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376" r:id="rId2"/>
    <p:sldId id="377" r:id="rId3"/>
    <p:sldId id="378" r:id="rId4"/>
    <p:sldId id="379" r:id="rId5"/>
    <p:sldId id="381" r:id="rId6"/>
    <p:sldId id="382" r:id="rId7"/>
    <p:sldId id="380"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373"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fc4" initials="kfc4" lastIdx="21" clrIdx="0"/>
  <p:cmAuthor id="1" name="Christine  McNab" initials="C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3648"/>
    <a:srgbClr val="96A4AC"/>
    <a:srgbClr val="EA8006"/>
    <a:srgbClr val="F7982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516" y="21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0D6497-24E1-7940-A4C5-7C798ABAE834}" type="datetimeFigureOut">
              <a:rPr lang="en-US" smtClean="0"/>
              <a:pPr/>
              <a:t>9/18/2012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A82C94-8859-214D-A1D7-5D18C2C8AA1B}" type="slidenum">
              <a:rPr lang="en-US" smtClean="0"/>
              <a:pPr/>
              <a:t>‹#›</a:t>
            </a:fld>
            <a:endParaRPr lang="en-US"/>
          </a:p>
        </p:txBody>
      </p:sp>
    </p:spTree>
    <p:extLst>
      <p:ext uri="{BB962C8B-B14F-4D97-AF65-F5344CB8AC3E}">
        <p14:creationId xmlns="" xmlns:p14="http://schemas.microsoft.com/office/powerpoint/2010/main" val="32439852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8BE76F-08E9-4DF1-A661-1A1F5CA9079C}"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3767" indent="-286064"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4257"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1960"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9663"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7366"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5069"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32772"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90475"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eaLnBrk="1" hangingPunct="1">
              <a:lnSpc>
                <a:spcPct val="100000"/>
              </a:lnSpc>
              <a:spcBef>
                <a:spcPct val="0"/>
              </a:spcBef>
              <a:buClrTx/>
            </a:pPr>
            <a:fld id="{4B92F24A-6938-4BFE-BB43-487E031F453A}" type="slidenum">
              <a:rPr lang="en-US" sz="1200" b="0" u="none">
                <a:solidFill>
                  <a:schemeClr val="tx1"/>
                </a:solidFill>
                <a:latin typeface="Arial" pitchFamily="34" charset="0"/>
              </a:rPr>
              <a:pPr eaLnBrk="1" hangingPunct="1">
                <a:lnSpc>
                  <a:spcPct val="100000"/>
                </a:lnSpc>
                <a:spcBef>
                  <a:spcPct val="0"/>
                </a:spcBef>
                <a:buClrTx/>
              </a:pPr>
              <a:t>14</a:t>
            </a:fld>
            <a:endParaRPr lang="en-US" sz="1200" b="0" u="none" dirty="0">
              <a:solidFill>
                <a:schemeClr val="tx1"/>
              </a:solidFill>
              <a:latin typeface="Arial"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14508" y="4343913"/>
            <a:ext cx="5028987" cy="4114361"/>
          </a:xfrm>
          <a:noFill/>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3767" indent="-286064"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4257"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1960"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9663"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7366"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5069"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32772"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90475"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eaLnBrk="1" hangingPunct="1">
              <a:lnSpc>
                <a:spcPct val="100000"/>
              </a:lnSpc>
              <a:spcBef>
                <a:spcPct val="0"/>
              </a:spcBef>
              <a:buClrTx/>
            </a:pPr>
            <a:fld id="{D9883D05-0D1F-44DA-9B19-418CFEB22961}" type="slidenum">
              <a:rPr lang="en-US" sz="1200" b="0" u="none">
                <a:solidFill>
                  <a:schemeClr val="tx1"/>
                </a:solidFill>
                <a:latin typeface="Arial" pitchFamily="34" charset="0"/>
              </a:rPr>
              <a:pPr eaLnBrk="1" hangingPunct="1">
                <a:lnSpc>
                  <a:spcPct val="100000"/>
                </a:lnSpc>
                <a:spcBef>
                  <a:spcPct val="0"/>
                </a:spcBef>
                <a:buClrTx/>
              </a:pPr>
              <a:t>15</a:t>
            </a:fld>
            <a:endParaRPr lang="en-US" sz="1200" b="0" u="none" dirty="0">
              <a:solidFill>
                <a:schemeClr val="tx1"/>
              </a:solidFill>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3767" indent="-286064"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4257"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1960"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9663"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7366"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5069"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32772"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90475"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eaLnBrk="1" hangingPunct="1">
              <a:lnSpc>
                <a:spcPct val="100000"/>
              </a:lnSpc>
              <a:spcBef>
                <a:spcPct val="0"/>
              </a:spcBef>
              <a:buClrTx/>
            </a:pPr>
            <a:fld id="{CE167A9D-E921-498A-A038-51C482EEF8C8}" type="slidenum">
              <a:rPr lang="en-US" sz="1200" b="0" u="none">
                <a:solidFill>
                  <a:schemeClr val="tx1"/>
                </a:solidFill>
                <a:latin typeface="Arial" pitchFamily="34" charset="0"/>
              </a:rPr>
              <a:pPr eaLnBrk="1" hangingPunct="1">
                <a:lnSpc>
                  <a:spcPct val="100000"/>
                </a:lnSpc>
                <a:spcBef>
                  <a:spcPct val="0"/>
                </a:spcBef>
                <a:buClrTx/>
              </a:pPr>
              <a:t>16</a:t>
            </a:fld>
            <a:endParaRPr lang="en-US" sz="1200" b="0" u="none">
              <a:solidFill>
                <a:schemeClr val="tx1"/>
              </a:solidFill>
              <a:latin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5AB5C3-320A-4EAE-944F-CA7A4F019801}" type="slidenum">
              <a:rPr lang="en-US" smtClean="0"/>
              <a:pPr>
                <a:defRPr/>
              </a:pPr>
              <a:t>17</a:t>
            </a:fld>
            <a:endParaRPr lang="en-US"/>
          </a:p>
        </p:txBody>
      </p:sp>
    </p:spTree>
    <p:extLst>
      <p:ext uri="{BB962C8B-B14F-4D97-AF65-F5344CB8AC3E}">
        <p14:creationId xmlns="" xmlns:p14="http://schemas.microsoft.com/office/powerpoint/2010/main" val="221812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91C7B94-EF39-4054-9C16-72E54D8BE51A}" type="slidenum">
              <a:rPr lang="en-US" smtClean="0"/>
              <a:pPr/>
              <a:t>18</a:t>
            </a:fld>
            <a:endParaRPr lang="en-US" dirty="0" smtClean="0"/>
          </a:p>
        </p:txBody>
      </p:sp>
      <p:sp>
        <p:nvSpPr>
          <p:cNvPr id="71683" name="Rectangle 2"/>
          <p:cNvSpPr>
            <a:spLocks noGrp="1" noRot="1" noChangeAspect="1" noChangeArrowheads="1" noTextEdit="1"/>
          </p:cNvSpPr>
          <p:nvPr>
            <p:ph type="sldImg"/>
          </p:nvPr>
        </p:nvSpPr>
        <p:spPr>
          <a:xfrm>
            <a:off x="1146175" y="682625"/>
            <a:ext cx="4545013" cy="3409950"/>
          </a:xfrm>
          <a:ln/>
        </p:spPr>
      </p:sp>
      <p:sp>
        <p:nvSpPr>
          <p:cNvPr id="71684" name="Rectangle 3"/>
          <p:cNvSpPr>
            <a:spLocks noGrp="1" noChangeArrowheads="1"/>
          </p:cNvSpPr>
          <p:nvPr>
            <p:ph type="body" idx="1"/>
          </p:nvPr>
        </p:nvSpPr>
        <p:spPr>
          <a:xfrm>
            <a:off x="889000" y="4319589"/>
            <a:ext cx="5053013" cy="4165600"/>
          </a:xfrm>
          <a:noFill/>
          <a:ln/>
        </p:spPr>
        <p:txBody>
          <a:bodyPr lIns="86486" tIns="43244" rIns="86486" bIns="43244"/>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0570545-7ADA-4FD6-9DCE-BDFD8FB794D8}" type="slidenum">
              <a:rPr lang="en-US">
                <a:solidFill>
                  <a:srgbClr val="000000"/>
                </a:solidFill>
              </a:rPr>
              <a:pPr eaLnBrk="1" hangingPunct="1"/>
              <a:t>19</a:t>
            </a:fld>
            <a:endParaRPr lang="en-US">
              <a:solidFill>
                <a:srgbClr val="000000"/>
              </a:solidFill>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r>
              <a:rPr lang="en-GB" sz="1000" smtClean="0"/>
              <a:t>UK Single case in ‘Irish traveller’ (March ‘07), No known contacts, No foreign travel</a:t>
            </a:r>
          </a:p>
          <a:p>
            <a:r>
              <a:rPr lang="en-GB" sz="1000" smtClean="0"/>
              <a:t>Funeral in ‘Irish traveller’ community (April ‘07) Spread around SW England, Travellers from site  to Norway	</a:t>
            </a:r>
          </a:p>
          <a:p>
            <a:r>
              <a:rPr lang="en-GB" sz="1000" smtClean="0"/>
              <a:t>Norway, Cluster of cases in Apr 07</a:t>
            </a:r>
          </a:p>
          <a:p>
            <a:r>
              <a:rPr lang="en-GB" sz="1000" smtClean="0"/>
              <a:t>Spread to Orthodox Jewish community in London (end of April 07) then to Israel and Belgium</a:t>
            </a:r>
          </a:p>
          <a:p>
            <a:r>
              <a:rPr lang="en-GB" sz="1000" smtClean="0"/>
              <a:t>Israel from UK </a:t>
            </a:r>
          </a:p>
          <a:p>
            <a:r>
              <a:rPr lang="en-GB" sz="1000" smtClean="0"/>
              <a:t>Antwerp from UK </a:t>
            </a:r>
          </a:p>
          <a:p>
            <a:r>
              <a:rPr lang="en-GB" sz="1000" smtClean="0"/>
              <a:t>Germany from UK</a:t>
            </a:r>
          </a:p>
          <a:p>
            <a:r>
              <a:rPr lang="en-GB" sz="1000" smtClean="0"/>
              <a:t>Ireland</a:t>
            </a:r>
          </a:p>
          <a:p>
            <a:r>
              <a:rPr lang="en-GB" sz="1000" smtClean="0"/>
              <a:t>To Italy then to Croatia</a:t>
            </a:r>
          </a:p>
          <a:p>
            <a:r>
              <a:rPr lang="en-GB" sz="1000" smtClean="0"/>
              <a:t>Same strain in France, Portugal, Spain and Morocco</a:t>
            </a:r>
          </a:p>
          <a:p>
            <a:r>
              <a:rPr lang="en-GB" sz="1000" smtClean="0"/>
              <a:t>Spread to Gibraltar</a:t>
            </a:r>
          </a:p>
          <a:p>
            <a:r>
              <a:rPr lang="en-GB" sz="1000" smtClean="0"/>
              <a:t>Data for Jamaica and USA from CDC:</a:t>
            </a:r>
          </a:p>
          <a:p>
            <a:r>
              <a:rPr lang="en-GB" sz="1000" smtClean="0"/>
              <a:t>New York: June 2007 imported from Israel, Feb 08 unknown source, Apr 08 Israel, Apr 08 Belgium</a:t>
            </a:r>
          </a:p>
          <a:p>
            <a:r>
              <a:rPr lang="en-GB" sz="1000" smtClean="0"/>
              <a:t>California; Jun 08 import from Italy, Jan 09 UK</a:t>
            </a:r>
          </a:p>
          <a:p>
            <a:r>
              <a:rPr lang="en-GB" sz="1000" smtClean="0"/>
              <a:t>Florida; Dec 08 import from UK</a:t>
            </a:r>
          </a:p>
          <a:p>
            <a:r>
              <a:rPr lang="en-GB" sz="1000" smtClean="0"/>
              <a:t>Illinois; May 08 import ?Italy</a:t>
            </a:r>
          </a:p>
          <a:p>
            <a:r>
              <a:rPr lang="en-GB" sz="1000" smtClean="0"/>
              <a:t>Massachusetts; Dec08 Import from India </a:t>
            </a:r>
            <a:endParaRPr lang="en-GB" sz="1000" u="sng" smtClean="0"/>
          </a:p>
          <a:p>
            <a:r>
              <a:rPr lang="en-US" sz="1000" u="sng" smtClean="0"/>
              <a:t>2010-11</a:t>
            </a:r>
          </a:p>
          <a:p>
            <a:r>
              <a:rPr lang="en-US" sz="1000" smtClean="0"/>
              <a:t>Enfield strains reported from UK, Germany, Romania, Switzerland, France (though the 2010-11 outbreak was predominantly the closely related D4 variant “Manchester”) and Luxembourg.</a:t>
            </a:r>
          </a:p>
          <a:p>
            <a:endParaRPr lang="en-US" sz="10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9654F9-1E1A-4F52-B78B-FF400950A4D7}" type="slidenum">
              <a:rPr lang="en-US"/>
              <a:pPr/>
              <a:t>20</a:t>
            </a:fld>
            <a:endParaRPr lang="en-US"/>
          </a:p>
        </p:txBody>
      </p:sp>
      <p:sp>
        <p:nvSpPr>
          <p:cNvPr id="2174978" name="Rectangle 2"/>
          <p:cNvSpPr>
            <a:spLocks noGrp="1" noRot="1" noChangeAspect="1" noChangeArrowheads="1" noTextEdit="1"/>
          </p:cNvSpPr>
          <p:nvPr>
            <p:ph type="sldImg"/>
          </p:nvPr>
        </p:nvSpPr>
        <p:spPr>
          <a:ln/>
        </p:spPr>
      </p:sp>
      <p:sp>
        <p:nvSpPr>
          <p:cNvPr id="2174979" name="Rectangle 3"/>
          <p:cNvSpPr>
            <a:spLocks noGrp="1" noChangeArrowheads="1"/>
          </p:cNvSpPr>
          <p:nvPr>
            <p:ph type="body" idx="1"/>
          </p:nvPr>
        </p:nvSpPr>
        <p:spPr>
          <a:xfrm>
            <a:off x="687083" y="4343913"/>
            <a:ext cx="5483837" cy="4114361"/>
          </a:xfrm>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F714B546-01CC-408B-84CA-232162D40833}" type="slidenum">
              <a:rPr lang="en-US" smtClean="0"/>
              <a:pPr/>
              <a:t>21</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1A9B4-4BD7-482C-AB17-1F118C4CCC45}" type="slidenum">
              <a:rPr lang="en-US">
                <a:solidFill>
                  <a:prstClr val="black"/>
                </a:solidFill>
              </a:rPr>
              <a:pPr/>
              <a:t>26</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3767" indent="-286064"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4257"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1960"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9663"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7366"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5069"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32772"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90475"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eaLnBrk="1" hangingPunct="1">
              <a:lnSpc>
                <a:spcPct val="100000"/>
              </a:lnSpc>
              <a:spcBef>
                <a:spcPct val="0"/>
              </a:spcBef>
              <a:buClrTx/>
            </a:pPr>
            <a:fld id="{E3FD6568-4400-41A1-B127-6E17A7CDA1E4}" type="slidenum">
              <a:rPr lang="en-US" sz="1200" b="0" u="none">
                <a:solidFill>
                  <a:schemeClr val="tx1"/>
                </a:solidFill>
                <a:latin typeface="Arial" pitchFamily="34" charset="0"/>
              </a:rPr>
              <a:pPr eaLnBrk="1" hangingPunct="1">
                <a:lnSpc>
                  <a:spcPct val="100000"/>
                </a:lnSpc>
                <a:spcBef>
                  <a:spcPct val="0"/>
                </a:spcBef>
                <a:buClrTx/>
              </a:pPr>
              <a:t>27</a:t>
            </a:fld>
            <a:endParaRPr lang="en-US" sz="1200" b="0" u="none">
              <a:solidFill>
                <a:schemeClr val="tx1"/>
              </a:solidFill>
              <a:latin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1895E9-596F-40EC-AF54-28C0EFD46DD1}" type="slidenum">
              <a:rPr lang="en-US">
                <a:solidFill>
                  <a:prstClr val="black"/>
                </a:solidFill>
              </a:rPr>
              <a:pPr/>
              <a:t>3</a:t>
            </a:fld>
            <a:endParaRPr lang="en-US">
              <a:solidFill>
                <a:prstClr val="black"/>
              </a:solidFill>
            </a:endParaRPr>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3767" indent="-286064"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4257"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1960"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9663"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7366"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5069"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32772"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90475"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eaLnBrk="1" hangingPunct="1">
              <a:lnSpc>
                <a:spcPct val="100000"/>
              </a:lnSpc>
              <a:spcBef>
                <a:spcPct val="0"/>
              </a:spcBef>
              <a:buClrTx/>
            </a:pPr>
            <a:fld id="{B49DE944-1D8D-4A36-B403-2F9B8D172B2E}" type="slidenum">
              <a:rPr lang="en-US" sz="1200" b="0" u="none">
                <a:solidFill>
                  <a:schemeClr val="tx1"/>
                </a:solidFill>
                <a:latin typeface="Arial" pitchFamily="34" charset="0"/>
              </a:rPr>
              <a:pPr eaLnBrk="1" hangingPunct="1">
                <a:lnSpc>
                  <a:spcPct val="100000"/>
                </a:lnSpc>
                <a:spcBef>
                  <a:spcPct val="0"/>
                </a:spcBef>
                <a:buClrTx/>
              </a:pPr>
              <a:t>29</a:t>
            </a:fld>
            <a:endParaRPr lang="en-US" sz="1200" b="0" u="none">
              <a:solidFill>
                <a:schemeClr val="tx1"/>
              </a:solidFill>
              <a:latin typeface="Arial"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3767" indent="-286064"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4257"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1960"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9663"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7366"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5069"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32772"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90475"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eaLnBrk="1" hangingPunct="1">
              <a:lnSpc>
                <a:spcPct val="100000"/>
              </a:lnSpc>
              <a:spcBef>
                <a:spcPct val="0"/>
              </a:spcBef>
              <a:buClrTx/>
            </a:pPr>
            <a:fld id="{B49DE944-1D8D-4A36-B403-2F9B8D172B2E}" type="slidenum">
              <a:rPr lang="en-US" sz="1200" b="0" u="none">
                <a:solidFill>
                  <a:schemeClr val="tx1"/>
                </a:solidFill>
                <a:latin typeface="Arial" pitchFamily="34" charset="0"/>
              </a:rPr>
              <a:pPr eaLnBrk="1" hangingPunct="1">
                <a:lnSpc>
                  <a:spcPct val="100000"/>
                </a:lnSpc>
                <a:spcBef>
                  <a:spcPct val="0"/>
                </a:spcBef>
                <a:buClrTx/>
              </a:pPr>
              <a:t>30</a:t>
            </a:fld>
            <a:endParaRPr lang="en-US" sz="1200" b="0" u="none">
              <a:solidFill>
                <a:schemeClr val="tx1"/>
              </a:solidFill>
              <a:latin typeface="Arial"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5181E8-6CE0-4EC6-9639-34E50241B0E2}" type="slidenum">
              <a:rPr lang="en-US">
                <a:solidFill>
                  <a:prstClr val="black"/>
                </a:solidFill>
              </a:rPr>
              <a:pPr/>
              <a:t>4</a:t>
            </a:fld>
            <a:endParaRPr lang="en-US">
              <a:solidFill>
                <a:prstClr val="black"/>
              </a:solidFill>
            </a:endParaRPr>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922C61-D292-4EC4-84C2-D4E8DFE03241}" type="slidenum">
              <a:rPr lang="en-US"/>
              <a:pPr/>
              <a:t>5</a:t>
            </a:fld>
            <a:endParaRPr lang="en-US"/>
          </a:p>
        </p:txBody>
      </p:sp>
      <p:sp>
        <p:nvSpPr>
          <p:cNvPr id="1793026" name="Rectangle 2"/>
          <p:cNvSpPr>
            <a:spLocks noGrp="1" noRot="1" noChangeAspect="1" noChangeArrowheads="1" noTextEdit="1"/>
          </p:cNvSpPr>
          <p:nvPr>
            <p:ph type="sldImg"/>
          </p:nvPr>
        </p:nvSpPr>
        <p:spPr>
          <a:ln/>
        </p:spPr>
      </p:sp>
      <p:sp>
        <p:nvSpPr>
          <p:cNvPr id="1793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3767" indent="-286064"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4257"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1960"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9663"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7366"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5069"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32772"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90475"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eaLnBrk="1" hangingPunct="1">
              <a:lnSpc>
                <a:spcPct val="100000"/>
              </a:lnSpc>
              <a:spcBef>
                <a:spcPct val="0"/>
              </a:spcBef>
              <a:buClr>
                <a:srgbClr val="000000"/>
              </a:buClr>
            </a:pPr>
            <a:fld id="{A2D28A9B-3288-4E5E-91C9-96C163EBF9A4}" type="slidenum">
              <a:rPr lang="en-US" sz="1200" b="0" u="none">
                <a:solidFill>
                  <a:srgbClr val="1F497D"/>
                </a:solidFill>
                <a:latin typeface="Arial" pitchFamily="34" charset="0"/>
              </a:rPr>
              <a:pPr eaLnBrk="1" hangingPunct="1">
                <a:lnSpc>
                  <a:spcPct val="100000"/>
                </a:lnSpc>
                <a:spcBef>
                  <a:spcPct val="0"/>
                </a:spcBef>
                <a:buClr>
                  <a:srgbClr val="000000"/>
                </a:buClr>
              </a:pPr>
              <a:t>6</a:t>
            </a:fld>
            <a:endParaRPr lang="en-US" sz="1200" b="0" u="none" dirty="0">
              <a:solidFill>
                <a:srgbClr val="1F497D"/>
              </a:solidFill>
              <a:latin typeface="Arial" pitchFamily="34" charset="0"/>
            </a:endParaRPr>
          </a:p>
        </p:txBody>
      </p:sp>
      <p:sp>
        <p:nvSpPr>
          <p:cNvPr id="99331" name="Rectangle 2"/>
          <p:cNvSpPr>
            <a:spLocks noGrp="1" noRot="1" noChangeAspect="1" noChangeArrowheads="1" noTextEdit="1"/>
          </p:cNvSpPr>
          <p:nvPr>
            <p:ph type="sldImg"/>
          </p:nvPr>
        </p:nvSpPr>
        <p:spPr>
          <a:xfrm>
            <a:off x="1757363" y="696913"/>
            <a:ext cx="3689350" cy="2767012"/>
          </a:xfrm>
          <a:ln w="12700" cap="flat">
            <a:solidFill>
              <a:schemeClr val="tx1"/>
            </a:solidFill>
          </a:ln>
        </p:spPr>
      </p:sp>
      <p:sp>
        <p:nvSpPr>
          <p:cNvPr id="1995779" name="Rectangle 3"/>
          <p:cNvSpPr>
            <a:spLocks noGrp="1" noChangeArrowheads="1"/>
          </p:cNvSpPr>
          <p:nvPr>
            <p:ph type="body" idx="1"/>
          </p:nvPr>
        </p:nvSpPr>
        <p:spPr>
          <a:xfrm>
            <a:off x="914508" y="4339526"/>
            <a:ext cx="5025783" cy="3607012"/>
          </a:xfrm>
          <a:ln/>
        </p:spPr>
        <p:txBody>
          <a:bodyPr lIns="95527" tIns="47763" rIns="95527" bIns="47763"/>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latin typeface="Arial" pitchFamily="34" charset="0"/>
                <a:cs typeface="Arial" pitchFamily="34" charset="0"/>
              </a:rPr>
              <a:t>The Global Measles and Rubella Laboratory Network was fully established in 2000 and has grown from 80 national and reference labs in 2001 to 172 labs serving 159 countries. Some large countries have a large number of </a:t>
            </a:r>
            <a:r>
              <a:rPr lang="en-GB" dirty="0" err="1" smtClean="0">
                <a:latin typeface="Arial" pitchFamily="34" charset="0"/>
                <a:cs typeface="Arial" pitchFamily="34" charset="0"/>
              </a:rPr>
              <a:t>subnational</a:t>
            </a:r>
            <a:r>
              <a:rPr lang="en-GB" dirty="0" smtClean="0">
                <a:latin typeface="Arial" pitchFamily="34" charset="0"/>
                <a:cs typeface="Arial" pitchFamily="34" charset="0"/>
              </a:rPr>
              <a:t> laboratories including China (331), the Americas (124) and Russia (10) making a total number of 690 labs.  All labs follow the same standardized procedures and a strong quality assurance programme with annual proficiency testing and accreditation assessments in place.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8BE76F-08E9-4DF1-A661-1A1F5CA9079C}"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3767" indent="-286064"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4257"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1960"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9663"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7366"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5069"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32772"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90475"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eaLnBrk="1" hangingPunct="1">
              <a:lnSpc>
                <a:spcPct val="100000"/>
              </a:lnSpc>
              <a:spcBef>
                <a:spcPct val="0"/>
              </a:spcBef>
              <a:buClrTx/>
            </a:pPr>
            <a:fld id="{133C8032-FF9F-44EB-B5B2-D2B1F3DBAD78}" type="slidenum">
              <a:rPr lang="en-US" sz="1200" b="0" u="none">
                <a:solidFill>
                  <a:schemeClr val="tx1"/>
                </a:solidFill>
                <a:latin typeface="Arial" pitchFamily="34" charset="0"/>
              </a:rPr>
              <a:pPr eaLnBrk="1" hangingPunct="1">
                <a:lnSpc>
                  <a:spcPct val="100000"/>
                </a:lnSpc>
                <a:spcBef>
                  <a:spcPct val="0"/>
                </a:spcBef>
                <a:buClrTx/>
              </a:pPr>
              <a:t>11</a:t>
            </a:fld>
            <a:endParaRPr lang="en-US" sz="1200" b="0" u="none">
              <a:solidFill>
                <a:schemeClr val="tx1"/>
              </a:solidFill>
              <a:latin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EAFBF6-0B5E-4FBC-BC71-9AFE11580680}" type="slidenum">
              <a:rPr lang="en-US"/>
              <a:pPr/>
              <a:t>12</a:t>
            </a:fld>
            <a:endParaRPr lang="en-US"/>
          </a:p>
        </p:txBody>
      </p:sp>
      <p:sp>
        <p:nvSpPr>
          <p:cNvPr id="1737730" name="Rectangle 2"/>
          <p:cNvSpPr>
            <a:spLocks noGrp="1" noRot="1" noChangeAspect="1" noChangeArrowheads="1" noTextEdit="1"/>
          </p:cNvSpPr>
          <p:nvPr>
            <p:ph type="sldImg"/>
          </p:nvPr>
        </p:nvSpPr>
        <p:spPr>
          <a:ln/>
        </p:spPr>
      </p:sp>
      <p:sp>
        <p:nvSpPr>
          <p:cNvPr id="1737731" name="Rectangle 3"/>
          <p:cNvSpPr>
            <a:spLocks noGrp="1" noChangeArrowheads="1"/>
          </p:cNvSpPr>
          <p:nvPr>
            <p:ph type="body" idx="1"/>
          </p:nvPr>
        </p:nvSpPr>
        <p:spPr>
          <a:xfrm>
            <a:off x="914508" y="4343913"/>
            <a:ext cx="5028986" cy="4114361"/>
          </a:xfrm>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3767" indent="-286064"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4257"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1960"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9663" indent="-22885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7366"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5069"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32772"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90475" indent="-22885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eaLnBrk="1" hangingPunct="1">
              <a:lnSpc>
                <a:spcPct val="100000"/>
              </a:lnSpc>
              <a:spcBef>
                <a:spcPct val="0"/>
              </a:spcBef>
              <a:buClrTx/>
            </a:pPr>
            <a:fld id="{49764D2D-64A4-4BCE-AD91-763A83E7AFD4}" type="slidenum">
              <a:rPr lang="en-US" sz="1200" b="0" u="none">
                <a:solidFill>
                  <a:schemeClr val="tx1"/>
                </a:solidFill>
                <a:latin typeface="Arial" pitchFamily="34" charset="0"/>
              </a:rPr>
              <a:pPr eaLnBrk="1" hangingPunct="1">
                <a:lnSpc>
                  <a:spcPct val="100000"/>
                </a:lnSpc>
                <a:spcBef>
                  <a:spcPct val="0"/>
                </a:spcBef>
                <a:buClrTx/>
              </a:pPr>
              <a:t>13</a:t>
            </a:fld>
            <a:endParaRPr lang="en-US" sz="1200" b="0" u="none">
              <a:solidFill>
                <a:schemeClr val="tx1"/>
              </a:solidFill>
              <a:latin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097605"/>
          </a:xfrm>
        </p:spPr>
        <p:txBody>
          <a:bodyPr/>
          <a:lstStyle>
            <a:lvl1pPr algn="ctr">
              <a:defRPr sz="3200"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30935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A587C9FF-4815-DD4F-8E02-9C76891BEE20}" type="slidenum">
              <a:rPr lang="en-US"/>
              <a:pPr>
                <a:defRPr/>
              </a:pPr>
              <a:t>‹#›</a:t>
            </a:fld>
            <a:endParaRPr lang="en-US"/>
          </a:p>
        </p:txBody>
      </p:sp>
    </p:spTree>
    <p:extLst>
      <p:ext uri="{BB962C8B-B14F-4D97-AF65-F5344CB8AC3E}">
        <p14:creationId xmlns="" xmlns:p14="http://schemas.microsoft.com/office/powerpoint/2010/main" val="3167297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12176A4-8D00-A244-AD2A-FC989B9A9BC0}" type="slidenum">
              <a:rPr lang="en-US"/>
              <a:pPr>
                <a:defRPr/>
              </a:pPr>
              <a:t>‹#›</a:t>
            </a:fld>
            <a:endParaRPr lang="en-US"/>
          </a:p>
        </p:txBody>
      </p:sp>
    </p:spTree>
    <p:extLst>
      <p:ext uri="{BB962C8B-B14F-4D97-AF65-F5344CB8AC3E}">
        <p14:creationId xmlns="" xmlns:p14="http://schemas.microsoft.com/office/powerpoint/2010/main" val="78691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C10C338-72B0-A14A-8BA5-09E97B09598B}" type="slidenum">
              <a:rPr lang="en-US"/>
              <a:pPr>
                <a:defRPr/>
              </a:pPr>
              <a:t>‹#›</a:t>
            </a:fld>
            <a:endParaRPr lang="en-US"/>
          </a:p>
        </p:txBody>
      </p:sp>
    </p:spTree>
    <p:extLst>
      <p:ext uri="{BB962C8B-B14F-4D97-AF65-F5344CB8AC3E}">
        <p14:creationId xmlns="" xmlns:p14="http://schemas.microsoft.com/office/powerpoint/2010/main" val="625978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4290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705600" y="6248400"/>
            <a:ext cx="1905000" cy="457200"/>
          </a:xfrm>
          <a:prstGeom prst="rect">
            <a:avLst/>
          </a:prstGeom>
        </p:spPr>
        <p:txBody>
          <a:bodyPr/>
          <a:lstStyle>
            <a:lvl1pPr>
              <a:defRPr/>
            </a:lvl1pPr>
          </a:lstStyle>
          <a:p>
            <a:fld id="{A3991B6D-5E6C-4FD4-B56A-DA8094D4319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66A6E3D7-868B-2F44-BFF2-E9CF66901CC6}" type="slidenum">
              <a:rPr lang="en-US"/>
              <a:pPr>
                <a:defRPr/>
              </a:pPr>
              <a:t>‹#›</a:t>
            </a:fld>
            <a:endParaRPr lang="en-US"/>
          </a:p>
        </p:txBody>
      </p:sp>
    </p:spTree>
    <p:extLst>
      <p:ext uri="{BB962C8B-B14F-4D97-AF65-F5344CB8AC3E}">
        <p14:creationId xmlns="" xmlns:p14="http://schemas.microsoft.com/office/powerpoint/2010/main" val="2265121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EFCA736-2D9F-2748-BF3A-DAA0B13855DB}" type="slidenum">
              <a:rPr lang="en-US"/>
              <a:pPr>
                <a:defRPr/>
              </a:pPr>
              <a:t>‹#›</a:t>
            </a:fld>
            <a:endParaRPr lang="en-US"/>
          </a:p>
        </p:txBody>
      </p:sp>
    </p:spTree>
    <p:extLst>
      <p:ext uri="{BB962C8B-B14F-4D97-AF65-F5344CB8AC3E}">
        <p14:creationId xmlns="" xmlns:p14="http://schemas.microsoft.com/office/powerpoint/2010/main" val="290443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4AD5AED-C77A-FB4A-B795-CFE38181FB81}" type="slidenum">
              <a:rPr lang="en-US"/>
              <a:pPr>
                <a:defRPr/>
              </a:pPr>
              <a:t>‹#›</a:t>
            </a:fld>
            <a:endParaRPr lang="en-US"/>
          </a:p>
        </p:txBody>
      </p:sp>
    </p:spTree>
    <p:extLst>
      <p:ext uri="{BB962C8B-B14F-4D97-AF65-F5344CB8AC3E}">
        <p14:creationId xmlns="" xmlns:p14="http://schemas.microsoft.com/office/powerpoint/2010/main" val="157172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F5754776-9140-754C-8D1B-E8E49711F832}" type="slidenum">
              <a:rPr lang="en-US"/>
              <a:pPr>
                <a:defRPr/>
              </a:pPr>
              <a:t>‹#›</a:t>
            </a:fld>
            <a:endParaRPr lang="en-US"/>
          </a:p>
        </p:txBody>
      </p:sp>
    </p:spTree>
    <p:extLst>
      <p:ext uri="{BB962C8B-B14F-4D97-AF65-F5344CB8AC3E}">
        <p14:creationId xmlns="" xmlns:p14="http://schemas.microsoft.com/office/powerpoint/2010/main" val="91896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176FF39C-407B-1547-8680-53435D22D345}" type="slidenum">
              <a:rPr lang="en-US"/>
              <a:pPr>
                <a:defRPr/>
              </a:pPr>
              <a:t>‹#›</a:t>
            </a:fld>
            <a:endParaRPr lang="en-US"/>
          </a:p>
        </p:txBody>
      </p:sp>
    </p:spTree>
    <p:extLst>
      <p:ext uri="{BB962C8B-B14F-4D97-AF65-F5344CB8AC3E}">
        <p14:creationId xmlns="" xmlns:p14="http://schemas.microsoft.com/office/powerpoint/2010/main" val="2334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CA065109-57D8-DA46-80B5-4F2262CC11BC}" type="slidenum">
              <a:rPr lang="en-US"/>
              <a:pPr>
                <a:defRPr/>
              </a:pPr>
              <a:t>‹#›</a:t>
            </a:fld>
            <a:endParaRPr lang="en-US"/>
          </a:p>
        </p:txBody>
      </p:sp>
    </p:spTree>
    <p:extLst>
      <p:ext uri="{BB962C8B-B14F-4D97-AF65-F5344CB8AC3E}">
        <p14:creationId xmlns="" xmlns:p14="http://schemas.microsoft.com/office/powerpoint/2010/main" val="2656564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B2ABAF60-4C1F-B84F-B9AB-619234E66B2B}" type="slidenum">
              <a:rPr lang="en-US"/>
              <a:pPr>
                <a:defRPr/>
              </a:pPr>
              <a:t>‹#›</a:t>
            </a:fld>
            <a:endParaRPr lang="en-US"/>
          </a:p>
        </p:txBody>
      </p:sp>
    </p:spTree>
    <p:extLst>
      <p:ext uri="{BB962C8B-B14F-4D97-AF65-F5344CB8AC3E}">
        <p14:creationId xmlns="" xmlns:p14="http://schemas.microsoft.com/office/powerpoint/2010/main" val="698144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5700314-6040-6841-977E-2CC225C1BE65}" type="slidenum">
              <a:rPr lang="en-US"/>
              <a:pPr>
                <a:defRPr/>
              </a:pPr>
              <a:t>‹#›</a:t>
            </a:fld>
            <a:endParaRPr lang="en-US"/>
          </a:p>
        </p:txBody>
      </p:sp>
    </p:spTree>
    <p:extLst>
      <p:ext uri="{BB962C8B-B14F-4D97-AF65-F5344CB8AC3E}">
        <p14:creationId xmlns="" xmlns:p14="http://schemas.microsoft.com/office/powerpoint/2010/main" val="209904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17500"/>
            <a:ext cx="6680200" cy="111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1920875" y="6294438"/>
            <a:ext cx="2352675" cy="365125"/>
          </a:xfrm>
          <a:prstGeom prst="rect">
            <a:avLst/>
          </a:prstGeom>
        </p:spPr>
        <p:txBody>
          <a:bodyPr vert="horz" lIns="91440" tIns="45720" rIns="91440" bIns="45720" rtlCol="0" anchor="b"/>
          <a:lstStyle>
            <a:lvl1pPr algn="l" fontAlgn="auto">
              <a:spcBef>
                <a:spcPts val="0"/>
              </a:spcBef>
              <a:spcAft>
                <a:spcPts val="0"/>
              </a:spcAft>
              <a:defRPr sz="1000" dirty="0">
                <a:solidFill>
                  <a:schemeClr val="bg1">
                    <a:lumMod val="75000"/>
                  </a:schemeClr>
                </a:solidFill>
                <a:latin typeface="Arial"/>
                <a:ea typeface="+mn-ea"/>
                <a:cs typeface="Arial"/>
              </a:defRPr>
            </a:lvl1pPr>
          </a:lstStyle>
          <a:p>
            <a:pPr>
              <a:defRPr/>
            </a:pPr>
            <a:endParaRPr lang="en-US"/>
          </a:p>
        </p:txBody>
      </p:sp>
      <p:sp>
        <p:nvSpPr>
          <p:cNvPr id="6" name="Slide Number Placeholder 5"/>
          <p:cNvSpPr>
            <a:spLocks noGrp="1"/>
          </p:cNvSpPr>
          <p:nvPr>
            <p:ph type="sldNum" sz="quarter" idx="4"/>
          </p:nvPr>
        </p:nvSpPr>
        <p:spPr>
          <a:xfrm>
            <a:off x="4303713" y="6294438"/>
            <a:ext cx="561975" cy="365125"/>
          </a:xfrm>
          <a:prstGeom prst="rect">
            <a:avLst/>
          </a:prstGeom>
        </p:spPr>
        <p:txBody>
          <a:bodyPr vert="horz" lIns="91440" tIns="45720" rIns="91440" bIns="45720" rtlCol="0" anchor="b"/>
          <a:lstStyle>
            <a:lvl1pPr algn="ctr" fontAlgn="auto">
              <a:spcBef>
                <a:spcPts val="0"/>
              </a:spcBef>
              <a:spcAft>
                <a:spcPts val="0"/>
              </a:spcAft>
              <a:defRPr sz="1000" smtClean="0">
                <a:solidFill>
                  <a:schemeClr val="bg1">
                    <a:lumMod val="75000"/>
                  </a:schemeClr>
                </a:solidFill>
                <a:latin typeface="Arial"/>
                <a:ea typeface="+mn-ea"/>
                <a:cs typeface="Arial"/>
              </a:defRPr>
            </a:lvl1pPr>
          </a:lstStyle>
          <a:p>
            <a:pPr>
              <a:defRPr/>
            </a:pPr>
            <a:fld id="{83FC06CC-B3C7-414A-9B4A-7371F58116C1}" type="slidenum">
              <a:rPr lang="en-US"/>
              <a:pPr>
                <a:defRPr/>
              </a:pPr>
              <a:t>‹#›</a:t>
            </a:fld>
            <a:endParaRPr lang="en-US"/>
          </a:p>
        </p:txBody>
      </p:sp>
      <p:sp>
        <p:nvSpPr>
          <p:cNvPr id="1031" name="TextBox 9"/>
          <p:cNvSpPr txBox="1">
            <a:spLocks noChangeArrowheads="1"/>
          </p:cNvSpPr>
          <p:nvPr/>
        </p:nvSpPr>
        <p:spPr bwMode="auto">
          <a:xfrm>
            <a:off x="6569075" y="6248400"/>
            <a:ext cx="2117725"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700" dirty="0">
                <a:solidFill>
                  <a:srgbClr val="96A4AC"/>
                </a:solidFill>
                <a:cs typeface="Arial" charset="0"/>
              </a:rPr>
              <a:t>A </a:t>
            </a:r>
            <a:r>
              <a:rPr lang="en-US" sz="700" dirty="0" smtClean="0">
                <a:solidFill>
                  <a:srgbClr val="96A4AC"/>
                </a:solidFill>
                <a:cs typeface="Arial" charset="0"/>
              </a:rPr>
              <a:t>global</a:t>
            </a:r>
            <a:r>
              <a:rPr lang="en-US" sz="700" baseline="0" dirty="0" smtClean="0">
                <a:solidFill>
                  <a:srgbClr val="96A4AC"/>
                </a:solidFill>
                <a:cs typeface="Arial" charset="0"/>
              </a:rPr>
              <a:t> partnership to stop measles &amp; rubella   </a:t>
            </a:r>
            <a:endParaRPr lang="en-US" sz="700" dirty="0">
              <a:solidFill>
                <a:srgbClr val="96A4AC"/>
              </a:solidFill>
              <a:cs typeface="Arial" charset="0"/>
            </a:endParaRPr>
          </a:p>
        </p:txBody>
      </p:sp>
      <p:pic>
        <p:nvPicPr>
          <p:cNvPr id="1032" name="Picture 11" descr="logos2.png"/>
          <p:cNvPicPr>
            <a:picLocks noChangeAspect="1"/>
          </p:cNvPicPr>
          <p:nvPr/>
        </p:nvPicPr>
        <p:blipFill>
          <a:blip r:embed="rId14" cstate="screen">
            <a:extLst>
              <a:ext uri="{28A0092B-C50C-407E-A947-70E740481C1C}">
                <a14:useLocalDpi xmlns="" xmlns:a14="http://schemas.microsoft.com/office/drawing/2010/main"/>
              </a:ext>
            </a:extLst>
          </a:blip>
          <a:srcRect/>
          <a:stretch>
            <a:fillRect/>
          </a:stretch>
        </p:blipFill>
        <p:spPr bwMode="auto">
          <a:xfrm>
            <a:off x="6654800" y="6407150"/>
            <a:ext cx="2032000"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12"/>
          <p:cNvSpPr/>
          <p:nvPr/>
        </p:nvSpPr>
        <p:spPr>
          <a:xfrm>
            <a:off x="0" y="0"/>
            <a:ext cx="9144000" cy="111125"/>
          </a:xfrm>
          <a:prstGeom prst="rect">
            <a:avLst/>
          </a:prstGeom>
          <a:solidFill>
            <a:srgbClr val="1736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 name="Picture 1" descr="measles-rubella-initiative-profile.gif"/>
          <p:cNvPicPr>
            <a:picLocks noChangeAspect="1"/>
          </p:cNvPicPr>
          <p:nvPr/>
        </p:nvPicPr>
        <p:blipFill rotWithShape="1">
          <a:blip r:embed="rId15">
            <a:extLst>
              <a:ext uri="{28A0092B-C50C-407E-A947-70E740481C1C}">
                <a14:useLocalDpi xmlns="" xmlns:a14="http://schemas.microsoft.com/office/drawing/2010/main" val="0"/>
              </a:ext>
            </a:extLst>
          </a:blip>
          <a:srcRect b="50000"/>
          <a:stretch/>
        </p:blipFill>
        <p:spPr>
          <a:xfrm>
            <a:off x="287867" y="6160179"/>
            <a:ext cx="1395641" cy="6978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fontAlgn="base" hangingPunct="1">
        <a:spcBef>
          <a:spcPct val="0"/>
        </a:spcBef>
        <a:spcAft>
          <a:spcPct val="0"/>
        </a:spcAft>
        <a:defRPr sz="2800" b="1" kern="1200">
          <a:solidFill>
            <a:srgbClr val="EA8006"/>
          </a:solidFill>
          <a:latin typeface="Arial"/>
          <a:ea typeface="ＭＳ Ｐゴシック" charset="0"/>
          <a:cs typeface="Arial"/>
        </a:defRPr>
      </a:lvl1pPr>
      <a:lvl2pPr algn="l" defTabSz="457200" rtl="0" eaLnBrk="1" fontAlgn="base" hangingPunct="1">
        <a:spcBef>
          <a:spcPct val="0"/>
        </a:spcBef>
        <a:spcAft>
          <a:spcPct val="0"/>
        </a:spcAft>
        <a:defRPr sz="2800" b="1">
          <a:solidFill>
            <a:srgbClr val="EA8006"/>
          </a:solidFill>
          <a:latin typeface="Arial" charset="0"/>
          <a:ea typeface="ＭＳ Ｐゴシック" charset="0"/>
        </a:defRPr>
      </a:lvl2pPr>
      <a:lvl3pPr algn="l" defTabSz="457200" rtl="0" eaLnBrk="1" fontAlgn="base" hangingPunct="1">
        <a:spcBef>
          <a:spcPct val="0"/>
        </a:spcBef>
        <a:spcAft>
          <a:spcPct val="0"/>
        </a:spcAft>
        <a:defRPr sz="2800" b="1">
          <a:solidFill>
            <a:srgbClr val="EA8006"/>
          </a:solidFill>
          <a:latin typeface="Arial" charset="0"/>
          <a:ea typeface="ＭＳ Ｐゴシック" charset="0"/>
        </a:defRPr>
      </a:lvl3pPr>
      <a:lvl4pPr algn="l" defTabSz="457200" rtl="0" eaLnBrk="1" fontAlgn="base" hangingPunct="1">
        <a:spcBef>
          <a:spcPct val="0"/>
        </a:spcBef>
        <a:spcAft>
          <a:spcPct val="0"/>
        </a:spcAft>
        <a:defRPr sz="2800" b="1">
          <a:solidFill>
            <a:srgbClr val="EA8006"/>
          </a:solidFill>
          <a:latin typeface="Arial" charset="0"/>
          <a:ea typeface="ＭＳ Ｐゴシック" charset="0"/>
        </a:defRPr>
      </a:lvl4pPr>
      <a:lvl5pPr algn="l" defTabSz="457200" rtl="0" eaLnBrk="1" fontAlgn="base" hangingPunct="1">
        <a:spcBef>
          <a:spcPct val="0"/>
        </a:spcBef>
        <a:spcAft>
          <a:spcPct val="0"/>
        </a:spcAft>
        <a:defRPr sz="2800" b="1">
          <a:solidFill>
            <a:srgbClr val="EA8006"/>
          </a:solidFill>
          <a:latin typeface="Arial" charset="0"/>
          <a:ea typeface="ＭＳ Ｐゴシック" charset="0"/>
        </a:defRPr>
      </a:lvl5pPr>
      <a:lvl6pPr marL="457200" algn="l" defTabSz="457200" rtl="0" eaLnBrk="1" fontAlgn="base" hangingPunct="1">
        <a:spcBef>
          <a:spcPct val="0"/>
        </a:spcBef>
        <a:spcAft>
          <a:spcPct val="0"/>
        </a:spcAft>
        <a:defRPr sz="2800" b="1">
          <a:solidFill>
            <a:srgbClr val="EA8006"/>
          </a:solidFill>
          <a:latin typeface="Arial" charset="0"/>
          <a:ea typeface="ＭＳ Ｐゴシック" charset="0"/>
        </a:defRPr>
      </a:lvl6pPr>
      <a:lvl7pPr marL="914400" algn="l" defTabSz="457200" rtl="0" eaLnBrk="1" fontAlgn="base" hangingPunct="1">
        <a:spcBef>
          <a:spcPct val="0"/>
        </a:spcBef>
        <a:spcAft>
          <a:spcPct val="0"/>
        </a:spcAft>
        <a:defRPr sz="2800" b="1">
          <a:solidFill>
            <a:srgbClr val="EA8006"/>
          </a:solidFill>
          <a:latin typeface="Arial" charset="0"/>
          <a:ea typeface="ＭＳ Ｐゴシック" charset="0"/>
        </a:defRPr>
      </a:lvl7pPr>
      <a:lvl8pPr marL="1371600" algn="l" defTabSz="457200" rtl="0" eaLnBrk="1" fontAlgn="base" hangingPunct="1">
        <a:spcBef>
          <a:spcPct val="0"/>
        </a:spcBef>
        <a:spcAft>
          <a:spcPct val="0"/>
        </a:spcAft>
        <a:defRPr sz="2800" b="1">
          <a:solidFill>
            <a:srgbClr val="EA8006"/>
          </a:solidFill>
          <a:latin typeface="Arial" charset="0"/>
          <a:ea typeface="ＭＳ Ｐゴシック" charset="0"/>
        </a:defRPr>
      </a:lvl8pPr>
      <a:lvl9pPr marL="1828800" algn="l" defTabSz="457200" rtl="0" eaLnBrk="1" fontAlgn="base" hangingPunct="1">
        <a:spcBef>
          <a:spcPct val="0"/>
        </a:spcBef>
        <a:spcAft>
          <a:spcPct val="0"/>
        </a:spcAft>
        <a:defRPr sz="2800" b="1">
          <a:solidFill>
            <a:srgbClr val="EA8006"/>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Clr>
          <a:srgbClr val="EA8006"/>
        </a:buClr>
        <a:buFont typeface="Wingdings" charset="0"/>
        <a:buChar char="§"/>
        <a:defRPr sz="2600" kern="1200">
          <a:solidFill>
            <a:srgbClr val="173648"/>
          </a:solidFill>
          <a:latin typeface="Arial"/>
          <a:ea typeface="ＭＳ Ｐゴシック" charset="0"/>
          <a:cs typeface="Arial"/>
        </a:defRPr>
      </a:lvl1pPr>
      <a:lvl2pPr marL="742950" indent="-285750" algn="l" defTabSz="457200" rtl="0" eaLnBrk="1" fontAlgn="base" hangingPunct="1">
        <a:spcBef>
          <a:spcPct val="20000"/>
        </a:spcBef>
        <a:spcAft>
          <a:spcPct val="0"/>
        </a:spcAft>
        <a:buClr>
          <a:srgbClr val="EA8006"/>
        </a:buClr>
        <a:buFont typeface="Arial" charset="0"/>
        <a:buChar char="–"/>
        <a:defRPr sz="2400" kern="1200">
          <a:solidFill>
            <a:srgbClr val="173648"/>
          </a:solidFill>
          <a:latin typeface="Arial"/>
          <a:ea typeface="ＭＳ Ｐゴシック" charset="0"/>
          <a:cs typeface="Arial"/>
        </a:defRPr>
      </a:lvl2pPr>
      <a:lvl3pPr marL="1143000" indent="-228600" algn="l" defTabSz="457200" rtl="0" eaLnBrk="1" fontAlgn="base" hangingPunct="1">
        <a:spcBef>
          <a:spcPct val="20000"/>
        </a:spcBef>
        <a:spcAft>
          <a:spcPct val="0"/>
        </a:spcAft>
        <a:buClr>
          <a:srgbClr val="EA8006"/>
        </a:buClr>
        <a:buFont typeface="Arial" charset="0"/>
        <a:buChar char="•"/>
        <a:defRPr sz="2200" kern="1200">
          <a:solidFill>
            <a:srgbClr val="173648"/>
          </a:solidFill>
          <a:latin typeface="Arial"/>
          <a:ea typeface="ＭＳ Ｐゴシック" charset="0"/>
          <a:cs typeface="Arial"/>
        </a:defRPr>
      </a:lvl3pPr>
      <a:lvl4pPr marL="1600200" indent="-228600" algn="l" defTabSz="457200" rtl="0" eaLnBrk="1" fontAlgn="base" hangingPunct="1">
        <a:spcBef>
          <a:spcPct val="20000"/>
        </a:spcBef>
        <a:spcAft>
          <a:spcPct val="0"/>
        </a:spcAft>
        <a:buClr>
          <a:srgbClr val="EA8006"/>
        </a:buClr>
        <a:buFont typeface="Arial" charset="0"/>
        <a:buChar char="–"/>
        <a:defRPr sz="2000" kern="1200">
          <a:solidFill>
            <a:srgbClr val="173648"/>
          </a:solidFill>
          <a:latin typeface="Arial"/>
          <a:ea typeface="ＭＳ Ｐゴシック" charset="0"/>
          <a:cs typeface="Arial"/>
        </a:defRPr>
      </a:lvl4pPr>
      <a:lvl5pPr marL="2057400" indent="-228600" algn="l" defTabSz="457200" rtl="0" eaLnBrk="1" fontAlgn="base" hangingPunct="1">
        <a:spcBef>
          <a:spcPct val="20000"/>
        </a:spcBef>
        <a:spcAft>
          <a:spcPct val="0"/>
        </a:spcAft>
        <a:buClr>
          <a:srgbClr val="EA8006"/>
        </a:buClr>
        <a:buFont typeface="Arial" charset="0"/>
        <a:buChar char="»"/>
        <a:defRPr kern="1200">
          <a:solidFill>
            <a:srgbClr val="173648"/>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png"/><Relationship Id="rId18" Type="http://schemas.openxmlformats.org/officeDocument/2006/relationships/image" Target="../media/image53.tiff"/><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png"/><Relationship Id="rId17" Type="http://schemas.openxmlformats.org/officeDocument/2006/relationships/image" Target="../media/image52.jpeg"/><Relationship Id="rId2" Type="http://schemas.openxmlformats.org/officeDocument/2006/relationships/hyperlink" Target="http://images.google.com/imgres?imgurl=http://www.pocketpicks.co.uk/latest/wp-content/uploads/2007/06/209-OFF-Vodafone_Square.jpg&amp;imgrefurl=http://current.com/items/88984110_vodafone_acquisice_la_tedesca_arcor&amp;h=599&amp;w=599&amp;sz=24&amp;hl=en&amp;start=1&amp;um=1&amp;usg=___Sw1t5IT2GPV0ccwXD874ZRUAe4=&amp;tbnid=_6On9wU7tqXqyM:&amp;tbnh=135&amp;tbnw=135&amp;prev=/images?q=vodafone&amp;um=1&amp;hl=en&amp;sa=X" TargetMode="External"/><Relationship Id="rId16" Type="http://schemas.openxmlformats.org/officeDocument/2006/relationships/image" Target="../media/image51.jpe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png"/><Relationship Id="rId5" Type="http://schemas.openxmlformats.org/officeDocument/2006/relationships/image" Target="../media/image40.jpeg"/><Relationship Id="rId15" Type="http://schemas.openxmlformats.org/officeDocument/2006/relationships/image" Target="../media/image50.jpeg"/><Relationship Id="rId10" Type="http://schemas.openxmlformats.org/officeDocument/2006/relationships/image" Target="../media/image45.jpe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041875"/>
            <a:ext cx="7772400" cy="1470025"/>
          </a:xfrm>
        </p:spPr>
        <p:txBody>
          <a:bodyPr/>
          <a:lstStyle/>
          <a:p>
            <a:r>
              <a:rPr lang="en-US" sz="3200" b="1" dirty="0" smtClean="0">
                <a:solidFill>
                  <a:srgbClr val="FF0000"/>
                </a:solidFill>
                <a:effectLst>
                  <a:outerShdw blurRad="38100" dist="38100" dir="2700000" algn="tl">
                    <a:srgbClr val="C0C0C0"/>
                  </a:outerShdw>
                </a:effectLst>
                <a:latin typeface="Arial" charset="0"/>
                <a:cs typeface="Arial" charset="0"/>
              </a:rPr>
              <a:t>Competent and Sustainable Global Laboratory Surveillance for Measles and Rubella is Provided by the WHO Global Measles and Rubella Laboratory Network</a:t>
            </a:r>
            <a:br>
              <a:rPr lang="en-US" sz="3200" b="1" dirty="0" smtClean="0">
                <a:solidFill>
                  <a:srgbClr val="FF0000"/>
                </a:solidFill>
                <a:effectLst>
                  <a:outerShdw blurRad="38100" dist="38100" dir="2700000" algn="tl">
                    <a:srgbClr val="C0C0C0"/>
                  </a:outerShdw>
                </a:effectLst>
                <a:latin typeface="Arial" charset="0"/>
                <a:cs typeface="Arial" charset="0"/>
              </a:rPr>
            </a:br>
            <a:endParaRPr lang="en-US" sz="3200" dirty="0"/>
          </a:p>
        </p:txBody>
      </p:sp>
      <p:sp>
        <p:nvSpPr>
          <p:cNvPr id="4" name="Subtitle 3"/>
          <p:cNvSpPr>
            <a:spLocks noGrp="1"/>
          </p:cNvSpPr>
          <p:nvPr>
            <p:ph type="subTitle" idx="1"/>
          </p:nvPr>
        </p:nvSpPr>
        <p:spPr>
          <a:xfrm>
            <a:off x="1059543" y="4167855"/>
            <a:ext cx="7126513" cy="1752600"/>
          </a:xfrm>
        </p:spPr>
        <p:txBody>
          <a:bodyPr/>
          <a:lstStyle/>
          <a:p>
            <a:r>
              <a:rPr lang="en-US" sz="2400" b="1" dirty="0" smtClean="0"/>
              <a:t>Jim Goodson, Paul Rota, David Featherstone</a:t>
            </a:r>
          </a:p>
          <a:p>
            <a:r>
              <a:rPr lang="en-US" sz="2400" b="1" dirty="0" smtClean="0"/>
              <a:t>11</a:t>
            </a:r>
            <a:r>
              <a:rPr lang="en-US" sz="2400" b="1" baseline="30000" dirty="0" smtClean="0"/>
              <a:t>th</a:t>
            </a:r>
            <a:r>
              <a:rPr lang="en-US" sz="2400" b="1" dirty="0" smtClean="0"/>
              <a:t> Annual Measles &amp; Rubella Initiative Meeting</a:t>
            </a:r>
          </a:p>
          <a:p>
            <a:r>
              <a:rPr lang="en-US" sz="2400" b="1" dirty="0" smtClean="0"/>
              <a:t>Washington D.C.</a:t>
            </a:r>
          </a:p>
          <a:p>
            <a:r>
              <a:rPr lang="en-US" sz="2400" b="1" dirty="0" smtClean="0"/>
              <a:t>September 19, 2012</a:t>
            </a:r>
            <a:endParaRPr lang="en-US" sz="24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113" y="1221663"/>
            <a:ext cx="5581934" cy="3785652"/>
          </a:xfrm>
          <a:prstGeom prst="rect">
            <a:avLst/>
          </a:prstGeom>
          <a:noFill/>
        </p:spPr>
        <p:txBody>
          <a:bodyPr wrap="square" rtlCol="0">
            <a:spAutoFit/>
          </a:bodyPr>
          <a:lstStyle/>
          <a:p>
            <a:pPr marL="342900" indent="-342900">
              <a:buFont typeface="Arial" pitchFamily="34" charset="0"/>
              <a:buChar char="•"/>
            </a:pPr>
            <a:r>
              <a:rPr lang="en-US" sz="2000" dirty="0" smtClean="0">
                <a:latin typeface="Arial" pitchFamily="34" charset="0"/>
                <a:cs typeface="Arial" pitchFamily="34" charset="0"/>
              </a:rPr>
              <a:t>Serologic testing for detection of measles and rubella IgM</a:t>
            </a: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Training and Capacity Building</a:t>
            </a: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Standardization</a:t>
            </a: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r>
              <a:rPr lang="en-US" sz="2000" dirty="0">
                <a:latin typeface="Arial" pitchFamily="34" charset="0"/>
                <a:cs typeface="Arial" pitchFamily="34" charset="0"/>
              </a:rPr>
              <a:t>Quality Control</a:t>
            </a:r>
          </a:p>
          <a:p>
            <a:pPr marL="342900" indent="-342900">
              <a:buFont typeface="Arial" pitchFamily="34" charset="0"/>
              <a:buChar char="•"/>
            </a:pPr>
            <a:endParaRPr lang="en-US" sz="2000" dirty="0" smtClean="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Verification of Elimination</a:t>
            </a: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Virologic Surveillance</a:t>
            </a:r>
            <a:endParaRPr lang="en-US" sz="2000" dirty="0">
              <a:latin typeface="Arial" pitchFamily="34" charset="0"/>
              <a:cs typeface="Arial" pitchFamily="34" charset="0"/>
            </a:endParaRPr>
          </a:p>
        </p:txBody>
      </p:sp>
      <p:sp>
        <p:nvSpPr>
          <p:cNvPr id="3" name="Rectangle 2"/>
          <p:cNvSpPr txBox="1">
            <a:spLocks noChangeArrowheads="1"/>
          </p:cNvSpPr>
          <p:nvPr/>
        </p:nvSpPr>
        <p:spPr>
          <a:xfrm>
            <a:off x="684213" y="146413"/>
            <a:ext cx="7772400" cy="1143000"/>
          </a:xfrm>
          <a:prstGeom prst="rect">
            <a:avLst/>
          </a:prstGeom>
        </p:spPr>
        <p: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lang="en-GB" sz="2800" b="1" kern="0" dirty="0" smtClean="0">
                <a:solidFill>
                  <a:srgbClr val="FF0000"/>
                </a:solidFill>
                <a:effectLst>
                  <a:outerShdw blurRad="38100" dist="38100" dir="2700000" algn="tl">
                    <a:srgbClr val="000000"/>
                  </a:outerShdw>
                </a:effectLst>
                <a:latin typeface="Arial" pitchFamily="34" charset="0"/>
                <a:ea typeface="+mj-ea"/>
                <a:cs typeface="Arial" pitchFamily="34" charset="0"/>
              </a:rPr>
              <a:t>Major </a:t>
            </a:r>
            <a:r>
              <a:rPr lang="en-GB" sz="2800" b="1" kern="0" dirty="0" smtClean="0">
                <a:solidFill>
                  <a:srgbClr val="FF0000"/>
                </a:solidFill>
                <a:effectLst>
                  <a:outerShdw blurRad="38100" dist="38100" dir="2700000" algn="tl">
                    <a:srgbClr val="000000"/>
                  </a:outerShdw>
                </a:effectLst>
                <a:latin typeface="Arial" pitchFamily="34" charset="0"/>
                <a:ea typeface="+mj-ea"/>
                <a:cs typeface="Arial" pitchFamily="34" charset="0"/>
              </a:rPr>
              <a:t>Activities of  the </a:t>
            </a:r>
            <a:r>
              <a:rPr lang="en-GB" sz="2800" b="1" kern="0" dirty="0" smtClean="0">
                <a:solidFill>
                  <a:srgbClr val="FF0000"/>
                </a:solidFill>
                <a:effectLst>
                  <a:outerShdw blurRad="38100" dist="38100" dir="2700000" algn="tl">
                    <a:srgbClr val="000000"/>
                  </a:outerShdw>
                </a:effectLst>
                <a:latin typeface="Arial" pitchFamily="34" charset="0"/>
                <a:ea typeface="+mj-ea"/>
                <a:cs typeface="Arial" pitchFamily="34" charset="0"/>
              </a:rPr>
              <a:t>Measles </a:t>
            </a:r>
            <a:r>
              <a:rPr lang="en-GB" sz="2800" b="1" kern="0" dirty="0" smtClean="0">
                <a:solidFill>
                  <a:srgbClr val="FF0000"/>
                </a:solidFill>
                <a:effectLst>
                  <a:outerShdw blurRad="38100" dist="38100" dir="2700000" algn="tl">
                    <a:srgbClr val="000000"/>
                  </a:outerShdw>
                </a:effectLst>
                <a:latin typeface="Arial" pitchFamily="34" charset="0"/>
                <a:ea typeface="+mj-ea"/>
                <a:cs typeface="Arial" pitchFamily="34" charset="0"/>
              </a:rPr>
              <a:t>and Rubella </a:t>
            </a:r>
            <a:r>
              <a:rPr lang="en-GB" sz="2800" b="1" kern="0" dirty="0" err="1" smtClean="0">
                <a:solidFill>
                  <a:srgbClr val="FF0000"/>
                </a:solidFill>
                <a:effectLst>
                  <a:outerShdw blurRad="38100" dist="38100" dir="2700000" algn="tl">
                    <a:srgbClr val="000000"/>
                  </a:outerShdw>
                </a:effectLst>
                <a:latin typeface="Arial" pitchFamily="34" charset="0"/>
                <a:ea typeface="+mj-ea"/>
                <a:cs typeface="Arial" pitchFamily="34" charset="0"/>
              </a:rPr>
              <a:t>LabNet</a:t>
            </a:r>
            <a:endParaRPr kumimoji="0" lang="en-US" sz="4400" b="0" i="0" u="none" strike="noStrike" kern="0" cap="none" spc="0" normalizeH="0" baseline="0" noProof="0" dirty="0">
              <a:ln>
                <a:noFill/>
              </a:ln>
              <a:solidFill>
                <a:srgbClr val="FF0000"/>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2140362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38" name="Picture 1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 y="938622"/>
            <a:ext cx="9143999" cy="5721292"/>
          </a:xfrm>
          <a:prstGeom prst="rect">
            <a:avLst/>
          </a:prstGeom>
          <a:solidFill>
            <a:schemeClr val="accent1"/>
          </a:solid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6350" algn="ctr">
                <a:solidFill>
                  <a:srgbClr val="5F5F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16963" name="AutoShape 3"/>
          <p:cNvSpPr>
            <a:spLocks/>
          </p:cNvSpPr>
          <p:nvPr/>
        </p:nvSpPr>
        <p:spPr bwMode="auto">
          <a:xfrm>
            <a:off x="5519738" y="3644900"/>
            <a:ext cx="144462" cy="1944688"/>
          </a:xfrm>
          <a:prstGeom prst="rightBrace">
            <a:avLst>
              <a:gd name="adj1" fmla="val 112180"/>
              <a:gd name="adj2" fmla="val 16667"/>
            </a:avLst>
          </a:prstGeom>
          <a:noFill/>
          <a:ln w="1588">
            <a:solidFill>
              <a:srgbClr val="080808"/>
            </a:solidFill>
            <a:round/>
            <a:headEnd/>
            <a:tailEnd/>
          </a:ln>
          <a:effectLst/>
          <a:extLst>
            <a:ext uri="{909E8E84-426E-40DD-AFC4-6F175D3DCCD1}">
              <a14:hiddenFill xmlns="" xmlns:a14="http://schemas.microsoft.com/office/drawing/2010/main">
                <a:solidFill>
                  <a:srgbClr val="FF0000"/>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a:lnSpc>
                <a:spcPct val="80000"/>
              </a:lnSpc>
              <a:spcBef>
                <a:spcPct val="50000"/>
              </a:spcBef>
              <a:buClr>
                <a:schemeClr val="tx1"/>
              </a:buClr>
              <a:defRPr/>
            </a:pPr>
            <a:endParaRPr lang="en-US">
              <a:effectLst>
                <a:outerShdw blurRad="38100" dist="38100" dir="2700000" algn="tl">
                  <a:srgbClr val="000000">
                    <a:alpha val="43137"/>
                  </a:srgbClr>
                </a:outerShdw>
              </a:effectLst>
              <a:latin typeface="Arial" pitchFamily="34" charset="0"/>
              <a:cs typeface="Arial" pitchFamily="34" charset="0"/>
            </a:endParaRPr>
          </a:p>
        </p:txBody>
      </p:sp>
      <p:sp>
        <p:nvSpPr>
          <p:cNvPr id="2216964" name="Rectangle 4"/>
          <p:cNvSpPr>
            <a:spLocks noGrp="1" noChangeArrowheads="1"/>
          </p:cNvSpPr>
          <p:nvPr>
            <p:ph type="title"/>
          </p:nvPr>
        </p:nvSpPr>
        <p:spPr>
          <a:xfrm>
            <a:off x="0" y="118262"/>
            <a:ext cx="9144000" cy="886674"/>
          </a:xfrm>
        </p:spPr>
        <p:txBody>
          <a:bodyPr/>
          <a:lstStyle/>
          <a:p>
            <a:pPr algn="ctr" eaLnBrk="1" hangingPunct="1">
              <a:defRPr/>
            </a:pPr>
            <a:r>
              <a:rPr lang="en-GB"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Activity: Serologic Testing: IgM </a:t>
            </a:r>
            <a:r>
              <a:rPr lang="en-GB"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test results </a:t>
            </a:r>
            <a:r>
              <a:rPr lang="en-GB"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as reported </a:t>
            </a:r>
            <a:r>
              <a:rPr lang="en-GB"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to WHO HQ by WHO </a:t>
            </a:r>
            <a:r>
              <a:rPr lang="en-GB"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region, 2010 </a:t>
            </a:r>
            <a:r>
              <a:rPr lang="en-GB"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&amp; 2011</a:t>
            </a:r>
            <a:endPar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65541" name="Text Box 5"/>
          <p:cNvSpPr txBox="1">
            <a:spLocks noChangeArrowheads="1"/>
          </p:cNvSpPr>
          <p:nvPr/>
        </p:nvSpPr>
        <p:spPr bwMode="auto">
          <a:xfrm>
            <a:off x="5364163" y="3789363"/>
            <a:ext cx="1316037" cy="473075"/>
          </a:xfrm>
          <a:prstGeom prst="rect">
            <a:avLst/>
          </a:prstGeom>
          <a:noFill/>
          <a:ln>
            <a:noFill/>
          </a:ln>
          <a:effectLst/>
          <a:extLst>
            <a:ext uri="{909E8E84-426E-40DD-AFC4-6F175D3DCCD1}">
              <a14:hiddenFill xmlns="" xmlns:a14="http://schemas.microsoft.com/office/drawing/2010/main">
                <a:solidFill>
                  <a:srgbClr val="FF0000"/>
                </a:solidFill>
              </a14:hiddenFill>
            </a:ext>
            <a:ext uri="{91240B29-F687-4F45-9708-019B960494DF}">
              <a14:hiddenLine xmlns="" xmlns:a14="http://schemas.microsoft.com/office/drawing/2010/main" w="1588" algn="ctr">
                <a:solidFill>
                  <a:srgbClr val="6E6E6E"/>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algn="ctr" eaLnBrk="1" hangingPunct="1">
              <a:lnSpc>
                <a:spcPct val="100000"/>
              </a:lnSpc>
              <a:buClrTx/>
            </a:pPr>
            <a:r>
              <a:rPr lang="en-GB" u="none">
                <a:solidFill>
                  <a:srgbClr val="080808"/>
                </a:solidFill>
                <a:latin typeface="Arial" pitchFamily="34" charset="0"/>
              </a:rPr>
              <a:t>Measles </a:t>
            </a:r>
          </a:p>
          <a:p>
            <a:pPr algn="ctr" eaLnBrk="1" hangingPunct="1">
              <a:lnSpc>
                <a:spcPct val="100000"/>
              </a:lnSpc>
              <a:buClrTx/>
            </a:pPr>
            <a:r>
              <a:rPr lang="en-GB" u="none">
                <a:solidFill>
                  <a:srgbClr val="080808"/>
                </a:solidFill>
                <a:latin typeface="Arial" pitchFamily="34" charset="0"/>
              </a:rPr>
              <a:t>results</a:t>
            </a:r>
            <a:r>
              <a:rPr lang="en-GB" sz="300" u="none">
                <a:solidFill>
                  <a:srgbClr val="080808"/>
                </a:solidFill>
                <a:latin typeface="Arial" pitchFamily="34" charset="0"/>
              </a:rPr>
              <a:t> </a:t>
            </a:r>
            <a:endParaRPr lang="en-US" sz="300" u="none">
              <a:solidFill>
                <a:srgbClr val="080808"/>
              </a:solidFill>
              <a:latin typeface="Arial" pitchFamily="34" charset="0"/>
            </a:endParaRPr>
          </a:p>
        </p:txBody>
      </p:sp>
      <p:sp>
        <p:nvSpPr>
          <p:cNvPr id="2216966" name="AutoShape 6"/>
          <p:cNvSpPr>
            <a:spLocks/>
          </p:cNvSpPr>
          <p:nvPr/>
        </p:nvSpPr>
        <p:spPr bwMode="auto">
          <a:xfrm>
            <a:off x="5553075" y="2015231"/>
            <a:ext cx="75368" cy="1558232"/>
          </a:xfrm>
          <a:prstGeom prst="rightBrace">
            <a:avLst>
              <a:gd name="adj1" fmla="val 189130"/>
              <a:gd name="adj2" fmla="val 50000"/>
            </a:avLst>
          </a:prstGeom>
          <a:noFill/>
          <a:ln w="1588">
            <a:solidFill>
              <a:srgbClr val="000000"/>
            </a:solidFill>
            <a:round/>
            <a:headEnd/>
            <a:tailEnd/>
          </a:ln>
          <a:effectLst/>
          <a:extLst>
            <a:ext uri="{909E8E84-426E-40DD-AFC4-6F175D3DCCD1}">
              <a14:hiddenFill xmlns="" xmlns:a14="http://schemas.microsoft.com/office/drawing/2010/main">
                <a:solidFill>
                  <a:srgbClr val="FF0000"/>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a:lnSpc>
                <a:spcPct val="80000"/>
              </a:lnSpc>
              <a:spcBef>
                <a:spcPct val="50000"/>
              </a:spcBef>
              <a:buClr>
                <a:schemeClr val="tx1"/>
              </a:buClr>
              <a:defRPr/>
            </a:pPr>
            <a:endParaRPr lang="en-US">
              <a:effectLst>
                <a:outerShdw blurRad="38100" dist="38100" dir="2700000" algn="tl">
                  <a:srgbClr val="000000">
                    <a:alpha val="43137"/>
                  </a:srgbClr>
                </a:outerShdw>
              </a:effectLst>
              <a:latin typeface="Arial" pitchFamily="34" charset="0"/>
              <a:cs typeface="Arial" pitchFamily="34" charset="0"/>
            </a:endParaRPr>
          </a:p>
        </p:txBody>
      </p:sp>
      <p:sp>
        <p:nvSpPr>
          <p:cNvPr id="65543" name="Text Box 7"/>
          <p:cNvSpPr txBox="1">
            <a:spLocks noChangeArrowheads="1"/>
          </p:cNvSpPr>
          <p:nvPr/>
        </p:nvSpPr>
        <p:spPr bwMode="auto">
          <a:xfrm>
            <a:off x="5272088" y="2492375"/>
            <a:ext cx="1316037" cy="473075"/>
          </a:xfrm>
          <a:prstGeom prst="rect">
            <a:avLst/>
          </a:prstGeom>
          <a:noFill/>
          <a:ln>
            <a:noFill/>
          </a:ln>
          <a:effectLst/>
          <a:extLst>
            <a:ext uri="{909E8E84-426E-40DD-AFC4-6F175D3DCCD1}">
              <a14:hiddenFill xmlns="" xmlns:a14="http://schemas.microsoft.com/office/drawing/2010/main">
                <a:solidFill>
                  <a:srgbClr val="FF0000"/>
                </a:solidFill>
              </a14:hiddenFill>
            </a:ext>
            <a:ext uri="{91240B29-F687-4F45-9708-019B960494DF}">
              <a14:hiddenLine xmlns="" xmlns:a14="http://schemas.microsoft.com/office/drawing/2010/main" w="1588" algn="ctr">
                <a:solidFill>
                  <a:srgbClr val="6E6E6E"/>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algn="ctr" eaLnBrk="1" hangingPunct="1">
              <a:lnSpc>
                <a:spcPct val="100000"/>
              </a:lnSpc>
              <a:buClrTx/>
            </a:pPr>
            <a:r>
              <a:rPr lang="en-GB" u="none">
                <a:solidFill>
                  <a:srgbClr val="080808"/>
                </a:solidFill>
                <a:latin typeface="Arial" pitchFamily="34" charset="0"/>
              </a:rPr>
              <a:t>Rubella </a:t>
            </a:r>
          </a:p>
          <a:p>
            <a:pPr algn="ctr" eaLnBrk="1" hangingPunct="1">
              <a:lnSpc>
                <a:spcPct val="100000"/>
              </a:lnSpc>
              <a:buClrTx/>
            </a:pPr>
            <a:r>
              <a:rPr lang="en-GB" u="none">
                <a:solidFill>
                  <a:srgbClr val="080808"/>
                </a:solidFill>
                <a:latin typeface="Arial" pitchFamily="34" charset="0"/>
              </a:rPr>
              <a:t>results</a:t>
            </a:r>
            <a:r>
              <a:rPr lang="en-GB" sz="300" u="none">
                <a:solidFill>
                  <a:srgbClr val="080808"/>
                </a:solidFill>
                <a:latin typeface="Arial" pitchFamily="34" charset="0"/>
              </a:rPr>
              <a:t> </a:t>
            </a:r>
            <a:endParaRPr lang="en-US" sz="300" u="none">
              <a:solidFill>
                <a:srgbClr val="080808"/>
              </a:solidFill>
              <a:latin typeface="Arial" pitchFamily="34" charset="0"/>
            </a:endParaRPr>
          </a:p>
        </p:txBody>
      </p:sp>
      <p:sp>
        <p:nvSpPr>
          <p:cNvPr id="65544" name="Text Box 8"/>
          <p:cNvSpPr txBox="1">
            <a:spLocks noChangeArrowheads="1"/>
          </p:cNvSpPr>
          <p:nvPr/>
        </p:nvSpPr>
        <p:spPr bwMode="auto">
          <a:xfrm>
            <a:off x="2867299" y="1004936"/>
            <a:ext cx="3388358" cy="461665"/>
          </a:xfrm>
          <a:prstGeom prst="rect">
            <a:avLst/>
          </a:prstGeom>
          <a:solidFill>
            <a:schemeClr val="accent1"/>
          </a:solidFill>
          <a:ln>
            <a:noFill/>
          </a:ln>
          <a:effectLst/>
          <a:extLst>
            <a:ext uri="{91240B29-F687-4F45-9708-019B960494DF}">
              <a14:hiddenLine xmlns="" xmlns:a14="http://schemas.microsoft.com/office/drawing/2010/main" w="1588" algn="ctr">
                <a:solidFill>
                  <a:srgbClr val="6E6E6E"/>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algn="ctr" eaLnBrk="1" hangingPunct="1">
              <a:lnSpc>
                <a:spcPct val="100000"/>
              </a:lnSpc>
              <a:buClrTx/>
            </a:pPr>
            <a:r>
              <a:rPr lang="en-GB" sz="2400" u="none" dirty="0" smtClean="0">
                <a:solidFill>
                  <a:srgbClr val="C00000"/>
                </a:solidFill>
                <a:effectLst>
                  <a:outerShdw blurRad="38100" dist="38100" dir="2700000" algn="tl">
                    <a:srgbClr val="000000">
                      <a:alpha val="43137"/>
                    </a:srgbClr>
                  </a:outerShdw>
                </a:effectLst>
                <a:latin typeface="Arial" pitchFamily="34" charset="0"/>
              </a:rPr>
              <a:t>(N</a:t>
            </a:r>
            <a:r>
              <a:rPr lang="en-GB" sz="2400" u="none" dirty="0">
                <a:solidFill>
                  <a:srgbClr val="C00000"/>
                </a:solidFill>
                <a:effectLst>
                  <a:outerShdw blurRad="38100" dist="38100" dir="2700000" algn="tl">
                    <a:srgbClr val="000000">
                      <a:alpha val="43137"/>
                    </a:srgbClr>
                  </a:outerShdw>
                </a:effectLst>
                <a:latin typeface="Arial" pitchFamily="34" charset="0"/>
              </a:rPr>
              <a:t>= 375,012 </a:t>
            </a:r>
            <a:r>
              <a:rPr lang="en-GB" sz="2400" u="none" dirty="0" smtClean="0">
                <a:solidFill>
                  <a:srgbClr val="C00000"/>
                </a:solidFill>
                <a:effectLst>
                  <a:outerShdw blurRad="38100" dist="38100" dir="2700000" algn="tl">
                    <a:srgbClr val="000000">
                      <a:alpha val="43137"/>
                    </a:srgbClr>
                  </a:outerShdw>
                </a:effectLst>
                <a:latin typeface="Arial" pitchFamily="34" charset="0"/>
              </a:rPr>
              <a:t>tests)</a:t>
            </a:r>
            <a:endParaRPr lang="en-US" sz="2400" u="none" dirty="0">
              <a:solidFill>
                <a:srgbClr val="C00000"/>
              </a:solidFill>
              <a:effectLst>
                <a:outerShdw blurRad="38100" dist="38100" dir="2700000" algn="tl">
                  <a:srgbClr val="000000">
                    <a:alpha val="43137"/>
                  </a:srgbClr>
                </a:outerShdw>
              </a:effectLst>
              <a:latin typeface="Arial" pitchFamily="34" charset="0"/>
            </a:endParaRPr>
          </a:p>
        </p:txBody>
      </p:sp>
      <p:sp>
        <p:nvSpPr>
          <p:cNvPr id="18" name="Text Box 8"/>
          <p:cNvSpPr txBox="1">
            <a:spLocks noChangeArrowheads="1"/>
          </p:cNvSpPr>
          <p:nvPr/>
        </p:nvSpPr>
        <p:spPr bwMode="auto">
          <a:xfrm>
            <a:off x="5834063" y="6411232"/>
            <a:ext cx="3309937" cy="307777"/>
          </a:xfrm>
          <a:prstGeom prst="rect">
            <a:avLst/>
          </a:prstGeom>
          <a:noFill/>
          <a:ln>
            <a:noFill/>
          </a:ln>
          <a:effectLst/>
          <a:extLst>
            <a:ext uri="{91240B29-F687-4F45-9708-019B960494DF}">
              <a14:hiddenLine xmlns="" xmlns:a14="http://schemas.microsoft.com/office/drawing/2010/main" w="1588" algn="ctr">
                <a:solidFill>
                  <a:srgbClr val="6E6E6E"/>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algn="ctr" eaLnBrk="1" hangingPunct="1">
              <a:lnSpc>
                <a:spcPct val="100000"/>
              </a:lnSpc>
              <a:buClrTx/>
            </a:pPr>
            <a:r>
              <a:rPr lang="en-GB" sz="1400" b="0" u="none" dirty="0" smtClean="0">
                <a:solidFill>
                  <a:schemeClr val="tx1"/>
                </a:solidFill>
                <a:latin typeface="Arial" pitchFamily="34" charset="0"/>
              </a:rPr>
              <a:t>As of May 31, 2012:  N</a:t>
            </a:r>
            <a:r>
              <a:rPr lang="en-GB" sz="1400" b="0" u="none" dirty="0">
                <a:solidFill>
                  <a:schemeClr val="tx1"/>
                </a:solidFill>
                <a:latin typeface="Arial" pitchFamily="34" charset="0"/>
              </a:rPr>
              <a:t>= </a:t>
            </a:r>
            <a:r>
              <a:rPr lang="en-GB" sz="1400" b="0" u="none" dirty="0" smtClean="0">
                <a:solidFill>
                  <a:schemeClr val="tx1"/>
                </a:solidFill>
                <a:latin typeface="Arial" pitchFamily="34" charset="0"/>
              </a:rPr>
              <a:t>74,504 tests</a:t>
            </a:r>
            <a:endParaRPr lang="en-US" sz="1400" b="0" u="none" dirty="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706" name="Rectangle 2"/>
          <p:cNvSpPr>
            <a:spLocks noGrp="1" noChangeArrowheads="1"/>
          </p:cNvSpPr>
          <p:nvPr>
            <p:ph type="title"/>
          </p:nvPr>
        </p:nvSpPr>
        <p:spPr>
          <a:xfrm>
            <a:off x="637404" y="205033"/>
            <a:ext cx="7772400" cy="1143000"/>
          </a:xfrm>
        </p:spPr>
        <p:txBody>
          <a:bodyPr/>
          <a:lstStyle/>
          <a:p>
            <a:r>
              <a:rPr lang="en-GB"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Activity: Training </a:t>
            </a:r>
            <a:r>
              <a:rPr lang="en-GB"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and </a:t>
            </a:r>
            <a:r>
              <a:rPr lang="en-GB"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Capacity </a:t>
            </a:r>
            <a:r>
              <a:rPr lang="en-GB"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B</a:t>
            </a:r>
            <a:r>
              <a:rPr lang="en-GB"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uilding </a:t>
            </a:r>
            <a:endParaRPr lang="en-GB"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736707" name="Rectangle 3"/>
          <p:cNvSpPr>
            <a:spLocks noGrp="1" noChangeArrowheads="1"/>
          </p:cNvSpPr>
          <p:nvPr>
            <p:ph type="body" sz="half" idx="1"/>
          </p:nvPr>
        </p:nvSpPr>
        <p:spPr>
          <a:xfrm>
            <a:off x="0" y="914400"/>
            <a:ext cx="4426857" cy="4602918"/>
          </a:xfrm>
        </p:spPr>
        <p:txBody>
          <a:bodyPr/>
          <a:lstStyle/>
          <a:p>
            <a:pPr>
              <a:buClr>
                <a:srgbClr val="FF0000"/>
              </a:buClr>
              <a:buFont typeface="Arial" pitchFamily="34" charset="0"/>
              <a:buChar char="•"/>
            </a:pPr>
            <a:r>
              <a:rPr lang="en-GB" sz="1600" dirty="0">
                <a:latin typeface="Arial" pitchFamily="34" charset="0"/>
                <a:cs typeface="Arial" pitchFamily="34" charset="0"/>
              </a:rPr>
              <a:t>Training </a:t>
            </a:r>
            <a:r>
              <a:rPr lang="en-GB" sz="1600" dirty="0" smtClean="0">
                <a:latin typeface="Arial" pitchFamily="34" charset="0"/>
                <a:cs typeface="Arial" pitchFamily="34" charset="0"/>
              </a:rPr>
              <a:t>workshops</a:t>
            </a:r>
            <a:endParaRPr lang="en-GB" sz="1600" dirty="0">
              <a:latin typeface="Arial" pitchFamily="34" charset="0"/>
              <a:cs typeface="Arial" pitchFamily="34" charset="0"/>
            </a:endParaRPr>
          </a:p>
          <a:p>
            <a:pPr>
              <a:buClr>
                <a:srgbClr val="FF0000"/>
              </a:buClr>
              <a:buFont typeface="Arial" pitchFamily="34" charset="0"/>
              <a:buChar char="•"/>
            </a:pPr>
            <a:r>
              <a:rPr lang="en-GB" sz="1600" dirty="0">
                <a:latin typeface="Arial" pitchFamily="34" charset="0"/>
                <a:cs typeface="Arial" pitchFamily="34" charset="0"/>
              </a:rPr>
              <a:t>Multifunctional </a:t>
            </a:r>
          </a:p>
          <a:p>
            <a:pPr lvl="1">
              <a:buClr>
                <a:srgbClr val="FF0000"/>
              </a:buClr>
              <a:buFont typeface="Arial" pitchFamily="34" charset="0"/>
              <a:buChar char="•"/>
            </a:pPr>
            <a:r>
              <a:rPr lang="en-GB" sz="1600" dirty="0">
                <a:latin typeface="Arial" pitchFamily="34" charset="0"/>
                <a:cs typeface="Arial" pitchFamily="34" charset="0"/>
              </a:rPr>
              <a:t>Measles, Rubella, YF, JE</a:t>
            </a:r>
          </a:p>
          <a:p>
            <a:pPr lvl="1">
              <a:buClr>
                <a:srgbClr val="FF0000"/>
              </a:buClr>
              <a:buFont typeface="Arial" pitchFamily="34" charset="0"/>
              <a:buChar char="•"/>
            </a:pPr>
            <a:r>
              <a:rPr lang="en-GB" sz="1600" dirty="0">
                <a:latin typeface="Arial" pitchFamily="34" charset="0"/>
                <a:cs typeface="Arial" pitchFamily="34" charset="0"/>
              </a:rPr>
              <a:t>Serological, molecular, </a:t>
            </a:r>
            <a:r>
              <a:rPr lang="en-GB" sz="1600" dirty="0" smtClean="0">
                <a:latin typeface="Arial" pitchFamily="34" charset="0"/>
                <a:cs typeface="Arial" pitchFamily="34" charset="0"/>
              </a:rPr>
              <a:t>data analysis</a:t>
            </a:r>
            <a:endParaRPr lang="en-GB" sz="1600" dirty="0">
              <a:latin typeface="Arial" pitchFamily="34" charset="0"/>
              <a:cs typeface="Arial" pitchFamily="34" charset="0"/>
            </a:endParaRPr>
          </a:p>
          <a:p>
            <a:pPr>
              <a:buClr>
                <a:srgbClr val="FF0000"/>
              </a:buClr>
              <a:buFont typeface="Arial" pitchFamily="34" charset="0"/>
              <a:buChar char="•"/>
            </a:pPr>
            <a:r>
              <a:rPr lang="en-GB" sz="1600" dirty="0">
                <a:latin typeface="Arial" pitchFamily="34" charset="0"/>
                <a:cs typeface="Arial" pitchFamily="34" charset="0"/>
              </a:rPr>
              <a:t>Continual process: </a:t>
            </a:r>
          </a:p>
          <a:p>
            <a:pPr lvl="1">
              <a:buClr>
                <a:srgbClr val="FF0000"/>
              </a:buClr>
              <a:buFont typeface="Arial" pitchFamily="34" charset="0"/>
              <a:buChar char="•"/>
            </a:pPr>
            <a:r>
              <a:rPr lang="en-GB" sz="1600" dirty="0">
                <a:latin typeface="Arial" pitchFamily="34" charset="0"/>
                <a:cs typeface="Arial" pitchFamily="34" charset="0"/>
              </a:rPr>
              <a:t>Staff attrition </a:t>
            </a:r>
          </a:p>
          <a:p>
            <a:pPr lvl="1">
              <a:buClr>
                <a:srgbClr val="FF0000"/>
              </a:buClr>
              <a:buFont typeface="Arial" pitchFamily="34" charset="0"/>
              <a:buChar char="•"/>
            </a:pPr>
            <a:r>
              <a:rPr lang="en-GB" sz="1600" dirty="0">
                <a:latin typeface="Arial" pitchFamily="34" charset="0"/>
                <a:cs typeface="Arial" pitchFamily="34" charset="0"/>
              </a:rPr>
              <a:t>New methods</a:t>
            </a:r>
          </a:p>
          <a:p>
            <a:pPr lvl="1">
              <a:buClr>
                <a:srgbClr val="FF0000"/>
              </a:buClr>
              <a:buFont typeface="Arial" pitchFamily="34" charset="0"/>
              <a:buChar char="•"/>
            </a:pPr>
            <a:r>
              <a:rPr lang="en-GB" sz="1600" dirty="0">
                <a:latin typeface="Arial" pitchFamily="34" charset="0"/>
                <a:cs typeface="Arial" pitchFamily="34" charset="0"/>
              </a:rPr>
              <a:t>QA processes</a:t>
            </a:r>
          </a:p>
          <a:p>
            <a:pPr lvl="1">
              <a:buClr>
                <a:srgbClr val="FF0000"/>
              </a:buClr>
              <a:buFont typeface="Arial" pitchFamily="34" charset="0"/>
              <a:buChar char="•"/>
            </a:pPr>
            <a:r>
              <a:rPr lang="en-GB" sz="1600" dirty="0">
                <a:latin typeface="Arial" pitchFamily="34" charset="0"/>
                <a:cs typeface="Arial" pitchFamily="34" charset="0"/>
              </a:rPr>
              <a:t>Molecular techniques</a:t>
            </a:r>
          </a:p>
          <a:p>
            <a:pPr lvl="1">
              <a:buClr>
                <a:srgbClr val="FF0000"/>
              </a:buClr>
              <a:buFont typeface="Arial" pitchFamily="34" charset="0"/>
              <a:buChar char="•"/>
            </a:pPr>
            <a:r>
              <a:rPr lang="en-GB" sz="1600" dirty="0">
                <a:latin typeface="Arial" pitchFamily="34" charset="0"/>
                <a:cs typeface="Arial" pitchFamily="34" charset="0"/>
              </a:rPr>
              <a:t>Data management</a:t>
            </a:r>
          </a:p>
          <a:p>
            <a:pPr lvl="1">
              <a:buClr>
                <a:srgbClr val="FF0000"/>
              </a:buClr>
              <a:buFont typeface="Arial" pitchFamily="34" charset="0"/>
              <a:buChar char="•"/>
            </a:pPr>
            <a:r>
              <a:rPr lang="en-GB" sz="1600" dirty="0">
                <a:latin typeface="Arial" pitchFamily="34" charset="0"/>
                <a:cs typeface="Arial" pitchFamily="34" charset="0"/>
              </a:rPr>
              <a:t>Laboratory management</a:t>
            </a:r>
          </a:p>
          <a:p>
            <a:pPr lvl="1">
              <a:buFontTx/>
              <a:buNone/>
            </a:pPr>
            <a:endParaRPr lang="en-GB" sz="2000" dirty="0"/>
          </a:p>
        </p:txBody>
      </p:sp>
      <p:pic>
        <p:nvPicPr>
          <p:cNvPr id="1736709" name="Picture 5" descr="RIO -1 Apr05 062"/>
          <p:cNvPicPr>
            <a:picLocks noChangeAspect="1" noChangeArrowheads="1"/>
          </p:cNvPicPr>
          <p:nvPr/>
        </p:nvPicPr>
        <p:blipFill>
          <a:blip r:embed="rId3" cstate="print"/>
          <a:srcRect/>
          <a:stretch>
            <a:fillRect/>
          </a:stretch>
        </p:blipFill>
        <p:spPr bwMode="auto">
          <a:xfrm>
            <a:off x="3607877" y="2627085"/>
            <a:ext cx="2727382" cy="2044689"/>
          </a:xfrm>
          <a:prstGeom prst="rect">
            <a:avLst/>
          </a:prstGeom>
          <a:noFill/>
        </p:spPr>
      </p:pic>
      <p:pic>
        <p:nvPicPr>
          <p:cNvPr id="1736711" name="Picture 7" descr="DSC06097"/>
          <p:cNvPicPr>
            <a:picLocks noChangeAspect="1" noChangeArrowheads="1"/>
          </p:cNvPicPr>
          <p:nvPr/>
        </p:nvPicPr>
        <p:blipFill>
          <a:blip r:embed="rId4" cstate="print"/>
          <a:srcRect/>
          <a:stretch>
            <a:fillRect/>
          </a:stretch>
        </p:blipFill>
        <p:spPr bwMode="auto">
          <a:xfrm>
            <a:off x="3628571" y="4748892"/>
            <a:ext cx="2714167" cy="2034364"/>
          </a:xfrm>
          <a:prstGeom prst="rect">
            <a:avLst/>
          </a:prstGeom>
          <a:noFill/>
        </p:spPr>
      </p:pic>
      <p:pic>
        <p:nvPicPr>
          <p:cNvPr id="1736712" name="Picture 8" descr="LabNet Photos China HongKong09 687 (Large)"/>
          <p:cNvPicPr>
            <a:picLocks noChangeAspect="1" noChangeArrowheads="1"/>
          </p:cNvPicPr>
          <p:nvPr/>
        </p:nvPicPr>
        <p:blipFill>
          <a:blip r:embed="rId5" cstate="print"/>
          <a:srcRect/>
          <a:stretch>
            <a:fillRect/>
          </a:stretch>
        </p:blipFill>
        <p:spPr bwMode="auto">
          <a:xfrm>
            <a:off x="154761" y="4252686"/>
            <a:ext cx="3372182" cy="2528043"/>
          </a:xfrm>
          <a:prstGeom prst="rect">
            <a:avLst/>
          </a:prstGeom>
          <a:noFill/>
          <a:ln w="9525">
            <a:noFill/>
            <a:miter lim="800000"/>
            <a:headEnd/>
            <a:tailEnd/>
          </a:ln>
        </p:spPr>
      </p:pic>
      <p:pic>
        <p:nvPicPr>
          <p:cNvPr id="1736713" name="Picture 9" descr="Sth_Africa_Sept09workshop 100"/>
          <p:cNvPicPr>
            <a:picLocks noChangeAspect="1" noChangeArrowheads="1"/>
          </p:cNvPicPr>
          <p:nvPr/>
        </p:nvPicPr>
        <p:blipFill>
          <a:blip r:embed="rId6" cstate="print"/>
          <a:srcRect/>
          <a:stretch>
            <a:fillRect/>
          </a:stretch>
        </p:blipFill>
        <p:spPr bwMode="auto">
          <a:xfrm>
            <a:off x="6419854" y="4731658"/>
            <a:ext cx="2724145" cy="2044235"/>
          </a:xfrm>
          <a:prstGeom prst="rect">
            <a:avLst/>
          </a:prstGeom>
          <a:noFill/>
          <a:ln w="9525">
            <a:noFill/>
            <a:miter lim="800000"/>
            <a:headEnd/>
            <a:tailEnd/>
          </a:ln>
        </p:spPr>
      </p:pic>
      <p:pic>
        <p:nvPicPr>
          <p:cNvPr id="1736714" name="Picture 10" descr="Tunisian  PCR Training Workshop 129"/>
          <p:cNvPicPr>
            <a:picLocks noChangeAspect="1" noChangeArrowheads="1"/>
          </p:cNvPicPr>
          <p:nvPr/>
        </p:nvPicPr>
        <p:blipFill>
          <a:blip r:embed="rId7" cstate="print"/>
          <a:srcRect/>
          <a:stretch>
            <a:fillRect/>
          </a:stretch>
        </p:blipFill>
        <p:spPr bwMode="auto">
          <a:xfrm>
            <a:off x="6376445" y="2598056"/>
            <a:ext cx="2767556" cy="2074396"/>
          </a:xfrm>
          <a:prstGeom prst="rect">
            <a:avLst/>
          </a:prstGeom>
          <a:noFill/>
          <a:ln w="9525">
            <a:solidFill>
              <a:schemeClr val="bg1"/>
            </a:solidFill>
            <a:miter lim="800000"/>
            <a:headEnd/>
            <a:tailEnd/>
          </a:ln>
        </p:spPr>
      </p:pic>
      <p:pic>
        <p:nvPicPr>
          <p:cNvPr id="9" name="Picture 3" descr="D:\data\Photos\Tunis Measles April12\P1070284.JPG"/>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l="11686" r="11936"/>
          <a:stretch/>
        </p:blipFill>
        <p:spPr bwMode="auto">
          <a:xfrm>
            <a:off x="6599480" y="754742"/>
            <a:ext cx="2529095" cy="186259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descr="D:\data\Photos\Tunis Measles April12\IMG_011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19523" y="1901383"/>
            <a:ext cx="2938991" cy="2204244"/>
          </a:xfrm>
          <a:prstGeom prst="rect">
            <a:avLst/>
          </a:prstGeom>
          <a:noFill/>
          <a:extLst>
            <a:ext uri="{909E8E84-426E-40DD-AFC4-6F175D3DCCD1}">
              <a14:hiddenFill xmlns="" xmlns:a14="http://schemas.microsoft.com/office/drawing/2010/main">
                <a:solidFill>
                  <a:srgbClr val="FFFFFF"/>
                </a:solidFill>
              </a14:hiddenFill>
            </a:ext>
          </a:extLst>
        </p:spPr>
      </p:pic>
      <p:sp>
        <p:nvSpPr>
          <p:cNvPr id="2256900" name="Rectangle 4"/>
          <p:cNvSpPr>
            <a:spLocks noGrp="1" noChangeArrowheads="1"/>
          </p:cNvSpPr>
          <p:nvPr>
            <p:ph type="title"/>
          </p:nvPr>
        </p:nvSpPr>
        <p:spPr>
          <a:xfrm>
            <a:off x="0" y="263607"/>
            <a:ext cx="9144000" cy="766204"/>
          </a:xfrm>
        </p:spPr>
        <p:txBody>
          <a:bodyPr/>
          <a:lstStyle/>
          <a:p>
            <a:pPr>
              <a:defRPr/>
            </a:pPr>
            <a:r>
              <a:rPr lang="en-GB" dirty="0" smtClean="0">
                <a:solidFill>
                  <a:srgbClr val="FF0000"/>
                </a:solidFill>
                <a:effectLst>
                  <a:outerShdw blurRad="38100" dist="38100" dir="2700000" algn="tl">
                    <a:srgbClr val="000000"/>
                  </a:outerShdw>
                </a:effectLst>
                <a:latin typeface="Arial" pitchFamily="34" charset="0"/>
                <a:cs typeface="Arial" pitchFamily="34" charset="0"/>
              </a:rPr>
              <a:t>Activity: Capacity Building for 2012</a:t>
            </a:r>
            <a:endParaRPr lang="en-US"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2" name="Group 5"/>
          <p:cNvGrpSpPr>
            <a:grpSpLocks/>
          </p:cNvGrpSpPr>
          <p:nvPr/>
        </p:nvGrpSpPr>
        <p:grpSpPr bwMode="auto">
          <a:xfrm>
            <a:off x="0" y="6237288"/>
            <a:ext cx="9144000" cy="620712"/>
            <a:chOff x="1" y="3929"/>
            <a:chExt cx="5760" cy="391"/>
          </a:xfrm>
        </p:grpSpPr>
        <p:sp>
          <p:nvSpPr>
            <p:cNvPr id="2256902" name="Rectangle 6"/>
            <p:cNvSpPr>
              <a:spLocks noChangeArrowheads="1"/>
            </p:cNvSpPr>
            <p:nvPr/>
          </p:nvSpPr>
          <p:spPr bwMode="auto">
            <a:xfrm>
              <a:off x="1" y="3929"/>
              <a:ext cx="5760" cy="391"/>
            </a:xfrm>
            <a:prstGeom prst="rect">
              <a:avLst/>
            </a:prstGeom>
            <a:solidFill>
              <a:srgbClr val="1E7FB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chemeClr val="tx1"/>
                </a:buClr>
                <a:defRPr/>
              </a:pPr>
              <a:endParaRPr lang="en-US" dirty="0">
                <a:effectLst>
                  <a:outerShdw blurRad="38100" dist="38100" dir="2700000" algn="tl">
                    <a:srgbClr val="000000">
                      <a:alpha val="43137"/>
                    </a:srgbClr>
                  </a:outerShdw>
                </a:effectLst>
              </a:endParaRPr>
            </a:p>
          </p:txBody>
        </p:sp>
        <p:sp>
          <p:nvSpPr>
            <p:cNvPr id="89133" name="Rectangle 7"/>
            <p:cNvSpPr>
              <a:spLocks noChangeArrowheads="1"/>
            </p:cNvSpPr>
            <p:nvPr/>
          </p:nvSpPr>
          <p:spPr bwMode="auto">
            <a:xfrm>
              <a:off x="249" y="4070"/>
              <a:ext cx="2450" cy="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p>
              <a:r>
                <a:rPr lang="en-GB" sz="1400" u="none" dirty="0">
                  <a:solidFill>
                    <a:schemeClr val="bg1"/>
                  </a:solidFill>
                  <a:latin typeface="Arial Narrow" pitchFamily="34" charset="0"/>
                </a:rPr>
                <a:t>WHO Vaccine Preventable Disease Lab Network</a:t>
              </a:r>
            </a:p>
          </p:txBody>
        </p:sp>
        <p:pic>
          <p:nvPicPr>
            <p:cNvPr id="89134" name="Picture 8" descr="WHO-EN-BW-H"/>
            <p:cNvPicPr>
              <a:picLocks noChangeAspect="1" noChangeArrowheads="1"/>
            </p:cNvPicPr>
            <p:nvPr/>
          </p:nvPicPr>
          <p:blipFill>
            <a:blip r:embed="rId4" cstate="print">
              <a:lum contrast="12000"/>
              <a:grayscl/>
              <a:biLevel thresh="50000"/>
              <a:extLst>
                <a:ext uri="{28A0092B-C50C-407E-A947-70E740481C1C}">
                  <a14:useLocalDpi xmlns="" xmlns:a14="http://schemas.microsoft.com/office/drawing/2010/main" val="0"/>
                </a:ext>
              </a:extLst>
            </a:blip>
            <a:srcRect/>
            <a:stretch>
              <a:fillRect/>
            </a:stretch>
          </p:blipFill>
          <p:spPr bwMode="auto">
            <a:xfrm>
              <a:off x="4644" y="3944"/>
              <a:ext cx="1044" cy="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aphicFrame>
        <p:nvGraphicFramePr>
          <p:cNvPr id="2257005" name="Group 109"/>
          <p:cNvGraphicFramePr>
            <a:graphicFrameLocks noGrp="1"/>
          </p:cNvGraphicFramePr>
          <p:nvPr>
            <p:extLst>
              <p:ext uri="{D42A27DB-BD31-4B8C-83A1-F6EECF244321}">
                <p14:modId xmlns="" xmlns:p14="http://schemas.microsoft.com/office/powerpoint/2010/main" val="1563372120"/>
              </p:ext>
            </p:extLst>
          </p:nvPr>
        </p:nvGraphicFramePr>
        <p:xfrm>
          <a:off x="51295" y="1124744"/>
          <a:ext cx="6176889" cy="4429464"/>
        </p:xfrm>
        <a:graphic>
          <a:graphicData uri="http://schemas.openxmlformats.org/drawingml/2006/table">
            <a:tbl>
              <a:tblPr/>
              <a:tblGrid>
                <a:gridCol w="1433630"/>
                <a:gridCol w="1880446"/>
                <a:gridCol w="1311650"/>
                <a:gridCol w="1551163"/>
              </a:tblGrid>
              <a:tr h="75800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Region</a:t>
                      </a: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Focus</a:t>
                      </a: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itchFamily="34" charset="0"/>
                          <a:cs typeface="Arial" pitchFamily="34" charset="0"/>
                        </a:rPr>
                        <a:t>Planned quarter</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itchFamily="34" charset="0"/>
                          <a:cs typeface="Arial" pitchFamily="34" charset="0"/>
                        </a:rPr>
                        <a:t>Participants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r>
              <a:tr h="75800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AFR</a:t>
                      </a: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YF, M&amp;R,  </a:t>
                      </a:r>
                      <a:r>
                        <a:rPr kumimoji="0" lang="en-US" sz="1600" b="1" i="0" u="none" strike="noStrike" cap="none" normalizeH="0" baseline="0" dirty="0" err="1" smtClean="0">
                          <a:ln>
                            <a:noFill/>
                          </a:ln>
                          <a:solidFill>
                            <a:schemeClr val="tx1"/>
                          </a:solidFill>
                          <a:effectLst/>
                          <a:latin typeface="Arial" pitchFamily="34" charset="0"/>
                          <a:cs typeface="Arial" pitchFamily="34" charset="0"/>
                        </a:rPr>
                        <a:t>Mol</a:t>
                      </a:r>
                      <a:r>
                        <a:rPr kumimoji="0" lang="en-US" sz="1600" b="1" i="0" u="none" strike="noStrike" cap="none" normalizeH="0" baseline="0" dirty="0" smtClean="0">
                          <a:ln>
                            <a:noFill/>
                          </a:ln>
                          <a:solidFill>
                            <a:schemeClr val="tx1"/>
                          </a:solidFill>
                          <a:effectLst/>
                          <a:latin typeface="Arial" pitchFamily="34" charset="0"/>
                          <a:cs typeface="Arial" pitchFamily="34" charset="0"/>
                        </a:rPr>
                        <a:t> IgM/QA</a:t>
                      </a: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cs typeface="Arial" pitchFamily="34" charset="0"/>
                        </a:rPr>
                        <a:t>1</a:t>
                      </a:r>
                      <a:r>
                        <a:rPr kumimoji="0" lang="en-GB" sz="1600" b="1" i="0" u="none" strike="noStrike" cap="none" normalizeH="0" baseline="30000" smtClean="0">
                          <a:ln>
                            <a:noFill/>
                          </a:ln>
                          <a:solidFill>
                            <a:schemeClr val="tx1"/>
                          </a:solidFill>
                          <a:effectLst/>
                          <a:latin typeface="Arial" pitchFamily="34" charset="0"/>
                          <a:cs typeface="Arial" pitchFamily="34" charset="0"/>
                        </a:rPr>
                        <a:t>st</a:t>
                      </a:r>
                      <a:r>
                        <a:rPr kumimoji="0" lang="en-GB" sz="1600" b="1" i="0" u="none" strike="noStrike" cap="none" normalizeH="0" baseline="0" smtClean="0">
                          <a:ln>
                            <a:noFill/>
                          </a:ln>
                          <a:solidFill>
                            <a:schemeClr val="tx1"/>
                          </a:solidFill>
                          <a:effectLst/>
                          <a:latin typeface="Arial" pitchFamily="34" charset="0"/>
                          <a:cs typeface="Arial" pitchFamily="34" charset="0"/>
                        </a:rPr>
                        <a:t> -3rd quarters</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itchFamily="34" charset="0"/>
                          <a:cs typeface="Arial" pitchFamily="34" charset="0"/>
                        </a:rPr>
                        <a:t>W&amp;C, E&amp;S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8269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AMR </a:t>
                      </a: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Molecular</a:t>
                      </a: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3rd </a:t>
                      </a: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NLs </a:t>
                      </a: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8269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EMR</a:t>
                      </a: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Molecular</a:t>
                      </a: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2</a:t>
                      </a:r>
                      <a:r>
                        <a:rPr kumimoji="0" lang="en-US" sz="1600" b="1" i="0" u="none" strike="noStrike" cap="none" normalizeH="0" baseline="30000" dirty="0" smtClean="0">
                          <a:ln>
                            <a:noFill/>
                          </a:ln>
                          <a:solidFill>
                            <a:schemeClr val="tx1"/>
                          </a:solidFill>
                          <a:effectLst/>
                          <a:latin typeface="Arial" pitchFamily="34" charset="0"/>
                          <a:cs typeface="Arial" pitchFamily="34" charset="0"/>
                        </a:rPr>
                        <a:t>nd</a:t>
                      </a:r>
                      <a:r>
                        <a:rPr kumimoji="0" lang="en-US" sz="1600" b="1" i="0" u="none" strike="noStrike" cap="none" normalizeH="0" baseline="0" dirty="0" smtClean="0">
                          <a:ln>
                            <a:noFill/>
                          </a:ln>
                          <a:solidFill>
                            <a:schemeClr val="tx1"/>
                          </a:solidFill>
                          <a:effectLst/>
                          <a:latin typeface="Arial" pitchFamily="34" charset="0"/>
                          <a:cs typeface="Arial" pitchFamily="34" charset="0"/>
                        </a:rPr>
                        <a:t> </a:t>
                      </a: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chemeClr val="tx1"/>
                          </a:solidFill>
                          <a:effectLst/>
                          <a:latin typeface="Arial" pitchFamily="34" charset="0"/>
                          <a:cs typeface="Arial" pitchFamily="34" charset="0"/>
                        </a:rPr>
                        <a:t>Mol</a:t>
                      </a:r>
                      <a:r>
                        <a:rPr kumimoji="0" lang="en-GB" sz="1600" b="1" i="0" u="none" strike="noStrike" cap="none" normalizeH="0" baseline="0" dirty="0" smtClean="0">
                          <a:ln>
                            <a:noFill/>
                          </a:ln>
                          <a:solidFill>
                            <a:schemeClr val="tx1"/>
                          </a:solidFill>
                          <a:effectLst/>
                          <a:latin typeface="Arial" pitchFamily="34" charset="0"/>
                          <a:cs typeface="Arial" pitchFamily="34" charset="0"/>
                        </a:rPr>
                        <a:t> Labs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8269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cs typeface="Arial" pitchFamily="34" charset="0"/>
                        </a:rPr>
                        <a:t>EUR</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pitchFamily="34" charset="0"/>
                          <a:cs typeface="Arial" pitchFamily="34" charset="0"/>
                        </a:rPr>
                        <a:t>IgM</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2</a:t>
                      </a:r>
                      <a:r>
                        <a:rPr kumimoji="0" lang="en-US" sz="1600" b="1" i="0" u="none" strike="noStrike" cap="none" normalizeH="0" baseline="30000" smtClean="0">
                          <a:ln>
                            <a:noFill/>
                          </a:ln>
                          <a:solidFill>
                            <a:schemeClr val="tx1"/>
                          </a:solidFill>
                          <a:effectLst/>
                          <a:latin typeface="Arial" pitchFamily="34" charset="0"/>
                          <a:cs typeface="Arial" pitchFamily="34" charset="0"/>
                        </a:rPr>
                        <a:t>nd</a:t>
                      </a:r>
                      <a:r>
                        <a:rPr kumimoji="0" lang="en-US" sz="1600" b="1" i="0" u="none" strike="noStrike" cap="none" normalizeH="0" baseline="0" smtClean="0">
                          <a:ln>
                            <a:noFill/>
                          </a:ln>
                          <a:solidFill>
                            <a:schemeClr val="tx1"/>
                          </a:solidFill>
                          <a:effectLst/>
                          <a:latin typeface="Arial" pitchFamily="34" charset="0"/>
                          <a:cs typeface="Arial" pitchFamily="34" charset="0"/>
                        </a:rPr>
                        <a:t> </a:t>
                      </a: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itchFamily="34" charset="0"/>
                          <a:cs typeface="Arial" pitchFamily="34" charset="0"/>
                        </a:rPr>
                        <a:t>TUR</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8269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cs typeface="Arial" pitchFamily="34" charset="0"/>
                        </a:rPr>
                        <a:t>EUR</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Molecular</a:t>
                      </a: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3rd</a:t>
                      </a: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cs typeface="Arial" pitchFamily="34" charset="0"/>
                        </a:rPr>
                        <a:t>Mol Labs</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8269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cs typeface="Arial" pitchFamily="34" charset="0"/>
                        </a:rPr>
                        <a:t>WPR</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Molecular</a:t>
                      </a: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itchFamily="34" charset="0"/>
                          <a:cs typeface="Arial" pitchFamily="34" charset="0"/>
                        </a:rPr>
                        <a:t>4</a:t>
                      </a:r>
                      <a:r>
                        <a:rPr kumimoji="0" lang="en-GB" sz="1600" b="1" i="0" u="none" strike="noStrike" cap="none" normalizeH="0" baseline="30000" dirty="0" smtClean="0">
                          <a:ln>
                            <a:noFill/>
                          </a:ln>
                          <a:solidFill>
                            <a:schemeClr val="tx1"/>
                          </a:solidFill>
                          <a:effectLst/>
                          <a:latin typeface="Arial" pitchFamily="34" charset="0"/>
                          <a:cs typeface="Arial" pitchFamily="34" charset="0"/>
                        </a:rPr>
                        <a:t>th</a:t>
                      </a:r>
                      <a:endParaRPr kumimoji="0" lang="en-US" sz="1600" b="1" i="0" u="none" strike="noStrike" cap="none" normalizeH="0" baseline="30000" dirty="0" smtClean="0">
                        <a:ln>
                          <a:noFill/>
                        </a:ln>
                        <a:solidFill>
                          <a:schemeClr val="tx1"/>
                        </a:solidFill>
                        <a:effectLst/>
                        <a:latin typeface="Arial" pitchFamily="34" charset="0"/>
                        <a:cs typeface="Arial" pitchFamily="34" charset="0"/>
                      </a:endParaRP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chemeClr val="tx1"/>
                          </a:solidFill>
                          <a:effectLst/>
                          <a:latin typeface="Arial" pitchFamily="34" charset="0"/>
                          <a:cs typeface="Arial" pitchFamily="34" charset="0"/>
                        </a:rPr>
                        <a:t>Mol</a:t>
                      </a:r>
                      <a:r>
                        <a:rPr kumimoji="0" lang="en-GB" sz="1600" b="1" i="0" u="none" strike="noStrike" cap="none" normalizeH="0" baseline="0" dirty="0" smtClean="0">
                          <a:ln>
                            <a:noFill/>
                          </a:ln>
                          <a:solidFill>
                            <a:schemeClr val="tx1"/>
                          </a:solidFill>
                          <a:effectLst/>
                          <a:latin typeface="Arial" pitchFamily="34" charset="0"/>
                          <a:cs typeface="Arial" pitchFamily="34" charset="0"/>
                        </a:rPr>
                        <a:t> labs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11" marB="45711"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30" name="Text Box 47"/>
          <p:cNvSpPr txBox="1">
            <a:spLocks noChangeArrowheads="1"/>
          </p:cNvSpPr>
          <p:nvPr/>
        </p:nvSpPr>
        <p:spPr bwMode="auto">
          <a:xfrm>
            <a:off x="1258888" y="0"/>
            <a:ext cx="6983412" cy="366713"/>
          </a:xfrm>
          <a:prstGeom prst="rect">
            <a:avLst/>
          </a:prstGeom>
          <a:noFill/>
          <a:ln>
            <a:noFill/>
          </a:ln>
          <a:effectLst/>
          <a:extLst>
            <a:ext uri="{909E8E84-426E-40DD-AFC4-6F175D3DCCD1}">
              <a14:hiddenFill xmlns="" xmlns:a14="http://schemas.microsoft.com/office/drawing/2010/main">
                <a:solidFill>
                  <a:srgbClr val="FF0000"/>
                </a:solidFill>
              </a14:hiddenFill>
            </a:ext>
            <a:ext uri="{91240B29-F687-4F45-9708-019B960494DF}">
              <a14:hiddenLine xmlns="" xmlns:a14="http://schemas.microsoft.com/office/drawing/2010/main" w="1588" algn="ctr">
                <a:solidFill>
                  <a:srgbClr val="6E6E6E"/>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algn="ctr" eaLnBrk="1" hangingPunct="1">
              <a:lnSpc>
                <a:spcPct val="100000"/>
              </a:lnSpc>
              <a:buClrTx/>
            </a:pPr>
            <a:endParaRPr lang="en-US" sz="1800" b="0" u="none">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data\Photos\Mumps\Mumps_3.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9231" b="20255"/>
          <a:stretch/>
        </p:blipFill>
        <p:spPr bwMode="auto">
          <a:xfrm>
            <a:off x="2557884" y="5274342"/>
            <a:ext cx="3996267" cy="1514006"/>
          </a:xfrm>
          <a:prstGeom prst="rect">
            <a:avLst/>
          </a:prstGeom>
          <a:noFill/>
          <a:extLst>
            <a:ext uri="{909E8E84-426E-40DD-AFC4-6F175D3DCCD1}">
              <a14:hiddenFill xmlns="" xmlns:a14="http://schemas.microsoft.com/office/drawing/2010/main">
                <a:solidFill>
                  <a:srgbClr val="FFFFFF"/>
                </a:solidFill>
              </a14:hiddenFill>
            </a:ext>
          </a:extLst>
        </p:spPr>
      </p:pic>
      <p:sp>
        <p:nvSpPr>
          <p:cNvPr id="2091041" name="Rectangle 33"/>
          <p:cNvSpPr>
            <a:spLocks noGrp="1" noChangeArrowheads="1"/>
          </p:cNvSpPr>
          <p:nvPr>
            <p:ph type="body" idx="1"/>
          </p:nvPr>
        </p:nvSpPr>
        <p:spPr>
          <a:xfrm>
            <a:off x="663837" y="753608"/>
            <a:ext cx="8064698" cy="4823866"/>
          </a:xfrm>
        </p:spPr>
        <p:txBody>
          <a:bodyPr>
            <a:normAutofit fontScale="85000" lnSpcReduction="20000"/>
          </a:bodyPr>
          <a:lstStyle/>
          <a:p>
            <a:pPr eaLnBrk="1" hangingPunct="1">
              <a:defRPr/>
            </a:pPr>
            <a:r>
              <a:rPr lang="en-GB" sz="2100" dirty="0" smtClean="0">
                <a:latin typeface="Arial" pitchFamily="34" charset="0"/>
                <a:cs typeface="Arial" pitchFamily="34" charset="0"/>
              </a:rPr>
              <a:t>2012 WER </a:t>
            </a:r>
            <a:r>
              <a:rPr lang="en-GB" sz="2100" dirty="0">
                <a:latin typeface="Arial" pitchFamily="34" charset="0"/>
                <a:cs typeface="Arial" pitchFamily="34" charset="0"/>
              </a:rPr>
              <a:t>nomenclature articles </a:t>
            </a:r>
            <a:r>
              <a:rPr lang="en-GB" sz="2100" dirty="0" smtClean="0">
                <a:latin typeface="Arial" pitchFamily="34" charset="0"/>
                <a:cs typeface="Arial" pitchFamily="34" charset="0"/>
              </a:rPr>
              <a:t>published</a:t>
            </a:r>
          </a:p>
          <a:p>
            <a:pPr lvl="1" eaLnBrk="1" hangingPunct="1">
              <a:defRPr/>
            </a:pPr>
            <a:endParaRPr lang="en-GB" sz="2100" dirty="0">
              <a:latin typeface="Arial" pitchFamily="34" charset="0"/>
              <a:cs typeface="Arial" pitchFamily="34" charset="0"/>
            </a:endParaRPr>
          </a:p>
          <a:p>
            <a:pPr lvl="1" eaLnBrk="1" hangingPunct="1">
              <a:defRPr/>
            </a:pPr>
            <a:r>
              <a:rPr lang="en-GB" sz="2100" dirty="0" smtClean="0">
                <a:latin typeface="Arial" pitchFamily="34" charset="0"/>
                <a:cs typeface="Arial" pitchFamily="34" charset="0"/>
              </a:rPr>
              <a:t>Measles virus: published 2 </a:t>
            </a:r>
            <a:r>
              <a:rPr lang="en-GB" sz="2100" dirty="0">
                <a:latin typeface="Arial" pitchFamily="34" charset="0"/>
                <a:cs typeface="Arial" pitchFamily="34" charset="0"/>
              </a:rPr>
              <a:t>March </a:t>
            </a:r>
            <a:r>
              <a:rPr lang="en-GB" sz="2100" dirty="0" smtClean="0">
                <a:latin typeface="Arial" pitchFamily="34" charset="0"/>
                <a:cs typeface="Arial" pitchFamily="34" charset="0"/>
              </a:rPr>
              <a:t>2012</a:t>
            </a:r>
          </a:p>
          <a:p>
            <a:pPr lvl="2" eaLnBrk="1" hangingPunct="1">
              <a:defRPr/>
            </a:pPr>
            <a:r>
              <a:rPr lang="en-US" sz="2100" dirty="0" smtClean="0">
                <a:latin typeface="Arial" pitchFamily="34" charset="0"/>
                <a:cs typeface="Arial" pitchFamily="34" charset="0"/>
              </a:rPr>
              <a:t>Genotype D11 was verified</a:t>
            </a:r>
            <a:endParaRPr lang="en-GB" sz="2100" dirty="0">
              <a:latin typeface="Arial" pitchFamily="34" charset="0"/>
              <a:cs typeface="Arial" pitchFamily="34" charset="0"/>
            </a:endParaRPr>
          </a:p>
          <a:p>
            <a:pPr lvl="2" eaLnBrk="1" hangingPunct="1">
              <a:defRPr/>
            </a:pPr>
            <a:r>
              <a:rPr lang="en-US" sz="2100" dirty="0" smtClean="0">
                <a:latin typeface="Arial" pitchFamily="34" charset="0"/>
                <a:cs typeface="Arial" pitchFamily="34" charset="0"/>
              </a:rPr>
              <a:t>Decisions were made on </a:t>
            </a:r>
            <a:r>
              <a:rPr lang="en-US" sz="2100" dirty="0" err="1" smtClean="0">
                <a:latin typeface="Arial" pitchFamily="34" charset="0"/>
                <a:cs typeface="Arial" pitchFamily="34" charset="0"/>
              </a:rPr>
              <a:t>s</a:t>
            </a:r>
            <a:r>
              <a:rPr lang="en-US" sz="2100" dirty="0" err="1" smtClean="0">
                <a:latin typeface="Arial" pitchFamily="34" charset="0"/>
                <a:cs typeface="Arial" pitchFamily="34" charset="0"/>
              </a:rPr>
              <a:t>ubgenotypes</a:t>
            </a:r>
            <a:endParaRPr lang="en-US" sz="2100" dirty="0" smtClean="0">
              <a:latin typeface="Arial" pitchFamily="34" charset="0"/>
              <a:cs typeface="Arial" pitchFamily="34" charset="0"/>
            </a:endParaRPr>
          </a:p>
          <a:p>
            <a:pPr lvl="2" eaLnBrk="1" hangingPunct="1">
              <a:defRPr/>
            </a:pPr>
            <a:r>
              <a:rPr lang="en-US" sz="2100" dirty="0" smtClean="0">
                <a:latin typeface="Arial" pitchFamily="34" charset="0"/>
                <a:cs typeface="Arial" pitchFamily="34" charset="0"/>
              </a:rPr>
              <a:t>6 genotypes not detected since 2000</a:t>
            </a:r>
          </a:p>
          <a:p>
            <a:pPr lvl="2" eaLnBrk="1" hangingPunct="1">
              <a:defRPr/>
            </a:pPr>
            <a:r>
              <a:rPr lang="en-US" sz="2100" dirty="0" smtClean="0">
                <a:latin typeface="Arial" pitchFamily="34" charset="0"/>
                <a:cs typeface="Arial" pitchFamily="34" charset="0"/>
              </a:rPr>
              <a:t>5 genotypes not detected since </a:t>
            </a:r>
            <a:r>
              <a:rPr lang="en-US" sz="2100" dirty="0" smtClean="0">
                <a:latin typeface="Arial" pitchFamily="34" charset="0"/>
                <a:cs typeface="Arial" pitchFamily="34" charset="0"/>
              </a:rPr>
              <a:t>2006</a:t>
            </a:r>
          </a:p>
          <a:p>
            <a:pPr lvl="2" eaLnBrk="1" hangingPunct="1">
              <a:defRPr/>
            </a:pPr>
            <a:r>
              <a:rPr lang="en-US" sz="2100" dirty="0" smtClean="0">
                <a:latin typeface="Arial" pitchFamily="34" charset="0"/>
                <a:cs typeface="Arial" pitchFamily="34" charset="0"/>
              </a:rPr>
              <a:t>Protocols were made accessible on WHO genotype database</a:t>
            </a:r>
          </a:p>
          <a:p>
            <a:pPr lvl="2" eaLnBrk="1" hangingPunct="1">
              <a:buNone/>
              <a:defRPr/>
            </a:pPr>
            <a:endParaRPr lang="en-GB" sz="2100" dirty="0" smtClean="0">
              <a:latin typeface="Arial" pitchFamily="34" charset="0"/>
              <a:cs typeface="Arial" pitchFamily="34" charset="0"/>
            </a:endParaRPr>
          </a:p>
          <a:p>
            <a:pPr lvl="1" eaLnBrk="1" hangingPunct="1">
              <a:defRPr/>
            </a:pPr>
            <a:r>
              <a:rPr lang="en-GB" sz="2100" dirty="0" smtClean="0">
                <a:latin typeface="Arial" pitchFamily="34" charset="0"/>
                <a:cs typeface="Arial" pitchFamily="34" charset="0"/>
              </a:rPr>
              <a:t>Mumps </a:t>
            </a:r>
            <a:r>
              <a:rPr lang="en-GB" sz="2100" dirty="0" smtClean="0">
                <a:latin typeface="Arial" pitchFamily="34" charset="0"/>
                <a:cs typeface="Arial" pitchFamily="34" charset="0"/>
              </a:rPr>
              <a:t>virus: published 1 June 2012</a:t>
            </a:r>
          </a:p>
          <a:p>
            <a:pPr lvl="2">
              <a:defRPr/>
            </a:pPr>
            <a:r>
              <a:rPr lang="en-US" sz="2100" dirty="0" smtClean="0">
                <a:latin typeface="Arial" pitchFamily="34" charset="0"/>
                <a:cs typeface="Arial" pitchFamily="34" charset="0"/>
              </a:rPr>
              <a:t>Nomenclature </a:t>
            </a:r>
            <a:r>
              <a:rPr lang="en-US" sz="2100" dirty="0" smtClean="0">
                <a:latin typeface="Arial" pitchFamily="34" charset="0"/>
                <a:cs typeface="Arial" pitchFamily="34" charset="0"/>
              </a:rPr>
              <a:t>and genotype </a:t>
            </a:r>
            <a:r>
              <a:rPr lang="en-US" sz="2100" dirty="0" smtClean="0">
                <a:latin typeface="Arial" pitchFamily="34" charset="0"/>
                <a:cs typeface="Arial" pitchFamily="34" charset="0"/>
              </a:rPr>
              <a:t>classification</a:t>
            </a:r>
            <a:endParaRPr lang="en-US" sz="2100" dirty="0" smtClean="0">
              <a:latin typeface="Arial" pitchFamily="34" charset="0"/>
              <a:cs typeface="Arial" pitchFamily="34" charset="0"/>
            </a:endParaRPr>
          </a:p>
          <a:p>
            <a:pPr lvl="2" eaLnBrk="1" hangingPunct="1">
              <a:defRPr/>
            </a:pPr>
            <a:r>
              <a:rPr lang="en-US" sz="2100" dirty="0">
                <a:latin typeface="Arial" pitchFamily="34" charset="0"/>
                <a:cs typeface="Arial" pitchFamily="34" charset="0"/>
              </a:rPr>
              <a:t>Reference </a:t>
            </a:r>
            <a:r>
              <a:rPr lang="en-US" sz="2100" dirty="0" smtClean="0">
                <a:latin typeface="Arial" pitchFamily="34" charset="0"/>
                <a:cs typeface="Arial" pitchFamily="34" charset="0"/>
              </a:rPr>
              <a:t>strains revised</a:t>
            </a:r>
          </a:p>
          <a:p>
            <a:pPr lvl="2" eaLnBrk="1" hangingPunct="1">
              <a:defRPr/>
            </a:pPr>
            <a:r>
              <a:rPr lang="en-US" sz="2100" dirty="0" smtClean="0">
                <a:latin typeface="Arial" pitchFamily="34" charset="0"/>
                <a:cs typeface="Arial" pitchFamily="34" charset="0"/>
              </a:rPr>
              <a:t>Global distribution of genotypes reported, including map </a:t>
            </a:r>
            <a:endParaRPr lang="en-US" sz="2100" dirty="0" smtClean="0">
              <a:latin typeface="Arial" pitchFamily="34" charset="0"/>
              <a:cs typeface="Arial" pitchFamily="34" charset="0"/>
            </a:endParaRPr>
          </a:p>
          <a:p>
            <a:pPr marL="914400" lvl="2" indent="0" eaLnBrk="1" hangingPunct="1">
              <a:buNone/>
              <a:defRPr/>
            </a:pPr>
            <a:endParaRPr lang="en-GB" sz="2100" dirty="0" smtClean="0">
              <a:latin typeface="Arial" pitchFamily="34" charset="0"/>
              <a:cs typeface="Arial" pitchFamily="34" charset="0"/>
            </a:endParaRPr>
          </a:p>
          <a:p>
            <a:pPr lvl="1" eaLnBrk="1" hangingPunct="1">
              <a:defRPr/>
            </a:pPr>
            <a:r>
              <a:rPr lang="en-US" sz="2100" dirty="0" smtClean="0">
                <a:latin typeface="Arial" pitchFamily="34" charset="0"/>
                <a:cs typeface="Arial" pitchFamily="34" charset="0"/>
              </a:rPr>
              <a:t>Rubella </a:t>
            </a:r>
            <a:r>
              <a:rPr lang="en-US" sz="2100" dirty="0" smtClean="0">
                <a:latin typeface="Arial" pitchFamily="34" charset="0"/>
                <a:cs typeface="Arial" pitchFamily="34" charset="0"/>
              </a:rPr>
              <a:t>virus Nomenclature </a:t>
            </a:r>
            <a:r>
              <a:rPr lang="en-US" sz="2100" dirty="0">
                <a:latin typeface="Arial" pitchFamily="34" charset="0"/>
                <a:cs typeface="Arial" pitchFamily="34" charset="0"/>
              </a:rPr>
              <a:t>update </a:t>
            </a:r>
            <a:endParaRPr lang="en-US" sz="2100" dirty="0" smtClean="0">
              <a:latin typeface="Arial" pitchFamily="34" charset="0"/>
              <a:cs typeface="Arial" pitchFamily="34" charset="0"/>
            </a:endParaRPr>
          </a:p>
          <a:p>
            <a:pPr lvl="2" eaLnBrk="1" hangingPunct="1">
              <a:defRPr/>
            </a:pPr>
            <a:r>
              <a:rPr lang="en-US" sz="2100" dirty="0" smtClean="0">
                <a:latin typeface="Arial" pitchFamily="34" charset="0"/>
                <a:cs typeface="Arial" pitchFamily="34" charset="0"/>
              </a:rPr>
              <a:t>planned </a:t>
            </a:r>
            <a:r>
              <a:rPr lang="en-US" sz="2100" dirty="0">
                <a:latin typeface="Arial" pitchFamily="34" charset="0"/>
                <a:cs typeface="Arial" pitchFamily="34" charset="0"/>
              </a:rPr>
              <a:t>for </a:t>
            </a:r>
            <a:r>
              <a:rPr lang="en-US" sz="2100" dirty="0" smtClean="0">
                <a:latin typeface="Arial" pitchFamily="34" charset="0"/>
                <a:cs typeface="Arial" pitchFamily="34" charset="0"/>
              </a:rPr>
              <a:t>late 2012 - early </a:t>
            </a:r>
            <a:r>
              <a:rPr lang="en-US" sz="2100" dirty="0">
                <a:latin typeface="Arial" pitchFamily="34" charset="0"/>
                <a:cs typeface="Arial" pitchFamily="34" charset="0"/>
              </a:rPr>
              <a:t>2013</a:t>
            </a:r>
            <a:endParaRPr lang="en-GB" sz="2100" dirty="0">
              <a:latin typeface="Arial" pitchFamily="34" charset="0"/>
              <a:cs typeface="Arial" pitchFamily="34" charset="0"/>
            </a:endParaRPr>
          </a:p>
          <a:p>
            <a:pPr eaLnBrk="1" hangingPunct="1">
              <a:defRPr/>
            </a:pPr>
            <a:endParaRPr lang="en-US" sz="4000" dirty="0">
              <a:latin typeface="Arial" pitchFamily="34" charset="0"/>
              <a:cs typeface="Arial" pitchFamily="34" charset="0"/>
            </a:endParaRPr>
          </a:p>
        </p:txBody>
      </p:sp>
      <p:sp>
        <p:nvSpPr>
          <p:cNvPr id="7" name="Rectangle 2"/>
          <p:cNvSpPr>
            <a:spLocks noGrp="1" noChangeArrowheads="1"/>
          </p:cNvSpPr>
          <p:nvPr>
            <p:ph type="title"/>
          </p:nvPr>
        </p:nvSpPr>
        <p:spPr>
          <a:xfrm>
            <a:off x="684213" y="146413"/>
            <a:ext cx="7772400" cy="1143000"/>
          </a:xfrm>
        </p:spPr>
        <p:txBody>
          <a:bodyPr/>
          <a:lstStyle/>
          <a:p>
            <a:pPr eaLnBrk="1" hangingPunct="1">
              <a:defRPr/>
            </a:pPr>
            <a:r>
              <a:rPr lang="en-GB" sz="2800" b="1" dirty="0" smtClean="0">
                <a:solidFill>
                  <a:srgbClr val="FF0000"/>
                </a:solidFill>
                <a:effectLst>
                  <a:outerShdw blurRad="38100" dist="38100" dir="2700000" algn="tl">
                    <a:srgbClr val="000000"/>
                  </a:outerShdw>
                </a:effectLst>
                <a:latin typeface="Arial" pitchFamily="34" charset="0"/>
                <a:cs typeface="Arial" pitchFamily="34" charset="0"/>
              </a:rPr>
              <a:t>Activity</a:t>
            </a:r>
            <a:r>
              <a:rPr lang="en-GB" sz="2800" b="1" dirty="0" smtClean="0">
                <a:solidFill>
                  <a:srgbClr val="FF0000"/>
                </a:solidFill>
                <a:effectLst>
                  <a:outerShdw blurRad="38100" dist="38100" dir="2700000" algn="tl">
                    <a:srgbClr val="000000"/>
                  </a:outerShdw>
                </a:effectLst>
                <a:latin typeface="Arial" pitchFamily="34" charset="0"/>
                <a:cs typeface="Arial" pitchFamily="34" charset="0"/>
              </a:rPr>
              <a:t>: Standardization</a:t>
            </a:r>
            <a:endParaRPr lang="en-US" sz="4400" dirty="0">
              <a:solidFill>
                <a:srgbClr val="FF0000"/>
              </a:solidFill>
              <a:latin typeface="Arial" pitchFamily="34" charset="0"/>
              <a:cs typeface="Arial" pitchFamily="34" charset="0"/>
            </a:endParaRPr>
          </a:p>
        </p:txBody>
      </p:sp>
    </p:spTree>
    <p:extLst>
      <p:ext uri="{BB962C8B-B14F-4D97-AF65-F5344CB8AC3E}">
        <p14:creationId xmlns="" xmlns:p14="http://schemas.microsoft.com/office/powerpoint/2010/main" val="2772472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7634" name="Rectangle 2"/>
          <p:cNvSpPr>
            <a:spLocks noGrp="1" noChangeArrowheads="1"/>
          </p:cNvSpPr>
          <p:nvPr>
            <p:ph type="title"/>
          </p:nvPr>
        </p:nvSpPr>
        <p:spPr>
          <a:xfrm>
            <a:off x="684213" y="146413"/>
            <a:ext cx="7772400" cy="1143000"/>
          </a:xfrm>
        </p:spPr>
        <p:txBody>
          <a:bodyPr/>
          <a:lstStyle/>
          <a:p>
            <a:pPr eaLnBrk="1" hangingPunct="1">
              <a:defRPr/>
            </a:pPr>
            <a:r>
              <a:rPr lang="en-GB" sz="2800" b="1" dirty="0" smtClean="0">
                <a:solidFill>
                  <a:srgbClr val="FF0000"/>
                </a:solidFill>
                <a:effectLst>
                  <a:outerShdw blurRad="38100" dist="38100" dir="2700000" algn="tl">
                    <a:srgbClr val="000000"/>
                  </a:outerShdw>
                </a:effectLst>
                <a:latin typeface="Arial" pitchFamily="34" charset="0"/>
                <a:cs typeface="Arial" pitchFamily="34" charset="0"/>
              </a:rPr>
              <a:t>Activity: Quality Assurance</a:t>
            </a:r>
            <a:endParaRPr lang="en-US" sz="4400" dirty="0">
              <a:solidFill>
                <a:srgbClr val="FF0000"/>
              </a:solidFill>
              <a:latin typeface="Arial" pitchFamily="34" charset="0"/>
              <a:cs typeface="Arial" pitchFamily="34" charset="0"/>
            </a:endParaRPr>
          </a:p>
        </p:txBody>
      </p:sp>
      <p:sp>
        <p:nvSpPr>
          <p:cNvPr id="87044" name="Rectangle 3"/>
          <p:cNvSpPr>
            <a:spLocks noGrp="1" noChangeArrowheads="1"/>
          </p:cNvSpPr>
          <p:nvPr>
            <p:ph type="body" idx="1"/>
          </p:nvPr>
        </p:nvSpPr>
        <p:spPr>
          <a:xfrm>
            <a:off x="699978" y="819604"/>
            <a:ext cx="7772400" cy="3451151"/>
          </a:xfrm>
        </p:spPr>
        <p:txBody>
          <a:bodyPr/>
          <a:lstStyle/>
          <a:p>
            <a:pPr eaLnBrk="1" hangingPunct="1"/>
            <a:r>
              <a:rPr lang="en-GB" sz="2400" dirty="0" smtClean="0">
                <a:latin typeface="Arial" pitchFamily="34" charset="0"/>
                <a:cs typeface="Arial" pitchFamily="34" charset="0"/>
              </a:rPr>
              <a:t>A </a:t>
            </a:r>
            <a:r>
              <a:rPr lang="en-GB" sz="2400" dirty="0" smtClean="0">
                <a:latin typeface="Arial" pitchFamily="34" charset="0"/>
                <a:cs typeface="Arial" pitchFamily="34" charset="0"/>
              </a:rPr>
              <a:t>p</a:t>
            </a:r>
            <a:r>
              <a:rPr lang="en-GB" sz="2400" dirty="0" smtClean="0">
                <a:latin typeface="Arial" pitchFamily="34" charset="0"/>
                <a:cs typeface="Arial" pitchFamily="34" charset="0"/>
              </a:rPr>
              <a:t>roficiency testing (PT) panel for serology is sent annually from </a:t>
            </a:r>
            <a:r>
              <a:rPr lang="en-GB" sz="2400" dirty="0" smtClean="0">
                <a:latin typeface="Arial" pitchFamily="34" charset="0"/>
                <a:cs typeface="Arial" pitchFamily="34" charset="0"/>
              </a:rPr>
              <a:t>VIDRL, in Melbourne</a:t>
            </a:r>
          </a:p>
          <a:p>
            <a:pPr lvl="1" eaLnBrk="1" hangingPunct="1"/>
            <a:r>
              <a:rPr lang="en-GB" sz="2400" dirty="0" smtClean="0">
                <a:latin typeface="Arial" pitchFamily="34" charset="0"/>
                <a:cs typeface="Arial" pitchFamily="34" charset="0"/>
              </a:rPr>
              <a:t>180 laboratories </a:t>
            </a:r>
            <a:r>
              <a:rPr lang="en-GB" sz="2400" dirty="0" smtClean="0">
                <a:latin typeface="Arial" pitchFamily="34" charset="0"/>
                <a:cs typeface="Arial" pitchFamily="34" charset="0"/>
              </a:rPr>
              <a:t>participating with excellent </a:t>
            </a:r>
            <a:r>
              <a:rPr lang="en-GB" sz="2400" dirty="0" smtClean="0">
                <a:latin typeface="Arial" pitchFamily="34" charset="0"/>
                <a:cs typeface="Arial" pitchFamily="34" charset="0"/>
              </a:rPr>
              <a:t>results</a:t>
            </a:r>
          </a:p>
          <a:p>
            <a:pPr eaLnBrk="1" hangingPunct="1"/>
            <a:r>
              <a:rPr lang="en-GB" sz="2400" dirty="0" smtClean="0">
                <a:latin typeface="Arial" pitchFamily="34" charset="0"/>
                <a:cs typeface="Arial" pitchFamily="34" charset="0"/>
              </a:rPr>
              <a:t>A PT </a:t>
            </a:r>
            <a:r>
              <a:rPr lang="en-GB" sz="2400" dirty="0" smtClean="0">
                <a:latin typeface="Arial" pitchFamily="34" charset="0"/>
                <a:cs typeface="Arial" pitchFamily="34" charset="0"/>
              </a:rPr>
              <a:t>for </a:t>
            </a:r>
            <a:r>
              <a:rPr lang="en-GB" sz="2400" dirty="0" smtClean="0">
                <a:latin typeface="Arial" pitchFamily="34" charset="0"/>
                <a:cs typeface="Arial" pitchFamily="34" charset="0"/>
              </a:rPr>
              <a:t>molecular techniques </a:t>
            </a:r>
            <a:r>
              <a:rPr lang="en-GB" sz="2400" dirty="0" smtClean="0">
                <a:latin typeface="Arial" pitchFamily="34" charset="0"/>
                <a:cs typeface="Arial" pitchFamily="34" charset="0"/>
              </a:rPr>
              <a:t>is being planned</a:t>
            </a:r>
            <a:endParaRPr lang="en-GB" sz="2400" dirty="0" smtClean="0">
              <a:latin typeface="Arial" pitchFamily="34" charset="0"/>
              <a:cs typeface="Arial" pitchFamily="34" charset="0"/>
            </a:endParaRPr>
          </a:p>
          <a:p>
            <a:pPr eaLnBrk="1" hangingPunct="1"/>
            <a:r>
              <a:rPr lang="en-GB" sz="2400" dirty="0" smtClean="0">
                <a:latin typeface="Arial" pitchFamily="34" charset="0"/>
                <a:cs typeface="Arial" pitchFamily="34" charset="0"/>
              </a:rPr>
              <a:t>Regular laboratory accreditation </a:t>
            </a:r>
            <a:r>
              <a:rPr lang="en-GB" sz="2400" dirty="0" smtClean="0">
                <a:latin typeface="Arial" pitchFamily="34" charset="0"/>
                <a:cs typeface="Arial" pitchFamily="34" charset="0"/>
              </a:rPr>
              <a:t>processes including </a:t>
            </a:r>
            <a:r>
              <a:rPr lang="en-GB" sz="2400" dirty="0" smtClean="0">
                <a:latin typeface="Arial" pitchFamily="34" charset="0"/>
                <a:cs typeface="Arial" pitchFamily="34" charset="0"/>
              </a:rPr>
              <a:t>site visits</a:t>
            </a:r>
          </a:p>
        </p:txBody>
      </p:sp>
      <p:sp>
        <p:nvSpPr>
          <p:cNvPr id="87045" name="Rectangle 6"/>
          <p:cNvSpPr>
            <a:spLocks noChangeArrowheads="1"/>
          </p:cNvSpPr>
          <p:nvPr/>
        </p:nvSpPr>
        <p:spPr bwMode="auto">
          <a:xfrm>
            <a:off x="34925" y="6491288"/>
            <a:ext cx="4159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p>
            <a:pPr defTabSz="1042988"/>
            <a:fld id="{F10F47A8-E69D-4119-99A9-D0618E0F04E7}" type="slidenum">
              <a:rPr lang="ar-SA" sz="1300" u="none">
                <a:solidFill>
                  <a:schemeClr val="bg2"/>
                </a:solidFill>
                <a:latin typeface="Arial" pitchFamily="34" charset="0"/>
                <a:cs typeface="Arial" pitchFamily="34" charset="0"/>
              </a:rPr>
              <a:pPr defTabSz="1042988"/>
              <a:t>15</a:t>
            </a:fld>
            <a:r>
              <a:rPr lang="en-GB" sz="1700" u="none" dirty="0">
                <a:solidFill>
                  <a:srgbClr val="72BBE8"/>
                </a:solidFill>
                <a:latin typeface="Arial" pitchFamily="34" charset="0"/>
                <a:cs typeface="Arial" pitchFamily="34" charset="0"/>
              </a:rPr>
              <a:t> </a:t>
            </a:r>
            <a:endParaRPr lang="en-US" sz="2400" u="none" baseline="14000" dirty="0">
              <a:solidFill>
                <a:schemeClr val="bg1"/>
              </a:solidFill>
              <a:latin typeface="Arial" pitchFamily="34" charset="0"/>
              <a:cs typeface="Arial" pitchFamily="34" charset="0"/>
            </a:endParaRPr>
          </a:p>
        </p:txBody>
      </p:sp>
      <p:pic>
        <p:nvPicPr>
          <p:cNvPr id="2050" name="Picture 2" descr="D:\data\Photos\China Nov2011\China Review Nov11 29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32287" y="3561896"/>
            <a:ext cx="3093815" cy="2320361"/>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D:\data\Photos\China Nov2011\China accred team group photoNov11.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25648" r="8562" b="6421"/>
          <a:stretch/>
        </p:blipFill>
        <p:spPr bwMode="auto">
          <a:xfrm>
            <a:off x="160385" y="3560989"/>
            <a:ext cx="5857118" cy="24454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96226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149840"/>
            <a:ext cx="9144000" cy="941696"/>
          </a:xfrm>
        </p:spPr>
        <p:txBody>
          <a:bodyPr/>
          <a:lstStyle/>
          <a:p>
            <a:pPr algn="ctr" eaLnBrk="1" hangingPunct="1"/>
            <a:r>
              <a:rPr lang="en-GB" sz="2800" b="1" dirty="0">
                <a:solidFill>
                  <a:srgbClr val="FF0000"/>
                </a:solidFill>
                <a:effectLst>
                  <a:outerShdw blurRad="38100" dist="38100" dir="2700000" algn="tl">
                    <a:srgbClr val="000000"/>
                  </a:outerShdw>
                </a:effectLst>
                <a:latin typeface="Arial" pitchFamily="34" charset="0"/>
                <a:cs typeface="Arial" pitchFamily="34" charset="0"/>
              </a:rPr>
              <a:t>Meeting the Need for Enhanced Surveillance</a:t>
            </a:r>
            <a:endParaRPr lang="en-US" sz="2800" b="1" dirty="0">
              <a:solidFill>
                <a:srgbClr val="FF0000"/>
              </a:solidFill>
              <a:effectLst>
                <a:outerShdw blurRad="38100" dist="38100" dir="2700000" algn="tl">
                  <a:srgbClr val="000000"/>
                </a:outerShdw>
              </a:effectLst>
              <a:latin typeface="Arial" pitchFamily="34" charset="0"/>
              <a:cs typeface="Arial" pitchFamily="34" charset="0"/>
            </a:endParaRPr>
          </a:p>
        </p:txBody>
      </p:sp>
      <p:sp>
        <p:nvSpPr>
          <p:cNvPr id="83971" name="Rectangle 3"/>
          <p:cNvSpPr>
            <a:spLocks noGrp="1" noChangeArrowheads="1"/>
          </p:cNvSpPr>
          <p:nvPr>
            <p:ph type="body" idx="1"/>
          </p:nvPr>
        </p:nvSpPr>
        <p:spPr>
          <a:xfrm>
            <a:off x="9550" y="980728"/>
            <a:ext cx="6877024" cy="4525962"/>
          </a:xfrm>
        </p:spPr>
        <p:txBody>
          <a:bodyPr>
            <a:normAutofit fontScale="77500" lnSpcReduction="20000"/>
          </a:bodyPr>
          <a:lstStyle/>
          <a:p>
            <a:pPr eaLnBrk="1" hangingPunct="1">
              <a:lnSpc>
                <a:spcPct val="90000"/>
              </a:lnSpc>
            </a:pPr>
            <a:r>
              <a:rPr lang="en-GB" sz="2400" dirty="0" smtClean="0">
                <a:latin typeface="Arial" pitchFamily="34" charset="0"/>
                <a:cs typeface="Arial" pitchFamily="34" charset="0"/>
              </a:rPr>
              <a:t>Oral fluid samples (OF) </a:t>
            </a:r>
          </a:p>
          <a:p>
            <a:pPr lvl="1" eaLnBrk="1" hangingPunct="1">
              <a:lnSpc>
                <a:spcPct val="90000"/>
              </a:lnSpc>
            </a:pPr>
            <a:endParaRPr lang="en-GB" sz="2400" dirty="0" smtClean="0">
              <a:latin typeface="Arial" pitchFamily="34" charset="0"/>
              <a:cs typeface="Arial" pitchFamily="34" charset="0"/>
            </a:endParaRPr>
          </a:p>
          <a:p>
            <a:pPr lvl="1" eaLnBrk="1" hangingPunct="1">
              <a:lnSpc>
                <a:spcPct val="90000"/>
              </a:lnSpc>
            </a:pPr>
            <a:r>
              <a:rPr lang="en-GB" sz="2400" dirty="0" smtClean="0">
                <a:latin typeface="Arial" pitchFamily="34" charset="0"/>
                <a:cs typeface="Arial" pitchFamily="34" charset="0"/>
              </a:rPr>
              <a:t>AFR </a:t>
            </a:r>
          </a:p>
          <a:p>
            <a:pPr lvl="2" eaLnBrk="1" hangingPunct="1">
              <a:lnSpc>
                <a:spcPct val="90000"/>
              </a:lnSpc>
            </a:pPr>
            <a:r>
              <a:rPr lang="en-GB" dirty="0" smtClean="0">
                <a:latin typeface="Arial" pitchFamily="34" charset="0"/>
                <a:cs typeface="Arial" pitchFamily="34" charset="0"/>
              </a:rPr>
              <a:t>5 country </a:t>
            </a:r>
            <a:r>
              <a:rPr lang="en-GB" dirty="0" smtClean="0">
                <a:latin typeface="Arial" pitchFamily="34" charset="0"/>
                <a:cs typeface="Arial" pitchFamily="34" charset="0"/>
              </a:rPr>
              <a:t>trial: </a:t>
            </a:r>
            <a:r>
              <a:rPr lang="en-GB" dirty="0" smtClean="0">
                <a:latin typeface="Arial" pitchFamily="34" charset="0"/>
                <a:cs typeface="Arial" pitchFamily="34" charset="0"/>
              </a:rPr>
              <a:t>Zimbabwe, Malawi, Kenya, Benin, </a:t>
            </a:r>
            <a:r>
              <a:rPr lang="en-GB" dirty="0" smtClean="0">
                <a:latin typeface="Arial" pitchFamily="34" charset="0"/>
                <a:cs typeface="Arial" pitchFamily="34" charset="0"/>
              </a:rPr>
              <a:t>CIV</a:t>
            </a:r>
            <a:endParaRPr lang="en-GB" dirty="0" smtClean="0">
              <a:latin typeface="Arial" pitchFamily="34" charset="0"/>
              <a:cs typeface="Arial" pitchFamily="34" charset="0"/>
            </a:endParaRPr>
          </a:p>
          <a:p>
            <a:pPr lvl="1" eaLnBrk="1" hangingPunct="1">
              <a:lnSpc>
                <a:spcPct val="90000"/>
              </a:lnSpc>
            </a:pPr>
            <a:endParaRPr lang="en-GB" sz="2400" dirty="0" smtClean="0">
              <a:latin typeface="Arial" pitchFamily="34" charset="0"/>
              <a:cs typeface="Arial" pitchFamily="34" charset="0"/>
            </a:endParaRPr>
          </a:p>
          <a:p>
            <a:pPr lvl="1" eaLnBrk="1" hangingPunct="1">
              <a:lnSpc>
                <a:spcPct val="90000"/>
              </a:lnSpc>
            </a:pPr>
            <a:r>
              <a:rPr lang="en-GB" sz="2400" dirty="0" smtClean="0">
                <a:latin typeface="Arial" pitchFamily="34" charset="0"/>
                <a:cs typeface="Arial" pitchFamily="34" charset="0"/>
              </a:rPr>
              <a:t>SEAR</a:t>
            </a:r>
          </a:p>
          <a:p>
            <a:pPr lvl="2" eaLnBrk="1" hangingPunct="1">
              <a:lnSpc>
                <a:spcPct val="90000"/>
              </a:lnSpc>
            </a:pPr>
            <a:r>
              <a:rPr lang="en-GB" dirty="0" smtClean="0">
                <a:latin typeface="Arial" pitchFamily="34" charset="0"/>
                <a:cs typeface="Arial" pitchFamily="34" charset="0"/>
              </a:rPr>
              <a:t>India and Sri Lanka good correlation with serum but highlighted need for adequate training of surveillance staff </a:t>
            </a:r>
          </a:p>
          <a:p>
            <a:pPr lvl="1" eaLnBrk="1" hangingPunct="1">
              <a:lnSpc>
                <a:spcPct val="90000"/>
              </a:lnSpc>
            </a:pPr>
            <a:endParaRPr lang="en-GB" sz="2400" dirty="0" smtClean="0">
              <a:latin typeface="Arial" pitchFamily="34" charset="0"/>
              <a:cs typeface="Arial" pitchFamily="34" charset="0"/>
            </a:endParaRPr>
          </a:p>
          <a:p>
            <a:pPr lvl="1" eaLnBrk="1" hangingPunct="1">
              <a:lnSpc>
                <a:spcPct val="90000"/>
              </a:lnSpc>
            </a:pPr>
            <a:r>
              <a:rPr lang="en-GB" sz="2400" dirty="0" smtClean="0">
                <a:latin typeface="Arial" pitchFamily="34" charset="0"/>
                <a:cs typeface="Arial" pitchFamily="34" charset="0"/>
              </a:rPr>
              <a:t>EUR</a:t>
            </a:r>
          </a:p>
          <a:p>
            <a:pPr lvl="2" eaLnBrk="1" hangingPunct="1">
              <a:lnSpc>
                <a:spcPct val="90000"/>
              </a:lnSpc>
            </a:pPr>
            <a:r>
              <a:rPr lang="en-GB" dirty="0" smtClean="0">
                <a:latin typeface="Arial" pitchFamily="34" charset="0"/>
                <a:cs typeface="Arial" pitchFamily="34" charset="0"/>
              </a:rPr>
              <a:t>France tested &gt;3500 OFs in recent measles outbreak </a:t>
            </a:r>
          </a:p>
          <a:p>
            <a:pPr eaLnBrk="1" hangingPunct="1">
              <a:lnSpc>
                <a:spcPct val="90000"/>
              </a:lnSpc>
            </a:pPr>
            <a:endParaRPr lang="en-US" sz="2400" dirty="0" smtClean="0">
              <a:latin typeface="Arial" pitchFamily="34" charset="0"/>
              <a:cs typeface="Arial" pitchFamily="34" charset="0"/>
            </a:endParaRPr>
          </a:p>
          <a:p>
            <a:pPr eaLnBrk="1" hangingPunct="1">
              <a:lnSpc>
                <a:spcPct val="90000"/>
              </a:lnSpc>
            </a:pPr>
            <a:r>
              <a:rPr lang="en-US" sz="2400" dirty="0">
                <a:latin typeface="Arial" pitchFamily="34" charset="0"/>
                <a:cs typeface="Arial" pitchFamily="34" charset="0"/>
              </a:rPr>
              <a:t>Point of care</a:t>
            </a:r>
          </a:p>
          <a:p>
            <a:pPr lvl="1" eaLnBrk="1" hangingPunct="1">
              <a:lnSpc>
                <a:spcPct val="90000"/>
              </a:lnSpc>
            </a:pPr>
            <a:r>
              <a:rPr lang="en-US" sz="2400" dirty="0" smtClean="0">
                <a:latin typeface="Arial" pitchFamily="34" charset="0"/>
                <a:ea typeface="+mn-ea"/>
                <a:cs typeface="Arial" pitchFamily="34" charset="0"/>
              </a:rPr>
              <a:t>Refinements </a:t>
            </a:r>
            <a:r>
              <a:rPr lang="en-US" sz="2400" dirty="0" smtClean="0">
                <a:latin typeface="Arial" pitchFamily="34" charset="0"/>
                <a:ea typeface="+mn-ea"/>
                <a:cs typeface="Arial" pitchFamily="34" charset="0"/>
              </a:rPr>
              <a:t>of sample </a:t>
            </a:r>
            <a:r>
              <a:rPr lang="en-US" sz="2400" dirty="0" smtClean="0">
                <a:latin typeface="Arial" pitchFamily="34" charset="0"/>
                <a:ea typeface="+mn-ea"/>
                <a:cs typeface="Arial" pitchFamily="34" charset="0"/>
              </a:rPr>
              <a:t>type and field testing </a:t>
            </a:r>
            <a:r>
              <a:rPr lang="en-US" sz="2400" dirty="0" smtClean="0">
                <a:latin typeface="Arial" pitchFamily="34" charset="0"/>
                <a:ea typeface="+mn-ea"/>
                <a:cs typeface="Arial" pitchFamily="34" charset="0"/>
              </a:rPr>
              <a:t>is underway</a:t>
            </a:r>
            <a:endParaRPr lang="en-US" sz="2400" dirty="0">
              <a:latin typeface="Arial" pitchFamily="34" charset="0"/>
              <a:ea typeface="+mn-ea"/>
              <a:cs typeface="Arial" pitchFamily="34" charset="0"/>
            </a:endParaRPr>
          </a:p>
          <a:p>
            <a:pPr lvl="1" eaLnBrk="1" hangingPunct="1">
              <a:lnSpc>
                <a:spcPct val="90000"/>
              </a:lnSpc>
            </a:pPr>
            <a:endParaRPr lang="en-US" dirty="0" smtClean="0">
              <a:latin typeface="Arial" pitchFamily="34" charset="0"/>
              <a:cs typeface="Arial" pitchFamily="34" charset="0"/>
            </a:endParaRPr>
          </a:p>
        </p:txBody>
      </p:sp>
      <p:grpSp>
        <p:nvGrpSpPr>
          <p:cNvPr id="2" name="Group 4"/>
          <p:cNvGrpSpPr>
            <a:grpSpLocks/>
          </p:cNvGrpSpPr>
          <p:nvPr/>
        </p:nvGrpSpPr>
        <p:grpSpPr bwMode="auto">
          <a:xfrm>
            <a:off x="0" y="6237288"/>
            <a:ext cx="9144000" cy="620712"/>
            <a:chOff x="1" y="3929"/>
            <a:chExt cx="5760" cy="391"/>
          </a:xfrm>
        </p:grpSpPr>
        <p:sp>
          <p:nvSpPr>
            <p:cNvPr id="2219013" name="Rectangle 5"/>
            <p:cNvSpPr>
              <a:spLocks noChangeArrowheads="1"/>
            </p:cNvSpPr>
            <p:nvPr/>
          </p:nvSpPr>
          <p:spPr bwMode="auto">
            <a:xfrm>
              <a:off x="1" y="3929"/>
              <a:ext cx="5760" cy="391"/>
            </a:xfrm>
            <a:prstGeom prst="rect">
              <a:avLst/>
            </a:prstGeom>
            <a:solidFill>
              <a:srgbClr val="1E7FB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chemeClr val="tx1"/>
                </a:buClr>
                <a:defRPr/>
              </a:pPr>
              <a:endParaRPr lang="en-US">
                <a:effectLst>
                  <a:outerShdw blurRad="38100" dist="38100" dir="2700000" algn="tl">
                    <a:srgbClr val="000000">
                      <a:alpha val="43137"/>
                    </a:srgbClr>
                  </a:outerShdw>
                </a:effectLst>
                <a:latin typeface="Arial" pitchFamily="34" charset="0"/>
                <a:cs typeface="Arial" pitchFamily="34" charset="0"/>
              </a:endParaRPr>
            </a:p>
          </p:txBody>
        </p:sp>
        <p:sp>
          <p:nvSpPr>
            <p:cNvPr id="83978" name="Rectangle 6"/>
            <p:cNvSpPr>
              <a:spLocks noChangeArrowheads="1"/>
            </p:cNvSpPr>
            <p:nvPr/>
          </p:nvSpPr>
          <p:spPr bwMode="auto">
            <a:xfrm>
              <a:off x="249" y="4070"/>
              <a:ext cx="2450" cy="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p>
              <a:r>
                <a:rPr lang="en-GB" sz="1400" u="none">
                  <a:solidFill>
                    <a:schemeClr val="bg1"/>
                  </a:solidFill>
                  <a:latin typeface="Arial" pitchFamily="34" charset="0"/>
                  <a:cs typeface="Arial" pitchFamily="34" charset="0"/>
                </a:rPr>
                <a:t>WHO Vaccine Preventable Disease Lab Network</a:t>
              </a:r>
            </a:p>
          </p:txBody>
        </p:sp>
        <p:pic>
          <p:nvPicPr>
            <p:cNvPr id="83979" name="Picture 7" descr="WHO-EN-BW-H"/>
            <p:cNvPicPr>
              <a:picLocks noChangeAspect="1" noChangeArrowheads="1"/>
            </p:cNvPicPr>
            <p:nvPr/>
          </p:nvPicPr>
          <p:blipFill>
            <a:blip r:embed="rId3" cstate="print">
              <a:lum contrast="12000"/>
              <a:grayscl/>
              <a:biLevel thresh="50000"/>
              <a:extLst>
                <a:ext uri="{28A0092B-C50C-407E-A947-70E740481C1C}">
                  <a14:useLocalDpi xmlns="" xmlns:a14="http://schemas.microsoft.com/office/drawing/2010/main" val="0"/>
                </a:ext>
              </a:extLst>
            </a:blip>
            <a:srcRect/>
            <a:stretch>
              <a:fillRect/>
            </a:stretch>
          </p:blipFill>
          <p:spPr bwMode="auto">
            <a:xfrm>
              <a:off x="4644" y="3944"/>
              <a:ext cx="1044" cy="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83974" name="Picture 9" descr="P1060003"/>
          <p:cNvPicPr>
            <a:picLocks noChangeAspect="1" noChangeArrowheads="1"/>
          </p:cNvPicPr>
          <p:nvPr/>
        </p:nvPicPr>
        <p:blipFill rotWithShape="1">
          <a:blip r:embed="rId4" cstate="print">
            <a:lum bright="-12000" contrast="14000"/>
            <a:extLst>
              <a:ext uri="{28A0092B-C50C-407E-A947-70E740481C1C}">
                <a14:useLocalDpi xmlns="" xmlns:a14="http://schemas.microsoft.com/office/drawing/2010/main" val="0"/>
              </a:ext>
            </a:extLst>
          </a:blip>
          <a:srcRect l="27739" t="10302"/>
          <a:stretch/>
        </p:blipFill>
        <p:spPr bwMode="auto">
          <a:xfrm>
            <a:off x="6941166" y="2381250"/>
            <a:ext cx="2063675" cy="1535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3976" name="Picture 11" descr="Uganda OF Training Workshop 186"/>
          <p:cNvPicPr>
            <a:picLocks noChangeAspect="1" noChangeArrowheads="1"/>
          </p:cNvPicPr>
          <p:nvPr/>
        </p:nvPicPr>
        <p:blipFill>
          <a:blip r:embed="rId5" cstate="print">
            <a:lum bright="12000" contrast="14000"/>
            <a:extLst>
              <a:ext uri="{28A0092B-C50C-407E-A947-70E740481C1C}">
                <a14:useLocalDpi xmlns="" xmlns:a14="http://schemas.microsoft.com/office/drawing/2010/main" val="0"/>
              </a:ext>
            </a:extLst>
          </a:blip>
          <a:srcRect/>
          <a:stretch>
            <a:fillRect/>
          </a:stretch>
        </p:blipFill>
        <p:spPr bwMode="auto">
          <a:xfrm>
            <a:off x="6770276" y="4363843"/>
            <a:ext cx="2234565" cy="16749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9" descr="P101000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203176" y="852704"/>
            <a:ext cx="1778681" cy="1335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83"/>
          <p:cNvGrpSpPr>
            <a:grpSpLocks/>
          </p:cNvGrpSpPr>
          <p:nvPr/>
        </p:nvGrpSpPr>
        <p:grpSpPr bwMode="auto">
          <a:xfrm>
            <a:off x="1331640" y="5445225"/>
            <a:ext cx="3528392" cy="1153903"/>
            <a:chOff x="3243" y="1434"/>
            <a:chExt cx="2631" cy="862"/>
          </a:xfrm>
        </p:grpSpPr>
        <p:pic>
          <p:nvPicPr>
            <p:cNvPr id="14" name="Picture 74" descr="Bangkok Measles 2011 140 (Large)"/>
            <p:cNvPicPr>
              <a:picLocks noChangeAspect="1" noChangeArrowheads="1"/>
            </p:cNvPicPr>
            <p:nvPr/>
          </p:nvPicPr>
          <p:blipFill>
            <a:blip r:embed="rId7" cstate="print">
              <a:extLst>
                <a:ext uri="{28A0092B-C50C-407E-A947-70E740481C1C}">
                  <a14:useLocalDpi xmlns="" xmlns:a14="http://schemas.microsoft.com/office/drawing/2010/main" val="0"/>
                </a:ext>
              </a:extLst>
            </a:blip>
            <a:srcRect l="15227" t="42636" r="14189" b="24165"/>
            <a:stretch>
              <a:fillRect/>
            </a:stretch>
          </p:blipFill>
          <p:spPr bwMode="auto">
            <a:xfrm>
              <a:off x="3651" y="1434"/>
              <a:ext cx="1588" cy="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 Box 78"/>
            <p:cNvSpPr txBox="1">
              <a:spLocks noChangeArrowheads="1"/>
            </p:cNvSpPr>
            <p:nvPr/>
          </p:nvSpPr>
          <p:spPr bwMode="auto">
            <a:xfrm>
              <a:off x="3289" y="2020"/>
              <a:ext cx="2585" cy="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algn="ctr" eaLnBrk="1" hangingPunct="1">
                <a:lnSpc>
                  <a:spcPct val="100000"/>
                </a:lnSpc>
                <a:buClrTx/>
              </a:pPr>
              <a:endParaRPr lang="en-US" sz="1800" b="0" u="none" dirty="0">
                <a:solidFill>
                  <a:schemeClr val="tx1"/>
                </a:solidFill>
                <a:latin typeface="Arial" pitchFamily="34" charset="0"/>
              </a:endParaRPr>
            </a:p>
          </p:txBody>
        </p:sp>
        <p:sp>
          <p:nvSpPr>
            <p:cNvPr id="16" name="Line 79"/>
            <p:cNvSpPr>
              <a:spLocks noChangeShapeType="1"/>
            </p:cNvSpPr>
            <p:nvPr/>
          </p:nvSpPr>
          <p:spPr bwMode="auto">
            <a:xfrm>
              <a:off x="3243" y="1752"/>
              <a:ext cx="272" cy="0"/>
            </a:xfrm>
            <a:prstGeom prst="line">
              <a:avLst/>
            </a:prstGeom>
            <a:noFill/>
            <a:ln w="2857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lnSpc>
                  <a:spcPct val="80000"/>
                </a:lnSpc>
                <a:spcBef>
                  <a:spcPct val="50000"/>
                </a:spcBef>
                <a:buClr>
                  <a:schemeClr val="tx1"/>
                </a:buClr>
                <a:defRPr/>
              </a:pPr>
              <a:endParaRPr lang="en-US">
                <a:effectLst>
                  <a:outerShdw blurRad="38100" dist="38100" dir="2700000" algn="tl">
                    <a:srgbClr val="000000">
                      <a:alpha val="43137"/>
                    </a:srgbClr>
                  </a:outerShdw>
                </a:effectLst>
                <a:latin typeface="Arial" pitchFamily="34" charset="0"/>
                <a:cs typeface="Arial" pitchFamily="34" charset="0"/>
              </a:endParaRPr>
            </a:p>
          </p:txBody>
        </p:sp>
      </p:grpSp>
    </p:spTree>
    <p:extLst>
      <p:ext uri="{BB962C8B-B14F-4D97-AF65-F5344CB8AC3E}">
        <p14:creationId xmlns="" xmlns:p14="http://schemas.microsoft.com/office/powerpoint/2010/main" val="54295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58" y="145439"/>
            <a:ext cx="8641167" cy="1143000"/>
          </a:xfrm>
        </p:spPr>
        <p:txBody>
          <a:bodyPr/>
          <a:lstStyle/>
          <a:p>
            <a:pPr algn="ct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Activity: Verification of Elimination of Measles and Rubella </a:t>
            </a:r>
            <a:endParaRPr lang="en-GB"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872297" y="1253226"/>
            <a:ext cx="7330008" cy="3084394"/>
          </a:xfrm>
        </p:spPr>
        <p:txBody>
          <a:bodyPr>
            <a:normAutofit/>
          </a:bodyPr>
          <a:lstStyle/>
          <a:p>
            <a:pPr>
              <a:buFont typeface="Arial" pitchFamily="34" charset="0"/>
              <a:buChar char="•"/>
            </a:pPr>
            <a:r>
              <a:rPr lang="en-US" sz="2400" dirty="0" smtClean="0">
                <a:latin typeface="Arial" pitchFamily="34" charset="0"/>
                <a:cs typeface="Arial" pitchFamily="34" charset="0"/>
              </a:rPr>
              <a:t>Monitoring of surveillance </a:t>
            </a:r>
            <a:r>
              <a:rPr lang="en-US" sz="2400" dirty="0">
                <a:latin typeface="Arial" pitchFamily="34" charset="0"/>
                <a:cs typeface="Arial" pitchFamily="34" charset="0"/>
              </a:rPr>
              <a:t>performance </a:t>
            </a:r>
            <a:r>
              <a:rPr lang="en-US" sz="2400" dirty="0" smtClean="0">
                <a:latin typeface="Arial" pitchFamily="34" charset="0"/>
                <a:cs typeface="Arial" pitchFamily="34" charset="0"/>
              </a:rPr>
              <a:t>indicators</a:t>
            </a:r>
            <a:endParaRPr lang="en-US" sz="2400" dirty="0">
              <a:latin typeface="Arial" pitchFamily="34" charset="0"/>
              <a:cs typeface="Arial" pitchFamily="34" charset="0"/>
            </a:endParaRPr>
          </a:p>
          <a:p>
            <a:pPr lvl="1">
              <a:buFont typeface="Arial" pitchFamily="34" charset="0"/>
              <a:buChar char="•"/>
            </a:pPr>
            <a:r>
              <a:rPr lang="en-US" sz="2200" dirty="0" smtClean="0">
                <a:latin typeface="Arial" pitchFamily="34" charset="0"/>
                <a:cs typeface="Arial" pitchFamily="34" charset="0"/>
              </a:rPr>
              <a:t>≥80% </a:t>
            </a:r>
            <a:r>
              <a:rPr lang="en-US" sz="2200" dirty="0">
                <a:latin typeface="Arial" pitchFamily="34" charset="0"/>
                <a:cs typeface="Arial" pitchFamily="34" charset="0"/>
              </a:rPr>
              <a:t>of confirmed outbreaks </a:t>
            </a:r>
            <a:r>
              <a:rPr lang="en-US" sz="2200" dirty="0" smtClean="0">
                <a:latin typeface="Arial" pitchFamily="34" charset="0"/>
                <a:cs typeface="Arial" pitchFamily="34" charset="0"/>
              </a:rPr>
              <a:t>with a </a:t>
            </a:r>
            <a:r>
              <a:rPr lang="en-US" sz="2200" dirty="0">
                <a:latin typeface="Arial" pitchFamily="34" charset="0"/>
                <a:cs typeface="Arial" pitchFamily="34" charset="0"/>
              </a:rPr>
              <a:t>sample for virus </a:t>
            </a:r>
            <a:r>
              <a:rPr lang="en-US" sz="2200" dirty="0" smtClean="0">
                <a:latin typeface="Arial" pitchFamily="34" charset="0"/>
                <a:cs typeface="Arial" pitchFamily="34" charset="0"/>
              </a:rPr>
              <a:t>detection and genotyping</a:t>
            </a:r>
          </a:p>
          <a:p>
            <a:pPr>
              <a:buFont typeface="Arial" pitchFamily="34" charset="0"/>
              <a:buChar char="•"/>
            </a:pPr>
            <a:r>
              <a:rPr lang="en-US" sz="2400" dirty="0" smtClean="0">
                <a:latin typeface="Arial" pitchFamily="34" charset="0"/>
                <a:cs typeface="Arial" pitchFamily="34" charset="0"/>
              </a:rPr>
              <a:t>Determining </a:t>
            </a:r>
            <a:r>
              <a:rPr lang="en-US" sz="2400" dirty="0">
                <a:latin typeface="Arial" pitchFamily="34" charset="0"/>
                <a:cs typeface="Arial" pitchFamily="34" charset="0"/>
              </a:rPr>
              <a:t>population </a:t>
            </a:r>
            <a:r>
              <a:rPr lang="en-US" sz="2400" dirty="0" smtClean="0">
                <a:latin typeface="Arial" pitchFamily="34" charset="0"/>
                <a:cs typeface="Arial" pitchFamily="34" charset="0"/>
              </a:rPr>
              <a:t>immunity using </a:t>
            </a:r>
            <a:r>
              <a:rPr lang="en-US" sz="2400" dirty="0" err="1" smtClean="0">
                <a:latin typeface="Arial" pitchFamily="34" charset="0"/>
                <a:cs typeface="Arial" pitchFamily="34" charset="0"/>
              </a:rPr>
              <a:t>serosurveys</a:t>
            </a:r>
            <a:r>
              <a:rPr lang="en-US" sz="2400" dirty="0" smtClean="0">
                <a:latin typeface="Arial" pitchFamily="34" charset="0"/>
                <a:cs typeface="Arial" pitchFamily="34" charset="0"/>
              </a:rPr>
              <a:t> </a:t>
            </a:r>
            <a:r>
              <a:rPr lang="en-US" sz="2400" dirty="0" smtClean="0">
                <a:latin typeface="Arial" pitchFamily="34" charset="0"/>
                <a:cs typeface="Arial" pitchFamily="34" charset="0"/>
              </a:rPr>
              <a:t>to validate </a:t>
            </a:r>
            <a:r>
              <a:rPr lang="en-US" sz="2400" dirty="0" smtClean="0">
                <a:latin typeface="Arial" pitchFamily="34" charset="0"/>
                <a:cs typeface="Arial" pitchFamily="34" charset="0"/>
              </a:rPr>
              <a:t>reported vaccination coverage</a:t>
            </a:r>
            <a:endParaRPr lang="en-US" sz="3600" dirty="0">
              <a:latin typeface="Arial" pitchFamily="34" charset="0"/>
              <a:cs typeface="Arial" pitchFamily="34" charset="0"/>
            </a:endParaRPr>
          </a:p>
          <a:p>
            <a:endParaRPr lang="en-GB" sz="3600" dirty="0">
              <a:latin typeface="Arial" pitchFamily="34" charset="0"/>
              <a:cs typeface="Arial" pitchFamily="34" charset="0"/>
            </a:endParaRPr>
          </a:p>
        </p:txBody>
      </p:sp>
      <p:pic>
        <p:nvPicPr>
          <p:cNvPr id="4" name="Picture 26" descr="GTC Measles ENG"/>
          <p:cNvPicPr>
            <a:picLocks noChangeAspect="1" noChangeArrowheads="1"/>
          </p:cNvPicPr>
          <p:nvPr/>
        </p:nvPicPr>
        <p:blipFill>
          <a:blip r:embed="rId3" cstate="print">
            <a:extLst>
              <a:ext uri="{28A0092B-C50C-407E-A947-70E740481C1C}">
                <a14:useLocalDpi xmlns="" xmlns:a14="http://schemas.microsoft.com/office/drawing/2010/main" val="0"/>
              </a:ext>
            </a:extLst>
          </a:blip>
          <a:srcRect t="8643"/>
          <a:stretch>
            <a:fillRect/>
          </a:stretch>
        </p:blipFill>
        <p:spPr bwMode="auto">
          <a:xfrm>
            <a:off x="2514600" y="3607405"/>
            <a:ext cx="4410075" cy="2521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06982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57943" y="1481797"/>
            <a:ext cx="7420106" cy="3016210"/>
          </a:xfrm>
          <a:prstGeom prst="rect">
            <a:avLst/>
          </a:prstGeom>
          <a:noFill/>
          <a:ln w="9525">
            <a:noFill/>
            <a:miter lim="800000"/>
            <a:headEnd/>
            <a:tailEnd/>
          </a:ln>
        </p:spPr>
        <p:txBody>
          <a:bodyPr wrap="square">
            <a:spAutoFit/>
          </a:bodyPr>
          <a:lstStyle/>
          <a:p>
            <a:pPr>
              <a:spcBef>
                <a:spcPct val="50000"/>
              </a:spcBef>
              <a:buFont typeface="Wingdings" pitchFamily="2" charset="2"/>
              <a:buChar char="§"/>
            </a:pPr>
            <a:r>
              <a:rPr lang="en-US" sz="2000" dirty="0">
                <a:latin typeface="Arial" pitchFamily="34" charset="0"/>
              </a:rPr>
              <a:t>Molecular </a:t>
            </a:r>
            <a:r>
              <a:rPr lang="en-US" sz="2000" dirty="0" smtClean="0">
                <a:latin typeface="Arial" pitchFamily="34" charset="0"/>
              </a:rPr>
              <a:t>epidemiology is a </a:t>
            </a:r>
            <a:r>
              <a:rPr lang="en-US" sz="2000" dirty="0">
                <a:latin typeface="Arial" pitchFamily="34" charset="0"/>
              </a:rPr>
              <a:t>key component of </a:t>
            </a:r>
            <a:r>
              <a:rPr lang="en-US" sz="2000" dirty="0" smtClean="0">
                <a:latin typeface="Arial" pitchFamily="34" charset="0"/>
              </a:rPr>
              <a:t>the verification </a:t>
            </a:r>
            <a:r>
              <a:rPr lang="en-US" sz="2000" dirty="0" smtClean="0">
                <a:latin typeface="Arial" pitchFamily="34" charset="0"/>
              </a:rPr>
              <a:t>process for measles and rubella elimination</a:t>
            </a:r>
          </a:p>
          <a:p>
            <a:pPr lvl="1">
              <a:spcBef>
                <a:spcPct val="50000"/>
              </a:spcBef>
              <a:buFont typeface="Wingdings" pitchFamily="2" charset="2"/>
              <a:buChar char="§"/>
            </a:pPr>
            <a:r>
              <a:rPr lang="en-US" sz="2000" b="1" dirty="0" smtClean="0">
                <a:latin typeface="Arial" pitchFamily="34" charset="0"/>
              </a:rPr>
              <a:t>A criterion </a:t>
            </a:r>
            <a:r>
              <a:rPr lang="en-US" sz="2000" b="1" dirty="0">
                <a:latin typeface="Arial" pitchFamily="34" charset="0"/>
              </a:rPr>
              <a:t>for </a:t>
            </a:r>
            <a:r>
              <a:rPr lang="en-US" sz="2000" b="1" dirty="0" smtClean="0">
                <a:latin typeface="Arial" pitchFamily="34" charset="0"/>
              </a:rPr>
              <a:t>elimination </a:t>
            </a:r>
            <a:r>
              <a:rPr lang="en-US" sz="2000" b="1" dirty="0" smtClean="0">
                <a:latin typeface="Arial" pitchFamily="34" charset="0"/>
              </a:rPr>
              <a:t>is the </a:t>
            </a:r>
            <a:r>
              <a:rPr lang="en-US" sz="2000" b="1" dirty="0">
                <a:latin typeface="Arial" pitchFamily="34" charset="0"/>
              </a:rPr>
              <a:t>absence of an endemic </a:t>
            </a:r>
            <a:r>
              <a:rPr lang="en-US" sz="2000" b="1" dirty="0" smtClean="0">
                <a:latin typeface="Arial" pitchFamily="34" charset="0"/>
              </a:rPr>
              <a:t>genotype for </a:t>
            </a:r>
            <a:r>
              <a:rPr lang="en-US" sz="2000" b="1" dirty="0" smtClean="0">
                <a:latin typeface="Arial" pitchFamily="34" charset="0"/>
              </a:rPr>
              <a:t>one </a:t>
            </a:r>
            <a:r>
              <a:rPr lang="en-US" sz="2000" b="1" dirty="0" smtClean="0">
                <a:latin typeface="Arial" pitchFamily="34" charset="0"/>
              </a:rPr>
              <a:t>year</a:t>
            </a:r>
            <a:endParaRPr lang="en-US" sz="2000" b="1" dirty="0">
              <a:latin typeface="Arial" pitchFamily="34" charset="0"/>
            </a:endParaRPr>
          </a:p>
          <a:p>
            <a:pPr>
              <a:spcBef>
                <a:spcPct val="50000"/>
              </a:spcBef>
              <a:buFont typeface="Wingdings" pitchFamily="2" charset="2"/>
              <a:buChar char="§"/>
            </a:pPr>
            <a:r>
              <a:rPr lang="en-US" sz="2000" dirty="0">
                <a:latin typeface="Arial" pitchFamily="34" charset="0"/>
              </a:rPr>
              <a:t>Genetic data </a:t>
            </a:r>
            <a:r>
              <a:rPr lang="en-US" sz="2000" dirty="0" smtClean="0">
                <a:latin typeface="Arial" pitchFamily="34" charset="0"/>
              </a:rPr>
              <a:t>in conjunction with standard epidemiologic information can </a:t>
            </a:r>
            <a:r>
              <a:rPr lang="en-US" sz="2000" dirty="0">
                <a:latin typeface="Arial" pitchFamily="34" charset="0"/>
              </a:rPr>
              <a:t>be used to track transmission patterns and identify sources of </a:t>
            </a:r>
            <a:r>
              <a:rPr lang="en-US" sz="2000" dirty="0" smtClean="0">
                <a:latin typeface="Arial" pitchFamily="34" charset="0"/>
              </a:rPr>
              <a:t>infection</a:t>
            </a:r>
          </a:p>
          <a:p>
            <a:pPr>
              <a:spcBef>
                <a:spcPct val="50000"/>
              </a:spcBef>
              <a:buFont typeface="Wingdings" pitchFamily="2" charset="2"/>
              <a:buChar char="§"/>
            </a:pPr>
            <a:endParaRPr lang="en-US" sz="2000" dirty="0" smtClean="0">
              <a:latin typeface="Arial" pitchFamily="34" charset="0"/>
            </a:endParaRPr>
          </a:p>
        </p:txBody>
      </p:sp>
      <p:sp>
        <p:nvSpPr>
          <p:cNvPr id="530435" name="Text Box 3"/>
          <p:cNvSpPr txBox="1">
            <a:spLocks noChangeArrowheads="1"/>
          </p:cNvSpPr>
          <p:nvPr/>
        </p:nvSpPr>
        <p:spPr bwMode="auto">
          <a:xfrm>
            <a:off x="973556" y="223468"/>
            <a:ext cx="7151427" cy="954107"/>
          </a:xfrm>
          <a:prstGeom prst="rect">
            <a:avLst/>
          </a:prstGeom>
          <a:noFill/>
          <a:ln w="9525">
            <a:noFill/>
            <a:miter lim="800000"/>
            <a:headEnd/>
            <a:tailEnd/>
          </a:ln>
          <a:effectLst/>
        </p:spPr>
        <p:txBody>
          <a:bodyPr wrap="square">
            <a:spAutoFit/>
          </a:bodyPr>
          <a:lstStyle/>
          <a:p>
            <a:pPr algn="ctr" eaLnBrk="1" hangingPunct="1">
              <a:defRPr/>
            </a:pP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Activity: </a:t>
            </a:r>
            <a:r>
              <a:rPr lang="en-US" sz="28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Virologic</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Surveillance for Measles and </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Rubella</a:t>
            </a:r>
            <a:endParaRPr lang="en-US" sz="2800" b="1" dirty="0">
              <a:solidFill>
                <a:srgbClr val="FF0000"/>
              </a:solidFill>
              <a:effectLst>
                <a:outerShdw blurRad="38100" dist="38100" dir="2700000" algn="tl">
                  <a:srgbClr val="C0C0C0"/>
                </a:outerShdw>
              </a:effectLst>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3924300" y="5699125"/>
            <a:ext cx="5364163"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GB" sz="1000">
                <a:solidFill>
                  <a:srgbClr val="FFFFFF"/>
                </a:solidFill>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a:t>
            </a:r>
            <a:endParaRPr lang="en-US" sz="1000">
              <a:solidFill>
                <a:srgbClr val="FFFFFF"/>
              </a:solidFill>
            </a:endParaRPr>
          </a:p>
          <a:p>
            <a:pPr fontAlgn="base">
              <a:spcBef>
                <a:spcPct val="0"/>
              </a:spcBef>
              <a:spcAft>
                <a:spcPct val="0"/>
              </a:spcAft>
            </a:pPr>
            <a:r>
              <a:rPr lang="en-GB" sz="1000">
                <a:solidFill>
                  <a:srgbClr val="FFFFFF"/>
                </a:solidFill>
              </a:rPr>
              <a:t>Dotted lines on maps represent approximate border lines for which there may not yet be full agreement. </a:t>
            </a:r>
            <a:endParaRPr lang="en-US" sz="1000">
              <a:solidFill>
                <a:srgbClr val="FFFFFF"/>
              </a:solidFill>
            </a:endParaRPr>
          </a:p>
          <a:p>
            <a:pPr fontAlgn="base">
              <a:spcBef>
                <a:spcPct val="0"/>
              </a:spcBef>
              <a:spcAft>
                <a:spcPct val="0"/>
              </a:spcAft>
            </a:pPr>
            <a:r>
              <a:rPr lang="en-GB" sz="1000">
                <a:solidFill>
                  <a:srgbClr val="FFFFFF"/>
                </a:solidFill>
                <a:sym typeface="Symbol" pitchFamily="18" charset="2"/>
              </a:rPr>
              <a:t></a:t>
            </a:r>
            <a:r>
              <a:rPr lang="en-GB" sz="1000">
                <a:solidFill>
                  <a:srgbClr val="FFFFFF"/>
                </a:solidFill>
              </a:rPr>
              <a:t> WHO 2008. All rights reserved</a:t>
            </a:r>
          </a:p>
        </p:txBody>
      </p:sp>
      <p:pic>
        <p:nvPicPr>
          <p:cNvPr id="131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l="24428" t="-96" r="27467" b="23540"/>
          <a:stretch>
            <a:fillRect/>
          </a:stretch>
        </p:blipFill>
        <p:spPr bwMode="auto">
          <a:xfrm>
            <a:off x="0" y="549275"/>
            <a:ext cx="9144000" cy="6308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1076" name="Text Box 4"/>
          <p:cNvSpPr txBox="1">
            <a:spLocks noChangeArrowheads="1"/>
          </p:cNvSpPr>
          <p:nvPr/>
        </p:nvSpPr>
        <p:spPr bwMode="auto">
          <a:xfrm>
            <a:off x="101600" y="190500"/>
            <a:ext cx="882173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sz="2400" b="1" dirty="0">
                <a:solidFill>
                  <a:srgbClr val="FF0000"/>
                </a:solidFill>
                <a:effectLst>
                  <a:outerShdw blurRad="38100" dist="38100" dir="2700000" algn="tl">
                    <a:srgbClr val="000000">
                      <a:alpha val="43137"/>
                    </a:srgbClr>
                  </a:outerShdw>
                </a:effectLst>
                <a:latin typeface="+mj-lt"/>
              </a:rPr>
              <a:t>Measles D4 (Enfield strain) distribution </a:t>
            </a:r>
            <a:r>
              <a:rPr lang="en-GB" sz="2400" b="1" dirty="0" smtClean="0">
                <a:solidFill>
                  <a:srgbClr val="FF0000"/>
                </a:solidFill>
                <a:effectLst>
                  <a:outerShdw blurRad="38100" dist="38100" dir="2700000" algn="tl">
                    <a:srgbClr val="000000">
                      <a:alpha val="43137"/>
                    </a:srgbClr>
                  </a:outerShdw>
                </a:effectLst>
                <a:latin typeface="+mj-lt"/>
              </a:rPr>
              <a:t>Mar 2007–Dec 2011</a:t>
            </a:r>
            <a:endParaRPr lang="en-US" sz="2400" b="1" dirty="0">
              <a:solidFill>
                <a:srgbClr val="FF0000"/>
              </a:solidFill>
              <a:effectLst>
                <a:outerShdw blurRad="38100" dist="38100" dir="2700000" algn="tl">
                  <a:srgbClr val="000000">
                    <a:alpha val="43137"/>
                  </a:srgbClr>
                </a:outerShdw>
              </a:effectLst>
              <a:latin typeface="+mj-lt"/>
            </a:endParaRPr>
          </a:p>
        </p:txBody>
      </p:sp>
      <p:sp>
        <p:nvSpPr>
          <p:cNvPr id="131078" name="Text Box 6"/>
          <p:cNvSpPr txBox="1">
            <a:spLocks noChangeArrowheads="1"/>
          </p:cNvSpPr>
          <p:nvPr/>
        </p:nvSpPr>
        <p:spPr bwMode="auto">
          <a:xfrm>
            <a:off x="0" y="5562600"/>
            <a:ext cx="2338388"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400" b="1" dirty="0"/>
              <a:t>Acknowledgements:</a:t>
            </a:r>
          </a:p>
          <a:p>
            <a:pPr eaLnBrk="1" fontAlgn="base" hangingPunct="1">
              <a:spcBef>
                <a:spcPct val="50000"/>
              </a:spcBef>
              <a:spcAft>
                <a:spcPct val="0"/>
              </a:spcAft>
            </a:pPr>
            <a:r>
              <a:rPr lang="en-GB" sz="1400" dirty="0"/>
              <a:t>WHO Measles LabNet </a:t>
            </a:r>
            <a:r>
              <a:rPr lang="en-GB" sz="1400" dirty="0" err="1"/>
              <a:t>esp</a:t>
            </a:r>
            <a:r>
              <a:rPr lang="en-GB" sz="1400" dirty="0"/>
              <a:t> HPA, Lux, RKI &amp; CDC</a:t>
            </a:r>
          </a:p>
          <a:p>
            <a:pPr eaLnBrk="1" fontAlgn="base" hangingPunct="1">
              <a:spcBef>
                <a:spcPct val="50000"/>
              </a:spcBef>
              <a:spcAft>
                <a:spcPct val="0"/>
              </a:spcAft>
            </a:pPr>
            <a:r>
              <a:rPr lang="en-GB" sz="1400" dirty="0"/>
              <a:t>Measles Surveillance Programmes </a:t>
            </a:r>
            <a:endParaRPr lang="en-US" sz="1400" dirty="0"/>
          </a:p>
        </p:txBody>
      </p:sp>
      <p:sp>
        <p:nvSpPr>
          <p:cNvPr id="131079" name="Text Box 7"/>
          <p:cNvSpPr txBox="1">
            <a:spLocks noChangeArrowheads="1"/>
          </p:cNvSpPr>
          <p:nvPr/>
        </p:nvSpPr>
        <p:spPr bwMode="auto">
          <a:xfrm>
            <a:off x="5983288" y="746621"/>
            <a:ext cx="1763712" cy="284162"/>
          </a:xfrm>
          <a:prstGeom prst="rect">
            <a:avLst/>
          </a:prstGeom>
          <a:noFill/>
          <a:ln w="9525">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200" dirty="0">
                <a:solidFill>
                  <a:srgbClr val="FF0000"/>
                </a:solidFill>
                <a:latin typeface="Arial Rounded MT Bold" pitchFamily="34" charset="0"/>
              </a:rPr>
              <a:t>As of 01 July </a:t>
            </a:r>
            <a:r>
              <a:rPr lang="en-GB" sz="1200" dirty="0" smtClean="0">
                <a:solidFill>
                  <a:srgbClr val="FF0000"/>
                </a:solidFill>
                <a:latin typeface="Arial Rounded MT Bold" pitchFamily="34" charset="0"/>
              </a:rPr>
              <a:t>2012</a:t>
            </a:r>
            <a:endParaRPr lang="en-US" sz="1200" dirty="0">
              <a:solidFill>
                <a:srgbClr val="FF0000"/>
              </a:solidFill>
              <a:latin typeface="Arial Rounded MT Bold" pitchFamily="34" charset="0"/>
            </a:endParaRPr>
          </a:p>
        </p:txBody>
      </p:sp>
      <p:sp>
        <p:nvSpPr>
          <p:cNvPr id="418824" name="AutoShape 8"/>
          <p:cNvSpPr>
            <a:spLocks noChangeArrowheads="1"/>
          </p:cNvSpPr>
          <p:nvPr/>
        </p:nvSpPr>
        <p:spPr bwMode="auto">
          <a:xfrm>
            <a:off x="5211763" y="1725613"/>
            <a:ext cx="174625" cy="192087"/>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srgbClr val="000000"/>
              </a:solidFill>
              <a:latin typeface="StempelGaramond Roman" pitchFamily="18" charset="0"/>
            </a:endParaRPr>
          </a:p>
        </p:txBody>
      </p:sp>
      <p:sp>
        <p:nvSpPr>
          <p:cNvPr id="418825" name="AutoShape 9"/>
          <p:cNvSpPr>
            <a:spLocks noChangeArrowheads="1"/>
          </p:cNvSpPr>
          <p:nvPr/>
        </p:nvSpPr>
        <p:spPr bwMode="auto">
          <a:xfrm>
            <a:off x="5075238" y="2251075"/>
            <a:ext cx="174625" cy="192088"/>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srgbClr val="000000"/>
              </a:solidFill>
              <a:latin typeface="StempelGaramond Roman" pitchFamily="18" charset="0"/>
            </a:endParaRPr>
          </a:p>
        </p:txBody>
      </p:sp>
      <p:sp>
        <p:nvSpPr>
          <p:cNvPr id="418826" name="AutoShape 10"/>
          <p:cNvSpPr>
            <a:spLocks noChangeArrowheads="1"/>
          </p:cNvSpPr>
          <p:nvPr/>
        </p:nvSpPr>
        <p:spPr bwMode="auto">
          <a:xfrm>
            <a:off x="4627563" y="3092450"/>
            <a:ext cx="174625" cy="192088"/>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sp>
        <p:nvSpPr>
          <p:cNvPr id="418827" name="AutoShape 11"/>
          <p:cNvSpPr>
            <a:spLocks noChangeArrowheads="1"/>
          </p:cNvSpPr>
          <p:nvPr/>
        </p:nvSpPr>
        <p:spPr bwMode="auto">
          <a:xfrm>
            <a:off x="8269288" y="2803525"/>
            <a:ext cx="174625" cy="192088"/>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sp>
        <p:nvSpPr>
          <p:cNvPr id="418828" name="AutoShape 12"/>
          <p:cNvSpPr>
            <a:spLocks noChangeArrowheads="1"/>
          </p:cNvSpPr>
          <p:nvPr/>
        </p:nvSpPr>
        <p:spPr bwMode="auto">
          <a:xfrm>
            <a:off x="6030913" y="2578100"/>
            <a:ext cx="174625" cy="192088"/>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sp>
        <p:nvSpPr>
          <p:cNvPr id="418829" name="AutoShape 13"/>
          <p:cNvSpPr>
            <a:spLocks noChangeArrowheads="1"/>
          </p:cNvSpPr>
          <p:nvPr/>
        </p:nvSpPr>
        <p:spPr bwMode="auto">
          <a:xfrm>
            <a:off x="5568950" y="2611438"/>
            <a:ext cx="174625" cy="192087"/>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sp>
        <p:nvSpPr>
          <p:cNvPr id="418830" name="AutoShape 14"/>
          <p:cNvSpPr>
            <a:spLocks noChangeArrowheads="1"/>
          </p:cNvSpPr>
          <p:nvPr/>
        </p:nvSpPr>
        <p:spPr bwMode="auto">
          <a:xfrm>
            <a:off x="4495800" y="2874963"/>
            <a:ext cx="174625" cy="192087"/>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sp>
        <p:nvSpPr>
          <p:cNvPr id="418831" name="AutoShape 15"/>
          <p:cNvSpPr>
            <a:spLocks noChangeArrowheads="1"/>
          </p:cNvSpPr>
          <p:nvPr/>
        </p:nvSpPr>
        <p:spPr bwMode="auto">
          <a:xfrm>
            <a:off x="6067425" y="2708275"/>
            <a:ext cx="174625" cy="192088"/>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sp>
        <p:nvSpPr>
          <p:cNvPr id="418832" name="AutoShape 16"/>
          <p:cNvSpPr>
            <a:spLocks noChangeArrowheads="1"/>
          </p:cNvSpPr>
          <p:nvPr/>
        </p:nvSpPr>
        <p:spPr bwMode="auto">
          <a:xfrm>
            <a:off x="4524375" y="3308350"/>
            <a:ext cx="174625" cy="192088"/>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sp>
        <p:nvSpPr>
          <p:cNvPr id="418833" name="AutoShape 17"/>
          <p:cNvSpPr>
            <a:spLocks noChangeArrowheads="1"/>
          </p:cNvSpPr>
          <p:nvPr/>
        </p:nvSpPr>
        <p:spPr bwMode="auto">
          <a:xfrm>
            <a:off x="5795963" y="2276475"/>
            <a:ext cx="174625" cy="192088"/>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grpSp>
        <p:nvGrpSpPr>
          <p:cNvPr id="2" name="Group 18"/>
          <p:cNvGrpSpPr>
            <a:grpSpLocks/>
          </p:cNvGrpSpPr>
          <p:nvPr/>
        </p:nvGrpSpPr>
        <p:grpSpPr bwMode="auto">
          <a:xfrm>
            <a:off x="4541838" y="2112963"/>
            <a:ext cx="863600" cy="642937"/>
            <a:chOff x="2861" y="1331"/>
            <a:chExt cx="544" cy="405"/>
          </a:xfrm>
        </p:grpSpPr>
        <p:sp>
          <p:nvSpPr>
            <p:cNvPr id="418835" name="AutoShape 19"/>
            <p:cNvSpPr>
              <a:spLocks noChangeArrowheads="1"/>
            </p:cNvSpPr>
            <p:nvPr/>
          </p:nvSpPr>
          <p:spPr bwMode="auto">
            <a:xfrm>
              <a:off x="2861" y="1331"/>
              <a:ext cx="110" cy="121"/>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sp>
          <p:nvSpPr>
            <p:cNvPr id="418836" name="AutoShape 20"/>
            <p:cNvSpPr>
              <a:spLocks noChangeArrowheads="1"/>
            </p:cNvSpPr>
            <p:nvPr/>
          </p:nvSpPr>
          <p:spPr bwMode="auto">
            <a:xfrm>
              <a:off x="3168" y="1615"/>
              <a:ext cx="110" cy="121"/>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sp>
          <p:nvSpPr>
            <p:cNvPr id="418837" name="AutoShape 21"/>
            <p:cNvSpPr>
              <a:spLocks noChangeArrowheads="1"/>
            </p:cNvSpPr>
            <p:nvPr/>
          </p:nvSpPr>
          <p:spPr bwMode="auto">
            <a:xfrm>
              <a:off x="3295" y="1558"/>
              <a:ext cx="110" cy="121"/>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grpSp>
      <p:sp>
        <p:nvSpPr>
          <p:cNvPr id="418838" name="AutoShape 22"/>
          <p:cNvSpPr>
            <a:spLocks noChangeArrowheads="1"/>
          </p:cNvSpPr>
          <p:nvPr/>
        </p:nvSpPr>
        <p:spPr bwMode="auto">
          <a:xfrm>
            <a:off x="4740275" y="2874963"/>
            <a:ext cx="174625" cy="192087"/>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sp>
        <p:nvSpPr>
          <p:cNvPr id="418839" name="AutoShape 23"/>
          <p:cNvSpPr>
            <a:spLocks noChangeArrowheads="1"/>
          </p:cNvSpPr>
          <p:nvPr/>
        </p:nvSpPr>
        <p:spPr bwMode="auto">
          <a:xfrm>
            <a:off x="6559550" y="3341688"/>
            <a:ext cx="174625" cy="192087"/>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sp>
        <p:nvSpPr>
          <p:cNvPr id="418840" name="AutoShape 24"/>
          <p:cNvSpPr>
            <a:spLocks noChangeArrowheads="1"/>
          </p:cNvSpPr>
          <p:nvPr/>
        </p:nvSpPr>
        <p:spPr bwMode="auto">
          <a:xfrm flipH="1">
            <a:off x="3403600" y="1627188"/>
            <a:ext cx="1096963" cy="576262"/>
          </a:xfrm>
          <a:prstGeom prst="wedgeRoundRectCallout">
            <a:avLst>
              <a:gd name="adj1" fmla="val -80829"/>
              <a:gd name="adj2" fmla="val 45588"/>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Mar 07- Dec 11</a:t>
            </a:r>
            <a:endParaRPr lang="en-US" sz="1400" b="1">
              <a:solidFill>
                <a:srgbClr val="000000"/>
              </a:solidFill>
            </a:endParaRPr>
          </a:p>
        </p:txBody>
      </p:sp>
      <p:sp>
        <p:nvSpPr>
          <p:cNvPr id="418841" name="AutoShape 25"/>
          <p:cNvSpPr>
            <a:spLocks noChangeArrowheads="1"/>
          </p:cNvSpPr>
          <p:nvPr/>
        </p:nvSpPr>
        <p:spPr bwMode="auto">
          <a:xfrm>
            <a:off x="4824413" y="2157413"/>
            <a:ext cx="174625" cy="192087"/>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sp>
        <p:nvSpPr>
          <p:cNvPr id="418842" name="AutoShape 26"/>
          <p:cNvSpPr>
            <a:spLocks noChangeArrowheads="1"/>
          </p:cNvSpPr>
          <p:nvPr/>
        </p:nvSpPr>
        <p:spPr bwMode="auto">
          <a:xfrm flipH="1">
            <a:off x="3059113" y="2205038"/>
            <a:ext cx="1168400" cy="360362"/>
          </a:xfrm>
          <a:prstGeom prst="wedgeRoundRectCallout">
            <a:avLst>
              <a:gd name="adj1" fmla="val -78944"/>
              <a:gd name="adj2" fmla="val -39870"/>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Oct 08</a:t>
            </a:r>
            <a:endParaRPr lang="en-US" sz="1400" b="1">
              <a:solidFill>
                <a:srgbClr val="000000"/>
              </a:solidFill>
            </a:endParaRPr>
          </a:p>
        </p:txBody>
      </p:sp>
      <p:sp>
        <p:nvSpPr>
          <p:cNvPr id="418843" name="AutoShape 27"/>
          <p:cNvSpPr>
            <a:spLocks noChangeArrowheads="1"/>
          </p:cNvSpPr>
          <p:nvPr/>
        </p:nvSpPr>
        <p:spPr bwMode="auto">
          <a:xfrm flipH="1">
            <a:off x="6443663" y="1557338"/>
            <a:ext cx="1025525" cy="431800"/>
          </a:xfrm>
          <a:prstGeom prst="wedgeRoundRectCallout">
            <a:avLst>
              <a:gd name="adj1" fmla="val 29565"/>
              <a:gd name="adj2" fmla="val 373157"/>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Apr 07</a:t>
            </a:r>
            <a:endParaRPr lang="en-US" sz="1400" b="1">
              <a:solidFill>
                <a:srgbClr val="000000"/>
              </a:solidFill>
            </a:endParaRPr>
          </a:p>
        </p:txBody>
      </p:sp>
      <p:sp>
        <p:nvSpPr>
          <p:cNvPr id="418844" name="AutoShape 28"/>
          <p:cNvSpPr>
            <a:spLocks noChangeArrowheads="1"/>
          </p:cNvSpPr>
          <p:nvPr/>
        </p:nvSpPr>
        <p:spPr bwMode="auto">
          <a:xfrm flipH="1">
            <a:off x="6443663" y="1557338"/>
            <a:ext cx="1025525" cy="431800"/>
          </a:xfrm>
          <a:prstGeom prst="wedgeRoundRectCallout">
            <a:avLst>
              <a:gd name="adj1" fmla="val 158514"/>
              <a:gd name="adj2" fmla="val 19116"/>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Apr 07</a:t>
            </a:r>
            <a:endParaRPr lang="en-US" sz="1400" b="1">
              <a:solidFill>
                <a:srgbClr val="000000"/>
              </a:solidFill>
            </a:endParaRPr>
          </a:p>
        </p:txBody>
      </p:sp>
      <p:grpSp>
        <p:nvGrpSpPr>
          <p:cNvPr id="3" name="Group 29"/>
          <p:cNvGrpSpPr>
            <a:grpSpLocks/>
          </p:cNvGrpSpPr>
          <p:nvPr/>
        </p:nvGrpSpPr>
        <p:grpSpPr bwMode="auto">
          <a:xfrm>
            <a:off x="5113338" y="1916113"/>
            <a:ext cx="1403350" cy="893762"/>
            <a:chOff x="3221" y="1207"/>
            <a:chExt cx="884" cy="563"/>
          </a:xfrm>
        </p:grpSpPr>
        <p:sp>
          <p:nvSpPr>
            <p:cNvPr id="418846" name="AutoShape 30"/>
            <p:cNvSpPr>
              <a:spLocks noChangeArrowheads="1"/>
            </p:cNvSpPr>
            <p:nvPr/>
          </p:nvSpPr>
          <p:spPr bwMode="auto">
            <a:xfrm>
              <a:off x="3221" y="1351"/>
              <a:ext cx="110" cy="121"/>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sp>
          <p:nvSpPr>
            <p:cNvPr id="418847" name="AutoShape 31"/>
            <p:cNvSpPr>
              <a:spLocks noChangeArrowheads="1"/>
            </p:cNvSpPr>
            <p:nvPr/>
          </p:nvSpPr>
          <p:spPr bwMode="auto">
            <a:xfrm>
              <a:off x="3349" y="1403"/>
              <a:ext cx="110" cy="121"/>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sp>
          <p:nvSpPr>
            <p:cNvPr id="418848" name="AutoShape 32"/>
            <p:cNvSpPr>
              <a:spLocks noChangeArrowheads="1"/>
            </p:cNvSpPr>
            <p:nvPr/>
          </p:nvSpPr>
          <p:spPr bwMode="auto">
            <a:xfrm>
              <a:off x="3400" y="1649"/>
              <a:ext cx="110" cy="121"/>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grpSp>
          <p:nvGrpSpPr>
            <p:cNvPr id="4" name="Group 33"/>
            <p:cNvGrpSpPr>
              <a:grpSpLocks/>
            </p:cNvGrpSpPr>
            <p:nvPr/>
          </p:nvGrpSpPr>
          <p:grpSpPr bwMode="auto">
            <a:xfrm>
              <a:off x="3515" y="1207"/>
              <a:ext cx="590" cy="511"/>
              <a:chOff x="3515" y="1207"/>
              <a:chExt cx="590" cy="511"/>
            </a:xfrm>
          </p:grpSpPr>
          <p:sp>
            <p:nvSpPr>
              <p:cNvPr id="131142" name="AutoShape 34"/>
              <p:cNvSpPr>
                <a:spLocks noChangeArrowheads="1"/>
              </p:cNvSpPr>
              <p:nvPr/>
            </p:nvSpPr>
            <p:spPr bwMode="auto">
              <a:xfrm rot="-8784554">
                <a:off x="3548" y="1356"/>
                <a:ext cx="46" cy="36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StempelGaramond Roman" pitchFamily="18" charset="0"/>
                </a:endParaRPr>
              </a:p>
            </p:txBody>
          </p:sp>
          <p:sp>
            <p:nvSpPr>
              <p:cNvPr id="131143" name="AutoShape 35"/>
              <p:cNvSpPr>
                <a:spLocks noChangeArrowheads="1"/>
              </p:cNvSpPr>
              <p:nvPr/>
            </p:nvSpPr>
            <p:spPr bwMode="auto">
              <a:xfrm flipH="1">
                <a:off x="3515" y="1207"/>
                <a:ext cx="590" cy="181"/>
              </a:xfrm>
              <a:prstGeom prst="wedgeRoundRectCallout">
                <a:avLst>
                  <a:gd name="adj1" fmla="val 68644"/>
                  <a:gd name="adj2" fmla="val 94194"/>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Jan 08</a:t>
                </a:r>
                <a:endParaRPr lang="en-US" sz="1400" b="1">
                  <a:solidFill>
                    <a:srgbClr val="000000"/>
                  </a:solidFill>
                </a:endParaRPr>
              </a:p>
            </p:txBody>
          </p:sp>
          <p:sp>
            <p:nvSpPr>
              <p:cNvPr id="131144" name="AutoShape 36"/>
              <p:cNvSpPr>
                <a:spLocks noChangeArrowheads="1"/>
              </p:cNvSpPr>
              <p:nvPr/>
            </p:nvSpPr>
            <p:spPr bwMode="auto">
              <a:xfrm flipH="1">
                <a:off x="3515" y="1207"/>
                <a:ext cx="590" cy="181"/>
              </a:xfrm>
              <a:prstGeom prst="wedgeRoundRectCallout">
                <a:avLst>
                  <a:gd name="adj1" fmla="val 87963"/>
                  <a:gd name="adj2" fmla="val 57181"/>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Jan 08</a:t>
                </a:r>
                <a:endParaRPr lang="en-US" sz="1400" b="1">
                  <a:solidFill>
                    <a:srgbClr val="000000"/>
                  </a:solidFill>
                </a:endParaRPr>
              </a:p>
            </p:txBody>
          </p:sp>
        </p:grpSp>
      </p:grpSp>
      <p:sp>
        <p:nvSpPr>
          <p:cNvPr id="418853" name="AutoShape 37"/>
          <p:cNvSpPr>
            <a:spLocks noChangeArrowheads="1"/>
          </p:cNvSpPr>
          <p:nvPr/>
        </p:nvSpPr>
        <p:spPr bwMode="auto">
          <a:xfrm flipH="1">
            <a:off x="4284663" y="1196975"/>
            <a:ext cx="863600" cy="287338"/>
          </a:xfrm>
          <a:prstGeom prst="wedgeRoundRectCallout">
            <a:avLst>
              <a:gd name="adj1" fmla="val -48347"/>
              <a:gd name="adj2" fmla="val 348894"/>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Aug 07</a:t>
            </a:r>
            <a:endParaRPr lang="en-US" sz="1400" b="1">
              <a:solidFill>
                <a:srgbClr val="000000"/>
              </a:solidFill>
            </a:endParaRPr>
          </a:p>
        </p:txBody>
      </p:sp>
      <p:sp>
        <p:nvSpPr>
          <p:cNvPr id="418854" name="AutoShape 38"/>
          <p:cNvSpPr>
            <a:spLocks noChangeArrowheads="1"/>
          </p:cNvSpPr>
          <p:nvPr/>
        </p:nvSpPr>
        <p:spPr bwMode="auto">
          <a:xfrm flipH="1">
            <a:off x="7667625" y="1773238"/>
            <a:ext cx="1168400" cy="360362"/>
          </a:xfrm>
          <a:prstGeom prst="wedgeRoundRectCallout">
            <a:avLst>
              <a:gd name="adj1" fmla="val -10194"/>
              <a:gd name="adj2" fmla="val 263213"/>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Feb 08</a:t>
            </a:r>
            <a:endParaRPr lang="en-US" sz="1400" b="1">
              <a:solidFill>
                <a:srgbClr val="000000"/>
              </a:solidFill>
            </a:endParaRPr>
          </a:p>
        </p:txBody>
      </p:sp>
      <p:sp>
        <p:nvSpPr>
          <p:cNvPr id="418855" name="AutoShape 39"/>
          <p:cNvSpPr>
            <a:spLocks noChangeArrowheads="1"/>
          </p:cNvSpPr>
          <p:nvPr/>
        </p:nvSpPr>
        <p:spPr bwMode="auto">
          <a:xfrm flipH="1">
            <a:off x="4787900" y="3141663"/>
            <a:ext cx="1225550" cy="358775"/>
          </a:xfrm>
          <a:prstGeom prst="wedgeRoundRectCallout">
            <a:avLst>
              <a:gd name="adj1" fmla="val -56477"/>
              <a:gd name="adj2" fmla="val -183630"/>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200" b="1">
                <a:solidFill>
                  <a:srgbClr val="000000"/>
                </a:solidFill>
              </a:rPr>
              <a:t>Mar-May 08</a:t>
            </a:r>
            <a:endParaRPr lang="en-US" sz="1200" b="1">
              <a:solidFill>
                <a:srgbClr val="000000"/>
              </a:solidFill>
            </a:endParaRPr>
          </a:p>
        </p:txBody>
      </p:sp>
      <p:sp>
        <p:nvSpPr>
          <p:cNvPr id="418856" name="AutoShape 40"/>
          <p:cNvSpPr>
            <a:spLocks noChangeArrowheads="1"/>
          </p:cNvSpPr>
          <p:nvPr/>
        </p:nvSpPr>
        <p:spPr bwMode="auto">
          <a:xfrm flipH="1">
            <a:off x="5651500" y="3644900"/>
            <a:ext cx="936625" cy="287338"/>
          </a:xfrm>
          <a:prstGeom prst="wedgeRoundRectCallout">
            <a:avLst>
              <a:gd name="adj1" fmla="val -4407"/>
              <a:gd name="adj2" fmla="val -336190"/>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Aug 08</a:t>
            </a:r>
            <a:endParaRPr lang="en-US" sz="1400" b="1">
              <a:solidFill>
                <a:srgbClr val="000000"/>
              </a:solidFill>
            </a:endParaRPr>
          </a:p>
        </p:txBody>
      </p:sp>
      <p:sp>
        <p:nvSpPr>
          <p:cNvPr id="418857" name="AutoShape 41"/>
          <p:cNvSpPr>
            <a:spLocks noChangeArrowheads="1"/>
          </p:cNvSpPr>
          <p:nvPr/>
        </p:nvSpPr>
        <p:spPr bwMode="auto">
          <a:xfrm flipH="1">
            <a:off x="2987675" y="2924175"/>
            <a:ext cx="1008063" cy="504825"/>
          </a:xfrm>
          <a:prstGeom prst="wedgeRoundRectCallout">
            <a:avLst>
              <a:gd name="adj1" fmla="val -105120"/>
              <a:gd name="adj2" fmla="val -32394"/>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Jun-Jul 08</a:t>
            </a:r>
            <a:endParaRPr lang="en-US" sz="1400" b="1">
              <a:solidFill>
                <a:srgbClr val="000000"/>
              </a:solidFill>
            </a:endParaRPr>
          </a:p>
        </p:txBody>
      </p:sp>
      <p:sp>
        <p:nvSpPr>
          <p:cNvPr id="418858" name="AutoShape 42"/>
          <p:cNvSpPr>
            <a:spLocks noChangeArrowheads="1"/>
          </p:cNvSpPr>
          <p:nvPr/>
        </p:nvSpPr>
        <p:spPr bwMode="auto">
          <a:xfrm flipH="1">
            <a:off x="2916238" y="3573463"/>
            <a:ext cx="1168400" cy="360362"/>
          </a:xfrm>
          <a:prstGeom prst="wedgeRoundRectCallout">
            <a:avLst>
              <a:gd name="adj1" fmla="val -88454"/>
              <a:gd name="adj2" fmla="val -89208"/>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Aug 08</a:t>
            </a:r>
            <a:endParaRPr lang="en-US" sz="1400" b="1">
              <a:solidFill>
                <a:srgbClr val="000000"/>
              </a:solidFill>
            </a:endParaRPr>
          </a:p>
        </p:txBody>
      </p:sp>
      <p:sp>
        <p:nvSpPr>
          <p:cNvPr id="418859" name="AutoShape 43"/>
          <p:cNvSpPr>
            <a:spLocks noChangeArrowheads="1"/>
          </p:cNvSpPr>
          <p:nvPr/>
        </p:nvSpPr>
        <p:spPr bwMode="auto">
          <a:xfrm flipH="1">
            <a:off x="3059113" y="2205038"/>
            <a:ext cx="1168400" cy="360362"/>
          </a:xfrm>
          <a:prstGeom prst="wedgeRoundRectCallout">
            <a:avLst>
              <a:gd name="adj1" fmla="val -135602"/>
              <a:gd name="adj2" fmla="val 56167"/>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Oct 08</a:t>
            </a:r>
            <a:endParaRPr lang="en-US" sz="1400" b="1">
              <a:solidFill>
                <a:srgbClr val="000000"/>
              </a:solidFill>
            </a:endParaRPr>
          </a:p>
        </p:txBody>
      </p:sp>
      <p:sp>
        <p:nvSpPr>
          <p:cNvPr id="418860" name="AutoShape 44"/>
          <p:cNvSpPr>
            <a:spLocks noChangeArrowheads="1"/>
          </p:cNvSpPr>
          <p:nvPr/>
        </p:nvSpPr>
        <p:spPr bwMode="auto">
          <a:xfrm flipH="1">
            <a:off x="2987675" y="2924175"/>
            <a:ext cx="1008063" cy="504825"/>
          </a:xfrm>
          <a:prstGeom prst="wedgeRoundRectCallout">
            <a:avLst>
              <a:gd name="adj1" fmla="val -122759"/>
              <a:gd name="adj2" fmla="val -630"/>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Jun-Jul 08</a:t>
            </a:r>
            <a:endParaRPr lang="en-US" sz="1400" b="1">
              <a:solidFill>
                <a:srgbClr val="000000"/>
              </a:solidFill>
            </a:endParaRPr>
          </a:p>
        </p:txBody>
      </p:sp>
      <p:sp>
        <p:nvSpPr>
          <p:cNvPr id="418861" name="AutoShape 45"/>
          <p:cNvSpPr>
            <a:spLocks noChangeArrowheads="1"/>
          </p:cNvSpPr>
          <p:nvPr/>
        </p:nvSpPr>
        <p:spPr bwMode="auto">
          <a:xfrm flipH="1">
            <a:off x="2987675" y="2924175"/>
            <a:ext cx="1008063" cy="504825"/>
          </a:xfrm>
          <a:prstGeom prst="wedgeRoundRectCallout">
            <a:avLst>
              <a:gd name="adj1" fmla="val -126852"/>
              <a:gd name="adj2" fmla="val -19500"/>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Jun-Jul 08</a:t>
            </a:r>
            <a:endParaRPr lang="en-US" sz="1400" b="1">
              <a:solidFill>
                <a:srgbClr val="000000"/>
              </a:solidFill>
            </a:endParaRPr>
          </a:p>
        </p:txBody>
      </p:sp>
      <p:sp>
        <p:nvSpPr>
          <p:cNvPr id="418862" name="AutoShape 46"/>
          <p:cNvSpPr>
            <a:spLocks noChangeArrowheads="1"/>
          </p:cNvSpPr>
          <p:nvPr/>
        </p:nvSpPr>
        <p:spPr bwMode="auto">
          <a:xfrm flipH="1">
            <a:off x="4787900" y="3141663"/>
            <a:ext cx="1225550" cy="358775"/>
          </a:xfrm>
          <a:prstGeom prst="wedgeRoundRectCallout">
            <a:avLst>
              <a:gd name="adj1" fmla="val -20856"/>
              <a:gd name="adj2" fmla="val -153542"/>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200" b="1">
                <a:solidFill>
                  <a:srgbClr val="000000"/>
                </a:solidFill>
              </a:rPr>
              <a:t>Mar-May 08</a:t>
            </a:r>
            <a:endParaRPr lang="en-US" sz="1200" b="1">
              <a:solidFill>
                <a:srgbClr val="000000"/>
              </a:solidFill>
            </a:endParaRPr>
          </a:p>
        </p:txBody>
      </p:sp>
      <p:grpSp>
        <p:nvGrpSpPr>
          <p:cNvPr id="5" name="Group 47"/>
          <p:cNvGrpSpPr>
            <a:grpSpLocks/>
          </p:cNvGrpSpPr>
          <p:nvPr/>
        </p:nvGrpSpPr>
        <p:grpSpPr bwMode="auto">
          <a:xfrm>
            <a:off x="1374775" y="2420938"/>
            <a:ext cx="1701800" cy="530225"/>
            <a:chOff x="866" y="1525"/>
            <a:chExt cx="1072" cy="334"/>
          </a:xfrm>
        </p:grpSpPr>
        <p:sp>
          <p:nvSpPr>
            <p:cNvPr id="418864" name="AutoShape 48"/>
            <p:cNvSpPr>
              <a:spLocks noChangeArrowheads="1"/>
            </p:cNvSpPr>
            <p:nvPr/>
          </p:nvSpPr>
          <p:spPr bwMode="auto">
            <a:xfrm>
              <a:off x="866" y="1738"/>
              <a:ext cx="110" cy="121"/>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sp>
          <p:nvSpPr>
            <p:cNvPr id="131137" name="AutoShape 49"/>
            <p:cNvSpPr>
              <a:spLocks noChangeArrowheads="1"/>
            </p:cNvSpPr>
            <p:nvPr/>
          </p:nvSpPr>
          <p:spPr bwMode="auto">
            <a:xfrm flipH="1">
              <a:off x="1202" y="1525"/>
              <a:ext cx="736" cy="227"/>
            </a:xfrm>
            <a:prstGeom prst="wedgeRoundRectCallout">
              <a:avLst>
                <a:gd name="adj1" fmla="val 83148"/>
                <a:gd name="adj2" fmla="val 71144"/>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Nov 07</a:t>
              </a:r>
              <a:endParaRPr lang="en-US" sz="1400" b="1">
                <a:solidFill>
                  <a:srgbClr val="000000"/>
                </a:solidFill>
              </a:endParaRPr>
            </a:p>
          </p:txBody>
        </p:sp>
      </p:grpSp>
      <p:grpSp>
        <p:nvGrpSpPr>
          <p:cNvPr id="6" name="Group 50"/>
          <p:cNvGrpSpPr>
            <a:grpSpLocks/>
          </p:cNvGrpSpPr>
          <p:nvPr/>
        </p:nvGrpSpPr>
        <p:grpSpPr bwMode="auto">
          <a:xfrm>
            <a:off x="1042988" y="4100513"/>
            <a:ext cx="2449512" cy="625475"/>
            <a:chOff x="657" y="2583"/>
            <a:chExt cx="1543" cy="394"/>
          </a:xfrm>
        </p:grpSpPr>
        <p:sp>
          <p:nvSpPr>
            <p:cNvPr id="418867" name="AutoShape 51"/>
            <p:cNvSpPr>
              <a:spLocks noChangeArrowheads="1"/>
            </p:cNvSpPr>
            <p:nvPr/>
          </p:nvSpPr>
          <p:spPr bwMode="auto">
            <a:xfrm>
              <a:off x="657" y="2583"/>
              <a:ext cx="110" cy="121"/>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sp>
          <p:nvSpPr>
            <p:cNvPr id="131135" name="AutoShape 52"/>
            <p:cNvSpPr>
              <a:spLocks noChangeArrowheads="1"/>
            </p:cNvSpPr>
            <p:nvPr/>
          </p:nvSpPr>
          <p:spPr bwMode="auto">
            <a:xfrm flipH="1">
              <a:off x="1247" y="2750"/>
              <a:ext cx="953" cy="227"/>
            </a:xfrm>
            <a:prstGeom prst="wedgeRoundRectCallout">
              <a:avLst>
                <a:gd name="adj1" fmla="val 101097"/>
                <a:gd name="adj2" fmla="val -82162"/>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XX 08 (JAM)</a:t>
              </a:r>
              <a:endParaRPr lang="en-US" sz="1400" b="1">
                <a:solidFill>
                  <a:srgbClr val="000000"/>
                </a:solidFill>
              </a:endParaRPr>
            </a:p>
          </p:txBody>
        </p:sp>
      </p:grpSp>
      <p:grpSp>
        <p:nvGrpSpPr>
          <p:cNvPr id="7" name="Group 53"/>
          <p:cNvGrpSpPr>
            <a:grpSpLocks/>
          </p:cNvGrpSpPr>
          <p:nvPr/>
        </p:nvGrpSpPr>
        <p:grpSpPr bwMode="auto">
          <a:xfrm>
            <a:off x="-103188" y="1773238"/>
            <a:ext cx="1724026" cy="1414462"/>
            <a:chOff x="-65" y="1117"/>
            <a:chExt cx="1086" cy="891"/>
          </a:xfrm>
        </p:grpSpPr>
        <p:sp>
          <p:nvSpPr>
            <p:cNvPr id="418870" name="AutoShape 54"/>
            <p:cNvSpPr>
              <a:spLocks noChangeArrowheads="1"/>
            </p:cNvSpPr>
            <p:nvPr/>
          </p:nvSpPr>
          <p:spPr bwMode="auto">
            <a:xfrm>
              <a:off x="-65" y="1888"/>
              <a:ext cx="129" cy="120"/>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sp>
          <p:nvSpPr>
            <p:cNvPr id="131133" name="AutoShape 55"/>
            <p:cNvSpPr>
              <a:spLocks noChangeArrowheads="1"/>
            </p:cNvSpPr>
            <p:nvPr/>
          </p:nvSpPr>
          <p:spPr bwMode="auto">
            <a:xfrm flipH="1">
              <a:off x="158" y="1117"/>
              <a:ext cx="863" cy="226"/>
            </a:xfrm>
            <a:prstGeom prst="wedgeRoundRectCallout">
              <a:avLst>
                <a:gd name="adj1" fmla="val 66338"/>
                <a:gd name="adj2" fmla="val 303537"/>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Jun 08 (CA)</a:t>
              </a:r>
              <a:endParaRPr lang="en-US" sz="1400" b="1">
                <a:solidFill>
                  <a:srgbClr val="000000"/>
                </a:solidFill>
              </a:endParaRPr>
            </a:p>
          </p:txBody>
        </p:sp>
      </p:grpSp>
      <p:sp>
        <p:nvSpPr>
          <p:cNvPr id="418872" name="AutoShape 56"/>
          <p:cNvSpPr>
            <a:spLocks noChangeArrowheads="1"/>
          </p:cNvSpPr>
          <p:nvPr/>
        </p:nvSpPr>
        <p:spPr bwMode="auto">
          <a:xfrm flipH="1">
            <a:off x="1819275" y="2794000"/>
            <a:ext cx="1168400" cy="360363"/>
          </a:xfrm>
          <a:prstGeom prst="wedgeRoundRectCallout">
            <a:avLst>
              <a:gd name="adj1" fmla="val 76764"/>
              <a:gd name="adj2" fmla="val -23130"/>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Feb 08</a:t>
            </a:r>
            <a:endParaRPr lang="en-US" sz="1400" b="1">
              <a:solidFill>
                <a:srgbClr val="000000"/>
              </a:solidFill>
            </a:endParaRPr>
          </a:p>
        </p:txBody>
      </p:sp>
      <p:sp>
        <p:nvSpPr>
          <p:cNvPr id="418873" name="AutoShape 57"/>
          <p:cNvSpPr>
            <a:spLocks noChangeArrowheads="1"/>
          </p:cNvSpPr>
          <p:nvPr/>
        </p:nvSpPr>
        <p:spPr bwMode="auto">
          <a:xfrm flipH="1">
            <a:off x="1747838" y="3141663"/>
            <a:ext cx="1168400" cy="360362"/>
          </a:xfrm>
          <a:prstGeom prst="wedgeRoundRectCallout">
            <a:avLst>
              <a:gd name="adj1" fmla="val 72282"/>
              <a:gd name="adj2" fmla="val -115199"/>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Apr 08 x3</a:t>
            </a:r>
            <a:endParaRPr lang="en-US" sz="1400" b="1">
              <a:solidFill>
                <a:srgbClr val="000000"/>
              </a:solidFill>
            </a:endParaRPr>
          </a:p>
        </p:txBody>
      </p:sp>
      <p:grpSp>
        <p:nvGrpSpPr>
          <p:cNvPr id="8" name="Group 58"/>
          <p:cNvGrpSpPr>
            <a:grpSpLocks/>
          </p:cNvGrpSpPr>
          <p:nvPr/>
        </p:nvGrpSpPr>
        <p:grpSpPr bwMode="auto">
          <a:xfrm>
            <a:off x="903288" y="3513138"/>
            <a:ext cx="1922462" cy="360362"/>
            <a:chOff x="569" y="2213"/>
            <a:chExt cx="1211" cy="227"/>
          </a:xfrm>
        </p:grpSpPr>
        <p:sp>
          <p:nvSpPr>
            <p:cNvPr id="131130" name="AutoShape 59"/>
            <p:cNvSpPr>
              <a:spLocks noChangeArrowheads="1"/>
            </p:cNvSpPr>
            <p:nvPr/>
          </p:nvSpPr>
          <p:spPr bwMode="auto">
            <a:xfrm flipH="1">
              <a:off x="1044" y="2213"/>
              <a:ext cx="736" cy="227"/>
            </a:xfrm>
            <a:prstGeom prst="wedgeRoundRectCallout">
              <a:avLst>
                <a:gd name="adj1" fmla="val 99454"/>
                <a:gd name="adj2" fmla="val -1546"/>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Dec 08</a:t>
              </a:r>
              <a:endParaRPr lang="en-US" sz="1400" b="1">
                <a:solidFill>
                  <a:srgbClr val="000000"/>
                </a:solidFill>
              </a:endParaRPr>
            </a:p>
          </p:txBody>
        </p:sp>
        <p:sp>
          <p:nvSpPr>
            <p:cNvPr id="418876" name="AutoShape 60"/>
            <p:cNvSpPr>
              <a:spLocks noChangeArrowheads="1"/>
            </p:cNvSpPr>
            <p:nvPr/>
          </p:nvSpPr>
          <p:spPr bwMode="auto">
            <a:xfrm>
              <a:off x="569" y="2261"/>
              <a:ext cx="110" cy="121"/>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grpSp>
      <p:sp>
        <p:nvSpPr>
          <p:cNvPr id="418877" name="AutoShape 61"/>
          <p:cNvSpPr>
            <a:spLocks noChangeArrowheads="1"/>
          </p:cNvSpPr>
          <p:nvPr/>
        </p:nvSpPr>
        <p:spPr bwMode="auto">
          <a:xfrm flipH="1">
            <a:off x="323850" y="2205038"/>
            <a:ext cx="1370013" cy="358775"/>
          </a:xfrm>
          <a:prstGeom prst="wedgeRoundRectCallout">
            <a:avLst>
              <a:gd name="adj1" fmla="val 69347"/>
              <a:gd name="adj2" fmla="val 176102"/>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Jan 09 (CA)</a:t>
            </a:r>
            <a:endParaRPr lang="en-US" sz="1400" b="1">
              <a:solidFill>
                <a:srgbClr val="000000"/>
              </a:solidFill>
            </a:endParaRPr>
          </a:p>
        </p:txBody>
      </p:sp>
      <p:grpSp>
        <p:nvGrpSpPr>
          <p:cNvPr id="9" name="Group 62"/>
          <p:cNvGrpSpPr>
            <a:grpSpLocks/>
          </p:cNvGrpSpPr>
          <p:nvPr/>
        </p:nvGrpSpPr>
        <p:grpSpPr bwMode="auto">
          <a:xfrm>
            <a:off x="1501775" y="1484313"/>
            <a:ext cx="1917700" cy="1374775"/>
            <a:chOff x="946" y="935"/>
            <a:chExt cx="1208" cy="866"/>
          </a:xfrm>
        </p:grpSpPr>
        <p:sp>
          <p:nvSpPr>
            <p:cNvPr id="131128" name="AutoShape 63"/>
            <p:cNvSpPr>
              <a:spLocks noChangeArrowheads="1"/>
            </p:cNvSpPr>
            <p:nvPr/>
          </p:nvSpPr>
          <p:spPr bwMode="auto">
            <a:xfrm flipH="1">
              <a:off x="1292" y="935"/>
              <a:ext cx="862" cy="227"/>
            </a:xfrm>
            <a:prstGeom prst="wedgeRoundRectCallout">
              <a:avLst>
                <a:gd name="adj1" fmla="val 80972"/>
                <a:gd name="adj2" fmla="val 296694"/>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Dec 08 (MA)</a:t>
              </a:r>
              <a:endParaRPr lang="en-US" sz="1400" b="1">
                <a:solidFill>
                  <a:srgbClr val="000000"/>
                </a:solidFill>
              </a:endParaRPr>
            </a:p>
          </p:txBody>
        </p:sp>
        <p:sp>
          <p:nvSpPr>
            <p:cNvPr id="418880" name="AutoShape 64"/>
            <p:cNvSpPr>
              <a:spLocks noChangeArrowheads="1"/>
            </p:cNvSpPr>
            <p:nvPr/>
          </p:nvSpPr>
          <p:spPr bwMode="auto">
            <a:xfrm>
              <a:off x="946" y="1680"/>
              <a:ext cx="110" cy="121"/>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grpSp>
      <p:grpSp>
        <p:nvGrpSpPr>
          <p:cNvPr id="10" name="Group 65"/>
          <p:cNvGrpSpPr>
            <a:grpSpLocks/>
          </p:cNvGrpSpPr>
          <p:nvPr/>
        </p:nvGrpSpPr>
        <p:grpSpPr bwMode="auto">
          <a:xfrm>
            <a:off x="0" y="2924175"/>
            <a:ext cx="1168400" cy="2017713"/>
            <a:chOff x="0" y="1842"/>
            <a:chExt cx="736" cy="1271"/>
          </a:xfrm>
        </p:grpSpPr>
        <p:sp>
          <p:nvSpPr>
            <p:cNvPr id="131126" name="AutoShape 66"/>
            <p:cNvSpPr>
              <a:spLocks noChangeArrowheads="1"/>
            </p:cNvSpPr>
            <p:nvPr/>
          </p:nvSpPr>
          <p:spPr bwMode="auto">
            <a:xfrm flipH="1">
              <a:off x="0" y="2886"/>
              <a:ext cx="736" cy="227"/>
            </a:xfrm>
            <a:prstGeom prst="wedgeRoundRectCallout">
              <a:avLst>
                <a:gd name="adj1" fmla="val -21199"/>
                <a:gd name="adj2" fmla="val -450884"/>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Dec 08 (IL)</a:t>
              </a:r>
              <a:endParaRPr lang="en-US" sz="1400" b="1">
                <a:solidFill>
                  <a:srgbClr val="000000"/>
                </a:solidFill>
              </a:endParaRPr>
            </a:p>
          </p:txBody>
        </p:sp>
        <p:sp>
          <p:nvSpPr>
            <p:cNvPr id="418883" name="AutoShape 67"/>
            <p:cNvSpPr>
              <a:spLocks noChangeArrowheads="1"/>
            </p:cNvSpPr>
            <p:nvPr/>
          </p:nvSpPr>
          <p:spPr bwMode="auto">
            <a:xfrm>
              <a:off x="476" y="1842"/>
              <a:ext cx="129" cy="120"/>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grpSp>
      <p:grpSp>
        <p:nvGrpSpPr>
          <p:cNvPr id="11" name="Group 68"/>
          <p:cNvGrpSpPr>
            <a:grpSpLocks/>
          </p:cNvGrpSpPr>
          <p:nvPr/>
        </p:nvGrpSpPr>
        <p:grpSpPr bwMode="auto">
          <a:xfrm>
            <a:off x="6783388" y="4224338"/>
            <a:ext cx="368300" cy="406400"/>
            <a:chOff x="4235" y="2568"/>
            <a:chExt cx="232" cy="256"/>
          </a:xfrm>
        </p:grpSpPr>
        <p:sp>
          <p:nvSpPr>
            <p:cNvPr id="131124" name="Freeform 69"/>
            <p:cNvSpPr>
              <a:spLocks/>
            </p:cNvSpPr>
            <p:nvPr/>
          </p:nvSpPr>
          <p:spPr bwMode="auto">
            <a:xfrm>
              <a:off x="4410" y="2766"/>
              <a:ext cx="57" cy="58"/>
            </a:xfrm>
            <a:custGeom>
              <a:avLst/>
              <a:gdLst>
                <a:gd name="T0" fmla="*/ 211 w 34"/>
                <a:gd name="T1" fmla="*/ 49 h 34"/>
                <a:gd name="T2" fmla="*/ 270 w 34"/>
                <a:gd name="T3" fmla="*/ 111 h 34"/>
                <a:gd name="T4" fmla="*/ 104 w 34"/>
                <a:gd name="T5" fmla="*/ 169 h 34"/>
                <a:gd name="T6" fmla="*/ 211 w 34"/>
                <a:gd name="T7" fmla="*/ 227 h 34"/>
                <a:gd name="T8" fmla="*/ 211 w 34"/>
                <a:gd name="T9" fmla="*/ 288 h 34"/>
                <a:gd name="T10" fmla="*/ 161 w 34"/>
                <a:gd name="T11" fmla="*/ 288 h 34"/>
                <a:gd name="T12" fmla="*/ 0 w 34"/>
                <a:gd name="T13" fmla="*/ 288 h 34"/>
                <a:gd name="T14" fmla="*/ 0 w 34"/>
                <a:gd name="T15" fmla="*/ 169 h 34"/>
                <a:gd name="T16" fmla="*/ 104 w 34"/>
                <a:gd name="T17" fmla="*/ 49 h 34"/>
                <a:gd name="T18" fmla="*/ 161 w 34"/>
                <a:gd name="T19" fmla="*/ 49 h 34"/>
                <a:gd name="T20" fmla="*/ 211 w 34"/>
                <a:gd name="T21" fmla="*/ 0 h 34"/>
                <a:gd name="T22" fmla="*/ 211 w 34"/>
                <a:gd name="T23" fmla="*/ 49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34">
                  <a:moveTo>
                    <a:pt x="27" y="6"/>
                  </a:moveTo>
                  <a:lnTo>
                    <a:pt x="34" y="13"/>
                  </a:lnTo>
                  <a:lnTo>
                    <a:pt x="13" y="20"/>
                  </a:lnTo>
                  <a:lnTo>
                    <a:pt x="27" y="27"/>
                  </a:lnTo>
                  <a:lnTo>
                    <a:pt x="27" y="34"/>
                  </a:lnTo>
                  <a:lnTo>
                    <a:pt x="20" y="34"/>
                  </a:lnTo>
                  <a:lnTo>
                    <a:pt x="0" y="34"/>
                  </a:lnTo>
                  <a:lnTo>
                    <a:pt x="0" y="20"/>
                  </a:lnTo>
                  <a:lnTo>
                    <a:pt x="13" y="6"/>
                  </a:lnTo>
                  <a:lnTo>
                    <a:pt x="20" y="6"/>
                  </a:lnTo>
                  <a:lnTo>
                    <a:pt x="27" y="0"/>
                  </a:lnTo>
                  <a:lnTo>
                    <a:pt x="27" y="6"/>
                  </a:lnTo>
                </a:path>
              </a:pathLst>
            </a:custGeom>
            <a:solidFill>
              <a:srgbClr val="FF6600"/>
            </a:solidFill>
            <a:ln w="63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31125" name="Freeform 70"/>
            <p:cNvSpPr>
              <a:spLocks/>
            </p:cNvSpPr>
            <p:nvPr/>
          </p:nvSpPr>
          <p:spPr bwMode="auto">
            <a:xfrm>
              <a:off x="4235" y="2568"/>
              <a:ext cx="220" cy="208"/>
            </a:xfrm>
            <a:custGeom>
              <a:avLst/>
              <a:gdLst>
                <a:gd name="T0" fmla="*/ 281 w 130"/>
                <a:gd name="T1" fmla="*/ 57 h 123"/>
                <a:gd name="T2" fmla="*/ 335 w 130"/>
                <a:gd name="T3" fmla="*/ 0 h 123"/>
                <a:gd name="T4" fmla="*/ 509 w 130"/>
                <a:gd name="T5" fmla="*/ 509 h 123"/>
                <a:gd name="T6" fmla="*/ 567 w 130"/>
                <a:gd name="T7" fmla="*/ 448 h 123"/>
                <a:gd name="T8" fmla="*/ 733 w 130"/>
                <a:gd name="T9" fmla="*/ 624 h 123"/>
                <a:gd name="T10" fmla="*/ 1066 w 130"/>
                <a:gd name="T11" fmla="*/ 901 h 123"/>
                <a:gd name="T12" fmla="*/ 1066 w 130"/>
                <a:gd name="T13" fmla="*/ 959 h 123"/>
                <a:gd name="T14" fmla="*/ 1009 w 130"/>
                <a:gd name="T15" fmla="*/ 1006 h 123"/>
                <a:gd name="T16" fmla="*/ 951 w 130"/>
                <a:gd name="T17" fmla="*/ 1006 h 123"/>
                <a:gd name="T18" fmla="*/ 843 w 130"/>
                <a:gd name="T19" fmla="*/ 840 h 123"/>
                <a:gd name="T20" fmla="*/ 733 w 130"/>
                <a:gd name="T21" fmla="*/ 783 h 123"/>
                <a:gd name="T22" fmla="*/ 616 w 130"/>
                <a:gd name="T23" fmla="*/ 624 h 123"/>
                <a:gd name="T24" fmla="*/ 393 w 130"/>
                <a:gd name="T25" fmla="*/ 624 h 123"/>
                <a:gd name="T26" fmla="*/ 228 w 130"/>
                <a:gd name="T27" fmla="*/ 567 h 123"/>
                <a:gd name="T28" fmla="*/ 174 w 130"/>
                <a:gd name="T29" fmla="*/ 671 h 123"/>
                <a:gd name="T30" fmla="*/ 58 w 130"/>
                <a:gd name="T31" fmla="*/ 671 h 123"/>
                <a:gd name="T32" fmla="*/ 0 w 130"/>
                <a:gd name="T33" fmla="*/ 509 h 123"/>
                <a:gd name="T34" fmla="*/ 58 w 130"/>
                <a:gd name="T35" fmla="*/ 335 h 123"/>
                <a:gd name="T36" fmla="*/ 58 w 130"/>
                <a:gd name="T37" fmla="*/ 174 h 123"/>
                <a:gd name="T38" fmla="*/ 174 w 130"/>
                <a:gd name="T39" fmla="*/ 174 h 123"/>
                <a:gd name="T40" fmla="*/ 281 w 130"/>
                <a:gd name="T41" fmla="*/ 117 h 123"/>
                <a:gd name="T42" fmla="*/ 281 w 130"/>
                <a:gd name="T43" fmla="*/ 57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0" h="123">
                  <a:moveTo>
                    <a:pt x="34" y="7"/>
                  </a:moveTo>
                  <a:lnTo>
                    <a:pt x="41" y="0"/>
                  </a:lnTo>
                  <a:lnTo>
                    <a:pt x="62" y="62"/>
                  </a:lnTo>
                  <a:lnTo>
                    <a:pt x="69" y="55"/>
                  </a:lnTo>
                  <a:lnTo>
                    <a:pt x="89" y="76"/>
                  </a:lnTo>
                  <a:lnTo>
                    <a:pt x="130" y="110"/>
                  </a:lnTo>
                  <a:lnTo>
                    <a:pt x="130" y="117"/>
                  </a:lnTo>
                  <a:lnTo>
                    <a:pt x="123" y="123"/>
                  </a:lnTo>
                  <a:lnTo>
                    <a:pt x="116" y="123"/>
                  </a:lnTo>
                  <a:lnTo>
                    <a:pt x="103" y="103"/>
                  </a:lnTo>
                  <a:lnTo>
                    <a:pt x="89" y="96"/>
                  </a:lnTo>
                  <a:lnTo>
                    <a:pt x="75" y="76"/>
                  </a:lnTo>
                  <a:lnTo>
                    <a:pt x="48" y="76"/>
                  </a:lnTo>
                  <a:lnTo>
                    <a:pt x="28" y="69"/>
                  </a:lnTo>
                  <a:lnTo>
                    <a:pt x="21" y="82"/>
                  </a:lnTo>
                  <a:lnTo>
                    <a:pt x="7" y="82"/>
                  </a:lnTo>
                  <a:lnTo>
                    <a:pt x="0" y="62"/>
                  </a:lnTo>
                  <a:lnTo>
                    <a:pt x="7" y="41"/>
                  </a:lnTo>
                  <a:lnTo>
                    <a:pt x="7" y="21"/>
                  </a:lnTo>
                  <a:lnTo>
                    <a:pt x="21" y="21"/>
                  </a:lnTo>
                  <a:lnTo>
                    <a:pt x="34" y="14"/>
                  </a:lnTo>
                  <a:lnTo>
                    <a:pt x="34" y="7"/>
                  </a:lnTo>
                </a:path>
              </a:pathLst>
            </a:custGeom>
            <a:solidFill>
              <a:schemeClr val="bg2"/>
            </a:solidFill>
            <a:ln w="9525" cap="flat" cmpd="sng">
              <a:solidFill>
                <a:schemeClr val="tx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a:solidFill>
                  <a:srgbClr val="000000"/>
                </a:solidFill>
              </a:endParaRPr>
            </a:p>
          </p:txBody>
        </p:sp>
      </p:grpSp>
      <p:grpSp>
        <p:nvGrpSpPr>
          <p:cNvPr id="12" name="Group 71"/>
          <p:cNvGrpSpPr>
            <a:grpSpLocks/>
          </p:cNvGrpSpPr>
          <p:nvPr/>
        </p:nvGrpSpPr>
        <p:grpSpPr bwMode="auto">
          <a:xfrm>
            <a:off x="6227763" y="5278438"/>
            <a:ext cx="2306637" cy="1636712"/>
            <a:chOff x="3923" y="3325"/>
            <a:chExt cx="1453" cy="1031"/>
          </a:xfrm>
        </p:grpSpPr>
        <p:sp>
          <p:nvSpPr>
            <p:cNvPr id="418888" name="AutoShape 72"/>
            <p:cNvSpPr>
              <a:spLocks noChangeArrowheads="1"/>
            </p:cNvSpPr>
            <p:nvPr/>
          </p:nvSpPr>
          <p:spPr bwMode="auto">
            <a:xfrm>
              <a:off x="3923" y="4235"/>
              <a:ext cx="110" cy="121"/>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sp>
          <p:nvSpPr>
            <p:cNvPr id="131123" name="AutoShape 73"/>
            <p:cNvSpPr>
              <a:spLocks noChangeArrowheads="1"/>
            </p:cNvSpPr>
            <p:nvPr/>
          </p:nvSpPr>
          <p:spPr bwMode="auto">
            <a:xfrm flipH="1">
              <a:off x="4423" y="3325"/>
              <a:ext cx="953" cy="227"/>
            </a:xfrm>
            <a:prstGeom prst="wedgeRoundRectCallout">
              <a:avLst>
                <a:gd name="adj1" fmla="val 93648"/>
                <a:gd name="adj2" fmla="val 346472"/>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1400" b="1">
                  <a:solidFill>
                    <a:srgbClr val="000000"/>
                  </a:solidFill>
                </a:rPr>
                <a:t>May 2010</a:t>
              </a:r>
              <a:endParaRPr lang="en-US" sz="1400" b="1">
                <a:solidFill>
                  <a:srgbClr val="000000"/>
                </a:solidFill>
              </a:endParaRPr>
            </a:p>
          </p:txBody>
        </p:sp>
      </p:grpSp>
      <p:sp>
        <p:nvSpPr>
          <p:cNvPr id="418890" name="AutoShape 74"/>
          <p:cNvSpPr>
            <a:spLocks noChangeArrowheads="1"/>
          </p:cNvSpPr>
          <p:nvPr/>
        </p:nvSpPr>
        <p:spPr bwMode="auto">
          <a:xfrm>
            <a:off x="8748713" y="3933825"/>
            <a:ext cx="174625" cy="192088"/>
          </a:xfrm>
          <a:prstGeom prst="star5">
            <a:avLst/>
          </a:prstGeom>
          <a:solidFill>
            <a:srgbClr val="00FFFF"/>
          </a:solidFill>
          <a:ln w="12700" cap="rnd" algn="ctr">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000000"/>
              </a:solidFill>
            </a:endParaRPr>
          </a:p>
        </p:txBody>
      </p:sp>
    </p:spTree>
    <p:extLst>
      <p:ext uri="{BB962C8B-B14F-4D97-AF65-F5344CB8AC3E}">
        <p14:creationId xmlns="" xmlns:p14="http://schemas.microsoft.com/office/powerpoint/2010/main" val="745247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8840"/>
                                        </p:tgtEl>
                                        <p:attrNameLst>
                                          <p:attrName>style.visibility</p:attrName>
                                        </p:attrNameLst>
                                      </p:cBhvr>
                                      <p:to>
                                        <p:strVal val="visible"/>
                                      </p:to>
                                    </p:set>
                                  </p:childTnLst>
                                </p:cTn>
                              </p:par>
                              <p:par>
                                <p:cTn id="7" presetID="55" presetClass="entr" presetSubtype="0" fill="hold" nodeType="withEffect">
                                  <p:stCondLst>
                                    <p:cond delay="0"/>
                                  </p:stCondLst>
                                  <p:childTnLst>
                                    <p:set>
                                      <p:cBhvr>
                                        <p:cTn id="8" dur="1" fill="hold">
                                          <p:stCondLst>
                                            <p:cond delay="0"/>
                                          </p:stCondLst>
                                        </p:cTn>
                                        <p:tgtEl>
                                          <p:spTgt spid="418841"/>
                                        </p:tgtEl>
                                        <p:attrNameLst>
                                          <p:attrName>style.visibility</p:attrName>
                                        </p:attrNameLst>
                                      </p:cBhvr>
                                      <p:to>
                                        <p:strVal val="visible"/>
                                      </p:to>
                                    </p:set>
                                    <p:anim calcmode="lin" valueType="num">
                                      <p:cBhvr>
                                        <p:cTn id="9" dur="1000" fill="hold"/>
                                        <p:tgtEl>
                                          <p:spTgt spid="418841"/>
                                        </p:tgtEl>
                                        <p:attrNameLst>
                                          <p:attrName>ppt_w</p:attrName>
                                        </p:attrNameLst>
                                      </p:cBhvr>
                                      <p:tavLst>
                                        <p:tav tm="0">
                                          <p:val>
                                            <p:strVal val="#ppt_w*0.70"/>
                                          </p:val>
                                        </p:tav>
                                        <p:tav tm="100000">
                                          <p:val>
                                            <p:strVal val="#ppt_w"/>
                                          </p:val>
                                        </p:tav>
                                      </p:tavLst>
                                    </p:anim>
                                    <p:anim calcmode="lin" valueType="num">
                                      <p:cBhvr>
                                        <p:cTn id="10" dur="1000" fill="hold"/>
                                        <p:tgtEl>
                                          <p:spTgt spid="418841"/>
                                        </p:tgtEl>
                                        <p:attrNameLst>
                                          <p:attrName>ppt_h</p:attrName>
                                        </p:attrNameLst>
                                      </p:cBhvr>
                                      <p:tavLst>
                                        <p:tav tm="0">
                                          <p:val>
                                            <p:strVal val="#ppt_h"/>
                                          </p:val>
                                        </p:tav>
                                        <p:tav tm="100000">
                                          <p:val>
                                            <p:strVal val="#ppt_h"/>
                                          </p:val>
                                        </p:tav>
                                      </p:tavLst>
                                    </p:anim>
                                    <p:animEffect transition="in" filter="fade">
                                      <p:cBhvr>
                                        <p:cTn id="11" dur="1000"/>
                                        <p:tgtEl>
                                          <p:spTgt spid="41884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1883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1882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1884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1884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41882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1885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18825"/>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1885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1882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18872"/>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18855"/>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18828"/>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18873"/>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1886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18829"/>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1885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18830"/>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18861"/>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18838"/>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18860"/>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418826"/>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418858"/>
                                        </p:tgtEl>
                                        <p:attrNameLst>
                                          <p:attrName>style.visibility</p:attrName>
                                        </p:attrNameLst>
                                      </p:cBhvr>
                                      <p:to>
                                        <p:strVal val="visible"/>
                                      </p:to>
                                    </p:set>
                                  </p:childTnLst>
                                </p:cTn>
                              </p:par>
                              <p:par>
                                <p:cTn id="88" presetID="1" presetClass="entr" presetSubtype="0" fill="hold" grpId="1" nodeType="withEffect">
                                  <p:stCondLst>
                                    <p:cond delay="0"/>
                                  </p:stCondLst>
                                  <p:childTnLst>
                                    <p:set>
                                      <p:cBhvr>
                                        <p:cTn id="89" dur="1" fill="hold">
                                          <p:stCondLst>
                                            <p:cond delay="0"/>
                                          </p:stCondLst>
                                        </p:cTn>
                                        <p:tgtEl>
                                          <p:spTgt spid="418858"/>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41883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418831"/>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4188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418833"/>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2" nodeType="clickEffect">
                                  <p:stCondLst>
                                    <p:cond delay="0"/>
                                  </p:stCondLst>
                                  <p:childTnLst>
                                    <p:set>
                                      <p:cBhvr>
                                        <p:cTn id="101" dur="1" fill="hold">
                                          <p:stCondLst>
                                            <p:cond delay="0"/>
                                          </p:stCondLst>
                                        </p:cTn>
                                        <p:tgtEl>
                                          <p:spTgt spid="418842"/>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418859"/>
                                        </p:tgtEl>
                                        <p:attrNameLst>
                                          <p:attrName>style.visibility</p:attrName>
                                        </p:attrNameLst>
                                      </p:cBhvr>
                                      <p:to>
                                        <p:strVal val="visible"/>
                                      </p:to>
                                    </p:set>
                                  </p:childTnLst>
                                </p:cTn>
                              </p:par>
                              <p:par>
                                <p:cTn id="104" presetID="1" presetClass="entr" presetSubtype="0" fill="hold" grpId="1" nodeType="withEffect">
                                  <p:stCondLst>
                                    <p:cond delay="0"/>
                                  </p:stCondLst>
                                  <p:childTnLst>
                                    <p:set>
                                      <p:cBhvr>
                                        <p:cTn id="105" dur="1" fill="hold">
                                          <p:stCondLst>
                                            <p:cond delay="0"/>
                                          </p:stCondLst>
                                        </p:cTn>
                                        <p:tgtEl>
                                          <p:spTgt spid="418859"/>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2"/>
                                        </p:tgtEl>
                                        <p:attrNameLst>
                                          <p:attrName>style.visibility</p:attrName>
                                        </p:attrNameLst>
                                      </p:cBhvr>
                                      <p:to>
                                        <p:strVal val="visible"/>
                                      </p:to>
                                    </p:set>
                                  </p:childTnLst>
                                </p:cTn>
                              </p:par>
                              <p:par>
                                <p:cTn id="108" presetID="1" presetClass="entr" presetSubtype="0" fill="hold" grpId="1" nodeType="withEffect">
                                  <p:stCondLst>
                                    <p:cond delay="0"/>
                                  </p:stCondLst>
                                  <p:childTnLst>
                                    <p:set>
                                      <p:cBhvr>
                                        <p:cTn id="109" dur="1" fill="hold">
                                          <p:stCondLst>
                                            <p:cond delay="0"/>
                                          </p:stCondLst>
                                        </p:cTn>
                                        <p:tgtEl>
                                          <p:spTgt spid="418842"/>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418842"/>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 presetClass="entr" presetSubtype="0" fill="hold" nodeType="clickEffect">
                                  <p:stCondLst>
                                    <p:cond delay="0"/>
                                  </p:stCondLst>
                                  <p:childTnLst>
                                    <p:set>
                                      <p:cBhvr>
                                        <p:cTn id="115" dur="1" fill="hold">
                                          <p:stCondLst>
                                            <p:cond delay="0"/>
                                          </p:stCondLst>
                                        </p:cTn>
                                        <p:tgtEl>
                                          <p:spTgt spid="10"/>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8"/>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9"/>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418877">
                                            <p:bg/>
                                          </p:spTgt>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418877">
                                            <p:txEl>
                                              <p:pRg st="0" end="0"/>
                                            </p:txEl>
                                          </p:spTgt>
                                        </p:tgtEl>
                                        <p:attrNameLst>
                                          <p:attrName>style.visibility</p:attrName>
                                        </p:attrNameLst>
                                      </p:cBhvr>
                                      <p:to>
                                        <p:strVal val="visibl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 presetClass="entr" presetSubtype="0" fill="hold" nodeType="clickEffect">
                                  <p:stCondLst>
                                    <p:cond delay="0"/>
                                  </p:stCondLst>
                                  <p:childTnLst>
                                    <p:set>
                                      <p:cBhvr>
                                        <p:cTn id="129" dur="1" fill="hold">
                                          <p:stCondLst>
                                            <p:cond delay="0"/>
                                          </p:stCondLst>
                                        </p:cTn>
                                        <p:tgtEl>
                                          <p:spTgt spid="6"/>
                                        </p:tgtEl>
                                        <p:attrNameLst>
                                          <p:attrName>style.visibility</p:attrName>
                                        </p:attrNameLst>
                                      </p:cBhvr>
                                      <p:to>
                                        <p:strVal val="visible"/>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 presetClass="entr" presetSubtype="0" fill="hold" nodeType="clickEffect">
                                  <p:stCondLst>
                                    <p:cond delay="0"/>
                                  </p:stCondLst>
                                  <p:childTnLst>
                                    <p:set>
                                      <p:cBhvr>
                                        <p:cTn id="1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40" grpId="0" animBg="1"/>
      <p:bldP spid="418842" grpId="0" animBg="1"/>
      <p:bldP spid="418842" grpId="1" animBg="1"/>
      <p:bldP spid="418842" grpId="2" animBg="1"/>
      <p:bldP spid="418843" grpId="0" animBg="1"/>
      <p:bldP spid="418844" grpId="0" animBg="1"/>
      <p:bldP spid="418853" grpId="0" animBg="1"/>
      <p:bldP spid="418854" grpId="0" animBg="1"/>
      <p:bldP spid="418855" grpId="0" animBg="1"/>
      <p:bldP spid="418856" grpId="0" animBg="1"/>
      <p:bldP spid="418857" grpId="0" animBg="1"/>
      <p:bldP spid="418858" grpId="0" animBg="1"/>
      <p:bldP spid="418858" grpId="1" animBg="1"/>
      <p:bldP spid="418859" grpId="0" animBg="1"/>
      <p:bldP spid="418859" grpId="1" animBg="1"/>
      <p:bldP spid="418860" grpId="0" animBg="1"/>
      <p:bldP spid="418861" grpId="0" animBg="1"/>
      <p:bldP spid="418862" grpId="0" animBg="1"/>
      <p:bldP spid="418872" grpId="0" animBg="1"/>
      <p:bldP spid="418873" grpId="0" animBg="1"/>
      <p:bldP spid="418877"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2" descr="G:\IMG_1826.jpg"/>
          <p:cNvPicPr>
            <a:picLocks noGrp="1" noChangeAspect="1" noChangeArrowheads="1"/>
          </p:cNvPicPr>
          <p:nvPr>
            <p:ph idx="1"/>
          </p:nvPr>
        </p:nvPicPr>
        <p:blipFill>
          <a:blip r:embed="rId2" cstate="print"/>
          <a:srcRect/>
          <a:stretch>
            <a:fillRect/>
          </a:stretch>
        </p:blipFill>
        <p:spPr>
          <a:xfrm>
            <a:off x="2723" y="908"/>
            <a:ext cx="5945272" cy="4338864"/>
          </a:xfrm>
        </p:spPr>
      </p:pic>
      <p:pic>
        <p:nvPicPr>
          <p:cNvPr id="4" name="Picture 2" descr="C:\Documents and Settings\mmu\My Documents\Dropbox\Featherstone\DSC_0791.JPG"/>
          <p:cNvPicPr>
            <a:picLocks noChangeAspect="1" noChangeArrowheads="1"/>
          </p:cNvPicPr>
          <p:nvPr/>
        </p:nvPicPr>
        <p:blipFill>
          <a:blip r:embed="rId3" cstate="print"/>
          <a:srcRect l="38972" t="9390"/>
          <a:stretch>
            <a:fillRect/>
          </a:stretch>
        </p:blipFill>
        <p:spPr bwMode="auto">
          <a:xfrm>
            <a:off x="5399309" y="3171648"/>
            <a:ext cx="3740604" cy="36890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3959" name="Rectangle 7"/>
          <p:cNvSpPr>
            <a:spLocks noGrp="1" noChangeArrowheads="1"/>
          </p:cNvSpPr>
          <p:nvPr>
            <p:ph type="body" sz="half" idx="1"/>
          </p:nvPr>
        </p:nvSpPr>
        <p:spPr>
          <a:xfrm>
            <a:off x="440645" y="786941"/>
            <a:ext cx="8496300" cy="468545"/>
          </a:xfrm>
        </p:spPr>
        <p:txBody>
          <a:bodyPr/>
          <a:lstStyle/>
          <a:p>
            <a:pPr>
              <a:buFont typeface="Wingdings" pitchFamily="2" charset="2"/>
              <a:buNone/>
            </a:pPr>
            <a:r>
              <a:rPr lang="en-GB" sz="1800" dirty="0">
                <a:latin typeface="Arial Rounded MT Bold" pitchFamily="34" charset="0"/>
              </a:rPr>
              <a:t>Viruses submitted dating from 1954 to </a:t>
            </a:r>
            <a:r>
              <a:rPr lang="en-GB" sz="1800" dirty="0" smtClean="0">
                <a:latin typeface="Arial Rounded MT Bold" pitchFamily="34" charset="0"/>
              </a:rPr>
              <a:t>2012 </a:t>
            </a:r>
            <a:endParaRPr lang="en-GB" sz="1800" dirty="0">
              <a:latin typeface="Arial Rounded MT Bold" pitchFamily="34" charset="0"/>
            </a:endParaRPr>
          </a:p>
        </p:txBody>
      </p:sp>
      <p:graphicFrame>
        <p:nvGraphicFramePr>
          <p:cNvPr id="2173960" name="Group 8"/>
          <p:cNvGraphicFramePr>
            <a:graphicFrameLocks noGrp="1"/>
          </p:cNvGraphicFramePr>
          <p:nvPr>
            <p:ph sz="half" idx="2"/>
            <p:extLst>
              <p:ext uri="{D42A27DB-BD31-4B8C-83A1-F6EECF244321}">
                <p14:modId xmlns="" xmlns:p14="http://schemas.microsoft.com/office/powerpoint/2010/main" val="1593191194"/>
              </p:ext>
            </p:extLst>
          </p:nvPr>
        </p:nvGraphicFramePr>
        <p:xfrm>
          <a:off x="468313" y="1362075"/>
          <a:ext cx="6911974" cy="1652715"/>
        </p:xfrm>
        <a:graphic>
          <a:graphicData uri="http://schemas.openxmlformats.org/drawingml/2006/table">
            <a:tbl>
              <a:tblPr/>
              <a:tblGrid>
                <a:gridCol w="1476601"/>
                <a:gridCol w="826861"/>
                <a:gridCol w="1368425"/>
                <a:gridCol w="1368425"/>
                <a:gridCol w="1871662"/>
              </a:tblGrid>
              <a:tr h="576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400" b="1" i="0" u="none" strike="noStrike" cap="none" normalizeH="0" baseline="0" dirty="0" smtClean="0">
                          <a:ln>
                            <a:noFill/>
                          </a:ln>
                          <a:solidFill>
                            <a:schemeClr val="tx1"/>
                          </a:solidFill>
                          <a:effectLst/>
                          <a:latin typeface="Arial Rounded MT Bold" pitchFamily="34" charset="0"/>
                          <a:cs typeface="Arial" pitchFamily="34" charset="0"/>
                        </a:rPr>
                        <a:t>WHO Databases (started 2006)</a:t>
                      </a:r>
                      <a:endParaRPr kumimoji="0" lang="en-US" sz="1400" b="1" i="0" u="none" strike="noStrike" cap="none" normalizeH="0" baseline="0" dirty="0" smtClean="0">
                        <a:ln>
                          <a:noFill/>
                        </a:ln>
                        <a:solidFill>
                          <a:schemeClr val="tx1"/>
                        </a:solidFill>
                        <a:effectLst/>
                        <a:latin typeface="Arial Rounded MT Bold"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3E6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400" b="1" i="0" u="none" strike="noStrike" cap="none" normalizeH="0" baseline="0" smtClean="0">
                          <a:ln>
                            <a:noFill/>
                          </a:ln>
                          <a:solidFill>
                            <a:schemeClr val="tx1"/>
                          </a:solidFill>
                          <a:effectLst/>
                          <a:latin typeface="Arial Rounded MT Bold" pitchFamily="34" charset="0"/>
                          <a:cs typeface="Arial" pitchFamily="34" charset="0"/>
                        </a:rPr>
                        <a:t>No. of viruses</a:t>
                      </a:r>
                      <a:endParaRPr kumimoji="0" lang="en-US" sz="1400" b="1" i="0" u="none" strike="noStrike" cap="none" normalizeH="0" baseline="0" smtClean="0">
                        <a:ln>
                          <a:noFill/>
                        </a:ln>
                        <a:solidFill>
                          <a:schemeClr val="tx1"/>
                        </a:solidFill>
                        <a:effectLst/>
                        <a:latin typeface="Arial Rounded MT Bold"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3E6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400" b="1" i="0" u="none" strike="noStrike" cap="none" normalizeH="0" baseline="0" smtClean="0">
                          <a:ln>
                            <a:noFill/>
                          </a:ln>
                          <a:solidFill>
                            <a:schemeClr val="tx1"/>
                          </a:solidFill>
                          <a:effectLst/>
                          <a:latin typeface="Arial Rounded MT Bold" pitchFamily="34" charset="0"/>
                          <a:cs typeface="Arial" pitchFamily="34" charset="0"/>
                        </a:rPr>
                        <a:t>Genotypes </a:t>
                      </a:r>
                      <a:endParaRPr kumimoji="0" lang="en-US" sz="1400" b="1" i="0" u="none" strike="noStrike" cap="none" normalizeH="0" baseline="0" smtClean="0">
                        <a:ln>
                          <a:noFill/>
                        </a:ln>
                        <a:solidFill>
                          <a:schemeClr val="tx1"/>
                        </a:solidFill>
                        <a:effectLst/>
                        <a:latin typeface="Arial Rounded MT Bold"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3E6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400" b="1" i="0" u="none" strike="noStrike" cap="none" normalizeH="0" baseline="0" smtClean="0">
                          <a:ln>
                            <a:noFill/>
                          </a:ln>
                          <a:solidFill>
                            <a:schemeClr val="tx1"/>
                          </a:solidFill>
                          <a:effectLst/>
                          <a:latin typeface="Arial Rounded MT Bold" pitchFamily="34" charset="0"/>
                          <a:cs typeface="Arial" pitchFamily="34" charset="0"/>
                        </a:rPr>
                        <a:t>Countries and Territories </a:t>
                      </a:r>
                      <a:endParaRPr kumimoji="0" lang="en-US" sz="1400" b="1" i="0" u="none" strike="noStrike" cap="none" normalizeH="0" baseline="0" smtClean="0">
                        <a:ln>
                          <a:noFill/>
                        </a:ln>
                        <a:solidFill>
                          <a:schemeClr val="tx1"/>
                        </a:solidFill>
                        <a:effectLst/>
                        <a:latin typeface="Arial Rounded MT Bold"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3E6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400" b="1" i="0" u="none" strike="noStrike" cap="none" normalizeH="0" baseline="0" dirty="0" smtClean="0">
                          <a:ln>
                            <a:noFill/>
                          </a:ln>
                          <a:solidFill>
                            <a:schemeClr val="tx1"/>
                          </a:solidFill>
                          <a:effectLst/>
                          <a:latin typeface="Arial Rounded MT Bold" pitchFamily="34" charset="0"/>
                          <a:cs typeface="Arial" pitchFamily="34" charset="0"/>
                        </a:rPr>
                        <a:t>Proportion with GenBank entries</a:t>
                      </a:r>
                      <a:endParaRPr kumimoji="0" lang="en-US" sz="1400" b="1" i="0" u="none" strike="noStrike" cap="none" normalizeH="0" baseline="0" dirty="0" smtClean="0">
                        <a:ln>
                          <a:noFill/>
                        </a:ln>
                        <a:solidFill>
                          <a:schemeClr val="tx1"/>
                        </a:solidFill>
                        <a:effectLst/>
                        <a:latin typeface="Arial Rounded MT Bold"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3E6FF"/>
                    </a:solidFill>
                  </a:tcPr>
                </a:tc>
              </a:tr>
              <a:tr h="360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400" b="1" i="0" u="none" strike="noStrike" cap="none" normalizeH="0" baseline="0" smtClean="0">
                          <a:ln>
                            <a:noFill/>
                          </a:ln>
                          <a:solidFill>
                            <a:schemeClr val="tx1"/>
                          </a:solidFill>
                          <a:effectLst/>
                          <a:latin typeface="Arial Rounded MT Bold" pitchFamily="34" charset="0"/>
                          <a:cs typeface="Arial" pitchFamily="34" charset="0"/>
                        </a:rPr>
                        <a:t>Measles </a:t>
                      </a:r>
                      <a:endParaRPr kumimoji="0" lang="en-US" sz="1400" b="1" i="0" u="none" strike="noStrike" cap="none" normalizeH="0" baseline="0" smtClean="0">
                        <a:ln>
                          <a:noFill/>
                        </a:ln>
                        <a:solidFill>
                          <a:schemeClr val="tx1"/>
                        </a:solidFill>
                        <a:effectLst/>
                        <a:latin typeface="Arial Rounded MT Bold"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3E6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400" b="1" i="0" u="none" strike="noStrike" cap="none" normalizeH="0" baseline="0" dirty="0" smtClean="0">
                          <a:ln>
                            <a:noFill/>
                          </a:ln>
                          <a:solidFill>
                            <a:schemeClr val="tx1"/>
                          </a:solidFill>
                          <a:effectLst/>
                          <a:latin typeface="Arial Rounded MT Bold" pitchFamily="34" charset="0"/>
                          <a:cs typeface="Arial" pitchFamily="34" charset="0"/>
                        </a:rPr>
                        <a:t>13,312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3E6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400" b="1" i="0" u="none" strike="noStrike" cap="none" normalizeH="0" baseline="0" dirty="0" smtClean="0">
                          <a:ln>
                            <a:noFill/>
                          </a:ln>
                          <a:solidFill>
                            <a:schemeClr val="tx1"/>
                          </a:solidFill>
                          <a:effectLst/>
                          <a:latin typeface="Arial Rounded MT Bold" pitchFamily="34" charset="0"/>
                          <a:cs typeface="Arial" pitchFamily="34" charset="0"/>
                        </a:rPr>
                        <a:t>All 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3E6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400" b="1" i="0" u="none" strike="noStrike" cap="none" normalizeH="0" baseline="0" dirty="0" smtClean="0">
                          <a:ln>
                            <a:noFill/>
                          </a:ln>
                          <a:solidFill>
                            <a:schemeClr val="tx1"/>
                          </a:solidFill>
                          <a:effectLst/>
                          <a:latin typeface="Arial Rounded MT Bold" pitchFamily="34" charset="0"/>
                          <a:cs typeface="Arial" pitchFamily="34" charset="0"/>
                        </a:rPr>
                        <a:t>135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3E6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400" b="1" i="0" u="none" strike="noStrike" cap="none" normalizeH="0" baseline="0" dirty="0" smtClean="0">
                          <a:ln>
                            <a:noFill/>
                          </a:ln>
                          <a:solidFill>
                            <a:schemeClr val="tx1"/>
                          </a:solidFill>
                          <a:effectLst/>
                          <a:latin typeface="Arial Rounded MT Bold" pitchFamily="34" charset="0"/>
                          <a:cs typeface="Arial" pitchFamily="34" charset="0"/>
                        </a:rPr>
                        <a:t>32%</a:t>
                      </a:r>
                      <a:endParaRPr kumimoji="0" lang="en-US" sz="1400" b="1" i="0" u="none" strike="noStrike" cap="none" normalizeH="0" baseline="0" dirty="0" smtClean="0">
                        <a:ln>
                          <a:noFill/>
                        </a:ln>
                        <a:solidFill>
                          <a:schemeClr val="tx1"/>
                        </a:solidFill>
                        <a:effectLst/>
                        <a:latin typeface="Arial Rounded MT Bold"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3E6FF"/>
                    </a:solid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400" b="1" i="0" u="none" strike="noStrike" cap="none" normalizeH="0" baseline="0" smtClean="0">
                          <a:ln>
                            <a:noFill/>
                          </a:ln>
                          <a:solidFill>
                            <a:schemeClr val="tx1"/>
                          </a:solidFill>
                          <a:effectLst/>
                          <a:latin typeface="Arial Rounded MT Bold" pitchFamily="34" charset="0"/>
                          <a:cs typeface="Arial" pitchFamily="34" charset="0"/>
                        </a:rPr>
                        <a:t>Rubella</a:t>
                      </a:r>
                      <a:endParaRPr kumimoji="0" lang="en-US" sz="1400" b="1" i="0" u="none" strike="noStrike" cap="none" normalizeH="0" baseline="0" smtClean="0">
                        <a:ln>
                          <a:noFill/>
                        </a:ln>
                        <a:solidFill>
                          <a:schemeClr val="tx1"/>
                        </a:solidFill>
                        <a:effectLst/>
                        <a:latin typeface="Arial Rounded MT Bold"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3E6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400" b="1" i="0" u="none" strike="noStrike" cap="none" normalizeH="0" baseline="0" dirty="0" smtClean="0">
                          <a:ln>
                            <a:noFill/>
                          </a:ln>
                          <a:solidFill>
                            <a:schemeClr val="tx1"/>
                          </a:solidFill>
                          <a:effectLst/>
                          <a:latin typeface="Arial Rounded MT Bold" pitchFamily="34" charset="0"/>
                          <a:cs typeface="Arial" pitchFamily="34" charset="0"/>
                        </a:rPr>
                        <a:t>1,302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3E6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smtClean="0">
                          <a:ln>
                            <a:noFill/>
                          </a:ln>
                          <a:solidFill>
                            <a:schemeClr val="tx1"/>
                          </a:solidFill>
                          <a:effectLst/>
                          <a:latin typeface="Arial Rounded MT Bold" pitchFamily="34" charset="0"/>
                          <a:cs typeface="Arial" pitchFamily="34" charset="0"/>
                        </a:rPr>
                        <a:t>All 9</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smtClean="0">
                          <a:ln>
                            <a:noFill/>
                          </a:ln>
                          <a:solidFill>
                            <a:schemeClr val="tx1"/>
                          </a:solidFill>
                          <a:effectLst/>
                          <a:latin typeface="Arial Rounded MT Bold" pitchFamily="34" charset="0"/>
                          <a:cs typeface="Arial" pitchFamily="34" charset="0"/>
                        </a:rPr>
                        <a:t>+ 4 prov.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3E6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400" b="1" i="0" u="none" strike="noStrike" kern="1200" cap="none" normalizeH="0" baseline="0" dirty="0" smtClean="0">
                          <a:ln>
                            <a:noFill/>
                          </a:ln>
                          <a:solidFill>
                            <a:schemeClr val="tx1"/>
                          </a:solidFill>
                          <a:effectLst/>
                          <a:latin typeface="Arial Rounded MT Bold" pitchFamily="34" charset="0"/>
                          <a:ea typeface="+mn-ea"/>
                          <a:cs typeface="Arial" pitchFamily="34" charset="0"/>
                        </a:rPr>
                        <a:t>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3E6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400" b="1" i="0" u="none" strike="noStrike" kern="1200" cap="none" normalizeH="0" baseline="0" dirty="0" smtClean="0">
                          <a:ln>
                            <a:noFill/>
                          </a:ln>
                          <a:solidFill>
                            <a:schemeClr val="tx1"/>
                          </a:solidFill>
                          <a:effectLst/>
                          <a:latin typeface="Arial Rounded MT Bold" pitchFamily="34" charset="0"/>
                          <a:ea typeface="+mn-ea"/>
                          <a:cs typeface="Arial" pitchFamily="34" charset="0"/>
                        </a:rPr>
                        <a:t>22%</a:t>
                      </a:r>
                      <a:endParaRPr kumimoji="0" lang="en-US" sz="1400" b="1" i="0" u="none" strike="noStrike" kern="1200" cap="none" normalizeH="0" baseline="0" dirty="0" smtClean="0">
                        <a:ln>
                          <a:noFill/>
                        </a:ln>
                        <a:solidFill>
                          <a:schemeClr val="tx1"/>
                        </a:solidFill>
                        <a:effectLst/>
                        <a:latin typeface="Arial Rounded MT Bold" pitchFamily="34" charset="0"/>
                        <a:ea typeface="+mn-ea"/>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3E6FF"/>
                    </a:solidFill>
                  </a:tcPr>
                </a:tc>
              </a:tr>
            </a:tbl>
          </a:graphicData>
        </a:graphic>
      </p:graphicFrame>
      <p:grpSp>
        <p:nvGrpSpPr>
          <p:cNvPr id="2" name="Group 40"/>
          <p:cNvGrpSpPr>
            <a:grpSpLocks/>
          </p:cNvGrpSpPr>
          <p:nvPr/>
        </p:nvGrpSpPr>
        <p:grpSpPr bwMode="auto">
          <a:xfrm>
            <a:off x="123825" y="3632200"/>
            <a:ext cx="4813301" cy="1660525"/>
            <a:chOff x="78" y="2288"/>
            <a:chExt cx="3032" cy="1046"/>
          </a:xfrm>
        </p:grpSpPr>
        <p:sp>
          <p:nvSpPr>
            <p:cNvPr id="2173993" name="Rectangle 41"/>
            <p:cNvSpPr>
              <a:spLocks noChangeArrowheads="1"/>
            </p:cNvSpPr>
            <p:nvPr/>
          </p:nvSpPr>
          <p:spPr bwMode="auto">
            <a:xfrm>
              <a:off x="78" y="2724"/>
              <a:ext cx="2880" cy="582"/>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6350" algn="ctr">
                  <a:solidFill>
                    <a:srgbClr val="5F5F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lvl="2" algn="l"/>
              <a:r>
                <a:rPr lang="en-GB" sz="1800" b="1" u="none" dirty="0">
                  <a:solidFill>
                    <a:schemeClr val="tx1"/>
                  </a:solidFill>
                </a:rPr>
                <a:t>N – 450bp  –  </a:t>
              </a:r>
              <a:r>
                <a:rPr lang="en-GB" sz="1800" b="1" u="none" dirty="0" smtClean="0">
                  <a:solidFill>
                    <a:schemeClr val="tx1"/>
                  </a:solidFill>
                </a:rPr>
                <a:t>9632 sequences </a:t>
              </a:r>
              <a:endParaRPr lang="en-GB" sz="1800" b="1" u="none" dirty="0">
                <a:solidFill>
                  <a:schemeClr val="tx1"/>
                </a:solidFill>
              </a:endParaRPr>
            </a:p>
            <a:p>
              <a:pPr lvl="2" algn="l"/>
              <a:r>
                <a:rPr lang="en-GB" sz="1800" b="1" u="none" dirty="0">
                  <a:solidFill>
                    <a:schemeClr val="tx1"/>
                  </a:solidFill>
                </a:rPr>
                <a:t>N – full – 3 sequences</a:t>
              </a:r>
            </a:p>
            <a:p>
              <a:pPr lvl="2" algn="l"/>
              <a:r>
                <a:rPr lang="en-GB" sz="1800" b="1" u="none" dirty="0">
                  <a:solidFill>
                    <a:schemeClr val="tx1"/>
                  </a:solidFill>
                </a:rPr>
                <a:t>H – full – </a:t>
              </a:r>
              <a:r>
                <a:rPr lang="en-GB" sz="1800" b="1" u="none" dirty="0" smtClean="0">
                  <a:solidFill>
                    <a:schemeClr val="tx1"/>
                  </a:solidFill>
                </a:rPr>
                <a:t>592 </a:t>
              </a:r>
              <a:r>
                <a:rPr lang="en-GB" sz="1800" b="1" u="none" dirty="0">
                  <a:solidFill>
                    <a:schemeClr val="tx1"/>
                  </a:solidFill>
                </a:rPr>
                <a:t>sequences</a:t>
              </a:r>
              <a:endParaRPr lang="en-US" sz="1800" b="1" u="none" dirty="0">
                <a:solidFill>
                  <a:schemeClr val="tx1"/>
                </a:solidFill>
              </a:endParaRPr>
            </a:p>
          </p:txBody>
        </p:sp>
        <p:grpSp>
          <p:nvGrpSpPr>
            <p:cNvPr id="3" name="Group 42"/>
            <p:cNvGrpSpPr>
              <a:grpSpLocks/>
            </p:cNvGrpSpPr>
            <p:nvPr/>
          </p:nvGrpSpPr>
          <p:grpSpPr bwMode="auto">
            <a:xfrm>
              <a:off x="233" y="2288"/>
              <a:ext cx="2877" cy="1046"/>
              <a:chOff x="233" y="2288"/>
              <a:chExt cx="2877" cy="1046"/>
            </a:xfrm>
          </p:grpSpPr>
          <p:sp>
            <p:nvSpPr>
              <p:cNvPr id="2173995" name="Text Box 43"/>
              <p:cNvSpPr txBox="1">
                <a:spLocks noChangeArrowheads="1"/>
              </p:cNvSpPr>
              <p:nvPr/>
            </p:nvSpPr>
            <p:spPr bwMode="auto">
              <a:xfrm>
                <a:off x="248" y="2288"/>
                <a:ext cx="2862" cy="407"/>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6350" algn="ctr">
                    <a:solidFill>
                      <a:srgbClr val="5F5F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800" b="1" u="none" dirty="0"/>
                  <a:t>MeaNS database (</a:t>
                </a:r>
                <a:r>
                  <a:rPr lang="en-GB" sz="1800" b="1" u="none" dirty="0" smtClean="0"/>
                  <a:t>HPA/WHO</a:t>
                </a:r>
                <a:r>
                  <a:rPr lang="en-GB" sz="1800" b="1" dirty="0" smtClean="0"/>
                  <a:t>, started 2008)</a:t>
                </a:r>
                <a:r>
                  <a:rPr lang="en-GB" sz="1800" b="1" u="none" dirty="0" smtClean="0"/>
                  <a:t> </a:t>
                </a:r>
                <a:endParaRPr lang="en-US" sz="1800" b="1" u="none" dirty="0"/>
              </a:p>
            </p:txBody>
          </p:sp>
          <p:sp>
            <p:nvSpPr>
              <p:cNvPr id="2173996" name="Rectangle 44"/>
              <p:cNvSpPr>
                <a:spLocks noChangeArrowheads="1"/>
              </p:cNvSpPr>
              <p:nvPr/>
            </p:nvSpPr>
            <p:spPr bwMode="auto">
              <a:xfrm>
                <a:off x="233" y="2290"/>
                <a:ext cx="2843" cy="1044"/>
              </a:xfrm>
              <a:prstGeom prst="rect">
                <a:avLst/>
              </a:prstGeom>
              <a:noFill/>
              <a:ln w="38100" algn="ctr">
                <a:solidFill>
                  <a:srgbClr val="FF6600"/>
                </a:solidFill>
                <a:miter lim="800000"/>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b="1"/>
              </a:p>
            </p:txBody>
          </p:sp>
          <p:sp>
            <p:nvSpPr>
              <p:cNvPr id="2173997" name="Line 45"/>
              <p:cNvSpPr>
                <a:spLocks noChangeShapeType="1"/>
              </p:cNvSpPr>
              <p:nvPr/>
            </p:nvSpPr>
            <p:spPr bwMode="auto">
              <a:xfrm>
                <a:off x="239" y="2688"/>
                <a:ext cx="2816" cy="13"/>
              </a:xfrm>
              <a:prstGeom prst="line">
                <a:avLst/>
              </a:prstGeom>
              <a:noFill/>
              <a:ln w="38100">
                <a:solidFill>
                  <a:srgbClr val="FF66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b="1"/>
              </a:p>
            </p:txBody>
          </p:sp>
        </p:grpSp>
      </p:grpSp>
      <p:sp>
        <p:nvSpPr>
          <p:cNvPr id="2173998" name="Rectangle 46"/>
          <p:cNvSpPr>
            <a:spLocks noChangeArrowheads="1"/>
          </p:cNvSpPr>
          <p:nvPr/>
        </p:nvSpPr>
        <p:spPr bwMode="auto">
          <a:xfrm>
            <a:off x="443634" y="1361331"/>
            <a:ext cx="6954838" cy="1684401"/>
          </a:xfrm>
          <a:prstGeom prst="rect">
            <a:avLst/>
          </a:prstGeom>
          <a:noFill/>
          <a:ln w="38100" algn="ctr">
            <a:solidFill>
              <a:srgbClr val="FF6600"/>
            </a:solidFill>
            <a:miter lim="800000"/>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b="1" dirty="0"/>
          </a:p>
        </p:txBody>
      </p:sp>
      <p:pic>
        <p:nvPicPr>
          <p:cNvPr id="2173999" name="Picture 4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35538" y="3607666"/>
            <a:ext cx="4007961" cy="2092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Rectangle 2"/>
          <p:cNvSpPr>
            <a:spLocks noGrp="1" noChangeArrowheads="1"/>
          </p:cNvSpPr>
          <p:nvPr>
            <p:ph type="title"/>
          </p:nvPr>
        </p:nvSpPr>
        <p:spPr>
          <a:xfrm>
            <a:off x="420912" y="173721"/>
            <a:ext cx="8128000" cy="990600"/>
          </a:xfrm>
        </p:spPr>
        <p:txBody>
          <a:bodyPr rtlCol="0">
            <a:normAutofit/>
          </a:bodyPr>
          <a:lstStyle/>
          <a:p>
            <a:pPr eaLnBrk="1" fontAlgn="auto" hangingPunct="1">
              <a:spcAft>
                <a:spcPts val="0"/>
              </a:spcAft>
              <a:defRPr/>
            </a:pPr>
            <a:r>
              <a:rPr lang="en-GB" sz="28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LabNet</a:t>
            </a:r>
            <a:r>
              <a:rPr lang="en-GB"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Genetic Sequence Data as of July 2012</a:t>
            </a:r>
            <a:endPar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267525027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TextBox 2"/>
          <p:cNvSpPr txBox="1"/>
          <p:nvPr/>
        </p:nvSpPr>
        <p:spPr>
          <a:xfrm>
            <a:off x="304800" y="175206"/>
            <a:ext cx="8594501" cy="1384995"/>
          </a:xfrm>
          <a:prstGeom prst="rect">
            <a:avLst/>
          </a:prstGeom>
          <a:no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MeaNS: Global Measles </a:t>
            </a:r>
            <a:r>
              <a:rPr lang="en-US"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S</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equence </a:t>
            </a:r>
            <a:r>
              <a:rPr lang="en-US"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D</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atabase </a:t>
            </a:r>
            <a:r>
              <a:rPr lang="en-US"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A</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llows </a:t>
            </a:r>
            <a:r>
              <a:rPr lang="en-US"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R</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eal </a:t>
            </a:r>
            <a:r>
              <a:rPr lang="en-US"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T</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ime </a:t>
            </a:r>
            <a:r>
              <a:rPr lang="en-US"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R</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eporting and Analysis of Sequence Data </a:t>
            </a:r>
            <a:endParaRPr lang="en-US"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5"/>
          <p:cNvPicPr>
            <a:picLocks noChangeAspect="1" noChangeArrowheads="1"/>
          </p:cNvPicPr>
          <p:nvPr/>
        </p:nvPicPr>
        <p:blipFill>
          <a:blip r:embed="rId3" cstate="print"/>
          <a:srcRect/>
          <a:stretch>
            <a:fillRect/>
          </a:stretch>
        </p:blipFill>
        <p:spPr bwMode="auto">
          <a:xfrm>
            <a:off x="3838857" y="2743842"/>
            <a:ext cx="5972799" cy="4266519"/>
          </a:xfrm>
          <a:prstGeom prst="rect">
            <a:avLst/>
          </a:prstGeom>
          <a:noFill/>
          <a:ln w="9525">
            <a:noFill/>
            <a:miter lim="800000"/>
            <a:headEnd/>
            <a:tailEnd/>
          </a:ln>
          <a:effectLst/>
        </p:spPr>
      </p:pic>
      <p:pic>
        <p:nvPicPr>
          <p:cNvPr id="6" name="Picture 9" descr="export"/>
          <p:cNvPicPr>
            <a:picLocks noChangeAspect="1" noChangeArrowheads="1"/>
          </p:cNvPicPr>
          <p:nvPr/>
        </p:nvPicPr>
        <p:blipFill>
          <a:blip r:embed="rId4" cstate="print"/>
          <a:srcRect l="26579" t="42670" r="29274" b="39423"/>
          <a:stretch>
            <a:fillRect/>
          </a:stretch>
        </p:blipFill>
        <p:spPr bwMode="auto">
          <a:xfrm>
            <a:off x="0" y="1422402"/>
            <a:ext cx="4739393" cy="355486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12647" name="Picture 7"/>
          <p:cNvPicPr>
            <a:picLocks noChangeAspect="1" noChangeArrowheads="1"/>
          </p:cNvPicPr>
          <p:nvPr/>
        </p:nvPicPr>
        <p:blipFill>
          <a:blip r:embed="rId2" cstate="print"/>
          <a:srcRect/>
          <a:stretch>
            <a:fillRect/>
          </a:stretch>
        </p:blipFill>
        <p:spPr bwMode="auto">
          <a:xfrm>
            <a:off x="288128" y="976087"/>
            <a:ext cx="7477017" cy="5606141"/>
          </a:xfrm>
          <a:prstGeom prst="rect">
            <a:avLst/>
          </a:prstGeom>
          <a:noFill/>
          <a:ln w="9525">
            <a:noFill/>
            <a:miter lim="800000"/>
            <a:headEnd/>
            <a:tailEnd/>
          </a:ln>
          <a:effectLst/>
        </p:spPr>
      </p:pic>
      <p:sp>
        <p:nvSpPr>
          <p:cNvPr id="112648" name="Rectangle 8"/>
          <p:cNvSpPr>
            <a:spLocks noChangeArrowheads="1"/>
          </p:cNvSpPr>
          <p:nvPr/>
        </p:nvSpPr>
        <p:spPr bwMode="auto">
          <a:xfrm>
            <a:off x="7812088" y="1989138"/>
            <a:ext cx="288925" cy="215900"/>
          </a:xfrm>
          <a:prstGeom prst="rect">
            <a:avLst/>
          </a:prstGeom>
          <a:solidFill>
            <a:srgbClr val="FFFF00"/>
          </a:solidFill>
          <a:ln w="9525">
            <a:solidFill>
              <a:schemeClr val="tx1"/>
            </a:solidFill>
            <a:miter lim="800000"/>
            <a:headEnd/>
            <a:tailEnd/>
          </a:ln>
          <a:effectLst/>
        </p:spPr>
        <p:txBody>
          <a:bodyPr wrap="none" lIns="90000" tIns="46800" rIns="90000" bIns="46800" anchor="ctr">
            <a:spAutoFit/>
          </a:bodyPr>
          <a:lstStyle/>
          <a:p>
            <a:endParaRPr lang="en-US"/>
          </a:p>
        </p:txBody>
      </p:sp>
      <p:sp>
        <p:nvSpPr>
          <p:cNvPr id="112649" name="Rectangle 9"/>
          <p:cNvSpPr>
            <a:spLocks noChangeArrowheads="1"/>
          </p:cNvSpPr>
          <p:nvPr/>
        </p:nvSpPr>
        <p:spPr bwMode="auto">
          <a:xfrm>
            <a:off x="7812088" y="2374900"/>
            <a:ext cx="288925" cy="215900"/>
          </a:xfrm>
          <a:prstGeom prst="rect">
            <a:avLst/>
          </a:prstGeom>
          <a:solidFill>
            <a:srgbClr val="FFCC00"/>
          </a:solidFill>
          <a:ln w="9525">
            <a:solidFill>
              <a:schemeClr val="tx1"/>
            </a:solidFill>
            <a:miter lim="800000"/>
            <a:headEnd/>
            <a:tailEnd/>
          </a:ln>
          <a:effectLst/>
        </p:spPr>
        <p:txBody>
          <a:bodyPr wrap="none" lIns="90000" tIns="46800" rIns="90000" bIns="46800" anchor="ctr">
            <a:spAutoFit/>
          </a:bodyPr>
          <a:lstStyle/>
          <a:p>
            <a:endParaRPr lang="en-US"/>
          </a:p>
        </p:txBody>
      </p:sp>
      <p:sp>
        <p:nvSpPr>
          <p:cNvPr id="112650" name="Rectangle 10"/>
          <p:cNvSpPr>
            <a:spLocks noChangeArrowheads="1"/>
          </p:cNvSpPr>
          <p:nvPr/>
        </p:nvSpPr>
        <p:spPr bwMode="auto">
          <a:xfrm>
            <a:off x="7812088" y="2781300"/>
            <a:ext cx="288925" cy="215900"/>
          </a:xfrm>
          <a:prstGeom prst="rect">
            <a:avLst/>
          </a:prstGeom>
          <a:solidFill>
            <a:srgbClr val="FF0000"/>
          </a:solidFill>
          <a:ln w="9525">
            <a:solidFill>
              <a:schemeClr val="tx1"/>
            </a:solidFill>
            <a:miter lim="800000"/>
            <a:headEnd/>
            <a:tailEnd/>
          </a:ln>
          <a:effectLst/>
        </p:spPr>
        <p:txBody>
          <a:bodyPr wrap="none" lIns="90000" tIns="46800" rIns="90000" bIns="46800" anchor="ctr">
            <a:spAutoFit/>
          </a:bodyPr>
          <a:lstStyle/>
          <a:p>
            <a:endParaRPr lang="en-US"/>
          </a:p>
        </p:txBody>
      </p:sp>
      <p:sp>
        <p:nvSpPr>
          <p:cNvPr id="112651" name="Text Box 11"/>
          <p:cNvSpPr txBox="1">
            <a:spLocks noChangeArrowheads="1"/>
          </p:cNvSpPr>
          <p:nvPr/>
        </p:nvSpPr>
        <p:spPr bwMode="auto">
          <a:xfrm>
            <a:off x="8153400" y="1903413"/>
            <a:ext cx="835783" cy="402291"/>
          </a:xfrm>
          <a:prstGeom prst="rect">
            <a:avLst/>
          </a:prstGeom>
          <a:noFill/>
          <a:ln w="9525">
            <a:noFill/>
            <a:miter lim="800000"/>
            <a:headEnd/>
            <a:tailEnd/>
          </a:ln>
          <a:effectLst/>
        </p:spPr>
        <p:txBody>
          <a:bodyPr wrap="none" lIns="90000" tIns="46800" rIns="90000" bIns="46800">
            <a:spAutoFit/>
          </a:bodyPr>
          <a:lstStyle/>
          <a:p>
            <a:r>
              <a:rPr lang="en-GB" sz="2000" dirty="0">
                <a:solidFill>
                  <a:schemeClr val="bg1"/>
                </a:solidFill>
              </a:rPr>
              <a:t>1 - 10</a:t>
            </a:r>
            <a:endParaRPr lang="en-US" sz="2000" dirty="0">
              <a:solidFill>
                <a:schemeClr val="bg1"/>
              </a:solidFill>
            </a:endParaRPr>
          </a:p>
        </p:txBody>
      </p:sp>
      <p:sp>
        <p:nvSpPr>
          <p:cNvPr id="112652" name="Text Box 12"/>
          <p:cNvSpPr txBox="1">
            <a:spLocks noChangeArrowheads="1"/>
          </p:cNvSpPr>
          <p:nvPr/>
        </p:nvSpPr>
        <p:spPr bwMode="auto">
          <a:xfrm>
            <a:off x="8026400" y="2298700"/>
            <a:ext cx="1121118" cy="402291"/>
          </a:xfrm>
          <a:prstGeom prst="rect">
            <a:avLst/>
          </a:prstGeom>
          <a:noFill/>
          <a:ln w="9525">
            <a:noFill/>
            <a:miter lim="800000"/>
            <a:headEnd/>
            <a:tailEnd/>
          </a:ln>
          <a:effectLst/>
        </p:spPr>
        <p:txBody>
          <a:bodyPr wrap="none" lIns="90000" tIns="46800" rIns="90000" bIns="46800">
            <a:spAutoFit/>
          </a:bodyPr>
          <a:lstStyle/>
          <a:p>
            <a:r>
              <a:rPr lang="en-GB" sz="2000" dirty="0">
                <a:solidFill>
                  <a:schemeClr val="bg1"/>
                </a:solidFill>
              </a:rPr>
              <a:t>10 - 100</a:t>
            </a:r>
            <a:endParaRPr lang="en-US" sz="2000" dirty="0">
              <a:solidFill>
                <a:schemeClr val="bg1"/>
              </a:solidFill>
            </a:endParaRPr>
          </a:p>
        </p:txBody>
      </p:sp>
      <p:sp>
        <p:nvSpPr>
          <p:cNvPr id="112653" name="Text Box 13"/>
          <p:cNvSpPr txBox="1">
            <a:spLocks noChangeArrowheads="1"/>
          </p:cNvSpPr>
          <p:nvPr/>
        </p:nvSpPr>
        <p:spPr bwMode="auto">
          <a:xfrm>
            <a:off x="8137525" y="2713038"/>
            <a:ext cx="829371" cy="402291"/>
          </a:xfrm>
          <a:prstGeom prst="rect">
            <a:avLst/>
          </a:prstGeom>
          <a:noFill/>
          <a:ln w="9525">
            <a:noFill/>
            <a:miter lim="800000"/>
            <a:headEnd/>
            <a:tailEnd/>
          </a:ln>
          <a:effectLst/>
        </p:spPr>
        <p:txBody>
          <a:bodyPr wrap="none" lIns="90000" tIns="46800" rIns="90000" bIns="46800">
            <a:spAutoFit/>
          </a:bodyPr>
          <a:lstStyle/>
          <a:p>
            <a:r>
              <a:rPr lang="en-GB" sz="2000" dirty="0">
                <a:solidFill>
                  <a:schemeClr val="bg1"/>
                </a:solidFill>
              </a:rPr>
              <a:t>&gt; 100</a:t>
            </a:r>
            <a:endParaRPr lang="en-US" sz="2000" dirty="0">
              <a:solidFill>
                <a:schemeClr val="bg1"/>
              </a:solidFill>
            </a:endParaRPr>
          </a:p>
        </p:txBody>
      </p:sp>
      <p:sp>
        <p:nvSpPr>
          <p:cNvPr id="11" name="Title 10"/>
          <p:cNvSpPr>
            <a:spLocks noGrp="1"/>
          </p:cNvSpPr>
          <p:nvPr>
            <p:ph type="title"/>
          </p:nvPr>
        </p:nvSpPr>
        <p:spPr>
          <a:xfrm>
            <a:off x="457200" y="222250"/>
            <a:ext cx="8502650" cy="1114425"/>
          </a:xfrm>
        </p:spPr>
        <p:txBody>
          <a:bodyPr/>
          <a:lstStyle/>
          <a:p>
            <a:pPr algn="ctr"/>
            <a:r>
              <a:rPr lang="en-GB" sz="2800" b="1" dirty="0" err="1" smtClean="0">
                <a:solidFill>
                  <a:srgbClr val="FF0000"/>
                </a:solidFill>
                <a:effectLst>
                  <a:outerShdw blurRad="38100" dist="38100" dir="2700000" algn="tl">
                    <a:srgbClr val="000000"/>
                  </a:outerShdw>
                </a:effectLst>
                <a:latin typeface="Arial" pitchFamily="34" charset="0"/>
                <a:cs typeface="Arial" pitchFamily="34" charset="0"/>
              </a:rPr>
              <a:t>MeaNS</a:t>
            </a:r>
            <a:r>
              <a:rPr lang="en-GB" sz="2800" b="1" dirty="0" smtClean="0">
                <a:solidFill>
                  <a:srgbClr val="FF0000"/>
                </a:solidFill>
                <a:effectLst>
                  <a:outerShdw blurRad="38100" dist="38100" dir="2700000" algn="tl">
                    <a:srgbClr val="000000"/>
                  </a:outerShdw>
                </a:effectLst>
                <a:latin typeface="Arial" pitchFamily="34" charset="0"/>
                <a:cs typeface="Arial" pitchFamily="34" charset="0"/>
              </a:rPr>
              <a:t>: Circulating genotypes</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3" y="29873"/>
            <a:ext cx="8928993" cy="338554"/>
          </a:xfrm>
          <a:prstGeom prst="rect">
            <a:avLst/>
          </a:prstGeom>
          <a:solidFill>
            <a:schemeClr val="accent5">
              <a:lumMod val="20000"/>
              <a:lumOff val="80000"/>
            </a:schemeClr>
          </a:solidFill>
        </p:spPr>
        <p:txBody>
          <a:bodyPr wrap="square" rtlCol="0">
            <a:spAutoFit/>
          </a:bodyPr>
          <a:lstStyle/>
          <a:p>
            <a:pPr algn="ctr" fontAlgn="auto">
              <a:spcBef>
                <a:spcPts val="0"/>
              </a:spcBef>
              <a:spcAft>
                <a:spcPts val="0"/>
              </a:spcAft>
            </a:pPr>
            <a:r>
              <a:rPr lang="en-US" sz="1600" u="none" dirty="0" smtClean="0">
                <a:solidFill>
                  <a:prstClr val="black"/>
                </a:solidFill>
                <a:latin typeface="Arial" pitchFamily="34" charset="0"/>
              </a:rPr>
              <a:t>Distribution of measles genotypes, 2011. Data as of 19 June 2012</a:t>
            </a:r>
            <a:endParaRPr lang="en-US" sz="1600" u="none" dirty="0">
              <a:solidFill>
                <a:prstClr val="black"/>
              </a:solidFill>
              <a:latin typeface="Arial" pitchFamily="34" charset="0"/>
            </a:endParaRPr>
          </a:p>
        </p:txBody>
      </p:sp>
      <p:grpSp>
        <p:nvGrpSpPr>
          <p:cNvPr id="2" name="Group 25599"/>
          <p:cNvGrpSpPr/>
          <p:nvPr/>
        </p:nvGrpSpPr>
        <p:grpSpPr>
          <a:xfrm>
            <a:off x="107503" y="-51135"/>
            <a:ext cx="8928993" cy="6868114"/>
            <a:chOff x="107503" y="-51135"/>
            <a:chExt cx="8928993" cy="6868114"/>
          </a:xfrm>
        </p:grpSpPr>
        <p:pic>
          <p:nvPicPr>
            <p:cNvPr id="1027"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18475" b="11306"/>
            <a:stretch/>
          </p:blipFill>
          <p:spPr bwMode="auto">
            <a:xfrm>
              <a:off x="107503" y="-51135"/>
              <a:ext cx="8928993" cy="68681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3" name="Group 81"/>
            <p:cNvGrpSpPr/>
            <p:nvPr/>
          </p:nvGrpSpPr>
          <p:grpSpPr>
            <a:xfrm>
              <a:off x="1606525" y="5463828"/>
              <a:ext cx="157163" cy="125412"/>
              <a:chOff x="5062909" y="3035052"/>
              <a:chExt cx="157163" cy="125412"/>
            </a:xfrm>
          </p:grpSpPr>
          <p:sp>
            <p:nvSpPr>
              <p:cNvPr id="83" name="Freeform 45"/>
              <p:cNvSpPr>
                <a:spLocks/>
              </p:cNvSpPr>
              <p:nvPr/>
            </p:nvSpPr>
            <p:spPr bwMode="auto">
              <a:xfrm>
                <a:off x="5062909" y="3035052"/>
                <a:ext cx="157163" cy="79375"/>
              </a:xfrm>
              <a:custGeom>
                <a:avLst/>
                <a:gdLst>
                  <a:gd name="T0" fmla="*/ 49 w 104"/>
                  <a:gd name="T1" fmla="*/ 0 h 52"/>
                  <a:gd name="T2" fmla="*/ 45 w 104"/>
                  <a:gd name="T3" fmla="*/ 0 h 52"/>
                  <a:gd name="T4" fmla="*/ 41 w 104"/>
                  <a:gd name="T5" fmla="*/ 1 h 52"/>
                  <a:gd name="T6" fmla="*/ 37 w 104"/>
                  <a:gd name="T7" fmla="*/ 1 h 52"/>
                  <a:gd name="T8" fmla="*/ 33 w 104"/>
                  <a:gd name="T9" fmla="*/ 2 h 52"/>
                  <a:gd name="T10" fmla="*/ 29 w 104"/>
                  <a:gd name="T11" fmla="*/ 3 h 52"/>
                  <a:gd name="T12" fmla="*/ 25 w 104"/>
                  <a:gd name="T13" fmla="*/ 4 h 52"/>
                  <a:gd name="T14" fmla="*/ 21 w 104"/>
                  <a:gd name="T15" fmla="*/ 5 h 52"/>
                  <a:gd name="T16" fmla="*/ 17 w 104"/>
                  <a:gd name="T17" fmla="*/ 7 h 52"/>
                  <a:gd name="T18" fmla="*/ 13 w 104"/>
                  <a:gd name="T19" fmla="*/ 9 h 52"/>
                  <a:gd name="T20" fmla="*/ 9 w 104"/>
                  <a:gd name="T21" fmla="*/ 11 h 52"/>
                  <a:gd name="T22" fmla="*/ 5 w 104"/>
                  <a:gd name="T23" fmla="*/ 15 h 52"/>
                  <a:gd name="T24" fmla="*/ 2 w 104"/>
                  <a:gd name="T25" fmla="*/ 19 h 52"/>
                  <a:gd name="T26" fmla="*/ 0 w 104"/>
                  <a:gd name="T27" fmla="*/ 23 h 52"/>
                  <a:gd name="T28" fmla="*/ 0 w 104"/>
                  <a:gd name="T29" fmla="*/ 27 h 52"/>
                  <a:gd name="T30" fmla="*/ 1 w 104"/>
                  <a:gd name="T31" fmla="*/ 31 h 52"/>
                  <a:gd name="T32" fmla="*/ 3 w 104"/>
                  <a:gd name="T33" fmla="*/ 35 h 52"/>
                  <a:gd name="T34" fmla="*/ 7 w 104"/>
                  <a:gd name="T35" fmla="*/ 39 h 52"/>
                  <a:gd name="T36" fmla="*/ 11 w 104"/>
                  <a:gd name="T37" fmla="*/ 42 h 52"/>
                  <a:gd name="T38" fmla="*/ 15 w 104"/>
                  <a:gd name="T39" fmla="*/ 44 h 52"/>
                  <a:gd name="T40" fmla="*/ 19 w 104"/>
                  <a:gd name="T41" fmla="*/ 46 h 52"/>
                  <a:gd name="T42" fmla="*/ 23 w 104"/>
                  <a:gd name="T43" fmla="*/ 48 h 52"/>
                  <a:gd name="T44" fmla="*/ 27 w 104"/>
                  <a:gd name="T45" fmla="*/ 49 h 52"/>
                  <a:gd name="T46" fmla="*/ 31 w 104"/>
                  <a:gd name="T47" fmla="*/ 50 h 52"/>
                  <a:gd name="T48" fmla="*/ 35 w 104"/>
                  <a:gd name="T49" fmla="*/ 51 h 52"/>
                  <a:gd name="T50" fmla="*/ 39 w 104"/>
                  <a:gd name="T51" fmla="*/ 51 h 52"/>
                  <a:gd name="T52" fmla="*/ 43 w 104"/>
                  <a:gd name="T53" fmla="*/ 52 h 52"/>
                  <a:gd name="T54" fmla="*/ 47 w 104"/>
                  <a:gd name="T55" fmla="*/ 52 h 52"/>
                  <a:gd name="T56" fmla="*/ 51 w 104"/>
                  <a:gd name="T57" fmla="*/ 52 h 52"/>
                  <a:gd name="T58" fmla="*/ 55 w 104"/>
                  <a:gd name="T59" fmla="*/ 52 h 52"/>
                  <a:gd name="T60" fmla="*/ 59 w 104"/>
                  <a:gd name="T61" fmla="*/ 52 h 52"/>
                  <a:gd name="T62" fmla="*/ 63 w 104"/>
                  <a:gd name="T63" fmla="*/ 51 h 52"/>
                  <a:gd name="T64" fmla="*/ 67 w 104"/>
                  <a:gd name="T65" fmla="*/ 51 h 52"/>
                  <a:gd name="T66" fmla="*/ 71 w 104"/>
                  <a:gd name="T67" fmla="*/ 50 h 52"/>
                  <a:gd name="T68" fmla="*/ 75 w 104"/>
                  <a:gd name="T69" fmla="*/ 49 h 52"/>
                  <a:gd name="T70" fmla="*/ 79 w 104"/>
                  <a:gd name="T71" fmla="*/ 48 h 52"/>
                  <a:gd name="T72" fmla="*/ 83 w 104"/>
                  <a:gd name="T73" fmla="*/ 47 h 52"/>
                  <a:gd name="T74" fmla="*/ 87 w 104"/>
                  <a:gd name="T75" fmla="*/ 45 h 52"/>
                  <a:gd name="T76" fmla="*/ 91 w 104"/>
                  <a:gd name="T77" fmla="*/ 43 h 52"/>
                  <a:gd name="T78" fmla="*/ 95 w 104"/>
                  <a:gd name="T79" fmla="*/ 41 h 52"/>
                  <a:gd name="T80" fmla="*/ 99 w 104"/>
                  <a:gd name="T81" fmla="*/ 37 h 52"/>
                  <a:gd name="T82" fmla="*/ 102 w 104"/>
                  <a:gd name="T83" fmla="*/ 33 h 52"/>
                  <a:gd name="T84" fmla="*/ 104 w 104"/>
                  <a:gd name="T85" fmla="*/ 29 h 52"/>
                  <a:gd name="T86" fmla="*/ 104 w 104"/>
                  <a:gd name="T87" fmla="*/ 25 h 52"/>
                  <a:gd name="T88" fmla="*/ 103 w 104"/>
                  <a:gd name="T89" fmla="*/ 21 h 52"/>
                  <a:gd name="T90" fmla="*/ 101 w 104"/>
                  <a:gd name="T91" fmla="*/ 17 h 52"/>
                  <a:gd name="T92" fmla="*/ 97 w 104"/>
                  <a:gd name="T93" fmla="*/ 13 h 52"/>
                  <a:gd name="T94" fmla="*/ 93 w 104"/>
                  <a:gd name="T95" fmla="*/ 10 h 52"/>
                  <a:gd name="T96" fmla="*/ 89 w 104"/>
                  <a:gd name="T97" fmla="*/ 8 h 52"/>
                  <a:gd name="T98" fmla="*/ 85 w 104"/>
                  <a:gd name="T99" fmla="*/ 6 h 52"/>
                  <a:gd name="T100" fmla="*/ 81 w 104"/>
                  <a:gd name="T101" fmla="*/ 4 h 52"/>
                  <a:gd name="T102" fmla="*/ 77 w 104"/>
                  <a:gd name="T103" fmla="*/ 3 h 52"/>
                  <a:gd name="T104" fmla="*/ 73 w 104"/>
                  <a:gd name="T105" fmla="*/ 2 h 52"/>
                  <a:gd name="T106" fmla="*/ 69 w 104"/>
                  <a:gd name="T107" fmla="*/ 1 h 52"/>
                  <a:gd name="T108" fmla="*/ 65 w 104"/>
                  <a:gd name="T109" fmla="*/ 1 h 52"/>
                  <a:gd name="T110" fmla="*/ 61 w 104"/>
                  <a:gd name="T111" fmla="*/ 0 h 52"/>
                  <a:gd name="T112" fmla="*/ 57 w 104"/>
                  <a:gd name="T113" fmla="*/ 0 h 52"/>
                  <a:gd name="T114" fmla="*/ 53 w 104"/>
                  <a:gd name="T11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4" h="52">
                    <a:moveTo>
                      <a:pt x="52" y="0"/>
                    </a:moveTo>
                    <a:lnTo>
                      <a:pt x="51" y="0"/>
                    </a:lnTo>
                    <a:lnTo>
                      <a:pt x="50" y="0"/>
                    </a:lnTo>
                    <a:lnTo>
                      <a:pt x="49" y="0"/>
                    </a:lnTo>
                    <a:lnTo>
                      <a:pt x="48" y="0"/>
                    </a:lnTo>
                    <a:lnTo>
                      <a:pt x="47" y="0"/>
                    </a:lnTo>
                    <a:lnTo>
                      <a:pt x="46" y="0"/>
                    </a:lnTo>
                    <a:lnTo>
                      <a:pt x="45" y="0"/>
                    </a:lnTo>
                    <a:lnTo>
                      <a:pt x="44" y="0"/>
                    </a:lnTo>
                    <a:lnTo>
                      <a:pt x="43" y="0"/>
                    </a:lnTo>
                    <a:lnTo>
                      <a:pt x="42" y="0"/>
                    </a:lnTo>
                    <a:lnTo>
                      <a:pt x="41" y="1"/>
                    </a:lnTo>
                    <a:lnTo>
                      <a:pt x="40" y="1"/>
                    </a:lnTo>
                    <a:lnTo>
                      <a:pt x="39" y="1"/>
                    </a:lnTo>
                    <a:lnTo>
                      <a:pt x="38" y="1"/>
                    </a:lnTo>
                    <a:lnTo>
                      <a:pt x="37" y="1"/>
                    </a:lnTo>
                    <a:lnTo>
                      <a:pt x="36" y="1"/>
                    </a:lnTo>
                    <a:lnTo>
                      <a:pt x="35" y="1"/>
                    </a:lnTo>
                    <a:lnTo>
                      <a:pt x="34" y="2"/>
                    </a:lnTo>
                    <a:lnTo>
                      <a:pt x="33" y="2"/>
                    </a:lnTo>
                    <a:lnTo>
                      <a:pt x="32" y="2"/>
                    </a:lnTo>
                    <a:lnTo>
                      <a:pt x="31" y="2"/>
                    </a:lnTo>
                    <a:lnTo>
                      <a:pt x="30" y="2"/>
                    </a:lnTo>
                    <a:lnTo>
                      <a:pt x="29" y="3"/>
                    </a:lnTo>
                    <a:lnTo>
                      <a:pt x="28" y="3"/>
                    </a:lnTo>
                    <a:lnTo>
                      <a:pt x="27" y="3"/>
                    </a:lnTo>
                    <a:lnTo>
                      <a:pt x="26" y="3"/>
                    </a:lnTo>
                    <a:lnTo>
                      <a:pt x="25" y="4"/>
                    </a:lnTo>
                    <a:lnTo>
                      <a:pt x="24" y="4"/>
                    </a:lnTo>
                    <a:lnTo>
                      <a:pt x="23" y="4"/>
                    </a:lnTo>
                    <a:lnTo>
                      <a:pt x="22" y="5"/>
                    </a:lnTo>
                    <a:lnTo>
                      <a:pt x="21" y="5"/>
                    </a:lnTo>
                    <a:lnTo>
                      <a:pt x="20" y="6"/>
                    </a:lnTo>
                    <a:lnTo>
                      <a:pt x="19" y="6"/>
                    </a:lnTo>
                    <a:lnTo>
                      <a:pt x="18" y="6"/>
                    </a:lnTo>
                    <a:lnTo>
                      <a:pt x="17" y="7"/>
                    </a:lnTo>
                    <a:lnTo>
                      <a:pt x="16" y="7"/>
                    </a:lnTo>
                    <a:lnTo>
                      <a:pt x="15" y="8"/>
                    </a:lnTo>
                    <a:lnTo>
                      <a:pt x="14" y="8"/>
                    </a:lnTo>
                    <a:lnTo>
                      <a:pt x="13" y="9"/>
                    </a:lnTo>
                    <a:lnTo>
                      <a:pt x="12" y="9"/>
                    </a:lnTo>
                    <a:lnTo>
                      <a:pt x="11" y="10"/>
                    </a:lnTo>
                    <a:lnTo>
                      <a:pt x="10" y="11"/>
                    </a:lnTo>
                    <a:lnTo>
                      <a:pt x="9" y="11"/>
                    </a:lnTo>
                    <a:lnTo>
                      <a:pt x="8" y="12"/>
                    </a:lnTo>
                    <a:lnTo>
                      <a:pt x="7" y="13"/>
                    </a:lnTo>
                    <a:lnTo>
                      <a:pt x="6" y="14"/>
                    </a:lnTo>
                    <a:lnTo>
                      <a:pt x="5" y="15"/>
                    </a:lnTo>
                    <a:lnTo>
                      <a:pt x="4" y="16"/>
                    </a:lnTo>
                    <a:lnTo>
                      <a:pt x="3" y="17"/>
                    </a:lnTo>
                    <a:lnTo>
                      <a:pt x="3" y="18"/>
                    </a:lnTo>
                    <a:lnTo>
                      <a:pt x="2" y="19"/>
                    </a:lnTo>
                    <a:lnTo>
                      <a:pt x="1" y="20"/>
                    </a:lnTo>
                    <a:lnTo>
                      <a:pt x="1" y="21"/>
                    </a:lnTo>
                    <a:lnTo>
                      <a:pt x="1" y="22"/>
                    </a:lnTo>
                    <a:lnTo>
                      <a:pt x="0" y="23"/>
                    </a:lnTo>
                    <a:lnTo>
                      <a:pt x="0" y="24"/>
                    </a:lnTo>
                    <a:lnTo>
                      <a:pt x="0" y="25"/>
                    </a:lnTo>
                    <a:lnTo>
                      <a:pt x="0" y="26"/>
                    </a:lnTo>
                    <a:lnTo>
                      <a:pt x="0" y="27"/>
                    </a:lnTo>
                    <a:lnTo>
                      <a:pt x="0" y="28"/>
                    </a:lnTo>
                    <a:lnTo>
                      <a:pt x="0" y="29"/>
                    </a:lnTo>
                    <a:lnTo>
                      <a:pt x="1" y="30"/>
                    </a:lnTo>
                    <a:lnTo>
                      <a:pt x="1" y="31"/>
                    </a:lnTo>
                    <a:lnTo>
                      <a:pt x="1" y="32"/>
                    </a:lnTo>
                    <a:lnTo>
                      <a:pt x="2" y="33"/>
                    </a:lnTo>
                    <a:lnTo>
                      <a:pt x="3" y="34"/>
                    </a:lnTo>
                    <a:lnTo>
                      <a:pt x="3" y="35"/>
                    </a:lnTo>
                    <a:lnTo>
                      <a:pt x="4" y="36"/>
                    </a:lnTo>
                    <a:lnTo>
                      <a:pt x="5" y="37"/>
                    </a:lnTo>
                    <a:lnTo>
                      <a:pt x="6" y="38"/>
                    </a:lnTo>
                    <a:lnTo>
                      <a:pt x="7" y="39"/>
                    </a:lnTo>
                    <a:lnTo>
                      <a:pt x="8" y="40"/>
                    </a:lnTo>
                    <a:lnTo>
                      <a:pt x="9" y="41"/>
                    </a:lnTo>
                    <a:lnTo>
                      <a:pt x="10" y="41"/>
                    </a:lnTo>
                    <a:lnTo>
                      <a:pt x="11" y="42"/>
                    </a:lnTo>
                    <a:lnTo>
                      <a:pt x="12" y="43"/>
                    </a:lnTo>
                    <a:lnTo>
                      <a:pt x="13" y="43"/>
                    </a:lnTo>
                    <a:lnTo>
                      <a:pt x="14" y="44"/>
                    </a:lnTo>
                    <a:lnTo>
                      <a:pt x="15" y="44"/>
                    </a:lnTo>
                    <a:lnTo>
                      <a:pt x="16" y="45"/>
                    </a:lnTo>
                    <a:lnTo>
                      <a:pt x="17" y="45"/>
                    </a:lnTo>
                    <a:lnTo>
                      <a:pt x="18" y="46"/>
                    </a:lnTo>
                    <a:lnTo>
                      <a:pt x="19" y="46"/>
                    </a:lnTo>
                    <a:lnTo>
                      <a:pt x="20" y="46"/>
                    </a:lnTo>
                    <a:lnTo>
                      <a:pt x="21" y="47"/>
                    </a:lnTo>
                    <a:lnTo>
                      <a:pt x="22" y="47"/>
                    </a:lnTo>
                    <a:lnTo>
                      <a:pt x="23" y="48"/>
                    </a:lnTo>
                    <a:lnTo>
                      <a:pt x="24" y="48"/>
                    </a:lnTo>
                    <a:lnTo>
                      <a:pt x="25" y="48"/>
                    </a:lnTo>
                    <a:lnTo>
                      <a:pt x="26" y="49"/>
                    </a:lnTo>
                    <a:lnTo>
                      <a:pt x="27" y="49"/>
                    </a:lnTo>
                    <a:lnTo>
                      <a:pt x="28" y="49"/>
                    </a:lnTo>
                    <a:lnTo>
                      <a:pt x="29" y="49"/>
                    </a:lnTo>
                    <a:lnTo>
                      <a:pt x="30" y="50"/>
                    </a:lnTo>
                    <a:lnTo>
                      <a:pt x="31" y="50"/>
                    </a:lnTo>
                    <a:lnTo>
                      <a:pt x="32" y="50"/>
                    </a:lnTo>
                    <a:lnTo>
                      <a:pt x="33" y="50"/>
                    </a:lnTo>
                    <a:lnTo>
                      <a:pt x="34" y="50"/>
                    </a:lnTo>
                    <a:lnTo>
                      <a:pt x="35" y="51"/>
                    </a:lnTo>
                    <a:lnTo>
                      <a:pt x="36" y="51"/>
                    </a:lnTo>
                    <a:lnTo>
                      <a:pt x="37" y="51"/>
                    </a:lnTo>
                    <a:lnTo>
                      <a:pt x="38" y="51"/>
                    </a:lnTo>
                    <a:lnTo>
                      <a:pt x="39" y="51"/>
                    </a:lnTo>
                    <a:lnTo>
                      <a:pt x="40" y="51"/>
                    </a:lnTo>
                    <a:lnTo>
                      <a:pt x="41" y="51"/>
                    </a:lnTo>
                    <a:lnTo>
                      <a:pt x="42" y="52"/>
                    </a:lnTo>
                    <a:lnTo>
                      <a:pt x="43" y="52"/>
                    </a:lnTo>
                    <a:lnTo>
                      <a:pt x="44" y="52"/>
                    </a:lnTo>
                    <a:lnTo>
                      <a:pt x="45" y="52"/>
                    </a:lnTo>
                    <a:lnTo>
                      <a:pt x="46" y="52"/>
                    </a:lnTo>
                    <a:lnTo>
                      <a:pt x="47" y="52"/>
                    </a:lnTo>
                    <a:lnTo>
                      <a:pt x="48" y="52"/>
                    </a:lnTo>
                    <a:lnTo>
                      <a:pt x="49" y="52"/>
                    </a:lnTo>
                    <a:lnTo>
                      <a:pt x="50" y="52"/>
                    </a:lnTo>
                    <a:lnTo>
                      <a:pt x="51" y="52"/>
                    </a:lnTo>
                    <a:lnTo>
                      <a:pt x="52" y="52"/>
                    </a:lnTo>
                    <a:lnTo>
                      <a:pt x="53" y="52"/>
                    </a:lnTo>
                    <a:lnTo>
                      <a:pt x="54" y="52"/>
                    </a:lnTo>
                    <a:lnTo>
                      <a:pt x="55" y="52"/>
                    </a:lnTo>
                    <a:lnTo>
                      <a:pt x="56" y="52"/>
                    </a:lnTo>
                    <a:lnTo>
                      <a:pt x="57" y="52"/>
                    </a:lnTo>
                    <a:lnTo>
                      <a:pt x="58" y="52"/>
                    </a:lnTo>
                    <a:lnTo>
                      <a:pt x="59" y="52"/>
                    </a:lnTo>
                    <a:lnTo>
                      <a:pt x="60" y="52"/>
                    </a:lnTo>
                    <a:lnTo>
                      <a:pt x="61" y="52"/>
                    </a:lnTo>
                    <a:lnTo>
                      <a:pt x="62" y="52"/>
                    </a:lnTo>
                    <a:lnTo>
                      <a:pt x="63" y="51"/>
                    </a:lnTo>
                    <a:lnTo>
                      <a:pt x="64" y="51"/>
                    </a:lnTo>
                    <a:lnTo>
                      <a:pt x="65" y="51"/>
                    </a:lnTo>
                    <a:lnTo>
                      <a:pt x="66" y="51"/>
                    </a:lnTo>
                    <a:lnTo>
                      <a:pt x="67" y="51"/>
                    </a:lnTo>
                    <a:lnTo>
                      <a:pt x="68" y="51"/>
                    </a:lnTo>
                    <a:lnTo>
                      <a:pt x="69" y="51"/>
                    </a:lnTo>
                    <a:lnTo>
                      <a:pt x="70" y="50"/>
                    </a:lnTo>
                    <a:lnTo>
                      <a:pt x="71" y="50"/>
                    </a:lnTo>
                    <a:lnTo>
                      <a:pt x="72" y="50"/>
                    </a:lnTo>
                    <a:lnTo>
                      <a:pt x="73" y="50"/>
                    </a:lnTo>
                    <a:lnTo>
                      <a:pt x="74" y="50"/>
                    </a:lnTo>
                    <a:lnTo>
                      <a:pt x="75" y="49"/>
                    </a:lnTo>
                    <a:lnTo>
                      <a:pt x="76" y="49"/>
                    </a:lnTo>
                    <a:lnTo>
                      <a:pt x="77" y="49"/>
                    </a:lnTo>
                    <a:lnTo>
                      <a:pt x="78" y="49"/>
                    </a:lnTo>
                    <a:lnTo>
                      <a:pt x="79" y="48"/>
                    </a:lnTo>
                    <a:lnTo>
                      <a:pt x="80" y="48"/>
                    </a:lnTo>
                    <a:lnTo>
                      <a:pt x="81" y="48"/>
                    </a:lnTo>
                    <a:lnTo>
                      <a:pt x="82" y="47"/>
                    </a:lnTo>
                    <a:lnTo>
                      <a:pt x="83" y="47"/>
                    </a:lnTo>
                    <a:lnTo>
                      <a:pt x="84" y="46"/>
                    </a:lnTo>
                    <a:lnTo>
                      <a:pt x="85" y="46"/>
                    </a:lnTo>
                    <a:lnTo>
                      <a:pt x="86" y="46"/>
                    </a:lnTo>
                    <a:lnTo>
                      <a:pt x="87" y="45"/>
                    </a:lnTo>
                    <a:lnTo>
                      <a:pt x="88" y="45"/>
                    </a:lnTo>
                    <a:lnTo>
                      <a:pt x="89" y="44"/>
                    </a:lnTo>
                    <a:lnTo>
                      <a:pt x="90" y="44"/>
                    </a:lnTo>
                    <a:lnTo>
                      <a:pt x="91" y="43"/>
                    </a:lnTo>
                    <a:lnTo>
                      <a:pt x="92" y="43"/>
                    </a:lnTo>
                    <a:lnTo>
                      <a:pt x="93" y="42"/>
                    </a:lnTo>
                    <a:lnTo>
                      <a:pt x="94" y="41"/>
                    </a:lnTo>
                    <a:lnTo>
                      <a:pt x="95" y="41"/>
                    </a:lnTo>
                    <a:lnTo>
                      <a:pt x="96" y="40"/>
                    </a:lnTo>
                    <a:lnTo>
                      <a:pt x="97" y="39"/>
                    </a:lnTo>
                    <a:lnTo>
                      <a:pt x="98" y="38"/>
                    </a:lnTo>
                    <a:lnTo>
                      <a:pt x="99" y="37"/>
                    </a:lnTo>
                    <a:lnTo>
                      <a:pt x="100" y="36"/>
                    </a:lnTo>
                    <a:lnTo>
                      <a:pt x="101" y="35"/>
                    </a:lnTo>
                    <a:lnTo>
                      <a:pt x="101" y="34"/>
                    </a:lnTo>
                    <a:lnTo>
                      <a:pt x="102" y="33"/>
                    </a:lnTo>
                    <a:lnTo>
                      <a:pt x="103" y="32"/>
                    </a:lnTo>
                    <a:lnTo>
                      <a:pt x="103" y="31"/>
                    </a:lnTo>
                    <a:lnTo>
                      <a:pt x="103" y="30"/>
                    </a:lnTo>
                    <a:lnTo>
                      <a:pt x="104" y="29"/>
                    </a:lnTo>
                    <a:lnTo>
                      <a:pt x="104" y="28"/>
                    </a:lnTo>
                    <a:lnTo>
                      <a:pt x="104" y="27"/>
                    </a:lnTo>
                    <a:lnTo>
                      <a:pt x="104" y="26"/>
                    </a:lnTo>
                    <a:lnTo>
                      <a:pt x="104" y="25"/>
                    </a:lnTo>
                    <a:lnTo>
                      <a:pt x="104" y="24"/>
                    </a:lnTo>
                    <a:lnTo>
                      <a:pt x="104" y="23"/>
                    </a:lnTo>
                    <a:lnTo>
                      <a:pt x="103" y="22"/>
                    </a:lnTo>
                    <a:lnTo>
                      <a:pt x="103" y="21"/>
                    </a:lnTo>
                    <a:lnTo>
                      <a:pt x="103" y="20"/>
                    </a:lnTo>
                    <a:lnTo>
                      <a:pt x="102" y="19"/>
                    </a:lnTo>
                    <a:lnTo>
                      <a:pt x="101" y="18"/>
                    </a:lnTo>
                    <a:lnTo>
                      <a:pt x="101" y="17"/>
                    </a:lnTo>
                    <a:lnTo>
                      <a:pt x="100" y="16"/>
                    </a:lnTo>
                    <a:lnTo>
                      <a:pt x="99" y="15"/>
                    </a:lnTo>
                    <a:lnTo>
                      <a:pt x="98" y="14"/>
                    </a:lnTo>
                    <a:lnTo>
                      <a:pt x="97" y="13"/>
                    </a:lnTo>
                    <a:lnTo>
                      <a:pt x="96" y="12"/>
                    </a:lnTo>
                    <a:lnTo>
                      <a:pt x="95" y="11"/>
                    </a:lnTo>
                    <a:lnTo>
                      <a:pt x="94" y="11"/>
                    </a:lnTo>
                    <a:lnTo>
                      <a:pt x="93" y="10"/>
                    </a:lnTo>
                    <a:lnTo>
                      <a:pt x="92" y="9"/>
                    </a:lnTo>
                    <a:lnTo>
                      <a:pt x="91" y="9"/>
                    </a:lnTo>
                    <a:lnTo>
                      <a:pt x="90" y="8"/>
                    </a:lnTo>
                    <a:lnTo>
                      <a:pt x="89" y="8"/>
                    </a:lnTo>
                    <a:lnTo>
                      <a:pt x="88" y="7"/>
                    </a:lnTo>
                    <a:lnTo>
                      <a:pt x="87" y="7"/>
                    </a:lnTo>
                    <a:lnTo>
                      <a:pt x="86" y="6"/>
                    </a:lnTo>
                    <a:lnTo>
                      <a:pt x="85" y="6"/>
                    </a:lnTo>
                    <a:lnTo>
                      <a:pt x="84" y="6"/>
                    </a:lnTo>
                    <a:lnTo>
                      <a:pt x="83" y="5"/>
                    </a:lnTo>
                    <a:lnTo>
                      <a:pt x="82" y="5"/>
                    </a:lnTo>
                    <a:lnTo>
                      <a:pt x="81" y="4"/>
                    </a:lnTo>
                    <a:lnTo>
                      <a:pt x="80" y="4"/>
                    </a:lnTo>
                    <a:lnTo>
                      <a:pt x="79" y="4"/>
                    </a:lnTo>
                    <a:lnTo>
                      <a:pt x="78" y="3"/>
                    </a:lnTo>
                    <a:lnTo>
                      <a:pt x="77" y="3"/>
                    </a:lnTo>
                    <a:lnTo>
                      <a:pt x="76" y="3"/>
                    </a:lnTo>
                    <a:lnTo>
                      <a:pt x="75" y="3"/>
                    </a:lnTo>
                    <a:lnTo>
                      <a:pt x="74" y="2"/>
                    </a:lnTo>
                    <a:lnTo>
                      <a:pt x="73" y="2"/>
                    </a:lnTo>
                    <a:lnTo>
                      <a:pt x="72" y="2"/>
                    </a:lnTo>
                    <a:lnTo>
                      <a:pt x="71" y="2"/>
                    </a:lnTo>
                    <a:lnTo>
                      <a:pt x="70" y="2"/>
                    </a:lnTo>
                    <a:lnTo>
                      <a:pt x="69" y="1"/>
                    </a:lnTo>
                    <a:lnTo>
                      <a:pt x="68" y="1"/>
                    </a:lnTo>
                    <a:lnTo>
                      <a:pt x="67" y="1"/>
                    </a:lnTo>
                    <a:lnTo>
                      <a:pt x="66" y="1"/>
                    </a:lnTo>
                    <a:lnTo>
                      <a:pt x="65" y="1"/>
                    </a:lnTo>
                    <a:lnTo>
                      <a:pt x="64" y="1"/>
                    </a:lnTo>
                    <a:lnTo>
                      <a:pt x="63" y="1"/>
                    </a:lnTo>
                    <a:lnTo>
                      <a:pt x="62" y="0"/>
                    </a:lnTo>
                    <a:lnTo>
                      <a:pt x="61" y="0"/>
                    </a:lnTo>
                    <a:lnTo>
                      <a:pt x="60" y="0"/>
                    </a:lnTo>
                    <a:lnTo>
                      <a:pt x="59" y="0"/>
                    </a:lnTo>
                    <a:lnTo>
                      <a:pt x="58" y="0"/>
                    </a:lnTo>
                    <a:lnTo>
                      <a:pt x="57" y="0"/>
                    </a:lnTo>
                    <a:lnTo>
                      <a:pt x="56" y="0"/>
                    </a:lnTo>
                    <a:lnTo>
                      <a:pt x="55" y="0"/>
                    </a:lnTo>
                    <a:lnTo>
                      <a:pt x="54" y="0"/>
                    </a:lnTo>
                    <a:lnTo>
                      <a:pt x="53" y="0"/>
                    </a:lnTo>
                    <a:lnTo>
                      <a:pt x="52" y="0"/>
                    </a:lnTo>
                    <a:close/>
                  </a:path>
                </a:pathLst>
              </a:custGeom>
              <a:solidFill>
                <a:srgbClr val="FFAA00"/>
              </a:solidFill>
              <a:ln w="1">
                <a:solidFill>
                  <a:srgbClr val="4E4E4E"/>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46"/>
              <p:cNvSpPr>
                <a:spLocks/>
              </p:cNvSpPr>
              <p:nvPr/>
            </p:nvSpPr>
            <p:spPr bwMode="auto">
              <a:xfrm>
                <a:off x="5062909" y="3074739"/>
                <a:ext cx="157163" cy="85725"/>
              </a:xfrm>
              <a:custGeom>
                <a:avLst/>
                <a:gdLst>
                  <a:gd name="T0" fmla="*/ 0 w 104"/>
                  <a:gd name="T1" fmla="*/ 31 h 56"/>
                  <a:gd name="T2" fmla="*/ 1 w 104"/>
                  <a:gd name="T3" fmla="*/ 35 h 56"/>
                  <a:gd name="T4" fmla="*/ 3 w 104"/>
                  <a:gd name="T5" fmla="*/ 39 h 56"/>
                  <a:gd name="T6" fmla="*/ 7 w 104"/>
                  <a:gd name="T7" fmla="*/ 43 h 56"/>
                  <a:gd name="T8" fmla="*/ 11 w 104"/>
                  <a:gd name="T9" fmla="*/ 46 h 56"/>
                  <a:gd name="T10" fmla="*/ 15 w 104"/>
                  <a:gd name="T11" fmla="*/ 48 h 56"/>
                  <a:gd name="T12" fmla="*/ 19 w 104"/>
                  <a:gd name="T13" fmla="*/ 50 h 56"/>
                  <a:gd name="T14" fmla="*/ 23 w 104"/>
                  <a:gd name="T15" fmla="*/ 52 h 56"/>
                  <a:gd name="T16" fmla="*/ 27 w 104"/>
                  <a:gd name="T17" fmla="*/ 53 h 56"/>
                  <a:gd name="T18" fmla="*/ 31 w 104"/>
                  <a:gd name="T19" fmla="*/ 54 h 56"/>
                  <a:gd name="T20" fmla="*/ 35 w 104"/>
                  <a:gd name="T21" fmla="*/ 55 h 56"/>
                  <a:gd name="T22" fmla="*/ 39 w 104"/>
                  <a:gd name="T23" fmla="*/ 55 h 56"/>
                  <a:gd name="T24" fmla="*/ 43 w 104"/>
                  <a:gd name="T25" fmla="*/ 56 h 56"/>
                  <a:gd name="T26" fmla="*/ 47 w 104"/>
                  <a:gd name="T27" fmla="*/ 56 h 56"/>
                  <a:gd name="T28" fmla="*/ 51 w 104"/>
                  <a:gd name="T29" fmla="*/ 56 h 56"/>
                  <a:gd name="T30" fmla="*/ 55 w 104"/>
                  <a:gd name="T31" fmla="*/ 56 h 56"/>
                  <a:gd name="T32" fmla="*/ 59 w 104"/>
                  <a:gd name="T33" fmla="*/ 56 h 56"/>
                  <a:gd name="T34" fmla="*/ 63 w 104"/>
                  <a:gd name="T35" fmla="*/ 55 h 56"/>
                  <a:gd name="T36" fmla="*/ 67 w 104"/>
                  <a:gd name="T37" fmla="*/ 55 h 56"/>
                  <a:gd name="T38" fmla="*/ 71 w 104"/>
                  <a:gd name="T39" fmla="*/ 54 h 56"/>
                  <a:gd name="T40" fmla="*/ 75 w 104"/>
                  <a:gd name="T41" fmla="*/ 53 h 56"/>
                  <a:gd name="T42" fmla="*/ 79 w 104"/>
                  <a:gd name="T43" fmla="*/ 52 h 56"/>
                  <a:gd name="T44" fmla="*/ 83 w 104"/>
                  <a:gd name="T45" fmla="*/ 51 h 56"/>
                  <a:gd name="T46" fmla="*/ 87 w 104"/>
                  <a:gd name="T47" fmla="*/ 49 h 56"/>
                  <a:gd name="T48" fmla="*/ 91 w 104"/>
                  <a:gd name="T49" fmla="*/ 47 h 56"/>
                  <a:gd name="T50" fmla="*/ 95 w 104"/>
                  <a:gd name="T51" fmla="*/ 45 h 56"/>
                  <a:gd name="T52" fmla="*/ 99 w 104"/>
                  <a:gd name="T53" fmla="*/ 41 h 56"/>
                  <a:gd name="T54" fmla="*/ 102 w 104"/>
                  <a:gd name="T55" fmla="*/ 37 h 56"/>
                  <a:gd name="T56" fmla="*/ 104 w 104"/>
                  <a:gd name="T57" fmla="*/ 33 h 56"/>
                  <a:gd name="T58" fmla="*/ 104 w 104"/>
                  <a:gd name="T59" fmla="*/ 30 h 56"/>
                  <a:gd name="T60" fmla="*/ 104 w 104"/>
                  <a:gd name="T61" fmla="*/ 3 h 56"/>
                  <a:gd name="T62" fmla="*/ 102 w 104"/>
                  <a:gd name="T63" fmla="*/ 7 h 56"/>
                  <a:gd name="T64" fmla="*/ 99 w 104"/>
                  <a:gd name="T65" fmla="*/ 11 h 56"/>
                  <a:gd name="T66" fmla="*/ 95 w 104"/>
                  <a:gd name="T67" fmla="*/ 15 h 56"/>
                  <a:gd name="T68" fmla="*/ 91 w 104"/>
                  <a:gd name="T69" fmla="*/ 17 h 56"/>
                  <a:gd name="T70" fmla="*/ 87 w 104"/>
                  <a:gd name="T71" fmla="*/ 19 h 56"/>
                  <a:gd name="T72" fmla="*/ 83 w 104"/>
                  <a:gd name="T73" fmla="*/ 21 h 56"/>
                  <a:gd name="T74" fmla="*/ 79 w 104"/>
                  <a:gd name="T75" fmla="*/ 22 h 56"/>
                  <a:gd name="T76" fmla="*/ 75 w 104"/>
                  <a:gd name="T77" fmla="*/ 23 h 56"/>
                  <a:gd name="T78" fmla="*/ 71 w 104"/>
                  <a:gd name="T79" fmla="*/ 24 h 56"/>
                  <a:gd name="T80" fmla="*/ 67 w 104"/>
                  <a:gd name="T81" fmla="*/ 25 h 56"/>
                  <a:gd name="T82" fmla="*/ 63 w 104"/>
                  <a:gd name="T83" fmla="*/ 25 h 56"/>
                  <a:gd name="T84" fmla="*/ 59 w 104"/>
                  <a:gd name="T85" fmla="*/ 26 h 56"/>
                  <a:gd name="T86" fmla="*/ 55 w 104"/>
                  <a:gd name="T87" fmla="*/ 26 h 56"/>
                  <a:gd name="T88" fmla="*/ 51 w 104"/>
                  <a:gd name="T89" fmla="*/ 26 h 56"/>
                  <a:gd name="T90" fmla="*/ 47 w 104"/>
                  <a:gd name="T91" fmla="*/ 26 h 56"/>
                  <a:gd name="T92" fmla="*/ 43 w 104"/>
                  <a:gd name="T93" fmla="*/ 26 h 56"/>
                  <a:gd name="T94" fmla="*/ 39 w 104"/>
                  <a:gd name="T95" fmla="*/ 25 h 56"/>
                  <a:gd name="T96" fmla="*/ 35 w 104"/>
                  <a:gd name="T97" fmla="*/ 25 h 56"/>
                  <a:gd name="T98" fmla="*/ 31 w 104"/>
                  <a:gd name="T99" fmla="*/ 24 h 56"/>
                  <a:gd name="T100" fmla="*/ 27 w 104"/>
                  <a:gd name="T101" fmla="*/ 23 h 56"/>
                  <a:gd name="T102" fmla="*/ 23 w 104"/>
                  <a:gd name="T103" fmla="*/ 22 h 56"/>
                  <a:gd name="T104" fmla="*/ 19 w 104"/>
                  <a:gd name="T105" fmla="*/ 20 h 56"/>
                  <a:gd name="T106" fmla="*/ 15 w 104"/>
                  <a:gd name="T107" fmla="*/ 18 h 56"/>
                  <a:gd name="T108" fmla="*/ 11 w 104"/>
                  <a:gd name="T109" fmla="*/ 16 h 56"/>
                  <a:gd name="T110" fmla="*/ 7 w 104"/>
                  <a:gd name="T111" fmla="*/ 13 h 56"/>
                  <a:gd name="T112" fmla="*/ 3 w 104"/>
                  <a:gd name="T113" fmla="*/ 9 h 56"/>
                  <a:gd name="T114" fmla="*/ 1 w 104"/>
                  <a:gd name="T115" fmla="*/ 5 h 56"/>
                  <a:gd name="T116" fmla="*/ 0 w 104"/>
                  <a:gd name="T11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 h="56">
                    <a:moveTo>
                      <a:pt x="0" y="0"/>
                    </a:moveTo>
                    <a:lnTo>
                      <a:pt x="0" y="0"/>
                    </a:lnTo>
                    <a:lnTo>
                      <a:pt x="0" y="30"/>
                    </a:lnTo>
                    <a:lnTo>
                      <a:pt x="0" y="31"/>
                    </a:lnTo>
                    <a:lnTo>
                      <a:pt x="0" y="32"/>
                    </a:lnTo>
                    <a:lnTo>
                      <a:pt x="0" y="33"/>
                    </a:lnTo>
                    <a:lnTo>
                      <a:pt x="1" y="34"/>
                    </a:lnTo>
                    <a:lnTo>
                      <a:pt x="1" y="35"/>
                    </a:lnTo>
                    <a:lnTo>
                      <a:pt x="1" y="36"/>
                    </a:lnTo>
                    <a:lnTo>
                      <a:pt x="2" y="37"/>
                    </a:lnTo>
                    <a:lnTo>
                      <a:pt x="3" y="38"/>
                    </a:lnTo>
                    <a:lnTo>
                      <a:pt x="3" y="39"/>
                    </a:lnTo>
                    <a:lnTo>
                      <a:pt x="4" y="40"/>
                    </a:lnTo>
                    <a:lnTo>
                      <a:pt x="5" y="41"/>
                    </a:lnTo>
                    <a:lnTo>
                      <a:pt x="6" y="42"/>
                    </a:lnTo>
                    <a:lnTo>
                      <a:pt x="7" y="43"/>
                    </a:lnTo>
                    <a:lnTo>
                      <a:pt x="8" y="44"/>
                    </a:lnTo>
                    <a:lnTo>
                      <a:pt x="9" y="45"/>
                    </a:lnTo>
                    <a:lnTo>
                      <a:pt x="10" y="45"/>
                    </a:lnTo>
                    <a:lnTo>
                      <a:pt x="11" y="46"/>
                    </a:lnTo>
                    <a:lnTo>
                      <a:pt x="12" y="47"/>
                    </a:lnTo>
                    <a:lnTo>
                      <a:pt x="13" y="47"/>
                    </a:lnTo>
                    <a:lnTo>
                      <a:pt x="14" y="48"/>
                    </a:lnTo>
                    <a:lnTo>
                      <a:pt x="15" y="48"/>
                    </a:lnTo>
                    <a:lnTo>
                      <a:pt x="16" y="49"/>
                    </a:lnTo>
                    <a:lnTo>
                      <a:pt x="17" y="49"/>
                    </a:lnTo>
                    <a:lnTo>
                      <a:pt x="18" y="50"/>
                    </a:lnTo>
                    <a:lnTo>
                      <a:pt x="19" y="50"/>
                    </a:lnTo>
                    <a:lnTo>
                      <a:pt x="20" y="50"/>
                    </a:lnTo>
                    <a:lnTo>
                      <a:pt x="21" y="51"/>
                    </a:lnTo>
                    <a:lnTo>
                      <a:pt x="22" y="51"/>
                    </a:lnTo>
                    <a:lnTo>
                      <a:pt x="23" y="52"/>
                    </a:lnTo>
                    <a:lnTo>
                      <a:pt x="24" y="52"/>
                    </a:lnTo>
                    <a:lnTo>
                      <a:pt x="25" y="52"/>
                    </a:lnTo>
                    <a:lnTo>
                      <a:pt x="26" y="53"/>
                    </a:lnTo>
                    <a:lnTo>
                      <a:pt x="27" y="53"/>
                    </a:lnTo>
                    <a:lnTo>
                      <a:pt x="28" y="53"/>
                    </a:lnTo>
                    <a:lnTo>
                      <a:pt x="29" y="53"/>
                    </a:lnTo>
                    <a:lnTo>
                      <a:pt x="30" y="54"/>
                    </a:lnTo>
                    <a:lnTo>
                      <a:pt x="31" y="54"/>
                    </a:lnTo>
                    <a:lnTo>
                      <a:pt x="32" y="54"/>
                    </a:lnTo>
                    <a:lnTo>
                      <a:pt x="33" y="54"/>
                    </a:lnTo>
                    <a:lnTo>
                      <a:pt x="34" y="54"/>
                    </a:lnTo>
                    <a:lnTo>
                      <a:pt x="35" y="55"/>
                    </a:lnTo>
                    <a:lnTo>
                      <a:pt x="36" y="55"/>
                    </a:lnTo>
                    <a:lnTo>
                      <a:pt x="37" y="55"/>
                    </a:lnTo>
                    <a:lnTo>
                      <a:pt x="38" y="55"/>
                    </a:lnTo>
                    <a:lnTo>
                      <a:pt x="39" y="55"/>
                    </a:lnTo>
                    <a:lnTo>
                      <a:pt x="40" y="55"/>
                    </a:lnTo>
                    <a:lnTo>
                      <a:pt x="41" y="55"/>
                    </a:lnTo>
                    <a:lnTo>
                      <a:pt x="42" y="56"/>
                    </a:lnTo>
                    <a:lnTo>
                      <a:pt x="43" y="56"/>
                    </a:lnTo>
                    <a:lnTo>
                      <a:pt x="44" y="56"/>
                    </a:lnTo>
                    <a:lnTo>
                      <a:pt x="45" y="56"/>
                    </a:lnTo>
                    <a:lnTo>
                      <a:pt x="46" y="56"/>
                    </a:lnTo>
                    <a:lnTo>
                      <a:pt x="47" y="56"/>
                    </a:lnTo>
                    <a:lnTo>
                      <a:pt x="48" y="56"/>
                    </a:lnTo>
                    <a:lnTo>
                      <a:pt x="49" y="56"/>
                    </a:lnTo>
                    <a:lnTo>
                      <a:pt x="50" y="56"/>
                    </a:lnTo>
                    <a:lnTo>
                      <a:pt x="51" y="56"/>
                    </a:lnTo>
                    <a:lnTo>
                      <a:pt x="52" y="56"/>
                    </a:lnTo>
                    <a:lnTo>
                      <a:pt x="53" y="56"/>
                    </a:lnTo>
                    <a:lnTo>
                      <a:pt x="54" y="56"/>
                    </a:lnTo>
                    <a:lnTo>
                      <a:pt x="55" y="56"/>
                    </a:lnTo>
                    <a:lnTo>
                      <a:pt x="56" y="56"/>
                    </a:lnTo>
                    <a:lnTo>
                      <a:pt x="57" y="56"/>
                    </a:lnTo>
                    <a:lnTo>
                      <a:pt x="58" y="56"/>
                    </a:lnTo>
                    <a:lnTo>
                      <a:pt x="59" y="56"/>
                    </a:lnTo>
                    <a:lnTo>
                      <a:pt x="60" y="56"/>
                    </a:lnTo>
                    <a:lnTo>
                      <a:pt x="61" y="56"/>
                    </a:lnTo>
                    <a:lnTo>
                      <a:pt x="62" y="56"/>
                    </a:lnTo>
                    <a:lnTo>
                      <a:pt x="63" y="55"/>
                    </a:lnTo>
                    <a:lnTo>
                      <a:pt x="64" y="55"/>
                    </a:lnTo>
                    <a:lnTo>
                      <a:pt x="65" y="55"/>
                    </a:lnTo>
                    <a:lnTo>
                      <a:pt x="66" y="55"/>
                    </a:lnTo>
                    <a:lnTo>
                      <a:pt x="67" y="55"/>
                    </a:lnTo>
                    <a:lnTo>
                      <a:pt x="68" y="55"/>
                    </a:lnTo>
                    <a:lnTo>
                      <a:pt x="69" y="55"/>
                    </a:lnTo>
                    <a:lnTo>
                      <a:pt x="70" y="54"/>
                    </a:lnTo>
                    <a:lnTo>
                      <a:pt x="71" y="54"/>
                    </a:lnTo>
                    <a:lnTo>
                      <a:pt x="72" y="54"/>
                    </a:lnTo>
                    <a:lnTo>
                      <a:pt x="73" y="54"/>
                    </a:lnTo>
                    <a:lnTo>
                      <a:pt x="74" y="54"/>
                    </a:lnTo>
                    <a:lnTo>
                      <a:pt x="75" y="53"/>
                    </a:lnTo>
                    <a:lnTo>
                      <a:pt x="76" y="53"/>
                    </a:lnTo>
                    <a:lnTo>
                      <a:pt x="77" y="53"/>
                    </a:lnTo>
                    <a:lnTo>
                      <a:pt x="78" y="53"/>
                    </a:lnTo>
                    <a:lnTo>
                      <a:pt x="79" y="52"/>
                    </a:lnTo>
                    <a:lnTo>
                      <a:pt x="80" y="52"/>
                    </a:lnTo>
                    <a:lnTo>
                      <a:pt x="81" y="52"/>
                    </a:lnTo>
                    <a:lnTo>
                      <a:pt x="82" y="51"/>
                    </a:lnTo>
                    <a:lnTo>
                      <a:pt x="83" y="51"/>
                    </a:lnTo>
                    <a:lnTo>
                      <a:pt x="84" y="50"/>
                    </a:lnTo>
                    <a:lnTo>
                      <a:pt x="85" y="50"/>
                    </a:lnTo>
                    <a:lnTo>
                      <a:pt x="86" y="50"/>
                    </a:lnTo>
                    <a:lnTo>
                      <a:pt x="87" y="49"/>
                    </a:lnTo>
                    <a:lnTo>
                      <a:pt x="88" y="49"/>
                    </a:lnTo>
                    <a:lnTo>
                      <a:pt x="89" y="48"/>
                    </a:lnTo>
                    <a:lnTo>
                      <a:pt x="90" y="48"/>
                    </a:lnTo>
                    <a:lnTo>
                      <a:pt x="91" y="47"/>
                    </a:lnTo>
                    <a:lnTo>
                      <a:pt x="92" y="47"/>
                    </a:lnTo>
                    <a:lnTo>
                      <a:pt x="93" y="46"/>
                    </a:lnTo>
                    <a:lnTo>
                      <a:pt x="94" y="45"/>
                    </a:lnTo>
                    <a:lnTo>
                      <a:pt x="95" y="45"/>
                    </a:lnTo>
                    <a:lnTo>
                      <a:pt x="96" y="44"/>
                    </a:lnTo>
                    <a:lnTo>
                      <a:pt x="97" y="43"/>
                    </a:lnTo>
                    <a:lnTo>
                      <a:pt x="98" y="42"/>
                    </a:lnTo>
                    <a:lnTo>
                      <a:pt x="99" y="41"/>
                    </a:lnTo>
                    <a:lnTo>
                      <a:pt x="100" y="40"/>
                    </a:lnTo>
                    <a:lnTo>
                      <a:pt x="101" y="39"/>
                    </a:lnTo>
                    <a:lnTo>
                      <a:pt x="101" y="38"/>
                    </a:lnTo>
                    <a:lnTo>
                      <a:pt x="102" y="37"/>
                    </a:lnTo>
                    <a:lnTo>
                      <a:pt x="103" y="36"/>
                    </a:lnTo>
                    <a:lnTo>
                      <a:pt x="103" y="35"/>
                    </a:lnTo>
                    <a:lnTo>
                      <a:pt x="103" y="34"/>
                    </a:lnTo>
                    <a:lnTo>
                      <a:pt x="104" y="33"/>
                    </a:lnTo>
                    <a:lnTo>
                      <a:pt x="104" y="32"/>
                    </a:lnTo>
                    <a:lnTo>
                      <a:pt x="104" y="31"/>
                    </a:lnTo>
                    <a:lnTo>
                      <a:pt x="104" y="30"/>
                    </a:lnTo>
                    <a:lnTo>
                      <a:pt x="104" y="30"/>
                    </a:lnTo>
                    <a:lnTo>
                      <a:pt x="104" y="0"/>
                    </a:lnTo>
                    <a:lnTo>
                      <a:pt x="104" y="1"/>
                    </a:lnTo>
                    <a:lnTo>
                      <a:pt x="104" y="2"/>
                    </a:lnTo>
                    <a:lnTo>
                      <a:pt x="104" y="3"/>
                    </a:lnTo>
                    <a:lnTo>
                      <a:pt x="103" y="4"/>
                    </a:lnTo>
                    <a:lnTo>
                      <a:pt x="103" y="5"/>
                    </a:lnTo>
                    <a:lnTo>
                      <a:pt x="103" y="6"/>
                    </a:lnTo>
                    <a:lnTo>
                      <a:pt x="102" y="7"/>
                    </a:lnTo>
                    <a:lnTo>
                      <a:pt x="101" y="8"/>
                    </a:lnTo>
                    <a:lnTo>
                      <a:pt x="101" y="9"/>
                    </a:lnTo>
                    <a:lnTo>
                      <a:pt x="100" y="10"/>
                    </a:lnTo>
                    <a:lnTo>
                      <a:pt x="99" y="11"/>
                    </a:lnTo>
                    <a:lnTo>
                      <a:pt x="98" y="12"/>
                    </a:lnTo>
                    <a:lnTo>
                      <a:pt x="97" y="13"/>
                    </a:lnTo>
                    <a:lnTo>
                      <a:pt x="96" y="14"/>
                    </a:lnTo>
                    <a:lnTo>
                      <a:pt x="95" y="15"/>
                    </a:lnTo>
                    <a:lnTo>
                      <a:pt x="94" y="15"/>
                    </a:lnTo>
                    <a:lnTo>
                      <a:pt x="93" y="16"/>
                    </a:lnTo>
                    <a:lnTo>
                      <a:pt x="92" y="17"/>
                    </a:lnTo>
                    <a:lnTo>
                      <a:pt x="91" y="17"/>
                    </a:lnTo>
                    <a:lnTo>
                      <a:pt x="90" y="18"/>
                    </a:lnTo>
                    <a:lnTo>
                      <a:pt x="89" y="18"/>
                    </a:lnTo>
                    <a:lnTo>
                      <a:pt x="88" y="19"/>
                    </a:lnTo>
                    <a:lnTo>
                      <a:pt x="87" y="19"/>
                    </a:lnTo>
                    <a:lnTo>
                      <a:pt x="86" y="20"/>
                    </a:lnTo>
                    <a:lnTo>
                      <a:pt x="85" y="20"/>
                    </a:lnTo>
                    <a:lnTo>
                      <a:pt x="84" y="20"/>
                    </a:lnTo>
                    <a:lnTo>
                      <a:pt x="83" y="21"/>
                    </a:lnTo>
                    <a:lnTo>
                      <a:pt x="82" y="21"/>
                    </a:lnTo>
                    <a:lnTo>
                      <a:pt x="81" y="22"/>
                    </a:lnTo>
                    <a:lnTo>
                      <a:pt x="80" y="22"/>
                    </a:lnTo>
                    <a:lnTo>
                      <a:pt x="79" y="22"/>
                    </a:lnTo>
                    <a:lnTo>
                      <a:pt x="78" y="23"/>
                    </a:lnTo>
                    <a:lnTo>
                      <a:pt x="77" y="23"/>
                    </a:lnTo>
                    <a:lnTo>
                      <a:pt x="76" y="23"/>
                    </a:lnTo>
                    <a:lnTo>
                      <a:pt x="75" y="23"/>
                    </a:lnTo>
                    <a:lnTo>
                      <a:pt x="74" y="24"/>
                    </a:lnTo>
                    <a:lnTo>
                      <a:pt x="73" y="24"/>
                    </a:lnTo>
                    <a:lnTo>
                      <a:pt x="72" y="24"/>
                    </a:lnTo>
                    <a:lnTo>
                      <a:pt x="71" y="24"/>
                    </a:lnTo>
                    <a:lnTo>
                      <a:pt x="70" y="24"/>
                    </a:lnTo>
                    <a:lnTo>
                      <a:pt x="69" y="25"/>
                    </a:lnTo>
                    <a:lnTo>
                      <a:pt x="68" y="25"/>
                    </a:lnTo>
                    <a:lnTo>
                      <a:pt x="67" y="25"/>
                    </a:lnTo>
                    <a:lnTo>
                      <a:pt x="66" y="25"/>
                    </a:lnTo>
                    <a:lnTo>
                      <a:pt x="65" y="25"/>
                    </a:lnTo>
                    <a:lnTo>
                      <a:pt x="64" y="25"/>
                    </a:lnTo>
                    <a:lnTo>
                      <a:pt x="63" y="25"/>
                    </a:lnTo>
                    <a:lnTo>
                      <a:pt x="62" y="26"/>
                    </a:lnTo>
                    <a:lnTo>
                      <a:pt x="61" y="26"/>
                    </a:lnTo>
                    <a:lnTo>
                      <a:pt x="60" y="26"/>
                    </a:lnTo>
                    <a:lnTo>
                      <a:pt x="59" y="26"/>
                    </a:lnTo>
                    <a:lnTo>
                      <a:pt x="58" y="26"/>
                    </a:lnTo>
                    <a:lnTo>
                      <a:pt x="57" y="26"/>
                    </a:lnTo>
                    <a:lnTo>
                      <a:pt x="56" y="26"/>
                    </a:lnTo>
                    <a:lnTo>
                      <a:pt x="55" y="26"/>
                    </a:lnTo>
                    <a:lnTo>
                      <a:pt x="54" y="26"/>
                    </a:lnTo>
                    <a:lnTo>
                      <a:pt x="53" y="26"/>
                    </a:lnTo>
                    <a:lnTo>
                      <a:pt x="52" y="26"/>
                    </a:lnTo>
                    <a:lnTo>
                      <a:pt x="51" y="26"/>
                    </a:lnTo>
                    <a:lnTo>
                      <a:pt x="50" y="26"/>
                    </a:lnTo>
                    <a:lnTo>
                      <a:pt x="49" y="26"/>
                    </a:lnTo>
                    <a:lnTo>
                      <a:pt x="48" y="26"/>
                    </a:lnTo>
                    <a:lnTo>
                      <a:pt x="47" y="26"/>
                    </a:lnTo>
                    <a:lnTo>
                      <a:pt x="46" y="26"/>
                    </a:lnTo>
                    <a:lnTo>
                      <a:pt x="45" y="26"/>
                    </a:lnTo>
                    <a:lnTo>
                      <a:pt x="44" y="26"/>
                    </a:lnTo>
                    <a:lnTo>
                      <a:pt x="43" y="26"/>
                    </a:lnTo>
                    <a:lnTo>
                      <a:pt x="42" y="26"/>
                    </a:lnTo>
                    <a:lnTo>
                      <a:pt x="41" y="25"/>
                    </a:lnTo>
                    <a:lnTo>
                      <a:pt x="40" y="25"/>
                    </a:lnTo>
                    <a:lnTo>
                      <a:pt x="39" y="25"/>
                    </a:lnTo>
                    <a:lnTo>
                      <a:pt x="38" y="25"/>
                    </a:lnTo>
                    <a:lnTo>
                      <a:pt x="37" y="25"/>
                    </a:lnTo>
                    <a:lnTo>
                      <a:pt x="36" y="25"/>
                    </a:lnTo>
                    <a:lnTo>
                      <a:pt x="35" y="25"/>
                    </a:lnTo>
                    <a:lnTo>
                      <a:pt x="34" y="24"/>
                    </a:lnTo>
                    <a:lnTo>
                      <a:pt x="33" y="24"/>
                    </a:lnTo>
                    <a:lnTo>
                      <a:pt x="32" y="24"/>
                    </a:lnTo>
                    <a:lnTo>
                      <a:pt x="31" y="24"/>
                    </a:lnTo>
                    <a:lnTo>
                      <a:pt x="30" y="24"/>
                    </a:lnTo>
                    <a:lnTo>
                      <a:pt x="29" y="23"/>
                    </a:lnTo>
                    <a:lnTo>
                      <a:pt x="28" y="23"/>
                    </a:lnTo>
                    <a:lnTo>
                      <a:pt x="27" y="23"/>
                    </a:lnTo>
                    <a:lnTo>
                      <a:pt x="26" y="23"/>
                    </a:lnTo>
                    <a:lnTo>
                      <a:pt x="25" y="22"/>
                    </a:lnTo>
                    <a:lnTo>
                      <a:pt x="24" y="22"/>
                    </a:lnTo>
                    <a:lnTo>
                      <a:pt x="23" y="22"/>
                    </a:lnTo>
                    <a:lnTo>
                      <a:pt x="22" y="21"/>
                    </a:lnTo>
                    <a:lnTo>
                      <a:pt x="21" y="21"/>
                    </a:lnTo>
                    <a:lnTo>
                      <a:pt x="20" y="20"/>
                    </a:lnTo>
                    <a:lnTo>
                      <a:pt x="19" y="20"/>
                    </a:lnTo>
                    <a:lnTo>
                      <a:pt x="18" y="20"/>
                    </a:lnTo>
                    <a:lnTo>
                      <a:pt x="17" y="19"/>
                    </a:lnTo>
                    <a:lnTo>
                      <a:pt x="16" y="19"/>
                    </a:lnTo>
                    <a:lnTo>
                      <a:pt x="15" y="18"/>
                    </a:lnTo>
                    <a:lnTo>
                      <a:pt x="14" y="18"/>
                    </a:lnTo>
                    <a:lnTo>
                      <a:pt x="13" y="17"/>
                    </a:lnTo>
                    <a:lnTo>
                      <a:pt x="12" y="17"/>
                    </a:lnTo>
                    <a:lnTo>
                      <a:pt x="11" y="16"/>
                    </a:lnTo>
                    <a:lnTo>
                      <a:pt x="10" y="15"/>
                    </a:lnTo>
                    <a:lnTo>
                      <a:pt x="9" y="15"/>
                    </a:lnTo>
                    <a:lnTo>
                      <a:pt x="8" y="14"/>
                    </a:lnTo>
                    <a:lnTo>
                      <a:pt x="7" y="13"/>
                    </a:lnTo>
                    <a:lnTo>
                      <a:pt x="6" y="12"/>
                    </a:lnTo>
                    <a:lnTo>
                      <a:pt x="5" y="11"/>
                    </a:lnTo>
                    <a:lnTo>
                      <a:pt x="4" y="10"/>
                    </a:lnTo>
                    <a:lnTo>
                      <a:pt x="3" y="9"/>
                    </a:lnTo>
                    <a:lnTo>
                      <a:pt x="3" y="8"/>
                    </a:lnTo>
                    <a:lnTo>
                      <a:pt x="2" y="7"/>
                    </a:lnTo>
                    <a:lnTo>
                      <a:pt x="1" y="6"/>
                    </a:lnTo>
                    <a:lnTo>
                      <a:pt x="1" y="5"/>
                    </a:lnTo>
                    <a:lnTo>
                      <a:pt x="1" y="4"/>
                    </a:lnTo>
                    <a:lnTo>
                      <a:pt x="0" y="3"/>
                    </a:lnTo>
                    <a:lnTo>
                      <a:pt x="0" y="2"/>
                    </a:lnTo>
                    <a:lnTo>
                      <a:pt x="0" y="1"/>
                    </a:lnTo>
                    <a:lnTo>
                      <a:pt x="0" y="0"/>
                    </a:lnTo>
                    <a:close/>
                  </a:path>
                </a:pathLst>
              </a:custGeom>
              <a:solidFill>
                <a:srgbClr val="805500"/>
              </a:solidFill>
              <a:ln w="1">
                <a:solidFill>
                  <a:srgbClr val="4E4E4E"/>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 name="Group 110"/>
            <p:cNvGrpSpPr/>
            <p:nvPr/>
          </p:nvGrpSpPr>
          <p:grpSpPr>
            <a:xfrm>
              <a:off x="5062909" y="3140968"/>
              <a:ext cx="157163" cy="125412"/>
              <a:chOff x="5062909" y="3035052"/>
              <a:chExt cx="157163" cy="125412"/>
            </a:xfrm>
          </p:grpSpPr>
          <p:sp>
            <p:nvSpPr>
              <p:cNvPr id="112" name="Freeform 45"/>
              <p:cNvSpPr>
                <a:spLocks/>
              </p:cNvSpPr>
              <p:nvPr/>
            </p:nvSpPr>
            <p:spPr bwMode="auto">
              <a:xfrm>
                <a:off x="5062909" y="3035052"/>
                <a:ext cx="157163" cy="79375"/>
              </a:xfrm>
              <a:custGeom>
                <a:avLst/>
                <a:gdLst>
                  <a:gd name="T0" fmla="*/ 49 w 104"/>
                  <a:gd name="T1" fmla="*/ 0 h 52"/>
                  <a:gd name="T2" fmla="*/ 45 w 104"/>
                  <a:gd name="T3" fmla="*/ 0 h 52"/>
                  <a:gd name="T4" fmla="*/ 41 w 104"/>
                  <a:gd name="T5" fmla="*/ 1 h 52"/>
                  <a:gd name="T6" fmla="*/ 37 w 104"/>
                  <a:gd name="T7" fmla="*/ 1 h 52"/>
                  <a:gd name="T8" fmla="*/ 33 w 104"/>
                  <a:gd name="T9" fmla="*/ 2 h 52"/>
                  <a:gd name="T10" fmla="*/ 29 w 104"/>
                  <a:gd name="T11" fmla="*/ 3 h 52"/>
                  <a:gd name="T12" fmla="*/ 25 w 104"/>
                  <a:gd name="T13" fmla="*/ 4 h 52"/>
                  <a:gd name="T14" fmla="*/ 21 w 104"/>
                  <a:gd name="T15" fmla="*/ 5 h 52"/>
                  <a:gd name="T16" fmla="*/ 17 w 104"/>
                  <a:gd name="T17" fmla="*/ 7 h 52"/>
                  <a:gd name="T18" fmla="*/ 13 w 104"/>
                  <a:gd name="T19" fmla="*/ 9 h 52"/>
                  <a:gd name="T20" fmla="*/ 9 w 104"/>
                  <a:gd name="T21" fmla="*/ 11 h 52"/>
                  <a:gd name="T22" fmla="*/ 5 w 104"/>
                  <a:gd name="T23" fmla="*/ 15 h 52"/>
                  <a:gd name="T24" fmla="*/ 2 w 104"/>
                  <a:gd name="T25" fmla="*/ 19 h 52"/>
                  <a:gd name="T26" fmla="*/ 0 w 104"/>
                  <a:gd name="T27" fmla="*/ 23 h 52"/>
                  <a:gd name="T28" fmla="*/ 0 w 104"/>
                  <a:gd name="T29" fmla="*/ 27 h 52"/>
                  <a:gd name="T30" fmla="*/ 1 w 104"/>
                  <a:gd name="T31" fmla="*/ 31 h 52"/>
                  <a:gd name="T32" fmla="*/ 3 w 104"/>
                  <a:gd name="T33" fmla="*/ 35 h 52"/>
                  <a:gd name="T34" fmla="*/ 7 w 104"/>
                  <a:gd name="T35" fmla="*/ 39 h 52"/>
                  <a:gd name="T36" fmla="*/ 11 w 104"/>
                  <a:gd name="T37" fmla="*/ 42 h 52"/>
                  <a:gd name="T38" fmla="*/ 15 w 104"/>
                  <a:gd name="T39" fmla="*/ 44 h 52"/>
                  <a:gd name="T40" fmla="*/ 19 w 104"/>
                  <a:gd name="T41" fmla="*/ 46 h 52"/>
                  <a:gd name="T42" fmla="*/ 23 w 104"/>
                  <a:gd name="T43" fmla="*/ 48 h 52"/>
                  <a:gd name="T44" fmla="*/ 27 w 104"/>
                  <a:gd name="T45" fmla="*/ 49 h 52"/>
                  <a:gd name="T46" fmla="*/ 31 w 104"/>
                  <a:gd name="T47" fmla="*/ 50 h 52"/>
                  <a:gd name="T48" fmla="*/ 35 w 104"/>
                  <a:gd name="T49" fmla="*/ 51 h 52"/>
                  <a:gd name="T50" fmla="*/ 39 w 104"/>
                  <a:gd name="T51" fmla="*/ 51 h 52"/>
                  <a:gd name="T52" fmla="*/ 43 w 104"/>
                  <a:gd name="T53" fmla="*/ 52 h 52"/>
                  <a:gd name="T54" fmla="*/ 47 w 104"/>
                  <a:gd name="T55" fmla="*/ 52 h 52"/>
                  <a:gd name="T56" fmla="*/ 51 w 104"/>
                  <a:gd name="T57" fmla="*/ 52 h 52"/>
                  <a:gd name="T58" fmla="*/ 55 w 104"/>
                  <a:gd name="T59" fmla="*/ 52 h 52"/>
                  <a:gd name="T60" fmla="*/ 59 w 104"/>
                  <a:gd name="T61" fmla="*/ 52 h 52"/>
                  <a:gd name="T62" fmla="*/ 63 w 104"/>
                  <a:gd name="T63" fmla="*/ 51 h 52"/>
                  <a:gd name="T64" fmla="*/ 67 w 104"/>
                  <a:gd name="T65" fmla="*/ 51 h 52"/>
                  <a:gd name="T66" fmla="*/ 71 w 104"/>
                  <a:gd name="T67" fmla="*/ 50 h 52"/>
                  <a:gd name="T68" fmla="*/ 75 w 104"/>
                  <a:gd name="T69" fmla="*/ 49 h 52"/>
                  <a:gd name="T70" fmla="*/ 79 w 104"/>
                  <a:gd name="T71" fmla="*/ 48 h 52"/>
                  <a:gd name="T72" fmla="*/ 83 w 104"/>
                  <a:gd name="T73" fmla="*/ 47 h 52"/>
                  <a:gd name="T74" fmla="*/ 87 w 104"/>
                  <a:gd name="T75" fmla="*/ 45 h 52"/>
                  <a:gd name="T76" fmla="*/ 91 w 104"/>
                  <a:gd name="T77" fmla="*/ 43 h 52"/>
                  <a:gd name="T78" fmla="*/ 95 w 104"/>
                  <a:gd name="T79" fmla="*/ 41 h 52"/>
                  <a:gd name="T80" fmla="*/ 99 w 104"/>
                  <a:gd name="T81" fmla="*/ 37 h 52"/>
                  <a:gd name="T82" fmla="*/ 102 w 104"/>
                  <a:gd name="T83" fmla="*/ 33 h 52"/>
                  <a:gd name="T84" fmla="*/ 104 w 104"/>
                  <a:gd name="T85" fmla="*/ 29 h 52"/>
                  <a:gd name="T86" fmla="*/ 104 w 104"/>
                  <a:gd name="T87" fmla="*/ 25 h 52"/>
                  <a:gd name="T88" fmla="*/ 103 w 104"/>
                  <a:gd name="T89" fmla="*/ 21 h 52"/>
                  <a:gd name="T90" fmla="*/ 101 w 104"/>
                  <a:gd name="T91" fmla="*/ 17 h 52"/>
                  <a:gd name="T92" fmla="*/ 97 w 104"/>
                  <a:gd name="T93" fmla="*/ 13 h 52"/>
                  <a:gd name="T94" fmla="*/ 93 w 104"/>
                  <a:gd name="T95" fmla="*/ 10 h 52"/>
                  <a:gd name="T96" fmla="*/ 89 w 104"/>
                  <a:gd name="T97" fmla="*/ 8 h 52"/>
                  <a:gd name="T98" fmla="*/ 85 w 104"/>
                  <a:gd name="T99" fmla="*/ 6 h 52"/>
                  <a:gd name="T100" fmla="*/ 81 w 104"/>
                  <a:gd name="T101" fmla="*/ 4 h 52"/>
                  <a:gd name="T102" fmla="*/ 77 w 104"/>
                  <a:gd name="T103" fmla="*/ 3 h 52"/>
                  <a:gd name="T104" fmla="*/ 73 w 104"/>
                  <a:gd name="T105" fmla="*/ 2 h 52"/>
                  <a:gd name="T106" fmla="*/ 69 w 104"/>
                  <a:gd name="T107" fmla="*/ 1 h 52"/>
                  <a:gd name="T108" fmla="*/ 65 w 104"/>
                  <a:gd name="T109" fmla="*/ 1 h 52"/>
                  <a:gd name="T110" fmla="*/ 61 w 104"/>
                  <a:gd name="T111" fmla="*/ 0 h 52"/>
                  <a:gd name="T112" fmla="*/ 57 w 104"/>
                  <a:gd name="T113" fmla="*/ 0 h 52"/>
                  <a:gd name="T114" fmla="*/ 53 w 104"/>
                  <a:gd name="T11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4" h="52">
                    <a:moveTo>
                      <a:pt x="52" y="0"/>
                    </a:moveTo>
                    <a:lnTo>
                      <a:pt x="51" y="0"/>
                    </a:lnTo>
                    <a:lnTo>
                      <a:pt x="50" y="0"/>
                    </a:lnTo>
                    <a:lnTo>
                      <a:pt x="49" y="0"/>
                    </a:lnTo>
                    <a:lnTo>
                      <a:pt x="48" y="0"/>
                    </a:lnTo>
                    <a:lnTo>
                      <a:pt x="47" y="0"/>
                    </a:lnTo>
                    <a:lnTo>
                      <a:pt x="46" y="0"/>
                    </a:lnTo>
                    <a:lnTo>
                      <a:pt x="45" y="0"/>
                    </a:lnTo>
                    <a:lnTo>
                      <a:pt x="44" y="0"/>
                    </a:lnTo>
                    <a:lnTo>
                      <a:pt x="43" y="0"/>
                    </a:lnTo>
                    <a:lnTo>
                      <a:pt x="42" y="0"/>
                    </a:lnTo>
                    <a:lnTo>
                      <a:pt x="41" y="1"/>
                    </a:lnTo>
                    <a:lnTo>
                      <a:pt x="40" y="1"/>
                    </a:lnTo>
                    <a:lnTo>
                      <a:pt x="39" y="1"/>
                    </a:lnTo>
                    <a:lnTo>
                      <a:pt x="38" y="1"/>
                    </a:lnTo>
                    <a:lnTo>
                      <a:pt x="37" y="1"/>
                    </a:lnTo>
                    <a:lnTo>
                      <a:pt x="36" y="1"/>
                    </a:lnTo>
                    <a:lnTo>
                      <a:pt x="35" y="1"/>
                    </a:lnTo>
                    <a:lnTo>
                      <a:pt x="34" y="2"/>
                    </a:lnTo>
                    <a:lnTo>
                      <a:pt x="33" y="2"/>
                    </a:lnTo>
                    <a:lnTo>
                      <a:pt x="32" y="2"/>
                    </a:lnTo>
                    <a:lnTo>
                      <a:pt x="31" y="2"/>
                    </a:lnTo>
                    <a:lnTo>
                      <a:pt x="30" y="2"/>
                    </a:lnTo>
                    <a:lnTo>
                      <a:pt x="29" y="3"/>
                    </a:lnTo>
                    <a:lnTo>
                      <a:pt x="28" y="3"/>
                    </a:lnTo>
                    <a:lnTo>
                      <a:pt x="27" y="3"/>
                    </a:lnTo>
                    <a:lnTo>
                      <a:pt x="26" y="3"/>
                    </a:lnTo>
                    <a:lnTo>
                      <a:pt x="25" y="4"/>
                    </a:lnTo>
                    <a:lnTo>
                      <a:pt x="24" y="4"/>
                    </a:lnTo>
                    <a:lnTo>
                      <a:pt x="23" y="4"/>
                    </a:lnTo>
                    <a:lnTo>
                      <a:pt x="22" y="5"/>
                    </a:lnTo>
                    <a:lnTo>
                      <a:pt x="21" y="5"/>
                    </a:lnTo>
                    <a:lnTo>
                      <a:pt x="20" y="6"/>
                    </a:lnTo>
                    <a:lnTo>
                      <a:pt x="19" y="6"/>
                    </a:lnTo>
                    <a:lnTo>
                      <a:pt x="18" y="6"/>
                    </a:lnTo>
                    <a:lnTo>
                      <a:pt x="17" y="7"/>
                    </a:lnTo>
                    <a:lnTo>
                      <a:pt x="16" y="7"/>
                    </a:lnTo>
                    <a:lnTo>
                      <a:pt x="15" y="8"/>
                    </a:lnTo>
                    <a:lnTo>
                      <a:pt x="14" y="8"/>
                    </a:lnTo>
                    <a:lnTo>
                      <a:pt x="13" y="9"/>
                    </a:lnTo>
                    <a:lnTo>
                      <a:pt x="12" y="9"/>
                    </a:lnTo>
                    <a:lnTo>
                      <a:pt x="11" y="10"/>
                    </a:lnTo>
                    <a:lnTo>
                      <a:pt x="10" y="11"/>
                    </a:lnTo>
                    <a:lnTo>
                      <a:pt x="9" y="11"/>
                    </a:lnTo>
                    <a:lnTo>
                      <a:pt x="8" y="12"/>
                    </a:lnTo>
                    <a:lnTo>
                      <a:pt x="7" y="13"/>
                    </a:lnTo>
                    <a:lnTo>
                      <a:pt x="6" y="14"/>
                    </a:lnTo>
                    <a:lnTo>
                      <a:pt x="5" y="15"/>
                    </a:lnTo>
                    <a:lnTo>
                      <a:pt x="4" y="16"/>
                    </a:lnTo>
                    <a:lnTo>
                      <a:pt x="3" y="17"/>
                    </a:lnTo>
                    <a:lnTo>
                      <a:pt x="3" y="18"/>
                    </a:lnTo>
                    <a:lnTo>
                      <a:pt x="2" y="19"/>
                    </a:lnTo>
                    <a:lnTo>
                      <a:pt x="1" y="20"/>
                    </a:lnTo>
                    <a:lnTo>
                      <a:pt x="1" y="21"/>
                    </a:lnTo>
                    <a:lnTo>
                      <a:pt x="1" y="22"/>
                    </a:lnTo>
                    <a:lnTo>
                      <a:pt x="0" y="23"/>
                    </a:lnTo>
                    <a:lnTo>
                      <a:pt x="0" y="24"/>
                    </a:lnTo>
                    <a:lnTo>
                      <a:pt x="0" y="25"/>
                    </a:lnTo>
                    <a:lnTo>
                      <a:pt x="0" y="26"/>
                    </a:lnTo>
                    <a:lnTo>
                      <a:pt x="0" y="27"/>
                    </a:lnTo>
                    <a:lnTo>
                      <a:pt x="0" y="28"/>
                    </a:lnTo>
                    <a:lnTo>
                      <a:pt x="0" y="29"/>
                    </a:lnTo>
                    <a:lnTo>
                      <a:pt x="1" y="30"/>
                    </a:lnTo>
                    <a:lnTo>
                      <a:pt x="1" y="31"/>
                    </a:lnTo>
                    <a:lnTo>
                      <a:pt x="1" y="32"/>
                    </a:lnTo>
                    <a:lnTo>
                      <a:pt x="2" y="33"/>
                    </a:lnTo>
                    <a:lnTo>
                      <a:pt x="3" y="34"/>
                    </a:lnTo>
                    <a:lnTo>
                      <a:pt x="3" y="35"/>
                    </a:lnTo>
                    <a:lnTo>
                      <a:pt x="4" y="36"/>
                    </a:lnTo>
                    <a:lnTo>
                      <a:pt x="5" y="37"/>
                    </a:lnTo>
                    <a:lnTo>
                      <a:pt x="6" y="38"/>
                    </a:lnTo>
                    <a:lnTo>
                      <a:pt x="7" y="39"/>
                    </a:lnTo>
                    <a:lnTo>
                      <a:pt x="8" y="40"/>
                    </a:lnTo>
                    <a:lnTo>
                      <a:pt x="9" y="41"/>
                    </a:lnTo>
                    <a:lnTo>
                      <a:pt x="10" y="41"/>
                    </a:lnTo>
                    <a:lnTo>
                      <a:pt x="11" y="42"/>
                    </a:lnTo>
                    <a:lnTo>
                      <a:pt x="12" y="43"/>
                    </a:lnTo>
                    <a:lnTo>
                      <a:pt x="13" y="43"/>
                    </a:lnTo>
                    <a:lnTo>
                      <a:pt x="14" y="44"/>
                    </a:lnTo>
                    <a:lnTo>
                      <a:pt x="15" y="44"/>
                    </a:lnTo>
                    <a:lnTo>
                      <a:pt x="16" y="45"/>
                    </a:lnTo>
                    <a:lnTo>
                      <a:pt x="17" y="45"/>
                    </a:lnTo>
                    <a:lnTo>
                      <a:pt x="18" y="46"/>
                    </a:lnTo>
                    <a:lnTo>
                      <a:pt x="19" y="46"/>
                    </a:lnTo>
                    <a:lnTo>
                      <a:pt x="20" y="46"/>
                    </a:lnTo>
                    <a:lnTo>
                      <a:pt x="21" y="47"/>
                    </a:lnTo>
                    <a:lnTo>
                      <a:pt x="22" y="47"/>
                    </a:lnTo>
                    <a:lnTo>
                      <a:pt x="23" y="48"/>
                    </a:lnTo>
                    <a:lnTo>
                      <a:pt x="24" y="48"/>
                    </a:lnTo>
                    <a:lnTo>
                      <a:pt x="25" y="48"/>
                    </a:lnTo>
                    <a:lnTo>
                      <a:pt x="26" y="49"/>
                    </a:lnTo>
                    <a:lnTo>
                      <a:pt x="27" y="49"/>
                    </a:lnTo>
                    <a:lnTo>
                      <a:pt x="28" y="49"/>
                    </a:lnTo>
                    <a:lnTo>
                      <a:pt x="29" y="49"/>
                    </a:lnTo>
                    <a:lnTo>
                      <a:pt x="30" y="50"/>
                    </a:lnTo>
                    <a:lnTo>
                      <a:pt x="31" y="50"/>
                    </a:lnTo>
                    <a:lnTo>
                      <a:pt x="32" y="50"/>
                    </a:lnTo>
                    <a:lnTo>
                      <a:pt x="33" y="50"/>
                    </a:lnTo>
                    <a:lnTo>
                      <a:pt x="34" y="50"/>
                    </a:lnTo>
                    <a:lnTo>
                      <a:pt x="35" y="51"/>
                    </a:lnTo>
                    <a:lnTo>
                      <a:pt x="36" y="51"/>
                    </a:lnTo>
                    <a:lnTo>
                      <a:pt x="37" y="51"/>
                    </a:lnTo>
                    <a:lnTo>
                      <a:pt x="38" y="51"/>
                    </a:lnTo>
                    <a:lnTo>
                      <a:pt x="39" y="51"/>
                    </a:lnTo>
                    <a:lnTo>
                      <a:pt x="40" y="51"/>
                    </a:lnTo>
                    <a:lnTo>
                      <a:pt x="41" y="51"/>
                    </a:lnTo>
                    <a:lnTo>
                      <a:pt x="42" y="52"/>
                    </a:lnTo>
                    <a:lnTo>
                      <a:pt x="43" y="52"/>
                    </a:lnTo>
                    <a:lnTo>
                      <a:pt x="44" y="52"/>
                    </a:lnTo>
                    <a:lnTo>
                      <a:pt x="45" y="52"/>
                    </a:lnTo>
                    <a:lnTo>
                      <a:pt x="46" y="52"/>
                    </a:lnTo>
                    <a:lnTo>
                      <a:pt x="47" y="52"/>
                    </a:lnTo>
                    <a:lnTo>
                      <a:pt x="48" y="52"/>
                    </a:lnTo>
                    <a:lnTo>
                      <a:pt x="49" y="52"/>
                    </a:lnTo>
                    <a:lnTo>
                      <a:pt x="50" y="52"/>
                    </a:lnTo>
                    <a:lnTo>
                      <a:pt x="51" y="52"/>
                    </a:lnTo>
                    <a:lnTo>
                      <a:pt x="52" y="52"/>
                    </a:lnTo>
                    <a:lnTo>
                      <a:pt x="53" y="52"/>
                    </a:lnTo>
                    <a:lnTo>
                      <a:pt x="54" y="52"/>
                    </a:lnTo>
                    <a:lnTo>
                      <a:pt x="55" y="52"/>
                    </a:lnTo>
                    <a:lnTo>
                      <a:pt x="56" y="52"/>
                    </a:lnTo>
                    <a:lnTo>
                      <a:pt x="57" y="52"/>
                    </a:lnTo>
                    <a:lnTo>
                      <a:pt x="58" y="52"/>
                    </a:lnTo>
                    <a:lnTo>
                      <a:pt x="59" y="52"/>
                    </a:lnTo>
                    <a:lnTo>
                      <a:pt x="60" y="52"/>
                    </a:lnTo>
                    <a:lnTo>
                      <a:pt x="61" y="52"/>
                    </a:lnTo>
                    <a:lnTo>
                      <a:pt x="62" y="52"/>
                    </a:lnTo>
                    <a:lnTo>
                      <a:pt x="63" y="51"/>
                    </a:lnTo>
                    <a:lnTo>
                      <a:pt x="64" y="51"/>
                    </a:lnTo>
                    <a:lnTo>
                      <a:pt x="65" y="51"/>
                    </a:lnTo>
                    <a:lnTo>
                      <a:pt x="66" y="51"/>
                    </a:lnTo>
                    <a:lnTo>
                      <a:pt x="67" y="51"/>
                    </a:lnTo>
                    <a:lnTo>
                      <a:pt x="68" y="51"/>
                    </a:lnTo>
                    <a:lnTo>
                      <a:pt x="69" y="51"/>
                    </a:lnTo>
                    <a:lnTo>
                      <a:pt x="70" y="50"/>
                    </a:lnTo>
                    <a:lnTo>
                      <a:pt x="71" y="50"/>
                    </a:lnTo>
                    <a:lnTo>
                      <a:pt x="72" y="50"/>
                    </a:lnTo>
                    <a:lnTo>
                      <a:pt x="73" y="50"/>
                    </a:lnTo>
                    <a:lnTo>
                      <a:pt x="74" y="50"/>
                    </a:lnTo>
                    <a:lnTo>
                      <a:pt x="75" y="49"/>
                    </a:lnTo>
                    <a:lnTo>
                      <a:pt x="76" y="49"/>
                    </a:lnTo>
                    <a:lnTo>
                      <a:pt x="77" y="49"/>
                    </a:lnTo>
                    <a:lnTo>
                      <a:pt x="78" y="49"/>
                    </a:lnTo>
                    <a:lnTo>
                      <a:pt x="79" y="48"/>
                    </a:lnTo>
                    <a:lnTo>
                      <a:pt x="80" y="48"/>
                    </a:lnTo>
                    <a:lnTo>
                      <a:pt x="81" y="48"/>
                    </a:lnTo>
                    <a:lnTo>
                      <a:pt x="82" y="47"/>
                    </a:lnTo>
                    <a:lnTo>
                      <a:pt x="83" y="47"/>
                    </a:lnTo>
                    <a:lnTo>
                      <a:pt x="84" y="46"/>
                    </a:lnTo>
                    <a:lnTo>
                      <a:pt x="85" y="46"/>
                    </a:lnTo>
                    <a:lnTo>
                      <a:pt x="86" y="46"/>
                    </a:lnTo>
                    <a:lnTo>
                      <a:pt x="87" y="45"/>
                    </a:lnTo>
                    <a:lnTo>
                      <a:pt x="88" y="45"/>
                    </a:lnTo>
                    <a:lnTo>
                      <a:pt x="89" y="44"/>
                    </a:lnTo>
                    <a:lnTo>
                      <a:pt x="90" y="44"/>
                    </a:lnTo>
                    <a:lnTo>
                      <a:pt x="91" y="43"/>
                    </a:lnTo>
                    <a:lnTo>
                      <a:pt x="92" y="43"/>
                    </a:lnTo>
                    <a:lnTo>
                      <a:pt x="93" y="42"/>
                    </a:lnTo>
                    <a:lnTo>
                      <a:pt x="94" y="41"/>
                    </a:lnTo>
                    <a:lnTo>
                      <a:pt x="95" y="41"/>
                    </a:lnTo>
                    <a:lnTo>
                      <a:pt x="96" y="40"/>
                    </a:lnTo>
                    <a:lnTo>
                      <a:pt x="97" y="39"/>
                    </a:lnTo>
                    <a:lnTo>
                      <a:pt x="98" y="38"/>
                    </a:lnTo>
                    <a:lnTo>
                      <a:pt x="99" y="37"/>
                    </a:lnTo>
                    <a:lnTo>
                      <a:pt x="100" y="36"/>
                    </a:lnTo>
                    <a:lnTo>
                      <a:pt x="101" y="35"/>
                    </a:lnTo>
                    <a:lnTo>
                      <a:pt x="101" y="34"/>
                    </a:lnTo>
                    <a:lnTo>
                      <a:pt x="102" y="33"/>
                    </a:lnTo>
                    <a:lnTo>
                      <a:pt x="103" y="32"/>
                    </a:lnTo>
                    <a:lnTo>
                      <a:pt x="103" y="31"/>
                    </a:lnTo>
                    <a:lnTo>
                      <a:pt x="103" y="30"/>
                    </a:lnTo>
                    <a:lnTo>
                      <a:pt x="104" y="29"/>
                    </a:lnTo>
                    <a:lnTo>
                      <a:pt x="104" y="28"/>
                    </a:lnTo>
                    <a:lnTo>
                      <a:pt x="104" y="27"/>
                    </a:lnTo>
                    <a:lnTo>
                      <a:pt x="104" y="26"/>
                    </a:lnTo>
                    <a:lnTo>
                      <a:pt x="104" y="25"/>
                    </a:lnTo>
                    <a:lnTo>
                      <a:pt x="104" y="24"/>
                    </a:lnTo>
                    <a:lnTo>
                      <a:pt x="104" y="23"/>
                    </a:lnTo>
                    <a:lnTo>
                      <a:pt x="103" y="22"/>
                    </a:lnTo>
                    <a:lnTo>
                      <a:pt x="103" y="21"/>
                    </a:lnTo>
                    <a:lnTo>
                      <a:pt x="103" y="20"/>
                    </a:lnTo>
                    <a:lnTo>
                      <a:pt x="102" y="19"/>
                    </a:lnTo>
                    <a:lnTo>
                      <a:pt x="101" y="18"/>
                    </a:lnTo>
                    <a:lnTo>
                      <a:pt x="101" y="17"/>
                    </a:lnTo>
                    <a:lnTo>
                      <a:pt x="100" y="16"/>
                    </a:lnTo>
                    <a:lnTo>
                      <a:pt x="99" y="15"/>
                    </a:lnTo>
                    <a:lnTo>
                      <a:pt x="98" y="14"/>
                    </a:lnTo>
                    <a:lnTo>
                      <a:pt x="97" y="13"/>
                    </a:lnTo>
                    <a:lnTo>
                      <a:pt x="96" y="12"/>
                    </a:lnTo>
                    <a:lnTo>
                      <a:pt x="95" y="11"/>
                    </a:lnTo>
                    <a:lnTo>
                      <a:pt x="94" y="11"/>
                    </a:lnTo>
                    <a:lnTo>
                      <a:pt x="93" y="10"/>
                    </a:lnTo>
                    <a:lnTo>
                      <a:pt x="92" y="9"/>
                    </a:lnTo>
                    <a:lnTo>
                      <a:pt x="91" y="9"/>
                    </a:lnTo>
                    <a:lnTo>
                      <a:pt x="90" y="8"/>
                    </a:lnTo>
                    <a:lnTo>
                      <a:pt x="89" y="8"/>
                    </a:lnTo>
                    <a:lnTo>
                      <a:pt x="88" y="7"/>
                    </a:lnTo>
                    <a:lnTo>
                      <a:pt x="87" y="7"/>
                    </a:lnTo>
                    <a:lnTo>
                      <a:pt x="86" y="6"/>
                    </a:lnTo>
                    <a:lnTo>
                      <a:pt x="85" y="6"/>
                    </a:lnTo>
                    <a:lnTo>
                      <a:pt x="84" y="6"/>
                    </a:lnTo>
                    <a:lnTo>
                      <a:pt x="83" y="5"/>
                    </a:lnTo>
                    <a:lnTo>
                      <a:pt x="82" y="5"/>
                    </a:lnTo>
                    <a:lnTo>
                      <a:pt x="81" y="4"/>
                    </a:lnTo>
                    <a:lnTo>
                      <a:pt x="80" y="4"/>
                    </a:lnTo>
                    <a:lnTo>
                      <a:pt x="79" y="4"/>
                    </a:lnTo>
                    <a:lnTo>
                      <a:pt x="78" y="3"/>
                    </a:lnTo>
                    <a:lnTo>
                      <a:pt x="77" y="3"/>
                    </a:lnTo>
                    <a:lnTo>
                      <a:pt x="76" y="3"/>
                    </a:lnTo>
                    <a:lnTo>
                      <a:pt x="75" y="3"/>
                    </a:lnTo>
                    <a:lnTo>
                      <a:pt x="74" y="2"/>
                    </a:lnTo>
                    <a:lnTo>
                      <a:pt x="73" y="2"/>
                    </a:lnTo>
                    <a:lnTo>
                      <a:pt x="72" y="2"/>
                    </a:lnTo>
                    <a:lnTo>
                      <a:pt x="71" y="2"/>
                    </a:lnTo>
                    <a:lnTo>
                      <a:pt x="70" y="2"/>
                    </a:lnTo>
                    <a:lnTo>
                      <a:pt x="69" y="1"/>
                    </a:lnTo>
                    <a:lnTo>
                      <a:pt x="68" y="1"/>
                    </a:lnTo>
                    <a:lnTo>
                      <a:pt x="67" y="1"/>
                    </a:lnTo>
                    <a:lnTo>
                      <a:pt x="66" y="1"/>
                    </a:lnTo>
                    <a:lnTo>
                      <a:pt x="65" y="1"/>
                    </a:lnTo>
                    <a:lnTo>
                      <a:pt x="64" y="1"/>
                    </a:lnTo>
                    <a:lnTo>
                      <a:pt x="63" y="1"/>
                    </a:lnTo>
                    <a:lnTo>
                      <a:pt x="62" y="0"/>
                    </a:lnTo>
                    <a:lnTo>
                      <a:pt x="61" y="0"/>
                    </a:lnTo>
                    <a:lnTo>
                      <a:pt x="60" y="0"/>
                    </a:lnTo>
                    <a:lnTo>
                      <a:pt x="59" y="0"/>
                    </a:lnTo>
                    <a:lnTo>
                      <a:pt x="58" y="0"/>
                    </a:lnTo>
                    <a:lnTo>
                      <a:pt x="57" y="0"/>
                    </a:lnTo>
                    <a:lnTo>
                      <a:pt x="56" y="0"/>
                    </a:lnTo>
                    <a:lnTo>
                      <a:pt x="55" y="0"/>
                    </a:lnTo>
                    <a:lnTo>
                      <a:pt x="54" y="0"/>
                    </a:lnTo>
                    <a:lnTo>
                      <a:pt x="53" y="0"/>
                    </a:lnTo>
                    <a:lnTo>
                      <a:pt x="52" y="0"/>
                    </a:lnTo>
                    <a:close/>
                  </a:path>
                </a:pathLst>
              </a:custGeom>
              <a:solidFill>
                <a:srgbClr val="FFAA00"/>
              </a:solidFill>
              <a:ln w="1">
                <a:solidFill>
                  <a:srgbClr val="4E4E4E"/>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46"/>
              <p:cNvSpPr>
                <a:spLocks/>
              </p:cNvSpPr>
              <p:nvPr/>
            </p:nvSpPr>
            <p:spPr bwMode="auto">
              <a:xfrm>
                <a:off x="5062909" y="3074739"/>
                <a:ext cx="157163" cy="85725"/>
              </a:xfrm>
              <a:custGeom>
                <a:avLst/>
                <a:gdLst>
                  <a:gd name="T0" fmla="*/ 0 w 104"/>
                  <a:gd name="T1" fmla="*/ 31 h 56"/>
                  <a:gd name="T2" fmla="*/ 1 w 104"/>
                  <a:gd name="T3" fmla="*/ 35 h 56"/>
                  <a:gd name="T4" fmla="*/ 3 w 104"/>
                  <a:gd name="T5" fmla="*/ 39 h 56"/>
                  <a:gd name="T6" fmla="*/ 7 w 104"/>
                  <a:gd name="T7" fmla="*/ 43 h 56"/>
                  <a:gd name="T8" fmla="*/ 11 w 104"/>
                  <a:gd name="T9" fmla="*/ 46 h 56"/>
                  <a:gd name="T10" fmla="*/ 15 w 104"/>
                  <a:gd name="T11" fmla="*/ 48 h 56"/>
                  <a:gd name="T12" fmla="*/ 19 w 104"/>
                  <a:gd name="T13" fmla="*/ 50 h 56"/>
                  <a:gd name="T14" fmla="*/ 23 w 104"/>
                  <a:gd name="T15" fmla="*/ 52 h 56"/>
                  <a:gd name="T16" fmla="*/ 27 w 104"/>
                  <a:gd name="T17" fmla="*/ 53 h 56"/>
                  <a:gd name="T18" fmla="*/ 31 w 104"/>
                  <a:gd name="T19" fmla="*/ 54 h 56"/>
                  <a:gd name="T20" fmla="*/ 35 w 104"/>
                  <a:gd name="T21" fmla="*/ 55 h 56"/>
                  <a:gd name="T22" fmla="*/ 39 w 104"/>
                  <a:gd name="T23" fmla="*/ 55 h 56"/>
                  <a:gd name="T24" fmla="*/ 43 w 104"/>
                  <a:gd name="T25" fmla="*/ 56 h 56"/>
                  <a:gd name="T26" fmla="*/ 47 w 104"/>
                  <a:gd name="T27" fmla="*/ 56 h 56"/>
                  <a:gd name="T28" fmla="*/ 51 w 104"/>
                  <a:gd name="T29" fmla="*/ 56 h 56"/>
                  <a:gd name="T30" fmla="*/ 55 w 104"/>
                  <a:gd name="T31" fmla="*/ 56 h 56"/>
                  <a:gd name="T32" fmla="*/ 59 w 104"/>
                  <a:gd name="T33" fmla="*/ 56 h 56"/>
                  <a:gd name="T34" fmla="*/ 63 w 104"/>
                  <a:gd name="T35" fmla="*/ 55 h 56"/>
                  <a:gd name="T36" fmla="*/ 67 w 104"/>
                  <a:gd name="T37" fmla="*/ 55 h 56"/>
                  <a:gd name="T38" fmla="*/ 71 w 104"/>
                  <a:gd name="T39" fmla="*/ 54 h 56"/>
                  <a:gd name="T40" fmla="*/ 75 w 104"/>
                  <a:gd name="T41" fmla="*/ 53 h 56"/>
                  <a:gd name="T42" fmla="*/ 79 w 104"/>
                  <a:gd name="T43" fmla="*/ 52 h 56"/>
                  <a:gd name="T44" fmla="*/ 83 w 104"/>
                  <a:gd name="T45" fmla="*/ 51 h 56"/>
                  <a:gd name="T46" fmla="*/ 87 w 104"/>
                  <a:gd name="T47" fmla="*/ 49 h 56"/>
                  <a:gd name="T48" fmla="*/ 91 w 104"/>
                  <a:gd name="T49" fmla="*/ 47 h 56"/>
                  <a:gd name="T50" fmla="*/ 95 w 104"/>
                  <a:gd name="T51" fmla="*/ 45 h 56"/>
                  <a:gd name="T52" fmla="*/ 99 w 104"/>
                  <a:gd name="T53" fmla="*/ 41 h 56"/>
                  <a:gd name="T54" fmla="*/ 102 w 104"/>
                  <a:gd name="T55" fmla="*/ 37 h 56"/>
                  <a:gd name="T56" fmla="*/ 104 w 104"/>
                  <a:gd name="T57" fmla="*/ 33 h 56"/>
                  <a:gd name="T58" fmla="*/ 104 w 104"/>
                  <a:gd name="T59" fmla="*/ 30 h 56"/>
                  <a:gd name="T60" fmla="*/ 104 w 104"/>
                  <a:gd name="T61" fmla="*/ 3 h 56"/>
                  <a:gd name="T62" fmla="*/ 102 w 104"/>
                  <a:gd name="T63" fmla="*/ 7 h 56"/>
                  <a:gd name="T64" fmla="*/ 99 w 104"/>
                  <a:gd name="T65" fmla="*/ 11 h 56"/>
                  <a:gd name="T66" fmla="*/ 95 w 104"/>
                  <a:gd name="T67" fmla="*/ 15 h 56"/>
                  <a:gd name="T68" fmla="*/ 91 w 104"/>
                  <a:gd name="T69" fmla="*/ 17 h 56"/>
                  <a:gd name="T70" fmla="*/ 87 w 104"/>
                  <a:gd name="T71" fmla="*/ 19 h 56"/>
                  <a:gd name="T72" fmla="*/ 83 w 104"/>
                  <a:gd name="T73" fmla="*/ 21 h 56"/>
                  <a:gd name="T74" fmla="*/ 79 w 104"/>
                  <a:gd name="T75" fmla="*/ 22 h 56"/>
                  <a:gd name="T76" fmla="*/ 75 w 104"/>
                  <a:gd name="T77" fmla="*/ 23 h 56"/>
                  <a:gd name="T78" fmla="*/ 71 w 104"/>
                  <a:gd name="T79" fmla="*/ 24 h 56"/>
                  <a:gd name="T80" fmla="*/ 67 w 104"/>
                  <a:gd name="T81" fmla="*/ 25 h 56"/>
                  <a:gd name="T82" fmla="*/ 63 w 104"/>
                  <a:gd name="T83" fmla="*/ 25 h 56"/>
                  <a:gd name="T84" fmla="*/ 59 w 104"/>
                  <a:gd name="T85" fmla="*/ 26 h 56"/>
                  <a:gd name="T86" fmla="*/ 55 w 104"/>
                  <a:gd name="T87" fmla="*/ 26 h 56"/>
                  <a:gd name="T88" fmla="*/ 51 w 104"/>
                  <a:gd name="T89" fmla="*/ 26 h 56"/>
                  <a:gd name="T90" fmla="*/ 47 w 104"/>
                  <a:gd name="T91" fmla="*/ 26 h 56"/>
                  <a:gd name="T92" fmla="*/ 43 w 104"/>
                  <a:gd name="T93" fmla="*/ 26 h 56"/>
                  <a:gd name="T94" fmla="*/ 39 w 104"/>
                  <a:gd name="T95" fmla="*/ 25 h 56"/>
                  <a:gd name="T96" fmla="*/ 35 w 104"/>
                  <a:gd name="T97" fmla="*/ 25 h 56"/>
                  <a:gd name="T98" fmla="*/ 31 w 104"/>
                  <a:gd name="T99" fmla="*/ 24 h 56"/>
                  <a:gd name="T100" fmla="*/ 27 w 104"/>
                  <a:gd name="T101" fmla="*/ 23 h 56"/>
                  <a:gd name="T102" fmla="*/ 23 w 104"/>
                  <a:gd name="T103" fmla="*/ 22 h 56"/>
                  <a:gd name="T104" fmla="*/ 19 w 104"/>
                  <a:gd name="T105" fmla="*/ 20 h 56"/>
                  <a:gd name="T106" fmla="*/ 15 w 104"/>
                  <a:gd name="T107" fmla="*/ 18 h 56"/>
                  <a:gd name="T108" fmla="*/ 11 w 104"/>
                  <a:gd name="T109" fmla="*/ 16 h 56"/>
                  <a:gd name="T110" fmla="*/ 7 w 104"/>
                  <a:gd name="T111" fmla="*/ 13 h 56"/>
                  <a:gd name="T112" fmla="*/ 3 w 104"/>
                  <a:gd name="T113" fmla="*/ 9 h 56"/>
                  <a:gd name="T114" fmla="*/ 1 w 104"/>
                  <a:gd name="T115" fmla="*/ 5 h 56"/>
                  <a:gd name="T116" fmla="*/ 0 w 104"/>
                  <a:gd name="T11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 h="56">
                    <a:moveTo>
                      <a:pt x="0" y="0"/>
                    </a:moveTo>
                    <a:lnTo>
                      <a:pt x="0" y="0"/>
                    </a:lnTo>
                    <a:lnTo>
                      <a:pt x="0" y="30"/>
                    </a:lnTo>
                    <a:lnTo>
                      <a:pt x="0" y="31"/>
                    </a:lnTo>
                    <a:lnTo>
                      <a:pt x="0" y="32"/>
                    </a:lnTo>
                    <a:lnTo>
                      <a:pt x="0" y="33"/>
                    </a:lnTo>
                    <a:lnTo>
                      <a:pt x="1" y="34"/>
                    </a:lnTo>
                    <a:lnTo>
                      <a:pt x="1" y="35"/>
                    </a:lnTo>
                    <a:lnTo>
                      <a:pt x="1" y="36"/>
                    </a:lnTo>
                    <a:lnTo>
                      <a:pt x="2" y="37"/>
                    </a:lnTo>
                    <a:lnTo>
                      <a:pt x="3" y="38"/>
                    </a:lnTo>
                    <a:lnTo>
                      <a:pt x="3" y="39"/>
                    </a:lnTo>
                    <a:lnTo>
                      <a:pt x="4" y="40"/>
                    </a:lnTo>
                    <a:lnTo>
                      <a:pt x="5" y="41"/>
                    </a:lnTo>
                    <a:lnTo>
                      <a:pt x="6" y="42"/>
                    </a:lnTo>
                    <a:lnTo>
                      <a:pt x="7" y="43"/>
                    </a:lnTo>
                    <a:lnTo>
                      <a:pt x="8" y="44"/>
                    </a:lnTo>
                    <a:lnTo>
                      <a:pt x="9" y="45"/>
                    </a:lnTo>
                    <a:lnTo>
                      <a:pt x="10" y="45"/>
                    </a:lnTo>
                    <a:lnTo>
                      <a:pt x="11" y="46"/>
                    </a:lnTo>
                    <a:lnTo>
                      <a:pt x="12" y="47"/>
                    </a:lnTo>
                    <a:lnTo>
                      <a:pt x="13" y="47"/>
                    </a:lnTo>
                    <a:lnTo>
                      <a:pt x="14" y="48"/>
                    </a:lnTo>
                    <a:lnTo>
                      <a:pt x="15" y="48"/>
                    </a:lnTo>
                    <a:lnTo>
                      <a:pt x="16" y="49"/>
                    </a:lnTo>
                    <a:lnTo>
                      <a:pt x="17" y="49"/>
                    </a:lnTo>
                    <a:lnTo>
                      <a:pt x="18" y="50"/>
                    </a:lnTo>
                    <a:lnTo>
                      <a:pt x="19" y="50"/>
                    </a:lnTo>
                    <a:lnTo>
                      <a:pt x="20" y="50"/>
                    </a:lnTo>
                    <a:lnTo>
                      <a:pt x="21" y="51"/>
                    </a:lnTo>
                    <a:lnTo>
                      <a:pt x="22" y="51"/>
                    </a:lnTo>
                    <a:lnTo>
                      <a:pt x="23" y="52"/>
                    </a:lnTo>
                    <a:lnTo>
                      <a:pt x="24" y="52"/>
                    </a:lnTo>
                    <a:lnTo>
                      <a:pt x="25" y="52"/>
                    </a:lnTo>
                    <a:lnTo>
                      <a:pt x="26" y="53"/>
                    </a:lnTo>
                    <a:lnTo>
                      <a:pt x="27" y="53"/>
                    </a:lnTo>
                    <a:lnTo>
                      <a:pt x="28" y="53"/>
                    </a:lnTo>
                    <a:lnTo>
                      <a:pt x="29" y="53"/>
                    </a:lnTo>
                    <a:lnTo>
                      <a:pt x="30" y="54"/>
                    </a:lnTo>
                    <a:lnTo>
                      <a:pt x="31" y="54"/>
                    </a:lnTo>
                    <a:lnTo>
                      <a:pt x="32" y="54"/>
                    </a:lnTo>
                    <a:lnTo>
                      <a:pt x="33" y="54"/>
                    </a:lnTo>
                    <a:lnTo>
                      <a:pt x="34" y="54"/>
                    </a:lnTo>
                    <a:lnTo>
                      <a:pt x="35" y="55"/>
                    </a:lnTo>
                    <a:lnTo>
                      <a:pt x="36" y="55"/>
                    </a:lnTo>
                    <a:lnTo>
                      <a:pt x="37" y="55"/>
                    </a:lnTo>
                    <a:lnTo>
                      <a:pt x="38" y="55"/>
                    </a:lnTo>
                    <a:lnTo>
                      <a:pt x="39" y="55"/>
                    </a:lnTo>
                    <a:lnTo>
                      <a:pt x="40" y="55"/>
                    </a:lnTo>
                    <a:lnTo>
                      <a:pt x="41" y="55"/>
                    </a:lnTo>
                    <a:lnTo>
                      <a:pt x="42" y="56"/>
                    </a:lnTo>
                    <a:lnTo>
                      <a:pt x="43" y="56"/>
                    </a:lnTo>
                    <a:lnTo>
                      <a:pt x="44" y="56"/>
                    </a:lnTo>
                    <a:lnTo>
                      <a:pt x="45" y="56"/>
                    </a:lnTo>
                    <a:lnTo>
                      <a:pt x="46" y="56"/>
                    </a:lnTo>
                    <a:lnTo>
                      <a:pt x="47" y="56"/>
                    </a:lnTo>
                    <a:lnTo>
                      <a:pt x="48" y="56"/>
                    </a:lnTo>
                    <a:lnTo>
                      <a:pt x="49" y="56"/>
                    </a:lnTo>
                    <a:lnTo>
                      <a:pt x="50" y="56"/>
                    </a:lnTo>
                    <a:lnTo>
                      <a:pt x="51" y="56"/>
                    </a:lnTo>
                    <a:lnTo>
                      <a:pt x="52" y="56"/>
                    </a:lnTo>
                    <a:lnTo>
                      <a:pt x="53" y="56"/>
                    </a:lnTo>
                    <a:lnTo>
                      <a:pt x="54" y="56"/>
                    </a:lnTo>
                    <a:lnTo>
                      <a:pt x="55" y="56"/>
                    </a:lnTo>
                    <a:lnTo>
                      <a:pt x="56" y="56"/>
                    </a:lnTo>
                    <a:lnTo>
                      <a:pt x="57" y="56"/>
                    </a:lnTo>
                    <a:lnTo>
                      <a:pt x="58" y="56"/>
                    </a:lnTo>
                    <a:lnTo>
                      <a:pt x="59" y="56"/>
                    </a:lnTo>
                    <a:lnTo>
                      <a:pt x="60" y="56"/>
                    </a:lnTo>
                    <a:lnTo>
                      <a:pt x="61" y="56"/>
                    </a:lnTo>
                    <a:lnTo>
                      <a:pt x="62" y="56"/>
                    </a:lnTo>
                    <a:lnTo>
                      <a:pt x="63" y="55"/>
                    </a:lnTo>
                    <a:lnTo>
                      <a:pt x="64" y="55"/>
                    </a:lnTo>
                    <a:lnTo>
                      <a:pt x="65" y="55"/>
                    </a:lnTo>
                    <a:lnTo>
                      <a:pt x="66" y="55"/>
                    </a:lnTo>
                    <a:lnTo>
                      <a:pt x="67" y="55"/>
                    </a:lnTo>
                    <a:lnTo>
                      <a:pt x="68" y="55"/>
                    </a:lnTo>
                    <a:lnTo>
                      <a:pt x="69" y="55"/>
                    </a:lnTo>
                    <a:lnTo>
                      <a:pt x="70" y="54"/>
                    </a:lnTo>
                    <a:lnTo>
                      <a:pt x="71" y="54"/>
                    </a:lnTo>
                    <a:lnTo>
                      <a:pt x="72" y="54"/>
                    </a:lnTo>
                    <a:lnTo>
                      <a:pt x="73" y="54"/>
                    </a:lnTo>
                    <a:lnTo>
                      <a:pt x="74" y="54"/>
                    </a:lnTo>
                    <a:lnTo>
                      <a:pt x="75" y="53"/>
                    </a:lnTo>
                    <a:lnTo>
                      <a:pt x="76" y="53"/>
                    </a:lnTo>
                    <a:lnTo>
                      <a:pt x="77" y="53"/>
                    </a:lnTo>
                    <a:lnTo>
                      <a:pt x="78" y="53"/>
                    </a:lnTo>
                    <a:lnTo>
                      <a:pt x="79" y="52"/>
                    </a:lnTo>
                    <a:lnTo>
                      <a:pt x="80" y="52"/>
                    </a:lnTo>
                    <a:lnTo>
                      <a:pt x="81" y="52"/>
                    </a:lnTo>
                    <a:lnTo>
                      <a:pt x="82" y="51"/>
                    </a:lnTo>
                    <a:lnTo>
                      <a:pt x="83" y="51"/>
                    </a:lnTo>
                    <a:lnTo>
                      <a:pt x="84" y="50"/>
                    </a:lnTo>
                    <a:lnTo>
                      <a:pt x="85" y="50"/>
                    </a:lnTo>
                    <a:lnTo>
                      <a:pt x="86" y="50"/>
                    </a:lnTo>
                    <a:lnTo>
                      <a:pt x="87" y="49"/>
                    </a:lnTo>
                    <a:lnTo>
                      <a:pt x="88" y="49"/>
                    </a:lnTo>
                    <a:lnTo>
                      <a:pt x="89" y="48"/>
                    </a:lnTo>
                    <a:lnTo>
                      <a:pt x="90" y="48"/>
                    </a:lnTo>
                    <a:lnTo>
                      <a:pt x="91" y="47"/>
                    </a:lnTo>
                    <a:lnTo>
                      <a:pt x="92" y="47"/>
                    </a:lnTo>
                    <a:lnTo>
                      <a:pt x="93" y="46"/>
                    </a:lnTo>
                    <a:lnTo>
                      <a:pt x="94" y="45"/>
                    </a:lnTo>
                    <a:lnTo>
                      <a:pt x="95" y="45"/>
                    </a:lnTo>
                    <a:lnTo>
                      <a:pt x="96" y="44"/>
                    </a:lnTo>
                    <a:lnTo>
                      <a:pt x="97" y="43"/>
                    </a:lnTo>
                    <a:lnTo>
                      <a:pt x="98" y="42"/>
                    </a:lnTo>
                    <a:lnTo>
                      <a:pt x="99" y="41"/>
                    </a:lnTo>
                    <a:lnTo>
                      <a:pt x="100" y="40"/>
                    </a:lnTo>
                    <a:lnTo>
                      <a:pt x="101" y="39"/>
                    </a:lnTo>
                    <a:lnTo>
                      <a:pt x="101" y="38"/>
                    </a:lnTo>
                    <a:lnTo>
                      <a:pt x="102" y="37"/>
                    </a:lnTo>
                    <a:lnTo>
                      <a:pt x="103" y="36"/>
                    </a:lnTo>
                    <a:lnTo>
                      <a:pt x="103" y="35"/>
                    </a:lnTo>
                    <a:lnTo>
                      <a:pt x="103" y="34"/>
                    </a:lnTo>
                    <a:lnTo>
                      <a:pt x="104" y="33"/>
                    </a:lnTo>
                    <a:lnTo>
                      <a:pt x="104" y="32"/>
                    </a:lnTo>
                    <a:lnTo>
                      <a:pt x="104" y="31"/>
                    </a:lnTo>
                    <a:lnTo>
                      <a:pt x="104" y="30"/>
                    </a:lnTo>
                    <a:lnTo>
                      <a:pt x="104" y="30"/>
                    </a:lnTo>
                    <a:lnTo>
                      <a:pt x="104" y="0"/>
                    </a:lnTo>
                    <a:lnTo>
                      <a:pt x="104" y="1"/>
                    </a:lnTo>
                    <a:lnTo>
                      <a:pt x="104" y="2"/>
                    </a:lnTo>
                    <a:lnTo>
                      <a:pt x="104" y="3"/>
                    </a:lnTo>
                    <a:lnTo>
                      <a:pt x="103" y="4"/>
                    </a:lnTo>
                    <a:lnTo>
                      <a:pt x="103" y="5"/>
                    </a:lnTo>
                    <a:lnTo>
                      <a:pt x="103" y="6"/>
                    </a:lnTo>
                    <a:lnTo>
                      <a:pt x="102" y="7"/>
                    </a:lnTo>
                    <a:lnTo>
                      <a:pt x="101" y="8"/>
                    </a:lnTo>
                    <a:lnTo>
                      <a:pt x="101" y="9"/>
                    </a:lnTo>
                    <a:lnTo>
                      <a:pt x="100" y="10"/>
                    </a:lnTo>
                    <a:lnTo>
                      <a:pt x="99" y="11"/>
                    </a:lnTo>
                    <a:lnTo>
                      <a:pt x="98" y="12"/>
                    </a:lnTo>
                    <a:lnTo>
                      <a:pt x="97" y="13"/>
                    </a:lnTo>
                    <a:lnTo>
                      <a:pt x="96" y="14"/>
                    </a:lnTo>
                    <a:lnTo>
                      <a:pt x="95" y="15"/>
                    </a:lnTo>
                    <a:lnTo>
                      <a:pt x="94" y="15"/>
                    </a:lnTo>
                    <a:lnTo>
                      <a:pt x="93" y="16"/>
                    </a:lnTo>
                    <a:lnTo>
                      <a:pt x="92" y="17"/>
                    </a:lnTo>
                    <a:lnTo>
                      <a:pt x="91" y="17"/>
                    </a:lnTo>
                    <a:lnTo>
                      <a:pt x="90" y="18"/>
                    </a:lnTo>
                    <a:lnTo>
                      <a:pt x="89" y="18"/>
                    </a:lnTo>
                    <a:lnTo>
                      <a:pt x="88" y="19"/>
                    </a:lnTo>
                    <a:lnTo>
                      <a:pt x="87" y="19"/>
                    </a:lnTo>
                    <a:lnTo>
                      <a:pt x="86" y="20"/>
                    </a:lnTo>
                    <a:lnTo>
                      <a:pt x="85" y="20"/>
                    </a:lnTo>
                    <a:lnTo>
                      <a:pt x="84" y="20"/>
                    </a:lnTo>
                    <a:lnTo>
                      <a:pt x="83" y="21"/>
                    </a:lnTo>
                    <a:lnTo>
                      <a:pt x="82" y="21"/>
                    </a:lnTo>
                    <a:lnTo>
                      <a:pt x="81" y="22"/>
                    </a:lnTo>
                    <a:lnTo>
                      <a:pt x="80" y="22"/>
                    </a:lnTo>
                    <a:lnTo>
                      <a:pt x="79" y="22"/>
                    </a:lnTo>
                    <a:lnTo>
                      <a:pt x="78" y="23"/>
                    </a:lnTo>
                    <a:lnTo>
                      <a:pt x="77" y="23"/>
                    </a:lnTo>
                    <a:lnTo>
                      <a:pt x="76" y="23"/>
                    </a:lnTo>
                    <a:lnTo>
                      <a:pt x="75" y="23"/>
                    </a:lnTo>
                    <a:lnTo>
                      <a:pt x="74" y="24"/>
                    </a:lnTo>
                    <a:lnTo>
                      <a:pt x="73" y="24"/>
                    </a:lnTo>
                    <a:lnTo>
                      <a:pt x="72" y="24"/>
                    </a:lnTo>
                    <a:lnTo>
                      <a:pt x="71" y="24"/>
                    </a:lnTo>
                    <a:lnTo>
                      <a:pt x="70" y="24"/>
                    </a:lnTo>
                    <a:lnTo>
                      <a:pt x="69" y="25"/>
                    </a:lnTo>
                    <a:lnTo>
                      <a:pt x="68" y="25"/>
                    </a:lnTo>
                    <a:lnTo>
                      <a:pt x="67" y="25"/>
                    </a:lnTo>
                    <a:lnTo>
                      <a:pt x="66" y="25"/>
                    </a:lnTo>
                    <a:lnTo>
                      <a:pt x="65" y="25"/>
                    </a:lnTo>
                    <a:lnTo>
                      <a:pt x="64" y="25"/>
                    </a:lnTo>
                    <a:lnTo>
                      <a:pt x="63" y="25"/>
                    </a:lnTo>
                    <a:lnTo>
                      <a:pt x="62" y="26"/>
                    </a:lnTo>
                    <a:lnTo>
                      <a:pt x="61" y="26"/>
                    </a:lnTo>
                    <a:lnTo>
                      <a:pt x="60" y="26"/>
                    </a:lnTo>
                    <a:lnTo>
                      <a:pt x="59" y="26"/>
                    </a:lnTo>
                    <a:lnTo>
                      <a:pt x="58" y="26"/>
                    </a:lnTo>
                    <a:lnTo>
                      <a:pt x="57" y="26"/>
                    </a:lnTo>
                    <a:lnTo>
                      <a:pt x="56" y="26"/>
                    </a:lnTo>
                    <a:lnTo>
                      <a:pt x="55" y="26"/>
                    </a:lnTo>
                    <a:lnTo>
                      <a:pt x="54" y="26"/>
                    </a:lnTo>
                    <a:lnTo>
                      <a:pt x="53" y="26"/>
                    </a:lnTo>
                    <a:lnTo>
                      <a:pt x="52" y="26"/>
                    </a:lnTo>
                    <a:lnTo>
                      <a:pt x="51" y="26"/>
                    </a:lnTo>
                    <a:lnTo>
                      <a:pt x="50" y="26"/>
                    </a:lnTo>
                    <a:lnTo>
                      <a:pt x="49" y="26"/>
                    </a:lnTo>
                    <a:lnTo>
                      <a:pt x="48" y="26"/>
                    </a:lnTo>
                    <a:lnTo>
                      <a:pt x="47" y="26"/>
                    </a:lnTo>
                    <a:lnTo>
                      <a:pt x="46" y="26"/>
                    </a:lnTo>
                    <a:lnTo>
                      <a:pt x="45" y="26"/>
                    </a:lnTo>
                    <a:lnTo>
                      <a:pt x="44" y="26"/>
                    </a:lnTo>
                    <a:lnTo>
                      <a:pt x="43" y="26"/>
                    </a:lnTo>
                    <a:lnTo>
                      <a:pt x="42" y="26"/>
                    </a:lnTo>
                    <a:lnTo>
                      <a:pt x="41" y="25"/>
                    </a:lnTo>
                    <a:lnTo>
                      <a:pt x="40" y="25"/>
                    </a:lnTo>
                    <a:lnTo>
                      <a:pt x="39" y="25"/>
                    </a:lnTo>
                    <a:lnTo>
                      <a:pt x="38" y="25"/>
                    </a:lnTo>
                    <a:lnTo>
                      <a:pt x="37" y="25"/>
                    </a:lnTo>
                    <a:lnTo>
                      <a:pt x="36" y="25"/>
                    </a:lnTo>
                    <a:lnTo>
                      <a:pt x="35" y="25"/>
                    </a:lnTo>
                    <a:lnTo>
                      <a:pt x="34" y="24"/>
                    </a:lnTo>
                    <a:lnTo>
                      <a:pt x="33" y="24"/>
                    </a:lnTo>
                    <a:lnTo>
                      <a:pt x="32" y="24"/>
                    </a:lnTo>
                    <a:lnTo>
                      <a:pt x="31" y="24"/>
                    </a:lnTo>
                    <a:lnTo>
                      <a:pt x="30" y="24"/>
                    </a:lnTo>
                    <a:lnTo>
                      <a:pt x="29" y="23"/>
                    </a:lnTo>
                    <a:lnTo>
                      <a:pt x="28" y="23"/>
                    </a:lnTo>
                    <a:lnTo>
                      <a:pt x="27" y="23"/>
                    </a:lnTo>
                    <a:lnTo>
                      <a:pt x="26" y="23"/>
                    </a:lnTo>
                    <a:lnTo>
                      <a:pt x="25" y="22"/>
                    </a:lnTo>
                    <a:lnTo>
                      <a:pt x="24" y="22"/>
                    </a:lnTo>
                    <a:lnTo>
                      <a:pt x="23" y="22"/>
                    </a:lnTo>
                    <a:lnTo>
                      <a:pt x="22" y="21"/>
                    </a:lnTo>
                    <a:lnTo>
                      <a:pt x="21" y="21"/>
                    </a:lnTo>
                    <a:lnTo>
                      <a:pt x="20" y="20"/>
                    </a:lnTo>
                    <a:lnTo>
                      <a:pt x="19" y="20"/>
                    </a:lnTo>
                    <a:lnTo>
                      <a:pt x="18" y="20"/>
                    </a:lnTo>
                    <a:lnTo>
                      <a:pt x="17" y="19"/>
                    </a:lnTo>
                    <a:lnTo>
                      <a:pt x="16" y="19"/>
                    </a:lnTo>
                    <a:lnTo>
                      <a:pt x="15" y="18"/>
                    </a:lnTo>
                    <a:lnTo>
                      <a:pt x="14" y="18"/>
                    </a:lnTo>
                    <a:lnTo>
                      <a:pt x="13" y="17"/>
                    </a:lnTo>
                    <a:lnTo>
                      <a:pt x="12" y="17"/>
                    </a:lnTo>
                    <a:lnTo>
                      <a:pt x="11" y="16"/>
                    </a:lnTo>
                    <a:lnTo>
                      <a:pt x="10" y="15"/>
                    </a:lnTo>
                    <a:lnTo>
                      <a:pt x="9" y="15"/>
                    </a:lnTo>
                    <a:lnTo>
                      <a:pt x="8" y="14"/>
                    </a:lnTo>
                    <a:lnTo>
                      <a:pt x="7" y="13"/>
                    </a:lnTo>
                    <a:lnTo>
                      <a:pt x="6" y="12"/>
                    </a:lnTo>
                    <a:lnTo>
                      <a:pt x="5" y="11"/>
                    </a:lnTo>
                    <a:lnTo>
                      <a:pt x="4" y="10"/>
                    </a:lnTo>
                    <a:lnTo>
                      <a:pt x="3" y="9"/>
                    </a:lnTo>
                    <a:lnTo>
                      <a:pt x="3" y="8"/>
                    </a:lnTo>
                    <a:lnTo>
                      <a:pt x="2" y="7"/>
                    </a:lnTo>
                    <a:lnTo>
                      <a:pt x="1" y="6"/>
                    </a:lnTo>
                    <a:lnTo>
                      <a:pt x="1" y="5"/>
                    </a:lnTo>
                    <a:lnTo>
                      <a:pt x="1" y="4"/>
                    </a:lnTo>
                    <a:lnTo>
                      <a:pt x="0" y="3"/>
                    </a:lnTo>
                    <a:lnTo>
                      <a:pt x="0" y="2"/>
                    </a:lnTo>
                    <a:lnTo>
                      <a:pt x="0" y="1"/>
                    </a:lnTo>
                    <a:lnTo>
                      <a:pt x="0" y="0"/>
                    </a:lnTo>
                    <a:close/>
                  </a:path>
                </a:pathLst>
              </a:custGeom>
              <a:solidFill>
                <a:srgbClr val="805500"/>
              </a:solidFill>
              <a:ln w="1">
                <a:solidFill>
                  <a:srgbClr val="4E4E4E"/>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 name="Group 131"/>
            <p:cNvGrpSpPr/>
            <p:nvPr/>
          </p:nvGrpSpPr>
          <p:grpSpPr>
            <a:xfrm>
              <a:off x="4991472" y="2420888"/>
              <a:ext cx="228600" cy="163513"/>
              <a:chOff x="4883150" y="2670175"/>
              <a:chExt cx="228600" cy="163513"/>
            </a:xfrm>
          </p:grpSpPr>
          <p:sp>
            <p:nvSpPr>
              <p:cNvPr id="133" name="Freeform 320"/>
              <p:cNvSpPr>
                <a:spLocks/>
              </p:cNvSpPr>
              <p:nvPr/>
            </p:nvSpPr>
            <p:spPr bwMode="auto">
              <a:xfrm>
                <a:off x="4883150" y="2670175"/>
                <a:ext cx="112713" cy="92075"/>
              </a:xfrm>
              <a:custGeom>
                <a:avLst/>
                <a:gdLst>
                  <a:gd name="T0" fmla="*/ 73 w 74"/>
                  <a:gd name="T1" fmla="*/ 0 h 60"/>
                  <a:gd name="T2" fmla="*/ 71 w 74"/>
                  <a:gd name="T3" fmla="*/ 0 h 60"/>
                  <a:gd name="T4" fmla="*/ 69 w 74"/>
                  <a:gd name="T5" fmla="*/ 0 h 60"/>
                  <a:gd name="T6" fmla="*/ 67 w 74"/>
                  <a:gd name="T7" fmla="*/ 0 h 60"/>
                  <a:gd name="T8" fmla="*/ 65 w 74"/>
                  <a:gd name="T9" fmla="*/ 0 h 60"/>
                  <a:gd name="T10" fmla="*/ 63 w 74"/>
                  <a:gd name="T11" fmla="*/ 0 h 60"/>
                  <a:gd name="T12" fmla="*/ 61 w 74"/>
                  <a:gd name="T13" fmla="*/ 1 h 60"/>
                  <a:gd name="T14" fmla="*/ 59 w 74"/>
                  <a:gd name="T15" fmla="*/ 1 h 60"/>
                  <a:gd name="T16" fmla="*/ 57 w 74"/>
                  <a:gd name="T17" fmla="*/ 1 h 60"/>
                  <a:gd name="T18" fmla="*/ 55 w 74"/>
                  <a:gd name="T19" fmla="*/ 1 h 60"/>
                  <a:gd name="T20" fmla="*/ 53 w 74"/>
                  <a:gd name="T21" fmla="*/ 2 h 60"/>
                  <a:gd name="T22" fmla="*/ 51 w 74"/>
                  <a:gd name="T23" fmla="*/ 2 h 60"/>
                  <a:gd name="T24" fmla="*/ 49 w 74"/>
                  <a:gd name="T25" fmla="*/ 2 h 60"/>
                  <a:gd name="T26" fmla="*/ 47 w 74"/>
                  <a:gd name="T27" fmla="*/ 3 h 60"/>
                  <a:gd name="T28" fmla="*/ 45 w 74"/>
                  <a:gd name="T29" fmla="*/ 3 h 60"/>
                  <a:gd name="T30" fmla="*/ 43 w 74"/>
                  <a:gd name="T31" fmla="*/ 3 h 60"/>
                  <a:gd name="T32" fmla="*/ 41 w 74"/>
                  <a:gd name="T33" fmla="*/ 4 h 60"/>
                  <a:gd name="T34" fmla="*/ 39 w 74"/>
                  <a:gd name="T35" fmla="*/ 4 h 60"/>
                  <a:gd name="T36" fmla="*/ 37 w 74"/>
                  <a:gd name="T37" fmla="*/ 5 h 60"/>
                  <a:gd name="T38" fmla="*/ 35 w 74"/>
                  <a:gd name="T39" fmla="*/ 6 h 60"/>
                  <a:gd name="T40" fmla="*/ 33 w 74"/>
                  <a:gd name="T41" fmla="*/ 6 h 60"/>
                  <a:gd name="T42" fmla="*/ 31 w 74"/>
                  <a:gd name="T43" fmla="*/ 7 h 60"/>
                  <a:gd name="T44" fmla="*/ 29 w 74"/>
                  <a:gd name="T45" fmla="*/ 8 h 60"/>
                  <a:gd name="T46" fmla="*/ 27 w 74"/>
                  <a:gd name="T47" fmla="*/ 8 h 60"/>
                  <a:gd name="T48" fmla="*/ 25 w 74"/>
                  <a:gd name="T49" fmla="*/ 9 h 60"/>
                  <a:gd name="T50" fmla="*/ 23 w 74"/>
                  <a:gd name="T51" fmla="*/ 10 h 60"/>
                  <a:gd name="T52" fmla="*/ 21 w 74"/>
                  <a:gd name="T53" fmla="*/ 11 h 60"/>
                  <a:gd name="T54" fmla="*/ 19 w 74"/>
                  <a:gd name="T55" fmla="*/ 12 h 60"/>
                  <a:gd name="T56" fmla="*/ 17 w 74"/>
                  <a:gd name="T57" fmla="*/ 13 h 60"/>
                  <a:gd name="T58" fmla="*/ 15 w 74"/>
                  <a:gd name="T59" fmla="*/ 15 h 60"/>
                  <a:gd name="T60" fmla="*/ 13 w 74"/>
                  <a:gd name="T61" fmla="*/ 16 h 60"/>
                  <a:gd name="T62" fmla="*/ 11 w 74"/>
                  <a:gd name="T63" fmla="*/ 18 h 60"/>
                  <a:gd name="T64" fmla="*/ 9 w 74"/>
                  <a:gd name="T65" fmla="*/ 19 h 60"/>
                  <a:gd name="T66" fmla="*/ 7 w 74"/>
                  <a:gd name="T67" fmla="*/ 21 h 60"/>
                  <a:gd name="T68" fmla="*/ 6 w 74"/>
                  <a:gd name="T69" fmla="*/ 23 h 60"/>
                  <a:gd name="T70" fmla="*/ 4 w 74"/>
                  <a:gd name="T71" fmla="*/ 25 h 60"/>
                  <a:gd name="T72" fmla="*/ 3 w 74"/>
                  <a:gd name="T73" fmla="*/ 27 h 60"/>
                  <a:gd name="T74" fmla="*/ 2 w 74"/>
                  <a:gd name="T75" fmla="*/ 29 h 60"/>
                  <a:gd name="T76" fmla="*/ 1 w 74"/>
                  <a:gd name="T77" fmla="*/ 31 h 60"/>
                  <a:gd name="T78" fmla="*/ 0 w 74"/>
                  <a:gd name="T79" fmla="*/ 33 h 60"/>
                  <a:gd name="T80" fmla="*/ 0 w 74"/>
                  <a:gd name="T81" fmla="*/ 35 h 60"/>
                  <a:gd name="T82" fmla="*/ 0 w 74"/>
                  <a:gd name="T83" fmla="*/ 37 h 60"/>
                  <a:gd name="T84" fmla="*/ 0 w 74"/>
                  <a:gd name="T85" fmla="*/ 39 h 60"/>
                  <a:gd name="T86" fmla="*/ 0 w 74"/>
                  <a:gd name="T87" fmla="*/ 41 h 60"/>
                  <a:gd name="T88" fmla="*/ 1 w 74"/>
                  <a:gd name="T89" fmla="*/ 43 h 60"/>
                  <a:gd name="T90" fmla="*/ 2 w 74"/>
                  <a:gd name="T91" fmla="*/ 45 h 60"/>
                  <a:gd name="T92" fmla="*/ 3 w 74"/>
                  <a:gd name="T93" fmla="*/ 47 h 60"/>
                  <a:gd name="T94" fmla="*/ 4 w 74"/>
                  <a:gd name="T95" fmla="*/ 49 h 60"/>
                  <a:gd name="T96" fmla="*/ 6 w 74"/>
                  <a:gd name="T97" fmla="*/ 51 h 60"/>
                  <a:gd name="T98" fmla="*/ 7 w 74"/>
                  <a:gd name="T99" fmla="*/ 53 h 60"/>
                  <a:gd name="T100" fmla="*/ 9 w 74"/>
                  <a:gd name="T101" fmla="*/ 55 h 60"/>
                  <a:gd name="T102" fmla="*/ 11 w 74"/>
                  <a:gd name="T103" fmla="*/ 56 h 60"/>
                  <a:gd name="T104" fmla="*/ 13 w 74"/>
                  <a:gd name="T105" fmla="*/ 58 h 60"/>
                  <a:gd name="T106" fmla="*/ 15 w 74"/>
                  <a:gd name="T107" fmla="*/ 59 h 60"/>
                  <a:gd name="T108" fmla="*/ 17 w 74"/>
                  <a:gd name="T109" fmla="*/ 60 h 60"/>
                  <a:gd name="T110" fmla="*/ 74 w 74"/>
                  <a:gd name="T111"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60">
                    <a:moveTo>
                      <a:pt x="74" y="0"/>
                    </a:moveTo>
                    <a:lnTo>
                      <a:pt x="73" y="0"/>
                    </a:lnTo>
                    <a:lnTo>
                      <a:pt x="72" y="0"/>
                    </a:lnTo>
                    <a:lnTo>
                      <a:pt x="71" y="0"/>
                    </a:lnTo>
                    <a:lnTo>
                      <a:pt x="70" y="0"/>
                    </a:lnTo>
                    <a:lnTo>
                      <a:pt x="69" y="0"/>
                    </a:lnTo>
                    <a:lnTo>
                      <a:pt x="68" y="0"/>
                    </a:lnTo>
                    <a:lnTo>
                      <a:pt x="67" y="0"/>
                    </a:lnTo>
                    <a:lnTo>
                      <a:pt x="66" y="0"/>
                    </a:lnTo>
                    <a:lnTo>
                      <a:pt x="65" y="0"/>
                    </a:lnTo>
                    <a:lnTo>
                      <a:pt x="64" y="0"/>
                    </a:lnTo>
                    <a:lnTo>
                      <a:pt x="63" y="0"/>
                    </a:lnTo>
                    <a:lnTo>
                      <a:pt x="62" y="0"/>
                    </a:lnTo>
                    <a:lnTo>
                      <a:pt x="61" y="1"/>
                    </a:lnTo>
                    <a:lnTo>
                      <a:pt x="60" y="1"/>
                    </a:lnTo>
                    <a:lnTo>
                      <a:pt x="59" y="1"/>
                    </a:lnTo>
                    <a:lnTo>
                      <a:pt x="58" y="1"/>
                    </a:lnTo>
                    <a:lnTo>
                      <a:pt x="57" y="1"/>
                    </a:lnTo>
                    <a:lnTo>
                      <a:pt x="56" y="1"/>
                    </a:lnTo>
                    <a:lnTo>
                      <a:pt x="55" y="1"/>
                    </a:lnTo>
                    <a:lnTo>
                      <a:pt x="54" y="1"/>
                    </a:lnTo>
                    <a:lnTo>
                      <a:pt x="53" y="2"/>
                    </a:lnTo>
                    <a:lnTo>
                      <a:pt x="52" y="2"/>
                    </a:lnTo>
                    <a:lnTo>
                      <a:pt x="51" y="2"/>
                    </a:lnTo>
                    <a:lnTo>
                      <a:pt x="50" y="2"/>
                    </a:lnTo>
                    <a:lnTo>
                      <a:pt x="49" y="2"/>
                    </a:lnTo>
                    <a:lnTo>
                      <a:pt x="48" y="2"/>
                    </a:lnTo>
                    <a:lnTo>
                      <a:pt x="47" y="3"/>
                    </a:lnTo>
                    <a:lnTo>
                      <a:pt x="46" y="3"/>
                    </a:lnTo>
                    <a:lnTo>
                      <a:pt x="45" y="3"/>
                    </a:lnTo>
                    <a:lnTo>
                      <a:pt x="44" y="3"/>
                    </a:lnTo>
                    <a:lnTo>
                      <a:pt x="43" y="3"/>
                    </a:lnTo>
                    <a:lnTo>
                      <a:pt x="42" y="4"/>
                    </a:lnTo>
                    <a:lnTo>
                      <a:pt x="41" y="4"/>
                    </a:lnTo>
                    <a:lnTo>
                      <a:pt x="40" y="4"/>
                    </a:lnTo>
                    <a:lnTo>
                      <a:pt x="39" y="4"/>
                    </a:lnTo>
                    <a:lnTo>
                      <a:pt x="38" y="5"/>
                    </a:lnTo>
                    <a:lnTo>
                      <a:pt x="37" y="5"/>
                    </a:lnTo>
                    <a:lnTo>
                      <a:pt x="36" y="5"/>
                    </a:lnTo>
                    <a:lnTo>
                      <a:pt x="35" y="6"/>
                    </a:lnTo>
                    <a:lnTo>
                      <a:pt x="34" y="6"/>
                    </a:lnTo>
                    <a:lnTo>
                      <a:pt x="33" y="6"/>
                    </a:lnTo>
                    <a:lnTo>
                      <a:pt x="32" y="7"/>
                    </a:lnTo>
                    <a:lnTo>
                      <a:pt x="31" y="7"/>
                    </a:lnTo>
                    <a:lnTo>
                      <a:pt x="30" y="7"/>
                    </a:lnTo>
                    <a:lnTo>
                      <a:pt x="29" y="8"/>
                    </a:lnTo>
                    <a:lnTo>
                      <a:pt x="28" y="8"/>
                    </a:lnTo>
                    <a:lnTo>
                      <a:pt x="27" y="8"/>
                    </a:lnTo>
                    <a:lnTo>
                      <a:pt x="26" y="9"/>
                    </a:lnTo>
                    <a:lnTo>
                      <a:pt x="25" y="9"/>
                    </a:lnTo>
                    <a:lnTo>
                      <a:pt x="24" y="10"/>
                    </a:lnTo>
                    <a:lnTo>
                      <a:pt x="23" y="10"/>
                    </a:lnTo>
                    <a:lnTo>
                      <a:pt x="22" y="11"/>
                    </a:lnTo>
                    <a:lnTo>
                      <a:pt x="21" y="11"/>
                    </a:lnTo>
                    <a:lnTo>
                      <a:pt x="20" y="12"/>
                    </a:lnTo>
                    <a:lnTo>
                      <a:pt x="19" y="12"/>
                    </a:lnTo>
                    <a:lnTo>
                      <a:pt x="18" y="13"/>
                    </a:lnTo>
                    <a:lnTo>
                      <a:pt x="17" y="13"/>
                    </a:lnTo>
                    <a:lnTo>
                      <a:pt x="16" y="14"/>
                    </a:lnTo>
                    <a:lnTo>
                      <a:pt x="15" y="15"/>
                    </a:lnTo>
                    <a:lnTo>
                      <a:pt x="14" y="15"/>
                    </a:lnTo>
                    <a:lnTo>
                      <a:pt x="13" y="16"/>
                    </a:lnTo>
                    <a:lnTo>
                      <a:pt x="12" y="17"/>
                    </a:lnTo>
                    <a:lnTo>
                      <a:pt x="11" y="18"/>
                    </a:lnTo>
                    <a:lnTo>
                      <a:pt x="10" y="18"/>
                    </a:lnTo>
                    <a:lnTo>
                      <a:pt x="9" y="19"/>
                    </a:lnTo>
                    <a:lnTo>
                      <a:pt x="8" y="20"/>
                    </a:lnTo>
                    <a:lnTo>
                      <a:pt x="7" y="21"/>
                    </a:lnTo>
                    <a:lnTo>
                      <a:pt x="6" y="22"/>
                    </a:lnTo>
                    <a:lnTo>
                      <a:pt x="6" y="23"/>
                    </a:lnTo>
                    <a:lnTo>
                      <a:pt x="5" y="24"/>
                    </a:lnTo>
                    <a:lnTo>
                      <a:pt x="4" y="25"/>
                    </a:lnTo>
                    <a:lnTo>
                      <a:pt x="3" y="26"/>
                    </a:lnTo>
                    <a:lnTo>
                      <a:pt x="3" y="27"/>
                    </a:lnTo>
                    <a:lnTo>
                      <a:pt x="2" y="28"/>
                    </a:lnTo>
                    <a:lnTo>
                      <a:pt x="2" y="29"/>
                    </a:lnTo>
                    <a:lnTo>
                      <a:pt x="1" y="30"/>
                    </a:lnTo>
                    <a:lnTo>
                      <a:pt x="1" y="31"/>
                    </a:lnTo>
                    <a:lnTo>
                      <a:pt x="1" y="32"/>
                    </a:lnTo>
                    <a:lnTo>
                      <a:pt x="0" y="33"/>
                    </a:lnTo>
                    <a:lnTo>
                      <a:pt x="0" y="34"/>
                    </a:lnTo>
                    <a:lnTo>
                      <a:pt x="0" y="35"/>
                    </a:lnTo>
                    <a:lnTo>
                      <a:pt x="0" y="36"/>
                    </a:lnTo>
                    <a:lnTo>
                      <a:pt x="0" y="37"/>
                    </a:lnTo>
                    <a:lnTo>
                      <a:pt x="0" y="38"/>
                    </a:lnTo>
                    <a:lnTo>
                      <a:pt x="0" y="39"/>
                    </a:lnTo>
                    <a:lnTo>
                      <a:pt x="0" y="40"/>
                    </a:lnTo>
                    <a:lnTo>
                      <a:pt x="0" y="41"/>
                    </a:lnTo>
                    <a:lnTo>
                      <a:pt x="1" y="42"/>
                    </a:lnTo>
                    <a:lnTo>
                      <a:pt x="1" y="43"/>
                    </a:lnTo>
                    <a:lnTo>
                      <a:pt x="1" y="44"/>
                    </a:lnTo>
                    <a:lnTo>
                      <a:pt x="2" y="45"/>
                    </a:lnTo>
                    <a:lnTo>
                      <a:pt x="2" y="46"/>
                    </a:lnTo>
                    <a:lnTo>
                      <a:pt x="3" y="47"/>
                    </a:lnTo>
                    <a:lnTo>
                      <a:pt x="3" y="48"/>
                    </a:lnTo>
                    <a:lnTo>
                      <a:pt x="4" y="49"/>
                    </a:lnTo>
                    <a:lnTo>
                      <a:pt x="5" y="50"/>
                    </a:lnTo>
                    <a:lnTo>
                      <a:pt x="6" y="51"/>
                    </a:lnTo>
                    <a:lnTo>
                      <a:pt x="6" y="52"/>
                    </a:lnTo>
                    <a:lnTo>
                      <a:pt x="7" y="53"/>
                    </a:lnTo>
                    <a:lnTo>
                      <a:pt x="8" y="54"/>
                    </a:lnTo>
                    <a:lnTo>
                      <a:pt x="9" y="55"/>
                    </a:lnTo>
                    <a:lnTo>
                      <a:pt x="10" y="56"/>
                    </a:lnTo>
                    <a:lnTo>
                      <a:pt x="11" y="56"/>
                    </a:lnTo>
                    <a:lnTo>
                      <a:pt x="12" y="57"/>
                    </a:lnTo>
                    <a:lnTo>
                      <a:pt x="13" y="58"/>
                    </a:lnTo>
                    <a:lnTo>
                      <a:pt x="14" y="59"/>
                    </a:lnTo>
                    <a:lnTo>
                      <a:pt x="15" y="59"/>
                    </a:lnTo>
                    <a:lnTo>
                      <a:pt x="16" y="60"/>
                    </a:lnTo>
                    <a:lnTo>
                      <a:pt x="17" y="60"/>
                    </a:lnTo>
                    <a:lnTo>
                      <a:pt x="17" y="60"/>
                    </a:lnTo>
                    <a:lnTo>
                      <a:pt x="74" y="37"/>
                    </a:lnTo>
                    <a:lnTo>
                      <a:pt x="74" y="0"/>
                    </a:lnTo>
                    <a:close/>
                  </a:path>
                </a:pathLst>
              </a:custGeom>
              <a:solidFill>
                <a:srgbClr val="E60000"/>
              </a:solidFill>
              <a:ln w="1">
                <a:solidFill>
                  <a:srgbClr val="4E4E4E"/>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321"/>
              <p:cNvSpPr>
                <a:spLocks/>
              </p:cNvSpPr>
              <p:nvPr/>
            </p:nvSpPr>
            <p:spPr bwMode="auto">
              <a:xfrm>
                <a:off x="4883150" y="2727325"/>
                <a:ext cx="25400" cy="85725"/>
              </a:xfrm>
              <a:custGeom>
                <a:avLst/>
                <a:gdLst>
                  <a:gd name="T0" fmla="*/ 0 w 17"/>
                  <a:gd name="T1" fmla="*/ 0 h 56"/>
                  <a:gd name="T2" fmla="*/ 0 w 17"/>
                  <a:gd name="T3" fmla="*/ 0 h 56"/>
                  <a:gd name="T4" fmla="*/ 0 w 17"/>
                  <a:gd name="T5" fmla="*/ 33 h 56"/>
                  <a:gd name="T6" fmla="*/ 0 w 17"/>
                  <a:gd name="T7" fmla="*/ 34 h 56"/>
                  <a:gd name="T8" fmla="*/ 0 w 17"/>
                  <a:gd name="T9" fmla="*/ 35 h 56"/>
                  <a:gd name="T10" fmla="*/ 0 w 17"/>
                  <a:gd name="T11" fmla="*/ 36 h 56"/>
                  <a:gd name="T12" fmla="*/ 0 w 17"/>
                  <a:gd name="T13" fmla="*/ 37 h 56"/>
                  <a:gd name="T14" fmla="*/ 1 w 17"/>
                  <a:gd name="T15" fmla="*/ 38 h 56"/>
                  <a:gd name="T16" fmla="*/ 1 w 17"/>
                  <a:gd name="T17" fmla="*/ 39 h 56"/>
                  <a:gd name="T18" fmla="*/ 1 w 17"/>
                  <a:gd name="T19" fmla="*/ 40 h 56"/>
                  <a:gd name="T20" fmla="*/ 2 w 17"/>
                  <a:gd name="T21" fmla="*/ 41 h 56"/>
                  <a:gd name="T22" fmla="*/ 2 w 17"/>
                  <a:gd name="T23" fmla="*/ 42 h 56"/>
                  <a:gd name="T24" fmla="*/ 3 w 17"/>
                  <a:gd name="T25" fmla="*/ 43 h 56"/>
                  <a:gd name="T26" fmla="*/ 3 w 17"/>
                  <a:gd name="T27" fmla="*/ 44 h 56"/>
                  <a:gd name="T28" fmla="*/ 4 w 17"/>
                  <a:gd name="T29" fmla="*/ 45 h 56"/>
                  <a:gd name="T30" fmla="*/ 5 w 17"/>
                  <a:gd name="T31" fmla="*/ 46 h 56"/>
                  <a:gd name="T32" fmla="*/ 6 w 17"/>
                  <a:gd name="T33" fmla="*/ 47 h 56"/>
                  <a:gd name="T34" fmla="*/ 6 w 17"/>
                  <a:gd name="T35" fmla="*/ 48 h 56"/>
                  <a:gd name="T36" fmla="*/ 7 w 17"/>
                  <a:gd name="T37" fmla="*/ 49 h 56"/>
                  <a:gd name="T38" fmla="*/ 8 w 17"/>
                  <a:gd name="T39" fmla="*/ 50 h 56"/>
                  <a:gd name="T40" fmla="*/ 9 w 17"/>
                  <a:gd name="T41" fmla="*/ 51 h 56"/>
                  <a:gd name="T42" fmla="*/ 10 w 17"/>
                  <a:gd name="T43" fmla="*/ 52 h 56"/>
                  <a:gd name="T44" fmla="*/ 11 w 17"/>
                  <a:gd name="T45" fmla="*/ 52 h 56"/>
                  <a:gd name="T46" fmla="*/ 12 w 17"/>
                  <a:gd name="T47" fmla="*/ 53 h 56"/>
                  <a:gd name="T48" fmla="*/ 13 w 17"/>
                  <a:gd name="T49" fmla="*/ 54 h 56"/>
                  <a:gd name="T50" fmla="*/ 14 w 17"/>
                  <a:gd name="T51" fmla="*/ 55 h 56"/>
                  <a:gd name="T52" fmla="*/ 15 w 17"/>
                  <a:gd name="T53" fmla="*/ 55 h 56"/>
                  <a:gd name="T54" fmla="*/ 16 w 17"/>
                  <a:gd name="T55" fmla="*/ 56 h 56"/>
                  <a:gd name="T56" fmla="*/ 17 w 17"/>
                  <a:gd name="T57" fmla="*/ 56 h 56"/>
                  <a:gd name="T58" fmla="*/ 17 w 17"/>
                  <a:gd name="T59" fmla="*/ 56 h 56"/>
                  <a:gd name="T60" fmla="*/ 17 w 17"/>
                  <a:gd name="T61" fmla="*/ 23 h 56"/>
                  <a:gd name="T62" fmla="*/ 16 w 17"/>
                  <a:gd name="T63" fmla="*/ 23 h 56"/>
                  <a:gd name="T64" fmla="*/ 15 w 17"/>
                  <a:gd name="T65" fmla="*/ 22 h 56"/>
                  <a:gd name="T66" fmla="*/ 14 w 17"/>
                  <a:gd name="T67" fmla="*/ 22 h 56"/>
                  <a:gd name="T68" fmla="*/ 13 w 17"/>
                  <a:gd name="T69" fmla="*/ 21 h 56"/>
                  <a:gd name="T70" fmla="*/ 12 w 17"/>
                  <a:gd name="T71" fmla="*/ 20 h 56"/>
                  <a:gd name="T72" fmla="*/ 11 w 17"/>
                  <a:gd name="T73" fmla="*/ 19 h 56"/>
                  <a:gd name="T74" fmla="*/ 10 w 17"/>
                  <a:gd name="T75" fmla="*/ 19 h 56"/>
                  <a:gd name="T76" fmla="*/ 9 w 17"/>
                  <a:gd name="T77" fmla="*/ 18 h 56"/>
                  <a:gd name="T78" fmla="*/ 8 w 17"/>
                  <a:gd name="T79" fmla="*/ 17 h 56"/>
                  <a:gd name="T80" fmla="*/ 7 w 17"/>
                  <a:gd name="T81" fmla="*/ 16 h 56"/>
                  <a:gd name="T82" fmla="*/ 6 w 17"/>
                  <a:gd name="T83" fmla="*/ 15 h 56"/>
                  <a:gd name="T84" fmla="*/ 6 w 17"/>
                  <a:gd name="T85" fmla="*/ 14 h 56"/>
                  <a:gd name="T86" fmla="*/ 5 w 17"/>
                  <a:gd name="T87" fmla="*/ 13 h 56"/>
                  <a:gd name="T88" fmla="*/ 4 w 17"/>
                  <a:gd name="T89" fmla="*/ 12 h 56"/>
                  <a:gd name="T90" fmla="*/ 3 w 17"/>
                  <a:gd name="T91" fmla="*/ 11 h 56"/>
                  <a:gd name="T92" fmla="*/ 3 w 17"/>
                  <a:gd name="T93" fmla="*/ 10 h 56"/>
                  <a:gd name="T94" fmla="*/ 2 w 17"/>
                  <a:gd name="T95" fmla="*/ 9 h 56"/>
                  <a:gd name="T96" fmla="*/ 2 w 17"/>
                  <a:gd name="T97" fmla="*/ 8 h 56"/>
                  <a:gd name="T98" fmla="*/ 1 w 17"/>
                  <a:gd name="T99" fmla="*/ 7 h 56"/>
                  <a:gd name="T100" fmla="*/ 1 w 17"/>
                  <a:gd name="T101" fmla="*/ 6 h 56"/>
                  <a:gd name="T102" fmla="*/ 1 w 17"/>
                  <a:gd name="T103" fmla="*/ 5 h 56"/>
                  <a:gd name="T104" fmla="*/ 0 w 17"/>
                  <a:gd name="T105" fmla="*/ 4 h 56"/>
                  <a:gd name="T106" fmla="*/ 0 w 17"/>
                  <a:gd name="T107" fmla="*/ 3 h 56"/>
                  <a:gd name="T108" fmla="*/ 0 w 17"/>
                  <a:gd name="T109" fmla="*/ 2 h 56"/>
                  <a:gd name="T110" fmla="*/ 0 w 17"/>
                  <a:gd name="T111" fmla="*/ 1 h 56"/>
                  <a:gd name="T112" fmla="*/ 0 w 17"/>
                  <a:gd name="T11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 h="56">
                    <a:moveTo>
                      <a:pt x="0" y="0"/>
                    </a:moveTo>
                    <a:lnTo>
                      <a:pt x="0" y="0"/>
                    </a:lnTo>
                    <a:lnTo>
                      <a:pt x="0" y="33"/>
                    </a:lnTo>
                    <a:lnTo>
                      <a:pt x="0" y="34"/>
                    </a:lnTo>
                    <a:lnTo>
                      <a:pt x="0" y="35"/>
                    </a:lnTo>
                    <a:lnTo>
                      <a:pt x="0" y="36"/>
                    </a:lnTo>
                    <a:lnTo>
                      <a:pt x="0" y="37"/>
                    </a:lnTo>
                    <a:lnTo>
                      <a:pt x="1" y="38"/>
                    </a:lnTo>
                    <a:lnTo>
                      <a:pt x="1" y="39"/>
                    </a:lnTo>
                    <a:lnTo>
                      <a:pt x="1" y="40"/>
                    </a:lnTo>
                    <a:lnTo>
                      <a:pt x="2" y="41"/>
                    </a:lnTo>
                    <a:lnTo>
                      <a:pt x="2" y="42"/>
                    </a:lnTo>
                    <a:lnTo>
                      <a:pt x="3" y="43"/>
                    </a:lnTo>
                    <a:lnTo>
                      <a:pt x="3" y="44"/>
                    </a:lnTo>
                    <a:lnTo>
                      <a:pt x="4" y="45"/>
                    </a:lnTo>
                    <a:lnTo>
                      <a:pt x="5" y="46"/>
                    </a:lnTo>
                    <a:lnTo>
                      <a:pt x="6" y="47"/>
                    </a:lnTo>
                    <a:lnTo>
                      <a:pt x="6" y="48"/>
                    </a:lnTo>
                    <a:lnTo>
                      <a:pt x="7" y="49"/>
                    </a:lnTo>
                    <a:lnTo>
                      <a:pt x="8" y="50"/>
                    </a:lnTo>
                    <a:lnTo>
                      <a:pt x="9" y="51"/>
                    </a:lnTo>
                    <a:lnTo>
                      <a:pt x="10" y="52"/>
                    </a:lnTo>
                    <a:lnTo>
                      <a:pt x="11" y="52"/>
                    </a:lnTo>
                    <a:lnTo>
                      <a:pt x="12" y="53"/>
                    </a:lnTo>
                    <a:lnTo>
                      <a:pt x="13" y="54"/>
                    </a:lnTo>
                    <a:lnTo>
                      <a:pt x="14" y="55"/>
                    </a:lnTo>
                    <a:lnTo>
                      <a:pt x="15" y="55"/>
                    </a:lnTo>
                    <a:lnTo>
                      <a:pt x="16" y="56"/>
                    </a:lnTo>
                    <a:lnTo>
                      <a:pt x="17" y="56"/>
                    </a:lnTo>
                    <a:lnTo>
                      <a:pt x="17" y="56"/>
                    </a:lnTo>
                    <a:lnTo>
                      <a:pt x="17" y="23"/>
                    </a:lnTo>
                    <a:lnTo>
                      <a:pt x="16" y="23"/>
                    </a:lnTo>
                    <a:lnTo>
                      <a:pt x="15" y="22"/>
                    </a:lnTo>
                    <a:lnTo>
                      <a:pt x="14" y="22"/>
                    </a:lnTo>
                    <a:lnTo>
                      <a:pt x="13" y="21"/>
                    </a:lnTo>
                    <a:lnTo>
                      <a:pt x="12" y="20"/>
                    </a:lnTo>
                    <a:lnTo>
                      <a:pt x="11" y="19"/>
                    </a:lnTo>
                    <a:lnTo>
                      <a:pt x="10" y="19"/>
                    </a:lnTo>
                    <a:lnTo>
                      <a:pt x="9" y="18"/>
                    </a:lnTo>
                    <a:lnTo>
                      <a:pt x="8" y="17"/>
                    </a:lnTo>
                    <a:lnTo>
                      <a:pt x="7" y="16"/>
                    </a:lnTo>
                    <a:lnTo>
                      <a:pt x="6" y="15"/>
                    </a:lnTo>
                    <a:lnTo>
                      <a:pt x="6" y="14"/>
                    </a:lnTo>
                    <a:lnTo>
                      <a:pt x="5" y="13"/>
                    </a:lnTo>
                    <a:lnTo>
                      <a:pt x="4" y="12"/>
                    </a:lnTo>
                    <a:lnTo>
                      <a:pt x="3" y="11"/>
                    </a:lnTo>
                    <a:lnTo>
                      <a:pt x="3" y="10"/>
                    </a:lnTo>
                    <a:lnTo>
                      <a:pt x="2" y="9"/>
                    </a:lnTo>
                    <a:lnTo>
                      <a:pt x="2" y="8"/>
                    </a:lnTo>
                    <a:lnTo>
                      <a:pt x="1" y="7"/>
                    </a:lnTo>
                    <a:lnTo>
                      <a:pt x="1" y="6"/>
                    </a:lnTo>
                    <a:lnTo>
                      <a:pt x="1" y="5"/>
                    </a:lnTo>
                    <a:lnTo>
                      <a:pt x="0" y="4"/>
                    </a:lnTo>
                    <a:lnTo>
                      <a:pt x="0" y="3"/>
                    </a:lnTo>
                    <a:lnTo>
                      <a:pt x="0" y="2"/>
                    </a:lnTo>
                    <a:lnTo>
                      <a:pt x="0" y="1"/>
                    </a:lnTo>
                    <a:lnTo>
                      <a:pt x="0" y="0"/>
                    </a:lnTo>
                    <a:close/>
                  </a:path>
                </a:pathLst>
              </a:custGeom>
              <a:solidFill>
                <a:srgbClr val="660000"/>
              </a:solidFill>
              <a:ln w="1">
                <a:solidFill>
                  <a:srgbClr val="4E4E4E"/>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 name="Freeform 322"/>
              <p:cNvSpPr>
                <a:spLocks/>
              </p:cNvSpPr>
              <p:nvPr/>
            </p:nvSpPr>
            <p:spPr bwMode="auto">
              <a:xfrm>
                <a:off x="4911725" y="2671763"/>
                <a:ext cx="200025" cy="112713"/>
              </a:xfrm>
              <a:custGeom>
                <a:avLst/>
                <a:gdLst>
                  <a:gd name="T0" fmla="*/ 3 w 131"/>
                  <a:gd name="T1" fmla="*/ 62 h 74"/>
                  <a:gd name="T2" fmla="*/ 7 w 131"/>
                  <a:gd name="T3" fmla="*/ 64 h 74"/>
                  <a:gd name="T4" fmla="*/ 11 w 131"/>
                  <a:gd name="T5" fmla="*/ 66 h 74"/>
                  <a:gd name="T6" fmla="*/ 15 w 131"/>
                  <a:gd name="T7" fmla="*/ 67 h 74"/>
                  <a:gd name="T8" fmla="*/ 19 w 131"/>
                  <a:gd name="T9" fmla="*/ 69 h 74"/>
                  <a:gd name="T10" fmla="*/ 23 w 131"/>
                  <a:gd name="T11" fmla="*/ 70 h 74"/>
                  <a:gd name="T12" fmla="*/ 27 w 131"/>
                  <a:gd name="T13" fmla="*/ 71 h 74"/>
                  <a:gd name="T14" fmla="*/ 31 w 131"/>
                  <a:gd name="T15" fmla="*/ 72 h 74"/>
                  <a:gd name="T16" fmla="*/ 35 w 131"/>
                  <a:gd name="T17" fmla="*/ 72 h 74"/>
                  <a:gd name="T18" fmla="*/ 39 w 131"/>
                  <a:gd name="T19" fmla="*/ 73 h 74"/>
                  <a:gd name="T20" fmla="*/ 43 w 131"/>
                  <a:gd name="T21" fmla="*/ 73 h 74"/>
                  <a:gd name="T22" fmla="*/ 47 w 131"/>
                  <a:gd name="T23" fmla="*/ 74 h 74"/>
                  <a:gd name="T24" fmla="*/ 51 w 131"/>
                  <a:gd name="T25" fmla="*/ 74 h 74"/>
                  <a:gd name="T26" fmla="*/ 55 w 131"/>
                  <a:gd name="T27" fmla="*/ 74 h 74"/>
                  <a:gd name="T28" fmla="*/ 59 w 131"/>
                  <a:gd name="T29" fmla="*/ 74 h 74"/>
                  <a:gd name="T30" fmla="*/ 63 w 131"/>
                  <a:gd name="T31" fmla="*/ 74 h 74"/>
                  <a:gd name="T32" fmla="*/ 67 w 131"/>
                  <a:gd name="T33" fmla="*/ 74 h 74"/>
                  <a:gd name="T34" fmla="*/ 71 w 131"/>
                  <a:gd name="T35" fmla="*/ 73 h 74"/>
                  <a:gd name="T36" fmla="*/ 75 w 131"/>
                  <a:gd name="T37" fmla="*/ 73 h 74"/>
                  <a:gd name="T38" fmla="*/ 79 w 131"/>
                  <a:gd name="T39" fmla="*/ 72 h 74"/>
                  <a:gd name="T40" fmla="*/ 83 w 131"/>
                  <a:gd name="T41" fmla="*/ 72 h 74"/>
                  <a:gd name="T42" fmla="*/ 87 w 131"/>
                  <a:gd name="T43" fmla="*/ 71 h 74"/>
                  <a:gd name="T44" fmla="*/ 91 w 131"/>
                  <a:gd name="T45" fmla="*/ 70 h 74"/>
                  <a:gd name="T46" fmla="*/ 95 w 131"/>
                  <a:gd name="T47" fmla="*/ 69 h 74"/>
                  <a:gd name="T48" fmla="*/ 99 w 131"/>
                  <a:gd name="T49" fmla="*/ 67 h 74"/>
                  <a:gd name="T50" fmla="*/ 103 w 131"/>
                  <a:gd name="T51" fmla="*/ 66 h 74"/>
                  <a:gd name="T52" fmla="*/ 107 w 131"/>
                  <a:gd name="T53" fmla="*/ 64 h 74"/>
                  <a:gd name="T54" fmla="*/ 111 w 131"/>
                  <a:gd name="T55" fmla="*/ 62 h 74"/>
                  <a:gd name="T56" fmla="*/ 115 w 131"/>
                  <a:gd name="T57" fmla="*/ 60 h 74"/>
                  <a:gd name="T58" fmla="*/ 119 w 131"/>
                  <a:gd name="T59" fmla="*/ 57 h 74"/>
                  <a:gd name="T60" fmla="*/ 123 w 131"/>
                  <a:gd name="T61" fmla="*/ 54 h 74"/>
                  <a:gd name="T62" fmla="*/ 126 w 131"/>
                  <a:gd name="T63" fmla="*/ 50 h 74"/>
                  <a:gd name="T64" fmla="*/ 129 w 131"/>
                  <a:gd name="T65" fmla="*/ 46 h 74"/>
                  <a:gd name="T66" fmla="*/ 130 w 131"/>
                  <a:gd name="T67" fmla="*/ 42 h 74"/>
                  <a:gd name="T68" fmla="*/ 131 w 131"/>
                  <a:gd name="T69" fmla="*/ 38 h 74"/>
                  <a:gd name="T70" fmla="*/ 131 w 131"/>
                  <a:gd name="T71" fmla="*/ 34 h 74"/>
                  <a:gd name="T72" fmla="*/ 130 w 131"/>
                  <a:gd name="T73" fmla="*/ 30 h 74"/>
                  <a:gd name="T74" fmla="*/ 128 w 131"/>
                  <a:gd name="T75" fmla="*/ 26 h 74"/>
                  <a:gd name="T76" fmla="*/ 125 w 131"/>
                  <a:gd name="T77" fmla="*/ 22 h 74"/>
                  <a:gd name="T78" fmla="*/ 121 w 131"/>
                  <a:gd name="T79" fmla="*/ 18 h 74"/>
                  <a:gd name="T80" fmla="*/ 117 w 131"/>
                  <a:gd name="T81" fmla="*/ 15 h 74"/>
                  <a:gd name="T82" fmla="*/ 113 w 131"/>
                  <a:gd name="T83" fmla="*/ 13 h 74"/>
                  <a:gd name="T84" fmla="*/ 109 w 131"/>
                  <a:gd name="T85" fmla="*/ 11 h 74"/>
                  <a:gd name="T86" fmla="*/ 105 w 131"/>
                  <a:gd name="T87" fmla="*/ 9 h 74"/>
                  <a:gd name="T88" fmla="*/ 101 w 131"/>
                  <a:gd name="T89" fmla="*/ 7 h 74"/>
                  <a:gd name="T90" fmla="*/ 97 w 131"/>
                  <a:gd name="T91" fmla="*/ 6 h 74"/>
                  <a:gd name="T92" fmla="*/ 93 w 131"/>
                  <a:gd name="T93" fmla="*/ 5 h 74"/>
                  <a:gd name="T94" fmla="*/ 89 w 131"/>
                  <a:gd name="T95" fmla="*/ 4 h 74"/>
                  <a:gd name="T96" fmla="*/ 85 w 131"/>
                  <a:gd name="T97" fmla="*/ 3 h 74"/>
                  <a:gd name="T98" fmla="*/ 81 w 131"/>
                  <a:gd name="T99" fmla="*/ 2 h 74"/>
                  <a:gd name="T100" fmla="*/ 77 w 131"/>
                  <a:gd name="T101" fmla="*/ 1 h 74"/>
                  <a:gd name="T102" fmla="*/ 73 w 131"/>
                  <a:gd name="T103" fmla="*/ 1 h 74"/>
                  <a:gd name="T104" fmla="*/ 69 w 131"/>
                  <a:gd name="T105" fmla="*/ 0 h 74"/>
                  <a:gd name="T106" fmla="*/ 65 w 131"/>
                  <a:gd name="T107" fmla="*/ 0 h 74"/>
                  <a:gd name="T108" fmla="*/ 61 w 131"/>
                  <a:gd name="T109" fmla="*/ 0 h 74"/>
                  <a:gd name="T110" fmla="*/ 57 w 131"/>
                  <a:gd name="T11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 h="74">
                    <a:moveTo>
                      <a:pt x="0" y="60"/>
                    </a:moveTo>
                    <a:lnTo>
                      <a:pt x="1" y="61"/>
                    </a:lnTo>
                    <a:lnTo>
                      <a:pt x="2" y="62"/>
                    </a:lnTo>
                    <a:lnTo>
                      <a:pt x="3" y="62"/>
                    </a:lnTo>
                    <a:lnTo>
                      <a:pt x="4" y="63"/>
                    </a:lnTo>
                    <a:lnTo>
                      <a:pt x="5" y="63"/>
                    </a:lnTo>
                    <a:lnTo>
                      <a:pt x="6" y="64"/>
                    </a:lnTo>
                    <a:lnTo>
                      <a:pt x="7" y="64"/>
                    </a:lnTo>
                    <a:lnTo>
                      <a:pt x="8" y="65"/>
                    </a:lnTo>
                    <a:lnTo>
                      <a:pt x="9" y="65"/>
                    </a:lnTo>
                    <a:lnTo>
                      <a:pt x="10" y="66"/>
                    </a:lnTo>
                    <a:lnTo>
                      <a:pt x="11" y="66"/>
                    </a:lnTo>
                    <a:lnTo>
                      <a:pt x="12" y="66"/>
                    </a:lnTo>
                    <a:lnTo>
                      <a:pt x="13" y="67"/>
                    </a:lnTo>
                    <a:lnTo>
                      <a:pt x="14" y="67"/>
                    </a:lnTo>
                    <a:lnTo>
                      <a:pt x="15" y="67"/>
                    </a:lnTo>
                    <a:lnTo>
                      <a:pt x="16" y="68"/>
                    </a:lnTo>
                    <a:lnTo>
                      <a:pt x="17" y="68"/>
                    </a:lnTo>
                    <a:lnTo>
                      <a:pt x="18" y="68"/>
                    </a:lnTo>
                    <a:lnTo>
                      <a:pt x="19" y="69"/>
                    </a:lnTo>
                    <a:lnTo>
                      <a:pt x="20" y="69"/>
                    </a:lnTo>
                    <a:lnTo>
                      <a:pt x="21" y="69"/>
                    </a:lnTo>
                    <a:lnTo>
                      <a:pt x="22" y="70"/>
                    </a:lnTo>
                    <a:lnTo>
                      <a:pt x="23" y="70"/>
                    </a:lnTo>
                    <a:lnTo>
                      <a:pt x="24" y="70"/>
                    </a:lnTo>
                    <a:lnTo>
                      <a:pt x="25" y="70"/>
                    </a:lnTo>
                    <a:lnTo>
                      <a:pt x="26" y="71"/>
                    </a:lnTo>
                    <a:lnTo>
                      <a:pt x="27" y="71"/>
                    </a:lnTo>
                    <a:lnTo>
                      <a:pt x="28" y="71"/>
                    </a:lnTo>
                    <a:lnTo>
                      <a:pt x="29" y="71"/>
                    </a:lnTo>
                    <a:lnTo>
                      <a:pt x="30" y="71"/>
                    </a:lnTo>
                    <a:lnTo>
                      <a:pt x="31" y="72"/>
                    </a:lnTo>
                    <a:lnTo>
                      <a:pt x="32" y="72"/>
                    </a:lnTo>
                    <a:lnTo>
                      <a:pt x="33" y="72"/>
                    </a:lnTo>
                    <a:lnTo>
                      <a:pt x="34" y="72"/>
                    </a:lnTo>
                    <a:lnTo>
                      <a:pt x="35" y="72"/>
                    </a:lnTo>
                    <a:lnTo>
                      <a:pt x="36" y="72"/>
                    </a:lnTo>
                    <a:lnTo>
                      <a:pt x="37" y="73"/>
                    </a:lnTo>
                    <a:lnTo>
                      <a:pt x="38" y="73"/>
                    </a:lnTo>
                    <a:lnTo>
                      <a:pt x="39" y="73"/>
                    </a:lnTo>
                    <a:lnTo>
                      <a:pt x="40" y="73"/>
                    </a:lnTo>
                    <a:lnTo>
                      <a:pt x="41" y="73"/>
                    </a:lnTo>
                    <a:lnTo>
                      <a:pt x="42" y="73"/>
                    </a:lnTo>
                    <a:lnTo>
                      <a:pt x="43" y="73"/>
                    </a:lnTo>
                    <a:lnTo>
                      <a:pt x="44" y="73"/>
                    </a:lnTo>
                    <a:lnTo>
                      <a:pt x="45" y="74"/>
                    </a:lnTo>
                    <a:lnTo>
                      <a:pt x="46" y="74"/>
                    </a:lnTo>
                    <a:lnTo>
                      <a:pt x="47" y="74"/>
                    </a:lnTo>
                    <a:lnTo>
                      <a:pt x="48" y="74"/>
                    </a:lnTo>
                    <a:lnTo>
                      <a:pt x="49" y="74"/>
                    </a:lnTo>
                    <a:lnTo>
                      <a:pt x="50" y="74"/>
                    </a:lnTo>
                    <a:lnTo>
                      <a:pt x="51" y="74"/>
                    </a:lnTo>
                    <a:lnTo>
                      <a:pt x="52" y="74"/>
                    </a:lnTo>
                    <a:lnTo>
                      <a:pt x="53" y="74"/>
                    </a:lnTo>
                    <a:lnTo>
                      <a:pt x="54" y="74"/>
                    </a:lnTo>
                    <a:lnTo>
                      <a:pt x="55" y="74"/>
                    </a:lnTo>
                    <a:lnTo>
                      <a:pt x="56" y="74"/>
                    </a:lnTo>
                    <a:lnTo>
                      <a:pt x="57" y="74"/>
                    </a:lnTo>
                    <a:lnTo>
                      <a:pt x="58" y="74"/>
                    </a:lnTo>
                    <a:lnTo>
                      <a:pt x="59" y="74"/>
                    </a:lnTo>
                    <a:lnTo>
                      <a:pt x="60" y="74"/>
                    </a:lnTo>
                    <a:lnTo>
                      <a:pt x="61" y="74"/>
                    </a:lnTo>
                    <a:lnTo>
                      <a:pt x="62" y="74"/>
                    </a:lnTo>
                    <a:lnTo>
                      <a:pt x="63" y="74"/>
                    </a:lnTo>
                    <a:lnTo>
                      <a:pt x="64" y="74"/>
                    </a:lnTo>
                    <a:lnTo>
                      <a:pt x="65" y="74"/>
                    </a:lnTo>
                    <a:lnTo>
                      <a:pt x="66" y="74"/>
                    </a:lnTo>
                    <a:lnTo>
                      <a:pt x="67" y="74"/>
                    </a:lnTo>
                    <a:lnTo>
                      <a:pt x="68" y="74"/>
                    </a:lnTo>
                    <a:lnTo>
                      <a:pt x="69" y="74"/>
                    </a:lnTo>
                    <a:lnTo>
                      <a:pt x="70" y="73"/>
                    </a:lnTo>
                    <a:lnTo>
                      <a:pt x="71" y="73"/>
                    </a:lnTo>
                    <a:lnTo>
                      <a:pt x="72" y="73"/>
                    </a:lnTo>
                    <a:lnTo>
                      <a:pt x="73" y="73"/>
                    </a:lnTo>
                    <a:lnTo>
                      <a:pt x="74" y="73"/>
                    </a:lnTo>
                    <a:lnTo>
                      <a:pt x="75" y="73"/>
                    </a:lnTo>
                    <a:lnTo>
                      <a:pt x="76" y="73"/>
                    </a:lnTo>
                    <a:lnTo>
                      <a:pt x="77" y="73"/>
                    </a:lnTo>
                    <a:lnTo>
                      <a:pt x="78" y="72"/>
                    </a:lnTo>
                    <a:lnTo>
                      <a:pt x="79" y="72"/>
                    </a:lnTo>
                    <a:lnTo>
                      <a:pt x="80" y="72"/>
                    </a:lnTo>
                    <a:lnTo>
                      <a:pt x="81" y="72"/>
                    </a:lnTo>
                    <a:lnTo>
                      <a:pt x="82" y="72"/>
                    </a:lnTo>
                    <a:lnTo>
                      <a:pt x="83" y="72"/>
                    </a:lnTo>
                    <a:lnTo>
                      <a:pt x="84" y="71"/>
                    </a:lnTo>
                    <a:lnTo>
                      <a:pt x="85" y="71"/>
                    </a:lnTo>
                    <a:lnTo>
                      <a:pt x="86" y="71"/>
                    </a:lnTo>
                    <a:lnTo>
                      <a:pt x="87" y="71"/>
                    </a:lnTo>
                    <a:lnTo>
                      <a:pt x="88" y="71"/>
                    </a:lnTo>
                    <a:lnTo>
                      <a:pt x="89" y="70"/>
                    </a:lnTo>
                    <a:lnTo>
                      <a:pt x="90" y="70"/>
                    </a:lnTo>
                    <a:lnTo>
                      <a:pt x="91" y="70"/>
                    </a:lnTo>
                    <a:lnTo>
                      <a:pt x="92" y="70"/>
                    </a:lnTo>
                    <a:lnTo>
                      <a:pt x="93" y="69"/>
                    </a:lnTo>
                    <a:lnTo>
                      <a:pt x="94" y="69"/>
                    </a:lnTo>
                    <a:lnTo>
                      <a:pt x="95" y="69"/>
                    </a:lnTo>
                    <a:lnTo>
                      <a:pt x="96" y="68"/>
                    </a:lnTo>
                    <a:lnTo>
                      <a:pt x="97" y="68"/>
                    </a:lnTo>
                    <a:lnTo>
                      <a:pt x="98" y="68"/>
                    </a:lnTo>
                    <a:lnTo>
                      <a:pt x="99" y="67"/>
                    </a:lnTo>
                    <a:lnTo>
                      <a:pt x="100" y="67"/>
                    </a:lnTo>
                    <a:lnTo>
                      <a:pt x="101" y="67"/>
                    </a:lnTo>
                    <a:lnTo>
                      <a:pt x="102" y="66"/>
                    </a:lnTo>
                    <a:lnTo>
                      <a:pt x="103" y="66"/>
                    </a:lnTo>
                    <a:lnTo>
                      <a:pt x="104" y="66"/>
                    </a:lnTo>
                    <a:lnTo>
                      <a:pt x="105" y="65"/>
                    </a:lnTo>
                    <a:lnTo>
                      <a:pt x="106" y="65"/>
                    </a:lnTo>
                    <a:lnTo>
                      <a:pt x="107" y="64"/>
                    </a:lnTo>
                    <a:lnTo>
                      <a:pt x="108" y="64"/>
                    </a:lnTo>
                    <a:lnTo>
                      <a:pt x="109" y="63"/>
                    </a:lnTo>
                    <a:lnTo>
                      <a:pt x="110" y="63"/>
                    </a:lnTo>
                    <a:lnTo>
                      <a:pt x="111" y="62"/>
                    </a:lnTo>
                    <a:lnTo>
                      <a:pt x="112" y="62"/>
                    </a:lnTo>
                    <a:lnTo>
                      <a:pt x="113" y="61"/>
                    </a:lnTo>
                    <a:lnTo>
                      <a:pt x="114" y="61"/>
                    </a:lnTo>
                    <a:lnTo>
                      <a:pt x="115" y="60"/>
                    </a:lnTo>
                    <a:lnTo>
                      <a:pt x="116" y="59"/>
                    </a:lnTo>
                    <a:lnTo>
                      <a:pt x="117" y="59"/>
                    </a:lnTo>
                    <a:lnTo>
                      <a:pt x="118" y="58"/>
                    </a:lnTo>
                    <a:lnTo>
                      <a:pt x="119" y="57"/>
                    </a:lnTo>
                    <a:lnTo>
                      <a:pt x="120" y="56"/>
                    </a:lnTo>
                    <a:lnTo>
                      <a:pt x="121" y="56"/>
                    </a:lnTo>
                    <a:lnTo>
                      <a:pt x="122" y="55"/>
                    </a:lnTo>
                    <a:lnTo>
                      <a:pt x="123" y="54"/>
                    </a:lnTo>
                    <a:lnTo>
                      <a:pt x="124" y="53"/>
                    </a:lnTo>
                    <a:lnTo>
                      <a:pt x="125" y="52"/>
                    </a:lnTo>
                    <a:lnTo>
                      <a:pt x="125" y="51"/>
                    </a:lnTo>
                    <a:lnTo>
                      <a:pt x="126" y="50"/>
                    </a:lnTo>
                    <a:lnTo>
                      <a:pt x="127" y="49"/>
                    </a:lnTo>
                    <a:lnTo>
                      <a:pt x="128" y="48"/>
                    </a:lnTo>
                    <a:lnTo>
                      <a:pt x="128" y="47"/>
                    </a:lnTo>
                    <a:lnTo>
                      <a:pt x="129" y="46"/>
                    </a:lnTo>
                    <a:lnTo>
                      <a:pt x="129" y="45"/>
                    </a:lnTo>
                    <a:lnTo>
                      <a:pt x="130" y="44"/>
                    </a:lnTo>
                    <a:lnTo>
                      <a:pt x="130" y="43"/>
                    </a:lnTo>
                    <a:lnTo>
                      <a:pt x="130" y="42"/>
                    </a:lnTo>
                    <a:lnTo>
                      <a:pt x="131" y="41"/>
                    </a:lnTo>
                    <a:lnTo>
                      <a:pt x="131" y="40"/>
                    </a:lnTo>
                    <a:lnTo>
                      <a:pt x="131" y="39"/>
                    </a:lnTo>
                    <a:lnTo>
                      <a:pt x="131" y="38"/>
                    </a:lnTo>
                    <a:lnTo>
                      <a:pt x="131" y="37"/>
                    </a:lnTo>
                    <a:lnTo>
                      <a:pt x="131" y="36"/>
                    </a:lnTo>
                    <a:lnTo>
                      <a:pt x="131" y="35"/>
                    </a:lnTo>
                    <a:lnTo>
                      <a:pt x="131" y="34"/>
                    </a:lnTo>
                    <a:lnTo>
                      <a:pt x="131" y="33"/>
                    </a:lnTo>
                    <a:lnTo>
                      <a:pt x="130" y="32"/>
                    </a:lnTo>
                    <a:lnTo>
                      <a:pt x="130" y="31"/>
                    </a:lnTo>
                    <a:lnTo>
                      <a:pt x="130" y="30"/>
                    </a:lnTo>
                    <a:lnTo>
                      <a:pt x="129" y="29"/>
                    </a:lnTo>
                    <a:lnTo>
                      <a:pt x="129" y="28"/>
                    </a:lnTo>
                    <a:lnTo>
                      <a:pt x="128" y="27"/>
                    </a:lnTo>
                    <a:lnTo>
                      <a:pt x="128" y="26"/>
                    </a:lnTo>
                    <a:lnTo>
                      <a:pt x="127" y="25"/>
                    </a:lnTo>
                    <a:lnTo>
                      <a:pt x="126" y="24"/>
                    </a:lnTo>
                    <a:lnTo>
                      <a:pt x="125" y="23"/>
                    </a:lnTo>
                    <a:lnTo>
                      <a:pt x="125" y="22"/>
                    </a:lnTo>
                    <a:lnTo>
                      <a:pt x="124" y="21"/>
                    </a:lnTo>
                    <a:lnTo>
                      <a:pt x="123" y="20"/>
                    </a:lnTo>
                    <a:lnTo>
                      <a:pt x="122" y="19"/>
                    </a:lnTo>
                    <a:lnTo>
                      <a:pt x="121" y="18"/>
                    </a:lnTo>
                    <a:lnTo>
                      <a:pt x="120" y="18"/>
                    </a:lnTo>
                    <a:lnTo>
                      <a:pt x="119" y="17"/>
                    </a:lnTo>
                    <a:lnTo>
                      <a:pt x="118" y="16"/>
                    </a:lnTo>
                    <a:lnTo>
                      <a:pt x="117" y="15"/>
                    </a:lnTo>
                    <a:lnTo>
                      <a:pt x="116" y="15"/>
                    </a:lnTo>
                    <a:lnTo>
                      <a:pt x="115" y="14"/>
                    </a:lnTo>
                    <a:lnTo>
                      <a:pt x="114" y="13"/>
                    </a:lnTo>
                    <a:lnTo>
                      <a:pt x="113" y="13"/>
                    </a:lnTo>
                    <a:lnTo>
                      <a:pt x="112" y="12"/>
                    </a:lnTo>
                    <a:lnTo>
                      <a:pt x="111" y="12"/>
                    </a:lnTo>
                    <a:lnTo>
                      <a:pt x="110" y="11"/>
                    </a:lnTo>
                    <a:lnTo>
                      <a:pt x="109" y="11"/>
                    </a:lnTo>
                    <a:lnTo>
                      <a:pt x="108" y="10"/>
                    </a:lnTo>
                    <a:lnTo>
                      <a:pt x="107" y="10"/>
                    </a:lnTo>
                    <a:lnTo>
                      <a:pt x="106" y="9"/>
                    </a:lnTo>
                    <a:lnTo>
                      <a:pt x="105" y="9"/>
                    </a:lnTo>
                    <a:lnTo>
                      <a:pt x="104" y="8"/>
                    </a:lnTo>
                    <a:lnTo>
                      <a:pt x="103" y="8"/>
                    </a:lnTo>
                    <a:lnTo>
                      <a:pt x="102" y="8"/>
                    </a:lnTo>
                    <a:lnTo>
                      <a:pt x="101" y="7"/>
                    </a:lnTo>
                    <a:lnTo>
                      <a:pt x="100" y="7"/>
                    </a:lnTo>
                    <a:lnTo>
                      <a:pt x="99" y="7"/>
                    </a:lnTo>
                    <a:lnTo>
                      <a:pt x="98" y="6"/>
                    </a:lnTo>
                    <a:lnTo>
                      <a:pt x="97" y="6"/>
                    </a:lnTo>
                    <a:lnTo>
                      <a:pt x="96" y="6"/>
                    </a:lnTo>
                    <a:lnTo>
                      <a:pt x="95" y="5"/>
                    </a:lnTo>
                    <a:lnTo>
                      <a:pt x="94" y="5"/>
                    </a:lnTo>
                    <a:lnTo>
                      <a:pt x="93" y="5"/>
                    </a:lnTo>
                    <a:lnTo>
                      <a:pt x="92" y="4"/>
                    </a:lnTo>
                    <a:lnTo>
                      <a:pt x="91" y="4"/>
                    </a:lnTo>
                    <a:lnTo>
                      <a:pt x="90" y="4"/>
                    </a:lnTo>
                    <a:lnTo>
                      <a:pt x="89" y="4"/>
                    </a:lnTo>
                    <a:lnTo>
                      <a:pt x="88" y="3"/>
                    </a:lnTo>
                    <a:lnTo>
                      <a:pt x="87" y="3"/>
                    </a:lnTo>
                    <a:lnTo>
                      <a:pt x="86" y="3"/>
                    </a:lnTo>
                    <a:lnTo>
                      <a:pt x="85" y="3"/>
                    </a:lnTo>
                    <a:lnTo>
                      <a:pt x="84" y="3"/>
                    </a:lnTo>
                    <a:lnTo>
                      <a:pt x="83" y="2"/>
                    </a:lnTo>
                    <a:lnTo>
                      <a:pt x="82" y="2"/>
                    </a:lnTo>
                    <a:lnTo>
                      <a:pt x="81" y="2"/>
                    </a:lnTo>
                    <a:lnTo>
                      <a:pt x="80" y="2"/>
                    </a:lnTo>
                    <a:lnTo>
                      <a:pt x="79" y="2"/>
                    </a:lnTo>
                    <a:lnTo>
                      <a:pt x="78" y="2"/>
                    </a:lnTo>
                    <a:lnTo>
                      <a:pt x="77" y="1"/>
                    </a:lnTo>
                    <a:lnTo>
                      <a:pt x="76" y="1"/>
                    </a:lnTo>
                    <a:lnTo>
                      <a:pt x="75" y="1"/>
                    </a:lnTo>
                    <a:lnTo>
                      <a:pt x="74" y="1"/>
                    </a:lnTo>
                    <a:lnTo>
                      <a:pt x="73" y="1"/>
                    </a:lnTo>
                    <a:lnTo>
                      <a:pt x="72" y="1"/>
                    </a:lnTo>
                    <a:lnTo>
                      <a:pt x="71" y="1"/>
                    </a:lnTo>
                    <a:lnTo>
                      <a:pt x="70" y="1"/>
                    </a:lnTo>
                    <a:lnTo>
                      <a:pt x="69" y="0"/>
                    </a:lnTo>
                    <a:lnTo>
                      <a:pt x="68" y="0"/>
                    </a:lnTo>
                    <a:lnTo>
                      <a:pt x="67" y="0"/>
                    </a:lnTo>
                    <a:lnTo>
                      <a:pt x="66" y="0"/>
                    </a:lnTo>
                    <a:lnTo>
                      <a:pt x="65" y="0"/>
                    </a:lnTo>
                    <a:lnTo>
                      <a:pt x="64" y="0"/>
                    </a:lnTo>
                    <a:lnTo>
                      <a:pt x="63" y="0"/>
                    </a:lnTo>
                    <a:lnTo>
                      <a:pt x="62" y="0"/>
                    </a:lnTo>
                    <a:lnTo>
                      <a:pt x="61" y="0"/>
                    </a:lnTo>
                    <a:lnTo>
                      <a:pt x="60" y="0"/>
                    </a:lnTo>
                    <a:lnTo>
                      <a:pt x="59" y="0"/>
                    </a:lnTo>
                    <a:lnTo>
                      <a:pt x="58" y="0"/>
                    </a:lnTo>
                    <a:lnTo>
                      <a:pt x="57" y="0"/>
                    </a:lnTo>
                    <a:lnTo>
                      <a:pt x="57" y="0"/>
                    </a:lnTo>
                    <a:lnTo>
                      <a:pt x="57" y="37"/>
                    </a:lnTo>
                    <a:lnTo>
                      <a:pt x="0" y="60"/>
                    </a:lnTo>
                    <a:close/>
                  </a:path>
                </a:pathLst>
              </a:custGeom>
              <a:solidFill>
                <a:srgbClr val="FFAA00"/>
              </a:solidFill>
              <a:ln w="1">
                <a:solidFill>
                  <a:srgbClr val="4E4E4E"/>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Freeform 323"/>
              <p:cNvSpPr>
                <a:spLocks/>
              </p:cNvSpPr>
              <p:nvPr/>
            </p:nvSpPr>
            <p:spPr bwMode="auto">
              <a:xfrm>
                <a:off x="4908550" y="2727325"/>
                <a:ext cx="200025" cy="106363"/>
              </a:xfrm>
              <a:custGeom>
                <a:avLst/>
                <a:gdLst>
                  <a:gd name="T0" fmla="*/ 2 w 131"/>
                  <a:gd name="T1" fmla="*/ 58 h 70"/>
                  <a:gd name="T2" fmla="*/ 7 w 131"/>
                  <a:gd name="T3" fmla="*/ 60 h 70"/>
                  <a:gd name="T4" fmla="*/ 12 w 131"/>
                  <a:gd name="T5" fmla="*/ 62 h 70"/>
                  <a:gd name="T6" fmla="*/ 17 w 131"/>
                  <a:gd name="T7" fmla="*/ 64 h 70"/>
                  <a:gd name="T8" fmla="*/ 22 w 131"/>
                  <a:gd name="T9" fmla="*/ 66 h 70"/>
                  <a:gd name="T10" fmla="*/ 27 w 131"/>
                  <a:gd name="T11" fmla="*/ 67 h 70"/>
                  <a:gd name="T12" fmla="*/ 32 w 131"/>
                  <a:gd name="T13" fmla="*/ 68 h 70"/>
                  <a:gd name="T14" fmla="*/ 37 w 131"/>
                  <a:gd name="T15" fmla="*/ 69 h 70"/>
                  <a:gd name="T16" fmla="*/ 42 w 131"/>
                  <a:gd name="T17" fmla="*/ 69 h 70"/>
                  <a:gd name="T18" fmla="*/ 47 w 131"/>
                  <a:gd name="T19" fmla="*/ 70 h 70"/>
                  <a:gd name="T20" fmla="*/ 52 w 131"/>
                  <a:gd name="T21" fmla="*/ 70 h 70"/>
                  <a:gd name="T22" fmla="*/ 57 w 131"/>
                  <a:gd name="T23" fmla="*/ 70 h 70"/>
                  <a:gd name="T24" fmla="*/ 62 w 131"/>
                  <a:gd name="T25" fmla="*/ 70 h 70"/>
                  <a:gd name="T26" fmla="*/ 67 w 131"/>
                  <a:gd name="T27" fmla="*/ 70 h 70"/>
                  <a:gd name="T28" fmla="*/ 72 w 131"/>
                  <a:gd name="T29" fmla="*/ 69 h 70"/>
                  <a:gd name="T30" fmla="*/ 77 w 131"/>
                  <a:gd name="T31" fmla="*/ 69 h 70"/>
                  <a:gd name="T32" fmla="*/ 82 w 131"/>
                  <a:gd name="T33" fmla="*/ 68 h 70"/>
                  <a:gd name="T34" fmla="*/ 87 w 131"/>
                  <a:gd name="T35" fmla="*/ 67 h 70"/>
                  <a:gd name="T36" fmla="*/ 92 w 131"/>
                  <a:gd name="T37" fmla="*/ 66 h 70"/>
                  <a:gd name="T38" fmla="*/ 97 w 131"/>
                  <a:gd name="T39" fmla="*/ 64 h 70"/>
                  <a:gd name="T40" fmla="*/ 102 w 131"/>
                  <a:gd name="T41" fmla="*/ 62 h 70"/>
                  <a:gd name="T42" fmla="*/ 107 w 131"/>
                  <a:gd name="T43" fmla="*/ 60 h 70"/>
                  <a:gd name="T44" fmla="*/ 112 w 131"/>
                  <a:gd name="T45" fmla="*/ 58 h 70"/>
                  <a:gd name="T46" fmla="*/ 117 w 131"/>
                  <a:gd name="T47" fmla="*/ 55 h 70"/>
                  <a:gd name="T48" fmla="*/ 122 w 131"/>
                  <a:gd name="T49" fmla="*/ 51 h 70"/>
                  <a:gd name="T50" fmla="*/ 126 w 131"/>
                  <a:gd name="T51" fmla="*/ 46 h 70"/>
                  <a:gd name="T52" fmla="*/ 129 w 131"/>
                  <a:gd name="T53" fmla="*/ 41 h 70"/>
                  <a:gd name="T54" fmla="*/ 131 w 131"/>
                  <a:gd name="T55" fmla="*/ 36 h 70"/>
                  <a:gd name="T56" fmla="*/ 131 w 131"/>
                  <a:gd name="T57" fmla="*/ 0 h 70"/>
                  <a:gd name="T58" fmla="*/ 130 w 131"/>
                  <a:gd name="T59" fmla="*/ 5 h 70"/>
                  <a:gd name="T60" fmla="*/ 128 w 131"/>
                  <a:gd name="T61" fmla="*/ 10 h 70"/>
                  <a:gd name="T62" fmla="*/ 125 w 131"/>
                  <a:gd name="T63" fmla="*/ 15 h 70"/>
                  <a:gd name="T64" fmla="*/ 120 w 131"/>
                  <a:gd name="T65" fmla="*/ 19 h 70"/>
                  <a:gd name="T66" fmla="*/ 115 w 131"/>
                  <a:gd name="T67" fmla="*/ 23 h 70"/>
                  <a:gd name="T68" fmla="*/ 110 w 131"/>
                  <a:gd name="T69" fmla="*/ 26 h 70"/>
                  <a:gd name="T70" fmla="*/ 105 w 131"/>
                  <a:gd name="T71" fmla="*/ 28 h 70"/>
                  <a:gd name="T72" fmla="*/ 100 w 131"/>
                  <a:gd name="T73" fmla="*/ 30 h 70"/>
                  <a:gd name="T74" fmla="*/ 95 w 131"/>
                  <a:gd name="T75" fmla="*/ 32 h 70"/>
                  <a:gd name="T76" fmla="*/ 90 w 131"/>
                  <a:gd name="T77" fmla="*/ 33 h 70"/>
                  <a:gd name="T78" fmla="*/ 85 w 131"/>
                  <a:gd name="T79" fmla="*/ 34 h 70"/>
                  <a:gd name="T80" fmla="*/ 80 w 131"/>
                  <a:gd name="T81" fmla="*/ 35 h 70"/>
                  <a:gd name="T82" fmla="*/ 75 w 131"/>
                  <a:gd name="T83" fmla="*/ 36 h 70"/>
                  <a:gd name="T84" fmla="*/ 70 w 131"/>
                  <a:gd name="T85" fmla="*/ 36 h 70"/>
                  <a:gd name="T86" fmla="*/ 65 w 131"/>
                  <a:gd name="T87" fmla="*/ 37 h 70"/>
                  <a:gd name="T88" fmla="*/ 60 w 131"/>
                  <a:gd name="T89" fmla="*/ 37 h 70"/>
                  <a:gd name="T90" fmla="*/ 55 w 131"/>
                  <a:gd name="T91" fmla="*/ 37 h 70"/>
                  <a:gd name="T92" fmla="*/ 50 w 131"/>
                  <a:gd name="T93" fmla="*/ 37 h 70"/>
                  <a:gd name="T94" fmla="*/ 45 w 131"/>
                  <a:gd name="T95" fmla="*/ 37 h 70"/>
                  <a:gd name="T96" fmla="*/ 40 w 131"/>
                  <a:gd name="T97" fmla="*/ 36 h 70"/>
                  <a:gd name="T98" fmla="*/ 35 w 131"/>
                  <a:gd name="T99" fmla="*/ 35 h 70"/>
                  <a:gd name="T100" fmla="*/ 30 w 131"/>
                  <a:gd name="T101" fmla="*/ 34 h 70"/>
                  <a:gd name="T102" fmla="*/ 25 w 131"/>
                  <a:gd name="T103" fmla="*/ 33 h 70"/>
                  <a:gd name="T104" fmla="*/ 20 w 131"/>
                  <a:gd name="T105" fmla="*/ 32 h 70"/>
                  <a:gd name="T106" fmla="*/ 15 w 131"/>
                  <a:gd name="T107" fmla="*/ 30 h 70"/>
                  <a:gd name="T108" fmla="*/ 10 w 131"/>
                  <a:gd name="T109" fmla="*/ 29 h 70"/>
                  <a:gd name="T110" fmla="*/ 5 w 131"/>
                  <a:gd name="T111" fmla="*/ 26 h 70"/>
                  <a:gd name="T112" fmla="*/ 0 w 131"/>
                  <a:gd name="T113" fmla="*/ 2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1" h="70">
                    <a:moveTo>
                      <a:pt x="0" y="23"/>
                    </a:moveTo>
                    <a:lnTo>
                      <a:pt x="0" y="23"/>
                    </a:lnTo>
                    <a:lnTo>
                      <a:pt x="0" y="56"/>
                    </a:lnTo>
                    <a:lnTo>
                      <a:pt x="1" y="57"/>
                    </a:lnTo>
                    <a:lnTo>
                      <a:pt x="2" y="58"/>
                    </a:lnTo>
                    <a:lnTo>
                      <a:pt x="3" y="58"/>
                    </a:lnTo>
                    <a:lnTo>
                      <a:pt x="4" y="59"/>
                    </a:lnTo>
                    <a:lnTo>
                      <a:pt x="5" y="59"/>
                    </a:lnTo>
                    <a:lnTo>
                      <a:pt x="6" y="60"/>
                    </a:lnTo>
                    <a:lnTo>
                      <a:pt x="7" y="60"/>
                    </a:lnTo>
                    <a:lnTo>
                      <a:pt x="8" y="61"/>
                    </a:lnTo>
                    <a:lnTo>
                      <a:pt x="9" y="61"/>
                    </a:lnTo>
                    <a:lnTo>
                      <a:pt x="10" y="62"/>
                    </a:lnTo>
                    <a:lnTo>
                      <a:pt x="11" y="62"/>
                    </a:lnTo>
                    <a:lnTo>
                      <a:pt x="12" y="62"/>
                    </a:lnTo>
                    <a:lnTo>
                      <a:pt x="13" y="63"/>
                    </a:lnTo>
                    <a:lnTo>
                      <a:pt x="14" y="63"/>
                    </a:lnTo>
                    <a:lnTo>
                      <a:pt x="15" y="63"/>
                    </a:lnTo>
                    <a:lnTo>
                      <a:pt x="16" y="64"/>
                    </a:lnTo>
                    <a:lnTo>
                      <a:pt x="17" y="64"/>
                    </a:lnTo>
                    <a:lnTo>
                      <a:pt x="18" y="64"/>
                    </a:lnTo>
                    <a:lnTo>
                      <a:pt x="19" y="65"/>
                    </a:lnTo>
                    <a:lnTo>
                      <a:pt x="20" y="65"/>
                    </a:lnTo>
                    <a:lnTo>
                      <a:pt x="21" y="65"/>
                    </a:lnTo>
                    <a:lnTo>
                      <a:pt x="22" y="66"/>
                    </a:lnTo>
                    <a:lnTo>
                      <a:pt x="23" y="66"/>
                    </a:lnTo>
                    <a:lnTo>
                      <a:pt x="24" y="66"/>
                    </a:lnTo>
                    <a:lnTo>
                      <a:pt x="25" y="66"/>
                    </a:lnTo>
                    <a:lnTo>
                      <a:pt x="26" y="67"/>
                    </a:lnTo>
                    <a:lnTo>
                      <a:pt x="27" y="67"/>
                    </a:lnTo>
                    <a:lnTo>
                      <a:pt x="28" y="67"/>
                    </a:lnTo>
                    <a:lnTo>
                      <a:pt x="29" y="67"/>
                    </a:lnTo>
                    <a:lnTo>
                      <a:pt x="30" y="67"/>
                    </a:lnTo>
                    <a:lnTo>
                      <a:pt x="31" y="68"/>
                    </a:lnTo>
                    <a:lnTo>
                      <a:pt x="32" y="68"/>
                    </a:lnTo>
                    <a:lnTo>
                      <a:pt x="33" y="68"/>
                    </a:lnTo>
                    <a:lnTo>
                      <a:pt x="34" y="68"/>
                    </a:lnTo>
                    <a:lnTo>
                      <a:pt x="35" y="68"/>
                    </a:lnTo>
                    <a:lnTo>
                      <a:pt x="36" y="68"/>
                    </a:lnTo>
                    <a:lnTo>
                      <a:pt x="37" y="69"/>
                    </a:lnTo>
                    <a:lnTo>
                      <a:pt x="38" y="69"/>
                    </a:lnTo>
                    <a:lnTo>
                      <a:pt x="39" y="69"/>
                    </a:lnTo>
                    <a:lnTo>
                      <a:pt x="40" y="69"/>
                    </a:lnTo>
                    <a:lnTo>
                      <a:pt x="41" y="69"/>
                    </a:lnTo>
                    <a:lnTo>
                      <a:pt x="42" y="69"/>
                    </a:lnTo>
                    <a:lnTo>
                      <a:pt x="43" y="69"/>
                    </a:lnTo>
                    <a:lnTo>
                      <a:pt x="44" y="69"/>
                    </a:lnTo>
                    <a:lnTo>
                      <a:pt x="45" y="70"/>
                    </a:lnTo>
                    <a:lnTo>
                      <a:pt x="46" y="70"/>
                    </a:lnTo>
                    <a:lnTo>
                      <a:pt x="47" y="70"/>
                    </a:lnTo>
                    <a:lnTo>
                      <a:pt x="48" y="70"/>
                    </a:lnTo>
                    <a:lnTo>
                      <a:pt x="49" y="70"/>
                    </a:lnTo>
                    <a:lnTo>
                      <a:pt x="50" y="70"/>
                    </a:lnTo>
                    <a:lnTo>
                      <a:pt x="51" y="70"/>
                    </a:lnTo>
                    <a:lnTo>
                      <a:pt x="52" y="70"/>
                    </a:lnTo>
                    <a:lnTo>
                      <a:pt x="53" y="70"/>
                    </a:lnTo>
                    <a:lnTo>
                      <a:pt x="54" y="70"/>
                    </a:lnTo>
                    <a:lnTo>
                      <a:pt x="55" y="70"/>
                    </a:lnTo>
                    <a:lnTo>
                      <a:pt x="56" y="70"/>
                    </a:lnTo>
                    <a:lnTo>
                      <a:pt x="57" y="70"/>
                    </a:lnTo>
                    <a:lnTo>
                      <a:pt x="58" y="70"/>
                    </a:lnTo>
                    <a:lnTo>
                      <a:pt x="59" y="70"/>
                    </a:lnTo>
                    <a:lnTo>
                      <a:pt x="60" y="70"/>
                    </a:lnTo>
                    <a:lnTo>
                      <a:pt x="61" y="70"/>
                    </a:lnTo>
                    <a:lnTo>
                      <a:pt x="62" y="70"/>
                    </a:lnTo>
                    <a:lnTo>
                      <a:pt x="63" y="70"/>
                    </a:lnTo>
                    <a:lnTo>
                      <a:pt x="64" y="70"/>
                    </a:lnTo>
                    <a:lnTo>
                      <a:pt x="65" y="70"/>
                    </a:lnTo>
                    <a:lnTo>
                      <a:pt x="66" y="70"/>
                    </a:lnTo>
                    <a:lnTo>
                      <a:pt x="67" y="70"/>
                    </a:lnTo>
                    <a:lnTo>
                      <a:pt x="68" y="70"/>
                    </a:lnTo>
                    <a:lnTo>
                      <a:pt x="69" y="70"/>
                    </a:lnTo>
                    <a:lnTo>
                      <a:pt x="70" y="69"/>
                    </a:lnTo>
                    <a:lnTo>
                      <a:pt x="71" y="69"/>
                    </a:lnTo>
                    <a:lnTo>
                      <a:pt x="72" y="69"/>
                    </a:lnTo>
                    <a:lnTo>
                      <a:pt x="73" y="69"/>
                    </a:lnTo>
                    <a:lnTo>
                      <a:pt x="74" y="69"/>
                    </a:lnTo>
                    <a:lnTo>
                      <a:pt x="75" y="69"/>
                    </a:lnTo>
                    <a:lnTo>
                      <a:pt x="76" y="69"/>
                    </a:lnTo>
                    <a:lnTo>
                      <a:pt x="77" y="69"/>
                    </a:lnTo>
                    <a:lnTo>
                      <a:pt x="78" y="68"/>
                    </a:lnTo>
                    <a:lnTo>
                      <a:pt x="79" y="68"/>
                    </a:lnTo>
                    <a:lnTo>
                      <a:pt x="80" y="68"/>
                    </a:lnTo>
                    <a:lnTo>
                      <a:pt x="81" y="68"/>
                    </a:lnTo>
                    <a:lnTo>
                      <a:pt x="82" y="68"/>
                    </a:lnTo>
                    <a:lnTo>
                      <a:pt x="83" y="68"/>
                    </a:lnTo>
                    <a:lnTo>
                      <a:pt x="84" y="67"/>
                    </a:lnTo>
                    <a:lnTo>
                      <a:pt x="85" y="67"/>
                    </a:lnTo>
                    <a:lnTo>
                      <a:pt x="86" y="67"/>
                    </a:lnTo>
                    <a:lnTo>
                      <a:pt x="87" y="67"/>
                    </a:lnTo>
                    <a:lnTo>
                      <a:pt x="88" y="67"/>
                    </a:lnTo>
                    <a:lnTo>
                      <a:pt x="89" y="66"/>
                    </a:lnTo>
                    <a:lnTo>
                      <a:pt x="90" y="66"/>
                    </a:lnTo>
                    <a:lnTo>
                      <a:pt x="91" y="66"/>
                    </a:lnTo>
                    <a:lnTo>
                      <a:pt x="92" y="66"/>
                    </a:lnTo>
                    <a:lnTo>
                      <a:pt x="93" y="65"/>
                    </a:lnTo>
                    <a:lnTo>
                      <a:pt x="94" y="65"/>
                    </a:lnTo>
                    <a:lnTo>
                      <a:pt x="95" y="65"/>
                    </a:lnTo>
                    <a:lnTo>
                      <a:pt x="96" y="64"/>
                    </a:lnTo>
                    <a:lnTo>
                      <a:pt x="97" y="64"/>
                    </a:lnTo>
                    <a:lnTo>
                      <a:pt x="98" y="64"/>
                    </a:lnTo>
                    <a:lnTo>
                      <a:pt x="99" y="63"/>
                    </a:lnTo>
                    <a:lnTo>
                      <a:pt x="100" y="63"/>
                    </a:lnTo>
                    <a:lnTo>
                      <a:pt x="101" y="63"/>
                    </a:lnTo>
                    <a:lnTo>
                      <a:pt x="102" y="62"/>
                    </a:lnTo>
                    <a:lnTo>
                      <a:pt x="103" y="62"/>
                    </a:lnTo>
                    <a:lnTo>
                      <a:pt x="104" y="62"/>
                    </a:lnTo>
                    <a:lnTo>
                      <a:pt x="105" y="61"/>
                    </a:lnTo>
                    <a:lnTo>
                      <a:pt x="106" y="61"/>
                    </a:lnTo>
                    <a:lnTo>
                      <a:pt x="107" y="60"/>
                    </a:lnTo>
                    <a:lnTo>
                      <a:pt x="108" y="60"/>
                    </a:lnTo>
                    <a:lnTo>
                      <a:pt x="109" y="59"/>
                    </a:lnTo>
                    <a:lnTo>
                      <a:pt x="110" y="59"/>
                    </a:lnTo>
                    <a:lnTo>
                      <a:pt x="111" y="58"/>
                    </a:lnTo>
                    <a:lnTo>
                      <a:pt x="112" y="58"/>
                    </a:lnTo>
                    <a:lnTo>
                      <a:pt x="113" y="57"/>
                    </a:lnTo>
                    <a:lnTo>
                      <a:pt x="114" y="57"/>
                    </a:lnTo>
                    <a:lnTo>
                      <a:pt x="115" y="56"/>
                    </a:lnTo>
                    <a:lnTo>
                      <a:pt x="116" y="55"/>
                    </a:lnTo>
                    <a:lnTo>
                      <a:pt x="117" y="55"/>
                    </a:lnTo>
                    <a:lnTo>
                      <a:pt x="118" y="54"/>
                    </a:lnTo>
                    <a:lnTo>
                      <a:pt x="119" y="53"/>
                    </a:lnTo>
                    <a:lnTo>
                      <a:pt x="120" y="52"/>
                    </a:lnTo>
                    <a:lnTo>
                      <a:pt x="121" y="52"/>
                    </a:lnTo>
                    <a:lnTo>
                      <a:pt x="122" y="51"/>
                    </a:lnTo>
                    <a:lnTo>
                      <a:pt x="123" y="50"/>
                    </a:lnTo>
                    <a:lnTo>
                      <a:pt x="124" y="49"/>
                    </a:lnTo>
                    <a:lnTo>
                      <a:pt x="125" y="48"/>
                    </a:lnTo>
                    <a:lnTo>
                      <a:pt x="125" y="47"/>
                    </a:lnTo>
                    <a:lnTo>
                      <a:pt x="126" y="46"/>
                    </a:lnTo>
                    <a:lnTo>
                      <a:pt x="127" y="45"/>
                    </a:lnTo>
                    <a:lnTo>
                      <a:pt x="128" y="44"/>
                    </a:lnTo>
                    <a:lnTo>
                      <a:pt x="128" y="43"/>
                    </a:lnTo>
                    <a:lnTo>
                      <a:pt x="129" y="42"/>
                    </a:lnTo>
                    <a:lnTo>
                      <a:pt x="129" y="41"/>
                    </a:lnTo>
                    <a:lnTo>
                      <a:pt x="130" y="40"/>
                    </a:lnTo>
                    <a:lnTo>
                      <a:pt x="130" y="39"/>
                    </a:lnTo>
                    <a:lnTo>
                      <a:pt x="130" y="38"/>
                    </a:lnTo>
                    <a:lnTo>
                      <a:pt x="131" y="37"/>
                    </a:lnTo>
                    <a:lnTo>
                      <a:pt x="131" y="36"/>
                    </a:lnTo>
                    <a:lnTo>
                      <a:pt x="131" y="35"/>
                    </a:lnTo>
                    <a:lnTo>
                      <a:pt x="131" y="34"/>
                    </a:lnTo>
                    <a:lnTo>
                      <a:pt x="131" y="33"/>
                    </a:lnTo>
                    <a:lnTo>
                      <a:pt x="131" y="33"/>
                    </a:lnTo>
                    <a:lnTo>
                      <a:pt x="131" y="0"/>
                    </a:lnTo>
                    <a:lnTo>
                      <a:pt x="131" y="1"/>
                    </a:lnTo>
                    <a:lnTo>
                      <a:pt x="131" y="2"/>
                    </a:lnTo>
                    <a:lnTo>
                      <a:pt x="131" y="3"/>
                    </a:lnTo>
                    <a:lnTo>
                      <a:pt x="131" y="4"/>
                    </a:lnTo>
                    <a:lnTo>
                      <a:pt x="130" y="5"/>
                    </a:lnTo>
                    <a:lnTo>
                      <a:pt x="130" y="6"/>
                    </a:lnTo>
                    <a:lnTo>
                      <a:pt x="130" y="7"/>
                    </a:lnTo>
                    <a:lnTo>
                      <a:pt x="129" y="8"/>
                    </a:lnTo>
                    <a:lnTo>
                      <a:pt x="129" y="9"/>
                    </a:lnTo>
                    <a:lnTo>
                      <a:pt x="128" y="10"/>
                    </a:lnTo>
                    <a:lnTo>
                      <a:pt x="128" y="11"/>
                    </a:lnTo>
                    <a:lnTo>
                      <a:pt x="127" y="12"/>
                    </a:lnTo>
                    <a:lnTo>
                      <a:pt x="126" y="13"/>
                    </a:lnTo>
                    <a:lnTo>
                      <a:pt x="125" y="14"/>
                    </a:lnTo>
                    <a:lnTo>
                      <a:pt x="125" y="15"/>
                    </a:lnTo>
                    <a:lnTo>
                      <a:pt x="124" y="16"/>
                    </a:lnTo>
                    <a:lnTo>
                      <a:pt x="123" y="17"/>
                    </a:lnTo>
                    <a:lnTo>
                      <a:pt x="122" y="18"/>
                    </a:lnTo>
                    <a:lnTo>
                      <a:pt x="121" y="19"/>
                    </a:lnTo>
                    <a:lnTo>
                      <a:pt x="120" y="19"/>
                    </a:lnTo>
                    <a:lnTo>
                      <a:pt x="119" y="20"/>
                    </a:lnTo>
                    <a:lnTo>
                      <a:pt x="118" y="21"/>
                    </a:lnTo>
                    <a:lnTo>
                      <a:pt x="117" y="22"/>
                    </a:lnTo>
                    <a:lnTo>
                      <a:pt x="116" y="22"/>
                    </a:lnTo>
                    <a:lnTo>
                      <a:pt x="115" y="23"/>
                    </a:lnTo>
                    <a:lnTo>
                      <a:pt x="114" y="24"/>
                    </a:lnTo>
                    <a:lnTo>
                      <a:pt x="113" y="24"/>
                    </a:lnTo>
                    <a:lnTo>
                      <a:pt x="112" y="25"/>
                    </a:lnTo>
                    <a:lnTo>
                      <a:pt x="111" y="25"/>
                    </a:lnTo>
                    <a:lnTo>
                      <a:pt x="110" y="26"/>
                    </a:lnTo>
                    <a:lnTo>
                      <a:pt x="109" y="26"/>
                    </a:lnTo>
                    <a:lnTo>
                      <a:pt x="108" y="27"/>
                    </a:lnTo>
                    <a:lnTo>
                      <a:pt x="107" y="27"/>
                    </a:lnTo>
                    <a:lnTo>
                      <a:pt x="106" y="28"/>
                    </a:lnTo>
                    <a:lnTo>
                      <a:pt x="105" y="28"/>
                    </a:lnTo>
                    <a:lnTo>
                      <a:pt x="104" y="29"/>
                    </a:lnTo>
                    <a:lnTo>
                      <a:pt x="103" y="29"/>
                    </a:lnTo>
                    <a:lnTo>
                      <a:pt x="102" y="29"/>
                    </a:lnTo>
                    <a:lnTo>
                      <a:pt x="101" y="30"/>
                    </a:lnTo>
                    <a:lnTo>
                      <a:pt x="100" y="30"/>
                    </a:lnTo>
                    <a:lnTo>
                      <a:pt x="99" y="30"/>
                    </a:lnTo>
                    <a:lnTo>
                      <a:pt x="98" y="31"/>
                    </a:lnTo>
                    <a:lnTo>
                      <a:pt x="97" y="31"/>
                    </a:lnTo>
                    <a:lnTo>
                      <a:pt x="96" y="31"/>
                    </a:lnTo>
                    <a:lnTo>
                      <a:pt x="95" y="32"/>
                    </a:lnTo>
                    <a:lnTo>
                      <a:pt x="94" y="32"/>
                    </a:lnTo>
                    <a:lnTo>
                      <a:pt x="93" y="32"/>
                    </a:lnTo>
                    <a:lnTo>
                      <a:pt x="92" y="33"/>
                    </a:lnTo>
                    <a:lnTo>
                      <a:pt x="91" y="33"/>
                    </a:lnTo>
                    <a:lnTo>
                      <a:pt x="90" y="33"/>
                    </a:lnTo>
                    <a:lnTo>
                      <a:pt x="89" y="33"/>
                    </a:lnTo>
                    <a:lnTo>
                      <a:pt x="88" y="34"/>
                    </a:lnTo>
                    <a:lnTo>
                      <a:pt x="87" y="34"/>
                    </a:lnTo>
                    <a:lnTo>
                      <a:pt x="86" y="34"/>
                    </a:lnTo>
                    <a:lnTo>
                      <a:pt x="85" y="34"/>
                    </a:lnTo>
                    <a:lnTo>
                      <a:pt x="84" y="34"/>
                    </a:lnTo>
                    <a:lnTo>
                      <a:pt x="83" y="35"/>
                    </a:lnTo>
                    <a:lnTo>
                      <a:pt x="82" y="35"/>
                    </a:lnTo>
                    <a:lnTo>
                      <a:pt x="81" y="35"/>
                    </a:lnTo>
                    <a:lnTo>
                      <a:pt x="80" y="35"/>
                    </a:lnTo>
                    <a:lnTo>
                      <a:pt x="79" y="35"/>
                    </a:lnTo>
                    <a:lnTo>
                      <a:pt x="78" y="35"/>
                    </a:lnTo>
                    <a:lnTo>
                      <a:pt x="77" y="36"/>
                    </a:lnTo>
                    <a:lnTo>
                      <a:pt x="76" y="36"/>
                    </a:lnTo>
                    <a:lnTo>
                      <a:pt x="75" y="36"/>
                    </a:lnTo>
                    <a:lnTo>
                      <a:pt x="74" y="36"/>
                    </a:lnTo>
                    <a:lnTo>
                      <a:pt x="73" y="36"/>
                    </a:lnTo>
                    <a:lnTo>
                      <a:pt x="72" y="36"/>
                    </a:lnTo>
                    <a:lnTo>
                      <a:pt x="71" y="36"/>
                    </a:lnTo>
                    <a:lnTo>
                      <a:pt x="70" y="36"/>
                    </a:lnTo>
                    <a:lnTo>
                      <a:pt x="69" y="37"/>
                    </a:lnTo>
                    <a:lnTo>
                      <a:pt x="68" y="37"/>
                    </a:lnTo>
                    <a:lnTo>
                      <a:pt x="67" y="37"/>
                    </a:lnTo>
                    <a:lnTo>
                      <a:pt x="66" y="37"/>
                    </a:lnTo>
                    <a:lnTo>
                      <a:pt x="65" y="37"/>
                    </a:lnTo>
                    <a:lnTo>
                      <a:pt x="64" y="37"/>
                    </a:lnTo>
                    <a:lnTo>
                      <a:pt x="63" y="37"/>
                    </a:lnTo>
                    <a:lnTo>
                      <a:pt x="62" y="37"/>
                    </a:lnTo>
                    <a:lnTo>
                      <a:pt x="61" y="37"/>
                    </a:lnTo>
                    <a:lnTo>
                      <a:pt x="60" y="37"/>
                    </a:lnTo>
                    <a:lnTo>
                      <a:pt x="59" y="37"/>
                    </a:lnTo>
                    <a:lnTo>
                      <a:pt x="58" y="37"/>
                    </a:lnTo>
                    <a:lnTo>
                      <a:pt x="57" y="37"/>
                    </a:lnTo>
                    <a:lnTo>
                      <a:pt x="56" y="37"/>
                    </a:lnTo>
                    <a:lnTo>
                      <a:pt x="55" y="37"/>
                    </a:lnTo>
                    <a:lnTo>
                      <a:pt x="54" y="37"/>
                    </a:lnTo>
                    <a:lnTo>
                      <a:pt x="53" y="37"/>
                    </a:lnTo>
                    <a:lnTo>
                      <a:pt x="52" y="37"/>
                    </a:lnTo>
                    <a:lnTo>
                      <a:pt x="51" y="37"/>
                    </a:lnTo>
                    <a:lnTo>
                      <a:pt x="50" y="37"/>
                    </a:lnTo>
                    <a:lnTo>
                      <a:pt x="49" y="37"/>
                    </a:lnTo>
                    <a:lnTo>
                      <a:pt x="48" y="37"/>
                    </a:lnTo>
                    <a:lnTo>
                      <a:pt x="47" y="37"/>
                    </a:lnTo>
                    <a:lnTo>
                      <a:pt x="46" y="37"/>
                    </a:lnTo>
                    <a:lnTo>
                      <a:pt x="45" y="37"/>
                    </a:lnTo>
                    <a:lnTo>
                      <a:pt x="44" y="36"/>
                    </a:lnTo>
                    <a:lnTo>
                      <a:pt x="43" y="36"/>
                    </a:lnTo>
                    <a:lnTo>
                      <a:pt x="42" y="36"/>
                    </a:lnTo>
                    <a:lnTo>
                      <a:pt x="41" y="36"/>
                    </a:lnTo>
                    <a:lnTo>
                      <a:pt x="40" y="36"/>
                    </a:lnTo>
                    <a:lnTo>
                      <a:pt x="39" y="36"/>
                    </a:lnTo>
                    <a:lnTo>
                      <a:pt x="38" y="36"/>
                    </a:lnTo>
                    <a:lnTo>
                      <a:pt x="37" y="36"/>
                    </a:lnTo>
                    <a:lnTo>
                      <a:pt x="36" y="35"/>
                    </a:lnTo>
                    <a:lnTo>
                      <a:pt x="35" y="35"/>
                    </a:lnTo>
                    <a:lnTo>
                      <a:pt x="34" y="35"/>
                    </a:lnTo>
                    <a:lnTo>
                      <a:pt x="33" y="35"/>
                    </a:lnTo>
                    <a:lnTo>
                      <a:pt x="32" y="35"/>
                    </a:lnTo>
                    <a:lnTo>
                      <a:pt x="31" y="35"/>
                    </a:lnTo>
                    <a:lnTo>
                      <a:pt x="30" y="34"/>
                    </a:lnTo>
                    <a:lnTo>
                      <a:pt x="29" y="34"/>
                    </a:lnTo>
                    <a:lnTo>
                      <a:pt x="28" y="34"/>
                    </a:lnTo>
                    <a:lnTo>
                      <a:pt x="27" y="34"/>
                    </a:lnTo>
                    <a:lnTo>
                      <a:pt x="26" y="34"/>
                    </a:lnTo>
                    <a:lnTo>
                      <a:pt x="25" y="33"/>
                    </a:lnTo>
                    <a:lnTo>
                      <a:pt x="24" y="33"/>
                    </a:lnTo>
                    <a:lnTo>
                      <a:pt x="23" y="33"/>
                    </a:lnTo>
                    <a:lnTo>
                      <a:pt x="22" y="33"/>
                    </a:lnTo>
                    <a:lnTo>
                      <a:pt x="21" y="32"/>
                    </a:lnTo>
                    <a:lnTo>
                      <a:pt x="20" y="32"/>
                    </a:lnTo>
                    <a:lnTo>
                      <a:pt x="19" y="32"/>
                    </a:lnTo>
                    <a:lnTo>
                      <a:pt x="18" y="31"/>
                    </a:lnTo>
                    <a:lnTo>
                      <a:pt x="17" y="31"/>
                    </a:lnTo>
                    <a:lnTo>
                      <a:pt x="16" y="31"/>
                    </a:lnTo>
                    <a:lnTo>
                      <a:pt x="15" y="30"/>
                    </a:lnTo>
                    <a:lnTo>
                      <a:pt x="14" y="30"/>
                    </a:lnTo>
                    <a:lnTo>
                      <a:pt x="13" y="30"/>
                    </a:lnTo>
                    <a:lnTo>
                      <a:pt x="12" y="29"/>
                    </a:lnTo>
                    <a:lnTo>
                      <a:pt x="11" y="29"/>
                    </a:lnTo>
                    <a:lnTo>
                      <a:pt x="10" y="29"/>
                    </a:lnTo>
                    <a:lnTo>
                      <a:pt x="9" y="28"/>
                    </a:lnTo>
                    <a:lnTo>
                      <a:pt x="8" y="28"/>
                    </a:lnTo>
                    <a:lnTo>
                      <a:pt x="7" y="27"/>
                    </a:lnTo>
                    <a:lnTo>
                      <a:pt x="6" y="27"/>
                    </a:lnTo>
                    <a:lnTo>
                      <a:pt x="5" y="26"/>
                    </a:lnTo>
                    <a:lnTo>
                      <a:pt x="4" y="26"/>
                    </a:lnTo>
                    <a:lnTo>
                      <a:pt x="3" y="25"/>
                    </a:lnTo>
                    <a:lnTo>
                      <a:pt x="2" y="25"/>
                    </a:lnTo>
                    <a:lnTo>
                      <a:pt x="1" y="24"/>
                    </a:lnTo>
                    <a:lnTo>
                      <a:pt x="0" y="23"/>
                    </a:lnTo>
                    <a:close/>
                  </a:path>
                </a:pathLst>
              </a:custGeom>
              <a:solidFill>
                <a:srgbClr val="805500"/>
              </a:solidFill>
              <a:ln w="1">
                <a:solidFill>
                  <a:srgbClr val="4E4E4E"/>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36"/>
            <p:cNvGrpSpPr/>
            <p:nvPr/>
          </p:nvGrpSpPr>
          <p:grpSpPr>
            <a:xfrm>
              <a:off x="4581525" y="2204864"/>
              <a:ext cx="157163" cy="125412"/>
              <a:chOff x="5062909" y="3035052"/>
              <a:chExt cx="157163" cy="125412"/>
            </a:xfrm>
          </p:grpSpPr>
          <p:sp>
            <p:nvSpPr>
              <p:cNvPr id="138" name="Freeform 45"/>
              <p:cNvSpPr>
                <a:spLocks/>
              </p:cNvSpPr>
              <p:nvPr/>
            </p:nvSpPr>
            <p:spPr bwMode="auto">
              <a:xfrm>
                <a:off x="5062909" y="3035052"/>
                <a:ext cx="157163" cy="79375"/>
              </a:xfrm>
              <a:custGeom>
                <a:avLst/>
                <a:gdLst>
                  <a:gd name="T0" fmla="*/ 49 w 104"/>
                  <a:gd name="T1" fmla="*/ 0 h 52"/>
                  <a:gd name="T2" fmla="*/ 45 w 104"/>
                  <a:gd name="T3" fmla="*/ 0 h 52"/>
                  <a:gd name="T4" fmla="*/ 41 w 104"/>
                  <a:gd name="T5" fmla="*/ 1 h 52"/>
                  <a:gd name="T6" fmla="*/ 37 w 104"/>
                  <a:gd name="T7" fmla="*/ 1 h 52"/>
                  <a:gd name="T8" fmla="*/ 33 w 104"/>
                  <a:gd name="T9" fmla="*/ 2 h 52"/>
                  <a:gd name="T10" fmla="*/ 29 w 104"/>
                  <a:gd name="T11" fmla="*/ 3 h 52"/>
                  <a:gd name="T12" fmla="*/ 25 w 104"/>
                  <a:gd name="T13" fmla="*/ 4 h 52"/>
                  <a:gd name="T14" fmla="*/ 21 w 104"/>
                  <a:gd name="T15" fmla="*/ 5 h 52"/>
                  <a:gd name="T16" fmla="*/ 17 w 104"/>
                  <a:gd name="T17" fmla="*/ 7 h 52"/>
                  <a:gd name="T18" fmla="*/ 13 w 104"/>
                  <a:gd name="T19" fmla="*/ 9 h 52"/>
                  <a:gd name="T20" fmla="*/ 9 w 104"/>
                  <a:gd name="T21" fmla="*/ 11 h 52"/>
                  <a:gd name="T22" fmla="*/ 5 w 104"/>
                  <a:gd name="T23" fmla="*/ 15 h 52"/>
                  <a:gd name="T24" fmla="*/ 2 w 104"/>
                  <a:gd name="T25" fmla="*/ 19 h 52"/>
                  <a:gd name="T26" fmla="*/ 0 w 104"/>
                  <a:gd name="T27" fmla="*/ 23 h 52"/>
                  <a:gd name="T28" fmla="*/ 0 w 104"/>
                  <a:gd name="T29" fmla="*/ 27 h 52"/>
                  <a:gd name="T30" fmla="*/ 1 w 104"/>
                  <a:gd name="T31" fmla="*/ 31 h 52"/>
                  <a:gd name="T32" fmla="*/ 3 w 104"/>
                  <a:gd name="T33" fmla="*/ 35 h 52"/>
                  <a:gd name="T34" fmla="*/ 7 w 104"/>
                  <a:gd name="T35" fmla="*/ 39 h 52"/>
                  <a:gd name="T36" fmla="*/ 11 w 104"/>
                  <a:gd name="T37" fmla="*/ 42 h 52"/>
                  <a:gd name="T38" fmla="*/ 15 w 104"/>
                  <a:gd name="T39" fmla="*/ 44 h 52"/>
                  <a:gd name="T40" fmla="*/ 19 w 104"/>
                  <a:gd name="T41" fmla="*/ 46 h 52"/>
                  <a:gd name="T42" fmla="*/ 23 w 104"/>
                  <a:gd name="T43" fmla="*/ 48 h 52"/>
                  <a:gd name="T44" fmla="*/ 27 w 104"/>
                  <a:gd name="T45" fmla="*/ 49 h 52"/>
                  <a:gd name="T46" fmla="*/ 31 w 104"/>
                  <a:gd name="T47" fmla="*/ 50 h 52"/>
                  <a:gd name="T48" fmla="*/ 35 w 104"/>
                  <a:gd name="T49" fmla="*/ 51 h 52"/>
                  <a:gd name="T50" fmla="*/ 39 w 104"/>
                  <a:gd name="T51" fmla="*/ 51 h 52"/>
                  <a:gd name="T52" fmla="*/ 43 w 104"/>
                  <a:gd name="T53" fmla="*/ 52 h 52"/>
                  <a:gd name="T54" fmla="*/ 47 w 104"/>
                  <a:gd name="T55" fmla="*/ 52 h 52"/>
                  <a:gd name="T56" fmla="*/ 51 w 104"/>
                  <a:gd name="T57" fmla="*/ 52 h 52"/>
                  <a:gd name="T58" fmla="*/ 55 w 104"/>
                  <a:gd name="T59" fmla="*/ 52 h 52"/>
                  <a:gd name="T60" fmla="*/ 59 w 104"/>
                  <a:gd name="T61" fmla="*/ 52 h 52"/>
                  <a:gd name="T62" fmla="*/ 63 w 104"/>
                  <a:gd name="T63" fmla="*/ 51 h 52"/>
                  <a:gd name="T64" fmla="*/ 67 w 104"/>
                  <a:gd name="T65" fmla="*/ 51 h 52"/>
                  <a:gd name="T66" fmla="*/ 71 w 104"/>
                  <a:gd name="T67" fmla="*/ 50 h 52"/>
                  <a:gd name="T68" fmla="*/ 75 w 104"/>
                  <a:gd name="T69" fmla="*/ 49 h 52"/>
                  <a:gd name="T70" fmla="*/ 79 w 104"/>
                  <a:gd name="T71" fmla="*/ 48 h 52"/>
                  <a:gd name="T72" fmla="*/ 83 w 104"/>
                  <a:gd name="T73" fmla="*/ 47 h 52"/>
                  <a:gd name="T74" fmla="*/ 87 w 104"/>
                  <a:gd name="T75" fmla="*/ 45 h 52"/>
                  <a:gd name="T76" fmla="*/ 91 w 104"/>
                  <a:gd name="T77" fmla="*/ 43 h 52"/>
                  <a:gd name="T78" fmla="*/ 95 w 104"/>
                  <a:gd name="T79" fmla="*/ 41 h 52"/>
                  <a:gd name="T80" fmla="*/ 99 w 104"/>
                  <a:gd name="T81" fmla="*/ 37 h 52"/>
                  <a:gd name="T82" fmla="*/ 102 w 104"/>
                  <a:gd name="T83" fmla="*/ 33 h 52"/>
                  <a:gd name="T84" fmla="*/ 104 w 104"/>
                  <a:gd name="T85" fmla="*/ 29 h 52"/>
                  <a:gd name="T86" fmla="*/ 104 w 104"/>
                  <a:gd name="T87" fmla="*/ 25 h 52"/>
                  <a:gd name="T88" fmla="*/ 103 w 104"/>
                  <a:gd name="T89" fmla="*/ 21 h 52"/>
                  <a:gd name="T90" fmla="*/ 101 w 104"/>
                  <a:gd name="T91" fmla="*/ 17 h 52"/>
                  <a:gd name="T92" fmla="*/ 97 w 104"/>
                  <a:gd name="T93" fmla="*/ 13 h 52"/>
                  <a:gd name="T94" fmla="*/ 93 w 104"/>
                  <a:gd name="T95" fmla="*/ 10 h 52"/>
                  <a:gd name="T96" fmla="*/ 89 w 104"/>
                  <a:gd name="T97" fmla="*/ 8 h 52"/>
                  <a:gd name="T98" fmla="*/ 85 w 104"/>
                  <a:gd name="T99" fmla="*/ 6 h 52"/>
                  <a:gd name="T100" fmla="*/ 81 w 104"/>
                  <a:gd name="T101" fmla="*/ 4 h 52"/>
                  <a:gd name="T102" fmla="*/ 77 w 104"/>
                  <a:gd name="T103" fmla="*/ 3 h 52"/>
                  <a:gd name="T104" fmla="*/ 73 w 104"/>
                  <a:gd name="T105" fmla="*/ 2 h 52"/>
                  <a:gd name="T106" fmla="*/ 69 w 104"/>
                  <a:gd name="T107" fmla="*/ 1 h 52"/>
                  <a:gd name="T108" fmla="*/ 65 w 104"/>
                  <a:gd name="T109" fmla="*/ 1 h 52"/>
                  <a:gd name="T110" fmla="*/ 61 w 104"/>
                  <a:gd name="T111" fmla="*/ 0 h 52"/>
                  <a:gd name="T112" fmla="*/ 57 w 104"/>
                  <a:gd name="T113" fmla="*/ 0 h 52"/>
                  <a:gd name="T114" fmla="*/ 53 w 104"/>
                  <a:gd name="T11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4" h="52">
                    <a:moveTo>
                      <a:pt x="52" y="0"/>
                    </a:moveTo>
                    <a:lnTo>
                      <a:pt x="51" y="0"/>
                    </a:lnTo>
                    <a:lnTo>
                      <a:pt x="50" y="0"/>
                    </a:lnTo>
                    <a:lnTo>
                      <a:pt x="49" y="0"/>
                    </a:lnTo>
                    <a:lnTo>
                      <a:pt x="48" y="0"/>
                    </a:lnTo>
                    <a:lnTo>
                      <a:pt x="47" y="0"/>
                    </a:lnTo>
                    <a:lnTo>
                      <a:pt x="46" y="0"/>
                    </a:lnTo>
                    <a:lnTo>
                      <a:pt x="45" y="0"/>
                    </a:lnTo>
                    <a:lnTo>
                      <a:pt x="44" y="0"/>
                    </a:lnTo>
                    <a:lnTo>
                      <a:pt x="43" y="0"/>
                    </a:lnTo>
                    <a:lnTo>
                      <a:pt x="42" y="0"/>
                    </a:lnTo>
                    <a:lnTo>
                      <a:pt x="41" y="1"/>
                    </a:lnTo>
                    <a:lnTo>
                      <a:pt x="40" y="1"/>
                    </a:lnTo>
                    <a:lnTo>
                      <a:pt x="39" y="1"/>
                    </a:lnTo>
                    <a:lnTo>
                      <a:pt x="38" y="1"/>
                    </a:lnTo>
                    <a:lnTo>
                      <a:pt x="37" y="1"/>
                    </a:lnTo>
                    <a:lnTo>
                      <a:pt x="36" y="1"/>
                    </a:lnTo>
                    <a:lnTo>
                      <a:pt x="35" y="1"/>
                    </a:lnTo>
                    <a:lnTo>
                      <a:pt x="34" y="2"/>
                    </a:lnTo>
                    <a:lnTo>
                      <a:pt x="33" y="2"/>
                    </a:lnTo>
                    <a:lnTo>
                      <a:pt x="32" y="2"/>
                    </a:lnTo>
                    <a:lnTo>
                      <a:pt x="31" y="2"/>
                    </a:lnTo>
                    <a:lnTo>
                      <a:pt x="30" y="2"/>
                    </a:lnTo>
                    <a:lnTo>
                      <a:pt x="29" y="3"/>
                    </a:lnTo>
                    <a:lnTo>
                      <a:pt x="28" y="3"/>
                    </a:lnTo>
                    <a:lnTo>
                      <a:pt x="27" y="3"/>
                    </a:lnTo>
                    <a:lnTo>
                      <a:pt x="26" y="3"/>
                    </a:lnTo>
                    <a:lnTo>
                      <a:pt x="25" y="4"/>
                    </a:lnTo>
                    <a:lnTo>
                      <a:pt x="24" y="4"/>
                    </a:lnTo>
                    <a:lnTo>
                      <a:pt x="23" y="4"/>
                    </a:lnTo>
                    <a:lnTo>
                      <a:pt x="22" y="5"/>
                    </a:lnTo>
                    <a:lnTo>
                      <a:pt x="21" y="5"/>
                    </a:lnTo>
                    <a:lnTo>
                      <a:pt x="20" y="6"/>
                    </a:lnTo>
                    <a:lnTo>
                      <a:pt x="19" y="6"/>
                    </a:lnTo>
                    <a:lnTo>
                      <a:pt x="18" y="6"/>
                    </a:lnTo>
                    <a:lnTo>
                      <a:pt x="17" y="7"/>
                    </a:lnTo>
                    <a:lnTo>
                      <a:pt x="16" y="7"/>
                    </a:lnTo>
                    <a:lnTo>
                      <a:pt x="15" y="8"/>
                    </a:lnTo>
                    <a:lnTo>
                      <a:pt x="14" y="8"/>
                    </a:lnTo>
                    <a:lnTo>
                      <a:pt x="13" y="9"/>
                    </a:lnTo>
                    <a:lnTo>
                      <a:pt x="12" y="9"/>
                    </a:lnTo>
                    <a:lnTo>
                      <a:pt x="11" y="10"/>
                    </a:lnTo>
                    <a:lnTo>
                      <a:pt x="10" y="11"/>
                    </a:lnTo>
                    <a:lnTo>
                      <a:pt x="9" y="11"/>
                    </a:lnTo>
                    <a:lnTo>
                      <a:pt x="8" y="12"/>
                    </a:lnTo>
                    <a:lnTo>
                      <a:pt x="7" y="13"/>
                    </a:lnTo>
                    <a:lnTo>
                      <a:pt x="6" y="14"/>
                    </a:lnTo>
                    <a:lnTo>
                      <a:pt x="5" y="15"/>
                    </a:lnTo>
                    <a:lnTo>
                      <a:pt x="4" y="16"/>
                    </a:lnTo>
                    <a:lnTo>
                      <a:pt x="3" y="17"/>
                    </a:lnTo>
                    <a:lnTo>
                      <a:pt x="3" y="18"/>
                    </a:lnTo>
                    <a:lnTo>
                      <a:pt x="2" y="19"/>
                    </a:lnTo>
                    <a:lnTo>
                      <a:pt x="1" y="20"/>
                    </a:lnTo>
                    <a:lnTo>
                      <a:pt x="1" y="21"/>
                    </a:lnTo>
                    <a:lnTo>
                      <a:pt x="1" y="22"/>
                    </a:lnTo>
                    <a:lnTo>
                      <a:pt x="0" y="23"/>
                    </a:lnTo>
                    <a:lnTo>
                      <a:pt x="0" y="24"/>
                    </a:lnTo>
                    <a:lnTo>
                      <a:pt x="0" y="25"/>
                    </a:lnTo>
                    <a:lnTo>
                      <a:pt x="0" y="26"/>
                    </a:lnTo>
                    <a:lnTo>
                      <a:pt x="0" y="27"/>
                    </a:lnTo>
                    <a:lnTo>
                      <a:pt x="0" y="28"/>
                    </a:lnTo>
                    <a:lnTo>
                      <a:pt x="0" y="29"/>
                    </a:lnTo>
                    <a:lnTo>
                      <a:pt x="1" y="30"/>
                    </a:lnTo>
                    <a:lnTo>
                      <a:pt x="1" y="31"/>
                    </a:lnTo>
                    <a:lnTo>
                      <a:pt x="1" y="32"/>
                    </a:lnTo>
                    <a:lnTo>
                      <a:pt x="2" y="33"/>
                    </a:lnTo>
                    <a:lnTo>
                      <a:pt x="3" y="34"/>
                    </a:lnTo>
                    <a:lnTo>
                      <a:pt x="3" y="35"/>
                    </a:lnTo>
                    <a:lnTo>
                      <a:pt x="4" y="36"/>
                    </a:lnTo>
                    <a:lnTo>
                      <a:pt x="5" y="37"/>
                    </a:lnTo>
                    <a:lnTo>
                      <a:pt x="6" y="38"/>
                    </a:lnTo>
                    <a:lnTo>
                      <a:pt x="7" y="39"/>
                    </a:lnTo>
                    <a:lnTo>
                      <a:pt x="8" y="40"/>
                    </a:lnTo>
                    <a:lnTo>
                      <a:pt x="9" y="41"/>
                    </a:lnTo>
                    <a:lnTo>
                      <a:pt x="10" y="41"/>
                    </a:lnTo>
                    <a:lnTo>
                      <a:pt x="11" y="42"/>
                    </a:lnTo>
                    <a:lnTo>
                      <a:pt x="12" y="43"/>
                    </a:lnTo>
                    <a:lnTo>
                      <a:pt x="13" y="43"/>
                    </a:lnTo>
                    <a:lnTo>
                      <a:pt x="14" y="44"/>
                    </a:lnTo>
                    <a:lnTo>
                      <a:pt x="15" y="44"/>
                    </a:lnTo>
                    <a:lnTo>
                      <a:pt x="16" y="45"/>
                    </a:lnTo>
                    <a:lnTo>
                      <a:pt x="17" y="45"/>
                    </a:lnTo>
                    <a:lnTo>
                      <a:pt x="18" y="46"/>
                    </a:lnTo>
                    <a:lnTo>
                      <a:pt x="19" y="46"/>
                    </a:lnTo>
                    <a:lnTo>
                      <a:pt x="20" y="46"/>
                    </a:lnTo>
                    <a:lnTo>
                      <a:pt x="21" y="47"/>
                    </a:lnTo>
                    <a:lnTo>
                      <a:pt x="22" y="47"/>
                    </a:lnTo>
                    <a:lnTo>
                      <a:pt x="23" y="48"/>
                    </a:lnTo>
                    <a:lnTo>
                      <a:pt x="24" y="48"/>
                    </a:lnTo>
                    <a:lnTo>
                      <a:pt x="25" y="48"/>
                    </a:lnTo>
                    <a:lnTo>
                      <a:pt x="26" y="49"/>
                    </a:lnTo>
                    <a:lnTo>
                      <a:pt x="27" y="49"/>
                    </a:lnTo>
                    <a:lnTo>
                      <a:pt x="28" y="49"/>
                    </a:lnTo>
                    <a:lnTo>
                      <a:pt x="29" y="49"/>
                    </a:lnTo>
                    <a:lnTo>
                      <a:pt x="30" y="50"/>
                    </a:lnTo>
                    <a:lnTo>
                      <a:pt x="31" y="50"/>
                    </a:lnTo>
                    <a:lnTo>
                      <a:pt x="32" y="50"/>
                    </a:lnTo>
                    <a:lnTo>
                      <a:pt x="33" y="50"/>
                    </a:lnTo>
                    <a:lnTo>
                      <a:pt x="34" y="50"/>
                    </a:lnTo>
                    <a:lnTo>
                      <a:pt x="35" y="51"/>
                    </a:lnTo>
                    <a:lnTo>
                      <a:pt x="36" y="51"/>
                    </a:lnTo>
                    <a:lnTo>
                      <a:pt x="37" y="51"/>
                    </a:lnTo>
                    <a:lnTo>
                      <a:pt x="38" y="51"/>
                    </a:lnTo>
                    <a:lnTo>
                      <a:pt x="39" y="51"/>
                    </a:lnTo>
                    <a:lnTo>
                      <a:pt x="40" y="51"/>
                    </a:lnTo>
                    <a:lnTo>
                      <a:pt x="41" y="51"/>
                    </a:lnTo>
                    <a:lnTo>
                      <a:pt x="42" y="52"/>
                    </a:lnTo>
                    <a:lnTo>
                      <a:pt x="43" y="52"/>
                    </a:lnTo>
                    <a:lnTo>
                      <a:pt x="44" y="52"/>
                    </a:lnTo>
                    <a:lnTo>
                      <a:pt x="45" y="52"/>
                    </a:lnTo>
                    <a:lnTo>
                      <a:pt x="46" y="52"/>
                    </a:lnTo>
                    <a:lnTo>
                      <a:pt x="47" y="52"/>
                    </a:lnTo>
                    <a:lnTo>
                      <a:pt x="48" y="52"/>
                    </a:lnTo>
                    <a:lnTo>
                      <a:pt x="49" y="52"/>
                    </a:lnTo>
                    <a:lnTo>
                      <a:pt x="50" y="52"/>
                    </a:lnTo>
                    <a:lnTo>
                      <a:pt x="51" y="52"/>
                    </a:lnTo>
                    <a:lnTo>
                      <a:pt x="52" y="52"/>
                    </a:lnTo>
                    <a:lnTo>
                      <a:pt x="53" y="52"/>
                    </a:lnTo>
                    <a:lnTo>
                      <a:pt x="54" y="52"/>
                    </a:lnTo>
                    <a:lnTo>
                      <a:pt x="55" y="52"/>
                    </a:lnTo>
                    <a:lnTo>
                      <a:pt x="56" y="52"/>
                    </a:lnTo>
                    <a:lnTo>
                      <a:pt x="57" y="52"/>
                    </a:lnTo>
                    <a:lnTo>
                      <a:pt x="58" y="52"/>
                    </a:lnTo>
                    <a:lnTo>
                      <a:pt x="59" y="52"/>
                    </a:lnTo>
                    <a:lnTo>
                      <a:pt x="60" y="52"/>
                    </a:lnTo>
                    <a:lnTo>
                      <a:pt x="61" y="52"/>
                    </a:lnTo>
                    <a:lnTo>
                      <a:pt x="62" y="52"/>
                    </a:lnTo>
                    <a:lnTo>
                      <a:pt x="63" y="51"/>
                    </a:lnTo>
                    <a:lnTo>
                      <a:pt x="64" y="51"/>
                    </a:lnTo>
                    <a:lnTo>
                      <a:pt x="65" y="51"/>
                    </a:lnTo>
                    <a:lnTo>
                      <a:pt x="66" y="51"/>
                    </a:lnTo>
                    <a:lnTo>
                      <a:pt x="67" y="51"/>
                    </a:lnTo>
                    <a:lnTo>
                      <a:pt x="68" y="51"/>
                    </a:lnTo>
                    <a:lnTo>
                      <a:pt x="69" y="51"/>
                    </a:lnTo>
                    <a:lnTo>
                      <a:pt x="70" y="50"/>
                    </a:lnTo>
                    <a:lnTo>
                      <a:pt x="71" y="50"/>
                    </a:lnTo>
                    <a:lnTo>
                      <a:pt x="72" y="50"/>
                    </a:lnTo>
                    <a:lnTo>
                      <a:pt x="73" y="50"/>
                    </a:lnTo>
                    <a:lnTo>
                      <a:pt x="74" y="50"/>
                    </a:lnTo>
                    <a:lnTo>
                      <a:pt x="75" y="49"/>
                    </a:lnTo>
                    <a:lnTo>
                      <a:pt x="76" y="49"/>
                    </a:lnTo>
                    <a:lnTo>
                      <a:pt x="77" y="49"/>
                    </a:lnTo>
                    <a:lnTo>
                      <a:pt x="78" y="49"/>
                    </a:lnTo>
                    <a:lnTo>
                      <a:pt x="79" y="48"/>
                    </a:lnTo>
                    <a:lnTo>
                      <a:pt x="80" y="48"/>
                    </a:lnTo>
                    <a:lnTo>
                      <a:pt x="81" y="48"/>
                    </a:lnTo>
                    <a:lnTo>
                      <a:pt x="82" y="47"/>
                    </a:lnTo>
                    <a:lnTo>
                      <a:pt x="83" y="47"/>
                    </a:lnTo>
                    <a:lnTo>
                      <a:pt x="84" y="46"/>
                    </a:lnTo>
                    <a:lnTo>
                      <a:pt x="85" y="46"/>
                    </a:lnTo>
                    <a:lnTo>
                      <a:pt x="86" y="46"/>
                    </a:lnTo>
                    <a:lnTo>
                      <a:pt x="87" y="45"/>
                    </a:lnTo>
                    <a:lnTo>
                      <a:pt x="88" y="45"/>
                    </a:lnTo>
                    <a:lnTo>
                      <a:pt x="89" y="44"/>
                    </a:lnTo>
                    <a:lnTo>
                      <a:pt x="90" y="44"/>
                    </a:lnTo>
                    <a:lnTo>
                      <a:pt x="91" y="43"/>
                    </a:lnTo>
                    <a:lnTo>
                      <a:pt x="92" y="43"/>
                    </a:lnTo>
                    <a:lnTo>
                      <a:pt x="93" y="42"/>
                    </a:lnTo>
                    <a:lnTo>
                      <a:pt x="94" y="41"/>
                    </a:lnTo>
                    <a:lnTo>
                      <a:pt x="95" y="41"/>
                    </a:lnTo>
                    <a:lnTo>
                      <a:pt x="96" y="40"/>
                    </a:lnTo>
                    <a:lnTo>
                      <a:pt x="97" y="39"/>
                    </a:lnTo>
                    <a:lnTo>
                      <a:pt x="98" y="38"/>
                    </a:lnTo>
                    <a:lnTo>
                      <a:pt x="99" y="37"/>
                    </a:lnTo>
                    <a:lnTo>
                      <a:pt x="100" y="36"/>
                    </a:lnTo>
                    <a:lnTo>
                      <a:pt x="101" y="35"/>
                    </a:lnTo>
                    <a:lnTo>
                      <a:pt x="101" y="34"/>
                    </a:lnTo>
                    <a:lnTo>
                      <a:pt x="102" y="33"/>
                    </a:lnTo>
                    <a:lnTo>
                      <a:pt x="103" y="32"/>
                    </a:lnTo>
                    <a:lnTo>
                      <a:pt x="103" y="31"/>
                    </a:lnTo>
                    <a:lnTo>
                      <a:pt x="103" y="30"/>
                    </a:lnTo>
                    <a:lnTo>
                      <a:pt x="104" y="29"/>
                    </a:lnTo>
                    <a:lnTo>
                      <a:pt x="104" y="28"/>
                    </a:lnTo>
                    <a:lnTo>
                      <a:pt x="104" y="27"/>
                    </a:lnTo>
                    <a:lnTo>
                      <a:pt x="104" y="26"/>
                    </a:lnTo>
                    <a:lnTo>
                      <a:pt x="104" y="25"/>
                    </a:lnTo>
                    <a:lnTo>
                      <a:pt x="104" y="24"/>
                    </a:lnTo>
                    <a:lnTo>
                      <a:pt x="104" y="23"/>
                    </a:lnTo>
                    <a:lnTo>
                      <a:pt x="103" y="22"/>
                    </a:lnTo>
                    <a:lnTo>
                      <a:pt x="103" y="21"/>
                    </a:lnTo>
                    <a:lnTo>
                      <a:pt x="103" y="20"/>
                    </a:lnTo>
                    <a:lnTo>
                      <a:pt x="102" y="19"/>
                    </a:lnTo>
                    <a:lnTo>
                      <a:pt x="101" y="18"/>
                    </a:lnTo>
                    <a:lnTo>
                      <a:pt x="101" y="17"/>
                    </a:lnTo>
                    <a:lnTo>
                      <a:pt x="100" y="16"/>
                    </a:lnTo>
                    <a:lnTo>
                      <a:pt x="99" y="15"/>
                    </a:lnTo>
                    <a:lnTo>
                      <a:pt x="98" y="14"/>
                    </a:lnTo>
                    <a:lnTo>
                      <a:pt x="97" y="13"/>
                    </a:lnTo>
                    <a:lnTo>
                      <a:pt x="96" y="12"/>
                    </a:lnTo>
                    <a:lnTo>
                      <a:pt x="95" y="11"/>
                    </a:lnTo>
                    <a:lnTo>
                      <a:pt x="94" y="11"/>
                    </a:lnTo>
                    <a:lnTo>
                      <a:pt x="93" y="10"/>
                    </a:lnTo>
                    <a:lnTo>
                      <a:pt x="92" y="9"/>
                    </a:lnTo>
                    <a:lnTo>
                      <a:pt x="91" y="9"/>
                    </a:lnTo>
                    <a:lnTo>
                      <a:pt x="90" y="8"/>
                    </a:lnTo>
                    <a:lnTo>
                      <a:pt x="89" y="8"/>
                    </a:lnTo>
                    <a:lnTo>
                      <a:pt x="88" y="7"/>
                    </a:lnTo>
                    <a:lnTo>
                      <a:pt x="87" y="7"/>
                    </a:lnTo>
                    <a:lnTo>
                      <a:pt x="86" y="6"/>
                    </a:lnTo>
                    <a:lnTo>
                      <a:pt x="85" y="6"/>
                    </a:lnTo>
                    <a:lnTo>
                      <a:pt x="84" y="6"/>
                    </a:lnTo>
                    <a:lnTo>
                      <a:pt x="83" y="5"/>
                    </a:lnTo>
                    <a:lnTo>
                      <a:pt x="82" y="5"/>
                    </a:lnTo>
                    <a:lnTo>
                      <a:pt x="81" y="4"/>
                    </a:lnTo>
                    <a:lnTo>
                      <a:pt x="80" y="4"/>
                    </a:lnTo>
                    <a:lnTo>
                      <a:pt x="79" y="4"/>
                    </a:lnTo>
                    <a:lnTo>
                      <a:pt x="78" y="3"/>
                    </a:lnTo>
                    <a:lnTo>
                      <a:pt x="77" y="3"/>
                    </a:lnTo>
                    <a:lnTo>
                      <a:pt x="76" y="3"/>
                    </a:lnTo>
                    <a:lnTo>
                      <a:pt x="75" y="3"/>
                    </a:lnTo>
                    <a:lnTo>
                      <a:pt x="74" y="2"/>
                    </a:lnTo>
                    <a:lnTo>
                      <a:pt x="73" y="2"/>
                    </a:lnTo>
                    <a:lnTo>
                      <a:pt x="72" y="2"/>
                    </a:lnTo>
                    <a:lnTo>
                      <a:pt x="71" y="2"/>
                    </a:lnTo>
                    <a:lnTo>
                      <a:pt x="70" y="2"/>
                    </a:lnTo>
                    <a:lnTo>
                      <a:pt x="69" y="1"/>
                    </a:lnTo>
                    <a:lnTo>
                      <a:pt x="68" y="1"/>
                    </a:lnTo>
                    <a:lnTo>
                      <a:pt x="67" y="1"/>
                    </a:lnTo>
                    <a:lnTo>
                      <a:pt x="66" y="1"/>
                    </a:lnTo>
                    <a:lnTo>
                      <a:pt x="65" y="1"/>
                    </a:lnTo>
                    <a:lnTo>
                      <a:pt x="64" y="1"/>
                    </a:lnTo>
                    <a:lnTo>
                      <a:pt x="63" y="1"/>
                    </a:lnTo>
                    <a:lnTo>
                      <a:pt x="62" y="0"/>
                    </a:lnTo>
                    <a:lnTo>
                      <a:pt x="61" y="0"/>
                    </a:lnTo>
                    <a:lnTo>
                      <a:pt x="60" y="0"/>
                    </a:lnTo>
                    <a:lnTo>
                      <a:pt x="59" y="0"/>
                    </a:lnTo>
                    <a:lnTo>
                      <a:pt x="58" y="0"/>
                    </a:lnTo>
                    <a:lnTo>
                      <a:pt x="57" y="0"/>
                    </a:lnTo>
                    <a:lnTo>
                      <a:pt x="56" y="0"/>
                    </a:lnTo>
                    <a:lnTo>
                      <a:pt x="55" y="0"/>
                    </a:lnTo>
                    <a:lnTo>
                      <a:pt x="54" y="0"/>
                    </a:lnTo>
                    <a:lnTo>
                      <a:pt x="53" y="0"/>
                    </a:lnTo>
                    <a:lnTo>
                      <a:pt x="52" y="0"/>
                    </a:lnTo>
                    <a:close/>
                  </a:path>
                </a:pathLst>
              </a:custGeom>
              <a:solidFill>
                <a:srgbClr val="FFAA00"/>
              </a:solidFill>
              <a:ln w="1">
                <a:solidFill>
                  <a:srgbClr val="4E4E4E"/>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 name="Freeform 46"/>
              <p:cNvSpPr>
                <a:spLocks/>
              </p:cNvSpPr>
              <p:nvPr/>
            </p:nvSpPr>
            <p:spPr bwMode="auto">
              <a:xfrm>
                <a:off x="5062909" y="3074739"/>
                <a:ext cx="157163" cy="85725"/>
              </a:xfrm>
              <a:custGeom>
                <a:avLst/>
                <a:gdLst>
                  <a:gd name="T0" fmla="*/ 0 w 104"/>
                  <a:gd name="T1" fmla="*/ 31 h 56"/>
                  <a:gd name="T2" fmla="*/ 1 w 104"/>
                  <a:gd name="T3" fmla="*/ 35 h 56"/>
                  <a:gd name="T4" fmla="*/ 3 w 104"/>
                  <a:gd name="T5" fmla="*/ 39 h 56"/>
                  <a:gd name="T6" fmla="*/ 7 w 104"/>
                  <a:gd name="T7" fmla="*/ 43 h 56"/>
                  <a:gd name="T8" fmla="*/ 11 w 104"/>
                  <a:gd name="T9" fmla="*/ 46 h 56"/>
                  <a:gd name="T10" fmla="*/ 15 w 104"/>
                  <a:gd name="T11" fmla="*/ 48 h 56"/>
                  <a:gd name="T12" fmla="*/ 19 w 104"/>
                  <a:gd name="T13" fmla="*/ 50 h 56"/>
                  <a:gd name="T14" fmla="*/ 23 w 104"/>
                  <a:gd name="T15" fmla="*/ 52 h 56"/>
                  <a:gd name="T16" fmla="*/ 27 w 104"/>
                  <a:gd name="T17" fmla="*/ 53 h 56"/>
                  <a:gd name="T18" fmla="*/ 31 w 104"/>
                  <a:gd name="T19" fmla="*/ 54 h 56"/>
                  <a:gd name="T20" fmla="*/ 35 w 104"/>
                  <a:gd name="T21" fmla="*/ 55 h 56"/>
                  <a:gd name="T22" fmla="*/ 39 w 104"/>
                  <a:gd name="T23" fmla="*/ 55 h 56"/>
                  <a:gd name="T24" fmla="*/ 43 w 104"/>
                  <a:gd name="T25" fmla="*/ 56 h 56"/>
                  <a:gd name="T26" fmla="*/ 47 w 104"/>
                  <a:gd name="T27" fmla="*/ 56 h 56"/>
                  <a:gd name="T28" fmla="*/ 51 w 104"/>
                  <a:gd name="T29" fmla="*/ 56 h 56"/>
                  <a:gd name="T30" fmla="*/ 55 w 104"/>
                  <a:gd name="T31" fmla="*/ 56 h 56"/>
                  <a:gd name="T32" fmla="*/ 59 w 104"/>
                  <a:gd name="T33" fmla="*/ 56 h 56"/>
                  <a:gd name="T34" fmla="*/ 63 w 104"/>
                  <a:gd name="T35" fmla="*/ 55 h 56"/>
                  <a:gd name="T36" fmla="*/ 67 w 104"/>
                  <a:gd name="T37" fmla="*/ 55 h 56"/>
                  <a:gd name="T38" fmla="*/ 71 w 104"/>
                  <a:gd name="T39" fmla="*/ 54 h 56"/>
                  <a:gd name="T40" fmla="*/ 75 w 104"/>
                  <a:gd name="T41" fmla="*/ 53 h 56"/>
                  <a:gd name="T42" fmla="*/ 79 w 104"/>
                  <a:gd name="T43" fmla="*/ 52 h 56"/>
                  <a:gd name="T44" fmla="*/ 83 w 104"/>
                  <a:gd name="T45" fmla="*/ 51 h 56"/>
                  <a:gd name="T46" fmla="*/ 87 w 104"/>
                  <a:gd name="T47" fmla="*/ 49 h 56"/>
                  <a:gd name="T48" fmla="*/ 91 w 104"/>
                  <a:gd name="T49" fmla="*/ 47 h 56"/>
                  <a:gd name="T50" fmla="*/ 95 w 104"/>
                  <a:gd name="T51" fmla="*/ 45 h 56"/>
                  <a:gd name="T52" fmla="*/ 99 w 104"/>
                  <a:gd name="T53" fmla="*/ 41 h 56"/>
                  <a:gd name="T54" fmla="*/ 102 w 104"/>
                  <a:gd name="T55" fmla="*/ 37 h 56"/>
                  <a:gd name="T56" fmla="*/ 104 w 104"/>
                  <a:gd name="T57" fmla="*/ 33 h 56"/>
                  <a:gd name="T58" fmla="*/ 104 w 104"/>
                  <a:gd name="T59" fmla="*/ 30 h 56"/>
                  <a:gd name="T60" fmla="*/ 104 w 104"/>
                  <a:gd name="T61" fmla="*/ 3 h 56"/>
                  <a:gd name="T62" fmla="*/ 102 w 104"/>
                  <a:gd name="T63" fmla="*/ 7 h 56"/>
                  <a:gd name="T64" fmla="*/ 99 w 104"/>
                  <a:gd name="T65" fmla="*/ 11 h 56"/>
                  <a:gd name="T66" fmla="*/ 95 w 104"/>
                  <a:gd name="T67" fmla="*/ 15 h 56"/>
                  <a:gd name="T68" fmla="*/ 91 w 104"/>
                  <a:gd name="T69" fmla="*/ 17 h 56"/>
                  <a:gd name="T70" fmla="*/ 87 w 104"/>
                  <a:gd name="T71" fmla="*/ 19 h 56"/>
                  <a:gd name="T72" fmla="*/ 83 w 104"/>
                  <a:gd name="T73" fmla="*/ 21 h 56"/>
                  <a:gd name="T74" fmla="*/ 79 w 104"/>
                  <a:gd name="T75" fmla="*/ 22 h 56"/>
                  <a:gd name="T76" fmla="*/ 75 w 104"/>
                  <a:gd name="T77" fmla="*/ 23 h 56"/>
                  <a:gd name="T78" fmla="*/ 71 w 104"/>
                  <a:gd name="T79" fmla="*/ 24 h 56"/>
                  <a:gd name="T80" fmla="*/ 67 w 104"/>
                  <a:gd name="T81" fmla="*/ 25 h 56"/>
                  <a:gd name="T82" fmla="*/ 63 w 104"/>
                  <a:gd name="T83" fmla="*/ 25 h 56"/>
                  <a:gd name="T84" fmla="*/ 59 w 104"/>
                  <a:gd name="T85" fmla="*/ 26 h 56"/>
                  <a:gd name="T86" fmla="*/ 55 w 104"/>
                  <a:gd name="T87" fmla="*/ 26 h 56"/>
                  <a:gd name="T88" fmla="*/ 51 w 104"/>
                  <a:gd name="T89" fmla="*/ 26 h 56"/>
                  <a:gd name="T90" fmla="*/ 47 w 104"/>
                  <a:gd name="T91" fmla="*/ 26 h 56"/>
                  <a:gd name="T92" fmla="*/ 43 w 104"/>
                  <a:gd name="T93" fmla="*/ 26 h 56"/>
                  <a:gd name="T94" fmla="*/ 39 w 104"/>
                  <a:gd name="T95" fmla="*/ 25 h 56"/>
                  <a:gd name="T96" fmla="*/ 35 w 104"/>
                  <a:gd name="T97" fmla="*/ 25 h 56"/>
                  <a:gd name="T98" fmla="*/ 31 w 104"/>
                  <a:gd name="T99" fmla="*/ 24 h 56"/>
                  <a:gd name="T100" fmla="*/ 27 w 104"/>
                  <a:gd name="T101" fmla="*/ 23 h 56"/>
                  <a:gd name="T102" fmla="*/ 23 w 104"/>
                  <a:gd name="T103" fmla="*/ 22 h 56"/>
                  <a:gd name="T104" fmla="*/ 19 w 104"/>
                  <a:gd name="T105" fmla="*/ 20 h 56"/>
                  <a:gd name="T106" fmla="*/ 15 w 104"/>
                  <a:gd name="T107" fmla="*/ 18 h 56"/>
                  <a:gd name="T108" fmla="*/ 11 w 104"/>
                  <a:gd name="T109" fmla="*/ 16 h 56"/>
                  <a:gd name="T110" fmla="*/ 7 w 104"/>
                  <a:gd name="T111" fmla="*/ 13 h 56"/>
                  <a:gd name="T112" fmla="*/ 3 w 104"/>
                  <a:gd name="T113" fmla="*/ 9 h 56"/>
                  <a:gd name="T114" fmla="*/ 1 w 104"/>
                  <a:gd name="T115" fmla="*/ 5 h 56"/>
                  <a:gd name="T116" fmla="*/ 0 w 104"/>
                  <a:gd name="T11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 h="56">
                    <a:moveTo>
                      <a:pt x="0" y="0"/>
                    </a:moveTo>
                    <a:lnTo>
                      <a:pt x="0" y="0"/>
                    </a:lnTo>
                    <a:lnTo>
                      <a:pt x="0" y="30"/>
                    </a:lnTo>
                    <a:lnTo>
                      <a:pt x="0" y="31"/>
                    </a:lnTo>
                    <a:lnTo>
                      <a:pt x="0" y="32"/>
                    </a:lnTo>
                    <a:lnTo>
                      <a:pt x="0" y="33"/>
                    </a:lnTo>
                    <a:lnTo>
                      <a:pt x="1" y="34"/>
                    </a:lnTo>
                    <a:lnTo>
                      <a:pt x="1" y="35"/>
                    </a:lnTo>
                    <a:lnTo>
                      <a:pt x="1" y="36"/>
                    </a:lnTo>
                    <a:lnTo>
                      <a:pt x="2" y="37"/>
                    </a:lnTo>
                    <a:lnTo>
                      <a:pt x="3" y="38"/>
                    </a:lnTo>
                    <a:lnTo>
                      <a:pt x="3" y="39"/>
                    </a:lnTo>
                    <a:lnTo>
                      <a:pt x="4" y="40"/>
                    </a:lnTo>
                    <a:lnTo>
                      <a:pt x="5" y="41"/>
                    </a:lnTo>
                    <a:lnTo>
                      <a:pt x="6" y="42"/>
                    </a:lnTo>
                    <a:lnTo>
                      <a:pt x="7" y="43"/>
                    </a:lnTo>
                    <a:lnTo>
                      <a:pt x="8" y="44"/>
                    </a:lnTo>
                    <a:lnTo>
                      <a:pt x="9" y="45"/>
                    </a:lnTo>
                    <a:lnTo>
                      <a:pt x="10" y="45"/>
                    </a:lnTo>
                    <a:lnTo>
                      <a:pt x="11" y="46"/>
                    </a:lnTo>
                    <a:lnTo>
                      <a:pt x="12" y="47"/>
                    </a:lnTo>
                    <a:lnTo>
                      <a:pt x="13" y="47"/>
                    </a:lnTo>
                    <a:lnTo>
                      <a:pt x="14" y="48"/>
                    </a:lnTo>
                    <a:lnTo>
                      <a:pt x="15" y="48"/>
                    </a:lnTo>
                    <a:lnTo>
                      <a:pt x="16" y="49"/>
                    </a:lnTo>
                    <a:lnTo>
                      <a:pt x="17" y="49"/>
                    </a:lnTo>
                    <a:lnTo>
                      <a:pt x="18" y="50"/>
                    </a:lnTo>
                    <a:lnTo>
                      <a:pt x="19" y="50"/>
                    </a:lnTo>
                    <a:lnTo>
                      <a:pt x="20" y="50"/>
                    </a:lnTo>
                    <a:lnTo>
                      <a:pt x="21" y="51"/>
                    </a:lnTo>
                    <a:lnTo>
                      <a:pt x="22" y="51"/>
                    </a:lnTo>
                    <a:lnTo>
                      <a:pt x="23" y="52"/>
                    </a:lnTo>
                    <a:lnTo>
                      <a:pt x="24" y="52"/>
                    </a:lnTo>
                    <a:lnTo>
                      <a:pt x="25" y="52"/>
                    </a:lnTo>
                    <a:lnTo>
                      <a:pt x="26" y="53"/>
                    </a:lnTo>
                    <a:lnTo>
                      <a:pt x="27" y="53"/>
                    </a:lnTo>
                    <a:lnTo>
                      <a:pt x="28" y="53"/>
                    </a:lnTo>
                    <a:lnTo>
                      <a:pt x="29" y="53"/>
                    </a:lnTo>
                    <a:lnTo>
                      <a:pt x="30" y="54"/>
                    </a:lnTo>
                    <a:lnTo>
                      <a:pt x="31" y="54"/>
                    </a:lnTo>
                    <a:lnTo>
                      <a:pt x="32" y="54"/>
                    </a:lnTo>
                    <a:lnTo>
                      <a:pt x="33" y="54"/>
                    </a:lnTo>
                    <a:lnTo>
                      <a:pt x="34" y="54"/>
                    </a:lnTo>
                    <a:lnTo>
                      <a:pt x="35" y="55"/>
                    </a:lnTo>
                    <a:lnTo>
                      <a:pt x="36" y="55"/>
                    </a:lnTo>
                    <a:lnTo>
                      <a:pt x="37" y="55"/>
                    </a:lnTo>
                    <a:lnTo>
                      <a:pt x="38" y="55"/>
                    </a:lnTo>
                    <a:lnTo>
                      <a:pt x="39" y="55"/>
                    </a:lnTo>
                    <a:lnTo>
                      <a:pt x="40" y="55"/>
                    </a:lnTo>
                    <a:lnTo>
                      <a:pt x="41" y="55"/>
                    </a:lnTo>
                    <a:lnTo>
                      <a:pt x="42" y="56"/>
                    </a:lnTo>
                    <a:lnTo>
                      <a:pt x="43" y="56"/>
                    </a:lnTo>
                    <a:lnTo>
                      <a:pt x="44" y="56"/>
                    </a:lnTo>
                    <a:lnTo>
                      <a:pt x="45" y="56"/>
                    </a:lnTo>
                    <a:lnTo>
                      <a:pt x="46" y="56"/>
                    </a:lnTo>
                    <a:lnTo>
                      <a:pt x="47" y="56"/>
                    </a:lnTo>
                    <a:lnTo>
                      <a:pt x="48" y="56"/>
                    </a:lnTo>
                    <a:lnTo>
                      <a:pt x="49" y="56"/>
                    </a:lnTo>
                    <a:lnTo>
                      <a:pt x="50" y="56"/>
                    </a:lnTo>
                    <a:lnTo>
                      <a:pt x="51" y="56"/>
                    </a:lnTo>
                    <a:lnTo>
                      <a:pt x="52" y="56"/>
                    </a:lnTo>
                    <a:lnTo>
                      <a:pt x="53" y="56"/>
                    </a:lnTo>
                    <a:lnTo>
                      <a:pt x="54" y="56"/>
                    </a:lnTo>
                    <a:lnTo>
                      <a:pt x="55" y="56"/>
                    </a:lnTo>
                    <a:lnTo>
                      <a:pt x="56" y="56"/>
                    </a:lnTo>
                    <a:lnTo>
                      <a:pt x="57" y="56"/>
                    </a:lnTo>
                    <a:lnTo>
                      <a:pt x="58" y="56"/>
                    </a:lnTo>
                    <a:lnTo>
                      <a:pt x="59" y="56"/>
                    </a:lnTo>
                    <a:lnTo>
                      <a:pt x="60" y="56"/>
                    </a:lnTo>
                    <a:lnTo>
                      <a:pt x="61" y="56"/>
                    </a:lnTo>
                    <a:lnTo>
                      <a:pt x="62" y="56"/>
                    </a:lnTo>
                    <a:lnTo>
                      <a:pt x="63" y="55"/>
                    </a:lnTo>
                    <a:lnTo>
                      <a:pt x="64" y="55"/>
                    </a:lnTo>
                    <a:lnTo>
                      <a:pt x="65" y="55"/>
                    </a:lnTo>
                    <a:lnTo>
                      <a:pt x="66" y="55"/>
                    </a:lnTo>
                    <a:lnTo>
                      <a:pt x="67" y="55"/>
                    </a:lnTo>
                    <a:lnTo>
                      <a:pt x="68" y="55"/>
                    </a:lnTo>
                    <a:lnTo>
                      <a:pt x="69" y="55"/>
                    </a:lnTo>
                    <a:lnTo>
                      <a:pt x="70" y="54"/>
                    </a:lnTo>
                    <a:lnTo>
                      <a:pt x="71" y="54"/>
                    </a:lnTo>
                    <a:lnTo>
                      <a:pt x="72" y="54"/>
                    </a:lnTo>
                    <a:lnTo>
                      <a:pt x="73" y="54"/>
                    </a:lnTo>
                    <a:lnTo>
                      <a:pt x="74" y="54"/>
                    </a:lnTo>
                    <a:lnTo>
                      <a:pt x="75" y="53"/>
                    </a:lnTo>
                    <a:lnTo>
                      <a:pt x="76" y="53"/>
                    </a:lnTo>
                    <a:lnTo>
                      <a:pt x="77" y="53"/>
                    </a:lnTo>
                    <a:lnTo>
                      <a:pt x="78" y="53"/>
                    </a:lnTo>
                    <a:lnTo>
                      <a:pt x="79" y="52"/>
                    </a:lnTo>
                    <a:lnTo>
                      <a:pt x="80" y="52"/>
                    </a:lnTo>
                    <a:lnTo>
                      <a:pt x="81" y="52"/>
                    </a:lnTo>
                    <a:lnTo>
                      <a:pt x="82" y="51"/>
                    </a:lnTo>
                    <a:lnTo>
                      <a:pt x="83" y="51"/>
                    </a:lnTo>
                    <a:lnTo>
                      <a:pt x="84" y="50"/>
                    </a:lnTo>
                    <a:lnTo>
                      <a:pt x="85" y="50"/>
                    </a:lnTo>
                    <a:lnTo>
                      <a:pt x="86" y="50"/>
                    </a:lnTo>
                    <a:lnTo>
                      <a:pt x="87" y="49"/>
                    </a:lnTo>
                    <a:lnTo>
                      <a:pt x="88" y="49"/>
                    </a:lnTo>
                    <a:lnTo>
                      <a:pt x="89" y="48"/>
                    </a:lnTo>
                    <a:lnTo>
                      <a:pt x="90" y="48"/>
                    </a:lnTo>
                    <a:lnTo>
                      <a:pt x="91" y="47"/>
                    </a:lnTo>
                    <a:lnTo>
                      <a:pt x="92" y="47"/>
                    </a:lnTo>
                    <a:lnTo>
                      <a:pt x="93" y="46"/>
                    </a:lnTo>
                    <a:lnTo>
                      <a:pt x="94" y="45"/>
                    </a:lnTo>
                    <a:lnTo>
                      <a:pt x="95" y="45"/>
                    </a:lnTo>
                    <a:lnTo>
                      <a:pt x="96" y="44"/>
                    </a:lnTo>
                    <a:lnTo>
                      <a:pt x="97" y="43"/>
                    </a:lnTo>
                    <a:lnTo>
                      <a:pt x="98" y="42"/>
                    </a:lnTo>
                    <a:lnTo>
                      <a:pt x="99" y="41"/>
                    </a:lnTo>
                    <a:lnTo>
                      <a:pt x="100" y="40"/>
                    </a:lnTo>
                    <a:lnTo>
                      <a:pt x="101" y="39"/>
                    </a:lnTo>
                    <a:lnTo>
                      <a:pt x="101" y="38"/>
                    </a:lnTo>
                    <a:lnTo>
                      <a:pt x="102" y="37"/>
                    </a:lnTo>
                    <a:lnTo>
                      <a:pt x="103" y="36"/>
                    </a:lnTo>
                    <a:lnTo>
                      <a:pt x="103" y="35"/>
                    </a:lnTo>
                    <a:lnTo>
                      <a:pt x="103" y="34"/>
                    </a:lnTo>
                    <a:lnTo>
                      <a:pt x="104" y="33"/>
                    </a:lnTo>
                    <a:lnTo>
                      <a:pt x="104" y="32"/>
                    </a:lnTo>
                    <a:lnTo>
                      <a:pt x="104" y="31"/>
                    </a:lnTo>
                    <a:lnTo>
                      <a:pt x="104" y="30"/>
                    </a:lnTo>
                    <a:lnTo>
                      <a:pt x="104" y="30"/>
                    </a:lnTo>
                    <a:lnTo>
                      <a:pt x="104" y="0"/>
                    </a:lnTo>
                    <a:lnTo>
                      <a:pt x="104" y="1"/>
                    </a:lnTo>
                    <a:lnTo>
                      <a:pt x="104" y="2"/>
                    </a:lnTo>
                    <a:lnTo>
                      <a:pt x="104" y="3"/>
                    </a:lnTo>
                    <a:lnTo>
                      <a:pt x="103" y="4"/>
                    </a:lnTo>
                    <a:lnTo>
                      <a:pt x="103" y="5"/>
                    </a:lnTo>
                    <a:lnTo>
                      <a:pt x="103" y="6"/>
                    </a:lnTo>
                    <a:lnTo>
                      <a:pt x="102" y="7"/>
                    </a:lnTo>
                    <a:lnTo>
                      <a:pt x="101" y="8"/>
                    </a:lnTo>
                    <a:lnTo>
                      <a:pt x="101" y="9"/>
                    </a:lnTo>
                    <a:lnTo>
                      <a:pt x="100" y="10"/>
                    </a:lnTo>
                    <a:lnTo>
                      <a:pt x="99" y="11"/>
                    </a:lnTo>
                    <a:lnTo>
                      <a:pt x="98" y="12"/>
                    </a:lnTo>
                    <a:lnTo>
                      <a:pt x="97" y="13"/>
                    </a:lnTo>
                    <a:lnTo>
                      <a:pt x="96" y="14"/>
                    </a:lnTo>
                    <a:lnTo>
                      <a:pt x="95" y="15"/>
                    </a:lnTo>
                    <a:lnTo>
                      <a:pt x="94" y="15"/>
                    </a:lnTo>
                    <a:lnTo>
                      <a:pt x="93" y="16"/>
                    </a:lnTo>
                    <a:lnTo>
                      <a:pt x="92" y="17"/>
                    </a:lnTo>
                    <a:lnTo>
                      <a:pt x="91" y="17"/>
                    </a:lnTo>
                    <a:lnTo>
                      <a:pt x="90" y="18"/>
                    </a:lnTo>
                    <a:lnTo>
                      <a:pt x="89" y="18"/>
                    </a:lnTo>
                    <a:lnTo>
                      <a:pt x="88" y="19"/>
                    </a:lnTo>
                    <a:lnTo>
                      <a:pt x="87" y="19"/>
                    </a:lnTo>
                    <a:lnTo>
                      <a:pt x="86" y="20"/>
                    </a:lnTo>
                    <a:lnTo>
                      <a:pt x="85" y="20"/>
                    </a:lnTo>
                    <a:lnTo>
                      <a:pt x="84" y="20"/>
                    </a:lnTo>
                    <a:lnTo>
                      <a:pt x="83" y="21"/>
                    </a:lnTo>
                    <a:lnTo>
                      <a:pt x="82" y="21"/>
                    </a:lnTo>
                    <a:lnTo>
                      <a:pt x="81" y="22"/>
                    </a:lnTo>
                    <a:lnTo>
                      <a:pt x="80" y="22"/>
                    </a:lnTo>
                    <a:lnTo>
                      <a:pt x="79" y="22"/>
                    </a:lnTo>
                    <a:lnTo>
                      <a:pt x="78" y="23"/>
                    </a:lnTo>
                    <a:lnTo>
                      <a:pt x="77" y="23"/>
                    </a:lnTo>
                    <a:lnTo>
                      <a:pt x="76" y="23"/>
                    </a:lnTo>
                    <a:lnTo>
                      <a:pt x="75" y="23"/>
                    </a:lnTo>
                    <a:lnTo>
                      <a:pt x="74" y="24"/>
                    </a:lnTo>
                    <a:lnTo>
                      <a:pt x="73" y="24"/>
                    </a:lnTo>
                    <a:lnTo>
                      <a:pt x="72" y="24"/>
                    </a:lnTo>
                    <a:lnTo>
                      <a:pt x="71" y="24"/>
                    </a:lnTo>
                    <a:lnTo>
                      <a:pt x="70" y="24"/>
                    </a:lnTo>
                    <a:lnTo>
                      <a:pt x="69" y="25"/>
                    </a:lnTo>
                    <a:lnTo>
                      <a:pt x="68" y="25"/>
                    </a:lnTo>
                    <a:lnTo>
                      <a:pt x="67" y="25"/>
                    </a:lnTo>
                    <a:lnTo>
                      <a:pt x="66" y="25"/>
                    </a:lnTo>
                    <a:lnTo>
                      <a:pt x="65" y="25"/>
                    </a:lnTo>
                    <a:lnTo>
                      <a:pt x="64" y="25"/>
                    </a:lnTo>
                    <a:lnTo>
                      <a:pt x="63" y="25"/>
                    </a:lnTo>
                    <a:lnTo>
                      <a:pt x="62" y="26"/>
                    </a:lnTo>
                    <a:lnTo>
                      <a:pt x="61" y="26"/>
                    </a:lnTo>
                    <a:lnTo>
                      <a:pt x="60" y="26"/>
                    </a:lnTo>
                    <a:lnTo>
                      <a:pt x="59" y="26"/>
                    </a:lnTo>
                    <a:lnTo>
                      <a:pt x="58" y="26"/>
                    </a:lnTo>
                    <a:lnTo>
                      <a:pt x="57" y="26"/>
                    </a:lnTo>
                    <a:lnTo>
                      <a:pt x="56" y="26"/>
                    </a:lnTo>
                    <a:lnTo>
                      <a:pt x="55" y="26"/>
                    </a:lnTo>
                    <a:lnTo>
                      <a:pt x="54" y="26"/>
                    </a:lnTo>
                    <a:lnTo>
                      <a:pt x="53" y="26"/>
                    </a:lnTo>
                    <a:lnTo>
                      <a:pt x="52" y="26"/>
                    </a:lnTo>
                    <a:lnTo>
                      <a:pt x="51" y="26"/>
                    </a:lnTo>
                    <a:lnTo>
                      <a:pt x="50" y="26"/>
                    </a:lnTo>
                    <a:lnTo>
                      <a:pt x="49" y="26"/>
                    </a:lnTo>
                    <a:lnTo>
                      <a:pt x="48" y="26"/>
                    </a:lnTo>
                    <a:lnTo>
                      <a:pt x="47" y="26"/>
                    </a:lnTo>
                    <a:lnTo>
                      <a:pt x="46" y="26"/>
                    </a:lnTo>
                    <a:lnTo>
                      <a:pt x="45" y="26"/>
                    </a:lnTo>
                    <a:lnTo>
                      <a:pt x="44" y="26"/>
                    </a:lnTo>
                    <a:lnTo>
                      <a:pt x="43" y="26"/>
                    </a:lnTo>
                    <a:lnTo>
                      <a:pt x="42" y="26"/>
                    </a:lnTo>
                    <a:lnTo>
                      <a:pt x="41" y="25"/>
                    </a:lnTo>
                    <a:lnTo>
                      <a:pt x="40" y="25"/>
                    </a:lnTo>
                    <a:lnTo>
                      <a:pt x="39" y="25"/>
                    </a:lnTo>
                    <a:lnTo>
                      <a:pt x="38" y="25"/>
                    </a:lnTo>
                    <a:lnTo>
                      <a:pt x="37" y="25"/>
                    </a:lnTo>
                    <a:lnTo>
                      <a:pt x="36" y="25"/>
                    </a:lnTo>
                    <a:lnTo>
                      <a:pt x="35" y="25"/>
                    </a:lnTo>
                    <a:lnTo>
                      <a:pt x="34" y="24"/>
                    </a:lnTo>
                    <a:lnTo>
                      <a:pt x="33" y="24"/>
                    </a:lnTo>
                    <a:lnTo>
                      <a:pt x="32" y="24"/>
                    </a:lnTo>
                    <a:lnTo>
                      <a:pt x="31" y="24"/>
                    </a:lnTo>
                    <a:lnTo>
                      <a:pt x="30" y="24"/>
                    </a:lnTo>
                    <a:lnTo>
                      <a:pt x="29" y="23"/>
                    </a:lnTo>
                    <a:lnTo>
                      <a:pt x="28" y="23"/>
                    </a:lnTo>
                    <a:lnTo>
                      <a:pt x="27" y="23"/>
                    </a:lnTo>
                    <a:lnTo>
                      <a:pt x="26" y="23"/>
                    </a:lnTo>
                    <a:lnTo>
                      <a:pt x="25" y="22"/>
                    </a:lnTo>
                    <a:lnTo>
                      <a:pt x="24" y="22"/>
                    </a:lnTo>
                    <a:lnTo>
                      <a:pt x="23" y="22"/>
                    </a:lnTo>
                    <a:lnTo>
                      <a:pt x="22" y="21"/>
                    </a:lnTo>
                    <a:lnTo>
                      <a:pt x="21" y="21"/>
                    </a:lnTo>
                    <a:lnTo>
                      <a:pt x="20" y="20"/>
                    </a:lnTo>
                    <a:lnTo>
                      <a:pt x="19" y="20"/>
                    </a:lnTo>
                    <a:lnTo>
                      <a:pt x="18" y="20"/>
                    </a:lnTo>
                    <a:lnTo>
                      <a:pt x="17" y="19"/>
                    </a:lnTo>
                    <a:lnTo>
                      <a:pt x="16" y="19"/>
                    </a:lnTo>
                    <a:lnTo>
                      <a:pt x="15" y="18"/>
                    </a:lnTo>
                    <a:lnTo>
                      <a:pt x="14" y="18"/>
                    </a:lnTo>
                    <a:lnTo>
                      <a:pt x="13" y="17"/>
                    </a:lnTo>
                    <a:lnTo>
                      <a:pt x="12" y="17"/>
                    </a:lnTo>
                    <a:lnTo>
                      <a:pt x="11" y="16"/>
                    </a:lnTo>
                    <a:lnTo>
                      <a:pt x="10" y="15"/>
                    </a:lnTo>
                    <a:lnTo>
                      <a:pt x="9" y="15"/>
                    </a:lnTo>
                    <a:lnTo>
                      <a:pt x="8" y="14"/>
                    </a:lnTo>
                    <a:lnTo>
                      <a:pt x="7" y="13"/>
                    </a:lnTo>
                    <a:lnTo>
                      <a:pt x="6" y="12"/>
                    </a:lnTo>
                    <a:lnTo>
                      <a:pt x="5" y="11"/>
                    </a:lnTo>
                    <a:lnTo>
                      <a:pt x="4" y="10"/>
                    </a:lnTo>
                    <a:lnTo>
                      <a:pt x="3" y="9"/>
                    </a:lnTo>
                    <a:lnTo>
                      <a:pt x="3" y="8"/>
                    </a:lnTo>
                    <a:lnTo>
                      <a:pt x="2" y="7"/>
                    </a:lnTo>
                    <a:lnTo>
                      <a:pt x="1" y="6"/>
                    </a:lnTo>
                    <a:lnTo>
                      <a:pt x="1" y="5"/>
                    </a:lnTo>
                    <a:lnTo>
                      <a:pt x="1" y="4"/>
                    </a:lnTo>
                    <a:lnTo>
                      <a:pt x="0" y="3"/>
                    </a:lnTo>
                    <a:lnTo>
                      <a:pt x="0" y="2"/>
                    </a:lnTo>
                    <a:lnTo>
                      <a:pt x="0" y="1"/>
                    </a:lnTo>
                    <a:lnTo>
                      <a:pt x="0" y="0"/>
                    </a:lnTo>
                    <a:close/>
                  </a:path>
                </a:pathLst>
              </a:custGeom>
              <a:solidFill>
                <a:srgbClr val="805500"/>
              </a:solidFill>
              <a:ln w="1">
                <a:solidFill>
                  <a:srgbClr val="4E4E4E"/>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141" name="TextBox 140"/>
          <p:cNvSpPr txBox="1"/>
          <p:nvPr/>
        </p:nvSpPr>
        <p:spPr>
          <a:xfrm>
            <a:off x="179512" y="44624"/>
            <a:ext cx="8928993" cy="338554"/>
          </a:xfrm>
          <a:prstGeom prst="rect">
            <a:avLst/>
          </a:prstGeom>
          <a:solidFill>
            <a:schemeClr val="accent5">
              <a:lumMod val="20000"/>
              <a:lumOff val="80000"/>
            </a:schemeClr>
          </a:solidFill>
        </p:spPr>
        <p:txBody>
          <a:bodyPr wrap="square" rtlCol="0">
            <a:spAutoFit/>
          </a:bodyPr>
          <a:lstStyle/>
          <a:p>
            <a:pPr algn="ctr" fontAlgn="auto">
              <a:spcBef>
                <a:spcPts val="0"/>
              </a:spcBef>
              <a:spcAft>
                <a:spcPts val="0"/>
              </a:spcAft>
            </a:pPr>
            <a:r>
              <a:rPr lang="en-US" sz="1600" b="1" u="none" dirty="0" smtClean="0">
                <a:solidFill>
                  <a:prstClr val="black"/>
                </a:solidFill>
                <a:latin typeface="Arial" pitchFamily="34" charset="0"/>
              </a:rPr>
              <a:t>Distribution of measles genotypes, 2011. Data as of 19 June 2012</a:t>
            </a:r>
            <a:endParaRPr lang="en-US" sz="1600" b="1" u="none" dirty="0">
              <a:solidFill>
                <a:prstClr val="black"/>
              </a:solidFill>
              <a:latin typeface="Arial" pitchFamily="34" charset="0"/>
            </a:endParaRPr>
          </a:p>
        </p:txBody>
      </p:sp>
      <p:sp>
        <p:nvSpPr>
          <p:cNvPr id="20" name="TextBox 19"/>
          <p:cNvSpPr txBox="1"/>
          <p:nvPr/>
        </p:nvSpPr>
        <p:spPr>
          <a:xfrm>
            <a:off x="285428" y="2258288"/>
            <a:ext cx="1694284" cy="738664"/>
          </a:xfrm>
          <a:prstGeom prst="rect">
            <a:avLst/>
          </a:prstGeom>
          <a:noFill/>
        </p:spPr>
        <p:txBody>
          <a:bodyPr wrap="square" rtlCol="0">
            <a:spAutoFit/>
          </a:bodyPr>
          <a:lstStyle/>
          <a:p>
            <a:r>
              <a:rPr lang="en-US" sz="1400" b="1" u="none" dirty="0" smtClean="0">
                <a:solidFill>
                  <a:srgbClr val="FF0000"/>
                </a:solidFill>
                <a:latin typeface="Arial" pitchFamily="34" charset="0"/>
                <a:cs typeface="Arial" pitchFamily="34" charset="0"/>
              </a:rPr>
              <a:t>Viruses =2946</a:t>
            </a:r>
          </a:p>
          <a:p>
            <a:r>
              <a:rPr lang="en-US" sz="1400" b="1" u="none" dirty="0" smtClean="0">
                <a:solidFill>
                  <a:srgbClr val="FF0000"/>
                </a:solidFill>
                <a:latin typeface="Arial" pitchFamily="34" charset="0"/>
                <a:cs typeface="Arial" pitchFamily="34" charset="0"/>
              </a:rPr>
              <a:t>Genotypes = 8</a:t>
            </a:r>
          </a:p>
          <a:p>
            <a:r>
              <a:rPr lang="en-US" sz="1400" b="1" u="none" dirty="0" smtClean="0">
                <a:solidFill>
                  <a:srgbClr val="FF0000"/>
                </a:solidFill>
                <a:latin typeface="Arial" pitchFamily="34" charset="0"/>
                <a:cs typeface="Arial" pitchFamily="34" charset="0"/>
              </a:rPr>
              <a:t>Countries = 74</a:t>
            </a:r>
            <a:endParaRPr lang="en-GB" b="1" u="none" dirty="0">
              <a:solidFill>
                <a:srgbClr val="FF0000"/>
              </a:solidFill>
              <a:latin typeface="Arial" pitchFamily="34" charset="0"/>
              <a:cs typeface="Arial" pitchFamily="34" charset="0"/>
            </a:endParaRPr>
          </a:p>
        </p:txBody>
      </p:sp>
    </p:spTree>
    <p:extLst>
      <p:ext uri="{BB962C8B-B14F-4D97-AF65-F5344CB8AC3E}">
        <p14:creationId xmlns="" xmlns:p14="http://schemas.microsoft.com/office/powerpoint/2010/main" val="3323181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16120" b="9819"/>
          <a:stretch/>
        </p:blipFill>
        <p:spPr bwMode="auto">
          <a:xfrm>
            <a:off x="71879" y="35625"/>
            <a:ext cx="8962956" cy="6822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184"/>
          <p:cNvSpPr>
            <a:spLocks noChangeArrowheads="1"/>
          </p:cNvSpPr>
          <p:nvPr/>
        </p:nvSpPr>
        <p:spPr bwMode="auto">
          <a:xfrm>
            <a:off x="4962145" y="3706367"/>
            <a:ext cx="4072690" cy="819943"/>
          </a:xfrm>
          <a:prstGeom prst="rect">
            <a:avLst/>
          </a:prstGeom>
          <a:noFill/>
          <a:ln w="28575" algn="ctr">
            <a:solidFill>
              <a:srgbClr val="FD130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80000"/>
              </a:lnSpc>
              <a:spcBef>
                <a:spcPct val="50000"/>
              </a:spcBef>
              <a:buClr>
                <a:srgbClr val="000000"/>
              </a:buClr>
              <a:defRPr/>
            </a:pPr>
            <a:endParaRPr lang="en-US">
              <a:solidFill>
                <a:srgbClr val="000000"/>
              </a:solidFill>
              <a:effectLst>
                <a:outerShdw blurRad="38100" dist="38100" dir="2700000" algn="tl">
                  <a:srgbClr val="000000">
                    <a:alpha val="43137"/>
                  </a:srgbClr>
                </a:outerShdw>
              </a:effectLst>
            </a:endParaRPr>
          </a:p>
        </p:txBody>
      </p:sp>
      <p:sp>
        <p:nvSpPr>
          <p:cNvPr id="2" name="Rectangle 1"/>
          <p:cNvSpPr/>
          <p:nvPr/>
        </p:nvSpPr>
        <p:spPr>
          <a:xfrm>
            <a:off x="4962145" y="3782400"/>
            <a:ext cx="4572000" cy="667875"/>
          </a:xfrm>
          <a:prstGeom prst="rect">
            <a:avLst/>
          </a:prstGeom>
        </p:spPr>
        <p:txBody>
          <a:bodyPr>
            <a:spAutoFit/>
          </a:bodyPr>
          <a:lstStyle/>
          <a:p>
            <a:pPr>
              <a:lnSpc>
                <a:spcPct val="80000"/>
              </a:lnSpc>
              <a:spcBef>
                <a:spcPct val="50000"/>
              </a:spcBef>
              <a:buClr>
                <a:srgbClr val="000000"/>
              </a:buClr>
              <a:defRPr/>
            </a:pPr>
            <a:r>
              <a:rPr lang="en-US" sz="1100" dirty="0">
                <a:solidFill>
                  <a:schemeClr val="accent4">
                    <a:lumMod val="95000"/>
                    <a:lumOff val="5000"/>
                  </a:schemeClr>
                </a:solidFill>
                <a:effectLst>
                  <a:outerShdw blurRad="38100" dist="38100" dir="2700000" algn="tl">
                    <a:srgbClr val="C0C0C0"/>
                  </a:outerShdw>
                </a:effectLst>
                <a:latin typeface="Arial Rounded MT Bold" pitchFamily="34" charset="0"/>
              </a:rPr>
              <a:t>2011</a:t>
            </a:r>
            <a:endParaRPr lang="en-GB" sz="1100" dirty="0">
              <a:solidFill>
                <a:schemeClr val="accent4">
                  <a:lumMod val="95000"/>
                  <a:lumOff val="5000"/>
                </a:schemeClr>
              </a:solidFill>
              <a:effectLst>
                <a:outerShdw blurRad="38100" dist="38100" dir="2700000" algn="tl">
                  <a:srgbClr val="C0C0C0"/>
                </a:outerShdw>
              </a:effectLst>
              <a:latin typeface="Arial Rounded MT Bold" pitchFamily="34" charset="0"/>
            </a:endParaRPr>
          </a:p>
          <a:p>
            <a:pPr>
              <a:lnSpc>
                <a:spcPct val="80000"/>
              </a:lnSpc>
              <a:spcBef>
                <a:spcPct val="50000"/>
              </a:spcBef>
              <a:buClr>
                <a:srgbClr val="000000"/>
              </a:buClr>
              <a:defRPr/>
            </a:pPr>
            <a:r>
              <a:rPr lang="en-GB" sz="1100" dirty="0">
                <a:solidFill>
                  <a:schemeClr val="accent4">
                    <a:lumMod val="95000"/>
                    <a:lumOff val="5000"/>
                  </a:schemeClr>
                </a:solidFill>
                <a:effectLst>
                  <a:outerShdw blurRad="38100" dist="38100" dir="2700000" algn="tl">
                    <a:srgbClr val="C0C0C0"/>
                  </a:outerShdw>
                </a:effectLst>
                <a:latin typeface="Arial Rounded MT Bold" pitchFamily="34" charset="0"/>
              </a:rPr>
              <a:t>120 countries reporting laboratory confirmed rubella </a:t>
            </a:r>
          </a:p>
          <a:p>
            <a:pPr>
              <a:lnSpc>
                <a:spcPct val="80000"/>
              </a:lnSpc>
              <a:spcBef>
                <a:spcPct val="50000"/>
              </a:spcBef>
              <a:buClr>
                <a:srgbClr val="000000"/>
              </a:buClr>
              <a:defRPr/>
            </a:pPr>
            <a:r>
              <a:rPr lang="en-GB" sz="1100" dirty="0" smtClean="0">
                <a:solidFill>
                  <a:srgbClr val="000000"/>
                </a:solidFill>
                <a:effectLst>
                  <a:outerShdw blurRad="38100" dist="38100" dir="2700000" algn="tl">
                    <a:srgbClr val="C0C0C0"/>
                  </a:outerShdw>
                </a:effectLst>
                <a:latin typeface="Arial Rounded MT Bold" pitchFamily="34" charset="0"/>
              </a:rPr>
              <a:t>12 </a:t>
            </a:r>
            <a:r>
              <a:rPr lang="en-GB" sz="1100" dirty="0">
                <a:solidFill>
                  <a:srgbClr val="000000"/>
                </a:solidFill>
                <a:effectLst>
                  <a:outerShdw blurRad="38100" dist="38100" dir="2700000" algn="tl">
                    <a:srgbClr val="C0C0C0"/>
                  </a:outerShdw>
                </a:effectLst>
                <a:latin typeface="Arial Rounded MT Bold" pitchFamily="34" charset="0"/>
              </a:rPr>
              <a:t>countries reporting genotype information</a:t>
            </a:r>
            <a:endParaRPr lang="en-US" sz="1100" dirty="0">
              <a:solidFill>
                <a:srgbClr val="000000"/>
              </a:solidFill>
              <a:effectLst>
                <a:outerShdw blurRad="38100" dist="38100" dir="2700000" algn="tl">
                  <a:srgbClr val="C0C0C0"/>
                </a:outerShdw>
              </a:effectLst>
              <a:latin typeface="Arial Rounded MT Bold" pitchFamily="34" charset="0"/>
            </a:endParaRPr>
          </a:p>
        </p:txBody>
      </p:sp>
    </p:spTree>
    <p:extLst>
      <p:ext uri="{BB962C8B-B14F-4D97-AF65-F5344CB8AC3E}">
        <p14:creationId xmlns="" xmlns:p14="http://schemas.microsoft.com/office/powerpoint/2010/main" val="3559036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48347" y="790001"/>
            <a:ext cx="8071259" cy="5370701"/>
          </a:xfrm>
          <a:prstGeom prst="rect">
            <a:avLst/>
          </a:prstGeom>
          <a:noFill/>
          <a:ln w="9525">
            <a:noFill/>
            <a:miter lim="800000"/>
            <a:headEnd/>
            <a:tailEnd/>
          </a:ln>
        </p:spPr>
        <p:txBody>
          <a:bodyPr wrap="square">
            <a:spAutoFit/>
          </a:bodyPr>
          <a:lstStyle/>
          <a:p>
            <a:pPr lvl="1">
              <a:spcBef>
                <a:spcPct val="50000"/>
              </a:spcBef>
              <a:buFont typeface="Wingdings" pitchFamily="2" charset="2"/>
              <a:buChar char="§"/>
            </a:pPr>
            <a:r>
              <a:rPr lang="en-US" sz="2000" dirty="0" smtClean="0">
                <a:latin typeface="Arial" pitchFamily="34" charset="0"/>
              </a:rPr>
              <a:t>Financial support to maintain laboratory activities</a:t>
            </a:r>
          </a:p>
          <a:p>
            <a:pPr lvl="1">
              <a:spcBef>
                <a:spcPct val="50000"/>
              </a:spcBef>
              <a:buFont typeface="Wingdings" pitchFamily="2" charset="2"/>
              <a:buChar char="§"/>
            </a:pPr>
            <a:r>
              <a:rPr lang="en-US" sz="2000" dirty="0" smtClean="0">
                <a:latin typeface="Arial" pitchFamily="34" charset="0"/>
              </a:rPr>
              <a:t>Financial support to expand case based surveillance for measles and rubella (especially GAVI </a:t>
            </a:r>
            <a:r>
              <a:rPr lang="en-US" sz="2000" dirty="0" smtClean="0">
                <a:latin typeface="Arial" pitchFamily="34" charset="0"/>
              </a:rPr>
              <a:t>countries)</a:t>
            </a:r>
            <a:endParaRPr lang="en-US" sz="2000" dirty="0" smtClean="0">
              <a:latin typeface="Arial" pitchFamily="34" charset="0"/>
            </a:endParaRPr>
          </a:p>
          <a:p>
            <a:pPr lvl="1">
              <a:spcBef>
                <a:spcPct val="50000"/>
              </a:spcBef>
              <a:buFont typeface="Wingdings" pitchFamily="2" charset="2"/>
              <a:buChar char="§"/>
            </a:pPr>
            <a:r>
              <a:rPr lang="en-US" sz="2000" dirty="0" smtClean="0">
                <a:latin typeface="Arial" pitchFamily="34" charset="0"/>
              </a:rPr>
              <a:t>Staff  turnover (RLCs, GLC</a:t>
            </a:r>
            <a:r>
              <a:rPr lang="en-US" sz="2000" dirty="0" smtClean="0">
                <a:latin typeface="Arial" pitchFamily="34" charset="0"/>
              </a:rPr>
              <a:t>) and training needs</a:t>
            </a:r>
            <a:endParaRPr lang="en-US" sz="2000" dirty="0" smtClean="0">
              <a:latin typeface="Arial" pitchFamily="34" charset="0"/>
            </a:endParaRPr>
          </a:p>
          <a:p>
            <a:pPr lvl="1">
              <a:spcBef>
                <a:spcPct val="50000"/>
              </a:spcBef>
              <a:buFont typeface="Wingdings" pitchFamily="2" charset="2"/>
              <a:buChar char="§"/>
            </a:pPr>
            <a:r>
              <a:rPr lang="en-US" sz="2000" dirty="0" smtClean="0">
                <a:latin typeface="Arial" pitchFamily="34" charset="0"/>
              </a:rPr>
              <a:t>Need to maintain and expand sequence databases</a:t>
            </a:r>
          </a:p>
          <a:p>
            <a:pPr lvl="1">
              <a:spcBef>
                <a:spcPct val="50000"/>
              </a:spcBef>
              <a:buFont typeface="Wingdings" pitchFamily="2" charset="2"/>
              <a:buChar char="§"/>
            </a:pPr>
            <a:r>
              <a:rPr lang="en-US" sz="2000" dirty="0" smtClean="0">
                <a:latin typeface="Arial" pitchFamily="34" charset="0"/>
              </a:rPr>
              <a:t>Better use of date by linking </a:t>
            </a:r>
            <a:r>
              <a:rPr lang="en-US" sz="2000" dirty="0" err="1" smtClean="0">
                <a:latin typeface="Arial" pitchFamily="34" charset="0"/>
              </a:rPr>
              <a:t>epi</a:t>
            </a:r>
            <a:r>
              <a:rPr lang="en-US" sz="2000" dirty="0" smtClean="0">
                <a:latin typeface="Arial" pitchFamily="34" charset="0"/>
              </a:rPr>
              <a:t> and lab data in Africa</a:t>
            </a:r>
            <a:endParaRPr lang="en-US" sz="2000" dirty="0" smtClean="0">
              <a:latin typeface="Arial" pitchFamily="34" charset="0"/>
            </a:endParaRPr>
          </a:p>
          <a:p>
            <a:pPr lvl="1">
              <a:spcBef>
                <a:spcPct val="50000"/>
              </a:spcBef>
              <a:buFont typeface="Wingdings" pitchFamily="2" charset="2"/>
              <a:buChar char="§"/>
            </a:pPr>
            <a:r>
              <a:rPr lang="en-US" sz="2000" dirty="0" smtClean="0">
                <a:latin typeface="Arial" pitchFamily="34" charset="0"/>
              </a:rPr>
              <a:t>Expansion in </a:t>
            </a:r>
            <a:r>
              <a:rPr lang="en-US" sz="2000" dirty="0" smtClean="0">
                <a:latin typeface="Arial" pitchFamily="34" charset="0"/>
              </a:rPr>
              <a:t>India</a:t>
            </a:r>
            <a:endParaRPr lang="en-US" sz="2000" dirty="0" smtClean="0">
              <a:latin typeface="Arial" pitchFamily="34" charset="0"/>
            </a:endParaRPr>
          </a:p>
          <a:p>
            <a:pPr lvl="1">
              <a:spcBef>
                <a:spcPct val="50000"/>
              </a:spcBef>
              <a:buFont typeface="Wingdings" pitchFamily="2" charset="2"/>
              <a:buChar char="§"/>
            </a:pPr>
            <a:r>
              <a:rPr lang="en-US" sz="2000" dirty="0" smtClean="0">
                <a:latin typeface="Arial" pitchFamily="34" charset="0"/>
              </a:rPr>
              <a:t>Introduction of new methods (Molecular)</a:t>
            </a:r>
          </a:p>
          <a:p>
            <a:pPr lvl="1">
              <a:spcBef>
                <a:spcPct val="50000"/>
              </a:spcBef>
              <a:buFont typeface="Wingdings" pitchFamily="2" charset="2"/>
              <a:buChar char="§"/>
            </a:pPr>
            <a:r>
              <a:rPr lang="en-US" sz="2000" dirty="0" smtClean="0">
                <a:latin typeface="Arial" pitchFamily="34" charset="0"/>
              </a:rPr>
              <a:t>Maintain and expand QC/QA Program</a:t>
            </a:r>
          </a:p>
          <a:p>
            <a:pPr lvl="1">
              <a:spcBef>
                <a:spcPct val="50000"/>
              </a:spcBef>
              <a:buFont typeface="Wingdings" pitchFamily="2" charset="2"/>
              <a:buChar char="§"/>
            </a:pPr>
            <a:r>
              <a:rPr lang="en-US" sz="2000" dirty="0" smtClean="0">
                <a:latin typeface="Arial" pitchFamily="34" charset="0"/>
              </a:rPr>
              <a:t>Integration with surveillance for other VPDs</a:t>
            </a:r>
          </a:p>
          <a:p>
            <a:pPr lvl="1">
              <a:spcBef>
                <a:spcPct val="50000"/>
              </a:spcBef>
              <a:buFont typeface="Wingdings" pitchFamily="2" charset="2"/>
              <a:buChar char="§"/>
            </a:pPr>
            <a:r>
              <a:rPr lang="en-US" sz="2000" dirty="0" smtClean="0">
                <a:latin typeface="Arial" pitchFamily="34" charset="0"/>
              </a:rPr>
              <a:t>Development of testing strategies for low incidence settings</a:t>
            </a:r>
          </a:p>
          <a:p>
            <a:pPr lvl="1">
              <a:spcBef>
                <a:spcPct val="50000"/>
              </a:spcBef>
              <a:buFont typeface="Wingdings" pitchFamily="2" charset="2"/>
              <a:buChar char="§"/>
            </a:pPr>
            <a:endParaRPr lang="en-US" sz="2200" dirty="0">
              <a:latin typeface="Arial" pitchFamily="34" charset="0"/>
            </a:endParaRPr>
          </a:p>
        </p:txBody>
      </p:sp>
      <p:sp>
        <p:nvSpPr>
          <p:cNvPr id="3" name="Rectangle 2"/>
          <p:cNvSpPr txBox="1">
            <a:spLocks noChangeArrowheads="1"/>
          </p:cNvSpPr>
          <p:nvPr/>
        </p:nvSpPr>
        <p:spPr>
          <a:xfrm>
            <a:off x="749461" y="187980"/>
            <a:ext cx="7543800" cy="727969"/>
          </a:xfrm>
          <a:prstGeom prst="rect">
            <a:avLst/>
          </a:prstGeom>
        </p:spPr>
        <p:txBody>
          <a:bodyPr/>
          <a:lstStyle/>
          <a:p>
            <a:pPr lvl="0" algn="ctr" defTabSz="912813"/>
            <a:r>
              <a:rPr lang="en-US" sz="2800" b="1" kern="0" dirty="0"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rPr>
              <a:t>Measles and Rubella </a:t>
            </a:r>
            <a:r>
              <a:rPr lang="en-US" sz="2800" b="1" kern="0" dirty="0" err="1"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rPr>
              <a:t>LabNet</a:t>
            </a:r>
            <a:r>
              <a:rPr lang="en-US" sz="2800" b="1" kern="0" dirty="0"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rPr>
              <a:t> </a:t>
            </a:r>
            <a:r>
              <a:rPr kumimoji="0" lang="en-US" sz="2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Challenges (1) </a:t>
            </a:r>
            <a:endPar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4100756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RIO -1 Apr05 06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96800" y="1136192"/>
            <a:ext cx="2555875" cy="1916112"/>
          </a:xfrm>
          <a:prstGeom prst="rect">
            <a:avLst/>
          </a:prstGeom>
          <a:noFill/>
          <a:extLst>
            <a:ext uri="{909E8E84-426E-40DD-AFC4-6F175D3DCCD1}">
              <a14:hiddenFill xmlns="" xmlns:a14="http://schemas.microsoft.com/office/drawing/2010/main">
                <a:solidFill>
                  <a:srgbClr val="FFFFFF"/>
                </a:solidFill>
              </a14:hiddenFill>
            </a:ext>
          </a:extLst>
        </p:spPr>
      </p:pic>
      <p:sp>
        <p:nvSpPr>
          <p:cNvPr id="193539" name="Rectangle 3"/>
          <p:cNvSpPr>
            <a:spLocks noGrp="1" noChangeArrowheads="1"/>
          </p:cNvSpPr>
          <p:nvPr>
            <p:ph type="body" idx="1"/>
          </p:nvPr>
        </p:nvSpPr>
        <p:spPr>
          <a:xfrm>
            <a:off x="538710" y="1064044"/>
            <a:ext cx="5789519" cy="4785213"/>
          </a:xfrm>
        </p:spPr>
        <p:txBody>
          <a:bodyPr/>
          <a:lstStyle/>
          <a:p>
            <a:pPr>
              <a:lnSpc>
                <a:spcPct val="80000"/>
              </a:lnSpc>
            </a:pPr>
            <a:r>
              <a:rPr lang="en-GB" sz="2000" dirty="0">
                <a:latin typeface="Arial" pitchFamily="34" charset="0"/>
                <a:cs typeface="Arial" pitchFamily="34" charset="0"/>
              </a:rPr>
              <a:t>Molecular surveillance </a:t>
            </a:r>
            <a:r>
              <a:rPr lang="en-GB" sz="2000" dirty="0" smtClean="0">
                <a:latin typeface="Arial" pitchFamily="34" charset="0"/>
                <a:cs typeface="Arial" pitchFamily="34" charset="0"/>
              </a:rPr>
              <a:t>plays a </a:t>
            </a:r>
            <a:r>
              <a:rPr lang="en-GB" sz="2000" dirty="0" smtClean="0">
                <a:latin typeface="Arial" pitchFamily="34" charset="0"/>
                <a:cs typeface="Arial" pitchFamily="34" charset="0"/>
              </a:rPr>
              <a:t>vital role </a:t>
            </a:r>
            <a:r>
              <a:rPr lang="en-GB" sz="2000" dirty="0" smtClean="0">
                <a:latin typeface="Arial" pitchFamily="34" charset="0"/>
                <a:cs typeface="Arial" pitchFamily="34" charset="0"/>
              </a:rPr>
              <a:t>in </a:t>
            </a:r>
            <a:r>
              <a:rPr lang="en-GB" sz="2000" dirty="0">
                <a:latin typeface="Arial" pitchFamily="34" charset="0"/>
                <a:cs typeface="Arial" pitchFamily="34" charset="0"/>
              </a:rPr>
              <a:t>monitoring progress with rubella control and in verification of elimination </a:t>
            </a:r>
            <a:endParaRPr lang="en-GB" sz="2000" dirty="0" smtClean="0">
              <a:latin typeface="Arial" pitchFamily="34" charset="0"/>
              <a:cs typeface="Arial" pitchFamily="34" charset="0"/>
            </a:endParaRPr>
          </a:p>
          <a:p>
            <a:pPr>
              <a:lnSpc>
                <a:spcPct val="80000"/>
              </a:lnSpc>
            </a:pPr>
            <a:endParaRPr lang="en-GB" sz="2000" dirty="0">
              <a:latin typeface="Arial" pitchFamily="34" charset="0"/>
              <a:cs typeface="Arial" pitchFamily="34" charset="0"/>
            </a:endParaRPr>
          </a:p>
          <a:p>
            <a:pPr>
              <a:lnSpc>
                <a:spcPct val="80000"/>
              </a:lnSpc>
            </a:pPr>
            <a:r>
              <a:rPr lang="en-GB" sz="2000" dirty="0">
                <a:latin typeface="Arial" pitchFamily="34" charset="0"/>
                <a:cs typeface="Arial" pitchFamily="34" charset="0"/>
              </a:rPr>
              <a:t>Large gaps in surveillance for rubella </a:t>
            </a:r>
            <a:r>
              <a:rPr lang="en-GB" sz="2000" dirty="0" smtClean="0">
                <a:latin typeface="Arial" pitchFamily="34" charset="0"/>
                <a:cs typeface="Arial" pitchFamily="34" charset="0"/>
              </a:rPr>
              <a:t>virus</a:t>
            </a:r>
          </a:p>
          <a:p>
            <a:pPr marL="0" indent="0">
              <a:lnSpc>
                <a:spcPct val="80000"/>
              </a:lnSpc>
              <a:buNone/>
            </a:pPr>
            <a:endParaRPr lang="en-GB" sz="2000" dirty="0">
              <a:latin typeface="Arial" pitchFamily="34" charset="0"/>
              <a:cs typeface="Arial" pitchFamily="34" charset="0"/>
            </a:endParaRPr>
          </a:p>
          <a:p>
            <a:pPr>
              <a:lnSpc>
                <a:spcPct val="80000"/>
              </a:lnSpc>
            </a:pPr>
            <a:r>
              <a:rPr lang="en-GB" sz="2000" dirty="0">
                <a:latin typeface="Arial" pitchFamily="34" charset="0"/>
                <a:cs typeface="Arial" pitchFamily="34" charset="0"/>
              </a:rPr>
              <a:t>Baseline data should be collected </a:t>
            </a:r>
            <a:r>
              <a:rPr lang="en-GB" sz="2000" dirty="0" smtClean="0">
                <a:latin typeface="Arial" pitchFamily="34" charset="0"/>
                <a:cs typeface="Arial" pitchFamily="34" charset="0"/>
              </a:rPr>
              <a:t>well before acceleration of activities for control</a:t>
            </a:r>
          </a:p>
          <a:p>
            <a:pPr>
              <a:lnSpc>
                <a:spcPct val="80000"/>
              </a:lnSpc>
            </a:pPr>
            <a:endParaRPr lang="en-GB" sz="2000" dirty="0">
              <a:latin typeface="Arial" pitchFamily="34" charset="0"/>
              <a:cs typeface="Arial" pitchFamily="34" charset="0"/>
            </a:endParaRPr>
          </a:p>
          <a:p>
            <a:pPr>
              <a:lnSpc>
                <a:spcPct val="80000"/>
              </a:lnSpc>
            </a:pPr>
            <a:r>
              <a:rPr lang="en-GB" sz="2000" dirty="0" smtClean="0">
                <a:latin typeface="Arial" pitchFamily="34" charset="0"/>
                <a:cs typeface="Arial" pitchFamily="34" charset="0"/>
              </a:rPr>
              <a:t>Global </a:t>
            </a:r>
            <a:r>
              <a:rPr lang="en-GB" sz="2000" dirty="0" smtClean="0">
                <a:latin typeface="Arial" pitchFamily="34" charset="0"/>
                <a:cs typeface="Arial" pitchFamily="34" charset="0"/>
              </a:rPr>
              <a:t>rubella sequence database </a:t>
            </a:r>
            <a:r>
              <a:rPr lang="en-GB" sz="2000" dirty="0" smtClean="0">
                <a:latin typeface="Arial" pitchFamily="34" charset="0"/>
                <a:cs typeface="Arial" pitchFamily="34" charset="0"/>
              </a:rPr>
              <a:t>(</a:t>
            </a:r>
            <a:r>
              <a:rPr lang="en-GB" sz="2000" dirty="0" err="1" smtClean="0">
                <a:latin typeface="Arial" pitchFamily="34" charset="0"/>
                <a:cs typeface="Arial" pitchFamily="34" charset="0"/>
              </a:rPr>
              <a:t>RubeNS</a:t>
            </a:r>
            <a:r>
              <a:rPr lang="en-GB" sz="2000" dirty="0" smtClean="0">
                <a:latin typeface="Arial" pitchFamily="34" charset="0"/>
                <a:cs typeface="Arial" pitchFamily="34" charset="0"/>
              </a:rPr>
              <a:t>) under development</a:t>
            </a:r>
          </a:p>
          <a:p>
            <a:pPr>
              <a:lnSpc>
                <a:spcPct val="80000"/>
              </a:lnSpc>
            </a:pPr>
            <a:endParaRPr lang="en-GB" sz="2000" dirty="0" smtClean="0">
              <a:latin typeface="Arial" pitchFamily="34" charset="0"/>
              <a:cs typeface="Arial" pitchFamily="34" charset="0"/>
            </a:endParaRPr>
          </a:p>
          <a:p>
            <a:pPr>
              <a:lnSpc>
                <a:spcPct val="80000"/>
              </a:lnSpc>
            </a:pPr>
            <a:r>
              <a:rPr lang="en-GB" sz="2000" dirty="0" smtClean="0">
                <a:latin typeface="Arial" pitchFamily="34" charset="0"/>
                <a:cs typeface="Arial" pitchFamily="34" charset="0"/>
              </a:rPr>
              <a:t>Enhance laboratory capacity </a:t>
            </a:r>
            <a:r>
              <a:rPr lang="en-GB" sz="2000" dirty="0" smtClean="0">
                <a:latin typeface="Arial" pitchFamily="34" charset="0"/>
                <a:cs typeface="Arial" pitchFamily="34" charset="0"/>
              </a:rPr>
              <a:t>in GAVI </a:t>
            </a:r>
            <a:r>
              <a:rPr lang="en-GB" sz="2000" dirty="0" smtClean="0">
                <a:latin typeface="Arial" pitchFamily="34" charset="0"/>
                <a:cs typeface="Arial" pitchFamily="34" charset="0"/>
              </a:rPr>
              <a:t>eligible countries</a:t>
            </a:r>
          </a:p>
        </p:txBody>
      </p:sp>
      <p:sp>
        <p:nvSpPr>
          <p:cNvPr id="193544" name="Rectangle 8"/>
          <p:cNvSpPr>
            <a:spLocks noChangeArrowheads="1"/>
          </p:cNvSpPr>
          <p:nvPr/>
        </p:nvSpPr>
        <p:spPr bwMode="auto">
          <a:xfrm>
            <a:off x="0" y="6434138"/>
            <a:ext cx="4159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p>
            <a:pPr defTabSz="1042988"/>
            <a:fld id="{4B4961A3-0C8E-438F-9E2F-0AC06226D995}" type="slidenum">
              <a:rPr lang="ar-SA" sz="1300" u="none" smtClean="0">
                <a:solidFill>
                  <a:srgbClr val="FFFFFF"/>
                </a:solidFill>
                <a:latin typeface="Arial Narrow" pitchFamily="34" charset="0"/>
              </a:rPr>
              <a:pPr defTabSz="1042988"/>
              <a:t>26</a:t>
            </a:fld>
            <a:r>
              <a:rPr lang="en-GB" sz="1700" u="none" smtClean="0">
                <a:solidFill>
                  <a:srgbClr val="72BBE8"/>
                </a:solidFill>
                <a:latin typeface="Arial Narrow" pitchFamily="34" charset="0"/>
              </a:rPr>
              <a:t> </a:t>
            </a:r>
            <a:endParaRPr lang="en-US" sz="2400" u="none" baseline="14000" smtClean="0">
              <a:solidFill>
                <a:srgbClr val="000066"/>
              </a:solidFill>
              <a:latin typeface="Arial Narrow" pitchFamily="34" charset="0"/>
            </a:endParaRPr>
          </a:p>
        </p:txBody>
      </p:sp>
      <p:sp>
        <p:nvSpPr>
          <p:cNvPr id="11" name="Rectangle 2"/>
          <p:cNvSpPr txBox="1">
            <a:spLocks noChangeArrowheads="1"/>
          </p:cNvSpPr>
          <p:nvPr/>
        </p:nvSpPr>
        <p:spPr>
          <a:xfrm>
            <a:off x="756717" y="180724"/>
            <a:ext cx="7543800" cy="727969"/>
          </a:xfrm>
          <a:prstGeom prst="rect">
            <a:avLst/>
          </a:prstGeom>
        </p:spPr>
        <p:txBody>
          <a:bodyPr/>
          <a:lstStyle/>
          <a:p>
            <a:pPr lvl="0" algn="ctr" defTabSz="912813"/>
            <a:r>
              <a:rPr lang="en-US" sz="2800" b="1" kern="0" dirty="0"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rPr>
              <a:t>Measles and Rubella </a:t>
            </a:r>
            <a:r>
              <a:rPr lang="en-US" sz="2800" b="1" kern="0" dirty="0" err="1"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rPr>
              <a:t>LabNet</a:t>
            </a:r>
            <a:r>
              <a:rPr lang="en-US" sz="2800" b="1" kern="0" dirty="0"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rPr>
              <a:t> </a:t>
            </a:r>
            <a:r>
              <a:rPr kumimoji="0" lang="en-US" sz="2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Challenges (2) </a:t>
            </a:r>
            <a:endPar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52224500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1667" name="Rectangle 3"/>
          <p:cNvSpPr>
            <a:spLocks noGrp="1" noChangeArrowheads="1"/>
          </p:cNvSpPr>
          <p:nvPr>
            <p:ph type="title"/>
          </p:nvPr>
        </p:nvSpPr>
        <p:spPr>
          <a:xfrm>
            <a:off x="185761" y="104810"/>
            <a:ext cx="8696325" cy="525200"/>
          </a:xfrm>
        </p:spPr>
        <p:txBody>
          <a:bodyPr/>
          <a:lstStyle/>
          <a:p>
            <a:pPr eaLnBrk="1" hangingPunct="1">
              <a:defRPr/>
            </a:pPr>
            <a:r>
              <a:rPr lang="en-GB"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Global </a:t>
            </a:r>
            <a:r>
              <a:rPr lang="en-GB"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Measles and Rubella </a:t>
            </a:r>
            <a:r>
              <a:rPr lang="en-GB" sz="2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LabNet</a:t>
            </a:r>
            <a:r>
              <a:rPr lang="en-GB"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GB"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Estimated Costs 2011</a:t>
            </a:r>
            <a:endPar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2" name="Group 4"/>
          <p:cNvGrpSpPr>
            <a:grpSpLocks/>
          </p:cNvGrpSpPr>
          <p:nvPr/>
        </p:nvGrpSpPr>
        <p:grpSpPr bwMode="auto">
          <a:xfrm>
            <a:off x="0" y="6237288"/>
            <a:ext cx="9144000" cy="620712"/>
            <a:chOff x="1" y="3929"/>
            <a:chExt cx="5760" cy="391"/>
          </a:xfrm>
        </p:grpSpPr>
        <p:sp>
          <p:nvSpPr>
            <p:cNvPr id="2161669" name="Rectangle 5"/>
            <p:cNvSpPr>
              <a:spLocks noChangeArrowheads="1"/>
            </p:cNvSpPr>
            <p:nvPr/>
          </p:nvSpPr>
          <p:spPr bwMode="auto">
            <a:xfrm>
              <a:off x="1" y="3929"/>
              <a:ext cx="5760" cy="391"/>
            </a:xfrm>
            <a:prstGeom prst="rect">
              <a:avLst/>
            </a:prstGeom>
            <a:solidFill>
              <a:srgbClr val="1E7FB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93261" name="Rectangle 6"/>
            <p:cNvSpPr>
              <a:spLocks noChangeArrowheads="1"/>
            </p:cNvSpPr>
            <p:nvPr/>
          </p:nvSpPr>
          <p:spPr bwMode="auto">
            <a:xfrm>
              <a:off x="249" y="4070"/>
              <a:ext cx="2450" cy="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p>
              <a:r>
                <a:rPr lang="en-GB" sz="1400" u="none">
                  <a:solidFill>
                    <a:schemeClr val="bg1"/>
                  </a:solidFill>
                  <a:latin typeface="Arial" pitchFamily="34" charset="0"/>
                  <a:cs typeface="Arial" pitchFamily="34" charset="0"/>
                </a:rPr>
                <a:t>WHO Vaccine Preventable Disease Lab Network</a:t>
              </a:r>
            </a:p>
          </p:txBody>
        </p:sp>
        <p:pic>
          <p:nvPicPr>
            <p:cNvPr id="93262" name="Picture 7" descr="WHO-EN-BW-H"/>
            <p:cNvPicPr>
              <a:picLocks noChangeAspect="1" noChangeArrowheads="1"/>
            </p:cNvPicPr>
            <p:nvPr/>
          </p:nvPicPr>
          <p:blipFill>
            <a:blip r:embed="rId3" cstate="print">
              <a:lum contrast="12000"/>
              <a:grayscl/>
              <a:biLevel thresh="50000"/>
              <a:extLst>
                <a:ext uri="{28A0092B-C50C-407E-A947-70E740481C1C}">
                  <a14:useLocalDpi xmlns="" xmlns:a14="http://schemas.microsoft.com/office/drawing/2010/main" val="0"/>
                </a:ext>
              </a:extLst>
            </a:blip>
            <a:srcRect/>
            <a:stretch>
              <a:fillRect/>
            </a:stretch>
          </p:blipFill>
          <p:spPr bwMode="auto">
            <a:xfrm>
              <a:off x="4644" y="3944"/>
              <a:ext cx="1044" cy="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93189" name="Text Box 9"/>
          <p:cNvSpPr txBox="1">
            <a:spLocks noChangeArrowheads="1"/>
          </p:cNvSpPr>
          <p:nvPr/>
        </p:nvSpPr>
        <p:spPr bwMode="auto">
          <a:xfrm>
            <a:off x="1227131" y="1354138"/>
            <a:ext cx="3800475" cy="8248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rIns="36000">
            <a:spAutoFit/>
          </a:bodyPr>
          <a:lstStyle>
            <a:lvl1pPr marL="914400" indent="-4572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eaLnBrk="1" hangingPunct="1"/>
            <a:r>
              <a:rPr lang="en-GB" sz="1400" u="none">
                <a:solidFill>
                  <a:schemeClr val="bg2"/>
                </a:solidFill>
                <a:latin typeface="Arial" pitchFamily="34" charset="0"/>
              </a:rPr>
              <a:t>Estimated shortfall</a:t>
            </a:r>
          </a:p>
          <a:p>
            <a:pPr eaLnBrk="1" hangingPunct="1"/>
            <a:r>
              <a:rPr lang="en-GB" sz="1400" u="none">
                <a:solidFill>
                  <a:schemeClr val="bg2"/>
                </a:solidFill>
                <a:latin typeface="Arial" pitchFamily="34" charset="0"/>
              </a:rPr>
              <a:t> </a:t>
            </a:r>
            <a:r>
              <a:rPr lang="en-US" sz="1400" u="none">
                <a:solidFill>
                  <a:schemeClr val="bg2"/>
                </a:solidFill>
                <a:latin typeface="Arial" pitchFamily="34" charset="0"/>
              </a:rPr>
              <a:t>$1,300,000</a:t>
            </a:r>
          </a:p>
          <a:p>
            <a:pPr eaLnBrk="1" hangingPunct="1"/>
            <a:endParaRPr lang="en-US" sz="1400" u="none">
              <a:solidFill>
                <a:schemeClr val="accent2"/>
              </a:solidFill>
              <a:latin typeface="Arial" pitchFamily="34" charset="0"/>
            </a:endParaRPr>
          </a:p>
        </p:txBody>
      </p:sp>
      <p:sp>
        <p:nvSpPr>
          <p:cNvPr id="93190" name="Text Box 10"/>
          <p:cNvSpPr txBox="1">
            <a:spLocks noChangeArrowheads="1"/>
          </p:cNvSpPr>
          <p:nvPr/>
        </p:nvSpPr>
        <p:spPr bwMode="auto">
          <a:xfrm>
            <a:off x="8556619" y="5734050"/>
            <a:ext cx="428625" cy="264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914400" indent="-4572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eaLnBrk="1" hangingPunct="1"/>
            <a:endParaRPr lang="en-US" sz="1400" u="none">
              <a:solidFill>
                <a:schemeClr val="tx1"/>
              </a:solidFill>
              <a:latin typeface="Arial" pitchFamily="34" charset="0"/>
            </a:endParaRPr>
          </a:p>
        </p:txBody>
      </p:sp>
      <p:sp>
        <p:nvSpPr>
          <p:cNvPr id="2161676" name="AutoShape 12"/>
          <p:cNvSpPr>
            <a:spLocks noChangeAspect="1" noChangeArrowheads="1" noTextEdit="1"/>
          </p:cNvSpPr>
          <p:nvPr/>
        </p:nvSpPr>
        <p:spPr bwMode="auto">
          <a:xfrm>
            <a:off x="47625" y="333375"/>
            <a:ext cx="9839325" cy="6038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678" name="Rectangle 14"/>
          <p:cNvSpPr>
            <a:spLocks noChangeArrowheads="1"/>
          </p:cNvSpPr>
          <p:nvPr/>
        </p:nvSpPr>
        <p:spPr bwMode="auto">
          <a:xfrm>
            <a:off x="1197909" y="620713"/>
            <a:ext cx="7245350" cy="511968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679" name="Line 15"/>
          <p:cNvSpPr>
            <a:spLocks noChangeShapeType="1"/>
          </p:cNvSpPr>
          <p:nvPr/>
        </p:nvSpPr>
        <p:spPr bwMode="auto">
          <a:xfrm>
            <a:off x="1189031" y="5091113"/>
            <a:ext cx="7245350" cy="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680" name="Line 16"/>
          <p:cNvSpPr>
            <a:spLocks noChangeShapeType="1"/>
          </p:cNvSpPr>
          <p:nvPr/>
        </p:nvSpPr>
        <p:spPr bwMode="auto">
          <a:xfrm>
            <a:off x="1189031" y="4446588"/>
            <a:ext cx="7245350" cy="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681" name="Line 17"/>
          <p:cNvSpPr>
            <a:spLocks noChangeShapeType="1"/>
          </p:cNvSpPr>
          <p:nvPr/>
        </p:nvSpPr>
        <p:spPr bwMode="auto">
          <a:xfrm>
            <a:off x="1189031" y="3808413"/>
            <a:ext cx="7245350" cy="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682" name="Line 18"/>
          <p:cNvSpPr>
            <a:spLocks noChangeShapeType="1"/>
          </p:cNvSpPr>
          <p:nvPr/>
        </p:nvSpPr>
        <p:spPr bwMode="auto">
          <a:xfrm>
            <a:off x="1189031" y="3163888"/>
            <a:ext cx="7245350" cy="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683" name="Line 19"/>
          <p:cNvSpPr>
            <a:spLocks noChangeShapeType="1"/>
          </p:cNvSpPr>
          <p:nvPr/>
        </p:nvSpPr>
        <p:spPr bwMode="auto">
          <a:xfrm>
            <a:off x="1189031" y="2527300"/>
            <a:ext cx="7245350" cy="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684" name="Line 20"/>
          <p:cNvSpPr>
            <a:spLocks noChangeShapeType="1"/>
          </p:cNvSpPr>
          <p:nvPr/>
        </p:nvSpPr>
        <p:spPr bwMode="auto">
          <a:xfrm>
            <a:off x="1189031" y="1890713"/>
            <a:ext cx="7245350" cy="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685" name="Line 21"/>
          <p:cNvSpPr>
            <a:spLocks noChangeShapeType="1"/>
          </p:cNvSpPr>
          <p:nvPr/>
        </p:nvSpPr>
        <p:spPr bwMode="auto">
          <a:xfrm>
            <a:off x="1189031" y="1246188"/>
            <a:ext cx="7245350" cy="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686" name="Line 22"/>
          <p:cNvSpPr>
            <a:spLocks noChangeShapeType="1"/>
          </p:cNvSpPr>
          <p:nvPr/>
        </p:nvSpPr>
        <p:spPr bwMode="auto">
          <a:xfrm>
            <a:off x="1189031" y="608013"/>
            <a:ext cx="7245350" cy="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687" name="Rectangle 23"/>
          <p:cNvSpPr>
            <a:spLocks noChangeArrowheads="1"/>
          </p:cNvSpPr>
          <p:nvPr/>
        </p:nvSpPr>
        <p:spPr bwMode="auto">
          <a:xfrm>
            <a:off x="1189031" y="608013"/>
            <a:ext cx="7245350" cy="5119687"/>
          </a:xfrm>
          <a:prstGeom prst="rect">
            <a:avLst/>
          </a:prstGeom>
          <a:noFill/>
          <a:ln w="14288">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688" name="Rectangle 24"/>
          <p:cNvSpPr>
            <a:spLocks noChangeArrowheads="1"/>
          </p:cNvSpPr>
          <p:nvPr/>
        </p:nvSpPr>
        <p:spPr bwMode="auto">
          <a:xfrm>
            <a:off x="1550981" y="3468688"/>
            <a:ext cx="477838" cy="2259012"/>
          </a:xfrm>
          <a:prstGeom prst="rect">
            <a:avLst/>
          </a:prstGeom>
          <a:solidFill>
            <a:srgbClr val="993366"/>
          </a:solidFill>
          <a:ln w="14288">
            <a:solidFill>
              <a:srgbClr val="000000"/>
            </a:solidFill>
            <a:miter lim="800000"/>
            <a:headEnd/>
            <a:tailEnd/>
          </a:ln>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689" name="Rectangle 25"/>
          <p:cNvSpPr>
            <a:spLocks noChangeArrowheads="1"/>
          </p:cNvSpPr>
          <p:nvPr/>
        </p:nvSpPr>
        <p:spPr bwMode="auto">
          <a:xfrm>
            <a:off x="2754306" y="4503738"/>
            <a:ext cx="485775" cy="1223962"/>
          </a:xfrm>
          <a:prstGeom prst="rect">
            <a:avLst/>
          </a:prstGeom>
          <a:solidFill>
            <a:srgbClr val="993366"/>
          </a:solidFill>
          <a:ln w="14288">
            <a:solidFill>
              <a:srgbClr val="000000"/>
            </a:solidFill>
            <a:miter lim="800000"/>
            <a:headEnd/>
            <a:tailEnd/>
          </a:ln>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690" name="Rectangle 26"/>
          <p:cNvSpPr>
            <a:spLocks noChangeArrowheads="1"/>
          </p:cNvSpPr>
          <p:nvPr/>
        </p:nvSpPr>
        <p:spPr bwMode="auto">
          <a:xfrm>
            <a:off x="3963981" y="2688638"/>
            <a:ext cx="485775" cy="3055937"/>
          </a:xfrm>
          <a:prstGeom prst="rect">
            <a:avLst/>
          </a:prstGeom>
          <a:solidFill>
            <a:srgbClr val="993366"/>
          </a:solidFill>
          <a:ln w="14288">
            <a:solidFill>
              <a:srgbClr val="000000"/>
            </a:solidFill>
            <a:miter lim="800000"/>
            <a:headEnd/>
            <a:tailEnd/>
          </a:ln>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691" name="Rectangle 27"/>
          <p:cNvSpPr>
            <a:spLocks noChangeArrowheads="1"/>
          </p:cNvSpPr>
          <p:nvPr/>
        </p:nvSpPr>
        <p:spPr bwMode="auto">
          <a:xfrm>
            <a:off x="5173656" y="5026025"/>
            <a:ext cx="485775" cy="701675"/>
          </a:xfrm>
          <a:prstGeom prst="rect">
            <a:avLst/>
          </a:prstGeom>
          <a:solidFill>
            <a:srgbClr val="993366"/>
          </a:solidFill>
          <a:ln w="14288">
            <a:solidFill>
              <a:srgbClr val="000000"/>
            </a:solidFill>
            <a:miter lim="800000"/>
            <a:headEnd/>
            <a:tailEnd/>
          </a:ln>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692" name="Rectangle 28"/>
          <p:cNvSpPr>
            <a:spLocks noChangeArrowheads="1"/>
          </p:cNvSpPr>
          <p:nvPr/>
        </p:nvSpPr>
        <p:spPr bwMode="auto">
          <a:xfrm>
            <a:off x="6383331" y="4779963"/>
            <a:ext cx="485775" cy="947737"/>
          </a:xfrm>
          <a:prstGeom prst="rect">
            <a:avLst/>
          </a:prstGeom>
          <a:solidFill>
            <a:srgbClr val="993366"/>
          </a:solidFill>
          <a:ln w="14288">
            <a:solidFill>
              <a:srgbClr val="000000"/>
            </a:solidFill>
            <a:miter lim="800000"/>
            <a:headEnd/>
            <a:tailEnd/>
          </a:ln>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693" name="Rectangle 29"/>
          <p:cNvSpPr>
            <a:spLocks noChangeArrowheads="1"/>
          </p:cNvSpPr>
          <p:nvPr/>
        </p:nvSpPr>
        <p:spPr bwMode="auto">
          <a:xfrm>
            <a:off x="7594594" y="5699125"/>
            <a:ext cx="477837" cy="28575"/>
          </a:xfrm>
          <a:prstGeom prst="rect">
            <a:avLst/>
          </a:prstGeom>
          <a:solidFill>
            <a:srgbClr val="993366"/>
          </a:solidFill>
          <a:ln w="14288">
            <a:solidFill>
              <a:srgbClr val="000000"/>
            </a:solidFill>
            <a:miter lim="800000"/>
            <a:headEnd/>
            <a:tailEnd/>
          </a:ln>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694" name="Rectangle 30"/>
          <p:cNvSpPr>
            <a:spLocks noChangeArrowheads="1"/>
          </p:cNvSpPr>
          <p:nvPr/>
        </p:nvSpPr>
        <p:spPr bwMode="auto">
          <a:xfrm>
            <a:off x="1550981" y="2773363"/>
            <a:ext cx="477838" cy="695325"/>
          </a:xfrm>
          <a:prstGeom prst="rect">
            <a:avLst/>
          </a:prstGeom>
          <a:solidFill>
            <a:srgbClr val="FFFFCC"/>
          </a:solidFill>
          <a:ln w="14288">
            <a:solidFill>
              <a:srgbClr val="000000"/>
            </a:solidFill>
            <a:miter lim="800000"/>
            <a:headEnd/>
            <a:tailEnd/>
          </a:ln>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695" name="Rectangle 31"/>
          <p:cNvSpPr>
            <a:spLocks noChangeArrowheads="1"/>
          </p:cNvSpPr>
          <p:nvPr/>
        </p:nvSpPr>
        <p:spPr bwMode="auto">
          <a:xfrm>
            <a:off x="2754306" y="4135438"/>
            <a:ext cx="485775" cy="368300"/>
          </a:xfrm>
          <a:prstGeom prst="rect">
            <a:avLst/>
          </a:prstGeom>
          <a:solidFill>
            <a:srgbClr val="FFFFCC"/>
          </a:solidFill>
          <a:ln w="14288">
            <a:solidFill>
              <a:srgbClr val="000000"/>
            </a:solidFill>
            <a:miter lim="800000"/>
            <a:headEnd/>
            <a:tailEnd/>
          </a:ln>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696" name="Rectangle 32"/>
          <p:cNvSpPr>
            <a:spLocks noChangeArrowheads="1"/>
          </p:cNvSpPr>
          <p:nvPr/>
        </p:nvSpPr>
        <p:spPr bwMode="auto">
          <a:xfrm>
            <a:off x="3963981" y="1246188"/>
            <a:ext cx="485775" cy="1425575"/>
          </a:xfrm>
          <a:prstGeom prst="rect">
            <a:avLst/>
          </a:prstGeom>
          <a:solidFill>
            <a:srgbClr val="FFFFCC"/>
          </a:solidFill>
          <a:ln w="14288">
            <a:solidFill>
              <a:srgbClr val="000000"/>
            </a:solidFill>
            <a:miter lim="800000"/>
            <a:headEnd/>
            <a:tailEnd/>
          </a:ln>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697" name="Rectangle 33"/>
          <p:cNvSpPr>
            <a:spLocks noChangeArrowheads="1"/>
          </p:cNvSpPr>
          <p:nvPr/>
        </p:nvSpPr>
        <p:spPr bwMode="auto">
          <a:xfrm>
            <a:off x="5173656" y="4257675"/>
            <a:ext cx="485775" cy="768350"/>
          </a:xfrm>
          <a:prstGeom prst="rect">
            <a:avLst/>
          </a:prstGeom>
          <a:solidFill>
            <a:srgbClr val="FFFFCC"/>
          </a:solidFill>
          <a:ln w="14288">
            <a:solidFill>
              <a:srgbClr val="000000"/>
            </a:solidFill>
            <a:miter lim="800000"/>
            <a:headEnd/>
            <a:tailEnd/>
          </a:ln>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698" name="Rectangle 34"/>
          <p:cNvSpPr>
            <a:spLocks noChangeArrowheads="1"/>
          </p:cNvSpPr>
          <p:nvPr/>
        </p:nvSpPr>
        <p:spPr bwMode="auto">
          <a:xfrm>
            <a:off x="6383331" y="4656138"/>
            <a:ext cx="485775" cy="123825"/>
          </a:xfrm>
          <a:prstGeom prst="rect">
            <a:avLst/>
          </a:prstGeom>
          <a:solidFill>
            <a:srgbClr val="FFFFCC"/>
          </a:solidFill>
          <a:ln w="14288">
            <a:solidFill>
              <a:srgbClr val="000000"/>
            </a:solidFill>
            <a:miter lim="800000"/>
            <a:headEnd/>
            <a:tailEnd/>
          </a:ln>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699" name="Rectangle 35"/>
          <p:cNvSpPr>
            <a:spLocks noChangeArrowheads="1"/>
          </p:cNvSpPr>
          <p:nvPr/>
        </p:nvSpPr>
        <p:spPr bwMode="auto">
          <a:xfrm>
            <a:off x="7594594" y="5373688"/>
            <a:ext cx="477837" cy="325437"/>
          </a:xfrm>
          <a:prstGeom prst="rect">
            <a:avLst/>
          </a:prstGeom>
          <a:solidFill>
            <a:srgbClr val="FFFFCC"/>
          </a:solidFill>
          <a:ln w="14288">
            <a:solidFill>
              <a:srgbClr val="000000"/>
            </a:solidFill>
            <a:miter lim="800000"/>
            <a:headEnd/>
            <a:tailEnd/>
          </a:ln>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700" name="Line 36"/>
          <p:cNvSpPr>
            <a:spLocks noChangeShapeType="1"/>
          </p:cNvSpPr>
          <p:nvPr/>
        </p:nvSpPr>
        <p:spPr bwMode="auto">
          <a:xfrm>
            <a:off x="1189031" y="608013"/>
            <a:ext cx="0" cy="5119687"/>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701" name="Line 37"/>
          <p:cNvSpPr>
            <a:spLocks noChangeShapeType="1"/>
          </p:cNvSpPr>
          <p:nvPr/>
        </p:nvSpPr>
        <p:spPr bwMode="auto">
          <a:xfrm>
            <a:off x="977487" y="5727700"/>
            <a:ext cx="42862" cy="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702" name="Line 38"/>
          <p:cNvSpPr>
            <a:spLocks noChangeShapeType="1"/>
          </p:cNvSpPr>
          <p:nvPr/>
        </p:nvSpPr>
        <p:spPr bwMode="auto">
          <a:xfrm>
            <a:off x="977487" y="5091113"/>
            <a:ext cx="42862" cy="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703" name="Line 39"/>
          <p:cNvSpPr>
            <a:spLocks noChangeShapeType="1"/>
          </p:cNvSpPr>
          <p:nvPr/>
        </p:nvSpPr>
        <p:spPr bwMode="auto">
          <a:xfrm>
            <a:off x="977487" y="4446588"/>
            <a:ext cx="42862" cy="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704" name="Line 40"/>
          <p:cNvSpPr>
            <a:spLocks noChangeShapeType="1"/>
          </p:cNvSpPr>
          <p:nvPr/>
        </p:nvSpPr>
        <p:spPr bwMode="auto">
          <a:xfrm>
            <a:off x="977487" y="3808413"/>
            <a:ext cx="42862" cy="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705" name="Line 41"/>
          <p:cNvSpPr>
            <a:spLocks noChangeShapeType="1"/>
          </p:cNvSpPr>
          <p:nvPr/>
        </p:nvSpPr>
        <p:spPr bwMode="auto">
          <a:xfrm>
            <a:off x="977487" y="3163888"/>
            <a:ext cx="42862" cy="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706" name="Line 42"/>
          <p:cNvSpPr>
            <a:spLocks noChangeShapeType="1"/>
          </p:cNvSpPr>
          <p:nvPr/>
        </p:nvSpPr>
        <p:spPr bwMode="auto">
          <a:xfrm>
            <a:off x="977487" y="2527300"/>
            <a:ext cx="42862" cy="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707" name="Line 43"/>
          <p:cNvSpPr>
            <a:spLocks noChangeShapeType="1"/>
          </p:cNvSpPr>
          <p:nvPr/>
        </p:nvSpPr>
        <p:spPr bwMode="auto">
          <a:xfrm>
            <a:off x="977487" y="1890713"/>
            <a:ext cx="42862" cy="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708" name="Line 44"/>
          <p:cNvSpPr>
            <a:spLocks noChangeShapeType="1"/>
          </p:cNvSpPr>
          <p:nvPr/>
        </p:nvSpPr>
        <p:spPr bwMode="auto">
          <a:xfrm>
            <a:off x="977487" y="1246188"/>
            <a:ext cx="42862" cy="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709" name="Line 45"/>
          <p:cNvSpPr>
            <a:spLocks noChangeShapeType="1"/>
          </p:cNvSpPr>
          <p:nvPr/>
        </p:nvSpPr>
        <p:spPr bwMode="auto">
          <a:xfrm>
            <a:off x="977487" y="608013"/>
            <a:ext cx="42862" cy="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710" name="Line 46"/>
          <p:cNvSpPr>
            <a:spLocks noChangeShapeType="1"/>
          </p:cNvSpPr>
          <p:nvPr/>
        </p:nvSpPr>
        <p:spPr bwMode="auto">
          <a:xfrm>
            <a:off x="1189031" y="5727700"/>
            <a:ext cx="7245350" cy="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711" name="Line 47"/>
          <p:cNvSpPr>
            <a:spLocks noChangeShapeType="1"/>
          </p:cNvSpPr>
          <p:nvPr/>
        </p:nvSpPr>
        <p:spPr bwMode="auto">
          <a:xfrm flipV="1">
            <a:off x="1020349" y="5727700"/>
            <a:ext cx="0" cy="4286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712" name="Line 48"/>
          <p:cNvSpPr>
            <a:spLocks noChangeShapeType="1"/>
          </p:cNvSpPr>
          <p:nvPr/>
        </p:nvSpPr>
        <p:spPr bwMode="auto">
          <a:xfrm flipV="1">
            <a:off x="2392356" y="5727700"/>
            <a:ext cx="0" cy="4286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713" name="Line 49"/>
          <p:cNvSpPr>
            <a:spLocks noChangeShapeType="1"/>
          </p:cNvSpPr>
          <p:nvPr/>
        </p:nvSpPr>
        <p:spPr bwMode="auto">
          <a:xfrm flipV="1">
            <a:off x="3602031" y="5727700"/>
            <a:ext cx="0" cy="4286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714" name="Line 50"/>
          <p:cNvSpPr>
            <a:spLocks noChangeShapeType="1"/>
          </p:cNvSpPr>
          <p:nvPr/>
        </p:nvSpPr>
        <p:spPr bwMode="auto">
          <a:xfrm flipV="1">
            <a:off x="4811706" y="5727700"/>
            <a:ext cx="0" cy="4286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715" name="Line 51"/>
          <p:cNvSpPr>
            <a:spLocks noChangeShapeType="1"/>
          </p:cNvSpPr>
          <p:nvPr/>
        </p:nvSpPr>
        <p:spPr bwMode="auto">
          <a:xfrm flipV="1">
            <a:off x="6021381" y="5727700"/>
            <a:ext cx="0" cy="4286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716" name="Line 52"/>
          <p:cNvSpPr>
            <a:spLocks noChangeShapeType="1"/>
          </p:cNvSpPr>
          <p:nvPr/>
        </p:nvSpPr>
        <p:spPr bwMode="auto">
          <a:xfrm flipV="1">
            <a:off x="7231056" y="5727700"/>
            <a:ext cx="0" cy="4286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717" name="Line 53"/>
          <p:cNvSpPr>
            <a:spLocks noChangeShapeType="1"/>
          </p:cNvSpPr>
          <p:nvPr/>
        </p:nvSpPr>
        <p:spPr bwMode="auto">
          <a:xfrm flipV="1">
            <a:off x="8434381" y="5727700"/>
            <a:ext cx="0" cy="4286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93232" name="Rectangle 54"/>
          <p:cNvSpPr>
            <a:spLocks noChangeArrowheads="1"/>
          </p:cNvSpPr>
          <p:nvPr/>
        </p:nvSpPr>
        <p:spPr bwMode="auto">
          <a:xfrm>
            <a:off x="778088" y="5648325"/>
            <a:ext cx="19877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u="none" dirty="0">
                <a:latin typeface="Arial" pitchFamily="34" charset="0"/>
                <a:cs typeface="Arial" pitchFamily="34" charset="0"/>
              </a:rPr>
              <a:t>$0</a:t>
            </a:r>
            <a:endParaRPr lang="en-US" sz="1400" b="0" u="none" dirty="0">
              <a:latin typeface="Arial" pitchFamily="34" charset="0"/>
              <a:cs typeface="Arial" pitchFamily="34" charset="0"/>
            </a:endParaRPr>
          </a:p>
        </p:txBody>
      </p:sp>
      <p:sp>
        <p:nvSpPr>
          <p:cNvPr id="93233" name="Rectangle 55"/>
          <p:cNvSpPr>
            <a:spLocks noChangeArrowheads="1"/>
          </p:cNvSpPr>
          <p:nvPr/>
        </p:nvSpPr>
        <p:spPr bwMode="auto">
          <a:xfrm>
            <a:off x="317451" y="5011738"/>
            <a:ext cx="74539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u="none" dirty="0">
                <a:latin typeface="Arial" pitchFamily="34" charset="0"/>
                <a:cs typeface="Arial" pitchFamily="34" charset="0"/>
              </a:rPr>
              <a:t>$200,000</a:t>
            </a:r>
            <a:endParaRPr lang="en-US" sz="1400" b="0" u="none" dirty="0">
              <a:latin typeface="Arial" pitchFamily="34" charset="0"/>
              <a:cs typeface="Arial" pitchFamily="34" charset="0"/>
            </a:endParaRPr>
          </a:p>
        </p:txBody>
      </p:sp>
      <p:sp>
        <p:nvSpPr>
          <p:cNvPr id="93234" name="Rectangle 56"/>
          <p:cNvSpPr>
            <a:spLocks noChangeArrowheads="1"/>
          </p:cNvSpPr>
          <p:nvPr/>
        </p:nvSpPr>
        <p:spPr bwMode="auto">
          <a:xfrm>
            <a:off x="317451" y="4367213"/>
            <a:ext cx="74539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u="none" dirty="0">
                <a:latin typeface="Arial" pitchFamily="34" charset="0"/>
                <a:cs typeface="Arial" pitchFamily="34" charset="0"/>
              </a:rPr>
              <a:t>$400,000</a:t>
            </a:r>
            <a:endParaRPr lang="en-US" sz="1400" b="0" u="none" dirty="0">
              <a:latin typeface="Arial" pitchFamily="34" charset="0"/>
              <a:cs typeface="Arial" pitchFamily="34" charset="0"/>
            </a:endParaRPr>
          </a:p>
        </p:txBody>
      </p:sp>
      <p:sp>
        <p:nvSpPr>
          <p:cNvPr id="93235" name="Rectangle 57"/>
          <p:cNvSpPr>
            <a:spLocks noChangeArrowheads="1"/>
          </p:cNvSpPr>
          <p:nvPr/>
        </p:nvSpPr>
        <p:spPr bwMode="auto">
          <a:xfrm>
            <a:off x="317451" y="3729038"/>
            <a:ext cx="74539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u="none">
                <a:latin typeface="Arial" pitchFamily="34" charset="0"/>
                <a:cs typeface="Arial" pitchFamily="34" charset="0"/>
              </a:rPr>
              <a:t>$600,000</a:t>
            </a:r>
            <a:endParaRPr lang="en-US" sz="1400" b="0" u="none">
              <a:latin typeface="Arial" pitchFamily="34" charset="0"/>
              <a:cs typeface="Arial" pitchFamily="34" charset="0"/>
            </a:endParaRPr>
          </a:p>
        </p:txBody>
      </p:sp>
      <p:sp>
        <p:nvSpPr>
          <p:cNvPr id="93236" name="Rectangle 58"/>
          <p:cNvSpPr>
            <a:spLocks noChangeArrowheads="1"/>
          </p:cNvSpPr>
          <p:nvPr/>
        </p:nvSpPr>
        <p:spPr bwMode="auto">
          <a:xfrm>
            <a:off x="317451" y="3084513"/>
            <a:ext cx="74539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u="none">
                <a:latin typeface="Arial" pitchFamily="34" charset="0"/>
                <a:cs typeface="Arial" pitchFamily="34" charset="0"/>
              </a:rPr>
              <a:t>$800,000</a:t>
            </a:r>
            <a:endParaRPr lang="en-US" sz="1400" b="0" u="none">
              <a:latin typeface="Arial" pitchFamily="34" charset="0"/>
              <a:cs typeface="Arial" pitchFamily="34" charset="0"/>
            </a:endParaRPr>
          </a:p>
        </p:txBody>
      </p:sp>
      <p:sp>
        <p:nvSpPr>
          <p:cNvPr id="93237" name="Rectangle 59"/>
          <p:cNvSpPr>
            <a:spLocks noChangeArrowheads="1"/>
          </p:cNvSpPr>
          <p:nvPr/>
        </p:nvSpPr>
        <p:spPr bwMode="auto">
          <a:xfrm>
            <a:off x="185761" y="2447925"/>
            <a:ext cx="89447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u="none">
                <a:latin typeface="Arial" pitchFamily="34" charset="0"/>
                <a:cs typeface="Arial" pitchFamily="34" charset="0"/>
              </a:rPr>
              <a:t>$1,000,000</a:t>
            </a:r>
            <a:endParaRPr lang="en-US" sz="1400" b="0" u="none">
              <a:latin typeface="Arial" pitchFamily="34" charset="0"/>
              <a:cs typeface="Arial" pitchFamily="34" charset="0"/>
            </a:endParaRPr>
          </a:p>
        </p:txBody>
      </p:sp>
      <p:sp>
        <p:nvSpPr>
          <p:cNvPr id="93238" name="Rectangle 60"/>
          <p:cNvSpPr>
            <a:spLocks noChangeArrowheads="1"/>
          </p:cNvSpPr>
          <p:nvPr/>
        </p:nvSpPr>
        <p:spPr bwMode="auto">
          <a:xfrm>
            <a:off x="185761" y="1803400"/>
            <a:ext cx="89447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u="none">
                <a:latin typeface="Arial" pitchFamily="34" charset="0"/>
                <a:cs typeface="Arial" pitchFamily="34" charset="0"/>
              </a:rPr>
              <a:t>$1,200,000</a:t>
            </a:r>
            <a:endParaRPr lang="en-US" sz="1400" b="0" u="none">
              <a:latin typeface="Arial" pitchFamily="34" charset="0"/>
              <a:cs typeface="Arial" pitchFamily="34" charset="0"/>
            </a:endParaRPr>
          </a:p>
        </p:txBody>
      </p:sp>
      <p:sp>
        <p:nvSpPr>
          <p:cNvPr id="93239" name="Rectangle 61"/>
          <p:cNvSpPr>
            <a:spLocks noChangeArrowheads="1"/>
          </p:cNvSpPr>
          <p:nvPr/>
        </p:nvSpPr>
        <p:spPr bwMode="auto">
          <a:xfrm>
            <a:off x="185761" y="1166813"/>
            <a:ext cx="89447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u="none" dirty="0">
                <a:latin typeface="Arial" pitchFamily="34" charset="0"/>
                <a:cs typeface="Arial" pitchFamily="34" charset="0"/>
              </a:rPr>
              <a:t>$1,400,000</a:t>
            </a:r>
            <a:endParaRPr lang="en-US" sz="1400" b="0" u="none" dirty="0">
              <a:latin typeface="Arial" pitchFamily="34" charset="0"/>
              <a:cs typeface="Arial" pitchFamily="34" charset="0"/>
            </a:endParaRPr>
          </a:p>
        </p:txBody>
      </p:sp>
      <p:sp>
        <p:nvSpPr>
          <p:cNvPr id="93240" name="Rectangle 62"/>
          <p:cNvSpPr>
            <a:spLocks noChangeArrowheads="1"/>
          </p:cNvSpPr>
          <p:nvPr/>
        </p:nvSpPr>
        <p:spPr bwMode="auto">
          <a:xfrm>
            <a:off x="185761" y="522288"/>
            <a:ext cx="89447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u="none" dirty="0">
                <a:latin typeface="Arial" pitchFamily="34" charset="0"/>
                <a:cs typeface="Arial" pitchFamily="34" charset="0"/>
              </a:rPr>
              <a:t>$1,600,000</a:t>
            </a:r>
            <a:endParaRPr lang="en-US" sz="1400" b="0" u="none" dirty="0">
              <a:latin typeface="Arial" pitchFamily="34" charset="0"/>
              <a:cs typeface="Arial" pitchFamily="34" charset="0"/>
            </a:endParaRPr>
          </a:p>
        </p:txBody>
      </p:sp>
      <p:sp>
        <p:nvSpPr>
          <p:cNvPr id="93241" name="Rectangle 63"/>
          <p:cNvSpPr>
            <a:spLocks noChangeArrowheads="1"/>
          </p:cNvSpPr>
          <p:nvPr/>
        </p:nvSpPr>
        <p:spPr bwMode="auto">
          <a:xfrm>
            <a:off x="1359737" y="5851525"/>
            <a:ext cx="97462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u="none">
                <a:latin typeface="Arial" pitchFamily="34" charset="0"/>
                <a:cs typeface="Arial" pitchFamily="34" charset="0"/>
              </a:rPr>
              <a:t>Lab Support</a:t>
            </a:r>
            <a:endParaRPr lang="en-US" sz="1400" b="0" u="none">
              <a:latin typeface="Arial" pitchFamily="34" charset="0"/>
              <a:cs typeface="Arial" pitchFamily="34" charset="0"/>
            </a:endParaRPr>
          </a:p>
        </p:txBody>
      </p:sp>
      <p:sp>
        <p:nvSpPr>
          <p:cNvPr id="93242" name="Rectangle 64"/>
          <p:cNvSpPr>
            <a:spLocks noChangeArrowheads="1"/>
          </p:cNvSpPr>
          <p:nvPr/>
        </p:nvSpPr>
        <p:spPr bwMode="auto">
          <a:xfrm>
            <a:off x="2686501" y="5851525"/>
            <a:ext cx="72616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u="none">
                <a:latin typeface="Arial" pitchFamily="34" charset="0"/>
                <a:cs typeface="Arial" pitchFamily="34" charset="0"/>
              </a:rPr>
              <a:t>Meetings</a:t>
            </a:r>
            <a:endParaRPr lang="en-US" sz="1400" b="0" u="none">
              <a:latin typeface="Arial" pitchFamily="34" charset="0"/>
              <a:cs typeface="Arial" pitchFamily="34" charset="0"/>
            </a:endParaRPr>
          </a:p>
        </p:txBody>
      </p:sp>
      <p:sp>
        <p:nvSpPr>
          <p:cNvPr id="93243" name="Rectangle 65"/>
          <p:cNvSpPr>
            <a:spLocks noChangeArrowheads="1"/>
          </p:cNvSpPr>
          <p:nvPr/>
        </p:nvSpPr>
        <p:spPr bwMode="auto">
          <a:xfrm>
            <a:off x="3687778" y="5851525"/>
            <a:ext cx="114454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u="none">
                <a:latin typeface="Arial" pitchFamily="34" charset="0"/>
                <a:cs typeface="Arial" pitchFamily="34" charset="0"/>
              </a:rPr>
              <a:t>Consumables </a:t>
            </a:r>
            <a:endParaRPr lang="en-US" sz="1400" b="0" u="none">
              <a:latin typeface="Arial" pitchFamily="34" charset="0"/>
              <a:cs typeface="Arial" pitchFamily="34" charset="0"/>
            </a:endParaRPr>
          </a:p>
        </p:txBody>
      </p:sp>
      <p:sp>
        <p:nvSpPr>
          <p:cNvPr id="93244" name="Rectangle 66"/>
          <p:cNvSpPr>
            <a:spLocks noChangeArrowheads="1"/>
          </p:cNvSpPr>
          <p:nvPr/>
        </p:nvSpPr>
        <p:spPr bwMode="auto">
          <a:xfrm>
            <a:off x="4071035" y="6018213"/>
            <a:ext cx="34945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u="none" dirty="0">
                <a:latin typeface="Arial" pitchFamily="34" charset="0"/>
                <a:cs typeface="Arial" pitchFamily="34" charset="0"/>
              </a:rPr>
              <a:t>Kits </a:t>
            </a:r>
            <a:endParaRPr lang="en-US" sz="1400" b="0" u="none" dirty="0">
              <a:latin typeface="Arial" pitchFamily="34" charset="0"/>
              <a:cs typeface="Arial" pitchFamily="34" charset="0"/>
            </a:endParaRPr>
          </a:p>
        </p:txBody>
      </p:sp>
      <p:sp>
        <p:nvSpPr>
          <p:cNvPr id="93245" name="Rectangle 67"/>
          <p:cNvSpPr>
            <a:spLocks noChangeArrowheads="1"/>
          </p:cNvSpPr>
          <p:nvPr/>
        </p:nvSpPr>
        <p:spPr bwMode="auto">
          <a:xfrm>
            <a:off x="5146879" y="5851525"/>
            <a:ext cx="63934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u="none">
                <a:latin typeface="Arial" pitchFamily="34" charset="0"/>
                <a:cs typeface="Arial" pitchFamily="34" charset="0"/>
              </a:rPr>
              <a:t>Training</a:t>
            </a:r>
            <a:endParaRPr lang="en-US" sz="1400" b="0" u="none">
              <a:latin typeface="Arial" pitchFamily="34" charset="0"/>
              <a:cs typeface="Arial" pitchFamily="34" charset="0"/>
            </a:endParaRPr>
          </a:p>
        </p:txBody>
      </p:sp>
      <p:sp>
        <p:nvSpPr>
          <p:cNvPr id="93246" name="Rectangle 68"/>
          <p:cNvSpPr>
            <a:spLocks noChangeArrowheads="1"/>
          </p:cNvSpPr>
          <p:nvPr/>
        </p:nvSpPr>
        <p:spPr bwMode="auto">
          <a:xfrm>
            <a:off x="6428713" y="5851525"/>
            <a:ext cx="49026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u="none">
                <a:latin typeface="Arial" pitchFamily="34" charset="0"/>
                <a:cs typeface="Arial" pitchFamily="34" charset="0"/>
              </a:rPr>
              <a:t>Travel</a:t>
            </a:r>
            <a:endParaRPr lang="en-US" sz="1400" b="0" u="none">
              <a:latin typeface="Arial" pitchFamily="34" charset="0"/>
              <a:cs typeface="Arial" pitchFamily="34" charset="0"/>
            </a:endParaRPr>
          </a:p>
        </p:txBody>
      </p:sp>
      <p:sp>
        <p:nvSpPr>
          <p:cNvPr id="93247" name="Rectangle 69"/>
          <p:cNvSpPr>
            <a:spLocks noChangeArrowheads="1"/>
          </p:cNvSpPr>
          <p:nvPr/>
        </p:nvSpPr>
        <p:spPr bwMode="auto">
          <a:xfrm>
            <a:off x="7451548" y="5851525"/>
            <a:ext cx="85600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u="none">
                <a:latin typeface="Arial" pitchFamily="34" charset="0"/>
                <a:cs typeface="Arial" pitchFamily="34" charset="0"/>
              </a:rPr>
              <a:t>Equipment</a:t>
            </a:r>
            <a:endParaRPr lang="en-US" sz="1400" b="0" u="none">
              <a:latin typeface="Arial" pitchFamily="34" charset="0"/>
              <a:cs typeface="Arial" pitchFamily="34" charset="0"/>
            </a:endParaRPr>
          </a:p>
        </p:txBody>
      </p:sp>
      <p:sp>
        <p:nvSpPr>
          <p:cNvPr id="2161734" name="Rectangle 70"/>
          <p:cNvSpPr>
            <a:spLocks noChangeArrowheads="1"/>
          </p:cNvSpPr>
          <p:nvPr/>
        </p:nvSpPr>
        <p:spPr bwMode="auto">
          <a:xfrm>
            <a:off x="5956294" y="2006600"/>
            <a:ext cx="2168525" cy="774700"/>
          </a:xfrm>
          <a:prstGeom prst="rect">
            <a:avLst/>
          </a:prstGeom>
          <a:solidFill>
            <a:srgbClr val="FFFFFF"/>
          </a:solidFill>
          <a:ln w="0">
            <a:solidFill>
              <a:srgbClr val="000000"/>
            </a:solidFill>
            <a:miter lim="800000"/>
            <a:headEnd/>
            <a:tailEnd/>
          </a:ln>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735" name="Rectangle 71"/>
          <p:cNvSpPr>
            <a:spLocks noChangeArrowheads="1"/>
          </p:cNvSpPr>
          <p:nvPr/>
        </p:nvSpPr>
        <p:spPr bwMode="auto">
          <a:xfrm>
            <a:off x="6007094" y="2078038"/>
            <a:ext cx="107950" cy="109537"/>
          </a:xfrm>
          <a:prstGeom prst="rect">
            <a:avLst/>
          </a:prstGeom>
          <a:solidFill>
            <a:srgbClr val="FFFFCC"/>
          </a:solidFill>
          <a:ln w="14288">
            <a:solidFill>
              <a:srgbClr val="000000"/>
            </a:solidFill>
            <a:miter lim="800000"/>
            <a:headEnd/>
            <a:tailEnd/>
          </a:ln>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93250" name="Rectangle 72"/>
          <p:cNvSpPr>
            <a:spLocks noChangeArrowheads="1"/>
          </p:cNvSpPr>
          <p:nvPr/>
        </p:nvSpPr>
        <p:spPr bwMode="auto">
          <a:xfrm>
            <a:off x="6203147" y="2035175"/>
            <a:ext cx="65723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u="none">
                <a:solidFill>
                  <a:srgbClr val="000000"/>
                </a:solidFill>
                <a:latin typeface="Arial" pitchFamily="34" charset="0"/>
                <a:cs typeface="Arial" pitchFamily="34" charset="0"/>
              </a:rPr>
              <a:t>Shortfall</a:t>
            </a:r>
            <a:endParaRPr lang="en-US" sz="1400" b="0" u="none">
              <a:solidFill>
                <a:schemeClr val="tx1"/>
              </a:solidFill>
              <a:latin typeface="Arial" pitchFamily="34" charset="0"/>
              <a:cs typeface="Arial" pitchFamily="34" charset="0"/>
            </a:endParaRPr>
          </a:p>
        </p:txBody>
      </p:sp>
      <p:sp>
        <p:nvSpPr>
          <p:cNvPr id="2161737" name="Rectangle 73"/>
          <p:cNvSpPr>
            <a:spLocks noChangeArrowheads="1"/>
          </p:cNvSpPr>
          <p:nvPr/>
        </p:nvSpPr>
        <p:spPr bwMode="auto">
          <a:xfrm>
            <a:off x="6007094" y="2309813"/>
            <a:ext cx="107950" cy="109537"/>
          </a:xfrm>
          <a:prstGeom prst="rect">
            <a:avLst/>
          </a:prstGeom>
          <a:solidFill>
            <a:srgbClr val="993366"/>
          </a:solidFill>
          <a:ln w="14288">
            <a:solidFill>
              <a:srgbClr val="000000"/>
            </a:solidFill>
            <a:miter lim="800000"/>
            <a:headEnd/>
            <a:tailEnd/>
          </a:ln>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93252" name="Rectangle 74"/>
          <p:cNvSpPr>
            <a:spLocks noChangeArrowheads="1"/>
          </p:cNvSpPr>
          <p:nvPr/>
        </p:nvSpPr>
        <p:spPr bwMode="auto">
          <a:xfrm>
            <a:off x="6197532" y="2273300"/>
            <a:ext cx="170668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u="none" dirty="0">
                <a:solidFill>
                  <a:srgbClr val="000000"/>
                </a:solidFill>
                <a:latin typeface="Arial" pitchFamily="34" charset="0"/>
                <a:cs typeface="Arial" pitchFamily="34" charset="0"/>
              </a:rPr>
              <a:t>Funds Identified 2011</a:t>
            </a:r>
            <a:endParaRPr lang="en-US" sz="1400" b="0" u="none" dirty="0">
              <a:solidFill>
                <a:schemeClr val="tx1"/>
              </a:solidFill>
              <a:latin typeface="Arial" pitchFamily="34" charset="0"/>
              <a:cs typeface="Arial" pitchFamily="34" charset="0"/>
            </a:endParaRPr>
          </a:p>
        </p:txBody>
      </p:sp>
      <p:grpSp>
        <p:nvGrpSpPr>
          <p:cNvPr id="3" name="Group 80"/>
          <p:cNvGrpSpPr>
            <a:grpSpLocks/>
          </p:cNvGrpSpPr>
          <p:nvPr/>
        </p:nvGrpSpPr>
        <p:grpSpPr bwMode="auto">
          <a:xfrm>
            <a:off x="2755894" y="1268413"/>
            <a:ext cx="5303837" cy="4462462"/>
            <a:chOff x="1585" y="799"/>
            <a:chExt cx="3341" cy="2811"/>
          </a:xfrm>
        </p:grpSpPr>
        <p:sp>
          <p:nvSpPr>
            <p:cNvPr id="2161739" name="Rectangle 75"/>
            <p:cNvSpPr>
              <a:spLocks noChangeArrowheads="1"/>
            </p:cNvSpPr>
            <p:nvPr/>
          </p:nvSpPr>
          <p:spPr bwMode="auto">
            <a:xfrm>
              <a:off x="2345" y="799"/>
              <a:ext cx="308" cy="924"/>
            </a:xfrm>
            <a:prstGeom prst="rect">
              <a:avLst/>
            </a:prstGeom>
            <a:solidFill>
              <a:srgbClr val="FF5050"/>
            </a:solidFill>
            <a:ln w="14288">
              <a:solidFill>
                <a:srgbClr val="000000"/>
              </a:solidFill>
              <a:miter lim="800000"/>
              <a:headEnd/>
              <a:tailEnd/>
            </a:ln>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740" name="Rectangle 76"/>
            <p:cNvSpPr>
              <a:spLocks noChangeArrowheads="1"/>
            </p:cNvSpPr>
            <p:nvPr/>
          </p:nvSpPr>
          <p:spPr bwMode="auto">
            <a:xfrm>
              <a:off x="1585" y="2610"/>
              <a:ext cx="302" cy="215"/>
            </a:xfrm>
            <a:prstGeom prst="rect">
              <a:avLst/>
            </a:prstGeom>
            <a:solidFill>
              <a:srgbClr val="FF5050"/>
            </a:solidFill>
            <a:ln w="14288">
              <a:solidFill>
                <a:srgbClr val="000000"/>
              </a:solidFill>
              <a:miter lim="800000"/>
              <a:headEnd/>
              <a:tailEnd/>
            </a:ln>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743" name="Rectangle 79"/>
            <p:cNvSpPr>
              <a:spLocks noChangeArrowheads="1"/>
            </p:cNvSpPr>
            <p:nvPr/>
          </p:nvSpPr>
          <p:spPr bwMode="auto">
            <a:xfrm>
              <a:off x="4639" y="3521"/>
              <a:ext cx="287" cy="89"/>
            </a:xfrm>
            <a:prstGeom prst="rect">
              <a:avLst/>
            </a:prstGeom>
            <a:solidFill>
              <a:srgbClr val="FF5050"/>
            </a:solidFill>
            <a:ln w="14288">
              <a:solidFill>
                <a:srgbClr val="000000"/>
              </a:solidFill>
              <a:miter lim="800000"/>
              <a:headEnd/>
              <a:tailEnd/>
            </a:ln>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grpSp>
      <p:sp>
        <p:nvSpPr>
          <p:cNvPr id="2161745" name="Rectangle 81"/>
          <p:cNvSpPr>
            <a:spLocks noChangeArrowheads="1"/>
          </p:cNvSpPr>
          <p:nvPr/>
        </p:nvSpPr>
        <p:spPr bwMode="auto">
          <a:xfrm>
            <a:off x="6011856" y="2552700"/>
            <a:ext cx="107950" cy="109538"/>
          </a:xfrm>
          <a:prstGeom prst="rect">
            <a:avLst/>
          </a:prstGeom>
          <a:solidFill>
            <a:srgbClr val="FF5050"/>
          </a:solidFill>
          <a:ln w="14288">
            <a:solidFill>
              <a:srgbClr val="000000"/>
            </a:solidFill>
            <a:miter lim="800000"/>
            <a:headEnd/>
            <a:tailEnd/>
          </a:ln>
        </p:spPr>
        <p:txBody>
          <a:bodyP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sp>
        <p:nvSpPr>
          <p:cNvPr id="2161746" name="Rectangle 82"/>
          <p:cNvSpPr>
            <a:spLocks noChangeArrowheads="1"/>
          </p:cNvSpPr>
          <p:nvPr/>
        </p:nvSpPr>
        <p:spPr bwMode="auto">
          <a:xfrm>
            <a:off x="6200769" y="2509838"/>
            <a:ext cx="177958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r>
              <a:rPr lang="en-US" sz="1400" u="none">
                <a:solidFill>
                  <a:srgbClr val="000000"/>
                </a:solidFill>
                <a:latin typeface="Arial" pitchFamily="34" charset="0"/>
                <a:cs typeface="Arial" pitchFamily="34" charset="0"/>
              </a:rPr>
              <a:t>Shortfall met</a:t>
            </a:r>
            <a:endParaRPr lang="en-US" sz="1400" b="0" u="none">
              <a:solidFill>
                <a:schemeClr val="tx1"/>
              </a:solidFill>
              <a:latin typeface="Arial" pitchFamily="34" charset="0"/>
              <a:cs typeface="Arial" pitchFamily="34" charset="0"/>
            </a:endParaRPr>
          </a:p>
        </p:txBody>
      </p:sp>
      <p:sp>
        <p:nvSpPr>
          <p:cNvPr id="93256" name="Text Box 83"/>
          <p:cNvSpPr txBox="1">
            <a:spLocks noChangeArrowheads="1"/>
          </p:cNvSpPr>
          <p:nvPr/>
        </p:nvSpPr>
        <p:spPr bwMode="auto">
          <a:xfrm>
            <a:off x="1261368" y="1318056"/>
            <a:ext cx="3800475" cy="8248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rIns="36000">
            <a:spAutoFit/>
          </a:bodyPr>
          <a:lstStyle>
            <a:lvl1pPr marL="914400" indent="-4572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eaLnBrk="1" hangingPunct="1"/>
            <a:r>
              <a:rPr lang="en-GB" sz="1400" u="none" dirty="0">
                <a:solidFill>
                  <a:schemeClr val="tx1"/>
                </a:solidFill>
                <a:latin typeface="Arial" pitchFamily="34" charset="0"/>
              </a:rPr>
              <a:t>Estimated shortfall</a:t>
            </a:r>
          </a:p>
          <a:p>
            <a:pPr eaLnBrk="1" hangingPunct="1"/>
            <a:r>
              <a:rPr lang="en-GB" sz="1400" u="none" dirty="0">
                <a:solidFill>
                  <a:schemeClr val="tx1"/>
                </a:solidFill>
                <a:latin typeface="Arial" pitchFamily="34" charset="0"/>
              </a:rPr>
              <a:t> </a:t>
            </a:r>
            <a:r>
              <a:rPr lang="en-US" sz="1400" u="none" dirty="0">
                <a:solidFill>
                  <a:schemeClr val="tx1"/>
                </a:solidFill>
                <a:latin typeface="Arial" pitchFamily="34" charset="0"/>
              </a:rPr>
              <a:t>$1,300,000</a:t>
            </a:r>
          </a:p>
          <a:p>
            <a:pPr eaLnBrk="1" hangingPunct="1"/>
            <a:endParaRPr lang="en-US" sz="1400" u="none" dirty="0">
              <a:solidFill>
                <a:schemeClr val="accent2"/>
              </a:solidFill>
              <a:latin typeface="Arial" pitchFamily="34" charset="0"/>
            </a:endParaRPr>
          </a:p>
        </p:txBody>
      </p:sp>
    </p:spTree>
    <p:extLst>
      <p:ext uri="{BB962C8B-B14F-4D97-AF65-F5344CB8AC3E}">
        <p14:creationId xmlns="" xmlns:p14="http://schemas.microsoft.com/office/powerpoint/2010/main" val="21600917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16174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16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1745" grpId="0" animBg="1"/>
      <p:bldP spid="216174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84" y="742950"/>
            <a:ext cx="9137371" cy="54925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3542" y="174712"/>
            <a:ext cx="8926286" cy="1035968"/>
          </a:xfrm>
        </p:spPr>
        <p:txBody>
          <a:bodyPr/>
          <a:lstStyle/>
          <a:p>
            <a:r>
              <a:rPr lang="en-US"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Global </a:t>
            </a:r>
            <a:r>
              <a:rPr lang="en-US" sz="2400" b="1" dirty="0" smtClean="0">
                <a:solidFill>
                  <a:srgbClr val="FF0000"/>
                </a:solidFill>
                <a:effectLst>
                  <a:outerShdw blurRad="38100" dist="38100" dir="2700000" algn="tl">
                    <a:srgbClr val="C0C0C0"/>
                  </a:outerShdw>
                </a:effectLst>
                <a:latin typeface="Arial" pitchFamily="34" charset="0"/>
                <a:cs typeface="Arial" pitchFamily="34" charset="0"/>
              </a:rPr>
              <a:t>Measles and Rubella </a:t>
            </a:r>
            <a:r>
              <a:rPr lang="en-US" sz="2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LabNet</a:t>
            </a:r>
            <a:r>
              <a:rPr lang="en-US"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Projected Budget, 2012</a:t>
            </a:r>
            <a:endParaRPr lang="en-GB" sz="2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335164" y="976822"/>
            <a:ext cx="2664296" cy="584775"/>
          </a:xfrm>
          <a:prstGeom prst="rect">
            <a:avLst/>
          </a:prstGeom>
          <a:noFill/>
        </p:spPr>
        <p:txBody>
          <a:bodyPr wrap="square" rtlCol="0">
            <a:spAutoFit/>
          </a:bodyPr>
          <a:lstStyle/>
          <a:p>
            <a:r>
              <a:rPr lang="en-US" sz="1600" u="none" dirty="0" smtClean="0">
                <a:solidFill>
                  <a:schemeClr val="accent4">
                    <a:lumMod val="25000"/>
                  </a:schemeClr>
                </a:solidFill>
                <a:latin typeface="Arial" pitchFamily="34" charset="0"/>
                <a:cs typeface="Arial" pitchFamily="34" charset="0"/>
              </a:rPr>
              <a:t>Total :      $4,376,000 </a:t>
            </a:r>
          </a:p>
          <a:p>
            <a:r>
              <a:rPr lang="en-US" sz="1600" u="none" dirty="0" smtClean="0">
                <a:solidFill>
                  <a:srgbClr val="C00000"/>
                </a:solidFill>
                <a:latin typeface="Arial" pitchFamily="34" charset="0"/>
                <a:cs typeface="Arial" pitchFamily="34" charset="0"/>
              </a:rPr>
              <a:t>Shortfall :    $900,000</a:t>
            </a:r>
            <a:endParaRPr lang="en-GB" sz="1600" u="none" dirty="0">
              <a:solidFill>
                <a:srgbClr val="C00000"/>
              </a:solidFill>
              <a:latin typeface="Arial" pitchFamily="34" charset="0"/>
              <a:cs typeface="Arial" pitchFamily="34" charset="0"/>
            </a:endParaRPr>
          </a:p>
        </p:txBody>
      </p:sp>
      <p:sp>
        <p:nvSpPr>
          <p:cNvPr id="6" name="Rectangle 5"/>
          <p:cNvSpPr>
            <a:spLocks noChangeArrowheads="1"/>
          </p:cNvSpPr>
          <p:nvPr/>
        </p:nvSpPr>
        <p:spPr bwMode="auto">
          <a:xfrm>
            <a:off x="0" y="6237288"/>
            <a:ext cx="9144000" cy="620712"/>
          </a:xfrm>
          <a:prstGeom prst="rect">
            <a:avLst/>
          </a:prstGeom>
          <a:solidFill>
            <a:srgbClr val="1E7FB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chemeClr val="tx1"/>
              </a:buClr>
              <a:defRPr/>
            </a:pPr>
            <a:endParaRPr lang="en-US" sz="1400">
              <a:effectLst>
                <a:outerShdw blurRad="38100" dist="38100" dir="2700000" algn="tl">
                  <a:srgbClr val="000000">
                    <a:alpha val="43137"/>
                  </a:srgbClr>
                </a:outerShdw>
              </a:effectLst>
              <a:latin typeface="Arial" pitchFamily="34" charset="0"/>
              <a:cs typeface="Arial" pitchFamily="34" charset="0"/>
            </a:endParaRPr>
          </a:p>
        </p:txBody>
      </p:sp>
      <p:pic>
        <p:nvPicPr>
          <p:cNvPr id="7" name="Picture 7" descr="WHO-EN-BW-H"/>
          <p:cNvPicPr>
            <a:picLocks noChangeAspect="1" noChangeArrowheads="1"/>
          </p:cNvPicPr>
          <p:nvPr/>
        </p:nvPicPr>
        <p:blipFill>
          <a:blip r:embed="rId3" cstate="print">
            <a:lum contrast="12000"/>
            <a:grayscl/>
            <a:biLevel thresh="50000"/>
            <a:extLst>
              <a:ext uri="{28A0092B-C50C-407E-A947-70E740481C1C}">
                <a14:useLocalDpi xmlns="" xmlns:a14="http://schemas.microsoft.com/office/drawing/2010/main" val="0"/>
              </a:ext>
            </a:extLst>
          </a:blip>
          <a:srcRect/>
          <a:stretch>
            <a:fillRect/>
          </a:stretch>
        </p:blipFill>
        <p:spPr bwMode="auto">
          <a:xfrm>
            <a:off x="7370763" y="6261100"/>
            <a:ext cx="1657350" cy="541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94341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3490" name="Rectangle 2"/>
          <p:cNvSpPr>
            <a:spLocks noGrp="1" noChangeArrowheads="1"/>
          </p:cNvSpPr>
          <p:nvPr>
            <p:ph type="title"/>
          </p:nvPr>
        </p:nvSpPr>
        <p:spPr>
          <a:xfrm>
            <a:off x="827584" y="156142"/>
            <a:ext cx="6870247" cy="952500"/>
          </a:xfrm>
        </p:spPr>
        <p:txBody>
          <a:bodyPr/>
          <a:lstStyle/>
          <a:p>
            <a:pPr eaLnBrk="1" hangingPunct="1">
              <a:defRPr/>
            </a:pPr>
            <a:r>
              <a:rPr lang="en-GB"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Summary</a:t>
            </a:r>
            <a:r>
              <a:rPr lang="en-GB" dirty="0"/>
              <a:t> </a:t>
            </a:r>
            <a:endParaRPr lang="en-US" dirty="0"/>
          </a:p>
        </p:txBody>
      </p:sp>
      <p:sp>
        <p:nvSpPr>
          <p:cNvPr id="1983491" name="Rectangle 3"/>
          <p:cNvSpPr>
            <a:spLocks noGrp="1" noChangeArrowheads="1"/>
          </p:cNvSpPr>
          <p:nvPr>
            <p:ph type="body" idx="1"/>
          </p:nvPr>
        </p:nvSpPr>
        <p:spPr>
          <a:xfrm>
            <a:off x="827584" y="632392"/>
            <a:ext cx="7759774" cy="4680867"/>
          </a:xfrm>
        </p:spPr>
        <p:txBody>
          <a:bodyPr>
            <a:normAutofit fontScale="92500" lnSpcReduction="10000"/>
          </a:bodyPr>
          <a:lstStyle/>
          <a:p>
            <a:pPr eaLnBrk="1" hangingPunct="1">
              <a:lnSpc>
                <a:spcPct val="90000"/>
              </a:lnSpc>
              <a:defRPr/>
            </a:pPr>
            <a:endParaRPr lang="en-GB" sz="2400" dirty="0">
              <a:latin typeface="Arial" pitchFamily="34" charset="0"/>
              <a:cs typeface="Arial" pitchFamily="34" charset="0"/>
            </a:endParaRPr>
          </a:p>
          <a:p>
            <a:pPr eaLnBrk="1" hangingPunct="1">
              <a:lnSpc>
                <a:spcPct val="90000"/>
              </a:lnSpc>
              <a:defRPr/>
            </a:pPr>
            <a:r>
              <a:rPr lang="en-GB" sz="2400" dirty="0" smtClean="0">
                <a:latin typeface="Arial" pitchFamily="34" charset="0"/>
                <a:cs typeface="Arial" pitchFamily="34" charset="0"/>
              </a:rPr>
              <a:t>Strong capacity: &gt;200,000 </a:t>
            </a:r>
            <a:r>
              <a:rPr lang="en-GB" sz="2400" dirty="0">
                <a:latin typeface="Arial" pitchFamily="34" charset="0"/>
                <a:cs typeface="Arial" pitchFamily="34" charset="0"/>
              </a:rPr>
              <a:t>IgM tests, </a:t>
            </a:r>
            <a:r>
              <a:rPr lang="en-GB" sz="2400" dirty="0" smtClean="0">
                <a:latin typeface="Arial" pitchFamily="34" charset="0"/>
                <a:cs typeface="Arial" pitchFamily="34" charset="0"/>
              </a:rPr>
              <a:t>3,000 </a:t>
            </a:r>
            <a:r>
              <a:rPr lang="en-GB" sz="2400" dirty="0">
                <a:latin typeface="Arial" pitchFamily="34" charset="0"/>
                <a:cs typeface="Arial" pitchFamily="34" charset="0"/>
              </a:rPr>
              <a:t>measles sequences and 330 rubella sequences </a:t>
            </a:r>
            <a:r>
              <a:rPr lang="en-GB" sz="2400" dirty="0" smtClean="0">
                <a:latin typeface="Arial" pitchFamily="34" charset="0"/>
                <a:cs typeface="Arial" pitchFamily="34" charset="0"/>
              </a:rPr>
              <a:t>annually</a:t>
            </a:r>
            <a:endParaRPr lang="en-GB" sz="2400" dirty="0">
              <a:latin typeface="Arial" pitchFamily="34" charset="0"/>
              <a:cs typeface="Arial" pitchFamily="34" charset="0"/>
            </a:endParaRPr>
          </a:p>
          <a:p>
            <a:pPr eaLnBrk="1" hangingPunct="1">
              <a:lnSpc>
                <a:spcPct val="90000"/>
              </a:lnSpc>
              <a:defRPr/>
            </a:pPr>
            <a:endParaRPr lang="en-US" sz="2400" dirty="0" smtClean="0">
              <a:latin typeface="Arial" pitchFamily="34" charset="0"/>
              <a:cs typeface="Arial" pitchFamily="34" charset="0"/>
            </a:endParaRPr>
          </a:p>
          <a:p>
            <a:pPr eaLnBrk="1" hangingPunct="1">
              <a:lnSpc>
                <a:spcPct val="90000"/>
              </a:lnSpc>
              <a:defRPr/>
            </a:pPr>
            <a:r>
              <a:rPr lang="en-US" sz="2400" dirty="0" smtClean="0">
                <a:latin typeface="Arial" pitchFamily="34" charset="0"/>
                <a:cs typeface="Arial" pitchFamily="34" charset="0"/>
              </a:rPr>
              <a:t>Proficiency high -- closely monitored and maintained</a:t>
            </a:r>
            <a:endParaRPr lang="en-GB" sz="2400" dirty="0">
              <a:latin typeface="Arial" pitchFamily="34" charset="0"/>
              <a:cs typeface="Arial" pitchFamily="34" charset="0"/>
            </a:endParaRPr>
          </a:p>
          <a:p>
            <a:pPr eaLnBrk="1" hangingPunct="1">
              <a:lnSpc>
                <a:spcPct val="90000"/>
              </a:lnSpc>
              <a:defRPr/>
            </a:pPr>
            <a:endParaRPr lang="en-GB" sz="2400" dirty="0" smtClean="0">
              <a:latin typeface="Arial" pitchFamily="34" charset="0"/>
              <a:cs typeface="Arial" pitchFamily="34" charset="0"/>
            </a:endParaRPr>
          </a:p>
          <a:p>
            <a:pPr eaLnBrk="1" hangingPunct="1">
              <a:lnSpc>
                <a:spcPct val="90000"/>
              </a:lnSpc>
              <a:defRPr/>
            </a:pPr>
            <a:r>
              <a:rPr lang="en-GB" sz="2400" dirty="0" smtClean="0">
                <a:latin typeface="Arial" pitchFamily="34" charset="0"/>
                <a:cs typeface="Arial" pitchFamily="34" charset="0"/>
              </a:rPr>
              <a:t>Molecular </a:t>
            </a:r>
            <a:r>
              <a:rPr lang="en-GB" sz="2400" dirty="0">
                <a:latin typeface="Arial" pitchFamily="34" charset="0"/>
                <a:cs typeface="Arial" pitchFamily="34" charset="0"/>
              </a:rPr>
              <a:t>surveillance is becoming increasingly important for monitoring progress of elimination </a:t>
            </a:r>
            <a:r>
              <a:rPr lang="en-GB" sz="2400" dirty="0" smtClean="0">
                <a:latin typeface="Arial" pitchFamily="34" charset="0"/>
                <a:cs typeface="Arial" pitchFamily="34" charset="0"/>
              </a:rPr>
              <a:t>and verification</a:t>
            </a:r>
            <a:endParaRPr lang="en-GB" sz="2400" dirty="0">
              <a:latin typeface="Arial" pitchFamily="34" charset="0"/>
              <a:cs typeface="Arial" pitchFamily="34" charset="0"/>
            </a:endParaRPr>
          </a:p>
          <a:p>
            <a:pPr eaLnBrk="1" hangingPunct="1">
              <a:lnSpc>
                <a:spcPct val="90000"/>
              </a:lnSpc>
              <a:defRPr/>
            </a:pPr>
            <a:endParaRPr lang="en-GB" sz="2400" dirty="0" smtClean="0">
              <a:latin typeface="Arial" pitchFamily="34" charset="0"/>
              <a:cs typeface="Arial" pitchFamily="34" charset="0"/>
            </a:endParaRPr>
          </a:p>
          <a:p>
            <a:pPr eaLnBrk="1" hangingPunct="1">
              <a:lnSpc>
                <a:spcPct val="90000"/>
              </a:lnSpc>
              <a:defRPr/>
            </a:pPr>
            <a:r>
              <a:rPr lang="en-GB" sz="2400" dirty="0" smtClean="0">
                <a:latin typeface="Arial" pitchFamily="34" charset="0"/>
                <a:cs typeface="Arial" pitchFamily="34" charset="0"/>
              </a:rPr>
              <a:t>Still </a:t>
            </a:r>
            <a:r>
              <a:rPr lang="en-GB" sz="2400" dirty="0">
                <a:latin typeface="Arial" pitchFamily="34" charset="0"/>
                <a:cs typeface="Arial" pitchFamily="34" charset="0"/>
              </a:rPr>
              <a:t>gaps in molecular surveillance, </a:t>
            </a:r>
            <a:r>
              <a:rPr lang="en-GB" sz="2400" dirty="0" smtClean="0">
                <a:latin typeface="Arial" pitchFamily="34" charset="0"/>
                <a:cs typeface="Arial" pitchFamily="34" charset="0"/>
              </a:rPr>
              <a:t>especially for </a:t>
            </a:r>
            <a:r>
              <a:rPr lang="en-GB" sz="2400" dirty="0">
                <a:latin typeface="Arial" pitchFamily="34" charset="0"/>
                <a:cs typeface="Arial" pitchFamily="34" charset="0"/>
              </a:rPr>
              <a:t>rubella</a:t>
            </a:r>
          </a:p>
          <a:p>
            <a:pPr eaLnBrk="1" hangingPunct="1">
              <a:lnSpc>
                <a:spcPct val="90000"/>
              </a:lnSpc>
              <a:defRPr/>
            </a:pPr>
            <a:endParaRPr lang="en-GB" sz="2400" dirty="0" smtClean="0">
              <a:latin typeface="Arial" pitchFamily="34" charset="0"/>
              <a:cs typeface="Arial" pitchFamily="34" charset="0"/>
            </a:endParaRPr>
          </a:p>
          <a:p>
            <a:pPr eaLnBrk="1" hangingPunct="1">
              <a:lnSpc>
                <a:spcPct val="90000"/>
              </a:lnSpc>
              <a:defRPr/>
            </a:pPr>
            <a:r>
              <a:rPr lang="en-GB" sz="2400" dirty="0" smtClean="0">
                <a:latin typeface="Arial" pitchFamily="34" charset="0"/>
                <a:cs typeface="Arial" pitchFamily="34" charset="0"/>
              </a:rPr>
              <a:t>Financial support </a:t>
            </a:r>
            <a:r>
              <a:rPr lang="en-GB" sz="2400" dirty="0">
                <a:latin typeface="Arial" pitchFamily="34" charset="0"/>
                <a:cs typeface="Arial" pitchFamily="34" charset="0"/>
              </a:rPr>
              <a:t>for the LabNet is tenuous </a:t>
            </a:r>
            <a:endParaRPr lang="en-GB" sz="2400" dirty="0" smtClean="0">
              <a:latin typeface="Arial" pitchFamily="34" charset="0"/>
              <a:cs typeface="Arial" pitchFamily="34" charset="0"/>
            </a:endParaRPr>
          </a:p>
          <a:p>
            <a:pPr eaLnBrk="1" hangingPunct="1">
              <a:lnSpc>
                <a:spcPct val="90000"/>
              </a:lnSpc>
              <a:defRPr/>
            </a:pPr>
            <a:endParaRPr lang="en-GB" sz="2400" dirty="0">
              <a:latin typeface="Arial" pitchFamily="34" charset="0"/>
              <a:cs typeface="Arial" pitchFamily="34" charset="0"/>
            </a:endParaRPr>
          </a:p>
          <a:p>
            <a:pPr eaLnBrk="1" hangingPunct="1">
              <a:lnSpc>
                <a:spcPct val="90000"/>
              </a:lnSpc>
              <a:defRPr/>
            </a:pPr>
            <a:r>
              <a:rPr lang="en-US" sz="2400" dirty="0" smtClean="0">
                <a:latin typeface="Arial" pitchFamily="34" charset="0"/>
                <a:cs typeface="Arial" pitchFamily="34" charset="0"/>
              </a:rPr>
              <a:t>Search for new coordinator is ongoing</a:t>
            </a:r>
            <a:endParaRPr lang="en-GB"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611188" y="1844675"/>
            <a:ext cx="7772400" cy="1143000"/>
          </a:xfrm>
        </p:spPr>
        <p:txBody>
          <a:bodyPr/>
          <a:lstStyle/>
          <a:p>
            <a:r>
              <a:rPr lang="en-GB" b="1" dirty="0">
                <a:solidFill>
                  <a:srgbClr val="FF0000"/>
                </a:solidFill>
                <a:effectLst>
                  <a:outerShdw blurRad="38100" dist="38100" dir="2700000" algn="tl">
                    <a:srgbClr val="000000">
                      <a:alpha val="43137"/>
                    </a:srgbClr>
                  </a:outerShdw>
                </a:effectLst>
                <a:latin typeface="Arial Rounded MT Bold" pitchFamily="34" charset="0"/>
              </a:rPr>
              <a:t>Quick Quiz…</a:t>
            </a:r>
            <a:endParaRPr lang="en-US" b="1" dirty="0">
              <a:solidFill>
                <a:srgbClr val="FF0000"/>
              </a:solidFill>
              <a:effectLst>
                <a:outerShdw blurRad="38100" dist="38100" dir="2700000" algn="tl">
                  <a:srgbClr val="000000">
                    <a:alpha val="43137"/>
                  </a:srgbClr>
                </a:outerShdw>
              </a:effectLst>
              <a:latin typeface="Arial Rounded MT Bold" pitchFamily="34" charset="0"/>
            </a:endParaRPr>
          </a:p>
        </p:txBody>
      </p:sp>
    </p:spTree>
    <p:extLst>
      <p:ext uri="{BB962C8B-B14F-4D97-AF65-F5344CB8AC3E}">
        <p14:creationId xmlns="" xmlns:p14="http://schemas.microsoft.com/office/powerpoint/2010/main" val="3526059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3490" name="Rectangle 2"/>
          <p:cNvSpPr>
            <a:spLocks noGrp="1" noChangeArrowheads="1"/>
          </p:cNvSpPr>
          <p:nvPr>
            <p:ph type="title"/>
          </p:nvPr>
        </p:nvSpPr>
        <p:spPr>
          <a:xfrm>
            <a:off x="971550" y="0"/>
            <a:ext cx="7543800" cy="1431925"/>
          </a:xfrm>
        </p:spPr>
        <p:txBody>
          <a:bodyPr/>
          <a:lstStyle/>
          <a:p>
            <a:pPr eaLnBrk="1" hangingPunct="1">
              <a:defRPr/>
            </a:pPr>
            <a:r>
              <a:rPr lang="en-GB"/>
              <a:t>Summary </a:t>
            </a:r>
            <a:endParaRPr lang="en-US"/>
          </a:p>
        </p:txBody>
      </p:sp>
      <p:sp>
        <p:nvSpPr>
          <p:cNvPr id="94213" name="Rectangle 8"/>
          <p:cNvSpPr>
            <a:spLocks noChangeArrowheads="1"/>
          </p:cNvSpPr>
          <p:nvPr/>
        </p:nvSpPr>
        <p:spPr bwMode="auto">
          <a:xfrm>
            <a:off x="34925" y="6491288"/>
            <a:ext cx="4159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p>
            <a:pPr defTabSz="1042988"/>
            <a:fld id="{44410106-94DD-480C-977B-857743F141C8}" type="slidenum">
              <a:rPr lang="ar-SA" sz="1300" u="none">
                <a:solidFill>
                  <a:schemeClr val="bg2"/>
                </a:solidFill>
                <a:latin typeface="Arial Narrow" pitchFamily="34" charset="0"/>
              </a:rPr>
              <a:pPr defTabSz="1042988"/>
              <a:t>30</a:t>
            </a:fld>
            <a:r>
              <a:rPr lang="en-GB" sz="1700" u="none">
                <a:solidFill>
                  <a:srgbClr val="72BBE8"/>
                </a:solidFill>
                <a:latin typeface="Arial Narrow" pitchFamily="34" charset="0"/>
              </a:rPr>
              <a:t> </a:t>
            </a:r>
            <a:endParaRPr lang="en-US" sz="2400" u="none" baseline="14000">
              <a:solidFill>
                <a:schemeClr val="bg1"/>
              </a:solidFill>
              <a:latin typeface="Arial Narrow" pitchFamily="34" charset="0"/>
            </a:endParaRPr>
          </a:p>
        </p:txBody>
      </p:sp>
      <p:pic>
        <p:nvPicPr>
          <p:cNvPr id="10" name="Picture 4" descr="LabNet meeting 2011 004 (Large)"/>
          <p:cNvPicPr>
            <a:picLocks noChangeAspect="1" noChangeArrowheads="1"/>
          </p:cNvPicPr>
          <p:nvPr/>
        </p:nvPicPr>
        <p:blipFill>
          <a:blip r:embed="rId3" cstate="print">
            <a:lum bright="6000"/>
            <a:extLst>
              <a:ext uri="{28A0092B-C50C-407E-A947-70E740481C1C}">
                <a14:useLocalDpi xmlns="" xmlns:a14="http://schemas.microsoft.com/office/drawing/2010/main" val="0"/>
              </a:ext>
            </a:extLst>
          </a:blip>
          <a:srcRect/>
          <a:stretch>
            <a:fillRect/>
          </a:stretch>
        </p:blipFill>
        <p:spPr bwMode="auto">
          <a:xfrm>
            <a:off x="217678" y="105854"/>
            <a:ext cx="8708644" cy="65314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982638" y="271883"/>
            <a:ext cx="7515270" cy="1323439"/>
          </a:xfrm>
          <a:prstGeom prst="rect">
            <a:avLst/>
          </a:prstGeom>
          <a:noFill/>
        </p:spPr>
        <p:txBody>
          <a:bodyPr wrap="square" rtlCol="0">
            <a:spAutoFit/>
          </a:bodyPr>
          <a:lstStyle/>
          <a:p>
            <a:pPr algn="ctr"/>
            <a:r>
              <a:rPr lang="en-US" sz="4000" b="1" u="none"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10th Annual Measles and Rubella </a:t>
            </a:r>
            <a:r>
              <a:rPr lang="en-US" sz="4000" b="1" u="none" dirty="0" err="1" smtClean="0">
                <a:solidFill>
                  <a:srgbClr val="FFFF00"/>
                </a:solidFill>
                <a:effectLst>
                  <a:outerShdw blurRad="38100" dist="38100" dir="2700000" algn="tl">
                    <a:srgbClr val="000000">
                      <a:alpha val="43137"/>
                    </a:srgbClr>
                  </a:outerShdw>
                </a:effectLst>
                <a:latin typeface="Arial" pitchFamily="34" charset="0"/>
                <a:cs typeface="Arial" pitchFamily="34" charset="0"/>
              </a:rPr>
              <a:t>LabNet</a:t>
            </a:r>
            <a:r>
              <a:rPr lang="en-US" sz="4000" b="1" u="none"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Meeting: 2012</a:t>
            </a:r>
            <a:endParaRPr lang="en-GB" sz="4000" b="1" u="none"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286984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2"/>
          <p:cNvGrpSpPr>
            <a:grpSpLocks/>
          </p:cNvGrpSpPr>
          <p:nvPr/>
        </p:nvGrpSpPr>
        <p:grpSpPr bwMode="auto">
          <a:xfrm>
            <a:off x="321332" y="364008"/>
            <a:ext cx="8383587" cy="5630862"/>
            <a:chOff x="240" y="852"/>
            <a:chExt cx="6175" cy="3911"/>
          </a:xfrm>
        </p:grpSpPr>
        <p:pic>
          <p:nvPicPr>
            <p:cNvPr id="32773" name="Picture 14" descr="209-OFF-Vodafone_Square">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3" y="3636"/>
              <a:ext cx="1002" cy="1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6551" name="Text Box 7"/>
            <p:cNvSpPr txBox="1">
              <a:spLocks noChangeArrowheads="1"/>
            </p:cNvSpPr>
            <p:nvPr/>
          </p:nvSpPr>
          <p:spPr bwMode="auto">
            <a:xfrm>
              <a:off x="562" y="1323"/>
              <a:ext cx="3536" cy="460"/>
            </a:xfrm>
            <a:prstGeom prst="rect">
              <a:avLst/>
            </a:prstGeom>
            <a:noFill/>
            <a:ln w="9525" algn="ctr">
              <a:noFill/>
              <a:miter lim="800000"/>
              <a:headEnd/>
              <a:tailEnd/>
            </a:ln>
            <a:effectLst/>
          </p:spPr>
          <p:txBody>
            <a:bodyPr lIns="104105" tIns="52052" rIns="104105" bIns="52052">
              <a:spAutoFit/>
            </a:bodyPr>
            <a:lstStyle/>
            <a:p>
              <a:pPr algn="ctr" defTabSz="914179" eaLnBrk="0" hangingPunct="0">
                <a:spcBef>
                  <a:spcPct val="50000"/>
                </a:spcBef>
                <a:defRPr/>
              </a:pPr>
              <a:endParaRPr lang="en-US" sz="3600" dirty="0">
                <a:effectLst>
                  <a:outerShdw blurRad="38100" dist="38100" dir="2700000" algn="tl">
                    <a:srgbClr val="C0C0C0"/>
                  </a:outerShdw>
                </a:effectLst>
                <a:latin typeface="Arial" pitchFamily="34" charset="0"/>
                <a:ea typeface="+mn-ea"/>
                <a:cs typeface="Arial" pitchFamily="34" charset="0"/>
              </a:endParaRPr>
            </a:p>
          </p:txBody>
        </p:sp>
        <p:pic>
          <p:nvPicPr>
            <p:cNvPr id="32775" name="Picture 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58" y="983"/>
              <a:ext cx="5775" cy="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6" name="Picture 11" descr="Merck image"/>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683" y="1987"/>
              <a:ext cx="849" cy="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7" name="Rectangle 17"/>
            <p:cNvSpPr>
              <a:spLocks noChangeArrowheads="1"/>
            </p:cNvSpPr>
            <p:nvPr/>
          </p:nvSpPr>
          <p:spPr bwMode="auto">
            <a:xfrm>
              <a:off x="240" y="1296"/>
              <a:ext cx="660" cy="10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78" name="Rectangle 18"/>
            <p:cNvSpPr>
              <a:spLocks noChangeArrowheads="1"/>
            </p:cNvSpPr>
            <p:nvPr/>
          </p:nvSpPr>
          <p:spPr bwMode="auto">
            <a:xfrm>
              <a:off x="616" y="1312"/>
              <a:ext cx="660" cy="10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32779" name="Picture 19" descr="footer.jpg"/>
            <p:cNvPicPr>
              <a:picLocks noChangeAspect="1" noChangeArrowheads="1"/>
            </p:cNvPicPr>
            <p:nvPr/>
          </p:nvPicPr>
          <p:blipFill>
            <a:blip r:embed="rId6">
              <a:extLst>
                <a:ext uri="{28A0092B-C50C-407E-A947-70E740481C1C}">
                  <a14:useLocalDpi xmlns="" xmlns:a14="http://schemas.microsoft.com/office/drawing/2010/main" val="0"/>
                </a:ext>
              </a:extLst>
            </a:blip>
            <a:srcRect l="1639" b="7272"/>
            <a:stretch>
              <a:fillRect/>
            </a:stretch>
          </p:blipFill>
          <p:spPr bwMode="auto">
            <a:xfrm>
              <a:off x="316" y="852"/>
              <a:ext cx="6099" cy="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80" name="Picture 12" descr="LCIF 2 color logo.jpg"/>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a:off x="2004" y="3741"/>
              <a:ext cx="1523"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81" name="Rectangle 13"/>
            <p:cNvSpPr>
              <a:spLocks noChangeArrowheads="1"/>
            </p:cNvSpPr>
            <p:nvPr/>
          </p:nvSpPr>
          <p:spPr bwMode="auto">
            <a:xfrm>
              <a:off x="3348" y="2208"/>
              <a:ext cx="912" cy="1332"/>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a:endParaRPr lang="en-US"/>
            </a:p>
          </p:txBody>
        </p:sp>
        <p:pic>
          <p:nvPicPr>
            <p:cNvPr id="32782" name="Picture 13" descr="iffim3"/>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3446" y="2248"/>
              <a:ext cx="836" cy="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83" name="Picture 14" descr="JICAlogo.gif"/>
            <p:cNvPicPr>
              <a:picLocks noChangeAspect="1"/>
            </p:cNvPicPr>
            <p:nvPr/>
          </p:nvPicPr>
          <p:blipFill>
            <a:blip r:embed="rId9">
              <a:extLst>
                <a:ext uri="{28A0092B-C50C-407E-A947-70E740481C1C}">
                  <a14:useLocalDpi xmlns="" xmlns:a14="http://schemas.microsoft.com/office/drawing/2010/main" val="0"/>
                </a:ext>
              </a:extLst>
            </a:blip>
            <a:srcRect/>
            <a:stretch>
              <a:fillRect/>
            </a:stretch>
          </p:blipFill>
          <p:spPr bwMode="auto">
            <a:xfrm>
              <a:off x="4034" y="4029"/>
              <a:ext cx="2100" cy="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84" name="Picture 16" descr="UNIVERSAL A_logo_cl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3166" y="3035"/>
              <a:ext cx="500" cy="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85" name="Rectangle 17"/>
            <p:cNvSpPr>
              <a:spLocks noChangeArrowheads="1"/>
            </p:cNvSpPr>
            <p:nvPr/>
          </p:nvSpPr>
          <p:spPr bwMode="auto">
            <a:xfrm>
              <a:off x="3096" y="3516"/>
              <a:ext cx="1956" cy="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200">
                  <a:solidFill>
                    <a:srgbClr val="C00000"/>
                  </a:solidFill>
                </a:rPr>
                <a:t>Anne Ray Charitable Trust</a:t>
              </a:r>
            </a:p>
          </p:txBody>
        </p:sp>
        <p:pic>
          <p:nvPicPr>
            <p:cNvPr id="32786" name="Picture 16" descr="Norway UD logo engelsk 2CE00"/>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4844" y="2942"/>
              <a:ext cx="1182" cy="6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87" name="Rectangle 17"/>
            <p:cNvSpPr>
              <a:spLocks noChangeArrowheads="1"/>
            </p:cNvSpPr>
            <p:nvPr/>
          </p:nvSpPr>
          <p:spPr bwMode="auto">
            <a:xfrm>
              <a:off x="2819" y="1067"/>
              <a:ext cx="906" cy="20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32788" name="Picture 18" descr="unicef logo_blue"/>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2873" y="1069"/>
              <a:ext cx="771"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89" name="Rectangle 19"/>
            <p:cNvSpPr>
              <a:spLocks noChangeArrowheads="1"/>
            </p:cNvSpPr>
            <p:nvPr/>
          </p:nvSpPr>
          <p:spPr bwMode="auto">
            <a:xfrm>
              <a:off x="1505" y="1651"/>
              <a:ext cx="2320" cy="46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32791" name="Picture 12" descr="Gates_foundation"/>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4034" y="1651"/>
              <a:ext cx="1610" cy="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2770" name="Rectangle 23"/>
          <p:cNvSpPr>
            <a:spLocks noChangeArrowheads="1"/>
          </p:cNvSpPr>
          <p:nvPr/>
        </p:nvSpPr>
        <p:spPr bwMode="auto">
          <a:xfrm>
            <a:off x="473075" y="1365250"/>
            <a:ext cx="1384300" cy="690563"/>
          </a:xfrm>
          <a:prstGeom prst="rect">
            <a:avLst/>
          </a:prstGeom>
          <a:solidFill>
            <a:schemeClr val="bg1"/>
          </a:solidFill>
          <a:ln w="9525">
            <a:solidFill>
              <a:schemeClr val="bg1"/>
            </a:solidFill>
            <a:miter lim="800000"/>
            <a:headEnd/>
            <a:tailEnd/>
          </a:ln>
        </p:spPr>
        <p:txBody>
          <a:bodyPr wrap="none" lIns="80147" tIns="40074" rIns="80147" bIns="40074" anchor="ctr"/>
          <a:lstStyle/>
          <a:p>
            <a:endParaRPr lang="en-US"/>
          </a:p>
        </p:txBody>
      </p:sp>
      <p:pic>
        <p:nvPicPr>
          <p:cNvPr id="32771" name="Picture 24" descr="ARC_Logo_Bttn_HorizStkd_RGB"/>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133605" y="366691"/>
            <a:ext cx="1930400" cy="930275"/>
          </a:xfrm>
          <a:prstGeom prst="rect">
            <a:avLst/>
          </a:prstGeom>
          <a:solidFill>
            <a:schemeClr val="bg1"/>
          </a:solidFill>
          <a:ln>
            <a:noFill/>
          </a:ln>
        </p:spPr>
      </p:pic>
      <p:sp>
        <p:nvSpPr>
          <p:cNvPr id="32772" name="Slide Number Placeholder 24"/>
          <p:cNvSpPr>
            <a:spLocks noGrp="1"/>
          </p:cNvSpPr>
          <p:nvPr>
            <p:ph type="sldNum" sz="quarter" idx="4294967295"/>
          </p:nvPr>
        </p:nvSpPr>
        <p:spPr>
          <a:xfrm>
            <a:off x="6553200" y="6245225"/>
            <a:ext cx="2133600" cy="476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42D085-81C7-1B4B-B888-118785139724}" type="slidenum">
              <a:rPr lang="en-US" sz="1400"/>
              <a:pPr eaLnBrk="1" hangingPunct="1"/>
              <a:t>31</a:t>
            </a:fld>
            <a:endParaRPr lang="en-US" sz="1400"/>
          </a:p>
        </p:txBody>
      </p:sp>
      <p:pic>
        <p:nvPicPr>
          <p:cNvPr id="2" name="Picture 1" descr="ECDC.jpeg"/>
          <p:cNvPicPr>
            <a:picLocks noChangeAspect="1"/>
          </p:cNvPicPr>
          <p:nvPr/>
        </p:nvPicPr>
        <p:blipFill>
          <a:blip r:embed="rId15">
            <a:extLst>
              <a:ext uri="{28A0092B-C50C-407E-A947-70E740481C1C}">
                <a14:useLocalDpi xmlns="" xmlns:a14="http://schemas.microsoft.com/office/drawing/2010/main" val="0"/>
              </a:ext>
            </a:extLst>
          </a:blip>
          <a:stretch>
            <a:fillRect/>
          </a:stretch>
        </p:blipFill>
        <p:spPr>
          <a:xfrm>
            <a:off x="2664483" y="5410201"/>
            <a:ext cx="1043039" cy="927146"/>
          </a:xfrm>
          <a:prstGeom prst="rect">
            <a:avLst/>
          </a:prstGeom>
        </p:spPr>
      </p:pic>
      <p:pic>
        <p:nvPicPr>
          <p:cNvPr id="3" name="Picture 2" descr="sabinlogo.jpg"/>
          <p:cNvPicPr>
            <a:picLocks noChangeAspect="1"/>
          </p:cNvPicPr>
          <p:nvPr/>
        </p:nvPicPr>
        <p:blipFill>
          <a:blip r:embed="rId16">
            <a:extLst>
              <a:ext uri="{28A0092B-C50C-407E-A947-70E740481C1C}">
                <a14:useLocalDpi xmlns="" xmlns:a14="http://schemas.microsoft.com/office/drawing/2010/main" val="0"/>
              </a:ext>
            </a:extLst>
          </a:blip>
          <a:stretch>
            <a:fillRect/>
          </a:stretch>
        </p:blipFill>
        <p:spPr>
          <a:xfrm>
            <a:off x="4143657" y="5549880"/>
            <a:ext cx="1562100" cy="444990"/>
          </a:xfrm>
          <a:prstGeom prst="rect">
            <a:avLst/>
          </a:prstGeom>
        </p:spPr>
      </p:pic>
      <p:pic>
        <p:nvPicPr>
          <p:cNvPr id="4" name="Picture 3" descr="1LineAAPLogoPos_1.jpg"/>
          <p:cNvPicPr>
            <a:picLocks noChangeAspect="1"/>
          </p:cNvPicPr>
          <p:nvPr/>
        </p:nvPicPr>
        <p:blipFill>
          <a:blip r:embed="rId17">
            <a:extLst>
              <a:ext uri="{28A0092B-C50C-407E-A947-70E740481C1C}">
                <a14:useLocalDpi xmlns="" xmlns:a14="http://schemas.microsoft.com/office/drawing/2010/main" val="0"/>
              </a:ext>
            </a:extLst>
          </a:blip>
          <a:stretch>
            <a:fillRect/>
          </a:stretch>
        </p:blipFill>
        <p:spPr>
          <a:xfrm>
            <a:off x="6070601" y="5549880"/>
            <a:ext cx="2924816" cy="444990"/>
          </a:xfrm>
          <a:prstGeom prst="rect">
            <a:avLst/>
          </a:prstGeom>
        </p:spPr>
      </p:pic>
      <p:pic>
        <p:nvPicPr>
          <p:cNvPr id="5" name="Picture 4" descr="IPA logo.tiff"/>
          <p:cNvPicPr>
            <a:picLocks noChangeAspect="1"/>
          </p:cNvPicPr>
          <p:nvPr/>
        </p:nvPicPr>
        <p:blipFill>
          <a:blip r:embed="rId18">
            <a:extLst>
              <a:ext uri="{28A0092B-C50C-407E-A947-70E740481C1C}">
                <a14:useLocalDpi xmlns="" xmlns:a14="http://schemas.microsoft.com/office/drawing/2010/main" val="0"/>
              </a:ext>
            </a:extLst>
          </a:blip>
          <a:stretch>
            <a:fillRect/>
          </a:stretch>
        </p:blipFill>
        <p:spPr>
          <a:xfrm>
            <a:off x="6268680" y="4477374"/>
            <a:ext cx="2436239" cy="539126"/>
          </a:xfrm>
          <a:prstGeom prst="rect">
            <a:avLst/>
          </a:prstGeom>
        </p:spPr>
      </p:pic>
      <p:pic>
        <p:nvPicPr>
          <p:cNvPr id="6" name="Picture 5"/>
          <p:cNvPicPr>
            <a:picLocks noChangeAspect="1"/>
          </p:cNvPicPr>
          <p:nvPr/>
        </p:nvPicPr>
        <p:blipFill>
          <a:blip r:embed="rId19"/>
          <a:stretch>
            <a:fillRect/>
          </a:stretch>
        </p:blipFill>
        <p:spPr>
          <a:xfrm>
            <a:off x="678399" y="1513618"/>
            <a:ext cx="1518702" cy="711891"/>
          </a:xfrm>
          <a:prstGeom prst="rect">
            <a:avLst/>
          </a:prstGeom>
        </p:spPr>
      </p:pic>
      <p:pic>
        <p:nvPicPr>
          <p:cNvPr id="7" name="Picture 6"/>
          <p:cNvPicPr>
            <a:picLocks noChangeAspect="1"/>
          </p:cNvPicPr>
          <p:nvPr/>
        </p:nvPicPr>
        <p:blipFill rotWithShape="1">
          <a:blip r:embed="rId20"/>
          <a:srcRect b="23473"/>
          <a:stretch/>
        </p:blipFill>
        <p:spPr>
          <a:xfrm>
            <a:off x="2788633" y="1057898"/>
            <a:ext cx="2032000" cy="1088520"/>
          </a:xfrm>
          <a:prstGeom prst="rect">
            <a:avLst/>
          </a:prstGeom>
        </p:spPr>
      </p:pic>
    </p:spTree>
    <p:extLst>
      <p:ext uri="{BB962C8B-B14F-4D97-AF65-F5344CB8AC3E}">
        <p14:creationId xmlns="" xmlns:p14="http://schemas.microsoft.com/office/powerpoint/2010/main" val="1819211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6335712" y="6279696"/>
            <a:ext cx="2808288" cy="765175"/>
          </a:xfrm>
          <a:prstGeom prst="rect">
            <a:avLst/>
          </a:prstGeom>
          <a:solidFill>
            <a:srgbClr val="003366"/>
          </a:solidFill>
          <a:ln>
            <a:noFill/>
          </a:ln>
          <a:effectLst/>
          <a:extLst>
            <a:ext uri="{91240B29-F687-4F45-9708-019B960494DF}">
              <a14:hiddenLine xmlns="" xmlns:a14="http://schemas.microsoft.com/office/drawing/2010/main" w="25400">
                <a:solidFill>
                  <a:srgbClr val="003399"/>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b="1">
              <a:solidFill>
                <a:srgbClr val="000000"/>
              </a:solidFill>
              <a:latin typeface="StempelGaramond Roman" pitchFamily="18" charset="0"/>
            </a:endParaRPr>
          </a:p>
        </p:txBody>
      </p:sp>
      <p:sp>
        <p:nvSpPr>
          <p:cNvPr id="14" name="Rectangle 9"/>
          <p:cNvSpPr>
            <a:spLocks noChangeArrowheads="1"/>
          </p:cNvSpPr>
          <p:nvPr/>
        </p:nvSpPr>
        <p:spPr bwMode="auto">
          <a:xfrm>
            <a:off x="291647" y="6279696"/>
            <a:ext cx="2808288" cy="765175"/>
          </a:xfrm>
          <a:prstGeom prst="rect">
            <a:avLst/>
          </a:prstGeom>
          <a:solidFill>
            <a:srgbClr val="003366"/>
          </a:solidFill>
          <a:ln>
            <a:noFill/>
          </a:ln>
          <a:effectLst/>
          <a:extLst>
            <a:ext uri="{91240B29-F687-4F45-9708-019B960494DF}">
              <a14:hiddenLine xmlns="" xmlns:a14="http://schemas.microsoft.com/office/drawing/2010/main" w="25400">
                <a:solidFill>
                  <a:srgbClr val="003399"/>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b="1">
              <a:solidFill>
                <a:srgbClr val="000000"/>
              </a:solidFill>
              <a:latin typeface="StempelGaramond Roman" pitchFamily="18" charset="0"/>
            </a:endParaRPr>
          </a:p>
        </p:txBody>
      </p:sp>
      <p:sp>
        <p:nvSpPr>
          <p:cNvPr id="433154" name="Rectangle 2" descr="50%"/>
          <p:cNvSpPr>
            <a:spLocks noChangeArrowheads="1"/>
          </p:cNvSpPr>
          <p:nvPr/>
        </p:nvSpPr>
        <p:spPr bwMode="auto">
          <a:xfrm>
            <a:off x="3419475" y="2205038"/>
            <a:ext cx="2808288" cy="4103687"/>
          </a:xfrm>
          <a:prstGeom prst="rect">
            <a:avLst/>
          </a:prstGeom>
          <a:solidFill>
            <a:schemeClr val="accent1"/>
          </a:solidFill>
          <a:ln w="57150">
            <a:solidFill>
              <a:schemeClr val="bg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b="1">
              <a:solidFill>
                <a:srgbClr val="000000"/>
              </a:solidFill>
              <a:latin typeface="StempelGaramond Roman" pitchFamily="18" charset="0"/>
            </a:endParaRPr>
          </a:p>
        </p:txBody>
      </p:sp>
      <p:sp>
        <p:nvSpPr>
          <p:cNvPr id="433155" name="Rectangle 3" descr="50%"/>
          <p:cNvSpPr>
            <a:spLocks noChangeArrowheads="1"/>
          </p:cNvSpPr>
          <p:nvPr/>
        </p:nvSpPr>
        <p:spPr bwMode="auto">
          <a:xfrm>
            <a:off x="3419475" y="2205038"/>
            <a:ext cx="2808288" cy="4103687"/>
          </a:xfrm>
          <a:prstGeom prst="rect">
            <a:avLst/>
          </a:prstGeom>
          <a:solidFill>
            <a:schemeClr val="accent1"/>
          </a:solidFill>
          <a:ln w="38100">
            <a:solidFill>
              <a:schemeClr val="bg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b="1">
              <a:solidFill>
                <a:srgbClr val="000000"/>
              </a:solidFill>
              <a:latin typeface="StempelGaramond Roman" pitchFamily="18" charset="0"/>
            </a:endParaRPr>
          </a:p>
        </p:txBody>
      </p:sp>
      <p:sp>
        <p:nvSpPr>
          <p:cNvPr id="433156" name="Rectangle 4"/>
          <p:cNvSpPr>
            <a:spLocks noGrp="1" noChangeArrowheads="1"/>
          </p:cNvSpPr>
          <p:nvPr>
            <p:ph type="title"/>
          </p:nvPr>
        </p:nvSpPr>
        <p:spPr>
          <a:xfrm>
            <a:off x="755650" y="115888"/>
            <a:ext cx="7772400" cy="1143000"/>
          </a:xfrm>
        </p:spPr>
        <p:txBody>
          <a:bodyPr/>
          <a:lstStyle/>
          <a:p>
            <a:r>
              <a:rPr lang="en-GB" sz="4000" b="1" dirty="0">
                <a:solidFill>
                  <a:srgbClr val="FF0000"/>
                </a:solidFill>
                <a:effectLst>
                  <a:outerShdw blurRad="38100" dist="38100" dir="2700000" algn="tl">
                    <a:srgbClr val="000000">
                      <a:alpha val="43137"/>
                    </a:srgbClr>
                  </a:outerShdw>
                </a:effectLst>
                <a:latin typeface="Arial Rounded MT Bold" pitchFamily="34" charset="0"/>
              </a:rPr>
              <a:t>What's causing these fever and rash cases? </a:t>
            </a:r>
            <a:endParaRPr lang="en-US" sz="4000" b="1" dirty="0">
              <a:solidFill>
                <a:srgbClr val="FF0000"/>
              </a:solidFill>
              <a:effectLst>
                <a:outerShdw blurRad="38100" dist="38100" dir="2700000" algn="tl">
                  <a:srgbClr val="000000">
                    <a:alpha val="43137"/>
                  </a:srgbClr>
                </a:outerShdw>
              </a:effectLst>
              <a:latin typeface="Arial Rounded MT Bold" pitchFamily="34" charset="0"/>
            </a:endParaRPr>
          </a:p>
        </p:txBody>
      </p:sp>
      <p:grpSp>
        <p:nvGrpSpPr>
          <p:cNvPr id="2" name="Group 7"/>
          <p:cNvGrpSpPr>
            <a:grpSpLocks/>
          </p:cNvGrpSpPr>
          <p:nvPr/>
        </p:nvGrpSpPr>
        <p:grpSpPr bwMode="auto">
          <a:xfrm>
            <a:off x="3419475" y="2205038"/>
            <a:ext cx="2808288" cy="4868862"/>
            <a:chOff x="2154" y="1253"/>
            <a:chExt cx="1769" cy="3067"/>
          </a:xfrm>
        </p:grpSpPr>
        <p:pic>
          <p:nvPicPr>
            <p:cNvPr id="433160" name="Picture 8" descr="hhv6"/>
            <p:cNvPicPr>
              <a:picLocks noChangeAspect="1" noChangeArrowheads="1"/>
            </p:cNvPicPr>
            <p:nvPr/>
          </p:nvPicPr>
          <p:blipFill>
            <a:blip r:embed="rId3" cstate="print">
              <a:lum contrast="18000"/>
              <a:extLst>
                <a:ext uri="{28A0092B-C50C-407E-A947-70E740481C1C}">
                  <a14:useLocalDpi xmlns="" xmlns:a14="http://schemas.microsoft.com/office/drawing/2010/main" val="0"/>
                </a:ext>
              </a:extLst>
            </a:blip>
            <a:srcRect/>
            <a:stretch>
              <a:fillRect/>
            </a:stretch>
          </p:blipFill>
          <p:spPr bwMode="auto">
            <a:xfrm>
              <a:off x="2162" y="1253"/>
              <a:ext cx="1761" cy="3067"/>
            </a:xfrm>
            <a:prstGeom prst="rect">
              <a:avLst/>
            </a:prstGeom>
            <a:noFill/>
            <a:extLst>
              <a:ext uri="{909E8E84-426E-40DD-AFC4-6F175D3DCCD1}">
                <a14:hiddenFill xmlns="" xmlns:a14="http://schemas.microsoft.com/office/drawing/2010/main">
                  <a:solidFill>
                    <a:srgbClr val="FFFFFF"/>
                  </a:solidFill>
                </a14:hiddenFill>
              </a:ext>
            </a:extLst>
          </p:spPr>
        </p:pic>
        <p:sp>
          <p:nvSpPr>
            <p:cNvPr id="433161" name="Rectangle 9"/>
            <p:cNvSpPr>
              <a:spLocks noChangeArrowheads="1"/>
            </p:cNvSpPr>
            <p:nvPr/>
          </p:nvSpPr>
          <p:spPr bwMode="auto">
            <a:xfrm>
              <a:off x="2154" y="3838"/>
              <a:ext cx="1769" cy="482"/>
            </a:xfrm>
            <a:prstGeom prst="rect">
              <a:avLst/>
            </a:prstGeom>
            <a:solidFill>
              <a:srgbClr val="003366"/>
            </a:solidFill>
            <a:ln>
              <a:noFill/>
            </a:ln>
            <a:effectLst/>
            <a:extLst>
              <a:ext uri="{91240B29-F687-4F45-9708-019B960494DF}">
                <a14:hiddenLine xmlns="" xmlns:a14="http://schemas.microsoft.com/office/drawing/2010/main" w="25400">
                  <a:solidFill>
                    <a:srgbClr val="003399"/>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b="1">
                <a:solidFill>
                  <a:srgbClr val="000000"/>
                </a:solidFill>
                <a:latin typeface="StempelGaramond Roman" pitchFamily="18" charset="0"/>
              </a:endParaRPr>
            </a:p>
          </p:txBody>
        </p:sp>
      </p:grpSp>
      <p:sp>
        <p:nvSpPr>
          <p:cNvPr id="433162" name="Text Box 10" descr="50%"/>
          <p:cNvSpPr txBox="1">
            <a:spLocks noChangeArrowheads="1"/>
          </p:cNvSpPr>
          <p:nvPr/>
        </p:nvSpPr>
        <p:spPr bwMode="auto">
          <a:xfrm>
            <a:off x="6300788" y="1268413"/>
            <a:ext cx="28082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2400">
                <a:solidFill>
                  <a:srgbClr val="FFFFFF"/>
                </a:solidFill>
                <a:latin typeface="Arial Rounded MT Bold" pitchFamily="34" charset="0"/>
              </a:rPr>
              <a:t>HHV-6 </a:t>
            </a:r>
            <a:endParaRPr lang="en-US" sz="2400">
              <a:solidFill>
                <a:srgbClr val="FFFFFF"/>
              </a:solidFill>
              <a:latin typeface="Arial Rounded MT Bold" pitchFamily="34" charset="0"/>
            </a:endParaRPr>
          </a:p>
        </p:txBody>
      </p:sp>
      <p:pic>
        <p:nvPicPr>
          <p:cNvPr id="433164" name="Picture 12" descr="Rubella on an infant's back"/>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0825" y="2205038"/>
            <a:ext cx="2871788" cy="4105275"/>
          </a:xfrm>
          <a:prstGeom prst="rect">
            <a:avLst/>
          </a:prstGeom>
          <a:noFill/>
          <a:ln w="38100">
            <a:solidFill>
              <a:schemeClr val="bg2"/>
            </a:solidFill>
            <a:miter lim="800000"/>
            <a:headEnd/>
            <a:tailEnd/>
          </a:ln>
          <a:extLst>
            <a:ext uri="{909E8E84-426E-40DD-AFC4-6F175D3DCCD1}">
              <a14:hiddenFill xmlns="" xmlns:a14="http://schemas.microsoft.com/office/drawing/2010/main">
                <a:solidFill>
                  <a:srgbClr val="FFFFFF"/>
                </a:solidFill>
              </a14:hiddenFill>
            </a:ext>
          </a:extLst>
        </p:spPr>
      </p:pic>
      <p:sp>
        <p:nvSpPr>
          <p:cNvPr id="433168" name="Text Box 16" descr="50%"/>
          <p:cNvSpPr txBox="1">
            <a:spLocks noChangeArrowheads="1"/>
          </p:cNvSpPr>
          <p:nvPr/>
        </p:nvSpPr>
        <p:spPr bwMode="auto">
          <a:xfrm>
            <a:off x="6732588" y="836613"/>
            <a:ext cx="2089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2400">
                <a:solidFill>
                  <a:srgbClr val="FFFFFF"/>
                </a:solidFill>
                <a:latin typeface="Arial Rounded MT Bold" pitchFamily="34" charset="0"/>
              </a:rPr>
              <a:t>Measles</a:t>
            </a:r>
            <a:r>
              <a:rPr lang="en-GB" sz="2400">
                <a:solidFill>
                  <a:srgbClr val="000000"/>
                </a:solidFill>
              </a:rPr>
              <a:t> </a:t>
            </a:r>
            <a:endParaRPr lang="en-US" sz="2400">
              <a:solidFill>
                <a:srgbClr val="000000"/>
              </a:solidFill>
            </a:endParaRPr>
          </a:p>
        </p:txBody>
      </p:sp>
      <p:pic>
        <p:nvPicPr>
          <p:cNvPr id="433170" name="Picture 18" descr="coverpic764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02400" y="2708275"/>
            <a:ext cx="2606675" cy="3529013"/>
          </a:xfrm>
          <a:prstGeom prst="rect">
            <a:avLst/>
          </a:prstGeom>
          <a:solidFill>
            <a:schemeClr val="bg1"/>
          </a:solidFill>
          <a:ln w="28575">
            <a:solidFill>
              <a:schemeClr val="folHlink"/>
            </a:solidFill>
            <a:miter lim="800000"/>
            <a:headEnd/>
            <a:tailEnd/>
          </a:ln>
        </p:spPr>
      </p:pic>
      <p:sp>
        <p:nvSpPr>
          <p:cNvPr id="433157" name="Text Box 5" descr="50%"/>
          <p:cNvSpPr txBox="1">
            <a:spLocks noChangeArrowheads="1"/>
          </p:cNvSpPr>
          <p:nvPr/>
        </p:nvSpPr>
        <p:spPr bwMode="auto">
          <a:xfrm>
            <a:off x="6732588" y="1700213"/>
            <a:ext cx="2089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2400">
                <a:solidFill>
                  <a:srgbClr val="FFFFFF"/>
                </a:solidFill>
                <a:latin typeface="Arial Rounded MT Bold" pitchFamily="34" charset="0"/>
              </a:rPr>
              <a:t>Rubella</a:t>
            </a:r>
            <a:r>
              <a:rPr lang="en-GB" sz="2400">
                <a:solidFill>
                  <a:srgbClr val="000000"/>
                </a:solidFill>
              </a:rPr>
              <a:t> </a:t>
            </a:r>
            <a:endParaRPr lang="en-US" sz="2400">
              <a:solidFill>
                <a:srgbClr val="000000"/>
              </a:solidFill>
            </a:endParaRPr>
          </a:p>
        </p:txBody>
      </p:sp>
    </p:spTree>
    <p:extLst>
      <p:ext uri="{BB962C8B-B14F-4D97-AF65-F5344CB8AC3E}">
        <p14:creationId xmlns="" xmlns:p14="http://schemas.microsoft.com/office/powerpoint/2010/main" val="31899740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864 -0.03496 C -0.09114 -0.03426 -0.10381 -0.03635 -0.11614 -0.0331 C -0.13055 -0.0294 -0.15104 0.00787 -0.1592 0.02245 C -0.17152 0.04444 -0.18472 0.06805 -0.19392 0.09282 C -0.20138 0.11273 -0.20677 0.13472 -0.21197 0.15578 C -0.22013 0.18819 -0.23211 0.22083 -0.24253 0.25208 C -0.24583 0.27639 -0.25034 0.29977 -0.25781 0.32245 C -0.2618 0.35185 -0.26684 0.38032 -0.27586 0.40764 C -0.27847 0.43264 -0.28246 0.45694 -0.28559 0.48171 C -0.28645 0.50694 -0.28663 0.5324 -0.28836 0.55764 C -0.29062 0.58958 -0.29982 0.61852 -0.30225 0.65023 C -0.30486 0.68495 -0.30277 0.7037 -0.31753 0.72986 C -0.31927 0.73703 -0.32187 0.75046 -0.32725 0.75393 " pathEditMode="relative" ptsTypes="ffffffffffffA">
                                      <p:cBhvr>
                                        <p:cTn id="6" dur="1000" fill="hold"/>
                                        <p:tgtEl>
                                          <p:spTgt spid="433162"/>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0.09115 0.04283 C -0.00712 0.06065 0.0632 0.04098 -0.00052 0.07061 C -0.03055 0.08449 -0.06233 0.09144 -0.0908 0.11135 C -0.10052 0.11829 -0.10903 0.12778 -0.11858 0.13542 C -0.14844 0.15926 -0.18021 0.17871 -0.21024 0.20209 C -0.24774 0.23125 -0.19983 0.19491 -0.23264 0.22616 C -0.24028 0.23357 -0.24983 0.23542 -0.25608 0.24653 C -0.26007 0.25348 -0.27222 0.28149 -0.27552 0.28357 C -0.31805 0.31065 -0.35816 0.34237 -0.40052 0.37061 C -0.41042 0.37709 -0.41875 0.3875 -0.4283 0.39468 C -0.44739 0.40903 -0.46736 0.42153 -0.48663 0.43542 C -0.49323 0.44005 -0.4993 0.44653 -0.50608 0.45024 C -0.53055 0.46366 -0.56614 0.47848 -0.58802 0.50209 C -0.59618 0.51088 -0.60364 0.52084 -0.61163 0.52987 C -0.62899 0.54954 -0.63941 0.5757 -0.65608 0.59653 C -0.6743 0.61922 -0.66111 0.59908 -0.67413 0.62246 C -0.67795 0.62917 -0.68802 0.63912 -0.68802 0.63912 C -0.69184 0.64676 -0.69514 0.6507 -0.69774 0.65949 C -0.6993 0.6713 -0.70052 0.68334 -0.7033 0.69468 C -0.70191 0.81019 -0.73055 0.80949 -0.70052 0.80949 C -0.64167 0.80463 -0.58281 0.80232 -0.52413 0.79468 C -0.50677 0.79237 -0.4901 0.7838 -0.47274 0.77987 C -0.41024 0.76598 -0.34722 0.74908 -0.28385 0.74283 C -0.23889 0.74468 -0.1941 0.74607 -0.14913 0.74838 C -0.13785 0.74908 -0.12847 0.76112 -0.11858 0.7669 C -0.10555 0.77454 -0.0908 0.78357 -0.07691 0.78727 C -0.06458 0.80371 -0.01944 0.7963 -0.01441 0.79653 C -0.01163 0.79769 -0.00799 0.79885 -0.00608 0.80209 C -0.00174 0.80949 -0.00851 0.80764 -0.00052 0.80764 " pathEditMode="relative" ptsTypes="ffffffffffffffffffffffffffffA">
                                      <p:cBhvr>
                                        <p:cTn id="10" dur="2000" fill="hold"/>
                                        <p:tgtEl>
                                          <p:spTgt spid="433168"/>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0" nodeType="clickEffect">
                                  <p:stCondLst>
                                    <p:cond delay="0"/>
                                  </p:stCondLst>
                                  <p:childTnLst>
                                    <p:animMotion origin="layout" path="M 0.08542 0.03542 C 0.07396 0.04051 0.0658 0.04537 0.05365 0.04838 C 0.02049 0.06713 -0.01215 0.06898 -0.04635 0.08356 C -0.08073 0.09815 -0.11562 0.11157 -0.15052 0.12431 C -0.17656 0.14421 -0.17656 0.13519 -0.22274 0.14097 C -0.25937 0.16088 -0.29774 0.17269 -0.33385 0.19282 C -0.37812 0.21736 -0.44601 0.2831 -0.48108 0.32986 C -0.49635 0.35023 -0.50347 0.35856 -0.51597 0.37801 C -0.51979 0.38403 -0.52257 0.3912 -0.52691 0.39653 C -0.53924 0.41181 -0.5526 0.42523 -0.5658 0.43912 C -0.57517 0.44884 -0.58472 0.4588 -0.59496 0.4669 C -0.60052 0.4713 -0.61024 0.48356 -0.61024 0.48356 C -0.61406 0.49907 -0.62587 0.49838 -0.63663 0.50023 C -0.64705 0.50579 -0.65851 0.51157 -0.66858 0.51875 C -0.68281 0.52894 -0.67083 0.52454 -0.68385 0.52801 C -0.69514 0.54306 -0.68055 0.52546 -0.69358 0.53542 C -0.70035 0.54051 -0.70399 0.55046 -0.71163 0.55394 C -0.71458 0.56574 -0.71059 0.55301 -0.71858 0.56505 C -0.72448 0.57384 -0.72951 0.58542 -0.73524 0.59468 C -0.73924 0.60116 -0.73733 0.60486 -0.74358 0.60764 C -0.74514 0.61366 -0.74757 0.61829 -0.74913 0.62431 C -0.74861 0.63102 -0.74965 0.63843 -0.74774 0.64468 C -0.74705 0.64699 -0.74392 0.6456 -0.74219 0.64653 C -0.73316 0.65162 -0.72517 0.65718 -0.7158 0.66134 C -0.71354 0.67037 -0.71545 0.68403 -0.71024 0.69097 L -0.69774 0.69468 " pathEditMode="relative" ptsTypes="ffffffffffffffffffffffffAA">
                                      <p:cBhvr>
                                        <p:cTn id="14" dur="1000" fill="hold"/>
                                        <p:tgtEl>
                                          <p:spTgt spid="43315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62" grpId="0"/>
      <p:bldP spid="433168" grpId="0"/>
      <p:bldP spid="4331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02" name="Title"/>
          <p:cNvSpPr>
            <a:spLocks noGrp="1" noChangeArrowheads="1"/>
          </p:cNvSpPr>
          <p:nvPr>
            <p:ph type="title"/>
          </p:nvPr>
        </p:nvSpPr>
        <p:spPr>
          <a:xfrm>
            <a:off x="457199" y="317500"/>
            <a:ext cx="7878763" cy="1114425"/>
          </a:xfrm>
        </p:spPr>
        <p:txBody>
          <a:bodyPr/>
          <a:lstStyle/>
          <a:p>
            <a:pPr algn="ctr"/>
            <a:r>
              <a:rPr lang="en-US"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Countries </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Conducting </a:t>
            </a:r>
            <a:r>
              <a:rPr lang="en-US"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Measles Case-Based </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Surveillance with Laboratory Testing </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in 2011</a:t>
            </a:r>
            <a:endParaRPr lang="en-US"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792003" name="Footnote"/>
          <p:cNvSpPr txBox="1">
            <a:spLocks noChangeArrowheads="1"/>
          </p:cNvSpPr>
          <p:nvPr/>
        </p:nvSpPr>
        <p:spPr bwMode="auto">
          <a:xfrm>
            <a:off x="3987800" y="4962525"/>
            <a:ext cx="3240088" cy="661988"/>
          </a:xfrm>
          <a:prstGeom prst="rect">
            <a:avLst/>
          </a:prstGeom>
          <a:noFill/>
          <a:ln w="9525">
            <a:noFill/>
            <a:miter lim="800000"/>
            <a:headEnd/>
            <a:tailEnd/>
          </a:ln>
          <a:effectLst/>
        </p:spPr>
        <p:txBody>
          <a:bodyPr/>
          <a:lstStyle/>
          <a:p>
            <a:r>
              <a:rPr lang="en-US" sz="1200" b="0" dirty="0">
                <a:solidFill>
                  <a:schemeClr val="tx1"/>
                </a:solidFill>
                <a:latin typeface="Arial" pitchFamily="34" charset="0"/>
              </a:rPr>
              <a:t>Case-based measles surveillance implementation status at national level</a:t>
            </a:r>
          </a:p>
        </p:txBody>
      </p:sp>
      <p:grpSp>
        <p:nvGrpSpPr>
          <p:cNvPr id="12" name="Group 11"/>
          <p:cNvGrpSpPr/>
          <p:nvPr/>
        </p:nvGrpSpPr>
        <p:grpSpPr>
          <a:xfrm>
            <a:off x="4068763" y="5422900"/>
            <a:ext cx="4267200" cy="549275"/>
            <a:chOff x="4068763" y="5518150"/>
            <a:chExt cx="4267200" cy="549275"/>
          </a:xfrm>
        </p:grpSpPr>
        <p:sp>
          <p:nvSpPr>
            <p:cNvPr id="1792007" name="rect_blue"/>
            <p:cNvSpPr>
              <a:spLocks noChangeArrowheads="1"/>
            </p:cNvSpPr>
            <p:nvPr/>
          </p:nvSpPr>
          <p:spPr bwMode="auto">
            <a:xfrm>
              <a:off x="4068763" y="5564188"/>
              <a:ext cx="457200" cy="152400"/>
            </a:xfrm>
            <a:prstGeom prst="rect">
              <a:avLst/>
            </a:prstGeom>
            <a:solidFill>
              <a:srgbClr val="0084FF"/>
            </a:solidFill>
            <a:ln w="9525">
              <a:solidFill>
                <a:schemeClr val="tx1"/>
              </a:solidFill>
              <a:miter lim="800000"/>
              <a:headEnd/>
              <a:tailEnd/>
            </a:ln>
            <a:effectLst/>
          </p:spPr>
          <p:txBody>
            <a:bodyPr wrap="none" anchor="ctr"/>
            <a:lstStyle/>
            <a:p>
              <a:endParaRPr lang="en-US"/>
            </a:p>
          </p:txBody>
        </p:sp>
        <p:sp>
          <p:nvSpPr>
            <p:cNvPr id="1792008" name="text_blue"/>
            <p:cNvSpPr txBox="1">
              <a:spLocks noChangeArrowheads="1"/>
            </p:cNvSpPr>
            <p:nvPr/>
          </p:nvSpPr>
          <p:spPr bwMode="auto">
            <a:xfrm>
              <a:off x="4525963" y="5518150"/>
              <a:ext cx="508000" cy="274638"/>
            </a:xfrm>
            <a:prstGeom prst="rect">
              <a:avLst/>
            </a:prstGeom>
            <a:noFill/>
            <a:ln w="9525">
              <a:noFill/>
              <a:miter lim="800000"/>
              <a:headEnd/>
              <a:tailEnd/>
            </a:ln>
            <a:effectLst/>
          </p:spPr>
          <p:txBody>
            <a:bodyPr>
              <a:spAutoFit/>
            </a:bodyPr>
            <a:lstStyle/>
            <a:p>
              <a:pPr algn="l"/>
              <a:r>
                <a:rPr lang="en-US" sz="1200" b="0" dirty="0">
                  <a:solidFill>
                    <a:schemeClr val="tx1"/>
                  </a:solidFill>
                  <a:latin typeface="Arial" pitchFamily="34" charset="0"/>
                </a:rPr>
                <a:t>Yes</a:t>
              </a:r>
            </a:p>
          </p:txBody>
        </p:sp>
        <p:sp>
          <p:nvSpPr>
            <p:cNvPr id="1792009" name="legend_blue"/>
            <p:cNvSpPr txBox="1">
              <a:spLocks noChangeArrowheads="1"/>
            </p:cNvSpPr>
            <p:nvPr/>
          </p:nvSpPr>
          <p:spPr bwMode="auto">
            <a:xfrm>
              <a:off x="5033963" y="5518150"/>
              <a:ext cx="3302000" cy="274638"/>
            </a:xfrm>
            <a:prstGeom prst="rect">
              <a:avLst/>
            </a:prstGeom>
            <a:noFill/>
            <a:ln w="9525">
              <a:noFill/>
              <a:miter lim="800000"/>
              <a:headEnd/>
              <a:tailEnd/>
            </a:ln>
            <a:effectLst/>
          </p:spPr>
          <p:txBody>
            <a:bodyPr>
              <a:spAutoFit/>
            </a:bodyPr>
            <a:lstStyle/>
            <a:p>
              <a:pPr algn="l"/>
              <a:r>
                <a:rPr lang="en-US" sz="1200" b="0" dirty="0">
                  <a:solidFill>
                    <a:schemeClr val="tx1"/>
                  </a:solidFill>
                  <a:latin typeface="Arial" pitchFamily="34" charset="0"/>
                </a:rPr>
                <a:t>(181 countries or 94%)</a:t>
              </a:r>
            </a:p>
          </p:txBody>
        </p:sp>
        <p:sp>
          <p:nvSpPr>
            <p:cNvPr id="1792010" name="rect_red"/>
            <p:cNvSpPr>
              <a:spLocks noChangeArrowheads="1"/>
            </p:cNvSpPr>
            <p:nvPr/>
          </p:nvSpPr>
          <p:spPr bwMode="auto">
            <a:xfrm>
              <a:off x="4068763" y="5868988"/>
              <a:ext cx="457200" cy="1524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792011" name="text_red"/>
            <p:cNvSpPr txBox="1">
              <a:spLocks noChangeArrowheads="1"/>
            </p:cNvSpPr>
            <p:nvPr/>
          </p:nvSpPr>
          <p:spPr bwMode="auto">
            <a:xfrm>
              <a:off x="4525963" y="5792788"/>
              <a:ext cx="508000" cy="274637"/>
            </a:xfrm>
            <a:prstGeom prst="rect">
              <a:avLst/>
            </a:prstGeom>
            <a:noFill/>
            <a:ln w="9525">
              <a:noFill/>
              <a:miter lim="800000"/>
              <a:headEnd/>
              <a:tailEnd/>
            </a:ln>
            <a:effectLst/>
          </p:spPr>
          <p:txBody>
            <a:bodyPr>
              <a:spAutoFit/>
            </a:bodyPr>
            <a:lstStyle/>
            <a:p>
              <a:pPr algn="l"/>
              <a:r>
                <a:rPr lang="en-US" sz="1200" b="0" dirty="0">
                  <a:solidFill>
                    <a:schemeClr val="tx1"/>
                  </a:solidFill>
                  <a:latin typeface="Arial" pitchFamily="34" charset="0"/>
                </a:rPr>
                <a:t>No</a:t>
              </a:r>
            </a:p>
          </p:txBody>
        </p:sp>
        <p:sp>
          <p:nvSpPr>
            <p:cNvPr id="1792012" name="legend_red"/>
            <p:cNvSpPr txBox="1">
              <a:spLocks noChangeArrowheads="1"/>
            </p:cNvSpPr>
            <p:nvPr/>
          </p:nvSpPr>
          <p:spPr bwMode="auto">
            <a:xfrm>
              <a:off x="5033963" y="5792788"/>
              <a:ext cx="3302000" cy="274637"/>
            </a:xfrm>
            <a:prstGeom prst="rect">
              <a:avLst/>
            </a:prstGeom>
            <a:noFill/>
            <a:ln w="9525">
              <a:noFill/>
              <a:miter lim="800000"/>
              <a:headEnd/>
              <a:tailEnd/>
            </a:ln>
            <a:effectLst/>
          </p:spPr>
          <p:txBody>
            <a:bodyPr>
              <a:spAutoFit/>
            </a:bodyPr>
            <a:lstStyle/>
            <a:p>
              <a:pPr algn="l"/>
              <a:r>
                <a:rPr lang="en-US" sz="1200" b="0" dirty="0">
                  <a:solidFill>
                    <a:schemeClr val="tx1"/>
                  </a:solidFill>
                  <a:latin typeface="Arial" pitchFamily="34" charset="0"/>
                </a:rPr>
                <a:t>(12 countries or 6%)</a:t>
              </a:r>
            </a:p>
          </p:txBody>
        </p:sp>
      </p:grpSp>
      <p:pic>
        <p:nvPicPr>
          <p:cNvPr id="1792013" name="WHOlogo" descr="WHOlogo"/>
          <p:cNvPicPr>
            <a:picLocks noChangeAspect="1" noChangeArrowheads="1"/>
          </p:cNvPicPr>
          <p:nvPr/>
        </p:nvPicPr>
        <p:blipFill>
          <a:blip r:embed="rId3" cstate="print"/>
          <a:srcRect/>
          <a:stretch>
            <a:fillRect/>
          </a:stretch>
        </p:blipFill>
        <p:spPr bwMode="auto">
          <a:xfrm>
            <a:off x="8780463" y="6381750"/>
            <a:ext cx="330200" cy="431800"/>
          </a:xfrm>
          <a:prstGeom prst="rect">
            <a:avLst/>
          </a:prstGeom>
          <a:noFill/>
          <a:ln w="9525">
            <a:noFill/>
            <a:miter lim="800000"/>
            <a:headEnd/>
            <a:tailEnd/>
          </a:ln>
          <a:effectLst/>
        </p:spPr>
      </p:pic>
      <p:pic>
        <p:nvPicPr>
          <p:cNvPr id="1792014" name="WorldMap"/>
          <p:cNvPicPr preferRelativeResize="0">
            <a:picLocks noChangeAspect="1" noChangeArrowheads="1"/>
          </p:cNvPicPr>
          <p:nvPr/>
        </p:nvPicPr>
        <p:blipFill>
          <a:blip r:embed="rId4" cstate="print"/>
          <a:srcRect l="5423" t="23003" r="6779" b="23679"/>
          <a:stretch>
            <a:fillRect/>
          </a:stretch>
        </p:blipFill>
        <p:spPr bwMode="auto">
          <a:xfrm>
            <a:off x="-6122" y="1474432"/>
            <a:ext cx="9150121" cy="39336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700501"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p>
            <a:pPr eaLnBrk="0" hangingPunct="0"/>
            <a:endParaRPr lang="en-GB" sz="2400" b="0" u="none" dirty="0">
              <a:solidFill>
                <a:srgbClr val="FFFFFF"/>
              </a:solidFill>
              <a:latin typeface="Times New Roman" pitchFamily="18" charset="0"/>
            </a:endParaRPr>
          </a:p>
        </p:txBody>
      </p:sp>
      <p:sp>
        <p:nvSpPr>
          <p:cNvPr id="62468" name="Rectangle 4"/>
          <p:cNvSpPr>
            <a:spLocks noChangeArrowheads="1"/>
          </p:cNvSpPr>
          <p:nvPr/>
        </p:nvSpPr>
        <p:spPr bwMode="auto">
          <a:xfrm>
            <a:off x="1588" y="0"/>
            <a:ext cx="9142412" cy="1058863"/>
          </a:xfrm>
          <a:prstGeom prst="rect">
            <a:avLst/>
          </a:prstGeom>
          <a:noFill/>
          <a:ln>
            <a:noFill/>
          </a:ln>
          <a:effectLst/>
          <a:extLst>
            <a:ext uri="{909E8E84-426E-40DD-AFC4-6F175D3DCCD1}">
              <a14:hiddenFill xmlns:a14="http://schemas.microsoft.com/office/drawing/2010/main" xmlns="">
                <a:solidFill>
                  <a:srgbClr val="0066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nchor="ctr"/>
          <a:lstStyle/>
          <a:p>
            <a:pPr algn="ctr" eaLnBrk="0" hangingPunct="0"/>
            <a:r>
              <a:rPr lang="en-US" sz="2800" b="1" u="none" dirty="0">
                <a:solidFill>
                  <a:srgbClr val="FF0000"/>
                </a:solidFill>
                <a:effectLst>
                  <a:outerShdw blurRad="38100" dist="38100" dir="2700000" algn="tl">
                    <a:srgbClr val="000000">
                      <a:alpha val="43137"/>
                    </a:srgbClr>
                  </a:outerShdw>
                </a:effectLst>
                <a:latin typeface="Arial" pitchFamily="34" charset="0"/>
                <a:cs typeface="Arial" pitchFamily="34" charset="0"/>
              </a:rPr>
              <a:t>WHO Global Measles and Rubella Laboratory </a:t>
            </a:r>
            <a:r>
              <a:rPr lang="en-US" sz="2800" b="1" u="none"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Network (</a:t>
            </a:r>
            <a:r>
              <a:rPr lang="en-US" sz="2800" b="1" u="none"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LabNet</a:t>
            </a:r>
            <a:r>
              <a:rPr lang="en-US" sz="2800" b="1" u="none"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800" b="1" u="none"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2012</a:t>
            </a:r>
            <a:endParaRPr lang="en-US" sz="2800" b="1" u="none"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2" name="Group 969"/>
          <p:cNvGrpSpPr>
            <a:grpSpLocks/>
          </p:cNvGrpSpPr>
          <p:nvPr/>
        </p:nvGrpSpPr>
        <p:grpSpPr bwMode="auto">
          <a:xfrm>
            <a:off x="3473963" y="5734050"/>
            <a:ext cx="2832100" cy="752475"/>
            <a:chOff x="528" y="3044"/>
            <a:chExt cx="1784" cy="474"/>
          </a:xfrm>
        </p:grpSpPr>
        <p:sp>
          <p:nvSpPr>
            <p:cNvPr id="63064" name="Text Box 970"/>
            <p:cNvSpPr txBox="1">
              <a:spLocks noChangeArrowheads="1"/>
            </p:cNvSpPr>
            <p:nvPr/>
          </p:nvSpPr>
          <p:spPr bwMode="auto">
            <a:xfrm>
              <a:off x="536" y="3326"/>
              <a:ext cx="177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rnd">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a:lnSpc>
                  <a:spcPct val="100000"/>
                </a:lnSpc>
                <a:buClrTx/>
              </a:pPr>
              <a:r>
                <a:rPr lang="en-GB" sz="1400" u="none" dirty="0">
                  <a:solidFill>
                    <a:schemeClr val="tx1"/>
                  </a:solidFill>
                  <a:latin typeface="Arial" pitchFamily="34" charset="0"/>
                </a:rPr>
                <a:t>   </a:t>
              </a:r>
              <a:r>
                <a:rPr lang="en-GB" sz="1200" u="none" dirty="0">
                  <a:solidFill>
                    <a:schemeClr val="tx1"/>
                  </a:solidFill>
                  <a:latin typeface="Arial" pitchFamily="34" charset="0"/>
                </a:rPr>
                <a:t>Global Specialised Labs</a:t>
              </a:r>
              <a:r>
                <a:rPr lang="en-GB" sz="1400" u="none" dirty="0">
                  <a:solidFill>
                    <a:schemeClr val="tx1"/>
                  </a:solidFill>
                  <a:latin typeface="Arial" pitchFamily="34" charset="0"/>
                </a:rPr>
                <a:t> </a:t>
              </a:r>
              <a:endParaRPr lang="en-GB" sz="2400" b="0" u="none" dirty="0">
                <a:solidFill>
                  <a:schemeClr val="tx1"/>
                </a:solidFill>
                <a:latin typeface="Times New Roman" pitchFamily="18" charset="0"/>
              </a:endParaRPr>
            </a:p>
          </p:txBody>
        </p:sp>
        <p:sp>
          <p:nvSpPr>
            <p:cNvPr id="1995723" name="Oval 971"/>
            <p:cNvSpPr>
              <a:spLocks noChangeArrowheads="1"/>
            </p:cNvSpPr>
            <p:nvPr/>
          </p:nvSpPr>
          <p:spPr bwMode="auto">
            <a:xfrm>
              <a:off x="528" y="3120"/>
              <a:ext cx="48" cy="48"/>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chemeClr val="bg1"/>
                </a:solidFill>
                <a:effectLst>
                  <a:outerShdw blurRad="38100" dist="38100" dir="2700000" algn="tl">
                    <a:srgbClr val="000000">
                      <a:alpha val="43137"/>
                    </a:srgbClr>
                  </a:outerShdw>
                </a:effectLst>
                <a:cs typeface="Arial"/>
              </a:endParaRPr>
            </a:p>
          </p:txBody>
        </p:sp>
        <p:sp>
          <p:nvSpPr>
            <p:cNvPr id="1995725" name="Oval 973"/>
            <p:cNvSpPr>
              <a:spLocks noChangeArrowheads="1"/>
            </p:cNvSpPr>
            <p:nvPr/>
          </p:nvSpPr>
          <p:spPr bwMode="auto">
            <a:xfrm>
              <a:off x="536" y="3390"/>
              <a:ext cx="52" cy="52"/>
            </a:xfrm>
            <a:prstGeom prst="ellipse">
              <a:avLst/>
            </a:prstGeom>
            <a:solidFill>
              <a:srgbClr val="FF3300"/>
            </a:solidFill>
            <a:ln w="12700" cap="rnd">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chemeClr val="bg1"/>
                </a:solidFill>
                <a:effectLst>
                  <a:outerShdw blurRad="38100" dist="38100" dir="2700000" algn="tl">
                    <a:srgbClr val="000000">
                      <a:alpha val="43137"/>
                    </a:srgbClr>
                  </a:outerShdw>
                </a:effectLst>
                <a:cs typeface="Arial"/>
              </a:endParaRPr>
            </a:p>
          </p:txBody>
        </p:sp>
        <p:sp>
          <p:nvSpPr>
            <p:cNvPr id="1995726" name="Oval 974"/>
            <p:cNvSpPr>
              <a:spLocks noChangeArrowheads="1"/>
            </p:cNvSpPr>
            <p:nvPr/>
          </p:nvSpPr>
          <p:spPr bwMode="auto">
            <a:xfrm>
              <a:off x="536" y="3270"/>
              <a:ext cx="48" cy="48"/>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chemeClr val="bg1"/>
                </a:solidFill>
                <a:effectLst>
                  <a:outerShdw blurRad="38100" dist="38100" dir="2700000" algn="tl">
                    <a:srgbClr val="000000">
                      <a:alpha val="43137"/>
                    </a:srgbClr>
                  </a:outerShdw>
                </a:effectLst>
                <a:cs typeface="Arial"/>
              </a:endParaRPr>
            </a:p>
          </p:txBody>
        </p:sp>
        <p:sp>
          <p:nvSpPr>
            <p:cNvPr id="63069" name="Text Box 975"/>
            <p:cNvSpPr txBox="1">
              <a:spLocks noChangeArrowheads="1"/>
            </p:cNvSpPr>
            <p:nvPr/>
          </p:nvSpPr>
          <p:spPr bwMode="auto">
            <a:xfrm>
              <a:off x="534" y="3192"/>
              <a:ext cx="177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rnd">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a:lnSpc>
                  <a:spcPct val="100000"/>
                </a:lnSpc>
                <a:buClrTx/>
              </a:pPr>
              <a:r>
                <a:rPr lang="en-GB" sz="1400" u="none" dirty="0">
                  <a:solidFill>
                    <a:schemeClr val="tx1"/>
                  </a:solidFill>
                  <a:latin typeface="Arial" pitchFamily="34" charset="0"/>
                </a:rPr>
                <a:t>   </a:t>
              </a:r>
              <a:r>
                <a:rPr lang="en-GB" sz="1200" u="none" dirty="0">
                  <a:solidFill>
                    <a:schemeClr val="tx1"/>
                  </a:solidFill>
                  <a:latin typeface="Arial" pitchFamily="34" charset="0"/>
                </a:rPr>
                <a:t>Regional Reference Labs</a:t>
              </a:r>
              <a:endParaRPr lang="en-GB" sz="2400" b="0" u="none" dirty="0">
                <a:solidFill>
                  <a:schemeClr val="tx1"/>
                </a:solidFill>
                <a:latin typeface="Times New Roman" pitchFamily="18" charset="0"/>
              </a:endParaRPr>
            </a:p>
          </p:txBody>
        </p:sp>
        <p:sp>
          <p:nvSpPr>
            <p:cNvPr id="63066" name="Text Box 972"/>
            <p:cNvSpPr txBox="1">
              <a:spLocks noChangeArrowheads="1"/>
            </p:cNvSpPr>
            <p:nvPr/>
          </p:nvSpPr>
          <p:spPr bwMode="auto">
            <a:xfrm>
              <a:off x="536" y="3044"/>
              <a:ext cx="177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rnd">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a:lnSpc>
                  <a:spcPct val="100000"/>
                </a:lnSpc>
                <a:buClrTx/>
              </a:pPr>
              <a:r>
                <a:rPr lang="en-GB" sz="1400" u="none" dirty="0">
                  <a:solidFill>
                    <a:schemeClr val="tx1"/>
                  </a:solidFill>
                  <a:latin typeface="Arial" pitchFamily="34" charset="0"/>
                </a:rPr>
                <a:t>   </a:t>
              </a:r>
              <a:r>
                <a:rPr lang="en-GB" sz="1200" u="none" dirty="0">
                  <a:solidFill>
                    <a:schemeClr val="tx1"/>
                  </a:solidFill>
                  <a:latin typeface="Arial" pitchFamily="34" charset="0"/>
                </a:rPr>
                <a:t>National Laboratories</a:t>
              </a:r>
              <a:r>
                <a:rPr lang="en-GB" sz="1400" u="none" dirty="0">
                  <a:solidFill>
                    <a:schemeClr val="tx1"/>
                  </a:solidFill>
                  <a:latin typeface="Arial" pitchFamily="34" charset="0"/>
                </a:rPr>
                <a:t> </a:t>
              </a:r>
              <a:endParaRPr lang="en-GB" sz="2400" b="0" u="none" dirty="0">
                <a:solidFill>
                  <a:schemeClr val="tx1"/>
                </a:solidFill>
                <a:latin typeface="Times New Roman" pitchFamily="18" charset="0"/>
              </a:endParaRPr>
            </a:p>
          </p:txBody>
        </p:sp>
      </p:grpSp>
      <p:sp>
        <p:nvSpPr>
          <p:cNvPr id="63031" name="Text Box 987"/>
          <p:cNvSpPr txBox="1">
            <a:spLocks noChangeArrowheads="1"/>
          </p:cNvSpPr>
          <p:nvPr/>
        </p:nvSpPr>
        <p:spPr bwMode="auto">
          <a:xfrm>
            <a:off x="5651500" y="2276475"/>
            <a:ext cx="26638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eaLnBrk="1" hangingPunct="1">
              <a:lnSpc>
                <a:spcPct val="100000"/>
              </a:lnSpc>
              <a:buClrTx/>
            </a:pPr>
            <a:r>
              <a:rPr lang="en-GB" altLang="zh-CN" sz="1800" u="none" dirty="0">
                <a:solidFill>
                  <a:srgbClr val="FF3300"/>
                </a:solidFill>
                <a:latin typeface="Arial" pitchFamily="34" charset="0"/>
                <a:ea typeface="SimSun" pitchFamily="2" charset="-122"/>
              </a:rPr>
              <a:t>N= 690 labs </a:t>
            </a:r>
            <a:endParaRPr lang="en-US" sz="1800" u="none" dirty="0">
              <a:solidFill>
                <a:srgbClr val="FF3300"/>
              </a:solidFill>
              <a:latin typeface="Arial" pitchFamily="34" charset="0"/>
              <a:ea typeface="SimSun" pitchFamily="2" charset="-122"/>
            </a:endParaRPr>
          </a:p>
        </p:txBody>
      </p:sp>
      <p:sp>
        <p:nvSpPr>
          <p:cNvPr id="63032" name="Text Box 988"/>
          <p:cNvSpPr txBox="1">
            <a:spLocks noChangeArrowheads="1"/>
          </p:cNvSpPr>
          <p:nvPr/>
        </p:nvSpPr>
        <p:spPr bwMode="auto">
          <a:xfrm>
            <a:off x="7438516" y="3141759"/>
            <a:ext cx="1343638"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eaLnBrk="1" hangingPunct="1">
              <a:lnSpc>
                <a:spcPct val="100000"/>
              </a:lnSpc>
              <a:spcBef>
                <a:spcPct val="0"/>
              </a:spcBef>
              <a:buClrTx/>
            </a:pPr>
            <a:r>
              <a:rPr lang="en-GB" u="none" dirty="0">
                <a:solidFill>
                  <a:schemeClr val="bg1"/>
                </a:solidFill>
                <a:latin typeface="Arial" pitchFamily="34" charset="0"/>
              </a:rPr>
              <a:t>+ 331 </a:t>
            </a:r>
            <a:r>
              <a:rPr lang="en-GB" u="none" dirty="0" smtClean="0">
                <a:solidFill>
                  <a:schemeClr val="bg1"/>
                </a:solidFill>
                <a:latin typeface="Arial" pitchFamily="34" charset="0"/>
              </a:rPr>
              <a:t>Prefect. Labs</a:t>
            </a:r>
            <a:endParaRPr lang="en-US" u="none" dirty="0">
              <a:solidFill>
                <a:schemeClr val="bg1"/>
              </a:solidFill>
              <a:latin typeface="Arial" pitchFamily="34" charset="0"/>
            </a:endParaRPr>
          </a:p>
        </p:txBody>
      </p:sp>
      <p:sp>
        <p:nvSpPr>
          <p:cNvPr id="63034" name="Text Box 990"/>
          <p:cNvSpPr txBox="1">
            <a:spLocks noChangeArrowheads="1"/>
          </p:cNvSpPr>
          <p:nvPr/>
        </p:nvSpPr>
        <p:spPr bwMode="auto">
          <a:xfrm>
            <a:off x="4572000" y="2189163"/>
            <a:ext cx="1655763"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eaLnBrk="1" hangingPunct="1">
              <a:lnSpc>
                <a:spcPct val="100000"/>
              </a:lnSpc>
              <a:buClrTx/>
            </a:pPr>
            <a:r>
              <a:rPr lang="en-GB" sz="2800" u="none" dirty="0">
                <a:solidFill>
                  <a:srgbClr val="FF0066"/>
                </a:solidFill>
                <a:latin typeface="Arial" pitchFamily="34" charset="0"/>
              </a:rPr>
              <a:t>2012</a:t>
            </a:r>
            <a:endParaRPr lang="en-US" sz="2800" u="none" dirty="0">
              <a:solidFill>
                <a:srgbClr val="FF0066"/>
              </a:solidFill>
              <a:latin typeface="Arial" pitchFamily="34" charset="0"/>
            </a:endParaRPr>
          </a:p>
        </p:txBody>
      </p:sp>
      <p:sp>
        <p:nvSpPr>
          <p:cNvPr id="63039" name="Rectangle 995"/>
          <p:cNvSpPr>
            <a:spLocks noChangeArrowheads="1"/>
          </p:cNvSpPr>
          <p:nvPr/>
        </p:nvSpPr>
        <p:spPr bwMode="auto">
          <a:xfrm>
            <a:off x="0" y="6434138"/>
            <a:ext cx="4159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pPr defTabSz="1042988"/>
            <a:fld id="{A252602C-4B25-4825-9E3C-CDCAFA704DD0}" type="slidenum">
              <a:rPr lang="ar-SA" sz="1300" u="none">
                <a:solidFill>
                  <a:srgbClr val="FFFFFF"/>
                </a:solidFill>
                <a:latin typeface="Arial Narrow" pitchFamily="34" charset="0"/>
              </a:rPr>
              <a:pPr defTabSz="1042988"/>
              <a:t>6</a:t>
            </a:fld>
            <a:r>
              <a:rPr lang="en-GB" sz="1700" u="none" dirty="0">
                <a:solidFill>
                  <a:srgbClr val="72BBE8"/>
                </a:solidFill>
                <a:latin typeface="Arial Narrow" pitchFamily="34" charset="0"/>
              </a:rPr>
              <a:t> </a:t>
            </a:r>
            <a:endParaRPr lang="en-US" sz="2400" u="none" baseline="14000" dirty="0">
              <a:solidFill>
                <a:srgbClr val="0000FF"/>
              </a:solidFill>
              <a:latin typeface="Arial Narrow" pitchFamily="34" charset="0"/>
            </a:endParaRPr>
          </a:p>
        </p:txBody>
      </p:sp>
      <p:sp>
        <p:nvSpPr>
          <p:cNvPr id="1995749" name="Oval 997"/>
          <p:cNvSpPr>
            <a:spLocks noChangeArrowheads="1"/>
          </p:cNvSpPr>
          <p:nvPr/>
        </p:nvSpPr>
        <p:spPr bwMode="auto">
          <a:xfrm>
            <a:off x="3497776" y="6525080"/>
            <a:ext cx="55562" cy="50800"/>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3042" name="Text Box 998"/>
          <p:cNvSpPr txBox="1">
            <a:spLocks noChangeArrowheads="1"/>
          </p:cNvSpPr>
          <p:nvPr/>
        </p:nvSpPr>
        <p:spPr bwMode="auto">
          <a:xfrm>
            <a:off x="3654938" y="6422119"/>
            <a:ext cx="17780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algn="ctr" eaLnBrk="1" hangingPunct="1">
              <a:lnSpc>
                <a:spcPct val="100000"/>
              </a:lnSpc>
              <a:spcBef>
                <a:spcPct val="0"/>
              </a:spcBef>
              <a:buClrTx/>
            </a:pPr>
            <a:r>
              <a:rPr lang="en-GB" sz="1200" u="none" dirty="0">
                <a:solidFill>
                  <a:schemeClr val="tx1"/>
                </a:solidFill>
                <a:latin typeface="Arial" pitchFamily="34" charset="0"/>
              </a:rPr>
              <a:t>Provincial Labs China</a:t>
            </a:r>
            <a:endParaRPr lang="en-US" sz="1200" u="none" dirty="0">
              <a:solidFill>
                <a:schemeClr val="tx1"/>
              </a:solidFill>
              <a:latin typeface="Arial" pitchFamily="34" charset="0"/>
            </a:endParaRPr>
          </a:p>
        </p:txBody>
      </p:sp>
      <p:sp>
        <p:nvSpPr>
          <p:cNvPr id="1995751" name="Oval 999"/>
          <p:cNvSpPr>
            <a:spLocks noChangeArrowheads="1"/>
          </p:cNvSpPr>
          <p:nvPr/>
        </p:nvSpPr>
        <p:spPr bwMode="auto">
          <a:xfrm>
            <a:off x="3512290" y="6727599"/>
            <a:ext cx="55562" cy="50800"/>
          </a:xfrm>
          <a:prstGeom prst="ellipse">
            <a:avLst/>
          </a:prstGeom>
          <a:solidFill>
            <a:srgbClr val="FFFFFF"/>
          </a:solidFill>
          <a:ln w="28575" cap="rnd">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3044" name="Text Box 1000"/>
          <p:cNvSpPr txBox="1">
            <a:spLocks noChangeArrowheads="1"/>
          </p:cNvSpPr>
          <p:nvPr/>
        </p:nvSpPr>
        <p:spPr bwMode="auto">
          <a:xfrm>
            <a:off x="3646774" y="6611938"/>
            <a:ext cx="2065338"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algn="ctr" eaLnBrk="1" hangingPunct="1">
              <a:lnSpc>
                <a:spcPct val="100000"/>
              </a:lnSpc>
              <a:spcBef>
                <a:spcPct val="0"/>
              </a:spcBef>
              <a:buClrTx/>
            </a:pPr>
            <a:r>
              <a:rPr lang="en-GB" sz="1200" u="none" dirty="0">
                <a:solidFill>
                  <a:schemeClr val="tx1"/>
                </a:solidFill>
                <a:latin typeface="Arial" pitchFamily="34" charset="0"/>
              </a:rPr>
              <a:t>Sub-National Labs Russia</a:t>
            </a:r>
            <a:endParaRPr lang="en-US" sz="1200" u="none" dirty="0">
              <a:solidFill>
                <a:schemeClr val="tx1"/>
              </a:solidFill>
              <a:latin typeface="Arial" pitchFamily="34" charset="0"/>
            </a:endParaRPr>
          </a:p>
        </p:txBody>
      </p:sp>
      <p:sp>
        <p:nvSpPr>
          <p:cNvPr id="63045" name="Text Box 1001"/>
          <p:cNvSpPr txBox="1">
            <a:spLocks noChangeArrowheads="1"/>
          </p:cNvSpPr>
          <p:nvPr/>
        </p:nvSpPr>
        <p:spPr bwMode="auto">
          <a:xfrm>
            <a:off x="2699658" y="5372779"/>
            <a:ext cx="393337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algn="ctr" eaLnBrk="1" hangingPunct="1">
              <a:lnSpc>
                <a:spcPct val="100000"/>
              </a:lnSpc>
              <a:buClrTx/>
            </a:pPr>
            <a:r>
              <a:rPr lang="en-GB" sz="1400" dirty="0" smtClean="0">
                <a:solidFill>
                  <a:schemeClr val="tx1"/>
                </a:solidFill>
                <a:latin typeface="Arial" pitchFamily="34" charset="0"/>
              </a:rPr>
              <a:t>184/194 </a:t>
            </a:r>
            <a:r>
              <a:rPr lang="en-GB" sz="1400" dirty="0">
                <a:solidFill>
                  <a:schemeClr val="tx1"/>
                </a:solidFill>
                <a:latin typeface="Arial" pitchFamily="34" charset="0"/>
              </a:rPr>
              <a:t>countries served by proficient labs</a:t>
            </a:r>
            <a:r>
              <a:rPr lang="en-GB" sz="1800" u="none" dirty="0">
                <a:solidFill>
                  <a:schemeClr val="tx1"/>
                </a:solidFill>
                <a:latin typeface="Arial" pitchFamily="34" charset="0"/>
              </a:rPr>
              <a:t> </a:t>
            </a:r>
            <a:endParaRPr lang="en-US" sz="1800" u="none" dirty="0">
              <a:solidFill>
                <a:schemeClr val="tx1"/>
              </a:solidFill>
              <a:latin typeface="Arial" pitchFamily="34" charset="0"/>
            </a:endParaRPr>
          </a:p>
        </p:txBody>
      </p:sp>
      <p:sp>
        <p:nvSpPr>
          <p:cNvPr id="1012" name="Text Box 348"/>
          <p:cNvSpPr txBox="1">
            <a:spLocks noChangeArrowheads="1"/>
          </p:cNvSpPr>
          <p:nvPr/>
        </p:nvSpPr>
        <p:spPr bwMode="auto">
          <a:xfrm rot="3597518">
            <a:off x="108452" y="4561212"/>
            <a:ext cx="2191627" cy="338554"/>
          </a:xfrm>
          <a:prstGeom prst="rect">
            <a:avLst/>
          </a:prstGeom>
          <a:noFill/>
          <a:ln>
            <a:noFill/>
          </a:ln>
          <a:effectLst/>
          <a:extLst>
            <a:ext uri="{909E8E84-426E-40DD-AFC4-6F175D3DCCD1}">
              <a14:hiddenFill xmlns:a14="http://schemas.microsoft.com/office/drawing/2010/main" xmlns="">
                <a:solidFill>
                  <a:srgbClr val="FF3300"/>
                </a:solidFill>
              </a14:hiddenFill>
            </a:ext>
            <a:ext uri="{91240B29-F687-4F45-9708-019B960494DF}">
              <a14:hiddenLine xmlns:a14="http://schemas.microsoft.com/office/drawing/2010/main" xmlns="" w="12700" cap="rnd">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spcBef>
                <a:spcPct val="50000"/>
              </a:spcBef>
              <a:defRPr/>
            </a:pPr>
            <a:r>
              <a:rPr lang="en-GB" sz="1600" b="1" u="none" dirty="0">
                <a:solidFill>
                  <a:schemeClr val="bg1"/>
                </a:solidFill>
                <a:latin typeface="Times New Roman"/>
                <a:cs typeface="Arial"/>
              </a:rPr>
              <a:t>124 Sub-National Labs</a:t>
            </a:r>
          </a:p>
        </p:txBody>
      </p:sp>
      <p:sp>
        <p:nvSpPr>
          <p:cNvPr id="1013" name="Oval 349"/>
          <p:cNvSpPr>
            <a:spLocks noChangeArrowheads="1"/>
          </p:cNvSpPr>
          <p:nvPr/>
        </p:nvSpPr>
        <p:spPr bwMode="auto">
          <a:xfrm>
            <a:off x="4441107" y="4688201"/>
            <a:ext cx="81894"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14" name="Freeform 350"/>
          <p:cNvSpPr>
            <a:spLocks/>
          </p:cNvSpPr>
          <p:nvPr/>
        </p:nvSpPr>
        <p:spPr bwMode="auto">
          <a:xfrm>
            <a:off x="1708171" y="3619461"/>
            <a:ext cx="84234" cy="135834"/>
          </a:xfrm>
          <a:custGeom>
            <a:avLst/>
            <a:gdLst>
              <a:gd name="T0" fmla="*/ 16 w 49"/>
              <a:gd name="T1" fmla="*/ 77 h 78"/>
              <a:gd name="T2" fmla="*/ 32 w 49"/>
              <a:gd name="T3" fmla="*/ 61 h 78"/>
              <a:gd name="T4" fmla="*/ 48 w 49"/>
              <a:gd name="T5" fmla="*/ 29 h 78"/>
              <a:gd name="T6" fmla="*/ 32 w 49"/>
              <a:gd name="T7" fmla="*/ 0 h 78"/>
              <a:gd name="T8" fmla="*/ 16 w 49"/>
              <a:gd name="T9" fmla="*/ 0 h 78"/>
              <a:gd name="T10" fmla="*/ 16 w 49"/>
              <a:gd name="T11" fmla="*/ 29 h 78"/>
              <a:gd name="T12" fmla="*/ 0 w 49"/>
              <a:gd name="T13" fmla="*/ 29 h 78"/>
              <a:gd name="T14" fmla="*/ 0 w 49"/>
              <a:gd name="T15" fmla="*/ 45 h 78"/>
              <a:gd name="T16" fmla="*/ 0 w 49"/>
              <a:gd name="T17" fmla="*/ 61 h 78"/>
              <a:gd name="T18" fmla="*/ 16 w 49"/>
              <a:gd name="T1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78">
                <a:moveTo>
                  <a:pt x="16" y="77"/>
                </a:moveTo>
                <a:lnTo>
                  <a:pt x="32" y="61"/>
                </a:lnTo>
                <a:lnTo>
                  <a:pt x="48" y="29"/>
                </a:lnTo>
                <a:lnTo>
                  <a:pt x="32" y="0"/>
                </a:lnTo>
                <a:lnTo>
                  <a:pt x="16" y="0"/>
                </a:lnTo>
                <a:lnTo>
                  <a:pt x="16" y="29"/>
                </a:lnTo>
                <a:lnTo>
                  <a:pt x="0" y="29"/>
                </a:lnTo>
                <a:lnTo>
                  <a:pt x="0" y="45"/>
                </a:lnTo>
                <a:lnTo>
                  <a:pt x="0" y="61"/>
                </a:lnTo>
                <a:lnTo>
                  <a:pt x="16" y="77"/>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15" name="Freeform 351"/>
          <p:cNvSpPr>
            <a:spLocks/>
          </p:cNvSpPr>
          <p:nvPr/>
        </p:nvSpPr>
        <p:spPr bwMode="auto">
          <a:xfrm>
            <a:off x="1736250" y="3724541"/>
            <a:ext cx="77214" cy="56384"/>
          </a:xfrm>
          <a:custGeom>
            <a:avLst/>
            <a:gdLst>
              <a:gd name="T0" fmla="*/ 45 w 46"/>
              <a:gd name="T1" fmla="*/ 32 h 33"/>
              <a:gd name="T2" fmla="*/ 45 w 46"/>
              <a:gd name="T3" fmla="*/ 16 h 33"/>
              <a:gd name="T4" fmla="*/ 16 w 46"/>
              <a:gd name="T5" fmla="*/ 0 h 33"/>
              <a:gd name="T6" fmla="*/ 0 w 46"/>
              <a:gd name="T7" fmla="*/ 16 h 33"/>
              <a:gd name="T8" fmla="*/ 32 w 46"/>
              <a:gd name="T9" fmla="*/ 32 h 33"/>
              <a:gd name="T10" fmla="*/ 45 w 46"/>
              <a:gd name="T11" fmla="*/ 32 h 33"/>
            </a:gdLst>
            <a:ahLst/>
            <a:cxnLst>
              <a:cxn ang="0">
                <a:pos x="T0" y="T1"/>
              </a:cxn>
              <a:cxn ang="0">
                <a:pos x="T2" y="T3"/>
              </a:cxn>
              <a:cxn ang="0">
                <a:pos x="T4" y="T5"/>
              </a:cxn>
              <a:cxn ang="0">
                <a:pos x="T6" y="T7"/>
              </a:cxn>
              <a:cxn ang="0">
                <a:pos x="T8" y="T9"/>
              </a:cxn>
              <a:cxn ang="0">
                <a:pos x="T10" y="T11"/>
              </a:cxn>
            </a:cxnLst>
            <a:rect l="0" t="0" r="r" b="b"/>
            <a:pathLst>
              <a:path w="46" h="33">
                <a:moveTo>
                  <a:pt x="45" y="32"/>
                </a:moveTo>
                <a:lnTo>
                  <a:pt x="45" y="16"/>
                </a:lnTo>
                <a:lnTo>
                  <a:pt x="16" y="0"/>
                </a:lnTo>
                <a:lnTo>
                  <a:pt x="0" y="16"/>
                </a:lnTo>
                <a:lnTo>
                  <a:pt x="32" y="32"/>
                </a:lnTo>
                <a:lnTo>
                  <a:pt x="45" y="32"/>
                </a:lnTo>
              </a:path>
            </a:pathLst>
          </a:custGeom>
          <a:solidFill>
            <a:schemeClr val="accent1"/>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16" name="Freeform 352"/>
          <p:cNvSpPr>
            <a:spLocks/>
          </p:cNvSpPr>
          <p:nvPr/>
        </p:nvSpPr>
        <p:spPr bwMode="auto">
          <a:xfrm>
            <a:off x="1761987" y="3588706"/>
            <a:ext cx="51477" cy="82014"/>
          </a:xfrm>
          <a:custGeom>
            <a:avLst/>
            <a:gdLst>
              <a:gd name="T0" fmla="*/ 0 w 30"/>
              <a:gd name="T1" fmla="*/ 16 h 46"/>
              <a:gd name="T2" fmla="*/ 16 w 30"/>
              <a:gd name="T3" fmla="*/ 45 h 46"/>
              <a:gd name="T4" fmla="*/ 29 w 30"/>
              <a:gd name="T5" fmla="*/ 16 h 46"/>
              <a:gd name="T6" fmla="*/ 16 w 30"/>
              <a:gd name="T7" fmla="*/ 0 h 46"/>
              <a:gd name="T8" fmla="*/ 0 w 30"/>
              <a:gd name="T9" fmla="*/ 16 h 46"/>
            </a:gdLst>
            <a:ahLst/>
            <a:cxnLst>
              <a:cxn ang="0">
                <a:pos x="T0" y="T1"/>
              </a:cxn>
              <a:cxn ang="0">
                <a:pos x="T2" y="T3"/>
              </a:cxn>
              <a:cxn ang="0">
                <a:pos x="T4" y="T5"/>
              </a:cxn>
              <a:cxn ang="0">
                <a:pos x="T6" y="T7"/>
              </a:cxn>
              <a:cxn ang="0">
                <a:pos x="T8" y="T9"/>
              </a:cxn>
            </a:cxnLst>
            <a:rect l="0" t="0" r="r" b="b"/>
            <a:pathLst>
              <a:path w="30" h="46">
                <a:moveTo>
                  <a:pt x="0" y="16"/>
                </a:moveTo>
                <a:lnTo>
                  <a:pt x="16" y="45"/>
                </a:lnTo>
                <a:lnTo>
                  <a:pt x="29" y="16"/>
                </a:lnTo>
                <a:lnTo>
                  <a:pt x="16" y="0"/>
                </a:lnTo>
                <a:lnTo>
                  <a:pt x="0" y="16"/>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17" name="Freeform 353"/>
          <p:cNvSpPr>
            <a:spLocks/>
          </p:cNvSpPr>
          <p:nvPr/>
        </p:nvSpPr>
        <p:spPr bwMode="auto">
          <a:xfrm>
            <a:off x="2052127" y="3401612"/>
            <a:ext cx="28078" cy="28193"/>
          </a:xfrm>
          <a:custGeom>
            <a:avLst/>
            <a:gdLst>
              <a:gd name="T0" fmla="*/ 16 w 17"/>
              <a:gd name="T1" fmla="*/ 0 h 17"/>
              <a:gd name="T2" fmla="*/ 0 w 17"/>
              <a:gd name="T3" fmla="*/ 16 h 17"/>
              <a:gd name="T4" fmla="*/ 16 w 17"/>
              <a:gd name="T5" fmla="*/ 16 h 17"/>
              <a:gd name="T6" fmla="*/ 16 w 17"/>
              <a:gd name="T7" fmla="*/ 0 h 17"/>
            </a:gdLst>
            <a:ahLst/>
            <a:cxnLst>
              <a:cxn ang="0">
                <a:pos x="T0" y="T1"/>
              </a:cxn>
              <a:cxn ang="0">
                <a:pos x="T2" y="T3"/>
              </a:cxn>
              <a:cxn ang="0">
                <a:pos x="T4" y="T5"/>
              </a:cxn>
              <a:cxn ang="0">
                <a:pos x="T6" y="T7"/>
              </a:cxn>
            </a:cxnLst>
            <a:rect l="0" t="0" r="r" b="b"/>
            <a:pathLst>
              <a:path w="17" h="17">
                <a:moveTo>
                  <a:pt x="16" y="0"/>
                </a:moveTo>
                <a:lnTo>
                  <a:pt x="0" y="16"/>
                </a:lnTo>
                <a:lnTo>
                  <a:pt x="16" y="16"/>
                </a:lnTo>
                <a:lnTo>
                  <a:pt x="16" y="0"/>
                </a:lnTo>
              </a:path>
            </a:pathLst>
          </a:custGeom>
          <a:solidFill>
            <a:schemeClr val="accent1"/>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18" name="Freeform 354"/>
          <p:cNvSpPr>
            <a:spLocks/>
          </p:cNvSpPr>
          <p:nvPr/>
        </p:nvSpPr>
        <p:spPr bwMode="auto">
          <a:xfrm>
            <a:off x="1839203" y="3829621"/>
            <a:ext cx="105292" cy="87140"/>
          </a:xfrm>
          <a:custGeom>
            <a:avLst/>
            <a:gdLst>
              <a:gd name="T0" fmla="*/ 61 w 62"/>
              <a:gd name="T1" fmla="*/ 16 h 49"/>
              <a:gd name="T2" fmla="*/ 48 w 62"/>
              <a:gd name="T3" fmla="*/ 0 h 49"/>
              <a:gd name="T4" fmla="*/ 16 w 62"/>
              <a:gd name="T5" fmla="*/ 0 h 49"/>
              <a:gd name="T6" fmla="*/ 0 w 62"/>
              <a:gd name="T7" fmla="*/ 0 h 49"/>
              <a:gd name="T8" fmla="*/ 0 w 62"/>
              <a:gd name="T9" fmla="*/ 16 h 49"/>
              <a:gd name="T10" fmla="*/ 16 w 62"/>
              <a:gd name="T11" fmla="*/ 32 h 49"/>
              <a:gd name="T12" fmla="*/ 16 w 62"/>
              <a:gd name="T13" fmla="*/ 16 h 49"/>
              <a:gd name="T14" fmla="*/ 32 w 62"/>
              <a:gd name="T15" fmla="*/ 32 h 49"/>
              <a:gd name="T16" fmla="*/ 48 w 62"/>
              <a:gd name="T17" fmla="*/ 48 h 49"/>
              <a:gd name="T18" fmla="*/ 48 w 62"/>
              <a:gd name="T19" fmla="*/ 32 h 49"/>
              <a:gd name="T20" fmla="*/ 61 w 62"/>
              <a:gd name="T21"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49">
                <a:moveTo>
                  <a:pt x="61" y="16"/>
                </a:moveTo>
                <a:lnTo>
                  <a:pt x="48" y="0"/>
                </a:lnTo>
                <a:lnTo>
                  <a:pt x="16" y="0"/>
                </a:lnTo>
                <a:lnTo>
                  <a:pt x="0" y="0"/>
                </a:lnTo>
                <a:lnTo>
                  <a:pt x="0" y="16"/>
                </a:lnTo>
                <a:lnTo>
                  <a:pt x="16" y="32"/>
                </a:lnTo>
                <a:lnTo>
                  <a:pt x="16" y="16"/>
                </a:lnTo>
                <a:lnTo>
                  <a:pt x="32" y="32"/>
                </a:lnTo>
                <a:lnTo>
                  <a:pt x="48" y="48"/>
                </a:lnTo>
                <a:lnTo>
                  <a:pt x="48" y="32"/>
                </a:lnTo>
                <a:lnTo>
                  <a:pt x="61" y="16"/>
                </a:lnTo>
              </a:path>
            </a:pathLst>
          </a:custGeom>
          <a:solidFill>
            <a:schemeClr val="accent1"/>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19" name="Freeform 355"/>
          <p:cNvSpPr>
            <a:spLocks/>
          </p:cNvSpPr>
          <p:nvPr/>
        </p:nvSpPr>
        <p:spPr bwMode="auto">
          <a:xfrm>
            <a:off x="1921096" y="3455434"/>
            <a:ext cx="264403" cy="107643"/>
          </a:xfrm>
          <a:custGeom>
            <a:avLst/>
            <a:gdLst>
              <a:gd name="T0" fmla="*/ 0 w 155"/>
              <a:gd name="T1" fmla="*/ 32 h 62"/>
              <a:gd name="T2" fmla="*/ 13 w 155"/>
              <a:gd name="T3" fmla="*/ 16 h 62"/>
              <a:gd name="T4" fmla="*/ 29 w 155"/>
              <a:gd name="T5" fmla="*/ 16 h 62"/>
              <a:gd name="T6" fmla="*/ 61 w 155"/>
              <a:gd name="T7" fmla="*/ 32 h 62"/>
              <a:gd name="T8" fmla="*/ 77 w 155"/>
              <a:gd name="T9" fmla="*/ 45 h 62"/>
              <a:gd name="T10" fmla="*/ 90 w 155"/>
              <a:gd name="T11" fmla="*/ 61 h 62"/>
              <a:gd name="T12" fmla="*/ 106 w 155"/>
              <a:gd name="T13" fmla="*/ 61 h 62"/>
              <a:gd name="T14" fmla="*/ 138 w 155"/>
              <a:gd name="T15" fmla="*/ 61 h 62"/>
              <a:gd name="T16" fmla="*/ 154 w 155"/>
              <a:gd name="T17" fmla="*/ 61 h 62"/>
              <a:gd name="T18" fmla="*/ 138 w 155"/>
              <a:gd name="T19" fmla="*/ 45 h 62"/>
              <a:gd name="T20" fmla="*/ 122 w 155"/>
              <a:gd name="T21" fmla="*/ 45 h 62"/>
              <a:gd name="T22" fmla="*/ 106 w 155"/>
              <a:gd name="T23" fmla="*/ 45 h 62"/>
              <a:gd name="T24" fmla="*/ 77 w 155"/>
              <a:gd name="T25" fmla="*/ 16 h 62"/>
              <a:gd name="T26" fmla="*/ 29 w 155"/>
              <a:gd name="T27" fmla="*/ 0 h 62"/>
              <a:gd name="T28" fmla="*/ 0 w 155"/>
              <a:gd name="T29" fmla="*/ 16 h 62"/>
              <a:gd name="T30" fmla="*/ 0 w 155"/>
              <a:gd name="T31"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62">
                <a:moveTo>
                  <a:pt x="0" y="32"/>
                </a:moveTo>
                <a:lnTo>
                  <a:pt x="13" y="16"/>
                </a:lnTo>
                <a:lnTo>
                  <a:pt x="29" y="16"/>
                </a:lnTo>
                <a:lnTo>
                  <a:pt x="61" y="32"/>
                </a:lnTo>
                <a:lnTo>
                  <a:pt x="77" y="45"/>
                </a:lnTo>
                <a:lnTo>
                  <a:pt x="90" y="61"/>
                </a:lnTo>
                <a:lnTo>
                  <a:pt x="106" y="61"/>
                </a:lnTo>
                <a:lnTo>
                  <a:pt x="138" y="61"/>
                </a:lnTo>
                <a:lnTo>
                  <a:pt x="154" y="61"/>
                </a:lnTo>
                <a:lnTo>
                  <a:pt x="138" y="45"/>
                </a:lnTo>
                <a:lnTo>
                  <a:pt x="122" y="45"/>
                </a:lnTo>
                <a:lnTo>
                  <a:pt x="106" y="45"/>
                </a:lnTo>
                <a:lnTo>
                  <a:pt x="77" y="16"/>
                </a:lnTo>
                <a:lnTo>
                  <a:pt x="29" y="0"/>
                </a:lnTo>
                <a:lnTo>
                  <a:pt x="0" y="16"/>
                </a:lnTo>
                <a:lnTo>
                  <a:pt x="0" y="32"/>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20" name="Freeform 356"/>
          <p:cNvSpPr>
            <a:spLocks/>
          </p:cNvSpPr>
          <p:nvPr/>
        </p:nvSpPr>
        <p:spPr bwMode="auto">
          <a:xfrm>
            <a:off x="1761987" y="3668156"/>
            <a:ext cx="161450" cy="112769"/>
          </a:xfrm>
          <a:custGeom>
            <a:avLst/>
            <a:gdLst>
              <a:gd name="T0" fmla="*/ 93 w 94"/>
              <a:gd name="T1" fmla="*/ 33 h 66"/>
              <a:gd name="T2" fmla="*/ 77 w 94"/>
              <a:gd name="T3" fmla="*/ 16 h 66"/>
              <a:gd name="T4" fmla="*/ 16 w 94"/>
              <a:gd name="T5" fmla="*/ 0 h 66"/>
              <a:gd name="T6" fmla="*/ 0 w 94"/>
              <a:gd name="T7" fmla="*/ 33 h 66"/>
              <a:gd name="T8" fmla="*/ 29 w 94"/>
              <a:gd name="T9" fmla="*/ 49 h 66"/>
              <a:gd name="T10" fmla="*/ 29 w 94"/>
              <a:gd name="T11" fmla="*/ 65 h 66"/>
              <a:gd name="T12" fmla="*/ 45 w 94"/>
              <a:gd name="T13" fmla="*/ 65 h 66"/>
              <a:gd name="T14" fmla="*/ 61 w 94"/>
              <a:gd name="T15" fmla="*/ 49 h 66"/>
              <a:gd name="T16" fmla="*/ 93 w 94"/>
              <a:gd name="T17"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66">
                <a:moveTo>
                  <a:pt x="93" y="33"/>
                </a:moveTo>
                <a:lnTo>
                  <a:pt x="77" y="16"/>
                </a:lnTo>
                <a:lnTo>
                  <a:pt x="16" y="0"/>
                </a:lnTo>
                <a:lnTo>
                  <a:pt x="0" y="33"/>
                </a:lnTo>
                <a:lnTo>
                  <a:pt x="29" y="49"/>
                </a:lnTo>
                <a:lnTo>
                  <a:pt x="29" y="65"/>
                </a:lnTo>
                <a:lnTo>
                  <a:pt x="45" y="65"/>
                </a:lnTo>
                <a:lnTo>
                  <a:pt x="61" y="49"/>
                </a:lnTo>
                <a:lnTo>
                  <a:pt x="93" y="33"/>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21" name="Freeform 357"/>
          <p:cNvSpPr>
            <a:spLocks/>
          </p:cNvSpPr>
          <p:nvPr/>
        </p:nvSpPr>
        <p:spPr bwMode="auto">
          <a:xfrm>
            <a:off x="2052127" y="3619461"/>
            <a:ext cx="51477" cy="28191"/>
          </a:xfrm>
          <a:custGeom>
            <a:avLst/>
            <a:gdLst>
              <a:gd name="T0" fmla="*/ 0 w 30"/>
              <a:gd name="T1" fmla="*/ 0 h 17"/>
              <a:gd name="T2" fmla="*/ 13 w 30"/>
              <a:gd name="T3" fmla="*/ 16 h 17"/>
              <a:gd name="T4" fmla="*/ 29 w 30"/>
              <a:gd name="T5" fmla="*/ 0 h 17"/>
              <a:gd name="T6" fmla="*/ 13 w 30"/>
              <a:gd name="T7" fmla="*/ 0 h 17"/>
              <a:gd name="T8" fmla="*/ 0 w 30"/>
              <a:gd name="T9" fmla="*/ 0 h 17"/>
            </a:gdLst>
            <a:ahLst/>
            <a:cxnLst>
              <a:cxn ang="0">
                <a:pos x="T0" y="T1"/>
              </a:cxn>
              <a:cxn ang="0">
                <a:pos x="T2" y="T3"/>
              </a:cxn>
              <a:cxn ang="0">
                <a:pos x="T4" y="T5"/>
              </a:cxn>
              <a:cxn ang="0">
                <a:pos x="T6" y="T7"/>
              </a:cxn>
              <a:cxn ang="0">
                <a:pos x="T8" y="T9"/>
              </a:cxn>
            </a:cxnLst>
            <a:rect l="0" t="0" r="r" b="b"/>
            <a:pathLst>
              <a:path w="30" h="17">
                <a:moveTo>
                  <a:pt x="0" y="0"/>
                </a:moveTo>
                <a:lnTo>
                  <a:pt x="13" y="16"/>
                </a:lnTo>
                <a:lnTo>
                  <a:pt x="29" y="0"/>
                </a:lnTo>
                <a:lnTo>
                  <a:pt x="13" y="0"/>
                </a:lnTo>
                <a:lnTo>
                  <a:pt x="0" y="0"/>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22" name="Freeform 358"/>
          <p:cNvSpPr>
            <a:spLocks/>
          </p:cNvSpPr>
          <p:nvPr/>
        </p:nvSpPr>
        <p:spPr bwMode="auto">
          <a:xfrm>
            <a:off x="1158308" y="3083809"/>
            <a:ext cx="708973" cy="643296"/>
          </a:xfrm>
          <a:custGeom>
            <a:avLst/>
            <a:gdLst>
              <a:gd name="T0" fmla="*/ 324 w 418"/>
              <a:gd name="T1" fmla="*/ 370 h 371"/>
              <a:gd name="T2" fmla="*/ 324 w 418"/>
              <a:gd name="T3" fmla="*/ 354 h 371"/>
              <a:gd name="T4" fmla="*/ 324 w 418"/>
              <a:gd name="T5" fmla="*/ 338 h 371"/>
              <a:gd name="T6" fmla="*/ 340 w 418"/>
              <a:gd name="T7" fmla="*/ 338 h 371"/>
              <a:gd name="T8" fmla="*/ 340 w 418"/>
              <a:gd name="T9" fmla="*/ 309 h 371"/>
              <a:gd name="T10" fmla="*/ 356 w 418"/>
              <a:gd name="T11" fmla="*/ 309 h 371"/>
              <a:gd name="T12" fmla="*/ 372 w 418"/>
              <a:gd name="T13" fmla="*/ 293 h 371"/>
              <a:gd name="T14" fmla="*/ 385 w 418"/>
              <a:gd name="T15" fmla="*/ 309 h 371"/>
              <a:gd name="T16" fmla="*/ 401 w 418"/>
              <a:gd name="T17" fmla="*/ 277 h 371"/>
              <a:gd name="T18" fmla="*/ 417 w 418"/>
              <a:gd name="T19" fmla="*/ 248 h 371"/>
              <a:gd name="T20" fmla="*/ 401 w 418"/>
              <a:gd name="T21" fmla="*/ 248 h 371"/>
              <a:gd name="T22" fmla="*/ 356 w 418"/>
              <a:gd name="T23" fmla="*/ 248 h 371"/>
              <a:gd name="T24" fmla="*/ 340 w 418"/>
              <a:gd name="T25" fmla="*/ 293 h 371"/>
              <a:gd name="T26" fmla="*/ 324 w 418"/>
              <a:gd name="T27" fmla="*/ 293 h 371"/>
              <a:gd name="T28" fmla="*/ 308 w 418"/>
              <a:gd name="T29" fmla="*/ 293 h 371"/>
              <a:gd name="T30" fmla="*/ 295 w 418"/>
              <a:gd name="T31" fmla="*/ 309 h 371"/>
              <a:gd name="T32" fmla="*/ 263 w 418"/>
              <a:gd name="T33" fmla="*/ 277 h 371"/>
              <a:gd name="T34" fmla="*/ 247 w 418"/>
              <a:gd name="T35" fmla="*/ 232 h 371"/>
              <a:gd name="T36" fmla="*/ 247 w 418"/>
              <a:gd name="T37" fmla="*/ 216 h 371"/>
              <a:gd name="T38" fmla="*/ 247 w 418"/>
              <a:gd name="T39" fmla="*/ 167 h 371"/>
              <a:gd name="T40" fmla="*/ 263 w 418"/>
              <a:gd name="T41" fmla="*/ 154 h 371"/>
              <a:gd name="T42" fmla="*/ 247 w 418"/>
              <a:gd name="T43" fmla="*/ 138 h 371"/>
              <a:gd name="T44" fmla="*/ 231 w 418"/>
              <a:gd name="T45" fmla="*/ 122 h 371"/>
              <a:gd name="T46" fmla="*/ 231 w 418"/>
              <a:gd name="T47" fmla="*/ 90 h 371"/>
              <a:gd name="T48" fmla="*/ 218 w 418"/>
              <a:gd name="T49" fmla="*/ 77 h 371"/>
              <a:gd name="T50" fmla="*/ 186 w 418"/>
              <a:gd name="T51" fmla="*/ 77 h 371"/>
              <a:gd name="T52" fmla="*/ 154 w 418"/>
              <a:gd name="T53" fmla="*/ 29 h 371"/>
              <a:gd name="T54" fmla="*/ 125 w 418"/>
              <a:gd name="T55" fmla="*/ 13 h 371"/>
              <a:gd name="T56" fmla="*/ 125 w 418"/>
              <a:gd name="T57" fmla="*/ 29 h 371"/>
              <a:gd name="T58" fmla="*/ 93 w 418"/>
              <a:gd name="T59" fmla="*/ 29 h 371"/>
              <a:gd name="T60" fmla="*/ 32 w 418"/>
              <a:gd name="T61" fmla="*/ 0 h 371"/>
              <a:gd name="T62" fmla="*/ 0 w 418"/>
              <a:gd name="T63" fmla="*/ 0 h 371"/>
              <a:gd name="T64" fmla="*/ 0 w 418"/>
              <a:gd name="T65" fmla="*/ 45 h 371"/>
              <a:gd name="T66" fmla="*/ 16 w 418"/>
              <a:gd name="T67" fmla="*/ 77 h 371"/>
              <a:gd name="T68" fmla="*/ 32 w 418"/>
              <a:gd name="T69" fmla="*/ 90 h 371"/>
              <a:gd name="T70" fmla="*/ 16 w 418"/>
              <a:gd name="T71" fmla="*/ 90 h 371"/>
              <a:gd name="T72" fmla="*/ 32 w 418"/>
              <a:gd name="T73" fmla="*/ 122 h 371"/>
              <a:gd name="T74" fmla="*/ 48 w 418"/>
              <a:gd name="T75" fmla="*/ 122 h 371"/>
              <a:gd name="T76" fmla="*/ 48 w 418"/>
              <a:gd name="T77" fmla="*/ 154 h 371"/>
              <a:gd name="T78" fmla="*/ 61 w 418"/>
              <a:gd name="T79" fmla="*/ 199 h 371"/>
              <a:gd name="T80" fmla="*/ 77 w 418"/>
              <a:gd name="T81" fmla="*/ 183 h 371"/>
              <a:gd name="T82" fmla="*/ 61 w 418"/>
              <a:gd name="T83" fmla="*/ 167 h 371"/>
              <a:gd name="T84" fmla="*/ 48 w 418"/>
              <a:gd name="T85" fmla="*/ 90 h 371"/>
              <a:gd name="T86" fmla="*/ 32 w 418"/>
              <a:gd name="T87" fmla="*/ 45 h 371"/>
              <a:gd name="T88" fmla="*/ 32 w 418"/>
              <a:gd name="T89" fmla="*/ 13 h 371"/>
              <a:gd name="T90" fmla="*/ 48 w 418"/>
              <a:gd name="T91" fmla="*/ 29 h 371"/>
              <a:gd name="T92" fmla="*/ 77 w 418"/>
              <a:gd name="T93" fmla="*/ 90 h 371"/>
              <a:gd name="T94" fmla="*/ 61 w 418"/>
              <a:gd name="T95" fmla="*/ 106 h 371"/>
              <a:gd name="T96" fmla="*/ 93 w 418"/>
              <a:gd name="T97" fmla="*/ 122 h 371"/>
              <a:gd name="T98" fmla="*/ 109 w 418"/>
              <a:gd name="T99" fmla="*/ 167 h 371"/>
              <a:gd name="T100" fmla="*/ 138 w 418"/>
              <a:gd name="T101" fmla="*/ 232 h 371"/>
              <a:gd name="T102" fmla="*/ 125 w 418"/>
              <a:gd name="T103" fmla="*/ 261 h 371"/>
              <a:gd name="T104" fmla="*/ 154 w 418"/>
              <a:gd name="T105" fmla="*/ 277 h 371"/>
              <a:gd name="T106" fmla="*/ 202 w 418"/>
              <a:gd name="T107" fmla="*/ 309 h 371"/>
              <a:gd name="T108" fmla="*/ 263 w 418"/>
              <a:gd name="T109" fmla="*/ 338 h 371"/>
              <a:gd name="T110" fmla="*/ 279 w 418"/>
              <a:gd name="T111" fmla="*/ 338 h 371"/>
              <a:gd name="T112" fmla="*/ 295 w 418"/>
              <a:gd name="T113" fmla="*/ 338 h 371"/>
              <a:gd name="T114" fmla="*/ 324 w 418"/>
              <a:gd name="T115" fmla="*/ 37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8" h="371">
                <a:moveTo>
                  <a:pt x="324" y="370"/>
                </a:moveTo>
                <a:lnTo>
                  <a:pt x="324" y="354"/>
                </a:lnTo>
                <a:lnTo>
                  <a:pt x="324" y="338"/>
                </a:lnTo>
                <a:lnTo>
                  <a:pt x="340" y="338"/>
                </a:lnTo>
                <a:lnTo>
                  <a:pt x="340" y="309"/>
                </a:lnTo>
                <a:lnTo>
                  <a:pt x="356" y="309"/>
                </a:lnTo>
                <a:lnTo>
                  <a:pt x="372" y="293"/>
                </a:lnTo>
                <a:lnTo>
                  <a:pt x="385" y="309"/>
                </a:lnTo>
                <a:lnTo>
                  <a:pt x="401" y="277"/>
                </a:lnTo>
                <a:lnTo>
                  <a:pt x="417" y="248"/>
                </a:lnTo>
                <a:lnTo>
                  <a:pt x="401" y="248"/>
                </a:lnTo>
                <a:lnTo>
                  <a:pt x="356" y="248"/>
                </a:lnTo>
                <a:lnTo>
                  <a:pt x="340" y="293"/>
                </a:lnTo>
                <a:lnTo>
                  <a:pt x="324" y="293"/>
                </a:lnTo>
                <a:lnTo>
                  <a:pt x="308" y="293"/>
                </a:lnTo>
                <a:lnTo>
                  <a:pt x="295" y="309"/>
                </a:lnTo>
                <a:lnTo>
                  <a:pt x="263" y="277"/>
                </a:lnTo>
                <a:lnTo>
                  <a:pt x="247" y="232"/>
                </a:lnTo>
                <a:lnTo>
                  <a:pt x="247" y="216"/>
                </a:lnTo>
                <a:lnTo>
                  <a:pt x="247" y="167"/>
                </a:lnTo>
                <a:lnTo>
                  <a:pt x="263" y="154"/>
                </a:lnTo>
                <a:lnTo>
                  <a:pt x="247" y="138"/>
                </a:lnTo>
                <a:lnTo>
                  <a:pt x="231" y="122"/>
                </a:lnTo>
                <a:lnTo>
                  <a:pt x="231" y="90"/>
                </a:lnTo>
                <a:lnTo>
                  <a:pt x="218" y="77"/>
                </a:lnTo>
                <a:lnTo>
                  <a:pt x="186" y="77"/>
                </a:lnTo>
                <a:lnTo>
                  <a:pt x="154" y="29"/>
                </a:lnTo>
                <a:lnTo>
                  <a:pt x="125" y="13"/>
                </a:lnTo>
                <a:lnTo>
                  <a:pt x="125" y="29"/>
                </a:lnTo>
                <a:lnTo>
                  <a:pt x="93" y="29"/>
                </a:lnTo>
                <a:lnTo>
                  <a:pt x="32" y="0"/>
                </a:lnTo>
                <a:lnTo>
                  <a:pt x="0" y="0"/>
                </a:lnTo>
                <a:lnTo>
                  <a:pt x="0" y="45"/>
                </a:lnTo>
                <a:lnTo>
                  <a:pt x="16" y="77"/>
                </a:lnTo>
                <a:lnTo>
                  <a:pt x="32" y="90"/>
                </a:lnTo>
                <a:lnTo>
                  <a:pt x="16" y="90"/>
                </a:lnTo>
                <a:lnTo>
                  <a:pt x="32" y="122"/>
                </a:lnTo>
                <a:lnTo>
                  <a:pt x="48" y="122"/>
                </a:lnTo>
                <a:lnTo>
                  <a:pt x="48" y="154"/>
                </a:lnTo>
                <a:lnTo>
                  <a:pt x="61" y="199"/>
                </a:lnTo>
                <a:lnTo>
                  <a:pt x="77" y="183"/>
                </a:lnTo>
                <a:lnTo>
                  <a:pt x="61" y="167"/>
                </a:lnTo>
                <a:lnTo>
                  <a:pt x="48" y="90"/>
                </a:lnTo>
                <a:lnTo>
                  <a:pt x="32" y="45"/>
                </a:lnTo>
                <a:lnTo>
                  <a:pt x="32" y="13"/>
                </a:lnTo>
                <a:lnTo>
                  <a:pt x="48" y="29"/>
                </a:lnTo>
                <a:lnTo>
                  <a:pt x="77" y="90"/>
                </a:lnTo>
                <a:lnTo>
                  <a:pt x="61" y="106"/>
                </a:lnTo>
                <a:lnTo>
                  <a:pt x="93" y="122"/>
                </a:lnTo>
                <a:lnTo>
                  <a:pt x="109" y="167"/>
                </a:lnTo>
                <a:lnTo>
                  <a:pt x="138" y="232"/>
                </a:lnTo>
                <a:lnTo>
                  <a:pt x="125" y="261"/>
                </a:lnTo>
                <a:lnTo>
                  <a:pt x="154" y="277"/>
                </a:lnTo>
                <a:lnTo>
                  <a:pt x="202" y="309"/>
                </a:lnTo>
                <a:lnTo>
                  <a:pt x="263" y="338"/>
                </a:lnTo>
                <a:lnTo>
                  <a:pt x="279" y="338"/>
                </a:lnTo>
                <a:lnTo>
                  <a:pt x="295" y="338"/>
                </a:lnTo>
                <a:lnTo>
                  <a:pt x="324" y="370"/>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23" name="Freeform 359"/>
          <p:cNvSpPr>
            <a:spLocks/>
          </p:cNvSpPr>
          <p:nvPr/>
        </p:nvSpPr>
        <p:spPr bwMode="auto">
          <a:xfrm>
            <a:off x="1811124" y="3724541"/>
            <a:ext cx="112312" cy="107643"/>
          </a:xfrm>
          <a:custGeom>
            <a:avLst/>
            <a:gdLst>
              <a:gd name="T0" fmla="*/ 16 w 65"/>
              <a:gd name="T1" fmla="*/ 61 h 62"/>
              <a:gd name="T2" fmla="*/ 32 w 65"/>
              <a:gd name="T3" fmla="*/ 61 h 62"/>
              <a:gd name="T4" fmla="*/ 64 w 65"/>
              <a:gd name="T5" fmla="*/ 61 h 62"/>
              <a:gd name="T6" fmla="*/ 64 w 65"/>
              <a:gd name="T7" fmla="*/ 0 h 62"/>
              <a:gd name="T8" fmla="*/ 32 w 65"/>
              <a:gd name="T9" fmla="*/ 16 h 62"/>
              <a:gd name="T10" fmla="*/ 16 w 65"/>
              <a:gd name="T11" fmla="*/ 32 h 62"/>
              <a:gd name="T12" fmla="*/ 0 w 65"/>
              <a:gd name="T13" fmla="*/ 32 h 62"/>
              <a:gd name="T14" fmla="*/ 16 w 65"/>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16" y="61"/>
                </a:moveTo>
                <a:lnTo>
                  <a:pt x="32" y="61"/>
                </a:lnTo>
                <a:lnTo>
                  <a:pt x="64" y="61"/>
                </a:lnTo>
                <a:lnTo>
                  <a:pt x="64" y="0"/>
                </a:lnTo>
                <a:lnTo>
                  <a:pt x="32" y="16"/>
                </a:lnTo>
                <a:lnTo>
                  <a:pt x="16" y="32"/>
                </a:lnTo>
                <a:lnTo>
                  <a:pt x="0" y="32"/>
                </a:lnTo>
                <a:lnTo>
                  <a:pt x="16" y="61"/>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24" name="Freeform 360"/>
          <p:cNvSpPr>
            <a:spLocks/>
          </p:cNvSpPr>
          <p:nvPr/>
        </p:nvSpPr>
        <p:spPr bwMode="auto">
          <a:xfrm>
            <a:off x="1921096" y="3857813"/>
            <a:ext cx="154430" cy="79452"/>
          </a:xfrm>
          <a:custGeom>
            <a:avLst/>
            <a:gdLst>
              <a:gd name="T0" fmla="*/ 45 w 91"/>
              <a:gd name="T1" fmla="*/ 16 h 46"/>
              <a:gd name="T2" fmla="*/ 61 w 91"/>
              <a:gd name="T3" fmla="*/ 32 h 46"/>
              <a:gd name="T4" fmla="*/ 77 w 91"/>
              <a:gd name="T5" fmla="*/ 45 h 46"/>
              <a:gd name="T6" fmla="*/ 90 w 91"/>
              <a:gd name="T7" fmla="*/ 32 h 46"/>
              <a:gd name="T8" fmla="*/ 90 w 91"/>
              <a:gd name="T9" fmla="*/ 16 h 46"/>
              <a:gd name="T10" fmla="*/ 77 w 91"/>
              <a:gd name="T11" fmla="*/ 16 h 46"/>
              <a:gd name="T12" fmla="*/ 61 w 91"/>
              <a:gd name="T13" fmla="*/ 0 h 46"/>
              <a:gd name="T14" fmla="*/ 45 w 91"/>
              <a:gd name="T15" fmla="*/ 16 h 46"/>
              <a:gd name="T16" fmla="*/ 13 w 91"/>
              <a:gd name="T17" fmla="*/ 16 h 46"/>
              <a:gd name="T18" fmla="*/ 13 w 91"/>
              <a:gd name="T19" fmla="*/ 0 h 46"/>
              <a:gd name="T20" fmla="*/ 0 w 91"/>
              <a:gd name="T21" fmla="*/ 16 h 46"/>
              <a:gd name="T22" fmla="*/ 0 w 91"/>
              <a:gd name="T23" fmla="*/ 32 h 46"/>
              <a:gd name="T24" fmla="*/ 13 w 91"/>
              <a:gd name="T25" fmla="*/ 32 h 46"/>
              <a:gd name="T26" fmla="*/ 29 w 91"/>
              <a:gd name="T27" fmla="*/ 45 h 46"/>
              <a:gd name="T28" fmla="*/ 45 w 91"/>
              <a:gd name="T29" fmla="*/ 45 h 46"/>
              <a:gd name="T30" fmla="*/ 45 w 91"/>
              <a:gd name="T31" fmla="*/ 32 h 46"/>
              <a:gd name="T32" fmla="*/ 45 w 91"/>
              <a:gd name="T33"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46">
                <a:moveTo>
                  <a:pt x="45" y="16"/>
                </a:moveTo>
                <a:lnTo>
                  <a:pt x="61" y="32"/>
                </a:lnTo>
                <a:lnTo>
                  <a:pt x="77" y="45"/>
                </a:lnTo>
                <a:lnTo>
                  <a:pt x="90" y="32"/>
                </a:lnTo>
                <a:lnTo>
                  <a:pt x="90" y="16"/>
                </a:lnTo>
                <a:lnTo>
                  <a:pt x="77" y="16"/>
                </a:lnTo>
                <a:lnTo>
                  <a:pt x="61" y="0"/>
                </a:lnTo>
                <a:lnTo>
                  <a:pt x="45" y="16"/>
                </a:lnTo>
                <a:lnTo>
                  <a:pt x="13" y="16"/>
                </a:lnTo>
                <a:lnTo>
                  <a:pt x="13" y="0"/>
                </a:lnTo>
                <a:lnTo>
                  <a:pt x="0" y="16"/>
                </a:lnTo>
                <a:lnTo>
                  <a:pt x="0" y="32"/>
                </a:lnTo>
                <a:lnTo>
                  <a:pt x="13" y="32"/>
                </a:lnTo>
                <a:lnTo>
                  <a:pt x="29" y="45"/>
                </a:lnTo>
                <a:lnTo>
                  <a:pt x="45" y="45"/>
                </a:lnTo>
                <a:lnTo>
                  <a:pt x="45" y="32"/>
                </a:lnTo>
                <a:lnTo>
                  <a:pt x="45" y="16"/>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25" name="Freeform 361"/>
          <p:cNvSpPr>
            <a:spLocks/>
          </p:cNvSpPr>
          <p:nvPr/>
        </p:nvSpPr>
        <p:spPr bwMode="auto">
          <a:xfrm>
            <a:off x="1027277" y="2120148"/>
            <a:ext cx="28078" cy="53822"/>
          </a:xfrm>
          <a:custGeom>
            <a:avLst/>
            <a:gdLst>
              <a:gd name="T0" fmla="*/ 0 w 17"/>
              <a:gd name="T1" fmla="*/ 0 h 30"/>
              <a:gd name="T2" fmla="*/ 16 w 17"/>
              <a:gd name="T3" fmla="*/ 16 h 30"/>
              <a:gd name="T4" fmla="*/ 0 w 17"/>
              <a:gd name="T5" fmla="*/ 29 h 30"/>
              <a:gd name="T6" fmla="*/ 0 w 17"/>
              <a:gd name="T7" fmla="*/ 0 h 30"/>
            </a:gdLst>
            <a:ahLst/>
            <a:cxnLst>
              <a:cxn ang="0">
                <a:pos x="T0" y="T1"/>
              </a:cxn>
              <a:cxn ang="0">
                <a:pos x="T2" y="T3"/>
              </a:cxn>
              <a:cxn ang="0">
                <a:pos x="T4" y="T5"/>
              </a:cxn>
              <a:cxn ang="0">
                <a:pos x="T6" y="T7"/>
              </a:cxn>
            </a:cxnLst>
            <a:rect l="0" t="0" r="r" b="b"/>
            <a:pathLst>
              <a:path w="17" h="30">
                <a:moveTo>
                  <a:pt x="0" y="0"/>
                </a:moveTo>
                <a:lnTo>
                  <a:pt x="16" y="16"/>
                </a:lnTo>
                <a:lnTo>
                  <a:pt x="0" y="29"/>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26" name="Freeform 362"/>
          <p:cNvSpPr>
            <a:spLocks/>
          </p:cNvSpPr>
          <p:nvPr/>
        </p:nvSpPr>
        <p:spPr bwMode="auto">
          <a:xfrm>
            <a:off x="1016071" y="1453787"/>
            <a:ext cx="1731483" cy="1414736"/>
          </a:xfrm>
          <a:custGeom>
            <a:avLst/>
            <a:gdLst>
              <a:gd name="T0" fmla="*/ 725 w 1018"/>
              <a:gd name="T1" fmla="*/ 770 h 816"/>
              <a:gd name="T2" fmla="*/ 770 w 1018"/>
              <a:gd name="T3" fmla="*/ 770 h 816"/>
              <a:gd name="T4" fmla="*/ 818 w 1018"/>
              <a:gd name="T5" fmla="*/ 722 h 816"/>
              <a:gd name="T6" fmla="*/ 863 w 1018"/>
              <a:gd name="T7" fmla="*/ 754 h 816"/>
              <a:gd name="T8" fmla="*/ 831 w 1018"/>
              <a:gd name="T9" fmla="*/ 815 h 816"/>
              <a:gd name="T10" fmla="*/ 879 w 1018"/>
              <a:gd name="T11" fmla="*/ 754 h 816"/>
              <a:gd name="T12" fmla="*/ 847 w 1018"/>
              <a:gd name="T13" fmla="*/ 709 h 816"/>
              <a:gd name="T14" fmla="*/ 863 w 1018"/>
              <a:gd name="T15" fmla="*/ 677 h 816"/>
              <a:gd name="T16" fmla="*/ 802 w 1018"/>
              <a:gd name="T17" fmla="*/ 722 h 816"/>
              <a:gd name="T18" fmla="*/ 831 w 1018"/>
              <a:gd name="T19" fmla="*/ 693 h 816"/>
              <a:gd name="T20" fmla="*/ 879 w 1018"/>
              <a:gd name="T21" fmla="*/ 661 h 816"/>
              <a:gd name="T22" fmla="*/ 972 w 1018"/>
              <a:gd name="T23" fmla="*/ 661 h 816"/>
              <a:gd name="T24" fmla="*/ 1017 w 1018"/>
              <a:gd name="T25" fmla="*/ 616 h 816"/>
              <a:gd name="T26" fmla="*/ 956 w 1018"/>
              <a:gd name="T27" fmla="*/ 555 h 816"/>
              <a:gd name="T28" fmla="*/ 908 w 1018"/>
              <a:gd name="T29" fmla="*/ 491 h 816"/>
              <a:gd name="T30" fmla="*/ 863 w 1018"/>
              <a:gd name="T31" fmla="*/ 430 h 816"/>
              <a:gd name="T32" fmla="*/ 802 w 1018"/>
              <a:gd name="T33" fmla="*/ 369 h 816"/>
              <a:gd name="T34" fmla="*/ 741 w 1018"/>
              <a:gd name="T35" fmla="*/ 478 h 816"/>
              <a:gd name="T36" fmla="*/ 709 w 1018"/>
              <a:gd name="T37" fmla="*/ 555 h 816"/>
              <a:gd name="T38" fmla="*/ 709 w 1018"/>
              <a:gd name="T39" fmla="*/ 616 h 816"/>
              <a:gd name="T40" fmla="*/ 664 w 1018"/>
              <a:gd name="T41" fmla="*/ 584 h 816"/>
              <a:gd name="T42" fmla="*/ 677 w 1018"/>
              <a:gd name="T43" fmla="*/ 539 h 816"/>
              <a:gd name="T44" fmla="*/ 571 w 1018"/>
              <a:gd name="T45" fmla="*/ 478 h 816"/>
              <a:gd name="T46" fmla="*/ 571 w 1018"/>
              <a:gd name="T47" fmla="*/ 385 h 816"/>
              <a:gd name="T48" fmla="*/ 648 w 1018"/>
              <a:gd name="T49" fmla="*/ 337 h 816"/>
              <a:gd name="T50" fmla="*/ 709 w 1018"/>
              <a:gd name="T51" fmla="*/ 292 h 816"/>
              <a:gd name="T52" fmla="*/ 754 w 1018"/>
              <a:gd name="T53" fmla="*/ 247 h 816"/>
              <a:gd name="T54" fmla="*/ 818 w 1018"/>
              <a:gd name="T55" fmla="*/ 215 h 816"/>
              <a:gd name="T56" fmla="*/ 741 w 1018"/>
              <a:gd name="T57" fmla="*/ 231 h 816"/>
              <a:gd name="T58" fmla="*/ 741 w 1018"/>
              <a:gd name="T59" fmla="*/ 183 h 816"/>
              <a:gd name="T60" fmla="*/ 725 w 1018"/>
              <a:gd name="T61" fmla="*/ 154 h 816"/>
              <a:gd name="T62" fmla="*/ 709 w 1018"/>
              <a:gd name="T63" fmla="*/ 106 h 816"/>
              <a:gd name="T64" fmla="*/ 648 w 1018"/>
              <a:gd name="T65" fmla="*/ 215 h 816"/>
              <a:gd name="T66" fmla="*/ 632 w 1018"/>
              <a:gd name="T67" fmla="*/ 183 h 816"/>
              <a:gd name="T68" fmla="*/ 555 w 1018"/>
              <a:gd name="T69" fmla="*/ 170 h 816"/>
              <a:gd name="T70" fmla="*/ 510 w 1018"/>
              <a:gd name="T71" fmla="*/ 154 h 816"/>
              <a:gd name="T72" fmla="*/ 494 w 1018"/>
              <a:gd name="T73" fmla="*/ 183 h 816"/>
              <a:gd name="T74" fmla="*/ 446 w 1018"/>
              <a:gd name="T75" fmla="*/ 122 h 816"/>
              <a:gd name="T76" fmla="*/ 356 w 1018"/>
              <a:gd name="T77" fmla="*/ 61 h 816"/>
              <a:gd name="T78" fmla="*/ 308 w 1018"/>
              <a:gd name="T79" fmla="*/ 29 h 816"/>
              <a:gd name="T80" fmla="*/ 186 w 1018"/>
              <a:gd name="T81" fmla="*/ 0 h 816"/>
              <a:gd name="T82" fmla="*/ 32 w 1018"/>
              <a:gd name="T83" fmla="*/ 292 h 816"/>
              <a:gd name="T84" fmla="*/ 61 w 1018"/>
              <a:gd name="T85" fmla="*/ 369 h 816"/>
              <a:gd name="T86" fmla="*/ 45 w 1018"/>
              <a:gd name="T87" fmla="*/ 446 h 816"/>
              <a:gd name="T88" fmla="*/ 93 w 1018"/>
              <a:gd name="T89" fmla="*/ 568 h 816"/>
              <a:gd name="T90" fmla="*/ 324 w 1018"/>
              <a:gd name="T91" fmla="*/ 616 h 816"/>
              <a:gd name="T92" fmla="*/ 523 w 1018"/>
              <a:gd name="T93" fmla="*/ 677 h 816"/>
              <a:gd name="T94" fmla="*/ 555 w 1018"/>
              <a:gd name="T95" fmla="*/ 645 h 816"/>
              <a:gd name="T96" fmla="*/ 600 w 1018"/>
              <a:gd name="T97" fmla="*/ 677 h 816"/>
              <a:gd name="T98" fmla="*/ 648 w 1018"/>
              <a:gd name="T99" fmla="*/ 722 h 816"/>
              <a:gd name="T100" fmla="*/ 616 w 1018"/>
              <a:gd name="T101" fmla="*/ 738 h 816"/>
              <a:gd name="T102" fmla="*/ 600 w 1018"/>
              <a:gd name="T103" fmla="*/ 786 h 816"/>
              <a:gd name="T104" fmla="*/ 616 w 1018"/>
              <a:gd name="T105" fmla="*/ 799 h 816"/>
              <a:gd name="T106" fmla="*/ 664 w 1018"/>
              <a:gd name="T107" fmla="*/ 77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8" h="816">
                <a:moveTo>
                  <a:pt x="664" y="770"/>
                </a:moveTo>
                <a:lnTo>
                  <a:pt x="693" y="770"/>
                </a:lnTo>
                <a:lnTo>
                  <a:pt x="725" y="770"/>
                </a:lnTo>
                <a:lnTo>
                  <a:pt x="741" y="770"/>
                </a:lnTo>
                <a:lnTo>
                  <a:pt x="754" y="770"/>
                </a:lnTo>
                <a:lnTo>
                  <a:pt x="770" y="770"/>
                </a:lnTo>
                <a:lnTo>
                  <a:pt x="786" y="754"/>
                </a:lnTo>
                <a:lnTo>
                  <a:pt x="802" y="722"/>
                </a:lnTo>
                <a:lnTo>
                  <a:pt x="818" y="722"/>
                </a:lnTo>
                <a:lnTo>
                  <a:pt x="818" y="754"/>
                </a:lnTo>
                <a:lnTo>
                  <a:pt x="831" y="770"/>
                </a:lnTo>
                <a:lnTo>
                  <a:pt x="863" y="754"/>
                </a:lnTo>
                <a:lnTo>
                  <a:pt x="863" y="770"/>
                </a:lnTo>
                <a:lnTo>
                  <a:pt x="831" y="786"/>
                </a:lnTo>
                <a:lnTo>
                  <a:pt x="831" y="815"/>
                </a:lnTo>
                <a:lnTo>
                  <a:pt x="879" y="786"/>
                </a:lnTo>
                <a:lnTo>
                  <a:pt x="908" y="770"/>
                </a:lnTo>
                <a:lnTo>
                  <a:pt x="879" y="754"/>
                </a:lnTo>
                <a:lnTo>
                  <a:pt x="863" y="738"/>
                </a:lnTo>
                <a:lnTo>
                  <a:pt x="879" y="722"/>
                </a:lnTo>
                <a:lnTo>
                  <a:pt x="847" y="709"/>
                </a:lnTo>
                <a:lnTo>
                  <a:pt x="879" y="709"/>
                </a:lnTo>
                <a:lnTo>
                  <a:pt x="879" y="693"/>
                </a:lnTo>
                <a:lnTo>
                  <a:pt x="863" y="677"/>
                </a:lnTo>
                <a:lnTo>
                  <a:pt x="847" y="693"/>
                </a:lnTo>
                <a:lnTo>
                  <a:pt x="831" y="693"/>
                </a:lnTo>
                <a:lnTo>
                  <a:pt x="802" y="722"/>
                </a:lnTo>
                <a:lnTo>
                  <a:pt x="770" y="738"/>
                </a:lnTo>
                <a:lnTo>
                  <a:pt x="786" y="722"/>
                </a:lnTo>
                <a:lnTo>
                  <a:pt x="831" y="693"/>
                </a:lnTo>
                <a:lnTo>
                  <a:pt x="847" y="693"/>
                </a:lnTo>
                <a:lnTo>
                  <a:pt x="847" y="677"/>
                </a:lnTo>
                <a:lnTo>
                  <a:pt x="879" y="661"/>
                </a:lnTo>
                <a:lnTo>
                  <a:pt x="924" y="677"/>
                </a:lnTo>
                <a:lnTo>
                  <a:pt x="956" y="677"/>
                </a:lnTo>
                <a:lnTo>
                  <a:pt x="972" y="661"/>
                </a:lnTo>
                <a:lnTo>
                  <a:pt x="1001" y="661"/>
                </a:lnTo>
                <a:lnTo>
                  <a:pt x="1001" y="645"/>
                </a:lnTo>
                <a:lnTo>
                  <a:pt x="1017" y="616"/>
                </a:lnTo>
                <a:lnTo>
                  <a:pt x="985" y="600"/>
                </a:lnTo>
                <a:lnTo>
                  <a:pt x="1001" y="584"/>
                </a:lnTo>
                <a:lnTo>
                  <a:pt x="956" y="555"/>
                </a:lnTo>
                <a:lnTo>
                  <a:pt x="956" y="539"/>
                </a:lnTo>
                <a:lnTo>
                  <a:pt x="940" y="462"/>
                </a:lnTo>
                <a:lnTo>
                  <a:pt x="908" y="491"/>
                </a:lnTo>
                <a:lnTo>
                  <a:pt x="863" y="478"/>
                </a:lnTo>
                <a:lnTo>
                  <a:pt x="879" y="430"/>
                </a:lnTo>
                <a:lnTo>
                  <a:pt x="863" y="430"/>
                </a:lnTo>
                <a:lnTo>
                  <a:pt x="847" y="385"/>
                </a:lnTo>
                <a:lnTo>
                  <a:pt x="818" y="369"/>
                </a:lnTo>
                <a:lnTo>
                  <a:pt x="802" y="369"/>
                </a:lnTo>
                <a:lnTo>
                  <a:pt x="770" y="462"/>
                </a:lnTo>
                <a:lnTo>
                  <a:pt x="754" y="462"/>
                </a:lnTo>
                <a:lnTo>
                  <a:pt x="741" y="478"/>
                </a:lnTo>
                <a:lnTo>
                  <a:pt x="754" y="491"/>
                </a:lnTo>
                <a:lnTo>
                  <a:pt x="741" y="539"/>
                </a:lnTo>
                <a:lnTo>
                  <a:pt x="709" y="555"/>
                </a:lnTo>
                <a:lnTo>
                  <a:pt x="725" y="568"/>
                </a:lnTo>
                <a:lnTo>
                  <a:pt x="709" y="600"/>
                </a:lnTo>
                <a:lnTo>
                  <a:pt x="709" y="616"/>
                </a:lnTo>
                <a:lnTo>
                  <a:pt x="693" y="632"/>
                </a:lnTo>
                <a:lnTo>
                  <a:pt x="677" y="616"/>
                </a:lnTo>
                <a:lnTo>
                  <a:pt x="664" y="584"/>
                </a:lnTo>
                <a:lnTo>
                  <a:pt x="677" y="568"/>
                </a:lnTo>
                <a:lnTo>
                  <a:pt x="677" y="555"/>
                </a:lnTo>
                <a:lnTo>
                  <a:pt x="677" y="539"/>
                </a:lnTo>
                <a:lnTo>
                  <a:pt x="648" y="523"/>
                </a:lnTo>
                <a:lnTo>
                  <a:pt x="587" y="462"/>
                </a:lnTo>
                <a:lnTo>
                  <a:pt x="571" y="478"/>
                </a:lnTo>
                <a:lnTo>
                  <a:pt x="571" y="430"/>
                </a:lnTo>
                <a:lnTo>
                  <a:pt x="555" y="414"/>
                </a:lnTo>
                <a:lnTo>
                  <a:pt x="571" y="385"/>
                </a:lnTo>
                <a:lnTo>
                  <a:pt x="600" y="353"/>
                </a:lnTo>
                <a:lnTo>
                  <a:pt x="632" y="324"/>
                </a:lnTo>
                <a:lnTo>
                  <a:pt x="648" y="337"/>
                </a:lnTo>
                <a:lnTo>
                  <a:pt x="664" y="308"/>
                </a:lnTo>
                <a:lnTo>
                  <a:pt x="693" y="308"/>
                </a:lnTo>
                <a:lnTo>
                  <a:pt x="709" y="292"/>
                </a:lnTo>
                <a:lnTo>
                  <a:pt x="741" y="276"/>
                </a:lnTo>
                <a:lnTo>
                  <a:pt x="741" y="260"/>
                </a:lnTo>
                <a:lnTo>
                  <a:pt x="754" y="247"/>
                </a:lnTo>
                <a:lnTo>
                  <a:pt x="770" y="260"/>
                </a:lnTo>
                <a:lnTo>
                  <a:pt x="802" y="260"/>
                </a:lnTo>
                <a:lnTo>
                  <a:pt x="818" y="215"/>
                </a:lnTo>
                <a:lnTo>
                  <a:pt x="802" y="183"/>
                </a:lnTo>
                <a:lnTo>
                  <a:pt x="786" y="215"/>
                </a:lnTo>
                <a:lnTo>
                  <a:pt x="741" y="231"/>
                </a:lnTo>
                <a:lnTo>
                  <a:pt x="741" y="215"/>
                </a:lnTo>
                <a:lnTo>
                  <a:pt x="741" y="199"/>
                </a:lnTo>
                <a:lnTo>
                  <a:pt x="741" y="183"/>
                </a:lnTo>
                <a:lnTo>
                  <a:pt x="725" y="183"/>
                </a:lnTo>
                <a:lnTo>
                  <a:pt x="709" y="170"/>
                </a:lnTo>
                <a:lnTo>
                  <a:pt x="725" y="154"/>
                </a:lnTo>
                <a:lnTo>
                  <a:pt x="725" y="122"/>
                </a:lnTo>
                <a:lnTo>
                  <a:pt x="741" y="106"/>
                </a:lnTo>
                <a:lnTo>
                  <a:pt x="709" y="106"/>
                </a:lnTo>
                <a:lnTo>
                  <a:pt x="677" y="122"/>
                </a:lnTo>
                <a:lnTo>
                  <a:pt x="677" y="183"/>
                </a:lnTo>
                <a:lnTo>
                  <a:pt x="648" y="215"/>
                </a:lnTo>
                <a:lnTo>
                  <a:pt x="648" y="231"/>
                </a:lnTo>
                <a:lnTo>
                  <a:pt x="632" y="231"/>
                </a:lnTo>
                <a:lnTo>
                  <a:pt x="632" y="183"/>
                </a:lnTo>
                <a:lnTo>
                  <a:pt x="600" y="183"/>
                </a:lnTo>
                <a:lnTo>
                  <a:pt x="587" y="183"/>
                </a:lnTo>
                <a:lnTo>
                  <a:pt x="555" y="170"/>
                </a:lnTo>
                <a:lnTo>
                  <a:pt x="555" y="154"/>
                </a:lnTo>
                <a:lnTo>
                  <a:pt x="523" y="138"/>
                </a:lnTo>
                <a:lnTo>
                  <a:pt x="510" y="154"/>
                </a:lnTo>
                <a:lnTo>
                  <a:pt x="539" y="154"/>
                </a:lnTo>
                <a:lnTo>
                  <a:pt x="510" y="170"/>
                </a:lnTo>
                <a:lnTo>
                  <a:pt x="494" y="183"/>
                </a:lnTo>
                <a:lnTo>
                  <a:pt x="478" y="154"/>
                </a:lnTo>
                <a:lnTo>
                  <a:pt x="433" y="138"/>
                </a:lnTo>
                <a:lnTo>
                  <a:pt x="446" y="122"/>
                </a:lnTo>
                <a:lnTo>
                  <a:pt x="401" y="77"/>
                </a:lnTo>
                <a:lnTo>
                  <a:pt x="369" y="77"/>
                </a:lnTo>
                <a:lnTo>
                  <a:pt x="356" y="61"/>
                </a:lnTo>
                <a:lnTo>
                  <a:pt x="340" y="29"/>
                </a:lnTo>
                <a:lnTo>
                  <a:pt x="324" y="45"/>
                </a:lnTo>
                <a:lnTo>
                  <a:pt x="308" y="29"/>
                </a:lnTo>
                <a:lnTo>
                  <a:pt x="292" y="45"/>
                </a:lnTo>
                <a:lnTo>
                  <a:pt x="231" y="45"/>
                </a:lnTo>
                <a:lnTo>
                  <a:pt x="186" y="0"/>
                </a:lnTo>
                <a:lnTo>
                  <a:pt x="0" y="247"/>
                </a:lnTo>
                <a:lnTo>
                  <a:pt x="16" y="260"/>
                </a:lnTo>
                <a:lnTo>
                  <a:pt x="32" y="292"/>
                </a:lnTo>
                <a:lnTo>
                  <a:pt x="61" y="292"/>
                </a:lnTo>
                <a:lnTo>
                  <a:pt x="61" y="324"/>
                </a:lnTo>
                <a:lnTo>
                  <a:pt x="61" y="369"/>
                </a:lnTo>
                <a:lnTo>
                  <a:pt x="77" y="385"/>
                </a:lnTo>
                <a:lnTo>
                  <a:pt x="77" y="414"/>
                </a:lnTo>
                <a:lnTo>
                  <a:pt x="45" y="446"/>
                </a:lnTo>
                <a:lnTo>
                  <a:pt x="61" y="491"/>
                </a:lnTo>
                <a:lnTo>
                  <a:pt x="45" y="523"/>
                </a:lnTo>
                <a:lnTo>
                  <a:pt x="93" y="568"/>
                </a:lnTo>
                <a:lnTo>
                  <a:pt x="109" y="584"/>
                </a:lnTo>
                <a:lnTo>
                  <a:pt x="199" y="600"/>
                </a:lnTo>
                <a:lnTo>
                  <a:pt x="324" y="616"/>
                </a:lnTo>
                <a:lnTo>
                  <a:pt x="433" y="645"/>
                </a:lnTo>
                <a:lnTo>
                  <a:pt x="462" y="645"/>
                </a:lnTo>
                <a:lnTo>
                  <a:pt x="523" y="677"/>
                </a:lnTo>
                <a:lnTo>
                  <a:pt x="539" y="661"/>
                </a:lnTo>
                <a:lnTo>
                  <a:pt x="555" y="661"/>
                </a:lnTo>
                <a:lnTo>
                  <a:pt x="555" y="645"/>
                </a:lnTo>
                <a:lnTo>
                  <a:pt x="587" y="661"/>
                </a:lnTo>
                <a:lnTo>
                  <a:pt x="587" y="677"/>
                </a:lnTo>
                <a:lnTo>
                  <a:pt x="600" y="677"/>
                </a:lnTo>
                <a:lnTo>
                  <a:pt x="600" y="709"/>
                </a:lnTo>
                <a:lnTo>
                  <a:pt x="632" y="722"/>
                </a:lnTo>
                <a:lnTo>
                  <a:pt x="648" y="722"/>
                </a:lnTo>
                <a:lnTo>
                  <a:pt x="648" y="754"/>
                </a:lnTo>
                <a:lnTo>
                  <a:pt x="632" y="754"/>
                </a:lnTo>
                <a:lnTo>
                  <a:pt x="616" y="738"/>
                </a:lnTo>
                <a:lnTo>
                  <a:pt x="616" y="770"/>
                </a:lnTo>
                <a:lnTo>
                  <a:pt x="616" y="786"/>
                </a:lnTo>
                <a:lnTo>
                  <a:pt x="600" y="786"/>
                </a:lnTo>
                <a:lnTo>
                  <a:pt x="587" y="799"/>
                </a:lnTo>
                <a:lnTo>
                  <a:pt x="600" y="815"/>
                </a:lnTo>
                <a:lnTo>
                  <a:pt x="616" y="799"/>
                </a:lnTo>
                <a:lnTo>
                  <a:pt x="632" y="786"/>
                </a:lnTo>
                <a:lnTo>
                  <a:pt x="648" y="786"/>
                </a:lnTo>
                <a:lnTo>
                  <a:pt x="664" y="770"/>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27" name="Freeform 363"/>
          <p:cNvSpPr>
            <a:spLocks/>
          </p:cNvSpPr>
          <p:nvPr/>
        </p:nvSpPr>
        <p:spPr bwMode="auto">
          <a:xfrm>
            <a:off x="2363327" y="1615252"/>
            <a:ext cx="449250" cy="558718"/>
          </a:xfrm>
          <a:custGeom>
            <a:avLst/>
            <a:gdLst>
              <a:gd name="T0" fmla="*/ 170 w 264"/>
              <a:gd name="T1" fmla="*/ 29 h 322"/>
              <a:gd name="T2" fmla="*/ 125 w 264"/>
              <a:gd name="T3" fmla="*/ 0 h 322"/>
              <a:gd name="T4" fmla="*/ 77 w 264"/>
              <a:gd name="T5" fmla="*/ 13 h 322"/>
              <a:gd name="T6" fmla="*/ 61 w 264"/>
              <a:gd name="T7" fmla="*/ 29 h 322"/>
              <a:gd name="T8" fmla="*/ 48 w 264"/>
              <a:gd name="T9" fmla="*/ 0 h 322"/>
              <a:gd name="T10" fmla="*/ 0 w 264"/>
              <a:gd name="T11" fmla="*/ 13 h 322"/>
              <a:gd name="T12" fmla="*/ 0 w 264"/>
              <a:gd name="T13" fmla="*/ 61 h 322"/>
              <a:gd name="T14" fmla="*/ 32 w 264"/>
              <a:gd name="T15" fmla="*/ 77 h 322"/>
              <a:gd name="T16" fmla="*/ 77 w 264"/>
              <a:gd name="T17" fmla="*/ 90 h 322"/>
              <a:gd name="T18" fmla="*/ 93 w 264"/>
              <a:gd name="T19" fmla="*/ 90 h 322"/>
              <a:gd name="T20" fmla="*/ 125 w 264"/>
              <a:gd name="T21" fmla="*/ 154 h 322"/>
              <a:gd name="T22" fmla="*/ 138 w 264"/>
              <a:gd name="T23" fmla="*/ 167 h 322"/>
              <a:gd name="T24" fmla="*/ 93 w 264"/>
              <a:gd name="T25" fmla="*/ 215 h 322"/>
              <a:gd name="T26" fmla="*/ 77 w 264"/>
              <a:gd name="T27" fmla="*/ 215 h 322"/>
              <a:gd name="T28" fmla="*/ 61 w 264"/>
              <a:gd name="T29" fmla="*/ 215 h 322"/>
              <a:gd name="T30" fmla="*/ 48 w 264"/>
              <a:gd name="T31" fmla="*/ 231 h 322"/>
              <a:gd name="T32" fmla="*/ 48 w 264"/>
              <a:gd name="T33" fmla="*/ 244 h 322"/>
              <a:gd name="T34" fmla="*/ 61 w 264"/>
              <a:gd name="T35" fmla="*/ 260 h 322"/>
              <a:gd name="T36" fmla="*/ 93 w 264"/>
              <a:gd name="T37" fmla="*/ 231 h 322"/>
              <a:gd name="T38" fmla="*/ 109 w 264"/>
              <a:gd name="T39" fmla="*/ 260 h 322"/>
              <a:gd name="T40" fmla="*/ 109 w 264"/>
              <a:gd name="T41" fmla="*/ 276 h 322"/>
              <a:gd name="T42" fmla="*/ 138 w 264"/>
              <a:gd name="T43" fmla="*/ 308 h 322"/>
              <a:gd name="T44" fmla="*/ 170 w 264"/>
              <a:gd name="T45" fmla="*/ 321 h 322"/>
              <a:gd name="T46" fmla="*/ 154 w 264"/>
              <a:gd name="T47" fmla="*/ 276 h 322"/>
              <a:gd name="T48" fmla="*/ 186 w 264"/>
              <a:gd name="T49" fmla="*/ 308 h 322"/>
              <a:gd name="T50" fmla="*/ 202 w 264"/>
              <a:gd name="T51" fmla="*/ 276 h 322"/>
              <a:gd name="T52" fmla="*/ 186 w 264"/>
              <a:gd name="T53" fmla="*/ 244 h 322"/>
              <a:gd name="T54" fmla="*/ 186 w 264"/>
              <a:gd name="T55" fmla="*/ 215 h 322"/>
              <a:gd name="T56" fmla="*/ 202 w 264"/>
              <a:gd name="T57" fmla="*/ 231 h 322"/>
              <a:gd name="T58" fmla="*/ 215 w 264"/>
              <a:gd name="T59" fmla="*/ 260 h 322"/>
              <a:gd name="T60" fmla="*/ 263 w 264"/>
              <a:gd name="T61" fmla="*/ 231 h 322"/>
              <a:gd name="T62" fmla="*/ 247 w 264"/>
              <a:gd name="T63" fmla="*/ 199 h 322"/>
              <a:gd name="T64" fmla="*/ 202 w 264"/>
              <a:gd name="T65" fmla="*/ 167 h 322"/>
              <a:gd name="T66" fmla="*/ 202 w 264"/>
              <a:gd name="T67" fmla="*/ 138 h 322"/>
              <a:gd name="T68" fmla="*/ 231 w 264"/>
              <a:gd name="T69" fmla="*/ 122 h 322"/>
              <a:gd name="T70" fmla="*/ 170 w 264"/>
              <a:gd name="T71" fmla="*/ 61 h 322"/>
              <a:gd name="T72" fmla="*/ 170 w 264"/>
              <a:gd name="T73" fmla="*/ 2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4" h="322">
                <a:moveTo>
                  <a:pt x="170" y="29"/>
                </a:moveTo>
                <a:lnTo>
                  <a:pt x="125" y="0"/>
                </a:lnTo>
                <a:lnTo>
                  <a:pt x="77" y="13"/>
                </a:lnTo>
                <a:lnTo>
                  <a:pt x="61" y="29"/>
                </a:lnTo>
                <a:lnTo>
                  <a:pt x="48" y="0"/>
                </a:lnTo>
                <a:lnTo>
                  <a:pt x="0" y="13"/>
                </a:lnTo>
                <a:lnTo>
                  <a:pt x="0" y="61"/>
                </a:lnTo>
                <a:lnTo>
                  <a:pt x="32" y="77"/>
                </a:lnTo>
                <a:lnTo>
                  <a:pt x="77" y="90"/>
                </a:lnTo>
                <a:lnTo>
                  <a:pt x="93" y="90"/>
                </a:lnTo>
                <a:lnTo>
                  <a:pt x="125" y="154"/>
                </a:lnTo>
                <a:lnTo>
                  <a:pt x="138" y="167"/>
                </a:lnTo>
                <a:lnTo>
                  <a:pt x="93" y="215"/>
                </a:lnTo>
                <a:lnTo>
                  <a:pt x="77" y="215"/>
                </a:lnTo>
                <a:lnTo>
                  <a:pt x="61" y="215"/>
                </a:lnTo>
                <a:lnTo>
                  <a:pt x="48" y="231"/>
                </a:lnTo>
                <a:lnTo>
                  <a:pt x="48" y="244"/>
                </a:lnTo>
                <a:lnTo>
                  <a:pt x="61" y="260"/>
                </a:lnTo>
                <a:lnTo>
                  <a:pt x="93" y="231"/>
                </a:lnTo>
                <a:lnTo>
                  <a:pt x="109" y="260"/>
                </a:lnTo>
                <a:lnTo>
                  <a:pt x="109" y="276"/>
                </a:lnTo>
                <a:lnTo>
                  <a:pt x="138" y="308"/>
                </a:lnTo>
                <a:lnTo>
                  <a:pt x="170" y="321"/>
                </a:lnTo>
                <a:lnTo>
                  <a:pt x="154" y="276"/>
                </a:lnTo>
                <a:lnTo>
                  <a:pt x="186" y="308"/>
                </a:lnTo>
                <a:lnTo>
                  <a:pt x="202" y="276"/>
                </a:lnTo>
                <a:lnTo>
                  <a:pt x="186" y="244"/>
                </a:lnTo>
                <a:lnTo>
                  <a:pt x="186" y="215"/>
                </a:lnTo>
                <a:lnTo>
                  <a:pt x="202" y="231"/>
                </a:lnTo>
                <a:lnTo>
                  <a:pt x="215" y="260"/>
                </a:lnTo>
                <a:lnTo>
                  <a:pt x="263" y="231"/>
                </a:lnTo>
                <a:lnTo>
                  <a:pt x="247" y="199"/>
                </a:lnTo>
                <a:lnTo>
                  <a:pt x="202" y="167"/>
                </a:lnTo>
                <a:lnTo>
                  <a:pt x="202" y="138"/>
                </a:lnTo>
                <a:lnTo>
                  <a:pt x="231" y="122"/>
                </a:lnTo>
                <a:lnTo>
                  <a:pt x="170" y="61"/>
                </a:lnTo>
                <a:lnTo>
                  <a:pt x="170" y="29"/>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28" name="Freeform 364"/>
          <p:cNvSpPr>
            <a:spLocks/>
          </p:cNvSpPr>
          <p:nvPr/>
        </p:nvSpPr>
        <p:spPr bwMode="auto">
          <a:xfrm>
            <a:off x="2651127" y="1235939"/>
            <a:ext cx="451590" cy="297300"/>
          </a:xfrm>
          <a:custGeom>
            <a:avLst/>
            <a:gdLst>
              <a:gd name="T0" fmla="*/ 16 w 265"/>
              <a:gd name="T1" fmla="*/ 142 h 172"/>
              <a:gd name="T2" fmla="*/ 0 w 265"/>
              <a:gd name="T3" fmla="*/ 155 h 172"/>
              <a:gd name="T4" fmla="*/ 16 w 265"/>
              <a:gd name="T5" fmla="*/ 155 h 172"/>
              <a:gd name="T6" fmla="*/ 45 w 265"/>
              <a:gd name="T7" fmla="*/ 155 h 172"/>
              <a:gd name="T8" fmla="*/ 61 w 265"/>
              <a:gd name="T9" fmla="*/ 171 h 172"/>
              <a:gd name="T10" fmla="*/ 93 w 265"/>
              <a:gd name="T11" fmla="*/ 142 h 172"/>
              <a:gd name="T12" fmla="*/ 109 w 265"/>
              <a:gd name="T13" fmla="*/ 142 h 172"/>
              <a:gd name="T14" fmla="*/ 109 w 265"/>
              <a:gd name="T15" fmla="*/ 110 h 172"/>
              <a:gd name="T16" fmla="*/ 138 w 265"/>
              <a:gd name="T17" fmla="*/ 110 h 172"/>
              <a:gd name="T18" fmla="*/ 155 w 265"/>
              <a:gd name="T19" fmla="*/ 110 h 172"/>
              <a:gd name="T20" fmla="*/ 232 w 265"/>
              <a:gd name="T21" fmla="*/ 77 h 172"/>
              <a:gd name="T22" fmla="*/ 264 w 265"/>
              <a:gd name="T23" fmla="*/ 16 h 172"/>
              <a:gd name="T24" fmla="*/ 61 w 265"/>
              <a:gd name="T25" fmla="*/ 0 h 172"/>
              <a:gd name="T26" fmla="*/ 61 w 265"/>
              <a:gd name="T27" fmla="*/ 32 h 172"/>
              <a:gd name="T28" fmla="*/ 93 w 265"/>
              <a:gd name="T29" fmla="*/ 48 h 172"/>
              <a:gd name="T30" fmla="*/ 122 w 265"/>
              <a:gd name="T31" fmla="*/ 48 h 172"/>
              <a:gd name="T32" fmla="*/ 109 w 265"/>
              <a:gd name="T33" fmla="*/ 77 h 172"/>
              <a:gd name="T34" fmla="*/ 77 w 265"/>
              <a:gd name="T35" fmla="*/ 65 h 172"/>
              <a:gd name="T36" fmla="*/ 61 w 265"/>
              <a:gd name="T37" fmla="*/ 48 h 172"/>
              <a:gd name="T38" fmla="*/ 32 w 265"/>
              <a:gd name="T39" fmla="*/ 110 h 172"/>
              <a:gd name="T40" fmla="*/ 45 w 265"/>
              <a:gd name="T41" fmla="*/ 126 h 172"/>
              <a:gd name="T42" fmla="*/ 32 w 265"/>
              <a:gd name="T43" fmla="*/ 126 h 172"/>
              <a:gd name="T44" fmla="*/ 16 w 265"/>
              <a:gd name="T45" fmla="*/ 1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5" h="172">
                <a:moveTo>
                  <a:pt x="16" y="142"/>
                </a:moveTo>
                <a:lnTo>
                  <a:pt x="0" y="155"/>
                </a:lnTo>
                <a:lnTo>
                  <a:pt x="16" y="155"/>
                </a:lnTo>
                <a:lnTo>
                  <a:pt x="45" y="155"/>
                </a:lnTo>
                <a:lnTo>
                  <a:pt x="61" y="171"/>
                </a:lnTo>
                <a:lnTo>
                  <a:pt x="93" y="142"/>
                </a:lnTo>
                <a:lnTo>
                  <a:pt x="109" y="142"/>
                </a:lnTo>
                <a:lnTo>
                  <a:pt x="109" y="110"/>
                </a:lnTo>
                <a:lnTo>
                  <a:pt x="138" y="110"/>
                </a:lnTo>
                <a:lnTo>
                  <a:pt x="155" y="110"/>
                </a:lnTo>
                <a:lnTo>
                  <a:pt x="232" y="77"/>
                </a:lnTo>
                <a:lnTo>
                  <a:pt x="264" y="16"/>
                </a:lnTo>
                <a:lnTo>
                  <a:pt x="61" y="0"/>
                </a:lnTo>
                <a:lnTo>
                  <a:pt x="61" y="32"/>
                </a:lnTo>
                <a:lnTo>
                  <a:pt x="93" y="48"/>
                </a:lnTo>
                <a:lnTo>
                  <a:pt x="122" y="48"/>
                </a:lnTo>
                <a:lnTo>
                  <a:pt x="109" y="77"/>
                </a:lnTo>
                <a:lnTo>
                  <a:pt x="77" y="65"/>
                </a:lnTo>
                <a:lnTo>
                  <a:pt x="61" y="48"/>
                </a:lnTo>
                <a:lnTo>
                  <a:pt x="32" y="110"/>
                </a:lnTo>
                <a:lnTo>
                  <a:pt x="45" y="126"/>
                </a:lnTo>
                <a:lnTo>
                  <a:pt x="32" y="126"/>
                </a:lnTo>
                <a:lnTo>
                  <a:pt x="16" y="142"/>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29" name="Freeform 365"/>
          <p:cNvSpPr>
            <a:spLocks/>
          </p:cNvSpPr>
          <p:nvPr/>
        </p:nvSpPr>
        <p:spPr bwMode="auto">
          <a:xfrm>
            <a:off x="1839203" y="1453787"/>
            <a:ext cx="236323" cy="240915"/>
          </a:xfrm>
          <a:custGeom>
            <a:avLst/>
            <a:gdLst>
              <a:gd name="T0" fmla="*/ 48 w 139"/>
              <a:gd name="T1" fmla="*/ 16 h 139"/>
              <a:gd name="T2" fmla="*/ 77 w 139"/>
              <a:gd name="T3" fmla="*/ 0 h 139"/>
              <a:gd name="T4" fmla="*/ 77 w 139"/>
              <a:gd name="T5" fmla="*/ 29 h 139"/>
              <a:gd name="T6" fmla="*/ 93 w 139"/>
              <a:gd name="T7" fmla="*/ 0 h 139"/>
              <a:gd name="T8" fmla="*/ 109 w 139"/>
              <a:gd name="T9" fmla="*/ 45 h 139"/>
              <a:gd name="T10" fmla="*/ 138 w 139"/>
              <a:gd name="T11" fmla="*/ 29 h 139"/>
              <a:gd name="T12" fmla="*/ 138 w 139"/>
              <a:gd name="T13" fmla="*/ 61 h 139"/>
              <a:gd name="T14" fmla="*/ 138 w 139"/>
              <a:gd name="T15" fmla="*/ 122 h 139"/>
              <a:gd name="T16" fmla="*/ 93 w 139"/>
              <a:gd name="T17" fmla="*/ 138 h 139"/>
              <a:gd name="T18" fmla="*/ 48 w 139"/>
              <a:gd name="T19" fmla="*/ 106 h 139"/>
              <a:gd name="T20" fmla="*/ 16 w 139"/>
              <a:gd name="T21" fmla="*/ 93 h 139"/>
              <a:gd name="T22" fmla="*/ 0 w 139"/>
              <a:gd name="T23" fmla="*/ 61 h 139"/>
              <a:gd name="T24" fmla="*/ 48 w 139"/>
              <a:gd name="T25" fmla="*/ 77 h 139"/>
              <a:gd name="T26" fmla="*/ 48 w 139"/>
              <a:gd name="T27" fmla="*/ 61 h 139"/>
              <a:gd name="T28" fmla="*/ 32 w 139"/>
              <a:gd name="T29" fmla="*/ 45 h 139"/>
              <a:gd name="T30" fmla="*/ 48 w 139"/>
              <a:gd name="T31" fmla="*/ 29 h 139"/>
              <a:gd name="T32" fmla="*/ 48 w 139"/>
              <a:gd name="T33" fmla="*/ 1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 h="139">
                <a:moveTo>
                  <a:pt x="48" y="16"/>
                </a:moveTo>
                <a:lnTo>
                  <a:pt x="77" y="0"/>
                </a:lnTo>
                <a:lnTo>
                  <a:pt x="77" y="29"/>
                </a:lnTo>
                <a:lnTo>
                  <a:pt x="93" y="0"/>
                </a:lnTo>
                <a:lnTo>
                  <a:pt x="109" y="45"/>
                </a:lnTo>
                <a:lnTo>
                  <a:pt x="138" y="29"/>
                </a:lnTo>
                <a:lnTo>
                  <a:pt x="138" y="61"/>
                </a:lnTo>
                <a:lnTo>
                  <a:pt x="138" y="122"/>
                </a:lnTo>
                <a:lnTo>
                  <a:pt x="93" y="138"/>
                </a:lnTo>
                <a:lnTo>
                  <a:pt x="48" y="106"/>
                </a:lnTo>
                <a:lnTo>
                  <a:pt x="16" y="93"/>
                </a:lnTo>
                <a:lnTo>
                  <a:pt x="0" y="61"/>
                </a:lnTo>
                <a:lnTo>
                  <a:pt x="48" y="77"/>
                </a:lnTo>
                <a:lnTo>
                  <a:pt x="48" y="61"/>
                </a:lnTo>
                <a:lnTo>
                  <a:pt x="32" y="45"/>
                </a:lnTo>
                <a:lnTo>
                  <a:pt x="48" y="29"/>
                </a:lnTo>
                <a:lnTo>
                  <a:pt x="48" y="16"/>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30" name="Freeform 366"/>
          <p:cNvSpPr>
            <a:spLocks/>
          </p:cNvSpPr>
          <p:nvPr/>
        </p:nvSpPr>
        <p:spPr bwMode="auto">
          <a:xfrm>
            <a:off x="2445221" y="1453787"/>
            <a:ext cx="311200" cy="184531"/>
          </a:xfrm>
          <a:custGeom>
            <a:avLst/>
            <a:gdLst>
              <a:gd name="T0" fmla="*/ 13 w 184"/>
              <a:gd name="T1" fmla="*/ 0 h 107"/>
              <a:gd name="T2" fmla="*/ 0 w 184"/>
              <a:gd name="T3" fmla="*/ 29 h 107"/>
              <a:gd name="T4" fmla="*/ 45 w 184"/>
              <a:gd name="T5" fmla="*/ 29 h 107"/>
              <a:gd name="T6" fmla="*/ 45 w 184"/>
              <a:gd name="T7" fmla="*/ 61 h 107"/>
              <a:gd name="T8" fmla="*/ 106 w 184"/>
              <a:gd name="T9" fmla="*/ 93 h 107"/>
              <a:gd name="T10" fmla="*/ 122 w 184"/>
              <a:gd name="T11" fmla="*/ 77 h 107"/>
              <a:gd name="T12" fmla="*/ 167 w 184"/>
              <a:gd name="T13" fmla="*/ 106 h 107"/>
              <a:gd name="T14" fmla="*/ 183 w 184"/>
              <a:gd name="T15" fmla="*/ 77 h 107"/>
              <a:gd name="T16" fmla="*/ 138 w 184"/>
              <a:gd name="T17" fmla="*/ 45 h 107"/>
              <a:gd name="T18" fmla="*/ 122 w 184"/>
              <a:gd name="T19" fmla="*/ 61 h 107"/>
              <a:gd name="T20" fmla="*/ 45 w 184"/>
              <a:gd name="T21" fmla="*/ 16 h 107"/>
              <a:gd name="T22" fmla="*/ 45 w 184"/>
              <a:gd name="T23" fmla="*/ 0 h 107"/>
              <a:gd name="T24" fmla="*/ 13 w 184"/>
              <a:gd name="T2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07">
                <a:moveTo>
                  <a:pt x="13" y="0"/>
                </a:moveTo>
                <a:lnTo>
                  <a:pt x="0" y="29"/>
                </a:lnTo>
                <a:lnTo>
                  <a:pt x="45" y="29"/>
                </a:lnTo>
                <a:lnTo>
                  <a:pt x="45" y="61"/>
                </a:lnTo>
                <a:lnTo>
                  <a:pt x="106" y="93"/>
                </a:lnTo>
                <a:lnTo>
                  <a:pt x="122" y="77"/>
                </a:lnTo>
                <a:lnTo>
                  <a:pt x="167" y="106"/>
                </a:lnTo>
                <a:lnTo>
                  <a:pt x="183" y="77"/>
                </a:lnTo>
                <a:lnTo>
                  <a:pt x="138" y="45"/>
                </a:lnTo>
                <a:lnTo>
                  <a:pt x="122" y="61"/>
                </a:lnTo>
                <a:lnTo>
                  <a:pt x="45" y="16"/>
                </a:lnTo>
                <a:lnTo>
                  <a:pt x="45" y="0"/>
                </a:lnTo>
                <a:lnTo>
                  <a:pt x="13" y="0"/>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31" name="Freeform 367"/>
          <p:cNvSpPr>
            <a:spLocks/>
          </p:cNvSpPr>
          <p:nvPr/>
        </p:nvSpPr>
        <p:spPr bwMode="auto">
          <a:xfrm>
            <a:off x="1708171" y="1397402"/>
            <a:ext cx="159109" cy="135836"/>
          </a:xfrm>
          <a:custGeom>
            <a:avLst/>
            <a:gdLst>
              <a:gd name="T0" fmla="*/ 0 w 94"/>
              <a:gd name="T1" fmla="*/ 78 h 79"/>
              <a:gd name="T2" fmla="*/ 0 w 94"/>
              <a:gd name="T3" fmla="*/ 33 h 79"/>
              <a:gd name="T4" fmla="*/ 32 w 94"/>
              <a:gd name="T5" fmla="*/ 0 h 79"/>
              <a:gd name="T6" fmla="*/ 77 w 94"/>
              <a:gd name="T7" fmla="*/ 0 h 79"/>
              <a:gd name="T8" fmla="*/ 93 w 94"/>
              <a:gd name="T9" fmla="*/ 33 h 79"/>
              <a:gd name="T10" fmla="*/ 61 w 94"/>
              <a:gd name="T11" fmla="*/ 33 h 79"/>
              <a:gd name="T12" fmla="*/ 32 w 94"/>
              <a:gd name="T13" fmla="*/ 78 h 79"/>
              <a:gd name="T14" fmla="*/ 0 w 94"/>
              <a:gd name="T15" fmla="*/ 78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79">
                <a:moveTo>
                  <a:pt x="0" y="78"/>
                </a:moveTo>
                <a:lnTo>
                  <a:pt x="0" y="33"/>
                </a:lnTo>
                <a:lnTo>
                  <a:pt x="32" y="0"/>
                </a:lnTo>
                <a:lnTo>
                  <a:pt x="77" y="0"/>
                </a:lnTo>
                <a:lnTo>
                  <a:pt x="93" y="33"/>
                </a:lnTo>
                <a:lnTo>
                  <a:pt x="61" y="33"/>
                </a:lnTo>
                <a:lnTo>
                  <a:pt x="32" y="78"/>
                </a:lnTo>
                <a:lnTo>
                  <a:pt x="0" y="78"/>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32" name="Freeform 368"/>
          <p:cNvSpPr>
            <a:spLocks/>
          </p:cNvSpPr>
          <p:nvPr/>
        </p:nvSpPr>
        <p:spPr bwMode="auto">
          <a:xfrm>
            <a:off x="1998312" y="1348707"/>
            <a:ext cx="208245" cy="107643"/>
          </a:xfrm>
          <a:custGeom>
            <a:avLst/>
            <a:gdLst>
              <a:gd name="T0" fmla="*/ 16 w 123"/>
              <a:gd name="T1" fmla="*/ 13 h 62"/>
              <a:gd name="T2" fmla="*/ 0 w 123"/>
              <a:gd name="T3" fmla="*/ 13 h 62"/>
              <a:gd name="T4" fmla="*/ 32 w 123"/>
              <a:gd name="T5" fmla="*/ 29 h 62"/>
              <a:gd name="T6" fmla="*/ 0 w 123"/>
              <a:gd name="T7" fmla="*/ 45 h 62"/>
              <a:gd name="T8" fmla="*/ 32 w 123"/>
              <a:gd name="T9" fmla="*/ 61 h 62"/>
              <a:gd name="T10" fmla="*/ 61 w 123"/>
              <a:gd name="T11" fmla="*/ 45 h 62"/>
              <a:gd name="T12" fmla="*/ 122 w 123"/>
              <a:gd name="T13" fmla="*/ 45 h 62"/>
              <a:gd name="T14" fmla="*/ 122 w 123"/>
              <a:gd name="T15" fmla="*/ 29 h 62"/>
              <a:gd name="T16" fmla="*/ 109 w 123"/>
              <a:gd name="T17" fmla="*/ 29 h 62"/>
              <a:gd name="T18" fmla="*/ 109 w 123"/>
              <a:gd name="T19" fmla="*/ 0 h 62"/>
              <a:gd name="T20" fmla="*/ 61 w 123"/>
              <a:gd name="T21" fmla="*/ 13 h 62"/>
              <a:gd name="T22" fmla="*/ 16 w 123"/>
              <a:gd name="T2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62">
                <a:moveTo>
                  <a:pt x="16" y="13"/>
                </a:moveTo>
                <a:lnTo>
                  <a:pt x="0" y="13"/>
                </a:lnTo>
                <a:lnTo>
                  <a:pt x="32" y="29"/>
                </a:lnTo>
                <a:lnTo>
                  <a:pt x="0" y="45"/>
                </a:lnTo>
                <a:lnTo>
                  <a:pt x="32" y="61"/>
                </a:lnTo>
                <a:lnTo>
                  <a:pt x="61" y="45"/>
                </a:lnTo>
                <a:lnTo>
                  <a:pt x="122" y="45"/>
                </a:lnTo>
                <a:lnTo>
                  <a:pt x="122" y="29"/>
                </a:lnTo>
                <a:lnTo>
                  <a:pt x="109" y="29"/>
                </a:lnTo>
                <a:lnTo>
                  <a:pt x="109" y="0"/>
                </a:lnTo>
                <a:lnTo>
                  <a:pt x="61" y="13"/>
                </a:lnTo>
                <a:lnTo>
                  <a:pt x="16" y="13"/>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33" name="Freeform 369"/>
          <p:cNvSpPr>
            <a:spLocks/>
          </p:cNvSpPr>
          <p:nvPr/>
        </p:nvSpPr>
        <p:spPr bwMode="auto">
          <a:xfrm>
            <a:off x="2651127" y="2599416"/>
            <a:ext cx="161450" cy="164027"/>
          </a:xfrm>
          <a:custGeom>
            <a:avLst/>
            <a:gdLst>
              <a:gd name="T0" fmla="*/ 77 w 94"/>
              <a:gd name="T1" fmla="*/ 0 h 94"/>
              <a:gd name="T2" fmla="*/ 61 w 94"/>
              <a:gd name="T3" fmla="*/ 0 h 94"/>
              <a:gd name="T4" fmla="*/ 32 w 94"/>
              <a:gd name="T5" fmla="*/ 32 h 94"/>
              <a:gd name="T6" fmla="*/ 0 w 94"/>
              <a:gd name="T7" fmla="*/ 61 h 94"/>
              <a:gd name="T8" fmla="*/ 0 w 94"/>
              <a:gd name="T9" fmla="*/ 77 h 94"/>
              <a:gd name="T10" fmla="*/ 45 w 94"/>
              <a:gd name="T11" fmla="*/ 61 h 94"/>
              <a:gd name="T12" fmla="*/ 45 w 94"/>
              <a:gd name="T13" fmla="*/ 77 h 94"/>
              <a:gd name="T14" fmla="*/ 61 w 94"/>
              <a:gd name="T15" fmla="*/ 77 h 94"/>
              <a:gd name="T16" fmla="*/ 45 w 94"/>
              <a:gd name="T17" fmla="*/ 93 h 94"/>
              <a:gd name="T18" fmla="*/ 77 w 94"/>
              <a:gd name="T19" fmla="*/ 77 h 94"/>
              <a:gd name="T20" fmla="*/ 77 w 94"/>
              <a:gd name="T21" fmla="*/ 93 h 94"/>
              <a:gd name="T22" fmla="*/ 93 w 94"/>
              <a:gd name="T23" fmla="*/ 93 h 94"/>
              <a:gd name="T24" fmla="*/ 93 w 94"/>
              <a:gd name="T25" fmla="*/ 77 h 94"/>
              <a:gd name="T26" fmla="*/ 77 w 94"/>
              <a:gd name="T27" fmla="*/ 77 h 94"/>
              <a:gd name="T28" fmla="*/ 77 w 94"/>
              <a:gd name="T29" fmla="*/ 48 h 94"/>
              <a:gd name="T30" fmla="*/ 61 w 94"/>
              <a:gd name="T31" fmla="*/ 48 h 94"/>
              <a:gd name="T32" fmla="*/ 45 w 94"/>
              <a:gd name="T33" fmla="*/ 32 h 94"/>
              <a:gd name="T34" fmla="*/ 77 w 94"/>
              <a:gd name="T3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4">
                <a:moveTo>
                  <a:pt x="77" y="0"/>
                </a:moveTo>
                <a:lnTo>
                  <a:pt x="61" y="0"/>
                </a:lnTo>
                <a:lnTo>
                  <a:pt x="32" y="32"/>
                </a:lnTo>
                <a:lnTo>
                  <a:pt x="0" y="61"/>
                </a:lnTo>
                <a:lnTo>
                  <a:pt x="0" y="77"/>
                </a:lnTo>
                <a:lnTo>
                  <a:pt x="45" y="61"/>
                </a:lnTo>
                <a:lnTo>
                  <a:pt x="45" y="77"/>
                </a:lnTo>
                <a:lnTo>
                  <a:pt x="61" y="77"/>
                </a:lnTo>
                <a:lnTo>
                  <a:pt x="45" y="93"/>
                </a:lnTo>
                <a:lnTo>
                  <a:pt x="77" y="77"/>
                </a:lnTo>
                <a:lnTo>
                  <a:pt x="77" y="93"/>
                </a:lnTo>
                <a:lnTo>
                  <a:pt x="93" y="93"/>
                </a:lnTo>
                <a:lnTo>
                  <a:pt x="93" y="77"/>
                </a:lnTo>
                <a:lnTo>
                  <a:pt x="77" y="77"/>
                </a:lnTo>
                <a:lnTo>
                  <a:pt x="77" y="48"/>
                </a:lnTo>
                <a:lnTo>
                  <a:pt x="61" y="48"/>
                </a:lnTo>
                <a:lnTo>
                  <a:pt x="45" y="32"/>
                </a:lnTo>
                <a:lnTo>
                  <a:pt x="77" y="0"/>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34" name="Freeform 370"/>
          <p:cNvSpPr>
            <a:spLocks/>
          </p:cNvSpPr>
          <p:nvPr/>
        </p:nvSpPr>
        <p:spPr bwMode="auto">
          <a:xfrm>
            <a:off x="2576252" y="1289759"/>
            <a:ext cx="105294" cy="192220"/>
          </a:xfrm>
          <a:custGeom>
            <a:avLst/>
            <a:gdLst>
              <a:gd name="T0" fmla="*/ 29 w 62"/>
              <a:gd name="T1" fmla="*/ 0 h 111"/>
              <a:gd name="T2" fmla="*/ 13 w 62"/>
              <a:gd name="T3" fmla="*/ 32 h 111"/>
              <a:gd name="T4" fmla="*/ 0 w 62"/>
              <a:gd name="T5" fmla="*/ 94 h 111"/>
              <a:gd name="T6" fmla="*/ 45 w 62"/>
              <a:gd name="T7" fmla="*/ 110 h 111"/>
              <a:gd name="T8" fmla="*/ 61 w 62"/>
              <a:gd name="T9" fmla="*/ 61 h 111"/>
              <a:gd name="T10" fmla="*/ 29 w 62"/>
              <a:gd name="T11" fmla="*/ 0 h 111"/>
            </a:gdLst>
            <a:ahLst/>
            <a:cxnLst>
              <a:cxn ang="0">
                <a:pos x="T0" y="T1"/>
              </a:cxn>
              <a:cxn ang="0">
                <a:pos x="T2" y="T3"/>
              </a:cxn>
              <a:cxn ang="0">
                <a:pos x="T4" y="T5"/>
              </a:cxn>
              <a:cxn ang="0">
                <a:pos x="T6" y="T7"/>
              </a:cxn>
              <a:cxn ang="0">
                <a:pos x="T8" y="T9"/>
              </a:cxn>
              <a:cxn ang="0">
                <a:pos x="T10" y="T11"/>
              </a:cxn>
            </a:cxnLst>
            <a:rect l="0" t="0" r="r" b="b"/>
            <a:pathLst>
              <a:path w="62" h="111">
                <a:moveTo>
                  <a:pt x="29" y="0"/>
                </a:moveTo>
                <a:lnTo>
                  <a:pt x="13" y="32"/>
                </a:lnTo>
                <a:lnTo>
                  <a:pt x="0" y="94"/>
                </a:lnTo>
                <a:lnTo>
                  <a:pt x="45" y="110"/>
                </a:lnTo>
                <a:lnTo>
                  <a:pt x="61" y="61"/>
                </a:lnTo>
                <a:lnTo>
                  <a:pt x="29" y="0"/>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35" name="Freeform 371"/>
          <p:cNvSpPr>
            <a:spLocks/>
          </p:cNvSpPr>
          <p:nvPr/>
        </p:nvSpPr>
        <p:spPr bwMode="auto">
          <a:xfrm>
            <a:off x="2286112" y="1530674"/>
            <a:ext cx="133372" cy="107643"/>
          </a:xfrm>
          <a:custGeom>
            <a:avLst/>
            <a:gdLst>
              <a:gd name="T0" fmla="*/ 0 w 78"/>
              <a:gd name="T1" fmla="*/ 32 h 62"/>
              <a:gd name="T2" fmla="*/ 16 w 78"/>
              <a:gd name="T3" fmla="*/ 61 h 62"/>
              <a:gd name="T4" fmla="*/ 29 w 78"/>
              <a:gd name="T5" fmla="*/ 32 h 62"/>
              <a:gd name="T6" fmla="*/ 77 w 78"/>
              <a:gd name="T7" fmla="*/ 32 h 62"/>
              <a:gd name="T8" fmla="*/ 77 w 78"/>
              <a:gd name="T9" fmla="*/ 0 h 62"/>
              <a:gd name="T10" fmla="*/ 16 w 78"/>
              <a:gd name="T11" fmla="*/ 0 h 62"/>
              <a:gd name="T12" fmla="*/ 0 w 78"/>
              <a:gd name="T13" fmla="*/ 32 h 62"/>
            </a:gdLst>
            <a:ahLst/>
            <a:cxnLst>
              <a:cxn ang="0">
                <a:pos x="T0" y="T1"/>
              </a:cxn>
              <a:cxn ang="0">
                <a:pos x="T2" y="T3"/>
              </a:cxn>
              <a:cxn ang="0">
                <a:pos x="T4" y="T5"/>
              </a:cxn>
              <a:cxn ang="0">
                <a:pos x="T6" y="T7"/>
              </a:cxn>
              <a:cxn ang="0">
                <a:pos x="T8" y="T9"/>
              </a:cxn>
              <a:cxn ang="0">
                <a:pos x="T10" y="T11"/>
              </a:cxn>
              <a:cxn ang="0">
                <a:pos x="T12" y="T13"/>
              </a:cxn>
            </a:cxnLst>
            <a:rect l="0" t="0" r="r" b="b"/>
            <a:pathLst>
              <a:path w="78" h="62">
                <a:moveTo>
                  <a:pt x="0" y="32"/>
                </a:moveTo>
                <a:lnTo>
                  <a:pt x="16" y="61"/>
                </a:lnTo>
                <a:lnTo>
                  <a:pt x="29" y="32"/>
                </a:lnTo>
                <a:lnTo>
                  <a:pt x="77" y="32"/>
                </a:lnTo>
                <a:lnTo>
                  <a:pt x="77" y="0"/>
                </a:lnTo>
                <a:lnTo>
                  <a:pt x="16" y="0"/>
                </a:lnTo>
                <a:lnTo>
                  <a:pt x="0" y="32"/>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36" name="Freeform 372"/>
          <p:cNvSpPr>
            <a:spLocks/>
          </p:cNvSpPr>
          <p:nvPr/>
        </p:nvSpPr>
        <p:spPr bwMode="auto">
          <a:xfrm>
            <a:off x="1893018" y="1289759"/>
            <a:ext cx="161450" cy="79452"/>
          </a:xfrm>
          <a:custGeom>
            <a:avLst/>
            <a:gdLst>
              <a:gd name="T0" fmla="*/ 0 w 94"/>
              <a:gd name="T1" fmla="*/ 32 h 46"/>
              <a:gd name="T2" fmla="*/ 16 w 94"/>
              <a:gd name="T3" fmla="*/ 45 h 46"/>
              <a:gd name="T4" fmla="*/ 93 w 94"/>
              <a:gd name="T5" fmla="*/ 16 h 46"/>
              <a:gd name="T6" fmla="*/ 77 w 94"/>
              <a:gd name="T7" fmla="*/ 0 h 46"/>
              <a:gd name="T8" fmla="*/ 29 w 94"/>
              <a:gd name="T9" fmla="*/ 0 h 46"/>
              <a:gd name="T10" fmla="*/ 0 w 94"/>
              <a:gd name="T11" fmla="*/ 32 h 46"/>
            </a:gdLst>
            <a:ahLst/>
            <a:cxnLst>
              <a:cxn ang="0">
                <a:pos x="T0" y="T1"/>
              </a:cxn>
              <a:cxn ang="0">
                <a:pos x="T2" y="T3"/>
              </a:cxn>
              <a:cxn ang="0">
                <a:pos x="T4" y="T5"/>
              </a:cxn>
              <a:cxn ang="0">
                <a:pos x="T6" y="T7"/>
              </a:cxn>
              <a:cxn ang="0">
                <a:pos x="T8" y="T9"/>
              </a:cxn>
              <a:cxn ang="0">
                <a:pos x="T10" y="T11"/>
              </a:cxn>
            </a:cxnLst>
            <a:rect l="0" t="0" r="r" b="b"/>
            <a:pathLst>
              <a:path w="94" h="46">
                <a:moveTo>
                  <a:pt x="0" y="32"/>
                </a:moveTo>
                <a:lnTo>
                  <a:pt x="16" y="45"/>
                </a:lnTo>
                <a:lnTo>
                  <a:pt x="93" y="16"/>
                </a:lnTo>
                <a:lnTo>
                  <a:pt x="77" y="0"/>
                </a:lnTo>
                <a:lnTo>
                  <a:pt x="29" y="0"/>
                </a:lnTo>
                <a:lnTo>
                  <a:pt x="0" y="32"/>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37" name="Freeform 373"/>
          <p:cNvSpPr>
            <a:spLocks/>
          </p:cNvSpPr>
          <p:nvPr/>
        </p:nvSpPr>
        <p:spPr bwMode="auto">
          <a:xfrm>
            <a:off x="2260374" y="1369211"/>
            <a:ext cx="105292" cy="112769"/>
          </a:xfrm>
          <a:custGeom>
            <a:avLst/>
            <a:gdLst>
              <a:gd name="T0" fmla="*/ 0 w 62"/>
              <a:gd name="T1" fmla="*/ 0 h 66"/>
              <a:gd name="T2" fmla="*/ 0 w 62"/>
              <a:gd name="T3" fmla="*/ 49 h 66"/>
              <a:gd name="T4" fmla="*/ 32 w 62"/>
              <a:gd name="T5" fmla="*/ 65 h 66"/>
              <a:gd name="T6" fmla="*/ 61 w 62"/>
              <a:gd name="T7" fmla="*/ 33 h 66"/>
              <a:gd name="T8" fmla="*/ 45 w 62"/>
              <a:gd name="T9" fmla="*/ 0 h 66"/>
              <a:gd name="T10" fmla="*/ 32 w 62"/>
              <a:gd name="T11" fmla="*/ 33 h 66"/>
              <a:gd name="T12" fmla="*/ 0 w 62"/>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62" h="66">
                <a:moveTo>
                  <a:pt x="0" y="0"/>
                </a:moveTo>
                <a:lnTo>
                  <a:pt x="0" y="49"/>
                </a:lnTo>
                <a:lnTo>
                  <a:pt x="32" y="65"/>
                </a:lnTo>
                <a:lnTo>
                  <a:pt x="61" y="33"/>
                </a:lnTo>
                <a:lnTo>
                  <a:pt x="45" y="0"/>
                </a:lnTo>
                <a:lnTo>
                  <a:pt x="32" y="33"/>
                </a:lnTo>
                <a:lnTo>
                  <a:pt x="0" y="0"/>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38" name="Freeform 374"/>
          <p:cNvSpPr>
            <a:spLocks/>
          </p:cNvSpPr>
          <p:nvPr/>
        </p:nvSpPr>
        <p:spPr bwMode="auto">
          <a:xfrm>
            <a:off x="2260374" y="1958684"/>
            <a:ext cx="131031" cy="107643"/>
          </a:xfrm>
          <a:custGeom>
            <a:avLst/>
            <a:gdLst>
              <a:gd name="T0" fmla="*/ 32 w 78"/>
              <a:gd name="T1" fmla="*/ 0 h 62"/>
              <a:gd name="T2" fmla="*/ 16 w 78"/>
              <a:gd name="T3" fmla="*/ 16 h 62"/>
              <a:gd name="T4" fmla="*/ 0 w 78"/>
              <a:gd name="T5" fmla="*/ 32 h 62"/>
              <a:gd name="T6" fmla="*/ 0 w 78"/>
              <a:gd name="T7" fmla="*/ 45 h 62"/>
              <a:gd name="T8" fmla="*/ 32 w 78"/>
              <a:gd name="T9" fmla="*/ 45 h 62"/>
              <a:gd name="T10" fmla="*/ 32 w 78"/>
              <a:gd name="T11" fmla="*/ 32 h 62"/>
              <a:gd name="T12" fmla="*/ 45 w 78"/>
              <a:gd name="T13" fmla="*/ 32 h 62"/>
              <a:gd name="T14" fmla="*/ 32 w 78"/>
              <a:gd name="T15" fmla="*/ 45 h 62"/>
              <a:gd name="T16" fmla="*/ 61 w 78"/>
              <a:gd name="T17" fmla="*/ 61 h 62"/>
              <a:gd name="T18" fmla="*/ 77 w 78"/>
              <a:gd name="T19" fmla="*/ 45 h 62"/>
              <a:gd name="T20" fmla="*/ 61 w 78"/>
              <a:gd name="T21" fmla="*/ 32 h 62"/>
              <a:gd name="T22" fmla="*/ 45 w 78"/>
              <a:gd name="T23" fmla="*/ 0 h 62"/>
              <a:gd name="T24" fmla="*/ 32 w 78"/>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62">
                <a:moveTo>
                  <a:pt x="32" y="0"/>
                </a:moveTo>
                <a:lnTo>
                  <a:pt x="16" y="16"/>
                </a:lnTo>
                <a:lnTo>
                  <a:pt x="0" y="32"/>
                </a:lnTo>
                <a:lnTo>
                  <a:pt x="0" y="45"/>
                </a:lnTo>
                <a:lnTo>
                  <a:pt x="32" y="45"/>
                </a:lnTo>
                <a:lnTo>
                  <a:pt x="32" y="32"/>
                </a:lnTo>
                <a:lnTo>
                  <a:pt x="45" y="32"/>
                </a:lnTo>
                <a:lnTo>
                  <a:pt x="32" y="45"/>
                </a:lnTo>
                <a:lnTo>
                  <a:pt x="61" y="61"/>
                </a:lnTo>
                <a:lnTo>
                  <a:pt x="77" y="45"/>
                </a:lnTo>
                <a:lnTo>
                  <a:pt x="61" y="32"/>
                </a:lnTo>
                <a:lnTo>
                  <a:pt x="45" y="0"/>
                </a:lnTo>
                <a:lnTo>
                  <a:pt x="32" y="0"/>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39" name="Freeform 375"/>
          <p:cNvSpPr>
            <a:spLocks/>
          </p:cNvSpPr>
          <p:nvPr/>
        </p:nvSpPr>
        <p:spPr bwMode="auto">
          <a:xfrm>
            <a:off x="2155080" y="1502483"/>
            <a:ext cx="79555" cy="135834"/>
          </a:xfrm>
          <a:custGeom>
            <a:avLst/>
            <a:gdLst>
              <a:gd name="T0" fmla="*/ 0 w 46"/>
              <a:gd name="T1" fmla="*/ 33 h 79"/>
              <a:gd name="T2" fmla="*/ 16 w 46"/>
              <a:gd name="T3" fmla="*/ 78 h 79"/>
              <a:gd name="T4" fmla="*/ 45 w 46"/>
              <a:gd name="T5" fmla="*/ 49 h 79"/>
              <a:gd name="T6" fmla="*/ 45 w 46"/>
              <a:gd name="T7" fmla="*/ 0 h 79"/>
              <a:gd name="T8" fmla="*/ 0 w 46"/>
              <a:gd name="T9" fmla="*/ 33 h 79"/>
            </a:gdLst>
            <a:ahLst/>
            <a:cxnLst>
              <a:cxn ang="0">
                <a:pos x="T0" y="T1"/>
              </a:cxn>
              <a:cxn ang="0">
                <a:pos x="T2" y="T3"/>
              </a:cxn>
              <a:cxn ang="0">
                <a:pos x="T4" y="T5"/>
              </a:cxn>
              <a:cxn ang="0">
                <a:pos x="T6" y="T7"/>
              </a:cxn>
              <a:cxn ang="0">
                <a:pos x="T8" y="T9"/>
              </a:cxn>
            </a:cxnLst>
            <a:rect l="0" t="0" r="r" b="b"/>
            <a:pathLst>
              <a:path w="46" h="79">
                <a:moveTo>
                  <a:pt x="0" y="33"/>
                </a:moveTo>
                <a:lnTo>
                  <a:pt x="16" y="78"/>
                </a:lnTo>
                <a:lnTo>
                  <a:pt x="45" y="49"/>
                </a:lnTo>
                <a:lnTo>
                  <a:pt x="45" y="0"/>
                </a:lnTo>
                <a:lnTo>
                  <a:pt x="0" y="33"/>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40" name="Freeform 376"/>
          <p:cNvSpPr>
            <a:spLocks/>
          </p:cNvSpPr>
          <p:nvPr/>
        </p:nvSpPr>
        <p:spPr bwMode="auto">
          <a:xfrm>
            <a:off x="2101265" y="1261568"/>
            <a:ext cx="56156" cy="30755"/>
          </a:xfrm>
          <a:custGeom>
            <a:avLst/>
            <a:gdLst>
              <a:gd name="T0" fmla="*/ 0 w 33"/>
              <a:gd name="T1" fmla="*/ 0 h 17"/>
              <a:gd name="T2" fmla="*/ 0 w 33"/>
              <a:gd name="T3" fmla="*/ 16 h 17"/>
              <a:gd name="T4" fmla="*/ 32 w 33"/>
              <a:gd name="T5" fmla="*/ 16 h 17"/>
              <a:gd name="T6" fmla="*/ 32 w 33"/>
              <a:gd name="T7" fmla="*/ 0 h 17"/>
              <a:gd name="T8" fmla="*/ 16 w 33"/>
              <a:gd name="T9" fmla="*/ 0 h 17"/>
              <a:gd name="T10" fmla="*/ 16 w 33"/>
              <a:gd name="T11" fmla="*/ 16 h 17"/>
              <a:gd name="T12" fmla="*/ 0 w 33"/>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3" h="17">
                <a:moveTo>
                  <a:pt x="0" y="0"/>
                </a:moveTo>
                <a:lnTo>
                  <a:pt x="0" y="16"/>
                </a:lnTo>
                <a:lnTo>
                  <a:pt x="32" y="16"/>
                </a:lnTo>
                <a:lnTo>
                  <a:pt x="32" y="0"/>
                </a:lnTo>
                <a:lnTo>
                  <a:pt x="16" y="0"/>
                </a:lnTo>
                <a:lnTo>
                  <a:pt x="16" y="16"/>
                </a:lnTo>
                <a:lnTo>
                  <a:pt x="0" y="0"/>
                </a:lnTo>
              </a:path>
            </a:pathLst>
          </a:custGeom>
          <a:solidFill>
            <a:srgbClr val="92D050"/>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41" name="Freeform 377"/>
          <p:cNvSpPr>
            <a:spLocks/>
          </p:cNvSpPr>
          <p:nvPr/>
        </p:nvSpPr>
        <p:spPr bwMode="auto">
          <a:xfrm>
            <a:off x="1130230" y="2389256"/>
            <a:ext cx="56156" cy="79450"/>
          </a:xfrm>
          <a:custGeom>
            <a:avLst/>
            <a:gdLst>
              <a:gd name="T0" fmla="*/ 0 w 33"/>
              <a:gd name="T1" fmla="*/ 0 h 46"/>
              <a:gd name="T2" fmla="*/ 16 w 33"/>
              <a:gd name="T3" fmla="*/ 45 h 46"/>
              <a:gd name="T4" fmla="*/ 32 w 33"/>
              <a:gd name="T5" fmla="*/ 45 h 46"/>
              <a:gd name="T6" fmla="*/ 16 w 33"/>
              <a:gd name="T7" fmla="*/ 16 h 46"/>
              <a:gd name="T8" fmla="*/ 0 w 33"/>
              <a:gd name="T9" fmla="*/ 0 h 46"/>
            </a:gdLst>
            <a:ahLst/>
            <a:cxnLst>
              <a:cxn ang="0">
                <a:pos x="T0" y="T1"/>
              </a:cxn>
              <a:cxn ang="0">
                <a:pos x="T2" y="T3"/>
              </a:cxn>
              <a:cxn ang="0">
                <a:pos x="T4" y="T5"/>
              </a:cxn>
              <a:cxn ang="0">
                <a:pos x="T6" y="T7"/>
              </a:cxn>
              <a:cxn ang="0">
                <a:pos x="T8" y="T9"/>
              </a:cxn>
            </a:cxnLst>
            <a:rect l="0" t="0" r="r" b="b"/>
            <a:pathLst>
              <a:path w="33" h="46">
                <a:moveTo>
                  <a:pt x="0" y="0"/>
                </a:moveTo>
                <a:lnTo>
                  <a:pt x="16" y="45"/>
                </a:lnTo>
                <a:lnTo>
                  <a:pt x="32" y="45"/>
                </a:lnTo>
                <a:lnTo>
                  <a:pt x="16" y="16"/>
                </a:lnTo>
                <a:lnTo>
                  <a:pt x="0" y="0"/>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42" name="Freeform 378"/>
          <p:cNvSpPr>
            <a:spLocks/>
          </p:cNvSpPr>
          <p:nvPr/>
        </p:nvSpPr>
        <p:spPr bwMode="auto">
          <a:xfrm>
            <a:off x="2260374" y="1261568"/>
            <a:ext cx="28078" cy="58947"/>
          </a:xfrm>
          <a:custGeom>
            <a:avLst/>
            <a:gdLst>
              <a:gd name="T0" fmla="*/ 0 w 17"/>
              <a:gd name="T1" fmla="*/ 0 h 34"/>
              <a:gd name="T2" fmla="*/ 16 w 17"/>
              <a:gd name="T3" fmla="*/ 0 h 34"/>
              <a:gd name="T4" fmla="*/ 16 w 17"/>
              <a:gd name="T5" fmla="*/ 17 h 34"/>
              <a:gd name="T6" fmla="*/ 0 w 17"/>
              <a:gd name="T7" fmla="*/ 33 h 34"/>
              <a:gd name="T8" fmla="*/ 0 w 17"/>
              <a:gd name="T9" fmla="*/ 0 h 34"/>
            </a:gdLst>
            <a:ahLst/>
            <a:cxnLst>
              <a:cxn ang="0">
                <a:pos x="T0" y="T1"/>
              </a:cxn>
              <a:cxn ang="0">
                <a:pos x="T2" y="T3"/>
              </a:cxn>
              <a:cxn ang="0">
                <a:pos x="T4" y="T5"/>
              </a:cxn>
              <a:cxn ang="0">
                <a:pos x="T6" y="T7"/>
              </a:cxn>
              <a:cxn ang="0">
                <a:pos x="T8" y="T9"/>
              </a:cxn>
            </a:cxnLst>
            <a:rect l="0" t="0" r="r" b="b"/>
            <a:pathLst>
              <a:path w="17" h="34">
                <a:moveTo>
                  <a:pt x="0" y="0"/>
                </a:moveTo>
                <a:lnTo>
                  <a:pt x="16" y="0"/>
                </a:lnTo>
                <a:lnTo>
                  <a:pt x="16" y="17"/>
                </a:lnTo>
                <a:lnTo>
                  <a:pt x="0" y="33"/>
                </a:lnTo>
                <a:lnTo>
                  <a:pt x="0" y="0"/>
                </a:lnTo>
              </a:path>
            </a:pathLst>
          </a:custGeom>
          <a:solidFill>
            <a:srgbClr val="92D050"/>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43" name="Freeform 379"/>
          <p:cNvSpPr>
            <a:spLocks/>
          </p:cNvSpPr>
          <p:nvPr/>
        </p:nvSpPr>
        <p:spPr bwMode="auto">
          <a:xfrm>
            <a:off x="2286112" y="2066327"/>
            <a:ext cx="51477" cy="56384"/>
          </a:xfrm>
          <a:custGeom>
            <a:avLst/>
            <a:gdLst>
              <a:gd name="T0" fmla="*/ 29 w 30"/>
              <a:gd name="T1" fmla="*/ 16 h 33"/>
              <a:gd name="T2" fmla="*/ 16 w 30"/>
              <a:gd name="T3" fmla="*/ 0 h 33"/>
              <a:gd name="T4" fmla="*/ 0 w 30"/>
              <a:gd name="T5" fmla="*/ 16 h 33"/>
              <a:gd name="T6" fmla="*/ 0 w 30"/>
              <a:gd name="T7" fmla="*/ 32 h 33"/>
              <a:gd name="T8" fmla="*/ 29 w 30"/>
              <a:gd name="T9" fmla="*/ 16 h 33"/>
            </a:gdLst>
            <a:ahLst/>
            <a:cxnLst>
              <a:cxn ang="0">
                <a:pos x="T0" y="T1"/>
              </a:cxn>
              <a:cxn ang="0">
                <a:pos x="T2" y="T3"/>
              </a:cxn>
              <a:cxn ang="0">
                <a:pos x="T4" y="T5"/>
              </a:cxn>
              <a:cxn ang="0">
                <a:pos x="T6" y="T7"/>
              </a:cxn>
              <a:cxn ang="0">
                <a:pos x="T8" y="T9"/>
              </a:cxn>
            </a:cxnLst>
            <a:rect l="0" t="0" r="r" b="b"/>
            <a:pathLst>
              <a:path w="30" h="33">
                <a:moveTo>
                  <a:pt x="29" y="16"/>
                </a:moveTo>
                <a:lnTo>
                  <a:pt x="16" y="0"/>
                </a:lnTo>
                <a:lnTo>
                  <a:pt x="0" y="16"/>
                </a:lnTo>
                <a:lnTo>
                  <a:pt x="0" y="32"/>
                </a:lnTo>
                <a:lnTo>
                  <a:pt x="29" y="16"/>
                </a:lnTo>
              </a:path>
            </a:pathLst>
          </a:custGeom>
          <a:solidFill>
            <a:schemeClr val="accent1"/>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44" name="Freeform 380"/>
          <p:cNvSpPr>
            <a:spLocks/>
          </p:cNvSpPr>
          <p:nvPr/>
        </p:nvSpPr>
        <p:spPr bwMode="auto">
          <a:xfrm>
            <a:off x="1027277" y="2066327"/>
            <a:ext cx="28078" cy="56384"/>
          </a:xfrm>
          <a:custGeom>
            <a:avLst/>
            <a:gdLst>
              <a:gd name="T0" fmla="*/ 0 w 17"/>
              <a:gd name="T1" fmla="*/ 0 h 33"/>
              <a:gd name="T2" fmla="*/ 0 w 17"/>
              <a:gd name="T3" fmla="*/ 16 h 33"/>
              <a:gd name="T4" fmla="*/ 16 w 17"/>
              <a:gd name="T5" fmla="*/ 32 h 33"/>
              <a:gd name="T6" fmla="*/ 0 w 17"/>
              <a:gd name="T7" fmla="*/ 0 h 33"/>
            </a:gdLst>
            <a:ahLst/>
            <a:cxnLst>
              <a:cxn ang="0">
                <a:pos x="T0" y="T1"/>
              </a:cxn>
              <a:cxn ang="0">
                <a:pos x="T2" y="T3"/>
              </a:cxn>
              <a:cxn ang="0">
                <a:pos x="T4" y="T5"/>
              </a:cxn>
              <a:cxn ang="0">
                <a:pos x="T6" y="T7"/>
              </a:cxn>
            </a:cxnLst>
            <a:rect l="0" t="0" r="r" b="b"/>
            <a:pathLst>
              <a:path w="17" h="33">
                <a:moveTo>
                  <a:pt x="0" y="0"/>
                </a:moveTo>
                <a:lnTo>
                  <a:pt x="0" y="16"/>
                </a:lnTo>
                <a:lnTo>
                  <a:pt x="16" y="32"/>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45" name="Freeform 381"/>
          <p:cNvSpPr>
            <a:spLocks/>
          </p:cNvSpPr>
          <p:nvPr/>
        </p:nvSpPr>
        <p:spPr bwMode="auto">
          <a:xfrm>
            <a:off x="1053016" y="2466144"/>
            <a:ext cx="1415603" cy="909839"/>
          </a:xfrm>
          <a:custGeom>
            <a:avLst/>
            <a:gdLst>
              <a:gd name="T0" fmla="*/ 93 w 832"/>
              <a:gd name="T1" fmla="*/ 356 h 524"/>
              <a:gd name="T2" fmla="*/ 186 w 832"/>
              <a:gd name="T3" fmla="*/ 385 h 524"/>
              <a:gd name="T4" fmla="*/ 215 w 832"/>
              <a:gd name="T5" fmla="*/ 385 h 524"/>
              <a:gd name="T6" fmla="*/ 279 w 832"/>
              <a:gd name="T7" fmla="*/ 433 h 524"/>
              <a:gd name="T8" fmla="*/ 292 w 832"/>
              <a:gd name="T9" fmla="*/ 478 h 524"/>
              <a:gd name="T10" fmla="*/ 324 w 832"/>
              <a:gd name="T11" fmla="*/ 510 h 524"/>
              <a:gd name="T12" fmla="*/ 369 w 832"/>
              <a:gd name="T13" fmla="*/ 446 h 524"/>
              <a:gd name="T14" fmla="*/ 417 w 832"/>
              <a:gd name="T15" fmla="*/ 446 h 524"/>
              <a:gd name="T16" fmla="*/ 446 w 832"/>
              <a:gd name="T17" fmla="*/ 446 h 524"/>
              <a:gd name="T18" fmla="*/ 462 w 832"/>
              <a:gd name="T19" fmla="*/ 462 h 524"/>
              <a:gd name="T20" fmla="*/ 478 w 832"/>
              <a:gd name="T21" fmla="*/ 433 h 524"/>
              <a:gd name="T22" fmla="*/ 523 w 832"/>
              <a:gd name="T23" fmla="*/ 446 h 524"/>
              <a:gd name="T24" fmla="*/ 555 w 832"/>
              <a:gd name="T25" fmla="*/ 462 h 524"/>
              <a:gd name="T26" fmla="*/ 571 w 832"/>
              <a:gd name="T27" fmla="*/ 523 h 524"/>
              <a:gd name="T28" fmla="*/ 571 w 832"/>
              <a:gd name="T29" fmla="*/ 494 h 524"/>
              <a:gd name="T30" fmla="*/ 571 w 832"/>
              <a:gd name="T31" fmla="*/ 433 h 524"/>
              <a:gd name="T32" fmla="*/ 600 w 832"/>
              <a:gd name="T33" fmla="*/ 401 h 524"/>
              <a:gd name="T34" fmla="*/ 632 w 832"/>
              <a:gd name="T35" fmla="*/ 369 h 524"/>
              <a:gd name="T36" fmla="*/ 664 w 832"/>
              <a:gd name="T37" fmla="*/ 356 h 524"/>
              <a:gd name="T38" fmla="*/ 664 w 832"/>
              <a:gd name="T39" fmla="*/ 324 h 524"/>
              <a:gd name="T40" fmla="*/ 677 w 832"/>
              <a:gd name="T41" fmla="*/ 279 h 524"/>
              <a:gd name="T42" fmla="*/ 693 w 832"/>
              <a:gd name="T43" fmla="*/ 292 h 524"/>
              <a:gd name="T44" fmla="*/ 709 w 832"/>
              <a:gd name="T45" fmla="*/ 247 h 524"/>
              <a:gd name="T46" fmla="*/ 754 w 832"/>
              <a:gd name="T47" fmla="*/ 247 h 524"/>
              <a:gd name="T48" fmla="*/ 770 w 832"/>
              <a:gd name="T49" fmla="*/ 231 h 524"/>
              <a:gd name="T50" fmla="*/ 786 w 832"/>
              <a:gd name="T51" fmla="*/ 202 h 524"/>
              <a:gd name="T52" fmla="*/ 818 w 832"/>
              <a:gd name="T53" fmla="*/ 170 h 524"/>
              <a:gd name="T54" fmla="*/ 802 w 832"/>
              <a:gd name="T55" fmla="*/ 138 h 524"/>
              <a:gd name="T56" fmla="*/ 770 w 832"/>
              <a:gd name="T57" fmla="*/ 186 h 524"/>
              <a:gd name="T58" fmla="*/ 741 w 832"/>
              <a:gd name="T59" fmla="*/ 186 h 524"/>
              <a:gd name="T60" fmla="*/ 693 w 832"/>
              <a:gd name="T61" fmla="*/ 186 h 524"/>
              <a:gd name="T62" fmla="*/ 648 w 832"/>
              <a:gd name="T63" fmla="*/ 202 h 524"/>
              <a:gd name="T64" fmla="*/ 616 w 832"/>
              <a:gd name="T65" fmla="*/ 231 h 524"/>
              <a:gd name="T66" fmla="*/ 587 w 832"/>
              <a:gd name="T67" fmla="*/ 231 h 524"/>
              <a:gd name="T68" fmla="*/ 600 w 832"/>
              <a:gd name="T69" fmla="*/ 202 h 524"/>
              <a:gd name="T70" fmla="*/ 587 w 832"/>
              <a:gd name="T71" fmla="*/ 186 h 524"/>
              <a:gd name="T72" fmla="*/ 600 w 832"/>
              <a:gd name="T73" fmla="*/ 154 h 524"/>
              <a:gd name="T74" fmla="*/ 571 w 832"/>
              <a:gd name="T75" fmla="*/ 154 h 524"/>
              <a:gd name="T76" fmla="*/ 555 w 832"/>
              <a:gd name="T77" fmla="*/ 186 h 524"/>
              <a:gd name="T78" fmla="*/ 523 w 832"/>
              <a:gd name="T79" fmla="*/ 186 h 524"/>
              <a:gd name="T80" fmla="*/ 539 w 832"/>
              <a:gd name="T81" fmla="*/ 154 h 524"/>
              <a:gd name="T82" fmla="*/ 600 w 832"/>
              <a:gd name="T83" fmla="*/ 138 h 524"/>
              <a:gd name="T84" fmla="*/ 555 w 832"/>
              <a:gd name="T85" fmla="*/ 109 h 524"/>
              <a:gd name="T86" fmla="*/ 494 w 832"/>
              <a:gd name="T87" fmla="*/ 109 h 524"/>
              <a:gd name="T88" fmla="*/ 462 w 832"/>
              <a:gd name="T89" fmla="*/ 61 h 524"/>
              <a:gd name="T90" fmla="*/ 324 w 832"/>
              <a:gd name="T91" fmla="*/ 32 h 524"/>
              <a:gd name="T92" fmla="*/ 109 w 832"/>
              <a:gd name="T93" fmla="*/ 0 h 524"/>
              <a:gd name="T94" fmla="*/ 93 w 832"/>
              <a:gd name="T95" fmla="*/ 16 h 524"/>
              <a:gd name="T96" fmla="*/ 61 w 832"/>
              <a:gd name="T97" fmla="*/ 61 h 524"/>
              <a:gd name="T98" fmla="*/ 16 w 832"/>
              <a:gd name="T99" fmla="*/ 170 h 524"/>
              <a:gd name="T100" fmla="*/ 16 w 832"/>
              <a:gd name="T101" fmla="*/ 279 h 524"/>
              <a:gd name="T102" fmla="*/ 45 w 832"/>
              <a:gd name="T103" fmla="*/ 3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2" h="524">
                <a:moveTo>
                  <a:pt x="61" y="356"/>
                </a:moveTo>
                <a:lnTo>
                  <a:pt x="93" y="356"/>
                </a:lnTo>
                <a:lnTo>
                  <a:pt x="154" y="385"/>
                </a:lnTo>
                <a:lnTo>
                  <a:pt x="186" y="385"/>
                </a:lnTo>
                <a:lnTo>
                  <a:pt x="186" y="369"/>
                </a:lnTo>
                <a:lnTo>
                  <a:pt x="215" y="385"/>
                </a:lnTo>
                <a:lnTo>
                  <a:pt x="247" y="433"/>
                </a:lnTo>
                <a:lnTo>
                  <a:pt x="279" y="433"/>
                </a:lnTo>
                <a:lnTo>
                  <a:pt x="292" y="446"/>
                </a:lnTo>
                <a:lnTo>
                  <a:pt x="292" y="478"/>
                </a:lnTo>
                <a:lnTo>
                  <a:pt x="308" y="494"/>
                </a:lnTo>
                <a:lnTo>
                  <a:pt x="324" y="510"/>
                </a:lnTo>
                <a:lnTo>
                  <a:pt x="324" y="478"/>
                </a:lnTo>
                <a:lnTo>
                  <a:pt x="369" y="446"/>
                </a:lnTo>
                <a:lnTo>
                  <a:pt x="385" y="433"/>
                </a:lnTo>
                <a:lnTo>
                  <a:pt x="417" y="446"/>
                </a:lnTo>
                <a:lnTo>
                  <a:pt x="433" y="462"/>
                </a:lnTo>
                <a:lnTo>
                  <a:pt x="446" y="446"/>
                </a:lnTo>
                <a:lnTo>
                  <a:pt x="446" y="462"/>
                </a:lnTo>
                <a:lnTo>
                  <a:pt x="462" y="462"/>
                </a:lnTo>
                <a:lnTo>
                  <a:pt x="462" y="433"/>
                </a:lnTo>
                <a:lnTo>
                  <a:pt x="478" y="433"/>
                </a:lnTo>
                <a:lnTo>
                  <a:pt x="510" y="446"/>
                </a:lnTo>
                <a:lnTo>
                  <a:pt x="523" y="446"/>
                </a:lnTo>
                <a:lnTo>
                  <a:pt x="539" y="446"/>
                </a:lnTo>
                <a:lnTo>
                  <a:pt x="555" y="462"/>
                </a:lnTo>
                <a:lnTo>
                  <a:pt x="539" y="494"/>
                </a:lnTo>
                <a:lnTo>
                  <a:pt x="571" y="523"/>
                </a:lnTo>
                <a:lnTo>
                  <a:pt x="587" y="510"/>
                </a:lnTo>
                <a:lnTo>
                  <a:pt x="571" y="494"/>
                </a:lnTo>
                <a:lnTo>
                  <a:pt x="571" y="462"/>
                </a:lnTo>
                <a:lnTo>
                  <a:pt x="571" y="433"/>
                </a:lnTo>
                <a:lnTo>
                  <a:pt x="587" y="401"/>
                </a:lnTo>
                <a:lnTo>
                  <a:pt x="600" y="401"/>
                </a:lnTo>
                <a:lnTo>
                  <a:pt x="632" y="385"/>
                </a:lnTo>
                <a:lnTo>
                  <a:pt x="632" y="369"/>
                </a:lnTo>
                <a:lnTo>
                  <a:pt x="664" y="369"/>
                </a:lnTo>
                <a:lnTo>
                  <a:pt x="664" y="356"/>
                </a:lnTo>
                <a:lnTo>
                  <a:pt x="664" y="340"/>
                </a:lnTo>
                <a:lnTo>
                  <a:pt x="664" y="324"/>
                </a:lnTo>
                <a:lnTo>
                  <a:pt x="664" y="308"/>
                </a:lnTo>
                <a:lnTo>
                  <a:pt x="677" y="279"/>
                </a:lnTo>
                <a:lnTo>
                  <a:pt x="677" y="324"/>
                </a:lnTo>
                <a:lnTo>
                  <a:pt x="693" y="292"/>
                </a:lnTo>
                <a:lnTo>
                  <a:pt x="709" y="263"/>
                </a:lnTo>
                <a:lnTo>
                  <a:pt x="709" y="247"/>
                </a:lnTo>
                <a:lnTo>
                  <a:pt x="725" y="247"/>
                </a:lnTo>
                <a:lnTo>
                  <a:pt x="754" y="247"/>
                </a:lnTo>
                <a:lnTo>
                  <a:pt x="770" y="247"/>
                </a:lnTo>
                <a:lnTo>
                  <a:pt x="770" y="231"/>
                </a:lnTo>
                <a:lnTo>
                  <a:pt x="770" y="215"/>
                </a:lnTo>
                <a:lnTo>
                  <a:pt x="786" y="202"/>
                </a:lnTo>
                <a:lnTo>
                  <a:pt x="831" y="186"/>
                </a:lnTo>
                <a:lnTo>
                  <a:pt x="818" y="170"/>
                </a:lnTo>
                <a:lnTo>
                  <a:pt x="818" y="138"/>
                </a:lnTo>
                <a:lnTo>
                  <a:pt x="802" y="138"/>
                </a:lnTo>
                <a:lnTo>
                  <a:pt x="786" y="170"/>
                </a:lnTo>
                <a:lnTo>
                  <a:pt x="770" y="186"/>
                </a:lnTo>
                <a:lnTo>
                  <a:pt x="754" y="186"/>
                </a:lnTo>
                <a:lnTo>
                  <a:pt x="741" y="186"/>
                </a:lnTo>
                <a:lnTo>
                  <a:pt x="725" y="186"/>
                </a:lnTo>
                <a:lnTo>
                  <a:pt x="693" y="186"/>
                </a:lnTo>
                <a:lnTo>
                  <a:pt x="677" y="202"/>
                </a:lnTo>
                <a:lnTo>
                  <a:pt x="648" y="202"/>
                </a:lnTo>
                <a:lnTo>
                  <a:pt x="648" y="215"/>
                </a:lnTo>
                <a:lnTo>
                  <a:pt x="616" y="231"/>
                </a:lnTo>
                <a:lnTo>
                  <a:pt x="600" y="231"/>
                </a:lnTo>
                <a:lnTo>
                  <a:pt x="587" y="231"/>
                </a:lnTo>
                <a:lnTo>
                  <a:pt x="587" y="215"/>
                </a:lnTo>
                <a:lnTo>
                  <a:pt x="600" y="202"/>
                </a:lnTo>
                <a:lnTo>
                  <a:pt x="600" y="186"/>
                </a:lnTo>
                <a:lnTo>
                  <a:pt x="587" y="186"/>
                </a:lnTo>
                <a:lnTo>
                  <a:pt x="600" y="170"/>
                </a:lnTo>
                <a:lnTo>
                  <a:pt x="600" y="154"/>
                </a:lnTo>
                <a:lnTo>
                  <a:pt x="587" y="154"/>
                </a:lnTo>
                <a:lnTo>
                  <a:pt x="571" y="154"/>
                </a:lnTo>
                <a:lnTo>
                  <a:pt x="555" y="170"/>
                </a:lnTo>
                <a:lnTo>
                  <a:pt x="555" y="186"/>
                </a:lnTo>
                <a:lnTo>
                  <a:pt x="523" y="215"/>
                </a:lnTo>
                <a:lnTo>
                  <a:pt x="523" y="186"/>
                </a:lnTo>
                <a:lnTo>
                  <a:pt x="555" y="154"/>
                </a:lnTo>
                <a:lnTo>
                  <a:pt x="539" y="154"/>
                </a:lnTo>
                <a:lnTo>
                  <a:pt x="555" y="138"/>
                </a:lnTo>
                <a:lnTo>
                  <a:pt x="600" y="138"/>
                </a:lnTo>
                <a:lnTo>
                  <a:pt x="600" y="125"/>
                </a:lnTo>
                <a:lnTo>
                  <a:pt x="555" y="109"/>
                </a:lnTo>
                <a:lnTo>
                  <a:pt x="523" y="109"/>
                </a:lnTo>
                <a:lnTo>
                  <a:pt x="494" y="109"/>
                </a:lnTo>
                <a:lnTo>
                  <a:pt x="523" y="93"/>
                </a:lnTo>
                <a:lnTo>
                  <a:pt x="462" y="61"/>
                </a:lnTo>
                <a:lnTo>
                  <a:pt x="433" y="61"/>
                </a:lnTo>
                <a:lnTo>
                  <a:pt x="324" y="32"/>
                </a:lnTo>
                <a:lnTo>
                  <a:pt x="199" y="16"/>
                </a:lnTo>
                <a:lnTo>
                  <a:pt x="109" y="0"/>
                </a:lnTo>
                <a:lnTo>
                  <a:pt x="93" y="32"/>
                </a:lnTo>
                <a:lnTo>
                  <a:pt x="93" y="16"/>
                </a:lnTo>
                <a:lnTo>
                  <a:pt x="77" y="0"/>
                </a:lnTo>
                <a:lnTo>
                  <a:pt x="61" y="61"/>
                </a:lnTo>
                <a:lnTo>
                  <a:pt x="32" y="125"/>
                </a:lnTo>
                <a:lnTo>
                  <a:pt x="16" y="170"/>
                </a:lnTo>
                <a:lnTo>
                  <a:pt x="0" y="186"/>
                </a:lnTo>
                <a:lnTo>
                  <a:pt x="16" y="279"/>
                </a:lnTo>
                <a:lnTo>
                  <a:pt x="32" y="308"/>
                </a:lnTo>
                <a:lnTo>
                  <a:pt x="45" y="324"/>
                </a:lnTo>
                <a:lnTo>
                  <a:pt x="61" y="356"/>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46" name="Freeform 382"/>
          <p:cNvSpPr>
            <a:spLocks/>
          </p:cNvSpPr>
          <p:nvPr/>
        </p:nvSpPr>
        <p:spPr bwMode="auto">
          <a:xfrm>
            <a:off x="454016" y="1320514"/>
            <a:ext cx="919557" cy="853456"/>
          </a:xfrm>
          <a:custGeom>
            <a:avLst/>
            <a:gdLst>
              <a:gd name="T0" fmla="*/ 431 w 541"/>
              <a:gd name="T1" fmla="*/ 491 h 492"/>
              <a:gd name="T2" fmla="*/ 431 w 541"/>
              <a:gd name="T3" fmla="*/ 462 h 492"/>
              <a:gd name="T4" fmla="*/ 415 w 541"/>
              <a:gd name="T5" fmla="*/ 446 h 492"/>
              <a:gd name="T6" fmla="*/ 415 w 541"/>
              <a:gd name="T7" fmla="*/ 401 h 492"/>
              <a:gd name="T8" fmla="*/ 415 w 541"/>
              <a:gd name="T9" fmla="*/ 369 h 492"/>
              <a:gd name="T10" fmla="*/ 386 w 541"/>
              <a:gd name="T11" fmla="*/ 369 h 492"/>
              <a:gd name="T12" fmla="*/ 370 w 541"/>
              <a:gd name="T13" fmla="*/ 337 h 492"/>
              <a:gd name="T14" fmla="*/ 354 w 541"/>
              <a:gd name="T15" fmla="*/ 324 h 492"/>
              <a:gd name="T16" fmla="*/ 540 w 541"/>
              <a:gd name="T17" fmla="*/ 77 h 492"/>
              <a:gd name="T18" fmla="*/ 524 w 541"/>
              <a:gd name="T19" fmla="*/ 77 h 492"/>
              <a:gd name="T20" fmla="*/ 540 w 541"/>
              <a:gd name="T21" fmla="*/ 77 h 492"/>
              <a:gd name="T22" fmla="*/ 508 w 541"/>
              <a:gd name="T23" fmla="*/ 45 h 492"/>
              <a:gd name="T24" fmla="*/ 463 w 541"/>
              <a:gd name="T25" fmla="*/ 29 h 492"/>
              <a:gd name="T26" fmla="*/ 431 w 541"/>
              <a:gd name="T27" fmla="*/ 29 h 492"/>
              <a:gd name="T28" fmla="*/ 415 w 541"/>
              <a:gd name="T29" fmla="*/ 29 h 492"/>
              <a:gd name="T30" fmla="*/ 386 w 541"/>
              <a:gd name="T31" fmla="*/ 29 h 492"/>
              <a:gd name="T32" fmla="*/ 354 w 541"/>
              <a:gd name="T33" fmla="*/ 0 h 492"/>
              <a:gd name="T34" fmla="*/ 321 w 541"/>
              <a:gd name="T35" fmla="*/ 0 h 492"/>
              <a:gd name="T36" fmla="*/ 321 w 541"/>
              <a:gd name="T37" fmla="*/ 77 h 492"/>
              <a:gd name="T38" fmla="*/ 309 w 541"/>
              <a:gd name="T39" fmla="*/ 93 h 492"/>
              <a:gd name="T40" fmla="*/ 293 w 541"/>
              <a:gd name="T41" fmla="*/ 93 h 492"/>
              <a:gd name="T42" fmla="*/ 276 w 541"/>
              <a:gd name="T43" fmla="*/ 61 h 492"/>
              <a:gd name="T44" fmla="*/ 215 w 541"/>
              <a:gd name="T45" fmla="*/ 61 h 492"/>
              <a:gd name="T46" fmla="*/ 244 w 541"/>
              <a:gd name="T47" fmla="*/ 93 h 492"/>
              <a:gd name="T48" fmla="*/ 276 w 541"/>
              <a:gd name="T49" fmla="*/ 106 h 492"/>
              <a:gd name="T50" fmla="*/ 231 w 541"/>
              <a:gd name="T51" fmla="*/ 138 h 492"/>
              <a:gd name="T52" fmla="*/ 183 w 541"/>
              <a:gd name="T53" fmla="*/ 106 h 492"/>
              <a:gd name="T54" fmla="*/ 106 w 541"/>
              <a:gd name="T55" fmla="*/ 122 h 492"/>
              <a:gd name="T56" fmla="*/ 106 w 541"/>
              <a:gd name="T57" fmla="*/ 170 h 492"/>
              <a:gd name="T58" fmla="*/ 154 w 541"/>
              <a:gd name="T59" fmla="*/ 199 h 492"/>
              <a:gd name="T60" fmla="*/ 154 w 541"/>
              <a:gd name="T61" fmla="*/ 183 h 492"/>
              <a:gd name="T62" fmla="*/ 106 w 541"/>
              <a:gd name="T63" fmla="*/ 215 h 492"/>
              <a:gd name="T64" fmla="*/ 77 w 541"/>
              <a:gd name="T65" fmla="*/ 231 h 492"/>
              <a:gd name="T66" fmla="*/ 0 w 541"/>
              <a:gd name="T67" fmla="*/ 260 h 492"/>
              <a:gd name="T68" fmla="*/ 45 w 541"/>
              <a:gd name="T69" fmla="*/ 260 h 492"/>
              <a:gd name="T70" fmla="*/ 106 w 541"/>
              <a:gd name="T71" fmla="*/ 260 h 492"/>
              <a:gd name="T72" fmla="*/ 199 w 541"/>
              <a:gd name="T73" fmla="*/ 231 h 492"/>
              <a:gd name="T74" fmla="*/ 199 w 541"/>
              <a:gd name="T75" fmla="*/ 215 h 492"/>
              <a:gd name="T76" fmla="*/ 276 w 541"/>
              <a:gd name="T77" fmla="*/ 199 h 492"/>
              <a:gd name="T78" fmla="*/ 276 w 541"/>
              <a:gd name="T79" fmla="*/ 215 h 492"/>
              <a:gd name="T80" fmla="*/ 276 w 541"/>
              <a:gd name="T81" fmla="*/ 199 h 492"/>
              <a:gd name="T82" fmla="*/ 276 w 541"/>
              <a:gd name="T83" fmla="*/ 215 h 492"/>
              <a:gd name="T84" fmla="*/ 276 w 541"/>
              <a:gd name="T85" fmla="*/ 231 h 492"/>
              <a:gd name="T86" fmla="*/ 215 w 541"/>
              <a:gd name="T87" fmla="*/ 231 h 492"/>
              <a:gd name="T88" fmla="*/ 215 w 541"/>
              <a:gd name="T89" fmla="*/ 247 h 492"/>
              <a:gd name="T90" fmla="*/ 260 w 541"/>
              <a:gd name="T91" fmla="*/ 260 h 492"/>
              <a:gd name="T92" fmla="*/ 293 w 541"/>
              <a:gd name="T93" fmla="*/ 260 h 492"/>
              <a:gd name="T94" fmla="*/ 338 w 541"/>
              <a:gd name="T95" fmla="*/ 292 h 492"/>
              <a:gd name="T96" fmla="*/ 338 w 541"/>
              <a:gd name="T97" fmla="*/ 337 h 492"/>
              <a:gd name="T98" fmla="*/ 370 w 541"/>
              <a:gd name="T99" fmla="*/ 369 h 492"/>
              <a:gd name="T100" fmla="*/ 399 w 541"/>
              <a:gd name="T101" fmla="*/ 478 h 492"/>
              <a:gd name="T102" fmla="*/ 431 w 541"/>
              <a:gd name="T103" fmla="*/ 49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 h="492">
                <a:moveTo>
                  <a:pt x="431" y="491"/>
                </a:moveTo>
                <a:lnTo>
                  <a:pt x="431" y="462"/>
                </a:lnTo>
                <a:lnTo>
                  <a:pt x="415" y="446"/>
                </a:lnTo>
                <a:lnTo>
                  <a:pt x="415" y="401"/>
                </a:lnTo>
                <a:lnTo>
                  <a:pt x="415" y="369"/>
                </a:lnTo>
                <a:lnTo>
                  <a:pt x="386" y="369"/>
                </a:lnTo>
                <a:lnTo>
                  <a:pt x="370" y="337"/>
                </a:lnTo>
                <a:lnTo>
                  <a:pt x="354" y="324"/>
                </a:lnTo>
                <a:lnTo>
                  <a:pt x="540" y="77"/>
                </a:lnTo>
                <a:lnTo>
                  <a:pt x="524" y="77"/>
                </a:lnTo>
                <a:lnTo>
                  <a:pt x="540" y="77"/>
                </a:lnTo>
                <a:lnTo>
                  <a:pt x="508" y="45"/>
                </a:lnTo>
                <a:lnTo>
                  <a:pt x="463" y="29"/>
                </a:lnTo>
                <a:lnTo>
                  <a:pt x="431" y="29"/>
                </a:lnTo>
                <a:lnTo>
                  <a:pt x="415" y="29"/>
                </a:lnTo>
                <a:lnTo>
                  <a:pt x="386" y="29"/>
                </a:lnTo>
                <a:lnTo>
                  <a:pt x="354" y="0"/>
                </a:lnTo>
                <a:lnTo>
                  <a:pt x="321" y="0"/>
                </a:lnTo>
                <a:lnTo>
                  <a:pt x="321" y="77"/>
                </a:lnTo>
                <a:lnTo>
                  <a:pt x="309" y="93"/>
                </a:lnTo>
                <a:lnTo>
                  <a:pt x="293" y="93"/>
                </a:lnTo>
                <a:lnTo>
                  <a:pt x="276" y="61"/>
                </a:lnTo>
                <a:lnTo>
                  <a:pt x="215" y="61"/>
                </a:lnTo>
                <a:lnTo>
                  <a:pt x="244" y="93"/>
                </a:lnTo>
                <a:lnTo>
                  <a:pt x="276" y="106"/>
                </a:lnTo>
                <a:lnTo>
                  <a:pt x="231" y="138"/>
                </a:lnTo>
                <a:lnTo>
                  <a:pt x="183" y="106"/>
                </a:lnTo>
                <a:lnTo>
                  <a:pt x="106" y="122"/>
                </a:lnTo>
                <a:lnTo>
                  <a:pt x="106" y="170"/>
                </a:lnTo>
                <a:lnTo>
                  <a:pt x="154" y="199"/>
                </a:lnTo>
                <a:lnTo>
                  <a:pt x="154" y="183"/>
                </a:lnTo>
                <a:lnTo>
                  <a:pt x="106" y="215"/>
                </a:lnTo>
                <a:lnTo>
                  <a:pt x="77" y="231"/>
                </a:lnTo>
                <a:lnTo>
                  <a:pt x="0" y="260"/>
                </a:lnTo>
                <a:lnTo>
                  <a:pt x="45" y="260"/>
                </a:lnTo>
                <a:lnTo>
                  <a:pt x="106" y="260"/>
                </a:lnTo>
                <a:lnTo>
                  <a:pt x="199" y="231"/>
                </a:lnTo>
                <a:lnTo>
                  <a:pt x="199" y="215"/>
                </a:lnTo>
                <a:lnTo>
                  <a:pt x="276" y="199"/>
                </a:lnTo>
                <a:lnTo>
                  <a:pt x="276" y="215"/>
                </a:lnTo>
                <a:lnTo>
                  <a:pt x="276" y="199"/>
                </a:lnTo>
                <a:lnTo>
                  <a:pt x="276" y="215"/>
                </a:lnTo>
                <a:lnTo>
                  <a:pt x="276" y="231"/>
                </a:lnTo>
                <a:lnTo>
                  <a:pt x="215" y="231"/>
                </a:lnTo>
                <a:lnTo>
                  <a:pt x="215" y="247"/>
                </a:lnTo>
                <a:lnTo>
                  <a:pt x="260" y="260"/>
                </a:lnTo>
                <a:lnTo>
                  <a:pt x="293" y="260"/>
                </a:lnTo>
                <a:lnTo>
                  <a:pt x="338" y="292"/>
                </a:lnTo>
                <a:lnTo>
                  <a:pt x="338" y="337"/>
                </a:lnTo>
                <a:lnTo>
                  <a:pt x="370" y="369"/>
                </a:lnTo>
                <a:lnTo>
                  <a:pt x="399" y="478"/>
                </a:lnTo>
                <a:lnTo>
                  <a:pt x="431" y="491"/>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47" name="Freeform 383"/>
          <p:cNvSpPr>
            <a:spLocks/>
          </p:cNvSpPr>
          <p:nvPr/>
        </p:nvSpPr>
        <p:spPr bwMode="auto">
          <a:xfrm>
            <a:off x="1027277" y="1986876"/>
            <a:ext cx="28078" cy="53822"/>
          </a:xfrm>
          <a:custGeom>
            <a:avLst/>
            <a:gdLst>
              <a:gd name="T0" fmla="*/ 0 w 17"/>
              <a:gd name="T1" fmla="*/ 0 h 30"/>
              <a:gd name="T2" fmla="*/ 0 w 17"/>
              <a:gd name="T3" fmla="*/ 29 h 30"/>
              <a:gd name="T4" fmla="*/ 16 w 17"/>
              <a:gd name="T5" fmla="*/ 29 h 30"/>
              <a:gd name="T6" fmla="*/ 16 w 17"/>
              <a:gd name="T7" fmla="*/ 0 h 30"/>
              <a:gd name="T8" fmla="*/ 0 w 17"/>
              <a:gd name="T9" fmla="*/ 0 h 30"/>
            </a:gdLst>
            <a:ahLst/>
            <a:cxnLst>
              <a:cxn ang="0">
                <a:pos x="T0" y="T1"/>
              </a:cxn>
              <a:cxn ang="0">
                <a:pos x="T2" y="T3"/>
              </a:cxn>
              <a:cxn ang="0">
                <a:pos x="T4" y="T5"/>
              </a:cxn>
              <a:cxn ang="0">
                <a:pos x="T6" y="T7"/>
              </a:cxn>
              <a:cxn ang="0">
                <a:pos x="T8" y="T9"/>
              </a:cxn>
            </a:cxnLst>
            <a:rect l="0" t="0" r="r" b="b"/>
            <a:pathLst>
              <a:path w="17" h="30">
                <a:moveTo>
                  <a:pt x="0" y="0"/>
                </a:moveTo>
                <a:lnTo>
                  <a:pt x="0" y="29"/>
                </a:lnTo>
                <a:lnTo>
                  <a:pt x="16" y="29"/>
                </a:lnTo>
                <a:lnTo>
                  <a:pt x="16" y="0"/>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48" name="Freeform 384"/>
          <p:cNvSpPr>
            <a:spLocks/>
          </p:cNvSpPr>
          <p:nvPr/>
        </p:nvSpPr>
        <p:spPr bwMode="auto">
          <a:xfrm>
            <a:off x="266829" y="1799783"/>
            <a:ext cx="77214" cy="56384"/>
          </a:xfrm>
          <a:custGeom>
            <a:avLst/>
            <a:gdLst>
              <a:gd name="T0" fmla="*/ 0 w 46"/>
              <a:gd name="T1" fmla="*/ 16 h 33"/>
              <a:gd name="T2" fmla="*/ 16 w 46"/>
              <a:gd name="T3" fmla="*/ 16 h 33"/>
              <a:gd name="T4" fmla="*/ 32 w 46"/>
              <a:gd name="T5" fmla="*/ 0 h 33"/>
              <a:gd name="T6" fmla="*/ 45 w 46"/>
              <a:gd name="T7" fmla="*/ 16 h 33"/>
              <a:gd name="T8" fmla="*/ 16 w 46"/>
              <a:gd name="T9" fmla="*/ 32 h 33"/>
              <a:gd name="T10" fmla="*/ 0 w 46"/>
              <a:gd name="T11" fmla="*/ 16 h 33"/>
            </a:gdLst>
            <a:ahLst/>
            <a:cxnLst>
              <a:cxn ang="0">
                <a:pos x="T0" y="T1"/>
              </a:cxn>
              <a:cxn ang="0">
                <a:pos x="T2" y="T3"/>
              </a:cxn>
              <a:cxn ang="0">
                <a:pos x="T4" y="T5"/>
              </a:cxn>
              <a:cxn ang="0">
                <a:pos x="T6" y="T7"/>
              </a:cxn>
              <a:cxn ang="0">
                <a:pos x="T8" y="T9"/>
              </a:cxn>
              <a:cxn ang="0">
                <a:pos x="T10" y="T11"/>
              </a:cxn>
            </a:cxnLst>
            <a:rect l="0" t="0" r="r" b="b"/>
            <a:pathLst>
              <a:path w="46" h="33">
                <a:moveTo>
                  <a:pt x="0" y="16"/>
                </a:moveTo>
                <a:lnTo>
                  <a:pt x="16" y="16"/>
                </a:lnTo>
                <a:lnTo>
                  <a:pt x="32" y="0"/>
                </a:lnTo>
                <a:lnTo>
                  <a:pt x="45" y="16"/>
                </a:lnTo>
                <a:lnTo>
                  <a:pt x="16" y="32"/>
                </a:lnTo>
                <a:lnTo>
                  <a:pt x="0" y="16"/>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49" name="Freeform 385"/>
          <p:cNvSpPr>
            <a:spLocks/>
          </p:cNvSpPr>
          <p:nvPr/>
        </p:nvSpPr>
        <p:spPr bwMode="auto">
          <a:xfrm>
            <a:off x="369782" y="1771590"/>
            <a:ext cx="56156" cy="28193"/>
          </a:xfrm>
          <a:custGeom>
            <a:avLst/>
            <a:gdLst>
              <a:gd name="T0" fmla="*/ 16 w 33"/>
              <a:gd name="T1" fmla="*/ 0 h 17"/>
              <a:gd name="T2" fmla="*/ 32 w 33"/>
              <a:gd name="T3" fmla="*/ 16 h 17"/>
              <a:gd name="T4" fmla="*/ 0 w 33"/>
              <a:gd name="T5" fmla="*/ 16 h 17"/>
              <a:gd name="T6" fmla="*/ 0 w 33"/>
              <a:gd name="T7" fmla="*/ 0 h 17"/>
              <a:gd name="T8" fmla="*/ 16 w 33"/>
              <a:gd name="T9" fmla="*/ 0 h 17"/>
            </a:gdLst>
            <a:ahLst/>
            <a:cxnLst>
              <a:cxn ang="0">
                <a:pos x="T0" y="T1"/>
              </a:cxn>
              <a:cxn ang="0">
                <a:pos x="T2" y="T3"/>
              </a:cxn>
              <a:cxn ang="0">
                <a:pos x="T4" y="T5"/>
              </a:cxn>
              <a:cxn ang="0">
                <a:pos x="T6" y="T7"/>
              </a:cxn>
              <a:cxn ang="0">
                <a:pos x="T8" y="T9"/>
              </a:cxn>
            </a:cxnLst>
            <a:rect l="0" t="0" r="r" b="b"/>
            <a:pathLst>
              <a:path w="33" h="17">
                <a:moveTo>
                  <a:pt x="16" y="0"/>
                </a:moveTo>
                <a:lnTo>
                  <a:pt x="32" y="16"/>
                </a:lnTo>
                <a:lnTo>
                  <a:pt x="0" y="16"/>
                </a:lnTo>
                <a:lnTo>
                  <a:pt x="0" y="0"/>
                </a:lnTo>
                <a:lnTo>
                  <a:pt x="16"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50" name="Freeform 386"/>
          <p:cNvSpPr>
            <a:spLocks/>
          </p:cNvSpPr>
          <p:nvPr/>
        </p:nvSpPr>
        <p:spPr bwMode="auto">
          <a:xfrm>
            <a:off x="1499925" y="1904862"/>
            <a:ext cx="107633" cy="84577"/>
          </a:xfrm>
          <a:custGeom>
            <a:avLst/>
            <a:gdLst>
              <a:gd name="T0" fmla="*/ 29 w 62"/>
              <a:gd name="T1" fmla="*/ 0 h 49"/>
              <a:gd name="T2" fmla="*/ 45 w 62"/>
              <a:gd name="T3" fmla="*/ 0 h 49"/>
              <a:gd name="T4" fmla="*/ 45 w 62"/>
              <a:gd name="T5" fmla="*/ 16 h 49"/>
              <a:gd name="T6" fmla="*/ 61 w 62"/>
              <a:gd name="T7" fmla="*/ 16 h 49"/>
              <a:gd name="T8" fmla="*/ 61 w 62"/>
              <a:gd name="T9" fmla="*/ 32 h 49"/>
              <a:gd name="T10" fmla="*/ 45 w 62"/>
              <a:gd name="T11" fmla="*/ 32 h 49"/>
              <a:gd name="T12" fmla="*/ 29 w 62"/>
              <a:gd name="T13" fmla="*/ 48 h 49"/>
              <a:gd name="T14" fmla="*/ 0 w 62"/>
              <a:gd name="T15" fmla="*/ 32 h 49"/>
              <a:gd name="T16" fmla="*/ 16 w 62"/>
              <a:gd name="T17" fmla="*/ 32 h 49"/>
              <a:gd name="T18" fmla="*/ 29 w 62"/>
              <a:gd name="T19" fmla="*/ 16 h 49"/>
              <a:gd name="T20" fmla="*/ 29 w 6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49">
                <a:moveTo>
                  <a:pt x="29" y="0"/>
                </a:moveTo>
                <a:lnTo>
                  <a:pt x="45" y="0"/>
                </a:lnTo>
                <a:lnTo>
                  <a:pt x="45" y="16"/>
                </a:lnTo>
                <a:lnTo>
                  <a:pt x="61" y="16"/>
                </a:lnTo>
                <a:lnTo>
                  <a:pt x="61" y="32"/>
                </a:lnTo>
                <a:lnTo>
                  <a:pt x="45" y="32"/>
                </a:lnTo>
                <a:lnTo>
                  <a:pt x="29" y="48"/>
                </a:lnTo>
                <a:lnTo>
                  <a:pt x="0" y="32"/>
                </a:lnTo>
                <a:lnTo>
                  <a:pt x="16" y="32"/>
                </a:lnTo>
                <a:lnTo>
                  <a:pt x="29" y="16"/>
                </a:lnTo>
                <a:lnTo>
                  <a:pt x="29" y="0"/>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51" name="Freeform 387"/>
          <p:cNvSpPr>
            <a:spLocks/>
          </p:cNvSpPr>
          <p:nvPr/>
        </p:nvSpPr>
        <p:spPr bwMode="auto">
          <a:xfrm>
            <a:off x="1659034" y="2361063"/>
            <a:ext cx="28078" cy="79452"/>
          </a:xfrm>
          <a:custGeom>
            <a:avLst/>
            <a:gdLst>
              <a:gd name="T0" fmla="*/ 0 w 17"/>
              <a:gd name="T1" fmla="*/ 0 h 46"/>
              <a:gd name="T2" fmla="*/ 16 w 17"/>
              <a:gd name="T3" fmla="*/ 0 h 46"/>
              <a:gd name="T4" fmla="*/ 16 w 17"/>
              <a:gd name="T5" fmla="*/ 45 h 46"/>
              <a:gd name="T6" fmla="*/ 0 w 17"/>
              <a:gd name="T7" fmla="*/ 0 h 46"/>
            </a:gdLst>
            <a:ahLst/>
            <a:cxnLst>
              <a:cxn ang="0">
                <a:pos x="T0" y="T1"/>
              </a:cxn>
              <a:cxn ang="0">
                <a:pos x="T2" y="T3"/>
              </a:cxn>
              <a:cxn ang="0">
                <a:pos x="T4" y="T5"/>
              </a:cxn>
              <a:cxn ang="0">
                <a:pos x="T6" y="T7"/>
              </a:cxn>
            </a:cxnLst>
            <a:rect l="0" t="0" r="r" b="b"/>
            <a:pathLst>
              <a:path w="17" h="46">
                <a:moveTo>
                  <a:pt x="0" y="0"/>
                </a:moveTo>
                <a:lnTo>
                  <a:pt x="16" y="0"/>
                </a:lnTo>
                <a:lnTo>
                  <a:pt x="16" y="45"/>
                </a:lnTo>
                <a:lnTo>
                  <a:pt x="0" y="0"/>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52" name="Freeform 388"/>
          <p:cNvSpPr>
            <a:spLocks/>
          </p:cNvSpPr>
          <p:nvPr/>
        </p:nvSpPr>
        <p:spPr bwMode="auto">
          <a:xfrm>
            <a:off x="1474187" y="1720331"/>
            <a:ext cx="133370" cy="107643"/>
          </a:xfrm>
          <a:custGeom>
            <a:avLst/>
            <a:gdLst>
              <a:gd name="T0" fmla="*/ 16 w 78"/>
              <a:gd name="T1" fmla="*/ 0 h 62"/>
              <a:gd name="T2" fmla="*/ 77 w 78"/>
              <a:gd name="T3" fmla="*/ 0 h 62"/>
              <a:gd name="T4" fmla="*/ 61 w 78"/>
              <a:gd name="T5" fmla="*/ 16 h 62"/>
              <a:gd name="T6" fmla="*/ 61 w 78"/>
              <a:gd name="T7" fmla="*/ 29 h 62"/>
              <a:gd name="T8" fmla="*/ 61 w 78"/>
              <a:gd name="T9" fmla="*/ 45 h 62"/>
              <a:gd name="T10" fmla="*/ 45 w 78"/>
              <a:gd name="T11" fmla="*/ 29 h 62"/>
              <a:gd name="T12" fmla="*/ 32 w 78"/>
              <a:gd name="T13" fmla="*/ 61 h 62"/>
              <a:gd name="T14" fmla="*/ 16 w 78"/>
              <a:gd name="T15" fmla="*/ 45 h 62"/>
              <a:gd name="T16" fmla="*/ 0 w 78"/>
              <a:gd name="T17" fmla="*/ 45 h 62"/>
              <a:gd name="T18" fmla="*/ 16 w 78"/>
              <a:gd name="T19" fmla="*/ 29 h 62"/>
              <a:gd name="T20" fmla="*/ 16 w 78"/>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62">
                <a:moveTo>
                  <a:pt x="16" y="0"/>
                </a:moveTo>
                <a:lnTo>
                  <a:pt x="77" y="0"/>
                </a:lnTo>
                <a:lnTo>
                  <a:pt x="61" y="16"/>
                </a:lnTo>
                <a:lnTo>
                  <a:pt x="61" y="29"/>
                </a:lnTo>
                <a:lnTo>
                  <a:pt x="61" y="45"/>
                </a:lnTo>
                <a:lnTo>
                  <a:pt x="45" y="29"/>
                </a:lnTo>
                <a:lnTo>
                  <a:pt x="32" y="61"/>
                </a:lnTo>
                <a:lnTo>
                  <a:pt x="16" y="45"/>
                </a:lnTo>
                <a:lnTo>
                  <a:pt x="0" y="45"/>
                </a:lnTo>
                <a:lnTo>
                  <a:pt x="16" y="29"/>
                </a:lnTo>
                <a:lnTo>
                  <a:pt x="16" y="0"/>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53" name="Freeform 389"/>
          <p:cNvSpPr>
            <a:spLocks/>
          </p:cNvSpPr>
          <p:nvPr/>
        </p:nvSpPr>
        <p:spPr bwMode="auto">
          <a:xfrm>
            <a:off x="2597311" y="1904862"/>
            <a:ext cx="56156" cy="56384"/>
          </a:xfrm>
          <a:custGeom>
            <a:avLst/>
            <a:gdLst>
              <a:gd name="T0" fmla="*/ 16 w 33"/>
              <a:gd name="T1" fmla="*/ 0 h 33"/>
              <a:gd name="T2" fmla="*/ 0 w 33"/>
              <a:gd name="T3" fmla="*/ 16 h 33"/>
              <a:gd name="T4" fmla="*/ 16 w 33"/>
              <a:gd name="T5" fmla="*/ 32 h 33"/>
              <a:gd name="T6" fmla="*/ 32 w 33"/>
              <a:gd name="T7" fmla="*/ 16 h 33"/>
              <a:gd name="T8" fmla="*/ 16 w 33"/>
              <a:gd name="T9" fmla="*/ 0 h 33"/>
            </a:gdLst>
            <a:ahLst/>
            <a:cxnLst>
              <a:cxn ang="0">
                <a:pos x="T0" y="T1"/>
              </a:cxn>
              <a:cxn ang="0">
                <a:pos x="T2" y="T3"/>
              </a:cxn>
              <a:cxn ang="0">
                <a:pos x="T4" y="T5"/>
              </a:cxn>
              <a:cxn ang="0">
                <a:pos x="T6" y="T7"/>
              </a:cxn>
              <a:cxn ang="0">
                <a:pos x="T8" y="T9"/>
              </a:cxn>
            </a:cxnLst>
            <a:rect l="0" t="0" r="r" b="b"/>
            <a:pathLst>
              <a:path w="33" h="33">
                <a:moveTo>
                  <a:pt x="16" y="0"/>
                </a:moveTo>
                <a:lnTo>
                  <a:pt x="0" y="16"/>
                </a:lnTo>
                <a:lnTo>
                  <a:pt x="16" y="32"/>
                </a:lnTo>
                <a:lnTo>
                  <a:pt x="32" y="16"/>
                </a:lnTo>
                <a:lnTo>
                  <a:pt x="16" y="0"/>
                </a:lnTo>
              </a:path>
            </a:pathLst>
          </a:custGeom>
          <a:solidFill>
            <a:schemeClr val="accent1"/>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54" name="Freeform 390"/>
          <p:cNvSpPr>
            <a:spLocks/>
          </p:cNvSpPr>
          <p:nvPr/>
        </p:nvSpPr>
        <p:spPr bwMode="auto">
          <a:xfrm>
            <a:off x="2286112" y="4419095"/>
            <a:ext cx="290140" cy="402379"/>
          </a:xfrm>
          <a:custGeom>
            <a:avLst/>
            <a:gdLst>
              <a:gd name="T0" fmla="*/ 61 w 171"/>
              <a:gd name="T1" fmla="*/ 0 h 232"/>
              <a:gd name="T2" fmla="*/ 45 w 171"/>
              <a:gd name="T3" fmla="*/ 0 h 232"/>
              <a:gd name="T4" fmla="*/ 29 w 171"/>
              <a:gd name="T5" fmla="*/ 16 h 232"/>
              <a:gd name="T6" fmla="*/ 16 w 171"/>
              <a:gd name="T7" fmla="*/ 29 h 232"/>
              <a:gd name="T8" fmla="*/ 0 w 171"/>
              <a:gd name="T9" fmla="*/ 16 h 232"/>
              <a:gd name="T10" fmla="*/ 0 w 171"/>
              <a:gd name="T11" fmla="*/ 29 h 232"/>
              <a:gd name="T12" fmla="*/ 16 w 171"/>
              <a:gd name="T13" fmla="*/ 45 h 232"/>
              <a:gd name="T14" fmla="*/ 0 w 171"/>
              <a:gd name="T15" fmla="*/ 77 h 232"/>
              <a:gd name="T16" fmla="*/ 0 w 171"/>
              <a:gd name="T17" fmla="*/ 106 h 232"/>
              <a:gd name="T18" fmla="*/ 16 w 171"/>
              <a:gd name="T19" fmla="*/ 106 h 232"/>
              <a:gd name="T20" fmla="*/ 16 w 171"/>
              <a:gd name="T21" fmla="*/ 122 h 232"/>
              <a:gd name="T22" fmla="*/ 16 w 171"/>
              <a:gd name="T23" fmla="*/ 138 h 232"/>
              <a:gd name="T24" fmla="*/ 16 w 171"/>
              <a:gd name="T25" fmla="*/ 170 h 232"/>
              <a:gd name="T26" fmla="*/ 29 w 171"/>
              <a:gd name="T27" fmla="*/ 215 h 232"/>
              <a:gd name="T28" fmla="*/ 45 w 171"/>
              <a:gd name="T29" fmla="*/ 231 h 232"/>
              <a:gd name="T30" fmla="*/ 45 w 171"/>
              <a:gd name="T31" fmla="*/ 199 h 232"/>
              <a:gd name="T32" fmla="*/ 61 w 171"/>
              <a:gd name="T33" fmla="*/ 215 h 232"/>
              <a:gd name="T34" fmla="*/ 77 w 171"/>
              <a:gd name="T35" fmla="*/ 215 h 232"/>
              <a:gd name="T36" fmla="*/ 106 w 171"/>
              <a:gd name="T37" fmla="*/ 199 h 232"/>
              <a:gd name="T38" fmla="*/ 122 w 171"/>
              <a:gd name="T39" fmla="*/ 170 h 232"/>
              <a:gd name="T40" fmla="*/ 170 w 171"/>
              <a:gd name="T41" fmla="*/ 170 h 232"/>
              <a:gd name="T42" fmla="*/ 170 w 171"/>
              <a:gd name="T43" fmla="*/ 138 h 232"/>
              <a:gd name="T44" fmla="*/ 154 w 171"/>
              <a:gd name="T45" fmla="*/ 106 h 232"/>
              <a:gd name="T46" fmla="*/ 138 w 171"/>
              <a:gd name="T47" fmla="*/ 106 h 232"/>
              <a:gd name="T48" fmla="*/ 122 w 171"/>
              <a:gd name="T49" fmla="*/ 61 h 232"/>
              <a:gd name="T50" fmla="*/ 93 w 171"/>
              <a:gd name="T51" fmla="*/ 45 h 232"/>
              <a:gd name="T52" fmla="*/ 77 w 171"/>
              <a:gd name="T53" fmla="*/ 45 h 232"/>
              <a:gd name="T54" fmla="*/ 61 w 171"/>
              <a:gd name="T55" fmla="*/ 29 h 232"/>
              <a:gd name="T56" fmla="*/ 61 w 171"/>
              <a:gd name="T5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232">
                <a:moveTo>
                  <a:pt x="61" y="0"/>
                </a:moveTo>
                <a:lnTo>
                  <a:pt x="45" y="0"/>
                </a:lnTo>
                <a:lnTo>
                  <a:pt x="29" y="16"/>
                </a:lnTo>
                <a:lnTo>
                  <a:pt x="16" y="29"/>
                </a:lnTo>
                <a:lnTo>
                  <a:pt x="0" y="16"/>
                </a:lnTo>
                <a:lnTo>
                  <a:pt x="0" y="29"/>
                </a:lnTo>
                <a:lnTo>
                  <a:pt x="16" y="45"/>
                </a:lnTo>
                <a:lnTo>
                  <a:pt x="0" y="77"/>
                </a:lnTo>
                <a:lnTo>
                  <a:pt x="0" y="106"/>
                </a:lnTo>
                <a:lnTo>
                  <a:pt x="16" y="106"/>
                </a:lnTo>
                <a:lnTo>
                  <a:pt x="16" y="122"/>
                </a:lnTo>
                <a:lnTo>
                  <a:pt x="16" y="138"/>
                </a:lnTo>
                <a:lnTo>
                  <a:pt x="16" y="170"/>
                </a:lnTo>
                <a:lnTo>
                  <a:pt x="29" y="215"/>
                </a:lnTo>
                <a:lnTo>
                  <a:pt x="45" y="231"/>
                </a:lnTo>
                <a:lnTo>
                  <a:pt x="45" y="199"/>
                </a:lnTo>
                <a:lnTo>
                  <a:pt x="61" y="215"/>
                </a:lnTo>
                <a:lnTo>
                  <a:pt x="77" y="215"/>
                </a:lnTo>
                <a:lnTo>
                  <a:pt x="106" y="199"/>
                </a:lnTo>
                <a:lnTo>
                  <a:pt x="122" y="170"/>
                </a:lnTo>
                <a:lnTo>
                  <a:pt x="170" y="170"/>
                </a:lnTo>
                <a:lnTo>
                  <a:pt x="170" y="138"/>
                </a:lnTo>
                <a:lnTo>
                  <a:pt x="154" y="106"/>
                </a:lnTo>
                <a:lnTo>
                  <a:pt x="138" y="106"/>
                </a:lnTo>
                <a:lnTo>
                  <a:pt x="122" y="61"/>
                </a:lnTo>
                <a:lnTo>
                  <a:pt x="93" y="45"/>
                </a:lnTo>
                <a:lnTo>
                  <a:pt x="77" y="45"/>
                </a:lnTo>
                <a:lnTo>
                  <a:pt x="61" y="29"/>
                </a:lnTo>
                <a:lnTo>
                  <a:pt x="61" y="0"/>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55" name="Freeform 391"/>
          <p:cNvSpPr>
            <a:spLocks/>
          </p:cNvSpPr>
          <p:nvPr/>
        </p:nvSpPr>
        <p:spPr bwMode="auto">
          <a:xfrm>
            <a:off x="2155080" y="3991085"/>
            <a:ext cx="996773" cy="1125126"/>
          </a:xfrm>
          <a:custGeom>
            <a:avLst/>
            <a:gdLst>
              <a:gd name="T0" fmla="*/ 402 w 586"/>
              <a:gd name="T1" fmla="*/ 507 h 649"/>
              <a:gd name="T2" fmla="*/ 447 w 586"/>
              <a:gd name="T3" fmla="*/ 462 h 649"/>
              <a:gd name="T4" fmla="*/ 508 w 586"/>
              <a:gd name="T5" fmla="*/ 446 h 649"/>
              <a:gd name="T6" fmla="*/ 524 w 586"/>
              <a:gd name="T7" fmla="*/ 385 h 649"/>
              <a:gd name="T8" fmla="*/ 524 w 586"/>
              <a:gd name="T9" fmla="*/ 308 h 649"/>
              <a:gd name="T10" fmla="*/ 585 w 586"/>
              <a:gd name="T11" fmla="*/ 215 h 649"/>
              <a:gd name="T12" fmla="*/ 569 w 586"/>
              <a:gd name="T13" fmla="*/ 170 h 649"/>
              <a:gd name="T14" fmla="*/ 524 w 586"/>
              <a:gd name="T15" fmla="*/ 138 h 649"/>
              <a:gd name="T16" fmla="*/ 492 w 586"/>
              <a:gd name="T17" fmla="*/ 138 h 649"/>
              <a:gd name="T18" fmla="*/ 447 w 586"/>
              <a:gd name="T19" fmla="*/ 138 h 649"/>
              <a:gd name="T20" fmla="*/ 431 w 586"/>
              <a:gd name="T21" fmla="*/ 109 h 649"/>
              <a:gd name="T22" fmla="*/ 370 w 586"/>
              <a:gd name="T23" fmla="*/ 122 h 649"/>
              <a:gd name="T24" fmla="*/ 386 w 586"/>
              <a:gd name="T25" fmla="*/ 109 h 649"/>
              <a:gd name="T26" fmla="*/ 354 w 586"/>
              <a:gd name="T27" fmla="*/ 109 h 649"/>
              <a:gd name="T28" fmla="*/ 338 w 586"/>
              <a:gd name="T29" fmla="*/ 93 h 649"/>
              <a:gd name="T30" fmla="*/ 354 w 586"/>
              <a:gd name="T31" fmla="*/ 45 h 649"/>
              <a:gd name="T32" fmla="*/ 325 w 586"/>
              <a:gd name="T33" fmla="*/ 45 h 649"/>
              <a:gd name="T34" fmla="*/ 276 w 586"/>
              <a:gd name="T35" fmla="*/ 45 h 649"/>
              <a:gd name="T36" fmla="*/ 248 w 586"/>
              <a:gd name="T37" fmla="*/ 61 h 649"/>
              <a:gd name="T38" fmla="*/ 215 w 586"/>
              <a:gd name="T39" fmla="*/ 61 h 649"/>
              <a:gd name="T40" fmla="*/ 199 w 586"/>
              <a:gd name="T41" fmla="*/ 0 h 649"/>
              <a:gd name="T42" fmla="*/ 170 w 586"/>
              <a:gd name="T43" fmla="*/ 32 h 649"/>
              <a:gd name="T44" fmla="*/ 138 w 586"/>
              <a:gd name="T45" fmla="*/ 32 h 649"/>
              <a:gd name="T46" fmla="*/ 138 w 586"/>
              <a:gd name="T47" fmla="*/ 61 h 649"/>
              <a:gd name="T48" fmla="*/ 106 w 586"/>
              <a:gd name="T49" fmla="*/ 61 h 649"/>
              <a:gd name="T50" fmla="*/ 77 w 586"/>
              <a:gd name="T51" fmla="*/ 61 h 649"/>
              <a:gd name="T52" fmla="*/ 61 w 586"/>
              <a:gd name="T53" fmla="*/ 77 h 649"/>
              <a:gd name="T54" fmla="*/ 61 w 586"/>
              <a:gd name="T55" fmla="*/ 93 h 649"/>
              <a:gd name="T56" fmla="*/ 61 w 586"/>
              <a:gd name="T57" fmla="*/ 122 h 649"/>
              <a:gd name="T58" fmla="*/ 45 w 586"/>
              <a:gd name="T59" fmla="*/ 154 h 649"/>
              <a:gd name="T60" fmla="*/ 0 w 586"/>
              <a:gd name="T61" fmla="*/ 215 h 649"/>
              <a:gd name="T62" fmla="*/ 29 w 586"/>
              <a:gd name="T63" fmla="*/ 247 h 649"/>
              <a:gd name="T64" fmla="*/ 45 w 586"/>
              <a:gd name="T65" fmla="*/ 263 h 649"/>
              <a:gd name="T66" fmla="*/ 77 w 586"/>
              <a:gd name="T67" fmla="*/ 263 h 649"/>
              <a:gd name="T68" fmla="*/ 106 w 586"/>
              <a:gd name="T69" fmla="*/ 263 h 649"/>
              <a:gd name="T70" fmla="*/ 138 w 586"/>
              <a:gd name="T71" fmla="*/ 247 h 649"/>
              <a:gd name="T72" fmla="*/ 154 w 586"/>
              <a:gd name="T73" fmla="*/ 292 h 649"/>
              <a:gd name="T74" fmla="*/ 199 w 586"/>
              <a:gd name="T75" fmla="*/ 308 h 649"/>
              <a:gd name="T76" fmla="*/ 231 w 586"/>
              <a:gd name="T77" fmla="*/ 353 h 649"/>
              <a:gd name="T78" fmla="*/ 248 w 586"/>
              <a:gd name="T79" fmla="*/ 417 h 649"/>
              <a:gd name="T80" fmla="*/ 276 w 586"/>
              <a:gd name="T81" fmla="*/ 446 h 649"/>
              <a:gd name="T82" fmla="*/ 293 w 586"/>
              <a:gd name="T83" fmla="*/ 462 h 649"/>
              <a:gd name="T84" fmla="*/ 309 w 586"/>
              <a:gd name="T85" fmla="*/ 478 h 649"/>
              <a:gd name="T86" fmla="*/ 325 w 586"/>
              <a:gd name="T87" fmla="*/ 507 h 649"/>
              <a:gd name="T88" fmla="*/ 276 w 586"/>
              <a:gd name="T89" fmla="*/ 584 h 649"/>
              <a:gd name="T90" fmla="*/ 338 w 586"/>
              <a:gd name="T91" fmla="*/ 632 h 649"/>
              <a:gd name="T92" fmla="*/ 402 w 586"/>
              <a:gd name="T93" fmla="*/ 55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6" h="649">
                <a:moveTo>
                  <a:pt x="402" y="555"/>
                </a:moveTo>
                <a:lnTo>
                  <a:pt x="402" y="507"/>
                </a:lnTo>
                <a:lnTo>
                  <a:pt x="415" y="478"/>
                </a:lnTo>
                <a:lnTo>
                  <a:pt x="447" y="462"/>
                </a:lnTo>
                <a:lnTo>
                  <a:pt x="492" y="462"/>
                </a:lnTo>
                <a:lnTo>
                  <a:pt x="508" y="446"/>
                </a:lnTo>
                <a:lnTo>
                  <a:pt x="524" y="417"/>
                </a:lnTo>
                <a:lnTo>
                  <a:pt x="524" y="385"/>
                </a:lnTo>
                <a:lnTo>
                  <a:pt x="524" y="369"/>
                </a:lnTo>
                <a:lnTo>
                  <a:pt x="524" y="308"/>
                </a:lnTo>
                <a:lnTo>
                  <a:pt x="569" y="263"/>
                </a:lnTo>
                <a:lnTo>
                  <a:pt x="585" y="215"/>
                </a:lnTo>
                <a:lnTo>
                  <a:pt x="585" y="199"/>
                </a:lnTo>
                <a:lnTo>
                  <a:pt x="569" y="170"/>
                </a:lnTo>
                <a:lnTo>
                  <a:pt x="524" y="154"/>
                </a:lnTo>
                <a:lnTo>
                  <a:pt x="524" y="138"/>
                </a:lnTo>
                <a:lnTo>
                  <a:pt x="508" y="138"/>
                </a:lnTo>
                <a:lnTo>
                  <a:pt x="492" y="138"/>
                </a:lnTo>
                <a:lnTo>
                  <a:pt x="463" y="122"/>
                </a:lnTo>
                <a:lnTo>
                  <a:pt x="447" y="138"/>
                </a:lnTo>
                <a:lnTo>
                  <a:pt x="447" y="122"/>
                </a:lnTo>
                <a:lnTo>
                  <a:pt x="431" y="109"/>
                </a:lnTo>
                <a:lnTo>
                  <a:pt x="402" y="109"/>
                </a:lnTo>
                <a:lnTo>
                  <a:pt x="370" y="122"/>
                </a:lnTo>
                <a:lnTo>
                  <a:pt x="354" y="122"/>
                </a:lnTo>
                <a:lnTo>
                  <a:pt x="386" y="109"/>
                </a:lnTo>
                <a:lnTo>
                  <a:pt x="386" y="93"/>
                </a:lnTo>
                <a:lnTo>
                  <a:pt x="354" y="109"/>
                </a:lnTo>
                <a:lnTo>
                  <a:pt x="338" y="109"/>
                </a:lnTo>
                <a:lnTo>
                  <a:pt x="338" y="93"/>
                </a:lnTo>
                <a:lnTo>
                  <a:pt x="354" y="61"/>
                </a:lnTo>
                <a:lnTo>
                  <a:pt x="354" y="45"/>
                </a:lnTo>
                <a:lnTo>
                  <a:pt x="338" y="16"/>
                </a:lnTo>
                <a:lnTo>
                  <a:pt x="325" y="45"/>
                </a:lnTo>
                <a:lnTo>
                  <a:pt x="309" y="61"/>
                </a:lnTo>
                <a:lnTo>
                  <a:pt x="276" y="45"/>
                </a:lnTo>
                <a:lnTo>
                  <a:pt x="260" y="61"/>
                </a:lnTo>
                <a:lnTo>
                  <a:pt x="248" y="61"/>
                </a:lnTo>
                <a:lnTo>
                  <a:pt x="231" y="77"/>
                </a:lnTo>
                <a:lnTo>
                  <a:pt x="215" y="61"/>
                </a:lnTo>
                <a:lnTo>
                  <a:pt x="215" y="45"/>
                </a:lnTo>
                <a:lnTo>
                  <a:pt x="199" y="0"/>
                </a:lnTo>
                <a:lnTo>
                  <a:pt x="199" y="16"/>
                </a:lnTo>
                <a:lnTo>
                  <a:pt x="170" y="32"/>
                </a:lnTo>
                <a:lnTo>
                  <a:pt x="138" y="16"/>
                </a:lnTo>
                <a:lnTo>
                  <a:pt x="138" y="32"/>
                </a:lnTo>
                <a:lnTo>
                  <a:pt x="154" y="45"/>
                </a:lnTo>
                <a:lnTo>
                  <a:pt x="138" y="61"/>
                </a:lnTo>
                <a:lnTo>
                  <a:pt x="122" y="77"/>
                </a:lnTo>
                <a:lnTo>
                  <a:pt x="106" y="61"/>
                </a:lnTo>
                <a:lnTo>
                  <a:pt x="93" y="61"/>
                </a:lnTo>
                <a:lnTo>
                  <a:pt x="77" y="61"/>
                </a:lnTo>
                <a:lnTo>
                  <a:pt x="61" y="61"/>
                </a:lnTo>
                <a:lnTo>
                  <a:pt x="61" y="77"/>
                </a:lnTo>
                <a:lnTo>
                  <a:pt x="77" y="77"/>
                </a:lnTo>
                <a:lnTo>
                  <a:pt x="61" y="93"/>
                </a:lnTo>
                <a:lnTo>
                  <a:pt x="77" y="109"/>
                </a:lnTo>
                <a:lnTo>
                  <a:pt x="61" y="122"/>
                </a:lnTo>
                <a:lnTo>
                  <a:pt x="61" y="154"/>
                </a:lnTo>
                <a:lnTo>
                  <a:pt x="45" y="154"/>
                </a:lnTo>
                <a:lnTo>
                  <a:pt x="16" y="186"/>
                </a:lnTo>
                <a:lnTo>
                  <a:pt x="0" y="215"/>
                </a:lnTo>
                <a:lnTo>
                  <a:pt x="0" y="231"/>
                </a:lnTo>
                <a:lnTo>
                  <a:pt x="29" y="247"/>
                </a:lnTo>
                <a:lnTo>
                  <a:pt x="45" y="247"/>
                </a:lnTo>
                <a:lnTo>
                  <a:pt x="45" y="263"/>
                </a:lnTo>
                <a:lnTo>
                  <a:pt x="77" y="276"/>
                </a:lnTo>
                <a:lnTo>
                  <a:pt x="77" y="263"/>
                </a:lnTo>
                <a:lnTo>
                  <a:pt x="93" y="276"/>
                </a:lnTo>
                <a:lnTo>
                  <a:pt x="106" y="263"/>
                </a:lnTo>
                <a:lnTo>
                  <a:pt x="122" y="247"/>
                </a:lnTo>
                <a:lnTo>
                  <a:pt x="138" y="247"/>
                </a:lnTo>
                <a:lnTo>
                  <a:pt x="138" y="276"/>
                </a:lnTo>
                <a:lnTo>
                  <a:pt x="154" y="292"/>
                </a:lnTo>
                <a:lnTo>
                  <a:pt x="170" y="292"/>
                </a:lnTo>
                <a:lnTo>
                  <a:pt x="199" y="308"/>
                </a:lnTo>
                <a:lnTo>
                  <a:pt x="215" y="353"/>
                </a:lnTo>
                <a:lnTo>
                  <a:pt x="231" y="353"/>
                </a:lnTo>
                <a:lnTo>
                  <a:pt x="248" y="385"/>
                </a:lnTo>
                <a:lnTo>
                  <a:pt x="248" y="417"/>
                </a:lnTo>
                <a:lnTo>
                  <a:pt x="260" y="446"/>
                </a:lnTo>
                <a:lnTo>
                  <a:pt x="276" y="446"/>
                </a:lnTo>
                <a:lnTo>
                  <a:pt x="293" y="446"/>
                </a:lnTo>
                <a:lnTo>
                  <a:pt x="293" y="462"/>
                </a:lnTo>
                <a:lnTo>
                  <a:pt x="293" y="478"/>
                </a:lnTo>
                <a:lnTo>
                  <a:pt x="309" y="478"/>
                </a:lnTo>
                <a:lnTo>
                  <a:pt x="309" y="507"/>
                </a:lnTo>
                <a:lnTo>
                  <a:pt x="325" y="507"/>
                </a:lnTo>
                <a:lnTo>
                  <a:pt x="325" y="539"/>
                </a:lnTo>
                <a:lnTo>
                  <a:pt x="276" y="584"/>
                </a:lnTo>
                <a:lnTo>
                  <a:pt x="309" y="600"/>
                </a:lnTo>
                <a:lnTo>
                  <a:pt x="338" y="632"/>
                </a:lnTo>
                <a:lnTo>
                  <a:pt x="338" y="648"/>
                </a:lnTo>
                <a:lnTo>
                  <a:pt x="402" y="555"/>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56" name="Freeform 392"/>
          <p:cNvSpPr>
            <a:spLocks/>
          </p:cNvSpPr>
          <p:nvPr/>
        </p:nvSpPr>
        <p:spPr bwMode="auto">
          <a:xfrm>
            <a:off x="2466280" y="4713831"/>
            <a:ext cx="215265" cy="215286"/>
          </a:xfrm>
          <a:custGeom>
            <a:avLst/>
            <a:gdLst>
              <a:gd name="T0" fmla="*/ 64 w 126"/>
              <a:gd name="T1" fmla="*/ 0 h 123"/>
              <a:gd name="T2" fmla="*/ 16 w 126"/>
              <a:gd name="T3" fmla="*/ 0 h 123"/>
              <a:gd name="T4" fmla="*/ 0 w 126"/>
              <a:gd name="T5" fmla="*/ 29 h 123"/>
              <a:gd name="T6" fmla="*/ 16 w 126"/>
              <a:gd name="T7" fmla="*/ 61 h 123"/>
              <a:gd name="T8" fmla="*/ 32 w 126"/>
              <a:gd name="T9" fmla="*/ 45 h 123"/>
              <a:gd name="T10" fmla="*/ 77 w 126"/>
              <a:gd name="T11" fmla="*/ 90 h 123"/>
              <a:gd name="T12" fmla="*/ 77 w 126"/>
              <a:gd name="T13" fmla="*/ 122 h 123"/>
              <a:gd name="T14" fmla="*/ 93 w 126"/>
              <a:gd name="T15" fmla="*/ 122 h 123"/>
              <a:gd name="T16" fmla="*/ 125 w 126"/>
              <a:gd name="T17" fmla="*/ 106 h 123"/>
              <a:gd name="T18" fmla="*/ 125 w 126"/>
              <a:gd name="T19" fmla="*/ 90 h 123"/>
              <a:gd name="T20" fmla="*/ 125 w 126"/>
              <a:gd name="T21" fmla="*/ 61 h 123"/>
              <a:gd name="T22" fmla="*/ 109 w 126"/>
              <a:gd name="T23" fmla="*/ 61 h 123"/>
              <a:gd name="T24" fmla="*/ 109 w 126"/>
              <a:gd name="T25" fmla="*/ 45 h 123"/>
              <a:gd name="T26" fmla="*/ 109 w 126"/>
              <a:gd name="T27" fmla="*/ 29 h 123"/>
              <a:gd name="T28" fmla="*/ 93 w 126"/>
              <a:gd name="T29" fmla="*/ 29 h 123"/>
              <a:gd name="T30" fmla="*/ 77 w 126"/>
              <a:gd name="T31" fmla="*/ 29 h 123"/>
              <a:gd name="T32" fmla="*/ 64 w 126"/>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123">
                <a:moveTo>
                  <a:pt x="64" y="0"/>
                </a:moveTo>
                <a:lnTo>
                  <a:pt x="16" y="0"/>
                </a:lnTo>
                <a:lnTo>
                  <a:pt x="0" y="29"/>
                </a:lnTo>
                <a:lnTo>
                  <a:pt x="16" y="61"/>
                </a:lnTo>
                <a:lnTo>
                  <a:pt x="32" y="45"/>
                </a:lnTo>
                <a:lnTo>
                  <a:pt x="77" y="90"/>
                </a:lnTo>
                <a:lnTo>
                  <a:pt x="77" y="122"/>
                </a:lnTo>
                <a:lnTo>
                  <a:pt x="93" y="122"/>
                </a:lnTo>
                <a:lnTo>
                  <a:pt x="125" y="106"/>
                </a:lnTo>
                <a:lnTo>
                  <a:pt x="125" y="90"/>
                </a:lnTo>
                <a:lnTo>
                  <a:pt x="125" y="61"/>
                </a:lnTo>
                <a:lnTo>
                  <a:pt x="109" y="61"/>
                </a:lnTo>
                <a:lnTo>
                  <a:pt x="109" y="45"/>
                </a:lnTo>
                <a:lnTo>
                  <a:pt x="109" y="29"/>
                </a:lnTo>
                <a:lnTo>
                  <a:pt x="93" y="29"/>
                </a:lnTo>
                <a:lnTo>
                  <a:pt x="77" y="29"/>
                </a:lnTo>
                <a:lnTo>
                  <a:pt x="64" y="0"/>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57" name="Oval 393"/>
          <p:cNvSpPr>
            <a:spLocks noChangeArrowheads="1"/>
          </p:cNvSpPr>
          <p:nvPr/>
        </p:nvSpPr>
        <p:spPr bwMode="auto">
          <a:xfrm>
            <a:off x="325324" y="5008568"/>
            <a:ext cx="0" cy="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058" name="Oval 394"/>
          <p:cNvSpPr>
            <a:spLocks noChangeArrowheads="1"/>
          </p:cNvSpPr>
          <p:nvPr/>
        </p:nvSpPr>
        <p:spPr bwMode="auto">
          <a:xfrm>
            <a:off x="325324" y="4903487"/>
            <a:ext cx="0" cy="15378"/>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059" name="Oval 395"/>
          <p:cNvSpPr>
            <a:spLocks noChangeArrowheads="1"/>
          </p:cNvSpPr>
          <p:nvPr/>
        </p:nvSpPr>
        <p:spPr bwMode="auto">
          <a:xfrm>
            <a:off x="325324" y="4957310"/>
            <a:ext cx="0" cy="10252"/>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060" name="Freeform 396"/>
          <p:cNvSpPr>
            <a:spLocks/>
          </p:cNvSpPr>
          <p:nvPr/>
        </p:nvSpPr>
        <p:spPr bwMode="auto">
          <a:xfrm>
            <a:off x="2155080" y="3563077"/>
            <a:ext cx="79555" cy="84576"/>
          </a:xfrm>
          <a:custGeom>
            <a:avLst/>
            <a:gdLst>
              <a:gd name="T0" fmla="*/ 45 w 46"/>
              <a:gd name="T1" fmla="*/ 49 h 50"/>
              <a:gd name="T2" fmla="*/ 45 w 46"/>
              <a:gd name="T3" fmla="*/ 33 h 50"/>
              <a:gd name="T4" fmla="*/ 45 w 46"/>
              <a:gd name="T5" fmla="*/ 16 h 50"/>
              <a:gd name="T6" fmla="*/ 29 w 46"/>
              <a:gd name="T7" fmla="*/ 16 h 50"/>
              <a:gd name="T8" fmla="*/ 16 w 46"/>
              <a:gd name="T9" fmla="*/ 0 h 50"/>
              <a:gd name="T10" fmla="*/ 16 w 46"/>
              <a:gd name="T11" fmla="*/ 16 h 50"/>
              <a:gd name="T12" fmla="*/ 29 w 46"/>
              <a:gd name="T13" fmla="*/ 33 h 50"/>
              <a:gd name="T14" fmla="*/ 0 w 46"/>
              <a:gd name="T15" fmla="*/ 33 h 50"/>
              <a:gd name="T16" fmla="*/ 16 w 46"/>
              <a:gd name="T17" fmla="*/ 49 h 50"/>
              <a:gd name="T18" fmla="*/ 29 w 46"/>
              <a:gd name="T19" fmla="*/ 49 h 50"/>
              <a:gd name="T20" fmla="*/ 45 w 46"/>
              <a:gd name="T21"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50">
                <a:moveTo>
                  <a:pt x="45" y="49"/>
                </a:moveTo>
                <a:lnTo>
                  <a:pt x="45" y="33"/>
                </a:lnTo>
                <a:lnTo>
                  <a:pt x="45" y="16"/>
                </a:lnTo>
                <a:lnTo>
                  <a:pt x="29" y="16"/>
                </a:lnTo>
                <a:lnTo>
                  <a:pt x="16" y="0"/>
                </a:lnTo>
                <a:lnTo>
                  <a:pt x="16" y="16"/>
                </a:lnTo>
                <a:lnTo>
                  <a:pt x="29" y="33"/>
                </a:lnTo>
                <a:lnTo>
                  <a:pt x="0" y="33"/>
                </a:lnTo>
                <a:lnTo>
                  <a:pt x="16" y="49"/>
                </a:lnTo>
                <a:lnTo>
                  <a:pt x="29" y="49"/>
                </a:lnTo>
                <a:lnTo>
                  <a:pt x="45" y="49"/>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61" name="Freeform 397"/>
          <p:cNvSpPr>
            <a:spLocks/>
          </p:cNvSpPr>
          <p:nvPr/>
        </p:nvSpPr>
        <p:spPr bwMode="auto">
          <a:xfrm>
            <a:off x="2232296" y="3588706"/>
            <a:ext cx="84234" cy="58947"/>
          </a:xfrm>
          <a:custGeom>
            <a:avLst/>
            <a:gdLst>
              <a:gd name="T0" fmla="*/ 0 w 49"/>
              <a:gd name="T1" fmla="*/ 0 h 34"/>
              <a:gd name="T2" fmla="*/ 0 w 49"/>
              <a:gd name="T3" fmla="*/ 17 h 34"/>
              <a:gd name="T4" fmla="*/ 0 w 49"/>
              <a:gd name="T5" fmla="*/ 33 h 34"/>
              <a:gd name="T6" fmla="*/ 32 w 49"/>
              <a:gd name="T7" fmla="*/ 17 h 34"/>
              <a:gd name="T8" fmla="*/ 48 w 49"/>
              <a:gd name="T9" fmla="*/ 33 h 34"/>
              <a:gd name="T10" fmla="*/ 48 w 49"/>
              <a:gd name="T11" fmla="*/ 17 h 34"/>
              <a:gd name="T12" fmla="*/ 32 w 49"/>
              <a:gd name="T13" fmla="*/ 0 h 34"/>
              <a:gd name="T14" fmla="*/ 48 w 49"/>
              <a:gd name="T15" fmla="*/ 0 h 34"/>
              <a:gd name="T16" fmla="*/ 32 w 49"/>
              <a:gd name="T17" fmla="*/ 0 h 34"/>
              <a:gd name="T18" fmla="*/ 16 w 49"/>
              <a:gd name="T19" fmla="*/ 0 h 34"/>
              <a:gd name="T20" fmla="*/ 0 w 49"/>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4">
                <a:moveTo>
                  <a:pt x="0" y="0"/>
                </a:moveTo>
                <a:lnTo>
                  <a:pt x="0" y="17"/>
                </a:lnTo>
                <a:lnTo>
                  <a:pt x="0" y="33"/>
                </a:lnTo>
                <a:lnTo>
                  <a:pt x="32" y="17"/>
                </a:lnTo>
                <a:lnTo>
                  <a:pt x="48" y="33"/>
                </a:lnTo>
                <a:lnTo>
                  <a:pt x="48" y="17"/>
                </a:lnTo>
                <a:lnTo>
                  <a:pt x="32" y="0"/>
                </a:lnTo>
                <a:lnTo>
                  <a:pt x="48" y="0"/>
                </a:lnTo>
                <a:lnTo>
                  <a:pt x="32" y="0"/>
                </a:lnTo>
                <a:lnTo>
                  <a:pt x="16" y="0"/>
                </a:lnTo>
                <a:lnTo>
                  <a:pt x="0" y="0"/>
                </a:lnTo>
              </a:path>
            </a:pathLst>
          </a:custGeom>
          <a:solidFill>
            <a:schemeClr val="accent1"/>
          </a:solidFill>
          <a:ln w="9525" cap="rnd" cmpd="sng">
            <a:solidFill>
              <a:schemeClr val="bg2"/>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62" name="Freeform 398"/>
          <p:cNvSpPr>
            <a:spLocks/>
          </p:cNvSpPr>
          <p:nvPr/>
        </p:nvSpPr>
        <p:spPr bwMode="auto">
          <a:xfrm>
            <a:off x="2335249" y="3455434"/>
            <a:ext cx="30417" cy="30755"/>
          </a:xfrm>
          <a:custGeom>
            <a:avLst/>
            <a:gdLst>
              <a:gd name="T0" fmla="*/ 0 w 17"/>
              <a:gd name="T1" fmla="*/ 16 h 17"/>
              <a:gd name="T2" fmla="*/ 0 w 17"/>
              <a:gd name="T3" fmla="*/ 0 h 17"/>
              <a:gd name="T4" fmla="*/ 16 w 17"/>
              <a:gd name="T5" fmla="*/ 0 h 17"/>
              <a:gd name="T6" fmla="*/ 16 w 17"/>
              <a:gd name="T7" fmla="*/ 16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0" y="0"/>
                </a:lnTo>
                <a:lnTo>
                  <a:pt x="16" y="0"/>
                </a:lnTo>
                <a:lnTo>
                  <a:pt x="16" y="16"/>
                </a:lnTo>
                <a:lnTo>
                  <a:pt x="0" y="16"/>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63" name="Line 399"/>
          <p:cNvSpPr>
            <a:spLocks noChangeShapeType="1"/>
          </p:cNvSpPr>
          <p:nvPr/>
        </p:nvSpPr>
        <p:spPr bwMode="auto">
          <a:xfrm flipV="1">
            <a:off x="2183159" y="3514381"/>
            <a:ext cx="0" cy="20503"/>
          </a:xfrm>
          <a:prstGeom prst="line">
            <a:avLst/>
          </a:prstGeom>
          <a:noFill/>
          <a:ln w="9525">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64" name="Line 400"/>
          <p:cNvSpPr>
            <a:spLocks noChangeShapeType="1"/>
          </p:cNvSpPr>
          <p:nvPr/>
        </p:nvSpPr>
        <p:spPr bwMode="auto">
          <a:xfrm flipH="1">
            <a:off x="2183159" y="3483625"/>
            <a:ext cx="152090" cy="51259"/>
          </a:xfrm>
          <a:prstGeom prst="line">
            <a:avLst/>
          </a:prstGeom>
          <a:noFill/>
          <a:ln w="9525">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65" name="Line 401"/>
          <p:cNvSpPr>
            <a:spLocks noChangeShapeType="1"/>
          </p:cNvSpPr>
          <p:nvPr/>
        </p:nvSpPr>
        <p:spPr bwMode="auto">
          <a:xfrm flipH="1">
            <a:off x="2494358" y="3801428"/>
            <a:ext cx="53816" cy="0"/>
          </a:xfrm>
          <a:prstGeom prst="line">
            <a:avLst/>
          </a:prstGeom>
          <a:noFill/>
          <a:ln w="9525">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66" name="Freeform 402"/>
          <p:cNvSpPr>
            <a:spLocks/>
          </p:cNvSpPr>
          <p:nvPr/>
        </p:nvSpPr>
        <p:spPr bwMode="auto">
          <a:xfrm>
            <a:off x="2466280" y="3829621"/>
            <a:ext cx="56156" cy="30755"/>
          </a:xfrm>
          <a:custGeom>
            <a:avLst/>
            <a:gdLst>
              <a:gd name="T0" fmla="*/ 0 w 33"/>
              <a:gd name="T1" fmla="*/ 16 h 17"/>
              <a:gd name="T2" fmla="*/ 16 w 33"/>
              <a:gd name="T3" fmla="*/ 16 h 17"/>
              <a:gd name="T4" fmla="*/ 32 w 33"/>
              <a:gd name="T5" fmla="*/ 0 h 17"/>
              <a:gd name="T6" fmla="*/ 16 w 33"/>
              <a:gd name="T7" fmla="*/ 0 h 17"/>
              <a:gd name="T8" fmla="*/ 0 w 33"/>
              <a:gd name="T9" fmla="*/ 16 h 17"/>
            </a:gdLst>
            <a:ahLst/>
            <a:cxnLst>
              <a:cxn ang="0">
                <a:pos x="T0" y="T1"/>
              </a:cxn>
              <a:cxn ang="0">
                <a:pos x="T2" y="T3"/>
              </a:cxn>
              <a:cxn ang="0">
                <a:pos x="T4" y="T5"/>
              </a:cxn>
              <a:cxn ang="0">
                <a:pos x="T6" y="T7"/>
              </a:cxn>
              <a:cxn ang="0">
                <a:pos x="T8" y="T9"/>
              </a:cxn>
            </a:cxnLst>
            <a:rect l="0" t="0" r="r" b="b"/>
            <a:pathLst>
              <a:path w="33" h="17">
                <a:moveTo>
                  <a:pt x="0" y="16"/>
                </a:moveTo>
                <a:lnTo>
                  <a:pt x="16" y="16"/>
                </a:lnTo>
                <a:lnTo>
                  <a:pt x="32" y="0"/>
                </a:lnTo>
                <a:lnTo>
                  <a:pt x="16" y="0"/>
                </a:lnTo>
                <a:lnTo>
                  <a:pt x="0" y="16"/>
                </a:lnTo>
              </a:path>
            </a:pathLst>
          </a:custGeom>
          <a:solidFill>
            <a:srgbClr val="66FF33"/>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67" name="Freeform 403"/>
          <p:cNvSpPr>
            <a:spLocks/>
          </p:cNvSpPr>
          <p:nvPr/>
        </p:nvSpPr>
        <p:spPr bwMode="auto">
          <a:xfrm>
            <a:off x="2756421" y="4124357"/>
            <a:ext cx="28078" cy="30755"/>
          </a:xfrm>
          <a:custGeom>
            <a:avLst/>
            <a:gdLst>
              <a:gd name="T0" fmla="*/ 16 w 17"/>
              <a:gd name="T1" fmla="*/ 0 h 17"/>
              <a:gd name="T2" fmla="*/ 0 w 17"/>
              <a:gd name="T3" fmla="*/ 16 h 17"/>
              <a:gd name="T4" fmla="*/ 16 w 17"/>
              <a:gd name="T5" fmla="*/ 16 h 17"/>
              <a:gd name="T6" fmla="*/ 16 w 17"/>
              <a:gd name="T7" fmla="*/ 0 h 17"/>
            </a:gdLst>
            <a:ahLst/>
            <a:cxnLst>
              <a:cxn ang="0">
                <a:pos x="T0" y="T1"/>
              </a:cxn>
              <a:cxn ang="0">
                <a:pos x="T2" y="T3"/>
              </a:cxn>
              <a:cxn ang="0">
                <a:pos x="T4" y="T5"/>
              </a:cxn>
              <a:cxn ang="0">
                <a:pos x="T6" y="T7"/>
              </a:cxn>
            </a:cxnLst>
            <a:rect l="0" t="0" r="r" b="b"/>
            <a:pathLst>
              <a:path w="17" h="17">
                <a:moveTo>
                  <a:pt x="16" y="0"/>
                </a:moveTo>
                <a:lnTo>
                  <a:pt x="0" y="16"/>
                </a:lnTo>
                <a:lnTo>
                  <a:pt x="16" y="16"/>
                </a:lnTo>
                <a:lnTo>
                  <a:pt x="16" y="0"/>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68" name="Freeform 404"/>
          <p:cNvSpPr>
            <a:spLocks/>
          </p:cNvSpPr>
          <p:nvPr/>
        </p:nvSpPr>
        <p:spPr bwMode="auto">
          <a:xfrm>
            <a:off x="2024049" y="3780925"/>
            <a:ext cx="313539" cy="479268"/>
          </a:xfrm>
          <a:custGeom>
            <a:avLst/>
            <a:gdLst>
              <a:gd name="T0" fmla="*/ 0 w 184"/>
              <a:gd name="T1" fmla="*/ 167 h 277"/>
              <a:gd name="T2" fmla="*/ 0 w 184"/>
              <a:gd name="T3" fmla="*/ 183 h 277"/>
              <a:gd name="T4" fmla="*/ 45 w 184"/>
              <a:gd name="T5" fmla="*/ 199 h 277"/>
              <a:gd name="T6" fmla="*/ 61 w 184"/>
              <a:gd name="T7" fmla="*/ 215 h 277"/>
              <a:gd name="T8" fmla="*/ 77 w 184"/>
              <a:gd name="T9" fmla="*/ 215 h 277"/>
              <a:gd name="T10" fmla="*/ 77 w 184"/>
              <a:gd name="T11" fmla="*/ 231 h 277"/>
              <a:gd name="T12" fmla="*/ 106 w 184"/>
              <a:gd name="T13" fmla="*/ 244 h 277"/>
              <a:gd name="T14" fmla="*/ 138 w 184"/>
              <a:gd name="T15" fmla="*/ 260 h 277"/>
              <a:gd name="T16" fmla="*/ 138 w 184"/>
              <a:gd name="T17" fmla="*/ 276 h 277"/>
              <a:gd name="T18" fmla="*/ 138 w 184"/>
              <a:gd name="T19" fmla="*/ 244 h 277"/>
              <a:gd name="T20" fmla="*/ 154 w 184"/>
              <a:gd name="T21" fmla="*/ 231 h 277"/>
              <a:gd name="T22" fmla="*/ 138 w 184"/>
              <a:gd name="T23" fmla="*/ 215 h 277"/>
              <a:gd name="T24" fmla="*/ 154 w 184"/>
              <a:gd name="T25" fmla="*/ 199 h 277"/>
              <a:gd name="T26" fmla="*/ 138 w 184"/>
              <a:gd name="T27" fmla="*/ 199 h 277"/>
              <a:gd name="T28" fmla="*/ 138 w 184"/>
              <a:gd name="T29" fmla="*/ 183 h 277"/>
              <a:gd name="T30" fmla="*/ 154 w 184"/>
              <a:gd name="T31" fmla="*/ 183 h 277"/>
              <a:gd name="T32" fmla="*/ 170 w 184"/>
              <a:gd name="T33" fmla="*/ 183 h 277"/>
              <a:gd name="T34" fmla="*/ 183 w 184"/>
              <a:gd name="T35" fmla="*/ 183 h 277"/>
              <a:gd name="T36" fmla="*/ 170 w 184"/>
              <a:gd name="T37" fmla="*/ 154 h 277"/>
              <a:gd name="T38" fmla="*/ 170 w 184"/>
              <a:gd name="T39" fmla="*/ 106 h 277"/>
              <a:gd name="T40" fmla="*/ 138 w 184"/>
              <a:gd name="T41" fmla="*/ 106 h 277"/>
              <a:gd name="T42" fmla="*/ 106 w 184"/>
              <a:gd name="T43" fmla="*/ 90 h 277"/>
              <a:gd name="T44" fmla="*/ 93 w 184"/>
              <a:gd name="T45" fmla="*/ 77 h 277"/>
              <a:gd name="T46" fmla="*/ 77 w 184"/>
              <a:gd name="T47" fmla="*/ 61 h 277"/>
              <a:gd name="T48" fmla="*/ 106 w 184"/>
              <a:gd name="T49" fmla="*/ 29 h 277"/>
              <a:gd name="T50" fmla="*/ 122 w 184"/>
              <a:gd name="T51" fmla="*/ 13 h 277"/>
              <a:gd name="T52" fmla="*/ 122 w 184"/>
              <a:gd name="T53" fmla="*/ 0 h 277"/>
              <a:gd name="T54" fmla="*/ 106 w 184"/>
              <a:gd name="T55" fmla="*/ 0 h 277"/>
              <a:gd name="T56" fmla="*/ 93 w 184"/>
              <a:gd name="T57" fmla="*/ 13 h 277"/>
              <a:gd name="T58" fmla="*/ 61 w 184"/>
              <a:gd name="T59" fmla="*/ 29 h 277"/>
              <a:gd name="T60" fmla="*/ 61 w 184"/>
              <a:gd name="T61" fmla="*/ 45 h 277"/>
              <a:gd name="T62" fmla="*/ 29 w 184"/>
              <a:gd name="T63" fmla="*/ 61 h 277"/>
              <a:gd name="T64" fmla="*/ 29 w 184"/>
              <a:gd name="T65" fmla="*/ 77 h 277"/>
              <a:gd name="T66" fmla="*/ 16 w 184"/>
              <a:gd name="T67" fmla="*/ 90 h 277"/>
              <a:gd name="T68" fmla="*/ 29 w 184"/>
              <a:gd name="T69" fmla="*/ 106 h 277"/>
              <a:gd name="T70" fmla="*/ 29 w 184"/>
              <a:gd name="T71" fmla="*/ 154 h 277"/>
              <a:gd name="T72" fmla="*/ 16 w 184"/>
              <a:gd name="T73" fmla="*/ 167 h 277"/>
              <a:gd name="T74" fmla="*/ 0 w 184"/>
              <a:gd name="T75" fmla="*/ 16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4" h="277">
                <a:moveTo>
                  <a:pt x="0" y="167"/>
                </a:moveTo>
                <a:lnTo>
                  <a:pt x="0" y="183"/>
                </a:lnTo>
                <a:lnTo>
                  <a:pt x="45" y="199"/>
                </a:lnTo>
                <a:lnTo>
                  <a:pt x="61" y="215"/>
                </a:lnTo>
                <a:lnTo>
                  <a:pt x="77" y="215"/>
                </a:lnTo>
                <a:lnTo>
                  <a:pt x="77" y="231"/>
                </a:lnTo>
                <a:lnTo>
                  <a:pt x="106" y="244"/>
                </a:lnTo>
                <a:lnTo>
                  <a:pt x="138" y="260"/>
                </a:lnTo>
                <a:lnTo>
                  <a:pt x="138" y="276"/>
                </a:lnTo>
                <a:lnTo>
                  <a:pt x="138" y="244"/>
                </a:lnTo>
                <a:lnTo>
                  <a:pt x="154" y="231"/>
                </a:lnTo>
                <a:lnTo>
                  <a:pt x="138" y="215"/>
                </a:lnTo>
                <a:lnTo>
                  <a:pt x="154" y="199"/>
                </a:lnTo>
                <a:lnTo>
                  <a:pt x="138" y="199"/>
                </a:lnTo>
                <a:lnTo>
                  <a:pt x="138" y="183"/>
                </a:lnTo>
                <a:lnTo>
                  <a:pt x="154" y="183"/>
                </a:lnTo>
                <a:lnTo>
                  <a:pt x="170" y="183"/>
                </a:lnTo>
                <a:lnTo>
                  <a:pt x="183" y="183"/>
                </a:lnTo>
                <a:lnTo>
                  <a:pt x="170" y="154"/>
                </a:lnTo>
                <a:lnTo>
                  <a:pt x="170" y="106"/>
                </a:lnTo>
                <a:lnTo>
                  <a:pt x="138" y="106"/>
                </a:lnTo>
                <a:lnTo>
                  <a:pt x="106" y="90"/>
                </a:lnTo>
                <a:lnTo>
                  <a:pt x="93" y="77"/>
                </a:lnTo>
                <a:lnTo>
                  <a:pt x="77" y="61"/>
                </a:lnTo>
                <a:lnTo>
                  <a:pt x="106" y="29"/>
                </a:lnTo>
                <a:lnTo>
                  <a:pt x="122" y="13"/>
                </a:lnTo>
                <a:lnTo>
                  <a:pt x="122" y="0"/>
                </a:lnTo>
                <a:lnTo>
                  <a:pt x="106" y="0"/>
                </a:lnTo>
                <a:lnTo>
                  <a:pt x="93" y="13"/>
                </a:lnTo>
                <a:lnTo>
                  <a:pt x="61" y="29"/>
                </a:lnTo>
                <a:lnTo>
                  <a:pt x="61" y="45"/>
                </a:lnTo>
                <a:lnTo>
                  <a:pt x="29" y="61"/>
                </a:lnTo>
                <a:lnTo>
                  <a:pt x="29" y="77"/>
                </a:lnTo>
                <a:lnTo>
                  <a:pt x="16" y="90"/>
                </a:lnTo>
                <a:lnTo>
                  <a:pt x="29" y="106"/>
                </a:lnTo>
                <a:lnTo>
                  <a:pt x="29" y="154"/>
                </a:lnTo>
                <a:lnTo>
                  <a:pt x="16" y="167"/>
                </a:lnTo>
                <a:lnTo>
                  <a:pt x="0" y="167"/>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69" name="Freeform 405"/>
          <p:cNvSpPr>
            <a:spLocks/>
          </p:cNvSpPr>
          <p:nvPr/>
        </p:nvSpPr>
        <p:spPr bwMode="auto">
          <a:xfrm>
            <a:off x="1970234" y="4098728"/>
            <a:ext cx="159109" cy="189657"/>
          </a:xfrm>
          <a:custGeom>
            <a:avLst/>
            <a:gdLst>
              <a:gd name="T0" fmla="*/ 0 w 94"/>
              <a:gd name="T1" fmla="*/ 16 h 110"/>
              <a:gd name="T2" fmla="*/ 0 w 94"/>
              <a:gd name="T3" fmla="*/ 48 h 110"/>
              <a:gd name="T4" fmla="*/ 0 w 94"/>
              <a:gd name="T5" fmla="*/ 77 h 110"/>
              <a:gd name="T6" fmla="*/ 16 w 94"/>
              <a:gd name="T7" fmla="*/ 61 h 110"/>
              <a:gd name="T8" fmla="*/ 16 w 94"/>
              <a:gd name="T9" fmla="*/ 77 h 110"/>
              <a:gd name="T10" fmla="*/ 0 w 94"/>
              <a:gd name="T11" fmla="*/ 93 h 110"/>
              <a:gd name="T12" fmla="*/ 0 w 94"/>
              <a:gd name="T13" fmla="*/ 109 h 110"/>
              <a:gd name="T14" fmla="*/ 16 w 94"/>
              <a:gd name="T15" fmla="*/ 93 h 110"/>
              <a:gd name="T16" fmla="*/ 16 w 94"/>
              <a:gd name="T17" fmla="*/ 109 h 110"/>
              <a:gd name="T18" fmla="*/ 32 w 94"/>
              <a:gd name="T19" fmla="*/ 93 h 110"/>
              <a:gd name="T20" fmla="*/ 93 w 94"/>
              <a:gd name="T21" fmla="*/ 61 h 110"/>
              <a:gd name="T22" fmla="*/ 93 w 94"/>
              <a:gd name="T23" fmla="*/ 48 h 110"/>
              <a:gd name="T24" fmla="*/ 93 w 94"/>
              <a:gd name="T25" fmla="*/ 32 h 110"/>
              <a:gd name="T26" fmla="*/ 77 w 94"/>
              <a:gd name="T27" fmla="*/ 16 h 110"/>
              <a:gd name="T28" fmla="*/ 32 w 94"/>
              <a:gd name="T29" fmla="*/ 0 h 110"/>
              <a:gd name="T30" fmla="*/ 16 w 94"/>
              <a:gd name="T31" fmla="*/ 0 h 110"/>
              <a:gd name="T32" fmla="*/ 0 w 94"/>
              <a:gd name="T33" fmla="*/ 1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10">
                <a:moveTo>
                  <a:pt x="0" y="16"/>
                </a:moveTo>
                <a:lnTo>
                  <a:pt x="0" y="48"/>
                </a:lnTo>
                <a:lnTo>
                  <a:pt x="0" y="77"/>
                </a:lnTo>
                <a:lnTo>
                  <a:pt x="16" y="61"/>
                </a:lnTo>
                <a:lnTo>
                  <a:pt x="16" y="77"/>
                </a:lnTo>
                <a:lnTo>
                  <a:pt x="0" y="93"/>
                </a:lnTo>
                <a:lnTo>
                  <a:pt x="0" y="109"/>
                </a:lnTo>
                <a:lnTo>
                  <a:pt x="16" y="93"/>
                </a:lnTo>
                <a:lnTo>
                  <a:pt x="16" y="109"/>
                </a:lnTo>
                <a:lnTo>
                  <a:pt x="32" y="93"/>
                </a:lnTo>
                <a:lnTo>
                  <a:pt x="93" y="61"/>
                </a:lnTo>
                <a:lnTo>
                  <a:pt x="93" y="48"/>
                </a:lnTo>
                <a:lnTo>
                  <a:pt x="93" y="32"/>
                </a:lnTo>
                <a:lnTo>
                  <a:pt x="77" y="16"/>
                </a:lnTo>
                <a:lnTo>
                  <a:pt x="32" y="0"/>
                </a:lnTo>
                <a:lnTo>
                  <a:pt x="16" y="0"/>
                </a:lnTo>
                <a:lnTo>
                  <a:pt x="0" y="16"/>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70" name="Freeform 406"/>
          <p:cNvSpPr>
            <a:spLocks/>
          </p:cNvSpPr>
          <p:nvPr/>
        </p:nvSpPr>
        <p:spPr bwMode="auto">
          <a:xfrm>
            <a:off x="2651127" y="3991085"/>
            <a:ext cx="79555" cy="107643"/>
          </a:xfrm>
          <a:custGeom>
            <a:avLst/>
            <a:gdLst>
              <a:gd name="T0" fmla="*/ 16 w 46"/>
              <a:gd name="T1" fmla="*/ 0 h 62"/>
              <a:gd name="T2" fmla="*/ 0 w 46"/>
              <a:gd name="T3" fmla="*/ 16 h 62"/>
              <a:gd name="T4" fmla="*/ 16 w 46"/>
              <a:gd name="T5" fmla="*/ 32 h 62"/>
              <a:gd name="T6" fmla="*/ 16 w 46"/>
              <a:gd name="T7" fmla="*/ 61 h 62"/>
              <a:gd name="T8" fmla="*/ 32 w 46"/>
              <a:gd name="T9" fmla="*/ 45 h 62"/>
              <a:gd name="T10" fmla="*/ 45 w 46"/>
              <a:gd name="T11" fmla="*/ 16 h 62"/>
              <a:gd name="T12" fmla="*/ 32 w 46"/>
              <a:gd name="T13" fmla="*/ 0 h 62"/>
              <a:gd name="T14" fmla="*/ 16 w 46"/>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2">
                <a:moveTo>
                  <a:pt x="16" y="0"/>
                </a:moveTo>
                <a:lnTo>
                  <a:pt x="0" y="16"/>
                </a:lnTo>
                <a:lnTo>
                  <a:pt x="16" y="32"/>
                </a:lnTo>
                <a:lnTo>
                  <a:pt x="16" y="61"/>
                </a:lnTo>
                <a:lnTo>
                  <a:pt x="32" y="45"/>
                </a:lnTo>
                <a:lnTo>
                  <a:pt x="45" y="16"/>
                </a:lnTo>
                <a:lnTo>
                  <a:pt x="32" y="0"/>
                </a:lnTo>
                <a:lnTo>
                  <a:pt x="16" y="0"/>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71" name="Freeform 407"/>
          <p:cNvSpPr>
            <a:spLocks/>
          </p:cNvSpPr>
          <p:nvPr/>
        </p:nvSpPr>
        <p:spPr bwMode="auto">
          <a:xfrm>
            <a:off x="2466280" y="3914197"/>
            <a:ext cx="133370" cy="212724"/>
          </a:xfrm>
          <a:custGeom>
            <a:avLst/>
            <a:gdLst>
              <a:gd name="T0" fmla="*/ 48 w 78"/>
              <a:gd name="T1" fmla="*/ 13 h 123"/>
              <a:gd name="T2" fmla="*/ 48 w 78"/>
              <a:gd name="T3" fmla="*/ 0 h 123"/>
              <a:gd name="T4" fmla="*/ 32 w 78"/>
              <a:gd name="T5" fmla="*/ 0 h 123"/>
              <a:gd name="T6" fmla="*/ 16 w 78"/>
              <a:gd name="T7" fmla="*/ 13 h 123"/>
              <a:gd name="T8" fmla="*/ 0 w 78"/>
              <a:gd name="T9" fmla="*/ 45 h 123"/>
              <a:gd name="T10" fmla="*/ 16 w 78"/>
              <a:gd name="T11" fmla="*/ 45 h 123"/>
              <a:gd name="T12" fmla="*/ 32 w 78"/>
              <a:gd name="T13" fmla="*/ 90 h 123"/>
              <a:gd name="T14" fmla="*/ 32 w 78"/>
              <a:gd name="T15" fmla="*/ 106 h 123"/>
              <a:gd name="T16" fmla="*/ 48 w 78"/>
              <a:gd name="T17" fmla="*/ 122 h 123"/>
              <a:gd name="T18" fmla="*/ 64 w 78"/>
              <a:gd name="T19" fmla="*/ 106 h 123"/>
              <a:gd name="T20" fmla="*/ 77 w 78"/>
              <a:gd name="T21" fmla="*/ 106 h 123"/>
              <a:gd name="T22" fmla="*/ 64 w 78"/>
              <a:gd name="T23" fmla="*/ 90 h 123"/>
              <a:gd name="T24" fmla="*/ 48 w 78"/>
              <a:gd name="T25" fmla="*/ 61 h 123"/>
              <a:gd name="T26" fmla="*/ 77 w 78"/>
              <a:gd name="T27" fmla="*/ 45 h 123"/>
              <a:gd name="T28" fmla="*/ 77 w 78"/>
              <a:gd name="T29" fmla="*/ 29 h 123"/>
              <a:gd name="T30" fmla="*/ 48 w 78"/>
              <a:gd name="T31" fmla="*/ 1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123">
                <a:moveTo>
                  <a:pt x="48" y="13"/>
                </a:moveTo>
                <a:lnTo>
                  <a:pt x="48" y="0"/>
                </a:lnTo>
                <a:lnTo>
                  <a:pt x="32" y="0"/>
                </a:lnTo>
                <a:lnTo>
                  <a:pt x="16" y="13"/>
                </a:lnTo>
                <a:lnTo>
                  <a:pt x="0" y="45"/>
                </a:lnTo>
                <a:lnTo>
                  <a:pt x="16" y="45"/>
                </a:lnTo>
                <a:lnTo>
                  <a:pt x="32" y="90"/>
                </a:lnTo>
                <a:lnTo>
                  <a:pt x="32" y="106"/>
                </a:lnTo>
                <a:lnTo>
                  <a:pt x="48" y="122"/>
                </a:lnTo>
                <a:lnTo>
                  <a:pt x="64" y="106"/>
                </a:lnTo>
                <a:lnTo>
                  <a:pt x="77" y="106"/>
                </a:lnTo>
                <a:lnTo>
                  <a:pt x="64" y="90"/>
                </a:lnTo>
                <a:lnTo>
                  <a:pt x="48" y="61"/>
                </a:lnTo>
                <a:lnTo>
                  <a:pt x="77" y="45"/>
                </a:lnTo>
                <a:lnTo>
                  <a:pt x="77" y="29"/>
                </a:lnTo>
                <a:lnTo>
                  <a:pt x="48" y="13"/>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72" name="Freeform 408"/>
          <p:cNvSpPr>
            <a:spLocks/>
          </p:cNvSpPr>
          <p:nvPr/>
        </p:nvSpPr>
        <p:spPr bwMode="auto">
          <a:xfrm>
            <a:off x="1970234" y="4152550"/>
            <a:ext cx="346297" cy="535651"/>
          </a:xfrm>
          <a:custGeom>
            <a:avLst/>
            <a:gdLst>
              <a:gd name="T0" fmla="*/ 93 w 203"/>
              <a:gd name="T1" fmla="*/ 0 h 309"/>
              <a:gd name="T2" fmla="*/ 93 w 203"/>
              <a:gd name="T3" fmla="*/ 16 h 309"/>
              <a:gd name="T4" fmla="*/ 93 w 203"/>
              <a:gd name="T5" fmla="*/ 29 h 309"/>
              <a:gd name="T6" fmla="*/ 32 w 203"/>
              <a:gd name="T7" fmla="*/ 61 h 309"/>
              <a:gd name="T8" fmla="*/ 16 w 203"/>
              <a:gd name="T9" fmla="*/ 77 h 309"/>
              <a:gd name="T10" fmla="*/ 16 w 203"/>
              <a:gd name="T11" fmla="*/ 61 h 309"/>
              <a:gd name="T12" fmla="*/ 0 w 203"/>
              <a:gd name="T13" fmla="*/ 77 h 309"/>
              <a:gd name="T14" fmla="*/ 0 w 203"/>
              <a:gd name="T15" fmla="*/ 61 h 309"/>
              <a:gd name="T16" fmla="*/ 0 w 203"/>
              <a:gd name="T17" fmla="*/ 93 h 309"/>
              <a:gd name="T18" fmla="*/ 16 w 203"/>
              <a:gd name="T19" fmla="*/ 106 h 309"/>
              <a:gd name="T20" fmla="*/ 32 w 203"/>
              <a:gd name="T21" fmla="*/ 170 h 309"/>
              <a:gd name="T22" fmla="*/ 77 w 203"/>
              <a:gd name="T23" fmla="*/ 215 h 309"/>
              <a:gd name="T24" fmla="*/ 77 w 203"/>
              <a:gd name="T25" fmla="*/ 231 h 309"/>
              <a:gd name="T26" fmla="*/ 109 w 203"/>
              <a:gd name="T27" fmla="*/ 276 h 309"/>
              <a:gd name="T28" fmla="*/ 138 w 203"/>
              <a:gd name="T29" fmla="*/ 276 h 309"/>
              <a:gd name="T30" fmla="*/ 154 w 203"/>
              <a:gd name="T31" fmla="*/ 292 h 309"/>
              <a:gd name="T32" fmla="*/ 170 w 203"/>
              <a:gd name="T33" fmla="*/ 308 h 309"/>
              <a:gd name="T34" fmla="*/ 186 w 203"/>
              <a:gd name="T35" fmla="*/ 292 h 309"/>
              <a:gd name="T36" fmla="*/ 202 w 203"/>
              <a:gd name="T37" fmla="*/ 292 h 309"/>
              <a:gd name="T38" fmla="*/ 202 w 203"/>
              <a:gd name="T39" fmla="*/ 276 h 309"/>
              <a:gd name="T40" fmla="*/ 186 w 203"/>
              <a:gd name="T41" fmla="*/ 276 h 309"/>
              <a:gd name="T42" fmla="*/ 186 w 203"/>
              <a:gd name="T43" fmla="*/ 260 h 309"/>
              <a:gd name="T44" fmla="*/ 186 w 203"/>
              <a:gd name="T45" fmla="*/ 231 h 309"/>
              <a:gd name="T46" fmla="*/ 202 w 203"/>
              <a:gd name="T47" fmla="*/ 199 h 309"/>
              <a:gd name="T48" fmla="*/ 186 w 203"/>
              <a:gd name="T49" fmla="*/ 183 h 309"/>
              <a:gd name="T50" fmla="*/ 154 w 203"/>
              <a:gd name="T51" fmla="*/ 170 h 309"/>
              <a:gd name="T52" fmla="*/ 154 w 203"/>
              <a:gd name="T53" fmla="*/ 154 h 309"/>
              <a:gd name="T54" fmla="*/ 138 w 203"/>
              <a:gd name="T55" fmla="*/ 154 h 309"/>
              <a:gd name="T56" fmla="*/ 109 w 203"/>
              <a:gd name="T57" fmla="*/ 138 h 309"/>
              <a:gd name="T58" fmla="*/ 109 w 203"/>
              <a:gd name="T59" fmla="*/ 122 h 309"/>
              <a:gd name="T60" fmla="*/ 125 w 203"/>
              <a:gd name="T61" fmla="*/ 93 h 309"/>
              <a:gd name="T62" fmla="*/ 154 w 203"/>
              <a:gd name="T63" fmla="*/ 61 h 309"/>
              <a:gd name="T64" fmla="*/ 170 w 203"/>
              <a:gd name="T65" fmla="*/ 61 h 309"/>
              <a:gd name="T66" fmla="*/ 170 w 203"/>
              <a:gd name="T67" fmla="*/ 45 h 309"/>
              <a:gd name="T68" fmla="*/ 138 w 203"/>
              <a:gd name="T69" fmla="*/ 29 h 309"/>
              <a:gd name="T70" fmla="*/ 109 w 203"/>
              <a:gd name="T71" fmla="*/ 16 h 309"/>
              <a:gd name="T72" fmla="*/ 109 w 203"/>
              <a:gd name="T73" fmla="*/ 0 h 309"/>
              <a:gd name="T74" fmla="*/ 93 w 203"/>
              <a:gd name="T7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3" h="309">
                <a:moveTo>
                  <a:pt x="93" y="0"/>
                </a:moveTo>
                <a:lnTo>
                  <a:pt x="93" y="16"/>
                </a:lnTo>
                <a:lnTo>
                  <a:pt x="93" y="29"/>
                </a:lnTo>
                <a:lnTo>
                  <a:pt x="32" y="61"/>
                </a:lnTo>
                <a:lnTo>
                  <a:pt x="16" y="77"/>
                </a:lnTo>
                <a:lnTo>
                  <a:pt x="16" y="61"/>
                </a:lnTo>
                <a:lnTo>
                  <a:pt x="0" y="77"/>
                </a:lnTo>
                <a:lnTo>
                  <a:pt x="0" y="61"/>
                </a:lnTo>
                <a:lnTo>
                  <a:pt x="0" y="93"/>
                </a:lnTo>
                <a:lnTo>
                  <a:pt x="16" y="106"/>
                </a:lnTo>
                <a:lnTo>
                  <a:pt x="32" y="170"/>
                </a:lnTo>
                <a:lnTo>
                  <a:pt x="77" y="215"/>
                </a:lnTo>
                <a:lnTo>
                  <a:pt x="77" y="231"/>
                </a:lnTo>
                <a:lnTo>
                  <a:pt x="109" y="276"/>
                </a:lnTo>
                <a:lnTo>
                  <a:pt x="138" y="276"/>
                </a:lnTo>
                <a:lnTo>
                  <a:pt x="154" y="292"/>
                </a:lnTo>
                <a:lnTo>
                  <a:pt x="170" y="308"/>
                </a:lnTo>
                <a:lnTo>
                  <a:pt x="186" y="292"/>
                </a:lnTo>
                <a:lnTo>
                  <a:pt x="202" y="292"/>
                </a:lnTo>
                <a:lnTo>
                  <a:pt x="202" y="276"/>
                </a:lnTo>
                <a:lnTo>
                  <a:pt x="186" y="276"/>
                </a:lnTo>
                <a:lnTo>
                  <a:pt x="186" y="260"/>
                </a:lnTo>
                <a:lnTo>
                  <a:pt x="186" y="231"/>
                </a:lnTo>
                <a:lnTo>
                  <a:pt x="202" y="199"/>
                </a:lnTo>
                <a:lnTo>
                  <a:pt x="186" y="183"/>
                </a:lnTo>
                <a:lnTo>
                  <a:pt x="154" y="170"/>
                </a:lnTo>
                <a:lnTo>
                  <a:pt x="154" y="154"/>
                </a:lnTo>
                <a:lnTo>
                  <a:pt x="138" y="154"/>
                </a:lnTo>
                <a:lnTo>
                  <a:pt x="109" y="138"/>
                </a:lnTo>
                <a:lnTo>
                  <a:pt x="109" y="122"/>
                </a:lnTo>
                <a:lnTo>
                  <a:pt x="125" y="93"/>
                </a:lnTo>
                <a:lnTo>
                  <a:pt x="154" y="61"/>
                </a:lnTo>
                <a:lnTo>
                  <a:pt x="170" y="61"/>
                </a:lnTo>
                <a:lnTo>
                  <a:pt x="170" y="45"/>
                </a:lnTo>
                <a:lnTo>
                  <a:pt x="138" y="29"/>
                </a:lnTo>
                <a:lnTo>
                  <a:pt x="109" y="16"/>
                </a:lnTo>
                <a:lnTo>
                  <a:pt x="109" y="0"/>
                </a:lnTo>
                <a:lnTo>
                  <a:pt x="93" y="0"/>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73" name="Freeform 409"/>
          <p:cNvSpPr>
            <a:spLocks/>
          </p:cNvSpPr>
          <p:nvPr/>
        </p:nvSpPr>
        <p:spPr bwMode="auto">
          <a:xfrm>
            <a:off x="2548174" y="3965456"/>
            <a:ext cx="133372" cy="133272"/>
          </a:xfrm>
          <a:custGeom>
            <a:avLst/>
            <a:gdLst>
              <a:gd name="T0" fmla="*/ 29 w 78"/>
              <a:gd name="T1" fmla="*/ 0 h 78"/>
              <a:gd name="T2" fmla="*/ 29 w 78"/>
              <a:gd name="T3" fmla="*/ 16 h 78"/>
              <a:gd name="T4" fmla="*/ 0 w 78"/>
              <a:gd name="T5" fmla="*/ 32 h 78"/>
              <a:gd name="T6" fmla="*/ 16 w 78"/>
              <a:gd name="T7" fmla="*/ 61 h 78"/>
              <a:gd name="T8" fmla="*/ 29 w 78"/>
              <a:gd name="T9" fmla="*/ 77 h 78"/>
              <a:gd name="T10" fmla="*/ 45 w 78"/>
              <a:gd name="T11" fmla="*/ 61 h 78"/>
              <a:gd name="T12" fmla="*/ 77 w 78"/>
              <a:gd name="T13" fmla="*/ 77 h 78"/>
              <a:gd name="T14" fmla="*/ 77 w 78"/>
              <a:gd name="T15" fmla="*/ 48 h 78"/>
              <a:gd name="T16" fmla="*/ 61 w 78"/>
              <a:gd name="T17" fmla="*/ 32 h 78"/>
              <a:gd name="T18" fmla="*/ 77 w 78"/>
              <a:gd name="T19" fmla="*/ 16 h 78"/>
              <a:gd name="T20" fmla="*/ 29 w 78"/>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78">
                <a:moveTo>
                  <a:pt x="29" y="0"/>
                </a:moveTo>
                <a:lnTo>
                  <a:pt x="29" y="16"/>
                </a:lnTo>
                <a:lnTo>
                  <a:pt x="0" y="32"/>
                </a:lnTo>
                <a:lnTo>
                  <a:pt x="16" y="61"/>
                </a:lnTo>
                <a:lnTo>
                  <a:pt x="29" y="77"/>
                </a:lnTo>
                <a:lnTo>
                  <a:pt x="45" y="61"/>
                </a:lnTo>
                <a:lnTo>
                  <a:pt x="77" y="77"/>
                </a:lnTo>
                <a:lnTo>
                  <a:pt x="77" y="48"/>
                </a:lnTo>
                <a:lnTo>
                  <a:pt x="61" y="32"/>
                </a:lnTo>
                <a:lnTo>
                  <a:pt x="77" y="16"/>
                </a:lnTo>
                <a:lnTo>
                  <a:pt x="29" y="0"/>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74" name="Freeform 410"/>
          <p:cNvSpPr>
            <a:spLocks/>
          </p:cNvSpPr>
          <p:nvPr/>
        </p:nvSpPr>
        <p:spPr bwMode="auto">
          <a:xfrm>
            <a:off x="2155080" y="3801428"/>
            <a:ext cx="367356" cy="325493"/>
          </a:xfrm>
          <a:custGeom>
            <a:avLst/>
            <a:gdLst>
              <a:gd name="T0" fmla="*/ 183 w 216"/>
              <a:gd name="T1" fmla="*/ 16 h 188"/>
              <a:gd name="T2" fmla="*/ 154 w 216"/>
              <a:gd name="T3" fmla="*/ 16 h 188"/>
              <a:gd name="T4" fmla="*/ 154 w 216"/>
              <a:gd name="T5" fmla="*/ 32 h 188"/>
              <a:gd name="T6" fmla="*/ 138 w 216"/>
              <a:gd name="T7" fmla="*/ 32 h 188"/>
              <a:gd name="T8" fmla="*/ 106 w 216"/>
              <a:gd name="T9" fmla="*/ 16 h 188"/>
              <a:gd name="T10" fmla="*/ 93 w 216"/>
              <a:gd name="T11" fmla="*/ 16 h 188"/>
              <a:gd name="T12" fmla="*/ 77 w 216"/>
              <a:gd name="T13" fmla="*/ 0 h 188"/>
              <a:gd name="T14" fmla="*/ 61 w 216"/>
              <a:gd name="T15" fmla="*/ 0 h 188"/>
              <a:gd name="T16" fmla="*/ 45 w 216"/>
              <a:gd name="T17" fmla="*/ 16 h 188"/>
              <a:gd name="T18" fmla="*/ 45 w 216"/>
              <a:gd name="T19" fmla="*/ 32 h 188"/>
              <a:gd name="T20" fmla="*/ 45 w 216"/>
              <a:gd name="T21" fmla="*/ 48 h 188"/>
              <a:gd name="T22" fmla="*/ 45 w 216"/>
              <a:gd name="T23" fmla="*/ 32 h 188"/>
              <a:gd name="T24" fmla="*/ 29 w 216"/>
              <a:gd name="T25" fmla="*/ 32 h 188"/>
              <a:gd name="T26" fmla="*/ 45 w 216"/>
              <a:gd name="T27" fmla="*/ 16 h 188"/>
              <a:gd name="T28" fmla="*/ 45 w 216"/>
              <a:gd name="T29" fmla="*/ 0 h 188"/>
              <a:gd name="T30" fmla="*/ 29 w 216"/>
              <a:gd name="T31" fmla="*/ 16 h 188"/>
              <a:gd name="T32" fmla="*/ 0 w 216"/>
              <a:gd name="T33" fmla="*/ 48 h 188"/>
              <a:gd name="T34" fmla="*/ 16 w 216"/>
              <a:gd name="T35" fmla="*/ 64 h 188"/>
              <a:gd name="T36" fmla="*/ 29 w 216"/>
              <a:gd name="T37" fmla="*/ 77 h 188"/>
              <a:gd name="T38" fmla="*/ 61 w 216"/>
              <a:gd name="T39" fmla="*/ 94 h 188"/>
              <a:gd name="T40" fmla="*/ 93 w 216"/>
              <a:gd name="T41" fmla="*/ 94 h 188"/>
              <a:gd name="T42" fmla="*/ 93 w 216"/>
              <a:gd name="T43" fmla="*/ 142 h 188"/>
              <a:gd name="T44" fmla="*/ 106 w 216"/>
              <a:gd name="T45" fmla="*/ 171 h 188"/>
              <a:gd name="T46" fmla="*/ 122 w 216"/>
              <a:gd name="T47" fmla="*/ 187 h 188"/>
              <a:gd name="T48" fmla="*/ 138 w 216"/>
              <a:gd name="T49" fmla="*/ 171 h 188"/>
              <a:gd name="T50" fmla="*/ 154 w 216"/>
              <a:gd name="T51" fmla="*/ 155 h 188"/>
              <a:gd name="T52" fmla="*/ 138 w 216"/>
              <a:gd name="T53" fmla="*/ 142 h 188"/>
              <a:gd name="T54" fmla="*/ 138 w 216"/>
              <a:gd name="T55" fmla="*/ 126 h 188"/>
              <a:gd name="T56" fmla="*/ 170 w 216"/>
              <a:gd name="T57" fmla="*/ 142 h 188"/>
              <a:gd name="T58" fmla="*/ 199 w 216"/>
              <a:gd name="T59" fmla="*/ 126 h 188"/>
              <a:gd name="T60" fmla="*/ 199 w 216"/>
              <a:gd name="T61" fmla="*/ 110 h 188"/>
              <a:gd name="T62" fmla="*/ 183 w 216"/>
              <a:gd name="T63" fmla="*/ 110 h 188"/>
              <a:gd name="T64" fmla="*/ 199 w 216"/>
              <a:gd name="T65" fmla="*/ 77 h 188"/>
              <a:gd name="T66" fmla="*/ 215 w 216"/>
              <a:gd name="T67" fmla="*/ 64 h 188"/>
              <a:gd name="T68" fmla="*/ 183 w 216"/>
              <a:gd name="T69" fmla="*/ 32 h 188"/>
              <a:gd name="T70" fmla="*/ 170 w 216"/>
              <a:gd name="T71" fmla="*/ 32 h 188"/>
              <a:gd name="T72" fmla="*/ 183 w 216"/>
              <a:gd name="T73" fmla="*/ 1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6" h="188">
                <a:moveTo>
                  <a:pt x="183" y="16"/>
                </a:moveTo>
                <a:lnTo>
                  <a:pt x="154" y="16"/>
                </a:lnTo>
                <a:lnTo>
                  <a:pt x="154" y="32"/>
                </a:lnTo>
                <a:lnTo>
                  <a:pt x="138" y="32"/>
                </a:lnTo>
                <a:lnTo>
                  <a:pt x="106" y="16"/>
                </a:lnTo>
                <a:lnTo>
                  <a:pt x="93" y="16"/>
                </a:lnTo>
                <a:lnTo>
                  <a:pt x="77" y="0"/>
                </a:lnTo>
                <a:lnTo>
                  <a:pt x="61" y="0"/>
                </a:lnTo>
                <a:lnTo>
                  <a:pt x="45" y="16"/>
                </a:lnTo>
                <a:lnTo>
                  <a:pt x="45" y="32"/>
                </a:lnTo>
                <a:lnTo>
                  <a:pt x="45" y="48"/>
                </a:lnTo>
                <a:lnTo>
                  <a:pt x="45" y="32"/>
                </a:lnTo>
                <a:lnTo>
                  <a:pt x="29" y="32"/>
                </a:lnTo>
                <a:lnTo>
                  <a:pt x="45" y="16"/>
                </a:lnTo>
                <a:lnTo>
                  <a:pt x="45" y="0"/>
                </a:lnTo>
                <a:lnTo>
                  <a:pt x="29" y="16"/>
                </a:lnTo>
                <a:lnTo>
                  <a:pt x="0" y="48"/>
                </a:lnTo>
                <a:lnTo>
                  <a:pt x="16" y="64"/>
                </a:lnTo>
                <a:lnTo>
                  <a:pt x="29" y="77"/>
                </a:lnTo>
                <a:lnTo>
                  <a:pt x="61" y="94"/>
                </a:lnTo>
                <a:lnTo>
                  <a:pt x="93" y="94"/>
                </a:lnTo>
                <a:lnTo>
                  <a:pt x="93" y="142"/>
                </a:lnTo>
                <a:lnTo>
                  <a:pt x="106" y="171"/>
                </a:lnTo>
                <a:lnTo>
                  <a:pt x="122" y="187"/>
                </a:lnTo>
                <a:lnTo>
                  <a:pt x="138" y="171"/>
                </a:lnTo>
                <a:lnTo>
                  <a:pt x="154" y="155"/>
                </a:lnTo>
                <a:lnTo>
                  <a:pt x="138" y="142"/>
                </a:lnTo>
                <a:lnTo>
                  <a:pt x="138" y="126"/>
                </a:lnTo>
                <a:lnTo>
                  <a:pt x="170" y="142"/>
                </a:lnTo>
                <a:lnTo>
                  <a:pt x="199" y="126"/>
                </a:lnTo>
                <a:lnTo>
                  <a:pt x="199" y="110"/>
                </a:lnTo>
                <a:lnTo>
                  <a:pt x="183" y="110"/>
                </a:lnTo>
                <a:lnTo>
                  <a:pt x="199" y="77"/>
                </a:lnTo>
                <a:lnTo>
                  <a:pt x="215" y="64"/>
                </a:lnTo>
                <a:lnTo>
                  <a:pt x="183" y="32"/>
                </a:lnTo>
                <a:lnTo>
                  <a:pt x="170" y="32"/>
                </a:lnTo>
                <a:lnTo>
                  <a:pt x="183" y="16"/>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75" name="Freeform 411"/>
          <p:cNvSpPr>
            <a:spLocks/>
          </p:cNvSpPr>
          <p:nvPr/>
        </p:nvSpPr>
        <p:spPr bwMode="auto">
          <a:xfrm>
            <a:off x="2417143" y="3455434"/>
            <a:ext cx="28078" cy="58947"/>
          </a:xfrm>
          <a:custGeom>
            <a:avLst/>
            <a:gdLst>
              <a:gd name="T0" fmla="*/ 0 w 17"/>
              <a:gd name="T1" fmla="*/ 17 h 34"/>
              <a:gd name="T2" fmla="*/ 0 w 17"/>
              <a:gd name="T3" fmla="*/ 0 h 34"/>
              <a:gd name="T4" fmla="*/ 0 w 17"/>
              <a:gd name="T5" fmla="*/ 17 h 34"/>
              <a:gd name="T6" fmla="*/ 16 w 17"/>
              <a:gd name="T7" fmla="*/ 17 h 34"/>
              <a:gd name="T8" fmla="*/ 16 w 17"/>
              <a:gd name="T9" fmla="*/ 33 h 34"/>
              <a:gd name="T10" fmla="*/ 0 w 17"/>
              <a:gd name="T11" fmla="*/ 33 h 34"/>
              <a:gd name="T12" fmla="*/ 0 w 17"/>
              <a:gd name="T13" fmla="*/ 17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0" y="17"/>
                </a:moveTo>
                <a:lnTo>
                  <a:pt x="0" y="0"/>
                </a:lnTo>
                <a:lnTo>
                  <a:pt x="0" y="17"/>
                </a:lnTo>
                <a:lnTo>
                  <a:pt x="16" y="17"/>
                </a:lnTo>
                <a:lnTo>
                  <a:pt x="16" y="33"/>
                </a:lnTo>
                <a:lnTo>
                  <a:pt x="0" y="33"/>
                </a:lnTo>
                <a:lnTo>
                  <a:pt x="0" y="17"/>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76" name="Line 412"/>
          <p:cNvSpPr>
            <a:spLocks noChangeShapeType="1"/>
          </p:cNvSpPr>
          <p:nvPr/>
        </p:nvSpPr>
        <p:spPr bwMode="auto">
          <a:xfrm>
            <a:off x="2391405" y="3619461"/>
            <a:ext cx="0" cy="28191"/>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77" name="Freeform 413"/>
          <p:cNvSpPr>
            <a:spLocks/>
          </p:cNvSpPr>
          <p:nvPr/>
        </p:nvSpPr>
        <p:spPr bwMode="auto">
          <a:xfrm>
            <a:off x="2445221" y="3483625"/>
            <a:ext cx="28078" cy="51259"/>
          </a:xfrm>
          <a:custGeom>
            <a:avLst/>
            <a:gdLst>
              <a:gd name="T0" fmla="*/ 0 w 17"/>
              <a:gd name="T1" fmla="*/ 16 h 30"/>
              <a:gd name="T2" fmla="*/ 0 w 17"/>
              <a:gd name="T3" fmla="*/ 0 h 30"/>
              <a:gd name="T4" fmla="*/ 16 w 17"/>
              <a:gd name="T5" fmla="*/ 0 h 30"/>
              <a:gd name="T6" fmla="*/ 16 w 17"/>
              <a:gd name="T7" fmla="*/ 16 h 30"/>
              <a:gd name="T8" fmla="*/ 16 w 17"/>
              <a:gd name="T9" fmla="*/ 29 h 30"/>
              <a:gd name="T10" fmla="*/ 0 w 17"/>
              <a:gd name="T11" fmla="*/ 29 h 30"/>
              <a:gd name="T12" fmla="*/ 0 w 17"/>
              <a:gd name="T13" fmla="*/ 16 h 30"/>
            </a:gdLst>
            <a:ahLst/>
            <a:cxnLst>
              <a:cxn ang="0">
                <a:pos x="T0" y="T1"/>
              </a:cxn>
              <a:cxn ang="0">
                <a:pos x="T2" y="T3"/>
              </a:cxn>
              <a:cxn ang="0">
                <a:pos x="T4" y="T5"/>
              </a:cxn>
              <a:cxn ang="0">
                <a:pos x="T6" y="T7"/>
              </a:cxn>
              <a:cxn ang="0">
                <a:pos x="T8" y="T9"/>
              </a:cxn>
              <a:cxn ang="0">
                <a:pos x="T10" y="T11"/>
              </a:cxn>
              <a:cxn ang="0">
                <a:pos x="T12" y="T13"/>
              </a:cxn>
            </a:cxnLst>
            <a:rect l="0" t="0" r="r" b="b"/>
            <a:pathLst>
              <a:path w="17" h="30">
                <a:moveTo>
                  <a:pt x="0" y="16"/>
                </a:moveTo>
                <a:lnTo>
                  <a:pt x="0" y="0"/>
                </a:lnTo>
                <a:lnTo>
                  <a:pt x="16" y="0"/>
                </a:lnTo>
                <a:lnTo>
                  <a:pt x="16" y="16"/>
                </a:lnTo>
                <a:lnTo>
                  <a:pt x="16" y="29"/>
                </a:lnTo>
                <a:lnTo>
                  <a:pt x="0" y="29"/>
                </a:lnTo>
                <a:lnTo>
                  <a:pt x="0" y="16"/>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78" name="Freeform 414"/>
          <p:cNvSpPr>
            <a:spLocks/>
          </p:cNvSpPr>
          <p:nvPr/>
        </p:nvSpPr>
        <p:spPr bwMode="auto">
          <a:xfrm>
            <a:off x="2417143" y="3647653"/>
            <a:ext cx="28078" cy="28193"/>
          </a:xfrm>
          <a:custGeom>
            <a:avLst/>
            <a:gdLst>
              <a:gd name="T0" fmla="*/ 0 w 17"/>
              <a:gd name="T1" fmla="*/ 0 h 17"/>
              <a:gd name="T2" fmla="*/ 16 w 17"/>
              <a:gd name="T3" fmla="*/ 0 h 17"/>
              <a:gd name="T4" fmla="*/ 0 w 17"/>
              <a:gd name="T5" fmla="*/ 16 h 17"/>
              <a:gd name="T6" fmla="*/ 0 w 17"/>
              <a:gd name="T7" fmla="*/ 0 h 17"/>
            </a:gdLst>
            <a:ahLst/>
            <a:cxnLst>
              <a:cxn ang="0">
                <a:pos x="T0" y="T1"/>
              </a:cxn>
              <a:cxn ang="0">
                <a:pos x="T2" y="T3"/>
              </a:cxn>
              <a:cxn ang="0">
                <a:pos x="T4" y="T5"/>
              </a:cxn>
              <a:cxn ang="0">
                <a:pos x="T6" y="T7"/>
              </a:cxn>
            </a:cxnLst>
            <a:rect l="0" t="0" r="r" b="b"/>
            <a:pathLst>
              <a:path w="17" h="17">
                <a:moveTo>
                  <a:pt x="0" y="0"/>
                </a:moveTo>
                <a:lnTo>
                  <a:pt x="16" y="0"/>
                </a:lnTo>
                <a:lnTo>
                  <a:pt x="0" y="16"/>
                </a:lnTo>
                <a:lnTo>
                  <a:pt x="0" y="0"/>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79" name="Line 415"/>
          <p:cNvSpPr>
            <a:spLocks noChangeShapeType="1"/>
          </p:cNvSpPr>
          <p:nvPr/>
        </p:nvSpPr>
        <p:spPr bwMode="auto">
          <a:xfrm>
            <a:off x="2445221" y="3619461"/>
            <a:ext cx="0" cy="28191"/>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80" name="Freeform 416"/>
          <p:cNvSpPr>
            <a:spLocks/>
          </p:cNvSpPr>
          <p:nvPr/>
        </p:nvSpPr>
        <p:spPr bwMode="auto">
          <a:xfrm>
            <a:off x="2494358" y="3534884"/>
            <a:ext cx="56156" cy="56384"/>
          </a:xfrm>
          <a:custGeom>
            <a:avLst/>
            <a:gdLst>
              <a:gd name="T0" fmla="*/ 0 w 33"/>
              <a:gd name="T1" fmla="*/ 16 h 33"/>
              <a:gd name="T2" fmla="*/ 0 w 33"/>
              <a:gd name="T3" fmla="*/ 0 h 33"/>
              <a:gd name="T4" fmla="*/ 16 w 33"/>
              <a:gd name="T5" fmla="*/ 0 h 33"/>
              <a:gd name="T6" fmla="*/ 16 w 33"/>
              <a:gd name="T7" fmla="*/ 16 h 33"/>
              <a:gd name="T8" fmla="*/ 32 w 33"/>
              <a:gd name="T9" fmla="*/ 16 h 33"/>
              <a:gd name="T10" fmla="*/ 16 w 33"/>
              <a:gd name="T11" fmla="*/ 16 h 33"/>
              <a:gd name="T12" fmla="*/ 16 w 33"/>
              <a:gd name="T13" fmla="*/ 32 h 33"/>
              <a:gd name="T14" fmla="*/ 0 w 33"/>
              <a:gd name="T15" fmla="*/ 32 h 33"/>
              <a:gd name="T16" fmla="*/ 0 w 33"/>
              <a:gd name="T1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0" y="16"/>
                </a:moveTo>
                <a:lnTo>
                  <a:pt x="0" y="0"/>
                </a:lnTo>
                <a:lnTo>
                  <a:pt x="16" y="0"/>
                </a:lnTo>
                <a:lnTo>
                  <a:pt x="16" y="16"/>
                </a:lnTo>
                <a:lnTo>
                  <a:pt x="32" y="16"/>
                </a:lnTo>
                <a:lnTo>
                  <a:pt x="16" y="16"/>
                </a:lnTo>
                <a:lnTo>
                  <a:pt x="16" y="32"/>
                </a:lnTo>
                <a:lnTo>
                  <a:pt x="0" y="32"/>
                </a:lnTo>
                <a:lnTo>
                  <a:pt x="0" y="16"/>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81" name="Line 417"/>
          <p:cNvSpPr>
            <a:spLocks noChangeShapeType="1"/>
          </p:cNvSpPr>
          <p:nvPr/>
        </p:nvSpPr>
        <p:spPr bwMode="auto">
          <a:xfrm>
            <a:off x="2445221" y="3668156"/>
            <a:ext cx="21059" cy="0"/>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82" name="Freeform 418"/>
          <p:cNvSpPr>
            <a:spLocks/>
          </p:cNvSpPr>
          <p:nvPr/>
        </p:nvSpPr>
        <p:spPr bwMode="auto">
          <a:xfrm>
            <a:off x="2466280" y="3514381"/>
            <a:ext cx="30417" cy="48696"/>
          </a:xfrm>
          <a:custGeom>
            <a:avLst/>
            <a:gdLst>
              <a:gd name="T0" fmla="*/ 0 w 17"/>
              <a:gd name="T1" fmla="*/ 12 h 29"/>
              <a:gd name="T2" fmla="*/ 0 w 17"/>
              <a:gd name="T3" fmla="*/ 0 h 29"/>
              <a:gd name="T4" fmla="*/ 16 w 17"/>
              <a:gd name="T5" fmla="*/ 0 h 29"/>
              <a:gd name="T6" fmla="*/ 16 w 17"/>
              <a:gd name="T7" fmla="*/ 12 h 29"/>
              <a:gd name="T8" fmla="*/ 16 w 17"/>
              <a:gd name="T9" fmla="*/ 28 h 29"/>
              <a:gd name="T10" fmla="*/ 0 w 17"/>
              <a:gd name="T11" fmla="*/ 28 h 29"/>
              <a:gd name="T12" fmla="*/ 0 w 17"/>
              <a:gd name="T13" fmla="*/ 12 h 29"/>
            </a:gdLst>
            <a:ahLst/>
            <a:cxnLst>
              <a:cxn ang="0">
                <a:pos x="T0" y="T1"/>
              </a:cxn>
              <a:cxn ang="0">
                <a:pos x="T2" y="T3"/>
              </a:cxn>
              <a:cxn ang="0">
                <a:pos x="T4" y="T5"/>
              </a:cxn>
              <a:cxn ang="0">
                <a:pos x="T6" y="T7"/>
              </a:cxn>
              <a:cxn ang="0">
                <a:pos x="T8" y="T9"/>
              </a:cxn>
              <a:cxn ang="0">
                <a:pos x="T10" y="T11"/>
              </a:cxn>
              <a:cxn ang="0">
                <a:pos x="T12" y="T13"/>
              </a:cxn>
            </a:cxnLst>
            <a:rect l="0" t="0" r="r" b="b"/>
            <a:pathLst>
              <a:path w="17" h="29">
                <a:moveTo>
                  <a:pt x="0" y="12"/>
                </a:moveTo>
                <a:lnTo>
                  <a:pt x="0" y="0"/>
                </a:lnTo>
                <a:lnTo>
                  <a:pt x="16" y="0"/>
                </a:lnTo>
                <a:lnTo>
                  <a:pt x="16" y="12"/>
                </a:lnTo>
                <a:lnTo>
                  <a:pt x="16" y="28"/>
                </a:lnTo>
                <a:lnTo>
                  <a:pt x="0" y="28"/>
                </a:lnTo>
                <a:lnTo>
                  <a:pt x="0" y="12"/>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83" name="Line 419"/>
          <p:cNvSpPr>
            <a:spLocks noChangeShapeType="1"/>
          </p:cNvSpPr>
          <p:nvPr/>
        </p:nvSpPr>
        <p:spPr bwMode="auto">
          <a:xfrm>
            <a:off x="2445221" y="3647653"/>
            <a:ext cx="0" cy="20503"/>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84" name="Freeform 420"/>
          <p:cNvSpPr>
            <a:spLocks/>
          </p:cNvSpPr>
          <p:nvPr/>
        </p:nvSpPr>
        <p:spPr bwMode="auto">
          <a:xfrm>
            <a:off x="2346948" y="3455434"/>
            <a:ext cx="56156" cy="58947"/>
          </a:xfrm>
          <a:custGeom>
            <a:avLst/>
            <a:gdLst>
              <a:gd name="T0" fmla="*/ 0 w 33"/>
              <a:gd name="T1" fmla="*/ 17 h 34"/>
              <a:gd name="T2" fmla="*/ 0 w 33"/>
              <a:gd name="T3" fmla="*/ 0 h 34"/>
              <a:gd name="T4" fmla="*/ 16 w 33"/>
              <a:gd name="T5" fmla="*/ 0 h 34"/>
              <a:gd name="T6" fmla="*/ 16 w 33"/>
              <a:gd name="T7" fmla="*/ 17 h 34"/>
              <a:gd name="T8" fmla="*/ 32 w 33"/>
              <a:gd name="T9" fmla="*/ 17 h 34"/>
              <a:gd name="T10" fmla="*/ 16 w 33"/>
              <a:gd name="T11" fmla="*/ 17 h 34"/>
              <a:gd name="T12" fmla="*/ 16 w 33"/>
              <a:gd name="T13" fmla="*/ 33 h 34"/>
              <a:gd name="T14" fmla="*/ 0 w 33"/>
              <a:gd name="T15" fmla="*/ 33 h 34"/>
              <a:gd name="T16" fmla="*/ 0 w 33"/>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4">
                <a:moveTo>
                  <a:pt x="0" y="17"/>
                </a:moveTo>
                <a:lnTo>
                  <a:pt x="0" y="0"/>
                </a:lnTo>
                <a:lnTo>
                  <a:pt x="16" y="0"/>
                </a:lnTo>
                <a:lnTo>
                  <a:pt x="16" y="17"/>
                </a:lnTo>
                <a:lnTo>
                  <a:pt x="32" y="17"/>
                </a:lnTo>
                <a:lnTo>
                  <a:pt x="16" y="17"/>
                </a:lnTo>
                <a:lnTo>
                  <a:pt x="16" y="33"/>
                </a:lnTo>
                <a:lnTo>
                  <a:pt x="0" y="33"/>
                </a:lnTo>
                <a:lnTo>
                  <a:pt x="0" y="17"/>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85" name="Freeform 421"/>
          <p:cNvSpPr>
            <a:spLocks/>
          </p:cNvSpPr>
          <p:nvPr/>
        </p:nvSpPr>
        <p:spPr bwMode="auto">
          <a:xfrm>
            <a:off x="2335249" y="3619461"/>
            <a:ext cx="30417" cy="28191"/>
          </a:xfrm>
          <a:custGeom>
            <a:avLst/>
            <a:gdLst>
              <a:gd name="T0" fmla="*/ 16 w 17"/>
              <a:gd name="T1" fmla="*/ 0 h 17"/>
              <a:gd name="T2" fmla="*/ 0 w 17"/>
              <a:gd name="T3" fmla="*/ 0 h 17"/>
              <a:gd name="T4" fmla="*/ 0 w 17"/>
              <a:gd name="T5" fmla="*/ 16 h 17"/>
              <a:gd name="T6" fmla="*/ 16 w 17"/>
              <a:gd name="T7" fmla="*/ 16 h 17"/>
              <a:gd name="T8" fmla="*/ 16 w 17"/>
              <a:gd name="T9" fmla="*/ 0 h 17"/>
            </a:gdLst>
            <a:ahLst/>
            <a:cxnLst>
              <a:cxn ang="0">
                <a:pos x="T0" y="T1"/>
              </a:cxn>
              <a:cxn ang="0">
                <a:pos x="T2" y="T3"/>
              </a:cxn>
              <a:cxn ang="0">
                <a:pos x="T4" y="T5"/>
              </a:cxn>
              <a:cxn ang="0">
                <a:pos x="T6" y="T7"/>
              </a:cxn>
              <a:cxn ang="0">
                <a:pos x="T8" y="T9"/>
              </a:cxn>
            </a:cxnLst>
            <a:rect l="0" t="0" r="r" b="b"/>
            <a:pathLst>
              <a:path w="17" h="17">
                <a:moveTo>
                  <a:pt x="16" y="0"/>
                </a:moveTo>
                <a:lnTo>
                  <a:pt x="0" y="0"/>
                </a:lnTo>
                <a:lnTo>
                  <a:pt x="0" y="16"/>
                </a:lnTo>
                <a:lnTo>
                  <a:pt x="16" y="16"/>
                </a:lnTo>
                <a:lnTo>
                  <a:pt x="16" y="0"/>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86" name="Line 422"/>
          <p:cNvSpPr>
            <a:spLocks noChangeShapeType="1"/>
          </p:cNvSpPr>
          <p:nvPr/>
        </p:nvSpPr>
        <p:spPr bwMode="auto">
          <a:xfrm flipH="1">
            <a:off x="2363327" y="3514381"/>
            <a:ext cx="28078" cy="105081"/>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87" name="Line 423"/>
          <p:cNvSpPr>
            <a:spLocks noChangeShapeType="1"/>
          </p:cNvSpPr>
          <p:nvPr/>
        </p:nvSpPr>
        <p:spPr bwMode="auto">
          <a:xfrm flipH="1">
            <a:off x="2391405" y="3514381"/>
            <a:ext cx="25738" cy="105081"/>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88" name="Line 424"/>
          <p:cNvSpPr>
            <a:spLocks noChangeShapeType="1"/>
          </p:cNvSpPr>
          <p:nvPr/>
        </p:nvSpPr>
        <p:spPr bwMode="auto">
          <a:xfrm flipH="1">
            <a:off x="2442882" y="3588706"/>
            <a:ext cx="49136" cy="79450"/>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89" name="Line 425"/>
          <p:cNvSpPr>
            <a:spLocks noChangeShapeType="1"/>
          </p:cNvSpPr>
          <p:nvPr/>
        </p:nvSpPr>
        <p:spPr bwMode="auto">
          <a:xfrm flipH="1">
            <a:off x="2442882" y="3563077"/>
            <a:ext cx="21058" cy="84576"/>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90" name="Line 426"/>
          <p:cNvSpPr>
            <a:spLocks noChangeShapeType="1"/>
          </p:cNvSpPr>
          <p:nvPr/>
        </p:nvSpPr>
        <p:spPr bwMode="auto">
          <a:xfrm flipH="1">
            <a:off x="2417143" y="3534884"/>
            <a:ext cx="28078" cy="112769"/>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91" name="Freeform 427"/>
          <p:cNvSpPr>
            <a:spLocks/>
          </p:cNvSpPr>
          <p:nvPr/>
        </p:nvSpPr>
        <p:spPr bwMode="auto">
          <a:xfrm>
            <a:off x="2314190" y="4765089"/>
            <a:ext cx="393093" cy="991854"/>
          </a:xfrm>
          <a:custGeom>
            <a:avLst/>
            <a:gdLst>
              <a:gd name="T0" fmla="*/ 122 w 232"/>
              <a:gd name="T1" fmla="*/ 462 h 572"/>
              <a:gd name="T2" fmla="*/ 90 w 232"/>
              <a:gd name="T3" fmla="*/ 462 h 572"/>
              <a:gd name="T4" fmla="*/ 90 w 232"/>
              <a:gd name="T5" fmla="*/ 446 h 572"/>
              <a:gd name="T6" fmla="*/ 106 w 232"/>
              <a:gd name="T7" fmla="*/ 417 h 572"/>
              <a:gd name="T8" fmla="*/ 122 w 232"/>
              <a:gd name="T9" fmla="*/ 385 h 572"/>
              <a:gd name="T10" fmla="*/ 138 w 232"/>
              <a:gd name="T11" fmla="*/ 385 h 572"/>
              <a:gd name="T12" fmla="*/ 138 w 232"/>
              <a:gd name="T13" fmla="*/ 369 h 572"/>
              <a:gd name="T14" fmla="*/ 122 w 232"/>
              <a:gd name="T15" fmla="*/ 369 h 572"/>
              <a:gd name="T16" fmla="*/ 106 w 232"/>
              <a:gd name="T17" fmla="*/ 369 h 572"/>
              <a:gd name="T18" fmla="*/ 106 w 232"/>
              <a:gd name="T19" fmla="*/ 340 h 572"/>
              <a:gd name="T20" fmla="*/ 138 w 232"/>
              <a:gd name="T21" fmla="*/ 340 h 572"/>
              <a:gd name="T22" fmla="*/ 138 w 232"/>
              <a:gd name="T23" fmla="*/ 324 h 572"/>
              <a:gd name="T24" fmla="*/ 138 w 232"/>
              <a:gd name="T25" fmla="*/ 308 h 572"/>
              <a:gd name="T26" fmla="*/ 183 w 232"/>
              <a:gd name="T27" fmla="*/ 308 h 572"/>
              <a:gd name="T28" fmla="*/ 199 w 232"/>
              <a:gd name="T29" fmla="*/ 292 h 572"/>
              <a:gd name="T30" fmla="*/ 215 w 232"/>
              <a:gd name="T31" fmla="*/ 263 h 572"/>
              <a:gd name="T32" fmla="*/ 199 w 232"/>
              <a:gd name="T33" fmla="*/ 247 h 572"/>
              <a:gd name="T34" fmla="*/ 199 w 232"/>
              <a:gd name="T35" fmla="*/ 231 h 572"/>
              <a:gd name="T36" fmla="*/ 183 w 232"/>
              <a:gd name="T37" fmla="*/ 231 h 572"/>
              <a:gd name="T38" fmla="*/ 183 w 232"/>
              <a:gd name="T39" fmla="*/ 215 h 572"/>
              <a:gd name="T40" fmla="*/ 183 w 232"/>
              <a:gd name="T41" fmla="*/ 138 h 572"/>
              <a:gd name="T42" fmla="*/ 231 w 232"/>
              <a:gd name="T43" fmla="*/ 93 h 572"/>
              <a:gd name="T44" fmla="*/ 231 w 232"/>
              <a:gd name="T45" fmla="*/ 61 h 572"/>
              <a:gd name="T46" fmla="*/ 215 w 232"/>
              <a:gd name="T47" fmla="*/ 61 h 572"/>
              <a:gd name="T48" fmla="*/ 215 w 232"/>
              <a:gd name="T49" fmla="*/ 77 h 572"/>
              <a:gd name="T50" fmla="*/ 183 w 232"/>
              <a:gd name="T51" fmla="*/ 93 h 572"/>
              <a:gd name="T52" fmla="*/ 167 w 232"/>
              <a:gd name="T53" fmla="*/ 93 h 572"/>
              <a:gd name="T54" fmla="*/ 167 w 232"/>
              <a:gd name="T55" fmla="*/ 61 h 572"/>
              <a:gd name="T56" fmla="*/ 122 w 232"/>
              <a:gd name="T57" fmla="*/ 16 h 572"/>
              <a:gd name="T58" fmla="*/ 106 w 232"/>
              <a:gd name="T59" fmla="*/ 32 h 572"/>
              <a:gd name="T60" fmla="*/ 90 w 232"/>
              <a:gd name="T61" fmla="*/ 0 h 572"/>
              <a:gd name="T62" fmla="*/ 61 w 232"/>
              <a:gd name="T63" fmla="*/ 16 h 572"/>
              <a:gd name="T64" fmla="*/ 45 w 232"/>
              <a:gd name="T65" fmla="*/ 16 h 572"/>
              <a:gd name="T66" fmla="*/ 29 w 232"/>
              <a:gd name="T67" fmla="*/ 0 h 572"/>
              <a:gd name="T68" fmla="*/ 29 w 232"/>
              <a:gd name="T69" fmla="*/ 32 h 572"/>
              <a:gd name="T70" fmla="*/ 29 w 232"/>
              <a:gd name="T71" fmla="*/ 48 h 572"/>
              <a:gd name="T72" fmla="*/ 13 w 232"/>
              <a:gd name="T73" fmla="*/ 61 h 572"/>
              <a:gd name="T74" fmla="*/ 13 w 232"/>
              <a:gd name="T75" fmla="*/ 77 h 572"/>
              <a:gd name="T76" fmla="*/ 13 w 232"/>
              <a:gd name="T77" fmla="*/ 109 h 572"/>
              <a:gd name="T78" fmla="*/ 0 w 232"/>
              <a:gd name="T79" fmla="*/ 138 h 572"/>
              <a:gd name="T80" fmla="*/ 0 w 232"/>
              <a:gd name="T81" fmla="*/ 170 h 572"/>
              <a:gd name="T82" fmla="*/ 13 w 232"/>
              <a:gd name="T83" fmla="*/ 215 h 572"/>
              <a:gd name="T84" fmla="*/ 13 w 232"/>
              <a:gd name="T85" fmla="*/ 263 h 572"/>
              <a:gd name="T86" fmla="*/ 0 w 232"/>
              <a:gd name="T87" fmla="*/ 263 h 572"/>
              <a:gd name="T88" fmla="*/ 13 w 232"/>
              <a:gd name="T89" fmla="*/ 308 h 572"/>
              <a:gd name="T90" fmla="*/ 0 w 232"/>
              <a:gd name="T91" fmla="*/ 324 h 572"/>
              <a:gd name="T92" fmla="*/ 29 w 232"/>
              <a:gd name="T93" fmla="*/ 417 h 572"/>
              <a:gd name="T94" fmla="*/ 29 w 232"/>
              <a:gd name="T95" fmla="*/ 433 h 572"/>
              <a:gd name="T96" fmla="*/ 29 w 232"/>
              <a:gd name="T97" fmla="*/ 446 h 572"/>
              <a:gd name="T98" fmla="*/ 45 w 232"/>
              <a:gd name="T99" fmla="*/ 539 h 572"/>
              <a:gd name="T100" fmla="*/ 61 w 232"/>
              <a:gd name="T101" fmla="*/ 571 h 572"/>
              <a:gd name="T102" fmla="*/ 90 w 232"/>
              <a:gd name="T103" fmla="*/ 571 h 572"/>
              <a:gd name="T104" fmla="*/ 106 w 232"/>
              <a:gd name="T105" fmla="*/ 571 h 572"/>
              <a:gd name="T106" fmla="*/ 90 w 232"/>
              <a:gd name="T107" fmla="*/ 555 h 572"/>
              <a:gd name="T108" fmla="*/ 90 w 232"/>
              <a:gd name="T109" fmla="*/ 539 h 572"/>
              <a:gd name="T110" fmla="*/ 106 w 232"/>
              <a:gd name="T111" fmla="*/ 523 h 572"/>
              <a:gd name="T112" fmla="*/ 106 w 232"/>
              <a:gd name="T113" fmla="*/ 510 h 572"/>
              <a:gd name="T114" fmla="*/ 122 w 232"/>
              <a:gd name="T115" fmla="*/ 478 h 572"/>
              <a:gd name="T116" fmla="*/ 122 w 232"/>
              <a:gd name="T117" fmla="*/ 46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 h="572">
                <a:moveTo>
                  <a:pt x="122" y="462"/>
                </a:moveTo>
                <a:lnTo>
                  <a:pt x="90" y="462"/>
                </a:lnTo>
                <a:lnTo>
                  <a:pt x="90" y="446"/>
                </a:lnTo>
                <a:lnTo>
                  <a:pt x="106" y="417"/>
                </a:lnTo>
                <a:lnTo>
                  <a:pt x="122" y="385"/>
                </a:lnTo>
                <a:lnTo>
                  <a:pt x="138" y="385"/>
                </a:lnTo>
                <a:lnTo>
                  <a:pt x="138" y="369"/>
                </a:lnTo>
                <a:lnTo>
                  <a:pt x="122" y="369"/>
                </a:lnTo>
                <a:lnTo>
                  <a:pt x="106" y="369"/>
                </a:lnTo>
                <a:lnTo>
                  <a:pt x="106" y="340"/>
                </a:lnTo>
                <a:lnTo>
                  <a:pt x="138" y="340"/>
                </a:lnTo>
                <a:lnTo>
                  <a:pt x="138" y="324"/>
                </a:lnTo>
                <a:lnTo>
                  <a:pt x="138" y="308"/>
                </a:lnTo>
                <a:lnTo>
                  <a:pt x="183" y="308"/>
                </a:lnTo>
                <a:lnTo>
                  <a:pt x="199" y="292"/>
                </a:lnTo>
                <a:lnTo>
                  <a:pt x="215" y="263"/>
                </a:lnTo>
                <a:lnTo>
                  <a:pt x="199" y="247"/>
                </a:lnTo>
                <a:lnTo>
                  <a:pt x="199" y="231"/>
                </a:lnTo>
                <a:lnTo>
                  <a:pt x="183" y="231"/>
                </a:lnTo>
                <a:lnTo>
                  <a:pt x="183" y="215"/>
                </a:lnTo>
                <a:lnTo>
                  <a:pt x="183" y="138"/>
                </a:lnTo>
                <a:lnTo>
                  <a:pt x="231" y="93"/>
                </a:lnTo>
                <a:lnTo>
                  <a:pt x="231" y="61"/>
                </a:lnTo>
                <a:lnTo>
                  <a:pt x="215" y="61"/>
                </a:lnTo>
                <a:lnTo>
                  <a:pt x="215" y="77"/>
                </a:lnTo>
                <a:lnTo>
                  <a:pt x="183" y="93"/>
                </a:lnTo>
                <a:lnTo>
                  <a:pt x="167" y="93"/>
                </a:lnTo>
                <a:lnTo>
                  <a:pt x="167" y="61"/>
                </a:lnTo>
                <a:lnTo>
                  <a:pt x="122" y="16"/>
                </a:lnTo>
                <a:lnTo>
                  <a:pt x="106" y="32"/>
                </a:lnTo>
                <a:lnTo>
                  <a:pt x="90" y="0"/>
                </a:lnTo>
                <a:lnTo>
                  <a:pt x="61" y="16"/>
                </a:lnTo>
                <a:lnTo>
                  <a:pt x="45" y="16"/>
                </a:lnTo>
                <a:lnTo>
                  <a:pt x="29" y="0"/>
                </a:lnTo>
                <a:lnTo>
                  <a:pt x="29" y="32"/>
                </a:lnTo>
                <a:lnTo>
                  <a:pt x="29" y="48"/>
                </a:lnTo>
                <a:lnTo>
                  <a:pt x="13" y="61"/>
                </a:lnTo>
                <a:lnTo>
                  <a:pt x="13" y="77"/>
                </a:lnTo>
                <a:lnTo>
                  <a:pt x="13" y="109"/>
                </a:lnTo>
                <a:lnTo>
                  <a:pt x="0" y="138"/>
                </a:lnTo>
                <a:lnTo>
                  <a:pt x="0" y="170"/>
                </a:lnTo>
                <a:lnTo>
                  <a:pt x="13" y="215"/>
                </a:lnTo>
                <a:lnTo>
                  <a:pt x="13" y="263"/>
                </a:lnTo>
                <a:lnTo>
                  <a:pt x="0" y="263"/>
                </a:lnTo>
                <a:lnTo>
                  <a:pt x="13" y="308"/>
                </a:lnTo>
                <a:lnTo>
                  <a:pt x="0" y="324"/>
                </a:lnTo>
                <a:lnTo>
                  <a:pt x="29" y="417"/>
                </a:lnTo>
                <a:lnTo>
                  <a:pt x="29" y="433"/>
                </a:lnTo>
                <a:lnTo>
                  <a:pt x="29" y="446"/>
                </a:lnTo>
                <a:lnTo>
                  <a:pt x="45" y="539"/>
                </a:lnTo>
                <a:lnTo>
                  <a:pt x="61" y="571"/>
                </a:lnTo>
                <a:lnTo>
                  <a:pt x="90" y="571"/>
                </a:lnTo>
                <a:lnTo>
                  <a:pt x="106" y="571"/>
                </a:lnTo>
                <a:lnTo>
                  <a:pt x="90" y="555"/>
                </a:lnTo>
                <a:lnTo>
                  <a:pt x="90" y="539"/>
                </a:lnTo>
                <a:lnTo>
                  <a:pt x="106" y="523"/>
                </a:lnTo>
                <a:lnTo>
                  <a:pt x="106" y="510"/>
                </a:lnTo>
                <a:lnTo>
                  <a:pt x="122" y="478"/>
                </a:lnTo>
                <a:lnTo>
                  <a:pt x="122" y="462"/>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92" name="Freeform 428"/>
          <p:cNvSpPr>
            <a:spLocks/>
          </p:cNvSpPr>
          <p:nvPr/>
        </p:nvSpPr>
        <p:spPr bwMode="auto">
          <a:xfrm>
            <a:off x="2494358" y="5782572"/>
            <a:ext cx="81894" cy="79450"/>
          </a:xfrm>
          <a:custGeom>
            <a:avLst/>
            <a:gdLst>
              <a:gd name="T0" fmla="*/ 0 w 49"/>
              <a:gd name="T1" fmla="*/ 0 h 46"/>
              <a:gd name="T2" fmla="*/ 16 w 49"/>
              <a:gd name="T3" fmla="*/ 45 h 46"/>
              <a:gd name="T4" fmla="*/ 32 w 49"/>
              <a:gd name="T5" fmla="*/ 45 h 46"/>
              <a:gd name="T6" fmla="*/ 48 w 49"/>
              <a:gd name="T7" fmla="*/ 45 h 46"/>
              <a:gd name="T8" fmla="*/ 32 w 49"/>
              <a:gd name="T9" fmla="*/ 29 h 46"/>
              <a:gd name="T10" fmla="*/ 0 w 49"/>
              <a:gd name="T11" fmla="*/ 0 h 46"/>
            </a:gdLst>
            <a:ahLst/>
            <a:cxnLst>
              <a:cxn ang="0">
                <a:pos x="T0" y="T1"/>
              </a:cxn>
              <a:cxn ang="0">
                <a:pos x="T2" y="T3"/>
              </a:cxn>
              <a:cxn ang="0">
                <a:pos x="T4" y="T5"/>
              </a:cxn>
              <a:cxn ang="0">
                <a:pos x="T6" y="T7"/>
              </a:cxn>
              <a:cxn ang="0">
                <a:pos x="T8" y="T9"/>
              </a:cxn>
              <a:cxn ang="0">
                <a:pos x="T10" y="T11"/>
              </a:cxn>
            </a:cxnLst>
            <a:rect l="0" t="0" r="r" b="b"/>
            <a:pathLst>
              <a:path w="49" h="46">
                <a:moveTo>
                  <a:pt x="0" y="0"/>
                </a:moveTo>
                <a:lnTo>
                  <a:pt x="16" y="45"/>
                </a:lnTo>
                <a:lnTo>
                  <a:pt x="32" y="45"/>
                </a:lnTo>
                <a:lnTo>
                  <a:pt x="48" y="45"/>
                </a:lnTo>
                <a:lnTo>
                  <a:pt x="32" y="29"/>
                </a:lnTo>
                <a:lnTo>
                  <a:pt x="0" y="0"/>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93" name="Freeform 429"/>
          <p:cNvSpPr>
            <a:spLocks/>
          </p:cNvSpPr>
          <p:nvPr/>
        </p:nvSpPr>
        <p:spPr bwMode="auto">
          <a:xfrm>
            <a:off x="2260374" y="4660010"/>
            <a:ext cx="208245" cy="1176383"/>
          </a:xfrm>
          <a:custGeom>
            <a:avLst/>
            <a:gdLst>
              <a:gd name="T0" fmla="*/ 16 w 123"/>
              <a:gd name="T1" fmla="*/ 539 h 678"/>
              <a:gd name="T2" fmla="*/ 32 w 123"/>
              <a:gd name="T3" fmla="*/ 523 h 678"/>
              <a:gd name="T4" fmla="*/ 32 w 123"/>
              <a:gd name="T5" fmla="*/ 539 h 678"/>
              <a:gd name="T6" fmla="*/ 32 w 123"/>
              <a:gd name="T7" fmla="*/ 555 h 678"/>
              <a:gd name="T8" fmla="*/ 77 w 123"/>
              <a:gd name="T9" fmla="*/ 632 h 678"/>
              <a:gd name="T10" fmla="*/ 77 w 123"/>
              <a:gd name="T11" fmla="*/ 661 h 678"/>
              <a:gd name="T12" fmla="*/ 109 w 123"/>
              <a:gd name="T13" fmla="*/ 677 h 678"/>
              <a:gd name="T14" fmla="*/ 109 w 123"/>
              <a:gd name="T15" fmla="*/ 648 h 678"/>
              <a:gd name="T16" fmla="*/ 122 w 123"/>
              <a:gd name="T17" fmla="*/ 632 h 678"/>
              <a:gd name="T18" fmla="*/ 93 w 123"/>
              <a:gd name="T19" fmla="*/ 632 h 678"/>
              <a:gd name="T20" fmla="*/ 77 w 123"/>
              <a:gd name="T21" fmla="*/ 600 h 678"/>
              <a:gd name="T22" fmla="*/ 61 w 123"/>
              <a:gd name="T23" fmla="*/ 507 h 678"/>
              <a:gd name="T24" fmla="*/ 61 w 123"/>
              <a:gd name="T25" fmla="*/ 494 h 678"/>
              <a:gd name="T26" fmla="*/ 61 w 123"/>
              <a:gd name="T27" fmla="*/ 478 h 678"/>
              <a:gd name="T28" fmla="*/ 32 w 123"/>
              <a:gd name="T29" fmla="*/ 385 h 678"/>
              <a:gd name="T30" fmla="*/ 45 w 123"/>
              <a:gd name="T31" fmla="*/ 369 h 678"/>
              <a:gd name="T32" fmla="*/ 32 w 123"/>
              <a:gd name="T33" fmla="*/ 324 h 678"/>
              <a:gd name="T34" fmla="*/ 45 w 123"/>
              <a:gd name="T35" fmla="*/ 324 h 678"/>
              <a:gd name="T36" fmla="*/ 45 w 123"/>
              <a:gd name="T37" fmla="*/ 276 h 678"/>
              <a:gd name="T38" fmla="*/ 32 w 123"/>
              <a:gd name="T39" fmla="*/ 231 h 678"/>
              <a:gd name="T40" fmla="*/ 32 w 123"/>
              <a:gd name="T41" fmla="*/ 199 h 678"/>
              <a:gd name="T42" fmla="*/ 45 w 123"/>
              <a:gd name="T43" fmla="*/ 170 h 678"/>
              <a:gd name="T44" fmla="*/ 45 w 123"/>
              <a:gd name="T45" fmla="*/ 138 h 678"/>
              <a:gd name="T46" fmla="*/ 45 w 123"/>
              <a:gd name="T47" fmla="*/ 122 h 678"/>
              <a:gd name="T48" fmla="*/ 61 w 123"/>
              <a:gd name="T49" fmla="*/ 109 h 678"/>
              <a:gd name="T50" fmla="*/ 61 w 123"/>
              <a:gd name="T51" fmla="*/ 93 h 678"/>
              <a:gd name="T52" fmla="*/ 45 w 123"/>
              <a:gd name="T53" fmla="*/ 77 h 678"/>
              <a:gd name="T54" fmla="*/ 32 w 123"/>
              <a:gd name="T55" fmla="*/ 32 h 678"/>
              <a:gd name="T56" fmla="*/ 32 w 123"/>
              <a:gd name="T57" fmla="*/ 0 h 678"/>
              <a:gd name="T58" fmla="*/ 16 w 123"/>
              <a:gd name="T59" fmla="*/ 0 h 678"/>
              <a:gd name="T60" fmla="*/ 0 w 123"/>
              <a:gd name="T61" fmla="*/ 16 h 678"/>
              <a:gd name="T62" fmla="*/ 16 w 123"/>
              <a:gd name="T63" fmla="*/ 45 h 678"/>
              <a:gd name="T64" fmla="*/ 16 w 123"/>
              <a:gd name="T65" fmla="*/ 138 h 678"/>
              <a:gd name="T66" fmla="*/ 0 w 123"/>
              <a:gd name="T67" fmla="*/ 138 h 678"/>
              <a:gd name="T68" fmla="*/ 16 w 123"/>
              <a:gd name="T69" fmla="*/ 199 h 678"/>
              <a:gd name="T70" fmla="*/ 16 w 123"/>
              <a:gd name="T71" fmla="*/ 215 h 678"/>
              <a:gd name="T72" fmla="*/ 16 w 123"/>
              <a:gd name="T73" fmla="*/ 263 h 678"/>
              <a:gd name="T74" fmla="*/ 0 w 123"/>
              <a:gd name="T75" fmla="*/ 353 h 678"/>
              <a:gd name="T76" fmla="*/ 16 w 123"/>
              <a:gd name="T77" fmla="*/ 401 h 678"/>
              <a:gd name="T78" fmla="*/ 16 w 123"/>
              <a:gd name="T79" fmla="*/ 430 h 678"/>
              <a:gd name="T80" fmla="*/ 32 w 123"/>
              <a:gd name="T81" fmla="*/ 430 h 678"/>
              <a:gd name="T82" fmla="*/ 32 w 123"/>
              <a:gd name="T83" fmla="*/ 507 h 678"/>
              <a:gd name="T84" fmla="*/ 16 w 123"/>
              <a:gd name="T85" fmla="*/ 507 h 678"/>
              <a:gd name="T86" fmla="*/ 16 w 123"/>
              <a:gd name="T87" fmla="*/ 539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678">
                <a:moveTo>
                  <a:pt x="16" y="539"/>
                </a:moveTo>
                <a:lnTo>
                  <a:pt x="32" y="523"/>
                </a:lnTo>
                <a:lnTo>
                  <a:pt x="32" y="539"/>
                </a:lnTo>
                <a:lnTo>
                  <a:pt x="32" y="555"/>
                </a:lnTo>
                <a:lnTo>
                  <a:pt x="77" y="632"/>
                </a:lnTo>
                <a:lnTo>
                  <a:pt x="77" y="661"/>
                </a:lnTo>
                <a:lnTo>
                  <a:pt x="109" y="677"/>
                </a:lnTo>
                <a:lnTo>
                  <a:pt x="109" y="648"/>
                </a:lnTo>
                <a:lnTo>
                  <a:pt x="122" y="632"/>
                </a:lnTo>
                <a:lnTo>
                  <a:pt x="93" y="632"/>
                </a:lnTo>
                <a:lnTo>
                  <a:pt x="77" y="600"/>
                </a:lnTo>
                <a:lnTo>
                  <a:pt x="61" y="507"/>
                </a:lnTo>
                <a:lnTo>
                  <a:pt x="61" y="494"/>
                </a:lnTo>
                <a:lnTo>
                  <a:pt x="61" y="478"/>
                </a:lnTo>
                <a:lnTo>
                  <a:pt x="32" y="385"/>
                </a:lnTo>
                <a:lnTo>
                  <a:pt x="45" y="369"/>
                </a:lnTo>
                <a:lnTo>
                  <a:pt x="32" y="324"/>
                </a:lnTo>
                <a:lnTo>
                  <a:pt x="45" y="324"/>
                </a:lnTo>
                <a:lnTo>
                  <a:pt x="45" y="276"/>
                </a:lnTo>
                <a:lnTo>
                  <a:pt x="32" y="231"/>
                </a:lnTo>
                <a:lnTo>
                  <a:pt x="32" y="199"/>
                </a:lnTo>
                <a:lnTo>
                  <a:pt x="45" y="170"/>
                </a:lnTo>
                <a:lnTo>
                  <a:pt x="45" y="138"/>
                </a:lnTo>
                <a:lnTo>
                  <a:pt x="45" y="122"/>
                </a:lnTo>
                <a:lnTo>
                  <a:pt x="61" y="109"/>
                </a:lnTo>
                <a:lnTo>
                  <a:pt x="61" y="93"/>
                </a:lnTo>
                <a:lnTo>
                  <a:pt x="45" y="77"/>
                </a:lnTo>
                <a:lnTo>
                  <a:pt x="32" y="32"/>
                </a:lnTo>
                <a:lnTo>
                  <a:pt x="32" y="0"/>
                </a:lnTo>
                <a:lnTo>
                  <a:pt x="16" y="0"/>
                </a:lnTo>
                <a:lnTo>
                  <a:pt x="0" y="16"/>
                </a:lnTo>
                <a:lnTo>
                  <a:pt x="16" y="45"/>
                </a:lnTo>
                <a:lnTo>
                  <a:pt x="16" y="138"/>
                </a:lnTo>
                <a:lnTo>
                  <a:pt x="0" y="138"/>
                </a:lnTo>
                <a:lnTo>
                  <a:pt x="16" y="199"/>
                </a:lnTo>
                <a:lnTo>
                  <a:pt x="16" y="215"/>
                </a:lnTo>
                <a:lnTo>
                  <a:pt x="16" y="263"/>
                </a:lnTo>
                <a:lnTo>
                  <a:pt x="0" y="353"/>
                </a:lnTo>
                <a:lnTo>
                  <a:pt x="16" y="401"/>
                </a:lnTo>
                <a:lnTo>
                  <a:pt x="16" y="430"/>
                </a:lnTo>
                <a:lnTo>
                  <a:pt x="32" y="430"/>
                </a:lnTo>
                <a:lnTo>
                  <a:pt x="32" y="507"/>
                </a:lnTo>
                <a:lnTo>
                  <a:pt x="16" y="507"/>
                </a:lnTo>
                <a:lnTo>
                  <a:pt x="16" y="539"/>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94" name="Freeform 430"/>
          <p:cNvSpPr>
            <a:spLocks/>
          </p:cNvSpPr>
          <p:nvPr/>
        </p:nvSpPr>
        <p:spPr bwMode="auto">
          <a:xfrm>
            <a:off x="2466280" y="5782572"/>
            <a:ext cx="56156" cy="79450"/>
          </a:xfrm>
          <a:custGeom>
            <a:avLst/>
            <a:gdLst>
              <a:gd name="T0" fmla="*/ 16 w 33"/>
              <a:gd name="T1" fmla="*/ 0 h 46"/>
              <a:gd name="T2" fmla="*/ 0 w 33"/>
              <a:gd name="T3" fmla="*/ 0 h 46"/>
              <a:gd name="T4" fmla="*/ 0 w 33"/>
              <a:gd name="T5" fmla="*/ 13 h 46"/>
              <a:gd name="T6" fmla="*/ 0 w 33"/>
              <a:gd name="T7" fmla="*/ 29 h 46"/>
              <a:gd name="T8" fmla="*/ 0 w 33"/>
              <a:gd name="T9" fmla="*/ 45 h 46"/>
              <a:gd name="T10" fmla="*/ 32 w 33"/>
              <a:gd name="T11" fmla="*/ 45 h 46"/>
              <a:gd name="T12" fmla="*/ 16 w 33"/>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16" y="0"/>
                </a:moveTo>
                <a:lnTo>
                  <a:pt x="0" y="0"/>
                </a:lnTo>
                <a:lnTo>
                  <a:pt x="0" y="13"/>
                </a:lnTo>
                <a:lnTo>
                  <a:pt x="0" y="29"/>
                </a:lnTo>
                <a:lnTo>
                  <a:pt x="0" y="45"/>
                </a:lnTo>
                <a:lnTo>
                  <a:pt x="32" y="45"/>
                </a:lnTo>
                <a:lnTo>
                  <a:pt x="16" y="0"/>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95" name="Freeform 431"/>
          <p:cNvSpPr>
            <a:spLocks/>
          </p:cNvSpPr>
          <p:nvPr/>
        </p:nvSpPr>
        <p:spPr bwMode="auto">
          <a:xfrm>
            <a:off x="2417143" y="5833831"/>
            <a:ext cx="51477" cy="56384"/>
          </a:xfrm>
          <a:custGeom>
            <a:avLst/>
            <a:gdLst>
              <a:gd name="T0" fmla="*/ 16 w 30"/>
              <a:gd name="T1" fmla="*/ 0 h 33"/>
              <a:gd name="T2" fmla="*/ 0 w 30"/>
              <a:gd name="T3" fmla="*/ 0 h 33"/>
              <a:gd name="T4" fmla="*/ 16 w 30"/>
              <a:gd name="T5" fmla="*/ 32 h 33"/>
              <a:gd name="T6" fmla="*/ 29 w 30"/>
              <a:gd name="T7" fmla="*/ 32 h 33"/>
              <a:gd name="T8" fmla="*/ 16 w 30"/>
              <a:gd name="T9" fmla="*/ 16 h 33"/>
              <a:gd name="T10" fmla="*/ 16 w 30"/>
              <a:gd name="T11" fmla="*/ 0 h 33"/>
            </a:gdLst>
            <a:ahLst/>
            <a:cxnLst>
              <a:cxn ang="0">
                <a:pos x="T0" y="T1"/>
              </a:cxn>
              <a:cxn ang="0">
                <a:pos x="T2" y="T3"/>
              </a:cxn>
              <a:cxn ang="0">
                <a:pos x="T4" y="T5"/>
              </a:cxn>
              <a:cxn ang="0">
                <a:pos x="T6" y="T7"/>
              </a:cxn>
              <a:cxn ang="0">
                <a:pos x="T8" y="T9"/>
              </a:cxn>
              <a:cxn ang="0">
                <a:pos x="T10" y="T11"/>
              </a:cxn>
            </a:cxnLst>
            <a:rect l="0" t="0" r="r" b="b"/>
            <a:pathLst>
              <a:path w="30" h="33">
                <a:moveTo>
                  <a:pt x="16" y="0"/>
                </a:moveTo>
                <a:lnTo>
                  <a:pt x="0" y="0"/>
                </a:lnTo>
                <a:lnTo>
                  <a:pt x="16" y="32"/>
                </a:lnTo>
                <a:lnTo>
                  <a:pt x="29" y="32"/>
                </a:lnTo>
                <a:lnTo>
                  <a:pt x="16" y="16"/>
                </a:lnTo>
                <a:lnTo>
                  <a:pt x="16" y="0"/>
                </a:lnTo>
              </a:path>
            </a:pathLst>
          </a:custGeom>
          <a:solidFill>
            <a:srgbClr val="66FF33"/>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96" name="Freeform 432"/>
          <p:cNvSpPr>
            <a:spLocks/>
          </p:cNvSpPr>
          <p:nvPr/>
        </p:nvSpPr>
        <p:spPr bwMode="auto">
          <a:xfrm>
            <a:off x="2286112" y="5621107"/>
            <a:ext cx="30419" cy="53822"/>
          </a:xfrm>
          <a:custGeom>
            <a:avLst/>
            <a:gdLst>
              <a:gd name="T0" fmla="*/ 0 w 17"/>
              <a:gd name="T1" fmla="*/ 0 h 30"/>
              <a:gd name="T2" fmla="*/ 16 w 17"/>
              <a:gd name="T3" fmla="*/ 0 h 30"/>
              <a:gd name="T4" fmla="*/ 16 w 17"/>
              <a:gd name="T5" fmla="*/ 16 h 30"/>
              <a:gd name="T6" fmla="*/ 16 w 17"/>
              <a:gd name="T7" fmla="*/ 29 h 30"/>
              <a:gd name="T8" fmla="*/ 0 w 17"/>
              <a:gd name="T9" fmla="*/ 0 h 30"/>
            </a:gdLst>
            <a:ahLst/>
            <a:cxnLst>
              <a:cxn ang="0">
                <a:pos x="T0" y="T1"/>
              </a:cxn>
              <a:cxn ang="0">
                <a:pos x="T2" y="T3"/>
              </a:cxn>
              <a:cxn ang="0">
                <a:pos x="T4" y="T5"/>
              </a:cxn>
              <a:cxn ang="0">
                <a:pos x="T6" y="T7"/>
              </a:cxn>
              <a:cxn ang="0">
                <a:pos x="T8" y="T9"/>
              </a:cxn>
            </a:cxnLst>
            <a:rect l="0" t="0" r="r" b="b"/>
            <a:pathLst>
              <a:path w="17" h="30">
                <a:moveTo>
                  <a:pt x="0" y="0"/>
                </a:moveTo>
                <a:lnTo>
                  <a:pt x="16" y="0"/>
                </a:lnTo>
                <a:lnTo>
                  <a:pt x="16" y="16"/>
                </a:lnTo>
                <a:lnTo>
                  <a:pt x="16" y="29"/>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97" name="Freeform 433"/>
          <p:cNvSpPr>
            <a:spLocks/>
          </p:cNvSpPr>
          <p:nvPr/>
        </p:nvSpPr>
        <p:spPr bwMode="auto">
          <a:xfrm>
            <a:off x="2286112" y="5487835"/>
            <a:ext cx="30419" cy="30755"/>
          </a:xfrm>
          <a:custGeom>
            <a:avLst/>
            <a:gdLst>
              <a:gd name="T0" fmla="*/ 0 w 17"/>
              <a:gd name="T1" fmla="*/ 0 h 17"/>
              <a:gd name="T2" fmla="*/ 16 w 17"/>
              <a:gd name="T3" fmla="*/ 0 h 17"/>
              <a:gd name="T4" fmla="*/ 16 w 17"/>
              <a:gd name="T5" fmla="*/ 16 h 17"/>
              <a:gd name="T6" fmla="*/ 0 w 17"/>
              <a:gd name="T7" fmla="*/ 16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0"/>
                </a:lnTo>
                <a:lnTo>
                  <a:pt x="16" y="16"/>
                </a:lnTo>
                <a:lnTo>
                  <a:pt x="0" y="16"/>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98" name="Freeform 434"/>
          <p:cNvSpPr>
            <a:spLocks/>
          </p:cNvSpPr>
          <p:nvPr/>
        </p:nvSpPr>
        <p:spPr bwMode="auto">
          <a:xfrm>
            <a:off x="2286112" y="5405821"/>
            <a:ext cx="2341" cy="56384"/>
          </a:xfrm>
          <a:custGeom>
            <a:avLst/>
            <a:gdLst>
              <a:gd name="T0" fmla="*/ 0 w 1"/>
              <a:gd name="T1" fmla="*/ 0 h 33"/>
              <a:gd name="T2" fmla="*/ 0 w 1"/>
              <a:gd name="T3" fmla="*/ 32 h 33"/>
              <a:gd name="T4" fmla="*/ 0 w 1"/>
              <a:gd name="T5" fmla="*/ 16 h 33"/>
              <a:gd name="T6" fmla="*/ 0 w 1"/>
              <a:gd name="T7" fmla="*/ 0 h 33"/>
            </a:gdLst>
            <a:ahLst/>
            <a:cxnLst>
              <a:cxn ang="0">
                <a:pos x="T0" y="T1"/>
              </a:cxn>
              <a:cxn ang="0">
                <a:pos x="T2" y="T3"/>
              </a:cxn>
              <a:cxn ang="0">
                <a:pos x="T4" y="T5"/>
              </a:cxn>
              <a:cxn ang="0">
                <a:pos x="T6" y="T7"/>
              </a:cxn>
            </a:cxnLst>
            <a:rect l="0" t="0" r="r" b="b"/>
            <a:pathLst>
              <a:path w="1" h="33">
                <a:moveTo>
                  <a:pt x="0" y="0"/>
                </a:moveTo>
                <a:lnTo>
                  <a:pt x="0" y="32"/>
                </a:lnTo>
                <a:lnTo>
                  <a:pt x="0" y="16"/>
                </a:lnTo>
                <a:lnTo>
                  <a:pt x="0" y="0"/>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99" name="Freeform 435"/>
          <p:cNvSpPr>
            <a:spLocks/>
          </p:cNvSpPr>
          <p:nvPr/>
        </p:nvSpPr>
        <p:spPr bwMode="auto">
          <a:xfrm>
            <a:off x="2335249" y="5782572"/>
            <a:ext cx="30417" cy="30755"/>
          </a:xfrm>
          <a:custGeom>
            <a:avLst/>
            <a:gdLst>
              <a:gd name="T0" fmla="*/ 0 w 17"/>
              <a:gd name="T1" fmla="*/ 0 h 17"/>
              <a:gd name="T2" fmla="*/ 16 w 17"/>
              <a:gd name="T3" fmla="*/ 16 h 17"/>
              <a:gd name="T4" fmla="*/ 16 w 17"/>
              <a:gd name="T5" fmla="*/ 0 h 17"/>
              <a:gd name="T6" fmla="*/ 0 w 17"/>
              <a:gd name="T7" fmla="*/ 0 h 17"/>
            </a:gdLst>
            <a:ahLst/>
            <a:cxnLst>
              <a:cxn ang="0">
                <a:pos x="T0" y="T1"/>
              </a:cxn>
              <a:cxn ang="0">
                <a:pos x="T2" y="T3"/>
              </a:cxn>
              <a:cxn ang="0">
                <a:pos x="T4" y="T5"/>
              </a:cxn>
              <a:cxn ang="0">
                <a:pos x="T6" y="T7"/>
              </a:cxn>
            </a:cxnLst>
            <a:rect l="0" t="0" r="r" b="b"/>
            <a:pathLst>
              <a:path w="17" h="17">
                <a:moveTo>
                  <a:pt x="0" y="0"/>
                </a:moveTo>
                <a:lnTo>
                  <a:pt x="16" y="16"/>
                </a:lnTo>
                <a:lnTo>
                  <a:pt x="16" y="0"/>
                </a:lnTo>
                <a:lnTo>
                  <a:pt x="0" y="0"/>
                </a:lnTo>
              </a:path>
            </a:pathLst>
          </a:custGeom>
          <a:solidFill>
            <a:srgbClr val="66FF33"/>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00" name="Line 436"/>
          <p:cNvSpPr>
            <a:spLocks noChangeShapeType="1"/>
          </p:cNvSpPr>
          <p:nvPr/>
        </p:nvSpPr>
        <p:spPr bwMode="auto">
          <a:xfrm>
            <a:off x="2494358" y="5890215"/>
            <a:ext cx="2573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01" name="Freeform 437"/>
          <p:cNvSpPr>
            <a:spLocks/>
          </p:cNvSpPr>
          <p:nvPr/>
        </p:nvSpPr>
        <p:spPr bwMode="auto">
          <a:xfrm>
            <a:off x="2625389" y="5003442"/>
            <a:ext cx="105292" cy="164027"/>
          </a:xfrm>
          <a:custGeom>
            <a:avLst/>
            <a:gdLst>
              <a:gd name="T0" fmla="*/ 61 w 62"/>
              <a:gd name="T1" fmla="*/ 64 h 94"/>
              <a:gd name="T2" fmla="*/ 61 w 62"/>
              <a:gd name="T3" fmla="*/ 48 h 94"/>
              <a:gd name="T4" fmla="*/ 32 w 62"/>
              <a:gd name="T5" fmla="*/ 16 h 94"/>
              <a:gd name="T6" fmla="*/ 0 w 62"/>
              <a:gd name="T7" fmla="*/ 0 h 94"/>
              <a:gd name="T8" fmla="*/ 0 w 62"/>
              <a:gd name="T9" fmla="*/ 77 h 94"/>
              <a:gd name="T10" fmla="*/ 48 w 62"/>
              <a:gd name="T11" fmla="*/ 93 h 94"/>
              <a:gd name="T12" fmla="*/ 61 w 62"/>
              <a:gd name="T13" fmla="*/ 77 h 94"/>
              <a:gd name="T14" fmla="*/ 61 w 62"/>
              <a:gd name="T15" fmla="*/ 6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4">
                <a:moveTo>
                  <a:pt x="61" y="64"/>
                </a:moveTo>
                <a:lnTo>
                  <a:pt x="61" y="48"/>
                </a:lnTo>
                <a:lnTo>
                  <a:pt x="32" y="16"/>
                </a:lnTo>
                <a:lnTo>
                  <a:pt x="0" y="0"/>
                </a:lnTo>
                <a:lnTo>
                  <a:pt x="0" y="77"/>
                </a:lnTo>
                <a:lnTo>
                  <a:pt x="48" y="93"/>
                </a:lnTo>
                <a:lnTo>
                  <a:pt x="61" y="77"/>
                </a:lnTo>
                <a:lnTo>
                  <a:pt x="61" y="64"/>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02" name="Freeform 438"/>
          <p:cNvSpPr>
            <a:spLocks/>
          </p:cNvSpPr>
          <p:nvPr/>
        </p:nvSpPr>
        <p:spPr bwMode="auto">
          <a:xfrm>
            <a:off x="2679205" y="5700559"/>
            <a:ext cx="28078" cy="28191"/>
          </a:xfrm>
          <a:custGeom>
            <a:avLst/>
            <a:gdLst>
              <a:gd name="T0" fmla="*/ 16 w 17"/>
              <a:gd name="T1" fmla="*/ 0 h 17"/>
              <a:gd name="T2" fmla="*/ 0 w 17"/>
              <a:gd name="T3" fmla="*/ 0 h 17"/>
              <a:gd name="T4" fmla="*/ 0 w 17"/>
              <a:gd name="T5" fmla="*/ 16 h 17"/>
              <a:gd name="T6" fmla="*/ 16 w 17"/>
              <a:gd name="T7" fmla="*/ 16 h 17"/>
              <a:gd name="T8" fmla="*/ 16 w 17"/>
              <a:gd name="T9" fmla="*/ 0 h 17"/>
            </a:gdLst>
            <a:ahLst/>
            <a:cxnLst>
              <a:cxn ang="0">
                <a:pos x="T0" y="T1"/>
              </a:cxn>
              <a:cxn ang="0">
                <a:pos x="T2" y="T3"/>
              </a:cxn>
              <a:cxn ang="0">
                <a:pos x="T4" y="T5"/>
              </a:cxn>
              <a:cxn ang="0">
                <a:pos x="T6" y="T7"/>
              </a:cxn>
              <a:cxn ang="0">
                <a:pos x="T8" y="T9"/>
              </a:cxn>
            </a:cxnLst>
            <a:rect l="0" t="0" r="r" b="b"/>
            <a:pathLst>
              <a:path w="17" h="17">
                <a:moveTo>
                  <a:pt x="16" y="0"/>
                </a:moveTo>
                <a:lnTo>
                  <a:pt x="0" y="0"/>
                </a:lnTo>
                <a:lnTo>
                  <a:pt x="0" y="16"/>
                </a:lnTo>
                <a:lnTo>
                  <a:pt x="16" y="16"/>
                </a:lnTo>
                <a:lnTo>
                  <a:pt x="16"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03" name="Freeform 439"/>
          <p:cNvSpPr>
            <a:spLocks/>
          </p:cNvSpPr>
          <p:nvPr/>
        </p:nvSpPr>
        <p:spPr bwMode="auto">
          <a:xfrm>
            <a:off x="2651127" y="5700559"/>
            <a:ext cx="30419" cy="28191"/>
          </a:xfrm>
          <a:custGeom>
            <a:avLst/>
            <a:gdLst>
              <a:gd name="T0" fmla="*/ 16 w 17"/>
              <a:gd name="T1" fmla="*/ 0 h 17"/>
              <a:gd name="T2" fmla="*/ 0 w 17"/>
              <a:gd name="T3" fmla="*/ 0 h 17"/>
              <a:gd name="T4" fmla="*/ 0 w 17"/>
              <a:gd name="T5" fmla="*/ 16 h 17"/>
              <a:gd name="T6" fmla="*/ 16 w 17"/>
              <a:gd name="T7" fmla="*/ 16 h 17"/>
              <a:gd name="T8" fmla="*/ 16 w 17"/>
              <a:gd name="T9" fmla="*/ 0 h 17"/>
            </a:gdLst>
            <a:ahLst/>
            <a:cxnLst>
              <a:cxn ang="0">
                <a:pos x="T0" y="T1"/>
              </a:cxn>
              <a:cxn ang="0">
                <a:pos x="T2" y="T3"/>
              </a:cxn>
              <a:cxn ang="0">
                <a:pos x="T4" y="T5"/>
              </a:cxn>
              <a:cxn ang="0">
                <a:pos x="T6" y="T7"/>
              </a:cxn>
              <a:cxn ang="0">
                <a:pos x="T8" y="T9"/>
              </a:cxn>
            </a:cxnLst>
            <a:rect l="0" t="0" r="r" b="b"/>
            <a:pathLst>
              <a:path w="17" h="17">
                <a:moveTo>
                  <a:pt x="16" y="0"/>
                </a:moveTo>
                <a:lnTo>
                  <a:pt x="0" y="0"/>
                </a:lnTo>
                <a:lnTo>
                  <a:pt x="0" y="16"/>
                </a:lnTo>
                <a:lnTo>
                  <a:pt x="16" y="16"/>
                </a:lnTo>
                <a:lnTo>
                  <a:pt x="16"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04" name="Line 440"/>
          <p:cNvSpPr>
            <a:spLocks noChangeShapeType="1"/>
          </p:cNvSpPr>
          <p:nvPr/>
        </p:nvSpPr>
        <p:spPr bwMode="auto">
          <a:xfrm flipH="1">
            <a:off x="2494358" y="3696349"/>
            <a:ext cx="53816" cy="28191"/>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05" name="Freeform 441"/>
          <p:cNvSpPr>
            <a:spLocks/>
          </p:cNvSpPr>
          <p:nvPr/>
        </p:nvSpPr>
        <p:spPr bwMode="auto">
          <a:xfrm>
            <a:off x="2548174" y="3668156"/>
            <a:ext cx="28078" cy="58948"/>
          </a:xfrm>
          <a:custGeom>
            <a:avLst/>
            <a:gdLst>
              <a:gd name="T0" fmla="*/ 0 w 17"/>
              <a:gd name="T1" fmla="*/ 17 h 34"/>
              <a:gd name="T2" fmla="*/ 0 w 17"/>
              <a:gd name="T3" fmla="*/ 0 h 34"/>
              <a:gd name="T4" fmla="*/ 16 w 17"/>
              <a:gd name="T5" fmla="*/ 0 h 34"/>
              <a:gd name="T6" fmla="*/ 16 w 17"/>
              <a:gd name="T7" fmla="*/ 17 h 34"/>
              <a:gd name="T8" fmla="*/ 16 w 17"/>
              <a:gd name="T9" fmla="*/ 33 h 34"/>
              <a:gd name="T10" fmla="*/ 0 w 17"/>
              <a:gd name="T11" fmla="*/ 33 h 34"/>
              <a:gd name="T12" fmla="*/ 0 w 17"/>
              <a:gd name="T13" fmla="*/ 17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0" y="17"/>
                </a:moveTo>
                <a:lnTo>
                  <a:pt x="0" y="0"/>
                </a:lnTo>
                <a:lnTo>
                  <a:pt x="16" y="0"/>
                </a:lnTo>
                <a:lnTo>
                  <a:pt x="16" y="17"/>
                </a:lnTo>
                <a:lnTo>
                  <a:pt x="16" y="33"/>
                </a:lnTo>
                <a:lnTo>
                  <a:pt x="0" y="33"/>
                </a:lnTo>
                <a:lnTo>
                  <a:pt x="0" y="17"/>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06" name="Line 442"/>
          <p:cNvSpPr>
            <a:spLocks noChangeShapeType="1"/>
          </p:cNvSpPr>
          <p:nvPr/>
        </p:nvSpPr>
        <p:spPr bwMode="auto">
          <a:xfrm>
            <a:off x="2494358" y="3724541"/>
            <a:ext cx="0" cy="28193"/>
          </a:xfrm>
          <a:prstGeom prst="line">
            <a:avLst/>
          </a:prstGeom>
          <a:noFill/>
          <a:ln w="9525">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07" name="Freeform 443"/>
          <p:cNvSpPr>
            <a:spLocks/>
          </p:cNvSpPr>
          <p:nvPr/>
        </p:nvSpPr>
        <p:spPr bwMode="auto">
          <a:xfrm>
            <a:off x="2548174" y="3780925"/>
            <a:ext cx="28078" cy="28193"/>
          </a:xfrm>
          <a:custGeom>
            <a:avLst/>
            <a:gdLst>
              <a:gd name="T0" fmla="*/ 0 w 17"/>
              <a:gd name="T1" fmla="*/ 16 h 17"/>
              <a:gd name="T2" fmla="*/ 0 w 17"/>
              <a:gd name="T3" fmla="*/ 0 h 17"/>
              <a:gd name="T4" fmla="*/ 16 w 17"/>
              <a:gd name="T5" fmla="*/ 0 h 17"/>
              <a:gd name="T6" fmla="*/ 16 w 17"/>
              <a:gd name="T7" fmla="*/ 16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0" y="0"/>
                </a:lnTo>
                <a:lnTo>
                  <a:pt x="16" y="0"/>
                </a:lnTo>
                <a:lnTo>
                  <a:pt x="16" y="16"/>
                </a:lnTo>
                <a:lnTo>
                  <a:pt x="0" y="16"/>
                </a:lnTo>
              </a:path>
            </a:pathLst>
          </a:custGeom>
          <a:solidFill>
            <a:schemeClr val="accent1"/>
          </a:solidFill>
          <a:ln w="9525" cap="rnd" cmpd="sng">
            <a:solidFill>
              <a:schemeClr val="bg2"/>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08" name="Line 444"/>
          <p:cNvSpPr>
            <a:spLocks noChangeShapeType="1"/>
          </p:cNvSpPr>
          <p:nvPr/>
        </p:nvSpPr>
        <p:spPr bwMode="auto">
          <a:xfrm>
            <a:off x="2466280" y="3801428"/>
            <a:ext cx="28078" cy="0"/>
          </a:xfrm>
          <a:prstGeom prst="line">
            <a:avLst/>
          </a:prstGeom>
          <a:noFill/>
          <a:ln w="9525">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09" name="Freeform 445"/>
          <p:cNvSpPr>
            <a:spLocks/>
          </p:cNvSpPr>
          <p:nvPr/>
        </p:nvSpPr>
        <p:spPr bwMode="auto">
          <a:xfrm>
            <a:off x="2520096" y="3588706"/>
            <a:ext cx="30419" cy="33317"/>
          </a:xfrm>
          <a:custGeom>
            <a:avLst/>
            <a:gdLst>
              <a:gd name="T0" fmla="*/ 0 w 17"/>
              <a:gd name="T1" fmla="*/ 17 h 18"/>
              <a:gd name="T2" fmla="*/ 0 w 17"/>
              <a:gd name="T3" fmla="*/ 0 h 18"/>
              <a:gd name="T4" fmla="*/ 16 w 17"/>
              <a:gd name="T5" fmla="*/ 0 h 18"/>
              <a:gd name="T6" fmla="*/ 16 w 17"/>
              <a:gd name="T7" fmla="*/ 17 h 18"/>
              <a:gd name="T8" fmla="*/ 0 w 17"/>
              <a:gd name="T9" fmla="*/ 17 h 18"/>
            </a:gdLst>
            <a:ahLst/>
            <a:cxnLst>
              <a:cxn ang="0">
                <a:pos x="T0" y="T1"/>
              </a:cxn>
              <a:cxn ang="0">
                <a:pos x="T2" y="T3"/>
              </a:cxn>
              <a:cxn ang="0">
                <a:pos x="T4" y="T5"/>
              </a:cxn>
              <a:cxn ang="0">
                <a:pos x="T6" y="T7"/>
              </a:cxn>
              <a:cxn ang="0">
                <a:pos x="T8" y="T9"/>
              </a:cxn>
            </a:cxnLst>
            <a:rect l="0" t="0" r="r" b="b"/>
            <a:pathLst>
              <a:path w="17" h="18">
                <a:moveTo>
                  <a:pt x="0" y="17"/>
                </a:moveTo>
                <a:lnTo>
                  <a:pt x="0" y="0"/>
                </a:lnTo>
                <a:lnTo>
                  <a:pt x="16" y="0"/>
                </a:lnTo>
                <a:lnTo>
                  <a:pt x="16" y="17"/>
                </a:lnTo>
                <a:lnTo>
                  <a:pt x="0" y="17"/>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10" name="Freeform 446"/>
          <p:cNvSpPr>
            <a:spLocks/>
          </p:cNvSpPr>
          <p:nvPr/>
        </p:nvSpPr>
        <p:spPr bwMode="auto">
          <a:xfrm>
            <a:off x="2548174" y="3619461"/>
            <a:ext cx="28078" cy="51259"/>
          </a:xfrm>
          <a:custGeom>
            <a:avLst/>
            <a:gdLst>
              <a:gd name="T0" fmla="*/ 0 w 17"/>
              <a:gd name="T1" fmla="*/ 16 h 29"/>
              <a:gd name="T2" fmla="*/ 0 w 17"/>
              <a:gd name="T3" fmla="*/ 0 h 29"/>
              <a:gd name="T4" fmla="*/ 16 w 17"/>
              <a:gd name="T5" fmla="*/ 0 h 29"/>
              <a:gd name="T6" fmla="*/ 16 w 17"/>
              <a:gd name="T7" fmla="*/ 16 h 29"/>
              <a:gd name="T8" fmla="*/ 16 w 17"/>
              <a:gd name="T9" fmla="*/ 28 h 29"/>
              <a:gd name="T10" fmla="*/ 0 w 17"/>
              <a:gd name="T11" fmla="*/ 28 h 29"/>
              <a:gd name="T12" fmla="*/ 0 w 17"/>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17" h="29">
                <a:moveTo>
                  <a:pt x="0" y="16"/>
                </a:moveTo>
                <a:lnTo>
                  <a:pt x="0" y="0"/>
                </a:lnTo>
                <a:lnTo>
                  <a:pt x="16" y="0"/>
                </a:lnTo>
                <a:lnTo>
                  <a:pt x="16" y="16"/>
                </a:lnTo>
                <a:lnTo>
                  <a:pt x="16" y="28"/>
                </a:lnTo>
                <a:lnTo>
                  <a:pt x="0" y="28"/>
                </a:lnTo>
                <a:lnTo>
                  <a:pt x="0" y="16"/>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11" name="Freeform 447"/>
          <p:cNvSpPr>
            <a:spLocks/>
          </p:cNvSpPr>
          <p:nvPr/>
        </p:nvSpPr>
        <p:spPr bwMode="auto">
          <a:xfrm>
            <a:off x="2548174" y="3724541"/>
            <a:ext cx="28078" cy="56384"/>
          </a:xfrm>
          <a:custGeom>
            <a:avLst/>
            <a:gdLst>
              <a:gd name="T0" fmla="*/ 0 w 17"/>
              <a:gd name="T1" fmla="*/ 16 h 33"/>
              <a:gd name="T2" fmla="*/ 0 w 17"/>
              <a:gd name="T3" fmla="*/ 0 h 33"/>
              <a:gd name="T4" fmla="*/ 16 w 17"/>
              <a:gd name="T5" fmla="*/ 0 h 33"/>
              <a:gd name="T6" fmla="*/ 16 w 17"/>
              <a:gd name="T7" fmla="*/ 16 h 33"/>
              <a:gd name="T8" fmla="*/ 16 w 17"/>
              <a:gd name="T9" fmla="*/ 32 h 33"/>
              <a:gd name="T10" fmla="*/ 0 w 17"/>
              <a:gd name="T11" fmla="*/ 32 h 33"/>
              <a:gd name="T12" fmla="*/ 0 w 17"/>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7" h="33">
                <a:moveTo>
                  <a:pt x="0" y="16"/>
                </a:moveTo>
                <a:lnTo>
                  <a:pt x="0" y="0"/>
                </a:lnTo>
                <a:lnTo>
                  <a:pt x="16" y="0"/>
                </a:lnTo>
                <a:lnTo>
                  <a:pt x="16" y="16"/>
                </a:lnTo>
                <a:lnTo>
                  <a:pt x="16" y="32"/>
                </a:lnTo>
                <a:lnTo>
                  <a:pt x="0" y="32"/>
                </a:lnTo>
                <a:lnTo>
                  <a:pt x="0" y="16"/>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12" name="Freeform 448"/>
          <p:cNvSpPr>
            <a:spLocks/>
          </p:cNvSpPr>
          <p:nvPr/>
        </p:nvSpPr>
        <p:spPr bwMode="auto">
          <a:xfrm>
            <a:off x="2466280" y="3752734"/>
            <a:ext cx="30417" cy="28191"/>
          </a:xfrm>
          <a:custGeom>
            <a:avLst/>
            <a:gdLst>
              <a:gd name="T0" fmla="*/ 0 w 17"/>
              <a:gd name="T1" fmla="*/ 0 h 17"/>
              <a:gd name="T2" fmla="*/ 16 w 17"/>
              <a:gd name="T3" fmla="*/ 0 h 17"/>
              <a:gd name="T4" fmla="*/ 16 w 17"/>
              <a:gd name="T5" fmla="*/ 16 h 17"/>
              <a:gd name="T6" fmla="*/ 0 w 17"/>
              <a:gd name="T7" fmla="*/ 0 h 17"/>
            </a:gdLst>
            <a:ahLst/>
            <a:cxnLst>
              <a:cxn ang="0">
                <a:pos x="T0" y="T1"/>
              </a:cxn>
              <a:cxn ang="0">
                <a:pos x="T2" y="T3"/>
              </a:cxn>
              <a:cxn ang="0">
                <a:pos x="T4" y="T5"/>
              </a:cxn>
              <a:cxn ang="0">
                <a:pos x="T6" y="T7"/>
              </a:cxn>
            </a:cxnLst>
            <a:rect l="0" t="0" r="r" b="b"/>
            <a:pathLst>
              <a:path w="17" h="17">
                <a:moveTo>
                  <a:pt x="0" y="0"/>
                </a:moveTo>
                <a:lnTo>
                  <a:pt x="16" y="0"/>
                </a:lnTo>
                <a:lnTo>
                  <a:pt x="16" y="16"/>
                </a:lnTo>
                <a:lnTo>
                  <a:pt x="0" y="0"/>
                </a:lnTo>
              </a:path>
            </a:pathLst>
          </a:custGeom>
          <a:solidFill>
            <a:schemeClr val="accent1"/>
          </a:solidFill>
          <a:ln w="9525" cap="rnd" cmpd="sng">
            <a:solidFill>
              <a:schemeClr val="bg2"/>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13" name="Line 449"/>
          <p:cNvSpPr>
            <a:spLocks noChangeShapeType="1"/>
          </p:cNvSpPr>
          <p:nvPr/>
        </p:nvSpPr>
        <p:spPr bwMode="auto">
          <a:xfrm flipH="1">
            <a:off x="2494358" y="3752734"/>
            <a:ext cx="53816" cy="0"/>
          </a:xfrm>
          <a:prstGeom prst="line">
            <a:avLst/>
          </a:prstGeom>
          <a:noFill/>
          <a:ln w="9525">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14" name="Line 450"/>
          <p:cNvSpPr>
            <a:spLocks noChangeShapeType="1"/>
          </p:cNvSpPr>
          <p:nvPr/>
        </p:nvSpPr>
        <p:spPr bwMode="auto">
          <a:xfrm flipH="1">
            <a:off x="2466280" y="3668156"/>
            <a:ext cx="81894" cy="56384"/>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15" name="Line 451"/>
          <p:cNvSpPr>
            <a:spLocks noChangeShapeType="1"/>
          </p:cNvSpPr>
          <p:nvPr/>
        </p:nvSpPr>
        <p:spPr bwMode="auto">
          <a:xfrm flipH="1">
            <a:off x="2466280" y="3619461"/>
            <a:ext cx="53816" cy="76888"/>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16" name="Freeform 452"/>
          <p:cNvSpPr>
            <a:spLocks/>
          </p:cNvSpPr>
          <p:nvPr/>
        </p:nvSpPr>
        <p:spPr bwMode="auto">
          <a:xfrm>
            <a:off x="2597311" y="2732688"/>
            <a:ext cx="28078" cy="58947"/>
          </a:xfrm>
          <a:custGeom>
            <a:avLst/>
            <a:gdLst>
              <a:gd name="T0" fmla="*/ 0 w 17"/>
              <a:gd name="T1" fmla="*/ 0 h 33"/>
              <a:gd name="T2" fmla="*/ 0 w 17"/>
              <a:gd name="T3" fmla="*/ 16 h 33"/>
              <a:gd name="T4" fmla="*/ 16 w 17"/>
              <a:gd name="T5" fmla="*/ 32 h 33"/>
              <a:gd name="T6" fmla="*/ 16 w 17"/>
              <a:gd name="T7" fmla="*/ 16 h 33"/>
              <a:gd name="T8" fmla="*/ 16 w 17"/>
              <a:gd name="T9" fmla="*/ 0 h 33"/>
              <a:gd name="T10" fmla="*/ 0 w 17"/>
              <a:gd name="T11" fmla="*/ 0 h 33"/>
            </a:gdLst>
            <a:ahLst/>
            <a:cxnLst>
              <a:cxn ang="0">
                <a:pos x="T0" y="T1"/>
              </a:cxn>
              <a:cxn ang="0">
                <a:pos x="T2" y="T3"/>
              </a:cxn>
              <a:cxn ang="0">
                <a:pos x="T4" y="T5"/>
              </a:cxn>
              <a:cxn ang="0">
                <a:pos x="T6" y="T7"/>
              </a:cxn>
              <a:cxn ang="0">
                <a:pos x="T8" y="T9"/>
              </a:cxn>
              <a:cxn ang="0">
                <a:pos x="T10" y="T11"/>
              </a:cxn>
            </a:cxnLst>
            <a:rect l="0" t="0" r="r" b="b"/>
            <a:pathLst>
              <a:path w="17" h="33">
                <a:moveTo>
                  <a:pt x="0" y="0"/>
                </a:moveTo>
                <a:lnTo>
                  <a:pt x="0" y="16"/>
                </a:lnTo>
                <a:lnTo>
                  <a:pt x="16" y="32"/>
                </a:lnTo>
                <a:lnTo>
                  <a:pt x="16" y="16"/>
                </a:lnTo>
                <a:lnTo>
                  <a:pt x="16" y="0"/>
                </a:lnTo>
                <a:lnTo>
                  <a:pt x="0" y="0"/>
                </a:lnTo>
              </a:path>
            </a:pathLst>
          </a:custGeom>
          <a:solidFill>
            <a:srgbClr val="92D050"/>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17" name="Freeform 453"/>
          <p:cNvSpPr>
            <a:spLocks/>
          </p:cNvSpPr>
          <p:nvPr/>
        </p:nvSpPr>
        <p:spPr bwMode="auto">
          <a:xfrm>
            <a:off x="2943608" y="1235939"/>
            <a:ext cx="994432" cy="1125124"/>
          </a:xfrm>
          <a:custGeom>
            <a:avLst/>
            <a:gdLst>
              <a:gd name="T0" fmla="*/ 106 w 585"/>
              <a:gd name="T1" fmla="*/ 617 h 650"/>
              <a:gd name="T2" fmla="*/ 154 w 585"/>
              <a:gd name="T3" fmla="*/ 649 h 650"/>
              <a:gd name="T4" fmla="*/ 199 w 585"/>
              <a:gd name="T5" fmla="*/ 527 h 650"/>
              <a:gd name="T6" fmla="*/ 292 w 585"/>
              <a:gd name="T7" fmla="*/ 495 h 650"/>
              <a:gd name="T8" fmla="*/ 324 w 585"/>
              <a:gd name="T9" fmla="*/ 450 h 650"/>
              <a:gd name="T10" fmla="*/ 446 w 585"/>
              <a:gd name="T11" fmla="*/ 450 h 650"/>
              <a:gd name="T12" fmla="*/ 414 w 585"/>
              <a:gd name="T13" fmla="*/ 373 h 650"/>
              <a:gd name="T14" fmla="*/ 369 w 585"/>
              <a:gd name="T15" fmla="*/ 357 h 650"/>
              <a:gd name="T16" fmla="*/ 491 w 585"/>
              <a:gd name="T17" fmla="*/ 280 h 650"/>
              <a:gd name="T18" fmla="*/ 446 w 585"/>
              <a:gd name="T19" fmla="*/ 231 h 650"/>
              <a:gd name="T20" fmla="*/ 491 w 585"/>
              <a:gd name="T21" fmla="*/ 186 h 650"/>
              <a:gd name="T22" fmla="*/ 462 w 585"/>
              <a:gd name="T23" fmla="*/ 170 h 650"/>
              <a:gd name="T24" fmla="*/ 523 w 585"/>
              <a:gd name="T25" fmla="*/ 125 h 650"/>
              <a:gd name="T26" fmla="*/ 568 w 585"/>
              <a:gd name="T27" fmla="*/ 125 h 650"/>
              <a:gd name="T28" fmla="*/ 539 w 585"/>
              <a:gd name="T29" fmla="*/ 64 h 650"/>
              <a:gd name="T30" fmla="*/ 430 w 585"/>
              <a:gd name="T31" fmla="*/ 93 h 650"/>
              <a:gd name="T32" fmla="*/ 401 w 585"/>
              <a:gd name="T33" fmla="*/ 64 h 650"/>
              <a:gd name="T34" fmla="*/ 523 w 585"/>
              <a:gd name="T35" fmla="*/ 0 h 650"/>
              <a:gd name="T36" fmla="*/ 199 w 585"/>
              <a:gd name="T37" fmla="*/ 0 h 650"/>
              <a:gd name="T38" fmla="*/ 122 w 585"/>
              <a:gd name="T39" fmla="*/ 93 h 650"/>
              <a:gd name="T40" fmla="*/ 0 w 585"/>
              <a:gd name="T41" fmla="*/ 141 h 650"/>
              <a:gd name="T42" fmla="*/ 45 w 585"/>
              <a:gd name="T43" fmla="*/ 170 h 650"/>
              <a:gd name="T44" fmla="*/ 16 w 585"/>
              <a:gd name="T45" fmla="*/ 186 h 650"/>
              <a:gd name="T46" fmla="*/ 16 w 585"/>
              <a:gd name="T47" fmla="*/ 218 h 650"/>
              <a:gd name="T48" fmla="*/ 61 w 585"/>
              <a:gd name="T49" fmla="*/ 218 h 650"/>
              <a:gd name="T50" fmla="*/ 61 w 585"/>
              <a:gd name="T51" fmla="*/ 280 h 650"/>
              <a:gd name="T52" fmla="*/ 77 w 585"/>
              <a:gd name="T53" fmla="*/ 308 h 650"/>
              <a:gd name="T54" fmla="*/ 61 w 585"/>
              <a:gd name="T55" fmla="*/ 325 h 650"/>
              <a:gd name="T56" fmla="*/ 61 w 585"/>
              <a:gd name="T57" fmla="*/ 357 h 650"/>
              <a:gd name="T58" fmla="*/ 45 w 585"/>
              <a:gd name="T59" fmla="*/ 386 h 650"/>
              <a:gd name="T60" fmla="*/ 61 w 585"/>
              <a:gd name="T61" fmla="*/ 418 h 650"/>
              <a:gd name="T62" fmla="*/ 29 w 585"/>
              <a:gd name="T63" fmla="*/ 495 h 650"/>
              <a:gd name="T64" fmla="*/ 61 w 585"/>
              <a:gd name="T65" fmla="*/ 540 h 650"/>
              <a:gd name="T66" fmla="*/ 45 w 585"/>
              <a:gd name="T67" fmla="*/ 572 h 650"/>
              <a:gd name="T68" fmla="*/ 61 w 585"/>
              <a:gd name="T69" fmla="*/ 604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5" h="650">
                <a:moveTo>
                  <a:pt x="93" y="617"/>
                </a:moveTo>
                <a:lnTo>
                  <a:pt x="106" y="617"/>
                </a:lnTo>
                <a:lnTo>
                  <a:pt x="122" y="649"/>
                </a:lnTo>
                <a:lnTo>
                  <a:pt x="154" y="649"/>
                </a:lnTo>
                <a:lnTo>
                  <a:pt x="170" y="588"/>
                </a:lnTo>
                <a:lnTo>
                  <a:pt x="199" y="527"/>
                </a:lnTo>
                <a:lnTo>
                  <a:pt x="247" y="479"/>
                </a:lnTo>
                <a:lnTo>
                  <a:pt x="292" y="495"/>
                </a:lnTo>
                <a:lnTo>
                  <a:pt x="401" y="463"/>
                </a:lnTo>
                <a:lnTo>
                  <a:pt x="324" y="450"/>
                </a:lnTo>
                <a:lnTo>
                  <a:pt x="353" y="418"/>
                </a:lnTo>
                <a:lnTo>
                  <a:pt x="446" y="450"/>
                </a:lnTo>
                <a:lnTo>
                  <a:pt x="478" y="402"/>
                </a:lnTo>
                <a:lnTo>
                  <a:pt x="414" y="373"/>
                </a:lnTo>
                <a:lnTo>
                  <a:pt x="385" y="386"/>
                </a:lnTo>
                <a:lnTo>
                  <a:pt x="369" y="357"/>
                </a:lnTo>
                <a:lnTo>
                  <a:pt x="478" y="357"/>
                </a:lnTo>
                <a:lnTo>
                  <a:pt x="491" y="280"/>
                </a:lnTo>
                <a:lnTo>
                  <a:pt x="446" y="296"/>
                </a:lnTo>
                <a:lnTo>
                  <a:pt x="446" y="231"/>
                </a:lnTo>
                <a:lnTo>
                  <a:pt x="507" y="247"/>
                </a:lnTo>
                <a:lnTo>
                  <a:pt x="491" y="186"/>
                </a:lnTo>
                <a:lnTo>
                  <a:pt x="462" y="202"/>
                </a:lnTo>
                <a:lnTo>
                  <a:pt x="462" y="170"/>
                </a:lnTo>
                <a:lnTo>
                  <a:pt x="539" y="154"/>
                </a:lnTo>
                <a:lnTo>
                  <a:pt x="523" y="125"/>
                </a:lnTo>
                <a:lnTo>
                  <a:pt x="539" y="109"/>
                </a:lnTo>
                <a:lnTo>
                  <a:pt x="568" y="125"/>
                </a:lnTo>
                <a:lnTo>
                  <a:pt x="584" y="109"/>
                </a:lnTo>
                <a:lnTo>
                  <a:pt x="539" y="64"/>
                </a:lnTo>
                <a:lnTo>
                  <a:pt x="446" y="109"/>
                </a:lnTo>
                <a:lnTo>
                  <a:pt x="430" y="93"/>
                </a:lnTo>
                <a:lnTo>
                  <a:pt x="478" y="77"/>
                </a:lnTo>
                <a:lnTo>
                  <a:pt x="401" y="64"/>
                </a:lnTo>
                <a:lnTo>
                  <a:pt x="523" y="32"/>
                </a:lnTo>
                <a:lnTo>
                  <a:pt x="523" y="0"/>
                </a:lnTo>
                <a:lnTo>
                  <a:pt x="324" y="0"/>
                </a:lnTo>
                <a:lnTo>
                  <a:pt x="199" y="0"/>
                </a:lnTo>
                <a:lnTo>
                  <a:pt x="138" y="93"/>
                </a:lnTo>
                <a:lnTo>
                  <a:pt x="122" y="93"/>
                </a:lnTo>
                <a:lnTo>
                  <a:pt x="61" y="141"/>
                </a:lnTo>
                <a:lnTo>
                  <a:pt x="0" y="141"/>
                </a:lnTo>
                <a:lnTo>
                  <a:pt x="16" y="170"/>
                </a:lnTo>
                <a:lnTo>
                  <a:pt x="45" y="170"/>
                </a:lnTo>
                <a:lnTo>
                  <a:pt x="45" y="186"/>
                </a:lnTo>
                <a:lnTo>
                  <a:pt x="16" y="186"/>
                </a:lnTo>
                <a:lnTo>
                  <a:pt x="29" y="202"/>
                </a:lnTo>
                <a:lnTo>
                  <a:pt x="16" y="218"/>
                </a:lnTo>
                <a:lnTo>
                  <a:pt x="45" y="218"/>
                </a:lnTo>
                <a:lnTo>
                  <a:pt x="61" y="218"/>
                </a:lnTo>
                <a:lnTo>
                  <a:pt x="77" y="247"/>
                </a:lnTo>
                <a:lnTo>
                  <a:pt x="61" y="280"/>
                </a:lnTo>
                <a:lnTo>
                  <a:pt x="93" y="308"/>
                </a:lnTo>
                <a:lnTo>
                  <a:pt x="77" y="308"/>
                </a:lnTo>
                <a:lnTo>
                  <a:pt x="77" y="325"/>
                </a:lnTo>
                <a:lnTo>
                  <a:pt x="61" y="325"/>
                </a:lnTo>
                <a:lnTo>
                  <a:pt x="77" y="357"/>
                </a:lnTo>
                <a:lnTo>
                  <a:pt x="61" y="357"/>
                </a:lnTo>
                <a:lnTo>
                  <a:pt x="29" y="373"/>
                </a:lnTo>
                <a:lnTo>
                  <a:pt x="45" y="386"/>
                </a:lnTo>
                <a:lnTo>
                  <a:pt x="61" y="386"/>
                </a:lnTo>
                <a:lnTo>
                  <a:pt x="61" y="418"/>
                </a:lnTo>
                <a:lnTo>
                  <a:pt x="45" y="418"/>
                </a:lnTo>
                <a:lnTo>
                  <a:pt x="29" y="495"/>
                </a:lnTo>
                <a:lnTo>
                  <a:pt x="29" y="540"/>
                </a:lnTo>
                <a:lnTo>
                  <a:pt x="61" y="540"/>
                </a:lnTo>
                <a:lnTo>
                  <a:pt x="61" y="556"/>
                </a:lnTo>
                <a:lnTo>
                  <a:pt x="45" y="572"/>
                </a:lnTo>
                <a:lnTo>
                  <a:pt x="61" y="588"/>
                </a:lnTo>
                <a:lnTo>
                  <a:pt x="61" y="604"/>
                </a:lnTo>
                <a:lnTo>
                  <a:pt x="93" y="617"/>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18" name="Freeform 454"/>
          <p:cNvSpPr>
            <a:spLocks/>
          </p:cNvSpPr>
          <p:nvPr/>
        </p:nvSpPr>
        <p:spPr bwMode="auto">
          <a:xfrm>
            <a:off x="4251579" y="2466144"/>
            <a:ext cx="51477" cy="84576"/>
          </a:xfrm>
          <a:custGeom>
            <a:avLst/>
            <a:gdLst>
              <a:gd name="T0" fmla="*/ 0 w 30"/>
              <a:gd name="T1" fmla="*/ 48 h 49"/>
              <a:gd name="T2" fmla="*/ 16 w 30"/>
              <a:gd name="T3" fmla="*/ 48 h 49"/>
              <a:gd name="T4" fmla="*/ 16 w 30"/>
              <a:gd name="T5" fmla="*/ 16 h 49"/>
              <a:gd name="T6" fmla="*/ 29 w 30"/>
              <a:gd name="T7" fmla="*/ 0 h 49"/>
              <a:gd name="T8" fmla="*/ 16 w 30"/>
              <a:gd name="T9" fmla="*/ 0 h 49"/>
              <a:gd name="T10" fmla="*/ 0 w 30"/>
              <a:gd name="T11" fmla="*/ 0 h 49"/>
              <a:gd name="T12" fmla="*/ 0 w 30"/>
              <a:gd name="T13" fmla="*/ 32 h 49"/>
              <a:gd name="T14" fmla="*/ 0 w 30"/>
              <a:gd name="T15" fmla="*/ 48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9">
                <a:moveTo>
                  <a:pt x="0" y="48"/>
                </a:moveTo>
                <a:lnTo>
                  <a:pt x="16" y="48"/>
                </a:lnTo>
                <a:lnTo>
                  <a:pt x="16" y="16"/>
                </a:lnTo>
                <a:lnTo>
                  <a:pt x="29" y="0"/>
                </a:lnTo>
                <a:lnTo>
                  <a:pt x="16" y="0"/>
                </a:lnTo>
                <a:lnTo>
                  <a:pt x="0" y="0"/>
                </a:lnTo>
                <a:lnTo>
                  <a:pt x="0" y="32"/>
                </a:lnTo>
                <a:lnTo>
                  <a:pt x="0" y="48"/>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19" name="Freeform 455"/>
          <p:cNvSpPr>
            <a:spLocks/>
          </p:cNvSpPr>
          <p:nvPr/>
        </p:nvSpPr>
        <p:spPr bwMode="auto">
          <a:xfrm>
            <a:off x="4251579" y="2437951"/>
            <a:ext cx="51477" cy="30755"/>
          </a:xfrm>
          <a:custGeom>
            <a:avLst/>
            <a:gdLst>
              <a:gd name="T0" fmla="*/ 0 w 30"/>
              <a:gd name="T1" fmla="*/ 16 h 17"/>
              <a:gd name="T2" fmla="*/ 29 w 30"/>
              <a:gd name="T3" fmla="*/ 0 h 17"/>
              <a:gd name="T4" fmla="*/ 16 w 30"/>
              <a:gd name="T5" fmla="*/ 0 h 17"/>
              <a:gd name="T6" fmla="*/ 0 w 30"/>
              <a:gd name="T7" fmla="*/ 16 h 17"/>
            </a:gdLst>
            <a:ahLst/>
            <a:cxnLst>
              <a:cxn ang="0">
                <a:pos x="T0" y="T1"/>
              </a:cxn>
              <a:cxn ang="0">
                <a:pos x="T2" y="T3"/>
              </a:cxn>
              <a:cxn ang="0">
                <a:pos x="T4" y="T5"/>
              </a:cxn>
              <a:cxn ang="0">
                <a:pos x="T6" y="T7"/>
              </a:cxn>
            </a:cxnLst>
            <a:rect l="0" t="0" r="r" b="b"/>
            <a:pathLst>
              <a:path w="30" h="17">
                <a:moveTo>
                  <a:pt x="0" y="16"/>
                </a:moveTo>
                <a:lnTo>
                  <a:pt x="29" y="0"/>
                </a:lnTo>
                <a:lnTo>
                  <a:pt x="16" y="0"/>
                </a:lnTo>
                <a:lnTo>
                  <a:pt x="0" y="16"/>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20" name="Line 456"/>
          <p:cNvSpPr>
            <a:spLocks noChangeShapeType="1"/>
          </p:cNvSpPr>
          <p:nvPr/>
        </p:nvSpPr>
        <p:spPr bwMode="auto">
          <a:xfrm>
            <a:off x="4328794" y="2494335"/>
            <a:ext cx="0" cy="2819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21" name="Line 457"/>
          <p:cNvSpPr>
            <a:spLocks noChangeShapeType="1"/>
          </p:cNvSpPr>
          <p:nvPr/>
        </p:nvSpPr>
        <p:spPr bwMode="auto">
          <a:xfrm flipV="1">
            <a:off x="4300716" y="2494335"/>
            <a:ext cx="0" cy="2819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22" name="Freeform 458"/>
          <p:cNvSpPr>
            <a:spLocks/>
          </p:cNvSpPr>
          <p:nvPr/>
        </p:nvSpPr>
        <p:spPr bwMode="auto">
          <a:xfrm>
            <a:off x="3570685" y="2094519"/>
            <a:ext cx="208245" cy="161465"/>
          </a:xfrm>
          <a:custGeom>
            <a:avLst/>
            <a:gdLst>
              <a:gd name="T0" fmla="*/ 93 w 123"/>
              <a:gd name="T1" fmla="*/ 0 h 94"/>
              <a:gd name="T2" fmla="*/ 93 w 123"/>
              <a:gd name="T3" fmla="*/ 16 h 94"/>
              <a:gd name="T4" fmla="*/ 61 w 123"/>
              <a:gd name="T5" fmla="*/ 16 h 94"/>
              <a:gd name="T6" fmla="*/ 32 w 123"/>
              <a:gd name="T7" fmla="*/ 32 h 94"/>
              <a:gd name="T8" fmla="*/ 32 w 123"/>
              <a:gd name="T9" fmla="*/ 16 h 94"/>
              <a:gd name="T10" fmla="*/ 16 w 123"/>
              <a:gd name="T11" fmla="*/ 0 h 94"/>
              <a:gd name="T12" fmla="*/ 0 w 123"/>
              <a:gd name="T13" fmla="*/ 16 h 94"/>
              <a:gd name="T14" fmla="*/ 16 w 123"/>
              <a:gd name="T15" fmla="*/ 16 h 94"/>
              <a:gd name="T16" fmla="*/ 16 w 123"/>
              <a:gd name="T17" fmla="*/ 32 h 94"/>
              <a:gd name="T18" fmla="*/ 16 w 123"/>
              <a:gd name="T19" fmla="*/ 45 h 94"/>
              <a:gd name="T20" fmla="*/ 0 w 123"/>
              <a:gd name="T21" fmla="*/ 45 h 94"/>
              <a:gd name="T22" fmla="*/ 16 w 123"/>
              <a:gd name="T23" fmla="*/ 61 h 94"/>
              <a:gd name="T24" fmla="*/ 16 w 123"/>
              <a:gd name="T25" fmla="*/ 77 h 94"/>
              <a:gd name="T26" fmla="*/ 45 w 123"/>
              <a:gd name="T27" fmla="*/ 77 h 94"/>
              <a:gd name="T28" fmla="*/ 61 w 123"/>
              <a:gd name="T29" fmla="*/ 93 h 94"/>
              <a:gd name="T30" fmla="*/ 77 w 123"/>
              <a:gd name="T31" fmla="*/ 77 h 94"/>
              <a:gd name="T32" fmla="*/ 109 w 123"/>
              <a:gd name="T33" fmla="*/ 61 h 94"/>
              <a:gd name="T34" fmla="*/ 122 w 123"/>
              <a:gd name="T35" fmla="*/ 32 h 94"/>
              <a:gd name="T36" fmla="*/ 122 w 123"/>
              <a:gd name="T37" fmla="*/ 16 h 94"/>
              <a:gd name="T38" fmla="*/ 109 w 123"/>
              <a:gd name="T39" fmla="*/ 16 h 94"/>
              <a:gd name="T40" fmla="*/ 93 w 123"/>
              <a:gd name="T4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94">
                <a:moveTo>
                  <a:pt x="93" y="0"/>
                </a:moveTo>
                <a:lnTo>
                  <a:pt x="93" y="16"/>
                </a:lnTo>
                <a:lnTo>
                  <a:pt x="61" y="16"/>
                </a:lnTo>
                <a:lnTo>
                  <a:pt x="32" y="32"/>
                </a:lnTo>
                <a:lnTo>
                  <a:pt x="32" y="16"/>
                </a:lnTo>
                <a:lnTo>
                  <a:pt x="16" y="0"/>
                </a:lnTo>
                <a:lnTo>
                  <a:pt x="0" y="16"/>
                </a:lnTo>
                <a:lnTo>
                  <a:pt x="16" y="16"/>
                </a:lnTo>
                <a:lnTo>
                  <a:pt x="16" y="32"/>
                </a:lnTo>
                <a:lnTo>
                  <a:pt x="16" y="45"/>
                </a:lnTo>
                <a:lnTo>
                  <a:pt x="0" y="45"/>
                </a:lnTo>
                <a:lnTo>
                  <a:pt x="16" y="61"/>
                </a:lnTo>
                <a:lnTo>
                  <a:pt x="16" y="77"/>
                </a:lnTo>
                <a:lnTo>
                  <a:pt x="45" y="77"/>
                </a:lnTo>
                <a:lnTo>
                  <a:pt x="61" y="93"/>
                </a:lnTo>
                <a:lnTo>
                  <a:pt x="77" y="77"/>
                </a:lnTo>
                <a:lnTo>
                  <a:pt x="109" y="61"/>
                </a:lnTo>
                <a:lnTo>
                  <a:pt x="122" y="32"/>
                </a:lnTo>
                <a:lnTo>
                  <a:pt x="122" y="16"/>
                </a:lnTo>
                <a:lnTo>
                  <a:pt x="109" y="16"/>
                </a:lnTo>
                <a:lnTo>
                  <a:pt x="93"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23" name="Freeform 459"/>
          <p:cNvSpPr>
            <a:spLocks/>
          </p:cNvSpPr>
          <p:nvPr/>
        </p:nvSpPr>
        <p:spPr bwMode="auto">
          <a:xfrm>
            <a:off x="3832748" y="3857813"/>
            <a:ext cx="159109" cy="192220"/>
          </a:xfrm>
          <a:custGeom>
            <a:avLst/>
            <a:gdLst>
              <a:gd name="T0" fmla="*/ 77 w 94"/>
              <a:gd name="T1" fmla="*/ 93 h 110"/>
              <a:gd name="T2" fmla="*/ 77 w 94"/>
              <a:gd name="T3" fmla="*/ 77 h 110"/>
              <a:gd name="T4" fmla="*/ 93 w 94"/>
              <a:gd name="T5" fmla="*/ 32 h 110"/>
              <a:gd name="T6" fmla="*/ 61 w 94"/>
              <a:gd name="T7" fmla="*/ 32 h 110"/>
              <a:gd name="T8" fmla="*/ 45 w 94"/>
              <a:gd name="T9" fmla="*/ 0 h 110"/>
              <a:gd name="T10" fmla="*/ 32 w 94"/>
              <a:gd name="T11" fmla="*/ 0 h 110"/>
              <a:gd name="T12" fmla="*/ 0 w 94"/>
              <a:gd name="T13" fmla="*/ 16 h 110"/>
              <a:gd name="T14" fmla="*/ 16 w 94"/>
              <a:gd name="T15" fmla="*/ 45 h 110"/>
              <a:gd name="T16" fmla="*/ 0 w 94"/>
              <a:gd name="T17" fmla="*/ 45 h 110"/>
              <a:gd name="T18" fmla="*/ 0 w 94"/>
              <a:gd name="T19" fmla="*/ 77 h 110"/>
              <a:gd name="T20" fmla="*/ 16 w 94"/>
              <a:gd name="T21" fmla="*/ 77 h 110"/>
              <a:gd name="T22" fmla="*/ 16 w 94"/>
              <a:gd name="T23" fmla="*/ 109 h 110"/>
              <a:gd name="T24" fmla="*/ 61 w 94"/>
              <a:gd name="T25" fmla="*/ 93 h 110"/>
              <a:gd name="T26" fmla="*/ 77 w 94"/>
              <a:gd name="T27" fmla="*/ 9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10">
                <a:moveTo>
                  <a:pt x="77" y="93"/>
                </a:moveTo>
                <a:lnTo>
                  <a:pt x="77" y="77"/>
                </a:lnTo>
                <a:lnTo>
                  <a:pt x="93" y="32"/>
                </a:lnTo>
                <a:lnTo>
                  <a:pt x="61" y="32"/>
                </a:lnTo>
                <a:lnTo>
                  <a:pt x="45" y="0"/>
                </a:lnTo>
                <a:lnTo>
                  <a:pt x="32" y="0"/>
                </a:lnTo>
                <a:lnTo>
                  <a:pt x="0" y="16"/>
                </a:lnTo>
                <a:lnTo>
                  <a:pt x="16" y="45"/>
                </a:lnTo>
                <a:lnTo>
                  <a:pt x="0" y="45"/>
                </a:lnTo>
                <a:lnTo>
                  <a:pt x="0" y="77"/>
                </a:lnTo>
                <a:lnTo>
                  <a:pt x="16" y="77"/>
                </a:lnTo>
                <a:lnTo>
                  <a:pt x="16" y="109"/>
                </a:lnTo>
                <a:lnTo>
                  <a:pt x="61" y="93"/>
                </a:lnTo>
                <a:lnTo>
                  <a:pt x="77" y="93"/>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24" name="Freeform 460" descr="Narrow vertical"/>
          <p:cNvSpPr>
            <a:spLocks/>
          </p:cNvSpPr>
          <p:nvPr/>
        </p:nvSpPr>
        <p:spPr bwMode="auto">
          <a:xfrm>
            <a:off x="3465392" y="3752734"/>
            <a:ext cx="30419" cy="28191"/>
          </a:xfrm>
          <a:custGeom>
            <a:avLst/>
            <a:gdLst>
              <a:gd name="T0" fmla="*/ 16 w 17"/>
              <a:gd name="T1" fmla="*/ 0 h 17"/>
              <a:gd name="T2" fmla="*/ 16 w 17"/>
              <a:gd name="T3" fmla="*/ 16 h 17"/>
              <a:gd name="T4" fmla="*/ 0 w 17"/>
              <a:gd name="T5" fmla="*/ 16 h 17"/>
              <a:gd name="T6" fmla="*/ 16 w 17"/>
              <a:gd name="T7" fmla="*/ 0 h 17"/>
            </a:gdLst>
            <a:ahLst/>
            <a:cxnLst>
              <a:cxn ang="0">
                <a:pos x="T0" y="T1"/>
              </a:cxn>
              <a:cxn ang="0">
                <a:pos x="T2" y="T3"/>
              </a:cxn>
              <a:cxn ang="0">
                <a:pos x="T4" y="T5"/>
              </a:cxn>
              <a:cxn ang="0">
                <a:pos x="T6" y="T7"/>
              </a:cxn>
            </a:cxnLst>
            <a:rect l="0" t="0" r="r" b="b"/>
            <a:pathLst>
              <a:path w="17" h="17">
                <a:moveTo>
                  <a:pt x="16" y="0"/>
                </a:moveTo>
                <a:lnTo>
                  <a:pt x="16" y="16"/>
                </a:lnTo>
                <a:lnTo>
                  <a:pt x="0" y="16"/>
                </a:lnTo>
                <a:lnTo>
                  <a:pt x="16" y="0"/>
                </a:lnTo>
              </a:path>
            </a:pathLst>
          </a:custGeom>
          <a:pattFill prst="narVert">
            <a:fgClr>
              <a:srgbClr val="0099FF"/>
            </a:fgClr>
            <a:bgClr>
              <a:schemeClr val="bg1"/>
            </a:bgClr>
          </a:patt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25" name="Freeform 461"/>
          <p:cNvSpPr>
            <a:spLocks/>
          </p:cNvSpPr>
          <p:nvPr/>
        </p:nvSpPr>
        <p:spPr bwMode="auto">
          <a:xfrm>
            <a:off x="3624501" y="3780925"/>
            <a:ext cx="51477" cy="28193"/>
          </a:xfrm>
          <a:custGeom>
            <a:avLst/>
            <a:gdLst>
              <a:gd name="T0" fmla="*/ 0 w 30"/>
              <a:gd name="T1" fmla="*/ 0 h 17"/>
              <a:gd name="T2" fmla="*/ 0 w 30"/>
              <a:gd name="T3" fmla="*/ 16 h 17"/>
              <a:gd name="T4" fmla="*/ 29 w 30"/>
              <a:gd name="T5" fmla="*/ 0 h 17"/>
              <a:gd name="T6" fmla="*/ 13 w 30"/>
              <a:gd name="T7" fmla="*/ 0 h 17"/>
              <a:gd name="T8" fmla="*/ 0 w 30"/>
              <a:gd name="T9" fmla="*/ 0 h 17"/>
            </a:gdLst>
            <a:ahLst/>
            <a:cxnLst>
              <a:cxn ang="0">
                <a:pos x="T0" y="T1"/>
              </a:cxn>
              <a:cxn ang="0">
                <a:pos x="T2" y="T3"/>
              </a:cxn>
              <a:cxn ang="0">
                <a:pos x="T4" y="T5"/>
              </a:cxn>
              <a:cxn ang="0">
                <a:pos x="T6" y="T7"/>
              </a:cxn>
              <a:cxn ang="0">
                <a:pos x="T8" y="T9"/>
              </a:cxn>
            </a:cxnLst>
            <a:rect l="0" t="0" r="r" b="b"/>
            <a:pathLst>
              <a:path w="30" h="17">
                <a:moveTo>
                  <a:pt x="0" y="0"/>
                </a:moveTo>
                <a:lnTo>
                  <a:pt x="0" y="16"/>
                </a:lnTo>
                <a:lnTo>
                  <a:pt x="29" y="0"/>
                </a:lnTo>
                <a:lnTo>
                  <a:pt x="13" y="0"/>
                </a:lnTo>
                <a:lnTo>
                  <a:pt x="0"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26" name="Freeform 462"/>
          <p:cNvSpPr>
            <a:spLocks/>
          </p:cNvSpPr>
          <p:nvPr/>
        </p:nvSpPr>
        <p:spPr bwMode="auto">
          <a:xfrm>
            <a:off x="3645560" y="3801428"/>
            <a:ext cx="215265" cy="164027"/>
          </a:xfrm>
          <a:custGeom>
            <a:avLst/>
            <a:gdLst>
              <a:gd name="T0" fmla="*/ 32 w 126"/>
              <a:gd name="T1" fmla="*/ 65 h 95"/>
              <a:gd name="T2" fmla="*/ 48 w 126"/>
              <a:gd name="T3" fmla="*/ 49 h 95"/>
              <a:gd name="T4" fmla="*/ 64 w 126"/>
              <a:gd name="T5" fmla="*/ 49 h 95"/>
              <a:gd name="T6" fmla="*/ 77 w 126"/>
              <a:gd name="T7" fmla="*/ 78 h 95"/>
              <a:gd name="T8" fmla="*/ 93 w 126"/>
              <a:gd name="T9" fmla="*/ 78 h 95"/>
              <a:gd name="T10" fmla="*/ 93 w 126"/>
              <a:gd name="T11" fmla="*/ 94 h 95"/>
              <a:gd name="T12" fmla="*/ 109 w 126"/>
              <a:gd name="T13" fmla="*/ 78 h 95"/>
              <a:gd name="T14" fmla="*/ 125 w 126"/>
              <a:gd name="T15" fmla="*/ 78 h 95"/>
              <a:gd name="T16" fmla="*/ 109 w 126"/>
              <a:gd name="T17" fmla="*/ 49 h 95"/>
              <a:gd name="T18" fmla="*/ 93 w 126"/>
              <a:gd name="T19" fmla="*/ 16 h 95"/>
              <a:gd name="T20" fmla="*/ 64 w 126"/>
              <a:gd name="T21" fmla="*/ 16 h 95"/>
              <a:gd name="T22" fmla="*/ 32 w 126"/>
              <a:gd name="T23" fmla="*/ 0 h 95"/>
              <a:gd name="T24" fmla="*/ 32 w 126"/>
              <a:gd name="T25" fmla="*/ 16 h 95"/>
              <a:gd name="T26" fmla="*/ 0 w 126"/>
              <a:gd name="T27" fmla="*/ 32 h 95"/>
              <a:gd name="T28" fmla="*/ 32 w 126"/>
              <a:gd name="T29" fmla="*/ 6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95">
                <a:moveTo>
                  <a:pt x="32" y="65"/>
                </a:moveTo>
                <a:lnTo>
                  <a:pt x="48" y="49"/>
                </a:lnTo>
                <a:lnTo>
                  <a:pt x="64" y="49"/>
                </a:lnTo>
                <a:lnTo>
                  <a:pt x="77" y="78"/>
                </a:lnTo>
                <a:lnTo>
                  <a:pt x="93" y="78"/>
                </a:lnTo>
                <a:lnTo>
                  <a:pt x="93" y="94"/>
                </a:lnTo>
                <a:lnTo>
                  <a:pt x="109" y="78"/>
                </a:lnTo>
                <a:lnTo>
                  <a:pt x="125" y="78"/>
                </a:lnTo>
                <a:lnTo>
                  <a:pt x="109" y="49"/>
                </a:lnTo>
                <a:lnTo>
                  <a:pt x="93" y="16"/>
                </a:lnTo>
                <a:lnTo>
                  <a:pt x="64" y="16"/>
                </a:lnTo>
                <a:lnTo>
                  <a:pt x="32" y="0"/>
                </a:lnTo>
                <a:lnTo>
                  <a:pt x="32" y="16"/>
                </a:lnTo>
                <a:lnTo>
                  <a:pt x="0" y="32"/>
                </a:lnTo>
                <a:lnTo>
                  <a:pt x="32" y="65"/>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27" name="Freeform 463"/>
          <p:cNvSpPr>
            <a:spLocks/>
          </p:cNvSpPr>
          <p:nvPr/>
        </p:nvSpPr>
        <p:spPr bwMode="auto">
          <a:xfrm>
            <a:off x="3624501" y="3801428"/>
            <a:ext cx="77216" cy="58948"/>
          </a:xfrm>
          <a:custGeom>
            <a:avLst/>
            <a:gdLst>
              <a:gd name="T0" fmla="*/ 13 w 46"/>
              <a:gd name="T1" fmla="*/ 33 h 34"/>
              <a:gd name="T2" fmla="*/ 45 w 46"/>
              <a:gd name="T3" fmla="*/ 17 h 34"/>
              <a:gd name="T4" fmla="*/ 45 w 46"/>
              <a:gd name="T5" fmla="*/ 0 h 34"/>
              <a:gd name="T6" fmla="*/ 13 w 46"/>
              <a:gd name="T7" fmla="*/ 0 h 34"/>
              <a:gd name="T8" fmla="*/ 0 w 46"/>
              <a:gd name="T9" fmla="*/ 0 h 34"/>
              <a:gd name="T10" fmla="*/ 0 w 46"/>
              <a:gd name="T11" fmla="*/ 17 h 34"/>
              <a:gd name="T12" fmla="*/ 13 w 46"/>
              <a:gd name="T13" fmla="*/ 33 h 34"/>
            </a:gdLst>
            <a:ahLst/>
            <a:cxnLst>
              <a:cxn ang="0">
                <a:pos x="T0" y="T1"/>
              </a:cxn>
              <a:cxn ang="0">
                <a:pos x="T2" y="T3"/>
              </a:cxn>
              <a:cxn ang="0">
                <a:pos x="T4" y="T5"/>
              </a:cxn>
              <a:cxn ang="0">
                <a:pos x="T6" y="T7"/>
              </a:cxn>
              <a:cxn ang="0">
                <a:pos x="T8" y="T9"/>
              </a:cxn>
              <a:cxn ang="0">
                <a:pos x="T10" y="T11"/>
              </a:cxn>
              <a:cxn ang="0">
                <a:pos x="T12" y="T13"/>
              </a:cxn>
            </a:cxnLst>
            <a:rect l="0" t="0" r="r" b="b"/>
            <a:pathLst>
              <a:path w="46" h="34">
                <a:moveTo>
                  <a:pt x="13" y="33"/>
                </a:moveTo>
                <a:lnTo>
                  <a:pt x="45" y="17"/>
                </a:lnTo>
                <a:lnTo>
                  <a:pt x="45" y="0"/>
                </a:lnTo>
                <a:lnTo>
                  <a:pt x="13" y="0"/>
                </a:lnTo>
                <a:lnTo>
                  <a:pt x="0" y="0"/>
                </a:lnTo>
                <a:lnTo>
                  <a:pt x="0" y="17"/>
                </a:lnTo>
                <a:lnTo>
                  <a:pt x="13" y="33"/>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28" name="Freeform 464"/>
          <p:cNvSpPr>
            <a:spLocks/>
          </p:cNvSpPr>
          <p:nvPr/>
        </p:nvSpPr>
        <p:spPr bwMode="auto">
          <a:xfrm>
            <a:off x="3755532" y="3937264"/>
            <a:ext cx="105294" cy="112769"/>
          </a:xfrm>
          <a:custGeom>
            <a:avLst/>
            <a:gdLst>
              <a:gd name="T0" fmla="*/ 61 w 62"/>
              <a:gd name="T1" fmla="*/ 64 h 65"/>
              <a:gd name="T2" fmla="*/ 61 w 62"/>
              <a:gd name="T3" fmla="*/ 32 h 65"/>
              <a:gd name="T4" fmla="*/ 45 w 62"/>
              <a:gd name="T5" fmla="*/ 32 h 65"/>
              <a:gd name="T6" fmla="*/ 45 w 62"/>
              <a:gd name="T7" fmla="*/ 0 h 65"/>
              <a:gd name="T8" fmla="*/ 29 w 62"/>
              <a:gd name="T9" fmla="*/ 16 h 65"/>
              <a:gd name="T10" fmla="*/ 29 w 62"/>
              <a:gd name="T11" fmla="*/ 0 h 65"/>
              <a:gd name="T12" fmla="*/ 13 w 62"/>
              <a:gd name="T13" fmla="*/ 0 h 65"/>
              <a:gd name="T14" fmla="*/ 0 w 62"/>
              <a:gd name="T15" fmla="*/ 32 h 65"/>
              <a:gd name="T16" fmla="*/ 45 w 62"/>
              <a:gd name="T17" fmla="*/ 64 h 65"/>
              <a:gd name="T18" fmla="*/ 61 w 62"/>
              <a:gd name="T19"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5">
                <a:moveTo>
                  <a:pt x="61" y="64"/>
                </a:moveTo>
                <a:lnTo>
                  <a:pt x="61" y="32"/>
                </a:lnTo>
                <a:lnTo>
                  <a:pt x="45" y="32"/>
                </a:lnTo>
                <a:lnTo>
                  <a:pt x="45" y="0"/>
                </a:lnTo>
                <a:lnTo>
                  <a:pt x="29" y="16"/>
                </a:lnTo>
                <a:lnTo>
                  <a:pt x="29" y="0"/>
                </a:lnTo>
                <a:lnTo>
                  <a:pt x="13" y="0"/>
                </a:lnTo>
                <a:lnTo>
                  <a:pt x="0" y="32"/>
                </a:lnTo>
                <a:lnTo>
                  <a:pt x="45" y="64"/>
                </a:lnTo>
                <a:lnTo>
                  <a:pt x="61" y="64"/>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29" name="Freeform 465"/>
          <p:cNvSpPr>
            <a:spLocks/>
          </p:cNvSpPr>
          <p:nvPr/>
        </p:nvSpPr>
        <p:spPr bwMode="auto">
          <a:xfrm>
            <a:off x="3624501" y="3401612"/>
            <a:ext cx="285461" cy="353684"/>
          </a:xfrm>
          <a:custGeom>
            <a:avLst/>
            <a:gdLst>
              <a:gd name="T0" fmla="*/ 0 w 168"/>
              <a:gd name="T1" fmla="*/ 187 h 204"/>
              <a:gd name="T2" fmla="*/ 29 w 168"/>
              <a:gd name="T3" fmla="*/ 171 h 204"/>
              <a:gd name="T4" fmla="*/ 45 w 168"/>
              <a:gd name="T5" fmla="*/ 187 h 204"/>
              <a:gd name="T6" fmla="*/ 61 w 168"/>
              <a:gd name="T7" fmla="*/ 203 h 204"/>
              <a:gd name="T8" fmla="*/ 90 w 168"/>
              <a:gd name="T9" fmla="*/ 187 h 204"/>
              <a:gd name="T10" fmla="*/ 122 w 168"/>
              <a:gd name="T11" fmla="*/ 187 h 204"/>
              <a:gd name="T12" fmla="*/ 154 w 168"/>
              <a:gd name="T13" fmla="*/ 187 h 204"/>
              <a:gd name="T14" fmla="*/ 167 w 168"/>
              <a:gd name="T15" fmla="*/ 171 h 204"/>
              <a:gd name="T16" fmla="*/ 167 w 168"/>
              <a:gd name="T17" fmla="*/ 77 h 204"/>
              <a:gd name="T18" fmla="*/ 154 w 168"/>
              <a:gd name="T19" fmla="*/ 77 h 204"/>
              <a:gd name="T20" fmla="*/ 154 w 168"/>
              <a:gd name="T21" fmla="*/ 32 h 204"/>
              <a:gd name="T22" fmla="*/ 167 w 168"/>
              <a:gd name="T23" fmla="*/ 48 h 204"/>
              <a:gd name="T24" fmla="*/ 122 w 168"/>
              <a:gd name="T25" fmla="*/ 0 h 204"/>
              <a:gd name="T26" fmla="*/ 122 w 168"/>
              <a:gd name="T27" fmla="*/ 32 h 204"/>
              <a:gd name="T28" fmla="*/ 77 w 168"/>
              <a:gd name="T29" fmla="*/ 32 h 204"/>
              <a:gd name="T30" fmla="*/ 77 w 168"/>
              <a:gd name="T31" fmla="*/ 64 h 204"/>
              <a:gd name="T32" fmla="*/ 61 w 168"/>
              <a:gd name="T33" fmla="*/ 64 h 204"/>
              <a:gd name="T34" fmla="*/ 61 w 168"/>
              <a:gd name="T35" fmla="*/ 93 h 204"/>
              <a:gd name="T36" fmla="*/ 0 w 168"/>
              <a:gd name="T37" fmla="*/ 93 h 204"/>
              <a:gd name="T38" fmla="*/ 13 w 168"/>
              <a:gd name="T39" fmla="*/ 110 h 204"/>
              <a:gd name="T40" fmla="*/ 13 w 168"/>
              <a:gd name="T41" fmla="*/ 171 h 204"/>
              <a:gd name="T42" fmla="*/ 0 w 168"/>
              <a:gd name="T43"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8" h="204">
                <a:moveTo>
                  <a:pt x="0" y="187"/>
                </a:moveTo>
                <a:lnTo>
                  <a:pt x="29" y="171"/>
                </a:lnTo>
                <a:lnTo>
                  <a:pt x="45" y="187"/>
                </a:lnTo>
                <a:lnTo>
                  <a:pt x="61" y="203"/>
                </a:lnTo>
                <a:lnTo>
                  <a:pt x="90" y="187"/>
                </a:lnTo>
                <a:lnTo>
                  <a:pt x="122" y="187"/>
                </a:lnTo>
                <a:lnTo>
                  <a:pt x="154" y="187"/>
                </a:lnTo>
                <a:lnTo>
                  <a:pt x="167" y="171"/>
                </a:lnTo>
                <a:lnTo>
                  <a:pt x="167" y="77"/>
                </a:lnTo>
                <a:lnTo>
                  <a:pt x="154" y="77"/>
                </a:lnTo>
                <a:lnTo>
                  <a:pt x="154" y="32"/>
                </a:lnTo>
                <a:lnTo>
                  <a:pt x="167" y="48"/>
                </a:lnTo>
                <a:lnTo>
                  <a:pt x="122" y="0"/>
                </a:lnTo>
                <a:lnTo>
                  <a:pt x="122" y="32"/>
                </a:lnTo>
                <a:lnTo>
                  <a:pt x="77" y="32"/>
                </a:lnTo>
                <a:lnTo>
                  <a:pt x="77" y="64"/>
                </a:lnTo>
                <a:lnTo>
                  <a:pt x="61" y="64"/>
                </a:lnTo>
                <a:lnTo>
                  <a:pt x="61" y="93"/>
                </a:lnTo>
                <a:lnTo>
                  <a:pt x="0" y="93"/>
                </a:lnTo>
                <a:lnTo>
                  <a:pt x="13" y="110"/>
                </a:lnTo>
                <a:lnTo>
                  <a:pt x="13" y="171"/>
                </a:lnTo>
                <a:lnTo>
                  <a:pt x="0" y="187"/>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30" name="Freeform 466"/>
          <p:cNvSpPr>
            <a:spLocks/>
          </p:cNvSpPr>
          <p:nvPr/>
        </p:nvSpPr>
        <p:spPr bwMode="auto">
          <a:xfrm>
            <a:off x="3596423" y="3696349"/>
            <a:ext cx="161450" cy="135834"/>
          </a:xfrm>
          <a:custGeom>
            <a:avLst/>
            <a:gdLst>
              <a:gd name="T0" fmla="*/ 16 w 94"/>
              <a:gd name="T1" fmla="*/ 49 h 79"/>
              <a:gd name="T2" fmla="*/ 29 w 94"/>
              <a:gd name="T3" fmla="*/ 49 h 79"/>
              <a:gd name="T4" fmla="*/ 45 w 94"/>
              <a:gd name="T5" fmla="*/ 49 h 79"/>
              <a:gd name="T6" fmla="*/ 16 w 94"/>
              <a:gd name="T7" fmla="*/ 62 h 79"/>
              <a:gd name="T8" fmla="*/ 29 w 94"/>
              <a:gd name="T9" fmla="*/ 62 h 79"/>
              <a:gd name="T10" fmla="*/ 61 w 94"/>
              <a:gd name="T11" fmla="*/ 62 h 79"/>
              <a:gd name="T12" fmla="*/ 93 w 94"/>
              <a:gd name="T13" fmla="*/ 78 h 79"/>
              <a:gd name="T14" fmla="*/ 77 w 94"/>
              <a:gd name="T15" fmla="*/ 33 h 79"/>
              <a:gd name="T16" fmla="*/ 61 w 94"/>
              <a:gd name="T17" fmla="*/ 16 h 79"/>
              <a:gd name="T18" fmla="*/ 45 w 94"/>
              <a:gd name="T19" fmla="*/ 0 h 79"/>
              <a:gd name="T20" fmla="*/ 16 w 94"/>
              <a:gd name="T21" fmla="*/ 16 h 79"/>
              <a:gd name="T22" fmla="*/ 0 w 94"/>
              <a:gd name="T23" fmla="*/ 33 h 79"/>
              <a:gd name="T24" fmla="*/ 16 w 94"/>
              <a:gd name="T25"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79">
                <a:moveTo>
                  <a:pt x="16" y="49"/>
                </a:moveTo>
                <a:lnTo>
                  <a:pt x="29" y="49"/>
                </a:lnTo>
                <a:lnTo>
                  <a:pt x="45" y="49"/>
                </a:lnTo>
                <a:lnTo>
                  <a:pt x="16" y="62"/>
                </a:lnTo>
                <a:lnTo>
                  <a:pt x="29" y="62"/>
                </a:lnTo>
                <a:lnTo>
                  <a:pt x="61" y="62"/>
                </a:lnTo>
                <a:lnTo>
                  <a:pt x="93" y="78"/>
                </a:lnTo>
                <a:lnTo>
                  <a:pt x="77" y="33"/>
                </a:lnTo>
                <a:lnTo>
                  <a:pt x="61" y="16"/>
                </a:lnTo>
                <a:lnTo>
                  <a:pt x="45" y="0"/>
                </a:lnTo>
                <a:lnTo>
                  <a:pt x="16" y="16"/>
                </a:lnTo>
                <a:lnTo>
                  <a:pt x="0" y="33"/>
                </a:lnTo>
                <a:lnTo>
                  <a:pt x="16" y="49"/>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31" name="Freeform 467"/>
          <p:cNvSpPr>
            <a:spLocks/>
          </p:cNvSpPr>
          <p:nvPr/>
        </p:nvSpPr>
        <p:spPr bwMode="auto">
          <a:xfrm>
            <a:off x="3701717" y="3886006"/>
            <a:ext cx="77214" cy="107643"/>
          </a:xfrm>
          <a:custGeom>
            <a:avLst/>
            <a:gdLst>
              <a:gd name="T0" fmla="*/ 32 w 46"/>
              <a:gd name="T1" fmla="*/ 61 h 62"/>
              <a:gd name="T2" fmla="*/ 45 w 46"/>
              <a:gd name="T3" fmla="*/ 29 h 62"/>
              <a:gd name="T4" fmla="*/ 32 w 46"/>
              <a:gd name="T5" fmla="*/ 0 h 62"/>
              <a:gd name="T6" fmla="*/ 16 w 46"/>
              <a:gd name="T7" fmla="*/ 0 h 62"/>
              <a:gd name="T8" fmla="*/ 0 w 46"/>
              <a:gd name="T9" fmla="*/ 16 h 62"/>
              <a:gd name="T10" fmla="*/ 16 w 46"/>
              <a:gd name="T11" fmla="*/ 45 h 62"/>
              <a:gd name="T12" fmla="*/ 32 w 46"/>
              <a:gd name="T13" fmla="*/ 61 h 62"/>
            </a:gdLst>
            <a:ahLst/>
            <a:cxnLst>
              <a:cxn ang="0">
                <a:pos x="T0" y="T1"/>
              </a:cxn>
              <a:cxn ang="0">
                <a:pos x="T2" y="T3"/>
              </a:cxn>
              <a:cxn ang="0">
                <a:pos x="T4" y="T5"/>
              </a:cxn>
              <a:cxn ang="0">
                <a:pos x="T6" y="T7"/>
              </a:cxn>
              <a:cxn ang="0">
                <a:pos x="T8" y="T9"/>
              </a:cxn>
              <a:cxn ang="0">
                <a:pos x="T10" y="T11"/>
              </a:cxn>
              <a:cxn ang="0">
                <a:pos x="T12" y="T13"/>
              </a:cxn>
            </a:cxnLst>
            <a:rect l="0" t="0" r="r" b="b"/>
            <a:pathLst>
              <a:path w="46" h="62">
                <a:moveTo>
                  <a:pt x="32" y="61"/>
                </a:moveTo>
                <a:lnTo>
                  <a:pt x="45" y="29"/>
                </a:lnTo>
                <a:lnTo>
                  <a:pt x="32" y="0"/>
                </a:lnTo>
                <a:lnTo>
                  <a:pt x="16" y="0"/>
                </a:lnTo>
                <a:lnTo>
                  <a:pt x="0" y="16"/>
                </a:lnTo>
                <a:lnTo>
                  <a:pt x="16" y="45"/>
                </a:lnTo>
                <a:lnTo>
                  <a:pt x="32" y="61"/>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32" name="Freeform 468"/>
          <p:cNvSpPr>
            <a:spLocks/>
          </p:cNvSpPr>
          <p:nvPr/>
        </p:nvSpPr>
        <p:spPr bwMode="auto">
          <a:xfrm>
            <a:off x="4120547" y="2655801"/>
            <a:ext cx="79555" cy="51259"/>
          </a:xfrm>
          <a:custGeom>
            <a:avLst/>
            <a:gdLst>
              <a:gd name="T0" fmla="*/ 45 w 46"/>
              <a:gd name="T1" fmla="*/ 29 h 30"/>
              <a:gd name="T2" fmla="*/ 16 w 46"/>
              <a:gd name="T3" fmla="*/ 29 h 30"/>
              <a:gd name="T4" fmla="*/ 16 w 46"/>
              <a:gd name="T5" fmla="*/ 16 h 30"/>
              <a:gd name="T6" fmla="*/ 0 w 46"/>
              <a:gd name="T7" fmla="*/ 16 h 30"/>
              <a:gd name="T8" fmla="*/ 16 w 46"/>
              <a:gd name="T9" fmla="*/ 0 h 30"/>
              <a:gd name="T10" fmla="*/ 29 w 46"/>
              <a:gd name="T11" fmla="*/ 0 h 30"/>
              <a:gd name="T12" fmla="*/ 45 w 46"/>
              <a:gd name="T13" fmla="*/ 0 h 30"/>
              <a:gd name="T14" fmla="*/ 45 w 46"/>
              <a:gd name="T15" fmla="*/ 16 h 30"/>
              <a:gd name="T16" fmla="*/ 45 w 46"/>
              <a:gd name="T1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0">
                <a:moveTo>
                  <a:pt x="45" y="29"/>
                </a:moveTo>
                <a:lnTo>
                  <a:pt x="16" y="29"/>
                </a:lnTo>
                <a:lnTo>
                  <a:pt x="16" y="16"/>
                </a:lnTo>
                <a:lnTo>
                  <a:pt x="0" y="16"/>
                </a:lnTo>
                <a:lnTo>
                  <a:pt x="16" y="0"/>
                </a:lnTo>
                <a:lnTo>
                  <a:pt x="29" y="0"/>
                </a:lnTo>
                <a:lnTo>
                  <a:pt x="45" y="0"/>
                </a:lnTo>
                <a:lnTo>
                  <a:pt x="45" y="16"/>
                </a:lnTo>
                <a:lnTo>
                  <a:pt x="45" y="29"/>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33" name="Freeform 469"/>
          <p:cNvSpPr>
            <a:spLocks/>
          </p:cNvSpPr>
          <p:nvPr/>
        </p:nvSpPr>
        <p:spPr bwMode="auto">
          <a:xfrm>
            <a:off x="3963779" y="2683992"/>
            <a:ext cx="290140" cy="266544"/>
          </a:xfrm>
          <a:custGeom>
            <a:avLst/>
            <a:gdLst>
              <a:gd name="T0" fmla="*/ 45 w 171"/>
              <a:gd name="T1" fmla="*/ 122 h 155"/>
              <a:gd name="T2" fmla="*/ 45 w 171"/>
              <a:gd name="T3" fmla="*/ 138 h 155"/>
              <a:gd name="T4" fmla="*/ 61 w 171"/>
              <a:gd name="T5" fmla="*/ 138 h 155"/>
              <a:gd name="T6" fmla="*/ 77 w 171"/>
              <a:gd name="T7" fmla="*/ 138 h 155"/>
              <a:gd name="T8" fmla="*/ 109 w 171"/>
              <a:gd name="T9" fmla="*/ 154 h 155"/>
              <a:gd name="T10" fmla="*/ 109 w 171"/>
              <a:gd name="T11" fmla="*/ 138 h 155"/>
              <a:gd name="T12" fmla="*/ 154 w 171"/>
              <a:gd name="T13" fmla="*/ 138 h 155"/>
              <a:gd name="T14" fmla="*/ 170 w 171"/>
              <a:gd name="T15" fmla="*/ 122 h 155"/>
              <a:gd name="T16" fmla="*/ 154 w 171"/>
              <a:gd name="T17" fmla="*/ 90 h 155"/>
              <a:gd name="T18" fmla="*/ 154 w 171"/>
              <a:gd name="T19" fmla="*/ 77 h 155"/>
              <a:gd name="T20" fmla="*/ 138 w 171"/>
              <a:gd name="T21" fmla="*/ 90 h 155"/>
              <a:gd name="T22" fmla="*/ 154 w 171"/>
              <a:gd name="T23" fmla="*/ 77 h 155"/>
              <a:gd name="T24" fmla="*/ 154 w 171"/>
              <a:gd name="T25" fmla="*/ 45 h 155"/>
              <a:gd name="T26" fmla="*/ 170 w 171"/>
              <a:gd name="T27" fmla="*/ 29 h 155"/>
              <a:gd name="T28" fmla="*/ 138 w 171"/>
              <a:gd name="T29" fmla="*/ 13 h 155"/>
              <a:gd name="T30" fmla="*/ 109 w 171"/>
              <a:gd name="T31" fmla="*/ 13 h 155"/>
              <a:gd name="T32" fmla="*/ 109 w 171"/>
              <a:gd name="T33" fmla="*/ 0 h 155"/>
              <a:gd name="T34" fmla="*/ 93 w 171"/>
              <a:gd name="T35" fmla="*/ 0 h 155"/>
              <a:gd name="T36" fmla="*/ 77 w 171"/>
              <a:gd name="T37" fmla="*/ 0 h 155"/>
              <a:gd name="T38" fmla="*/ 77 w 171"/>
              <a:gd name="T39" fmla="*/ 13 h 155"/>
              <a:gd name="T40" fmla="*/ 45 w 171"/>
              <a:gd name="T41" fmla="*/ 29 h 155"/>
              <a:gd name="T42" fmla="*/ 32 w 171"/>
              <a:gd name="T43" fmla="*/ 29 h 155"/>
              <a:gd name="T44" fmla="*/ 32 w 171"/>
              <a:gd name="T45" fmla="*/ 45 h 155"/>
              <a:gd name="T46" fmla="*/ 16 w 171"/>
              <a:gd name="T47" fmla="*/ 45 h 155"/>
              <a:gd name="T48" fmla="*/ 0 w 171"/>
              <a:gd name="T49" fmla="*/ 45 h 155"/>
              <a:gd name="T50" fmla="*/ 32 w 171"/>
              <a:gd name="T51" fmla="*/ 61 h 155"/>
              <a:gd name="T52" fmla="*/ 45 w 171"/>
              <a:gd name="T53" fmla="*/ 90 h 155"/>
              <a:gd name="T54" fmla="*/ 45 w 171"/>
              <a:gd name="T55" fmla="*/ 12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155">
                <a:moveTo>
                  <a:pt x="45" y="122"/>
                </a:moveTo>
                <a:lnTo>
                  <a:pt x="45" y="138"/>
                </a:lnTo>
                <a:lnTo>
                  <a:pt x="61" y="138"/>
                </a:lnTo>
                <a:lnTo>
                  <a:pt x="77" y="138"/>
                </a:lnTo>
                <a:lnTo>
                  <a:pt x="109" y="154"/>
                </a:lnTo>
                <a:lnTo>
                  <a:pt x="109" y="138"/>
                </a:lnTo>
                <a:lnTo>
                  <a:pt x="154" y="138"/>
                </a:lnTo>
                <a:lnTo>
                  <a:pt x="170" y="122"/>
                </a:lnTo>
                <a:lnTo>
                  <a:pt x="154" y="90"/>
                </a:lnTo>
                <a:lnTo>
                  <a:pt x="154" y="77"/>
                </a:lnTo>
                <a:lnTo>
                  <a:pt x="138" y="90"/>
                </a:lnTo>
                <a:lnTo>
                  <a:pt x="154" y="77"/>
                </a:lnTo>
                <a:lnTo>
                  <a:pt x="154" y="45"/>
                </a:lnTo>
                <a:lnTo>
                  <a:pt x="170" y="29"/>
                </a:lnTo>
                <a:lnTo>
                  <a:pt x="138" y="13"/>
                </a:lnTo>
                <a:lnTo>
                  <a:pt x="109" y="13"/>
                </a:lnTo>
                <a:lnTo>
                  <a:pt x="109" y="0"/>
                </a:lnTo>
                <a:lnTo>
                  <a:pt x="93" y="0"/>
                </a:lnTo>
                <a:lnTo>
                  <a:pt x="77" y="0"/>
                </a:lnTo>
                <a:lnTo>
                  <a:pt x="77" y="13"/>
                </a:lnTo>
                <a:lnTo>
                  <a:pt x="45" y="29"/>
                </a:lnTo>
                <a:lnTo>
                  <a:pt x="32" y="29"/>
                </a:lnTo>
                <a:lnTo>
                  <a:pt x="32" y="45"/>
                </a:lnTo>
                <a:lnTo>
                  <a:pt x="16" y="45"/>
                </a:lnTo>
                <a:lnTo>
                  <a:pt x="0" y="45"/>
                </a:lnTo>
                <a:lnTo>
                  <a:pt x="32" y="61"/>
                </a:lnTo>
                <a:lnTo>
                  <a:pt x="45" y="90"/>
                </a:lnTo>
                <a:lnTo>
                  <a:pt x="45" y="122"/>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34" name="Freeform 470"/>
          <p:cNvSpPr>
            <a:spLocks/>
          </p:cNvSpPr>
          <p:nvPr/>
        </p:nvSpPr>
        <p:spPr bwMode="auto">
          <a:xfrm>
            <a:off x="3832748" y="2522528"/>
            <a:ext cx="105292" cy="133272"/>
          </a:xfrm>
          <a:custGeom>
            <a:avLst/>
            <a:gdLst>
              <a:gd name="T0" fmla="*/ 61 w 62"/>
              <a:gd name="T1" fmla="*/ 29 h 78"/>
              <a:gd name="T2" fmla="*/ 45 w 62"/>
              <a:gd name="T3" fmla="*/ 29 h 78"/>
              <a:gd name="T4" fmla="*/ 32 w 62"/>
              <a:gd name="T5" fmla="*/ 16 h 78"/>
              <a:gd name="T6" fmla="*/ 45 w 62"/>
              <a:gd name="T7" fmla="*/ 0 h 78"/>
              <a:gd name="T8" fmla="*/ 32 w 62"/>
              <a:gd name="T9" fmla="*/ 0 h 78"/>
              <a:gd name="T10" fmla="*/ 16 w 62"/>
              <a:gd name="T11" fmla="*/ 16 h 78"/>
              <a:gd name="T12" fmla="*/ 0 w 62"/>
              <a:gd name="T13" fmla="*/ 16 h 78"/>
              <a:gd name="T14" fmla="*/ 0 w 62"/>
              <a:gd name="T15" fmla="*/ 45 h 78"/>
              <a:gd name="T16" fmla="*/ 16 w 62"/>
              <a:gd name="T17" fmla="*/ 45 h 78"/>
              <a:gd name="T18" fmla="*/ 16 w 62"/>
              <a:gd name="T19" fmla="*/ 61 h 78"/>
              <a:gd name="T20" fmla="*/ 0 w 62"/>
              <a:gd name="T21" fmla="*/ 61 h 78"/>
              <a:gd name="T22" fmla="*/ 0 w 62"/>
              <a:gd name="T23" fmla="*/ 77 h 78"/>
              <a:gd name="T24" fmla="*/ 32 w 62"/>
              <a:gd name="T25" fmla="*/ 77 h 78"/>
              <a:gd name="T26" fmla="*/ 45 w 62"/>
              <a:gd name="T27" fmla="*/ 61 h 78"/>
              <a:gd name="T28" fmla="*/ 61 w 62"/>
              <a:gd name="T29" fmla="*/ 45 h 78"/>
              <a:gd name="T30" fmla="*/ 61 w 62"/>
              <a:gd name="T31" fmla="*/ 2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78">
                <a:moveTo>
                  <a:pt x="61" y="29"/>
                </a:moveTo>
                <a:lnTo>
                  <a:pt x="45" y="29"/>
                </a:lnTo>
                <a:lnTo>
                  <a:pt x="32" y="16"/>
                </a:lnTo>
                <a:lnTo>
                  <a:pt x="45" y="0"/>
                </a:lnTo>
                <a:lnTo>
                  <a:pt x="32" y="0"/>
                </a:lnTo>
                <a:lnTo>
                  <a:pt x="16" y="16"/>
                </a:lnTo>
                <a:lnTo>
                  <a:pt x="0" y="16"/>
                </a:lnTo>
                <a:lnTo>
                  <a:pt x="0" y="45"/>
                </a:lnTo>
                <a:lnTo>
                  <a:pt x="16" y="45"/>
                </a:lnTo>
                <a:lnTo>
                  <a:pt x="16" y="61"/>
                </a:lnTo>
                <a:lnTo>
                  <a:pt x="0" y="61"/>
                </a:lnTo>
                <a:lnTo>
                  <a:pt x="0" y="77"/>
                </a:lnTo>
                <a:lnTo>
                  <a:pt x="32" y="77"/>
                </a:lnTo>
                <a:lnTo>
                  <a:pt x="45" y="61"/>
                </a:lnTo>
                <a:lnTo>
                  <a:pt x="61" y="45"/>
                </a:lnTo>
                <a:lnTo>
                  <a:pt x="61" y="29"/>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35" name="Freeform 471"/>
          <p:cNvSpPr>
            <a:spLocks/>
          </p:cNvSpPr>
          <p:nvPr/>
        </p:nvSpPr>
        <p:spPr bwMode="auto">
          <a:xfrm>
            <a:off x="4148626" y="2571223"/>
            <a:ext cx="77216" cy="84577"/>
          </a:xfrm>
          <a:custGeom>
            <a:avLst/>
            <a:gdLst>
              <a:gd name="T0" fmla="*/ 0 w 46"/>
              <a:gd name="T1" fmla="*/ 48 h 49"/>
              <a:gd name="T2" fmla="*/ 13 w 46"/>
              <a:gd name="T3" fmla="*/ 48 h 49"/>
              <a:gd name="T4" fmla="*/ 29 w 46"/>
              <a:gd name="T5" fmla="*/ 48 h 49"/>
              <a:gd name="T6" fmla="*/ 45 w 46"/>
              <a:gd name="T7" fmla="*/ 32 h 49"/>
              <a:gd name="T8" fmla="*/ 45 w 46"/>
              <a:gd name="T9" fmla="*/ 0 h 49"/>
              <a:gd name="T10" fmla="*/ 29 w 46"/>
              <a:gd name="T11" fmla="*/ 0 h 49"/>
              <a:gd name="T12" fmla="*/ 13 w 46"/>
              <a:gd name="T13" fmla="*/ 16 h 49"/>
              <a:gd name="T14" fmla="*/ 0 w 46"/>
              <a:gd name="T15" fmla="*/ 32 h 49"/>
              <a:gd name="T16" fmla="*/ 0 w 46"/>
              <a:gd name="T1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9">
                <a:moveTo>
                  <a:pt x="0" y="48"/>
                </a:moveTo>
                <a:lnTo>
                  <a:pt x="13" y="48"/>
                </a:lnTo>
                <a:lnTo>
                  <a:pt x="29" y="48"/>
                </a:lnTo>
                <a:lnTo>
                  <a:pt x="45" y="32"/>
                </a:lnTo>
                <a:lnTo>
                  <a:pt x="45" y="0"/>
                </a:lnTo>
                <a:lnTo>
                  <a:pt x="29" y="0"/>
                </a:lnTo>
                <a:lnTo>
                  <a:pt x="13" y="16"/>
                </a:lnTo>
                <a:lnTo>
                  <a:pt x="0" y="32"/>
                </a:lnTo>
                <a:lnTo>
                  <a:pt x="0" y="48"/>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36" name="Freeform 472"/>
          <p:cNvSpPr>
            <a:spLocks/>
          </p:cNvSpPr>
          <p:nvPr/>
        </p:nvSpPr>
        <p:spPr bwMode="auto">
          <a:xfrm>
            <a:off x="3935701" y="2414885"/>
            <a:ext cx="159109" cy="292174"/>
          </a:xfrm>
          <a:custGeom>
            <a:avLst/>
            <a:gdLst>
              <a:gd name="T0" fmla="*/ 32 w 94"/>
              <a:gd name="T1" fmla="*/ 0 h 168"/>
              <a:gd name="T2" fmla="*/ 16 w 94"/>
              <a:gd name="T3" fmla="*/ 0 h 168"/>
              <a:gd name="T4" fmla="*/ 0 w 94"/>
              <a:gd name="T5" fmla="*/ 13 h 168"/>
              <a:gd name="T6" fmla="*/ 0 w 94"/>
              <a:gd name="T7" fmla="*/ 45 h 168"/>
              <a:gd name="T8" fmla="*/ 16 w 94"/>
              <a:gd name="T9" fmla="*/ 61 h 168"/>
              <a:gd name="T10" fmla="*/ 0 w 94"/>
              <a:gd name="T11" fmla="*/ 77 h 168"/>
              <a:gd name="T12" fmla="*/ 16 w 94"/>
              <a:gd name="T13" fmla="*/ 77 h 168"/>
              <a:gd name="T14" fmla="*/ 32 w 94"/>
              <a:gd name="T15" fmla="*/ 77 h 168"/>
              <a:gd name="T16" fmla="*/ 32 w 94"/>
              <a:gd name="T17" fmla="*/ 90 h 168"/>
              <a:gd name="T18" fmla="*/ 16 w 94"/>
              <a:gd name="T19" fmla="*/ 90 h 168"/>
              <a:gd name="T20" fmla="*/ 16 w 94"/>
              <a:gd name="T21" fmla="*/ 122 h 168"/>
              <a:gd name="T22" fmla="*/ 16 w 94"/>
              <a:gd name="T23" fmla="*/ 138 h 168"/>
              <a:gd name="T24" fmla="*/ 32 w 94"/>
              <a:gd name="T25" fmla="*/ 138 h 168"/>
              <a:gd name="T26" fmla="*/ 16 w 94"/>
              <a:gd name="T27" fmla="*/ 138 h 168"/>
              <a:gd name="T28" fmla="*/ 0 w 94"/>
              <a:gd name="T29" fmla="*/ 167 h 168"/>
              <a:gd name="T30" fmla="*/ 32 w 94"/>
              <a:gd name="T31" fmla="*/ 154 h 168"/>
              <a:gd name="T32" fmla="*/ 48 w 94"/>
              <a:gd name="T33" fmla="*/ 154 h 168"/>
              <a:gd name="T34" fmla="*/ 77 w 94"/>
              <a:gd name="T35" fmla="*/ 154 h 168"/>
              <a:gd name="T36" fmla="*/ 93 w 94"/>
              <a:gd name="T37" fmla="*/ 138 h 168"/>
              <a:gd name="T38" fmla="*/ 93 w 94"/>
              <a:gd name="T39" fmla="*/ 122 h 168"/>
              <a:gd name="T40" fmla="*/ 93 w 94"/>
              <a:gd name="T41" fmla="*/ 106 h 168"/>
              <a:gd name="T42" fmla="*/ 77 w 94"/>
              <a:gd name="T43" fmla="*/ 106 h 168"/>
              <a:gd name="T44" fmla="*/ 48 w 94"/>
              <a:gd name="T45" fmla="*/ 45 h 168"/>
              <a:gd name="T46" fmla="*/ 32 w 94"/>
              <a:gd name="T47" fmla="*/ 45 h 168"/>
              <a:gd name="T48" fmla="*/ 48 w 94"/>
              <a:gd name="T49" fmla="*/ 13 h 168"/>
              <a:gd name="T50" fmla="*/ 16 w 94"/>
              <a:gd name="T51" fmla="*/ 13 h 168"/>
              <a:gd name="T52" fmla="*/ 32 w 94"/>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68">
                <a:moveTo>
                  <a:pt x="32" y="0"/>
                </a:moveTo>
                <a:lnTo>
                  <a:pt x="16" y="0"/>
                </a:lnTo>
                <a:lnTo>
                  <a:pt x="0" y="13"/>
                </a:lnTo>
                <a:lnTo>
                  <a:pt x="0" y="45"/>
                </a:lnTo>
                <a:lnTo>
                  <a:pt x="16" y="61"/>
                </a:lnTo>
                <a:lnTo>
                  <a:pt x="0" y="77"/>
                </a:lnTo>
                <a:lnTo>
                  <a:pt x="16" y="77"/>
                </a:lnTo>
                <a:lnTo>
                  <a:pt x="32" y="77"/>
                </a:lnTo>
                <a:lnTo>
                  <a:pt x="32" y="90"/>
                </a:lnTo>
                <a:lnTo>
                  <a:pt x="16" y="90"/>
                </a:lnTo>
                <a:lnTo>
                  <a:pt x="16" y="122"/>
                </a:lnTo>
                <a:lnTo>
                  <a:pt x="16" y="138"/>
                </a:lnTo>
                <a:lnTo>
                  <a:pt x="32" y="138"/>
                </a:lnTo>
                <a:lnTo>
                  <a:pt x="16" y="138"/>
                </a:lnTo>
                <a:lnTo>
                  <a:pt x="0" y="167"/>
                </a:lnTo>
                <a:lnTo>
                  <a:pt x="32" y="154"/>
                </a:lnTo>
                <a:lnTo>
                  <a:pt x="48" y="154"/>
                </a:lnTo>
                <a:lnTo>
                  <a:pt x="77" y="154"/>
                </a:lnTo>
                <a:lnTo>
                  <a:pt x="93" y="138"/>
                </a:lnTo>
                <a:lnTo>
                  <a:pt x="93" y="122"/>
                </a:lnTo>
                <a:lnTo>
                  <a:pt x="93" y="106"/>
                </a:lnTo>
                <a:lnTo>
                  <a:pt x="77" y="106"/>
                </a:lnTo>
                <a:lnTo>
                  <a:pt x="48" y="45"/>
                </a:lnTo>
                <a:lnTo>
                  <a:pt x="32" y="45"/>
                </a:lnTo>
                <a:lnTo>
                  <a:pt x="48" y="13"/>
                </a:lnTo>
                <a:lnTo>
                  <a:pt x="16" y="13"/>
                </a:lnTo>
                <a:lnTo>
                  <a:pt x="32"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37" name="Freeform 473"/>
          <p:cNvSpPr>
            <a:spLocks/>
          </p:cNvSpPr>
          <p:nvPr/>
        </p:nvSpPr>
        <p:spPr bwMode="auto">
          <a:xfrm>
            <a:off x="3886563" y="2522528"/>
            <a:ext cx="51477" cy="51259"/>
          </a:xfrm>
          <a:custGeom>
            <a:avLst/>
            <a:gdLst>
              <a:gd name="T0" fmla="*/ 13 w 30"/>
              <a:gd name="T1" fmla="*/ 0 h 30"/>
              <a:gd name="T2" fmla="*/ 0 w 30"/>
              <a:gd name="T3" fmla="*/ 16 h 30"/>
              <a:gd name="T4" fmla="*/ 13 w 30"/>
              <a:gd name="T5" fmla="*/ 29 h 30"/>
              <a:gd name="T6" fmla="*/ 29 w 30"/>
              <a:gd name="T7" fmla="*/ 29 h 30"/>
              <a:gd name="T8" fmla="*/ 29 w 30"/>
              <a:gd name="T9" fmla="*/ 16 h 30"/>
              <a:gd name="T10" fmla="*/ 13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13" y="0"/>
                </a:moveTo>
                <a:lnTo>
                  <a:pt x="0" y="16"/>
                </a:lnTo>
                <a:lnTo>
                  <a:pt x="13" y="29"/>
                </a:lnTo>
                <a:lnTo>
                  <a:pt x="29" y="29"/>
                </a:lnTo>
                <a:lnTo>
                  <a:pt x="29" y="16"/>
                </a:lnTo>
                <a:lnTo>
                  <a:pt x="13" y="0"/>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38" name="Freeform 474"/>
          <p:cNvSpPr>
            <a:spLocks/>
          </p:cNvSpPr>
          <p:nvPr/>
        </p:nvSpPr>
        <p:spPr bwMode="auto">
          <a:xfrm>
            <a:off x="3907623" y="2389256"/>
            <a:ext cx="2339" cy="51259"/>
          </a:xfrm>
          <a:custGeom>
            <a:avLst/>
            <a:gdLst>
              <a:gd name="T0" fmla="*/ 0 w 1"/>
              <a:gd name="T1" fmla="*/ 29 h 30"/>
              <a:gd name="T2" fmla="*/ 0 w 1"/>
              <a:gd name="T3" fmla="*/ 16 h 30"/>
              <a:gd name="T4" fmla="*/ 0 w 1"/>
              <a:gd name="T5" fmla="*/ 0 h 30"/>
              <a:gd name="T6" fmla="*/ 0 w 1"/>
              <a:gd name="T7" fmla="*/ 16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16"/>
                </a:lnTo>
                <a:lnTo>
                  <a:pt x="0" y="0"/>
                </a:lnTo>
                <a:lnTo>
                  <a:pt x="0" y="16"/>
                </a:lnTo>
                <a:lnTo>
                  <a:pt x="0" y="29"/>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39" name="Freeform 475"/>
          <p:cNvSpPr>
            <a:spLocks/>
          </p:cNvSpPr>
          <p:nvPr/>
        </p:nvSpPr>
        <p:spPr bwMode="auto">
          <a:xfrm>
            <a:off x="4066732" y="3534884"/>
            <a:ext cx="367354" cy="297300"/>
          </a:xfrm>
          <a:custGeom>
            <a:avLst/>
            <a:gdLst>
              <a:gd name="T0" fmla="*/ 186 w 216"/>
              <a:gd name="T1" fmla="*/ 0 h 172"/>
              <a:gd name="T2" fmla="*/ 93 w 216"/>
              <a:gd name="T3" fmla="*/ 32 h 172"/>
              <a:gd name="T4" fmla="*/ 77 w 216"/>
              <a:gd name="T5" fmla="*/ 48 h 172"/>
              <a:gd name="T6" fmla="*/ 61 w 216"/>
              <a:gd name="T7" fmla="*/ 65 h 172"/>
              <a:gd name="T8" fmla="*/ 48 w 216"/>
              <a:gd name="T9" fmla="*/ 110 h 172"/>
              <a:gd name="T10" fmla="*/ 48 w 216"/>
              <a:gd name="T11" fmla="*/ 126 h 172"/>
              <a:gd name="T12" fmla="*/ 0 w 216"/>
              <a:gd name="T13" fmla="*/ 126 h 172"/>
              <a:gd name="T14" fmla="*/ 16 w 216"/>
              <a:gd name="T15" fmla="*/ 155 h 172"/>
              <a:gd name="T16" fmla="*/ 16 w 216"/>
              <a:gd name="T17" fmla="*/ 171 h 172"/>
              <a:gd name="T18" fmla="*/ 48 w 216"/>
              <a:gd name="T19" fmla="*/ 171 h 172"/>
              <a:gd name="T20" fmla="*/ 48 w 216"/>
              <a:gd name="T21" fmla="*/ 155 h 172"/>
              <a:gd name="T22" fmla="*/ 109 w 216"/>
              <a:gd name="T23" fmla="*/ 155 h 172"/>
              <a:gd name="T24" fmla="*/ 138 w 216"/>
              <a:gd name="T25" fmla="*/ 142 h 172"/>
              <a:gd name="T26" fmla="*/ 186 w 216"/>
              <a:gd name="T27" fmla="*/ 155 h 172"/>
              <a:gd name="T28" fmla="*/ 202 w 216"/>
              <a:gd name="T29" fmla="*/ 142 h 172"/>
              <a:gd name="T30" fmla="*/ 202 w 216"/>
              <a:gd name="T31" fmla="*/ 126 h 172"/>
              <a:gd name="T32" fmla="*/ 215 w 216"/>
              <a:gd name="T33" fmla="*/ 110 h 172"/>
              <a:gd name="T34" fmla="*/ 215 w 216"/>
              <a:gd name="T35" fmla="*/ 48 h 172"/>
              <a:gd name="T36" fmla="*/ 202 w 216"/>
              <a:gd name="T37" fmla="*/ 32 h 172"/>
              <a:gd name="T38" fmla="*/ 202 w 216"/>
              <a:gd name="T39" fmla="*/ 0 h 172"/>
              <a:gd name="T40" fmla="*/ 186 w 216"/>
              <a:gd name="T4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172">
                <a:moveTo>
                  <a:pt x="186" y="0"/>
                </a:moveTo>
                <a:lnTo>
                  <a:pt x="93" y="32"/>
                </a:lnTo>
                <a:lnTo>
                  <a:pt x="77" y="48"/>
                </a:lnTo>
                <a:lnTo>
                  <a:pt x="61" y="65"/>
                </a:lnTo>
                <a:lnTo>
                  <a:pt x="48" y="110"/>
                </a:lnTo>
                <a:lnTo>
                  <a:pt x="48" y="126"/>
                </a:lnTo>
                <a:lnTo>
                  <a:pt x="0" y="126"/>
                </a:lnTo>
                <a:lnTo>
                  <a:pt x="16" y="155"/>
                </a:lnTo>
                <a:lnTo>
                  <a:pt x="16" y="171"/>
                </a:lnTo>
                <a:lnTo>
                  <a:pt x="48" y="171"/>
                </a:lnTo>
                <a:lnTo>
                  <a:pt x="48" y="155"/>
                </a:lnTo>
                <a:lnTo>
                  <a:pt x="109" y="155"/>
                </a:lnTo>
                <a:lnTo>
                  <a:pt x="138" y="142"/>
                </a:lnTo>
                <a:lnTo>
                  <a:pt x="186" y="155"/>
                </a:lnTo>
                <a:lnTo>
                  <a:pt x="202" y="142"/>
                </a:lnTo>
                <a:lnTo>
                  <a:pt x="202" y="126"/>
                </a:lnTo>
                <a:lnTo>
                  <a:pt x="215" y="110"/>
                </a:lnTo>
                <a:lnTo>
                  <a:pt x="215" y="48"/>
                </a:lnTo>
                <a:lnTo>
                  <a:pt x="202" y="32"/>
                </a:lnTo>
                <a:lnTo>
                  <a:pt x="202" y="0"/>
                </a:lnTo>
                <a:lnTo>
                  <a:pt x="186" y="0"/>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40" name="Freeform 476"/>
          <p:cNvSpPr>
            <a:spLocks/>
          </p:cNvSpPr>
          <p:nvPr/>
        </p:nvSpPr>
        <p:spPr bwMode="auto">
          <a:xfrm>
            <a:off x="3832748" y="3132505"/>
            <a:ext cx="552203" cy="515148"/>
          </a:xfrm>
          <a:custGeom>
            <a:avLst/>
            <a:gdLst>
              <a:gd name="T0" fmla="*/ 109 w 325"/>
              <a:gd name="T1" fmla="*/ 16 h 297"/>
              <a:gd name="T2" fmla="*/ 109 w 325"/>
              <a:gd name="T3" fmla="*/ 48 h 297"/>
              <a:gd name="T4" fmla="*/ 109 w 325"/>
              <a:gd name="T5" fmla="*/ 61 h 297"/>
              <a:gd name="T6" fmla="*/ 109 w 325"/>
              <a:gd name="T7" fmla="*/ 77 h 297"/>
              <a:gd name="T8" fmla="*/ 77 w 325"/>
              <a:gd name="T9" fmla="*/ 77 h 297"/>
              <a:gd name="T10" fmla="*/ 77 w 325"/>
              <a:gd name="T11" fmla="*/ 93 h 297"/>
              <a:gd name="T12" fmla="*/ 0 w 325"/>
              <a:gd name="T13" fmla="*/ 138 h 297"/>
              <a:gd name="T14" fmla="*/ 0 w 325"/>
              <a:gd name="T15" fmla="*/ 154 h 297"/>
              <a:gd name="T16" fmla="*/ 45 w 325"/>
              <a:gd name="T17" fmla="*/ 203 h 297"/>
              <a:gd name="T18" fmla="*/ 170 w 325"/>
              <a:gd name="T19" fmla="*/ 280 h 297"/>
              <a:gd name="T20" fmla="*/ 170 w 325"/>
              <a:gd name="T21" fmla="*/ 296 h 297"/>
              <a:gd name="T22" fmla="*/ 199 w 325"/>
              <a:gd name="T23" fmla="*/ 296 h 297"/>
              <a:gd name="T24" fmla="*/ 215 w 325"/>
              <a:gd name="T25" fmla="*/ 280 h 297"/>
              <a:gd name="T26" fmla="*/ 231 w 325"/>
              <a:gd name="T27" fmla="*/ 264 h 297"/>
              <a:gd name="T28" fmla="*/ 324 w 325"/>
              <a:gd name="T29" fmla="*/ 232 h 297"/>
              <a:gd name="T30" fmla="*/ 276 w 325"/>
              <a:gd name="T31" fmla="*/ 203 h 297"/>
              <a:gd name="T32" fmla="*/ 263 w 325"/>
              <a:gd name="T33" fmla="*/ 171 h 297"/>
              <a:gd name="T34" fmla="*/ 276 w 325"/>
              <a:gd name="T35" fmla="*/ 138 h 297"/>
              <a:gd name="T36" fmla="*/ 263 w 325"/>
              <a:gd name="T37" fmla="*/ 138 h 297"/>
              <a:gd name="T38" fmla="*/ 263 w 325"/>
              <a:gd name="T39" fmla="*/ 109 h 297"/>
              <a:gd name="T40" fmla="*/ 263 w 325"/>
              <a:gd name="T41" fmla="*/ 77 h 297"/>
              <a:gd name="T42" fmla="*/ 247 w 325"/>
              <a:gd name="T43" fmla="*/ 61 h 297"/>
              <a:gd name="T44" fmla="*/ 247 w 325"/>
              <a:gd name="T45" fmla="*/ 32 h 297"/>
              <a:gd name="T46" fmla="*/ 263 w 325"/>
              <a:gd name="T47" fmla="*/ 16 h 297"/>
              <a:gd name="T48" fmla="*/ 247 w 325"/>
              <a:gd name="T49" fmla="*/ 0 h 297"/>
              <a:gd name="T50" fmla="*/ 215 w 325"/>
              <a:gd name="T51" fmla="*/ 0 h 297"/>
              <a:gd name="T52" fmla="*/ 199 w 325"/>
              <a:gd name="T53" fmla="*/ 0 h 297"/>
              <a:gd name="T54" fmla="*/ 109 w 325"/>
              <a:gd name="T55" fmla="*/ 1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5" h="297">
                <a:moveTo>
                  <a:pt x="109" y="16"/>
                </a:moveTo>
                <a:lnTo>
                  <a:pt x="109" y="48"/>
                </a:lnTo>
                <a:lnTo>
                  <a:pt x="109" y="61"/>
                </a:lnTo>
                <a:lnTo>
                  <a:pt x="109" y="77"/>
                </a:lnTo>
                <a:lnTo>
                  <a:pt x="77" y="77"/>
                </a:lnTo>
                <a:lnTo>
                  <a:pt x="77" y="93"/>
                </a:lnTo>
                <a:lnTo>
                  <a:pt x="0" y="138"/>
                </a:lnTo>
                <a:lnTo>
                  <a:pt x="0" y="154"/>
                </a:lnTo>
                <a:lnTo>
                  <a:pt x="45" y="203"/>
                </a:lnTo>
                <a:lnTo>
                  <a:pt x="170" y="280"/>
                </a:lnTo>
                <a:lnTo>
                  <a:pt x="170" y="296"/>
                </a:lnTo>
                <a:lnTo>
                  <a:pt x="199" y="296"/>
                </a:lnTo>
                <a:lnTo>
                  <a:pt x="215" y="280"/>
                </a:lnTo>
                <a:lnTo>
                  <a:pt x="231" y="264"/>
                </a:lnTo>
                <a:lnTo>
                  <a:pt x="324" y="232"/>
                </a:lnTo>
                <a:lnTo>
                  <a:pt x="276" y="203"/>
                </a:lnTo>
                <a:lnTo>
                  <a:pt x="263" y="171"/>
                </a:lnTo>
                <a:lnTo>
                  <a:pt x="276" y="138"/>
                </a:lnTo>
                <a:lnTo>
                  <a:pt x="263" y="138"/>
                </a:lnTo>
                <a:lnTo>
                  <a:pt x="263" y="109"/>
                </a:lnTo>
                <a:lnTo>
                  <a:pt x="263" y="77"/>
                </a:lnTo>
                <a:lnTo>
                  <a:pt x="247" y="61"/>
                </a:lnTo>
                <a:lnTo>
                  <a:pt x="247" y="32"/>
                </a:lnTo>
                <a:lnTo>
                  <a:pt x="263" y="16"/>
                </a:lnTo>
                <a:lnTo>
                  <a:pt x="247" y="0"/>
                </a:lnTo>
                <a:lnTo>
                  <a:pt x="215" y="0"/>
                </a:lnTo>
                <a:lnTo>
                  <a:pt x="199" y="0"/>
                </a:lnTo>
                <a:lnTo>
                  <a:pt x="109" y="16"/>
                </a:lnTo>
              </a:path>
            </a:pathLst>
          </a:custGeom>
          <a:solidFill>
            <a:schemeClr val="accent1">
              <a:lumMod val="50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41" name="Freeform 477"/>
          <p:cNvSpPr>
            <a:spLocks/>
          </p:cNvSpPr>
          <p:nvPr/>
        </p:nvSpPr>
        <p:spPr bwMode="auto">
          <a:xfrm>
            <a:off x="4066732" y="3829621"/>
            <a:ext cx="84234" cy="164027"/>
          </a:xfrm>
          <a:custGeom>
            <a:avLst/>
            <a:gdLst>
              <a:gd name="T0" fmla="*/ 32 w 49"/>
              <a:gd name="T1" fmla="*/ 93 h 94"/>
              <a:gd name="T2" fmla="*/ 32 w 49"/>
              <a:gd name="T3" fmla="*/ 48 h 94"/>
              <a:gd name="T4" fmla="*/ 48 w 49"/>
              <a:gd name="T5" fmla="*/ 32 h 94"/>
              <a:gd name="T6" fmla="*/ 48 w 49"/>
              <a:gd name="T7" fmla="*/ 0 h 94"/>
              <a:gd name="T8" fmla="*/ 16 w 49"/>
              <a:gd name="T9" fmla="*/ 0 h 94"/>
              <a:gd name="T10" fmla="*/ 16 w 49"/>
              <a:gd name="T11" fmla="*/ 16 h 94"/>
              <a:gd name="T12" fmla="*/ 0 w 49"/>
              <a:gd name="T13" fmla="*/ 16 h 94"/>
              <a:gd name="T14" fmla="*/ 16 w 49"/>
              <a:gd name="T15" fmla="*/ 93 h 94"/>
              <a:gd name="T16" fmla="*/ 32 w 49"/>
              <a:gd name="T17"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94">
                <a:moveTo>
                  <a:pt x="32" y="93"/>
                </a:moveTo>
                <a:lnTo>
                  <a:pt x="32" y="48"/>
                </a:lnTo>
                <a:lnTo>
                  <a:pt x="48" y="32"/>
                </a:lnTo>
                <a:lnTo>
                  <a:pt x="48" y="0"/>
                </a:lnTo>
                <a:lnTo>
                  <a:pt x="16" y="0"/>
                </a:lnTo>
                <a:lnTo>
                  <a:pt x="16" y="16"/>
                </a:lnTo>
                <a:lnTo>
                  <a:pt x="0" y="16"/>
                </a:lnTo>
                <a:lnTo>
                  <a:pt x="16" y="93"/>
                </a:lnTo>
                <a:lnTo>
                  <a:pt x="32" y="93"/>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42" name="Freeform 478"/>
          <p:cNvSpPr>
            <a:spLocks/>
          </p:cNvSpPr>
          <p:nvPr/>
        </p:nvSpPr>
        <p:spPr bwMode="auto">
          <a:xfrm>
            <a:off x="3907623" y="3752734"/>
            <a:ext cx="187187" cy="164027"/>
          </a:xfrm>
          <a:custGeom>
            <a:avLst/>
            <a:gdLst>
              <a:gd name="T0" fmla="*/ 93 w 110"/>
              <a:gd name="T1" fmla="*/ 0 h 94"/>
              <a:gd name="T2" fmla="*/ 48 w 110"/>
              <a:gd name="T3" fmla="*/ 16 h 94"/>
              <a:gd name="T4" fmla="*/ 48 w 110"/>
              <a:gd name="T5" fmla="*/ 29 h 94"/>
              <a:gd name="T6" fmla="*/ 16 w 110"/>
              <a:gd name="T7" fmla="*/ 29 h 94"/>
              <a:gd name="T8" fmla="*/ 0 w 110"/>
              <a:gd name="T9" fmla="*/ 61 h 94"/>
              <a:gd name="T10" fmla="*/ 16 w 110"/>
              <a:gd name="T11" fmla="*/ 93 h 94"/>
              <a:gd name="T12" fmla="*/ 48 w 110"/>
              <a:gd name="T13" fmla="*/ 93 h 94"/>
              <a:gd name="T14" fmla="*/ 48 w 110"/>
              <a:gd name="T15" fmla="*/ 61 h 94"/>
              <a:gd name="T16" fmla="*/ 93 w 110"/>
              <a:gd name="T17" fmla="*/ 61 h 94"/>
              <a:gd name="T18" fmla="*/ 109 w 110"/>
              <a:gd name="T19" fmla="*/ 61 h 94"/>
              <a:gd name="T20" fmla="*/ 109 w 110"/>
              <a:gd name="T21" fmla="*/ 45 h 94"/>
              <a:gd name="T22" fmla="*/ 109 w 110"/>
              <a:gd name="T23" fmla="*/ 29 h 94"/>
              <a:gd name="T24" fmla="*/ 93 w 11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94">
                <a:moveTo>
                  <a:pt x="93" y="0"/>
                </a:moveTo>
                <a:lnTo>
                  <a:pt x="48" y="16"/>
                </a:lnTo>
                <a:lnTo>
                  <a:pt x="48" y="29"/>
                </a:lnTo>
                <a:lnTo>
                  <a:pt x="16" y="29"/>
                </a:lnTo>
                <a:lnTo>
                  <a:pt x="0" y="61"/>
                </a:lnTo>
                <a:lnTo>
                  <a:pt x="16" y="93"/>
                </a:lnTo>
                <a:lnTo>
                  <a:pt x="48" y="93"/>
                </a:lnTo>
                <a:lnTo>
                  <a:pt x="48" y="61"/>
                </a:lnTo>
                <a:lnTo>
                  <a:pt x="93" y="61"/>
                </a:lnTo>
                <a:lnTo>
                  <a:pt x="109" y="61"/>
                </a:lnTo>
                <a:lnTo>
                  <a:pt x="109" y="45"/>
                </a:lnTo>
                <a:lnTo>
                  <a:pt x="109" y="29"/>
                </a:lnTo>
                <a:lnTo>
                  <a:pt x="93" y="0"/>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43" name="Freeform 479"/>
          <p:cNvSpPr>
            <a:spLocks/>
          </p:cNvSpPr>
          <p:nvPr/>
        </p:nvSpPr>
        <p:spPr bwMode="auto">
          <a:xfrm>
            <a:off x="3963779" y="3857813"/>
            <a:ext cx="105292" cy="164027"/>
          </a:xfrm>
          <a:custGeom>
            <a:avLst/>
            <a:gdLst>
              <a:gd name="T0" fmla="*/ 61 w 62"/>
              <a:gd name="T1" fmla="*/ 77 h 94"/>
              <a:gd name="T2" fmla="*/ 61 w 62"/>
              <a:gd name="T3" fmla="*/ 0 h 94"/>
              <a:gd name="T4" fmla="*/ 16 w 62"/>
              <a:gd name="T5" fmla="*/ 0 h 94"/>
              <a:gd name="T6" fmla="*/ 16 w 62"/>
              <a:gd name="T7" fmla="*/ 32 h 94"/>
              <a:gd name="T8" fmla="*/ 0 w 62"/>
              <a:gd name="T9" fmla="*/ 77 h 94"/>
              <a:gd name="T10" fmla="*/ 0 w 62"/>
              <a:gd name="T11" fmla="*/ 93 h 94"/>
              <a:gd name="T12" fmla="*/ 32 w 62"/>
              <a:gd name="T13" fmla="*/ 93 h 94"/>
              <a:gd name="T14" fmla="*/ 61 w 62"/>
              <a:gd name="T15" fmla="*/ 77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4">
                <a:moveTo>
                  <a:pt x="61" y="77"/>
                </a:moveTo>
                <a:lnTo>
                  <a:pt x="61" y="0"/>
                </a:lnTo>
                <a:lnTo>
                  <a:pt x="16" y="0"/>
                </a:lnTo>
                <a:lnTo>
                  <a:pt x="16" y="32"/>
                </a:lnTo>
                <a:lnTo>
                  <a:pt x="0" y="77"/>
                </a:lnTo>
                <a:lnTo>
                  <a:pt x="0" y="93"/>
                </a:lnTo>
                <a:lnTo>
                  <a:pt x="32" y="93"/>
                </a:lnTo>
                <a:lnTo>
                  <a:pt x="61" y="77"/>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44" name="Freeform 480"/>
          <p:cNvSpPr>
            <a:spLocks/>
          </p:cNvSpPr>
          <p:nvPr/>
        </p:nvSpPr>
        <p:spPr bwMode="auto">
          <a:xfrm>
            <a:off x="3727454" y="3455434"/>
            <a:ext cx="444570" cy="433134"/>
          </a:xfrm>
          <a:custGeom>
            <a:avLst/>
            <a:gdLst>
              <a:gd name="T0" fmla="*/ 106 w 261"/>
              <a:gd name="T1" fmla="*/ 45 h 249"/>
              <a:gd name="T2" fmla="*/ 106 w 261"/>
              <a:gd name="T3" fmla="*/ 138 h 249"/>
              <a:gd name="T4" fmla="*/ 93 w 261"/>
              <a:gd name="T5" fmla="*/ 155 h 249"/>
              <a:gd name="T6" fmla="*/ 61 w 261"/>
              <a:gd name="T7" fmla="*/ 155 h 249"/>
              <a:gd name="T8" fmla="*/ 29 w 261"/>
              <a:gd name="T9" fmla="*/ 155 h 249"/>
              <a:gd name="T10" fmla="*/ 0 w 261"/>
              <a:gd name="T11" fmla="*/ 171 h 249"/>
              <a:gd name="T12" fmla="*/ 16 w 261"/>
              <a:gd name="T13" fmla="*/ 216 h 249"/>
              <a:gd name="T14" fmla="*/ 45 w 261"/>
              <a:gd name="T15" fmla="*/ 216 h 249"/>
              <a:gd name="T16" fmla="*/ 61 w 261"/>
              <a:gd name="T17" fmla="*/ 248 h 249"/>
              <a:gd name="T18" fmla="*/ 93 w 261"/>
              <a:gd name="T19" fmla="*/ 232 h 249"/>
              <a:gd name="T20" fmla="*/ 106 w 261"/>
              <a:gd name="T21" fmla="*/ 232 h 249"/>
              <a:gd name="T22" fmla="*/ 122 w 261"/>
              <a:gd name="T23" fmla="*/ 200 h 249"/>
              <a:gd name="T24" fmla="*/ 154 w 261"/>
              <a:gd name="T25" fmla="*/ 200 h 249"/>
              <a:gd name="T26" fmla="*/ 154 w 261"/>
              <a:gd name="T27" fmla="*/ 187 h 249"/>
              <a:gd name="T28" fmla="*/ 199 w 261"/>
              <a:gd name="T29" fmla="*/ 171 h 249"/>
              <a:gd name="T30" fmla="*/ 247 w 261"/>
              <a:gd name="T31" fmla="*/ 171 h 249"/>
              <a:gd name="T32" fmla="*/ 247 w 261"/>
              <a:gd name="T33" fmla="*/ 155 h 249"/>
              <a:gd name="T34" fmla="*/ 260 w 261"/>
              <a:gd name="T35" fmla="*/ 110 h 249"/>
              <a:gd name="T36" fmla="*/ 231 w 261"/>
              <a:gd name="T37" fmla="*/ 110 h 249"/>
              <a:gd name="T38" fmla="*/ 231 w 261"/>
              <a:gd name="T39" fmla="*/ 93 h 249"/>
              <a:gd name="T40" fmla="*/ 106 w 261"/>
              <a:gd name="T41" fmla="*/ 16 h 249"/>
              <a:gd name="T42" fmla="*/ 93 w 261"/>
              <a:gd name="T43" fmla="*/ 0 h 249"/>
              <a:gd name="T44" fmla="*/ 93 w 261"/>
              <a:gd name="T45" fmla="*/ 45 h 249"/>
              <a:gd name="T46" fmla="*/ 106 w 261"/>
              <a:gd name="T47" fmla="*/ 4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1" h="249">
                <a:moveTo>
                  <a:pt x="106" y="45"/>
                </a:moveTo>
                <a:lnTo>
                  <a:pt x="106" y="138"/>
                </a:lnTo>
                <a:lnTo>
                  <a:pt x="93" y="155"/>
                </a:lnTo>
                <a:lnTo>
                  <a:pt x="61" y="155"/>
                </a:lnTo>
                <a:lnTo>
                  <a:pt x="29" y="155"/>
                </a:lnTo>
                <a:lnTo>
                  <a:pt x="0" y="171"/>
                </a:lnTo>
                <a:lnTo>
                  <a:pt x="16" y="216"/>
                </a:lnTo>
                <a:lnTo>
                  <a:pt x="45" y="216"/>
                </a:lnTo>
                <a:lnTo>
                  <a:pt x="61" y="248"/>
                </a:lnTo>
                <a:lnTo>
                  <a:pt x="93" y="232"/>
                </a:lnTo>
                <a:lnTo>
                  <a:pt x="106" y="232"/>
                </a:lnTo>
                <a:lnTo>
                  <a:pt x="122" y="200"/>
                </a:lnTo>
                <a:lnTo>
                  <a:pt x="154" y="200"/>
                </a:lnTo>
                <a:lnTo>
                  <a:pt x="154" y="187"/>
                </a:lnTo>
                <a:lnTo>
                  <a:pt x="199" y="171"/>
                </a:lnTo>
                <a:lnTo>
                  <a:pt x="247" y="171"/>
                </a:lnTo>
                <a:lnTo>
                  <a:pt x="247" y="155"/>
                </a:lnTo>
                <a:lnTo>
                  <a:pt x="260" y="110"/>
                </a:lnTo>
                <a:lnTo>
                  <a:pt x="231" y="110"/>
                </a:lnTo>
                <a:lnTo>
                  <a:pt x="231" y="93"/>
                </a:lnTo>
                <a:lnTo>
                  <a:pt x="106" y="16"/>
                </a:lnTo>
                <a:lnTo>
                  <a:pt x="93" y="0"/>
                </a:lnTo>
                <a:lnTo>
                  <a:pt x="93" y="45"/>
                </a:lnTo>
                <a:lnTo>
                  <a:pt x="106" y="45"/>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45" name="Freeform 481"/>
          <p:cNvSpPr>
            <a:spLocks/>
          </p:cNvSpPr>
          <p:nvPr/>
        </p:nvSpPr>
        <p:spPr bwMode="auto">
          <a:xfrm>
            <a:off x="4120547" y="3780925"/>
            <a:ext cx="290140" cy="269108"/>
          </a:xfrm>
          <a:custGeom>
            <a:avLst/>
            <a:gdLst>
              <a:gd name="T0" fmla="*/ 77 w 171"/>
              <a:gd name="T1" fmla="*/ 154 h 155"/>
              <a:gd name="T2" fmla="*/ 93 w 171"/>
              <a:gd name="T3" fmla="*/ 138 h 155"/>
              <a:gd name="T4" fmla="*/ 106 w 171"/>
              <a:gd name="T5" fmla="*/ 106 h 155"/>
              <a:gd name="T6" fmla="*/ 122 w 171"/>
              <a:gd name="T7" fmla="*/ 122 h 155"/>
              <a:gd name="T8" fmla="*/ 154 w 171"/>
              <a:gd name="T9" fmla="*/ 77 h 155"/>
              <a:gd name="T10" fmla="*/ 170 w 171"/>
              <a:gd name="T11" fmla="*/ 45 h 155"/>
              <a:gd name="T12" fmla="*/ 170 w 171"/>
              <a:gd name="T13" fmla="*/ 13 h 155"/>
              <a:gd name="T14" fmla="*/ 154 w 171"/>
              <a:gd name="T15" fmla="*/ 13 h 155"/>
              <a:gd name="T16" fmla="*/ 106 w 171"/>
              <a:gd name="T17" fmla="*/ 0 h 155"/>
              <a:gd name="T18" fmla="*/ 77 w 171"/>
              <a:gd name="T19" fmla="*/ 13 h 155"/>
              <a:gd name="T20" fmla="*/ 16 w 171"/>
              <a:gd name="T21" fmla="*/ 13 h 155"/>
              <a:gd name="T22" fmla="*/ 16 w 171"/>
              <a:gd name="T23" fmla="*/ 29 h 155"/>
              <a:gd name="T24" fmla="*/ 16 w 171"/>
              <a:gd name="T25" fmla="*/ 61 h 155"/>
              <a:gd name="T26" fmla="*/ 0 w 171"/>
              <a:gd name="T27" fmla="*/ 77 h 155"/>
              <a:gd name="T28" fmla="*/ 0 w 171"/>
              <a:gd name="T29" fmla="*/ 122 h 155"/>
              <a:gd name="T30" fmla="*/ 16 w 171"/>
              <a:gd name="T31" fmla="*/ 122 h 155"/>
              <a:gd name="T32" fmla="*/ 45 w 171"/>
              <a:gd name="T33" fmla="*/ 154 h 155"/>
              <a:gd name="T34" fmla="*/ 61 w 171"/>
              <a:gd name="T35" fmla="*/ 154 h 155"/>
              <a:gd name="T36" fmla="*/ 77 w 171"/>
              <a:gd name="T3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1" h="155">
                <a:moveTo>
                  <a:pt x="77" y="154"/>
                </a:moveTo>
                <a:lnTo>
                  <a:pt x="93" y="138"/>
                </a:lnTo>
                <a:lnTo>
                  <a:pt x="106" y="106"/>
                </a:lnTo>
                <a:lnTo>
                  <a:pt x="122" y="122"/>
                </a:lnTo>
                <a:lnTo>
                  <a:pt x="154" y="77"/>
                </a:lnTo>
                <a:lnTo>
                  <a:pt x="170" y="45"/>
                </a:lnTo>
                <a:lnTo>
                  <a:pt x="170" y="13"/>
                </a:lnTo>
                <a:lnTo>
                  <a:pt x="154" y="13"/>
                </a:lnTo>
                <a:lnTo>
                  <a:pt x="106" y="0"/>
                </a:lnTo>
                <a:lnTo>
                  <a:pt x="77" y="13"/>
                </a:lnTo>
                <a:lnTo>
                  <a:pt x="16" y="13"/>
                </a:lnTo>
                <a:lnTo>
                  <a:pt x="16" y="29"/>
                </a:lnTo>
                <a:lnTo>
                  <a:pt x="16" y="61"/>
                </a:lnTo>
                <a:lnTo>
                  <a:pt x="0" y="77"/>
                </a:lnTo>
                <a:lnTo>
                  <a:pt x="0" y="122"/>
                </a:lnTo>
                <a:lnTo>
                  <a:pt x="16" y="122"/>
                </a:lnTo>
                <a:lnTo>
                  <a:pt x="45" y="154"/>
                </a:lnTo>
                <a:lnTo>
                  <a:pt x="61" y="154"/>
                </a:lnTo>
                <a:lnTo>
                  <a:pt x="77" y="154"/>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46" name="Freeform 482"/>
          <p:cNvSpPr>
            <a:spLocks/>
          </p:cNvSpPr>
          <p:nvPr/>
        </p:nvSpPr>
        <p:spPr bwMode="auto">
          <a:xfrm>
            <a:off x="4066732" y="3857813"/>
            <a:ext cx="28078" cy="135836"/>
          </a:xfrm>
          <a:custGeom>
            <a:avLst/>
            <a:gdLst>
              <a:gd name="T0" fmla="*/ 16 w 17"/>
              <a:gd name="T1" fmla="*/ 77 h 78"/>
              <a:gd name="T2" fmla="*/ 0 w 17"/>
              <a:gd name="T3" fmla="*/ 0 h 78"/>
              <a:gd name="T4" fmla="*/ 0 w 17"/>
              <a:gd name="T5" fmla="*/ 77 h 78"/>
              <a:gd name="T6" fmla="*/ 16 w 17"/>
              <a:gd name="T7" fmla="*/ 77 h 78"/>
            </a:gdLst>
            <a:ahLst/>
            <a:cxnLst>
              <a:cxn ang="0">
                <a:pos x="T0" y="T1"/>
              </a:cxn>
              <a:cxn ang="0">
                <a:pos x="T2" y="T3"/>
              </a:cxn>
              <a:cxn ang="0">
                <a:pos x="T4" y="T5"/>
              </a:cxn>
              <a:cxn ang="0">
                <a:pos x="T6" y="T7"/>
              </a:cxn>
            </a:cxnLst>
            <a:rect l="0" t="0" r="r" b="b"/>
            <a:pathLst>
              <a:path w="17" h="78">
                <a:moveTo>
                  <a:pt x="16" y="77"/>
                </a:moveTo>
                <a:lnTo>
                  <a:pt x="0" y="0"/>
                </a:lnTo>
                <a:lnTo>
                  <a:pt x="0" y="77"/>
                </a:lnTo>
                <a:lnTo>
                  <a:pt x="16" y="77"/>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grpSp>
        <p:nvGrpSpPr>
          <p:cNvPr id="3" name="Group 483"/>
          <p:cNvGrpSpPr>
            <a:grpSpLocks/>
          </p:cNvGrpSpPr>
          <p:nvPr/>
        </p:nvGrpSpPr>
        <p:grpSpPr bwMode="auto">
          <a:xfrm>
            <a:off x="3624511" y="3160697"/>
            <a:ext cx="395435" cy="402380"/>
            <a:chOff x="2399" y="1999"/>
            <a:chExt cx="232" cy="232"/>
          </a:xfrm>
        </p:grpSpPr>
        <p:sp>
          <p:nvSpPr>
            <p:cNvPr id="1638" name="Freeform 484"/>
            <p:cNvSpPr>
              <a:spLocks/>
            </p:cNvSpPr>
            <p:nvPr/>
          </p:nvSpPr>
          <p:spPr bwMode="auto">
            <a:xfrm>
              <a:off x="2399" y="2136"/>
              <a:ext cx="124" cy="95"/>
            </a:xfrm>
            <a:custGeom>
              <a:avLst/>
              <a:gdLst>
                <a:gd name="T0" fmla="*/ 0 w 123"/>
                <a:gd name="T1" fmla="*/ 93 h 94"/>
                <a:gd name="T2" fmla="*/ 61 w 123"/>
                <a:gd name="T3" fmla="*/ 93 h 94"/>
                <a:gd name="T4" fmla="*/ 61 w 123"/>
                <a:gd name="T5" fmla="*/ 64 h 94"/>
                <a:gd name="T6" fmla="*/ 77 w 123"/>
                <a:gd name="T7" fmla="*/ 64 h 94"/>
                <a:gd name="T8" fmla="*/ 77 w 123"/>
                <a:gd name="T9" fmla="*/ 32 h 94"/>
                <a:gd name="T10" fmla="*/ 122 w 123"/>
                <a:gd name="T11" fmla="*/ 32 h 94"/>
                <a:gd name="T12" fmla="*/ 122 w 123"/>
                <a:gd name="T13" fmla="*/ 0 h 94"/>
                <a:gd name="T14" fmla="*/ 61 w 123"/>
                <a:gd name="T15" fmla="*/ 0 h 94"/>
                <a:gd name="T16" fmla="*/ 45 w 123"/>
                <a:gd name="T17" fmla="*/ 16 h 94"/>
                <a:gd name="T18" fmla="*/ 0 w 123"/>
                <a:gd name="T19"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94">
                  <a:moveTo>
                    <a:pt x="0" y="93"/>
                  </a:moveTo>
                  <a:lnTo>
                    <a:pt x="61" y="93"/>
                  </a:lnTo>
                  <a:lnTo>
                    <a:pt x="61" y="64"/>
                  </a:lnTo>
                  <a:lnTo>
                    <a:pt x="77" y="64"/>
                  </a:lnTo>
                  <a:lnTo>
                    <a:pt x="77" y="32"/>
                  </a:lnTo>
                  <a:lnTo>
                    <a:pt x="122" y="32"/>
                  </a:lnTo>
                  <a:lnTo>
                    <a:pt x="122" y="0"/>
                  </a:lnTo>
                  <a:lnTo>
                    <a:pt x="61" y="0"/>
                  </a:lnTo>
                  <a:lnTo>
                    <a:pt x="45" y="16"/>
                  </a:lnTo>
                  <a:lnTo>
                    <a:pt x="0" y="93"/>
                  </a:lnTo>
                </a:path>
              </a:pathLst>
            </a:custGeom>
            <a:solidFill>
              <a:schemeClr val="tx1">
                <a:lumMod val="7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39" name="Freeform 485"/>
            <p:cNvSpPr>
              <a:spLocks/>
            </p:cNvSpPr>
            <p:nvPr/>
          </p:nvSpPr>
          <p:spPr bwMode="auto">
            <a:xfrm>
              <a:off x="2459" y="1999"/>
              <a:ext cx="172" cy="139"/>
            </a:xfrm>
            <a:custGeom>
              <a:avLst/>
              <a:gdLst>
                <a:gd name="T0" fmla="*/ 0 w 171"/>
                <a:gd name="T1" fmla="*/ 138 h 139"/>
                <a:gd name="T2" fmla="*/ 61 w 171"/>
                <a:gd name="T3" fmla="*/ 138 h 139"/>
                <a:gd name="T4" fmla="*/ 61 w 171"/>
                <a:gd name="T5" fmla="*/ 122 h 139"/>
                <a:gd name="T6" fmla="*/ 138 w 171"/>
                <a:gd name="T7" fmla="*/ 77 h 139"/>
                <a:gd name="T8" fmla="*/ 138 w 171"/>
                <a:gd name="T9" fmla="*/ 61 h 139"/>
                <a:gd name="T10" fmla="*/ 170 w 171"/>
                <a:gd name="T11" fmla="*/ 61 h 139"/>
                <a:gd name="T12" fmla="*/ 170 w 171"/>
                <a:gd name="T13" fmla="*/ 45 h 139"/>
                <a:gd name="T14" fmla="*/ 170 w 171"/>
                <a:gd name="T15" fmla="*/ 32 h 139"/>
                <a:gd name="T16" fmla="*/ 170 w 171"/>
                <a:gd name="T17" fmla="*/ 0 h 139"/>
                <a:gd name="T18" fmla="*/ 138 w 171"/>
                <a:gd name="T19" fmla="*/ 0 h 139"/>
                <a:gd name="T20" fmla="*/ 122 w 171"/>
                <a:gd name="T21" fmla="*/ 0 h 139"/>
                <a:gd name="T22" fmla="*/ 106 w 171"/>
                <a:gd name="T23" fmla="*/ 0 h 139"/>
                <a:gd name="T24" fmla="*/ 93 w 171"/>
                <a:gd name="T25" fmla="*/ 16 h 139"/>
                <a:gd name="T26" fmla="*/ 77 w 171"/>
                <a:gd name="T27" fmla="*/ 32 h 139"/>
                <a:gd name="T28" fmla="*/ 45 w 171"/>
                <a:gd name="T29" fmla="*/ 93 h 139"/>
                <a:gd name="T30" fmla="*/ 0 w 171"/>
                <a:gd name="T31"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139">
                  <a:moveTo>
                    <a:pt x="0" y="138"/>
                  </a:moveTo>
                  <a:lnTo>
                    <a:pt x="61" y="138"/>
                  </a:lnTo>
                  <a:lnTo>
                    <a:pt x="61" y="122"/>
                  </a:lnTo>
                  <a:lnTo>
                    <a:pt x="138" y="77"/>
                  </a:lnTo>
                  <a:lnTo>
                    <a:pt x="138" y="61"/>
                  </a:lnTo>
                  <a:lnTo>
                    <a:pt x="170" y="61"/>
                  </a:lnTo>
                  <a:lnTo>
                    <a:pt x="170" y="45"/>
                  </a:lnTo>
                  <a:lnTo>
                    <a:pt x="170" y="32"/>
                  </a:lnTo>
                  <a:lnTo>
                    <a:pt x="170" y="0"/>
                  </a:lnTo>
                  <a:lnTo>
                    <a:pt x="138" y="0"/>
                  </a:lnTo>
                  <a:lnTo>
                    <a:pt x="122" y="0"/>
                  </a:lnTo>
                  <a:lnTo>
                    <a:pt x="106" y="0"/>
                  </a:lnTo>
                  <a:lnTo>
                    <a:pt x="93" y="16"/>
                  </a:lnTo>
                  <a:lnTo>
                    <a:pt x="77" y="32"/>
                  </a:lnTo>
                  <a:lnTo>
                    <a:pt x="45" y="93"/>
                  </a:lnTo>
                  <a:lnTo>
                    <a:pt x="0" y="138"/>
                  </a:lnTo>
                </a:path>
              </a:pathLst>
            </a:custGeom>
            <a:solidFill>
              <a:schemeClr val="accent1">
                <a:lumMod val="50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grpSp>
      <p:sp>
        <p:nvSpPr>
          <p:cNvPr id="1148" name="Freeform 486"/>
          <p:cNvSpPr>
            <a:spLocks/>
          </p:cNvSpPr>
          <p:nvPr/>
        </p:nvSpPr>
        <p:spPr bwMode="auto">
          <a:xfrm>
            <a:off x="4251579" y="3132505"/>
            <a:ext cx="105294" cy="192219"/>
          </a:xfrm>
          <a:custGeom>
            <a:avLst/>
            <a:gdLst>
              <a:gd name="T0" fmla="*/ 0 w 62"/>
              <a:gd name="T1" fmla="*/ 0 h 110"/>
              <a:gd name="T2" fmla="*/ 16 w 62"/>
              <a:gd name="T3" fmla="*/ 16 h 110"/>
              <a:gd name="T4" fmla="*/ 0 w 62"/>
              <a:gd name="T5" fmla="*/ 32 h 110"/>
              <a:gd name="T6" fmla="*/ 0 w 62"/>
              <a:gd name="T7" fmla="*/ 61 h 110"/>
              <a:gd name="T8" fmla="*/ 16 w 62"/>
              <a:gd name="T9" fmla="*/ 77 h 110"/>
              <a:gd name="T10" fmla="*/ 16 w 62"/>
              <a:gd name="T11" fmla="*/ 109 h 110"/>
              <a:gd name="T12" fmla="*/ 29 w 62"/>
              <a:gd name="T13" fmla="*/ 93 h 110"/>
              <a:gd name="T14" fmla="*/ 29 w 62"/>
              <a:gd name="T15" fmla="*/ 77 h 110"/>
              <a:gd name="T16" fmla="*/ 45 w 62"/>
              <a:gd name="T17" fmla="*/ 61 h 110"/>
              <a:gd name="T18" fmla="*/ 61 w 62"/>
              <a:gd name="T19" fmla="*/ 61 h 110"/>
              <a:gd name="T20" fmla="*/ 29 w 62"/>
              <a:gd name="T21" fmla="*/ 48 h 110"/>
              <a:gd name="T22" fmla="*/ 45 w 62"/>
              <a:gd name="T23" fmla="*/ 0 h 110"/>
              <a:gd name="T24" fmla="*/ 29 w 62"/>
              <a:gd name="T25" fmla="*/ 0 h 110"/>
              <a:gd name="T26" fmla="*/ 0 w 62"/>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10">
                <a:moveTo>
                  <a:pt x="0" y="0"/>
                </a:moveTo>
                <a:lnTo>
                  <a:pt x="16" y="16"/>
                </a:lnTo>
                <a:lnTo>
                  <a:pt x="0" y="32"/>
                </a:lnTo>
                <a:lnTo>
                  <a:pt x="0" y="61"/>
                </a:lnTo>
                <a:lnTo>
                  <a:pt x="16" y="77"/>
                </a:lnTo>
                <a:lnTo>
                  <a:pt x="16" y="109"/>
                </a:lnTo>
                <a:lnTo>
                  <a:pt x="29" y="93"/>
                </a:lnTo>
                <a:lnTo>
                  <a:pt x="29" y="77"/>
                </a:lnTo>
                <a:lnTo>
                  <a:pt x="45" y="61"/>
                </a:lnTo>
                <a:lnTo>
                  <a:pt x="61" y="61"/>
                </a:lnTo>
                <a:lnTo>
                  <a:pt x="29" y="48"/>
                </a:lnTo>
                <a:lnTo>
                  <a:pt x="45" y="0"/>
                </a:lnTo>
                <a:lnTo>
                  <a:pt x="29" y="0"/>
                </a:lnTo>
                <a:lnTo>
                  <a:pt x="0" y="0"/>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49" name="Freeform 487"/>
          <p:cNvSpPr>
            <a:spLocks/>
          </p:cNvSpPr>
          <p:nvPr/>
        </p:nvSpPr>
        <p:spPr bwMode="auto">
          <a:xfrm>
            <a:off x="3832748" y="2973604"/>
            <a:ext cx="77214" cy="133272"/>
          </a:xfrm>
          <a:custGeom>
            <a:avLst/>
            <a:gdLst>
              <a:gd name="T0" fmla="*/ 16 w 46"/>
              <a:gd name="T1" fmla="*/ 0 h 78"/>
              <a:gd name="T2" fmla="*/ 0 w 46"/>
              <a:gd name="T3" fmla="*/ 48 h 78"/>
              <a:gd name="T4" fmla="*/ 16 w 46"/>
              <a:gd name="T5" fmla="*/ 48 h 78"/>
              <a:gd name="T6" fmla="*/ 0 w 46"/>
              <a:gd name="T7" fmla="*/ 77 h 78"/>
              <a:gd name="T8" fmla="*/ 32 w 46"/>
              <a:gd name="T9" fmla="*/ 77 h 78"/>
              <a:gd name="T10" fmla="*/ 32 w 46"/>
              <a:gd name="T11" fmla="*/ 64 h 78"/>
              <a:gd name="T12" fmla="*/ 32 w 46"/>
              <a:gd name="T13" fmla="*/ 32 h 78"/>
              <a:gd name="T14" fmla="*/ 45 w 46"/>
              <a:gd name="T15" fmla="*/ 0 h 78"/>
              <a:gd name="T16" fmla="*/ 16 w 46"/>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78">
                <a:moveTo>
                  <a:pt x="16" y="0"/>
                </a:moveTo>
                <a:lnTo>
                  <a:pt x="0" y="48"/>
                </a:lnTo>
                <a:lnTo>
                  <a:pt x="16" y="48"/>
                </a:lnTo>
                <a:lnTo>
                  <a:pt x="0" y="77"/>
                </a:lnTo>
                <a:lnTo>
                  <a:pt x="32" y="77"/>
                </a:lnTo>
                <a:lnTo>
                  <a:pt x="32" y="64"/>
                </a:lnTo>
                <a:lnTo>
                  <a:pt x="32" y="32"/>
                </a:lnTo>
                <a:lnTo>
                  <a:pt x="45" y="0"/>
                </a:lnTo>
                <a:lnTo>
                  <a:pt x="16"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50" name="Freeform 488"/>
          <p:cNvSpPr>
            <a:spLocks/>
          </p:cNvSpPr>
          <p:nvPr/>
        </p:nvSpPr>
        <p:spPr bwMode="auto">
          <a:xfrm>
            <a:off x="3861044" y="2894152"/>
            <a:ext cx="318218" cy="240915"/>
          </a:xfrm>
          <a:custGeom>
            <a:avLst/>
            <a:gdLst>
              <a:gd name="T0" fmla="*/ 45 w 187"/>
              <a:gd name="T1" fmla="*/ 138 h 139"/>
              <a:gd name="T2" fmla="*/ 77 w 187"/>
              <a:gd name="T3" fmla="*/ 122 h 139"/>
              <a:gd name="T4" fmla="*/ 93 w 187"/>
              <a:gd name="T5" fmla="*/ 122 h 139"/>
              <a:gd name="T6" fmla="*/ 109 w 187"/>
              <a:gd name="T7" fmla="*/ 122 h 139"/>
              <a:gd name="T8" fmla="*/ 122 w 187"/>
              <a:gd name="T9" fmla="*/ 109 h 139"/>
              <a:gd name="T10" fmla="*/ 138 w 187"/>
              <a:gd name="T11" fmla="*/ 93 h 139"/>
              <a:gd name="T12" fmla="*/ 138 w 187"/>
              <a:gd name="T13" fmla="*/ 77 h 139"/>
              <a:gd name="T14" fmla="*/ 154 w 187"/>
              <a:gd name="T15" fmla="*/ 45 h 139"/>
              <a:gd name="T16" fmla="*/ 186 w 187"/>
              <a:gd name="T17" fmla="*/ 32 h 139"/>
              <a:gd name="T18" fmla="*/ 154 w 187"/>
              <a:gd name="T19" fmla="*/ 16 h 139"/>
              <a:gd name="T20" fmla="*/ 138 w 187"/>
              <a:gd name="T21" fmla="*/ 16 h 139"/>
              <a:gd name="T22" fmla="*/ 122 w 187"/>
              <a:gd name="T23" fmla="*/ 16 h 139"/>
              <a:gd name="T24" fmla="*/ 122 w 187"/>
              <a:gd name="T25" fmla="*/ 0 h 139"/>
              <a:gd name="T26" fmla="*/ 109 w 187"/>
              <a:gd name="T27" fmla="*/ 16 h 139"/>
              <a:gd name="T28" fmla="*/ 32 w 187"/>
              <a:gd name="T29" fmla="*/ 0 h 139"/>
              <a:gd name="T30" fmla="*/ 0 w 187"/>
              <a:gd name="T31" fmla="*/ 16 h 139"/>
              <a:gd name="T32" fmla="*/ 16 w 187"/>
              <a:gd name="T33" fmla="*/ 45 h 139"/>
              <a:gd name="T34" fmla="*/ 45 w 187"/>
              <a:gd name="T35" fmla="*/ 45 h 139"/>
              <a:gd name="T36" fmla="*/ 32 w 187"/>
              <a:gd name="T37" fmla="*/ 77 h 139"/>
              <a:gd name="T38" fmla="*/ 32 w 187"/>
              <a:gd name="T39" fmla="*/ 109 h 139"/>
              <a:gd name="T40" fmla="*/ 32 w 187"/>
              <a:gd name="T41" fmla="*/ 122 h 139"/>
              <a:gd name="T42" fmla="*/ 45 w 187"/>
              <a:gd name="T43" fmla="*/ 122 h 139"/>
              <a:gd name="T44" fmla="*/ 45 w 187"/>
              <a:gd name="T45"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7" h="139">
                <a:moveTo>
                  <a:pt x="45" y="138"/>
                </a:moveTo>
                <a:lnTo>
                  <a:pt x="77" y="122"/>
                </a:lnTo>
                <a:lnTo>
                  <a:pt x="93" y="122"/>
                </a:lnTo>
                <a:lnTo>
                  <a:pt x="109" y="122"/>
                </a:lnTo>
                <a:lnTo>
                  <a:pt x="122" y="109"/>
                </a:lnTo>
                <a:lnTo>
                  <a:pt x="138" y="93"/>
                </a:lnTo>
                <a:lnTo>
                  <a:pt x="138" y="77"/>
                </a:lnTo>
                <a:lnTo>
                  <a:pt x="154" y="45"/>
                </a:lnTo>
                <a:lnTo>
                  <a:pt x="186" y="32"/>
                </a:lnTo>
                <a:lnTo>
                  <a:pt x="154" y="16"/>
                </a:lnTo>
                <a:lnTo>
                  <a:pt x="138" y="16"/>
                </a:lnTo>
                <a:lnTo>
                  <a:pt x="122" y="16"/>
                </a:lnTo>
                <a:lnTo>
                  <a:pt x="122" y="0"/>
                </a:lnTo>
                <a:lnTo>
                  <a:pt x="109" y="16"/>
                </a:lnTo>
                <a:lnTo>
                  <a:pt x="32" y="0"/>
                </a:lnTo>
                <a:lnTo>
                  <a:pt x="0" y="16"/>
                </a:lnTo>
                <a:lnTo>
                  <a:pt x="16" y="45"/>
                </a:lnTo>
                <a:lnTo>
                  <a:pt x="45" y="45"/>
                </a:lnTo>
                <a:lnTo>
                  <a:pt x="32" y="77"/>
                </a:lnTo>
                <a:lnTo>
                  <a:pt x="32" y="109"/>
                </a:lnTo>
                <a:lnTo>
                  <a:pt x="32" y="122"/>
                </a:lnTo>
                <a:lnTo>
                  <a:pt x="45" y="122"/>
                </a:lnTo>
                <a:lnTo>
                  <a:pt x="45" y="138"/>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51" name="Freeform 489"/>
          <p:cNvSpPr>
            <a:spLocks/>
          </p:cNvSpPr>
          <p:nvPr/>
        </p:nvSpPr>
        <p:spPr bwMode="auto">
          <a:xfrm>
            <a:off x="4562778" y="2922345"/>
            <a:ext cx="56156" cy="79450"/>
          </a:xfrm>
          <a:custGeom>
            <a:avLst/>
            <a:gdLst>
              <a:gd name="T0" fmla="*/ 0 w 33"/>
              <a:gd name="T1" fmla="*/ 45 h 46"/>
              <a:gd name="T2" fmla="*/ 0 w 33"/>
              <a:gd name="T3" fmla="*/ 29 h 46"/>
              <a:gd name="T4" fmla="*/ 0 w 33"/>
              <a:gd name="T5" fmla="*/ 16 h 46"/>
              <a:gd name="T6" fmla="*/ 16 w 33"/>
              <a:gd name="T7" fmla="*/ 0 h 46"/>
              <a:gd name="T8" fmla="*/ 32 w 33"/>
              <a:gd name="T9" fmla="*/ 29 h 46"/>
              <a:gd name="T10" fmla="*/ 0 w 33"/>
              <a:gd name="T11" fmla="*/ 45 h 46"/>
            </a:gdLst>
            <a:ahLst/>
            <a:cxnLst>
              <a:cxn ang="0">
                <a:pos x="T0" y="T1"/>
              </a:cxn>
              <a:cxn ang="0">
                <a:pos x="T2" y="T3"/>
              </a:cxn>
              <a:cxn ang="0">
                <a:pos x="T4" y="T5"/>
              </a:cxn>
              <a:cxn ang="0">
                <a:pos x="T6" y="T7"/>
              </a:cxn>
              <a:cxn ang="0">
                <a:pos x="T8" y="T9"/>
              </a:cxn>
              <a:cxn ang="0">
                <a:pos x="T10" y="T11"/>
              </a:cxn>
            </a:cxnLst>
            <a:rect l="0" t="0" r="r" b="b"/>
            <a:pathLst>
              <a:path w="33" h="46">
                <a:moveTo>
                  <a:pt x="0" y="45"/>
                </a:moveTo>
                <a:lnTo>
                  <a:pt x="0" y="29"/>
                </a:lnTo>
                <a:lnTo>
                  <a:pt x="0" y="16"/>
                </a:lnTo>
                <a:lnTo>
                  <a:pt x="16" y="0"/>
                </a:lnTo>
                <a:lnTo>
                  <a:pt x="32" y="29"/>
                </a:lnTo>
                <a:lnTo>
                  <a:pt x="0" y="45"/>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52" name="Freeform 490"/>
          <p:cNvSpPr>
            <a:spLocks/>
          </p:cNvSpPr>
          <p:nvPr/>
        </p:nvSpPr>
        <p:spPr bwMode="auto">
          <a:xfrm>
            <a:off x="4197763" y="2796761"/>
            <a:ext cx="105292" cy="79452"/>
          </a:xfrm>
          <a:custGeom>
            <a:avLst/>
            <a:gdLst>
              <a:gd name="T0" fmla="*/ 48 w 62"/>
              <a:gd name="T1" fmla="*/ 16 h 46"/>
              <a:gd name="T2" fmla="*/ 16 w 62"/>
              <a:gd name="T3" fmla="*/ 0 h 46"/>
              <a:gd name="T4" fmla="*/ 16 w 62"/>
              <a:gd name="T5" fmla="*/ 32 h 46"/>
              <a:gd name="T6" fmla="*/ 0 w 62"/>
              <a:gd name="T7" fmla="*/ 45 h 46"/>
              <a:gd name="T8" fmla="*/ 16 w 62"/>
              <a:gd name="T9" fmla="*/ 32 h 46"/>
              <a:gd name="T10" fmla="*/ 16 w 62"/>
              <a:gd name="T11" fmla="*/ 45 h 46"/>
              <a:gd name="T12" fmla="*/ 32 w 62"/>
              <a:gd name="T13" fmla="*/ 45 h 46"/>
              <a:gd name="T14" fmla="*/ 32 w 62"/>
              <a:gd name="T15" fmla="*/ 32 h 46"/>
              <a:gd name="T16" fmla="*/ 48 w 62"/>
              <a:gd name="T17" fmla="*/ 32 h 46"/>
              <a:gd name="T18" fmla="*/ 61 w 62"/>
              <a:gd name="T19" fmla="*/ 32 h 46"/>
              <a:gd name="T20" fmla="*/ 48 w 62"/>
              <a:gd name="T21"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46">
                <a:moveTo>
                  <a:pt x="48" y="16"/>
                </a:moveTo>
                <a:lnTo>
                  <a:pt x="16" y="0"/>
                </a:lnTo>
                <a:lnTo>
                  <a:pt x="16" y="32"/>
                </a:lnTo>
                <a:lnTo>
                  <a:pt x="0" y="45"/>
                </a:lnTo>
                <a:lnTo>
                  <a:pt x="16" y="32"/>
                </a:lnTo>
                <a:lnTo>
                  <a:pt x="16" y="45"/>
                </a:lnTo>
                <a:lnTo>
                  <a:pt x="32" y="45"/>
                </a:lnTo>
                <a:lnTo>
                  <a:pt x="32" y="32"/>
                </a:lnTo>
                <a:lnTo>
                  <a:pt x="48" y="32"/>
                </a:lnTo>
                <a:lnTo>
                  <a:pt x="61" y="32"/>
                </a:lnTo>
                <a:lnTo>
                  <a:pt x="48" y="16"/>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53" name="Freeform 491"/>
          <p:cNvSpPr>
            <a:spLocks/>
          </p:cNvSpPr>
          <p:nvPr/>
        </p:nvSpPr>
        <p:spPr bwMode="auto">
          <a:xfrm>
            <a:off x="4361552" y="2691682"/>
            <a:ext cx="105292" cy="79450"/>
          </a:xfrm>
          <a:custGeom>
            <a:avLst/>
            <a:gdLst>
              <a:gd name="T0" fmla="*/ 32 w 62"/>
              <a:gd name="T1" fmla="*/ 29 h 46"/>
              <a:gd name="T2" fmla="*/ 45 w 62"/>
              <a:gd name="T3" fmla="*/ 29 h 46"/>
              <a:gd name="T4" fmla="*/ 61 w 62"/>
              <a:gd name="T5" fmla="*/ 16 h 46"/>
              <a:gd name="T6" fmla="*/ 32 w 62"/>
              <a:gd name="T7" fmla="*/ 0 h 46"/>
              <a:gd name="T8" fmla="*/ 0 w 62"/>
              <a:gd name="T9" fmla="*/ 16 h 46"/>
              <a:gd name="T10" fmla="*/ 16 w 62"/>
              <a:gd name="T11" fmla="*/ 45 h 46"/>
              <a:gd name="T12" fmla="*/ 32 w 62"/>
              <a:gd name="T13" fmla="*/ 45 h 46"/>
              <a:gd name="T14" fmla="*/ 32 w 62"/>
              <a:gd name="T15" fmla="*/ 29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46">
                <a:moveTo>
                  <a:pt x="32" y="29"/>
                </a:moveTo>
                <a:lnTo>
                  <a:pt x="45" y="29"/>
                </a:lnTo>
                <a:lnTo>
                  <a:pt x="61" y="16"/>
                </a:lnTo>
                <a:lnTo>
                  <a:pt x="32" y="0"/>
                </a:lnTo>
                <a:lnTo>
                  <a:pt x="0" y="16"/>
                </a:lnTo>
                <a:lnTo>
                  <a:pt x="16" y="45"/>
                </a:lnTo>
                <a:lnTo>
                  <a:pt x="32" y="45"/>
                </a:lnTo>
                <a:lnTo>
                  <a:pt x="32" y="29"/>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54" name="Line 492"/>
          <p:cNvSpPr>
            <a:spLocks noChangeShapeType="1"/>
          </p:cNvSpPr>
          <p:nvPr/>
        </p:nvSpPr>
        <p:spPr bwMode="auto">
          <a:xfrm>
            <a:off x="4354532" y="2922345"/>
            <a:ext cx="280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55" name="Freeform 493"/>
          <p:cNvSpPr>
            <a:spLocks/>
          </p:cNvSpPr>
          <p:nvPr/>
        </p:nvSpPr>
        <p:spPr bwMode="auto">
          <a:xfrm>
            <a:off x="4279657" y="2704495"/>
            <a:ext cx="180169" cy="112769"/>
          </a:xfrm>
          <a:custGeom>
            <a:avLst/>
            <a:gdLst>
              <a:gd name="T0" fmla="*/ 61 w 107"/>
              <a:gd name="T1" fmla="*/ 16 h 65"/>
              <a:gd name="T2" fmla="*/ 45 w 107"/>
              <a:gd name="T3" fmla="*/ 32 h 65"/>
              <a:gd name="T4" fmla="*/ 29 w 107"/>
              <a:gd name="T5" fmla="*/ 32 h 65"/>
              <a:gd name="T6" fmla="*/ 0 w 107"/>
              <a:gd name="T7" fmla="*/ 48 h 65"/>
              <a:gd name="T8" fmla="*/ 13 w 107"/>
              <a:gd name="T9" fmla="*/ 64 h 65"/>
              <a:gd name="T10" fmla="*/ 45 w 107"/>
              <a:gd name="T11" fmla="*/ 48 h 65"/>
              <a:gd name="T12" fmla="*/ 45 w 107"/>
              <a:gd name="T13" fmla="*/ 64 h 65"/>
              <a:gd name="T14" fmla="*/ 61 w 107"/>
              <a:gd name="T15" fmla="*/ 64 h 65"/>
              <a:gd name="T16" fmla="*/ 90 w 107"/>
              <a:gd name="T17" fmla="*/ 64 h 65"/>
              <a:gd name="T18" fmla="*/ 106 w 107"/>
              <a:gd name="T19" fmla="*/ 32 h 65"/>
              <a:gd name="T20" fmla="*/ 90 w 107"/>
              <a:gd name="T21" fmla="*/ 16 h 65"/>
              <a:gd name="T22" fmla="*/ 77 w 107"/>
              <a:gd name="T23" fmla="*/ 0 h 65"/>
              <a:gd name="T24" fmla="*/ 77 w 107"/>
              <a:gd name="T25" fmla="*/ 16 h 65"/>
              <a:gd name="T26" fmla="*/ 61 w 107"/>
              <a:gd name="T27"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65">
                <a:moveTo>
                  <a:pt x="61" y="16"/>
                </a:moveTo>
                <a:lnTo>
                  <a:pt x="45" y="32"/>
                </a:lnTo>
                <a:lnTo>
                  <a:pt x="29" y="32"/>
                </a:lnTo>
                <a:lnTo>
                  <a:pt x="0" y="48"/>
                </a:lnTo>
                <a:lnTo>
                  <a:pt x="13" y="64"/>
                </a:lnTo>
                <a:lnTo>
                  <a:pt x="45" y="48"/>
                </a:lnTo>
                <a:lnTo>
                  <a:pt x="45" y="64"/>
                </a:lnTo>
                <a:lnTo>
                  <a:pt x="61" y="64"/>
                </a:lnTo>
                <a:lnTo>
                  <a:pt x="90" y="64"/>
                </a:lnTo>
                <a:lnTo>
                  <a:pt x="106" y="32"/>
                </a:lnTo>
                <a:lnTo>
                  <a:pt x="90" y="16"/>
                </a:lnTo>
                <a:lnTo>
                  <a:pt x="77" y="0"/>
                </a:lnTo>
                <a:lnTo>
                  <a:pt x="77" y="16"/>
                </a:lnTo>
                <a:lnTo>
                  <a:pt x="61" y="16"/>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56" name="Freeform 494"/>
          <p:cNvSpPr>
            <a:spLocks/>
          </p:cNvSpPr>
          <p:nvPr/>
        </p:nvSpPr>
        <p:spPr bwMode="auto">
          <a:xfrm>
            <a:off x="4197763" y="2548158"/>
            <a:ext cx="212925" cy="243477"/>
          </a:xfrm>
          <a:custGeom>
            <a:avLst/>
            <a:gdLst>
              <a:gd name="T0" fmla="*/ 48 w 126"/>
              <a:gd name="T1" fmla="*/ 138 h 139"/>
              <a:gd name="T2" fmla="*/ 16 w 126"/>
              <a:gd name="T3" fmla="*/ 122 h 139"/>
              <a:gd name="T4" fmla="*/ 32 w 126"/>
              <a:gd name="T5" fmla="*/ 106 h 139"/>
              <a:gd name="T6" fmla="*/ 0 w 126"/>
              <a:gd name="T7" fmla="*/ 90 h 139"/>
              <a:gd name="T8" fmla="*/ 0 w 126"/>
              <a:gd name="T9" fmla="*/ 77 h 139"/>
              <a:gd name="T10" fmla="*/ 0 w 126"/>
              <a:gd name="T11" fmla="*/ 61 h 139"/>
              <a:gd name="T12" fmla="*/ 16 w 126"/>
              <a:gd name="T13" fmla="*/ 45 h 139"/>
              <a:gd name="T14" fmla="*/ 16 w 126"/>
              <a:gd name="T15" fmla="*/ 13 h 139"/>
              <a:gd name="T16" fmla="*/ 32 w 126"/>
              <a:gd name="T17" fmla="*/ 13 h 139"/>
              <a:gd name="T18" fmla="*/ 32 w 126"/>
              <a:gd name="T19" fmla="*/ 0 h 139"/>
              <a:gd name="T20" fmla="*/ 48 w 126"/>
              <a:gd name="T21" fmla="*/ 0 h 139"/>
              <a:gd name="T22" fmla="*/ 61 w 126"/>
              <a:gd name="T23" fmla="*/ 13 h 139"/>
              <a:gd name="T24" fmla="*/ 93 w 126"/>
              <a:gd name="T25" fmla="*/ 0 h 139"/>
              <a:gd name="T26" fmla="*/ 109 w 126"/>
              <a:gd name="T27" fmla="*/ 13 h 139"/>
              <a:gd name="T28" fmla="*/ 109 w 126"/>
              <a:gd name="T29" fmla="*/ 29 h 139"/>
              <a:gd name="T30" fmla="*/ 125 w 126"/>
              <a:gd name="T31" fmla="*/ 61 h 139"/>
              <a:gd name="T32" fmla="*/ 93 w 126"/>
              <a:gd name="T33" fmla="*/ 77 h 139"/>
              <a:gd name="T34" fmla="*/ 109 w 126"/>
              <a:gd name="T35" fmla="*/ 106 h 139"/>
              <a:gd name="T36" fmla="*/ 93 w 126"/>
              <a:gd name="T37" fmla="*/ 122 h 139"/>
              <a:gd name="T38" fmla="*/ 77 w 126"/>
              <a:gd name="T39" fmla="*/ 122 h 139"/>
              <a:gd name="T40" fmla="*/ 48 w 126"/>
              <a:gd name="T41"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139">
                <a:moveTo>
                  <a:pt x="48" y="138"/>
                </a:moveTo>
                <a:lnTo>
                  <a:pt x="16" y="122"/>
                </a:lnTo>
                <a:lnTo>
                  <a:pt x="32" y="106"/>
                </a:lnTo>
                <a:lnTo>
                  <a:pt x="0" y="90"/>
                </a:lnTo>
                <a:lnTo>
                  <a:pt x="0" y="77"/>
                </a:lnTo>
                <a:lnTo>
                  <a:pt x="0" y="61"/>
                </a:lnTo>
                <a:lnTo>
                  <a:pt x="16" y="45"/>
                </a:lnTo>
                <a:lnTo>
                  <a:pt x="16" y="13"/>
                </a:lnTo>
                <a:lnTo>
                  <a:pt x="32" y="13"/>
                </a:lnTo>
                <a:lnTo>
                  <a:pt x="32" y="0"/>
                </a:lnTo>
                <a:lnTo>
                  <a:pt x="48" y="0"/>
                </a:lnTo>
                <a:lnTo>
                  <a:pt x="61" y="13"/>
                </a:lnTo>
                <a:lnTo>
                  <a:pt x="93" y="0"/>
                </a:lnTo>
                <a:lnTo>
                  <a:pt x="109" y="13"/>
                </a:lnTo>
                <a:lnTo>
                  <a:pt x="109" y="29"/>
                </a:lnTo>
                <a:lnTo>
                  <a:pt x="125" y="61"/>
                </a:lnTo>
                <a:lnTo>
                  <a:pt x="93" y="77"/>
                </a:lnTo>
                <a:lnTo>
                  <a:pt x="109" y="106"/>
                </a:lnTo>
                <a:lnTo>
                  <a:pt x="93" y="122"/>
                </a:lnTo>
                <a:lnTo>
                  <a:pt x="77" y="122"/>
                </a:lnTo>
                <a:lnTo>
                  <a:pt x="48" y="138"/>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57" name="Freeform 495"/>
          <p:cNvSpPr>
            <a:spLocks/>
          </p:cNvSpPr>
          <p:nvPr/>
        </p:nvSpPr>
        <p:spPr bwMode="auto">
          <a:xfrm>
            <a:off x="4382610" y="2502025"/>
            <a:ext cx="208247" cy="269107"/>
          </a:xfrm>
          <a:custGeom>
            <a:avLst/>
            <a:gdLst>
              <a:gd name="T0" fmla="*/ 0 w 123"/>
              <a:gd name="T1" fmla="*/ 61 h 155"/>
              <a:gd name="T2" fmla="*/ 0 w 123"/>
              <a:gd name="T3" fmla="*/ 77 h 155"/>
              <a:gd name="T4" fmla="*/ 16 w 123"/>
              <a:gd name="T5" fmla="*/ 109 h 155"/>
              <a:gd name="T6" fmla="*/ 45 w 123"/>
              <a:gd name="T7" fmla="*/ 125 h 155"/>
              <a:gd name="T8" fmla="*/ 77 w 123"/>
              <a:gd name="T9" fmla="*/ 138 h 155"/>
              <a:gd name="T10" fmla="*/ 93 w 123"/>
              <a:gd name="T11" fmla="*/ 138 h 155"/>
              <a:gd name="T12" fmla="*/ 122 w 123"/>
              <a:gd name="T13" fmla="*/ 154 h 155"/>
              <a:gd name="T14" fmla="*/ 122 w 123"/>
              <a:gd name="T15" fmla="*/ 109 h 155"/>
              <a:gd name="T16" fmla="*/ 122 w 123"/>
              <a:gd name="T17" fmla="*/ 77 h 155"/>
              <a:gd name="T18" fmla="*/ 122 w 123"/>
              <a:gd name="T19" fmla="*/ 61 h 155"/>
              <a:gd name="T20" fmla="*/ 93 w 123"/>
              <a:gd name="T21" fmla="*/ 0 h 155"/>
              <a:gd name="T22" fmla="*/ 77 w 123"/>
              <a:gd name="T23" fmla="*/ 32 h 155"/>
              <a:gd name="T24" fmla="*/ 61 w 123"/>
              <a:gd name="T25" fmla="*/ 48 h 155"/>
              <a:gd name="T26" fmla="*/ 45 w 123"/>
              <a:gd name="T27" fmla="*/ 32 h 155"/>
              <a:gd name="T28" fmla="*/ 0 w 123"/>
              <a:gd name="T29" fmla="*/ 6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155">
                <a:moveTo>
                  <a:pt x="0" y="61"/>
                </a:moveTo>
                <a:lnTo>
                  <a:pt x="0" y="77"/>
                </a:lnTo>
                <a:lnTo>
                  <a:pt x="16" y="109"/>
                </a:lnTo>
                <a:lnTo>
                  <a:pt x="45" y="125"/>
                </a:lnTo>
                <a:lnTo>
                  <a:pt x="77" y="138"/>
                </a:lnTo>
                <a:lnTo>
                  <a:pt x="93" y="138"/>
                </a:lnTo>
                <a:lnTo>
                  <a:pt x="122" y="154"/>
                </a:lnTo>
                <a:lnTo>
                  <a:pt x="122" y="109"/>
                </a:lnTo>
                <a:lnTo>
                  <a:pt x="122" y="77"/>
                </a:lnTo>
                <a:lnTo>
                  <a:pt x="122" y="61"/>
                </a:lnTo>
                <a:lnTo>
                  <a:pt x="93" y="0"/>
                </a:lnTo>
                <a:lnTo>
                  <a:pt x="77" y="32"/>
                </a:lnTo>
                <a:lnTo>
                  <a:pt x="61" y="48"/>
                </a:lnTo>
                <a:lnTo>
                  <a:pt x="45" y="32"/>
                </a:lnTo>
                <a:lnTo>
                  <a:pt x="0" y="61"/>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58" name="Freeform 496"/>
          <p:cNvSpPr>
            <a:spLocks/>
          </p:cNvSpPr>
          <p:nvPr/>
        </p:nvSpPr>
        <p:spPr bwMode="auto">
          <a:xfrm>
            <a:off x="4382610" y="2817264"/>
            <a:ext cx="51477" cy="51259"/>
          </a:xfrm>
          <a:custGeom>
            <a:avLst/>
            <a:gdLst>
              <a:gd name="T0" fmla="*/ 16 w 30"/>
              <a:gd name="T1" fmla="*/ 13 h 30"/>
              <a:gd name="T2" fmla="*/ 16 w 30"/>
              <a:gd name="T3" fmla="*/ 0 h 30"/>
              <a:gd name="T4" fmla="*/ 29 w 30"/>
              <a:gd name="T5" fmla="*/ 0 h 30"/>
              <a:gd name="T6" fmla="*/ 0 w 30"/>
              <a:gd name="T7" fmla="*/ 0 h 30"/>
              <a:gd name="T8" fmla="*/ 0 w 30"/>
              <a:gd name="T9" fmla="*/ 13 h 30"/>
              <a:gd name="T10" fmla="*/ 0 w 30"/>
              <a:gd name="T11" fmla="*/ 29 h 30"/>
              <a:gd name="T12" fmla="*/ 16 w 30"/>
              <a:gd name="T13" fmla="*/ 13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16" y="13"/>
                </a:moveTo>
                <a:lnTo>
                  <a:pt x="16" y="0"/>
                </a:lnTo>
                <a:lnTo>
                  <a:pt x="29" y="0"/>
                </a:lnTo>
                <a:lnTo>
                  <a:pt x="0" y="0"/>
                </a:lnTo>
                <a:lnTo>
                  <a:pt x="0" y="13"/>
                </a:lnTo>
                <a:lnTo>
                  <a:pt x="0" y="29"/>
                </a:lnTo>
                <a:lnTo>
                  <a:pt x="16" y="13"/>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59" name="Freeform 497"/>
          <p:cNvSpPr>
            <a:spLocks/>
          </p:cNvSpPr>
          <p:nvPr/>
        </p:nvSpPr>
        <p:spPr bwMode="auto">
          <a:xfrm>
            <a:off x="4513641" y="2817264"/>
            <a:ext cx="77216" cy="184531"/>
          </a:xfrm>
          <a:custGeom>
            <a:avLst/>
            <a:gdLst>
              <a:gd name="T0" fmla="*/ 29 w 46"/>
              <a:gd name="T1" fmla="*/ 106 h 107"/>
              <a:gd name="T2" fmla="*/ 29 w 46"/>
              <a:gd name="T3" fmla="*/ 90 h 107"/>
              <a:gd name="T4" fmla="*/ 29 w 46"/>
              <a:gd name="T5" fmla="*/ 77 h 107"/>
              <a:gd name="T6" fmla="*/ 45 w 46"/>
              <a:gd name="T7" fmla="*/ 61 h 107"/>
              <a:gd name="T8" fmla="*/ 45 w 46"/>
              <a:gd name="T9" fmla="*/ 29 h 107"/>
              <a:gd name="T10" fmla="*/ 29 w 46"/>
              <a:gd name="T11" fmla="*/ 13 h 107"/>
              <a:gd name="T12" fmla="*/ 16 w 46"/>
              <a:gd name="T13" fmla="*/ 0 h 107"/>
              <a:gd name="T14" fmla="*/ 0 w 46"/>
              <a:gd name="T15" fmla="*/ 0 h 107"/>
              <a:gd name="T16" fmla="*/ 0 w 46"/>
              <a:gd name="T17" fmla="*/ 13 h 107"/>
              <a:gd name="T18" fmla="*/ 0 w 46"/>
              <a:gd name="T19" fmla="*/ 29 h 107"/>
              <a:gd name="T20" fmla="*/ 0 w 46"/>
              <a:gd name="T21" fmla="*/ 45 h 107"/>
              <a:gd name="T22" fmla="*/ 0 w 46"/>
              <a:gd name="T23" fmla="*/ 61 h 107"/>
              <a:gd name="T24" fmla="*/ 0 w 46"/>
              <a:gd name="T25" fmla="*/ 77 h 107"/>
              <a:gd name="T26" fmla="*/ 16 w 46"/>
              <a:gd name="T27" fmla="*/ 77 h 107"/>
              <a:gd name="T28" fmla="*/ 29 w 46"/>
              <a:gd name="T29"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07">
                <a:moveTo>
                  <a:pt x="29" y="106"/>
                </a:moveTo>
                <a:lnTo>
                  <a:pt x="29" y="90"/>
                </a:lnTo>
                <a:lnTo>
                  <a:pt x="29" y="77"/>
                </a:lnTo>
                <a:lnTo>
                  <a:pt x="45" y="61"/>
                </a:lnTo>
                <a:lnTo>
                  <a:pt x="45" y="29"/>
                </a:lnTo>
                <a:lnTo>
                  <a:pt x="29" y="13"/>
                </a:lnTo>
                <a:lnTo>
                  <a:pt x="16" y="0"/>
                </a:lnTo>
                <a:lnTo>
                  <a:pt x="0" y="0"/>
                </a:lnTo>
                <a:lnTo>
                  <a:pt x="0" y="13"/>
                </a:lnTo>
                <a:lnTo>
                  <a:pt x="0" y="29"/>
                </a:lnTo>
                <a:lnTo>
                  <a:pt x="0" y="45"/>
                </a:lnTo>
                <a:lnTo>
                  <a:pt x="0" y="61"/>
                </a:lnTo>
                <a:lnTo>
                  <a:pt x="0" y="77"/>
                </a:lnTo>
                <a:lnTo>
                  <a:pt x="16" y="77"/>
                </a:lnTo>
                <a:lnTo>
                  <a:pt x="29" y="106"/>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60" name="Freeform 498"/>
          <p:cNvSpPr>
            <a:spLocks/>
          </p:cNvSpPr>
          <p:nvPr/>
        </p:nvSpPr>
        <p:spPr bwMode="auto">
          <a:xfrm>
            <a:off x="4169685" y="1881796"/>
            <a:ext cx="477328" cy="535651"/>
          </a:xfrm>
          <a:custGeom>
            <a:avLst/>
            <a:gdLst>
              <a:gd name="T0" fmla="*/ 77 w 280"/>
              <a:gd name="T1" fmla="*/ 292 h 309"/>
              <a:gd name="T2" fmla="*/ 93 w 280"/>
              <a:gd name="T3" fmla="*/ 244 h 309"/>
              <a:gd name="T4" fmla="*/ 77 w 280"/>
              <a:gd name="T5" fmla="*/ 199 h 309"/>
              <a:gd name="T6" fmla="*/ 125 w 280"/>
              <a:gd name="T7" fmla="*/ 122 h 309"/>
              <a:gd name="T8" fmla="*/ 154 w 280"/>
              <a:gd name="T9" fmla="*/ 77 h 309"/>
              <a:gd name="T10" fmla="*/ 170 w 280"/>
              <a:gd name="T11" fmla="*/ 77 h 309"/>
              <a:gd name="T12" fmla="*/ 170 w 280"/>
              <a:gd name="T13" fmla="*/ 61 h 309"/>
              <a:gd name="T14" fmla="*/ 186 w 280"/>
              <a:gd name="T15" fmla="*/ 45 h 309"/>
              <a:gd name="T16" fmla="*/ 218 w 280"/>
              <a:gd name="T17" fmla="*/ 61 h 309"/>
              <a:gd name="T18" fmla="*/ 231 w 280"/>
              <a:gd name="T19" fmla="*/ 61 h 309"/>
              <a:gd name="T20" fmla="*/ 231 w 280"/>
              <a:gd name="T21" fmla="*/ 45 h 309"/>
              <a:gd name="T22" fmla="*/ 263 w 280"/>
              <a:gd name="T23" fmla="*/ 29 h 309"/>
              <a:gd name="T24" fmla="*/ 279 w 280"/>
              <a:gd name="T25" fmla="*/ 45 h 309"/>
              <a:gd name="T26" fmla="*/ 279 w 280"/>
              <a:gd name="T27" fmla="*/ 29 h 309"/>
              <a:gd name="T28" fmla="*/ 279 w 280"/>
              <a:gd name="T29" fmla="*/ 13 h 309"/>
              <a:gd name="T30" fmla="*/ 263 w 280"/>
              <a:gd name="T31" fmla="*/ 0 h 309"/>
              <a:gd name="T32" fmla="*/ 231 w 280"/>
              <a:gd name="T33" fmla="*/ 13 h 309"/>
              <a:gd name="T34" fmla="*/ 231 w 280"/>
              <a:gd name="T35" fmla="*/ 0 h 309"/>
              <a:gd name="T36" fmla="*/ 218 w 280"/>
              <a:gd name="T37" fmla="*/ 13 h 309"/>
              <a:gd name="T38" fmla="*/ 202 w 280"/>
              <a:gd name="T39" fmla="*/ 29 h 309"/>
              <a:gd name="T40" fmla="*/ 141 w 280"/>
              <a:gd name="T41" fmla="*/ 45 h 309"/>
              <a:gd name="T42" fmla="*/ 125 w 280"/>
              <a:gd name="T43" fmla="*/ 45 h 309"/>
              <a:gd name="T44" fmla="*/ 125 w 280"/>
              <a:gd name="T45" fmla="*/ 61 h 309"/>
              <a:gd name="T46" fmla="*/ 64 w 280"/>
              <a:gd name="T47" fmla="*/ 183 h 309"/>
              <a:gd name="T48" fmla="*/ 32 w 280"/>
              <a:gd name="T49" fmla="*/ 183 h 309"/>
              <a:gd name="T50" fmla="*/ 16 w 280"/>
              <a:gd name="T51" fmla="*/ 215 h 309"/>
              <a:gd name="T52" fmla="*/ 0 w 280"/>
              <a:gd name="T53" fmla="*/ 231 h 309"/>
              <a:gd name="T54" fmla="*/ 16 w 280"/>
              <a:gd name="T55" fmla="*/ 292 h 309"/>
              <a:gd name="T56" fmla="*/ 0 w 280"/>
              <a:gd name="T57" fmla="*/ 308 h 309"/>
              <a:gd name="T58" fmla="*/ 32 w 280"/>
              <a:gd name="T59" fmla="*/ 308 h 309"/>
              <a:gd name="T60" fmla="*/ 48 w 280"/>
              <a:gd name="T61" fmla="*/ 308 h 309"/>
              <a:gd name="T62" fmla="*/ 77 w 280"/>
              <a:gd name="T63" fmla="*/ 276 h 309"/>
              <a:gd name="T64" fmla="*/ 77 w 280"/>
              <a:gd name="T65" fmla="*/ 292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0" h="309">
                <a:moveTo>
                  <a:pt x="77" y="292"/>
                </a:moveTo>
                <a:lnTo>
                  <a:pt x="93" y="244"/>
                </a:lnTo>
                <a:lnTo>
                  <a:pt x="77" y="199"/>
                </a:lnTo>
                <a:lnTo>
                  <a:pt x="125" y="122"/>
                </a:lnTo>
                <a:lnTo>
                  <a:pt x="154" y="77"/>
                </a:lnTo>
                <a:lnTo>
                  <a:pt x="170" y="77"/>
                </a:lnTo>
                <a:lnTo>
                  <a:pt x="170" y="61"/>
                </a:lnTo>
                <a:lnTo>
                  <a:pt x="186" y="45"/>
                </a:lnTo>
                <a:lnTo>
                  <a:pt x="218" y="61"/>
                </a:lnTo>
                <a:lnTo>
                  <a:pt x="231" y="61"/>
                </a:lnTo>
                <a:lnTo>
                  <a:pt x="231" y="45"/>
                </a:lnTo>
                <a:lnTo>
                  <a:pt x="263" y="29"/>
                </a:lnTo>
                <a:lnTo>
                  <a:pt x="279" y="45"/>
                </a:lnTo>
                <a:lnTo>
                  <a:pt x="279" y="29"/>
                </a:lnTo>
                <a:lnTo>
                  <a:pt x="279" y="13"/>
                </a:lnTo>
                <a:lnTo>
                  <a:pt x="263" y="0"/>
                </a:lnTo>
                <a:lnTo>
                  <a:pt x="231" y="13"/>
                </a:lnTo>
                <a:lnTo>
                  <a:pt x="231" y="0"/>
                </a:lnTo>
                <a:lnTo>
                  <a:pt x="218" y="13"/>
                </a:lnTo>
                <a:lnTo>
                  <a:pt x="202" y="29"/>
                </a:lnTo>
                <a:lnTo>
                  <a:pt x="141" y="45"/>
                </a:lnTo>
                <a:lnTo>
                  <a:pt x="125" y="45"/>
                </a:lnTo>
                <a:lnTo>
                  <a:pt x="125" y="61"/>
                </a:lnTo>
                <a:lnTo>
                  <a:pt x="64" y="183"/>
                </a:lnTo>
                <a:lnTo>
                  <a:pt x="32" y="183"/>
                </a:lnTo>
                <a:lnTo>
                  <a:pt x="16" y="215"/>
                </a:lnTo>
                <a:lnTo>
                  <a:pt x="0" y="231"/>
                </a:lnTo>
                <a:lnTo>
                  <a:pt x="16" y="292"/>
                </a:lnTo>
                <a:lnTo>
                  <a:pt x="0" y="308"/>
                </a:lnTo>
                <a:lnTo>
                  <a:pt x="32" y="308"/>
                </a:lnTo>
                <a:lnTo>
                  <a:pt x="48" y="308"/>
                </a:lnTo>
                <a:lnTo>
                  <a:pt x="77" y="276"/>
                </a:lnTo>
                <a:lnTo>
                  <a:pt x="77" y="292"/>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61" name="Freeform 499"/>
          <p:cNvSpPr>
            <a:spLocks/>
          </p:cNvSpPr>
          <p:nvPr/>
        </p:nvSpPr>
        <p:spPr bwMode="auto">
          <a:xfrm>
            <a:off x="4197763" y="1502483"/>
            <a:ext cx="159109" cy="192219"/>
          </a:xfrm>
          <a:custGeom>
            <a:avLst/>
            <a:gdLst>
              <a:gd name="T0" fmla="*/ 61 w 94"/>
              <a:gd name="T1" fmla="*/ 0 h 111"/>
              <a:gd name="T2" fmla="*/ 48 w 94"/>
              <a:gd name="T3" fmla="*/ 16 h 111"/>
              <a:gd name="T4" fmla="*/ 16 w 94"/>
              <a:gd name="T5" fmla="*/ 32 h 111"/>
              <a:gd name="T6" fmla="*/ 0 w 94"/>
              <a:gd name="T7" fmla="*/ 49 h 111"/>
              <a:gd name="T8" fmla="*/ 16 w 94"/>
              <a:gd name="T9" fmla="*/ 65 h 111"/>
              <a:gd name="T10" fmla="*/ 48 w 94"/>
              <a:gd name="T11" fmla="*/ 49 h 111"/>
              <a:gd name="T12" fmla="*/ 48 w 94"/>
              <a:gd name="T13" fmla="*/ 32 h 111"/>
              <a:gd name="T14" fmla="*/ 61 w 94"/>
              <a:gd name="T15" fmla="*/ 65 h 111"/>
              <a:gd name="T16" fmla="*/ 48 w 94"/>
              <a:gd name="T17" fmla="*/ 94 h 111"/>
              <a:gd name="T18" fmla="*/ 61 w 94"/>
              <a:gd name="T19" fmla="*/ 110 h 111"/>
              <a:gd name="T20" fmla="*/ 77 w 94"/>
              <a:gd name="T21" fmla="*/ 49 h 111"/>
              <a:gd name="T22" fmla="*/ 93 w 94"/>
              <a:gd name="T23" fmla="*/ 32 h 111"/>
              <a:gd name="T24" fmla="*/ 61 w 94"/>
              <a:gd name="T2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11">
                <a:moveTo>
                  <a:pt x="61" y="0"/>
                </a:moveTo>
                <a:lnTo>
                  <a:pt x="48" y="16"/>
                </a:lnTo>
                <a:lnTo>
                  <a:pt x="16" y="32"/>
                </a:lnTo>
                <a:lnTo>
                  <a:pt x="0" y="49"/>
                </a:lnTo>
                <a:lnTo>
                  <a:pt x="16" y="65"/>
                </a:lnTo>
                <a:lnTo>
                  <a:pt x="48" y="49"/>
                </a:lnTo>
                <a:lnTo>
                  <a:pt x="48" y="32"/>
                </a:lnTo>
                <a:lnTo>
                  <a:pt x="61" y="65"/>
                </a:lnTo>
                <a:lnTo>
                  <a:pt x="48" y="94"/>
                </a:lnTo>
                <a:lnTo>
                  <a:pt x="61" y="110"/>
                </a:lnTo>
                <a:lnTo>
                  <a:pt x="77" y="49"/>
                </a:lnTo>
                <a:lnTo>
                  <a:pt x="93" y="32"/>
                </a:lnTo>
                <a:lnTo>
                  <a:pt x="61"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62" name="Freeform 500"/>
          <p:cNvSpPr>
            <a:spLocks/>
          </p:cNvSpPr>
          <p:nvPr/>
        </p:nvSpPr>
        <p:spPr bwMode="auto">
          <a:xfrm>
            <a:off x="4328794" y="1453787"/>
            <a:ext cx="159109" cy="79452"/>
          </a:xfrm>
          <a:custGeom>
            <a:avLst/>
            <a:gdLst>
              <a:gd name="T0" fmla="*/ 16 w 94"/>
              <a:gd name="T1" fmla="*/ 16 h 46"/>
              <a:gd name="T2" fmla="*/ 0 w 94"/>
              <a:gd name="T3" fmla="*/ 16 h 46"/>
              <a:gd name="T4" fmla="*/ 32 w 94"/>
              <a:gd name="T5" fmla="*/ 45 h 46"/>
              <a:gd name="T6" fmla="*/ 77 w 94"/>
              <a:gd name="T7" fmla="*/ 45 h 46"/>
              <a:gd name="T8" fmla="*/ 93 w 94"/>
              <a:gd name="T9" fmla="*/ 16 h 46"/>
              <a:gd name="T10" fmla="*/ 61 w 94"/>
              <a:gd name="T11" fmla="*/ 0 h 46"/>
              <a:gd name="T12" fmla="*/ 16 w 94"/>
              <a:gd name="T13" fmla="*/ 16 h 46"/>
            </a:gdLst>
            <a:ahLst/>
            <a:cxnLst>
              <a:cxn ang="0">
                <a:pos x="T0" y="T1"/>
              </a:cxn>
              <a:cxn ang="0">
                <a:pos x="T2" y="T3"/>
              </a:cxn>
              <a:cxn ang="0">
                <a:pos x="T4" y="T5"/>
              </a:cxn>
              <a:cxn ang="0">
                <a:pos x="T6" y="T7"/>
              </a:cxn>
              <a:cxn ang="0">
                <a:pos x="T8" y="T9"/>
              </a:cxn>
              <a:cxn ang="0">
                <a:pos x="T10" y="T11"/>
              </a:cxn>
              <a:cxn ang="0">
                <a:pos x="T12" y="T13"/>
              </a:cxn>
            </a:cxnLst>
            <a:rect l="0" t="0" r="r" b="b"/>
            <a:pathLst>
              <a:path w="94" h="46">
                <a:moveTo>
                  <a:pt x="16" y="16"/>
                </a:moveTo>
                <a:lnTo>
                  <a:pt x="0" y="16"/>
                </a:lnTo>
                <a:lnTo>
                  <a:pt x="32" y="45"/>
                </a:lnTo>
                <a:lnTo>
                  <a:pt x="77" y="45"/>
                </a:lnTo>
                <a:lnTo>
                  <a:pt x="93" y="16"/>
                </a:lnTo>
                <a:lnTo>
                  <a:pt x="61" y="0"/>
                </a:lnTo>
                <a:lnTo>
                  <a:pt x="16" y="16"/>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63" name="Freeform 501"/>
          <p:cNvSpPr>
            <a:spLocks/>
          </p:cNvSpPr>
          <p:nvPr/>
        </p:nvSpPr>
        <p:spPr bwMode="auto">
          <a:xfrm>
            <a:off x="4410688" y="1558867"/>
            <a:ext cx="28078" cy="30755"/>
          </a:xfrm>
          <a:custGeom>
            <a:avLst/>
            <a:gdLst>
              <a:gd name="T0" fmla="*/ 0 w 17"/>
              <a:gd name="T1" fmla="*/ 0 h 17"/>
              <a:gd name="T2" fmla="*/ 0 w 17"/>
              <a:gd name="T3" fmla="*/ 16 h 17"/>
              <a:gd name="T4" fmla="*/ 16 w 17"/>
              <a:gd name="T5" fmla="*/ 16 h 17"/>
              <a:gd name="T6" fmla="*/ 0 w 17"/>
              <a:gd name="T7" fmla="*/ 0 h 17"/>
            </a:gdLst>
            <a:ahLst/>
            <a:cxnLst>
              <a:cxn ang="0">
                <a:pos x="T0" y="T1"/>
              </a:cxn>
              <a:cxn ang="0">
                <a:pos x="T2" y="T3"/>
              </a:cxn>
              <a:cxn ang="0">
                <a:pos x="T4" y="T5"/>
              </a:cxn>
              <a:cxn ang="0">
                <a:pos x="T6" y="T7"/>
              </a:cxn>
            </a:cxnLst>
            <a:rect l="0" t="0" r="r" b="b"/>
            <a:pathLst>
              <a:path w="17" h="17">
                <a:moveTo>
                  <a:pt x="0" y="0"/>
                </a:moveTo>
                <a:lnTo>
                  <a:pt x="0" y="16"/>
                </a:lnTo>
                <a:lnTo>
                  <a:pt x="16" y="16"/>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64" name="Freeform 502"/>
          <p:cNvSpPr>
            <a:spLocks/>
          </p:cNvSpPr>
          <p:nvPr/>
        </p:nvSpPr>
        <p:spPr bwMode="auto">
          <a:xfrm>
            <a:off x="4300716" y="1986876"/>
            <a:ext cx="264401" cy="535653"/>
          </a:xfrm>
          <a:custGeom>
            <a:avLst/>
            <a:gdLst>
              <a:gd name="T0" fmla="*/ 0 w 155"/>
              <a:gd name="T1" fmla="*/ 231 h 309"/>
              <a:gd name="T2" fmla="*/ 32 w 155"/>
              <a:gd name="T3" fmla="*/ 308 h 309"/>
              <a:gd name="T4" fmla="*/ 48 w 155"/>
              <a:gd name="T5" fmla="*/ 308 h 309"/>
              <a:gd name="T6" fmla="*/ 48 w 155"/>
              <a:gd name="T7" fmla="*/ 292 h 309"/>
              <a:gd name="T8" fmla="*/ 77 w 155"/>
              <a:gd name="T9" fmla="*/ 292 h 309"/>
              <a:gd name="T10" fmla="*/ 77 w 155"/>
              <a:gd name="T11" fmla="*/ 260 h 309"/>
              <a:gd name="T12" fmla="*/ 77 w 155"/>
              <a:gd name="T13" fmla="*/ 215 h 309"/>
              <a:gd name="T14" fmla="*/ 93 w 155"/>
              <a:gd name="T15" fmla="*/ 215 h 309"/>
              <a:gd name="T16" fmla="*/ 77 w 155"/>
              <a:gd name="T17" fmla="*/ 199 h 309"/>
              <a:gd name="T18" fmla="*/ 77 w 155"/>
              <a:gd name="T19" fmla="*/ 154 h 309"/>
              <a:gd name="T20" fmla="*/ 77 w 155"/>
              <a:gd name="T21" fmla="*/ 138 h 309"/>
              <a:gd name="T22" fmla="*/ 109 w 155"/>
              <a:gd name="T23" fmla="*/ 122 h 309"/>
              <a:gd name="T24" fmla="*/ 125 w 155"/>
              <a:gd name="T25" fmla="*/ 106 h 309"/>
              <a:gd name="T26" fmla="*/ 125 w 155"/>
              <a:gd name="T27" fmla="*/ 77 h 309"/>
              <a:gd name="T28" fmla="*/ 154 w 155"/>
              <a:gd name="T29" fmla="*/ 77 h 309"/>
              <a:gd name="T30" fmla="*/ 141 w 155"/>
              <a:gd name="T31" fmla="*/ 45 h 309"/>
              <a:gd name="T32" fmla="*/ 125 w 155"/>
              <a:gd name="T33" fmla="*/ 16 h 309"/>
              <a:gd name="T34" fmla="*/ 93 w 155"/>
              <a:gd name="T35" fmla="*/ 0 h 309"/>
              <a:gd name="T36" fmla="*/ 93 w 155"/>
              <a:gd name="T37" fmla="*/ 16 h 309"/>
              <a:gd name="T38" fmla="*/ 77 w 155"/>
              <a:gd name="T39" fmla="*/ 16 h 309"/>
              <a:gd name="T40" fmla="*/ 48 w 155"/>
              <a:gd name="T41" fmla="*/ 61 h 309"/>
              <a:gd name="T42" fmla="*/ 0 w 155"/>
              <a:gd name="T43" fmla="*/ 138 h 309"/>
              <a:gd name="T44" fmla="*/ 16 w 155"/>
              <a:gd name="T45" fmla="*/ 183 h 309"/>
              <a:gd name="T46" fmla="*/ 0 w 155"/>
              <a:gd name="T47" fmla="*/ 23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309">
                <a:moveTo>
                  <a:pt x="0" y="231"/>
                </a:moveTo>
                <a:lnTo>
                  <a:pt x="32" y="308"/>
                </a:lnTo>
                <a:lnTo>
                  <a:pt x="48" y="308"/>
                </a:lnTo>
                <a:lnTo>
                  <a:pt x="48" y="292"/>
                </a:lnTo>
                <a:lnTo>
                  <a:pt x="77" y="292"/>
                </a:lnTo>
                <a:lnTo>
                  <a:pt x="77" y="260"/>
                </a:lnTo>
                <a:lnTo>
                  <a:pt x="77" y="215"/>
                </a:lnTo>
                <a:lnTo>
                  <a:pt x="93" y="215"/>
                </a:lnTo>
                <a:lnTo>
                  <a:pt x="77" y="199"/>
                </a:lnTo>
                <a:lnTo>
                  <a:pt x="77" y="154"/>
                </a:lnTo>
                <a:lnTo>
                  <a:pt x="77" y="138"/>
                </a:lnTo>
                <a:lnTo>
                  <a:pt x="109" y="122"/>
                </a:lnTo>
                <a:lnTo>
                  <a:pt x="125" y="106"/>
                </a:lnTo>
                <a:lnTo>
                  <a:pt x="125" y="77"/>
                </a:lnTo>
                <a:lnTo>
                  <a:pt x="154" y="77"/>
                </a:lnTo>
                <a:lnTo>
                  <a:pt x="141" y="45"/>
                </a:lnTo>
                <a:lnTo>
                  <a:pt x="125" y="16"/>
                </a:lnTo>
                <a:lnTo>
                  <a:pt x="93" y="0"/>
                </a:lnTo>
                <a:lnTo>
                  <a:pt x="93" y="16"/>
                </a:lnTo>
                <a:lnTo>
                  <a:pt x="77" y="16"/>
                </a:lnTo>
                <a:lnTo>
                  <a:pt x="48" y="61"/>
                </a:lnTo>
                <a:lnTo>
                  <a:pt x="0" y="138"/>
                </a:lnTo>
                <a:lnTo>
                  <a:pt x="16" y="183"/>
                </a:lnTo>
                <a:lnTo>
                  <a:pt x="0" y="231"/>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65" name="Freeform 503"/>
          <p:cNvSpPr>
            <a:spLocks/>
          </p:cNvSpPr>
          <p:nvPr/>
        </p:nvSpPr>
        <p:spPr bwMode="auto">
          <a:xfrm>
            <a:off x="4541719" y="2950536"/>
            <a:ext cx="28078" cy="79452"/>
          </a:xfrm>
          <a:custGeom>
            <a:avLst/>
            <a:gdLst>
              <a:gd name="T0" fmla="*/ 0 w 17"/>
              <a:gd name="T1" fmla="*/ 0 h 46"/>
              <a:gd name="T2" fmla="*/ 0 w 17"/>
              <a:gd name="T3" fmla="*/ 29 h 46"/>
              <a:gd name="T4" fmla="*/ 16 w 17"/>
              <a:gd name="T5" fmla="*/ 45 h 46"/>
              <a:gd name="T6" fmla="*/ 16 w 17"/>
              <a:gd name="T7" fmla="*/ 29 h 46"/>
              <a:gd name="T8" fmla="*/ 0 w 17"/>
              <a:gd name="T9" fmla="*/ 0 h 46"/>
            </a:gdLst>
            <a:ahLst/>
            <a:cxnLst>
              <a:cxn ang="0">
                <a:pos x="T0" y="T1"/>
              </a:cxn>
              <a:cxn ang="0">
                <a:pos x="T2" y="T3"/>
              </a:cxn>
              <a:cxn ang="0">
                <a:pos x="T4" y="T5"/>
              </a:cxn>
              <a:cxn ang="0">
                <a:pos x="T6" y="T7"/>
              </a:cxn>
              <a:cxn ang="0">
                <a:pos x="T8" y="T9"/>
              </a:cxn>
            </a:cxnLst>
            <a:rect l="0" t="0" r="r" b="b"/>
            <a:pathLst>
              <a:path w="17" h="46">
                <a:moveTo>
                  <a:pt x="0" y="0"/>
                </a:moveTo>
                <a:lnTo>
                  <a:pt x="0" y="29"/>
                </a:lnTo>
                <a:lnTo>
                  <a:pt x="16" y="45"/>
                </a:lnTo>
                <a:lnTo>
                  <a:pt x="16" y="29"/>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66" name="Freeform 504"/>
          <p:cNvSpPr>
            <a:spLocks/>
          </p:cNvSpPr>
          <p:nvPr/>
        </p:nvSpPr>
        <p:spPr bwMode="auto">
          <a:xfrm>
            <a:off x="4431747" y="2850583"/>
            <a:ext cx="109972" cy="110205"/>
          </a:xfrm>
          <a:custGeom>
            <a:avLst/>
            <a:gdLst>
              <a:gd name="T0" fmla="*/ 48 w 65"/>
              <a:gd name="T1" fmla="*/ 0 h 65"/>
              <a:gd name="T2" fmla="*/ 48 w 65"/>
              <a:gd name="T3" fmla="*/ 16 h 65"/>
              <a:gd name="T4" fmla="*/ 48 w 65"/>
              <a:gd name="T5" fmla="*/ 32 h 65"/>
              <a:gd name="T6" fmla="*/ 48 w 65"/>
              <a:gd name="T7" fmla="*/ 48 h 65"/>
              <a:gd name="T8" fmla="*/ 48 w 65"/>
              <a:gd name="T9" fmla="*/ 64 h 65"/>
              <a:gd name="T10" fmla="*/ 64 w 65"/>
              <a:gd name="T11" fmla="*/ 64 h 65"/>
              <a:gd name="T12" fmla="*/ 16 w 65"/>
              <a:gd name="T13" fmla="*/ 32 h 65"/>
              <a:gd name="T14" fmla="*/ 0 w 65"/>
              <a:gd name="T15" fmla="*/ 32 h 65"/>
              <a:gd name="T16" fmla="*/ 0 w 65"/>
              <a:gd name="T17" fmla="*/ 16 h 65"/>
              <a:gd name="T18" fmla="*/ 0 w 65"/>
              <a:gd name="T19" fmla="*/ 0 h 65"/>
              <a:gd name="T20" fmla="*/ 16 w 65"/>
              <a:gd name="T21" fmla="*/ 0 h 65"/>
              <a:gd name="T22" fmla="*/ 32 w 65"/>
              <a:gd name="T23" fmla="*/ 0 h 65"/>
              <a:gd name="T24" fmla="*/ 48 w 65"/>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5">
                <a:moveTo>
                  <a:pt x="48" y="0"/>
                </a:moveTo>
                <a:lnTo>
                  <a:pt x="48" y="16"/>
                </a:lnTo>
                <a:lnTo>
                  <a:pt x="48" y="32"/>
                </a:lnTo>
                <a:lnTo>
                  <a:pt x="48" y="48"/>
                </a:lnTo>
                <a:lnTo>
                  <a:pt x="48" y="64"/>
                </a:lnTo>
                <a:lnTo>
                  <a:pt x="64" y="64"/>
                </a:lnTo>
                <a:lnTo>
                  <a:pt x="16" y="32"/>
                </a:lnTo>
                <a:lnTo>
                  <a:pt x="0" y="32"/>
                </a:lnTo>
                <a:lnTo>
                  <a:pt x="0" y="16"/>
                </a:lnTo>
                <a:lnTo>
                  <a:pt x="0" y="0"/>
                </a:lnTo>
                <a:lnTo>
                  <a:pt x="16" y="0"/>
                </a:lnTo>
                <a:lnTo>
                  <a:pt x="32" y="0"/>
                </a:lnTo>
                <a:lnTo>
                  <a:pt x="48" y="0"/>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67" name="Freeform 505"/>
          <p:cNvSpPr>
            <a:spLocks/>
          </p:cNvSpPr>
          <p:nvPr/>
        </p:nvSpPr>
        <p:spPr bwMode="auto">
          <a:xfrm>
            <a:off x="4410688" y="2817264"/>
            <a:ext cx="105294" cy="79452"/>
          </a:xfrm>
          <a:custGeom>
            <a:avLst/>
            <a:gdLst>
              <a:gd name="T0" fmla="*/ 29 w 62"/>
              <a:gd name="T1" fmla="*/ 45 h 46"/>
              <a:gd name="T2" fmla="*/ 13 w 62"/>
              <a:gd name="T3" fmla="*/ 45 h 46"/>
              <a:gd name="T4" fmla="*/ 13 w 62"/>
              <a:gd name="T5" fmla="*/ 29 h 46"/>
              <a:gd name="T6" fmla="*/ 13 w 62"/>
              <a:gd name="T7" fmla="*/ 13 h 46"/>
              <a:gd name="T8" fmla="*/ 29 w 62"/>
              <a:gd name="T9" fmla="*/ 13 h 46"/>
              <a:gd name="T10" fmla="*/ 45 w 62"/>
              <a:gd name="T11" fmla="*/ 13 h 46"/>
              <a:gd name="T12" fmla="*/ 61 w 62"/>
              <a:gd name="T13" fmla="*/ 13 h 46"/>
              <a:gd name="T14" fmla="*/ 61 w 62"/>
              <a:gd name="T15" fmla="*/ 0 h 46"/>
              <a:gd name="T16" fmla="*/ 45 w 62"/>
              <a:gd name="T17" fmla="*/ 0 h 46"/>
              <a:gd name="T18" fmla="*/ 13 w 62"/>
              <a:gd name="T19" fmla="*/ 0 h 46"/>
              <a:gd name="T20" fmla="*/ 0 w 62"/>
              <a:gd name="T21" fmla="*/ 0 h 46"/>
              <a:gd name="T22" fmla="*/ 0 w 62"/>
              <a:gd name="T23" fmla="*/ 13 h 46"/>
              <a:gd name="T24" fmla="*/ 13 w 62"/>
              <a:gd name="T25" fmla="*/ 29 h 46"/>
              <a:gd name="T26" fmla="*/ 13 w 62"/>
              <a:gd name="T27" fmla="*/ 45 h 46"/>
              <a:gd name="T28" fmla="*/ 29 w 62"/>
              <a:gd name="T29"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6">
                <a:moveTo>
                  <a:pt x="29" y="45"/>
                </a:moveTo>
                <a:lnTo>
                  <a:pt x="13" y="45"/>
                </a:lnTo>
                <a:lnTo>
                  <a:pt x="13" y="29"/>
                </a:lnTo>
                <a:lnTo>
                  <a:pt x="13" y="13"/>
                </a:lnTo>
                <a:lnTo>
                  <a:pt x="29" y="13"/>
                </a:lnTo>
                <a:lnTo>
                  <a:pt x="45" y="13"/>
                </a:lnTo>
                <a:lnTo>
                  <a:pt x="61" y="13"/>
                </a:lnTo>
                <a:lnTo>
                  <a:pt x="61" y="0"/>
                </a:lnTo>
                <a:lnTo>
                  <a:pt x="45" y="0"/>
                </a:lnTo>
                <a:lnTo>
                  <a:pt x="13" y="0"/>
                </a:lnTo>
                <a:lnTo>
                  <a:pt x="0" y="0"/>
                </a:lnTo>
                <a:lnTo>
                  <a:pt x="0" y="13"/>
                </a:lnTo>
                <a:lnTo>
                  <a:pt x="13" y="29"/>
                </a:lnTo>
                <a:lnTo>
                  <a:pt x="13" y="45"/>
                </a:lnTo>
                <a:lnTo>
                  <a:pt x="29" y="45"/>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68" name="Freeform 506"/>
          <p:cNvSpPr>
            <a:spLocks/>
          </p:cNvSpPr>
          <p:nvPr/>
        </p:nvSpPr>
        <p:spPr bwMode="auto">
          <a:xfrm>
            <a:off x="4223501" y="2789073"/>
            <a:ext cx="292481" cy="297300"/>
          </a:xfrm>
          <a:custGeom>
            <a:avLst/>
            <a:gdLst>
              <a:gd name="T0" fmla="*/ 16 w 171"/>
              <a:gd name="T1" fmla="*/ 61 h 171"/>
              <a:gd name="T2" fmla="*/ 32 w 171"/>
              <a:gd name="T3" fmla="*/ 61 h 171"/>
              <a:gd name="T4" fmla="*/ 45 w 171"/>
              <a:gd name="T5" fmla="*/ 61 h 171"/>
              <a:gd name="T6" fmla="*/ 45 w 171"/>
              <a:gd name="T7" fmla="*/ 77 h 171"/>
              <a:gd name="T8" fmla="*/ 93 w 171"/>
              <a:gd name="T9" fmla="*/ 106 h 171"/>
              <a:gd name="T10" fmla="*/ 122 w 171"/>
              <a:gd name="T11" fmla="*/ 138 h 171"/>
              <a:gd name="T12" fmla="*/ 122 w 171"/>
              <a:gd name="T13" fmla="*/ 154 h 171"/>
              <a:gd name="T14" fmla="*/ 138 w 171"/>
              <a:gd name="T15" fmla="*/ 170 h 171"/>
              <a:gd name="T16" fmla="*/ 154 w 171"/>
              <a:gd name="T17" fmla="*/ 138 h 171"/>
              <a:gd name="T18" fmla="*/ 138 w 171"/>
              <a:gd name="T19" fmla="*/ 138 h 171"/>
              <a:gd name="T20" fmla="*/ 138 w 171"/>
              <a:gd name="T21" fmla="*/ 122 h 171"/>
              <a:gd name="T22" fmla="*/ 170 w 171"/>
              <a:gd name="T23" fmla="*/ 122 h 171"/>
              <a:gd name="T24" fmla="*/ 122 w 171"/>
              <a:gd name="T25" fmla="*/ 106 h 171"/>
              <a:gd name="T26" fmla="*/ 122 w 171"/>
              <a:gd name="T27" fmla="*/ 93 h 171"/>
              <a:gd name="T28" fmla="*/ 109 w 171"/>
              <a:gd name="T29" fmla="*/ 93 h 171"/>
              <a:gd name="T30" fmla="*/ 93 w 171"/>
              <a:gd name="T31" fmla="*/ 61 h 171"/>
              <a:gd name="T32" fmla="*/ 77 w 171"/>
              <a:gd name="T33" fmla="*/ 61 h 171"/>
              <a:gd name="T34" fmla="*/ 77 w 171"/>
              <a:gd name="T35" fmla="*/ 29 h 171"/>
              <a:gd name="T36" fmla="*/ 93 w 171"/>
              <a:gd name="T37" fmla="*/ 29 h 171"/>
              <a:gd name="T38" fmla="*/ 93 w 171"/>
              <a:gd name="T39" fmla="*/ 16 h 171"/>
              <a:gd name="T40" fmla="*/ 77 w 171"/>
              <a:gd name="T41" fmla="*/ 16 h 171"/>
              <a:gd name="T42" fmla="*/ 77 w 171"/>
              <a:gd name="T43" fmla="*/ 0 h 171"/>
              <a:gd name="T44" fmla="*/ 45 w 171"/>
              <a:gd name="T45" fmla="*/ 16 h 171"/>
              <a:gd name="T46" fmla="*/ 32 w 171"/>
              <a:gd name="T47" fmla="*/ 16 h 171"/>
              <a:gd name="T48" fmla="*/ 16 w 171"/>
              <a:gd name="T49" fmla="*/ 16 h 171"/>
              <a:gd name="T50" fmla="*/ 16 w 171"/>
              <a:gd name="T51" fmla="*/ 29 h 171"/>
              <a:gd name="T52" fmla="*/ 0 w 171"/>
              <a:gd name="T53" fmla="*/ 29 h 171"/>
              <a:gd name="T54" fmla="*/ 16 w 171"/>
              <a:gd name="T55"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171">
                <a:moveTo>
                  <a:pt x="16" y="61"/>
                </a:moveTo>
                <a:lnTo>
                  <a:pt x="32" y="61"/>
                </a:lnTo>
                <a:lnTo>
                  <a:pt x="45" y="61"/>
                </a:lnTo>
                <a:lnTo>
                  <a:pt x="45" y="77"/>
                </a:lnTo>
                <a:lnTo>
                  <a:pt x="93" y="106"/>
                </a:lnTo>
                <a:lnTo>
                  <a:pt x="122" y="138"/>
                </a:lnTo>
                <a:lnTo>
                  <a:pt x="122" y="154"/>
                </a:lnTo>
                <a:lnTo>
                  <a:pt x="138" y="170"/>
                </a:lnTo>
                <a:lnTo>
                  <a:pt x="154" y="138"/>
                </a:lnTo>
                <a:lnTo>
                  <a:pt x="138" y="138"/>
                </a:lnTo>
                <a:lnTo>
                  <a:pt x="138" y="122"/>
                </a:lnTo>
                <a:lnTo>
                  <a:pt x="170" y="122"/>
                </a:lnTo>
                <a:lnTo>
                  <a:pt x="122" y="106"/>
                </a:lnTo>
                <a:lnTo>
                  <a:pt x="122" y="93"/>
                </a:lnTo>
                <a:lnTo>
                  <a:pt x="109" y="93"/>
                </a:lnTo>
                <a:lnTo>
                  <a:pt x="93" y="61"/>
                </a:lnTo>
                <a:lnTo>
                  <a:pt x="77" y="61"/>
                </a:lnTo>
                <a:lnTo>
                  <a:pt x="77" y="29"/>
                </a:lnTo>
                <a:lnTo>
                  <a:pt x="93" y="29"/>
                </a:lnTo>
                <a:lnTo>
                  <a:pt x="93" y="16"/>
                </a:lnTo>
                <a:lnTo>
                  <a:pt x="77" y="16"/>
                </a:lnTo>
                <a:lnTo>
                  <a:pt x="77" y="0"/>
                </a:lnTo>
                <a:lnTo>
                  <a:pt x="45" y="16"/>
                </a:lnTo>
                <a:lnTo>
                  <a:pt x="32" y="16"/>
                </a:lnTo>
                <a:lnTo>
                  <a:pt x="16" y="16"/>
                </a:lnTo>
                <a:lnTo>
                  <a:pt x="16" y="29"/>
                </a:lnTo>
                <a:lnTo>
                  <a:pt x="0" y="29"/>
                </a:lnTo>
                <a:lnTo>
                  <a:pt x="16" y="61"/>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69" name="Freeform 507"/>
          <p:cNvSpPr>
            <a:spLocks/>
          </p:cNvSpPr>
          <p:nvPr/>
        </p:nvSpPr>
        <p:spPr bwMode="auto">
          <a:xfrm>
            <a:off x="4803781" y="4870170"/>
            <a:ext cx="28078" cy="58947"/>
          </a:xfrm>
          <a:custGeom>
            <a:avLst/>
            <a:gdLst>
              <a:gd name="T0" fmla="*/ 16 w 17"/>
              <a:gd name="T1" fmla="*/ 16 h 33"/>
              <a:gd name="T2" fmla="*/ 16 w 17"/>
              <a:gd name="T3" fmla="*/ 0 h 33"/>
              <a:gd name="T4" fmla="*/ 0 w 17"/>
              <a:gd name="T5" fmla="*/ 16 h 33"/>
              <a:gd name="T6" fmla="*/ 16 w 17"/>
              <a:gd name="T7" fmla="*/ 32 h 33"/>
              <a:gd name="T8" fmla="*/ 16 w 17"/>
              <a:gd name="T9" fmla="*/ 16 h 33"/>
            </a:gdLst>
            <a:ahLst/>
            <a:cxnLst>
              <a:cxn ang="0">
                <a:pos x="T0" y="T1"/>
              </a:cxn>
              <a:cxn ang="0">
                <a:pos x="T2" y="T3"/>
              </a:cxn>
              <a:cxn ang="0">
                <a:pos x="T4" y="T5"/>
              </a:cxn>
              <a:cxn ang="0">
                <a:pos x="T6" y="T7"/>
              </a:cxn>
              <a:cxn ang="0">
                <a:pos x="T8" y="T9"/>
              </a:cxn>
            </a:cxnLst>
            <a:rect l="0" t="0" r="r" b="b"/>
            <a:pathLst>
              <a:path w="17" h="33">
                <a:moveTo>
                  <a:pt x="16" y="16"/>
                </a:moveTo>
                <a:lnTo>
                  <a:pt x="16" y="0"/>
                </a:lnTo>
                <a:lnTo>
                  <a:pt x="0" y="16"/>
                </a:lnTo>
                <a:lnTo>
                  <a:pt x="16" y="32"/>
                </a:lnTo>
                <a:lnTo>
                  <a:pt x="16" y="16"/>
                </a:lnTo>
              </a:path>
            </a:pathLst>
          </a:custGeom>
          <a:solidFill>
            <a:schemeClr val="accent1"/>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70" name="Freeform 508"/>
          <p:cNvSpPr>
            <a:spLocks/>
          </p:cNvSpPr>
          <p:nvPr/>
        </p:nvSpPr>
        <p:spPr bwMode="auto">
          <a:xfrm>
            <a:off x="4354532" y="4314014"/>
            <a:ext cx="292481" cy="348558"/>
          </a:xfrm>
          <a:custGeom>
            <a:avLst/>
            <a:gdLst>
              <a:gd name="T0" fmla="*/ 0 w 171"/>
              <a:gd name="T1" fmla="*/ 167 h 200"/>
              <a:gd name="T2" fmla="*/ 16 w 171"/>
              <a:gd name="T3" fmla="*/ 167 h 200"/>
              <a:gd name="T4" fmla="*/ 32 w 171"/>
              <a:gd name="T5" fmla="*/ 183 h 200"/>
              <a:gd name="T6" fmla="*/ 93 w 171"/>
              <a:gd name="T7" fmla="*/ 183 h 200"/>
              <a:gd name="T8" fmla="*/ 138 w 171"/>
              <a:gd name="T9" fmla="*/ 199 h 200"/>
              <a:gd name="T10" fmla="*/ 154 w 171"/>
              <a:gd name="T11" fmla="*/ 183 h 200"/>
              <a:gd name="T12" fmla="*/ 138 w 171"/>
              <a:gd name="T13" fmla="*/ 167 h 200"/>
              <a:gd name="T14" fmla="*/ 154 w 171"/>
              <a:gd name="T15" fmla="*/ 106 h 200"/>
              <a:gd name="T16" fmla="*/ 170 w 171"/>
              <a:gd name="T17" fmla="*/ 106 h 200"/>
              <a:gd name="T18" fmla="*/ 170 w 171"/>
              <a:gd name="T19" fmla="*/ 90 h 200"/>
              <a:gd name="T20" fmla="*/ 138 w 171"/>
              <a:gd name="T21" fmla="*/ 77 h 200"/>
              <a:gd name="T22" fmla="*/ 138 w 171"/>
              <a:gd name="T23" fmla="*/ 13 h 200"/>
              <a:gd name="T24" fmla="*/ 109 w 171"/>
              <a:gd name="T25" fmla="*/ 29 h 200"/>
              <a:gd name="T26" fmla="*/ 77 w 171"/>
              <a:gd name="T27" fmla="*/ 29 h 200"/>
              <a:gd name="T28" fmla="*/ 61 w 171"/>
              <a:gd name="T29" fmla="*/ 13 h 200"/>
              <a:gd name="T30" fmla="*/ 61 w 171"/>
              <a:gd name="T31" fmla="*/ 0 h 200"/>
              <a:gd name="T32" fmla="*/ 0 w 171"/>
              <a:gd name="T33" fmla="*/ 0 h 200"/>
              <a:gd name="T34" fmla="*/ 16 w 171"/>
              <a:gd name="T35" fmla="*/ 45 h 200"/>
              <a:gd name="T36" fmla="*/ 32 w 171"/>
              <a:gd name="T37" fmla="*/ 77 h 200"/>
              <a:gd name="T38" fmla="*/ 16 w 171"/>
              <a:gd name="T39" fmla="*/ 90 h 200"/>
              <a:gd name="T40" fmla="*/ 16 w 171"/>
              <a:gd name="T41" fmla="*/ 106 h 200"/>
              <a:gd name="T42" fmla="*/ 0 w 171"/>
              <a:gd name="T43" fmla="*/ 138 h 200"/>
              <a:gd name="T44" fmla="*/ 0 w 171"/>
              <a:gd name="T45" fmla="*/ 16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200">
                <a:moveTo>
                  <a:pt x="0" y="167"/>
                </a:moveTo>
                <a:lnTo>
                  <a:pt x="16" y="167"/>
                </a:lnTo>
                <a:lnTo>
                  <a:pt x="32" y="183"/>
                </a:lnTo>
                <a:lnTo>
                  <a:pt x="93" y="183"/>
                </a:lnTo>
                <a:lnTo>
                  <a:pt x="138" y="199"/>
                </a:lnTo>
                <a:lnTo>
                  <a:pt x="154" y="183"/>
                </a:lnTo>
                <a:lnTo>
                  <a:pt x="138" y="167"/>
                </a:lnTo>
                <a:lnTo>
                  <a:pt x="154" y="106"/>
                </a:lnTo>
                <a:lnTo>
                  <a:pt x="170" y="106"/>
                </a:lnTo>
                <a:lnTo>
                  <a:pt x="170" y="90"/>
                </a:lnTo>
                <a:lnTo>
                  <a:pt x="138" y="77"/>
                </a:lnTo>
                <a:lnTo>
                  <a:pt x="138" y="13"/>
                </a:lnTo>
                <a:lnTo>
                  <a:pt x="109" y="29"/>
                </a:lnTo>
                <a:lnTo>
                  <a:pt x="77" y="29"/>
                </a:lnTo>
                <a:lnTo>
                  <a:pt x="61" y="13"/>
                </a:lnTo>
                <a:lnTo>
                  <a:pt x="61" y="0"/>
                </a:lnTo>
                <a:lnTo>
                  <a:pt x="0" y="0"/>
                </a:lnTo>
                <a:lnTo>
                  <a:pt x="16" y="45"/>
                </a:lnTo>
                <a:lnTo>
                  <a:pt x="32" y="77"/>
                </a:lnTo>
                <a:lnTo>
                  <a:pt x="16" y="90"/>
                </a:lnTo>
                <a:lnTo>
                  <a:pt x="16" y="106"/>
                </a:lnTo>
                <a:lnTo>
                  <a:pt x="0" y="138"/>
                </a:lnTo>
                <a:lnTo>
                  <a:pt x="0" y="167"/>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71" name="Freeform 509"/>
          <p:cNvSpPr>
            <a:spLocks/>
          </p:cNvSpPr>
          <p:nvPr/>
        </p:nvSpPr>
        <p:spPr bwMode="auto">
          <a:xfrm>
            <a:off x="4354532" y="4285823"/>
            <a:ext cx="30419" cy="30755"/>
          </a:xfrm>
          <a:custGeom>
            <a:avLst/>
            <a:gdLst>
              <a:gd name="T0" fmla="*/ 0 w 17"/>
              <a:gd name="T1" fmla="*/ 16 h 17"/>
              <a:gd name="T2" fmla="*/ 16 w 17"/>
              <a:gd name="T3" fmla="*/ 0 h 17"/>
              <a:gd name="T4" fmla="*/ 0 w 17"/>
              <a:gd name="T5" fmla="*/ 0 h 17"/>
              <a:gd name="T6" fmla="*/ 0 w 17"/>
              <a:gd name="T7" fmla="*/ 16 h 17"/>
            </a:gdLst>
            <a:ahLst/>
            <a:cxnLst>
              <a:cxn ang="0">
                <a:pos x="T0" y="T1"/>
              </a:cxn>
              <a:cxn ang="0">
                <a:pos x="T2" y="T3"/>
              </a:cxn>
              <a:cxn ang="0">
                <a:pos x="T4" y="T5"/>
              </a:cxn>
              <a:cxn ang="0">
                <a:pos x="T6" y="T7"/>
              </a:cxn>
            </a:cxnLst>
            <a:rect l="0" t="0" r="r" b="b"/>
            <a:pathLst>
              <a:path w="17" h="17">
                <a:moveTo>
                  <a:pt x="0" y="16"/>
                </a:moveTo>
                <a:lnTo>
                  <a:pt x="16" y="0"/>
                </a:lnTo>
                <a:lnTo>
                  <a:pt x="0" y="0"/>
                </a:lnTo>
                <a:lnTo>
                  <a:pt x="0" y="16"/>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72" name="Freeform 510"/>
          <p:cNvSpPr>
            <a:spLocks/>
          </p:cNvSpPr>
          <p:nvPr/>
        </p:nvSpPr>
        <p:spPr bwMode="auto">
          <a:xfrm>
            <a:off x="4541719" y="4660010"/>
            <a:ext cx="236325" cy="240915"/>
          </a:xfrm>
          <a:custGeom>
            <a:avLst/>
            <a:gdLst>
              <a:gd name="T0" fmla="*/ 138 w 139"/>
              <a:gd name="T1" fmla="*/ 61 h 139"/>
              <a:gd name="T2" fmla="*/ 106 w 139"/>
              <a:gd name="T3" fmla="*/ 45 h 139"/>
              <a:gd name="T4" fmla="*/ 106 w 139"/>
              <a:gd name="T5" fmla="*/ 32 h 139"/>
              <a:gd name="T6" fmla="*/ 90 w 139"/>
              <a:gd name="T7" fmla="*/ 16 h 139"/>
              <a:gd name="T8" fmla="*/ 77 w 139"/>
              <a:gd name="T9" fmla="*/ 0 h 139"/>
              <a:gd name="T10" fmla="*/ 45 w 139"/>
              <a:gd name="T11" fmla="*/ 0 h 139"/>
              <a:gd name="T12" fmla="*/ 13 w 139"/>
              <a:gd name="T13" fmla="*/ 0 h 139"/>
              <a:gd name="T14" fmla="*/ 13 w 139"/>
              <a:gd name="T15" fmla="*/ 61 h 139"/>
              <a:gd name="T16" fmla="*/ 0 w 139"/>
              <a:gd name="T17" fmla="*/ 61 h 139"/>
              <a:gd name="T18" fmla="*/ 0 w 139"/>
              <a:gd name="T19" fmla="*/ 109 h 139"/>
              <a:gd name="T20" fmla="*/ 13 w 139"/>
              <a:gd name="T21" fmla="*/ 122 h 139"/>
              <a:gd name="T22" fmla="*/ 13 w 139"/>
              <a:gd name="T23" fmla="*/ 138 h 139"/>
              <a:gd name="T24" fmla="*/ 45 w 139"/>
              <a:gd name="T25" fmla="*/ 109 h 139"/>
              <a:gd name="T26" fmla="*/ 77 w 139"/>
              <a:gd name="T27" fmla="*/ 122 h 139"/>
              <a:gd name="T28" fmla="*/ 106 w 139"/>
              <a:gd name="T29" fmla="*/ 109 h 139"/>
              <a:gd name="T30" fmla="*/ 106 w 139"/>
              <a:gd name="T31" fmla="*/ 93 h 139"/>
              <a:gd name="T32" fmla="*/ 138 w 139"/>
              <a:gd name="T33" fmla="*/ 6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 h="139">
                <a:moveTo>
                  <a:pt x="138" y="61"/>
                </a:moveTo>
                <a:lnTo>
                  <a:pt x="106" y="45"/>
                </a:lnTo>
                <a:lnTo>
                  <a:pt x="106" y="32"/>
                </a:lnTo>
                <a:lnTo>
                  <a:pt x="90" y="16"/>
                </a:lnTo>
                <a:lnTo>
                  <a:pt x="77" y="0"/>
                </a:lnTo>
                <a:lnTo>
                  <a:pt x="45" y="0"/>
                </a:lnTo>
                <a:lnTo>
                  <a:pt x="13" y="0"/>
                </a:lnTo>
                <a:lnTo>
                  <a:pt x="13" y="61"/>
                </a:lnTo>
                <a:lnTo>
                  <a:pt x="0" y="61"/>
                </a:lnTo>
                <a:lnTo>
                  <a:pt x="0" y="109"/>
                </a:lnTo>
                <a:lnTo>
                  <a:pt x="13" y="122"/>
                </a:lnTo>
                <a:lnTo>
                  <a:pt x="13" y="138"/>
                </a:lnTo>
                <a:lnTo>
                  <a:pt x="45" y="109"/>
                </a:lnTo>
                <a:lnTo>
                  <a:pt x="77" y="122"/>
                </a:lnTo>
                <a:lnTo>
                  <a:pt x="106" y="109"/>
                </a:lnTo>
                <a:lnTo>
                  <a:pt x="106" y="93"/>
                </a:lnTo>
                <a:lnTo>
                  <a:pt x="138" y="61"/>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73" name="Freeform 511" descr="Narrow vertical"/>
          <p:cNvSpPr>
            <a:spLocks/>
          </p:cNvSpPr>
          <p:nvPr/>
        </p:nvSpPr>
        <p:spPr bwMode="auto">
          <a:xfrm>
            <a:off x="4803781" y="4232000"/>
            <a:ext cx="28078" cy="28193"/>
          </a:xfrm>
          <a:custGeom>
            <a:avLst/>
            <a:gdLst>
              <a:gd name="T0" fmla="*/ 0 w 17"/>
              <a:gd name="T1" fmla="*/ 0 h 17"/>
              <a:gd name="T2" fmla="*/ 0 w 17"/>
              <a:gd name="T3" fmla="*/ 16 h 17"/>
              <a:gd name="T4" fmla="*/ 16 w 17"/>
              <a:gd name="T5" fmla="*/ 16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0"/>
                </a:lnTo>
                <a:lnTo>
                  <a:pt x="0" y="0"/>
                </a:lnTo>
              </a:path>
            </a:pathLst>
          </a:custGeom>
          <a:pattFill prst="narVert">
            <a:fgClr>
              <a:srgbClr val="0099FF"/>
            </a:fgClr>
            <a:bgClr>
              <a:schemeClr val="bg1"/>
            </a:bgClr>
          </a:patt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74" name="Freeform 512"/>
          <p:cNvSpPr>
            <a:spLocks/>
          </p:cNvSpPr>
          <p:nvPr/>
        </p:nvSpPr>
        <p:spPr bwMode="auto">
          <a:xfrm>
            <a:off x="4328794" y="4603626"/>
            <a:ext cx="343956" cy="353684"/>
          </a:xfrm>
          <a:custGeom>
            <a:avLst/>
            <a:gdLst>
              <a:gd name="T0" fmla="*/ 16 w 203"/>
              <a:gd name="T1" fmla="*/ 0 h 203"/>
              <a:gd name="T2" fmla="*/ 0 w 203"/>
              <a:gd name="T3" fmla="*/ 16 h 203"/>
              <a:gd name="T4" fmla="*/ 16 w 203"/>
              <a:gd name="T5" fmla="*/ 32 h 203"/>
              <a:gd name="T6" fmla="*/ 48 w 203"/>
              <a:gd name="T7" fmla="*/ 93 h 203"/>
              <a:gd name="T8" fmla="*/ 48 w 203"/>
              <a:gd name="T9" fmla="*/ 154 h 203"/>
              <a:gd name="T10" fmla="*/ 77 w 203"/>
              <a:gd name="T11" fmla="*/ 202 h 203"/>
              <a:gd name="T12" fmla="*/ 93 w 203"/>
              <a:gd name="T13" fmla="*/ 186 h 203"/>
              <a:gd name="T14" fmla="*/ 93 w 203"/>
              <a:gd name="T15" fmla="*/ 202 h 203"/>
              <a:gd name="T16" fmla="*/ 125 w 203"/>
              <a:gd name="T17" fmla="*/ 186 h 203"/>
              <a:gd name="T18" fmla="*/ 125 w 203"/>
              <a:gd name="T19" fmla="*/ 141 h 203"/>
              <a:gd name="T20" fmla="*/ 125 w 203"/>
              <a:gd name="T21" fmla="*/ 93 h 203"/>
              <a:gd name="T22" fmla="*/ 138 w 203"/>
              <a:gd name="T23" fmla="*/ 93 h 203"/>
              <a:gd name="T24" fmla="*/ 138 w 203"/>
              <a:gd name="T25" fmla="*/ 32 h 203"/>
              <a:gd name="T26" fmla="*/ 170 w 203"/>
              <a:gd name="T27" fmla="*/ 32 h 203"/>
              <a:gd name="T28" fmla="*/ 202 w 203"/>
              <a:gd name="T29" fmla="*/ 32 h 203"/>
              <a:gd name="T30" fmla="*/ 202 w 203"/>
              <a:gd name="T31" fmla="*/ 16 h 203"/>
              <a:gd name="T32" fmla="*/ 170 w 203"/>
              <a:gd name="T33" fmla="*/ 16 h 203"/>
              <a:gd name="T34" fmla="*/ 154 w 203"/>
              <a:gd name="T35" fmla="*/ 32 h 203"/>
              <a:gd name="T36" fmla="*/ 109 w 203"/>
              <a:gd name="T37" fmla="*/ 16 h 203"/>
              <a:gd name="T38" fmla="*/ 48 w 203"/>
              <a:gd name="T39" fmla="*/ 16 h 203"/>
              <a:gd name="T40" fmla="*/ 32 w 203"/>
              <a:gd name="T41" fmla="*/ 0 h 203"/>
              <a:gd name="T42" fmla="*/ 16 w 203"/>
              <a:gd name="T4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203">
                <a:moveTo>
                  <a:pt x="16" y="0"/>
                </a:moveTo>
                <a:lnTo>
                  <a:pt x="0" y="16"/>
                </a:lnTo>
                <a:lnTo>
                  <a:pt x="16" y="32"/>
                </a:lnTo>
                <a:lnTo>
                  <a:pt x="48" y="93"/>
                </a:lnTo>
                <a:lnTo>
                  <a:pt x="48" y="154"/>
                </a:lnTo>
                <a:lnTo>
                  <a:pt x="77" y="202"/>
                </a:lnTo>
                <a:lnTo>
                  <a:pt x="93" y="186"/>
                </a:lnTo>
                <a:lnTo>
                  <a:pt x="93" y="202"/>
                </a:lnTo>
                <a:lnTo>
                  <a:pt x="125" y="186"/>
                </a:lnTo>
                <a:lnTo>
                  <a:pt x="125" y="141"/>
                </a:lnTo>
                <a:lnTo>
                  <a:pt x="125" y="93"/>
                </a:lnTo>
                <a:lnTo>
                  <a:pt x="138" y="93"/>
                </a:lnTo>
                <a:lnTo>
                  <a:pt x="138" y="32"/>
                </a:lnTo>
                <a:lnTo>
                  <a:pt x="170" y="32"/>
                </a:lnTo>
                <a:lnTo>
                  <a:pt x="202" y="32"/>
                </a:lnTo>
                <a:lnTo>
                  <a:pt x="202" y="16"/>
                </a:lnTo>
                <a:lnTo>
                  <a:pt x="170" y="16"/>
                </a:lnTo>
                <a:lnTo>
                  <a:pt x="154" y="32"/>
                </a:lnTo>
                <a:lnTo>
                  <a:pt x="109" y="16"/>
                </a:lnTo>
                <a:lnTo>
                  <a:pt x="48" y="16"/>
                </a:lnTo>
                <a:lnTo>
                  <a:pt x="32" y="0"/>
                </a:lnTo>
                <a:lnTo>
                  <a:pt x="16" y="0"/>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75" name="Freeform 513"/>
          <p:cNvSpPr>
            <a:spLocks/>
          </p:cNvSpPr>
          <p:nvPr/>
        </p:nvSpPr>
        <p:spPr bwMode="auto">
          <a:xfrm>
            <a:off x="4455146" y="4772779"/>
            <a:ext cx="395433" cy="374187"/>
          </a:xfrm>
          <a:custGeom>
            <a:avLst/>
            <a:gdLst>
              <a:gd name="T0" fmla="*/ 0 w 232"/>
              <a:gd name="T1" fmla="*/ 109 h 216"/>
              <a:gd name="T2" fmla="*/ 0 w 232"/>
              <a:gd name="T3" fmla="*/ 125 h 216"/>
              <a:gd name="T4" fmla="*/ 16 w 232"/>
              <a:gd name="T5" fmla="*/ 170 h 216"/>
              <a:gd name="T6" fmla="*/ 16 w 232"/>
              <a:gd name="T7" fmla="*/ 202 h 216"/>
              <a:gd name="T8" fmla="*/ 32 w 232"/>
              <a:gd name="T9" fmla="*/ 215 h 216"/>
              <a:gd name="T10" fmla="*/ 77 w 232"/>
              <a:gd name="T11" fmla="*/ 202 h 216"/>
              <a:gd name="T12" fmla="*/ 93 w 232"/>
              <a:gd name="T13" fmla="*/ 202 h 216"/>
              <a:gd name="T14" fmla="*/ 109 w 232"/>
              <a:gd name="T15" fmla="*/ 202 h 216"/>
              <a:gd name="T16" fmla="*/ 125 w 232"/>
              <a:gd name="T17" fmla="*/ 202 h 216"/>
              <a:gd name="T18" fmla="*/ 125 w 232"/>
              <a:gd name="T19" fmla="*/ 186 h 216"/>
              <a:gd name="T20" fmla="*/ 138 w 232"/>
              <a:gd name="T21" fmla="*/ 186 h 216"/>
              <a:gd name="T22" fmla="*/ 186 w 232"/>
              <a:gd name="T23" fmla="*/ 154 h 216"/>
              <a:gd name="T24" fmla="*/ 215 w 232"/>
              <a:gd name="T25" fmla="*/ 125 h 216"/>
              <a:gd name="T26" fmla="*/ 231 w 232"/>
              <a:gd name="T27" fmla="*/ 109 h 216"/>
              <a:gd name="T28" fmla="*/ 231 w 232"/>
              <a:gd name="T29" fmla="*/ 93 h 216"/>
              <a:gd name="T30" fmla="*/ 231 w 232"/>
              <a:gd name="T31" fmla="*/ 77 h 216"/>
              <a:gd name="T32" fmla="*/ 215 w 232"/>
              <a:gd name="T33" fmla="*/ 77 h 216"/>
              <a:gd name="T34" fmla="*/ 215 w 232"/>
              <a:gd name="T35" fmla="*/ 93 h 216"/>
              <a:gd name="T36" fmla="*/ 202 w 232"/>
              <a:gd name="T37" fmla="*/ 77 h 216"/>
              <a:gd name="T38" fmla="*/ 215 w 232"/>
              <a:gd name="T39" fmla="*/ 61 h 216"/>
              <a:gd name="T40" fmla="*/ 215 w 232"/>
              <a:gd name="T41" fmla="*/ 32 h 216"/>
              <a:gd name="T42" fmla="*/ 215 w 232"/>
              <a:gd name="T43" fmla="*/ 16 h 216"/>
              <a:gd name="T44" fmla="*/ 202 w 232"/>
              <a:gd name="T45" fmla="*/ 0 h 216"/>
              <a:gd name="T46" fmla="*/ 186 w 232"/>
              <a:gd name="T47" fmla="*/ 0 h 216"/>
              <a:gd name="T48" fmla="*/ 154 w 232"/>
              <a:gd name="T49" fmla="*/ 32 h 216"/>
              <a:gd name="T50" fmla="*/ 154 w 232"/>
              <a:gd name="T51" fmla="*/ 48 h 216"/>
              <a:gd name="T52" fmla="*/ 125 w 232"/>
              <a:gd name="T53" fmla="*/ 61 h 216"/>
              <a:gd name="T54" fmla="*/ 93 w 232"/>
              <a:gd name="T55" fmla="*/ 48 h 216"/>
              <a:gd name="T56" fmla="*/ 61 w 232"/>
              <a:gd name="T57" fmla="*/ 77 h 216"/>
              <a:gd name="T58" fmla="*/ 61 w 232"/>
              <a:gd name="T59" fmla="*/ 61 h 216"/>
              <a:gd name="T60" fmla="*/ 48 w 232"/>
              <a:gd name="T61" fmla="*/ 48 h 216"/>
              <a:gd name="T62" fmla="*/ 48 w 232"/>
              <a:gd name="T63" fmla="*/ 93 h 216"/>
              <a:gd name="T64" fmla="*/ 16 w 232"/>
              <a:gd name="T65" fmla="*/ 109 h 216"/>
              <a:gd name="T66" fmla="*/ 16 w 232"/>
              <a:gd name="T67" fmla="*/ 93 h 216"/>
              <a:gd name="T68" fmla="*/ 0 w 232"/>
              <a:gd name="T69" fmla="*/ 1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2" h="216">
                <a:moveTo>
                  <a:pt x="0" y="109"/>
                </a:moveTo>
                <a:lnTo>
                  <a:pt x="0" y="125"/>
                </a:lnTo>
                <a:lnTo>
                  <a:pt x="16" y="170"/>
                </a:lnTo>
                <a:lnTo>
                  <a:pt x="16" y="202"/>
                </a:lnTo>
                <a:lnTo>
                  <a:pt x="32" y="215"/>
                </a:lnTo>
                <a:lnTo>
                  <a:pt x="77" y="202"/>
                </a:lnTo>
                <a:lnTo>
                  <a:pt x="93" y="202"/>
                </a:lnTo>
                <a:lnTo>
                  <a:pt x="109" y="202"/>
                </a:lnTo>
                <a:lnTo>
                  <a:pt x="125" y="202"/>
                </a:lnTo>
                <a:lnTo>
                  <a:pt x="125" y="186"/>
                </a:lnTo>
                <a:lnTo>
                  <a:pt x="138" y="186"/>
                </a:lnTo>
                <a:lnTo>
                  <a:pt x="186" y="154"/>
                </a:lnTo>
                <a:lnTo>
                  <a:pt x="215" y="125"/>
                </a:lnTo>
                <a:lnTo>
                  <a:pt x="231" y="109"/>
                </a:lnTo>
                <a:lnTo>
                  <a:pt x="231" y="93"/>
                </a:lnTo>
                <a:lnTo>
                  <a:pt x="231" y="77"/>
                </a:lnTo>
                <a:lnTo>
                  <a:pt x="215" y="77"/>
                </a:lnTo>
                <a:lnTo>
                  <a:pt x="215" y="93"/>
                </a:lnTo>
                <a:lnTo>
                  <a:pt x="202" y="77"/>
                </a:lnTo>
                <a:lnTo>
                  <a:pt x="215" y="61"/>
                </a:lnTo>
                <a:lnTo>
                  <a:pt x="215" y="32"/>
                </a:lnTo>
                <a:lnTo>
                  <a:pt x="215" y="16"/>
                </a:lnTo>
                <a:lnTo>
                  <a:pt x="202" y="0"/>
                </a:lnTo>
                <a:lnTo>
                  <a:pt x="186" y="0"/>
                </a:lnTo>
                <a:lnTo>
                  <a:pt x="154" y="32"/>
                </a:lnTo>
                <a:lnTo>
                  <a:pt x="154" y="48"/>
                </a:lnTo>
                <a:lnTo>
                  <a:pt x="125" y="61"/>
                </a:lnTo>
                <a:lnTo>
                  <a:pt x="93" y="48"/>
                </a:lnTo>
                <a:lnTo>
                  <a:pt x="61" y="77"/>
                </a:lnTo>
                <a:lnTo>
                  <a:pt x="61" y="61"/>
                </a:lnTo>
                <a:lnTo>
                  <a:pt x="48" y="48"/>
                </a:lnTo>
                <a:lnTo>
                  <a:pt x="48" y="93"/>
                </a:lnTo>
                <a:lnTo>
                  <a:pt x="16" y="109"/>
                </a:lnTo>
                <a:lnTo>
                  <a:pt x="16" y="93"/>
                </a:lnTo>
                <a:lnTo>
                  <a:pt x="0" y="109"/>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76" name="Freeform 514"/>
          <p:cNvSpPr>
            <a:spLocks/>
          </p:cNvSpPr>
          <p:nvPr/>
        </p:nvSpPr>
        <p:spPr bwMode="auto">
          <a:xfrm>
            <a:off x="4354532" y="4019278"/>
            <a:ext cx="472648" cy="507460"/>
          </a:xfrm>
          <a:custGeom>
            <a:avLst/>
            <a:gdLst>
              <a:gd name="T0" fmla="*/ 138 w 277"/>
              <a:gd name="T1" fmla="*/ 183 h 293"/>
              <a:gd name="T2" fmla="*/ 138 w 277"/>
              <a:gd name="T3" fmla="*/ 247 h 293"/>
              <a:gd name="T4" fmla="*/ 170 w 277"/>
              <a:gd name="T5" fmla="*/ 260 h 293"/>
              <a:gd name="T6" fmla="*/ 215 w 277"/>
              <a:gd name="T7" fmla="*/ 260 h 293"/>
              <a:gd name="T8" fmla="*/ 247 w 277"/>
              <a:gd name="T9" fmla="*/ 292 h 293"/>
              <a:gd name="T10" fmla="*/ 263 w 277"/>
              <a:gd name="T11" fmla="*/ 292 h 293"/>
              <a:gd name="T12" fmla="*/ 263 w 277"/>
              <a:gd name="T13" fmla="*/ 276 h 293"/>
              <a:gd name="T14" fmla="*/ 231 w 277"/>
              <a:gd name="T15" fmla="*/ 260 h 293"/>
              <a:gd name="T16" fmla="*/ 247 w 277"/>
              <a:gd name="T17" fmla="*/ 247 h 293"/>
              <a:gd name="T18" fmla="*/ 247 w 277"/>
              <a:gd name="T19" fmla="*/ 215 h 293"/>
              <a:gd name="T20" fmla="*/ 276 w 277"/>
              <a:gd name="T21" fmla="*/ 199 h 293"/>
              <a:gd name="T22" fmla="*/ 263 w 277"/>
              <a:gd name="T23" fmla="*/ 183 h 293"/>
              <a:gd name="T24" fmla="*/ 247 w 277"/>
              <a:gd name="T25" fmla="*/ 138 h 293"/>
              <a:gd name="T26" fmla="*/ 263 w 277"/>
              <a:gd name="T27" fmla="*/ 138 h 293"/>
              <a:gd name="T28" fmla="*/ 263 w 277"/>
              <a:gd name="T29" fmla="*/ 122 h 293"/>
              <a:gd name="T30" fmla="*/ 263 w 277"/>
              <a:gd name="T31" fmla="*/ 93 h 293"/>
              <a:gd name="T32" fmla="*/ 263 w 277"/>
              <a:gd name="T33" fmla="*/ 61 h 293"/>
              <a:gd name="T34" fmla="*/ 276 w 277"/>
              <a:gd name="T35" fmla="*/ 61 h 293"/>
              <a:gd name="T36" fmla="*/ 276 w 277"/>
              <a:gd name="T37" fmla="*/ 45 h 293"/>
              <a:gd name="T38" fmla="*/ 276 w 277"/>
              <a:gd name="T39" fmla="*/ 29 h 293"/>
              <a:gd name="T40" fmla="*/ 263 w 277"/>
              <a:gd name="T41" fmla="*/ 16 h 293"/>
              <a:gd name="T42" fmla="*/ 231 w 277"/>
              <a:gd name="T43" fmla="*/ 16 h 293"/>
              <a:gd name="T44" fmla="*/ 215 w 277"/>
              <a:gd name="T45" fmla="*/ 0 h 293"/>
              <a:gd name="T46" fmla="*/ 199 w 277"/>
              <a:gd name="T47" fmla="*/ 0 h 293"/>
              <a:gd name="T48" fmla="*/ 199 w 277"/>
              <a:gd name="T49" fmla="*/ 16 h 293"/>
              <a:gd name="T50" fmla="*/ 154 w 277"/>
              <a:gd name="T51" fmla="*/ 0 h 293"/>
              <a:gd name="T52" fmla="*/ 154 w 277"/>
              <a:gd name="T53" fmla="*/ 16 h 293"/>
              <a:gd name="T54" fmla="*/ 109 w 277"/>
              <a:gd name="T55" fmla="*/ 0 h 293"/>
              <a:gd name="T56" fmla="*/ 93 w 277"/>
              <a:gd name="T57" fmla="*/ 0 h 293"/>
              <a:gd name="T58" fmla="*/ 93 w 277"/>
              <a:gd name="T59" fmla="*/ 29 h 293"/>
              <a:gd name="T60" fmla="*/ 77 w 277"/>
              <a:gd name="T61" fmla="*/ 45 h 293"/>
              <a:gd name="T62" fmla="*/ 77 w 277"/>
              <a:gd name="T63" fmla="*/ 93 h 293"/>
              <a:gd name="T64" fmla="*/ 61 w 277"/>
              <a:gd name="T65" fmla="*/ 106 h 293"/>
              <a:gd name="T66" fmla="*/ 45 w 277"/>
              <a:gd name="T67" fmla="*/ 138 h 293"/>
              <a:gd name="T68" fmla="*/ 32 w 277"/>
              <a:gd name="T69" fmla="*/ 154 h 293"/>
              <a:gd name="T70" fmla="*/ 16 w 277"/>
              <a:gd name="T71" fmla="*/ 154 h 293"/>
              <a:gd name="T72" fmla="*/ 0 w 277"/>
              <a:gd name="T73" fmla="*/ 170 h 293"/>
              <a:gd name="T74" fmla="*/ 61 w 277"/>
              <a:gd name="T75" fmla="*/ 170 h 293"/>
              <a:gd name="T76" fmla="*/ 61 w 277"/>
              <a:gd name="T77" fmla="*/ 183 h 293"/>
              <a:gd name="T78" fmla="*/ 77 w 277"/>
              <a:gd name="T79" fmla="*/ 199 h 293"/>
              <a:gd name="T80" fmla="*/ 109 w 277"/>
              <a:gd name="T81" fmla="*/ 199 h 293"/>
              <a:gd name="T82" fmla="*/ 138 w 277"/>
              <a:gd name="T83" fmla="*/ 18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7" h="293">
                <a:moveTo>
                  <a:pt x="138" y="183"/>
                </a:moveTo>
                <a:lnTo>
                  <a:pt x="138" y="247"/>
                </a:lnTo>
                <a:lnTo>
                  <a:pt x="170" y="260"/>
                </a:lnTo>
                <a:lnTo>
                  <a:pt x="215" y="260"/>
                </a:lnTo>
                <a:lnTo>
                  <a:pt x="247" y="292"/>
                </a:lnTo>
                <a:lnTo>
                  <a:pt x="263" y="292"/>
                </a:lnTo>
                <a:lnTo>
                  <a:pt x="263" y="276"/>
                </a:lnTo>
                <a:lnTo>
                  <a:pt x="231" y="260"/>
                </a:lnTo>
                <a:lnTo>
                  <a:pt x="247" y="247"/>
                </a:lnTo>
                <a:lnTo>
                  <a:pt x="247" y="215"/>
                </a:lnTo>
                <a:lnTo>
                  <a:pt x="276" y="199"/>
                </a:lnTo>
                <a:lnTo>
                  <a:pt x="263" y="183"/>
                </a:lnTo>
                <a:lnTo>
                  <a:pt x="247" y="138"/>
                </a:lnTo>
                <a:lnTo>
                  <a:pt x="263" y="138"/>
                </a:lnTo>
                <a:lnTo>
                  <a:pt x="263" y="122"/>
                </a:lnTo>
                <a:lnTo>
                  <a:pt x="263" y="93"/>
                </a:lnTo>
                <a:lnTo>
                  <a:pt x="263" y="61"/>
                </a:lnTo>
                <a:lnTo>
                  <a:pt x="276" y="61"/>
                </a:lnTo>
                <a:lnTo>
                  <a:pt x="276" y="45"/>
                </a:lnTo>
                <a:lnTo>
                  <a:pt x="276" y="29"/>
                </a:lnTo>
                <a:lnTo>
                  <a:pt x="263" y="16"/>
                </a:lnTo>
                <a:lnTo>
                  <a:pt x="231" y="16"/>
                </a:lnTo>
                <a:lnTo>
                  <a:pt x="215" y="0"/>
                </a:lnTo>
                <a:lnTo>
                  <a:pt x="199" y="0"/>
                </a:lnTo>
                <a:lnTo>
                  <a:pt x="199" y="16"/>
                </a:lnTo>
                <a:lnTo>
                  <a:pt x="154" y="0"/>
                </a:lnTo>
                <a:lnTo>
                  <a:pt x="154" y="16"/>
                </a:lnTo>
                <a:lnTo>
                  <a:pt x="109" y="0"/>
                </a:lnTo>
                <a:lnTo>
                  <a:pt x="93" y="0"/>
                </a:lnTo>
                <a:lnTo>
                  <a:pt x="93" y="29"/>
                </a:lnTo>
                <a:lnTo>
                  <a:pt x="77" y="45"/>
                </a:lnTo>
                <a:lnTo>
                  <a:pt x="77" y="93"/>
                </a:lnTo>
                <a:lnTo>
                  <a:pt x="61" y="106"/>
                </a:lnTo>
                <a:lnTo>
                  <a:pt x="45" y="138"/>
                </a:lnTo>
                <a:lnTo>
                  <a:pt x="32" y="154"/>
                </a:lnTo>
                <a:lnTo>
                  <a:pt x="16" y="154"/>
                </a:lnTo>
                <a:lnTo>
                  <a:pt x="0" y="170"/>
                </a:lnTo>
                <a:lnTo>
                  <a:pt x="61" y="170"/>
                </a:lnTo>
                <a:lnTo>
                  <a:pt x="61" y="183"/>
                </a:lnTo>
                <a:lnTo>
                  <a:pt x="77" y="199"/>
                </a:lnTo>
                <a:lnTo>
                  <a:pt x="109" y="199"/>
                </a:lnTo>
                <a:lnTo>
                  <a:pt x="138" y="183"/>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77" name="Freeform 515"/>
          <p:cNvSpPr>
            <a:spLocks/>
          </p:cNvSpPr>
          <p:nvPr/>
        </p:nvSpPr>
        <p:spPr bwMode="auto">
          <a:xfrm>
            <a:off x="4590856" y="4365273"/>
            <a:ext cx="290140" cy="297300"/>
          </a:xfrm>
          <a:custGeom>
            <a:avLst/>
            <a:gdLst>
              <a:gd name="T0" fmla="*/ 32 w 171"/>
              <a:gd name="T1" fmla="*/ 61 h 171"/>
              <a:gd name="T2" fmla="*/ 32 w 171"/>
              <a:gd name="T3" fmla="*/ 77 h 171"/>
              <a:gd name="T4" fmla="*/ 16 w 171"/>
              <a:gd name="T5" fmla="*/ 77 h 171"/>
              <a:gd name="T6" fmla="*/ 0 w 171"/>
              <a:gd name="T7" fmla="*/ 138 h 171"/>
              <a:gd name="T8" fmla="*/ 16 w 171"/>
              <a:gd name="T9" fmla="*/ 154 h 171"/>
              <a:gd name="T10" fmla="*/ 48 w 171"/>
              <a:gd name="T11" fmla="*/ 154 h 171"/>
              <a:gd name="T12" fmla="*/ 48 w 171"/>
              <a:gd name="T13" fmla="*/ 170 h 171"/>
              <a:gd name="T14" fmla="*/ 77 w 171"/>
              <a:gd name="T15" fmla="*/ 170 h 171"/>
              <a:gd name="T16" fmla="*/ 93 w 171"/>
              <a:gd name="T17" fmla="*/ 138 h 171"/>
              <a:gd name="T18" fmla="*/ 109 w 171"/>
              <a:gd name="T19" fmla="*/ 138 h 171"/>
              <a:gd name="T20" fmla="*/ 109 w 171"/>
              <a:gd name="T21" fmla="*/ 125 h 171"/>
              <a:gd name="T22" fmla="*/ 125 w 171"/>
              <a:gd name="T23" fmla="*/ 125 h 171"/>
              <a:gd name="T24" fmla="*/ 170 w 171"/>
              <a:gd name="T25" fmla="*/ 109 h 171"/>
              <a:gd name="T26" fmla="*/ 170 w 171"/>
              <a:gd name="T27" fmla="*/ 77 h 171"/>
              <a:gd name="T28" fmla="*/ 170 w 171"/>
              <a:gd name="T29" fmla="*/ 48 h 171"/>
              <a:gd name="T30" fmla="*/ 170 w 171"/>
              <a:gd name="T31" fmla="*/ 32 h 171"/>
              <a:gd name="T32" fmla="*/ 138 w 171"/>
              <a:gd name="T33" fmla="*/ 0 h 171"/>
              <a:gd name="T34" fmla="*/ 109 w 171"/>
              <a:gd name="T35" fmla="*/ 16 h 171"/>
              <a:gd name="T36" fmla="*/ 109 w 171"/>
              <a:gd name="T37" fmla="*/ 48 h 171"/>
              <a:gd name="T38" fmla="*/ 93 w 171"/>
              <a:gd name="T39" fmla="*/ 61 h 171"/>
              <a:gd name="T40" fmla="*/ 125 w 171"/>
              <a:gd name="T41" fmla="*/ 77 h 171"/>
              <a:gd name="T42" fmla="*/ 125 w 171"/>
              <a:gd name="T43" fmla="*/ 93 h 171"/>
              <a:gd name="T44" fmla="*/ 109 w 171"/>
              <a:gd name="T45" fmla="*/ 93 h 171"/>
              <a:gd name="T46" fmla="*/ 77 w 171"/>
              <a:gd name="T47" fmla="*/ 61 h 171"/>
              <a:gd name="T48" fmla="*/ 32 w 171"/>
              <a:gd name="T49"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1" h="171">
                <a:moveTo>
                  <a:pt x="32" y="61"/>
                </a:moveTo>
                <a:lnTo>
                  <a:pt x="32" y="77"/>
                </a:lnTo>
                <a:lnTo>
                  <a:pt x="16" y="77"/>
                </a:lnTo>
                <a:lnTo>
                  <a:pt x="0" y="138"/>
                </a:lnTo>
                <a:lnTo>
                  <a:pt x="16" y="154"/>
                </a:lnTo>
                <a:lnTo>
                  <a:pt x="48" y="154"/>
                </a:lnTo>
                <a:lnTo>
                  <a:pt x="48" y="170"/>
                </a:lnTo>
                <a:lnTo>
                  <a:pt x="77" y="170"/>
                </a:lnTo>
                <a:lnTo>
                  <a:pt x="93" y="138"/>
                </a:lnTo>
                <a:lnTo>
                  <a:pt x="109" y="138"/>
                </a:lnTo>
                <a:lnTo>
                  <a:pt x="109" y="125"/>
                </a:lnTo>
                <a:lnTo>
                  <a:pt x="125" y="125"/>
                </a:lnTo>
                <a:lnTo>
                  <a:pt x="170" y="109"/>
                </a:lnTo>
                <a:lnTo>
                  <a:pt x="170" y="77"/>
                </a:lnTo>
                <a:lnTo>
                  <a:pt x="170" y="48"/>
                </a:lnTo>
                <a:lnTo>
                  <a:pt x="170" y="32"/>
                </a:lnTo>
                <a:lnTo>
                  <a:pt x="138" y="0"/>
                </a:lnTo>
                <a:lnTo>
                  <a:pt x="109" y="16"/>
                </a:lnTo>
                <a:lnTo>
                  <a:pt x="109" y="48"/>
                </a:lnTo>
                <a:lnTo>
                  <a:pt x="93" y="61"/>
                </a:lnTo>
                <a:lnTo>
                  <a:pt x="125" y="77"/>
                </a:lnTo>
                <a:lnTo>
                  <a:pt x="125" y="93"/>
                </a:lnTo>
                <a:lnTo>
                  <a:pt x="109" y="93"/>
                </a:lnTo>
                <a:lnTo>
                  <a:pt x="77" y="61"/>
                </a:lnTo>
                <a:lnTo>
                  <a:pt x="32" y="61"/>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78" name="Freeform 516"/>
          <p:cNvSpPr>
            <a:spLocks/>
          </p:cNvSpPr>
          <p:nvPr/>
        </p:nvSpPr>
        <p:spPr bwMode="auto">
          <a:xfrm>
            <a:off x="4672750" y="4580559"/>
            <a:ext cx="180169" cy="215286"/>
          </a:xfrm>
          <a:custGeom>
            <a:avLst/>
            <a:gdLst>
              <a:gd name="T0" fmla="*/ 77 w 107"/>
              <a:gd name="T1" fmla="*/ 0 h 123"/>
              <a:gd name="T2" fmla="*/ 61 w 107"/>
              <a:gd name="T3" fmla="*/ 0 h 123"/>
              <a:gd name="T4" fmla="*/ 61 w 107"/>
              <a:gd name="T5" fmla="*/ 13 h 123"/>
              <a:gd name="T6" fmla="*/ 45 w 107"/>
              <a:gd name="T7" fmla="*/ 13 h 123"/>
              <a:gd name="T8" fmla="*/ 29 w 107"/>
              <a:gd name="T9" fmla="*/ 45 h 123"/>
              <a:gd name="T10" fmla="*/ 0 w 107"/>
              <a:gd name="T11" fmla="*/ 45 h 123"/>
              <a:gd name="T12" fmla="*/ 13 w 107"/>
              <a:gd name="T13" fmla="*/ 61 h 123"/>
              <a:gd name="T14" fmla="*/ 29 w 107"/>
              <a:gd name="T15" fmla="*/ 77 h 123"/>
              <a:gd name="T16" fmla="*/ 29 w 107"/>
              <a:gd name="T17" fmla="*/ 90 h 123"/>
              <a:gd name="T18" fmla="*/ 61 w 107"/>
              <a:gd name="T19" fmla="*/ 106 h 123"/>
              <a:gd name="T20" fmla="*/ 77 w 107"/>
              <a:gd name="T21" fmla="*/ 106 h 123"/>
              <a:gd name="T22" fmla="*/ 90 w 107"/>
              <a:gd name="T23" fmla="*/ 122 h 123"/>
              <a:gd name="T24" fmla="*/ 106 w 107"/>
              <a:gd name="T25" fmla="*/ 90 h 123"/>
              <a:gd name="T26" fmla="*/ 106 w 107"/>
              <a:gd name="T27" fmla="*/ 77 h 123"/>
              <a:gd name="T28" fmla="*/ 106 w 107"/>
              <a:gd name="T29" fmla="*/ 29 h 123"/>
              <a:gd name="T30" fmla="*/ 90 w 107"/>
              <a:gd name="T31" fmla="*/ 13 h 123"/>
              <a:gd name="T32" fmla="*/ 77 w 107"/>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23">
                <a:moveTo>
                  <a:pt x="77" y="0"/>
                </a:moveTo>
                <a:lnTo>
                  <a:pt x="61" y="0"/>
                </a:lnTo>
                <a:lnTo>
                  <a:pt x="61" y="13"/>
                </a:lnTo>
                <a:lnTo>
                  <a:pt x="45" y="13"/>
                </a:lnTo>
                <a:lnTo>
                  <a:pt x="29" y="45"/>
                </a:lnTo>
                <a:lnTo>
                  <a:pt x="0" y="45"/>
                </a:lnTo>
                <a:lnTo>
                  <a:pt x="13" y="61"/>
                </a:lnTo>
                <a:lnTo>
                  <a:pt x="29" y="77"/>
                </a:lnTo>
                <a:lnTo>
                  <a:pt x="29" y="90"/>
                </a:lnTo>
                <a:lnTo>
                  <a:pt x="61" y="106"/>
                </a:lnTo>
                <a:lnTo>
                  <a:pt x="77" y="106"/>
                </a:lnTo>
                <a:lnTo>
                  <a:pt x="90" y="122"/>
                </a:lnTo>
                <a:lnTo>
                  <a:pt x="106" y="90"/>
                </a:lnTo>
                <a:lnTo>
                  <a:pt x="106" y="77"/>
                </a:lnTo>
                <a:lnTo>
                  <a:pt x="106" y="29"/>
                </a:lnTo>
                <a:lnTo>
                  <a:pt x="90" y="13"/>
                </a:lnTo>
                <a:lnTo>
                  <a:pt x="77" y="0"/>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79" name="Freeform 517"/>
          <p:cNvSpPr>
            <a:spLocks/>
          </p:cNvSpPr>
          <p:nvPr/>
        </p:nvSpPr>
        <p:spPr bwMode="auto">
          <a:xfrm>
            <a:off x="4693809" y="4954746"/>
            <a:ext cx="84234" cy="51259"/>
          </a:xfrm>
          <a:custGeom>
            <a:avLst/>
            <a:gdLst>
              <a:gd name="T0" fmla="*/ 32 w 49"/>
              <a:gd name="T1" fmla="*/ 0 h 30"/>
              <a:gd name="T2" fmla="*/ 16 w 49"/>
              <a:gd name="T3" fmla="*/ 0 h 30"/>
              <a:gd name="T4" fmla="*/ 0 w 49"/>
              <a:gd name="T5" fmla="*/ 16 h 30"/>
              <a:gd name="T6" fmla="*/ 16 w 49"/>
              <a:gd name="T7" fmla="*/ 29 h 30"/>
              <a:gd name="T8" fmla="*/ 32 w 49"/>
              <a:gd name="T9" fmla="*/ 29 h 30"/>
              <a:gd name="T10" fmla="*/ 48 w 49"/>
              <a:gd name="T11" fmla="*/ 16 h 30"/>
              <a:gd name="T12" fmla="*/ 32 w 49"/>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49" h="30">
                <a:moveTo>
                  <a:pt x="32" y="0"/>
                </a:moveTo>
                <a:lnTo>
                  <a:pt x="16" y="0"/>
                </a:lnTo>
                <a:lnTo>
                  <a:pt x="0" y="16"/>
                </a:lnTo>
                <a:lnTo>
                  <a:pt x="16" y="29"/>
                </a:lnTo>
                <a:lnTo>
                  <a:pt x="32" y="29"/>
                </a:lnTo>
                <a:lnTo>
                  <a:pt x="48" y="16"/>
                </a:lnTo>
                <a:lnTo>
                  <a:pt x="32" y="0"/>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80" name="Freeform 518"/>
          <p:cNvSpPr>
            <a:spLocks/>
          </p:cNvSpPr>
          <p:nvPr/>
        </p:nvSpPr>
        <p:spPr bwMode="auto">
          <a:xfrm>
            <a:off x="4251579" y="3801428"/>
            <a:ext cx="208247" cy="297300"/>
          </a:xfrm>
          <a:custGeom>
            <a:avLst/>
            <a:gdLst>
              <a:gd name="T0" fmla="*/ 29 w 123"/>
              <a:gd name="T1" fmla="*/ 171 h 172"/>
              <a:gd name="T2" fmla="*/ 45 w 123"/>
              <a:gd name="T3" fmla="*/ 171 h 172"/>
              <a:gd name="T4" fmla="*/ 77 w 123"/>
              <a:gd name="T5" fmla="*/ 171 h 172"/>
              <a:gd name="T6" fmla="*/ 122 w 123"/>
              <a:gd name="T7" fmla="*/ 171 h 172"/>
              <a:gd name="T8" fmla="*/ 106 w 123"/>
              <a:gd name="T9" fmla="*/ 155 h 172"/>
              <a:gd name="T10" fmla="*/ 93 w 123"/>
              <a:gd name="T11" fmla="*/ 110 h 172"/>
              <a:gd name="T12" fmla="*/ 106 w 123"/>
              <a:gd name="T13" fmla="*/ 94 h 172"/>
              <a:gd name="T14" fmla="*/ 93 w 123"/>
              <a:gd name="T15" fmla="*/ 65 h 172"/>
              <a:gd name="T16" fmla="*/ 106 w 123"/>
              <a:gd name="T17" fmla="*/ 48 h 172"/>
              <a:gd name="T18" fmla="*/ 106 w 123"/>
              <a:gd name="T19" fmla="*/ 0 h 172"/>
              <a:gd name="T20" fmla="*/ 93 w 123"/>
              <a:gd name="T21" fmla="*/ 0 h 172"/>
              <a:gd name="T22" fmla="*/ 93 w 123"/>
              <a:gd name="T23" fmla="*/ 32 h 172"/>
              <a:gd name="T24" fmla="*/ 77 w 123"/>
              <a:gd name="T25" fmla="*/ 65 h 172"/>
              <a:gd name="T26" fmla="*/ 45 w 123"/>
              <a:gd name="T27" fmla="*/ 110 h 172"/>
              <a:gd name="T28" fmla="*/ 29 w 123"/>
              <a:gd name="T29" fmla="*/ 94 h 172"/>
              <a:gd name="T30" fmla="*/ 16 w 123"/>
              <a:gd name="T31" fmla="*/ 126 h 172"/>
              <a:gd name="T32" fmla="*/ 0 w 123"/>
              <a:gd name="T33" fmla="*/ 142 h 172"/>
              <a:gd name="T34" fmla="*/ 29 w 123"/>
              <a:gd name="T35" fmla="*/ 155 h 172"/>
              <a:gd name="T36" fmla="*/ 29 w 123"/>
              <a:gd name="T37" fmla="*/ 17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72">
                <a:moveTo>
                  <a:pt x="29" y="171"/>
                </a:moveTo>
                <a:lnTo>
                  <a:pt x="45" y="171"/>
                </a:lnTo>
                <a:lnTo>
                  <a:pt x="77" y="171"/>
                </a:lnTo>
                <a:lnTo>
                  <a:pt x="122" y="171"/>
                </a:lnTo>
                <a:lnTo>
                  <a:pt x="106" y="155"/>
                </a:lnTo>
                <a:lnTo>
                  <a:pt x="93" y="110"/>
                </a:lnTo>
                <a:lnTo>
                  <a:pt x="106" y="94"/>
                </a:lnTo>
                <a:lnTo>
                  <a:pt x="93" y="65"/>
                </a:lnTo>
                <a:lnTo>
                  <a:pt x="106" y="48"/>
                </a:lnTo>
                <a:lnTo>
                  <a:pt x="106" y="0"/>
                </a:lnTo>
                <a:lnTo>
                  <a:pt x="93" y="0"/>
                </a:lnTo>
                <a:lnTo>
                  <a:pt x="93" y="32"/>
                </a:lnTo>
                <a:lnTo>
                  <a:pt x="77" y="65"/>
                </a:lnTo>
                <a:lnTo>
                  <a:pt x="45" y="110"/>
                </a:lnTo>
                <a:lnTo>
                  <a:pt x="29" y="94"/>
                </a:lnTo>
                <a:lnTo>
                  <a:pt x="16" y="126"/>
                </a:lnTo>
                <a:lnTo>
                  <a:pt x="0" y="142"/>
                </a:lnTo>
                <a:lnTo>
                  <a:pt x="29" y="155"/>
                </a:lnTo>
                <a:lnTo>
                  <a:pt x="29" y="171"/>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81" name="Freeform 519"/>
          <p:cNvSpPr>
            <a:spLocks/>
          </p:cNvSpPr>
          <p:nvPr/>
        </p:nvSpPr>
        <p:spPr bwMode="auto">
          <a:xfrm>
            <a:off x="4410688" y="3857813"/>
            <a:ext cx="311200" cy="240915"/>
          </a:xfrm>
          <a:custGeom>
            <a:avLst/>
            <a:gdLst>
              <a:gd name="T0" fmla="*/ 183 w 184"/>
              <a:gd name="T1" fmla="*/ 93 h 139"/>
              <a:gd name="T2" fmla="*/ 167 w 184"/>
              <a:gd name="T3" fmla="*/ 45 h 139"/>
              <a:gd name="T4" fmla="*/ 154 w 184"/>
              <a:gd name="T5" fmla="*/ 45 h 139"/>
              <a:gd name="T6" fmla="*/ 138 w 184"/>
              <a:gd name="T7" fmla="*/ 16 h 139"/>
              <a:gd name="T8" fmla="*/ 138 w 184"/>
              <a:gd name="T9" fmla="*/ 0 h 139"/>
              <a:gd name="T10" fmla="*/ 106 w 184"/>
              <a:gd name="T11" fmla="*/ 16 h 139"/>
              <a:gd name="T12" fmla="*/ 90 w 184"/>
              <a:gd name="T13" fmla="*/ 32 h 139"/>
              <a:gd name="T14" fmla="*/ 13 w 184"/>
              <a:gd name="T15" fmla="*/ 61 h 139"/>
              <a:gd name="T16" fmla="*/ 0 w 184"/>
              <a:gd name="T17" fmla="*/ 77 h 139"/>
              <a:gd name="T18" fmla="*/ 13 w 184"/>
              <a:gd name="T19" fmla="*/ 122 h 139"/>
              <a:gd name="T20" fmla="*/ 29 w 184"/>
              <a:gd name="T21" fmla="*/ 138 h 139"/>
              <a:gd name="T22" fmla="*/ 45 w 184"/>
              <a:gd name="T23" fmla="*/ 122 h 139"/>
              <a:gd name="T24" fmla="*/ 61 w 184"/>
              <a:gd name="T25" fmla="*/ 122 h 139"/>
              <a:gd name="T26" fmla="*/ 61 w 184"/>
              <a:gd name="T27" fmla="*/ 93 h 139"/>
              <a:gd name="T28" fmla="*/ 77 w 184"/>
              <a:gd name="T29" fmla="*/ 93 h 139"/>
              <a:gd name="T30" fmla="*/ 122 w 184"/>
              <a:gd name="T31" fmla="*/ 109 h 139"/>
              <a:gd name="T32" fmla="*/ 122 w 184"/>
              <a:gd name="T33" fmla="*/ 93 h 139"/>
              <a:gd name="T34" fmla="*/ 167 w 184"/>
              <a:gd name="T35" fmla="*/ 109 h 139"/>
              <a:gd name="T36" fmla="*/ 167 w 184"/>
              <a:gd name="T37" fmla="*/ 93 h 139"/>
              <a:gd name="T38" fmla="*/ 183 w 184"/>
              <a:gd name="T39"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139">
                <a:moveTo>
                  <a:pt x="183" y="93"/>
                </a:moveTo>
                <a:lnTo>
                  <a:pt x="167" y="45"/>
                </a:lnTo>
                <a:lnTo>
                  <a:pt x="154" y="45"/>
                </a:lnTo>
                <a:lnTo>
                  <a:pt x="138" y="16"/>
                </a:lnTo>
                <a:lnTo>
                  <a:pt x="138" y="0"/>
                </a:lnTo>
                <a:lnTo>
                  <a:pt x="106" y="16"/>
                </a:lnTo>
                <a:lnTo>
                  <a:pt x="90" y="32"/>
                </a:lnTo>
                <a:lnTo>
                  <a:pt x="13" y="61"/>
                </a:lnTo>
                <a:lnTo>
                  <a:pt x="0" y="77"/>
                </a:lnTo>
                <a:lnTo>
                  <a:pt x="13" y="122"/>
                </a:lnTo>
                <a:lnTo>
                  <a:pt x="29" y="138"/>
                </a:lnTo>
                <a:lnTo>
                  <a:pt x="45" y="122"/>
                </a:lnTo>
                <a:lnTo>
                  <a:pt x="61" y="122"/>
                </a:lnTo>
                <a:lnTo>
                  <a:pt x="61" y="93"/>
                </a:lnTo>
                <a:lnTo>
                  <a:pt x="77" y="93"/>
                </a:lnTo>
                <a:lnTo>
                  <a:pt x="122" y="109"/>
                </a:lnTo>
                <a:lnTo>
                  <a:pt x="122" y="93"/>
                </a:lnTo>
                <a:lnTo>
                  <a:pt x="167" y="109"/>
                </a:lnTo>
                <a:lnTo>
                  <a:pt x="167" y="93"/>
                </a:lnTo>
                <a:lnTo>
                  <a:pt x="183" y="93"/>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82" name="Freeform 520"/>
          <p:cNvSpPr>
            <a:spLocks/>
          </p:cNvSpPr>
          <p:nvPr/>
        </p:nvSpPr>
        <p:spPr bwMode="auto">
          <a:xfrm>
            <a:off x="4382610" y="3514381"/>
            <a:ext cx="264403" cy="451075"/>
          </a:xfrm>
          <a:custGeom>
            <a:avLst/>
            <a:gdLst>
              <a:gd name="T0" fmla="*/ 154 w 155"/>
              <a:gd name="T1" fmla="*/ 61 h 261"/>
              <a:gd name="T2" fmla="*/ 29 w 155"/>
              <a:gd name="T3" fmla="*/ 0 h 261"/>
              <a:gd name="T4" fmla="*/ 16 w 155"/>
              <a:gd name="T5" fmla="*/ 13 h 261"/>
              <a:gd name="T6" fmla="*/ 16 w 155"/>
              <a:gd name="T7" fmla="*/ 45 h 261"/>
              <a:gd name="T8" fmla="*/ 29 w 155"/>
              <a:gd name="T9" fmla="*/ 61 h 261"/>
              <a:gd name="T10" fmla="*/ 29 w 155"/>
              <a:gd name="T11" fmla="*/ 122 h 261"/>
              <a:gd name="T12" fmla="*/ 16 w 155"/>
              <a:gd name="T13" fmla="*/ 138 h 261"/>
              <a:gd name="T14" fmla="*/ 16 w 155"/>
              <a:gd name="T15" fmla="*/ 154 h 261"/>
              <a:gd name="T16" fmla="*/ 0 w 155"/>
              <a:gd name="T17" fmla="*/ 167 h 261"/>
              <a:gd name="T18" fmla="*/ 16 w 155"/>
              <a:gd name="T19" fmla="*/ 167 h 261"/>
              <a:gd name="T20" fmla="*/ 29 w 155"/>
              <a:gd name="T21" fmla="*/ 167 h 261"/>
              <a:gd name="T22" fmla="*/ 29 w 155"/>
              <a:gd name="T23" fmla="*/ 215 h 261"/>
              <a:gd name="T24" fmla="*/ 16 w 155"/>
              <a:gd name="T25" fmla="*/ 231 h 261"/>
              <a:gd name="T26" fmla="*/ 29 w 155"/>
              <a:gd name="T27" fmla="*/ 260 h 261"/>
              <a:gd name="T28" fmla="*/ 106 w 155"/>
              <a:gd name="T29" fmla="*/ 231 h 261"/>
              <a:gd name="T30" fmla="*/ 122 w 155"/>
              <a:gd name="T31" fmla="*/ 215 h 261"/>
              <a:gd name="T32" fmla="*/ 154 w 155"/>
              <a:gd name="T33" fmla="*/ 199 h 261"/>
              <a:gd name="T34" fmla="*/ 122 w 155"/>
              <a:gd name="T35" fmla="*/ 183 h 261"/>
              <a:gd name="T36" fmla="*/ 122 w 155"/>
              <a:gd name="T37" fmla="*/ 154 h 261"/>
              <a:gd name="T38" fmla="*/ 138 w 155"/>
              <a:gd name="T39" fmla="*/ 138 h 261"/>
              <a:gd name="T40" fmla="*/ 138 w 155"/>
              <a:gd name="T41" fmla="*/ 122 h 261"/>
              <a:gd name="T42" fmla="*/ 154 w 155"/>
              <a:gd name="T43" fmla="*/ 122 h 261"/>
              <a:gd name="T44" fmla="*/ 154 w 155"/>
              <a:gd name="T45" fmla="*/ 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5" h="261">
                <a:moveTo>
                  <a:pt x="154" y="61"/>
                </a:moveTo>
                <a:lnTo>
                  <a:pt x="29" y="0"/>
                </a:lnTo>
                <a:lnTo>
                  <a:pt x="16" y="13"/>
                </a:lnTo>
                <a:lnTo>
                  <a:pt x="16" y="45"/>
                </a:lnTo>
                <a:lnTo>
                  <a:pt x="29" y="61"/>
                </a:lnTo>
                <a:lnTo>
                  <a:pt x="29" y="122"/>
                </a:lnTo>
                <a:lnTo>
                  <a:pt x="16" y="138"/>
                </a:lnTo>
                <a:lnTo>
                  <a:pt x="16" y="154"/>
                </a:lnTo>
                <a:lnTo>
                  <a:pt x="0" y="167"/>
                </a:lnTo>
                <a:lnTo>
                  <a:pt x="16" y="167"/>
                </a:lnTo>
                <a:lnTo>
                  <a:pt x="29" y="167"/>
                </a:lnTo>
                <a:lnTo>
                  <a:pt x="29" y="215"/>
                </a:lnTo>
                <a:lnTo>
                  <a:pt x="16" y="231"/>
                </a:lnTo>
                <a:lnTo>
                  <a:pt x="29" y="260"/>
                </a:lnTo>
                <a:lnTo>
                  <a:pt x="106" y="231"/>
                </a:lnTo>
                <a:lnTo>
                  <a:pt x="122" y="215"/>
                </a:lnTo>
                <a:lnTo>
                  <a:pt x="154" y="199"/>
                </a:lnTo>
                <a:lnTo>
                  <a:pt x="122" y="183"/>
                </a:lnTo>
                <a:lnTo>
                  <a:pt x="122" y="154"/>
                </a:lnTo>
                <a:lnTo>
                  <a:pt x="138" y="138"/>
                </a:lnTo>
                <a:lnTo>
                  <a:pt x="138" y="122"/>
                </a:lnTo>
                <a:lnTo>
                  <a:pt x="154" y="122"/>
                </a:lnTo>
                <a:lnTo>
                  <a:pt x="154" y="61"/>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83" name="Freeform 521"/>
          <p:cNvSpPr>
            <a:spLocks/>
          </p:cNvSpPr>
          <p:nvPr/>
        </p:nvSpPr>
        <p:spPr bwMode="auto">
          <a:xfrm>
            <a:off x="4328794" y="4070537"/>
            <a:ext cx="187187" cy="217848"/>
          </a:xfrm>
          <a:custGeom>
            <a:avLst/>
            <a:gdLst>
              <a:gd name="T0" fmla="*/ 109 w 110"/>
              <a:gd name="T1" fmla="*/ 0 h 126"/>
              <a:gd name="T2" fmla="*/ 93 w 110"/>
              <a:gd name="T3" fmla="*/ 0 h 126"/>
              <a:gd name="T4" fmla="*/ 77 w 110"/>
              <a:gd name="T5" fmla="*/ 16 h 126"/>
              <a:gd name="T6" fmla="*/ 32 w 110"/>
              <a:gd name="T7" fmla="*/ 16 h 126"/>
              <a:gd name="T8" fmla="*/ 48 w 110"/>
              <a:gd name="T9" fmla="*/ 32 h 126"/>
              <a:gd name="T10" fmla="*/ 48 w 110"/>
              <a:gd name="T11" fmla="*/ 48 h 126"/>
              <a:gd name="T12" fmla="*/ 48 w 110"/>
              <a:gd name="T13" fmla="*/ 77 h 126"/>
              <a:gd name="T14" fmla="*/ 16 w 110"/>
              <a:gd name="T15" fmla="*/ 77 h 126"/>
              <a:gd name="T16" fmla="*/ 16 w 110"/>
              <a:gd name="T17" fmla="*/ 93 h 126"/>
              <a:gd name="T18" fmla="*/ 0 w 110"/>
              <a:gd name="T19" fmla="*/ 109 h 126"/>
              <a:gd name="T20" fmla="*/ 16 w 110"/>
              <a:gd name="T21" fmla="*/ 125 h 126"/>
              <a:gd name="T22" fmla="*/ 32 w 110"/>
              <a:gd name="T23" fmla="*/ 125 h 126"/>
              <a:gd name="T24" fmla="*/ 48 w 110"/>
              <a:gd name="T25" fmla="*/ 125 h 126"/>
              <a:gd name="T26" fmla="*/ 61 w 110"/>
              <a:gd name="T27" fmla="*/ 109 h 126"/>
              <a:gd name="T28" fmla="*/ 77 w 110"/>
              <a:gd name="T29" fmla="*/ 77 h 126"/>
              <a:gd name="T30" fmla="*/ 93 w 110"/>
              <a:gd name="T31" fmla="*/ 64 h 126"/>
              <a:gd name="T32" fmla="*/ 93 w 110"/>
              <a:gd name="T33" fmla="*/ 16 h 126"/>
              <a:gd name="T34" fmla="*/ 109 w 110"/>
              <a:gd name="T3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126">
                <a:moveTo>
                  <a:pt x="109" y="0"/>
                </a:moveTo>
                <a:lnTo>
                  <a:pt x="93" y="0"/>
                </a:lnTo>
                <a:lnTo>
                  <a:pt x="77" y="16"/>
                </a:lnTo>
                <a:lnTo>
                  <a:pt x="32" y="16"/>
                </a:lnTo>
                <a:lnTo>
                  <a:pt x="48" y="32"/>
                </a:lnTo>
                <a:lnTo>
                  <a:pt x="48" y="48"/>
                </a:lnTo>
                <a:lnTo>
                  <a:pt x="48" y="77"/>
                </a:lnTo>
                <a:lnTo>
                  <a:pt x="16" y="77"/>
                </a:lnTo>
                <a:lnTo>
                  <a:pt x="16" y="93"/>
                </a:lnTo>
                <a:lnTo>
                  <a:pt x="0" y="109"/>
                </a:lnTo>
                <a:lnTo>
                  <a:pt x="16" y="125"/>
                </a:lnTo>
                <a:lnTo>
                  <a:pt x="32" y="125"/>
                </a:lnTo>
                <a:lnTo>
                  <a:pt x="48" y="125"/>
                </a:lnTo>
                <a:lnTo>
                  <a:pt x="61" y="109"/>
                </a:lnTo>
                <a:lnTo>
                  <a:pt x="77" y="77"/>
                </a:lnTo>
                <a:lnTo>
                  <a:pt x="93" y="64"/>
                </a:lnTo>
                <a:lnTo>
                  <a:pt x="93" y="16"/>
                </a:lnTo>
                <a:lnTo>
                  <a:pt x="109" y="0"/>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84" name="Freeform 522"/>
          <p:cNvSpPr>
            <a:spLocks/>
          </p:cNvSpPr>
          <p:nvPr/>
        </p:nvSpPr>
        <p:spPr bwMode="auto">
          <a:xfrm>
            <a:off x="4300716" y="4098728"/>
            <a:ext cx="30417" cy="28193"/>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85" name="Freeform 523"/>
          <p:cNvSpPr>
            <a:spLocks/>
          </p:cNvSpPr>
          <p:nvPr/>
        </p:nvSpPr>
        <p:spPr bwMode="auto">
          <a:xfrm>
            <a:off x="4279657" y="4098728"/>
            <a:ext cx="131031" cy="161465"/>
          </a:xfrm>
          <a:custGeom>
            <a:avLst/>
            <a:gdLst>
              <a:gd name="T0" fmla="*/ 29 w 78"/>
              <a:gd name="T1" fmla="*/ 93 h 94"/>
              <a:gd name="T2" fmla="*/ 45 w 78"/>
              <a:gd name="T3" fmla="*/ 77 h 94"/>
              <a:gd name="T4" fmla="*/ 45 w 78"/>
              <a:gd name="T5" fmla="*/ 61 h 94"/>
              <a:gd name="T6" fmla="*/ 77 w 78"/>
              <a:gd name="T7" fmla="*/ 61 h 94"/>
              <a:gd name="T8" fmla="*/ 77 w 78"/>
              <a:gd name="T9" fmla="*/ 32 h 94"/>
              <a:gd name="T10" fmla="*/ 77 w 78"/>
              <a:gd name="T11" fmla="*/ 16 h 94"/>
              <a:gd name="T12" fmla="*/ 61 w 78"/>
              <a:gd name="T13" fmla="*/ 0 h 94"/>
              <a:gd name="T14" fmla="*/ 29 w 78"/>
              <a:gd name="T15" fmla="*/ 0 h 94"/>
              <a:gd name="T16" fmla="*/ 29 w 78"/>
              <a:gd name="T17" fmla="*/ 16 h 94"/>
              <a:gd name="T18" fmla="*/ 13 w 78"/>
              <a:gd name="T19" fmla="*/ 16 h 94"/>
              <a:gd name="T20" fmla="*/ 0 w 78"/>
              <a:gd name="T21" fmla="*/ 48 h 94"/>
              <a:gd name="T22" fmla="*/ 29 w 78"/>
              <a:gd name="T23"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94">
                <a:moveTo>
                  <a:pt x="29" y="93"/>
                </a:moveTo>
                <a:lnTo>
                  <a:pt x="45" y="77"/>
                </a:lnTo>
                <a:lnTo>
                  <a:pt x="45" y="61"/>
                </a:lnTo>
                <a:lnTo>
                  <a:pt x="77" y="61"/>
                </a:lnTo>
                <a:lnTo>
                  <a:pt x="77" y="32"/>
                </a:lnTo>
                <a:lnTo>
                  <a:pt x="77" y="16"/>
                </a:lnTo>
                <a:lnTo>
                  <a:pt x="61" y="0"/>
                </a:lnTo>
                <a:lnTo>
                  <a:pt x="29" y="0"/>
                </a:lnTo>
                <a:lnTo>
                  <a:pt x="29" y="16"/>
                </a:lnTo>
                <a:lnTo>
                  <a:pt x="13" y="16"/>
                </a:lnTo>
                <a:lnTo>
                  <a:pt x="0" y="48"/>
                </a:lnTo>
                <a:lnTo>
                  <a:pt x="29" y="93"/>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86" name="Freeform 524"/>
          <p:cNvSpPr>
            <a:spLocks/>
          </p:cNvSpPr>
          <p:nvPr/>
        </p:nvSpPr>
        <p:spPr bwMode="auto">
          <a:xfrm>
            <a:off x="4803781" y="4180742"/>
            <a:ext cx="28078" cy="51259"/>
          </a:xfrm>
          <a:custGeom>
            <a:avLst/>
            <a:gdLst>
              <a:gd name="T0" fmla="*/ 0 w 17"/>
              <a:gd name="T1" fmla="*/ 0 h 30"/>
              <a:gd name="T2" fmla="*/ 0 w 17"/>
              <a:gd name="T3" fmla="*/ 29 h 30"/>
              <a:gd name="T4" fmla="*/ 16 w 17"/>
              <a:gd name="T5" fmla="*/ 29 h 30"/>
              <a:gd name="T6" fmla="*/ 16 w 17"/>
              <a:gd name="T7" fmla="*/ 0 h 30"/>
              <a:gd name="T8" fmla="*/ 0 w 17"/>
              <a:gd name="T9" fmla="*/ 0 h 30"/>
            </a:gdLst>
            <a:ahLst/>
            <a:cxnLst>
              <a:cxn ang="0">
                <a:pos x="T0" y="T1"/>
              </a:cxn>
              <a:cxn ang="0">
                <a:pos x="T2" y="T3"/>
              </a:cxn>
              <a:cxn ang="0">
                <a:pos x="T4" y="T5"/>
              </a:cxn>
              <a:cxn ang="0">
                <a:pos x="T6" y="T7"/>
              </a:cxn>
              <a:cxn ang="0">
                <a:pos x="T8" y="T9"/>
              </a:cxn>
            </a:cxnLst>
            <a:rect l="0" t="0" r="r" b="b"/>
            <a:pathLst>
              <a:path w="17" h="30">
                <a:moveTo>
                  <a:pt x="0" y="0"/>
                </a:moveTo>
                <a:lnTo>
                  <a:pt x="0" y="29"/>
                </a:lnTo>
                <a:lnTo>
                  <a:pt x="16" y="29"/>
                </a:lnTo>
                <a:lnTo>
                  <a:pt x="16" y="0"/>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87" name="Freeform 525"/>
          <p:cNvSpPr>
            <a:spLocks/>
          </p:cNvSpPr>
          <p:nvPr/>
        </p:nvSpPr>
        <p:spPr bwMode="auto">
          <a:xfrm>
            <a:off x="4279657" y="3240148"/>
            <a:ext cx="393093" cy="381875"/>
          </a:xfrm>
          <a:custGeom>
            <a:avLst/>
            <a:gdLst>
              <a:gd name="T0" fmla="*/ 45 w 232"/>
              <a:gd name="T1" fmla="*/ 0 h 220"/>
              <a:gd name="T2" fmla="*/ 29 w 232"/>
              <a:gd name="T3" fmla="*/ 0 h 220"/>
              <a:gd name="T4" fmla="*/ 13 w 232"/>
              <a:gd name="T5" fmla="*/ 16 h 220"/>
              <a:gd name="T6" fmla="*/ 13 w 232"/>
              <a:gd name="T7" fmla="*/ 32 h 220"/>
              <a:gd name="T8" fmla="*/ 0 w 232"/>
              <a:gd name="T9" fmla="*/ 48 h 220"/>
              <a:gd name="T10" fmla="*/ 0 w 232"/>
              <a:gd name="T11" fmla="*/ 77 h 220"/>
              <a:gd name="T12" fmla="*/ 13 w 232"/>
              <a:gd name="T13" fmla="*/ 77 h 220"/>
              <a:gd name="T14" fmla="*/ 0 w 232"/>
              <a:gd name="T15" fmla="*/ 110 h 220"/>
              <a:gd name="T16" fmla="*/ 13 w 232"/>
              <a:gd name="T17" fmla="*/ 142 h 220"/>
              <a:gd name="T18" fmla="*/ 61 w 232"/>
              <a:gd name="T19" fmla="*/ 171 h 220"/>
              <a:gd name="T20" fmla="*/ 77 w 232"/>
              <a:gd name="T21" fmla="*/ 171 h 220"/>
              <a:gd name="T22" fmla="*/ 90 w 232"/>
              <a:gd name="T23" fmla="*/ 158 h 220"/>
              <a:gd name="T24" fmla="*/ 215 w 232"/>
              <a:gd name="T25" fmla="*/ 219 h 220"/>
              <a:gd name="T26" fmla="*/ 231 w 232"/>
              <a:gd name="T27" fmla="*/ 219 h 220"/>
              <a:gd name="T28" fmla="*/ 231 w 232"/>
              <a:gd name="T29" fmla="*/ 187 h 220"/>
              <a:gd name="T30" fmla="*/ 231 w 232"/>
              <a:gd name="T31" fmla="*/ 77 h 220"/>
              <a:gd name="T32" fmla="*/ 215 w 232"/>
              <a:gd name="T33" fmla="*/ 64 h 220"/>
              <a:gd name="T34" fmla="*/ 231 w 232"/>
              <a:gd name="T35" fmla="*/ 32 h 220"/>
              <a:gd name="T36" fmla="*/ 183 w 232"/>
              <a:gd name="T37" fmla="*/ 0 h 220"/>
              <a:gd name="T38" fmla="*/ 154 w 232"/>
              <a:gd name="T39" fmla="*/ 16 h 220"/>
              <a:gd name="T40" fmla="*/ 167 w 232"/>
              <a:gd name="T41" fmla="*/ 32 h 220"/>
              <a:gd name="T42" fmla="*/ 138 w 232"/>
              <a:gd name="T43" fmla="*/ 48 h 220"/>
              <a:gd name="T44" fmla="*/ 90 w 232"/>
              <a:gd name="T45" fmla="*/ 32 h 220"/>
              <a:gd name="T46" fmla="*/ 45 w 232"/>
              <a:gd name="T4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2" h="220">
                <a:moveTo>
                  <a:pt x="45" y="0"/>
                </a:moveTo>
                <a:lnTo>
                  <a:pt x="29" y="0"/>
                </a:lnTo>
                <a:lnTo>
                  <a:pt x="13" y="16"/>
                </a:lnTo>
                <a:lnTo>
                  <a:pt x="13" y="32"/>
                </a:lnTo>
                <a:lnTo>
                  <a:pt x="0" y="48"/>
                </a:lnTo>
                <a:lnTo>
                  <a:pt x="0" y="77"/>
                </a:lnTo>
                <a:lnTo>
                  <a:pt x="13" y="77"/>
                </a:lnTo>
                <a:lnTo>
                  <a:pt x="0" y="110"/>
                </a:lnTo>
                <a:lnTo>
                  <a:pt x="13" y="142"/>
                </a:lnTo>
                <a:lnTo>
                  <a:pt x="61" y="171"/>
                </a:lnTo>
                <a:lnTo>
                  <a:pt x="77" y="171"/>
                </a:lnTo>
                <a:lnTo>
                  <a:pt x="90" y="158"/>
                </a:lnTo>
                <a:lnTo>
                  <a:pt x="215" y="219"/>
                </a:lnTo>
                <a:lnTo>
                  <a:pt x="231" y="219"/>
                </a:lnTo>
                <a:lnTo>
                  <a:pt x="231" y="187"/>
                </a:lnTo>
                <a:lnTo>
                  <a:pt x="231" y="77"/>
                </a:lnTo>
                <a:lnTo>
                  <a:pt x="215" y="64"/>
                </a:lnTo>
                <a:lnTo>
                  <a:pt x="231" y="32"/>
                </a:lnTo>
                <a:lnTo>
                  <a:pt x="183" y="0"/>
                </a:lnTo>
                <a:lnTo>
                  <a:pt x="154" y="16"/>
                </a:lnTo>
                <a:lnTo>
                  <a:pt x="167" y="32"/>
                </a:lnTo>
                <a:lnTo>
                  <a:pt x="138" y="48"/>
                </a:lnTo>
                <a:lnTo>
                  <a:pt x="90" y="32"/>
                </a:lnTo>
                <a:lnTo>
                  <a:pt x="45" y="0"/>
                </a:lnTo>
              </a:path>
            </a:pathLst>
          </a:custGeom>
          <a:solidFill>
            <a:schemeClr val="accent1">
              <a:lumMod val="50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88" name="Freeform 526"/>
          <p:cNvSpPr>
            <a:spLocks/>
          </p:cNvSpPr>
          <p:nvPr/>
        </p:nvSpPr>
        <p:spPr bwMode="auto">
          <a:xfrm>
            <a:off x="4590856" y="3534884"/>
            <a:ext cx="449250" cy="563844"/>
          </a:xfrm>
          <a:custGeom>
            <a:avLst/>
            <a:gdLst>
              <a:gd name="T0" fmla="*/ 215 w 264"/>
              <a:gd name="T1" fmla="*/ 0 h 326"/>
              <a:gd name="T2" fmla="*/ 186 w 264"/>
              <a:gd name="T3" fmla="*/ 16 h 326"/>
              <a:gd name="T4" fmla="*/ 170 w 264"/>
              <a:gd name="T5" fmla="*/ 16 h 326"/>
              <a:gd name="T6" fmla="*/ 48 w 264"/>
              <a:gd name="T7" fmla="*/ 16 h 326"/>
              <a:gd name="T8" fmla="*/ 48 w 264"/>
              <a:gd name="T9" fmla="*/ 48 h 326"/>
              <a:gd name="T10" fmla="*/ 32 w 264"/>
              <a:gd name="T11" fmla="*/ 48 h 326"/>
              <a:gd name="T12" fmla="*/ 32 w 264"/>
              <a:gd name="T13" fmla="*/ 109 h 326"/>
              <a:gd name="T14" fmla="*/ 16 w 264"/>
              <a:gd name="T15" fmla="*/ 109 h 326"/>
              <a:gd name="T16" fmla="*/ 16 w 264"/>
              <a:gd name="T17" fmla="*/ 125 h 326"/>
              <a:gd name="T18" fmla="*/ 0 w 264"/>
              <a:gd name="T19" fmla="*/ 142 h 326"/>
              <a:gd name="T20" fmla="*/ 0 w 264"/>
              <a:gd name="T21" fmla="*/ 171 h 326"/>
              <a:gd name="T22" fmla="*/ 32 w 264"/>
              <a:gd name="T23" fmla="*/ 187 h 326"/>
              <a:gd name="T24" fmla="*/ 32 w 264"/>
              <a:gd name="T25" fmla="*/ 203 h 326"/>
              <a:gd name="T26" fmla="*/ 48 w 264"/>
              <a:gd name="T27" fmla="*/ 232 h 326"/>
              <a:gd name="T28" fmla="*/ 61 w 264"/>
              <a:gd name="T29" fmla="*/ 232 h 326"/>
              <a:gd name="T30" fmla="*/ 77 w 264"/>
              <a:gd name="T31" fmla="*/ 280 h 326"/>
              <a:gd name="T32" fmla="*/ 93 w 264"/>
              <a:gd name="T33" fmla="*/ 296 h 326"/>
              <a:gd name="T34" fmla="*/ 125 w 264"/>
              <a:gd name="T35" fmla="*/ 296 h 326"/>
              <a:gd name="T36" fmla="*/ 138 w 264"/>
              <a:gd name="T37" fmla="*/ 309 h 326"/>
              <a:gd name="T38" fmla="*/ 138 w 264"/>
              <a:gd name="T39" fmla="*/ 325 h 326"/>
              <a:gd name="T40" fmla="*/ 154 w 264"/>
              <a:gd name="T41" fmla="*/ 325 h 326"/>
              <a:gd name="T42" fmla="*/ 154 w 264"/>
              <a:gd name="T43" fmla="*/ 309 h 326"/>
              <a:gd name="T44" fmla="*/ 186 w 264"/>
              <a:gd name="T45" fmla="*/ 296 h 326"/>
              <a:gd name="T46" fmla="*/ 215 w 264"/>
              <a:gd name="T47" fmla="*/ 296 h 326"/>
              <a:gd name="T48" fmla="*/ 186 w 264"/>
              <a:gd name="T49" fmla="*/ 248 h 326"/>
              <a:gd name="T50" fmla="*/ 170 w 264"/>
              <a:gd name="T51" fmla="*/ 232 h 326"/>
              <a:gd name="T52" fmla="*/ 186 w 264"/>
              <a:gd name="T53" fmla="*/ 219 h 326"/>
              <a:gd name="T54" fmla="*/ 202 w 264"/>
              <a:gd name="T55" fmla="*/ 203 h 326"/>
              <a:gd name="T56" fmla="*/ 202 w 264"/>
              <a:gd name="T57" fmla="*/ 171 h 326"/>
              <a:gd name="T58" fmla="*/ 231 w 264"/>
              <a:gd name="T59" fmla="*/ 154 h 326"/>
              <a:gd name="T60" fmla="*/ 231 w 264"/>
              <a:gd name="T61" fmla="*/ 109 h 326"/>
              <a:gd name="T62" fmla="*/ 231 w 264"/>
              <a:gd name="T63" fmla="*/ 93 h 326"/>
              <a:gd name="T64" fmla="*/ 263 w 264"/>
              <a:gd name="T65" fmla="*/ 77 h 326"/>
              <a:gd name="T66" fmla="*/ 231 w 264"/>
              <a:gd name="T67" fmla="*/ 64 h 326"/>
              <a:gd name="T68" fmla="*/ 231 w 264"/>
              <a:gd name="T69" fmla="*/ 16 h 326"/>
              <a:gd name="T70" fmla="*/ 215 w 264"/>
              <a:gd name="T7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4" h="326">
                <a:moveTo>
                  <a:pt x="215" y="0"/>
                </a:moveTo>
                <a:lnTo>
                  <a:pt x="186" y="16"/>
                </a:lnTo>
                <a:lnTo>
                  <a:pt x="170" y="16"/>
                </a:lnTo>
                <a:lnTo>
                  <a:pt x="48" y="16"/>
                </a:lnTo>
                <a:lnTo>
                  <a:pt x="48" y="48"/>
                </a:lnTo>
                <a:lnTo>
                  <a:pt x="32" y="48"/>
                </a:lnTo>
                <a:lnTo>
                  <a:pt x="32" y="109"/>
                </a:lnTo>
                <a:lnTo>
                  <a:pt x="16" y="109"/>
                </a:lnTo>
                <a:lnTo>
                  <a:pt x="16" y="125"/>
                </a:lnTo>
                <a:lnTo>
                  <a:pt x="0" y="142"/>
                </a:lnTo>
                <a:lnTo>
                  <a:pt x="0" y="171"/>
                </a:lnTo>
                <a:lnTo>
                  <a:pt x="32" y="187"/>
                </a:lnTo>
                <a:lnTo>
                  <a:pt x="32" y="203"/>
                </a:lnTo>
                <a:lnTo>
                  <a:pt x="48" y="232"/>
                </a:lnTo>
                <a:lnTo>
                  <a:pt x="61" y="232"/>
                </a:lnTo>
                <a:lnTo>
                  <a:pt x="77" y="280"/>
                </a:lnTo>
                <a:lnTo>
                  <a:pt x="93" y="296"/>
                </a:lnTo>
                <a:lnTo>
                  <a:pt x="125" y="296"/>
                </a:lnTo>
                <a:lnTo>
                  <a:pt x="138" y="309"/>
                </a:lnTo>
                <a:lnTo>
                  <a:pt x="138" y="325"/>
                </a:lnTo>
                <a:lnTo>
                  <a:pt x="154" y="325"/>
                </a:lnTo>
                <a:lnTo>
                  <a:pt x="154" y="309"/>
                </a:lnTo>
                <a:lnTo>
                  <a:pt x="186" y="296"/>
                </a:lnTo>
                <a:lnTo>
                  <a:pt x="215" y="296"/>
                </a:lnTo>
                <a:lnTo>
                  <a:pt x="186" y="248"/>
                </a:lnTo>
                <a:lnTo>
                  <a:pt x="170" y="232"/>
                </a:lnTo>
                <a:lnTo>
                  <a:pt x="186" y="219"/>
                </a:lnTo>
                <a:lnTo>
                  <a:pt x="202" y="203"/>
                </a:lnTo>
                <a:lnTo>
                  <a:pt x="202" y="171"/>
                </a:lnTo>
                <a:lnTo>
                  <a:pt x="231" y="154"/>
                </a:lnTo>
                <a:lnTo>
                  <a:pt x="231" y="109"/>
                </a:lnTo>
                <a:lnTo>
                  <a:pt x="231" y="93"/>
                </a:lnTo>
                <a:lnTo>
                  <a:pt x="263" y="77"/>
                </a:lnTo>
                <a:lnTo>
                  <a:pt x="231" y="64"/>
                </a:lnTo>
                <a:lnTo>
                  <a:pt x="231" y="16"/>
                </a:lnTo>
                <a:lnTo>
                  <a:pt x="215" y="0"/>
                </a:lnTo>
              </a:path>
            </a:pathLst>
          </a:custGeom>
          <a:solidFill>
            <a:schemeClr val="accent1">
              <a:lumMod val="50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89" name="Freeform 527"/>
          <p:cNvSpPr>
            <a:spLocks/>
          </p:cNvSpPr>
          <p:nvPr/>
        </p:nvSpPr>
        <p:spPr bwMode="auto">
          <a:xfrm>
            <a:off x="4644672" y="3268339"/>
            <a:ext cx="313539" cy="294738"/>
          </a:xfrm>
          <a:custGeom>
            <a:avLst/>
            <a:gdLst>
              <a:gd name="T0" fmla="*/ 16 w 184"/>
              <a:gd name="T1" fmla="*/ 16 h 171"/>
              <a:gd name="T2" fmla="*/ 0 w 184"/>
              <a:gd name="T3" fmla="*/ 48 h 171"/>
              <a:gd name="T4" fmla="*/ 16 w 184"/>
              <a:gd name="T5" fmla="*/ 61 h 171"/>
              <a:gd name="T6" fmla="*/ 16 w 184"/>
              <a:gd name="T7" fmla="*/ 170 h 171"/>
              <a:gd name="T8" fmla="*/ 138 w 184"/>
              <a:gd name="T9" fmla="*/ 170 h 171"/>
              <a:gd name="T10" fmla="*/ 154 w 184"/>
              <a:gd name="T11" fmla="*/ 170 h 171"/>
              <a:gd name="T12" fmla="*/ 183 w 184"/>
              <a:gd name="T13" fmla="*/ 154 h 171"/>
              <a:gd name="T14" fmla="*/ 122 w 184"/>
              <a:gd name="T15" fmla="*/ 48 h 171"/>
              <a:gd name="T16" fmla="*/ 122 w 184"/>
              <a:gd name="T17" fmla="*/ 32 h 171"/>
              <a:gd name="T18" fmla="*/ 138 w 184"/>
              <a:gd name="T19" fmla="*/ 61 h 171"/>
              <a:gd name="T20" fmla="*/ 154 w 184"/>
              <a:gd name="T21" fmla="*/ 48 h 171"/>
              <a:gd name="T22" fmla="*/ 138 w 184"/>
              <a:gd name="T23" fmla="*/ 16 h 171"/>
              <a:gd name="T24" fmla="*/ 122 w 184"/>
              <a:gd name="T25" fmla="*/ 16 h 171"/>
              <a:gd name="T26" fmla="*/ 106 w 184"/>
              <a:gd name="T27" fmla="*/ 0 h 171"/>
              <a:gd name="T28" fmla="*/ 77 w 184"/>
              <a:gd name="T29" fmla="*/ 16 h 171"/>
              <a:gd name="T30" fmla="*/ 16 w 184"/>
              <a:gd name="T31" fmla="*/ 1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71">
                <a:moveTo>
                  <a:pt x="16" y="16"/>
                </a:moveTo>
                <a:lnTo>
                  <a:pt x="0" y="48"/>
                </a:lnTo>
                <a:lnTo>
                  <a:pt x="16" y="61"/>
                </a:lnTo>
                <a:lnTo>
                  <a:pt x="16" y="170"/>
                </a:lnTo>
                <a:lnTo>
                  <a:pt x="138" y="170"/>
                </a:lnTo>
                <a:lnTo>
                  <a:pt x="154" y="170"/>
                </a:lnTo>
                <a:lnTo>
                  <a:pt x="183" y="154"/>
                </a:lnTo>
                <a:lnTo>
                  <a:pt x="122" y="48"/>
                </a:lnTo>
                <a:lnTo>
                  <a:pt x="122" y="32"/>
                </a:lnTo>
                <a:lnTo>
                  <a:pt x="138" y="61"/>
                </a:lnTo>
                <a:lnTo>
                  <a:pt x="154" y="48"/>
                </a:lnTo>
                <a:lnTo>
                  <a:pt x="138" y="16"/>
                </a:lnTo>
                <a:lnTo>
                  <a:pt x="122" y="16"/>
                </a:lnTo>
                <a:lnTo>
                  <a:pt x="106" y="0"/>
                </a:lnTo>
                <a:lnTo>
                  <a:pt x="77" y="16"/>
                </a:lnTo>
                <a:lnTo>
                  <a:pt x="16" y="16"/>
                </a:lnTo>
              </a:path>
            </a:pathLst>
          </a:custGeom>
          <a:solidFill>
            <a:schemeClr val="accent1">
              <a:lumMod val="50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90" name="Line 528"/>
          <p:cNvSpPr>
            <a:spLocks noChangeShapeType="1"/>
          </p:cNvSpPr>
          <p:nvPr/>
        </p:nvSpPr>
        <p:spPr bwMode="auto">
          <a:xfrm>
            <a:off x="4878656" y="3293969"/>
            <a:ext cx="280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91" name="Line 529"/>
          <p:cNvSpPr>
            <a:spLocks noChangeShapeType="1"/>
          </p:cNvSpPr>
          <p:nvPr/>
        </p:nvSpPr>
        <p:spPr bwMode="auto">
          <a:xfrm>
            <a:off x="4878656" y="3293969"/>
            <a:ext cx="28078" cy="2819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92" name="Line 530"/>
          <p:cNvSpPr>
            <a:spLocks noChangeShapeType="1"/>
          </p:cNvSpPr>
          <p:nvPr/>
        </p:nvSpPr>
        <p:spPr bwMode="auto">
          <a:xfrm>
            <a:off x="4906734" y="3322162"/>
            <a:ext cx="2573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93" name="Line 531"/>
          <p:cNvSpPr>
            <a:spLocks noChangeShapeType="1"/>
          </p:cNvSpPr>
          <p:nvPr/>
        </p:nvSpPr>
        <p:spPr bwMode="auto">
          <a:xfrm>
            <a:off x="4906734" y="3350353"/>
            <a:ext cx="2573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94" name="Line 532"/>
          <p:cNvSpPr>
            <a:spLocks noChangeShapeType="1"/>
          </p:cNvSpPr>
          <p:nvPr/>
        </p:nvSpPr>
        <p:spPr bwMode="auto">
          <a:xfrm flipV="1">
            <a:off x="4906734" y="3322162"/>
            <a:ext cx="25739" cy="281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95" name="Line 533"/>
          <p:cNvSpPr>
            <a:spLocks noChangeShapeType="1"/>
          </p:cNvSpPr>
          <p:nvPr/>
        </p:nvSpPr>
        <p:spPr bwMode="auto">
          <a:xfrm flipV="1">
            <a:off x="4932473" y="3293969"/>
            <a:ext cx="0" cy="2819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96" name="Line 534"/>
          <p:cNvSpPr>
            <a:spLocks noChangeShapeType="1"/>
          </p:cNvSpPr>
          <p:nvPr/>
        </p:nvSpPr>
        <p:spPr bwMode="auto">
          <a:xfrm flipV="1">
            <a:off x="4932473" y="3268339"/>
            <a:ext cx="0" cy="2562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97" name="Line 535"/>
          <p:cNvSpPr>
            <a:spLocks noChangeShapeType="1"/>
          </p:cNvSpPr>
          <p:nvPr/>
        </p:nvSpPr>
        <p:spPr bwMode="auto">
          <a:xfrm>
            <a:off x="4932473" y="3268339"/>
            <a:ext cx="280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98" name="Freeform 536"/>
          <p:cNvSpPr>
            <a:spLocks/>
          </p:cNvSpPr>
          <p:nvPr/>
        </p:nvSpPr>
        <p:spPr bwMode="auto">
          <a:xfrm>
            <a:off x="4906734" y="3217081"/>
            <a:ext cx="105294" cy="135836"/>
          </a:xfrm>
          <a:custGeom>
            <a:avLst/>
            <a:gdLst>
              <a:gd name="T0" fmla="*/ 61 w 62"/>
              <a:gd name="T1" fmla="*/ 13 h 78"/>
              <a:gd name="T2" fmla="*/ 61 w 62"/>
              <a:gd name="T3" fmla="*/ 0 h 78"/>
              <a:gd name="T4" fmla="*/ 29 w 62"/>
              <a:gd name="T5" fmla="*/ 13 h 78"/>
              <a:gd name="T6" fmla="*/ 16 w 62"/>
              <a:gd name="T7" fmla="*/ 13 h 78"/>
              <a:gd name="T8" fmla="*/ 0 w 62"/>
              <a:gd name="T9" fmla="*/ 29 h 78"/>
              <a:gd name="T10" fmla="*/ 16 w 62"/>
              <a:gd name="T11" fmla="*/ 29 h 78"/>
              <a:gd name="T12" fmla="*/ 0 w 62"/>
              <a:gd name="T13" fmla="*/ 77 h 78"/>
              <a:gd name="T14" fmla="*/ 61 w 62"/>
              <a:gd name="T15" fmla="*/ 61 h 78"/>
              <a:gd name="T16" fmla="*/ 61 w 62"/>
              <a:gd name="T17" fmla="*/ 45 h 78"/>
              <a:gd name="T18" fmla="*/ 29 w 62"/>
              <a:gd name="T19" fmla="*/ 13 h 78"/>
              <a:gd name="T20" fmla="*/ 61 w 62"/>
              <a:gd name="T21" fmla="*/ 1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78">
                <a:moveTo>
                  <a:pt x="61" y="13"/>
                </a:moveTo>
                <a:lnTo>
                  <a:pt x="61" y="0"/>
                </a:lnTo>
                <a:lnTo>
                  <a:pt x="29" y="13"/>
                </a:lnTo>
                <a:lnTo>
                  <a:pt x="16" y="13"/>
                </a:lnTo>
                <a:lnTo>
                  <a:pt x="0" y="29"/>
                </a:lnTo>
                <a:lnTo>
                  <a:pt x="16" y="29"/>
                </a:lnTo>
                <a:lnTo>
                  <a:pt x="0" y="77"/>
                </a:lnTo>
                <a:lnTo>
                  <a:pt x="61" y="61"/>
                </a:lnTo>
                <a:lnTo>
                  <a:pt x="61" y="45"/>
                </a:lnTo>
                <a:lnTo>
                  <a:pt x="29" y="13"/>
                </a:lnTo>
                <a:lnTo>
                  <a:pt x="61" y="13"/>
                </a:lnTo>
              </a:path>
            </a:pathLst>
          </a:custGeom>
          <a:solidFill>
            <a:schemeClr val="accent1">
              <a:lumMod val="50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99" name="Freeform 537"/>
          <p:cNvSpPr>
            <a:spLocks/>
          </p:cNvSpPr>
          <p:nvPr/>
        </p:nvSpPr>
        <p:spPr bwMode="auto">
          <a:xfrm>
            <a:off x="4878656" y="3217081"/>
            <a:ext cx="56156" cy="135836"/>
          </a:xfrm>
          <a:custGeom>
            <a:avLst/>
            <a:gdLst>
              <a:gd name="T0" fmla="*/ 0 w 33"/>
              <a:gd name="T1" fmla="*/ 45 h 78"/>
              <a:gd name="T2" fmla="*/ 16 w 33"/>
              <a:gd name="T3" fmla="*/ 77 h 78"/>
              <a:gd name="T4" fmla="*/ 32 w 33"/>
              <a:gd name="T5" fmla="*/ 29 h 78"/>
              <a:gd name="T6" fmla="*/ 16 w 33"/>
              <a:gd name="T7" fmla="*/ 29 h 78"/>
              <a:gd name="T8" fmla="*/ 32 w 33"/>
              <a:gd name="T9" fmla="*/ 13 h 78"/>
              <a:gd name="T10" fmla="*/ 32 w 33"/>
              <a:gd name="T11" fmla="*/ 0 h 78"/>
              <a:gd name="T12" fmla="*/ 16 w 33"/>
              <a:gd name="T13" fmla="*/ 0 h 78"/>
              <a:gd name="T14" fmla="*/ 0 w 33"/>
              <a:gd name="T15" fmla="*/ 45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78">
                <a:moveTo>
                  <a:pt x="0" y="45"/>
                </a:moveTo>
                <a:lnTo>
                  <a:pt x="16" y="77"/>
                </a:lnTo>
                <a:lnTo>
                  <a:pt x="32" y="29"/>
                </a:lnTo>
                <a:lnTo>
                  <a:pt x="16" y="29"/>
                </a:lnTo>
                <a:lnTo>
                  <a:pt x="32" y="13"/>
                </a:lnTo>
                <a:lnTo>
                  <a:pt x="32" y="0"/>
                </a:lnTo>
                <a:lnTo>
                  <a:pt x="16" y="0"/>
                </a:lnTo>
                <a:lnTo>
                  <a:pt x="0" y="45"/>
                </a:lnTo>
              </a:path>
            </a:pathLst>
          </a:custGeom>
          <a:solidFill>
            <a:schemeClr val="accent1"/>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00" name="Line 538"/>
          <p:cNvSpPr>
            <a:spLocks noChangeShapeType="1"/>
          </p:cNvSpPr>
          <p:nvPr/>
        </p:nvSpPr>
        <p:spPr bwMode="auto">
          <a:xfrm>
            <a:off x="4932473" y="3240148"/>
            <a:ext cx="280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01" name="Line 539"/>
          <p:cNvSpPr>
            <a:spLocks noChangeShapeType="1"/>
          </p:cNvSpPr>
          <p:nvPr/>
        </p:nvSpPr>
        <p:spPr bwMode="auto">
          <a:xfrm flipV="1">
            <a:off x="4932473" y="3214519"/>
            <a:ext cx="0" cy="2306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02" name="Line 540"/>
          <p:cNvSpPr>
            <a:spLocks noChangeShapeType="1"/>
          </p:cNvSpPr>
          <p:nvPr/>
        </p:nvSpPr>
        <p:spPr bwMode="auto">
          <a:xfrm>
            <a:off x="4932473" y="3217081"/>
            <a:ext cx="280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03" name="Line 541"/>
          <p:cNvSpPr>
            <a:spLocks noChangeShapeType="1"/>
          </p:cNvSpPr>
          <p:nvPr/>
        </p:nvSpPr>
        <p:spPr bwMode="auto">
          <a:xfrm>
            <a:off x="4932473" y="3217081"/>
            <a:ext cx="280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04" name="Line 542"/>
          <p:cNvSpPr>
            <a:spLocks noChangeShapeType="1"/>
          </p:cNvSpPr>
          <p:nvPr/>
        </p:nvSpPr>
        <p:spPr bwMode="auto">
          <a:xfrm flipH="1">
            <a:off x="4906734" y="3217081"/>
            <a:ext cx="2573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05" name="Freeform 543"/>
          <p:cNvSpPr>
            <a:spLocks/>
          </p:cNvSpPr>
          <p:nvPr/>
        </p:nvSpPr>
        <p:spPr bwMode="auto">
          <a:xfrm>
            <a:off x="4852919" y="3132505"/>
            <a:ext cx="28078" cy="30755"/>
          </a:xfrm>
          <a:custGeom>
            <a:avLst/>
            <a:gdLst>
              <a:gd name="T0" fmla="*/ 16 w 17"/>
              <a:gd name="T1" fmla="*/ 0 h 17"/>
              <a:gd name="T2" fmla="*/ 0 w 17"/>
              <a:gd name="T3" fmla="*/ 16 h 17"/>
              <a:gd name="T4" fmla="*/ 16 w 17"/>
              <a:gd name="T5" fmla="*/ 16 h 17"/>
              <a:gd name="T6" fmla="*/ 16 w 17"/>
              <a:gd name="T7" fmla="*/ 0 h 17"/>
            </a:gdLst>
            <a:ahLst/>
            <a:cxnLst>
              <a:cxn ang="0">
                <a:pos x="T0" y="T1"/>
              </a:cxn>
              <a:cxn ang="0">
                <a:pos x="T2" y="T3"/>
              </a:cxn>
              <a:cxn ang="0">
                <a:pos x="T4" y="T5"/>
              </a:cxn>
              <a:cxn ang="0">
                <a:pos x="T6" y="T7"/>
              </a:cxn>
            </a:cxnLst>
            <a:rect l="0" t="0" r="r" b="b"/>
            <a:pathLst>
              <a:path w="17" h="17">
                <a:moveTo>
                  <a:pt x="16" y="0"/>
                </a:moveTo>
                <a:lnTo>
                  <a:pt x="0" y="16"/>
                </a:lnTo>
                <a:lnTo>
                  <a:pt x="16" y="16"/>
                </a:lnTo>
                <a:lnTo>
                  <a:pt x="16"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06" name="Freeform 544"/>
          <p:cNvSpPr>
            <a:spLocks/>
          </p:cNvSpPr>
          <p:nvPr/>
        </p:nvSpPr>
        <p:spPr bwMode="auto">
          <a:xfrm>
            <a:off x="4906734" y="3160697"/>
            <a:ext cx="51477" cy="58948"/>
          </a:xfrm>
          <a:custGeom>
            <a:avLst/>
            <a:gdLst>
              <a:gd name="T0" fmla="*/ 0 w 30"/>
              <a:gd name="T1" fmla="*/ 32 h 33"/>
              <a:gd name="T2" fmla="*/ 16 w 30"/>
              <a:gd name="T3" fmla="*/ 32 h 33"/>
              <a:gd name="T4" fmla="*/ 29 w 30"/>
              <a:gd name="T5" fmla="*/ 16 h 33"/>
              <a:gd name="T6" fmla="*/ 16 w 30"/>
              <a:gd name="T7" fmla="*/ 0 h 33"/>
              <a:gd name="T8" fmla="*/ 0 w 30"/>
              <a:gd name="T9" fmla="*/ 32 h 33"/>
            </a:gdLst>
            <a:ahLst/>
            <a:cxnLst>
              <a:cxn ang="0">
                <a:pos x="T0" y="T1"/>
              </a:cxn>
              <a:cxn ang="0">
                <a:pos x="T2" y="T3"/>
              </a:cxn>
              <a:cxn ang="0">
                <a:pos x="T4" y="T5"/>
              </a:cxn>
              <a:cxn ang="0">
                <a:pos x="T6" y="T7"/>
              </a:cxn>
              <a:cxn ang="0">
                <a:pos x="T8" y="T9"/>
              </a:cxn>
            </a:cxnLst>
            <a:rect l="0" t="0" r="r" b="b"/>
            <a:pathLst>
              <a:path w="30" h="33">
                <a:moveTo>
                  <a:pt x="0" y="32"/>
                </a:moveTo>
                <a:lnTo>
                  <a:pt x="16" y="32"/>
                </a:lnTo>
                <a:lnTo>
                  <a:pt x="29" y="16"/>
                </a:lnTo>
                <a:lnTo>
                  <a:pt x="16" y="0"/>
                </a:lnTo>
                <a:lnTo>
                  <a:pt x="0" y="32"/>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07" name="Freeform 545"/>
          <p:cNvSpPr>
            <a:spLocks/>
          </p:cNvSpPr>
          <p:nvPr/>
        </p:nvSpPr>
        <p:spPr bwMode="auto">
          <a:xfrm>
            <a:off x="4906734" y="3217081"/>
            <a:ext cx="28078" cy="51259"/>
          </a:xfrm>
          <a:custGeom>
            <a:avLst/>
            <a:gdLst>
              <a:gd name="T0" fmla="*/ 16 w 17"/>
              <a:gd name="T1" fmla="*/ 0 h 30"/>
              <a:gd name="T2" fmla="*/ 16 w 17"/>
              <a:gd name="T3" fmla="*/ 29 h 30"/>
              <a:gd name="T4" fmla="*/ 0 w 17"/>
              <a:gd name="T5" fmla="*/ 29 h 30"/>
              <a:gd name="T6" fmla="*/ 16 w 17"/>
              <a:gd name="T7" fmla="*/ 13 h 30"/>
              <a:gd name="T8" fmla="*/ 16 w 17"/>
              <a:gd name="T9" fmla="*/ 0 h 30"/>
            </a:gdLst>
            <a:ahLst/>
            <a:cxnLst>
              <a:cxn ang="0">
                <a:pos x="T0" y="T1"/>
              </a:cxn>
              <a:cxn ang="0">
                <a:pos x="T2" y="T3"/>
              </a:cxn>
              <a:cxn ang="0">
                <a:pos x="T4" y="T5"/>
              </a:cxn>
              <a:cxn ang="0">
                <a:pos x="T6" y="T7"/>
              </a:cxn>
              <a:cxn ang="0">
                <a:pos x="T8" y="T9"/>
              </a:cxn>
            </a:cxnLst>
            <a:rect l="0" t="0" r="r" b="b"/>
            <a:pathLst>
              <a:path w="17" h="30">
                <a:moveTo>
                  <a:pt x="16" y="0"/>
                </a:moveTo>
                <a:lnTo>
                  <a:pt x="16" y="29"/>
                </a:lnTo>
                <a:lnTo>
                  <a:pt x="0" y="29"/>
                </a:lnTo>
                <a:lnTo>
                  <a:pt x="16" y="13"/>
                </a:lnTo>
                <a:lnTo>
                  <a:pt x="16" y="0"/>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08" name="Freeform 546"/>
          <p:cNvSpPr>
            <a:spLocks/>
          </p:cNvSpPr>
          <p:nvPr/>
        </p:nvSpPr>
        <p:spPr bwMode="auto">
          <a:xfrm>
            <a:off x="4590856" y="2865961"/>
            <a:ext cx="131031" cy="107643"/>
          </a:xfrm>
          <a:custGeom>
            <a:avLst/>
            <a:gdLst>
              <a:gd name="T0" fmla="*/ 77 w 78"/>
              <a:gd name="T1" fmla="*/ 16 h 62"/>
              <a:gd name="T2" fmla="*/ 61 w 78"/>
              <a:gd name="T3" fmla="*/ 16 h 62"/>
              <a:gd name="T4" fmla="*/ 48 w 78"/>
              <a:gd name="T5" fmla="*/ 16 h 62"/>
              <a:gd name="T6" fmla="*/ 16 w 78"/>
              <a:gd name="T7" fmla="*/ 16 h 62"/>
              <a:gd name="T8" fmla="*/ 0 w 78"/>
              <a:gd name="T9" fmla="*/ 0 h 62"/>
              <a:gd name="T10" fmla="*/ 0 w 78"/>
              <a:gd name="T11" fmla="*/ 32 h 62"/>
              <a:gd name="T12" fmla="*/ 16 w 78"/>
              <a:gd name="T13" fmla="*/ 61 h 62"/>
              <a:gd name="T14" fmla="*/ 32 w 78"/>
              <a:gd name="T15" fmla="*/ 48 h 62"/>
              <a:gd name="T16" fmla="*/ 48 w 78"/>
              <a:gd name="T17" fmla="*/ 48 h 62"/>
              <a:gd name="T18" fmla="*/ 61 w 78"/>
              <a:gd name="T19" fmla="*/ 48 h 62"/>
              <a:gd name="T20" fmla="*/ 77 w 78"/>
              <a:gd name="T21" fmla="*/ 48 h 62"/>
              <a:gd name="T22" fmla="*/ 77 w 78"/>
              <a:gd name="T23"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62">
                <a:moveTo>
                  <a:pt x="77" y="16"/>
                </a:moveTo>
                <a:lnTo>
                  <a:pt x="61" y="16"/>
                </a:lnTo>
                <a:lnTo>
                  <a:pt x="48" y="16"/>
                </a:lnTo>
                <a:lnTo>
                  <a:pt x="16" y="16"/>
                </a:lnTo>
                <a:lnTo>
                  <a:pt x="0" y="0"/>
                </a:lnTo>
                <a:lnTo>
                  <a:pt x="0" y="32"/>
                </a:lnTo>
                <a:lnTo>
                  <a:pt x="16" y="61"/>
                </a:lnTo>
                <a:lnTo>
                  <a:pt x="32" y="48"/>
                </a:lnTo>
                <a:lnTo>
                  <a:pt x="48" y="48"/>
                </a:lnTo>
                <a:lnTo>
                  <a:pt x="61" y="48"/>
                </a:lnTo>
                <a:lnTo>
                  <a:pt x="77" y="48"/>
                </a:lnTo>
                <a:lnTo>
                  <a:pt x="77" y="16"/>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09" name="Freeform 547"/>
          <p:cNvSpPr>
            <a:spLocks/>
          </p:cNvSpPr>
          <p:nvPr/>
        </p:nvSpPr>
        <p:spPr bwMode="auto">
          <a:xfrm>
            <a:off x="4562778" y="2950536"/>
            <a:ext cx="133370" cy="156339"/>
          </a:xfrm>
          <a:custGeom>
            <a:avLst/>
            <a:gdLst>
              <a:gd name="T0" fmla="*/ 0 w 78"/>
              <a:gd name="T1" fmla="*/ 45 h 91"/>
              <a:gd name="T2" fmla="*/ 0 w 78"/>
              <a:gd name="T3" fmla="*/ 61 h 91"/>
              <a:gd name="T4" fmla="*/ 16 w 78"/>
              <a:gd name="T5" fmla="*/ 61 h 91"/>
              <a:gd name="T6" fmla="*/ 32 w 78"/>
              <a:gd name="T7" fmla="*/ 61 h 91"/>
              <a:gd name="T8" fmla="*/ 0 w 78"/>
              <a:gd name="T9" fmla="*/ 77 h 91"/>
              <a:gd name="T10" fmla="*/ 16 w 78"/>
              <a:gd name="T11" fmla="*/ 90 h 91"/>
              <a:gd name="T12" fmla="*/ 48 w 78"/>
              <a:gd name="T13" fmla="*/ 90 h 91"/>
              <a:gd name="T14" fmla="*/ 32 w 78"/>
              <a:gd name="T15" fmla="*/ 77 h 91"/>
              <a:gd name="T16" fmla="*/ 48 w 78"/>
              <a:gd name="T17" fmla="*/ 77 h 91"/>
              <a:gd name="T18" fmla="*/ 48 w 78"/>
              <a:gd name="T19" fmla="*/ 61 h 91"/>
              <a:gd name="T20" fmla="*/ 32 w 78"/>
              <a:gd name="T21" fmla="*/ 45 h 91"/>
              <a:gd name="T22" fmla="*/ 16 w 78"/>
              <a:gd name="T23" fmla="*/ 29 h 91"/>
              <a:gd name="T24" fmla="*/ 48 w 78"/>
              <a:gd name="T25" fmla="*/ 29 h 91"/>
              <a:gd name="T26" fmla="*/ 48 w 78"/>
              <a:gd name="T27" fmla="*/ 13 h 91"/>
              <a:gd name="T28" fmla="*/ 77 w 78"/>
              <a:gd name="T29" fmla="*/ 13 h 91"/>
              <a:gd name="T30" fmla="*/ 77 w 78"/>
              <a:gd name="T31" fmla="*/ 0 h 91"/>
              <a:gd name="T32" fmla="*/ 64 w 78"/>
              <a:gd name="T33" fmla="*/ 0 h 91"/>
              <a:gd name="T34" fmla="*/ 48 w 78"/>
              <a:gd name="T35" fmla="*/ 0 h 91"/>
              <a:gd name="T36" fmla="*/ 32 w 78"/>
              <a:gd name="T37" fmla="*/ 13 h 91"/>
              <a:gd name="T38" fmla="*/ 0 w 78"/>
              <a:gd name="T39" fmla="*/ 29 h 91"/>
              <a:gd name="T40" fmla="*/ 0 w 78"/>
              <a:gd name="T41"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91">
                <a:moveTo>
                  <a:pt x="0" y="45"/>
                </a:moveTo>
                <a:lnTo>
                  <a:pt x="0" y="61"/>
                </a:lnTo>
                <a:lnTo>
                  <a:pt x="16" y="61"/>
                </a:lnTo>
                <a:lnTo>
                  <a:pt x="32" y="61"/>
                </a:lnTo>
                <a:lnTo>
                  <a:pt x="0" y="77"/>
                </a:lnTo>
                <a:lnTo>
                  <a:pt x="16" y="90"/>
                </a:lnTo>
                <a:lnTo>
                  <a:pt x="48" y="90"/>
                </a:lnTo>
                <a:lnTo>
                  <a:pt x="32" y="77"/>
                </a:lnTo>
                <a:lnTo>
                  <a:pt x="48" y="77"/>
                </a:lnTo>
                <a:lnTo>
                  <a:pt x="48" y="61"/>
                </a:lnTo>
                <a:lnTo>
                  <a:pt x="32" y="45"/>
                </a:lnTo>
                <a:lnTo>
                  <a:pt x="16" y="29"/>
                </a:lnTo>
                <a:lnTo>
                  <a:pt x="48" y="29"/>
                </a:lnTo>
                <a:lnTo>
                  <a:pt x="48" y="13"/>
                </a:lnTo>
                <a:lnTo>
                  <a:pt x="77" y="13"/>
                </a:lnTo>
                <a:lnTo>
                  <a:pt x="77" y="0"/>
                </a:lnTo>
                <a:lnTo>
                  <a:pt x="64" y="0"/>
                </a:lnTo>
                <a:lnTo>
                  <a:pt x="48" y="0"/>
                </a:lnTo>
                <a:lnTo>
                  <a:pt x="32" y="13"/>
                </a:lnTo>
                <a:lnTo>
                  <a:pt x="0" y="29"/>
                </a:lnTo>
                <a:lnTo>
                  <a:pt x="0" y="45"/>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10" name="Freeform 548"/>
          <p:cNvSpPr>
            <a:spLocks/>
          </p:cNvSpPr>
          <p:nvPr/>
        </p:nvSpPr>
        <p:spPr bwMode="auto">
          <a:xfrm>
            <a:off x="4644672" y="3132505"/>
            <a:ext cx="51477" cy="30755"/>
          </a:xfrm>
          <a:custGeom>
            <a:avLst/>
            <a:gdLst>
              <a:gd name="T0" fmla="*/ 29 w 30"/>
              <a:gd name="T1" fmla="*/ 16 h 17"/>
              <a:gd name="T2" fmla="*/ 16 w 30"/>
              <a:gd name="T3" fmla="*/ 16 h 17"/>
              <a:gd name="T4" fmla="*/ 0 w 30"/>
              <a:gd name="T5" fmla="*/ 0 h 17"/>
              <a:gd name="T6" fmla="*/ 16 w 30"/>
              <a:gd name="T7" fmla="*/ 16 h 17"/>
              <a:gd name="T8" fmla="*/ 29 w 30"/>
              <a:gd name="T9" fmla="*/ 16 h 17"/>
            </a:gdLst>
            <a:ahLst/>
            <a:cxnLst>
              <a:cxn ang="0">
                <a:pos x="T0" y="T1"/>
              </a:cxn>
              <a:cxn ang="0">
                <a:pos x="T2" y="T3"/>
              </a:cxn>
              <a:cxn ang="0">
                <a:pos x="T4" y="T5"/>
              </a:cxn>
              <a:cxn ang="0">
                <a:pos x="T6" y="T7"/>
              </a:cxn>
              <a:cxn ang="0">
                <a:pos x="T8" y="T9"/>
              </a:cxn>
            </a:cxnLst>
            <a:rect l="0" t="0" r="r" b="b"/>
            <a:pathLst>
              <a:path w="30" h="17">
                <a:moveTo>
                  <a:pt x="29" y="16"/>
                </a:moveTo>
                <a:lnTo>
                  <a:pt x="16" y="16"/>
                </a:lnTo>
                <a:lnTo>
                  <a:pt x="0" y="0"/>
                </a:lnTo>
                <a:lnTo>
                  <a:pt x="16" y="16"/>
                </a:lnTo>
                <a:lnTo>
                  <a:pt x="29" y="16"/>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11" name="Freeform 549"/>
          <p:cNvSpPr>
            <a:spLocks/>
          </p:cNvSpPr>
          <p:nvPr/>
        </p:nvSpPr>
        <p:spPr bwMode="auto">
          <a:xfrm>
            <a:off x="4693809" y="2950536"/>
            <a:ext cx="449250" cy="184531"/>
          </a:xfrm>
          <a:custGeom>
            <a:avLst/>
            <a:gdLst>
              <a:gd name="T0" fmla="*/ 141 w 264"/>
              <a:gd name="T1" fmla="*/ 106 h 107"/>
              <a:gd name="T2" fmla="*/ 154 w 264"/>
              <a:gd name="T3" fmla="*/ 90 h 107"/>
              <a:gd name="T4" fmla="*/ 218 w 264"/>
              <a:gd name="T5" fmla="*/ 77 h 107"/>
              <a:gd name="T6" fmla="*/ 263 w 264"/>
              <a:gd name="T7" fmla="*/ 77 h 107"/>
              <a:gd name="T8" fmla="*/ 247 w 264"/>
              <a:gd name="T9" fmla="*/ 45 h 107"/>
              <a:gd name="T10" fmla="*/ 263 w 264"/>
              <a:gd name="T11" fmla="*/ 29 h 107"/>
              <a:gd name="T12" fmla="*/ 247 w 264"/>
              <a:gd name="T13" fmla="*/ 13 h 107"/>
              <a:gd name="T14" fmla="*/ 231 w 264"/>
              <a:gd name="T15" fmla="*/ 0 h 107"/>
              <a:gd name="T16" fmla="*/ 218 w 264"/>
              <a:gd name="T17" fmla="*/ 0 h 107"/>
              <a:gd name="T18" fmla="*/ 186 w 264"/>
              <a:gd name="T19" fmla="*/ 13 h 107"/>
              <a:gd name="T20" fmla="*/ 170 w 264"/>
              <a:gd name="T21" fmla="*/ 13 h 107"/>
              <a:gd name="T22" fmla="*/ 125 w 264"/>
              <a:gd name="T23" fmla="*/ 0 h 107"/>
              <a:gd name="T24" fmla="*/ 77 w 264"/>
              <a:gd name="T25" fmla="*/ 0 h 107"/>
              <a:gd name="T26" fmla="*/ 64 w 264"/>
              <a:gd name="T27" fmla="*/ 13 h 107"/>
              <a:gd name="T28" fmla="*/ 32 w 264"/>
              <a:gd name="T29" fmla="*/ 13 h 107"/>
              <a:gd name="T30" fmla="*/ 32 w 264"/>
              <a:gd name="T31" fmla="*/ 29 h 107"/>
              <a:gd name="T32" fmla="*/ 0 w 264"/>
              <a:gd name="T33" fmla="*/ 29 h 107"/>
              <a:gd name="T34" fmla="*/ 0 w 264"/>
              <a:gd name="T35" fmla="*/ 45 h 107"/>
              <a:gd name="T36" fmla="*/ 16 w 264"/>
              <a:gd name="T37" fmla="*/ 45 h 107"/>
              <a:gd name="T38" fmla="*/ 0 w 264"/>
              <a:gd name="T39" fmla="*/ 61 h 107"/>
              <a:gd name="T40" fmla="*/ 16 w 264"/>
              <a:gd name="T41" fmla="*/ 61 h 107"/>
              <a:gd name="T42" fmla="*/ 0 w 264"/>
              <a:gd name="T43" fmla="*/ 77 h 107"/>
              <a:gd name="T44" fmla="*/ 16 w 264"/>
              <a:gd name="T45" fmla="*/ 90 h 107"/>
              <a:gd name="T46" fmla="*/ 16 w 264"/>
              <a:gd name="T47" fmla="*/ 106 h 107"/>
              <a:gd name="T48" fmla="*/ 64 w 264"/>
              <a:gd name="T49" fmla="*/ 106 h 107"/>
              <a:gd name="T50" fmla="*/ 64 w 264"/>
              <a:gd name="T51" fmla="*/ 90 h 107"/>
              <a:gd name="T52" fmla="*/ 93 w 264"/>
              <a:gd name="T53" fmla="*/ 106 h 107"/>
              <a:gd name="T54" fmla="*/ 125 w 264"/>
              <a:gd name="T55" fmla="*/ 77 h 107"/>
              <a:gd name="T56" fmla="*/ 141 w 264"/>
              <a:gd name="T57" fmla="*/ 90 h 107"/>
              <a:gd name="T58" fmla="*/ 141 w 264"/>
              <a:gd name="T59"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4" h="107">
                <a:moveTo>
                  <a:pt x="141" y="106"/>
                </a:moveTo>
                <a:lnTo>
                  <a:pt x="154" y="90"/>
                </a:lnTo>
                <a:lnTo>
                  <a:pt x="218" y="77"/>
                </a:lnTo>
                <a:lnTo>
                  <a:pt x="263" y="77"/>
                </a:lnTo>
                <a:lnTo>
                  <a:pt x="247" y="45"/>
                </a:lnTo>
                <a:lnTo>
                  <a:pt x="263" y="29"/>
                </a:lnTo>
                <a:lnTo>
                  <a:pt x="247" y="13"/>
                </a:lnTo>
                <a:lnTo>
                  <a:pt x="231" y="0"/>
                </a:lnTo>
                <a:lnTo>
                  <a:pt x="218" y="0"/>
                </a:lnTo>
                <a:lnTo>
                  <a:pt x="186" y="13"/>
                </a:lnTo>
                <a:lnTo>
                  <a:pt x="170" y="13"/>
                </a:lnTo>
                <a:lnTo>
                  <a:pt x="125" y="0"/>
                </a:lnTo>
                <a:lnTo>
                  <a:pt x="77" y="0"/>
                </a:lnTo>
                <a:lnTo>
                  <a:pt x="64" y="13"/>
                </a:lnTo>
                <a:lnTo>
                  <a:pt x="32" y="13"/>
                </a:lnTo>
                <a:lnTo>
                  <a:pt x="32" y="29"/>
                </a:lnTo>
                <a:lnTo>
                  <a:pt x="0" y="29"/>
                </a:lnTo>
                <a:lnTo>
                  <a:pt x="0" y="45"/>
                </a:lnTo>
                <a:lnTo>
                  <a:pt x="16" y="45"/>
                </a:lnTo>
                <a:lnTo>
                  <a:pt x="0" y="61"/>
                </a:lnTo>
                <a:lnTo>
                  <a:pt x="16" y="61"/>
                </a:lnTo>
                <a:lnTo>
                  <a:pt x="0" y="77"/>
                </a:lnTo>
                <a:lnTo>
                  <a:pt x="16" y="90"/>
                </a:lnTo>
                <a:lnTo>
                  <a:pt x="16" y="106"/>
                </a:lnTo>
                <a:lnTo>
                  <a:pt x="64" y="106"/>
                </a:lnTo>
                <a:lnTo>
                  <a:pt x="64" y="90"/>
                </a:lnTo>
                <a:lnTo>
                  <a:pt x="93" y="106"/>
                </a:lnTo>
                <a:lnTo>
                  <a:pt x="125" y="77"/>
                </a:lnTo>
                <a:lnTo>
                  <a:pt x="141" y="90"/>
                </a:lnTo>
                <a:lnTo>
                  <a:pt x="141" y="106"/>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12" name="Freeform 550"/>
          <p:cNvSpPr>
            <a:spLocks/>
          </p:cNvSpPr>
          <p:nvPr/>
        </p:nvSpPr>
        <p:spPr bwMode="auto">
          <a:xfrm>
            <a:off x="4693809" y="2950536"/>
            <a:ext cx="56156" cy="51259"/>
          </a:xfrm>
          <a:custGeom>
            <a:avLst/>
            <a:gdLst>
              <a:gd name="T0" fmla="*/ 16 w 33"/>
              <a:gd name="T1" fmla="*/ 0 h 30"/>
              <a:gd name="T2" fmla="*/ 0 w 33"/>
              <a:gd name="T3" fmla="*/ 0 h 30"/>
              <a:gd name="T4" fmla="*/ 0 w 33"/>
              <a:gd name="T5" fmla="*/ 13 h 30"/>
              <a:gd name="T6" fmla="*/ 0 w 33"/>
              <a:gd name="T7" fmla="*/ 29 h 30"/>
              <a:gd name="T8" fmla="*/ 16 w 33"/>
              <a:gd name="T9" fmla="*/ 13 h 30"/>
              <a:gd name="T10" fmla="*/ 32 w 33"/>
              <a:gd name="T11" fmla="*/ 13 h 30"/>
              <a:gd name="T12" fmla="*/ 16 w 33"/>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16" y="0"/>
                </a:moveTo>
                <a:lnTo>
                  <a:pt x="0" y="0"/>
                </a:lnTo>
                <a:lnTo>
                  <a:pt x="0" y="13"/>
                </a:lnTo>
                <a:lnTo>
                  <a:pt x="0" y="29"/>
                </a:lnTo>
                <a:lnTo>
                  <a:pt x="16" y="13"/>
                </a:lnTo>
                <a:lnTo>
                  <a:pt x="32" y="13"/>
                </a:lnTo>
                <a:lnTo>
                  <a:pt x="16"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13" name="Freeform 551"/>
          <p:cNvSpPr>
            <a:spLocks/>
          </p:cNvSpPr>
          <p:nvPr/>
        </p:nvSpPr>
        <p:spPr bwMode="auto">
          <a:xfrm>
            <a:off x="4906734" y="4047470"/>
            <a:ext cx="208247" cy="240915"/>
          </a:xfrm>
          <a:custGeom>
            <a:avLst/>
            <a:gdLst>
              <a:gd name="T0" fmla="*/ 122 w 123"/>
              <a:gd name="T1" fmla="*/ 90 h 139"/>
              <a:gd name="T2" fmla="*/ 106 w 123"/>
              <a:gd name="T3" fmla="*/ 77 h 139"/>
              <a:gd name="T4" fmla="*/ 106 w 123"/>
              <a:gd name="T5" fmla="*/ 13 h 139"/>
              <a:gd name="T6" fmla="*/ 122 w 123"/>
              <a:gd name="T7" fmla="*/ 0 h 139"/>
              <a:gd name="T8" fmla="*/ 93 w 123"/>
              <a:gd name="T9" fmla="*/ 0 h 139"/>
              <a:gd name="T10" fmla="*/ 61 w 123"/>
              <a:gd name="T11" fmla="*/ 0 h 139"/>
              <a:gd name="T12" fmla="*/ 29 w 123"/>
              <a:gd name="T13" fmla="*/ 0 h 139"/>
              <a:gd name="T14" fmla="*/ 0 w 123"/>
              <a:gd name="T15" fmla="*/ 0 h 139"/>
              <a:gd name="T16" fmla="*/ 16 w 123"/>
              <a:gd name="T17" fmla="*/ 13 h 139"/>
              <a:gd name="T18" fmla="*/ 16 w 123"/>
              <a:gd name="T19" fmla="*/ 45 h 139"/>
              <a:gd name="T20" fmla="*/ 0 w 123"/>
              <a:gd name="T21" fmla="*/ 61 h 139"/>
              <a:gd name="T22" fmla="*/ 16 w 123"/>
              <a:gd name="T23" fmla="*/ 77 h 139"/>
              <a:gd name="T24" fmla="*/ 61 w 123"/>
              <a:gd name="T25" fmla="*/ 106 h 139"/>
              <a:gd name="T26" fmla="*/ 61 w 123"/>
              <a:gd name="T27" fmla="*/ 122 h 139"/>
              <a:gd name="T28" fmla="*/ 77 w 123"/>
              <a:gd name="T29" fmla="*/ 138 h 139"/>
              <a:gd name="T30" fmla="*/ 106 w 123"/>
              <a:gd name="T31" fmla="*/ 106 h 139"/>
              <a:gd name="T32" fmla="*/ 122 w 123"/>
              <a:gd name="T33" fmla="*/ 9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39">
                <a:moveTo>
                  <a:pt x="122" y="90"/>
                </a:moveTo>
                <a:lnTo>
                  <a:pt x="106" y="77"/>
                </a:lnTo>
                <a:lnTo>
                  <a:pt x="106" y="13"/>
                </a:lnTo>
                <a:lnTo>
                  <a:pt x="122" y="0"/>
                </a:lnTo>
                <a:lnTo>
                  <a:pt x="93" y="0"/>
                </a:lnTo>
                <a:lnTo>
                  <a:pt x="61" y="0"/>
                </a:lnTo>
                <a:lnTo>
                  <a:pt x="29" y="0"/>
                </a:lnTo>
                <a:lnTo>
                  <a:pt x="0" y="0"/>
                </a:lnTo>
                <a:lnTo>
                  <a:pt x="16" y="13"/>
                </a:lnTo>
                <a:lnTo>
                  <a:pt x="16" y="45"/>
                </a:lnTo>
                <a:lnTo>
                  <a:pt x="0" y="61"/>
                </a:lnTo>
                <a:lnTo>
                  <a:pt x="16" y="77"/>
                </a:lnTo>
                <a:lnTo>
                  <a:pt x="61" y="106"/>
                </a:lnTo>
                <a:lnTo>
                  <a:pt x="61" y="122"/>
                </a:lnTo>
                <a:lnTo>
                  <a:pt x="77" y="138"/>
                </a:lnTo>
                <a:lnTo>
                  <a:pt x="106" y="106"/>
                </a:lnTo>
                <a:lnTo>
                  <a:pt x="122" y="90"/>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14" name="Freeform 552"/>
          <p:cNvSpPr>
            <a:spLocks/>
          </p:cNvSpPr>
          <p:nvPr/>
        </p:nvSpPr>
        <p:spPr bwMode="auto">
          <a:xfrm>
            <a:off x="4878656" y="3780925"/>
            <a:ext cx="397773" cy="269108"/>
          </a:xfrm>
          <a:custGeom>
            <a:avLst/>
            <a:gdLst>
              <a:gd name="T0" fmla="*/ 61 w 233"/>
              <a:gd name="T1" fmla="*/ 13 h 155"/>
              <a:gd name="T2" fmla="*/ 61 w 233"/>
              <a:gd name="T3" fmla="*/ 0 h 155"/>
              <a:gd name="T4" fmla="*/ 77 w 233"/>
              <a:gd name="T5" fmla="*/ 0 h 155"/>
              <a:gd name="T6" fmla="*/ 93 w 233"/>
              <a:gd name="T7" fmla="*/ 13 h 155"/>
              <a:gd name="T8" fmla="*/ 122 w 233"/>
              <a:gd name="T9" fmla="*/ 13 h 155"/>
              <a:gd name="T10" fmla="*/ 139 w 233"/>
              <a:gd name="T11" fmla="*/ 29 h 155"/>
              <a:gd name="T12" fmla="*/ 139 w 233"/>
              <a:gd name="T13" fmla="*/ 45 h 155"/>
              <a:gd name="T14" fmla="*/ 171 w 233"/>
              <a:gd name="T15" fmla="*/ 77 h 155"/>
              <a:gd name="T16" fmla="*/ 200 w 233"/>
              <a:gd name="T17" fmla="*/ 106 h 155"/>
              <a:gd name="T18" fmla="*/ 232 w 233"/>
              <a:gd name="T19" fmla="*/ 90 h 155"/>
              <a:gd name="T20" fmla="*/ 187 w 233"/>
              <a:gd name="T21" fmla="*/ 138 h 155"/>
              <a:gd name="T22" fmla="*/ 155 w 233"/>
              <a:gd name="T23" fmla="*/ 138 h 155"/>
              <a:gd name="T24" fmla="*/ 139 w 233"/>
              <a:gd name="T25" fmla="*/ 154 h 155"/>
              <a:gd name="T26" fmla="*/ 110 w 233"/>
              <a:gd name="T27" fmla="*/ 154 h 155"/>
              <a:gd name="T28" fmla="*/ 77 w 233"/>
              <a:gd name="T29" fmla="*/ 154 h 155"/>
              <a:gd name="T30" fmla="*/ 45 w 233"/>
              <a:gd name="T31" fmla="*/ 154 h 155"/>
              <a:gd name="T32" fmla="*/ 16 w 233"/>
              <a:gd name="T33" fmla="*/ 106 h 155"/>
              <a:gd name="T34" fmla="*/ 0 w 233"/>
              <a:gd name="T35" fmla="*/ 90 h 155"/>
              <a:gd name="T36" fmla="*/ 16 w 233"/>
              <a:gd name="T37" fmla="*/ 77 h 155"/>
              <a:gd name="T38" fmla="*/ 32 w 233"/>
              <a:gd name="T39" fmla="*/ 61 h 155"/>
              <a:gd name="T40" fmla="*/ 32 w 233"/>
              <a:gd name="T41" fmla="*/ 29 h 155"/>
              <a:gd name="T42" fmla="*/ 61 w 233"/>
              <a:gd name="T43" fmla="*/ 1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155">
                <a:moveTo>
                  <a:pt x="61" y="13"/>
                </a:moveTo>
                <a:lnTo>
                  <a:pt x="61" y="0"/>
                </a:lnTo>
                <a:lnTo>
                  <a:pt x="77" y="0"/>
                </a:lnTo>
                <a:lnTo>
                  <a:pt x="93" y="13"/>
                </a:lnTo>
                <a:lnTo>
                  <a:pt x="122" y="13"/>
                </a:lnTo>
                <a:lnTo>
                  <a:pt x="139" y="29"/>
                </a:lnTo>
                <a:lnTo>
                  <a:pt x="139" y="45"/>
                </a:lnTo>
                <a:lnTo>
                  <a:pt x="171" y="77"/>
                </a:lnTo>
                <a:lnTo>
                  <a:pt x="200" y="106"/>
                </a:lnTo>
                <a:lnTo>
                  <a:pt x="232" y="90"/>
                </a:lnTo>
                <a:lnTo>
                  <a:pt x="187" y="138"/>
                </a:lnTo>
                <a:lnTo>
                  <a:pt x="155" y="138"/>
                </a:lnTo>
                <a:lnTo>
                  <a:pt x="139" y="154"/>
                </a:lnTo>
                <a:lnTo>
                  <a:pt x="110" y="154"/>
                </a:lnTo>
                <a:lnTo>
                  <a:pt x="77" y="154"/>
                </a:lnTo>
                <a:lnTo>
                  <a:pt x="45" y="154"/>
                </a:lnTo>
                <a:lnTo>
                  <a:pt x="16" y="106"/>
                </a:lnTo>
                <a:lnTo>
                  <a:pt x="0" y="90"/>
                </a:lnTo>
                <a:lnTo>
                  <a:pt x="16" y="77"/>
                </a:lnTo>
                <a:lnTo>
                  <a:pt x="32" y="61"/>
                </a:lnTo>
                <a:lnTo>
                  <a:pt x="32" y="29"/>
                </a:lnTo>
                <a:lnTo>
                  <a:pt x="61" y="13"/>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15" name="Freeform 553"/>
          <p:cNvSpPr>
            <a:spLocks/>
          </p:cNvSpPr>
          <p:nvPr/>
        </p:nvSpPr>
        <p:spPr bwMode="auto">
          <a:xfrm>
            <a:off x="4803781" y="4047470"/>
            <a:ext cx="131031" cy="135836"/>
          </a:xfrm>
          <a:custGeom>
            <a:avLst/>
            <a:gdLst>
              <a:gd name="T0" fmla="*/ 13 w 78"/>
              <a:gd name="T1" fmla="*/ 29 h 78"/>
              <a:gd name="T2" fmla="*/ 13 w 78"/>
              <a:gd name="T3" fmla="*/ 45 h 78"/>
              <a:gd name="T4" fmla="*/ 0 w 78"/>
              <a:gd name="T5" fmla="*/ 45 h 78"/>
              <a:gd name="T6" fmla="*/ 0 w 78"/>
              <a:gd name="T7" fmla="*/ 77 h 78"/>
              <a:gd name="T8" fmla="*/ 13 w 78"/>
              <a:gd name="T9" fmla="*/ 77 h 78"/>
              <a:gd name="T10" fmla="*/ 29 w 78"/>
              <a:gd name="T11" fmla="*/ 77 h 78"/>
              <a:gd name="T12" fmla="*/ 45 w 78"/>
              <a:gd name="T13" fmla="*/ 61 h 78"/>
              <a:gd name="T14" fmla="*/ 61 w 78"/>
              <a:gd name="T15" fmla="*/ 61 h 78"/>
              <a:gd name="T16" fmla="*/ 77 w 78"/>
              <a:gd name="T17" fmla="*/ 45 h 78"/>
              <a:gd name="T18" fmla="*/ 77 w 78"/>
              <a:gd name="T19" fmla="*/ 13 h 78"/>
              <a:gd name="T20" fmla="*/ 61 w 78"/>
              <a:gd name="T21" fmla="*/ 0 h 78"/>
              <a:gd name="T22" fmla="*/ 29 w 78"/>
              <a:gd name="T23" fmla="*/ 13 h 78"/>
              <a:gd name="T24" fmla="*/ 29 w 78"/>
              <a:gd name="T25" fmla="*/ 29 h 78"/>
              <a:gd name="T26" fmla="*/ 13 w 78"/>
              <a:gd name="T27" fmla="*/ 2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78">
                <a:moveTo>
                  <a:pt x="13" y="29"/>
                </a:moveTo>
                <a:lnTo>
                  <a:pt x="13" y="45"/>
                </a:lnTo>
                <a:lnTo>
                  <a:pt x="0" y="45"/>
                </a:lnTo>
                <a:lnTo>
                  <a:pt x="0" y="77"/>
                </a:lnTo>
                <a:lnTo>
                  <a:pt x="13" y="77"/>
                </a:lnTo>
                <a:lnTo>
                  <a:pt x="29" y="77"/>
                </a:lnTo>
                <a:lnTo>
                  <a:pt x="45" y="61"/>
                </a:lnTo>
                <a:lnTo>
                  <a:pt x="61" y="61"/>
                </a:lnTo>
                <a:lnTo>
                  <a:pt x="77" y="45"/>
                </a:lnTo>
                <a:lnTo>
                  <a:pt x="77" y="13"/>
                </a:lnTo>
                <a:lnTo>
                  <a:pt x="61" y="0"/>
                </a:lnTo>
                <a:lnTo>
                  <a:pt x="29" y="13"/>
                </a:lnTo>
                <a:lnTo>
                  <a:pt x="29" y="29"/>
                </a:lnTo>
                <a:lnTo>
                  <a:pt x="13" y="29"/>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16" name="Freeform 554"/>
          <p:cNvSpPr>
            <a:spLocks/>
          </p:cNvSpPr>
          <p:nvPr/>
        </p:nvSpPr>
        <p:spPr bwMode="auto">
          <a:xfrm>
            <a:off x="5112640" y="3829621"/>
            <a:ext cx="58497" cy="30755"/>
          </a:xfrm>
          <a:custGeom>
            <a:avLst/>
            <a:gdLst>
              <a:gd name="T0" fmla="*/ 17 w 34"/>
              <a:gd name="T1" fmla="*/ 0 h 17"/>
              <a:gd name="T2" fmla="*/ 0 w 34"/>
              <a:gd name="T3" fmla="*/ 0 h 17"/>
              <a:gd name="T4" fmla="*/ 0 w 34"/>
              <a:gd name="T5" fmla="*/ 16 h 17"/>
              <a:gd name="T6" fmla="*/ 33 w 34"/>
              <a:gd name="T7" fmla="*/ 16 h 17"/>
              <a:gd name="T8" fmla="*/ 17 w 34"/>
              <a:gd name="T9" fmla="*/ 16 h 17"/>
              <a:gd name="T10" fmla="*/ 17 w 34"/>
              <a:gd name="T11" fmla="*/ 0 h 17"/>
            </a:gdLst>
            <a:ahLst/>
            <a:cxnLst>
              <a:cxn ang="0">
                <a:pos x="T0" y="T1"/>
              </a:cxn>
              <a:cxn ang="0">
                <a:pos x="T2" y="T3"/>
              </a:cxn>
              <a:cxn ang="0">
                <a:pos x="T4" y="T5"/>
              </a:cxn>
              <a:cxn ang="0">
                <a:pos x="T6" y="T7"/>
              </a:cxn>
              <a:cxn ang="0">
                <a:pos x="T8" y="T9"/>
              </a:cxn>
              <a:cxn ang="0">
                <a:pos x="T10" y="T11"/>
              </a:cxn>
            </a:cxnLst>
            <a:rect l="0" t="0" r="r" b="b"/>
            <a:pathLst>
              <a:path w="34" h="17">
                <a:moveTo>
                  <a:pt x="17" y="0"/>
                </a:moveTo>
                <a:lnTo>
                  <a:pt x="0" y="0"/>
                </a:lnTo>
                <a:lnTo>
                  <a:pt x="0" y="16"/>
                </a:lnTo>
                <a:lnTo>
                  <a:pt x="33" y="16"/>
                </a:lnTo>
                <a:lnTo>
                  <a:pt x="17" y="16"/>
                </a:lnTo>
                <a:lnTo>
                  <a:pt x="17" y="0"/>
                </a:lnTo>
              </a:path>
            </a:pathLst>
          </a:custGeom>
          <a:solidFill>
            <a:schemeClr val="accent1"/>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17" name="Freeform 555"/>
          <p:cNvSpPr>
            <a:spLocks/>
          </p:cNvSpPr>
          <p:nvPr/>
        </p:nvSpPr>
        <p:spPr bwMode="auto">
          <a:xfrm>
            <a:off x="5093922" y="3829621"/>
            <a:ext cx="264403" cy="376750"/>
          </a:xfrm>
          <a:custGeom>
            <a:avLst/>
            <a:gdLst>
              <a:gd name="T0" fmla="*/ 154 w 155"/>
              <a:gd name="T1" fmla="*/ 0 h 216"/>
              <a:gd name="T2" fmla="*/ 141 w 155"/>
              <a:gd name="T3" fmla="*/ 0 h 216"/>
              <a:gd name="T4" fmla="*/ 141 w 155"/>
              <a:gd name="T5" fmla="*/ 16 h 216"/>
              <a:gd name="T6" fmla="*/ 109 w 155"/>
              <a:gd name="T7" fmla="*/ 16 h 216"/>
              <a:gd name="T8" fmla="*/ 77 w 155"/>
              <a:gd name="T9" fmla="*/ 16 h 216"/>
              <a:gd name="T10" fmla="*/ 64 w 155"/>
              <a:gd name="T11" fmla="*/ 32 h 216"/>
              <a:gd name="T12" fmla="*/ 48 w 155"/>
              <a:gd name="T13" fmla="*/ 16 h 216"/>
              <a:gd name="T14" fmla="*/ 16 w 155"/>
              <a:gd name="T15" fmla="*/ 16 h 216"/>
              <a:gd name="T16" fmla="*/ 48 w 155"/>
              <a:gd name="T17" fmla="*/ 48 h 216"/>
              <a:gd name="T18" fmla="*/ 77 w 155"/>
              <a:gd name="T19" fmla="*/ 77 h 216"/>
              <a:gd name="T20" fmla="*/ 109 w 155"/>
              <a:gd name="T21" fmla="*/ 61 h 216"/>
              <a:gd name="T22" fmla="*/ 64 w 155"/>
              <a:gd name="T23" fmla="*/ 109 h 216"/>
              <a:gd name="T24" fmla="*/ 32 w 155"/>
              <a:gd name="T25" fmla="*/ 109 h 216"/>
              <a:gd name="T26" fmla="*/ 16 w 155"/>
              <a:gd name="T27" fmla="*/ 125 h 216"/>
              <a:gd name="T28" fmla="*/ 0 w 155"/>
              <a:gd name="T29" fmla="*/ 138 h 216"/>
              <a:gd name="T30" fmla="*/ 0 w 155"/>
              <a:gd name="T31" fmla="*/ 202 h 216"/>
              <a:gd name="T32" fmla="*/ 16 w 155"/>
              <a:gd name="T33" fmla="*/ 215 h 216"/>
              <a:gd name="T34" fmla="*/ 16 w 155"/>
              <a:gd name="T35" fmla="*/ 202 h 216"/>
              <a:gd name="T36" fmla="*/ 48 w 155"/>
              <a:gd name="T37" fmla="*/ 186 h 216"/>
              <a:gd name="T38" fmla="*/ 64 w 155"/>
              <a:gd name="T39" fmla="*/ 170 h 216"/>
              <a:gd name="T40" fmla="*/ 109 w 155"/>
              <a:gd name="T41" fmla="*/ 125 h 216"/>
              <a:gd name="T42" fmla="*/ 109 w 155"/>
              <a:gd name="T43" fmla="*/ 109 h 216"/>
              <a:gd name="T44" fmla="*/ 141 w 155"/>
              <a:gd name="T45" fmla="*/ 77 h 216"/>
              <a:gd name="T46" fmla="*/ 141 w 155"/>
              <a:gd name="T47" fmla="*/ 61 h 216"/>
              <a:gd name="T48" fmla="*/ 154 w 155"/>
              <a:gd name="T49" fmla="*/ 48 h 216"/>
              <a:gd name="T50" fmla="*/ 154 w 155"/>
              <a:gd name="T5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5" h="216">
                <a:moveTo>
                  <a:pt x="154" y="0"/>
                </a:moveTo>
                <a:lnTo>
                  <a:pt x="141" y="0"/>
                </a:lnTo>
                <a:lnTo>
                  <a:pt x="141" y="16"/>
                </a:lnTo>
                <a:lnTo>
                  <a:pt x="109" y="16"/>
                </a:lnTo>
                <a:lnTo>
                  <a:pt x="77" y="16"/>
                </a:lnTo>
                <a:lnTo>
                  <a:pt x="64" y="32"/>
                </a:lnTo>
                <a:lnTo>
                  <a:pt x="48" y="16"/>
                </a:lnTo>
                <a:lnTo>
                  <a:pt x="16" y="16"/>
                </a:lnTo>
                <a:lnTo>
                  <a:pt x="48" y="48"/>
                </a:lnTo>
                <a:lnTo>
                  <a:pt x="77" y="77"/>
                </a:lnTo>
                <a:lnTo>
                  <a:pt x="109" y="61"/>
                </a:lnTo>
                <a:lnTo>
                  <a:pt x="64" y="109"/>
                </a:lnTo>
                <a:lnTo>
                  <a:pt x="32" y="109"/>
                </a:lnTo>
                <a:lnTo>
                  <a:pt x="16" y="125"/>
                </a:lnTo>
                <a:lnTo>
                  <a:pt x="0" y="138"/>
                </a:lnTo>
                <a:lnTo>
                  <a:pt x="0" y="202"/>
                </a:lnTo>
                <a:lnTo>
                  <a:pt x="16" y="215"/>
                </a:lnTo>
                <a:lnTo>
                  <a:pt x="16" y="202"/>
                </a:lnTo>
                <a:lnTo>
                  <a:pt x="48" y="186"/>
                </a:lnTo>
                <a:lnTo>
                  <a:pt x="64" y="170"/>
                </a:lnTo>
                <a:lnTo>
                  <a:pt x="109" y="125"/>
                </a:lnTo>
                <a:lnTo>
                  <a:pt x="109" y="109"/>
                </a:lnTo>
                <a:lnTo>
                  <a:pt x="141" y="77"/>
                </a:lnTo>
                <a:lnTo>
                  <a:pt x="141" y="61"/>
                </a:lnTo>
                <a:lnTo>
                  <a:pt x="154" y="48"/>
                </a:lnTo>
                <a:lnTo>
                  <a:pt x="154" y="0"/>
                </a:lnTo>
              </a:path>
            </a:pathLst>
          </a:custGeom>
          <a:solidFill>
            <a:schemeClr val="accent1">
              <a:lumMod val="50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18" name="Freeform 556"/>
          <p:cNvSpPr>
            <a:spLocks/>
          </p:cNvSpPr>
          <p:nvPr/>
        </p:nvSpPr>
        <p:spPr bwMode="auto">
          <a:xfrm>
            <a:off x="4562778" y="2332872"/>
            <a:ext cx="159109" cy="107643"/>
          </a:xfrm>
          <a:custGeom>
            <a:avLst/>
            <a:gdLst>
              <a:gd name="T0" fmla="*/ 77 w 94"/>
              <a:gd name="T1" fmla="*/ 0 h 62"/>
              <a:gd name="T2" fmla="*/ 93 w 94"/>
              <a:gd name="T3" fmla="*/ 16 h 62"/>
              <a:gd name="T4" fmla="*/ 93 w 94"/>
              <a:gd name="T5" fmla="*/ 32 h 62"/>
              <a:gd name="T6" fmla="*/ 93 w 94"/>
              <a:gd name="T7" fmla="*/ 48 h 62"/>
              <a:gd name="T8" fmla="*/ 77 w 94"/>
              <a:gd name="T9" fmla="*/ 48 h 62"/>
              <a:gd name="T10" fmla="*/ 48 w 94"/>
              <a:gd name="T11" fmla="*/ 48 h 62"/>
              <a:gd name="T12" fmla="*/ 32 w 94"/>
              <a:gd name="T13" fmla="*/ 48 h 62"/>
              <a:gd name="T14" fmla="*/ 16 w 94"/>
              <a:gd name="T15" fmla="*/ 61 h 62"/>
              <a:gd name="T16" fmla="*/ 0 w 94"/>
              <a:gd name="T17" fmla="*/ 32 h 62"/>
              <a:gd name="T18" fmla="*/ 32 w 94"/>
              <a:gd name="T19" fmla="*/ 16 h 62"/>
              <a:gd name="T20" fmla="*/ 48 w 94"/>
              <a:gd name="T21" fmla="*/ 16 h 62"/>
              <a:gd name="T22" fmla="*/ 77 w 94"/>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62">
                <a:moveTo>
                  <a:pt x="77" y="0"/>
                </a:moveTo>
                <a:lnTo>
                  <a:pt x="93" y="16"/>
                </a:lnTo>
                <a:lnTo>
                  <a:pt x="93" y="32"/>
                </a:lnTo>
                <a:lnTo>
                  <a:pt x="93" y="48"/>
                </a:lnTo>
                <a:lnTo>
                  <a:pt x="77" y="48"/>
                </a:lnTo>
                <a:lnTo>
                  <a:pt x="48" y="48"/>
                </a:lnTo>
                <a:lnTo>
                  <a:pt x="32" y="48"/>
                </a:lnTo>
                <a:lnTo>
                  <a:pt x="16" y="61"/>
                </a:lnTo>
                <a:lnTo>
                  <a:pt x="0" y="32"/>
                </a:lnTo>
                <a:lnTo>
                  <a:pt x="32" y="16"/>
                </a:lnTo>
                <a:lnTo>
                  <a:pt x="48" y="16"/>
                </a:lnTo>
                <a:lnTo>
                  <a:pt x="77"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19" name="Freeform 557"/>
          <p:cNvSpPr>
            <a:spLocks/>
          </p:cNvSpPr>
          <p:nvPr/>
        </p:nvSpPr>
        <p:spPr bwMode="auto">
          <a:xfrm>
            <a:off x="4562778" y="2466144"/>
            <a:ext cx="215265" cy="217848"/>
          </a:xfrm>
          <a:custGeom>
            <a:avLst/>
            <a:gdLst>
              <a:gd name="T0" fmla="*/ 93 w 126"/>
              <a:gd name="T1" fmla="*/ 0 h 126"/>
              <a:gd name="T2" fmla="*/ 109 w 126"/>
              <a:gd name="T3" fmla="*/ 16 h 126"/>
              <a:gd name="T4" fmla="*/ 109 w 126"/>
              <a:gd name="T5" fmla="*/ 32 h 126"/>
              <a:gd name="T6" fmla="*/ 125 w 126"/>
              <a:gd name="T7" fmla="*/ 48 h 126"/>
              <a:gd name="T8" fmla="*/ 125 w 126"/>
              <a:gd name="T9" fmla="*/ 61 h 126"/>
              <a:gd name="T10" fmla="*/ 109 w 126"/>
              <a:gd name="T11" fmla="*/ 77 h 126"/>
              <a:gd name="T12" fmla="*/ 109 w 126"/>
              <a:gd name="T13" fmla="*/ 93 h 126"/>
              <a:gd name="T14" fmla="*/ 93 w 126"/>
              <a:gd name="T15" fmla="*/ 93 h 126"/>
              <a:gd name="T16" fmla="*/ 77 w 126"/>
              <a:gd name="T17" fmla="*/ 109 h 126"/>
              <a:gd name="T18" fmla="*/ 64 w 126"/>
              <a:gd name="T19" fmla="*/ 125 h 126"/>
              <a:gd name="T20" fmla="*/ 48 w 126"/>
              <a:gd name="T21" fmla="*/ 109 h 126"/>
              <a:gd name="T22" fmla="*/ 16 w 126"/>
              <a:gd name="T23" fmla="*/ 109 h 126"/>
              <a:gd name="T24" fmla="*/ 16 w 126"/>
              <a:gd name="T25" fmla="*/ 77 h 126"/>
              <a:gd name="T26" fmla="*/ 16 w 126"/>
              <a:gd name="T27" fmla="*/ 61 h 126"/>
              <a:gd name="T28" fmla="*/ 0 w 126"/>
              <a:gd name="T29" fmla="*/ 32 h 126"/>
              <a:gd name="T30" fmla="*/ 16 w 126"/>
              <a:gd name="T31" fmla="*/ 61 h 126"/>
              <a:gd name="T32" fmla="*/ 32 w 126"/>
              <a:gd name="T33" fmla="*/ 61 h 126"/>
              <a:gd name="T34" fmla="*/ 48 w 126"/>
              <a:gd name="T35" fmla="*/ 48 h 126"/>
              <a:gd name="T36" fmla="*/ 64 w 126"/>
              <a:gd name="T37" fmla="*/ 32 h 126"/>
              <a:gd name="T38" fmla="*/ 77 w 126"/>
              <a:gd name="T39" fmla="*/ 16 h 126"/>
              <a:gd name="T40" fmla="*/ 93 w 126"/>
              <a:gd name="T4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126">
                <a:moveTo>
                  <a:pt x="93" y="0"/>
                </a:moveTo>
                <a:lnTo>
                  <a:pt x="109" y="16"/>
                </a:lnTo>
                <a:lnTo>
                  <a:pt x="109" y="32"/>
                </a:lnTo>
                <a:lnTo>
                  <a:pt x="125" y="48"/>
                </a:lnTo>
                <a:lnTo>
                  <a:pt x="125" y="61"/>
                </a:lnTo>
                <a:lnTo>
                  <a:pt x="109" y="77"/>
                </a:lnTo>
                <a:lnTo>
                  <a:pt x="109" y="93"/>
                </a:lnTo>
                <a:lnTo>
                  <a:pt x="93" y="93"/>
                </a:lnTo>
                <a:lnTo>
                  <a:pt x="77" y="109"/>
                </a:lnTo>
                <a:lnTo>
                  <a:pt x="64" y="125"/>
                </a:lnTo>
                <a:lnTo>
                  <a:pt x="48" y="109"/>
                </a:lnTo>
                <a:lnTo>
                  <a:pt x="16" y="109"/>
                </a:lnTo>
                <a:lnTo>
                  <a:pt x="16" y="77"/>
                </a:lnTo>
                <a:lnTo>
                  <a:pt x="16" y="61"/>
                </a:lnTo>
                <a:lnTo>
                  <a:pt x="0" y="32"/>
                </a:lnTo>
                <a:lnTo>
                  <a:pt x="16" y="61"/>
                </a:lnTo>
                <a:lnTo>
                  <a:pt x="32" y="61"/>
                </a:lnTo>
                <a:lnTo>
                  <a:pt x="48" y="48"/>
                </a:lnTo>
                <a:lnTo>
                  <a:pt x="64" y="32"/>
                </a:lnTo>
                <a:lnTo>
                  <a:pt x="77" y="16"/>
                </a:lnTo>
                <a:lnTo>
                  <a:pt x="93"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20" name="Freeform 558"/>
          <p:cNvSpPr>
            <a:spLocks/>
          </p:cNvSpPr>
          <p:nvPr/>
        </p:nvSpPr>
        <p:spPr bwMode="auto">
          <a:xfrm>
            <a:off x="4410688" y="2683992"/>
            <a:ext cx="180169" cy="79452"/>
          </a:xfrm>
          <a:custGeom>
            <a:avLst/>
            <a:gdLst>
              <a:gd name="T0" fmla="*/ 0 w 107"/>
              <a:gd name="T1" fmla="*/ 13 h 46"/>
              <a:gd name="T2" fmla="*/ 13 w 107"/>
              <a:gd name="T3" fmla="*/ 13 h 46"/>
              <a:gd name="T4" fmla="*/ 29 w 107"/>
              <a:gd name="T5" fmla="*/ 0 h 46"/>
              <a:gd name="T6" fmla="*/ 61 w 107"/>
              <a:gd name="T7" fmla="*/ 13 h 46"/>
              <a:gd name="T8" fmla="*/ 77 w 107"/>
              <a:gd name="T9" fmla="*/ 13 h 46"/>
              <a:gd name="T10" fmla="*/ 106 w 107"/>
              <a:gd name="T11" fmla="*/ 29 h 46"/>
              <a:gd name="T12" fmla="*/ 90 w 107"/>
              <a:gd name="T13" fmla="*/ 45 h 46"/>
              <a:gd name="T14" fmla="*/ 77 w 107"/>
              <a:gd name="T15" fmla="*/ 29 h 46"/>
              <a:gd name="T16" fmla="*/ 61 w 107"/>
              <a:gd name="T17" fmla="*/ 45 h 46"/>
              <a:gd name="T18" fmla="*/ 45 w 107"/>
              <a:gd name="T19" fmla="*/ 45 h 46"/>
              <a:gd name="T20" fmla="*/ 29 w 107"/>
              <a:gd name="T21" fmla="*/ 45 h 46"/>
              <a:gd name="T22" fmla="*/ 13 w 107"/>
              <a:gd name="T23" fmla="*/ 29 h 46"/>
              <a:gd name="T24" fmla="*/ 0 w 107"/>
              <a:gd name="T25"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46">
                <a:moveTo>
                  <a:pt x="0" y="13"/>
                </a:moveTo>
                <a:lnTo>
                  <a:pt x="13" y="13"/>
                </a:lnTo>
                <a:lnTo>
                  <a:pt x="29" y="0"/>
                </a:lnTo>
                <a:lnTo>
                  <a:pt x="61" y="13"/>
                </a:lnTo>
                <a:lnTo>
                  <a:pt x="77" y="13"/>
                </a:lnTo>
                <a:lnTo>
                  <a:pt x="106" y="29"/>
                </a:lnTo>
                <a:lnTo>
                  <a:pt x="90" y="45"/>
                </a:lnTo>
                <a:lnTo>
                  <a:pt x="77" y="29"/>
                </a:lnTo>
                <a:lnTo>
                  <a:pt x="61" y="45"/>
                </a:lnTo>
                <a:lnTo>
                  <a:pt x="45" y="45"/>
                </a:lnTo>
                <a:lnTo>
                  <a:pt x="29" y="45"/>
                </a:lnTo>
                <a:lnTo>
                  <a:pt x="13" y="29"/>
                </a:lnTo>
                <a:lnTo>
                  <a:pt x="0" y="13"/>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21" name="Freeform 559"/>
          <p:cNvSpPr>
            <a:spLocks/>
          </p:cNvSpPr>
          <p:nvPr/>
        </p:nvSpPr>
        <p:spPr bwMode="auto">
          <a:xfrm>
            <a:off x="4459825" y="1933055"/>
            <a:ext cx="262062" cy="428008"/>
          </a:xfrm>
          <a:custGeom>
            <a:avLst/>
            <a:gdLst>
              <a:gd name="T0" fmla="*/ 61 w 155"/>
              <a:gd name="T1" fmla="*/ 109 h 248"/>
              <a:gd name="T2" fmla="*/ 77 w 155"/>
              <a:gd name="T3" fmla="*/ 125 h 248"/>
              <a:gd name="T4" fmla="*/ 32 w 155"/>
              <a:gd name="T5" fmla="*/ 186 h 248"/>
              <a:gd name="T6" fmla="*/ 32 w 155"/>
              <a:gd name="T7" fmla="*/ 215 h 248"/>
              <a:gd name="T8" fmla="*/ 61 w 155"/>
              <a:gd name="T9" fmla="*/ 247 h 248"/>
              <a:gd name="T10" fmla="*/ 125 w 155"/>
              <a:gd name="T11" fmla="*/ 231 h 248"/>
              <a:gd name="T12" fmla="*/ 154 w 155"/>
              <a:gd name="T13" fmla="*/ 170 h 248"/>
              <a:gd name="T14" fmla="*/ 138 w 155"/>
              <a:gd name="T15" fmla="*/ 138 h 248"/>
              <a:gd name="T16" fmla="*/ 125 w 155"/>
              <a:gd name="T17" fmla="*/ 109 h 248"/>
              <a:gd name="T18" fmla="*/ 125 w 155"/>
              <a:gd name="T19" fmla="*/ 93 h 248"/>
              <a:gd name="T20" fmla="*/ 125 w 155"/>
              <a:gd name="T21" fmla="*/ 61 h 248"/>
              <a:gd name="T22" fmla="*/ 109 w 155"/>
              <a:gd name="T23" fmla="*/ 48 h 248"/>
              <a:gd name="T24" fmla="*/ 109 w 155"/>
              <a:gd name="T25" fmla="*/ 16 h 248"/>
              <a:gd name="T26" fmla="*/ 93 w 155"/>
              <a:gd name="T27" fmla="*/ 0 h 248"/>
              <a:gd name="T28" fmla="*/ 61 w 155"/>
              <a:gd name="T29" fmla="*/ 16 h 248"/>
              <a:gd name="T30" fmla="*/ 61 w 155"/>
              <a:gd name="T31" fmla="*/ 32 h 248"/>
              <a:gd name="T32" fmla="*/ 48 w 155"/>
              <a:gd name="T33" fmla="*/ 32 h 248"/>
              <a:gd name="T34" fmla="*/ 16 w 155"/>
              <a:gd name="T35" fmla="*/ 16 h 248"/>
              <a:gd name="T36" fmla="*/ 0 w 155"/>
              <a:gd name="T37" fmla="*/ 32 h 248"/>
              <a:gd name="T38" fmla="*/ 32 w 155"/>
              <a:gd name="T39" fmla="*/ 48 h 248"/>
              <a:gd name="T40" fmla="*/ 48 w 155"/>
              <a:gd name="T41" fmla="*/ 77 h 248"/>
              <a:gd name="T42" fmla="*/ 61 w 155"/>
              <a:gd name="T43" fmla="*/ 10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248">
                <a:moveTo>
                  <a:pt x="61" y="109"/>
                </a:moveTo>
                <a:lnTo>
                  <a:pt x="77" y="125"/>
                </a:lnTo>
                <a:lnTo>
                  <a:pt x="32" y="186"/>
                </a:lnTo>
                <a:lnTo>
                  <a:pt x="32" y="215"/>
                </a:lnTo>
                <a:lnTo>
                  <a:pt x="61" y="247"/>
                </a:lnTo>
                <a:lnTo>
                  <a:pt x="125" y="231"/>
                </a:lnTo>
                <a:lnTo>
                  <a:pt x="154" y="170"/>
                </a:lnTo>
                <a:lnTo>
                  <a:pt x="138" y="138"/>
                </a:lnTo>
                <a:lnTo>
                  <a:pt x="125" y="109"/>
                </a:lnTo>
                <a:lnTo>
                  <a:pt x="125" y="93"/>
                </a:lnTo>
                <a:lnTo>
                  <a:pt x="125" y="61"/>
                </a:lnTo>
                <a:lnTo>
                  <a:pt x="109" y="48"/>
                </a:lnTo>
                <a:lnTo>
                  <a:pt x="109" y="16"/>
                </a:lnTo>
                <a:lnTo>
                  <a:pt x="93" y="0"/>
                </a:lnTo>
                <a:lnTo>
                  <a:pt x="61" y="16"/>
                </a:lnTo>
                <a:lnTo>
                  <a:pt x="61" y="32"/>
                </a:lnTo>
                <a:lnTo>
                  <a:pt x="48" y="32"/>
                </a:lnTo>
                <a:lnTo>
                  <a:pt x="16" y="16"/>
                </a:lnTo>
                <a:lnTo>
                  <a:pt x="0" y="32"/>
                </a:lnTo>
                <a:lnTo>
                  <a:pt x="32" y="48"/>
                </a:lnTo>
                <a:lnTo>
                  <a:pt x="48" y="77"/>
                </a:lnTo>
                <a:lnTo>
                  <a:pt x="61" y="109"/>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22" name="Freeform 560"/>
          <p:cNvSpPr>
            <a:spLocks/>
          </p:cNvSpPr>
          <p:nvPr/>
        </p:nvSpPr>
        <p:spPr bwMode="auto">
          <a:xfrm>
            <a:off x="4431747" y="2748066"/>
            <a:ext cx="159109" cy="84576"/>
          </a:xfrm>
          <a:custGeom>
            <a:avLst/>
            <a:gdLst>
              <a:gd name="T0" fmla="*/ 77 w 94"/>
              <a:gd name="T1" fmla="*/ 16 h 49"/>
              <a:gd name="T2" fmla="*/ 64 w 94"/>
              <a:gd name="T3" fmla="*/ 0 h 49"/>
              <a:gd name="T4" fmla="*/ 48 w 94"/>
              <a:gd name="T5" fmla="*/ 16 h 49"/>
              <a:gd name="T6" fmla="*/ 32 w 94"/>
              <a:gd name="T7" fmla="*/ 16 h 49"/>
              <a:gd name="T8" fmla="*/ 16 w 94"/>
              <a:gd name="T9" fmla="*/ 16 h 49"/>
              <a:gd name="T10" fmla="*/ 0 w 94"/>
              <a:gd name="T11" fmla="*/ 48 h 49"/>
              <a:gd name="T12" fmla="*/ 32 w 94"/>
              <a:gd name="T13" fmla="*/ 48 h 49"/>
              <a:gd name="T14" fmla="*/ 48 w 94"/>
              <a:gd name="T15" fmla="*/ 48 h 49"/>
              <a:gd name="T16" fmla="*/ 64 w 94"/>
              <a:gd name="T17" fmla="*/ 48 h 49"/>
              <a:gd name="T18" fmla="*/ 77 w 94"/>
              <a:gd name="T19" fmla="*/ 32 h 49"/>
              <a:gd name="T20" fmla="*/ 93 w 94"/>
              <a:gd name="T21" fmla="*/ 16 h 49"/>
              <a:gd name="T22" fmla="*/ 77 w 94"/>
              <a:gd name="T23"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49">
                <a:moveTo>
                  <a:pt x="77" y="16"/>
                </a:moveTo>
                <a:lnTo>
                  <a:pt x="64" y="0"/>
                </a:lnTo>
                <a:lnTo>
                  <a:pt x="48" y="16"/>
                </a:lnTo>
                <a:lnTo>
                  <a:pt x="32" y="16"/>
                </a:lnTo>
                <a:lnTo>
                  <a:pt x="16" y="16"/>
                </a:lnTo>
                <a:lnTo>
                  <a:pt x="0" y="48"/>
                </a:lnTo>
                <a:lnTo>
                  <a:pt x="32" y="48"/>
                </a:lnTo>
                <a:lnTo>
                  <a:pt x="48" y="48"/>
                </a:lnTo>
                <a:lnTo>
                  <a:pt x="64" y="48"/>
                </a:lnTo>
                <a:lnTo>
                  <a:pt x="77" y="32"/>
                </a:lnTo>
                <a:lnTo>
                  <a:pt x="93" y="16"/>
                </a:lnTo>
                <a:lnTo>
                  <a:pt x="77" y="16"/>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23" name="Freeform 561"/>
          <p:cNvSpPr>
            <a:spLocks/>
          </p:cNvSpPr>
          <p:nvPr/>
        </p:nvSpPr>
        <p:spPr bwMode="auto">
          <a:xfrm>
            <a:off x="4541719" y="2414885"/>
            <a:ext cx="180169" cy="79450"/>
          </a:xfrm>
          <a:custGeom>
            <a:avLst/>
            <a:gdLst>
              <a:gd name="T0" fmla="*/ 0 w 107"/>
              <a:gd name="T1" fmla="*/ 29 h 46"/>
              <a:gd name="T2" fmla="*/ 0 w 107"/>
              <a:gd name="T3" fmla="*/ 13 h 46"/>
              <a:gd name="T4" fmla="*/ 13 w 107"/>
              <a:gd name="T5" fmla="*/ 29 h 46"/>
              <a:gd name="T6" fmla="*/ 45 w 107"/>
              <a:gd name="T7" fmla="*/ 29 h 46"/>
              <a:gd name="T8" fmla="*/ 61 w 107"/>
              <a:gd name="T9" fmla="*/ 29 h 46"/>
              <a:gd name="T10" fmla="*/ 90 w 107"/>
              <a:gd name="T11" fmla="*/ 45 h 46"/>
              <a:gd name="T12" fmla="*/ 106 w 107"/>
              <a:gd name="T13" fmla="*/ 29 h 46"/>
              <a:gd name="T14" fmla="*/ 106 w 107"/>
              <a:gd name="T15" fmla="*/ 13 h 46"/>
              <a:gd name="T16" fmla="*/ 106 w 107"/>
              <a:gd name="T17" fmla="*/ 0 h 46"/>
              <a:gd name="T18" fmla="*/ 90 w 107"/>
              <a:gd name="T19" fmla="*/ 0 h 46"/>
              <a:gd name="T20" fmla="*/ 61 w 107"/>
              <a:gd name="T21" fmla="*/ 0 h 46"/>
              <a:gd name="T22" fmla="*/ 45 w 107"/>
              <a:gd name="T23" fmla="*/ 0 h 46"/>
              <a:gd name="T24" fmla="*/ 29 w 107"/>
              <a:gd name="T25" fmla="*/ 13 h 46"/>
              <a:gd name="T26" fmla="*/ 13 w 107"/>
              <a:gd name="T27" fmla="*/ 13 h 46"/>
              <a:gd name="T28" fmla="*/ 0 w 107"/>
              <a:gd name="T29" fmla="*/ 13 h 46"/>
              <a:gd name="T30" fmla="*/ 0 w 107"/>
              <a:gd name="T31"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46">
                <a:moveTo>
                  <a:pt x="0" y="29"/>
                </a:moveTo>
                <a:lnTo>
                  <a:pt x="0" y="13"/>
                </a:lnTo>
                <a:lnTo>
                  <a:pt x="13" y="29"/>
                </a:lnTo>
                <a:lnTo>
                  <a:pt x="45" y="29"/>
                </a:lnTo>
                <a:lnTo>
                  <a:pt x="61" y="29"/>
                </a:lnTo>
                <a:lnTo>
                  <a:pt x="90" y="45"/>
                </a:lnTo>
                <a:lnTo>
                  <a:pt x="106" y="29"/>
                </a:lnTo>
                <a:lnTo>
                  <a:pt x="106" y="13"/>
                </a:lnTo>
                <a:lnTo>
                  <a:pt x="106" y="0"/>
                </a:lnTo>
                <a:lnTo>
                  <a:pt x="90" y="0"/>
                </a:lnTo>
                <a:lnTo>
                  <a:pt x="61" y="0"/>
                </a:lnTo>
                <a:lnTo>
                  <a:pt x="45" y="0"/>
                </a:lnTo>
                <a:lnTo>
                  <a:pt x="29" y="13"/>
                </a:lnTo>
                <a:lnTo>
                  <a:pt x="13" y="13"/>
                </a:lnTo>
                <a:lnTo>
                  <a:pt x="0" y="13"/>
                </a:lnTo>
                <a:lnTo>
                  <a:pt x="0" y="29"/>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24" name="Freeform 562"/>
          <p:cNvSpPr>
            <a:spLocks/>
          </p:cNvSpPr>
          <p:nvPr/>
        </p:nvSpPr>
        <p:spPr bwMode="auto">
          <a:xfrm>
            <a:off x="4541719" y="2437951"/>
            <a:ext cx="154430" cy="135836"/>
          </a:xfrm>
          <a:custGeom>
            <a:avLst/>
            <a:gdLst>
              <a:gd name="T0" fmla="*/ 0 w 91"/>
              <a:gd name="T1" fmla="*/ 0 h 78"/>
              <a:gd name="T2" fmla="*/ 0 w 91"/>
              <a:gd name="T3" fmla="*/ 16 h 78"/>
              <a:gd name="T4" fmla="*/ 0 w 91"/>
              <a:gd name="T5" fmla="*/ 32 h 78"/>
              <a:gd name="T6" fmla="*/ 13 w 91"/>
              <a:gd name="T7" fmla="*/ 48 h 78"/>
              <a:gd name="T8" fmla="*/ 29 w 91"/>
              <a:gd name="T9" fmla="*/ 77 h 78"/>
              <a:gd name="T10" fmla="*/ 45 w 91"/>
              <a:gd name="T11" fmla="*/ 77 h 78"/>
              <a:gd name="T12" fmla="*/ 61 w 91"/>
              <a:gd name="T13" fmla="*/ 64 h 78"/>
              <a:gd name="T14" fmla="*/ 77 w 91"/>
              <a:gd name="T15" fmla="*/ 48 h 78"/>
              <a:gd name="T16" fmla="*/ 90 w 91"/>
              <a:gd name="T17" fmla="*/ 32 h 78"/>
              <a:gd name="T18" fmla="*/ 61 w 91"/>
              <a:gd name="T19" fmla="*/ 16 h 78"/>
              <a:gd name="T20" fmla="*/ 45 w 91"/>
              <a:gd name="T21" fmla="*/ 16 h 78"/>
              <a:gd name="T22" fmla="*/ 13 w 91"/>
              <a:gd name="T23" fmla="*/ 16 h 78"/>
              <a:gd name="T24" fmla="*/ 0 w 91"/>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78">
                <a:moveTo>
                  <a:pt x="0" y="0"/>
                </a:moveTo>
                <a:lnTo>
                  <a:pt x="0" y="16"/>
                </a:lnTo>
                <a:lnTo>
                  <a:pt x="0" y="32"/>
                </a:lnTo>
                <a:lnTo>
                  <a:pt x="13" y="48"/>
                </a:lnTo>
                <a:lnTo>
                  <a:pt x="29" y="77"/>
                </a:lnTo>
                <a:lnTo>
                  <a:pt x="45" y="77"/>
                </a:lnTo>
                <a:lnTo>
                  <a:pt x="61" y="64"/>
                </a:lnTo>
                <a:lnTo>
                  <a:pt x="77" y="48"/>
                </a:lnTo>
                <a:lnTo>
                  <a:pt x="90" y="32"/>
                </a:lnTo>
                <a:lnTo>
                  <a:pt x="61" y="16"/>
                </a:lnTo>
                <a:lnTo>
                  <a:pt x="45" y="16"/>
                </a:lnTo>
                <a:lnTo>
                  <a:pt x="13" y="16"/>
                </a:lnTo>
                <a:lnTo>
                  <a:pt x="0"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25" name="Freeform 563"/>
          <p:cNvSpPr>
            <a:spLocks/>
          </p:cNvSpPr>
          <p:nvPr/>
        </p:nvSpPr>
        <p:spPr bwMode="auto">
          <a:xfrm>
            <a:off x="4672750" y="2704495"/>
            <a:ext cx="77216" cy="112769"/>
          </a:xfrm>
          <a:custGeom>
            <a:avLst/>
            <a:gdLst>
              <a:gd name="T0" fmla="*/ 0 w 46"/>
              <a:gd name="T1" fmla="*/ 32 h 65"/>
              <a:gd name="T2" fmla="*/ 13 w 46"/>
              <a:gd name="T3" fmla="*/ 16 h 65"/>
              <a:gd name="T4" fmla="*/ 13 w 46"/>
              <a:gd name="T5" fmla="*/ 0 h 65"/>
              <a:gd name="T6" fmla="*/ 29 w 46"/>
              <a:gd name="T7" fmla="*/ 0 h 65"/>
              <a:gd name="T8" fmla="*/ 29 w 46"/>
              <a:gd name="T9" fmla="*/ 16 h 65"/>
              <a:gd name="T10" fmla="*/ 45 w 46"/>
              <a:gd name="T11" fmla="*/ 32 h 65"/>
              <a:gd name="T12" fmla="*/ 45 w 46"/>
              <a:gd name="T13" fmla="*/ 48 h 65"/>
              <a:gd name="T14" fmla="*/ 45 w 46"/>
              <a:gd name="T15" fmla="*/ 64 h 65"/>
              <a:gd name="T16" fmla="*/ 29 w 46"/>
              <a:gd name="T17" fmla="*/ 64 h 65"/>
              <a:gd name="T18" fmla="*/ 29 w 46"/>
              <a:gd name="T19" fmla="*/ 48 h 65"/>
              <a:gd name="T20" fmla="*/ 0 w 46"/>
              <a:gd name="T21"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5">
                <a:moveTo>
                  <a:pt x="0" y="32"/>
                </a:moveTo>
                <a:lnTo>
                  <a:pt x="13" y="16"/>
                </a:lnTo>
                <a:lnTo>
                  <a:pt x="13" y="0"/>
                </a:lnTo>
                <a:lnTo>
                  <a:pt x="29" y="0"/>
                </a:lnTo>
                <a:lnTo>
                  <a:pt x="29" y="16"/>
                </a:lnTo>
                <a:lnTo>
                  <a:pt x="45" y="32"/>
                </a:lnTo>
                <a:lnTo>
                  <a:pt x="45" y="48"/>
                </a:lnTo>
                <a:lnTo>
                  <a:pt x="45" y="64"/>
                </a:lnTo>
                <a:lnTo>
                  <a:pt x="29" y="64"/>
                </a:lnTo>
                <a:lnTo>
                  <a:pt x="29" y="48"/>
                </a:lnTo>
                <a:lnTo>
                  <a:pt x="0" y="32"/>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26" name="Freeform 564"/>
          <p:cNvSpPr>
            <a:spLocks/>
          </p:cNvSpPr>
          <p:nvPr/>
        </p:nvSpPr>
        <p:spPr bwMode="auto">
          <a:xfrm>
            <a:off x="4541719" y="2760880"/>
            <a:ext cx="208247" cy="135836"/>
          </a:xfrm>
          <a:custGeom>
            <a:avLst/>
            <a:gdLst>
              <a:gd name="T0" fmla="*/ 29 w 123"/>
              <a:gd name="T1" fmla="*/ 0 h 78"/>
              <a:gd name="T2" fmla="*/ 13 w 123"/>
              <a:gd name="T3" fmla="*/ 16 h 78"/>
              <a:gd name="T4" fmla="*/ 0 w 123"/>
              <a:gd name="T5" fmla="*/ 32 h 78"/>
              <a:gd name="T6" fmla="*/ 13 w 123"/>
              <a:gd name="T7" fmla="*/ 45 h 78"/>
              <a:gd name="T8" fmla="*/ 29 w 123"/>
              <a:gd name="T9" fmla="*/ 61 h 78"/>
              <a:gd name="T10" fmla="*/ 45 w 123"/>
              <a:gd name="T11" fmla="*/ 77 h 78"/>
              <a:gd name="T12" fmla="*/ 77 w 123"/>
              <a:gd name="T13" fmla="*/ 77 h 78"/>
              <a:gd name="T14" fmla="*/ 90 w 123"/>
              <a:gd name="T15" fmla="*/ 77 h 78"/>
              <a:gd name="T16" fmla="*/ 106 w 123"/>
              <a:gd name="T17" fmla="*/ 77 h 78"/>
              <a:gd name="T18" fmla="*/ 106 w 123"/>
              <a:gd name="T19" fmla="*/ 61 h 78"/>
              <a:gd name="T20" fmla="*/ 122 w 123"/>
              <a:gd name="T21" fmla="*/ 45 h 78"/>
              <a:gd name="T22" fmla="*/ 106 w 123"/>
              <a:gd name="T23" fmla="*/ 32 h 78"/>
              <a:gd name="T24" fmla="*/ 106 w 123"/>
              <a:gd name="T25" fmla="*/ 16 h 78"/>
              <a:gd name="T26" fmla="*/ 77 w 123"/>
              <a:gd name="T27" fmla="*/ 0 h 78"/>
              <a:gd name="T28" fmla="*/ 61 w 123"/>
              <a:gd name="T29" fmla="*/ 0 h 78"/>
              <a:gd name="T30" fmla="*/ 29 w 123"/>
              <a:gd name="T3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78">
                <a:moveTo>
                  <a:pt x="29" y="0"/>
                </a:moveTo>
                <a:lnTo>
                  <a:pt x="13" y="16"/>
                </a:lnTo>
                <a:lnTo>
                  <a:pt x="0" y="32"/>
                </a:lnTo>
                <a:lnTo>
                  <a:pt x="13" y="45"/>
                </a:lnTo>
                <a:lnTo>
                  <a:pt x="29" y="61"/>
                </a:lnTo>
                <a:lnTo>
                  <a:pt x="45" y="77"/>
                </a:lnTo>
                <a:lnTo>
                  <a:pt x="77" y="77"/>
                </a:lnTo>
                <a:lnTo>
                  <a:pt x="90" y="77"/>
                </a:lnTo>
                <a:lnTo>
                  <a:pt x="106" y="77"/>
                </a:lnTo>
                <a:lnTo>
                  <a:pt x="106" y="61"/>
                </a:lnTo>
                <a:lnTo>
                  <a:pt x="122" y="45"/>
                </a:lnTo>
                <a:lnTo>
                  <a:pt x="106" y="32"/>
                </a:lnTo>
                <a:lnTo>
                  <a:pt x="106" y="16"/>
                </a:lnTo>
                <a:lnTo>
                  <a:pt x="77" y="0"/>
                </a:lnTo>
                <a:lnTo>
                  <a:pt x="61" y="0"/>
                </a:lnTo>
                <a:lnTo>
                  <a:pt x="29"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27" name="Freeform 565"/>
          <p:cNvSpPr>
            <a:spLocks/>
          </p:cNvSpPr>
          <p:nvPr/>
        </p:nvSpPr>
        <p:spPr bwMode="auto">
          <a:xfrm>
            <a:off x="4562778" y="2599416"/>
            <a:ext cx="395433" cy="269107"/>
          </a:xfrm>
          <a:custGeom>
            <a:avLst/>
            <a:gdLst>
              <a:gd name="T0" fmla="*/ 64 w 232"/>
              <a:gd name="T1" fmla="*/ 93 h 155"/>
              <a:gd name="T2" fmla="*/ 77 w 232"/>
              <a:gd name="T3" fmla="*/ 77 h 155"/>
              <a:gd name="T4" fmla="*/ 77 w 232"/>
              <a:gd name="T5" fmla="*/ 61 h 155"/>
              <a:gd name="T6" fmla="*/ 93 w 232"/>
              <a:gd name="T7" fmla="*/ 61 h 155"/>
              <a:gd name="T8" fmla="*/ 93 w 232"/>
              <a:gd name="T9" fmla="*/ 77 h 155"/>
              <a:gd name="T10" fmla="*/ 109 w 232"/>
              <a:gd name="T11" fmla="*/ 93 h 155"/>
              <a:gd name="T12" fmla="*/ 109 w 232"/>
              <a:gd name="T13" fmla="*/ 109 h 155"/>
              <a:gd name="T14" fmla="*/ 109 w 232"/>
              <a:gd name="T15" fmla="*/ 125 h 155"/>
              <a:gd name="T16" fmla="*/ 93 w 232"/>
              <a:gd name="T17" fmla="*/ 125 h 155"/>
              <a:gd name="T18" fmla="*/ 109 w 232"/>
              <a:gd name="T19" fmla="*/ 138 h 155"/>
              <a:gd name="T20" fmla="*/ 125 w 232"/>
              <a:gd name="T21" fmla="*/ 125 h 155"/>
              <a:gd name="T22" fmla="*/ 154 w 232"/>
              <a:gd name="T23" fmla="*/ 125 h 155"/>
              <a:gd name="T24" fmla="*/ 154 w 232"/>
              <a:gd name="T25" fmla="*/ 154 h 155"/>
              <a:gd name="T26" fmla="*/ 202 w 232"/>
              <a:gd name="T27" fmla="*/ 125 h 155"/>
              <a:gd name="T28" fmla="*/ 170 w 232"/>
              <a:gd name="T29" fmla="*/ 125 h 155"/>
              <a:gd name="T30" fmla="*/ 202 w 232"/>
              <a:gd name="T31" fmla="*/ 109 h 155"/>
              <a:gd name="T32" fmla="*/ 231 w 232"/>
              <a:gd name="T33" fmla="*/ 109 h 155"/>
              <a:gd name="T34" fmla="*/ 231 w 232"/>
              <a:gd name="T35" fmla="*/ 61 h 155"/>
              <a:gd name="T36" fmla="*/ 231 w 232"/>
              <a:gd name="T37" fmla="*/ 48 h 155"/>
              <a:gd name="T38" fmla="*/ 218 w 232"/>
              <a:gd name="T39" fmla="*/ 48 h 155"/>
              <a:gd name="T40" fmla="*/ 202 w 232"/>
              <a:gd name="T41" fmla="*/ 48 h 155"/>
              <a:gd name="T42" fmla="*/ 202 w 232"/>
              <a:gd name="T43" fmla="*/ 32 h 155"/>
              <a:gd name="T44" fmla="*/ 186 w 232"/>
              <a:gd name="T45" fmla="*/ 32 h 155"/>
              <a:gd name="T46" fmla="*/ 170 w 232"/>
              <a:gd name="T47" fmla="*/ 32 h 155"/>
              <a:gd name="T48" fmla="*/ 170 w 232"/>
              <a:gd name="T49" fmla="*/ 16 h 155"/>
              <a:gd name="T50" fmla="*/ 154 w 232"/>
              <a:gd name="T51" fmla="*/ 0 h 155"/>
              <a:gd name="T52" fmla="*/ 141 w 232"/>
              <a:gd name="T53" fmla="*/ 16 h 155"/>
              <a:gd name="T54" fmla="*/ 109 w 232"/>
              <a:gd name="T55" fmla="*/ 16 h 155"/>
              <a:gd name="T56" fmla="*/ 93 w 232"/>
              <a:gd name="T57" fmla="*/ 16 h 155"/>
              <a:gd name="T58" fmla="*/ 77 w 232"/>
              <a:gd name="T59" fmla="*/ 32 h 155"/>
              <a:gd name="T60" fmla="*/ 64 w 232"/>
              <a:gd name="T61" fmla="*/ 48 h 155"/>
              <a:gd name="T62" fmla="*/ 48 w 232"/>
              <a:gd name="T63" fmla="*/ 32 h 155"/>
              <a:gd name="T64" fmla="*/ 16 w 232"/>
              <a:gd name="T65" fmla="*/ 32 h 155"/>
              <a:gd name="T66" fmla="*/ 16 w 232"/>
              <a:gd name="T67" fmla="*/ 77 h 155"/>
              <a:gd name="T68" fmla="*/ 0 w 232"/>
              <a:gd name="T69" fmla="*/ 93 h 155"/>
              <a:gd name="T70" fmla="*/ 16 w 232"/>
              <a:gd name="T71" fmla="*/ 93 h 155"/>
              <a:gd name="T72" fmla="*/ 48 w 232"/>
              <a:gd name="T73" fmla="*/ 93 h 155"/>
              <a:gd name="T74" fmla="*/ 64 w 232"/>
              <a:gd name="T75" fmla="*/ 9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155">
                <a:moveTo>
                  <a:pt x="64" y="93"/>
                </a:moveTo>
                <a:lnTo>
                  <a:pt x="77" y="77"/>
                </a:lnTo>
                <a:lnTo>
                  <a:pt x="77" y="61"/>
                </a:lnTo>
                <a:lnTo>
                  <a:pt x="93" y="61"/>
                </a:lnTo>
                <a:lnTo>
                  <a:pt x="93" y="77"/>
                </a:lnTo>
                <a:lnTo>
                  <a:pt x="109" y="93"/>
                </a:lnTo>
                <a:lnTo>
                  <a:pt x="109" y="109"/>
                </a:lnTo>
                <a:lnTo>
                  <a:pt x="109" y="125"/>
                </a:lnTo>
                <a:lnTo>
                  <a:pt x="93" y="125"/>
                </a:lnTo>
                <a:lnTo>
                  <a:pt x="109" y="138"/>
                </a:lnTo>
                <a:lnTo>
                  <a:pt x="125" y="125"/>
                </a:lnTo>
                <a:lnTo>
                  <a:pt x="154" y="125"/>
                </a:lnTo>
                <a:lnTo>
                  <a:pt x="154" y="154"/>
                </a:lnTo>
                <a:lnTo>
                  <a:pt x="202" y="125"/>
                </a:lnTo>
                <a:lnTo>
                  <a:pt x="170" y="125"/>
                </a:lnTo>
                <a:lnTo>
                  <a:pt x="202" y="109"/>
                </a:lnTo>
                <a:lnTo>
                  <a:pt x="231" y="109"/>
                </a:lnTo>
                <a:lnTo>
                  <a:pt x="231" y="61"/>
                </a:lnTo>
                <a:lnTo>
                  <a:pt x="231" y="48"/>
                </a:lnTo>
                <a:lnTo>
                  <a:pt x="218" y="48"/>
                </a:lnTo>
                <a:lnTo>
                  <a:pt x="202" y="48"/>
                </a:lnTo>
                <a:lnTo>
                  <a:pt x="202" y="32"/>
                </a:lnTo>
                <a:lnTo>
                  <a:pt x="186" y="32"/>
                </a:lnTo>
                <a:lnTo>
                  <a:pt x="170" y="32"/>
                </a:lnTo>
                <a:lnTo>
                  <a:pt x="170" y="16"/>
                </a:lnTo>
                <a:lnTo>
                  <a:pt x="154" y="0"/>
                </a:lnTo>
                <a:lnTo>
                  <a:pt x="141" y="16"/>
                </a:lnTo>
                <a:lnTo>
                  <a:pt x="109" y="16"/>
                </a:lnTo>
                <a:lnTo>
                  <a:pt x="93" y="16"/>
                </a:lnTo>
                <a:lnTo>
                  <a:pt x="77" y="32"/>
                </a:lnTo>
                <a:lnTo>
                  <a:pt x="64" y="48"/>
                </a:lnTo>
                <a:lnTo>
                  <a:pt x="48" y="32"/>
                </a:lnTo>
                <a:lnTo>
                  <a:pt x="16" y="32"/>
                </a:lnTo>
                <a:lnTo>
                  <a:pt x="16" y="77"/>
                </a:lnTo>
                <a:lnTo>
                  <a:pt x="0" y="93"/>
                </a:lnTo>
                <a:lnTo>
                  <a:pt x="16" y="93"/>
                </a:lnTo>
                <a:lnTo>
                  <a:pt x="48" y="93"/>
                </a:lnTo>
                <a:lnTo>
                  <a:pt x="64" y="93"/>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28" name="Line 566"/>
          <p:cNvSpPr>
            <a:spLocks noChangeShapeType="1"/>
          </p:cNvSpPr>
          <p:nvPr/>
        </p:nvSpPr>
        <p:spPr bwMode="auto">
          <a:xfrm flipV="1">
            <a:off x="5243671" y="3668156"/>
            <a:ext cx="30419" cy="2819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29" name="Line 567"/>
          <p:cNvSpPr>
            <a:spLocks noChangeShapeType="1"/>
          </p:cNvSpPr>
          <p:nvPr/>
        </p:nvSpPr>
        <p:spPr bwMode="auto">
          <a:xfrm>
            <a:off x="5430859" y="3563077"/>
            <a:ext cx="280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30" name="Line 568"/>
          <p:cNvSpPr>
            <a:spLocks noChangeShapeType="1"/>
          </p:cNvSpPr>
          <p:nvPr/>
        </p:nvSpPr>
        <p:spPr bwMode="auto">
          <a:xfrm>
            <a:off x="5217934" y="3668156"/>
            <a:ext cx="25738" cy="2819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31" name="Line 569"/>
          <p:cNvSpPr>
            <a:spLocks noChangeShapeType="1"/>
          </p:cNvSpPr>
          <p:nvPr/>
        </p:nvSpPr>
        <p:spPr bwMode="auto">
          <a:xfrm>
            <a:off x="5274090" y="3668156"/>
            <a:ext cx="2573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32" name="Line 570"/>
          <p:cNvSpPr>
            <a:spLocks noChangeShapeType="1"/>
          </p:cNvSpPr>
          <p:nvPr/>
        </p:nvSpPr>
        <p:spPr bwMode="auto">
          <a:xfrm>
            <a:off x="5327906" y="3647653"/>
            <a:ext cx="2105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33" name="Line 571"/>
          <p:cNvSpPr>
            <a:spLocks noChangeShapeType="1"/>
          </p:cNvSpPr>
          <p:nvPr/>
        </p:nvSpPr>
        <p:spPr bwMode="auto">
          <a:xfrm flipV="1">
            <a:off x="5348965" y="3619461"/>
            <a:ext cx="28078" cy="281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34" name="Line 572"/>
          <p:cNvSpPr>
            <a:spLocks noChangeShapeType="1"/>
          </p:cNvSpPr>
          <p:nvPr/>
        </p:nvSpPr>
        <p:spPr bwMode="auto">
          <a:xfrm flipV="1">
            <a:off x="5405121" y="3588706"/>
            <a:ext cx="0" cy="281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35" name="Line 573"/>
          <p:cNvSpPr>
            <a:spLocks noChangeShapeType="1"/>
          </p:cNvSpPr>
          <p:nvPr/>
        </p:nvSpPr>
        <p:spPr bwMode="auto">
          <a:xfrm>
            <a:off x="5405121" y="3588706"/>
            <a:ext cx="2573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36" name="Line 574"/>
          <p:cNvSpPr>
            <a:spLocks noChangeShapeType="1"/>
          </p:cNvSpPr>
          <p:nvPr/>
        </p:nvSpPr>
        <p:spPr bwMode="auto">
          <a:xfrm>
            <a:off x="5458937" y="3534884"/>
            <a:ext cx="280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37" name="Line 575"/>
          <p:cNvSpPr>
            <a:spLocks noChangeShapeType="1"/>
          </p:cNvSpPr>
          <p:nvPr/>
        </p:nvSpPr>
        <p:spPr bwMode="auto">
          <a:xfrm>
            <a:off x="5377043" y="3647653"/>
            <a:ext cx="280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38" name="Line 576"/>
          <p:cNvSpPr>
            <a:spLocks noChangeShapeType="1"/>
          </p:cNvSpPr>
          <p:nvPr/>
        </p:nvSpPr>
        <p:spPr bwMode="auto">
          <a:xfrm>
            <a:off x="5405121" y="3647653"/>
            <a:ext cx="0" cy="2050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39" name="Line 577"/>
          <p:cNvSpPr>
            <a:spLocks noChangeShapeType="1"/>
          </p:cNvSpPr>
          <p:nvPr/>
        </p:nvSpPr>
        <p:spPr bwMode="auto">
          <a:xfrm>
            <a:off x="5405121" y="3668156"/>
            <a:ext cx="2573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40" name="Freeform 578"/>
          <p:cNvSpPr>
            <a:spLocks/>
          </p:cNvSpPr>
          <p:nvPr/>
        </p:nvSpPr>
        <p:spPr bwMode="auto">
          <a:xfrm>
            <a:off x="4906734" y="3240148"/>
            <a:ext cx="554543" cy="456201"/>
          </a:xfrm>
          <a:custGeom>
            <a:avLst/>
            <a:gdLst>
              <a:gd name="T0" fmla="*/ 248 w 326"/>
              <a:gd name="T1" fmla="*/ 125 h 264"/>
              <a:gd name="T2" fmla="*/ 261 w 326"/>
              <a:gd name="T3" fmla="*/ 141 h 264"/>
              <a:gd name="T4" fmla="*/ 261 w 326"/>
              <a:gd name="T5" fmla="*/ 125 h 264"/>
              <a:gd name="T6" fmla="*/ 261 w 326"/>
              <a:gd name="T7" fmla="*/ 141 h 264"/>
              <a:gd name="T8" fmla="*/ 277 w 326"/>
              <a:gd name="T9" fmla="*/ 157 h 264"/>
              <a:gd name="T10" fmla="*/ 309 w 326"/>
              <a:gd name="T11" fmla="*/ 157 h 264"/>
              <a:gd name="T12" fmla="*/ 325 w 326"/>
              <a:gd name="T13" fmla="*/ 170 h 264"/>
              <a:gd name="T14" fmla="*/ 325 w 326"/>
              <a:gd name="T15" fmla="*/ 186 h 264"/>
              <a:gd name="T16" fmla="*/ 293 w 326"/>
              <a:gd name="T17" fmla="*/ 218 h 264"/>
              <a:gd name="T18" fmla="*/ 232 w 326"/>
              <a:gd name="T19" fmla="*/ 247 h 264"/>
              <a:gd name="T20" fmla="*/ 200 w 326"/>
              <a:gd name="T21" fmla="*/ 263 h 264"/>
              <a:gd name="T22" fmla="*/ 154 w 326"/>
              <a:gd name="T23" fmla="*/ 247 h 264"/>
              <a:gd name="T24" fmla="*/ 138 w 326"/>
              <a:gd name="T25" fmla="*/ 263 h 264"/>
              <a:gd name="T26" fmla="*/ 122 w 326"/>
              <a:gd name="T27" fmla="*/ 234 h 264"/>
              <a:gd name="T28" fmla="*/ 93 w 326"/>
              <a:gd name="T29" fmla="*/ 202 h 264"/>
              <a:gd name="T30" fmla="*/ 77 w 326"/>
              <a:gd name="T31" fmla="*/ 170 h 264"/>
              <a:gd name="T32" fmla="*/ 93 w 326"/>
              <a:gd name="T33" fmla="*/ 170 h 264"/>
              <a:gd name="T34" fmla="*/ 61 w 326"/>
              <a:gd name="T35" fmla="*/ 141 h 264"/>
              <a:gd name="T36" fmla="*/ 45 w 326"/>
              <a:gd name="T37" fmla="*/ 141 h 264"/>
              <a:gd name="T38" fmla="*/ 45 w 326"/>
              <a:gd name="T39" fmla="*/ 125 h 264"/>
              <a:gd name="T40" fmla="*/ 16 w 326"/>
              <a:gd name="T41" fmla="*/ 64 h 264"/>
              <a:gd name="T42" fmla="*/ 0 w 326"/>
              <a:gd name="T43" fmla="*/ 64 h 264"/>
              <a:gd name="T44" fmla="*/ 61 w 326"/>
              <a:gd name="T45" fmla="*/ 48 h 264"/>
              <a:gd name="T46" fmla="*/ 61 w 326"/>
              <a:gd name="T47" fmla="*/ 32 h 264"/>
              <a:gd name="T48" fmla="*/ 29 w 326"/>
              <a:gd name="T49" fmla="*/ 0 h 264"/>
              <a:gd name="T50" fmla="*/ 61 w 326"/>
              <a:gd name="T51" fmla="*/ 0 h 264"/>
              <a:gd name="T52" fmla="*/ 77 w 326"/>
              <a:gd name="T53" fmla="*/ 0 h 264"/>
              <a:gd name="T54" fmla="*/ 122 w 326"/>
              <a:gd name="T55" fmla="*/ 16 h 264"/>
              <a:gd name="T56" fmla="*/ 122 w 326"/>
              <a:gd name="T57" fmla="*/ 32 h 264"/>
              <a:gd name="T58" fmla="*/ 138 w 326"/>
              <a:gd name="T59" fmla="*/ 32 h 264"/>
              <a:gd name="T60" fmla="*/ 154 w 326"/>
              <a:gd name="T61" fmla="*/ 48 h 264"/>
              <a:gd name="T62" fmla="*/ 171 w 326"/>
              <a:gd name="T63" fmla="*/ 48 h 264"/>
              <a:gd name="T64" fmla="*/ 183 w 326"/>
              <a:gd name="T65" fmla="*/ 64 h 264"/>
              <a:gd name="T66" fmla="*/ 200 w 326"/>
              <a:gd name="T67" fmla="*/ 64 h 264"/>
              <a:gd name="T68" fmla="*/ 216 w 326"/>
              <a:gd name="T69" fmla="*/ 64 h 264"/>
              <a:gd name="T70" fmla="*/ 248 w 326"/>
              <a:gd name="T71" fmla="*/ 12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264">
                <a:moveTo>
                  <a:pt x="248" y="125"/>
                </a:moveTo>
                <a:lnTo>
                  <a:pt x="261" y="141"/>
                </a:lnTo>
                <a:lnTo>
                  <a:pt x="261" y="125"/>
                </a:lnTo>
                <a:lnTo>
                  <a:pt x="261" y="141"/>
                </a:lnTo>
                <a:lnTo>
                  <a:pt x="277" y="157"/>
                </a:lnTo>
                <a:lnTo>
                  <a:pt x="309" y="157"/>
                </a:lnTo>
                <a:lnTo>
                  <a:pt x="325" y="170"/>
                </a:lnTo>
                <a:lnTo>
                  <a:pt x="325" y="186"/>
                </a:lnTo>
                <a:lnTo>
                  <a:pt x="293" y="218"/>
                </a:lnTo>
                <a:lnTo>
                  <a:pt x="232" y="247"/>
                </a:lnTo>
                <a:lnTo>
                  <a:pt x="200" y="263"/>
                </a:lnTo>
                <a:lnTo>
                  <a:pt x="154" y="247"/>
                </a:lnTo>
                <a:lnTo>
                  <a:pt x="138" y="263"/>
                </a:lnTo>
                <a:lnTo>
                  <a:pt x="122" y="234"/>
                </a:lnTo>
                <a:lnTo>
                  <a:pt x="93" y="202"/>
                </a:lnTo>
                <a:lnTo>
                  <a:pt x="77" y="170"/>
                </a:lnTo>
                <a:lnTo>
                  <a:pt x="93" y="170"/>
                </a:lnTo>
                <a:lnTo>
                  <a:pt x="61" y="141"/>
                </a:lnTo>
                <a:lnTo>
                  <a:pt x="45" y="141"/>
                </a:lnTo>
                <a:lnTo>
                  <a:pt x="45" y="125"/>
                </a:lnTo>
                <a:lnTo>
                  <a:pt x="16" y="64"/>
                </a:lnTo>
                <a:lnTo>
                  <a:pt x="0" y="64"/>
                </a:lnTo>
                <a:lnTo>
                  <a:pt x="61" y="48"/>
                </a:lnTo>
                <a:lnTo>
                  <a:pt x="61" y="32"/>
                </a:lnTo>
                <a:lnTo>
                  <a:pt x="29" y="0"/>
                </a:lnTo>
                <a:lnTo>
                  <a:pt x="61" y="0"/>
                </a:lnTo>
                <a:lnTo>
                  <a:pt x="77" y="0"/>
                </a:lnTo>
                <a:lnTo>
                  <a:pt x="122" y="16"/>
                </a:lnTo>
                <a:lnTo>
                  <a:pt x="122" y="32"/>
                </a:lnTo>
                <a:lnTo>
                  <a:pt x="138" y="32"/>
                </a:lnTo>
                <a:lnTo>
                  <a:pt x="154" y="48"/>
                </a:lnTo>
                <a:lnTo>
                  <a:pt x="171" y="48"/>
                </a:lnTo>
                <a:lnTo>
                  <a:pt x="183" y="64"/>
                </a:lnTo>
                <a:lnTo>
                  <a:pt x="200" y="64"/>
                </a:lnTo>
                <a:lnTo>
                  <a:pt x="216" y="64"/>
                </a:lnTo>
                <a:lnTo>
                  <a:pt x="248" y="125"/>
                </a:lnTo>
              </a:path>
            </a:pathLst>
          </a:custGeom>
          <a:solidFill>
            <a:schemeClr val="accent1">
              <a:lumMod val="50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41" name="Freeform 579"/>
          <p:cNvSpPr>
            <a:spLocks/>
          </p:cNvSpPr>
          <p:nvPr/>
        </p:nvSpPr>
        <p:spPr bwMode="auto">
          <a:xfrm>
            <a:off x="4983950" y="3668156"/>
            <a:ext cx="159109" cy="164027"/>
          </a:xfrm>
          <a:custGeom>
            <a:avLst/>
            <a:gdLst>
              <a:gd name="T0" fmla="*/ 0 w 94"/>
              <a:gd name="T1" fmla="*/ 78 h 95"/>
              <a:gd name="T2" fmla="*/ 0 w 94"/>
              <a:gd name="T3" fmla="*/ 65 h 95"/>
              <a:gd name="T4" fmla="*/ 16 w 94"/>
              <a:gd name="T5" fmla="*/ 65 h 95"/>
              <a:gd name="T6" fmla="*/ 32 w 94"/>
              <a:gd name="T7" fmla="*/ 78 h 95"/>
              <a:gd name="T8" fmla="*/ 61 w 94"/>
              <a:gd name="T9" fmla="*/ 78 h 95"/>
              <a:gd name="T10" fmla="*/ 77 w 94"/>
              <a:gd name="T11" fmla="*/ 94 h 95"/>
              <a:gd name="T12" fmla="*/ 93 w 94"/>
              <a:gd name="T13" fmla="*/ 94 h 95"/>
              <a:gd name="T14" fmla="*/ 61 w 94"/>
              <a:gd name="T15" fmla="*/ 49 h 95"/>
              <a:gd name="T16" fmla="*/ 48 w 94"/>
              <a:gd name="T17" fmla="*/ 49 h 95"/>
              <a:gd name="T18" fmla="*/ 32 w 94"/>
              <a:gd name="T19" fmla="*/ 0 h 95"/>
              <a:gd name="T20" fmla="*/ 0 w 94"/>
              <a:gd name="T21" fmla="*/ 16 h 95"/>
              <a:gd name="T22" fmla="*/ 0 w 94"/>
              <a:gd name="T23" fmla="*/ 32 h 95"/>
              <a:gd name="T24" fmla="*/ 0 w 94"/>
              <a:gd name="T25" fmla="*/ 7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5">
                <a:moveTo>
                  <a:pt x="0" y="78"/>
                </a:moveTo>
                <a:lnTo>
                  <a:pt x="0" y="65"/>
                </a:lnTo>
                <a:lnTo>
                  <a:pt x="16" y="65"/>
                </a:lnTo>
                <a:lnTo>
                  <a:pt x="32" y="78"/>
                </a:lnTo>
                <a:lnTo>
                  <a:pt x="61" y="78"/>
                </a:lnTo>
                <a:lnTo>
                  <a:pt x="77" y="94"/>
                </a:lnTo>
                <a:lnTo>
                  <a:pt x="93" y="94"/>
                </a:lnTo>
                <a:lnTo>
                  <a:pt x="61" y="49"/>
                </a:lnTo>
                <a:lnTo>
                  <a:pt x="48" y="49"/>
                </a:lnTo>
                <a:lnTo>
                  <a:pt x="32" y="0"/>
                </a:lnTo>
                <a:lnTo>
                  <a:pt x="0" y="16"/>
                </a:lnTo>
                <a:lnTo>
                  <a:pt x="0" y="32"/>
                </a:lnTo>
                <a:lnTo>
                  <a:pt x="0" y="78"/>
                </a:lnTo>
              </a:path>
            </a:pathLst>
          </a:custGeom>
          <a:solidFill>
            <a:schemeClr val="accent1">
              <a:lumMod val="50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42" name="Line 580"/>
          <p:cNvSpPr>
            <a:spLocks noChangeShapeType="1"/>
          </p:cNvSpPr>
          <p:nvPr/>
        </p:nvSpPr>
        <p:spPr bwMode="auto">
          <a:xfrm>
            <a:off x="5140718" y="3696349"/>
            <a:ext cx="280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43" name="Freeform 581"/>
          <p:cNvSpPr>
            <a:spLocks/>
          </p:cNvSpPr>
          <p:nvPr/>
        </p:nvSpPr>
        <p:spPr bwMode="auto">
          <a:xfrm>
            <a:off x="5140718" y="3619461"/>
            <a:ext cx="264403" cy="184531"/>
          </a:xfrm>
          <a:custGeom>
            <a:avLst/>
            <a:gdLst>
              <a:gd name="T0" fmla="*/ 32 w 156"/>
              <a:gd name="T1" fmla="*/ 105 h 106"/>
              <a:gd name="T2" fmla="*/ 16 w 156"/>
              <a:gd name="T3" fmla="*/ 105 h 106"/>
              <a:gd name="T4" fmla="*/ 0 w 156"/>
              <a:gd name="T5" fmla="*/ 76 h 106"/>
              <a:gd name="T6" fmla="*/ 0 w 156"/>
              <a:gd name="T7" fmla="*/ 60 h 106"/>
              <a:gd name="T8" fmla="*/ 0 w 156"/>
              <a:gd name="T9" fmla="*/ 45 h 106"/>
              <a:gd name="T10" fmla="*/ 16 w 156"/>
              <a:gd name="T11" fmla="*/ 29 h 106"/>
              <a:gd name="T12" fmla="*/ 61 w 156"/>
              <a:gd name="T13" fmla="*/ 45 h 106"/>
              <a:gd name="T14" fmla="*/ 94 w 156"/>
              <a:gd name="T15" fmla="*/ 29 h 106"/>
              <a:gd name="T16" fmla="*/ 155 w 156"/>
              <a:gd name="T17" fmla="*/ 0 h 106"/>
              <a:gd name="T18" fmla="*/ 155 w 156"/>
              <a:gd name="T19" fmla="*/ 29 h 106"/>
              <a:gd name="T20" fmla="*/ 139 w 156"/>
              <a:gd name="T21" fmla="*/ 45 h 106"/>
              <a:gd name="T22" fmla="*/ 139 w 156"/>
              <a:gd name="T23" fmla="*/ 60 h 106"/>
              <a:gd name="T24" fmla="*/ 61 w 156"/>
              <a:gd name="T25" fmla="*/ 92 h 106"/>
              <a:gd name="T26" fmla="*/ 32 w 156"/>
              <a:gd name="T27"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106">
                <a:moveTo>
                  <a:pt x="32" y="105"/>
                </a:moveTo>
                <a:lnTo>
                  <a:pt x="16" y="105"/>
                </a:lnTo>
                <a:lnTo>
                  <a:pt x="0" y="76"/>
                </a:lnTo>
                <a:lnTo>
                  <a:pt x="0" y="60"/>
                </a:lnTo>
                <a:lnTo>
                  <a:pt x="0" y="45"/>
                </a:lnTo>
                <a:lnTo>
                  <a:pt x="16" y="29"/>
                </a:lnTo>
                <a:lnTo>
                  <a:pt x="61" y="45"/>
                </a:lnTo>
                <a:lnTo>
                  <a:pt x="94" y="29"/>
                </a:lnTo>
                <a:lnTo>
                  <a:pt x="155" y="0"/>
                </a:lnTo>
                <a:lnTo>
                  <a:pt x="155" y="29"/>
                </a:lnTo>
                <a:lnTo>
                  <a:pt x="139" y="45"/>
                </a:lnTo>
                <a:lnTo>
                  <a:pt x="139" y="60"/>
                </a:lnTo>
                <a:lnTo>
                  <a:pt x="61" y="92"/>
                </a:lnTo>
                <a:lnTo>
                  <a:pt x="32" y="105"/>
                </a:lnTo>
              </a:path>
            </a:pathLst>
          </a:custGeom>
          <a:solidFill>
            <a:schemeClr val="accent1">
              <a:lumMod val="50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44" name="Freeform 582"/>
          <p:cNvSpPr>
            <a:spLocks/>
          </p:cNvSpPr>
          <p:nvPr/>
        </p:nvSpPr>
        <p:spPr bwMode="auto">
          <a:xfrm>
            <a:off x="4932473" y="3083809"/>
            <a:ext cx="156769" cy="156339"/>
          </a:xfrm>
          <a:custGeom>
            <a:avLst/>
            <a:gdLst>
              <a:gd name="T0" fmla="*/ 0 w 91"/>
              <a:gd name="T1" fmla="*/ 45 h 91"/>
              <a:gd name="T2" fmla="*/ 13 w 91"/>
              <a:gd name="T3" fmla="*/ 61 h 91"/>
              <a:gd name="T4" fmla="*/ 0 w 91"/>
              <a:gd name="T5" fmla="*/ 77 h 91"/>
              <a:gd name="T6" fmla="*/ 0 w 91"/>
              <a:gd name="T7" fmla="*/ 90 h 91"/>
              <a:gd name="T8" fmla="*/ 13 w 91"/>
              <a:gd name="T9" fmla="*/ 90 h 91"/>
              <a:gd name="T10" fmla="*/ 45 w 91"/>
              <a:gd name="T11" fmla="*/ 77 h 91"/>
              <a:gd name="T12" fmla="*/ 77 w 91"/>
              <a:gd name="T13" fmla="*/ 45 h 91"/>
              <a:gd name="T14" fmla="*/ 77 w 91"/>
              <a:gd name="T15" fmla="*/ 13 h 91"/>
              <a:gd name="T16" fmla="*/ 90 w 91"/>
              <a:gd name="T17" fmla="*/ 0 h 91"/>
              <a:gd name="T18" fmla="*/ 77 w 91"/>
              <a:gd name="T19" fmla="*/ 0 h 91"/>
              <a:gd name="T20" fmla="*/ 13 w 91"/>
              <a:gd name="T21" fmla="*/ 13 h 91"/>
              <a:gd name="T22" fmla="*/ 0 w 91"/>
              <a:gd name="T23" fmla="*/ 29 h 91"/>
              <a:gd name="T24" fmla="*/ 0 w 91"/>
              <a:gd name="T2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1">
                <a:moveTo>
                  <a:pt x="0" y="45"/>
                </a:moveTo>
                <a:lnTo>
                  <a:pt x="13" y="61"/>
                </a:lnTo>
                <a:lnTo>
                  <a:pt x="0" y="77"/>
                </a:lnTo>
                <a:lnTo>
                  <a:pt x="0" y="90"/>
                </a:lnTo>
                <a:lnTo>
                  <a:pt x="13" y="90"/>
                </a:lnTo>
                <a:lnTo>
                  <a:pt x="45" y="77"/>
                </a:lnTo>
                <a:lnTo>
                  <a:pt x="77" y="45"/>
                </a:lnTo>
                <a:lnTo>
                  <a:pt x="77" y="13"/>
                </a:lnTo>
                <a:lnTo>
                  <a:pt x="90" y="0"/>
                </a:lnTo>
                <a:lnTo>
                  <a:pt x="77" y="0"/>
                </a:lnTo>
                <a:lnTo>
                  <a:pt x="13" y="13"/>
                </a:lnTo>
                <a:lnTo>
                  <a:pt x="0" y="29"/>
                </a:lnTo>
                <a:lnTo>
                  <a:pt x="0" y="45"/>
                </a:lnTo>
              </a:path>
            </a:pathLst>
          </a:custGeom>
          <a:solidFill>
            <a:schemeClr val="accent1">
              <a:lumMod val="50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45" name="Freeform 583"/>
          <p:cNvSpPr>
            <a:spLocks/>
          </p:cNvSpPr>
          <p:nvPr/>
        </p:nvSpPr>
        <p:spPr bwMode="auto">
          <a:xfrm>
            <a:off x="5112640" y="2999233"/>
            <a:ext cx="500726" cy="430572"/>
          </a:xfrm>
          <a:custGeom>
            <a:avLst/>
            <a:gdLst>
              <a:gd name="T0" fmla="*/ 16 w 294"/>
              <a:gd name="T1" fmla="*/ 0 h 248"/>
              <a:gd name="T2" fmla="*/ 0 w 294"/>
              <a:gd name="T3" fmla="*/ 16 h 248"/>
              <a:gd name="T4" fmla="*/ 16 w 294"/>
              <a:gd name="T5" fmla="*/ 48 h 248"/>
              <a:gd name="T6" fmla="*/ 48 w 294"/>
              <a:gd name="T7" fmla="*/ 61 h 248"/>
              <a:gd name="T8" fmla="*/ 32 w 294"/>
              <a:gd name="T9" fmla="*/ 77 h 248"/>
              <a:gd name="T10" fmla="*/ 48 w 294"/>
              <a:gd name="T11" fmla="*/ 109 h 248"/>
              <a:gd name="T12" fmla="*/ 61 w 294"/>
              <a:gd name="T13" fmla="*/ 125 h 248"/>
              <a:gd name="T14" fmla="*/ 93 w 294"/>
              <a:gd name="T15" fmla="*/ 170 h 248"/>
              <a:gd name="T16" fmla="*/ 109 w 294"/>
              <a:gd name="T17" fmla="*/ 170 h 248"/>
              <a:gd name="T18" fmla="*/ 138 w 294"/>
              <a:gd name="T19" fmla="*/ 202 h 248"/>
              <a:gd name="T20" fmla="*/ 187 w 294"/>
              <a:gd name="T21" fmla="*/ 215 h 248"/>
              <a:gd name="T22" fmla="*/ 203 w 294"/>
              <a:gd name="T23" fmla="*/ 215 h 248"/>
              <a:gd name="T24" fmla="*/ 216 w 294"/>
              <a:gd name="T25" fmla="*/ 215 h 248"/>
              <a:gd name="T26" fmla="*/ 216 w 294"/>
              <a:gd name="T27" fmla="*/ 231 h 248"/>
              <a:gd name="T28" fmla="*/ 280 w 294"/>
              <a:gd name="T29" fmla="*/ 247 h 248"/>
              <a:gd name="T30" fmla="*/ 293 w 294"/>
              <a:gd name="T31" fmla="*/ 231 h 248"/>
              <a:gd name="T32" fmla="*/ 293 w 294"/>
              <a:gd name="T33" fmla="*/ 215 h 248"/>
              <a:gd name="T34" fmla="*/ 293 w 294"/>
              <a:gd name="T35" fmla="*/ 202 h 248"/>
              <a:gd name="T36" fmla="*/ 280 w 294"/>
              <a:gd name="T37" fmla="*/ 170 h 248"/>
              <a:gd name="T38" fmla="*/ 264 w 294"/>
              <a:gd name="T39" fmla="*/ 154 h 248"/>
              <a:gd name="T40" fmla="*/ 280 w 294"/>
              <a:gd name="T41" fmla="*/ 138 h 248"/>
              <a:gd name="T42" fmla="*/ 280 w 294"/>
              <a:gd name="T43" fmla="*/ 125 h 248"/>
              <a:gd name="T44" fmla="*/ 264 w 294"/>
              <a:gd name="T45" fmla="*/ 125 h 248"/>
              <a:gd name="T46" fmla="*/ 264 w 294"/>
              <a:gd name="T47" fmla="*/ 93 h 248"/>
              <a:gd name="T48" fmla="*/ 248 w 294"/>
              <a:gd name="T49" fmla="*/ 77 h 248"/>
              <a:gd name="T50" fmla="*/ 248 w 294"/>
              <a:gd name="T51" fmla="*/ 61 h 248"/>
              <a:gd name="T52" fmla="*/ 248 w 294"/>
              <a:gd name="T53" fmla="*/ 32 h 248"/>
              <a:gd name="T54" fmla="*/ 171 w 294"/>
              <a:gd name="T55" fmla="*/ 16 h 248"/>
              <a:gd name="T56" fmla="*/ 155 w 294"/>
              <a:gd name="T57" fmla="*/ 16 h 248"/>
              <a:gd name="T58" fmla="*/ 155 w 294"/>
              <a:gd name="T59" fmla="*/ 32 h 248"/>
              <a:gd name="T60" fmla="*/ 138 w 294"/>
              <a:gd name="T61" fmla="*/ 48 h 248"/>
              <a:gd name="T62" fmla="*/ 126 w 294"/>
              <a:gd name="T63" fmla="*/ 48 h 248"/>
              <a:gd name="T64" fmla="*/ 109 w 294"/>
              <a:gd name="T65" fmla="*/ 48 h 248"/>
              <a:gd name="T66" fmla="*/ 77 w 294"/>
              <a:gd name="T67" fmla="*/ 16 h 248"/>
              <a:gd name="T68" fmla="*/ 61 w 294"/>
              <a:gd name="T69" fmla="*/ 0 h 248"/>
              <a:gd name="T70" fmla="*/ 32 w 294"/>
              <a:gd name="T71" fmla="*/ 16 h 248"/>
              <a:gd name="T72" fmla="*/ 16 w 294"/>
              <a:gd name="T7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4" h="248">
                <a:moveTo>
                  <a:pt x="16" y="0"/>
                </a:moveTo>
                <a:lnTo>
                  <a:pt x="0" y="16"/>
                </a:lnTo>
                <a:lnTo>
                  <a:pt x="16" y="48"/>
                </a:lnTo>
                <a:lnTo>
                  <a:pt x="48" y="61"/>
                </a:lnTo>
                <a:lnTo>
                  <a:pt x="32" y="77"/>
                </a:lnTo>
                <a:lnTo>
                  <a:pt x="48" y="109"/>
                </a:lnTo>
                <a:lnTo>
                  <a:pt x="61" y="125"/>
                </a:lnTo>
                <a:lnTo>
                  <a:pt x="93" y="170"/>
                </a:lnTo>
                <a:lnTo>
                  <a:pt x="109" y="170"/>
                </a:lnTo>
                <a:lnTo>
                  <a:pt x="138" y="202"/>
                </a:lnTo>
                <a:lnTo>
                  <a:pt x="187" y="215"/>
                </a:lnTo>
                <a:lnTo>
                  <a:pt x="203" y="215"/>
                </a:lnTo>
                <a:lnTo>
                  <a:pt x="216" y="215"/>
                </a:lnTo>
                <a:lnTo>
                  <a:pt x="216" y="231"/>
                </a:lnTo>
                <a:lnTo>
                  <a:pt x="280" y="247"/>
                </a:lnTo>
                <a:lnTo>
                  <a:pt x="293" y="231"/>
                </a:lnTo>
                <a:lnTo>
                  <a:pt x="293" y="215"/>
                </a:lnTo>
                <a:lnTo>
                  <a:pt x="293" y="202"/>
                </a:lnTo>
                <a:lnTo>
                  <a:pt x="280" y="170"/>
                </a:lnTo>
                <a:lnTo>
                  <a:pt x="264" y="154"/>
                </a:lnTo>
                <a:lnTo>
                  <a:pt x="280" y="138"/>
                </a:lnTo>
                <a:lnTo>
                  <a:pt x="280" y="125"/>
                </a:lnTo>
                <a:lnTo>
                  <a:pt x="264" y="125"/>
                </a:lnTo>
                <a:lnTo>
                  <a:pt x="264" y="93"/>
                </a:lnTo>
                <a:lnTo>
                  <a:pt x="248" y="77"/>
                </a:lnTo>
                <a:lnTo>
                  <a:pt x="248" y="61"/>
                </a:lnTo>
                <a:lnTo>
                  <a:pt x="248" y="32"/>
                </a:lnTo>
                <a:lnTo>
                  <a:pt x="171" y="16"/>
                </a:lnTo>
                <a:lnTo>
                  <a:pt x="155" y="16"/>
                </a:lnTo>
                <a:lnTo>
                  <a:pt x="155" y="32"/>
                </a:lnTo>
                <a:lnTo>
                  <a:pt x="138" y="48"/>
                </a:lnTo>
                <a:lnTo>
                  <a:pt x="126" y="48"/>
                </a:lnTo>
                <a:lnTo>
                  <a:pt x="109" y="48"/>
                </a:lnTo>
                <a:lnTo>
                  <a:pt x="77" y="16"/>
                </a:lnTo>
                <a:lnTo>
                  <a:pt x="61" y="0"/>
                </a:lnTo>
                <a:lnTo>
                  <a:pt x="32" y="16"/>
                </a:lnTo>
                <a:lnTo>
                  <a:pt x="16" y="0"/>
                </a:lnTo>
              </a:path>
            </a:pathLst>
          </a:custGeom>
          <a:solidFill>
            <a:schemeClr val="accent1">
              <a:lumMod val="50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46" name="Freeform 584"/>
          <p:cNvSpPr>
            <a:spLocks/>
          </p:cNvSpPr>
          <p:nvPr/>
        </p:nvSpPr>
        <p:spPr bwMode="auto">
          <a:xfrm>
            <a:off x="5009687" y="3083809"/>
            <a:ext cx="266742" cy="240915"/>
          </a:xfrm>
          <a:custGeom>
            <a:avLst/>
            <a:gdLst>
              <a:gd name="T0" fmla="*/ 78 w 156"/>
              <a:gd name="T1" fmla="*/ 0 h 139"/>
              <a:gd name="T2" fmla="*/ 32 w 156"/>
              <a:gd name="T3" fmla="*/ 0 h 139"/>
              <a:gd name="T4" fmla="*/ 45 w 156"/>
              <a:gd name="T5" fmla="*/ 0 h 139"/>
              <a:gd name="T6" fmla="*/ 32 w 156"/>
              <a:gd name="T7" fmla="*/ 13 h 139"/>
              <a:gd name="T8" fmla="*/ 32 w 156"/>
              <a:gd name="T9" fmla="*/ 45 h 139"/>
              <a:gd name="T10" fmla="*/ 0 w 156"/>
              <a:gd name="T11" fmla="*/ 77 h 139"/>
              <a:gd name="T12" fmla="*/ 0 w 156"/>
              <a:gd name="T13" fmla="*/ 90 h 139"/>
              <a:gd name="T14" fmla="*/ 16 w 156"/>
              <a:gd name="T15" fmla="*/ 90 h 139"/>
              <a:gd name="T16" fmla="*/ 61 w 156"/>
              <a:gd name="T17" fmla="*/ 106 h 139"/>
              <a:gd name="T18" fmla="*/ 61 w 156"/>
              <a:gd name="T19" fmla="*/ 122 h 139"/>
              <a:gd name="T20" fmla="*/ 78 w 156"/>
              <a:gd name="T21" fmla="*/ 122 h 139"/>
              <a:gd name="T22" fmla="*/ 94 w 156"/>
              <a:gd name="T23" fmla="*/ 138 h 139"/>
              <a:gd name="T24" fmla="*/ 123 w 156"/>
              <a:gd name="T25" fmla="*/ 138 h 139"/>
              <a:gd name="T26" fmla="*/ 139 w 156"/>
              <a:gd name="T27" fmla="*/ 122 h 139"/>
              <a:gd name="T28" fmla="*/ 155 w 156"/>
              <a:gd name="T29" fmla="*/ 122 h 139"/>
              <a:gd name="T30" fmla="*/ 123 w 156"/>
              <a:gd name="T31" fmla="*/ 77 h 139"/>
              <a:gd name="T32" fmla="*/ 110 w 156"/>
              <a:gd name="T33" fmla="*/ 61 h 139"/>
              <a:gd name="T34" fmla="*/ 94 w 156"/>
              <a:gd name="T35" fmla="*/ 29 h 139"/>
              <a:gd name="T36" fmla="*/ 110 w 156"/>
              <a:gd name="T37" fmla="*/ 13 h 139"/>
              <a:gd name="T38" fmla="*/ 78 w 156"/>
              <a:gd name="T3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39">
                <a:moveTo>
                  <a:pt x="78" y="0"/>
                </a:moveTo>
                <a:lnTo>
                  <a:pt x="32" y="0"/>
                </a:lnTo>
                <a:lnTo>
                  <a:pt x="45" y="0"/>
                </a:lnTo>
                <a:lnTo>
                  <a:pt x="32" y="13"/>
                </a:lnTo>
                <a:lnTo>
                  <a:pt x="32" y="45"/>
                </a:lnTo>
                <a:lnTo>
                  <a:pt x="0" y="77"/>
                </a:lnTo>
                <a:lnTo>
                  <a:pt x="0" y="90"/>
                </a:lnTo>
                <a:lnTo>
                  <a:pt x="16" y="90"/>
                </a:lnTo>
                <a:lnTo>
                  <a:pt x="61" y="106"/>
                </a:lnTo>
                <a:lnTo>
                  <a:pt x="61" y="122"/>
                </a:lnTo>
                <a:lnTo>
                  <a:pt x="78" y="122"/>
                </a:lnTo>
                <a:lnTo>
                  <a:pt x="94" y="138"/>
                </a:lnTo>
                <a:lnTo>
                  <a:pt x="123" y="138"/>
                </a:lnTo>
                <a:lnTo>
                  <a:pt x="139" y="122"/>
                </a:lnTo>
                <a:lnTo>
                  <a:pt x="155" y="122"/>
                </a:lnTo>
                <a:lnTo>
                  <a:pt x="123" y="77"/>
                </a:lnTo>
                <a:lnTo>
                  <a:pt x="110" y="61"/>
                </a:lnTo>
                <a:lnTo>
                  <a:pt x="94" y="29"/>
                </a:lnTo>
                <a:lnTo>
                  <a:pt x="110" y="13"/>
                </a:lnTo>
                <a:lnTo>
                  <a:pt x="78" y="0"/>
                </a:lnTo>
              </a:path>
            </a:pathLst>
          </a:custGeom>
          <a:solidFill>
            <a:schemeClr val="accent1">
              <a:lumMod val="50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47" name="Freeform 585"/>
          <p:cNvSpPr>
            <a:spLocks/>
          </p:cNvSpPr>
          <p:nvPr/>
        </p:nvSpPr>
        <p:spPr bwMode="auto">
          <a:xfrm>
            <a:off x="5168797" y="3322162"/>
            <a:ext cx="77216" cy="30755"/>
          </a:xfrm>
          <a:custGeom>
            <a:avLst/>
            <a:gdLst>
              <a:gd name="T0" fmla="*/ 44 w 45"/>
              <a:gd name="T1" fmla="*/ 16 h 17"/>
              <a:gd name="T2" fmla="*/ 28 w 45"/>
              <a:gd name="T3" fmla="*/ 16 h 17"/>
              <a:gd name="T4" fmla="*/ 16 w 45"/>
              <a:gd name="T5" fmla="*/ 0 h 17"/>
              <a:gd name="T6" fmla="*/ 0 w 45"/>
              <a:gd name="T7" fmla="*/ 0 h 17"/>
              <a:gd name="T8" fmla="*/ 28 w 45"/>
              <a:gd name="T9" fmla="*/ 0 h 17"/>
              <a:gd name="T10" fmla="*/ 44 w 45"/>
              <a:gd name="T11" fmla="*/ 16 h 17"/>
            </a:gdLst>
            <a:ahLst/>
            <a:cxnLst>
              <a:cxn ang="0">
                <a:pos x="T0" y="T1"/>
              </a:cxn>
              <a:cxn ang="0">
                <a:pos x="T2" y="T3"/>
              </a:cxn>
              <a:cxn ang="0">
                <a:pos x="T4" y="T5"/>
              </a:cxn>
              <a:cxn ang="0">
                <a:pos x="T6" y="T7"/>
              </a:cxn>
              <a:cxn ang="0">
                <a:pos x="T8" y="T9"/>
              </a:cxn>
              <a:cxn ang="0">
                <a:pos x="T10" y="T11"/>
              </a:cxn>
            </a:cxnLst>
            <a:rect l="0" t="0" r="r" b="b"/>
            <a:pathLst>
              <a:path w="45" h="17">
                <a:moveTo>
                  <a:pt x="44" y="16"/>
                </a:moveTo>
                <a:lnTo>
                  <a:pt x="28" y="16"/>
                </a:lnTo>
                <a:lnTo>
                  <a:pt x="16" y="0"/>
                </a:lnTo>
                <a:lnTo>
                  <a:pt x="0" y="0"/>
                </a:lnTo>
                <a:lnTo>
                  <a:pt x="28" y="0"/>
                </a:lnTo>
                <a:lnTo>
                  <a:pt x="44" y="16"/>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48" name="Freeform 586"/>
          <p:cNvSpPr>
            <a:spLocks/>
          </p:cNvSpPr>
          <p:nvPr/>
        </p:nvSpPr>
        <p:spPr bwMode="auto">
          <a:xfrm>
            <a:off x="5086903" y="2922345"/>
            <a:ext cx="133370" cy="107643"/>
          </a:xfrm>
          <a:custGeom>
            <a:avLst/>
            <a:gdLst>
              <a:gd name="T0" fmla="*/ 32 w 78"/>
              <a:gd name="T1" fmla="*/ 45 h 62"/>
              <a:gd name="T2" fmla="*/ 48 w 78"/>
              <a:gd name="T3" fmla="*/ 45 h 62"/>
              <a:gd name="T4" fmla="*/ 64 w 78"/>
              <a:gd name="T5" fmla="*/ 61 h 62"/>
              <a:gd name="T6" fmla="*/ 48 w 78"/>
              <a:gd name="T7" fmla="*/ 61 h 62"/>
              <a:gd name="T8" fmla="*/ 77 w 78"/>
              <a:gd name="T9" fmla="*/ 45 h 62"/>
              <a:gd name="T10" fmla="*/ 64 w 78"/>
              <a:gd name="T11" fmla="*/ 45 h 62"/>
              <a:gd name="T12" fmla="*/ 48 w 78"/>
              <a:gd name="T13" fmla="*/ 29 h 62"/>
              <a:gd name="T14" fmla="*/ 32 w 78"/>
              <a:gd name="T15" fmla="*/ 16 h 62"/>
              <a:gd name="T16" fmla="*/ 16 w 78"/>
              <a:gd name="T17" fmla="*/ 0 h 62"/>
              <a:gd name="T18" fmla="*/ 0 w 78"/>
              <a:gd name="T19" fmla="*/ 0 h 62"/>
              <a:gd name="T20" fmla="*/ 0 w 78"/>
              <a:gd name="T21" fmla="*/ 16 h 62"/>
              <a:gd name="T22" fmla="*/ 16 w 78"/>
              <a:gd name="T23" fmla="*/ 29 h 62"/>
              <a:gd name="T24" fmla="*/ 32 w 78"/>
              <a:gd name="T25"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62">
                <a:moveTo>
                  <a:pt x="32" y="45"/>
                </a:moveTo>
                <a:lnTo>
                  <a:pt x="48" y="45"/>
                </a:lnTo>
                <a:lnTo>
                  <a:pt x="64" y="61"/>
                </a:lnTo>
                <a:lnTo>
                  <a:pt x="48" y="61"/>
                </a:lnTo>
                <a:lnTo>
                  <a:pt x="77" y="45"/>
                </a:lnTo>
                <a:lnTo>
                  <a:pt x="64" y="45"/>
                </a:lnTo>
                <a:lnTo>
                  <a:pt x="48" y="29"/>
                </a:lnTo>
                <a:lnTo>
                  <a:pt x="32" y="16"/>
                </a:lnTo>
                <a:lnTo>
                  <a:pt x="16" y="0"/>
                </a:lnTo>
                <a:lnTo>
                  <a:pt x="0" y="0"/>
                </a:lnTo>
                <a:lnTo>
                  <a:pt x="0" y="16"/>
                </a:lnTo>
                <a:lnTo>
                  <a:pt x="16" y="29"/>
                </a:lnTo>
                <a:lnTo>
                  <a:pt x="32" y="45"/>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49" name="Freeform 587"/>
          <p:cNvSpPr>
            <a:spLocks/>
          </p:cNvSpPr>
          <p:nvPr/>
        </p:nvSpPr>
        <p:spPr bwMode="auto">
          <a:xfrm>
            <a:off x="5112640" y="2894152"/>
            <a:ext cx="133372" cy="135836"/>
          </a:xfrm>
          <a:custGeom>
            <a:avLst/>
            <a:gdLst>
              <a:gd name="T0" fmla="*/ 32 w 78"/>
              <a:gd name="T1" fmla="*/ 16 h 78"/>
              <a:gd name="T2" fmla="*/ 16 w 78"/>
              <a:gd name="T3" fmla="*/ 0 h 78"/>
              <a:gd name="T4" fmla="*/ 16 w 78"/>
              <a:gd name="T5" fmla="*/ 16 h 78"/>
              <a:gd name="T6" fmla="*/ 0 w 78"/>
              <a:gd name="T7" fmla="*/ 16 h 78"/>
              <a:gd name="T8" fmla="*/ 16 w 78"/>
              <a:gd name="T9" fmla="*/ 32 h 78"/>
              <a:gd name="T10" fmla="*/ 32 w 78"/>
              <a:gd name="T11" fmla="*/ 45 h 78"/>
              <a:gd name="T12" fmla="*/ 48 w 78"/>
              <a:gd name="T13" fmla="*/ 61 h 78"/>
              <a:gd name="T14" fmla="*/ 61 w 78"/>
              <a:gd name="T15" fmla="*/ 61 h 78"/>
              <a:gd name="T16" fmla="*/ 77 w 78"/>
              <a:gd name="T17" fmla="*/ 77 h 78"/>
              <a:gd name="T18" fmla="*/ 77 w 78"/>
              <a:gd name="T19" fmla="*/ 45 h 78"/>
              <a:gd name="T20" fmla="*/ 61 w 78"/>
              <a:gd name="T21" fmla="*/ 16 h 78"/>
              <a:gd name="T22" fmla="*/ 48 w 78"/>
              <a:gd name="T23" fmla="*/ 32 h 78"/>
              <a:gd name="T24" fmla="*/ 48 w 78"/>
              <a:gd name="T25" fmla="*/ 16 h 78"/>
              <a:gd name="T26" fmla="*/ 32 w 78"/>
              <a:gd name="T27"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78">
                <a:moveTo>
                  <a:pt x="32" y="16"/>
                </a:moveTo>
                <a:lnTo>
                  <a:pt x="16" y="0"/>
                </a:lnTo>
                <a:lnTo>
                  <a:pt x="16" y="16"/>
                </a:lnTo>
                <a:lnTo>
                  <a:pt x="0" y="16"/>
                </a:lnTo>
                <a:lnTo>
                  <a:pt x="16" y="32"/>
                </a:lnTo>
                <a:lnTo>
                  <a:pt x="32" y="45"/>
                </a:lnTo>
                <a:lnTo>
                  <a:pt x="48" y="61"/>
                </a:lnTo>
                <a:lnTo>
                  <a:pt x="61" y="61"/>
                </a:lnTo>
                <a:lnTo>
                  <a:pt x="77" y="77"/>
                </a:lnTo>
                <a:lnTo>
                  <a:pt x="77" y="45"/>
                </a:lnTo>
                <a:lnTo>
                  <a:pt x="61" y="16"/>
                </a:lnTo>
                <a:lnTo>
                  <a:pt x="48" y="32"/>
                </a:lnTo>
                <a:lnTo>
                  <a:pt x="48" y="16"/>
                </a:lnTo>
                <a:lnTo>
                  <a:pt x="32" y="16"/>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50" name="Freeform 588"/>
          <p:cNvSpPr>
            <a:spLocks/>
          </p:cNvSpPr>
          <p:nvPr/>
        </p:nvSpPr>
        <p:spPr bwMode="auto">
          <a:xfrm>
            <a:off x="5140718" y="2999233"/>
            <a:ext cx="58497" cy="30755"/>
          </a:xfrm>
          <a:custGeom>
            <a:avLst/>
            <a:gdLst>
              <a:gd name="T0" fmla="*/ 0 w 34"/>
              <a:gd name="T1" fmla="*/ 0 h 17"/>
              <a:gd name="T2" fmla="*/ 17 w 34"/>
              <a:gd name="T3" fmla="*/ 0 h 17"/>
              <a:gd name="T4" fmla="*/ 33 w 34"/>
              <a:gd name="T5" fmla="*/ 16 h 17"/>
              <a:gd name="T6" fmla="*/ 17 w 34"/>
              <a:gd name="T7" fmla="*/ 16 h 17"/>
              <a:gd name="T8" fmla="*/ 0 w 34"/>
              <a:gd name="T9" fmla="*/ 0 h 17"/>
            </a:gdLst>
            <a:ahLst/>
            <a:cxnLst>
              <a:cxn ang="0">
                <a:pos x="T0" y="T1"/>
              </a:cxn>
              <a:cxn ang="0">
                <a:pos x="T2" y="T3"/>
              </a:cxn>
              <a:cxn ang="0">
                <a:pos x="T4" y="T5"/>
              </a:cxn>
              <a:cxn ang="0">
                <a:pos x="T6" y="T7"/>
              </a:cxn>
              <a:cxn ang="0">
                <a:pos x="T8" y="T9"/>
              </a:cxn>
            </a:cxnLst>
            <a:rect l="0" t="0" r="r" b="b"/>
            <a:pathLst>
              <a:path w="34" h="17">
                <a:moveTo>
                  <a:pt x="0" y="0"/>
                </a:moveTo>
                <a:lnTo>
                  <a:pt x="17" y="0"/>
                </a:lnTo>
                <a:lnTo>
                  <a:pt x="33" y="16"/>
                </a:lnTo>
                <a:lnTo>
                  <a:pt x="17" y="16"/>
                </a:lnTo>
                <a:lnTo>
                  <a:pt x="0" y="0"/>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51" name="Freeform 589"/>
          <p:cNvSpPr>
            <a:spLocks/>
          </p:cNvSpPr>
          <p:nvPr/>
        </p:nvSpPr>
        <p:spPr bwMode="auto">
          <a:xfrm>
            <a:off x="4983950" y="2837768"/>
            <a:ext cx="187187" cy="112769"/>
          </a:xfrm>
          <a:custGeom>
            <a:avLst/>
            <a:gdLst>
              <a:gd name="T0" fmla="*/ 110 w 111"/>
              <a:gd name="T1" fmla="*/ 48 h 65"/>
              <a:gd name="T2" fmla="*/ 94 w 111"/>
              <a:gd name="T3" fmla="*/ 32 h 65"/>
              <a:gd name="T4" fmla="*/ 94 w 111"/>
              <a:gd name="T5" fmla="*/ 48 h 65"/>
              <a:gd name="T6" fmla="*/ 78 w 111"/>
              <a:gd name="T7" fmla="*/ 48 h 65"/>
              <a:gd name="T8" fmla="*/ 61 w 111"/>
              <a:gd name="T9" fmla="*/ 48 h 65"/>
              <a:gd name="T10" fmla="*/ 61 w 111"/>
              <a:gd name="T11" fmla="*/ 64 h 65"/>
              <a:gd name="T12" fmla="*/ 49 w 111"/>
              <a:gd name="T13" fmla="*/ 64 h 65"/>
              <a:gd name="T14" fmla="*/ 32 w 111"/>
              <a:gd name="T15" fmla="*/ 32 h 65"/>
              <a:gd name="T16" fmla="*/ 0 w 111"/>
              <a:gd name="T17" fmla="*/ 32 h 65"/>
              <a:gd name="T18" fmla="*/ 0 w 111"/>
              <a:gd name="T19" fmla="*/ 16 h 65"/>
              <a:gd name="T20" fmla="*/ 32 w 111"/>
              <a:gd name="T21" fmla="*/ 16 h 65"/>
              <a:gd name="T22" fmla="*/ 49 w 111"/>
              <a:gd name="T23" fmla="*/ 16 h 65"/>
              <a:gd name="T24" fmla="*/ 61 w 111"/>
              <a:gd name="T25" fmla="*/ 0 h 65"/>
              <a:gd name="T26" fmla="*/ 110 w 111"/>
              <a:gd name="T27"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65">
                <a:moveTo>
                  <a:pt x="110" y="48"/>
                </a:moveTo>
                <a:lnTo>
                  <a:pt x="94" y="32"/>
                </a:lnTo>
                <a:lnTo>
                  <a:pt x="94" y="48"/>
                </a:lnTo>
                <a:lnTo>
                  <a:pt x="78" y="48"/>
                </a:lnTo>
                <a:lnTo>
                  <a:pt x="61" y="48"/>
                </a:lnTo>
                <a:lnTo>
                  <a:pt x="61" y="64"/>
                </a:lnTo>
                <a:lnTo>
                  <a:pt x="49" y="64"/>
                </a:lnTo>
                <a:lnTo>
                  <a:pt x="32" y="32"/>
                </a:lnTo>
                <a:lnTo>
                  <a:pt x="0" y="32"/>
                </a:lnTo>
                <a:lnTo>
                  <a:pt x="0" y="16"/>
                </a:lnTo>
                <a:lnTo>
                  <a:pt x="32" y="16"/>
                </a:lnTo>
                <a:lnTo>
                  <a:pt x="49" y="16"/>
                </a:lnTo>
                <a:lnTo>
                  <a:pt x="61" y="0"/>
                </a:lnTo>
                <a:lnTo>
                  <a:pt x="110" y="48"/>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52" name="Oval 590"/>
          <p:cNvSpPr>
            <a:spLocks noChangeArrowheads="1"/>
          </p:cNvSpPr>
          <p:nvPr/>
        </p:nvSpPr>
        <p:spPr bwMode="auto">
          <a:xfrm>
            <a:off x="5171137" y="4452412"/>
            <a:ext cx="11698" cy="0"/>
          </a:xfrm>
          <a:prstGeom prst="ellipse">
            <a:avLst/>
          </a:prstGeom>
          <a:solidFill>
            <a:srgbClr val="FF3300"/>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253" name="Freeform 591"/>
          <p:cNvSpPr>
            <a:spLocks/>
          </p:cNvSpPr>
          <p:nvPr/>
        </p:nvSpPr>
        <p:spPr bwMode="auto">
          <a:xfrm>
            <a:off x="5140718" y="4498545"/>
            <a:ext cx="189528" cy="374187"/>
          </a:xfrm>
          <a:custGeom>
            <a:avLst/>
            <a:gdLst>
              <a:gd name="T0" fmla="*/ 94 w 111"/>
              <a:gd name="T1" fmla="*/ 0 h 216"/>
              <a:gd name="T2" fmla="*/ 78 w 111"/>
              <a:gd name="T3" fmla="*/ 16 h 216"/>
              <a:gd name="T4" fmla="*/ 78 w 111"/>
              <a:gd name="T5" fmla="*/ 32 h 216"/>
              <a:gd name="T6" fmla="*/ 61 w 111"/>
              <a:gd name="T7" fmla="*/ 48 h 216"/>
              <a:gd name="T8" fmla="*/ 16 w 111"/>
              <a:gd name="T9" fmla="*/ 61 h 216"/>
              <a:gd name="T10" fmla="*/ 0 w 111"/>
              <a:gd name="T11" fmla="*/ 93 h 216"/>
              <a:gd name="T12" fmla="*/ 16 w 111"/>
              <a:gd name="T13" fmla="*/ 138 h 216"/>
              <a:gd name="T14" fmla="*/ 0 w 111"/>
              <a:gd name="T15" fmla="*/ 138 h 216"/>
              <a:gd name="T16" fmla="*/ 0 w 111"/>
              <a:gd name="T17" fmla="*/ 154 h 216"/>
              <a:gd name="T18" fmla="*/ 0 w 111"/>
              <a:gd name="T19" fmla="*/ 202 h 216"/>
              <a:gd name="T20" fmla="*/ 16 w 111"/>
              <a:gd name="T21" fmla="*/ 215 h 216"/>
              <a:gd name="T22" fmla="*/ 45 w 111"/>
              <a:gd name="T23" fmla="*/ 215 h 216"/>
              <a:gd name="T24" fmla="*/ 78 w 111"/>
              <a:gd name="T25" fmla="*/ 138 h 216"/>
              <a:gd name="T26" fmla="*/ 94 w 111"/>
              <a:gd name="T27" fmla="*/ 61 h 216"/>
              <a:gd name="T28" fmla="*/ 110 w 111"/>
              <a:gd name="T29" fmla="*/ 48 h 216"/>
              <a:gd name="T30" fmla="*/ 94 w 111"/>
              <a:gd name="T3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216">
                <a:moveTo>
                  <a:pt x="94" y="0"/>
                </a:moveTo>
                <a:lnTo>
                  <a:pt x="78" y="16"/>
                </a:lnTo>
                <a:lnTo>
                  <a:pt x="78" y="32"/>
                </a:lnTo>
                <a:lnTo>
                  <a:pt x="61" y="48"/>
                </a:lnTo>
                <a:lnTo>
                  <a:pt x="16" y="61"/>
                </a:lnTo>
                <a:lnTo>
                  <a:pt x="0" y="93"/>
                </a:lnTo>
                <a:lnTo>
                  <a:pt x="16" y="138"/>
                </a:lnTo>
                <a:lnTo>
                  <a:pt x="0" y="138"/>
                </a:lnTo>
                <a:lnTo>
                  <a:pt x="0" y="154"/>
                </a:lnTo>
                <a:lnTo>
                  <a:pt x="0" y="202"/>
                </a:lnTo>
                <a:lnTo>
                  <a:pt x="16" y="215"/>
                </a:lnTo>
                <a:lnTo>
                  <a:pt x="45" y="215"/>
                </a:lnTo>
                <a:lnTo>
                  <a:pt x="78" y="138"/>
                </a:lnTo>
                <a:lnTo>
                  <a:pt x="94" y="61"/>
                </a:lnTo>
                <a:lnTo>
                  <a:pt x="110" y="48"/>
                </a:lnTo>
                <a:lnTo>
                  <a:pt x="94" y="0"/>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54" name="Freeform 592"/>
          <p:cNvSpPr>
            <a:spLocks/>
          </p:cNvSpPr>
          <p:nvPr/>
        </p:nvSpPr>
        <p:spPr bwMode="auto">
          <a:xfrm>
            <a:off x="4878656" y="4419095"/>
            <a:ext cx="79555" cy="215286"/>
          </a:xfrm>
          <a:custGeom>
            <a:avLst/>
            <a:gdLst>
              <a:gd name="T0" fmla="*/ 0 w 46"/>
              <a:gd name="T1" fmla="*/ 0 h 123"/>
              <a:gd name="T2" fmla="*/ 0 w 46"/>
              <a:gd name="T3" fmla="*/ 16 h 123"/>
              <a:gd name="T4" fmla="*/ 0 w 46"/>
              <a:gd name="T5" fmla="*/ 45 h 123"/>
              <a:gd name="T6" fmla="*/ 0 w 46"/>
              <a:gd name="T7" fmla="*/ 77 h 123"/>
              <a:gd name="T8" fmla="*/ 16 w 46"/>
              <a:gd name="T9" fmla="*/ 77 h 123"/>
              <a:gd name="T10" fmla="*/ 16 w 46"/>
              <a:gd name="T11" fmla="*/ 106 h 123"/>
              <a:gd name="T12" fmla="*/ 32 w 46"/>
              <a:gd name="T13" fmla="*/ 122 h 123"/>
              <a:gd name="T14" fmla="*/ 45 w 46"/>
              <a:gd name="T15" fmla="*/ 106 h 123"/>
              <a:gd name="T16" fmla="*/ 32 w 46"/>
              <a:gd name="T17" fmla="*/ 77 h 123"/>
              <a:gd name="T18" fmla="*/ 32 w 46"/>
              <a:gd name="T19" fmla="*/ 61 h 123"/>
              <a:gd name="T20" fmla="*/ 32 w 46"/>
              <a:gd name="T21" fmla="*/ 77 h 123"/>
              <a:gd name="T22" fmla="*/ 16 w 46"/>
              <a:gd name="T23" fmla="*/ 45 h 123"/>
              <a:gd name="T24" fmla="*/ 16 w 46"/>
              <a:gd name="T25" fmla="*/ 29 h 123"/>
              <a:gd name="T26" fmla="*/ 16 w 46"/>
              <a:gd name="T27" fmla="*/ 0 h 123"/>
              <a:gd name="T28" fmla="*/ 0 w 46"/>
              <a:gd name="T2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23">
                <a:moveTo>
                  <a:pt x="0" y="0"/>
                </a:moveTo>
                <a:lnTo>
                  <a:pt x="0" y="16"/>
                </a:lnTo>
                <a:lnTo>
                  <a:pt x="0" y="45"/>
                </a:lnTo>
                <a:lnTo>
                  <a:pt x="0" y="77"/>
                </a:lnTo>
                <a:lnTo>
                  <a:pt x="16" y="77"/>
                </a:lnTo>
                <a:lnTo>
                  <a:pt x="16" y="106"/>
                </a:lnTo>
                <a:lnTo>
                  <a:pt x="32" y="122"/>
                </a:lnTo>
                <a:lnTo>
                  <a:pt x="45" y="106"/>
                </a:lnTo>
                <a:lnTo>
                  <a:pt x="32" y="77"/>
                </a:lnTo>
                <a:lnTo>
                  <a:pt x="32" y="61"/>
                </a:lnTo>
                <a:lnTo>
                  <a:pt x="32" y="77"/>
                </a:lnTo>
                <a:lnTo>
                  <a:pt x="16" y="45"/>
                </a:lnTo>
                <a:lnTo>
                  <a:pt x="16" y="29"/>
                </a:lnTo>
                <a:lnTo>
                  <a:pt x="16" y="0"/>
                </a:lnTo>
                <a:lnTo>
                  <a:pt x="0" y="0"/>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55" name="Oval 593" descr="Narrow vertical"/>
          <p:cNvSpPr>
            <a:spLocks noChangeArrowheads="1"/>
          </p:cNvSpPr>
          <p:nvPr/>
        </p:nvSpPr>
        <p:spPr bwMode="auto">
          <a:xfrm>
            <a:off x="5379382" y="4662572"/>
            <a:ext cx="0" cy="0"/>
          </a:xfrm>
          <a:prstGeom prst="ellipse">
            <a:avLst/>
          </a:prstGeom>
          <a:pattFill prst="narVert">
            <a:fgClr>
              <a:srgbClr val="0099FF"/>
            </a:fgClr>
            <a:bgClr>
              <a:schemeClr val="bg1"/>
            </a:bgClr>
          </a:patt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256" name="Freeform 594"/>
          <p:cNvSpPr>
            <a:spLocks/>
          </p:cNvSpPr>
          <p:nvPr/>
        </p:nvSpPr>
        <p:spPr bwMode="auto">
          <a:xfrm>
            <a:off x="4768684" y="4439598"/>
            <a:ext cx="264401" cy="453637"/>
          </a:xfrm>
          <a:custGeom>
            <a:avLst/>
            <a:gdLst>
              <a:gd name="T0" fmla="*/ 155 w 156"/>
              <a:gd name="T1" fmla="*/ 0 h 261"/>
              <a:gd name="T2" fmla="*/ 90 w 156"/>
              <a:gd name="T3" fmla="*/ 13 h 261"/>
              <a:gd name="T4" fmla="*/ 78 w 156"/>
              <a:gd name="T5" fmla="*/ 13 h 261"/>
              <a:gd name="T6" fmla="*/ 78 w 156"/>
              <a:gd name="T7" fmla="*/ 29 h 261"/>
              <a:gd name="T8" fmla="*/ 78 w 156"/>
              <a:gd name="T9" fmla="*/ 45 h 261"/>
              <a:gd name="T10" fmla="*/ 78 w 156"/>
              <a:gd name="T11" fmla="*/ 61 h 261"/>
              <a:gd name="T12" fmla="*/ 90 w 156"/>
              <a:gd name="T13" fmla="*/ 90 h 261"/>
              <a:gd name="T14" fmla="*/ 78 w 156"/>
              <a:gd name="T15" fmla="*/ 106 h 261"/>
              <a:gd name="T16" fmla="*/ 61 w 156"/>
              <a:gd name="T17" fmla="*/ 90 h 261"/>
              <a:gd name="T18" fmla="*/ 61 w 156"/>
              <a:gd name="T19" fmla="*/ 61 h 261"/>
              <a:gd name="T20" fmla="*/ 45 w 156"/>
              <a:gd name="T21" fmla="*/ 61 h 261"/>
              <a:gd name="T22" fmla="*/ 0 w 156"/>
              <a:gd name="T23" fmla="*/ 77 h 261"/>
              <a:gd name="T24" fmla="*/ 13 w 156"/>
              <a:gd name="T25" fmla="*/ 90 h 261"/>
              <a:gd name="T26" fmla="*/ 29 w 156"/>
              <a:gd name="T27" fmla="*/ 106 h 261"/>
              <a:gd name="T28" fmla="*/ 29 w 156"/>
              <a:gd name="T29" fmla="*/ 154 h 261"/>
              <a:gd name="T30" fmla="*/ 29 w 156"/>
              <a:gd name="T31" fmla="*/ 167 h 261"/>
              <a:gd name="T32" fmla="*/ 13 w 156"/>
              <a:gd name="T33" fmla="*/ 199 h 261"/>
              <a:gd name="T34" fmla="*/ 13 w 156"/>
              <a:gd name="T35" fmla="*/ 215 h 261"/>
              <a:gd name="T36" fmla="*/ 13 w 156"/>
              <a:gd name="T37" fmla="*/ 244 h 261"/>
              <a:gd name="T38" fmla="*/ 13 w 156"/>
              <a:gd name="T39" fmla="*/ 260 h 261"/>
              <a:gd name="T40" fmla="*/ 29 w 156"/>
              <a:gd name="T41" fmla="*/ 260 h 261"/>
              <a:gd name="T42" fmla="*/ 29 w 156"/>
              <a:gd name="T43" fmla="*/ 244 h 261"/>
              <a:gd name="T44" fmla="*/ 61 w 156"/>
              <a:gd name="T45" fmla="*/ 231 h 261"/>
              <a:gd name="T46" fmla="*/ 78 w 156"/>
              <a:gd name="T47" fmla="*/ 215 h 261"/>
              <a:gd name="T48" fmla="*/ 78 w 156"/>
              <a:gd name="T49" fmla="*/ 183 h 261"/>
              <a:gd name="T50" fmla="*/ 61 w 156"/>
              <a:gd name="T51" fmla="*/ 154 h 261"/>
              <a:gd name="T52" fmla="*/ 123 w 156"/>
              <a:gd name="T53" fmla="*/ 106 h 261"/>
              <a:gd name="T54" fmla="*/ 139 w 156"/>
              <a:gd name="T55" fmla="*/ 106 h 261"/>
              <a:gd name="T56" fmla="*/ 155 w 156"/>
              <a:gd name="T5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261">
                <a:moveTo>
                  <a:pt x="155" y="0"/>
                </a:moveTo>
                <a:lnTo>
                  <a:pt x="90" y="13"/>
                </a:lnTo>
                <a:lnTo>
                  <a:pt x="78" y="13"/>
                </a:lnTo>
                <a:lnTo>
                  <a:pt x="78" y="29"/>
                </a:lnTo>
                <a:lnTo>
                  <a:pt x="78" y="45"/>
                </a:lnTo>
                <a:lnTo>
                  <a:pt x="78" y="61"/>
                </a:lnTo>
                <a:lnTo>
                  <a:pt x="90" y="90"/>
                </a:lnTo>
                <a:lnTo>
                  <a:pt x="78" y="106"/>
                </a:lnTo>
                <a:lnTo>
                  <a:pt x="61" y="90"/>
                </a:lnTo>
                <a:lnTo>
                  <a:pt x="61" y="61"/>
                </a:lnTo>
                <a:lnTo>
                  <a:pt x="45" y="61"/>
                </a:lnTo>
                <a:lnTo>
                  <a:pt x="0" y="77"/>
                </a:lnTo>
                <a:lnTo>
                  <a:pt x="13" y="90"/>
                </a:lnTo>
                <a:lnTo>
                  <a:pt x="29" y="106"/>
                </a:lnTo>
                <a:lnTo>
                  <a:pt x="29" y="154"/>
                </a:lnTo>
                <a:lnTo>
                  <a:pt x="29" y="167"/>
                </a:lnTo>
                <a:lnTo>
                  <a:pt x="13" y="199"/>
                </a:lnTo>
                <a:lnTo>
                  <a:pt x="13" y="215"/>
                </a:lnTo>
                <a:lnTo>
                  <a:pt x="13" y="244"/>
                </a:lnTo>
                <a:lnTo>
                  <a:pt x="13" y="260"/>
                </a:lnTo>
                <a:lnTo>
                  <a:pt x="29" y="260"/>
                </a:lnTo>
                <a:lnTo>
                  <a:pt x="29" y="244"/>
                </a:lnTo>
                <a:lnTo>
                  <a:pt x="61" y="231"/>
                </a:lnTo>
                <a:lnTo>
                  <a:pt x="78" y="215"/>
                </a:lnTo>
                <a:lnTo>
                  <a:pt x="78" y="183"/>
                </a:lnTo>
                <a:lnTo>
                  <a:pt x="61" y="154"/>
                </a:lnTo>
                <a:lnTo>
                  <a:pt x="123" y="106"/>
                </a:lnTo>
                <a:lnTo>
                  <a:pt x="139" y="106"/>
                </a:lnTo>
                <a:lnTo>
                  <a:pt x="155" y="0"/>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57" name="Oval 595"/>
          <p:cNvSpPr>
            <a:spLocks noChangeArrowheads="1"/>
          </p:cNvSpPr>
          <p:nvPr/>
        </p:nvSpPr>
        <p:spPr bwMode="auto">
          <a:xfrm>
            <a:off x="5351304" y="4690765"/>
            <a:ext cx="0" cy="10252"/>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258" name="Oval 596"/>
          <p:cNvSpPr>
            <a:spLocks noChangeArrowheads="1"/>
          </p:cNvSpPr>
          <p:nvPr/>
        </p:nvSpPr>
        <p:spPr bwMode="auto">
          <a:xfrm>
            <a:off x="5377043" y="4260193"/>
            <a:ext cx="4680" cy="512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259" name="Freeform 597"/>
          <p:cNvSpPr>
            <a:spLocks/>
          </p:cNvSpPr>
          <p:nvPr/>
        </p:nvSpPr>
        <p:spPr bwMode="auto">
          <a:xfrm>
            <a:off x="4803781" y="4180742"/>
            <a:ext cx="264403" cy="292174"/>
          </a:xfrm>
          <a:custGeom>
            <a:avLst/>
            <a:gdLst>
              <a:gd name="T0" fmla="*/ 139 w 156"/>
              <a:gd name="T1" fmla="*/ 61 h 168"/>
              <a:gd name="T2" fmla="*/ 123 w 156"/>
              <a:gd name="T3" fmla="*/ 45 h 168"/>
              <a:gd name="T4" fmla="*/ 123 w 156"/>
              <a:gd name="T5" fmla="*/ 29 h 168"/>
              <a:gd name="T6" fmla="*/ 78 w 156"/>
              <a:gd name="T7" fmla="*/ 0 h 168"/>
              <a:gd name="T8" fmla="*/ 61 w 156"/>
              <a:gd name="T9" fmla="*/ 13 h 168"/>
              <a:gd name="T10" fmla="*/ 61 w 156"/>
              <a:gd name="T11" fmla="*/ 29 h 168"/>
              <a:gd name="T12" fmla="*/ 29 w 156"/>
              <a:gd name="T13" fmla="*/ 29 h 168"/>
              <a:gd name="T14" fmla="*/ 29 w 156"/>
              <a:gd name="T15" fmla="*/ 0 h 168"/>
              <a:gd name="T16" fmla="*/ 13 w 156"/>
              <a:gd name="T17" fmla="*/ 0 h 168"/>
              <a:gd name="T18" fmla="*/ 13 w 156"/>
              <a:gd name="T19" fmla="*/ 29 h 168"/>
              <a:gd name="T20" fmla="*/ 13 w 156"/>
              <a:gd name="T21" fmla="*/ 45 h 168"/>
              <a:gd name="T22" fmla="*/ 0 w 156"/>
              <a:gd name="T23" fmla="*/ 45 h 168"/>
              <a:gd name="T24" fmla="*/ 0 w 156"/>
              <a:gd name="T25" fmla="*/ 77 h 168"/>
              <a:gd name="T26" fmla="*/ 0 w 156"/>
              <a:gd name="T27" fmla="*/ 90 h 168"/>
              <a:gd name="T28" fmla="*/ 13 w 156"/>
              <a:gd name="T29" fmla="*/ 90 h 168"/>
              <a:gd name="T30" fmla="*/ 13 w 156"/>
              <a:gd name="T31" fmla="*/ 106 h 168"/>
              <a:gd name="T32" fmla="*/ 45 w 156"/>
              <a:gd name="T33" fmla="*/ 138 h 168"/>
              <a:gd name="T34" fmla="*/ 61 w 156"/>
              <a:gd name="T35" fmla="*/ 138 h 168"/>
              <a:gd name="T36" fmla="*/ 78 w 156"/>
              <a:gd name="T37" fmla="*/ 167 h 168"/>
              <a:gd name="T38" fmla="*/ 90 w 156"/>
              <a:gd name="T39" fmla="*/ 167 h 168"/>
              <a:gd name="T40" fmla="*/ 155 w 156"/>
              <a:gd name="T41" fmla="*/ 154 h 168"/>
              <a:gd name="T42" fmla="*/ 155 w 156"/>
              <a:gd name="T43" fmla="*/ 138 h 168"/>
              <a:gd name="T44" fmla="*/ 139 w 156"/>
              <a:gd name="T45" fmla="*/ 122 h 168"/>
              <a:gd name="T46" fmla="*/ 155 w 156"/>
              <a:gd name="T47" fmla="*/ 90 h 168"/>
              <a:gd name="T48" fmla="*/ 139 w 156"/>
              <a:gd name="T49" fmla="*/ 90 h 168"/>
              <a:gd name="T50" fmla="*/ 139 w 156"/>
              <a:gd name="T51" fmla="*/ 6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168">
                <a:moveTo>
                  <a:pt x="139" y="61"/>
                </a:moveTo>
                <a:lnTo>
                  <a:pt x="123" y="45"/>
                </a:lnTo>
                <a:lnTo>
                  <a:pt x="123" y="29"/>
                </a:lnTo>
                <a:lnTo>
                  <a:pt x="78" y="0"/>
                </a:lnTo>
                <a:lnTo>
                  <a:pt x="61" y="13"/>
                </a:lnTo>
                <a:lnTo>
                  <a:pt x="61" y="29"/>
                </a:lnTo>
                <a:lnTo>
                  <a:pt x="29" y="29"/>
                </a:lnTo>
                <a:lnTo>
                  <a:pt x="29" y="0"/>
                </a:lnTo>
                <a:lnTo>
                  <a:pt x="13" y="0"/>
                </a:lnTo>
                <a:lnTo>
                  <a:pt x="13" y="29"/>
                </a:lnTo>
                <a:lnTo>
                  <a:pt x="13" y="45"/>
                </a:lnTo>
                <a:lnTo>
                  <a:pt x="0" y="45"/>
                </a:lnTo>
                <a:lnTo>
                  <a:pt x="0" y="77"/>
                </a:lnTo>
                <a:lnTo>
                  <a:pt x="0" y="90"/>
                </a:lnTo>
                <a:lnTo>
                  <a:pt x="13" y="90"/>
                </a:lnTo>
                <a:lnTo>
                  <a:pt x="13" y="106"/>
                </a:lnTo>
                <a:lnTo>
                  <a:pt x="45" y="138"/>
                </a:lnTo>
                <a:lnTo>
                  <a:pt x="61" y="138"/>
                </a:lnTo>
                <a:lnTo>
                  <a:pt x="78" y="167"/>
                </a:lnTo>
                <a:lnTo>
                  <a:pt x="90" y="167"/>
                </a:lnTo>
                <a:lnTo>
                  <a:pt x="155" y="154"/>
                </a:lnTo>
                <a:lnTo>
                  <a:pt x="155" y="138"/>
                </a:lnTo>
                <a:lnTo>
                  <a:pt x="139" y="122"/>
                </a:lnTo>
                <a:lnTo>
                  <a:pt x="155" y="90"/>
                </a:lnTo>
                <a:lnTo>
                  <a:pt x="139" y="90"/>
                </a:lnTo>
                <a:lnTo>
                  <a:pt x="139" y="61"/>
                </a:lnTo>
              </a:path>
            </a:pathLst>
          </a:custGeom>
          <a:solidFill>
            <a:schemeClr val="tx1">
              <a:lumMod val="6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60" name="Oval 598"/>
          <p:cNvSpPr>
            <a:spLocks noChangeArrowheads="1"/>
          </p:cNvSpPr>
          <p:nvPr/>
        </p:nvSpPr>
        <p:spPr bwMode="auto">
          <a:xfrm>
            <a:off x="5957324" y="4021840"/>
            <a:ext cx="0" cy="0"/>
          </a:xfrm>
          <a:prstGeom prst="ellipse">
            <a:avLst/>
          </a:prstGeom>
          <a:solidFill>
            <a:srgbClr val="66FF33"/>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261" name="Line 599"/>
          <p:cNvSpPr>
            <a:spLocks noChangeShapeType="1"/>
          </p:cNvSpPr>
          <p:nvPr/>
        </p:nvSpPr>
        <p:spPr bwMode="auto">
          <a:xfrm flipH="1" flipV="1">
            <a:off x="5346625" y="3481063"/>
            <a:ext cx="28078" cy="3075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62" name="Line 600"/>
          <p:cNvSpPr>
            <a:spLocks noChangeShapeType="1"/>
          </p:cNvSpPr>
          <p:nvPr/>
        </p:nvSpPr>
        <p:spPr bwMode="auto">
          <a:xfrm>
            <a:off x="5479996" y="3455434"/>
            <a:ext cx="28078" cy="0"/>
          </a:xfrm>
          <a:prstGeom prst="line">
            <a:avLst/>
          </a:prstGeom>
          <a:noFill/>
          <a:ln w="12700">
            <a:solidFill>
              <a:srgbClr val="00FF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63" name="Line 601"/>
          <p:cNvSpPr>
            <a:spLocks noChangeShapeType="1"/>
          </p:cNvSpPr>
          <p:nvPr/>
        </p:nvSpPr>
        <p:spPr bwMode="auto">
          <a:xfrm>
            <a:off x="5458937" y="3401612"/>
            <a:ext cx="2105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64" name="Line 602"/>
          <p:cNvSpPr>
            <a:spLocks noChangeShapeType="1"/>
          </p:cNvSpPr>
          <p:nvPr/>
        </p:nvSpPr>
        <p:spPr bwMode="auto">
          <a:xfrm>
            <a:off x="5458937" y="3455434"/>
            <a:ext cx="21059" cy="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65" name="Line 603"/>
          <p:cNvSpPr>
            <a:spLocks noChangeShapeType="1"/>
          </p:cNvSpPr>
          <p:nvPr/>
        </p:nvSpPr>
        <p:spPr bwMode="auto">
          <a:xfrm>
            <a:off x="5430859" y="3514381"/>
            <a:ext cx="280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66" name="Line 604"/>
          <p:cNvSpPr>
            <a:spLocks noChangeShapeType="1"/>
          </p:cNvSpPr>
          <p:nvPr/>
        </p:nvSpPr>
        <p:spPr bwMode="auto">
          <a:xfrm flipH="1">
            <a:off x="5405121" y="3514381"/>
            <a:ext cx="2573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67" name="Line 605"/>
          <p:cNvSpPr>
            <a:spLocks noChangeShapeType="1"/>
          </p:cNvSpPr>
          <p:nvPr/>
        </p:nvSpPr>
        <p:spPr bwMode="auto">
          <a:xfrm flipH="1">
            <a:off x="5377043" y="3514381"/>
            <a:ext cx="280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68" name="Line 606"/>
          <p:cNvSpPr>
            <a:spLocks noChangeShapeType="1"/>
          </p:cNvSpPr>
          <p:nvPr/>
        </p:nvSpPr>
        <p:spPr bwMode="auto">
          <a:xfrm>
            <a:off x="5327906" y="3455434"/>
            <a:ext cx="21059" cy="281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69" name="Line 607"/>
          <p:cNvSpPr>
            <a:spLocks noChangeShapeType="1"/>
          </p:cNvSpPr>
          <p:nvPr/>
        </p:nvSpPr>
        <p:spPr bwMode="auto">
          <a:xfrm>
            <a:off x="5348965" y="3483625"/>
            <a:ext cx="2573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70" name="Line 608"/>
          <p:cNvSpPr>
            <a:spLocks noChangeShapeType="1"/>
          </p:cNvSpPr>
          <p:nvPr/>
        </p:nvSpPr>
        <p:spPr bwMode="auto">
          <a:xfrm flipV="1">
            <a:off x="5458937" y="3481063"/>
            <a:ext cx="0" cy="3075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71" name="Line 609"/>
          <p:cNvSpPr>
            <a:spLocks noChangeShapeType="1"/>
          </p:cNvSpPr>
          <p:nvPr/>
        </p:nvSpPr>
        <p:spPr bwMode="auto">
          <a:xfrm>
            <a:off x="5327906" y="3373420"/>
            <a:ext cx="0" cy="28191"/>
          </a:xfrm>
          <a:prstGeom prst="line">
            <a:avLst/>
          </a:prstGeom>
          <a:noFill/>
          <a:ln w="12700">
            <a:solidFill>
              <a:schemeClr val="accent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72" name="Freeform 610"/>
          <p:cNvSpPr>
            <a:spLocks/>
          </p:cNvSpPr>
          <p:nvPr/>
        </p:nvSpPr>
        <p:spPr bwMode="auto">
          <a:xfrm>
            <a:off x="5405121" y="3427241"/>
            <a:ext cx="159109" cy="243479"/>
          </a:xfrm>
          <a:custGeom>
            <a:avLst/>
            <a:gdLst>
              <a:gd name="T0" fmla="*/ 45 w 94"/>
              <a:gd name="T1" fmla="*/ 0 h 139"/>
              <a:gd name="T2" fmla="*/ 45 w 94"/>
              <a:gd name="T3" fmla="*/ 16 h 139"/>
              <a:gd name="T4" fmla="*/ 16 w 94"/>
              <a:gd name="T5" fmla="*/ 48 h 139"/>
              <a:gd name="T6" fmla="*/ 32 w 94"/>
              <a:gd name="T7" fmla="*/ 61 h 139"/>
              <a:gd name="T8" fmla="*/ 32 w 94"/>
              <a:gd name="T9" fmla="*/ 77 h 139"/>
              <a:gd name="T10" fmla="*/ 0 w 94"/>
              <a:gd name="T11" fmla="*/ 109 h 139"/>
              <a:gd name="T12" fmla="*/ 0 w 94"/>
              <a:gd name="T13" fmla="*/ 138 h 139"/>
              <a:gd name="T14" fmla="*/ 32 w 94"/>
              <a:gd name="T15" fmla="*/ 138 h 139"/>
              <a:gd name="T16" fmla="*/ 32 w 94"/>
              <a:gd name="T17" fmla="*/ 125 h 139"/>
              <a:gd name="T18" fmla="*/ 45 w 94"/>
              <a:gd name="T19" fmla="*/ 125 h 139"/>
              <a:gd name="T20" fmla="*/ 61 w 94"/>
              <a:gd name="T21" fmla="*/ 109 h 139"/>
              <a:gd name="T22" fmla="*/ 77 w 94"/>
              <a:gd name="T23" fmla="*/ 109 h 139"/>
              <a:gd name="T24" fmla="*/ 77 w 94"/>
              <a:gd name="T25" fmla="*/ 93 h 139"/>
              <a:gd name="T26" fmla="*/ 77 w 94"/>
              <a:gd name="T27" fmla="*/ 77 h 139"/>
              <a:gd name="T28" fmla="*/ 93 w 94"/>
              <a:gd name="T29" fmla="*/ 48 h 139"/>
              <a:gd name="T30" fmla="*/ 77 w 94"/>
              <a:gd name="T31" fmla="*/ 16 h 139"/>
              <a:gd name="T32" fmla="*/ 61 w 94"/>
              <a:gd name="T33" fmla="*/ 16 h 139"/>
              <a:gd name="T34" fmla="*/ 45 w 94"/>
              <a:gd name="T3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139">
                <a:moveTo>
                  <a:pt x="45" y="0"/>
                </a:moveTo>
                <a:lnTo>
                  <a:pt x="45" y="16"/>
                </a:lnTo>
                <a:lnTo>
                  <a:pt x="16" y="48"/>
                </a:lnTo>
                <a:lnTo>
                  <a:pt x="32" y="61"/>
                </a:lnTo>
                <a:lnTo>
                  <a:pt x="32" y="77"/>
                </a:lnTo>
                <a:lnTo>
                  <a:pt x="0" y="109"/>
                </a:lnTo>
                <a:lnTo>
                  <a:pt x="0" y="138"/>
                </a:lnTo>
                <a:lnTo>
                  <a:pt x="32" y="138"/>
                </a:lnTo>
                <a:lnTo>
                  <a:pt x="32" y="125"/>
                </a:lnTo>
                <a:lnTo>
                  <a:pt x="45" y="125"/>
                </a:lnTo>
                <a:lnTo>
                  <a:pt x="61" y="109"/>
                </a:lnTo>
                <a:lnTo>
                  <a:pt x="77" y="109"/>
                </a:lnTo>
                <a:lnTo>
                  <a:pt x="77" y="93"/>
                </a:lnTo>
                <a:lnTo>
                  <a:pt x="77" y="77"/>
                </a:lnTo>
                <a:lnTo>
                  <a:pt x="93" y="48"/>
                </a:lnTo>
                <a:lnTo>
                  <a:pt x="77" y="16"/>
                </a:lnTo>
                <a:lnTo>
                  <a:pt x="61" y="16"/>
                </a:lnTo>
                <a:lnTo>
                  <a:pt x="45" y="0"/>
                </a:lnTo>
              </a:path>
            </a:pathLst>
          </a:custGeom>
          <a:solidFill>
            <a:schemeClr val="accent1">
              <a:lumMod val="50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73" name="Freeform 611"/>
          <p:cNvSpPr>
            <a:spLocks/>
          </p:cNvSpPr>
          <p:nvPr/>
        </p:nvSpPr>
        <p:spPr bwMode="auto">
          <a:xfrm>
            <a:off x="5327906" y="3401612"/>
            <a:ext cx="28078" cy="84577"/>
          </a:xfrm>
          <a:custGeom>
            <a:avLst/>
            <a:gdLst>
              <a:gd name="T0" fmla="*/ 0 w 17"/>
              <a:gd name="T1" fmla="*/ 32 h 49"/>
              <a:gd name="T2" fmla="*/ 16 w 17"/>
              <a:gd name="T3" fmla="*/ 48 h 49"/>
              <a:gd name="T4" fmla="*/ 16 w 17"/>
              <a:gd name="T5" fmla="*/ 16 h 49"/>
              <a:gd name="T6" fmla="*/ 16 w 17"/>
              <a:gd name="T7" fmla="*/ 0 h 49"/>
              <a:gd name="T8" fmla="*/ 0 w 17"/>
              <a:gd name="T9" fmla="*/ 16 h 49"/>
              <a:gd name="T10" fmla="*/ 0 w 17"/>
              <a:gd name="T11" fmla="*/ 32 h 49"/>
            </a:gdLst>
            <a:ahLst/>
            <a:cxnLst>
              <a:cxn ang="0">
                <a:pos x="T0" y="T1"/>
              </a:cxn>
              <a:cxn ang="0">
                <a:pos x="T2" y="T3"/>
              </a:cxn>
              <a:cxn ang="0">
                <a:pos x="T4" y="T5"/>
              </a:cxn>
              <a:cxn ang="0">
                <a:pos x="T6" y="T7"/>
              </a:cxn>
              <a:cxn ang="0">
                <a:pos x="T8" y="T9"/>
              </a:cxn>
              <a:cxn ang="0">
                <a:pos x="T10" y="T11"/>
              </a:cxn>
            </a:cxnLst>
            <a:rect l="0" t="0" r="r" b="b"/>
            <a:pathLst>
              <a:path w="17" h="49">
                <a:moveTo>
                  <a:pt x="0" y="32"/>
                </a:moveTo>
                <a:lnTo>
                  <a:pt x="16" y="48"/>
                </a:lnTo>
                <a:lnTo>
                  <a:pt x="16" y="16"/>
                </a:lnTo>
                <a:lnTo>
                  <a:pt x="16" y="0"/>
                </a:lnTo>
                <a:lnTo>
                  <a:pt x="0" y="16"/>
                </a:lnTo>
                <a:lnTo>
                  <a:pt x="0" y="32"/>
                </a:lnTo>
              </a:path>
            </a:pathLst>
          </a:custGeom>
          <a:solidFill>
            <a:schemeClr val="accent1">
              <a:lumMod val="50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74" name="Freeform 612"/>
          <p:cNvSpPr>
            <a:spLocks/>
          </p:cNvSpPr>
          <p:nvPr/>
        </p:nvSpPr>
        <p:spPr bwMode="auto">
          <a:xfrm>
            <a:off x="5348965" y="3401612"/>
            <a:ext cx="133370" cy="112769"/>
          </a:xfrm>
          <a:custGeom>
            <a:avLst/>
            <a:gdLst>
              <a:gd name="T0" fmla="*/ 0 w 79"/>
              <a:gd name="T1" fmla="*/ 49 h 66"/>
              <a:gd name="T2" fmla="*/ 16 w 79"/>
              <a:gd name="T3" fmla="*/ 65 h 66"/>
              <a:gd name="T4" fmla="*/ 49 w 79"/>
              <a:gd name="T5" fmla="*/ 65 h 66"/>
              <a:gd name="T6" fmla="*/ 78 w 79"/>
              <a:gd name="T7" fmla="*/ 33 h 66"/>
              <a:gd name="T8" fmla="*/ 78 w 79"/>
              <a:gd name="T9" fmla="*/ 16 h 66"/>
              <a:gd name="T10" fmla="*/ 78 w 79"/>
              <a:gd name="T11" fmla="*/ 0 h 66"/>
              <a:gd name="T12" fmla="*/ 65 w 79"/>
              <a:gd name="T13" fmla="*/ 0 h 66"/>
              <a:gd name="T14" fmla="*/ 49 w 79"/>
              <a:gd name="T15" fmla="*/ 33 h 66"/>
              <a:gd name="T16" fmla="*/ 16 w 79"/>
              <a:gd name="T17" fmla="*/ 33 h 66"/>
              <a:gd name="T18" fmla="*/ 0 w 79"/>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66">
                <a:moveTo>
                  <a:pt x="0" y="49"/>
                </a:moveTo>
                <a:lnTo>
                  <a:pt x="16" y="65"/>
                </a:lnTo>
                <a:lnTo>
                  <a:pt x="49" y="65"/>
                </a:lnTo>
                <a:lnTo>
                  <a:pt x="78" y="33"/>
                </a:lnTo>
                <a:lnTo>
                  <a:pt x="78" y="16"/>
                </a:lnTo>
                <a:lnTo>
                  <a:pt x="78" y="0"/>
                </a:lnTo>
                <a:lnTo>
                  <a:pt x="65" y="0"/>
                </a:lnTo>
                <a:lnTo>
                  <a:pt x="49" y="33"/>
                </a:lnTo>
                <a:lnTo>
                  <a:pt x="16" y="33"/>
                </a:lnTo>
                <a:lnTo>
                  <a:pt x="0" y="49"/>
                </a:lnTo>
              </a:path>
            </a:pathLst>
          </a:custGeom>
          <a:solidFill>
            <a:schemeClr val="accent1">
              <a:lumMod val="50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75" name="Freeform 613"/>
          <p:cNvSpPr>
            <a:spLocks/>
          </p:cNvSpPr>
          <p:nvPr/>
        </p:nvSpPr>
        <p:spPr bwMode="auto">
          <a:xfrm>
            <a:off x="5299828" y="2865961"/>
            <a:ext cx="313539" cy="240915"/>
          </a:xfrm>
          <a:custGeom>
            <a:avLst/>
            <a:gdLst>
              <a:gd name="T0" fmla="*/ 0 w 184"/>
              <a:gd name="T1" fmla="*/ 16 h 139"/>
              <a:gd name="T2" fmla="*/ 0 w 184"/>
              <a:gd name="T3" fmla="*/ 0 h 139"/>
              <a:gd name="T4" fmla="*/ 16 w 184"/>
              <a:gd name="T5" fmla="*/ 0 h 139"/>
              <a:gd name="T6" fmla="*/ 29 w 184"/>
              <a:gd name="T7" fmla="*/ 16 h 139"/>
              <a:gd name="T8" fmla="*/ 45 w 184"/>
              <a:gd name="T9" fmla="*/ 16 h 139"/>
              <a:gd name="T10" fmla="*/ 45 w 184"/>
              <a:gd name="T11" fmla="*/ 0 h 139"/>
              <a:gd name="T12" fmla="*/ 61 w 184"/>
              <a:gd name="T13" fmla="*/ 0 h 139"/>
              <a:gd name="T14" fmla="*/ 77 w 184"/>
              <a:gd name="T15" fmla="*/ 0 h 139"/>
              <a:gd name="T16" fmla="*/ 106 w 184"/>
              <a:gd name="T17" fmla="*/ 16 h 139"/>
              <a:gd name="T18" fmla="*/ 106 w 184"/>
              <a:gd name="T19" fmla="*/ 0 h 139"/>
              <a:gd name="T20" fmla="*/ 122 w 184"/>
              <a:gd name="T21" fmla="*/ 16 h 139"/>
              <a:gd name="T22" fmla="*/ 138 w 184"/>
              <a:gd name="T23" fmla="*/ 32 h 139"/>
              <a:gd name="T24" fmla="*/ 138 w 184"/>
              <a:gd name="T25" fmla="*/ 48 h 139"/>
              <a:gd name="T26" fmla="*/ 154 w 184"/>
              <a:gd name="T27" fmla="*/ 48 h 139"/>
              <a:gd name="T28" fmla="*/ 183 w 184"/>
              <a:gd name="T29" fmla="*/ 48 h 139"/>
              <a:gd name="T30" fmla="*/ 183 w 184"/>
              <a:gd name="T31" fmla="*/ 61 h 139"/>
              <a:gd name="T32" fmla="*/ 183 w 184"/>
              <a:gd name="T33" fmla="*/ 93 h 139"/>
              <a:gd name="T34" fmla="*/ 183 w 184"/>
              <a:gd name="T35" fmla="*/ 109 h 139"/>
              <a:gd name="T36" fmla="*/ 170 w 184"/>
              <a:gd name="T37" fmla="*/ 125 h 139"/>
              <a:gd name="T38" fmla="*/ 138 w 184"/>
              <a:gd name="T39" fmla="*/ 138 h 139"/>
              <a:gd name="T40" fmla="*/ 138 w 184"/>
              <a:gd name="T41" fmla="*/ 109 h 139"/>
              <a:gd name="T42" fmla="*/ 61 w 184"/>
              <a:gd name="T43" fmla="*/ 93 h 139"/>
              <a:gd name="T44" fmla="*/ 45 w 184"/>
              <a:gd name="T45" fmla="*/ 93 h 139"/>
              <a:gd name="T46" fmla="*/ 45 w 184"/>
              <a:gd name="T47" fmla="*/ 109 h 139"/>
              <a:gd name="T48" fmla="*/ 16 w 184"/>
              <a:gd name="T49" fmla="*/ 48 h 139"/>
              <a:gd name="T50" fmla="*/ 29 w 184"/>
              <a:gd name="T51" fmla="*/ 48 h 139"/>
              <a:gd name="T52" fmla="*/ 16 w 184"/>
              <a:gd name="T53" fmla="*/ 32 h 139"/>
              <a:gd name="T54" fmla="*/ 16 w 184"/>
              <a:gd name="T55" fmla="*/ 48 h 139"/>
              <a:gd name="T56" fmla="*/ 0 w 184"/>
              <a:gd name="T57" fmla="*/ 1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4" h="139">
                <a:moveTo>
                  <a:pt x="0" y="16"/>
                </a:moveTo>
                <a:lnTo>
                  <a:pt x="0" y="0"/>
                </a:lnTo>
                <a:lnTo>
                  <a:pt x="16" y="0"/>
                </a:lnTo>
                <a:lnTo>
                  <a:pt x="29" y="16"/>
                </a:lnTo>
                <a:lnTo>
                  <a:pt x="45" y="16"/>
                </a:lnTo>
                <a:lnTo>
                  <a:pt x="45" y="0"/>
                </a:lnTo>
                <a:lnTo>
                  <a:pt x="61" y="0"/>
                </a:lnTo>
                <a:lnTo>
                  <a:pt x="77" y="0"/>
                </a:lnTo>
                <a:lnTo>
                  <a:pt x="106" y="16"/>
                </a:lnTo>
                <a:lnTo>
                  <a:pt x="106" y="0"/>
                </a:lnTo>
                <a:lnTo>
                  <a:pt x="122" y="16"/>
                </a:lnTo>
                <a:lnTo>
                  <a:pt x="138" y="32"/>
                </a:lnTo>
                <a:lnTo>
                  <a:pt x="138" y="48"/>
                </a:lnTo>
                <a:lnTo>
                  <a:pt x="154" y="48"/>
                </a:lnTo>
                <a:lnTo>
                  <a:pt x="183" y="48"/>
                </a:lnTo>
                <a:lnTo>
                  <a:pt x="183" y="61"/>
                </a:lnTo>
                <a:lnTo>
                  <a:pt x="183" y="93"/>
                </a:lnTo>
                <a:lnTo>
                  <a:pt x="183" y="109"/>
                </a:lnTo>
                <a:lnTo>
                  <a:pt x="170" y="125"/>
                </a:lnTo>
                <a:lnTo>
                  <a:pt x="138" y="138"/>
                </a:lnTo>
                <a:lnTo>
                  <a:pt x="138" y="109"/>
                </a:lnTo>
                <a:lnTo>
                  <a:pt x="61" y="93"/>
                </a:lnTo>
                <a:lnTo>
                  <a:pt x="45" y="93"/>
                </a:lnTo>
                <a:lnTo>
                  <a:pt x="45" y="109"/>
                </a:lnTo>
                <a:lnTo>
                  <a:pt x="16" y="48"/>
                </a:lnTo>
                <a:lnTo>
                  <a:pt x="29" y="48"/>
                </a:lnTo>
                <a:lnTo>
                  <a:pt x="16" y="32"/>
                </a:lnTo>
                <a:lnTo>
                  <a:pt x="16" y="48"/>
                </a:lnTo>
                <a:lnTo>
                  <a:pt x="0" y="16"/>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76" name="Line 614"/>
          <p:cNvSpPr>
            <a:spLocks noChangeShapeType="1"/>
          </p:cNvSpPr>
          <p:nvPr/>
        </p:nvSpPr>
        <p:spPr bwMode="auto">
          <a:xfrm>
            <a:off x="5852030" y="3106876"/>
            <a:ext cx="2573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77" name="Line 615"/>
          <p:cNvSpPr>
            <a:spLocks noChangeShapeType="1"/>
          </p:cNvSpPr>
          <p:nvPr/>
        </p:nvSpPr>
        <p:spPr bwMode="auto">
          <a:xfrm>
            <a:off x="5852030" y="2999233"/>
            <a:ext cx="0" cy="281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78" name="Line 616"/>
          <p:cNvSpPr>
            <a:spLocks noChangeShapeType="1"/>
          </p:cNvSpPr>
          <p:nvPr/>
        </p:nvSpPr>
        <p:spPr bwMode="auto">
          <a:xfrm flipH="1">
            <a:off x="5823952" y="3055617"/>
            <a:ext cx="280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79" name="Line 617"/>
          <p:cNvSpPr>
            <a:spLocks noChangeShapeType="1"/>
          </p:cNvSpPr>
          <p:nvPr/>
        </p:nvSpPr>
        <p:spPr bwMode="auto">
          <a:xfrm>
            <a:off x="5823952" y="3083809"/>
            <a:ext cx="280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80" name="Line 618"/>
          <p:cNvSpPr>
            <a:spLocks noChangeShapeType="1"/>
          </p:cNvSpPr>
          <p:nvPr/>
        </p:nvSpPr>
        <p:spPr bwMode="auto">
          <a:xfrm>
            <a:off x="5873090" y="3132505"/>
            <a:ext cx="280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81" name="Line 619"/>
          <p:cNvSpPr>
            <a:spLocks noChangeShapeType="1"/>
          </p:cNvSpPr>
          <p:nvPr/>
        </p:nvSpPr>
        <p:spPr bwMode="auto">
          <a:xfrm flipV="1">
            <a:off x="5901168" y="3132505"/>
            <a:ext cx="0" cy="281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82" name="Line 620"/>
          <p:cNvSpPr>
            <a:spLocks noChangeShapeType="1"/>
          </p:cNvSpPr>
          <p:nvPr/>
        </p:nvSpPr>
        <p:spPr bwMode="auto">
          <a:xfrm>
            <a:off x="5901168" y="3106876"/>
            <a:ext cx="280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83" name="Line 621"/>
          <p:cNvSpPr>
            <a:spLocks noChangeShapeType="1"/>
          </p:cNvSpPr>
          <p:nvPr/>
        </p:nvSpPr>
        <p:spPr bwMode="auto">
          <a:xfrm flipV="1">
            <a:off x="5901168" y="3081247"/>
            <a:ext cx="0" cy="2306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84" name="Line 622"/>
          <p:cNvSpPr>
            <a:spLocks noChangeShapeType="1"/>
          </p:cNvSpPr>
          <p:nvPr/>
        </p:nvSpPr>
        <p:spPr bwMode="auto">
          <a:xfrm flipV="1">
            <a:off x="5901168" y="3055617"/>
            <a:ext cx="0" cy="281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85" name="Line 623"/>
          <p:cNvSpPr>
            <a:spLocks noChangeShapeType="1"/>
          </p:cNvSpPr>
          <p:nvPr/>
        </p:nvSpPr>
        <p:spPr bwMode="auto">
          <a:xfrm>
            <a:off x="5873090" y="3055617"/>
            <a:ext cx="280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86" name="Line 624"/>
          <p:cNvSpPr>
            <a:spLocks noChangeShapeType="1"/>
          </p:cNvSpPr>
          <p:nvPr/>
        </p:nvSpPr>
        <p:spPr bwMode="auto">
          <a:xfrm flipV="1">
            <a:off x="5873090" y="3027424"/>
            <a:ext cx="0" cy="2819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87" name="Line 625"/>
          <p:cNvSpPr>
            <a:spLocks noChangeShapeType="1"/>
          </p:cNvSpPr>
          <p:nvPr/>
        </p:nvSpPr>
        <p:spPr bwMode="auto">
          <a:xfrm>
            <a:off x="5873090" y="3027424"/>
            <a:ext cx="280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88" name="Line 626"/>
          <p:cNvSpPr>
            <a:spLocks noChangeShapeType="1"/>
          </p:cNvSpPr>
          <p:nvPr/>
        </p:nvSpPr>
        <p:spPr bwMode="auto">
          <a:xfrm>
            <a:off x="5901168" y="3027424"/>
            <a:ext cx="0" cy="2819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89" name="Freeform 627"/>
          <p:cNvSpPr>
            <a:spLocks/>
          </p:cNvSpPr>
          <p:nvPr/>
        </p:nvSpPr>
        <p:spPr bwMode="auto">
          <a:xfrm>
            <a:off x="5536152" y="2999233"/>
            <a:ext cx="318218" cy="297300"/>
          </a:xfrm>
          <a:custGeom>
            <a:avLst/>
            <a:gdLst>
              <a:gd name="T0" fmla="*/ 0 w 187"/>
              <a:gd name="T1" fmla="*/ 61 h 171"/>
              <a:gd name="T2" fmla="*/ 0 w 187"/>
              <a:gd name="T3" fmla="*/ 77 h 171"/>
              <a:gd name="T4" fmla="*/ 16 w 187"/>
              <a:gd name="T5" fmla="*/ 93 h 171"/>
              <a:gd name="T6" fmla="*/ 16 w 187"/>
              <a:gd name="T7" fmla="*/ 125 h 171"/>
              <a:gd name="T8" fmla="*/ 32 w 187"/>
              <a:gd name="T9" fmla="*/ 125 h 171"/>
              <a:gd name="T10" fmla="*/ 32 w 187"/>
              <a:gd name="T11" fmla="*/ 138 h 171"/>
              <a:gd name="T12" fmla="*/ 16 w 187"/>
              <a:gd name="T13" fmla="*/ 154 h 171"/>
              <a:gd name="T14" fmla="*/ 32 w 187"/>
              <a:gd name="T15" fmla="*/ 170 h 171"/>
              <a:gd name="T16" fmla="*/ 61 w 187"/>
              <a:gd name="T17" fmla="*/ 170 h 171"/>
              <a:gd name="T18" fmla="*/ 93 w 187"/>
              <a:gd name="T19" fmla="*/ 154 h 171"/>
              <a:gd name="T20" fmla="*/ 93 w 187"/>
              <a:gd name="T21" fmla="*/ 138 h 171"/>
              <a:gd name="T22" fmla="*/ 109 w 187"/>
              <a:gd name="T23" fmla="*/ 138 h 171"/>
              <a:gd name="T24" fmla="*/ 109 w 187"/>
              <a:gd name="T25" fmla="*/ 125 h 171"/>
              <a:gd name="T26" fmla="*/ 122 w 187"/>
              <a:gd name="T27" fmla="*/ 109 h 171"/>
              <a:gd name="T28" fmla="*/ 138 w 187"/>
              <a:gd name="T29" fmla="*/ 93 h 171"/>
              <a:gd name="T30" fmla="*/ 138 w 187"/>
              <a:gd name="T31" fmla="*/ 77 h 171"/>
              <a:gd name="T32" fmla="*/ 154 w 187"/>
              <a:gd name="T33" fmla="*/ 61 h 171"/>
              <a:gd name="T34" fmla="*/ 138 w 187"/>
              <a:gd name="T35" fmla="*/ 32 h 171"/>
              <a:gd name="T36" fmla="*/ 170 w 187"/>
              <a:gd name="T37" fmla="*/ 16 h 171"/>
              <a:gd name="T38" fmla="*/ 186 w 187"/>
              <a:gd name="T39" fmla="*/ 16 h 171"/>
              <a:gd name="T40" fmla="*/ 186 w 187"/>
              <a:gd name="T41" fmla="*/ 0 h 171"/>
              <a:gd name="T42" fmla="*/ 170 w 187"/>
              <a:gd name="T43" fmla="*/ 0 h 171"/>
              <a:gd name="T44" fmla="*/ 154 w 187"/>
              <a:gd name="T45" fmla="*/ 16 h 171"/>
              <a:gd name="T46" fmla="*/ 138 w 187"/>
              <a:gd name="T47" fmla="*/ 0 h 171"/>
              <a:gd name="T48" fmla="*/ 122 w 187"/>
              <a:gd name="T49" fmla="*/ 0 h 171"/>
              <a:gd name="T50" fmla="*/ 93 w 187"/>
              <a:gd name="T51" fmla="*/ 16 h 171"/>
              <a:gd name="T52" fmla="*/ 77 w 187"/>
              <a:gd name="T53" fmla="*/ 16 h 171"/>
              <a:gd name="T54" fmla="*/ 45 w 187"/>
              <a:gd name="T55" fmla="*/ 16 h 171"/>
              <a:gd name="T56" fmla="*/ 45 w 187"/>
              <a:gd name="T57" fmla="*/ 32 h 171"/>
              <a:gd name="T58" fmla="*/ 32 w 187"/>
              <a:gd name="T59" fmla="*/ 48 h 171"/>
              <a:gd name="T60" fmla="*/ 0 w 187"/>
              <a:gd name="T61"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171">
                <a:moveTo>
                  <a:pt x="0" y="61"/>
                </a:moveTo>
                <a:lnTo>
                  <a:pt x="0" y="77"/>
                </a:lnTo>
                <a:lnTo>
                  <a:pt x="16" y="93"/>
                </a:lnTo>
                <a:lnTo>
                  <a:pt x="16" y="125"/>
                </a:lnTo>
                <a:lnTo>
                  <a:pt x="32" y="125"/>
                </a:lnTo>
                <a:lnTo>
                  <a:pt x="32" y="138"/>
                </a:lnTo>
                <a:lnTo>
                  <a:pt x="16" y="154"/>
                </a:lnTo>
                <a:lnTo>
                  <a:pt x="32" y="170"/>
                </a:lnTo>
                <a:lnTo>
                  <a:pt x="61" y="170"/>
                </a:lnTo>
                <a:lnTo>
                  <a:pt x="93" y="154"/>
                </a:lnTo>
                <a:lnTo>
                  <a:pt x="93" y="138"/>
                </a:lnTo>
                <a:lnTo>
                  <a:pt x="109" y="138"/>
                </a:lnTo>
                <a:lnTo>
                  <a:pt x="109" y="125"/>
                </a:lnTo>
                <a:lnTo>
                  <a:pt x="122" y="109"/>
                </a:lnTo>
                <a:lnTo>
                  <a:pt x="138" y="93"/>
                </a:lnTo>
                <a:lnTo>
                  <a:pt x="138" y="77"/>
                </a:lnTo>
                <a:lnTo>
                  <a:pt x="154" y="61"/>
                </a:lnTo>
                <a:lnTo>
                  <a:pt x="138" y="32"/>
                </a:lnTo>
                <a:lnTo>
                  <a:pt x="170" y="16"/>
                </a:lnTo>
                <a:lnTo>
                  <a:pt x="186" y="16"/>
                </a:lnTo>
                <a:lnTo>
                  <a:pt x="186" y="0"/>
                </a:lnTo>
                <a:lnTo>
                  <a:pt x="170" y="0"/>
                </a:lnTo>
                <a:lnTo>
                  <a:pt x="154" y="16"/>
                </a:lnTo>
                <a:lnTo>
                  <a:pt x="138" y="0"/>
                </a:lnTo>
                <a:lnTo>
                  <a:pt x="122" y="0"/>
                </a:lnTo>
                <a:lnTo>
                  <a:pt x="93" y="16"/>
                </a:lnTo>
                <a:lnTo>
                  <a:pt x="77" y="16"/>
                </a:lnTo>
                <a:lnTo>
                  <a:pt x="45" y="16"/>
                </a:lnTo>
                <a:lnTo>
                  <a:pt x="45" y="32"/>
                </a:lnTo>
                <a:lnTo>
                  <a:pt x="32" y="48"/>
                </a:lnTo>
                <a:lnTo>
                  <a:pt x="0" y="61"/>
                </a:lnTo>
              </a:path>
            </a:pathLst>
          </a:custGeom>
          <a:solidFill>
            <a:schemeClr val="accent1">
              <a:lumMod val="50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90" name="Freeform 628"/>
          <p:cNvSpPr>
            <a:spLocks/>
          </p:cNvSpPr>
          <p:nvPr/>
        </p:nvSpPr>
        <p:spPr bwMode="auto">
          <a:xfrm>
            <a:off x="5589968" y="2999233"/>
            <a:ext cx="339278" cy="458763"/>
          </a:xfrm>
          <a:custGeom>
            <a:avLst/>
            <a:gdLst>
              <a:gd name="T0" fmla="*/ 106 w 200"/>
              <a:gd name="T1" fmla="*/ 263 h 264"/>
              <a:gd name="T2" fmla="*/ 138 w 200"/>
              <a:gd name="T3" fmla="*/ 247 h 264"/>
              <a:gd name="T4" fmla="*/ 122 w 200"/>
              <a:gd name="T5" fmla="*/ 215 h 264"/>
              <a:gd name="T6" fmla="*/ 122 w 200"/>
              <a:gd name="T7" fmla="*/ 202 h 264"/>
              <a:gd name="T8" fmla="*/ 122 w 200"/>
              <a:gd name="T9" fmla="*/ 186 h 264"/>
              <a:gd name="T10" fmla="*/ 138 w 200"/>
              <a:gd name="T11" fmla="*/ 202 h 264"/>
              <a:gd name="T12" fmla="*/ 154 w 200"/>
              <a:gd name="T13" fmla="*/ 186 h 264"/>
              <a:gd name="T14" fmla="*/ 154 w 200"/>
              <a:gd name="T15" fmla="*/ 170 h 264"/>
              <a:gd name="T16" fmla="*/ 167 w 200"/>
              <a:gd name="T17" fmla="*/ 154 h 264"/>
              <a:gd name="T18" fmla="*/ 183 w 200"/>
              <a:gd name="T19" fmla="*/ 125 h 264"/>
              <a:gd name="T20" fmla="*/ 183 w 200"/>
              <a:gd name="T21" fmla="*/ 109 h 264"/>
              <a:gd name="T22" fmla="*/ 183 w 200"/>
              <a:gd name="T23" fmla="*/ 93 h 264"/>
              <a:gd name="T24" fmla="*/ 167 w 200"/>
              <a:gd name="T25" fmla="*/ 93 h 264"/>
              <a:gd name="T26" fmla="*/ 199 w 200"/>
              <a:gd name="T27" fmla="*/ 61 h 264"/>
              <a:gd name="T28" fmla="*/ 183 w 200"/>
              <a:gd name="T29" fmla="*/ 32 h 264"/>
              <a:gd name="T30" fmla="*/ 154 w 200"/>
              <a:gd name="T31" fmla="*/ 0 h 264"/>
              <a:gd name="T32" fmla="*/ 154 w 200"/>
              <a:gd name="T33" fmla="*/ 16 h 264"/>
              <a:gd name="T34" fmla="*/ 138 w 200"/>
              <a:gd name="T35" fmla="*/ 16 h 264"/>
              <a:gd name="T36" fmla="*/ 106 w 200"/>
              <a:gd name="T37" fmla="*/ 32 h 264"/>
              <a:gd name="T38" fmla="*/ 122 w 200"/>
              <a:gd name="T39" fmla="*/ 61 h 264"/>
              <a:gd name="T40" fmla="*/ 106 w 200"/>
              <a:gd name="T41" fmla="*/ 77 h 264"/>
              <a:gd name="T42" fmla="*/ 106 w 200"/>
              <a:gd name="T43" fmla="*/ 93 h 264"/>
              <a:gd name="T44" fmla="*/ 90 w 200"/>
              <a:gd name="T45" fmla="*/ 109 h 264"/>
              <a:gd name="T46" fmla="*/ 77 w 200"/>
              <a:gd name="T47" fmla="*/ 125 h 264"/>
              <a:gd name="T48" fmla="*/ 77 w 200"/>
              <a:gd name="T49" fmla="*/ 138 h 264"/>
              <a:gd name="T50" fmla="*/ 61 w 200"/>
              <a:gd name="T51" fmla="*/ 138 h 264"/>
              <a:gd name="T52" fmla="*/ 61 w 200"/>
              <a:gd name="T53" fmla="*/ 154 h 264"/>
              <a:gd name="T54" fmla="*/ 29 w 200"/>
              <a:gd name="T55" fmla="*/ 170 h 264"/>
              <a:gd name="T56" fmla="*/ 0 w 200"/>
              <a:gd name="T57" fmla="*/ 170 h 264"/>
              <a:gd name="T58" fmla="*/ 13 w 200"/>
              <a:gd name="T59" fmla="*/ 202 h 264"/>
              <a:gd name="T60" fmla="*/ 13 w 200"/>
              <a:gd name="T61" fmla="*/ 215 h 264"/>
              <a:gd name="T62" fmla="*/ 13 w 200"/>
              <a:gd name="T63" fmla="*/ 231 h 264"/>
              <a:gd name="T64" fmla="*/ 0 w 200"/>
              <a:gd name="T65" fmla="*/ 247 h 264"/>
              <a:gd name="T66" fmla="*/ 13 w 200"/>
              <a:gd name="T67" fmla="*/ 247 h 264"/>
              <a:gd name="T68" fmla="*/ 77 w 200"/>
              <a:gd name="T69" fmla="*/ 231 h 264"/>
              <a:gd name="T70" fmla="*/ 106 w 200"/>
              <a:gd name="T71"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264">
                <a:moveTo>
                  <a:pt x="106" y="263"/>
                </a:moveTo>
                <a:lnTo>
                  <a:pt x="138" y="247"/>
                </a:lnTo>
                <a:lnTo>
                  <a:pt x="122" y="215"/>
                </a:lnTo>
                <a:lnTo>
                  <a:pt x="122" y="202"/>
                </a:lnTo>
                <a:lnTo>
                  <a:pt x="122" y="186"/>
                </a:lnTo>
                <a:lnTo>
                  <a:pt x="138" y="202"/>
                </a:lnTo>
                <a:lnTo>
                  <a:pt x="154" y="186"/>
                </a:lnTo>
                <a:lnTo>
                  <a:pt x="154" y="170"/>
                </a:lnTo>
                <a:lnTo>
                  <a:pt x="167" y="154"/>
                </a:lnTo>
                <a:lnTo>
                  <a:pt x="183" y="125"/>
                </a:lnTo>
                <a:lnTo>
                  <a:pt x="183" y="109"/>
                </a:lnTo>
                <a:lnTo>
                  <a:pt x="183" y="93"/>
                </a:lnTo>
                <a:lnTo>
                  <a:pt x="167" y="93"/>
                </a:lnTo>
                <a:lnTo>
                  <a:pt x="199" y="61"/>
                </a:lnTo>
                <a:lnTo>
                  <a:pt x="183" y="32"/>
                </a:lnTo>
                <a:lnTo>
                  <a:pt x="154" y="0"/>
                </a:lnTo>
                <a:lnTo>
                  <a:pt x="154" y="16"/>
                </a:lnTo>
                <a:lnTo>
                  <a:pt x="138" y="16"/>
                </a:lnTo>
                <a:lnTo>
                  <a:pt x="106" y="32"/>
                </a:lnTo>
                <a:lnTo>
                  <a:pt x="122" y="61"/>
                </a:lnTo>
                <a:lnTo>
                  <a:pt x="106" y="77"/>
                </a:lnTo>
                <a:lnTo>
                  <a:pt x="106" y="93"/>
                </a:lnTo>
                <a:lnTo>
                  <a:pt x="90" y="109"/>
                </a:lnTo>
                <a:lnTo>
                  <a:pt x="77" y="125"/>
                </a:lnTo>
                <a:lnTo>
                  <a:pt x="77" y="138"/>
                </a:lnTo>
                <a:lnTo>
                  <a:pt x="61" y="138"/>
                </a:lnTo>
                <a:lnTo>
                  <a:pt x="61" y="154"/>
                </a:lnTo>
                <a:lnTo>
                  <a:pt x="29" y="170"/>
                </a:lnTo>
                <a:lnTo>
                  <a:pt x="0" y="170"/>
                </a:lnTo>
                <a:lnTo>
                  <a:pt x="13" y="202"/>
                </a:lnTo>
                <a:lnTo>
                  <a:pt x="13" y="215"/>
                </a:lnTo>
                <a:lnTo>
                  <a:pt x="13" y="231"/>
                </a:lnTo>
                <a:lnTo>
                  <a:pt x="0" y="247"/>
                </a:lnTo>
                <a:lnTo>
                  <a:pt x="13" y="247"/>
                </a:lnTo>
                <a:lnTo>
                  <a:pt x="77" y="231"/>
                </a:lnTo>
                <a:lnTo>
                  <a:pt x="106" y="263"/>
                </a:lnTo>
              </a:path>
            </a:pathLst>
          </a:custGeom>
          <a:solidFill>
            <a:schemeClr val="accent1">
              <a:lumMod val="50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91" name="Freeform 629"/>
          <p:cNvSpPr>
            <a:spLocks/>
          </p:cNvSpPr>
          <p:nvPr/>
        </p:nvSpPr>
        <p:spPr bwMode="auto">
          <a:xfrm>
            <a:off x="5667184" y="2894152"/>
            <a:ext cx="187187" cy="135836"/>
          </a:xfrm>
          <a:custGeom>
            <a:avLst/>
            <a:gdLst>
              <a:gd name="T0" fmla="*/ 16 w 110"/>
              <a:gd name="T1" fmla="*/ 0 h 78"/>
              <a:gd name="T2" fmla="*/ 16 w 110"/>
              <a:gd name="T3" fmla="*/ 16 h 78"/>
              <a:gd name="T4" fmla="*/ 32 w 110"/>
              <a:gd name="T5" fmla="*/ 16 h 78"/>
              <a:gd name="T6" fmla="*/ 45 w 110"/>
              <a:gd name="T7" fmla="*/ 16 h 78"/>
              <a:gd name="T8" fmla="*/ 61 w 110"/>
              <a:gd name="T9" fmla="*/ 16 h 78"/>
              <a:gd name="T10" fmla="*/ 77 w 110"/>
              <a:gd name="T11" fmla="*/ 32 h 78"/>
              <a:gd name="T12" fmla="*/ 93 w 110"/>
              <a:gd name="T13" fmla="*/ 32 h 78"/>
              <a:gd name="T14" fmla="*/ 109 w 110"/>
              <a:gd name="T15" fmla="*/ 32 h 78"/>
              <a:gd name="T16" fmla="*/ 109 w 110"/>
              <a:gd name="T17" fmla="*/ 61 h 78"/>
              <a:gd name="T18" fmla="*/ 93 w 110"/>
              <a:gd name="T19" fmla="*/ 61 h 78"/>
              <a:gd name="T20" fmla="*/ 77 w 110"/>
              <a:gd name="T21" fmla="*/ 77 h 78"/>
              <a:gd name="T22" fmla="*/ 61 w 110"/>
              <a:gd name="T23" fmla="*/ 61 h 78"/>
              <a:gd name="T24" fmla="*/ 45 w 110"/>
              <a:gd name="T25" fmla="*/ 61 h 78"/>
              <a:gd name="T26" fmla="*/ 16 w 110"/>
              <a:gd name="T27" fmla="*/ 77 h 78"/>
              <a:gd name="T28" fmla="*/ 0 w 110"/>
              <a:gd name="T29" fmla="*/ 77 h 78"/>
              <a:gd name="T30" fmla="*/ 0 w 110"/>
              <a:gd name="T31" fmla="*/ 32 h 78"/>
              <a:gd name="T32" fmla="*/ 0 w 110"/>
              <a:gd name="T33" fmla="*/ 16 h 78"/>
              <a:gd name="T34" fmla="*/ 0 w 110"/>
              <a:gd name="T35" fmla="*/ 0 h 78"/>
              <a:gd name="T36" fmla="*/ 16 w 110"/>
              <a:gd name="T3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78">
                <a:moveTo>
                  <a:pt x="16" y="0"/>
                </a:moveTo>
                <a:lnTo>
                  <a:pt x="16" y="16"/>
                </a:lnTo>
                <a:lnTo>
                  <a:pt x="32" y="16"/>
                </a:lnTo>
                <a:lnTo>
                  <a:pt x="45" y="16"/>
                </a:lnTo>
                <a:lnTo>
                  <a:pt x="61" y="16"/>
                </a:lnTo>
                <a:lnTo>
                  <a:pt x="77" y="32"/>
                </a:lnTo>
                <a:lnTo>
                  <a:pt x="93" y="32"/>
                </a:lnTo>
                <a:lnTo>
                  <a:pt x="109" y="32"/>
                </a:lnTo>
                <a:lnTo>
                  <a:pt x="109" y="61"/>
                </a:lnTo>
                <a:lnTo>
                  <a:pt x="93" y="61"/>
                </a:lnTo>
                <a:lnTo>
                  <a:pt x="77" y="77"/>
                </a:lnTo>
                <a:lnTo>
                  <a:pt x="61" y="61"/>
                </a:lnTo>
                <a:lnTo>
                  <a:pt x="45" y="61"/>
                </a:lnTo>
                <a:lnTo>
                  <a:pt x="16" y="77"/>
                </a:lnTo>
                <a:lnTo>
                  <a:pt x="0" y="77"/>
                </a:lnTo>
                <a:lnTo>
                  <a:pt x="0" y="32"/>
                </a:lnTo>
                <a:lnTo>
                  <a:pt x="0" y="16"/>
                </a:lnTo>
                <a:lnTo>
                  <a:pt x="0" y="0"/>
                </a:lnTo>
                <a:lnTo>
                  <a:pt x="16"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92" name="Freeform 630"/>
          <p:cNvSpPr>
            <a:spLocks/>
          </p:cNvSpPr>
          <p:nvPr/>
        </p:nvSpPr>
        <p:spPr bwMode="auto">
          <a:xfrm>
            <a:off x="5377043" y="2789073"/>
            <a:ext cx="346297" cy="240915"/>
          </a:xfrm>
          <a:custGeom>
            <a:avLst/>
            <a:gdLst>
              <a:gd name="T0" fmla="*/ 0 w 203"/>
              <a:gd name="T1" fmla="*/ 45 h 139"/>
              <a:gd name="T2" fmla="*/ 0 w 203"/>
              <a:gd name="T3" fmla="*/ 0 h 139"/>
              <a:gd name="T4" fmla="*/ 16 w 203"/>
              <a:gd name="T5" fmla="*/ 0 h 139"/>
              <a:gd name="T6" fmla="*/ 32 w 203"/>
              <a:gd name="T7" fmla="*/ 0 h 139"/>
              <a:gd name="T8" fmla="*/ 48 w 203"/>
              <a:gd name="T9" fmla="*/ 16 h 139"/>
              <a:gd name="T10" fmla="*/ 61 w 203"/>
              <a:gd name="T11" fmla="*/ 29 h 139"/>
              <a:gd name="T12" fmla="*/ 61 w 203"/>
              <a:gd name="T13" fmla="*/ 16 h 139"/>
              <a:gd name="T14" fmla="*/ 61 w 203"/>
              <a:gd name="T15" fmla="*/ 0 h 139"/>
              <a:gd name="T16" fmla="*/ 77 w 203"/>
              <a:gd name="T17" fmla="*/ 16 h 139"/>
              <a:gd name="T18" fmla="*/ 77 w 203"/>
              <a:gd name="T19" fmla="*/ 0 h 139"/>
              <a:gd name="T20" fmla="*/ 77 w 203"/>
              <a:gd name="T21" fmla="*/ 16 h 139"/>
              <a:gd name="T22" fmla="*/ 93 w 203"/>
              <a:gd name="T23" fmla="*/ 16 h 139"/>
              <a:gd name="T24" fmla="*/ 109 w 203"/>
              <a:gd name="T25" fmla="*/ 16 h 139"/>
              <a:gd name="T26" fmla="*/ 125 w 203"/>
              <a:gd name="T27" fmla="*/ 29 h 139"/>
              <a:gd name="T28" fmla="*/ 138 w 203"/>
              <a:gd name="T29" fmla="*/ 29 h 139"/>
              <a:gd name="T30" fmla="*/ 154 w 203"/>
              <a:gd name="T31" fmla="*/ 29 h 139"/>
              <a:gd name="T32" fmla="*/ 170 w 203"/>
              <a:gd name="T33" fmla="*/ 29 h 139"/>
              <a:gd name="T34" fmla="*/ 170 w 203"/>
              <a:gd name="T35" fmla="*/ 45 h 139"/>
              <a:gd name="T36" fmla="*/ 186 w 203"/>
              <a:gd name="T37" fmla="*/ 45 h 139"/>
              <a:gd name="T38" fmla="*/ 202 w 203"/>
              <a:gd name="T39" fmla="*/ 45 h 139"/>
              <a:gd name="T40" fmla="*/ 202 w 203"/>
              <a:gd name="T41" fmla="*/ 61 h 139"/>
              <a:gd name="T42" fmla="*/ 186 w 203"/>
              <a:gd name="T43" fmla="*/ 77 h 139"/>
              <a:gd name="T44" fmla="*/ 186 w 203"/>
              <a:gd name="T45" fmla="*/ 61 h 139"/>
              <a:gd name="T46" fmla="*/ 170 w 203"/>
              <a:gd name="T47" fmla="*/ 61 h 139"/>
              <a:gd name="T48" fmla="*/ 170 w 203"/>
              <a:gd name="T49" fmla="*/ 77 h 139"/>
              <a:gd name="T50" fmla="*/ 170 w 203"/>
              <a:gd name="T51" fmla="*/ 93 h 139"/>
              <a:gd name="T52" fmla="*/ 170 w 203"/>
              <a:gd name="T53" fmla="*/ 138 h 139"/>
              <a:gd name="T54" fmla="*/ 138 w 203"/>
              <a:gd name="T55" fmla="*/ 138 h 139"/>
              <a:gd name="T56" fmla="*/ 138 w 203"/>
              <a:gd name="T57" fmla="*/ 106 h 139"/>
              <a:gd name="T58" fmla="*/ 138 w 203"/>
              <a:gd name="T59" fmla="*/ 93 h 139"/>
              <a:gd name="T60" fmla="*/ 109 w 203"/>
              <a:gd name="T61" fmla="*/ 93 h 139"/>
              <a:gd name="T62" fmla="*/ 93 w 203"/>
              <a:gd name="T63" fmla="*/ 93 h 139"/>
              <a:gd name="T64" fmla="*/ 93 w 203"/>
              <a:gd name="T65" fmla="*/ 77 h 139"/>
              <a:gd name="T66" fmla="*/ 77 w 203"/>
              <a:gd name="T67" fmla="*/ 61 h 139"/>
              <a:gd name="T68" fmla="*/ 61 w 203"/>
              <a:gd name="T69" fmla="*/ 45 h 139"/>
              <a:gd name="T70" fmla="*/ 61 w 203"/>
              <a:gd name="T71" fmla="*/ 61 h 139"/>
              <a:gd name="T72" fmla="*/ 32 w 203"/>
              <a:gd name="T73" fmla="*/ 45 h 139"/>
              <a:gd name="T74" fmla="*/ 16 w 203"/>
              <a:gd name="T75" fmla="*/ 45 h 139"/>
              <a:gd name="T76" fmla="*/ 0 w 203"/>
              <a:gd name="T77" fmla="*/ 4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 h="139">
                <a:moveTo>
                  <a:pt x="0" y="45"/>
                </a:moveTo>
                <a:lnTo>
                  <a:pt x="0" y="0"/>
                </a:lnTo>
                <a:lnTo>
                  <a:pt x="16" y="0"/>
                </a:lnTo>
                <a:lnTo>
                  <a:pt x="32" y="0"/>
                </a:lnTo>
                <a:lnTo>
                  <a:pt x="48" y="16"/>
                </a:lnTo>
                <a:lnTo>
                  <a:pt x="61" y="29"/>
                </a:lnTo>
                <a:lnTo>
                  <a:pt x="61" y="16"/>
                </a:lnTo>
                <a:lnTo>
                  <a:pt x="61" y="0"/>
                </a:lnTo>
                <a:lnTo>
                  <a:pt x="77" y="16"/>
                </a:lnTo>
                <a:lnTo>
                  <a:pt x="77" y="0"/>
                </a:lnTo>
                <a:lnTo>
                  <a:pt x="77" y="16"/>
                </a:lnTo>
                <a:lnTo>
                  <a:pt x="93" y="16"/>
                </a:lnTo>
                <a:lnTo>
                  <a:pt x="109" y="16"/>
                </a:lnTo>
                <a:lnTo>
                  <a:pt x="125" y="29"/>
                </a:lnTo>
                <a:lnTo>
                  <a:pt x="138" y="29"/>
                </a:lnTo>
                <a:lnTo>
                  <a:pt x="154" y="29"/>
                </a:lnTo>
                <a:lnTo>
                  <a:pt x="170" y="29"/>
                </a:lnTo>
                <a:lnTo>
                  <a:pt x="170" y="45"/>
                </a:lnTo>
                <a:lnTo>
                  <a:pt x="186" y="45"/>
                </a:lnTo>
                <a:lnTo>
                  <a:pt x="202" y="45"/>
                </a:lnTo>
                <a:lnTo>
                  <a:pt x="202" y="61"/>
                </a:lnTo>
                <a:lnTo>
                  <a:pt x="186" y="77"/>
                </a:lnTo>
                <a:lnTo>
                  <a:pt x="186" y="61"/>
                </a:lnTo>
                <a:lnTo>
                  <a:pt x="170" y="61"/>
                </a:lnTo>
                <a:lnTo>
                  <a:pt x="170" y="77"/>
                </a:lnTo>
                <a:lnTo>
                  <a:pt x="170" y="93"/>
                </a:lnTo>
                <a:lnTo>
                  <a:pt x="170" y="138"/>
                </a:lnTo>
                <a:lnTo>
                  <a:pt x="138" y="138"/>
                </a:lnTo>
                <a:lnTo>
                  <a:pt x="138" y="106"/>
                </a:lnTo>
                <a:lnTo>
                  <a:pt x="138" y="93"/>
                </a:lnTo>
                <a:lnTo>
                  <a:pt x="109" y="93"/>
                </a:lnTo>
                <a:lnTo>
                  <a:pt x="93" y="93"/>
                </a:lnTo>
                <a:lnTo>
                  <a:pt x="93" y="77"/>
                </a:lnTo>
                <a:lnTo>
                  <a:pt x="77" y="61"/>
                </a:lnTo>
                <a:lnTo>
                  <a:pt x="61" y="45"/>
                </a:lnTo>
                <a:lnTo>
                  <a:pt x="61" y="61"/>
                </a:lnTo>
                <a:lnTo>
                  <a:pt x="32" y="45"/>
                </a:lnTo>
                <a:lnTo>
                  <a:pt x="16" y="45"/>
                </a:lnTo>
                <a:lnTo>
                  <a:pt x="0" y="45"/>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93" name="Freeform 631"/>
          <p:cNvSpPr>
            <a:spLocks/>
          </p:cNvSpPr>
          <p:nvPr/>
        </p:nvSpPr>
        <p:spPr bwMode="auto">
          <a:xfrm>
            <a:off x="5196875" y="2304679"/>
            <a:ext cx="863402" cy="592037"/>
          </a:xfrm>
          <a:custGeom>
            <a:avLst/>
            <a:gdLst>
              <a:gd name="T0" fmla="*/ 0 w 508"/>
              <a:gd name="T1" fmla="*/ 186 h 341"/>
              <a:gd name="T2" fmla="*/ 13 w 508"/>
              <a:gd name="T3" fmla="*/ 77 h 341"/>
              <a:gd name="T4" fmla="*/ 61 w 508"/>
              <a:gd name="T5" fmla="*/ 93 h 341"/>
              <a:gd name="T6" fmla="*/ 90 w 508"/>
              <a:gd name="T7" fmla="*/ 77 h 341"/>
              <a:gd name="T8" fmla="*/ 138 w 508"/>
              <a:gd name="T9" fmla="*/ 109 h 341"/>
              <a:gd name="T10" fmla="*/ 154 w 508"/>
              <a:gd name="T11" fmla="*/ 48 h 341"/>
              <a:gd name="T12" fmla="*/ 199 w 508"/>
              <a:gd name="T13" fmla="*/ 32 h 341"/>
              <a:gd name="T14" fmla="*/ 244 w 508"/>
              <a:gd name="T15" fmla="*/ 0 h 341"/>
              <a:gd name="T16" fmla="*/ 308 w 508"/>
              <a:gd name="T17" fmla="*/ 16 h 341"/>
              <a:gd name="T18" fmla="*/ 353 w 508"/>
              <a:gd name="T19" fmla="*/ 32 h 341"/>
              <a:gd name="T20" fmla="*/ 385 w 508"/>
              <a:gd name="T21" fmla="*/ 64 h 341"/>
              <a:gd name="T22" fmla="*/ 414 w 508"/>
              <a:gd name="T23" fmla="*/ 77 h 341"/>
              <a:gd name="T24" fmla="*/ 462 w 508"/>
              <a:gd name="T25" fmla="*/ 125 h 341"/>
              <a:gd name="T26" fmla="*/ 507 w 508"/>
              <a:gd name="T27" fmla="*/ 170 h 341"/>
              <a:gd name="T28" fmla="*/ 462 w 508"/>
              <a:gd name="T29" fmla="*/ 218 h 341"/>
              <a:gd name="T30" fmla="*/ 430 w 508"/>
              <a:gd name="T31" fmla="*/ 263 h 341"/>
              <a:gd name="T32" fmla="*/ 398 w 508"/>
              <a:gd name="T33" fmla="*/ 279 h 341"/>
              <a:gd name="T34" fmla="*/ 369 w 508"/>
              <a:gd name="T35" fmla="*/ 279 h 341"/>
              <a:gd name="T36" fmla="*/ 337 w 508"/>
              <a:gd name="T37" fmla="*/ 295 h 341"/>
              <a:gd name="T38" fmla="*/ 308 w 508"/>
              <a:gd name="T39" fmla="*/ 295 h 341"/>
              <a:gd name="T40" fmla="*/ 276 w 508"/>
              <a:gd name="T41" fmla="*/ 295 h 341"/>
              <a:gd name="T42" fmla="*/ 260 w 508"/>
              <a:gd name="T43" fmla="*/ 308 h 341"/>
              <a:gd name="T44" fmla="*/ 231 w 508"/>
              <a:gd name="T45" fmla="*/ 308 h 341"/>
              <a:gd name="T46" fmla="*/ 199 w 508"/>
              <a:gd name="T47" fmla="*/ 295 h 341"/>
              <a:gd name="T48" fmla="*/ 183 w 508"/>
              <a:gd name="T49" fmla="*/ 279 h 341"/>
              <a:gd name="T50" fmla="*/ 167 w 508"/>
              <a:gd name="T51" fmla="*/ 279 h 341"/>
              <a:gd name="T52" fmla="*/ 138 w 508"/>
              <a:gd name="T53" fmla="*/ 279 h 341"/>
              <a:gd name="T54" fmla="*/ 106 w 508"/>
              <a:gd name="T55" fmla="*/ 279 h 341"/>
              <a:gd name="T56" fmla="*/ 106 w 508"/>
              <a:gd name="T57" fmla="*/ 340 h 341"/>
              <a:gd name="T58" fmla="*/ 77 w 508"/>
              <a:gd name="T59" fmla="*/ 324 h 341"/>
              <a:gd name="T60" fmla="*/ 61 w 508"/>
              <a:gd name="T61" fmla="*/ 340 h 341"/>
              <a:gd name="T62" fmla="*/ 29 w 508"/>
              <a:gd name="T63" fmla="*/ 308 h 341"/>
              <a:gd name="T64" fmla="*/ 45 w 508"/>
              <a:gd name="T65" fmla="*/ 279 h 341"/>
              <a:gd name="T66" fmla="*/ 45 w 508"/>
              <a:gd name="T67" fmla="*/ 263 h 341"/>
              <a:gd name="T68" fmla="*/ 13 w 508"/>
              <a:gd name="T69" fmla="*/ 26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8" h="341">
                <a:moveTo>
                  <a:pt x="13" y="263"/>
                </a:moveTo>
                <a:lnTo>
                  <a:pt x="0" y="186"/>
                </a:lnTo>
                <a:lnTo>
                  <a:pt x="0" y="125"/>
                </a:lnTo>
                <a:lnTo>
                  <a:pt x="13" y="77"/>
                </a:lnTo>
                <a:lnTo>
                  <a:pt x="45" y="77"/>
                </a:lnTo>
                <a:lnTo>
                  <a:pt x="61" y="93"/>
                </a:lnTo>
                <a:lnTo>
                  <a:pt x="77" y="77"/>
                </a:lnTo>
                <a:lnTo>
                  <a:pt x="90" y="77"/>
                </a:lnTo>
                <a:lnTo>
                  <a:pt x="106" y="109"/>
                </a:lnTo>
                <a:lnTo>
                  <a:pt x="138" y="109"/>
                </a:lnTo>
                <a:lnTo>
                  <a:pt x="138" y="48"/>
                </a:lnTo>
                <a:lnTo>
                  <a:pt x="154" y="48"/>
                </a:lnTo>
                <a:lnTo>
                  <a:pt x="183" y="48"/>
                </a:lnTo>
                <a:lnTo>
                  <a:pt x="199" y="32"/>
                </a:lnTo>
                <a:lnTo>
                  <a:pt x="231" y="16"/>
                </a:lnTo>
                <a:lnTo>
                  <a:pt x="244" y="0"/>
                </a:lnTo>
                <a:lnTo>
                  <a:pt x="292" y="0"/>
                </a:lnTo>
                <a:lnTo>
                  <a:pt x="308" y="16"/>
                </a:lnTo>
                <a:lnTo>
                  <a:pt x="337" y="16"/>
                </a:lnTo>
                <a:lnTo>
                  <a:pt x="353" y="32"/>
                </a:lnTo>
                <a:lnTo>
                  <a:pt x="369" y="48"/>
                </a:lnTo>
                <a:lnTo>
                  <a:pt x="385" y="64"/>
                </a:lnTo>
                <a:lnTo>
                  <a:pt x="398" y="64"/>
                </a:lnTo>
                <a:lnTo>
                  <a:pt x="414" y="77"/>
                </a:lnTo>
                <a:lnTo>
                  <a:pt x="446" y="93"/>
                </a:lnTo>
                <a:lnTo>
                  <a:pt x="462" y="125"/>
                </a:lnTo>
                <a:lnTo>
                  <a:pt x="491" y="141"/>
                </a:lnTo>
                <a:lnTo>
                  <a:pt x="507" y="170"/>
                </a:lnTo>
                <a:lnTo>
                  <a:pt x="491" y="218"/>
                </a:lnTo>
                <a:lnTo>
                  <a:pt x="462" y="218"/>
                </a:lnTo>
                <a:lnTo>
                  <a:pt x="462" y="247"/>
                </a:lnTo>
                <a:lnTo>
                  <a:pt x="430" y="263"/>
                </a:lnTo>
                <a:lnTo>
                  <a:pt x="446" y="279"/>
                </a:lnTo>
                <a:lnTo>
                  <a:pt x="398" y="279"/>
                </a:lnTo>
                <a:lnTo>
                  <a:pt x="385" y="279"/>
                </a:lnTo>
                <a:lnTo>
                  <a:pt x="369" y="279"/>
                </a:lnTo>
                <a:lnTo>
                  <a:pt x="353" y="295"/>
                </a:lnTo>
                <a:lnTo>
                  <a:pt x="337" y="295"/>
                </a:lnTo>
                <a:lnTo>
                  <a:pt x="321" y="295"/>
                </a:lnTo>
                <a:lnTo>
                  <a:pt x="308" y="295"/>
                </a:lnTo>
                <a:lnTo>
                  <a:pt x="292" y="308"/>
                </a:lnTo>
                <a:lnTo>
                  <a:pt x="276" y="295"/>
                </a:lnTo>
                <a:lnTo>
                  <a:pt x="276" y="308"/>
                </a:lnTo>
                <a:lnTo>
                  <a:pt x="260" y="308"/>
                </a:lnTo>
                <a:lnTo>
                  <a:pt x="244" y="308"/>
                </a:lnTo>
                <a:lnTo>
                  <a:pt x="231" y="308"/>
                </a:lnTo>
                <a:lnTo>
                  <a:pt x="215" y="295"/>
                </a:lnTo>
                <a:lnTo>
                  <a:pt x="199" y="295"/>
                </a:lnTo>
                <a:lnTo>
                  <a:pt x="183" y="295"/>
                </a:lnTo>
                <a:lnTo>
                  <a:pt x="183" y="279"/>
                </a:lnTo>
                <a:lnTo>
                  <a:pt x="183" y="295"/>
                </a:lnTo>
                <a:lnTo>
                  <a:pt x="167" y="279"/>
                </a:lnTo>
                <a:lnTo>
                  <a:pt x="154" y="263"/>
                </a:lnTo>
                <a:lnTo>
                  <a:pt x="138" y="279"/>
                </a:lnTo>
                <a:lnTo>
                  <a:pt x="122" y="279"/>
                </a:lnTo>
                <a:lnTo>
                  <a:pt x="106" y="279"/>
                </a:lnTo>
                <a:lnTo>
                  <a:pt x="106" y="324"/>
                </a:lnTo>
                <a:lnTo>
                  <a:pt x="106" y="340"/>
                </a:lnTo>
                <a:lnTo>
                  <a:pt x="90" y="340"/>
                </a:lnTo>
                <a:lnTo>
                  <a:pt x="77" y="324"/>
                </a:lnTo>
                <a:lnTo>
                  <a:pt x="61" y="324"/>
                </a:lnTo>
                <a:lnTo>
                  <a:pt x="61" y="340"/>
                </a:lnTo>
                <a:lnTo>
                  <a:pt x="45" y="324"/>
                </a:lnTo>
                <a:lnTo>
                  <a:pt x="29" y="308"/>
                </a:lnTo>
                <a:lnTo>
                  <a:pt x="45" y="295"/>
                </a:lnTo>
                <a:lnTo>
                  <a:pt x="45" y="279"/>
                </a:lnTo>
                <a:lnTo>
                  <a:pt x="61" y="279"/>
                </a:lnTo>
                <a:lnTo>
                  <a:pt x="45" y="263"/>
                </a:lnTo>
                <a:lnTo>
                  <a:pt x="29" y="247"/>
                </a:lnTo>
                <a:lnTo>
                  <a:pt x="13" y="263"/>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94" name="Freeform 632"/>
          <p:cNvSpPr>
            <a:spLocks/>
          </p:cNvSpPr>
          <p:nvPr/>
        </p:nvSpPr>
        <p:spPr bwMode="auto">
          <a:xfrm>
            <a:off x="5639105" y="2789073"/>
            <a:ext cx="318218" cy="161464"/>
          </a:xfrm>
          <a:custGeom>
            <a:avLst/>
            <a:gdLst>
              <a:gd name="T0" fmla="*/ 32 w 187"/>
              <a:gd name="T1" fmla="*/ 61 h 94"/>
              <a:gd name="T2" fmla="*/ 32 w 187"/>
              <a:gd name="T3" fmla="*/ 77 h 94"/>
              <a:gd name="T4" fmla="*/ 48 w 187"/>
              <a:gd name="T5" fmla="*/ 77 h 94"/>
              <a:gd name="T6" fmla="*/ 61 w 187"/>
              <a:gd name="T7" fmla="*/ 77 h 94"/>
              <a:gd name="T8" fmla="*/ 77 w 187"/>
              <a:gd name="T9" fmla="*/ 77 h 94"/>
              <a:gd name="T10" fmla="*/ 93 w 187"/>
              <a:gd name="T11" fmla="*/ 93 h 94"/>
              <a:gd name="T12" fmla="*/ 109 w 187"/>
              <a:gd name="T13" fmla="*/ 93 h 94"/>
              <a:gd name="T14" fmla="*/ 125 w 187"/>
              <a:gd name="T15" fmla="*/ 61 h 94"/>
              <a:gd name="T16" fmla="*/ 138 w 187"/>
              <a:gd name="T17" fmla="*/ 77 h 94"/>
              <a:gd name="T18" fmla="*/ 186 w 187"/>
              <a:gd name="T19" fmla="*/ 45 h 94"/>
              <a:gd name="T20" fmla="*/ 186 w 187"/>
              <a:gd name="T21" fmla="*/ 0 h 94"/>
              <a:gd name="T22" fmla="*/ 138 w 187"/>
              <a:gd name="T23" fmla="*/ 0 h 94"/>
              <a:gd name="T24" fmla="*/ 125 w 187"/>
              <a:gd name="T25" fmla="*/ 0 h 94"/>
              <a:gd name="T26" fmla="*/ 109 w 187"/>
              <a:gd name="T27" fmla="*/ 0 h 94"/>
              <a:gd name="T28" fmla="*/ 93 w 187"/>
              <a:gd name="T29" fmla="*/ 16 h 94"/>
              <a:gd name="T30" fmla="*/ 77 w 187"/>
              <a:gd name="T31" fmla="*/ 16 h 94"/>
              <a:gd name="T32" fmla="*/ 61 w 187"/>
              <a:gd name="T33" fmla="*/ 16 h 94"/>
              <a:gd name="T34" fmla="*/ 48 w 187"/>
              <a:gd name="T35" fmla="*/ 16 h 94"/>
              <a:gd name="T36" fmla="*/ 32 w 187"/>
              <a:gd name="T37" fmla="*/ 29 h 94"/>
              <a:gd name="T38" fmla="*/ 16 w 187"/>
              <a:gd name="T39" fmla="*/ 16 h 94"/>
              <a:gd name="T40" fmla="*/ 16 w 187"/>
              <a:gd name="T41" fmla="*/ 29 h 94"/>
              <a:gd name="T42" fmla="*/ 0 w 187"/>
              <a:gd name="T43" fmla="*/ 29 h 94"/>
              <a:gd name="T44" fmla="*/ 16 w 187"/>
              <a:gd name="T45" fmla="*/ 29 h 94"/>
              <a:gd name="T46" fmla="*/ 16 w 187"/>
              <a:gd name="T47" fmla="*/ 45 h 94"/>
              <a:gd name="T48" fmla="*/ 32 w 187"/>
              <a:gd name="T49" fmla="*/ 45 h 94"/>
              <a:gd name="T50" fmla="*/ 48 w 187"/>
              <a:gd name="T51" fmla="*/ 45 h 94"/>
              <a:gd name="T52" fmla="*/ 48 w 187"/>
              <a:gd name="T53" fmla="*/ 61 h 94"/>
              <a:gd name="T54" fmla="*/ 32 w 187"/>
              <a:gd name="T55" fmla="*/ 77 h 94"/>
              <a:gd name="T56" fmla="*/ 32 w 187"/>
              <a:gd name="T57"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 h="94">
                <a:moveTo>
                  <a:pt x="32" y="61"/>
                </a:moveTo>
                <a:lnTo>
                  <a:pt x="32" y="77"/>
                </a:lnTo>
                <a:lnTo>
                  <a:pt x="48" y="77"/>
                </a:lnTo>
                <a:lnTo>
                  <a:pt x="61" y="77"/>
                </a:lnTo>
                <a:lnTo>
                  <a:pt x="77" y="77"/>
                </a:lnTo>
                <a:lnTo>
                  <a:pt x="93" y="93"/>
                </a:lnTo>
                <a:lnTo>
                  <a:pt x="109" y="93"/>
                </a:lnTo>
                <a:lnTo>
                  <a:pt x="125" y="61"/>
                </a:lnTo>
                <a:lnTo>
                  <a:pt x="138" y="77"/>
                </a:lnTo>
                <a:lnTo>
                  <a:pt x="186" y="45"/>
                </a:lnTo>
                <a:lnTo>
                  <a:pt x="186" y="0"/>
                </a:lnTo>
                <a:lnTo>
                  <a:pt x="138" y="0"/>
                </a:lnTo>
                <a:lnTo>
                  <a:pt x="125" y="0"/>
                </a:lnTo>
                <a:lnTo>
                  <a:pt x="109" y="0"/>
                </a:lnTo>
                <a:lnTo>
                  <a:pt x="93" y="16"/>
                </a:lnTo>
                <a:lnTo>
                  <a:pt x="77" y="16"/>
                </a:lnTo>
                <a:lnTo>
                  <a:pt x="61" y="16"/>
                </a:lnTo>
                <a:lnTo>
                  <a:pt x="48" y="16"/>
                </a:lnTo>
                <a:lnTo>
                  <a:pt x="32" y="29"/>
                </a:lnTo>
                <a:lnTo>
                  <a:pt x="16" y="16"/>
                </a:lnTo>
                <a:lnTo>
                  <a:pt x="16" y="29"/>
                </a:lnTo>
                <a:lnTo>
                  <a:pt x="0" y="29"/>
                </a:lnTo>
                <a:lnTo>
                  <a:pt x="16" y="29"/>
                </a:lnTo>
                <a:lnTo>
                  <a:pt x="16" y="45"/>
                </a:lnTo>
                <a:lnTo>
                  <a:pt x="32" y="45"/>
                </a:lnTo>
                <a:lnTo>
                  <a:pt x="48" y="45"/>
                </a:lnTo>
                <a:lnTo>
                  <a:pt x="48" y="61"/>
                </a:lnTo>
                <a:lnTo>
                  <a:pt x="32" y="77"/>
                </a:lnTo>
                <a:lnTo>
                  <a:pt x="32" y="61"/>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95" name="Freeform 633"/>
          <p:cNvSpPr>
            <a:spLocks/>
          </p:cNvSpPr>
          <p:nvPr/>
        </p:nvSpPr>
        <p:spPr bwMode="auto">
          <a:xfrm>
            <a:off x="6086014" y="3857813"/>
            <a:ext cx="51477" cy="107643"/>
          </a:xfrm>
          <a:custGeom>
            <a:avLst/>
            <a:gdLst>
              <a:gd name="T0" fmla="*/ 16 w 30"/>
              <a:gd name="T1" fmla="*/ 0 h 62"/>
              <a:gd name="T2" fmla="*/ 0 w 30"/>
              <a:gd name="T3" fmla="*/ 32 h 62"/>
              <a:gd name="T4" fmla="*/ 0 w 30"/>
              <a:gd name="T5" fmla="*/ 61 h 62"/>
              <a:gd name="T6" fmla="*/ 16 w 30"/>
              <a:gd name="T7" fmla="*/ 61 h 62"/>
              <a:gd name="T8" fmla="*/ 29 w 30"/>
              <a:gd name="T9" fmla="*/ 61 h 62"/>
              <a:gd name="T10" fmla="*/ 29 w 30"/>
              <a:gd name="T11" fmla="*/ 45 h 62"/>
              <a:gd name="T12" fmla="*/ 16 w 30"/>
              <a:gd name="T13" fmla="*/ 32 h 62"/>
              <a:gd name="T14" fmla="*/ 16 w 30"/>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2">
                <a:moveTo>
                  <a:pt x="16" y="0"/>
                </a:moveTo>
                <a:lnTo>
                  <a:pt x="0" y="32"/>
                </a:lnTo>
                <a:lnTo>
                  <a:pt x="0" y="61"/>
                </a:lnTo>
                <a:lnTo>
                  <a:pt x="16" y="61"/>
                </a:lnTo>
                <a:lnTo>
                  <a:pt x="29" y="61"/>
                </a:lnTo>
                <a:lnTo>
                  <a:pt x="29" y="45"/>
                </a:lnTo>
                <a:lnTo>
                  <a:pt x="16" y="32"/>
                </a:lnTo>
                <a:lnTo>
                  <a:pt x="16" y="0"/>
                </a:lnTo>
              </a:path>
            </a:pathLst>
          </a:custGeom>
          <a:solidFill>
            <a:schemeClr val="accent5">
              <a:lumMod val="5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96" name="Freeform 634"/>
          <p:cNvSpPr>
            <a:spLocks/>
          </p:cNvSpPr>
          <p:nvPr/>
        </p:nvSpPr>
        <p:spPr bwMode="auto">
          <a:xfrm>
            <a:off x="6057936" y="3240148"/>
            <a:ext cx="187187" cy="112769"/>
          </a:xfrm>
          <a:custGeom>
            <a:avLst/>
            <a:gdLst>
              <a:gd name="T0" fmla="*/ 16 w 110"/>
              <a:gd name="T1" fmla="*/ 0 h 65"/>
              <a:gd name="T2" fmla="*/ 0 w 110"/>
              <a:gd name="T3" fmla="*/ 0 h 65"/>
              <a:gd name="T4" fmla="*/ 0 w 110"/>
              <a:gd name="T5" fmla="*/ 32 h 65"/>
              <a:gd name="T6" fmla="*/ 32 w 110"/>
              <a:gd name="T7" fmla="*/ 48 h 65"/>
              <a:gd name="T8" fmla="*/ 61 w 110"/>
              <a:gd name="T9" fmla="*/ 64 h 65"/>
              <a:gd name="T10" fmla="*/ 109 w 110"/>
              <a:gd name="T11" fmla="*/ 48 h 65"/>
              <a:gd name="T12" fmla="*/ 109 w 110"/>
              <a:gd name="T13" fmla="*/ 32 h 65"/>
              <a:gd name="T14" fmla="*/ 77 w 110"/>
              <a:gd name="T15" fmla="*/ 32 h 65"/>
              <a:gd name="T16" fmla="*/ 32 w 110"/>
              <a:gd name="T17" fmla="*/ 16 h 65"/>
              <a:gd name="T18" fmla="*/ 16 w 110"/>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65">
                <a:moveTo>
                  <a:pt x="16" y="0"/>
                </a:moveTo>
                <a:lnTo>
                  <a:pt x="0" y="0"/>
                </a:lnTo>
                <a:lnTo>
                  <a:pt x="0" y="32"/>
                </a:lnTo>
                <a:lnTo>
                  <a:pt x="32" y="48"/>
                </a:lnTo>
                <a:lnTo>
                  <a:pt x="61" y="64"/>
                </a:lnTo>
                <a:lnTo>
                  <a:pt x="109" y="48"/>
                </a:lnTo>
                <a:lnTo>
                  <a:pt x="109" y="32"/>
                </a:lnTo>
                <a:lnTo>
                  <a:pt x="77" y="32"/>
                </a:lnTo>
                <a:lnTo>
                  <a:pt x="32" y="16"/>
                </a:lnTo>
                <a:lnTo>
                  <a:pt x="16" y="0"/>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97" name="Freeform 635"/>
          <p:cNvSpPr>
            <a:spLocks/>
          </p:cNvSpPr>
          <p:nvPr/>
        </p:nvSpPr>
        <p:spPr bwMode="auto">
          <a:xfrm>
            <a:off x="5770137" y="2999233"/>
            <a:ext cx="683234" cy="917528"/>
          </a:xfrm>
          <a:custGeom>
            <a:avLst/>
            <a:gdLst>
              <a:gd name="T0" fmla="*/ 138 w 402"/>
              <a:gd name="T1" fmla="*/ 48 h 528"/>
              <a:gd name="T2" fmla="*/ 93 w 402"/>
              <a:gd name="T3" fmla="*/ 61 h 528"/>
              <a:gd name="T4" fmla="*/ 77 w 402"/>
              <a:gd name="T5" fmla="*/ 93 h 528"/>
              <a:gd name="T6" fmla="*/ 77 w 402"/>
              <a:gd name="T7" fmla="*/ 125 h 528"/>
              <a:gd name="T8" fmla="*/ 48 w 402"/>
              <a:gd name="T9" fmla="*/ 170 h 528"/>
              <a:gd name="T10" fmla="*/ 32 w 402"/>
              <a:gd name="T11" fmla="*/ 202 h 528"/>
              <a:gd name="T12" fmla="*/ 16 w 402"/>
              <a:gd name="T13" fmla="*/ 202 h 528"/>
              <a:gd name="T14" fmla="*/ 32 w 402"/>
              <a:gd name="T15" fmla="*/ 247 h 528"/>
              <a:gd name="T16" fmla="*/ 16 w 402"/>
              <a:gd name="T17" fmla="*/ 280 h 528"/>
              <a:gd name="T18" fmla="*/ 32 w 402"/>
              <a:gd name="T19" fmla="*/ 308 h 528"/>
              <a:gd name="T20" fmla="*/ 61 w 402"/>
              <a:gd name="T21" fmla="*/ 308 h 528"/>
              <a:gd name="T22" fmla="*/ 61 w 402"/>
              <a:gd name="T23" fmla="*/ 280 h 528"/>
              <a:gd name="T24" fmla="*/ 93 w 402"/>
              <a:gd name="T25" fmla="*/ 386 h 528"/>
              <a:gd name="T26" fmla="*/ 125 w 402"/>
              <a:gd name="T27" fmla="*/ 463 h 528"/>
              <a:gd name="T28" fmla="*/ 154 w 402"/>
              <a:gd name="T29" fmla="*/ 527 h 528"/>
              <a:gd name="T30" fmla="*/ 186 w 402"/>
              <a:gd name="T31" fmla="*/ 495 h 528"/>
              <a:gd name="T32" fmla="*/ 186 w 402"/>
              <a:gd name="T33" fmla="*/ 463 h 528"/>
              <a:gd name="T34" fmla="*/ 186 w 402"/>
              <a:gd name="T35" fmla="*/ 402 h 528"/>
              <a:gd name="T36" fmla="*/ 215 w 402"/>
              <a:gd name="T37" fmla="*/ 386 h 528"/>
              <a:gd name="T38" fmla="*/ 247 w 402"/>
              <a:gd name="T39" fmla="*/ 341 h 528"/>
              <a:gd name="T40" fmla="*/ 279 w 402"/>
              <a:gd name="T41" fmla="*/ 296 h 528"/>
              <a:gd name="T42" fmla="*/ 308 w 402"/>
              <a:gd name="T43" fmla="*/ 280 h 528"/>
              <a:gd name="T44" fmla="*/ 292 w 402"/>
              <a:gd name="T45" fmla="*/ 215 h 528"/>
              <a:gd name="T46" fmla="*/ 308 w 402"/>
              <a:gd name="T47" fmla="*/ 202 h 528"/>
              <a:gd name="T48" fmla="*/ 340 w 402"/>
              <a:gd name="T49" fmla="*/ 215 h 528"/>
              <a:gd name="T50" fmla="*/ 340 w 402"/>
              <a:gd name="T51" fmla="*/ 247 h 528"/>
              <a:gd name="T52" fmla="*/ 356 w 402"/>
              <a:gd name="T53" fmla="*/ 280 h 528"/>
              <a:gd name="T54" fmla="*/ 369 w 402"/>
              <a:gd name="T55" fmla="*/ 247 h 528"/>
              <a:gd name="T56" fmla="*/ 385 w 402"/>
              <a:gd name="T57" fmla="*/ 202 h 528"/>
              <a:gd name="T58" fmla="*/ 401 w 402"/>
              <a:gd name="T59" fmla="*/ 154 h 528"/>
              <a:gd name="T60" fmla="*/ 385 w 402"/>
              <a:gd name="T61" fmla="*/ 138 h 528"/>
              <a:gd name="T62" fmla="*/ 369 w 402"/>
              <a:gd name="T63" fmla="*/ 138 h 528"/>
              <a:gd name="T64" fmla="*/ 324 w 402"/>
              <a:gd name="T65" fmla="*/ 186 h 528"/>
              <a:gd name="T66" fmla="*/ 292 w 402"/>
              <a:gd name="T67" fmla="*/ 186 h 528"/>
              <a:gd name="T68" fmla="*/ 279 w 402"/>
              <a:gd name="T69" fmla="*/ 186 h 528"/>
              <a:gd name="T70" fmla="*/ 202 w 402"/>
              <a:gd name="T71" fmla="*/ 186 h 528"/>
              <a:gd name="T72" fmla="*/ 170 w 402"/>
              <a:gd name="T73" fmla="*/ 138 h 528"/>
              <a:gd name="T74" fmla="*/ 125 w 402"/>
              <a:gd name="T75" fmla="*/ 93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2" h="528">
                <a:moveTo>
                  <a:pt x="138" y="93"/>
                </a:moveTo>
                <a:lnTo>
                  <a:pt x="138" y="48"/>
                </a:lnTo>
                <a:lnTo>
                  <a:pt x="48" y="0"/>
                </a:lnTo>
                <a:lnTo>
                  <a:pt x="93" y="61"/>
                </a:lnTo>
                <a:lnTo>
                  <a:pt x="61" y="93"/>
                </a:lnTo>
                <a:lnTo>
                  <a:pt x="77" y="93"/>
                </a:lnTo>
                <a:lnTo>
                  <a:pt x="77" y="109"/>
                </a:lnTo>
                <a:lnTo>
                  <a:pt x="77" y="125"/>
                </a:lnTo>
                <a:lnTo>
                  <a:pt x="61" y="154"/>
                </a:lnTo>
                <a:lnTo>
                  <a:pt x="48" y="170"/>
                </a:lnTo>
                <a:lnTo>
                  <a:pt x="48" y="186"/>
                </a:lnTo>
                <a:lnTo>
                  <a:pt x="32" y="202"/>
                </a:lnTo>
                <a:lnTo>
                  <a:pt x="16" y="186"/>
                </a:lnTo>
                <a:lnTo>
                  <a:pt x="16" y="202"/>
                </a:lnTo>
                <a:lnTo>
                  <a:pt x="16" y="215"/>
                </a:lnTo>
                <a:lnTo>
                  <a:pt x="32" y="247"/>
                </a:lnTo>
                <a:lnTo>
                  <a:pt x="0" y="264"/>
                </a:lnTo>
                <a:lnTo>
                  <a:pt x="16" y="280"/>
                </a:lnTo>
                <a:lnTo>
                  <a:pt x="16" y="296"/>
                </a:lnTo>
                <a:lnTo>
                  <a:pt x="32" y="308"/>
                </a:lnTo>
                <a:lnTo>
                  <a:pt x="48" y="308"/>
                </a:lnTo>
                <a:lnTo>
                  <a:pt x="61" y="308"/>
                </a:lnTo>
                <a:lnTo>
                  <a:pt x="61" y="296"/>
                </a:lnTo>
                <a:lnTo>
                  <a:pt x="61" y="280"/>
                </a:lnTo>
                <a:lnTo>
                  <a:pt x="77" y="325"/>
                </a:lnTo>
                <a:lnTo>
                  <a:pt x="93" y="386"/>
                </a:lnTo>
                <a:lnTo>
                  <a:pt x="109" y="418"/>
                </a:lnTo>
                <a:lnTo>
                  <a:pt x="125" y="463"/>
                </a:lnTo>
                <a:lnTo>
                  <a:pt x="138" y="495"/>
                </a:lnTo>
                <a:lnTo>
                  <a:pt x="154" y="527"/>
                </a:lnTo>
                <a:lnTo>
                  <a:pt x="170" y="511"/>
                </a:lnTo>
                <a:lnTo>
                  <a:pt x="186" y="495"/>
                </a:lnTo>
                <a:lnTo>
                  <a:pt x="186" y="479"/>
                </a:lnTo>
                <a:lnTo>
                  <a:pt x="186" y="463"/>
                </a:lnTo>
                <a:lnTo>
                  <a:pt x="202" y="450"/>
                </a:lnTo>
                <a:lnTo>
                  <a:pt x="186" y="402"/>
                </a:lnTo>
                <a:lnTo>
                  <a:pt x="202" y="402"/>
                </a:lnTo>
                <a:lnTo>
                  <a:pt x="215" y="386"/>
                </a:lnTo>
                <a:lnTo>
                  <a:pt x="215" y="373"/>
                </a:lnTo>
                <a:lnTo>
                  <a:pt x="247" y="341"/>
                </a:lnTo>
                <a:lnTo>
                  <a:pt x="279" y="308"/>
                </a:lnTo>
                <a:lnTo>
                  <a:pt x="279" y="296"/>
                </a:lnTo>
                <a:lnTo>
                  <a:pt x="292" y="296"/>
                </a:lnTo>
                <a:lnTo>
                  <a:pt x="308" y="280"/>
                </a:lnTo>
                <a:lnTo>
                  <a:pt x="292" y="231"/>
                </a:lnTo>
                <a:lnTo>
                  <a:pt x="292" y="215"/>
                </a:lnTo>
                <a:lnTo>
                  <a:pt x="279" y="202"/>
                </a:lnTo>
                <a:lnTo>
                  <a:pt x="308" y="202"/>
                </a:lnTo>
                <a:lnTo>
                  <a:pt x="308" y="215"/>
                </a:lnTo>
                <a:lnTo>
                  <a:pt x="340" y="215"/>
                </a:lnTo>
                <a:lnTo>
                  <a:pt x="356" y="231"/>
                </a:lnTo>
                <a:lnTo>
                  <a:pt x="340" y="247"/>
                </a:lnTo>
                <a:lnTo>
                  <a:pt x="356" y="247"/>
                </a:lnTo>
                <a:lnTo>
                  <a:pt x="356" y="280"/>
                </a:lnTo>
                <a:lnTo>
                  <a:pt x="369" y="280"/>
                </a:lnTo>
                <a:lnTo>
                  <a:pt x="369" y="247"/>
                </a:lnTo>
                <a:lnTo>
                  <a:pt x="369" y="231"/>
                </a:lnTo>
                <a:lnTo>
                  <a:pt x="385" y="202"/>
                </a:lnTo>
                <a:lnTo>
                  <a:pt x="385" y="186"/>
                </a:lnTo>
                <a:lnTo>
                  <a:pt x="401" y="154"/>
                </a:lnTo>
                <a:lnTo>
                  <a:pt x="401" y="138"/>
                </a:lnTo>
                <a:lnTo>
                  <a:pt x="385" y="138"/>
                </a:lnTo>
                <a:lnTo>
                  <a:pt x="369" y="154"/>
                </a:lnTo>
                <a:lnTo>
                  <a:pt x="369" y="138"/>
                </a:lnTo>
                <a:lnTo>
                  <a:pt x="324" y="170"/>
                </a:lnTo>
                <a:lnTo>
                  <a:pt x="324" y="186"/>
                </a:lnTo>
                <a:lnTo>
                  <a:pt x="324" y="202"/>
                </a:lnTo>
                <a:lnTo>
                  <a:pt x="292" y="186"/>
                </a:lnTo>
                <a:lnTo>
                  <a:pt x="279" y="170"/>
                </a:lnTo>
                <a:lnTo>
                  <a:pt x="279" y="186"/>
                </a:lnTo>
                <a:lnTo>
                  <a:pt x="231" y="202"/>
                </a:lnTo>
                <a:lnTo>
                  <a:pt x="202" y="186"/>
                </a:lnTo>
                <a:lnTo>
                  <a:pt x="170" y="170"/>
                </a:lnTo>
                <a:lnTo>
                  <a:pt x="170" y="138"/>
                </a:lnTo>
                <a:lnTo>
                  <a:pt x="138" y="125"/>
                </a:lnTo>
                <a:lnTo>
                  <a:pt x="125" y="93"/>
                </a:lnTo>
                <a:lnTo>
                  <a:pt x="138" y="93"/>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98" name="Line 636"/>
          <p:cNvSpPr>
            <a:spLocks noChangeShapeType="1"/>
          </p:cNvSpPr>
          <p:nvPr/>
        </p:nvSpPr>
        <p:spPr bwMode="auto">
          <a:xfrm>
            <a:off x="5983061" y="3083809"/>
            <a:ext cx="2573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99" name="Line 637"/>
          <p:cNvSpPr>
            <a:spLocks noChangeShapeType="1"/>
          </p:cNvSpPr>
          <p:nvPr/>
        </p:nvSpPr>
        <p:spPr bwMode="auto">
          <a:xfrm>
            <a:off x="5901168" y="3160697"/>
            <a:ext cx="280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00" name="Line 638"/>
          <p:cNvSpPr>
            <a:spLocks noChangeShapeType="1"/>
          </p:cNvSpPr>
          <p:nvPr/>
        </p:nvSpPr>
        <p:spPr bwMode="auto">
          <a:xfrm>
            <a:off x="5983061" y="3160697"/>
            <a:ext cx="2573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01" name="Line 639"/>
          <p:cNvSpPr>
            <a:spLocks noChangeShapeType="1"/>
          </p:cNvSpPr>
          <p:nvPr/>
        </p:nvSpPr>
        <p:spPr bwMode="auto">
          <a:xfrm>
            <a:off x="6376155" y="3268339"/>
            <a:ext cx="2105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02" name="Line 640"/>
          <p:cNvSpPr>
            <a:spLocks noChangeShapeType="1"/>
          </p:cNvSpPr>
          <p:nvPr/>
        </p:nvSpPr>
        <p:spPr bwMode="auto">
          <a:xfrm>
            <a:off x="6397214" y="3268339"/>
            <a:ext cx="280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03" name="Freeform 641"/>
          <p:cNvSpPr>
            <a:spLocks/>
          </p:cNvSpPr>
          <p:nvPr/>
        </p:nvSpPr>
        <p:spPr bwMode="auto">
          <a:xfrm>
            <a:off x="6245124" y="3350353"/>
            <a:ext cx="131031" cy="164027"/>
          </a:xfrm>
          <a:custGeom>
            <a:avLst/>
            <a:gdLst>
              <a:gd name="T0" fmla="*/ 0 w 78"/>
              <a:gd name="T1" fmla="*/ 0 h 95"/>
              <a:gd name="T2" fmla="*/ 13 w 78"/>
              <a:gd name="T3" fmla="*/ 13 h 95"/>
              <a:gd name="T4" fmla="*/ 13 w 78"/>
              <a:gd name="T5" fmla="*/ 29 h 95"/>
              <a:gd name="T6" fmla="*/ 29 w 78"/>
              <a:gd name="T7" fmla="*/ 78 h 95"/>
              <a:gd name="T8" fmla="*/ 45 w 78"/>
              <a:gd name="T9" fmla="*/ 78 h 95"/>
              <a:gd name="T10" fmla="*/ 61 w 78"/>
              <a:gd name="T11" fmla="*/ 62 h 95"/>
              <a:gd name="T12" fmla="*/ 77 w 78"/>
              <a:gd name="T13" fmla="*/ 78 h 95"/>
              <a:gd name="T14" fmla="*/ 77 w 78"/>
              <a:gd name="T15" fmla="*/ 94 h 95"/>
              <a:gd name="T16" fmla="*/ 77 w 78"/>
              <a:gd name="T17" fmla="*/ 78 h 95"/>
              <a:gd name="T18" fmla="*/ 77 w 78"/>
              <a:gd name="T19" fmla="*/ 45 h 95"/>
              <a:gd name="T20" fmla="*/ 61 w 78"/>
              <a:gd name="T21" fmla="*/ 45 h 95"/>
              <a:gd name="T22" fmla="*/ 77 w 78"/>
              <a:gd name="T23" fmla="*/ 29 h 95"/>
              <a:gd name="T24" fmla="*/ 61 w 78"/>
              <a:gd name="T25" fmla="*/ 13 h 95"/>
              <a:gd name="T26" fmla="*/ 29 w 78"/>
              <a:gd name="T27" fmla="*/ 13 h 95"/>
              <a:gd name="T28" fmla="*/ 29 w 78"/>
              <a:gd name="T29" fmla="*/ 0 h 95"/>
              <a:gd name="T30" fmla="*/ 0 w 78"/>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95">
                <a:moveTo>
                  <a:pt x="0" y="0"/>
                </a:moveTo>
                <a:lnTo>
                  <a:pt x="13" y="13"/>
                </a:lnTo>
                <a:lnTo>
                  <a:pt x="13" y="29"/>
                </a:lnTo>
                <a:lnTo>
                  <a:pt x="29" y="78"/>
                </a:lnTo>
                <a:lnTo>
                  <a:pt x="45" y="78"/>
                </a:lnTo>
                <a:lnTo>
                  <a:pt x="61" y="62"/>
                </a:lnTo>
                <a:lnTo>
                  <a:pt x="77" y="78"/>
                </a:lnTo>
                <a:lnTo>
                  <a:pt x="77" y="94"/>
                </a:lnTo>
                <a:lnTo>
                  <a:pt x="77" y="78"/>
                </a:lnTo>
                <a:lnTo>
                  <a:pt x="77" y="45"/>
                </a:lnTo>
                <a:lnTo>
                  <a:pt x="61" y="45"/>
                </a:lnTo>
                <a:lnTo>
                  <a:pt x="77" y="29"/>
                </a:lnTo>
                <a:lnTo>
                  <a:pt x="61" y="13"/>
                </a:lnTo>
                <a:lnTo>
                  <a:pt x="29" y="13"/>
                </a:lnTo>
                <a:lnTo>
                  <a:pt x="29" y="0"/>
                </a:lnTo>
                <a:lnTo>
                  <a:pt x="0" y="0"/>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04" name="Freeform 642"/>
          <p:cNvSpPr>
            <a:spLocks/>
          </p:cNvSpPr>
          <p:nvPr/>
        </p:nvSpPr>
        <p:spPr bwMode="auto">
          <a:xfrm>
            <a:off x="4644672" y="1348707"/>
            <a:ext cx="3200903" cy="1601829"/>
          </a:xfrm>
          <a:custGeom>
            <a:avLst/>
            <a:gdLst>
              <a:gd name="T0" fmla="*/ 337 w 1883"/>
              <a:gd name="T1" fmla="*/ 629 h 925"/>
              <a:gd name="T2" fmla="*/ 414 w 1883"/>
              <a:gd name="T3" fmla="*/ 629 h 925"/>
              <a:gd name="T4" fmla="*/ 479 w 1883"/>
              <a:gd name="T5" fmla="*/ 600 h 925"/>
              <a:gd name="T6" fmla="*/ 568 w 1883"/>
              <a:gd name="T7" fmla="*/ 552 h 925"/>
              <a:gd name="T8" fmla="*/ 678 w 1883"/>
              <a:gd name="T9" fmla="*/ 584 h 925"/>
              <a:gd name="T10" fmla="*/ 739 w 1883"/>
              <a:gd name="T11" fmla="*/ 629 h 925"/>
              <a:gd name="T12" fmla="*/ 832 w 1883"/>
              <a:gd name="T13" fmla="*/ 722 h 925"/>
              <a:gd name="T14" fmla="*/ 954 w 1883"/>
              <a:gd name="T15" fmla="*/ 677 h 925"/>
              <a:gd name="T16" fmla="*/ 1018 w 1883"/>
              <a:gd name="T17" fmla="*/ 645 h 925"/>
              <a:gd name="T18" fmla="*/ 1172 w 1883"/>
              <a:gd name="T19" fmla="*/ 661 h 925"/>
              <a:gd name="T20" fmla="*/ 1249 w 1883"/>
              <a:gd name="T21" fmla="*/ 629 h 925"/>
              <a:gd name="T22" fmla="*/ 1249 w 1883"/>
              <a:gd name="T23" fmla="*/ 539 h 925"/>
              <a:gd name="T24" fmla="*/ 1371 w 1883"/>
              <a:gd name="T25" fmla="*/ 616 h 925"/>
              <a:gd name="T26" fmla="*/ 1481 w 1883"/>
              <a:gd name="T27" fmla="*/ 629 h 925"/>
              <a:gd name="T28" fmla="*/ 1526 w 1883"/>
              <a:gd name="T29" fmla="*/ 738 h 925"/>
              <a:gd name="T30" fmla="*/ 1493 w 1883"/>
              <a:gd name="T31" fmla="*/ 491 h 925"/>
              <a:gd name="T32" fmla="*/ 1403 w 1883"/>
              <a:gd name="T33" fmla="*/ 475 h 925"/>
              <a:gd name="T34" fmla="*/ 1509 w 1883"/>
              <a:gd name="T35" fmla="*/ 308 h 925"/>
              <a:gd name="T36" fmla="*/ 1603 w 1883"/>
              <a:gd name="T37" fmla="*/ 199 h 925"/>
              <a:gd name="T38" fmla="*/ 1635 w 1883"/>
              <a:gd name="T39" fmla="*/ 183 h 925"/>
              <a:gd name="T40" fmla="*/ 1635 w 1883"/>
              <a:gd name="T41" fmla="*/ 321 h 925"/>
              <a:gd name="T42" fmla="*/ 1741 w 1883"/>
              <a:gd name="T43" fmla="*/ 430 h 925"/>
              <a:gd name="T44" fmla="*/ 1741 w 1883"/>
              <a:gd name="T45" fmla="*/ 337 h 925"/>
              <a:gd name="T46" fmla="*/ 1696 w 1883"/>
              <a:gd name="T47" fmla="*/ 244 h 925"/>
              <a:gd name="T48" fmla="*/ 1773 w 1883"/>
              <a:gd name="T49" fmla="*/ 215 h 925"/>
              <a:gd name="T50" fmla="*/ 1882 w 1883"/>
              <a:gd name="T51" fmla="*/ 106 h 925"/>
              <a:gd name="T52" fmla="*/ 1805 w 1883"/>
              <a:gd name="T53" fmla="*/ 77 h 925"/>
              <a:gd name="T54" fmla="*/ 1789 w 1883"/>
              <a:gd name="T55" fmla="*/ 45 h 925"/>
              <a:gd name="T56" fmla="*/ 1635 w 1883"/>
              <a:gd name="T57" fmla="*/ 61 h 925"/>
              <a:gd name="T58" fmla="*/ 1387 w 1883"/>
              <a:gd name="T59" fmla="*/ 13 h 925"/>
              <a:gd name="T60" fmla="*/ 1172 w 1883"/>
              <a:gd name="T61" fmla="*/ 45 h 925"/>
              <a:gd name="T62" fmla="*/ 925 w 1883"/>
              <a:gd name="T63" fmla="*/ 77 h 925"/>
              <a:gd name="T64" fmla="*/ 816 w 1883"/>
              <a:gd name="T65" fmla="*/ 61 h 925"/>
              <a:gd name="T66" fmla="*/ 816 w 1883"/>
              <a:gd name="T67" fmla="*/ 0 h 925"/>
              <a:gd name="T68" fmla="*/ 723 w 1883"/>
              <a:gd name="T69" fmla="*/ 0 h 925"/>
              <a:gd name="T70" fmla="*/ 540 w 1883"/>
              <a:gd name="T71" fmla="*/ 122 h 925"/>
              <a:gd name="T72" fmla="*/ 556 w 1883"/>
              <a:gd name="T73" fmla="*/ 199 h 925"/>
              <a:gd name="T74" fmla="*/ 479 w 1883"/>
              <a:gd name="T75" fmla="*/ 215 h 925"/>
              <a:gd name="T76" fmla="*/ 540 w 1883"/>
              <a:gd name="T77" fmla="*/ 292 h 925"/>
              <a:gd name="T78" fmla="*/ 507 w 1883"/>
              <a:gd name="T79" fmla="*/ 337 h 925"/>
              <a:gd name="T80" fmla="*/ 507 w 1883"/>
              <a:gd name="T81" fmla="*/ 337 h 925"/>
              <a:gd name="T82" fmla="*/ 414 w 1883"/>
              <a:gd name="T83" fmla="*/ 199 h 925"/>
              <a:gd name="T84" fmla="*/ 430 w 1883"/>
              <a:gd name="T85" fmla="*/ 308 h 925"/>
              <a:gd name="T86" fmla="*/ 337 w 1883"/>
              <a:gd name="T87" fmla="*/ 321 h 925"/>
              <a:gd name="T88" fmla="*/ 276 w 1883"/>
              <a:gd name="T89" fmla="*/ 337 h 925"/>
              <a:gd name="T90" fmla="*/ 183 w 1883"/>
              <a:gd name="T91" fmla="*/ 369 h 925"/>
              <a:gd name="T92" fmla="*/ 183 w 1883"/>
              <a:gd name="T93" fmla="*/ 398 h 925"/>
              <a:gd name="T94" fmla="*/ 93 w 1883"/>
              <a:gd name="T95" fmla="*/ 446 h 925"/>
              <a:gd name="T96" fmla="*/ 45 w 1883"/>
              <a:gd name="T97" fmla="*/ 414 h 925"/>
              <a:gd name="T98" fmla="*/ 138 w 1883"/>
              <a:gd name="T99" fmla="*/ 385 h 925"/>
              <a:gd name="T100" fmla="*/ 0 w 1883"/>
              <a:gd name="T101" fmla="*/ 353 h 925"/>
              <a:gd name="T102" fmla="*/ 16 w 1883"/>
              <a:gd name="T103" fmla="*/ 446 h 925"/>
              <a:gd name="T104" fmla="*/ 29 w 1883"/>
              <a:gd name="T105" fmla="*/ 568 h 925"/>
              <a:gd name="T106" fmla="*/ 45 w 1883"/>
              <a:gd name="T107" fmla="*/ 629 h 925"/>
              <a:gd name="T108" fmla="*/ 77 w 1883"/>
              <a:gd name="T109" fmla="*/ 693 h 925"/>
              <a:gd name="T110" fmla="*/ 93 w 1883"/>
              <a:gd name="T111" fmla="*/ 738 h 925"/>
              <a:gd name="T112" fmla="*/ 138 w 1883"/>
              <a:gd name="T113" fmla="*/ 754 h 925"/>
              <a:gd name="T114" fmla="*/ 183 w 1883"/>
              <a:gd name="T115" fmla="*/ 770 h 925"/>
              <a:gd name="T116" fmla="*/ 199 w 1883"/>
              <a:gd name="T117" fmla="*/ 892 h 925"/>
              <a:gd name="T118" fmla="*/ 260 w 1883"/>
              <a:gd name="T119" fmla="*/ 860 h 925"/>
              <a:gd name="T120" fmla="*/ 337 w 1883"/>
              <a:gd name="T121" fmla="*/ 908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3" h="925">
                <a:moveTo>
                  <a:pt x="337" y="815"/>
                </a:moveTo>
                <a:lnTo>
                  <a:pt x="324" y="738"/>
                </a:lnTo>
                <a:lnTo>
                  <a:pt x="324" y="677"/>
                </a:lnTo>
                <a:lnTo>
                  <a:pt x="337" y="629"/>
                </a:lnTo>
                <a:lnTo>
                  <a:pt x="369" y="629"/>
                </a:lnTo>
                <a:lnTo>
                  <a:pt x="385" y="645"/>
                </a:lnTo>
                <a:lnTo>
                  <a:pt x="401" y="629"/>
                </a:lnTo>
                <a:lnTo>
                  <a:pt x="414" y="629"/>
                </a:lnTo>
                <a:lnTo>
                  <a:pt x="430" y="661"/>
                </a:lnTo>
                <a:lnTo>
                  <a:pt x="462" y="661"/>
                </a:lnTo>
                <a:lnTo>
                  <a:pt x="462" y="600"/>
                </a:lnTo>
                <a:lnTo>
                  <a:pt x="479" y="600"/>
                </a:lnTo>
                <a:lnTo>
                  <a:pt x="507" y="600"/>
                </a:lnTo>
                <a:lnTo>
                  <a:pt x="523" y="584"/>
                </a:lnTo>
                <a:lnTo>
                  <a:pt x="556" y="568"/>
                </a:lnTo>
                <a:lnTo>
                  <a:pt x="568" y="552"/>
                </a:lnTo>
                <a:lnTo>
                  <a:pt x="617" y="552"/>
                </a:lnTo>
                <a:lnTo>
                  <a:pt x="633" y="568"/>
                </a:lnTo>
                <a:lnTo>
                  <a:pt x="662" y="568"/>
                </a:lnTo>
                <a:lnTo>
                  <a:pt x="678" y="584"/>
                </a:lnTo>
                <a:lnTo>
                  <a:pt x="694" y="600"/>
                </a:lnTo>
                <a:lnTo>
                  <a:pt x="710" y="616"/>
                </a:lnTo>
                <a:lnTo>
                  <a:pt x="723" y="616"/>
                </a:lnTo>
                <a:lnTo>
                  <a:pt x="739" y="629"/>
                </a:lnTo>
                <a:lnTo>
                  <a:pt x="771" y="645"/>
                </a:lnTo>
                <a:lnTo>
                  <a:pt x="787" y="677"/>
                </a:lnTo>
                <a:lnTo>
                  <a:pt x="816" y="693"/>
                </a:lnTo>
                <a:lnTo>
                  <a:pt x="832" y="722"/>
                </a:lnTo>
                <a:lnTo>
                  <a:pt x="877" y="677"/>
                </a:lnTo>
                <a:lnTo>
                  <a:pt x="909" y="677"/>
                </a:lnTo>
                <a:lnTo>
                  <a:pt x="925" y="677"/>
                </a:lnTo>
                <a:lnTo>
                  <a:pt x="954" y="677"/>
                </a:lnTo>
                <a:lnTo>
                  <a:pt x="954" y="645"/>
                </a:lnTo>
                <a:lnTo>
                  <a:pt x="970" y="629"/>
                </a:lnTo>
                <a:lnTo>
                  <a:pt x="1018" y="629"/>
                </a:lnTo>
                <a:lnTo>
                  <a:pt x="1018" y="645"/>
                </a:lnTo>
                <a:lnTo>
                  <a:pt x="1063" y="645"/>
                </a:lnTo>
                <a:lnTo>
                  <a:pt x="1140" y="661"/>
                </a:lnTo>
                <a:lnTo>
                  <a:pt x="1140" y="645"/>
                </a:lnTo>
                <a:lnTo>
                  <a:pt x="1172" y="661"/>
                </a:lnTo>
                <a:lnTo>
                  <a:pt x="1172" y="629"/>
                </a:lnTo>
                <a:lnTo>
                  <a:pt x="1217" y="645"/>
                </a:lnTo>
                <a:lnTo>
                  <a:pt x="1233" y="645"/>
                </a:lnTo>
                <a:lnTo>
                  <a:pt x="1249" y="629"/>
                </a:lnTo>
                <a:lnTo>
                  <a:pt x="1249" y="600"/>
                </a:lnTo>
                <a:lnTo>
                  <a:pt x="1249" y="568"/>
                </a:lnTo>
                <a:lnTo>
                  <a:pt x="1233" y="568"/>
                </a:lnTo>
                <a:lnTo>
                  <a:pt x="1249" y="539"/>
                </a:lnTo>
                <a:lnTo>
                  <a:pt x="1278" y="523"/>
                </a:lnTo>
                <a:lnTo>
                  <a:pt x="1310" y="552"/>
                </a:lnTo>
                <a:lnTo>
                  <a:pt x="1355" y="600"/>
                </a:lnTo>
                <a:lnTo>
                  <a:pt x="1371" y="616"/>
                </a:lnTo>
                <a:lnTo>
                  <a:pt x="1416" y="645"/>
                </a:lnTo>
                <a:lnTo>
                  <a:pt x="1448" y="645"/>
                </a:lnTo>
                <a:lnTo>
                  <a:pt x="1448" y="629"/>
                </a:lnTo>
                <a:lnTo>
                  <a:pt x="1481" y="629"/>
                </a:lnTo>
                <a:lnTo>
                  <a:pt x="1481" y="693"/>
                </a:lnTo>
                <a:lnTo>
                  <a:pt x="1448" y="706"/>
                </a:lnTo>
                <a:lnTo>
                  <a:pt x="1481" y="754"/>
                </a:lnTo>
                <a:lnTo>
                  <a:pt x="1526" y="738"/>
                </a:lnTo>
                <a:lnTo>
                  <a:pt x="1542" y="616"/>
                </a:lnTo>
                <a:lnTo>
                  <a:pt x="1526" y="552"/>
                </a:lnTo>
                <a:lnTo>
                  <a:pt x="1509" y="491"/>
                </a:lnTo>
                <a:lnTo>
                  <a:pt x="1493" y="491"/>
                </a:lnTo>
                <a:lnTo>
                  <a:pt x="1481" y="475"/>
                </a:lnTo>
                <a:lnTo>
                  <a:pt x="1448" y="507"/>
                </a:lnTo>
                <a:lnTo>
                  <a:pt x="1448" y="475"/>
                </a:lnTo>
                <a:lnTo>
                  <a:pt x="1403" y="475"/>
                </a:lnTo>
                <a:lnTo>
                  <a:pt x="1416" y="446"/>
                </a:lnTo>
                <a:lnTo>
                  <a:pt x="1448" y="337"/>
                </a:lnTo>
                <a:lnTo>
                  <a:pt x="1509" y="321"/>
                </a:lnTo>
                <a:lnTo>
                  <a:pt x="1509" y="308"/>
                </a:lnTo>
                <a:lnTo>
                  <a:pt x="1558" y="321"/>
                </a:lnTo>
                <a:lnTo>
                  <a:pt x="1570" y="308"/>
                </a:lnTo>
                <a:lnTo>
                  <a:pt x="1570" y="244"/>
                </a:lnTo>
                <a:lnTo>
                  <a:pt x="1603" y="199"/>
                </a:lnTo>
                <a:lnTo>
                  <a:pt x="1619" y="231"/>
                </a:lnTo>
                <a:lnTo>
                  <a:pt x="1635" y="231"/>
                </a:lnTo>
                <a:lnTo>
                  <a:pt x="1648" y="199"/>
                </a:lnTo>
                <a:lnTo>
                  <a:pt x="1635" y="183"/>
                </a:lnTo>
                <a:lnTo>
                  <a:pt x="1648" y="167"/>
                </a:lnTo>
                <a:lnTo>
                  <a:pt x="1680" y="231"/>
                </a:lnTo>
                <a:lnTo>
                  <a:pt x="1648" y="321"/>
                </a:lnTo>
                <a:lnTo>
                  <a:pt x="1635" y="321"/>
                </a:lnTo>
                <a:lnTo>
                  <a:pt x="1648" y="369"/>
                </a:lnTo>
                <a:lnTo>
                  <a:pt x="1725" y="491"/>
                </a:lnTo>
                <a:lnTo>
                  <a:pt x="1725" y="430"/>
                </a:lnTo>
                <a:lnTo>
                  <a:pt x="1741" y="430"/>
                </a:lnTo>
                <a:lnTo>
                  <a:pt x="1741" y="385"/>
                </a:lnTo>
                <a:lnTo>
                  <a:pt x="1757" y="385"/>
                </a:lnTo>
                <a:lnTo>
                  <a:pt x="1741" y="369"/>
                </a:lnTo>
                <a:lnTo>
                  <a:pt x="1741" y="337"/>
                </a:lnTo>
                <a:lnTo>
                  <a:pt x="1725" y="321"/>
                </a:lnTo>
                <a:lnTo>
                  <a:pt x="1725" y="292"/>
                </a:lnTo>
                <a:lnTo>
                  <a:pt x="1696" y="292"/>
                </a:lnTo>
                <a:lnTo>
                  <a:pt x="1696" y="244"/>
                </a:lnTo>
                <a:lnTo>
                  <a:pt x="1712" y="215"/>
                </a:lnTo>
                <a:lnTo>
                  <a:pt x="1725" y="244"/>
                </a:lnTo>
                <a:lnTo>
                  <a:pt x="1741" y="215"/>
                </a:lnTo>
                <a:lnTo>
                  <a:pt x="1773" y="215"/>
                </a:lnTo>
                <a:lnTo>
                  <a:pt x="1805" y="215"/>
                </a:lnTo>
                <a:lnTo>
                  <a:pt x="1834" y="183"/>
                </a:lnTo>
                <a:lnTo>
                  <a:pt x="1882" y="138"/>
                </a:lnTo>
                <a:lnTo>
                  <a:pt x="1882" y="106"/>
                </a:lnTo>
                <a:lnTo>
                  <a:pt x="1866" y="106"/>
                </a:lnTo>
                <a:lnTo>
                  <a:pt x="1834" y="106"/>
                </a:lnTo>
                <a:lnTo>
                  <a:pt x="1805" y="90"/>
                </a:lnTo>
                <a:lnTo>
                  <a:pt x="1805" y="77"/>
                </a:lnTo>
                <a:lnTo>
                  <a:pt x="1866" y="77"/>
                </a:lnTo>
                <a:lnTo>
                  <a:pt x="1882" y="77"/>
                </a:lnTo>
                <a:lnTo>
                  <a:pt x="1866" y="29"/>
                </a:lnTo>
                <a:lnTo>
                  <a:pt x="1789" y="45"/>
                </a:lnTo>
                <a:lnTo>
                  <a:pt x="1725" y="13"/>
                </a:lnTo>
                <a:lnTo>
                  <a:pt x="1664" y="29"/>
                </a:lnTo>
                <a:lnTo>
                  <a:pt x="1664" y="61"/>
                </a:lnTo>
                <a:lnTo>
                  <a:pt x="1635" y="61"/>
                </a:lnTo>
                <a:lnTo>
                  <a:pt x="1635" y="45"/>
                </a:lnTo>
                <a:lnTo>
                  <a:pt x="1558" y="77"/>
                </a:lnTo>
                <a:lnTo>
                  <a:pt x="1481" y="29"/>
                </a:lnTo>
                <a:lnTo>
                  <a:pt x="1387" y="13"/>
                </a:lnTo>
                <a:lnTo>
                  <a:pt x="1326" y="45"/>
                </a:lnTo>
                <a:lnTo>
                  <a:pt x="1278" y="29"/>
                </a:lnTo>
                <a:lnTo>
                  <a:pt x="1217" y="29"/>
                </a:lnTo>
                <a:lnTo>
                  <a:pt x="1172" y="45"/>
                </a:lnTo>
                <a:lnTo>
                  <a:pt x="1156" y="77"/>
                </a:lnTo>
                <a:lnTo>
                  <a:pt x="1047" y="45"/>
                </a:lnTo>
                <a:lnTo>
                  <a:pt x="941" y="29"/>
                </a:lnTo>
                <a:lnTo>
                  <a:pt x="925" y="77"/>
                </a:lnTo>
                <a:lnTo>
                  <a:pt x="893" y="45"/>
                </a:lnTo>
                <a:lnTo>
                  <a:pt x="832" y="106"/>
                </a:lnTo>
                <a:lnTo>
                  <a:pt x="848" y="77"/>
                </a:lnTo>
                <a:lnTo>
                  <a:pt x="816" y="61"/>
                </a:lnTo>
                <a:lnTo>
                  <a:pt x="848" y="45"/>
                </a:lnTo>
                <a:lnTo>
                  <a:pt x="848" y="13"/>
                </a:lnTo>
                <a:lnTo>
                  <a:pt x="832" y="0"/>
                </a:lnTo>
                <a:lnTo>
                  <a:pt x="816" y="0"/>
                </a:lnTo>
                <a:lnTo>
                  <a:pt x="787" y="0"/>
                </a:lnTo>
                <a:lnTo>
                  <a:pt x="771" y="29"/>
                </a:lnTo>
                <a:lnTo>
                  <a:pt x="755" y="0"/>
                </a:lnTo>
                <a:lnTo>
                  <a:pt x="723" y="0"/>
                </a:lnTo>
                <a:lnTo>
                  <a:pt x="694" y="13"/>
                </a:lnTo>
                <a:lnTo>
                  <a:pt x="694" y="45"/>
                </a:lnTo>
                <a:lnTo>
                  <a:pt x="601" y="61"/>
                </a:lnTo>
                <a:lnTo>
                  <a:pt x="540" y="122"/>
                </a:lnTo>
                <a:lnTo>
                  <a:pt x="556" y="154"/>
                </a:lnTo>
                <a:lnTo>
                  <a:pt x="523" y="167"/>
                </a:lnTo>
                <a:lnTo>
                  <a:pt x="540" y="183"/>
                </a:lnTo>
                <a:lnTo>
                  <a:pt x="556" y="199"/>
                </a:lnTo>
                <a:lnTo>
                  <a:pt x="556" y="215"/>
                </a:lnTo>
                <a:lnTo>
                  <a:pt x="507" y="199"/>
                </a:lnTo>
                <a:lnTo>
                  <a:pt x="507" y="231"/>
                </a:lnTo>
                <a:lnTo>
                  <a:pt x="479" y="215"/>
                </a:lnTo>
                <a:lnTo>
                  <a:pt x="462" y="244"/>
                </a:lnTo>
                <a:lnTo>
                  <a:pt x="479" y="260"/>
                </a:lnTo>
                <a:lnTo>
                  <a:pt x="507" y="292"/>
                </a:lnTo>
                <a:lnTo>
                  <a:pt x="540" y="292"/>
                </a:lnTo>
                <a:lnTo>
                  <a:pt x="568" y="321"/>
                </a:lnTo>
                <a:lnTo>
                  <a:pt x="523" y="308"/>
                </a:lnTo>
                <a:lnTo>
                  <a:pt x="507" y="308"/>
                </a:lnTo>
                <a:lnTo>
                  <a:pt x="507" y="337"/>
                </a:lnTo>
                <a:lnTo>
                  <a:pt x="507" y="385"/>
                </a:lnTo>
                <a:lnTo>
                  <a:pt x="462" y="369"/>
                </a:lnTo>
                <a:lnTo>
                  <a:pt x="491" y="353"/>
                </a:lnTo>
                <a:lnTo>
                  <a:pt x="507" y="337"/>
                </a:lnTo>
                <a:lnTo>
                  <a:pt x="491" y="308"/>
                </a:lnTo>
                <a:lnTo>
                  <a:pt x="446" y="244"/>
                </a:lnTo>
                <a:lnTo>
                  <a:pt x="446" y="199"/>
                </a:lnTo>
                <a:lnTo>
                  <a:pt x="414" y="199"/>
                </a:lnTo>
                <a:lnTo>
                  <a:pt x="414" y="244"/>
                </a:lnTo>
                <a:lnTo>
                  <a:pt x="401" y="260"/>
                </a:lnTo>
                <a:lnTo>
                  <a:pt x="430" y="321"/>
                </a:lnTo>
                <a:lnTo>
                  <a:pt x="430" y="308"/>
                </a:lnTo>
                <a:lnTo>
                  <a:pt x="337" y="308"/>
                </a:lnTo>
                <a:lnTo>
                  <a:pt x="353" y="321"/>
                </a:lnTo>
                <a:lnTo>
                  <a:pt x="337" y="337"/>
                </a:lnTo>
                <a:lnTo>
                  <a:pt x="337" y="321"/>
                </a:lnTo>
                <a:lnTo>
                  <a:pt x="292" y="337"/>
                </a:lnTo>
                <a:lnTo>
                  <a:pt x="260" y="385"/>
                </a:lnTo>
                <a:lnTo>
                  <a:pt x="260" y="369"/>
                </a:lnTo>
                <a:lnTo>
                  <a:pt x="276" y="337"/>
                </a:lnTo>
                <a:lnTo>
                  <a:pt x="215" y="353"/>
                </a:lnTo>
                <a:lnTo>
                  <a:pt x="231" y="385"/>
                </a:lnTo>
                <a:lnTo>
                  <a:pt x="215" y="385"/>
                </a:lnTo>
                <a:lnTo>
                  <a:pt x="183" y="369"/>
                </a:lnTo>
                <a:lnTo>
                  <a:pt x="183" y="353"/>
                </a:lnTo>
                <a:lnTo>
                  <a:pt x="154" y="353"/>
                </a:lnTo>
                <a:lnTo>
                  <a:pt x="170" y="385"/>
                </a:lnTo>
                <a:lnTo>
                  <a:pt x="183" y="398"/>
                </a:lnTo>
                <a:lnTo>
                  <a:pt x="154" y="414"/>
                </a:lnTo>
                <a:lnTo>
                  <a:pt x="122" y="430"/>
                </a:lnTo>
                <a:lnTo>
                  <a:pt x="122" y="446"/>
                </a:lnTo>
                <a:lnTo>
                  <a:pt x="93" y="446"/>
                </a:lnTo>
                <a:lnTo>
                  <a:pt x="106" y="475"/>
                </a:lnTo>
                <a:lnTo>
                  <a:pt x="77" y="462"/>
                </a:lnTo>
                <a:lnTo>
                  <a:pt x="77" y="430"/>
                </a:lnTo>
                <a:lnTo>
                  <a:pt x="45" y="414"/>
                </a:lnTo>
                <a:lnTo>
                  <a:pt x="45" y="398"/>
                </a:lnTo>
                <a:lnTo>
                  <a:pt x="93" y="414"/>
                </a:lnTo>
                <a:lnTo>
                  <a:pt x="122" y="414"/>
                </a:lnTo>
                <a:lnTo>
                  <a:pt x="138" y="385"/>
                </a:lnTo>
                <a:lnTo>
                  <a:pt x="138" y="369"/>
                </a:lnTo>
                <a:lnTo>
                  <a:pt x="61" y="353"/>
                </a:lnTo>
                <a:lnTo>
                  <a:pt x="0" y="337"/>
                </a:lnTo>
                <a:lnTo>
                  <a:pt x="0" y="353"/>
                </a:lnTo>
                <a:lnTo>
                  <a:pt x="0" y="385"/>
                </a:lnTo>
                <a:lnTo>
                  <a:pt x="16" y="398"/>
                </a:lnTo>
                <a:lnTo>
                  <a:pt x="16" y="430"/>
                </a:lnTo>
                <a:lnTo>
                  <a:pt x="16" y="446"/>
                </a:lnTo>
                <a:lnTo>
                  <a:pt x="29" y="475"/>
                </a:lnTo>
                <a:lnTo>
                  <a:pt x="45" y="507"/>
                </a:lnTo>
                <a:lnTo>
                  <a:pt x="16" y="568"/>
                </a:lnTo>
                <a:lnTo>
                  <a:pt x="29" y="568"/>
                </a:lnTo>
                <a:lnTo>
                  <a:pt x="45" y="584"/>
                </a:lnTo>
                <a:lnTo>
                  <a:pt x="45" y="600"/>
                </a:lnTo>
                <a:lnTo>
                  <a:pt x="45" y="616"/>
                </a:lnTo>
                <a:lnTo>
                  <a:pt x="45" y="629"/>
                </a:lnTo>
                <a:lnTo>
                  <a:pt x="45" y="645"/>
                </a:lnTo>
                <a:lnTo>
                  <a:pt x="61" y="661"/>
                </a:lnTo>
                <a:lnTo>
                  <a:pt x="61" y="677"/>
                </a:lnTo>
                <a:lnTo>
                  <a:pt x="77" y="693"/>
                </a:lnTo>
                <a:lnTo>
                  <a:pt x="77" y="706"/>
                </a:lnTo>
                <a:lnTo>
                  <a:pt x="61" y="722"/>
                </a:lnTo>
                <a:lnTo>
                  <a:pt x="61" y="738"/>
                </a:lnTo>
                <a:lnTo>
                  <a:pt x="93" y="738"/>
                </a:lnTo>
                <a:lnTo>
                  <a:pt x="106" y="722"/>
                </a:lnTo>
                <a:lnTo>
                  <a:pt x="122" y="738"/>
                </a:lnTo>
                <a:lnTo>
                  <a:pt x="122" y="754"/>
                </a:lnTo>
                <a:lnTo>
                  <a:pt x="138" y="754"/>
                </a:lnTo>
                <a:lnTo>
                  <a:pt x="154" y="754"/>
                </a:lnTo>
                <a:lnTo>
                  <a:pt x="154" y="770"/>
                </a:lnTo>
                <a:lnTo>
                  <a:pt x="170" y="770"/>
                </a:lnTo>
                <a:lnTo>
                  <a:pt x="183" y="770"/>
                </a:lnTo>
                <a:lnTo>
                  <a:pt x="183" y="783"/>
                </a:lnTo>
                <a:lnTo>
                  <a:pt x="183" y="831"/>
                </a:lnTo>
                <a:lnTo>
                  <a:pt x="154" y="860"/>
                </a:lnTo>
                <a:lnTo>
                  <a:pt x="199" y="892"/>
                </a:lnTo>
                <a:lnTo>
                  <a:pt x="199" y="876"/>
                </a:lnTo>
                <a:lnTo>
                  <a:pt x="231" y="876"/>
                </a:lnTo>
                <a:lnTo>
                  <a:pt x="247" y="876"/>
                </a:lnTo>
                <a:lnTo>
                  <a:pt x="260" y="860"/>
                </a:lnTo>
                <a:lnTo>
                  <a:pt x="308" y="908"/>
                </a:lnTo>
                <a:lnTo>
                  <a:pt x="324" y="908"/>
                </a:lnTo>
                <a:lnTo>
                  <a:pt x="324" y="924"/>
                </a:lnTo>
                <a:lnTo>
                  <a:pt x="337" y="908"/>
                </a:lnTo>
                <a:lnTo>
                  <a:pt x="308" y="860"/>
                </a:lnTo>
                <a:lnTo>
                  <a:pt x="308" y="831"/>
                </a:lnTo>
                <a:lnTo>
                  <a:pt x="337" y="815"/>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05" name="Freeform 643"/>
          <p:cNvSpPr>
            <a:spLocks/>
          </p:cNvSpPr>
          <p:nvPr/>
        </p:nvSpPr>
        <p:spPr bwMode="auto">
          <a:xfrm>
            <a:off x="5065844" y="1502483"/>
            <a:ext cx="180169" cy="220412"/>
          </a:xfrm>
          <a:custGeom>
            <a:avLst/>
            <a:gdLst>
              <a:gd name="T0" fmla="*/ 13 w 106"/>
              <a:gd name="T1" fmla="*/ 126 h 127"/>
              <a:gd name="T2" fmla="*/ 13 w 106"/>
              <a:gd name="T3" fmla="*/ 110 h 127"/>
              <a:gd name="T4" fmla="*/ 45 w 106"/>
              <a:gd name="T5" fmla="*/ 78 h 127"/>
              <a:gd name="T6" fmla="*/ 89 w 106"/>
              <a:gd name="T7" fmla="*/ 48 h 127"/>
              <a:gd name="T8" fmla="*/ 105 w 106"/>
              <a:gd name="T9" fmla="*/ 32 h 127"/>
              <a:gd name="T10" fmla="*/ 105 w 106"/>
              <a:gd name="T11" fmla="*/ 0 h 127"/>
              <a:gd name="T12" fmla="*/ 89 w 106"/>
              <a:gd name="T13" fmla="*/ 0 h 127"/>
              <a:gd name="T14" fmla="*/ 76 w 106"/>
              <a:gd name="T15" fmla="*/ 16 h 127"/>
              <a:gd name="T16" fmla="*/ 60 w 106"/>
              <a:gd name="T17" fmla="*/ 32 h 127"/>
              <a:gd name="T18" fmla="*/ 29 w 106"/>
              <a:gd name="T19" fmla="*/ 65 h 127"/>
              <a:gd name="T20" fmla="*/ 0 w 106"/>
              <a:gd name="T21" fmla="*/ 94 h 127"/>
              <a:gd name="T22" fmla="*/ 0 w 106"/>
              <a:gd name="T23" fmla="*/ 126 h 127"/>
              <a:gd name="T24" fmla="*/ 13 w 106"/>
              <a:gd name="T25" fmla="*/ 12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27">
                <a:moveTo>
                  <a:pt x="13" y="126"/>
                </a:moveTo>
                <a:lnTo>
                  <a:pt x="13" y="110"/>
                </a:lnTo>
                <a:lnTo>
                  <a:pt x="45" y="78"/>
                </a:lnTo>
                <a:lnTo>
                  <a:pt x="89" y="48"/>
                </a:lnTo>
                <a:lnTo>
                  <a:pt x="105" y="32"/>
                </a:lnTo>
                <a:lnTo>
                  <a:pt x="105" y="0"/>
                </a:lnTo>
                <a:lnTo>
                  <a:pt x="89" y="0"/>
                </a:lnTo>
                <a:lnTo>
                  <a:pt x="76" y="16"/>
                </a:lnTo>
                <a:lnTo>
                  <a:pt x="60" y="32"/>
                </a:lnTo>
                <a:lnTo>
                  <a:pt x="29" y="65"/>
                </a:lnTo>
                <a:lnTo>
                  <a:pt x="0" y="94"/>
                </a:lnTo>
                <a:lnTo>
                  <a:pt x="0" y="126"/>
                </a:lnTo>
                <a:lnTo>
                  <a:pt x="13" y="126"/>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06" name="Freeform 644"/>
          <p:cNvSpPr>
            <a:spLocks/>
          </p:cNvSpPr>
          <p:nvPr/>
        </p:nvSpPr>
        <p:spPr bwMode="auto">
          <a:xfrm>
            <a:off x="7209138" y="2148341"/>
            <a:ext cx="189528" cy="320365"/>
          </a:xfrm>
          <a:custGeom>
            <a:avLst/>
            <a:gdLst>
              <a:gd name="T0" fmla="*/ 0 w 111"/>
              <a:gd name="T1" fmla="*/ 0 h 184"/>
              <a:gd name="T2" fmla="*/ 16 w 111"/>
              <a:gd name="T3" fmla="*/ 45 h 184"/>
              <a:gd name="T4" fmla="*/ 32 w 111"/>
              <a:gd name="T5" fmla="*/ 61 h 184"/>
              <a:gd name="T6" fmla="*/ 49 w 111"/>
              <a:gd name="T7" fmla="*/ 122 h 184"/>
              <a:gd name="T8" fmla="*/ 61 w 111"/>
              <a:gd name="T9" fmla="*/ 138 h 184"/>
              <a:gd name="T10" fmla="*/ 61 w 111"/>
              <a:gd name="T11" fmla="*/ 154 h 184"/>
              <a:gd name="T12" fmla="*/ 78 w 111"/>
              <a:gd name="T13" fmla="*/ 183 h 184"/>
              <a:gd name="T14" fmla="*/ 78 w 111"/>
              <a:gd name="T15" fmla="*/ 167 h 184"/>
              <a:gd name="T16" fmla="*/ 110 w 111"/>
              <a:gd name="T17" fmla="*/ 183 h 184"/>
              <a:gd name="T18" fmla="*/ 110 w 111"/>
              <a:gd name="T19" fmla="*/ 167 h 184"/>
              <a:gd name="T20" fmla="*/ 78 w 111"/>
              <a:gd name="T21" fmla="*/ 154 h 184"/>
              <a:gd name="T22" fmla="*/ 61 w 111"/>
              <a:gd name="T23" fmla="*/ 106 h 184"/>
              <a:gd name="T24" fmla="*/ 78 w 111"/>
              <a:gd name="T25" fmla="*/ 122 h 184"/>
              <a:gd name="T26" fmla="*/ 61 w 111"/>
              <a:gd name="T27" fmla="*/ 90 h 184"/>
              <a:gd name="T28" fmla="*/ 32 w 111"/>
              <a:gd name="T29" fmla="*/ 45 h 184"/>
              <a:gd name="T30" fmla="*/ 0 w 111"/>
              <a:gd name="T3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84">
                <a:moveTo>
                  <a:pt x="0" y="0"/>
                </a:moveTo>
                <a:lnTo>
                  <a:pt x="16" y="45"/>
                </a:lnTo>
                <a:lnTo>
                  <a:pt x="32" y="61"/>
                </a:lnTo>
                <a:lnTo>
                  <a:pt x="49" y="122"/>
                </a:lnTo>
                <a:lnTo>
                  <a:pt x="61" y="138"/>
                </a:lnTo>
                <a:lnTo>
                  <a:pt x="61" y="154"/>
                </a:lnTo>
                <a:lnTo>
                  <a:pt x="78" y="183"/>
                </a:lnTo>
                <a:lnTo>
                  <a:pt x="78" y="167"/>
                </a:lnTo>
                <a:lnTo>
                  <a:pt x="110" y="183"/>
                </a:lnTo>
                <a:lnTo>
                  <a:pt x="110" y="167"/>
                </a:lnTo>
                <a:lnTo>
                  <a:pt x="78" y="154"/>
                </a:lnTo>
                <a:lnTo>
                  <a:pt x="61" y="106"/>
                </a:lnTo>
                <a:lnTo>
                  <a:pt x="78" y="122"/>
                </a:lnTo>
                <a:lnTo>
                  <a:pt x="61" y="90"/>
                </a:lnTo>
                <a:lnTo>
                  <a:pt x="32" y="45"/>
                </a:lnTo>
                <a:lnTo>
                  <a:pt x="0"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07" name="Freeform 645"/>
          <p:cNvSpPr>
            <a:spLocks/>
          </p:cNvSpPr>
          <p:nvPr/>
        </p:nvSpPr>
        <p:spPr bwMode="auto">
          <a:xfrm>
            <a:off x="5667184" y="1184680"/>
            <a:ext cx="105292" cy="135834"/>
          </a:xfrm>
          <a:custGeom>
            <a:avLst/>
            <a:gdLst>
              <a:gd name="T0" fmla="*/ 45 w 62"/>
              <a:gd name="T1" fmla="*/ 29 h 79"/>
              <a:gd name="T2" fmla="*/ 61 w 62"/>
              <a:gd name="T3" fmla="*/ 29 h 79"/>
              <a:gd name="T4" fmla="*/ 45 w 62"/>
              <a:gd name="T5" fmla="*/ 62 h 79"/>
              <a:gd name="T6" fmla="*/ 16 w 62"/>
              <a:gd name="T7" fmla="*/ 78 h 79"/>
              <a:gd name="T8" fmla="*/ 0 w 62"/>
              <a:gd name="T9" fmla="*/ 29 h 79"/>
              <a:gd name="T10" fmla="*/ 16 w 62"/>
              <a:gd name="T11" fmla="*/ 0 h 79"/>
              <a:gd name="T12" fmla="*/ 45 w 62"/>
              <a:gd name="T13" fmla="*/ 29 h 79"/>
            </a:gdLst>
            <a:ahLst/>
            <a:cxnLst>
              <a:cxn ang="0">
                <a:pos x="T0" y="T1"/>
              </a:cxn>
              <a:cxn ang="0">
                <a:pos x="T2" y="T3"/>
              </a:cxn>
              <a:cxn ang="0">
                <a:pos x="T4" y="T5"/>
              </a:cxn>
              <a:cxn ang="0">
                <a:pos x="T6" y="T7"/>
              </a:cxn>
              <a:cxn ang="0">
                <a:pos x="T8" y="T9"/>
              </a:cxn>
              <a:cxn ang="0">
                <a:pos x="T10" y="T11"/>
              </a:cxn>
              <a:cxn ang="0">
                <a:pos x="T12" y="T13"/>
              </a:cxn>
            </a:cxnLst>
            <a:rect l="0" t="0" r="r" b="b"/>
            <a:pathLst>
              <a:path w="62" h="79">
                <a:moveTo>
                  <a:pt x="45" y="29"/>
                </a:moveTo>
                <a:lnTo>
                  <a:pt x="61" y="29"/>
                </a:lnTo>
                <a:lnTo>
                  <a:pt x="45" y="62"/>
                </a:lnTo>
                <a:lnTo>
                  <a:pt x="16" y="78"/>
                </a:lnTo>
                <a:lnTo>
                  <a:pt x="0" y="29"/>
                </a:lnTo>
                <a:lnTo>
                  <a:pt x="16" y="0"/>
                </a:lnTo>
                <a:lnTo>
                  <a:pt x="45" y="29"/>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08" name="Freeform 646"/>
          <p:cNvSpPr>
            <a:spLocks/>
          </p:cNvSpPr>
          <p:nvPr/>
        </p:nvSpPr>
        <p:spPr bwMode="auto">
          <a:xfrm>
            <a:off x="5037765" y="1748524"/>
            <a:ext cx="105294" cy="107643"/>
          </a:xfrm>
          <a:custGeom>
            <a:avLst/>
            <a:gdLst>
              <a:gd name="T0" fmla="*/ 29 w 62"/>
              <a:gd name="T1" fmla="*/ 0 h 62"/>
              <a:gd name="T2" fmla="*/ 16 w 62"/>
              <a:gd name="T3" fmla="*/ 0 h 62"/>
              <a:gd name="T4" fmla="*/ 0 w 62"/>
              <a:gd name="T5" fmla="*/ 13 h 62"/>
              <a:gd name="T6" fmla="*/ 0 w 62"/>
              <a:gd name="T7" fmla="*/ 45 h 62"/>
              <a:gd name="T8" fmla="*/ 16 w 62"/>
              <a:gd name="T9" fmla="*/ 45 h 62"/>
              <a:gd name="T10" fmla="*/ 29 w 62"/>
              <a:gd name="T11" fmla="*/ 61 h 62"/>
              <a:gd name="T12" fmla="*/ 61 w 62"/>
              <a:gd name="T13" fmla="*/ 45 h 62"/>
              <a:gd name="T14" fmla="*/ 29 w 62"/>
              <a:gd name="T15" fmla="*/ 29 h 62"/>
              <a:gd name="T16" fmla="*/ 29 w 62"/>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2">
                <a:moveTo>
                  <a:pt x="29" y="0"/>
                </a:moveTo>
                <a:lnTo>
                  <a:pt x="16" y="0"/>
                </a:lnTo>
                <a:lnTo>
                  <a:pt x="0" y="13"/>
                </a:lnTo>
                <a:lnTo>
                  <a:pt x="0" y="45"/>
                </a:lnTo>
                <a:lnTo>
                  <a:pt x="16" y="45"/>
                </a:lnTo>
                <a:lnTo>
                  <a:pt x="29" y="61"/>
                </a:lnTo>
                <a:lnTo>
                  <a:pt x="61" y="45"/>
                </a:lnTo>
                <a:lnTo>
                  <a:pt x="29" y="29"/>
                </a:lnTo>
                <a:lnTo>
                  <a:pt x="29"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09" name="Freeform 647"/>
          <p:cNvSpPr>
            <a:spLocks/>
          </p:cNvSpPr>
          <p:nvPr/>
        </p:nvSpPr>
        <p:spPr bwMode="auto">
          <a:xfrm>
            <a:off x="5798215" y="1235939"/>
            <a:ext cx="56156" cy="84576"/>
          </a:xfrm>
          <a:custGeom>
            <a:avLst/>
            <a:gdLst>
              <a:gd name="T0" fmla="*/ 0 w 33"/>
              <a:gd name="T1" fmla="*/ 0 h 50"/>
              <a:gd name="T2" fmla="*/ 0 w 33"/>
              <a:gd name="T3" fmla="*/ 33 h 50"/>
              <a:gd name="T4" fmla="*/ 16 w 33"/>
              <a:gd name="T5" fmla="*/ 49 h 50"/>
              <a:gd name="T6" fmla="*/ 32 w 33"/>
              <a:gd name="T7" fmla="*/ 16 h 50"/>
              <a:gd name="T8" fmla="*/ 32 w 33"/>
              <a:gd name="T9" fmla="*/ 0 h 50"/>
              <a:gd name="T10" fmla="*/ 0 w 33"/>
              <a:gd name="T11" fmla="*/ 0 h 50"/>
            </a:gdLst>
            <a:ahLst/>
            <a:cxnLst>
              <a:cxn ang="0">
                <a:pos x="T0" y="T1"/>
              </a:cxn>
              <a:cxn ang="0">
                <a:pos x="T2" y="T3"/>
              </a:cxn>
              <a:cxn ang="0">
                <a:pos x="T4" y="T5"/>
              </a:cxn>
              <a:cxn ang="0">
                <a:pos x="T6" y="T7"/>
              </a:cxn>
              <a:cxn ang="0">
                <a:pos x="T8" y="T9"/>
              </a:cxn>
              <a:cxn ang="0">
                <a:pos x="T10" y="T11"/>
              </a:cxn>
            </a:cxnLst>
            <a:rect l="0" t="0" r="r" b="b"/>
            <a:pathLst>
              <a:path w="33" h="50">
                <a:moveTo>
                  <a:pt x="0" y="0"/>
                </a:moveTo>
                <a:lnTo>
                  <a:pt x="0" y="33"/>
                </a:lnTo>
                <a:lnTo>
                  <a:pt x="16" y="49"/>
                </a:lnTo>
                <a:lnTo>
                  <a:pt x="32" y="16"/>
                </a:lnTo>
                <a:lnTo>
                  <a:pt x="32" y="0"/>
                </a:lnTo>
                <a:lnTo>
                  <a:pt x="0"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10" name="Freeform 648"/>
          <p:cNvSpPr>
            <a:spLocks/>
          </p:cNvSpPr>
          <p:nvPr/>
        </p:nvSpPr>
        <p:spPr bwMode="auto">
          <a:xfrm>
            <a:off x="6659276" y="1261568"/>
            <a:ext cx="56156" cy="58947"/>
          </a:xfrm>
          <a:custGeom>
            <a:avLst/>
            <a:gdLst>
              <a:gd name="T0" fmla="*/ 0 w 33"/>
              <a:gd name="T1" fmla="*/ 0 h 34"/>
              <a:gd name="T2" fmla="*/ 0 w 33"/>
              <a:gd name="T3" fmla="*/ 17 h 34"/>
              <a:gd name="T4" fmla="*/ 16 w 33"/>
              <a:gd name="T5" fmla="*/ 33 h 34"/>
              <a:gd name="T6" fmla="*/ 32 w 33"/>
              <a:gd name="T7" fmla="*/ 17 h 34"/>
              <a:gd name="T8" fmla="*/ 0 w 33"/>
              <a:gd name="T9" fmla="*/ 0 h 34"/>
            </a:gdLst>
            <a:ahLst/>
            <a:cxnLst>
              <a:cxn ang="0">
                <a:pos x="T0" y="T1"/>
              </a:cxn>
              <a:cxn ang="0">
                <a:pos x="T2" y="T3"/>
              </a:cxn>
              <a:cxn ang="0">
                <a:pos x="T4" y="T5"/>
              </a:cxn>
              <a:cxn ang="0">
                <a:pos x="T6" y="T7"/>
              </a:cxn>
              <a:cxn ang="0">
                <a:pos x="T8" y="T9"/>
              </a:cxn>
            </a:cxnLst>
            <a:rect l="0" t="0" r="r" b="b"/>
            <a:pathLst>
              <a:path w="33" h="34">
                <a:moveTo>
                  <a:pt x="0" y="0"/>
                </a:moveTo>
                <a:lnTo>
                  <a:pt x="0" y="17"/>
                </a:lnTo>
                <a:lnTo>
                  <a:pt x="16" y="33"/>
                </a:lnTo>
                <a:lnTo>
                  <a:pt x="32" y="17"/>
                </a:lnTo>
                <a:lnTo>
                  <a:pt x="0"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11" name="Freeform 649"/>
          <p:cNvSpPr>
            <a:spLocks/>
          </p:cNvSpPr>
          <p:nvPr/>
        </p:nvSpPr>
        <p:spPr bwMode="auto">
          <a:xfrm>
            <a:off x="7471201" y="1289759"/>
            <a:ext cx="86575" cy="58948"/>
          </a:xfrm>
          <a:custGeom>
            <a:avLst/>
            <a:gdLst>
              <a:gd name="T0" fmla="*/ 0 w 50"/>
              <a:gd name="T1" fmla="*/ 0 h 34"/>
              <a:gd name="T2" fmla="*/ 0 w 50"/>
              <a:gd name="T3" fmla="*/ 33 h 34"/>
              <a:gd name="T4" fmla="*/ 33 w 50"/>
              <a:gd name="T5" fmla="*/ 17 h 34"/>
              <a:gd name="T6" fmla="*/ 49 w 50"/>
              <a:gd name="T7" fmla="*/ 0 h 34"/>
              <a:gd name="T8" fmla="*/ 0 w 50"/>
              <a:gd name="T9" fmla="*/ 0 h 34"/>
            </a:gdLst>
            <a:ahLst/>
            <a:cxnLst>
              <a:cxn ang="0">
                <a:pos x="T0" y="T1"/>
              </a:cxn>
              <a:cxn ang="0">
                <a:pos x="T2" y="T3"/>
              </a:cxn>
              <a:cxn ang="0">
                <a:pos x="T4" y="T5"/>
              </a:cxn>
              <a:cxn ang="0">
                <a:pos x="T6" y="T7"/>
              </a:cxn>
              <a:cxn ang="0">
                <a:pos x="T8" y="T9"/>
              </a:cxn>
            </a:cxnLst>
            <a:rect l="0" t="0" r="r" b="b"/>
            <a:pathLst>
              <a:path w="50" h="34">
                <a:moveTo>
                  <a:pt x="0" y="0"/>
                </a:moveTo>
                <a:lnTo>
                  <a:pt x="0" y="33"/>
                </a:lnTo>
                <a:lnTo>
                  <a:pt x="33" y="17"/>
                </a:lnTo>
                <a:lnTo>
                  <a:pt x="49" y="0"/>
                </a:lnTo>
                <a:lnTo>
                  <a:pt x="0"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12" name="Freeform 650"/>
          <p:cNvSpPr>
            <a:spLocks/>
          </p:cNvSpPr>
          <p:nvPr/>
        </p:nvSpPr>
        <p:spPr bwMode="auto">
          <a:xfrm>
            <a:off x="6556323" y="1261568"/>
            <a:ext cx="56156" cy="58947"/>
          </a:xfrm>
          <a:custGeom>
            <a:avLst/>
            <a:gdLst>
              <a:gd name="T0" fmla="*/ 0 w 33"/>
              <a:gd name="T1" fmla="*/ 0 h 34"/>
              <a:gd name="T2" fmla="*/ 0 w 33"/>
              <a:gd name="T3" fmla="*/ 33 h 34"/>
              <a:gd name="T4" fmla="*/ 32 w 33"/>
              <a:gd name="T5" fmla="*/ 33 h 34"/>
              <a:gd name="T6" fmla="*/ 32 w 33"/>
              <a:gd name="T7" fmla="*/ 17 h 34"/>
              <a:gd name="T8" fmla="*/ 0 w 33"/>
              <a:gd name="T9" fmla="*/ 0 h 34"/>
            </a:gdLst>
            <a:ahLst/>
            <a:cxnLst>
              <a:cxn ang="0">
                <a:pos x="T0" y="T1"/>
              </a:cxn>
              <a:cxn ang="0">
                <a:pos x="T2" y="T3"/>
              </a:cxn>
              <a:cxn ang="0">
                <a:pos x="T4" y="T5"/>
              </a:cxn>
              <a:cxn ang="0">
                <a:pos x="T6" y="T7"/>
              </a:cxn>
              <a:cxn ang="0">
                <a:pos x="T8" y="T9"/>
              </a:cxn>
            </a:cxnLst>
            <a:rect l="0" t="0" r="r" b="b"/>
            <a:pathLst>
              <a:path w="33" h="34">
                <a:moveTo>
                  <a:pt x="0" y="0"/>
                </a:moveTo>
                <a:lnTo>
                  <a:pt x="0" y="33"/>
                </a:lnTo>
                <a:lnTo>
                  <a:pt x="32" y="33"/>
                </a:lnTo>
                <a:lnTo>
                  <a:pt x="32" y="17"/>
                </a:lnTo>
                <a:lnTo>
                  <a:pt x="0"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13" name="Freeform 651"/>
          <p:cNvSpPr>
            <a:spLocks/>
          </p:cNvSpPr>
          <p:nvPr/>
        </p:nvSpPr>
        <p:spPr bwMode="auto">
          <a:xfrm>
            <a:off x="5168797" y="1825412"/>
            <a:ext cx="51477" cy="58947"/>
          </a:xfrm>
          <a:custGeom>
            <a:avLst/>
            <a:gdLst>
              <a:gd name="T0" fmla="*/ 0 w 29"/>
              <a:gd name="T1" fmla="*/ 0 h 33"/>
              <a:gd name="T2" fmla="*/ 0 w 29"/>
              <a:gd name="T3" fmla="*/ 32 h 33"/>
              <a:gd name="T4" fmla="*/ 16 w 29"/>
              <a:gd name="T5" fmla="*/ 32 h 33"/>
              <a:gd name="T6" fmla="*/ 28 w 29"/>
              <a:gd name="T7" fmla="*/ 16 h 33"/>
              <a:gd name="T8" fmla="*/ 0 w 29"/>
              <a:gd name="T9" fmla="*/ 0 h 33"/>
            </a:gdLst>
            <a:ahLst/>
            <a:cxnLst>
              <a:cxn ang="0">
                <a:pos x="T0" y="T1"/>
              </a:cxn>
              <a:cxn ang="0">
                <a:pos x="T2" y="T3"/>
              </a:cxn>
              <a:cxn ang="0">
                <a:pos x="T4" y="T5"/>
              </a:cxn>
              <a:cxn ang="0">
                <a:pos x="T6" y="T7"/>
              </a:cxn>
              <a:cxn ang="0">
                <a:pos x="T8" y="T9"/>
              </a:cxn>
            </a:cxnLst>
            <a:rect l="0" t="0" r="r" b="b"/>
            <a:pathLst>
              <a:path w="29" h="33">
                <a:moveTo>
                  <a:pt x="0" y="0"/>
                </a:moveTo>
                <a:lnTo>
                  <a:pt x="0" y="32"/>
                </a:lnTo>
                <a:lnTo>
                  <a:pt x="16" y="32"/>
                </a:lnTo>
                <a:lnTo>
                  <a:pt x="28" y="16"/>
                </a:lnTo>
                <a:lnTo>
                  <a:pt x="0"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14" name="Freeform 652"/>
          <p:cNvSpPr>
            <a:spLocks/>
          </p:cNvSpPr>
          <p:nvPr/>
        </p:nvSpPr>
        <p:spPr bwMode="auto">
          <a:xfrm>
            <a:off x="7686466" y="1958684"/>
            <a:ext cx="28078" cy="30755"/>
          </a:xfrm>
          <a:custGeom>
            <a:avLst/>
            <a:gdLst>
              <a:gd name="T0" fmla="*/ 0 w 17"/>
              <a:gd name="T1" fmla="*/ 0 h 17"/>
              <a:gd name="T2" fmla="*/ 0 w 17"/>
              <a:gd name="T3" fmla="*/ 16 h 17"/>
              <a:gd name="T4" fmla="*/ 16 w 17"/>
              <a:gd name="T5" fmla="*/ 16 h 17"/>
              <a:gd name="T6" fmla="*/ 0 w 17"/>
              <a:gd name="T7" fmla="*/ 0 h 17"/>
            </a:gdLst>
            <a:ahLst/>
            <a:cxnLst>
              <a:cxn ang="0">
                <a:pos x="T0" y="T1"/>
              </a:cxn>
              <a:cxn ang="0">
                <a:pos x="T2" y="T3"/>
              </a:cxn>
              <a:cxn ang="0">
                <a:pos x="T4" y="T5"/>
              </a:cxn>
              <a:cxn ang="0">
                <a:pos x="T6" y="T7"/>
              </a:cxn>
            </a:cxnLst>
            <a:rect l="0" t="0" r="r" b="b"/>
            <a:pathLst>
              <a:path w="17" h="17">
                <a:moveTo>
                  <a:pt x="0" y="0"/>
                </a:moveTo>
                <a:lnTo>
                  <a:pt x="0" y="16"/>
                </a:lnTo>
                <a:lnTo>
                  <a:pt x="16" y="16"/>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15" name="Freeform 653"/>
          <p:cNvSpPr>
            <a:spLocks/>
          </p:cNvSpPr>
          <p:nvPr/>
        </p:nvSpPr>
        <p:spPr bwMode="auto">
          <a:xfrm>
            <a:off x="4541719" y="2437951"/>
            <a:ext cx="49137" cy="135836"/>
          </a:xfrm>
          <a:custGeom>
            <a:avLst/>
            <a:gdLst>
              <a:gd name="T0" fmla="*/ 0 w 30"/>
              <a:gd name="T1" fmla="*/ 0 h 78"/>
              <a:gd name="T2" fmla="*/ 0 w 30"/>
              <a:gd name="T3" fmla="*/ 16 h 78"/>
              <a:gd name="T4" fmla="*/ 0 w 30"/>
              <a:gd name="T5" fmla="*/ 32 h 78"/>
              <a:gd name="T6" fmla="*/ 13 w 30"/>
              <a:gd name="T7" fmla="*/ 48 h 78"/>
              <a:gd name="T8" fmla="*/ 29 w 30"/>
              <a:gd name="T9" fmla="*/ 77 h 78"/>
              <a:gd name="T10" fmla="*/ 0 w 30"/>
              <a:gd name="T11" fmla="*/ 16 h 78"/>
              <a:gd name="T12" fmla="*/ 0 w 3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30" h="78">
                <a:moveTo>
                  <a:pt x="0" y="0"/>
                </a:moveTo>
                <a:lnTo>
                  <a:pt x="0" y="16"/>
                </a:lnTo>
                <a:lnTo>
                  <a:pt x="0" y="32"/>
                </a:lnTo>
                <a:lnTo>
                  <a:pt x="13" y="48"/>
                </a:lnTo>
                <a:lnTo>
                  <a:pt x="29" y="77"/>
                </a:lnTo>
                <a:lnTo>
                  <a:pt x="0" y="16"/>
                </a:lnTo>
                <a:lnTo>
                  <a:pt x="0"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16" name="Line 654"/>
          <p:cNvSpPr>
            <a:spLocks noChangeShapeType="1"/>
          </p:cNvSpPr>
          <p:nvPr/>
        </p:nvSpPr>
        <p:spPr bwMode="auto">
          <a:xfrm>
            <a:off x="7892372" y="2038134"/>
            <a:ext cx="0" cy="2819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17" name="Freeform 655"/>
          <p:cNvSpPr>
            <a:spLocks/>
          </p:cNvSpPr>
          <p:nvPr/>
        </p:nvSpPr>
        <p:spPr bwMode="auto">
          <a:xfrm>
            <a:off x="7028971" y="2655801"/>
            <a:ext cx="133370" cy="212722"/>
          </a:xfrm>
          <a:custGeom>
            <a:avLst/>
            <a:gdLst>
              <a:gd name="T0" fmla="*/ 77 w 78"/>
              <a:gd name="T1" fmla="*/ 0 h 123"/>
              <a:gd name="T2" fmla="*/ 61 w 78"/>
              <a:gd name="T3" fmla="*/ 0 h 123"/>
              <a:gd name="T4" fmla="*/ 29 w 78"/>
              <a:gd name="T5" fmla="*/ 29 h 123"/>
              <a:gd name="T6" fmla="*/ 13 w 78"/>
              <a:gd name="T7" fmla="*/ 45 h 123"/>
              <a:gd name="T8" fmla="*/ 0 w 78"/>
              <a:gd name="T9" fmla="*/ 77 h 123"/>
              <a:gd name="T10" fmla="*/ 13 w 78"/>
              <a:gd name="T11" fmla="*/ 93 h 123"/>
              <a:gd name="T12" fmla="*/ 13 w 78"/>
              <a:gd name="T13" fmla="*/ 106 h 123"/>
              <a:gd name="T14" fmla="*/ 29 w 78"/>
              <a:gd name="T15" fmla="*/ 122 h 123"/>
              <a:gd name="T16" fmla="*/ 45 w 78"/>
              <a:gd name="T17" fmla="*/ 106 h 123"/>
              <a:gd name="T18" fmla="*/ 77 w 78"/>
              <a:gd name="T19" fmla="*/ 93 h 123"/>
              <a:gd name="T20" fmla="*/ 61 w 78"/>
              <a:gd name="T21" fmla="*/ 93 h 123"/>
              <a:gd name="T22" fmla="*/ 45 w 78"/>
              <a:gd name="T23" fmla="*/ 77 h 123"/>
              <a:gd name="T24" fmla="*/ 61 w 78"/>
              <a:gd name="T25" fmla="*/ 45 h 123"/>
              <a:gd name="T26" fmla="*/ 61 w 78"/>
              <a:gd name="T27" fmla="*/ 16 h 123"/>
              <a:gd name="T28" fmla="*/ 77 w 78"/>
              <a:gd name="T2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123">
                <a:moveTo>
                  <a:pt x="77" y="0"/>
                </a:moveTo>
                <a:lnTo>
                  <a:pt x="61" y="0"/>
                </a:lnTo>
                <a:lnTo>
                  <a:pt x="29" y="29"/>
                </a:lnTo>
                <a:lnTo>
                  <a:pt x="13" y="45"/>
                </a:lnTo>
                <a:lnTo>
                  <a:pt x="0" y="77"/>
                </a:lnTo>
                <a:lnTo>
                  <a:pt x="13" y="93"/>
                </a:lnTo>
                <a:lnTo>
                  <a:pt x="13" y="106"/>
                </a:lnTo>
                <a:lnTo>
                  <a:pt x="29" y="122"/>
                </a:lnTo>
                <a:lnTo>
                  <a:pt x="45" y="106"/>
                </a:lnTo>
                <a:lnTo>
                  <a:pt x="77" y="93"/>
                </a:lnTo>
                <a:lnTo>
                  <a:pt x="61" y="93"/>
                </a:lnTo>
                <a:lnTo>
                  <a:pt x="45" y="77"/>
                </a:lnTo>
                <a:lnTo>
                  <a:pt x="61" y="45"/>
                </a:lnTo>
                <a:lnTo>
                  <a:pt x="61" y="16"/>
                </a:lnTo>
                <a:lnTo>
                  <a:pt x="77" y="0"/>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18" name="Freeform 656"/>
          <p:cNvSpPr>
            <a:spLocks/>
          </p:cNvSpPr>
          <p:nvPr/>
        </p:nvSpPr>
        <p:spPr bwMode="auto">
          <a:xfrm>
            <a:off x="6057936" y="2437951"/>
            <a:ext cx="760449" cy="353684"/>
          </a:xfrm>
          <a:custGeom>
            <a:avLst/>
            <a:gdLst>
              <a:gd name="T0" fmla="*/ 385 w 447"/>
              <a:gd name="T1" fmla="*/ 16 h 203"/>
              <a:gd name="T2" fmla="*/ 340 w 447"/>
              <a:gd name="T3" fmla="*/ 0 h 203"/>
              <a:gd name="T4" fmla="*/ 340 w 447"/>
              <a:gd name="T5" fmla="*/ 32 h 203"/>
              <a:gd name="T6" fmla="*/ 308 w 447"/>
              <a:gd name="T7" fmla="*/ 16 h 203"/>
              <a:gd name="T8" fmla="*/ 308 w 447"/>
              <a:gd name="T9" fmla="*/ 32 h 203"/>
              <a:gd name="T10" fmla="*/ 231 w 447"/>
              <a:gd name="T11" fmla="*/ 16 h 203"/>
              <a:gd name="T12" fmla="*/ 186 w 447"/>
              <a:gd name="T13" fmla="*/ 16 h 203"/>
              <a:gd name="T14" fmla="*/ 186 w 447"/>
              <a:gd name="T15" fmla="*/ 0 h 203"/>
              <a:gd name="T16" fmla="*/ 138 w 447"/>
              <a:gd name="T17" fmla="*/ 0 h 203"/>
              <a:gd name="T18" fmla="*/ 122 w 447"/>
              <a:gd name="T19" fmla="*/ 16 h 203"/>
              <a:gd name="T20" fmla="*/ 122 w 447"/>
              <a:gd name="T21" fmla="*/ 48 h 203"/>
              <a:gd name="T22" fmla="*/ 93 w 447"/>
              <a:gd name="T23" fmla="*/ 48 h 203"/>
              <a:gd name="T24" fmla="*/ 77 w 447"/>
              <a:gd name="T25" fmla="*/ 48 h 203"/>
              <a:gd name="T26" fmla="*/ 45 w 447"/>
              <a:gd name="T27" fmla="*/ 48 h 203"/>
              <a:gd name="T28" fmla="*/ 0 w 447"/>
              <a:gd name="T29" fmla="*/ 93 h 203"/>
              <a:gd name="T30" fmla="*/ 32 w 447"/>
              <a:gd name="T31" fmla="*/ 109 h 203"/>
              <a:gd name="T32" fmla="*/ 45 w 447"/>
              <a:gd name="T33" fmla="*/ 109 h 203"/>
              <a:gd name="T34" fmla="*/ 61 w 447"/>
              <a:gd name="T35" fmla="*/ 141 h 203"/>
              <a:gd name="T36" fmla="*/ 61 w 447"/>
              <a:gd name="T37" fmla="*/ 154 h 203"/>
              <a:gd name="T38" fmla="*/ 138 w 447"/>
              <a:gd name="T39" fmla="*/ 170 h 203"/>
              <a:gd name="T40" fmla="*/ 154 w 447"/>
              <a:gd name="T41" fmla="*/ 202 h 203"/>
              <a:gd name="T42" fmla="*/ 215 w 447"/>
              <a:gd name="T43" fmla="*/ 186 h 203"/>
              <a:gd name="T44" fmla="*/ 231 w 447"/>
              <a:gd name="T45" fmla="*/ 186 h 203"/>
              <a:gd name="T46" fmla="*/ 231 w 447"/>
              <a:gd name="T47" fmla="*/ 202 h 203"/>
              <a:gd name="T48" fmla="*/ 292 w 447"/>
              <a:gd name="T49" fmla="*/ 202 h 203"/>
              <a:gd name="T50" fmla="*/ 308 w 447"/>
              <a:gd name="T51" fmla="*/ 186 h 203"/>
              <a:gd name="T52" fmla="*/ 340 w 447"/>
              <a:gd name="T53" fmla="*/ 186 h 203"/>
              <a:gd name="T54" fmla="*/ 353 w 447"/>
              <a:gd name="T55" fmla="*/ 154 h 203"/>
              <a:gd name="T56" fmla="*/ 353 w 447"/>
              <a:gd name="T57" fmla="*/ 141 h 203"/>
              <a:gd name="T58" fmla="*/ 369 w 447"/>
              <a:gd name="T59" fmla="*/ 125 h 203"/>
              <a:gd name="T60" fmla="*/ 385 w 447"/>
              <a:gd name="T61" fmla="*/ 125 h 203"/>
              <a:gd name="T62" fmla="*/ 401 w 447"/>
              <a:gd name="T63" fmla="*/ 109 h 203"/>
              <a:gd name="T64" fmla="*/ 417 w 447"/>
              <a:gd name="T65" fmla="*/ 77 h 203"/>
              <a:gd name="T66" fmla="*/ 446 w 447"/>
              <a:gd name="T67" fmla="*/ 64 h 203"/>
              <a:gd name="T68" fmla="*/ 417 w 447"/>
              <a:gd name="T69" fmla="*/ 48 h 203"/>
              <a:gd name="T70" fmla="*/ 385 w 447"/>
              <a:gd name="T71" fmla="*/ 48 h 203"/>
              <a:gd name="T72" fmla="*/ 385 w 447"/>
              <a:gd name="T73"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7" h="203">
                <a:moveTo>
                  <a:pt x="385" y="16"/>
                </a:moveTo>
                <a:lnTo>
                  <a:pt x="340" y="0"/>
                </a:lnTo>
                <a:lnTo>
                  <a:pt x="340" y="32"/>
                </a:lnTo>
                <a:lnTo>
                  <a:pt x="308" y="16"/>
                </a:lnTo>
                <a:lnTo>
                  <a:pt x="308" y="32"/>
                </a:lnTo>
                <a:lnTo>
                  <a:pt x="231" y="16"/>
                </a:lnTo>
                <a:lnTo>
                  <a:pt x="186" y="16"/>
                </a:lnTo>
                <a:lnTo>
                  <a:pt x="186" y="0"/>
                </a:lnTo>
                <a:lnTo>
                  <a:pt x="138" y="0"/>
                </a:lnTo>
                <a:lnTo>
                  <a:pt x="122" y="16"/>
                </a:lnTo>
                <a:lnTo>
                  <a:pt x="122" y="48"/>
                </a:lnTo>
                <a:lnTo>
                  <a:pt x="93" y="48"/>
                </a:lnTo>
                <a:lnTo>
                  <a:pt x="77" y="48"/>
                </a:lnTo>
                <a:lnTo>
                  <a:pt x="45" y="48"/>
                </a:lnTo>
                <a:lnTo>
                  <a:pt x="0" y="93"/>
                </a:lnTo>
                <a:lnTo>
                  <a:pt x="32" y="109"/>
                </a:lnTo>
                <a:lnTo>
                  <a:pt x="45" y="109"/>
                </a:lnTo>
                <a:lnTo>
                  <a:pt x="61" y="141"/>
                </a:lnTo>
                <a:lnTo>
                  <a:pt x="61" y="154"/>
                </a:lnTo>
                <a:lnTo>
                  <a:pt x="138" y="170"/>
                </a:lnTo>
                <a:lnTo>
                  <a:pt x="154" y="202"/>
                </a:lnTo>
                <a:lnTo>
                  <a:pt x="215" y="186"/>
                </a:lnTo>
                <a:lnTo>
                  <a:pt x="231" y="186"/>
                </a:lnTo>
                <a:lnTo>
                  <a:pt x="231" y="202"/>
                </a:lnTo>
                <a:lnTo>
                  <a:pt x="292" y="202"/>
                </a:lnTo>
                <a:lnTo>
                  <a:pt x="308" y="186"/>
                </a:lnTo>
                <a:lnTo>
                  <a:pt x="340" y="186"/>
                </a:lnTo>
                <a:lnTo>
                  <a:pt x="353" y="154"/>
                </a:lnTo>
                <a:lnTo>
                  <a:pt x="353" y="141"/>
                </a:lnTo>
                <a:lnTo>
                  <a:pt x="369" y="125"/>
                </a:lnTo>
                <a:lnTo>
                  <a:pt x="385" y="125"/>
                </a:lnTo>
                <a:lnTo>
                  <a:pt x="401" y="109"/>
                </a:lnTo>
                <a:lnTo>
                  <a:pt x="417" y="77"/>
                </a:lnTo>
                <a:lnTo>
                  <a:pt x="446" y="64"/>
                </a:lnTo>
                <a:lnTo>
                  <a:pt x="417" y="48"/>
                </a:lnTo>
                <a:lnTo>
                  <a:pt x="385" y="48"/>
                </a:lnTo>
                <a:lnTo>
                  <a:pt x="385" y="16"/>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19" name="Freeform 657"/>
          <p:cNvSpPr>
            <a:spLocks/>
          </p:cNvSpPr>
          <p:nvPr/>
        </p:nvSpPr>
        <p:spPr bwMode="auto">
          <a:xfrm>
            <a:off x="5742058" y="2655801"/>
            <a:ext cx="133370" cy="51259"/>
          </a:xfrm>
          <a:custGeom>
            <a:avLst/>
            <a:gdLst>
              <a:gd name="T0" fmla="*/ 32 w 78"/>
              <a:gd name="T1" fmla="*/ 29 h 30"/>
              <a:gd name="T2" fmla="*/ 0 w 78"/>
              <a:gd name="T3" fmla="*/ 29 h 30"/>
              <a:gd name="T4" fmla="*/ 16 w 78"/>
              <a:gd name="T5" fmla="*/ 0 h 30"/>
              <a:gd name="T6" fmla="*/ 77 w 78"/>
              <a:gd name="T7" fmla="*/ 0 h 30"/>
              <a:gd name="T8" fmla="*/ 77 w 78"/>
              <a:gd name="T9" fmla="*/ 16 h 30"/>
              <a:gd name="T10" fmla="*/ 48 w 78"/>
              <a:gd name="T11" fmla="*/ 16 h 30"/>
              <a:gd name="T12" fmla="*/ 32 w 78"/>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78" h="30">
                <a:moveTo>
                  <a:pt x="32" y="29"/>
                </a:moveTo>
                <a:lnTo>
                  <a:pt x="0" y="29"/>
                </a:lnTo>
                <a:lnTo>
                  <a:pt x="16" y="0"/>
                </a:lnTo>
                <a:lnTo>
                  <a:pt x="77" y="0"/>
                </a:lnTo>
                <a:lnTo>
                  <a:pt x="77" y="16"/>
                </a:lnTo>
                <a:lnTo>
                  <a:pt x="48" y="16"/>
                </a:lnTo>
                <a:lnTo>
                  <a:pt x="32" y="29"/>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20" name="Freeform 658"/>
          <p:cNvSpPr>
            <a:spLocks/>
          </p:cNvSpPr>
          <p:nvPr/>
        </p:nvSpPr>
        <p:spPr bwMode="auto">
          <a:xfrm>
            <a:off x="6397214" y="2253420"/>
            <a:ext cx="56156" cy="135836"/>
          </a:xfrm>
          <a:custGeom>
            <a:avLst/>
            <a:gdLst>
              <a:gd name="T0" fmla="*/ 0 w 33"/>
              <a:gd name="T1" fmla="*/ 0 h 78"/>
              <a:gd name="T2" fmla="*/ 0 w 33"/>
              <a:gd name="T3" fmla="*/ 45 h 78"/>
              <a:gd name="T4" fmla="*/ 0 w 33"/>
              <a:gd name="T5" fmla="*/ 77 h 78"/>
              <a:gd name="T6" fmla="*/ 16 w 33"/>
              <a:gd name="T7" fmla="*/ 77 h 78"/>
              <a:gd name="T8" fmla="*/ 32 w 33"/>
              <a:gd name="T9" fmla="*/ 45 h 78"/>
              <a:gd name="T10" fmla="*/ 0 w 33"/>
              <a:gd name="T11" fmla="*/ 0 h 78"/>
            </a:gdLst>
            <a:ahLst/>
            <a:cxnLst>
              <a:cxn ang="0">
                <a:pos x="T0" y="T1"/>
              </a:cxn>
              <a:cxn ang="0">
                <a:pos x="T2" y="T3"/>
              </a:cxn>
              <a:cxn ang="0">
                <a:pos x="T4" y="T5"/>
              </a:cxn>
              <a:cxn ang="0">
                <a:pos x="T6" y="T7"/>
              </a:cxn>
              <a:cxn ang="0">
                <a:pos x="T8" y="T9"/>
              </a:cxn>
              <a:cxn ang="0">
                <a:pos x="T10" y="T11"/>
              </a:cxn>
            </a:cxnLst>
            <a:rect l="0" t="0" r="r" b="b"/>
            <a:pathLst>
              <a:path w="33" h="78">
                <a:moveTo>
                  <a:pt x="0" y="0"/>
                </a:moveTo>
                <a:lnTo>
                  <a:pt x="0" y="45"/>
                </a:lnTo>
                <a:lnTo>
                  <a:pt x="0" y="77"/>
                </a:lnTo>
                <a:lnTo>
                  <a:pt x="16" y="77"/>
                </a:lnTo>
                <a:lnTo>
                  <a:pt x="32" y="45"/>
                </a:lnTo>
                <a:lnTo>
                  <a:pt x="0" y="0"/>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21" name="Line 659"/>
          <p:cNvSpPr>
            <a:spLocks noChangeShapeType="1"/>
          </p:cNvSpPr>
          <p:nvPr/>
        </p:nvSpPr>
        <p:spPr bwMode="auto">
          <a:xfrm>
            <a:off x="6451030" y="3268339"/>
            <a:ext cx="280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22" name="Freeform 660"/>
          <p:cNvSpPr>
            <a:spLocks/>
          </p:cNvSpPr>
          <p:nvPr/>
        </p:nvSpPr>
        <p:spPr bwMode="auto">
          <a:xfrm>
            <a:off x="7052370" y="3322162"/>
            <a:ext cx="56156" cy="107643"/>
          </a:xfrm>
          <a:custGeom>
            <a:avLst/>
            <a:gdLst>
              <a:gd name="T0" fmla="*/ 16 w 33"/>
              <a:gd name="T1" fmla="*/ 0 h 62"/>
              <a:gd name="T2" fmla="*/ 0 w 33"/>
              <a:gd name="T3" fmla="*/ 16 h 62"/>
              <a:gd name="T4" fmla="*/ 16 w 33"/>
              <a:gd name="T5" fmla="*/ 45 h 62"/>
              <a:gd name="T6" fmla="*/ 16 w 33"/>
              <a:gd name="T7" fmla="*/ 61 h 62"/>
              <a:gd name="T8" fmla="*/ 32 w 33"/>
              <a:gd name="T9" fmla="*/ 45 h 62"/>
              <a:gd name="T10" fmla="*/ 32 w 33"/>
              <a:gd name="T11" fmla="*/ 0 h 62"/>
              <a:gd name="T12" fmla="*/ 16 w 33"/>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3" h="62">
                <a:moveTo>
                  <a:pt x="16" y="0"/>
                </a:moveTo>
                <a:lnTo>
                  <a:pt x="0" y="16"/>
                </a:lnTo>
                <a:lnTo>
                  <a:pt x="16" y="45"/>
                </a:lnTo>
                <a:lnTo>
                  <a:pt x="16" y="61"/>
                </a:lnTo>
                <a:lnTo>
                  <a:pt x="32" y="45"/>
                </a:lnTo>
                <a:lnTo>
                  <a:pt x="32" y="0"/>
                </a:lnTo>
                <a:lnTo>
                  <a:pt x="16" y="0"/>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23" name="Freeform 661"/>
          <p:cNvSpPr>
            <a:spLocks/>
          </p:cNvSpPr>
          <p:nvPr/>
        </p:nvSpPr>
        <p:spPr bwMode="auto">
          <a:xfrm>
            <a:off x="5828632" y="2253420"/>
            <a:ext cx="1338389" cy="1260960"/>
          </a:xfrm>
          <a:custGeom>
            <a:avLst/>
            <a:gdLst>
              <a:gd name="T0" fmla="*/ 555 w 787"/>
              <a:gd name="T1" fmla="*/ 183 h 727"/>
              <a:gd name="T2" fmla="*/ 523 w 787"/>
              <a:gd name="T3" fmla="*/ 231 h 727"/>
              <a:gd name="T4" fmla="*/ 491 w 787"/>
              <a:gd name="T5" fmla="*/ 247 h 727"/>
              <a:gd name="T6" fmla="*/ 478 w 787"/>
              <a:gd name="T7" fmla="*/ 292 h 727"/>
              <a:gd name="T8" fmla="*/ 430 w 787"/>
              <a:gd name="T9" fmla="*/ 308 h 727"/>
              <a:gd name="T10" fmla="*/ 369 w 787"/>
              <a:gd name="T11" fmla="*/ 292 h 727"/>
              <a:gd name="T12" fmla="*/ 292 w 787"/>
              <a:gd name="T13" fmla="*/ 308 h 727"/>
              <a:gd name="T14" fmla="*/ 199 w 787"/>
              <a:gd name="T15" fmla="*/ 260 h 727"/>
              <a:gd name="T16" fmla="*/ 183 w 787"/>
              <a:gd name="T17" fmla="*/ 215 h 727"/>
              <a:gd name="T18" fmla="*/ 138 w 787"/>
              <a:gd name="T19" fmla="*/ 199 h 727"/>
              <a:gd name="T20" fmla="*/ 93 w 787"/>
              <a:gd name="T21" fmla="*/ 247 h 727"/>
              <a:gd name="T22" fmla="*/ 61 w 787"/>
              <a:gd name="T23" fmla="*/ 292 h 727"/>
              <a:gd name="T24" fmla="*/ 77 w 787"/>
              <a:gd name="T25" fmla="*/ 353 h 727"/>
              <a:gd name="T26" fmla="*/ 16 w 787"/>
              <a:gd name="T27" fmla="*/ 369 h 727"/>
              <a:gd name="T28" fmla="*/ 16 w 787"/>
              <a:gd name="T29" fmla="*/ 402 h 727"/>
              <a:gd name="T30" fmla="*/ 61 w 787"/>
              <a:gd name="T31" fmla="*/ 447 h 727"/>
              <a:gd name="T32" fmla="*/ 106 w 787"/>
              <a:gd name="T33" fmla="*/ 524 h 727"/>
              <a:gd name="T34" fmla="*/ 106 w 787"/>
              <a:gd name="T35" fmla="*/ 556 h 727"/>
              <a:gd name="T36" fmla="*/ 154 w 787"/>
              <a:gd name="T37" fmla="*/ 569 h 727"/>
              <a:gd name="T38" fmla="*/ 215 w 787"/>
              <a:gd name="T39" fmla="*/ 601 h 727"/>
              <a:gd name="T40" fmla="*/ 260 w 787"/>
              <a:gd name="T41" fmla="*/ 617 h 727"/>
              <a:gd name="T42" fmla="*/ 292 w 787"/>
              <a:gd name="T43" fmla="*/ 601 h 727"/>
              <a:gd name="T44" fmla="*/ 337 w 787"/>
              <a:gd name="T45" fmla="*/ 585 h 727"/>
              <a:gd name="T46" fmla="*/ 369 w 787"/>
              <a:gd name="T47" fmla="*/ 569 h 727"/>
              <a:gd name="T48" fmla="*/ 385 w 787"/>
              <a:gd name="T49" fmla="*/ 585 h 727"/>
              <a:gd name="T50" fmla="*/ 401 w 787"/>
              <a:gd name="T51" fmla="*/ 633 h 727"/>
              <a:gd name="T52" fmla="*/ 401 w 787"/>
              <a:gd name="T53" fmla="*/ 662 h 727"/>
              <a:gd name="T54" fmla="*/ 414 w 787"/>
              <a:gd name="T55" fmla="*/ 710 h 727"/>
              <a:gd name="T56" fmla="*/ 462 w 787"/>
              <a:gd name="T57" fmla="*/ 710 h 727"/>
              <a:gd name="T58" fmla="*/ 478 w 787"/>
              <a:gd name="T59" fmla="*/ 694 h 727"/>
              <a:gd name="T60" fmla="*/ 523 w 787"/>
              <a:gd name="T61" fmla="*/ 678 h 727"/>
              <a:gd name="T62" fmla="*/ 555 w 787"/>
              <a:gd name="T63" fmla="*/ 710 h 727"/>
              <a:gd name="T64" fmla="*/ 584 w 787"/>
              <a:gd name="T65" fmla="*/ 710 h 727"/>
              <a:gd name="T66" fmla="*/ 600 w 787"/>
              <a:gd name="T67" fmla="*/ 710 h 727"/>
              <a:gd name="T68" fmla="*/ 632 w 787"/>
              <a:gd name="T69" fmla="*/ 678 h 727"/>
              <a:gd name="T70" fmla="*/ 645 w 787"/>
              <a:gd name="T71" fmla="*/ 662 h 727"/>
              <a:gd name="T72" fmla="*/ 709 w 787"/>
              <a:gd name="T73" fmla="*/ 617 h 727"/>
              <a:gd name="T74" fmla="*/ 722 w 787"/>
              <a:gd name="T75" fmla="*/ 508 h 727"/>
              <a:gd name="T76" fmla="*/ 722 w 787"/>
              <a:gd name="T77" fmla="*/ 491 h 727"/>
              <a:gd name="T78" fmla="*/ 722 w 787"/>
              <a:gd name="T79" fmla="*/ 479 h 727"/>
              <a:gd name="T80" fmla="*/ 677 w 787"/>
              <a:gd name="T81" fmla="*/ 430 h 727"/>
              <a:gd name="T82" fmla="*/ 693 w 787"/>
              <a:gd name="T83" fmla="*/ 385 h 727"/>
              <a:gd name="T84" fmla="*/ 693 w 787"/>
              <a:gd name="T85" fmla="*/ 369 h 727"/>
              <a:gd name="T86" fmla="*/ 661 w 787"/>
              <a:gd name="T87" fmla="*/ 385 h 727"/>
              <a:gd name="T88" fmla="*/ 632 w 787"/>
              <a:gd name="T89" fmla="*/ 337 h 727"/>
              <a:gd name="T90" fmla="*/ 677 w 787"/>
              <a:gd name="T91" fmla="*/ 308 h 727"/>
              <a:gd name="T92" fmla="*/ 677 w 787"/>
              <a:gd name="T93" fmla="*/ 337 h 727"/>
              <a:gd name="T94" fmla="*/ 709 w 787"/>
              <a:gd name="T95" fmla="*/ 308 h 727"/>
              <a:gd name="T96" fmla="*/ 738 w 787"/>
              <a:gd name="T97" fmla="*/ 260 h 727"/>
              <a:gd name="T98" fmla="*/ 786 w 787"/>
              <a:gd name="T99" fmla="*/ 231 h 727"/>
              <a:gd name="T100" fmla="*/ 786 w 787"/>
              <a:gd name="T101" fmla="*/ 170 h 727"/>
              <a:gd name="T102" fmla="*/ 754 w 787"/>
              <a:gd name="T103" fmla="*/ 106 h 727"/>
              <a:gd name="T104" fmla="*/ 722 w 787"/>
              <a:gd name="T105" fmla="*/ 122 h 727"/>
              <a:gd name="T106" fmla="*/ 661 w 787"/>
              <a:gd name="T107" fmla="*/ 77 h 727"/>
              <a:gd name="T108" fmla="*/ 584 w 787"/>
              <a:gd name="T109" fmla="*/ 0 h 727"/>
              <a:gd name="T110" fmla="*/ 539 w 787"/>
              <a:gd name="T111" fmla="*/ 45 h 727"/>
              <a:gd name="T112" fmla="*/ 555 w 787"/>
              <a:gd name="T113" fmla="*/ 77 h 727"/>
              <a:gd name="T114" fmla="*/ 539 w 787"/>
              <a:gd name="T115" fmla="*/ 122 h 727"/>
              <a:gd name="T116" fmla="*/ 523 w 787"/>
              <a:gd name="T117" fmla="*/ 154 h 727"/>
              <a:gd name="T118" fmla="*/ 584 w 787"/>
              <a:gd name="T119" fmla="*/ 17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7" h="727">
                <a:moveTo>
                  <a:pt x="584" y="170"/>
                </a:moveTo>
                <a:lnTo>
                  <a:pt x="555" y="183"/>
                </a:lnTo>
                <a:lnTo>
                  <a:pt x="539" y="215"/>
                </a:lnTo>
                <a:lnTo>
                  <a:pt x="523" y="231"/>
                </a:lnTo>
                <a:lnTo>
                  <a:pt x="507" y="231"/>
                </a:lnTo>
                <a:lnTo>
                  <a:pt x="491" y="247"/>
                </a:lnTo>
                <a:lnTo>
                  <a:pt x="491" y="260"/>
                </a:lnTo>
                <a:lnTo>
                  <a:pt x="478" y="292"/>
                </a:lnTo>
                <a:lnTo>
                  <a:pt x="446" y="292"/>
                </a:lnTo>
                <a:lnTo>
                  <a:pt x="430" y="308"/>
                </a:lnTo>
                <a:lnTo>
                  <a:pt x="369" y="308"/>
                </a:lnTo>
                <a:lnTo>
                  <a:pt x="369" y="292"/>
                </a:lnTo>
                <a:lnTo>
                  <a:pt x="353" y="292"/>
                </a:lnTo>
                <a:lnTo>
                  <a:pt x="292" y="308"/>
                </a:lnTo>
                <a:lnTo>
                  <a:pt x="276" y="276"/>
                </a:lnTo>
                <a:lnTo>
                  <a:pt x="199" y="260"/>
                </a:lnTo>
                <a:lnTo>
                  <a:pt x="199" y="247"/>
                </a:lnTo>
                <a:lnTo>
                  <a:pt x="183" y="215"/>
                </a:lnTo>
                <a:lnTo>
                  <a:pt x="170" y="215"/>
                </a:lnTo>
                <a:lnTo>
                  <a:pt x="138" y="199"/>
                </a:lnTo>
                <a:lnTo>
                  <a:pt x="122" y="247"/>
                </a:lnTo>
                <a:lnTo>
                  <a:pt x="93" y="247"/>
                </a:lnTo>
                <a:lnTo>
                  <a:pt x="93" y="276"/>
                </a:lnTo>
                <a:lnTo>
                  <a:pt x="61" y="292"/>
                </a:lnTo>
                <a:lnTo>
                  <a:pt x="77" y="308"/>
                </a:lnTo>
                <a:lnTo>
                  <a:pt x="77" y="353"/>
                </a:lnTo>
                <a:lnTo>
                  <a:pt x="29" y="385"/>
                </a:lnTo>
                <a:lnTo>
                  <a:pt x="16" y="369"/>
                </a:lnTo>
                <a:lnTo>
                  <a:pt x="0" y="402"/>
                </a:lnTo>
                <a:lnTo>
                  <a:pt x="16" y="402"/>
                </a:lnTo>
                <a:lnTo>
                  <a:pt x="16" y="430"/>
                </a:lnTo>
                <a:lnTo>
                  <a:pt x="61" y="447"/>
                </a:lnTo>
                <a:lnTo>
                  <a:pt x="106" y="479"/>
                </a:lnTo>
                <a:lnTo>
                  <a:pt x="106" y="524"/>
                </a:lnTo>
                <a:lnTo>
                  <a:pt x="93" y="524"/>
                </a:lnTo>
                <a:lnTo>
                  <a:pt x="106" y="556"/>
                </a:lnTo>
                <a:lnTo>
                  <a:pt x="138" y="569"/>
                </a:lnTo>
                <a:lnTo>
                  <a:pt x="154" y="569"/>
                </a:lnTo>
                <a:lnTo>
                  <a:pt x="170" y="585"/>
                </a:lnTo>
                <a:lnTo>
                  <a:pt x="215" y="601"/>
                </a:lnTo>
                <a:lnTo>
                  <a:pt x="247" y="601"/>
                </a:lnTo>
                <a:lnTo>
                  <a:pt x="260" y="617"/>
                </a:lnTo>
                <a:lnTo>
                  <a:pt x="260" y="601"/>
                </a:lnTo>
                <a:lnTo>
                  <a:pt x="292" y="601"/>
                </a:lnTo>
                <a:lnTo>
                  <a:pt x="337" y="569"/>
                </a:lnTo>
                <a:lnTo>
                  <a:pt x="337" y="585"/>
                </a:lnTo>
                <a:lnTo>
                  <a:pt x="353" y="569"/>
                </a:lnTo>
                <a:lnTo>
                  <a:pt x="369" y="569"/>
                </a:lnTo>
                <a:lnTo>
                  <a:pt x="369" y="585"/>
                </a:lnTo>
                <a:lnTo>
                  <a:pt x="385" y="585"/>
                </a:lnTo>
                <a:lnTo>
                  <a:pt x="401" y="601"/>
                </a:lnTo>
                <a:lnTo>
                  <a:pt x="401" y="633"/>
                </a:lnTo>
                <a:lnTo>
                  <a:pt x="401" y="646"/>
                </a:lnTo>
                <a:lnTo>
                  <a:pt x="401" y="662"/>
                </a:lnTo>
                <a:lnTo>
                  <a:pt x="414" y="662"/>
                </a:lnTo>
                <a:lnTo>
                  <a:pt x="414" y="710"/>
                </a:lnTo>
                <a:lnTo>
                  <a:pt x="446" y="710"/>
                </a:lnTo>
                <a:lnTo>
                  <a:pt x="462" y="710"/>
                </a:lnTo>
                <a:lnTo>
                  <a:pt x="462" y="694"/>
                </a:lnTo>
                <a:lnTo>
                  <a:pt x="478" y="694"/>
                </a:lnTo>
                <a:lnTo>
                  <a:pt x="491" y="678"/>
                </a:lnTo>
                <a:lnTo>
                  <a:pt x="523" y="678"/>
                </a:lnTo>
                <a:lnTo>
                  <a:pt x="539" y="694"/>
                </a:lnTo>
                <a:lnTo>
                  <a:pt x="555" y="710"/>
                </a:lnTo>
                <a:lnTo>
                  <a:pt x="584" y="694"/>
                </a:lnTo>
                <a:lnTo>
                  <a:pt x="584" y="710"/>
                </a:lnTo>
                <a:lnTo>
                  <a:pt x="584" y="726"/>
                </a:lnTo>
                <a:lnTo>
                  <a:pt x="600" y="710"/>
                </a:lnTo>
                <a:lnTo>
                  <a:pt x="600" y="694"/>
                </a:lnTo>
                <a:lnTo>
                  <a:pt x="632" y="678"/>
                </a:lnTo>
                <a:lnTo>
                  <a:pt x="645" y="678"/>
                </a:lnTo>
                <a:lnTo>
                  <a:pt x="645" y="662"/>
                </a:lnTo>
                <a:lnTo>
                  <a:pt x="677" y="678"/>
                </a:lnTo>
                <a:lnTo>
                  <a:pt x="709" y="617"/>
                </a:lnTo>
                <a:lnTo>
                  <a:pt x="738" y="540"/>
                </a:lnTo>
                <a:lnTo>
                  <a:pt x="722" y="508"/>
                </a:lnTo>
                <a:lnTo>
                  <a:pt x="709" y="508"/>
                </a:lnTo>
                <a:lnTo>
                  <a:pt x="722" y="491"/>
                </a:lnTo>
                <a:lnTo>
                  <a:pt x="709" y="479"/>
                </a:lnTo>
                <a:lnTo>
                  <a:pt x="722" y="479"/>
                </a:lnTo>
                <a:lnTo>
                  <a:pt x="693" y="447"/>
                </a:lnTo>
                <a:lnTo>
                  <a:pt x="677" y="430"/>
                </a:lnTo>
                <a:lnTo>
                  <a:pt x="661" y="414"/>
                </a:lnTo>
                <a:lnTo>
                  <a:pt x="693" y="385"/>
                </a:lnTo>
                <a:lnTo>
                  <a:pt x="709" y="385"/>
                </a:lnTo>
                <a:lnTo>
                  <a:pt x="693" y="369"/>
                </a:lnTo>
                <a:lnTo>
                  <a:pt x="661" y="369"/>
                </a:lnTo>
                <a:lnTo>
                  <a:pt x="661" y="385"/>
                </a:lnTo>
                <a:lnTo>
                  <a:pt x="616" y="353"/>
                </a:lnTo>
                <a:lnTo>
                  <a:pt x="632" y="337"/>
                </a:lnTo>
                <a:lnTo>
                  <a:pt x="661" y="292"/>
                </a:lnTo>
                <a:lnTo>
                  <a:pt x="677" y="308"/>
                </a:lnTo>
                <a:lnTo>
                  <a:pt x="661" y="324"/>
                </a:lnTo>
                <a:lnTo>
                  <a:pt x="677" y="337"/>
                </a:lnTo>
                <a:lnTo>
                  <a:pt x="693" y="324"/>
                </a:lnTo>
                <a:lnTo>
                  <a:pt x="709" y="308"/>
                </a:lnTo>
                <a:lnTo>
                  <a:pt x="722" y="276"/>
                </a:lnTo>
                <a:lnTo>
                  <a:pt x="738" y="260"/>
                </a:lnTo>
                <a:lnTo>
                  <a:pt x="770" y="231"/>
                </a:lnTo>
                <a:lnTo>
                  <a:pt x="786" y="231"/>
                </a:lnTo>
                <a:lnTo>
                  <a:pt x="754" y="183"/>
                </a:lnTo>
                <a:lnTo>
                  <a:pt x="786" y="170"/>
                </a:lnTo>
                <a:lnTo>
                  <a:pt x="786" y="106"/>
                </a:lnTo>
                <a:lnTo>
                  <a:pt x="754" y="106"/>
                </a:lnTo>
                <a:lnTo>
                  <a:pt x="754" y="122"/>
                </a:lnTo>
                <a:lnTo>
                  <a:pt x="722" y="122"/>
                </a:lnTo>
                <a:lnTo>
                  <a:pt x="677" y="93"/>
                </a:lnTo>
                <a:lnTo>
                  <a:pt x="661" y="77"/>
                </a:lnTo>
                <a:lnTo>
                  <a:pt x="616" y="29"/>
                </a:lnTo>
                <a:lnTo>
                  <a:pt x="584" y="0"/>
                </a:lnTo>
                <a:lnTo>
                  <a:pt x="555" y="16"/>
                </a:lnTo>
                <a:lnTo>
                  <a:pt x="539" y="45"/>
                </a:lnTo>
                <a:lnTo>
                  <a:pt x="555" y="45"/>
                </a:lnTo>
                <a:lnTo>
                  <a:pt x="555" y="77"/>
                </a:lnTo>
                <a:lnTo>
                  <a:pt x="555" y="106"/>
                </a:lnTo>
                <a:lnTo>
                  <a:pt x="539" y="122"/>
                </a:lnTo>
                <a:lnTo>
                  <a:pt x="523" y="122"/>
                </a:lnTo>
                <a:lnTo>
                  <a:pt x="523" y="154"/>
                </a:lnTo>
                <a:lnTo>
                  <a:pt x="555" y="154"/>
                </a:lnTo>
                <a:lnTo>
                  <a:pt x="584" y="170"/>
                </a:lnTo>
              </a:path>
            </a:pathLst>
          </a:custGeom>
          <a:solidFill>
            <a:srgbClr val="BC700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24" name="Freeform 662"/>
          <p:cNvSpPr>
            <a:spLocks/>
          </p:cNvSpPr>
          <p:nvPr/>
        </p:nvSpPr>
        <p:spPr bwMode="auto">
          <a:xfrm>
            <a:off x="6790308" y="3514381"/>
            <a:ext cx="56156" cy="48696"/>
          </a:xfrm>
          <a:custGeom>
            <a:avLst/>
            <a:gdLst>
              <a:gd name="T0" fmla="*/ 32 w 33"/>
              <a:gd name="T1" fmla="*/ 0 h 29"/>
              <a:gd name="T2" fmla="*/ 16 w 33"/>
              <a:gd name="T3" fmla="*/ 0 h 29"/>
              <a:gd name="T4" fmla="*/ 0 w 33"/>
              <a:gd name="T5" fmla="*/ 28 h 29"/>
              <a:gd name="T6" fmla="*/ 16 w 33"/>
              <a:gd name="T7" fmla="*/ 28 h 29"/>
              <a:gd name="T8" fmla="*/ 32 w 33"/>
              <a:gd name="T9" fmla="*/ 12 h 29"/>
              <a:gd name="T10" fmla="*/ 32 w 33"/>
              <a:gd name="T11" fmla="*/ 0 h 29"/>
            </a:gdLst>
            <a:ahLst/>
            <a:cxnLst>
              <a:cxn ang="0">
                <a:pos x="T0" y="T1"/>
              </a:cxn>
              <a:cxn ang="0">
                <a:pos x="T2" y="T3"/>
              </a:cxn>
              <a:cxn ang="0">
                <a:pos x="T4" y="T5"/>
              </a:cxn>
              <a:cxn ang="0">
                <a:pos x="T6" y="T7"/>
              </a:cxn>
              <a:cxn ang="0">
                <a:pos x="T8" y="T9"/>
              </a:cxn>
              <a:cxn ang="0">
                <a:pos x="T10" y="T11"/>
              </a:cxn>
            </a:cxnLst>
            <a:rect l="0" t="0" r="r" b="b"/>
            <a:pathLst>
              <a:path w="33" h="29">
                <a:moveTo>
                  <a:pt x="32" y="0"/>
                </a:moveTo>
                <a:lnTo>
                  <a:pt x="16" y="0"/>
                </a:lnTo>
                <a:lnTo>
                  <a:pt x="0" y="28"/>
                </a:lnTo>
                <a:lnTo>
                  <a:pt x="16" y="28"/>
                </a:lnTo>
                <a:lnTo>
                  <a:pt x="32" y="12"/>
                </a:lnTo>
                <a:lnTo>
                  <a:pt x="32" y="0"/>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25" name="Oval 663"/>
          <p:cNvSpPr>
            <a:spLocks noChangeArrowheads="1"/>
          </p:cNvSpPr>
          <p:nvPr/>
        </p:nvSpPr>
        <p:spPr bwMode="auto">
          <a:xfrm>
            <a:off x="6951756" y="3404175"/>
            <a:ext cx="16380" cy="0"/>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326" name="Freeform 664"/>
          <p:cNvSpPr>
            <a:spLocks/>
          </p:cNvSpPr>
          <p:nvPr/>
        </p:nvSpPr>
        <p:spPr bwMode="auto">
          <a:xfrm>
            <a:off x="7237217" y="2683992"/>
            <a:ext cx="236325" cy="289612"/>
          </a:xfrm>
          <a:custGeom>
            <a:avLst/>
            <a:gdLst>
              <a:gd name="T0" fmla="*/ 109 w 139"/>
              <a:gd name="T1" fmla="*/ 0 h 168"/>
              <a:gd name="T2" fmla="*/ 93 w 139"/>
              <a:gd name="T3" fmla="*/ 0 h 168"/>
              <a:gd name="T4" fmla="*/ 93 w 139"/>
              <a:gd name="T5" fmla="*/ 29 h 168"/>
              <a:gd name="T6" fmla="*/ 93 w 139"/>
              <a:gd name="T7" fmla="*/ 77 h 168"/>
              <a:gd name="T8" fmla="*/ 77 w 139"/>
              <a:gd name="T9" fmla="*/ 90 h 168"/>
              <a:gd name="T10" fmla="*/ 61 w 139"/>
              <a:gd name="T11" fmla="*/ 122 h 168"/>
              <a:gd name="T12" fmla="*/ 45 w 139"/>
              <a:gd name="T13" fmla="*/ 122 h 168"/>
              <a:gd name="T14" fmla="*/ 32 w 139"/>
              <a:gd name="T15" fmla="*/ 122 h 168"/>
              <a:gd name="T16" fmla="*/ 0 w 139"/>
              <a:gd name="T17" fmla="*/ 167 h 168"/>
              <a:gd name="T18" fmla="*/ 16 w 139"/>
              <a:gd name="T19" fmla="*/ 167 h 168"/>
              <a:gd name="T20" fmla="*/ 32 w 139"/>
              <a:gd name="T21" fmla="*/ 154 h 168"/>
              <a:gd name="T22" fmla="*/ 61 w 139"/>
              <a:gd name="T23" fmla="*/ 138 h 168"/>
              <a:gd name="T24" fmla="*/ 77 w 139"/>
              <a:gd name="T25" fmla="*/ 167 h 168"/>
              <a:gd name="T26" fmla="*/ 93 w 139"/>
              <a:gd name="T27" fmla="*/ 154 h 168"/>
              <a:gd name="T28" fmla="*/ 93 w 139"/>
              <a:gd name="T29" fmla="*/ 138 h 168"/>
              <a:gd name="T30" fmla="*/ 109 w 139"/>
              <a:gd name="T31" fmla="*/ 138 h 168"/>
              <a:gd name="T32" fmla="*/ 138 w 139"/>
              <a:gd name="T33" fmla="*/ 122 h 168"/>
              <a:gd name="T34" fmla="*/ 122 w 139"/>
              <a:gd name="T35" fmla="*/ 61 h 168"/>
              <a:gd name="T36" fmla="*/ 138 w 139"/>
              <a:gd name="T37" fmla="*/ 61 h 168"/>
              <a:gd name="T38" fmla="*/ 122 w 139"/>
              <a:gd name="T39" fmla="*/ 13 h 168"/>
              <a:gd name="T40" fmla="*/ 109 w 139"/>
              <a:gd name="T4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 h="168">
                <a:moveTo>
                  <a:pt x="109" y="0"/>
                </a:moveTo>
                <a:lnTo>
                  <a:pt x="93" y="0"/>
                </a:lnTo>
                <a:lnTo>
                  <a:pt x="93" y="29"/>
                </a:lnTo>
                <a:lnTo>
                  <a:pt x="93" y="77"/>
                </a:lnTo>
                <a:lnTo>
                  <a:pt x="77" y="90"/>
                </a:lnTo>
                <a:lnTo>
                  <a:pt x="61" y="122"/>
                </a:lnTo>
                <a:lnTo>
                  <a:pt x="45" y="122"/>
                </a:lnTo>
                <a:lnTo>
                  <a:pt x="32" y="122"/>
                </a:lnTo>
                <a:lnTo>
                  <a:pt x="0" y="167"/>
                </a:lnTo>
                <a:lnTo>
                  <a:pt x="16" y="167"/>
                </a:lnTo>
                <a:lnTo>
                  <a:pt x="32" y="154"/>
                </a:lnTo>
                <a:lnTo>
                  <a:pt x="61" y="138"/>
                </a:lnTo>
                <a:lnTo>
                  <a:pt x="77" y="167"/>
                </a:lnTo>
                <a:lnTo>
                  <a:pt x="93" y="154"/>
                </a:lnTo>
                <a:lnTo>
                  <a:pt x="93" y="138"/>
                </a:lnTo>
                <a:lnTo>
                  <a:pt x="109" y="138"/>
                </a:lnTo>
                <a:lnTo>
                  <a:pt x="138" y="122"/>
                </a:lnTo>
                <a:lnTo>
                  <a:pt x="122" y="61"/>
                </a:lnTo>
                <a:lnTo>
                  <a:pt x="138" y="61"/>
                </a:lnTo>
                <a:lnTo>
                  <a:pt x="122" y="13"/>
                </a:lnTo>
                <a:lnTo>
                  <a:pt x="109" y="0"/>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27" name="Freeform 665"/>
          <p:cNvSpPr>
            <a:spLocks/>
          </p:cNvSpPr>
          <p:nvPr/>
        </p:nvSpPr>
        <p:spPr bwMode="auto">
          <a:xfrm>
            <a:off x="7340170" y="2494335"/>
            <a:ext cx="133372" cy="189657"/>
          </a:xfrm>
          <a:custGeom>
            <a:avLst/>
            <a:gdLst>
              <a:gd name="T0" fmla="*/ 16 w 78"/>
              <a:gd name="T1" fmla="*/ 0 h 110"/>
              <a:gd name="T2" fmla="*/ 32 w 78"/>
              <a:gd name="T3" fmla="*/ 61 h 110"/>
              <a:gd name="T4" fmla="*/ 16 w 78"/>
              <a:gd name="T5" fmla="*/ 61 h 110"/>
              <a:gd name="T6" fmla="*/ 0 w 78"/>
              <a:gd name="T7" fmla="*/ 77 h 110"/>
              <a:gd name="T8" fmla="*/ 16 w 78"/>
              <a:gd name="T9" fmla="*/ 93 h 110"/>
              <a:gd name="T10" fmla="*/ 32 w 78"/>
              <a:gd name="T11" fmla="*/ 109 h 110"/>
              <a:gd name="T12" fmla="*/ 32 w 78"/>
              <a:gd name="T13" fmla="*/ 77 h 110"/>
              <a:gd name="T14" fmla="*/ 61 w 78"/>
              <a:gd name="T15" fmla="*/ 77 h 110"/>
              <a:gd name="T16" fmla="*/ 61 w 78"/>
              <a:gd name="T17" fmla="*/ 61 h 110"/>
              <a:gd name="T18" fmla="*/ 77 w 78"/>
              <a:gd name="T19" fmla="*/ 45 h 110"/>
              <a:gd name="T20" fmla="*/ 61 w 78"/>
              <a:gd name="T21" fmla="*/ 16 h 110"/>
              <a:gd name="T22" fmla="*/ 61 w 78"/>
              <a:gd name="T23" fmla="*/ 32 h 110"/>
              <a:gd name="T24" fmla="*/ 16 w 78"/>
              <a:gd name="T2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10">
                <a:moveTo>
                  <a:pt x="16" y="0"/>
                </a:moveTo>
                <a:lnTo>
                  <a:pt x="32" y="61"/>
                </a:lnTo>
                <a:lnTo>
                  <a:pt x="16" y="61"/>
                </a:lnTo>
                <a:lnTo>
                  <a:pt x="0" y="77"/>
                </a:lnTo>
                <a:lnTo>
                  <a:pt x="16" y="93"/>
                </a:lnTo>
                <a:lnTo>
                  <a:pt x="32" y="109"/>
                </a:lnTo>
                <a:lnTo>
                  <a:pt x="32" y="77"/>
                </a:lnTo>
                <a:lnTo>
                  <a:pt x="61" y="77"/>
                </a:lnTo>
                <a:lnTo>
                  <a:pt x="61" y="61"/>
                </a:lnTo>
                <a:lnTo>
                  <a:pt x="77" y="45"/>
                </a:lnTo>
                <a:lnTo>
                  <a:pt x="61" y="16"/>
                </a:lnTo>
                <a:lnTo>
                  <a:pt x="61" y="32"/>
                </a:lnTo>
                <a:lnTo>
                  <a:pt x="16" y="0"/>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28" name="Freeform 666"/>
          <p:cNvSpPr>
            <a:spLocks/>
          </p:cNvSpPr>
          <p:nvPr/>
        </p:nvSpPr>
        <p:spPr bwMode="auto">
          <a:xfrm>
            <a:off x="7237217" y="2973604"/>
            <a:ext cx="58497" cy="112769"/>
          </a:xfrm>
          <a:custGeom>
            <a:avLst/>
            <a:gdLst>
              <a:gd name="T0" fmla="*/ 0 w 34"/>
              <a:gd name="T1" fmla="*/ 16 h 65"/>
              <a:gd name="T2" fmla="*/ 0 w 34"/>
              <a:gd name="T3" fmla="*/ 32 h 65"/>
              <a:gd name="T4" fmla="*/ 17 w 34"/>
              <a:gd name="T5" fmla="*/ 16 h 65"/>
              <a:gd name="T6" fmla="*/ 17 w 34"/>
              <a:gd name="T7" fmla="*/ 64 h 65"/>
              <a:gd name="T8" fmla="*/ 33 w 34"/>
              <a:gd name="T9" fmla="*/ 64 h 65"/>
              <a:gd name="T10" fmla="*/ 33 w 34"/>
              <a:gd name="T11" fmla="*/ 16 h 65"/>
              <a:gd name="T12" fmla="*/ 17 w 34"/>
              <a:gd name="T13" fmla="*/ 0 h 65"/>
              <a:gd name="T14" fmla="*/ 0 w 34"/>
              <a:gd name="T15" fmla="*/ 16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5">
                <a:moveTo>
                  <a:pt x="0" y="16"/>
                </a:moveTo>
                <a:lnTo>
                  <a:pt x="0" y="32"/>
                </a:lnTo>
                <a:lnTo>
                  <a:pt x="17" y="16"/>
                </a:lnTo>
                <a:lnTo>
                  <a:pt x="17" y="64"/>
                </a:lnTo>
                <a:lnTo>
                  <a:pt x="33" y="64"/>
                </a:lnTo>
                <a:lnTo>
                  <a:pt x="33" y="16"/>
                </a:lnTo>
                <a:lnTo>
                  <a:pt x="17" y="0"/>
                </a:lnTo>
                <a:lnTo>
                  <a:pt x="0" y="16"/>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29" name="Freeform 667"/>
          <p:cNvSpPr>
            <a:spLocks/>
          </p:cNvSpPr>
          <p:nvPr/>
        </p:nvSpPr>
        <p:spPr bwMode="auto">
          <a:xfrm>
            <a:off x="7293373" y="2973604"/>
            <a:ext cx="49137" cy="28191"/>
          </a:xfrm>
          <a:custGeom>
            <a:avLst/>
            <a:gdLst>
              <a:gd name="T0" fmla="*/ 12 w 29"/>
              <a:gd name="T1" fmla="*/ 16 h 17"/>
              <a:gd name="T2" fmla="*/ 28 w 29"/>
              <a:gd name="T3" fmla="*/ 16 h 17"/>
              <a:gd name="T4" fmla="*/ 28 w 29"/>
              <a:gd name="T5" fmla="*/ 0 h 17"/>
              <a:gd name="T6" fmla="*/ 12 w 29"/>
              <a:gd name="T7" fmla="*/ 0 h 17"/>
              <a:gd name="T8" fmla="*/ 0 w 29"/>
              <a:gd name="T9" fmla="*/ 16 h 17"/>
              <a:gd name="T10" fmla="*/ 12 w 29"/>
              <a:gd name="T11" fmla="*/ 16 h 17"/>
            </a:gdLst>
            <a:ahLst/>
            <a:cxnLst>
              <a:cxn ang="0">
                <a:pos x="T0" y="T1"/>
              </a:cxn>
              <a:cxn ang="0">
                <a:pos x="T2" y="T3"/>
              </a:cxn>
              <a:cxn ang="0">
                <a:pos x="T4" y="T5"/>
              </a:cxn>
              <a:cxn ang="0">
                <a:pos x="T6" y="T7"/>
              </a:cxn>
              <a:cxn ang="0">
                <a:pos x="T8" y="T9"/>
              </a:cxn>
              <a:cxn ang="0">
                <a:pos x="T10" y="T11"/>
              </a:cxn>
            </a:cxnLst>
            <a:rect l="0" t="0" r="r" b="b"/>
            <a:pathLst>
              <a:path w="29" h="17">
                <a:moveTo>
                  <a:pt x="12" y="16"/>
                </a:moveTo>
                <a:lnTo>
                  <a:pt x="28" y="16"/>
                </a:lnTo>
                <a:lnTo>
                  <a:pt x="28" y="0"/>
                </a:lnTo>
                <a:lnTo>
                  <a:pt x="12" y="0"/>
                </a:lnTo>
                <a:lnTo>
                  <a:pt x="0" y="16"/>
                </a:lnTo>
                <a:lnTo>
                  <a:pt x="12" y="16"/>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30" name="Oval 668"/>
          <p:cNvSpPr>
            <a:spLocks noChangeArrowheads="1"/>
          </p:cNvSpPr>
          <p:nvPr/>
        </p:nvSpPr>
        <p:spPr bwMode="auto">
          <a:xfrm>
            <a:off x="6923678" y="3404175"/>
            <a:ext cx="0" cy="17940"/>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331" name="Freeform 669"/>
          <p:cNvSpPr>
            <a:spLocks/>
          </p:cNvSpPr>
          <p:nvPr/>
        </p:nvSpPr>
        <p:spPr bwMode="auto">
          <a:xfrm>
            <a:off x="7106185" y="2817264"/>
            <a:ext cx="105294" cy="156339"/>
          </a:xfrm>
          <a:custGeom>
            <a:avLst/>
            <a:gdLst>
              <a:gd name="T0" fmla="*/ 32 w 62"/>
              <a:gd name="T1" fmla="*/ 0 h 91"/>
              <a:gd name="T2" fmla="*/ 0 w 62"/>
              <a:gd name="T3" fmla="*/ 13 h 91"/>
              <a:gd name="T4" fmla="*/ 16 w 62"/>
              <a:gd name="T5" fmla="*/ 29 h 91"/>
              <a:gd name="T6" fmla="*/ 0 w 62"/>
              <a:gd name="T7" fmla="*/ 45 h 91"/>
              <a:gd name="T8" fmla="*/ 16 w 62"/>
              <a:gd name="T9" fmla="*/ 45 h 91"/>
              <a:gd name="T10" fmla="*/ 16 w 62"/>
              <a:gd name="T11" fmla="*/ 90 h 91"/>
              <a:gd name="T12" fmla="*/ 61 w 62"/>
              <a:gd name="T13" fmla="*/ 77 h 91"/>
              <a:gd name="T14" fmla="*/ 45 w 62"/>
              <a:gd name="T15" fmla="*/ 45 h 91"/>
              <a:gd name="T16" fmla="*/ 45 w 62"/>
              <a:gd name="T17" fmla="*/ 29 h 91"/>
              <a:gd name="T18" fmla="*/ 32 w 62"/>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1">
                <a:moveTo>
                  <a:pt x="32" y="0"/>
                </a:moveTo>
                <a:lnTo>
                  <a:pt x="0" y="13"/>
                </a:lnTo>
                <a:lnTo>
                  <a:pt x="16" y="29"/>
                </a:lnTo>
                <a:lnTo>
                  <a:pt x="0" y="45"/>
                </a:lnTo>
                <a:lnTo>
                  <a:pt x="16" y="45"/>
                </a:lnTo>
                <a:lnTo>
                  <a:pt x="16" y="90"/>
                </a:lnTo>
                <a:lnTo>
                  <a:pt x="61" y="77"/>
                </a:lnTo>
                <a:lnTo>
                  <a:pt x="45" y="45"/>
                </a:lnTo>
                <a:lnTo>
                  <a:pt x="45" y="29"/>
                </a:lnTo>
                <a:lnTo>
                  <a:pt x="32" y="0"/>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32" name="Freeform 670"/>
          <p:cNvSpPr>
            <a:spLocks/>
          </p:cNvSpPr>
          <p:nvPr/>
        </p:nvSpPr>
        <p:spPr bwMode="auto">
          <a:xfrm>
            <a:off x="6376155" y="3268339"/>
            <a:ext cx="208247" cy="563844"/>
          </a:xfrm>
          <a:custGeom>
            <a:avLst/>
            <a:gdLst>
              <a:gd name="T0" fmla="*/ 122 w 123"/>
              <a:gd name="T1" fmla="*/ 125 h 326"/>
              <a:gd name="T2" fmla="*/ 90 w 123"/>
              <a:gd name="T3" fmla="*/ 125 h 326"/>
              <a:gd name="T4" fmla="*/ 90 w 123"/>
              <a:gd name="T5" fmla="*/ 77 h 326"/>
              <a:gd name="T6" fmla="*/ 77 w 123"/>
              <a:gd name="T7" fmla="*/ 77 h 326"/>
              <a:gd name="T8" fmla="*/ 77 w 123"/>
              <a:gd name="T9" fmla="*/ 61 h 326"/>
              <a:gd name="T10" fmla="*/ 77 w 123"/>
              <a:gd name="T11" fmla="*/ 48 h 326"/>
              <a:gd name="T12" fmla="*/ 77 w 123"/>
              <a:gd name="T13" fmla="*/ 16 h 326"/>
              <a:gd name="T14" fmla="*/ 61 w 123"/>
              <a:gd name="T15" fmla="*/ 0 h 326"/>
              <a:gd name="T16" fmla="*/ 45 w 123"/>
              <a:gd name="T17" fmla="*/ 0 h 326"/>
              <a:gd name="T18" fmla="*/ 29 w 123"/>
              <a:gd name="T19" fmla="*/ 32 h 326"/>
              <a:gd name="T20" fmla="*/ 29 w 123"/>
              <a:gd name="T21" fmla="*/ 48 h 326"/>
              <a:gd name="T22" fmla="*/ 13 w 123"/>
              <a:gd name="T23" fmla="*/ 77 h 326"/>
              <a:gd name="T24" fmla="*/ 13 w 123"/>
              <a:gd name="T25" fmla="*/ 93 h 326"/>
              <a:gd name="T26" fmla="*/ 13 w 123"/>
              <a:gd name="T27" fmla="*/ 125 h 326"/>
              <a:gd name="T28" fmla="*/ 0 w 123"/>
              <a:gd name="T29" fmla="*/ 125 h 326"/>
              <a:gd name="T30" fmla="*/ 0 w 123"/>
              <a:gd name="T31" fmla="*/ 142 h 326"/>
              <a:gd name="T32" fmla="*/ 13 w 123"/>
              <a:gd name="T33" fmla="*/ 154 h 326"/>
              <a:gd name="T34" fmla="*/ 29 w 123"/>
              <a:gd name="T35" fmla="*/ 154 h 326"/>
              <a:gd name="T36" fmla="*/ 45 w 123"/>
              <a:gd name="T37" fmla="*/ 203 h 326"/>
              <a:gd name="T38" fmla="*/ 45 w 123"/>
              <a:gd name="T39" fmla="*/ 232 h 326"/>
              <a:gd name="T40" fmla="*/ 61 w 123"/>
              <a:gd name="T41" fmla="*/ 232 h 326"/>
              <a:gd name="T42" fmla="*/ 77 w 123"/>
              <a:gd name="T43" fmla="*/ 219 h 326"/>
              <a:gd name="T44" fmla="*/ 90 w 123"/>
              <a:gd name="T45" fmla="*/ 248 h 326"/>
              <a:gd name="T46" fmla="*/ 90 w 123"/>
              <a:gd name="T47" fmla="*/ 264 h 326"/>
              <a:gd name="T48" fmla="*/ 106 w 123"/>
              <a:gd name="T49" fmla="*/ 296 h 326"/>
              <a:gd name="T50" fmla="*/ 106 w 123"/>
              <a:gd name="T51" fmla="*/ 325 h 326"/>
              <a:gd name="T52" fmla="*/ 122 w 123"/>
              <a:gd name="T53" fmla="*/ 296 h 326"/>
              <a:gd name="T54" fmla="*/ 106 w 123"/>
              <a:gd name="T55" fmla="*/ 248 h 326"/>
              <a:gd name="T56" fmla="*/ 106 w 123"/>
              <a:gd name="T57" fmla="*/ 219 h 326"/>
              <a:gd name="T58" fmla="*/ 77 w 123"/>
              <a:gd name="T59" fmla="*/ 171 h 326"/>
              <a:gd name="T60" fmla="*/ 90 w 123"/>
              <a:gd name="T61" fmla="*/ 154 h 326"/>
              <a:gd name="T62" fmla="*/ 122 w 123"/>
              <a:gd name="T63" fmla="*/ 142 h 326"/>
              <a:gd name="T64" fmla="*/ 122 w 123"/>
              <a:gd name="T65" fmla="*/ 12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326">
                <a:moveTo>
                  <a:pt x="122" y="125"/>
                </a:moveTo>
                <a:lnTo>
                  <a:pt x="90" y="125"/>
                </a:lnTo>
                <a:lnTo>
                  <a:pt x="90" y="77"/>
                </a:lnTo>
                <a:lnTo>
                  <a:pt x="77" y="77"/>
                </a:lnTo>
                <a:lnTo>
                  <a:pt x="77" y="61"/>
                </a:lnTo>
                <a:lnTo>
                  <a:pt x="77" y="48"/>
                </a:lnTo>
                <a:lnTo>
                  <a:pt x="77" y="16"/>
                </a:lnTo>
                <a:lnTo>
                  <a:pt x="61" y="0"/>
                </a:lnTo>
                <a:lnTo>
                  <a:pt x="45" y="0"/>
                </a:lnTo>
                <a:lnTo>
                  <a:pt x="29" y="32"/>
                </a:lnTo>
                <a:lnTo>
                  <a:pt x="29" y="48"/>
                </a:lnTo>
                <a:lnTo>
                  <a:pt x="13" y="77"/>
                </a:lnTo>
                <a:lnTo>
                  <a:pt x="13" y="93"/>
                </a:lnTo>
                <a:lnTo>
                  <a:pt x="13" y="125"/>
                </a:lnTo>
                <a:lnTo>
                  <a:pt x="0" y="125"/>
                </a:lnTo>
                <a:lnTo>
                  <a:pt x="0" y="142"/>
                </a:lnTo>
                <a:lnTo>
                  <a:pt x="13" y="154"/>
                </a:lnTo>
                <a:lnTo>
                  <a:pt x="29" y="154"/>
                </a:lnTo>
                <a:lnTo>
                  <a:pt x="45" y="203"/>
                </a:lnTo>
                <a:lnTo>
                  <a:pt x="45" y="232"/>
                </a:lnTo>
                <a:lnTo>
                  <a:pt x="61" y="232"/>
                </a:lnTo>
                <a:lnTo>
                  <a:pt x="77" y="219"/>
                </a:lnTo>
                <a:lnTo>
                  <a:pt x="90" y="248"/>
                </a:lnTo>
                <a:lnTo>
                  <a:pt x="90" y="264"/>
                </a:lnTo>
                <a:lnTo>
                  <a:pt x="106" y="296"/>
                </a:lnTo>
                <a:lnTo>
                  <a:pt x="106" y="325"/>
                </a:lnTo>
                <a:lnTo>
                  <a:pt x="122" y="296"/>
                </a:lnTo>
                <a:lnTo>
                  <a:pt x="106" y="248"/>
                </a:lnTo>
                <a:lnTo>
                  <a:pt x="106" y="219"/>
                </a:lnTo>
                <a:lnTo>
                  <a:pt x="77" y="171"/>
                </a:lnTo>
                <a:lnTo>
                  <a:pt x="90" y="154"/>
                </a:lnTo>
                <a:lnTo>
                  <a:pt x="122" y="142"/>
                </a:lnTo>
                <a:lnTo>
                  <a:pt x="122" y="125"/>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33" name="Freeform 671"/>
          <p:cNvSpPr>
            <a:spLocks/>
          </p:cNvSpPr>
          <p:nvPr/>
        </p:nvSpPr>
        <p:spPr bwMode="auto">
          <a:xfrm>
            <a:off x="6507186" y="3514381"/>
            <a:ext cx="236325" cy="451075"/>
          </a:xfrm>
          <a:custGeom>
            <a:avLst/>
            <a:gdLst>
              <a:gd name="T0" fmla="*/ 45 w 139"/>
              <a:gd name="T1" fmla="*/ 0 h 261"/>
              <a:gd name="T2" fmla="*/ 13 w 139"/>
              <a:gd name="T3" fmla="*/ 13 h 261"/>
              <a:gd name="T4" fmla="*/ 0 w 139"/>
              <a:gd name="T5" fmla="*/ 29 h 261"/>
              <a:gd name="T6" fmla="*/ 29 w 139"/>
              <a:gd name="T7" fmla="*/ 77 h 261"/>
              <a:gd name="T8" fmla="*/ 29 w 139"/>
              <a:gd name="T9" fmla="*/ 106 h 261"/>
              <a:gd name="T10" fmla="*/ 45 w 139"/>
              <a:gd name="T11" fmla="*/ 154 h 261"/>
              <a:gd name="T12" fmla="*/ 29 w 139"/>
              <a:gd name="T13" fmla="*/ 183 h 261"/>
              <a:gd name="T14" fmla="*/ 29 w 139"/>
              <a:gd name="T15" fmla="*/ 215 h 261"/>
              <a:gd name="T16" fmla="*/ 45 w 139"/>
              <a:gd name="T17" fmla="*/ 231 h 261"/>
              <a:gd name="T18" fmla="*/ 61 w 139"/>
              <a:gd name="T19" fmla="*/ 244 h 261"/>
              <a:gd name="T20" fmla="*/ 77 w 139"/>
              <a:gd name="T21" fmla="*/ 260 h 261"/>
              <a:gd name="T22" fmla="*/ 90 w 139"/>
              <a:gd name="T23" fmla="*/ 260 h 261"/>
              <a:gd name="T24" fmla="*/ 90 w 139"/>
              <a:gd name="T25" fmla="*/ 244 h 261"/>
              <a:gd name="T26" fmla="*/ 61 w 139"/>
              <a:gd name="T27" fmla="*/ 231 h 261"/>
              <a:gd name="T28" fmla="*/ 45 w 139"/>
              <a:gd name="T29" fmla="*/ 199 h 261"/>
              <a:gd name="T30" fmla="*/ 61 w 139"/>
              <a:gd name="T31" fmla="*/ 154 h 261"/>
              <a:gd name="T32" fmla="*/ 45 w 139"/>
              <a:gd name="T33" fmla="*/ 122 h 261"/>
              <a:gd name="T34" fmla="*/ 61 w 139"/>
              <a:gd name="T35" fmla="*/ 122 h 261"/>
              <a:gd name="T36" fmla="*/ 61 w 139"/>
              <a:gd name="T37" fmla="*/ 138 h 261"/>
              <a:gd name="T38" fmla="*/ 90 w 139"/>
              <a:gd name="T39" fmla="*/ 154 h 261"/>
              <a:gd name="T40" fmla="*/ 90 w 139"/>
              <a:gd name="T41" fmla="*/ 122 h 261"/>
              <a:gd name="T42" fmla="*/ 106 w 139"/>
              <a:gd name="T43" fmla="*/ 106 h 261"/>
              <a:gd name="T44" fmla="*/ 122 w 139"/>
              <a:gd name="T45" fmla="*/ 106 h 261"/>
              <a:gd name="T46" fmla="*/ 138 w 139"/>
              <a:gd name="T47" fmla="*/ 106 h 261"/>
              <a:gd name="T48" fmla="*/ 138 w 139"/>
              <a:gd name="T49" fmla="*/ 90 h 261"/>
              <a:gd name="T50" fmla="*/ 122 w 139"/>
              <a:gd name="T51" fmla="*/ 61 h 261"/>
              <a:gd name="T52" fmla="*/ 106 w 139"/>
              <a:gd name="T53" fmla="*/ 61 h 261"/>
              <a:gd name="T54" fmla="*/ 90 w 139"/>
              <a:gd name="T55" fmla="*/ 45 h 261"/>
              <a:gd name="T56" fmla="*/ 77 w 139"/>
              <a:gd name="T57" fmla="*/ 61 h 261"/>
              <a:gd name="T58" fmla="*/ 77 w 139"/>
              <a:gd name="T59" fmla="*/ 45 h 261"/>
              <a:gd name="T60" fmla="*/ 61 w 139"/>
              <a:gd name="T61" fmla="*/ 29 h 261"/>
              <a:gd name="T62" fmla="*/ 45 w 139"/>
              <a:gd name="T63" fmla="*/ 13 h 261"/>
              <a:gd name="T64" fmla="*/ 45 w 139"/>
              <a:gd name="T65"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261">
                <a:moveTo>
                  <a:pt x="45" y="0"/>
                </a:moveTo>
                <a:lnTo>
                  <a:pt x="13" y="13"/>
                </a:lnTo>
                <a:lnTo>
                  <a:pt x="0" y="29"/>
                </a:lnTo>
                <a:lnTo>
                  <a:pt x="29" y="77"/>
                </a:lnTo>
                <a:lnTo>
                  <a:pt x="29" y="106"/>
                </a:lnTo>
                <a:lnTo>
                  <a:pt x="45" y="154"/>
                </a:lnTo>
                <a:lnTo>
                  <a:pt x="29" y="183"/>
                </a:lnTo>
                <a:lnTo>
                  <a:pt x="29" y="215"/>
                </a:lnTo>
                <a:lnTo>
                  <a:pt x="45" y="231"/>
                </a:lnTo>
                <a:lnTo>
                  <a:pt x="61" y="244"/>
                </a:lnTo>
                <a:lnTo>
                  <a:pt x="77" y="260"/>
                </a:lnTo>
                <a:lnTo>
                  <a:pt x="90" y="260"/>
                </a:lnTo>
                <a:lnTo>
                  <a:pt x="90" y="244"/>
                </a:lnTo>
                <a:lnTo>
                  <a:pt x="61" y="231"/>
                </a:lnTo>
                <a:lnTo>
                  <a:pt x="45" y="199"/>
                </a:lnTo>
                <a:lnTo>
                  <a:pt x="61" y="154"/>
                </a:lnTo>
                <a:lnTo>
                  <a:pt x="45" y="122"/>
                </a:lnTo>
                <a:lnTo>
                  <a:pt x="61" y="122"/>
                </a:lnTo>
                <a:lnTo>
                  <a:pt x="61" y="138"/>
                </a:lnTo>
                <a:lnTo>
                  <a:pt x="90" y="154"/>
                </a:lnTo>
                <a:lnTo>
                  <a:pt x="90" y="122"/>
                </a:lnTo>
                <a:lnTo>
                  <a:pt x="106" y="106"/>
                </a:lnTo>
                <a:lnTo>
                  <a:pt x="122" y="106"/>
                </a:lnTo>
                <a:lnTo>
                  <a:pt x="138" y="106"/>
                </a:lnTo>
                <a:lnTo>
                  <a:pt x="138" y="90"/>
                </a:lnTo>
                <a:lnTo>
                  <a:pt x="122" y="61"/>
                </a:lnTo>
                <a:lnTo>
                  <a:pt x="106" y="61"/>
                </a:lnTo>
                <a:lnTo>
                  <a:pt x="90" y="45"/>
                </a:lnTo>
                <a:lnTo>
                  <a:pt x="77" y="61"/>
                </a:lnTo>
                <a:lnTo>
                  <a:pt x="77" y="45"/>
                </a:lnTo>
                <a:lnTo>
                  <a:pt x="61" y="29"/>
                </a:lnTo>
                <a:lnTo>
                  <a:pt x="45" y="13"/>
                </a:lnTo>
                <a:lnTo>
                  <a:pt x="45" y="0"/>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34" name="Freeform 672"/>
          <p:cNvSpPr>
            <a:spLocks/>
          </p:cNvSpPr>
          <p:nvPr/>
        </p:nvSpPr>
        <p:spPr bwMode="auto">
          <a:xfrm>
            <a:off x="6659276" y="3696349"/>
            <a:ext cx="109972" cy="135834"/>
          </a:xfrm>
          <a:custGeom>
            <a:avLst/>
            <a:gdLst>
              <a:gd name="T0" fmla="*/ 0 w 65"/>
              <a:gd name="T1" fmla="*/ 49 h 79"/>
              <a:gd name="T2" fmla="*/ 16 w 65"/>
              <a:gd name="T3" fmla="*/ 49 h 79"/>
              <a:gd name="T4" fmla="*/ 16 w 65"/>
              <a:gd name="T5" fmla="*/ 62 h 79"/>
              <a:gd name="T6" fmla="*/ 32 w 65"/>
              <a:gd name="T7" fmla="*/ 78 h 79"/>
              <a:gd name="T8" fmla="*/ 48 w 65"/>
              <a:gd name="T9" fmla="*/ 49 h 79"/>
              <a:gd name="T10" fmla="*/ 64 w 65"/>
              <a:gd name="T11" fmla="*/ 49 h 79"/>
              <a:gd name="T12" fmla="*/ 64 w 65"/>
              <a:gd name="T13" fmla="*/ 0 h 79"/>
              <a:gd name="T14" fmla="*/ 48 w 65"/>
              <a:gd name="T15" fmla="*/ 0 h 79"/>
              <a:gd name="T16" fmla="*/ 32 w 65"/>
              <a:gd name="T17" fmla="*/ 0 h 79"/>
              <a:gd name="T18" fmla="*/ 16 w 65"/>
              <a:gd name="T19" fmla="*/ 0 h 79"/>
              <a:gd name="T20" fmla="*/ 0 w 65"/>
              <a:gd name="T21" fmla="*/ 16 h 79"/>
              <a:gd name="T22" fmla="*/ 0 w 65"/>
              <a:gd name="T23"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79">
                <a:moveTo>
                  <a:pt x="0" y="49"/>
                </a:moveTo>
                <a:lnTo>
                  <a:pt x="16" y="49"/>
                </a:lnTo>
                <a:lnTo>
                  <a:pt x="16" y="62"/>
                </a:lnTo>
                <a:lnTo>
                  <a:pt x="32" y="78"/>
                </a:lnTo>
                <a:lnTo>
                  <a:pt x="48" y="49"/>
                </a:lnTo>
                <a:lnTo>
                  <a:pt x="64" y="49"/>
                </a:lnTo>
                <a:lnTo>
                  <a:pt x="64" y="0"/>
                </a:lnTo>
                <a:lnTo>
                  <a:pt x="48" y="0"/>
                </a:lnTo>
                <a:lnTo>
                  <a:pt x="32" y="0"/>
                </a:lnTo>
                <a:lnTo>
                  <a:pt x="16" y="0"/>
                </a:lnTo>
                <a:lnTo>
                  <a:pt x="0" y="16"/>
                </a:lnTo>
                <a:lnTo>
                  <a:pt x="0" y="49"/>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35" name="Freeform 673"/>
          <p:cNvSpPr>
            <a:spLocks/>
          </p:cNvSpPr>
          <p:nvPr/>
        </p:nvSpPr>
        <p:spPr bwMode="auto">
          <a:xfrm>
            <a:off x="6582061" y="3455434"/>
            <a:ext cx="187187" cy="240915"/>
          </a:xfrm>
          <a:custGeom>
            <a:avLst/>
            <a:gdLst>
              <a:gd name="T0" fmla="*/ 0 w 110"/>
              <a:gd name="T1" fmla="*/ 16 h 139"/>
              <a:gd name="T2" fmla="*/ 0 w 110"/>
              <a:gd name="T3" fmla="*/ 32 h 139"/>
              <a:gd name="T4" fmla="*/ 0 w 110"/>
              <a:gd name="T5" fmla="*/ 45 h 139"/>
              <a:gd name="T6" fmla="*/ 16 w 110"/>
              <a:gd name="T7" fmla="*/ 61 h 139"/>
              <a:gd name="T8" fmla="*/ 32 w 110"/>
              <a:gd name="T9" fmla="*/ 77 h 139"/>
              <a:gd name="T10" fmla="*/ 32 w 110"/>
              <a:gd name="T11" fmla="*/ 93 h 139"/>
              <a:gd name="T12" fmla="*/ 45 w 110"/>
              <a:gd name="T13" fmla="*/ 77 h 139"/>
              <a:gd name="T14" fmla="*/ 61 w 110"/>
              <a:gd name="T15" fmla="*/ 93 h 139"/>
              <a:gd name="T16" fmla="*/ 77 w 110"/>
              <a:gd name="T17" fmla="*/ 93 h 139"/>
              <a:gd name="T18" fmla="*/ 93 w 110"/>
              <a:gd name="T19" fmla="*/ 122 h 139"/>
              <a:gd name="T20" fmla="*/ 93 w 110"/>
              <a:gd name="T21" fmla="*/ 138 h 139"/>
              <a:gd name="T22" fmla="*/ 109 w 110"/>
              <a:gd name="T23" fmla="*/ 138 h 139"/>
              <a:gd name="T24" fmla="*/ 109 w 110"/>
              <a:gd name="T25" fmla="*/ 109 h 139"/>
              <a:gd name="T26" fmla="*/ 109 w 110"/>
              <a:gd name="T27" fmla="*/ 93 h 139"/>
              <a:gd name="T28" fmla="*/ 77 w 110"/>
              <a:gd name="T29" fmla="*/ 61 h 139"/>
              <a:gd name="T30" fmla="*/ 61 w 110"/>
              <a:gd name="T31" fmla="*/ 45 h 139"/>
              <a:gd name="T32" fmla="*/ 61 w 110"/>
              <a:gd name="T33" fmla="*/ 32 h 139"/>
              <a:gd name="T34" fmla="*/ 61 w 110"/>
              <a:gd name="T35" fmla="*/ 16 h 139"/>
              <a:gd name="T36" fmla="*/ 45 w 110"/>
              <a:gd name="T37" fmla="*/ 16 h 139"/>
              <a:gd name="T38" fmla="*/ 32 w 110"/>
              <a:gd name="T39" fmla="*/ 0 h 139"/>
              <a:gd name="T40" fmla="*/ 16 w 110"/>
              <a:gd name="T41" fmla="*/ 0 h 139"/>
              <a:gd name="T42" fmla="*/ 16 w 110"/>
              <a:gd name="T43" fmla="*/ 16 h 139"/>
              <a:gd name="T44" fmla="*/ 0 w 110"/>
              <a:gd name="T45" fmla="*/ 1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39">
                <a:moveTo>
                  <a:pt x="0" y="16"/>
                </a:moveTo>
                <a:lnTo>
                  <a:pt x="0" y="32"/>
                </a:lnTo>
                <a:lnTo>
                  <a:pt x="0" y="45"/>
                </a:lnTo>
                <a:lnTo>
                  <a:pt x="16" y="61"/>
                </a:lnTo>
                <a:lnTo>
                  <a:pt x="32" y="77"/>
                </a:lnTo>
                <a:lnTo>
                  <a:pt x="32" y="93"/>
                </a:lnTo>
                <a:lnTo>
                  <a:pt x="45" y="77"/>
                </a:lnTo>
                <a:lnTo>
                  <a:pt x="61" y="93"/>
                </a:lnTo>
                <a:lnTo>
                  <a:pt x="77" y="93"/>
                </a:lnTo>
                <a:lnTo>
                  <a:pt x="93" y="122"/>
                </a:lnTo>
                <a:lnTo>
                  <a:pt x="93" y="138"/>
                </a:lnTo>
                <a:lnTo>
                  <a:pt x="109" y="138"/>
                </a:lnTo>
                <a:lnTo>
                  <a:pt x="109" y="109"/>
                </a:lnTo>
                <a:lnTo>
                  <a:pt x="109" y="93"/>
                </a:lnTo>
                <a:lnTo>
                  <a:pt x="77" y="61"/>
                </a:lnTo>
                <a:lnTo>
                  <a:pt x="61" y="45"/>
                </a:lnTo>
                <a:lnTo>
                  <a:pt x="61" y="32"/>
                </a:lnTo>
                <a:lnTo>
                  <a:pt x="61" y="16"/>
                </a:lnTo>
                <a:lnTo>
                  <a:pt x="45" y="16"/>
                </a:lnTo>
                <a:lnTo>
                  <a:pt x="32" y="0"/>
                </a:lnTo>
                <a:lnTo>
                  <a:pt x="16" y="0"/>
                </a:lnTo>
                <a:lnTo>
                  <a:pt x="16" y="16"/>
                </a:lnTo>
                <a:lnTo>
                  <a:pt x="0" y="16"/>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36" name="Freeform 674"/>
          <p:cNvSpPr>
            <a:spLocks/>
          </p:cNvSpPr>
          <p:nvPr/>
        </p:nvSpPr>
        <p:spPr bwMode="auto">
          <a:xfrm>
            <a:off x="7106185" y="3534884"/>
            <a:ext cx="133372" cy="192220"/>
          </a:xfrm>
          <a:custGeom>
            <a:avLst/>
            <a:gdLst>
              <a:gd name="T0" fmla="*/ 32 w 78"/>
              <a:gd name="T1" fmla="*/ 0 h 111"/>
              <a:gd name="T2" fmla="*/ 16 w 78"/>
              <a:gd name="T3" fmla="*/ 0 h 111"/>
              <a:gd name="T4" fmla="*/ 0 w 78"/>
              <a:gd name="T5" fmla="*/ 32 h 111"/>
              <a:gd name="T6" fmla="*/ 0 w 78"/>
              <a:gd name="T7" fmla="*/ 49 h 111"/>
              <a:gd name="T8" fmla="*/ 0 w 78"/>
              <a:gd name="T9" fmla="*/ 65 h 111"/>
              <a:gd name="T10" fmla="*/ 0 w 78"/>
              <a:gd name="T11" fmla="*/ 78 h 111"/>
              <a:gd name="T12" fmla="*/ 32 w 78"/>
              <a:gd name="T13" fmla="*/ 78 h 111"/>
              <a:gd name="T14" fmla="*/ 32 w 78"/>
              <a:gd name="T15" fmla="*/ 94 h 111"/>
              <a:gd name="T16" fmla="*/ 45 w 78"/>
              <a:gd name="T17" fmla="*/ 94 h 111"/>
              <a:gd name="T18" fmla="*/ 61 w 78"/>
              <a:gd name="T19" fmla="*/ 110 h 111"/>
              <a:gd name="T20" fmla="*/ 77 w 78"/>
              <a:gd name="T21" fmla="*/ 110 h 111"/>
              <a:gd name="T22" fmla="*/ 61 w 78"/>
              <a:gd name="T23" fmla="*/ 94 h 111"/>
              <a:gd name="T24" fmla="*/ 45 w 78"/>
              <a:gd name="T25" fmla="*/ 78 h 111"/>
              <a:gd name="T26" fmla="*/ 32 w 78"/>
              <a:gd name="T27" fmla="*/ 49 h 111"/>
              <a:gd name="T28" fmla="*/ 45 w 78"/>
              <a:gd name="T29" fmla="*/ 32 h 111"/>
              <a:gd name="T30" fmla="*/ 32 w 78"/>
              <a:gd name="T31" fmla="*/ 16 h 111"/>
              <a:gd name="T32" fmla="*/ 32 w 78"/>
              <a:gd name="T3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111">
                <a:moveTo>
                  <a:pt x="32" y="0"/>
                </a:moveTo>
                <a:lnTo>
                  <a:pt x="16" y="0"/>
                </a:lnTo>
                <a:lnTo>
                  <a:pt x="0" y="32"/>
                </a:lnTo>
                <a:lnTo>
                  <a:pt x="0" y="49"/>
                </a:lnTo>
                <a:lnTo>
                  <a:pt x="0" y="65"/>
                </a:lnTo>
                <a:lnTo>
                  <a:pt x="0" y="78"/>
                </a:lnTo>
                <a:lnTo>
                  <a:pt x="32" y="78"/>
                </a:lnTo>
                <a:lnTo>
                  <a:pt x="32" y="94"/>
                </a:lnTo>
                <a:lnTo>
                  <a:pt x="45" y="94"/>
                </a:lnTo>
                <a:lnTo>
                  <a:pt x="61" y="110"/>
                </a:lnTo>
                <a:lnTo>
                  <a:pt x="77" y="110"/>
                </a:lnTo>
                <a:lnTo>
                  <a:pt x="61" y="94"/>
                </a:lnTo>
                <a:lnTo>
                  <a:pt x="45" y="78"/>
                </a:lnTo>
                <a:lnTo>
                  <a:pt x="32" y="49"/>
                </a:lnTo>
                <a:lnTo>
                  <a:pt x="45" y="32"/>
                </a:lnTo>
                <a:lnTo>
                  <a:pt x="32" y="16"/>
                </a:lnTo>
                <a:lnTo>
                  <a:pt x="32" y="0"/>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37" name="Freeform 675"/>
          <p:cNvSpPr>
            <a:spLocks/>
          </p:cNvSpPr>
          <p:nvPr/>
        </p:nvSpPr>
        <p:spPr bwMode="auto">
          <a:xfrm>
            <a:off x="7183401" y="3829621"/>
            <a:ext cx="131031" cy="107643"/>
          </a:xfrm>
          <a:custGeom>
            <a:avLst/>
            <a:gdLst>
              <a:gd name="T0" fmla="*/ 48 w 78"/>
              <a:gd name="T1" fmla="*/ 0 h 62"/>
              <a:gd name="T2" fmla="*/ 32 w 78"/>
              <a:gd name="T3" fmla="*/ 16 h 62"/>
              <a:gd name="T4" fmla="*/ 0 w 78"/>
              <a:gd name="T5" fmla="*/ 16 h 62"/>
              <a:gd name="T6" fmla="*/ 0 w 78"/>
              <a:gd name="T7" fmla="*/ 48 h 62"/>
              <a:gd name="T8" fmla="*/ 16 w 78"/>
              <a:gd name="T9" fmla="*/ 32 h 62"/>
              <a:gd name="T10" fmla="*/ 32 w 78"/>
              <a:gd name="T11" fmla="*/ 32 h 62"/>
              <a:gd name="T12" fmla="*/ 32 w 78"/>
              <a:gd name="T13" fmla="*/ 61 h 62"/>
              <a:gd name="T14" fmla="*/ 48 w 78"/>
              <a:gd name="T15" fmla="*/ 61 h 62"/>
              <a:gd name="T16" fmla="*/ 64 w 78"/>
              <a:gd name="T17" fmla="*/ 48 h 62"/>
              <a:gd name="T18" fmla="*/ 64 w 78"/>
              <a:gd name="T19" fmla="*/ 61 h 62"/>
              <a:gd name="T20" fmla="*/ 77 w 78"/>
              <a:gd name="T21" fmla="*/ 48 h 62"/>
              <a:gd name="T22" fmla="*/ 64 w 78"/>
              <a:gd name="T23" fmla="*/ 0 h 62"/>
              <a:gd name="T24" fmla="*/ 48 w 78"/>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62">
                <a:moveTo>
                  <a:pt x="48" y="0"/>
                </a:moveTo>
                <a:lnTo>
                  <a:pt x="32" y="16"/>
                </a:lnTo>
                <a:lnTo>
                  <a:pt x="0" y="16"/>
                </a:lnTo>
                <a:lnTo>
                  <a:pt x="0" y="48"/>
                </a:lnTo>
                <a:lnTo>
                  <a:pt x="16" y="32"/>
                </a:lnTo>
                <a:lnTo>
                  <a:pt x="32" y="32"/>
                </a:lnTo>
                <a:lnTo>
                  <a:pt x="32" y="61"/>
                </a:lnTo>
                <a:lnTo>
                  <a:pt x="48" y="61"/>
                </a:lnTo>
                <a:lnTo>
                  <a:pt x="64" y="48"/>
                </a:lnTo>
                <a:lnTo>
                  <a:pt x="64" y="61"/>
                </a:lnTo>
                <a:lnTo>
                  <a:pt x="77" y="48"/>
                </a:lnTo>
                <a:lnTo>
                  <a:pt x="64" y="0"/>
                </a:lnTo>
                <a:lnTo>
                  <a:pt x="48" y="0"/>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38" name="Freeform 676"/>
          <p:cNvSpPr>
            <a:spLocks/>
          </p:cNvSpPr>
          <p:nvPr/>
        </p:nvSpPr>
        <p:spPr bwMode="auto">
          <a:xfrm>
            <a:off x="7052370" y="3801428"/>
            <a:ext cx="56156" cy="87140"/>
          </a:xfrm>
          <a:custGeom>
            <a:avLst/>
            <a:gdLst>
              <a:gd name="T0" fmla="*/ 32 w 33"/>
              <a:gd name="T1" fmla="*/ 0 h 50"/>
              <a:gd name="T2" fmla="*/ 16 w 33"/>
              <a:gd name="T3" fmla="*/ 16 h 50"/>
              <a:gd name="T4" fmla="*/ 0 w 33"/>
              <a:gd name="T5" fmla="*/ 49 h 50"/>
              <a:gd name="T6" fmla="*/ 32 w 33"/>
              <a:gd name="T7" fmla="*/ 16 h 50"/>
              <a:gd name="T8" fmla="*/ 32 w 33"/>
              <a:gd name="T9" fmla="*/ 0 h 50"/>
            </a:gdLst>
            <a:ahLst/>
            <a:cxnLst>
              <a:cxn ang="0">
                <a:pos x="T0" y="T1"/>
              </a:cxn>
              <a:cxn ang="0">
                <a:pos x="T2" y="T3"/>
              </a:cxn>
              <a:cxn ang="0">
                <a:pos x="T4" y="T5"/>
              </a:cxn>
              <a:cxn ang="0">
                <a:pos x="T6" y="T7"/>
              </a:cxn>
              <a:cxn ang="0">
                <a:pos x="T8" y="T9"/>
              </a:cxn>
            </a:cxnLst>
            <a:rect l="0" t="0" r="r" b="b"/>
            <a:pathLst>
              <a:path w="33" h="50">
                <a:moveTo>
                  <a:pt x="32" y="0"/>
                </a:moveTo>
                <a:lnTo>
                  <a:pt x="16" y="16"/>
                </a:lnTo>
                <a:lnTo>
                  <a:pt x="0" y="49"/>
                </a:lnTo>
                <a:lnTo>
                  <a:pt x="32" y="16"/>
                </a:lnTo>
                <a:lnTo>
                  <a:pt x="32"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39" name="Freeform 677"/>
          <p:cNvSpPr>
            <a:spLocks/>
          </p:cNvSpPr>
          <p:nvPr/>
        </p:nvSpPr>
        <p:spPr bwMode="auto">
          <a:xfrm>
            <a:off x="7183401" y="3801428"/>
            <a:ext cx="28078" cy="30755"/>
          </a:xfrm>
          <a:custGeom>
            <a:avLst/>
            <a:gdLst>
              <a:gd name="T0" fmla="*/ 16 w 17"/>
              <a:gd name="T1" fmla="*/ 0 h 18"/>
              <a:gd name="T2" fmla="*/ 0 w 17"/>
              <a:gd name="T3" fmla="*/ 17 h 18"/>
              <a:gd name="T4" fmla="*/ 16 w 17"/>
              <a:gd name="T5" fmla="*/ 17 h 18"/>
              <a:gd name="T6" fmla="*/ 16 w 17"/>
              <a:gd name="T7" fmla="*/ 0 h 18"/>
            </a:gdLst>
            <a:ahLst/>
            <a:cxnLst>
              <a:cxn ang="0">
                <a:pos x="T0" y="T1"/>
              </a:cxn>
              <a:cxn ang="0">
                <a:pos x="T2" y="T3"/>
              </a:cxn>
              <a:cxn ang="0">
                <a:pos x="T4" y="T5"/>
              </a:cxn>
              <a:cxn ang="0">
                <a:pos x="T6" y="T7"/>
              </a:cxn>
            </a:cxnLst>
            <a:rect l="0" t="0" r="r" b="b"/>
            <a:pathLst>
              <a:path w="17" h="18">
                <a:moveTo>
                  <a:pt x="16" y="0"/>
                </a:moveTo>
                <a:lnTo>
                  <a:pt x="0" y="17"/>
                </a:lnTo>
                <a:lnTo>
                  <a:pt x="16" y="17"/>
                </a:lnTo>
                <a:lnTo>
                  <a:pt x="16"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40" name="Freeform 678"/>
          <p:cNvSpPr>
            <a:spLocks/>
          </p:cNvSpPr>
          <p:nvPr/>
        </p:nvSpPr>
        <p:spPr bwMode="auto">
          <a:xfrm>
            <a:off x="7237217" y="3724541"/>
            <a:ext cx="28078" cy="30755"/>
          </a:xfrm>
          <a:custGeom>
            <a:avLst/>
            <a:gdLst>
              <a:gd name="T0" fmla="*/ 16 w 17"/>
              <a:gd name="T1" fmla="*/ 0 h 17"/>
              <a:gd name="T2" fmla="*/ 0 w 17"/>
              <a:gd name="T3" fmla="*/ 0 h 17"/>
              <a:gd name="T4" fmla="*/ 16 w 17"/>
              <a:gd name="T5" fmla="*/ 16 h 17"/>
              <a:gd name="T6" fmla="*/ 16 w 17"/>
              <a:gd name="T7" fmla="*/ 0 h 17"/>
            </a:gdLst>
            <a:ahLst/>
            <a:cxnLst>
              <a:cxn ang="0">
                <a:pos x="T0" y="T1"/>
              </a:cxn>
              <a:cxn ang="0">
                <a:pos x="T2" y="T3"/>
              </a:cxn>
              <a:cxn ang="0">
                <a:pos x="T4" y="T5"/>
              </a:cxn>
              <a:cxn ang="0">
                <a:pos x="T6" y="T7"/>
              </a:cxn>
            </a:cxnLst>
            <a:rect l="0" t="0" r="r" b="b"/>
            <a:pathLst>
              <a:path w="17" h="17">
                <a:moveTo>
                  <a:pt x="16" y="0"/>
                </a:moveTo>
                <a:lnTo>
                  <a:pt x="0" y="0"/>
                </a:lnTo>
                <a:lnTo>
                  <a:pt x="16" y="16"/>
                </a:lnTo>
                <a:lnTo>
                  <a:pt x="16" y="0"/>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41" name="Line 679"/>
          <p:cNvSpPr>
            <a:spLocks noChangeShapeType="1"/>
          </p:cNvSpPr>
          <p:nvPr/>
        </p:nvSpPr>
        <p:spPr bwMode="auto">
          <a:xfrm flipV="1">
            <a:off x="7183401" y="3780925"/>
            <a:ext cx="0" cy="2050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42" name="Line 680"/>
          <p:cNvSpPr>
            <a:spLocks noChangeShapeType="1"/>
          </p:cNvSpPr>
          <p:nvPr/>
        </p:nvSpPr>
        <p:spPr bwMode="auto">
          <a:xfrm>
            <a:off x="7160003" y="3724541"/>
            <a:ext cx="0" cy="2819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43" name="Freeform 681"/>
          <p:cNvSpPr>
            <a:spLocks/>
          </p:cNvSpPr>
          <p:nvPr/>
        </p:nvSpPr>
        <p:spPr bwMode="auto">
          <a:xfrm>
            <a:off x="6638217" y="3427241"/>
            <a:ext cx="208247" cy="461327"/>
          </a:xfrm>
          <a:custGeom>
            <a:avLst/>
            <a:gdLst>
              <a:gd name="T0" fmla="*/ 0 w 123"/>
              <a:gd name="T1" fmla="*/ 16 h 265"/>
              <a:gd name="T2" fmla="*/ 13 w 123"/>
              <a:gd name="T3" fmla="*/ 32 h 265"/>
              <a:gd name="T4" fmla="*/ 29 w 123"/>
              <a:gd name="T5" fmla="*/ 32 h 265"/>
              <a:gd name="T6" fmla="*/ 29 w 123"/>
              <a:gd name="T7" fmla="*/ 48 h 265"/>
              <a:gd name="T8" fmla="*/ 29 w 123"/>
              <a:gd name="T9" fmla="*/ 61 h 265"/>
              <a:gd name="T10" fmla="*/ 45 w 123"/>
              <a:gd name="T11" fmla="*/ 77 h 265"/>
              <a:gd name="T12" fmla="*/ 77 w 123"/>
              <a:gd name="T13" fmla="*/ 109 h 265"/>
              <a:gd name="T14" fmla="*/ 77 w 123"/>
              <a:gd name="T15" fmla="*/ 126 h 265"/>
              <a:gd name="T16" fmla="*/ 77 w 123"/>
              <a:gd name="T17" fmla="*/ 155 h 265"/>
              <a:gd name="T18" fmla="*/ 77 w 123"/>
              <a:gd name="T19" fmla="*/ 203 h 265"/>
              <a:gd name="T20" fmla="*/ 61 w 123"/>
              <a:gd name="T21" fmla="*/ 203 h 265"/>
              <a:gd name="T22" fmla="*/ 45 w 123"/>
              <a:gd name="T23" fmla="*/ 232 h 265"/>
              <a:gd name="T24" fmla="*/ 45 w 123"/>
              <a:gd name="T25" fmla="*/ 248 h 265"/>
              <a:gd name="T26" fmla="*/ 45 w 123"/>
              <a:gd name="T27" fmla="*/ 264 h 265"/>
              <a:gd name="T28" fmla="*/ 61 w 123"/>
              <a:gd name="T29" fmla="*/ 264 h 265"/>
              <a:gd name="T30" fmla="*/ 77 w 123"/>
              <a:gd name="T31" fmla="*/ 232 h 265"/>
              <a:gd name="T32" fmla="*/ 106 w 123"/>
              <a:gd name="T33" fmla="*/ 203 h 265"/>
              <a:gd name="T34" fmla="*/ 122 w 123"/>
              <a:gd name="T35" fmla="*/ 187 h 265"/>
              <a:gd name="T36" fmla="*/ 106 w 123"/>
              <a:gd name="T37" fmla="*/ 138 h 265"/>
              <a:gd name="T38" fmla="*/ 90 w 123"/>
              <a:gd name="T39" fmla="*/ 126 h 265"/>
              <a:gd name="T40" fmla="*/ 90 w 123"/>
              <a:gd name="T41" fmla="*/ 109 h 265"/>
              <a:gd name="T42" fmla="*/ 45 w 123"/>
              <a:gd name="T43" fmla="*/ 77 h 265"/>
              <a:gd name="T44" fmla="*/ 45 w 123"/>
              <a:gd name="T45" fmla="*/ 61 h 265"/>
              <a:gd name="T46" fmla="*/ 61 w 123"/>
              <a:gd name="T47" fmla="*/ 32 h 265"/>
              <a:gd name="T48" fmla="*/ 77 w 123"/>
              <a:gd name="T49" fmla="*/ 32 h 265"/>
              <a:gd name="T50" fmla="*/ 61 w 123"/>
              <a:gd name="T51" fmla="*/ 16 h 265"/>
              <a:gd name="T52" fmla="*/ 45 w 123"/>
              <a:gd name="T53" fmla="*/ 0 h 265"/>
              <a:gd name="T54" fmla="*/ 13 w 123"/>
              <a:gd name="T55" fmla="*/ 0 h 265"/>
              <a:gd name="T56" fmla="*/ 0 w 123"/>
              <a:gd name="T57" fmla="*/ 1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3" h="265">
                <a:moveTo>
                  <a:pt x="0" y="16"/>
                </a:moveTo>
                <a:lnTo>
                  <a:pt x="13" y="32"/>
                </a:lnTo>
                <a:lnTo>
                  <a:pt x="29" y="32"/>
                </a:lnTo>
                <a:lnTo>
                  <a:pt x="29" y="48"/>
                </a:lnTo>
                <a:lnTo>
                  <a:pt x="29" y="61"/>
                </a:lnTo>
                <a:lnTo>
                  <a:pt x="45" y="77"/>
                </a:lnTo>
                <a:lnTo>
                  <a:pt x="77" y="109"/>
                </a:lnTo>
                <a:lnTo>
                  <a:pt x="77" y="126"/>
                </a:lnTo>
                <a:lnTo>
                  <a:pt x="77" y="155"/>
                </a:lnTo>
                <a:lnTo>
                  <a:pt x="77" y="203"/>
                </a:lnTo>
                <a:lnTo>
                  <a:pt x="61" y="203"/>
                </a:lnTo>
                <a:lnTo>
                  <a:pt x="45" y="232"/>
                </a:lnTo>
                <a:lnTo>
                  <a:pt x="45" y="248"/>
                </a:lnTo>
                <a:lnTo>
                  <a:pt x="45" y="264"/>
                </a:lnTo>
                <a:lnTo>
                  <a:pt x="61" y="264"/>
                </a:lnTo>
                <a:lnTo>
                  <a:pt x="77" y="232"/>
                </a:lnTo>
                <a:lnTo>
                  <a:pt x="106" y="203"/>
                </a:lnTo>
                <a:lnTo>
                  <a:pt x="122" y="187"/>
                </a:lnTo>
                <a:lnTo>
                  <a:pt x="106" y="138"/>
                </a:lnTo>
                <a:lnTo>
                  <a:pt x="90" y="126"/>
                </a:lnTo>
                <a:lnTo>
                  <a:pt x="90" y="109"/>
                </a:lnTo>
                <a:lnTo>
                  <a:pt x="45" y="77"/>
                </a:lnTo>
                <a:lnTo>
                  <a:pt x="45" y="61"/>
                </a:lnTo>
                <a:lnTo>
                  <a:pt x="61" y="32"/>
                </a:lnTo>
                <a:lnTo>
                  <a:pt x="77" y="32"/>
                </a:lnTo>
                <a:lnTo>
                  <a:pt x="61" y="16"/>
                </a:lnTo>
                <a:lnTo>
                  <a:pt x="45" y="0"/>
                </a:lnTo>
                <a:lnTo>
                  <a:pt x="13" y="0"/>
                </a:lnTo>
                <a:lnTo>
                  <a:pt x="0" y="16"/>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44" name="Freeform 682"/>
          <p:cNvSpPr>
            <a:spLocks/>
          </p:cNvSpPr>
          <p:nvPr/>
        </p:nvSpPr>
        <p:spPr bwMode="auto">
          <a:xfrm>
            <a:off x="6266183" y="3293969"/>
            <a:ext cx="56156" cy="58948"/>
          </a:xfrm>
          <a:custGeom>
            <a:avLst/>
            <a:gdLst>
              <a:gd name="T0" fmla="*/ 0 w 33"/>
              <a:gd name="T1" fmla="*/ 0 h 33"/>
              <a:gd name="T2" fmla="*/ 0 w 33"/>
              <a:gd name="T3" fmla="*/ 16 h 33"/>
              <a:gd name="T4" fmla="*/ 32 w 33"/>
              <a:gd name="T5" fmla="*/ 32 h 33"/>
              <a:gd name="T6" fmla="*/ 32 w 33"/>
              <a:gd name="T7" fmla="*/ 16 h 33"/>
              <a:gd name="T8" fmla="*/ 32 w 33"/>
              <a:gd name="T9" fmla="*/ 0 h 33"/>
              <a:gd name="T10" fmla="*/ 0 w 33"/>
              <a:gd name="T11" fmla="*/ 0 h 33"/>
            </a:gdLst>
            <a:ahLst/>
            <a:cxnLst>
              <a:cxn ang="0">
                <a:pos x="T0" y="T1"/>
              </a:cxn>
              <a:cxn ang="0">
                <a:pos x="T2" y="T3"/>
              </a:cxn>
              <a:cxn ang="0">
                <a:pos x="T4" y="T5"/>
              </a:cxn>
              <a:cxn ang="0">
                <a:pos x="T6" y="T7"/>
              </a:cxn>
              <a:cxn ang="0">
                <a:pos x="T8" y="T9"/>
              </a:cxn>
              <a:cxn ang="0">
                <a:pos x="T10" y="T11"/>
              </a:cxn>
            </a:cxnLst>
            <a:rect l="0" t="0" r="r" b="b"/>
            <a:pathLst>
              <a:path w="33" h="33">
                <a:moveTo>
                  <a:pt x="0" y="0"/>
                </a:moveTo>
                <a:lnTo>
                  <a:pt x="0" y="16"/>
                </a:lnTo>
                <a:lnTo>
                  <a:pt x="32" y="32"/>
                </a:lnTo>
                <a:lnTo>
                  <a:pt x="32" y="16"/>
                </a:lnTo>
                <a:lnTo>
                  <a:pt x="32" y="0"/>
                </a:lnTo>
                <a:lnTo>
                  <a:pt x="0" y="0"/>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45" name="Oval 683"/>
          <p:cNvSpPr>
            <a:spLocks noChangeArrowheads="1"/>
          </p:cNvSpPr>
          <p:nvPr/>
        </p:nvSpPr>
        <p:spPr bwMode="auto">
          <a:xfrm>
            <a:off x="7606912" y="3537448"/>
            <a:ext cx="0" cy="17940"/>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346" name="Oval 684"/>
          <p:cNvSpPr>
            <a:spLocks noChangeArrowheads="1"/>
          </p:cNvSpPr>
          <p:nvPr/>
        </p:nvSpPr>
        <p:spPr bwMode="auto">
          <a:xfrm>
            <a:off x="7501619" y="3432367"/>
            <a:ext cx="0" cy="17941"/>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347" name="Freeform 685"/>
          <p:cNvSpPr>
            <a:spLocks/>
          </p:cNvSpPr>
          <p:nvPr/>
        </p:nvSpPr>
        <p:spPr bwMode="auto">
          <a:xfrm>
            <a:off x="7686466" y="4260193"/>
            <a:ext cx="236325" cy="266544"/>
          </a:xfrm>
          <a:custGeom>
            <a:avLst/>
            <a:gdLst>
              <a:gd name="T0" fmla="*/ 0 w 139"/>
              <a:gd name="T1" fmla="*/ 0 h 155"/>
              <a:gd name="T2" fmla="*/ 0 w 139"/>
              <a:gd name="T3" fmla="*/ 122 h 155"/>
              <a:gd name="T4" fmla="*/ 29 w 139"/>
              <a:gd name="T5" fmla="*/ 122 h 155"/>
              <a:gd name="T6" fmla="*/ 16 w 139"/>
              <a:gd name="T7" fmla="*/ 109 h 155"/>
              <a:gd name="T8" fmla="*/ 45 w 139"/>
              <a:gd name="T9" fmla="*/ 109 h 155"/>
              <a:gd name="T10" fmla="*/ 77 w 139"/>
              <a:gd name="T11" fmla="*/ 109 h 155"/>
              <a:gd name="T12" fmla="*/ 93 w 139"/>
              <a:gd name="T13" fmla="*/ 138 h 155"/>
              <a:gd name="T14" fmla="*/ 122 w 139"/>
              <a:gd name="T15" fmla="*/ 154 h 155"/>
              <a:gd name="T16" fmla="*/ 138 w 139"/>
              <a:gd name="T17" fmla="*/ 154 h 155"/>
              <a:gd name="T18" fmla="*/ 106 w 139"/>
              <a:gd name="T19" fmla="*/ 122 h 155"/>
              <a:gd name="T20" fmla="*/ 93 w 139"/>
              <a:gd name="T21" fmla="*/ 93 h 155"/>
              <a:gd name="T22" fmla="*/ 77 w 139"/>
              <a:gd name="T23" fmla="*/ 77 h 155"/>
              <a:gd name="T24" fmla="*/ 93 w 139"/>
              <a:gd name="T25" fmla="*/ 77 h 155"/>
              <a:gd name="T26" fmla="*/ 93 w 139"/>
              <a:gd name="T27" fmla="*/ 61 h 155"/>
              <a:gd name="T28" fmla="*/ 61 w 139"/>
              <a:gd name="T29" fmla="*/ 45 h 155"/>
              <a:gd name="T30" fmla="*/ 0 w 139"/>
              <a:gd name="T3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55">
                <a:moveTo>
                  <a:pt x="0" y="0"/>
                </a:moveTo>
                <a:lnTo>
                  <a:pt x="0" y="122"/>
                </a:lnTo>
                <a:lnTo>
                  <a:pt x="29" y="122"/>
                </a:lnTo>
                <a:lnTo>
                  <a:pt x="16" y="109"/>
                </a:lnTo>
                <a:lnTo>
                  <a:pt x="45" y="109"/>
                </a:lnTo>
                <a:lnTo>
                  <a:pt x="77" y="109"/>
                </a:lnTo>
                <a:lnTo>
                  <a:pt x="93" y="138"/>
                </a:lnTo>
                <a:lnTo>
                  <a:pt x="122" y="154"/>
                </a:lnTo>
                <a:lnTo>
                  <a:pt x="138" y="154"/>
                </a:lnTo>
                <a:lnTo>
                  <a:pt x="106" y="122"/>
                </a:lnTo>
                <a:lnTo>
                  <a:pt x="93" y="93"/>
                </a:lnTo>
                <a:lnTo>
                  <a:pt x="77" y="77"/>
                </a:lnTo>
                <a:lnTo>
                  <a:pt x="93" y="77"/>
                </a:lnTo>
                <a:lnTo>
                  <a:pt x="93" y="61"/>
                </a:lnTo>
                <a:lnTo>
                  <a:pt x="61" y="45"/>
                </a:lnTo>
                <a:lnTo>
                  <a:pt x="0" y="0"/>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48" name="Freeform 686"/>
          <p:cNvSpPr>
            <a:spLocks/>
          </p:cNvSpPr>
          <p:nvPr/>
        </p:nvSpPr>
        <p:spPr bwMode="auto">
          <a:xfrm>
            <a:off x="7866635" y="4314014"/>
            <a:ext cx="109972" cy="53822"/>
          </a:xfrm>
          <a:custGeom>
            <a:avLst/>
            <a:gdLst>
              <a:gd name="T0" fmla="*/ 0 w 65"/>
              <a:gd name="T1" fmla="*/ 29 h 30"/>
              <a:gd name="T2" fmla="*/ 16 w 65"/>
              <a:gd name="T3" fmla="*/ 29 h 30"/>
              <a:gd name="T4" fmla="*/ 32 w 65"/>
              <a:gd name="T5" fmla="*/ 29 h 30"/>
              <a:gd name="T6" fmla="*/ 48 w 65"/>
              <a:gd name="T7" fmla="*/ 29 h 30"/>
              <a:gd name="T8" fmla="*/ 64 w 65"/>
              <a:gd name="T9" fmla="*/ 13 h 30"/>
              <a:gd name="T10" fmla="*/ 48 w 65"/>
              <a:gd name="T11" fmla="*/ 0 h 30"/>
              <a:gd name="T12" fmla="*/ 48 w 65"/>
              <a:gd name="T13" fmla="*/ 13 h 30"/>
              <a:gd name="T14" fmla="*/ 32 w 65"/>
              <a:gd name="T15" fmla="*/ 13 h 30"/>
              <a:gd name="T16" fmla="*/ 0 w 65"/>
              <a:gd name="T1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0">
                <a:moveTo>
                  <a:pt x="0" y="29"/>
                </a:moveTo>
                <a:lnTo>
                  <a:pt x="16" y="29"/>
                </a:lnTo>
                <a:lnTo>
                  <a:pt x="32" y="29"/>
                </a:lnTo>
                <a:lnTo>
                  <a:pt x="48" y="29"/>
                </a:lnTo>
                <a:lnTo>
                  <a:pt x="64" y="13"/>
                </a:lnTo>
                <a:lnTo>
                  <a:pt x="48" y="0"/>
                </a:lnTo>
                <a:lnTo>
                  <a:pt x="48" y="13"/>
                </a:lnTo>
                <a:lnTo>
                  <a:pt x="32" y="13"/>
                </a:lnTo>
                <a:lnTo>
                  <a:pt x="0" y="29"/>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49" name="Freeform 687"/>
          <p:cNvSpPr>
            <a:spLocks/>
          </p:cNvSpPr>
          <p:nvPr/>
        </p:nvSpPr>
        <p:spPr bwMode="auto">
          <a:xfrm>
            <a:off x="7948528" y="4260193"/>
            <a:ext cx="49137" cy="79450"/>
          </a:xfrm>
          <a:custGeom>
            <a:avLst/>
            <a:gdLst>
              <a:gd name="T0" fmla="*/ 0 w 30"/>
              <a:gd name="T1" fmla="*/ 0 h 46"/>
              <a:gd name="T2" fmla="*/ 0 w 30"/>
              <a:gd name="T3" fmla="*/ 16 h 46"/>
              <a:gd name="T4" fmla="*/ 16 w 30"/>
              <a:gd name="T5" fmla="*/ 16 h 46"/>
              <a:gd name="T6" fmla="*/ 16 w 30"/>
              <a:gd name="T7" fmla="*/ 32 h 46"/>
              <a:gd name="T8" fmla="*/ 29 w 30"/>
              <a:gd name="T9" fmla="*/ 45 h 46"/>
              <a:gd name="T10" fmla="*/ 29 w 30"/>
              <a:gd name="T11" fmla="*/ 32 h 46"/>
              <a:gd name="T12" fmla="*/ 16 w 30"/>
              <a:gd name="T13" fmla="*/ 16 h 46"/>
              <a:gd name="T14" fmla="*/ 0 w 30"/>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6">
                <a:moveTo>
                  <a:pt x="0" y="0"/>
                </a:moveTo>
                <a:lnTo>
                  <a:pt x="0" y="16"/>
                </a:lnTo>
                <a:lnTo>
                  <a:pt x="16" y="16"/>
                </a:lnTo>
                <a:lnTo>
                  <a:pt x="16" y="32"/>
                </a:lnTo>
                <a:lnTo>
                  <a:pt x="29" y="45"/>
                </a:lnTo>
                <a:lnTo>
                  <a:pt x="29" y="32"/>
                </a:lnTo>
                <a:lnTo>
                  <a:pt x="16" y="16"/>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50" name="Oval 688"/>
          <p:cNvSpPr>
            <a:spLocks noChangeArrowheads="1"/>
          </p:cNvSpPr>
          <p:nvPr/>
        </p:nvSpPr>
        <p:spPr bwMode="auto">
          <a:xfrm>
            <a:off x="6979834" y="3993649"/>
            <a:ext cx="16380" cy="0"/>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351" name="Oval 689"/>
          <p:cNvSpPr>
            <a:spLocks noChangeArrowheads="1"/>
          </p:cNvSpPr>
          <p:nvPr/>
        </p:nvSpPr>
        <p:spPr bwMode="auto">
          <a:xfrm>
            <a:off x="8503072" y="4472916"/>
            <a:ext cx="0" cy="0"/>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352" name="Freeform 690"/>
          <p:cNvSpPr>
            <a:spLocks/>
          </p:cNvSpPr>
          <p:nvPr/>
        </p:nvSpPr>
        <p:spPr bwMode="auto">
          <a:xfrm>
            <a:off x="7576494" y="4393466"/>
            <a:ext cx="56156" cy="56384"/>
          </a:xfrm>
          <a:custGeom>
            <a:avLst/>
            <a:gdLst>
              <a:gd name="T0" fmla="*/ 0 w 33"/>
              <a:gd name="T1" fmla="*/ 0 h 33"/>
              <a:gd name="T2" fmla="*/ 16 w 33"/>
              <a:gd name="T3" fmla="*/ 32 h 33"/>
              <a:gd name="T4" fmla="*/ 32 w 33"/>
              <a:gd name="T5" fmla="*/ 32 h 33"/>
              <a:gd name="T6" fmla="*/ 0 w 33"/>
              <a:gd name="T7" fmla="*/ 0 h 33"/>
            </a:gdLst>
            <a:ahLst/>
            <a:cxnLst>
              <a:cxn ang="0">
                <a:pos x="T0" y="T1"/>
              </a:cxn>
              <a:cxn ang="0">
                <a:pos x="T2" y="T3"/>
              </a:cxn>
              <a:cxn ang="0">
                <a:pos x="T4" y="T5"/>
              </a:cxn>
              <a:cxn ang="0">
                <a:pos x="T6" y="T7"/>
              </a:cxn>
            </a:cxnLst>
            <a:rect l="0" t="0" r="r" b="b"/>
            <a:pathLst>
              <a:path w="33" h="33">
                <a:moveTo>
                  <a:pt x="0" y="0"/>
                </a:moveTo>
                <a:lnTo>
                  <a:pt x="16" y="32"/>
                </a:lnTo>
                <a:lnTo>
                  <a:pt x="32" y="32"/>
                </a:lnTo>
                <a:lnTo>
                  <a:pt x="0" y="0"/>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53" name="Oval 691"/>
          <p:cNvSpPr>
            <a:spLocks noChangeArrowheads="1"/>
          </p:cNvSpPr>
          <p:nvPr/>
        </p:nvSpPr>
        <p:spPr bwMode="auto">
          <a:xfrm>
            <a:off x="7426744" y="3888568"/>
            <a:ext cx="0" cy="12815"/>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354" name="Oval 692"/>
          <p:cNvSpPr>
            <a:spLocks noChangeArrowheads="1"/>
          </p:cNvSpPr>
          <p:nvPr/>
        </p:nvSpPr>
        <p:spPr bwMode="auto">
          <a:xfrm>
            <a:off x="8503072" y="4526738"/>
            <a:ext cx="0" cy="17940"/>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355" name="Line 693"/>
          <p:cNvSpPr>
            <a:spLocks noChangeShapeType="1"/>
          </p:cNvSpPr>
          <p:nvPr/>
        </p:nvSpPr>
        <p:spPr bwMode="auto">
          <a:xfrm>
            <a:off x="7396326" y="4526738"/>
            <a:ext cx="280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56" name="Oval 694"/>
          <p:cNvSpPr>
            <a:spLocks noChangeArrowheads="1"/>
          </p:cNvSpPr>
          <p:nvPr/>
        </p:nvSpPr>
        <p:spPr bwMode="auto">
          <a:xfrm>
            <a:off x="8421176" y="4767653"/>
            <a:ext cx="0" cy="0"/>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357" name="Oval 695"/>
          <p:cNvSpPr>
            <a:spLocks noChangeArrowheads="1"/>
          </p:cNvSpPr>
          <p:nvPr/>
        </p:nvSpPr>
        <p:spPr bwMode="auto">
          <a:xfrm>
            <a:off x="8343962" y="4098728"/>
            <a:ext cx="0" cy="17941"/>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grpSp>
        <p:nvGrpSpPr>
          <p:cNvPr id="4" name="Group 696"/>
          <p:cNvGrpSpPr>
            <a:grpSpLocks/>
          </p:cNvGrpSpPr>
          <p:nvPr/>
        </p:nvGrpSpPr>
        <p:grpSpPr bwMode="auto">
          <a:xfrm>
            <a:off x="6516688" y="3945462"/>
            <a:ext cx="1181621" cy="512586"/>
            <a:chOff x="4094" y="2462"/>
            <a:chExt cx="695" cy="296"/>
          </a:xfrm>
          <a:solidFill>
            <a:schemeClr val="accent5">
              <a:lumMod val="75000"/>
            </a:schemeClr>
          </a:solidFill>
        </p:grpSpPr>
        <p:sp>
          <p:nvSpPr>
            <p:cNvPr id="1625" name="Freeform 697"/>
            <p:cNvSpPr>
              <a:spLocks/>
            </p:cNvSpPr>
            <p:nvPr/>
          </p:nvSpPr>
          <p:spPr bwMode="auto">
            <a:xfrm>
              <a:off x="4294" y="2495"/>
              <a:ext cx="154" cy="170"/>
            </a:xfrm>
            <a:custGeom>
              <a:avLst/>
              <a:gdLst>
                <a:gd name="T0" fmla="*/ 138 w 155"/>
                <a:gd name="T1" fmla="*/ 16 h 171"/>
                <a:gd name="T2" fmla="*/ 109 w 155"/>
                <a:gd name="T3" fmla="*/ 0 h 171"/>
                <a:gd name="T4" fmla="*/ 109 w 155"/>
                <a:gd name="T5" fmla="*/ 16 h 171"/>
                <a:gd name="T6" fmla="*/ 93 w 155"/>
                <a:gd name="T7" fmla="*/ 45 h 171"/>
                <a:gd name="T8" fmla="*/ 61 w 155"/>
                <a:gd name="T9" fmla="*/ 45 h 171"/>
                <a:gd name="T10" fmla="*/ 45 w 155"/>
                <a:gd name="T11" fmla="*/ 61 h 171"/>
                <a:gd name="T12" fmla="*/ 16 w 155"/>
                <a:gd name="T13" fmla="*/ 61 h 171"/>
                <a:gd name="T14" fmla="*/ 16 w 155"/>
                <a:gd name="T15" fmla="*/ 45 h 171"/>
                <a:gd name="T16" fmla="*/ 0 w 155"/>
                <a:gd name="T17" fmla="*/ 77 h 171"/>
                <a:gd name="T18" fmla="*/ 0 w 155"/>
                <a:gd name="T19" fmla="*/ 93 h 171"/>
                <a:gd name="T20" fmla="*/ 16 w 155"/>
                <a:gd name="T21" fmla="*/ 106 h 171"/>
                <a:gd name="T22" fmla="*/ 32 w 155"/>
                <a:gd name="T23" fmla="*/ 138 h 171"/>
                <a:gd name="T24" fmla="*/ 45 w 155"/>
                <a:gd name="T25" fmla="*/ 154 h 171"/>
                <a:gd name="T26" fmla="*/ 61 w 155"/>
                <a:gd name="T27" fmla="*/ 138 h 171"/>
                <a:gd name="T28" fmla="*/ 77 w 155"/>
                <a:gd name="T29" fmla="*/ 154 h 171"/>
                <a:gd name="T30" fmla="*/ 77 w 155"/>
                <a:gd name="T31" fmla="*/ 170 h 171"/>
                <a:gd name="T32" fmla="*/ 109 w 155"/>
                <a:gd name="T33" fmla="*/ 154 h 171"/>
                <a:gd name="T34" fmla="*/ 122 w 155"/>
                <a:gd name="T35" fmla="*/ 122 h 171"/>
                <a:gd name="T36" fmla="*/ 109 w 155"/>
                <a:gd name="T37" fmla="*/ 122 h 171"/>
                <a:gd name="T38" fmla="*/ 122 w 155"/>
                <a:gd name="T39" fmla="*/ 93 h 171"/>
                <a:gd name="T40" fmla="*/ 138 w 155"/>
                <a:gd name="T41" fmla="*/ 77 h 171"/>
                <a:gd name="T42" fmla="*/ 154 w 155"/>
                <a:gd name="T43" fmla="*/ 61 h 171"/>
                <a:gd name="T44" fmla="*/ 138 w 155"/>
                <a:gd name="T45" fmla="*/ 45 h 171"/>
                <a:gd name="T46" fmla="*/ 138 w 155"/>
                <a:gd name="T47" fmla="*/ 29 h 171"/>
                <a:gd name="T48" fmla="*/ 138 w 155"/>
                <a:gd name="T49" fmla="*/ 1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5" h="171">
                  <a:moveTo>
                    <a:pt x="138" y="16"/>
                  </a:moveTo>
                  <a:lnTo>
                    <a:pt x="109" y="0"/>
                  </a:lnTo>
                  <a:lnTo>
                    <a:pt x="109" y="16"/>
                  </a:lnTo>
                  <a:lnTo>
                    <a:pt x="93" y="45"/>
                  </a:lnTo>
                  <a:lnTo>
                    <a:pt x="61" y="45"/>
                  </a:lnTo>
                  <a:lnTo>
                    <a:pt x="45" y="61"/>
                  </a:lnTo>
                  <a:lnTo>
                    <a:pt x="16" y="61"/>
                  </a:lnTo>
                  <a:lnTo>
                    <a:pt x="16" y="45"/>
                  </a:lnTo>
                  <a:lnTo>
                    <a:pt x="0" y="77"/>
                  </a:lnTo>
                  <a:lnTo>
                    <a:pt x="0" y="93"/>
                  </a:lnTo>
                  <a:lnTo>
                    <a:pt x="16" y="106"/>
                  </a:lnTo>
                  <a:lnTo>
                    <a:pt x="32" y="138"/>
                  </a:lnTo>
                  <a:lnTo>
                    <a:pt x="45" y="154"/>
                  </a:lnTo>
                  <a:lnTo>
                    <a:pt x="61" y="138"/>
                  </a:lnTo>
                  <a:lnTo>
                    <a:pt x="77" y="154"/>
                  </a:lnTo>
                  <a:lnTo>
                    <a:pt x="77" y="170"/>
                  </a:lnTo>
                  <a:lnTo>
                    <a:pt x="109" y="154"/>
                  </a:lnTo>
                  <a:lnTo>
                    <a:pt x="122" y="122"/>
                  </a:lnTo>
                  <a:lnTo>
                    <a:pt x="109" y="122"/>
                  </a:lnTo>
                  <a:lnTo>
                    <a:pt x="122" y="93"/>
                  </a:lnTo>
                  <a:lnTo>
                    <a:pt x="138" y="77"/>
                  </a:lnTo>
                  <a:lnTo>
                    <a:pt x="154" y="61"/>
                  </a:lnTo>
                  <a:lnTo>
                    <a:pt x="138" y="45"/>
                  </a:lnTo>
                  <a:lnTo>
                    <a:pt x="138" y="29"/>
                  </a:lnTo>
                  <a:lnTo>
                    <a:pt x="138" y="16"/>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26" name="Freeform 698"/>
            <p:cNvSpPr>
              <a:spLocks/>
            </p:cNvSpPr>
            <p:nvPr/>
          </p:nvSpPr>
          <p:spPr bwMode="auto">
            <a:xfrm>
              <a:off x="4094" y="2462"/>
              <a:ext cx="156" cy="216"/>
            </a:xfrm>
            <a:custGeom>
              <a:avLst/>
              <a:gdLst>
                <a:gd name="T0" fmla="*/ 13 w 155"/>
                <a:gd name="T1" fmla="*/ 0 h 216"/>
                <a:gd name="T2" fmla="*/ 0 w 155"/>
                <a:gd name="T3" fmla="*/ 16 h 216"/>
                <a:gd name="T4" fmla="*/ 13 w 155"/>
                <a:gd name="T5" fmla="*/ 48 h 216"/>
                <a:gd name="T6" fmla="*/ 61 w 155"/>
                <a:gd name="T7" fmla="*/ 77 h 216"/>
                <a:gd name="T8" fmla="*/ 61 w 155"/>
                <a:gd name="T9" fmla="*/ 93 h 216"/>
                <a:gd name="T10" fmla="*/ 77 w 155"/>
                <a:gd name="T11" fmla="*/ 138 h 216"/>
                <a:gd name="T12" fmla="*/ 90 w 155"/>
                <a:gd name="T13" fmla="*/ 170 h 216"/>
                <a:gd name="T14" fmla="*/ 138 w 155"/>
                <a:gd name="T15" fmla="*/ 215 h 216"/>
                <a:gd name="T16" fmla="*/ 154 w 155"/>
                <a:gd name="T17" fmla="*/ 215 h 216"/>
                <a:gd name="T18" fmla="*/ 154 w 155"/>
                <a:gd name="T19" fmla="*/ 170 h 216"/>
                <a:gd name="T20" fmla="*/ 138 w 155"/>
                <a:gd name="T21" fmla="*/ 138 h 216"/>
                <a:gd name="T22" fmla="*/ 122 w 155"/>
                <a:gd name="T23" fmla="*/ 125 h 216"/>
                <a:gd name="T24" fmla="*/ 122 w 155"/>
                <a:gd name="T25" fmla="*/ 93 h 216"/>
                <a:gd name="T26" fmla="*/ 90 w 155"/>
                <a:gd name="T27" fmla="*/ 61 h 216"/>
                <a:gd name="T28" fmla="*/ 77 w 155"/>
                <a:gd name="T29" fmla="*/ 48 h 216"/>
                <a:gd name="T30" fmla="*/ 45 w 155"/>
                <a:gd name="T31" fmla="*/ 32 h 216"/>
                <a:gd name="T32" fmla="*/ 29 w 155"/>
                <a:gd name="T33" fmla="*/ 16 h 216"/>
                <a:gd name="T34" fmla="*/ 13 w 155"/>
                <a:gd name="T3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216">
                  <a:moveTo>
                    <a:pt x="13" y="0"/>
                  </a:moveTo>
                  <a:lnTo>
                    <a:pt x="0" y="16"/>
                  </a:lnTo>
                  <a:lnTo>
                    <a:pt x="13" y="48"/>
                  </a:lnTo>
                  <a:lnTo>
                    <a:pt x="61" y="77"/>
                  </a:lnTo>
                  <a:lnTo>
                    <a:pt x="61" y="93"/>
                  </a:lnTo>
                  <a:lnTo>
                    <a:pt x="77" y="138"/>
                  </a:lnTo>
                  <a:lnTo>
                    <a:pt x="90" y="170"/>
                  </a:lnTo>
                  <a:lnTo>
                    <a:pt x="138" y="215"/>
                  </a:lnTo>
                  <a:lnTo>
                    <a:pt x="154" y="215"/>
                  </a:lnTo>
                  <a:lnTo>
                    <a:pt x="154" y="170"/>
                  </a:lnTo>
                  <a:lnTo>
                    <a:pt x="138" y="138"/>
                  </a:lnTo>
                  <a:lnTo>
                    <a:pt x="122" y="125"/>
                  </a:lnTo>
                  <a:lnTo>
                    <a:pt x="122" y="93"/>
                  </a:lnTo>
                  <a:lnTo>
                    <a:pt x="90" y="61"/>
                  </a:lnTo>
                  <a:lnTo>
                    <a:pt x="77" y="48"/>
                  </a:lnTo>
                  <a:lnTo>
                    <a:pt x="45" y="32"/>
                  </a:lnTo>
                  <a:lnTo>
                    <a:pt x="29" y="16"/>
                  </a:lnTo>
                  <a:lnTo>
                    <a:pt x="13" y="0"/>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27" name="Freeform 699"/>
            <p:cNvSpPr>
              <a:spLocks/>
            </p:cNvSpPr>
            <p:nvPr/>
          </p:nvSpPr>
          <p:spPr bwMode="auto">
            <a:xfrm>
              <a:off x="4633" y="2586"/>
              <a:ext cx="156" cy="169"/>
            </a:xfrm>
            <a:custGeom>
              <a:avLst/>
              <a:gdLst>
                <a:gd name="T0" fmla="*/ 154 w 155"/>
                <a:gd name="T1" fmla="*/ 45 h 168"/>
                <a:gd name="T2" fmla="*/ 106 w 155"/>
                <a:gd name="T3" fmla="*/ 29 h 168"/>
                <a:gd name="T4" fmla="*/ 77 w 155"/>
                <a:gd name="T5" fmla="*/ 29 h 168"/>
                <a:gd name="T6" fmla="*/ 77 w 155"/>
                <a:gd name="T7" fmla="*/ 45 h 168"/>
                <a:gd name="T8" fmla="*/ 61 w 155"/>
                <a:gd name="T9" fmla="*/ 29 h 168"/>
                <a:gd name="T10" fmla="*/ 45 w 155"/>
                <a:gd name="T11" fmla="*/ 13 h 168"/>
                <a:gd name="T12" fmla="*/ 29 w 155"/>
                <a:gd name="T13" fmla="*/ 0 h 168"/>
                <a:gd name="T14" fmla="*/ 0 w 155"/>
                <a:gd name="T15" fmla="*/ 0 h 168"/>
                <a:gd name="T16" fmla="*/ 0 w 155"/>
                <a:gd name="T17" fmla="*/ 13 h 168"/>
                <a:gd name="T18" fmla="*/ 13 w 155"/>
                <a:gd name="T19" fmla="*/ 13 h 168"/>
                <a:gd name="T20" fmla="*/ 29 w 155"/>
                <a:gd name="T21" fmla="*/ 29 h 168"/>
                <a:gd name="T22" fmla="*/ 13 w 155"/>
                <a:gd name="T23" fmla="*/ 29 h 168"/>
                <a:gd name="T24" fmla="*/ 29 w 155"/>
                <a:gd name="T25" fmla="*/ 61 h 168"/>
                <a:gd name="T26" fmla="*/ 45 w 155"/>
                <a:gd name="T27" fmla="*/ 45 h 168"/>
                <a:gd name="T28" fmla="*/ 106 w 155"/>
                <a:gd name="T29" fmla="*/ 106 h 168"/>
                <a:gd name="T30" fmla="*/ 122 w 155"/>
                <a:gd name="T31" fmla="*/ 138 h 168"/>
                <a:gd name="T32" fmla="*/ 154 w 155"/>
                <a:gd name="T33" fmla="*/ 167 h 168"/>
                <a:gd name="T34" fmla="*/ 154 w 155"/>
                <a:gd name="T35" fmla="*/ 4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168">
                  <a:moveTo>
                    <a:pt x="154" y="45"/>
                  </a:moveTo>
                  <a:lnTo>
                    <a:pt x="106" y="29"/>
                  </a:lnTo>
                  <a:lnTo>
                    <a:pt x="77" y="29"/>
                  </a:lnTo>
                  <a:lnTo>
                    <a:pt x="77" y="45"/>
                  </a:lnTo>
                  <a:lnTo>
                    <a:pt x="61" y="29"/>
                  </a:lnTo>
                  <a:lnTo>
                    <a:pt x="45" y="13"/>
                  </a:lnTo>
                  <a:lnTo>
                    <a:pt x="29" y="0"/>
                  </a:lnTo>
                  <a:lnTo>
                    <a:pt x="0" y="0"/>
                  </a:lnTo>
                  <a:lnTo>
                    <a:pt x="0" y="13"/>
                  </a:lnTo>
                  <a:lnTo>
                    <a:pt x="13" y="13"/>
                  </a:lnTo>
                  <a:lnTo>
                    <a:pt x="29" y="29"/>
                  </a:lnTo>
                  <a:lnTo>
                    <a:pt x="13" y="29"/>
                  </a:lnTo>
                  <a:lnTo>
                    <a:pt x="29" y="61"/>
                  </a:lnTo>
                  <a:lnTo>
                    <a:pt x="45" y="45"/>
                  </a:lnTo>
                  <a:lnTo>
                    <a:pt x="106" y="106"/>
                  </a:lnTo>
                  <a:lnTo>
                    <a:pt x="122" y="138"/>
                  </a:lnTo>
                  <a:lnTo>
                    <a:pt x="154" y="167"/>
                  </a:lnTo>
                  <a:lnTo>
                    <a:pt x="154" y="45"/>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28" name="Freeform 700"/>
            <p:cNvSpPr>
              <a:spLocks/>
            </p:cNvSpPr>
            <p:nvPr/>
          </p:nvSpPr>
          <p:spPr bwMode="auto">
            <a:xfrm>
              <a:off x="4446" y="2539"/>
              <a:ext cx="95" cy="139"/>
            </a:xfrm>
            <a:custGeom>
              <a:avLst/>
              <a:gdLst>
                <a:gd name="T0" fmla="*/ 93 w 94"/>
                <a:gd name="T1" fmla="*/ 0 h 139"/>
                <a:gd name="T2" fmla="*/ 77 w 94"/>
                <a:gd name="T3" fmla="*/ 16 h 139"/>
                <a:gd name="T4" fmla="*/ 32 w 94"/>
                <a:gd name="T5" fmla="*/ 0 h 139"/>
                <a:gd name="T6" fmla="*/ 16 w 94"/>
                <a:gd name="T7" fmla="*/ 16 h 139"/>
                <a:gd name="T8" fmla="*/ 16 w 94"/>
                <a:gd name="T9" fmla="*/ 48 h 139"/>
                <a:gd name="T10" fmla="*/ 0 w 94"/>
                <a:gd name="T11" fmla="*/ 93 h 139"/>
                <a:gd name="T12" fmla="*/ 16 w 94"/>
                <a:gd name="T13" fmla="*/ 93 h 139"/>
                <a:gd name="T14" fmla="*/ 0 w 94"/>
                <a:gd name="T15" fmla="*/ 138 h 139"/>
                <a:gd name="T16" fmla="*/ 32 w 94"/>
                <a:gd name="T17" fmla="*/ 138 h 139"/>
                <a:gd name="T18" fmla="*/ 32 w 94"/>
                <a:gd name="T19" fmla="*/ 93 h 139"/>
                <a:gd name="T20" fmla="*/ 45 w 94"/>
                <a:gd name="T21" fmla="*/ 77 h 139"/>
                <a:gd name="T22" fmla="*/ 45 w 94"/>
                <a:gd name="T23" fmla="*/ 109 h 139"/>
                <a:gd name="T24" fmla="*/ 45 w 94"/>
                <a:gd name="T25" fmla="*/ 125 h 139"/>
                <a:gd name="T26" fmla="*/ 61 w 94"/>
                <a:gd name="T27" fmla="*/ 109 h 139"/>
                <a:gd name="T28" fmla="*/ 45 w 94"/>
                <a:gd name="T29" fmla="*/ 77 h 139"/>
                <a:gd name="T30" fmla="*/ 45 w 94"/>
                <a:gd name="T31" fmla="*/ 61 h 139"/>
                <a:gd name="T32" fmla="*/ 61 w 94"/>
                <a:gd name="T33" fmla="*/ 48 h 139"/>
                <a:gd name="T34" fmla="*/ 45 w 94"/>
                <a:gd name="T35" fmla="*/ 48 h 139"/>
                <a:gd name="T36" fmla="*/ 32 w 94"/>
                <a:gd name="T37" fmla="*/ 61 h 139"/>
                <a:gd name="T38" fmla="*/ 32 w 94"/>
                <a:gd name="T39" fmla="*/ 16 h 139"/>
                <a:gd name="T40" fmla="*/ 77 w 94"/>
                <a:gd name="T41" fmla="*/ 16 h 139"/>
                <a:gd name="T42" fmla="*/ 93 w 94"/>
                <a:gd name="T4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39">
                  <a:moveTo>
                    <a:pt x="93" y="0"/>
                  </a:moveTo>
                  <a:lnTo>
                    <a:pt x="77" y="16"/>
                  </a:lnTo>
                  <a:lnTo>
                    <a:pt x="32" y="0"/>
                  </a:lnTo>
                  <a:lnTo>
                    <a:pt x="16" y="16"/>
                  </a:lnTo>
                  <a:lnTo>
                    <a:pt x="16" y="48"/>
                  </a:lnTo>
                  <a:lnTo>
                    <a:pt x="0" y="93"/>
                  </a:lnTo>
                  <a:lnTo>
                    <a:pt x="16" y="93"/>
                  </a:lnTo>
                  <a:lnTo>
                    <a:pt x="0" y="138"/>
                  </a:lnTo>
                  <a:lnTo>
                    <a:pt x="32" y="138"/>
                  </a:lnTo>
                  <a:lnTo>
                    <a:pt x="32" y="93"/>
                  </a:lnTo>
                  <a:lnTo>
                    <a:pt x="45" y="77"/>
                  </a:lnTo>
                  <a:lnTo>
                    <a:pt x="45" y="109"/>
                  </a:lnTo>
                  <a:lnTo>
                    <a:pt x="45" y="125"/>
                  </a:lnTo>
                  <a:lnTo>
                    <a:pt x="61" y="109"/>
                  </a:lnTo>
                  <a:lnTo>
                    <a:pt x="45" y="77"/>
                  </a:lnTo>
                  <a:lnTo>
                    <a:pt x="45" y="61"/>
                  </a:lnTo>
                  <a:lnTo>
                    <a:pt x="61" y="48"/>
                  </a:lnTo>
                  <a:lnTo>
                    <a:pt x="45" y="48"/>
                  </a:lnTo>
                  <a:lnTo>
                    <a:pt x="32" y="61"/>
                  </a:lnTo>
                  <a:lnTo>
                    <a:pt x="32" y="16"/>
                  </a:lnTo>
                  <a:lnTo>
                    <a:pt x="77" y="16"/>
                  </a:lnTo>
                  <a:lnTo>
                    <a:pt x="93" y="0"/>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29" name="Freeform 701"/>
            <p:cNvSpPr>
              <a:spLocks/>
            </p:cNvSpPr>
            <p:nvPr/>
          </p:nvSpPr>
          <p:spPr bwMode="auto">
            <a:xfrm>
              <a:off x="4248" y="2677"/>
              <a:ext cx="122" cy="49"/>
            </a:xfrm>
            <a:custGeom>
              <a:avLst/>
              <a:gdLst>
                <a:gd name="T0" fmla="*/ 0 w 123"/>
                <a:gd name="T1" fmla="*/ 16 h 49"/>
                <a:gd name="T2" fmla="*/ 13 w 123"/>
                <a:gd name="T3" fmla="*/ 16 h 49"/>
                <a:gd name="T4" fmla="*/ 61 w 123"/>
                <a:gd name="T5" fmla="*/ 48 h 49"/>
                <a:gd name="T6" fmla="*/ 61 w 123"/>
                <a:gd name="T7" fmla="*/ 32 h 49"/>
                <a:gd name="T8" fmla="*/ 77 w 123"/>
                <a:gd name="T9" fmla="*/ 48 h 49"/>
                <a:gd name="T10" fmla="*/ 122 w 123"/>
                <a:gd name="T11" fmla="*/ 48 h 49"/>
                <a:gd name="T12" fmla="*/ 122 w 123"/>
                <a:gd name="T13" fmla="*/ 32 h 49"/>
                <a:gd name="T14" fmla="*/ 106 w 123"/>
                <a:gd name="T15" fmla="*/ 16 h 49"/>
                <a:gd name="T16" fmla="*/ 77 w 123"/>
                <a:gd name="T17" fmla="*/ 16 h 49"/>
                <a:gd name="T18" fmla="*/ 45 w 123"/>
                <a:gd name="T19" fmla="*/ 0 h 49"/>
                <a:gd name="T20" fmla="*/ 13 w 123"/>
                <a:gd name="T21" fmla="*/ 0 h 49"/>
                <a:gd name="T22" fmla="*/ 0 w 123"/>
                <a:gd name="T23"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49">
                  <a:moveTo>
                    <a:pt x="0" y="16"/>
                  </a:moveTo>
                  <a:lnTo>
                    <a:pt x="13" y="16"/>
                  </a:lnTo>
                  <a:lnTo>
                    <a:pt x="61" y="48"/>
                  </a:lnTo>
                  <a:lnTo>
                    <a:pt x="61" y="32"/>
                  </a:lnTo>
                  <a:lnTo>
                    <a:pt x="77" y="48"/>
                  </a:lnTo>
                  <a:lnTo>
                    <a:pt x="122" y="48"/>
                  </a:lnTo>
                  <a:lnTo>
                    <a:pt x="122" y="32"/>
                  </a:lnTo>
                  <a:lnTo>
                    <a:pt x="106" y="16"/>
                  </a:lnTo>
                  <a:lnTo>
                    <a:pt x="77" y="16"/>
                  </a:lnTo>
                  <a:lnTo>
                    <a:pt x="45" y="0"/>
                  </a:lnTo>
                  <a:lnTo>
                    <a:pt x="13" y="0"/>
                  </a:lnTo>
                  <a:lnTo>
                    <a:pt x="0" y="16"/>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30" name="Freeform 702"/>
            <p:cNvSpPr>
              <a:spLocks/>
            </p:cNvSpPr>
            <p:nvPr/>
          </p:nvSpPr>
          <p:spPr bwMode="auto">
            <a:xfrm>
              <a:off x="4569" y="2523"/>
              <a:ext cx="33" cy="65"/>
            </a:xfrm>
            <a:custGeom>
              <a:avLst/>
              <a:gdLst>
                <a:gd name="T0" fmla="*/ 16 w 33"/>
                <a:gd name="T1" fmla="*/ 64 h 65"/>
                <a:gd name="T2" fmla="*/ 32 w 33"/>
                <a:gd name="T3" fmla="*/ 64 h 65"/>
                <a:gd name="T4" fmla="*/ 0 w 33"/>
                <a:gd name="T5" fmla="*/ 0 h 65"/>
                <a:gd name="T6" fmla="*/ 0 w 33"/>
                <a:gd name="T7" fmla="*/ 16 h 65"/>
                <a:gd name="T8" fmla="*/ 16 w 33"/>
                <a:gd name="T9" fmla="*/ 64 h 65"/>
              </a:gdLst>
              <a:ahLst/>
              <a:cxnLst>
                <a:cxn ang="0">
                  <a:pos x="T0" y="T1"/>
                </a:cxn>
                <a:cxn ang="0">
                  <a:pos x="T2" y="T3"/>
                </a:cxn>
                <a:cxn ang="0">
                  <a:pos x="T4" y="T5"/>
                </a:cxn>
                <a:cxn ang="0">
                  <a:pos x="T6" y="T7"/>
                </a:cxn>
                <a:cxn ang="0">
                  <a:pos x="T8" y="T9"/>
                </a:cxn>
              </a:cxnLst>
              <a:rect l="0" t="0" r="r" b="b"/>
              <a:pathLst>
                <a:path w="33" h="65">
                  <a:moveTo>
                    <a:pt x="16" y="64"/>
                  </a:moveTo>
                  <a:lnTo>
                    <a:pt x="32" y="64"/>
                  </a:lnTo>
                  <a:lnTo>
                    <a:pt x="0" y="0"/>
                  </a:lnTo>
                  <a:lnTo>
                    <a:pt x="0" y="16"/>
                  </a:lnTo>
                  <a:lnTo>
                    <a:pt x="16" y="64"/>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31" name="Freeform 703"/>
            <p:cNvSpPr>
              <a:spLocks/>
            </p:cNvSpPr>
            <p:nvPr/>
          </p:nvSpPr>
          <p:spPr bwMode="auto">
            <a:xfrm>
              <a:off x="4463" y="2725"/>
              <a:ext cx="47" cy="16"/>
            </a:xfrm>
            <a:custGeom>
              <a:avLst/>
              <a:gdLst>
                <a:gd name="T0" fmla="*/ 0 w 46"/>
                <a:gd name="T1" fmla="*/ 0 h 17"/>
                <a:gd name="T2" fmla="*/ 0 w 46"/>
                <a:gd name="T3" fmla="*/ 16 h 17"/>
                <a:gd name="T4" fmla="*/ 45 w 46"/>
                <a:gd name="T5" fmla="*/ 0 h 17"/>
                <a:gd name="T6" fmla="*/ 0 w 46"/>
                <a:gd name="T7" fmla="*/ 0 h 17"/>
              </a:gdLst>
              <a:ahLst/>
              <a:cxnLst>
                <a:cxn ang="0">
                  <a:pos x="T0" y="T1"/>
                </a:cxn>
                <a:cxn ang="0">
                  <a:pos x="T2" y="T3"/>
                </a:cxn>
                <a:cxn ang="0">
                  <a:pos x="T4" y="T5"/>
                </a:cxn>
                <a:cxn ang="0">
                  <a:pos x="T6" y="T7"/>
                </a:cxn>
              </a:cxnLst>
              <a:rect l="0" t="0" r="r" b="b"/>
              <a:pathLst>
                <a:path w="46" h="17">
                  <a:moveTo>
                    <a:pt x="0" y="0"/>
                  </a:moveTo>
                  <a:lnTo>
                    <a:pt x="0" y="16"/>
                  </a:lnTo>
                  <a:lnTo>
                    <a:pt x="45" y="0"/>
                  </a:lnTo>
                  <a:lnTo>
                    <a:pt x="0" y="0"/>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32" name="Freeform 704"/>
            <p:cNvSpPr>
              <a:spLocks/>
            </p:cNvSpPr>
            <p:nvPr/>
          </p:nvSpPr>
          <p:spPr bwMode="auto">
            <a:xfrm>
              <a:off x="4508" y="2742"/>
              <a:ext cx="62" cy="16"/>
            </a:xfrm>
            <a:custGeom>
              <a:avLst/>
              <a:gdLst>
                <a:gd name="T0" fmla="*/ 0 w 62"/>
                <a:gd name="T1" fmla="*/ 16 h 17"/>
                <a:gd name="T2" fmla="*/ 32 w 62"/>
                <a:gd name="T3" fmla="*/ 16 h 17"/>
                <a:gd name="T4" fmla="*/ 61 w 62"/>
                <a:gd name="T5" fmla="*/ 0 h 17"/>
                <a:gd name="T6" fmla="*/ 16 w 62"/>
                <a:gd name="T7" fmla="*/ 0 h 17"/>
                <a:gd name="T8" fmla="*/ 16 w 62"/>
                <a:gd name="T9" fmla="*/ 16 h 17"/>
                <a:gd name="T10" fmla="*/ 0 w 62"/>
                <a:gd name="T11" fmla="*/ 16 h 17"/>
              </a:gdLst>
              <a:ahLst/>
              <a:cxnLst>
                <a:cxn ang="0">
                  <a:pos x="T0" y="T1"/>
                </a:cxn>
                <a:cxn ang="0">
                  <a:pos x="T2" y="T3"/>
                </a:cxn>
                <a:cxn ang="0">
                  <a:pos x="T4" y="T5"/>
                </a:cxn>
                <a:cxn ang="0">
                  <a:pos x="T6" y="T7"/>
                </a:cxn>
                <a:cxn ang="0">
                  <a:pos x="T8" y="T9"/>
                </a:cxn>
                <a:cxn ang="0">
                  <a:pos x="T10" y="T11"/>
                </a:cxn>
              </a:cxnLst>
              <a:rect l="0" t="0" r="r" b="b"/>
              <a:pathLst>
                <a:path w="62" h="17">
                  <a:moveTo>
                    <a:pt x="0" y="16"/>
                  </a:moveTo>
                  <a:lnTo>
                    <a:pt x="32" y="16"/>
                  </a:lnTo>
                  <a:lnTo>
                    <a:pt x="61" y="0"/>
                  </a:lnTo>
                  <a:lnTo>
                    <a:pt x="16" y="0"/>
                  </a:lnTo>
                  <a:lnTo>
                    <a:pt x="16" y="16"/>
                  </a:lnTo>
                  <a:lnTo>
                    <a:pt x="0" y="16"/>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33" name="Freeform 705"/>
            <p:cNvSpPr>
              <a:spLocks/>
            </p:cNvSpPr>
            <p:nvPr/>
          </p:nvSpPr>
          <p:spPr bwMode="auto">
            <a:xfrm>
              <a:off x="4585" y="2616"/>
              <a:ext cx="33" cy="33"/>
            </a:xfrm>
            <a:custGeom>
              <a:avLst/>
              <a:gdLst>
                <a:gd name="T0" fmla="*/ 0 w 34"/>
                <a:gd name="T1" fmla="*/ 16 h 33"/>
                <a:gd name="T2" fmla="*/ 0 w 34"/>
                <a:gd name="T3" fmla="*/ 32 h 33"/>
                <a:gd name="T4" fmla="*/ 17 w 34"/>
                <a:gd name="T5" fmla="*/ 16 h 33"/>
                <a:gd name="T6" fmla="*/ 33 w 34"/>
                <a:gd name="T7" fmla="*/ 16 h 33"/>
                <a:gd name="T8" fmla="*/ 33 w 34"/>
                <a:gd name="T9" fmla="*/ 0 h 33"/>
                <a:gd name="T10" fmla="*/ 0 w 34"/>
                <a:gd name="T11" fmla="*/ 16 h 33"/>
              </a:gdLst>
              <a:ahLst/>
              <a:cxnLst>
                <a:cxn ang="0">
                  <a:pos x="T0" y="T1"/>
                </a:cxn>
                <a:cxn ang="0">
                  <a:pos x="T2" y="T3"/>
                </a:cxn>
                <a:cxn ang="0">
                  <a:pos x="T4" y="T5"/>
                </a:cxn>
                <a:cxn ang="0">
                  <a:pos x="T6" y="T7"/>
                </a:cxn>
                <a:cxn ang="0">
                  <a:pos x="T8" y="T9"/>
                </a:cxn>
                <a:cxn ang="0">
                  <a:pos x="T10" y="T11"/>
                </a:cxn>
              </a:cxnLst>
              <a:rect l="0" t="0" r="r" b="b"/>
              <a:pathLst>
                <a:path w="34" h="33">
                  <a:moveTo>
                    <a:pt x="0" y="16"/>
                  </a:moveTo>
                  <a:lnTo>
                    <a:pt x="0" y="32"/>
                  </a:lnTo>
                  <a:lnTo>
                    <a:pt x="17" y="16"/>
                  </a:lnTo>
                  <a:lnTo>
                    <a:pt x="33" y="16"/>
                  </a:lnTo>
                  <a:lnTo>
                    <a:pt x="33" y="0"/>
                  </a:lnTo>
                  <a:lnTo>
                    <a:pt x="0" y="16"/>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34" name="Freeform 706"/>
            <p:cNvSpPr>
              <a:spLocks/>
            </p:cNvSpPr>
            <p:nvPr/>
          </p:nvSpPr>
          <p:spPr bwMode="auto">
            <a:xfrm>
              <a:off x="4402" y="2709"/>
              <a:ext cx="30" cy="33"/>
            </a:xfrm>
            <a:custGeom>
              <a:avLst/>
              <a:gdLst>
                <a:gd name="T0" fmla="*/ 0 w 30"/>
                <a:gd name="T1" fmla="*/ 0 h 33"/>
                <a:gd name="T2" fmla="*/ 0 w 30"/>
                <a:gd name="T3" fmla="*/ 32 h 33"/>
                <a:gd name="T4" fmla="*/ 29 w 30"/>
                <a:gd name="T5" fmla="*/ 16 h 33"/>
                <a:gd name="T6" fmla="*/ 0 w 30"/>
                <a:gd name="T7" fmla="*/ 0 h 33"/>
              </a:gdLst>
              <a:ahLst/>
              <a:cxnLst>
                <a:cxn ang="0">
                  <a:pos x="T0" y="T1"/>
                </a:cxn>
                <a:cxn ang="0">
                  <a:pos x="T2" y="T3"/>
                </a:cxn>
                <a:cxn ang="0">
                  <a:pos x="T4" y="T5"/>
                </a:cxn>
                <a:cxn ang="0">
                  <a:pos x="T6" y="T7"/>
                </a:cxn>
              </a:cxnLst>
              <a:rect l="0" t="0" r="r" b="b"/>
              <a:pathLst>
                <a:path w="30" h="33">
                  <a:moveTo>
                    <a:pt x="0" y="0"/>
                  </a:moveTo>
                  <a:lnTo>
                    <a:pt x="0" y="32"/>
                  </a:lnTo>
                  <a:lnTo>
                    <a:pt x="29" y="16"/>
                  </a:lnTo>
                  <a:lnTo>
                    <a:pt x="0" y="0"/>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35" name="Freeform 707"/>
            <p:cNvSpPr>
              <a:spLocks/>
            </p:cNvSpPr>
            <p:nvPr/>
          </p:nvSpPr>
          <p:spPr bwMode="auto">
            <a:xfrm>
              <a:off x="4446" y="2742"/>
              <a:ext cx="33" cy="16"/>
            </a:xfrm>
            <a:custGeom>
              <a:avLst/>
              <a:gdLst>
                <a:gd name="T0" fmla="*/ 0 w 33"/>
                <a:gd name="T1" fmla="*/ 0 h 17"/>
                <a:gd name="T2" fmla="*/ 32 w 33"/>
                <a:gd name="T3" fmla="*/ 0 h 17"/>
                <a:gd name="T4" fmla="*/ 32 w 33"/>
                <a:gd name="T5" fmla="*/ 16 h 17"/>
                <a:gd name="T6" fmla="*/ 0 w 33"/>
                <a:gd name="T7" fmla="*/ 0 h 17"/>
              </a:gdLst>
              <a:ahLst/>
              <a:cxnLst>
                <a:cxn ang="0">
                  <a:pos x="T0" y="T1"/>
                </a:cxn>
                <a:cxn ang="0">
                  <a:pos x="T2" y="T3"/>
                </a:cxn>
                <a:cxn ang="0">
                  <a:pos x="T4" y="T5"/>
                </a:cxn>
                <a:cxn ang="0">
                  <a:pos x="T6" y="T7"/>
                </a:cxn>
              </a:cxnLst>
              <a:rect l="0" t="0" r="r" b="b"/>
              <a:pathLst>
                <a:path w="33" h="17">
                  <a:moveTo>
                    <a:pt x="0" y="0"/>
                  </a:moveTo>
                  <a:lnTo>
                    <a:pt x="32" y="0"/>
                  </a:lnTo>
                  <a:lnTo>
                    <a:pt x="32" y="16"/>
                  </a:lnTo>
                  <a:lnTo>
                    <a:pt x="0" y="0"/>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36" name="Freeform 708"/>
            <p:cNvSpPr>
              <a:spLocks/>
            </p:cNvSpPr>
            <p:nvPr/>
          </p:nvSpPr>
          <p:spPr bwMode="auto">
            <a:xfrm>
              <a:off x="4540" y="2632"/>
              <a:ext cx="30" cy="16"/>
            </a:xfrm>
            <a:custGeom>
              <a:avLst/>
              <a:gdLst>
                <a:gd name="T0" fmla="*/ 0 w 30"/>
                <a:gd name="T1" fmla="*/ 0 h 17"/>
                <a:gd name="T2" fmla="*/ 0 w 30"/>
                <a:gd name="T3" fmla="*/ 16 h 17"/>
                <a:gd name="T4" fmla="*/ 29 w 30"/>
                <a:gd name="T5" fmla="*/ 0 h 17"/>
                <a:gd name="T6" fmla="*/ 0 w 30"/>
                <a:gd name="T7" fmla="*/ 0 h 17"/>
              </a:gdLst>
              <a:ahLst/>
              <a:cxnLst>
                <a:cxn ang="0">
                  <a:pos x="T0" y="T1"/>
                </a:cxn>
                <a:cxn ang="0">
                  <a:pos x="T2" y="T3"/>
                </a:cxn>
                <a:cxn ang="0">
                  <a:pos x="T4" y="T5"/>
                </a:cxn>
                <a:cxn ang="0">
                  <a:pos x="T6" y="T7"/>
                </a:cxn>
              </a:cxnLst>
              <a:rect l="0" t="0" r="r" b="b"/>
              <a:pathLst>
                <a:path w="30" h="17">
                  <a:moveTo>
                    <a:pt x="0" y="0"/>
                  </a:moveTo>
                  <a:lnTo>
                    <a:pt x="0" y="16"/>
                  </a:lnTo>
                  <a:lnTo>
                    <a:pt x="29" y="0"/>
                  </a:lnTo>
                  <a:lnTo>
                    <a:pt x="0" y="0"/>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37" name="Freeform 709"/>
            <p:cNvSpPr>
              <a:spLocks/>
            </p:cNvSpPr>
            <p:nvPr/>
          </p:nvSpPr>
          <p:spPr bwMode="auto">
            <a:xfrm>
              <a:off x="4248" y="2600"/>
              <a:ext cx="17" cy="18"/>
            </a:xfrm>
            <a:custGeom>
              <a:avLst/>
              <a:gdLst>
                <a:gd name="T0" fmla="*/ 0 w 17"/>
                <a:gd name="T1" fmla="*/ 0 h 17"/>
                <a:gd name="T2" fmla="*/ 16 w 17"/>
                <a:gd name="T3" fmla="*/ 16 h 17"/>
                <a:gd name="T4" fmla="*/ 16 w 17"/>
                <a:gd name="T5" fmla="*/ 0 h 17"/>
                <a:gd name="T6" fmla="*/ 0 w 17"/>
                <a:gd name="T7" fmla="*/ 0 h 17"/>
              </a:gdLst>
              <a:ahLst/>
              <a:cxnLst>
                <a:cxn ang="0">
                  <a:pos x="T0" y="T1"/>
                </a:cxn>
                <a:cxn ang="0">
                  <a:pos x="T2" y="T3"/>
                </a:cxn>
                <a:cxn ang="0">
                  <a:pos x="T4" y="T5"/>
                </a:cxn>
                <a:cxn ang="0">
                  <a:pos x="T6" y="T7"/>
                </a:cxn>
              </a:cxnLst>
              <a:rect l="0" t="0" r="r" b="b"/>
              <a:pathLst>
                <a:path w="17" h="17">
                  <a:moveTo>
                    <a:pt x="0" y="0"/>
                  </a:moveTo>
                  <a:lnTo>
                    <a:pt x="16" y="16"/>
                  </a:lnTo>
                  <a:lnTo>
                    <a:pt x="16" y="0"/>
                  </a:lnTo>
                  <a:lnTo>
                    <a:pt x="0" y="0"/>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grpSp>
      <p:sp>
        <p:nvSpPr>
          <p:cNvPr id="1359" name="Freeform 710"/>
          <p:cNvSpPr>
            <a:spLocks/>
          </p:cNvSpPr>
          <p:nvPr/>
        </p:nvSpPr>
        <p:spPr bwMode="auto">
          <a:xfrm>
            <a:off x="6872201" y="3937264"/>
            <a:ext cx="236325" cy="189657"/>
          </a:xfrm>
          <a:custGeom>
            <a:avLst/>
            <a:gdLst>
              <a:gd name="T0" fmla="*/ 0 w 139"/>
              <a:gd name="T1" fmla="*/ 93 h 110"/>
              <a:gd name="T2" fmla="*/ 0 w 139"/>
              <a:gd name="T3" fmla="*/ 109 h 110"/>
              <a:gd name="T4" fmla="*/ 29 w 139"/>
              <a:gd name="T5" fmla="*/ 109 h 110"/>
              <a:gd name="T6" fmla="*/ 45 w 139"/>
              <a:gd name="T7" fmla="*/ 93 h 110"/>
              <a:gd name="T8" fmla="*/ 77 w 139"/>
              <a:gd name="T9" fmla="*/ 93 h 110"/>
              <a:gd name="T10" fmla="*/ 93 w 139"/>
              <a:gd name="T11" fmla="*/ 64 h 110"/>
              <a:gd name="T12" fmla="*/ 93 w 139"/>
              <a:gd name="T13" fmla="*/ 48 h 110"/>
              <a:gd name="T14" fmla="*/ 122 w 139"/>
              <a:gd name="T15" fmla="*/ 64 h 110"/>
              <a:gd name="T16" fmla="*/ 122 w 139"/>
              <a:gd name="T17" fmla="*/ 32 h 110"/>
              <a:gd name="T18" fmla="*/ 138 w 139"/>
              <a:gd name="T19" fmla="*/ 32 h 110"/>
              <a:gd name="T20" fmla="*/ 106 w 139"/>
              <a:gd name="T21" fmla="*/ 16 h 110"/>
              <a:gd name="T22" fmla="*/ 106 w 139"/>
              <a:gd name="T23" fmla="*/ 0 h 110"/>
              <a:gd name="T24" fmla="*/ 93 w 139"/>
              <a:gd name="T25" fmla="*/ 0 h 110"/>
              <a:gd name="T26" fmla="*/ 77 w 139"/>
              <a:gd name="T27" fmla="*/ 32 h 110"/>
              <a:gd name="T28" fmla="*/ 93 w 139"/>
              <a:gd name="T29" fmla="*/ 48 h 110"/>
              <a:gd name="T30" fmla="*/ 77 w 139"/>
              <a:gd name="T31" fmla="*/ 48 h 110"/>
              <a:gd name="T32" fmla="*/ 61 w 139"/>
              <a:gd name="T33" fmla="*/ 48 h 110"/>
              <a:gd name="T34" fmla="*/ 45 w 139"/>
              <a:gd name="T35" fmla="*/ 77 h 110"/>
              <a:gd name="T36" fmla="*/ 16 w 139"/>
              <a:gd name="T37" fmla="*/ 77 h 110"/>
              <a:gd name="T38" fmla="*/ 16 w 139"/>
              <a:gd name="T39" fmla="*/ 93 h 110"/>
              <a:gd name="T40" fmla="*/ 0 w 139"/>
              <a:gd name="T41" fmla="*/ 9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 h="110">
                <a:moveTo>
                  <a:pt x="0" y="93"/>
                </a:moveTo>
                <a:lnTo>
                  <a:pt x="0" y="109"/>
                </a:lnTo>
                <a:lnTo>
                  <a:pt x="29" y="109"/>
                </a:lnTo>
                <a:lnTo>
                  <a:pt x="45" y="93"/>
                </a:lnTo>
                <a:lnTo>
                  <a:pt x="77" y="93"/>
                </a:lnTo>
                <a:lnTo>
                  <a:pt x="93" y="64"/>
                </a:lnTo>
                <a:lnTo>
                  <a:pt x="93" y="48"/>
                </a:lnTo>
                <a:lnTo>
                  <a:pt x="122" y="64"/>
                </a:lnTo>
                <a:lnTo>
                  <a:pt x="122" y="32"/>
                </a:lnTo>
                <a:lnTo>
                  <a:pt x="138" y="32"/>
                </a:lnTo>
                <a:lnTo>
                  <a:pt x="106" y="16"/>
                </a:lnTo>
                <a:lnTo>
                  <a:pt x="106" y="0"/>
                </a:lnTo>
                <a:lnTo>
                  <a:pt x="93" y="0"/>
                </a:lnTo>
                <a:lnTo>
                  <a:pt x="77" y="32"/>
                </a:lnTo>
                <a:lnTo>
                  <a:pt x="93" y="48"/>
                </a:lnTo>
                <a:lnTo>
                  <a:pt x="77" y="48"/>
                </a:lnTo>
                <a:lnTo>
                  <a:pt x="61" y="48"/>
                </a:lnTo>
                <a:lnTo>
                  <a:pt x="45" y="77"/>
                </a:lnTo>
                <a:lnTo>
                  <a:pt x="16" y="77"/>
                </a:lnTo>
                <a:lnTo>
                  <a:pt x="16" y="93"/>
                </a:lnTo>
                <a:lnTo>
                  <a:pt x="0" y="93"/>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60" name="Freeform 711"/>
          <p:cNvSpPr>
            <a:spLocks/>
          </p:cNvSpPr>
          <p:nvPr/>
        </p:nvSpPr>
        <p:spPr bwMode="auto">
          <a:xfrm>
            <a:off x="6610139" y="3937264"/>
            <a:ext cx="133372" cy="161464"/>
          </a:xfrm>
          <a:custGeom>
            <a:avLst/>
            <a:gdLst>
              <a:gd name="T0" fmla="*/ 0 w 78"/>
              <a:gd name="T1" fmla="*/ 0 h 94"/>
              <a:gd name="T2" fmla="*/ 0 w 78"/>
              <a:gd name="T3" fmla="*/ 32 h 94"/>
              <a:gd name="T4" fmla="*/ 29 w 78"/>
              <a:gd name="T5" fmla="*/ 77 h 94"/>
              <a:gd name="T6" fmla="*/ 45 w 78"/>
              <a:gd name="T7" fmla="*/ 93 h 94"/>
              <a:gd name="T8" fmla="*/ 61 w 78"/>
              <a:gd name="T9" fmla="*/ 77 h 94"/>
              <a:gd name="T10" fmla="*/ 77 w 78"/>
              <a:gd name="T11" fmla="*/ 77 h 94"/>
              <a:gd name="T12" fmla="*/ 61 w 78"/>
              <a:gd name="T13" fmla="*/ 64 h 94"/>
              <a:gd name="T14" fmla="*/ 45 w 78"/>
              <a:gd name="T15" fmla="*/ 64 h 94"/>
              <a:gd name="T16" fmla="*/ 61 w 78"/>
              <a:gd name="T17" fmla="*/ 48 h 94"/>
              <a:gd name="T18" fmla="*/ 29 w 78"/>
              <a:gd name="T19" fmla="*/ 16 h 94"/>
              <a:gd name="T20" fmla="*/ 16 w 78"/>
              <a:gd name="T21" fmla="*/ 16 h 94"/>
              <a:gd name="T22" fmla="*/ 0 w 78"/>
              <a:gd name="T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94">
                <a:moveTo>
                  <a:pt x="0" y="0"/>
                </a:moveTo>
                <a:lnTo>
                  <a:pt x="0" y="32"/>
                </a:lnTo>
                <a:lnTo>
                  <a:pt x="29" y="77"/>
                </a:lnTo>
                <a:lnTo>
                  <a:pt x="45" y="93"/>
                </a:lnTo>
                <a:lnTo>
                  <a:pt x="61" y="77"/>
                </a:lnTo>
                <a:lnTo>
                  <a:pt x="77" y="77"/>
                </a:lnTo>
                <a:lnTo>
                  <a:pt x="61" y="64"/>
                </a:lnTo>
                <a:lnTo>
                  <a:pt x="45" y="64"/>
                </a:lnTo>
                <a:lnTo>
                  <a:pt x="61" y="48"/>
                </a:lnTo>
                <a:lnTo>
                  <a:pt x="29" y="16"/>
                </a:lnTo>
                <a:lnTo>
                  <a:pt x="16" y="16"/>
                </a:lnTo>
                <a:lnTo>
                  <a:pt x="0" y="0"/>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61" name="Oval 712"/>
          <p:cNvSpPr>
            <a:spLocks noChangeArrowheads="1"/>
          </p:cNvSpPr>
          <p:nvPr/>
        </p:nvSpPr>
        <p:spPr bwMode="auto">
          <a:xfrm>
            <a:off x="8259728" y="3916761"/>
            <a:ext cx="0" cy="10252"/>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362" name="Oval 713"/>
          <p:cNvSpPr>
            <a:spLocks noChangeArrowheads="1"/>
          </p:cNvSpPr>
          <p:nvPr/>
        </p:nvSpPr>
        <p:spPr bwMode="auto">
          <a:xfrm>
            <a:off x="7791760" y="3780925"/>
            <a:ext cx="16378" cy="12815"/>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363" name="Oval 714"/>
          <p:cNvSpPr>
            <a:spLocks noChangeArrowheads="1"/>
          </p:cNvSpPr>
          <p:nvPr/>
        </p:nvSpPr>
        <p:spPr bwMode="auto">
          <a:xfrm>
            <a:off x="8241009" y="4183306"/>
            <a:ext cx="9359" cy="0"/>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364" name="Oval 715"/>
          <p:cNvSpPr>
            <a:spLocks noChangeArrowheads="1"/>
          </p:cNvSpPr>
          <p:nvPr/>
        </p:nvSpPr>
        <p:spPr bwMode="auto">
          <a:xfrm>
            <a:off x="6689694" y="4070537"/>
            <a:ext cx="16380" cy="0"/>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365" name="Freeform 716"/>
          <p:cNvSpPr>
            <a:spLocks/>
          </p:cNvSpPr>
          <p:nvPr/>
        </p:nvSpPr>
        <p:spPr bwMode="auto">
          <a:xfrm>
            <a:off x="8128697" y="4393466"/>
            <a:ext cx="56156" cy="56384"/>
          </a:xfrm>
          <a:custGeom>
            <a:avLst/>
            <a:gdLst>
              <a:gd name="T0" fmla="*/ 0 w 33"/>
              <a:gd name="T1" fmla="*/ 16 h 33"/>
              <a:gd name="T2" fmla="*/ 16 w 33"/>
              <a:gd name="T3" fmla="*/ 0 h 33"/>
              <a:gd name="T4" fmla="*/ 32 w 33"/>
              <a:gd name="T5" fmla="*/ 16 h 33"/>
              <a:gd name="T6" fmla="*/ 32 w 33"/>
              <a:gd name="T7" fmla="*/ 32 h 33"/>
              <a:gd name="T8" fmla="*/ 16 w 33"/>
              <a:gd name="T9" fmla="*/ 32 h 33"/>
              <a:gd name="T10" fmla="*/ 0 w 33"/>
              <a:gd name="T11" fmla="*/ 32 h 33"/>
              <a:gd name="T12" fmla="*/ 0 w 33"/>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33" h="33">
                <a:moveTo>
                  <a:pt x="0" y="16"/>
                </a:moveTo>
                <a:lnTo>
                  <a:pt x="16" y="0"/>
                </a:lnTo>
                <a:lnTo>
                  <a:pt x="32" y="16"/>
                </a:lnTo>
                <a:lnTo>
                  <a:pt x="32" y="32"/>
                </a:lnTo>
                <a:lnTo>
                  <a:pt x="16" y="32"/>
                </a:lnTo>
                <a:lnTo>
                  <a:pt x="0" y="32"/>
                </a:lnTo>
                <a:lnTo>
                  <a:pt x="0" y="16"/>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66" name="Freeform 717"/>
          <p:cNvSpPr>
            <a:spLocks/>
          </p:cNvSpPr>
          <p:nvPr/>
        </p:nvSpPr>
        <p:spPr bwMode="auto">
          <a:xfrm>
            <a:off x="8105299" y="4365273"/>
            <a:ext cx="30417" cy="28193"/>
          </a:xfrm>
          <a:custGeom>
            <a:avLst/>
            <a:gdLst>
              <a:gd name="T0" fmla="*/ 0 w 17"/>
              <a:gd name="T1" fmla="*/ 0 h 17"/>
              <a:gd name="T2" fmla="*/ 16 w 17"/>
              <a:gd name="T3" fmla="*/ 16 h 17"/>
              <a:gd name="T4" fmla="*/ 16 w 17"/>
              <a:gd name="T5" fmla="*/ 0 h 17"/>
              <a:gd name="T6" fmla="*/ 0 w 17"/>
              <a:gd name="T7" fmla="*/ 0 h 17"/>
            </a:gdLst>
            <a:ahLst/>
            <a:cxnLst>
              <a:cxn ang="0">
                <a:pos x="T0" y="T1"/>
              </a:cxn>
              <a:cxn ang="0">
                <a:pos x="T2" y="T3"/>
              </a:cxn>
              <a:cxn ang="0">
                <a:pos x="T4" y="T5"/>
              </a:cxn>
              <a:cxn ang="0">
                <a:pos x="T6" y="T7"/>
              </a:cxn>
            </a:cxnLst>
            <a:rect l="0" t="0" r="r" b="b"/>
            <a:pathLst>
              <a:path w="17" h="17">
                <a:moveTo>
                  <a:pt x="0" y="0"/>
                </a:moveTo>
                <a:lnTo>
                  <a:pt x="16" y="16"/>
                </a:lnTo>
                <a:lnTo>
                  <a:pt x="16" y="0"/>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67" name="Freeform 718"/>
          <p:cNvSpPr>
            <a:spLocks/>
          </p:cNvSpPr>
          <p:nvPr/>
        </p:nvSpPr>
        <p:spPr bwMode="auto">
          <a:xfrm>
            <a:off x="8154435" y="4447286"/>
            <a:ext cx="30419" cy="30755"/>
          </a:xfrm>
          <a:custGeom>
            <a:avLst/>
            <a:gdLst>
              <a:gd name="T0" fmla="*/ 0 w 17"/>
              <a:gd name="T1" fmla="*/ 0 h 17"/>
              <a:gd name="T2" fmla="*/ 0 w 17"/>
              <a:gd name="T3" fmla="*/ 16 h 17"/>
              <a:gd name="T4" fmla="*/ 16 w 17"/>
              <a:gd name="T5" fmla="*/ 16 h 17"/>
              <a:gd name="T6" fmla="*/ 0 w 17"/>
              <a:gd name="T7" fmla="*/ 0 h 17"/>
            </a:gdLst>
            <a:ahLst/>
            <a:cxnLst>
              <a:cxn ang="0">
                <a:pos x="T0" y="T1"/>
              </a:cxn>
              <a:cxn ang="0">
                <a:pos x="T2" y="T3"/>
              </a:cxn>
              <a:cxn ang="0">
                <a:pos x="T4" y="T5"/>
              </a:cxn>
              <a:cxn ang="0">
                <a:pos x="T6" y="T7"/>
              </a:cxn>
            </a:cxnLst>
            <a:rect l="0" t="0" r="r" b="b"/>
            <a:pathLst>
              <a:path w="17" h="17">
                <a:moveTo>
                  <a:pt x="0" y="0"/>
                </a:moveTo>
                <a:lnTo>
                  <a:pt x="0" y="16"/>
                </a:lnTo>
                <a:lnTo>
                  <a:pt x="16" y="16"/>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68" name="Line 719"/>
          <p:cNvSpPr>
            <a:spLocks noChangeShapeType="1"/>
          </p:cNvSpPr>
          <p:nvPr/>
        </p:nvSpPr>
        <p:spPr bwMode="auto">
          <a:xfrm>
            <a:off x="8182513" y="4419095"/>
            <a:ext cx="0" cy="28191"/>
          </a:xfrm>
          <a:prstGeom prst="line">
            <a:avLst/>
          </a:prstGeom>
          <a:solidFill>
            <a:schemeClr val="accent1">
              <a:lumMod val="75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69" name="Line 720"/>
          <p:cNvSpPr>
            <a:spLocks noChangeShapeType="1"/>
          </p:cNvSpPr>
          <p:nvPr/>
        </p:nvSpPr>
        <p:spPr bwMode="auto">
          <a:xfrm>
            <a:off x="8210591" y="4470353"/>
            <a:ext cx="0" cy="281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70" name="Oval 721"/>
          <p:cNvSpPr>
            <a:spLocks noChangeArrowheads="1"/>
          </p:cNvSpPr>
          <p:nvPr/>
        </p:nvSpPr>
        <p:spPr bwMode="auto">
          <a:xfrm>
            <a:off x="8503072" y="4367836"/>
            <a:ext cx="0" cy="15378"/>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371" name="Oval 722"/>
          <p:cNvSpPr>
            <a:spLocks noChangeArrowheads="1"/>
          </p:cNvSpPr>
          <p:nvPr/>
        </p:nvSpPr>
        <p:spPr bwMode="auto">
          <a:xfrm>
            <a:off x="8372041" y="4339643"/>
            <a:ext cx="0" cy="15378"/>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372" name="Freeform 723"/>
          <p:cNvSpPr>
            <a:spLocks/>
          </p:cNvSpPr>
          <p:nvPr/>
        </p:nvSpPr>
        <p:spPr bwMode="auto">
          <a:xfrm>
            <a:off x="6872201" y="4526738"/>
            <a:ext cx="1022512" cy="1014919"/>
          </a:xfrm>
          <a:custGeom>
            <a:avLst/>
            <a:gdLst>
              <a:gd name="T0" fmla="*/ 463 w 602"/>
              <a:gd name="T1" fmla="*/ 93 h 585"/>
              <a:gd name="T2" fmla="*/ 402 w 602"/>
              <a:gd name="T3" fmla="*/ 93 h 585"/>
              <a:gd name="T4" fmla="*/ 386 w 602"/>
              <a:gd name="T5" fmla="*/ 45 h 585"/>
              <a:gd name="T6" fmla="*/ 402 w 602"/>
              <a:gd name="T7" fmla="*/ 16 h 585"/>
              <a:gd name="T8" fmla="*/ 354 w 602"/>
              <a:gd name="T9" fmla="*/ 16 h 585"/>
              <a:gd name="T10" fmla="*/ 325 w 602"/>
              <a:gd name="T11" fmla="*/ 16 h 585"/>
              <a:gd name="T12" fmla="*/ 276 w 602"/>
              <a:gd name="T13" fmla="*/ 61 h 585"/>
              <a:gd name="T14" fmla="*/ 260 w 602"/>
              <a:gd name="T15" fmla="*/ 45 h 585"/>
              <a:gd name="T16" fmla="*/ 199 w 602"/>
              <a:gd name="T17" fmla="*/ 93 h 585"/>
              <a:gd name="T18" fmla="*/ 183 w 602"/>
              <a:gd name="T19" fmla="*/ 93 h 585"/>
              <a:gd name="T20" fmla="*/ 170 w 602"/>
              <a:gd name="T21" fmla="*/ 122 h 585"/>
              <a:gd name="T22" fmla="*/ 154 w 602"/>
              <a:gd name="T23" fmla="*/ 138 h 585"/>
              <a:gd name="T24" fmla="*/ 122 w 602"/>
              <a:gd name="T25" fmla="*/ 154 h 585"/>
              <a:gd name="T26" fmla="*/ 16 w 602"/>
              <a:gd name="T27" fmla="*/ 276 h 585"/>
              <a:gd name="T28" fmla="*/ 29 w 602"/>
              <a:gd name="T29" fmla="*/ 369 h 585"/>
              <a:gd name="T30" fmla="*/ 0 w 602"/>
              <a:gd name="T31" fmla="*/ 417 h 585"/>
              <a:gd name="T32" fmla="*/ 45 w 602"/>
              <a:gd name="T33" fmla="*/ 446 h 585"/>
              <a:gd name="T34" fmla="*/ 138 w 602"/>
              <a:gd name="T35" fmla="*/ 430 h 585"/>
              <a:gd name="T36" fmla="*/ 231 w 602"/>
              <a:gd name="T37" fmla="*/ 401 h 585"/>
              <a:gd name="T38" fmla="*/ 292 w 602"/>
              <a:gd name="T39" fmla="*/ 478 h 585"/>
              <a:gd name="T40" fmla="*/ 309 w 602"/>
              <a:gd name="T41" fmla="*/ 478 h 585"/>
              <a:gd name="T42" fmla="*/ 337 w 602"/>
              <a:gd name="T43" fmla="*/ 523 h 585"/>
              <a:gd name="T44" fmla="*/ 402 w 602"/>
              <a:gd name="T45" fmla="*/ 571 h 585"/>
              <a:gd name="T46" fmla="*/ 447 w 602"/>
              <a:gd name="T47" fmla="*/ 571 h 585"/>
              <a:gd name="T48" fmla="*/ 479 w 602"/>
              <a:gd name="T49" fmla="*/ 555 h 585"/>
              <a:gd name="T50" fmla="*/ 540 w 602"/>
              <a:gd name="T51" fmla="*/ 478 h 585"/>
              <a:gd name="T52" fmla="*/ 585 w 602"/>
              <a:gd name="T53" fmla="*/ 369 h 585"/>
              <a:gd name="T54" fmla="*/ 601 w 602"/>
              <a:gd name="T55" fmla="*/ 324 h 585"/>
              <a:gd name="T56" fmla="*/ 572 w 602"/>
              <a:gd name="T57" fmla="*/ 247 h 585"/>
              <a:gd name="T58" fmla="*/ 556 w 602"/>
              <a:gd name="T59" fmla="*/ 199 h 585"/>
              <a:gd name="T60" fmla="*/ 524 w 602"/>
              <a:gd name="T61" fmla="*/ 93 h 585"/>
              <a:gd name="T62" fmla="*/ 479 w 602"/>
              <a:gd name="T6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2" h="585">
                <a:moveTo>
                  <a:pt x="479" y="0"/>
                </a:moveTo>
                <a:lnTo>
                  <a:pt x="463" y="93"/>
                </a:lnTo>
                <a:lnTo>
                  <a:pt x="431" y="138"/>
                </a:lnTo>
                <a:lnTo>
                  <a:pt x="402" y="93"/>
                </a:lnTo>
                <a:lnTo>
                  <a:pt x="386" y="77"/>
                </a:lnTo>
                <a:lnTo>
                  <a:pt x="386" y="45"/>
                </a:lnTo>
                <a:lnTo>
                  <a:pt x="402" y="32"/>
                </a:lnTo>
                <a:lnTo>
                  <a:pt x="402" y="16"/>
                </a:lnTo>
                <a:lnTo>
                  <a:pt x="402" y="32"/>
                </a:lnTo>
                <a:lnTo>
                  <a:pt x="354" y="16"/>
                </a:lnTo>
                <a:lnTo>
                  <a:pt x="337" y="16"/>
                </a:lnTo>
                <a:lnTo>
                  <a:pt x="325" y="16"/>
                </a:lnTo>
                <a:lnTo>
                  <a:pt x="292" y="61"/>
                </a:lnTo>
                <a:lnTo>
                  <a:pt x="276" y="61"/>
                </a:lnTo>
                <a:lnTo>
                  <a:pt x="260" y="77"/>
                </a:lnTo>
                <a:lnTo>
                  <a:pt x="260" y="45"/>
                </a:lnTo>
                <a:lnTo>
                  <a:pt x="231" y="61"/>
                </a:lnTo>
                <a:lnTo>
                  <a:pt x="199" y="93"/>
                </a:lnTo>
                <a:lnTo>
                  <a:pt x="183" y="109"/>
                </a:lnTo>
                <a:lnTo>
                  <a:pt x="183" y="93"/>
                </a:lnTo>
                <a:lnTo>
                  <a:pt x="170" y="109"/>
                </a:lnTo>
                <a:lnTo>
                  <a:pt x="170" y="122"/>
                </a:lnTo>
                <a:lnTo>
                  <a:pt x="154" y="122"/>
                </a:lnTo>
                <a:lnTo>
                  <a:pt x="154" y="138"/>
                </a:lnTo>
                <a:lnTo>
                  <a:pt x="138" y="154"/>
                </a:lnTo>
                <a:lnTo>
                  <a:pt x="122" y="154"/>
                </a:lnTo>
                <a:lnTo>
                  <a:pt x="29" y="186"/>
                </a:lnTo>
                <a:lnTo>
                  <a:pt x="16" y="276"/>
                </a:lnTo>
                <a:lnTo>
                  <a:pt x="29" y="324"/>
                </a:lnTo>
                <a:lnTo>
                  <a:pt x="29" y="369"/>
                </a:lnTo>
                <a:lnTo>
                  <a:pt x="16" y="417"/>
                </a:lnTo>
                <a:lnTo>
                  <a:pt x="0" y="417"/>
                </a:lnTo>
                <a:lnTo>
                  <a:pt x="16" y="446"/>
                </a:lnTo>
                <a:lnTo>
                  <a:pt x="45" y="446"/>
                </a:lnTo>
                <a:lnTo>
                  <a:pt x="77" y="430"/>
                </a:lnTo>
                <a:lnTo>
                  <a:pt x="138" y="430"/>
                </a:lnTo>
                <a:lnTo>
                  <a:pt x="138" y="417"/>
                </a:lnTo>
                <a:lnTo>
                  <a:pt x="231" y="401"/>
                </a:lnTo>
                <a:lnTo>
                  <a:pt x="276" y="417"/>
                </a:lnTo>
                <a:lnTo>
                  <a:pt x="292" y="478"/>
                </a:lnTo>
                <a:lnTo>
                  <a:pt x="337" y="446"/>
                </a:lnTo>
                <a:lnTo>
                  <a:pt x="309" y="478"/>
                </a:lnTo>
                <a:lnTo>
                  <a:pt x="325" y="478"/>
                </a:lnTo>
                <a:lnTo>
                  <a:pt x="337" y="523"/>
                </a:lnTo>
                <a:lnTo>
                  <a:pt x="370" y="571"/>
                </a:lnTo>
                <a:lnTo>
                  <a:pt x="402" y="571"/>
                </a:lnTo>
                <a:lnTo>
                  <a:pt x="415" y="584"/>
                </a:lnTo>
                <a:lnTo>
                  <a:pt x="447" y="571"/>
                </a:lnTo>
                <a:lnTo>
                  <a:pt x="463" y="571"/>
                </a:lnTo>
                <a:lnTo>
                  <a:pt x="479" y="555"/>
                </a:lnTo>
                <a:lnTo>
                  <a:pt x="524" y="478"/>
                </a:lnTo>
                <a:lnTo>
                  <a:pt x="540" y="478"/>
                </a:lnTo>
                <a:lnTo>
                  <a:pt x="572" y="430"/>
                </a:lnTo>
                <a:lnTo>
                  <a:pt x="585" y="369"/>
                </a:lnTo>
                <a:lnTo>
                  <a:pt x="585" y="353"/>
                </a:lnTo>
                <a:lnTo>
                  <a:pt x="601" y="324"/>
                </a:lnTo>
                <a:lnTo>
                  <a:pt x="572" y="276"/>
                </a:lnTo>
                <a:lnTo>
                  <a:pt x="572" y="247"/>
                </a:lnTo>
                <a:lnTo>
                  <a:pt x="556" y="247"/>
                </a:lnTo>
                <a:lnTo>
                  <a:pt x="556" y="199"/>
                </a:lnTo>
                <a:lnTo>
                  <a:pt x="524" y="170"/>
                </a:lnTo>
                <a:lnTo>
                  <a:pt x="524" y="93"/>
                </a:lnTo>
                <a:lnTo>
                  <a:pt x="508" y="61"/>
                </a:lnTo>
                <a:lnTo>
                  <a:pt x="479" y="0"/>
                </a:lnTo>
              </a:path>
            </a:pathLst>
          </a:custGeom>
          <a:solidFill>
            <a:srgbClr val="BC700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73" name="Freeform 724"/>
          <p:cNvSpPr>
            <a:spLocks/>
          </p:cNvSpPr>
          <p:nvPr/>
        </p:nvSpPr>
        <p:spPr bwMode="auto">
          <a:xfrm>
            <a:off x="7501619" y="5621107"/>
            <a:ext cx="77214" cy="107643"/>
          </a:xfrm>
          <a:custGeom>
            <a:avLst/>
            <a:gdLst>
              <a:gd name="T0" fmla="*/ 0 w 46"/>
              <a:gd name="T1" fmla="*/ 0 h 62"/>
              <a:gd name="T2" fmla="*/ 0 w 46"/>
              <a:gd name="T3" fmla="*/ 29 h 62"/>
              <a:gd name="T4" fmla="*/ 0 w 46"/>
              <a:gd name="T5" fmla="*/ 61 h 62"/>
              <a:gd name="T6" fmla="*/ 32 w 46"/>
              <a:gd name="T7" fmla="*/ 61 h 62"/>
              <a:gd name="T8" fmla="*/ 45 w 46"/>
              <a:gd name="T9" fmla="*/ 16 h 62"/>
              <a:gd name="T10" fmla="*/ 45 w 46"/>
              <a:gd name="T11" fmla="*/ 0 h 62"/>
              <a:gd name="T12" fmla="*/ 32 w 46"/>
              <a:gd name="T13" fmla="*/ 16 h 62"/>
              <a:gd name="T14" fmla="*/ 0 w 46"/>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2">
                <a:moveTo>
                  <a:pt x="0" y="0"/>
                </a:moveTo>
                <a:lnTo>
                  <a:pt x="0" y="29"/>
                </a:lnTo>
                <a:lnTo>
                  <a:pt x="0" y="61"/>
                </a:lnTo>
                <a:lnTo>
                  <a:pt x="32" y="61"/>
                </a:lnTo>
                <a:lnTo>
                  <a:pt x="45" y="16"/>
                </a:lnTo>
                <a:lnTo>
                  <a:pt x="45" y="0"/>
                </a:lnTo>
                <a:lnTo>
                  <a:pt x="32" y="16"/>
                </a:lnTo>
                <a:lnTo>
                  <a:pt x="0" y="0"/>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74" name="Freeform 725"/>
          <p:cNvSpPr>
            <a:spLocks/>
          </p:cNvSpPr>
          <p:nvPr/>
        </p:nvSpPr>
        <p:spPr bwMode="auto">
          <a:xfrm>
            <a:off x="8210591" y="4982939"/>
            <a:ext cx="49137" cy="79450"/>
          </a:xfrm>
          <a:custGeom>
            <a:avLst/>
            <a:gdLst>
              <a:gd name="T0" fmla="*/ 0 w 30"/>
              <a:gd name="T1" fmla="*/ 13 h 46"/>
              <a:gd name="T2" fmla="*/ 16 w 30"/>
              <a:gd name="T3" fmla="*/ 13 h 46"/>
              <a:gd name="T4" fmla="*/ 16 w 30"/>
              <a:gd name="T5" fmla="*/ 0 h 46"/>
              <a:gd name="T6" fmla="*/ 16 w 30"/>
              <a:gd name="T7" fmla="*/ 13 h 46"/>
              <a:gd name="T8" fmla="*/ 29 w 30"/>
              <a:gd name="T9" fmla="*/ 13 h 46"/>
              <a:gd name="T10" fmla="*/ 29 w 30"/>
              <a:gd name="T11" fmla="*/ 29 h 46"/>
              <a:gd name="T12" fmla="*/ 16 w 30"/>
              <a:gd name="T13" fmla="*/ 45 h 46"/>
              <a:gd name="T14" fmla="*/ 16 w 30"/>
              <a:gd name="T15" fmla="*/ 29 h 46"/>
              <a:gd name="T16" fmla="*/ 0 w 30"/>
              <a:gd name="T17" fmla="*/ 29 h 46"/>
              <a:gd name="T18" fmla="*/ 0 w 30"/>
              <a:gd name="T19" fmla="*/ 13 h 46"/>
              <a:gd name="T20" fmla="*/ 0 w 30"/>
              <a:gd name="T21" fmla="*/ 0 h 46"/>
              <a:gd name="T22" fmla="*/ 0 w 30"/>
              <a:gd name="T23"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46">
                <a:moveTo>
                  <a:pt x="0" y="13"/>
                </a:moveTo>
                <a:lnTo>
                  <a:pt x="16" y="13"/>
                </a:lnTo>
                <a:lnTo>
                  <a:pt x="16" y="0"/>
                </a:lnTo>
                <a:lnTo>
                  <a:pt x="16" y="13"/>
                </a:lnTo>
                <a:lnTo>
                  <a:pt x="29" y="13"/>
                </a:lnTo>
                <a:lnTo>
                  <a:pt x="29" y="29"/>
                </a:lnTo>
                <a:lnTo>
                  <a:pt x="16" y="45"/>
                </a:lnTo>
                <a:lnTo>
                  <a:pt x="16" y="29"/>
                </a:lnTo>
                <a:lnTo>
                  <a:pt x="0" y="29"/>
                </a:lnTo>
                <a:lnTo>
                  <a:pt x="0" y="13"/>
                </a:lnTo>
                <a:lnTo>
                  <a:pt x="0" y="0"/>
                </a:lnTo>
                <a:lnTo>
                  <a:pt x="0" y="13"/>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75" name="Freeform 726"/>
          <p:cNvSpPr>
            <a:spLocks/>
          </p:cNvSpPr>
          <p:nvPr/>
        </p:nvSpPr>
        <p:spPr bwMode="auto">
          <a:xfrm>
            <a:off x="7948528" y="5754379"/>
            <a:ext cx="262062" cy="240915"/>
          </a:xfrm>
          <a:custGeom>
            <a:avLst/>
            <a:gdLst>
              <a:gd name="T0" fmla="*/ 16 w 155"/>
              <a:gd name="T1" fmla="*/ 138 h 139"/>
              <a:gd name="T2" fmla="*/ 29 w 155"/>
              <a:gd name="T3" fmla="*/ 122 h 139"/>
              <a:gd name="T4" fmla="*/ 45 w 155"/>
              <a:gd name="T5" fmla="*/ 122 h 139"/>
              <a:gd name="T6" fmla="*/ 77 w 155"/>
              <a:gd name="T7" fmla="*/ 77 h 139"/>
              <a:gd name="T8" fmla="*/ 106 w 155"/>
              <a:gd name="T9" fmla="*/ 77 h 139"/>
              <a:gd name="T10" fmla="*/ 106 w 155"/>
              <a:gd name="T11" fmla="*/ 61 h 139"/>
              <a:gd name="T12" fmla="*/ 154 w 155"/>
              <a:gd name="T13" fmla="*/ 16 h 139"/>
              <a:gd name="T14" fmla="*/ 138 w 155"/>
              <a:gd name="T15" fmla="*/ 16 h 139"/>
              <a:gd name="T16" fmla="*/ 138 w 155"/>
              <a:gd name="T17" fmla="*/ 0 h 139"/>
              <a:gd name="T18" fmla="*/ 122 w 155"/>
              <a:gd name="T19" fmla="*/ 0 h 139"/>
              <a:gd name="T20" fmla="*/ 93 w 155"/>
              <a:gd name="T21" fmla="*/ 29 h 139"/>
              <a:gd name="T22" fmla="*/ 61 w 155"/>
              <a:gd name="T23" fmla="*/ 45 h 139"/>
              <a:gd name="T24" fmla="*/ 45 w 155"/>
              <a:gd name="T25" fmla="*/ 45 h 139"/>
              <a:gd name="T26" fmla="*/ 16 w 155"/>
              <a:gd name="T27" fmla="*/ 77 h 139"/>
              <a:gd name="T28" fmla="*/ 0 w 155"/>
              <a:gd name="T29" fmla="*/ 93 h 139"/>
              <a:gd name="T30" fmla="*/ 16 w 155"/>
              <a:gd name="T31" fmla="*/ 106 h 139"/>
              <a:gd name="T32" fmla="*/ 16 w 155"/>
              <a:gd name="T33"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39">
                <a:moveTo>
                  <a:pt x="16" y="138"/>
                </a:moveTo>
                <a:lnTo>
                  <a:pt x="29" y="122"/>
                </a:lnTo>
                <a:lnTo>
                  <a:pt x="45" y="122"/>
                </a:lnTo>
                <a:lnTo>
                  <a:pt x="77" y="77"/>
                </a:lnTo>
                <a:lnTo>
                  <a:pt x="106" y="77"/>
                </a:lnTo>
                <a:lnTo>
                  <a:pt x="106" y="61"/>
                </a:lnTo>
                <a:lnTo>
                  <a:pt x="154" y="16"/>
                </a:lnTo>
                <a:lnTo>
                  <a:pt x="138" y="16"/>
                </a:lnTo>
                <a:lnTo>
                  <a:pt x="138" y="0"/>
                </a:lnTo>
                <a:lnTo>
                  <a:pt x="122" y="0"/>
                </a:lnTo>
                <a:lnTo>
                  <a:pt x="93" y="29"/>
                </a:lnTo>
                <a:lnTo>
                  <a:pt x="61" y="45"/>
                </a:lnTo>
                <a:lnTo>
                  <a:pt x="45" y="45"/>
                </a:lnTo>
                <a:lnTo>
                  <a:pt x="16" y="77"/>
                </a:lnTo>
                <a:lnTo>
                  <a:pt x="0" y="93"/>
                </a:lnTo>
                <a:lnTo>
                  <a:pt x="16" y="106"/>
                </a:lnTo>
                <a:lnTo>
                  <a:pt x="16" y="138"/>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76" name="Freeform 727"/>
          <p:cNvSpPr>
            <a:spLocks/>
          </p:cNvSpPr>
          <p:nvPr/>
        </p:nvSpPr>
        <p:spPr bwMode="auto">
          <a:xfrm>
            <a:off x="8210591" y="5487835"/>
            <a:ext cx="159109" cy="320367"/>
          </a:xfrm>
          <a:custGeom>
            <a:avLst/>
            <a:gdLst>
              <a:gd name="T0" fmla="*/ 45 w 94"/>
              <a:gd name="T1" fmla="*/ 0 h 184"/>
              <a:gd name="T2" fmla="*/ 29 w 94"/>
              <a:gd name="T3" fmla="*/ 16 h 184"/>
              <a:gd name="T4" fmla="*/ 45 w 94"/>
              <a:gd name="T5" fmla="*/ 61 h 184"/>
              <a:gd name="T6" fmla="*/ 29 w 94"/>
              <a:gd name="T7" fmla="*/ 106 h 184"/>
              <a:gd name="T8" fmla="*/ 0 w 94"/>
              <a:gd name="T9" fmla="*/ 122 h 184"/>
              <a:gd name="T10" fmla="*/ 16 w 94"/>
              <a:gd name="T11" fmla="*/ 154 h 184"/>
              <a:gd name="T12" fmla="*/ 0 w 94"/>
              <a:gd name="T13" fmla="*/ 170 h 184"/>
              <a:gd name="T14" fmla="*/ 16 w 94"/>
              <a:gd name="T15" fmla="*/ 183 h 184"/>
              <a:gd name="T16" fmla="*/ 61 w 94"/>
              <a:gd name="T17" fmla="*/ 138 h 184"/>
              <a:gd name="T18" fmla="*/ 61 w 94"/>
              <a:gd name="T19" fmla="*/ 122 h 184"/>
              <a:gd name="T20" fmla="*/ 77 w 94"/>
              <a:gd name="T21" fmla="*/ 122 h 184"/>
              <a:gd name="T22" fmla="*/ 93 w 94"/>
              <a:gd name="T23" fmla="*/ 93 h 184"/>
              <a:gd name="T24" fmla="*/ 61 w 94"/>
              <a:gd name="T25" fmla="*/ 77 h 184"/>
              <a:gd name="T26" fmla="*/ 61 w 94"/>
              <a:gd name="T27" fmla="*/ 61 h 184"/>
              <a:gd name="T28" fmla="*/ 61 w 94"/>
              <a:gd name="T29" fmla="*/ 45 h 184"/>
              <a:gd name="T30" fmla="*/ 45 w 94"/>
              <a:gd name="T3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184">
                <a:moveTo>
                  <a:pt x="45" y="0"/>
                </a:moveTo>
                <a:lnTo>
                  <a:pt x="29" y="16"/>
                </a:lnTo>
                <a:lnTo>
                  <a:pt x="45" y="61"/>
                </a:lnTo>
                <a:lnTo>
                  <a:pt x="29" y="106"/>
                </a:lnTo>
                <a:lnTo>
                  <a:pt x="0" y="122"/>
                </a:lnTo>
                <a:lnTo>
                  <a:pt x="16" y="154"/>
                </a:lnTo>
                <a:lnTo>
                  <a:pt x="0" y="170"/>
                </a:lnTo>
                <a:lnTo>
                  <a:pt x="16" y="183"/>
                </a:lnTo>
                <a:lnTo>
                  <a:pt x="61" y="138"/>
                </a:lnTo>
                <a:lnTo>
                  <a:pt x="61" y="122"/>
                </a:lnTo>
                <a:lnTo>
                  <a:pt x="77" y="122"/>
                </a:lnTo>
                <a:lnTo>
                  <a:pt x="93" y="93"/>
                </a:lnTo>
                <a:lnTo>
                  <a:pt x="61" y="77"/>
                </a:lnTo>
                <a:lnTo>
                  <a:pt x="61" y="61"/>
                </a:lnTo>
                <a:lnTo>
                  <a:pt x="61" y="45"/>
                </a:lnTo>
                <a:lnTo>
                  <a:pt x="45" y="0"/>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77" name="Oval 728"/>
          <p:cNvSpPr>
            <a:spLocks noChangeArrowheads="1"/>
          </p:cNvSpPr>
          <p:nvPr/>
        </p:nvSpPr>
        <p:spPr bwMode="auto">
          <a:xfrm>
            <a:off x="8503072" y="4875296"/>
            <a:ext cx="0" cy="15378"/>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378" name="Oval 729"/>
          <p:cNvSpPr>
            <a:spLocks noChangeArrowheads="1"/>
          </p:cNvSpPr>
          <p:nvPr/>
        </p:nvSpPr>
        <p:spPr bwMode="auto">
          <a:xfrm>
            <a:off x="8503072" y="4852229"/>
            <a:ext cx="0" cy="0"/>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379" name="Oval 730"/>
          <p:cNvSpPr>
            <a:spLocks noChangeArrowheads="1"/>
          </p:cNvSpPr>
          <p:nvPr/>
        </p:nvSpPr>
        <p:spPr bwMode="auto">
          <a:xfrm>
            <a:off x="8315884" y="4662572"/>
            <a:ext cx="0" cy="15378"/>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380" name="Oval 731"/>
          <p:cNvSpPr>
            <a:spLocks noChangeArrowheads="1"/>
          </p:cNvSpPr>
          <p:nvPr/>
        </p:nvSpPr>
        <p:spPr bwMode="auto">
          <a:xfrm>
            <a:off x="8503072" y="4585684"/>
            <a:ext cx="0" cy="10252"/>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GB" sz="2400" b="0" u="none" dirty="0">
              <a:solidFill>
                <a:srgbClr val="FFFFFF"/>
              </a:solidFill>
              <a:latin typeface="Times New Roman" pitchFamily="18" charset="0"/>
            </a:endParaRPr>
          </a:p>
        </p:txBody>
      </p:sp>
      <p:sp>
        <p:nvSpPr>
          <p:cNvPr id="1381" name="Oval 732"/>
          <p:cNvSpPr>
            <a:spLocks noChangeArrowheads="1"/>
          </p:cNvSpPr>
          <p:nvPr/>
        </p:nvSpPr>
        <p:spPr bwMode="auto">
          <a:xfrm>
            <a:off x="4768684" y="3191452"/>
            <a:ext cx="23398" cy="2306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82" name="Oval 733"/>
          <p:cNvSpPr>
            <a:spLocks noChangeArrowheads="1"/>
          </p:cNvSpPr>
          <p:nvPr/>
        </p:nvSpPr>
        <p:spPr bwMode="auto">
          <a:xfrm>
            <a:off x="3870185" y="3939827"/>
            <a:ext cx="81894" cy="84577"/>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83" name="Oval 734"/>
          <p:cNvSpPr>
            <a:spLocks noChangeArrowheads="1"/>
          </p:cNvSpPr>
          <p:nvPr/>
        </p:nvSpPr>
        <p:spPr bwMode="auto">
          <a:xfrm>
            <a:off x="4733586" y="4636943"/>
            <a:ext cx="8189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84" name="Oval 735"/>
          <p:cNvSpPr>
            <a:spLocks noChangeArrowheads="1"/>
          </p:cNvSpPr>
          <p:nvPr/>
        </p:nvSpPr>
        <p:spPr bwMode="auto">
          <a:xfrm>
            <a:off x="4658711" y="4531864"/>
            <a:ext cx="8189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85" name="Oval 736"/>
          <p:cNvSpPr>
            <a:spLocks noChangeArrowheads="1"/>
          </p:cNvSpPr>
          <p:nvPr/>
        </p:nvSpPr>
        <p:spPr bwMode="auto">
          <a:xfrm>
            <a:off x="3626842" y="3691223"/>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86" name="Oval 737"/>
          <p:cNvSpPr>
            <a:spLocks noChangeArrowheads="1"/>
          </p:cNvSpPr>
          <p:nvPr/>
        </p:nvSpPr>
        <p:spPr bwMode="auto">
          <a:xfrm>
            <a:off x="4932473" y="4106418"/>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87" name="Oval 738"/>
          <p:cNvSpPr>
            <a:spLocks noChangeArrowheads="1"/>
          </p:cNvSpPr>
          <p:nvPr/>
        </p:nvSpPr>
        <p:spPr bwMode="auto">
          <a:xfrm>
            <a:off x="5014367" y="3857813"/>
            <a:ext cx="7955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88" name="Oval 739"/>
          <p:cNvSpPr>
            <a:spLocks noChangeArrowheads="1"/>
          </p:cNvSpPr>
          <p:nvPr/>
        </p:nvSpPr>
        <p:spPr bwMode="auto">
          <a:xfrm>
            <a:off x="5093922" y="3358043"/>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89" name="Oval 740"/>
          <p:cNvSpPr>
            <a:spLocks noChangeArrowheads="1"/>
          </p:cNvSpPr>
          <p:nvPr/>
        </p:nvSpPr>
        <p:spPr bwMode="auto">
          <a:xfrm>
            <a:off x="5503395" y="3440056"/>
            <a:ext cx="81894" cy="84576"/>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90" name="Oval 741"/>
          <p:cNvSpPr>
            <a:spLocks noChangeArrowheads="1"/>
          </p:cNvSpPr>
          <p:nvPr/>
        </p:nvSpPr>
        <p:spPr bwMode="auto">
          <a:xfrm>
            <a:off x="5339606" y="3106876"/>
            <a:ext cx="81894"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91" name="Oval 742"/>
          <p:cNvSpPr>
            <a:spLocks noChangeArrowheads="1"/>
          </p:cNvSpPr>
          <p:nvPr/>
        </p:nvSpPr>
        <p:spPr bwMode="auto">
          <a:xfrm>
            <a:off x="4768684" y="4854793"/>
            <a:ext cx="81894"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92" name="Oval 743"/>
          <p:cNvSpPr>
            <a:spLocks noChangeArrowheads="1"/>
          </p:cNvSpPr>
          <p:nvPr/>
        </p:nvSpPr>
        <p:spPr bwMode="auto">
          <a:xfrm>
            <a:off x="6809026" y="4370398"/>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93" name="Oval 744"/>
          <p:cNvSpPr>
            <a:spLocks noChangeArrowheads="1"/>
          </p:cNvSpPr>
          <p:nvPr/>
        </p:nvSpPr>
        <p:spPr bwMode="auto">
          <a:xfrm>
            <a:off x="5339606" y="3358043"/>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94" name="Oval 745"/>
          <p:cNvSpPr>
            <a:spLocks noChangeArrowheads="1"/>
          </p:cNvSpPr>
          <p:nvPr/>
        </p:nvSpPr>
        <p:spPr bwMode="auto">
          <a:xfrm>
            <a:off x="4768684" y="4188431"/>
            <a:ext cx="81894"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95" name="Oval 746"/>
          <p:cNvSpPr>
            <a:spLocks noChangeArrowheads="1"/>
          </p:cNvSpPr>
          <p:nvPr/>
        </p:nvSpPr>
        <p:spPr bwMode="auto">
          <a:xfrm>
            <a:off x="4850578" y="3191452"/>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96" name="Oval 747"/>
          <p:cNvSpPr>
            <a:spLocks noChangeArrowheads="1"/>
          </p:cNvSpPr>
          <p:nvPr/>
        </p:nvSpPr>
        <p:spPr bwMode="auto">
          <a:xfrm>
            <a:off x="4932473" y="3106876"/>
            <a:ext cx="81894"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97" name="Oval 748"/>
          <p:cNvSpPr>
            <a:spLocks noChangeArrowheads="1"/>
          </p:cNvSpPr>
          <p:nvPr/>
        </p:nvSpPr>
        <p:spPr bwMode="auto">
          <a:xfrm>
            <a:off x="4850578" y="4106418"/>
            <a:ext cx="81895" cy="82014"/>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98" name="Oval 749"/>
          <p:cNvSpPr>
            <a:spLocks noChangeArrowheads="1"/>
          </p:cNvSpPr>
          <p:nvPr/>
        </p:nvSpPr>
        <p:spPr bwMode="auto">
          <a:xfrm>
            <a:off x="8067861" y="5833831"/>
            <a:ext cx="81894" cy="82014"/>
          </a:xfrm>
          <a:prstGeom prst="ellipse">
            <a:avLst/>
          </a:prstGeom>
          <a:solidFill>
            <a:schemeClr val="accent2"/>
          </a:solidFill>
          <a:ln w="12700" cap="rnd"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99" name="Oval 750"/>
          <p:cNvSpPr>
            <a:spLocks noChangeArrowheads="1"/>
          </p:cNvSpPr>
          <p:nvPr/>
        </p:nvSpPr>
        <p:spPr bwMode="auto">
          <a:xfrm>
            <a:off x="7134264" y="3606646"/>
            <a:ext cx="8189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GB" sz="2400" b="0" u="none" dirty="0">
              <a:solidFill>
                <a:srgbClr val="FFFFFF"/>
              </a:solidFill>
              <a:latin typeface="Times New Roman" pitchFamily="18" charset="0"/>
            </a:endParaRPr>
          </a:p>
        </p:txBody>
      </p:sp>
      <p:sp>
        <p:nvSpPr>
          <p:cNvPr id="1400" name="Oval 751"/>
          <p:cNvSpPr>
            <a:spLocks noChangeArrowheads="1"/>
          </p:cNvSpPr>
          <p:nvPr/>
        </p:nvSpPr>
        <p:spPr bwMode="auto">
          <a:xfrm>
            <a:off x="2482658" y="3773237"/>
            <a:ext cx="8189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01" name="Oval 752"/>
          <p:cNvSpPr>
            <a:spLocks noChangeArrowheads="1"/>
          </p:cNvSpPr>
          <p:nvPr/>
        </p:nvSpPr>
        <p:spPr bwMode="auto">
          <a:xfrm>
            <a:off x="2321210" y="3857813"/>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02" name="Oval 753"/>
          <p:cNvSpPr>
            <a:spLocks noChangeArrowheads="1"/>
          </p:cNvSpPr>
          <p:nvPr/>
        </p:nvSpPr>
        <p:spPr bwMode="auto">
          <a:xfrm>
            <a:off x="1960874" y="3862939"/>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03" name="Oval 754"/>
          <p:cNvSpPr>
            <a:spLocks noChangeArrowheads="1"/>
          </p:cNvSpPr>
          <p:nvPr/>
        </p:nvSpPr>
        <p:spPr bwMode="auto">
          <a:xfrm>
            <a:off x="2075526" y="3939827"/>
            <a:ext cx="8189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04" name="Oval 755"/>
          <p:cNvSpPr>
            <a:spLocks noChangeArrowheads="1"/>
          </p:cNvSpPr>
          <p:nvPr/>
        </p:nvSpPr>
        <p:spPr bwMode="auto">
          <a:xfrm>
            <a:off x="2777478" y="4826600"/>
            <a:ext cx="8189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05" name="Oval 756"/>
          <p:cNvSpPr>
            <a:spLocks noChangeArrowheads="1"/>
          </p:cNvSpPr>
          <p:nvPr/>
        </p:nvSpPr>
        <p:spPr bwMode="auto">
          <a:xfrm>
            <a:off x="1504605" y="3440056"/>
            <a:ext cx="8189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06" name="Oval 757"/>
          <p:cNvSpPr>
            <a:spLocks noChangeArrowheads="1"/>
          </p:cNvSpPr>
          <p:nvPr/>
        </p:nvSpPr>
        <p:spPr bwMode="auto">
          <a:xfrm>
            <a:off x="5339606" y="3440056"/>
            <a:ext cx="81894"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07" name="Oval 758"/>
          <p:cNvSpPr>
            <a:spLocks noChangeArrowheads="1"/>
          </p:cNvSpPr>
          <p:nvPr/>
        </p:nvSpPr>
        <p:spPr bwMode="auto">
          <a:xfrm>
            <a:off x="4686789" y="4854793"/>
            <a:ext cx="81895" cy="84576"/>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08" name="Oval 759"/>
          <p:cNvSpPr>
            <a:spLocks noChangeArrowheads="1"/>
          </p:cNvSpPr>
          <p:nvPr/>
        </p:nvSpPr>
        <p:spPr bwMode="auto">
          <a:xfrm>
            <a:off x="2892131" y="4688201"/>
            <a:ext cx="81894" cy="84577"/>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09" name="Oval 760"/>
          <p:cNvSpPr>
            <a:spLocks noChangeArrowheads="1"/>
          </p:cNvSpPr>
          <p:nvPr/>
        </p:nvSpPr>
        <p:spPr bwMode="auto">
          <a:xfrm flipH="1">
            <a:off x="2239315" y="5187973"/>
            <a:ext cx="8189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10" name="Oval 761"/>
          <p:cNvSpPr>
            <a:spLocks noChangeArrowheads="1"/>
          </p:cNvSpPr>
          <p:nvPr/>
        </p:nvSpPr>
        <p:spPr bwMode="auto">
          <a:xfrm>
            <a:off x="3982498" y="2591727"/>
            <a:ext cx="81894" cy="84577"/>
          </a:xfrm>
          <a:prstGeom prst="ellipse">
            <a:avLst/>
          </a:prstGeom>
          <a:solidFill>
            <a:srgbClr val="FF3300"/>
          </a:solidFill>
          <a:ln w="12700" cap="rnd">
            <a:solidFill>
              <a:schemeClr val="accent4">
                <a:lumMod val="1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411" name="Oval 762"/>
          <p:cNvSpPr>
            <a:spLocks noChangeArrowheads="1"/>
          </p:cNvSpPr>
          <p:nvPr/>
        </p:nvSpPr>
        <p:spPr bwMode="auto">
          <a:xfrm>
            <a:off x="5175817" y="3273465"/>
            <a:ext cx="81894"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13" name="Oval 764"/>
          <p:cNvSpPr>
            <a:spLocks noChangeArrowheads="1"/>
          </p:cNvSpPr>
          <p:nvPr/>
        </p:nvSpPr>
        <p:spPr bwMode="auto">
          <a:xfrm>
            <a:off x="4375591" y="4398591"/>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14" name="Oval 765"/>
          <p:cNvSpPr>
            <a:spLocks noChangeArrowheads="1"/>
          </p:cNvSpPr>
          <p:nvPr/>
        </p:nvSpPr>
        <p:spPr bwMode="auto">
          <a:xfrm>
            <a:off x="6563342" y="3606646"/>
            <a:ext cx="81895" cy="84577"/>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15" name="Oval 766"/>
          <p:cNvSpPr>
            <a:spLocks noChangeArrowheads="1"/>
          </p:cNvSpPr>
          <p:nvPr/>
        </p:nvSpPr>
        <p:spPr bwMode="auto">
          <a:xfrm>
            <a:off x="5421499" y="3440056"/>
            <a:ext cx="8189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16" name="Oval 767"/>
          <p:cNvSpPr>
            <a:spLocks noChangeArrowheads="1"/>
          </p:cNvSpPr>
          <p:nvPr/>
        </p:nvSpPr>
        <p:spPr bwMode="auto">
          <a:xfrm>
            <a:off x="6074316" y="3857813"/>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17" name="Oval 768"/>
          <p:cNvSpPr>
            <a:spLocks noChangeArrowheads="1"/>
          </p:cNvSpPr>
          <p:nvPr/>
        </p:nvSpPr>
        <p:spPr bwMode="auto">
          <a:xfrm>
            <a:off x="7543737" y="5439140"/>
            <a:ext cx="81894" cy="82014"/>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18" name="Oval 769"/>
          <p:cNvSpPr>
            <a:spLocks noChangeArrowheads="1"/>
          </p:cNvSpPr>
          <p:nvPr/>
        </p:nvSpPr>
        <p:spPr bwMode="auto">
          <a:xfrm>
            <a:off x="1829843" y="3024862"/>
            <a:ext cx="81894" cy="82014"/>
          </a:xfrm>
          <a:prstGeom prst="ellipse">
            <a:avLst/>
          </a:prstGeom>
          <a:solidFill>
            <a:srgbClr val="FF3300"/>
          </a:solidFill>
          <a:ln w="12700" cap="rnd">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19" name="Oval 770"/>
          <p:cNvSpPr>
            <a:spLocks noChangeArrowheads="1"/>
          </p:cNvSpPr>
          <p:nvPr/>
        </p:nvSpPr>
        <p:spPr bwMode="auto">
          <a:xfrm>
            <a:off x="1729229" y="2409759"/>
            <a:ext cx="81895" cy="82014"/>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20" name="Oval 771"/>
          <p:cNvSpPr>
            <a:spLocks noChangeArrowheads="1"/>
          </p:cNvSpPr>
          <p:nvPr/>
        </p:nvSpPr>
        <p:spPr bwMode="auto">
          <a:xfrm>
            <a:off x="7379948" y="2858271"/>
            <a:ext cx="81894" cy="82014"/>
          </a:xfrm>
          <a:prstGeom prst="ellipse">
            <a:avLst/>
          </a:prstGeom>
          <a:solidFill>
            <a:srgbClr val="FF3300"/>
          </a:solidFill>
          <a:ln w="12700" cap="rnd"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21" name="Oval 772"/>
          <p:cNvSpPr>
            <a:spLocks noChangeArrowheads="1"/>
          </p:cNvSpPr>
          <p:nvPr/>
        </p:nvSpPr>
        <p:spPr bwMode="auto">
          <a:xfrm>
            <a:off x="6673315" y="3721979"/>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22" name="Oval 773"/>
          <p:cNvSpPr>
            <a:spLocks noChangeArrowheads="1"/>
          </p:cNvSpPr>
          <p:nvPr/>
        </p:nvSpPr>
        <p:spPr bwMode="auto">
          <a:xfrm>
            <a:off x="6628858" y="3529758"/>
            <a:ext cx="8189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23" name="Oval 774"/>
          <p:cNvSpPr>
            <a:spLocks noChangeArrowheads="1"/>
          </p:cNvSpPr>
          <p:nvPr/>
        </p:nvSpPr>
        <p:spPr bwMode="auto">
          <a:xfrm>
            <a:off x="6727131" y="3773237"/>
            <a:ext cx="8189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24" name="Oval 775"/>
          <p:cNvSpPr>
            <a:spLocks noChangeArrowheads="1"/>
          </p:cNvSpPr>
          <p:nvPr/>
        </p:nvSpPr>
        <p:spPr bwMode="auto">
          <a:xfrm>
            <a:off x="4686789" y="4939368"/>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25" name="Oval 776"/>
          <p:cNvSpPr>
            <a:spLocks noChangeArrowheads="1"/>
          </p:cNvSpPr>
          <p:nvPr/>
        </p:nvSpPr>
        <p:spPr bwMode="auto">
          <a:xfrm>
            <a:off x="8460954" y="4844541"/>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26" name="Oval 777"/>
          <p:cNvSpPr>
            <a:spLocks noChangeArrowheads="1"/>
          </p:cNvSpPr>
          <p:nvPr/>
        </p:nvSpPr>
        <p:spPr bwMode="auto">
          <a:xfrm>
            <a:off x="8196552" y="5021382"/>
            <a:ext cx="8189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27" name="Oval 778"/>
          <p:cNvSpPr>
            <a:spLocks noChangeArrowheads="1"/>
          </p:cNvSpPr>
          <p:nvPr/>
        </p:nvSpPr>
        <p:spPr bwMode="auto">
          <a:xfrm>
            <a:off x="6645237" y="3440056"/>
            <a:ext cx="81894"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28" name="Oval 779"/>
          <p:cNvSpPr>
            <a:spLocks noChangeArrowheads="1"/>
          </p:cNvSpPr>
          <p:nvPr/>
        </p:nvSpPr>
        <p:spPr bwMode="auto">
          <a:xfrm>
            <a:off x="4932473" y="4273007"/>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29" name="Oval 780"/>
          <p:cNvSpPr>
            <a:spLocks noChangeArrowheads="1"/>
          </p:cNvSpPr>
          <p:nvPr/>
        </p:nvSpPr>
        <p:spPr bwMode="auto">
          <a:xfrm>
            <a:off x="4604895" y="4772779"/>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30" name="Oval 781"/>
          <p:cNvSpPr>
            <a:spLocks noChangeArrowheads="1"/>
          </p:cNvSpPr>
          <p:nvPr/>
        </p:nvSpPr>
        <p:spPr bwMode="auto">
          <a:xfrm>
            <a:off x="4768684" y="4273007"/>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31" name="Oval 782"/>
          <p:cNvSpPr>
            <a:spLocks noChangeArrowheads="1"/>
          </p:cNvSpPr>
          <p:nvPr/>
        </p:nvSpPr>
        <p:spPr bwMode="auto">
          <a:xfrm>
            <a:off x="4850578" y="4439598"/>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432" name="Oval 783"/>
          <p:cNvSpPr>
            <a:spLocks noChangeArrowheads="1"/>
          </p:cNvSpPr>
          <p:nvPr/>
        </p:nvSpPr>
        <p:spPr bwMode="auto">
          <a:xfrm>
            <a:off x="4932473" y="3191452"/>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33" name="Oval 784"/>
          <p:cNvSpPr>
            <a:spLocks noChangeArrowheads="1"/>
          </p:cNvSpPr>
          <p:nvPr/>
        </p:nvSpPr>
        <p:spPr bwMode="auto">
          <a:xfrm>
            <a:off x="3870185" y="3191452"/>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34" name="Oval 785"/>
          <p:cNvSpPr>
            <a:spLocks noChangeArrowheads="1"/>
          </p:cNvSpPr>
          <p:nvPr/>
        </p:nvSpPr>
        <p:spPr bwMode="auto">
          <a:xfrm>
            <a:off x="4639992" y="2791635"/>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35" name="Oval 786"/>
          <p:cNvSpPr>
            <a:spLocks noChangeArrowheads="1"/>
          </p:cNvSpPr>
          <p:nvPr/>
        </p:nvSpPr>
        <p:spPr bwMode="auto">
          <a:xfrm>
            <a:off x="4249240" y="2450766"/>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36" name="Oval 787"/>
          <p:cNvSpPr>
            <a:spLocks noChangeArrowheads="1"/>
          </p:cNvSpPr>
          <p:nvPr/>
        </p:nvSpPr>
        <p:spPr bwMode="auto">
          <a:xfrm>
            <a:off x="4361552" y="2773695"/>
            <a:ext cx="7955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37" name="Oval 788"/>
          <p:cNvSpPr>
            <a:spLocks noChangeArrowheads="1"/>
          </p:cNvSpPr>
          <p:nvPr/>
        </p:nvSpPr>
        <p:spPr bwMode="auto">
          <a:xfrm>
            <a:off x="4441107" y="2607104"/>
            <a:ext cx="81894"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38" name="Oval 789"/>
          <p:cNvSpPr>
            <a:spLocks noChangeArrowheads="1"/>
          </p:cNvSpPr>
          <p:nvPr/>
        </p:nvSpPr>
        <p:spPr bwMode="auto">
          <a:xfrm>
            <a:off x="4106508" y="3747608"/>
            <a:ext cx="7955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39" name="Oval 790"/>
          <p:cNvSpPr>
            <a:spLocks noChangeArrowheads="1"/>
          </p:cNvSpPr>
          <p:nvPr/>
        </p:nvSpPr>
        <p:spPr bwMode="auto">
          <a:xfrm>
            <a:off x="3788290" y="3773237"/>
            <a:ext cx="8189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40" name="Oval 791"/>
          <p:cNvSpPr>
            <a:spLocks noChangeArrowheads="1"/>
          </p:cNvSpPr>
          <p:nvPr/>
        </p:nvSpPr>
        <p:spPr bwMode="auto">
          <a:xfrm>
            <a:off x="4331133" y="3985959"/>
            <a:ext cx="7955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41" name="Oval 792"/>
          <p:cNvSpPr>
            <a:spLocks noChangeArrowheads="1"/>
          </p:cNvSpPr>
          <p:nvPr/>
        </p:nvSpPr>
        <p:spPr bwMode="auto">
          <a:xfrm>
            <a:off x="3952079" y="3773237"/>
            <a:ext cx="8189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42" name="Oval 793"/>
          <p:cNvSpPr>
            <a:spLocks noChangeArrowheads="1"/>
          </p:cNvSpPr>
          <p:nvPr/>
        </p:nvSpPr>
        <p:spPr bwMode="auto">
          <a:xfrm>
            <a:off x="4787403" y="3332413"/>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43" name="Oval 794"/>
          <p:cNvSpPr>
            <a:spLocks noChangeArrowheads="1"/>
          </p:cNvSpPr>
          <p:nvPr/>
        </p:nvSpPr>
        <p:spPr bwMode="auto">
          <a:xfrm>
            <a:off x="4668070" y="3170948"/>
            <a:ext cx="8189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44" name="Oval 795"/>
          <p:cNvSpPr>
            <a:spLocks noChangeArrowheads="1"/>
          </p:cNvSpPr>
          <p:nvPr/>
        </p:nvSpPr>
        <p:spPr bwMode="auto">
          <a:xfrm>
            <a:off x="2075526" y="4439598"/>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45" name="Oval 796"/>
          <p:cNvSpPr>
            <a:spLocks noChangeArrowheads="1"/>
          </p:cNvSpPr>
          <p:nvPr/>
        </p:nvSpPr>
        <p:spPr bwMode="auto">
          <a:xfrm>
            <a:off x="2403104" y="4606188"/>
            <a:ext cx="7955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46" name="Oval 797"/>
          <p:cNvSpPr>
            <a:spLocks noChangeArrowheads="1"/>
          </p:cNvSpPr>
          <p:nvPr/>
        </p:nvSpPr>
        <p:spPr bwMode="auto">
          <a:xfrm>
            <a:off x="2482658" y="5354563"/>
            <a:ext cx="8189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47" name="Oval 798"/>
          <p:cNvSpPr>
            <a:spLocks noChangeArrowheads="1"/>
          </p:cNvSpPr>
          <p:nvPr/>
        </p:nvSpPr>
        <p:spPr bwMode="auto">
          <a:xfrm>
            <a:off x="1993632" y="4106418"/>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48" name="Oval 799"/>
          <p:cNvSpPr>
            <a:spLocks noChangeArrowheads="1"/>
          </p:cNvSpPr>
          <p:nvPr/>
        </p:nvSpPr>
        <p:spPr bwMode="auto">
          <a:xfrm>
            <a:off x="2564554" y="4772779"/>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49" name="Oval 800"/>
          <p:cNvSpPr>
            <a:spLocks noChangeArrowheads="1"/>
          </p:cNvSpPr>
          <p:nvPr/>
        </p:nvSpPr>
        <p:spPr bwMode="auto">
          <a:xfrm>
            <a:off x="2646447" y="5105960"/>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50" name="Oval 801"/>
          <p:cNvSpPr>
            <a:spLocks noChangeArrowheads="1"/>
          </p:cNvSpPr>
          <p:nvPr/>
        </p:nvSpPr>
        <p:spPr bwMode="auto">
          <a:xfrm>
            <a:off x="6890920" y="4355021"/>
            <a:ext cx="8189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51" name="Oval 802"/>
          <p:cNvSpPr>
            <a:spLocks noChangeArrowheads="1"/>
          </p:cNvSpPr>
          <p:nvPr/>
        </p:nvSpPr>
        <p:spPr bwMode="auto">
          <a:xfrm>
            <a:off x="5014367" y="3704037"/>
            <a:ext cx="7955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52" name="Oval 803"/>
          <p:cNvSpPr>
            <a:spLocks noChangeArrowheads="1"/>
          </p:cNvSpPr>
          <p:nvPr/>
        </p:nvSpPr>
        <p:spPr bwMode="auto">
          <a:xfrm>
            <a:off x="4794422" y="3773237"/>
            <a:ext cx="8189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53" name="Oval 804"/>
          <p:cNvSpPr>
            <a:spLocks noChangeArrowheads="1"/>
          </p:cNvSpPr>
          <p:nvPr/>
        </p:nvSpPr>
        <p:spPr bwMode="auto">
          <a:xfrm>
            <a:off x="5175817" y="3691223"/>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54" name="Oval 805"/>
          <p:cNvSpPr>
            <a:spLocks noChangeArrowheads="1"/>
          </p:cNvSpPr>
          <p:nvPr/>
        </p:nvSpPr>
        <p:spPr bwMode="auto">
          <a:xfrm>
            <a:off x="6074316" y="3273465"/>
            <a:ext cx="81894"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55" name="Oval 806"/>
          <p:cNvSpPr>
            <a:spLocks noChangeArrowheads="1"/>
          </p:cNvSpPr>
          <p:nvPr/>
        </p:nvSpPr>
        <p:spPr bwMode="auto">
          <a:xfrm>
            <a:off x="6401894" y="3440056"/>
            <a:ext cx="7955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56" name="Oval 807"/>
          <p:cNvSpPr>
            <a:spLocks noChangeArrowheads="1"/>
          </p:cNvSpPr>
          <p:nvPr/>
        </p:nvSpPr>
        <p:spPr bwMode="auto">
          <a:xfrm>
            <a:off x="4401328" y="4716394"/>
            <a:ext cx="8189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57" name="Oval 808"/>
          <p:cNvSpPr>
            <a:spLocks noChangeArrowheads="1"/>
          </p:cNvSpPr>
          <p:nvPr/>
        </p:nvSpPr>
        <p:spPr bwMode="auto">
          <a:xfrm>
            <a:off x="4026954" y="3932139"/>
            <a:ext cx="8189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58" name="Oval 809"/>
          <p:cNvSpPr>
            <a:spLocks noChangeArrowheads="1"/>
          </p:cNvSpPr>
          <p:nvPr/>
        </p:nvSpPr>
        <p:spPr bwMode="auto">
          <a:xfrm>
            <a:off x="4055032" y="3911635"/>
            <a:ext cx="8189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59" name="Oval 810"/>
          <p:cNvSpPr>
            <a:spLocks noChangeArrowheads="1"/>
          </p:cNvSpPr>
          <p:nvPr/>
        </p:nvSpPr>
        <p:spPr bwMode="auto">
          <a:xfrm>
            <a:off x="6401894" y="2642985"/>
            <a:ext cx="7955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60" name="Oval 811"/>
          <p:cNvSpPr>
            <a:spLocks noChangeArrowheads="1"/>
          </p:cNvSpPr>
          <p:nvPr/>
        </p:nvSpPr>
        <p:spPr bwMode="auto">
          <a:xfrm>
            <a:off x="6766909" y="4314014"/>
            <a:ext cx="81894"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61" name="Oval 812"/>
          <p:cNvSpPr>
            <a:spLocks noChangeArrowheads="1"/>
          </p:cNvSpPr>
          <p:nvPr/>
        </p:nvSpPr>
        <p:spPr bwMode="auto">
          <a:xfrm>
            <a:off x="6245124" y="3278591"/>
            <a:ext cx="8189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62" name="Oval 813"/>
          <p:cNvSpPr>
            <a:spLocks noChangeArrowheads="1"/>
          </p:cNvSpPr>
          <p:nvPr/>
        </p:nvSpPr>
        <p:spPr bwMode="auto">
          <a:xfrm>
            <a:off x="6848803" y="4342207"/>
            <a:ext cx="8189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63" name="Oval 814"/>
          <p:cNvSpPr>
            <a:spLocks noChangeArrowheads="1"/>
          </p:cNvSpPr>
          <p:nvPr/>
        </p:nvSpPr>
        <p:spPr bwMode="auto">
          <a:xfrm>
            <a:off x="5910527" y="3939827"/>
            <a:ext cx="81894"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64" name="Oval 815"/>
          <p:cNvSpPr>
            <a:spLocks noChangeArrowheads="1"/>
          </p:cNvSpPr>
          <p:nvPr/>
        </p:nvSpPr>
        <p:spPr bwMode="auto">
          <a:xfrm>
            <a:off x="6039218" y="3729666"/>
            <a:ext cx="81895" cy="84577"/>
          </a:xfrm>
          <a:prstGeom prst="ellipse">
            <a:avLst/>
          </a:prstGeom>
          <a:solidFill>
            <a:schemeClr val="tx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65" name="Oval 817"/>
          <p:cNvSpPr>
            <a:spLocks noChangeArrowheads="1"/>
          </p:cNvSpPr>
          <p:nvPr/>
        </p:nvSpPr>
        <p:spPr bwMode="auto">
          <a:xfrm>
            <a:off x="4932473" y="2276487"/>
            <a:ext cx="81894" cy="82014"/>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66" name="Oval 818"/>
          <p:cNvSpPr>
            <a:spLocks noChangeArrowheads="1"/>
          </p:cNvSpPr>
          <p:nvPr/>
        </p:nvSpPr>
        <p:spPr bwMode="auto">
          <a:xfrm>
            <a:off x="4181383" y="2681430"/>
            <a:ext cx="79555" cy="82014"/>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67" name="Oval 819"/>
          <p:cNvSpPr>
            <a:spLocks noChangeArrowheads="1"/>
          </p:cNvSpPr>
          <p:nvPr/>
        </p:nvSpPr>
        <p:spPr bwMode="auto">
          <a:xfrm>
            <a:off x="4274977" y="2604542"/>
            <a:ext cx="81895" cy="84576"/>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68" name="Oval 820"/>
          <p:cNvSpPr>
            <a:spLocks noChangeArrowheads="1"/>
          </p:cNvSpPr>
          <p:nvPr/>
        </p:nvSpPr>
        <p:spPr bwMode="auto">
          <a:xfrm>
            <a:off x="4263279" y="3155571"/>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69" name="Oval 821"/>
          <p:cNvSpPr>
            <a:spLocks noChangeArrowheads="1"/>
          </p:cNvSpPr>
          <p:nvPr/>
        </p:nvSpPr>
        <p:spPr bwMode="auto">
          <a:xfrm>
            <a:off x="4279657" y="3106876"/>
            <a:ext cx="81895" cy="84576"/>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70" name="Oval 822"/>
          <p:cNvSpPr>
            <a:spLocks noChangeArrowheads="1"/>
          </p:cNvSpPr>
          <p:nvPr/>
        </p:nvSpPr>
        <p:spPr bwMode="auto">
          <a:xfrm>
            <a:off x="3968459" y="3939827"/>
            <a:ext cx="81894"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71" name="Oval 823"/>
          <p:cNvSpPr>
            <a:spLocks noChangeArrowheads="1"/>
          </p:cNvSpPr>
          <p:nvPr/>
        </p:nvSpPr>
        <p:spPr bwMode="auto">
          <a:xfrm>
            <a:off x="3610462" y="3742482"/>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72" name="Oval 824"/>
          <p:cNvSpPr>
            <a:spLocks noChangeArrowheads="1"/>
          </p:cNvSpPr>
          <p:nvPr/>
        </p:nvSpPr>
        <p:spPr bwMode="auto">
          <a:xfrm>
            <a:off x="3860826" y="2545594"/>
            <a:ext cx="81894"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73" name="Oval 825"/>
          <p:cNvSpPr>
            <a:spLocks noChangeArrowheads="1"/>
          </p:cNvSpPr>
          <p:nvPr/>
        </p:nvSpPr>
        <p:spPr bwMode="auto">
          <a:xfrm>
            <a:off x="4115868" y="2801887"/>
            <a:ext cx="8189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74" name="Oval 826"/>
          <p:cNvSpPr>
            <a:spLocks noChangeArrowheads="1"/>
          </p:cNvSpPr>
          <p:nvPr/>
        </p:nvSpPr>
        <p:spPr bwMode="auto">
          <a:xfrm>
            <a:off x="4143946" y="2571223"/>
            <a:ext cx="7955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75" name="Oval 827"/>
          <p:cNvSpPr>
            <a:spLocks noChangeArrowheads="1"/>
          </p:cNvSpPr>
          <p:nvPr/>
        </p:nvSpPr>
        <p:spPr bwMode="auto">
          <a:xfrm>
            <a:off x="4312414" y="2881338"/>
            <a:ext cx="8189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76" name="Oval 828"/>
          <p:cNvSpPr>
            <a:spLocks noChangeArrowheads="1"/>
          </p:cNvSpPr>
          <p:nvPr/>
        </p:nvSpPr>
        <p:spPr bwMode="auto">
          <a:xfrm>
            <a:off x="4361552" y="2691682"/>
            <a:ext cx="7955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77" name="Oval 829"/>
          <p:cNvSpPr>
            <a:spLocks noChangeArrowheads="1"/>
          </p:cNvSpPr>
          <p:nvPr/>
        </p:nvSpPr>
        <p:spPr bwMode="auto">
          <a:xfrm>
            <a:off x="3935701" y="2983855"/>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78" name="Oval 830"/>
          <p:cNvSpPr>
            <a:spLocks noChangeArrowheads="1"/>
          </p:cNvSpPr>
          <p:nvPr/>
        </p:nvSpPr>
        <p:spPr bwMode="auto">
          <a:xfrm>
            <a:off x="3816368" y="2994107"/>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79" name="Oval 831"/>
          <p:cNvSpPr>
            <a:spLocks noChangeArrowheads="1"/>
          </p:cNvSpPr>
          <p:nvPr/>
        </p:nvSpPr>
        <p:spPr bwMode="auto">
          <a:xfrm>
            <a:off x="4759325" y="3163260"/>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80" name="Oval 832"/>
          <p:cNvSpPr>
            <a:spLocks noChangeArrowheads="1"/>
          </p:cNvSpPr>
          <p:nvPr/>
        </p:nvSpPr>
        <p:spPr bwMode="auto">
          <a:xfrm>
            <a:off x="4368571" y="2299553"/>
            <a:ext cx="7955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81" name="Oval 833"/>
          <p:cNvSpPr>
            <a:spLocks noChangeArrowheads="1"/>
          </p:cNvSpPr>
          <p:nvPr/>
        </p:nvSpPr>
        <p:spPr bwMode="auto">
          <a:xfrm>
            <a:off x="4235200" y="2307242"/>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82" name="Oval 834"/>
          <p:cNvSpPr>
            <a:spLocks noChangeArrowheads="1"/>
          </p:cNvSpPr>
          <p:nvPr/>
        </p:nvSpPr>
        <p:spPr bwMode="auto">
          <a:xfrm>
            <a:off x="4581497" y="2276487"/>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83" name="Oval 835"/>
          <p:cNvSpPr>
            <a:spLocks noChangeArrowheads="1"/>
          </p:cNvSpPr>
          <p:nvPr/>
        </p:nvSpPr>
        <p:spPr bwMode="auto">
          <a:xfrm>
            <a:off x="4604895" y="2340560"/>
            <a:ext cx="81894"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84" name="Oval 836"/>
          <p:cNvSpPr>
            <a:spLocks noChangeArrowheads="1"/>
          </p:cNvSpPr>
          <p:nvPr/>
        </p:nvSpPr>
        <p:spPr bwMode="auto">
          <a:xfrm>
            <a:off x="4553419" y="2409759"/>
            <a:ext cx="81894"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85" name="Oval 837"/>
          <p:cNvSpPr>
            <a:spLocks noChangeArrowheads="1"/>
          </p:cNvSpPr>
          <p:nvPr/>
        </p:nvSpPr>
        <p:spPr bwMode="auto">
          <a:xfrm>
            <a:off x="4604895" y="2476396"/>
            <a:ext cx="81894"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86" name="Oval 838"/>
          <p:cNvSpPr>
            <a:spLocks noChangeArrowheads="1"/>
          </p:cNvSpPr>
          <p:nvPr/>
        </p:nvSpPr>
        <p:spPr bwMode="auto">
          <a:xfrm>
            <a:off x="4658711" y="2545594"/>
            <a:ext cx="8189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87" name="Oval 839"/>
          <p:cNvSpPr>
            <a:spLocks noChangeArrowheads="1"/>
          </p:cNvSpPr>
          <p:nvPr/>
        </p:nvSpPr>
        <p:spPr bwMode="auto">
          <a:xfrm>
            <a:off x="4721888" y="2635297"/>
            <a:ext cx="81894"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88" name="Oval 840"/>
          <p:cNvSpPr>
            <a:spLocks noChangeArrowheads="1"/>
          </p:cNvSpPr>
          <p:nvPr/>
        </p:nvSpPr>
        <p:spPr bwMode="auto">
          <a:xfrm>
            <a:off x="4679770" y="2732688"/>
            <a:ext cx="81894"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89" name="Oval 841"/>
          <p:cNvSpPr>
            <a:spLocks noChangeArrowheads="1"/>
          </p:cNvSpPr>
          <p:nvPr/>
        </p:nvSpPr>
        <p:spPr bwMode="auto">
          <a:xfrm>
            <a:off x="4850578" y="2973604"/>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90" name="Oval 842"/>
          <p:cNvSpPr>
            <a:spLocks noChangeArrowheads="1"/>
          </p:cNvSpPr>
          <p:nvPr/>
        </p:nvSpPr>
        <p:spPr bwMode="auto">
          <a:xfrm>
            <a:off x="5400442" y="2950536"/>
            <a:ext cx="81894"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91" name="Oval 843"/>
          <p:cNvSpPr>
            <a:spLocks noChangeArrowheads="1"/>
          </p:cNvSpPr>
          <p:nvPr/>
        </p:nvSpPr>
        <p:spPr bwMode="auto">
          <a:xfrm>
            <a:off x="5503395" y="2858271"/>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92" name="Oval 844"/>
          <p:cNvSpPr>
            <a:spLocks noChangeArrowheads="1"/>
          </p:cNvSpPr>
          <p:nvPr/>
        </p:nvSpPr>
        <p:spPr bwMode="auto">
          <a:xfrm>
            <a:off x="5828632" y="2712185"/>
            <a:ext cx="8189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93" name="Oval 845"/>
          <p:cNvSpPr>
            <a:spLocks noChangeArrowheads="1"/>
          </p:cNvSpPr>
          <p:nvPr/>
        </p:nvSpPr>
        <p:spPr bwMode="auto">
          <a:xfrm>
            <a:off x="5774816" y="2783947"/>
            <a:ext cx="81894"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94" name="Oval 846"/>
          <p:cNvSpPr>
            <a:spLocks noChangeArrowheads="1"/>
          </p:cNvSpPr>
          <p:nvPr/>
        </p:nvSpPr>
        <p:spPr bwMode="auto">
          <a:xfrm>
            <a:off x="5655484" y="2940285"/>
            <a:ext cx="8189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95" name="Oval 847"/>
          <p:cNvSpPr>
            <a:spLocks noChangeArrowheads="1"/>
          </p:cNvSpPr>
          <p:nvPr/>
        </p:nvSpPr>
        <p:spPr bwMode="auto">
          <a:xfrm>
            <a:off x="5058825" y="2858271"/>
            <a:ext cx="7955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96" name="Oval 848"/>
          <p:cNvSpPr>
            <a:spLocks noChangeArrowheads="1"/>
          </p:cNvSpPr>
          <p:nvPr/>
        </p:nvSpPr>
        <p:spPr bwMode="auto">
          <a:xfrm>
            <a:off x="5189856" y="2940285"/>
            <a:ext cx="81894"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97" name="Oval 849"/>
          <p:cNvSpPr>
            <a:spLocks noChangeArrowheads="1"/>
          </p:cNvSpPr>
          <p:nvPr/>
        </p:nvSpPr>
        <p:spPr bwMode="auto">
          <a:xfrm>
            <a:off x="5093922" y="2937723"/>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98" name="Oval 850"/>
          <p:cNvSpPr>
            <a:spLocks noChangeArrowheads="1"/>
          </p:cNvSpPr>
          <p:nvPr/>
        </p:nvSpPr>
        <p:spPr bwMode="auto">
          <a:xfrm>
            <a:off x="4565117" y="3032550"/>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99" name="Oval 851"/>
          <p:cNvSpPr>
            <a:spLocks noChangeArrowheads="1"/>
          </p:cNvSpPr>
          <p:nvPr/>
        </p:nvSpPr>
        <p:spPr bwMode="auto">
          <a:xfrm>
            <a:off x="4436427" y="2848019"/>
            <a:ext cx="7955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00" name="Oval 852"/>
          <p:cNvSpPr>
            <a:spLocks noChangeArrowheads="1"/>
          </p:cNvSpPr>
          <p:nvPr/>
        </p:nvSpPr>
        <p:spPr bwMode="auto">
          <a:xfrm>
            <a:off x="4515981" y="2858271"/>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01" name="Oval 853"/>
          <p:cNvSpPr>
            <a:spLocks noChangeArrowheads="1"/>
          </p:cNvSpPr>
          <p:nvPr/>
        </p:nvSpPr>
        <p:spPr bwMode="auto">
          <a:xfrm>
            <a:off x="4462164" y="2768569"/>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02" name="Oval 854"/>
          <p:cNvSpPr>
            <a:spLocks noChangeArrowheads="1"/>
          </p:cNvSpPr>
          <p:nvPr/>
        </p:nvSpPr>
        <p:spPr bwMode="auto">
          <a:xfrm>
            <a:off x="4448125" y="2691682"/>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03" name="Oval 855"/>
          <p:cNvSpPr>
            <a:spLocks noChangeArrowheads="1"/>
          </p:cNvSpPr>
          <p:nvPr/>
        </p:nvSpPr>
        <p:spPr bwMode="auto">
          <a:xfrm>
            <a:off x="4537039" y="2937723"/>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04" name="Oval 856"/>
          <p:cNvSpPr>
            <a:spLocks noChangeArrowheads="1"/>
          </p:cNvSpPr>
          <p:nvPr/>
        </p:nvSpPr>
        <p:spPr bwMode="auto">
          <a:xfrm>
            <a:off x="4296036" y="2722437"/>
            <a:ext cx="81894"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05" name="Oval 857"/>
          <p:cNvSpPr>
            <a:spLocks noChangeArrowheads="1"/>
          </p:cNvSpPr>
          <p:nvPr/>
        </p:nvSpPr>
        <p:spPr bwMode="auto">
          <a:xfrm>
            <a:off x="4473864" y="2896716"/>
            <a:ext cx="7955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06" name="Oval 858"/>
          <p:cNvSpPr>
            <a:spLocks noChangeArrowheads="1"/>
          </p:cNvSpPr>
          <p:nvPr/>
        </p:nvSpPr>
        <p:spPr bwMode="auto">
          <a:xfrm>
            <a:off x="4604895" y="2881338"/>
            <a:ext cx="81894"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07" name="Oval 859"/>
          <p:cNvSpPr>
            <a:spLocks noChangeArrowheads="1"/>
          </p:cNvSpPr>
          <p:nvPr/>
        </p:nvSpPr>
        <p:spPr bwMode="auto">
          <a:xfrm>
            <a:off x="4618934" y="2947974"/>
            <a:ext cx="81894"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08" name="Oval 860"/>
          <p:cNvSpPr>
            <a:spLocks noChangeArrowheads="1"/>
          </p:cNvSpPr>
          <p:nvPr/>
        </p:nvSpPr>
        <p:spPr bwMode="auto">
          <a:xfrm>
            <a:off x="3598764" y="2135525"/>
            <a:ext cx="81894"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09" name="Oval 861"/>
          <p:cNvSpPr>
            <a:spLocks noChangeArrowheads="1"/>
          </p:cNvSpPr>
          <p:nvPr/>
        </p:nvSpPr>
        <p:spPr bwMode="auto">
          <a:xfrm>
            <a:off x="4852919" y="3245274"/>
            <a:ext cx="81894"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10" name="AutoShape 862"/>
          <p:cNvSpPr>
            <a:spLocks/>
          </p:cNvSpPr>
          <p:nvPr/>
        </p:nvSpPr>
        <p:spPr bwMode="auto">
          <a:xfrm rot="19875405">
            <a:off x="1403992" y="3047928"/>
            <a:ext cx="376714" cy="3116520"/>
          </a:xfrm>
          <a:prstGeom prst="leftBrace">
            <a:avLst>
              <a:gd name="adj1" fmla="val 62940"/>
              <a:gd name="adj2" fmla="val 50694"/>
            </a:avLst>
          </a:prstGeom>
          <a:noFill/>
          <a:ln w="28575" cap="rnd">
            <a:solidFill>
              <a:schemeClr val="bg1"/>
            </a:solidFill>
            <a:round/>
            <a:headEnd/>
            <a:tailEnd/>
          </a:ln>
          <a:effectLst/>
          <a:extLst>
            <a:ext uri="{909E8E84-426E-40DD-AFC4-6F175D3DCCD1}">
              <a14:hiddenFill xmlns:a14="http://schemas.microsoft.com/office/drawing/2010/main" xmlns="">
                <a:solidFill>
                  <a:srgbClr val="FF33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11" name="AutoShape 863"/>
          <p:cNvSpPr>
            <a:spLocks/>
          </p:cNvSpPr>
          <p:nvPr/>
        </p:nvSpPr>
        <p:spPr bwMode="auto">
          <a:xfrm>
            <a:off x="7386966" y="2932597"/>
            <a:ext cx="163789" cy="499770"/>
          </a:xfrm>
          <a:prstGeom prst="leftBrace">
            <a:avLst>
              <a:gd name="adj1" fmla="val 23214"/>
              <a:gd name="adj2" fmla="val 50000"/>
            </a:avLst>
          </a:prstGeom>
          <a:noFill/>
          <a:ln w="2857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chemeClr val="bg1"/>
              </a:solidFill>
              <a:effectLst>
                <a:outerShdw blurRad="38100" dist="38100" dir="2700000" algn="tl">
                  <a:srgbClr val="000000">
                    <a:alpha val="43137"/>
                  </a:srgbClr>
                </a:outerShdw>
              </a:effectLst>
              <a:cs typeface="Arial"/>
            </a:endParaRPr>
          </a:p>
        </p:txBody>
      </p:sp>
      <p:sp>
        <p:nvSpPr>
          <p:cNvPr id="1512" name="Line 864"/>
          <p:cNvSpPr>
            <a:spLocks noChangeShapeType="1"/>
          </p:cNvSpPr>
          <p:nvPr/>
        </p:nvSpPr>
        <p:spPr bwMode="auto">
          <a:xfrm flipH="1">
            <a:off x="7122565" y="3181200"/>
            <a:ext cx="243344"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13" name="Oval 865"/>
          <p:cNvSpPr>
            <a:spLocks noChangeArrowheads="1"/>
          </p:cNvSpPr>
          <p:nvPr/>
        </p:nvSpPr>
        <p:spPr bwMode="auto">
          <a:xfrm>
            <a:off x="5082223" y="3155571"/>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14" name="Oval 866"/>
          <p:cNvSpPr>
            <a:spLocks noChangeArrowheads="1"/>
          </p:cNvSpPr>
          <p:nvPr/>
        </p:nvSpPr>
        <p:spPr bwMode="auto">
          <a:xfrm>
            <a:off x="4441107" y="4221749"/>
            <a:ext cx="81894"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15" name="Oval 867"/>
          <p:cNvSpPr>
            <a:spLocks noChangeArrowheads="1"/>
          </p:cNvSpPr>
          <p:nvPr/>
        </p:nvSpPr>
        <p:spPr bwMode="auto">
          <a:xfrm>
            <a:off x="4537039" y="3944952"/>
            <a:ext cx="8189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16" name="Oval 868"/>
          <p:cNvSpPr>
            <a:spLocks noChangeArrowheads="1"/>
          </p:cNvSpPr>
          <p:nvPr/>
        </p:nvSpPr>
        <p:spPr bwMode="auto">
          <a:xfrm>
            <a:off x="7775380" y="4375524"/>
            <a:ext cx="7955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17" name="Oval 869"/>
          <p:cNvSpPr>
            <a:spLocks noChangeArrowheads="1"/>
          </p:cNvSpPr>
          <p:nvPr/>
        </p:nvSpPr>
        <p:spPr bwMode="auto">
          <a:xfrm>
            <a:off x="6944737" y="4014152"/>
            <a:ext cx="81894"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18" name="Oval 870"/>
          <p:cNvSpPr>
            <a:spLocks noChangeArrowheads="1"/>
          </p:cNvSpPr>
          <p:nvPr/>
        </p:nvSpPr>
        <p:spPr bwMode="auto">
          <a:xfrm>
            <a:off x="6900279" y="3386234"/>
            <a:ext cx="81895" cy="84577"/>
          </a:xfrm>
          <a:prstGeom prst="ellipse">
            <a:avLst/>
          </a:prstGeom>
          <a:solidFill>
            <a:schemeClr val="tx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19" name="Oval 871"/>
          <p:cNvSpPr>
            <a:spLocks noChangeArrowheads="1"/>
          </p:cNvSpPr>
          <p:nvPr/>
        </p:nvSpPr>
        <p:spPr bwMode="auto">
          <a:xfrm>
            <a:off x="7103846" y="2827516"/>
            <a:ext cx="81894"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20" name="Oval 872"/>
          <p:cNvSpPr>
            <a:spLocks noChangeArrowheads="1"/>
          </p:cNvSpPr>
          <p:nvPr/>
        </p:nvSpPr>
        <p:spPr bwMode="auto">
          <a:xfrm>
            <a:off x="6668636" y="4044907"/>
            <a:ext cx="81894"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21" name="Oval 873"/>
          <p:cNvSpPr>
            <a:spLocks noChangeArrowheads="1"/>
          </p:cNvSpPr>
          <p:nvPr/>
        </p:nvSpPr>
        <p:spPr bwMode="auto">
          <a:xfrm>
            <a:off x="6846464" y="3373420"/>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22" name="Oval 874"/>
          <p:cNvSpPr>
            <a:spLocks noChangeArrowheads="1"/>
          </p:cNvSpPr>
          <p:nvPr/>
        </p:nvSpPr>
        <p:spPr bwMode="auto">
          <a:xfrm>
            <a:off x="6619498" y="3965456"/>
            <a:ext cx="7955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23" name="Oval 875"/>
          <p:cNvSpPr>
            <a:spLocks noChangeArrowheads="1"/>
          </p:cNvSpPr>
          <p:nvPr/>
        </p:nvSpPr>
        <p:spPr bwMode="auto">
          <a:xfrm>
            <a:off x="6766909" y="2822390"/>
            <a:ext cx="81894" cy="82014"/>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24" name="Oval 876"/>
          <p:cNvSpPr>
            <a:spLocks noChangeArrowheads="1"/>
          </p:cNvSpPr>
          <p:nvPr/>
        </p:nvSpPr>
        <p:spPr bwMode="auto">
          <a:xfrm>
            <a:off x="6277881" y="3404175"/>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25" name="Oval 877"/>
          <p:cNvSpPr>
            <a:spLocks noChangeArrowheads="1"/>
          </p:cNvSpPr>
          <p:nvPr/>
        </p:nvSpPr>
        <p:spPr bwMode="auto">
          <a:xfrm>
            <a:off x="5669523" y="3099186"/>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26" name="Oval 878"/>
          <p:cNvSpPr>
            <a:spLocks noChangeArrowheads="1"/>
          </p:cNvSpPr>
          <p:nvPr/>
        </p:nvSpPr>
        <p:spPr bwMode="auto">
          <a:xfrm>
            <a:off x="3640881" y="3593832"/>
            <a:ext cx="7955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27" name="Oval 879"/>
          <p:cNvSpPr>
            <a:spLocks noChangeArrowheads="1"/>
          </p:cNvSpPr>
          <p:nvPr/>
        </p:nvSpPr>
        <p:spPr bwMode="auto">
          <a:xfrm>
            <a:off x="4436427" y="3304220"/>
            <a:ext cx="7955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28" name="Oval 880"/>
          <p:cNvSpPr>
            <a:spLocks noChangeArrowheads="1"/>
          </p:cNvSpPr>
          <p:nvPr/>
        </p:nvSpPr>
        <p:spPr bwMode="auto">
          <a:xfrm>
            <a:off x="4429407" y="3760422"/>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29" name="Oval 881"/>
          <p:cNvSpPr>
            <a:spLocks noChangeArrowheads="1"/>
          </p:cNvSpPr>
          <p:nvPr/>
        </p:nvSpPr>
        <p:spPr bwMode="auto">
          <a:xfrm>
            <a:off x="3647899" y="3837309"/>
            <a:ext cx="8189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30" name="Oval 882"/>
          <p:cNvSpPr>
            <a:spLocks noChangeArrowheads="1"/>
          </p:cNvSpPr>
          <p:nvPr/>
        </p:nvSpPr>
        <p:spPr bwMode="auto">
          <a:xfrm>
            <a:off x="1850901" y="3827058"/>
            <a:ext cx="8189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31" name="Oval 883"/>
          <p:cNvSpPr>
            <a:spLocks noChangeArrowheads="1"/>
          </p:cNvSpPr>
          <p:nvPr/>
        </p:nvSpPr>
        <p:spPr bwMode="auto">
          <a:xfrm>
            <a:off x="1939815" y="3434931"/>
            <a:ext cx="8189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32" name="Oval 884"/>
          <p:cNvSpPr>
            <a:spLocks noChangeArrowheads="1"/>
          </p:cNvSpPr>
          <p:nvPr/>
        </p:nvSpPr>
        <p:spPr bwMode="auto">
          <a:xfrm>
            <a:off x="2234635" y="3588706"/>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33" name="Oval 885"/>
          <p:cNvSpPr>
            <a:spLocks noChangeArrowheads="1"/>
          </p:cNvSpPr>
          <p:nvPr/>
        </p:nvSpPr>
        <p:spPr bwMode="auto">
          <a:xfrm>
            <a:off x="1736250" y="3721979"/>
            <a:ext cx="81894"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34" name="Oval 886"/>
          <p:cNvSpPr>
            <a:spLocks noChangeArrowheads="1"/>
          </p:cNvSpPr>
          <p:nvPr/>
        </p:nvSpPr>
        <p:spPr bwMode="auto">
          <a:xfrm>
            <a:off x="1694132" y="3660468"/>
            <a:ext cx="81894"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35" name="Oval 887"/>
          <p:cNvSpPr>
            <a:spLocks noChangeArrowheads="1"/>
          </p:cNvSpPr>
          <p:nvPr/>
        </p:nvSpPr>
        <p:spPr bwMode="auto">
          <a:xfrm>
            <a:off x="2143382" y="3598958"/>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36" name="Oval 888"/>
          <p:cNvSpPr>
            <a:spLocks noChangeArrowheads="1"/>
          </p:cNvSpPr>
          <p:nvPr/>
        </p:nvSpPr>
        <p:spPr bwMode="auto">
          <a:xfrm>
            <a:off x="1818143" y="3680972"/>
            <a:ext cx="8189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37" name="Oval 889"/>
          <p:cNvSpPr>
            <a:spLocks noChangeArrowheads="1"/>
          </p:cNvSpPr>
          <p:nvPr/>
        </p:nvSpPr>
        <p:spPr bwMode="auto">
          <a:xfrm>
            <a:off x="1818143" y="3765547"/>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grpSp>
        <p:nvGrpSpPr>
          <p:cNvPr id="5" name="Group 890"/>
          <p:cNvGrpSpPr>
            <a:grpSpLocks/>
          </p:cNvGrpSpPr>
          <p:nvPr/>
        </p:nvGrpSpPr>
        <p:grpSpPr bwMode="auto">
          <a:xfrm>
            <a:off x="6060277" y="2517402"/>
            <a:ext cx="1036549" cy="1063614"/>
            <a:chOff x="3840" y="1632"/>
            <a:chExt cx="610" cy="614"/>
          </a:xfrm>
        </p:grpSpPr>
        <p:grpSp>
          <p:nvGrpSpPr>
            <p:cNvPr id="6" name="Group 891"/>
            <p:cNvGrpSpPr>
              <a:grpSpLocks/>
            </p:cNvGrpSpPr>
            <p:nvPr/>
          </p:nvGrpSpPr>
          <p:grpSpPr bwMode="auto">
            <a:xfrm>
              <a:off x="3840" y="1632"/>
              <a:ext cx="606" cy="614"/>
              <a:chOff x="3840" y="1632"/>
              <a:chExt cx="606" cy="614"/>
            </a:xfrm>
          </p:grpSpPr>
          <p:grpSp>
            <p:nvGrpSpPr>
              <p:cNvPr id="10" name="Group 892"/>
              <p:cNvGrpSpPr>
                <a:grpSpLocks/>
              </p:cNvGrpSpPr>
              <p:nvPr/>
            </p:nvGrpSpPr>
            <p:grpSpPr bwMode="auto">
              <a:xfrm>
                <a:off x="3840" y="1728"/>
                <a:ext cx="594" cy="518"/>
                <a:chOff x="3840" y="1728"/>
                <a:chExt cx="594" cy="518"/>
              </a:xfrm>
            </p:grpSpPr>
            <p:sp>
              <p:nvSpPr>
                <p:cNvPr id="1598" name="Oval 893"/>
                <p:cNvSpPr>
                  <a:spLocks noChangeArrowheads="1"/>
                </p:cNvSpPr>
                <p:nvPr/>
              </p:nvSpPr>
              <p:spPr bwMode="auto">
                <a:xfrm>
                  <a:off x="3840" y="1946"/>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99" name="Oval 894"/>
                <p:cNvSpPr>
                  <a:spLocks noChangeArrowheads="1"/>
                </p:cNvSpPr>
                <p:nvPr/>
              </p:nvSpPr>
              <p:spPr bwMode="auto">
                <a:xfrm>
                  <a:off x="3840" y="1776"/>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00" name="Oval 895"/>
                <p:cNvSpPr>
                  <a:spLocks noChangeArrowheads="1"/>
                </p:cNvSpPr>
                <p:nvPr/>
              </p:nvSpPr>
              <p:spPr bwMode="auto">
                <a:xfrm>
                  <a:off x="3983" y="1824"/>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01" name="Oval 896"/>
                <p:cNvSpPr>
                  <a:spLocks noChangeArrowheads="1"/>
                </p:cNvSpPr>
                <p:nvPr/>
              </p:nvSpPr>
              <p:spPr bwMode="auto">
                <a:xfrm>
                  <a:off x="3954" y="1910"/>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02" name="Oval 897"/>
                <p:cNvSpPr>
                  <a:spLocks noChangeArrowheads="1"/>
                </p:cNvSpPr>
                <p:nvPr/>
              </p:nvSpPr>
              <p:spPr bwMode="auto">
                <a:xfrm>
                  <a:off x="4136" y="1801"/>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03" name="Oval 898"/>
                <p:cNvSpPr>
                  <a:spLocks noChangeArrowheads="1"/>
                </p:cNvSpPr>
                <p:nvPr/>
              </p:nvSpPr>
              <p:spPr bwMode="auto">
                <a:xfrm>
                  <a:off x="4367" y="1728"/>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04" name="Oval 899"/>
                <p:cNvSpPr>
                  <a:spLocks noChangeArrowheads="1"/>
                </p:cNvSpPr>
                <p:nvPr/>
              </p:nvSpPr>
              <p:spPr bwMode="auto">
                <a:xfrm>
                  <a:off x="4304" y="1764"/>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05" name="Oval 900"/>
                <p:cNvSpPr>
                  <a:spLocks noChangeArrowheads="1"/>
                </p:cNvSpPr>
                <p:nvPr/>
              </p:nvSpPr>
              <p:spPr bwMode="auto">
                <a:xfrm>
                  <a:off x="4231" y="1855"/>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06" name="Oval 901"/>
                <p:cNvSpPr>
                  <a:spLocks noChangeArrowheads="1"/>
                </p:cNvSpPr>
                <p:nvPr/>
              </p:nvSpPr>
              <p:spPr bwMode="auto">
                <a:xfrm>
                  <a:off x="4176" y="1882"/>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07" name="Oval 902"/>
                <p:cNvSpPr>
                  <a:spLocks noChangeArrowheads="1"/>
                </p:cNvSpPr>
                <p:nvPr/>
              </p:nvSpPr>
              <p:spPr bwMode="auto">
                <a:xfrm>
                  <a:off x="4053" y="1892"/>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08" name="Oval 903"/>
                <p:cNvSpPr>
                  <a:spLocks noChangeArrowheads="1"/>
                </p:cNvSpPr>
                <p:nvPr/>
              </p:nvSpPr>
              <p:spPr bwMode="auto">
                <a:xfrm>
                  <a:off x="4080" y="1968"/>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09" name="Oval 904"/>
                <p:cNvSpPr>
                  <a:spLocks noChangeArrowheads="1"/>
                </p:cNvSpPr>
                <p:nvPr/>
              </p:nvSpPr>
              <p:spPr bwMode="auto">
                <a:xfrm>
                  <a:off x="4128" y="2111"/>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10" name="Oval 905"/>
                <p:cNvSpPr>
                  <a:spLocks noChangeArrowheads="1"/>
                </p:cNvSpPr>
                <p:nvPr/>
              </p:nvSpPr>
              <p:spPr bwMode="auto">
                <a:xfrm>
                  <a:off x="4224" y="2111"/>
                  <a:ext cx="47"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11" name="Oval 906"/>
                <p:cNvSpPr>
                  <a:spLocks noChangeArrowheads="1"/>
                </p:cNvSpPr>
                <p:nvPr/>
              </p:nvSpPr>
              <p:spPr bwMode="auto">
                <a:xfrm>
                  <a:off x="4176" y="2064"/>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12" name="Oval 907"/>
                <p:cNvSpPr>
                  <a:spLocks noChangeArrowheads="1"/>
                </p:cNvSpPr>
                <p:nvPr/>
              </p:nvSpPr>
              <p:spPr bwMode="auto">
                <a:xfrm>
                  <a:off x="4150" y="1989"/>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13" name="Oval 908"/>
                <p:cNvSpPr>
                  <a:spLocks noChangeArrowheads="1"/>
                </p:cNvSpPr>
                <p:nvPr/>
              </p:nvSpPr>
              <p:spPr bwMode="auto">
                <a:xfrm>
                  <a:off x="4260" y="2137"/>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14" name="Oval 909"/>
                <p:cNvSpPr>
                  <a:spLocks noChangeArrowheads="1"/>
                </p:cNvSpPr>
                <p:nvPr/>
              </p:nvSpPr>
              <p:spPr bwMode="auto">
                <a:xfrm>
                  <a:off x="4319" y="2080"/>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15" name="Oval 910"/>
                <p:cNvSpPr>
                  <a:spLocks noChangeArrowheads="1"/>
                </p:cNvSpPr>
                <p:nvPr/>
              </p:nvSpPr>
              <p:spPr bwMode="auto">
                <a:xfrm>
                  <a:off x="4367" y="2042"/>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16" name="Oval 911"/>
                <p:cNvSpPr>
                  <a:spLocks noChangeArrowheads="1"/>
                </p:cNvSpPr>
                <p:nvPr/>
              </p:nvSpPr>
              <p:spPr bwMode="auto">
                <a:xfrm>
                  <a:off x="4224" y="2017"/>
                  <a:ext cx="47"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17" name="Oval 912"/>
                <p:cNvSpPr>
                  <a:spLocks noChangeArrowheads="1"/>
                </p:cNvSpPr>
                <p:nvPr/>
              </p:nvSpPr>
              <p:spPr bwMode="auto">
                <a:xfrm>
                  <a:off x="4224" y="1955"/>
                  <a:ext cx="47"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18" name="Oval 913"/>
                <p:cNvSpPr>
                  <a:spLocks noChangeArrowheads="1"/>
                </p:cNvSpPr>
                <p:nvPr/>
              </p:nvSpPr>
              <p:spPr bwMode="auto">
                <a:xfrm>
                  <a:off x="4319" y="1872"/>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19" name="Oval 914"/>
                <p:cNvSpPr>
                  <a:spLocks noChangeArrowheads="1"/>
                </p:cNvSpPr>
                <p:nvPr/>
              </p:nvSpPr>
              <p:spPr bwMode="auto">
                <a:xfrm>
                  <a:off x="4271" y="1921"/>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20" name="Oval 915"/>
                <p:cNvSpPr>
                  <a:spLocks noChangeArrowheads="1"/>
                </p:cNvSpPr>
                <p:nvPr/>
              </p:nvSpPr>
              <p:spPr bwMode="auto">
                <a:xfrm>
                  <a:off x="4367" y="1921"/>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21" name="Oval 916"/>
                <p:cNvSpPr>
                  <a:spLocks noChangeArrowheads="1"/>
                </p:cNvSpPr>
                <p:nvPr/>
              </p:nvSpPr>
              <p:spPr bwMode="auto">
                <a:xfrm>
                  <a:off x="4319" y="1968"/>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22" name="Oval 917"/>
                <p:cNvSpPr>
                  <a:spLocks noChangeArrowheads="1"/>
                </p:cNvSpPr>
                <p:nvPr/>
              </p:nvSpPr>
              <p:spPr bwMode="auto">
                <a:xfrm>
                  <a:off x="4385" y="1996"/>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23" name="Oval 918"/>
                <p:cNvSpPr>
                  <a:spLocks noChangeArrowheads="1"/>
                </p:cNvSpPr>
                <p:nvPr/>
              </p:nvSpPr>
              <p:spPr bwMode="auto">
                <a:xfrm>
                  <a:off x="4278" y="2034"/>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24" name="Oval 919"/>
                <p:cNvSpPr>
                  <a:spLocks noChangeArrowheads="1"/>
                </p:cNvSpPr>
                <p:nvPr/>
              </p:nvSpPr>
              <p:spPr bwMode="auto">
                <a:xfrm>
                  <a:off x="4265" y="2199"/>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grpSp>
          <p:sp>
            <p:nvSpPr>
              <p:cNvPr id="1597" name="Oval 920"/>
              <p:cNvSpPr>
                <a:spLocks noChangeArrowheads="1"/>
              </p:cNvSpPr>
              <p:nvPr/>
            </p:nvSpPr>
            <p:spPr bwMode="auto">
              <a:xfrm>
                <a:off x="4398" y="1632"/>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grpSp>
        <p:sp>
          <p:nvSpPr>
            <p:cNvPr id="1593" name="Oval 921"/>
            <p:cNvSpPr>
              <a:spLocks noChangeArrowheads="1"/>
            </p:cNvSpPr>
            <p:nvPr/>
          </p:nvSpPr>
          <p:spPr bwMode="auto">
            <a:xfrm>
              <a:off x="4056" y="1838"/>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94" name="Oval 922"/>
            <p:cNvSpPr>
              <a:spLocks noChangeArrowheads="1"/>
            </p:cNvSpPr>
            <p:nvPr/>
          </p:nvSpPr>
          <p:spPr bwMode="auto">
            <a:xfrm>
              <a:off x="4402" y="1960"/>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95" name="Oval 923"/>
            <p:cNvSpPr>
              <a:spLocks noChangeArrowheads="1"/>
            </p:cNvSpPr>
            <p:nvPr/>
          </p:nvSpPr>
          <p:spPr bwMode="auto">
            <a:xfrm>
              <a:off x="4128" y="1921"/>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grpSp>
      <p:sp>
        <p:nvSpPr>
          <p:cNvPr id="1539" name="Oval 924"/>
          <p:cNvSpPr>
            <a:spLocks noChangeArrowheads="1"/>
          </p:cNvSpPr>
          <p:nvPr/>
        </p:nvSpPr>
        <p:spPr bwMode="auto">
          <a:xfrm>
            <a:off x="7550755" y="2978729"/>
            <a:ext cx="81895" cy="84576"/>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40" name="Oval 925"/>
          <p:cNvSpPr>
            <a:spLocks noChangeArrowheads="1"/>
          </p:cNvSpPr>
          <p:nvPr/>
        </p:nvSpPr>
        <p:spPr bwMode="auto">
          <a:xfrm>
            <a:off x="7744963" y="3745044"/>
            <a:ext cx="7955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41" name="Oval 926"/>
          <p:cNvSpPr>
            <a:spLocks noChangeArrowheads="1"/>
          </p:cNvSpPr>
          <p:nvPr/>
        </p:nvSpPr>
        <p:spPr bwMode="auto">
          <a:xfrm>
            <a:off x="280868" y="4862481"/>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42" name="Oval 927"/>
          <p:cNvSpPr>
            <a:spLocks noChangeArrowheads="1"/>
          </p:cNvSpPr>
          <p:nvPr/>
        </p:nvSpPr>
        <p:spPr bwMode="auto">
          <a:xfrm>
            <a:off x="7047690" y="2724999"/>
            <a:ext cx="7955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43" name="Oval 928"/>
          <p:cNvSpPr>
            <a:spLocks noChangeArrowheads="1"/>
          </p:cNvSpPr>
          <p:nvPr/>
        </p:nvSpPr>
        <p:spPr bwMode="auto">
          <a:xfrm>
            <a:off x="5180496" y="3857813"/>
            <a:ext cx="81894" cy="82014"/>
          </a:xfrm>
          <a:prstGeom prst="ellipse">
            <a:avLst/>
          </a:prstGeom>
          <a:solidFill>
            <a:schemeClr val="accent2"/>
          </a:solidFill>
          <a:ln w="12700" cap="rnd"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44" name="Oval 929"/>
          <p:cNvSpPr>
            <a:spLocks noChangeArrowheads="1"/>
          </p:cNvSpPr>
          <p:nvPr/>
        </p:nvSpPr>
        <p:spPr bwMode="auto">
          <a:xfrm>
            <a:off x="5100942" y="3809118"/>
            <a:ext cx="81894" cy="82014"/>
          </a:xfrm>
          <a:prstGeom prst="ellipse">
            <a:avLst/>
          </a:prstGeom>
          <a:solidFill>
            <a:schemeClr val="accent2"/>
          </a:solidFill>
          <a:ln w="12700" cap="rnd"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grpSp>
        <p:nvGrpSpPr>
          <p:cNvPr id="11" name="Group 930"/>
          <p:cNvGrpSpPr>
            <a:grpSpLocks/>
          </p:cNvGrpSpPr>
          <p:nvPr/>
        </p:nvGrpSpPr>
        <p:grpSpPr bwMode="auto">
          <a:xfrm>
            <a:off x="4679770" y="2135525"/>
            <a:ext cx="2541068" cy="671487"/>
            <a:chOff x="3028" y="1413"/>
            <a:chExt cx="1494" cy="387"/>
          </a:xfrm>
        </p:grpSpPr>
        <p:sp>
          <p:nvSpPr>
            <p:cNvPr id="1580" name="Oval 931"/>
            <p:cNvSpPr>
              <a:spLocks noChangeArrowheads="1"/>
            </p:cNvSpPr>
            <p:nvPr/>
          </p:nvSpPr>
          <p:spPr bwMode="auto">
            <a:xfrm>
              <a:off x="3177" y="1493"/>
              <a:ext cx="47" cy="49"/>
            </a:xfrm>
            <a:prstGeom prst="ellipse">
              <a:avLst/>
            </a:prstGeom>
            <a:solidFill>
              <a:srgbClr val="FFFFFF"/>
            </a:solidFill>
            <a:ln w="28575" cap="rnd">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81" name="Oval 932"/>
            <p:cNvSpPr>
              <a:spLocks noChangeArrowheads="1"/>
            </p:cNvSpPr>
            <p:nvPr/>
          </p:nvSpPr>
          <p:spPr bwMode="auto">
            <a:xfrm>
              <a:off x="3028" y="1491"/>
              <a:ext cx="48" cy="49"/>
            </a:xfrm>
            <a:prstGeom prst="ellipse">
              <a:avLst/>
            </a:prstGeom>
            <a:solidFill>
              <a:srgbClr val="FFFFFF"/>
            </a:solidFill>
            <a:ln w="28575" cap="rnd">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82" name="Oval 933"/>
            <p:cNvSpPr>
              <a:spLocks noChangeArrowheads="1"/>
            </p:cNvSpPr>
            <p:nvPr/>
          </p:nvSpPr>
          <p:spPr bwMode="auto">
            <a:xfrm>
              <a:off x="3164" y="1516"/>
              <a:ext cx="48" cy="49"/>
            </a:xfrm>
            <a:prstGeom prst="ellipse">
              <a:avLst/>
            </a:prstGeom>
            <a:solidFill>
              <a:schemeClr val="tx1"/>
            </a:solidFill>
            <a:ln w="28575" cap="rnd">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83" name="Oval 934"/>
            <p:cNvSpPr>
              <a:spLocks noChangeArrowheads="1"/>
            </p:cNvSpPr>
            <p:nvPr/>
          </p:nvSpPr>
          <p:spPr bwMode="auto">
            <a:xfrm>
              <a:off x="3152" y="1525"/>
              <a:ext cx="48" cy="47"/>
            </a:xfrm>
            <a:prstGeom prst="ellipse">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28575" cap="rnd">
                  <a:solidFill>
                    <a:schemeClr val="accent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84" name="Oval 935"/>
            <p:cNvSpPr>
              <a:spLocks noChangeArrowheads="1"/>
            </p:cNvSpPr>
            <p:nvPr/>
          </p:nvSpPr>
          <p:spPr bwMode="auto">
            <a:xfrm>
              <a:off x="3199" y="1753"/>
              <a:ext cx="47" cy="47"/>
            </a:xfrm>
            <a:prstGeom prst="ellipse">
              <a:avLst/>
            </a:prstGeom>
            <a:solidFill>
              <a:srgbClr val="FFFFFF"/>
            </a:solidFill>
            <a:ln w="28575" cap="rnd">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85" name="Oval 936"/>
            <p:cNvSpPr>
              <a:spLocks noChangeArrowheads="1"/>
            </p:cNvSpPr>
            <p:nvPr/>
          </p:nvSpPr>
          <p:spPr bwMode="auto">
            <a:xfrm>
              <a:off x="3243" y="1525"/>
              <a:ext cx="48" cy="47"/>
            </a:xfrm>
            <a:prstGeom prst="ellipse">
              <a:avLst/>
            </a:prstGeom>
            <a:solidFill>
              <a:srgbClr val="FFFFFF"/>
            </a:solidFill>
            <a:ln w="28575" cap="rnd">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86" name="Oval 937"/>
            <p:cNvSpPr>
              <a:spLocks noChangeArrowheads="1"/>
            </p:cNvSpPr>
            <p:nvPr/>
          </p:nvSpPr>
          <p:spPr bwMode="auto">
            <a:xfrm>
              <a:off x="3397" y="1488"/>
              <a:ext cx="48" cy="49"/>
            </a:xfrm>
            <a:prstGeom prst="ellipse">
              <a:avLst/>
            </a:prstGeom>
            <a:solidFill>
              <a:srgbClr val="FFFFFF"/>
            </a:solidFill>
            <a:ln w="28575" cap="rnd">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87" name="Oval 938"/>
            <p:cNvSpPr>
              <a:spLocks noChangeArrowheads="1"/>
            </p:cNvSpPr>
            <p:nvPr/>
          </p:nvSpPr>
          <p:spPr bwMode="auto">
            <a:xfrm>
              <a:off x="3391" y="1413"/>
              <a:ext cx="48" cy="47"/>
            </a:xfrm>
            <a:prstGeom prst="ellipse">
              <a:avLst/>
            </a:prstGeom>
            <a:solidFill>
              <a:srgbClr val="FFFFFF"/>
            </a:solidFill>
            <a:ln w="28575" cap="rnd">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88" name="Oval 939"/>
            <p:cNvSpPr>
              <a:spLocks noChangeArrowheads="1"/>
            </p:cNvSpPr>
            <p:nvPr/>
          </p:nvSpPr>
          <p:spPr bwMode="auto">
            <a:xfrm>
              <a:off x="3760" y="1485"/>
              <a:ext cx="48" cy="49"/>
            </a:xfrm>
            <a:prstGeom prst="ellipse">
              <a:avLst/>
            </a:prstGeom>
            <a:solidFill>
              <a:srgbClr val="FFFFFF"/>
            </a:solidFill>
            <a:ln w="28575" cap="rnd">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89" name="Oval 940"/>
            <p:cNvSpPr>
              <a:spLocks noChangeArrowheads="1"/>
            </p:cNvSpPr>
            <p:nvPr/>
          </p:nvSpPr>
          <p:spPr bwMode="auto">
            <a:xfrm>
              <a:off x="3897" y="1447"/>
              <a:ext cx="48" cy="49"/>
            </a:xfrm>
            <a:prstGeom prst="ellipse">
              <a:avLst/>
            </a:prstGeom>
            <a:solidFill>
              <a:srgbClr val="FFFFFF"/>
            </a:solidFill>
            <a:ln w="28575" cap="rnd">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90" name="Oval 941"/>
            <p:cNvSpPr>
              <a:spLocks noChangeArrowheads="1"/>
            </p:cNvSpPr>
            <p:nvPr/>
          </p:nvSpPr>
          <p:spPr bwMode="auto">
            <a:xfrm>
              <a:off x="4353" y="1513"/>
              <a:ext cx="48" cy="47"/>
            </a:xfrm>
            <a:prstGeom prst="ellipse">
              <a:avLst/>
            </a:prstGeom>
            <a:solidFill>
              <a:srgbClr val="FFFFFF"/>
            </a:solidFill>
            <a:ln w="28575" cap="rnd">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91" name="Oval 942"/>
            <p:cNvSpPr>
              <a:spLocks noChangeArrowheads="1"/>
            </p:cNvSpPr>
            <p:nvPr/>
          </p:nvSpPr>
          <p:spPr bwMode="auto">
            <a:xfrm>
              <a:off x="4474" y="1658"/>
              <a:ext cx="48" cy="47"/>
            </a:xfrm>
            <a:prstGeom prst="ellipse">
              <a:avLst/>
            </a:prstGeom>
            <a:solidFill>
              <a:srgbClr val="FFFFFF"/>
            </a:solidFill>
            <a:ln w="28575" cap="rnd">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grpSp>
      <p:sp>
        <p:nvSpPr>
          <p:cNvPr id="1546" name="Oval 943"/>
          <p:cNvSpPr>
            <a:spLocks noChangeArrowheads="1"/>
          </p:cNvSpPr>
          <p:nvPr/>
        </p:nvSpPr>
        <p:spPr bwMode="auto">
          <a:xfrm>
            <a:off x="4897375" y="2343123"/>
            <a:ext cx="81895" cy="82014"/>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47" name="Text Box 944"/>
          <p:cNvSpPr txBox="1">
            <a:spLocks noChangeArrowheads="1"/>
          </p:cNvSpPr>
          <p:nvPr/>
        </p:nvSpPr>
        <p:spPr bwMode="auto">
          <a:xfrm>
            <a:off x="5276429" y="2014949"/>
            <a:ext cx="200524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GB" sz="1200" u="none" dirty="0">
                <a:solidFill>
                  <a:schemeClr val="bg2"/>
                </a:solidFill>
                <a:latin typeface="Arial" pitchFamily="34" charset="0"/>
                <a:cs typeface="Arial"/>
              </a:rPr>
              <a:t>10 Sub-National Labs</a:t>
            </a:r>
            <a:endParaRPr lang="en-US" sz="1200" u="none" dirty="0">
              <a:solidFill>
                <a:schemeClr val="bg2"/>
              </a:solidFill>
              <a:latin typeface="Arial" pitchFamily="34" charset="0"/>
              <a:cs typeface="Arial"/>
            </a:endParaRPr>
          </a:p>
        </p:txBody>
      </p:sp>
      <p:sp>
        <p:nvSpPr>
          <p:cNvPr id="1548" name="Oval 945"/>
          <p:cNvSpPr>
            <a:spLocks noChangeArrowheads="1"/>
          </p:cNvSpPr>
          <p:nvPr/>
        </p:nvSpPr>
        <p:spPr bwMode="auto">
          <a:xfrm>
            <a:off x="5182836" y="4649758"/>
            <a:ext cx="7955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49" name="Oval 946"/>
          <p:cNvSpPr>
            <a:spLocks noChangeArrowheads="1"/>
          </p:cNvSpPr>
          <p:nvPr/>
        </p:nvSpPr>
        <p:spPr bwMode="auto">
          <a:xfrm>
            <a:off x="7237217" y="4403717"/>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50" name="Oval 947"/>
          <p:cNvSpPr>
            <a:spLocks noChangeArrowheads="1"/>
          </p:cNvSpPr>
          <p:nvPr/>
        </p:nvSpPr>
        <p:spPr bwMode="auto">
          <a:xfrm>
            <a:off x="4368571" y="4198683"/>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51" name="Oval 948"/>
          <p:cNvSpPr>
            <a:spLocks noChangeArrowheads="1"/>
          </p:cNvSpPr>
          <p:nvPr/>
        </p:nvSpPr>
        <p:spPr bwMode="auto">
          <a:xfrm>
            <a:off x="4274977" y="3824496"/>
            <a:ext cx="7955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52" name="Oval 949"/>
          <p:cNvSpPr>
            <a:spLocks noChangeArrowheads="1"/>
          </p:cNvSpPr>
          <p:nvPr/>
        </p:nvSpPr>
        <p:spPr bwMode="auto">
          <a:xfrm>
            <a:off x="4193083" y="3888568"/>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53" name="Oval 950"/>
          <p:cNvSpPr>
            <a:spLocks noChangeArrowheads="1"/>
          </p:cNvSpPr>
          <p:nvPr/>
        </p:nvSpPr>
        <p:spPr bwMode="auto">
          <a:xfrm>
            <a:off x="4125227" y="3947516"/>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54" name="Oval 951"/>
          <p:cNvSpPr>
            <a:spLocks noChangeArrowheads="1"/>
          </p:cNvSpPr>
          <p:nvPr/>
        </p:nvSpPr>
        <p:spPr bwMode="auto">
          <a:xfrm>
            <a:off x="4167344" y="3824496"/>
            <a:ext cx="8189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55" name="Oval 952"/>
          <p:cNvSpPr>
            <a:spLocks noChangeArrowheads="1"/>
          </p:cNvSpPr>
          <p:nvPr/>
        </p:nvSpPr>
        <p:spPr bwMode="auto">
          <a:xfrm>
            <a:off x="4829520" y="4685639"/>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56" name="Oval 953"/>
          <p:cNvSpPr>
            <a:spLocks noChangeArrowheads="1"/>
          </p:cNvSpPr>
          <p:nvPr/>
        </p:nvSpPr>
        <p:spPr bwMode="auto">
          <a:xfrm>
            <a:off x="4090130" y="2668614"/>
            <a:ext cx="81894"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57" name="Oval 954"/>
          <p:cNvSpPr>
            <a:spLocks noChangeArrowheads="1"/>
          </p:cNvSpPr>
          <p:nvPr/>
        </p:nvSpPr>
        <p:spPr bwMode="auto">
          <a:xfrm>
            <a:off x="5990082" y="3629713"/>
            <a:ext cx="81894"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58" name="Oval 955"/>
          <p:cNvSpPr>
            <a:spLocks noChangeArrowheads="1"/>
          </p:cNvSpPr>
          <p:nvPr/>
        </p:nvSpPr>
        <p:spPr bwMode="auto">
          <a:xfrm>
            <a:off x="4115868" y="2622482"/>
            <a:ext cx="81895" cy="8201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59" name="Oval 956"/>
          <p:cNvSpPr>
            <a:spLocks noChangeArrowheads="1"/>
          </p:cNvSpPr>
          <p:nvPr/>
        </p:nvSpPr>
        <p:spPr bwMode="auto">
          <a:xfrm>
            <a:off x="4410688" y="3145319"/>
            <a:ext cx="8189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60" name="Freeform 957"/>
          <p:cNvSpPr>
            <a:spLocks/>
          </p:cNvSpPr>
          <p:nvPr/>
        </p:nvSpPr>
        <p:spPr bwMode="auto">
          <a:xfrm>
            <a:off x="4375591" y="3078683"/>
            <a:ext cx="65516" cy="38445"/>
          </a:xfrm>
          <a:custGeom>
            <a:avLst/>
            <a:gdLst>
              <a:gd name="T0" fmla="*/ 9 w 39"/>
              <a:gd name="T1" fmla="*/ 18 h 22"/>
              <a:gd name="T2" fmla="*/ 28 w 39"/>
              <a:gd name="T3" fmla="*/ 22 h 22"/>
              <a:gd name="T4" fmla="*/ 39 w 39"/>
              <a:gd name="T5" fmla="*/ 12 h 22"/>
              <a:gd name="T6" fmla="*/ 29 w 39"/>
              <a:gd name="T7" fmla="*/ 0 h 22"/>
              <a:gd name="T8" fmla="*/ 0 w 39"/>
              <a:gd name="T9" fmla="*/ 8 h 22"/>
              <a:gd name="T10" fmla="*/ 9 w 39"/>
              <a:gd name="T11" fmla="*/ 18 h 22"/>
            </a:gdLst>
            <a:ahLst/>
            <a:cxnLst>
              <a:cxn ang="0">
                <a:pos x="T0" y="T1"/>
              </a:cxn>
              <a:cxn ang="0">
                <a:pos x="T2" y="T3"/>
              </a:cxn>
              <a:cxn ang="0">
                <a:pos x="T4" y="T5"/>
              </a:cxn>
              <a:cxn ang="0">
                <a:pos x="T6" y="T7"/>
              </a:cxn>
              <a:cxn ang="0">
                <a:pos x="T8" y="T9"/>
              </a:cxn>
              <a:cxn ang="0">
                <a:pos x="T10" y="T11"/>
              </a:cxn>
            </a:cxnLst>
            <a:rect l="0" t="0" r="r" b="b"/>
            <a:pathLst>
              <a:path w="39" h="22">
                <a:moveTo>
                  <a:pt x="9" y="18"/>
                </a:moveTo>
                <a:lnTo>
                  <a:pt x="28" y="22"/>
                </a:lnTo>
                <a:lnTo>
                  <a:pt x="39" y="12"/>
                </a:lnTo>
                <a:lnTo>
                  <a:pt x="29" y="0"/>
                </a:lnTo>
                <a:lnTo>
                  <a:pt x="0" y="8"/>
                </a:lnTo>
                <a:lnTo>
                  <a:pt x="9" y="18"/>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561" name="Freeform 958"/>
          <p:cNvSpPr>
            <a:spLocks/>
          </p:cNvSpPr>
          <p:nvPr/>
        </p:nvSpPr>
        <p:spPr bwMode="auto">
          <a:xfrm>
            <a:off x="4258599" y="2994107"/>
            <a:ext cx="37437" cy="46133"/>
          </a:xfrm>
          <a:custGeom>
            <a:avLst/>
            <a:gdLst>
              <a:gd name="T0" fmla="*/ 7 w 22"/>
              <a:gd name="T1" fmla="*/ 27 h 27"/>
              <a:gd name="T2" fmla="*/ 22 w 22"/>
              <a:gd name="T3" fmla="*/ 22 h 27"/>
              <a:gd name="T4" fmla="*/ 18 w 22"/>
              <a:gd name="T5" fmla="*/ 8 h 27"/>
              <a:gd name="T6" fmla="*/ 0 w 22"/>
              <a:gd name="T7" fmla="*/ 0 h 27"/>
              <a:gd name="T8" fmla="*/ 2 w 22"/>
              <a:gd name="T9" fmla="*/ 13 h 27"/>
              <a:gd name="T10" fmla="*/ 7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7" y="27"/>
                </a:moveTo>
                <a:lnTo>
                  <a:pt x="22" y="22"/>
                </a:lnTo>
                <a:lnTo>
                  <a:pt x="18" y="8"/>
                </a:lnTo>
                <a:lnTo>
                  <a:pt x="0" y="0"/>
                </a:lnTo>
                <a:lnTo>
                  <a:pt x="2" y="13"/>
                </a:lnTo>
                <a:lnTo>
                  <a:pt x="7" y="27"/>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562" name="Oval 959"/>
          <p:cNvSpPr>
            <a:spLocks noChangeArrowheads="1"/>
          </p:cNvSpPr>
          <p:nvPr/>
        </p:nvSpPr>
        <p:spPr bwMode="auto">
          <a:xfrm>
            <a:off x="4242219" y="2947974"/>
            <a:ext cx="28078" cy="25629"/>
          </a:xfrm>
          <a:prstGeom prst="ellipse">
            <a:avLst/>
          </a:prstGeom>
          <a:solidFill>
            <a:schemeClr val="accent1"/>
          </a:solidFill>
          <a:ln w="12700" cap="rnd"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63" name="Freeform 960"/>
          <p:cNvSpPr>
            <a:spLocks/>
          </p:cNvSpPr>
          <p:nvPr/>
        </p:nvSpPr>
        <p:spPr bwMode="auto">
          <a:xfrm>
            <a:off x="1998312" y="6041427"/>
            <a:ext cx="74875" cy="71762"/>
          </a:xfrm>
          <a:custGeom>
            <a:avLst/>
            <a:gdLst>
              <a:gd name="T0" fmla="*/ 0 w 49"/>
              <a:gd name="T1" fmla="*/ 0 h 46"/>
              <a:gd name="T2" fmla="*/ 16 w 49"/>
              <a:gd name="T3" fmla="*/ 45 h 46"/>
              <a:gd name="T4" fmla="*/ 32 w 49"/>
              <a:gd name="T5" fmla="*/ 45 h 46"/>
              <a:gd name="T6" fmla="*/ 48 w 49"/>
              <a:gd name="T7" fmla="*/ 45 h 46"/>
              <a:gd name="T8" fmla="*/ 32 w 49"/>
              <a:gd name="T9" fmla="*/ 29 h 46"/>
              <a:gd name="T10" fmla="*/ 0 w 49"/>
              <a:gd name="T11" fmla="*/ 0 h 46"/>
            </a:gdLst>
            <a:ahLst/>
            <a:cxnLst>
              <a:cxn ang="0">
                <a:pos x="T0" y="T1"/>
              </a:cxn>
              <a:cxn ang="0">
                <a:pos x="T2" y="T3"/>
              </a:cxn>
              <a:cxn ang="0">
                <a:pos x="T4" y="T5"/>
              </a:cxn>
              <a:cxn ang="0">
                <a:pos x="T6" y="T7"/>
              </a:cxn>
              <a:cxn ang="0">
                <a:pos x="T8" y="T9"/>
              </a:cxn>
              <a:cxn ang="0">
                <a:pos x="T10" y="T11"/>
              </a:cxn>
            </a:cxnLst>
            <a:rect l="0" t="0" r="r" b="b"/>
            <a:pathLst>
              <a:path w="49" h="46">
                <a:moveTo>
                  <a:pt x="0" y="0"/>
                </a:moveTo>
                <a:lnTo>
                  <a:pt x="16" y="45"/>
                </a:lnTo>
                <a:lnTo>
                  <a:pt x="32" y="45"/>
                </a:lnTo>
                <a:lnTo>
                  <a:pt x="48" y="45"/>
                </a:lnTo>
                <a:lnTo>
                  <a:pt x="32" y="29"/>
                </a:lnTo>
                <a:lnTo>
                  <a:pt x="0" y="0"/>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64" name="Freeform 961"/>
          <p:cNvSpPr>
            <a:spLocks/>
          </p:cNvSpPr>
          <p:nvPr/>
        </p:nvSpPr>
        <p:spPr bwMode="auto">
          <a:xfrm>
            <a:off x="1974913" y="6041427"/>
            <a:ext cx="49136" cy="71762"/>
          </a:xfrm>
          <a:custGeom>
            <a:avLst/>
            <a:gdLst>
              <a:gd name="T0" fmla="*/ 16 w 33"/>
              <a:gd name="T1" fmla="*/ 0 h 46"/>
              <a:gd name="T2" fmla="*/ 0 w 33"/>
              <a:gd name="T3" fmla="*/ 0 h 46"/>
              <a:gd name="T4" fmla="*/ 0 w 33"/>
              <a:gd name="T5" fmla="*/ 13 h 46"/>
              <a:gd name="T6" fmla="*/ 0 w 33"/>
              <a:gd name="T7" fmla="*/ 29 h 46"/>
              <a:gd name="T8" fmla="*/ 0 w 33"/>
              <a:gd name="T9" fmla="*/ 45 h 46"/>
              <a:gd name="T10" fmla="*/ 32 w 33"/>
              <a:gd name="T11" fmla="*/ 45 h 46"/>
              <a:gd name="T12" fmla="*/ 16 w 33"/>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16" y="0"/>
                </a:moveTo>
                <a:lnTo>
                  <a:pt x="0" y="0"/>
                </a:lnTo>
                <a:lnTo>
                  <a:pt x="0" y="13"/>
                </a:lnTo>
                <a:lnTo>
                  <a:pt x="0" y="29"/>
                </a:lnTo>
                <a:lnTo>
                  <a:pt x="0" y="45"/>
                </a:lnTo>
                <a:lnTo>
                  <a:pt x="32" y="45"/>
                </a:lnTo>
                <a:lnTo>
                  <a:pt x="16" y="0"/>
                </a:lnTo>
              </a:path>
            </a:pathLst>
          </a:custGeom>
          <a:solidFill>
            <a:srgbClr val="92D050"/>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565" name="Freeform 962"/>
          <p:cNvSpPr>
            <a:spLocks/>
          </p:cNvSpPr>
          <p:nvPr/>
        </p:nvSpPr>
        <p:spPr bwMode="auto">
          <a:xfrm>
            <a:off x="1930456" y="6087560"/>
            <a:ext cx="44458" cy="51259"/>
          </a:xfrm>
          <a:custGeom>
            <a:avLst/>
            <a:gdLst>
              <a:gd name="T0" fmla="*/ 16 w 30"/>
              <a:gd name="T1" fmla="*/ 0 h 33"/>
              <a:gd name="T2" fmla="*/ 0 w 30"/>
              <a:gd name="T3" fmla="*/ 0 h 33"/>
              <a:gd name="T4" fmla="*/ 16 w 30"/>
              <a:gd name="T5" fmla="*/ 32 h 33"/>
              <a:gd name="T6" fmla="*/ 29 w 30"/>
              <a:gd name="T7" fmla="*/ 32 h 33"/>
              <a:gd name="T8" fmla="*/ 16 w 30"/>
              <a:gd name="T9" fmla="*/ 16 h 33"/>
              <a:gd name="T10" fmla="*/ 16 w 30"/>
              <a:gd name="T11" fmla="*/ 0 h 33"/>
            </a:gdLst>
            <a:ahLst/>
            <a:cxnLst>
              <a:cxn ang="0">
                <a:pos x="T0" y="T1"/>
              </a:cxn>
              <a:cxn ang="0">
                <a:pos x="T2" y="T3"/>
              </a:cxn>
              <a:cxn ang="0">
                <a:pos x="T4" y="T5"/>
              </a:cxn>
              <a:cxn ang="0">
                <a:pos x="T6" y="T7"/>
              </a:cxn>
              <a:cxn ang="0">
                <a:pos x="T8" y="T9"/>
              </a:cxn>
              <a:cxn ang="0">
                <a:pos x="T10" y="T11"/>
              </a:cxn>
            </a:cxnLst>
            <a:rect l="0" t="0" r="r" b="b"/>
            <a:pathLst>
              <a:path w="30" h="33">
                <a:moveTo>
                  <a:pt x="16" y="0"/>
                </a:moveTo>
                <a:lnTo>
                  <a:pt x="0" y="0"/>
                </a:lnTo>
                <a:lnTo>
                  <a:pt x="16" y="32"/>
                </a:lnTo>
                <a:lnTo>
                  <a:pt x="29" y="32"/>
                </a:lnTo>
                <a:lnTo>
                  <a:pt x="16" y="16"/>
                </a:lnTo>
                <a:lnTo>
                  <a:pt x="16" y="0"/>
                </a:lnTo>
              </a:path>
            </a:pathLst>
          </a:custGeom>
          <a:solidFill>
            <a:srgbClr val="92D050"/>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66" name="Freeform 963"/>
          <p:cNvSpPr>
            <a:spLocks/>
          </p:cNvSpPr>
          <p:nvPr/>
        </p:nvSpPr>
        <p:spPr bwMode="auto">
          <a:xfrm>
            <a:off x="1857921" y="6041427"/>
            <a:ext cx="25738" cy="28193"/>
          </a:xfrm>
          <a:custGeom>
            <a:avLst/>
            <a:gdLst>
              <a:gd name="T0" fmla="*/ 0 w 17"/>
              <a:gd name="T1" fmla="*/ 0 h 17"/>
              <a:gd name="T2" fmla="*/ 16 w 17"/>
              <a:gd name="T3" fmla="*/ 16 h 17"/>
              <a:gd name="T4" fmla="*/ 16 w 17"/>
              <a:gd name="T5" fmla="*/ 0 h 17"/>
              <a:gd name="T6" fmla="*/ 0 w 17"/>
              <a:gd name="T7" fmla="*/ 0 h 17"/>
            </a:gdLst>
            <a:ahLst/>
            <a:cxnLst>
              <a:cxn ang="0">
                <a:pos x="T0" y="T1"/>
              </a:cxn>
              <a:cxn ang="0">
                <a:pos x="T2" y="T3"/>
              </a:cxn>
              <a:cxn ang="0">
                <a:pos x="T4" y="T5"/>
              </a:cxn>
              <a:cxn ang="0">
                <a:pos x="T6" y="T7"/>
              </a:cxn>
            </a:cxnLst>
            <a:rect l="0" t="0" r="r" b="b"/>
            <a:pathLst>
              <a:path w="17" h="17">
                <a:moveTo>
                  <a:pt x="0" y="0"/>
                </a:moveTo>
                <a:lnTo>
                  <a:pt x="16" y="16"/>
                </a:lnTo>
                <a:lnTo>
                  <a:pt x="16" y="0"/>
                </a:lnTo>
                <a:lnTo>
                  <a:pt x="0" y="0"/>
                </a:lnTo>
              </a:path>
            </a:pathLst>
          </a:custGeom>
          <a:solidFill>
            <a:srgbClr val="92D050"/>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67" name="Line 964"/>
          <p:cNvSpPr>
            <a:spLocks noChangeShapeType="1"/>
          </p:cNvSpPr>
          <p:nvPr/>
        </p:nvSpPr>
        <p:spPr bwMode="auto">
          <a:xfrm>
            <a:off x="1998312" y="6136256"/>
            <a:ext cx="2339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68" name="Freeform 965"/>
          <p:cNvSpPr>
            <a:spLocks/>
          </p:cNvSpPr>
          <p:nvPr/>
        </p:nvSpPr>
        <p:spPr bwMode="auto">
          <a:xfrm>
            <a:off x="2162101" y="5967103"/>
            <a:ext cx="25738" cy="25629"/>
          </a:xfrm>
          <a:custGeom>
            <a:avLst/>
            <a:gdLst>
              <a:gd name="T0" fmla="*/ 16 w 17"/>
              <a:gd name="T1" fmla="*/ 0 h 17"/>
              <a:gd name="T2" fmla="*/ 0 w 17"/>
              <a:gd name="T3" fmla="*/ 0 h 17"/>
              <a:gd name="T4" fmla="*/ 0 w 17"/>
              <a:gd name="T5" fmla="*/ 16 h 17"/>
              <a:gd name="T6" fmla="*/ 16 w 17"/>
              <a:gd name="T7" fmla="*/ 16 h 17"/>
              <a:gd name="T8" fmla="*/ 16 w 17"/>
              <a:gd name="T9" fmla="*/ 0 h 17"/>
            </a:gdLst>
            <a:ahLst/>
            <a:cxnLst>
              <a:cxn ang="0">
                <a:pos x="T0" y="T1"/>
              </a:cxn>
              <a:cxn ang="0">
                <a:pos x="T2" y="T3"/>
              </a:cxn>
              <a:cxn ang="0">
                <a:pos x="T4" y="T5"/>
              </a:cxn>
              <a:cxn ang="0">
                <a:pos x="T6" y="T7"/>
              </a:cxn>
              <a:cxn ang="0">
                <a:pos x="T8" y="T9"/>
              </a:cxn>
            </a:cxnLst>
            <a:rect l="0" t="0" r="r" b="b"/>
            <a:pathLst>
              <a:path w="17" h="17">
                <a:moveTo>
                  <a:pt x="16" y="0"/>
                </a:moveTo>
                <a:lnTo>
                  <a:pt x="0" y="0"/>
                </a:lnTo>
                <a:lnTo>
                  <a:pt x="0" y="16"/>
                </a:lnTo>
                <a:lnTo>
                  <a:pt x="16" y="16"/>
                </a:lnTo>
                <a:lnTo>
                  <a:pt x="16" y="0"/>
                </a:lnTo>
              </a:path>
            </a:pathLst>
          </a:custGeom>
          <a:solidFill>
            <a:srgbClr val="92D050"/>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69" name="Freeform 966"/>
          <p:cNvSpPr>
            <a:spLocks/>
          </p:cNvSpPr>
          <p:nvPr/>
        </p:nvSpPr>
        <p:spPr bwMode="auto">
          <a:xfrm>
            <a:off x="2138702" y="5967103"/>
            <a:ext cx="25738" cy="25629"/>
          </a:xfrm>
          <a:custGeom>
            <a:avLst/>
            <a:gdLst>
              <a:gd name="T0" fmla="*/ 16 w 17"/>
              <a:gd name="T1" fmla="*/ 0 h 17"/>
              <a:gd name="T2" fmla="*/ 0 w 17"/>
              <a:gd name="T3" fmla="*/ 0 h 17"/>
              <a:gd name="T4" fmla="*/ 0 w 17"/>
              <a:gd name="T5" fmla="*/ 16 h 17"/>
              <a:gd name="T6" fmla="*/ 16 w 17"/>
              <a:gd name="T7" fmla="*/ 16 h 17"/>
              <a:gd name="T8" fmla="*/ 16 w 17"/>
              <a:gd name="T9" fmla="*/ 0 h 17"/>
            </a:gdLst>
            <a:ahLst/>
            <a:cxnLst>
              <a:cxn ang="0">
                <a:pos x="T0" y="T1"/>
              </a:cxn>
              <a:cxn ang="0">
                <a:pos x="T2" y="T3"/>
              </a:cxn>
              <a:cxn ang="0">
                <a:pos x="T4" y="T5"/>
              </a:cxn>
              <a:cxn ang="0">
                <a:pos x="T6" y="T7"/>
              </a:cxn>
              <a:cxn ang="0">
                <a:pos x="T8" y="T9"/>
              </a:cxn>
            </a:cxnLst>
            <a:rect l="0" t="0" r="r" b="b"/>
            <a:pathLst>
              <a:path w="17" h="17">
                <a:moveTo>
                  <a:pt x="16" y="0"/>
                </a:moveTo>
                <a:lnTo>
                  <a:pt x="0" y="0"/>
                </a:lnTo>
                <a:lnTo>
                  <a:pt x="0" y="16"/>
                </a:lnTo>
                <a:lnTo>
                  <a:pt x="16" y="16"/>
                </a:lnTo>
                <a:lnTo>
                  <a:pt x="16" y="0"/>
                </a:lnTo>
              </a:path>
            </a:pathLst>
          </a:custGeom>
          <a:solidFill>
            <a:srgbClr val="92D050"/>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70" name="Text Box 989"/>
          <p:cNvSpPr txBox="1">
            <a:spLocks noChangeArrowheads="1"/>
          </p:cNvSpPr>
          <p:nvPr/>
        </p:nvSpPr>
        <p:spPr bwMode="auto">
          <a:xfrm>
            <a:off x="7535595" y="2891035"/>
            <a:ext cx="1048685" cy="246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eaLnBrk="1" hangingPunct="1">
              <a:lnSpc>
                <a:spcPct val="100000"/>
              </a:lnSpc>
              <a:spcBef>
                <a:spcPct val="0"/>
              </a:spcBef>
              <a:buClrTx/>
            </a:pPr>
            <a:r>
              <a:rPr lang="en-GB" u="none" dirty="0">
                <a:solidFill>
                  <a:schemeClr val="bg1"/>
                </a:solidFill>
                <a:latin typeface="Arial" pitchFamily="34" charset="0"/>
              </a:rPr>
              <a:t> </a:t>
            </a:r>
            <a:r>
              <a:rPr lang="en-GB" u="none" dirty="0" smtClean="0">
                <a:solidFill>
                  <a:schemeClr val="bg1"/>
                </a:solidFill>
                <a:latin typeface="Arial" pitchFamily="34" charset="0"/>
              </a:rPr>
              <a:t>31 Prov. Labs</a:t>
            </a:r>
            <a:endParaRPr lang="en-US" u="none" dirty="0">
              <a:solidFill>
                <a:schemeClr val="bg1"/>
              </a:solidFill>
              <a:latin typeface="Arial" pitchFamily="34" charset="0"/>
            </a:endParaRPr>
          </a:p>
        </p:txBody>
      </p:sp>
      <p:sp>
        <p:nvSpPr>
          <p:cNvPr id="1571" name="Oval 993"/>
          <p:cNvSpPr>
            <a:spLocks noChangeArrowheads="1"/>
          </p:cNvSpPr>
          <p:nvPr/>
        </p:nvSpPr>
        <p:spPr bwMode="auto">
          <a:xfrm>
            <a:off x="5929246" y="3570765"/>
            <a:ext cx="81894" cy="84577"/>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73" name="Oval 805"/>
          <p:cNvSpPr>
            <a:spLocks noChangeArrowheads="1"/>
          </p:cNvSpPr>
          <p:nvPr/>
        </p:nvSpPr>
        <p:spPr bwMode="auto">
          <a:xfrm>
            <a:off x="5999441" y="3432367"/>
            <a:ext cx="81894"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74" name="Oval 805"/>
          <p:cNvSpPr>
            <a:spLocks noChangeArrowheads="1"/>
          </p:cNvSpPr>
          <p:nvPr/>
        </p:nvSpPr>
        <p:spPr bwMode="auto">
          <a:xfrm>
            <a:off x="6214707" y="3473374"/>
            <a:ext cx="81894"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75" name="Oval 805"/>
          <p:cNvSpPr>
            <a:spLocks noChangeArrowheads="1"/>
          </p:cNvSpPr>
          <p:nvPr/>
        </p:nvSpPr>
        <p:spPr bwMode="auto">
          <a:xfrm>
            <a:off x="5922226" y="3301658"/>
            <a:ext cx="8189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76" name="Oval 805"/>
          <p:cNvSpPr>
            <a:spLocks noChangeArrowheads="1"/>
          </p:cNvSpPr>
          <p:nvPr/>
        </p:nvSpPr>
        <p:spPr bwMode="auto">
          <a:xfrm>
            <a:off x="5823952" y="3393924"/>
            <a:ext cx="81895" cy="84576"/>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77" name="Oval 805"/>
          <p:cNvSpPr>
            <a:spLocks noChangeArrowheads="1"/>
          </p:cNvSpPr>
          <p:nvPr/>
        </p:nvSpPr>
        <p:spPr bwMode="auto">
          <a:xfrm>
            <a:off x="6111753" y="3370857"/>
            <a:ext cx="81894"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78" name="Oval 805"/>
          <p:cNvSpPr>
            <a:spLocks noChangeArrowheads="1"/>
          </p:cNvSpPr>
          <p:nvPr/>
        </p:nvSpPr>
        <p:spPr bwMode="auto">
          <a:xfrm>
            <a:off x="5971363" y="3750170"/>
            <a:ext cx="81894"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79" name="Oval 805"/>
          <p:cNvSpPr>
            <a:spLocks noChangeArrowheads="1"/>
          </p:cNvSpPr>
          <p:nvPr/>
        </p:nvSpPr>
        <p:spPr bwMode="auto">
          <a:xfrm>
            <a:off x="4097149" y="3160697"/>
            <a:ext cx="81895"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7" name="Freeform 6"/>
          <p:cNvSpPr/>
          <p:nvPr/>
        </p:nvSpPr>
        <p:spPr bwMode="auto">
          <a:xfrm>
            <a:off x="4672013" y="3895725"/>
            <a:ext cx="214312" cy="28581"/>
          </a:xfrm>
          <a:custGeom>
            <a:avLst/>
            <a:gdLst>
              <a:gd name="connsiteX0" fmla="*/ 0 w 214312"/>
              <a:gd name="connsiteY0" fmla="*/ 14288 h 28581"/>
              <a:gd name="connsiteX1" fmla="*/ 23812 w 214312"/>
              <a:gd name="connsiteY1" fmla="*/ 9525 h 28581"/>
              <a:gd name="connsiteX2" fmla="*/ 38100 w 214312"/>
              <a:gd name="connsiteY2" fmla="*/ 4763 h 28581"/>
              <a:gd name="connsiteX3" fmla="*/ 85725 w 214312"/>
              <a:gd name="connsiteY3" fmla="*/ 0 h 28581"/>
              <a:gd name="connsiteX4" fmla="*/ 100012 w 214312"/>
              <a:gd name="connsiteY4" fmla="*/ 4763 h 28581"/>
              <a:gd name="connsiteX5" fmla="*/ 104775 w 214312"/>
              <a:gd name="connsiteY5" fmla="*/ 19050 h 28581"/>
              <a:gd name="connsiteX6" fmla="*/ 166687 w 214312"/>
              <a:gd name="connsiteY6" fmla="*/ 23813 h 28581"/>
              <a:gd name="connsiteX7" fmla="*/ 214312 w 214312"/>
              <a:gd name="connsiteY7" fmla="*/ 28575 h 2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312" h="28581">
                <a:moveTo>
                  <a:pt x="0" y="14288"/>
                </a:moveTo>
                <a:cubicBezTo>
                  <a:pt x="7937" y="12700"/>
                  <a:pt x="15959" y="11488"/>
                  <a:pt x="23812" y="9525"/>
                </a:cubicBezTo>
                <a:cubicBezTo>
                  <a:pt x="28682" y="8307"/>
                  <a:pt x="33138" y="5526"/>
                  <a:pt x="38100" y="4763"/>
                </a:cubicBezTo>
                <a:cubicBezTo>
                  <a:pt x="53869" y="2337"/>
                  <a:pt x="69850" y="1588"/>
                  <a:pt x="85725" y="0"/>
                </a:cubicBezTo>
                <a:cubicBezTo>
                  <a:pt x="90487" y="1588"/>
                  <a:pt x="96462" y="1213"/>
                  <a:pt x="100012" y="4763"/>
                </a:cubicBezTo>
                <a:cubicBezTo>
                  <a:pt x="103562" y="8313"/>
                  <a:pt x="99948" y="17671"/>
                  <a:pt x="104775" y="19050"/>
                </a:cubicBezTo>
                <a:cubicBezTo>
                  <a:pt x="124677" y="24736"/>
                  <a:pt x="146082" y="21851"/>
                  <a:pt x="166687" y="23813"/>
                </a:cubicBezTo>
                <a:cubicBezTo>
                  <a:pt x="220822" y="28969"/>
                  <a:pt x="188792" y="28575"/>
                  <a:pt x="214312" y="28575"/>
                </a:cubicBezTo>
              </a:path>
            </a:pathLst>
          </a:custGeom>
          <a:noFill/>
          <a:ln w="9525" cap="flat" cmpd="sng" algn="ctr">
            <a:solidFill>
              <a:schemeClr val="bg2"/>
            </a:solidFill>
            <a:prstDash val="sysDash"/>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914400" marR="0" indent="-457200" algn="l" defTabSz="914400" rtl="0" eaLnBrk="1" fontAlgn="base" latinLnBrk="0" hangingPunct="1">
              <a:lnSpc>
                <a:spcPct val="80000"/>
              </a:lnSpc>
              <a:spcBef>
                <a:spcPct val="50000"/>
              </a:spcBef>
              <a:spcAft>
                <a:spcPct val="0"/>
              </a:spcAft>
              <a:buClr>
                <a:schemeClr val="tx1"/>
              </a:buClr>
              <a:buSzTx/>
              <a:buFontTx/>
              <a:buNone/>
              <a:tabLst/>
            </a:pPr>
            <a:endParaRPr kumimoji="0" lang="en-GB" sz="1000" b="1" i="0" u="sng" strike="noStrike" cap="none" normalizeH="0" baseline="0" smtClean="0">
              <a:ln>
                <a:noFill/>
              </a:ln>
              <a:solidFill>
                <a:schemeClr val="tx2"/>
              </a:solidFill>
              <a:effectLst>
                <a:outerShdw blurRad="38100" dist="38100" dir="2700000" algn="tl">
                  <a:srgbClr val="000000">
                    <a:alpha val="43137"/>
                  </a:srgbClr>
                </a:outerShdw>
              </a:effectLst>
              <a:latin typeface="Arial Rounded MT Bold" pitchFamily="34" charset="0"/>
              <a:cs typeface="Arial" pitchFamily="34" charset="0"/>
            </a:endParaRPr>
          </a:p>
        </p:txBody>
      </p:sp>
      <p:sp>
        <p:nvSpPr>
          <p:cNvPr id="8" name="Freeform 7"/>
          <p:cNvSpPr/>
          <p:nvPr/>
        </p:nvSpPr>
        <p:spPr bwMode="auto">
          <a:xfrm>
            <a:off x="5869579" y="3019737"/>
            <a:ext cx="126412" cy="152674"/>
          </a:xfrm>
          <a:custGeom>
            <a:avLst/>
            <a:gdLst>
              <a:gd name="connsiteX0" fmla="*/ 28589 w 104792"/>
              <a:gd name="connsiteY0" fmla="*/ 124422 h 129770"/>
              <a:gd name="connsiteX1" fmla="*/ 52401 w 104792"/>
              <a:gd name="connsiteY1" fmla="*/ 110134 h 129770"/>
              <a:gd name="connsiteX2" fmla="*/ 76214 w 104792"/>
              <a:gd name="connsiteY2" fmla="*/ 76797 h 129770"/>
              <a:gd name="connsiteX3" fmla="*/ 95264 w 104792"/>
              <a:gd name="connsiteY3" fmla="*/ 48222 h 129770"/>
              <a:gd name="connsiteX4" fmla="*/ 80976 w 104792"/>
              <a:gd name="connsiteY4" fmla="*/ 38697 h 129770"/>
              <a:gd name="connsiteX5" fmla="*/ 57164 w 104792"/>
              <a:gd name="connsiteY5" fmla="*/ 57747 h 129770"/>
              <a:gd name="connsiteX6" fmla="*/ 47639 w 104792"/>
              <a:gd name="connsiteY6" fmla="*/ 43459 h 129770"/>
              <a:gd name="connsiteX7" fmla="*/ 33351 w 104792"/>
              <a:gd name="connsiteY7" fmla="*/ 33934 h 129770"/>
              <a:gd name="connsiteX8" fmla="*/ 23826 w 104792"/>
              <a:gd name="connsiteY8" fmla="*/ 14884 h 129770"/>
              <a:gd name="connsiteX9" fmla="*/ 19064 w 104792"/>
              <a:gd name="connsiteY9" fmla="*/ 597 h 129770"/>
              <a:gd name="connsiteX10" fmla="*/ 42876 w 104792"/>
              <a:gd name="connsiteY10" fmla="*/ 24409 h 129770"/>
              <a:gd name="connsiteX11" fmla="*/ 52401 w 104792"/>
              <a:gd name="connsiteY11" fmla="*/ 38697 h 129770"/>
              <a:gd name="connsiteX12" fmla="*/ 76214 w 104792"/>
              <a:gd name="connsiteY12" fmla="*/ 57747 h 129770"/>
              <a:gd name="connsiteX13" fmla="*/ 71451 w 104792"/>
              <a:gd name="connsiteY13" fmla="*/ 91084 h 129770"/>
              <a:gd name="connsiteX14" fmla="*/ 57164 w 104792"/>
              <a:gd name="connsiteY14" fmla="*/ 95847 h 129770"/>
              <a:gd name="connsiteX15" fmla="*/ 38114 w 104792"/>
              <a:gd name="connsiteY15" fmla="*/ 105372 h 129770"/>
              <a:gd name="connsiteX16" fmla="*/ 19064 w 104792"/>
              <a:gd name="connsiteY16" fmla="*/ 100609 h 129770"/>
              <a:gd name="connsiteX17" fmla="*/ 9539 w 104792"/>
              <a:gd name="connsiteY17" fmla="*/ 81559 h 129770"/>
              <a:gd name="connsiteX18" fmla="*/ 14 w 104792"/>
              <a:gd name="connsiteY18" fmla="*/ 67272 h 129770"/>
              <a:gd name="connsiteX19" fmla="*/ 4776 w 104792"/>
              <a:gd name="connsiteY19" fmla="*/ 24409 h 129770"/>
              <a:gd name="connsiteX20" fmla="*/ 9539 w 104792"/>
              <a:gd name="connsiteY20" fmla="*/ 52984 h 129770"/>
              <a:gd name="connsiteX21" fmla="*/ 23826 w 104792"/>
              <a:gd name="connsiteY21" fmla="*/ 81559 h 129770"/>
              <a:gd name="connsiteX22" fmla="*/ 38114 w 104792"/>
              <a:gd name="connsiteY22" fmla="*/ 86322 h 129770"/>
              <a:gd name="connsiteX23" fmla="*/ 42876 w 104792"/>
              <a:gd name="connsiteY23" fmla="*/ 100609 h 129770"/>
              <a:gd name="connsiteX24" fmla="*/ 47639 w 104792"/>
              <a:gd name="connsiteY24" fmla="*/ 129184 h 129770"/>
              <a:gd name="connsiteX25" fmla="*/ 57164 w 104792"/>
              <a:gd name="connsiteY25" fmla="*/ 110134 h 129770"/>
              <a:gd name="connsiteX26" fmla="*/ 71451 w 104792"/>
              <a:gd name="connsiteY26" fmla="*/ 91084 h 129770"/>
              <a:gd name="connsiteX27" fmla="*/ 80976 w 104792"/>
              <a:gd name="connsiteY27" fmla="*/ 62509 h 129770"/>
              <a:gd name="connsiteX28" fmla="*/ 95264 w 104792"/>
              <a:gd name="connsiteY28" fmla="*/ 33934 h 129770"/>
              <a:gd name="connsiteX29" fmla="*/ 100026 w 104792"/>
              <a:gd name="connsiteY29" fmla="*/ 48222 h 129770"/>
              <a:gd name="connsiteX30" fmla="*/ 85739 w 104792"/>
              <a:gd name="connsiteY30" fmla="*/ 81559 h 129770"/>
              <a:gd name="connsiteX31" fmla="*/ 71451 w 104792"/>
              <a:gd name="connsiteY31" fmla="*/ 100609 h 129770"/>
              <a:gd name="connsiteX32" fmla="*/ 57164 w 104792"/>
              <a:gd name="connsiteY32" fmla="*/ 105372 h 129770"/>
              <a:gd name="connsiteX33" fmla="*/ 47639 w 104792"/>
              <a:gd name="connsiteY33" fmla="*/ 119659 h 129770"/>
              <a:gd name="connsiteX34" fmla="*/ 28589 w 104792"/>
              <a:gd name="connsiteY34" fmla="*/ 124422 h 129770"/>
              <a:gd name="connsiteX35" fmla="*/ 28589 w 104792"/>
              <a:gd name="connsiteY35" fmla="*/ 124422 h 12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4792" h="129770">
                <a:moveTo>
                  <a:pt x="28589" y="124422"/>
                </a:moveTo>
                <a:cubicBezTo>
                  <a:pt x="32558" y="122041"/>
                  <a:pt x="46718" y="117441"/>
                  <a:pt x="52401" y="110134"/>
                </a:cubicBezTo>
                <a:cubicBezTo>
                  <a:pt x="83514" y="70131"/>
                  <a:pt x="42400" y="88067"/>
                  <a:pt x="76214" y="76797"/>
                </a:cubicBezTo>
                <a:lnTo>
                  <a:pt x="95264" y="48222"/>
                </a:lnTo>
                <a:cubicBezTo>
                  <a:pt x="109280" y="27198"/>
                  <a:pt x="110401" y="32811"/>
                  <a:pt x="80976" y="38697"/>
                </a:cubicBezTo>
                <a:cubicBezTo>
                  <a:pt x="69641" y="72702"/>
                  <a:pt x="79805" y="72841"/>
                  <a:pt x="57164" y="57747"/>
                </a:cubicBezTo>
                <a:cubicBezTo>
                  <a:pt x="53989" y="52984"/>
                  <a:pt x="51686" y="47506"/>
                  <a:pt x="47639" y="43459"/>
                </a:cubicBezTo>
                <a:cubicBezTo>
                  <a:pt x="43592" y="39412"/>
                  <a:pt x="37015" y="38331"/>
                  <a:pt x="33351" y="33934"/>
                </a:cubicBezTo>
                <a:cubicBezTo>
                  <a:pt x="28806" y="28480"/>
                  <a:pt x="26623" y="21410"/>
                  <a:pt x="23826" y="14884"/>
                </a:cubicBezTo>
                <a:cubicBezTo>
                  <a:pt x="21849" y="10270"/>
                  <a:pt x="15514" y="-2953"/>
                  <a:pt x="19064" y="597"/>
                </a:cubicBezTo>
                <a:cubicBezTo>
                  <a:pt x="48488" y="30021"/>
                  <a:pt x="9371" y="13241"/>
                  <a:pt x="42876" y="24409"/>
                </a:cubicBezTo>
                <a:cubicBezTo>
                  <a:pt x="46051" y="29172"/>
                  <a:pt x="47931" y="35121"/>
                  <a:pt x="52401" y="38697"/>
                </a:cubicBezTo>
                <a:cubicBezTo>
                  <a:pt x="85264" y="64987"/>
                  <a:pt x="48917" y="16799"/>
                  <a:pt x="76214" y="57747"/>
                </a:cubicBezTo>
                <a:cubicBezTo>
                  <a:pt x="74626" y="68859"/>
                  <a:pt x="76471" y="81044"/>
                  <a:pt x="71451" y="91084"/>
                </a:cubicBezTo>
                <a:cubicBezTo>
                  <a:pt x="69206" y="95574"/>
                  <a:pt x="61778" y="93869"/>
                  <a:pt x="57164" y="95847"/>
                </a:cubicBezTo>
                <a:cubicBezTo>
                  <a:pt x="50639" y="98644"/>
                  <a:pt x="44464" y="102197"/>
                  <a:pt x="38114" y="105372"/>
                </a:cubicBezTo>
                <a:cubicBezTo>
                  <a:pt x="31764" y="103784"/>
                  <a:pt x="24092" y="104799"/>
                  <a:pt x="19064" y="100609"/>
                </a:cubicBezTo>
                <a:cubicBezTo>
                  <a:pt x="13610" y="96064"/>
                  <a:pt x="13061" y="87723"/>
                  <a:pt x="9539" y="81559"/>
                </a:cubicBezTo>
                <a:cubicBezTo>
                  <a:pt x="6699" y="76589"/>
                  <a:pt x="3189" y="72034"/>
                  <a:pt x="14" y="67272"/>
                </a:cubicBezTo>
                <a:cubicBezTo>
                  <a:pt x="1601" y="52984"/>
                  <a:pt x="-3198" y="36370"/>
                  <a:pt x="4776" y="24409"/>
                </a:cubicBezTo>
                <a:cubicBezTo>
                  <a:pt x="10132" y="16374"/>
                  <a:pt x="7444" y="43558"/>
                  <a:pt x="9539" y="52984"/>
                </a:cubicBezTo>
                <a:cubicBezTo>
                  <a:pt x="11405" y="61380"/>
                  <a:pt x="16882" y="76004"/>
                  <a:pt x="23826" y="81559"/>
                </a:cubicBezTo>
                <a:cubicBezTo>
                  <a:pt x="27746" y="84695"/>
                  <a:pt x="33351" y="84734"/>
                  <a:pt x="38114" y="86322"/>
                </a:cubicBezTo>
                <a:cubicBezTo>
                  <a:pt x="39701" y="91084"/>
                  <a:pt x="41787" y="95709"/>
                  <a:pt x="42876" y="100609"/>
                </a:cubicBezTo>
                <a:cubicBezTo>
                  <a:pt x="44971" y="110035"/>
                  <a:pt x="39604" y="123828"/>
                  <a:pt x="47639" y="129184"/>
                </a:cubicBezTo>
                <a:cubicBezTo>
                  <a:pt x="53546" y="133122"/>
                  <a:pt x="53401" y="116154"/>
                  <a:pt x="57164" y="110134"/>
                </a:cubicBezTo>
                <a:cubicBezTo>
                  <a:pt x="61371" y="103403"/>
                  <a:pt x="66689" y="97434"/>
                  <a:pt x="71451" y="91084"/>
                </a:cubicBezTo>
                <a:cubicBezTo>
                  <a:pt x="74626" y="81559"/>
                  <a:pt x="75407" y="70863"/>
                  <a:pt x="80976" y="62509"/>
                </a:cubicBezTo>
                <a:cubicBezTo>
                  <a:pt x="93286" y="44045"/>
                  <a:pt x="88691" y="53652"/>
                  <a:pt x="95264" y="33934"/>
                </a:cubicBezTo>
                <a:cubicBezTo>
                  <a:pt x="96851" y="38697"/>
                  <a:pt x="100026" y="43202"/>
                  <a:pt x="100026" y="48222"/>
                </a:cubicBezTo>
                <a:cubicBezTo>
                  <a:pt x="100026" y="62711"/>
                  <a:pt x="93517" y="70670"/>
                  <a:pt x="85739" y="81559"/>
                </a:cubicBezTo>
                <a:cubicBezTo>
                  <a:pt x="81125" y="88018"/>
                  <a:pt x="77549" y="95527"/>
                  <a:pt x="71451" y="100609"/>
                </a:cubicBezTo>
                <a:cubicBezTo>
                  <a:pt x="67595" y="103823"/>
                  <a:pt x="61926" y="103784"/>
                  <a:pt x="57164" y="105372"/>
                </a:cubicBezTo>
                <a:cubicBezTo>
                  <a:pt x="53989" y="110134"/>
                  <a:pt x="52401" y="116484"/>
                  <a:pt x="47639" y="119659"/>
                </a:cubicBezTo>
                <a:cubicBezTo>
                  <a:pt x="42193" y="123290"/>
                  <a:pt x="34666" y="121991"/>
                  <a:pt x="28589" y="124422"/>
                </a:cubicBezTo>
                <a:lnTo>
                  <a:pt x="28589" y="124422"/>
                </a:lnTo>
                <a:close/>
              </a:path>
            </a:pathLst>
          </a:custGeom>
          <a:solidFill>
            <a:schemeClr val="tx1">
              <a:lumMod val="75000"/>
            </a:schemeClr>
          </a:solidFill>
          <a:ln w="28575" cap="flat" cmpd="sng" algn="ctr">
            <a:solidFill>
              <a:schemeClr val="tx1">
                <a:lumMod val="7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914400" marR="0" indent="-457200" algn="l" defTabSz="914400" rtl="0" eaLnBrk="1" fontAlgn="base" latinLnBrk="0" hangingPunct="1">
              <a:lnSpc>
                <a:spcPct val="80000"/>
              </a:lnSpc>
              <a:spcBef>
                <a:spcPct val="50000"/>
              </a:spcBef>
              <a:spcAft>
                <a:spcPct val="0"/>
              </a:spcAft>
              <a:buClr>
                <a:schemeClr val="tx1"/>
              </a:buClr>
              <a:buSzTx/>
              <a:buFontTx/>
              <a:buNone/>
              <a:tabLst/>
            </a:pPr>
            <a:endParaRPr kumimoji="0" lang="en-GB" sz="1000" b="1" i="0" u="sng" strike="noStrike" cap="none" normalizeH="0" baseline="0" smtClean="0">
              <a:ln>
                <a:noFill/>
              </a:ln>
              <a:solidFill>
                <a:schemeClr val="tx2"/>
              </a:solidFill>
              <a:effectLst>
                <a:outerShdw blurRad="38100" dist="38100" dir="2700000" algn="tl">
                  <a:srgbClr val="000000">
                    <a:alpha val="43137"/>
                  </a:srgbClr>
                </a:outerShdw>
              </a:effectLst>
              <a:latin typeface="Arial Rounded MT Bold" pitchFamily="34" charset="0"/>
              <a:cs typeface="Arial" pitchFamily="34" charset="0"/>
            </a:endParaRPr>
          </a:p>
        </p:txBody>
      </p:sp>
      <p:sp>
        <p:nvSpPr>
          <p:cNvPr id="9" name="Freeform 8"/>
          <p:cNvSpPr/>
          <p:nvPr/>
        </p:nvSpPr>
        <p:spPr bwMode="auto">
          <a:xfrm>
            <a:off x="5910023" y="3070109"/>
            <a:ext cx="33577" cy="49742"/>
          </a:xfrm>
          <a:custGeom>
            <a:avLst/>
            <a:gdLst>
              <a:gd name="connsiteX0" fmla="*/ 240 w 33577"/>
              <a:gd name="connsiteY0" fmla="*/ 20754 h 49742"/>
              <a:gd name="connsiteX1" fmla="*/ 5002 w 33577"/>
              <a:gd name="connsiteY1" fmla="*/ 44566 h 49742"/>
              <a:gd name="connsiteX2" fmla="*/ 33577 w 33577"/>
              <a:gd name="connsiteY2" fmla="*/ 44566 h 49742"/>
              <a:gd name="connsiteX3" fmla="*/ 24052 w 33577"/>
              <a:gd name="connsiteY3" fmla="*/ 20754 h 49742"/>
              <a:gd name="connsiteX4" fmla="*/ 9765 w 33577"/>
              <a:gd name="connsiteY4" fmla="*/ 1704 h 49742"/>
              <a:gd name="connsiteX5" fmla="*/ 240 w 33577"/>
              <a:gd name="connsiteY5" fmla="*/ 20754 h 4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77" h="49742">
                <a:moveTo>
                  <a:pt x="240" y="20754"/>
                </a:moveTo>
                <a:cubicBezTo>
                  <a:pt x="-554" y="27898"/>
                  <a:pt x="512" y="37831"/>
                  <a:pt x="5002" y="44566"/>
                </a:cubicBezTo>
                <a:cubicBezTo>
                  <a:pt x="11930" y="54958"/>
                  <a:pt x="26649" y="46876"/>
                  <a:pt x="33577" y="44566"/>
                </a:cubicBezTo>
                <a:cubicBezTo>
                  <a:pt x="30402" y="36629"/>
                  <a:pt x="28204" y="28227"/>
                  <a:pt x="24052" y="20754"/>
                </a:cubicBezTo>
                <a:cubicBezTo>
                  <a:pt x="20197" y="13815"/>
                  <a:pt x="12275" y="9234"/>
                  <a:pt x="9765" y="1704"/>
                </a:cubicBezTo>
                <a:cubicBezTo>
                  <a:pt x="7255" y="-5826"/>
                  <a:pt x="1034" y="13610"/>
                  <a:pt x="240" y="20754"/>
                </a:cubicBezTo>
                <a:close/>
              </a:path>
            </a:pathLst>
          </a:custGeom>
          <a:noFill/>
          <a:ln w="28575" cap="flat" cmpd="sng" algn="ctr">
            <a:solidFill>
              <a:schemeClr val="tx1">
                <a:lumMod val="75000"/>
              </a:schemeClr>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914400" marR="0" indent="-457200" algn="l" defTabSz="914400" rtl="0" eaLnBrk="1" fontAlgn="base" latinLnBrk="0" hangingPunct="1">
              <a:lnSpc>
                <a:spcPct val="80000"/>
              </a:lnSpc>
              <a:spcBef>
                <a:spcPct val="50000"/>
              </a:spcBef>
              <a:spcAft>
                <a:spcPct val="0"/>
              </a:spcAft>
              <a:buClr>
                <a:schemeClr val="tx1"/>
              </a:buClr>
              <a:buSzTx/>
              <a:buFontTx/>
              <a:buNone/>
              <a:tabLst/>
            </a:pPr>
            <a:endParaRPr kumimoji="0" lang="en-GB" sz="1000" b="1" i="0" u="sng" strike="noStrike" cap="none" normalizeH="0" baseline="0" smtClean="0">
              <a:ln>
                <a:noFill/>
              </a:ln>
              <a:solidFill>
                <a:schemeClr val="tx2"/>
              </a:solidFill>
              <a:effectLst>
                <a:outerShdw blurRad="38100" dist="38100" dir="2700000" algn="tl">
                  <a:srgbClr val="000000">
                    <a:alpha val="43137"/>
                  </a:srgbClr>
                </a:outerShdw>
              </a:effectLst>
              <a:latin typeface="Arial Rounded MT Bold" pitchFamily="34" charset="0"/>
              <a:cs typeface="Arial" pitchFamily="34" charset="0"/>
            </a:endParaRPr>
          </a:p>
        </p:txBody>
      </p:sp>
      <p:sp>
        <p:nvSpPr>
          <p:cNvPr id="1648" name="Oval 814"/>
          <p:cNvSpPr>
            <a:spLocks noChangeArrowheads="1"/>
          </p:cNvSpPr>
          <p:nvPr/>
        </p:nvSpPr>
        <p:spPr bwMode="auto">
          <a:xfrm>
            <a:off x="5786611" y="3132591"/>
            <a:ext cx="81894" cy="84577"/>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57" name="Text Box 987"/>
          <p:cNvSpPr txBox="1">
            <a:spLocks noChangeArrowheads="1"/>
          </p:cNvSpPr>
          <p:nvPr/>
        </p:nvSpPr>
        <p:spPr bwMode="auto">
          <a:xfrm>
            <a:off x="7047690" y="894855"/>
            <a:ext cx="2663825" cy="366713"/>
          </a:xfrm>
          <a:prstGeom prst="rect">
            <a:avLst/>
          </a:prstGeom>
          <a:noFill/>
          <a:ln w="9525">
            <a:noFill/>
            <a:miter lim="800000"/>
            <a:headEnd/>
            <a:tailEnd/>
          </a:ln>
        </p:spPr>
        <p:txBody>
          <a:bodyPr>
            <a:spAutoFit/>
          </a:bodyPr>
          <a:lstStyle/>
          <a:p>
            <a:pPr>
              <a:lnSpc>
                <a:spcPct val="100000"/>
              </a:lnSpc>
              <a:spcBef>
                <a:spcPct val="50000"/>
              </a:spcBef>
              <a:buClrTx/>
              <a:buFontTx/>
              <a:buNone/>
            </a:pPr>
            <a:r>
              <a:rPr lang="en-GB" altLang="zh-CN" sz="1800" b="1" dirty="0">
                <a:solidFill>
                  <a:srgbClr val="FF0000"/>
                </a:solidFill>
                <a:effectLst>
                  <a:outerShdw blurRad="38100" dist="38100" dir="2700000" algn="tl">
                    <a:srgbClr val="000000">
                      <a:alpha val="43137"/>
                    </a:srgbClr>
                  </a:outerShdw>
                </a:effectLst>
                <a:latin typeface="Arial" pitchFamily="34" charset="0"/>
                <a:ea typeface="宋体" pitchFamily="2" charset="-122"/>
              </a:rPr>
              <a:t>N= 690 labs </a:t>
            </a:r>
            <a:endParaRPr lang="en-US" sz="1800" b="1" dirty="0">
              <a:solidFill>
                <a:srgbClr val="FF0000"/>
              </a:solidFill>
              <a:effectLst>
                <a:outerShdw blurRad="38100" dist="38100" dir="2700000" algn="tl">
                  <a:srgbClr val="000000">
                    <a:alpha val="43137"/>
                  </a:srgbClr>
                </a:outerShdw>
              </a:effectLst>
              <a:latin typeface="Arial" pitchFamily="34" charset="0"/>
              <a:ea typeface="宋体" pitchFamily="2"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Text Box 2"/>
          <p:cNvSpPr txBox="1">
            <a:spLocks noChangeArrowheads="1"/>
          </p:cNvSpPr>
          <p:nvPr/>
        </p:nvSpPr>
        <p:spPr bwMode="auto">
          <a:xfrm>
            <a:off x="819807" y="1289414"/>
            <a:ext cx="7378262" cy="3939540"/>
          </a:xfrm>
          <a:prstGeom prst="rect">
            <a:avLst/>
          </a:prstGeom>
          <a:noFill/>
          <a:ln w="9525" algn="ctr">
            <a:noFill/>
            <a:miter lim="800000"/>
            <a:headEnd/>
            <a:tailEnd/>
          </a:ln>
          <a:effectLst/>
        </p:spPr>
        <p:txBody>
          <a:bodyPr wrap="square">
            <a:spAutoFit/>
          </a:bodyPr>
          <a:lstStyle/>
          <a:p>
            <a:pPr>
              <a:spcBef>
                <a:spcPct val="50000"/>
              </a:spcBef>
              <a:buClr>
                <a:srgbClr val="FF0000"/>
              </a:buClr>
              <a:buFont typeface="Arial" pitchFamily="34" charset="0"/>
              <a:buChar char="•"/>
              <a:defRPr/>
            </a:pPr>
            <a:r>
              <a:rPr lang="en-US" sz="2000" dirty="0" smtClean="0">
                <a:effectLst/>
                <a:latin typeface="Arial" pitchFamily="34" charset="0"/>
              </a:rPr>
              <a:t>Laboratory </a:t>
            </a:r>
            <a:r>
              <a:rPr lang="en-US" sz="2000" dirty="0">
                <a:effectLst/>
                <a:latin typeface="Arial" pitchFamily="34" charset="0"/>
              </a:rPr>
              <a:t>confirmation of suspected </a:t>
            </a:r>
            <a:r>
              <a:rPr lang="en-US" sz="2000" dirty="0" smtClean="0">
                <a:effectLst/>
                <a:latin typeface="Arial" pitchFamily="34" charset="0"/>
              </a:rPr>
              <a:t>cases of measles </a:t>
            </a:r>
            <a:r>
              <a:rPr lang="en-US" sz="2000" dirty="0" smtClean="0">
                <a:effectLst/>
                <a:latin typeface="Arial" pitchFamily="34" charset="0"/>
              </a:rPr>
              <a:t>and rubella</a:t>
            </a:r>
            <a:endParaRPr lang="en-US" sz="2000" dirty="0">
              <a:effectLst/>
              <a:latin typeface="Arial" pitchFamily="34" charset="0"/>
            </a:endParaRPr>
          </a:p>
          <a:p>
            <a:pPr lvl="1">
              <a:spcBef>
                <a:spcPct val="50000"/>
              </a:spcBef>
              <a:buClr>
                <a:srgbClr val="FF0000"/>
              </a:buClr>
              <a:buFontTx/>
              <a:buChar char="•"/>
              <a:defRPr/>
            </a:pPr>
            <a:r>
              <a:rPr lang="en-US" sz="2000" dirty="0">
                <a:effectLst/>
                <a:latin typeface="Arial" pitchFamily="34" charset="0"/>
              </a:rPr>
              <a:t>Detection of </a:t>
            </a:r>
            <a:r>
              <a:rPr lang="en-US" sz="2000" dirty="0" smtClean="0">
                <a:effectLst/>
                <a:latin typeface="Arial" pitchFamily="34" charset="0"/>
              </a:rPr>
              <a:t>measles/rubella specific </a:t>
            </a:r>
            <a:r>
              <a:rPr lang="en-US" sz="2000" dirty="0">
                <a:effectLst/>
                <a:latin typeface="Arial" pitchFamily="34" charset="0"/>
              </a:rPr>
              <a:t>IgM in a serum </a:t>
            </a:r>
            <a:r>
              <a:rPr lang="en-US" sz="2000" dirty="0" smtClean="0">
                <a:effectLst/>
                <a:latin typeface="Arial" pitchFamily="34" charset="0"/>
              </a:rPr>
              <a:t>or oral fluid sample </a:t>
            </a:r>
            <a:r>
              <a:rPr lang="en-US" sz="2000" dirty="0">
                <a:effectLst/>
                <a:latin typeface="Arial" pitchFamily="34" charset="0"/>
              </a:rPr>
              <a:t>taken at first contact with </a:t>
            </a:r>
            <a:r>
              <a:rPr lang="en-US" sz="2000" dirty="0" smtClean="0">
                <a:effectLst/>
                <a:latin typeface="Arial" pitchFamily="34" charset="0"/>
              </a:rPr>
              <a:t>patient</a:t>
            </a:r>
          </a:p>
          <a:p>
            <a:pPr lvl="1">
              <a:spcBef>
                <a:spcPct val="50000"/>
              </a:spcBef>
              <a:buClr>
                <a:srgbClr val="FF0000"/>
              </a:buClr>
              <a:buFontTx/>
              <a:buChar char="•"/>
              <a:defRPr/>
            </a:pPr>
            <a:r>
              <a:rPr lang="en-US" sz="2000" dirty="0" smtClean="0">
                <a:latin typeface="Arial" pitchFamily="34" charset="0"/>
              </a:rPr>
              <a:t>Detection of viral RNA in an appropriately collected clinical sample</a:t>
            </a:r>
          </a:p>
          <a:p>
            <a:pPr lvl="1">
              <a:spcBef>
                <a:spcPct val="50000"/>
              </a:spcBef>
              <a:buClr>
                <a:srgbClr val="FF0000"/>
              </a:buClr>
              <a:buFontTx/>
              <a:buChar char="•"/>
              <a:defRPr/>
            </a:pPr>
            <a:r>
              <a:rPr lang="en-US" sz="2000" dirty="0" smtClean="0">
                <a:effectLst/>
                <a:latin typeface="Arial" pitchFamily="34" charset="0"/>
              </a:rPr>
              <a:t>Isolation of virus in cell culture</a:t>
            </a:r>
            <a:endParaRPr lang="en-US" sz="2000" dirty="0">
              <a:effectLst/>
              <a:latin typeface="Arial" pitchFamily="34" charset="0"/>
            </a:endParaRPr>
          </a:p>
          <a:p>
            <a:pPr>
              <a:spcBef>
                <a:spcPct val="50000"/>
              </a:spcBef>
              <a:buClr>
                <a:srgbClr val="FF0000"/>
              </a:buClr>
              <a:buFontTx/>
              <a:buChar char="•"/>
              <a:defRPr/>
            </a:pPr>
            <a:r>
              <a:rPr lang="en-US" sz="2000" dirty="0" smtClean="0">
                <a:effectLst/>
                <a:latin typeface="Arial" pitchFamily="34" charset="0"/>
              </a:rPr>
              <a:t>Genetic </a:t>
            </a:r>
            <a:r>
              <a:rPr lang="en-US" sz="2000" dirty="0">
                <a:effectLst/>
                <a:latin typeface="Arial" pitchFamily="34" charset="0"/>
              </a:rPr>
              <a:t>characterization of </a:t>
            </a:r>
            <a:r>
              <a:rPr lang="en-US" sz="2000" dirty="0" smtClean="0">
                <a:effectLst/>
                <a:latin typeface="Arial" pitchFamily="34" charset="0"/>
              </a:rPr>
              <a:t>circulating </a:t>
            </a:r>
            <a:r>
              <a:rPr lang="en-US" sz="2000" dirty="0">
                <a:effectLst/>
                <a:latin typeface="Arial" pitchFamily="34" charset="0"/>
              </a:rPr>
              <a:t>strains for molecular </a:t>
            </a:r>
            <a:r>
              <a:rPr lang="en-US" sz="2000" dirty="0" smtClean="0">
                <a:effectLst/>
                <a:latin typeface="Arial" pitchFamily="34" charset="0"/>
              </a:rPr>
              <a:t>epidemiology analysis</a:t>
            </a:r>
            <a:endParaRPr lang="en-US" sz="2000" dirty="0">
              <a:effectLst/>
              <a:latin typeface="Arial" pitchFamily="34" charset="0"/>
            </a:endParaRPr>
          </a:p>
          <a:p>
            <a:pPr>
              <a:spcBef>
                <a:spcPct val="50000"/>
              </a:spcBef>
              <a:buClr>
                <a:srgbClr val="FF0000"/>
              </a:buClr>
              <a:buFontTx/>
              <a:buChar char="•"/>
              <a:defRPr/>
            </a:pPr>
            <a:r>
              <a:rPr lang="en-US" sz="2000" dirty="0" smtClean="0">
                <a:effectLst/>
                <a:latin typeface="Arial" pitchFamily="34" charset="0"/>
              </a:rPr>
              <a:t>Measurement of </a:t>
            </a:r>
            <a:r>
              <a:rPr lang="en-US" sz="2000" dirty="0">
                <a:effectLst/>
                <a:latin typeface="Arial" pitchFamily="34" charset="0"/>
              </a:rPr>
              <a:t>population </a:t>
            </a:r>
            <a:r>
              <a:rPr lang="en-US" sz="2000" dirty="0" smtClean="0">
                <a:effectLst/>
                <a:latin typeface="Arial" pitchFamily="34" charset="0"/>
              </a:rPr>
              <a:t>immunity</a:t>
            </a:r>
            <a:endParaRPr lang="en-US" sz="2000" dirty="0" smtClean="0">
              <a:effectLst/>
              <a:latin typeface="Arial" pitchFamily="34" charset="0"/>
            </a:endParaRPr>
          </a:p>
        </p:txBody>
      </p:sp>
      <p:sp>
        <p:nvSpPr>
          <p:cNvPr id="3" name="Rectangle 2"/>
          <p:cNvSpPr txBox="1">
            <a:spLocks noChangeArrowheads="1"/>
          </p:cNvSpPr>
          <p:nvPr/>
        </p:nvSpPr>
        <p:spPr>
          <a:xfrm>
            <a:off x="684213" y="146413"/>
            <a:ext cx="7772400" cy="1143000"/>
          </a:xfrm>
          <a:prstGeom prst="rect">
            <a:avLst/>
          </a:prstGeom>
        </p:spPr>
        <p: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lang="en-GB" sz="2800" b="1" kern="0" dirty="0" err="1" smtClean="0">
                <a:solidFill>
                  <a:srgbClr val="FF0000"/>
                </a:solidFill>
                <a:effectLst>
                  <a:outerShdw blurRad="38100" dist="38100" dir="2700000" algn="tl">
                    <a:srgbClr val="000000"/>
                  </a:outerShdw>
                </a:effectLst>
                <a:latin typeface="Arial" pitchFamily="34" charset="0"/>
                <a:ea typeface="+mj-ea"/>
                <a:cs typeface="Arial" pitchFamily="34" charset="0"/>
              </a:rPr>
              <a:t>LabNet</a:t>
            </a:r>
            <a:r>
              <a:rPr lang="en-GB" sz="2800" b="1" kern="0" dirty="0" smtClean="0">
                <a:solidFill>
                  <a:srgbClr val="FF0000"/>
                </a:solidFill>
                <a:effectLst>
                  <a:outerShdw blurRad="38100" dist="38100" dir="2700000" algn="tl">
                    <a:srgbClr val="000000"/>
                  </a:outerShdw>
                </a:effectLst>
                <a:latin typeface="Arial" pitchFamily="34" charset="0"/>
                <a:ea typeface="+mj-ea"/>
                <a:cs typeface="Arial" pitchFamily="34" charset="0"/>
              </a:rPr>
              <a:t> P</a:t>
            </a:r>
            <a:r>
              <a:rPr lang="en-GB" sz="2800" b="1" kern="0" dirty="0" smtClean="0">
                <a:solidFill>
                  <a:srgbClr val="FF0000"/>
                </a:solidFill>
                <a:effectLst>
                  <a:outerShdw blurRad="38100" dist="38100" dir="2700000" algn="tl">
                    <a:srgbClr val="000000"/>
                  </a:outerShdw>
                </a:effectLst>
                <a:latin typeface="Arial" pitchFamily="34" charset="0"/>
                <a:ea typeface="+mj-ea"/>
                <a:cs typeface="Arial" pitchFamily="34" charset="0"/>
              </a:rPr>
              <a:t>lays a</a:t>
            </a:r>
            <a:r>
              <a:rPr lang="en-GB" sz="2800" b="1" kern="0" dirty="0" smtClean="0">
                <a:solidFill>
                  <a:srgbClr val="FF0000"/>
                </a:solidFill>
                <a:effectLst>
                  <a:outerShdw blurRad="38100" dist="38100" dir="2700000" algn="tl">
                    <a:srgbClr val="000000"/>
                  </a:outerShdw>
                </a:effectLst>
                <a:latin typeface="Arial" pitchFamily="34" charset="0"/>
                <a:ea typeface="+mj-ea"/>
                <a:cs typeface="Arial" pitchFamily="34" charset="0"/>
              </a:rPr>
              <a:t> Critical Role </a:t>
            </a:r>
            <a:r>
              <a:rPr lang="en-GB" sz="2800" b="1" kern="0" dirty="0" smtClean="0">
                <a:solidFill>
                  <a:srgbClr val="FF0000"/>
                </a:solidFill>
                <a:effectLst>
                  <a:outerShdw blurRad="38100" dist="38100" dir="2700000" algn="tl">
                    <a:srgbClr val="000000"/>
                  </a:outerShdw>
                </a:effectLst>
                <a:latin typeface="Arial" pitchFamily="34" charset="0"/>
                <a:ea typeface="+mj-ea"/>
                <a:cs typeface="Arial" pitchFamily="34" charset="0"/>
              </a:rPr>
              <a:t>in Measles and Rubella Control Programs</a:t>
            </a:r>
            <a:endParaRPr kumimoji="0" lang="en-US" sz="4400" b="0" i="0" u="none" strike="noStrike" kern="0" cap="none" spc="0" normalizeH="0" baseline="0" noProof="0" dirty="0">
              <a:ln>
                <a:noFill/>
              </a:ln>
              <a:solidFill>
                <a:srgbClr val="FF0000"/>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AutoShape 6"/>
          <p:cNvSpPr>
            <a:spLocks noChangeAspect="1" noChangeArrowheads="1" noTextEdit="1"/>
          </p:cNvSpPr>
          <p:nvPr/>
        </p:nvSpPr>
        <p:spPr bwMode="auto">
          <a:xfrm>
            <a:off x="5580063" y="4005263"/>
            <a:ext cx="2660650" cy="2297112"/>
          </a:xfrm>
          <a:prstGeom prst="rect">
            <a:avLst/>
          </a:prstGeom>
          <a:noFill/>
          <a:ln w="9525">
            <a:noFill/>
            <a:miter lim="800000"/>
            <a:headEnd/>
            <a:tailEnd/>
          </a:ln>
        </p:spPr>
        <p:txBody>
          <a:bodyPr/>
          <a:lstStyle/>
          <a:p>
            <a:endParaRPr lang="en-US"/>
          </a:p>
        </p:txBody>
      </p:sp>
      <p:grpSp>
        <p:nvGrpSpPr>
          <p:cNvPr id="12" name="Group 11"/>
          <p:cNvGrpSpPr/>
          <p:nvPr/>
        </p:nvGrpSpPr>
        <p:grpSpPr>
          <a:xfrm>
            <a:off x="584880" y="1078821"/>
            <a:ext cx="8559120" cy="5170646"/>
            <a:chOff x="584880" y="1078821"/>
            <a:chExt cx="8559120" cy="5170646"/>
          </a:xfrm>
        </p:grpSpPr>
        <p:grpSp>
          <p:nvGrpSpPr>
            <p:cNvPr id="2" name="Group 14"/>
            <p:cNvGrpSpPr/>
            <p:nvPr/>
          </p:nvGrpSpPr>
          <p:grpSpPr>
            <a:xfrm>
              <a:off x="6428913" y="3738563"/>
              <a:ext cx="2660650" cy="2297112"/>
              <a:chOff x="6008007" y="4100513"/>
              <a:chExt cx="2660650" cy="2297112"/>
            </a:xfrm>
          </p:grpSpPr>
          <p:sp>
            <p:nvSpPr>
              <p:cNvPr id="27652" name="Freeform 8"/>
              <p:cNvSpPr>
                <a:spLocks/>
              </p:cNvSpPr>
              <p:nvPr/>
            </p:nvSpPr>
            <p:spPr bwMode="auto">
              <a:xfrm>
                <a:off x="6008007" y="4100513"/>
                <a:ext cx="2660650" cy="2297112"/>
              </a:xfrm>
              <a:custGeom>
                <a:avLst/>
                <a:gdLst>
                  <a:gd name="T0" fmla="*/ 0 w 1676"/>
                  <a:gd name="T1" fmla="*/ 1447 h 1447"/>
                  <a:gd name="T2" fmla="*/ 839 w 1676"/>
                  <a:gd name="T3" fmla="*/ 0 h 1447"/>
                  <a:gd name="T4" fmla="*/ 1676 w 1676"/>
                  <a:gd name="T5" fmla="*/ 1447 h 1447"/>
                  <a:gd name="T6" fmla="*/ 0 w 1676"/>
                  <a:gd name="T7" fmla="*/ 1447 h 1447"/>
                  <a:gd name="T8" fmla="*/ 0 60000 65536"/>
                  <a:gd name="T9" fmla="*/ 0 60000 65536"/>
                  <a:gd name="T10" fmla="*/ 0 60000 65536"/>
                  <a:gd name="T11" fmla="*/ 0 60000 65536"/>
                  <a:gd name="T12" fmla="*/ 0 w 1676"/>
                  <a:gd name="T13" fmla="*/ 0 h 1447"/>
                  <a:gd name="T14" fmla="*/ 1676 w 1676"/>
                  <a:gd name="T15" fmla="*/ 1447 h 1447"/>
                </a:gdLst>
                <a:ahLst/>
                <a:cxnLst>
                  <a:cxn ang="T8">
                    <a:pos x="T0" y="T1"/>
                  </a:cxn>
                  <a:cxn ang="T9">
                    <a:pos x="T2" y="T3"/>
                  </a:cxn>
                  <a:cxn ang="T10">
                    <a:pos x="T4" y="T5"/>
                  </a:cxn>
                  <a:cxn ang="T11">
                    <a:pos x="T6" y="T7"/>
                  </a:cxn>
                </a:cxnLst>
                <a:rect l="T12" t="T13" r="T14" b="T15"/>
                <a:pathLst>
                  <a:path w="1676" h="1447">
                    <a:moveTo>
                      <a:pt x="0" y="1447"/>
                    </a:moveTo>
                    <a:lnTo>
                      <a:pt x="839" y="0"/>
                    </a:lnTo>
                    <a:lnTo>
                      <a:pt x="1676" y="1447"/>
                    </a:lnTo>
                    <a:lnTo>
                      <a:pt x="0" y="1447"/>
                    </a:lnTo>
                    <a:close/>
                  </a:path>
                </a:pathLst>
              </a:custGeom>
              <a:solidFill>
                <a:schemeClr val="bg1"/>
              </a:solidFill>
              <a:ln w="9525">
                <a:solidFill>
                  <a:schemeClr val="tx1"/>
                </a:solidFill>
                <a:round/>
                <a:headEnd/>
                <a:tailEnd/>
              </a:ln>
            </p:spPr>
            <p:txBody>
              <a:bodyPr/>
              <a:lstStyle/>
              <a:p>
                <a:endParaRPr lang="en-US"/>
              </a:p>
            </p:txBody>
          </p:sp>
          <p:sp>
            <p:nvSpPr>
              <p:cNvPr id="27658" name="Text Box 14"/>
              <p:cNvSpPr txBox="1">
                <a:spLocks noChangeArrowheads="1"/>
              </p:cNvSpPr>
              <p:nvPr/>
            </p:nvSpPr>
            <p:spPr bwMode="auto">
              <a:xfrm>
                <a:off x="7095211" y="5805488"/>
                <a:ext cx="503238" cy="369332"/>
              </a:xfrm>
              <a:prstGeom prst="rect">
                <a:avLst/>
              </a:prstGeom>
              <a:noFill/>
              <a:ln w="9525" algn="ctr">
                <a:noFill/>
                <a:miter lim="800000"/>
                <a:headEnd/>
                <a:tailEnd/>
              </a:ln>
            </p:spPr>
            <p:txBody>
              <a:bodyPr>
                <a:spAutoFit/>
              </a:bodyPr>
              <a:lstStyle/>
              <a:p>
                <a:pPr>
                  <a:spcBef>
                    <a:spcPct val="50000"/>
                  </a:spcBef>
                </a:pPr>
                <a:r>
                  <a:rPr lang="en-US" sz="1800" b="1" dirty="0">
                    <a:latin typeface="Arial" pitchFamily="34" charset="0"/>
                    <a:cs typeface="Arial" pitchFamily="34" charset="0"/>
                  </a:rPr>
                  <a:t>NL</a:t>
                </a:r>
              </a:p>
            </p:txBody>
          </p:sp>
          <p:sp>
            <p:nvSpPr>
              <p:cNvPr id="27659" name="Text Box 15"/>
              <p:cNvSpPr txBox="1">
                <a:spLocks noChangeArrowheads="1"/>
              </p:cNvSpPr>
              <p:nvPr/>
            </p:nvSpPr>
            <p:spPr bwMode="auto">
              <a:xfrm>
                <a:off x="7022186" y="5094288"/>
                <a:ext cx="792163" cy="369332"/>
              </a:xfrm>
              <a:prstGeom prst="rect">
                <a:avLst/>
              </a:prstGeom>
              <a:noFill/>
              <a:ln w="9525" algn="ctr">
                <a:noFill/>
                <a:miter lim="800000"/>
                <a:headEnd/>
                <a:tailEnd/>
              </a:ln>
            </p:spPr>
            <p:txBody>
              <a:bodyPr>
                <a:spAutoFit/>
              </a:bodyPr>
              <a:lstStyle/>
              <a:p>
                <a:pPr>
                  <a:spcBef>
                    <a:spcPct val="50000"/>
                  </a:spcBef>
                </a:pPr>
                <a:r>
                  <a:rPr lang="en-US" sz="1800" b="1" dirty="0">
                    <a:latin typeface="Arial" pitchFamily="34" charset="0"/>
                    <a:cs typeface="Arial" pitchFamily="34" charset="0"/>
                  </a:rPr>
                  <a:t>RRL</a:t>
                </a:r>
              </a:p>
            </p:txBody>
          </p:sp>
          <p:sp>
            <p:nvSpPr>
              <p:cNvPr id="27660" name="Text Box 16"/>
              <p:cNvSpPr txBox="1">
                <a:spLocks noChangeArrowheads="1"/>
              </p:cNvSpPr>
              <p:nvPr/>
            </p:nvSpPr>
            <p:spPr bwMode="auto">
              <a:xfrm>
                <a:off x="7022186" y="4445000"/>
                <a:ext cx="792163" cy="369332"/>
              </a:xfrm>
              <a:prstGeom prst="rect">
                <a:avLst/>
              </a:prstGeom>
              <a:noFill/>
              <a:ln w="9525" algn="ctr">
                <a:noFill/>
                <a:miter lim="800000"/>
                <a:headEnd/>
                <a:tailEnd/>
              </a:ln>
            </p:spPr>
            <p:txBody>
              <a:bodyPr>
                <a:spAutoFit/>
              </a:bodyPr>
              <a:lstStyle/>
              <a:p>
                <a:pPr>
                  <a:spcBef>
                    <a:spcPct val="50000"/>
                  </a:spcBef>
                </a:pPr>
                <a:r>
                  <a:rPr lang="en-US" sz="1800" b="1" dirty="0">
                    <a:latin typeface="Arial" pitchFamily="34" charset="0"/>
                    <a:cs typeface="Arial" pitchFamily="34" charset="0"/>
                  </a:rPr>
                  <a:t>GSL</a:t>
                </a:r>
              </a:p>
            </p:txBody>
          </p:sp>
        </p:grpSp>
        <p:sp>
          <p:nvSpPr>
            <p:cNvPr id="323586" name="Text Box 2"/>
            <p:cNvSpPr txBox="1">
              <a:spLocks noChangeArrowheads="1"/>
            </p:cNvSpPr>
            <p:nvPr/>
          </p:nvSpPr>
          <p:spPr bwMode="auto">
            <a:xfrm>
              <a:off x="584880" y="1078821"/>
              <a:ext cx="8559120" cy="5170646"/>
            </a:xfrm>
            <a:prstGeom prst="rect">
              <a:avLst/>
            </a:prstGeom>
            <a:noFill/>
            <a:ln w="9525" algn="ctr">
              <a:noFill/>
              <a:miter lim="800000"/>
              <a:headEnd/>
              <a:tailEnd/>
            </a:ln>
            <a:effectLst/>
          </p:spPr>
          <p:txBody>
            <a:bodyPr wrap="square">
              <a:spAutoFit/>
            </a:bodyPr>
            <a:lstStyle/>
            <a:p>
              <a:pPr>
                <a:spcBef>
                  <a:spcPct val="50000"/>
                </a:spcBef>
                <a:buFont typeface="Arial" pitchFamily="34" charset="0"/>
                <a:buChar char="•"/>
                <a:defRPr/>
              </a:pPr>
              <a:r>
                <a:rPr lang="en-US" sz="2000" dirty="0" smtClean="0">
                  <a:latin typeface="Arial" pitchFamily="34" charset="0"/>
                  <a:cs typeface="Arial" pitchFamily="34" charset="0"/>
                </a:rPr>
                <a:t>M</a:t>
              </a:r>
              <a:r>
                <a:rPr lang="en-US" sz="2000" dirty="0" smtClean="0">
                  <a:latin typeface="Arial" pitchFamily="34" charset="0"/>
                  <a:cs typeface="Arial" pitchFamily="34" charset="0"/>
                </a:rPr>
                <a:t>ultiple </a:t>
              </a:r>
              <a:r>
                <a:rPr lang="en-US" sz="2000" dirty="0">
                  <a:latin typeface="Arial" pitchFamily="34" charset="0"/>
                  <a:cs typeface="Arial" pitchFamily="34" charset="0"/>
                </a:rPr>
                <a:t>layers </a:t>
              </a:r>
              <a:r>
                <a:rPr lang="en-US" sz="2000" dirty="0" smtClean="0">
                  <a:latin typeface="Arial" pitchFamily="34" charset="0"/>
                  <a:cs typeface="Arial" pitchFamily="34" charset="0"/>
                </a:rPr>
                <a:t>(similar to polio lab network)</a:t>
              </a:r>
              <a:endParaRPr lang="en-US" sz="2000" dirty="0">
                <a:latin typeface="Arial" pitchFamily="34" charset="0"/>
                <a:cs typeface="Arial" pitchFamily="34" charset="0"/>
              </a:endParaRPr>
            </a:p>
            <a:p>
              <a:pPr lvl="1">
                <a:spcBef>
                  <a:spcPct val="50000"/>
                </a:spcBef>
                <a:buFont typeface="Wingdings" pitchFamily="2" charset="2"/>
                <a:buChar char="§"/>
                <a:defRPr/>
              </a:pPr>
              <a:r>
                <a:rPr lang="en-US" sz="2000" dirty="0" smtClean="0">
                  <a:latin typeface="Arial" pitchFamily="34" charset="0"/>
                  <a:cs typeface="Arial" pitchFamily="34" charset="0"/>
                </a:rPr>
                <a:t>Global Specialized Labs (CDC-Atlanta, HPA-London, NIID-Japan)</a:t>
              </a:r>
            </a:p>
            <a:p>
              <a:pPr lvl="1">
                <a:spcBef>
                  <a:spcPct val="50000"/>
                </a:spcBef>
                <a:buFont typeface="Wingdings" pitchFamily="2" charset="2"/>
                <a:buChar char="§"/>
                <a:defRPr/>
              </a:pPr>
              <a:r>
                <a:rPr lang="en-US" sz="2000" dirty="0" smtClean="0">
                  <a:latin typeface="Arial" pitchFamily="34" charset="0"/>
                  <a:cs typeface="Arial" pitchFamily="34" charset="0"/>
                </a:rPr>
                <a:t>Regional Reference Labs (molecular biology, cell culture, sequencing</a:t>
              </a:r>
              <a:r>
                <a:rPr lang="en-US" sz="2000" dirty="0" smtClean="0">
                  <a:latin typeface="Arial" pitchFamily="34" charset="0"/>
                  <a:cs typeface="Arial" pitchFamily="34" charset="0"/>
                </a:rPr>
                <a:t>)</a:t>
              </a:r>
              <a:endParaRPr lang="en-US" sz="2000" dirty="0" smtClean="0">
                <a:latin typeface="Arial" pitchFamily="34" charset="0"/>
                <a:cs typeface="Arial" pitchFamily="34" charset="0"/>
              </a:endParaRPr>
            </a:p>
            <a:p>
              <a:pPr lvl="1">
                <a:spcBef>
                  <a:spcPct val="50000"/>
                </a:spcBef>
                <a:buFont typeface="Wingdings" pitchFamily="2" charset="2"/>
                <a:buChar char="§"/>
                <a:defRPr/>
              </a:pPr>
              <a:r>
                <a:rPr lang="en-US" sz="2000" dirty="0" smtClean="0">
                  <a:latin typeface="Arial" pitchFamily="34" charset="0"/>
                  <a:cs typeface="Arial" pitchFamily="34" charset="0"/>
                </a:rPr>
                <a:t>National </a:t>
              </a:r>
              <a:r>
                <a:rPr lang="en-US" sz="2000" dirty="0">
                  <a:latin typeface="Arial" pitchFamily="34" charset="0"/>
                  <a:cs typeface="Arial" pitchFamily="34" charset="0"/>
                </a:rPr>
                <a:t>Labs and </a:t>
              </a:r>
              <a:r>
                <a:rPr lang="en-US" sz="2000" dirty="0" smtClean="0">
                  <a:latin typeface="Arial" pitchFamily="34" charset="0"/>
                  <a:cs typeface="Arial" pitchFamily="34" charset="0"/>
                </a:rPr>
                <a:t>sub </a:t>
              </a:r>
              <a:r>
                <a:rPr lang="en-US" sz="2000" dirty="0">
                  <a:latin typeface="Arial" pitchFamily="34" charset="0"/>
                  <a:cs typeface="Arial" pitchFamily="34" charset="0"/>
                </a:rPr>
                <a:t>national networks </a:t>
              </a:r>
              <a:r>
                <a:rPr lang="en-US" sz="2000" dirty="0" smtClean="0">
                  <a:latin typeface="Arial" pitchFamily="34" charset="0"/>
                  <a:cs typeface="Arial" pitchFamily="34" charset="0"/>
                </a:rPr>
                <a:t>(sample collection, EIA, some molecular testing and cell culture)</a:t>
              </a:r>
              <a:endParaRPr lang="en-US" sz="2000" dirty="0">
                <a:latin typeface="Arial" pitchFamily="34" charset="0"/>
                <a:cs typeface="Arial" pitchFamily="34" charset="0"/>
              </a:endParaRPr>
            </a:p>
            <a:p>
              <a:pPr>
                <a:spcBef>
                  <a:spcPct val="50000"/>
                </a:spcBef>
                <a:buFont typeface="Wingdings" pitchFamily="2" charset="2"/>
                <a:buChar char="§"/>
                <a:defRPr/>
              </a:pPr>
              <a:r>
                <a:rPr lang="en-US" sz="2000" dirty="0" smtClean="0">
                  <a:latin typeface="Arial" pitchFamily="34" charset="0"/>
                  <a:cs typeface="Arial" pitchFamily="34" charset="0"/>
                </a:rPr>
                <a:t>Management </a:t>
              </a:r>
              <a:r>
                <a:rPr lang="en-US" sz="2000" dirty="0">
                  <a:latin typeface="Arial" pitchFamily="34" charset="0"/>
                  <a:cs typeface="Arial" pitchFamily="34" charset="0"/>
                </a:rPr>
                <a:t>and supervision</a:t>
              </a:r>
            </a:p>
            <a:p>
              <a:pPr lvl="1">
                <a:spcBef>
                  <a:spcPct val="50000"/>
                </a:spcBef>
                <a:buFont typeface="Wingdings" pitchFamily="2" charset="2"/>
                <a:buChar char="§"/>
                <a:defRPr/>
              </a:pPr>
              <a:r>
                <a:rPr lang="en-US" sz="2000" dirty="0">
                  <a:latin typeface="Arial" pitchFamily="34" charset="0"/>
                  <a:cs typeface="Arial" pitchFamily="34" charset="0"/>
                </a:rPr>
                <a:t>Lab Coordinator </a:t>
              </a:r>
              <a:r>
                <a:rPr lang="en-US" sz="2000" dirty="0" smtClean="0">
                  <a:latin typeface="Arial" pitchFamily="34" charset="0"/>
                  <a:cs typeface="Arial" pitchFamily="34" charset="0"/>
                </a:rPr>
                <a:t>at </a:t>
              </a:r>
              <a:r>
                <a:rPr lang="en-US" sz="2000" dirty="0">
                  <a:latin typeface="Arial" pitchFamily="34" charset="0"/>
                  <a:cs typeface="Arial" pitchFamily="34" charset="0"/>
                </a:rPr>
                <a:t>WHO </a:t>
              </a:r>
              <a:r>
                <a:rPr lang="en-US" sz="2000" dirty="0" smtClean="0">
                  <a:latin typeface="Arial" pitchFamily="34" charset="0"/>
                  <a:cs typeface="Arial" pitchFamily="34" charset="0"/>
                </a:rPr>
                <a:t>Geneva (annual meeting)</a:t>
              </a:r>
              <a:endParaRPr lang="en-US" sz="2000" dirty="0">
                <a:latin typeface="Arial" pitchFamily="34" charset="0"/>
                <a:cs typeface="Arial" pitchFamily="34" charset="0"/>
              </a:endParaRPr>
            </a:p>
            <a:p>
              <a:pPr lvl="1">
                <a:spcBef>
                  <a:spcPct val="50000"/>
                </a:spcBef>
                <a:buFont typeface="Wingdings" pitchFamily="2" charset="2"/>
                <a:buChar char="§"/>
                <a:defRPr/>
              </a:pPr>
              <a:r>
                <a:rPr lang="en-US" sz="2000" dirty="0">
                  <a:latin typeface="Arial" pitchFamily="34" charset="0"/>
                  <a:cs typeface="Arial" pitchFamily="34" charset="0"/>
                </a:rPr>
                <a:t>Regional Lab Coordinators </a:t>
              </a:r>
              <a:r>
                <a:rPr lang="en-US" sz="2000" dirty="0" smtClean="0">
                  <a:latin typeface="Arial" pitchFamily="34" charset="0"/>
                  <a:cs typeface="Arial" pitchFamily="34" charset="0"/>
                </a:rPr>
                <a:t>at WHO Regional Offices</a:t>
              </a:r>
              <a:endParaRPr lang="en-US" sz="2000" dirty="0" smtClean="0">
                <a:latin typeface="Arial" pitchFamily="34" charset="0"/>
                <a:cs typeface="Arial" pitchFamily="34" charset="0"/>
              </a:endParaRPr>
            </a:p>
            <a:p>
              <a:pPr>
                <a:spcBef>
                  <a:spcPct val="50000"/>
                </a:spcBef>
                <a:buFont typeface="Wingdings" pitchFamily="2" charset="2"/>
                <a:buChar char="§"/>
                <a:defRPr/>
              </a:pPr>
              <a:r>
                <a:rPr lang="en-US" sz="2000" dirty="0" smtClean="0">
                  <a:latin typeface="Arial" pitchFamily="34" charset="0"/>
                  <a:cs typeface="Arial" pitchFamily="34" charset="0"/>
                </a:rPr>
                <a:t>Financial support</a:t>
              </a:r>
            </a:p>
            <a:p>
              <a:pPr lvl="1">
                <a:spcBef>
                  <a:spcPct val="50000"/>
                </a:spcBef>
                <a:buFont typeface="Wingdings" pitchFamily="2" charset="2"/>
                <a:buChar char="§"/>
                <a:defRPr/>
              </a:pPr>
              <a:r>
                <a:rPr lang="en-US" sz="2000" dirty="0" smtClean="0">
                  <a:latin typeface="Arial" pitchFamily="34" charset="0"/>
                  <a:cs typeface="Arial" pitchFamily="34" charset="0"/>
                </a:rPr>
                <a:t>Host </a:t>
              </a:r>
              <a:r>
                <a:rPr lang="en-US" sz="2000" dirty="0">
                  <a:latin typeface="Arial" pitchFamily="34" charset="0"/>
                  <a:cs typeface="Arial" pitchFamily="34" charset="0"/>
                </a:rPr>
                <a:t>country/institute</a:t>
              </a:r>
            </a:p>
            <a:p>
              <a:pPr lvl="1">
                <a:spcBef>
                  <a:spcPct val="50000"/>
                </a:spcBef>
                <a:buFont typeface="Wingdings" pitchFamily="2" charset="2"/>
                <a:buChar char="§"/>
                <a:defRPr/>
              </a:pPr>
              <a:r>
                <a:rPr lang="en-US" sz="2000" dirty="0" smtClean="0">
                  <a:latin typeface="Arial" pitchFamily="34" charset="0"/>
                  <a:cs typeface="Arial" pitchFamily="34" charset="0"/>
                </a:rPr>
                <a:t>WHO, CDC, MR Initiative, </a:t>
              </a:r>
              <a:r>
                <a:rPr lang="en-US" sz="1800" dirty="0" smtClean="0">
                  <a:latin typeface="Arial" pitchFamily="34" charset="0"/>
                  <a:cs typeface="Arial" pitchFamily="34" charset="0"/>
                </a:rPr>
                <a:t>Others</a:t>
              </a:r>
              <a:endParaRPr lang="en-US" sz="1800" dirty="0">
                <a:latin typeface="Arial" pitchFamily="34" charset="0"/>
                <a:cs typeface="Arial" pitchFamily="34" charset="0"/>
              </a:endParaRPr>
            </a:p>
          </p:txBody>
        </p:sp>
        <p:sp>
          <p:nvSpPr>
            <p:cNvPr id="27654" name="Freeform 10"/>
            <p:cNvSpPr>
              <a:spLocks/>
            </p:cNvSpPr>
            <p:nvPr/>
          </p:nvSpPr>
          <p:spPr bwMode="auto">
            <a:xfrm flipV="1">
              <a:off x="6798794" y="5375820"/>
              <a:ext cx="1898438" cy="45719"/>
            </a:xfrm>
            <a:custGeom>
              <a:avLst/>
              <a:gdLst>
                <a:gd name="T0" fmla="*/ 0 w 1260"/>
                <a:gd name="T1" fmla="*/ 26 h 26"/>
                <a:gd name="T2" fmla="*/ 1260 w 1260"/>
                <a:gd name="T3" fmla="*/ 26 h 26"/>
                <a:gd name="T4" fmla="*/ 1246 w 1260"/>
                <a:gd name="T5" fmla="*/ 0 h 26"/>
                <a:gd name="T6" fmla="*/ 14 w 1260"/>
                <a:gd name="T7" fmla="*/ 0 h 26"/>
                <a:gd name="T8" fmla="*/ 0 w 1260"/>
                <a:gd name="T9" fmla="*/ 26 h 26"/>
                <a:gd name="T10" fmla="*/ 0 60000 65536"/>
                <a:gd name="T11" fmla="*/ 0 60000 65536"/>
                <a:gd name="T12" fmla="*/ 0 60000 65536"/>
                <a:gd name="T13" fmla="*/ 0 60000 65536"/>
                <a:gd name="T14" fmla="*/ 0 60000 65536"/>
                <a:gd name="T15" fmla="*/ 0 w 1260"/>
                <a:gd name="T16" fmla="*/ 0 h 26"/>
                <a:gd name="T17" fmla="*/ 1260 w 1260"/>
                <a:gd name="T18" fmla="*/ 26 h 26"/>
              </a:gdLst>
              <a:ahLst/>
              <a:cxnLst>
                <a:cxn ang="T10">
                  <a:pos x="T0" y="T1"/>
                </a:cxn>
                <a:cxn ang="T11">
                  <a:pos x="T2" y="T3"/>
                </a:cxn>
                <a:cxn ang="T12">
                  <a:pos x="T4" y="T5"/>
                </a:cxn>
                <a:cxn ang="T13">
                  <a:pos x="T6" y="T7"/>
                </a:cxn>
                <a:cxn ang="T14">
                  <a:pos x="T8" y="T9"/>
                </a:cxn>
              </a:cxnLst>
              <a:rect l="T15" t="T16" r="T17" b="T18"/>
              <a:pathLst>
                <a:path w="1260" h="26">
                  <a:moveTo>
                    <a:pt x="0" y="26"/>
                  </a:moveTo>
                  <a:lnTo>
                    <a:pt x="1260" y="26"/>
                  </a:lnTo>
                  <a:lnTo>
                    <a:pt x="1246" y="0"/>
                  </a:lnTo>
                  <a:lnTo>
                    <a:pt x="14" y="0"/>
                  </a:lnTo>
                  <a:lnTo>
                    <a:pt x="0" y="26"/>
                  </a:lnTo>
                  <a:close/>
                </a:path>
              </a:pathLst>
            </a:custGeom>
            <a:solidFill>
              <a:srgbClr val="FFFFFF"/>
            </a:solidFill>
            <a:ln w="9525">
              <a:solidFill>
                <a:schemeClr val="tx1"/>
              </a:solidFill>
              <a:round/>
              <a:headEnd/>
              <a:tailEnd/>
            </a:ln>
          </p:spPr>
          <p:txBody>
            <a:bodyPr/>
            <a:lstStyle/>
            <a:p>
              <a:endParaRPr lang="en-US"/>
            </a:p>
          </p:txBody>
        </p:sp>
        <p:sp>
          <p:nvSpPr>
            <p:cNvPr id="27657" name="Freeform 13"/>
            <p:cNvSpPr>
              <a:spLocks/>
            </p:cNvSpPr>
            <p:nvPr/>
          </p:nvSpPr>
          <p:spPr bwMode="auto">
            <a:xfrm>
              <a:off x="7349203" y="4448175"/>
              <a:ext cx="822325" cy="41275"/>
            </a:xfrm>
            <a:custGeom>
              <a:avLst/>
              <a:gdLst>
                <a:gd name="T0" fmla="*/ 0 w 518"/>
                <a:gd name="T1" fmla="*/ 26 h 26"/>
                <a:gd name="T2" fmla="*/ 518 w 518"/>
                <a:gd name="T3" fmla="*/ 26 h 26"/>
                <a:gd name="T4" fmla="*/ 502 w 518"/>
                <a:gd name="T5" fmla="*/ 0 h 26"/>
                <a:gd name="T6" fmla="*/ 16 w 518"/>
                <a:gd name="T7" fmla="*/ 0 h 26"/>
                <a:gd name="T8" fmla="*/ 0 w 518"/>
                <a:gd name="T9" fmla="*/ 26 h 26"/>
                <a:gd name="T10" fmla="*/ 0 60000 65536"/>
                <a:gd name="T11" fmla="*/ 0 60000 65536"/>
                <a:gd name="T12" fmla="*/ 0 60000 65536"/>
                <a:gd name="T13" fmla="*/ 0 60000 65536"/>
                <a:gd name="T14" fmla="*/ 0 60000 65536"/>
                <a:gd name="T15" fmla="*/ 0 w 518"/>
                <a:gd name="T16" fmla="*/ 0 h 26"/>
                <a:gd name="T17" fmla="*/ 518 w 518"/>
                <a:gd name="T18" fmla="*/ 26 h 26"/>
              </a:gdLst>
              <a:ahLst/>
              <a:cxnLst>
                <a:cxn ang="T10">
                  <a:pos x="T0" y="T1"/>
                </a:cxn>
                <a:cxn ang="T11">
                  <a:pos x="T2" y="T3"/>
                </a:cxn>
                <a:cxn ang="T12">
                  <a:pos x="T4" y="T5"/>
                </a:cxn>
                <a:cxn ang="T13">
                  <a:pos x="T6" y="T7"/>
                </a:cxn>
                <a:cxn ang="T14">
                  <a:pos x="T8" y="T9"/>
                </a:cxn>
              </a:cxnLst>
              <a:rect l="T15" t="T16" r="T17" b="T18"/>
              <a:pathLst>
                <a:path w="518" h="26">
                  <a:moveTo>
                    <a:pt x="0" y="26"/>
                  </a:moveTo>
                  <a:lnTo>
                    <a:pt x="518" y="26"/>
                  </a:lnTo>
                  <a:lnTo>
                    <a:pt x="502" y="0"/>
                  </a:lnTo>
                  <a:lnTo>
                    <a:pt x="16" y="0"/>
                  </a:lnTo>
                  <a:lnTo>
                    <a:pt x="0" y="26"/>
                  </a:lnTo>
                  <a:close/>
                </a:path>
              </a:pathLst>
            </a:custGeom>
            <a:solidFill>
              <a:srgbClr val="FFFFFF"/>
            </a:solidFill>
            <a:ln w="9525">
              <a:solidFill>
                <a:schemeClr val="tx1"/>
              </a:solidFill>
              <a:round/>
              <a:headEnd/>
              <a:tailEnd/>
            </a:ln>
          </p:spPr>
          <p:txBody>
            <a:bodyPr/>
            <a:lstStyle/>
            <a:p>
              <a:endParaRPr lang="en-US"/>
            </a:p>
          </p:txBody>
        </p:sp>
      </p:grpSp>
      <p:sp>
        <p:nvSpPr>
          <p:cNvPr id="11" name="Rectangle 2"/>
          <p:cNvSpPr txBox="1">
            <a:spLocks noChangeArrowheads="1"/>
          </p:cNvSpPr>
          <p:nvPr/>
        </p:nvSpPr>
        <p:spPr>
          <a:xfrm>
            <a:off x="684213" y="146413"/>
            <a:ext cx="7772400" cy="1143000"/>
          </a:xfrm>
          <a:prstGeom prst="rect">
            <a:avLst/>
          </a:prstGeom>
        </p:spPr>
        <p: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lang="en-GB" sz="2800" b="1" kern="0" dirty="0" smtClean="0">
                <a:solidFill>
                  <a:srgbClr val="FF0000"/>
                </a:solidFill>
                <a:effectLst>
                  <a:outerShdw blurRad="38100" dist="38100" dir="2700000" algn="tl">
                    <a:srgbClr val="000000"/>
                  </a:outerShdw>
                </a:effectLst>
                <a:latin typeface="Arial" pitchFamily="34" charset="0"/>
                <a:ea typeface="+mj-ea"/>
                <a:cs typeface="Arial" pitchFamily="34" charset="0"/>
              </a:rPr>
              <a:t>Structure of the WHO Global Measles and Rubella Laboratory Network (</a:t>
            </a:r>
            <a:r>
              <a:rPr lang="en-GB" sz="2800" b="1" kern="0" dirty="0" err="1" smtClean="0">
                <a:solidFill>
                  <a:srgbClr val="FF0000"/>
                </a:solidFill>
                <a:effectLst>
                  <a:outerShdw blurRad="38100" dist="38100" dir="2700000" algn="tl">
                    <a:srgbClr val="000000"/>
                  </a:outerShdw>
                </a:effectLst>
                <a:latin typeface="Arial" pitchFamily="34" charset="0"/>
                <a:ea typeface="+mj-ea"/>
                <a:cs typeface="Arial" pitchFamily="34" charset="0"/>
              </a:rPr>
              <a:t>LabNet</a:t>
            </a:r>
            <a:r>
              <a:rPr lang="en-GB" sz="2800" b="1" kern="0" dirty="0" smtClean="0">
                <a:solidFill>
                  <a:srgbClr val="FF0000"/>
                </a:solidFill>
                <a:effectLst>
                  <a:outerShdw blurRad="38100" dist="38100" dir="2700000" algn="tl">
                    <a:srgbClr val="000000"/>
                  </a:outerShdw>
                </a:effectLst>
                <a:latin typeface="Arial" pitchFamily="34" charset="0"/>
                <a:ea typeface="+mj-ea"/>
                <a:cs typeface="Arial" pitchFamily="34" charset="0"/>
              </a:rPr>
              <a:t>)</a:t>
            </a:r>
            <a:endParaRPr kumimoji="0" lang="en-US" sz="4400" b="0" i="0" u="none" strike="noStrike" kern="0" cap="none" spc="0" normalizeH="0" baseline="0" noProof="0" dirty="0">
              <a:ln>
                <a:noFill/>
              </a:ln>
              <a:solidFill>
                <a:srgbClr val="FF0000"/>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Text Box 2"/>
          <p:cNvSpPr txBox="1">
            <a:spLocks noChangeArrowheads="1"/>
          </p:cNvSpPr>
          <p:nvPr/>
        </p:nvSpPr>
        <p:spPr bwMode="auto">
          <a:xfrm>
            <a:off x="828221" y="934358"/>
            <a:ext cx="7632700" cy="4816703"/>
          </a:xfrm>
          <a:prstGeom prst="rect">
            <a:avLst/>
          </a:prstGeom>
          <a:noFill/>
          <a:ln w="9525" algn="ctr">
            <a:noFill/>
            <a:miter lim="800000"/>
            <a:headEnd/>
            <a:tailEnd/>
          </a:ln>
          <a:effectLst/>
        </p:spPr>
        <p:txBody>
          <a:bodyPr>
            <a:spAutoFit/>
          </a:bodyPr>
          <a:lstStyle/>
          <a:p>
            <a:pPr>
              <a:spcBef>
                <a:spcPct val="50000"/>
              </a:spcBef>
              <a:buFont typeface="Wingdings" pitchFamily="2" charset="2"/>
              <a:buChar char="§"/>
              <a:defRPr/>
            </a:pPr>
            <a:r>
              <a:rPr lang="en-US" sz="2000" dirty="0" smtClean="0">
                <a:latin typeface="Arial" pitchFamily="34" charset="0"/>
                <a:cs typeface="Arial" pitchFamily="34" charset="0"/>
              </a:rPr>
              <a:t>Standardized testing and reporting structure</a:t>
            </a:r>
          </a:p>
          <a:p>
            <a:pPr>
              <a:spcBef>
                <a:spcPct val="50000"/>
              </a:spcBef>
              <a:buFont typeface="Wingdings" pitchFamily="2" charset="2"/>
              <a:buChar char="§"/>
              <a:defRPr/>
            </a:pPr>
            <a:r>
              <a:rPr lang="en-US" sz="2000" dirty="0" smtClean="0">
                <a:latin typeface="Arial" pitchFamily="34" charset="0"/>
                <a:cs typeface="Arial" pitchFamily="34" charset="0"/>
              </a:rPr>
              <a:t>Excellent </a:t>
            </a:r>
            <a:r>
              <a:rPr lang="en-US" sz="2000" dirty="0">
                <a:latin typeface="Arial" pitchFamily="34" charset="0"/>
                <a:cs typeface="Arial" pitchFamily="34" charset="0"/>
              </a:rPr>
              <a:t>quality </a:t>
            </a:r>
            <a:r>
              <a:rPr lang="en-US" sz="2000" dirty="0" smtClean="0">
                <a:latin typeface="Arial" pitchFamily="34" charset="0"/>
                <a:cs typeface="Arial" pitchFamily="34" charset="0"/>
              </a:rPr>
              <a:t>control at all levels </a:t>
            </a:r>
            <a:endParaRPr lang="en-US" sz="2000" dirty="0">
              <a:latin typeface="Arial" pitchFamily="34" charset="0"/>
              <a:cs typeface="Arial" pitchFamily="34" charset="0"/>
            </a:endParaRPr>
          </a:p>
          <a:p>
            <a:pPr>
              <a:spcBef>
                <a:spcPct val="50000"/>
              </a:spcBef>
              <a:buFont typeface="Wingdings" pitchFamily="2" charset="2"/>
              <a:buChar char="§"/>
              <a:defRPr/>
            </a:pPr>
            <a:r>
              <a:rPr lang="en-US" sz="2000" dirty="0">
                <a:latin typeface="Arial" pitchFamily="34" charset="0"/>
                <a:cs typeface="Arial" pitchFamily="34" charset="0"/>
              </a:rPr>
              <a:t>High quality data reported with </a:t>
            </a:r>
            <a:r>
              <a:rPr lang="en-US" sz="2000" dirty="0" smtClean="0">
                <a:latin typeface="Arial" pitchFamily="34" charset="0"/>
                <a:cs typeface="Arial" pitchFamily="34" charset="0"/>
              </a:rPr>
              <a:t>stringent timeliness </a:t>
            </a:r>
            <a:r>
              <a:rPr lang="en-US" sz="2000" dirty="0">
                <a:latin typeface="Arial" pitchFamily="34" charset="0"/>
                <a:cs typeface="Arial" pitchFamily="34" charset="0"/>
              </a:rPr>
              <a:t>requirements</a:t>
            </a:r>
          </a:p>
          <a:p>
            <a:pPr>
              <a:spcBef>
                <a:spcPct val="50000"/>
              </a:spcBef>
              <a:buFont typeface="Wingdings" pitchFamily="2" charset="2"/>
              <a:buChar char="§"/>
              <a:defRPr/>
            </a:pPr>
            <a:r>
              <a:rPr lang="en-US" sz="2000" dirty="0" smtClean="0">
                <a:latin typeface="Arial" pitchFamily="34" charset="0"/>
                <a:cs typeface="Arial" pitchFamily="34" charset="0"/>
              </a:rPr>
              <a:t>Use of </a:t>
            </a:r>
            <a:r>
              <a:rPr lang="en-US" sz="2000" dirty="0" smtClean="0">
                <a:latin typeface="Arial" pitchFamily="34" charset="0"/>
                <a:cs typeface="Arial" pitchFamily="34" charset="0"/>
              </a:rPr>
              <a:t>lab </a:t>
            </a:r>
            <a:r>
              <a:rPr lang="en-US" sz="2000" dirty="0" smtClean="0">
                <a:latin typeface="Arial" pitchFamily="34" charset="0"/>
                <a:cs typeface="Arial" pitchFamily="34" charset="0"/>
              </a:rPr>
              <a:t>data </a:t>
            </a:r>
            <a:r>
              <a:rPr lang="en-US" sz="2000" dirty="0" smtClean="0">
                <a:latin typeface="Arial" pitchFamily="34" charset="0"/>
                <a:cs typeface="Arial" pitchFamily="34" charset="0"/>
              </a:rPr>
              <a:t>linked with </a:t>
            </a:r>
            <a:r>
              <a:rPr lang="en-US" sz="2000" dirty="0" err="1" smtClean="0">
                <a:latin typeface="Arial" pitchFamily="34" charset="0"/>
                <a:cs typeface="Arial" pitchFamily="34" charset="0"/>
              </a:rPr>
              <a:t>epi</a:t>
            </a:r>
            <a:r>
              <a:rPr lang="en-US" sz="2000" dirty="0" smtClean="0">
                <a:latin typeface="Arial" pitchFamily="34" charset="0"/>
                <a:cs typeface="Arial" pitchFamily="34" charset="0"/>
              </a:rPr>
              <a:t> data </a:t>
            </a:r>
            <a:r>
              <a:rPr lang="en-US" sz="2000" dirty="0">
                <a:latin typeface="Arial" pitchFamily="34" charset="0"/>
                <a:cs typeface="Arial" pitchFamily="34" charset="0"/>
              </a:rPr>
              <a:t>to drive public health </a:t>
            </a:r>
            <a:r>
              <a:rPr lang="en-US" sz="2000" dirty="0" smtClean="0">
                <a:latin typeface="Arial" pitchFamily="34" charset="0"/>
                <a:cs typeface="Arial" pitchFamily="34" charset="0"/>
              </a:rPr>
              <a:t>decisions</a:t>
            </a:r>
            <a:endParaRPr lang="en-US" sz="2000" dirty="0">
              <a:latin typeface="Arial" pitchFamily="34" charset="0"/>
              <a:cs typeface="Arial" pitchFamily="34" charset="0"/>
            </a:endParaRPr>
          </a:p>
          <a:p>
            <a:pPr>
              <a:spcBef>
                <a:spcPct val="50000"/>
              </a:spcBef>
              <a:buFont typeface="Wingdings" pitchFamily="2" charset="2"/>
              <a:buChar char="§"/>
              <a:defRPr/>
            </a:pPr>
            <a:r>
              <a:rPr lang="en-US" sz="2000" dirty="0">
                <a:latin typeface="Arial" pitchFamily="34" charset="0"/>
                <a:cs typeface="Arial" pitchFamily="34" charset="0"/>
              </a:rPr>
              <a:t>Local ownership and alignment with national public health </a:t>
            </a:r>
            <a:r>
              <a:rPr lang="en-US" sz="2000" dirty="0" smtClean="0">
                <a:latin typeface="Arial" pitchFamily="34" charset="0"/>
                <a:cs typeface="Arial" pitchFamily="34" charset="0"/>
              </a:rPr>
              <a:t>priorities</a:t>
            </a:r>
          </a:p>
          <a:p>
            <a:pPr>
              <a:spcBef>
                <a:spcPct val="50000"/>
              </a:spcBef>
              <a:buFont typeface="Wingdings" pitchFamily="2" charset="2"/>
              <a:buChar char="§"/>
              <a:defRPr/>
            </a:pPr>
            <a:r>
              <a:rPr lang="en-US" sz="2000" dirty="0" smtClean="0">
                <a:latin typeface="Arial" pitchFamily="34" charset="0"/>
                <a:cs typeface="Arial" pitchFamily="34" charset="0"/>
              </a:rPr>
              <a:t>National laboratories are nominated by MOH in collaboration with WHO</a:t>
            </a:r>
            <a:endParaRPr lang="en-US" sz="2000" dirty="0">
              <a:latin typeface="Arial" pitchFamily="34" charset="0"/>
              <a:cs typeface="Arial" pitchFamily="34" charset="0"/>
            </a:endParaRPr>
          </a:p>
          <a:p>
            <a:pPr>
              <a:spcBef>
                <a:spcPct val="50000"/>
              </a:spcBef>
              <a:buFont typeface="Wingdings" pitchFamily="2" charset="2"/>
              <a:buChar char="§"/>
              <a:defRPr/>
            </a:pPr>
            <a:r>
              <a:rPr lang="en-US" sz="2000" dirty="0">
                <a:latin typeface="Arial" pitchFamily="34" charset="0"/>
                <a:cs typeface="Arial" pitchFamily="34" charset="0"/>
              </a:rPr>
              <a:t>Integrated </a:t>
            </a:r>
            <a:r>
              <a:rPr lang="en-US" sz="2000" dirty="0" smtClean="0">
                <a:latin typeface="Arial" pitchFamily="34" charset="0"/>
                <a:cs typeface="Arial" pitchFamily="34" charset="0"/>
              </a:rPr>
              <a:t>surveillance for measles </a:t>
            </a:r>
            <a:r>
              <a:rPr lang="en-US" sz="2000" dirty="0">
                <a:latin typeface="Arial" pitchFamily="34" charset="0"/>
                <a:cs typeface="Arial" pitchFamily="34" charset="0"/>
              </a:rPr>
              <a:t>and </a:t>
            </a:r>
            <a:r>
              <a:rPr lang="en-US" sz="2000" dirty="0" smtClean="0">
                <a:latin typeface="Arial" pitchFamily="34" charset="0"/>
                <a:cs typeface="Arial" pitchFamily="34" charset="0"/>
              </a:rPr>
              <a:t>rubella and other VPDs (</a:t>
            </a:r>
            <a:r>
              <a:rPr lang="en-US" sz="2000" dirty="0" err="1" smtClean="0">
                <a:latin typeface="Arial" pitchFamily="34" charset="0"/>
                <a:cs typeface="Arial" pitchFamily="34" charset="0"/>
              </a:rPr>
              <a:t>e,g</a:t>
            </a:r>
            <a:r>
              <a:rPr lang="en-US" sz="2000" dirty="0" smtClean="0">
                <a:latin typeface="Arial" pitchFamily="34" charset="0"/>
                <a:cs typeface="Arial" pitchFamily="34" charset="0"/>
              </a:rPr>
              <a:t>, Yellow Fever and Japanese Encephalitis)</a:t>
            </a:r>
            <a:endParaRPr lang="en-US" sz="2000" dirty="0">
              <a:latin typeface="Arial" pitchFamily="34" charset="0"/>
              <a:cs typeface="Arial" pitchFamily="34" charset="0"/>
            </a:endParaRPr>
          </a:p>
          <a:p>
            <a:pPr>
              <a:spcBef>
                <a:spcPct val="50000"/>
              </a:spcBef>
              <a:buFont typeface="Wingdings" pitchFamily="2" charset="2"/>
              <a:buChar char="§"/>
              <a:defRPr/>
            </a:pPr>
            <a:endParaRPr lang="en-US" u="sng" dirty="0">
              <a:solidFill>
                <a:srgbClr val="FF0000"/>
              </a:solidFill>
            </a:endParaRPr>
          </a:p>
        </p:txBody>
      </p:sp>
      <p:sp>
        <p:nvSpPr>
          <p:cNvPr id="3" name="Rectangle 2"/>
          <p:cNvSpPr txBox="1">
            <a:spLocks noChangeArrowheads="1"/>
          </p:cNvSpPr>
          <p:nvPr/>
        </p:nvSpPr>
        <p:spPr>
          <a:xfrm>
            <a:off x="684213" y="146413"/>
            <a:ext cx="7772400" cy="1143000"/>
          </a:xfrm>
          <a:prstGeom prst="rect">
            <a:avLst/>
          </a:prstGeom>
        </p:spPr>
        <p: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lang="en-GB" sz="2800" b="1" kern="0" dirty="0" smtClean="0">
                <a:solidFill>
                  <a:srgbClr val="FF0000"/>
                </a:solidFill>
                <a:effectLst>
                  <a:outerShdw blurRad="38100" dist="38100" dir="2700000" algn="tl">
                    <a:srgbClr val="000000"/>
                  </a:outerShdw>
                </a:effectLst>
                <a:latin typeface="Arial" pitchFamily="34" charset="0"/>
                <a:ea typeface="+mj-ea"/>
                <a:cs typeface="Arial" pitchFamily="34" charset="0"/>
              </a:rPr>
              <a:t>Strengths of the </a:t>
            </a:r>
            <a:r>
              <a:rPr lang="en-GB" sz="2800" b="1" kern="0" dirty="0" err="1" smtClean="0">
                <a:solidFill>
                  <a:srgbClr val="FF0000"/>
                </a:solidFill>
                <a:effectLst>
                  <a:outerShdw blurRad="38100" dist="38100" dir="2700000" algn="tl">
                    <a:srgbClr val="000000"/>
                  </a:outerShdw>
                </a:effectLst>
                <a:latin typeface="Arial" pitchFamily="34" charset="0"/>
                <a:ea typeface="+mj-ea"/>
                <a:cs typeface="Arial" pitchFamily="34" charset="0"/>
              </a:rPr>
              <a:t>LabNet</a:t>
            </a:r>
            <a:r>
              <a:rPr lang="en-GB" sz="2800" b="1" kern="0" dirty="0" smtClean="0">
                <a:solidFill>
                  <a:srgbClr val="FF0000"/>
                </a:solidFill>
                <a:effectLst>
                  <a:outerShdw blurRad="38100" dist="38100" dir="2700000" algn="tl">
                    <a:srgbClr val="000000"/>
                  </a:outerShdw>
                </a:effectLst>
                <a:latin typeface="Arial" pitchFamily="34" charset="0"/>
                <a:ea typeface="+mj-ea"/>
                <a:cs typeface="Arial" pitchFamily="34" charset="0"/>
              </a:rPr>
              <a:t> </a:t>
            </a:r>
            <a:r>
              <a:rPr lang="en-GB" sz="2800" b="1" kern="0" dirty="0" smtClean="0">
                <a:solidFill>
                  <a:srgbClr val="FF0000"/>
                </a:solidFill>
                <a:effectLst>
                  <a:outerShdw blurRad="38100" dist="38100" dir="2700000" algn="tl">
                    <a:srgbClr val="000000"/>
                  </a:outerShdw>
                </a:effectLst>
                <a:latin typeface="Arial" pitchFamily="34" charset="0"/>
                <a:ea typeface="+mj-ea"/>
                <a:cs typeface="Arial" pitchFamily="34" charset="0"/>
              </a:rPr>
              <a:t>Structure</a:t>
            </a:r>
            <a:endParaRPr kumimoji="0" lang="en-US" sz="4400" b="0" i="0" u="none" strike="noStrike" kern="0" cap="none" spc="0" normalizeH="0" baseline="0" noProof="0" dirty="0">
              <a:ln>
                <a:noFill/>
              </a:ln>
              <a:solidFill>
                <a:srgbClr val="FF0000"/>
              </a:solidFill>
              <a:effectLst/>
              <a:uLnTx/>
              <a:uFillTx/>
              <a:latin typeface="Arial" pitchFamily="34" charset="0"/>
              <a:ea typeface="+mj-ea"/>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MRI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MRI_Template</Template>
  <TotalTime>163</TotalTime>
  <Words>1615</Words>
  <Application>Microsoft Office PowerPoint</Application>
  <PresentationFormat>On-screen Show (4:3)</PresentationFormat>
  <Paragraphs>345</Paragraphs>
  <Slides>31</Slides>
  <Notes>21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MRI_Template</vt:lpstr>
      <vt:lpstr>Competent and Sustainable Global Laboratory Surveillance for Measles and Rubella is Provided by the WHO Global Measles and Rubella Laboratory Network </vt:lpstr>
      <vt:lpstr>Slide 2</vt:lpstr>
      <vt:lpstr>Quick Quiz…</vt:lpstr>
      <vt:lpstr>What's causing these fever and rash cases? </vt:lpstr>
      <vt:lpstr>Countries Conducting Measles Case-Based Surveillance with Laboratory Testing in 2011</vt:lpstr>
      <vt:lpstr>Slide 6</vt:lpstr>
      <vt:lpstr>Slide 7</vt:lpstr>
      <vt:lpstr>Slide 8</vt:lpstr>
      <vt:lpstr>Slide 9</vt:lpstr>
      <vt:lpstr>Slide 10</vt:lpstr>
      <vt:lpstr>Activity: Serologic Testing: IgM test results as reported to WHO HQ by WHO region, 2010 &amp; 2011</vt:lpstr>
      <vt:lpstr>Activity: Training and Capacity Building </vt:lpstr>
      <vt:lpstr>Activity: Capacity Building for 2012</vt:lpstr>
      <vt:lpstr>Activity: Standardization</vt:lpstr>
      <vt:lpstr>Activity: Quality Assurance</vt:lpstr>
      <vt:lpstr>Meeting the Need for Enhanced Surveillance</vt:lpstr>
      <vt:lpstr>Activity: Verification of Elimination of Measles and Rubella </vt:lpstr>
      <vt:lpstr>Slide 18</vt:lpstr>
      <vt:lpstr>Slide 19</vt:lpstr>
      <vt:lpstr>LabNet Genetic Sequence Data as of July 2012</vt:lpstr>
      <vt:lpstr>Slide 21</vt:lpstr>
      <vt:lpstr>MeaNS: Circulating genotypes</vt:lpstr>
      <vt:lpstr>Slide 23</vt:lpstr>
      <vt:lpstr>Slide 24</vt:lpstr>
      <vt:lpstr>Slide 25</vt:lpstr>
      <vt:lpstr>Slide 26</vt:lpstr>
      <vt:lpstr>Global Measles and Rubella LabNet Estimated Costs 2011</vt:lpstr>
      <vt:lpstr>Global Measles and Rubella LabNet Projected Budget, 2012</vt:lpstr>
      <vt:lpstr>Summary </vt:lpstr>
      <vt:lpstr>Summary </vt:lpstr>
      <vt:lpstr>Slide 31</vt:lpstr>
    </vt:vector>
  </TitlesOfParts>
  <Company>CDC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dc:title>
  <dc:creator>fez9</dc:creator>
  <cp:lastModifiedBy>fez9</cp:lastModifiedBy>
  <cp:revision>30</cp:revision>
  <dcterms:created xsi:type="dcterms:W3CDTF">2012-09-19T00:04:31Z</dcterms:created>
  <dcterms:modified xsi:type="dcterms:W3CDTF">2012-09-19T03:12:01Z</dcterms:modified>
</cp:coreProperties>
</file>