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6" r:id="rId5"/>
    <p:sldMasterId id="2147483871" r:id="rId6"/>
    <p:sldMasterId id="2147483907" r:id="rId7"/>
    <p:sldMasterId id="2147483922" r:id="rId8"/>
    <p:sldMasterId id="2147483945" r:id="rId9"/>
    <p:sldMasterId id="2147483951" r:id="rId10"/>
  </p:sldMasterIdLst>
  <p:notesMasterIdLst>
    <p:notesMasterId r:id="rId21"/>
  </p:notesMasterIdLst>
  <p:handoutMasterIdLst>
    <p:handoutMasterId r:id="rId22"/>
  </p:handoutMasterIdLst>
  <p:sldIdLst>
    <p:sldId id="257" r:id="rId11"/>
    <p:sldId id="490" r:id="rId12"/>
    <p:sldId id="491" r:id="rId13"/>
    <p:sldId id="493" r:id="rId14"/>
    <p:sldId id="494" r:id="rId15"/>
    <p:sldId id="362" r:id="rId16"/>
    <p:sldId id="368" r:id="rId17"/>
    <p:sldId id="478" r:id="rId18"/>
    <p:sldId id="344" r:id="rId19"/>
    <p:sldId id="298" r:id="rId20"/>
  </p:sldIdLst>
  <p:sldSz cx="9144000" cy="5143500" type="screen16x9"/>
  <p:notesSz cx="7315200" cy="96012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Helvetica" panose="020B0604020202020204" pitchFamily="34" charset="0"/>
      <p:regular r:id="rId29"/>
      <p:bold r:id="rId30"/>
      <p:italic r:id="rId31"/>
      <p:boldItalic r:id="rId32"/>
    </p:embeddedFont>
    <p:embeddedFont>
      <p:font typeface="Myriad Web Pro" panose="020B0604020202020204" charset="0"/>
      <p:regular r:id="rId33"/>
      <p:bold r:id="rId34"/>
      <p: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9B92"/>
    <a:srgbClr val="97295B"/>
    <a:srgbClr val="8B0E04"/>
    <a:srgbClr val="000000"/>
    <a:srgbClr val="594F40"/>
    <a:srgbClr val="B2A97E"/>
    <a:srgbClr val="F3F3F3"/>
    <a:srgbClr val="532E63"/>
    <a:srgbClr val="6D7770"/>
    <a:srgbClr val="26B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5232" autoAdjust="0"/>
  </p:normalViewPr>
  <p:slideViewPr>
    <p:cSldViewPr snapToGrid="0">
      <p:cViewPr varScale="1">
        <p:scale>
          <a:sx n="108" d="100"/>
          <a:sy n="108" d="100"/>
        </p:scale>
        <p:origin x="101"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66331844967106E-2"/>
          <c:y val="3.6225158936057308E-2"/>
          <c:w val="0.81310995700005595"/>
          <c:h val="0.75836695507959728"/>
        </c:manualLayout>
      </c:layout>
      <c:lineChart>
        <c:grouping val="standard"/>
        <c:varyColors val="0"/>
        <c:ser>
          <c:idx val="1"/>
          <c:order val="0"/>
          <c:tx>
            <c:strRef>
              <c:f>'\\cdc.gov\private\L335\hah4\Documents\NIS - Child\MMWR\2017\CDC Stacks_Supplemental\[No Shot Kids MMWR 2017 Birth Cohort 2011 - 2015 ABC WEIGHTS OCTOBER072018.xlsx]NoShotKids'!$F$3</c:f>
              <c:strCache>
                <c:ptCount val="1"/>
                <c:pt idx="0">
                  <c:v>Linear Regression Line</c:v>
                </c:pt>
              </c:strCache>
            </c:strRef>
          </c:tx>
          <c:spPr>
            <a:ln w="28575" cap="rnd">
              <a:solidFill>
                <a:schemeClr val="accent6"/>
              </a:solidFill>
              <a:round/>
            </a:ln>
            <a:effectLst/>
          </c:spPr>
          <c:marker>
            <c:symbol val="none"/>
          </c:marker>
          <c:cat>
            <c:strRef>
              <c:f>[1]NoShotKids!$B$4:$B$8</c:f>
              <c:strCache>
                <c:ptCount val="5"/>
                <c:pt idx="0">
                  <c:v>2011</c:v>
                </c:pt>
                <c:pt idx="1">
                  <c:v>2012</c:v>
                </c:pt>
                <c:pt idx="2">
                  <c:v>2013</c:v>
                </c:pt>
                <c:pt idx="3">
                  <c:v>2014</c:v>
                </c:pt>
                <c:pt idx="4">
                  <c:v>2015</c:v>
                </c:pt>
              </c:strCache>
            </c:strRef>
          </c:cat>
          <c:val>
            <c:numRef>
              <c:f>[1]NoShotKids!$F$4:$F$8</c:f>
              <c:numCache>
                <c:formatCode>General</c:formatCode>
                <c:ptCount val="5"/>
                <c:pt idx="0">
                  <c:v>0.9</c:v>
                </c:pt>
                <c:pt idx="1">
                  <c:v>1</c:v>
                </c:pt>
                <c:pt idx="2">
                  <c:v>1.1000000000000001</c:v>
                </c:pt>
                <c:pt idx="3">
                  <c:v>1.2</c:v>
                </c:pt>
                <c:pt idx="4">
                  <c:v>1.3</c:v>
                </c:pt>
              </c:numCache>
            </c:numRef>
          </c:val>
          <c:smooth val="0"/>
          <c:extLst>
            <c:ext xmlns:c16="http://schemas.microsoft.com/office/drawing/2014/chart" uri="{C3380CC4-5D6E-409C-BE32-E72D297353CC}">
              <c16:uniqueId val="{00000001-9916-4D26-8C50-D6856F625489}"/>
            </c:ext>
          </c:extLst>
        </c:ser>
        <c:ser>
          <c:idx val="2"/>
          <c:order val="1"/>
          <c:tx>
            <c:strRef>
              <c:f>'\\cdc.gov\private\L335\hah4\Documents\NIS - Child\MMWR\2017\CDC Stacks_Supplemental\[No Shot Kids MMWR 2017 Birth Cohort 2011 - 2015 ABC WEIGHTS OCTOBER072018.xlsx]NoShotKids'!$G$3</c:f>
              <c:strCache>
                <c:ptCount val="1"/>
                <c:pt idx="0">
                  <c:v>95% CI for Regression Line</c:v>
                </c:pt>
              </c:strCache>
            </c:strRef>
          </c:tx>
          <c:spPr>
            <a:ln w="25400" cap="rnd">
              <a:solidFill>
                <a:srgbClr val="0070C0"/>
              </a:solidFill>
              <a:prstDash val="sysDot"/>
              <a:round/>
            </a:ln>
            <a:effectLst/>
          </c:spPr>
          <c:marker>
            <c:symbol val="none"/>
          </c:marker>
          <c:cat>
            <c:strRef>
              <c:f>[1]NoShotKids!$B$4:$B$8</c:f>
              <c:strCache>
                <c:ptCount val="5"/>
                <c:pt idx="0">
                  <c:v>2011</c:v>
                </c:pt>
                <c:pt idx="1">
                  <c:v>2012</c:v>
                </c:pt>
                <c:pt idx="2">
                  <c:v>2013</c:v>
                </c:pt>
                <c:pt idx="3">
                  <c:v>2014</c:v>
                </c:pt>
                <c:pt idx="4">
                  <c:v>2015</c:v>
                </c:pt>
              </c:strCache>
            </c:strRef>
          </c:cat>
          <c:val>
            <c:numRef>
              <c:f>[1]NoShotKids!$G$4:$G$8</c:f>
              <c:numCache>
                <c:formatCode>General</c:formatCode>
                <c:ptCount val="5"/>
                <c:pt idx="0">
                  <c:v>0.8</c:v>
                </c:pt>
                <c:pt idx="1">
                  <c:v>0.9</c:v>
                </c:pt>
                <c:pt idx="2">
                  <c:v>0.9</c:v>
                </c:pt>
                <c:pt idx="3">
                  <c:v>1</c:v>
                </c:pt>
                <c:pt idx="4">
                  <c:v>1</c:v>
                </c:pt>
              </c:numCache>
            </c:numRef>
          </c:val>
          <c:smooth val="0"/>
          <c:extLst>
            <c:ext xmlns:c16="http://schemas.microsoft.com/office/drawing/2014/chart" uri="{C3380CC4-5D6E-409C-BE32-E72D297353CC}">
              <c16:uniqueId val="{00000002-9916-4D26-8C50-D6856F625489}"/>
            </c:ext>
          </c:extLst>
        </c:ser>
        <c:ser>
          <c:idx val="3"/>
          <c:order val="2"/>
          <c:tx>
            <c:strRef>
              <c:f>'\\cdc.gov\private\L335\hah4\Documents\NIS - Child\MMWR\2017\CDC Stacks_Supplemental\[No Shot Kids MMWR 2017 Birth Cohort 2011 - 2015 ABC WEIGHTS OCTOBER072018.xlsx]NoShotKids'!$H$3</c:f>
              <c:strCache>
                <c:ptCount val="1"/>
                <c:pt idx="0">
                  <c:v>Upper_95</c:v>
                </c:pt>
              </c:strCache>
            </c:strRef>
          </c:tx>
          <c:spPr>
            <a:ln w="25400" cap="rnd">
              <a:solidFill>
                <a:srgbClr val="0070C0"/>
              </a:solidFill>
              <a:prstDash val="sysDot"/>
              <a:round/>
            </a:ln>
            <a:effectLst/>
          </c:spPr>
          <c:marker>
            <c:symbol val="none"/>
          </c:marker>
          <c:cat>
            <c:strRef>
              <c:f>[1]NoShotKids!$B$4:$B$8</c:f>
              <c:strCache>
                <c:ptCount val="5"/>
                <c:pt idx="0">
                  <c:v>2011</c:v>
                </c:pt>
                <c:pt idx="1">
                  <c:v>2012</c:v>
                </c:pt>
                <c:pt idx="2">
                  <c:v>2013</c:v>
                </c:pt>
                <c:pt idx="3">
                  <c:v>2014</c:v>
                </c:pt>
                <c:pt idx="4">
                  <c:v>2015</c:v>
                </c:pt>
              </c:strCache>
            </c:strRef>
          </c:cat>
          <c:val>
            <c:numRef>
              <c:f>[1]NoShotKids!$H$4:$H$8</c:f>
              <c:numCache>
                <c:formatCode>General</c:formatCode>
                <c:ptCount val="5"/>
                <c:pt idx="0">
                  <c:v>1</c:v>
                </c:pt>
                <c:pt idx="1">
                  <c:v>1.2</c:v>
                </c:pt>
                <c:pt idx="2">
                  <c:v>1.3</c:v>
                </c:pt>
                <c:pt idx="3">
                  <c:v>1.4</c:v>
                </c:pt>
                <c:pt idx="4">
                  <c:v>1.6</c:v>
                </c:pt>
              </c:numCache>
            </c:numRef>
          </c:val>
          <c:smooth val="0"/>
          <c:extLst>
            <c:ext xmlns:c16="http://schemas.microsoft.com/office/drawing/2014/chart" uri="{C3380CC4-5D6E-409C-BE32-E72D297353CC}">
              <c16:uniqueId val="{00000003-9916-4D26-8C50-D6856F625489}"/>
            </c:ext>
          </c:extLst>
        </c:ser>
        <c:dLbls>
          <c:showLegendKey val="0"/>
          <c:showVal val="0"/>
          <c:showCatName val="0"/>
          <c:showSerName val="0"/>
          <c:showPercent val="0"/>
          <c:showBubbleSize val="0"/>
        </c:dLbls>
        <c:smooth val="0"/>
        <c:axId val="127888104"/>
        <c:axId val="127888496"/>
        <c:extLst/>
      </c:lineChart>
      <c:catAx>
        <c:axId val="1278881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solidFill>
                      <a:sysClr val="windowText" lastClr="000000"/>
                    </a:solidFill>
                  </a:rPr>
                  <a:t>Year of Birth</a:t>
                </a:r>
              </a:p>
            </c:rich>
          </c:tx>
          <c:layout>
            <c:manualLayout>
              <c:xMode val="edge"/>
              <c:yMode val="edge"/>
              <c:x val="0.43196253104809634"/>
              <c:y val="0.86702324705134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27888496"/>
        <c:crosses val="autoZero"/>
        <c:auto val="1"/>
        <c:lblAlgn val="ctr"/>
        <c:lblOffset val="100"/>
        <c:noMultiLvlLbl val="0"/>
      </c:catAx>
      <c:valAx>
        <c:axId val="127888496"/>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400" b="0" i="0" u="none" strike="noStrike" kern="1200" baseline="0">
                    <a:solidFill>
                      <a:schemeClr val="tx1">
                        <a:lumMod val="65000"/>
                        <a:lumOff val="35000"/>
                      </a:schemeClr>
                    </a:solidFill>
                    <a:latin typeface="+mn-lt"/>
                    <a:ea typeface="+mn-ea"/>
                    <a:cs typeface="+mn-cs"/>
                  </a:defRPr>
                </a:pPr>
                <a:r>
                  <a:rPr lang="en-US" sz="1400" b="1" baseline="0" dirty="0">
                    <a:solidFill>
                      <a:sysClr val="windowText" lastClr="000000"/>
                    </a:solidFill>
                  </a:rPr>
                  <a:t>Percentage Unvaccinated</a:t>
                </a:r>
              </a:p>
            </c:rich>
          </c:tx>
          <c:layout>
            <c:manualLayout>
              <c:xMode val="edge"/>
              <c:yMode val="edge"/>
              <c:x val="9.2944979099834739E-4"/>
              <c:y val="0.18951602017489749"/>
            </c:manualLayout>
          </c:layout>
          <c:overlay val="0"/>
          <c:spPr>
            <a:noFill/>
            <a:ln>
              <a:noFill/>
            </a:ln>
            <a:effectLst/>
          </c:spPr>
          <c:txPr>
            <a:bodyPr rot="-5400000" spcFirstLastPara="1" vertOverflow="ellipsis" vert="horz" wrap="square" anchor="ctr" anchorCtr="1"/>
            <a:lstStyle/>
            <a:p>
              <a:pPr algn="ct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27888104"/>
        <c:crosses val="autoZero"/>
        <c:crossBetween val="midCat"/>
        <c:majorUnit val="0.2"/>
      </c:valAx>
      <c:spPr>
        <a:noFill/>
        <a:ln>
          <a:noFill/>
        </a:ln>
        <a:effectLst/>
      </c:spPr>
    </c:plotArea>
    <c:legend>
      <c:legendPos val="b"/>
      <c:legendEntry>
        <c:idx val="2"/>
        <c:delete val="1"/>
      </c:legendEntry>
      <c:layout>
        <c:manualLayout>
          <c:xMode val="edge"/>
          <c:yMode val="edge"/>
          <c:x val="0.21257864744663152"/>
          <c:y val="0.93778758300373732"/>
          <c:w val="0.5536095962603188"/>
          <c:h val="6.221241699626257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DC0A1-EDD8-4AFC-A5D5-639E8630516D}"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91EF2372-654A-4ACC-8C13-C17CE5B3CD29}">
      <dgm:prSet phldrT="[Text]" custT="1"/>
      <dgm:spPr/>
      <dgm:t>
        <a:bodyPr/>
        <a:lstStyle/>
        <a:p>
          <a:r>
            <a:rPr lang="en-US" sz="1800" b="1" dirty="0">
              <a:solidFill>
                <a:schemeClr val="bg1"/>
              </a:solidFill>
            </a:rPr>
            <a:t>Driver #1</a:t>
          </a:r>
        </a:p>
        <a:p>
          <a:r>
            <a:rPr lang="en-US" sz="1800" b="1" dirty="0">
              <a:solidFill>
                <a:schemeClr val="bg1"/>
              </a:solidFill>
            </a:rPr>
            <a:t>Access to Vaccines</a:t>
          </a:r>
        </a:p>
      </dgm:t>
    </dgm:pt>
    <dgm:pt modelId="{39DD4F9B-13FC-434B-8F87-E43C44500ECB}" type="parTrans" cxnId="{6CCDCA0F-7F58-48CB-A0B0-D1AE583D49BD}">
      <dgm:prSet/>
      <dgm:spPr/>
      <dgm:t>
        <a:bodyPr/>
        <a:lstStyle/>
        <a:p>
          <a:endParaRPr lang="en-US">
            <a:solidFill>
              <a:schemeClr val="accent6"/>
            </a:solidFill>
          </a:endParaRPr>
        </a:p>
      </dgm:t>
    </dgm:pt>
    <dgm:pt modelId="{1EF27330-6E35-47C5-9CBA-3226A28F9FBD}" type="sibTrans" cxnId="{6CCDCA0F-7F58-48CB-A0B0-D1AE583D49BD}">
      <dgm:prSet/>
      <dgm:spPr/>
      <dgm:t>
        <a:bodyPr/>
        <a:lstStyle/>
        <a:p>
          <a:endParaRPr lang="en-US">
            <a:solidFill>
              <a:schemeClr val="accent6"/>
            </a:solidFill>
          </a:endParaRPr>
        </a:p>
      </dgm:t>
    </dgm:pt>
    <dgm:pt modelId="{A6326BD2-5AD9-4978-ABE0-01C5509780D2}">
      <dgm:prSet phldrT="[Text]" custT="1"/>
      <dgm:spPr/>
      <dgm:t>
        <a:bodyPr/>
        <a:lstStyle/>
        <a:p>
          <a:pPr>
            <a:lnSpc>
              <a:spcPct val="100000"/>
            </a:lnSpc>
          </a:pPr>
          <a:r>
            <a:rPr lang="en-US" sz="1300" b="1" dirty="0">
              <a:solidFill>
                <a:srgbClr val="000000"/>
              </a:solidFill>
            </a:rPr>
            <a:t>Strategy: Dismantle barriers to access </a:t>
          </a:r>
        </a:p>
      </dgm:t>
    </dgm:pt>
    <dgm:pt modelId="{6462B027-B222-4E90-8F17-6DCCFAE9FD4B}" type="parTrans" cxnId="{5C8E5D36-32B9-49FB-AA62-7978D442F211}">
      <dgm:prSet/>
      <dgm:spPr/>
      <dgm:t>
        <a:bodyPr/>
        <a:lstStyle/>
        <a:p>
          <a:endParaRPr lang="en-US">
            <a:solidFill>
              <a:schemeClr val="accent6"/>
            </a:solidFill>
          </a:endParaRPr>
        </a:p>
      </dgm:t>
    </dgm:pt>
    <dgm:pt modelId="{3C4F96DE-7BDB-4A85-8A02-ABE2EC8ED1E6}" type="sibTrans" cxnId="{5C8E5D36-32B9-49FB-AA62-7978D442F211}">
      <dgm:prSet/>
      <dgm:spPr/>
      <dgm:t>
        <a:bodyPr/>
        <a:lstStyle/>
        <a:p>
          <a:endParaRPr lang="en-US">
            <a:solidFill>
              <a:schemeClr val="accent6"/>
            </a:solidFill>
          </a:endParaRPr>
        </a:p>
      </dgm:t>
    </dgm:pt>
    <dgm:pt modelId="{5256D349-8551-4CB6-BF81-C3550A92E47C}">
      <dgm:prSet phldrT="[Text]" custT="1"/>
      <dgm:spPr/>
      <dgm:t>
        <a:bodyPr/>
        <a:lstStyle/>
        <a:p>
          <a:pPr>
            <a:lnSpc>
              <a:spcPct val="100000"/>
            </a:lnSpc>
          </a:pPr>
          <a:r>
            <a:rPr lang="en-US" sz="1300" dirty="0">
              <a:solidFill>
                <a:srgbClr val="000000"/>
              </a:solidFill>
            </a:rPr>
            <a:t>Minimize vaccine costs to patients</a:t>
          </a:r>
        </a:p>
      </dgm:t>
    </dgm:pt>
    <dgm:pt modelId="{E22F43B0-45B5-4E12-9367-CFDA13B848E9}" type="parTrans" cxnId="{EE82E284-B87D-43AA-9720-E056F87B400D}">
      <dgm:prSet/>
      <dgm:spPr/>
      <dgm:t>
        <a:bodyPr/>
        <a:lstStyle/>
        <a:p>
          <a:endParaRPr lang="en-US">
            <a:solidFill>
              <a:schemeClr val="accent6"/>
            </a:solidFill>
          </a:endParaRPr>
        </a:p>
      </dgm:t>
    </dgm:pt>
    <dgm:pt modelId="{A5773868-80D6-412F-B507-4B1E2DB288C0}" type="sibTrans" cxnId="{EE82E284-B87D-43AA-9720-E056F87B400D}">
      <dgm:prSet/>
      <dgm:spPr/>
      <dgm:t>
        <a:bodyPr/>
        <a:lstStyle/>
        <a:p>
          <a:endParaRPr lang="en-US">
            <a:solidFill>
              <a:schemeClr val="accent6"/>
            </a:solidFill>
          </a:endParaRPr>
        </a:p>
      </dgm:t>
    </dgm:pt>
    <dgm:pt modelId="{DFBD97A1-21FE-477C-8762-EC3A0B368C5E}">
      <dgm:prSet phldrT="[Text]" custT="1"/>
      <dgm:spPr/>
      <dgm:t>
        <a:bodyPr/>
        <a:lstStyle/>
        <a:p>
          <a:r>
            <a:rPr lang="en-US" sz="1800" b="1" dirty="0">
              <a:solidFill>
                <a:schemeClr val="bg1"/>
              </a:solidFill>
            </a:rPr>
            <a:t>Driver #2</a:t>
          </a:r>
        </a:p>
        <a:p>
          <a:r>
            <a:rPr lang="en-US" sz="1800" b="1" dirty="0">
              <a:solidFill>
                <a:schemeClr val="bg1"/>
              </a:solidFill>
            </a:rPr>
            <a:t>Pockets of Low Vaccination</a:t>
          </a:r>
        </a:p>
      </dgm:t>
    </dgm:pt>
    <dgm:pt modelId="{45516525-D509-4919-AB9C-614CD94E4655}" type="parTrans" cxnId="{D41E7D36-6792-441D-B94F-5270F1E0D5A7}">
      <dgm:prSet/>
      <dgm:spPr/>
      <dgm:t>
        <a:bodyPr/>
        <a:lstStyle/>
        <a:p>
          <a:endParaRPr lang="en-US">
            <a:solidFill>
              <a:schemeClr val="accent6"/>
            </a:solidFill>
          </a:endParaRPr>
        </a:p>
      </dgm:t>
    </dgm:pt>
    <dgm:pt modelId="{3406FFA1-BFE3-4219-8AA8-B97D279B0601}" type="sibTrans" cxnId="{D41E7D36-6792-441D-B94F-5270F1E0D5A7}">
      <dgm:prSet/>
      <dgm:spPr/>
      <dgm:t>
        <a:bodyPr/>
        <a:lstStyle/>
        <a:p>
          <a:endParaRPr lang="en-US">
            <a:solidFill>
              <a:schemeClr val="accent6"/>
            </a:solidFill>
          </a:endParaRPr>
        </a:p>
      </dgm:t>
    </dgm:pt>
    <dgm:pt modelId="{0E3FA496-B84A-410D-A1A7-6E7CD8D71D9A}">
      <dgm:prSet phldrT="[Text]" custT="1"/>
      <dgm:spPr/>
      <dgm:t>
        <a:bodyPr/>
        <a:lstStyle/>
        <a:p>
          <a:r>
            <a:rPr lang="en-US" sz="1300" b="1" dirty="0">
              <a:solidFill>
                <a:srgbClr val="000000"/>
              </a:solidFill>
            </a:rPr>
            <a:t>Strategy: Identify, Reach, and Assist Communities at Risk</a:t>
          </a:r>
        </a:p>
      </dgm:t>
    </dgm:pt>
    <dgm:pt modelId="{DD1DEF81-F56D-4586-9CC7-E1297C567A18}" type="parTrans" cxnId="{F1A1A45C-FE3E-4E3E-A913-ACF64B4EA4BD}">
      <dgm:prSet/>
      <dgm:spPr/>
      <dgm:t>
        <a:bodyPr/>
        <a:lstStyle/>
        <a:p>
          <a:endParaRPr lang="en-US">
            <a:solidFill>
              <a:schemeClr val="accent6"/>
            </a:solidFill>
          </a:endParaRPr>
        </a:p>
      </dgm:t>
    </dgm:pt>
    <dgm:pt modelId="{D7B67A1B-D653-4334-9798-7D3A191F99DC}" type="sibTrans" cxnId="{F1A1A45C-FE3E-4E3E-A913-ACF64B4EA4BD}">
      <dgm:prSet/>
      <dgm:spPr/>
      <dgm:t>
        <a:bodyPr/>
        <a:lstStyle/>
        <a:p>
          <a:endParaRPr lang="en-US">
            <a:solidFill>
              <a:schemeClr val="accent6"/>
            </a:solidFill>
          </a:endParaRPr>
        </a:p>
      </dgm:t>
    </dgm:pt>
    <dgm:pt modelId="{B95A8B54-F3A2-43A8-A224-0361711640D6}">
      <dgm:prSet custT="1"/>
      <dgm:spPr/>
      <dgm:t>
        <a:bodyPr/>
        <a:lstStyle/>
        <a:p>
          <a:r>
            <a:rPr lang="en-US" sz="1800" b="1" dirty="0">
              <a:solidFill>
                <a:schemeClr val="bg1"/>
              </a:solidFill>
            </a:rPr>
            <a:t>Driver #3</a:t>
          </a:r>
        </a:p>
        <a:p>
          <a:r>
            <a:rPr lang="en-US" sz="1800" b="1" dirty="0">
              <a:solidFill>
                <a:schemeClr val="bg1"/>
              </a:solidFill>
            </a:rPr>
            <a:t>Bad Information</a:t>
          </a:r>
        </a:p>
      </dgm:t>
    </dgm:pt>
    <dgm:pt modelId="{2E53CE27-4D7E-4376-8978-BA50C10221F0}" type="parTrans" cxnId="{950ADB08-62CC-4F83-BC81-410B7C17D062}">
      <dgm:prSet/>
      <dgm:spPr/>
      <dgm:t>
        <a:bodyPr/>
        <a:lstStyle/>
        <a:p>
          <a:endParaRPr lang="en-US">
            <a:solidFill>
              <a:schemeClr val="accent6"/>
            </a:solidFill>
          </a:endParaRPr>
        </a:p>
      </dgm:t>
    </dgm:pt>
    <dgm:pt modelId="{DA6A8583-4EBF-4D2E-941D-8550169C0514}" type="sibTrans" cxnId="{950ADB08-62CC-4F83-BC81-410B7C17D062}">
      <dgm:prSet/>
      <dgm:spPr/>
      <dgm:t>
        <a:bodyPr/>
        <a:lstStyle/>
        <a:p>
          <a:endParaRPr lang="en-US">
            <a:solidFill>
              <a:schemeClr val="accent6"/>
            </a:solidFill>
          </a:endParaRPr>
        </a:p>
      </dgm:t>
    </dgm:pt>
    <dgm:pt modelId="{FBBB1C5B-8E20-4F5A-8482-6CF078A14070}">
      <dgm:prSet phldrT="[Text]" custT="1"/>
      <dgm:spPr/>
      <dgm:t>
        <a:bodyPr/>
        <a:lstStyle/>
        <a:p>
          <a:r>
            <a:rPr lang="en-US" sz="1300" dirty="0">
              <a:solidFill>
                <a:srgbClr val="000000"/>
              </a:solidFill>
            </a:rPr>
            <a:t>Leverage data to identify pockets of low vaccination </a:t>
          </a:r>
          <a:r>
            <a:rPr lang="en-US" sz="1300" i="1" dirty="0">
              <a:solidFill>
                <a:srgbClr val="000000"/>
              </a:solidFill>
            </a:rPr>
            <a:t>before</a:t>
          </a:r>
          <a:r>
            <a:rPr lang="en-US" sz="1300" dirty="0">
              <a:solidFill>
                <a:srgbClr val="000000"/>
              </a:solidFill>
            </a:rPr>
            <a:t> an outbreak occurs</a:t>
          </a:r>
        </a:p>
      </dgm:t>
    </dgm:pt>
    <dgm:pt modelId="{05C57315-FA58-4460-BBD1-6D7CD3E7B63C}" type="parTrans" cxnId="{77E769B2-FFFA-4DC2-832C-F83BD812FD0E}">
      <dgm:prSet/>
      <dgm:spPr/>
      <dgm:t>
        <a:bodyPr/>
        <a:lstStyle/>
        <a:p>
          <a:endParaRPr lang="en-US">
            <a:solidFill>
              <a:schemeClr val="accent6"/>
            </a:solidFill>
          </a:endParaRPr>
        </a:p>
      </dgm:t>
    </dgm:pt>
    <dgm:pt modelId="{A44E65BD-4EF7-4CF6-8357-E5AD97515F85}" type="sibTrans" cxnId="{77E769B2-FFFA-4DC2-832C-F83BD812FD0E}">
      <dgm:prSet/>
      <dgm:spPr/>
      <dgm:t>
        <a:bodyPr/>
        <a:lstStyle/>
        <a:p>
          <a:endParaRPr lang="en-US">
            <a:solidFill>
              <a:schemeClr val="accent6"/>
            </a:solidFill>
          </a:endParaRPr>
        </a:p>
      </dgm:t>
    </dgm:pt>
    <dgm:pt modelId="{FF177E49-2649-4477-9C6C-76FB51DFAE75}">
      <dgm:prSet phldrT="[Text]" custT="1"/>
      <dgm:spPr/>
      <dgm:t>
        <a:bodyPr/>
        <a:lstStyle/>
        <a:p>
          <a:r>
            <a:rPr lang="en-US" sz="1300" dirty="0">
              <a:solidFill>
                <a:srgbClr val="000000"/>
              </a:solidFill>
            </a:rPr>
            <a:t>Work with health partners and providers to reach groups at risk</a:t>
          </a:r>
        </a:p>
      </dgm:t>
    </dgm:pt>
    <dgm:pt modelId="{67A3FB1E-7661-4B3B-A15F-DAE01DA7A73C}" type="parTrans" cxnId="{75E4FA5B-8F6E-43D6-A874-F7A630EA3928}">
      <dgm:prSet/>
      <dgm:spPr/>
      <dgm:t>
        <a:bodyPr/>
        <a:lstStyle/>
        <a:p>
          <a:endParaRPr lang="en-US">
            <a:solidFill>
              <a:schemeClr val="accent6"/>
            </a:solidFill>
          </a:endParaRPr>
        </a:p>
      </dgm:t>
    </dgm:pt>
    <dgm:pt modelId="{15F08108-4B95-4D5F-B5E1-D49864EE60BB}" type="sibTrans" cxnId="{75E4FA5B-8F6E-43D6-A874-F7A630EA3928}">
      <dgm:prSet/>
      <dgm:spPr/>
      <dgm:t>
        <a:bodyPr/>
        <a:lstStyle/>
        <a:p>
          <a:endParaRPr lang="en-US">
            <a:solidFill>
              <a:schemeClr val="accent6"/>
            </a:solidFill>
          </a:endParaRPr>
        </a:p>
      </dgm:t>
    </dgm:pt>
    <dgm:pt modelId="{E471D743-8716-4EB4-9BCF-DEE0E2E305F4}">
      <dgm:prSet phldrT="[Text]" custT="1"/>
      <dgm:spPr/>
      <dgm:t>
        <a:bodyPr/>
        <a:lstStyle/>
        <a:p>
          <a:r>
            <a:rPr lang="en-US" sz="1300" dirty="0">
              <a:solidFill>
                <a:srgbClr val="000000"/>
              </a:solidFill>
            </a:rPr>
            <a:t>Create tailored, effective, and empathetic materials and approaches to increase vaccine confidence among at-risk communities</a:t>
          </a:r>
        </a:p>
      </dgm:t>
    </dgm:pt>
    <dgm:pt modelId="{C6920CCE-F889-41B0-881C-E8F7BAF43361}" type="parTrans" cxnId="{254C9D91-243A-4953-9751-827E732645EA}">
      <dgm:prSet/>
      <dgm:spPr/>
      <dgm:t>
        <a:bodyPr/>
        <a:lstStyle/>
        <a:p>
          <a:endParaRPr lang="en-US">
            <a:solidFill>
              <a:schemeClr val="accent6"/>
            </a:solidFill>
          </a:endParaRPr>
        </a:p>
      </dgm:t>
    </dgm:pt>
    <dgm:pt modelId="{5E718FAD-E459-4299-9A83-9BE4D26FABCF}" type="sibTrans" cxnId="{254C9D91-243A-4953-9751-827E732645EA}">
      <dgm:prSet/>
      <dgm:spPr/>
      <dgm:t>
        <a:bodyPr/>
        <a:lstStyle/>
        <a:p>
          <a:endParaRPr lang="en-US">
            <a:solidFill>
              <a:schemeClr val="accent6"/>
            </a:solidFill>
          </a:endParaRPr>
        </a:p>
      </dgm:t>
    </dgm:pt>
    <dgm:pt modelId="{ABF8B527-01A5-4910-BFE5-E3D9A28EEB07}">
      <dgm:prSet custT="1"/>
      <dgm:spPr/>
      <dgm:t>
        <a:bodyPr/>
        <a:lstStyle/>
        <a:p>
          <a:r>
            <a:rPr lang="en-US" sz="1300" b="1" dirty="0">
              <a:solidFill>
                <a:srgbClr val="000000"/>
              </a:solidFill>
            </a:rPr>
            <a:t>Strategy: Immunize against bad information with accurate, persuasive communications</a:t>
          </a:r>
        </a:p>
      </dgm:t>
    </dgm:pt>
    <dgm:pt modelId="{7DABCC68-2131-4201-9CC9-F9FC512EDABA}" type="parTrans" cxnId="{359B5D74-B708-47D4-9988-5012E877905C}">
      <dgm:prSet/>
      <dgm:spPr/>
      <dgm:t>
        <a:bodyPr/>
        <a:lstStyle/>
        <a:p>
          <a:endParaRPr lang="en-US">
            <a:solidFill>
              <a:schemeClr val="accent6"/>
            </a:solidFill>
          </a:endParaRPr>
        </a:p>
      </dgm:t>
    </dgm:pt>
    <dgm:pt modelId="{F0271D60-C656-46B4-B2F0-A6C6CE7E1858}" type="sibTrans" cxnId="{359B5D74-B708-47D4-9988-5012E877905C}">
      <dgm:prSet/>
      <dgm:spPr/>
      <dgm:t>
        <a:bodyPr/>
        <a:lstStyle/>
        <a:p>
          <a:endParaRPr lang="en-US">
            <a:solidFill>
              <a:schemeClr val="accent6"/>
            </a:solidFill>
          </a:endParaRPr>
        </a:p>
      </dgm:t>
    </dgm:pt>
    <dgm:pt modelId="{8DC932C7-80BD-427E-B5A3-BF85C0FBFD17}">
      <dgm:prSet custT="1"/>
      <dgm:spPr/>
      <dgm:t>
        <a:bodyPr/>
        <a:lstStyle/>
        <a:p>
          <a:r>
            <a:rPr lang="en-US" sz="1300" dirty="0">
              <a:solidFill>
                <a:srgbClr val="000000"/>
              </a:solidFill>
            </a:rPr>
            <a:t>Contain and counter false safety and efficacy claims</a:t>
          </a:r>
        </a:p>
      </dgm:t>
    </dgm:pt>
    <dgm:pt modelId="{749B091F-046D-4956-A724-2F49A5419390}" type="parTrans" cxnId="{FB134411-BD55-47DB-9DDF-184F40392B11}">
      <dgm:prSet/>
      <dgm:spPr/>
      <dgm:t>
        <a:bodyPr/>
        <a:lstStyle/>
        <a:p>
          <a:endParaRPr lang="en-US">
            <a:solidFill>
              <a:schemeClr val="accent6"/>
            </a:solidFill>
          </a:endParaRPr>
        </a:p>
      </dgm:t>
    </dgm:pt>
    <dgm:pt modelId="{63FE5604-DC95-42DE-876C-FBE97C1BBA94}" type="sibTrans" cxnId="{FB134411-BD55-47DB-9DDF-184F40392B11}">
      <dgm:prSet/>
      <dgm:spPr/>
      <dgm:t>
        <a:bodyPr/>
        <a:lstStyle/>
        <a:p>
          <a:endParaRPr lang="en-US">
            <a:solidFill>
              <a:schemeClr val="accent6"/>
            </a:solidFill>
          </a:endParaRPr>
        </a:p>
      </dgm:t>
    </dgm:pt>
    <dgm:pt modelId="{65588F19-D498-4790-8A58-4890ADD2AAA2}">
      <dgm:prSet custT="1"/>
      <dgm:spPr/>
      <dgm:t>
        <a:bodyPr/>
        <a:lstStyle/>
        <a:p>
          <a:r>
            <a:rPr lang="en-US" sz="1300" dirty="0">
              <a:solidFill>
                <a:srgbClr val="000000"/>
              </a:solidFill>
            </a:rPr>
            <a:t>Partner with health agencies, providers, and other stakeholders to educate the public and policy makers</a:t>
          </a:r>
        </a:p>
      </dgm:t>
    </dgm:pt>
    <dgm:pt modelId="{86CC20DE-6762-407F-BF7A-D5B0850A1D8C}" type="parTrans" cxnId="{0400F6E2-E315-48C1-8647-ACD4342BB119}">
      <dgm:prSet/>
      <dgm:spPr/>
      <dgm:t>
        <a:bodyPr/>
        <a:lstStyle/>
        <a:p>
          <a:endParaRPr lang="en-US">
            <a:solidFill>
              <a:schemeClr val="accent6"/>
            </a:solidFill>
          </a:endParaRPr>
        </a:p>
      </dgm:t>
    </dgm:pt>
    <dgm:pt modelId="{02258F62-242C-435D-9D5D-8E0248DDD32B}" type="sibTrans" cxnId="{0400F6E2-E315-48C1-8647-ACD4342BB119}">
      <dgm:prSet/>
      <dgm:spPr/>
      <dgm:t>
        <a:bodyPr/>
        <a:lstStyle/>
        <a:p>
          <a:endParaRPr lang="en-US">
            <a:solidFill>
              <a:schemeClr val="accent6"/>
            </a:solidFill>
          </a:endParaRPr>
        </a:p>
      </dgm:t>
    </dgm:pt>
    <dgm:pt modelId="{382DCC1B-CD33-40C5-8C69-5F487167A830}">
      <dgm:prSet custT="1"/>
      <dgm:spPr/>
      <dgm:t>
        <a:bodyPr/>
        <a:lstStyle/>
        <a:p>
          <a:r>
            <a:rPr lang="en-US" sz="1300" dirty="0">
              <a:solidFill>
                <a:srgbClr val="000000"/>
              </a:solidFill>
            </a:rPr>
            <a:t>Empower health care providers to make a positive case for vaccines</a:t>
          </a:r>
        </a:p>
      </dgm:t>
    </dgm:pt>
    <dgm:pt modelId="{DC94415C-1891-44B0-8E5E-61010FE66DD2}" type="parTrans" cxnId="{5B2D4F87-10E8-4CFD-9919-1B423918B8CF}">
      <dgm:prSet/>
      <dgm:spPr/>
      <dgm:t>
        <a:bodyPr/>
        <a:lstStyle/>
        <a:p>
          <a:endParaRPr lang="en-US">
            <a:solidFill>
              <a:schemeClr val="accent6"/>
            </a:solidFill>
          </a:endParaRPr>
        </a:p>
      </dgm:t>
    </dgm:pt>
    <dgm:pt modelId="{9841B8AF-3969-4560-A6E5-4CBA44C8EB9E}" type="sibTrans" cxnId="{5B2D4F87-10E8-4CFD-9919-1B423918B8CF}">
      <dgm:prSet/>
      <dgm:spPr/>
      <dgm:t>
        <a:bodyPr/>
        <a:lstStyle/>
        <a:p>
          <a:endParaRPr lang="en-US">
            <a:solidFill>
              <a:schemeClr val="accent6"/>
            </a:solidFill>
          </a:endParaRPr>
        </a:p>
      </dgm:t>
    </dgm:pt>
    <dgm:pt modelId="{EB025CE8-5028-4133-90B8-03024CE8EC29}">
      <dgm:prSet phldrT="[Text]" custT="1"/>
      <dgm:spPr/>
      <dgm:t>
        <a:bodyPr/>
        <a:lstStyle/>
        <a:p>
          <a:pPr>
            <a:lnSpc>
              <a:spcPct val="100000"/>
            </a:lnSpc>
          </a:pPr>
          <a:r>
            <a:rPr lang="en-US" sz="1300" dirty="0">
              <a:solidFill>
                <a:srgbClr val="000000"/>
              </a:solidFill>
            </a:rPr>
            <a:t>Connect parents with health care providers</a:t>
          </a:r>
        </a:p>
      </dgm:t>
    </dgm:pt>
    <dgm:pt modelId="{42612BB5-E048-4D15-AAB4-50C0A6FC44F9}" type="sibTrans" cxnId="{A3E42528-C8F8-4439-BAEA-125A8E7DCC5B}">
      <dgm:prSet/>
      <dgm:spPr/>
      <dgm:t>
        <a:bodyPr/>
        <a:lstStyle/>
        <a:p>
          <a:endParaRPr lang="en-US">
            <a:solidFill>
              <a:schemeClr val="accent6"/>
            </a:solidFill>
          </a:endParaRPr>
        </a:p>
      </dgm:t>
    </dgm:pt>
    <dgm:pt modelId="{92D24223-A996-4889-B3B6-63325D558395}" type="parTrans" cxnId="{A3E42528-C8F8-4439-BAEA-125A8E7DCC5B}">
      <dgm:prSet/>
      <dgm:spPr/>
      <dgm:t>
        <a:bodyPr/>
        <a:lstStyle/>
        <a:p>
          <a:endParaRPr lang="en-US">
            <a:solidFill>
              <a:schemeClr val="accent6"/>
            </a:solidFill>
          </a:endParaRPr>
        </a:p>
      </dgm:t>
    </dgm:pt>
    <dgm:pt modelId="{1B078B56-F674-4CCB-BFF0-BD7D2A3C2450}">
      <dgm:prSet phldrT="[Text]" custT="1"/>
      <dgm:spPr/>
      <dgm:t>
        <a:bodyPr/>
        <a:lstStyle/>
        <a:p>
          <a:pPr>
            <a:lnSpc>
              <a:spcPct val="100000"/>
            </a:lnSpc>
          </a:pPr>
          <a:r>
            <a:rPr lang="en-US" sz="1300" dirty="0">
              <a:solidFill>
                <a:srgbClr val="000000"/>
              </a:solidFill>
            </a:rPr>
            <a:t>Find new opportunities to vaccinate and minimize missed chances</a:t>
          </a:r>
        </a:p>
      </dgm:t>
    </dgm:pt>
    <dgm:pt modelId="{B6A44316-2EBD-458C-9183-D621EE59F9A7}" type="sibTrans" cxnId="{CFA646BA-64E9-4429-A1B0-45471D1A992F}">
      <dgm:prSet/>
      <dgm:spPr/>
      <dgm:t>
        <a:bodyPr/>
        <a:lstStyle/>
        <a:p>
          <a:endParaRPr lang="en-US">
            <a:solidFill>
              <a:schemeClr val="accent6"/>
            </a:solidFill>
          </a:endParaRPr>
        </a:p>
      </dgm:t>
    </dgm:pt>
    <dgm:pt modelId="{31CFD186-0843-4EDC-B2C3-9AFACCDD37DE}" type="parTrans" cxnId="{CFA646BA-64E9-4429-A1B0-45471D1A992F}">
      <dgm:prSet/>
      <dgm:spPr/>
      <dgm:t>
        <a:bodyPr/>
        <a:lstStyle/>
        <a:p>
          <a:endParaRPr lang="en-US">
            <a:solidFill>
              <a:schemeClr val="accent6"/>
            </a:solidFill>
          </a:endParaRPr>
        </a:p>
      </dgm:t>
    </dgm:pt>
    <dgm:pt modelId="{E4D4A619-4105-4BCB-9E48-D6EBB0E25072}" type="pres">
      <dgm:prSet presAssocID="{98CDC0A1-EDD8-4AFC-A5D5-639E8630516D}" presName="Name0" presStyleCnt="0">
        <dgm:presLayoutVars>
          <dgm:dir/>
          <dgm:animLvl val="lvl"/>
          <dgm:resizeHandles/>
        </dgm:presLayoutVars>
      </dgm:prSet>
      <dgm:spPr/>
    </dgm:pt>
    <dgm:pt modelId="{6F7A61A7-44DE-4A9E-B0AB-8CF00013DB3E}" type="pres">
      <dgm:prSet presAssocID="{91EF2372-654A-4ACC-8C13-C17CE5B3CD29}" presName="linNode" presStyleCnt="0"/>
      <dgm:spPr/>
    </dgm:pt>
    <dgm:pt modelId="{B24C599E-7723-4E0B-8ACA-B8F2042A5F27}" type="pres">
      <dgm:prSet presAssocID="{91EF2372-654A-4ACC-8C13-C17CE5B3CD29}" presName="parentShp" presStyleLbl="node1" presStyleIdx="0" presStyleCnt="3" custScaleX="139509" custScaleY="144497">
        <dgm:presLayoutVars>
          <dgm:bulletEnabled val="1"/>
        </dgm:presLayoutVars>
      </dgm:prSet>
      <dgm:spPr/>
    </dgm:pt>
    <dgm:pt modelId="{A8C21FDC-C3AC-4FC5-89F1-0302448CE40E}" type="pres">
      <dgm:prSet presAssocID="{91EF2372-654A-4ACC-8C13-C17CE5B3CD29}" presName="childShp" presStyleLbl="bgAccFollowNode1" presStyleIdx="0" presStyleCnt="3" custScaleX="279364" custScaleY="175814">
        <dgm:presLayoutVars>
          <dgm:bulletEnabled val="1"/>
        </dgm:presLayoutVars>
      </dgm:prSet>
      <dgm:spPr/>
    </dgm:pt>
    <dgm:pt modelId="{5E9F40FB-21BA-4EE1-9978-022308DB3DC9}" type="pres">
      <dgm:prSet presAssocID="{1EF27330-6E35-47C5-9CBA-3226A28F9FBD}" presName="spacing" presStyleCnt="0"/>
      <dgm:spPr/>
    </dgm:pt>
    <dgm:pt modelId="{50765CDB-BC1C-48DB-BFAA-FF9AB99B27D5}" type="pres">
      <dgm:prSet presAssocID="{DFBD97A1-21FE-477C-8762-EC3A0B368C5E}" presName="linNode" presStyleCnt="0"/>
      <dgm:spPr/>
    </dgm:pt>
    <dgm:pt modelId="{CA6932A2-E4D4-4182-A253-3F506E73AA62}" type="pres">
      <dgm:prSet presAssocID="{DFBD97A1-21FE-477C-8762-EC3A0B368C5E}" presName="parentShp" presStyleLbl="node1" presStyleIdx="1" presStyleCnt="3" custScaleX="115510" custScaleY="149382">
        <dgm:presLayoutVars>
          <dgm:bulletEnabled val="1"/>
        </dgm:presLayoutVars>
      </dgm:prSet>
      <dgm:spPr/>
    </dgm:pt>
    <dgm:pt modelId="{A3D0F4ED-4193-497E-B81C-CD9146E8C014}" type="pres">
      <dgm:prSet presAssocID="{DFBD97A1-21FE-477C-8762-EC3A0B368C5E}" presName="childShp" presStyleLbl="bgAccFollowNode1" presStyleIdx="1" presStyleCnt="3" custScaleX="233188" custScaleY="188478">
        <dgm:presLayoutVars>
          <dgm:bulletEnabled val="1"/>
        </dgm:presLayoutVars>
      </dgm:prSet>
      <dgm:spPr/>
    </dgm:pt>
    <dgm:pt modelId="{BFA74E2F-2E85-4B5E-82F4-91E38908D7BB}" type="pres">
      <dgm:prSet presAssocID="{3406FFA1-BFE3-4219-8AA8-B97D279B0601}" presName="spacing" presStyleCnt="0"/>
      <dgm:spPr/>
    </dgm:pt>
    <dgm:pt modelId="{0B4F6B71-BD69-4663-9BF3-73D0CEFC802E}" type="pres">
      <dgm:prSet presAssocID="{B95A8B54-F3A2-43A8-A224-0361711640D6}" presName="linNode" presStyleCnt="0"/>
      <dgm:spPr/>
    </dgm:pt>
    <dgm:pt modelId="{A6EC7AD3-6036-4DE8-B70C-561677BAC3B4}" type="pres">
      <dgm:prSet presAssocID="{B95A8B54-F3A2-43A8-A224-0361711640D6}" presName="parentShp" presStyleLbl="node1" presStyleIdx="2" presStyleCnt="3" custScaleX="111352" custScaleY="137261">
        <dgm:presLayoutVars>
          <dgm:bulletEnabled val="1"/>
        </dgm:presLayoutVars>
      </dgm:prSet>
      <dgm:spPr/>
    </dgm:pt>
    <dgm:pt modelId="{FFDFCB83-E6FF-4F10-915B-767F7BA90C36}" type="pres">
      <dgm:prSet presAssocID="{B95A8B54-F3A2-43A8-A224-0361711640D6}" presName="childShp" presStyleLbl="bgAccFollowNode1" presStyleIdx="2" presStyleCnt="3" custScaleX="226065" custScaleY="174847" custLinFactNeighborX="3379">
        <dgm:presLayoutVars>
          <dgm:bulletEnabled val="1"/>
        </dgm:presLayoutVars>
      </dgm:prSet>
      <dgm:spPr/>
    </dgm:pt>
  </dgm:ptLst>
  <dgm:cxnLst>
    <dgm:cxn modelId="{1E282900-E0A1-4C19-A368-62F64EAEF3F4}" type="presOf" srcId="{FF177E49-2649-4477-9C6C-76FB51DFAE75}" destId="{A3D0F4ED-4193-497E-B81C-CD9146E8C014}" srcOrd="0" destOrd="2" presId="urn:microsoft.com/office/officeart/2005/8/layout/vList6"/>
    <dgm:cxn modelId="{06657C02-624C-421A-91CE-CA29E8A38FE7}" type="presOf" srcId="{8DC932C7-80BD-427E-B5A3-BF85C0FBFD17}" destId="{FFDFCB83-E6FF-4F10-915B-767F7BA90C36}" srcOrd="0" destOrd="1" presId="urn:microsoft.com/office/officeart/2005/8/layout/vList6"/>
    <dgm:cxn modelId="{8C527004-64E3-407F-905F-1ABCAC6C1A5D}" type="presOf" srcId="{0E3FA496-B84A-410D-A1A7-6E7CD8D71D9A}" destId="{A3D0F4ED-4193-497E-B81C-CD9146E8C014}" srcOrd="0" destOrd="0" presId="urn:microsoft.com/office/officeart/2005/8/layout/vList6"/>
    <dgm:cxn modelId="{950ADB08-62CC-4F83-BC81-410B7C17D062}" srcId="{98CDC0A1-EDD8-4AFC-A5D5-639E8630516D}" destId="{B95A8B54-F3A2-43A8-A224-0361711640D6}" srcOrd="2" destOrd="0" parTransId="{2E53CE27-4D7E-4376-8978-BA50C10221F0}" sibTransId="{DA6A8583-4EBF-4D2E-941D-8550169C0514}"/>
    <dgm:cxn modelId="{6CCDCA0F-7F58-48CB-A0B0-D1AE583D49BD}" srcId="{98CDC0A1-EDD8-4AFC-A5D5-639E8630516D}" destId="{91EF2372-654A-4ACC-8C13-C17CE5B3CD29}" srcOrd="0" destOrd="0" parTransId="{39DD4F9B-13FC-434B-8F87-E43C44500ECB}" sibTransId="{1EF27330-6E35-47C5-9CBA-3226A28F9FBD}"/>
    <dgm:cxn modelId="{BB84E80F-0480-421C-8429-9611943DD528}" type="presOf" srcId="{382DCC1B-CD33-40C5-8C69-5F487167A830}" destId="{FFDFCB83-E6FF-4F10-915B-767F7BA90C36}" srcOrd="0" destOrd="3" presId="urn:microsoft.com/office/officeart/2005/8/layout/vList6"/>
    <dgm:cxn modelId="{FB134411-BD55-47DB-9DDF-184F40392B11}" srcId="{ABF8B527-01A5-4910-BFE5-E3D9A28EEB07}" destId="{8DC932C7-80BD-427E-B5A3-BF85C0FBFD17}" srcOrd="0" destOrd="0" parTransId="{749B091F-046D-4956-A724-2F49A5419390}" sibTransId="{63FE5604-DC95-42DE-876C-FBE97C1BBA94}"/>
    <dgm:cxn modelId="{3A76B021-C003-4690-ACA4-731A9C37B75A}" type="presOf" srcId="{1B078B56-F674-4CCB-BFF0-BD7D2A3C2450}" destId="{A8C21FDC-C3AC-4FC5-89F1-0302448CE40E}" srcOrd="0" destOrd="3" presId="urn:microsoft.com/office/officeart/2005/8/layout/vList6"/>
    <dgm:cxn modelId="{A3E42528-C8F8-4439-BAEA-125A8E7DCC5B}" srcId="{A6326BD2-5AD9-4978-ABE0-01C5509780D2}" destId="{EB025CE8-5028-4133-90B8-03024CE8EC29}" srcOrd="1" destOrd="0" parTransId="{92D24223-A996-4889-B3B6-63325D558395}" sibTransId="{42612BB5-E048-4D15-AAB4-50C0A6FC44F9}"/>
    <dgm:cxn modelId="{55406032-4E0D-4D95-BA70-229457D58ABE}" type="presOf" srcId="{65588F19-D498-4790-8A58-4890ADD2AAA2}" destId="{FFDFCB83-E6FF-4F10-915B-767F7BA90C36}" srcOrd="0" destOrd="2" presId="urn:microsoft.com/office/officeart/2005/8/layout/vList6"/>
    <dgm:cxn modelId="{5C8E5D36-32B9-49FB-AA62-7978D442F211}" srcId="{91EF2372-654A-4ACC-8C13-C17CE5B3CD29}" destId="{A6326BD2-5AD9-4978-ABE0-01C5509780D2}" srcOrd="0" destOrd="0" parTransId="{6462B027-B222-4E90-8F17-6DCCFAE9FD4B}" sibTransId="{3C4F96DE-7BDB-4A85-8A02-ABE2EC8ED1E6}"/>
    <dgm:cxn modelId="{D41E7D36-6792-441D-B94F-5270F1E0D5A7}" srcId="{98CDC0A1-EDD8-4AFC-A5D5-639E8630516D}" destId="{DFBD97A1-21FE-477C-8762-EC3A0B368C5E}" srcOrd="1" destOrd="0" parTransId="{45516525-D509-4919-AB9C-614CD94E4655}" sibTransId="{3406FFA1-BFE3-4219-8AA8-B97D279B0601}"/>
    <dgm:cxn modelId="{75E4FA5B-8F6E-43D6-A874-F7A630EA3928}" srcId="{0E3FA496-B84A-410D-A1A7-6E7CD8D71D9A}" destId="{FF177E49-2649-4477-9C6C-76FB51DFAE75}" srcOrd="1" destOrd="0" parTransId="{67A3FB1E-7661-4B3B-A15F-DAE01DA7A73C}" sibTransId="{15F08108-4B95-4D5F-B5E1-D49864EE60BB}"/>
    <dgm:cxn modelId="{F1A1A45C-FE3E-4E3E-A913-ACF64B4EA4BD}" srcId="{DFBD97A1-21FE-477C-8762-EC3A0B368C5E}" destId="{0E3FA496-B84A-410D-A1A7-6E7CD8D71D9A}" srcOrd="0" destOrd="0" parTransId="{DD1DEF81-F56D-4586-9CC7-E1297C567A18}" sibTransId="{D7B67A1B-D653-4334-9798-7D3A191F99DC}"/>
    <dgm:cxn modelId="{4075D465-123E-46E0-B63D-C15CAD02DCA3}" type="presOf" srcId="{98CDC0A1-EDD8-4AFC-A5D5-639E8630516D}" destId="{E4D4A619-4105-4BCB-9E48-D6EBB0E25072}" srcOrd="0" destOrd="0" presId="urn:microsoft.com/office/officeart/2005/8/layout/vList6"/>
    <dgm:cxn modelId="{359B5D74-B708-47D4-9988-5012E877905C}" srcId="{B95A8B54-F3A2-43A8-A224-0361711640D6}" destId="{ABF8B527-01A5-4910-BFE5-E3D9A28EEB07}" srcOrd="0" destOrd="0" parTransId="{7DABCC68-2131-4201-9CC9-F9FC512EDABA}" sibTransId="{F0271D60-C656-46B4-B2F0-A6C6CE7E1858}"/>
    <dgm:cxn modelId="{2E066756-CA54-41B8-AFF7-3FAF17649130}" type="presOf" srcId="{A6326BD2-5AD9-4978-ABE0-01C5509780D2}" destId="{A8C21FDC-C3AC-4FC5-89F1-0302448CE40E}" srcOrd="0" destOrd="0" presId="urn:microsoft.com/office/officeart/2005/8/layout/vList6"/>
    <dgm:cxn modelId="{B016D25A-27AE-46DE-8719-A5AA03AF38E1}" type="presOf" srcId="{ABF8B527-01A5-4910-BFE5-E3D9A28EEB07}" destId="{FFDFCB83-E6FF-4F10-915B-767F7BA90C36}" srcOrd="0" destOrd="0" presId="urn:microsoft.com/office/officeart/2005/8/layout/vList6"/>
    <dgm:cxn modelId="{EE82E284-B87D-43AA-9720-E056F87B400D}" srcId="{A6326BD2-5AD9-4978-ABE0-01C5509780D2}" destId="{5256D349-8551-4CB6-BF81-C3550A92E47C}" srcOrd="0" destOrd="0" parTransId="{E22F43B0-45B5-4E12-9367-CFDA13B848E9}" sibTransId="{A5773868-80D6-412F-B507-4B1E2DB288C0}"/>
    <dgm:cxn modelId="{5B2D4F87-10E8-4CFD-9919-1B423918B8CF}" srcId="{ABF8B527-01A5-4910-BFE5-E3D9A28EEB07}" destId="{382DCC1B-CD33-40C5-8C69-5F487167A830}" srcOrd="2" destOrd="0" parTransId="{DC94415C-1891-44B0-8E5E-61010FE66DD2}" sibTransId="{9841B8AF-3969-4560-A6E5-4CBA44C8EB9E}"/>
    <dgm:cxn modelId="{254C9D91-243A-4953-9751-827E732645EA}" srcId="{0E3FA496-B84A-410D-A1A7-6E7CD8D71D9A}" destId="{E471D743-8716-4EB4-9BCF-DEE0E2E305F4}" srcOrd="2" destOrd="0" parTransId="{C6920CCE-F889-41B0-881C-E8F7BAF43361}" sibTransId="{5E718FAD-E459-4299-9A83-9BE4D26FABCF}"/>
    <dgm:cxn modelId="{C118FD95-9BD5-434A-9037-5F75A1EBD01A}" type="presOf" srcId="{91EF2372-654A-4ACC-8C13-C17CE5B3CD29}" destId="{B24C599E-7723-4E0B-8ACA-B8F2042A5F27}" srcOrd="0" destOrd="0" presId="urn:microsoft.com/office/officeart/2005/8/layout/vList6"/>
    <dgm:cxn modelId="{2C73DEA3-C435-498E-9A52-AF96C092D81F}" type="presOf" srcId="{B95A8B54-F3A2-43A8-A224-0361711640D6}" destId="{A6EC7AD3-6036-4DE8-B70C-561677BAC3B4}" srcOrd="0" destOrd="0" presId="urn:microsoft.com/office/officeart/2005/8/layout/vList6"/>
    <dgm:cxn modelId="{7AAE30AD-8296-4C6D-892D-3F3E6D5732C2}" type="presOf" srcId="{FBBB1C5B-8E20-4F5A-8482-6CF078A14070}" destId="{A3D0F4ED-4193-497E-B81C-CD9146E8C014}" srcOrd="0" destOrd="1" presId="urn:microsoft.com/office/officeart/2005/8/layout/vList6"/>
    <dgm:cxn modelId="{86FC83B1-B56C-4C72-B992-FFC031831BD4}" type="presOf" srcId="{5256D349-8551-4CB6-BF81-C3550A92E47C}" destId="{A8C21FDC-C3AC-4FC5-89F1-0302448CE40E}" srcOrd="0" destOrd="1" presId="urn:microsoft.com/office/officeart/2005/8/layout/vList6"/>
    <dgm:cxn modelId="{77E769B2-FFFA-4DC2-832C-F83BD812FD0E}" srcId="{0E3FA496-B84A-410D-A1A7-6E7CD8D71D9A}" destId="{FBBB1C5B-8E20-4F5A-8482-6CF078A14070}" srcOrd="0" destOrd="0" parTransId="{05C57315-FA58-4460-BBD1-6D7CD3E7B63C}" sibTransId="{A44E65BD-4EF7-4CF6-8357-E5AD97515F85}"/>
    <dgm:cxn modelId="{CFA646BA-64E9-4429-A1B0-45471D1A992F}" srcId="{A6326BD2-5AD9-4978-ABE0-01C5509780D2}" destId="{1B078B56-F674-4CCB-BFF0-BD7D2A3C2450}" srcOrd="2" destOrd="0" parTransId="{31CFD186-0843-4EDC-B2C3-9AFACCDD37DE}" sibTransId="{B6A44316-2EBD-458C-9183-D621EE59F9A7}"/>
    <dgm:cxn modelId="{B677D2C6-E8C8-4F38-A6C5-05FC9AEC4003}" type="presOf" srcId="{DFBD97A1-21FE-477C-8762-EC3A0B368C5E}" destId="{CA6932A2-E4D4-4182-A253-3F506E73AA62}" srcOrd="0" destOrd="0" presId="urn:microsoft.com/office/officeart/2005/8/layout/vList6"/>
    <dgm:cxn modelId="{451813D5-4C67-450C-8AEC-A0973C17BD11}" type="presOf" srcId="{EB025CE8-5028-4133-90B8-03024CE8EC29}" destId="{A8C21FDC-C3AC-4FC5-89F1-0302448CE40E}" srcOrd="0" destOrd="2" presId="urn:microsoft.com/office/officeart/2005/8/layout/vList6"/>
    <dgm:cxn modelId="{0400F6E2-E315-48C1-8647-ACD4342BB119}" srcId="{ABF8B527-01A5-4910-BFE5-E3D9A28EEB07}" destId="{65588F19-D498-4790-8A58-4890ADD2AAA2}" srcOrd="1" destOrd="0" parTransId="{86CC20DE-6762-407F-BF7A-D5B0850A1D8C}" sibTransId="{02258F62-242C-435D-9D5D-8E0248DDD32B}"/>
    <dgm:cxn modelId="{5E3439F4-52AA-46D4-A770-8CD006BC8365}" type="presOf" srcId="{E471D743-8716-4EB4-9BCF-DEE0E2E305F4}" destId="{A3D0F4ED-4193-497E-B81C-CD9146E8C014}" srcOrd="0" destOrd="3" presId="urn:microsoft.com/office/officeart/2005/8/layout/vList6"/>
    <dgm:cxn modelId="{00F2B902-6274-4CA9-A345-56F4CAC202E9}" type="presParOf" srcId="{E4D4A619-4105-4BCB-9E48-D6EBB0E25072}" destId="{6F7A61A7-44DE-4A9E-B0AB-8CF00013DB3E}" srcOrd="0" destOrd="0" presId="urn:microsoft.com/office/officeart/2005/8/layout/vList6"/>
    <dgm:cxn modelId="{F9238D4A-AF31-4098-9CA3-E5EDB7BB97EA}" type="presParOf" srcId="{6F7A61A7-44DE-4A9E-B0AB-8CF00013DB3E}" destId="{B24C599E-7723-4E0B-8ACA-B8F2042A5F27}" srcOrd="0" destOrd="0" presId="urn:microsoft.com/office/officeart/2005/8/layout/vList6"/>
    <dgm:cxn modelId="{704F980F-BCDA-4740-A4CB-898162735660}" type="presParOf" srcId="{6F7A61A7-44DE-4A9E-B0AB-8CF00013DB3E}" destId="{A8C21FDC-C3AC-4FC5-89F1-0302448CE40E}" srcOrd="1" destOrd="0" presId="urn:microsoft.com/office/officeart/2005/8/layout/vList6"/>
    <dgm:cxn modelId="{3563D4AC-79E5-4D87-9E8D-6F06E0F5EB8F}" type="presParOf" srcId="{E4D4A619-4105-4BCB-9E48-D6EBB0E25072}" destId="{5E9F40FB-21BA-4EE1-9978-022308DB3DC9}" srcOrd="1" destOrd="0" presId="urn:microsoft.com/office/officeart/2005/8/layout/vList6"/>
    <dgm:cxn modelId="{7FD83833-6A75-4EF6-AAD3-0CDB4DC5D09B}" type="presParOf" srcId="{E4D4A619-4105-4BCB-9E48-D6EBB0E25072}" destId="{50765CDB-BC1C-48DB-BFAA-FF9AB99B27D5}" srcOrd="2" destOrd="0" presId="urn:microsoft.com/office/officeart/2005/8/layout/vList6"/>
    <dgm:cxn modelId="{619207FC-AE20-4F07-9451-236A873EE4E1}" type="presParOf" srcId="{50765CDB-BC1C-48DB-BFAA-FF9AB99B27D5}" destId="{CA6932A2-E4D4-4182-A253-3F506E73AA62}" srcOrd="0" destOrd="0" presId="urn:microsoft.com/office/officeart/2005/8/layout/vList6"/>
    <dgm:cxn modelId="{B2655F4E-532A-4ADC-A622-4D119ADC92DE}" type="presParOf" srcId="{50765CDB-BC1C-48DB-BFAA-FF9AB99B27D5}" destId="{A3D0F4ED-4193-497E-B81C-CD9146E8C014}" srcOrd="1" destOrd="0" presId="urn:microsoft.com/office/officeart/2005/8/layout/vList6"/>
    <dgm:cxn modelId="{A56858D1-C7AB-492B-A706-4DDFEE4D7D7E}" type="presParOf" srcId="{E4D4A619-4105-4BCB-9E48-D6EBB0E25072}" destId="{BFA74E2F-2E85-4B5E-82F4-91E38908D7BB}" srcOrd="3" destOrd="0" presId="urn:microsoft.com/office/officeart/2005/8/layout/vList6"/>
    <dgm:cxn modelId="{2202FDF6-AD78-4782-B594-1EA9DF10C9BE}" type="presParOf" srcId="{E4D4A619-4105-4BCB-9E48-D6EBB0E25072}" destId="{0B4F6B71-BD69-4663-9BF3-73D0CEFC802E}" srcOrd="4" destOrd="0" presId="urn:microsoft.com/office/officeart/2005/8/layout/vList6"/>
    <dgm:cxn modelId="{499439FA-1A66-4898-ACDA-46FBEC21EB7F}" type="presParOf" srcId="{0B4F6B71-BD69-4663-9BF3-73D0CEFC802E}" destId="{A6EC7AD3-6036-4DE8-B70C-561677BAC3B4}" srcOrd="0" destOrd="0" presId="urn:microsoft.com/office/officeart/2005/8/layout/vList6"/>
    <dgm:cxn modelId="{A849974D-C730-4B57-960D-7A7132DCD1BC}" type="presParOf" srcId="{0B4F6B71-BD69-4663-9BF3-73D0CEFC802E}" destId="{FFDFCB83-E6FF-4F10-915B-767F7BA90C3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21FDC-C3AC-4FC5-89F1-0302448CE40E}">
      <dsp:nvSpPr>
        <dsp:cNvPr id="0" name=""/>
        <dsp:cNvSpPr/>
      </dsp:nvSpPr>
      <dsp:spPr>
        <a:xfrm>
          <a:off x="2264532" y="1566"/>
          <a:ext cx="6792359" cy="130001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100000"/>
            </a:lnSpc>
            <a:spcBef>
              <a:spcPct val="0"/>
            </a:spcBef>
            <a:spcAft>
              <a:spcPct val="15000"/>
            </a:spcAft>
            <a:buChar char="•"/>
          </a:pPr>
          <a:r>
            <a:rPr lang="en-US" sz="1300" b="1" kern="1200" dirty="0">
              <a:solidFill>
                <a:srgbClr val="000000"/>
              </a:solidFill>
            </a:rPr>
            <a:t>Strategy: Dismantle barriers to access </a:t>
          </a:r>
        </a:p>
        <a:p>
          <a:pPr marL="228600" lvl="2" indent="-114300" algn="l" defTabSz="577850">
            <a:lnSpc>
              <a:spcPct val="100000"/>
            </a:lnSpc>
            <a:spcBef>
              <a:spcPct val="0"/>
            </a:spcBef>
            <a:spcAft>
              <a:spcPct val="15000"/>
            </a:spcAft>
            <a:buChar char="•"/>
          </a:pPr>
          <a:r>
            <a:rPr lang="en-US" sz="1300" kern="1200" dirty="0">
              <a:solidFill>
                <a:srgbClr val="000000"/>
              </a:solidFill>
            </a:rPr>
            <a:t>Minimize vaccine costs to patients</a:t>
          </a:r>
        </a:p>
        <a:p>
          <a:pPr marL="228600" lvl="2" indent="-114300" algn="l" defTabSz="577850">
            <a:lnSpc>
              <a:spcPct val="100000"/>
            </a:lnSpc>
            <a:spcBef>
              <a:spcPct val="0"/>
            </a:spcBef>
            <a:spcAft>
              <a:spcPct val="15000"/>
            </a:spcAft>
            <a:buChar char="•"/>
          </a:pPr>
          <a:r>
            <a:rPr lang="en-US" sz="1300" kern="1200" dirty="0">
              <a:solidFill>
                <a:srgbClr val="000000"/>
              </a:solidFill>
            </a:rPr>
            <a:t>Connect parents with health care providers</a:t>
          </a:r>
        </a:p>
        <a:p>
          <a:pPr marL="228600" lvl="2" indent="-114300" algn="l" defTabSz="577850">
            <a:lnSpc>
              <a:spcPct val="100000"/>
            </a:lnSpc>
            <a:spcBef>
              <a:spcPct val="0"/>
            </a:spcBef>
            <a:spcAft>
              <a:spcPct val="15000"/>
            </a:spcAft>
            <a:buChar char="•"/>
          </a:pPr>
          <a:r>
            <a:rPr lang="en-US" sz="1300" kern="1200" dirty="0">
              <a:solidFill>
                <a:srgbClr val="000000"/>
              </a:solidFill>
            </a:rPr>
            <a:t>Find new opportunities to vaccinate and minimize missed chances</a:t>
          </a:r>
        </a:p>
      </dsp:txBody>
      <dsp:txXfrm>
        <a:off x="2264532" y="164067"/>
        <a:ext cx="6304855" cy="975009"/>
      </dsp:txXfrm>
    </dsp:sp>
    <dsp:sp modelId="{B24C599E-7723-4E0B-8ACA-B8F2042A5F27}">
      <dsp:nvSpPr>
        <dsp:cNvPr id="0" name=""/>
        <dsp:cNvSpPr/>
      </dsp:nvSpPr>
      <dsp:spPr>
        <a:xfrm>
          <a:off x="3217" y="117349"/>
          <a:ext cx="2261315" cy="10684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Driver #1</a:t>
          </a:r>
        </a:p>
        <a:p>
          <a:pPr marL="0" lvl="0" indent="0" algn="ctr" defTabSz="800100">
            <a:lnSpc>
              <a:spcPct val="90000"/>
            </a:lnSpc>
            <a:spcBef>
              <a:spcPct val="0"/>
            </a:spcBef>
            <a:spcAft>
              <a:spcPct val="35000"/>
            </a:spcAft>
            <a:buNone/>
          </a:pPr>
          <a:r>
            <a:rPr lang="en-US" sz="1800" b="1" kern="1200" dirty="0">
              <a:solidFill>
                <a:schemeClr val="bg1"/>
              </a:solidFill>
            </a:rPr>
            <a:t>Access to Vaccines</a:t>
          </a:r>
        </a:p>
      </dsp:txBody>
      <dsp:txXfrm>
        <a:off x="55374" y="169506"/>
        <a:ext cx="2157001" cy="964132"/>
      </dsp:txXfrm>
    </dsp:sp>
    <dsp:sp modelId="{A3D0F4ED-4193-497E-B81C-CD9146E8C014}">
      <dsp:nvSpPr>
        <dsp:cNvPr id="0" name=""/>
        <dsp:cNvSpPr/>
      </dsp:nvSpPr>
      <dsp:spPr>
        <a:xfrm>
          <a:off x="2249993" y="1375520"/>
          <a:ext cx="6808534" cy="1393652"/>
        </a:xfrm>
        <a:prstGeom prst="rightArrow">
          <a:avLst>
            <a:gd name="adj1" fmla="val 75000"/>
            <a:gd name="adj2" fmla="val 50000"/>
          </a:avLst>
        </a:prstGeom>
        <a:solidFill>
          <a:schemeClr val="accent2">
            <a:tint val="40000"/>
            <a:alpha val="90000"/>
            <a:hueOff val="-4301454"/>
            <a:satOff val="3784"/>
            <a:lumOff val="750"/>
            <a:alphaOff val="0"/>
          </a:schemeClr>
        </a:solidFill>
        <a:ln w="12700" cap="flat" cmpd="sng" algn="ctr">
          <a:solidFill>
            <a:schemeClr val="accent2">
              <a:tint val="40000"/>
              <a:alpha val="90000"/>
              <a:hueOff val="-4301454"/>
              <a:satOff val="3784"/>
              <a:lumOff val="7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solidFill>
                <a:srgbClr val="000000"/>
              </a:solidFill>
            </a:rPr>
            <a:t>Strategy: Identify, Reach, and Assist Communities at Risk</a:t>
          </a:r>
        </a:p>
        <a:p>
          <a:pPr marL="228600" lvl="2" indent="-114300" algn="l" defTabSz="577850">
            <a:lnSpc>
              <a:spcPct val="90000"/>
            </a:lnSpc>
            <a:spcBef>
              <a:spcPct val="0"/>
            </a:spcBef>
            <a:spcAft>
              <a:spcPct val="15000"/>
            </a:spcAft>
            <a:buChar char="•"/>
          </a:pPr>
          <a:r>
            <a:rPr lang="en-US" sz="1300" kern="1200" dirty="0">
              <a:solidFill>
                <a:srgbClr val="000000"/>
              </a:solidFill>
            </a:rPr>
            <a:t>Leverage data to identify pockets of low vaccination </a:t>
          </a:r>
          <a:r>
            <a:rPr lang="en-US" sz="1300" i="1" kern="1200" dirty="0">
              <a:solidFill>
                <a:srgbClr val="000000"/>
              </a:solidFill>
            </a:rPr>
            <a:t>before</a:t>
          </a:r>
          <a:r>
            <a:rPr lang="en-US" sz="1300" kern="1200" dirty="0">
              <a:solidFill>
                <a:srgbClr val="000000"/>
              </a:solidFill>
            </a:rPr>
            <a:t> an outbreak occurs</a:t>
          </a:r>
        </a:p>
        <a:p>
          <a:pPr marL="228600" lvl="2" indent="-114300" algn="l" defTabSz="577850">
            <a:lnSpc>
              <a:spcPct val="90000"/>
            </a:lnSpc>
            <a:spcBef>
              <a:spcPct val="0"/>
            </a:spcBef>
            <a:spcAft>
              <a:spcPct val="15000"/>
            </a:spcAft>
            <a:buChar char="•"/>
          </a:pPr>
          <a:r>
            <a:rPr lang="en-US" sz="1300" kern="1200" dirty="0">
              <a:solidFill>
                <a:srgbClr val="000000"/>
              </a:solidFill>
            </a:rPr>
            <a:t>Work with health partners and providers to reach groups at risk</a:t>
          </a:r>
        </a:p>
        <a:p>
          <a:pPr marL="228600" lvl="2" indent="-114300" algn="l" defTabSz="577850">
            <a:lnSpc>
              <a:spcPct val="90000"/>
            </a:lnSpc>
            <a:spcBef>
              <a:spcPct val="0"/>
            </a:spcBef>
            <a:spcAft>
              <a:spcPct val="15000"/>
            </a:spcAft>
            <a:buChar char="•"/>
          </a:pPr>
          <a:r>
            <a:rPr lang="en-US" sz="1300" kern="1200" dirty="0">
              <a:solidFill>
                <a:srgbClr val="000000"/>
              </a:solidFill>
            </a:rPr>
            <a:t>Create tailored, effective, and empathetic materials and approaches to increase vaccine confidence among at-risk communities</a:t>
          </a:r>
        </a:p>
      </dsp:txBody>
      <dsp:txXfrm>
        <a:off x="2249993" y="1549727"/>
        <a:ext cx="6285915" cy="1045239"/>
      </dsp:txXfrm>
    </dsp:sp>
    <dsp:sp modelId="{CA6932A2-E4D4-4182-A253-3F506E73AA62}">
      <dsp:nvSpPr>
        <dsp:cNvPr id="0" name=""/>
        <dsp:cNvSpPr/>
      </dsp:nvSpPr>
      <dsp:spPr>
        <a:xfrm>
          <a:off x="1581" y="1520063"/>
          <a:ext cx="2248411" cy="1104566"/>
        </a:xfrm>
        <a:prstGeom prst="roundRect">
          <a:avLst/>
        </a:prstGeom>
        <a:solidFill>
          <a:schemeClr val="accent2">
            <a:hueOff val="-4526862"/>
            <a:satOff val="-19791"/>
            <a:lumOff val="6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Driver #2</a:t>
          </a:r>
        </a:p>
        <a:p>
          <a:pPr marL="0" lvl="0" indent="0" algn="ctr" defTabSz="800100">
            <a:lnSpc>
              <a:spcPct val="90000"/>
            </a:lnSpc>
            <a:spcBef>
              <a:spcPct val="0"/>
            </a:spcBef>
            <a:spcAft>
              <a:spcPct val="35000"/>
            </a:spcAft>
            <a:buNone/>
          </a:pPr>
          <a:r>
            <a:rPr lang="en-US" sz="1800" b="1" kern="1200" dirty="0">
              <a:solidFill>
                <a:schemeClr val="bg1"/>
              </a:solidFill>
            </a:rPr>
            <a:t>Pockets of Low Vaccination</a:t>
          </a:r>
        </a:p>
      </dsp:txBody>
      <dsp:txXfrm>
        <a:off x="55501" y="1573983"/>
        <a:ext cx="2140571" cy="996726"/>
      </dsp:txXfrm>
    </dsp:sp>
    <dsp:sp modelId="{FFDFCB83-E6FF-4F10-915B-767F7BA90C36}">
      <dsp:nvSpPr>
        <dsp:cNvPr id="0" name=""/>
        <dsp:cNvSpPr/>
      </dsp:nvSpPr>
      <dsp:spPr>
        <a:xfrm>
          <a:off x="2243531" y="2843115"/>
          <a:ext cx="6816578" cy="1292861"/>
        </a:xfrm>
        <a:prstGeom prst="rightArrow">
          <a:avLst>
            <a:gd name="adj1" fmla="val 75000"/>
            <a:gd name="adj2" fmla="val 50000"/>
          </a:avLst>
        </a:prstGeom>
        <a:solidFill>
          <a:schemeClr val="accent2">
            <a:tint val="40000"/>
            <a:alpha val="90000"/>
            <a:hueOff val="-8602907"/>
            <a:satOff val="7567"/>
            <a:lumOff val="1501"/>
            <a:alphaOff val="0"/>
          </a:schemeClr>
        </a:solidFill>
        <a:ln w="12700" cap="flat" cmpd="sng" algn="ctr">
          <a:solidFill>
            <a:schemeClr val="accent2">
              <a:tint val="40000"/>
              <a:alpha val="90000"/>
              <a:hueOff val="-8602907"/>
              <a:satOff val="7567"/>
              <a:lumOff val="15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solidFill>
                <a:srgbClr val="000000"/>
              </a:solidFill>
            </a:rPr>
            <a:t>Strategy: Immunize against bad information with accurate, persuasive communications</a:t>
          </a:r>
        </a:p>
        <a:p>
          <a:pPr marL="228600" lvl="2" indent="-114300" algn="l" defTabSz="577850">
            <a:lnSpc>
              <a:spcPct val="90000"/>
            </a:lnSpc>
            <a:spcBef>
              <a:spcPct val="0"/>
            </a:spcBef>
            <a:spcAft>
              <a:spcPct val="15000"/>
            </a:spcAft>
            <a:buChar char="•"/>
          </a:pPr>
          <a:r>
            <a:rPr lang="en-US" sz="1300" kern="1200" dirty="0">
              <a:solidFill>
                <a:srgbClr val="000000"/>
              </a:solidFill>
            </a:rPr>
            <a:t>Contain and counter false safety and efficacy claims</a:t>
          </a:r>
        </a:p>
        <a:p>
          <a:pPr marL="228600" lvl="2" indent="-114300" algn="l" defTabSz="577850">
            <a:lnSpc>
              <a:spcPct val="90000"/>
            </a:lnSpc>
            <a:spcBef>
              <a:spcPct val="0"/>
            </a:spcBef>
            <a:spcAft>
              <a:spcPct val="15000"/>
            </a:spcAft>
            <a:buChar char="•"/>
          </a:pPr>
          <a:r>
            <a:rPr lang="en-US" sz="1300" kern="1200" dirty="0">
              <a:solidFill>
                <a:srgbClr val="000000"/>
              </a:solidFill>
            </a:rPr>
            <a:t>Partner with health agencies, providers, and other stakeholders to educate the public and policy makers</a:t>
          </a:r>
        </a:p>
        <a:p>
          <a:pPr marL="228600" lvl="2" indent="-114300" algn="l" defTabSz="577850">
            <a:lnSpc>
              <a:spcPct val="90000"/>
            </a:lnSpc>
            <a:spcBef>
              <a:spcPct val="0"/>
            </a:spcBef>
            <a:spcAft>
              <a:spcPct val="15000"/>
            </a:spcAft>
            <a:buChar char="•"/>
          </a:pPr>
          <a:r>
            <a:rPr lang="en-US" sz="1300" kern="1200" dirty="0">
              <a:solidFill>
                <a:srgbClr val="000000"/>
              </a:solidFill>
            </a:rPr>
            <a:t>Empower health care providers to make a positive case for vaccines</a:t>
          </a:r>
        </a:p>
      </dsp:txBody>
      <dsp:txXfrm>
        <a:off x="2243531" y="3004723"/>
        <a:ext cx="6331755" cy="969645"/>
      </dsp:txXfrm>
    </dsp:sp>
    <dsp:sp modelId="{A6EC7AD3-6036-4DE8-B70C-561677BAC3B4}">
      <dsp:nvSpPr>
        <dsp:cNvPr id="0" name=""/>
        <dsp:cNvSpPr/>
      </dsp:nvSpPr>
      <dsp:spPr>
        <a:xfrm>
          <a:off x="2560" y="2982075"/>
          <a:ext cx="2238411" cy="1014941"/>
        </a:xfrm>
        <a:prstGeom prst="roundRect">
          <a:avLst/>
        </a:prstGeom>
        <a:solidFill>
          <a:schemeClr val="accent2">
            <a:hueOff val="-9053723"/>
            <a:satOff val="-39581"/>
            <a:lumOff val="131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Driver #3</a:t>
          </a:r>
        </a:p>
        <a:p>
          <a:pPr marL="0" lvl="0" indent="0" algn="ctr" defTabSz="800100">
            <a:lnSpc>
              <a:spcPct val="90000"/>
            </a:lnSpc>
            <a:spcBef>
              <a:spcPct val="0"/>
            </a:spcBef>
            <a:spcAft>
              <a:spcPct val="35000"/>
            </a:spcAft>
            <a:buNone/>
          </a:pPr>
          <a:r>
            <a:rPr lang="en-US" sz="1800" b="1" kern="1200" dirty="0">
              <a:solidFill>
                <a:schemeClr val="bg1"/>
              </a:solidFill>
            </a:rPr>
            <a:t>Bad Information</a:t>
          </a:r>
        </a:p>
      </dsp:txBody>
      <dsp:txXfrm>
        <a:off x="52105" y="3031620"/>
        <a:ext cx="2139321" cy="91585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0.06727</cdr:x>
      <cdr:y>0.41382</cdr:y>
    </cdr:from>
    <cdr:to>
      <cdr:x>0.91696</cdr:x>
      <cdr:y>0.41382</cdr:y>
    </cdr:to>
    <cdr:cxnSp macro="">
      <cdr:nvCxnSpPr>
        <cdr:cNvPr id="3" name="Straight Connector 2">
          <a:extLst xmlns:a="http://schemas.openxmlformats.org/drawingml/2006/main">
            <a:ext uri="{FF2B5EF4-FFF2-40B4-BE49-F238E27FC236}">
              <a16:creationId xmlns:a16="http://schemas.microsoft.com/office/drawing/2014/main" id="{FD0C6DDA-D23E-4D3F-89A7-6D3E97ED3A41}"/>
            </a:ext>
          </a:extLst>
        </cdr:cNvPr>
        <cdr:cNvCxnSpPr/>
      </cdr:nvCxnSpPr>
      <cdr:spPr>
        <a:xfrm xmlns:a="http://schemas.openxmlformats.org/drawingml/2006/main">
          <a:off x="563262" y="1425575"/>
          <a:ext cx="7115175" cy="0"/>
        </a:xfrm>
        <a:prstGeom xmlns:a="http://schemas.openxmlformats.org/drawingml/2006/main" prst="line">
          <a:avLst/>
        </a:prstGeom>
        <a:ln xmlns:a="http://schemas.openxmlformats.org/drawingml/2006/main" w="28575">
          <a:solidFill>
            <a:srgbClr val="8B9B92"/>
          </a:solidFill>
          <a:prstDash val="dashDot"/>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9/10/2019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9/10/2019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from this slide, very few children </a:t>
            </a:r>
            <a:r>
              <a:rPr lang="en-US" baseline="0" dirty="0"/>
              <a:t>are not receiving any vaccines at all.  This has remained below 1% for many years, although there was a small increase in 2017, with a rate of 1.3%. </a:t>
            </a:r>
            <a:r>
              <a:rPr lang="en-US" dirty="0">
                <a:effectLst/>
              </a:rPr>
              <a:t>Continued evaluation of prevalence and reasons for </a:t>
            </a:r>
            <a:r>
              <a:rPr lang="en-US" dirty="0" err="1">
                <a:effectLst/>
              </a:rPr>
              <a:t>nonvaccination</a:t>
            </a:r>
            <a:r>
              <a:rPr lang="en-US" dirty="0">
                <a:effectLst/>
              </a:rPr>
              <a:t> is needed, as are improvements in access to and delivery of age-appropriate vaccinations to all children.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though there is a lot of discussion about parents choosing not to vaccinate their children, very few parents are choosing not to vaccinate at all.  And most kids are up to date on their vaccines by 35 months.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19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64323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78"/>
              </a:spcAft>
            </a:pPr>
            <a:r>
              <a:rPr lang="en-US" dirty="0">
                <a:solidFill>
                  <a:schemeClr val="accent4">
                    <a:lumMod val="50000"/>
                  </a:schemeClr>
                </a:solidFill>
                <a:ea typeface="Calibri" panose="020F0502020204030204" pitchFamily="34" charset="0"/>
                <a:cs typeface="Calibri" panose="020F0502020204030204" pitchFamily="34" charset="0"/>
              </a:rPr>
              <a:t>Most Americans are getting their children vaccinated, however</a:t>
            </a:r>
            <a:r>
              <a:rPr lang="en-US" baseline="0" dirty="0">
                <a:solidFill>
                  <a:schemeClr val="accent4">
                    <a:lumMod val="50000"/>
                  </a:schemeClr>
                </a:solidFill>
                <a:ea typeface="Calibri" panose="020F0502020204030204" pitchFamily="34" charset="0"/>
                <a:cs typeface="Calibri" panose="020F0502020204030204" pitchFamily="34" charset="0"/>
              </a:rPr>
              <a:t> we have identified 3 key drivers that lead to reduced vaccination rates.</a:t>
            </a:r>
          </a:p>
          <a:p>
            <a:pPr>
              <a:spcAft>
                <a:spcPts val="578"/>
              </a:spcAft>
            </a:pPr>
            <a:r>
              <a:rPr lang="en-US" dirty="0"/>
              <a:t>CDC’s strategy responds</a:t>
            </a:r>
            <a:r>
              <a:rPr lang="en-US" baseline="0" dirty="0"/>
              <a:t> to the 3 key drivers of low vaccination rates </a:t>
            </a:r>
            <a:endParaRPr lang="en-US" dirty="0"/>
          </a:p>
        </p:txBody>
      </p:sp>
    </p:spTree>
    <p:extLst>
      <p:ext uri="{BB962C8B-B14F-4D97-AF65-F5344CB8AC3E}">
        <p14:creationId xmlns:p14="http://schemas.microsoft.com/office/powerpoint/2010/main" val="101801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8B9B9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425080166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1"/>
            <a:ext cx="9144000" cy="137547"/>
          </a:xfrm>
          <a:prstGeom prst="rect">
            <a:avLst/>
          </a:prstGeom>
        </p:spPr>
      </p:pic>
    </p:spTree>
    <p:extLst>
      <p:ext uri="{BB962C8B-B14F-4D97-AF65-F5344CB8AC3E}">
        <p14:creationId xmlns:p14="http://schemas.microsoft.com/office/powerpoint/2010/main" val="32627176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544369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471"/>
          <a:stretch/>
        </p:blipFill>
        <p:spPr>
          <a:xfrm>
            <a:off x="0" y="1"/>
            <a:ext cx="9144000" cy="936000"/>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3000"/>
              </a:lnSpc>
              <a:defRPr sz="2800" b="1" baseline="0">
                <a:solidFill>
                  <a:srgbClr val="00213D"/>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213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76552"/>
            <a:ext cx="6903076" cy="369332"/>
          </a:xfrm>
          <a:prstGeom prst="rect">
            <a:avLst/>
          </a:prstGeom>
          <a:noFill/>
        </p:spPr>
        <p:txBody>
          <a:bodyPr wrap="square" rtlCol="0">
            <a:spAutoFit/>
          </a:bodyPr>
          <a:lstStyle/>
          <a:p>
            <a:r>
              <a:rPr lang="en-US" sz="1800" b="1" dirty="0">
                <a:solidFill>
                  <a:srgbClr val="000000"/>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4194540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1"/>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892" indent="-342892">
              <a:buClr>
                <a:srgbClr val="8B9B92"/>
              </a:buClr>
              <a:buFont typeface="Wingdings" panose="05000000000000000000" pitchFamily="2" charset="2"/>
              <a:buChar char="§"/>
              <a:defRPr sz="2000">
                <a:solidFill>
                  <a:srgbClr val="00213D"/>
                </a:solidFill>
              </a:defRPr>
            </a:lvl1pPr>
            <a:lvl2pPr>
              <a:buClr>
                <a:srgbClr val="B2A97E"/>
              </a:buClr>
              <a:defRPr sz="2000">
                <a:solidFill>
                  <a:srgbClr val="00213D"/>
                </a:solidFill>
              </a:defRPr>
            </a:lvl2pPr>
            <a:lvl3pPr>
              <a:buClr>
                <a:srgbClr val="594F40"/>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111950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1"/>
            <a:ext cx="9144000" cy="137547"/>
          </a:xfrm>
          <a:prstGeom prst="rect">
            <a:avLst/>
          </a:prstGeom>
        </p:spPr>
      </p:pic>
    </p:spTree>
    <p:extLst>
      <p:ext uri="{BB962C8B-B14F-4D97-AF65-F5344CB8AC3E}">
        <p14:creationId xmlns:p14="http://schemas.microsoft.com/office/powerpoint/2010/main" val="5659201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8503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E446-59E7-49FA-8731-2C12934312E9}"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3104671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EA5E-3F4F-421D-92AD-B4C9FB967E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F1B5C3-4581-4115-BE4E-8BCDA2DFBFA4}"/>
              </a:ext>
            </a:extLst>
          </p:cNvPr>
          <p:cNvSpPr>
            <a:spLocks noGrp="1"/>
          </p:cNvSpPr>
          <p:nvPr>
            <p:ph type="dt" sz="half" idx="10"/>
          </p:nvPr>
        </p:nvSpPr>
        <p:spPr/>
        <p:txBody>
          <a:bodyPr/>
          <a:lstStyle/>
          <a:p>
            <a:fld id="{FC5B44EF-2FF4-48B6-8640-6B2B9AAC40CB}" type="datetimeFigureOut">
              <a:rPr lang="en-US" smtClean="0"/>
              <a:t>9/10/2019</a:t>
            </a:fld>
            <a:endParaRPr lang="en-US"/>
          </a:p>
        </p:txBody>
      </p:sp>
      <p:sp>
        <p:nvSpPr>
          <p:cNvPr id="4" name="Footer Placeholder 3">
            <a:extLst>
              <a:ext uri="{FF2B5EF4-FFF2-40B4-BE49-F238E27FC236}">
                <a16:creationId xmlns:a16="http://schemas.microsoft.com/office/drawing/2014/main" id="{7946D3C7-CCF3-41D4-9045-A52EDE52A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9A088-1E35-47A4-BE79-0E13FAE1F059}"/>
              </a:ext>
            </a:extLst>
          </p:cNvPr>
          <p:cNvSpPr>
            <a:spLocks noGrp="1"/>
          </p:cNvSpPr>
          <p:nvPr>
            <p:ph type="sldNum" sz="quarter" idx="12"/>
          </p:nvPr>
        </p:nvSpPr>
        <p:spPr/>
        <p:txBody>
          <a:bodyPr/>
          <a:lstStyle/>
          <a:p>
            <a:fld id="{60851E19-D9AE-45CD-A9A8-096EAB69D208}" type="slidenum">
              <a:rPr lang="en-US" smtClean="0"/>
              <a:t>‹#›</a:t>
            </a:fld>
            <a:endParaRPr lang="en-US"/>
          </a:p>
        </p:txBody>
      </p:sp>
    </p:spTree>
    <p:extLst>
      <p:ext uri="{BB962C8B-B14F-4D97-AF65-F5344CB8AC3E}">
        <p14:creationId xmlns:p14="http://schemas.microsoft.com/office/powerpoint/2010/main" val="147842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1" name="Title 1"/>
          <p:cNvSpPr>
            <a:spLocks noGrp="1"/>
          </p:cNvSpPr>
          <p:nvPr>
            <p:ph type="title"/>
          </p:nvPr>
        </p:nvSpPr>
        <p:spPr>
          <a:xfrm>
            <a:off x="457200" y="956742"/>
            <a:ext cx="8229600" cy="866834"/>
          </a:xfrm>
          <a:prstGeom prst="rect">
            <a:avLst/>
          </a:prstGeom>
        </p:spPr>
        <p:txBody>
          <a:bodyPr>
            <a:normAutofit/>
          </a:bodyPr>
          <a:lstStyle>
            <a:lvl1pPr algn="l">
              <a:lnSpc>
                <a:spcPts val="3000"/>
              </a:lnSpc>
              <a:defRPr sz="2850" b="1" baseline="0">
                <a:solidFill>
                  <a:schemeClr val="accent6"/>
                </a:solidFill>
                <a:effectLst/>
                <a:latin typeface="Calibri" pitchFamily="34" charset="0"/>
              </a:defRPr>
            </a:lvl1pPr>
          </a:lstStyle>
          <a:p>
            <a:r>
              <a:rPr lang="en-US" dirty="0"/>
              <a:t>Click to edit Master title style</a:t>
            </a:r>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chemeClr val="tx1"/>
                </a:solidFill>
                <a:effectLst/>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10" name="TextBox 9"/>
          <p:cNvSpPr txBox="1"/>
          <p:nvPr/>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3B495B">
                    <a:lumMod val="95000"/>
                  </a:srgbClr>
                </a:solidFill>
              </a:rPr>
              <a:t>Centers for Disease Control and Prevention</a:t>
            </a:r>
          </a:p>
        </p:txBody>
      </p:sp>
      <p:sp>
        <p:nvSpPr>
          <p:cNvPr id="7" name="Rectangle 6"/>
          <p:cNvSpPr/>
          <p:nvPr/>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3B495B">
                    <a:lumMod val="95000"/>
                  </a:srgbClr>
                </a:solidFill>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2" name="TextBox 11"/>
          <p:cNvSpPr txBox="1"/>
          <p:nvPr/>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solidFill>
              </a:rPr>
              <a:t>Centers for Disease Control and Prevention</a:t>
            </a:r>
          </a:p>
        </p:txBody>
      </p:sp>
      <p:sp>
        <p:nvSpPr>
          <p:cNvPr id="13" name="Rectangle 12"/>
          <p:cNvSpPr/>
          <p:nvPr/>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FFFFFF"/>
                </a:solidFill>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5" name="TextBox 14"/>
          <p:cNvSpPr txBox="1"/>
          <p:nvPr/>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solidFill>
              </a:rPr>
              <a:t>Centers for Disease Control and Prevention</a:t>
            </a:r>
          </a:p>
        </p:txBody>
      </p:sp>
      <p:sp>
        <p:nvSpPr>
          <p:cNvPr id="16" name="Rectangle 15"/>
          <p:cNvSpPr/>
          <p:nvPr/>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FFFFFF"/>
                </a:solidFill>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8" name="TextBox 17"/>
          <p:cNvSpPr txBox="1"/>
          <p:nvPr userDrawn="1"/>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solidFill>
              </a:rPr>
              <a:t>Centers for Disease Control and Prevention</a:t>
            </a:r>
          </a:p>
        </p:txBody>
      </p:sp>
      <p:sp>
        <p:nvSpPr>
          <p:cNvPr id="19" name="Rectangle 18"/>
          <p:cNvSpPr/>
          <p:nvPr userDrawn="1"/>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FFFFFF"/>
                </a:solidFill>
              </a:rPr>
              <a:t>National Center for Immunization and Respiratory Diseases</a:t>
            </a:r>
          </a:p>
        </p:txBody>
      </p:sp>
      <p:sp>
        <p:nvSpPr>
          <p:cNvPr id="21" name="Rectangle 20"/>
          <p:cNvSpPr/>
          <p:nvPr userDrawn="1"/>
        </p:nvSpPr>
        <p:spPr>
          <a:xfrm>
            <a:off x="457199" y="4744340"/>
            <a:ext cx="8229601" cy="300082"/>
          </a:xfrm>
          <a:prstGeom prst="rect">
            <a:avLst/>
          </a:prstGeom>
        </p:spPr>
        <p:txBody>
          <a:bodyPr wrap="square" anchor="b" anchorCtr="0">
            <a:spAutoFit/>
          </a:bodyPr>
          <a:lstStyle/>
          <a:p>
            <a:pPr eaLnBrk="0" fontAlgn="base" hangingPunct="0">
              <a:spcBef>
                <a:spcPct val="0"/>
              </a:spcBef>
              <a:spcAft>
                <a:spcPct val="0"/>
              </a:spcAft>
            </a:pPr>
            <a:r>
              <a:rPr lang="en-US" sz="675" dirty="0">
                <a:solidFill>
                  <a:srgbClr val="3B495B"/>
                </a:solidFill>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8285845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165622"/>
            <a:ext cx="8229600" cy="3465909"/>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32685437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95828928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65860"/>
            <a:ext cx="393192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b="0">
                <a:solidFill>
                  <a:schemeClr val="tx2"/>
                </a:solidFill>
                <a:latin typeface="+mn-lt"/>
              </a:defRPr>
            </a:lvl2pPr>
            <a:lvl3pPr marL="548627" indent="-182876">
              <a:buClr>
                <a:schemeClr val="accent1"/>
              </a:buClr>
              <a:buSzPct val="100000"/>
              <a:buFont typeface="Arial" pitchFamily="34" charset="0"/>
              <a:buChar char="•"/>
              <a:defRPr sz="1350" b="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13" name="Content Placeholder 2"/>
          <p:cNvSpPr>
            <a:spLocks noGrp="1"/>
          </p:cNvSpPr>
          <p:nvPr>
            <p:ph idx="10"/>
          </p:nvPr>
        </p:nvSpPr>
        <p:spPr>
          <a:xfrm>
            <a:off x="4754880" y="1165860"/>
            <a:ext cx="393192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14222128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5875020" y="1165860"/>
            <a:ext cx="281178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3" name="Content Placeholder 2"/>
          <p:cNvSpPr>
            <a:spLocks noGrp="1"/>
          </p:cNvSpPr>
          <p:nvPr>
            <p:ph idx="1"/>
          </p:nvPr>
        </p:nvSpPr>
        <p:spPr>
          <a:xfrm>
            <a:off x="457198" y="1165860"/>
            <a:ext cx="507492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Courier New" panose="02070309020205020404" pitchFamily="49" charset="0"/>
              <a:buChar char="-"/>
              <a:defRPr sz="1350" b="0">
                <a:solidFill>
                  <a:schemeClr val="tx2"/>
                </a:solidFill>
              </a:defRPr>
            </a:lvl2pPr>
            <a:lvl3pPr marL="548627" indent="-182876">
              <a:buClr>
                <a:schemeClr val="accent1"/>
              </a:buClr>
              <a:buSzPct val="100000"/>
              <a:buFont typeface="Arial" pitchFamily="34" charset="0"/>
              <a:buChar char="•"/>
              <a:defRPr sz="1350" b="0">
                <a:solidFill>
                  <a:schemeClr val="tx2"/>
                </a:solidFill>
              </a:defRPr>
            </a:lvl3pPr>
            <a:lvl4pPr marL="754380" indent="-182876">
              <a:buClr>
                <a:schemeClr val="accent1"/>
              </a:buClr>
              <a:buSzPct val="100000"/>
              <a:buFont typeface="Courier New" pitchFamily="49" charset="0"/>
              <a:buChar char="-"/>
              <a:defRPr sz="1350" baseline="0">
                <a:solidFill>
                  <a:schemeClr val="tx2"/>
                </a:solidFill>
              </a:defRPr>
            </a:lvl4pPr>
            <a:lvl5pPr marL="914378" indent="-182876">
              <a:buClr>
                <a:schemeClr val="accent1"/>
              </a:buClr>
              <a:buSzPct val="100000"/>
              <a:buFont typeface="Calibri" panose="020F0502020204030204" pitchFamily="34" charset="0"/>
              <a:buChar char="»"/>
              <a:defRPr sz="1350">
                <a:solidFill>
                  <a:schemeClr val="tx2"/>
                </a:solidFill>
              </a:defRPr>
            </a:lvl5pPr>
            <a:lvl6pPr>
              <a:buClr>
                <a:schemeClr val="accent1"/>
              </a:buClr>
              <a:defRPr sz="1350">
                <a:solidFill>
                  <a:schemeClr val="tx2"/>
                </a:solidFill>
              </a:defRPr>
            </a:lvl6pPr>
            <a:lvl7pPr>
              <a:buClr>
                <a:schemeClr val="accent1"/>
              </a:buClr>
              <a:defRPr sz="1350">
                <a:solidFill>
                  <a:schemeClr val="tx2"/>
                </a:solidFill>
              </a:defRPr>
            </a:lvl7pPr>
            <a:lvl8pPr>
              <a:buClr>
                <a:schemeClr val="accent1"/>
              </a:buClr>
              <a:defRPr sz="1350" baseline="0">
                <a:solidFill>
                  <a:schemeClr val="tx2"/>
                </a:solidFill>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a:p>
            <a:pPr lvl="7"/>
            <a:r>
              <a:rPr lang="en-US" dirty="0"/>
              <a:t>Ninth level</a:t>
            </a:r>
          </a:p>
          <a:p>
            <a:pPr lvl="7"/>
            <a:r>
              <a:rPr 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38034200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39667941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7760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rgbClr val="FFFFFF"/>
                </a:solidFill>
                <a:effectLst/>
                <a:latin typeface="+mj-lt"/>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951904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4260331"/>
            <a:ext cx="9144000" cy="88316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7" name="Footer Placeholder 1"/>
          <p:cNvSpPr txBox="1">
            <a:spLocks/>
          </p:cNvSpPr>
          <p:nvPr userDrawn="1"/>
        </p:nvSpPr>
        <p:spPr>
          <a:xfrm>
            <a:off x="457200" y="2604407"/>
            <a:ext cx="8229600" cy="1655924"/>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200" dirty="0">
                <a:solidFill>
                  <a:srgbClr val="3B495B"/>
                </a:solidFill>
                <a:latin typeface="Calibri" panose="020F0502020204030204"/>
              </a:rPr>
              <a:t>For more information, contact CDC</a:t>
            </a:r>
            <a:br>
              <a:rPr lang="en-US" sz="1200" dirty="0">
                <a:solidFill>
                  <a:srgbClr val="3B495B"/>
                </a:solidFill>
                <a:latin typeface="Calibri" panose="020F0502020204030204"/>
              </a:rPr>
            </a:br>
            <a:r>
              <a:rPr lang="en-US" sz="1200" dirty="0">
                <a:solidFill>
                  <a:srgbClr val="3B495B"/>
                </a:solidFill>
                <a:latin typeface="Calibri" panose="020F0502020204030204"/>
              </a:rPr>
              <a:t>1-800-CDC-INFO (232-4636)</a:t>
            </a:r>
            <a:br>
              <a:rPr lang="en-US" sz="1200" dirty="0">
                <a:solidFill>
                  <a:srgbClr val="3B495B"/>
                </a:solidFill>
                <a:latin typeface="Calibri" panose="020F0502020204030204"/>
              </a:rPr>
            </a:br>
            <a:r>
              <a:rPr lang="en-US" sz="1200" dirty="0">
                <a:solidFill>
                  <a:srgbClr val="3B495B"/>
                </a:solidFill>
                <a:latin typeface="Calibri" panose="020F0502020204030204"/>
              </a:rPr>
              <a:t>TTY:  1-888-232-6348    </a:t>
            </a:r>
            <a:r>
              <a:rPr lang="en-US" sz="1200" dirty="0">
                <a:solidFill>
                  <a:srgbClr val="3B495B"/>
                </a:solidFill>
                <a:latin typeface="Calibri" panose="020F0502020204030204"/>
                <a:hlinkClick r:id="rId3"/>
              </a:rPr>
              <a:t>www.cdc.gov</a:t>
            </a:r>
            <a:endParaRPr lang="en-US" sz="1200" dirty="0">
              <a:solidFill>
                <a:srgbClr val="3B495B"/>
              </a:solidFill>
              <a:latin typeface="Calibri" panose="020F0502020204030204"/>
            </a:endParaRPr>
          </a:p>
          <a:p>
            <a:br>
              <a:rPr lang="en-US" sz="1200" dirty="0">
                <a:solidFill>
                  <a:srgbClr val="3B495B"/>
                </a:solidFill>
                <a:latin typeface="Calibri" panose="020F0502020204030204"/>
              </a:rPr>
            </a:br>
            <a:r>
              <a:rPr lang="en-US" sz="900" dirty="0">
                <a:solidFill>
                  <a:srgbClr val="3B495B"/>
                </a:solidFill>
                <a:latin typeface="Calibri" panose="020F0502020204030204"/>
              </a:rPr>
              <a:t>The findings and conclusions in this report are those of the authors and do not necessarily represent the official position of the Centers for Disease Control and Prevention.</a:t>
            </a:r>
          </a:p>
          <a:p>
            <a:endParaRPr lang="en-US" sz="900" dirty="0">
              <a:solidFill>
                <a:srgbClr val="3B495B"/>
              </a:solidFill>
              <a:latin typeface="Calibri" panose="020F0502020204030204"/>
            </a:endParaRPr>
          </a:p>
          <a:p>
            <a:r>
              <a:rPr lang="en-US" sz="900" dirty="0">
                <a:solidFill>
                  <a:srgbClr val="3B495B"/>
                </a:solidFill>
                <a:latin typeface="Calibri" panose="020F0502020204030204"/>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457200" y="1195388"/>
            <a:ext cx="8229600" cy="1622822"/>
          </a:xfrm>
        </p:spPr>
        <p:txBody>
          <a:bodyPr/>
          <a:lstStyle>
            <a:lvl1pPr marL="0" indent="0">
              <a:buNone/>
              <a:defRPr/>
            </a:lvl1pPr>
            <a:lvl2pPr marL="182876" indent="0">
              <a:buNone/>
              <a:defRPr/>
            </a:lvl2pPr>
            <a:lvl3pPr marL="365751" indent="0">
              <a:buNone/>
              <a:defRPr/>
            </a:lvl3pPr>
            <a:lvl4pPr marL="571505" indent="0">
              <a:buNone/>
              <a:defRPr/>
            </a:lvl4pPr>
            <a:lvl5pPr marL="731502" indent="0">
              <a:buNone/>
              <a:defRPr/>
            </a:lvl5pPr>
          </a:lstStyle>
          <a:p>
            <a:pPr lvl="0"/>
            <a:r>
              <a:rPr lang="en-US" dirty="0"/>
              <a:t>Click to edit Master text styles</a:t>
            </a:r>
          </a:p>
        </p:txBody>
      </p:sp>
    </p:spTree>
    <p:extLst>
      <p:ext uri="{BB962C8B-B14F-4D97-AF65-F5344CB8AC3E}">
        <p14:creationId xmlns:p14="http://schemas.microsoft.com/office/powerpoint/2010/main" val="5193078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data-slide">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a:ext>
            </a:extLst>
          </a:blip>
          <a:srcRect b="-41214"/>
          <a:stretch/>
        </p:blipFill>
        <p:spPr>
          <a:xfrm>
            <a:off x="6439" y="5018218"/>
            <a:ext cx="9144001" cy="18674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4711190"/>
            <a:ext cx="8229600" cy="341709"/>
          </a:xfrm>
        </p:spPr>
        <p:txBody>
          <a:bodyPr anchor="b" anchorCtr="0"/>
          <a:lstStyle>
            <a:lvl1pPr marL="0" indent="0">
              <a:spcBef>
                <a:spcPts val="0"/>
              </a:spcBef>
              <a:buNone/>
              <a:defRPr sz="1050">
                <a:solidFill>
                  <a:schemeClr val="tx2">
                    <a:lumMod val="50000"/>
                  </a:schemeClr>
                </a:solidFill>
              </a:defRPr>
            </a:lvl1pPr>
            <a:lvl2pPr marL="182876" indent="0">
              <a:buNone/>
              <a:defRPr sz="825">
                <a:solidFill>
                  <a:schemeClr val="tx2">
                    <a:lumMod val="50000"/>
                  </a:schemeClr>
                </a:solidFill>
              </a:defRPr>
            </a:lvl2pPr>
            <a:lvl3pPr marL="365751" indent="0">
              <a:buNone/>
              <a:defRPr sz="825">
                <a:solidFill>
                  <a:schemeClr val="tx2">
                    <a:lumMod val="50000"/>
                  </a:schemeClr>
                </a:solidFill>
              </a:defRPr>
            </a:lvl3pPr>
            <a:lvl4pPr marL="548627" indent="0">
              <a:buNone/>
              <a:defRPr sz="825">
                <a:solidFill>
                  <a:schemeClr val="tx2">
                    <a:lumMod val="50000"/>
                  </a:schemeClr>
                </a:solidFill>
              </a:defRPr>
            </a:lvl4pPr>
            <a:lvl5pPr marL="731502" indent="0">
              <a:buNone/>
              <a:defRPr sz="825">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5046325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5019310"/>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892" indent="-342892">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8594467" y="4807330"/>
            <a:ext cx="325730" cy="230832"/>
          </a:xfrm>
          <a:prstGeom prst="rect">
            <a:avLst/>
          </a:prstGeom>
          <a:noFill/>
        </p:spPr>
        <p:txBody>
          <a:bodyPr wrap="none" rtlCol="0">
            <a:spAutoFit/>
          </a:bodyPr>
          <a:lstStyle/>
          <a:p>
            <a:pPr algn="r" defTabSz="342892"/>
            <a:fld id="{42D067E6-6582-4AD4-8521-F7089C370E58}" type="slidenum">
              <a:rPr lang="en-US" sz="900" smtClean="0">
                <a:solidFill>
                  <a:srgbClr val="1F497D">
                    <a:lumMod val="60000"/>
                    <a:lumOff val="40000"/>
                  </a:srgbClr>
                </a:solidFill>
                <a:latin typeface="Helvetica"/>
                <a:cs typeface="Helvetica"/>
              </a:rPr>
              <a:pPr algn="r" defTabSz="342892"/>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758228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427686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7068" y="205979"/>
            <a:ext cx="7895376" cy="857250"/>
          </a:xfrm>
          <a:prstGeom prst="rect">
            <a:avLst/>
          </a:prstGeom>
        </p:spPr>
        <p:txBody>
          <a:bodyPr/>
          <a:lstStyle>
            <a:lvl1pPr algn="l">
              <a:defRPr sz="2400" b="1">
                <a:solidFill>
                  <a:schemeClr val="accent4"/>
                </a:solidFill>
              </a:defRPr>
            </a:lvl1pPr>
          </a:lstStyle>
          <a:p>
            <a:r>
              <a:rPr lang="en-US" dirty="0"/>
              <a:t>In Case of Technical Difficulties</a:t>
            </a:r>
          </a:p>
        </p:txBody>
      </p:sp>
      <p:sp>
        <p:nvSpPr>
          <p:cNvPr id="3" name="Slide Number Placeholder 5"/>
          <p:cNvSpPr>
            <a:spLocks noGrp="1"/>
          </p:cNvSpPr>
          <p:nvPr>
            <p:ph type="sldNum" sz="quarter" idx="10"/>
          </p:nvPr>
        </p:nvSpPr>
        <p:spPr>
          <a:xfrm>
            <a:off x="8647113" y="4857751"/>
            <a:ext cx="461962"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fld id="{FC5C2746-6E5A-BF49-B215-F56C605AE31D}" type="slidenum">
              <a:rPr lang="en-US"/>
              <a:pPr>
                <a:defRPr/>
              </a:pPr>
              <a:t>‹#›</a:t>
            </a:fld>
            <a:endParaRPr lang="en-US" dirty="0"/>
          </a:p>
        </p:txBody>
      </p:sp>
      <p:sp>
        <p:nvSpPr>
          <p:cNvPr id="4" name="Content Placeholder 2"/>
          <p:cNvSpPr>
            <a:spLocks noGrp="1"/>
          </p:cNvSpPr>
          <p:nvPr>
            <p:ph sz="half" idx="1"/>
          </p:nvPr>
        </p:nvSpPr>
        <p:spPr>
          <a:xfrm>
            <a:off x="867069" y="1200151"/>
            <a:ext cx="7895375" cy="3217997"/>
          </a:xfrm>
          <a:prstGeom prst="rect">
            <a:avLst/>
          </a:prstGeom>
        </p:spPr>
        <p:txBody>
          <a:bodyPr/>
          <a:lstStyle>
            <a:lvl1pPr marL="257175" indent="-257175">
              <a:buFont typeface="Wingdings" panose="05000000000000000000" pitchFamily="2" charset="2"/>
              <a:buChar char="§"/>
              <a:defRPr sz="2100">
                <a:solidFill>
                  <a:schemeClr val="tx2"/>
                </a:solidFill>
              </a:defRPr>
            </a:lvl1pPr>
            <a:lvl2pPr marL="557213" indent="-214313">
              <a:buFont typeface="Wingdings" panose="05000000000000000000" pitchFamily="2" charset="2"/>
              <a:buChar char="§"/>
              <a:defRPr sz="1800" baseline="0">
                <a:solidFill>
                  <a:schemeClr val="tx2"/>
                </a:solidFill>
              </a:defRPr>
            </a:lvl2pPr>
            <a:lvl3pPr marL="857250" indent="-171450">
              <a:buFont typeface="Wingdings" panose="05000000000000000000" pitchFamily="2" charset="2"/>
              <a:buChar char="§"/>
              <a:defRPr sz="1500">
                <a:solidFill>
                  <a:schemeClr val="tx2"/>
                </a:solidFill>
              </a:defRPr>
            </a:lvl3pPr>
            <a:lvl4pPr marL="1200150" indent="-171450">
              <a:buFont typeface="Wingdings" panose="05000000000000000000" pitchFamily="2" charset="2"/>
              <a:buChar char="§"/>
              <a:defRPr sz="1350">
                <a:solidFill>
                  <a:schemeClr val="tx2"/>
                </a:solidFill>
              </a:defRPr>
            </a:lvl4pPr>
            <a:lvl5pPr marL="1543050" indent="-171450">
              <a:buFont typeface="Wingdings" panose="05000000000000000000" pitchFamily="2" charset="2"/>
              <a:buChar char="§"/>
              <a:defRPr sz="1350">
                <a:solidFill>
                  <a:schemeClr val="tx2"/>
                </a:solidFill>
              </a:defRPr>
            </a:lvl5pPr>
            <a:lvl6pPr>
              <a:defRPr sz="1350"/>
            </a:lvl6pPr>
            <a:lvl7pPr>
              <a:defRPr sz="1350"/>
            </a:lvl7pPr>
            <a:lvl8pPr>
              <a:defRPr sz="1350"/>
            </a:lvl8pPr>
            <a:lvl9pPr>
              <a:defRPr sz="1350"/>
            </a:lvl9pPr>
          </a:lstStyle>
          <a:p>
            <a:pPr lvl="1"/>
            <a:endParaRPr lang="en-US" dirty="0"/>
          </a:p>
        </p:txBody>
      </p:sp>
    </p:spTree>
    <p:extLst>
      <p:ext uri="{BB962C8B-B14F-4D97-AF65-F5344CB8AC3E}">
        <p14:creationId xmlns:p14="http://schemas.microsoft.com/office/powerpoint/2010/main" val="15518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57F210-3AD1-4F94-8491-747F07A8C473}"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BB0D5-1617-4923-8360-19D036E73873}" type="slidenum">
              <a:rPr lang="en-US" smtClean="0"/>
              <a:t>‹#›</a:t>
            </a:fld>
            <a:endParaRPr lang="en-US"/>
          </a:p>
        </p:txBody>
      </p:sp>
    </p:spTree>
    <p:extLst>
      <p:ext uri="{BB962C8B-B14F-4D97-AF65-F5344CB8AC3E}">
        <p14:creationId xmlns:p14="http://schemas.microsoft.com/office/powerpoint/2010/main" val="803239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ATA SLIDE_O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9" y="5018218"/>
            <a:ext cx="9144001" cy="1867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2"/>
          </p:nvPr>
        </p:nvSpPr>
        <p:spPr>
          <a:xfrm>
            <a:off x="457200" y="1165860"/>
            <a:ext cx="8229600" cy="3465230"/>
          </a:xfrm>
        </p:spPr>
        <p:txBody>
          <a:bodyPr/>
          <a:lstStyle>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11"/>
          <p:cNvSpPr>
            <a:spLocks noGrp="1"/>
          </p:cNvSpPr>
          <p:nvPr>
            <p:ph type="body" sz="quarter" idx="13"/>
          </p:nvPr>
        </p:nvSpPr>
        <p:spPr>
          <a:xfrm>
            <a:off x="457200" y="4711190"/>
            <a:ext cx="8229600" cy="341709"/>
          </a:xfrm>
        </p:spPr>
        <p:txBody>
          <a:bodyPr anchor="b" anchorCtr="0"/>
          <a:lstStyle>
            <a:lvl1pPr marL="0" indent="0">
              <a:spcBef>
                <a:spcPts val="0"/>
              </a:spcBef>
              <a:buNone/>
              <a:defRPr sz="1050">
                <a:solidFill>
                  <a:schemeClr val="tx2">
                    <a:lumMod val="50000"/>
                  </a:schemeClr>
                </a:solidFill>
              </a:defRPr>
            </a:lvl1pPr>
            <a:lvl2pPr marL="182876" indent="0">
              <a:buNone/>
              <a:defRPr sz="825">
                <a:solidFill>
                  <a:schemeClr val="tx2">
                    <a:lumMod val="50000"/>
                  </a:schemeClr>
                </a:solidFill>
              </a:defRPr>
            </a:lvl2pPr>
            <a:lvl3pPr marL="365751" indent="0">
              <a:buNone/>
              <a:defRPr sz="825">
                <a:solidFill>
                  <a:schemeClr val="tx2">
                    <a:lumMod val="50000"/>
                  </a:schemeClr>
                </a:solidFill>
              </a:defRPr>
            </a:lvl3pPr>
            <a:lvl4pPr marL="548627" indent="0">
              <a:buNone/>
              <a:defRPr sz="825">
                <a:solidFill>
                  <a:schemeClr val="tx2">
                    <a:lumMod val="50000"/>
                  </a:schemeClr>
                </a:solidFill>
              </a:defRPr>
            </a:lvl4pPr>
            <a:lvl5pPr marL="731502" indent="0">
              <a:buNone/>
              <a:defRPr sz="825">
                <a:solidFill>
                  <a:schemeClr val="tx2">
                    <a:lumMod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18299102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96" b="15190"/>
          <a:stretch/>
        </p:blipFill>
        <p:spPr>
          <a:xfrm>
            <a:off x="2" y="1336"/>
            <a:ext cx="9148055" cy="736997"/>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0"/>
              </a:lnSpc>
              <a:defRPr sz="2100"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8B9B92"/>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3"/>
            <a:ext cx="6903076" cy="646331"/>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Immunization &amp;</a:t>
            </a:r>
            <a:br>
              <a:rPr lang="en-US" sz="1800" b="1" dirty="0">
                <a:solidFill>
                  <a:schemeClr val="tx2">
                    <a:lumMod val="95000"/>
                  </a:schemeClr>
                </a:solidFill>
                <a:latin typeface="Calibri" panose="020F0502020204030204" pitchFamily="34" charset="0"/>
              </a:rPr>
            </a:br>
            <a:r>
              <a:rPr lang="en-US" sz="1800" b="1" dirty="0">
                <a:solidFill>
                  <a:schemeClr val="tx2">
                    <a:lumMod val="95000"/>
                  </a:schemeClr>
                </a:solidFill>
                <a:latin typeface="Calibri" panose="020F0502020204030204" pitchFamily="34" charset="0"/>
              </a:rPr>
              <a:t>Respiratory Diseases</a:t>
            </a:r>
          </a:p>
        </p:txBody>
      </p:sp>
    </p:spTree>
    <p:extLst>
      <p:ext uri="{BB962C8B-B14F-4D97-AF65-F5344CB8AC3E}">
        <p14:creationId xmlns:p14="http://schemas.microsoft.com/office/powerpoint/2010/main" val="9105219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1"/>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257168" indent="-257168">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96101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3"/>
            <a:ext cx="9144000" cy="137547"/>
          </a:xfrm>
          <a:prstGeom prst="rect">
            <a:avLst/>
          </a:prstGeom>
        </p:spPr>
      </p:pic>
    </p:spTree>
    <p:extLst>
      <p:ext uri="{BB962C8B-B14F-4D97-AF65-F5344CB8AC3E}">
        <p14:creationId xmlns:p14="http://schemas.microsoft.com/office/powerpoint/2010/main" val="266127711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1204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3" b="18140"/>
          <a:stretch/>
        </p:blipFill>
        <p:spPr>
          <a:xfrm>
            <a:off x="-7130" y="4425564"/>
            <a:ext cx="9158259" cy="717937"/>
          </a:xfrm>
          <a:prstGeom prst="rect">
            <a:avLst/>
          </a:prstGeom>
        </p:spPr>
      </p:pic>
      <p:sp>
        <p:nvSpPr>
          <p:cNvPr id="3" name="TextBox 2"/>
          <p:cNvSpPr txBox="1"/>
          <p:nvPr userDrawn="1"/>
        </p:nvSpPr>
        <p:spPr>
          <a:xfrm>
            <a:off x="234160" y="2746826"/>
            <a:ext cx="8186157"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7474625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471"/>
          <a:stretch/>
        </p:blipFill>
        <p:spPr>
          <a:xfrm>
            <a:off x="0" y="1"/>
            <a:ext cx="9144000" cy="936000"/>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213D"/>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213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76552"/>
            <a:ext cx="6903076"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13261046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0"/>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rgbClr val="00213D"/>
                </a:solidFill>
              </a:defRPr>
            </a:lvl1pPr>
            <a:lvl2pPr>
              <a:buClr>
                <a:srgbClr val="B2A97E"/>
              </a:buClr>
              <a:defRPr sz="2000">
                <a:solidFill>
                  <a:srgbClr val="00213D"/>
                </a:solidFill>
              </a:defRPr>
            </a:lvl2pPr>
            <a:lvl3pPr>
              <a:buClr>
                <a:srgbClr val="594F40"/>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8012093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1"/>
            <a:ext cx="9144000" cy="137547"/>
          </a:xfrm>
          <a:prstGeom prst="rect">
            <a:avLst/>
          </a:prstGeom>
        </p:spPr>
      </p:pic>
    </p:spTree>
    <p:extLst>
      <p:ext uri="{BB962C8B-B14F-4D97-AF65-F5344CB8AC3E}">
        <p14:creationId xmlns:p14="http://schemas.microsoft.com/office/powerpoint/2010/main" val="316662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282135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2075552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2447076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3510448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4248668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64705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115485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3378728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1868177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388707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3086840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E446-59E7-49FA-8731-2C12934312E9}"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2E927-4F68-49FC-BC27-92DB7C46CB92}" type="slidenum">
              <a:rPr lang="en-US" smtClean="0"/>
              <a:t>‹#›</a:t>
            </a:fld>
            <a:endParaRPr lang="en-US" dirty="0"/>
          </a:p>
        </p:txBody>
      </p:sp>
    </p:spTree>
    <p:extLst>
      <p:ext uri="{BB962C8B-B14F-4D97-AF65-F5344CB8AC3E}">
        <p14:creationId xmlns:p14="http://schemas.microsoft.com/office/powerpoint/2010/main" val="467955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1" name="Title 1"/>
          <p:cNvSpPr>
            <a:spLocks noGrp="1"/>
          </p:cNvSpPr>
          <p:nvPr>
            <p:ph type="title"/>
          </p:nvPr>
        </p:nvSpPr>
        <p:spPr>
          <a:xfrm>
            <a:off x="457200" y="956742"/>
            <a:ext cx="8229600" cy="866834"/>
          </a:xfrm>
          <a:prstGeom prst="rect">
            <a:avLst/>
          </a:prstGeom>
        </p:spPr>
        <p:txBody>
          <a:bodyPr>
            <a:normAutofit/>
          </a:bodyPr>
          <a:lstStyle>
            <a:lvl1pPr algn="l">
              <a:lnSpc>
                <a:spcPts val="3000"/>
              </a:lnSpc>
              <a:defRPr sz="2850" b="1" baseline="0">
                <a:solidFill>
                  <a:schemeClr val="accent6"/>
                </a:solidFill>
                <a:effectLst/>
                <a:latin typeface="Calibri" pitchFamily="34" charset="0"/>
              </a:defRPr>
            </a:lvl1pPr>
          </a:lstStyle>
          <a:p>
            <a:r>
              <a:rPr lang="en-US" dirty="0"/>
              <a:t>Click to edit Master title style</a:t>
            </a:r>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chemeClr val="tx1"/>
                </a:solidFill>
                <a:effectLst/>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10" name="TextBox 9"/>
          <p:cNvSpPr txBox="1"/>
          <p:nvPr/>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3B495B">
                    <a:lumMod val="95000"/>
                  </a:srgbClr>
                </a:solidFill>
              </a:rPr>
              <a:t>Centers for Disease Control and Prevention</a:t>
            </a:r>
          </a:p>
        </p:txBody>
      </p:sp>
      <p:sp>
        <p:nvSpPr>
          <p:cNvPr id="7" name="Rectangle 6"/>
          <p:cNvSpPr/>
          <p:nvPr/>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3B495B">
                    <a:lumMod val="95000"/>
                  </a:srgbClr>
                </a:solidFill>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2" name="TextBox 11"/>
          <p:cNvSpPr txBox="1"/>
          <p:nvPr/>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solidFill>
              </a:rPr>
              <a:t>Centers for Disease Control and Prevention</a:t>
            </a:r>
          </a:p>
        </p:txBody>
      </p:sp>
      <p:sp>
        <p:nvSpPr>
          <p:cNvPr id="13" name="Rectangle 12"/>
          <p:cNvSpPr/>
          <p:nvPr/>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FFFFFF"/>
                </a:solidFill>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5" name="TextBox 14"/>
          <p:cNvSpPr txBox="1"/>
          <p:nvPr/>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solidFill>
              </a:rPr>
              <a:t>Centers for Disease Control and Prevention</a:t>
            </a:r>
          </a:p>
        </p:txBody>
      </p:sp>
      <p:sp>
        <p:nvSpPr>
          <p:cNvPr id="16" name="Rectangle 15"/>
          <p:cNvSpPr/>
          <p:nvPr/>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FFFFFF"/>
                </a:solidFill>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8" name="TextBox 17"/>
          <p:cNvSpPr txBox="1"/>
          <p:nvPr userDrawn="1"/>
        </p:nvSpPr>
        <p:spPr>
          <a:xfrm>
            <a:off x="457200" y="144470"/>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solidFill>
              </a:rPr>
              <a:t>Centers for Disease Control and Prevention</a:t>
            </a:r>
          </a:p>
        </p:txBody>
      </p:sp>
      <p:sp>
        <p:nvSpPr>
          <p:cNvPr id="19" name="Rectangle 18"/>
          <p:cNvSpPr/>
          <p:nvPr userDrawn="1"/>
        </p:nvSpPr>
        <p:spPr>
          <a:xfrm>
            <a:off x="457199" y="432752"/>
            <a:ext cx="6903076" cy="323165"/>
          </a:xfrm>
          <a:prstGeom prst="rect">
            <a:avLst/>
          </a:prstGeom>
        </p:spPr>
        <p:txBody>
          <a:bodyPr wrap="square">
            <a:spAutoFit/>
          </a:bodyPr>
          <a:lstStyle/>
          <a:p>
            <a:pPr eaLnBrk="0" fontAlgn="base" hangingPunct="0">
              <a:spcBef>
                <a:spcPct val="0"/>
              </a:spcBef>
              <a:spcAft>
                <a:spcPct val="0"/>
              </a:spcAft>
            </a:pPr>
            <a:r>
              <a:rPr lang="en-US" sz="1500" dirty="0">
                <a:solidFill>
                  <a:srgbClr val="FFFFFF"/>
                </a:solidFill>
              </a:rPr>
              <a:t>National Center for Immunization and Respiratory Diseases</a:t>
            </a:r>
          </a:p>
        </p:txBody>
      </p:sp>
      <p:sp>
        <p:nvSpPr>
          <p:cNvPr id="21" name="Rectangle 20"/>
          <p:cNvSpPr/>
          <p:nvPr userDrawn="1"/>
        </p:nvSpPr>
        <p:spPr>
          <a:xfrm>
            <a:off x="457199" y="4744340"/>
            <a:ext cx="8229601" cy="300082"/>
          </a:xfrm>
          <a:prstGeom prst="rect">
            <a:avLst/>
          </a:prstGeom>
        </p:spPr>
        <p:txBody>
          <a:bodyPr wrap="square" anchor="b" anchorCtr="0">
            <a:spAutoFit/>
          </a:bodyPr>
          <a:lstStyle/>
          <a:p>
            <a:pPr eaLnBrk="0" fontAlgn="base" hangingPunct="0">
              <a:spcBef>
                <a:spcPct val="0"/>
              </a:spcBef>
              <a:spcAft>
                <a:spcPct val="0"/>
              </a:spcAft>
            </a:pPr>
            <a:r>
              <a:rPr lang="en-US" sz="675" dirty="0">
                <a:solidFill>
                  <a:srgbClr val="3B495B"/>
                </a:solidFill>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6282940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9671251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5875020" y="1165860"/>
            <a:ext cx="281178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3" name="Content Placeholder 2"/>
          <p:cNvSpPr>
            <a:spLocks noGrp="1"/>
          </p:cNvSpPr>
          <p:nvPr>
            <p:ph idx="1"/>
          </p:nvPr>
        </p:nvSpPr>
        <p:spPr>
          <a:xfrm>
            <a:off x="457198" y="1165860"/>
            <a:ext cx="507492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Courier New" panose="02070309020205020404" pitchFamily="49" charset="0"/>
              <a:buChar char="-"/>
              <a:defRPr sz="1350" b="0">
                <a:solidFill>
                  <a:schemeClr val="tx2"/>
                </a:solidFill>
              </a:defRPr>
            </a:lvl2pPr>
            <a:lvl3pPr marL="548627" indent="-182876">
              <a:buClr>
                <a:schemeClr val="accent1"/>
              </a:buClr>
              <a:buSzPct val="100000"/>
              <a:buFont typeface="Arial" pitchFamily="34" charset="0"/>
              <a:buChar char="•"/>
              <a:defRPr sz="1350" b="0">
                <a:solidFill>
                  <a:schemeClr val="tx2"/>
                </a:solidFill>
              </a:defRPr>
            </a:lvl3pPr>
            <a:lvl4pPr marL="754380" indent="-182876">
              <a:buClr>
                <a:schemeClr val="accent1"/>
              </a:buClr>
              <a:buSzPct val="100000"/>
              <a:buFont typeface="Courier New" pitchFamily="49" charset="0"/>
              <a:buChar char="-"/>
              <a:defRPr sz="1350" baseline="0">
                <a:solidFill>
                  <a:schemeClr val="tx2"/>
                </a:solidFill>
              </a:defRPr>
            </a:lvl4pPr>
            <a:lvl5pPr marL="914378" indent="-182876">
              <a:buClr>
                <a:schemeClr val="accent1"/>
              </a:buClr>
              <a:buSzPct val="100000"/>
              <a:buFont typeface="Calibri" panose="020F0502020204030204" pitchFamily="34" charset="0"/>
              <a:buChar char="»"/>
              <a:defRPr sz="1350">
                <a:solidFill>
                  <a:schemeClr val="tx2"/>
                </a:solidFill>
              </a:defRPr>
            </a:lvl5pPr>
            <a:lvl6pPr>
              <a:buClr>
                <a:schemeClr val="accent1"/>
              </a:buClr>
              <a:defRPr sz="1350">
                <a:solidFill>
                  <a:schemeClr val="tx2"/>
                </a:solidFill>
              </a:defRPr>
            </a:lvl6pPr>
            <a:lvl7pPr>
              <a:buClr>
                <a:schemeClr val="accent1"/>
              </a:buClr>
              <a:defRPr sz="1350">
                <a:solidFill>
                  <a:schemeClr val="tx2"/>
                </a:solidFill>
              </a:defRPr>
            </a:lvl7pPr>
            <a:lvl8pPr>
              <a:buClr>
                <a:schemeClr val="accent1"/>
              </a:buClr>
              <a:defRPr sz="1350" baseline="0">
                <a:solidFill>
                  <a:schemeClr val="tx2"/>
                </a:solidFill>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a:p>
            <a:pPr lvl="7"/>
            <a:r>
              <a:rPr lang="en-US" dirty="0"/>
              <a:t>Ninth level</a:t>
            </a:r>
          </a:p>
          <a:p>
            <a:pPr lvl="7"/>
            <a:r>
              <a:rPr 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16908904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165622"/>
            <a:ext cx="8229600" cy="3465909"/>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hasCustomPrompt="1"/>
          </p:nvPr>
        </p:nvSpPr>
        <p:spPr>
          <a:xfrm>
            <a:off x="457200" y="4631532"/>
            <a:ext cx="8229600" cy="413147"/>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109045705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22960625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DATA SLIDE_O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9" y="5018218"/>
            <a:ext cx="9144001" cy="1867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2"/>
          </p:nvPr>
        </p:nvSpPr>
        <p:spPr>
          <a:xfrm>
            <a:off x="457200" y="1165860"/>
            <a:ext cx="8229600" cy="3465230"/>
          </a:xfrm>
        </p:spPr>
        <p:txBody>
          <a:bodyPr/>
          <a:lstStyle>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Text Placeholder 11"/>
          <p:cNvSpPr>
            <a:spLocks noGrp="1"/>
          </p:cNvSpPr>
          <p:nvPr>
            <p:ph type="body" sz="quarter" idx="13"/>
          </p:nvPr>
        </p:nvSpPr>
        <p:spPr>
          <a:xfrm>
            <a:off x="457200" y="4711190"/>
            <a:ext cx="8229600" cy="341709"/>
          </a:xfrm>
        </p:spPr>
        <p:txBody>
          <a:bodyPr anchor="b" anchorCtr="0"/>
          <a:lstStyle>
            <a:lvl1pPr marL="0" indent="0">
              <a:spcBef>
                <a:spcPts val="0"/>
              </a:spcBef>
              <a:buNone/>
              <a:defRPr sz="1050">
                <a:solidFill>
                  <a:schemeClr val="tx2">
                    <a:lumMod val="50000"/>
                  </a:schemeClr>
                </a:solidFill>
              </a:defRPr>
            </a:lvl1pPr>
            <a:lvl2pPr marL="182876" indent="0">
              <a:buNone/>
              <a:defRPr sz="825">
                <a:solidFill>
                  <a:schemeClr val="tx2">
                    <a:lumMod val="50000"/>
                  </a:schemeClr>
                </a:solidFill>
              </a:defRPr>
            </a:lvl2pPr>
            <a:lvl3pPr marL="365751" indent="0">
              <a:buNone/>
              <a:defRPr sz="825">
                <a:solidFill>
                  <a:schemeClr val="tx2">
                    <a:lumMod val="50000"/>
                  </a:schemeClr>
                </a:solidFill>
              </a:defRPr>
            </a:lvl3pPr>
            <a:lvl4pPr marL="548627" indent="0">
              <a:buNone/>
              <a:defRPr sz="825">
                <a:solidFill>
                  <a:schemeClr val="tx2">
                    <a:lumMod val="50000"/>
                  </a:schemeClr>
                </a:solidFill>
              </a:defRPr>
            </a:lvl4pPr>
            <a:lvl5pPr marL="731502" indent="0">
              <a:buNone/>
              <a:defRPr sz="825">
                <a:solidFill>
                  <a:schemeClr val="tx2">
                    <a:lumMod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168460223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4080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1"/>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257162" indent="-257162">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374841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A9B9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5801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5F5F5F"/>
                </a:solidFill>
                <a:latin typeface="Calibri" pitchFamily="34" charset="0"/>
              </a:defRPr>
            </a:lvl1pPr>
            <a:lvl2pPr marL="557199" indent="-214308">
              <a:buClr>
                <a:srgbClr val="005984"/>
              </a:buClr>
              <a:buSzPct val="100000"/>
              <a:buFont typeface="Arial" panose="020B0604020202020204" pitchFamily="34" charset="0"/>
              <a:buChar char="•"/>
              <a:defRPr sz="1500">
                <a:solidFill>
                  <a:srgbClr val="5F5F5F"/>
                </a:solidFill>
              </a:defRPr>
            </a:lvl2pPr>
            <a:lvl3pPr>
              <a:buClrTx/>
              <a:buSzPct val="100000"/>
              <a:buFont typeface="Arial" pitchFamily="34" charset="0"/>
              <a:buChar char="•"/>
              <a:defRPr sz="1350">
                <a:solidFill>
                  <a:srgbClr val="5F5F5F"/>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5F5F5F"/>
                </a:solidFill>
                <a:latin typeface="Calibri" pitchFamily="34" charset="0"/>
              </a:defRPr>
            </a:lvl1pPr>
            <a:lvl2pPr marL="557199" indent="-214308">
              <a:buClr>
                <a:srgbClr val="005984"/>
              </a:buClr>
              <a:buSzPct val="100000"/>
              <a:buFont typeface="Arial" panose="020B0604020202020204" pitchFamily="34" charset="0"/>
              <a:buChar char="•"/>
              <a:defRPr sz="1500">
                <a:solidFill>
                  <a:srgbClr val="5F5F5F"/>
                </a:solidFill>
              </a:defRPr>
            </a:lvl2pPr>
            <a:lvl3pPr>
              <a:buClrTx/>
              <a:buSzPct val="100000"/>
              <a:buFont typeface="Arial" pitchFamily="34" charset="0"/>
              <a:buChar char="•"/>
              <a:defRPr sz="1350">
                <a:solidFill>
                  <a:srgbClr val="5F5F5F"/>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
        <p:nvSpPr>
          <p:cNvPr id="7" name="Slide Number Placeholder 1"/>
          <p:cNvSpPr>
            <a:spLocks noGrp="1"/>
          </p:cNvSpPr>
          <p:nvPr>
            <p:ph type="sldNum" sz="quarter" idx="4"/>
          </p:nvPr>
        </p:nvSpPr>
        <p:spPr>
          <a:xfrm>
            <a:off x="6457950" y="4767268"/>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hangingPunct="0"/>
            <a:fld id="{7D3670B0-C32D-4A9F-88AC-88C7964F93BB}" type="slidenum">
              <a:rPr lang="en-US" smtClean="0">
                <a:solidFill>
                  <a:srgbClr val="0F56DC">
                    <a:tint val="75000"/>
                  </a:srgbClr>
                </a:solidFill>
                <a:latin typeface="Myriad Web Pro" panose="020B0503030403020204" pitchFamily="34" charset="0"/>
              </a:rPr>
              <a:pPr eaLnBrk="0" hangingPunct="0"/>
              <a:t>‹#›</a:t>
            </a:fld>
            <a:endParaRPr lang="en-US">
              <a:solidFill>
                <a:srgbClr val="0F56DC">
                  <a:tint val="75000"/>
                </a:srgbClr>
              </a:solidFill>
              <a:latin typeface="Myriad Web Pro" panose="020B0503030403020204" pitchFamily="34" charset="0"/>
            </a:endParaRPr>
          </a:p>
        </p:txBody>
      </p:sp>
    </p:spTree>
    <p:extLst>
      <p:ext uri="{BB962C8B-B14F-4D97-AF65-F5344CB8AC3E}">
        <p14:creationId xmlns:p14="http://schemas.microsoft.com/office/powerpoint/2010/main" val="32448270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A495-8E63-4990-B452-2782F50FB6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34C974-F5B9-462A-8ACD-B1F6698FE830}"/>
              </a:ext>
            </a:extLst>
          </p:cNvPr>
          <p:cNvSpPr>
            <a:spLocks noGrp="1"/>
          </p:cNvSpPr>
          <p:nvPr>
            <p:ph type="dt" sz="half" idx="10"/>
          </p:nvPr>
        </p:nvSpPr>
        <p:spPr/>
        <p:txBody>
          <a:bodyPr/>
          <a:lstStyle/>
          <a:p>
            <a:fld id="{B21ADD49-833B-44B8-A9E2-BF2648052500}" type="datetimeFigureOut">
              <a:rPr lang="en-US" smtClean="0"/>
              <a:t>9/10/2019</a:t>
            </a:fld>
            <a:endParaRPr lang="en-US"/>
          </a:p>
        </p:txBody>
      </p:sp>
      <p:sp>
        <p:nvSpPr>
          <p:cNvPr id="4" name="Footer Placeholder 3">
            <a:extLst>
              <a:ext uri="{FF2B5EF4-FFF2-40B4-BE49-F238E27FC236}">
                <a16:creationId xmlns:a16="http://schemas.microsoft.com/office/drawing/2014/main" id="{4E003B8D-761E-4DBA-8E0B-B2B539A9D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8DD155-88C2-4921-8A0B-B79EB410ED29}"/>
              </a:ext>
            </a:extLst>
          </p:cNvPr>
          <p:cNvSpPr>
            <a:spLocks noGrp="1"/>
          </p:cNvSpPr>
          <p:nvPr>
            <p:ph type="sldNum" sz="quarter" idx="12"/>
          </p:nvPr>
        </p:nvSpPr>
        <p:spPr/>
        <p:txBody>
          <a:bodyPr/>
          <a:lstStyle/>
          <a:p>
            <a:fld id="{BDBF5422-384B-4D77-8C47-3C52BA77A709}" type="slidenum">
              <a:rPr lang="en-US" smtClean="0"/>
              <a:t>‹#›</a:t>
            </a:fld>
            <a:endParaRPr lang="en-US"/>
          </a:p>
        </p:txBody>
      </p:sp>
    </p:spTree>
    <p:extLst>
      <p:ext uri="{BB962C8B-B14F-4D97-AF65-F5344CB8AC3E}">
        <p14:creationId xmlns:p14="http://schemas.microsoft.com/office/powerpoint/2010/main" val="226575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90"/>
          <a:stretch/>
        </p:blipFill>
        <p:spPr>
          <a:xfrm>
            <a:off x="0" y="1334"/>
            <a:ext cx="9144000" cy="906628"/>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8B9B9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7281690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0"/>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67215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3.w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4.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6.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7.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4" r:id="rId1"/>
    <p:sldLayoutId id="2147483863" r:id="rId2"/>
    <p:sldLayoutId id="2147483852" r:id="rId3"/>
    <p:sldLayoutId id="2147483823" r:id="rId4"/>
    <p:sldLayoutId id="2147483849" r:id="rId5"/>
    <p:sldLayoutId id="2147483878" r:id="rId6"/>
    <p:sldLayoutId id="2147483950"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97171494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265513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532E63"/>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532E63"/>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532E63"/>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165860"/>
            <a:ext cx="8229600" cy="34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2" name="Title Placeholder 1"/>
          <p:cNvSpPr>
            <a:spLocks noGrp="1"/>
          </p:cNvSpPr>
          <p:nvPr>
            <p:ph type="title"/>
          </p:nvPr>
        </p:nvSpPr>
        <p:spPr>
          <a:xfrm>
            <a:off x="457200" y="205740"/>
            <a:ext cx="8229600" cy="891540"/>
          </a:xfrm>
          <a:prstGeom prst="rect">
            <a:avLst/>
          </a:prstGeom>
        </p:spPr>
        <p:txBody>
          <a:bodyPr vert="horz" lIns="91440" tIns="45720" rIns="91440" bIns="45720" rtlCol="0" anchor="t" anchorCtr="0">
            <a:normAutofit/>
          </a:bodyPr>
          <a:lstStyle/>
          <a:p>
            <a:r>
              <a:rPr lang="en-US" dirty="0"/>
              <a:t>Click to edit Master title style</a:t>
            </a:r>
          </a:p>
        </p:txBody>
      </p:sp>
      <p:pic>
        <p:nvPicPr>
          <p:cNvPr id="4" name="Picture 3"/>
          <p:cNvPicPr>
            <a:picLocks noChangeAspect="1"/>
          </p:cNvPicPr>
          <p:nvPr/>
        </p:nvPicPr>
        <p:blipFill rotWithShape="1">
          <a:blip r:embed="rId16" cstate="print">
            <a:extLst>
              <a:ext uri="{28A0092B-C50C-407E-A947-70E740481C1C}">
                <a14:useLocalDpi xmlns:a14="http://schemas.microsoft.com/office/drawing/2010/main" val="0"/>
              </a:ext>
            </a:extLst>
          </a:blip>
          <a:srcRect t="89544"/>
          <a:stretch/>
        </p:blipFill>
        <p:spPr>
          <a:xfrm>
            <a:off x="0" y="5030691"/>
            <a:ext cx="9144000" cy="112810"/>
          </a:xfrm>
          <a:prstGeom prst="rect">
            <a:avLst/>
          </a:prstGeom>
        </p:spPr>
      </p:pic>
      <p:pic>
        <p:nvPicPr>
          <p:cNvPr id="6" name="Picture 5"/>
          <p:cNvPicPr>
            <a:picLocks noChangeAspect="1"/>
          </p:cNvPicPr>
          <p:nvPr/>
        </p:nvPicPr>
        <p:blipFill rotWithShape="1">
          <a:blip r:embed="rId16" cstate="print">
            <a:extLst>
              <a:ext uri="{28A0092B-C50C-407E-A947-70E740481C1C}">
                <a14:useLocalDpi xmlns:a14="http://schemas.microsoft.com/office/drawing/2010/main" val="0"/>
              </a:ext>
            </a:extLst>
          </a:blip>
          <a:srcRect t="89544"/>
          <a:stretch/>
        </p:blipFill>
        <p:spPr>
          <a:xfrm>
            <a:off x="0" y="5030691"/>
            <a:ext cx="9144000" cy="112810"/>
          </a:xfrm>
          <a:prstGeom prst="rect">
            <a:avLst/>
          </a:prstGeom>
        </p:spPr>
      </p:pic>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t="89544"/>
          <a:stretch/>
        </p:blipFill>
        <p:spPr>
          <a:xfrm>
            <a:off x="0" y="5030691"/>
            <a:ext cx="9144000" cy="112810"/>
          </a:xfrm>
          <a:prstGeom prst="rect">
            <a:avLst/>
          </a:prstGeom>
        </p:spPr>
      </p:pic>
    </p:spTree>
    <p:extLst>
      <p:ext uri="{BB962C8B-B14F-4D97-AF65-F5344CB8AC3E}">
        <p14:creationId xmlns:p14="http://schemas.microsoft.com/office/powerpoint/2010/main" val="18053916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Lst>
  <p:transition>
    <p:fade/>
  </p:transition>
  <p:hf hdr="0" ftr="0" dt="0"/>
  <p:txStyles>
    <p:titleStyle>
      <a:lvl1pPr algn="l"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182876" indent="-182876" algn="l" rtl="0" eaLnBrk="1" fontAlgn="base" hangingPunct="1">
        <a:spcBef>
          <a:spcPts val="600"/>
        </a:spcBef>
        <a:spcAft>
          <a:spcPct val="0"/>
        </a:spcAft>
        <a:buClr>
          <a:schemeClr val="accent1"/>
        </a:buClr>
        <a:buSzPct val="100000"/>
        <a:buFont typeface="Wingdings" panose="05000000000000000000" pitchFamily="2" charset="2"/>
        <a:buChar char="§"/>
        <a:defRPr sz="1800" kern="1200">
          <a:solidFill>
            <a:schemeClr val="tx2"/>
          </a:solidFill>
          <a:latin typeface="+mn-lt"/>
          <a:ea typeface="+mn-ea"/>
          <a:cs typeface="+mn-cs"/>
        </a:defRPr>
      </a:lvl1pPr>
      <a:lvl2pPr marL="365751"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2pPr>
      <a:lvl3pPr marL="548627"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3pPr>
      <a:lvl4pPr marL="754380"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4pPr>
      <a:lvl5pPr marL="914378"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5pPr>
      <a:lvl6pPr marL="106299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6pPr>
      <a:lvl7pPr marL="123444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7pPr>
      <a:lvl8pPr marL="137160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8pPr>
      <a:lvl9pPr marL="150876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31083901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37519678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32E63"/>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532E63"/>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32E63"/>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47E446-59E7-49FA-8731-2C12934312E9}" type="datetimeFigureOut">
              <a:rPr lang="en-US" smtClean="0"/>
              <a:t>9/11/2019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02E927-4F68-49FC-BC27-92DB7C46CB92}" type="slidenum">
              <a:rPr lang="en-US" smtClean="0"/>
              <a:t>‹#›</a:t>
            </a:fld>
            <a:endParaRPr lang="en-US" dirty="0"/>
          </a:p>
        </p:txBody>
      </p:sp>
    </p:spTree>
    <p:extLst>
      <p:ext uri="{BB962C8B-B14F-4D97-AF65-F5344CB8AC3E}">
        <p14:creationId xmlns:p14="http://schemas.microsoft.com/office/powerpoint/2010/main" val="1071202090"/>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hyperlink" Target="https://stacks.cdc.gov/view/cdc/5941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z="3200" dirty="0"/>
              <a:t>Pulse Comment – US Situation</a:t>
            </a:r>
            <a:endParaRPr lang="en-US" altLang="en-US" sz="3200" dirty="0"/>
          </a:p>
        </p:txBody>
      </p:sp>
      <p:sp>
        <p:nvSpPr>
          <p:cNvPr id="2" name="Subtitle 1"/>
          <p:cNvSpPr>
            <a:spLocks noGrp="1"/>
          </p:cNvSpPr>
          <p:nvPr>
            <p:ph type="subTitle" idx="1"/>
          </p:nvPr>
        </p:nvSpPr>
        <p:spPr>
          <a:xfrm>
            <a:off x="457200" y="2144512"/>
            <a:ext cx="8112642" cy="342900"/>
          </a:xfrm>
        </p:spPr>
        <p:txBody>
          <a:bodyPr/>
          <a:lstStyle/>
          <a:p>
            <a:r>
              <a:rPr lang="en-US" sz="2400" dirty="0"/>
              <a:t>Measles and Rubella Initiative</a:t>
            </a:r>
          </a:p>
          <a:p>
            <a:r>
              <a:rPr lang="en-US" sz="1800" dirty="0"/>
              <a:t>September 11, 2019</a:t>
            </a:r>
          </a:p>
          <a:p>
            <a:endParaRPr lang="en-US" sz="1800" dirty="0"/>
          </a:p>
          <a:p>
            <a:pPr>
              <a:spcBef>
                <a:spcPts val="1200"/>
              </a:spcBef>
            </a:pPr>
            <a:r>
              <a:rPr lang="en-US" sz="1600" dirty="0"/>
              <a:t>Cindy Weinbaum, MD MPH</a:t>
            </a:r>
          </a:p>
          <a:p>
            <a:pPr>
              <a:spcBef>
                <a:spcPts val="0"/>
              </a:spcBef>
            </a:pPr>
            <a:r>
              <a:rPr lang="en-US" sz="1200" dirty="0"/>
              <a:t>Deputy Director, Immunization Services Division </a:t>
            </a:r>
            <a:r>
              <a:rPr lang="en-US" sz="1600" dirty="0"/>
              <a:t> </a:t>
            </a:r>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58A3CF-C7E2-4D55-902F-659055FD0CAD}"/>
              </a:ext>
            </a:extLst>
          </p:cNvPr>
          <p:cNvSpPr>
            <a:spLocks noGrp="1"/>
          </p:cNvSpPr>
          <p:nvPr>
            <p:ph type="title"/>
          </p:nvPr>
        </p:nvSpPr>
        <p:spPr/>
        <p:txBody>
          <a:bodyPr/>
          <a:lstStyle/>
          <a:p>
            <a:r>
              <a:rPr lang="en-US" sz="2600"/>
              <a:t>Measles was declared eliminated in the United States in 2000</a:t>
            </a:r>
            <a:br>
              <a:rPr lang="en-US"/>
            </a:br>
            <a:r>
              <a:rPr lang="en-US" sz="1800"/>
              <a:t>Number of reported measle cases, United States, 1980 - 2019*</a:t>
            </a:r>
            <a:endParaRPr lang="en-US" dirty="0"/>
          </a:p>
        </p:txBody>
      </p:sp>
      <p:pic>
        <p:nvPicPr>
          <p:cNvPr id="3" name="Picture 2">
            <a:extLst>
              <a:ext uri="{FF2B5EF4-FFF2-40B4-BE49-F238E27FC236}">
                <a16:creationId xmlns:a16="http://schemas.microsoft.com/office/drawing/2014/main" id="{C1D6FFEB-15C2-4793-BCCD-360ECD3DA45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844035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543F82-AEF1-4B73-90B0-0A62D8595322}"/>
              </a:ext>
            </a:extLst>
          </p:cNvPr>
          <p:cNvSpPr>
            <a:spLocks noGrp="1"/>
          </p:cNvSpPr>
          <p:nvPr>
            <p:ph type="title"/>
          </p:nvPr>
        </p:nvSpPr>
        <p:spPr/>
        <p:txBody>
          <a:bodyPr/>
          <a:lstStyle/>
          <a:p>
            <a:r>
              <a:rPr lang="en-US" sz="2600"/>
              <a:t>U.S. measles activity has increased over the past 10 years, reflecting global activity</a:t>
            </a:r>
            <a:br>
              <a:rPr lang="en-US"/>
            </a:br>
            <a:r>
              <a:rPr lang="en-US" sz="1800"/>
              <a:t>Number of reported measles cases, U.S., 2001 - 2019* (N=3,836)</a:t>
            </a:r>
            <a:endParaRPr lang="en-US" sz="2000" dirty="0"/>
          </a:p>
        </p:txBody>
      </p:sp>
      <p:pic>
        <p:nvPicPr>
          <p:cNvPr id="3" name="Picture 2">
            <a:extLst>
              <a:ext uri="{FF2B5EF4-FFF2-40B4-BE49-F238E27FC236}">
                <a16:creationId xmlns:a16="http://schemas.microsoft.com/office/drawing/2014/main" id="{343A217B-1590-427D-9928-8CB74F40703D}"/>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2410773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C346-43B4-4B1C-A521-010B51D38B4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6FC43E-30CC-4DF4-BDD7-76E18D5F717B}"/>
              </a:ext>
            </a:extLst>
          </p:cNvPr>
          <p:cNvPicPr>
            <a:picLocks noChangeAspect="1"/>
          </p:cNvPicPr>
          <p:nvPr/>
        </p:nvPicPr>
        <p:blipFill>
          <a:blip r:embed="rId2"/>
          <a:stretch>
            <a:fillRect/>
          </a:stretch>
        </p:blipFill>
        <p:spPr>
          <a:xfrm>
            <a:off x="0" y="296567"/>
            <a:ext cx="9144000" cy="4550366"/>
          </a:xfrm>
          <a:prstGeom prst="rect">
            <a:avLst/>
          </a:prstGeom>
        </p:spPr>
      </p:pic>
    </p:spTree>
    <p:extLst>
      <p:ext uri="{BB962C8B-B14F-4D97-AF65-F5344CB8AC3E}">
        <p14:creationId xmlns:p14="http://schemas.microsoft.com/office/powerpoint/2010/main" val="114755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5FF7-3ACD-4F9C-BA71-663E939205AB}"/>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4F26985B-21FB-49E4-817D-604074916DE2}"/>
              </a:ext>
            </a:extLst>
          </p:cNvPr>
          <p:cNvPicPr>
            <a:picLocks noChangeAspect="1"/>
          </p:cNvPicPr>
          <p:nvPr/>
        </p:nvPicPr>
        <p:blipFill>
          <a:blip r:embed="rId2"/>
          <a:stretch>
            <a:fillRect/>
          </a:stretch>
        </p:blipFill>
        <p:spPr>
          <a:xfrm>
            <a:off x="295205" y="0"/>
            <a:ext cx="8553590" cy="5143500"/>
          </a:xfrm>
          <a:prstGeom prst="rect">
            <a:avLst/>
          </a:prstGeom>
        </p:spPr>
      </p:pic>
    </p:spTree>
    <p:extLst>
      <p:ext uri="{BB962C8B-B14F-4D97-AF65-F5344CB8AC3E}">
        <p14:creationId xmlns:p14="http://schemas.microsoft.com/office/powerpoint/2010/main" val="138639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699850"/>
          </a:xfrm>
        </p:spPr>
        <p:txBody>
          <a:bodyPr>
            <a:noAutofit/>
          </a:bodyPr>
          <a:lstStyle/>
          <a:p>
            <a:r>
              <a:rPr lang="en-US" sz="2400" b="1" dirty="0">
                <a:solidFill>
                  <a:schemeClr val="bg1">
                    <a:lumMod val="50000"/>
                  </a:schemeClr>
                </a:solidFill>
              </a:rPr>
              <a:t>Few children have received no vaccinations by age 24 months</a:t>
            </a:r>
          </a:p>
        </p:txBody>
      </p:sp>
      <p:graphicFrame>
        <p:nvGraphicFramePr>
          <p:cNvPr id="4" name="Content Placeholder 3">
            <a:extLst>
              <a:ext uri="{FF2B5EF4-FFF2-40B4-BE49-F238E27FC236}">
                <a16:creationId xmlns:a16="http://schemas.microsoft.com/office/drawing/2014/main" id="{00000000-0008-0000-0500-000002000000}"/>
              </a:ext>
            </a:extLst>
          </p:cNvPr>
          <p:cNvGraphicFramePr>
            <a:graphicFrameLocks noGrp="1"/>
          </p:cNvGraphicFramePr>
          <p:nvPr>
            <p:ph idx="1"/>
            <p:extLst/>
          </p:nvPr>
        </p:nvGraphicFramePr>
        <p:xfrm>
          <a:off x="313038" y="1165226"/>
          <a:ext cx="8373762" cy="34448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721471" y="2557790"/>
            <a:ext cx="2101858" cy="400110"/>
          </a:xfrm>
          <a:prstGeom prst="rect">
            <a:avLst/>
          </a:prstGeom>
        </p:spPr>
        <p:txBody>
          <a:bodyPr wrap="none">
            <a:spAutoFit/>
          </a:bodyPr>
          <a:lstStyle/>
          <a:p>
            <a:pPr algn="ctr" defTabSz="685800" eaLnBrk="1" fontAlgn="auto" hangingPunct="1">
              <a:spcBef>
                <a:spcPts val="0"/>
              </a:spcBef>
              <a:spcAft>
                <a:spcPts val="0"/>
              </a:spcAft>
              <a:defRPr sz="2800" b="0" i="0" u="none" strike="noStrike" kern="1200" spc="0" baseline="0">
                <a:solidFill>
                  <a:srgbClr val="0F56DC">
                    <a:lumMod val="65000"/>
                    <a:lumOff val="35000"/>
                  </a:srgbClr>
                </a:solidFill>
                <a:latin typeface="+mn-lt"/>
                <a:ea typeface="+mn-ea"/>
                <a:cs typeface="+mn-cs"/>
              </a:defRPr>
            </a:pPr>
            <a:r>
              <a:rPr lang="en-US" sz="2000" dirty="0">
                <a:solidFill>
                  <a:srgbClr val="8B9B92"/>
                </a:solidFill>
                <a:latin typeface="Calibri" panose="020F0502020204030204"/>
              </a:rPr>
              <a:t>HP2020 Goal: &lt;1%</a:t>
            </a:r>
          </a:p>
        </p:txBody>
      </p:sp>
      <p:sp>
        <p:nvSpPr>
          <p:cNvPr id="7" name="TextBox 6"/>
          <p:cNvSpPr txBox="1"/>
          <p:nvPr/>
        </p:nvSpPr>
        <p:spPr>
          <a:xfrm>
            <a:off x="93962" y="4678045"/>
            <a:ext cx="8954787" cy="430887"/>
          </a:xfrm>
          <a:prstGeom prst="rect">
            <a:avLst/>
          </a:prstGeom>
          <a:noFill/>
        </p:spPr>
        <p:txBody>
          <a:bodyPr wrap="square" rtlCol="0">
            <a:spAutoFit/>
          </a:bodyPr>
          <a:lstStyle/>
          <a:p>
            <a:pPr defTabSz="685800" eaLnBrk="1" fontAlgn="auto" hangingPunct="1">
              <a:spcBef>
                <a:spcPts val="0"/>
              </a:spcBef>
              <a:spcAft>
                <a:spcPts val="0"/>
              </a:spcAft>
            </a:pPr>
            <a:r>
              <a:rPr lang="en-US" sz="1100" dirty="0">
                <a:solidFill>
                  <a:srgbClr val="000000"/>
                </a:solidFill>
                <a:latin typeface="Calibri" panose="020F0502020204030204" pitchFamily="34" charset="0"/>
              </a:rPr>
              <a:t>Estimated percentage of children who received no vaccinations by age 24 months, by year of birth.  National Immunization Survey-Child, United States, 2013-2017. </a:t>
            </a:r>
            <a:r>
              <a:rPr lang="en-US" sz="1100" dirty="0">
                <a:solidFill>
                  <a:srgbClr val="000000"/>
                </a:solidFill>
                <a:latin typeface="Calibri" panose="020F0502020204030204" pitchFamily="34" charset="0"/>
                <a:hlinkClick r:id="rId4"/>
              </a:rPr>
              <a:t>https://stacks.cdc.gov/view/cdc/59413</a:t>
            </a:r>
            <a:r>
              <a:rPr lang="en-US" sz="1100" dirty="0">
                <a:solidFill>
                  <a:srgbClr val="000000"/>
                </a:solidFill>
                <a:latin typeface="Calibri" panose="020F0502020204030204" pitchFamily="34" charset="0"/>
              </a:rPr>
              <a:t> </a:t>
            </a:r>
          </a:p>
        </p:txBody>
      </p:sp>
      <p:sp>
        <p:nvSpPr>
          <p:cNvPr id="9" name="Slide Number Placeholder 3"/>
          <p:cNvSpPr txBox="1">
            <a:spLocks/>
          </p:cNvSpPr>
          <p:nvPr/>
        </p:nvSpPr>
        <p:spPr>
          <a:xfrm>
            <a:off x="6457950" y="4767264"/>
            <a:ext cx="2590799" cy="274637"/>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8">
              <a:defRPr/>
            </a:pPr>
            <a:fld id="{1BF44D14-A604-4F69-85E1-6F8785C1BEDA}" type="slidenum">
              <a:rPr lang="en-US">
                <a:solidFill>
                  <a:srgbClr val="0F56DC">
                    <a:tint val="75000"/>
                  </a:srgbClr>
                </a:solidFill>
              </a:rPr>
              <a:pPr defTabSz="914378">
                <a:defRPr/>
              </a:pPr>
              <a:t>6</a:t>
            </a:fld>
            <a:endParaRPr lang="en-US" dirty="0">
              <a:solidFill>
                <a:srgbClr val="0F56DC">
                  <a:tint val="75000"/>
                </a:srgbClr>
              </a:solidFill>
            </a:endParaRPr>
          </a:p>
        </p:txBody>
      </p:sp>
      <p:sp>
        <p:nvSpPr>
          <p:cNvPr id="8" name="Title 1"/>
          <p:cNvSpPr txBox="1">
            <a:spLocks/>
          </p:cNvSpPr>
          <p:nvPr/>
        </p:nvSpPr>
        <p:spPr>
          <a:xfrm>
            <a:off x="513722" y="589638"/>
            <a:ext cx="8229600" cy="6998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endParaRPr lang="en-US" sz="2400" dirty="0">
              <a:solidFill>
                <a:prstClr val="white">
                  <a:lumMod val="50000"/>
                </a:prstClr>
              </a:solidFill>
              <a:latin typeface="Calibri Light" panose="020F0302020204030204"/>
            </a:endParaRPr>
          </a:p>
        </p:txBody>
      </p:sp>
    </p:spTree>
    <p:extLst>
      <p:ext uri="{BB962C8B-B14F-4D97-AF65-F5344CB8AC3E}">
        <p14:creationId xmlns:p14="http://schemas.microsoft.com/office/powerpoint/2010/main" val="36584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058701"/>
            <a:ext cx="5645150" cy="85090"/>
          </a:xfrm>
          <a:custGeom>
            <a:avLst/>
            <a:gdLst/>
            <a:ahLst/>
            <a:cxnLst/>
            <a:rect l="l" t="t" r="r" b="b"/>
            <a:pathLst>
              <a:path w="5645150" h="85089">
                <a:moveTo>
                  <a:pt x="5644969" y="84797"/>
                </a:moveTo>
                <a:lnTo>
                  <a:pt x="5644969" y="0"/>
                </a:lnTo>
                <a:lnTo>
                  <a:pt x="0" y="0"/>
                </a:lnTo>
                <a:lnTo>
                  <a:pt x="0" y="84797"/>
                </a:lnTo>
                <a:lnTo>
                  <a:pt x="5644969" y="84797"/>
                </a:lnTo>
                <a:close/>
              </a:path>
            </a:pathLst>
          </a:custGeom>
          <a:solidFill>
            <a:srgbClr val="8A9B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5644974" y="5058701"/>
            <a:ext cx="701675" cy="85090"/>
          </a:xfrm>
          <a:custGeom>
            <a:avLst/>
            <a:gdLst/>
            <a:ahLst/>
            <a:cxnLst/>
            <a:rect l="l" t="t" r="r" b="b"/>
            <a:pathLst>
              <a:path w="701675" h="85089">
                <a:moveTo>
                  <a:pt x="701592" y="84797"/>
                </a:moveTo>
                <a:lnTo>
                  <a:pt x="701592" y="0"/>
                </a:lnTo>
                <a:lnTo>
                  <a:pt x="0" y="0"/>
                </a:lnTo>
                <a:lnTo>
                  <a:pt x="0" y="84797"/>
                </a:lnTo>
                <a:lnTo>
                  <a:pt x="701592" y="84797"/>
                </a:lnTo>
                <a:close/>
              </a:path>
            </a:pathLst>
          </a:custGeom>
          <a:solidFill>
            <a:srgbClr val="522D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344774" y="5058701"/>
            <a:ext cx="701675" cy="85090"/>
          </a:xfrm>
          <a:custGeom>
            <a:avLst/>
            <a:gdLst/>
            <a:ahLst/>
            <a:cxnLst/>
            <a:rect l="l" t="t" r="r" b="b"/>
            <a:pathLst>
              <a:path w="701675" h="85089">
                <a:moveTo>
                  <a:pt x="701592" y="84797"/>
                </a:moveTo>
                <a:lnTo>
                  <a:pt x="701592" y="0"/>
                </a:lnTo>
                <a:lnTo>
                  <a:pt x="0" y="0"/>
                </a:lnTo>
                <a:lnTo>
                  <a:pt x="0" y="84797"/>
                </a:lnTo>
                <a:lnTo>
                  <a:pt x="701592" y="84797"/>
                </a:lnTo>
                <a:close/>
              </a:path>
            </a:pathLst>
          </a:custGeom>
          <a:solidFill>
            <a:srgbClr val="B1A9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7037403" y="5058701"/>
            <a:ext cx="701675" cy="85090"/>
          </a:xfrm>
          <a:custGeom>
            <a:avLst/>
            <a:gdLst/>
            <a:ahLst/>
            <a:cxnLst/>
            <a:rect l="l" t="t" r="r" b="b"/>
            <a:pathLst>
              <a:path w="701675" h="85089">
                <a:moveTo>
                  <a:pt x="701592" y="84797"/>
                </a:moveTo>
                <a:lnTo>
                  <a:pt x="701592" y="0"/>
                </a:lnTo>
                <a:lnTo>
                  <a:pt x="0" y="0"/>
                </a:lnTo>
                <a:lnTo>
                  <a:pt x="0" y="84797"/>
                </a:lnTo>
                <a:lnTo>
                  <a:pt x="701592" y="84797"/>
                </a:lnTo>
                <a:close/>
              </a:path>
            </a:pathLst>
          </a:custGeom>
          <a:solidFill>
            <a:srgbClr val="79003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738995" y="5058701"/>
            <a:ext cx="702945" cy="85090"/>
          </a:xfrm>
          <a:custGeom>
            <a:avLst/>
            <a:gdLst/>
            <a:ahLst/>
            <a:cxnLst/>
            <a:rect l="l" t="t" r="r" b="b"/>
            <a:pathLst>
              <a:path w="702945" h="85089">
                <a:moveTo>
                  <a:pt x="702488" y="84797"/>
                </a:moveTo>
                <a:lnTo>
                  <a:pt x="702488" y="0"/>
                </a:lnTo>
                <a:lnTo>
                  <a:pt x="0" y="0"/>
                </a:lnTo>
                <a:lnTo>
                  <a:pt x="0" y="84797"/>
                </a:lnTo>
                <a:lnTo>
                  <a:pt x="702488" y="84797"/>
                </a:lnTo>
                <a:close/>
              </a:path>
            </a:pathLst>
          </a:custGeom>
          <a:solidFill>
            <a:srgbClr val="FFE1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441520" y="5058701"/>
            <a:ext cx="701675" cy="85090"/>
          </a:xfrm>
          <a:custGeom>
            <a:avLst/>
            <a:gdLst/>
            <a:ahLst/>
            <a:cxnLst/>
            <a:rect l="l" t="t" r="r" b="b"/>
            <a:pathLst>
              <a:path w="701675" h="85089">
                <a:moveTo>
                  <a:pt x="701592" y="84797"/>
                </a:moveTo>
                <a:lnTo>
                  <a:pt x="701592" y="0"/>
                </a:lnTo>
                <a:lnTo>
                  <a:pt x="0" y="0"/>
                </a:lnTo>
                <a:lnTo>
                  <a:pt x="0" y="84797"/>
                </a:lnTo>
                <a:lnTo>
                  <a:pt x="701592" y="84797"/>
                </a:lnTo>
                <a:close/>
              </a:path>
            </a:pathLst>
          </a:custGeom>
          <a:solidFill>
            <a:srgbClr val="005DA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338429" y="246748"/>
            <a:ext cx="8467142" cy="677108"/>
          </a:xfrm>
          <a:prstGeom prst="rect">
            <a:avLst/>
          </a:prstGeom>
        </p:spPr>
        <p:txBody>
          <a:bodyPr vert="horz" wrap="square" lIns="0" tIns="0" rIns="0" bIns="0" rtlCol="0">
            <a:spAutoFit/>
          </a:bodyPr>
          <a:lstStyle/>
          <a:p>
            <a:pPr marL="12700">
              <a:lnSpc>
                <a:spcPct val="100000"/>
              </a:lnSpc>
            </a:pPr>
            <a:r>
              <a:rPr lang="en-US" spc="-5" dirty="0">
                <a:solidFill>
                  <a:srgbClr val="8B9B92"/>
                </a:solidFill>
              </a:rPr>
              <a:t>MMR vaccination coverage is high among children in kindergarten </a:t>
            </a:r>
            <a:br>
              <a:rPr lang="en-US" spc="-5" dirty="0">
                <a:solidFill>
                  <a:srgbClr val="8B9B92"/>
                </a:solidFill>
              </a:rPr>
            </a:br>
            <a:r>
              <a:rPr lang="en-US" sz="2000" spc="-5" dirty="0">
                <a:solidFill>
                  <a:srgbClr val="8B9B92"/>
                </a:solidFill>
              </a:rPr>
              <a:t>United States, 2017-2018 School Year </a:t>
            </a:r>
            <a:endParaRPr dirty="0">
              <a:solidFill>
                <a:srgbClr val="8B9B92"/>
              </a:solidFill>
            </a:endParaRPr>
          </a:p>
        </p:txBody>
      </p:sp>
      <p:sp>
        <p:nvSpPr>
          <p:cNvPr id="9" name="object 9"/>
          <p:cNvSpPr txBox="1"/>
          <p:nvPr/>
        </p:nvSpPr>
        <p:spPr>
          <a:xfrm>
            <a:off x="338429" y="1230121"/>
            <a:ext cx="3919854" cy="2672715"/>
          </a:xfrm>
          <a:prstGeom prst="rect">
            <a:avLst/>
          </a:prstGeom>
        </p:spPr>
        <p:txBody>
          <a:bodyPr vert="horz" wrap="square" lIns="0" tIns="0" rIns="0" bIns="0" rtlCol="0">
            <a:spAutoFit/>
          </a:bodyPr>
          <a:lstStyle/>
          <a:p>
            <a:pPr marL="355600" marR="90170" lvl="0" indent="-342900" algn="l" defTabSz="914400" rtl="0" eaLnBrk="1" fontAlgn="auto" latinLnBrk="0" hangingPunct="1">
              <a:lnSpc>
                <a:spcPct val="100000"/>
              </a:lnSpc>
              <a:spcBef>
                <a:spcPts val="0"/>
              </a:spcBef>
              <a:spcAft>
                <a:spcPts val="0"/>
              </a:spcAft>
              <a:buClrTx/>
              <a:buSzPct val="70000"/>
              <a:buFont typeface="Wingdings"/>
              <a:buChar char=""/>
              <a:tabLst>
                <a:tab pos="355600" algn="l"/>
                <a:tab pos="356235" algn="l"/>
              </a:tabLst>
              <a:defRPr/>
            </a:pPr>
            <a:r>
              <a:rPr kumimoji="0" sz="2000" b="1" i="0" u="none" strike="noStrike" kern="1200" cap="none" spc="0" normalizeH="0" baseline="0" noProof="0" dirty="0">
                <a:ln>
                  <a:noFill/>
                </a:ln>
                <a:solidFill>
                  <a:srgbClr val="6D7770"/>
                </a:solidFill>
                <a:effectLst/>
                <a:uLnTx/>
                <a:uFillTx/>
                <a:latin typeface="Calibri"/>
                <a:ea typeface="+mn-ea"/>
                <a:cs typeface="Calibri"/>
              </a:rPr>
              <a:t>Median 2-dose </a:t>
            </a:r>
            <a:r>
              <a:rPr kumimoji="0" sz="2000" b="1" i="0" u="none" strike="noStrike" kern="1200" cap="none" spc="-5" normalizeH="0" baseline="0" noProof="0" dirty="0">
                <a:ln>
                  <a:noFill/>
                </a:ln>
                <a:solidFill>
                  <a:srgbClr val="6D7770"/>
                </a:solidFill>
                <a:effectLst/>
                <a:uLnTx/>
                <a:uFillTx/>
                <a:latin typeface="Calibri"/>
                <a:ea typeface="+mn-ea"/>
                <a:cs typeface="Calibri"/>
              </a:rPr>
              <a:t>measles, mumps,  </a:t>
            </a:r>
            <a:r>
              <a:rPr kumimoji="0" sz="2000" b="1" i="0" u="none" strike="noStrike" kern="1200" cap="none" spc="0" normalizeH="0" baseline="0" noProof="0" dirty="0">
                <a:ln>
                  <a:noFill/>
                </a:ln>
                <a:solidFill>
                  <a:srgbClr val="6D7770"/>
                </a:solidFill>
                <a:effectLst/>
                <a:uLnTx/>
                <a:uFillTx/>
                <a:latin typeface="Calibri"/>
                <a:ea typeface="+mn-ea"/>
                <a:cs typeface="Calibri"/>
              </a:rPr>
              <a:t>and </a:t>
            </a:r>
            <a:r>
              <a:rPr kumimoji="0" sz="2000" b="1" i="0" u="none" strike="noStrike" kern="1200" cap="none" spc="-5" normalizeH="0" baseline="0" noProof="0" dirty="0">
                <a:ln>
                  <a:noFill/>
                </a:ln>
                <a:solidFill>
                  <a:srgbClr val="6D7770"/>
                </a:solidFill>
                <a:effectLst/>
                <a:uLnTx/>
                <a:uFillTx/>
                <a:latin typeface="Calibri"/>
                <a:ea typeface="+mn-ea"/>
                <a:cs typeface="Calibri"/>
              </a:rPr>
              <a:t>rubella </a:t>
            </a:r>
            <a:r>
              <a:rPr kumimoji="0" sz="2000" b="1" i="0" u="none" strike="noStrike" kern="1200" cap="none" spc="0" normalizeH="0" baseline="0" noProof="0" dirty="0">
                <a:ln>
                  <a:noFill/>
                </a:ln>
                <a:solidFill>
                  <a:srgbClr val="6D7770"/>
                </a:solidFill>
                <a:effectLst/>
                <a:uLnTx/>
                <a:uFillTx/>
                <a:latin typeface="Calibri"/>
                <a:ea typeface="+mn-ea"/>
                <a:cs typeface="Calibri"/>
              </a:rPr>
              <a:t>(MMR) </a:t>
            </a:r>
            <a:r>
              <a:rPr kumimoji="0" sz="2000" b="1" i="0" u="none" strike="noStrike" kern="1200" cap="none" spc="-15" normalizeH="0" baseline="0" noProof="0" dirty="0">
                <a:ln>
                  <a:noFill/>
                </a:ln>
                <a:solidFill>
                  <a:srgbClr val="6D7770"/>
                </a:solidFill>
                <a:effectLst/>
                <a:uLnTx/>
                <a:uFillTx/>
                <a:latin typeface="Calibri"/>
                <a:ea typeface="+mn-ea"/>
                <a:cs typeface="Calibri"/>
              </a:rPr>
              <a:t>coverage:  </a:t>
            </a:r>
            <a:r>
              <a:rPr kumimoji="0" sz="2000" b="1" i="0" u="none" strike="noStrike" kern="1200" cap="none" spc="0" normalizeH="0" baseline="0" noProof="0" dirty="0">
                <a:ln>
                  <a:noFill/>
                </a:ln>
                <a:solidFill>
                  <a:srgbClr val="6D7770"/>
                </a:solidFill>
                <a:effectLst/>
                <a:uLnTx/>
                <a:uFillTx/>
                <a:latin typeface="Calibri"/>
                <a:ea typeface="+mn-ea"/>
                <a:cs typeface="Calibri"/>
              </a:rPr>
              <a:t>94.3%</a:t>
            </a:r>
            <a:endParaRPr kumimoji="0" sz="2000" b="0" i="0" u="none" strike="noStrike" kern="1200" cap="none" spc="0" normalizeH="0" baseline="0" noProof="0" dirty="0">
              <a:ln>
                <a:noFill/>
              </a:ln>
              <a:solidFill>
                <a:srgbClr val="6D7770"/>
              </a:solidFill>
              <a:effectLst/>
              <a:uLnTx/>
              <a:uFillTx/>
              <a:latin typeface="Calibri"/>
              <a:ea typeface="+mn-ea"/>
              <a:cs typeface="Calibri"/>
            </a:endParaRPr>
          </a:p>
          <a:p>
            <a:pPr marL="469900" marR="0" lvl="0" indent="0" algn="l" defTabSz="914400" rtl="0" eaLnBrk="1" fontAlgn="auto" latinLnBrk="0" hangingPunct="1">
              <a:lnSpc>
                <a:spcPct val="100000"/>
              </a:lnSpc>
              <a:spcBef>
                <a:spcPts val="409"/>
              </a:spcBef>
              <a:spcAft>
                <a:spcPts val="0"/>
              </a:spcAft>
              <a:buClrTx/>
              <a:buSzTx/>
              <a:buFontTx/>
              <a:buNone/>
              <a:tabLst>
                <a:tab pos="756285" algn="l"/>
              </a:tabLst>
              <a:defRPr/>
            </a:pPr>
            <a:r>
              <a:rPr kumimoji="0" sz="1600" b="0" i="0" u="none" strike="noStrike" kern="1200" cap="none" spc="-5" normalizeH="0" baseline="0" noProof="0" dirty="0">
                <a:ln>
                  <a:noFill/>
                </a:ln>
                <a:solidFill>
                  <a:srgbClr val="6D7770"/>
                </a:solidFill>
                <a:effectLst/>
                <a:uLnTx/>
                <a:uFillTx/>
                <a:latin typeface="Arial"/>
                <a:ea typeface="+mn-ea"/>
                <a:cs typeface="Arial"/>
              </a:rPr>
              <a:t>•	</a:t>
            </a:r>
            <a:r>
              <a:rPr kumimoji="0" sz="1600" b="0" i="0" u="none" strike="noStrike" kern="1200" cap="none" spc="-5" normalizeH="0" baseline="0" noProof="0" dirty="0">
                <a:ln>
                  <a:noFill/>
                </a:ln>
                <a:solidFill>
                  <a:srgbClr val="6D7770"/>
                </a:solidFill>
                <a:effectLst/>
                <a:uLnTx/>
                <a:uFillTx/>
                <a:latin typeface="Calibri"/>
                <a:ea typeface="+mn-ea"/>
                <a:cs typeface="Calibri"/>
              </a:rPr>
              <a:t>Range: 81.3% </a:t>
            </a:r>
            <a:r>
              <a:rPr kumimoji="0" sz="1600" b="0" i="0" u="none" strike="noStrike" kern="1200" cap="none" spc="-10" normalizeH="0" baseline="0" noProof="0" dirty="0">
                <a:ln>
                  <a:noFill/>
                </a:ln>
                <a:solidFill>
                  <a:srgbClr val="6D7770"/>
                </a:solidFill>
                <a:effectLst/>
                <a:uLnTx/>
                <a:uFillTx/>
                <a:latin typeface="Calibri"/>
                <a:ea typeface="+mn-ea"/>
                <a:cs typeface="Calibri"/>
              </a:rPr>
              <a:t>to</a:t>
            </a:r>
            <a:r>
              <a:rPr kumimoji="0" sz="1600" b="0" i="0" u="none" strike="noStrike" kern="1200" cap="none" spc="-30" normalizeH="0" baseline="0" noProof="0" dirty="0">
                <a:ln>
                  <a:noFill/>
                </a:ln>
                <a:solidFill>
                  <a:srgbClr val="6D7770"/>
                </a:solidFill>
                <a:effectLst/>
                <a:uLnTx/>
                <a:uFillTx/>
                <a:latin typeface="Calibri"/>
                <a:ea typeface="+mn-ea"/>
                <a:cs typeface="Calibri"/>
              </a:rPr>
              <a:t> </a:t>
            </a:r>
            <a:r>
              <a:rPr kumimoji="0" sz="1600" b="0" i="0" u="none" strike="noStrike" kern="1200" cap="none" spc="-10" normalizeH="0" baseline="0" noProof="0" dirty="0">
                <a:ln>
                  <a:noFill/>
                </a:ln>
                <a:solidFill>
                  <a:srgbClr val="6D7770"/>
                </a:solidFill>
                <a:effectLst/>
                <a:uLnTx/>
                <a:uFillTx/>
                <a:latin typeface="Calibri"/>
                <a:ea typeface="+mn-ea"/>
                <a:cs typeface="Calibri"/>
              </a:rPr>
              <a:t>≥99.4%</a:t>
            </a:r>
            <a:endParaRPr kumimoji="0" sz="1600" b="0" i="0" u="none" strike="noStrike" kern="1200" cap="none" spc="0" normalizeH="0" baseline="0" noProof="0" dirty="0">
              <a:ln>
                <a:noFill/>
              </a:ln>
              <a:solidFill>
                <a:srgbClr val="6D7770"/>
              </a:solidFill>
              <a:effectLst/>
              <a:uLnTx/>
              <a:uFillTx/>
              <a:latin typeface="Calibri"/>
              <a:ea typeface="+mn-ea"/>
              <a:cs typeface="Calibri"/>
            </a:endParaRPr>
          </a:p>
          <a:p>
            <a:pPr marL="756285" marR="414020" lvl="1" indent="-286385" algn="l" defTabSz="914400" rtl="0" eaLnBrk="1" fontAlgn="auto" latinLnBrk="0" hangingPunct="1">
              <a:lnSpc>
                <a:spcPct val="100000"/>
              </a:lnSpc>
              <a:spcBef>
                <a:spcPts val="380"/>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srgbClr val="6D7770"/>
                </a:solidFill>
                <a:effectLst/>
                <a:uLnTx/>
                <a:uFillTx/>
                <a:latin typeface="Calibri"/>
                <a:ea typeface="+mn-ea"/>
                <a:cs typeface="Calibri"/>
              </a:rPr>
              <a:t>Increase </a:t>
            </a:r>
            <a:r>
              <a:rPr kumimoji="0" sz="1600" b="0" i="0" u="none" strike="noStrike" kern="1200" cap="none" spc="-5" normalizeH="0" baseline="0" noProof="0" dirty="0">
                <a:ln>
                  <a:noFill/>
                </a:ln>
                <a:solidFill>
                  <a:srgbClr val="6D7770"/>
                </a:solidFill>
                <a:effectLst/>
                <a:uLnTx/>
                <a:uFillTx/>
                <a:latin typeface="Calibri"/>
                <a:ea typeface="+mn-ea"/>
                <a:cs typeface="Calibri"/>
              </a:rPr>
              <a:t>of 0.3 </a:t>
            </a:r>
            <a:r>
              <a:rPr kumimoji="0" sz="1600" b="0" i="0" u="none" strike="noStrike" kern="1200" cap="none" spc="-15" normalizeH="0" baseline="0" noProof="0" dirty="0">
                <a:ln>
                  <a:noFill/>
                </a:ln>
                <a:solidFill>
                  <a:srgbClr val="6D7770"/>
                </a:solidFill>
                <a:effectLst/>
                <a:uLnTx/>
                <a:uFillTx/>
                <a:latin typeface="Calibri"/>
                <a:ea typeface="+mn-ea"/>
                <a:cs typeface="Calibri"/>
              </a:rPr>
              <a:t>percentage </a:t>
            </a:r>
            <a:r>
              <a:rPr kumimoji="0" sz="1600" b="0" i="0" u="none" strike="noStrike" kern="1200" cap="none" spc="-5" normalizeH="0" baseline="0" noProof="0" dirty="0">
                <a:ln>
                  <a:noFill/>
                </a:ln>
                <a:solidFill>
                  <a:srgbClr val="6D7770"/>
                </a:solidFill>
                <a:effectLst/>
                <a:uLnTx/>
                <a:uFillTx/>
                <a:latin typeface="Calibri"/>
                <a:ea typeface="+mn-ea"/>
                <a:cs typeface="Calibri"/>
              </a:rPr>
              <a:t>points  </a:t>
            </a:r>
            <a:r>
              <a:rPr kumimoji="0" sz="1600" b="0" i="0" u="none" strike="noStrike" kern="1200" cap="none" spc="-15" normalizeH="0" baseline="0" noProof="0" dirty="0">
                <a:ln>
                  <a:noFill/>
                </a:ln>
                <a:solidFill>
                  <a:srgbClr val="6D7770"/>
                </a:solidFill>
                <a:effectLst/>
                <a:uLnTx/>
                <a:uFillTx/>
                <a:latin typeface="Calibri"/>
                <a:ea typeface="+mn-ea"/>
                <a:cs typeface="Calibri"/>
              </a:rPr>
              <a:t>from </a:t>
            </a:r>
            <a:r>
              <a:rPr kumimoji="0" sz="1600" b="0" i="0" u="none" strike="noStrike" kern="1200" cap="none" spc="-5" normalizeH="0" baseline="0" noProof="0" dirty="0">
                <a:ln>
                  <a:noFill/>
                </a:ln>
                <a:solidFill>
                  <a:srgbClr val="6D7770"/>
                </a:solidFill>
                <a:effectLst/>
                <a:uLnTx/>
                <a:uFillTx/>
                <a:latin typeface="Calibri"/>
                <a:ea typeface="+mn-ea"/>
                <a:cs typeface="Calibri"/>
              </a:rPr>
              <a:t>94.0% in </a:t>
            </a:r>
            <a:r>
              <a:rPr kumimoji="0" sz="1600" b="0" i="0" u="none" strike="noStrike" kern="1200" cap="none" spc="-10" normalizeH="0" baseline="0" noProof="0" dirty="0">
                <a:ln>
                  <a:noFill/>
                </a:ln>
                <a:solidFill>
                  <a:srgbClr val="6D7770"/>
                </a:solidFill>
                <a:effectLst/>
                <a:uLnTx/>
                <a:uFillTx/>
                <a:latin typeface="Calibri"/>
                <a:ea typeface="+mn-ea"/>
                <a:cs typeface="Calibri"/>
              </a:rPr>
              <a:t>2016-17</a:t>
            </a:r>
            <a:endParaRPr kumimoji="0" sz="1600" b="0" i="0" u="none" strike="noStrike" kern="1200" cap="none" spc="0" normalizeH="0" baseline="0" noProof="0" dirty="0">
              <a:ln>
                <a:noFill/>
              </a:ln>
              <a:solidFill>
                <a:srgbClr val="6D7770"/>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450"/>
              </a:spcBef>
              <a:spcAft>
                <a:spcPts val="0"/>
              </a:spcAft>
              <a:buClrTx/>
              <a:buSzPct val="70000"/>
              <a:buFont typeface="Wingdings"/>
              <a:buChar char=""/>
              <a:tabLst>
                <a:tab pos="355600" algn="l"/>
                <a:tab pos="356235" algn="l"/>
              </a:tabLst>
              <a:defRPr/>
            </a:pPr>
            <a:r>
              <a:rPr kumimoji="0" sz="2000" b="1" i="0" u="none" strike="noStrike" kern="1200" cap="none" spc="0" normalizeH="0" baseline="0" noProof="0" dirty="0">
                <a:ln>
                  <a:noFill/>
                </a:ln>
                <a:solidFill>
                  <a:srgbClr val="6D7770"/>
                </a:solidFill>
                <a:effectLst/>
                <a:uLnTx/>
                <a:uFillTx/>
                <a:latin typeface="Calibri"/>
                <a:ea typeface="+mn-ea"/>
                <a:cs typeface="Calibri"/>
              </a:rPr>
              <a:t>23 </a:t>
            </a:r>
            <a:r>
              <a:rPr kumimoji="0" sz="2000" b="1" i="0" u="none" strike="noStrike" kern="1200" cap="none" spc="-15" normalizeH="0" baseline="0" noProof="0" dirty="0">
                <a:ln>
                  <a:noFill/>
                </a:ln>
                <a:solidFill>
                  <a:srgbClr val="6D7770"/>
                </a:solidFill>
                <a:effectLst/>
                <a:uLnTx/>
                <a:uFillTx/>
                <a:latin typeface="Calibri"/>
                <a:ea typeface="+mn-ea"/>
                <a:cs typeface="Calibri"/>
              </a:rPr>
              <a:t>states </a:t>
            </a:r>
            <a:r>
              <a:rPr kumimoji="0" sz="2000" b="1" i="0" u="none" strike="noStrike" kern="1200" cap="none" spc="-10" normalizeH="0" baseline="0" noProof="0" dirty="0">
                <a:ln>
                  <a:noFill/>
                </a:ln>
                <a:solidFill>
                  <a:srgbClr val="6D7770"/>
                </a:solidFill>
                <a:effectLst/>
                <a:uLnTx/>
                <a:uFillTx/>
                <a:latin typeface="Calibri"/>
                <a:ea typeface="+mn-ea"/>
                <a:cs typeface="Calibri"/>
              </a:rPr>
              <a:t>reported </a:t>
            </a:r>
            <a:r>
              <a:rPr kumimoji="0" sz="2000" b="1" i="0" u="none" strike="noStrike" kern="1200" cap="none" spc="-15" normalizeH="0" baseline="0" noProof="0" dirty="0">
                <a:ln>
                  <a:noFill/>
                </a:ln>
                <a:solidFill>
                  <a:srgbClr val="6D7770"/>
                </a:solidFill>
                <a:effectLst/>
                <a:uLnTx/>
                <a:uFillTx/>
                <a:latin typeface="Calibri"/>
                <a:ea typeface="+mn-ea"/>
                <a:cs typeface="Calibri"/>
              </a:rPr>
              <a:t>coverage </a:t>
            </a:r>
            <a:r>
              <a:rPr kumimoji="0" sz="2000" b="1" i="0" u="none" strike="noStrike" kern="1200" cap="none" spc="0" normalizeH="0" baseline="0" noProof="0" dirty="0">
                <a:ln>
                  <a:noFill/>
                </a:ln>
                <a:solidFill>
                  <a:srgbClr val="6D7770"/>
                </a:solidFill>
                <a:effectLst/>
                <a:uLnTx/>
                <a:uFillTx/>
                <a:latin typeface="Calibri"/>
                <a:ea typeface="+mn-ea"/>
                <a:cs typeface="Calibri"/>
              </a:rPr>
              <a:t>≥95%</a:t>
            </a:r>
            <a:endParaRPr kumimoji="0" sz="2000" b="0" i="0" u="none" strike="noStrike" kern="1200" cap="none" spc="0" normalizeH="0" baseline="0" noProof="0" dirty="0">
              <a:ln>
                <a:noFill/>
              </a:ln>
              <a:solidFill>
                <a:srgbClr val="6D7770"/>
              </a:solidFill>
              <a:effectLst/>
              <a:uLnTx/>
              <a:uFillTx/>
              <a:latin typeface="Calibri"/>
              <a:ea typeface="+mn-ea"/>
              <a:cs typeface="Calibri"/>
            </a:endParaRPr>
          </a:p>
          <a:p>
            <a:pPr marL="756285" marR="0" lvl="1" indent="-286385" algn="l" defTabSz="914400" rtl="0" eaLnBrk="1" fontAlgn="auto" latinLnBrk="0" hangingPunct="1">
              <a:lnSpc>
                <a:spcPct val="100000"/>
              </a:lnSpc>
              <a:spcBef>
                <a:spcPts val="405"/>
              </a:spcBef>
              <a:spcAft>
                <a:spcPts val="0"/>
              </a:spcAft>
              <a:buClrTx/>
              <a:buSzTx/>
              <a:buFont typeface="Arial"/>
              <a:buChar char="•"/>
              <a:tabLst>
                <a:tab pos="756285" algn="l"/>
                <a:tab pos="756920" algn="l"/>
              </a:tabLst>
              <a:defRPr/>
            </a:pPr>
            <a:r>
              <a:rPr kumimoji="0" sz="1600" b="0" i="0" u="none" strike="noStrike" kern="1200" cap="none" spc="-5" normalizeH="0" baseline="0" noProof="0" dirty="0">
                <a:ln>
                  <a:noFill/>
                </a:ln>
                <a:solidFill>
                  <a:srgbClr val="6D7770"/>
                </a:solidFill>
                <a:effectLst/>
                <a:uLnTx/>
                <a:uFillTx/>
                <a:latin typeface="Calibri"/>
                <a:ea typeface="+mn-ea"/>
                <a:cs typeface="Calibri"/>
              </a:rPr>
              <a:t>3 </a:t>
            </a:r>
            <a:r>
              <a:rPr kumimoji="0" sz="1600" b="0" i="0" u="none" strike="noStrike" kern="1200" cap="none" spc="-15" normalizeH="0" baseline="0" noProof="0" dirty="0">
                <a:ln>
                  <a:noFill/>
                </a:ln>
                <a:solidFill>
                  <a:srgbClr val="6D7770"/>
                </a:solidFill>
                <a:effectLst/>
                <a:uLnTx/>
                <a:uFillTx/>
                <a:latin typeface="Calibri"/>
                <a:ea typeface="+mn-ea"/>
                <a:cs typeface="Calibri"/>
              </a:rPr>
              <a:t>states </a:t>
            </a:r>
            <a:r>
              <a:rPr kumimoji="0" sz="1600" b="0" i="0" u="none" strike="noStrike" kern="1200" cap="none" spc="-5" normalizeH="0" baseline="0" noProof="0" dirty="0">
                <a:ln>
                  <a:noFill/>
                </a:ln>
                <a:solidFill>
                  <a:srgbClr val="6D7770"/>
                </a:solidFill>
                <a:effectLst/>
                <a:uLnTx/>
                <a:uFillTx/>
                <a:latin typeface="Calibri"/>
                <a:ea typeface="+mn-ea"/>
                <a:cs typeface="Calibri"/>
              </a:rPr>
              <a:t>and DC </a:t>
            </a:r>
            <a:r>
              <a:rPr kumimoji="0" sz="1600" b="0" i="0" u="none" strike="noStrike" kern="1200" cap="none" spc="-10" normalizeH="0" baseline="0" noProof="0" dirty="0">
                <a:ln>
                  <a:noFill/>
                </a:ln>
                <a:solidFill>
                  <a:srgbClr val="6D7770"/>
                </a:solidFill>
                <a:effectLst/>
                <a:uLnTx/>
                <a:uFillTx/>
                <a:latin typeface="Calibri"/>
                <a:ea typeface="+mn-ea"/>
                <a:cs typeface="Calibri"/>
              </a:rPr>
              <a:t>reported</a:t>
            </a:r>
            <a:r>
              <a:rPr kumimoji="0" sz="1600" b="0" i="0" u="none" strike="noStrike" kern="1200" cap="none" spc="0" normalizeH="0" baseline="0" noProof="0" dirty="0">
                <a:ln>
                  <a:noFill/>
                </a:ln>
                <a:solidFill>
                  <a:srgbClr val="6D7770"/>
                </a:solidFill>
                <a:effectLst/>
                <a:uLnTx/>
                <a:uFillTx/>
                <a:latin typeface="Calibri"/>
                <a:ea typeface="+mn-ea"/>
                <a:cs typeface="Calibri"/>
              </a:rPr>
              <a:t> </a:t>
            </a:r>
            <a:r>
              <a:rPr kumimoji="0" sz="1600" b="0" i="0" u="none" strike="noStrike" kern="1200" cap="none" spc="-15" normalizeH="0" baseline="0" noProof="0" dirty="0">
                <a:ln>
                  <a:noFill/>
                </a:ln>
                <a:solidFill>
                  <a:srgbClr val="6D7770"/>
                </a:solidFill>
                <a:effectLst/>
                <a:uLnTx/>
                <a:uFillTx/>
                <a:latin typeface="Calibri"/>
                <a:ea typeface="+mn-ea"/>
                <a:cs typeface="Calibri"/>
              </a:rPr>
              <a:t>coverage</a:t>
            </a:r>
            <a:endParaRPr kumimoji="0" sz="1600" b="0" i="0" u="none" strike="noStrike" kern="1200" cap="none" spc="0" normalizeH="0" baseline="0" noProof="0" dirty="0">
              <a:ln>
                <a:noFill/>
              </a:ln>
              <a:solidFill>
                <a:srgbClr val="6D7770"/>
              </a:solidFill>
              <a:effectLst/>
              <a:uLnTx/>
              <a:uFillTx/>
              <a:latin typeface="Calibri"/>
              <a:ea typeface="+mn-ea"/>
              <a:cs typeface="Calibri"/>
            </a:endParaRPr>
          </a:p>
          <a:p>
            <a:pPr marL="75628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srgbClr val="6D7770"/>
                </a:solidFill>
                <a:effectLst/>
                <a:uLnTx/>
                <a:uFillTx/>
                <a:latin typeface="Calibri"/>
                <a:ea typeface="+mn-ea"/>
                <a:cs typeface="Calibri"/>
              </a:rPr>
              <a:t>&lt;90%</a:t>
            </a:r>
            <a:endParaRPr kumimoji="0" sz="1600" b="0" i="0" u="none" strike="noStrike" kern="1200" cap="none" spc="0" normalizeH="0" baseline="0" noProof="0" dirty="0">
              <a:ln>
                <a:noFill/>
              </a:ln>
              <a:solidFill>
                <a:srgbClr val="6D7770"/>
              </a:solidFill>
              <a:effectLst/>
              <a:uLnTx/>
              <a:uFillTx/>
              <a:latin typeface="Calibri"/>
              <a:ea typeface="+mn-ea"/>
              <a:cs typeface="Calibri"/>
            </a:endParaRPr>
          </a:p>
        </p:txBody>
      </p:sp>
      <p:sp>
        <p:nvSpPr>
          <p:cNvPr id="10" name="object 10"/>
          <p:cNvSpPr/>
          <p:nvPr/>
        </p:nvSpPr>
        <p:spPr>
          <a:xfrm>
            <a:off x="4431791" y="1392936"/>
            <a:ext cx="4658868" cy="29504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89EFF68-D8AC-4A58-9F40-F4E272B4A1D1}"/>
              </a:ext>
            </a:extLst>
          </p:cNvPr>
          <p:cNvSpPr txBox="1"/>
          <p:nvPr/>
        </p:nvSpPr>
        <p:spPr>
          <a:xfrm>
            <a:off x="338429" y="4689369"/>
            <a:ext cx="2802242" cy="276999"/>
          </a:xfrm>
          <a:prstGeom prst="rect">
            <a:avLst/>
          </a:prstGeom>
          <a:noFill/>
        </p:spPr>
        <p:txBody>
          <a:bodyPr wrap="none" rtlCol="0">
            <a:spAutoFit/>
          </a:bodyPr>
          <a:lstStyle/>
          <a:p>
            <a:r>
              <a:rPr lang="en-US" sz="1200" dirty="0">
                <a:latin typeface="+mn-lt"/>
              </a:rPr>
              <a:t>Mellerson et al, MMWR October 12,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89554"/>
          </a:xfrm>
        </p:spPr>
        <p:txBody>
          <a:bodyPr/>
          <a:lstStyle/>
          <a:p>
            <a:r>
              <a:rPr lang="en-US" sz="2700" dirty="0"/>
              <a:t>Hot Spots of Vaccine Hesitancy</a:t>
            </a:r>
          </a:p>
        </p:txBody>
      </p:sp>
      <p:sp>
        <p:nvSpPr>
          <p:cNvPr id="3" name="Text Placeholder 2"/>
          <p:cNvSpPr>
            <a:spLocks noGrp="1"/>
          </p:cNvSpPr>
          <p:nvPr>
            <p:ph type="body" sz="quarter" idx="10"/>
          </p:nvPr>
        </p:nvSpPr>
        <p:spPr>
          <a:xfrm>
            <a:off x="457200" y="900906"/>
            <a:ext cx="8229600" cy="1922812"/>
          </a:xfrm>
        </p:spPr>
        <p:txBody>
          <a:bodyPr/>
          <a:lstStyle/>
          <a:p>
            <a:pPr lvl="0"/>
            <a:r>
              <a:rPr lang="en-US" sz="1950" dirty="0"/>
              <a:t>When small communities have lower rates of vaccination, it can create a foothold for diseases to spread</a:t>
            </a:r>
          </a:p>
          <a:p>
            <a:pPr lvl="0"/>
            <a:r>
              <a:rPr lang="en-US" sz="1950" dirty="0"/>
              <a:t>The reasons specific communities may be hesitant to vaccinate are diverse</a:t>
            </a:r>
          </a:p>
          <a:p>
            <a:pPr lvl="0"/>
            <a:r>
              <a:rPr lang="en-US" sz="1950" dirty="0"/>
              <a:t>Public health and medical providers must work together to identify pockets of reduced vaccination rates </a:t>
            </a:r>
          </a:p>
        </p:txBody>
      </p:sp>
      <p:pic>
        <p:nvPicPr>
          <p:cNvPr id="5" name="Picture 4"/>
          <p:cNvPicPr>
            <a:picLocks noChangeAspect="1"/>
          </p:cNvPicPr>
          <p:nvPr/>
        </p:nvPicPr>
        <p:blipFill rotWithShape="1">
          <a:blip r:embed="rId2"/>
          <a:srcRect l="27070" t="19108" r="27491" b="53930"/>
          <a:stretch/>
        </p:blipFill>
        <p:spPr>
          <a:xfrm>
            <a:off x="243987" y="2823718"/>
            <a:ext cx="4273063" cy="15242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388" y="2823718"/>
            <a:ext cx="4330486" cy="21268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72482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740"/>
            <a:ext cx="8229600" cy="891540"/>
          </a:xfrm>
        </p:spPr>
        <p:txBody>
          <a:bodyPr>
            <a:normAutofit/>
          </a:bodyPr>
          <a:lstStyle/>
          <a:p>
            <a:r>
              <a:rPr lang="en-US" sz="2800" dirty="0">
                <a:solidFill>
                  <a:srgbClr val="8B9B92"/>
                </a:solidFill>
                <a:latin typeface="Calibri" panose="020F0502020204030204" pitchFamily="34" charset="0"/>
                <a:cs typeface="Calibri" panose="020F0502020204030204" pitchFamily="34" charset="0"/>
              </a:rPr>
              <a:t>CDC’s Strategy to Reinforce Confidence in Vaccines</a:t>
            </a:r>
            <a:endParaRPr lang="en-US" sz="2400" dirty="0">
              <a:solidFill>
                <a:srgbClr val="8B9B92"/>
              </a:solidFill>
              <a:latin typeface="Calibri" panose="020F0502020204030204" pitchFamily="34" charset="0"/>
              <a:cs typeface="Calibri" panose="020F0502020204030204" pitchFamily="34" charset="0"/>
            </a:endParaRPr>
          </a:p>
        </p:txBody>
      </p:sp>
      <p:graphicFrame>
        <p:nvGraphicFramePr>
          <p:cNvPr id="7" name="Diagram 6"/>
          <p:cNvGraphicFramePr/>
          <p:nvPr>
            <p:extLst/>
          </p:nvPr>
        </p:nvGraphicFramePr>
        <p:xfrm>
          <a:off x="83890" y="800216"/>
          <a:ext cx="9060110" cy="4137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493254"/>
      </p:ext>
    </p:extLst>
  </p:cSld>
  <p:clrMapOvr>
    <a:masterClrMapping/>
  </p:clrMapOvr>
  <p:transition>
    <p:fade/>
  </p:transition>
</p:sld>
</file>

<file path=ppt/theme/theme1.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6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NCIRD-2016-9b">
  <a:themeElements>
    <a:clrScheme name="colors-ncird-2016-9c">
      <a:dk1>
        <a:srgbClr val="0B40A5"/>
      </a:dk1>
      <a:lt1>
        <a:srgbClr val="FFFFFF"/>
      </a:lt1>
      <a:dk2>
        <a:srgbClr val="3B495B"/>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2_NCEH_ATSDR_combined">
  <a:themeElements>
    <a:clrScheme name="Custom 2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5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3" ma:contentTypeDescription="Create a new document." ma:contentTypeScope="" ma:versionID="a71b74c08edd03eefd5c7f36e9de9d9f">
  <xsd:schema xmlns:xsd="http://www.w3.org/2001/XMLSchema" xmlns:xs="http://www.w3.org/2001/XMLSchema" xmlns:p="http://schemas.microsoft.com/office/2006/metadata/properties" xmlns:ns1="http://schemas.microsoft.com/sharepoint/v3" xmlns:ns3="af68c486-4bca-4ffa-9149-95e4479ab26f" xmlns:ns4="cfea98c8-b831-451c-9715-a60f69f25121" targetNamespace="http://schemas.microsoft.com/office/2006/metadata/properties" ma:root="true" ma:fieldsID="5f0b9486f39b881f5232c104d380d856" ns1:_="" ns3:_="" ns4:_="">
    <xsd:import namespace="http://schemas.microsoft.com/sharepoint/v3"/>
    <xsd:import namespace="af68c486-4bca-4ffa-9149-95e4479ab26f"/>
    <xsd:import namespace="cfea98c8-b831-451c-9715-a60f69f251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45B01D-A81D-486A-A71D-2B4EAF097F5F}">
  <ds:schemaRefs>
    <ds:schemaRef ds:uri="cfea98c8-b831-451c-9715-a60f69f25121"/>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af68c486-4bca-4ffa-9149-95e4479ab26f"/>
    <ds:schemaRef ds:uri="http://schemas.microsoft.com/sharepoint/v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EEFEEAD-4197-453B-A1B7-0202877133AD}">
  <ds:schemaRefs>
    <ds:schemaRef ds:uri="http://schemas.microsoft.com/sharepoint/v3/contenttype/forms"/>
  </ds:schemaRefs>
</ds:datastoreItem>
</file>

<file path=customXml/itemProps3.xml><?xml version="1.0" encoding="utf-8"?>
<ds:datastoreItem xmlns:ds="http://schemas.openxmlformats.org/officeDocument/2006/customXml" ds:itemID="{32091692-CD90-40CB-8E17-E845D1926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68c486-4bca-4ffa-9149-95e4479ab26f"/>
    <ds:schemaRef ds:uri="cfea98c8-b831-451c-9715-a60f69f25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3743</TotalTime>
  <Words>495</Words>
  <Application>Microsoft Office PowerPoint</Application>
  <PresentationFormat>On-screen Show (16:9)</PresentationFormat>
  <Paragraphs>54</Paragraphs>
  <Slides>10</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Calibri</vt:lpstr>
      <vt:lpstr>Courier New</vt:lpstr>
      <vt:lpstr>Myriad Web Pro</vt:lpstr>
      <vt:lpstr>Calibri Light</vt:lpstr>
      <vt:lpstr>Wingdings</vt:lpstr>
      <vt:lpstr>Arial</vt:lpstr>
      <vt:lpstr>Helvetica</vt:lpstr>
      <vt:lpstr>NCEH_ATSDR_combined</vt:lpstr>
      <vt:lpstr>1_NCEH_ATSDR_combined</vt:lpstr>
      <vt:lpstr>6_NCEH_ATSDR_combined</vt:lpstr>
      <vt:lpstr>NCIRD-2016-9b</vt:lpstr>
      <vt:lpstr>2_NCEH_ATSDR_combined</vt:lpstr>
      <vt:lpstr>5_NCEH_ATSDR_combined</vt:lpstr>
      <vt:lpstr>Office Theme</vt:lpstr>
      <vt:lpstr>Pulse Comment – US Situation</vt:lpstr>
      <vt:lpstr>Measles was declared eliminated in the United States in 2000 Number of reported measle cases, United States, 1980 - 2019*</vt:lpstr>
      <vt:lpstr>U.S. measles activity has increased over the past 10 years, reflecting global activity Number of reported measles cases, U.S., 2001 - 2019* (N=3,836)</vt:lpstr>
      <vt:lpstr>PowerPoint Presentation</vt:lpstr>
      <vt:lpstr>PowerPoint Presentation</vt:lpstr>
      <vt:lpstr>Few children have received no vaccinations by age 24 months</vt:lpstr>
      <vt:lpstr>MMR vaccination coverage is high among children in kindergarten  United States, 2017-2018 School Year </vt:lpstr>
      <vt:lpstr>Hot Spots of Vaccine Hesitancy</vt:lpstr>
      <vt:lpstr>CDC’s Strategy to Reinforce Confidence in Vaccines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Weinbaum, Cindy (CDC/DDID/NCIRD/ISD)</cp:lastModifiedBy>
  <cp:revision>214</cp:revision>
  <dcterms:created xsi:type="dcterms:W3CDTF">2011-03-17T17:43:16Z</dcterms:created>
  <dcterms:modified xsi:type="dcterms:W3CDTF">2019-09-11T17:21:57Z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0x01010033148891E7B90D45A6CA2E01203F2295</vt:lpwstr>
  </property>
</Properties>
</file>