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300" r:id="rId4"/>
    <p:sldId id="298" r:id="rId5"/>
    <p:sldId id="279" r:id="rId6"/>
    <p:sldId id="280" r:id="rId7"/>
    <p:sldId id="281" r:id="rId8"/>
    <p:sldId id="258" r:id="rId9"/>
    <p:sldId id="259" r:id="rId10"/>
    <p:sldId id="295" r:id="rId11"/>
    <p:sldId id="296" r:id="rId12"/>
    <p:sldId id="260" r:id="rId13"/>
    <p:sldId id="261" r:id="rId14"/>
    <p:sldId id="262" r:id="rId15"/>
    <p:sldId id="277" r:id="rId16"/>
    <p:sldId id="271" r:id="rId17"/>
    <p:sldId id="270" r:id="rId18"/>
    <p:sldId id="297" r:id="rId19"/>
    <p:sldId id="306" r:id="rId20"/>
    <p:sldId id="273" r:id="rId21"/>
    <p:sldId id="282" r:id="rId22"/>
    <p:sldId id="302" r:id="rId23"/>
    <p:sldId id="284" r:id="rId24"/>
    <p:sldId id="293" r:id="rId25"/>
    <p:sldId id="274" r:id="rId26"/>
    <p:sldId id="275" r:id="rId27"/>
    <p:sldId id="267" r:id="rId28"/>
    <p:sldId id="268" r:id="rId29"/>
    <p:sldId id="285" r:id="rId30"/>
    <p:sldId id="307" r:id="rId31"/>
    <p:sldId id="269" r:id="rId32"/>
    <p:sldId id="305" r:id="rId33"/>
    <p:sldId id="303" r:id="rId34"/>
    <p:sldId id="30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8455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4304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31539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134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8919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5699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022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30855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3099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2425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5377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2864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99330-692E-4716-8DE0-C314C705CEF6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20705-2D1F-4B17-AFAE-3199CE9EE11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8877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92722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Accelerating Progress towards Measles and Rubella Elimination in AFR</a:t>
            </a:r>
            <a:endParaRPr lang="en-ZW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ZW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 </a:t>
            </a:r>
            <a:r>
              <a:rPr lang="en-ZW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Masresha</a:t>
            </a:r>
            <a:endParaRPr lang="en-ZW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ZW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WHO </a:t>
            </a:r>
            <a:r>
              <a:rPr lang="en-ZW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AFRO</a:t>
            </a:r>
          </a:p>
          <a:p>
            <a:pPr>
              <a:spcBef>
                <a:spcPct val="0"/>
              </a:spcBef>
            </a:pPr>
            <a:endParaRPr lang="en-ZW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</a:pPr>
            <a:r>
              <a:rPr lang="en-ZW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June 2016</a:t>
            </a:r>
          </a:p>
        </p:txBody>
      </p:sp>
    </p:spTree>
    <p:extLst>
      <p:ext uri="{BB962C8B-B14F-4D97-AF65-F5344CB8AC3E}">
        <p14:creationId xmlns:p14="http://schemas.microsoft.com/office/powerpoint/2010/main" val="73379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28800"/>
            <a:ext cx="9144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MCV1 and MCV2 reported admin coverage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AFR. 2014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521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28800"/>
            <a:ext cx="9144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MCV1 and MCV2 reported admin coverage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AFR.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539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Major findings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MCV2 PIE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across 8 countries*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47800"/>
            <a:ext cx="8435280" cy="4752528"/>
          </a:xfrm>
        </p:spPr>
        <p:txBody>
          <a:bodyPr>
            <a:noAutofit/>
          </a:bodyPr>
          <a:lstStyle/>
          <a:p>
            <a:r>
              <a:rPr lang="en-ZW" sz="2800" dirty="0" smtClean="0">
                <a:solidFill>
                  <a:schemeClr val="tx2"/>
                </a:solidFill>
              </a:rPr>
              <a:t>Informal </a:t>
            </a:r>
            <a:r>
              <a:rPr lang="en-ZW" sz="2800" dirty="0" smtClean="0">
                <a:solidFill>
                  <a:schemeClr val="tx2"/>
                </a:solidFill>
              </a:rPr>
              <a:t>roll-out</a:t>
            </a:r>
            <a:endParaRPr lang="en-ZW" sz="2800" dirty="0" smtClean="0">
              <a:solidFill>
                <a:schemeClr val="tx2"/>
              </a:solidFill>
            </a:endParaRPr>
          </a:p>
          <a:p>
            <a:r>
              <a:rPr lang="en-ZW" sz="2800" dirty="0" smtClean="0">
                <a:solidFill>
                  <a:schemeClr val="tx2"/>
                </a:solidFill>
              </a:rPr>
              <a:t>Caregivers not adequately sensitised/ trained</a:t>
            </a:r>
          </a:p>
          <a:p>
            <a:r>
              <a:rPr lang="en-ZW" sz="2800" dirty="0" smtClean="0">
                <a:solidFill>
                  <a:schemeClr val="tx2"/>
                </a:solidFill>
              </a:rPr>
              <a:t>Failure to update all </a:t>
            </a:r>
            <a:r>
              <a:rPr lang="en-ZW" sz="2800" dirty="0" smtClean="0">
                <a:solidFill>
                  <a:schemeClr val="tx2"/>
                </a:solidFill>
              </a:rPr>
              <a:t>recording/ monitoring </a:t>
            </a:r>
            <a:r>
              <a:rPr lang="en-ZW" sz="2800" dirty="0" smtClean="0">
                <a:solidFill>
                  <a:schemeClr val="tx2"/>
                </a:solidFill>
              </a:rPr>
              <a:t>tools</a:t>
            </a:r>
          </a:p>
          <a:p>
            <a:r>
              <a:rPr lang="en-ZW" sz="2800" dirty="0" smtClean="0">
                <a:solidFill>
                  <a:schemeClr val="tx2"/>
                </a:solidFill>
              </a:rPr>
              <a:t>Weak supervision and monitoring</a:t>
            </a:r>
          </a:p>
          <a:p>
            <a:r>
              <a:rPr lang="en-ZW" sz="2800" dirty="0" smtClean="0">
                <a:solidFill>
                  <a:schemeClr val="tx2"/>
                </a:solidFill>
              </a:rPr>
              <a:t>Inadequate demand creation for 2</a:t>
            </a:r>
            <a:r>
              <a:rPr lang="en-ZW" sz="2800" baseline="30000" dirty="0" smtClean="0">
                <a:solidFill>
                  <a:schemeClr val="tx2"/>
                </a:solidFill>
              </a:rPr>
              <a:t>nd</a:t>
            </a:r>
            <a:r>
              <a:rPr lang="en-ZW" sz="2800" dirty="0">
                <a:solidFill>
                  <a:schemeClr val="tx2"/>
                </a:solidFill>
              </a:rPr>
              <a:t> </a:t>
            </a:r>
            <a:r>
              <a:rPr lang="en-ZW" sz="2800" dirty="0" err="1" smtClean="0">
                <a:solidFill>
                  <a:schemeClr val="tx2"/>
                </a:solidFill>
              </a:rPr>
              <a:t>yr</a:t>
            </a:r>
            <a:r>
              <a:rPr lang="en-ZW" sz="2800" dirty="0" smtClean="0">
                <a:solidFill>
                  <a:schemeClr val="tx2"/>
                </a:solidFill>
              </a:rPr>
              <a:t> platform</a:t>
            </a:r>
          </a:p>
          <a:p>
            <a:r>
              <a:rPr lang="en-ZW" sz="2800" dirty="0" smtClean="0">
                <a:solidFill>
                  <a:schemeClr val="tx2"/>
                </a:solidFill>
              </a:rPr>
              <a:t>Different antigens </a:t>
            </a:r>
            <a:r>
              <a:rPr lang="en-ZW" sz="2800" dirty="0">
                <a:solidFill>
                  <a:schemeClr val="tx2"/>
                </a:solidFill>
              </a:rPr>
              <a:t>(</a:t>
            </a:r>
            <a:r>
              <a:rPr lang="en-ZW" sz="2800" dirty="0" err="1">
                <a:solidFill>
                  <a:schemeClr val="tx2"/>
                </a:solidFill>
              </a:rPr>
              <a:t>eg</a:t>
            </a:r>
            <a:r>
              <a:rPr lang="en-ZW" sz="2800" dirty="0">
                <a:solidFill>
                  <a:schemeClr val="tx2"/>
                </a:solidFill>
              </a:rPr>
              <a:t> M/ MR) used </a:t>
            </a:r>
            <a:r>
              <a:rPr lang="en-ZW" sz="2800" dirty="0" smtClean="0">
                <a:solidFill>
                  <a:schemeClr val="tx2"/>
                </a:solidFill>
              </a:rPr>
              <a:t>for MCV1 and MCV2 = high wastage, confusion, </a:t>
            </a:r>
            <a:r>
              <a:rPr lang="en-ZW" sz="2800" dirty="0" err="1" smtClean="0">
                <a:solidFill>
                  <a:schemeClr val="tx2"/>
                </a:solidFill>
              </a:rPr>
              <a:t>etc</a:t>
            </a:r>
            <a:endParaRPr lang="en-ZW" sz="2800" dirty="0" smtClean="0">
              <a:solidFill>
                <a:schemeClr val="tx2"/>
              </a:solidFill>
            </a:endParaRPr>
          </a:p>
          <a:p>
            <a:r>
              <a:rPr lang="en-ZW" sz="2800" dirty="0" smtClean="0">
                <a:solidFill>
                  <a:schemeClr val="tx2"/>
                </a:solidFill>
              </a:rPr>
              <a:t>Cont’d missed </a:t>
            </a:r>
            <a:r>
              <a:rPr lang="en-ZW" sz="2800" dirty="0">
                <a:solidFill>
                  <a:schemeClr val="tx2"/>
                </a:solidFill>
              </a:rPr>
              <a:t>opportunities for </a:t>
            </a:r>
            <a:r>
              <a:rPr lang="en-ZW" sz="2800" dirty="0" smtClean="0">
                <a:solidFill>
                  <a:schemeClr val="tx2"/>
                </a:solidFill>
              </a:rPr>
              <a:t>MCV1/ 2 because of “minimum # needed to open vials” </a:t>
            </a:r>
            <a:endParaRPr lang="en-ZW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ZW" sz="2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ZW" sz="2400" dirty="0" smtClean="0">
                <a:solidFill>
                  <a:srgbClr val="FF0000"/>
                </a:solidFill>
              </a:rPr>
              <a:t>* ERI, KEN, TAN, RWA , SEN, GHA, STP, BUR</a:t>
            </a:r>
            <a:endParaRPr lang="en-ZW" sz="24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MCV2 intro plans 2017 - 2018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ZW" sz="2800" b="1" u="sng" dirty="0" smtClean="0">
                <a:solidFill>
                  <a:schemeClr val="accent1">
                    <a:lumMod val="50000"/>
                  </a:schemeClr>
                </a:solidFill>
              </a:rPr>
              <a:t>2017 introduction</a:t>
            </a:r>
          </a:p>
          <a:p>
            <a:pPr>
              <a:lnSpc>
                <a:spcPct val="120000"/>
              </a:lnSpc>
            </a:pPr>
            <a:endParaRPr lang="en-ZW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Cameroon</a:t>
            </a:r>
          </a:p>
          <a:p>
            <a:pPr>
              <a:lnSpc>
                <a:spcPct val="120000"/>
              </a:lnSpc>
            </a:pPr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Comoros</a:t>
            </a:r>
            <a:endParaRPr lang="en-ZW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Uganda</a:t>
            </a:r>
          </a:p>
          <a:p>
            <a:pPr>
              <a:lnSpc>
                <a:spcPct val="120000"/>
              </a:lnSpc>
            </a:pP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?Congo?</a:t>
            </a:r>
            <a:endParaRPr lang="en-ZW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lnSpc>
                <a:spcPct val="120000"/>
              </a:lnSpc>
              <a:buNone/>
            </a:pPr>
            <a:r>
              <a:rPr lang="en-ZW" b="1" u="sng" dirty="0" smtClean="0">
                <a:solidFill>
                  <a:schemeClr val="accent1">
                    <a:lumMod val="50000"/>
                  </a:schemeClr>
                </a:solidFill>
              </a:rPr>
              <a:t>2018 </a:t>
            </a:r>
            <a:r>
              <a:rPr lang="en-ZW" b="1" u="sng" dirty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</a:p>
          <a:p>
            <a:pPr>
              <a:lnSpc>
                <a:spcPct val="120000"/>
              </a:lnSpc>
            </a:pPr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Mali </a:t>
            </a:r>
            <a:r>
              <a:rPr lang="en-ZW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>
              <a:lnSpc>
                <a:spcPct val="120000"/>
              </a:lnSpc>
            </a:pP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Mauritania</a:t>
            </a:r>
            <a:r>
              <a:rPr lang="en-ZW" dirty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endParaRPr lang="en-ZW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25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Scheduled MCV2 / MR PIE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second half of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Mozambique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Zimbabwe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Malawi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Sierra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Leone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? Angola?</a:t>
            </a:r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ZW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M/ MR SIAs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C:\Users\mitulap\AppData\Local\Microsoft\Windows\Temporary Internet Files\Content.Outlook\ZOJZ3NHL\IMG_765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7724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206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399"/>
            <a:ext cx="8686800" cy="5060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 vs survey coverage in M/ MR SIAs in AFR. 2014 – May 2016</a:t>
            </a:r>
          </a:p>
        </p:txBody>
      </p:sp>
    </p:spTree>
    <p:extLst>
      <p:ext uri="{BB962C8B-B14F-4D97-AF65-F5344CB8AC3E}">
        <p14:creationId xmlns:p14="http://schemas.microsoft.com/office/powerpoint/2010/main" val="413202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District coverage in M/ MR SIAs in AFR. 2014 – May 2016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68425"/>
            <a:ext cx="8151385" cy="526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882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Measles surveillance</a:t>
            </a:r>
          </a:p>
        </p:txBody>
      </p:sp>
    </p:spTree>
    <p:extLst>
      <p:ext uri="{BB962C8B-B14F-4D97-AF65-F5344CB8AC3E}">
        <p14:creationId xmlns:p14="http://schemas.microsoft.com/office/powerpoint/2010/main" val="1080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" t="5842" b="2684"/>
          <a:stretch/>
        </p:blipFill>
        <p:spPr bwMode="auto">
          <a:xfrm>
            <a:off x="152400" y="768927"/>
            <a:ext cx="8686800" cy="50984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5867400"/>
            <a:ext cx="542584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W" sz="2000" b="1" dirty="0" smtClean="0">
                <a:solidFill>
                  <a:srgbClr val="002060"/>
                </a:solidFill>
              </a:rPr>
              <a:t>Malawi = 64% of case reports in 2010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W" sz="2000" b="1" dirty="0" smtClean="0">
                <a:solidFill>
                  <a:srgbClr val="002060"/>
                </a:solidFill>
              </a:rPr>
              <a:t>DRC  = 45 - 69% of cases between 2011 – 2014.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W" sz="2000" b="1" dirty="0" smtClean="0">
                <a:solidFill>
                  <a:srgbClr val="002060"/>
                </a:solidFill>
              </a:rPr>
              <a:t>Nigeria = 30% cases in 2013</a:t>
            </a:r>
            <a:endParaRPr lang="en-ZW" sz="2000" b="1" dirty="0" smtClean="0">
              <a:solidFill>
                <a:srgbClr val="00206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Official measles case reports. </a:t>
            </a:r>
            <a:r>
              <a:rPr lang="en-ZW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AFR. 2000 - 2015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229600" y="2463225"/>
            <a:ext cx="457200" cy="1651575"/>
            <a:chOff x="8229600" y="2463225"/>
            <a:chExt cx="457200" cy="1651575"/>
          </a:xfrm>
        </p:grpSpPr>
        <p:sp>
          <p:nvSpPr>
            <p:cNvPr id="6" name="Down Arrow 5"/>
            <p:cNvSpPr/>
            <p:nvPr/>
          </p:nvSpPr>
          <p:spPr>
            <a:xfrm>
              <a:off x="8305800" y="3048000"/>
              <a:ext cx="304800" cy="1066800"/>
            </a:xfrm>
            <a:prstGeom prst="downArrow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W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29600" y="2463225"/>
              <a:ext cx="457200" cy="58477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ZW" sz="3200" b="1" dirty="0" smtClean="0"/>
                <a:t>?</a:t>
              </a:r>
              <a:endParaRPr lang="en-ZW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841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>
                <a:solidFill>
                  <a:schemeClr val="tx2"/>
                </a:solidFill>
              </a:rPr>
              <a:t>Regional goal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Routine immunisation 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SIAs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Disease Surveillance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Plans for 2017 - 2018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Challenges 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TA to countries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8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incidence of confirmed measles. </a:t>
            </a:r>
            <a:b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2012 – 2015. AFR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52400" y="1219200"/>
            <a:ext cx="5991225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5791200" y="3757136"/>
            <a:ext cx="3373044" cy="2643664"/>
            <a:chOff x="6689421" y="3757136"/>
            <a:chExt cx="3373044" cy="2643664"/>
          </a:xfrm>
        </p:grpSpPr>
        <p:sp>
          <p:nvSpPr>
            <p:cNvPr id="3" name="TextBox 2"/>
            <p:cNvSpPr txBox="1"/>
            <p:nvPr/>
          </p:nvSpPr>
          <p:spPr>
            <a:xfrm>
              <a:off x="6734053" y="3757136"/>
              <a:ext cx="3328412" cy="369332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r>
                <a:rPr lang="en-ZW" dirty="0" smtClean="0"/>
                <a:t>17.4% population  in 12 countries</a:t>
              </a:r>
              <a:endParaRPr lang="en-ZW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689421" y="4278868"/>
              <a:ext cx="3211392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ZW" dirty="0" smtClean="0"/>
                <a:t>15.2% population  in 8 countries</a:t>
              </a:r>
              <a:endParaRPr lang="en-ZW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689421" y="4819173"/>
              <a:ext cx="3211392" cy="369332"/>
            </a:xfrm>
            <a:prstGeom prst="rect">
              <a:avLst/>
            </a:prstGeom>
            <a:solidFill>
              <a:srgbClr val="00B0F0"/>
            </a:solidFill>
          </p:spPr>
          <p:txBody>
            <a:bodyPr wrap="none" rtlCol="0">
              <a:spAutoFit/>
            </a:bodyPr>
            <a:lstStyle/>
            <a:p>
              <a:r>
                <a:rPr lang="en-ZW" dirty="0" smtClean="0"/>
                <a:t>17.4% population in 9 countries </a:t>
              </a:r>
              <a:endParaRPr lang="en-ZW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703276" y="5421868"/>
              <a:ext cx="3211392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none" rtlCol="0">
              <a:spAutoFit/>
            </a:bodyPr>
            <a:lstStyle/>
            <a:p>
              <a:r>
                <a:rPr lang="en-ZW" dirty="0" smtClean="0">
                  <a:solidFill>
                    <a:schemeClr val="bg1"/>
                  </a:solidFill>
                </a:rPr>
                <a:t>17.9% population in 9 countries </a:t>
              </a:r>
              <a:endParaRPr lang="en-ZW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05600" y="6031468"/>
              <a:ext cx="3211392" cy="369332"/>
            </a:xfrm>
            <a:prstGeom prst="rect">
              <a:avLst/>
            </a:prstGeom>
            <a:solidFill>
              <a:srgbClr val="800000"/>
            </a:solidFill>
          </p:spPr>
          <p:txBody>
            <a:bodyPr wrap="none" rtlCol="0">
              <a:spAutoFit/>
            </a:bodyPr>
            <a:lstStyle/>
            <a:p>
              <a:r>
                <a:rPr lang="en-ZW" dirty="0" smtClean="0">
                  <a:solidFill>
                    <a:schemeClr val="bg1"/>
                  </a:solidFill>
                </a:rPr>
                <a:t>32.1% population  in 6 countries</a:t>
              </a:r>
              <a:endParaRPr lang="en-ZW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78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755567"/>
              </p:ext>
            </p:extLst>
          </p:nvPr>
        </p:nvGraphicFramePr>
        <p:xfrm>
          <a:off x="0" y="76200"/>
          <a:ext cx="9067800" cy="64770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74836"/>
                <a:gridCol w="1075841"/>
                <a:gridCol w="922149"/>
                <a:gridCol w="922149"/>
                <a:gridCol w="845303"/>
                <a:gridCol w="845303"/>
                <a:gridCol w="768458"/>
                <a:gridCol w="845303"/>
                <a:gridCol w="768458"/>
              </a:tblGrid>
              <a:tr h="8374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Category 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2020 target</a:t>
                      </a:r>
                      <a:endParaRPr lang="en-ZW" sz="20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2010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2011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2012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2013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2014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2015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Last 12</a:t>
                      </a:r>
                      <a:r>
                        <a:rPr lang="en-ZW" sz="1800" b="1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months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837427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Incidence (% countries </a:t>
                      </a:r>
                      <a:r>
                        <a:rPr lang="en-ZW" sz="16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&lt; </a:t>
                      </a:r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 per million population)</a:t>
                      </a:r>
                      <a:endParaRPr lang="en-ZW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100%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36%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56%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47%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53%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48%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77%</a:t>
                      </a:r>
                      <a:endParaRPr lang="en-ZW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53%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427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Incidence of confirmed measles per million population</a:t>
                      </a:r>
                      <a:endParaRPr lang="en-ZW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&lt;1/ per million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172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42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</a:t>
                      </a:r>
                      <a:endParaRPr lang="en-ZW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76.9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40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39.4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29.3</a:t>
                      </a:r>
                      <a:endParaRPr lang="en-ZW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79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Non-Measles  Febrile Rash Illness </a:t>
                      </a:r>
                      <a:r>
                        <a:rPr lang="en-ZW" sz="16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rate</a:t>
                      </a:r>
                      <a:endParaRPr lang="en-ZW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≥2 per 100,000 </a:t>
                      </a:r>
                      <a:r>
                        <a:rPr lang="en-ZW" sz="1600" b="1" i="1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pop’n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4.1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4.4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3.4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2.9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3.0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2.5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2.2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</a:tr>
              <a:tr h="1246403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% of districts reporting ≥ 1/100,000 suspected measles cases with blood specimens</a:t>
                      </a:r>
                      <a:endParaRPr lang="en-ZW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At least 80%</a:t>
                      </a:r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86%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82%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84%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78%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77%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82%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81%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</a:tr>
              <a:tr h="837427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 of suspected cases with adequate blood specimens  </a:t>
                      </a:r>
                      <a:endParaRPr lang="en-ZW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ZW" sz="1600" b="1" i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at least 80%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96%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82%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91%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78%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85%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82%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88%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</a:tr>
              <a:tr h="541206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 countries with MCV1 &gt;90%</a:t>
                      </a:r>
                      <a:endParaRPr lang="en-ZW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39%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32%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34%</a:t>
                      </a:r>
                      <a:endParaRPr lang="en-ZW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30%</a:t>
                      </a:r>
                      <a:endParaRPr lang="en-ZW" sz="20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30%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1206">
                <a:tc>
                  <a:txBody>
                    <a:bodyPr/>
                    <a:lstStyle/>
                    <a:p>
                      <a:pPr algn="l" rtl="0" fontAlgn="b"/>
                      <a:r>
                        <a:rPr lang="en-ZW" sz="16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 SIAs with all districts &gt;95</a:t>
                      </a:r>
                      <a:r>
                        <a:rPr lang="en-ZW" sz="16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% coverage</a:t>
                      </a:r>
                      <a:endParaRPr lang="en-ZW" sz="16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8019" marR="8669" marT="8669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6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16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/16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/11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/14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/14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/8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18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 </a:t>
                      </a:r>
                      <a:r>
                        <a:rPr lang="en-ZW" sz="1800" b="1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/14</a:t>
                      </a:r>
                      <a:endParaRPr lang="en-ZW" sz="18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W" sz="2000" b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ZW" sz="20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1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152400" y="1341437"/>
            <a:ext cx="89154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W" sz="2800" dirty="0">
                <a:solidFill>
                  <a:schemeClr val="tx2"/>
                </a:solidFill>
              </a:rPr>
              <a:t>Objective 3: </a:t>
            </a:r>
            <a:r>
              <a:rPr lang="en-ZW" sz="2800" dirty="0" smtClean="0">
                <a:solidFill>
                  <a:schemeClr val="tx2"/>
                </a:solidFill>
              </a:rPr>
              <a:t>To </a:t>
            </a:r>
            <a:r>
              <a:rPr lang="en-ZW" sz="2800" dirty="0">
                <a:solidFill>
                  <a:schemeClr val="tx2"/>
                </a:solidFill>
              </a:rPr>
              <a:t>attain the elimination of measles and make progress in the elimination of rubella/congenital rubella syndrome</a:t>
            </a:r>
            <a:r>
              <a:rPr lang="en-ZW" sz="2400" dirty="0">
                <a:solidFill>
                  <a:schemeClr val="tx2"/>
                </a:solidFill>
              </a:rPr>
              <a:t> 	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r>
              <a:rPr lang="en-ZW" sz="2800" dirty="0" smtClean="0">
                <a:solidFill>
                  <a:schemeClr val="tx2"/>
                </a:solidFill>
              </a:rPr>
              <a:t>Milestones for 2015:</a:t>
            </a:r>
            <a:endParaRPr lang="en-ZW" sz="2800" dirty="0" smtClean="0">
              <a:solidFill>
                <a:schemeClr val="tx2"/>
              </a:solidFill>
            </a:endParaRP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By 2015: MCV1 </a:t>
            </a:r>
            <a:r>
              <a:rPr lang="en-ZW" u="sng" dirty="0" smtClean="0">
                <a:solidFill>
                  <a:schemeClr val="tx2"/>
                </a:solidFill>
              </a:rPr>
              <a:t>&gt;</a:t>
            </a:r>
            <a:r>
              <a:rPr lang="en-ZW" dirty="0" smtClean="0">
                <a:solidFill>
                  <a:schemeClr val="tx2"/>
                </a:solidFill>
              </a:rPr>
              <a:t> 90</a:t>
            </a:r>
            <a:r>
              <a:rPr lang="en-ZW" dirty="0">
                <a:solidFill>
                  <a:schemeClr val="tx2"/>
                </a:solidFill>
              </a:rPr>
              <a:t>% </a:t>
            </a:r>
            <a:r>
              <a:rPr lang="en-ZW" dirty="0" smtClean="0">
                <a:solidFill>
                  <a:schemeClr val="tx2"/>
                </a:solidFill>
              </a:rPr>
              <a:t>nationally </a:t>
            </a:r>
            <a:r>
              <a:rPr lang="en-ZW" dirty="0">
                <a:solidFill>
                  <a:schemeClr val="tx2"/>
                </a:solidFill>
              </a:rPr>
              <a:t>in </a:t>
            </a:r>
            <a:r>
              <a:rPr lang="en-ZW" u="sng" dirty="0" smtClean="0">
                <a:solidFill>
                  <a:schemeClr val="tx2"/>
                </a:solidFill>
              </a:rPr>
              <a:t>&gt;</a:t>
            </a:r>
            <a:r>
              <a:rPr lang="en-ZW" dirty="0" smtClean="0">
                <a:solidFill>
                  <a:schemeClr val="tx2"/>
                </a:solidFill>
              </a:rPr>
              <a:t> 20 </a:t>
            </a:r>
            <a:r>
              <a:rPr lang="en-ZW" dirty="0">
                <a:solidFill>
                  <a:schemeClr val="tx2"/>
                </a:solidFill>
              </a:rPr>
              <a:t>countries </a:t>
            </a:r>
            <a:endParaRPr lang="en-ZW" dirty="0" smtClean="0">
              <a:solidFill>
                <a:schemeClr val="tx2"/>
              </a:solidFill>
            </a:endParaRPr>
          </a:p>
          <a:p>
            <a:pPr lvl="2"/>
            <a:r>
              <a:rPr lang="en-ZW" dirty="0" smtClean="0">
                <a:solidFill>
                  <a:srgbClr val="FF0000"/>
                </a:solidFill>
              </a:rPr>
              <a:t>14 </a:t>
            </a:r>
            <a:r>
              <a:rPr lang="en-ZW" dirty="0" smtClean="0">
                <a:solidFill>
                  <a:srgbClr val="FF0000"/>
                </a:solidFill>
              </a:rPr>
              <a:t>countries as of </a:t>
            </a:r>
            <a:r>
              <a:rPr lang="en-ZW" dirty="0" smtClean="0">
                <a:solidFill>
                  <a:srgbClr val="FF0000"/>
                </a:solidFill>
              </a:rPr>
              <a:t>2014 </a:t>
            </a:r>
            <a:r>
              <a:rPr lang="en-ZW" dirty="0" smtClean="0">
                <a:solidFill>
                  <a:srgbClr val="FF0000"/>
                </a:solidFill>
              </a:rPr>
              <a:t>(WUENIC)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By 2015: </a:t>
            </a:r>
            <a:r>
              <a:rPr lang="en-ZW" u="sng" dirty="0">
                <a:solidFill>
                  <a:schemeClr val="tx2"/>
                </a:solidFill>
              </a:rPr>
              <a:t>&gt;</a:t>
            </a:r>
            <a:r>
              <a:rPr lang="en-ZW" dirty="0">
                <a:solidFill>
                  <a:schemeClr val="tx2"/>
                </a:solidFill>
              </a:rPr>
              <a:t> </a:t>
            </a:r>
            <a:r>
              <a:rPr lang="en-ZW" dirty="0" smtClean="0">
                <a:solidFill>
                  <a:schemeClr val="tx2"/>
                </a:solidFill>
              </a:rPr>
              <a:t>10 </a:t>
            </a:r>
            <a:r>
              <a:rPr lang="en-ZW" dirty="0">
                <a:solidFill>
                  <a:schemeClr val="tx2"/>
                </a:solidFill>
              </a:rPr>
              <a:t>countries </a:t>
            </a:r>
            <a:r>
              <a:rPr lang="en-ZW" dirty="0" smtClean="0">
                <a:solidFill>
                  <a:schemeClr val="tx2"/>
                </a:solidFill>
              </a:rPr>
              <a:t>introduced RCV in RI</a:t>
            </a:r>
          </a:p>
          <a:p>
            <a:pPr lvl="2"/>
            <a:r>
              <a:rPr lang="en-ZW" dirty="0" smtClean="0">
                <a:solidFill>
                  <a:srgbClr val="FF0000"/>
                </a:solidFill>
              </a:rPr>
              <a:t>9 </a:t>
            </a:r>
            <a:r>
              <a:rPr lang="en-ZW" dirty="0">
                <a:solidFill>
                  <a:srgbClr val="FF0000"/>
                </a:solidFill>
              </a:rPr>
              <a:t>countries </a:t>
            </a:r>
            <a:r>
              <a:rPr lang="en-ZW" dirty="0" smtClean="0">
                <a:solidFill>
                  <a:srgbClr val="FF0000"/>
                </a:solidFill>
              </a:rPr>
              <a:t>with RCV as of June </a:t>
            </a:r>
            <a:r>
              <a:rPr lang="en-ZW" dirty="0" smtClean="0">
                <a:solidFill>
                  <a:srgbClr val="FF0000"/>
                </a:solidFill>
              </a:rPr>
              <a:t>2016</a:t>
            </a:r>
            <a:endParaRPr lang="en-ZW" dirty="0">
              <a:solidFill>
                <a:srgbClr val="FF0000"/>
              </a:solidFill>
            </a:endParaRPr>
          </a:p>
          <a:p>
            <a:pPr lvl="1"/>
            <a:r>
              <a:rPr lang="en-ZW" dirty="0">
                <a:solidFill>
                  <a:schemeClr val="tx2"/>
                </a:solidFill>
              </a:rPr>
              <a:t>By </a:t>
            </a:r>
            <a:r>
              <a:rPr lang="en-ZW" dirty="0" smtClean="0">
                <a:solidFill>
                  <a:schemeClr val="tx2"/>
                </a:solidFill>
              </a:rPr>
              <a:t>2015: </a:t>
            </a:r>
            <a:r>
              <a:rPr lang="en-ZW" u="sng" dirty="0">
                <a:solidFill>
                  <a:schemeClr val="tx2"/>
                </a:solidFill>
              </a:rPr>
              <a:t>&gt;</a:t>
            </a:r>
            <a:r>
              <a:rPr lang="en-ZW" dirty="0">
                <a:solidFill>
                  <a:schemeClr val="tx2"/>
                </a:solidFill>
              </a:rPr>
              <a:t> </a:t>
            </a:r>
            <a:r>
              <a:rPr lang="en-ZW" dirty="0" smtClean="0">
                <a:solidFill>
                  <a:schemeClr val="tx2"/>
                </a:solidFill>
              </a:rPr>
              <a:t>22 </a:t>
            </a:r>
            <a:r>
              <a:rPr lang="en-ZW" dirty="0">
                <a:solidFill>
                  <a:schemeClr val="tx2"/>
                </a:solidFill>
              </a:rPr>
              <a:t>countries </a:t>
            </a:r>
            <a:r>
              <a:rPr lang="en-ZW" dirty="0" smtClean="0">
                <a:solidFill>
                  <a:schemeClr val="tx2"/>
                </a:solidFill>
              </a:rPr>
              <a:t>introduced MCV2  </a:t>
            </a:r>
          </a:p>
          <a:p>
            <a:pPr lvl="2"/>
            <a:r>
              <a:rPr lang="en-ZW" dirty="0" smtClean="0">
                <a:solidFill>
                  <a:srgbClr val="FF0000"/>
                </a:solidFill>
              </a:rPr>
              <a:t>24</a:t>
            </a:r>
            <a:r>
              <a:rPr lang="en-ZW" dirty="0" smtClean="0">
                <a:solidFill>
                  <a:srgbClr val="FF0000"/>
                </a:solidFill>
              </a:rPr>
              <a:t> </a:t>
            </a:r>
            <a:r>
              <a:rPr lang="en-ZW" dirty="0">
                <a:solidFill>
                  <a:srgbClr val="FF0000"/>
                </a:solidFill>
              </a:rPr>
              <a:t>countries </a:t>
            </a:r>
            <a:r>
              <a:rPr lang="en-ZW" dirty="0" smtClean="0">
                <a:solidFill>
                  <a:srgbClr val="FF0000"/>
                </a:solidFill>
              </a:rPr>
              <a:t>with MCV2  as of June </a:t>
            </a:r>
            <a:r>
              <a:rPr lang="en-ZW" dirty="0" smtClean="0">
                <a:solidFill>
                  <a:srgbClr val="FF0000"/>
                </a:solidFill>
              </a:rPr>
              <a:t>2016  </a:t>
            </a:r>
            <a:endParaRPr lang="en-ZW" dirty="0">
              <a:solidFill>
                <a:srgbClr val="FF0000"/>
              </a:solidFill>
            </a:endParaRPr>
          </a:p>
          <a:p>
            <a:endParaRPr lang="en-ZW" dirty="0">
              <a:solidFill>
                <a:schemeClr val="tx2"/>
              </a:solidFill>
            </a:endParaRPr>
          </a:p>
          <a:p>
            <a:endParaRPr lang="en-ZW" b="1" dirty="0" smtClean="0">
              <a:solidFill>
                <a:schemeClr val="tx2"/>
              </a:solidFill>
            </a:endParaRPr>
          </a:p>
          <a:p>
            <a:endParaRPr lang="en-ZW" dirty="0" smtClean="0">
              <a:solidFill>
                <a:schemeClr val="tx2"/>
              </a:solidFill>
            </a:endParaRPr>
          </a:p>
          <a:p>
            <a:endParaRPr lang="en-ZW" dirty="0">
              <a:solidFill>
                <a:schemeClr val="tx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lvl1pPr algn="ctr">
              <a:spcBef>
                <a:spcPct val="0"/>
              </a:spcBef>
              <a:buNone/>
              <a:defRPr sz="36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ZW" dirty="0"/>
              <a:t>Regional Strategic Plan for Immunisation </a:t>
            </a:r>
            <a:r>
              <a:rPr lang="en-ZW" dirty="0"/>
              <a:t>(2014 – 2020)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363491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 and National Verification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Verification commissions not yet set up </a:t>
            </a:r>
            <a:r>
              <a:rPr lang="en-GB" smtClean="0">
                <a:solidFill>
                  <a:schemeClr val="accent1">
                    <a:lumMod val="50000"/>
                  </a:schemeClr>
                </a:solidFill>
              </a:rPr>
              <a:t>in AFR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59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2514600" cy="16002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2017 - 2018 SIAs plans. AFR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593" y="0"/>
            <a:ext cx="658240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4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9067800" cy="4800600"/>
          </a:xfrm>
        </p:spPr>
        <p:txBody>
          <a:bodyPr>
            <a:noAutofit/>
          </a:bodyPr>
          <a:lstStyle/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measles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elimination low on the agenda in many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countries/ countries still in “control” mode</a:t>
            </a:r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Plateauing MCV1 coverage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Lack of funding </a:t>
            </a:r>
            <a:r>
              <a:rPr lang="en-ZW" dirty="0">
                <a:solidFill>
                  <a:schemeClr val="accent1">
                    <a:lumMod val="50000"/>
                  </a:schemeClr>
                </a:solidFill>
              </a:rPr>
              <a:t>for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wide-age </a:t>
            </a:r>
            <a:r>
              <a:rPr lang="en-ZW" dirty="0">
                <a:solidFill>
                  <a:schemeClr val="accent1">
                    <a:lumMod val="50000"/>
                  </a:schemeClr>
                </a:solidFill>
              </a:rPr>
              <a:t>range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M-SIAs as per the epidemiological picture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Inadequate and late preparation for SIAs – gaps in SIAs quality</a:t>
            </a: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Lessons from GPEI not adequately </a:t>
            </a:r>
            <a:r>
              <a:rPr lang="en-ZW" dirty="0" err="1" smtClean="0">
                <a:solidFill>
                  <a:schemeClr val="accent1">
                    <a:lumMod val="50000"/>
                  </a:schemeClr>
                </a:solidFill>
              </a:rPr>
              <a:t>tranferred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/ applied to measles SIAs – issues of funding &amp; program focus??</a:t>
            </a:r>
            <a:endParaRPr lang="en-ZW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5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 (2)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10600" cy="4525963"/>
          </a:xfrm>
        </p:spPr>
        <p:txBody>
          <a:bodyPr/>
          <a:lstStyle/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ADC Staffing at Regional and IST level</a:t>
            </a:r>
          </a:p>
          <a:p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Heavy dependency on GPEI for staff and disease surveillance:</a:t>
            </a:r>
          </a:p>
          <a:p>
            <a:pPr lvl="1"/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“Polio transitioning”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lvl="2"/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risk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of losing polio-paid staff at WCO level in coming </a:t>
            </a:r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years</a:t>
            </a:r>
          </a:p>
          <a:p>
            <a:pPr lvl="2"/>
            <a:r>
              <a:rPr lang="en-ZW" dirty="0" smtClean="0">
                <a:solidFill>
                  <a:schemeClr val="accent1">
                    <a:lumMod val="50000"/>
                  </a:schemeClr>
                </a:solidFill>
              </a:rPr>
              <a:t>Risk of significant decline in case-based surveillance without polio staff and AFP surveillance funding</a:t>
            </a:r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ZW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1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support to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17637"/>
            <a:ext cx="8991600" cy="4525963"/>
          </a:xfrm>
        </p:spPr>
        <p:txBody>
          <a:bodyPr>
            <a:noAutofit/>
          </a:bodyPr>
          <a:lstStyle/>
          <a:p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To be prioritised as </a:t>
            </a:r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per: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the experience in past few years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In-country program strengths</a:t>
            </a:r>
            <a:endParaRPr lang="en-ZW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New GAVI policy for MR</a:t>
            </a:r>
          </a:p>
          <a:p>
            <a:pPr lvl="1"/>
            <a:endParaRPr lang="en-ZW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Areas for tech support: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Updating </a:t>
            </a:r>
            <a:r>
              <a:rPr lang="en-ZW" sz="2600" dirty="0" err="1" smtClean="0">
                <a:solidFill>
                  <a:schemeClr val="accent1">
                    <a:lumMod val="50000"/>
                  </a:schemeClr>
                </a:solidFill>
              </a:rPr>
              <a:t>cMYP</a:t>
            </a:r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 and/ or National Measles Strategic plan to reflect these introductions, 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Updating annual EPI plan document to give a brief 5-year perspective on M/ MR plans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Review key program elements as part of JA</a:t>
            </a:r>
          </a:p>
          <a:p>
            <a:pPr lvl="1"/>
            <a:r>
              <a:rPr lang="en-ZW" sz="2600" dirty="0" smtClean="0">
                <a:solidFill>
                  <a:schemeClr val="accent1">
                    <a:lumMod val="50000"/>
                  </a:schemeClr>
                </a:solidFill>
              </a:rPr>
              <a:t>Developing good quality GAVI application and SIAs POA</a:t>
            </a:r>
          </a:p>
        </p:txBody>
      </p:sp>
    </p:spTree>
    <p:extLst>
      <p:ext uri="{BB962C8B-B14F-4D97-AF65-F5344CB8AC3E}">
        <p14:creationId xmlns:p14="http://schemas.microsoft.com/office/powerpoint/2010/main" val="18609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Plans for Technical support for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2016- 2017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686800" cy="4525963"/>
          </a:xfrm>
        </p:spPr>
        <p:txBody>
          <a:bodyPr>
            <a:normAutofit/>
          </a:bodyPr>
          <a:lstStyle/>
          <a:p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Regional Planning workshop with target countries for 2017 – 2018 (August 2016)</a:t>
            </a:r>
          </a:p>
          <a:p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JA visits to a number of countries</a:t>
            </a:r>
          </a:p>
          <a:p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Deploying consultants and IST/ RO support for planning/ implementation/ evaluation of SIAs</a:t>
            </a:r>
          </a:p>
          <a:p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MCV2/ MR PIE exercises  in 2016 – MOZ, MAL, ZIM, ANG, SIL</a:t>
            </a:r>
          </a:p>
          <a:p>
            <a:r>
              <a:rPr lang="en-ZW" sz="2800" dirty="0" smtClean="0">
                <a:solidFill>
                  <a:schemeClr val="accent1">
                    <a:lumMod val="50000"/>
                  </a:schemeClr>
                </a:solidFill>
              </a:rPr>
              <a:t>Support and close follow-up for implementing PIE, JA and/ or program review recommendations</a:t>
            </a:r>
          </a:p>
          <a:p>
            <a:endParaRPr lang="en-ZW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ZW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29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 and gaps : 2017-2018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04800" y="1570037"/>
            <a:ext cx="86106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Disease surveillance and lab:</a:t>
            </a:r>
          </a:p>
          <a:p>
            <a:pPr marL="742950" lvl="2" indent="-342900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Annual estimated needs for 43 countries to cover field surveillance activities : </a:t>
            </a:r>
            <a:r>
              <a:rPr lang="en-US" dirty="0">
                <a:solidFill>
                  <a:srgbClr val="FF0000"/>
                </a:solidFill>
              </a:rPr>
              <a:t>USD 6 M/ </a:t>
            </a:r>
            <a:r>
              <a:rPr lang="en-US" dirty="0" err="1">
                <a:solidFill>
                  <a:srgbClr val="FF0000"/>
                </a:solidFill>
              </a:rPr>
              <a:t>yr</a:t>
            </a:r>
            <a:endParaRPr lang="en-US" dirty="0">
              <a:solidFill>
                <a:srgbClr val="FF0000"/>
              </a:solidFill>
            </a:endParaRPr>
          </a:p>
          <a:p>
            <a:pPr marL="742950" lvl="2" indent="-342900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purchase of lab reagents: </a:t>
            </a:r>
            <a:r>
              <a:rPr lang="en-US" dirty="0">
                <a:solidFill>
                  <a:srgbClr val="FF0000"/>
                </a:solidFill>
              </a:rPr>
              <a:t>USD 2.4 M/ </a:t>
            </a:r>
            <a:r>
              <a:rPr lang="en-US" dirty="0" err="1">
                <a:solidFill>
                  <a:srgbClr val="FF0000"/>
                </a:solidFill>
              </a:rPr>
              <a:t>yr</a:t>
            </a:r>
            <a:endParaRPr lang="en-US" dirty="0">
              <a:solidFill>
                <a:srgbClr val="FF0000"/>
              </a:solidFill>
            </a:endParaRPr>
          </a:p>
          <a:p>
            <a:pPr marL="742950" lvl="2" indent="-342900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Scaling up to elimination mode surveillance in 18 selected countries : </a:t>
            </a:r>
            <a:r>
              <a:rPr lang="en-US" dirty="0">
                <a:solidFill>
                  <a:srgbClr val="FF0000"/>
                </a:solidFill>
              </a:rPr>
              <a:t>USD 3.4 M/ year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Coverage surveys in 28 M/MR SIAs in 2017 and 2018: </a:t>
            </a:r>
            <a:r>
              <a:rPr lang="en-US" sz="2800" dirty="0" smtClean="0">
                <a:solidFill>
                  <a:srgbClr val="FF0000"/>
                </a:solidFill>
              </a:rPr>
              <a:t>USD 3.6 M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Regional/ sub-regional TA: </a:t>
            </a:r>
            <a:r>
              <a:rPr lang="en-US" sz="2800" dirty="0">
                <a:solidFill>
                  <a:srgbClr val="FF0000"/>
                </a:solidFill>
              </a:rPr>
              <a:t>USD 2 M/ </a:t>
            </a:r>
            <a:r>
              <a:rPr lang="en-US" sz="2800" dirty="0" err="1" smtClean="0">
                <a:solidFill>
                  <a:srgbClr val="FF0000"/>
                </a:solidFill>
              </a:rPr>
              <a:t>yr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419EE5D-1182-45EF-8E10-20D84159D0ED}" type="slidenum">
              <a:rPr lang="en-GB"/>
              <a:pPr eaLnBrk="1" hangingPunct="1"/>
              <a:t>29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04800" y="5867400"/>
            <a:ext cx="8696291" cy="769441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TOTAL: USD 31.2 million over 2 years</a:t>
            </a:r>
          </a:p>
        </p:txBody>
      </p:sp>
    </p:spTree>
    <p:extLst>
      <p:ext uri="{BB962C8B-B14F-4D97-AF65-F5344CB8AC3E}">
        <p14:creationId xmlns:p14="http://schemas.microsoft.com/office/powerpoint/2010/main" val="408420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28600"/>
            <a:ext cx="7851775" cy="9144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</a:pPr>
            <a:r>
              <a:rPr lang="en-ZW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African Regional </a:t>
            </a:r>
            <a:r>
              <a:rPr lang="en-ZW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goal: </a:t>
            </a:r>
          </a:p>
          <a:p>
            <a:pPr algn="ctr">
              <a:spcBef>
                <a:spcPct val="0"/>
              </a:spcBef>
            </a:pPr>
            <a:r>
              <a:rPr lang="en-ZW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Measles </a:t>
            </a:r>
            <a:r>
              <a:rPr lang="en-ZW" sz="3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elimination by 2020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4800" y="1687512"/>
            <a:ext cx="8534400" cy="4179888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ZW" sz="2800" u="sng" dirty="0" smtClean="0">
                <a:solidFill>
                  <a:srgbClr val="003399"/>
                </a:solidFill>
              </a:rPr>
              <a:t>&gt;</a:t>
            </a:r>
            <a:r>
              <a:rPr lang="en-ZW" sz="2800" dirty="0" smtClean="0">
                <a:solidFill>
                  <a:srgbClr val="003399"/>
                </a:solidFill>
              </a:rPr>
              <a:t>95% </a:t>
            </a:r>
            <a:r>
              <a:rPr lang="en-ZW" sz="2800" dirty="0">
                <a:solidFill>
                  <a:srgbClr val="003399"/>
                </a:solidFill>
              </a:rPr>
              <a:t>MCV1 coverage at national </a:t>
            </a:r>
            <a:r>
              <a:rPr lang="en-ZW" sz="2800" dirty="0" smtClean="0">
                <a:solidFill>
                  <a:srgbClr val="003399"/>
                </a:solidFill>
              </a:rPr>
              <a:t>and district level</a:t>
            </a:r>
            <a:endParaRPr lang="en-ZW" sz="2800" dirty="0">
              <a:solidFill>
                <a:srgbClr val="003399"/>
              </a:solidFill>
            </a:endParaRPr>
          </a:p>
          <a:p>
            <a:endParaRPr lang="en-GB" sz="2800" u="sng" dirty="0" smtClean="0">
              <a:solidFill>
                <a:srgbClr val="003399"/>
              </a:solidFill>
            </a:endParaRPr>
          </a:p>
          <a:p>
            <a:r>
              <a:rPr lang="en-GB" sz="2800" u="sng" dirty="0" smtClean="0">
                <a:solidFill>
                  <a:srgbClr val="003399"/>
                </a:solidFill>
              </a:rPr>
              <a:t>&gt;</a:t>
            </a:r>
            <a:r>
              <a:rPr lang="en-GB" sz="2800" dirty="0" smtClean="0">
                <a:solidFill>
                  <a:srgbClr val="003399"/>
                </a:solidFill>
              </a:rPr>
              <a:t> 95% SIAs coverage</a:t>
            </a:r>
          </a:p>
          <a:p>
            <a:endParaRPr lang="en-ZW" sz="2800" dirty="0" smtClean="0">
              <a:solidFill>
                <a:srgbClr val="003399"/>
              </a:solidFill>
            </a:endParaRPr>
          </a:p>
          <a:p>
            <a:r>
              <a:rPr lang="en-GB" sz="2800" dirty="0" smtClean="0">
                <a:solidFill>
                  <a:srgbClr val="003399"/>
                </a:solidFill>
              </a:rPr>
              <a:t>incidence </a:t>
            </a:r>
            <a:r>
              <a:rPr lang="en-GB" sz="2800" dirty="0">
                <a:solidFill>
                  <a:srgbClr val="003399"/>
                </a:solidFill>
              </a:rPr>
              <a:t>of &lt; 1 </a:t>
            </a:r>
            <a:r>
              <a:rPr lang="en-GB" sz="2800" dirty="0" smtClean="0">
                <a:solidFill>
                  <a:srgbClr val="003399"/>
                </a:solidFill>
              </a:rPr>
              <a:t>case / 10</a:t>
            </a:r>
            <a:r>
              <a:rPr lang="en-GB" sz="2800" baseline="30000" dirty="0" smtClean="0">
                <a:solidFill>
                  <a:srgbClr val="003399"/>
                </a:solidFill>
              </a:rPr>
              <a:t>6</a:t>
            </a:r>
            <a:r>
              <a:rPr lang="en-GB" sz="2800" dirty="0" smtClean="0">
                <a:solidFill>
                  <a:srgbClr val="003399"/>
                </a:solidFill>
              </a:rPr>
              <a:t> population /year </a:t>
            </a:r>
            <a:r>
              <a:rPr lang="en-GB" sz="2800" dirty="0">
                <a:solidFill>
                  <a:srgbClr val="003399"/>
                </a:solidFill>
              </a:rPr>
              <a:t>(excluding imported cases).</a:t>
            </a:r>
            <a:endParaRPr lang="en-ZW" sz="2800" dirty="0">
              <a:solidFill>
                <a:srgbClr val="003399"/>
              </a:solidFill>
            </a:endParaRPr>
          </a:p>
          <a:p>
            <a:endParaRPr lang="en-GB" sz="2800" dirty="0" smtClean="0">
              <a:solidFill>
                <a:srgbClr val="003399"/>
              </a:solidFill>
            </a:endParaRPr>
          </a:p>
          <a:p>
            <a:r>
              <a:rPr lang="en-GB" sz="2800" dirty="0" smtClean="0">
                <a:solidFill>
                  <a:srgbClr val="003399"/>
                </a:solidFill>
              </a:rPr>
              <a:t>Achieve </a:t>
            </a:r>
            <a:r>
              <a:rPr lang="en-GB" sz="2800" dirty="0">
                <a:solidFill>
                  <a:srgbClr val="003399"/>
                </a:solidFill>
              </a:rPr>
              <a:t>the surveillance performance </a:t>
            </a:r>
            <a:r>
              <a:rPr lang="en-GB" sz="2800" dirty="0" smtClean="0">
                <a:solidFill>
                  <a:srgbClr val="003399"/>
                </a:solidFill>
              </a:rPr>
              <a:t>targets</a:t>
            </a:r>
            <a:endParaRPr lang="en-ZW" sz="28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5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70037"/>
            <a:ext cx="8458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W" dirty="0" smtClean="0"/>
              <a:t>Resource needs not included in the estimate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Outbreak response: GAVI/MRI funding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SIAs: 			GAVI (+ country) co-funding</a:t>
            </a:r>
          </a:p>
          <a:p>
            <a:endParaRPr lang="en-ZW" dirty="0" smtClean="0">
              <a:solidFill>
                <a:srgbClr val="FF0000"/>
              </a:solidFill>
            </a:endParaRPr>
          </a:p>
          <a:p>
            <a:r>
              <a:rPr lang="en-ZW" dirty="0" smtClean="0">
                <a:solidFill>
                  <a:srgbClr val="FF0000"/>
                </a:solidFill>
              </a:rPr>
              <a:t>AFR/ IST/ WCO Staffing and surveillance infrastructure* – currently paid-for by the GPEI</a:t>
            </a:r>
          </a:p>
          <a:p>
            <a:pPr marL="0" indent="0">
              <a:buNone/>
            </a:pPr>
            <a:r>
              <a:rPr lang="en-ZW" dirty="0" smtClean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ZW" sz="2400" dirty="0" smtClean="0">
                <a:solidFill>
                  <a:srgbClr val="FF0000"/>
                </a:solidFill>
              </a:rPr>
              <a:t>	* SMOs, drivers, vehicles, </a:t>
            </a:r>
            <a:r>
              <a:rPr lang="en-ZW" sz="2400" dirty="0" err="1" smtClean="0">
                <a:solidFill>
                  <a:srgbClr val="FF0000"/>
                </a:solidFill>
              </a:rPr>
              <a:t>etc</a:t>
            </a:r>
            <a:r>
              <a:rPr lang="en-ZW" sz="2400" dirty="0" smtClean="0">
                <a:solidFill>
                  <a:srgbClr val="FF0000"/>
                </a:solidFill>
              </a:rPr>
              <a:t>…</a:t>
            </a:r>
            <a:endParaRPr lang="en-ZW" sz="2400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needs and gaps : 2017-2018 (2)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441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01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ZW" dirty="0" smtClean="0"/>
              <a:t>Additional slides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1362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Z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Categorising countries according to levels of program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46237"/>
            <a:ext cx="89916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Strong program, very low incidence sustained, nearing elimination (ALG, BFA, CAV, RWA, ERI, GAM, GHA, MAS, SEN, SEY, STP, ZIM) – 12 countries</a:t>
            </a:r>
          </a:p>
          <a:p>
            <a:pPr lvl="1">
              <a:lnSpc>
                <a:spcPct val="120000"/>
              </a:lnSpc>
            </a:pPr>
            <a:r>
              <a:rPr lang="en-ZW" sz="2000" b="1" dirty="0" smtClean="0">
                <a:solidFill>
                  <a:srgbClr val="FF0000"/>
                </a:solidFill>
              </a:rPr>
              <a:t>Increase MCV2 coverage, MR intro, elimination-standard MR surveillance, space SIAs wider,  </a:t>
            </a:r>
          </a:p>
          <a:p>
            <a:pPr>
              <a:lnSpc>
                <a:spcPct val="120000"/>
              </a:lnSpc>
            </a:pPr>
            <a:endParaRPr lang="en-ZW" sz="2400" dirty="0" smtClean="0"/>
          </a:p>
          <a:p>
            <a:pPr>
              <a:lnSpc>
                <a:spcPct val="120000"/>
              </a:lnSpc>
            </a:pP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Coverage or surveillance gaps, on track for elimination, (BEN, BUR, BOT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CAE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, CIV, COM, CON,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LES,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MAD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MAL, MAU,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MOZ, SWZ,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TAN,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UGA, ZAM)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16 countries</a:t>
            </a:r>
          </a:p>
          <a:p>
            <a:pPr lvl="1">
              <a:lnSpc>
                <a:spcPct val="120000"/>
              </a:lnSpc>
            </a:pPr>
            <a:r>
              <a:rPr lang="en-ZW" sz="2000" b="1" dirty="0" smtClean="0">
                <a:solidFill>
                  <a:srgbClr val="FF0000"/>
                </a:solidFill>
              </a:rPr>
              <a:t>Wide age-range SIAs, MCV2 intro, address surveillance gaps</a:t>
            </a:r>
          </a:p>
        </p:txBody>
      </p:sp>
    </p:spTree>
    <p:extLst>
      <p:ext uri="{BB962C8B-B14F-4D97-AF65-F5344CB8AC3E}">
        <p14:creationId xmlns:p14="http://schemas.microsoft.com/office/powerpoint/2010/main" val="301569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686800" cy="4525963"/>
          </a:xfrm>
        </p:spPr>
        <p:txBody>
          <a:bodyPr>
            <a:noAutofit/>
          </a:bodyPr>
          <a:lstStyle/>
          <a:p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Larger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countries,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various forms of program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gaps. (GUI,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KEN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MAI, NAM,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SOA,TOG,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LIB, SIL) – 8 countries</a:t>
            </a:r>
            <a:endParaRPr lang="en-ZW" sz="24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r>
              <a:rPr lang="en-ZW" sz="2000" b="1" dirty="0">
                <a:solidFill>
                  <a:srgbClr val="FF0000"/>
                </a:solidFill>
              </a:rPr>
              <a:t>Improve quality of SIAs, Wide </a:t>
            </a:r>
            <a:r>
              <a:rPr lang="en-ZW" sz="2000" b="1" dirty="0" smtClean="0">
                <a:solidFill>
                  <a:srgbClr val="FF0000"/>
                </a:solidFill>
              </a:rPr>
              <a:t>age-range </a:t>
            </a:r>
            <a:r>
              <a:rPr lang="en-ZW" sz="2000" b="1" dirty="0">
                <a:solidFill>
                  <a:srgbClr val="FF0000"/>
                </a:solidFill>
              </a:rPr>
              <a:t>SIAs</a:t>
            </a:r>
            <a:r>
              <a:rPr lang="en-ZW" sz="2000" b="1" dirty="0" smtClean="0">
                <a:solidFill>
                  <a:srgbClr val="FF0000"/>
                </a:solidFill>
              </a:rPr>
              <a:t>, MCV2 intro</a:t>
            </a:r>
          </a:p>
          <a:p>
            <a:pPr lvl="1">
              <a:lnSpc>
                <a:spcPct val="120000"/>
              </a:lnSpc>
            </a:pPr>
            <a:endParaRPr lang="en-ZW" sz="2000" dirty="0"/>
          </a:p>
          <a:p>
            <a:pPr>
              <a:lnSpc>
                <a:spcPct val="120000"/>
              </a:lnSpc>
            </a:pP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Very challenging countries, insecurity, high incidence and frequent large outbreaks, leadership gaps.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(ANG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CAR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CHA,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DRC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EQG, 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ETH,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GAB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GUB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NIE</a:t>
            </a:r>
            <a:r>
              <a:rPr lang="en-ZW" sz="2400" dirty="0">
                <a:solidFill>
                  <a:schemeClr val="tx2">
                    <a:lumMod val="75000"/>
                  </a:schemeClr>
                </a:solidFill>
              </a:rPr>
              <a:t>, NIG, </a:t>
            </a:r>
            <a:r>
              <a:rPr lang="en-ZW" sz="2400" dirty="0" smtClean="0">
                <a:solidFill>
                  <a:schemeClr val="tx2">
                    <a:lumMod val="75000"/>
                  </a:schemeClr>
                </a:solidFill>
              </a:rPr>
              <a:t>SSD) – 11 countries</a:t>
            </a:r>
            <a:endParaRPr lang="en-ZW" sz="2400" dirty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lnSpc>
                <a:spcPct val="120000"/>
              </a:lnSpc>
            </a:pPr>
            <a:r>
              <a:rPr lang="en-ZW" sz="2000" b="1" dirty="0">
                <a:solidFill>
                  <a:srgbClr val="FF0000"/>
                </a:solidFill>
              </a:rPr>
              <a:t>Advocate for better </a:t>
            </a:r>
            <a:r>
              <a:rPr lang="en-ZW" sz="2000" b="1" dirty="0" err="1">
                <a:solidFill>
                  <a:srgbClr val="FF0000"/>
                </a:solidFill>
              </a:rPr>
              <a:t>pgm</a:t>
            </a:r>
            <a:r>
              <a:rPr lang="en-ZW" sz="2000" b="1" dirty="0">
                <a:solidFill>
                  <a:srgbClr val="FF0000"/>
                </a:solidFill>
              </a:rPr>
              <a:t> ownership, </a:t>
            </a:r>
            <a:r>
              <a:rPr lang="en-ZW" sz="2000" b="1" dirty="0" smtClean="0">
                <a:solidFill>
                  <a:srgbClr val="FF0000"/>
                </a:solidFill>
              </a:rPr>
              <a:t>RI strengthening, regular </a:t>
            </a:r>
            <a:r>
              <a:rPr lang="en-ZW" sz="2000" b="1" dirty="0">
                <a:solidFill>
                  <a:srgbClr val="FF0000"/>
                </a:solidFill>
              </a:rPr>
              <a:t>high quality </a:t>
            </a:r>
            <a:r>
              <a:rPr lang="en-ZW" sz="2000" b="1" dirty="0" smtClean="0">
                <a:solidFill>
                  <a:srgbClr val="FF0000"/>
                </a:solidFill>
              </a:rPr>
              <a:t>SIAs (age group to target according to epi data), ..</a:t>
            </a:r>
            <a:endParaRPr lang="en-ZW" sz="2000" b="1" dirty="0">
              <a:solidFill>
                <a:srgbClr val="FF0000"/>
              </a:solidFill>
            </a:endParaRPr>
          </a:p>
          <a:p>
            <a:endParaRPr lang="en-ZW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Z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Categorising countries according to levels of program implementation (2)</a:t>
            </a:r>
          </a:p>
        </p:txBody>
      </p:sp>
    </p:spTree>
    <p:extLst>
      <p:ext uri="{BB962C8B-B14F-4D97-AF65-F5344CB8AC3E}">
        <p14:creationId xmlns:p14="http://schemas.microsoft.com/office/powerpoint/2010/main" val="233613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Routine immunisation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241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Measles and rubella reported cases &amp; Regional MCV1 and MCV2 coverage. AFR. 2000 - 2015</a:t>
            </a:r>
            <a:endParaRPr lang="en-ZW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23" y="1366676"/>
            <a:ext cx="8392977" cy="533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23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54137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200" b="1" dirty="0">
                <a:solidFill>
                  <a:schemeClr val="accent1">
                    <a:lumMod val="75000"/>
                  </a:schemeClr>
                </a:solidFill>
              </a:rPr>
              <a:t>Regional MCV1 coverage ( WUENIC) and </a:t>
            </a:r>
            <a:r>
              <a:rPr lang="en-ZW" sz="3200" b="1" dirty="0" smtClean="0">
                <a:solidFill>
                  <a:schemeClr val="accent1">
                    <a:lumMod val="75000"/>
                  </a:schemeClr>
                </a:solidFill>
              </a:rPr>
              <a:t># of </a:t>
            </a:r>
            <a:r>
              <a:rPr lang="en-ZW" sz="3200" b="1" dirty="0">
                <a:solidFill>
                  <a:schemeClr val="accent1">
                    <a:lumMod val="75000"/>
                  </a:schemeClr>
                </a:solidFill>
              </a:rPr>
              <a:t>countries achieving 90% MCV1 coverage. </a:t>
            </a:r>
            <a:r>
              <a:rPr lang="en-ZW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ZW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ZW" sz="3200" b="1" dirty="0" smtClean="0">
                <a:solidFill>
                  <a:schemeClr val="accent1">
                    <a:lumMod val="75000"/>
                  </a:schemeClr>
                </a:solidFill>
              </a:rPr>
              <a:t>2000 </a:t>
            </a:r>
            <a:r>
              <a:rPr lang="en-ZW" sz="3200" b="1" dirty="0">
                <a:solidFill>
                  <a:schemeClr val="accent1">
                    <a:lumMod val="75000"/>
                  </a:schemeClr>
                </a:solidFill>
              </a:rPr>
              <a:t>– 2014.</a:t>
            </a:r>
            <a:endParaRPr lang="en-ZW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28775"/>
            <a:ext cx="8921126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5999" y="3657600"/>
            <a:ext cx="892180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2400" b="1"/>
            </a:lvl1pPr>
          </a:lstStyle>
          <a:p>
            <a:r>
              <a:rPr lang="en-ZW" dirty="0"/>
              <a:t>More than 5.7 million infants </a:t>
            </a:r>
            <a:r>
              <a:rPr lang="en-ZW" dirty="0" smtClean="0"/>
              <a:t>in AFR do </a:t>
            </a:r>
            <a:r>
              <a:rPr lang="en-ZW" dirty="0"/>
              <a:t>not get MCV1 every year!!!</a:t>
            </a:r>
          </a:p>
        </p:txBody>
      </p:sp>
    </p:spTree>
    <p:extLst>
      <p:ext uri="{BB962C8B-B14F-4D97-AF65-F5344CB8AC3E}">
        <p14:creationId xmlns:p14="http://schemas.microsoft.com/office/powerpoint/2010/main" val="47784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58900"/>
            <a:ext cx="8887745" cy="542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MCV1 coverage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(WHO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UNICEF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estimates) in AFR countries. 2005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274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288" cy="1282154"/>
          </a:xfr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Measles-Rubella vaccine ( MR)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in AFR.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2016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722437"/>
            <a:ext cx="3247256" cy="4525963"/>
          </a:xfrm>
        </p:spPr>
        <p:txBody>
          <a:bodyPr>
            <a:normAutofit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9 countries with MR in routine EPI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r>
              <a:rPr lang="en-ZW" dirty="0" smtClean="0">
                <a:solidFill>
                  <a:schemeClr val="tx2"/>
                </a:solidFill>
              </a:rPr>
              <a:t>MR SIAs in </a:t>
            </a:r>
            <a:r>
              <a:rPr lang="en-ZW" dirty="0" smtClean="0">
                <a:solidFill>
                  <a:schemeClr val="tx2"/>
                </a:solidFill>
              </a:rPr>
              <a:t>8 </a:t>
            </a:r>
            <a:r>
              <a:rPr lang="en-ZW" dirty="0" smtClean="0">
                <a:solidFill>
                  <a:schemeClr val="tx2"/>
                </a:solidFill>
              </a:rPr>
              <a:t>countries in 2016.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8"/>
          <a:stretch/>
        </p:blipFill>
        <p:spPr bwMode="auto">
          <a:xfrm>
            <a:off x="3048000" y="1447800"/>
            <a:ext cx="592974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6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Status of MCV2 introduction in AFR</a:t>
            </a:r>
            <a:r>
              <a:rPr lang="en-ZW" sz="36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W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2016</a:t>
            </a:r>
            <a:endParaRPr lang="en-ZW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521896" y="1722437"/>
            <a:ext cx="3545904" cy="4525963"/>
          </a:xfrm>
        </p:spPr>
        <p:txBody>
          <a:bodyPr/>
          <a:lstStyle/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24 of 47 countries with MCV2</a:t>
            </a:r>
          </a:p>
          <a:p>
            <a:endParaRPr lang="en-ZW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Uganda to apply in Sept </a:t>
            </a:r>
            <a:r>
              <a:rPr lang="en-ZW" dirty="0" smtClean="0">
                <a:solidFill>
                  <a:schemeClr val="tx2">
                    <a:lumMod val="75000"/>
                  </a:schemeClr>
                </a:solidFill>
              </a:rPr>
              <a:t>2016.</a:t>
            </a:r>
            <a:endParaRPr lang="en-ZW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ZW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6453336"/>
            <a:ext cx="7860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W" sz="2400" b="1" dirty="0" smtClean="0">
                <a:solidFill>
                  <a:srgbClr val="C00000"/>
                </a:solidFill>
                <a:latin typeface="+mn-lt"/>
              </a:rPr>
              <a:t>Cameroon and Comoros deferred application till late 2016</a:t>
            </a:r>
            <a:endParaRPr lang="en-ZW" sz="24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1" y="1539533"/>
            <a:ext cx="5461539" cy="478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93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1285</Words>
  <Application>Microsoft Office PowerPoint</Application>
  <PresentationFormat>On-screen Show (4:3)</PresentationFormat>
  <Paragraphs>231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Accelerating Progress towards Measles and Rubella Elimination in AFR</vt:lpstr>
      <vt:lpstr>Outline</vt:lpstr>
      <vt:lpstr>PowerPoint Presentation</vt:lpstr>
      <vt:lpstr>Routine immunisation</vt:lpstr>
      <vt:lpstr>Measles and rubella reported cases &amp; Regional MCV1 and MCV2 coverage. AFR. 2000 - 2015</vt:lpstr>
      <vt:lpstr>Regional MCV1 coverage ( WUENIC) and # of countries achieving 90% MCV1 coverage.  2000 – 2014.</vt:lpstr>
      <vt:lpstr>MCV1 coverage (WHO UNICEF estimates) in AFR countries. 2005 – 2014</vt:lpstr>
      <vt:lpstr>Status of Measles-Rubella vaccine ( MR) introduction in AFR. June 2016.</vt:lpstr>
      <vt:lpstr>Status of MCV2 introduction in AFR. June 2016</vt:lpstr>
      <vt:lpstr>MCV1 and MCV2 reported admin coverage. AFR. 2014</vt:lpstr>
      <vt:lpstr>MCV1 and MCV2 reported admin coverage. AFR. 2015</vt:lpstr>
      <vt:lpstr>Major findings from MCV2 PIE across 8 countries*</vt:lpstr>
      <vt:lpstr>MCV2 intro plans 2017 - 2018</vt:lpstr>
      <vt:lpstr>Scheduled MCV2 / MR PIE in second half of 2016</vt:lpstr>
      <vt:lpstr>M/ MR SIAs</vt:lpstr>
      <vt:lpstr>Admin vs survey coverage in M/ MR SIAs in AFR. 2014 – May 2016</vt:lpstr>
      <vt:lpstr>District coverage in M/ MR SIAs in AFR. 2014 – May 2016</vt:lpstr>
      <vt:lpstr>Measles surveillance</vt:lpstr>
      <vt:lpstr>Official measles case reports. AFR. 2000 - 2015</vt:lpstr>
      <vt:lpstr>Average incidence of confirmed measles.  2012 – 2015. AFR</vt:lpstr>
      <vt:lpstr>PowerPoint Presentation</vt:lpstr>
      <vt:lpstr>PowerPoint Presentation</vt:lpstr>
      <vt:lpstr>Regional and National Verification</vt:lpstr>
      <vt:lpstr>2017 - 2018 SIAs plans. AFR</vt:lpstr>
      <vt:lpstr>Challenges</vt:lpstr>
      <vt:lpstr>Challenges (2)</vt:lpstr>
      <vt:lpstr>Technical support to countries</vt:lpstr>
      <vt:lpstr>Plans for Technical support for 2016- 2017 </vt:lpstr>
      <vt:lpstr>Resource needs and gaps : 2017-2018</vt:lpstr>
      <vt:lpstr>Resource needs and gaps : 2017-2018 (2)</vt:lpstr>
      <vt:lpstr>Thanks</vt:lpstr>
      <vt:lpstr>Additional slides</vt:lpstr>
      <vt:lpstr>Categorising countries according to levels of program implementation</vt:lpstr>
      <vt:lpstr>Categorising countries according to levels of program implementation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Masresha, Dr.Balcha - zw</dc:creator>
  <cp:lastModifiedBy>Masresha, Dr.Balcha - zw</cp:lastModifiedBy>
  <cp:revision>34</cp:revision>
  <dcterms:created xsi:type="dcterms:W3CDTF">2016-06-20T11:38:58Z</dcterms:created>
  <dcterms:modified xsi:type="dcterms:W3CDTF">2016-06-20T19:23:04Z</dcterms:modified>
</cp:coreProperties>
</file>