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325" r:id="rId3"/>
    <p:sldId id="326" r:id="rId4"/>
    <p:sldId id="350" r:id="rId5"/>
    <p:sldId id="351" r:id="rId6"/>
    <p:sldId id="349" r:id="rId7"/>
    <p:sldId id="328" r:id="rId8"/>
    <p:sldId id="329" r:id="rId9"/>
    <p:sldId id="330" r:id="rId10"/>
    <p:sldId id="352" r:id="rId11"/>
    <p:sldId id="353" r:id="rId12"/>
    <p:sldId id="324" r:id="rId13"/>
    <p:sldId id="355" r:id="rId14"/>
    <p:sldId id="309" r:id="rId15"/>
    <p:sldId id="319" r:id="rId16"/>
    <p:sldId id="320" r:id="rId17"/>
    <p:sldId id="327" r:id="rId18"/>
    <p:sldId id="313" r:id="rId19"/>
    <p:sldId id="332" r:id="rId20"/>
    <p:sldId id="333" r:id="rId21"/>
    <p:sldId id="346" r:id="rId22"/>
    <p:sldId id="334" r:id="rId23"/>
    <p:sldId id="347" r:id="rId24"/>
    <p:sldId id="335" r:id="rId25"/>
    <p:sldId id="336" r:id="rId26"/>
    <p:sldId id="337" r:id="rId27"/>
    <p:sldId id="339" r:id="rId28"/>
    <p:sldId id="340" r:id="rId29"/>
    <p:sldId id="342" r:id="rId30"/>
    <p:sldId id="343" r:id="rId31"/>
    <p:sldId id="344" r:id="rId32"/>
    <p:sldId id="345"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RY, Robert Tyrrell" initials="perry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66"/>
    <a:srgbClr val="00FF00"/>
    <a:srgbClr val="FF66CC"/>
    <a:srgbClr val="33CCFF"/>
    <a:srgbClr val="FFCCCC"/>
    <a:srgbClr val="FF99CC"/>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3582" autoAdjust="0"/>
  </p:normalViewPr>
  <p:slideViewPr>
    <p:cSldViewPr>
      <p:cViewPr>
        <p:scale>
          <a:sx n="80" d="100"/>
          <a:sy n="80" d="100"/>
        </p:scale>
        <p:origin x="-272" y="1052"/>
      </p:cViewPr>
      <p:guideLst>
        <p:guide orient="horz" pos="2160"/>
        <p:guide pos="2880"/>
      </p:guideLst>
    </p:cSldViewPr>
  </p:slideViewPr>
  <p:notesTextViewPr>
    <p:cViewPr>
      <p:scale>
        <a:sx n="100" d="100"/>
        <a:sy n="100" d="100"/>
      </p:scale>
      <p:origin x="0" y="0"/>
    </p:cViewPr>
  </p:notesTextViewPr>
  <p:sorterViewPr>
    <p:cViewPr>
      <p:scale>
        <a:sx n="53" d="100"/>
        <a:sy n="53" d="100"/>
      </p:scale>
      <p:origin x="0" y="15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andhir\Documents\Pamela\Graficos%20y%20tablas%20de%20resumo.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6490524235801E-2"/>
          <c:y val="5.9717414475743948E-2"/>
          <c:w val="0.88606568665608809"/>
          <c:h val="0.78443831178464085"/>
        </c:manualLayout>
      </c:layout>
      <c:barChart>
        <c:barDir val="col"/>
        <c:grouping val="clustered"/>
        <c:varyColors val="0"/>
        <c:ser>
          <c:idx val="0"/>
          <c:order val="0"/>
          <c:tx>
            <c:strRef>
              <c:f>Sheet1!$B$1</c:f>
              <c:strCache>
                <c:ptCount val="1"/>
                <c:pt idx="0">
                  <c:v>Measles cases</c:v>
                </c:pt>
              </c:strCache>
            </c:strRef>
          </c:tx>
          <c:spPr>
            <a:solidFill>
              <a:srgbClr val="FF0000"/>
            </a:solidFill>
            <a:ln w="13041">
              <a:solidFill>
                <a:schemeClr val="tx1"/>
              </a:solidFill>
              <a:prstDash val="solid"/>
            </a:ln>
          </c:spPr>
          <c:invertIfNegative val="0"/>
          <c:cat>
            <c:strRef>
              <c:f>Sheet1!$A$2:$A$38</c:f>
              <c:strCache>
                <c:ptCount val="37"/>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strCache>
            </c:strRef>
          </c:cat>
          <c:val>
            <c:numRef>
              <c:f>Sheet1!$B$2:$B$38</c:f>
              <c:numCache>
                <c:formatCode>General</c:formatCode>
                <c:ptCount val="37"/>
                <c:pt idx="0">
                  <c:v>257826</c:v>
                </c:pt>
                <c:pt idx="1">
                  <c:v>252401</c:v>
                </c:pt>
                <c:pt idx="2">
                  <c:v>153751</c:v>
                </c:pt>
                <c:pt idx="3">
                  <c:v>137525</c:v>
                </c:pt>
                <c:pt idx="4">
                  <c:v>202769</c:v>
                </c:pt>
                <c:pt idx="5">
                  <c:v>199750</c:v>
                </c:pt>
                <c:pt idx="6">
                  <c:v>227454</c:v>
                </c:pt>
                <c:pt idx="7">
                  <c:v>151399</c:v>
                </c:pt>
                <c:pt idx="8">
                  <c:v>133248</c:v>
                </c:pt>
                <c:pt idx="9">
                  <c:v>137598</c:v>
                </c:pt>
                <c:pt idx="10">
                  <c:v>218708</c:v>
                </c:pt>
                <c:pt idx="11">
                  <c:v>157613</c:v>
                </c:pt>
                <c:pt idx="12">
                  <c:v>100741</c:v>
                </c:pt>
                <c:pt idx="13">
                  <c:v>57400</c:v>
                </c:pt>
                <c:pt idx="14">
                  <c:v>23583</c:v>
                </c:pt>
                <c:pt idx="15">
                  <c:v>6489</c:v>
                </c:pt>
                <c:pt idx="16">
                  <c:v>1945</c:v>
                </c:pt>
                <c:pt idx="17">
                  <c:v>53683</c:v>
                </c:pt>
                <c:pt idx="18">
                  <c:v>14332</c:v>
                </c:pt>
                <c:pt idx="19">
                  <c:v>3209</c:v>
                </c:pt>
                <c:pt idx="20">
                  <c:v>1755</c:v>
                </c:pt>
                <c:pt idx="21">
                  <c:v>548</c:v>
                </c:pt>
                <c:pt idx="22">
                  <c:v>2579</c:v>
                </c:pt>
                <c:pt idx="23">
                  <c:v>119</c:v>
                </c:pt>
                <c:pt idx="24">
                  <c:v>108</c:v>
                </c:pt>
                <c:pt idx="25">
                  <c:v>85</c:v>
                </c:pt>
                <c:pt idx="26">
                  <c:v>237</c:v>
                </c:pt>
                <c:pt idx="27">
                  <c:v>176</c:v>
                </c:pt>
                <c:pt idx="28">
                  <c:v>207</c:v>
                </c:pt>
                <c:pt idx="29">
                  <c:v>89</c:v>
                </c:pt>
                <c:pt idx="30">
                  <c:v>249</c:v>
                </c:pt>
                <c:pt idx="31">
                  <c:v>1372</c:v>
                </c:pt>
                <c:pt idx="32">
                  <c:v>143</c:v>
                </c:pt>
                <c:pt idx="33">
                  <c:v>452</c:v>
                </c:pt>
                <c:pt idx="34">
                  <c:v>1817</c:v>
                </c:pt>
                <c:pt idx="35">
                  <c:v>611</c:v>
                </c:pt>
                <c:pt idx="36">
                  <c:v>27</c:v>
                </c:pt>
              </c:numCache>
            </c:numRef>
          </c:val>
        </c:ser>
        <c:ser>
          <c:idx val="2"/>
          <c:order val="2"/>
          <c:tx>
            <c:strRef>
              <c:f>Sheet1!$D$1</c:f>
              <c:strCache>
                <c:ptCount val="1"/>
                <c:pt idx="0">
                  <c:v>Rubella cases </c:v>
                </c:pt>
              </c:strCache>
            </c:strRef>
          </c:tx>
          <c:spPr>
            <a:solidFill>
              <a:schemeClr val="hlink"/>
            </a:solidFill>
            <a:ln w="13041">
              <a:solidFill>
                <a:schemeClr val="tx1"/>
              </a:solidFill>
              <a:prstDash val="solid"/>
            </a:ln>
          </c:spPr>
          <c:invertIfNegative val="0"/>
          <c:cat>
            <c:strRef>
              <c:f>Sheet1!$A$2:$A$38</c:f>
              <c:strCache>
                <c:ptCount val="37"/>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strCache>
            </c:strRef>
          </c:cat>
          <c:val>
            <c:numRef>
              <c:f>Sheet1!$D$2:$D$38</c:f>
              <c:numCache>
                <c:formatCode>General</c:formatCode>
                <c:ptCount val="37"/>
                <c:pt idx="2">
                  <c:v>7890</c:v>
                </c:pt>
                <c:pt idx="3">
                  <c:v>12883</c:v>
                </c:pt>
                <c:pt idx="4">
                  <c:v>6416</c:v>
                </c:pt>
                <c:pt idx="5">
                  <c:v>5426</c:v>
                </c:pt>
                <c:pt idx="6">
                  <c:v>4708</c:v>
                </c:pt>
                <c:pt idx="7">
                  <c:v>9213</c:v>
                </c:pt>
                <c:pt idx="8">
                  <c:v>17309</c:v>
                </c:pt>
                <c:pt idx="9">
                  <c:v>10754</c:v>
                </c:pt>
                <c:pt idx="10">
                  <c:v>7640</c:v>
                </c:pt>
                <c:pt idx="11">
                  <c:v>24325</c:v>
                </c:pt>
                <c:pt idx="12">
                  <c:v>118115</c:v>
                </c:pt>
                <c:pt idx="13">
                  <c:v>35701</c:v>
                </c:pt>
                <c:pt idx="14">
                  <c:v>110059</c:v>
                </c:pt>
                <c:pt idx="15">
                  <c:v>135947</c:v>
                </c:pt>
                <c:pt idx="16">
                  <c:v>95010</c:v>
                </c:pt>
                <c:pt idx="17">
                  <c:v>126517</c:v>
                </c:pt>
                <c:pt idx="18">
                  <c:v>135947</c:v>
                </c:pt>
                <c:pt idx="19">
                  <c:v>58691</c:v>
                </c:pt>
                <c:pt idx="20">
                  <c:v>64431</c:v>
                </c:pt>
                <c:pt idx="21">
                  <c:v>50304</c:v>
                </c:pt>
                <c:pt idx="22">
                  <c:v>11244</c:v>
                </c:pt>
                <c:pt idx="23">
                  <c:v>921</c:v>
                </c:pt>
                <c:pt idx="24">
                  <c:v>1513</c:v>
                </c:pt>
                <c:pt idx="25">
                  <c:v>5296</c:v>
                </c:pt>
                <c:pt idx="26">
                  <c:v>2998</c:v>
                </c:pt>
                <c:pt idx="27">
                  <c:v>13246</c:v>
                </c:pt>
                <c:pt idx="28">
                  <c:v>4348</c:v>
                </c:pt>
                <c:pt idx="29">
                  <c:v>4</c:v>
                </c:pt>
                <c:pt idx="30">
                  <c:v>0</c:v>
                </c:pt>
                <c:pt idx="31">
                  <c:v>7</c:v>
                </c:pt>
                <c:pt idx="32">
                  <c:v>16</c:v>
                </c:pt>
                <c:pt idx="33">
                  <c:v>7</c:v>
                </c:pt>
                <c:pt idx="34">
                  <c:v>1</c:v>
                </c:pt>
                <c:pt idx="35">
                  <c:v>3</c:v>
                </c:pt>
                <c:pt idx="36">
                  <c:v>2</c:v>
                </c:pt>
              </c:numCache>
            </c:numRef>
          </c:val>
        </c:ser>
        <c:dLbls>
          <c:showLegendKey val="0"/>
          <c:showVal val="0"/>
          <c:showCatName val="0"/>
          <c:showSerName val="0"/>
          <c:showPercent val="0"/>
          <c:showBubbleSize val="0"/>
        </c:dLbls>
        <c:gapWidth val="50"/>
        <c:overlap val="100"/>
        <c:axId val="55543808"/>
        <c:axId val="55267264"/>
      </c:barChart>
      <c:lineChart>
        <c:grouping val="standard"/>
        <c:varyColors val="0"/>
        <c:ser>
          <c:idx val="1"/>
          <c:order val="1"/>
          <c:tx>
            <c:strRef>
              <c:f>Sheet1!$C$1</c:f>
              <c:strCache>
                <c:ptCount val="1"/>
                <c:pt idx="0">
                  <c:v>Coverage Measles</c:v>
                </c:pt>
              </c:strCache>
            </c:strRef>
          </c:tx>
          <c:spPr>
            <a:ln w="39123">
              <a:solidFill>
                <a:schemeClr val="tx1"/>
              </a:solidFill>
              <a:prstDash val="solid"/>
            </a:ln>
          </c:spPr>
          <c:marker>
            <c:symbol val="triangle"/>
            <c:size val="9"/>
            <c:spPr>
              <a:solidFill>
                <a:srgbClr val="000000"/>
              </a:solidFill>
              <a:ln>
                <a:solidFill>
                  <a:srgbClr val="000000"/>
                </a:solidFill>
                <a:prstDash val="solid"/>
              </a:ln>
            </c:spPr>
          </c:marker>
          <c:cat>
            <c:strRef>
              <c:f>Sheet1!$A$2:$A$38</c:f>
              <c:strCache>
                <c:ptCount val="37"/>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strCache>
            </c:strRef>
          </c:cat>
          <c:val>
            <c:numRef>
              <c:f>Sheet1!$C$2:$C$38</c:f>
              <c:numCache>
                <c:formatCode>General</c:formatCode>
                <c:ptCount val="37"/>
                <c:pt idx="0">
                  <c:v>42</c:v>
                </c:pt>
                <c:pt idx="1">
                  <c:v>49</c:v>
                </c:pt>
                <c:pt idx="2">
                  <c:v>49</c:v>
                </c:pt>
                <c:pt idx="3">
                  <c:v>47</c:v>
                </c:pt>
                <c:pt idx="4">
                  <c:v>53</c:v>
                </c:pt>
                <c:pt idx="5">
                  <c:v>60</c:v>
                </c:pt>
                <c:pt idx="6">
                  <c:v>68</c:v>
                </c:pt>
                <c:pt idx="7">
                  <c:v>61</c:v>
                </c:pt>
                <c:pt idx="8">
                  <c:v>65</c:v>
                </c:pt>
                <c:pt idx="9">
                  <c:v>67</c:v>
                </c:pt>
                <c:pt idx="10">
                  <c:v>77</c:v>
                </c:pt>
                <c:pt idx="11">
                  <c:v>82</c:v>
                </c:pt>
                <c:pt idx="12">
                  <c:v>83</c:v>
                </c:pt>
                <c:pt idx="13">
                  <c:v>83</c:v>
                </c:pt>
                <c:pt idx="14">
                  <c:v>80</c:v>
                </c:pt>
                <c:pt idx="15">
                  <c:v>88</c:v>
                </c:pt>
                <c:pt idx="16">
                  <c:v>86</c:v>
                </c:pt>
                <c:pt idx="17">
                  <c:v>88</c:v>
                </c:pt>
                <c:pt idx="18">
                  <c:v>86</c:v>
                </c:pt>
                <c:pt idx="19">
                  <c:v>91</c:v>
                </c:pt>
                <c:pt idx="20">
                  <c:v>94</c:v>
                </c:pt>
                <c:pt idx="21">
                  <c:v>96</c:v>
                </c:pt>
                <c:pt idx="22">
                  <c:v>92</c:v>
                </c:pt>
                <c:pt idx="23">
                  <c:v>98</c:v>
                </c:pt>
                <c:pt idx="24">
                  <c:v>93</c:v>
                </c:pt>
                <c:pt idx="25">
                  <c:v>93</c:v>
                </c:pt>
                <c:pt idx="26">
                  <c:v>94</c:v>
                </c:pt>
                <c:pt idx="27">
                  <c:v>93</c:v>
                </c:pt>
                <c:pt idx="28">
                  <c:v>94</c:v>
                </c:pt>
                <c:pt idx="29">
                  <c:v>94</c:v>
                </c:pt>
                <c:pt idx="30">
                  <c:v>93</c:v>
                </c:pt>
                <c:pt idx="31">
                  <c:v>94</c:v>
                </c:pt>
                <c:pt idx="32">
                  <c:v>94</c:v>
                </c:pt>
                <c:pt idx="33">
                  <c:v>92</c:v>
                </c:pt>
                <c:pt idx="34">
                  <c:v>92</c:v>
                </c:pt>
                <c:pt idx="35">
                  <c:v>93</c:v>
                </c:pt>
              </c:numCache>
            </c:numRef>
          </c:val>
          <c:smooth val="0"/>
        </c:ser>
        <c:dLbls>
          <c:showLegendKey val="0"/>
          <c:showVal val="0"/>
          <c:showCatName val="0"/>
          <c:showSerName val="0"/>
          <c:showPercent val="0"/>
          <c:showBubbleSize val="0"/>
        </c:dLbls>
        <c:marker val="1"/>
        <c:smooth val="0"/>
        <c:axId val="55545344"/>
        <c:axId val="55267840"/>
      </c:lineChart>
      <c:catAx>
        <c:axId val="55543808"/>
        <c:scaling>
          <c:orientation val="minMax"/>
        </c:scaling>
        <c:delete val="0"/>
        <c:axPos val="b"/>
        <c:numFmt formatCode="General" sourceLinked="1"/>
        <c:majorTickMark val="out"/>
        <c:minorTickMark val="none"/>
        <c:tickLblPos val="nextTo"/>
        <c:spPr>
          <a:ln w="3260">
            <a:solidFill>
              <a:schemeClr val="tx1"/>
            </a:solidFill>
            <a:prstDash val="solid"/>
          </a:ln>
        </c:spPr>
        <c:txPr>
          <a:bodyPr rot="0" vert="horz"/>
          <a:lstStyle/>
          <a:p>
            <a:pPr>
              <a:defRPr sz="1027" b="1" i="0" u="none" strike="noStrike" baseline="0">
                <a:solidFill>
                  <a:srgbClr val="000080"/>
                </a:solidFill>
                <a:latin typeface="Geneva"/>
                <a:ea typeface="Geneva"/>
                <a:cs typeface="Geneva"/>
              </a:defRPr>
            </a:pPr>
            <a:endParaRPr lang="en-US"/>
          </a:p>
        </c:txPr>
        <c:crossAx val="55267264"/>
        <c:crosses val="autoZero"/>
        <c:auto val="1"/>
        <c:lblAlgn val="ctr"/>
        <c:lblOffset val="100"/>
        <c:tickLblSkip val="1"/>
        <c:tickMarkSkip val="1"/>
        <c:noMultiLvlLbl val="0"/>
      </c:catAx>
      <c:valAx>
        <c:axId val="55267264"/>
        <c:scaling>
          <c:orientation val="minMax"/>
          <c:max val="300000"/>
          <c:min val="0"/>
        </c:scaling>
        <c:delete val="0"/>
        <c:axPos val="l"/>
        <c:numFmt formatCode="#,##0" sourceLinked="0"/>
        <c:majorTickMark val="out"/>
        <c:minorTickMark val="none"/>
        <c:tickLblPos val="nextTo"/>
        <c:spPr>
          <a:ln w="3260">
            <a:solidFill>
              <a:schemeClr val="tx1"/>
            </a:solidFill>
            <a:prstDash val="solid"/>
          </a:ln>
        </c:spPr>
        <c:txPr>
          <a:bodyPr rot="0" vert="horz"/>
          <a:lstStyle/>
          <a:p>
            <a:pPr>
              <a:defRPr sz="1027" b="1" i="0" u="none" strike="noStrike" baseline="0">
                <a:solidFill>
                  <a:srgbClr val="000080"/>
                </a:solidFill>
                <a:latin typeface="Geneva"/>
                <a:ea typeface="Geneva"/>
                <a:cs typeface="Geneva"/>
              </a:defRPr>
            </a:pPr>
            <a:endParaRPr lang="en-US"/>
          </a:p>
        </c:txPr>
        <c:crossAx val="55543808"/>
        <c:crosses val="autoZero"/>
        <c:crossBetween val="between"/>
        <c:minorUnit val="20000"/>
      </c:valAx>
      <c:catAx>
        <c:axId val="55545344"/>
        <c:scaling>
          <c:orientation val="minMax"/>
        </c:scaling>
        <c:delete val="1"/>
        <c:axPos val="b"/>
        <c:numFmt formatCode="General" sourceLinked="1"/>
        <c:majorTickMark val="out"/>
        <c:minorTickMark val="none"/>
        <c:tickLblPos val="nextTo"/>
        <c:crossAx val="55267840"/>
        <c:crosses val="autoZero"/>
        <c:auto val="1"/>
        <c:lblAlgn val="ctr"/>
        <c:lblOffset val="100"/>
        <c:noMultiLvlLbl val="0"/>
      </c:catAx>
      <c:valAx>
        <c:axId val="55267840"/>
        <c:scaling>
          <c:orientation val="minMax"/>
          <c:max val="100"/>
          <c:min val="0"/>
        </c:scaling>
        <c:delete val="0"/>
        <c:axPos val="r"/>
        <c:numFmt formatCode="General" sourceLinked="1"/>
        <c:majorTickMark val="out"/>
        <c:minorTickMark val="none"/>
        <c:tickLblPos val="nextTo"/>
        <c:spPr>
          <a:ln w="3260">
            <a:solidFill>
              <a:schemeClr val="tx1"/>
            </a:solidFill>
            <a:prstDash val="solid"/>
          </a:ln>
        </c:spPr>
        <c:txPr>
          <a:bodyPr rot="0" vert="horz"/>
          <a:lstStyle/>
          <a:p>
            <a:pPr>
              <a:defRPr sz="1027" b="1" i="0" u="none" strike="noStrike" baseline="0">
                <a:solidFill>
                  <a:srgbClr val="000080"/>
                </a:solidFill>
                <a:latin typeface="Geneva"/>
                <a:ea typeface="Geneva"/>
                <a:cs typeface="Geneva"/>
              </a:defRPr>
            </a:pPr>
            <a:endParaRPr lang="en-US"/>
          </a:p>
        </c:txPr>
        <c:crossAx val="55545344"/>
        <c:crosses val="max"/>
        <c:crossBetween val="between"/>
        <c:majorUnit val="20"/>
        <c:minorUnit val="10"/>
      </c:valAx>
      <c:spPr>
        <a:noFill/>
        <a:ln w="26082">
          <a:noFill/>
        </a:ln>
      </c:spPr>
    </c:plotArea>
    <c:legend>
      <c:legendPos val="b"/>
      <c:layout>
        <c:manualLayout>
          <c:xMode val="edge"/>
          <c:yMode val="edge"/>
          <c:x val="9.3827160493827166E-2"/>
          <c:y val="0.92640692640692646"/>
          <c:w val="0.86419753086419748"/>
          <c:h val="6.0606060606060608E-2"/>
        </c:manualLayout>
      </c:layout>
      <c:overlay val="0"/>
      <c:spPr>
        <a:noFill/>
        <a:ln w="3260">
          <a:solidFill>
            <a:schemeClr val="tx1"/>
          </a:solidFill>
          <a:prstDash val="solid"/>
        </a:ln>
      </c:spPr>
      <c:txPr>
        <a:bodyPr/>
        <a:lstStyle/>
        <a:p>
          <a:pPr>
            <a:defRPr sz="1130" b="0" i="0" u="none" strike="noStrike" baseline="0">
              <a:solidFill>
                <a:srgbClr val="000080"/>
              </a:solidFill>
              <a:latin typeface="Arial"/>
              <a:ea typeface="Arial"/>
              <a:cs typeface="Arial"/>
            </a:defRPr>
          </a:pPr>
          <a:endParaRPr lang="en-US"/>
        </a:p>
      </c:txPr>
    </c:legend>
    <c:plotVisOnly val="1"/>
    <c:dispBlanksAs val="gap"/>
    <c:showDLblsOverMax val="0"/>
  </c:chart>
  <c:spPr>
    <a:solidFill>
      <a:schemeClr val="bg1"/>
    </a:solidFill>
    <a:ln>
      <a:noFill/>
    </a:ln>
  </c:spPr>
  <c:txPr>
    <a:bodyPr/>
    <a:lstStyle/>
    <a:p>
      <a:pPr>
        <a:defRPr sz="1027" b="1" i="0" u="none" strike="noStrike" baseline="0">
          <a:solidFill>
            <a:schemeClr val="tx1"/>
          </a:solidFill>
          <a:latin typeface="Geneva"/>
          <a:ea typeface="Geneva"/>
          <a:cs typeface="Genev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26849421600079"/>
          <c:y val="4.4861391929187228E-2"/>
          <c:w val="0.81176411976280727"/>
          <c:h val="0.66162538226671319"/>
        </c:manualLayout>
      </c:layout>
      <c:barChart>
        <c:barDir val="col"/>
        <c:grouping val="clustered"/>
        <c:varyColors val="0"/>
        <c:ser>
          <c:idx val="0"/>
          <c:order val="0"/>
          <c:tx>
            <c:strRef>
              <c:f>Sheet1!$A$2</c:f>
              <c:strCache>
                <c:ptCount val="1"/>
                <c:pt idx="0">
                  <c:v>Measles</c:v>
                </c:pt>
              </c:strCache>
            </c:strRef>
          </c:tx>
          <c:invertIfNegative val="0"/>
          <c:cat>
            <c:strRef>
              <c:f>Sheet1!$B$1:$AK$1</c:f>
              <c:strCache>
                <c:ptCount val="36"/>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pt idx="31">
                  <c:v>1984</c:v>
                </c:pt>
                <c:pt idx="32">
                  <c:v>1983</c:v>
                </c:pt>
                <c:pt idx="33">
                  <c:v>1982</c:v>
                </c:pt>
                <c:pt idx="34">
                  <c:v>1981</c:v>
                </c:pt>
                <c:pt idx="35">
                  <c:v>1980</c:v>
                </c:pt>
              </c:strCache>
            </c:strRef>
          </c:cat>
          <c:val>
            <c:numRef>
              <c:f>Sheet1!$B$2:$AK$2</c:f>
              <c:numCache>
                <c:formatCode>General</c:formatCode>
                <c:ptCount val="36"/>
                <c:pt idx="0">
                  <c:v>611</c:v>
                </c:pt>
                <c:pt idx="1">
                  <c:v>1966</c:v>
                </c:pt>
                <c:pt idx="2">
                  <c:v>491</c:v>
                </c:pt>
                <c:pt idx="3">
                  <c:v>143</c:v>
                </c:pt>
                <c:pt idx="4">
                  <c:v>1363</c:v>
                </c:pt>
                <c:pt idx="5">
                  <c:v>249</c:v>
                </c:pt>
                <c:pt idx="6">
                  <c:v>88</c:v>
                </c:pt>
                <c:pt idx="7">
                  <c:v>207</c:v>
                </c:pt>
                <c:pt idx="8">
                  <c:v>176</c:v>
                </c:pt>
                <c:pt idx="9">
                  <c:v>226</c:v>
                </c:pt>
                <c:pt idx="10">
                  <c:v>85</c:v>
                </c:pt>
                <c:pt idx="11">
                  <c:v>108</c:v>
                </c:pt>
                <c:pt idx="12">
                  <c:v>119</c:v>
                </c:pt>
                <c:pt idx="13">
                  <c:v>2579</c:v>
                </c:pt>
                <c:pt idx="14">
                  <c:v>546</c:v>
                </c:pt>
                <c:pt idx="15">
                  <c:v>1754</c:v>
                </c:pt>
                <c:pt idx="16">
                  <c:v>3209</c:v>
                </c:pt>
                <c:pt idx="17">
                  <c:v>14332</c:v>
                </c:pt>
                <c:pt idx="18">
                  <c:v>53683</c:v>
                </c:pt>
                <c:pt idx="19">
                  <c:v>2120</c:v>
                </c:pt>
                <c:pt idx="20">
                  <c:v>6489</c:v>
                </c:pt>
                <c:pt idx="21">
                  <c:v>23583</c:v>
                </c:pt>
                <c:pt idx="22">
                  <c:v>57400</c:v>
                </c:pt>
                <c:pt idx="23">
                  <c:v>100741</c:v>
                </c:pt>
                <c:pt idx="24">
                  <c:v>157613</c:v>
                </c:pt>
                <c:pt idx="25">
                  <c:v>218687</c:v>
                </c:pt>
                <c:pt idx="26">
                  <c:v>137598</c:v>
                </c:pt>
                <c:pt idx="27">
                  <c:v>133248</c:v>
                </c:pt>
                <c:pt idx="28">
                  <c:v>151399</c:v>
                </c:pt>
                <c:pt idx="29">
                  <c:v>227454</c:v>
                </c:pt>
                <c:pt idx="30">
                  <c:v>199750</c:v>
                </c:pt>
                <c:pt idx="31">
                  <c:v>202769</c:v>
                </c:pt>
                <c:pt idx="32">
                  <c:v>137525</c:v>
                </c:pt>
                <c:pt idx="33">
                  <c:v>153751</c:v>
                </c:pt>
                <c:pt idx="34">
                  <c:v>252401</c:v>
                </c:pt>
                <c:pt idx="35">
                  <c:v>257826</c:v>
                </c:pt>
              </c:numCache>
            </c:numRef>
          </c:val>
        </c:ser>
        <c:ser>
          <c:idx val="3"/>
          <c:order val="3"/>
          <c:tx>
            <c:strRef>
              <c:f>Sheet1!$A$5</c:f>
              <c:strCache>
                <c:ptCount val="1"/>
                <c:pt idx="0">
                  <c:v>Rubella</c:v>
                </c:pt>
              </c:strCache>
            </c:strRef>
          </c:tx>
          <c:invertIfNegative val="0"/>
          <c:cat>
            <c:strRef>
              <c:f>Sheet1!$B$1:$AK$1</c:f>
              <c:strCache>
                <c:ptCount val="36"/>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pt idx="31">
                  <c:v>1984</c:v>
                </c:pt>
                <c:pt idx="32">
                  <c:v>1983</c:v>
                </c:pt>
                <c:pt idx="33">
                  <c:v>1982</c:v>
                </c:pt>
                <c:pt idx="34">
                  <c:v>1981</c:v>
                </c:pt>
                <c:pt idx="35">
                  <c:v>1980</c:v>
                </c:pt>
              </c:strCache>
            </c:strRef>
          </c:cat>
          <c:val>
            <c:numRef>
              <c:f>Sheet1!$B$5:$AK$5</c:f>
              <c:numCache>
                <c:formatCode>General</c:formatCode>
                <c:ptCount val="36"/>
                <c:pt idx="0">
                  <c:v>0</c:v>
                </c:pt>
                <c:pt idx="1">
                  <c:v>8</c:v>
                </c:pt>
                <c:pt idx="2">
                  <c:v>10</c:v>
                </c:pt>
                <c:pt idx="3">
                  <c:v>15</c:v>
                </c:pt>
                <c:pt idx="4">
                  <c:v>7</c:v>
                </c:pt>
                <c:pt idx="5">
                  <c:v>18</c:v>
                </c:pt>
                <c:pt idx="6">
                  <c:v>18</c:v>
                </c:pt>
                <c:pt idx="7">
                  <c:v>4536</c:v>
                </c:pt>
                <c:pt idx="8">
                  <c:v>13245</c:v>
                </c:pt>
                <c:pt idx="9">
                  <c:v>3005</c:v>
                </c:pt>
                <c:pt idx="10">
                  <c:v>5218</c:v>
                </c:pt>
                <c:pt idx="11">
                  <c:v>3183</c:v>
                </c:pt>
                <c:pt idx="12">
                  <c:v>1192</c:v>
                </c:pt>
                <c:pt idx="13">
                  <c:v>13520</c:v>
                </c:pt>
                <c:pt idx="14">
                  <c:v>26754</c:v>
                </c:pt>
                <c:pt idx="15">
                  <c:v>45546</c:v>
                </c:pt>
                <c:pt idx="16">
                  <c:v>61475</c:v>
                </c:pt>
                <c:pt idx="17">
                  <c:v>130651</c:v>
                </c:pt>
                <c:pt idx="18">
                  <c:v>158638</c:v>
                </c:pt>
              </c:numCache>
            </c:numRef>
          </c:val>
        </c:ser>
        <c:dLbls>
          <c:showLegendKey val="0"/>
          <c:showVal val="0"/>
          <c:showCatName val="0"/>
          <c:showSerName val="0"/>
          <c:showPercent val="0"/>
          <c:showBubbleSize val="0"/>
        </c:dLbls>
        <c:gapWidth val="150"/>
        <c:axId val="83736064"/>
        <c:axId val="54118656"/>
      </c:barChart>
      <c:lineChart>
        <c:grouping val="standard"/>
        <c:varyColors val="0"/>
        <c:ser>
          <c:idx val="1"/>
          <c:order val="1"/>
          <c:tx>
            <c:strRef>
              <c:f>Sheet1!$A$3</c:f>
              <c:strCache>
                <c:ptCount val="1"/>
                <c:pt idx="0">
                  <c:v>MCV1</c:v>
                </c:pt>
              </c:strCache>
            </c:strRef>
          </c:tx>
          <c:marker>
            <c:symbol val="none"/>
          </c:marker>
          <c:cat>
            <c:strRef>
              <c:f>Sheet1!$B$1:$AK$1</c:f>
              <c:strCache>
                <c:ptCount val="36"/>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pt idx="31">
                  <c:v>1984</c:v>
                </c:pt>
                <c:pt idx="32">
                  <c:v>1983</c:v>
                </c:pt>
                <c:pt idx="33">
                  <c:v>1982</c:v>
                </c:pt>
                <c:pt idx="34">
                  <c:v>1981</c:v>
                </c:pt>
                <c:pt idx="35">
                  <c:v>1980</c:v>
                </c:pt>
              </c:strCache>
            </c:strRef>
          </c:cat>
          <c:val>
            <c:numRef>
              <c:f>Sheet1!$B$3:$AK$3</c:f>
              <c:numCache>
                <c:formatCode>General</c:formatCode>
                <c:ptCount val="36"/>
                <c:pt idx="0">
                  <c:v>93</c:v>
                </c:pt>
                <c:pt idx="1">
                  <c:v>92</c:v>
                </c:pt>
                <c:pt idx="2">
                  <c:v>92</c:v>
                </c:pt>
                <c:pt idx="3">
                  <c:v>94</c:v>
                </c:pt>
                <c:pt idx="4">
                  <c:v>94</c:v>
                </c:pt>
                <c:pt idx="5">
                  <c:v>92</c:v>
                </c:pt>
                <c:pt idx="6">
                  <c:v>94</c:v>
                </c:pt>
                <c:pt idx="7">
                  <c:v>94</c:v>
                </c:pt>
                <c:pt idx="8">
                  <c:v>93</c:v>
                </c:pt>
                <c:pt idx="9">
                  <c:v>94</c:v>
                </c:pt>
                <c:pt idx="10">
                  <c:v>93</c:v>
                </c:pt>
                <c:pt idx="11">
                  <c:v>93</c:v>
                </c:pt>
                <c:pt idx="12">
                  <c:v>94</c:v>
                </c:pt>
                <c:pt idx="13">
                  <c:v>91</c:v>
                </c:pt>
                <c:pt idx="14">
                  <c:v>94</c:v>
                </c:pt>
                <c:pt idx="15">
                  <c:v>93</c:v>
                </c:pt>
                <c:pt idx="16">
                  <c:v>91</c:v>
                </c:pt>
                <c:pt idx="17">
                  <c:v>92</c:v>
                </c:pt>
                <c:pt idx="18">
                  <c:v>88</c:v>
                </c:pt>
                <c:pt idx="19">
                  <c:v>86</c:v>
                </c:pt>
                <c:pt idx="20">
                  <c:v>88</c:v>
                </c:pt>
                <c:pt idx="21">
                  <c:v>80</c:v>
                </c:pt>
                <c:pt idx="22">
                  <c:v>83</c:v>
                </c:pt>
                <c:pt idx="23">
                  <c:v>83</c:v>
                </c:pt>
                <c:pt idx="24">
                  <c:v>82</c:v>
                </c:pt>
                <c:pt idx="25">
                  <c:v>77</c:v>
                </c:pt>
              </c:numCache>
            </c:numRef>
          </c:val>
          <c:smooth val="0"/>
        </c:ser>
        <c:ser>
          <c:idx val="2"/>
          <c:order val="2"/>
          <c:tx>
            <c:strRef>
              <c:f>Sheet1!$A$4</c:f>
              <c:strCache>
                <c:ptCount val="1"/>
                <c:pt idx="0">
                  <c:v>MCV2</c:v>
                </c:pt>
              </c:strCache>
            </c:strRef>
          </c:tx>
          <c:marker>
            <c:symbol val="none"/>
          </c:marker>
          <c:cat>
            <c:strRef>
              <c:f>Sheet1!$B$1:$AK$1</c:f>
              <c:strCache>
                <c:ptCount val="36"/>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pt idx="31">
                  <c:v>1984</c:v>
                </c:pt>
                <c:pt idx="32">
                  <c:v>1983</c:v>
                </c:pt>
                <c:pt idx="33">
                  <c:v>1982</c:v>
                </c:pt>
                <c:pt idx="34">
                  <c:v>1981</c:v>
                </c:pt>
                <c:pt idx="35">
                  <c:v>1980</c:v>
                </c:pt>
              </c:strCache>
            </c:strRef>
          </c:cat>
          <c:val>
            <c:numRef>
              <c:f>Sheet1!$B$4:$AK$4</c:f>
              <c:numCache>
                <c:formatCode>General</c:formatCode>
                <c:ptCount val="36"/>
                <c:pt idx="1">
                  <c:v>86</c:v>
                </c:pt>
                <c:pt idx="2">
                  <c:v>71</c:v>
                </c:pt>
                <c:pt idx="3">
                  <c:v>77</c:v>
                </c:pt>
                <c:pt idx="4">
                  <c:v>83</c:v>
                </c:pt>
                <c:pt idx="5">
                  <c:v>70</c:v>
                </c:pt>
                <c:pt idx="6">
                  <c:v>73</c:v>
                </c:pt>
              </c:numCache>
            </c:numRef>
          </c:val>
          <c:smooth val="0"/>
        </c:ser>
        <c:dLbls>
          <c:showLegendKey val="0"/>
          <c:showVal val="0"/>
          <c:showCatName val="0"/>
          <c:showSerName val="0"/>
          <c:showPercent val="0"/>
          <c:showBubbleSize val="0"/>
        </c:dLbls>
        <c:marker val="1"/>
        <c:smooth val="0"/>
        <c:axId val="83824640"/>
        <c:axId val="54119232"/>
      </c:lineChart>
      <c:catAx>
        <c:axId val="83736064"/>
        <c:scaling>
          <c:orientation val="maxMin"/>
        </c:scaling>
        <c:delete val="0"/>
        <c:axPos val="b"/>
        <c:title>
          <c:tx>
            <c:rich>
              <a:bodyPr/>
              <a:lstStyle/>
              <a:p>
                <a:pPr>
                  <a:defRPr/>
                </a:pPr>
                <a:r>
                  <a:rPr lang="en-US" dirty="0" smtClean="0"/>
                  <a:t>Year</a:t>
                </a:r>
                <a:endParaRPr lang="en-US" dirty="0"/>
              </a:p>
            </c:rich>
          </c:tx>
          <c:layout/>
          <c:overlay val="0"/>
        </c:title>
        <c:numFmt formatCode="General" sourceLinked="0"/>
        <c:majorTickMark val="out"/>
        <c:minorTickMark val="none"/>
        <c:tickLblPos val="nextTo"/>
        <c:txPr>
          <a:bodyPr rot="-4500000"/>
          <a:lstStyle/>
          <a:p>
            <a:pPr>
              <a:defRPr sz="1800"/>
            </a:pPr>
            <a:endParaRPr lang="en-US"/>
          </a:p>
        </c:txPr>
        <c:crossAx val="54118656"/>
        <c:crosses val="autoZero"/>
        <c:auto val="1"/>
        <c:lblAlgn val="ctr"/>
        <c:lblOffset val="100"/>
        <c:noMultiLvlLbl val="0"/>
      </c:catAx>
      <c:valAx>
        <c:axId val="54118656"/>
        <c:scaling>
          <c:orientation val="minMax"/>
        </c:scaling>
        <c:delete val="0"/>
        <c:axPos val="l"/>
        <c:title>
          <c:tx>
            <c:rich>
              <a:bodyPr rot="-5400000" vert="horz"/>
              <a:lstStyle/>
              <a:p>
                <a:pPr>
                  <a:defRPr/>
                </a:pPr>
                <a:r>
                  <a:rPr lang="en-US" dirty="0" smtClean="0"/>
                  <a:t>Reported Measles Cases</a:t>
                </a:r>
                <a:endParaRPr lang="en-US" dirty="0"/>
              </a:p>
            </c:rich>
          </c:tx>
          <c:layout>
            <c:manualLayout>
              <c:xMode val="edge"/>
              <c:yMode val="edge"/>
              <c:x val="4.6296296296296294E-3"/>
              <c:y val="0.30567748786280402"/>
            </c:manualLayout>
          </c:layout>
          <c:overlay val="0"/>
        </c:title>
        <c:numFmt formatCode="General" sourceLinked="1"/>
        <c:majorTickMark val="out"/>
        <c:minorTickMark val="none"/>
        <c:tickLblPos val="nextTo"/>
        <c:crossAx val="83736064"/>
        <c:crosses val="max"/>
        <c:crossBetween val="between"/>
        <c:dispUnits>
          <c:builtInUnit val="thousands"/>
          <c:dispUnitsLbl>
            <c:layout/>
          </c:dispUnitsLbl>
        </c:dispUnits>
      </c:valAx>
      <c:valAx>
        <c:axId val="54119232"/>
        <c:scaling>
          <c:orientation val="minMax"/>
          <c:max val="100"/>
          <c:min val="0"/>
        </c:scaling>
        <c:delete val="0"/>
        <c:axPos val="r"/>
        <c:numFmt formatCode="General" sourceLinked="1"/>
        <c:majorTickMark val="out"/>
        <c:minorTickMark val="none"/>
        <c:tickLblPos val="nextTo"/>
        <c:crossAx val="83824640"/>
        <c:crosses val="autoZero"/>
        <c:crossBetween val="between"/>
      </c:valAx>
      <c:catAx>
        <c:axId val="83824640"/>
        <c:scaling>
          <c:orientation val="maxMin"/>
        </c:scaling>
        <c:delete val="1"/>
        <c:axPos val="b"/>
        <c:numFmt formatCode="General" sourceLinked="1"/>
        <c:majorTickMark val="out"/>
        <c:minorTickMark val="none"/>
        <c:tickLblPos val="nextTo"/>
        <c:crossAx val="54119232"/>
        <c:crosses val="autoZero"/>
        <c:auto val="1"/>
        <c:lblAlgn val="ctr"/>
        <c:lblOffset val="100"/>
        <c:noMultiLvlLbl val="0"/>
      </c:cat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85479245649848"/>
          <c:y val="5.3279489911870682E-2"/>
          <c:w val="0.76238140371342467"/>
          <c:h val="0.67935825412681627"/>
        </c:manualLayout>
      </c:layout>
      <c:barChart>
        <c:barDir val="col"/>
        <c:grouping val="clustered"/>
        <c:varyColors val="0"/>
        <c:ser>
          <c:idx val="0"/>
          <c:order val="0"/>
          <c:tx>
            <c:strRef>
              <c:f>Sheet1!$A$2</c:f>
              <c:strCache>
                <c:ptCount val="1"/>
                <c:pt idx="0">
                  <c:v>No. countries with ≥90% MCV1 coverage</c:v>
                </c:pt>
              </c:strCache>
            </c:strRef>
          </c:tx>
          <c:invertIfNegative val="0"/>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Sheet1!$B$2:$Q$2</c:f>
              <c:numCache>
                <c:formatCode>General</c:formatCode>
                <c:ptCount val="16"/>
                <c:pt idx="0">
                  <c:v>21</c:v>
                </c:pt>
                <c:pt idx="1">
                  <c:v>25</c:v>
                </c:pt>
                <c:pt idx="2">
                  <c:v>27</c:v>
                </c:pt>
                <c:pt idx="3">
                  <c:v>23</c:v>
                </c:pt>
                <c:pt idx="4">
                  <c:v>23</c:v>
                </c:pt>
                <c:pt idx="5">
                  <c:v>26</c:v>
                </c:pt>
                <c:pt idx="6">
                  <c:v>25</c:v>
                </c:pt>
                <c:pt idx="7">
                  <c:v>26</c:v>
                </c:pt>
                <c:pt idx="8">
                  <c:v>29</c:v>
                </c:pt>
                <c:pt idx="9">
                  <c:v>27</c:v>
                </c:pt>
                <c:pt idx="10">
                  <c:v>26</c:v>
                </c:pt>
                <c:pt idx="11">
                  <c:v>25</c:v>
                </c:pt>
                <c:pt idx="12">
                  <c:v>27</c:v>
                </c:pt>
                <c:pt idx="13">
                  <c:v>26</c:v>
                </c:pt>
                <c:pt idx="14">
                  <c:v>25</c:v>
                </c:pt>
              </c:numCache>
            </c:numRef>
          </c:val>
        </c:ser>
        <c:dLbls>
          <c:showLegendKey val="0"/>
          <c:showVal val="0"/>
          <c:showCatName val="0"/>
          <c:showSerName val="0"/>
          <c:showPercent val="0"/>
          <c:showBubbleSize val="0"/>
        </c:dLbls>
        <c:gapWidth val="150"/>
        <c:axId val="83646976"/>
        <c:axId val="54119808"/>
      </c:barChart>
      <c:lineChart>
        <c:grouping val="standard"/>
        <c:varyColors val="0"/>
        <c:ser>
          <c:idx val="1"/>
          <c:order val="1"/>
          <c:tx>
            <c:strRef>
              <c:f>Sheet1!$A$3</c:f>
              <c:strCache>
                <c:ptCount val="1"/>
                <c:pt idx="0">
                  <c:v>Regional MCV1 WHO-UNICEF MCV1 Est.</c:v>
                </c:pt>
              </c:strCache>
            </c:strRef>
          </c:tx>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Sheet1!$B$3:$Q$3</c:f>
              <c:numCache>
                <c:formatCode>General</c:formatCode>
                <c:ptCount val="16"/>
                <c:pt idx="0">
                  <c:v>93</c:v>
                </c:pt>
                <c:pt idx="1">
                  <c:v>94</c:v>
                </c:pt>
                <c:pt idx="2">
                  <c:v>93</c:v>
                </c:pt>
                <c:pt idx="3">
                  <c:v>94</c:v>
                </c:pt>
                <c:pt idx="4">
                  <c:v>94</c:v>
                </c:pt>
                <c:pt idx="5">
                  <c:v>93</c:v>
                </c:pt>
                <c:pt idx="6">
                  <c:v>94</c:v>
                </c:pt>
                <c:pt idx="7">
                  <c:v>93</c:v>
                </c:pt>
                <c:pt idx="8">
                  <c:v>94</c:v>
                </c:pt>
                <c:pt idx="9">
                  <c:v>93</c:v>
                </c:pt>
                <c:pt idx="10">
                  <c:v>93</c:v>
                </c:pt>
                <c:pt idx="11">
                  <c:v>94</c:v>
                </c:pt>
                <c:pt idx="12">
                  <c:v>94</c:v>
                </c:pt>
                <c:pt idx="13">
                  <c:v>91</c:v>
                </c:pt>
                <c:pt idx="14">
                  <c:v>92</c:v>
                </c:pt>
              </c:numCache>
            </c:numRef>
          </c:val>
          <c:smooth val="0"/>
        </c:ser>
        <c:dLbls>
          <c:showLegendKey val="0"/>
          <c:showVal val="0"/>
          <c:showCatName val="0"/>
          <c:showSerName val="0"/>
          <c:showPercent val="0"/>
          <c:showBubbleSize val="0"/>
        </c:dLbls>
        <c:marker val="1"/>
        <c:smooth val="0"/>
        <c:axId val="83813888"/>
        <c:axId val="54118080"/>
      </c:lineChart>
      <c:catAx>
        <c:axId val="83646976"/>
        <c:scaling>
          <c:orientation val="minMax"/>
        </c:scaling>
        <c:delete val="0"/>
        <c:axPos val="b"/>
        <c:numFmt formatCode="General" sourceLinked="0"/>
        <c:majorTickMark val="out"/>
        <c:minorTickMark val="none"/>
        <c:tickLblPos val="nextTo"/>
        <c:txPr>
          <a:bodyPr/>
          <a:lstStyle/>
          <a:p>
            <a:pPr>
              <a:defRPr sz="1600"/>
            </a:pPr>
            <a:endParaRPr lang="en-US"/>
          </a:p>
        </c:txPr>
        <c:crossAx val="54119808"/>
        <c:crosses val="autoZero"/>
        <c:auto val="1"/>
        <c:lblAlgn val="ctr"/>
        <c:lblOffset val="100"/>
        <c:noMultiLvlLbl val="0"/>
      </c:catAx>
      <c:valAx>
        <c:axId val="54119808"/>
        <c:scaling>
          <c:orientation val="minMax"/>
          <c:max val="46"/>
          <c:min val="0"/>
        </c:scaling>
        <c:delete val="0"/>
        <c:axPos val="l"/>
        <c:majorGridlines/>
        <c:title>
          <c:tx>
            <c:rich>
              <a:bodyPr rot="-5400000" vert="horz"/>
              <a:lstStyle/>
              <a:p>
                <a:pPr>
                  <a:defRPr/>
                </a:pPr>
                <a:r>
                  <a:rPr lang="en-GB" dirty="0" smtClean="0"/>
                  <a:t>No. Countries MCV1 ≥90%</a:t>
                </a:r>
                <a:endParaRPr lang="en-GB" dirty="0"/>
              </a:p>
            </c:rich>
          </c:tx>
          <c:layout/>
          <c:overlay val="0"/>
        </c:title>
        <c:numFmt formatCode="General" sourceLinked="1"/>
        <c:majorTickMark val="out"/>
        <c:minorTickMark val="none"/>
        <c:tickLblPos val="nextTo"/>
        <c:crossAx val="83646976"/>
        <c:crosses val="autoZero"/>
        <c:crossBetween val="between"/>
      </c:valAx>
      <c:valAx>
        <c:axId val="54118080"/>
        <c:scaling>
          <c:orientation val="minMax"/>
          <c:max val="100"/>
          <c:min val="0"/>
        </c:scaling>
        <c:delete val="0"/>
        <c:axPos val="r"/>
        <c:title>
          <c:tx>
            <c:rich>
              <a:bodyPr rot="-5400000" vert="horz"/>
              <a:lstStyle/>
              <a:p>
                <a:pPr>
                  <a:defRPr/>
                </a:pPr>
                <a:r>
                  <a:rPr lang="en-GB" dirty="0" smtClean="0"/>
                  <a:t>Regional MCV1 Coverage</a:t>
                </a:r>
                <a:endParaRPr lang="en-GB" dirty="0"/>
              </a:p>
            </c:rich>
          </c:tx>
          <c:layout/>
          <c:overlay val="0"/>
        </c:title>
        <c:numFmt formatCode="General" sourceLinked="1"/>
        <c:majorTickMark val="out"/>
        <c:minorTickMark val="none"/>
        <c:tickLblPos val="nextTo"/>
        <c:crossAx val="83813888"/>
        <c:crosses val="max"/>
        <c:crossBetween val="between"/>
      </c:valAx>
      <c:catAx>
        <c:axId val="83813888"/>
        <c:scaling>
          <c:orientation val="minMax"/>
        </c:scaling>
        <c:delete val="1"/>
        <c:axPos val="b"/>
        <c:numFmt formatCode="General" sourceLinked="1"/>
        <c:majorTickMark val="out"/>
        <c:minorTickMark val="none"/>
        <c:tickLblPos val="nextTo"/>
        <c:crossAx val="54118080"/>
        <c:crosses val="autoZero"/>
        <c:auto val="1"/>
        <c:lblAlgn val="ctr"/>
        <c:lblOffset val="100"/>
        <c:noMultiLvlLbl val="0"/>
      </c:catAx>
    </c:plotArea>
    <c:legend>
      <c:legendPos val="b"/>
      <c:layout>
        <c:manualLayout>
          <c:xMode val="edge"/>
          <c:yMode val="edge"/>
          <c:x val="1.8051667152717044E-2"/>
          <c:y val="0.89614762648302693"/>
          <c:w val="0.97161271507728186"/>
          <c:h val="8.701617755160615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&lt;60%</c:v>
                </c:pt>
              </c:strCache>
            </c:strRef>
          </c:tx>
          <c:spPr>
            <a:solidFill>
              <a:schemeClr val="tx1"/>
            </a:solidFill>
            <a:ln>
              <a:noFill/>
            </a:ln>
            <a:effectLst/>
          </c:spPr>
          <c:invertIfNegative val="0"/>
          <c:cat>
            <c:numRef>
              <c:f>Feuil1!$A$2:$A$7</c:f>
              <c:numCache>
                <c:formatCode>General</c:formatCode>
                <c:ptCount val="6"/>
                <c:pt idx="0">
                  <c:v>2010</c:v>
                </c:pt>
                <c:pt idx="1">
                  <c:v>2011</c:v>
                </c:pt>
                <c:pt idx="2">
                  <c:v>2012</c:v>
                </c:pt>
                <c:pt idx="3">
                  <c:v>2013</c:v>
                </c:pt>
                <c:pt idx="4">
                  <c:v>2014</c:v>
                </c:pt>
                <c:pt idx="5">
                  <c:v>2015</c:v>
                </c:pt>
              </c:numCache>
            </c:numRef>
          </c:cat>
          <c:val>
            <c:numRef>
              <c:f>Feuil1!$B$2:$B$7</c:f>
              <c:numCache>
                <c:formatCode>General</c:formatCode>
                <c:ptCount val="6"/>
                <c:pt idx="0">
                  <c:v>0</c:v>
                </c:pt>
                <c:pt idx="1">
                  <c:v>0</c:v>
                </c:pt>
                <c:pt idx="2">
                  <c:v>0</c:v>
                </c:pt>
                <c:pt idx="3">
                  <c:v>0</c:v>
                </c:pt>
                <c:pt idx="4">
                  <c:v>1</c:v>
                </c:pt>
              </c:numCache>
            </c:numRef>
          </c:val>
        </c:ser>
        <c:ser>
          <c:idx val="1"/>
          <c:order val="1"/>
          <c:tx>
            <c:strRef>
              <c:f>Feuil1!$C$1</c:f>
              <c:strCache>
                <c:ptCount val="1"/>
                <c:pt idx="0">
                  <c:v>60-69%</c:v>
                </c:pt>
              </c:strCache>
            </c:strRef>
          </c:tx>
          <c:spPr>
            <a:solidFill>
              <a:srgbClr val="FF0000"/>
            </a:solidFill>
            <a:ln>
              <a:noFill/>
            </a:ln>
            <a:effectLst/>
          </c:spPr>
          <c:invertIfNegative val="0"/>
          <c:cat>
            <c:numRef>
              <c:f>Feuil1!$A$2:$A$7</c:f>
              <c:numCache>
                <c:formatCode>General</c:formatCode>
                <c:ptCount val="6"/>
                <c:pt idx="0">
                  <c:v>2010</c:v>
                </c:pt>
                <c:pt idx="1">
                  <c:v>2011</c:v>
                </c:pt>
                <c:pt idx="2">
                  <c:v>2012</c:v>
                </c:pt>
                <c:pt idx="3">
                  <c:v>2013</c:v>
                </c:pt>
                <c:pt idx="4">
                  <c:v>2014</c:v>
                </c:pt>
                <c:pt idx="5">
                  <c:v>2015</c:v>
                </c:pt>
              </c:numCache>
            </c:numRef>
          </c:cat>
          <c:val>
            <c:numRef>
              <c:f>Feuil1!$C$2:$C$7</c:f>
              <c:numCache>
                <c:formatCode>General</c:formatCode>
                <c:ptCount val="6"/>
                <c:pt idx="0">
                  <c:v>1</c:v>
                </c:pt>
                <c:pt idx="1">
                  <c:v>1</c:v>
                </c:pt>
                <c:pt idx="2">
                  <c:v>1</c:v>
                </c:pt>
                <c:pt idx="3">
                  <c:v>1</c:v>
                </c:pt>
                <c:pt idx="4">
                  <c:v>1</c:v>
                </c:pt>
              </c:numCache>
            </c:numRef>
          </c:val>
        </c:ser>
        <c:ser>
          <c:idx val="2"/>
          <c:order val="2"/>
          <c:tx>
            <c:strRef>
              <c:f>Feuil1!$D$1</c:f>
              <c:strCache>
                <c:ptCount val="1"/>
                <c:pt idx="0">
                  <c:v>70-79%</c:v>
                </c:pt>
              </c:strCache>
            </c:strRef>
          </c:tx>
          <c:spPr>
            <a:solidFill>
              <a:srgbClr val="FFFF00"/>
            </a:solidFill>
            <a:ln>
              <a:noFill/>
            </a:ln>
            <a:effectLst/>
          </c:spPr>
          <c:invertIfNegative val="0"/>
          <c:cat>
            <c:numRef>
              <c:f>Feuil1!$A$2:$A$7</c:f>
              <c:numCache>
                <c:formatCode>General</c:formatCode>
                <c:ptCount val="6"/>
                <c:pt idx="0">
                  <c:v>2010</c:v>
                </c:pt>
                <c:pt idx="1">
                  <c:v>2011</c:v>
                </c:pt>
                <c:pt idx="2">
                  <c:v>2012</c:v>
                </c:pt>
                <c:pt idx="3">
                  <c:v>2013</c:v>
                </c:pt>
                <c:pt idx="4">
                  <c:v>2014</c:v>
                </c:pt>
                <c:pt idx="5">
                  <c:v>2015</c:v>
                </c:pt>
              </c:numCache>
            </c:numRef>
          </c:cat>
          <c:val>
            <c:numRef>
              <c:f>Feuil1!$D$2:$D$7</c:f>
              <c:numCache>
                <c:formatCode>General</c:formatCode>
                <c:ptCount val="6"/>
                <c:pt idx="0">
                  <c:v>1</c:v>
                </c:pt>
                <c:pt idx="1">
                  <c:v>0</c:v>
                </c:pt>
                <c:pt idx="2">
                  <c:v>1</c:v>
                </c:pt>
                <c:pt idx="3">
                  <c:v>0</c:v>
                </c:pt>
                <c:pt idx="4">
                  <c:v>0</c:v>
                </c:pt>
              </c:numCache>
            </c:numRef>
          </c:val>
        </c:ser>
        <c:ser>
          <c:idx val="3"/>
          <c:order val="3"/>
          <c:tx>
            <c:strRef>
              <c:f>Feuil1!$E$1</c:f>
              <c:strCache>
                <c:ptCount val="1"/>
                <c:pt idx="0">
                  <c:v>80-89%</c:v>
                </c:pt>
              </c:strCache>
            </c:strRef>
          </c:tx>
          <c:spPr>
            <a:solidFill>
              <a:srgbClr val="00B050"/>
            </a:solidFill>
            <a:ln>
              <a:noFill/>
            </a:ln>
            <a:effectLst/>
          </c:spPr>
          <c:invertIfNegative val="0"/>
          <c:cat>
            <c:numRef>
              <c:f>Feuil1!$A$2:$A$7</c:f>
              <c:numCache>
                <c:formatCode>General</c:formatCode>
                <c:ptCount val="6"/>
                <c:pt idx="0">
                  <c:v>2010</c:v>
                </c:pt>
                <c:pt idx="1">
                  <c:v>2011</c:v>
                </c:pt>
                <c:pt idx="2">
                  <c:v>2012</c:v>
                </c:pt>
                <c:pt idx="3">
                  <c:v>2013</c:v>
                </c:pt>
                <c:pt idx="4">
                  <c:v>2014</c:v>
                </c:pt>
                <c:pt idx="5">
                  <c:v>2015</c:v>
                </c:pt>
              </c:numCache>
            </c:numRef>
          </c:cat>
          <c:val>
            <c:numRef>
              <c:f>Feuil1!$E$2:$E$7</c:f>
              <c:numCache>
                <c:formatCode>General</c:formatCode>
                <c:ptCount val="6"/>
                <c:pt idx="0">
                  <c:v>6</c:v>
                </c:pt>
                <c:pt idx="1">
                  <c:v>8</c:v>
                </c:pt>
                <c:pt idx="2">
                  <c:v>3</c:v>
                </c:pt>
                <c:pt idx="3">
                  <c:v>7</c:v>
                </c:pt>
                <c:pt idx="4">
                  <c:v>6</c:v>
                </c:pt>
              </c:numCache>
            </c:numRef>
          </c:val>
        </c:ser>
        <c:ser>
          <c:idx val="4"/>
          <c:order val="4"/>
          <c:tx>
            <c:strRef>
              <c:f>Feuil1!$F$1</c:f>
              <c:strCache>
                <c:ptCount val="1"/>
                <c:pt idx="0">
                  <c:v>90%+</c:v>
                </c:pt>
              </c:strCache>
            </c:strRef>
          </c:tx>
          <c:spPr>
            <a:solidFill>
              <a:srgbClr val="00FF00"/>
            </a:solidFill>
            <a:ln>
              <a:noFill/>
            </a:ln>
            <a:effectLst/>
          </c:spPr>
          <c:invertIfNegative val="0"/>
          <c:cat>
            <c:numRef>
              <c:f>Feuil1!$A$2:$A$7</c:f>
              <c:numCache>
                <c:formatCode>General</c:formatCode>
                <c:ptCount val="6"/>
                <c:pt idx="0">
                  <c:v>2010</c:v>
                </c:pt>
                <c:pt idx="1">
                  <c:v>2011</c:v>
                </c:pt>
                <c:pt idx="2">
                  <c:v>2012</c:v>
                </c:pt>
                <c:pt idx="3">
                  <c:v>2013</c:v>
                </c:pt>
                <c:pt idx="4">
                  <c:v>2014</c:v>
                </c:pt>
                <c:pt idx="5">
                  <c:v>2015</c:v>
                </c:pt>
              </c:numCache>
            </c:numRef>
          </c:cat>
          <c:val>
            <c:numRef>
              <c:f>Feuil1!$F$2:$F$7</c:f>
              <c:numCache>
                <c:formatCode>General</c:formatCode>
                <c:ptCount val="6"/>
                <c:pt idx="0">
                  <c:v>27</c:v>
                </c:pt>
                <c:pt idx="1">
                  <c:v>26</c:v>
                </c:pt>
                <c:pt idx="2">
                  <c:v>30</c:v>
                </c:pt>
                <c:pt idx="3">
                  <c:v>27</c:v>
                </c:pt>
                <c:pt idx="4">
                  <c:v>27</c:v>
                </c:pt>
              </c:numCache>
            </c:numRef>
          </c:val>
        </c:ser>
        <c:dLbls>
          <c:showLegendKey val="0"/>
          <c:showVal val="0"/>
          <c:showCatName val="0"/>
          <c:showSerName val="0"/>
          <c:showPercent val="0"/>
          <c:showBubbleSize val="0"/>
        </c:dLbls>
        <c:gapWidth val="54"/>
        <c:overlap val="100"/>
        <c:axId val="83737088"/>
        <c:axId val="54122112"/>
      </c:barChart>
      <c:catAx>
        <c:axId val="8373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22112"/>
        <c:crosses val="autoZero"/>
        <c:auto val="1"/>
        <c:lblAlgn val="ctr"/>
        <c:lblOffset val="100"/>
        <c:noMultiLvlLbl val="0"/>
      </c:catAx>
      <c:valAx>
        <c:axId val="54122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GB" sz="1330" b="0" i="0" u="none" strike="noStrike" kern="1200" baseline="0" noProof="0">
                    <a:solidFill>
                      <a:schemeClr val="tx1">
                        <a:lumMod val="65000"/>
                        <a:lumOff val="35000"/>
                      </a:schemeClr>
                    </a:solidFill>
                    <a:latin typeface="+mn-lt"/>
                    <a:ea typeface="+mn-ea"/>
                    <a:cs typeface="+mn-cs"/>
                  </a:defRPr>
                </a:pPr>
                <a:r>
                  <a:rPr lang="en-GB" noProof="0" dirty="0" smtClean="0"/>
                  <a:t>Number of countries</a:t>
                </a:r>
                <a:endParaRPr lang="en-GB" noProof="0"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737088"/>
        <c:crosses val="autoZero"/>
        <c:crossBetween val="between"/>
      </c:valAx>
      <c:spPr>
        <a:noFill/>
        <a:ln>
          <a:noFill/>
        </a:ln>
        <a:effectLst/>
      </c:spPr>
    </c:plotArea>
    <c:legend>
      <c:legendPos val="r"/>
      <c:layout>
        <c:manualLayout>
          <c:xMode val="edge"/>
          <c:yMode val="edge"/>
          <c:x val="0.90489306892194032"/>
          <c:y val="0.35644370048981838"/>
          <c:w val="8.5847671818800431E-2"/>
          <c:h val="0.301142541377382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Argentina</c:v>
                </c:pt>
              </c:strCache>
            </c:strRef>
          </c:tx>
          <c:spPr>
            <a:solidFill>
              <a:srgbClr val="FFFF00"/>
            </a:solidFill>
            <a:ln>
              <a:solidFill>
                <a:schemeClr val="tx1"/>
              </a:solidFill>
            </a:ln>
          </c:spPr>
          <c:invertIfNegative val="0"/>
          <c:cat>
            <c:strRef>
              <c:f>Sheet1!$B$1:$I$1</c:f>
              <c:strCache>
                <c:ptCount val="8"/>
                <c:pt idx="0">
                  <c:v>2009</c:v>
                </c:pt>
                <c:pt idx="1">
                  <c:v>2010</c:v>
                </c:pt>
                <c:pt idx="2">
                  <c:v>2011</c:v>
                </c:pt>
                <c:pt idx="3">
                  <c:v>2012</c:v>
                </c:pt>
                <c:pt idx="4">
                  <c:v>2013</c:v>
                </c:pt>
                <c:pt idx="5">
                  <c:v>2014</c:v>
                </c:pt>
                <c:pt idx="6">
                  <c:v>2015</c:v>
                </c:pt>
                <c:pt idx="7">
                  <c:v>2016</c:v>
                </c:pt>
              </c:strCache>
            </c:strRef>
          </c:cat>
          <c:val>
            <c:numRef>
              <c:f>Sheet1!$B$2:$I$2</c:f>
              <c:numCache>
                <c:formatCode>General</c:formatCode>
                <c:ptCount val="8"/>
                <c:pt idx="0">
                  <c:v>4</c:v>
                </c:pt>
                <c:pt idx="1">
                  <c:v>0</c:v>
                </c:pt>
                <c:pt idx="2">
                  <c:v>1</c:v>
                </c:pt>
                <c:pt idx="3">
                  <c:v>1</c:v>
                </c:pt>
                <c:pt idx="4">
                  <c:v>0</c:v>
                </c:pt>
                <c:pt idx="5">
                  <c:v>2</c:v>
                </c:pt>
                <c:pt idx="6">
                  <c:v>0</c:v>
                </c:pt>
                <c:pt idx="7">
                  <c:v>0</c:v>
                </c:pt>
              </c:numCache>
            </c:numRef>
          </c:val>
        </c:ser>
        <c:ser>
          <c:idx val="1"/>
          <c:order val="1"/>
          <c:tx>
            <c:strRef>
              <c:f>Sheet1!$A$3</c:f>
              <c:strCache>
                <c:ptCount val="1"/>
                <c:pt idx="0">
                  <c:v>Brazil</c:v>
                </c:pt>
              </c:strCache>
            </c:strRef>
          </c:tx>
          <c:spPr>
            <a:solidFill>
              <a:srgbClr val="FF0000"/>
            </a:solidFill>
            <a:ln>
              <a:solidFill>
                <a:schemeClr val="tx1"/>
              </a:solidFill>
            </a:ln>
          </c:spPr>
          <c:invertIfNegative val="0"/>
          <c:cat>
            <c:strRef>
              <c:f>Sheet1!$B$1:$I$1</c:f>
              <c:strCache>
                <c:ptCount val="8"/>
                <c:pt idx="0">
                  <c:v>2009</c:v>
                </c:pt>
                <c:pt idx="1">
                  <c:v>2010</c:v>
                </c:pt>
                <c:pt idx="2">
                  <c:v>2011</c:v>
                </c:pt>
                <c:pt idx="3">
                  <c:v>2012</c:v>
                </c:pt>
                <c:pt idx="4">
                  <c:v>2013</c:v>
                </c:pt>
                <c:pt idx="5">
                  <c:v>2014</c:v>
                </c:pt>
                <c:pt idx="6">
                  <c:v>2015</c:v>
                </c:pt>
                <c:pt idx="7">
                  <c:v>2016</c:v>
                </c:pt>
              </c:strCache>
            </c:strRef>
          </c:cat>
          <c:val>
            <c:numRef>
              <c:f>Sheet1!$B$3:$I$3</c:f>
              <c:numCache>
                <c:formatCode>General</c:formatCode>
                <c:ptCount val="8"/>
                <c:pt idx="0">
                  <c:v>0</c:v>
                </c:pt>
                <c:pt idx="1">
                  <c:v>0</c:v>
                </c:pt>
                <c:pt idx="2">
                  <c:v>0</c:v>
                </c:pt>
                <c:pt idx="3">
                  <c:v>0</c:v>
                </c:pt>
                <c:pt idx="4">
                  <c:v>0</c:v>
                </c:pt>
                <c:pt idx="5">
                  <c:v>1</c:v>
                </c:pt>
                <c:pt idx="6">
                  <c:v>0</c:v>
                </c:pt>
                <c:pt idx="7">
                  <c:v>0</c:v>
                </c:pt>
              </c:numCache>
            </c:numRef>
          </c:val>
        </c:ser>
        <c:ser>
          <c:idx val="2"/>
          <c:order val="2"/>
          <c:tx>
            <c:strRef>
              <c:f>Sheet1!$A$4</c:f>
              <c:strCache>
                <c:ptCount val="1"/>
                <c:pt idx="0">
                  <c:v>Canadá</c:v>
                </c:pt>
              </c:strCache>
            </c:strRef>
          </c:tx>
          <c:spPr>
            <a:solidFill>
              <a:srgbClr val="92D050"/>
            </a:solidFill>
            <a:ln>
              <a:solidFill>
                <a:schemeClr val="tx1"/>
              </a:solidFill>
            </a:ln>
          </c:spPr>
          <c:invertIfNegative val="0"/>
          <c:cat>
            <c:strRef>
              <c:f>Sheet1!$B$1:$I$1</c:f>
              <c:strCache>
                <c:ptCount val="8"/>
                <c:pt idx="0">
                  <c:v>2009</c:v>
                </c:pt>
                <c:pt idx="1">
                  <c:v>2010</c:v>
                </c:pt>
                <c:pt idx="2">
                  <c:v>2011</c:v>
                </c:pt>
                <c:pt idx="3">
                  <c:v>2012</c:v>
                </c:pt>
                <c:pt idx="4">
                  <c:v>2013</c:v>
                </c:pt>
                <c:pt idx="5">
                  <c:v>2014</c:v>
                </c:pt>
                <c:pt idx="6">
                  <c:v>2015</c:v>
                </c:pt>
                <c:pt idx="7">
                  <c:v>2016</c:v>
                </c:pt>
              </c:strCache>
            </c:strRef>
          </c:cat>
          <c:val>
            <c:numRef>
              <c:f>Sheet1!$B$4:$I$4</c:f>
              <c:numCache>
                <c:formatCode>General</c:formatCode>
                <c:ptCount val="8"/>
                <c:pt idx="0">
                  <c:v>7</c:v>
                </c:pt>
                <c:pt idx="1">
                  <c:v>12</c:v>
                </c:pt>
                <c:pt idx="2">
                  <c:v>1</c:v>
                </c:pt>
                <c:pt idx="3">
                  <c:v>2</c:v>
                </c:pt>
                <c:pt idx="4">
                  <c:v>1</c:v>
                </c:pt>
                <c:pt idx="5">
                  <c:v>1</c:v>
                </c:pt>
                <c:pt idx="6">
                  <c:v>0</c:v>
                </c:pt>
                <c:pt idx="7">
                  <c:v>1</c:v>
                </c:pt>
              </c:numCache>
            </c:numRef>
          </c:val>
        </c:ser>
        <c:ser>
          <c:idx val="3"/>
          <c:order val="3"/>
          <c:tx>
            <c:strRef>
              <c:f>Sheet1!$A$5</c:f>
              <c:strCache>
                <c:ptCount val="1"/>
                <c:pt idx="0">
                  <c:v>Chile</c:v>
                </c:pt>
              </c:strCache>
            </c:strRef>
          </c:tx>
          <c:spPr>
            <a:solidFill>
              <a:schemeClr val="accent4">
                <a:lumMod val="75000"/>
              </a:schemeClr>
            </a:solidFill>
            <a:ln>
              <a:solidFill>
                <a:schemeClr val="tx1"/>
              </a:solidFill>
            </a:ln>
          </c:spPr>
          <c:invertIfNegative val="0"/>
          <c:cat>
            <c:strRef>
              <c:f>Sheet1!$B$1:$I$1</c:f>
              <c:strCache>
                <c:ptCount val="8"/>
                <c:pt idx="0">
                  <c:v>2009</c:v>
                </c:pt>
                <c:pt idx="1">
                  <c:v>2010</c:v>
                </c:pt>
                <c:pt idx="2">
                  <c:v>2011</c:v>
                </c:pt>
                <c:pt idx="3">
                  <c:v>2012</c:v>
                </c:pt>
                <c:pt idx="4">
                  <c:v>2013</c:v>
                </c:pt>
                <c:pt idx="5">
                  <c:v>2014</c:v>
                </c:pt>
                <c:pt idx="6">
                  <c:v>2015</c:v>
                </c:pt>
                <c:pt idx="7">
                  <c:v>2016</c:v>
                </c:pt>
              </c:strCache>
            </c:strRef>
          </c:cat>
          <c:val>
            <c:numRef>
              <c:f>Sheet1!$B$5:$I$5</c:f>
              <c:numCache>
                <c:formatCode>General</c:formatCode>
                <c:ptCount val="8"/>
                <c:pt idx="0">
                  <c:v>0</c:v>
                </c:pt>
                <c:pt idx="1">
                  <c:v>0</c:v>
                </c:pt>
                <c:pt idx="2">
                  <c:v>1</c:v>
                </c:pt>
                <c:pt idx="3">
                  <c:v>0</c:v>
                </c:pt>
                <c:pt idx="4">
                  <c:v>0</c:v>
                </c:pt>
                <c:pt idx="5">
                  <c:v>0</c:v>
                </c:pt>
                <c:pt idx="6">
                  <c:v>0</c:v>
                </c:pt>
                <c:pt idx="7">
                  <c:v>0</c:v>
                </c:pt>
              </c:numCache>
            </c:numRef>
          </c:val>
        </c:ser>
        <c:ser>
          <c:idx val="4"/>
          <c:order val="4"/>
          <c:tx>
            <c:strRef>
              <c:f>Sheet1!$A$6</c:f>
              <c:strCache>
                <c:ptCount val="1"/>
                <c:pt idx="0">
                  <c:v>México</c:v>
                </c:pt>
              </c:strCache>
            </c:strRef>
          </c:tx>
          <c:spPr>
            <a:solidFill>
              <a:srgbClr val="CC3399"/>
            </a:solidFill>
            <a:ln>
              <a:solidFill>
                <a:schemeClr val="tx1"/>
              </a:solidFill>
            </a:ln>
          </c:spPr>
          <c:invertIfNegative val="0"/>
          <c:cat>
            <c:strRef>
              <c:f>Sheet1!$B$1:$I$1</c:f>
              <c:strCache>
                <c:ptCount val="8"/>
                <c:pt idx="0">
                  <c:v>2009</c:v>
                </c:pt>
                <c:pt idx="1">
                  <c:v>2010</c:v>
                </c:pt>
                <c:pt idx="2">
                  <c:v>2011</c:v>
                </c:pt>
                <c:pt idx="3">
                  <c:v>2012</c:v>
                </c:pt>
                <c:pt idx="4">
                  <c:v>2013</c:v>
                </c:pt>
                <c:pt idx="5">
                  <c:v>2014</c:v>
                </c:pt>
                <c:pt idx="6">
                  <c:v>2015</c:v>
                </c:pt>
                <c:pt idx="7">
                  <c:v>2016</c:v>
                </c:pt>
              </c:strCache>
            </c:strRef>
          </c:cat>
          <c:val>
            <c:numRef>
              <c:f>Sheet1!$B$6:$I$6</c:f>
              <c:numCache>
                <c:formatCode>General</c:formatCode>
                <c:ptCount val="8"/>
                <c:pt idx="0">
                  <c:v>0</c:v>
                </c:pt>
                <c:pt idx="1">
                  <c:v>0</c:v>
                </c:pt>
                <c:pt idx="2">
                  <c:v>0</c:v>
                </c:pt>
                <c:pt idx="3">
                  <c:v>2</c:v>
                </c:pt>
                <c:pt idx="4">
                  <c:v>0</c:v>
                </c:pt>
                <c:pt idx="5">
                  <c:v>0</c:v>
                </c:pt>
                <c:pt idx="6">
                  <c:v>0</c:v>
                </c:pt>
                <c:pt idx="7">
                  <c:v>0</c:v>
                </c:pt>
              </c:numCache>
            </c:numRef>
          </c:val>
        </c:ser>
        <c:ser>
          <c:idx val="5"/>
          <c:order val="5"/>
          <c:tx>
            <c:strRef>
              <c:f>Sheet1!$A$7</c:f>
              <c:strCache>
                <c:ptCount val="1"/>
                <c:pt idx="0">
                  <c:v>EUA</c:v>
                </c:pt>
              </c:strCache>
            </c:strRef>
          </c:tx>
          <c:spPr>
            <a:solidFill>
              <a:srgbClr val="00B0F0"/>
            </a:solidFill>
            <a:ln>
              <a:solidFill>
                <a:schemeClr val="tx1"/>
              </a:solidFill>
            </a:ln>
          </c:spPr>
          <c:invertIfNegative val="0"/>
          <c:cat>
            <c:strRef>
              <c:f>Sheet1!$B$1:$I$1</c:f>
              <c:strCache>
                <c:ptCount val="8"/>
                <c:pt idx="0">
                  <c:v>2009</c:v>
                </c:pt>
                <c:pt idx="1">
                  <c:v>2010</c:v>
                </c:pt>
                <c:pt idx="2">
                  <c:v>2011</c:v>
                </c:pt>
                <c:pt idx="3">
                  <c:v>2012</c:v>
                </c:pt>
                <c:pt idx="4">
                  <c:v>2013</c:v>
                </c:pt>
                <c:pt idx="5">
                  <c:v>2014</c:v>
                </c:pt>
                <c:pt idx="6">
                  <c:v>2015</c:v>
                </c:pt>
                <c:pt idx="7">
                  <c:v>2016</c:v>
                </c:pt>
              </c:strCache>
            </c:strRef>
          </c:cat>
          <c:val>
            <c:numRef>
              <c:f>Sheet1!$B$7:$I$7</c:f>
              <c:numCache>
                <c:formatCode>General</c:formatCode>
                <c:ptCount val="8"/>
                <c:pt idx="0">
                  <c:v>3</c:v>
                </c:pt>
                <c:pt idx="1">
                  <c:v>5</c:v>
                </c:pt>
                <c:pt idx="2">
                  <c:v>4</c:v>
                </c:pt>
                <c:pt idx="3">
                  <c:v>9</c:v>
                </c:pt>
                <c:pt idx="4">
                  <c:v>10</c:v>
                </c:pt>
                <c:pt idx="5">
                  <c:v>1</c:v>
                </c:pt>
                <c:pt idx="6">
                  <c:v>3</c:v>
                </c:pt>
                <c:pt idx="7">
                  <c:v>1</c:v>
                </c:pt>
              </c:numCache>
            </c:numRef>
          </c:val>
        </c:ser>
        <c:ser>
          <c:idx val="6"/>
          <c:order val="6"/>
          <c:tx>
            <c:strRef>
              <c:f>Sheet1!$A$8</c:f>
              <c:strCache>
                <c:ptCount val="1"/>
                <c:pt idx="0">
                  <c:v>Colombia</c:v>
                </c:pt>
              </c:strCache>
            </c:strRef>
          </c:tx>
          <c:spPr>
            <a:solidFill>
              <a:schemeClr val="accent6"/>
            </a:solidFill>
            <a:ln>
              <a:solidFill>
                <a:schemeClr val="tx1"/>
              </a:solidFill>
            </a:ln>
          </c:spPr>
          <c:invertIfNegative val="0"/>
          <c:cat>
            <c:strRef>
              <c:f>Sheet1!$B$1:$I$1</c:f>
              <c:strCache>
                <c:ptCount val="8"/>
                <c:pt idx="0">
                  <c:v>2009</c:v>
                </c:pt>
                <c:pt idx="1">
                  <c:v>2010</c:v>
                </c:pt>
                <c:pt idx="2">
                  <c:v>2011</c:v>
                </c:pt>
                <c:pt idx="3">
                  <c:v>2012</c:v>
                </c:pt>
                <c:pt idx="4">
                  <c:v>2013</c:v>
                </c:pt>
                <c:pt idx="5">
                  <c:v>2014</c:v>
                </c:pt>
                <c:pt idx="6">
                  <c:v>2015</c:v>
                </c:pt>
                <c:pt idx="7">
                  <c:v>2016</c:v>
                </c:pt>
              </c:strCache>
            </c:strRef>
          </c:cat>
          <c:val>
            <c:numRef>
              <c:f>Sheet1!$B$8:$I$8</c:f>
              <c:numCache>
                <c:formatCode>General</c:formatCode>
                <c:ptCount val="8"/>
                <c:pt idx="0">
                  <c:v>4</c:v>
                </c:pt>
                <c:pt idx="1">
                  <c:v>0</c:v>
                </c:pt>
                <c:pt idx="2">
                  <c:v>1</c:v>
                </c:pt>
                <c:pt idx="3">
                  <c:v>1</c:v>
                </c:pt>
                <c:pt idx="4">
                  <c:v>0</c:v>
                </c:pt>
                <c:pt idx="5">
                  <c:v>0</c:v>
                </c:pt>
                <c:pt idx="6">
                  <c:v>0</c:v>
                </c:pt>
                <c:pt idx="7">
                  <c:v>0</c:v>
                </c:pt>
              </c:numCache>
            </c:numRef>
          </c:val>
        </c:ser>
        <c:ser>
          <c:idx val="7"/>
          <c:order val="7"/>
          <c:tx>
            <c:strRef>
              <c:f>Sheet1!$A$9</c:f>
              <c:strCache>
                <c:ptCount val="1"/>
                <c:pt idx="0">
                  <c:v>Guyana Francesa</c:v>
                </c:pt>
              </c:strCache>
            </c:strRef>
          </c:tx>
          <c:spPr>
            <a:solidFill>
              <a:srgbClr val="FF99CC"/>
            </a:solidFill>
            <a:ln>
              <a:solidFill>
                <a:schemeClr val="tx1"/>
              </a:solidFill>
            </a:ln>
          </c:spPr>
          <c:invertIfNegative val="0"/>
          <c:cat>
            <c:strRef>
              <c:f>Sheet1!$B$1:$I$1</c:f>
              <c:strCache>
                <c:ptCount val="8"/>
                <c:pt idx="0">
                  <c:v>2009</c:v>
                </c:pt>
                <c:pt idx="1">
                  <c:v>2010</c:v>
                </c:pt>
                <c:pt idx="2">
                  <c:v>2011</c:v>
                </c:pt>
                <c:pt idx="3">
                  <c:v>2012</c:v>
                </c:pt>
                <c:pt idx="4">
                  <c:v>2013</c:v>
                </c:pt>
                <c:pt idx="5">
                  <c:v>2014</c:v>
                </c:pt>
                <c:pt idx="6">
                  <c:v>2015</c:v>
                </c:pt>
                <c:pt idx="7">
                  <c:v>2016</c:v>
                </c:pt>
              </c:strCache>
            </c:strRef>
          </c:cat>
          <c:val>
            <c:numRef>
              <c:f>Sheet1!$B$9:$I$9</c:f>
              <c:numCache>
                <c:formatCode>General</c:formatCode>
                <c:ptCount val="8"/>
                <c:pt idx="0">
                  <c:v>0</c:v>
                </c:pt>
                <c:pt idx="1">
                  <c:v>1</c:v>
                </c:pt>
                <c:pt idx="2">
                  <c:v>0</c:v>
                </c:pt>
                <c:pt idx="3">
                  <c:v>0</c:v>
                </c:pt>
                <c:pt idx="4">
                  <c:v>0</c:v>
                </c:pt>
                <c:pt idx="5">
                  <c:v>0</c:v>
                </c:pt>
                <c:pt idx="6">
                  <c:v>0</c:v>
                </c:pt>
                <c:pt idx="7">
                  <c:v>0</c:v>
                </c:pt>
              </c:numCache>
            </c:numRef>
          </c:val>
        </c:ser>
        <c:dLbls>
          <c:showLegendKey val="0"/>
          <c:showVal val="0"/>
          <c:showCatName val="0"/>
          <c:showSerName val="0"/>
          <c:showPercent val="0"/>
          <c:showBubbleSize val="0"/>
        </c:dLbls>
        <c:gapWidth val="150"/>
        <c:overlap val="100"/>
        <c:axId val="80308736"/>
        <c:axId val="55305920"/>
      </c:barChart>
      <c:catAx>
        <c:axId val="80308736"/>
        <c:scaling>
          <c:orientation val="minMax"/>
        </c:scaling>
        <c:delete val="0"/>
        <c:axPos val="b"/>
        <c:numFmt formatCode="General" sourceLinked="1"/>
        <c:majorTickMark val="out"/>
        <c:minorTickMark val="none"/>
        <c:tickLblPos val="nextTo"/>
        <c:txPr>
          <a:bodyPr/>
          <a:lstStyle/>
          <a:p>
            <a:pPr>
              <a:defRPr lang="en-US" sz="1400" b="1">
                <a:latin typeface="Arial" pitchFamily="34" charset="0"/>
                <a:cs typeface="Arial" pitchFamily="34" charset="0"/>
              </a:defRPr>
            </a:pPr>
            <a:endParaRPr lang="en-US"/>
          </a:p>
        </c:txPr>
        <c:crossAx val="55305920"/>
        <c:crosses val="autoZero"/>
        <c:auto val="1"/>
        <c:lblAlgn val="ctr"/>
        <c:lblOffset val="100"/>
        <c:noMultiLvlLbl val="0"/>
      </c:catAx>
      <c:valAx>
        <c:axId val="55305920"/>
        <c:scaling>
          <c:orientation val="minMax"/>
          <c:max val="20"/>
        </c:scaling>
        <c:delete val="0"/>
        <c:axPos val="l"/>
        <c:majorGridlines/>
        <c:numFmt formatCode="General" sourceLinked="1"/>
        <c:majorTickMark val="out"/>
        <c:minorTickMark val="none"/>
        <c:tickLblPos val="nextTo"/>
        <c:txPr>
          <a:bodyPr/>
          <a:lstStyle/>
          <a:p>
            <a:pPr>
              <a:defRPr lang="en-US" sz="1400" b="1">
                <a:latin typeface="Arial" pitchFamily="34" charset="0"/>
                <a:cs typeface="Arial" pitchFamily="34" charset="0"/>
              </a:defRPr>
            </a:pPr>
            <a:endParaRPr lang="en-US"/>
          </a:p>
        </c:txPr>
        <c:crossAx val="80308736"/>
        <c:crosses val="autoZero"/>
        <c:crossBetween val="between"/>
        <c:majorUnit val="2"/>
      </c:valAx>
    </c:plotArea>
    <c:legend>
      <c:legendPos val="b"/>
      <c:layout/>
      <c:overlay val="0"/>
      <c:spPr>
        <a:ln w="3174">
          <a:solidFill>
            <a:schemeClr val="tx1"/>
          </a:solidFill>
        </a:ln>
      </c:spPr>
      <c:txPr>
        <a:bodyPr/>
        <a:lstStyle/>
        <a:p>
          <a:pPr>
            <a:defRPr lang="en-US" sz="14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71026538349371E-2"/>
          <c:y val="3.8007601918089037E-2"/>
          <c:w val="0.87057341790609521"/>
          <c:h val="0.82154582350761596"/>
        </c:manualLayout>
      </c:layout>
      <c:barChart>
        <c:barDir val="col"/>
        <c:grouping val="stacked"/>
        <c:varyColors val="0"/>
        <c:ser>
          <c:idx val="0"/>
          <c:order val="0"/>
          <c:tx>
            <c:strRef>
              <c:f>Sheet1!$A$2</c:f>
              <c:strCache>
                <c:ptCount val="1"/>
                <c:pt idx="0">
                  <c:v>BRA (2010-2014)</c:v>
                </c:pt>
              </c:strCache>
            </c:strRef>
          </c:tx>
          <c:spPr>
            <a:ln w="3175">
              <a:noFill/>
            </a:ln>
          </c:spPr>
          <c:invertIfNegative val="0"/>
          <c:cat>
            <c:strRef>
              <c:f>Sheet1!$B$1:$J$1</c:f>
              <c:strCache>
                <c:ptCount val="8"/>
                <c:pt idx="0">
                  <c:v>&lt; 6 months</c:v>
                </c:pt>
                <c:pt idx="1">
                  <c:v>6-11 months</c:v>
                </c:pt>
                <c:pt idx="2">
                  <c:v>1-4</c:v>
                </c:pt>
                <c:pt idx="3">
                  <c:v>5-9</c:v>
                </c:pt>
                <c:pt idx="4">
                  <c:v>10-19</c:v>
                </c:pt>
                <c:pt idx="5">
                  <c:v>20-39</c:v>
                </c:pt>
                <c:pt idx="6">
                  <c:v>over 40</c:v>
                </c:pt>
                <c:pt idx="7">
                  <c:v>Unclassified</c:v>
                </c:pt>
              </c:strCache>
            </c:strRef>
          </c:cat>
          <c:val>
            <c:numRef>
              <c:f>Sheet1!$B$2:$J$2</c:f>
              <c:numCache>
                <c:formatCode>General</c:formatCode>
                <c:ptCount val="8"/>
                <c:pt idx="0">
                  <c:v>89</c:v>
                </c:pt>
                <c:pt idx="1">
                  <c:v>171</c:v>
                </c:pt>
                <c:pt idx="2">
                  <c:v>107</c:v>
                </c:pt>
                <c:pt idx="3">
                  <c:v>50</c:v>
                </c:pt>
                <c:pt idx="4">
                  <c:v>211</c:v>
                </c:pt>
                <c:pt idx="5">
                  <c:v>231</c:v>
                </c:pt>
                <c:pt idx="6">
                  <c:v>69</c:v>
                </c:pt>
                <c:pt idx="7">
                  <c:v>24</c:v>
                </c:pt>
              </c:numCache>
            </c:numRef>
          </c:val>
        </c:ser>
        <c:ser>
          <c:idx val="1"/>
          <c:order val="1"/>
          <c:tx>
            <c:strRef>
              <c:f>Sheet1!$A$3</c:f>
              <c:strCache>
                <c:ptCount val="1"/>
                <c:pt idx="0">
                  <c:v>CAN (2010-2014)</c:v>
                </c:pt>
              </c:strCache>
            </c:strRef>
          </c:tx>
          <c:invertIfNegative val="0"/>
          <c:cat>
            <c:strRef>
              <c:f>Sheet1!$B$1:$J$1</c:f>
              <c:strCache>
                <c:ptCount val="8"/>
                <c:pt idx="0">
                  <c:v>&lt; 6 months</c:v>
                </c:pt>
                <c:pt idx="1">
                  <c:v>6-11 months</c:v>
                </c:pt>
                <c:pt idx="2">
                  <c:v>1-4</c:v>
                </c:pt>
                <c:pt idx="3">
                  <c:v>5-9</c:v>
                </c:pt>
                <c:pt idx="4">
                  <c:v>10-19</c:v>
                </c:pt>
                <c:pt idx="5">
                  <c:v>20-39</c:v>
                </c:pt>
                <c:pt idx="6">
                  <c:v>over 40</c:v>
                </c:pt>
                <c:pt idx="7">
                  <c:v>Unclassified</c:v>
                </c:pt>
              </c:strCache>
            </c:strRef>
          </c:cat>
          <c:val>
            <c:numRef>
              <c:f>Sheet1!$B$3:$J$3</c:f>
              <c:numCache>
                <c:formatCode>General</c:formatCode>
                <c:ptCount val="8"/>
                <c:pt idx="0">
                  <c:v>17</c:v>
                </c:pt>
                <c:pt idx="1">
                  <c:v>45</c:v>
                </c:pt>
                <c:pt idx="2">
                  <c:v>134</c:v>
                </c:pt>
                <c:pt idx="3">
                  <c:v>207</c:v>
                </c:pt>
                <c:pt idx="4">
                  <c:v>720</c:v>
                </c:pt>
                <c:pt idx="5">
                  <c:v>232</c:v>
                </c:pt>
                <c:pt idx="6">
                  <c:v>52</c:v>
                </c:pt>
                <c:pt idx="7">
                  <c:v>4</c:v>
                </c:pt>
              </c:numCache>
            </c:numRef>
          </c:val>
        </c:ser>
        <c:ser>
          <c:idx val="2"/>
          <c:order val="2"/>
          <c:tx>
            <c:strRef>
              <c:f>Sheet1!$A$4</c:f>
              <c:strCache>
                <c:ptCount val="1"/>
                <c:pt idx="0">
                  <c:v>ECU (2011-2012)</c:v>
                </c:pt>
              </c:strCache>
            </c:strRef>
          </c:tx>
          <c:invertIfNegative val="0"/>
          <c:cat>
            <c:strRef>
              <c:f>Sheet1!$B$1:$J$1</c:f>
              <c:strCache>
                <c:ptCount val="8"/>
                <c:pt idx="0">
                  <c:v>&lt; 6 months</c:v>
                </c:pt>
                <c:pt idx="1">
                  <c:v>6-11 months</c:v>
                </c:pt>
                <c:pt idx="2">
                  <c:v>1-4</c:v>
                </c:pt>
                <c:pt idx="3">
                  <c:v>5-9</c:v>
                </c:pt>
                <c:pt idx="4">
                  <c:v>10-19</c:v>
                </c:pt>
                <c:pt idx="5">
                  <c:v>20-39</c:v>
                </c:pt>
                <c:pt idx="6">
                  <c:v>over 40</c:v>
                </c:pt>
                <c:pt idx="7">
                  <c:v>Unclassified</c:v>
                </c:pt>
              </c:strCache>
            </c:strRef>
          </c:cat>
          <c:val>
            <c:numRef>
              <c:f>Sheet1!$B$4:$J$4</c:f>
              <c:numCache>
                <c:formatCode>General</c:formatCode>
                <c:ptCount val="8"/>
                <c:pt idx="0">
                  <c:v>31</c:v>
                </c:pt>
                <c:pt idx="1">
                  <c:v>66</c:v>
                </c:pt>
                <c:pt idx="2">
                  <c:v>109</c:v>
                </c:pt>
                <c:pt idx="3">
                  <c:v>37</c:v>
                </c:pt>
                <c:pt idx="4">
                  <c:v>58</c:v>
                </c:pt>
                <c:pt idx="5">
                  <c:v>23</c:v>
                </c:pt>
                <c:pt idx="6">
                  <c:v>5</c:v>
                </c:pt>
              </c:numCache>
            </c:numRef>
          </c:val>
        </c:ser>
        <c:ser>
          <c:idx val="3"/>
          <c:order val="3"/>
          <c:tx>
            <c:strRef>
              <c:f>Sheet1!$A$5</c:f>
              <c:strCache>
                <c:ptCount val="1"/>
                <c:pt idx="0">
                  <c:v>US (2010-2014)</c:v>
                </c:pt>
              </c:strCache>
            </c:strRef>
          </c:tx>
          <c:invertIfNegative val="0"/>
          <c:cat>
            <c:strRef>
              <c:f>Sheet1!$B$1:$J$1</c:f>
              <c:strCache>
                <c:ptCount val="8"/>
                <c:pt idx="0">
                  <c:v>&lt; 6 months</c:v>
                </c:pt>
                <c:pt idx="1">
                  <c:v>6-11 months</c:v>
                </c:pt>
                <c:pt idx="2">
                  <c:v>1-4</c:v>
                </c:pt>
                <c:pt idx="3">
                  <c:v>5-9</c:v>
                </c:pt>
                <c:pt idx="4">
                  <c:v>10-19</c:v>
                </c:pt>
                <c:pt idx="5">
                  <c:v>20-39</c:v>
                </c:pt>
                <c:pt idx="6">
                  <c:v>over 40</c:v>
                </c:pt>
                <c:pt idx="7">
                  <c:v>Unclassified</c:v>
                </c:pt>
              </c:strCache>
            </c:strRef>
          </c:cat>
          <c:val>
            <c:numRef>
              <c:f>Sheet1!$B$5:$J$5</c:f>
              <c:numCache>
                <c:formatCode>General</c:formatCode>
                <c:ptCount val="8"/>
                <c:pt idx="0">
                  <c:v>20</c:v>
                </c:pt>
                <c:pt idx="1">
                  <c:v>66</c:v>
                </c:pt>
                <c:pt idx="2">
                  <c:v>186</c:v>
                </c:pt>
                <c:pt idx="3">
                  <c:v>104</c:v>
                </c:pt>
                <c:pt idx="4">
                  <c:v>202</c:v>
                </c:pt>
                <c:pt idx="5">
                  <c:v>307</c:v>
                </c:pt>
                <c:pt idx="6">
                  <c:v>123</c:v>
                </c:pt>
                <c:pt idx="7">
                  <c:v>1</c:v>
                </c:pt>
              </c:numCache>
            </c:numRef>
          </c:val>
        </c:ser>
        <c:ser>
          <c:idx val="4"/>
          <c:order val="4"/>
          <c:tx>
            <c:strRef>
              <c:f>Sheet1!$A$6</c:f>
              <c:strCache>
                <c:ptCount val="1"/>
                <c:pt idx="0">
                  <c:v>Other Countries (2006-2013)</c:v>
                </c:pt>
              </c:strCache>
            </c:strRef>
          </c:tx>
          <c:invertIfNegative val="0"/>
          <c:cat>
            <c:strRef>
              <c:f>Sheet1!$B$1:$J$1</c:f>
              <c:strCache>
                <c:ptCount val="8"/>
                <c:pt idx="0">
                  <c:v>&lt; 6 months</c:v>
                </c:pt>
                <c:pt idx="1">
                  <c:v>6-11 months</c:v>
                </c:pt>
                <c:pt idx="2">
                  <c:v>1-4</c:v>
                </c:pt>
                <c:pt idx="3">
                  <c:v>5-9</c:v>
                </c:pt>
                <c:pt idx="4">
                  <c:v>10-19</c:v>
                </c:pt>
                <c:pt idx="5">
                  <c:v>20-39</c:v>
                </c:pt>
                <c:pt idx="6">
                  <c:v>over 40</c:v>
                </c:pt>
                <c:pt idx="7">
                  <c:v>Unclassified</c:v>
                </c:pt>
              </c:strCache>
            </c:strRef>
          </c:cat>
          <c:val>
            <c:numRef>
              <c:f>Sheet1!$B$6:$J$6</c:f>
              <c:numCache>
                <c:formatCode>General</c:formatCode>
                <c:ptCount val="8"/>
                <c:pt idx="0">
                  <c:v>5</c:v>
                </c:pt>
                <c:pt idx="1">
                  <c:v>13</c:v>
                </c:pt>
                <c:pt idx="2">
                  <c:v>24</c:v>
                </c:pt>
                <c:pt idx="3">
                  <c:v>10</c:v>
                </c:pt>
                <c:pt idx="4">
                  <c:v>18</c:v>
                </c:pt>
                <c:pt idx="5">
                  <c:v>9</c:v>
                </c:pt>
                <c:pt idx="6">
                  <c:v>4</c:v>
                </c:pt>
                <c:pt idx="7">
                  <c:v>3</c:v>
                </c:pt>
              </c:numCache>
            </c:numRef>
          </c:val>
        </c:ser>
        <c:ser>
          <c:idx val="5"/>
          <c:order val="5"/>
          <c:tx>
            <c:strRef>
              <c:f>Sheet1!$A$7</c:f>
              <c:strCache>
                <c:ptCount val="1"/>
                <c:pt idx="0">
                  <c:v>TOTAL</c:v>
                </c:pt>
              </c:strCache>
            </c:strRef>
          </c:tx>
          <c:invertIfNegative val="0"/>
          <c:cat>
            <c:strRef>
              <c:f>Sheet1!$B$1:$J$1</c:f>
              <c:strCache>
                <c:ptCount val="8"/>
                <c:pt idx="0">
                  <c:v>&lt; 6 months</c:v>
                </c:pt>
                <c:pt idx="1">
                  <c:v>6-11 months</c:v>
                </c:pt>
                <c:pt idx="2">
                  <c:v>1-4</c:v>
                </c:pt>
                <c:pt idx="3">
                  <c:v>5-9</c:v>
                </c:pt>
                <c:pt idx="4">
                  <c:v>10-19</c:v>
                </c:pt>
                <c:pt idx="5">
                  <c:v>20-39</c:v>
                </c:pt>
                <c:pt idx="6">
                  <c:v>over 40</c:v>
                </c:pt>
                <c:pt idx="7">
                  <c:v>Unclassified</c:v>
                </c:pt>
              </c:strCache>
            </c:strRef>
          </c:cat>
          <c:val>
            <c:numRef>
              <c:f>Sheet1!$B$7:$J$7</c:f>
            </c:numRef>
          </c:val>
        </c:ser>
        <c:dLbls>
          <c:showLegendKey val="0"/>
          <c:showVal val="0"/>
          <c:showCatName val="0"/>
          <c:showSerName val="0"/>
          <c:showPercent val="0"/>
          <c:showBubbleSize val="0"/>
        </c:dLbls>
        <c:gapWidth val="150"/>
        <c:overlap val="100"/>
        <c:axId val="76377600"/>
        <c:axId val="55309376"/>
      </c:barChart>
      <c:catAx>
        <c:axId val="76377600"/>
        <c:scaling>
          <c:orientation val="minMax"/>
        </c:scaling>
        <c:delete val="0"/>
        <c:axPos val="b"/>
        <c:numFmt formatCode="General" sourceLinked="1"/>
        <c:majorTickMark val="out"/>
        <c:minorTickMark val="none"/>
        <c:tickLblPos val="nextTo"/>
        <c:txPr>
          <a:bodyPr/>
          <a:lstStyle/>
          <a:p>
            <a:pPr>
              <a:defRPr sz="1000"/>
            </a:pPr>
            <a:endParaRPr lang="en-US"/>
          </a:p>
        </c:txPr>
        <c:crossAx val="55309376"/>
        <c:crosses val="autoZero"/>
        <c:auto val="1"/>
        <c:lblAlgn val="ctr"/>
        <c:lblOffset val="100"/>
        <c:noMultiLvlLbl val="0"/>
      </c:catAx>
      <c:valAx>
        <c:axId val="5530937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76377600"/>
        <c:crosses val="autoZero"/>
        <c:crossBetween val="between"/>
      </c:valAx>
    </c:plotArea>
    <c:legend>
      <c:legendPos val="b"/>
      <c:layout/>
      <c:overlay val="1"/>
      <c:spPr>
        <a:solidFill>
          <a:schemeClr val="bg1"/>
        </a:solidFill>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266523502743973E-2"/>
          <c:y val="4.0993539269129818E-2"/>
          <c:w val="0.89912741589119538"/>
          <c:h val="0.81290431526941487"/>
        </c:manualLayout>
      </c:layout>
      <c:barChart>
        <c:barDir val="col"/>
        <c:grouping val="stacked"/>
        <c:varyColors val="0"/>
        <c:ser>
          <c:idx val="0"/>
          <c:order val="0"/>
          <c:tx>
            <c:strRef>
              <c:f>Sheet1!$B$1</c:f>
              <c:strCache>
                <c:ptCount val="1"/>
                <c:pt idx="0">
                  <c:v>BRA*</c:v>
                </c:pt>
              </c:strCache>
            </c:strRef>
          </c:tx>
          <c:spPr>
            <a:solidFill>
              <a:schemeClr val="accent1">
                <a:lumMod val="75000"/>
              </a:schemeClr>
            </a:solidFill>
          </c:spPr>
          <c:invertIfNegative val="0"/>
          <c:cat>
            <c:strRef>
              <c:f>Sheet1!$A$2:$A$12</c:f>
              <c:strCache>
                <c:ptCount val="11"/>
                <c:pt idx="0">
                  <c:v>&lt;6m</c:v>
                </c:pt>
                <c:pt idx="1">
                  <c:v>6-11m</c:v>
                </c:pt>
                <c:pt idx="2">
                  <c:v>1-4y</c:v>
                </c:pt>
                <c:pt idx="3">
                  <c:v>5-9y</c:v>
                </c:pt>
                <c:pt idx="4">
                  <c:v>10-14y</c:v>
                </c:pt>
                <c:pt idx="5">
                  <c:v>15-19y</c:v>
                </c:pt>
                <c:pt idx="6">
                  <c:v>20-29y</c:v>
                </c:pt>
                <c:pt idx="7">
                  <c:v>30-39y</c:v>
                </c:pt>
                <c:pt idx="8">
                  <c:v>40-49y</c:v>
                </c:pt>
                <c:pt idx="9">
                  <c:v>&gt;50y</c:v>
                </c:pt>
                <c:pt idx="10">
                  <c:v>Unknown</c:v>
                </c:pt>
              </c:strCache>
            </c:strRef>
          </c:cat>
          <c:val>
            <c:numRef>
              <c:f>Sheet1!$B$2:$B$12</c:f>
              <c:numCache>
                <c:formatCode>General</c:formatCode>
                <c:ptCount val="11"/>
                <c:pt idx="0">
                  <c:v>26</c:v>
                </c:pt>
                <c:pt idx="1">
                  <c:v>31</c:v>
                </c:pt>
                <c:pt idx="2">
                  <c:v>28</c:v>
                </c:pt>
                <c:pt idx="3">
                  <c:v>9</c:v>
                </c:pt>
                <c:pt idx="4">
                  <c:v>9</c:v>
                </c:pt>
                <c:pt idx="5">
                  <c:v>21</c:v>
                </c:pt>
                <c:pt idx="6">
                  <c:v>52</c:v>
                </c:pt>
                <c:pt idx="7">
                  <c:v>18</c:v>
                </c:pt>
                <c:pt idx="8">
                  <c:v>11</c:v>
                </c:pt>
                <c:pt idx="9">
                  <c:v>6</c:v>
                </c:pt>
                <c:pt idx="10">
                  <c:v>3</c:v>
                </c:pt>
              </c:numCache>
            </c:numRef>
          </c:val>
        </c:ser>
        <c:ser>
          <c:idx val="1"/>
          <c:order val="1"/>
          <c:tx>
            <c:strRef>
              <c:f>Sheet1!$C$1</c:f>
              <c:strCache>
                <c:ptCount val="1"/>
                <c:pt idx="0">
                  <c:v>CAN</c:v>
                </c:pt>
              </c:strCache>
            </c:strRef>
          </c:tx>
          <c:spPr>
            <a:solidFill>
              <a:schemeClr val="accent6">
                <a:lumMod val="75000"/>
              </a:schemeClr>
            </a:solidFill>
          </c:spPr>
          <c:invertIfNegative val="0"/>
          <c:cat>
            <c:strRef>
              <c:f>Sheet1!$A$2:$A$12</c:f>
              <c:strCache>
                <c:ptCount val="11"/>
                <c:pt idx="0">
                  <c:v>&lt;6m</c:v>
                </c:pt>
                <c:pt idx="1">
                  <c:v>6-11m</c:v>
                </c:pt>
                <c:pt idx="2">
                  <c:v>1-4y</c:v>
                </c:pt>
                <c:pt idx="3">
                  <c:v>5-9y</c:v>
                </c:pt>
                <c:pt idx="4">
                  <c:v>10-14y</c:v>
                </c:pt>
                <c:pt idx="5">
                  <c:v>15-19y</c:v>
                </c:pt>
                <c:pt idx="6">
                  <c:v>20-29y</c:v>
                </c:pt>
                <c:pt idx="7">
                  <c:v>30-39y</c:v>
                </c:pt>
                <c:pt idx="8">
                  <c:v>40-49y</c:v>
                </c:pt>
                <c:pt idx="9">
                  <c:v>&gt;50y</c:v>
                </c:pt>
                <c:pt idx="10">
                  <c:v>Unknown</c:v>
                </c:pt>
              </c:strCache>
            </c:strRef>
          </c:cat>
          <c:val>
            <c:numRef>
              <c:f>Sheet1!$C$2:$C$12</c:f>
              <c:numCache>
                <c:formatCode>General</c:formatCode>
                <c:ptCount val="11"/>
                <c:pt idx="0">
                  <c:v>1</c:v>
                </c:pt>
                <c:pt idx="1">
                  <c:v>3</c:v>
                </c:pt>
                <c:pt idx="2">
                  <c:v>17</c:v>
                </c:pt>
                <c:pt idx="3">
                  <c:v>37</c:v>
                </c:pt>
                <c:pt idx="4">
                  <c:v>53</c:v>
                </c:pt>
                <c:pt idx="5">
                  <c:v>39</c:v>
                </c:pt>
                <c:pt idx="6">
                  <c:v>23</c:v>
                </c:pt>
                <c:pt idx="7">
                  <c:v>14</c:v>
                </c:pt>
                <c:pt idx="8">
                  <c:v>5</c:v>
                </c:pt>
                <c:pt idx="9">
                  <c:v>2</c:v>
                </c:pt>
                <c:pt idx="10">
                  <c:v>1</c:v>
                </c:pt>
              </c:numCache>
            </c:numRef>
          </c:val>
        </c:ser>
        <c:ser>
          <c:idx val="2"/>
          <c:order val="2"/>
          <c:tx>
            <c:strRef>
              <c:f>Sheet1!$D$1</c:f>
              <c:strCache>
                <c:ptCount val="1"/>
                <c:pt idx="0">
                  <c:v>CHL</c:v>
                </c:pt>
              </c:strCache>
            </c:strRef>
          </c:tx>
          <c:spPr>
            <a:solidFill>
              <a:srgbClr val="00FF00"/>
            </a:solidFill>
          </c:spPr>
          <c:invertIfNegative val="0"/>
          <c:cat>
            <c:strRef>
              <c:f>Sheet1!$A$2:$A$12</c:f>
              <c:strCache>
                <c:ptCount val="11"/>
                <c:pt idx="0">
                  <c:v>&lt;6m</c:v>
                </c:pt>
                <c:pt idx="1">
                  <c:v>6-11m</c:v>
                </c:pt>
                <c:pt idx="2">
                  <c:v>1-4y</c:v>
                </c:pt>
                <c:pt idx="3">
                  <c:v>5-9y</c:v>
                </c:pt>
                <c:pt idx="4">
                  <c:v>10-14y</c:v>
                </c:pt>
                <c:pt idx="5">
                  <c:v>15-19y</c:v>
                </c:pt>
                <c:pt idx="6">
                  <c:v>20-29y</c:v>
                </c:pt>
                <c:pt idx="7">
                  <c:v>30-39y</c:v>
                </c:pt>
                <c:pt idx="8">
                  <c:v>40-49y</c:v>
                </c:pt>
                <c:pt idx="9">
                  <c:v>&gt;50y</c:v>
                </c:pt>
                <c:pt idx="10">
                  <c:v>Unknown</c:v>
                </c:pt>
              </c:strCache>
            </c:strRef>
          </c:cat>
          <c:val>
            <c:numRef>
              <c:f>Sheet1!$D$2:$D$12</c:f>
              <c:numCache>
                <c:formatCode>General</c:formatCode>
                <c:ptCount val="11"/>
                <c:pt idx="0">
                  <c:v>0</c:v>
                </c:pt>
                <c:pt idx="1">
                  <c:v>2</c:v>
                </c:pt>
                <c:pt idx="4">
                  <c:v>1</c:v>
                </c:pt>
                <c:pt idx="6">
                  <c:v>2</c:v>
                </c:pt>
                <c:pt idx="7">
                  <c:v>3</c:v>
                </c:pt>
                <c:pt idx="8">
                  <c:v>1</c:v>
                </c:pt>
              </c:numCache>
            </c:numRef>
          </c:val>
        </c:ser>
        <c:ser>
          <c:idx val="3"/>
          <c:order val="3"/>
          <c:tx>
            <c:strRef>
              <c:f>Sheet1!$E$1</c:f>
              <c:strCache>
                <c:ptCount val="1"/>
                <c:pt idx="0">
                  <c:v>PER</c:v>
                </c:pt>
              </c:strCache>
            </c:strRef>
          </c:tx>
          <c:spPr>
            <a:solidFill>
              <a:srgbClr val="FFFF00"/>
            </a:solidFill>
          </c:spPr>
          <c:invertIfNegative val="0"/>
          <c:cat>
            <c:strRef>
              <c:f>Sheet1!$A$2:$A$12</c:f>
              <c:strCache>
                <c:ptCount val="11"/>
                <c:pt idx="0">
                  <c:v>&lt;6m</c:v>
                </c:pt>
                <c:pt idx="1">
                  <c:v>6-11m</c:v>
                </c:pt>
                <c:pt idx="2">
                  <c:v>1-4y</c:v>
                </c:pt>
                <c:pt idx="3">
                  <c:v>5-9y</c:v>
                </c:pt>
                <c:pt idx="4">
                  <c:v>10-14y</c:v>
                </c:pt>
                <c:pt idx="5">
                  <c:v>15-19y</c:v>
                </c:pt>
                <c:pt idx="6">
                  <c:v>20-29y</c:v>
                </c:pt>
                <c:pt idx="7">
                  <c:v>30-39y</c:v>
                </c:pt>
                <c:pt idx="8">
                  <c:v>40-49y</c:v>
                </c:pt>
                <c:pt idx="9">
                  <c:v>&gt;50y</c:v>
                </c:pt>
                <c:pt idx="10">
                  <c:v>Unknown</c:v>
                </c:pt>
              </c:strCache>
            </c:strRef>
          </c:cat>
          <c:val>
            <c:numRef>
              <c:f>Sheet1!$E$2:$E$12</c:f>
              <c:numCache>
                <c:formatCode>General</c:formatCode>
                <c:ptCount val="11"/>
                <c:pt idx="5">
                  <c:v>2</c:v>
                </c:pt>
                <c:pt idx="6">
                  <c:v>2</c:v>
                </c:pt>
              </c:numCache>
            </c:numRef>
          </c:val>
        </c:ser>
        <c:ser>
          <c:idx val="4"/>
          <c:order val="4"/>
          <c:tx>
            <c:strRef>
              <c:f>Sheet1!$F$1</c:f>
              <c:strCache>
                <c:ptCount val="1"/>
                <c:pt idx="0">
                  <c:v>USA</c:v>
                </c:pt>
              </c:strCache>
            </c:strRef>
          </c:tx>
          <c:spPr>
            <a:solidFill>
              <a:srgbClr val="00B0F0"/>
            </a:solidFill>
          </c:spPr>
          <c:invertIfNegative val="0"/>
          <c:cat>
            <c:strRef>
              <c:f>Sheet1!$A$2:$A$12</c:f>
              <c:strCache>
                <c:ptCount val="11"/>
                <c:pt idx="0">
                  <c:v>&lt;6m</c:v>
                </c:pt>
                <c:pt idx="1">
                  <c:v>6-11m</c:v>
                </c:pt>
                <c:pt idx="2">
                  <c:v>1-4y</c:v>
                </c:pt>
                <c:pt idx="3">
                  <c:v>5-9y</c:v>
                </c:pt>
                <c:pt idx="4">
                  <c:v>10-14y</c:v>
                </c:pt>
                <c:pt idx="5">
                  <c:v>15-19y</c:v>
                </c:pt>
                <c:pt idx="6">
                  <c:v>20-29y</c:v>
                </c:pt>
                <c:pt idx="7">
                  <c:v>30-39y</c:v>
                </c:pt>
                <c:pt idx="8">
                  <c:v>40-49y</c:v>
                </c:pt>
                <c:pt idx="9">
                  <c:v>&gt;50y</c:v>
                </c:pt>
                <c:pt idx="10">
                  <c:v>Unknown</c:v>
                </c:pt>
              </c:strCache>
            </c:strRef>
          </c:cat>
          <c:val>
            <c:numRef>
              <c:f>Sheet1!$F$2:$F$12</c:f>
              <c:numCache>
                <c:formatCode>General</c:formatCode>
                <c:ptCount val="11"/>
                <c:pt idx="0">
                  <c:v>5</c:v>
                </c:pt>
                <c:pt idx="1">
                  <c:v>21</c:v>
                </c:pt>
                <c:pt idx="2">
                  <c:v>19</c:v>
                </c:pt>
                <c:pt idx="3">
                  <c:v>11</c:v>
                </c:pt>
                <c:pt idx="4">
                  <c:v>15</c:v>
                </c:pt>
                <c:pt idx="5">
                  <c:v>10</c:v>
                </c:pt>
                <c:pt idx="6">
                  <c:v>45</c:v>
                </c:pt>
                <c:pt idx="7">
                  <c:v>27</c:v>
                </c:pt>
                <c:pt idx="8">
                  <c:v>22</c:v>
                </c:pt>
                <c:pt idx="9">
                  <c:v>13</c:v>
                </c:pt>
                <c:pt idx="10">
                  <c:v>1</c:v>
                </c:pt>
              </c:numCache>
            </c:numRef>
          </c:val>
        </c:ser>
        <c:ser>
          <c:idx val="5"/>
          <c:order val="5"/>
          <c:tx>
            <c:strRef>
              <c:f>Sheet1!$G$1</c:f>
              <c:strCache>
                <c:ptCount val="1"/>
                <c:pt idx="0">
                  <c:v>COL</c:v>
                </c:pt>
              </c:strCache>
            </c:strRef>
          </c:tx>
          <c:spPr>
            <a:solidFill>
              <a:srgbClr val="FF0000"/>
            </a:solidFill>
          </c:spPr>
          <c:invertIfNegative val="0"/>
          <c:cat>
            <c:strRef>
              <c:f>Sheet1!$A$2:$A$12</c:f>
              <c:strCache>
                <c:ptCount val="11"/>
                <c:pt idx="0">
                  <c:v>&lt;6m</c:v>
                </c:pt>
                <c:pt idx="1">
                  <c:v>6-11m</c:v>
                </c:pt>
                <c:pt idx="2">
                  <c:v>1-4y</c:v>
                </c:pt>
                <c:pt idx="3">
                  <c:v>5-9y</c:v>
                </c:pt>
                <c:pt idx="4">
                  <c:v>10-14y</c:v>
                </c:pt>
                <c:pt idx="5">
                  <c:v>15-19y</c:v>
                </c:pt>
                <c:pt idx="6">
                  <c:v>20-29y</c:v>
                </c:pt>
                <c:pt idx="7">
                  <c:v>30-39y</c:v>
                </c:pt>
                <c:pt idx="8">
                  <c:v>40-49y</c:v>
                </c:pt>
                <c:pt idx="9">
                  <c:v>&gt;50y</c:v>
                </c:pt>
                <c:pt idx="10">
                  <c:v>Unknown</c:v>
                </c:pt>
              </c:strCache>
            </c:strRef>
          </c:cat>
          <c:val>
            <c:numRef>
              <c:f>Sheet1!$G$2:$G$12</c:f>
              <c:numCache>
                <c:formatCode>General</c:formatCode>
                <c:ptCount val="11"/>
                <c:pt idx="6">
                  <c:v>1</c:v>
                </c:pt>
              </c:numCache>
            </c:numRef>
          </c:val>
        </c:ser>
        <c:ser>
          <c:idx val="6"/>
          <c:order val="6"/>
          <c:tx>
            <c:strRef>
              <c:f>Sheet1!$H$1</c:f>
              <c:strCache>
                <c:ptCount val="1"/>
                <c:pt idx="0">
                  <c:v>MEX</c:v>
                </c:pt>
              </c:strCache>
            </c:strRef>
          </c:tx>
          <c:spPr>
            <a:solidFill>
              <a:srgbClr val="92D050"/>
            </a:solidFill>
          </c:spPr>
          <c:invertIfNegative val="0"/>
          <c:cat>
            <c:strRef>
              <c:f>Sheet1!$A$2:$A$12</c:f>
              <c:strCache>
                <c:ptCount val="11"/>
                <c:pt idx="0">
                  <c:v>&lt;6m</c:v>
                </c:pt>
                <c:pt idx="1">
                  <c:v>6-11m</c:v>
                </c:pt>
                <c:pt idx="2">
                  <c:v>1-4y</c:v>
                </c:pt>
                <c:pt idx="3">
                  <c:v>5-9y</c:v>
                </c:pt>
                <c:pt idx="4">
                  <c:v>10-14y</c:v>
                </c:pt>
                <c:pt idx="5">
                  <c:v>15-19y</c:v>
                </c:pt>
                <c:pt idx="6">
                  <c:v>20-29y</c:v>
                </c:pt>
                <c:pt idx="7">
                  <c:v>30-39y</c:v>
                </c:pt>
                <c:pt idx="8">
                  <c:v>40-49y</c:v>
                </c:pt>
                <c:pt idx="9">
                  <c:v>&gt;50y</c:v>
                </c:pt>
                <c:pt idx="10">
                  <c:v>Unknown</c:v>
                </c:pt>
              </c:strCache>
            </c:strRef>
          </c:cat>
          <c:val>
            <c:numRef>
              <c:f>Sheet1!$H$2:$H$12</c:f>
              <c:numCache>
                <c:formatCode>General</c:formatCode>
                <c:ptCount val="11"/>
                <c:pt idx="10">
                  <c:v>1</c:v>
                </c:pt>
              </c:numCache>
            </c:numRef>
          </c:val>
        </c:ser>
        <c:dLbls>
          <c:showLegendKey val="0"/>
          <c:showVal val="0"/>
          <c:showCatName val="0"/>
          <c:showSerName val="0"/>
          <c:showPercent val="0"/>
          <c:showBubbleSize val="0"/>
        </c:dLbls>
        <c:gapWidth val="150"/>
        <c:overlap val="100"/>
        <c:axId val="76457984"/>
        <c:axId val="54886400"/>
      </c:barChart>
      <c:catAx>
        <c:axId val="76457984"/>
        <c:scaling>
          <c:orientation val="minMax"/>
        </c:scaling>
        <c:delete val="0"/>
        <c:axPos val="b"/>
        <c:title>
          <c:tx>
            <c:rich>
              <a:bodyPr/>
              <a:lstStyle/>
              <a:p>
                <a:pPr>
                  <a:defRPr sz="1400" b="0"/>
                </a:pPr>
                <a:r>
                  <a:rPr lang="en-US" sz="1400" b="0" dirty="0" smtClean="0"/>
                  <a:t>Age groups</a:t>
                </a:r>
                <a:endParaRPr lang="en-US" sz="1400" b="0" dirty="0"/>
              </a:p>
            </c:rich>
          </c:tx>
          <c:layout>
            <c:manualLayout>
              <c:xMode val="edge"/>
              <c:yMode val="edge"/>
              <c:x val="0.49933774755428301"/>
              <c:y val="0.92440462405434631"/>
            </c:manualLayout>
          </c:layout>
          <c:overlay val="0"/>
        </c:title>
        <c:majorTickMark val="out"/>
        <c:minorTickMark val="none"/>
        <c:tickLblPos val="nextTo"/>
        <c:txPr>
          <a:bodyPr/>
          <a:lstStyle/>
          <a:p>
            <a:pPr>
              <a:defRPr sz="1200"/>
            </a:pPr>
            <a:endParaRPr lang="en-US"/>
          </a:p>
        </c:txPr>
        <c:crossAx val="54886400"/>
        <c:crosses val="autoZero"/>
        <c:auto val="1"/>
        <c:lblAlgn val="ctr"/>
        <c:lblOffset val="100"/>
        <c:noMultiLvlLbl val="0"/>
      </c:catAx>
      <c:valAx>
        <c:axId val="54886400"/>
        <c:scaling>
          <c:orientation val="minMax"/>
        </c:scaling>
        <c:delete val="0"/>
        <c:axPos val="l"/>
        <c:majorGridlines/>
        <c:title>
          <c:tx>
            <c:rich>
              <a:bodyPr rot="-5400000" vert="horz"/>
              <a:lstStyle/>
              <a:p>
                <a:pPr>
                  <a:defRPr sz="1600" b="0"/>
                </a:pPr>
                <a:r>
                  <a:rPr lang="en-US" sz="1600" b="0" dirty="0" smtClean="0"/>
                  <a:t>Number of cases</a:t>
                </a:r>
                <a:endParaRPr lang="en-US" sz="1600" b="0" dirty="0"/>
              </a:p>
            </c:rich>
          </c:tx>
          <c:layout/>
          <c:overlay val="0"/>
        </c:title>
        <c:numFmt formatCode="General" sourceLinked="1"/>
        <c:majorTickMark val="out"/>
        <c:minorTickMark val="none"/>
        <c:tickLblPos val="nextTo"/>
        <c:txPr>
          <a:bodyPr/>
          <a:lstStyle/>
          <a:p>
            <a:pPr>
              <a:defRPr sz="1400"/>
            </a:pPr>
            <a:endParaRPr lang="en-US"/>
          </a:p>
        </c:txPr>
        <c:crossAx val="76457984"/>
        <c:crosses val="autoZero"/>
        <c:crossBetween val="between"/>
      </c:valAx>
    </c:plotArea>
    <c:legend>
      <c:legendPos val="b"/>
      <c:layout>
        <c:manualLayout>
          <c:xMode val="edge"/>
          <c:yMode val="edge"/>
          <c:x val="0.20029670722977813"/>
          <c:y val="5.6614945190674698E-2"/>
          <c:w val="0.29263517060367461"/>
          <c:h val="0.2024316813339509"/>
        </c:manualLayout>
      </c:layout>
      <c:overlay val="0"/>
      <c:spPr>
        <a:solidFill>
          <a:schemeClr val="bg1"/>
        </a:solidFill>
        <a:ln>
          <a:solidFill>
            <a:schemeClr val="tx1"/>
          </a:solidFill>
        </a:ln>
      </c:spPr>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27296587926507"/>
          <c:y val="8.2196729574810737E-2"/>
          <c:w val="0.80687893700787405"/>
          <c:h val="0.73425459088130596"/>
        </c:manualLayout>
      </c:layout>
      <c:barChart>
        <c:barDir val="col"/>
        <c:grouping val="clustered"/>
        <c:varyColors val="0"/>
        <c:ser>
          <c:idx val="0"/>
          <c:order val="0"/>
          <c:tx>
            <c:strRef>
              <c:f>'4-5(new)'!$D$1</c:f>
              <c:strCache>
                <c:ptCount val="1"/>
                <c:pt idx="0">
                  <c:v>Casos  - 2014</c:v>
                </c:pt>
              </c:strCache>
            </c:strRef>
          </c:tx>
          <c:spPr>
            <a:solidFill>
              <a:schemeClr val="tx2"/>
            </a:solidFill>
          </c:spPr>
          <c:invertIfNegative val="0"/>
          <c:cat>
            <c:strRef>
              <c:f>'4-5(new)'!$B$4:$B$13</c:f>
              <c:strCache>
                <c:ptCount val="10"/>
                <c:pt idx="0">
                  <c:v>&lt; 6m</c:v>
                </c:pt>
                <c:pt idx="1">
                  <c:v>6 &lt; 1 ano</c:v>
                </c:pt>
                <c:pt idx="2">
                  <c:v>1 a 4</c:v>
                </c:pt>
                <c:pt idx="3">
                  <c:v>5 a 9</c:v>
                </c:pt>
                <c:pt idx="4">
                  <c:v>10 a 14 </c:v>
                </c:pt>
                <c:pt idx="5">
                  <c:v>15 a 19 </c:v>
                </c:pt>
                <c:pt idx="6">
                  <c:v>20 a 29 </c:v>
                </c:pt>
                <c:pt idx="7">
                  <c:v>30 a 39 </c:v>
                </c:pt>
                <c:pt idx="8">
                  <c:v>40 a 49 </c:v>
                </c:pt>
                <c:pt idx="9">
                  <c:v>&gt; 50</c:v>
                </c:pt>
              </c:strCache>
            </c:strRef>
          </c:cat>
          <c:val>
            <c:numRef>
              <c:f>'4-5(new)'!$D$4:$D$13</c:f>
              <c:numCache>
                <c:formatCode>General</c:formatCode>
                <c:ptCount val="10"/>
                <c:pt idx="0">
                  <c:v>89</c:v>
                </c:pt>
                <c:pt idx="1">
                  <c:v>151</c:v>
                </c:pt>
                <c:pt idx="2">
                  <c:v>93</c:v>
                </c:pt>
                <c:pt idx="3">
                  <c:v>43</c:v>
                </c:pt>
                <c:pt idx="4">
                  <c:v>85</c:v>
                </c:pt>
                <c:pt idx="5">
                  <c:v>111</c:v>
                </c:pt>
                <c:pt idx="6">
                  <c:v>150</c:v>
                </c:pt>
                <c:pt idx="7">
                  <c:v>58</c:v>
                </c:pt>
                <c:pt idx="8">
                  <c:v>41</c:v>
                </c:pt>
                <c:pt idx="9">
                  <c:v>19</c:v>
                </c:pt>
              </c:numCache>
            </c:numRef>
          </c:val>
        </c:ser>
        <c:ser>
          <c:idx val="1"/>
          <c:order val="1"/>
          <c:tx>
            <c:strRef>
              <c:f>'4-5(new)'!$E$1</c:f>
              <c:strCache>
                <c:ptCount val="1"/>
                <c:pt idx="0">
                  <c:v>Casos  - 2015</c:v>
                </c:pt>
              </c:strCache>
            </c:strRef>
          </c:tx>
          <c:spPr>
            <a:solidFill>
              <a:srgbClr val="C00000"/>
            </a:solidFill>
          </c:spPr>
          <c:invertIfNegative val="0"/>
          <c:cat>
            <c:strRef>
              <c:f>'4-5(new)'!$B$4:$B$13</c:f>
              <c:strCache>
                <c:ptCount val="10"/>
                <c:pt idx="0">
                  <c:v>&lt; 6m</c:v>
                </c:pt>
                <c:pt idx="1">
                  <c:v>6 &lt; 1 ano</c:v>
                </c:pt>
                <c:pt idx="2">
                  <c:v>1 a 4</c:v>
                </c:pt>
                <c:pt idx="3">
                  <c:v>5 a 9</c:v>
                </c:pt>
                <c:pt idx="4">
                  <c:v>10 a 14 </c:v>
                </c:pt>
                <c:pt idx="5">
                  <c:v>15 a 19 </c:v>
                </c:pt>
                <c:pt idx="6">
                  <c:v>20 a 29 </c:v>
                </c:pt>
                <c:pt idx="7">
                  <c:v>30 a 39 </c:v>
                </c:pt>
                <c:pt idx="8">
                  <c:v>40 a 49 </c:v>
                </c:pt>
                <c:pt idx="9">
                  <c:v>&gt; 50</c:v>
                </c:pt>
              </c:strCache>
            </c:strRef>
          </c:cat>
          <c:val>
            <c:numRef>
              <c:f>'4-5(new)'!$E$4:$E$13</c:f>
              <c:numCache>
                <c:formatCode>General</c:formatCode>
                <c:ptCount val="10"/>
                <c:pt idx="0">
                  <c:v>26</c:v>
                </c:pt>
                <c:pt idx="1">
                  <c:v>31</c:v>
                </c:pt>
                <c:pt idx="2">
                  <c:v>28</c:v>
                </c:pt>
                <c:pt idx="3">
                  <c:v>9</c:v>
                </c:pt>
                <c:pt idx="4">
                  <c:v>9</c:v>
                </c:pt>
                <c:pt idx="5">
                  <c:v>21</c:v>
                </c:pt>
                <c:pt idx="6">
                  <c:v>52</c:v>
                </c:pt>
                <c:pt idx="7">
                  <c:v>18</c:v>
                </c:pt>
                <c:pt idx="8">
                  <c:v>11</c:v>
                </c:pt>
                <c:pt idx="9">
                  <c:v>6</c:v>
                </c:pt>
              </c:numCache>
            </c:numRef>
          </c:val>
        </c:ser>
        <c:dLbls>
          <c:showLegendKey val="0"/>
          <c:showVal val="0"/>
          <c:showCatName val="0"/>
          <c:showSerName val="0"/>
          <c:showPercent val="0"/>
          <c:showBubbleSize val="0"/>
        </c:dLbls>
        <c:gapWidth val="150"/>
        <c:axId val="76457472"/>
        <c:axId val="54888704"/>
      </c:barChart>
      <c:lineChart>
        <c:grouping val="standard"/>
        <c:varyColors val="0"/>
        <c:ser>
          <c:idx val="2"/>
          <c:order val="2"/>
          <c:tx>
            <c:strRef>
              <c:f>'4-5(new)'!$D$2</c:f>
              <c:strCache>
                <c:ptCount val="1"/>
                <c:pt idx="0">
                  <c:v>Taxa de Ataque - 2014</c:v>
                </c:pt>
              </c:strCache>
            </c:strRef>
          </c:tx>
          <c:spPr>
            <a:ln>
              <a:solidFill>
                <a:srgbClr val="00B050"/>
              </a:solidFill>
            </a:ln>
          </c:spPr>
          <c:marker>
            <c:symbol val="none"/>
          </c:marker>
          <c:cat>
            <c:strRef>
              <c:f>'4-5(new)'!$B$4:$B$13</c:f>
              <c:strCache>
                <c:ptCount val="10"/>
                <c:pt idx="0">
                  <c:v>&lt; 6m</c:v>
                </c:pt>
                <c:pt idx="1">
                  <c:v>6 &lt; 1 ano</c:v>
                </c:pt>
                <c:pt idx="2">
                  <c:v>1 a 4</c:v>
                </c:pt>
                <c:pt idx="3">
                  <c:v>5 a 9</c:v>
                </c:pt>
                <c:pt idx="4">
                  <c:v>10 a 14 </c:v>
                </c:pt>
                <c:pt idx="5">
                  <c:v>15 a 19 </c:v>
                </c:pt>
                <c:pt idx="6">
                  <c:v>20 a 29 </c:v>
                </c:pt>
                <c:pt idx="7">
                  <c:v>30 a 39 </c:v>
                </c:pt>
                <c:pt idx="8">
                  <c:v>40 a 49 </c:v>
                </c:pt>
                <c:pt idx="9">
                  <c:v>&gt; 50</c:v>
                </c:pt>
              </c:strCache>
            </c:strRef>
          </c:cat>
          <c:val>
            <c:numRef>
              <c:f>'4-5(new)'!$D$14:$D$23</c:f>
              <c:numCache>
                <c:formatCode>0.0</c:formatCode>
                <c:ptCount val="10"/>
                <c:pt idx="0">
                  <c:v>154.3450739642405</c:v>
                </c:pt>
                <c:pt idx="1">
                  <c:v>218.22386010549897</c:v>
                </c:pt>
                <c:pt idx="2">
                  <c:v>17.614837375275588</c:v>
                </c:pt>
                <c:pt idx="3">
                  <c:v>6.0659581251393053</c:v>
                </c:pt>
                <c:pt idx="4">
                  <c:v>9.8541356068176711</c:v>
                </c:pt>
                <c:pt idx="5">
                  <c:v>12.873520559940156</c:v>
                </c:pt>
                <c:pt idx="6">
                  <c:v>9.4027793362013909</c:v>
                </c:pt>
                <c:pt idx="7">
                  <c:v>4.6128579438583373</c:v>
                </c:pt>
                <c:pt idx="8">
                  <c:v>3.9462197620910726</c:v>
                </c:pt>
                <c:pt idx="9">
                  <c:v>10.415867203175194</c:v>
                </c:pt>
              </c:numCache>
            </c:numRef>
          </c:val>
          <c:smooth val="0"/>
        </c:ser>
        <c:ser>
          <c:idx val="3"/>
          <c:order val="3"/>
          <c:tx>
            <c:strRef>
              <c:f>'4-5(new)'!$E$2</c:f>
              <c:strCache>
                <c:ptCount val="1"/>
                <c:pt idx="0">
                  <c:v>Taxa de Ataque - 2015</c:v>
                </c:pt>
              </c:strCache>
            </c:strRef>
          </c:tx>
          <c:spPr>
            <a:ln>
              <a:solidFill>
                <a:srgbClr val="CC6600"/>
              </a:solidFill>
            </a:ln>
          </c:spPr>
          <c:marker>
            <c:symbol val="none"/>
          </c:marker>
          <c:cat>
            <c:strRef>
              <c:f>'4-5(new)'!$B$4:$B$13</c:f>
              <c:strCache>
                <c:ptCount val="10"/>
                <c:pt idx="0">
                  <c:v>&lt; 6m</c:v>
                </c:pt>
                <c:pt idx="1">
                  <c:v>6 &lt; 1 ano</c:v>
                </c:pt>
                <c:pt idx="2">
                  <c:v>1 a 4</c:v>
                </c:pt>
                <c:pt idx="3">
                  <c:v>5 a 9</c:v>
                </c:pt>
                <c:pt idx="4">
                  <c:v>10 a 14 </c:v>
                </c:pt>
                <c:pt idx="5">
                  <c:v>15 a 19 </c:v>
                </c:pt>
                <c:pt idx="6">
                  <c:v>20 a 29 </c:v>
                </c:pt>
                <c:pt idx="7">
                  <c:v>30 a 39 </c:v>
                </c:pt>
                <c:pt idx="8">
                  <c:v>40 a 49 </c:v>
                </c:pt>
                <c:pt idx="9">
                  <c:v>&gt; 50</c:v>
                </c:pt>
              </c:strCache>
            </c:strRef>
          </c:cat>
          <c:val>
            <c:numRef>
              <c:f>'4-5(new)'!$E$14:$E$23</c:f>
              <c:numCache>
                <c:formatCode>0.0</c:formatCode>
                <c:ptCount val="10"/>
                <c:pt idx="0">
                  <c:v>45.786739455842209</c:v>
                </c:pt>
                <c:pt idx="1">
                  <c:v>45.472547782846583</c:v>
                </c:pt>
                <c:pt idx="2">
                  <c:v>4.4237021963681409</c:v>
                </c:pt>
                <c:pt idx="3">
                  <c:v>1.2696191424710175</c:v>
                </c:pt>
                <c:pt idx="4">
                  <c:v>1.0433790642512828</c:v>
                </c:pt>
                <c:pt idx="5">
                  <c:v>2.4355309167454351</c:v>
                </c:pt>
                <c:pt idx="6">
                  <c:v>3.2596301698831485</c:v>
                </c:pt>
                <c:pt idx="7">
                  <c:v>1.4315766032663806</c:v>
                </c:pt>
                <c:pt idx="8">
                  <c:v>1.0587418873902879</c:v>
                </c:pt>
                <c:pt idx="9">
                  <c:v>0.36942468877509238</c:v>
                </c:pt>
              </c:numCache>
            </c:numRef>
          </c:val>
          <c:smooth val="0"/>
        </c:ser>
        <c:dLbls>
          <c:showLegendKey val="0"/>
          <c:showVal val="0"/>
          <c:showCatName val="0"/>
          <c:showSerName val="0"/>
          <c:showPercent val="0"/>
          <c:showBubbleSize val="0"/>
        </c:dLbls>
        <c:marker val="1"/>
        <c:smooth val="0"/>
        <c:axId val="81813504"/>
        <c:axId val="54889280"/>
      </c:lineChart>
      <c:catAx>
        <c:axId val="76457472"/>
        <c:scaling>
          <c:orientation val="minMax"/>
        </c:scaling>
        <c:delete val="0"/>
        <c:axPos val="b"/>
        <c:numFmt formatCode="General" sourceLinked="1"/>
        <c:majorTickMark val="out"/>
        <c:minorTickMark val="none"/>
        <c:tickLblPos val="nextTo"/>
        <c:crossAx val="54888704"/>
        <c:crosses val="autoZero"/>
        <c:auto val="1"/>
        <c:lblAlgn val="ctr"/>
        <c:lblOffset val="100"/>
        <c:noMultiLvlLbl val="0"/>
      </c:catAx>
      <c:valAx>
        <c:axId val="54888704"/>
        <c:scaling>
          <c:orientation val="minMax"/>
        </c:scaling>
        <c:delete val="0"/>
        <c:axPos val="l"/>
        <c:majorGridlines/>
        <c:numFmt formatCode="General" sourceLinked="1"/>
        <c:majorTickMark val="out"/>
        <c:minorTickMark val="none"/>
        <c:tickLblPos val="nextTo"/>
        <c:crossAx val="76457472"/>
        <c:crosses val="autoZero"/>
        <c:crossBetween val="between"/>
      </c:valAx>
      <c:catAx>
        <c:axId val="81813504"/>
        <c:scaling>
          <c:orientation val="minMax"/>
        </c:scaling>
        <c:delete val="1"/>
        <c:axPos val="b"/>
        <c:majorTickMark val="out"/>
        <c:minorTickMark val="none"/>
        <c:tickLblPos val="nextTo"/>
        <c:crossAx val="54889280"/>
        <c:crosses val="autoZero"/>
        <c:auto val="1"/>
        <c:lblAlgn val="ctr"/>
        <c:lblOffset val="100"/>
        <c:noMultiLvlLbl val="0"/>
      </c:catAx>
      <c:valAx>
        <c:axId val="54889280"/>
        <c:scaling>
          <c:orientation val="minMax"/>
        </c:scaling>
        <c:delete val="0"/>
        <c:axPos val="r"/>
        <c:numFmt formatCode="0.0" sourceLinked="1"/>
        <c:majorTickMark val="out"/>
        <c:minorTickMark val="none"/>
        <c:tickLblPos val="nextTo"/>
        <c:crossAx val="81813504"/>
        <c:crosses val="max"/>
        <c:crossBetween val="between"/>
      </c:valAx>
    </c:plotArea>
    <c:legend>
      <c:legendPos val="b"/>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629893238434241E-2"/>
          <c:y val="3.2051282051282E-2"/>
          <c:w val="0.89234875444839823"/>
          <c:h val="0.70833333333333304"/>
        </c:manualLayout>
      </c:layout>
      <c:barChart>
        <c:barDir val="col"/>
        <c:grouping val="clustered"/>
        <c:varyColors val="0"/>
        <c:ser>
          <c:idx val="10"/>
          <c:order val="0"/>
          <c:tx>
            <c:strRef>
              <c:f>Sheet1!$A$2</c:f>
              <c:strCache>
                <c:ptCount val="1"/>
                <c:pt idx="0">
                  <c:v>2009</c:v>
                </c:pt>
              </c:strCache>
            </c:strRef>
          </c:tx>
          <c:spPr>
            <a:solidFill>
              <a:srgbClr val="00FF00"/>
            </a:solidFill>
            <a:ln w="12201">
              <a:solidFill>
                <a:schemeClr val="tx1"/>
              </a:solidFill>
              <a:prstDash val="solid"/>
            </a:ln>
          </c:spPr>
          <c:invertIfNegative val="0"/>
          <c:dLbls>
            <c:dLbl>
              <c:idx val="0"/>
              <c:layout>
                <c:manualLayout>
                  <c:x val="2.6622670326380709E-3"/>
                  <c:y val="3.5804149028569221E-3"/>
                </c:manualLayout>
              </c:layout>
              <c:dLblPos val="outEnd"/>
              <c:showLegendKey val="0"/>
              <c:showVal val="1"/>
              <c:showCatName val="0"/>
              <c:showSerName val="0"/>
              <c:showPercent val="0"/>
              <c:showBubbleSize val="0"/>
            </c:dLbl>
            <c:dLbl>
              <c:idx val="2"/>
              <c:layout>
                <c:manualLayout>
                  <c:x val="2.4843295660424321E-3"/>
                  <c:y val="-7.8941440118834496E-3"/>
                </c:manualLayout>
              </c:layout>
              <c:dLblPos val="outEnd"/>
              <c:showLegendKey val="0"/>
              <c:showVal val="1"/>
              <c:showCatName val="0"/>
              <c:showSerName val="0"/>
              <c:showPercent val="0"/>
              <c:showBubbleSize val="0"/>
            </c:dLbl>
            <c:dLbl>
              <c:idx val="3"/>
              <c:layout>
                <c:manualLayout>
                  <c:x val="1.06084125979083E-3"/>
                  <c:y val="-1.8042731873517109E-3"/>
                </c:manualLayout>
              </c:layout>
              <c:dLblPos val="outEnd"/>
              <c:showLegendKey val="0"/>
              <c:showVal val="1"/>
              <c:showCatName val="0"/>
              <c:showSerName val="0"/>
              <c:showPercent val="0"/>
              <c:showBubbleSize val="0"/>
            </c:dLbl>
            <c:dLbl>
              <c:idx val="4"/>
              <c:layout>
                <c:manualLayout>
                  <c:x val="5.2703266884190436E-4"/>
                  <c:y val="9.5739773818491799E-3"/>
                </c:manualLayout>
              </c:layout>
              <c:dLblPos val="outEnd"/>
              <c:showLegendKey val="0"/>
              <c:showVal val="1"/>
              <c:showCatName val="0"/>
              <c:showSerName val="0"/>
              <c:showPercent val="0"/>
              <c:showBubbleSize val="0"/>
            </c:dLbl>
            <c:spPr>
              <a:noFill/>
              <a:ln w="24402">
                <a:noFill/>
              </a:ln>
            </c:spPr>
            <c:txPr>
              <a:bodyPr/>
              <a:lstStyle/>
              <a:p>
                <a:pPr>
                  <a:defRPr sz="127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%Notification sites</c:v>
                </c:pt>
                <c:pt idx="1">
                  <c:v>% cases with adequate investigation</c:v>
                </c:pt>
                <c:pt idx="2">
                  <c:v>% cases with adequate sample</c:v>
                </c:pt>
                <c:pt idx="3">
                  <c:v>% specimens in LAB &lt;=5 days</c:v>
                </c:pt>
                <c:pt idx="4">
                  <c:v>% LAB results reported &lt;=4 days</c:v>
                </c:pt>
              </c:strCache>
            </c:strRef>
          </c:cat>
          <c:val>
            <c:numRef>
              <c:f>Sheet1!$B$2:$F$2</c:f>
            </c:numRef>
          </c:val>
        </c:ser>
        <c:ser>
          <c:idx val="11"/>
          <c:order val="1"/>
          <c:tx>
            <c:strRef>
              <c:f>Sheet1!$A$3</c:f>
              <c:strCache>
                <c:ptCount val="1"/>
                <c:pt idx="0">
                  <c:v>2010</c:v>
                </c:pt>
              </c:strCache>
            </c:strRef>
          </c:tx>
          <c:spPr>
            <a:solidFill>
              <a:srgbClr val="00FFFF"/>
            </a:solidFill>
            <a:ln w="12201">
              <a:solidFill>
                <a:schemeClr val="tx1"/>
              </a:solidFill>
              <a:prstDash val="solid"/>
            </a:ln>
          </c:spPr>
          <c:invertIfNegative val="0"/>
          <c:dLbls>
            <c:dLbl>
              <c:idx val="1"/>
              <c:layout>
                <c:manualLayout>
                  <c:x val="7.1724221021478242E-4"/>
                  <c:y val="6.7213314854927039E-3"/>
                </c:manualLayout>
              </c:layout>
              <c:dLblPos val="outEnd"/>
              <c:showLegendKey val="0"/>
              <c:showVal val="1"/>
              <c:showCatName val="0"/>
              <c:showSerName val="0"/>
              <c:showPercent val="0"/>
              <c:showBubbleSize val="0"/>
            </c:dLbl>
            <c:dLbl>
              <c:idx val="2"/>
              <c:layout>
                <c:manualLayout>
                  <c:x val="3.7421524804756401E-3"/>
                  <c:y val="-9.0800141831834207E-3"/>
                </c:manualLayout>
              </c:layout>
              <c:dLblPos val="outEnd"/>
              <c:showLegendKey val="0"/>
              <c:showVal val="1"/>
              <c:showCatName val="0"/>
              <c:showSerName val="0"/>
              <c:showPercent val="0"/>
              <c:showBubbleSize val="0"/>
            </c:dLbl>
            <c:dLbl>
              <c:idx val="3"/>
              <c:layout>
                <c:manualLayout>
                  <c:x val="2.3186641742242082E-3"/>
                  <c:y val="-1.6740134270452508E-2"/>
                </c:manualLayout>
              </c:layout>
              <c:dLblPos val="outEnd"/>
              <c:showLegendKey val="0"/>
              <c:showVal val="1"/>
              <c:showCatName val="0"/>
              <c:showSerName val="0"/>
              <c:showPercent val="0"/>
              <c:showBubbleSize val="0"/>
            </c:dLbl>
            <c:dLbl>
              <c:idx val="4"/>
              <c:layout>
                <c:manualLayout>
                  <c:x val="-8.8418356263237643E-4"/>
                  <c:y val="-5.0094013924798838E-3"/>
                </c:manualLayout>
              </c:layout>
              <c:dLblPos val="outEnd"/>
              <c:showLegendKey val="0"/>
              <c:showVal val="1"/>
              <c:showCatName val="0"/>
              <c:showSerName val="0"/>
              <c:showPercent val="0"/>
              <c:showBubbleSize val="0"/>
            </c:dLbl>
            <c:spPr>
              <a:noFill/>
              <a:ln w="24402">
                <a:noFill/>
              </a:ln>
            </c:spPr>
            <c:txPr>
              <a:bodyPr/>
              <a:lstStyle/>
              <a:p>
                <a:pPr>
                  <a:defRPr sz="127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%Notification sites</c:v>
                </c:pt>
                <c:pt idx="1">
                  <c:v>% cases with adequate investigation</c:v>
                </c:pt>
                <c:pt idx="2">
                  <c:v>% cases with adequate sample</c:v>
                </c:pt>
                <c:pt idx="3">
                  <c:v>% specimens in LAB &lt;=5 days</c:v>
                </c:pt>
                <c:pt idx="4">
                  <c:v>% LAB results reported &lt;=4 days</c:v>
                </c:pt>
              </c:strCache>
            </c:strRef>
          </c:cat>
          <c:val>
            <c:numRef>
              <c:f>Sheet1!$B$3:$F$3</c:f>
            </c:numRef>
          </c:val>
        </c:ser>
        <c:ser>
          <c:idx val="12"/>
          <c:order val="2"/>
          <c:tx>
            <c:strRef>
              <c:f>Sheet1!$A$4</c:f>
              <c:strCache>
                <c:ptCount val="1"/>
                <c:pt idx="0">
                  <c:v>2011</c:v>
                </c:pt>
              </c:strCache>
            </c:strRef>
          </c:tx>
          <c:spPr>
            <a:solidFill>
              <a:srgbClr val="993300"/>
            </a:solidFill>
            <a:ln w="12201">
              <a:solidFill>
                <a:schemeClr val="tx1"/>
              </a:solidFill>
              <a:prstDash val="solid"/>
            </a:ln>
          </c:spPr>
          <c:invertIfNegative val="0"/>
          <c:dLbls>
            <c:dLbl>
              <c:idx val="1"/>
              <c:layout>
                <c:manualLayout>
                  <c:x val="1.0853854093455309E-3"/>
                  <c:y val="-2.7445298828377322E-2"/>
                </c:manualLayout>
              </c:layout>
              <c:dLblPos val="outEnd"/>
              <c:showLegendKey val="0"/>
              <c:showVal val="1"/>
              <c:showCatName val="0"/>
              <c:showSerName val="0"/>
              <c:showPercent val="0"/>
              <c:showBubbleSize val="0"/>
            </c:dLbl>
            <c:dLbl>
              <c:idx val="2"/>
              <c:layout>
                <c:manualLayout>
                  <c:x val="2.3309362490014809E-3"/>
                  <c:y val="2.2586272177303421E-5"/>
                </c:manualLayout>
              </c:layout>
              <c:dLblPos val="outEnd"/>
              <c:showLegendKey val="0"/>
              <c:showVal val="1"/>
              <c:showCatName val="0"/>
              <c:showSerName val="0"/>
              <c:showPercent val="0"/>
              <c:showBubbleSize val="0"/>
            </c:dLbl>
            <c:dLbl>
              <c:idx val="3"/>
              <c:layout>
                <c:manualLayout>
                  <c:x val="9.0744794274992666E-4"/>
                  <c:y val="-1.11632657227244E-2"/>
                </c:manualLayout>
              </c:layout>
              <c:dLblPos val="outEnd"/>
              <c:showLegendKey val="0"/>
              <c:showVal val="1"/>
              <c:showCatName val="0"/>
              <c:showSerName val="0"/>
              <c:showPercent val="0"/>
              <c:showBubbleSize val="0"/>
            </c:dLbl>
            <c:dLbl>
              <c:idx val="4"/>
              <c:layout>
                <c:manualLayout>
                  <c:x val="2.152998782405921E-3"/>
                  <c:y val="-5.4260953237440521E-3"/>
                </c:manualLayout>
              </c:layout>
              <c:dLblPos val="outEnd"/>
              <c:showLegendKey val="0"/>
              <c:showVal val="1"/>
              <c:showCatName val="0"/>
              <c:showSerName val="0"/>
              <c:showPercent val="0"/>
              <c:showBubbleSize val="0"/>
            </c:dLbl>
            <c:spPr>
              <a:noFill/>
              <a:ln w="24402">
                <a:noFill/>
              </a:ln>
            </c:spPr>
            <c:txPr>
              <a:bodyPr/>
              <a:lstStyle/>
              <a:p>
                <a:pPr>
                  <a:defRPr lang="en-US" sz="127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%Notification sites</c:v>
                </c:pt>
                <c:pt idx="1">
                  <c:v>% cases with adequate investigation</c:v>
                </c:pt>
                <c:pt idx="2">
                  <c:v>% cases with adequate sample</c:v>
                </c:pt>
                <c:pt idx="3">
                  <c:v>% specimens in LAB &lt;=5 days</c:v>
                </c:pt>
                <c:pt idx="4">
                  <c:v>% LAB results reported &lt;=4 days</c:v>
                </c:pt>
              </c:strCache>
            </c:strRef>
          </c:cat>
          <c:val>
            <c:numRef>
              <c:f>Sheet1!$B$4:$F$4</c:f>
              <c:numCache>
                <c:formatCode>General</c:formatCode>
                <c:ptCount val="5"/>
                <c:pt idx="0">
                  <c:v>83</c:v>
                </c:pt>
                <c:pt idx="1">
                  <c:v>75</c:v>
                </c:pt>
                <c:pt idx="2">
                  <c:v>97</c:v>
                </c:pt>
                <c:pt idx="3">
                  <c:v>86</c:v>
                </c:pt>
                <c:pt idx="4">
                  <c:v>85</c:v>
                </c:pt>
              </c:numCache>
            </c:numRef>
          </c:val>
        </c:ser>
        <c:ser>
          <c:idx val="13"/>
          <c:order val="3"/>
          <c:tx>
            <c:strRef>
              <c:f>Sheet1!$A$5</c:f>
              <c:strCache>
                <c:ptCount val="1"/>
                <c:pt idx="0">
                  <c:v>2012</c:v>
                </c:pt>
              </c:strCache>
            </c:strRef>
          </c:tx>
          <c:spPr>
            <a:solidFill>
              <a:srgbClr val="FF9900"/>
            </a:solidFill>
            <a:ln w="12201">
              <a:solidFill>
                <a:schemeClr val="tx1"/>
              </a:solidFill>
              <a:prstDash val="solid"/>
            </a:ln>
          </c:spPr>
          <c:invertIfNegative val="0"/>
          <c:dLbls>
            <c:spPr>
              <a:noFill/>
              <a:ln w="24402">
                <a:noFill/>
              </a:ln>
            </c:spPr>
            <c:txPr>
              <a:bodyPr/>
              <a:lstStyle/>
              <a:p>
                <a:pPr>
                  <a:defRPr lang="en-US" sz="127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%Notification sites</c:v>
                </c:pt>
                <c:pt idx="1">
                  <c:v>% cases with adequate investigation</c:v>
                </c:pt>
                <c:pt idx="2">
                  <c:v>% cases with adequate sample</c:v>
                </c:pt>
                <c:pt idx="3">
                  <c:v>% specimens in LAB &lt;=5 days</c:v>
                </c:pt>
                <c:pt idx="4">
                  <c:v>% LAB results reported &lt;=4 days</c:v>
                </c:pt>
              </c:strCache>
            </c:strRef>
          </c:cat>
          <c:val>
            <c:numRef>
              <c:f>Sheet1!$B$5:$F$5</c:f>
              <c:numCache>
                <c:formatCode>General</c:formatCode>
                <c:ptCount val="5"/>
                <c:pt idx="0">
                  <c:v>79</c:v>
                </c:pt>
                <c:pt idx="1">
                  <c:v>81</c:v>
                </c:pt>
                <c:pt idx="2">
                  <c:v>97</c:v>
                </c:pt>
                <c:pt idx="3">
                  <c:v>80</c:v>
                </c:pt>
                <c:pt idx="4">
                  <c:v>84</c:v>
                </c:pt>
              </c:numCache>
            </c:numRef>
          </c:val>
        </c:ser>
        <c:ser>
          <c:idx val="14"/>
          <c:order val="4"/>
          <c:tx>
            <c:strRef>
              <c:f>Sheet1!$A$6</c:f>
              <c:strCache>
                <c:ptCount val="1"/>
                <c:pt idx="0">
                  <c:v>2013</c:v>
                </c:pt>
              </c:strCache>
            </c:strRef>
          </c:tx>
          <c:spPr>
            <a:solidFill>
              <a:srgbClr val="008080"/>
            </a:solidFill>
            <a:ln w="12201">
              <a:solidFill>
                <a:schemeClr val="tx1"/>
              </a:solidFill>
              <a:prstDash val="solid"/>
            </a:ln>
          </c:spPr>
          <c:invertIfNegative val="0"/>
          <c:dLbls>
            <c:spPr>
              <a:noFill/>
              <a:ln w="24402">
                <a:noFill/>
              </a:ln>
            </c:spPr>
            <c:txPr>
              <a:bodyPr/>
              <a:lstStyle/>
              <a:p>
                <a:pPr>
                  <a:defRPr lang="en-US" sz="127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%Notification sites</c:v>
                </c:pt>
                <c:pt idx="1">
                  <c:v>% cases with adequate investigation</c:v>
                </c:pt>
                <c:pt idx="2">
                  <c:v>% cases with adequate sample</c:v>
                </c:pt>
                <c:pt idx="3">
                  <c:v>% specimens in LAB &lt;=5 days</c:v>
                </c:pt>
                <c:pt idx="4">
                  <c:v>% LAB results reported &lt;=4 days</c:v>
                </c:pt>
              </c:strCache>
            </c:strRef>
          </c:cat>
          <c:val>
            <c:numRef>
              <c:f>Sheet1!$B$6:$F$6</c:f>
              <c:numCache>
                <c:formatCode>General</c:formatCode>
                <c:ptCount val="5"/>
                <c:pt idx="0">
                  <c:v>70</c:v>
                </c:pt>
                <c:pt idx="1">
                  <c:v>88</c:v>
                </c:pt>
                <c:pt idx="2">
                  <c:v>86</c:v>
                </c:pt>
                <c:pt idx="3">
                  <c:v>78</c:v>
                </c:pt>
                <c:pt idx="4">
                  <c:v>71</c:v>
                </c:pt>
              </c:numCache>
            </c:numRef>
          </c:val>
        </c:ser>
        <c:ser>
          <c:idx val="0"/>
          <c:order val="5"/>
          <c:tx>
            <c:strRef>
              <c:f>Sheet1!$A$7</c:f>
              <c:strCache>
                <c:ptCount val="1"/>
                <c:pt idx="0">
                  <c:v>2014</c:v>
                </c:pt>
              </c:strCache>
            </c:strRef>
          </c:tx>
          <c:spPr>
            <a:ln w="3173"/>
          </c:spPr>
          <c:invertIfNegative val="0"/>
          <c:dLbls>
            <c:txPr>
              <a:bodyPr/>
              <a:lstStyle/>
              <a:p>
                <a:pPr>
                  <a:defRPr lang="en-US" sz="1199" b="1">
                    <a:solidFill>
                      <a:schemeClr val="tx1"/>
                    </a:solidFill>
                  </a:defRPr>
                </a:pPr>
                <a:endParaRPr lang="en-US"/>
              </a:p>
            </c:txPr>
            <c:dLblPos val="outEnd"/>
            <c:showLegendKey val="0"/>
            <c:showVal val="1"/>
            <c:showCatName val="0"/>
            <c:showSerName val="0"/>
            <c:showPercent val="0"/>
            <c:showBubbleSize val="0"/>
            <c:showLeaderLines val="0"/>
          </c:dLbls>
          <c:cat>
            <c:strRef>
              <c:f>Sheet1!$B$1:$F$1</c:f>
              <c:strCache>
                <c:ptCount val="5"/>
                <c:pt idx="0">
                  <c:v>%Notification sites</c:v>
                </c:pt>
                <c:pt idx="1">
                  <c:v>% cases with adequate investigation</c:v>
                </c:pt>
                <c:pt idx="2">
                  <c:v>% cases with adequate sample</c:v>
                </c:pt>
                <c:pt idx="3">
                  <c:v>% specimens in LAB &lt;=5 days</c:v>
                </c:pt>
                <c:pt idx="4">
                  <c:v>% LAB results reported &lt;=4 days</c:v>
                </c:pt>
              </c:strCache>
            </c:strRef>
          </c:cat>
          <c:val>
            <c:numRef>
              <c:f>Sheet1!$B$7:$F$7</c:f>
              <c:numCache>
                <c:formatCode>0</c:formatCode>
                <c:ptCount val="5"/>
                <c:pt idx="0">
                  <c:v>86.550137216812061</c:v>
                </c:pt>
                <c:pt idx="1">
                  <c:v>81</c:v>
                </c:pt>
                <c:pt idx="2">
                  <c:v>88</c:v>
                </c:pt>
                <c:pt idx="3">
                  <c:v>80</c:v>
                </c:pt>
                <c:pt idx="4">
                  <c:v>72</c:v>
                </c:pt>
              </c:numCache>
            </c:numRef>
          </c:val>
        </c:ser>
        <c:ser>
          <c:idx val="1"/>
          <c:order val="6"/>
          <c:tx>
            <c:strRef>
              <c:f>Sheet1!$A$8</c:f>
              <c:strCache>
                <c:ptCount val="1"/>
                <c:pt idx="0">
                  <c:v>2015</c:v>
                </c:pt>
              </c:strCache>
            </c:strRef>
          </c:tx>
          <c:spPr>
            <a:solidFill>
              <a:srgbClr val="92D050"/>
            </a:solidFill>
            <a:ln w="3173">
              <a:solidFill>
                <a:schemeClr val="tx1"/>
              </a:solidFill>
            </a:ln>
          </c:spPr>
          <c:invertIfNegative val="0"/>
          <c:dLbls>
            <c:txPr>
              <a:bodyPr/>
              <a:lstStyle/>
              <a:p>
                <a:pPr>
                  <a:defRPr lang="en-US" sz="1199" baseline="0">
                    <a:solidFill>
                      <a:schemeClr val="tx1"/>
                    </a:solidFill>
                  </a:defRPr>
                </a:pPr>
                <a:endParaRPr lang="en-US"/>
              </a:p>
            </c:txPr>
            <c:showLegendKey val="0"/>
            <c:showVal val="1"/>
            <c:showCatName val="0"/>
            <c:showSerName val="0"/>
            <c:showPercent val="0"/>
            <c:showBubbleSize val="0"/>
            <c:showLeaderLines val="0"/>
          </c:dLbls>
          <c:cat>
            <c:strRef>
              <c:f>Sheet1!$B$1:$F$1</c:f>
              <c:strCache>
                <c:ptCount val="5"/>
                <c:pt idx="0">
                  <c:v>%Notification sites</c:v>
                </c:pt>
                <c:pt idx="1">
                  <c:v>% cases with adequate investigation</c:v>
                </c:pt>
                <c:pt idx="2">
                  <c:v>% cases with adequate sample</c:v>
                </c:pt>
                <c:pt idx="3">
                  <c:v>% specimens in LAB &lt;=5 days</c:v>
                </c:pt>
                <c:pt idx="4">
                  <c:v>% LAB results reported &lt;=4 days</c:v>
                </c:pt>
              </c:strCache>
            </c:strRef>
          </c:cat>
          <c:val>
            <c:numRef>
              <c:f>Sheet1!$B$8:$F$8</c:f>
              <c:numCache>
                <c:formatCode>General</c:formatCode>
                <c:ptCount val="5"/>
                <c:pt idx="0">
                  <c:v>81</c:v>
                </c:pt>
                <c:pt idx="1">
                  <c:v>80</c:v>
                </c:pt>
                <c:pt idx="2">
                  <c:v>83</c:v>
                </c:pt>
                <c:pt idx="3">
                  <c:v>77</c:v>
                </c:pt>
                <c:pt idx="4">
                  <c:v>71</c:v>
                </c:pt>
              </c:numCache>
            </c:numRef>
          </c:val>
        </c:ser>
        <c:ser>
          <c:idx val="2"/>
          <c:order val="7"/>
          <c:tx>
            <c:strRef>
              <c:f>Sheet1!$A$9</c:f>
              <c:strCache>
                <c:ptCount val="1"/>
                <c:pt idx="0">
                  <c:v>2016</c:v>
                </c:pt>
              </c:strCache>
            </c:strRef>
          </c:tx>
          <c:spPr>
            <a:solidFill>
              <a:srgbClr val="FFFF00"/>
            </a:solidFill>
            <a:ln>
              <a:solidFill>
                <a:schemeClr val="tx1"/>
              </a:solidFill>
            </a:ln>
          </c:spPr>
          <c:invertIfNegative val="0"/>
          <c:cat>
            <c:strRef>
              <c:f>Sheet1!$B$1:$F$1</c:f>
              <c:strCache>
                <c:ptCount val="5"/>
                <c:pt idx="0">
                  <c:v>%Notification sites</c:v>
                </c:pt>
                <c:pt idx="1">
                  <c:v>% cases with adequate investigation</c:v>
                </c:pt>
                <c:pt idx="2">
                  <c:v>% cases with adequate sample</c:v>
                </c:pt>
                <c:pt idx="3">
                  <c:v>% specimens in LAB &lt;=5 days</c:v>
                </c:pt>
                <c:pt idx="4">
                  <c:v>% LAB results reported &lt;=4 days</c:v>
                </c:pt>
              </c:strCache>
            </c:strRef>
          </c:cat>
          <c:val>
            <c:numRef>
              <c:f>Sheet1!$B$9:$F$9</c:f>
              <c:numCache>
                <c:formatCode>General</c:formatCode>
                <c:ptCount val="5"/>
                <c:pt idx="1">
                  <c:v>84</c:v>
                </c:pt>
                <c:pt idx="2">
                  <c:v>81</c:v>
                </c:pt>
                <c:pt idx="3">
                  <c:v>81</c:v>
                </c:pt>
                <c:pt idx="4">
                  <c:v>72</c:v>
                </c:pt>
              </c:numCache>
            </c:numRef>
          </c:val>
        </c:ser>
        <c:dLbls>
          <c:showLegendKey val="0"/>
          <c:showVal val="1"/>
          <c:showCatName val="0"/>
          <c:showSerName val="0"/>
          <c:showPercent val="0"/>
          <c:showBubbleSize val="0"/>
        </c:dLbls>
        <c:gapWidth val="80"/>
        <c:axId val="82917888"/>
        <c:axId val="54892160"/>
      </c:barChart>
      <c:catAx>
        <c:axId val="82917888"/>
        <c:scaling>
          <c:orientation val="minMax"/>
        </c:scaling>
        <c:delete val="0"/>
        <c:axPos val="b"/>
        <c:numFmt formatCode="General" sourceLinked="1"/>
        <c:majorTickMark val="out"/>
        <c:minorTickMark val="none"/>
        <c:tickLblPos val="nextTo"/>
        <c:spPr>
          <a:ln w="12201">
            <a:solidFill>
              <a:srgbClr val="000000"/>
            </a:solidFill>
            <a:prstDash val="solid"/>
          </a:ln>
        </c:spPr>
        <c:txPr>
          <a:bodyPr rot="0" vert="horz"/>
          <a:lstStyle/>
          <a:p>
            <a:pPr>
              <a:defRPr lang="en-US" sz="1273" b="1" i="0" u="none" strike="noStrike" baseline="0">
                <a:solidFill>
                  <a:schemeClr val="tx1"/>
                </a:solidFill>
                <a:latin typeface="Arial"/>
                <a:ea typeface="Arial"/>
                <a:cs typeface="Arial"/>
              </a:defRPr>
            </a:pPr>
            <a:endParaRPr lang="en-US"/>
          </a:p>
        </c:txPr>
        <c:crossAx val="54892160"/>
        <c:crosses val="autoZero"/>
        <c:auto val="1"/>
        <c:lblAlgn val="ctr"/>
        <c:lblOffset val="20"/>
        <c:tickLblSkip val="1"/>
        <c:tickMarkSkip val="1"/>
        <c:noMultiLvlLbl val="0"/>
      </c:catAx>
      <c:valAx>
        <c:axId val="54892160"/>
        <c:scaling>
          <c:orientation val="minMax"/>
          <c:max val="100"/>
        </c:scaling>
        <c:delete val="0"/>
        <c:axPos val="l"/>
        <c:title>
          <c:tx>
            <c:rich>
              <a:bodyPr/>
              <a:lstStyle/>
              <a:p>
                <a:pPr>
                  <a:defRPr sz="1269" b="1" i="0" u="none" strike="noStrike" baseline="0">
                    <a:solidFill>
                      <a:srgbClr val="000000"/>
                    </a:solidFill>
                    <a:latin typeface="Arial"/>
                    <a:ea typeface="Arial"/>
                    <a:cs typeface="Arial"/>
                  </a:defRPr>
                </a:pPr>
                <a:r>
                  <a:rPr lang="en-US"/>
                  <a:t>Porcentaje</a:t>
                </a:r>
              </a:p>
            </c:rich>
          </c:tx>
          <c:layout>
            <c:manualLayout>
              <c:xMode val="edge"/>
              <c:yMode val="edge"/>
              <c:x val="0"/>
              <c:y val="0.28685891536285235"/>
            </c:manualLayout>
          </c:layout>
          <c:overlay val="0"/>
          <c:spPr>
            <a:noFill/>
            <a:ln w="24402">
              <a:noFill/>
            </a:ln>
          </c:spPr>
        </c:title>
        <c:numFmt formatCode="General" sourceLinked="1"/>
        <c:majorTickMark val="out"/>
        <c:minorTickMark val="none"/>
        <c:tickLblPos val="nextTo"/>
        <c:spPr>
          <a:ln w="12201">
            <a:solidFill>
              <a:srgbClr val="000000"/>
            </a:solidFill>
            <a:prstDash val="solid"/>
          </a:ln>
        </c:spPr>
        <c:txPr>
          <a:bodyPr rot="0" vert="horz"/>
          <a:lstStyle/>
          <a:p>
            <a:pPr>
              <a:defRPr lang="en-US" sz="1273" b="1" i="0" u="none" strike="noStrike" baseline="0">
                <a:solidFill>
                  <a:schemeClr val="tx1"/>
                </a:solidFill>
                <a:latin typeface="Arial"/>
                <a:ea typeface="Arial"/>
                <a:cs typeface="Arial"/>
              </a:defRPr>
            </a:pPr>
            <a:endParaRPr lang="en-US"/>
          </a:p>
        </c:txPr>
        <c:crossAx val="82917888"/>
        <c:crosses val="autoZero"/>
        <c:crossBetween val="between"/>
        <c:majorUnit val="20"/>
      </c:valAx>
      <c:spPr>
        <a:noFill/>
        <a:ln w="25387">
          <a:noFill/>
        </a:ln>
      </c:spPr>
    </c:plotArea>
    <c:legend>
      <c:legendPos val="b"/>
      <c:layout>
        <c:manualLayout>
          <c:xMode val="edge"/>
          <c:yMode val="edge"/>
          <c:x val="0.27262843003731063"/>
          <c:y val="0.9128668007408165"/>
          <c:w val="0.50206707571621789"/>
          <c:h val="6.2501451663367125E-2"/>
        </c:manualLayout>
      </c:layout>
      <c:overlay val="0"/>
      <c:spPr>
        <a:noFill/>
        <a:ln w="3050">
          <a:solidFill>
            <a:schemeClr val="tx1"/>
          </a:solidFill>
          <a:prstDash val="solid"/>
        </a:ln>
      </c:spPr>
      <c:txPr>
        <a:bodyPr/>
        <a:lstStyle/>
        <a:p>
          <a:pPr>
            <a:defRPr lang="en-US" sz="141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04" b="1" i="0" u="none" strike="noStrike" baseline="0">
          <a:solidFill>
            <a:srgbClr val="FFFFFF"/>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MRSuspRates</c:v>
                </c:pt>
              </c:strCache>
            </c:strRef>
          </c:tx>
          <c:invertIfNegative val="0"/>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0.0</c:formatCode>
                <c:ptCount val="13"/>
                <c:pt idx="0">
                  <c:v>3.9848995210925504</c:v>
                </c:pt>
                <c:pt idx="1">
                  <c:v>4.4083715904186818</c:v>
                </c:pt>
                <c:pt idx="2">
                  <c:v>4.87040805697767</c:v>
                </c:pt>
                <c:pt idx="3">
                  <c:v>4.0540525572508512</c:v>
                </c:pt>
                <c:pt idx="4">
                  <c:v>6.1193679925151239</c:v>
                </c:pt>
                <c:pt idx="5">
                  <c:v>4.6035647633353491</c:v>
                </c:pt>
                <c:pt idx="6">
                  <c:v>2.2266162403051317</c:v>
                </c:pt>
                <c:pt idx="7">
                  <c:v>2.1128539019674837</c:v>
                </c:pt>
                <c:pt idx="8">
                  <c:v>4.9000000000000004</c:v>
                </c:pt>
                <c:pt idx="9">
                  <c:v>3.7</c:v>
                </c:pt>
                <c:pt idx="10">
                  <c:v>3</c:v>
                </c:pt>
                <c:pt idx="11">
                  <c:v>3.6</c:v>
                </c:pt>
                <c:pt idx="12">
                  <c:v>3.3</c:v>
                </c:pt>
              </c:numCache>
            </c:numRef>
          </c:val>
        </c:ser>
        <c:dLbls>
          <c:showLegendKey val="0"/>
          <c:showVal val="0"/>
          <c:showCatName val="0"/>
          <c:showSerName val="0"/>
          <c:showPercent val="0"/>
          <c:showBubbleSize val="0"/>
        </c:dLbls>
        <c:gapWidth val="150"/>
        <c:axId val="83345408"/>
        <c:axId val="54894592"/>
      </c:barChart>
      <c:catAx>
        <c:axId val="83345408"/>
        <c:scaling>
          <c:orientation val="minMax"/>
        </c:scaling>
        <c:delete val="0"/>
        <c:axPos val="b"/>
        <c:numFmt formatCode="General" sourceLinked="1"/>
        <c:majorTickMark val="out"/>
        <c:minorTickMark val="none"/>
        <c:tickLblPos val="nextTo"/>
        <c:txPr>
          <a:bodyPr/>
          <a:lstStyle/>
          <a:p>
            <a:pPr>
              <a:defRPr sz="1200">
                <a:latin typeface="Calibri" pitchFamily="34" charset="0"/>
                <a:cs typeface="Calibri" pitchFamily="34" charset="0"/>
              </a:defRPr>
            </a:pPr>
            <a:endParaRPr lang="en-US"/>
          </a:p>
        </c:txPr>
        <c:crossAx val="54894592"/>
        <c:crosses val="autoZero"/>
        <c:auto val="1"/>
        <c:lblAlgn val="ctr"/>
        <c:lblOffset val="100"/>
        <c:noMultiLvlLbl val="0"/>
      </c:catAx>
      <c:valAx>
        <c:axId val="54894592"/>
        <c:scaling>
          <c:orientation val="minMax"/>
        </c:scaling>
        <c:delete val="0"/>
        <c:axPos val="l"/>
        <c:majorGridlines/>
        <c:numFmt formatCode="0.0" sourceLinked="1"/>
        <c:majorTickMark val="out"/>
        <c:minorTickMark val="none"/>
        <c:tickLblPos val="nextTo"/>
        <c:txPr>
          <a:bodyPr/>
          <a:lstStyle/>
          <a:p>
            <a:pPr>
              <a:defRPr sz="1600">
                <a:latin typeface="Calibri" pitchFamily="34" charset="0"/>
                <a:cs typeface="Calibri" pitchFamily="34" charset="0"/>
              </a:defRPr>
            </a:pPr>
            <a:endParaRPr lang="en-US"/>
          </a:p>
        </c:txPr>
        <c:crossAx val="83345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1"/>
            </a:solidFill>
          </c:spPr>
          <c:invertIfNegative val="0"/>
          <c:cat>
            <c:strRef>
              <c:f>Sheet1!$A$2:$A$25</c:f>
              <c:strCache>
                <c:ptCount val="24"/>
                <c:pt idx="0">
                  <c:v>ARG</c:v>
                </c:pt>
                <c:pt idx="1">
                  <c:v>BOL</c:v>
                </c:pt>
                <c:pt idx="2">
                  <c:v>BRA</c:v>
                </c:pt>
                <c:pt idx="3">
                  <c:v>CAR</c:v>
                </c:pt>
                <c:pt idx="4">
                  <c:v>CHL</c:v>
                </c:pt>
                <c:pt idx="5">
                  <c:v>COL</c:v>
                </c:pt>
                <c:pt idx="6">
                  <c:v>CRI</c:v>
                </c:pt>
                <c:pt idx="7">
                  <c:v>CUB</c:v>
                </c:pt>
                <c:pt idx="8">
                  <c:v>DOM</c:v>
                </c:pt>
                <c:pt idx="9">
                  <c:v>ECU</c:v>
                </c:pt>
                <c:pt idx="10">
                  <c:v>GLP</c:v>
                </c:pt>
                <c:pt idx="11">
                  <c:v>GTM</c:v>
                </c:pt>
                <c:pt idx="12">
                  <c:v>GUF</c:v>
                </c:pt>
                <c:pt idx="13">
                  <c:v>HND</c:v>
                </c:pt>
                <c:pt idx="14">
                  <c:v>HTI</c:v>
                </c:pt>
                <c:pt idx="15">
                  <c:v>MEX</c:v>
                </c:pt>
                <c:pt idx="16">
                  <c:v>MTQ</c:v>
                </c:pt>
                <c:pt idx="17">
                  <c:v>NIC</c:v>
                </c:pt>
                <c:pt idx="18">
                  <c:v>PAN</c:v>
                </c:pt>
                <c:pt idx="19">
                  <c:v>PER</c:v>
                </c:pt>
                <c:pt idx="20">
                  <c:v>PRY</c:v>
                </c:pt>
                <c:pt idx="21">
                  <c:v>SLV</c:v>
                </c:pt>
                <c:pt idx="22">
                  <c:v>URY</c:v>
                </c:pt>
                <c:pt idx="23">
                  <c:v>VEN</c:v>
                </c:pt>
              </c:strCache>
            </c:strRef>
          </c:cat>
          <c:val>
            <c:numRef>
              <c:f>Sheet1!$B$2:$B$25</c:f>
              <c:numCache>
                <c:formatCode>General</c:formatCode>
                <c:ptCount val="24"/>
                <c:pt idx="0">
                  <c:v>131</c:v>
                </c:pt>
                <c:pt idx="1">
                  <c:v>42</c:v>
                </c:pt>
                <c:pt idx="2">
                  <c:v>3215</c:v>
                </c:pt>
                <c:pt idx="3">
                  <c:v>154</c:v>
                </c:pt>
                <c:pt idx="4">
                  <c:v>217</c:v>
                </c:pt>
                <c:pt idx="5">
                  <c:v>887</c:v>
                </c:pt>
                <c:pt idx="6">
                  <c:v>28</c:v>
                </c:pt>
                <c:pt idx="7">
                  <c:v>605</c:v>
                </c:pt>
                <c:pt idx="8">
                  <c:v>83</c:v>
                </c:pt>
                <c:pt idx="9">
                  <c:v>175</c:v>
                </c:pt>
                <c:pt idx="10">
                  <c:v>1</c:v>
                </c:pt>
                <c:pt idx="11">
                  <c:v>83</c:v>
                </c:pt>
                <c:pt idx="12">
                  <c:v>1</c:v>
                </c:pt>
                <c:pt idx="13">
                  <c:v>167</c:v>
                </c:pt>
                <c:pt idx="14">
                  <c:v>100</c:v>
                </c:pt>
                <c:pt idx="15">
                  <c:v>2103</c:v>
                </c:pt>
                <c:pt idx="16">
                  <c:v>0</c:v>
                </c:pt>
                <c:pt idx="17">
                  <c:v>88</c:v>
                </c:pt>
                <c:pt idx="18">
                  <c:v>40</c:v>
                </c:pt>
                <c:pt idx="19">
                  <c:v>222</c:v>
                </c:pt>
                <c:pt idx="20">
                  <c:v>310</c:v>
                </c:pt>
                <c:pt idx="21">
                  <c:v>110</c:v>
                </c:pt>
                <c:pt idx="22">
                  <c:v>4</c:v>
                </c:pt>
                <c:pt idx="23">
                  <c:v>317</c:v>
                </c:pt>
              </c:numCache>
            </c:numRef>
          </c:val>
        </c:ser>
        <c:ser>
          <c:idx val="1"/>
          <c:order val="1"/>
          <c:tx>
            <c:strRef>
              <c:f>Sheet1!$C$1</c:f>
              <c:strCache>
                <c:ptCount val="1"/>
                <c:pt idx="0">
                  <c:v>2016</c:v>
                </c:pt>
              </c:strCache>
            </c:strRef>
          </c:tx>
          <c:invertIfNegative val="0"/>
          <c:cat>
            <c:strRef>
              <c:f>Sheet1!$A$2:$A$25</c:f>
              <c:strCache>
                <c:ptCount val="24"/>
                <c:pt idx="0">
                  <c:v>ARG</c:v>
                </c:pt>
                <c:pt idx="1">
                  <c:v>BOL</c:v>
                </c:pt>
                <c:pt idx="2">
                  <c:v>BRA</c:v>
                </c:pt>
                <c:pt idx="3">
                  <c:v>CAR</c:v>
                </c:pt>
                <c:pt idx="4">
                  <c:v>CHL</c:v>
                </c:pt>
                <c:pt idx="5">
                  <c:v>COL</c:v>
                </c:pt>
                <c:pt idx="6">
                  <c:v>CRI</c:v>
                </c:pt>
                <c:pt idx="7">
                  <c:v>CUB</c:v>
                </c:pt>
                <c:pt idx="8">
                  <c:v>DOM</c:v>
                </c:pt>
                <c:pt idx="9">
                  <c:v>ECU</c:v>
                </c:pt>
                <c:pt idx="10">
                  <c:v>GLP</c:v>
                </c:pt>
                <c:pt idx="11">
                  <c:v>GTM</c:v>
                </c:pt>
                <c:pt idx="12">
                  <c:v>GUF</c:v>
                </c:pt>
                <c:pt idx="13">
                  <c:v>HND</c:v>
                </c:pt>
                <c:pt idx="14">
                  <c:v>HTI</c:v>
                </c:pt>
                <c:pt idx="15">
                  <c:v>MEX</c:v>
                </c:pt>
                <c:pt idx="16">
                  <c:v>MTQ</c:v>
                </c:pt>
                <c:pt idx="17">
                  <c:v>NIC</c:v>
                </c:pt>
                <c:pt idx="18">
                  <c:v>PAN</c:v>
                </c:pt>
                <c:pt idx="19">
                  <c:v>PER</c:v>
                </c:pt>
                <c:pt idx="20">
                  <c:v>PRY</c:v>
                </c:pt>
                <c:pt idx="21">
                  <c:v>SLV</c:v>
                </c:pt>
                <c:pt idx="22">
                  <c:v>URY</c:v>
                </c:pt>
                <c:pt idx="23">
                  <c:v>VEN</c:v>
                </c:pt>
              </c:strCache>
            </c:strRef>
          </c:cat>
          <c:val>
            <c:numRef>
              <c:f>Sheet1!$C$2:$C$25</c:f>
              <c:numCache>
                <c:formatCode>General</c:formatCode>
                <c:ptCount val="24"/>
                <c:pt idx="0">
                  <c:v>114</c:v>
                </c:pt>
                <c:pt idx="1">
                  <c:v>61</c:v>
                </c:pt>
                <c:pt idx="2">
                  <c:v>973</c:v>
                </c:pt>
                <c:pt idx="3">
                  <c:v>199</c:v>
                </c:pt>
                <c:pt idx="4">
                  <c:v>81</c:v>
                </c:pt>
                <c:pt idx="5">
                  <c:v>631</c:v>
                </c:pt>
                <c:pt idx="6">
                  <c:v>11</c:v>
                </c:pt>
                <c:pt idx="7">
                  <c:v>104</c:v>
                </c:pt>
                <c:pt idx="8">
                  <c:v>2</c:v>
                </c:pt>
                <c:pt idx="9">
                  <c:v>99</c:v>
                </c:pt>
                <c:pt idx="10">
                  <c:v>0</c:v>
                </c:pt>
                <c:pt idx="11">
                  <c:v>58</c:v>
                </c:pt>
                <c:pt idx="12">
                  <c:v>0</c:v>
                </c:pt>
                <c:pt idx="13">
                  <c:v>29</c:v>
                </c:pt>
                <c:pt idx="14">
                  <c:v>18</c:v>
                </c:pt>
                <c:pt idx="15">
                  <c:v>1351</c:v>
                </c:pt>
                <c:pt idx="16">
                  <c:v>2</c:v>
                </c:pt>
                <c:pt idx="17">
                  <c:v>46</c:v>
                </c:pt>
                <c:pt idx="18">
                  <c:v>27</c:v>
                </c:pt>
                <c:pt idx="19">
                  <c:v>165</c:v>
                </c:pt>
                <c:pt idx="20">
                  <c:v>194</c:v>
                </c:pt>
                <c:pt idx="21">
                  <c:v>24</c:v>
                </c:pt>
                <c:pt idx="22">
                  <c:v>0</c:v>
                </c:pt>
                <c:pt idx="23">
                  <c:v>90</c:v>
                </c:pt>
              </c:numCache>
            </c:numRef>
          </c:val>
        </c:ser>
        <c:dLbls>
          <c:showLegendKey val="0"/>
          <c:showVal val="0"/>
          <c:showCatName val="0"/>
          <c:showSerName val="0"/>
          <c:showPercent val="0"/>
          <c:showBubbleSize val="0"/>
        </c:dLbls>
        <c:gapWidth val="67"/>
        <c:axId val="83400704"/>
        <c:axId val="54898624"/>
      </c:barChart>
      <c:catAx>
        <c:axId val="83400704"/>
        <c:scaling>
          <c:orientation val="minMax"/>
        </c:scaling>
        <c:delete val="0"/>
        <c:axPos val="b"/>
        <c:majorTickMark val="out"/>
        <c:minorTickMark val="none"/>
        <c:tickLblPos val="nextTo"/>
        <c:txPr>
          <a:bodyPr/>
          <a:lstStyle/>
          <a:p>
            <a:pPr>
              <a:defRPr sz="1200"/>
            </a:pPr>
            <a:endParaRPr lang="en-US"/>
          </a:p>
        </c:txPr>
        <c:crossAx val="54898624"/>
        <c:crosses val="autoZero"/>
        <c:auto val="1"/>
        <c:lblAlgn val="ctr"/>
        <c:lblOffset val="100"/>
        <c:noMultiLvlLbl val="0"/>
      </c:catAx>
      <c:valAx>
        <c:axId val="54898624"/>
        <c:scaling>
          <c:orientation val="minMax"/>
          <c:max val="3500"/>
        </c:scaling>
        <c:delete val="0"/>
        <c:axPos val="l"/>
        <c:majorGridlines/>
        <c:numFmt formatCode="General" sourceLinked="1"/>
        <c:majorTickMark val="out"/>
        <c:minorTickMark val="none"/>
        <c:tickLblPos val="nextTo"/>
        <c:txPr>
          <a:bodyPr/>
          <a:lstStyle/>
          <a:p>
            <a:pPr>
              <a:defRPr sz="1400"/>
            </a:pPr>
            <a:endParaRPr lang="en-US"/>
          </a:p>
        </c:txPr>
        <c:crossAx val="83400704"/>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71026538349371E-2"/>
          <c:y val="3.8007601918089037E-2"/>
          <c:w val="0.81501786235053963"/>
          <c:h val="0.7911061578711952"/>
        </c:manualLayout>
      </c:layout>
      <c:barChart>
        <c:barDir val="col"/>
        <c:grouping val="stacked"/>
        <c:varyColors val="0"/>
        <c:ser>
          <c:idx val="0"/>
          <c:order val="0"/>
          <c:tx>
            <c:strRef>
              <c:f>Sheet1!$A$2</c:f>
              <c:strCache>
                <c:ptCount val="1"/>
                <c:pt idx="0">
                  <c:v>Brazil (2011-2015)</c:v>
                </c:pt>
              </c:strCache>
            </c:strRef>
          </c:tx>
          <c:spPr>
            <a:solidFill>
              <a:srgbClr val="99CC00"/>
            </a:solidFill>
            <a:ln w="3175">
              <a:noFill/>
            </a:ln>
          </c:spPr>
          <c:invertIfNegative val="0"/>
          <c:cat>
            <c:strRef>
              <c:f>Sheet1!$B$1:$E$1</c:f>
              <c:strCache>
                <c:ptCount val="3"/>
                <c:pt idx="0">
                  <c:v>Imported</c:v>
                </c:pt>
                <c:pt idx="1">
                  <c:v>Import Related</c:v>
                </c:pt>
                <c:pt idx="2">
                  <c:v>Unknown</c:v>
                </c:pt>
              </c:strCache>
            </c:strRef>
          </c:cat>
          <c:val>
            <c:numRef>
              <c:f>Sheet1!$B$2:$E$2</c:f>
              <c:numCache>
                <c:formatCode>General</c:formatCode>
                <c:ptCount val="3"/>
                <c:pt idx="0">
                  <c:v>15</c:v>
                </c:pt>
                <c:pt idx="1">
                  <c:v>29</c:v>
                </c:pt>
                <c:pt idx="2">
                  <c:v>1021</c:v>
                </c:pt>
              </c:numCache>
            </c:numRef>
          </c:val>
        </c:ser>
        <c:ser>
          <c:idx val="1"/>
          <c:order val="1"/>
          <c:tx>
            <c:strRef>
              <c:f>Sheet1!$A$3</c:f>
              <c:strCache>
                <c:ptCount val="1"/>
                <c:pt idx="0">
                  <c:v>Canada (2011-2015)</c:v>
                </c:pt>
              </c:strCache>
            </c:strRef>
          </c:tx>
          <c:spPr>
            <a:solidFill>
              <a:schemeClr val="accent1">
                <a:lumMod val="90000"/>
              </a:schemeClr>
            </a:solidFill>
          </c:spPr>
          <c:invertIfNegative val="0"/>
          <c:cat>
            <c:strRef>
              <c:f>Sheet1!$B$1:$E$1</c:f>
              <c:strCache>
                <c:ptCount val="3"/>
                <c:pt idx="0">
                  <c:v>Imported</c:v>
                </c:pt>
                <c:pt idx="1">
                  <c:v>Import Related</c:v>
                </c:pt>
                <c:pt idx="2">
                  <c:v>Unknown</c:v>
                </c:pt>
              </c:strCache>
            </c:strRef>
          </c:cat>
          <c:val>
            <c:numRef>
              <c:f>Sheet1!$B$3:$E$3</c:f>
              <c:numCache>
                <c:formatCode>General</c:formatCode>
                <c:ptCount val="3"/>
                <c:pt idx="0">
                  <c:v>78</c:v>
                </c:pt>
                <c:pt idx="1">
                  <c:v>1206</c:v>
                </c:pt>
                <c:pt idx="2">
                  <c:v>223</c:v>
                </c:pt>
              </c:numCache>
            </c:numRef>
          </c:val>
        </c:ser>
        <c:ser>
          <c:idx val="2"/>
          <c:order val="2"/>
          <c:tx>
            <c:strRef>
              <c:f>Sheet1!$A$4</c:f>
              <c:strCache>
                <c:ptCount val="1"/>
                <c:pt idx="0">
                  <c:v>Ecuador (2011-2013)</c:v>
                </c:pt>
              </c:strCache>
            </c:strRef>
          </c:tx>
          <c:spPr>
            <a:solidFill>
              <a:srgbClr val="00B0F0"/>
            </a:solidFill>
          </c:spPr>
          <c:invertIfNegative val="0"/>
          <c:cat>
            <c:strRef>
              <c:f>Sheet1!$B$1:$E$1</c:f>
              <c:strCache>
                <c:ptCount val="3"/>
                <c:pt idx="0">
                  <c:v>Imported</c:v>
                </c:pt>
                <c:pt idx="1">
                  <c:v>Import Related</c:v>
                </c:pt>
                <c:pt idx="2">
                  <c:v>Unknown</c:v>
                </c:pt>
              </c:strCache>
            </c:strRef>
          </c:cat>
          <c:val>
            <c:numRef>
              <c:f>Sheet1!$B$4:$E$4</c:f>
              <c:numCache>
                <c:formatCode>General</c:formatCode>
                <c:ptCount val="3"/>
                <c:pt idx="0">
                  <c:v>1</c:v>
                </c:pt>
                <c:pt idx="1">
                  <c:v>328</c:v>
                </c:pt>
              </c:numCache>
            </c:numRef>
          </c:val>
        </c:ser>
        <c:ser>
          <c:idx val="3"/>
          <c:order val="3"/>
          <c:tx>
            <c:strRef>
              <c:f>Sheet1!$A$5</c:f>
              <c:strCache>
                <c:ptCount val="1"/>
                <c:pt idx="0">
                  <c:v>United States (2011-2015)</c:v>
                </c:pt>
              </c:strCache>
            </c:strRef>
          </c:tx>
          <c:spPr>
            <a:solidFill>
              <a:srgbClr val="002060"/>
            </a:solidFill>
          </c:spPr>
          <c:invertIfNegative val="0"/>
          <c:cat>
            <c:strRef>
              <c:f>Sheet1!$B$1:$E$1</c:f>
              <c:strCache>
                <c:ptCount val="3"/>
                <c:pt idx="0">
                  <c:v>Imported</c:v>
                </c:pt>
                <c:pt idx="1">
                  <c:v>Import Related</c:v>
                </c:pt>
                <c:pt idx="2">
                  <c:v>Unknown</c:v>
                </c:pt>
              </c:strCache>
            </c:strRef>
          </c:cat>
          <c:val>
            <c:numRef>
              <c:f>Sheet1!$B$5:$E$5</c:f>
              <c:numCache>
                <c:formatCode>General</c:formatCode>
                <c:ptCount val="3"/>
                <c:pt idx="0">
                  <c:v>232</c:v>
                </c:pt>
                <c:pt idx="1">
                  <c:v>992</c:v>
                </c:pt>
                <c:pt idx="2">
                  <c:v>80</c:v>
                </c:pt>
              </c:numCache>
            </c:numRef>
          </c:val>
        </c:ser>
        <c:ser>
          <c:idx val="4"/>
          <c:order val="4"/>
          <c:tx>
            <c:strRef>
              <c:f>Sheet1!$A$6</c:f>
              <c:strCache>
                <c:ptCount val="1"/>
                <c:pt idx="0">
                  <c:v>Other Countries (2011-2015)</c:v>
                </c:pt>
              </c:strCache>
            </c:strRef>
          </c:tx>
          <c:spPr>
            <a:solidFill>
              <a:srgbClr val="BB1597"/>
            </a:solidFill>
          </c:spPr>
          <c:invertIfNegative val="0"/>
          <c:cat>
            <c:strRef>
              <c:f>Sheet1!$B$1:$E$1</c:f>
              <c:strCache>
                <c:ptCount val="3"/>
                <c:pt idx="0">
                  <c:v>Imported</c:v>
                </c:pt>
                <c:pt idx="1">
                  <c:v>Import Related</c:v>
                </c:pt>
                <c:pt idx="2">
                  <c:v>Unknown</c:v>
                </c:pt>
              </c:strCache>
            </c:strRef>
          </c:cat>
          <c:val>
            <c:numRef>
              <c:f>Sheet1!$B$6:$E$6</c:f>
              <c:numCache>
                <c:formatCode>General</c:formatCode>
                <c:ptCount val="3"/>
                <c:pt idx="0">
                  <c:v>147</c:v>
                </c:pt>
                <c:pt idx="1">
                  <c:v>3</c:v>
                </c:pt>
                <c:pt idx="2">
                  <c:v>2</c:v>
                </c:pt>
              </c:numCache>
            </c:numRef>
          </c:val>
        </c:ser>
        <c:ser>
          <c:idx val="5"/>
          <c:order val="5"/>
          <c:tx>
            <c:strRef>
              <c:f>Sheet1!$A$7</c:f>
              <c:strCache>
                <c:ptCount val="1"/>
                <c:pt idx="0">
                  <c:v>TOTAL</c:v>
                </c:pt>
              </c:strCache>
            </c:strRef>
          </c:tx>
          <c:invertIfNegative val="0"/>
          <c:cat>
            <c:strRef>
              <c:f>Sheet1!$B$1:$E$1</c:f>
              <c:strCache>
                <c:ptCount val="3"/>
                <c:pt idx="0">
                  <c:v>Imported</c:v>
                </c:pt>
                <c:pt idx="1">
                  <c:v>Import Related</c:v>
                </c:pt>
                <c:pt idx="2">
                  <c:v>Unknown</c:v>
                </c:pt>
              </c:strCache>
            </c:strRef>
          </c:cat>
          <c:val>
            <c:numRef>
              <c:f>Sheet1!$B$7:$E$7</c:f>
            </c:numRef>
          </c:val>
        </c:ser>
        <c:dLbls>
          <c:showLegendKey val="0"/>
          <c:showVal val="0"/>
          <c:showCatName val="0"/>
          <c:showSerName val="0"/>
          <c:showPercent val="0"/>
          <c:showBubbleSize val="0"/>
        </c:dLbls>
        <c:gapWidth val="150"/>
        <c:overlap val="100"/>
        <c:axId val="83404288"/>
        <c:axId val="54899776"/>
      </c:barChart>
      <c:catAx>
        <c:axId val="83404288"/>
        <c:scaling>
          <c:orientation val="minMax"/>
        </c:scaling>
        <c:delete val="0"/>
        <c:axPos val="b"/>
        <c:numFmt formatCode="General" sourceLinked="1"/>
        <c:majorTickMark val="out"/>
        <c:minorTickMark val="none"/>
        <c:tickLblPos val="nextTo"/>
        <c:txPr>
          <a:bodyPr/>
          <a:lstStyle/>
          <a:p>
            <a:pPr>
              <a:defRPr sz="1400" b="1">
                <a:latin typeface="Myriad Pro" panose="020B0503030403020204"/>
              </a:defRPr>
            </a:pPr>
            <a:endParaRPr lang="en-US"/>
          </a:p>
        </c:txPr>
        <c:crossAx val="54899776"/>
        <c:crosses val="autoZero"/>
        <c:auto val="1"/>
        <c:lblAlgn val="ctr"/>
        <c:lblOffset val="100"/>
        <c:noMultiLvlLbl val="0"/>
      </c:catAx>
      <c:valAx>
        <c:axId val="54899776"/>
        <c:scaling>
          <c:orientation val="minMax"/>
          <c:max val="2700"/>
          <c:min val="0"/>
        </c:scaling>
        <c:delete val="0"/>
        <c:axPos val="l"/>
        <c:majorGridlines/>
        <c:numFmt formatCode="General" sourceLinked="1"/>
        <c:majorTickMark val="out"/>
        <c:minorTickMark val="none"/>
        <c:tickLblPos val="nextTo"/>
        <c:txPr>
          <a:bodyPr/>
          <a:lstStyle/>
          <a:p>
            <a:pPr>
              <a:defRPr sz="1400"/>
            </a:pPr>
            <a:endParaRPr lang="en-US"/>
          </a:p>
        </c:txPr>
        <c:crossAx val="83404288"/>
        <c:crosses val="autoZero"/>
        <c:crossBetween val="between"/>
      </c:valAx>
    </c:plotArea>
    <c:legend>
      <c:legendPos val="b"/>
      <c:layout>
        <c:manualLayout>
          <c:xMode val="edge"/>
          <c:yMode val="edge"/>
          <c:x val="0"/>
          <c:y val="0.94131453467605863"/>
          <c:w val="1"/>
          <c:h val="4.0137234586373215E-2"/>
        </c:manualLayout>
      </c:layout>
      <c:overlay val="1"/>
      <c:spPr>
        <a:solidFill>
          <a:schemeClr val="bg1"/>
        </a:solidFill>
      </c:spPr>
      <c:txPr>
        <a:bodyPr/>
        <a:lstStyle/>
        <a:p>
          <a:pPr>
            <a:defRPr sz="1100" b="1">
              <a:latin typeface="Myriad Pro" panose="020B0503030403020204"/>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0.95196</cdr:x>
      <cdr:y>0.27481</cdr:y>
    </cdr:from>
    <cdr:to>
      <cdr:x>0.98145</cdr:x>
      <cdr:y>0.64313</cdr:y>
    </cdr:to>
    <cdr:sp macro="" textlink="">
      <cdr:nvSpPr>
        <cdr:cNvPr id="2" name="TextBox 1"/>
        <cdr:cNvSpPr txBox="1"/>
      </cdr:nvSpPr>
      <cdr:spPr>
        <a:xfrm xmlns:a="http://schemas.openxmlformats.org/drawingml/2006/main">
          <a:off x="10382206" y="1371600"/>
          <a:ext cx="321655" cy="1838325"/>
        </a:xfrm>
        <a:prstGeom xmlns:a="http://schemas.openxmlformats.org/drawingml/2006/main" prst="rect">
          <a:avLst/>
        </a:prstGeom>
      </cdr:spPr>
      <cdr:txBody>
        <a:bodyPr xmlns:a="http://schemas.openxmlformats.org/drawingml/2006/main" vertOverflow="clip" vert="vert270" wrap="square" rtlCol="0" anchor="ctr" anchorCtr="1"/>
        <a:lstStyle xmlns:a="http://schemas.openxmlformats.org/drawingml/2006/main"/>
        <a:p xmlns:a="http://schemas.openxmlformats.org/drawingml/2006/main">
          <a:r>
            <a:rPr lang="en-US" sz="1100">
              <a:effectLst/>
            </a:rPr>
            <a:t>Attack Rate per Age Group</a:t>
          </a:r>
          <a:endParaRPr lang="en-US" sz="1100"/>
        </a:p>
      </cdr:txBody>
    </cdr:sp>
  </cdr:relSizeAnchor>
  <cdr:relSizeAnchor xmlns:cdr="http://schemas.openxmlformats.org/drawingml/2006/chartDrawing">
    <cdr:from>
      <cdr:x>0.45852</cdr:x>
      <cdr:y>0.87405</cdr:y>
    </cdr:from>
    <cdr:to>
      <cdr:x>0.57642</cdr:x>
      <cdr:y>0.91603</cdr:y>
    </cdr:to>
    <cdr:sp macro="" textlink="">
      <cdr:nvSpPr>
        <cdr:cNvPr id="3" name="TextBox 2"/>
        <cdr:cNvSpPr txBox="1"/>
      </cdr:nvSpPr>
      <cdr:spPr>
        <a:xfrm xmlns:a="http://schemas.openxmlformats.org/drawingml/2006/main">
          <a:off x="5000625" y="4362450"/>
          <a:ext cx="1285875" cy="209549"/>
        </a:xfrm>
        <a:prstGeom xmlns:a="http://schemas.openxmlformats.org/drawingml/2006/main" prst="rect">
          <a:avLst/>
        </a:prstGeom>
      </cdr:spPr>
      <cdr:txBody>
        <a:bodyPr xmlns:a="http://schemas.openxmlformats.org/drawingml/2006/main" vertOverflow="clip" wrap="square" rtlCol="0" anchor="ctr" anchorCtr="1"/>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pt-BR" sz="1100" b="0" i="0" baseline="0">
              <a:effectLst/>
              <a:latin typeface="+mn-lt"/>
              <a:ea typeface="+mn-ea"/>
              <a:cs typeface="+mn-cs"/>
            </a:rPr>
            <a:t>Age Group</a:t>
          </a:r>
          <a:endParaRPr lang="en-US">
            <a:effectLst/>
          </a:endParaRPr>
        </a:p>
        <a:p xmlns:a="http://schemas.openxmlformats.org/drawingml/2006/main">
          <a:endParaRPr lang="en-US" sz="1100"/>
        </a:p>
      </cdr:txBody>
    </cdr:sp>
  </cdr:relSizeAnchor>
  <cdr:relSizeAnchor xmlns:cdr="http://schemas.openxmlformats.org/drawingml/2006/chartDrawing">
    <cdr:from>
      <cdr:x>0.03538</cdr:x>
      <cdr:y>0.37369</cdr:y>
    </cdr:from>
    <cdr:to>
      <cdr:x>0.06688</cdr:x>
      <cdr:y>0.67956</cdr:y>
    </cdr:to>
    <cdr:sp macro="" textlink="">
      <cdr:nvSpPr>
        <cdr:cNvPr id="4" name="TextBox 3"/>
        <cdr:cNvSpPr txBox="1"/>
      </cdr:nvSpPr>
      <cdr:spPr>
        <a:xfrm xmlns:a="http://schemas.openxmlformats.org/drawingml/2006/main">
          <a:off x="323527" y="1847478"/>
          <a:ext cx="288032" cy="1512168"/>
        </a:xfrm>
        <a:prstGeom xmlns:a="http://schemas.openxmlformats.org/drawingml/2006/main" prst="rect">
          <a:avLst/>
        </a:prstGeom>
      </cdr:spPr>
      <cdr:txBody>
        <a:bodyPr xmlns:a="http://schemas.openxmlformats.org/drawingml/2006/main" vertOverflow="clip" vert="vert270" wrap="square" rtlCol="0" anchor="ctr" anchorCtr="1"/>
        <a:lstStyle xmlns:a="http://schemas.openxmlformats.org/drawingml/2006/main"/>
        <a:p xmlns:a="http://schemas.openxmlformats.org/drawingml/2006/main">
          <a:pPr rtl="0"/>
          <a:r>
            <a:rPr lang="pt-BR" dirty="0">
              <a:solidFill>
                <a:schemeClr val="dk1"/>
              </a:solidFill>
            </a:rPr>
            <a:t>Measles Cases</a:t>
          </a:r>
          <a:endParaRPr lang="en-US" dirty="0" smtClean="0">
            <a:ln>
              <a:noFill/>
            </a:ln>
            <a:effectLst/>
          </a:endParaRP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0.17593</cdr:x>
      <cdr:y>0.60014</cdr:y>
    </cdr:from>
    <cdr:to>
      <cdr:x>0.24823</cdr:x>
      <cdr:y>0.68474</cdr:y>
    </cdr:to>
    <cdr:sp macro="" textlink="">
      <cdr:nvSpPr>
        <cdr:cNvPr id="2" name="TextBox 6"/>
        <cdr:cNvSpPr txBox="1"/>
      </cdr:nvSpPr>
      <cdr:spPr>
        <a:xfrm xmlns:a="http://schemas.openxmlformats.org/drawingml/2006/main">
          <a:off x="1447834" y="2401682"/>
          <a:ext cx="595035"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000000"/>
              </a:solidFill>
              <a:latin typeface="Arial" panose="020B0604020202020204" pitchFamily="34" charset="0"/>
              <a:cs typeface="Arial" panose="020B0604020202020204" pitchFamily="34" charset="0"/>
            </a:rPr>
            <a:t>11%</a:t>
          </a:r>
          <a:endParaRPr lang="en-US" sz="1600" b="1"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0.45613</cdr:x>
      <cdr:y>0.00143</cdr:y>
    </cdr:from>
    <cdr:to>
      <cdr:x>0.52843</cdr:x>
      <cdr:y>0.08603</cdr:y>
    </cdr:to>
    <cdr:sp macro="" textlink="">
      <cdr:nvSpPr>
        <cdr:cNvPr id="3" name="TextBox 6"/>
        <cdr:cNvSpPr txBox="1"/>
      </cdr:nvSpPr>
      <cdr:spPr>
        <a:xfrm xmlns:a="http://schemas.openxmlformats.org/drawingml/2006/main">
          <a:off x="3753787" y="5712"/>
          <a:ext cx="595000" cy="33855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000000"/>
              </a:solidFill>
              <a:latin typeface="Arial" panose="020B0604020202020204" pitchFamily="34" charset="0"/>
              <a:cs typeface="Arial" panose="020B0604020202020204" pitchFamily="34" charset="0"/>
            </a:rPr>
            <a:t>59%</a:t>
          </a:r>
          <a:endParaRPr lang="en-US" sz="1600" b="1" dirty="0">
            <a:solidFill>
              <a:srgbClr val="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0.72222</cdr:x>
      <cdr:y>0.29529</cdr:y>
    </cdr:from>
    <cdr:to>
      <cdr:x>0.79452</cdr:x>
      <cdr:y>0.37989</cdr:y>
    </cdr:to>
    <cdr:sp macro="" textlink="">
      <cdr:nvSpPr>
        <cdr:cNvPr id="4" name="TextBox 6"/>
        <cdr:cNvSpPr txBox="1"/>
      </cdr:nvSpPr>
      <cdr:spPr>
        <a:xfrm xmlns:a="http://schemas.openxmlformats.org/drawingml/2006/main">
          <a:off x="5943600" y="1181725"/>
          <a:ext cx="595000" cy="33855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rgbClr val="000000"/>
              </a:solidFill>
              <a:latin typeface="Arial" panose="020B0604020202020204" pitchFamily="34" charset="0"/>
              <a:cs typeface="Arial" panose="020B0604020202020204" pitchFamily="34" charset="0"/>
            </a:rPr>
            <a:t>30%</a:t>
          </a:r>
          <a:endParaRPr lang="en-US" sz="1600" b="1" dirty="0">
            <a:solidFill>
              <a:srgbClr val="000000"/>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11351D3-4786-40C8-A125-FD4D22B41118}" type="slidenum">
              <a:rPr lang="en-GB"/>
              <a:pPr>
                <a:defRPr/>
              </a:pPr>
              <a:t>‹#›</a:t>
            </a:fld>
            <a:endParaRPr lang="en-GB"/>
          </a:p>
        </p:txBody>
      </p:sp>
    </p:spTree>
    <p:extLst>
      <p:ext uri="{BB962C8B-B14F-4D97-AF65-F5344CB8AC3E}">
        <p14:creationId xmlns:p14="http://schemas.microsoft.com/office/powerpoint/2010/main" val="3943889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dirty="0" smtClean="0">
              <a:latin typeface="Arial" charset="0"/>
              <a:cs typeface="Arial" charset="0"/>
            </a:endParaRPr>
          </a:p>
          <a:p>
            <a:r>
              <a:rPr lang="en-US" altLang="es-MX" dirty="0" smtClean="0">
                <a:latin typeface="Arial" charset="0"/>
                <a:cs typeface="Arial" charset="0"/>
              </a:rPr>
              <a:t>This graph summarizes the history of measles elimination in the Americas and the impact of vaccination strategies. In the</a:t>
            </a:r>
            <a:r>
              <a:rPr lang="en-US" altLang="es-MX" baseline="0" dirty="0" smtClean="0">
                <a:latin typeface="Arial" charset="0"/>
                <a:cs typeface="Arial" charset="0"/>
              </a:rPr>
              <a:t> pre-elimination era, d</a:t>
            </a:r>
            <a:r>
              <a:rPr lang="en-US" altLang="es-MX" dirty="0" smtClean="0">
                <a:latin typeface="Arial" charset="0"/>
                <a:cs typeface="Arial" charset="0"/>
              </a:rPr>
              <a:t>uring the 60s, &gt; 600,000 measles cases were reported annually in the Americas. </a:t>
            </a:r>
          </a:p>
          <a:p>
            <a:endParaRPr lang="en-US" altLang="es-MX" dirty="0" smtClean="0">
              <a:latin typeface="Arial" charset="0"/>
              <a:cs typeface="Arial" charset="0"/>
            </a:endParaRPr>
          </a:p>
          <a:p>
            <a:r>
              <a:rPr lang="en-US" altLang="es-MX" dirty="0" smtClean="0">
                <a:latin typeface="Arial" charset="0"/>
                <a:cs typeface="Arial" charset="0"/>
              </a:rPr>
              <a:t>The bars represent</a:t>
            </a:r>
            <a:r>
              <a:rPr lang="en-US" altLang="es-MX" baseline="0" dirty="0" smtClean="0">
                <a:latin typeface="Arial" charset="0"/>
                <a:cs typeface="Arial" charset="0"/>
              </a:rPr>
              <a:t> measles and rubella cases and the black line represent the vaccination coverage against measles and rubella.  As you can see, as vaccination coverage goes up, the number of cases goes down.  </a:t>
            </a:r>
            <a:endParaRPr lang="en-US" altLang="es-MX" dirty="0" smtClean="0">
              <a:latin typeface="Arial" charset="0"/>
              <a:cs typeface="Arial" charset="0"/>
            </a:endParaRPr>
          </a:p>
          <a:p>
            <a:endParaRPr lang="en-US" altLang="es-MX" dirty="0" smtClean="0">
              <a:latin typeface="Arial" charset="0"/>
              <a:cs typeface="Arial" charset="0"/>
            </a:endParaRPr>
          </a:p>
          <a:p>
            <a:r>
              <a:rPr lang="en-US" altLang="es-MX" dirty="0" smtClean="0">
                <a:latin typeface="Arial" charset="0"/>
                <a:cs typeface="Arial" charset="0"/>
              </a:rPr>
              <a:t>By the early 90s, several countries started vaccinating all children aged 9 months to 14 years through “catch up campaigns”, a strategy recommended by PAHO </a:t>
            </a:r>
            <a:r>
              <a:rPr lang="en-US" altLang="es-MX" u="sng" dirty="0" smtClean="0">
                <a:solidFill>
                  <a:srgbClr val="FF0000"/>
                </a:solidFill>
                <a:latin typeface="Arial" charset="0"/>
                <a:cs typeface="Arial" charset="0"/>
              </a:rPr>
              <a:t>aimed at</a:t>
            </a:r>
            <a:r>
              <a:rPr lang="en-US" altLang="es-MX" baseline="0" dirty="0" smtClean="0">
                <a:solidFill>
                  <a:srgbClr val="FF0000"/>
                </a:solidFill>
                <a:latin typeface="Arial" charset="0"/>
                <a:cs typeface="Arial" charset="0"/>
              </a:rPr>
              <a:t> </a:t>
            </a:r>
            <a:r>
              <a:rPr lang="en-US" altLang="es-MX" baseline="0" dirty="0" smtClean="0">
                <a:latin typeface="Arial" charset="0"/>
                <a:cs typeface="Arial" charset="0"/>
              </a:rPr>
              <a:t>interrupting </a:t>
            </a:r>
            <a:r>
              <a:rPr lang="en-US" altLang="es-MX" dirty="0" smtClean="0">
                <a:latin typeface="Arial" charset="0"/>
                <a:cs typeface="Arial" charset="0"/>
              </a:rPr>
              <a:t>endemic measles transmission. Later, “Follow-up</a:t>
            </a:r>
            <a:r>
              <a:rPr lang="en-US" altLang="es-MX" baseline="0" dirty="0" smtClean="0">
                <a:latin typeface="Arial" charset="0"/>
                <a:cs typeface="Arial" charset="0"/>
              </a:rPr>
              <a:t> campaigns” were conducted to give children aged 1-5 years, a second opportunity to be immunized against measles and rubella.</a:t>
            </a:r>
          </a:p>
          <a:p>
            <a:endParaRPr lang="en-US" altLang="es-MX" dirty="0" smtClean="0">
              <a:latin typeface="Arial" charset="0"/>
              <a:cs typeface="Arial" charset="0"/>
            </a:endParaRPr>
          </a:p>
          <a:p>
            <a:r>
              <a:rPr lang="en-US" altLang="es-MX" dirty="0" smtClean="0">
                <a:latin typeface="Arial" charset="0"/>
                <a:cs typeface="Arial" charset="0"/>
              </a:rPr>
              <a:t>Therefore, in 1994, a goal to eliminate measles from the Americas by 2000 was set for all</a:t>
            </a:r>
            <a:r>
              <a:rPr lang="en-US" altLang="es-MX" baseline="0" dirty="0" smtClean="0">
                <a:latin typeface="Arial" charset="0"/>
                <a:cs typeface="Arial" charset="0"/>
              </a:rPr>
              <a:t> countries</a:t>
            </a:r>
            <a:r>
              <a:rPr lang="en-US" altLang="es-MX" dirty="0" smtClean="0">
                <a:latin typeface="Arial" charset="0"/>
                <a:cs typeface="Arial" charset="0"/>
              </a:rPr>
              <a:t>. Since then, PAHO has established the main vaccination and surveillance strategies, and as result, this Region was the first one to achieve endemic measles elimination in 2002,</a:t>
            </a:r>
            <a:r>
              <a:rPr lang="en-US" altLang="es-MX" baseline="0" dirty="0" smtClean="0">
                <a:latin typeface="Arial" charset="0"/>
                <a:cs typeface="Arial" charset="0"/>
              </a:rPr>
              <a:t> the year when the </a:t>
            </a:r>
            <a:r>
              <a:rPr lang="en-US" altLang="es-MX" b="0" u="sng" baseline="0" dirty="0" smtClean="0">
                <a:latin typeface="Arial" charset="0"/>
                <a:cs typeface="Arial" charset="0"/>
              </a:rPr>
              <a:t>last endemic outbreak </a:t>
            </a:r>
            <a:r>
              <a:rPr lang="en-US" altLang="es-MX" baseline="0" dirty="0" smtClean="0">
                <a:latin typeface="Arial" charset="0"/>
                <a:cs typeface="Arial" charset="0"/>
              </a:rPr>
              <a:t>was reported in Venezuela.</a:t>
            </a:r>
            <a:endParaRPr lang="en-US" altLang="es-MX" dirty="0" smtClean="0">
              <a:latin typeface="Arial" charset="0"/>
              <a:cs typeface="Arial" charset="0"/>
            </a:endParaRPr>
          </a:p>
          <a:p>
            <a:endParaRPr lang="en-US" altLang="es-MX" dirty="0" smtClean="0">
              <a:latin typeface="Arial" charset="0"/>
              <a:cs typeface="Arial" charset="0"/>
            </a:endParaRPr>
          </a:p>
          <a:p>
            <a:r>
              <a:rPr lang="es-AR" altLang="es-MX" dirty="0" err="1" smtClean="0">
                <a:latin typeface="Arial" charset="0"/>
                <a:cs typeface="Arial" charset="0"/>
              </a:rPr>
              <a:t>Very</a:t>
            </a:r>
            <a:r>
              <a:rPr lang="es-AR" altLang="es-MX" dirty="0" smtClean="0">
                <a:latin typeface="Arial" charset="0"/>
                <a:cs typeface="Arial" charset="0"/>
              </a:rPr>
              <a:t> </a:t>
            </a:r>
            <a:r>
              <a:rPr lang="es-AR" altLang="es-MX" dirty="0" err="1" smtClean="0">
                <a:latin typeface="Arial" charset="0"/>
                <a:cs typeface="Arial" charset="0"/>
              </a:rPr>
              <a:t>briefly</a:t>
            </a:r>
            <a:r>
              <a:rPr lang="es-AR" altLang="es-MX" dirty="0" smtClean="0">
                <a:latin typeface="Arial" charset="0"/>
                <a:cs typeface="Arial" charset="0"/>
              </a:rPr>
              <a:t>, I </a:t>
            </a:r>
            <a:r>
              <a:rPr lang="es-AR" altLang="es-MX" dirty="0" err="1" smtClean="0">
                <a:latin typeface="Arial" charset="0"/>
                <a:cs typeface="Arial" charset="0"/>
              </a:rPr>
              <a:t>would</a:t>
            </a:r>
            <a:r>
              <a:rPr lang="es-AR" altLang="es-MX" baseline="0" dirty="0" smtClean="0">
                <a:latin typeface="Arial" charset="0"/>
                <a:cs typeface="Arial" charset="0"/>
              </a:rPr>
              <a:t> </a:t>
            </a:r>
            <a:r>
              <a:rPr lang="es-AR" altLang="es-MX" baseline="0" dirty="0" err="1" smtClean="0">
                <a:latin typeface="Arial" charset="0"/>
                <a:cs typeface="Arial" charset="0"/>
              </a:rPr>
              <a:t>like</a:t>
            </a:r>
            <a:r>
              <a:rPr lang="es-AR" altLang="es-MX" baseline="0" dirty="0" smtClean="0">
                <a:latin typeface="Arial" charset="0"/>
                <a:cs typeface="Arial" charset="0"/>
              </a:rPr>
              <a:t> to show </a:t>
            </a:r>
            <a:r>
              <a:rPr lang="es-AR" altLang="es-MX" baseline="0" dirty="0" err="1" smtClean="0">
                <a:latin typeface="Arial" charset="0"/>
                <a:cs typeface="Arial" charset="0"/>
              </a:rPr>
              <a:t>my</a:t>
            </a:r>
            <a:r>
              <a:rPr lang="es-AR" altLang="es-MX" baseline="0" dirty="0" smtClean="0">
                <a:latin typeface="Arial" charset="0"/>
                <a:cs typeface="Arial" charset="0"/>
              </a:rPr>
              <a:t> </a:t>
            </a:r>
            <a:r>
              <a:rPr lang="es-AR" altLang="es-MX" baseline="0" dirty="0" err="1" smtClean="0">
                <a:latin typeface="Arial" charset="0"/>
                <a:cs typeface="Arial" charset="0"/>
              </a:rPr>
              <a:t>favorite</a:t>
            </a:r>
            <a:r>
              <a:rPr lang="es-AR" altLang="es-MX" baseline="0" dirty="0" smtClean="0">
                <a:latin typeface="Arial" charset="0"/>
                <a:cs typeface="Arial" charset="0"/>
              </a:rPr>
              <a:t> </a:t>
            </a:r>
            <a:r>
              <a:rPr lang="es-AR" altLang="es-MX" baseline="0" dirty="0" err="1" smtClean="0">
                <a:latin typeface="Arial" charset="0"/>
                <a:cs typeface="Arial" charset="0"/>
              </a:rPr>
              <a:t>picture</a:t>
            </a:r>
            <a:r>
              <a:rPr lang="es-AR" altLang="es-MX" baseline="0" dirty="0" smtClean="0">
                <a:latin typeface="Arial" charset="0"/>
                <a:cs typeface="Arial" charset="0"/>
              </a:rPr>
              <a:t> of </a:t>
            </a:r>
            <a:r>
              <a:rPr lang="es-AR" altLang="es-MX" baseline="0" dirty="0" err="1" smtClean="0">
                <a:latin typeface="Arial" charset="0"/>
                <a:cs typeface="Arial" charset="0"/>
              </a:rPr>
              <a:t>the</a:t>
            </a:r>
            <a:r>
              <a:rPr lang="es-AR" altLang="es-MX" baseline="0" dirty="0" smtClean="0">
                <a:latin typeface="Arial" charset="0"/>
                <a:cs typeface="Arial" charset="0"/>
              </a:rPr>
              <a:t> </a:t>
            </a:r>
            <a:r>
              <a:rPr lang="es-AR" altLang="es-MX" baseline="0" dirty="0" err="1" smtClean="0">
                <a:latin typeface="Arial" charset="0"/>
                <a:cs typeface="Arial" charset="0"/>
              </a:rPr>
              <a:t>mealses</a:t>
            </a:r>
            <a:r>
              <a:rPr lang="es-AR" altLang="es-MX" baseline="0" dirty="0" smtClean="0">
                <a:latin typeface="Arial" charset="0"/>
                <a:cs typeface="Arial" charset="0"/>
              </a:rPr>
              <a:t> </a:t>
            </a:r>
            <a:r>
              <a:rPr lang="es-AR" altLang="es-MX" baseline="0" dirty="0" err="1" smtClean="0">
                <a:latin typeface="Arial" charset="0"/>
                <a:cs typeface="Arial" charset="0"/>
              </a:rPr>
              <a:t>elimination</a:t>
            </a:r>
            <a:r>
              <a:rPr lang="es-AR" altLang="es-MX" baseline="0" dirty="0" smtClean="0">
                <a:latin typeface="Arial" charset="0"/>
                <a:cs typeface="Arial" charset="0"/>
              </a:rPr>
              <a:t> </a:t>
            </a:r>
            <a:r>
              <a:rPr lang="es-AR" altLang="es-MX" baseline="0" dirty="0" err="1" smtClean="0">
                <a:latin typeface="Arial" charset="0"/>
                <a:cs typeface="Arial" charset="0"/>
              </a:rPr>
              <a:t>history</a:t>
            </a:r>
            <a:r>
              <a:rPr lang="es-AR" altLang="es-MX" baseline="0" dirty="0" smtClean="0">
                <a:latin typeface="Arial" charset="0"/>
                <a:cs typeface="Arial" charset="0"/>
              </a:rPr>
              <a:t>, in </a:t>
            </a:r>
            <a:r>
              <a:rPr lang="es-AR" altLang="es-MX" baseline="0" dirty="0" err="1" smtClean="0">
                <a:latin typeface="Arial" charset="0"/>
                <a:cs typeface="Arial" charset="0"/>
              </a:rPr>
              <a:t>the</a:t>
            </a:r>
            <a:r>
              <a:rPr lang="es-AR" altLang="es-MX" baseline="0" dirty="0" smtClean="0">
                <a:latin typeface="Arial" charset="0"/>
                <a:cs typeface="Arial" charset="0"/>
              </a:rPr>
              <a:t> pre </a:t>
            </a:r>
            <a:r>
              <a:rPr lang="es-AR" altLang="es-MX" baseline="0" dirty="0" err="1" smtClean="0">
                <a:latin typeface="Arial" charset="0"/>
                <a:cs typeface="Arial" charset="0"/>
              </a:rPr>
              <a:t>elimination</a:t>
            </a:r>
            <a:r>
              <a:rPr lang="es-AR" altLang="es-MX" baseline="0" dirty="0" smtClean="0">
                <a:latin typeface="Arial" charset="0"/>
                <a:cs typeface="Arial" charset="0"/>
              </a:rPr>
              <a:t> era. In red </a:t>
            </a:r>
            <a:r>
              <a:rPr lang="es-AR" altLang="es-MX" baseline="0" dirty="0" err="1" smtClean="0">
                <a:latin typeface="Arial" charset="0"/>
                <a:cs typeface="Arial" charset="0"/>
              </a:rPr>
              <a:t>bars</a:t>
            </a:r>
            <a:r>
              <a:rPr lang="es-AR" altLang="es-MX" baseline="0" dirty="0" smtClean="0">
                <a:latin typeface="Arial" charset="0"/>
                <a:cs typeface="Arial" charset="0"/>
              </a:rPr>
              <a:t>, </a:t>
            </a:r>
            <a:r>
              <a:rPr lang="es-AR" altLang="es-MX" baseline="0" dirty="0" err="1" smtClean="0">
                <a:latin typeface="Arial" charset="0"/>
                <a:cs typeface="Arial" charset="0"/>
              </a:rPr>
              <a:t>you</a:t>
            </a:r>
            <a:r>
              <a:rPr lang="es-AR" altLang="es-MX" baseline="0" dirty="0" smtClean="0">
                <a:latin typeface="Arial" charset="0"/>
                <a:cs typeface="Arial" charset="0"/>
              </a:rPr>
              <a:t> can </a:t>
            </a:r>
            <a:r>
              <a:rPr lang="es-AR" altLang="es-MX" baseline="0" dirty="0" err="1" smtClean="0">
                <a:latin typeface="Arial" charset="0"/>
                <a:cs typeface="Arial" charset="0"/>
              </a:rPr>
              <a:t>see</a:t>
            </a:r>
            <a:r>
              <a:rPr lang="es-AR" altLang="es-MX" baseline="0" dirty="0" smtClean="0">
                <a:latin typeface="Arial" charset="0"/>
                <a:cs typeface="Arial" charset="0"/>
              </a:rPr>
              <a:t> </a:t>
            </a:r>
            <a:r>
              <a:rPr lang="es-AR" altLang="es-MX" baseline="0" dirty="0" err="1" smtClean="0">
                <a:latin typeface="Arial" charset="0"/>
                <a:cs typeface="Arial" charset="0"/>
              </a:rPr>
              <a:t>measles</a:t>
            </a:r>
            <a:r>
              <a:rPr lang="es-AR" altLang="es-MX" baseline="0" dirty="0" smtClean="0">
                <a:latin typeface="Arial" charset="0"/>
                <a:cs typeface="Arial" charset="0"/>
              </a:rPr>
              <a:t> cases and </a:t>
            </a:r>
            <a:r>
              <a:rPr lang="es-AR" altLang="es-MX" baseline="0" dirty="0" err="1" smtClean="0">
                <a:latin typeface="Arial" charset="0"/>
                <a:cs typeface="Arial" charset="0"/>
              </a:rPr>
              <a:t>rubella</a:t>
            </a:r>
            <a:r>
              <a:rPr lang="es-AR" altLang="es-MX" baseline="0" dirty="0" smtClean="0">
                <a:latin typeface="Arial" charset="0"/>
                <a:cs typeface="Arial" charset="0"/>
              </a:rPr>
              <a:t> in </a:t>
            </a:r>
            <a:r>
              <a:rPr lang="es-AR" altLang="es-MX" baseline="0" dirty="0" err="1" smtClean="0">
                <a:latin typeface="Arial" charset="0"/>
                <a:cs typeface="Arial" charset="0"/>
              </a:rPr>
              <a:t>the</a:t>
            </a:r>
            <a:r>
              <a:rPr lang="es-AR" altLang="es-MX" baseline="0" dirty="0" smtClean="0">
                <a:latin typeface="Arial" charset="0"/>
                <a:cs typeface="Arial" charset="0"/>
              </a:rPr>
              <a:t> blue </a:t>
            </a:r>
            <a:r>
              <a:rPr lang="es-AR" altLang="es-MX" baseline="0" dirty="0" err="1" smtClean="0">
                <a:latin typeface="Arial" charset="0"/>
                <a:cs typeface="Arial" charset="0"/>
              </a:rPr>
              <a:t>ones</a:t>
            </a:r>
            <a:r>
              <a:rPr lang="es-AR" altLang="es-MX" baseline="0" dirty="0" smtClean="0">
                <a:latin typeface="Arial" charset="0"/>
                <a:cs typeface="Arial" charset="0"/>
              </a:rPr>
              <a:t>.</a:t>
            </a:r>
          </a:p>
          <a:p>
            <a:endParaRPr lang="es-AR" altLang="es-MX" baseline="0" dirty="0" smtClean="0">
              <a:latin typeface="Arial" charset="0"/>
              <a:cs typeface="Arial" charset="0"/>
            </a:endParaRPr>
          </a:p>
          <a:p>
            <a:r>
              <a:rPr lang="es-AR" altLang="es-MX" baseline="0" dirty="0" err="1" smtClean="0">
                <a:latin typeface="Arial" charset="0"/>
                <a:cs typeface="Arial" charset="0"/>
              </a:rPr>
              <a:t>The</a:t>
            </a:r>
            <a:r>
              <a:rPr lang="es-AR" altLang="es-MX" baseline="0" dirty="0" smtClean="0">
                <a:latin typeface="Arial" charset="0"/>
                <a:cs typeface="Arial" charset="0"/>
              </a:rPr>
              <a:t> </a:t>
            </a:r>
            <a:r>
              <a:rPr lang="es-AR" altLang="es-MX" baseline="0" dirty="0" err="1" smtClean="0">
                <a:latin typeface="Arial" charset="0"/>
                <a:cs typeface="Arial" charset="0"/>
              </a:rPr>
              <a:t>vaccination</a:t>
            </a:r>
            <a:r>
              <a:rPr lang="es-AR" altLang="es-MX" baseline="0" dirty="0" smtClean="0">
                <a:latin typeface="Arial" charset="0"/>
                <a:cs typeface="Arial" charset="0"/>
              </a:rPr>
              <a:t> </a:t>
            </a:r>
            <a:r>
              <a:rPr lang="es-AR" altLang="es-MX" baseline="0" dirty="0" err="1" smtClean="0">
                <a:latin typeface="Arial" charset="0"/>
                <a:cs typeface="Arial" charset="0"/>
              </a:rPr>
              <a:t>strategies</a:t>
            </a:r>
            <a:r>
              <a:rPr lang="es-AR" altLang="es-MX" baseline="0" dirty="0" smtClean="0">
                <a:latin typeface="Arial" charset="0"/>
                <a:cs typeface="Arial" charset="0"/>
              </a:rPr>
              <a:t> </a:t>
            </a:r>
            <a:r>
              <a:rPr lang="es-AR" altLang="es-MX" baseline="0" dirty="0" err="1" smtClean="0">
                <a:latin typeface="Arial" charset="0"/>
                <a:cs typeface="Arial" charset="0"/>
              </a:rPr>
              <a:t>recommended</a:t>
            </a:r>
            <a:r>
              <a:rPr lang="es-AR" altLang="es-MX" baseline="0" dirty="0" smtClean="0">
                <a:latin typeface="Arial" charset="0"/>
                <a:cs typeface="Arial" charset="0"/>
              </a:rPr>
              <a:t> </a:t>
            </a:r>
            <a:r>
              <a:rPr lang="es-AR" altLang="es-MX" baseline="0" dirty="0" err="1" smtClean="0">
                <a:latin typeface="Arial" charset="0"/>
                <a:cs typeface="Arial" charset="0"/>
              </a:rPr>
              <a:t>by</a:t>
            </a:r>
            <a:r>
              <a:rPr lang="es-AR" altLang="es-MX" baseline="0" dirty="0" smtClean="0">
                <a:latin typeface="Arial" charset="0"/>
                <a:cs typeface="Arial" charset="0"/>
              </a:rPr>
              <a:t> </a:t>
            </a:r>
            <a:r>
              <a:rPr lang="es-AR" altLang="es-MX" baseline="0" dirty="0" err="1" smtClean="0">
                <a:latin typeface="Arial" charset="0"/>
                <a:cs typeface="Arial" charset="0"/>
              </a:rPr>
              <a:t>the</a:t>
            </a:r>
            <a:r>
              <a:rPr lang="es-AR" altLang="es-MX" baseline="0" dirty="0" smtClean="0">
                <a:latin typeface="Arial" charset="0"/>
                <a:cs typeface="Arial" charset="0"/>
              </a:rPr>
              <a:t> Pan American Health </a:t>
            </a:r>
            <a:r>
              <a:rPr lang="es-AR" altLang="es-MX" baseline="0" dirty="0" err="1" smtClean="0">
                <a:latin typeface="Arial" charset="0"/>
                <a:cs typeface="Arial" charset="0"/>
              </a:rPr>
              <a:t>Organization</a:t>
            </a:r>
            <a:r>
              <a:rPr lang="es-AR" altLang="es-MX" baseline="0" dirty="0" smtClean="0">
                <a:latin typeface="Arial" charset="0"/>
                <a:cs typeface="Arial" charset="0"/>
              </a:rPr>
              <a:t>, </a:t>
            </a:r>
            <a:r>
              <a:rPr lang="es-AR" altLang="es-MX" baseline="0" dirty="0" err="1" smtClean="0">
                <a:latin typeface="Arial" charset="0"/>
                <a:cs typeface="Arial" charset="0"/>
              </a:rPr>
              <a:t>allow</a:t>
            </a:r>
            <a:r>
              <a:rPr lang="es-AR" altLang="es-MX" baseline="0" dirty="0" smtClean="0">
                <a:latin typeface="Arial" charset="0"/>
                <a:cs typeface="Arial" charset="0"/>
              </a:rPr>
              <a:t> to control </a:t>
            </a:r>
            <a:r>
              <a:rPr lang="es-AR" altLang="es-MX" baseline="0" dirty="0" err="1" smtClean="0">
                <a:latin typeface="Arial" charset="0"/>
                <a:cs typeface="Arial" charset="0"/>
              </a:rPr>
              <a:t>the</a:t>
            </a:r>
            <a:r>
              <a:rPr lang="es-AR" altLang="es-MX" baseline="0" dirty="0" smtClean="0">
                <a:latin typeface="Arial" charset="0"/>
                <a:cs typeface="Arial" charset="0"/>
              </a:rPr>
              <a:t> </a:t>
            </a:r>
            <a:r>
              <a:rPr lang="es-AR" altLang="es-MX" baseline="0" dirty="0" err="1" smtClean="0">
                <a:latin typeface="Arial" charset="0"/>
                <a:cs typeface="Arial" charset="0"/>
              </a:rPr>
              <a:t>measles</a:t>
            </a:r>
            <a:r>
              <a:rPr lang="es-AR" altLang="es-MX" baseline="0" dirty="0" smtClean="0">
                <a:latin typeface="Arial" charset="0"/>
                <a:cs typeface="Arial" charset="0"/>
              </a:rPr>
              <a:t> </a:t>
            </a:r>
            <a:r>
              <a:rPr lang="es-AR" altLang="es-MX" baseline="0" dirty="0" err="1" smtClean="0">
                <a:latin typeface="Arial" charset="0"/>
                <a:cs typeface="Arial" charset="0"/>
              </a:rPr>
              <a:t>endemic</a:t>
            </a:r>
            <a:r>
              <a:rPr lang="es-AR" altLang="es-MX" baseline="0" dirty="0" smtClean="0">
                <a:latin typeface="Arial" charset="0"/>
                <a:cs typeface="Arial" charset="0"/>
              </a:rPr>
              <a:t> </a:t>
            </a:r>
            <a:r>
              <a:rPr lang="es-AR" altLang="es-MX" baseline="0" dirty="0" err="1" smtClean="0">
                <a:latin typeface="Arial" charset="0"/>
                <a:cs typeface="Arial" charset="0"/>
              </a:rPr>
              <a:t>transmission</a:t>
            </a:r>
            <a:r>
              <a:rPr lang="es-AR" altLang="es-MX" baseline="0" dirty="0" smtClean="0">
                <a:latin typeface="Arial" charset="0"/>
                <a:cs typeface="Arial" charset="0"/>
              </a:rPr>
              <a:t> </a:t>
            </a:r>
            <a:r>
              <a:rPr lang="es-AR" altLang="es-MX" baseline="0" dirty="0" err="1" smtClean="0">
                <a:latin typeface="Arial" charset="0"/>
                <a:cs typeface="Arial" charset="0"/>
              </a:rPr>
              <a:t>since</a:t>
            </a:r>
            <a:r>
              <a:rPr lang="es-AR" altLang="es-MX" baseline="0" dirty="0" smtClean="0">
                <a:latin typeface="Arial" charset="0"/>
                <a:cs typeface="Arial" charset="0"/>
              </a:rPr>
              <a:t> </a:t>
            </a:r>
            <a:r>
              <a:rPr lang="es-AR" altLang="es-MX" baseline="0" dirty="0" err="1" smtClean="0">
                <a:latin typeface="Arial" charset="0"/>
                <a:cs typeface="Arial" charset="0"/>
              </a:rPr>
              <a:t>the</a:t>
            </a:r>
            <a:r>
              <a:rPr lang="es-AR" altLang="es-MX" baseline="0" dirty="0" smtClean="0">
                <a:latin typeface="Arial" charset="0"/>
                <a:cs typeface="Arial" charset="0"/>
              </a:rPr>
              <a:t> </a:t>
            </a:r>
            <a:r>
              <a:rPr lang="es-AR" altLang="es-MX" baseline="0" dirty="0" err="1" smtClean="0">
                <a:latin typeface="Arial" charset="0"/>
                <a:cs typeface="Arial" charset="0"/>
              </a:rPr>
              <a:t>earlys</a:t>
            </a:r>
            <a:r>
              <a:rPr lang="es-AR" altLang="es-MX" baseline="0" dirty="0" smtClean="0">
                <a:latin typeface="Arial" charset="0"/>
                <a:cs typeface="Arial" charset="0"/>
              </a:rPr>
              <a:t> 20,s and </a:t>
            </a:r>
            <a:r>
              <a:rPr lang="es-AR" altLang="es-MX" baseline="0" dirty="0" err="1" smtClean="0">
                <a:latin typeface="Arial" charset="0"/>
                <a:cs typeface="Arial" charset="0"/>
              </a:rPr>
              <a:t>the</a:t>
            </a:r>
            <a:r>
              <a:rPr lang="es-AR" altLang="es-MX" baseline="0" dirty="0" smtClean="0">
                <a:latin typeface="Arial" charset="0"/>
                <a:cs typeface="Arial" charset="0"/>
              </a:rPr>
              <a:t> </a:t>
            </a:r>
            <a:r>
              <a:rPr lang="es-AR" altLang="es-MX" baseline="0" dirty="0" err="1" smtClean="0">
                <a:latin typeface="Arial" charset="0"/>
                <a:cs typeface="Arial" charset="0"/>
              </a:rPr>
              <a:t>last</a:t>
            </a:r>
            <a:r>
              <a:rPr lang="es-AR" altLang="es-MX" baseline="0" dirty="0" smtClean="0">
                <a:latin typeface="Arial" charset="0"/>
                <a:cs typeface="Arial" charset="0"/>
              </a:rPr>
              <a:t> </a:t>
            </a:r>
            <a:r>
              <a:rPr lang="es-AR" altLang="es-MX" baseline="0" dirty="0" err="1" smtClean="0">
                <a:latin typeface="Arial" charset="0"/>
                <a:cs typeface="Arial" charset="0"/>
              </a:rPr>
              <a:t>endemic</a:t>
            </a:r>
            <a:r>
              <a:rPr lang="es-AR" altLang="es-MX" baseline="0" dirty="0" smtClean="0">
                <a:latin typeface="Arial" charset="0"/>
                <a:cs typeface="Arial" charset="0"/>
              </a:rPr>
              <a:t> </a:t>
            </a:r>
            <a:r>
              <a:rPr lang="es-AR" altLang="es-MX" baseline="0" dirty="0" err="1" smtClean="0">
                <a:latin typeface="Arial" charset="0"/>
                <a:cs typeface="Arial" charset="0"/>
              </a:rPr>
              <a:t>measles</a:t>
            </a:r>
            <a:r>
              <a:rPr lang="es-AR" altLang="es-MX" baseline="0" dirty="0" smtClean="0">
                <a:latin typeface="Arial" charset="0"/>
                <a:cs typeface="Arial" charset="0"/>
              </a:rPr>
              <a:t> case </a:t>
            </a:r>
            <a:r>
              <a:rPr lang="es-AR" altLang="es-MX" baseline="0" dirty="0" err="1" smtClean="0">
                <a:latin typeface="Arial" charset="0"/>
                <a:cs typeface="Arial" charset="0"/>
              </a:rPr>
              <a:t>ocurred</a:t>
            </a:r>
            <a:r>
              <a:rPr lang="es-AR" altLang="es-MX" baseline="0" dirty="0" smtClean="0">
                <a:latin typeface="Arial" charset="0"/>
                <a:cs typeface="Arial" charset="0"/>
              </a:rPr>
              <a:t> in 2002 in Venezuela. </a:t>
            </a:r>
            <a:endParaRPr lang="es-AR" altLang="es-MX" dirty="0">
              <a:latin typeface="Arial" charset="0"/>
              <a:cs typeface="Arial"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28936" indent="-280359" eaLnBrk="0" hangingPunct="0">
              <a:spcBef>
                <a:spcPct val="30000"/>
              </a:spcBef>
              <a:defRPr sz="1200">
                <a:solidFill>
                  <a:schemeClr val="tx1"/>
                </a:solidFill>
                <a:latin typeface="Calibri" pitchFamily="34" charset="0"/>
                <a:ea typeface="MS PGothic" pitchFamily="34" charset="-128"/>
              </a:defRPr>
            </a:lvl2pPr>
            <a:lvl3pPr marL="1121440" indent="-224288" eaLnBrk="0" hangingPunct="0">
              <a:spcBef>
                <a:spcPct val="30000"/>
              </a:spcBef>
              <a:defRPr sz="1200">
                <a:solidFill>
                  <a:schemeClr val="tx1"/>
                </a:solidFill>
                <a:latin typeface="Calibri" pitchFamily="34" charset="0"/>
                <a:ea typeface="MS PGothic" pitchFamily="34" charset="-128"/>
              </a:defRPr>
            </a:lvl3pPr>
            <a:lvl4pPr marL="1570016" indent="-224288" eaLnBrk="0" hangingPunct="0">
              <a:spcBef>
                <a:spcPct val="30000"/>
              </a:spcBef>
              <a:defRPr sz="1200">
                <a:solidFill>
                  <a:schemeClr val="tx1"/>
                </a:solidFill>
                <a:latin typeface="Calibri" pitchFamily="34" charset="0"/>
                <a:ea typeface="MS PGothic" pitchFamily="34" charset="-128"/>
              </a:defRPr>
            </a:lvl4pPr>
            <a:lvl5pPr marL="2018593" indent="-224288" eaLnBrk="0" hangingPunct="0">
              <a:spcBef>
                <a:spcPct val="30000"/>
              </a:spcBef>
              <a:defRPr sz="1200">
                <a:solidFill>
                  <a:schemeClr val="tx1"/>
                </a:solidFill>
                <a:latin typeface="Calibri" pitchFamily="34" charset="0"/>
                <a:ea typeface="MS PGothic" pitchFamily="34" charset="-128"/>
              </a:defRPr>
            </a:lvl5pPr>
            <a:lvl6pPr marL="2467168" indent="-22428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15743" indent="-22428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64320" indent="-22428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12895" indent="-22428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F0777A8-EEF7-4345-BA6C-807CC00504A0}" type="slidenum">
              <a:rPr lang="en-US" altLang="es-MX">
                <a:solidFill>
                  <a:srgbClr val="000000"/>
                </a:solidFill>
                <a:latin typeface="Arial" charset="0"/>
              </a:rPr>
              <a:pPr eaLnBrk="1" hangingPunct="1">
                <a:spcBef>
                  <a:spcPct val="0"/>
                </a:spcBef>
              </a:pPr>
              <a:t>4</a:t>
            </a:fld>
            <a:endParaRPr lang="en-US" altLang="es-MX">
              <a:solidFill>
                <a:srgbClr val="000000"/>
              </a:solidFill>
              <a:latin typeface="Arial" charset="0"/>
            </a:endParaRPr>
          </a:p>
        </p:txBody>
      </p:sp>
    </p:spTree>
    <p:extLst>
      <p:ext uri="{BB962C8B-B14F-4D97-AF65-F5344CB8AC3E}">
        <p14:creationId xmlns:p14="http://schemas.microsoft.com/office/powerpoint/2010/main" val="353852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our challenges to sustain the gains are:</a:t>
            </a:r>
          </a:p>
          <a:p>
            <a:endParaRPr lang="en-US" dirty="0" smtClean="0"/>
          </a:p>
          <a:p>
            <a:pPr marL="224312" indent="-224312">
              <a:buFont typeface="+mj-lt"/>
              <a:buAutoNum type="arabicPeriod"/>
            </a:pPr>
            <a:r>
              <a:rPr lang="en-US" dirty="0" smtClean="0"/>
              <a:t>Increase quality of MR surveillance indicators for rapid response to imported measles/rubella cases.</a:t>
            </a:r>
          </a:p>
          <a:p>
            <a:pPr marL="224312" indent="-224312" defTabSz="897252" eaLnBrk="1" fontAlgn="auto" hangingPunct="1">
              <a:spcBef>
                <a:spcPts val="0"/>
              </a:spcBef>
              <a:spcAft>
                <a:spcPts val="0"/>
              </a:spcAft>
              <a:buFont typeface="+mj-lt"/>
              <a:buAutoNum type="arabicPeriod"/>
              <a:defRPr/>
            </a:pPr>
            <a:r>
              <a:rPr lang="en-US" b="0" dirty="0" smtClean="0"/>
              <a:t>Increase data analysis and decision making at the local level for strengthening</a:t>
            </a:r>
            <a:r>
              <a:rPr lang="en-US" b="0" baseline="0" dirty="0" smtClean="0"/>
              <a:t> </a:t>
            </a:r>
            <a:r>
              <a:rPr lang="en-US" b="0" dirty="0" smtClean="0"/>
              <a:t>measles and rubella</a:t>
            </a:r>
            <a:r>
              <a:rPr lang="en-US" b="0" baseline="0" dirty="0" smtClean="0"/>
              <a:t> surveillance</a:t>
            </a:r>
          </a:p>
          <a:p>
            <a:pPr marL="224312" indent="-224312" defTabSz="897252" eaLnBrk="1" fontAlgn="auto" hangingPunct="1">
              <a:spcBef>
                <a:spcPts val="0"/>
              </a:spcBef>
              <a:spcAft>
                <a:spcPts val="0"/>
              </a:spcAft>
              <a:buFont typeface="+mj-lt"/>
              <a:buAutoNum type="arabicPeriod"/>
              <a:defRPr/>
            </a:pPr>
            <a:r>
              <a:rPr lang="en-US" dirty="0" smtClean="0"/>
              <a:t>Increase MMR1 and MMR2 vaccination coverage in routine program</a:t>
            </a:r>
          </a:p>
          <a:p>
            <a:pPr marL="224312" indent="-224312">
              <a:buFont typeface="+mj-lt"/>
              <a:buAutoNum type="arabicPeriod"/>
            </a:pPr>
            <a:r>
              <a:rPr lang="en-US" dirty="0" smtClean="0"/>
              <a:t>To support countries to</a:t>
            </a:r>
            <a:r>
              <a:rPr lang="en-US" baseline="0" dirty="0" smtClean="0"/>
              <a:t> ensure</a:t>
            </a:r>
            <a:r>
              <a:rPr lang="en-US" dirty="0" smtClean="0"/>
              <a:t> high quality follow-up campaigns, to reach at</a:t>
            </a:r>
            <a:r>
              <a:rPr lang="en-US" baseline="0" dirty="0" smtClean="0"/>
              <a:t> least 95% of coverage at sub national level</a:t>
            </a:r>
            <a:r>
              <a:rPr lang="en-US" dirty="0" smtClean="0"/>
              <a:t>.</a:t>
            </a:r>
          </a:p>
          <a:p>
            <a:pPr marL="224312" indent="-224312">
              <a:buFont typeface="+mj-lt"/>
              <a:buAutoNum type="arabicPeriod"/>
            </a:pPr>
            <a:r>
              <a:rPr lang="en-US" dirty="0" smtClean="0"/>
              <a:t>To</a:t>
            </a:r>
            <a:r>
              <a:rPr lang="en-US" baseline="0" dirty="0" smtClean="0"/>
              <a:t> d</a:t>
            </a:r>
            <a:r>
              <a:rPr lang="en-US" dirty="0" smtClean="0"/>
              <a:t>eclare the Measles elimination in the Americas by 2016</a:t>
            </a:r>
          </a:p>
          <a:p>
            <a:r>
              <a:rPr lang="en-US" dirty="0" smtClean="0"/>
              <a:t>	</a:t>
            </a:r>
          </a:p>
        </p:txBody>
      </p:sp>
      <p:sp>
        <p:nvSpPr>
          <p:cNvPr id="4" name="Slide Number Placeholder 3"/>
          <p:cNvSpPr>
            <a:spLocks noGrp="1"/>
          </p:cNvSpPr>
          <p:nvPr>
            <p:ph type="sldNum" sz="quarter" idx="10"/>
          </p:nvPr>
        </p:nvSpPr>
        <p:spPr/>
        <p:txBody>
          <a:bodyPr/>
          <a:lstStyle/>
          <a:p>
            <a:fld id="{899B5927-D546-451B-8093-D66E97EAE45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6202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B5927-D546-451B-8093-D66E97EAE456}" type="slidenum">
              <a:rPr lang="en-US" smtClean="0"/>
              <a:t>5</a:t>
            </a:fld>
            <a:endParaRPr lang="en-US"/>
          </a:p>
        </p:txBody>
      </p:sp>
    </p:spTree>
    <p:extLst>
      <p:ext uri="{BB962C8B-B14F-4D97-AF65-F5344CB8AC3E}">
        <p14:creationId xmlns:p14="http://schemas.microsoft.com/office/powerpoint/2010/main" val="367350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B96A2B-DC2F-44F0-A97E-549C1D8F7DD6}" type="slidenum">
              <a:rPr lang="en-US"/>
              <a:pPr fontAlgn="base">
                <a:spcBef>
                  <a:spcPct val="0"/>
                </a:spcBef>
                <a:spcAft>
                  <a:spcPct val="0"/>
                </a:spcAft>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734027-0C60-4EA3-9050-1CE9E8E25E1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31176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noFill/>
        </p:spPr>
      </p:sp>
      <p:sp>
        <p:nvSpPr>
          <p:cNvPr id="4915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9156" name="Text Box 4"/>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r>
              <a:rPr lang="en-US" altLang="en-US">
                <a:latin typeface="Arial" pitchFamily="34" charset="0"/>
              </a:rPr>
              <a:t>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C32D7D-8067-40F6-B408-54E1507ABD12}" type="slidenum">
              <a:rPr lang="en-US">
                <a:latin typeface="Arial" charset="0"/>
              </a:rPr>
              <a:pPr fontAlgn="base">
                <a:spcBef>
                  <a:spcPct val="0"/>
                </a:spcBef>
                <a:spcAft>
                  <a:spcPct val="0"/>
                </a:spcAft>
              </a:pPr>
              <a:t>10</a:t>
            </a:fld>
            <a:endParaRPr lang="en-US">
              <a:latin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rate of suspected measles and rubella cases</a:t>
            </a:r>
            <a:r>
              <a:rPr lang="en-US" baseline="0" dirty="0" smtClean="0"/>
              <a:t> has dropped in 2012 from 3 to near 2 cases per 100 thousands population. This  needs to be addressed with PAHO and TAG recommended strategies as for the surveillance indicators as well.   </a:t>
            </a:r>
            <a:endParaRPr lang="en-US" dirty="0"/>
          </a:p>
        </p:txBody>
      </p:sp>
      <p:sp>
        <p:nvSpPr>
          <p:cNvPr id="4" name="Slide Number Placeholder 3"/>
          <p:cNvSpPr>
            <a:spLocks noGrp="1"/>
          </p:cNvSpPr>
          <p:nvPr>
            <p:ph type="sldNum" sz="quarter" idx="10"/>
          </p:nvPr>
        </p:nvSpPr>
        <p:spPr/>
        <p:txBody>
          <a:bodyPr/>
          <a:lstStyle/>
          <a:p>
            <a:fld id="{899B5927-D546-451B-8093-D66E97EAE456}" type="slidenum">
              <a:rPr lang="en-US" smtClean="0"/>
              <a:t>11</a:t>
            </a:fld>
            <a:endParaRPr lang="en-US"/>
          </a:p>
        </p:txBody>
      </p:sp>
    </p:spTree>
    <p:extLst>
      <p:ext uri="{BB962C8B-B14F-4D97-AF65-F5344CB8AC3E}">
        <p14:creationId xmlns:p14="http://schemas.microsoft.com/office/powerpoint/2010/main" val="247449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899B5927-D546-451B-8093-D66E97EAE456}" type="slidenum">
              <a:rPr lang="en-US" smtClean="0"/>
              <a:t>12</a:t>
            </a:fld>
            <a:endParaRPr lang="en-US"/>
          </a:p>
        </p:txBody>
      </p:sp>
    </p:spTree>
    <p:extLst>
      <p:ext uri="{BB962C8B-B14F-4D97-AF65-F5344CB8AC3E}">
        <p14:creationId xmlns:p14="http://schemas.microsoft.com/office/powerpoint/2010/main" val="250713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2011-2015 there were more than 4,000 imported or “imported </a:t>
            </a:r>
            <a:r>
              <a:rPr lang="en-US" baseline="0" dirty="0" smtClean="0"/>
              <a:t>related” cases</a:t>
            </a:r>
            <a:r>
              <a:rPr lang="en-US" dirty="0" smtClean="0"/>
              <a:t>. </a:t>
            </a:r>
          </a:p>
          <a:p>
            <a:pPr eaLnBrk="1" hangingPunct="1">
              <a:lnSpc>
                <a:spcPct val="90000"/>
              </a:lnSpc>
            </a:pPr>
            <a:r>
              <a:rPr lang="en-US" altLang="en-US" sz="1200" dirty="0" smtClean="0"/>
              <a:t>Measles does not respect international, national, or state borders.</a:t>
            </a:r>
          </a:p>
          <a:p>
            <a:pPr eaLnBrk="1" hangingPunct="1">
              <a:lnSpc>
                <a:spcPct val="90000"/>
              </a:lnSpc>
            </a:pPr>
            <a:r>
              <a:rPr lang="en-US" altLang="en-US" sz="1200" dirty="0" smtClean="0"/>
              <a:t>It is far more efficient and less costly to prevent an outbreak than to be forced to attempt to control one.</a:t>
            </a:r>
          </a:p>
          <a:p>
            <a:pPr eaLnBrk="1" hangingPunct="1">
              <a:lnSpc>
                <a:spcPct val="90000"/>
              </a:lnSpc>
            </a:pPr>
            <a:r>
              <a:rPr lang="en-US" altLang="en-US" sz="1200" dirty="0" smtClean="0"/>
              <a:t>Measles importations should result in significant efforts to trace all contacts.</a:t>
            </a:r>
          </a:p>
          <a:p>
            <a:pPr eaLnBrk="1" hangingPunct="1">
              <a:lnSpc>
                <a:spcPct val="90000"/>
              </a:lnSpc>
            </a:pPr>
            <a:r>
              <a:rPr lang="en-US" altLang="en-US" sz="1200" dirty="0" smtClean="0"/>
              <a:t>Best practices for outbreak response include intensifying epidemiological surveillance, quality case investigation, and follow-up of contacts. </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13734027-0C60-4EA3-9050-1CE9E8E25E1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5429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4B3386C-8576-41B0-8071-6D058F4BEB3C}" type="slidenum">
              <a:rPr lang="en-GB" smtClean="0"/>
              <a:pPr>
                <a:defRPr/>
              </a:pPr>
              <a:t>‹#›</a:t>
            </a:fld>
            <a:endParaRPr lang="en-GB"/>
          </a:p>
        </p:txBody>
      </p:sp>
    </p:spTree>
    <p:extLst>
      <p:ext uri="{BB962C8B-B14F-4D97-AF65-F5344CB8AC3E}">
        <p14:creationId xmlns:p14="http://schemas.microsoft.com/office/powerpoint/2010/main" val="73246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8E0698F-CA90-4E54-B51B-ACF6C6D24768}" type="slidenum">
              <a:rPr lang="en-GB" smtClean="0"/>
              <a:pPr>
                <a:defRPr/>
              </a:pPr>
              <a:t>‹#›</a:t>
            </a:fld>
            <a:endParaRPr lang="en-GB"/>
          </a:p>
        </p:txBody>
      </p:sp>
    </p:spTree>
    <p:extLst>
      <p:ext uri="{BB962C8B-B14F-4D97-AF65-F5344CB8AC3E}">
        <p14:creationId xmlns:p14="http://schemas.microsoft.com/office/powerpoint/2010/main" val="423785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C735CFD-6FEF-4600-A776-D2612B4166FE}" type="slidenum">
              <a:rPr lang="en-GB" smtClean="0"/>
              <a:pPr>
                <a:defRPr/>
              </a:pPr>
              <a:t>‹#›</a:t>
            </a:fld>
            <a:endParaRPr lang="en-GB"/>
          </a:p>
        </p:txBody>
      </p:sp>
    </p:spTree>
    <p:extLst>
      <p:ext uri="{BB962C8B-B14F-4D97-AF65-F5344CB8AC3E}">
        <p14:creationId xmlns:p14="http://schemas.microsoft.com/office/powerpoint/2010/main" val="142711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F2BB9D-E8A0-4BDA-81B9-A87B8043A826}" type="slidenum">
              <a:rPr lang="en-US"/>
              <a:pPr>
                <a:defRPr/>
              </a:pPr>
              <a:t>‹#›</a:t>
            </a:fld>
            <a:endParaRPr lang="en-US"/>
          </a:p>
        </p:txBody>
      </p:sp>
    </p:spTree>
    <p:extLst>
      <p:ext uri="{BB962C8B-B14F-4D97-AF65-F5344CB8AC3E}">
        <p14:creationId xmlns:p14="http://schemas.microsoft.com/office/powerpoint/2010/main" val="111869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131147F-50C8-46BA-818D-839B56EF0695}" type="slidenum">
              <a:rPr lang="en-GB" smtClean="0"/>
              <a:pPr>
                <a:defRPr/>
              </a:pPr>
              <a:t>‹#›</a:t>
            </a:fld>
            <a:endParaRPr lang="en-GB"/>
          </a:p>
        </p:txBody>
      </p:sp>
    </p:spTree>
    <p:extLst>
      <p:ext uri="{BB962C8B-B14F-4D97-AF65-F5344CB8AC3E}">
        <p14:creationId xmlns:p14="http://schemas.microsoft.com/office/powerpoint/2010/main" val="312340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B793CBE-AE13-481A-9D56-C908400FB67F}" type="slidenum">
              <a:rPr lang="en-GB" smtClean="0"/>
              <a:pPr>
                <a:defRPr/>
              </a:pPr>
              <a:t>‹#›</a:t>
            </a:fld>
            <a:endParaRPr lang="en-GB"/>
          </a:p>
        </p:txBody>
      </p:sp>
    </p:spTree>
    <p:extLst>
      <p:ext uri="{BB962C8B-B14F-4D97-AF65-F5344CB8AC3E}">
        <p14:creationId xmlns:p14="http://schemas.microsoft.com/office/powerpoint/2010/main" val="292596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8436CFB-E82A-492C-ABFE-9469354ADB4A}" type="slidenum">
              <a:rPr lang="en-GB" smtClean="0"/>
              <a:pPr>
                <a:defRPr/>
              </a:pPr>
              <a:t>‹#›</a:t>
            </a:fld>
            <a:endParaRPr lang="en-GB"/>
          </a:p>
        </p:txBody>
      </p:sp>
    </p:spTree>
    <p:extLst>
      <p:ext uri="{BB962C8B-B14F-4D97-AF65-F5344CB8AC3E}">
        <p14:creationId xmlns:p14="http://schemas.microsoft.com/office/powerpoint/2010/main" val="426643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ADECAE18-0C3D-4DDA-B941-90F49C8A1469}" type="slidenum">
              <a:rPr lang="en-GB" smtClean="0"/>
              <a:pPr>
                <a:defRPr/>
              </a:pPr>
              <a:t>‹#›</a:t>
            </a:fld>
            <a:endParaRPr lang="en-GB"/>
          </a:p>
        </p:txBody>
      </p:sp>
    </p:spTree>
    <p:extLst>
      <p:ext uri="{BB962C8B-B14F-4D97-AF65-F5344CB8AC3E}">
        <p14:creationId xmlns:p14="http://schemas.microsoft.com/office/powerpoint/2010/main" val="291283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2AC8C650-C3FC-409F-8189-0E75CEB4551F}" type="slidenum">
              <a:rPr lang="en-GB" smtClean="0"/>
              <a:pPr>
                <a:defRPr/>
              </a:pPr>
              <a:t>‹#›</a:t>
            </a:fld>
            <a:endParaRPr lang="en-GB"/>
          </a:p>
        </p:txBody>
      </p:sp>
    </p:spTree>
    <p:extLst>
      <p:ext uri="{BB962C8B-B14F-4D97-AF65-F5344CB8AC3E}">
        <p14:creationId xmlns:p14="http://schemas.microsoft.com/office/powerpoint/2010/main" val="388848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F800B4A4-0C21-45F2-91F8-136871D9A9B4}" type="slidenum">
              <a:rPr lang="en-GB" smtClean="0"/>
              <a:pPr>
                <a:defRPr/>
              </a:pPr>
              <a:t>‹#›</a:t>
            </a:fld>
            <a:endParaRPr lang="en-GB"/>
          </a:p>
        </p:txBody>
      </p:sp>
    </p:spTree>
    <p:extLst>
      <p:ext uri="{BB962C8B-B14F-4D97-AF65-F5344CB8AC3E}">
        <p14:creationId xmlns:p14="http://schemas.microsoft.com/office/powerpoint/2010/main" val="370242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790F1F1-EBAC-45EF-A8DE-B378B513B208}" type="slidenum">
              <a:rPr lang="en-GB" smtClean="0"/>
              <a:pPr>
                <a:defRPr/>
              </a:pPr>
              <a:t>‹#›</a:t>
            </a:fld>
            <a:endParaRPr lang="en-GB"/>
          </a:p>
        </p:txBody>
      </p:sp>
    </p:spTree>
    <p:extLst>
      <p:ext uri="{BB962C8B-B14F-4D97-AF65-F5344CB8AC3E}">
        <p14:creationId xmlns:p14="http://schemas.microsoft.com/office/powerpoint/2010/main" val="318420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140967D-322A-4F5E-9BFC-F9E1561416E5}" type="slidenum">
              <a:rPr lang="en-GB" smtClean="0"/>
              <a:pPr>
                <a:defRPr/>
              </a:pPr>
              <a:t>‹#›</a:t>
            </a:fld>
            <a:endParaRPr lang="en-GB"/>
          </a:p>
        </p:txBody>
      </p:sp>
    </p:spTree>
    <p:extLst>
      <p:ext uri="{BB962C8B-B14F-4D97-AF65-F5344CB8AC3E}">
        <p14:creationId xmlns:p14="http://schemas.microsoft.com/office/powerpoint/2010/main" val="165890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E778152-A06C-4E8B-BBF4-F8A7D3F62BF2}" type="slidenum">
              <a:rPr lang="en-GB" smtClean="0"/>
              <a:pPr>
                <a:defRPr/>
              </a:pPr>
              <a:t>‹#›</a:t>
            </a:fld>
            <a:endParaRPr lang="en-GB"/>
          </a:p>
        </p:txBody>
      </p:sp>
    </p:spTree>
    <p:extLst>
      <p:ext uri="{BB962C8B-B14F-4D97-AF65-F5344CB8AC3E}">
        <p14:creationId xmlns:p14="http://schemas.microsoft.com/office/powerpoint/2010/main" val="18645362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aho.org/hq/index.php?option=com_content&amp;view=article&amp;id=7022&amp;Itemid=39541&amp;lang=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611188" y="404813"/>
            <a:ext cx="7772400" cy="1470025"/>
          </a:xfrm>
        </p:spPr>
        <p:txBody>
          <a:bodyPr/>
          <a:lstStyle/>
          <a:p>
            <a:r>
              <a:rPr lang="en-US" sz="2000" dirty="0"/>
              <a:t>Accelerating Progress towards Measles and Rubella Elimination</a:t>
            </a:r>
            <a:endParaRPr lang="en-GB" sz="2000" dirty="0" smtClean="0"/>
          </a:p>
        </p:txBody>
      </p:sp>
      <p:sp>
        <p:nvSpPr>
          <p:cNvPr id="2052" name="Rectangle 3"/>
          <p:cNvSpPr>
            <a:spLocks noGrp="1" noChangeArrowheads="1"/>
          </p:cNvSpPr>
          <p:nvPr>
            <p:ph type="subTitle" idx="1"/>
          </p:nvPr>
        </p:nvSpPr>
        <p:spPr>
          <a:xfrm>
            <a:off x="1403350" y="2276475"/>
            <a:ext cx="6400800" cy="1752600"/>
          </a:xfrm>
          <a:ln w="28575">
            <a:solidFill>
              <a:schemeClr val="tx2"/>
            </a:solidFill>
            <a:miter lim="800000"/>
            <a:headEnd/>
            <a:tailEnd/>
          </a:ln>
        </p:spPr>
        <p:txBody>
          <a:bodyPr/>
          <a:lstStyle/>
          <a:p>
            <a:pPr eaLnBrk="1" hangingPunct="1"/>
            <a:r>
              <a:rPr lang="en-GB" dirty="0" smtClean="0">
                <a:solidFill>
                  <a:srgbClr val="0033CC"/>
                </a:solidFill>
              </a:rPr>
              <a:t>Measles and Rubella elimination progress in the Americas</a:t>
            </a:r>
          </a:p>
          <a:p>
            <a:pPr eaLnBrk="1" hangingPunct="1"/>
            <a:endParaRPr lang="en-GB" dirty="0" smtClean="0">
              <a:solidFill>
                <a:srgbClr val="0033CC"/>
              </a:solidFill>
            </a:endParaRPr>
          </a:p>
        </p:txBody>
      </p:sp>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DB276C-7626-4F79-B077-EBC722583E52}" type="slidenum">
              <a:rPr lang="en-GB"/>
              <a:pPr eaLnBrk="1" hangingPunct="1"/>
              <a:t>1</a:t>
            </a:fld>
            <a:endParaRPr lang="en-GB" dirty="0"/>
          </a:p>
        </p:txBody>
      </p:sp>
      <p:sp>
        <p:nvSpPr>
          <p:cNvPr id="2053" name="Text Box 4"/>
          <p:cNvSpPr txBox="1">
            <a:spLocks noChangeArrowheads="1"/>
          </p:cNvSpPr>
          <p:nvPr/>
        </p:nvSpPr>
        <p:spPr bwMode="auto">
          <a:xfrm>
            <a:off x="2913892" y="4724400"/>
            <a:ext cx="504248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i="1" dirty="0" smtClean="0"/>
          </a:p>
          <a:p>
            <a:pPr algn="r" eaLnBrk="1" hangingPunct="1"/>
            <a:r>
              <a:rPr lang="en-GB" i="1" dirty="0" smtClean="0"/>
              <a:t>Desiree Pastor MD, MPH</a:t>
            </a:r>
          </a:p>
          <a:p>
            <a:pPr algn="r" eaLnBrk="1" hangingPunct="1"/>
            <a:r>
              <a:rPr lang="en-GB" i="1" dirty="0" smtClean="0"/>
              <a:t>Regional Advisor PAHO/WHO</a:t>
            </a:r>
            <a:endParaRPr lang="en-GB" i="1" dirty="0"/>
          </a:p>
          <a:p>
            <a:pPr algn="r" eaLnBrk="1" hangingPunct="1"/>
            <a:endParaRPr lang="en-GB" i="1" dirty="0" smtClean="0"/>
          </a:p>
          <a:p>
            <a:pPr algn="r" eaLnBrk="1" hangingPunct="1"/>
            <a:r>
              <a:rPr lang="en-GB" i="1" dirty="0" smtClean="0"/>
              <a:t>21 June 2016</a:t>
            </a:r>
            <a:endParaRPr lang="en-GB" i="1" dirty="0"/>
          </a:p>
          <a:p>
            <a:pPr algn="r" eaLnBrk="1" hangingPunct="1"/>
            <a:r>
              <a:rPr lang="en-GB" i="1" dirty="0" smtClean="0"/>
              <a:t>Geneva, Switzerland</a:t>
            </a:r>
            <a:endParaRPr lang="en-GB"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4"/>
          <p:cNvSpPr txBox="1">
            <a:spLocks noChangeArrowheads="1"/>
          </p:cNvSpPr>
          <p:nvPr/>
        </p:nvSpPr>
        <p:spPr bwMode="auto">
          <a:xfrm>
            <a:off x="177800" y="762000"/>
            <a:ext cx="184150" cy="336550"/>
          </a:xfrm>
          <a:prstGeom prst="rect">
            <a:avLst/>
          </a:prstGeom>
          <a:noFill/>
          <a:ln w="9525">
            <a:noFill/>
            <a:miter lim="800000"/>
            <a:headEnd/>
            <a:tailEnd/>
          </a:ln>
        </p:spPr>
        <p:txBody>
          <a:bodyPr wrap="none">
            <a:spAutoFit/>
          </a:bodyPr>
          <a:lstStyle/>
          <a:p>
            <a:endParaRPr lang="en-US" sz="1600" b="1"/>
          </a:p>
        </p:txBody>
      </p:sp>
      <p:grpSp>
        <p:nvGrpSpPr>
          <p:cNvPr id="65538" name="Group 10"/>
          <p:cNvGrpSpPr>
            <a:grpSpLocks/>
          </p:cNvGrpSpPr>
          <p:nvPr/>
        </p:nvGrpSpPr>
        <p:grpSpPr bwMode="auto">
          <a:xfrm>
            <a:off x="412750" y="1548362"/>
            <a:ext cx="8307388" cy="4391514"/>
            <a:chOff x="245" y="997"/>
            <a:chExt cx="5233" cy="2824"/>
          </a:xfrm>
        </p:grpSpPr>
        <p:graphicFrame>
          <p:nvGraphicFramePr>
            <p:cNvPr id="2" name="Object 3"/>
            <p:cNvGraphicFramePr>
              <a:graphicFrameLocks noChangeAspect="1"/>
            </p:cNvGraphicFramePr>
            <p:nvPr>
              <p:extLst>
                <p:ext uri="{D42A27DB-BD31-4B8C-83A1-F6EECF244321}">
                  <p14:modId xmlns:p14="http://schemas.microsoft.com/office/powerpoint/2010/main" val="1706212410"/>
                </p:ext>
              </p:extLst>
            </p:nvPr>
          </p:nvGraphicFramePr>
          <p:xfrm>
            <a:off x="245" y="997"/>
            <a:ext cx="5233" cy="2824"/>
          </p:xfrm>
          <a:graphic>
            <a:graphicData uri="http://schemas.openxmlformats.org/drawingml/2006/chart">
              <c:chart xmlns:c="http://schemas.openxmlformats.org/drawingml/2006/chart" xmlns:r="http://schemas.openxmlformats.org/officeDocument/2006/relationships" r:id="rId3"/>
            </a:graphicData>
          </a:graphic>
        </p:graphicFrame>
        <p:sp>
          <p:nvSpPr>
            <p:cNvPr id="65543" name="Line 5"/>
            <p:cNvSpPr>
              <a:spLocks noChangeShapeType="1"/>
            </p:cNvSpPr>
            <p:nvPr/>
          </p:nvSpPr>
          <p:spPr bwMode="auto">
            <a:xfrm>
              <a:off x="612" y="1449"/>
              <a:ext cx="4848" cy="10"/>
            </a:xfrm>
            <a:prstGeom prst="line">
              <a:avLst/>
            </a:prstGeom>
            <a:noFill/>
            <a:ln w="31750">
              <a:noFill/>
              <a:round/>
              <a:headEnd/>
              <a:tailEnd/>
            </a:ln>
          </p:spPr>
          <p:txBody>
            <a:bodyPr/>
            <a:lstStyle/>
            <a:p>
              <a:endParaRPr lang="es-ES" b="1"/>
            </a:p>
          </p:txBody>
        </p:sp>
      </p:grpSp>
      <p:sp>
        <p:nvSpPr>
          <p:cNvPr id="65539" name="Rectangle 3"/>
          <p:cNvSpPr>
            <a:spLocks noChangeArrowheads="1"/>
          </p:cNvSpPr>
          <p:nvPr/>
        </p:nvSpPr>
        <p:spPr bwMode="auto">
          <a:xfrm>
            <a:off x="1592401" y="228600"/>
            <a:ext cx="6264021" cy="954043"/>
          </a:xfrm>
          <a:prstGeom prst="rect">
            <a:avLst/>
          </a:prstGeom>
          <a:noFill/>
          <a:ln w="9525">
            <a:noFill/>
            <a:miter lim="800000"/>
            <a:headEnd/>
            <a:tailEnd/>
          </a:ln>
        </p:spPr>
        <p:txBody>
          <a:bodyPr wrap="none" lIns="91376" tIns="45688" rIns="91376" bIns="45688">
            <a:spAutoFit/>
          </a:bodyPr>
          <a:lstStyle/>
          <a:p>
            <a:pPr algn="ctr"/>
            <a:r>
              <a:rPr lang="en-US" sz="2800" b="1" dirty="0" smtClean="0">
                <a:solidFill>
                  <a:srgbClr val="333399"/>
                </a:solidFill>
              </a:rPr>
              <a:t>Measles-Rubella Surveillance Indicators, </a:t>
            </a:r>
            <a:br>
              <a:rPr lang="en-US" sz="2800" b="1" dirty="0" smtClean="0">
                <a:solidFill>
                  <a:srgbClr val="333399"/>
                </a:solidFill>
              </a:rPr>
            </a:br>
            <a:r>
              <a:rPr lang="en-US" sz="2800" b="1" dirty="0" smtClean="0">
                <a:solidFill>
                  <a:srgbClr val="333399"/>
                </a:solidFill>
              </a:rPr>
              <a:t>The Americas</a:t>
            </a:r>
            <a:r>
              <a:rPr lang="en-US" altLang="en-US" sz="2800" b="1" dirty="0" smtClean="0">
                <a:solidFill>
                  <a:srgbClr val="333399"/>
                </a:solidFill>
              </a:rPr>
              <a:t>, 2011-2016*</a:t>
            </a:r>
            <a:endParaRPr lang="en-US" altLang="en-US" sz="2800" b="1" dirty="0">
              <a:solidFill>
                <a:srgbClr val="333399"/>
              </a:solidFill>
            </a:endParaRPr>
          </a:p>
        </p:txBody>
      </p:sp>
      <p:sp>
        <p:nvSpPr>
          <p:cNvPr id="65540" name="Text Box 7"/>
          <p:cNvSpPr txBox="1">
            <a:spLocks noChangeArrowheads="1"/>
          </p:cNvSpPr>
          <p:nvPr/>
        </p:nvSpPr>
        <p:spPr bwMode="auto">
          <a:xfrm>
            <a:off x="609600" y="6185512"/>
            <a:ext cx="3865563" cy="400029"/>
          </a:xfrm>
          <a:prstGeom prst="rect">
            <a:avLst/>
          </a:prstGeom>
          <a:noFill/>
          <a:ln w="9525">
            <a:noFill/>
            <a:miter lim="800000"/>
            <a:headEnd/>
            <a:tailEnd/>
          </a:ln>
        </p:spPr>
        <p:txBody>
          <a:bodyPr lIns="91360" tIns="45680" rIns="91360" bIns="45680">
            <a:spAutoFit/>
          </a:bodyPr>
          <a:lstStyle/>
          <a:p>
            <a:r>
              <a:rPr lang="en-US" sz="1000" dirty="0"/>
              <a:t>Source: ISIS, MESS systems and country reports </a:t>
            </a:r>
            <a:endParaRPr lang="en-US" sz="1000" dirty="0" smtClean="0"/>
          </a:p>
          <a:p>
            <a:r>
              <a:rPr lang="en-US" sz="1000" dirty="0" smtClean="0"/>
              <a:t>*Data as of epidemiological week 23, 2016.</a:t>
            </a:r>
            <a:endParaRPr lang="en-US" sz="1000" dirty="0"/>
          </a:p>
        </p:txBody>
      </p:sp>
      <p:sp>
        <p:nvSpPr>
          <p:cNvPr id="65541" name="Line 5"/>
          <p:cNvSpPr>
            <a:spLocks noChangeShapeType="1"/>
          </p:cNvSpPr>
          <p:nvPr/>
        </p:nvSpPr>
        <p:spPr bwMode="auto">
          <a:xfrm>
            <a:off x="990600" y="2286000"/>
            <a:ext cx="7696200" cy="15875"/>
          </a:xfrm>
          <a:prstGeom prst="line">
            <a:avLst/>
          </a:prstGeom>
          <a:noFill/>
          <a:ln w="31750">
            <a:solidFill>
              <a:srgbClr val="FF0000"/>
            </a:solidFill>
            <a:round/>
            <a:headEnd/>
            <a:tailEnd/>
          </a:ln>
        </p:spPr>
        <p:txBody>
          <a:bodyPr/>
          <a:lstStyle/>
          <a:p>
            <a:endParaRPr lang="es-ES"/>
          </a:p>
        </p:txBody>
      </p:sp>
      <p:pic>
        <p:nvPicPr>
          <p:cNvPr id="10" name="Picture 9" descr="horizontal WHO .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7451" y="6334055"/>
            <a:ext cx="1922749" cy="565514"/>
          </a:xfrm>
          <a:prstGeom prst="rect">
            <a:avLst/>
          </a:prstGeom>
        </p:spPr>
      </p:pic>
    </p:spTree>
    <p:extLst>
      <p:ext uri="{BB962C8B-B14F-4D97-AF65-F5344CB8AC3E}">
        <p14:creationId xmlns:p14="http://schemas.microsoft.com/office/powerpoint/2010/main" val="85598428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609600"/>
          </a:xfrm>
        </p:spPr>
        <p:txBody>
          <a:bodyPr>
            <a:normAutofit fontScale="90000"/>
          </a:bodyPr>
          <a:lstStyle/>
          <a:p>
            <a:pPr>
              <a:lnSpc>
                <a:spcPct val="100000"/>
              </a:lnSpc>
            </a:pPr>
            <a:r>
              <a:rPr lang="en-US" sz="2800" b="1" dirty="0">
                <a:effectLst/>
              </a:rPr>
              <a:t>Rate of suspected measles and rubella </a:t>
            </a:r>
            <a:r>
              <a:rPr lang="en-US" sz="2800" b="1" dirty="0" smtClean="0">
                <a:effectLst/>
              </a:rPr>
              <a:t>cases</a:t>
            </a:r>
            <a:br>
              <a:rPr lang="en-US" sz="2800" b="1" dirty="0" smtClean="0">
                <a:effectLst/>
              </a:rPr>
            </a:br>
            <a:r>
              <a:rPr lang="en-US" sz="2800" b="1" dirty="0" smtClean="0">
                <a:effectLst/>
              </a:rPr>
              <a:t>The Americas, </a:t>
            </a:r>
            <a:r>
              <a:rPr lang="en-US" sz="2800" b="1" dirty="0">
                <a:effectLst/>
              </a:rPr>
              <a:t>2003 -</a:t>
            </a:r>
            <a:r>
              <a:rPr lang="en-US" sz="2800" b="1" dirty="0" smtClean="0">
                <a:effectLst/>
              </a:rPr>
              <a:t>2015</a:t>
            </a:r>
            <a:endParaRPr lang="en-US" sz="2800" b="1" dirty="0">
              <a:effectLst/>
            </a:endParaRPr>
          </a:p>
        </p:txBody>
      </p:sp>
      <p:graphicFrame>
        <p:nvGraphicFramePr>
          <p:cNvPr id="3" name="Chart 2"/>
          <p:cNvGraphicFramePr/>
          <p:nvPr>
            <p:extLst>
              <p:ext uri="{D42A27DB-BD31-4B8C-83A1-F6EECF244321}">
                <p14:modId xmlns:p14="http://schemas.microsoft.com/office/powerpoint/2010/main" val="3101063405"/>
              </p:ext>
            </p:extLst>
          </p:nvPr>
        </p:nvGraphicFramePr>
        <p:xfrm>
          <a:off x="914400" y="1295400"/>
          <a:ext cx="76962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4"/>
          <p:cNvSpPr txBox="1">
            <a:spLocks noChangeArrowheads="1"/>
          </p:cNvSpPr>
          <p:nvPr/>
        </p:nvSpPr>
        <p:spPr bwMode="auto">
          <a:xfrm rot="16200000">
            <a:off x="-560986" y="3195200"/>
            <a:ext cx="2313292" cy="27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0" tIns="45680" rIns="91360" bIns="45680">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s-MX" sz="1200" dirty="0" smtClean="0">
                <a:solidFill>
                  <a:schemeClr val="tx1"/>
                </a:solidFill>
              </a:rPr>
              <a:t>Rate per 100,000 population</a:t>
            </a:r>
            <a:endParaRPr lang="en-US" altLang="es-MX" sz="1200" dirty="0">
              <a:solidFill>
                <a:schemeClr val="tx1"/>
              </a:solidFill>
            </a:endParaRPr>
          </a:p>
        </p:txBody>
      </p:sp>
      <p:sp>
        <p:nvSpPr>
          <p:cNvPr id="11" name="Text Box 7"/>
          <p:cNvSpPr txBox="1">
            <a:spLocks noChangeArrowheads="1"/>
          </p:cNvSpPr>
          <p:nvPr/>
        </p:nvSpPr>
        <p:spPr bwMode="auto">
          <a:xfrm>
            <a:off x="436837" y="6324600"/>
            <a:ext cx="4897163" cy="27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0" tIns="45680" rIns="91360" bIns="45680">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fontAlgn="auto" hangingPunct="1">
              <a:spcBef>
                <a:spcPts val="0"/>
              </a:spcBef>
              <a:spcAft>
                <a:spcPts val="0"/>
              </a:spcAft>
            </a:pPr>
            <a:r>
              <a:rPr lang="en-US" altLang="en-US" sz="1200" b="0" dirty="0" smtClean="0">
                <a:solidFill>
                  <a:prstClr val="black"/>
                </a:solidFill>
              </a:rPr>
              <a:t>Source:  ISIS, MESSS and country reports to FGL-IM/PAHO.</a:t>
            </a:r>
            <a:endParaRPr lang="en-US" altLang="en-US" sz="1200" b="0" dirty="0">
              <a:solidFill>
                <a:prstClr val="black"/>
              </a:solidFill>
            </a:endParaRPr>
          </a:p>
        </p:txBody>
      </p:sp>
      <p:pic>
        <p:nvPicPr>
          <p:cNvPr id="7" name="Picture 6" descr="horizontal WHO .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7451" y="6400800"/>
            <a:ext cx="1922749" cy="565514"/>
          </a:xfrm>
          <a:prstGeom prst="rect">
            <a:avLst/>
          </a:prstGeom>
        </p:spPr>
      </p:pic>
      <p:cxnSp>
        <p:nvCxnSpPr>
          <p:cNvPr id="5" name="Straight Arrow Connector 4"/>
          <p:cNvCxnSpPr/>
          <p:nvPr/>
        </p:nvCxnSpPr>
        <p:spPr>
          <a:xfrm>
            <a:off x="1447800" y="4490305"/>
            <a:ext cx="7239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9825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p:cNvGraphicFramePr>
            <a:graphicFrameLocks noGrp="1"/>
          </p:cNvGraphicFramePr>
          <p:nvPr>
            <p:ph type="chart" idx="1"/>
            <p:extLst>
              <p:ext uri="{D42A27DB-BD31-4B8C-83A1-F6EECF244321}">
                <p14:modId xmlns:p14="http://schemas.microsoft.com/office/powerpoint/2010/main" val="1978091039"/>
              </p:ext>
            </p:extLst>
          </p:nvPr>
        </p:nvGraphicFramePr>
        <p:xfrm>
          <a:off x="687976" y="1593669"/>
          <a:ext cx="7998823" cy="446282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7418" y="304800"/>
            <a:ext cx="9083040" cy="1143000"/>
          </a:xfrm>
        </p:spPr>
        <p:txBody>
          <a:bodyPr>
            <a:normAutofit fontScale="90000"/>
          </a:bodyPr>
          <a:lstStyle/>
          <a:p>
            <a:r>
              <a:rPr lang="en-US" sz="3200" b="1" dirty="0" smtClean="0"/>
              <a:t>Comparing the number of suspected measles and rubella cases reported in the Americas, 2015 and 2016*</a:t>
            </a:r>
            <a:br>
              <a:rPr lang="en-US" sz="3200" b="1" dirty="0" smtClean="0"/>
            </a:br>
            <a:endParaRPr lang="en-US" sz="3200" dirty="0"/>
          </a:p>
        </p:txBody>
      </p:sp>
      <p:sp>
        <p:nvSpPr>
          <p:cNvPr id="7" name="Text Box 7"/>
          <p:cNvSpPr txBox="1">
            <a:spLocks noChangeArrowheads="1"/>
          </p:cNvSpPr>
          <p:nvPr/>
        </p:nvSpPr>
        <p:spPr bwMode="auto">
          <a:xfrm rot="16200000">
            <a:off x="-74265" y="3685404"/>
            <a:ext cx="124906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dirty="0" smtClean="0"/>
              <a:t>Number of cases</a:t>
            </a:r>
            <a:endParaRPr lang="en-US" sz="1100" dirty="0"/>
          </a:p>
        </p:txBody>
      </p:sp>
      <p:sp>
        <p:nvSpPr>
          <p:cNvPr id="9" name="Text Box 7"/>
          <p:cNvSpPr txBox="1">
            <a:spLocks noChangeArrowheads="1"/>
          </p:cNvSpPr>
          <p:nvPr/>
        </p:nvSpPr>
        <p:spPr bwMode="auto">
          <a:xfrm>
            <a:off x="426675" y="6250079"/>
            <a:ext cx="37337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i="1" dirty="0" smtClean="0"/>
              <a:t>Source:</a:t>
            </a:r>
            <a:r>
              <a:rPr lang="en-US" sz="1100" dirty="0" smtClean="0"/>
              <a:t> country report to FGL-IM/PAHO.</a:t>
            </a:r>
          </a:p>
          <a:p>
            <a:r>
              <a:rPr lang="en-US" sz="1100" dirty="0" smtClean="0"/>
              <a:t>*Data from epidemiological week 1-23 of 2015 and 2016.</a:t>
            </a:r>
            <a:endParaRPr lang="en-US" sz="1100" dirty="0"/>
          </a:p>
        </p:txBody>
      </p:sp>
    </p:spTree>
    <p:extLst>
      <p:ext uri="{BB962C8B-B14F-4D97-AF65-F5344CB8AC3E}">
        <p14:creationId xmlns:p14="http://schemas.microsoft.com/office/powerpoint/2010/main" val="575351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t>Imported Cases Are Biggest Threat to </a:t>
            </a:r>
            <a:br>
              <a:rPr lang="en-US" sz="2800" b="1" dirty="0" smtClean="0"/>
            </a:br>
            <a:r>
              <a:rPr lang="en-US" sz="2800" b="1" dirty="0" smtClean="0"/>
              <a:t>Maintaining Elimination Efforts </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9986527"/>
              </p:ext>
            </p:extLst>
          </p:nvPr>
        </p:nvGraphicFramePr>
        <p:xfrm>
          <a:off x="838200" y="1865531"/>
          <a:ext cx="8229600" cy="40018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763489" y="3198912"/>
            <a:ext cx="2590800" cy="307777"/>
          </a:xfrm>
          <a:prstGeom prst="rect">
            <a:avLst/>
          </a:prstGeom>
          <a:noFill/>
        </p:spPr>
        <p:txBody>
          <a:bodyPr wrap="square" rtlCol="0">
            <a:spAutoFit/>
          </a:bodyPr>
          <a:lstStyle/>
          <a:p>
            <a:pPr algn="ctr"/>
            <a:r>
              <a:rPr lang="en-US" sz="1400" dirty="0" smtClean="0">
                <a:solidFill>
                  <a:srgbClr val="000000"/>
                </a:solidFill>
                <a:latin typeface="+mj-lt"/>
                <a:cs typeface="Arial" panose="020B0604020202020204" pitchFamily="34" charset="0"/>
              </a:rPr>
              <a:t>Confirmed</a:t>
            </a:r>
            <a:r>
              <a:rPr lang="en-US" sz="1400" dirty="0" smtClean="0">
                <a:solidFill>
                  <a:srgbClr val="000000"/>
                </a:solidFill>
                <a:latin typeface="+mj-lt"/>
              </a:rPr>
              <a:t> Measles Cases</a:t>
            </a:r>
            <a:endParaRPr lang="en-US" sz="1400" dirty="0">
              <a:solidFill>
                <a:srgbClr val="000000"/>
              </a:solidFill>
              <a:latin typeface="+mj-lt"/>
            </a:endParaRPr>
          </a:p>
        </p:txBody>
      </p:sp>
      <p:sp>
        <p:nvSpPr>
          <p:cNvPr id="6" name="Text Box 26"/>
          <p:cNvSpPr txBox="1">
            <a:spLocks noChangeArrowheads="1"/>
          </p:cNvSpPr>
          <p:nvPr/>
        </p:nvSpPr>
        <p:spPr bwMode="auto">
          <a:xfrm>
            <a:off x="536377" y="6172200"/>
            <a:ext cx="78456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000" dirty="0" smtClean="0">
                <a:solidFill>
                  <a:srgbClr val="FFFFFF"/>
                </a:solidFill>
                <a:latin typeface="Myriad Pro" panose="020B0503030403020204"/>
              </a:rPr>
              <a:t>PAHO Measles Eradication Surveillance System and Integrated Surveillance Information System  and country reports </a:t>
            </a:r>
          </a:p>
          <a:p>
            <a:r>
              <a:rPr lang="en-US" sz="1000" dirty="0" smtClean="0">
                <a:solidFill>
                  <a:srgbClr val="FFFFFF"/>
                </a:solidFill>
                <a:latin typeface="Myriad Pro" panose="020B0503030403020204"/>
              </a:rPr>
              <a:t>*Data as of 21 May 2015</a:t>
            </a:r>
          </a:p>
        </p:txBody>
      </p:sp>
      <p:sp>
        <p:nvSpPr>
          <p:cNvPr id="7" name="TextBox 6"/>
          <p:cNvSpPr txBox="1"/>
          <p:nvPr/>
        </p:nvSpPr>
        <p:spPr>
          <a:xfrm>
            <a:off x="7239000" y="1871246"/>
            <a:ext cx="965329" cy="338554"/>
          </a:xfrm>
          <a:prstGeom prst="rect">
            <a:avLst/>
          </a:prstGeom>
          <a:noFill/>
        </p:spPr>
        <p:txBody>
          <a:bodyPr wrap="none" rtlCol="0">
            <a:spAutoFit/>
          </a:bodyPr>
          <a:lstStyle/>
          <a:p>
            <a:r>
              <a:rPr lang="en-US" sz="1600" b="1" dirty="0" smtClean="0">
                <a:solidFill>
                  <a:srgbClr val="000000"/>
                </a:solidFill>
                <a:latin typeface="Arial" panose="020B0604020202020204" pitchFamily="34" charset="0"/>
                <a:cs typeface="Arial" panose="020B0604020202020204" pitchFamily="34" charset="0"/>
              </a:rPr>
              <a:t>N=4,357</a:t>
            </a:r>
            <a:endParaRPr lang="en-US" sz="1600" b="1"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0" y="1066800"/>
            <a:ext cx="9144000" cy="646331"/>
          </a:xfrm>
          <a:prstGeom prst="rect">
            <a:avLst/>
          </a:prstGeom>
        </p:spPr>
        <p:txBody>
          <a:bodyPr wrap="square">
            <a:spAutoFit/>
          </a:bodyPr>
          <a:lstStyle/>
          <a:p>
            <a:pPr algn="ctr"/>
            <a:r>
              <a:rPr lang="en-US" b="1" dirty="0">
                <a:solidFill>
                  <a:srgbClr val="000000"/>
                </a:solidFill>
                <a:latin typeface="Arial" panose="020B0604020202020204" pitchFamily="34" charset="0"/>
                <a:cs typeface="Arial" panose="020B0604020202020204" pitchFamily="34" charset="0"/>
              </a:rPr>
              <a:t>Distribution of confirmed measles cases by import status, </a:t>
            </a:r>
            <a:endParaRPr lang="en-US" b="1" dirty="0" smtClean="0">
              <a:solidFill>
                <a:srgbClr val="000000"/>
              </a:solidFill>
              <a:latin typeface="Arial" panose="020B0604020202020204" pitchFamily="34" charset="0"/>
              <a:cs typeface="Arial" panose="020B0604020202020204" pitchFamily="34" charset="0"/>
            </a:endParaRPr>
          </a:p>
          <a:p>
            <a:pPr algn="ctr"/>
            <a:r>
              <a:rPr lang="en-US" b="1" dirty="0" smtClean="0">
                <a:solidFill>
                  <a:srgbClr val="000000"/>
                </a:solidFill>
                <a:latin typeface="Arial" panose="020B0604020202020204" pitchFamily="34" charset="0"/>
                <a:cs typeface="Arial" panose="020B0604020202020204" pitchFamily="34" charset="0"/>
              </a:rPr>
              <a:t>The Americas, </a:t>
            </a:r>
            <a:r>
              <a:rPr lang="en-US" b="1" dirty="0">
                <a:solidFill>
                  <a:srgbClr val="000000"/>
                </a:solidFill>
                <a:latin typeface="Arial" panose="020B0604020202020204" pitchFamily="34" charset="0"/>
                <a:cs typeface="Arial" panose="020B0604020202020204" pitchFamily="34" charset="0"/>
              </a:rPr>
              <a:t>2011-2015*</a:t>
            </a:r>
            <a:endParaRPr lang="en-US" dirty="0">
              <a:solidFill>
                <a:srgbClr val="000000"/>
              </a:solidFill>
              <a:latin typeface="Arial" panose="020B0604020202020204" pitchFamily="34" charset="0"/>
              <a:cs typeface="Arial" panose="020B0604020202020204" pitchFamily="34" charset="0"/>
            </a:endParaRPr>
          </a:p>
        </p:txBody>
      </p:sp>
      <p:pic>
        <p:nvPicPr>
          <p:cNvPr id="8" name="Picture 7" descr="horizontal WHO .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7451" y="6334055"/>
            <a:ext cx="1922749" cy="565514"/>
          </a:xfrm>
          <a:prstGeom prst="rect">
            <a:avLst/>
          </a:prstGeom>
        </p:spPr>
      </p:pic>
    </p:spTree>
    <p:extLst>
      <p:ext uri="{BB962C8B-B14F-4D97-AF65-F5344CB8AC3E}">
        <p14:creationId xmlns:p14="http://schemas.microsoft.com/office/powerpoint/2010/main" val="74529790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Measles and rubella reported cases and coverage of MCV1 and MCV2, 1980-2015</a:t>
            </a:r>
            <a:endParaRPr lang="en-US" sz="3600" dirty="0"/>
          </a:p>
        </p:txBody>
      </p:sp>
      <p:sp>
        <p:nvSpPr>
          <p:cNvPr id="4" name="Slide Number Placeholder 3"/>
          <p:cNvSpPr>
            <a:spLocks noGrp="1"/>
          </p:cNvSpPr>
          <p:nvPr>
            <p:ph type="sldNum" sz="quarter" idx="12"/>
          </p:nvPr>
        </p:nvSpPr>
        <p:spPr/>
        <p:txBody>
          <a:bodyPr/>
          <a:lstStyle/>
          <a:p>
            <a:pPr>
              <a:defRPr/>
            </a:pPr>
            <a:fld id="{F131147F-50C8-46BA-818D-839B56EF0695}" type="slidenum">
              <a:rPr lang="en-GB" smtClean="0"/>
              <a:pPr>
                <a:defRPr/>
              </a:pPr>
              <a:t>14</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97910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503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1E7FB8"/>
          </a:solid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Autofit/>
          </a:bodyPr>
          <a:lstStyle/>
          <a:p>
            <a:r>
              <a:rPr lang="en-ZW" sz="2800" dirty="0" smtClean="0">
                <a:solidFill>
                  <a:schemeClr val="bg1"/>
                </a:solidFill>
                <a:effectLst>
                  <a:outerShdw blurRad="38100" dist="38100" dir="2700000" algn="tl">
                    <a:srgbClr val="000000">
                      <a:alpha val="43137"/>
                    </a:srgbClr>
                  </a:outerShdw>
                </a:effectLst>
              </a:rPr>
              <a:t>MCV1 coverage WHO UNICEF estimates, and number of countries reaching &gt;90% coverage. 2000 – 2015. (N=35)</a:t>
            </a:r>
            <a:endParaRPr lang="en-ZW" sz="2800" dirty="0">
              <a:solidFill>
                <a:schemeClr val="bg1"/>
              </a:solidFill>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68565340"/>
              </p:ext>
            </p:extLst>
          </p:nvPr>
        </p:nvGraphicFramePr>
        <p:xfrm>
          <a:off x="457200" y="1600200"/>
          <a:ext cx="8229600" cy="4853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4913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E7FB8"/>
          </a:solid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Autofit/>
          </a:bodyPr>
          <a:lstStyle/>
          <a:p>
            <a:r>
              <a:rPr lang="en-ZW" sz="3600" b="1" dirty="0">
                <a:solidFill>
                  <a:schemeClr val="bg1"/>
                </a:solidFill>
                <a:effectLst>
                  <a:outerShdw blurRad="38100" dist="38100" dir="2700000" algn="tl">
                    <a:srgbClr val="000000">
                      <a:alpha val="43137"/>
                    </a:srgbClr>
                  </a:outerShdw>
                </a:effectLst>
              </a:rPr>
              <a:t>MCV1 coverage </a:t>
            </a:r>
            <a:r>
              <a:rPr lang="en-ZW" sz="3600" b="1" dirty="0" smtClean="0">
                <a:solidFill>
                  <a:schemeClr val="bg1"/>
                </a:solidFill>
                <a:effectLst>
                  <a:outerShdw blurRad="38100" dist="38100" dir="2700000" algn="tl">
                    <a:srgbClr val="000000">
                      <a:alpha val="43137"/>
                    </a:srgbClr>
                  </a:outerShdw>
                </a:effectLst>
              </a:rPr>
              <a:t>by WHO </a:t>
            </a:r>
            <a:r>
              <a:rPr lang="en-ZW" sz="3600" b="1" dirty="0">
                <a:solidFill>
                  <a:schemeClr val="bg1"/>
                </a:solidFill>
                <a:effectLst>
                  <a:outerShdw blurRad="38100" dist="38100" dir="2700000" algn="tl">
                    <a:srgbClr val="000000">
                      <a:alpha val="43137"/>
                    </a:srgbClr>
                  </a:outerShdw>
                </a:effectLst>
              </a:rPr>
              <a:t>UNICEF estimates in </a:t>
            </a:r>
            <a:r>
              <a:rPr lang="en-ZW" sz="3600" b="1" dirty="0" smtClean="0">
                <a:solidFill>
                  <a:schemeClr val="bg1"/>
                </a:solidFill>
                <a:effectLst>
                  <a:outerShdw blurRad="38100" dist="38100" dir="2700000" algn="tl">
                    <a:srgbClr val="000000">
                      <a:alpha val="43137"/>
                    </a:srgbClr>
                  </a:outerShdw>
                </a:effectLst>
              </a:rPr>
              <a:t>AMRO countries, 2010 </a:t>
            </a:r>
            <a:r>
              <a:rPr lang="en-ZW" sz="3600" b="1" dirty="0">
                <a:solidFill>
                  <a:schemeClr val="bg1"/>
                </a:solidFill>
                <a:effectLst>
                  <a:outerShdw blurRad="38100" dist="38100" dir="2700000" algn="tl">
                    <a:srgbClr val="000000">
                      <a:alpha val="43137"/>
                    </a:srgbClr>
                  </a:outerShdw>
                </a:effectLst>
              </a:rPr>
              <a:t>– </a:t>
            </a:r>
            <a:r>
              <a:rPr lang="en-ZW" sz="3600" b="1" dirty="0" smtClean="0">
                <a:solidFill>
                  <a:schemeClr val="bg1"/>
                </a:solidFill>
                <a:effectLst>
                  <a:outerShdw blurRad="38100" dist="38100" dir="2700000" algn="tl">
                    <a:srgbClr val="000000">
                      <a:alpha val="43137"/>
                    </a:srgbClr>
                  </a:outerShdw>
                </a:effectLst>
              </a:rPr>
              <a:t>2015</a:t>
            </a:r>
            <a:endParaRPr lang="en-ZW" sz="3600" b="1" dirty="0">
              <a:solidFill>
                <a:schemeClr val="bg1"/>
              </a:solidFill>
              <a:effectLst>
                <a:outerShdw blurRad="38100" dist="38100" dir="2700000" algn="tl">
                  <a:srgbClr val="000000">
                    <a:alpha val="43137"/>
                  </a:srgbClr>
                </a:outerShdw>
              </a:effectLst>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24929234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7435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
            <a:ext cx="7315200" cy="1384995"/>
          </a:xfrm>
          <a:prstGeom prst="rect">
            <a:avLst/>
          </a:prstGeom>
          <a:noFill/>
        </p:spPr>
        <p:txBody>
          <a:bodyPr wrap="square" rtlCol="0">
            <a:spAutoFit/>
          </a:bodyPr>
          <a:lstStyle/>
          <a:p>
            <a:pPr algn="ctr"/>
            <a:r>
              <a:rPr lang="en-ZW" sz="2800" b="1" dirty="0">
                <a:solidFill>
                  <a:schemeClr val="tx2"/>
                </a:solidFill>
                <a:effectLst>
                  <a:outerShdw blurRad="38100" dist="38100" dir="2700000" algn="tl">
                    <a:srgbClr val="000000">
                      <a:alpha val="43137"/>
                    </a:srgbClr>
                  </a:outerShdw>
                </a:effectLst>
              </a:rPr>
              <a:t>SIA administrative </a:t>
            </a:r>
            <a:r>
              <a:rPr lang="en-ZW" sz="2800" b="1" dirty="0" smtClean="0">
                <a:solidFill>
                  <a:schemeClr val="tx2"/>
                </a:solidFill>
                <a:effectLst>
                  <a:outerShdw blurRad="38100" dist="38100" dir="2700000" algn="tl">
                    <a:srgbClr val="000000">
                      <a:alpha val="43137"/>
                    </a:srgbClr>
                  </a:outerShdw>
                </a:effectLst>
              </a:rPr>
              <a:t>coverage target </a:t>
            </a:r>
          </a:p>
          <a:p>
            <a:pPr algn="ctr"/>
            <a:r>
              <a:rPr lang="en-ZW" sz="2800" b="1" dirty="0" smtClean="0">
                <a:solidFill>
                  <a:schemeClr val="tx2"/>
                </a:solidFill>
                <a:effectLst>
                  <a:outerShdw blurRad="38100" dist="38100" dir="2700000" algn="tl">
                    <a:srgbClr val="000000">
                      <a:alpha val="43137"/>
                    </a:srgbClr>
                  </a:outerShdw>
                </a:effectLst>
              </a:rPr>
              <a:t>In </a:t>
            </a:r>
            <a:r>
              <a:rPr lang="en-US" sz="2800" b="1" dirty="0" smtClean="0">
                <a:solidFill>
                  <a:schemeClr val="tx2"/>
                </a:solidFill>
                <a:effectLst>
                  <a:outerShdw blurRad="38100" dist="38100" dir="2700000" algn="tl">
                    <a:srgbClr val="000000">
                      <a:alpha val="43137"/>
                    </a:srgbClr>
                  </a:outerShdw>
                </a:effectLst>
              </a:rPr>
              <a:t>campaigns. The Americas </a:t>
            </a:r>
            <a:r>
              <a:rPr lang="en-ZW" sz="2800" b="1" dirty="0" smtClean="0">
                <a:solidFill>
                  <a:schemeClr val="tx2"/>
                </a:solidFill>
                <a:effectLst>
                  <a:outerShdw blurRad="38100" dist="38100" dir="2700000" algn="tl">
                    <a:srgbClr val="000000">
                      <a:alpha val="43137"/>
                    </a:srgbClr>
                  </a:outerShdw>
                </a:effectLst>
              </a:rPr>
              <a:t>2010-2015 </a:t>
            </a:r>
            <a:endParaRPr lang="en-US" sz="2800" b="1" dirty="0">
              <a:solidFill>
                <a:schemeClr val="tx2"/>
              </a:solidFill>
              <a:effectLst>
                <a:outerShdw blurRad="38100" dist="38100" dir="2700000" algn="tl">
                  <a:srgbClr val="000000">
                    <a:alpha val="43137"/>
                  </a:srgbClr>
                </a:outerShdw>
              </a:effectLst>
            </a:endParaRPr>
          </a:p>
          <a:p>
            <a:pPr algn="ct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2029337"/>
              </p:ext>
            </p:extLst>
          </p:nvPr>
        </p:nvGraphicFramePr>
        <p:xfrm>
          <a:off x="842319" y="1143000"/>
          <a:ext cx="7311081" cy="4952652"/>
        </p:xfrm>
        <a:graphic>
          <a:graphicData uri="http://schemas.openxmlformats.org/drawingml/2006/table">
            <a:tbl>
              <a:tblPr firstRow="1" bandRow="1">
                <a:tableStyleId>{5C22544A-7EE6-4342-B048-85BDC9FD1C3A}</a:tableStyleId>
              </a:tblPr>
              <a:tblGrid>
                <a:gridCol w="2166245"/>
                <a:gridCol w="1286208"/>
                <a:gridCol w="964657"/>
                <a:gridCol w="964657"/>
                <a:gridCol w="964657"/>
                <a:gridCol w="964657"/>
              </a:tblGrid>
              <a:tr h="310218">
                <a:tc>
                  <a:txBody>
                    <a:bodyPr/>
                    <a:lstStyle/>
                    <a:p>
                      <a:pPr algn="ctr" fontAlgn="ctr"/>
                      <a:r>
                        <a:rPr lang="en-US" sz="1500" b="1" i="0" u="none" strike="noStrike" dirty="0">
                          <a:solidFill>
                            <a:srgbClr val="000000"/>
                          </a:solidFill>
                          <a:effectLst/>
                          <a:latin typeface="Arial"/>
                        </a:rPr>
                        <a:t>Country</a:t>
                      </a:r>
                    </a:p>
                  </a:txBody>
                  <a:tcPr marL="5514" marR="5514" marT="5514" marB="0" anchor="ctr"/>
                </a:tc>
                <a:tc>
                  <a:txBody>
                    <a:bodyPr/>
                    <a:lstStyle/>
                    <a:p>
                      <a:pPr algn="ctr" fontAlgn="ctr"/>
                      <a:r>
                        <a:rPr lang="en-US" sz="1500" b="1" i="0" u="none" strike="noStrike" dirty="0">
                          <a:solidFill>
                            <a:srgbClr val="000000"/>
                          </a:solidFill>
                          <a:effectLst/>
                          <a:latin typeface="Arial"/>
                        </a:rPr>
                        <a:t>Year </a:t>
                      </a:r>
                    </a:p>
                  </a:txBody>
                  <a:tcPr marL="5514" marR="5514" marT="5514" marB="0" anchor="ctr"/>
                </a:tc>
                <a:tc>
                  <a:txBody>
                    <a:bodyPr/>
                    <a:lstStyle/>
                    <a:p>
                      <a:pPr algn="ctr" fontAlgn="ctr"/>
                      <a:r>
                        <a:rPr lang="en-US" sz="1500" b="1" i="0" u="none" strike="noStrike" dirty="0">
                          <a:solidFill>
                            <a:srgbClr val="000000"/>
                          </a:solidFill>
                          <a:effectLst/>
                          <a:latin typeface="Arial"/>
                        </a:rPr>
                        <a:t>&lt;80%</a:t>
                      </a:r>
                    </a:p>
                  </a:txBody>
                  <a:tcPr marL="5514" marR="5514" marT="5514" marB="0" anchor="ctr"/>
                </a:tc>
                <a:tc>
                  <a:txBody>
                    <a:bodyPr/>
                    <a:lstStyle/>
                    <a:p>
                      <a:pPr algn="ctr" fontAlgn="ctr"/>
                      <a:r>
                        <a:rPr lang="en-US" sz="1500" b="1" i="0" u="none" strike="noStrike">
                          <a:solidFill>
                            <a:srgbClr val="000000"/>
                          </a:solidFill>
                          <a:effectLst/>
                          <a:latin typeface="Arial"/>
                        </a:rPr>
                        <a:t>80-89%</a:t>
                      </a:r>
                    </a:p>
                  </a:txBody>
                  <a:tcPr marL="5514" marR="5514" marT="5514" marB="0" anchor="ctr"/>
                </a:tc>
                <a:tc>
                  <a:txBody>
                    <a:bodyPr/>
                    <a:lstStyle/>
                    <a:p>
                      <a:pPr algn="ctr" fontAlgn="ctr"/>
                      <a:r>
                        <a:rPr lang="en-US" sz="1500" b="1" i="0" u="none" strike="noStrike">
                          <a:solidFill>
                            <a:srgbClr val="000000"/>
                          </a:solidFill>
                          <a:effectLst/>
                          <a:latin typeface="Arial"/>
                        </a:rPr>
                        <a:t>90-94%</a:t>
                      </a:r>
                    </a:p>
                  </a:txBody>
                  <a:tcPr marL="5514" marR="5514" marT="5514" marB="0" anchor="ctr"/>
                </a:tc>
                <a:tc>
                  <a:txBody>
                    <a:bodyPr/>
                    <a:lstStyle/>
                    <a:p>
                      <a:pPr algn="ctr" fontAlgn="ctr"/>
                      <a:r>
                        <a:rPr lang="en-US" sz="1500" b="1" i="0" u="none" strike="noStrike" dirty="0" smtClean="0">
                          <a:solidFill>
                            <a:srgbClr val="000000"/>
                          </a:solidFill>
                          <a:effectLst/>
                          <a:latin typeface="Arial"/>
                        </a:rPr>
                        <a:t>≥95</a:t>
                      </a:r>
                      <a:r>
                        <a:rPr lang="en-US" sz="1500" b="1" i="0" u="none" strike="noStrike" dirty="0">
                          <a:solidFill>
                            <a:srgbClr val="000000"/>
                          </a:solidFill>
                          <a:effectLst/>
                          <a:latin typeface="Arial"/>
                        </a:rPr>
                        <a:t>%</a:t>
                      </a:r>
                    </a:p>
                  </a:txBody>
                  <a:tcPr marL="5514" marR="5514" marT="5514" marB="0" anchor="ctr"/>
                </a:tc>
              </a:tr>
              <a:tr h="299382">
                <a:tc>
                  <a:txBody>
                    <a:bodyPr/>
                    <a:lstStyle/>
                    <a:p>
                      <a:pPr algn="ctr" fontAlgn="t"/>
                      <a:r>
                        <a:rPr lang="en-US" sz="1500" b="0" i="0" u="none" strike="noStrike" dirty="0">
                          <a:solidFill>
                            <a:srgbClr val="000000"/>
                          </a:solidFill>
                          <a:effectLst/>
                          <a:latin typeface="Arial"/>
                        </a:rPr>
                        <a:t>Paraguay</a:t>
                      </a:r>
                    </a:p>
                  </a:txBody>
                  <a:tcPr marL="5514" marR="5514" marT="5514" marB="0" anchor="ctr"/>
                </a:tc>
                <a:tc>
                  <a:txBody>
                    <a:bodyPr/>
                    <a:lstStyle/>
                    <a:p>
                      <a:pPr algn="ctr" fontAlgn="t"/>
                      <a:r>
                        <a:rPr lang="en-US" sz="1500" b="0" i="0" u="none" strike="noStrike">
                          <a:solidFill>
                            <a:srgbClr val="000000"/>
                          </a:solidFill>
                          <a:effectLst/>
                          <a:latin typeface="Arial"/>
                        </a:rPr>
                        <a:t>2014</a:t>
                      </a:r>
                    </a:p>
                  </a:txBody>
                  <a:tcPr marL="5514" marR="5514" marT="5514" marB="0" anchor="ctr"/>
                </a:tc>
                <a:tc>
                  <a:txBody>
                    <a:bodyPr/>
                    <a:lstStyle/>
                    <a:p>
                      <a:pPr algn="ctr" fontAlgn="t"/>
                      <a:r>
                        <a:rPr lang="en-US" sz="1500" b="0" i="0" u="none" strike="noStrike" dirty="0" smtClean="0">
                          <a:solidFill>
                            <a:srgbClr val="000000"/>
                          </a:solidFill>
                          <a:effectLst/>
                          <a:latin typeface="Arial"/>
                        </a:rPr>
                        <a:t>72</a:t>
                      </a:r>
                      <a:endParaRPr lang="en-US" sz="1500" b="0" i="0" u="none" strike="noStrike" dirty="0">
                        <a:solidFill>
                          <a:srgbClr val="000000"/>
                        </a:solidFill>
                        <a:effectLst/>
                        <a:latin typeface="Arial"/>
                      </a:endParaRPr>
                    </a:p>
                  </a:txBody>
                  <a:tcPr marL="5514" marR="5514" marT="5514" marB="0" anchor="ctr">
                    <a:solidFill>
                      <a:srgbClr val="FF0000"/>
                    </a:solidFill>
                  </a:tcP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Peru</a:t>
                      </a:r>
                    </a:p>
                  </a:txBody>
                  <a:tcPr marL="5514" marR="5514" marT="5514" marB="0" anchor="ctr"/>
                </a:tc>
                <a:tc>
                  <a:txBody>
                    <a:bodyPr/>
                    <a:lstStyle/>
                    <a:p>
                      <a:pPr algn="ctr" fontAlgn="t"/>
                      <a:r>
                        <a:rPr lang="en-US" sz="1500" b="0" i="0" u="none" strike="noStrike" dirty="0">
                          <a:solidFill>
                            <a:srgbClr val="000000"/>
                          </a:solidFill>
                          <a:effectLst/>
                          <a:latin typeface="Arial"/>
                        </a:rPr>
                        <a:t>2011</a:t>
                      </a:r>
                    </a:p>
                  </a:txBody>
                  <a:tcPr marL="5514" marR="5514" marT="5514" marB="0" anchor="ctr"/>
                </a:tc>
                <a:tc>
                  <a:txBody>
                    <a:bodyPr/>
                    <a:lstStyle/>
                    <a:p>
                      <a:pPr algn="ctr" fontAlgn="t"/>
                      <a:r>
                        <a:rPr lang="en-US" sz="1500" b="0" i="0" u="none" strike="noStrike" dirty="0">
                          <a:solidFill>
                            <a:srgbClr val="000000"/>
                          </a:solidFill>
                          <a:effectLst/>
                          <a:latin typeface="Arial"/>
                        </a:rPr>
                        <a:t>78</a:t>
                      </a:r>
                    </a:p>
                  </a:txBody>
                  <a:tcPr marL="5514" marR="5514" marT="5514" marB="0" anchor="ctr">
                    <a:solidFill>
                      <a:srgbClr val="FF0000"/>
                    </a:solidFill>
                  </a:tcP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Chile</a:t>
                      </a:r>
                    </a:p>
                  </a:txBody>
                  <a:tcPr marL="5514" marR="5514" marT="5514" marB="0" anchor="ctr"/>
                </a:tc>
                <a:tc>
                  <a:txBody>
                    <a:bodyPr/>
                    <a:lstStyle/>
                    <a:p>
                      <a:pPr algn="ctr" fontAlgn="t"/>
                      <a:r>
                        <a:rPr lang="en-US" sz="1500" b="0" i="0" u="none" strike="noStrike">
                          <a:solidFill>
                            <a:srgbClr val="000000"/>
                          </a:solidFill>
                          <a:effectLst/>
                          <a:latin typeface="Arial"/>
                        </a:rPr>
                        <a:t>2015</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81</a:t>
                      </a:r>
                    </a:p>
                  </a:txBody>
                  <a:tcPr marL="5514" marR="5514" marT="5514" marB="0" anchor="ctr">
                    <a:solidFill>
                      <a:srgbClr val="FFC000"/>
                    </a:solidFill>
                  </a:tcP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Argentina</a:t>
                      </a:r>
                    </a:p>
                  </a:txBody>
                  <a:tcPr marL="5514" marR="5514" marT="5514" marB="0" anchor="ctr"/>
                </a:tc>
                <a:tc>
                  <a:txBody>
                    <a:bodyPr/>
                    <a:lstStyle/>
                    <a:p>
                      <a:pPr algn="ctr" fontAlgn="t"/>
                      <a:r>
                        <a:rPr lang="en-US" sz="1500" b="0" i="0" u="none" strike="noStrike">
                          <a:solidFill>
                            <a:srgbClr val="000000"/>
                          </a:solidFill>
                          <a:effectLst/>
                          <a:latin typeface="Arial"/>
                        </a:rPr>
                        <a:t>2014</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82</a:t>
                      </a:r>
                    </a:p>
                  </a:txBody>
                  <a:tcPr marL="5514" marR="5514" marT="5514" marB="0" anchor="ctr">
                    <a:solidFill>
                      <a:srgbClr val="FFC000"/>
                    </a:solidFill>
                  </a:tcP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Honduras</a:t>
                      </a:r>
                    </a:p>
                  </a:txBody>
                  <a:tcPr marL="5514" marR="5514" marT="5514" marB="0" anchor="ctr"/>
                </a:tc>
                <a:tc>
                  <a:txBody>
                    <a:bodyPr/>
                    <a:lstStyle/>
                    <a:p>
                      <a:pPr algn="ctr" fontAlgn="t"/>
                      <a:r>
                        <a:rPr lang="en-US" sz="1500" b="0" i="0" u="none" strike="noStrike">
                          <a:solidFill>
                            <a:srgbClr val="000000"/>
                          </a:solidFill>
                          <a:effectLst/>
                          <a:latin typeface="Arial"/>
                        </a:rPr>
                        <a:t>2012</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84</a:t>
                      </a:r>
                    </a:p>
                  </a:txBody>
                  <a:tcPr marL="5514" marR="5514" marT="5514" marB="0" anchor="ctr">
                    <a:solidFill>
                      <a:srgbClr val="FFC000"/>
                    </a:solidFill>
                  </a:tcP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Brazil</a:t>
                      </a:r>
                    </a:p>
                  </a:txBody>
                  <a:tcPr marL="5514" marR="5514" marT="5514" marB="0" anchor="ctr"/>
                </a:tc>
                <a:tc>
                  <a:txBody>
                    <a:bodyPr/>
                    <a:lstStyle/>
                    <a:p>
                      <a:pPr algn="ctr" fontAlgn="t"/>
                      <a:r>
                        <a:rPr lang="en-US" sz="1500" b="0" i="0" u="none" strike="noStrike">
                          <a:solidFill>
                            <a:srgbClr val="000000"/>
                          </a:solidFill>
                          <a:effectLst/>
                          <a:latin typeface="Arial"/>
                        </a:rPr>
                        <a:t>2014</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89</a:t>
                      </a:r>
                    </a:p>
                  </a:txBody>
                  <a:tcPr marL="5514" marR="5514" marT="5514" marB="0" anchor="ctr">
                    <a:solidFill>
                      <a:srgbClr val="FFC000"/>
                    </a:solidFill>
                  </a:tcP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Costa Rica</a:t>
                      </a:r>
                    </a:p>
                  </a:txBody>
                  <a:tcPr marL="5514" marR="5514" marT="5514" marB="0" anchor="ctr"/>
                </a:tc>
                <a:tc>
                  <a:txBody>
                    <a:bodyPr/>
                    <a:lstStyle/>
                    <a:p>
                      <a:pPr algn="ctr" fontAlgn="t"/>
                      <a:r>
                        <a:rPr lang="en-US" sz="1500" b="0" i="0" u="none" strike="noStrike" dirty="0">
                          <a:solidFill>
                            <a:srgbClr val="000000"/>
                          </a:solidFill>
                          <a:effectLst/>
                          <a:latin typeface="Arial"/>
                        </a:rPr>
                        <a:t>2011</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93</a:t>
                      </a:r>
                    </a:p>
                  </a:txBody>
                  <a:tcPr marL="5514" marR="5514" marT="5514" marB="0" anchor="ctr">
                    <a:solidFill>
                      <a:srgbClr val="FFFF00"/>
                    </a:solidFill>
                  </a:tcPr>
                </a:tc>
                <a:tc>
                  <a:txBody>
                    <a:bodyPr/>
                    <a:lstStyle/>
                    <a:p>
                      <a:pPr algn="l" fontAlgn="b"/>
                      <a:r>
                        <a:rPr lang="en-US" sz="1500" b="0" i="0" u="none" strike="noStrike">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Colombia</a:t>
                      </a:r>
                    </a:p>
                  </a:txBody>
                  <a:tcPr marL="5514" marR="5514" marT="5514" marB="0" anchor="ctr"/>
                </a:tc>
                <a:tc>
                  <a:txBody>
                    <a:bodyPr/>
                    <a:lstStyle/>
                    <a:p>
                      <a:pPr algn="ctr" fontAlgn="t"/>
                      <a:r>
                        <a:rPr lang="en-US" sz="1500" b="0" i="0" u="none" strike="noStrike" dirty="0">
                          <a:solidFill>
                            <a:srgbClr val="000000"/>
                          </a:solidFill>
                          <a:effectLst/>
                          <a:latin typeface="Arial"/>
                        </a:rPr>
                        <a:t>2010</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93</a:t>
                      </a:r>
                    </a:p>
                  </a:txBody>
                  <a:tcPr marL="5514" marR="5514" marT="5514" marB="0" anchor="ctr">
                    <a:solidFill>
                      <a:srgbClr val="FFFF00"/>
                    </a:solidFill>
                  </a:tcPr>
                </a:tc>
                <a:tc>
                  <a:txBody>
                    <a:bodyPr/>
                    <a:lstStyle/>
                    <a:p>
                      <a:pPr algn="l" fontAlgn="b"/>
                      <a:r>
                        <a:rPr lang="en-US" sz="1500" b="0" i="0" u="none" strike="noStrike">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Bolivia</a:t>
                      </a:r>
                    </a:p>
                  </a:txBody>
                  <a:tcPr marL="5514" marR="5514" marT="5514" marB="0" anchor="ctr"/>
                </a:tc>
                <a:tc>
                  <a:txBody>
                    <a:bodyPr/>
                    <a:lstStyle/>
                    <a:p>
                      <a:pPr algn="ctr" fontAlgn="t"/>
                      <a:r>
                        <a:rPr lang="en-US" sz="1500" b="0" i="0" u="none" strike="noStrike" dirty="0">
                          <a:solidFill>
                            <a:srgbClr val="000000"/>
                          </a:solidFill>
                          <a:effectLst/>
                          <a:latin typeface="Arial"/>
                        </a:rPr>
                        <a:t>2011-2012</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94</a:t>
                      </a:r>
                    </a:p>
                  </a:txBody>
                  <a:tcPr marL="5514" marR="5514" marT="5514" marB="0" anchor="ctr">
                    <a:solidFill>
                      <a:srgbClr val="FFFF00"/>
                    </a:solidFill>
                  </a:tcPr>
                </a:tc>
                <a:tc>
                  <a:txBody>
                    <a:bodyPr/>
                    <a:lstStyle/>
                    <a:p>
                      <a:pPr algn="l" fontAlgn="b"/>
                      <a:r>
                        <a:rPr lang="en-US" sz="1500" b="0" i="0" u="none" strike="noStrike" dirty="0">
                          <a:solidFill>
                            <a:srgbClr val="000000"/>
                          </a:solidFill>
                          <a:effectLst/>
                          <a:latin typeface="Calibri"/>
                        </a:rPr>
                        <a:t> </a:t>
                      </a:r>
                    </a:p>
                  </a:txBody>
                  <a:tcPr marL="5514" marR="5514" marT="5514" marB="0" anchor="ctr"/>
                </a:tc>
              </a:tr>
              <a:tr h="310218">
                <a:tc>
                  <a:txBody>
                    <a:bodyPr/>
                    <a:lstStyle/>
                    <a:p>
                      <a:pPr algn="ctr" fontAlgn="t"/>
                      <a:r>
                        <a:rPr lang="en-US" sz="1500" b="0" i="0" u="none" strike="noStrike" dirty="0">
                          <a:solidFill>
                            <a:srgbClr val="000000"/>
                          </a:solidFill>
                          <a:effectLst/>
                          <a:latin typeface="Arial"/>
                        </a:rPr>
                        <a:t>Dominican </a:t>
                      </a:r>
                      <a:r>
                        <a:rPr lang="en-US" sz="1500" b="0" i="0" u="none" strike="noStrike" dirty="0" smtClean="0">
                          <a:solidFill>
                            <a:srgbClr val="000000"/>
                          </a:solidFill>
                          <a:effectLst/>
                          <a:latin typeface="Arial"/>
                        </a:rPr>
                        <a:t>Republic</a:t>
                      </a:r>
                      <a:endParaRPr lang="en-US" sz="1500" b="0" i="0" u="none" strike="noStrike" dirty="0">
                        <a:solidFill>
                          <a:srgbClr val="000000"/>
                        </a:solidFill>
                        <a:effectLst/>
                        <a:latin typeface="Arial"/>
                      </a:endParaRPr>
                    </a:p>
                  </a:txBody>
                  <a:tcPr marL="5514" marR="5514" marT="5514" marB="0" anchor="ctr"/>
                </a:tc>
                <a:tc>
                  <a:txBody>
                    <a:bodyPr/>
                    <a:lstStyle/>
                    <a:p>
                      <a:pPr algn="ctr" fontAlgn="t"/>
                      <a:r>
                        <a:rPr lang="en-US" sz="1500" b="0" i="0" u="none" strike="noStrike" dirty="0">
                          <a:solidFill>
                            <a:srgbClr val="000000"/>
                          </a:solidFill>
                          <a:effectLst/>
                          <a:latin typeface="Arial"/>
                        </a:rPr>
                        <a:t>2015</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95</a:t>
                      </a:r>
                    </a:p>
                  </a:txBody>
                  <a:tcPr marL="5514" marR="5514" marT="5514" marB="0" anchor="ctr">
                    <a:solidFill>
                      <a:srgbClr val="92D050"/>
                    </a:solidFill>
                  </a:tcPr>
                </a:tc>
              </a:tr>
              <a:tr h="310218">
                <a:tc>
                  <a:txBody>
                    <a:bodyPr/>
                    <a:lstStyle/>
                    <a:p>
                      <a:pPr algn="ctr" fontAlgn="t"/>
                      <a:r>
                        <a:rPr lang="en-US" sz="1500" b="0" i="0" u="none" strike="noStrike">
                          <a:solidFill>
                            <a:srgbClr val="000000"/>
                          </a:solidFill>
                          <a:effectLst/>
                          <a:latin typeface="Arial"/>
                        </a:rPr>
                        <a:t>Venezuela</a:t>
                      </a:r>
                    </a:p>
                  </a:txBody>
                  <a:tcPr marL="5514" marR="5514" marT="5514" marB="0" anchor="ctr"/>
                </a:tc>
                <a:tc>
                  <a:txBody>
                    <a:bodyPr/>
                    <a:lstStyle/>
                    <a:p>
                      <a:pPr algn="ctr" fontAlgn="t"/>
                      <a:r>
                        <a:rPr lang="en-US" sz="1500" b="0" i="0" u="none" strike="noStrike" dirty="0">
                          <a:solidFill>
                            <a:srgbClr val="000000"/>
                          </a:solidFill>
                          <a:effectLst/>
                          <a:latin typeface="Arial"/>
                        </a:rPr>
                        <a:t>2014</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99</a:t>
                      </a:r>
                    </a:p>
                  </a:txBody>
                  <a:tcPr marL="5514" marR="5514" marT="5514" marB="0" anchor="ctr">
                    <a:solidFill>
                      <a:srgbClr val="92D050"/>
                    </a:solidFill>
                  </a:tcPr>
                </a:tc>
              </a:tr>
              <a:tr h="310218">
                <a:tc>
                  <a:txBody>
                    <a:bodyPr/>
                    <a:lstStyle/>
                    <a:p>
                      <a:pPr algn="ctr" fontAlgn="t"/>
                      <a:r>
                        <a:rPr lang="en-US" sz="1500" b="0" i="0" u="none" strike="noStrike">
                          <a:solidFill>
                            <a:srgbClr val="000000"/>
                          </a:solidFill>
                          <a:effectLst/>
                          <a:latin typeface="Arial"/>
                        </a:rPr>
                        <a:t>Mexico</a:t>
                      </a:r>
                    </a:p>
                  </a:txBody>
                  <a:tcPr marL="5514" marR="5514" marT="5514" marB="0" anchor="ctr"/>
                </a:tc>
                <a:tc>
                  <a:txBody>
                    <a:bodyPr/>
                    <a:lstStyle/>
                    <a:p>
                      <a:pPr algn="ctr" fontAlgn="t"/>
                      <a:r>
                        <a:rPr lang="en-US" sz="1500" b="0" i="0" u="none" strike="noStrike" dirty="0">
                          <a:solidFill>
                            <a:srgbClr val="000000"/>
                          </a:solidFill>
                          <a:effectLst/>
                          <a:latin typeface="Arial"/>
                        </a:rPr>
                        <a:t>2010</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104</a:t>
                      </a:r>
                    </a:p>
                  </a:txBody>
                  <a:tcPr marL="5514" marR="5514" marT="5514" marB="0" anchor="ctr">
                    <a:solidFill>
                      <a:srgbClr val="92D050"/>
                    </a:solidFill>
                  </a:tcPr>
                </a:tc>
              </a:tr>
              <a:tr h="310218">
                <a:tc>
                  <a:txBody>
                    <a:bodyPr/>
                    <a:lstStyle/>
                    <a:p>
                      <a:pPr algn="ctr" fontAlgn="t"/>
                      <a:r>
                        <a:rPr lang="en-US" sz="1500" b="0" i="0" u="none" strike="noStrike">
                          <a:solidFill>
                            <a:srgbClr val="000000"/>
                          </a:solidFill>
                          <a:effectLst/>
                          <a:latin typeface="Arial"/>
                        </a:rPr>
                        <a:t>Nicaragua</a:t>
                      </a:r>
                    </a:p>
                  </a:txBody>
                  <a:tcPr marL="5514" marR="5514" marT="5514" marB="0" anchor="ctr"/>
                </a:tc>
                <a:tc>
                  <a:txBody>
                    <a:bodyPr/>
                    <a:lstStyle/>
                    <a:p>
                      <a:pPr algn="ctr" fontAlgn="t"/>
                      <a:r>
                        <a:rPr lang="en-US" sz="1500" b="0" i="0" u="none" strike="noStrike">
                          <a:solidFill>
                            <a:srgbClr val="000000"/>
                          </a:solidFill>
                          <a:effectLst/>
                          <a:latin typeface="Arial"/>
                        </a:rPr>
                        <a:t>2012</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107</a:t>
                      </a:r>
                    </a:p>
                  </a:txBody>
                  <a:tcPr marL="5514" marR="5514" marT="5514" marB="0" anchor="ctr">
                    <a:solidFill>
                      <a:srgbClr val="92D050"/>
                    </a:solidFill>
                  </a:tcPr>
                </a:tc>
              </a:tr>
              <a:tr h="310218">
                <a:tc>
                  <a:txBody>
                    <a:bodyPr/>
                    <a:lstStyle/>
                    <a:p>
                      <a:pPr algn="ctr" fontAlgn="t"/>
                      <a:r>
                        <a:rPr lang="en-US" sz="1500" b="0" i="0" u="none" strike="noStrike">
                          <a:solidFill>
                            <a:srgbClr val="000000"/>
                          </a:solidFill>
                          <a:effectLst/>
                          <a:latin typeface="Arial"/>
                        </a:rPr>
                        <a:t>Ecuador</a:t>
                      </a:r>
                    </a:p>
                  </a:txBody>
                  <a:tcPr marL="5514" marR="5514" marT="5514" marB="0" anchor="ctr"/>
                </a:tc>
                <a:tc>
                  <a:txBody>
                    <a:bodyPr/>
                    <a:lstStyle/>
                    <a:p>
                      <a:pPr algn="ctr" fontAlgn="t"/>
                      <a:r>
                        <a:rPr lang="en-US" sz="1500" b="0" i="0" u="none" strike="noStrike">
                          <a:solidFill>
                            <a:srgbClr val="000000"/>
                          </a:solidFill>
                          <a:effectLst/>
                          <a:latin typeface="Arial"/>
                        </a:rPr>
                        <a:t>2012</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dirty="0">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112</a:t>
                      </a:r>
                    </a:p>
                  </a:txBody>
                  <a:tcPr marL="5514" marR="5514" marT="5514" marB="0" anchor="ctr">
                    <a:solidFill>
                      <a:srgbClr val="92D050"/>
                    </a:solidFill>
                  </a:tcPr>
                </a:tc>
              </a:tr>
              <a:tr h="310218">
                <a:tc>
                  <a:txBody>
                    <a:bodyPr/>
                    <a:lstStyle/>
                    <a:p>
                      <a:pPr algn="ctr" fontAlgn="t"/>
                      <a:r>
                        <a:rPr lang="en-US" sz="1500" b="0" i="0" u="none" strike="noStrike">
                          <a:solidFill>
                            <a:srgbClr val="000000"/>
                          </a:solidFill>
                          <a:effectLst/>
                          <a:latin typeface="Arial"/>
                        </a:rPr>
                        <a:t>Haiti</a:t>
                      </a:r>
                    </a:p>
                  </a:txBody>
                  <a:tcPr marL="5514" marR="5514" marT="5514" marB="0" anchor="ctr"/>
                </a:tc>
                <a:tc>
                  <a:txBody>
                    <a:bodyPr/>
                    <a:lstStyle/>
                    <a:p>
                      <a:pPr algn="ctr" fontAlgn="t"/>
                      <a:r>
                        <a:rPr lang="en-US" sz="1500" b="0" i="0" u="none" strike="noStrike">
                          <a:solidFill>
                            <a:srgbClr val="000000"/>
                          </a:solidFill>
                          <a:effectLst/>
                          <a:latin typeface="Arial"/>
                        </a:rPr>
                        <a:t>2012</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l" fontAlgn="b"/>
                      <a:r>
                        <a:rPr lang="en-US" sz="1500" b="0" i="0" u="none" strike="noStrike">
                          <a:solidFill>
                            <a:srgbClr val="000000"/>
                          </a:solidFill>
                          <a:effectLst/>
                          <a:latin typeface="Calibri"/>
                        </a:rPr>
                        <a:t> </a:t>
                      </a:r>
                    </a:p>
                  </a:txBody>
                  <a:tcPr marL="5514" marR="5514" marT="5514" marB="0" anchor="ctr"/>
                </a:tc>
                <a:tc>
                  <a:txBody>
                    <a:bodyPr/>
                    <a:lstStyle/>
                    <a:p>
                      <a:pPr algn="ctr" fontAlgn="t"/>
                      <a:r>
                        <a:rPr lang="en-US" sz="1500" b="0" i="0" u="none" strike="noStrike" dirty="0">
                          <a:solidFill>
                            <a:srgbClr val="000000"/>
                          </a:solidFill>
                          <a:effectLst/>
                          <a:latin typeface="Arial"/>
                        </a:rPr>
                        <a:t>118</a:t>
                      </a:r>
                    </a:p>
                  </a:txBody>
                  <a:tcPr marL="5514" marR="5514" marT="5514" marB="0" anchor="ctr">
                    <a:solidFill>
                      <a:srgbClr val="92D050"/>
                    </a:solidFill>
                  </a:tcPr>
                </a:tc>
              </a:tr>
            </a:tbl>
          </a:graphicData>
        </a:graphic>
      </p:graphicFrame>
      <p:sp>
        <p:nvSpPr>
          <p:cNvPr id="5" name="Title 1"/>
          <p:cNvSpPr txBox="1">
            <a:spLocks/>
          </p:cNvSpPr>
          <p:nvPr/>
        </p:nvSpPr>
        <p:spPr>
          <a:xfrm>
            <a:off x="457200" y="6376852"/>
            <a:ext cx="5715000" cy="2525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dirty="0" smtClean="0"/>
              <a:t>Source: Country reports through PAHO-WHO/UNICEF Joint Reporting Form (JRF).</a:t>
            </a:r>
          </a:p>
          <a:p>
            <a:pPr algn="l"/>
            <a:r>
              <a:rPr lang="en-US" sz="1200" dirty="0" smtClean="0"/>
              <a:t>Note: Administrative </a:t>
            </a:r>
            <a:r>
              <a:rPr lang="en-US" sz="1200" dirty="0"/>
              <a:t>data as </a:t>
            </a:r>
            <a:r>
              <a:rPr lang="en-US" sz="1200" dirty="0" smtClean="0"/>
              <a:t>of 26 February 2016.</a:t>
            </a:r>
            <a:endParaRPr lang="en-US" sz="1200" dirty="0"/>
          </a:p>
          <a:p>
            <a:pPr algn="l"/>
            <a:endParaRPr lang="en-US" sz="1200" dirty="0"/>
          </a:p>
        </p:txBody>
      </p:sp>
    </p:spTree>
    <p:extLst>
      <p:ext uri="{BB962C8B-B14F-4D97-AF65-F5344CB8AC3E}">
        <p14:creationId xmlns:p14="http://schemas.microsoft.com/office/powerpoint/2010/main" val="3490296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6632"/>
            <a:ext cx="8991600" cy="1143000"/>
          </a:xfrm>
          <a:effectLst>
            <a:outerShdw dist="17961" dir="2700000" algn="ctr" rotWithShape="0">
              <a:srgbClr val="96CCEE"/>
            </a:outerShdw>
          </a:effectLst>
        </p:spPr>
        <p:txBody>
          <a:bodyPr lIns="91424" tIns="45712" rIns="91424" bIns="45712" rtlCol="0">
            <a:noAutofit/>
          </a:bodyPr>
          <a:lstStyle/>
          <a:p>
            <a:pPr fontAlgn="auto">
              <a:spcAft>
                <a:spcPts val="0"/>
              </a:spcAft>
              <a:defRPr/>
            </a:pPr>
            <a:r>
              <a:rPr lang="en-ZW" sz="3600" dirty="0">
                <a:solidFill>
                  <a:srgbClr val="002060"/>
                </a:solidFill>
                <a:effectLst>
                  <a:outerShdw blurRad="38100" dist="38100" dir="2700000" algn="tl">
                    <a:srgbClr val="000000"/>
                  </a:outerShdw>
                </a:effectLst>
              </a:rPr>
              <a:t>MCV2 introduction </a:t>
            </a:r>
            <a:r>
              <a:rPr lang="en-ZW" sz="3600" dirty="0" smtClean="0">
                <a:solidFill>
                  <a:srgbClr val="002060"/>
                </a:solidFill>
                <a:effectLst>
                  <a:outerShdw blurRad="38100" dist="38100" dir="2700000" algn="tl">
                    <a:srgbClr val="000000"/>
                  </a:outerShdw>
                </a:effectLst>
              </a:rPr>
              <a:t>into routine EPI in (region) 2015-2016</a:t>
            </a:r>
            <a:endParaRPr lang="en-ZW" sz="3600" dirty="0">
              <a:solidFill>
                <a:srgbClr val="002060"/>
              </a:solidFill>
              <a:effectLst>
                <a:outerShdw blurRad="38100" dist="38100" dir="2700000" algn="tl">
                  <a:srgbClr val="000000"/>
                </a:outerShdw>
              </a:effectLst>
            </a:endParaRPr>
          </a:p>
        </p:txBody>
      </p:sp>
      <p:sp>
        <p:nvSpPr>
          <p:cNvPr id="20483" name="TextBox 2"/>
          <p:cNvSpPr txBox="1">
            <a:spLocks noChangeArrowheads="1"/>
          </p:cNvSpPr>
          <p:nvPr/>
        </p:nvSpPr>
        <p:spPr bwMode="auto">
          <a:xfrm>
            <a:off x="395536" y="6125234"/>
            <a:ext cx="8484182" cy="400110"/>
          </a:xfrm>
          <a:prstGeom prst="rect">
            <a:avLst/>
          </a:prstGeom>
          <a:solidFill>
            <a:srgbClr val="66FF99"/>
          </a:solidFill>
          <a:ln w="9525">
            <a:noFill/>
            <a:miter lim="800000"/>
            <a:headEnd/>
            <a:tailEnd/>
          </a:ln>
        </p:spPr>
        <p:txBody>
          <a:bodyPr wrap="none">
            <a:spAutoFit/>
          </a:bodyPr>
          <a:lstStyle/>
          <a:p>
            <a:pPr marL="285750" indent="-285750">
              <a:buFont typeface="Arial" charset="0"/>
              <a:buChar char="•"/>
            </a:pPr>
            <a:r>
              <a:rPr lang="en-ZW" sz="2000" b="1" dirty="0">
                <a:latin typeface="Calibri" pitchFamily="34" charset="0"/>
              </a:rPr>
              <a:t>A total </a:t>
            </a:r>
            <a:r>
              <a:rPr lang="en-ZW" sz="2000" b="1" dirty="0" smtClean="0">
                <a:latin typeface="Calibri" pitchFamily="34" charset="0"/>
              </a:rPr>
              <a:t>of 4/6 countries </a:t>
            </a:r>
            <a:r>
              <a:rPr lang="en-ZW" sz="2000" b="1" dirty="0">
                <a:latin typeface="Calibri" pitchFamily="34" charset="0"/>
              </a:rPr>
              <a:t>are expected to introduce MCV2 by </a:t>
            </a:r>
            <a:r>
              <a:rPr lang="en-ZW" sz="2000" b="1" dirty="0" smtClean="0">
                <a:latin typeface="Calibri" pitchFamily="34" charset="0"/>
              </a:rPr>
              <a:t>the end of 2020</a:t>
            </a:r>
            <a:endParaRPr lang="en-ZW" sz="2000" b="1" dirty="0">
              <a:latin typeface="Calibri"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891" t="13887" r="28043" b="2337"/>
          <a:stretch/>
        </p:blipFill>
        <p:spPr>
          <a:xfrm>
            <a:off x="1818861" y="1470991"/>
            <a:ext cx="4760844" cy="4542183"/>
          </a:xfrm>
          <a:prstGeom prst="rect">
            <a:avLst/>
          </a:prstGeom>
        </p:spPr>
      </p:pic>
      <p:sp>
        <p:nvSpPr>
          <p:cNvPr id="5" name="Rectangle 4"/>
          <p:cNvSpPr/>
          <p:nvPr/>
        </p:nvSpPr>
        <p:spPr>
          <a:xfrm>
            <a:off x="1043608" y="3694905"/>
            <a:ext cx="144016" cy="118966"/>
          </a:xfrm>
          <a:prstGeom prst="rect">
            <a:avLst/>
          </a:prstGeom>
          <a:solidFill>
            <a:srgbClr val="CC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3608" y="3862284"/>
            <a:ext cx="144016" cy="118966"/>
          </a:xfrm>
          <a:prstGeom prst="rect">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43608" y="4029663"/>
            <a:ext cx="144016" cy="118966"/>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43608" y="4197043"/>
            <a:ext cx="144016" cy="11896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87624" y="3645024"/>
            <a:ext cx="1255472" cy="215444"/>
          </a:xfrm>
          <a:prstGeom prst="rect">
            <a:avLst/>
          </a:prstGeom>
          <a:noFill/>
        </p:spPr>
        <p:txBody>
          <a:bodyPr wrap="none" rtlCol="0">
            <a:spAutoFit/>
          </a:bodyPr>
          <a:lstStyle/>
          <a:p>
            <a:r>
              <a:rPr lang="en-US" sz="800" dirty="0" smtClean="0"/>
              <a:t>Introduced before 2007</a:t>
            </a:r>
          </a:p>
        </p:txBody>
      </p:sp>
      <p:sp>
        <p:nvSpPr>
          <p:cNvPr id="13" name="TextBox 12"/>
          <p:cNvSpPr txBox="1"/>
          <p:nvPr/>
        </p:nvSpPr>
        <p:spPr>
          <a:xfrm>
            <a:off x="1187624" y="3812755"/>
            <a:ext cx="679994" cy="215444"/>
          </a:xfrm>
          <a:prstGeom prst="rect">
            <a:avLst/>
          </a:prstGeom>
          <a:noFill/>
        </p:spPr>
        <p:txBody>
          <a:bodyPr wrap="none" rtlCol="0">
            <a:spAutoFit/>
          </a:bodyPr>
          <a:lstStyle/>
          <a:p>
            <a:r>
              <a:rPr lang="en-US" sz="800" dirty="0" smtClean="0"/>
              <a:t>2007-2014</a:t>
            </a:r>
          </a:p>
        </p:txBody>
      </p:sp>
      <p:sp>
        <p:nvSpPr>
          <p:cNvPr id="16" name="TextBox 15"/>
          <p:cNvSpPr txBox="1"/>
          <p:nvPr/>
        </p:nvSpPr>
        <p:spPr>
          <a:xfrm>
            <a:off x="1187624" y="3980486"/>
            <a:ext cx="856325" cy="215444"/>
          </a:xfrm>
          <a:prstGeom prst="rect">
            <a:avLst/>
          </a:prstGeom>
          <a:noFill/>
        </p:spPr>
        <p:txBody>
          <a:bodyPr wrap="none" rtlCol="0">
            <a:spAutoFit/>
          </a:bodyPr>
          <a:lstStyle/>
          <a:p>
            <a:r>
              <a:rPr lang="en-US" sz="800" dirty="0" smtClean="0"/>
              <a:t>Not introduced</a:t>
            </a:r>
          </a:p>
        </p:txBody>
      </p:sp>
      <p:sp>
        <p:nvSpPr>
          <p:cNvPr id="17" name="TextBox 16"/>
          <p:cNvSpPr txBox="1"/>
          <p:nvPr/>
        </p:nvSpPr>
        <p:spPr>
          <a:xfrm>
            <a:off x="1187624" y="4148218"/>
            <a:ext cx="1011815" cy="215444"/>
          </a:xfrm>
          <a:prstGeom prst="rect">
            <a:avLst/>
          </a:prstGeom>
          <a:noFill/>
        </p:spPr>
        <p:txBody>
          <a:bodyPr wrap="none" rtlCol="0">
            <a:spAutoFit/>
          </a:bodyPr>
          <a:lstStyle/>
          <a:p>
            <a:r>
              <a:rPr lang="en-US" sz="800" dirty="0" smtClean="0"/>
              <a:t>Data not available</a:t>
            </a:r>
          </a:p>
        </p:txBody>
      </p:sp>
    </p:spTree>
    <p:extLst>
      <p:ext uri="{BB962C8B-B14F-4D97-AF65-F5344CB8AC3E}">
        <p14:creationId xmlns:p14="http://schemas.microsoft.com/office/powerpoint/2010/main" val="3279319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274638"/>
            <a:ext cx="3635896" cy="1143000"/>
          </a:xfrm>
        </p:spPr>
        <p:txBody>
          <a:bodyPr>
            <a:normAutofit fontScale="90000"/>
          </a:bodyPr>
          <a:lstStyle/>
          <a:p>
            <a:pPr eaLnBrk="1" hangingPunct="1"/>
            <a:r>
              <a:rPr lang="en-GB" sz="4000" b="1" dirty="0" smtClean="0"/>
              <a:t>Routine strengthening activities</a:t>
            </a:r>
          </a:p>
        </p:txBody>
      </p:sp>
      <p:sp>
        <p:nvSpPr>
          <p:cNvPr id="8196" name="Rectangle 3"/>
          <p:cNvSpPr>
            <a:spLocks noGrp="1" noChangeArrowheads="1"/>
          </p:cNvSpPr>
          <p:nvPr>
            <p:ph idx="1"/>
          </p:nvPr>
        </p:nvSpPr>
        <p:spPr>
          <a:xfrm>
            <a:off x="457200" y="1600200"/>
            <a:ext cx="3826768" cy="4525963"/>
          </a:xfrm>
        </p:spPr>
        <p:txBody>
          <a:bodyPr>
            <a:normAutofit/>
          </a:bodyPr>
          <a:lstStyle/>
          <a:p>
            <a:pPr eaLnBrk="1" hangingPunct="1"/>
            <a:endParaRPr lang="en-GB" dirty="0" smtClean="0"/>
          </a:p>
          <a:p>
            <a:pPr eaLnBrk="1" hangingPunct="1"/>
            <a:r>
              <a:rPr lang="en-GB" dirty="0" smtClean="0"/>
              <a:t>Plans for Regional Immunization Week (April 2016)</a:t>
            </a:r>
          </a:p>
          <a:p>
            <a:pPr eaLnBrk="1" hangingPunct="1"/>
            <a:r>
              <a:rPr lang="en-GB" dirty="0" smtClean="0"/>
              <a:t>Nominal registries training, (March 2016)</a:t>
            </a:r>
          </a:p>
        </p:txBody>
      </p:sp>
      <p:sp>
        <p:nvSpPr>
          <p:cNvPr id="819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7F69AE-8DAD-42B1-8FF5-08FE06B2B387}" type="slidenum">
              <a:rPr lang="en-GB"/>
              <a:pPr eaLnBrk="1" hangingPunct="1"/>
              <a:t>19</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449900">
            <a:off x="3121760" y="1065116"/>
            <a:ext cx="6713550" cy="433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8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PAHO Measles and Rubella Goals</a:t>
            </a:r>
            <a:endParaRPr lang="en-US" dirty="0"/>
          </a:p>
        </p:txBody>
      </p:sp>
      <p:sp>
        <p:nvSpPr>
          <p:cNvPr id="3" name="Content Placeholder 2"/>
          <p:cNvSpPr>
            <a:spLocks noGrp="1"/>
          </p:cNvSpPr>
          <p:nvPr>
            <p:ph idx="1"/>
          </p:nvPr>
        </p:nvSpPr>
        <p:spPr/>
        <p:txBody>
          <a:bodyPr>
            <a:normAutofit fontScale="92500" lnSpcReduction="10000"/>
          </a:bodyPr>
          <a:lstStyle/>
          <a:p>
            <a:pPr marL="625475" indent="-336550">
              <a:buNone/>
            </a:pPr>
            <a:r>
              <a:rPr lang="en-US" b="1" dirty="0"/>
              <a:t>1</a:t>
            </a:r>
            <a:r>
              <a:rPr lang="en-US" b="1" dirty="0" smtClean="0"/>
              <a:t>. </a:t>
            </a:r>
            <a:r>
              <a:rPr lang="en-US" b="1" dirty="0" smtClean="0">
                <a:solidFill>
                  <a:srgbClr val="FF0000"/>
                </a:solidFill>
              </a:rPr>
              <a:t>To </a:t>
            </a:r>
            <a:r>
              <a:rPr lang="en-US" b="1" dirty="0">
                <a:solidFill>
                  <a:srgbClr val="FF0000"/>
                </a:solidFill>
              </a:rPr>
              <a:t>maintain </a:t>
            </a:r>
            <a:r>
              <a:rPr lang="en-US" b="1" dirty="0" smtClean="0">
                <a:solidFill>
                  <a:srgbClr val="FF0000"/>
                </a:solidFill>
              </a:rPr>
              <a:t>the regional </a:t>
            </a:r>
            <a:r>
              <a:rPr lang="en-US" b="1" dirty="0">
                <a:solidFill>
                  <a:srgbClr val="FF0000"/>
                </a:solidFill>
              </a:rPr>
              <a:t>elimination of measles and rubella </a:t>
            </a:r>
            <a:r>
              <a:rPr lang="en-US" b="1" dirty="0"/>
              <a:t>in light of continuous </a:t>
            </a:r>
            <a:r>
              <a:rPr lang="en-US" b="1" dirty="0" smtClean="0"/>
              <a:t>virus importations </a:t>
            </a:r>
            <a:r>
              <a:rPr lang="en-US" b="1" dirty="0"/>
              <a:t>from abroad that continue to challenge the goals achieved;</a:t>
            </a:r>
          </a:p>
          <a:p>
            <a:endParaRPr lang="en-US" b="1" dirty="0"/>
          </a:p>
          <a:p>
            <a:pPr marL="625475" indent="-336550">
              <a:buNone/>
            </a:pPr>
            <a:r>
              <a:rPr lang="en-US" b="1" dirty="0" smtClean="0"/>
              <a:t>2. </a:t>
            </a:r>
            <a:r>
              <a:rPr lang="en-US" b="1" dirty="0">
                <a:solidFill>
                  <a:srgbClr val="FF0000"/>
                </a:solidFill>
              </a:rPr>
              <a:t>Strengthen national  </a:t>
            </a:r>
            <a:r>
              <a:rPr lang="en-US" b="1" dirty="0" smtClean="0">
                <a:solidFill>
                  <a:srgbClr val="FF0000"/>
                </a:solidFill>
              </a:rPr>
              <a:t>ownership and capacity </a:t>
            </a:r>
            <a:r>
              <a:rPr lang="en-US" b="1" dirty="0"/>
              <a:t>within the framework of </a:t>
            </a:r>
            <a:r>
              <a:rPr lang="en-US" b="1" dirty="0" smtClean="0"/>
              <a:t>all immunizations strategies, for </a:t>
            </a:r>
            <a:r>
              <a:rPr lang="en-US" b="1" dirty="0" smtClean="0">
                <a:solidFill>
                  <a:srgbClr val="FF0000"/>
                </a:solidFill>
              </a:rPr>
              <a:t>increasing </a:t>
            </a:r>
            <a:r>
              <a:rPr lang="en-US" b="1" dirty="0">
                <a:solidFill>
                  <a:srgbClr val="FF0000"/>
                </a:solidFill>
              </a:rPr>
              <a:t>immunization coverage </a:t>
            </a:r>
            <a:r>
              <a:rPr lang="en-US" b="1" dirty="0"/>
              <a:t>among vulnerable and hard-to-reach populations;</a:t>
            </a:r>
          </a:p>
          <a:p>
            <a:pPr marL="625475" indent="-336550">
              <a:buNone/>
            </a:pPr>
            <a:endParaRPr lang="en-US" dirty="0"/>
          </a:p>
        </p:txBody>
      </p:sp>
      <p:sp>
        <p:nvSpPr>
          <p:cNvPr id="4" name="Slide Number Placeholder 3"/>
          <p:cNvSpPr>
            <a:spLocks noGrp="1"/>
          </p:cNvSpPr>
          <p:nvPr>
            <p:ph type="sldNum" sz="quarter" idx="12"/>
          </p:nvPr>
        </p:nvSpPr>
        <p:spPr/>
        <p:txBody>
          <a:bodyPr/>
          <a:lstStyle/>
          <a:p>
            <a:pPr>
              <a:defRPr/>
            </a:pPr>
            <a:fld id="{F131147F-50C8-46BA-818D-839B56EF0695}" type="slidenum">
              <a:rPr lang="en-GB" smtClean="0"/>
              <a:pPr>
                <a:defRPr/>
              </a:pPr>
              <a:t>2</a:t>
            </a:fld>
            <a:endParaRPr lang="en-GB"/>
          </a:p>
        </p:txBody>
      </p:sp>
    </p:spTree>
    <p:extLst>
      <p:ext uri="{BB962C8B-B14F-4D97-AF65-F5344CB8AC3E}">
        <p14:creationId xmlns:p14="http://schemas.microsoft.com/office/powerpoint/2010/main" val="1820508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Regional and National Verification</a:t>
            </a:r>
            <a:endParaRPr lang="en-GB" dirty="0"/>
          </a:p>
        </p:txBody>
      </p:sp>
      <p:sp>
        <p:nvSpPr>
          <p:cNvPr id="3" name="Espace réservé du contenu 2"/>
          <p:cNvSpPr>
            <a:spLocks noGrp="1"/>
          </p:cNvSpPr>
          <p:nvPr>
            <p:ph idx="1"/>
          </p:nvPr>
        </p:nvSpPr>
        <p:spPr/>
        <p:txBody>
          <a:bodyPr>
            <a:normAutofit/>
          </a:bodyPr>
          <a:lstStyle/>
          <a:p>
            <a:r>
              <a:rPr lang="en-GB" dirty="0" smtClean="0"/>
              <a:t>We are reviewing the updated country elimination reports, to assess sustainability of measles and rubella elimination: (n=15/24)</a:t>
            </a:r>
          </a:p>
          <a:p>
            <a:pPr marL="0" indent="0">
              <a:buNone/>
            </a:pPr>
            <a:r>
              <a:rPr lang="en-GB" b="1" u="sng" dirty="0" smtClean="0">
                <a:solidFill>
                  <a:srgbClr val="FF0000"/>
                </a:solidFill>
              </a:rPr>
              <a:t>Status </a:t>
            </a:r>
            <a:r>
              <a:rPr lang="en-GB" b="1" u="sng" dirty="0">
                <a:solidFill>
                  <a:srgbClr val="FF0000"/>
                </a:solidFill>
              </a:rPr>
              <a:t>of RVC</a:t>
            </a:r>
          </a:p>
          <a:p>
            <a:r>
              <a:rPr lang="en-GB" dirty="0" smtClean="0"/>
              <a:t>Two IEC meetings in April and December 2015</a:t>
            </a:r>
          </a:p>
          <a:p>
            <a:r>
              <a:rPr lang="en-GB" dirty="0" smtClean="0"/>
              <a:t>One IEC meeting in Brazil on July 20-21, led by IEC Chair, Dr Merceline Dahl-Regis</a:t>
            </a:r>
          </a:p>
          <a:p>
            <a:pPr lvl="1"/>
            <a:endParaRPr lang="en-GB" dirty="0"/>
          </a:p>
        </p:txBody>
      </p:sp>
      <p:sp>
        <p:nvSpPr>
          <p:cNvPr id="4" name="Espace réservé du numéro de diapositive 3"/>
          <p:cNvSpPr>
            <a:spLocks noGrp="1"/>
          </p:cNvSpPr>
          <p:nvPr>
            <p:ph type="sldNum" sz="quarter" idx="12"/>
          </p:nvPr>
        </p:nvSpPr>
        <p:spPr/>
        <p:txBody>
          <a:bodyPr/>
          <a:lstStyle/>
          <a:p>
            <a:pPr>
              <a:defRPr/>
            </a:pPr>
            <a:fld id="{F131147F-50C8-46BA-818D-839B56EF0695}" type="slidenum">
              <a:rPr lang="en-GB" smtClean="0"/>
              <a:pPr>
                <a:defRPr/>
              </a:pPr>
              <a:t>20</a:t>
            </a:fld>
            <a:endParaRPr lang="en-GB"/>
          </a:p>
        </p:txBody>
      </p:sp>
    </p:spTree>
    <p:extLst>
      <p:ext uri="{BB962C8B-B14F-4D97-AF65-F5344CB8AC3E}">
        <p14:creationId xmlns:p14="http://schemas.microsoft.com/office/powerpoint/2010/main" val="3823969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834"/>
            <a:ext cx="8686800" cy="1219200"/>
          </a:xfrm>
        </p:spPr>
        <p:txBody>
          <a:bodyPr anchor="ctr"/>
          <a:lstStyle/>
          <a:p>
            <a:r>
              <a:rPr lang="en-US" b="1" dirty="0">
                <a:solidFill>
                  <a:schemeClr val="tx2"/>
                </a:solidFill>
              </a:rPr>
              <a:t>Challenges to </a:t>
            </a:r>
            <a:r>
              <a:rPr lang="en-US" b="1" dirty="0" smtClean="0">
                <a:solidFill>
                  <a:schemeClr val="tx2"/>
                </a:solidFill>
              </a:rPr>
              <a:t>Sustain </a:t>
            </a:r>
            <a:r>
              <a:rPr lang="en-US" b="1" dirty="0">
                <a:solidFill>
                  <a:schemeClr val="tx2"/>
                </a:solidFill>
              </a:rPr>
              <a:t>the </a:t>
            </a:r>
            <a:r>
              <a:rPr lang="en-US" b="1" dirty="0" smtClean="0">
                <a:solidFill>
                  <a:schemeClr val="tx2"/>
                </a:solidFill>
              </a:rPr>
              <a:t>Gains</a:t>
            </a:r>
            <a:endParaRPr lang="en-US" b="1" dirty="0">
              <a:solidFill>
                <a:schemeClr val="tx2"/>
              </a:solidFill>
            </a:endParaRPr>
          </a:p>
        </p:txBody>
      </p:sp>
      <p:sp>
        <p:nvSpPr>
          <p:cNvPr id="3" name="Content Placeholder 2"/>
          <p:cNvSpPr>
            <a:spLocks noGrp="1"/>
          </p:cNvSpPr>
          <p:nvPr>
            <p:ph idx="1"/>
          </p:nvPr>
        </p:nvSpPr>
        <p:spPr>
          <a:xfrm>
            <a:off x="475942" y="1268760"/>
            <a:ext cx="8591857" cy="4968552"/>
          </a:xfrm>
        </p:spPr>
        <p:txBody>
          <a:bodyPr>
            <a:normAutofit fontScale="92500" lnSpcReduction="20000"/>
          </a:bodyPr>
          <a:lstStyle/>
          <a:p>
            <a:pPr>
              <a:lnSpc>
                <a:spcPct val="110000"/>
              </a:lnSpc>
              <a:spcBef>
                <a:spcPts val="1000"/>
              </a:spcBef>
            </a:pPr>
            <a:r>
              <a:rPr lang="en-US" b="1" dirty="0" smtClean="0"/>
              <a:t>Increase </a:t>
            </a:r>
            <a:r>
              <a:rPr lang="en-US" b="1" dirty="0">
                <a:solidFill>
                  <a:schemeClr val="tx1"/>
                </a:solidFill>
              </a:rPr>
              <a:t>quality of MR surveillance </a:t>
            </a:r>
            <a:r>
              <a:rPr lang="en-US" b="1" dirty="0" smtClean="0">
                <a:solidFill>
                  <a:schemeClr val="tx1"/>
                </a:solidFill>
              </a:rPr>
              <a:t>indicators to </a:t>
            </a:r>
            <a:br>
              <a:rPr lang="en-US" b="1" dirty="0" smtClean="0">
                <a:solidFill>
                  <a:schemeClr val="tx1"/>
                </a:solidFill>
              </a:rPr>
            </a:br>
            <a:r>
              <a:rPr lang="en-US" b="1" dirty="0" smtClean="0">
                <a:solidFill>
                  <a:schemeClr val="tx1"/>
                </a:solidFill>
              </a:rPr>
              <a:t>rapidly respond to imported MR cases</a:t>
            </a:r>
            <a:endParaRPr lang="en-US" b="1" dirty="0">
              <a:solidFill>
                <a:schemeClr val="tx1"/>
              </a:solidFill>
            </a:endParaRPr>
          </a:p>
          <a:p>
            <a:pPr>
              <a:lnSpc>
                <a:spcPct val="110000"/>
              </a:lnSpc>
              <a:spcBef>
                <a:spcPts val="1000"/>
              </a:spcBef>
            </a:pPr>
            <a:r>
              <a:rPr lang="en-US" b="1" dirty="0" smtClean="0"/>
              <a:t>Increase data analysis </a:t>
            </a:r>
            <a:r>
              <a:rPr lang="en-US" b="1" dirty="0"/>
              <a:t>at the local level for </a:t>
            </a:r>
            <a:r>
              <a:rPr lang="en-US" b="1" dirty="0" smtClean="0"/>
              <a:t>strengthening MR surveillance</a:t>
            </a:r>
          </a:p>
          <a:p>
            <a:pPr>
              <a:lnSpc>
                <a:spcPct val="110000"/>
              </a:lnSpc>
              <a:spcBef>
                <a:spcPts val="1000"/>
              </a:spcBef>
            </a:pPr>
            <a:r>
              <a:rPr lang="en-US" b="1" dirty="0" smtClean="0"/>
              <a:t>Increase </a:t>
            </a:r>
            <a:r>
              <a:rPr lang="en-US" b="1" dirty="0"/>
              <a:t>MMR1 and MMR2 </a:t>
            </a:r>
            <a:r>
              <a:rPr lang="en-US" b="1" dirty="0" smtClean="0"/>
              <a:t>vaccination </a:t>
            </a:r>
            <a:r>
              <a:rPr lang="en-US" b="1" dirty="0" smtClean="0">
                <a:solidFill>
                  <a:schemeClr val="tx1"/>
                </a:solidFill>
              </a:rPr>
              <a:t>coverage</a:t>
            </a:r>
          </a:p>
          <a:p>
            <a:pPr>
              <a:lnSpc>
                <a:spcPct val="110000"/>
              </a:lnSpc>
              <a:spcBef>
                <a:spcPts val="1000"/>
              </a:spcBef>
            </a:pPr>
            <a:r>
              <a:rPr lang="en-US" b="1" dirty="0" smtClean="0"/>
              <a:t>Support countries to ensure </a:t>
            </a:r>
            <a:r>
              <a:rPr lang="en-US" b="1" dirty="0" smtClean="0">
                <a:solidFill>
                  <a:schemeClr val="tx1"/>
                </a:solidFill>
              </a:rPr>
              <a:t>high </a:t>
            </a:r>
            <a:r>
              <a:rPr lang="en-US" b="1" dirty="0">
                <a:solidFill>
                  <a:schemeClr val="tx1"/>
                </a:solidFill>
              </a:rPr>
              <a:t>quality </a:t>
            </a:r>
            <a:r>
              <a:rPr lang="en-US" b="1" dirty="0" smtClean="0">
                <a:solidFill>
                  <a:schemeClr val="tx1"/>
                </a:solidFill>
              </a:rPr>
              <a:t/>
            </a:r>
            <a:br>
              <a:rPr lang="en-US" b="1" dirty="0" smtClean="0">
                <a:solidFill>
                  <a:schemeClr val="tx1"/>
                </a:solidFill>
              </a:rPr>
            </a:br>
            <a:r>
              <a:rPr lang="en-US" b="1" dirty="0" smtClean="0">
                <a:solidFill>
                  <a:schemeClr val="tx1"/>
                </a:solidFill>
              </a:rPr>
              <a:t>follow-up campaigns</a:t>
            </a:r>
          </a:p>
          <a:p>
            <a:pPr>
              <a:lnSpc>
                <a:spcPct val="110000"/>
              </a:lnSpc>
              <a:spcBef>
                <a:spcPts val="1000"/>
              </a:spcBef>
            </a:pPr>
            <a:r>
              <a:rPr lang="en-US" b="1" dirty="0" smtClean="0"/>
              <a:t>Declare measles eliminated in the Americas by 2016</a:t>
            </a:r>
            <a:br>
              <a:rPr lang="en-US" b="1" dirty="0" smtClean="0"/>
            </a:br>
            <a:endParaRPr lang="en-US" b="1" dirty="0">
              <a:solidFill>
                <a:schemeClr val="tx1"/>
              </a:solidFill>
            </a:endParaRPr>
          </a:p>
          <a:p>
            <a:pPr marL="0" indent="0">
              <a:lnSpc>
                <a:spcPct val="110000"/>
              </a:lnSpc>
              <a:spcBef>
                <a:spcPts val="1000"/>
              </a:spcBef>
              <a:buNone/>
            </a:pPr>
            <a:endParaRPr lang="en-US" b="1" dirty="0" smtClean="0"/>
          </a:p>
          <a:p>
            <a:pPr>
              <a:lnSpc>
                <a:spcPct val="110000"/>
              </a:lnSpc>
              <a:spcBef>
                <a:spcPts val="1000"/>
              </a:spcBef>
            </a:pPr>
            <a:endParaRPr lang="en-US" dirty="0"/>
          </a:p>
        </p:txBody>
      </p:sp>
      <p:pic>
        <p:nvPicPr>
          <p:cNvPr id="4" name="Picture 5" descr="horizontal WHO .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8550" y="6435725"/>
            <a:ext cx="1695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46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Autofit/>
          </a:bodyPr>
          <a:lstStyle/>
          <a:p>
            <a:pPr eaLnBrk="1" hangingPunct="1"/>
            <a:r>
              <a:rPr lang="en-GB" sz="3600" b="1" dirty="0" smtClean="0">
                <a:solidFill>
                  <a:schemeClr val="tx2"/>
                </a:solidFill>
              </a:rPr>
              <a:t>Barriers to sustain the elimination goals</a:t>
            </a:r>
          </a:p>
        </p:txBody>
      </p:sp>
      <p:sp>
        <p:nvSpPr>
          <p:cNvPr id="9220" name="Rectangle 3"/>
          <p:cNvSpPr>
            <a:spLocks noGrp="1" noChangeArrowheads="1"/>
          </p:cNvSpPr>
          <p:nvPr>
            <p:ph idx="1"/>
          </p:nvPr>
        </p:nvSpPr>
        <p:spPr/>
        <p:txBody>
          <a:bodyPr>
            <a:normAutofit fontScale="77500" lnSpcReduction="20000"/>
          </a:bodyPr>
          <a:lstStyle/>
          <a:p>
            <a:r>
              <a:rPr lang="en-US" dirty="0"/>
              <a:t>Global efforts are threatened for the lack of financial resources, which is also a big threat for the sustainability of the elimination in the </a:t>
            </a:r>
            <a:r>
              <a:rPr lang="en-US" dirty="0" smtClean="0"/>
              <a:t>Americas.</a:t>
            </a:r>
          </a:p>
          <a:p>
            <a:r>
              <a:rPr lang="en-US" dirty="0" smtClean="0"/>
              <a:t>Compelling </a:t>
            </a:r>
            <a:r>
              <a:rPr lang="en-US" dirty="0"/>
              <a:t>public health emergencies such as </a:t>
            </a:r>
            <a:r>
              <a:rPr lang="en-US" dirty="0" err="1"/>
              <a:t>Zika</a:t>
            </a:r>
            <a:r>
              <a:rPr lang="en-US" dirty="0"/>
              <a:t> and </a:t>
            </a:r>
            <a:r>
              <a:rPr lang="en-US" dirty="0" err="1"/>
              <a:t>Chickungunya</a:t>
            </a:r>
            <a:r>
              <a:rPr lang="en-US" dirty="0"/>
              <a:t> virus, which become the highest political priority among countries of the Americas.</a:t>
            </a:r>
            <a:endParaRPr lang="es-ES" dirty="0"/>
          </a:p>
          <a:p>
            <a:pPr lvl="0"/>
            <a:r>
              <a:rPr lang="en-US" dirty="0" err="1" smtClean="0"/>
              <a:t>Insuficient</a:t>
            </a:r>
            <a:r>
              <a:rPr lang="en-US" dirty="0" smtClean="0"/>
              <a:t> human </a:t>
            </a:r>
            <a:r>
              <a:rPr lang="en-US" dirty="0"/>
              <a:t>and financial resources </a:t>
            </a:r>
            <a:r>
              <a:rPr lang="en-US" dirty="0" smtClean="0"/>
              <a:t>(attending other </a:t>
            </a:r>
            <a:r>
              <a:rPr lang="en-US" dirty="0"/>
              <a:t>public health </a:t>
            </a:r>
            <a:r>
              <a:rPr lang="en-US" dirty="0" smtClean="0"/>
              <a:t>priorities)</a:t>
            </a:r>
          </a:p>
          <a:p>
            <a:pPr lvl="0"/>
            <a:r>
              <a:rPr lang="en-US" dirty="0" smtClean="0"/>
              <a:t>Need to improve planning </a:t>
            </a:r>
            <a:r>
              <a:rPr lang="en-US" dirty="0"/>
              <a:t>and </a:t>
            </a:r>
            <a:r>
              <a:rPr lang="en-US" dirty="0" smtClean="0"/>
              <a:t>supervision </a:t>
            </a:r>
            <a:r>
              <a:rPr lang="en-US" dirty="0"/>
              <a:t>to ensure high-quality campaign at the local </a:t>
            </a:r>
            <a:r>
              <a:rPr lang="en-US" dirty="0" smtClean="0"/>
              <a:t>levels.</a:t>
            </a:r>
          </a:p>
          <a:p>
            <a:pPr lvl="0"/>
            <a:r>
              <a:rPr lang="en-US" dirty="0" smtClean="0"/>
              <a:t>Reported </a:t>
            </a:r>
            <a:r>
              <a:rPr lang="en-US" dirty="0"/>
              <a:t>high vaccination areas (</a:t>
            </a:r>
            <a:r>
              <a:rPr lang="en-US" u="sng" dirty="0"/>
              <a:t>&gt;</a:t>
            </a:r>
            <a:r>
              <a:rPr lang="en-US" dirty="0"/>
              <a:t>100) masked immunity gaps at the local levels, and led to a false security among program managers</a:t>
            </a:r>
            <a:r>
              <a:rPr lang="en-US" dirty="0" smtClean="0"/>
              <a:t>. </a:t>
            </a:r>
            <a:endParaRPr lang="es-ES" dirty="0"/>
          </a:p>
        </p:txBody>
      </p:sp>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C99D64-EAF2-4AA6-B741-6346309DE9FA}" type="slidenum">
              <a:rPr lang="en-GB"/>
              <a:pPr eaLnBrk="1" hangingPunct="1"/>
              <a:t>22</a:t>
            </a:fld>
            <a:endParaRPr lang="en-GB"/>
          </a:p>
        </p:txBody>
      </p:sp>
    </p:spTree>
    <p:extLst>
      <p:ext uri="{BB962C8B-B14F-4D97-AF65-F5344CB8AC3E}">
        <p14:creationId xmlns:p14="http://schemas.microsoft.com/office/powerpoint/2010/main" val="586474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dirty="0"/>
              <a:t>Current surveillance indicators should be changed/adjusted, to reflect the new epidemiological scenarios and challenges. </a:t>
            </a:r>
            <a:endParaRPr lang="es-ES" dirty="0"/>
          </a:p>
          <a:p>
            <a:pPr lvl="0"/>
            <a:r>
              <a:rPr lang="en-US" dirty="0" smtClean="0"/>
              <a:t>CRS </a:t>
            </a:r>
            <a:r>
              <a:rPr lang="en-US" dirty="0"/>
              <a:t>surveillance has to be strengthened mainly at the specialist health services to identify the rubella virus circulation, since this a silent virus in 50% of cases.</a:t>
            </a:r>
            <a:endParaRPr lang="es-ES" dirty="0"/>
          </a:p>
          <a:p>
            <a:pPr lvl="0"/>
            <a:r>
              <a:rPr lang="en-US" dirty="0"/>
              <a:t>Procurement of laboratory supplies and reagents may be </a:t>
            </a:r>
            <a:r>
              <a:rPr lang="en-US" dirty="0" smtClean="0"/>
              <a:t>threatened </a:t>
            </a:r>
            <a:r>
              <a:rPr lang="en-US" dirty="0"/>
              <a:t>due to the lack of financial resources.</a:t>
            </a:r>
            <a:endParaRPr lang="es-ES" dirty="0"/>
          </a:p>
          <a:p>
            <a:pPr marL="0" lvl="0" indent="0">
              <a:buNone/>
            </a:pPr>
            <a:r>
              <a:rPr lang="en-US" dirty="0" smtClean="0"/>
              <a:t>  </a:t>
            </a:r>
            <a:endParaRPr lang="es-ES" dirty="0"/>
          </a:p>
        </p:txBody>
      </p:sp>
      <p:sp>
        <p:nvSpPr>
          <p:cNvPr id="4" name="Slide Number Placeholder 3"/>
          <p:cNvSpPr>
            <a:spLocks noGrp="1"/>
          </p:cNvSpPr>
          <p:nvPr>
            <p:ph type="sldNum" sz="quarter" idx="12"/>
          </p:nvPr>
        </p:nvSpPr>
        <p:spPr/>
        <p:txBody>
          <a:bodyPr/>
          <a:lstStyle/>
          <a:p>
            <a:pPr>
              <a:defRPr/>
            </a:pPr>
            <a:fld id="{F131147F-50C8-46BA-818D-839B56EF0695}" type="slidenum">
              <a:rPr lang="en-GB" smtClean="0"/>
              <a:pPr>
                <a:defRPr/>
              </a:pPr>
              <a:t>23</a:t>
            </a:fld>
            <a:endParaRPr lang="en-GB"/>
          </a:p>
        </p:txBody>
      </p:sp>
      <p:sp>
        <p:nvSpPr>
          <p:cNvPr id="5" name="Rectangle 2"/>
          <p:cNvSpPr>
            <a:spLocks noGrp="1" noChangeArrowheads="1"/>
          </p:cNvSpPr>
          <p:nvPr>
            <p:ph type="title"/>
          </p:nvPr>
        </p:nvSpPr>
        <p:spPr>
          <a:xfrm>
            <a:off x="457200" y="274638"/>
            <a:ext cx="8229600" cy="1143000"/>
          </a:xfrm>
        </p:spPr>
        <p:txBody>
          <a:bodyPr>
            <a:noAutofit/>
          </a:bodyPr>
          <a:lstStyle/>
          <a:p>
            <a:pPr eaLnBrk="1" hangingPunct="1"/>
            <a:r>
              <a:rPr lang="en-GB" sz="3600" b="1" dirty="0" smtClean="0">
                <a:solidFill>
                  <a:schemeClr val="tx2"/>
                </a:solidFill>
              </a:rPr>
              <a:t>Barriers to sustain the elimination goals</a:t>
            </a:r>
          </a:p>
        </p:txBody>
      </p:sp>
    </p:spTree>
    <p:extLst>
      <p:ext uri="{BB962C8B-B14F-4D97-AF65-F5344CB8AC3E}">
        <p14:creationId xmlns:p14="http://schemas.microsoft.com/office/powerpoint/2010/main" val="223935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rgbClr val="1E7FB8"/>
          </a:solid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Autofit/>
          </a:bodyPr>
          <a:lstStyle/>
          <a:p>
            <a:r>
              <a:rPr lang="en-GB" sz="4000" b="1" dirty="0" smtClean="0">
                <a:solidFill>
                  <a:schemeClr val="bg1"/>
                </a:solidFill>
                <a:effectLst>
                  <a:outerShdw blurRad="38100" dist="38100" dir="2700000" algn="tl">
                    <a:srgbClr val="000000">
                      <a:alpha val="43137"/>
                    </a:srgbClr>
                  </a:outerShdw>
                </a:effectLst>
              </a:rPr>
              <a:t>Programme Plans</a:t>
            </a:r>
            <a:br>
              <a:rPr lang="en-GB" sz="4000" b="1" dirty="0" smtClean="0">
                <a:solidFill>
                  <a:schemeClr val="bg1"/>
                </a:solidFill>
                <a:effectLst>
                  <a:outerShdw blurRad="38100" dist="38100" dir="2700000" algn="tl">
                    <a:srgbClr val="000000">
                      <a:alpha val="43137"/>
                    </a:srgbClr>
                  </a:outerShdw>
                </a:effectLst>
              </a:rPr>
            </a:br>
            <a:r>
              <a:rPr lang="en-GB" sz="4000" b="1" dirty="0" smtClean="0">
                <a:solidFill>
                  <a:schemeClr val="bg1"/>
                </a:solidFill>
                <a:effectLst>
                  <a:outerShdw blurRad="38100" dist="38100" dir="2700000" algn="tl">
                    <a:srgbClr val="000000">
                      <a:alpha val="43137"/>
                    </a:srgbClr>
                  </a:outerShdw>
                </a:effectLst>
              </a:rPr>
              <a:t> 2017-2018</a:t>
            </a:r>
            <a:endParaRPr lang="en-GB" sz="4000"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F131147F-50C8-46BA-818D-839B56EF0695}" type="slidenum">
              <a:rPr lang="en-GB" smtClean="0"/>
              <a:pPr>
                <a:defRPr/>
              </a:pPr>
              <a:t>24</a:t>
            </a:fld>
            <a:endParaRPr lang="en-GB"/>
          </a:p>
        </p:txBody>
      </p:sp>
    </p:spTree>
    <p:extLst>
      <p:ext uri="{BB962C8B-B14F-4D97-AF65-F5344CB8AC3E}">
        <p14:creationId xmlns:p14="http://schemas.microsoft.com/office/powerpoint/2010/main" val="711003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GB" dirty="0" smtClean="0"/>
              <a:t>2017-2018 SIA plans and budget</a:t>
            </a:r>
          </a:p>
        </p:txBody>
      </p:sp>
      <p:sp>
        <p:nvSpPr>
          <p:cNvPr id="1024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B8BBCEE-B92F-41C8-B7DD-CD70A65CF9C8}" type="slidenum">
              <a:rPr lang="en-GB"/>
              <a:pPr eaLnBrk="1" hangingPunct="1"/>
              <a:t>25</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566343"/>
              </p:ext>
            </p:extLst>
          </p:nvPr>
        </p:nvGraphicFramePr>
        <p:xfrm>
          <a:off x="457200" y="1600200"/>
          <a:ext cx="8579296" cy="2494280"/>
        </p:xfrm>
        <a:graphic>
          <a:graphicData uri="http://schemas.openxmlformats.org/drawingml/2006/table">
            <a:tbl>
              <a:tblPr firstRow="1" bandRow="1">
                <a:tableStyleId>{5C22544A-7EE6-4342-B048-85BDC9FD1C3A}</a:tableStyleId>
              </a:tblPr>
              <a:tblGrid>
                <a:gridCol w="1234480"/>
                <a:gridCol w="1008112"/>
                <a:gridCol w="936104"/>
                <a:gridCol w="936104"/>
                <a:gridCol w="1296144"/>
                <a:gridCol w="1152128"/>
                <a:gridCol w="1008112"/>
                <a:gridCol w="1008112"/>
              </a:tblGrid>
              <a:tr h="370840">
                <a:tc>
                  <a:txBody>
                    <a:bodyPr/>
                    <a:lstStyle/>
                    <a:p>
                      <a:r>
                        <a:rPr lang="en-US" dirty="0" smtClean="0"/>
                        <a:t>Country</a:t>
                      </a:r>
                      <a:endParaRPr lang="en-US" dirty="0"/>
                    </a:p>
                  </a:txBody>
                  <a:tcPr anchor="ctr"/>
                </a:tc>
                <a:tc>
                  <a:txBody>
                    <a:bodyPr/>
                    <a:lstStyle/>
                    <a:p>
                      <a:pPr algn="ctr"/>
                      <a:r>
                        <a:rPr lang="en-US" dirty="0" smtClean="0"/>
                        <a:t>Vaccine</a:t>
                      </a:r>
                      <a:endParaRPr lang="en-US" dirty="0"/>
                    </a:p>
                  </a:txBody>
                  <a:tcPr anchor="ctr"/>
                </a:tc>
                <a:tc>
                  <a:txBody>
                    <a:bodyPr/>
                    <a:lstStyle/>
                    <a:p>
                      <a:pPr algn="ctr"/>
                      <a:r>
                        <a:rPr lang="en-US" dirty="0" smtClean="0"/>
                        <a:t>Target</a:t>
                      </a:r>
                      <a:r>
                        <a:rPr lang="en-US" baseline="0" dirty="0" smtClean="0"/>
                        <a:t> Age</a:t>
                      </a:r>
                      <a:endParaRPr lang="en-US" dirty="0"/>
                    </a:p>
                  </a:txBody>
                  <a:tcPr anchor="ctr"/>
                </a:tc>
                <a:tc>
                  <a:txBody>
                    <a:bodyPr/>
                    <a:lstStyle/>
                    <a:p>
                      <a:pPr algn="ctr"/>
                      <a:r>
                        <a:rPr lang="en-US" dirty="0" smtClean="0"/>
                        <a:t>Dates</a:t>
                      </a:r>
                      <a:endParaRPr lang="en-US" dirty="0"/>
                    </a:p>
                  </a:txBody>
                  <a:tcPr anchor="ctr"/>
                </a:tc>
                <a:tc>
                  <a:txBody>
                    <a:bodyPr/>
                    <a:lstStyle/>
                    <a:p>
                      <a:pPr algn="ctr"/>
                      <a:r>
                        <a:rPr lang="en-US" dirty="0" smtClean="0"/>
                        <a:t>Geographic Extent</a:t>
                      </a:r>
                      <a:endParaRPr lang="en-US" dirty="0"/>
                    </a:p>
                  </a:txBody>
                  <a:tcPr anchor="ctr"/>
                </a:tc>
                <a:tc>
                  <a:txBody>
                    <a:bodyPr/>
                    <a:lstStyle/>
                    <a:p>
                      <a:pPr algn="ctr"/>
                      <a:r>
                        <a:rPr lang="en-US" dirty="0" smtClean="0"/>
                        <a:t>Other </a:t>
                      </a:r>
                      <a:r>
                        <a:rPr lang="en-US" dirty="0" err="1" smtClean="0"/>
                        <a:t>intervent</a:t>
                      </a:r>
                      <a:endParaRPr lang="en-US" dirty="0"/>
                    </a:p>
                  </a:txBody>
                  <a:tcPr anchor="ctr"/>
                </a:tc>
                <a:tc>
                  <a:txBody>
                    <a:bodyPr/>
                    <a:lstStyle/>
                    <a:p>
                      <a:pPr algn="ctr"/>
                      <a:r>
                        <a:rPr lang="en-US" dirty="0" smtClean="0"/>
                        <a:t>Funding source</a:t>
                      </a:r>
                      <a:endParaRPr lang="en-US" dirty="0"/>
                    </a:p>
                  </a:txBody>
                  <a:tcPr anchor="ctr"/>
                </a:tc>
                <a:tc>
                  <a:txBody>
                    <a:bodyPr/>
                    <a:lstStyle/>
                    <a:p>
                      <a:pPr algn="ctr"/>
                      <a:r>
                        <a:rPr lang="en-US" dirty="0" smtClean="0"/>
                        <a:t>If </a:t>
                      </a:r>
                      <a:r>
                        <a:rPr lang="en-US" dirty="0" err="1" smtClean="0"/>
                        <a:t>Gavi</a:t>
                      </a:r>
                      <a:r>
                        <a:rPr lang="en-US" dirty="0" smtClean="0"/>
                        <a:t>, JA</a:t>
                      </a:r>
                      <a:r>
                        <a:rPr lang="en-US" baseline="0" dirty="0" smtClean="0"/>
                        <a:t> dates</a:t>
                      </a:r>
                      <a:endParaRPr lang="en-US" dirty="0"/>
                    </a:p>
                  </a:txBody>
                  <a:tcPr anchor="ctr"/>
                </a:tc>
              </a:tr>
              <a:tr h="370840">
                <a:tc>
                  <a:txBody>
                    <a:bodyPr/>
                    <a:lstStyle/>
                    <a:p>
                      <a:r>
                        <a:rPr lang="en-US" dirty="0" smtClean="0"/>
                        <a:t>Guatemala</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r>
                        <a:rPr lang="en-US" dirty="0" smtClean="0"/>
                        <a:t>Panama</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r>
                        <a:rPr lang="en-US" dirty="0" smtClean="0"/>
                        <a:t>El Salvador</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r>
                        <a:rPr lang="en-US" dirty="0" smtClean="0"/>
                        <a:t>Costa Rica</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370840">
                <a:tc>
                  <a:txBody>
                    <a:bodyPr/>
                    <a:lstStyle/>
                    <a:p>
                      <a:r>
                        <a:rPr lang="en-US" dirty="0" smtClean="0"/>
                        <a:t>Ecuador</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714376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Autofit/>
          </a:bodyPr>
          <a:lstStyle/>
          <a:p>
            <a:pPr eaLnBrk="1" hangingPunct="1"/>
            <a:r>
              <a:rPr lang="en-GB" sz="3600" dirty="0" smtClean="0"/>
              <a:t>2017-2018 GAVI application and introduction plans for MSD, MR, measles</a:t>
            </a:r>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2241949268"/>
              </p:ext>
            </p:extLst>
          </p:nvPr>
        </p:nvGraphicFramePr>
        <p:xfrm>
          <a:off x="457200" y="1600200"/>
          <a:ext cx="8229600" cy="18338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noProof="0" dirty="0" smtClean="0"/>
                        <a:t>Country</a:t>
                      </a:r>
                      <a:endParaRPr lang="en-US" noProof="0" dirty="0"/>
                    </a:p>
                  </a:txBody>
                  <a:tcPr anchor="ctr"/>
                </a:tc>
                <a:tc>
                  <a:txBody>
                    <a:bodyPr/>
                    <a:lstStyle/>
                    <a:p>
                      <a:r>
                        <a:rPr lang="en-US" noProof="0" dirty="0" smtClean="0"/>
                        <a:t>Vaccine</a:t>
                      </a:r>
                      <a:r>
                        <a:rPr lang="en-US" baseline="0" noProof="0" dirty="0" smtClean="0"/>
                        <a:t> (MSD, MR, M)</a:t>
                      </a:r>
                      <a:endParaRPr lang="en-US" noProof="0" dirty="0"/>
                    </a:p>
                  </a:txBody>
                  <a:tcPr anchor="ctr"/>
                </a:tc>
                <a:tc>
                  <a:txBody>
                    <a:bodyPr/>
                    <a:lstStyle/>
                    <a:p>
                      <a:r>
                        <a:rPr lang="en-US" noProof="0" dirty="0" smtClean="0"/>
                        <a:t>Year of Intro  of GAVI support (or Measles</a:t>
                      </a:r>
                      <a:r>
                        <a:rPr lang="en-US" baseline="0" noProof="0" dirty="0" smtClean="0"/>
                        <a:t> SIA)</a:t>
                      </a:r>
                      <a:endParaRPr lang="en-US" noProof="0" dirty="0"/>
                    </a:p>
                  </a:txBody>
                  <a:tcPr anchor="ctr"/>
                </a:tc>
                <a:tc>
                  <a:txBody>
                    <a:bodyPr/>
                    <a:lstStyle/>
                    <a:p>
                      <a:r>
                        <a:rPr lang="en-US" noProof="0" dirty="0" smtClean="0"/>
                        <a:t>MCV1</a:t>
                      </a:r>
                      <a:r>
                        <a:rPr lang="en-US" baseline="0" noProof="0" dirty="0" smtClean="0"/>
                        <a:t> coverage (2012)</a:t>
                      </a:r>
                      <a:endParaRPr lang="en-US" noProof="0" dirty="0"/>
                    </a:p>
                  </a:txBody>
                  <a:tcPr anchor="ctr"/>
                </a:tc>
                <a:tc>
                  <a:txBody>
                    <a:bodyPr/>
                    <a:lstStyle/>
                    <a:p>
                      <a:r>
                        <a:rPr lang="en-US" noProof="0" dirty="0" smtClean="0"/>
                        <a:t>Year of planned GAVI</a:t>
                      </a:r>
                      <a:r>
                        <a:rPr lang="en-US" baseline="0" noProof="0" dirty="0" smtClean="0"/>
                        <a:t> application</a:t>
                      </a:r>
                      <a:endParaRPr lang="en-US" noProof="0" dirty="0"/>
                    </a:p>
                  </a:txBody>
                  <a:tcPr anchor="ctr"/>
                </a:tc>
                <a:tc>
                  <a:txBody>
                    <a:bodyPr/>
                    <a:lstStyle/>
                    <a:p>
                      <a:r>
                        <a:rPr lang="en-US" noProof="0" dirty="0" smtClean="0"/>
                        <a:t>Budget</a:t>
                      </a:r>
                      <a:endParaRPr lang="en-US" noProof="0" dirty="0"/>
                    </a:p>
                  </a:txBody>
                  <a:tcPr anchor="ctr"/>
                </a:tc>
              </a:tr>
              <a:tr h="370840">
                <a:tc>
                  <a:txBody>
                    <a:bodyPr/>
                    <a:lstStyle/>
                    <a:p>
                      <a:r>
                        <a:rPr lang="fr-CH" dirty="0" err="1" smtClean="0"/>
                        <a:t>Haiti</a:t>
                      </a:r>
                      <a:endParaRPr lang="fr-CH" dirty="0"/>
                    </a:p>
                  </a:txBody>
                  <a:tcPr/>
                </a:tc>
                <a:tc>
                  <a:txBody>
                    <a:bodyPr/>
                    <a:lstStyle/>
                    <a:p>
                      <a:r>
                        <a:rPr lang="fr-CH" dirty="0" smtClean="0"/>
                        <a:t>MR</a:t>
                      </a:r>
                      <a:endParaRPr lang="fr-CH" dirty="0"/>
                    </a:p>
                  </a:txBody>
                  <a:tcPr/>
                </a:tc>
                <a:tc>
                  <a:txBody>
                    <a:bodyPr/>
                    <a:lstStyle/>
                    <a:p>
                      <a:endParaRPr lang="fr-CH" dirty="0"/>
                    </a:p>
                  </a:txBody>
                  <a:tcPr/>
                </a:tc>
                <a:tc>
                  <a:txBody>
                    <a:bodyPr/>
                    <a:lstStyle/>
                    <a:p>
                      <a:endParaRPr lang="fr-CH"/>
                    </a:p>
                  </a:txBody>
                  <a:tcPr/>
                </a:tc>
                <a:tc>
                  <a:txBody>
                    <a:bodyPr/>
                    <a:lstStyle/>
                    <a:p>
                      <a:r>
                        <a:rPr lang="fr-CH" dirty="0" smtClean="0"/>
                        <a:t>2016</a:t>
                      </a:r>
                      <a:endParaRPr lang="fr-CH" dirty="0"/>
                    </a:p>
                  </a:txBody>
                  <a:tcPr/>
                </a:tc>
                <a:tc>
                  <a:txBody>
                    <a:bodyPr/>
                    <a:lstStyle/>
                    <a:p>
                      <a:r>
                        <a:rPr lang="fr-CH" dirty="0" smtClean="0"/>
                        <a:t>600,000</a:t>
                      </a:r>
                      <a:endParaRPr lang="fr-CH" dirty="0"/>
                    </a:p>
                  </a:txBody>
                  <a:tcPr/>
                </a:tc>
              </a:tr>
            </a:tbl>
          </a:graphicData>
        </a:graphic>
      </p:graphicFrame>
      <p:sp>
        <p:nvSpPr>
          <p:cNvPr id="11266"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A98020-A891-43E4-B545-C88754393A6C}" type="slidenum">
              <a:rPr lang="en-GB">
                <a:solidFill>
                  <a:srgbClr val="000000"/>
                </a:solidFill>
              </a:rPr>
              <a:pPr eaLnBrk="1" hangingPunct="1"/>
              <a:t>26</a:t>
            </a:fld>
            <a:endParaRPr lang="en-GB">
              <a:solidFill>
                <a:srgbClr val="000000"/>
              </a:solidFill>
            </a:endParaRPr>
          </a:p>
        </p:txBody>
      </p:sp>
    </p:spTree>
    <p:extLst>
      <p:ext uri="{BB962C8B-B14F-4D97-AF65-F5344CB8AC3E}">
        <p14:creationId xmlns:p14="http://schemas.microsoft.com/office/powerpoint/2010/main" val="3508171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r>
              <a:rPr lang="en-GB" sz="3600" b="1" dirty="0" smtClean="0"/>
              <a:t>2016-2017 measles and rubella/CRS surveillance plans and budget</a:t>
            </a:r>
          </a:p>
        </p:txBody>
      </p:sp>
      <p:sp>
        <p:nvSpPr>
          <p:cNvPr id="14340" name="Rectangle 3"/>
          <p:cNvSpPr>
            <a:spLocks noGrp="1" noChangeArrowheads="1"/>
          </p:cNvSpPr>
          <p:nvPr>
            <p:ph idx="1"/>
          </p:nvPr>
        </p:nvSpPr>
        <p:spPr/>
        <p:txBody>
          <a:bodyPr>
            <a:normAutofit fontScale="92500" lnSpcReduction="20000"/>
          </a:bodyPr>
          <a:lstStyle/>
          <a:p>
            <a:pPr marL="0" indent="0">
              <a:buNone/>
            </a:pPr>
            <a:r>
              <a:rPr lang="en-GB" b="1" u="sng" dirty="0" smtClean="0">
                <a:solidFill>
                  <a:srgbClr val="FF0000"/>
                </a:solidFill>
              </a:rPr>
              <a:t>For 2016 / surveillance:</a:t>
            </a:r>
          </a:p>
          <a:p>
            <a:r>
              <a:rPr lang="en-GB" dirty="0" smtClean="0"/>
              <a:t>Active case finding for measles/rubella post Olympic games and in light of Zika epidemic</a:t>
            </a:r>
          </a:p>
          <a:p>
            <a:pPr lvl="1"/>
            <a:r>
              <a:rPr lang="en-GB" dirty="0" smtClean="0"/>
              <a:t>It will allow for onsite training and supervision in high-risk areas</a:t>
            </a:r>
          </a:p>
          <a:p>
            <a:r>
              <a:rPr lang="en-GB" dirty="0"/>
              <a:t>Development of case studies based on Ceará </a:t>
            </a:r>
            <a:r>
              <a:rPr lang="en-GB" dirty="0" smtClean="0"/>
              <a:t>/Brazil outbreak and Zika epidemic</a:t>
            </a:r>
          </a:p>
          <a:p>
            <a:r>
              <a:rPr lang="en-GB" dirty="0" smtClean="0"/>
              <a:t>Risk assessment exercise in Ceará, Brazil</a:t>
            </a:r>
          </a:p>
          <a:p>
            <a:r>
              <a:rPr lang="en-GB" dirty="0" smtClean="0"/>
              <a:t>Harmonization of surveillance data reported through different sources (JRF, country elimination report, etc.)</a:t>
            </a:r>
          </a:p>
          <a:p>
            <a:pPr marL="0" indent="0">
              <a:buNone/>
            </a:pPr>
            <a:endParaRPr lang="en-GB" dirty="0"/>
          </a:p>
          <a:p>
            <a:endParaRPr lang="en-GB" dirty="0" smtClean="0"/>
          </a:p>
        </p:txBody>
      </p:sp>
      <p:sp>
        <p:nvSpPr>
          <p:cNvPr id="14338" name="Slide Number Placeholder 5"/>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B6B08CF-5EB4-4DA8-A1AA-7A6D652F9361}" type="slidenum">
              <a:rPr lang="en-GB" smtClean="0"/>
              <a:pPr/>
              <a:t>27</a:t>
            </a:fld>
            <a:endParaRPr lang="en-GB"/>
          </a:p>
        </p:txBody>
      </p:sp>
    </p:spTree>
    <p:extLst>
      <p:ext uri="{BB962C8B-B14F-4D97-AF65-F5344CB8AC3E}">
        <p14:creationId xmlns:p14="http://schemas.microsoft.com/office/powerpoint/2010/main" val="920664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u="sng" dirty="0" smtClean="0">
                <a:solidFill>
                  <a:srgbClr val="FF0000"/>
                </a:solidFill>
              </a:rPr>
              <a:t>For 2016/vaccination</a:t>
            </a:r>
          </a:p>
          <a:p>
            <a:r>
              <a:rPr lang="en-US" dirty="0" smtClean="0"/>
              <a:t>Implementation of follow-up campaigns (SIA) in 3 countries (HON, MEX and PER); financial support will be for TA, campaign training, supervision and RCM.</a:t>
            </a:r>
          </a:p>
          <a:p>
            <a:pPr marL="0" indent="0">
              <a:buNone/>
            </a:pPr>
            <a:r>
              <a:rPr lang="en-US" dirty="0" smtClean="0"/>
              <a:t/>
            </a:r>
            <a:br>
              <a:rPr lang="en-US" dirty="0" smtClean="0"/>
            </a:br>
            <a:endParaRPr lang="es-ES" dirty="0"/>
          </a:p>
        </p:txBody>
      </p:sp>
      <p:sp>
        <p:nvSpPr>
          <p:cNvPr id="4" name="Slide Number Placeholder 3"/>
          <p:cNvSpPr>
            <a:spLocks noGrp="1"/>
          </p:cNvSpPr>
          <p:nvPr>
            <p:ph type="sldNum" sz="quarter" idx="12"/>
          </p:nvPr>
        </p:nvSpPr>
        <p:spPr/>
        <p:txBody>
          <a:bodyPr/>
          <a:lstStyle/>
          <a:p>
            <a:pPr>
              <a:defRPr/>
            </a:pPr>
            <a:fld id="{F131147F-50C8-46BA-818D-839B56EF0695}" type="slidenum">
              <a:rPr lang="en-GB" smtClean="0"/>
              <a:pPr>
                <a:defRPr/>
              </a:pPr>
              <a:t>28</a:t>
            </a:fld>
            <a:endParaRPr lang="en-GB"/>
          </a:p>
        </p:txBody>
      </p:sp>
      <p:sp>
        <p:nvSpPr>
          <p:cNvPr id="5" name="Rectangle 2"/>
          <p:cNvSpPr>
            <a:spLocks noGrp="1" noChangeArrowheads="1"/>
          </p:cNvSpPr>
          <p:nvPr>
            <p:ph type="title"/>
          </p:nvPr>
        </p:nvSpPr>
        <p:spPr>
          <a:xfrm>
            <a:off x="457200" y="274638"/>
            <a:ext cx="8229600" cy="1143000"/>
          </a:xfrm>
        </p:spPr>
        <p:txBody>
          <a:bodyPr>
            <a:noAutofit/>
          </a:bodyPr>
          <a:lstStyle/>
          <a:p>
            <a:r>
              <a:rPr lang="en-GB" sz="3600" b="1" dirty="0" smtClean="0"/>
              <a:t>2016-2017 measles and rubella/CRS </a:t>
            </a:r>
            <a:r>
              <a:rPr lang="en-GB" sz="3600" b="1" dirty="0" err="1" smtClean="0"/>
              <a:t>sustainibility</a:t>
            </a:r>
            <a:r>
              <a:rPr lang="en-GB" sz="3600" b="1" dirty="0" smtClean="0"/>
              <a:t> support</a:t>
            </a:r>
          </a:p>
        </p:txBody>
      </p:sp>
    </p:spTree>
    <p:extLst>
      <p:ext uri="{BB962C8B-B14F-4D97-AF65-F5344CB8AC3E}">
        <p14:creationId xmlns:p14="http://schemas.microsoft.com/office/powerpoint/2010/main" val="3783410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GB" sz="4000" b="1" dirty="0" smtClean="0"/>
              <a:t>2016-2017 Advocacy Plans</a:t>
            </a:r>
          </a:p>
        </p:txBody>
      </p:sp>
      <p:sp>
        <p:nvSpPr>
          <p:cNvPr id="15364" name="Rectangle 3"/>
          <p:cNvSpPr>
            <a:spLocks noGrp="1" noChangeArrowheads="1"/>
          </p:cNvSpPr>
          <p:nvPr>
            <p:ph idx="1"/>
          </p:nvPr>
        </p:nvSpPr>
        <p:spPr/>
        <p:txBody>
          <a:bodyPr/>
          <a:lstStyle/>
          <a:p>
            <a:pPr marL="0" indent="0" eaLnBrk="1" hangingPunct="1">
              <a:buNone/>
            </a:pPr>
            <a:r>
              <a:rPr lang="en-US" b="1" u="sng" dirty="0" smtClean="0">
                <a:solidFill>
                  <a:srgbClr val="FF0000"/>
                </a:solidFill>
              </a:rPr>
              <a:t>For 2016:</a:t>
            </a:r>
          </a:p>
          <a:p>
            <a:r>
              <a:rPr lang="en-US" dirty="0" smtClean="0"/>
              <a:t>Development of marketing materials to increase awareness for measles/rubella, due to the 2016’s Olympics games.</a:t>
            </a:r>
          </a:p>
          <a:p>
            <a:r>
              <a:rPr lang="en-US" dirty="0" smtClean="0"/>
              <a:t>Maintain our advocacy efforts to push for a MR global eradication goal in the 2017’s WHA. </a:t>
            </a:r>
          </a:p>
        </p:txBody>
      </p:sp>
      <p:sp>
        <p:nvSpPr>
          <p:cNvPr id="15362"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0A3EB3-AAD9-482F-8C50-4BCFF32FAEA7}" type="slidenum">
              <a:rPr lang="en-GB"/>
              <a:pPr eaLnBrk="1" hangingPunct="1"/>
              <a:t>29</a:t>
            </a:fld>
            <a:endParaRPr lang="en-GB"/>
          </a:p>
        </p:txBody>
      </p:sp>
    </p:spTree>
    <p:extLst>
      <p:ext uri="{BB962C8B-B14F-4D97-AF65-F5344CB8AC3E}">
        <p14:creationId xmlns:p14="http://schemas.microsoft.com/office/powerpoint/2010/main" val="3957551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23528" y="0"/>
            <a:ext cx="8435280" cy="1143000"/>
          </a:xfrm>
        </p:spPr>
        <p:txBody>
          <a:bodyPr>
            <a:normAutofit fontScale="90000"/>
          </a:bodyPr>
          <a:lstStyle/>
          <a:p>
            <a:pPr eaLnBrk="1" hangingPunct="1"/>
            <a:r>
              <a:rPr lang="en-GB" sz="4000" dirty="0" smtClean="0"/>
              <a:t/>
            </a:r>
            <a:br>
              <a:rPr lang="en-GB" sz="4000" dirty="0" smtClean="0"/>
            </a:br>
            <a:r>
              <a:rPr lang="en-GB" sz="4000" dirty="0" smtClean="0"/>
              <a:t>Measles and Rubella Regional Goals</a:t>
            </a:r>
          </a:p>
        </p:txBody>
      </p:sp>
      <p:sp>
        <p:nvSpPr>
          <p:cNvPr id="3076" name="Rectangle 3"/>
          <p:cNvSpPr>
            <a:spLocks noGrp="1" noChangeArrowheads="1"/>
          </p:cNvSpPr>
          <p:nvPr>
            <p:ph idx="1"/>
          </p:nvPr>
        </p:nvSpPr>
        <p:spPr>
          <a:xfrm>
            <a:off x="467544" y="980728"/>
            <a:ext cx="8229600" cy="5328592"/>
          </a:xfrm>
        </p:spPr>
        <p:txBody>
          <a:bodyPr>
            <a:noAutofit/>
          </a:bodyPr>
          <a:lstStyle/>
          <a:p>
            <a:pPr marL="514350" indent="-514350">
              <a:buAutoNum type="arabicPeriod"/>
            </a:pPr>
            <a:endParaRPr lang="en-US" sz="1100" b="1" dirty="0">
              <a:solidFill>
                <a:srgbClr val="FF0000"/>
              </a:solidFill>
            </a:endParaRPr>
          </a:p>
          <a:p>
            <a:pPr marL="457200" indent="-168275">
              <a:buNone/>
            </a:pPr>
            <a:endParaRPr lang="en-US" sz="2400" b="1" dirty="0" smtClean="0"/>
          </a:p>
          <a:p>
            <a:pPr marL="457200" indent="-168275">
              <a:buNone/>
            </a:pPr>
            <a:r>
              <a:rPr lang="en-US" sz="2400" b="1" dirty="0" smtClean="0"/>
              <a:t>3. Assure a high </a:t>
            </a:r>
            <a:r>
              <a:rPr lang="en-US" sz="2400" b="1" dirty="0">
                <a:solidFill>
                  <a:srgbClr val="FF0000"/>
                </a:solidFill>
              </a:rPr>
              <a:t>quality </a:t>
            </a:r>
            <a:r>
              <a:rPr lang="en-US" sz="2400" b="1" dirty="0" smtClean="0">
                <a:solidFill>
                  <a:srgbClr val="FF0000"/>
                </a:solidFill>
              </a:rPr>
              <a:t>MR surveillance </a:t>
            </a:r>
            <a:r>
              <a:rPr lang="en-US" sz="2400" b="1" dirty="0"/>
              <a:t>and focus on improving </a:t>
            </a:r>
            <a:r>
              <a:rPr lang="en-US" sz="2400" b="1" dirty="0" smtClean="0"/>
              <a:t>reporting from public and private sector</a:t>
            </a:r>
            <a:r>
              <a:rPr lang="en-US" sz="2400" b="1" dirty="0" smtClean="0">
                <a:solidFill>
                  <a:srgbClr val="FF0000"/>
                </a:solidFill>
              </a:rPr>
              <a:t>;</a:t>
            </a:r>
            <a:endParaRPr lang="en-US" sz="2400" b="1" dirty="0" smtClean="0"/>
          </a:p>
          <a:p>
            <a:pPr marL="457200" indent="-168275">
              <a:buNone/>
            </a:pPr>
            <a:endParaRPr lang="en-US" sz="2400" b="1" dirty="0">
              <a:solidFill>
                <a:srgbClr val="FF0000"/>
              </a:solidFill>
            </a:endParaRPr>
          </a:p>
          <a:p>
            <a:pPr marL="457200" indent="-168275">
              <a:buNone/>
            </a:pPr>
            <a:r>
              <a:rPr lang="en-US" sz="2400" b="1" dirty="0" smtClean="0">
                <a:solidFill>
                  <a:srgbClr val="FF0000"/>
                </a:solidFill>
              </a:rPr>
              <a:t>4. </a:t>
            </a:r>
            <a:r>
              <a:rPr lang="en-US" sz="2400" b="1" dirty="0" smtClean="0"/>
              <a:t>Promote</a:t>
            </a:r>
            <a:r>
              <a:rPr lang="en-US" sz="2400" b="1" dirty="0" smtClean="0">
                <a:solidFill>
                  <a:srgbClr val="FF0000"/>
                </a:solidFill>
              </a:rPr>
              <a:t> strong </a:t>
            </a:r>
            <a:r>
              <a:rPr lang="en-US" sz="2400" b="1" dirty="0">
                <a:solidFill>
                  <a:srgbClr val="FF0000"/>
                </a:solidFill>
              </a:rPr>
              <a:t>advocacy </a:t>
            </a:r>
            <a:r>
              <a:rPr lang="en-US" sz="2400" b="1" dirty="0" smtClean="0">
                <a:solidFill>
                  <a:srgbClr val="FF0000"/>
                </a:solidFill>
              </a:rPr>
              <a:t>to </a:t>
            </a:r>
            <a:r>
              <a:rPr lang="en-US" sz="2400" b="1" dirty="0">
                <a:solidFill>
                  <a:srgbClr val="FF0000"/>
                </a:solidFill>
              </a:rPr>
              <a:t>maintain </a:t>
            </a:r>
            <a:r>
              <a:rPr lang="en-US" sz="2400" b="1" dirty="0" smtClean="0">
                <a:solidFill>
                  <a:srgbClr val="FF0000"/>
                </a:solidFill>
              </a:rPr>
              <a:t>population confidence </a:t>
            </a:r>
            <a:r>
              <a:rPr lang="en-US" sz="2400" b="1" dirty="0">
                <a:solidFill>
                  <a:srgbClr val="FF0000"/>
                </a:solidFill>
              </a:rPr>
              <a:t>in the immunization </a:t>
            </a:r>
            <a:r>
              <a:rPr lang="en-US" sz="2400" b="1" dirty="0" smtClean="0"/>
              <a:t>programs (mainly MMR);</a:t>
            </a:r>
          </a:p>
          <a:p>
            <a:pPr marL="457200" indent="-168275">
              <a:buNone/>
            </a:pPr>
            <a:endParaRPr lang="en-US" sz="2400" b="1" dirty="0" smtClean="0"/>
          </a:p>
          <a:p>
            <a:pPr marL="457200" indent="-168275">
              <a:buNone/>
            </a:pPr>
            <a:r>
              <a:rPr lang="en-US" sz="2400" b="1" dirty="0"/>
              <a:t>5</a:t>
            </a:r>
            <a:r>
              <a:rPr lang="en-US" sz="2400" b="1" dirty="0" smtClean="0"/>
              <a:t>. </a:t>
            </a:r>
            <a:r>
              <a:rPr lang="en-US" sz="2400" b="1" dirty="0" smtClean="0">
                <a:solidFill>
                  <a:srgbClr val="FF0000"/>
                </a:solidFill>
              </a:rPr>
              <a:t>Advocate </a:t>
            </a:r>
            <a:r>
              <a:rPr lang="en-US" sz="2400" b="1" dirty="0">
                <a:solidFill>
                  <a:srgbClr val="FF0000"/>
                </a:solidFill>
              </a:rPr>
              <a:t>with other WHO Regions and </a:t>
            </a:r>
            <a:r>
              <a:rPr lang="en-US" sz="2400" b="1" dirty="0" smtClean="0">
                <a:solidFill>
                  <a:srgbClr val="FF0000"/>
                </a:solidFill>
              </a:rPr>
              <a:t>the </a:t>
            </a:r>
            <a:r>
              <a:rPr lang="en-US" sz="2400" b="1" dirty="0">
                <a:solidFill>
                  <a:srgbClr val="FF0000"/>
                </a:solidFill>
              </a:rPr>
              <a:t>development cooperation partners </a:t>
            </a:r>
            <a:r>
              <a:rPr lang="en-US" sz="2400" b="1" dirty="0" smtClean="0">
                <a:solidFill>
                  <a:srgbClr val="FF0000"/>
                </a:solidFill>
              </a:rPr>
              <a:t>(M&amp;RI) </a:t>
            </a:r>
            <a:r>
              <a:rPr lang="en-US" sz="2400" b="1" dirty="0" smtClean="0"/>
              <a:t>to </a:t>
            </a:r>
            <a:r>
              <a:rPr lang="en-US" sz="2400" b="1" dirty="0"/>
              <a:t>step up </a:t>
            </a:r>
            <a:r>
              <a:rPr lang="en-US" sz="2400" b="1" dirty="0" smtClean="0"/>
              <a:t>our </a:t>
            </a:r>
            <a:r>
              <a:rPr lang="en-US" sz="2400" b="1" dirty="0"/>
              <a:t>efforts to increase measles and rubella coverage, with a view to achieving elimination worldwide.</a:t>
            </a:r>
          </a:p>
          <a:p>
            <a:pPr marL="457200" indent="-168275">
              <a:buNone/>
            </a:pPr>
            <a:endParaRPr lang="en-US" sz="2400" b="1" dirty="0" smtClean="0"/>
          </a:p>
          <a:p>
            <a:endParaRPr lang="en-US" sz="1400" b="1" dirty="0"/>
          </a:p>
        </p:txBody>
      </p:sp>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9E8258-A83A-4B87-B370-FB362FC904BD}" type="slidenum">
              <a:rPr lang="en-GB"/>
              <a:pPr eaLnBrk="1" hangingPunct="1"/>
              <a:t>3</a:t>
            </a:fld>
            <a:endParaRPr lang="en-GB" dirty="0"/>
          </a:p>
        </p:txBody>
      </p:sp>
      <p:sp>
        <p:nvSpPr>
          <p:cNvPr id="2" name="TextBox 1"/>
          <p:cNvSpPr txBox="1"/>
          <p:nvPr/>
        </p:nvSpPr>
        <p:spPr>
          <a:xfrm>
            <a:off x="489920" y="6381328"/>
            <a:ext cx="7344816" cy="830997"/>
          </a:xfrm>
          <a:prstGeom prst="rect">
            <a:avLst/>
          </a:prstGeom>
          <a:noFill/>
        </p:spPr>
        <p:txBody>
          <a:bodyPr wrap="square" rtlCol="0">
            <a:spAutoFit/>
          </a:bodyPr>
          <a:lstStyle/>
          <a:p>
            <a:r>
              <a:rPr lang="en-US" sz="1200" dirty="0">
                <a:hlinkClick r:id="rId2"/>
              </a:rPr>
              <a:t>http://</a:t>
            </a:r>
            <a:r>
              <a:rPr lang="en-US" sz="1200" dirty="0" smtClean="0">
                <a:hlinkClick r:id="rId2"/>
              </a:rPr>
              <a:t>www.paho.org/hq/index.php?option=com_content&amp;view=article&amp;id=7022&amp;Itemid=39541&amp;lang=en</a:t>
            </a:r>
            <a:endParaRPr lang="en-US" sz="1200"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861003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Technical Assistance needs 2017</a:t>
            </a:r>
          </a:p>
        </p:txBody>
      </p:sp>
      <p:sp>
        <p:nvSpPr>
          <p:cNvPr id="16387" name="Content Placeholder 2"/>
          <p:cNvSpPr>
            <a:spLocks noGrp="1"/>
          </p:cNvSpPr>
          <p:nvPr>
            <p:ph idx="1"/>
          </p:nvPr>
        </p:nvSpPr>
        <p:spPr/>
        <p:txBody>
          <a:bodyPr/>
          <a:lstStyle/>
          <a:p>
            <a:pPr eaLnBrk="1" hangingPunct="1"/>
            <a:r>
              <a:rPr lang="en-US" dirty="0" smtClean="0"/>
              <a:t>Include anticipated TA needs for SIA planning, monitoring and evaluation, for surveillance , for GAVI applications and for strengthening routine activities.</a:t>
            </a:r>
          </a:p>
        </p:txBody>
      </p:sp>
      <p:sp>
        <p:nvSpPr>
          <p:cNvPr id="16388"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F0228E8-73A5-43D2-A329-04ED0394FF78}" type="slidenum">
              <a:rPr lang="en-GB"/>
              <a:pPr eaLnBrk="1" hangingPunct="1"/>
              <a:t>30</a:t>
            </a:fld>
            <a:endParaRPr lang="en-GB"/>
          </a:p>
        </p:txBody>
      </p:sp>
    </p:spTree>
    <p:extLst>
      <p:ext uri="{BB962C8B-B14F-4D97-AF65-F5344CB8AC3E}">
        <p14:creationId xmlns:p14="http://schemas.microsoft.com/office/powerpoint/2010/main" val="1885094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Resource gaps 2017-2018</a:t>
            </a:r>
          </a:p>
        </p:txBody>
      </p:sp>
      <p:sp>
        <p:nvSpPr>
          <p:cNvPr id="17411" name="Content Placeholder 2"/>
          <p:cNvSpPr>
            <a:spLocks noGrp="1"/>
          </p:cNvSpPr>
          <p:nvPr>
            <p:ph idx="1"/>
          </p:nvPr>
        </p:nvSpPr>
        <p:spPr/>
        <p:txBody>
          <a:bodyPr>
            <a:normAutofit/>
          </a:bodyPr>
          <a:lstStyle/>
          <a:p>
            <a:pPr eaLnBrk="1" hangingPunct="1"/>
            <a:r>
              <a:rPr lang="en-US" b="1" u="sng" dirty="0" smtClean="0">
                <a:solidFill>
                  <a:srgbClr val="FF0000"/>
                </a:solidFill>
              </a:rPr>
              <a:t>For 2016</a:t>
            </a:r>
            <a:r>
              <a:rPr lang="en-US" dirty="0" smtClean="0"/>
              <a:t>, we are facing a potential gap of 750,000 as we have only received 200k (first trench). We hope to receive the remaining funds, to move forward with our planned activities.</a:t>
            </a:r>
          </a:p>
          <a:p>
            <a:pPr eaLnBrk="1" hangingPunct="1"/>
            <a:r>
              <a:rPr lang="en-US" b="1" u="sng" dirty="0" smtClean="0">
                <a:solidFill>
                  <a:srgbClr val="FF0000"/>
                </a:solidFill>
              </a:rPr>
              <a:t>For 2017-2018</a:t>
            </a:r>
            <a:r>
              <a:rPr lang="en-US" dirty="0" smtClean="0"/>
              <a:t>, gaps will be determined based on  country needs and availability of external funds (UNF and other donors).</a:t>
            </a:r>
          </a:p>
        </p:txBody>
      </p:sp>
      <p:sp>
        <p:nvSpPr>
          <p:cNvPr id="17412" name="Slide Number Placehold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19EE5D-1182-45EF-8E10-20D84159D0ED}" type="slidenum">
              <a:rPr lang="en-GB"/>
              <a:pPr eaLnBrk="1" hangingPunct="1"/>
              <a:t>31</a:t>
            </a:fld>
            <a:endParaRPr lang="en-GB"/>
          </a:p>
        </p:txBody>
      </p:sp>
    </p:spTree>
    <p:extLst>
      <p:ext uri="{BB962C8B-B14F-4D97-AF65-F5344CB8AC3E}">
        <p14:creationId xmlns:p14="http://schemas.microsoft.com/office/powerpoint/2010/main" val="315604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Thanks</a:t>
            </a:r>
            <a:r>
              <a:rPr lang="en-GB" dirty="0"/>
              <a:t>! </a:t>
            </a:r>
            <a:r>
              <a:rPr lang="en-GB" dirty="0" err="1"/>
              <a:t>Gracias</a:t>
            </a:r>
            <a:r>
              <a:rPr lang="en-GB" dirty="0"/>
              <a:t>!</a:t>
            </a:r>
          </a:p>
        </p:txBody>
      </p:sp>
      <p:sp>
        <p:nvSpPr>
          <p:cNvPr id="6" name="Subtitle 5"/>
          <p:cNvSpPr>
            <a:spLocks noGrp="1"/>
          </p:cNvSpPr>
          <p:nvPr>
            <p:ph type="subTitle" idx="1"/>
          </p:nvPr>
        </p:nvSpPr>
        <p:spPr/>
        <p:txBody>
          <a:bodyPr/>
          <a:lstStyle/>
          <a:p>
            <a:r>
              <a:rPr lang="en-GB" dirty="0" err="1" smtClean="0"/>
              <a:t>Merci</a:t>
            </a:r>
            <a:r>
              <a:rPr lang="en-GB" dirty="0" smtClean="0"/>
              <a:t>! ¡ </a:t>
            </a:r>
            <a:r>
              <a:rPr lang="hi-IN" dirty="0" smtClean="0"/>
              <a:t>धन्यवाद</a:t>
            </a:r>
            <a:r>
              <a:rPr lang="en-GB" dirty="0" smtClean="0"/>
              <a:t>! </a:t>
            </a:r>
            <a:r>
              <a:rPr lang="en-GB" dirty="0" err="1"/>
              <a:t>Terima</a:t>
            </a:r>
            <a:r>
              <a:rPr lang="en-GB" dirty="0"/>
              <a:t> </a:t>
            </a:r>
            <a:r>
              <a:rPr lang="en-GB" dirty="0" err="1" smtClean="0"/>
              <a:t>kasih</a:t>
            </a:r>
            <a:r>
              <a:rPr lang="en-GB" dirty="0" smtClean="0"/>
              <a:t>! </a:t>
            </a:r>
            <a:r>
              <a:rPr lang="en-GB" dirty="0" err="1" smtClean="0"/>
              <a:t>Jërëjëf</a:t>
            </a:r>
            <a:r>
              <a:rPr lang="en-GB" dirty="0" smtClean="0"/>
              <a:t>! </a:t>
            </a:r>
            <a:r>
              <a:rPr lang="en-GB" dirty="0" err="1" smtClean="0"/>
              <a:t>Murakoze</a:t>
            </a:r>
            <a:r>
              <a:rPr lang="en-GB" dirty="0" smtClean="0"/>
              <a:t>! Asante!</a:t>
            </a:r>
          </a:p>
          <a:p>
            <a:pPr rtl="1"/>
            <a:r>
              <a:rPr lang="ar-EG" dirty="0" err="1" smtClean="0"/>
              <a:t>بہت</a:t>
            </a:r>
            <a:r>
              <a:rPr lang="ar-EG" dirty="0" smtClean="0"/>
              <a:t> </a:t>
            </a:r>
            <a:r>
              <a:rPr lang="ar-EG" dirty="0" err="1" smtClean="0"/>
              <a:t>بہت</a:t>
            </a:r>
            <a:r>
              <a:rPr lang="ar-EG" dirty="0" smtClean="0"/>
              <a:t> </a:t>
            </a:r>
            <a:r>
              <a:rPr lang="ar-EG" dirty="0" err="1" smtClean="0"/>
              <a:t>شکر</a:t>
            </a:r>
            <a:r>
              <a:rPr lang="en-GB" dirty="0" smtClean="0"/>
              <a:t> …</a:t>
            </a:r>
            <a:r>
              <a:rPr lang="ar-EG" dirty="0" err="1" smtClean="0"/>
              <a:t>یہ</a:t>
            </a:r>
            <a:r>
              <a:rPr lang="en-GB" dirty="0" smtClean="0"/>
              <a:t> </a:t>
            </a:r>
            <a:r>
              <a:rPr lang="ar-EG" dirty="0" smtClean="0"/>
              <a:t>شكرا</a:t>
            </a:r>
            <a:endParaRPr lang="en-GB" dirty="0" smtClean="0"/>
          </a:p>
        </p:txBody>
      </p:sp>
      <p:sp>
        <p:nvSpPr>
          <p:cNvPr id="4" name="Slide Number Placeholder 3"/>
          <p:cNvSpPr>
            <a:spLocks noGrp="1"/>
          </p:cNvSpPr>
          <p:nvPr>
            <p:ph type="sldNum" sz="quarter" idx="12"/>
          </p:nvPr>
        </p:nvSpPr>
        <p:spPr/>
        <p:txBody>
          <a:bodyPr/>
          <a:lstStyle/>
          <a:p>
            <a:pPr>
              <a:defRPr/>
            </a:pPr>
            <a:fld id="{F131147F-50C8-46BA-818D-839B56EF0695}" type="slidenum">
              <a:rPr lang="en-GB" smtClean="0"/>
              <a:pPr>
                <a:defRPr/>
              </a:pPr>
              <a:t>32</a:t>
            </a:fld>
            <a:endParaRPr lang="en-GB"/>
          </a:p>
        </p:txBody>
      </p:sp>
    </p:spTree>
    <p:extLst>
      <p:ext uri="{BB962C8B-B14F-4D97-AF65-F5344CB8AC3E}">
        <p14:creationId xmlns:p14="http://schemas.microsoft.com/office/powerpoint/2010/main" val="1516466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991485897"/>
              </p:ext>
            </p:extLst>
          </p:nvPr>
        </p:nvGraphicFramePr>
        <p:xfrm>
          <a:off x="457200" y="1257300"/>
          <a:ext cx="8229600" cy="4516438"/>
        </p:xfrm>
        <a:graphic>
          <a:graphicData uri="http://schemas.openxmlformats.org/drawingml/2006/chart">
            <c:chart xmlns:c="http://schemas.openxmlformats.org/drawingml/2006/chart" xmlns:r="http://schemas.openxmlformats.org/officeDocument/2006/relationships" r:id="rId3"/>
          </a:graphicData>
        </a:graphic>
      </p:graphicFrame>
      <p:sp>
        <p:nvSpPr>
          <p:cNvPr id="15363" name="Text Box 6"/>
          <p:cNvSpPr txBox="1">
            <a:spLocks noChangeArrowheads="1"/>
          </p:cNvSpPr>
          <p:nvPr/>
        </p:nvSpPr>
        <p:spPr bwMode="auto">
          <a:xfrm>
            <a:off x="3429000" y="1251475"/>
            <a:ext cx="2701252" cy="3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ctr" fontAlgn="base">
              <a:spcBef>
                <a:spcPct val="0"/>
              </a:spcBef>
              <a:spcAft>
                <a:spcPct val="0"/>
              </a:spcAft>
              <a:buFont typeface="Arial" charset="0"/>
              <a:buNone/>
            </a:pPr>
            <a:r>
              <a:rPr lang="en-US" altLang="es-MX" sz="1400" i="1" dirty="0">
                <a:solidFill>
                  <a:srgbClr val="000099"/>
                </a:solidFill>
                <a:latin typeface="Arial" charset="0"/>
              </a:rPr>
              <a:t>Catch up campaign for m</a:t>
            </a:r>
            <a:r>
              <a:rPr lang="en-US" altLang="es-MX" sz="1400" i="1" dirty="0" smtClean="0">
                <a:solidFill>
                  <a:srgbClr val="000099"/>
                </a:solidFill>
                <a:latin typeface="Arial" charset="0"/>
              </a:rPr>
              <a:t>easles</a:t>
            </a:r>
            <a:endParaRPr lang="en-US" altLang="es-MX" sz="1400" i="1" dirty="0">
              <a:solidFill>
                <a:srgbClr val="000099"/>
              </a:solidFill>
              <a:latin typeface="Arial" charset="0"/>
            </a:endParaRPr>
          </a:p>
        </p:txBody>
      </p:sp>
      <p:sp>
        <p:nvSpPr>
          <p:cNvPr id="3077" name="Line 8"/>
          <p:cNvSpPr>
            <a:spLocks noChangeShapeType="1"/>
          </p:cNvSpPr>
          <p:nvPr/>
        </p:nvSpPr>
        <p:spPr bwMode="auto">
          <a:xfrm>
            <a:off x="3463252" y="1524000"/>
            <a:ext cx="2600325" cy="0"/>
          </a:xfrm>
          <a:prstGeom prst="line">
            <a:avLst/>
          </a:prstGeom>
          <a:noFill/>
          <a:ln w="28575">
            <a:solidFill>
              <a:schemeClr val="tx1"/>
            </a:solidFill>
            <a:round/>
            <a:headEnd type="triangle" w="med" len="med"/>
            <a:tailEnd type="triangle" w="med" len="med"/>
          </a:ln>
          <a:extLst/>
        </p:spPr>
        <p:txBody>
          <a:bodyPr wrap="none" lIns="91376" tIns="45688" rIns="91376" bIns="45688" anchor="ctr"/>
          <a:lstStyle/>
          <a:p>
            <a:pPr fontAlgn="base">
              <a:spcBef>
                <a:spcPct val="0"/>
              </a:spcBef>
              <a:spcAft>
                <a:spcPct val="0"/>
              </a:spcAft>
              <a:defRPr/>
            </a:pPr>
            <a:endParaRPr lang="en-US" dirty="0">
              <a:solidFill>
                <a:prstClr val="black"/>
              </a:solidFill>
              <a:cs typeface="Arial" pitchFamily="34" charset="0"/>
            </a:endParaRPr>
          </a:p>
        </p:txBody>
      </p:sp>
      <p:sp>
        <p:nvSpPr>
          <p:cNvPr id="3078" name="Line 9"/>
          <p:cNvSpPr>
            <a:spLocks noChangeShapeType="1"/>
          </p:cNvSpPr>
          <p:nvPr/>
        </p:nvSpPr>
        <p:spPr bwMode="auto">
          <a:xfrm>
            <a:off x="4170162" y="3189325"/>
            <a:ext cx="3963988" cy="0"/>
          </a:xfrm>
          <a:prstGeom prst="line">
            <a:avLst/>
          </a:prstGeom>
          <a:noFill/>
          <a:ln w="28575">
            <a:solidFill>
              <a:schemeClr val="tx1"/>
            </a:solidFill>
            <a:round/>
            <a:headEnd type="triangle" w="med" len="med"/>
            <a:tailEnd type="triangle" w="med" len="med"/>
          </a:ln>
          <a:extLst/>
        </p:spPr>
        <p:txBody>
          <a:bodyPr wrap="none" lIns="91376" tIns="45688" rIns="91376" bIns="45688" anchor="ctr"/>
          <a:lstStyle/>
          <a:p>
            <a:pPr fontAlgn="base">
              <a:spcBef>
                <a:spcPct val="0"/>
              </a:spcBef>
              <a:spcAft>
                <a:spcPct val="0"/>
              </a:spcAft>
              <a:defRPr/>
            </a:pPr>
            <a:endParaRPr lang="en-US" dirty="0">
              <a:solidFill>
                <a:prstClr val="black"/>
              </a:solidFill>
              <a:cs typeface="Arial" pitchFamily="34" charset="0"/>
            </a:endParaRPr>
          </a:p>
        </p:txBody>
      </p:sp>
      <p:sp>
        <p:nvSpPr>
          <p:cNvPr id="15367" name="Text Box 10"/>
          <p:cNvSpPr txBox="1">
            <a:spLocks noChangeArrowheads="1"/>
          </p:cNvSpPr>
          <p:nvPr/>
        </p:nvSpPr>
        <p:spPr bwMode="auto">
          <a:xfrm>
            <a:off x="4594756" y="2857900"/>
            <a:ext cx="2850331" cy="2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ctr" fontAlgn="base">
              <a:spcBef>
                <a:spcPct val="0"/>
              </a:spcBef>
              <a:spcAft>
                <a:spcPct val="0"/>
              </a:spcAft>
              <a:buFontTx/>
              <a:buNone/>
            </a:pPr>
            <a:r>
              <a:rPr lang="en-US" altLang="es-MX" sz="1400" i="1" dirty="0" smtClean="0">
                <a:solidFill>
                  <a:srgbClr val="000099"/>
                </a:solidFill>
                <a:latin typeface="Arial" charset="0"/>
              </a:rPr>
              <a:t>Follow-up campaigns for measles</a:t>
            </a:r>
            <a:endParaRPr lang="en-US" altLang="es-MX" sz="1400" i="1" dirty="0">
              <a:solidFill>
                <a:srgbClr val="000099"/>
              </a:solidFill>
              <a:latin typeface="Arial" charset="0"/>
            </a:endParaRPr>
          </a:p>
        </p:txBody>
      </p:sp>
      <p:sp>
        <p:nvSpPr>
          <p:cNvPr id="15368" name="Text Box 11"/>
          <p:cNvSpPr txBox="1">
            <a:spLocks noChangeArrowheads="1"/>
          </p:cNvSpPr>
          <p:nvPr/>
        </p:nvSpPr>
        <p:spPr bwMode="auto">
          <a:xfrm rot="16200000">
            <a:off x="7057231" y="3420269"/>
            <a:ext cx="3565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ctr" fontAlgn="base">
              <a:spcBef>
                <a:spcPct val="0"/>
              </a:spcBef>
              <a:spcAft>
                <a:spcPct val="0"/>
              </a:spcAft>
              <a:buFontTx/>
              <a:buNone/>
            </a:pPr>
            <a:r>
              <a:rPr lang="en-US" altLang="es-MX" sz="1400" b="1" dirty="0" smtClean="0">
                <a:solidFill>
                  <a:srgbClr val="2B142D"/>
                </a:solidFill>
                <a:latin typeface="Arial" charset="0"/>
              </a:rPr>
              <a:t>% Vaccination Coverage</a:t>
            </a:r>
            <a:endParaRPr lang="en-US" altLang="es-MX" sz="1400" b="1" dirty="0">
              <a:solidFill>
                <a:srgbClr val="2B142D"/>
              </a:solidFill>
              <a:latin typeface="Arial" charset="0"/>
            </a:endParaRPr>
          </a:p>
        </p:txBody>
      </p:sp>
      <p:sp>
        <p:nvSpPr>
          <p:cNvPr id="15369" name="Text Box 12"/>
          <p:cNvSpPr txBox="1">
            <a:spLocks noChangeArrowheads="1"/>
          </p:cNvSpPr>
          <p:nvPr/>
        </p:nvSpPr>
        <p:spPr bwMode="auto">
          <a:xfrm rot="-5400000">
            <a:off x="-1862138" y="3553779"/>
            <a:ext cx="433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ctr" fontAlgn="base">
              <a:spcBef>
                <a:spcPct val="0"/>
              </a:spcBef>
              <a:spcAft>
                <a:spcPct val="0"/>
              </a:spcAft>
              <a:buFontTx/>
              <a:buNone/>
            </a:pPr>
            <a:r>
              <a:rPr lang="en-US" altLang="es-MX" sz="1400" b="1" dirty="0" smtClean="0">
                <a:solidFill>
                  <a:srgbClr val="2B142D"/>
                </a:solidFill>
                <a:latin typeface="Arial" charset="0"/>
              </a:rPr>
              <a:t>Confirmed cases</a:t>
            </a:r>
            <a:endParaRPr lang="en-US" altLang="es-MX" sz="1400" b="1" dirty="0">
              <a:solidFill>
                <a:srgbClr val="2B142D"/>
              </a:solidFill>
              <a:latin typeface="Arial" charset="0"/>
            </a:endParaRPr>
          </a:p>
        </p:txBody>
      </p:sp>
      <p:sp>
        <p:nvSpPr>
          <p:cNvPr id="15370" name="Text Box 6"/>
          <p:cNvSpPr txBox="1">
            <a:spLocks noChangeArrowheads="1"/>
          </p:cNvSpPr>
          <p:nvPr/>
        </p:nvSpPr>
        <p:spPr bwMode="auto">
          <a:xfrm>
            <a:off x="5018875" y="2067644"/>
            <a:ext cx="206692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ctr" fontAlgn="base">
              <a:spcBef>
                <a:spcPct val="0"/>
              </a:spcBef>
              <a:spcAft>
                <a:spcPct val="0"/>
              </a:spcAft>
              <a:buFontTx/>
              <a:buNone/>
            </a:pPr>
            <a:r>
              <a:rPr lang="en-US" altLang="es-MX" sz="1400" i="1" dirty="0" smtClean="0">
                <a:solidFill>
                  <a:srgbClr val="000099"/>
                </a:solidFill>
                <a:latin typeface="Arial" charset="0"/>
              </a:rPr>
              <a:t>Speed-up campaigns for Rubella</a:t>
            </a:r>
            <a:endParaRPr lang="en-US" altLang="es-MX" sz="1400" i="1" dirty="0">
              <a:solidFill>
                <a:srgbClr val="000099"/>
              </a:solidFill>
              <a:latin typeface="Arial" charset="0"/>
            </a:endParaRPr>
          </a:p>
        </p:txBody>
      </p:sp>
      <p:sp>
        <p:nvSpPr>
          <p:cNvPr id="3083" name="Line 4"/>
          <p:cNvSpPr>
            <a:spLocks noChangeShapeType="1"/>
          </p:cNvSpPr>
          <p:nvPr/>
        </p:nvSpPr>
        <p:spPr bwMode="auto">
          <a:xfrm flipV="1">
            <a:off x="5409400" y="2590800"/>
            <a:ext cx="1371600" cy="0"/>
          </a:xfrm>
          <a:prstGeom prst="line">
            <a:avLst/>
          </a:prstGeom>
          <a:noFill/>
          <a:ln w="28575">
            <a:solidFill>
              <a:schemeClr val="tx1"/>
            </a:solidFill>
            <a:round/>
            <a:headEnd type="triangle" w="med" len="med"/>
            <a:tailEnd type="triangle" w="med" len="med"/>
          </a:ln>
          <a:extLst/>
        </p:spPr>
        <p:txBody>
          <a:bodyPr wrap="none" lIns="91376" tIns="45688" rIns="91376" bIns="45688" anchor="ctr"/>
          <a:lstStyle/>
          <a:p>
            <a:pPr fontAlgn="base">
              <a:spcBef>
                <a:spcPct val="0"/>
              </a:spcBef>
              <a:spcAft>
                <a:spcPct val="0"/>
              </a:spcAft>
              <a:defRPr/>
            </a:pPr>
            <a:endParaRPr lang="en-US" dirty="0">
              <a:solidFill>
                <a:prstClr val="black"/>
              </a:solidFill>
              <a:cs typeface="Arial" pitchFamily="34" charset="0"/>
            </a:endParaRPr>
          </a:p>
        </p:txBody>
      </p:sp>
      <p:cxnSp>
        <p:nvCxnSpPr>
          <p:cNvPr id="3" name="Straight Arrow Connector 2"/>
          <p:cNvCxnSpPr/>
          <p:nvPr/>
        </p:nvCxnSpPr>
        <p:spPr>
          <a:xfrm>
            <a:off x="5486400" y="4114800"/>
            <a:ext cx="12700" cy="685800"/>
          </a:xfrm>
          <a:prstGeom prst="straightConnector1">
            <a:avLst/>
          </a:prstGeom>
          <a:ln w="57150">
            <a:solidFill>
              <a:srgbClr val="B907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58000" y="4191000"/>
            <a:ext cx="12700" cy="685800"/>
          </a:xfrm>
          <a:prstGeom prst="straightConnector1">
            <a:avLst/>
          </a:prstGeom>
          <a:ln w="57150">
            <a:solidFill>
              <a:srgbClr val="B90760"/>
            </a:solidFill>
            <a:tailEnd type="arrow"/>
          </a:ln>
        </p:spPr>
        <p:style>
          <a:lnRef idx="1">
            <a:schemeClr val="accent1"/>
          </a:lnRef>
          <a:fillRef idx="0">
            <a:schemeClr val="accent1"/>
          </a:fillRef>
          <a:effectRef idx="0">
            <a:schemeClr val="accent1"/>
          </a:effectRef>
          <a:fontRef idx="minor">
            <a:schemeClr val="tx1"/>
          </a:fontRef>
        </p:style>
      </p:cxnSp>
      <p:sp>
        <p:nvSpPr>
          <p:cNvPr id="15375" name="TextBox 3"/>
          <p:cNvSpPr txBox="1">
            <a:spLocks noChangeArrowheads="1"/>
          </p:cNvSpPr>
          <p:nvPr/>
        </p:nvSpPr>
        <p:spPr bwMode="auto">
          <a:xfrm>
            <a:off x="5148263" y="3482975"/>
            <a:ext cx="133350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ctr" eaLnBrk="1" fontAlgn="base" hangingPunct="1">
              <a:spcBef>
                <a:spcPct val="0"/>
              </a:spcBef>
              <a:spcAft>
                <a:spcPct val="0"/>
              </a:spcAft>
              <a:buFontTx/>
              <a:buNone/>
            </a:pPr>
            <a:r>
              <a:rPr lang="en-US" altLang="es-MX" sz="1400" b="1" dirty="0" smtClean="0">
                <a:solidFill>
                  <a:srgbClr val="000000"/>
                </a:solidFill>
                <a:latin typeface="Arial" charset="0"/>
              </a:rPr>
              <a:t>Last endemic measles case</a:t>
            </a:r>
            <a:endParaRPr lang="en-US" altLang="es-MX" sz="1400" b="1" dirty="0">
              <a:solidFill>
                <a:srgbClr val="000000"/>
              </a:solidFill>
              <a:latin typeface="Arial" charset="0"/>
            </a:endParaRPr>
          </a:p>
        </p:txBody>
      </p:sp>
      <p:sp>
        <p:nvSpPr>
          <p:cNvPr id="15376" name="TextBox 19"/>
          <p:cNvSpPr txBox="1">
            <a:spLocks noChangeArrowheads="1"/>
          </p:cNvSpPr>
          <p:nvPr/>
        </p:nvSpPr>
        <p:spPr bwMode="auto">
          <a:xfrm>
            <a:off x="6516688" y="3573463"/>
            <a:ext cx="133350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lgn="ctr" eaLnBrk="1" fontAlgn="base" hangingPunct="1">
              <a:spcBef>
                <a:spcPct val="0"/>
              </a:spcBef>
              <a:spcAft>
                <a:spcPct val="0"/>
              </a:spcAft>
              <a:buFontTx/>
              <a:buNone/>
            </a:pPr>
            <a:r>
              <a:rPr lang="en-US" altLang="es-MX" sz="1400" b="1" dirty="0" smtClean="0">
                <a:solidFill>
                  <a:srgbClr val="000000"/>
                </a:solidFill>
                <a:latin typeface="Arial" charset="0"/>
              </a:rPr>
              <a:t>Last endemic rubella case</a:t>
            </a:r>
            <a:endParaRPr lang="en-US" altLang="es-MX" sz="1400" b="1" dirty="0">
              <a:solidFill>
                <a:srgbClr val="000000"/>
              </a:solidFill>
              <a:latin typeface="Arial" charset="0"/>
            </a:endParaRPr>
          </a:p>
        </p:txBody>
      </p:sp>
      <p:sp>
        <p:nvSpPr>
          <p:cNvPr id="20" name="Title 1"/>
          <p:cNvSpPr txBox="1">
            <a:spLocks/>
          </p:cNvSpPr>
          <p:nvPr/>
        </p:nvSpPr>
        <p:spPr>
          <a:xfrm>
            <a:off x="457200" y="76200"/>
            <a:ext cx="8229600" cy="1143000"/>
          </a:xfrm>
          <a:prstGeom prst="rect">
            <a:avLst/>
          </a:prstGeom>
        </p:spPr>
        <p:txBody>
          <a:bodyPr rtlCol="0">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77" algn="ctr" rtl="0" fontAlgn="base">
              <a:spcBef>
                <a:spcPct val="0"/>
              </a:spcBef>
              <a:spcAft>
                <a:spcPct val="0"/>
              </a:spcAft>
              <a:defRPr sz="4400">
                <a:solidFill>
                  <a:schemeClr val="tx2"/>
                </a:solidFill>
                <a:latin typeface="Arial" charset="0"/>
              </a:defRPr>
            </a:lvl6pPr>
            <a:lvl7pPr marL="913755" algn="ctr" rtl="0" fontAlgn="base">
              <a:spcBef>
                <a:spcPct val="0"/>
              </a:spcBef>
              <a:spcAft>
                <a:spcPct val="0"/>
              </a:spcAft>
              <a:defRPr sz="4400">
                <a:solidFill>
                  <a:schemeClr val="tx2"/>
                </a:solidFill>
                <a:latin typeface="Arial" charset="0"/>
              </a:defRPr>
            </a:lvl7pPr>
            <a:lvl8pPr marL="1370632" algn="ctr" rtl="0" fontAlgn="base">
              <a:spcBef>
                <a:spcPct val="0"/>
              </a:spcBef>
              <a:spcAft>
                <a:spcPct val="0"/>
              </a:spcAft>
              <a:defRPr sz="4400">
                <a:solidFill>
                  <a:schemeClr val="tx2"/>
                </a:solidFill>
                <a:latin typeface="Arial" charset="0"/>
              </a:defRPr>
            </a:lvl8pPr>
            <a:lvl9pPr marL="1827510" algn="ctr" rtl="0" fontAlgn="base">
              <a:spcBef>
                <a:spcPct val="0"/>
              </a:spcBef>
              <a:spcAft>
                <a:spcPct val="0"/>
              </a:spcAft>
              <a:defRPr sz="4400">
                <a:solidFill>
                  <a:schemeClr val="tx2"/>
                </a:solidFill>
                <a:latin typeface="Arial" charset="0"/>
              </a:defRPr>
            </a:lvl9pPr>
          </a:lstStyle>
          <a:p>
            <a:pPr fontAlgn="auto">
              <a:spcAft>
                <a:spcPts val="0"/>
              </a:spcAft>
              <a:defRPr/>
            </a:pPr>
            <a:r>
              <a:rPr lang="en-US" sz="3000" b="1" kern="0" dirty="0">
                <a:solidFill>
                  <a:srgbClr val="FFFFFF"/>
                </a:solidFill>
                <a:latin typeface="Arial" panose="020B0604020202020204" pitchFamily="34" charset="0"/>
                <a:cs typeface="Arial" panose="020B0604020202020204" pitchFamily="34" charset="0"/>
              </a:rPr>
              <a:t>Impact of </a:t>
            </a:r>
            <a:r>
              <a:rPr lang="en-US" sz="3000" b="1" kern="0" dirty="0" smtClean="0">
                <a:solidFill>
                  <a:srgbClr val="FFFFFF"/>
                </a:solidFill>
                <a:latin typeface="Arial" panose="020B0604020202020204" pitchFamily="34" charset="0"/>
                <a:cs typeface="Arial" panose="020B0604020202020204" pitchFamily="34" charset="0"/>
              </a:rPr>
              <a:t>Measles and Rubella Elimination Strategies in the Americas</a:t>
            </a:r>
            <a:endParaRPr lang="en-US" sz="3000" b="1" kern="0" dirty="0">
              <a:solidFill>
                <a:srgbClr val="FFFFFF"/>
              </a:solidFill>
              <a:latin typeface="Arial" panose="020B0604020202020204" pitchFamily="34" charset="0"/>
              <a:cs typeface="Arial" panose="020B0604020202020204" pitchFamily="34" charset="0"/>
            </a:endParaRPr>
          </a:p>
        </p:txBody>
      </p:sp>
      <p:sp>
        <p:nvSpPr>
          <p:cNvPr id="19" name="Text Box 2"/>
          <p:cNvSpPr txBox="1">
            <a:spLocks noChangeArrowheads="1"/>
          </p:cNvSpPr>
          <p:nvPr/>
        </p:nvSpPr>
        <p:spPr bwMode="auto">
          <a:xfrm>
            <a:off x="829370" y="6103620"/>
            <a:ext cx="6856235"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fontAlgn="base">
              <a:spcBef>
                <a:spcPct val="0"/>
              </a:spcBef>
              <a:spcAft>
                <a:spcPct val="0"/>
              </a:spcAft>
              <a:buFontTx/>
              <a:buNone/>
            </a:pPr>
            <a:r>
              <a:rPr lang="en-US" altLang="es-MX" sz="1000" dirty="0" smtClean="0">
                <a:solidFill>
                  <a:srgbClr val="FFFFFF"/>
                </a:solidFill>
                <a:latin typeface="Myriad Pro" panose="020B0503030403020204"/>
              </a:rPr>
              <a:t>The </a:t>
            </a:r>
            <a:r>
              <a:rPr lang="en-US" altLang="es-MX" sz="1000" dirty="0">
                <a:solidFill>
                  <a:srgbClr val="FFFFFF"/>
                </a:solidFill>
                <a:latin typeface="Myriad Pro" panose="020B0503030403020204"/>
              </a:rPr>
              <a:t>Comprehensive Family Immunization Unit </a:t>
            </a:r>
            <a:r>
              <a:rPr lang="en-US" altLang="es-MX" sz="1000" dirty="0" smtClean="0">
                <a:solidFill>
                  <a:srgbClr val="FFFFFF"/>
                </a:solidFill>
                <a:latin typeface="Myriad Pro" panose="020B0503030403020204"/>
              </a:rPr>
              <a:t>(FGL/IM) – Pan American Health Organization, data as </a:t>
            </a:r>
            <a:r>
              <a:rPr lang="en-US" altLang="es-MX" sz="1000" dirty="0">
                <a:solidFill>
                  <a:srgbClr val="FFFFFF"/>
                </a:solidFill>
                <a:latin typeface="Myriad Pro" panose="020B0503030403020204"/>
              </a:rPr>
              <a:t>of June 8, 2015</a:t>
            </a:r>
          </a:p>
          <a:p>
            <a:pPr fontAlgn="base">
              <a:spcBef>
                <a:spcPct val="0"/>
              </a:spcBef>
              <a:spcAft>
                <a:spcPct val="0"/>
              </a:spcAft>
              <a:buFontTx/>
              <a:buNone/>
            </a:pPr>
            <a:endParaRPr lang="en-US" altLang="es-MX" sz="1000" dirty="0">
              <a:solidFill>
                <a:srgbClr val="FFFFFF"/>
              </a:solidFill>
              <a:latin typeface="Myriad Pro" panose="020B0503030403020204"/>
            </a:endParaRPr>
          </a:p>
        </p:txBody>
      </p:sp>
      <p:sp>
        <p:nvSpPr>
          <p:cNvPr id="17" name="Title 1"/>
          <p:cNvSpPr txBox="1">
            <a:spLocks/>
          </p:cNvSpPr>
          <p:nvPr/>
        </p:nvSpPr>
        <p:spPr>
          <a:xfrm>
            <a:off x="609600" y="76200"/>
            <a:ext cx="8229600" cy="1143000"/>
          </a:xfrm>
          <a:prstGeom prst="rect">
            <a:avLst/>
          </a:prstGeom>
        </p:spPr>
        <p:txBody>
          <a:bodyPr rtlCol="0">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77" algn="ctr" rtl="0" fontAlgn="base">
              <a:spcBef>
                <a:spcPct val="0"/>
              </a:spcBef>
              <a:spcAft>
                <a:spcPct val="0"/>
              </a:spcAft>
              <a:defRPr sz="4400">
                <a:solidFill>
                  <a:schemeClr val="tx2"/>
                </a:solidFill>
                <a:latin typeface="Arial" charset="0"/>
              </a:defRPr>
            </a:lvl6pPr>
            <a:lvl7pPr marL="913755" algn="ctr" rtl="0" fontAlgn="base">
              <a:spcBef>
                <a:spcPct val="0"/>
              </a:spcBef>
              <a:spcAft>
                <a:spcPct val="0"/>
              </a:spcAft>
              <a:defRPr sz="4400">
                <a:solidFill>
                  <a:schemeClr val="tx2"/>
                </a:solidFill>
                <a:latin typeface="Arial" charset="0"/>
              </a:defRPr>
            </a:lvl7pPr>
            <a:lvl8pPr marL="1370632" algn="ctr" rtl="0" fontAlgn="base">
              <a:spcBef>
                <a:spcPct val="0"/>
              </a:spcBef>
              <a:spcAft>
                <a:spcPct val="0"/>
              </a:spcAft>
              <a:defRPr sz="4400">
                <a:solidFill>
                  <a:schemeClr val="tx2"/>
                </a:solidFill>
                <a:latin typeface="Arial" charset="0"/>
              </a:defRPr>
            </a:lvl8pPr>
            <a:lvl9pPr marL="1827510" algn="ctr" rtl="0" fontAlgn="base">
              <a:spcBef>
                <a:spcPct val="0"/>
              </a:spcBef>
              <a:spcAft>
                <a:spcPct val="0"/>
              </a:spcAft>
              <a:defRPr sz="4400">
                <a:solidFill>
                  <a:schemeClr val="tx2"/>
                </a:solidFill>
                <a:latin typeface="Arial" charset="0"/>
              </a:defRPr>
            </a:lvl9pPr>
          </a:lstStyle>
          <a:p>
            <a:pPr defTabSz="914400" fontAlgn="auto">
              <a:spcAft>
                <a:spcPts val="0"/>
              </a:spcAft>
              <a:defRPr/>
            </a:pPr>
            <a:r>
              <a:rPr lang="en-US" sz="2800" b="1" kern="0" dirty="0" smtClean="0">
                <a:latin typeface="Arial" panose="020B0604020202020204" pitchFamily="34" charset="0"/>
                <a:cs typeface="Arial" panose="020B0604020202020204" pitchFamily="34" charset="0"/>
              </a:rPr>
              <a:t>Impact of measles and rubella elimination strategies: The Americas, 1980-2016*</a:t>
            </a:r>
            <a:endParaRPr lang="en-US" sz="2800" b="1" kern="0" dirty="0">
              <a:latin typeface="Arial" panose="020B0604020202020204" pitchFamily="34" charset="0"/>
              <a:cs typeface="Arial" panose="020B0604020202020204" pitchFamily="34" charset="0"/>
            </a:endParaRPr>
          </a:p>
        </p:txBody>
      </p:sp>
      <p:sp>
        <p:nvSpPr>
          <p:cNvPr id="21" name="Timestamp"/>
          <p:cNvSpPr txBox="1">
            <a:spLocks noChangeArrowheads="1"/>
          </p:cNvSpPr>
          <p:nvPr/>
        </p:nvSpPr>
        <p:spPr bwMode="auto">
          <a:xfrm>
            <a:off x="246178" y="6477000"/>
            <a:ext cx="2540000" cy="24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6" rIns="91312" bIns="45656">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eaLnBrk="1" fontAlgn="base" hangingPunct="1">
              <a:spcBef>
                <a:spcPct val="0"/>
              </a:spcBef>
              <a:spcAft>
                <a:spcPct val="0"/>
              </a:spcAft>
              <a:buFontTx/>
              <a:buNone/>
            </a:pPr>
            <a:r>
              <a:rPr lang="en-US" altLang="es-MX" sz="900" dirty="0" smtClean="0">
                <a:solidFill>
                  <a:srgbClr val="000000"/>
                </a:solidFill>
                <a:latin typeface="Arial" charset="0"/>
              </a:rPr>
              <a:t>* </a:t>
            </a:r>
            <a:r>
              <a:rPr lang="en-US" altLang="es-MX" sz="1000" dirty="0" smtClean="0">
                <a:solidFill>
                  <a:srgbClr val="000000"/>
                </a:solidFill>
                <a:latin typeface="Arial" charset="0"/>
              </a:rPr>
              <a:t>Data as of 17 June 2016</a:t>
            </a:r>
            <a:endParaRPr lang="en-US" altLang="es-MX" sz="1000" dirty="0">
              <a:solidFill>
                <a:srgbClr val="000000"/>
              </a:solidFill>
              <a:latin typeface="Arial" charset="0"/>
            </a:endParaRPr>
          </a:p>
        </p:txBody>
      </p:sp>
      <p:sp>
        <p:nvSpPr>
          <p:cNvPr id="22" name="Text Box 2"/>
          <p:cNvSpPr txBox="1">
            <a:spLocks noChangeArrowheads="1"/>
          </p:cNvSpPr>
          <p:nvPr/>
        </p:nvSpPr>
        <p:spPr bwMode="auto">
          <a:xfrm>
            <a:off x="246181" y="6327777"/>
            <a:ext cx="3106619" cy="27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eaLnBrk="0" hangingPunct="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fontAlgn="base">
              <a:spcBef>
                <a:spcPct val="0"/>
              </a:spcBef>
              <a:spcAft>
                <a:spcPct val="0"/>
              </a:spcAft>
              <a:buFontTx/>
              <a:buNone/>
            </a:pPr>
            <a:r>
              <a:rPr lang="en-US" altLang="es-MX" sz="1200" dirty="0" smtClean="0">
                <a:solidFill>
                  <a:srgbClr val="000000"/>
                </a:solidFill>
                <a:latin typeface="Arial" charset="0"/>
              </a:rPr>
              <a:t>Source: Country reports to FGL/IM - PAHO</a:t>
            </a:r>
            <a:endParaRPr lang="en-US" altLang="es-MX" sz="1200" dirty="0">
              <a:solidFill>
                <a:srgbClr val="000000"/>
              </a:solidFill>
              <a:latin typeface="Arial" charset="0"/>
            </a:endParaRPr>
          </a:p>
        </p:txBody>
      </p:sp>
      <p:pic>
        <p:nvPicPr>
          <p:cNvPr id="23" name="Picture 22" descr="horizontal WHO .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39000" y="6324600"/>
            <a:ext cx="1922749" cy="565514"/>
          </a:xfrm>
          <a:prstGeom prst="rect">
            <a:avLst/>
          </a:prstGeom>
        </p:spPr>
      </p:pic>
    </p:spTree>
    <p:extLst>
      <p:ext uri="{BB962C8B-B14F-4D97-AF65-F5344CB8AC3E}">
        <p14:creationId xmlns:p14="http://schemas.microsoft.com/office/powerpoint/2010/main" val="217492409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667" t="6763" r="38095" b="1630"/>
          <a:stretch/>
        </p:blipFill>
        <p:spPr>
          <a:xfrm>
            <a:off x="3022781" y="914400"/>
            <a:ext cx="2920819" cy="292081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684" t="6528" r="37369" b="1757"/>
          <a:stretch/>
        </p:blipFill>
        <p:spPr>
          <a:xfrm>
            <a:off x="2965255" y="3810000"/>
            <a:ext cx="3054545" cy="291693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834" t="7158" r="38214"/>
          <a:stretch/>
        </p:blipFill>
        <p:spPr>
          <a:xfrm>
            <a:off x="5929149" y="1071988"/>
            <a:ext cx="2918424" cy="292000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0833" t="10354" r="29285" b="4196"/>
          <a:stretch/>
        </p:blipFill>
        <p:spPr>
          <a:xfrm>
            <a:off x="253882" y="1095401"/>
            <a:ext cx="2826819" cy="2920000"/>
          </a:xfrm>
          <a:prstGeom prst="rect">
            <a:avLst/>
          </a:prstGeom>
        </p:spPr>
      </p:pic>
      <p:sp>
        <p:nvSpPr>
          <p:cNvPr id="12" name="Rectangle 12"/>
          <p:cNvSpPr>
            <a:spLocks noChangeArrowheads="1"/>
          </p:cNvSpPr>
          <p:nvPr/>
        </p:nvSpPr>
        <p:spPr bwMode="auto">
          <a:xfrm>
            <a:off x="839466" y="83403"/>
            <a:ext cx="73167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dirty="0">
                <a:solidFill>
                  <a:schemeClr val="tx2"/>
                </a:solidFill>
                <a:cs typeface="Arial" panose="020B0604020202020204" pitchFamily="34" charset="0"/>
              </a:rPr>
              <a:t>Confirmed measles cases by second administrative level</a:t>
            </a:r>
          </a:p>
          <a:p>
            <a:pPr algn="ctr"/>
            <a:r>
              <a:rPr lang="en-US" sz="2400" b="1" dirty="0">
                <a:solidFill>
                  <a:schemeClr val="tx2"/>
                </a:solidFill>
                <a:cs typeface="Arial" panose="020B0604020202020204" pitchFamily="34" charset="0"/>
              </a:rPr>
              <a:t>The Americas</a:t>
            </a:r>
            <a:r>
              <a:rPr lang="en-US" sz="2400" b="1" dirty="0" smtClean="0">
                <a:solidFill>
                  <a:schemeClr val="tx2"/>
                </a:solidFill>
                <a:cs typeface="Arial" panose="020B0604020202020204" pitchFamily="34" charset="0"/>
              </a:rPr>
              <a:t>, 2011</a:t>
            </a:r>
            <a:r>
              <a:rPr lang="en-US" sz="2400" b="1" dirty="0">
                <a:solidFill>
                  <a:schemeClr val="tx2"/>
                </a:solidFill>
                <a:cs typeface="Arial" panose="020B0604020202020204" pitchFamily="34" charset="0"/>
              </a:rPr>
              <a:t>, </a:t>
            </a:r>
            <a:r>
              <a:rPr lang="en-US" sz="2400" b="1" dirty="0" smtClean="0">
                <a:solidFill>
                  <a:schemeClr val="tx2"/>
                </a:solidFill>
                <a:cs typeface="Arial" panose="020B0604020202020204" pitchFamily="34" charset="0"/>
              </a:rPr>
              <a:t>2014, 2015, and 2016*</a:t>
            </a:r>
            <a:endParaRPr lang="en-US" sz="2400" b="1" dirty="0">
              <a:solidFill>
                <a:schemeClr val="tx2"/>
              </a:solidFill>
              <a:cs typeface="Arial" panose="020B0604020202020204" pitchFamily="34" charset="0"/>
            </a:endParaRPr>
          </a:p>
        </p:txBody>
      </p:sp>
      <p:sp>
        <p:nvSpPr>
          <p:cNvPr id="13" name="Text Box 26"/>
          <p:cNvSpPr txBox="1">
            <a:spLocks noChangeArrowheads="1"/>
          </p:cNvSpPr>
          <p:nvPr/>
        </p:nvSpPr>
        <p:spPr bwMode="auto">
          <a:xfrm>
            <a:off x="162665" y="2635624"/>
            <a:ext cx="1600891" cy="461665"/>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gn="ctr">
              <a:defRPr sz="1200" b="1">
                <a:solidFill>
                  <a:schemeClr val="lt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2011</a:t>
            </a:r>
          </a:p>
          <a:p>
            <a:r>
              <a:rPr lang="en-US" dirty="0"/>
              <a:t>N=1,369 cases</a:t>
            </a:r>
          </a:p>
        </p:txBody>
      </p:sp>
      <p:sp>
        <p:nvSpPr>
          <p:cNvPr id="14" name="Text Box 26"/>
          <p:cNvSpPr txBox="1">
            <a:spLocks noChangeArrowheads="1"/>
          </p:cNvSpPr>
          <p:nvPr/>
        </p:nvSpPr>
        <p:spPr bwMode="auto">
          <a:xfrm>
            <a:off x="3341439" y="2635624"/>
            <a:ext cx="1230561" cy="461665"/>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200" b="1" dirty="0" smtClean="0">
                <a:latin typeface="Arial" pitchFamily="34" charset="0"/>
                <a:cs typeface="Arial" pitchFamily="34" charset="0"/>
              </a:rPr>
              <a:t>2014</a:t>
            </a:r>
          </a:p>
          <a:p>
            <a:pPr algn="ctr"/>
            <a:r>
              <a:rPr lang="en-US" sz="1200" b="1" dirty="0" smtClean="0">
                <a:latin typeface="Arial" pitchFamily="34" charset="0"/>
                <a:cs typeface="Arial" pitchFamily="34" charset="0"/>
              </a:rPr>
              <a:t>N=1,966 cases</a:t>
            </a:r>
          </a:p>
        </p:txBody>
      </p:sp>
      <p:sp>
        <p:nvSpPr>
          <p:cNvPr id="17" name="Text Box 7"/>
          <p:cNvSpPr txBox="1">
            <a:spLocks noChangeArrowheads="1"/>
          </p:cNvSpPr>
          <p:nvPr/>
        </p:nvSpPr>
        <p:spPr bwMode="auto">
          <a:xfrm>
            <a:off x="228599" y="6274794"/>
            <a:ext cx="3123201" cy="43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60" tIns="45680" rIns="91360" bIns="45680">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altLang="en-US" sz="1100" b="0" dirty="0">
                <a:solidFill>
                  <a:schemeClr val="tx1"/>
                </a:solidFill>
              </a:rPr>
              <a:t>Source: </a:t>
            </a:r>
            <a:r>
              <a:rPr lang="en-US" altLang="en-US" sz="1100" b="0" dirty="0" smtClean="0">
                <a:solidFill>
                  <a:schemeClr val="tx1"/>
                </a:solidFill>
              </a:rPr>
              <a:t>Country reports to FGL-IM/PAHO.</a:t>
            </a:r>
          </a:p>
          <a:p>
            <a:pPr eaLnBrk="1" hangingPunct="1"/>
            <a:r>
              <a:rPr lang="en-US" altLang="en-US" sz="1100" b="0" dirty="0" smtClean="0">
                <a:solidFill>
                  <a:schemeClr val="tx1"/>
                </a:solidFill>
              </a:rPr>
              <a:t>*Data as of epidemiological week 23, 2016</a:t>
            </a:r>
            <a:endParaRPr lang="en-US" altLang="en-US" sz="1100" b="0" dirty="0">
              <a:solidFill>
                <a:schemeClr val="tx1"/>
              </a:solidFill>
            </a:endParaRPr>
          </a:p>
        </p:txBody>
      </p:sp>
      <p:sp>
        <p:nvSpPr>
          <p:cNvPr id="15" name="Text Box 26"/>
          <p:cNvSpPr txBox="1">
            <a:spLocks noChangeArrowheads="1"/>
          </p:cNvSpPr>
          <p:nvPr/>
        </p:nvSpPr>
        <p:spPr bwMode="auto">
          <a:xfrm>
            <a:off x="6172200" y="2635624"/>
            <a:ext cx="1524000" cy="461665"/>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gn="ctr">
              <a:defRPr sz="1200" b="1">
                <a:solidFill>
                  <a:schemeClr val="lt1"/>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2015</a:t>
            </a:r>
            <a:endParaRPr lang="en-US" dirty="0"/>
          </a:p>
          <a:p>
            <a:r>
              <a:rPr lang="en-US" dirty="0" smtClean="0"/>
              <a:t>N=611 cases</a:t>
            </a:r>
            <a:endParaRPr lang="en-US" dirty="0"/>
          </a:p>
        </p:txBody>
      </p:sp>
      <p:pic>
        <p:nvPicPr>
          <p:cNvPr id="11" name="Picture 10" descr="horizontal WHO .pdf"/>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297451" y="6400800"/>
            <a:ext cx="1922749" cy="565514"/>
          </a:xfrm>
          <a:prstGeom prst="rect">
            <a:avLst/>
          </a:prstGeom>
        </p:spPr>
      </p:pic>
      <p:sp>
        <p:nvSpPr>
          <p:cNvPr id="4" name="TextBox 3"/>
          <p:cNvSpPr txBox="1"/>
          <p:nvPr/>
        </p:nvSpPr>
        <p:spPr>
          <a:xfrm>
            <a:off x="6899709" y="3668030"/>
            <a:ext cx="1676401" cy="1600438"/>
          </a:xfrm>
          <a:prstGeom prst="rect">
            <a:avLst/>
          </a:prstGeom>
          <a:noFill/>
          <a:ln>
            <a:solidFill>
              <a:srgbClr val="002060"/>
            </a:solidFill>
          </a:ln>
        </p:spPr>
        <p:txBody>
          <a:bodyPr wrap="square" rtlCol="0">
            <a:spAutoFit/>
          </a:bodyPr>
          <a:lstStyle/>
          <a:p>
            <a:r>
              <a:rPr lang="en-US" sz="1200" b="1" dirty="0" smtClean="0">
                <a:latin typeface="+mj-lt"/>
              </a:rPr>
              <a:t>Brazil= 214</a:t>
            </a:r>
          </a:p>
          <a:p>
            <a:r>
              <a:rPr lang="en-US" sz="1200" b="1" dirty="0" smtClean="0">
                <a:latin typeface="+mj-lt"/>
              </a:rPr>
              <a:t>Canada= 196</a:t>
            </a:r>
          </a:p>
          <a:p>
            <a:r>
              <a:rPr lang="en-US" sz="1200" b="1" dirty="0" smtClean="0">
                <a:latin typeface="+mj-lt"/>
              </a:rPr>
              <a:t>Colombia=1</a:t>
            </a:r>
          </a:p>
          <a:p>
            <a:r>
              <a:rPr lang="en-US" sz="1200" b="1" dirty="0" smtClean="0">
                <a:latin typeface="+mj-lt"/>
              </a:rPr>
              <a:t>Chile=9 </a:t>
            </a:r>
          </a:p>
          <a:p>
            <a:r>
              <a:rPr lang="en-US" sz="1200" b="1" dirty="0" smtClean="0">
                <a:latin typeface="+mj-lt"/>
              </a:rPr>
              <a:t>Mexico= 1</a:t>
            </a:r>
            <a:endParaRPr lang="en-US" sz="1200" b="1" dirty="0">
              <a:latin typeface="+mj-lt"/>
            </a:endParaRPr>
          </a:p>
          <a:p>
            <a:r>
              <a:rPr lang="en-US" sz="1200" b="1" dirty="0" smtClean="0">
                <a:latin typeface="+mj-lt"/>
              </a:rPr>
              <a:t>United States= 186</a:t>
            </a:r>
          </a:p>
          <a:p>
            <a:r>
              <a:rPr lang="en-US" sz="1200" b="1" dirty="0" smtClean="0">
                <a:latin typeface="+mj-lt"/>
              </a:rPr>
              <a:t>Peru=4</a:t>
            </a:r>
          </a:p>
          <a:p>
            <a:r>
              <a:rPr lang="en-US" sz="1400" b="1" dirty="0" smtClean="0">
                <a:latin typeface="+mj-lt"/>
              </a:rPr>
              <a:t>Total (2015)= 611</a:t>
            </a:r>
          </a:p>
        </p:txBody>
      </p:sp>
      <p:sp>
        <p:nvSpPr>
          <p:cNvPr id="16" name="Text Box 26"/>
          <p:cNvSpPr txBox="1">
            <a:spLocks noChangeArrowheads="1"/>
          </p:cNvSpPr>
          <p:nvPr/>
        </p:nvSpPr>
        <p:spPr bwMode="auto">
          <a:xfrm>
            <a:off x="3646239" y="5825856"/>
            <a:ext cx="1230561" cy="461665"/>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200" b="1" dirty="0" smtClean="0">
                <a:latin typeface="Arial" pitchFamily="34" charset="0"/>
                <a:cs typeface="Arial" pitchFamily="34" charset="0"/>
              </a:rPr>
              <a:t>2016*</a:t>
            </a:r>
          </a:p>
          <a:p>
            <a:pPr algn="ctr"/>
            <a:r>
              <a:rPr lang="en-US" sz="1200" b="1" dirty="0" smtClean="0">
                <a:latin typeface="Arial" pitchFamily="34" charset="0"/>
                <a:cs typeface="Arial" pitchFamily="34" charset="0"/>
              </a:rPr>
              <a:t>N=27 cases</a:t>
            </a:r>
          </a:p>
        </p:txBody>
      </p:sp>
      <p:sp>
        <p:nvSpPr>
          <p:cNvPr id="18" name="TextBox 17"/>
          <p:cNvSpPr txBox="1"/>
          <p:nvPr/>
        </p:nvSpPr>
        <p:spPr>
          <a:xfrm>
            <a:off x="2333060" y="4837581"/>
            <a:ext cx="1676401" cy="861774"/>
          </a:xfrm>
          <a:prstGeom prst="rect">
            <a:avLst/>
          </a:prstGeom>
          <a:noFill/>
          <a:ln>
            <a:solidFill>
              <a:srgbClr val="002060"/>
            </a:solidFill>
          </a:ln>
        </p:spPr>
        <p:txBody>
          <a:bodyPr wrap="square" rtlCol="0">
            <a:spAutoFit/>
          </a:bodyPr>
          <a:lstStyle/>
          <a:p>
            <a:r>
              <a:rPr lang="en-US" sz="1200" b="1" dirty="0" smtClean="0">
                <a:latin typeface="+mj-lt"/>
              </a:rPr>
              <a:t>Canada= </a:t>
            </a:r>
            <a:r>
              <a:rPr lang="en-US" sz="1200" b="1" dirty="0">
                <a:latin typeface="+mj-lt"/>
              </a:rPr>
              <a:t>7</a:t>
            </a:r>
            <a:endParaRPr lang="en-US" sz="1200" b="1" dirty="0" smtClean="0">
              <a:latin typeface="+mj-lt"/>
            </a:endParaRPr>
          </a:p>
          <a:p>
            <a:r>
              <a:rPr lang="en-US" sz="1200" b="1" dirty="0" smtClean="0">
                <a:latin typeface="+mj-lt"/>
              </a:rPr>
              <a:t>Ecuador=1</a:t>
            </a:r>
            <a:endParaRPr lang="en-US" sz="1200" b="1" dirty="0">
              <a:latin typeface="+mj-lt"/>
            </a:endParaRPr>
          </a:p>
          <a:p>
            <a:r>
              <a:rPr lang="en-US" sz="1200" b="1" dirty="0" smtClean="0">
                <a:latin typeface="+mj-lt"/>
              </a:rPr>
              <a:t>United States= 19</a:t>
            </a:r>
          </a:p>
          <a:p>
            <a:r>
              <a:rPr lang="en-US" sz="1400" b="1" dirty="0" smtClean="0">
                <a:latin typeface="+mj-lt"/>
              </a:rPr>
              <a:t>Total (2016)= 27</a:t>
            </a:r>
          </a:p>
        </p:txBody>
      </p:sp>
    </p:spTree>
    <p:extLst>
      <p:ext uri="{BB962C8B-B14F-4D97-AF65-F5344CB8AC3E}">
        <p14:creationId xmlns:p14="http://schemas.microsoft.com/office/powerpoint/2010/main" val="263671492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2781819432"/>
              </p:ext>
            </p:extLst>
          </p:nvPr>
        </p:nvGraphicFramePr>
        <p:xfrm>
          <a:off x="762000" y="1727200"/>
          <a:ext cx="7797800" cy="38115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1"/>
          <p:cNvSpPr>
            <a:spLocks noChangeArrowheads="1"/>
          </p:cNvSpPr>
          <p:nvPr/>
        </p:nvSpPr>
        <p:spPr bwMode="auto">
          <a:xfrm>
            <a:off x="1472644" y="155575"/>
            <a:ext cx="6528356" cy="1384914"/>
          </a:xfrm>
          <a:prstGeom prst="rect">
            <a:avLst/>
          </a:prstGeom>
          <a:noFill/>
          <a:ln>
            <a:noFill/>
          </a:ln>
          <a:extLst/>
        </p:spPr>
        <p:txBody>
          <a:bodyPr wrap="none" lIns="91360" tIns="45680" rIns="91360" bIns="45680">
            <a:spAutoFit/>
          </a:bodyPr>
          <a:lstStyle/>
          <a:p>
            <a:pPr algn="ctr" eaLnBrk="0" hangingPunct="0">
              <a:tabLst>
                <a:tab pos="966788" algn="l"/>
              </a:tabLst>
            </a:pPr>
            <a:r>
              <a:rPr lang="en-US" altLang="es-MX" sz="2800" b="1" dirty="0" smtClean="0">
                <a:solidFill>
                  <a:schemeClr val="tx2"/>
                </a:solidFill>
                <a:latin typeface="Calibri" pitchFamily="34" charset="0"/>
                <a:cs typeface="Arial" charset="0"/>
              </a:rPr>
              <a:t>Distribution of </a:t>
            </a:r>
            <a:r>
              <a:rPr lang="en-US" altLang="es-MX" sz="2800" b="1" u="sng" dirty="0" smtClean="0">
                <a:solidFill>
                  <a:srgbClr val="FF0000"/>
                </a:solidFill>
                <a:latin typeface="Calibri" pitchFamily="34" charset="0"/>
                <a:cs typeface="Arial" charset="0"/>
              </a:rPr>
              <a:t>imported rubella </a:t>
            </a:r>
            <a:r>
              <a:rPr lang="en-US" altLang="es-MX" sz="2800" b="1" dirty="0" smtClean="0">
                <a:solidFill>
                  <a:schemeClr val="tx2"/>
                </a:solidFill>
                <a:latin typeface="Calibri" pitchFamily="34" charset="0"/>
                <a:cs typeface="Arial" charset="0"/>
              </a:rPr>
              <a:t>cases </a:t>
            </a:r>
            <a:br>
              <a:rPr lang="en-US" altLang="es-MX" sz="2800" b="1" dirty="0" smtClean="0">
                <a:solidFill>
                  <a:schemeClr val="tx2"/>
                </a:solidFill>
                <a:latin typeface="Calibri" pitchFamily="34" charset="0"/>
                <a:cs typeface="Arial" charset="0"/>
              </a:rPr>
            </a:br>
            <a:r>
              <a:rPr lang="en-US" altLang="es-MX" sz="2800" b="1" dirty="0" smtClean="0">
                <a:solidFill>
                  <a:schemeClr val="tx2"/>
                </a:solidFill>
                <a:latin typeface="Calibri" pitchFamily="34" charset="0"/>
                <a:cs typeface="Arial" charset="0"/>
              </a:rPr>
              <a:t>after interruption of endemic transmission</a:t>
            </a:r>
          </a:p>
          <a:p>
            <a:pPr algn="ctr" eaLnBrk="0" hangingPunct="0">
              <a:tabLst>
                <a:tab pos="966788" algn="l"/>
              </a:tabLst>
            </a:pPr>
            <a:r>
              <a:rPr lang="en-US" altLang="es-MX" sz="2800" b="1" dirty="0" smtClean="0">
                <a:solidFill>
                  <a:schemeClr val="tx2"/>
                </a:solidFill>
                <a:latin typeface="Calibri" pitchFamily="34" charset="0"/>
                <a:cs typeface="Arial" charset="0"/>
              </a:rPr>
              <a:t>The Americas, 2009-2016*</a:t>
            </a:r>
            <a:endParaRPr lang="en-US" altLang="es-MX" sz="2800" b="1" dirty="0">
              <a:solidFill>
                <a:schemeClr val="tx2"/>
              </a:solidFill>
              <a:latin typeface="Calibri" pitchFamily="34" charset="0"/>
              <a:cs typeface="Arial" charset="0"/>
            </a:endParaRPr>
          </a:p>
        </p:txBody>
      </p:sp>
      <p:sp>
        <p:nvSpPr>
          <p:cNvPr id="50179" name="Text Box 4"/>
          <p:cNvSpPr txBox="1">
            <a:spLocks noChangeArrowheads="1"/>
          </p:cNvSpPr>
          <p:nvPr/>
        </p:nvSpPr>
        <p:spPr bwMode="auto">
          <a:xfrm rot="-5400000">
            <a:off x="-293766" y="3100835"/>
            <a:ext cx="1733711" cy="276918"/>
          </a:xfrm>
          <a:prstGeom prst="rect">
            <a:avLst/>
          </a:prstGeom>
          <a:noFill/>
          <a:ln w="9525">
            <a:noFill/>
            <a:miter lim="800000"/>
            <a:headEnd/>
            <a:tailEnd/>
          </a:ln>
        </p:spPr>
        <p:txBody>
          <a:bodyPr wrap="none" lIns="91360" tIns="45680" rIns="91360" bIns="45680">
            <a:spAutoFit/>
          </a:bodyPr>
          <a:lstStyle/>
          <a:p>
            <a:r>
              <a:rPr lang="en-US" altLang="es-MX" sz="1200" b="1" dirty="0" smtClean="0">
                <a:cs typeface="Arial" charset="0"/>
              </a:rPr>
              <a:t>Number of rubella cases</a:t>
            </a:r>
            <a:endParaRPr lang="en-US" altLang="es-MX" sz="1200" b="1" dirty="0">
              <a:cs typeface="Arial" charset="0"/>
            </a:endParaRPr>
          </a:p>
        </p:txBody>
      </p:sp>
      <p:sp>
        <p:nvSpPr>
          <p:cNvPr id="50180" name="Text Box 7"/>
          <p:cNvSpPr txBox="1">
            <a:spLocks noChangeArrowheads="1"/>
          </p:cNvSpPr>
          <p:nvPr/>
        </p:nvSpPr>
        <p:spPr bwMode="auto">
          <a:xfrm>
            <a:off x="250825" y="5732463"/>
            <a:ext cx="5464175" cy="431800"/>
          </a:xfrm>
          <a:prstGeom prst="rect">
            <a:avLst/>
          </a:prstGeom>
          <a:noFill/>
          <a:ln w="9525">
            <a:noFill/>
            <a:miter lim="800000"/>
            <a:headEnd/>
            <a:tailEnd/>
          </a:ln>
        </p:spPr>
        <p:txBody>
          <a:bodyPr lIns="91360" tIns="45680" rIns="91360" bIns="45680">
            <a:spAutoFit/>
          </a:bodyPr>
          <a:lstStyle/>
          <a:p>
            <a:r>
              <a:rPr lang="es-ES_tradnl" altLang="en-US" sz="1100" dirty="0">
                <a:solidFill>
                  <a:srgbClr val="000000"/>
                </a:solidFill>
                <a:cs typeface="Arial" charset="0"/>
              </a:rPr>
              <a:t>Fuente:  ISIS, </a:t>
            </a:r>
            <a:r>
              <a:rPr lang="es-ES_tradnl" altLang="en-US" sz="1100" dirty="0" smtClean="0">
                <a:solidFill>
                  <a:srgbClr val="000000"/>
                </a:solidFill>
                <a:cs typeface="Arial" charset="0"/>
              </a:rPr>
              <a:t>MESS </a:t>
            </a:r>
            <a:r>
              <a:rPr lang="es-ES_tradnl" altLang="en-US" sz="1100" dirty="0">
                <a:solidFill>
                  <a:srgbClr val="000000"/>
                </a:solidFill>
                <a:cs typeface="Arial" charset="0"/>
              </a:rPr>
              <a:t>e informe de los países a FGL-IM/OPS.</a:t>
            </a:r>
          </a:p>
          <a:p>
            <a:r>
              <a:rPr lang="es-ES_tradnl" altLang="en-US" sz="1100" dirty="0">
                <a:solidFill>
                  <a:srgbClr val="000000"/>
                </a:solidFill>
                <a:cs typeface="Arial" charset="0"/>
              </a:rPr>
              <a:t>*Datos de semana epidemiológica </a:t>
            </a:r>
            <a:r>
              <a:rPr lang="es-ES_tradnl" altLang="en-US" sz="1100" dirty="0" smtClean="0">
                <a:solidFill>
                  <a:srgbClr val="000000"/>
                </a:solidFill>
                <a:cs typeface="Arial" charset="0"/>
              </a:rPr>
              <a:t>23, 2016. </a:t>
            </a:r>
            <a:endParaRPr lang="es-ES_tradnl" altLang="en-US" sz="1100" dirty="0">
              <a:solidFill>
                <a:srgbClr val="FF0000"/>
              </a:solidFill>
              <a:cs typeface="Arial" charset="0"/>
            </a:endParaRPr>
          </a:p>
        </p:txBody>
      </p:sp>
      <p:pic>
        <p:nvPicPr>
          <p:cNvPr id="50181" name="Picture 7" descr="horizontal WHO .pdf"/>
          <p:cNvPicPr>
            <a:picLocks noChangeAspect="1"/>
          </p:cNvPicPr>
          <p:nvPr/>
        </p:nvPicPr>
        <p:blipFill>
          <a:blip r:embed="rId4"/>
          <a:srcRect/>
          <a:stretch>
            <a:fillRect/>
          </a:stretch>
        </p:blipFill>
        <p:spPr bwMode="auto">
          <a:xfrm>
            <a:off x="7297738" y="6324600"/>
            <a:ext cx="1922462" cy="565150"/>
          </a:xfrm>
          <a:prstGeom prst="rect">
            <a:avLst/>
          </a:prstGeom>
          <a:noFill/>
          <a:ln w="9525">
            <a:noFill/>
            <a:miter lim="800000"/>
            <a:headEnd/>
            <a:tailEnd/>
          </a:ln>
        </p:spPr>
      </p:pic>
    </p:spTree>
    <p:extLst>
      <p:ext uri="{BB962C8B-B14F-4D97-AF65-F5344CB8AC3E}">
        <p14:creationId xmlns:p14="http://schemas.microsoft.com/office/powerpoint/2010/main" val="30987262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311219"/>
              </p:ext>
            </p:extLst>
          </p:nvPr>
        </p:nvGraphicFramePr>
        <p:xfrm>
          <a:off x="536377"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912912" y="3046511"/>
            <a:ext cx="2590800" cy="307777"/>
          </a:xfrm>
          <a:prstGeom prst="rect">
            <a:avLst/>
          </a:prstGeom>
          <a:noFill/>
        </p:spPr>
        <p:txBody>
          <a:bodyPr wrap="square" rtlCol="0">
            <a:spAutoFit/>
          </a:bodyPr>
          <a:lstStyle/>
          <a:p>
            <a:pPr defTabSz="914400"/>
            <a:r>
              <a:rPr lang="en-US" sz="1400" dirty="0" smtClean="0">
                <a:solidFill>
                  <a:prstClr val="black"/>
                </a:solidFill>
              </a:rPr>
              <a:t>Measles confirmed cases</a:t>
            </a:r>
            <a:endParaRPr lang="en-US" sz="1400" dirty="0">
              <a:solidFill>
                <a:prstClr val="black"/>
              </a:solidFill>
            </a:endParaRPr>
          </a:p>
        </p:txBody>
      </p:sp>
      <p:sp>
        <p:nvSpPr>
          <p:cNvPr id="6" name="Text Box 26"/>
          <p:cNvSpPr txBox="1">
            <a:spLocks noChangeArrowheads="1"/>
          </p:cNvSpPr>
          <p:nvPr/>
        </p:nvSpPr>
        <p:spPr bwMode="auto">
          <a:xfrm>
            <a:off x="381000" y="6305362"/>
            <a:ext cx="681513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r>
              <a:rPr lang="en-US" sz="1100" b="1" dirty="0" smtClean="0">
                <a:solidFill>
                  <a:prstClr val="black"/>
                </a:solidFill>
              </a:rPr>
              <a:t>Source: Country reports </a:t>
            </a:r>
          </a:p>
        </p:txBody>
      </p:sp>
      <p:sp>
        <p:nvSpPr>
          <p:cNvPr id="7" name="Rectangle 3"/>
          <p:cNvSpPr>
            <a:spLocks noChangeArrowheads="1"/>
          </p:cNvSpPr>
          <p:nvPr/>
        </p:nvSpPr>
        <p:spPr bwMode="auto">
          <a:xfrm>
            <a:off x="457200" y="188957"/>
            <a:ext cx="8436796" cy="95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spAutoFit/>
          </a:bodyPr>
          <a:lstStyle/>
          <a:p>
            <a:pPr algn="ctr" fontAlgn="base">
              <a:spcBef>
                <a:spcPct val="0"/>
              </a:spcBef>
              <a:spcAft>
                <a:spcPct val="0"/>
              </a:spcAft>
            </a:pPr>
            <a:r>
              <a:rPr lang="en-US" altLang="en-US" sz="2800" b="1" dirty="0" smtClean="0">
                <a:solidFill>
                  <a:srgbClr val="333399"/>
                </a:solidFill>
                <a:latin typeface="Arial"/>
              </a:rPr>
              <a:t>Distribution of confirmed measles cases by age </a:t>
            </a:r>
            <a:br>
              <a:rPr lang="en-US" altLang="en-US" sz="2800" b="1" dirty="0" smtClean="0">
                <a:solidFill>
                  <a:srgbClr val="333399"/>
                </a:solidFill>
                <a:latin typeface="Arial"/>
              </a:rPr>
            </a:br>
            <a:r>
              <a:rPr lang="en-US" altLang="en-US" sz="2800" b="1" dirty="0" smtClean="0">
                <a:solidFill>
                  <a:srgbClr val="333399"/>
                </a:solidFill>
                <a:latin typeface="Arial"/>
              </a:rPr>
              <a:t>groups, American Region, 2010-2014</a:t>
            </a:r>
            <a:endParaRPr lang="en-US" altLang="en-US" sz="2800" b="1" dirty="0">
              <a:solidFill>
                <a:srgbClr val="FF0000"/>
              </a:solidFill>
              <a:latin typeface="Arial"/>
            </a:endParaRPr>
          </a:p>
        </p:txBody>
      </p:sp>
      <p:pic>
        <p:nvPicPr>
          <p:cNvPr id="8" name="Picture 5" descr="horizontal WHO .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8550" y="6359525"/>
            <a:ext cx="16954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553200" y="1688068"/>
            <a:ext cx="2438400" cy="523220"/>
          </a:xfrm>
          <a:prstGeom prst="rect">
            <a:avLst/>
          </a:prstGeom>
          <a:noFill/>
        </p:spPr>
        <p:txBody>
          <a:bodyPr wrap="square" rtlCol="0">
            <a:spAutoFit/>
          </a:bodyPr>
          <a:lstStyle/>
          <a:p>
            <a:r>
              <a:rPr lang="en-US" sz="1400" dirty="0" smtClean="0"/>
              <a:t>N=3,787 cases with data on age available</a:t>
            </a:r>
            <a:endParaRPr lang="en-US" sz="1400" dirty="0"/>
          </a:p>
        </p:txBody>
      </p:sp>
    </p:spTree>
    <p:extLst>
      <p:ext uri="{BB962C8B-B14F-4D97-AF65-F5344CB8AC3E}">
        <p14:creationId xmlns:p14="http://schemas.microsoft.com/office/powerpoint/2010/main" val="915902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Autofit/>
          </a:bodyPr>
          <a:lstStyle/>
          <a:p>
            <a:pPr>
              <a:lnSpc>
                <a:spcPct val="100000"/>
              </a:lnSpc>
            </a:pPr>
            <a:r>
              <a:rPr lang="en-US" sz="2800" b="1" dirty="0" smtClean="0">
                <a:solidFill>
                  <a:schemeClr val="tx1"/>
                </a:solidFill>
              </a:rPr>
              <a:t>Distribution of confirmed measles cases by age</a:t>
            </a:r>
            <a:br>
              <a:rPr lang="en-US" sz="2800" b="1" dirty="0" smtClean="0">
                <a:solidFill>
                  <a:schemeClr val="tx1"/>
                </a:solidFill>
              </a:rPr>
            </a:br>
            <a:r>
              <a:rPr lang="en-US" sz="2800" b="1" dirty="0" smtClean="0">
                <a:solidFill>
                  <a:schemeClr val="tx1"/>
                </a:solidFill>
              </a:rPr>
              <a:t>The Americas, 2015</a:t>
            </a:r>
            <a:endParaRPr lang="en-US" sz="28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1904072"/>
              </p:ext>
            </p:extLst>
          </p:nvPr>
        </p:nvGraphicFramePr>
        <p:xfrm>
          <a:off x="457200" y="1295400"/>
          <a:ext cx="8382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68940" y="6248400"/>
            <a:ext cx="2336152" cy="276999"/>
          </a:xfrm>
          <a:prstGeom prst="rect">
            <a:avLst/>
          </a:prstGeom>
          <a:noFill/>
        </p:spPr>
        <p:txBody>
          <a:bodyPr wrap="none" rtlCol="0">
            <a:spAutoFit/>
          </a:bodyPr>
          <a:lstStyle/>
          <a:p>
            <a:r>
              <a:rPr lang="en-US" sz="1200" dirty="0"/>
              <a:t>Source: Country reports to </a:t>
            </a:r>
            <a:r>
              <a:rPr lang="en-US" sz="1200" dirty="0" smtClean="0"/>
              <a:t>FGL/IM</a:t>
            </a:r>
          </a:p>
        </p:txBody>
      </p:sp>
      <p:sp>
        <p:nvSpPr>
          <p:cNvPr id="5" name="TextBox 4"/>
          <p:cNvSpPr txBox="1"/>
          <p:nvPr/>
        </p:nvSpPr>
        <p:spPr>
          <a:xfrm>
            <a:off x="6332169" y="1642646"/>
            <a:ext cx="2416295" cy="338554"/>
          </a:xfrm>
          <a:prstGeom prst="rect">
            <a:avLst/>
          </a:prstGeom>
          <a:solidFill>
            <a:schemeClr val="bg1">
              <a:lumMod val="95000"/>
            </a:schemeClr>
          </a:solidFill>
          <a:ln w="3175">
            <a:solidFill>
              <a:schemeClr val="tx1"/>
            </a:solidFill>
          </a:ln>
        </p:spPr>
        <p:txBody>
          <a:bodyPr wrap="square" rtlCol="0">
            <a:spAutoFit/>
          </a:bodyPr>
          <a:lstStyle/>
          <a:p>
            <a:r>
              <a:rPr lang="en-US" sz="1600" dirty="0" smtClean="0"/>
              <a:t>N=568 confirmed cases</a:t>
            </a:r>
            <a:endParaRPr lang="en-US" sz="1600" dirty="0"/>
          </a:p>
        </p:txBody>
      </p:sp>
    </p:spTree>
    <p:extLst>
      <p:ext uri="{BB962C8B-B14F-4D97-AF65-F5344CB8AC3E}">
        <p14:creationId xmlns:p14="http://schemas.microsoft.com/office/powerpoint/2010/main" val="4037890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0" y="6488113"/>
            <a:ext cx="642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aseline="30000" dirty="0"/>
              <a:t>Source: SESA/COPROM/NUVEP/SINAN. * Updated on: </a:t>
            </a:r>
            <a:r>
              <a:rPr lang="en-US" altLang="en-US" sz="1800" baseline="30000" dirty="0" smtClean="0"/>
              <a:t>11/24/2015</a:t>
            </a:r>
            <a:endParaRPr lang="en-US" altLang="en-US" sz="1800" dirty="0"/>
          </a:p>
        </p:txBody>
      </p:sp>
      <p:graphicFrame>
        <p:nvGraphicFramePr>
          <p:cNvPr id="6" name="Chart 5"/>
          <p:cNvGraphicFramePr>
            <a:graphicFrameLocks/>
          </p:cNvGraphicFramePr>
          <p:nvPr>
            <p:extLst>
              <p:ext uri="{D42A27DB-BD31-4B8C-83A1-F6EECF244321}">
                <p14:modId xmlns:p14="http://schemas.microsoft.com/office/powerpoint/2010/main" val="1817279086"/>
              </p:ext>
            </p:extLst>
          </p:nvPr>
        </p:nvGraphicFramePr>
        <p:xfrm>
          <a:off x="0" y="1340768"/>
          <a:ext cx="9144000" cy="494382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p:cNvSpPr>
          <p:nvPr/>
        </p:nvSpPr>
        <p:spPr bwMode="auto">
          <a:xfrm>
            <a:off x="457200" y="3417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2800" b="1" dirty="0" smtClean="0">
                <a:latin typeface="Arial" panose="020B0604020202020204" pitchFamily="34" charset="0"/>
                <a:cs typeface="Arial" panose="020B0604020202020204" pitchFamily="34" charset="0"/>
              </a:rPr>
              <a:t>Attack rate and proportion of confirmed measles cases by age group, </a:t>
            </a:r>
            <a:br>
              <a:rPr lang="en-US" altLang="en-US" sz="2800" b="1" dirty="0" smtClean="0">
                <a:latin typeface="Arial" panose="020B0604020202020204" pitchFamily="34" charset="0"/>
                <a:cs typeface="Arial" panose="020B0604020202020204" pitchFamily="34" charset="0"/>
              </a:rPr>
            </a:br>
            <a:r>
              <a:rPr lang="en-US" altLang="en-US" sz="2800" b="1" dirty="0" err="1" smtClean="0">
                <a:latin typeface="Arial" panose="020B0604020202020204" pitchFamily="34" charset="0"/>
                <a:cs typeface="Arial" panose="020B0604020202020204" pitchFamily="34" charset="0"/>
              </a:rPr>
              <a:t>Ceará</a:t>
            </a:r>
            <a:r>
              <a:rPr lang="en-US" altLang="en-US" sz="2800" b="1" dirty="0" smtClean="0">
                <a:latin typeface="Arial" panose="020B0604020202020204" pitchFamily="34" charset="0"/>
                <a:cs typeface="Arial" panose="020B0604020202020204" pitchFamily="34" charset="0"/>
              </a:rPr>
              <a:t>, 2014 &amp; 2015*</a:t>
            </a:r>
            <a:br>
              <a:rPr lang="en-US" altLang="en-US" sz="2800" b="1" dirty="0" smtClean="0">
                <a:latin typeface="Arial" panose="020B0604020202020204" pitchFamily="34" charset="0"/>
                <a:cs typeface="Arial" panose="020B0604020202020204" pitchFamily="34" charset="0"/>
              </a:rPr>
            </a:br>
            <a:endParaRPr lang="en-US" alt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23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2708</TotalTime>
  <Words>1876</Words>
  <Application>Microsoft Office PowerPoint</Application>
  <PresentationFormat>On-screen Show (4:3)</PresentationFormat>
  <Paragraphs>346</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Accelerating Progress towards Measles and Rubella Elimination</vt:lpstr>
      <vt:lpstr>PAHO Measles and Rubella Goals</vt:lpstr>
      <vt:lpstr> Measles and Rubella Regional Goals</vt:lpstr>
      <vt:lpstr>PowerPoint Presentation</vt:lpstr>
      <vt:lpstr>PowerPoint Presentation</vt:lpstr>
      <vt:lpstr>PowerPoint Presentation</vt:lpstr>
      <vt:lpstr>PowerPoint Presentation</vt:lpstr>
      <vt:lpstr>Distribution of confirmed measles cases by age The Americas, 2015</vt:lpstr>
      <vt:lpstr>PowerPoint Presentation</vt:lpstr>
      <vt:lpstr>PowerPoint Presentation</vt:lpstr>
      <vt:lpstr>Rate of suspected measles and rubella cases The Americas, 2003 -2015</vt:lpstr>
      <vt:lpstr>Comparing the number of suspected measles and rubella cases reported in the Americas, 2015 and 2016* </vt:lpstr>
      <vt:lpstr>Imported Cases Are Biggest Threat to  Maintaining Elimination Efforts </vt:lpstr>
      <vt:lpstr>Measles and rubella reported cases and coverage of MCV1 and MCV2, 1980-2015</vt:lpstr>
      <vt:lpstr>MCV1 coverage WHO UNICEF estimates, and number of countries reaching &gt;90% coverage. 2000 – 2015. (N=35)</vt:lpstr>
      <vt:lpstr>MCV1 coverage by WHO UNICEF estimates in AMRO countries, 2010 – 2015</vt:lpstr>
      <vt:lpstr>PowerPoint Presentation</vt:lpstr>
      <vt:lpstr>MCV2 introduction into routine EPI in (region) 2015-2016</vt:lpstr>
      <vt:lpstr>Routine strengthening activities</vt:lpstr>
      <vt:lpstr>Regional and National Verification</vt:lpstr>
      <vt:lpstr>Challenges to Sustain the Gains</vt:lpstr>
      <vt:lpstr>Barriers to sustain the elimination goals</vt:lpstr>
      <vt:lpstr>Barriers to sustain the elimination goals</vt:lpstr>
      <vt:lpstr>Programme Plans  2017-2018</vt:lpstr>
      <vt:lpstr>2017-2018 SIA plans and budget</vt:lpstr>
      <vt:lpstr>2017-2018 GAVI application and introduction plans for MSD, MR, measles</vt:lpstr>
      <vt:lpstr>2016-2017 measles and rubella/CRS surveillance plans and budget</vt:lpstr>
      <vt:lpstr>2016-2017 measles and rubella/CRS sustainibility support</vt:lpstr>
      <vt:lpstr>2016-2017 Advocacy Plans</vt:lpstr>
      <vt:lpstr>Technical Assistance needs 2017</vt:lpstr>
      <vt:lpstr>Resource gaps 2017-2018</vt:lpstr>
      <vt:lpstr>Thanks! Gracias!</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Regional Workshop – Coordinated approaches to pneumonia and diarrhoea control in countries</dc:title>
  <dc:creator>GoodmanT</dc:creator>
  <cp:lastModifiedBy>PAHO</cp:lastModifiedBy>
  <cp:revision>103</cp:revision>
  <dcterms:created xsi:type="dcterms:W3CDTF">2010-12-15T12:40:53Z</dcterms:created>
  <dcterms:modified xsi:type="dcterms:W3CDTF">2016-06-20T19:07:02Z</dcterms:modified>
</cp:coreProperties>
</file>