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63" r:id="rId3"/>
    <p:sldId id="260" r:id="rId4"/>
    <p:sldId id="258" r:id="rId5"/>
    <p:sldId id="257" r:id="rId6"/>
    <p:sldId id="269" r:id="rId7"/>
    <p:sldId id="266" r:id="rId8"/>
    <p:sldId id="261" r:id="rId9"/>
    <p:sldId id="265" r:id="rId10"/>
    <p:sldId id="272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A0C8D-A353-4B9B-8BB3-2BAD6B6A30E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6B2BDD-3BB2-4415-B867-1B4B104F6C23}">
      <dgm:prSet phldrT="[Text]" custT="1"/>
      <dgm:spPr/>
      <dgm:t>
        <a:bodyPr/>
        <a:lstStyle/>
        <a:p>
          <a:endParaRPr lang="en-US" sz="1600" dirty="0" smtClean="0"/>
        </a:p>
        <a:p>
          <a:r>
            <a:rPr lang="en-US" sz="1600" dirty="0" smtClean="0"/>
            <a:t>Measles Case</a:t>
          </a:r>
          <a:endParaRPr lang="en-US" sz="1600" dirty="0"/>
        </a:p>
      </dgm:t>
    </dgm:pt>
    <dgm:pt modelId="{95C8A90A-7405-472A-97B2-B9093170D169}" type="parTrans" cxnId="{7E6C9F07-B38A-4809-AA41-91083258F07A}">
      <dgm:prSet/>
      <dgm:spPr/>
      <dgm:t>
        <a:bodyPr/>
        <a:lstStyle/>
        <a:p>
          <a:endParaRPr lang="en-US"/>
        </a:p>
      </dgm:t>
    </dgm:pt>
    <dgm:pt modelId="{C258E727-8053-466F-9361-B4F11A551821}" type="sibTrans" cxnId="{7E6C9F07-B38A-4809-AA41-91083258F07A}">
      <dgm:prSet/>
      <dgm:spPr/>
      <dgm:t>
        <a:bodyPr/>
        <a:lstStyle/>
        <a:p>
          <a:endParaRPr lang="en-US"/>
        </a:p>
      </dgm:t>
    </dgm:pt>
    <dgm:pt modelId="{632F81F7-DDEA-48B2-BA46-87D50F192DFE}">
      <dgm:prSet phldrT="[Text]"/>
      <dgm:spPr/>
      <dgm:t>
        <a:bodyPr/>
        <a:lstStyle/>
        <a:p>
          <a:r>
            <a:rPr lang="en-US" dirty="0" smtClean="0"/>
            <a:t>Collect information on patient whereabouts during infectious period</a:t>
          </a:r>
          <a:endParaRPr lang="en-US" dirty="0"/>
        </a:p>
      </dgm:t>
    </dgm:pt>
    <dgm:pt modelId="{7AA1833E-3E74-4EE5-B935-338E2BEAA436}" type="parTrans" cxnId="{0010E855-7880-4863-9899-D28336B5F777}">
      <dgm:prSet/>
      <dgm:spPr/>
      <dgm:t>
        <a:bodyPr/>
        <a:lstStyle/>
        <a:p>
          <a:endParaRPr lang="en-US"/>
        </a:p>
      </dgm:t>
    </dgm:pt>
    <dgm:pt modelId="{FC048ED1-395F-40E9-91E1-A9CAFEFA35FA}" type="sibTrans" cxnId="{0010E855-7880-4863-9899-D28336B5F777}">
      <dgm:prSet/>
      <dgm:spPr/>
      <dgm:t>
        <a:bodyPr/>
        <a:lstStyle/>
        <a:p>
          <a:endParaRPr lang="en-US"/>
        </a:p>
      </dgm:t>
    </dgm:pt>
    <dgm:pt modelId="{5F977A01-B69F-4887-A073-DE5475A4AC31}">
      <dgm:prSet phldrT="[Text]" custT="1"/>
      <dgm:spPr/>
      <dgm:t>
        <a:bodyPr/>
        <a:lstStyle/>
        <a:p>
          <a:endParaRPr lang="en-US" sz="1600" dirty="0" smtClean="0"/>
        </a:p>
        <a:p>
          <a:r>
            <a:rPr lang="en-US" sz="1600" dirty="0" smtClean="0"/>
            <a:t>Measles Contacts</a:t>
          </a:r>
          <a:endParaRPr lang="en-US" sz="1600" dirty="0"/>
        </a:p>
      </dgm:t>
    </dgm:pt>
    <dgm:pt modelId="{4B75DD26-D1B3-4649-B6BC-74D2A7BA340B}" type="parTrans" cxnId="{74C159BF-FD64-4980-BB28-1606E37337C0}">
      <dgm:prSet/>
      <dgm:spPr/>
      <dgm:t>
        <a:bodyPr/>
        <a:lstStyle/>
        <a:p>
          <a:endParaRPr lang="en-US"/>
        </a:p>
      </dgm:t>
    </dgm:pt>
    <dgm:pt modelId="{67A1E73E-0815-4C75-8215-B9EA684CAE99}" type="sibTrans" cxnId="{74C159BF-FD64-4980-BB28-1606E37337C0}">
      <dgm:prSet/>
      <dgm:spPr/>
      <dgm:t>
        <a:bodyPr/>
        <a:lstStyle/>
        <a:p>
          <a:endParaRPr lang="en-US"/>
        </a:p>
      </dgm:t>
    </dgm:pt>
    <dgm:pt modelId="{023B6958-59FF-40FB-876A-F6AA36DF3295}">
      <dgm:prSet phldrT="[Text]"/>
      <dgm:spPr/>
      <dgm:t>
        <a:bodyPr/>
        <a:lstStyle/>
        <a:p>
          <a:r>
            <a:rPr lang="en-US" dirty="0" smtClean="0"/>
            <a:t>Assess immune status</a:t>
          </a:r>
          <a:endParaRPr lang="en-US" dirty="0"/>
        </a:p>
      </dgm:t>
    </dgm:pt>
    <dgm:pt modelId="{E13D8DBD-8BE3-4902-AA31-D7F7C7CACD79}" type="parTrans" cxnId="{9F3E0C0C-E2C1-4749-9D7B-486712C6A6EA}">
      <dgm:prSet/>
      <dgm:spPr/>
      <dgm:t>
        <a:bodyPr/>
        <a:lstStyle/>
        <a:p>
          <a:endParaRPr lang="en-US"/>
        </a:p>
      </dgm:t>
    </dgm:pt>
    <dgm:pt modelId="{CB496312-517F-48AA-8406-91EBB11EFCBC}" type="sibTrans" cxnId="{9F3E0C0C-E2C1-4749-9D7B-486712C6A6EA}">
      <dgm:prSet/>
      <dgm:spPr/>
      <dgm:t>
        <a:bodyPr/>
        <a:lstStyle/>
        <a:p>
          <a:endParaRPr lang="en-US"/>
        </a:p>
      </dgm:t>
    </dgm:pt>
    <dgm:pt modelId="{5B2B5416-7693-4615-845B-8912B0F34241}">
      <dgm:prSet phldrT="[Text]"/>
      <dgm:spPr/>
      <dgm:t>
        <a:bodyPr/>
        <a:lstStyle/>
        <a:p>
          <a:r>
            <a:rPr lang="en-US" dirty="0" smtClean="0"/>
            <a:t>Complete follow-up</a:t>
          </a:r>
          <a:endParaRPr lang="en-US" dirty="0"/>
        </a:p>
      </dgm:t>
    </dgm:pt>
    <dgm:pt modelId="{81DA2F32-6353-4D38-8131-09652F08868A}" type="parTrans" cxnId="{0ECB4EE8-32C7-40DE-9E5B-1D8E78AD94B8}">
      <dgm:prSet/>
      <dgm:spPr/>
      <dgm:t>
        <a:bodyPr/>
        <a:lstStyle/>
        <a:p>
          <a:endParaRPr lang="en-US"/>
        </a:p>
      </dgm:t>
    </dgm:pt>
    <dgm:pt modelId="{1F652EA7-4FE3-4CA6-8DE4-EB6249BF9D3D}" type="sibTrans" cxnId="{0ECB4EE8-32C7-40DE-9E5B-1D8E78AD94B8}">
      <dgm:prSet/>
      <dgm:spPr/>
      <dgm:t>
        <a:bodyPr/>
        <a:lstStyle/>
        <a:p>
          <a:endParaRPr lang="en-US"/>
        </a:p>
      </dgm:t>
    </dgm:pt>
    <dgm:pt modelId="{5554D099-B099-4C1F-A8A0-FFF18D3AB1AF}">
      <dgm:prSet phldrT="[Text]"/>
      <dgm:spPr/>
      <dgm:t>
        <a:bodyPr/>
        <a:lstStyle/>
        <a:p>
          <a:r>
            <a:rPr lang="en-US" dirty="0" smtClean="0"/>
            <a:t>Monitor exposed persons through their incubation period</a:t>
          </a:r>
          <a:endParaRPr lang="en-US" dirty="0"/>
        </a:p>
      </dgm:t>
    </dgm:pt>
    <dgm:pt modelId="{CE9DAD71-C7FA-4E86-92DD-C3E858E698AE}" type="parTrans" cxnId="{D17D037D-C741-4299-BC05-2CD4A37D53C1}">
      <dgm:prSet/>
      <dgm:spPr/>
      <dgm:t>
        <a:bodyPr/>
        <a:lstStyle/>
        <a:p>
          <a:endParaRPr lang="en-US"/>
        </a:p>
      </dgm:t>
    </dgm:pt>
    <dgm:pt modelId="{3A32D64D-FEDD-4E37-B440-B2835706F0D7}" type="sibTrans" cxnId="{D17D037D-C741-4299-BC05-2CD4A37D53C1}">
      <dgm:prSet/>
      <dgm:spPr/>
      <dgm:t>
        <a:bodyPr/>
        <a:lstStyle/>
        <a:p>
          <a:endParaRPr lang="en-US"/>
        </a:p>
      </dgm:t>
    </dgm:pt>
    <dgm:pt modelId="{02BEC2CF-2AD8-4275-B986-4B32CF014C1F}">
      <dgm:prSet phldrT="[Text]"/>
      <dgm:spPr/>
      <dgm:t>
        <a:bodyPr/>
        <a:lstStyle/>
        <a:p>
          <a:r>
            <a:rPr lang="en-US" dirty="0" smtClean="0"/>
            <a:t>Test symptomatic contacts for measles</a:t>
          </a:r>
          <a:endParaRPr lang="en-US" dirty="0"/>
        </a:p>
      </dgm:t>
    </dgm:pt>
    <dgm:pt modelId="{E44F820D-5A24-4740-BB20-DADF84C41027}" type="parTrans" cxnId="{D50E07F1-2418-46A8-89C0-FEC7E955BF01}">
      <dgm:prSet/>
      <dgm:spPr/>
      <dgm:t>
        <a:bodyPr/>
        <a:lstStyle/>
        <a:p>
          <a:endParaRPr lang="en-US"/>
        </a:p>
      </dgm:t>
    </dgm:pt>
    <dgm:pt modelId="{F5479528-7235-4409-A230-6EA504FA8626}" type="sibTrans" cxnId="{D50E07F1-2418-46A8-89C0-FEC7E955BF01}">
      <dgm:prSet/>
      <dgm:spPr/>
      <dgm:t>
        <a:bodyPr/>
        <a:lstStyle/>
        <a:p>
          <a:endParaRPr lang="en-US"/>
        </a:p>
      </dgm:t>
    </dgm:pt>
    <dgm:pt modelId="{EFDFCC85-A429-456C-A124-40EDC8CDAFA0}">
      <dgm:prSet phldrT="[Text]"/>
      <dgm:spPr/>
      <dgm:t>
        <a:bodyPr/>
        <a:lstStyle/>
        <a:p>
          <a:r>
            <a:rPr lang="en-US" dirty="0" smtClean="0"/>
            <a:t>Get contact information for exposed persons</a:t>
          </a:r>
          <a:endParaRPr lang="en-US" dirty="0"/>
        </a:p>
      </dgm:t>
    </dgm:pt>
    <dgm:pt modelId="{52359AB0-705B-46AA-B060-0A1E0B887DDC}" type="parTrans" cxnId="{7F0C4410-B275-46BB-B4C3-268F5174C043}">
      <dgm:prSet/>
      <dgm:spPr/>
      <dgm:t>
        <a:bodyPr/>
        <a:lstStyle/>
        <a:p>
          <a:endParaRPr lang="en-US"/>
        </a:p>
      </dgm:t>
    </dgm:pt>
    <dgm:pt modelId="{7678BC19-3CF9-4F76-B14F-8F93486403C4}" type="sibTrans" cxnId="{7F0C4410-B275-46BB-B4C3-268F5174C043}">
      <dgm:prSet/>
      <dgm:spPr/>
      <dgm:t>
        <a:bodyPr/>
        <a:lstStyle/>
        <a:p>
          <a:endParaRPr lang="en-US"/>
        </a:p>
      </dgm:t>
    </dgm:pt>
    <dgm:pt modelId="{45B1372B-8C31-499A-A480-5BE5E3005FB0}">
      <dgm:prSet phldrT="[Text]"/>
      <dgm:spPr/>
      <dgm:t>
        <a:bodyPr/>
        <a:lstStyle/>
        <a:p>
          <a:r>
            <a:rPr lang="en-US" dirty="0" smtClean="0"/>
            <a:t>Determine who is considered exposed</a:t>
          </a:r>
          <a:endParaRPr lang="en-US" dirty="0"/>
        </a:p>
      </dgm:t>
    </dgm:pt>
    <dgm:pt modelId="{D9303D7E-B509-4AE3-A561-51E687E38458}" type="parTrans" cxnId="{B4C901FD-ABD3-4702-8065-D7FE44F969E0}">
      <dgm:prSet/>
      <dgm:spPr/>
      <dgm:t>
        <a:bodyPr/>
        <a:lstStyle/>
        <a:p>
          <a:endParaRPr lang="en-US"/>
        </a:p>
      </dgm:t>
    </dgm:pt>
    <dgm:pt modelId="{124E31F3-28BE-48AB-AA29-475A09C4709D}" type="sibTrans" cxnId="{B4C901FD-ABD3-4702-8065-D7FE44F969E0}">
      <dgm:prSet/>
      <dgm:spPr/>
      <dgm:t>
        <a:bodyPr/>
        <a:lstStyle/>
        <a:p>
          <a:endParaRPr lang="en-US"/>
        </a:p>
      </dgm:t>
    </dgm:pt>
    <dgm:pt modelId="{86FB59FD-969B-4E87-AF03-14EFBA5EF9CE}">
      <dgm:prSet phldrT="[Text]"/>
      <dgm:spPr/>
      <dgm:t>
        <a:bodyPr/>
        <a:lstStyle/>
        <a:p>
          <a:r>
            <a:rPr lang="en-US" dirty="0" smtClean="0"/>
            <a:t>Determine if prophylaxis is indicated</a:t>
          </a:r>
          <a:endParaRPr lang="en-US" dirty="0"/>
        </a:p>
      </dgm:t>
    </dgm:pt>
    <dgm:pt modelId="{75A63DC9-B4E5-43CB-88F1-0AAA87F0A907}" type="parTrans" cxnId="{812F2967-AA3C-4D65-A28F-844669303DAF}">
      <dgm:prSet/>
      <dgm:spPr/>
      <dgm:t>
        <a:bodyPr/>
        <a:lstStyle/>
        <a:p>
          <a:endParaRPr lang="en-US"/>
        </a:p>
      </dgm:t>
    </dgm:pt>
    <dgm:pt modelId="{905ED2CE-10C8-4672-A5BD-F804CAA3F8EC}" type="sibTrans" cxnId="{812F2967-AA3C-4D65-A28F-844669303DAF}">
      <dgm:prSet/>
      <dgm:spPr/>
      <dgm:t>
        <a:bodyPr/>
        <a:lstStyle/>
        <a:p>
          <a:endParaRPr lang="en-US"/>
        </a:p>
      </dgm:t>
    </dgm:pt>
    <dgm:pt modelId="{3935854A-0F00-487F-8356-5A5A3ADE0784}">
      <dgm:prSet phldrT="[Text]"/>
      <dgm:spPr/>
      <dgm:t>
        <a:bodyPr/>
        <a:lstStyle/>
        <a:p>
          <a:r>
            <a:rPr lang="en-US" dirty="0" smtClean="0"/>
            <a:t>Determine if quarantine is warranted</a:t>
          </a:r>
          <a:endParaRPr lang="en-US" dirty="0"/>
        </a:p>
      </dgm:t>
    </dgm:pt>
    <dgm:pt modelId="{0AD54420-4019-45CF-8E51-5F2E78F98779}" type="parTrans" cxnId="{C89A6BFE-EDA7-4A85-8567-182B311FCA73}">
      <dgm:prSet/>
      <dgm:spPr/>
      <dgm:t>
        <a:bodyPr/>
        <a:lstStyle/>
        <a:p>
          <a:endParaRPr lang="en-US"/>
        </a:p>
      </dgm:t>
    </dgm:pt>
    <dgm:pt modelId="{ADCD958A-F897-4D27-9061-D400CF443737}" type="sibTrans" cxnId="{C89A6BFE-EDA7-4A85-8567-182B311FCA73}">
      <dgm:prSet/>
      <dgm:spPr/>
      <dgm:t>
        <a:bodyPr/>
        <a:lstStyle/>
        <a:p>
          <a:endParaRPr lang="en-US"/>
        </a:p>
      </dgm:t>
    </dgm:pt>
    <dgm:pt modelId="{449699F5-3D85-4774-AF0E-AD6D07FDEFDD}" type="pres">
      <dgm:prSet presAssocID="{794A0C8D-A353-4B9B-8BB3-2BAD6B6A30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54690E-5857-46CA-BEE7-E51B76084456}" type="pres">
      <dgm:prSet presAssocID="{276B2BDD-3BB2-4415-B867-1B4B104F6C23}" presName="composite" presStyleCnt="0"/>
      <dgm:spPr/>
    </dgm:pt>
    <dgm:pt modelId="{B614F727-6D59-4AD6-8EF8-6B35C0891748}" type="pres">
      <dgm:prSet presAssocID="{276B2BDD-3BB2-4415-B867-1B4B104F6C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54308-45B6-4240-91D4-DA4101C72328}" type="pres">
      <dgm:prSet presAssocID="{276B2BDD-3BB2-4415-B867-1B4B104F6C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3D30E-50E5-4E4E-B749-42006BB93FCA}" type="pres">
      <dgm:prSet presAssocID="{C258E727-8053-466F-9361-B4F11A551821}" presName="sp" presStyleCnt="0"/>
      <dgm:spPr/>
    </dgm:pt>
    <dgm:pt modelId="{A764F984-5A6B-4CA1-9C91-82F77493FCA4}" type="pres">
      <dgm:prSet presAssocID="{5F977A01-B69F-4887-A073-DE5475A4AC31}" presName="composite" presStyleCnt="0"/>
      <dgm:spPr/>
    </dgm:pt>
    <dgm:pt modelId="{29574409-59EA-4F2C-8D43-B163AD88B603}" type="pres">
      <dgm:prSet presAssocID="{5F977A01-B69F-4887-A073-DE5475A4AC3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6482A-E6AF-4D16-AF77-718278E1F9C3}" type="pres">
      <dgm:prSet presAssocID="{5F977A01-B69F-4887-A073-DE5475A4AC3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17BF8-1414-42B5-AA70-18A44C4F1285}" type="pres">
      <dgm:prSet presAssocID="{67A1E73E-0815-4C75-8215-B9EA684CAE99}" presName="sp" presStyleCnt="0"/>
      <dgm:spPr/>
    </dgm:pt>
    <dgm:pt modelId="{B112B189-54A2-4E08-B4A6-C6D760FA2D31}" type="pres">
      <dgm:prSet presAssocID="{5B2B5416-7693-4615-845B-8912B0F34241}" presName="composite" presStyleCnt="0"/>
      <dgm:spPr/>
    </dgm:pt>
    <dgm:pt modelId="{39626CC9-8303-4940-AAEA-7942FA374525}" type="pres">
      <dgm:prSet presAssocID="{5B2B5416-7693-4615-845B-8912B0F3424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D9BEB-0CE0-4406-B1AF-334F1CDBD721}" type="pres">
      <dgm:prSet presAssocID="{5B2B5416-7693-4615-845B-8912B0F3424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672AA7-B02F-4BDD-8B07-1086CB457747}" type="presOf" srcId="{276B2BDD-3BB2-4415-B867-1B4B104F6C23}" destId="{B614F727-6D59-4AD6-8EF8-6B35C0891748}" srcOrd="0" destOrd="0" presId="urn:microsoft.com/office/officeart/2005/8/layout/chevron2"/>
    <dgm:cxn modelId="{2ED1D992-530E-431B-ACAB-084CE670B212}" type="presOf" srcId="{45B1372B-8C31-499A-A480-5BE5E3005FB0}" destId="{AEB54308-45B6-4240-91D4-DA4101C72328}" srcOrd="0" destOrd="1" presId="urn:microsoft.com/office/officeart/2005/8/layout/chevron2"/>
    <dgm:cxn modelId="{D17D037D-C741-4299-BC05-2CD4A37D53C1}" srcId="{5B2B5416-7693-4615-845B-8912B0F34241}" destId="{5554D099-B099-4C1F-A8A0-FFF18D3AB1AF}" srcOrd="0" destOrd="0" parTransId="{CE9DAD71-C7FA-4E86-92DD-C3E858E698AE}" sibTransId="{3A32D64D-FEDD-4E37-B440-B2835706F0D7}"/>
    <dgm:cxn modelId="{0ECB4EE8-32C7-40DE-9E5B-1D8E78AD94B8}" srcId="{794A0C8D-A353-4B9B-8BB3-2BAD6B6A30E8}" destId="{5B2B5416-7693-4615-845B-8912B0F34241}" srcOrd="2" destOrd="0" parTransId="{81DA2F32-6353-4D38-8131-09652F08868A}" sibTransId="{1F652EA7-4FE3-4CA6-8DE4-EB6249BF9D3D}"/>
    <dgm:cxn modelId="{FDC05DE5-D3F2-4743-9A48-1534ABF3F2E6}" type="presOf" srcId="{5B2B5416-7693-4615-845B-8912B0F34241}" destId="{39626CC9-8303-4940-AAEA-7942FA374525}" srcOrd="0" destOrd="0" presId="urn:microsoft.com/office/officeart/2005/8/layout/chevron2"/>
    <dgm:cxn modelId="{6830F057-6B06-4B21-BD61-EAB4B6EA8C13}" type="presOf" srcId="{5554D099-B099-4C1F-A8A0-FFF18D3AB1AF}" destId="{F41D9BEB-0CE0-4406-B1AF-334F1CDBD721}" srcOrd="0" destOrd="0" presId="urn:microsoft.com/office/officeart/2005/8/layout/chevron2"/>
    <dgm:cxn modelId="{74C159BF-FD64-4980-BB28-1606E37337C0}" srcId="{794A0C8D-A353-4B9B-8BB3-2BAD6B6A30E8}" destId="{5F977A01-B69F-4887-A073-DE5475A4AC31}" srcOrd="1" destOrd="0" parTransId="{4B75DD26-D1B3-4649-B6BC-74D2A7BA340B}" sibTransId="{67A1E73E-0815-4C75-8215-B9EA684CAE99}"/>
    <dgm:cxn modelId="{9F3E0C0C-E2C1-4749-9D7B-486712C6A6EA}" srcId="{5F977A01-B69F-4887-A073-DE5475A4AC31}" destId="{023B6958-59FF-40FB-876A-F6AA36DF3295}" srcOrd="0" destOrd="0" parTransId="{E13D8DBD-8BE3-4902-AA31-D7F7C7CACD79}" sibTransId="{CB496312-517F-48AA-8406-91EBB11EFCBC}"/>
    <dgm:cxn modelId="{812F2967-AA3C-4D65-A28F-844669303DAF}" srcId="{5F977A01-B69F-4887-A073-DE5475A4AC31}" destId="{86FB59FD-969B-4E87-AF03-14EFBA5EF9CE}" srcOrd="1" destOrd="0" parTransId="{75A63DC9-B4E5-43CB-88F1-0AAA87F0A907}" sibTransId="{905ED2CE-10C8-4672-A5BD-F804CAA3F8EC}"/>
    <dgm:cxn modelId="{7E6C9F07-B38A-4809-AA41-91083258F07A}" srcId="{794A0C8D-A353-4B9B-8BB3-2BAD6B6A30E8}" destId="{276B2BDD-3BB2-4415-B867-1B4B104F6C23}" srcOrd="0" destOrd="0" parTransId="{95C8A90A-7405-472A-97B2-B9093170D169}" sibTransId="{C258E727-8053-466F-9361-B4F11A551821}"/>
    <dgm:cxn modelId="{87C00606-8614-46DF-8662-8AA21C80E9B3}" type="presOf" srcId="{632F81F7-DDEA-48B2-BA46-87D50F192DFE}" destId="{AEB54308-45B6-4240-91D4-DA4101C72328}" srcOrd="0" destOrd="0" presId="urn:microsoft.com/office/officeart/2005/8/layout/chevron2"/>
    <dgm:cxn modelId="{1B75A8EC-4A4B-4150-A603-B24A43BB6B65}" type="presOf" srcId="{86FB59FD-969B-4E87-AF03-14EFBA5EF9CE}" destId="{7BC6482A-E6AF-4D16-AF77-718278E1F9C3}" srcOrd="0" destOrd="1" presId="urn:microsoft.com/office/officeart/2005/8/layout/chevron2"/>
    <dgm:cxn modelId="{0010E855-7880-4863-9899-D28336B5F777}" srcId="{276B2BDD-3BB2-4415-B867-1B4B104F6C23}" destId="{632F81F7-DDEA-48B2-BA46-87D50F192DFE}" srcOrd="0" destOrd="0" parTransId="{7AA1833E-3E74-4EE5-B935-338E2BEAA436}" sibTransId="{FC048ED1-395F-40E9-91E1-A9CAFEFA35FA}"/>
    <dgm:cxn modelId="{2B2A7D01-8DE7-4EFA-8DF6-68EEA530BACE}" type="presOf" srcId="{794A0C8D-A353-4B9B-8BB3-2BAD6B6A30E8}" destId="{449699F5-3D85-4774-AF0E-AD6D07FDEFDD}" srcOrd="0" destOrd="0" presId="urn:microsoft.com/office/officeart/2005/8/layout/chevron2"/>
    <dgm:cxn modelId="{7C6BAECB-AC4A-4FD9-9C0C-16C3B3F9C559}" type="presOf" srcId="{3935854A-0F00-487F-8356-5A5A3ADE0784}" destId="{7BC6482A-E6AF-4D16-AF77-718278E1F9C3}" srcOrd="0" destOrd="2" presId="urn:microsoft.com/office/officeart/2005/8/layout/chevron2"/>
    <dgm:cxn modelId="{7F0C4410-B275-46BB-B4C3-268F5174C043}" srcId="{276B2BDD-3BB2-4415-B867-1B4B104F6C23}" destId="{EFDFCC85-A429-456C-A124-40EDC8CDAFA0}" srcOrd="2" destOrd="0" parTransId="{52359AB0-705B-46AA-B060-0A1E0B887DDC}" sibTransId="{7678BC19-3CF9-4F76-B14F-8F93486403C4}"/>
    <dgm:cxn modelId="{79304614-4EEA-4118-BA0D-14F5D028DEF6}" type="presOf" srcId="{02BEC2CF-2AD8-4275-B986-4B32CF014C1F}" destId="{F41D9BEB-0CE0-4406-B1AF-334F1CDBD721}" srcOrd="0" destOrd="1" presId="urn:microsoft.com/office/officeart/2005/8/layout/chevron2"/>
    <dgm:cxn modelId="{D50E07F1-2418-46A8-89C0-FEC7E955BF01}" srcId="{5B2B5416-7693-4615-845B-8912B0F34241}" destId="{02BEC2CF-2AD8-4275-B986-4B32CF014C1F}" srcOrd="1" destOrd="0" parTransId="{E44F820D-5A24-4740-BB20-DADF84C41027}" sibTransId="{F5479528-7235-4409-A230-6EA504FA8626}"/>
    <dgm:cxn modelId="{B4C901FD-ABD3-4702-8065-D7FE44F969E0}" srcId="{276B2BDD-3BB2-4415-B867-1B4B104F6C23}" destId="{45B1372B-8C31-499A-A480-5BE5E3005FB0}" srcOrd="1" destOrd="0" parTransId="{D9303D7E-B509-4AE3-A561-51E687E38458}" sibTransId="{124E31F3-28BE-48AB-AA29-475A09C4709D}"/>
    <dgm:cxn modelId="{B9555A13-0E51-4999-933E-555F9B9ABDF0}" type="presOf" srcId="{EFDFCC85-A429-456C-A124-40EDC8CDAFA0}" destId="{AEB54308-45B6-4240-91D4-DA4101C72328}" srcOrd="0" destOrd="2" presId="urn:microsoft.com/office/officeart/2005/8/layout/chevron2"/>
    <dgm:cxn modelId="{D528ED8D-05C0-49E0-8DD9-B1F9BCB66635}" type="presOf" srcId="{023B6958-59FF-40FB-876A-F6AA36DF3295}" destId="{7BC6482A-E6AF-4D16-AF77-718278E1F9C3}" srcOrd="0" destOrd="0" presId="urn:microsoft.com/office/officeart/2005/8/layout/chevron2"/>
    <dgm:cxn modelId="{C89A6BFE-EDA7-4A85-8567-182B311FCA73}" srcId="{5F977A01-B69F-4887-A073-DE5475A4AC31}" destId="{3935854A-0F00-487F-8356-5A5A3ADE0784}" srcOrd="2" destOrd="0" parTransId="{0AD54420-4019-45CF-8E51-5F2E78F98779}" sibTransId="{ADCD958A-F897-4D27-9061-D400CF443737}"/>
    <dgm:cxn modelId="{3871EE64-927A-48C3-97C8-BAA90E2A2F6E}" type="presOf" srcId="{5F977A01-B69F-4887-A073-DE5475A4AC31}" destId="{29574409-59EA-4F2C-8D43-B163AD88B603}" srcOrd="0" destOrd="0" presId="urn:microsoft.com/office/officeart/2005/8/layout/chevron2"/>
    <dgm:cxn modelId="{F2B4A027-839D-40FF-B7A3-C1DE14ADB853}" type="presParOf" srcId="{449699F5-3D85-4774-AF0E-AD6D07FDEFDD}" destId="{A054690E-5857-46CA-BEE7-E51B76084456}" srcOrd="0" destOrd="0" presId="urn:microsoft.com/office/officeart/2005/8/layout/chevron2"/>
    <dgm:cxn modelId="{F7BC6287-A3B4-4E81-BAC1-179D60B3666B}" type="presParOf" srcId="{A054690E-5857-46CA-BEE7-E51B76084456}" destId="{B614F727-6D59-4AD6-8EF8-6B35C0891748}" srcOrd="0" destOrd="0" presId="urn:microsoft.com/office/officeart/2005/8/layout/chevron2"/>
    <dgm:cxn modelId="{1B69B95C-23F8-442C-A368-93F16979B7AB}" type="presParOf" srcId="{A054690E-5857-46CA-BEE7-E51B76084456}" destId="{AEB54308-45B6-4240-91D4-DA4101C72328}" srcOrd="1" destOrd="0" presId="urn:microsoft.com/office/officeart/2005/8/layout/chevron2"/>
    <dgm:cxn modelId="{15A7D890-C829-4E91-9D98-4548C819FE9F}" type="presParOf" srcId="{449699F5-3D85-4774-AF0E-AD6D07FDEFDD}" destId="{9863D30E-50E5-4E4E-B749-42006BB93FCA}" srcOrd="1" destOrd="0" presId="urn:microsoft.com/office/officeart/2005/8/layout/chevron2"/>
    <dgm:cxn modelId="{29D62AE5-D7BC-43F5-998D-0485E130D95E}" type="presParOf" srcId="{449699F5-3D85-4774-AF0E-AD6D07FDEFDD}" destId="{A764F984-5A6B-4CA1-9C91-82F77493FCA4}" srcOrd="2" destOrd="0" presId="urn:microsoft.com/office/officeart/2005/8/layout/chevron2"/>
    <dgm:cxn modelId="{27A5FFEB-F36A-4072-8ABF-0ECB88587EF5}" type="presParOf" srcId="{A764F984-5A6B-4CA1-9C91-82F77493FCA4}" destId="{29574409-59EA-4F2C-8D43-B163AD88B603}" srcOrd="0" destOrd="0" presId="urn:microsoft.com/office/officeart/2005/8/layout/chevron2"/>
    <dgm:cxn modelId="{876A2135-8C9D-421F-B49B-6C84C368F419}" type="presParOf" srcId="{A764F984-5A6B-4CA1-9C91-82F77493FCA4}" destId="{7BC6482A-E6AF-4D16-AF77-718278E1F9C3}" srcOrd="1" destOrd="0" presId="urn:microsoft.com/office/officeart/2005/8/layout/chevron2"/>
    <dgm:cxn modelId="{7DAD09C0-34A8-4E76-B253-78CA6A996C41}" type="presParOf" srcId="{449699F5-3D85-4774-AF0E-AD6D07FDEFDD}" destId="{FF117BF8-1414-42B5-AA70-18A44C4F1285}" srcOrd="3" destOrd="0" presId="urn:microsoft.com/office/officeart/2005/8/layout/chevron2"/>
    <dgm:cxn modelId="{A8A9ECB9-EC3D-4832-81DF-AAA3C7037DBC}" type="presParOf" srcId="{449699F5-3D85-4774-AF0E-AD6D07FDEFDD}" destId="{B112B189-54A2-4E08-B4A6-C6D760FA2D31}" srcOrd="4" destOrd="0" presId="urn:microsoft.com/office/officeart/2005/8/layout/chevron2"/>
    <dgm:cxn modelId="{09944341-BCAD-4457-99D1-860E95E6FF83}" type="presParOf" srcId="{B112B189-54A2-4E08-B4A6-C6D760FA2D31}" destId="{39626CC9-8303-4940-AAEA-7942FA374525}" srcOrd="0" destOrd="0" presId="urn:microsoft.com/office/officeart/2005/8/layout/chevron2"/>
    <dgm:cxn modelId="{D419530C-7694-4A5F-85CD-7F66CDEDE211}" type="presParOf" srcId="{B112B189-54A2-4E08-B4A6-C6D760FA2D31}" destId="{F41D9BEB-0CE0-4406-B1AF-334F1CDBD7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14F727-6D59-4AD6-8EF8-6B35C0891748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Measles Case</a:t>
          </a:r>
          <a:endParaRPr lang="en-US" sz="1600" kern="1200" dirty="0"/>
        </a:p>
      </dsp:txBody>
      <dsp:txXfrm rot="5400000">
        <a:off x="-222429" y="225592"/>
        <a:ext cx="1482862" cy="1038004"/>
      </dsp:txXfrm>
    </dsp:sp>
    <dsp:sp modelId="{AEB54308-45B6-4240-91D4-DA4101C72328}">
      <dsp:nvSpPr>
        <dsp:cNvPr id="0" name=""/>
        <dsp:cNvSpPr/>
      </dsp:nvSpPr>
      <dsp:spPr>
        <a:xfrm rot="5400000">
          <a:off x="3084818" y="-2043650"/>
          <a:ext cx="964367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Collect information on patient whereabouts during infectious period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Determine who is considered exposed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Get contact information for exposed persons</a:t>
          </a:r>
          <a:endParaRPr lang="en-US" sz="1400" kern="1200" dirty="0"/>
        </a:p>
      </dsp:txBody>
      <dsp:txXfrm rot="5400000">
        <a:off x="3084818" y="-2043650"/>
        <a:ext cx="964367" cy="5057995"/>
      </dsp:txXfrm>
    </dsp:sp>
    <dsp:sp modelId="{29574409-59EA-4F2C-8D43-B163AD88B603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Measles Contacts</a:t>
          </a:r>
          <a:endParaRPr lang="en-US" sz="1600" kern="1200" dirty="0"/>
        </a:p>
      </dsp:txBody>
      <dsp:txXfrm rot="5400000">
        <a:off x="-222429" y="1512997"/>
        <a:ext cx="1482862" cy="1038004"/>
      </dsp:txXfrm>
    </dsp:sp>
    <dsp:sp modelId="{7BC6482A-E6AF-4D16-AF77-718278E1F9C3}">
      <dsp:nvSpPr>
        <dsp:cNvPr id="0" name=""/>
        <dsp:cNvSpPr/>
      </dsp:nvSpPr>
      <dsp:spPr>
        <a:xfrm rot="5400000">
          <a:off x="3085071" y="-756498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Assess immune status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Determine if prophylaxis is indicated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Determine if quarantine is warranted</a:t>
          </a:r>
          <a:endParaRPr lang="en-US" sz="1400" kern="1200" dirty="0"/>
        </a:p>
      </dsp:txBody>
      <dsp:txXfrm rot="5400000">
        <a:off x="3085071" y="-756498"/>
        <a:ext cx="963860" cy="5057995"/>
      </dsp:txXfrm>
    </dsp:sp>
    <dsp:sp modelId="{39626CC9-8303-4940-AAEA-7942FA374525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Complete follow-up</a:t>
          </a:r>
          <a:endParaRPr lang="en-US" sz="1600" kern="1200" dirty="0"/>
        </a:p>
      </dsp:txBody>
      <dsp:txXfrm rot="5400000">
        <a:off x="-222429" y="2800403"/>
        <a:ext cx="1482862" cy="1038004"/>
      </dsp:txXfrm>
    </dsp:sp>
    <dsp:sp modelId="{F41D9BEB-0CE0-4406-B1AF-334F1CDBD721}">
      <dsp:nvSpPr>
        <dsp:cNvPr id="0" name=""/>
        <dsp:cNvSpPr/>
      </dsp:nvSpPr>
      <dsp:spPr>
        <a:xfrm rot="5400000">
          <a:off x="3085071" y="530906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Monitor exposed persons through their incubation period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Test symptomatic contacts for measles</a:t>
          </a:r>
          <a:endParaRPr lang="en-US" sz="1400" kern="1200" dirty="0"/>
        </a:p>
      </dsp:txBody>
      <dsp:txXfrm rot="5400000">
        <a:off x="3085071" y="530906"/>
        <a:ext cx="963860" cy="5057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252B1-A200-4809-B877-688853663032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23216-47B2-405D-B899-A716F15C7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00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3216-47B2-405D-B899-A716F15C7F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1897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3216-47B2-405D-B899-A716F15C7F8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11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often see quotes like this one taken from the chart of a 44 </a:t>
            </a:r>
            <a:r>
              <a:rPr lang="en-US" dirty="0" err="1" smtClean="0"/>
              <a:t>yo</a:t>
            </a:r>
            <a:r>
              <a:rPr lang="en-US" dirty="0" smtClean="0"/>
              <a:t> patient with recent travel to the </a:t>
            </a:r>
            <a:r>
              <a:rPr lang="en-US" dirty="0" err="1" smtClean="0"/>
              <a:t>philippines</a:t>
            </a:r>
            <a:r>
              <a:rPr lang="en-US" dirty="0" smtClean="0"/>
              <a:t> who presented</a:t>
            </a:r>
            <a:r>
              <a:rPr lang="en-US" baseline="0" dirty="0" smtClean="0"/>
              <a:t> to his physician and had numerous consultations.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3216-47B2-405D-B899-A716F15C7F8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10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Monday, September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B63F-AC0A-4427-9188-6E9C661C0F7D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7C82-774C-4B1C-AE22-529C9468CD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B63F-AC0A-4427-9188-6E9C661C0F7D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7C82-774C-4B1C-AE22-529C9468CD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Monday, September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Monday, September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B63F-AC0A-4427-9188-6E9C661C0F7D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7C82-774C-4B1C-AE22-529C9468CD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B63F-AC0A-4427-9188-6E9C661C0F7D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7C82-774C-4B1C-AE22-529C9468CD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B63F-AC0A-4427-9188-6E9C661C0F7D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7C82-774C-4B1C-AE22-529C9468CD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B63F-AC0A-4427-9188-6E9C661C0F7D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7C82-774C-4B1C-AE22-529C9468CD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B63F-AC0A-4427-9188-6E9C661C0F7D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7C82-774C-4B1C-AE22-529C9468CD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B63F-AC0A-4427-9188-6E9C661C0F7D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7C82-774C-4B1C-AE22-529C9468CD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Monday, September 14,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1600"/>
            <a:ext cx="86868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7" descr="CDPH logo-mask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591" y="6096000"/>
            <a:ext cx="85980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848600" cy="1927225"/>
          </a:xfrm>
        </p:spPr>
        <p:txBody>
          <a:bodyPr/>
          <a:lstStyle/>
          <a:p>
            <a:r>
              <a:rPr lang="en-US" sz="3200" b="1" dirty="0" smtClean="0"/>
              <a:t>Measles: A Story from the Field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Jennifer Zipprich, PhD</a:t>
            </a:r>
          </a:p>
          <a:p>
            <a:r>
              <a:rPr lang="en-US" sz="2000" dirty="0" smtClean="0"/>
              <a:t>Immunization Branch</a:t>
            </a:r>
          </a:p>
          <a:p>
            <a:r>
              <a:rPr lang="en-US" sz="2000" dirty="0" smtClean="0"/>
              <a:t>California Department of Public Health</a:t>
            </a:r>
          </a:p>
          <a:p>
            <a:r>
              <a:rPr lang="en-US" sz="2000" dirty="0" smtClean="0"/>
              <a:t>September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2015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722" y="3581400"/>
            <a:ext cx="1965071" cy="269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04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5486400"/>
            <a:ext cx="243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 credit: WFMY news</a:t>
            </a:r>
            <a:endParaRPr lang="en-US" sz="800" dirty="0"/>
          </a:p>
        </p:txBody>
      </p:sp>
      <p:pic>
        <p:nvPicPr>
          <p:cNvPr id="7" name="Picture 6" descr="sign copy_b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286000"/>
            <a:ext cx="4437580" cy="29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9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5624236" cy="296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273"/>
          <a:stretch/>
        </p:blipFill>
        <p:spPr bwMode="auto">
          <a:xfrm>
            <a:off x="544985" y="762000"/>
            <a:ext cx="8009468" cy="163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5819274" cy="344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970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713874"/>
            <a:ext cx="78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j-lt"/>
                <a:cs typeface="Albany AMT" panose="020B0604020202020204" pitchFamily="34" charset="0"/>
              </a:rPr>
              <a:t>What Does Maintaining Elimination Take?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8393" y="1600201"/>
            <a:ext cx="2948702" cy="4419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74661" y="3132096"/>
            <a:ext cx="4205069" cy="2330116"/>
            <a:chOff x="381000" y="1600200"/>
            <a:chExt cx="3826239" cy="2066387"/>
          </a:xfrm>
        </p:grpSpPr>
        <p:grpSp>
          <p:nvGrpSpPr>
            <p:cNvPr id="6" name="Group 5"/>
            <p:cNvGrpSpPr/>
            <p:nvPr/>
          </p:nvGrpSpPr>
          <p:grpSpPr>
            <a:xfrm>
              <a:off x="381000" y="1600200"/>
              <a:ext cx="3826239" cy="1881721"/>
              <a:chOff x="4638207" y="1600200"/>
              <a:chExt cx="3826239" cy="188172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93628"/>
              <a:stretch/>
            </p:blipFill>
            <p:spPr>
              <a:xfrm>
                <a:off x="4638207" y="1600200"/>
                <a:ext cx="3740046" cy="324853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69462"/>
              <a:stretch/>
            </p:blipFill>
            <p:spPr>
              <a:xfrm>
                <a:off x="4724400" y="1925053"/>
                <a:ext cx="3740046" cy="1556868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467193" y="3481921"/>
              <a:ext cx="2667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/>
                <a:t>Adapted from NIAID</a:t>
              </a:r>
              <a:endParaRPr lang="en-US" sz="6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78672" y="1750121"/>
            <a:ext cx="4554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lbany AMT" panose="020B0604020202020204" pitchFamily="34" charset="0"/>
                <a:cs typeface="Albany AMT" panose="020B0604020202020204" pitchFamily="34" charset="0"/>
              </a:rPr>
              <a:t>Elimination</a:t>
            </a:r>
            <a:r>
              <a:rPr lang="en-US" b="1" dirty="0">
                <a:latin typeface="Albany AMT" panose="020B0604020202020204" pitchFamily="34" charset="0"/>
                <a:cs typeface="Albany AMT" panose="020B0604020202020204" pitchFamily="34" charset="0"/>
              </a:rPr>
              <a:t> of measles requires maintaining the effective reproduction number </a:t>
            </a:r>
            <a:r>
              <a:rPr lang="en-US" i="1" dirty="0">
                <a:latin typeface="Albany AMT" panose="020B0604020202020204" pitchFamily="34" charset="0"/>
                <a:cs typeface="Albany AMT" panose="020B0604020202020204" pitchFamily="34" charset="0"/>
              </a:rPr>
              <a:t>R</a:t>
            </a:r>
            <a:r>
              <a:rPr lang="en-US" b="1" dirty="0">
                <a:latin typeface="Albany AMT" panose="020B0604020202020204" pitchFamily="34" charset="0"/>
                <a:cs typeface="Albany AMT" panose="020B0604020202020204" pitchFamily="34" charset="0"/>
              </a:rPr>
              <a:t> at &lt;</a:t>
            </a:r>
            <a:r>
              <a:rPr lang="en-US" b="1" dirty="0" smtClean="0">
                <a:latin typeface="Albany AMT" panose="020B0604020202020204" pitchFamily="34" charset="0"/>
                <a:cs typeface="Albany AMT" panose="020B0604020202020204" pitchFamily="34" charset="0"/>
              </a:rPr>
              <a:t>1</a:t>
            </a:r>
            <a:endParaRPr lang="en-US" dirty="0">
              <a:latin typeface="Albany AMT" panose="020B0604020202020204" pitchFamily="34" charset="0"/>
              <a:cs typeface="Albany AM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1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Measles Requires Urgent Public Health Action</a:t>
            </a:r>
            <a:endParaRPr lang="en-US" sz="2800" b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2356665454"/>
              </p:ext>
            </p:extLst>
          </p:nvPr>
        </p:nvGraphicFramePr>
        <p:xfrm>
          <a:off x="12954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48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224450" y="3561346"/>
            <a:ext cx="3914775" cy="369332"/>
            <a:chOff x="1399618" y="3067050"/>
            <a:chExt cx="3914775" cy="369332"/>
          </a:xfrm>
        </p:grpSpPr>
        <p:sp>
          <p:nvSpPr>
            <p:cNvPr id="30" name="TextBox 29"/>
            <p:cNvSpPr txBox="1"/>
            <p:nvPr/>
          </p:nvSpPr>
          <p:spPr>
            <a:xfrm>
              <a:off x="1399618" y="3067050"/>
              <a:ext cx="3914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Fever    Runny nose    Cough</a:t>
              </a:r>
              <a:endParaRPr lang="en-US" dirty="0"/>
            </a:p>
          </p:txBody>
        </p:sp>
        <p:sp>
          <p:nvSpPr>
            <p:cNvPr id="32" name="Diamond 31"/>
            <p:cNvSpPr/>
            <p:nvPr/>
          </p:nvSpPr>
          <p:spPr>
            <a:xfrm>
              <a:off x="2130373" y="3194566"/>
              <a:ext cx="95250" cy="114300"/>
            </a:xfrm>
            <a:prstGeom prst="diamon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iamond 32"/>
            <p:cNvSpPr/>
            <p:nvPr/>
          </p:nvSpPr>
          <p:spPr>
            <a:xfrm>
              <a:off x="3642362" y="3194566"/>
              <a:ext cx="95250" cy="114300"/>
            </a:xfrm>
            <a:prstGeom prst="diamon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1463623" y="3067050"/>
              <a:ext cx="3657600" cy="0"/>
            </a:xfrm>
            <a:prstGeom prst="straightConnector1">
              <a:avLst/>
            </a:prstGeom>
            <a:ln w="28575">
              <a:solidFill>
                <a:schemeClr val="accent3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356770" y="4251604"/>
            <a:ext cx="3353357" cy="902732"/>
            <a:chOff x="4342843" y="3956935"/>
            <a:chExt cx="3353357" cy="902732"/>
          </a:xfrm>
        </p:grpSpPr>
        <p:sp>
          <p:nvSpPr>
            <p:cNvPr id="31" name="Oval 30"/>
            <p:cNvSpPr/>
            <p:nvPr/>
          </p:nvSpPr>
          <p:spPr>
            <a:xfrm>
              <a:off x="4342843" y="3956935"/>
              <a:ext cx="3353357" cy="902732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52681" y="4223635"/>
              <a:ext cx="2562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Batang" panose="02030600000101010101" pitchFamily="18" charset="-127"/>
                  <a:ea typeface="Batang" panose="02030600000101010101" pitchFamily="18" charset="-127"/>
                </a:rPr>
                <a:t>Kawasaki disease?</a:t>
              </a:r>
              <a:endParaRPr lang="en-US" b="1" dirty="0"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74389" y="4517303"/>
            <a:ext cx="2390775" cy="772413"/>
            <a:chOff x="2074389" y="4305185"/>
            <a:chExt cx="2390775" cy="772413"/>
          </a:xfrm>
        </p:grpSpPr>
        <p:sp>
          <p:nvSpPr>
            <p:cNvPr id="28" name="Oval 27"/>
            <p:cNvSpPr/>
            <p:nvPr/>
          </p:nvSpPr>
          <p:spPr>
            <a:xfrm>
              <a:off x="2074389" y="4305185"/>
              <a:ext cx="2390775" cy="7724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80124" y="4517303"/>
              <a:ext cx="2185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Batang" panose="02030600000101010101" pitchFamily="18" charset="-127"/>
                  <a:ea typeface="Batang" panose="02030600000101010101" pitchFamily="18" charset="-127"/>
                </a:rPr>
                <a:t>Viral </a:t>
              </a:r>
              <a:r>
                <a:rPr lang="en-US" b="1" dirty="0" err="1" smtClean="0">
                  <a:latin typeface="Batang" panose="02030600000101010101" pitchFamily="18" charset="-127"/>
                  <a:ea typeface="Batang" panose="02030600000101010101" pitchFamily="18" charset="-127"/>
                </a:rPr>
                <a:t>exanthem</a:t>
              </a:r>
              <a:r>
                <a:rPr lang="en-US" b="1" dirty="0" smtClean="0">
                  <a:latin typeface="Batang" panose="02030600000101010101" pitchFamily="18" charset="-127"/>
                  <a:ea typeface="Batang" panose="02030600000101010101" pitchFamily="18" charset="-127"/>
                </a:rPr>
                <a:t>?</a:t>
              </a:r>
              <a:endParaRPr lang="en-US" b="1" dirty="0"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822074" y="5116867"/>
            <a:ext cx="3967108" cy="631453"/>
            <a:chOff x="4157105" y="4876058"/>
            <a:chExt cx="3967108" cy="631453"/>
          </a:xfrm>
        </p:grpSpPr>
        <p:sp>
          <p:nvSpPr>
            <p:cNvPr id="34" name="Oval 33"/>
            <p:cNvSpPr/>
            <p:nvPr/>
          </p:nvSpPr>
          <p:spPr>
            <a:xfrm>
              <a:off x="4157105" y="4876058"/>
              <a:ext cx="2314575" cy="63145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466613" y="5007118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Batang" panose="02030600000101010101" pitchFamily="18" charset="-127"/>
                  <a:ea typeface="Batang" panose="02030600000101010101" pitchFamily="18" charset="-127"/>
                </a:rPr>
                <a:t>Epstein Barr?</a:t>
              </a:r>
              <a:endParaRPr lang="en-US" b="1" dirty="0"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70905" y="6192434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“if he [the 44 </a:t>
            </a:r>
            <a:r>
              <a:rPr lang="en-US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yo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patient] was a kid we would think he had measles”</a:t>
            </a:r>
            <a:endParaRPr lang="en-US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841599" y="2711114"/>
            <a:ext cx="7315200" cy="807483"/>
            <a:chOff x="841599" y="2711114"/>
            <a:chExt cx="7315200" cy="80748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406274" y="2712117"/>
              <a:ext cx="0" cy="495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/>
            <p:cNvGrpSpPr/>
            <p:nvPr/>
          </p:nvGrpSpPr>
          <p:grpSpPr>
            <a:xfrm>
              <a:off x="841599" y="2711114"/>
              <a:ext cx="7315200" cy="807483"/>
              <a:chOff x="837643" y="2000250"/>
              <a:chExt cx="7315200" cy="80748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837643" y="2057400"/>
                <a:ext cx="7315200" cy="750333"/>
                <a:chOff x="789517" y="1605280"/>
                <a:chExt cx="7315200" cy="750333"/>
              </a:xfrm>
            </p:grpSpPr>
            <p:sp>
              <p:nvSpPr>
                <p:cNvPr id="4" name="Left-Right Arrow 3"/>
                <p:cNvSpPr/>
                <p:nvPr/>
              </p:nvSpPr>
              <p:spPr>
                <a:xfrm>
                  <a:off x="789517" y="1605280"/>
                  <a:ext cx="7315200" cy="38100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278675" y="1986281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148459" y="1986281"/>
                  <a:ext cx="4677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905948" y="1986281"/>
                  <a:ext cx="448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-3</a:t>
                  </a:r>
                  <a:endParaRPr lang="en-US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640626" y="1986281"/>
                  <a:ext cx="4687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-2</a:t>
                  </a:r>
                  <a:endParaRPr lang="en-US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364777" y="1986281"/>
                  <a:ext cx="5053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-1</a:t>
                  </a:r>
                  <a:endParaRPr lang="en-US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013604" y="1986281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753546" y="1986281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494992" y="1986281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220396" y="1986281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</p:grpSp>
          <p:cxnSp>
            <p:nvCxnSpPr>
              <p:cNvPr id="62" name="Straight Connector 61"/>
              <p:cNvCxnSpPr/>
              <p:nvPr/>
            </p:nvCxnSpPr>
            <p:spPr>
              <a:xfrm>
                <a:off x="2217632" y="2000250"/>
                <a:ext cx="0" cy="4953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478602" y="2000250"/>
                <a:ext cx="0" cy="4953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956662" y="2000250"/>
                <a:ext cx="0" cy="4953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3695692" y="2000250"/>
                <a:ext cx="0" cy="4953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434722" y="2000250"/>
                <a:ext cx="0" cy="4953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173752" y="2000250"/>
                <a:ext cx="0" cy="4953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912782" y="2000250"/>
                <a:ext cx="0" cy="4953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651812" y="2000250"/>
                <a:ext cx="0" cy="4953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3773707" y="1485900"/>
            <a:ext cx="1382462" cy="1333500"/>
            <a:chOff x="3773707" y="651710"/>
            <a:chExt cx="1382462" cy="1333500"/>
          </a:xfrm>
        </p:grpSpPr>
        <p:sp>
          <p:nvSpPr>
            <p:cNvPr id="10" name="Flowchart: Merge 9"/>
            <p:cNvSpPr/>
            <p:nvPr/>
          </p:nvSpPr>
          <p:spPr>
            <a:xfrm>
              <a:off x="4318780" y="1566110"/>
              <a:ext cx="228600" cy="419100"/>
            </a:xfrm>
            <a:prstGeom prst="flowChartMerg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73707" y="651710"/>
              <a:ext cx="1382462" cy="914400"/>
            </a:xfrm>
            <a:prstGeom prst="rect">
              <a:avLst/>
            </a:prstGeom>
          </p:spPr>
        </p:pic>
      </p:grp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Measles Contact Investigations Can Be Large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7607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5678"/>
            <a:ext cx="6019800" cy="642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94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Measles Associated with a Theme Park?</a:t>
            </a:r>
            <a:endParaRPr lang="en-US" sz="28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153400" cy="48006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 smtClean="0"/>
              <a:t>34 cases linked to Disneyland in 1982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en-US" altLang="en-US" sz="2400" dirty="0"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en-US" altLang="en-US" sz="2400" dirty="0" smtClean="0">
              <a:latin typeface="Tahoma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en-US" altLang="en-US" sz="2400" dirty="0"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en-US" altLang="en-US" sz="2400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en-US" altLang="en-US" sz="2400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en-US" altLang="en-US" sz="2400" dirty="0">
              <a:latin typeface="Tahoma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en-US" altLang="en-US" sz="2400" dirty="0"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en-US" altLang="en-US" sz="1600" dirty="0" smtClean="0">
              <a:latin typeface="Tahoma" pitchFamily="34" charset="0"/>
            </a:endParaRPr>
          </a:p>
          <a:p>
            <a:pPr>
              <a:defRPr/>
            </a:pPr>
            <a:endParaRPr lang="en-US" altLang="en-US" sz="2400" dirty="0" smtClean="0">
              <a:latin typeface="Tahoma" pitchFamily="34" charset="0"/>
            </a:endParaRPr>
          </a:p>
          <a:p>
            <a:pPr>
              <a:defRPr/>
            </a:pPr>
            <a:endParaRPr lang="en-US" altLang="en-US" sz="2400" dirty="0" smtClean="0">
              <a:latin typeface="Tahoma" pitchFamily="34" charset="0"/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6" t="13568" r="61385" b="64824"/>
          <a:stretch>
            <a:fillRect/>
          </a:stretch>
        </p:blipFill>
        <p:spPr bwMode="auto">
          <a:xfrm>
            <a:off x="457200" y="2895600"/>
            <a:ext cx="7883855" cy="24384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318800" y="1564200"/>
            <a:ext cx="4443594" cy="5091112"/>
            <a:chOff x="1233" y="273"/>
            <a:chExt cx="3294" cy="3774"/>
          </a:xfrm>
        </p:grpSpPr>
        <p:sp>
          <p:nvSpPr>
            <p:cNvPr id="307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33" y="273"/>
              <a:ext cx="3294" cy="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78" name="Freeform 4"/>
            <p:cNvSpPr>
              <a:spLocks/>
            </p:cNvSpPr>
            <p:nvPr/>
          </p:nvSpPr>
          <p:spPr bwMode="auto">
            <a:xfrm>
              <a:off x="1646" y="468"/>
              <a:ext cx="617" cy="372"/>
            </a:xfrm>
            <a:custGeom>
              <a:avLst/>
              <a:gdLst>
                <a:gd name="T0" fmla="*/ 327 w 617"/>
                <a:gd name="T1" fmla="*/ 303 h 372"/>
                <a:gd name="T2" fmla="*/ 315 w 617"/>
                <a:gd name="T3" fmla="*/ 296 h 372"/>
                <a:gd name="T4" fmla="*/ 327 w 617"/>
                <a:gd name="T5" fmla="*/ 259 h 372"/>
                <a:gd name="T6" fmla="*/ 315 w 617"/>
                <a:gd name="T7" fmla="*/ 246 h 372"/>
                <a:gd name="T8" fmla="*/ 302 w 617"/>
                <a:gd name="T9" fmla="*/ 240 h 372"/>
                <a:gd name="T10" fmla="*/ 283 w 617"/>
                <a:gd name="T11" fmla="*/ 252 h 372"/>
                <a:gd name="T12" fmla="*/ 265 w 617"/>
                <a:gd name="T13" fmla="*/ 271 h 372"/>
                <a:gd name="T14" fmla="*/ 252 w 617"/>
                <a:gd name="T15" fmla="*/ 284 h 372"/>
                <a:gd name="T16" fmla="*/ 233 w 617"/>
                <a:gd name="T17" fmla="*/ 296 h 372"/>
                <a:gd name="T18" fmla="*/ 220 w 617"/>
                <a:gd name="T19" fmla="*/ 296 h 372"/>
                <a:gd name="T20" fmla="*/ 195 w 617"/>
                <a:gd name="T21" fmla="*/ 303 h 372"/>
                <a:gd name="T22" fmla="*/ 195 w 617"/>
                <a:gd name="T23" fmla="*/ 334 h 372"/>
                <a:gd name="T24" fmla="*/ 214 w 617"/>
                <a:gd name="T25" fmla="*/ 359 h 372"/>
                <a:gd name="T26" fmla="*/ 202 w 617"/>
                <a:gd name="T27" fmla="*/ 372 h 372"/>
                <a:gd name="T28" fmla="*/ 176 w 617"/>
                <a:gd name="T29" fmla="*/ 366 h 372"/>
                <a:gd name="T30" fmla="*/ 151 w 617"/>
                <a:gd name="T31" fmla="*/ 341 h 372"/>
                <a:gd name="T32" fmla="*/ 120 w 617"/>
                <a:gd name="T33" fmla="*/ 341 h 372"/>
                <a:gd name="T34" fmla="*/ 95 w 617"/>
                <a:gd name="T35" fmla="*/ 309 h 372"/>
                <a:gd name="T36" fmla="*/ 82 w 617"/>
                <a:gd name="T37" fmla="*/ 309 h 372"/>
                <a:gd name="T38" fmla="*/ 63 w 617"/>
                <a:gd name="T39" fmla="*/ 284 h 372"/>
                <a:gd name="T40" fmla="*/ 63 w 617"/>
                <a:gd name="T41" fmla="*/ 259 h 372"/>
                <a:gd name="T42" fmla="*/ 57 w 617"/>
                <a:gd name="T43" fmla="*/ 246 h 372"/>
                <a:gd name="T44" fmla="*/ 57 w 617"/>
                <a:gd name="T45" fmla="*/ 227 h 372"/>
                <a:gd name="T46" fmla="*/ 13 w 617"/>
                <a:gd name="T47" fmla="*/ 215 h 372"/>
                <a:gd name="T48" fmla="*/ 25 w 617"/>
                <a:gd name="T49" fmla="*/ 196 h 372"/>
                <a:gd name="T50" fmla="*/ 13 w 617"/>
                <a:gd name="T51" fmla="*/ 177 h 372"/>
                <a:gd name="T52" fmla="*/ 6 w 617"/>
                <a:gd name="T53" fmla="*/ 158 h 372"/>
                <a:gd name="T54" fmla="*/ 0 w 617"/>
                <a:gd name="T55" fmla="*/ 145 h 372"/>
                <a:gd name="T56" fmla="*/ 6 w 617"/>
                <a:gd name="T57" fmla="*/ 126 h 372"/>
                <a:gd name="T58" fmla="*/ 13 w 617"/>
                <a:gd name="T59" fmla="*/ 114 h 372"/>
                <a:gd name="T60" fmla="*/ 6 w 617"/>
                <a:gd name="T61" fmla="*/ 89 h 372"/>
                <a:gd name="T62" fmla="*/ 6 w 617"/>
                <a:gd name="T63" fmla="*/ 63 h 372"/>
                <a:gd name="T64" fmla="*/ 19 w 617"/>
                <a:gd name="T65" fmla="*/ 38 h 372"/>
                <a:gd name="T66" fmla="*/ 32 w 617"/>
                <a:gd name="T67" fmla="*/ 38 h 372"/>
                <a:gd name="T68" fmla="*/ 44 w 617"/>
                <a:gd name="T69" fmla="*/ 32 h 372"/>
                <a:gd name="T70" fmla="*/ 51 w 617"/>
                <a:gd name="T71" fmla="*/ 7 h 372"/>
                <a:gd name="T72" fmla="*/ 132 w 617"/>
                <a:gd name="T73" fmla="*/ 0 h 372"/>
                <a:gd name="T74" fmla="*/ 617 w 617"/>
                <a:gd name="T75" fmla="*/ 19 h 372"/>
                <a:gd name="T76" fmla="*/ 611 w 617"/>
                <a:gd name="T77" fmla="*/ 38 h 372"/>
                <a:gd name="T78" fmla="*/ 617 w 617"/>
                <a:gd name="T79" fmla="*/ 101 h 3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17" h="372">
                  <a:moveTo>
                    <a:pt x="611" y="309"/>
                  </a:moveTo>
                  <a:lnTo>
                    <a:pt x="327" y="303"/>
                  </a:lnTo>
                  <a:lnTo>
                    <a:pt x="315" y="296"/>
                  </a:lnTo>
                  <a:lnTo>
                    <a:pt x="321" y="265"/>
                  </a:lnTo>
                  <a:lnTo>
                    <a:pt x="327" y="259"/>
                  </a:lnTo>
                  <a:lnTo>
                    <a:pt x="321" y="246"/>
                  </a:lnTo>
                  <a:lnTo>
                    <a:pt x="315" y="246"/>
                  </a:lnTo>
                  <a:lnTo>
                    <a:pt x="309" y="240"/>
                  </a:lnTo>
                  <a:lnTo>
                    <a:pt x="302" y="240"/>
                  </a:lnTo>
                  <a:lnTo>
                    <a:pt x="302" y="252"/>
                  </a:lnTo>
                  <a:lnTo>
                    <a:pt x="283" y="252"/>
                  </a:lnTo>
                  <a:lnTo>
                    <a:pt x="283" y="265"/>
                  </a:lnTo>
                  <a:lnTo>
                    <a:pt x="265" y="271"/>
                  </a:lnTo>
                  <a:lnTo>
                    <a:pt x="258" y="278"/>
                  </a:lnTo>
                  <a:lnTo>
                    <a:pt x="252" y="284"/>
                  </a:lnTo>
                  <a:lnTo>
                    <a:pt x="246" y="296"/>
                  </a:lnTo>
                  <a:lnTo>
                    <a:pt x="233" y="296"/>
                  </a:lnTo>
                  <a:lnTo>
                    <a:pt x="227" y="296"/>
                  </a:lnTo>
                  <a:lnTo>
                    <a:pt x="220" y="296"/>
                  </a:lnTo>
                  <a:lnTo>
                    <a:pt x="208" y="303"/>
                  </a:lnTo>
                  <a:lnTo>
                    <a:pt x="195" y="303"/>
                  </a:lnTo>
                  <a:lnTo>
                    <a:pt x="195" y="322"/>
                  </a:lnTo>
                  <a:lnTo>
                    <a:pt x="195" y="334"/>
                  </a:lnTo>
                  <a:lnTo>
                    <a:pt x="208" y="347"/>
                  </a:lnTo>
                  <a:lnTo>
                    <a:pt x="214" y="359"/>
                  </a:lnTo>
                  <a:lnTo>
                    <a:pt x="208" y="372"/>
                  </a:lnTo>
                  <a:lnTo>
                    <a:pt x="202" y="372"/>
                  </a:lnTo>
                  <a:lnTo>
                    <a:pt x="189" y="359"/>
                  </a:lnTo>
                  <a:lnTo>
                    <a:pt x="176" y="366"/>
                  </a:lnTo>
                  <a:lnTo>
                    <a:pt x="164" y="347"/>
                  </a:lnTo>
                  <a:lnTo>
                    <a:pt x="151" y="341"/>
                  </a:lnTo>
                  <a:lnTo>
                    <a:pt x="132" y="341"/>
                  </a:lnTo>
                  <a:lnTo>
                    <a:pt x="120" y="341"/>
                  </a:lnTo>
                  <a:lnTo>
                    <a:pt x="107" y="315"/>
                  </a:lnTo>
                  <a:lnTo>
                    <a:pt x="95" y="309"/>
                  </a:lnTo>
                  <a:lnTo>
                    <a:pt x="88" y="309"/>
                  </a:lnTo>
                  <a:lnTo>
                    <a:pt x="82" y="309"/>
                  </a:lnTo>
                  <a:lnTo>
                    <a:pt x="76" y="296"/>
                  </a:lnTo>
                  <a:lnTo>
                    <a:pt x="63" y="284"/>
                  </a:lnTo>
                  <a:lnTo>
                    <a:pt x="69" y="265"/>
                  </a:lnTo>
                  <a:lnTo>
                    <a:pt x="63" y="259"/>
                  </a:lnTo>
                  <a:lnTo>
                    <a:pt x="63" y="252"/>
                  </a:lnTo>
                  <a:lnTo>
                    <a:pt x="57" y="246"/>
                  </a:lnTo>
                  <a:lnTo>
                    <a:pt x="57" y="233"/>
                  </a:lnTo>
                  <a:lnTo>
                    <a:pt x="57" y="227"/>
                  </a:lnTo>
                  <a:lnTo>
                    <a:pt x="13" y="227"/>
                  </a:lnTo>
                  <a:lnTo>
                    <a:pt x="13" y="215"/>
                  </a:lnTo>
                  <a:lnTo>
                    <a:pt x="13" y="208"/>
                  </a:lnTo>
                  <a:lnTo>
                    <a:pt x="25" y="196"/>
                  </a:lnTo>
                  <a:lnTo>
                    <a:pt x="25" y="189"/>
                  </a:lnTo>
                  <a:lnTo>
                    <a:pt x="13" y="177"/>
                  </a:lnTo>
                  <a:lnTo>
                    <a:pt x="13" y="170"/>
                  </a:lnTo>
                  <a:lnTo>
                    <a:pt x="6" y="158"/>
                  </a:lnTo>
                  <a:lnTo>
                    <a:pt x="6" y="145"/>
                  </a:lnTo>
                  <a:lnTo>
                    <a:pt x="0" y="145"/>
                  </a:lnTo>
                  <a:lnTo>
                    <a:pt x="0" y="139"/>
                  </a:lnTo>
                  <a:lnTo>
                    <a:pt x="6" y="126"/>
                  </a:lnTo>
                  <a:lnTo>
                    <a:pt x="6" y="120"/>
                  </a:lnTo>
                  <a:lnTo>
                    <a:pt x="13" y="114"/>
                  </a:lnTo>
                  <a:lnTo>
                    <a:pt x="13" y="101"/>
                  </a:lnTo>
                  <a:lnTo>
                    <a:pt x="6" y="89"/>
                  </a:lnTo>
                  <a:lnTo>
                    <a:pt x="13" y="76"/>
                  </a:lnTo>
                  <a:lnTo>
                    <a:pt x="6" y="63"/>
                  </a:lnTo>
                  <a:lnTo>
                    <a:pt x="13" y="57"/>
                  </a:lnTo>
                  <a:lnTo>
                    <a:pt x="19" y="38"/>
                  </a:lnTo>
                  <a:lnTo>
                    <a:pt x="32" y="44"/>
                  </a:lnTo>
                  <a:lnTo>
                    <a:pt x="32" y="38"/>
                  </a:lnTo>
                  <a:lnTo>
                    <a:pt x="38" y="38"/>
                  </a:lnTo>
                  <a:lnTo>
                    <a:pt x="44" y="32"/>
                  </a:lnTo>
                  <a:lnTo>
                    <a:pt x="51" y="19"/>
                  </a:lnTo>
                  <a:lnTo>
                    <a:pt x="51" y="7"/>
                  </a:lnTo>
                  <a:lnTo>
                    <a:pt x="57" y="0"/>
                  </a:lnTo>
                  <a:lnTo>
                    <a:pt x="132" y="0"/>
                  </a:lnTo>
                  <a:lnTo>
                    <a:pt x="390" y="13"/>
                  </a:lnTo>
                  <a:lnTo>
                    <a:pt x="617" y="19"/>
                  </a:lnTo>
                  <a:lnTo>
                    <a:pt x="617" y="32"/>
                  </a:lnTo>
                  <a:lnTo>
                    <a:pt x="611" y="38"/>
                  </a:lnTo>
                  <a:lnTo>
                    <a:pt x="611" y="101"/>
                  </a:lnTo>
                  <a:lnTo>
                    <a:pt x="617" y="101"/>
                  </a:lnTo>
                  <a:lnTo>
                    <a:pt x="611" y="3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79" name="Freeform 5"/>
            <p:cNvSpPr>
              <a:spLocks/>
            </p:cNvSpPr>
            <p:nvPr/>
          </p:nvSpPr>
          <p:spPr bwMode="auto">
            <a:xfrm>
              <a:off x="1665" y="708"/>
              <a:ext cx="321" cy="497"/>
            </a:xfrm>
            <a:custGeom>
              <a:avLst/>
              <a:gdLst>
                <a:gd name="T0" fmla="*/ 6 w 321"/>
                <a:gd name="T1" fmla="*/ 491 h 497"/>
                <a:gd name="T2" fmla="*/ 13 w 321"/>
                <a:gd name="T3" fmla="*/ 220 h 497"/>
                <a:gd name="T4" fmla="*/ 13 w 321"/>
                <a:gd name="T5" fmla="*/ 195 h 497"/>
                <a:gd name="T6" fmla="*/ 0 w 321"/>
                <a:gd name="T7" fmla="*/ 164 h 497"/>
                <a:gd name="T8" fmla="*/ 0 w 321"/>
                <a:gd name="T9" fmla="*/ 145 h 497"/>
                <a:gd name="T10" fmla="*/ 32 w 321"/>
                <a:gd name="T11" fmla="*/ 151 h 497"/>
                <a:gd name="T12" fmla="*/ 44 w 321"/>
                <a:gd name="T13" fmla="*/ 138 h 497"/>
                <a:gd name="T14" fmla="*/ 50 w 321"/>
                <a:gd name="T15" fmla="*/ 107 h 497"/>
                <a:gd name="T16" fmla="*/ 50 w 321"/>
                <a:gd name="T17" fmla="*/ 88 h 497"/>
                <a:gd name="T18" fmla="*/ 57 w 321"/>
                <a:gd name="T19" fmla="*/ 56 h 497"/>
                <a:gd name="T20" fmla="*/ 69 w 321"/>
                <a:gd name="T21" fmla="*/ 69 h 497"/>
                <a:gd name="T22" fmla="*/ 88 w 321"/>
                <a:gd name="T23" fmla="*/ 75 h 497"/>
                <a:gd name="T24" fmla="*/ 113 w 321"/>
                <a:gd name="T25" fmla="*/ 101 h 497"/>
                <a:gd name="T26" fmla="*/ 145 w 321"/>
                <a:gd name="T27" fmla="*/ 107 h 497"/>
                <a:gd name="T28" fmla="*/ 170 w 321"/>
                <a:gd name="T29" fmla="*/ 119 h 497"/>
                <a:gd name="T30" fmla="*/ 189 w 321"/>
                <a:gd name="T31" fmla="*/ 132 h 497"/>
                <a:gd name="T32" fmla="*/ 189 w 321"/>
                <a:gd name="T33" fmla="*/ 107 h 497"/>
                <a:gd name="T34" fmla="*/ 176 w 321"/>
                <a:gd name="T35" fmla="*/ 82 h 497"/>
                <a:gd name="T36" fmla="*/ 189 w 321"/>
                <a:gd name="T37" fmla="*/ 63 h 497"/>
                <a:gd name="T38" fmla="*/ 208 w 321"/>
                <a:gd name="T39" fmla="*/ 56 h 497"/>
                <a:gd name="T40" fmla="*/ 227 w 321"/>
                <a:gd name="T41" fmla="*/ 56 h 497"/>
                <a:gd name="T42" fmla="*/ 239 w 321"/>
                <a:gd name="T43" fmla="*/ 38 h 497"/>
                <a:gd name="T44" fmla="*/ 264 w 321"/>
                <a:gd name="T45" fmla="*/ 25 h 497"/>
                <a:gd name="T46" fmla="*/ 283 w 321"/>
                <a:gd name="T47" fmla="*/ 12 h 497"/>
                <a:gd name="T48" fmla="*/ 290 w 321"/>
                <a:gd name="T49" fmla="*/ 0 h 497"/>
                <a:gd name="T50" fmla="*/ 302 w 321"/>
                <a:gd name="T51" fmla="*/ 6 h 497"/>
                <a:gd name="T52" fmla="*/ 302 w 321"/>
                <a:gd name="T53" fmla="*/ 25 h 497"/>
                <a:gd name="T54" fmla="*/ 296 w 321"/>
                <a:gd name="T55" fmla="*/ 56 h 497"/>
                <a:gd name="T56" fmla="*/ 321 w 321"/>
                <a:gd name="T57" fmla="*/ 75 h 497"/>
                <a:gd name="T58" fmla="*/ 296 w 321"/>
                <a:gd name="T59" fmla="*/ 107 h 497"/>
                <a:gd name="T60" fmla="*/ 271 w 321"/>
                <a:gd name="T61" fmla="*/ 151 h 497"/>
                <a:gd name="T62" fmla="*/ 258 w 321"/>
                <a:gd name="T63" fmla="*/ 195 h 497"/>
                <a:gd name="T64" fmla="*/ 246 w 321"/>
                <a:gd name="T65" fmla="*/ 220 h 497"/>
                <a:gd name="T66" fmla="*/ 239 w 321"/>
                <a:gd name="T67" fmla="*/ 233 h 497"/>
                <a:gd name="T68" fmla="*/ 233 w 321"/>
                <a:gd name="T69" fmla="*/ 239 h 497"/>
                <a:gd name="T70" fmla="*/ 246 w 321"/>
                <a:gd name="T71" fmla="*/ 277 h 497"/>
                <a:gd name="T72" fmla="*/ 233 w 321"/>
                <a:gd name="T73" fmla="*/ 283 h 497"/>
                <a:gd name="T74" fmla="*/ 220 w 321"/>
                <a:gd name="T75" fmla="*/ 296 h 497"/>
                <a:gd name="T76" fmla="*/ 201 w 321"/>
                <a:gd name="T77" fmla="*/ 308 h 497"/>
                <a:gd name="T78" fmla="*/ 195 w 321"/>
                <a:gd name="T79" fmla="*/ 321 h 497"/>
                <a:gd name="T80" fmla="*/ 183 w 321"/>
                <a:gd name="T81" fmla="*/ 327 h 497"/>
                <a:gd name="T82" fmla="*/ 157 w 321"/>
                <a:gd name="T83" fmla="*/ 340 h 497"/>
                <a:gd name="T84" fmla="*/ 145 w 321"/>
                <a:gd name="T85" fmla="*/ 365 h 497"/>
                <a:gd name="T86" fmla="*/ 151 w 321"/>
                <a:gd name="T87" fmla="*/ 390 h 497"/>
                <a:gd name="T88" fmla="*/ 164 w 321"/>
                <a:gd name="T89" fmla="*/ 403 h 497"/>
                <a:gd name="T90" fmla="*/ 157 w 321"/>
                <a:gd name="T91" fmla="*/ 434 h 497"/>
                <a:gd name="T92" fmla="*/ 164 w 321"/>
                <a:gd name="T93" fmla="*/ 466 h 497"/>
                <a:gd name="T94" fmla="*/ 170 w 321"/>
                <a:gd name="T95" fmla="*/ 479 h 4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21" h="497">
                  <a:moveTo>
                    <a:pt x="170" y="497"/>
                  </a:moveTo>
                  <a:lnTo>
                    <a:pt x="6" y="491"/>
                  </a:lnTo>
                  <a:lnTo>
                    <a:pt x="6" y="485"/>
                  </a:lnTo>
                  <a:lnTo>
                    <a:pt x="13" y="220"/>
                  </a:lnTo>
                  <a:lnTo>
                    <a:pt x="6" y="201"/>
                  </a:lnTo>
                  <a:lnTo>
                    <a:pt x="13" y="195"/>
                  </a:lnTo>
                  <a:lnTo>
                    <a:pt x="13" y="182"/>
                  </a:lnTo>
                  <a:lnTo>
                    <a:pt x="0" y="164"/>
                  </a:lnTo>
                  <a:lnTo>
                    <a:pt x="0" y="151"/>
                  </a:lnTo>
                  <a:lnTo>
                    <a:pt x="0" y="145"/>
                  </a:lnTo>
                  <a:lnTo>
                    <a:pt x="13" y="145"/>
                  </a:lnTo>
                  <a:lnTo>
                    <a:pt x="32" y="151"/>
                  </a:lnTo>
                  <a:lnTo>
                    <a:pt x="44" y="145"/>
                  </a:lnTo>
                  <a:lnTo>
                    <a:pt x="44" y="138"/>
                  </a:lnTo>
                  <a:lnTo>
                    <a:pt x="57" y="119"/>
                  </a:lnTo>
                  <a:lnTo>
                    <a:pt x="50" y="107"/>
                  </a:lnTo>
                  <a:lnTo>
                    <a:pt x="44" y="94"/>
                  </a:lnTo>
                  <a:lnTo>
                    <a:pt x="50" y="88"/>
                  </a:lnTo>
                  <a:lnTo>
                    <a:pt x="50" y="69"/>
                  </a:lnTo>
                  <a:lnTo>
                    <a:pt x="57" y="56"/>
                  </a:lnTo>
                  <a:lnTo>
                    <a:pt x="63" y="69"/>
                  </a:lnTo>
                  <a:lnTo>
                    <a:pt x="69" y="69"/>
                  </a:lnTo>
                  <a:lnTo>
                    <a:pt x="76" y="69"/>
                  </a:lnTo>
                  <a:lnTo>
                    <a:pt x="88" y="75"/>
                  </a:lnTo>
                  <a:lnTo>
                    <a:pt x="101" y="101"/>
                  </a:lnTo>
                  <a:lnTo>
                    <a:pt x="113" y="101"/>
                  </a:lnTo>
                  <a:lnTo>
                    <a:pt x="132" y="101"/>
                  </a:lnTo>
                  <a:lnTo>
                    <a:pt x="145" y="107"/>
                  </a:lnTo>
                  <a:lnTo>
                    <a:pt x="157" y="126"/>
                  </a:lnTo>
                  <a:lnTo>
                    <a:pt x="170" y="119"/>
                  </a:lnTo>
                  <a:lnTo>
                    <a:pt x="183" y="132"/>
                  </a:lnTo>
                  <a:lnTo>
                    <a:pt x="189" y="132"/>
                  </a:lnTo>
                  <a:lnTo>
                    <a:pt x="195" y="119"/>
                  </a:lnTo>
                  <a:lnTo>
                    <a:pt x="189" y="107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76" y="63"/>
                  </a:lnTo>
                  <a:lnTo>
                    <a:pt x="189" y="63"/>
                  </a:lnTo>
                  <a:lnTo>
                    <a:pt x="201" y="56"/>
                  </a:lnTo>
                  <a:lnTo>
                    <a:pt x="208" y="56"/>
                  </a:lnTo>
                  <a:lnTo>
                    <a:pt x="214" y="56"/>
                  </a:lnTo>
                  <a:lnTo>
                    <a:pt x="227" y="56"/>
                  </a:lnTo>
                  <a:lnTo>
                    <a:pt x="233" y="44"/>
                  </a:lnTo>
                  <a:lnTo>
                    <a:pt x="239" y="38"/>
                  </a:lnTo>
                  <a:lnTo>
                    <a:pt x="246" y="31"/>
                  </a:lnTo>
                  <a:lnTo>
                    <a:pt x="264" y="25"/>
                  </a:lnTo>
                  <a:lnTo>
                    <a:pt x="264" y="12"/>
                  </a:lnTo>
                  <a:lnTo>
                    <a:pt x="283" y="12"/>
                  </a:lnTo>
                  <a:lnTo>
                    <a:pt x="283" y="0"/>
                  </a:lnTo>
                  <a:lnTo>
                    <a:pt x="290" y="0"/>
                  </a:lnTo>
                  <a:lnTo>
                    <a:pt x="296" y="6"/>
                  </a:lnTo>
                  <a:lnTo>
                    <a:pt x="302" y="6"/>
                  </a:lnTo>
                  <a:lnTo>
                    <a:pt x="308" y="19"/>
                  </a:lnTo>
                  <a:lnTo>
                    <a:pt x="302" y="25"/>
                  </a:lnTo>
                  <a:lnTo>
                    <a:pt x="296" y="56"/>
                  </a:lnTo>
                  <a:lnTo>
                    <a:pt x="308" y="63"/>
                  </a:lnTo>
                  <a:lnTo>
                    <a:pt x="321" y="75"/>
                  </a:lnTo>
                  <a:lnTo>
                    <a:pt x="315" y="94"/>
                  </a:lnTo>
                  <a:lnTo>
                    <a:pt x="296" y="107"/>
                  </a:lnTo>
                  <a:lnTo>
                    <a:pt x="290" y="126"/>
                  </a:lnTo>
                  <a:lnTo>
                    <a:pt x="271" y="151"/>
                  </a:lnTo>
                  <a:lnTo>
                    <a:pt x="271" y="170"/>
                  </a:lnTo>
                  <a:lnTo>
                    <a:pt x="258" y="195"/>
                  </a:lnTo>
                  <a:lnTo>
                    <a:pt x="258" y="214"/>
                  </a:lnTo>
                  <a:lnTo>
                    <a:pt x="246" y="220"/>
                  </a:lnTo>
                  <a:lnTo>
                    <a:pt x="239" y="227"/>
                  </a:lnTo>
                  <a:lnTo>
                    <a:pt x="239" y="233"/>
                  </a:lnTo>
                  <a:lnTo>
                    <a:pt x="239" y="239"/>
                  </a:lnTo>
                  <a:lnTo>
                    <a:pt x="233" y="239"/>
                  </a:lnTo>
                  <a:lnTo>
                    <a:pt x="233" y="258"/>
                  </a:lnTo>
                  <a:lnTo>
                    <a:pt x="246" y="277"/>
                  </a:lnTo>
                  <a:lnTo>
                    <a:pt x="246" y="283"/>
                  </a:lnTo>
                  <a:lnTo>
                    <a:pt x="233" y="283"/>
                  </a:lnTo>
                  <a:lnTo>
                    <a:pt x="227" y="296"/>
                  </a:lnTo>
                  <a:lnTo>
                    <a:pt x="220" y="296"/>
                  </a:lnTo>
                  <a:lnTo>
                    <a:pt x="214" y="302"/>
                  </a:lnTo>
                  <a:lnTo>
                    <a:pt x="201" y="308"/>
                  </a:lnTo>
                  <a:lnTo>
                    <a:pt x="201" y="315"/>
                  </a:lnTo>
                  <a:lnTo>
                    <a:pt x="195" y="321"/>
                  </a:lnTo>
                  <a:lnTo>
                    <a:pt x="189" y="334"/>
                  </a:lnTo>
                  <a:lnTo>
                    <a:pt x="183" y="327"/>
                  </a:lnTo>
                  <a:lnTo>
                    <a:pt x="170" y="340"/>
                  </a:lnTo>
                  <a:lnTo>
                    <a:pt x="157" y="340"/>
                  </a:lnTo>
                  <a:lnTo>
                    <a:pt x="157" y="353"/>
                  </a:lnTo>
                  <a:lnTo>
                    <a:pt x="145" y="365"/>
                  </a:lnTo>
                  <a:lnTo>
                    <a:pt x="139" y="390"/>
                  </a:lnTo>
                  <a:lnTo>
                    <a:pt x="151" y="390"/>
                  </a:lnTo>
                  <a:lnTo>
                    <a:pt x="157" y="397"/>
                  </a:lnTo>
                  <a:lnTo>
                    <a:pt x="164" y="403"/>
                  </a:lnTo>
                  <a:lnTo>
                    <a:pt x="164" y="422"/>
                  </a:lnTo>
                  <a:lnTo>
                    <a:pt x="157" y="434"/>
                  </a:lnTo>
                  <a:lnTo>
                    <a:pt x="164" y="441"/>
                  </a:lnTo>
                  <a:lnTo>
                    <a:pt x="164" y="466"/>
                  </a:lnTo>
                  <a:lnTo>
                    <a:pt x="170" y="472"/>
                  </a:lnTo>
                  <a:lnTo>
                    <a:pt x="170" y="479"/>
                  </a:lnTo>
                  <a:lnTo>
                    <a:pt x="170" y="497"/>
                  </a:lnTo>
                  <a:close/>
                </a:path>
              </a:pathLst>
            </a:custGeom>
            <a:noFill/>
            <a:ln w="9525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80" name="Freeform 6" descr="Dark downward diagonal"/>
            <p:cNvSpPr>
              <a:spLocks/>
            </p:cNvSpPr>
            <p:nvPr/>
          </p:nvSpPr>
          <p:spPr bwMode="auto">
            <a:xfrm>
              <a:off x="1804" y="771"/>
              <a:ext cx="491" cy="327"/>
            </a:xfrm>
            <a:custGeom>
              <a:avLst/>
              <a:gdLst>
                <a:gd name="T0" fmla="*/ 484 w 491"/>
                <a:gd name="T1" fmla="*/ 271 h 327"/>
                <a:gd name="T2" fmla="*/ 434 w 491"/>
                <a:gd name="T3" fmla="*/ 271 h 327"/>
                <a:gd name="T4" fmla="*/ 421 w 491"/>
                <a:gd name="T5" fmla="*/ 271 h 327"/>
                <a:gd name="T6" fmla="*/ 415 w 491"/>
                <a:gd name="T7" fmla="*/ 277 h 327"/>
                <a:gd name="T8" fmla="*/ 390 w 491"/>
                <a:gd name="T9" fmla="*/ 277 h 327"/>
                <a:gd name="T10" fmla="*/ 384 w 491"/>
                <a:gd name="T11" fmla="*/ 271 h 327"/>
                <a:gd name="T12" fmla="*/ 365 w 491"/>
                <a:gd name="T13" fmla="*/ 277 h 327"/>
                <a:gd name="T14" fmla="*/ 339 w 491"/>
                <a:gd name="T15" fmla="*/ 277 h 327"/>
                <a:gd name="T16" fmla="*/ 314 w 491"/>
                <a:gd name="T17" fmla="*/ 283 h 327"/>
                <a:gd name="T18" fmla="*/ 270 w 491"/>
                <a:gd name="T19" fmla="*/ 290 h 327"/>
                <a:gd name="T20" fmla="*/ 239 w 491"/>
                <a:gd name="T21" fmla="*/ 296 h 327"/>
                <a:gd name="T22" fmla="*/ 232 w 491"/>
                <a:gd name="T23" fmla="*/ 296 h 327"/>
                <a:gd name="T24" fmla="*/ 201 w 491"/>
                <a:gd name="T25" fmla="*/ 302 h 327"/>
                <a:gd name="T26" fmla="*/ 188 w 491"/>
                <a:gd name="T27" fmla="*/ 302 h 327"/>
                <a:gd name="T28" fmla="*/ 169 w 491"/>
                <a:gd name="T29" fmla="*/ 296 h 327"/>
                <a:gd name="T30" fmla="*/ 157 w 491"/>
                <a:gd name="T31" fmla="*/ 290 h 327"/>
                <a:gd name="T32" fmla="*/ 119 w 491"/>
                <a:gd name="T33" fmla="*/ 308 h 327"/>
                <a:gd name="T34" fmla="*/ 107 w 491"/>
                <a:gd name="T35" fmla="*/ 308 h 327"/>
                <a:gd name="T36" fmla="*/ 88 w 491"/>
                <a:gd name="T37" fmla="*/ 296 h 327"/>
                <a:gd name="T38" fmla="*/ 56 w 491"/>
                <a:gd name="T39" fmla="*/ 302 h 327"/>
                <a:gd name="T40" fmla="*/ 44 w 491"/>
                <a:gd name="T41" fmla="*/ 315 h 327"/>
                <a:gd name="T42" fmla="*/ 18 w 491"/>
                <a:gd name="T43" fmla="*/ 315 h 327"/>
                <a:gd name="T44" fmla="*/ 12 w 491"/>
                <a:gd name="T45" fmla="*/ 321 h 327"/>
                <a:gd name="T46" fmla="*/ 12 w 491"/>
                <a:gd name="T47" fmla="*/ 327 h 327"/>
                <a:gd name="T48" fmla="*/ 0 w 491"/>
                <a:gd name="T49" fmla="*/ 327 h 327"/>
                <a:gd name="T50" fmla="*/ 6 w 491"/>
                <a:gd name="T51" fmla="*/ 302 h 327"/>
                <a:gd name="T52" fmla="*/ 18 w 491"/>
                <a:gd name="T53" fmla="*/ 290 h 327"/>
                <a:gd name="T54" fmla="*/ 18 w 491"/>
                <a:gd name="T55" fmla="*/ 277 h 327"/>
                <a:gd name="T56" fmla="*/ 31 w 491"/>
                <a:gd name="T57" fmla="*/ 277 h 327"/>
                <a:gd name="T58" fmla="*/ 44 w 491"/>
                <a:gd name="T59" fmla="*/ 264 h 327"/>
                <a:gd name="T60" fmla="*/ 50 w 491"/>
                <a:gd name="T61" fmla="*/ 271 h 327"/>
                <a:gd name="T62" fmla="*/ 56 w 491"/>
                <a:gd name="T63" fmla="*/ 258 h 327"/>
                <a:gd name="T64" fmla="*/ 62 w 491"/>
                <a:gd name="T65" fmla="*/ 252 h 327"/>
                <a:gd name="T66" fmla="*/ 62 w 491"/>
                <a:gd name="T67" fmla="*/ 245 h 327"/>
                <a:gd name="T68" fmla="*/ 75 w 491"/>
                <a:gd name="T69" fmla="*/ 239 h 327"/>
                <a:gd name="T70" fmla="*/ 81 w 491"/>
                <a:gd name="T71" fmla="*/ 233 h 327"/>
                <a:gd name="T72" fmla="*/ 88 w 491"/>
                <a:gd name="T73" fmla="*/ 233 h 327"/>
                <a:gd name="T74" fmla="*/ 94 w 491"/>
                <a:gd name="T75" fmla="*/ 220 h 327"/>
                <a:gd name="T76" fmla="*/ 107 w 491"/>
                <a:gd name="T77" fmla="*/ 220 h 327"/>
                <a:gd name="T78" fmla="*/ 107 w 491"/>
                <a:gd name="T79" fmla="*/ 214 h 327"/>
                <a:gd name="T80" fmla="*/ 94 w 491"/>
                <a:gd name="T81" fmla="*/ 195 h 327"/>
                <a:gd name="T82" fmla="*/ 94 w 491"/>
                <a:gd name="T83" fmla="*/ 176 h 327"/>
                <a:gd name="T84" fmla="*/ 100 w 491"/>
                <a:gd name="T85" fmla="*/ 176 h 327"/>
                <a:gd name="T86" fmla="*/ 100 w 491"/>
                <a:gd name="T87" fmla="*/ 170 h 327"/>
                <a:gd name="T88" fmla="*/ 100 w 491"/>
                <a:gd name="T89" fmla="*/ 164 h 327"/>
                <a:gd name="T90" fmla="*/ 107 w 491"/>
                <a:gd name="T91" fmla="*/ 157 h 327"/>
                <a:gd name="T92" fmla="*/ 119 w 491"/>
                <a:gd name="T93" fmla="*/ 151 h 327"/>
                <a:gd name="T94" fmla="*/ 119 w 491"/>
                <a:gd name="T95" fmla="*/ 132 h 327"/>
                <a:gd name="T96" fmla="*/ 132 w 491"/>
                <a:gd name="T97" fmla="*/ 107 h 327"/>
                <a:gd name="T98" fmla="*/ 132 w 491"/>
                <a:gd name="T99" fmla="*/ 88 h 327"/>
                <a:gd name="T100" fmla="*/ 151 w 491"/>
                <a:gd name="T101" fmla="*/ 63 h 327"/>
                <a:gd name="T102" fmla="*/ 157 w 491"/>
                <a:gd name="T103" fmla="*/ 44 h 327"/>
                <a:gd name="T104" fmla="*/ 176 w 491"/>
                <a:gd name="T105" fmla="*/ 31 h 327"/>
                <a:gd name="T106" fmla="*/ 182 w 491"/>
                <a:gd name="T107" fmla="*/ 12 h 327"/>
                <a:gd name="T108" fmla="*/ 169 w 491"/>
                <a:gd name="T109" fmla="*/ 0 h 327"/>
                <a:gd name="T110" fmla="*/ 453 w 491"/>
                <a:gd name="T111" fmla="*/ 6 h 327"/>
                <a:gd name="T112" fmla="*/ 484 w 491"/>
                <a:gd name="T113" fmla="*/ 6 h 327"/>
                <a:gd name="T114" fmla="*/ 484 w 491"/>
                <a:gd name="T115" fmla="*/ 107 h 327"/>
                <a:gd name="T116" fmla="*/ 491 w 491"/>
                <a:gd name="T117" fmla="*/ 107 h 327"/>
                <a:gd name="T118" fmla="*/ 484 w 491"/>
                <a:gd name="T119" fmla="*/ 271 h 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91" h="327">
                  <a:moveTo>
                    <a:pt x="484" y="271"/>
                  </a:moveTo>
                  <a:lnTo>
                    <a:pt x="434" y="271"/>
                  </a:lnTo>
                  <a:lnTo>
                    <a:pt x="421" y="271"/>
                  </a:lnTo>
                  <a:lnTo>
                    <a:pt x="415" y="277"/>
                  </a:lnTo>
                  <a:lnTo>
                    <a:pt x="390" y="277"/>
                  </a:lnTo>
                  <a:lnTo>
                    <a:pt x="384" y="271"/>
                  </a:lnTo>
                  <a:lnTo>
                    <a:pt x="365" y="277"/>
                  </a:lnTo>
                  <a:lnTo>
                    <a:pt x="339" y="277"/>
                  </a:lnTo>
                  <a:lnTo>
                    <a:pt x="314" y="283"/>
                  </a:lnTo>
                  <a:lnTo>
                    <a:pt x="270" y="290"/>
                  </a:lnTo>
                  <a:lnTo>
                    <a:pt x="239" y="296"/>
                  </a:lnTo>
                  <a:lnTo>
                    <a:pt x="232" y="296"/>
                  </a:lnTo>
                  <a:lnTo>
                    <a:pt x="201" y="302"/>
                  </a:lnTo>
                  <a:lnTo>
                    <a:pt x="188" y="302"/>
                  </a:lnTo>
                  <a:lnTo>
                    <a:pt x="169" y="296"/>
                  </a:lnTo>
                  <a:lnTo>
                    <a:pt x="157" y="290"/>
                  </a:lnTo>
                  <a:lnTo>
                    <a:pt x="119" y="308"/>
                  </a:lnTo>
                  <a:lnTo>
                    <a:pt x="107" y="308"/>
                  </a:lnTo>
                  <a:lnTo>
                    <a:pt x="88" y="296"/>
                  </a:lnTo>
                  <a:lnTo>
                    <a:pt x="56" y="302"/>
                  </a:lnTo>
                  <a:lnTo>
                    <a:pt x="44" y="315"/>
                  </a:lnTo>
                  <a:lnTo>
                    <a:pt x="18" y="315"/>
                  </a:lnTo>
                  <a:lnTo>
                    <a:pt x="12" y="321"/>
                  </a:lnTo>
                  <a:lnTo>
                    <a:pt x="12" y="327"/>
                  </a:lnTo>
                  <a:lnTo>
                    <a:pt x="0" y="327"/>
                  </a:lnTo>
                  <a:lnTo>
                    <a:pt x="6" y="302"/>
                  </a:lnTo>
                  <a:lnTo>
                    <a:pt x="18" y="290"/>
                  </a:lnTo>
                  <a:lnTo>
                    <a:pt x="18" y="277"/>
                  </a:lnTo>
                  <a:lnTo>
                    <a:pt x="31" y="277"/>
                  </a:lnTo>
                  <a:lnTo>
                    <a:pt x="44" y="264"/>
                  </a:lnTo>
                  <a:lnTo>
                    <a:pt x="50" y="271"/>
                  </a:lnTo>
                  <a:lnTo>
                    <a:pt x="56" y="258"/>
                  </a:lnTo>
                  <a:lnTo>
                    <a:pt x="62" y="252"/>
                  </a:lnTo>
                  <a:lnTo>
                    <a:pt x="62" y="245"/>
                  </a:lnTo>
                  <a:lnTo>
                    <a:pt x="75" y="239"/>
                  </a:lnTo>
                  <a:lnTo>
                    <a:pt x="81" y="233"/>
                  </a:lnTo>
                  <a:lnTo>
                    <a:pt x="88" y="233"/>
                  </a:lnTo>
                  <a:lnTo>
                    <a:pt x="94" y="220"/>
                  </a:lnTo>
                  <a:lnTo>
                    <a:pt x="107" y="220"/>
                  </a:lnTo>
                  <a:lnTo>
                    <a:pt x="107" y="214"/>
                  </a:lnTo>
                  <a:lnTo>
                    <a:pt x="94" y="195"/>
                  </a:lnTo>
                  <a:lnTo>
                    <a:pt x="94" y="176"/>
                  </a:lnTo>
                  <a:lnTo>
                    <a:pt x="100" y="176"/>
                  </a:lnTo>
                  <a:lnTo>
                    <a:pt x="100" y="170"/>
                  </a:lnTo>
                  <a:lnTo>
                    <a:pt x="100" y="164"/>
                  </a:lnTo>
                  <a:lnTo>
                    <a:pt x="107" y="157"/>
                  </a:lnTo>
                  <a:lnTo>
                    <a:pt x="119" y="151"/>
                  </a:lnTo>
                  <a:lnTo>
                    <a:pt x="119" y="132"/>
                  </a:lnTo>
                  <a:lnTo>
                    <a:pt x="132" y="107"/>
                  </a:lnTo>
                  <a:lnTo>
                    <a:pt x="132" y="88"/>
                  </a:lnTo>
                  <a:lnTo>
                    <a:pt x="151" y="63"/>
                  </a:lnTo>
                  <a:lnTo>
                    <a:pt x="157" y="44"/>
                  </a:lnTo>
                  <a:lnTo>
                    <a:pt x="176" y="31"/>
                  </a:lnTo>
                  <a:lnTo>
                    <a:pt x="182" y="12"/>
                  </a:lnTo>
                  <a:lnTo>
                    <a:pt x="169" y="0"/>
                  </a:lnTo>
                  <a:lnTo>
                    <a:pt x="453" y="6"/>
                  </a:lnTo>
                  <a:lnTo>
                    <a:pt x="484" y="6"/>
                  </a:lnTo>
                  <a:lnTo>
                    <a:pt x="484" y="107"/>
                  </a:lnTo>
                  <a:lnTo>
                    <a:pt x="491" y="107"/>
                  </a:lnTo>
                  <a:lnTo>
                    <a:pt x="484" y="271"/>
                  </a:lnTo>
                  <a:close/>
                </a:path>
              </a:pathLst>
            </a:custGeom>
            <a:noFill/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noFill/>
              </a:endParaRPr>
            </a:p>
          </p:txBody>
        </p:sp>
        <p:sp>
          <p:nvSpPr>
            <p:cNvPr id="3081" name="Freeform 7"/>
            <p:cNvSpPr>
              <a:spLocks/>
            </p:cNvSpPr>
            <p:nvPr/>
          </p:nvSpPr>
          <p:spPr bwMode="auto">
            <a:xfrm>
              <a:off x="1816" y="1042"/>
              <a:ext cx="466" cy="233"/>
            </a:xfrm>
            <a:custGeom>
              <a:avLst/>
              <a:gdLst>
                <a:gd name="T0" fmla="*/ 13 w 466"/>
                <a:gd name="T1" fmla="*/ 208 h 233"/>
                <a:gd name="T2" fmla="*/ 25 w 466"/>
                <a:gd name="T3" fmla="*/ 182 h 233"/>
                <a:gd name="T4" fmla="*/ 19 w 466"/>
                <a:gd name="T5" fmla="*/ 163 h 233"/>
                <a:gd name="T6" fmla="*/ 19 w 466"/>
                <a:gd name="T7" fmla="*/ 138 h 233"/>
                <a:gd name="T8" fmla="*/ 13 w 466"/>
                <a:gd name="T9" fmla="*/ 107 h 233"/>
                <a:gd name="T10" fmla="*/ 13 w 466"/>
                <a:gd name="T11" fmla="*/ 88 h 233"/>
                <a:gd name="T12" fmla="*/ 6 w 466"/>
                <a:gd name="T13" fmla="*/ 63 h 233"/>
                <a:gd name="T14" fmla="*/ 0 w 466"/>
                <a:gd name="T15" fmla="*/ 50 h 233"/>
                <a:gd name="T16" fmla="*/ 32 w 466"/>
                <a:gd name="T17" fmla="*/ 44 h 233"/>
                <a:gd name="T18" fmla="*/ 76 w 466"/>
                <a:gd name="T19" fmla="*/ 25 h 233"/>
                <a:gd name="T20" fmla="*/ 107 w 466"/>
                <a:gd name="T21" fmla="*/ 37 h 233"/>
                <a:gd name="T22" fmla="*/ 157 w 466"/>
                <a:gd name="T23" fmla="*/ 25 h 233"/>
                <a:gd name="T24" fmla="*/ 189 w 466"/>
                <a:gd name="T25" fmla="*/ 31 h 233"/>
                <a:gd name="T26" fmla="*/ 227 w 466"/>
                <a:gd name="T27" fmla="*/ 25 h 233"/>
                <a:gd name="T28" fmla="*/ 302 w 466"/>
                <a:gd name="T29" fmla="*/ 12 h 233"/>
                <a:gd name="T30" fmla="*/ 353 w 466"/>
                <a:gd name="T31" fmla="*/ 6 h 233"/>
                <a:gd name="T32" fmla="*/ 378 w 466"/>
                <a:gd name="T33" fmla="*/ 6 h 233"/>
                <a:gd name="T34" fmla="*/ 409 w 466"/>
                <a:gd name="T35" fmla="*/ 0 h 233"/>
                <a:gd name="T36" fmla="*/ 428 w 466"/>
                <a:gd name="T37" fmla="*/ 12 h 233"/>
                <a:gd name="T38" fmla="*/ 434 w 466"/>
                <a:gd name="T39" fmla="*/ 37 h 233"/>
                <a:gd name="T40" fmla="*/ 466 w 466"/>
                <a:gd name="T41" fmla="*/ 50 h 233"/>
                <a:gd name="T42" fmla="*/ 460 w 466"/>
                <a:gd name="T43" fmla="*/ 56 h 233"/>
                <a:gd name="T44" fmla="*/ 460 w 466"/>
                <a:gd name="T45" fmla="*/ 63 h 233"/>
                <a:gd name="T46" fmla="*/ 453 w 466"/>
                <a:gd name="T47" fmla="*/ 88 h 233"/>
                <a:gd name="T48" fmla="*/ 441 w 466"/>
                <a:gd name="T49" fmla="*/ 94 h 233"/>
                <a:gd name="T50" fmla="*/ 441 w 466"/>
                <a:gd name="T51" fmla="*/ 107 h 233"/>
                <a:gd name="T52" fmla="*/ 434 w 466"/>
                <a:gd name="T53" fmla="*/ 119 h 233"/>
                <a:gd name="T54" fmla="*/ 434 w 466"/>
                <a:gd name="T55" fmla="*/ 119 h 233"/>
                <a:gd name="T56" fmla="*/ 428 w 466"/>
                <a:gd name="T57" fmla="*/ 126 h 233"/>
                <a:gd name="T58" fmla="*/ 422 w 466"/>
                <a:gd name="T59" fmla="*/ 126 h 233"/>
                <a:gd name="T60" fmla="*/ 397 w 466"/>
                <a:gd name="T61" fmla="*/ 145 h 233"/>
                <a:gd name="T62" fmla="*/ 390 w 466"/>
                <a:gd name="T63" fmla="*/ 151 h 233"/>
                <a:gd name="T64" fmla="*/ 384 w 466"/>
                <a:gd name="T65" fmla="*/ 157 h 233"/>
                <a:gd name="T66" fmla="*/ 384 w 466"/>
                <a:gd name="T67" fmla="*/ 163 h 233"/>
                <a:gd name="T68" fmla="*/ 378 w 466"/>
                <a:gd name="T69" fmla="*/ 170 h 233"/>
                <a:gd name="T70" fmla="*/ 353 w 466"/>
                <a:gd name="T71" fmla="*/ 189 h 233"/>
                <a:gd name="T72" fmla="*/ 346 w 466"/>
                <a:gd name="T73" fmla="*/ 208 h 233"/>
                <a:gd name="T74" fmla="*/ 258 w 466"/>
                <a:gd name="T75" fmla="*/ 208 h 233"/>
                <a:gd name="T76" fmla="*/ 271 w 466"/>
                <a:gd name="T77" fmla="*/ 208 h 233"/>
                <a:gd name="T78" fmla="*/ 265 w 466"/>
                <a:gd name="T79" fmla="*/ 220 h 233"/>
                <a:gd name="T80" fmla="*/ 265 w 466"/>
                <a:gd name="T81" fmla="*/ 233 h 2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6" h="233">
                  <a:moveTo>
                    <a:pt x="19" y="226"/>
                  </a:moveTo>
                  <a:lnTo>
                    <a:pt x="13" y="208"/>
                  </a:lnTo>
                  <a:lnTo>
                    <a:pt x="19" y="189"/>
                  </a:lnTo>
                  <a:lnTo>
                    <a:pt x="25" y="182"/>
                  </a:lnTo>
                  <a:lnTo>
                    <a:pt x="25" y="176"/>
                  </a:lnTo>
                  <a:lnTo>
                    <a:pt x="19" y="163"/>
                  </a:lnTo>
                  <a:lnTo>
                    <a:pt x="19" y="145"/>
                  </a:lnTo>
                  <a:lnTo>
                    <a:pt x="19" y="138"/>
                  </a:lnTo>
                  <a:lnTo>
                    <a:pt x="13" y="132"/>
                  </a:lnTo>
                  <a:lnTo>
                    <a:pt x="13" y="107"/>
                  </a:lnTo>
                  <a:lnTo>
                    <a:pt x="6" y="100"/>
                  </a:lnTo>
                  <a:lnTo>
                    <a:pt x="13" y="88"/>
                  </a:lnTo>
                  <a:lnTo>
                    <a:pt x="13" y="69"/>
                  </a:lnTo>
                  <a:lnTo>
                    <a:pt x="6" y="63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6" y="44"/>
                  </a:lnTo>
                  <a:lnTo>
                    <a:pt x="32" y="44"/>
                  </a:lnTo>
                  <a:lnTo>
                    <a:pt x="44" y="31"/>
                  </a:lnTo>
                  <a:lnTo>
                    <a:pt x="76" y="25"/>
                  </a:lnTo>
                  <a:lnTo>
                    <a:pt x="95" y="37"/>
                  </a:lnTo>
                  <a:lnTo>
                    <a:pt x="107" y="37"/>
                  </a:lnTo>
                  <a:lnTo>
                    <a:pt x="145" y="19"/>
                  </a:lnTo>
                  <a:lnTo>
                    <a:pt x="157" y="25"/>
                  </a:lnTo>
                  <a:lnTo>
                    <a:pt x="176" y="31"/>
                  </a:lnTo>
                  <a:lnTo>
                    <a:pt x="189" y="31"/>
                  </a:lnTo>
                  <a:lnTo>
                    <a:pt x="220" y="25"/>
                  </a:lnTo>
                  <a:lnTo>
                    <a:pt x="227" y="25"/>
                  </a:lnTo>
                  <a:lnTo>
                    <a:pt x="258" y="19"/>
                  </a:lnTo>
                  <a:lnTo>
                    <a:pt x="302" y="12"/>
                  </a:lnTo>
                  <a:lnTo>
                    <a:pt x="327" y="6"/>
                  </a:lnTo>
                  <a:lnTo>
                    <a:pt x="353" y="6"/>
                  </a:lnTo>
                  <a:lnTo>
                    <a:pt x="372" y="0"/>
                  </a:lnTo>
                  <a:lnTo>
                    <a:pt x="378" y="6"/>
                  </a:lnTo>
                  <a:lnTo>
                    <a:pt x="403" y="6"/>
                  </a:lnTo>
                  <a:lnTo>
                    <a:pt x="409" y="0"/>
                  </a:lnTo>
                  <a:lnTo>
                    <a:pt x="422" y="0"/>
                  </a:lnTo>
                  <a:lnTo>
                    <a:pt x="428" y="12"/>
                  </a:lnTo>
                  <a:lnTo>
                    <a:pt x="428" y="31"/>
                  </a:lnTo>
                  <a:lnTo>
                    <a:pt x="434" y="37"/>
                  </a:lnTo>
                  <a:lnTo>
                    <a:pt x="453" y="44"/>
                  </a:lnTo>
                  <a:lnTo>
                    <a:pt x="466" y="50"/>
                  </a:lnTo>
                  <a:lnTo>
                    <a:pt x="466" y="56"/>
                  </a:lnTo>
                  <a:lnTo>
                    <a:pt x="460" y="56"/>
                  </a:lnTo>
                  <a:lnTo>
                    <a:pt x="460" y="63"/>
                  </a:lnTo>
                  <a:lnTo>
                    <a:pt x="460" y="88"/>
                  </a:lnTo>
                  <a:lnTo>
                    <a:pt x="453" y="88"/>
                  </a:lnTo>
                  <a:lnTo>
                    <a:pt x="447" y="94"/>
                  </a:lnTo>
                  <a:lnTo>
                    <a:pt x="441" y="94"/>
                  </a:lnTo>
                  <a:lnTo>
                    <a:pt x="441" y="100"/>
                  </a:lnTo>
                  <a:lnTo>
                    <a:pt x="441" y="107"/>
                  </a:lnTo>
                  <a:lnTo>
                    <a:pt x="434" y="107"/>
                  </a:lnTo>
                  <a:lnTo>
                    <a:pt x="434" y="119"/>
                  </a:lnTo>
                  <a:lnTo>
                    <a:pt x="428" y="119"/>
                  </a:lnTo>
                  <a:lnTo>
                    <a:pt x="428" y="126"/>
                  </a:lnTo>
                  <a:lnTo>
                    <a:pt x="422" y="126"/>
                  </a:lnTo>
                  <a:lnTo>
                    <a:pt x="397" y="126"/>
                  </a:lnTo>
                  <a:lnTo>
                    <a:pt x="397" y="145"/>
                  </a:lnTo>
                  <a:lnTo>
                    <a:pt x="390" y="145"/>
                  </a:lnTo>
                  <a:lnTo>
                    <a:pt x="390" y="151"/>
                  </a:lnTo>
                  <a:lnTo>
                    <a:pt x="384" y="151"/>
                  </a:lnTo>
                  <a:lnTo>
                    <a:pt x="384" y="157"/>
                  </a:lnTo>
                  <a:lnTo>
                    <a:pt x="384" y="163"/>
                  </a:lnTo>
                  <a:lnTo>
                    <a:pt x="378" y="163"/>
                  </a:lnTo>
                  <a:lnTo>
                    <a:pt x="378" y="170"/>
                  </a:lnTo>
                  <a:lnTo>
                    <a:pt x="359" y="170"/>
                  </a:lnTo>
                  <a:lnTo>
                    <a:pt x="353" y="189"/>
                  </a:lnTo>
                  <a:lnTo>
                    <a:pt x="346" y="201"/>
                  </a:lnTo>
                  <a:lnTo>
                    <a:pt x="346" y="208"/>
                  </a:lnTo>
                  <a:lnTo>
                    <a:pt x="258" y="201"/>
                  </a:lnTo>
                  <a:lnTo>
                    <a:pt x="258" y="208"/>
                  </a:lnTo>
                  <a:lnTo>
                    <a:pt x="265" y="208"/>
                  </a:lnTo>
                  <a:lnTo>
                    <a:pt x="271" y="208"/>
                  </a:lnTo>
                  <a:lnTo>
                    <a:pt x="265" y="214"/>
                  </a:lnTo>
                  <a:lnTo>
                    <a:pt x="265" y="220"/>
                  </a:lnTo>
                  <a:lnTo>
                    <a:pt x="265" y="233"/>
                  </a:lnTo>
                  <a:lnTo>
                    <a:pt x="19" y="2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82" name="Freeform 8"/>
            <p:cNvSpPr>
              <a:spLocks/>
            </p:cNvSpPr>
            <p:nvPr/>
          </p:nvSpPr>
          <p:spPr bwMode="auto">
            <a:xfrm>
              <a:off x="2074" y="1149"/>
              <a:ext cx="277" cy="308"/>
            </a:xfrm>
            <a:custGeom>
              <a:avLst/>
              <a:gdLst>
                <a:gd name="T0" fmla="*/ 51 w 277"/>
                <a:gd name="T1" fmla="*/ 277 h 308"/>
                <a:gd name="T2" fmla="*/ 63 w 277"/>
                <a:gd name="T3" fmla="*/ 220 h 308"/>
                <a:gd name="T4" fmla="*/ 19 w 277"/>
                <a:gd name="T5" fmla="*/ 220 h 308"/>
                <a:gd name="T6" fmla="*/ 25 w 277"/>
                <a:gd name="T7" fmla="*/ 189 h 308"/>
                <a:gd name="T8" fmla="*/ 32 w 277"/>
                <a:gd name="T9" fmla="*/ 170 h 308"/>
                <a:gd name="T10" fmla="*/ 25 w 277"/>
                <a:gd name="T11" fmla="*/ 145 h 308"/>
                <a:gd name="T12" fmla="*/ 7 w 277"/>
                <a:gd name="T13" fmla="*/ 126 h 308"/>
                <a:gd name="T14" fmla="*/ 7 w 277"/>
                <a:gd name="T15" fmla="*/ 107 h 308"/>
                <a:gd name="T16" fmla="*/ 0 w 277"/>
                <a:gd name="T17" fmla="*/ 101 h 308"/>
                <a:gd name="T18" fmla="*/ 88 w 277"/>
                <a:gd name="T19" fmla="*/ 94 h 308"/>
                <a:gd name="T20" fmla="*/ 120 w 277"/>
                <a:gd name="T21" fmla="*/ 63 h 308"/>
                <a:gd name="T22" fmla="*/ 126 w 277"/>
                <a:gd name="T23" fmla="*/ 50 h 308"/>
                <a:gd name="T24" fmla="*/ 132 w 277"/>
                <a:gd name="T25" fmla="*/ 44 h 308"/>
                <a:gd name="T26" fmla="*/ 139 w 277"/>
                <a:gd name="T27" fmla="*/ 19 h 308"/>
                <a:gd name="T28" fmla="*/ 170 w 277"/>
                <a:gd name="T29" fmla="*/ 19 h 308"/>
                <a:gd name="T30" fmla="*/ 176 w 277"/>
                <a:gd name="T31" fmla="*/ 12 h 308"/>
                <a:gd name="T32" fmla="*/ 183 w 277"/>
                <a:gd name="T33" fmla="*/ 0 h 308"/>
                <a:gd name="T34" fmla="*/ 195 w 277"/>
                <a:gd name="T35" fmla="*/ 19 h 308"/>
                <a:gd name="T36" fmla="*/ 195 w 277"/>
                <a:gd name="T37" fmla="*/ 31 h 308"/>
                <a:gd name="T38" fmla="*/ 189 w 277"/>
                <a:gd name="T39" fmla="*/ 44 h 308"/>
                <a:gd name="T40" fmla="*/ 183 w 277"/>
                <a:gd name="T41" fmla="*/ 56 h 308"/>
                <a:gd name="T42" fmla="*/ 189 w 277"/>
                <a:gd name="T43" fmla="*/ 63 h 308"/>
                <a:gd name="T44" fmla="*/ 189 w 277"/>
                <a:gd name="T45" fmla="*/ 88 h 308"/>
                <a:gd name="T46" fmla="*/ 189 w 277"/>
                <a:gd name="T47" fmla="*/ 94 h 308"/>
                <a:gd name="T48" fmla="*/ 202 w 277"/>
                <a:gd name="T49" fmla="*/ 126 h 308"/>
                <a:gd name="T50" fmla="*/ 214 w 277"/>
                <a:gd name="T51" fmla="*/ 126 h 308"/>
                <a:gd name="T52" fmla="*/ 221 w 277"/>
                <a:gd name="T53" fmla="*/ 145 h 308"/>
                <a:gd name="T54" fmla="*/ 233 w 277"/>
                <a:gd name="T55" fmla="*/ 151 h 308"/>
                <a:gd name="T56" fmla="*/ 233 w 277"/>
                <a:gd name="T57" fmla="*/ 157 h 308"/>
                <a:gd name="T58" fmla="*/ 246 w 277"/>
                <a:gd name="T59" fmla="*/ 170 h 308"/>
                <a:gd name="T60" fmla="*/ 252 w 277"/>
                <a:gd name="T61" fmla="*/ 176 h 308"/>
                <a:gd name="T62" fmla="*/ 265 w 277"/>
                <a:gd name="T63" fmla="*/ 182 h 308"/>
                <a:gd name="T64" fmla="*/ 265 w 277"/>
                <a:gd name="T65" fmla="*/ 201 h 308"/>
                <a:gd name="T66" fmla="*/ 277 w 277"/>
                <a:gd name="T67" fmla="*/ 208 h 308"/>
                <a:gd name="T68" fmla="*/ 271 w 277"/>
                <a:gd name="T69" fmla="*/ 220 h 308"/>
                <a:gd name="T70" fmla="*/ 258 w 277"/>
                <a:gd name="T71" fmla="*/ 220 h 308"/>
                <a:gd name="T72" fmla="*/ 252 w 277"/>
                <a:gd name="T73" fmla="*/ 233 h 308"/>
                <a:gd name="T74" fmla="*/ 233 w 277"/>
                <a:gd name="T75" fmla="*/ 233 h 308"/>
                <a:gd name="T76" fmla="*/ 221 w 277"/>
                <a:gd name="T77" fmla="*/ 233 h 308"/>
                <a:gd name="T78" fmla="*/ 202 w 277"/>
                <a:gd name="T79" fmla="*/ 258 h 308"/>
                <a:gd name="T80" fmla="*/ 189 w 277"/>
                <a:gd name="T81" fmla="*/ 296 h 308"/>
                <a:gd name="T82" fmla="*/ 158 w 277"/>
                <a:gd name="T83" fmla="*/ 308 h 308"/>
                <a:gd name="T84" fmla="*/ 126 w 277"/>
                <a:gd name="T85" fmla="*/ 308 h 3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7" h="308">
                  <a:moveTo>
                    <a:pt x="126" y="308"/>
                  </a:moveTo>
                  <a:lnTo>
                    <a:pt x="44" y="308"/>
                  </a:lnTo>
                  <a:lnTo>
                    <a:pt x="51" y="277"/>
                  </a:lnTo>
                  <a:lnTo>
                    <a:pt x="51" y="264"/>
                  </a:lnTo>
                  <a:lnTo>
                    <a:pt x="57" y="239"/>
                  </a:lnTo>
                  <a:lnTo>
                    <a:pt x="63" y="220"/>
                  </a:lnTo>
                  <a:lnTo>
                    <a:pt x="32" y="227"/>
                  </a:lnTo>
                  <a:lnTo>
                    <a:pt x="25" y="227"/>
                  </a:lnTo>
                  <a:lnTo>
                    <a:pt x="19" y="220"/>
                  </a:lnTo>
                  <a:lnTo>
                    <a:pt x="19" y="214"/>
                  </a:lnTo>
                  <a:lnTo>
                    <a:pt x="25" y="195"/>
                  </a:lnTo>
                  <a:lnTo>
                    <a:pt x="25" y="189"/>
                  </a:lnTo>
                  <a:lnTo>
                    <a:pt x="32" y="182"/>
                  </a:lnTo>
                  <a:lnTo>
                    <a:pt x="25" y="176"/>
                  </a:lnTo>
                  <a:lnTo>
                    <a:pt x="32" y="170"/>
                  </a:lnTo>
                  <a:lnTo>
                    <a:pt x="38" y="164"/>
                  </a:lnTo>
                  <a:lnTo>
                    <a:pt x="32" y="151"/>
                  </a:lnTo>
                  <a:lnTo>
                    <a:pt x="25" y="145"/>
                  </a:lnTo>
                  <a:lnTo>
                    <a:pt x="19" y="138"/>
                  </a:lnTo>
                  <a:lnTo>
                    <a:pt x="19" y="132"/>
                  </a:lnTo>
                  <a:lnTo>
                    <a:pt x="7" y="126"/>
                  </a:lnTo>
                  <a:lnTo>
                    <a:pt x="7" y="113"/>
                  </a:lnTo>
                  <a:lnTo>
                    <a:pt x="7" y="107"/>
                  </a:lnTo>
                  <a:lnTo>
                    <a:pt x="13" y="101"/>
                  </a:lnTo>
                  <a:lnTo>
                    <a:pt x="7" y="101"/>
                  </a:lnTo>
                  <a:lnTo>
                    <a:pt x="0" y="101"/>
                  </a:lnTo>
                  <a:lnTo>
                    <a:pt x="0" y="94"/>
                  </a:lnTo>
                  <a:lnTo>
                    <a:pt x="88" y="101"/>
                  </a:lnTo>
                  <a:lnTo>
                    <a:pt x="88" y="94"/>
                  </a:lnTo>
                  <a:lnTo>
                    <a:pt x="95" y="82"/>
                  </a:lnTo>
                  <a:lnTo>
                    <a:pt x="101" y="63"/>
                  </a:lnTo>
                  <a:lnTo>
                    <a:pt x="120" y="63"/>
                  </a:lnTo>
                  <a:lnTo>
                    <a:pt x="120" y="56"/>
                  </a:lnTo>
                  <a:lnTo>
                    <a:pt x="126" y="56"/>
                  </a:lnTo>
                  <a:lnTo>
                    <a:pt x="126" y="50"/>
                  </a:lnTo>
                  <a:lnTo>
                    <a:pt x="126" y="44"/>
                  </a:lnTo>
                  <a:lnTo>
                    <a:pt x="132" y="44"/>
                  </a:lnTo>
                  <a:lnTo>
                    <a:pt x="132" y="38"/>
                  </a:lnTo>
                  <a:lnTo>
                    <a:pt x="139" y="38"/>
                  </a:lnTo>
                  <a:lnTo>
                    <a:pt x="139" y="19"/>
                  </a:lnTo>
                  <a:lnTo>
                    <a:pt x="164" y="19"/>
                  </a:lnTo>
                  <a:lnTo>
                    <a:pt x="170" y="19"/>
                  </a:lnTo>
                  <a:lnTo>
                    <a:pt x="170" y="12"/>
                  </a:lnTo>
                  <a:lnTo>
                    <a:pt x="176" y="12"/>
                  </a:lnTo>
                  <a:lnTo>
                    <a:pt x="176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89" y="25"/>
                  </a:lnTo>
                  <a:lnTo>
                    <a:pt x="195" y="19"/>
                  </a:lnTo>
                  <a:lnTo>
                    <a:pt x="195" y="25"/>
                  </a:lnTo>
                  <a:lnTo>
                    <a:pt x="195" y="31"/>
                  </a:lnTo>
                  <a:lnTo>
                    <a:pt x="195" y="44"/>
                  </a:lnTo>
                  <a:lnTo>
                    <a:pt x="189" y="44"/>
                  </a:lnTo>
                  <a:lnTo>
                    <a:pt x="189" y="50"/>
                  </a:lnTo>
                  <a:lnTo>
                    <a:pt x="183" y="50"/>
                  </a:lnTo>
                  <a:lnTo>
                    <a:pt x="183" y="56"/>
                  </a:lnTo>
                  <a:lnTo>
                    <a:pt x="183" y="63"/>
                  </a:lnTo>
                  <a:lnTo>
                    <a:pt x="189" y="63"/>
                  </a:lnTo>
                  <a:lnTo>
                    <a:pt x="189" y="75"/>
                  </a:lnTo>
                  <a:lnTo>
                    <a:pt x="183" y="75"/>
                  </a:lnTo>
                  <a:lnTo>
                    <a:pt x="189" y="88"/>
                  </a:lnTo>
                  <a:lnTo>
                    <a:pt x="183" y="88"/>
                  </a:lnTo>
                  <a:lnTo>
                    <a:pt x="183" y="94"/>
                  </a:lnTo>
                  <a:lnTo>
                    <a:pt x="189" y="94"/>
                  </a:lnTo>
                  <a:lnTo>
                    <a:pt x="189" y="107"/>
                  </a:lnTo>
                  <a:lnTo>
                    <a:pt x="202" y="113"/>
                  </a:lnTo>
                  <a:lnTo>
                    <a:pt x="202" y="126"/>
                  </a:lnTo>
                  <a:lnTo>
                    <a:pt x="208" y="126"/>
                  </a:lnTo>
                  <a:lnTo>
                    <a:pt x="214" y="126"/>
                  </a:lnTo>
                  <a:lnTo>
                    <a:pt x="208" y="132"/>
                  </a:lnTo>
                  <a:lnTo>
                    <a:pt x="214" y="132"/>
                  </a:lnTo>
                  <a:lnTo>
                    <a:pt x="221" y="145"/>
                  </a:lnTo>
                  <a:lnTo>
                    <a:pt x="227" y="145"/>
                  </a:lnTo>
                  <a:lnTo>
                    <a:pt x="227" y="151"/>
                  </a:lnTo>
                  <a:lnTo>
                    <a:pt x="233" y="151"/>
                  </a:lnTo>
                  <a:lnTo>
                    <a:pt x="233" y="157"/>
                  </a:lnTo>
                  <a:lnTo>
                    <a:pt x="233" y="151"/>
                  </a:lnTo>
                  <a:lnTo>
                    <a:pt x="233" y="157"/>
                  </a:lnTo>
                  <a:lnTo>
                    <a:pt x="239" y="157"/>
                  </a:lnTo>
                  <a:lnTo>
                    <a:pt x="239" y="170"/>
                  </a:lnTo>
                  <a:lnTo>
                    <a:pt x="246" y="170"/>
                  </a:lnTo>
                  <a:lnTo>
                    <a:pt x="246" y="176"/>
                  </a:lnTo>
                  <a:lnTo>
                    <a:pt x="252" y="176"/>
                  </a:lnTo>
                  <a:lnTo>
                    <a:pt x="258" y="182"/>
                  </a:lnTo>
                  <a:lnTo>
                    <a:pt x="265" y="182"/>
                  </a:lnTo>
                  <a:lnTo>
                    <a:pt x="265" y="195"/>
                  </a:lnTo>
                  <a:lnTo>
                    <a:pt x="265" y="201"/>
                  </a:lnTo>
                  <a:lnTo>
                    <a:pt x="277" y="201"/>
                  </a:lnTo>
                  <a:lnTo>
                    <a:pt x="277" y="208"/>
                  </a:lnTo>
                  <a:lnTo>
                    <a:pt x="277" y="214"/>
                  </a:lnTo>
                  <a:lnTo>
                    <a:pt x="271" y="214"/>
                  </a:lnTo>
                  <a:lnTo>
                    <a:pt x="271" y="220"/>
                  </a:lnTo>
                  <a:lnTo>
                    <a:pt x="265" y="220"/>
                  </a:lnTo>
                  <a:lnTo>
                    <a:pt x="258" y="220"/>
                  </a:lnTo>
                  <a:lnTo>
                    <a:pt x="258" y="233"/>
                  </a:lnTo>
                  <a:lnTo>
                    <a:pt x="252" y="233"/>
                  </a:lnTo>
                  <a:lnTo>
                    <a:pt x="246" y="233"/>
                  </a:lnTo>
                  <a:lnTo>
                    <a:pt x="233" y="233"/>
                  </a:lnTo>
                  <a:lnTo>
                    <a:pt x="233" y="239"/>
                  </a:lnTo>
                  <a:lnTo>
                    <a:pt x="221" y="239"/>
                  </a:lnTo>
                  <a:lnTo>
                    <a:pt x="221" y="233"/>
                  </a:lnTo>
                  <a:lnTo>
                    <a:pt x="214" y="233"/>
                  </a:lnTo>
                  <a:lnTo>
                    <a:pt x="208" y="245"/>
                  </a:lnTo>
                  <a:lnTo>
                    <a:pt x="202" y="258"/>
                  </a:lnTo>
                  <a:lnTo>
                    <a:pt x="202" y="264"/>
                  </a:lnTo>
                  <a:lnTo>
                    <a:pt x="195" y="283"/>
                  </a:lnTo>
                  <a:lnTo>
                    <a:pt x="189" y="296"/>
                  </a:lnTo>
                  <a:lnTo>
                    <a:pt x="164" y="302"/>
                  </a:lnTo>
                  <a:lnTo>
                    <a:pt x="158" y="308"/>
                  </a:lnTo>
                  <a:lnTo>
                    <a:pt x="139" y="308"/>
                  </a:lnTo>
                  <a:lnTo>
                    <a:pt x="126" y="3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83" name="Freeform 9"/>
            <p:cNvSpPr>
              <a:spLocks/>
            </p:cNvSpPr>
            <p:nvPr/>
          </p:nvSpPr>
          <p:spPr bwMode="auto">
            <a:xfrm>
              <a:off x="1539" y="1187"/>
              <a:ext cx="321" cy="453"/>
            </a:xfrm>
            <a:custGeom>
              <a:avLst/>
              <a:gdLst>
                <a:gd name="T0" fmla="*/ 246 w 321"/>
                <a:gd name="T1" fmla="*/ 422 h 453"/>
                <a:gd name="T2" fmla="*/ 227 w 321"/>
                <a:gd name="T3" fmla="*/ 428 h 453"/>
                <a:gd name="T4" fmla="*/ 164 w 321"/>
                <a:gd name="T5" fmla="*/ 434 h 453"/>
                <a:gd name="T6" fmla="*/ 126 w 321"/>
                <a:gd name="T7" fmla="*/ 447 h 453"/>
                <a:gd name="T8" fmla="*/ 63 w 321"/>
                <a:gd name="T9" fmla="*/ 390 h 453"/>
                <a:gd name="T10" fmla="*/ 44 w 321"/>
                <a:gd name="T11" fmla="*/ 239 h 453"/>
                <a:gd name="T12" fmla="*/ 57 w 321"/>
                <a:gd name="T13" fmla="*/ 113 h 453"/>
                <a:gd name="T14" fmla="*/ 0 w 321"/>
                <a:gd name="T15" fmla="*/ 0 h 453"/>
                <a:gd name="T16" fmla="*/ 132 w 321"/>
                <a:gd name="T17" fmla="*/ 12 h 453"/>
                <a:gd name="T18" fmla="*/ 302 w 321"/>
                <a:gd name="T19" fmla="*/ 31 h 453"/>
                <a:gd name="T20" fmla="*/ 296 w 321"/>
                <a:gd name="T21" fmla="*/ 44 h 453"/>
                <a:gd name="T22" fmla="*/ 296 w 321"/>
                <a:gd name="T23" fmla="*/ 81 h 453"/>
                <a:gd name="T24" fmla="*/ 302 w 321"/>
                <a:gd name="T25" fmla="*/ 100 h 453"/>
                <a:gd name="T26" fmla="*/ 309 w 321"/>
                <a:gd name="T27" fmla="*/ 113 h 453"/>
                <a:gd name="T28" fmla="*/ 309 w 321"/>
                <a:gd name="T29" fmla="*/ 182 h 453"/>
                <a:gd name="T30" fmla="*/ 296 w 321"/>
                <a:gd name="T31" fmla="*/ 182 h 453"/>
                <a:gd name="T32" fmla="*/ 271 w 321"/>
                <a:gd name="T33" fmla="*/ 189 h 453"/>
                <a:gd name="T34" fmla="*/ 265 w 321"/>
                <a:gd name="T35" fmla="*/ 189 h 453"/>
                <a:gd name="T36" fmla="*/ 258 w 321"/>
                <a:gd name="T37" fmla="*/ 207 h 453"/>
                <a:gd name="T38" fmla="*/ 252 w 321"/>
                <a:gd name="T39" fmla="*/ 220 h 453"/>
                <a:gd name="T40" fmla="*/ 258 w 321"/>
                <a:gd name="T41" fmla="*/ 233 h 453"/>
                <a:gd name="T42" fmla="*/ 265 w 321"/>
                <a:gd name="T43" fmla="*/ 252 h 453"/>
                <a:gd name="T44" fmla="*/ 271 w 321"/>
                <a:gd name="T45" fmla="*/ 270 h 453"/>
                <a:gd name="T46" fmla="*/ 271 w 321"/>
                <a:gd name="T47" fmla="*/ 289 h 453"/>
                <a:gd name="T48" fmla="*/ 271 w 321"/>
                <a:gd name="T49" fmla="*/ 289 h 453"/>
                <a:gd name="T50" fmla="*/ 265 w 321"/>
                <a:gd name="T51" fmla="*/ 296 h 453"/>
                <a:gd name="T52" fmla="*/ 258 w 321"/>
                <a:gd name="T53" fmla="*/ 308 h 453"/>
                <a:gd name="T54" fmla="*/ 246 w 321"/>
                <a:gd name="T55" fmla="*/ 346 h 453"/>
                <a:gd name="T56" fmla="*/ 258 w 321"/>
                <a:gd name="T57" fmla="*/ 365 h 453"/>
                <a:gd name="T58" fmla="*/ 265 w 321"/>
                <a:gd name="T59" fmla="*/ 371 h 453"/>
                <a:gd name="T60" fmla="*/ 271 w 321"/>
                <a:gd name="T61" fmla="*/ 378 h 453"/>
                <a:gd name="T62" fmla="*/ 277 w 321"/>
                <a:gd name="T63" fmla="*/ 390 h 453"/>
                <a:gd name="T64" fmla="*/ 277 w 321"/>
                <a:gd name="T65" fmla="*/ 397 h 453"/>
                <a:gd name="T66" fmla="*/ 283 w 321"/>
                <a:gd name="T67" fmla="*/ 409 h 453"/>
                <a:gd name="T68" fmla="*/ 290 w 321"/>
                <a:gd name="T69" fmla="*/ 409 h 453"/>
                <a:gd name="T70" fmla="*/ 296 w 321"/>
                <a:gd name="T71" fmla="*/ 415 h 453"/>
                <a:gd name="T72" fmla="*/ 302 w 321"/>
                <a:gd name="T73" fmla="*/ 422 h 453"/>
                <a:gd name="T74" fmla="*/ 309 w 321"/>
                <a:gd name="T75" fmla="*/ 422 h 453"/>
                <a:gd name="T76" fmla="*/ 321 w 321"/>
                <a:gd name="T77" fmla="*/ 428 h 4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21" h="453">
                  <a:moveTo>
                    <a:pt x="321" y="428"/>
                  </a:moveTo>
                  <a:lnTo>
                    <a:pt x="246" y="422"/>
                  </a:lnTo>
                  <a:lnTo>
                    <a:pt x="246" y="428"/>
                  </a:lnTo>
                  <a:lnTo>
                    <a:pt x="227" y="428"/>
                  </a:lnTo>
                  <a:lnTo>
                    <a:pt x="227" y="441"/>
                  </a:lnTo>
                  <a:lnTo>
                    <a:pt x="164" y="434"/>
                  </a:lnTo>
                  <a:lnTo>
                    <a:pt x="164" y="447"/>
                  </a:lnTo>
                  <a:lnTo>
                    <a:pt x="126" y="447"/>
                  </a:lnTo>
                  <a:lnTo>
                    <a:pt x="113" y="453"/>
                  </a:lnTo>
                  <a:lnTo>
                    <a:pt x="63" y="390"/>
                  </a:lnTo>
                  <a:lnTo>
                    <a:pt x="76" y="346"/>
                  </a:lnTo>
                  <a:lnTo>
                    <a:pt x="44" y="239"/>
                  </a:lnTo>
                  <a:lnTo>
                    <a:pt x="63" y="163"/>
                  </a:lnTo>
                  <a:lnTo>
                    <a:pt x="57" y="113"/>
                  </a:lnTo>
                  <a:lnTo>
                    <a:pt x="44" y="63"/>
                  </a:lnTo>
                  <a:lnTo>
                    <a:pt x="0" y="0"/>
                  </a:lnTo>
                  <a:lnTo>
                    <a:pt x="132" y="6"/>
                  </a:lnTo>
                  <a:lnTo>
                    <a:pt x="132" y="12"/>
                  </a:lnTo>
                  <a:lnTo>
                    <a:pt x="296" y="18"/>
                  </a:lnTo>
                  <a:lnTo>
                    <a:pt x="302" y="31"/>
                  </a:lnTo>
                  <a:lnTo>
                    <a:pt x="302" y="37"/>
                  </a:lnTo>
                  <a:lnTo>
                    <a:pt x="296" y="44"/>
                  </a:lnTo>
                  <a:lnTo>
                    <a:pt x="290" y="63"/>
                  </a:lnTo>
                  <a:lnTo>
                    <a:pt x="296" y="81"/>
                  </a:lnTo>
                  <a:lnTo>
                    <a:pt x="296" y="100"/>
                  </a:lnTo>
                  <a:lnTo>
                    <a:pt x="302" y="100"/>
                  </a:lnTo>
                  <a:lnTo>
                    <a:pt x="302" y="113"/>
                  </a:lnTo>
                  <a:lnTo>
                    <a:pt x="309" y="113"/>
                  </a:lnTo>
                  <a:lnTo>
                    <a:pt x="309" y="163"/>
                  </a:lnTo>
                  <a:lnTo>
                    <a:pt x="309" y="182"/>
                  </a:lnTo>
                  <a:lnTo>
                    <a:pt x="296" y="182"/>
                  </a:lnTo>
                  <a:lnTo>
                    <a:pt x="271" y="182"/>
                  </a:lnTo>
                  <a:lnTo>
                    <a:pt x="271" y="189"/>
                  </a:lnTo>
                  <a:lnTo>
                    <a:pt x="265" y="189"/>
                  </a:lnTo>
                  <a:lnTo>
                    <a:pt x="258" y="189"/>
                  </a:lnTo>
                  <a:lnTo>
                    <a:pt x="258" y="207"/>
                  </a:lnTo>
                  <a:lnTo>
                    <a:pt x="252" y="207"/>
                  </a:lnTo>
                  <a:lnTo>
                    <a:pt x="252" y="220"/>
                  </a:lnTo>
                  <a:lnTo>
                    <a:pt x="258" y="220"/>
                  </a:lnTo>
                  <a:lnTo>
                    <a:pt x="258" y="233"/>
                  </a:lnTo>
                  <a:lnTo>
                    <a:pt x="265" y="233"/>
                  </a:lnTo>
                  <a:lnTo>
                    <a:pt x="265" y="252"/>
                  </a:lnTo>
                  <a:lnTo>
                    <a:pt x="271" y="258"/>
                  </a:lnTo>
                  <a:lnTo>
                    <a:pt x="271" y="270"/>
                  </a:lnTo>
                  <a:lnTo>
                    <a:pt x="271" y="289"/>
                  </a:lnTo>
                  <a:lnTo>
                    <a:pt x="265" y="289"/>
                  </a:lnTo>
                  <a:lnTo>
                    <a:pt x="265" y="296"/>
                  </a:lnTo>
                  <a:lnTo>
                    <a:pt x="258" y="296"/>
                  </a:lnTo>
                  <a:lnTo>
                    <a:pt x="258" y="308"/>
                  </a:lnTo>
                  <a:lnTo>
                    <a:pt x="252" y="308"/>
                  </a:lnTo>
                  <a:lnTo>
                    <a:pt x="246" y="346"/>
                  </a:lnTo>
                  <a:lnTo>
                    <a:pt x="252" y="352"/>
                  </a:lnTo>
                  <a:lnTo>
                    <a:pt x="258" y="365"/>
                  </a:lnTo>
                  <a:lnTo>
                    <a:pt x="265" y="371"/>
                  </a:lnTo>
                  <a:lnTo>
                    <a:pt x="271" y="371"/>
                  </a:lnTo>
                  <a:lnTo>
                    <a:pt x="271" y="378"/>
                  </a:lnTo>
                  <a:lnTo>
                    <a:pt x="277" y="378"/>
                  </a:lnTo>
                  <a:lnTo>
                    <a:pt x="277" y="390"/>
                  </a:lnTo>
                  <a:lnTo>
                    <a:pt x="277" y="397"/>
                  </a:lnTo>
                  <a:lnTo>
                    <a:pt x="283" y="397"/>
                  </a:lnTo>
                  <a:lnTo>
                    <a:pt x="283" y="409"/>
                  </a:lnTo>
                  <a:lnTo>
                    <a:pt x="290" y="409"/>
                  </a:lnTo>
                  <a:lnTo>
                    <a:pt x="296" y="409"/>
                  </a:lnTo>
                  <a:lnTo>
                    <a:pt x="296" y="415"/>
                  </a:lnTo>
                  <a:lnTo>
                    <a:pt x="302" y="415"/>
                  </a:lnTo>
                  <a:lnTo>
                    <a:pt x="302" y="422"/>
                  </a:lnTo>
                  <a:lnTo>
                    <a:pt x="309" y="422"/>
                  </a:lnTo>
                  <a:lnTo>
                    <a:pt x="321" y="422"/>
                  </a:lnTo>
                  <a:lnTo>
                    <a:pt x="321" y="4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84" name="Freeform 10"/>
            <p:cNvSpPr>
              <a:spLocks/>
            </p:cNvSpPr>
            <p:nvPr/>
          </p:nvSpPr>
          <p:spPr bwMode="auto">
            <a:xfrm>
              <a:off x="1835" y="1268"/>
              <a:ext cx="302" cy="158"/>
            </a:xfrm>
            <a:custGeom>
              <a:avLst/>
              <a:gdLst>
                <a:gd name="T0" fmla="*/ 290 w 302"/>
                <a:gd name="T1" fmla="*/ 158 h 158"/>
                <a:gd name="T2" fmla="*/ 258 w 302"/>
                <a:gd name="T3" fmla="*/ 158 h 158"/>
                <a:gd name="T4" fmla="*/ 258 w 302"/>
                <a:gd name="T5" fmla="*/ 145 h 158"/>
                <a:gd name="T6" fmla="*/ 220 w 302"/>
                <a:gd name="T7" fmla="*/ 145 h 158"/>
                <a:gd name="T8" fmla="*/ 220 w 302"/>
                <a:gd name="T9" fmla="*/ 158 h 158"/>
                <a:gd name="T10" fmla="*/ 50 w 302"/>
                <a:gd name="T11" fmla="*/ 152 h 158"/>
                <a:gd name="T12" fmla="*/ 50 w 302"/>
                <a:gd name="T13" fmla="*/ 82 h 158"/>
                <a:gd name="T14" fmla="*/ 13 w 302"/>
                <a:gd name="T15" fmla="*/ 82 h 158"/>
                <a:gd name="T16" fmla="*/ 13 w 302"/>
                <a:gd name="T17" fmla="*/ 32 h 158"/>
                <a:gd name="T18" fmla="*/ 6 w 302"/>
                <a:gd name="T19" fmla="*/ 32 h 158"/>
                <a:gd name="T20" fmla="*/ 6 w 302"/>
                <a:gd name="T21" fmla="*/ 19 h 158"/>
                <a:gd name="T22" fmla="*/ 0 w 302"/>
                <a:gd name="T23" fmla="*/ 19 h 158"/>
                <a:gd name="T24" fmla="*/ 0 w 302"/>
                <a:gd name="T25" fmla="*/ 0 h 158"/>
                <a:gd name="T26" fmla="*/ 246 w 302"/>
                <a:gd name="T27" fmla="*/ 7 h 158"/>
                <a:gd name="T28" fmla="*/ 258 w 302"/>
                <a:gd name="T29" fmla="*/ 13 h 158"/>
                <a:gd name="T30" fmla="*/ 258 w 302"/>
                <a:gd name="T31" fmla="*/ 19 h 158"/>
                <a:gd name="T32" fmla="*/ 264 w 302"/>
                <a:gd name="T33" fmla="*/ 26 h 158"/>
                <a:gd name="T34" fmla="*/ 271 w 302"/>
                <a:gd name="T35" fmla="*/ 32 h 158"/>
                <a:gd name="T36" fmla="*/ 277 w 302"/>
                <a:gd name="T37" fmla="*/ 45 h 158"/>
                <a:gd name="T38" fmla="*/ 271 w 302"/>
                <a:gd name="T39" fmla="*/ 51 h 158"/>
                <a:gd name="T40" fmla="*/ 264 w 302"/>
                <a:gd name="T41" fmla="*/ 57 h 158"/>
                <a:gd name="T42" fmla="*/ 271 w 302"/>
                <a:gd name="T43" fmla="*/ 63 h 158"/>
                <a:gd name="T44" fmla="*/ 264 w 302"/>
                <a:gd name="T45" fmla="*/ 70 h 158"/>
                <a:gd name="T46" fmla="*/ 264 w 302"/>
                <a:gd name="T47" fmla="*/ 76 h 158"/>
                <a:gd name="T48" fmla="*/ 258 w 302"/>
                <a:gd name="T49" fmla="*/ 95 h 158"/>
                <a:gd name="T50" fmla="*/ 258 w 302"/>
                <a:gd name="T51" fmla="*/ 101 h 158"/>
                <a:gd name="T52" fmla="*/ 264 w 302"/>
                <a:gd name="T53" fmla="*/ 108 h 158"/>
                <a:gd name="T54" fmla="*/ 271 w 302"/>
                <a:gd name="T55" fmla="*/ 108 h 158"/>
                <a:gd name="T56" fmla="*/ 302 w 302"/>
                <a:gd name="T57" fmla="*/ 101 h 158"/>
                <a:gd name="T58" fmla="*/ 296 w 302"/>
                <a:gd name="T59" fmla="*/ 120 h 158"/>
                <a:gd name="T60" fmla="*/ 290 w 302"/>
                <a:gd name="T61" fmla="*/ 145 h 158"/>
                <a:gd name="T62" fmla="*/ 290 w 302"/>
                <a:gd name="T63" fmla="*/ 158 h 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2" h="158">
                  <a:moveTo>
                    <a:pt x="290" y="158"/>
                  </a:moveTo>
                  <a:lnTo>
                    <a:pt x="258" y="158"/>
                  </a:lnTo>
                  <a:lnTo>
                    <a:pt x="258" y="145"/>
                  </a:lnTo>
                  <a:lnTo>
                    <a:pt x="220" y="145"/>
                  </a:lnTo>
                  <a:lnTo>
                    <a:pt x="220" y="158"/>
                  </a:lnTo>
                  <a:lnTo>
                    <a:pt x="50" y="152"/>
                  </a:lnTo>
                  <a:lnTo>
                    <a:pt x="50" y="82"/>
                  </a:lnTo>
                  <a:lnTo>
                    <a:pt x="13" y="82"/>
                  </a:lnTo>
                  <a:lnTo>
                    <a:pt x="13" y="32"/>
                  </a:lnTo>
                  <a:lnTo>
                    <a:pt x="6" y="32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246" y="7"/>
                  </a:lnTo>
                  <a:lnTo>
                    <a:pt x="258" y="13"/>
                  </a:lnTo>
                  <a:lnTo>
                    <a:pt x="258" y="19"/>
                  </a:lnTo>
                  <a:lnTo>
                    <a:pt x="264" y="26"/>
                  </a:lnTo>
                  <a:lnTo>
                    <a:pt x="271" y="32"/>
                  </a:lnTo>
                  <a:lnTo>
                    <a:pt x="277" y="45"/>
                  </a:lnTo>
                  <a:lnTo>
                    <a:pt x="271" y="51"/>
                  </a:lnTo>
                  <a:lnTo>
                    <a:pt x="264" y="57"/>
                  </a:lnTo>
                  <a:lnTo>
                    <a:pt x="271" y="63"/>
                  </a:lnTo>
                  <a:lnTo>
                    <a:pt x="264" y="70"/>
                  </a:lnTo>
                  <a:lnTo>
                    <a:pt x="264" y="76"/>
                  </a:lnTo>
                  <a:lnTo>
                    <a:pt x="258" y="95"/>
                  </a:lnTo>
                  <a:lnTo>
                    <a:pt x="258" y="101"/>
                  </a:lnTo>
                  <a:lnTo>
                    <a:pt x="264" y="108"/>
                  </a:lnTo>
                  <a:lnTo>
                    <a:pt x="271" y="108"/>
                  </a:lnTo>
                  <a:lnTo>
                    <a:pt x="302" y="101"/>
                  </a:lnTo>
                  <a:lnTo>
                    <a:pt x="296" y="120"/>
                  </a:lnTo>
                  <a:lnTo>
                    <a:pt x="290" y="145"/>
                  </a:lnTo>
                  <a:lnTo>
                    <a:pt x="290" y="158"/>
                  </a:lnTo>
                  <a:close/>
                </a:path>
              </a:pathLst>
            </a:custGeom>
            <a:noFill/>
            <a:ln w="9525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85" name="Freeform 11"/>
            <p:cNvSpPr>
              <a:spLocks/>
            </p:cNvSpPr>
            <p:nvPr/>
          </p:nvSpPr>
          <p:spPr bwMode="auto">
            <a:xfrm>
              <a:off x="1501" y="462"/>
              <a:ext cx="202" cy="233"/>
            </a:xfrm>
            <a:custGeom>
              <a:avLst/>
              <a:gdLst>
                <a:gd name="T0" fmla="*/ 158 w 202"/>
                <a:gd name="T1" fmla="*/ 233 h 233"/>
                <a:gd name="T2" fmla="*/ 126 w 202"/>
                <a:gd name="T3" fmla="*/ 227 h 233"/>
                <a:gd name="T4" fmla="*/ 126 w 202"/>
                <a:gd name="T5" fmla="*/ 195 h 233"/>
                <a:gd name="T6" fmla="*/ 44 w 202"/>
                <a:gd name="T7" fmla="*/ 195 h 233"/>
                <a:gd name="T8" fmla="*/ 26 w 202"/>
                <a:gd name="T9" fmla="*/ 101 h 233"/>
                <a:gd name="T10" fmla="*/ 0 w 202"/>
                <a:gd name="T11" fmla="*/ 76 h 233"/>
                <a:gd name="T12" fmla="*/ 13 w 202"/>
                <a:gd name="T13" fmla="*/ 50 h 233"/>
                <a:gd name="T14" fmla="*/ 13 w 202"/>
                <a:gd name="T15" fmla="*/ 0 h 233"/>
                <a:gd name="T16" fmla="*/ 120 w 202"/>
                <a:gd name="T17" fmla="*/ 6 h 233"/>
                <a:gd name="T18" fmla="*/ 202 w 202"/>
                <a:gd name="T19" fmla="*/ 6 h 233"/>
                <a:gd name="T20" fmla="*/ 196 w 202"/>
                <a:gd name="T21" fmla="*/ 13 h 233"/>
                <a:gd name="T22" fmla="*/ 196 w 202"/>
                <a:gd name="T23" fmla="*/ 25 h 233"/>
                <a:gd name="T24" fmla="*/ 189 w 202"/>
                <a:gd name="T25" fmla="*/ 38 h 233"/>
                <a:gd name="T26" fmla="*/ 183 w 202"/>
                <a:gd name="T27" fmla="*/ 44 h 233"/>
                <a:gd name="T28" fmla="*/ 177 w 202"/>
                <a:gd name="T29" fmla="*/ 44 h 233"/>
                <a:gd name="T30" fmla="*/ 177 w 202"/>
                <a:gd name="T31" fmla="*/ 50 h 233"/>
                <a:gd name="T32" fmla="*/ 164 w 202"/>
                <a:gd name="T33" fmla="*/ 44 h 233"/>
                <a:gd name="T34" fmla="*/ 158 w 202"/>
                <a:gd name="T35" fmla="*/ 63 h 233"/>
                <a:gd name="T36" fmla="*/ 151 w 202"/>
                <a:gd name="T37" fmla="*/ 69 h 233"/>
                <a:gd name="T38" fmla="*/ 158 w 202"/>
                <a:gd name="T39" fmla="*/ 82 h 233"/>
                <a:gd name="T40" fmla="*/ 151 w 202"/>
                <a:gd name="T41" fmla="*/ 95 h 233"/>
                <a:gd name="T42" fmla="*/ 158 w 202"/>
                <a:gd name="T43" fmla="*/ 107 h 233"/>
                <a:gd name="T44" fmla="*/ 158 w 202"/>
                <a:gd name="T45" fmla="*/ 120 h 233"/>
                <a:gd name="T46" fmla="*/ 151 w 202"/>
                <a:gd name="T47" fmla="*/ 126 h 233"/>
                <a:gd name="T48" fmla="*/ 151 w 202"/>
                <a:gd name="T49" fmla="*/ 132 h 233"/>
                <a:gd name="T50" fmla="*/ 145 w 202"/>
                <a:gd name="T51" fmla="*/ 145 h 233"/>
                <a:gd name="T52" fmla="*/ 145 w 202"/>
                <a:gd name="T53" fmla="*/ 151 h 233"/>
                <a:gd name="T54" fmla="*/ 151 w 202"/>
                <a:gd name="T55" fmla="*/ 151 h 233"/>
                <a:gd name="T56" fmla="*/ 151 w 202"/>
                <a:gd name="T57" fmla="*/ 164 h 233"/>
                <a:gd name="T58" fmla="*/ 158 w 202"/>
                <a:gd name="T59" fmla="*/ 176 h 233"/>
                <a:gd name="T60" fmla="*/ 158 w 202"/>
                <a:gd name="T61" fmla="*/ 183 h 233"/>
                <a:gd name="T62" fmla="*/ 170 w 202"/>
                <a:gd name="T63" fmla="*/ 195 h 233"/>
                <a:gd name="T64" fmla="*/ 170 w 202"/>
                <a:gd name="T65" fmla="*/ 202 h 233"/>
                <a:gd name="T66" fmla="*/ 158 w 202"/>
                <a:gd name="T67" fmla="*/ 214 h 233"/>
                <a:gd name="T68" fmla="*/ 158 w 202"/>
                <a:gd name="T69" fmla="*/ 221 h 233"/>
                <a:gd name="T70" fmla="*/ 158 w 202"/>
                <a:gd name="T71" fmla="*/ 233 h 2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2" h="233">
                  <a:moveTo>
                    <a:pt x="158" y="233"/>
                  </a:moveTo>
                  <a:lnTo>
                    <a:pt x="126" y="227"/>
                  </a:lnTo>
                  <a:lnTo>
                    <a:pt x="126" y="195"/>
                  </a:lnTo>
                  <a:lnTo>
                    <a:pt x="44" y="195"/>
                  </a:lnTo>
                  <a:lnTo>
                    <a:pt x="26" y="101"/>
                  </a:lnTo>
                  <a:lnTo>
                    <a:pt x="0" y="76"/>
                  </a:lnTo>
                  <a:lnTo>
                    <a:pt x="13" y="50"/>
                  </a:lnTo>
                  <a:lnTo>
                    <a:pt x="13" y="0"/>
                  </a:lnTo>
                  <a:lnTo>
                    <a:pt x="120" y="6"/>
                  </a:lnTo>
                  <a:lnTo>
                    <a:pt x="202" y="6"/>
                  </a:lnTo>
                  <a:lnTo>
                    <a:pt x="196" y="13"/>
                  </a:lnTo>
                  <a:lnTo>
                    <a:pt x="196" y="25"/>
                  </a:lnTo>
                  <a:lnTo>
                    <a:pt x="189" y="38"/>
                  </a:lnTo>
                  <a:lnTo>
                    <a:pt x="183" y="44"/>
                  </a:lnTo>
                  <a:lnTo>
                    <a:pt x="177" y="44"/>
                  </a:lnTo>
                  <a:lnTo>
                    <a:pt x="177" y="50"/>
                  </a:lnTo>
                  <a:lnTo>
                    <a:pt x="164" y="44"/>
                  </a:lnTo>
                  <a:lnTo>
                    <a:pt x="158" y="63"/>
                  </a:lnTo>
                  <a:lnTo>
                    <a:pt x="151" y="69"/>
                  </a:lnTo>
                  <a:lnTo>
                    <a:pt x="158" y="82"/>
                  </a:lnTo>
                  <a:lnTo>
                    <a:pt x="151" y="95"/>
                  </a:lnTo>
                  <a:lnTo>
                    <a:pt x="158" y="107"/>
                  </a:lnTo>
                  <a:lnTo>
                    <a:pt x="158" y="120"/>
                  </a:lnTo>
                  <a:lnTo>
                    <a:pt x="151" y="126"/>
                  </a:lnTo>
                  <a:lnTo>
                    <a:pt x="151" y="132"/>
                  </a:lnTo>
                  <a:lnTo>
                    <a:pt x="145" y="145"/>
                  </a:lnTo>
                  <a:lnTo>
                    <a:pt x="145" y="151"/>
                  </a:lnTo>
                  <a:lnTo>
                    <a:pt x="151" y="151"/>
                  </a:lnTo>
                  <a:lnTo>
                    <a:pt x="151" y="164"/>
                  </a:lnTo>
                  <a:lnTo>
                    <a:pt x="158" y="176"/>
                  </a:lnTo>
                  <a:lnTo>
                    <a:pt x="158" y="183"/>
                  </a:lnTo>
                  <a:lnTo>
                    <a:pt x="170" y="195"/>
                  </a:lnTo>
                  <a:lnTo>
                    <a:pt x="170" y="202"/>
                  </a:lnTo>
                  <a:lnTo>
                    <a:pt x="158" y="214"/>
                  </a:lnTo>
                  <a:lnTo>
                    <a:pt x="158" y="221"/>
                  </a:lnTo>
                  <a:lnTo>
                    <a:pt x="158" y="2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86" name="Freeform 12"/>
            <p:cNvSpPr>
              <a:spLocks/>
            </p:cNvSpPr>
            <p:nvPr/>
          </p:nvSpPr>
          <p:spPr bwMode="auto">
            <a:xfrm>
              <a:off x="1438" y="657"/>
              <a:ext cx="284" cy="536"/>
            </a:xfrm>
            <a:custGeom>
              <a:avLst/>
              <a:gdLst>
                <a:gd name="T0" fmla="*/ 233 w 284"/>
                <a:gd name="T1" fmla="*/ 536 h 536"/>
                <a:gd name="T2" fmla="*/ 101 w 284"/>
                <a:gd name="T3" fmla="*/ 530 h 536"/>
                <a:gd name="T4" fmla="*/ 76 w 284"/>
                <a:gd name="T5" fmla="*/ 492 h 536"/>
                <a:gd name="T6" fmla="*/ 7 w 284"/>
                <a:gd name="T7" fmla="*/ 435 h 536"/>
                <a:gd name="T8" fmla="*/ 13 w 284"/>
                <a:gd name="T9" fmla="*/ 404 h 536"/>
                <a:gd name="T10" fmla="*/ 0 w 284"/>
                <a:gd name="T11" fmla="*/ 366 h 536"/>
                <a:gd name="T12" fmla="*/ 89 w 284"/>
                <a:gd name="T13" fmla="*/ 170 h 536"/>
                <a:gd name="T14" fmla="*/ 76 w 284"/>
                <a:gd name="T15" fmla="*/ 120 h 536"/>
                <a:gd name="T16" fmla="*/ 101 w 284"/>
                <a:gd name="T17" fmla="*/ 51 h 536"/>
                <a:gd name="T18" fmla="*/ 107 w 284"/>
                <a:gd name="T19" fmla="*/ 0 h 536"/>
                <a:gd name="T20" fmla="*/ 189 w 284"/>
                <a:gd name="T21" fmla="*/ 0 h 536"/>
                <a:gd name="T22" fmla="*/ 189 w 284"/>
                <a:gd name="T23" fmla="*/ 32 h 536"/>
                <a:gd name="T24" fmla="*/ 221 w 284"/>
                <a:gd name="T25" fmla="*/ 38 h 536"/>
                <a:gd name="T26" fmla="*/ 265 w 284"/>
                <a:gd name="T27" fmla="*/ 38 h 536"/>
                <a:gd name="T28" fmla="*/ 265 w 284"/>
                <a:gd name="T29" fmla="*/ 44 h 536"/>
                <a:gd name="T30" fmla="*/ 265 w 284"/>
                <a:gd name="T31" fmla="*/ 57 h 536"/>
                <a:gd name="T32" fmla="*/ 271 w 284"/>
                <a:gd name="T33" fmla="*/ 63 h 536"/>
                <a:gd name="T34" fmla="*/ 271 w 284"/>
                <a:gd name="T35" fmla="*/ 70 h 536"/>
                <a:gd name="T36" fmla="*/ 277 w 284"/>
                <a:gd name="T37" fmla="*/ 76 h 536"/>
                <a:gd name="T38" fmla="*/ 271 w 284"/>
                <a:gd name="T39" fmla="*/ 95 h 536"/>
                <a:gd name="T40" fmla="*/ 284 w 284"/>
                <a:gd name="T41" fmla="*/ 107 h 536"/>
                <a:gd name="T42" fmla="*/ 277 w 284"/>
                <a:gd name="T43" fmla="*/ 120 h 536"/>
                <a:gd name="T44" fmla="*/ 277 w 284"/>
                <a:gd name="T45" fmla="*/ 139 h 536"/>
                <a:gd name="T46" fmla="*/ 271 w 284"/>
                <a:gd name="T47" fmla="*/ 145 h 536"/>
                <a:gd name="T48" fmla="*/ 277 w 284"/>
                <a:gd name="T49" fmla="*/ 158 h 536"/>
                <a:gd name="T50" fmla="*/ 284 w 284"/>
                <a:gd name="T51" fmla="*/ 170 h 536"/>
                <a:gd name="T52" fmla="*/ 271 w 284"/>
                <a:gd name="T53" fmla="*/ 189 h 536"/>
                <a:gd name="T54" fmla="*/ 271 w 284"/>
                <a:gd name="T55" fmla="*/ 196 h 536"/>
                <a:gd name="T56" fmla="*/ 259 w 284"/>
                <a:gd name="T57" fmla="*/ 202 h 536"/>
                <a:gd name="T58" fmla="*/ 240 w 284"/>
                <a:gd name="T59" fmla="*/ 196 h 536"/>
                <a:gd name="T60" fmla="*/ 227 w 284"/>
                <a:gd name="T61" fmla="*/ 196 h 536"/>
                <a:gd name="T62" fmla="*/ 227 w 284"/>
                <a:gd name="T63" fmla="*/ 202 h 536"/>
                <a:gd name="T64" fmla="*/ 227 w 284"/>
                <a:gd name="T65" fmla="*/ 215 h 536"/>
                <a:gd name="T66" fmla="*/ 240 w 284"/>
                <a:gd name="T67" fmla="*/ 233 h 536"/>
                <a:gd name="T68" fmla="*/ 240 w 284"/>
                <a:gd name="T69" fmla="*/ 246 h 536"/>
                <a:gd name="T70" fmla="*/ 233 w 284"/>
                <a:gd name="T71" fmla="*/ 252 h 536"/>
                <a:gd name="T72" fmla="*/ 240 w 284"/>
                <a:gd name="T73" fmla="*/ 271 h 536"/>
                <a:gd name="T74" fmla="*/ 233 w 284"/>
                <a:gd name="T75" fmla="*/ 536 h 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4" h="536">
                  <a:moveTo>
                    <a:pt x="233" y="536"/>
                  </a:moveTo>
                  <a:lnTo>
                    <a:pt x="101" y="530"/>
                  </a:lnTo>
                  <a:lnTo>
                    <a:pt x="76" y="492"/>
                  </a:lnTo>
                  <a:lnTo>
                    <a:pt x="7" y="435"/>
                  </a:lnTo>
                  <a:lnTo>
                    <a:pt x="13" y="404"/>
                  </a:lnTo>
                  <a:lnTo>
                    <a:pt x="0" y="366"/>
                  </a:lnTo>
                  <a:lnTo>
                    <a:pt x="89" y="170"/>
                  </a:lnTo>
                  <a:lnTo>
                    <a:pt x="76" y="120"/>
                  </a:lnTo>
                  <a:lnTo>
                    <a:pt x="101" y="51"/>
                  </a:lnTo>
                  <a:lnTo>
                    <a:pt x="107" y="0"/>
                  </a:lnTo>
                  <a:lnTo>
                    <a:pt x="189" y="0"/>
                  </a:lnTo>
                  <a:lnTo>
                    <a:pt x="189" y="32"/>
                  </a:lnTo>
                  <a:lnTo>
                    <a:pt x="221" y="38"/>
                  </a:lnTo>
                  <a:lnTo>
                    <a:pt x="265" y="38"/>
                  </a:lnTo>
                  <a:lnTo>
                    <a:pt x="265" y="44"/>
                  </a:lnTo>
                  <a:lnTo>
                    <a:pt x="265" y="57"/>
                  </a:lnTo>
                  <a:lnTo>
                    <a:pt x="271" y="63"/>
                  </a:lnTo>
                  <a:lnTo>
                    <a:pt x="271" y="70"/>
                  </a:lnTo>
                  <a:lnTo>
                    <a:pt x="277" y="76"/>
                  </a:lnTo>
                  <a:lnTo>
                    <a:pt x="271" y="95"/>
                  </a:lnTo>
                  <a:lnTo>
                    <a:pt x="284" y="107"/>
                  </a:lnTo>
                  <a:lnTo>
                    <a:pt x="277" y="120"/>
                  </a:lnTo>
                  <a:lnTo>
                    <a:pt x="277" y="139"/>
                  </a:lnTo>
                  <a:lnTo>
                    <a:pt x="271" y="145"/>
                  </a:lnTo>
                  <a:lnTo>
                    <a:pt x="277" y="158"/>
                  </a:lnTo>
                  <a:lnTo>
                    <a:pt x="284" y="170"/>
                  </a:lnTo>
                  <a:lnTo>
                    <a:pt x="271" y="189"/>
                  </a:lnTo>
                  <a:lnTo>
                    <a:pt x="271" y="196"/>
                  </a:lnTo>
                  <a:lnTo>
                    <a:pt x="259" y="202"/>
                  </a:lnTo>
                  <a:lnTo>
                    <a:pt x="240" y="196"/>
                  </a:lnTo>
                  <a:lnTo>
                    <a:pt x="227" y="196"/>
                  </a:lnTo>
                  <a:lnTo>
                    <a:pt x="227" y="202"/>
                  </a:lnTo>
                  <a:lnTo>
                    <a:pt x="227" y="215"/>
                  </a:lnTo>
                  <a:lnTo>
                    <a:pt x="240" y="233"/>
                  </a:lnTo>
                  <a:lnTo>
                    <a:pt x="240" y="246"/>
                  </a:lnTo>
                  <a:lnTo>
                    <a:pt x="233" y="252"/>
                  </a:lnTo>
                  <a:lnTo>
                    <a:pt x="240" y="271"/>
                  </a:lnTo>
                  <a:lnTo>
                    <a:pt x="233" y="536"/>
                  </a:lnTo>
                  <a:close/>
                </a:path>
              </a:pathLst>
            </a:custGeom>
            <a:noFill/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87" name="Freeform 13" descr="Light upward diagonal"/>
            <p:cNvSpPr>
              <a:spLocks/>
            </p:cNvSpPr>
            <p:nvPr/>
          </p:nvSpPr>
          <p:spPr bwMode="auto">
            <a:xfrm>
              <a:off x="2081" y="2321"/>
              <a:ext cx="516" cy="409"/>
            </a:xfrm>
            <a:custGeom>
              <a:avLst/>
              <a:gdLst>
                <a:gd name="T0" fmla="*/ 182 w 516"/>
                <a:gd name="T1" fmla="*/ 403 h 409"/>
                <a:gd name="T2" fmla="*/ 75 w 516"/>
                <a:gd name="T3" fmla="*/ 264 h 409"/>
                <a:gd name="T4" fmla="*/ 0 w 516"/>
                <a:gd name="T5" fmla="*/ 119 h 409"/>
                <a:gd name="T6" fmla="*/ 25 w 516"/>
                <a:gd name="T7" fmla="*/ 113 h 409"/>
                <a:gd name="T8" fmla="*/ 62 w 516"/>
                <a:gd name="T9" fmla="*/ 37 h 409"/>
                <a:gd name="T10" fmla="*/ 56 w 516"/>
                <a:gd name="T11" fmla="*/ 12 h 409"/>
                <a:gd name="T12" fmla="*/ 69 w 516"/>
                <a:gd name="T13" fmla="*/ 6 h 409"/>
                <a:gd name="T14" fmla="*/ 94 w 516"/>
                <a:gd name="T15" fmla="*/ 0 h 409"/>
                <a:gd name="T16" fmla="*/ 100 w 516"/>
                <a:gd name="T17" fmla="*/ 19 h 409"/>
                <a:gd name="T18" fmla="*/ 138 w 516"/>
                <a:gd name="T19" fmla="*/ 56 h 409"/>
                <a:gd name="T20" fmla="*/ 151 w 516"/>
                <a:gd name="T21" fmla="*/ 75 h 409"/>
                <a:gd name="T22" fmla="*/ 144 w 516"/>
                <a:gd name="T23" fmla="*/ 75 h 409"/>
                <a:gd name="T24" fmla="*/ 151 w 516"/>
                <a:gd name="T25" fmla="*/ 88 h 409"/>
                <a:gd name="T26" fmla="*/ 169 w 516"/>
                <a:gd name="T27" fmla="*/ 94 h 409"/>
                <a:gd name="T28" fmla="*/ 182 w 516"/>
                <a:gd name="T29" fmla="*/ 100 h 409"/>
                <a:gd name="T30" fmla="*/ 188 w 516"/>
                <a:gd name="T31" fmla="*/ 126 h 409"/>
                <a:gd name="T32" fmla="*/ 195 w 516"/>
                <a:gd name="T33" fmla="*/ 151 h 409"/>
                <a:gd name="T34" fmla="*/ 226 w 516"/>
                <a:gd name="T35" fmla="*/ 170 h 409"/>
                <a:gd name="T36" fmla="*/ 270 w 516"/>
                <a:gd name="T37" fmla="*/ 233 h 409"/>
                <a:gd name="T38" fmla="*/ 283 w 516"/>
                <a:gd name="T39" fmla="*/ 239 h 409"/>
                <a:gd name="T40" fmla="*/ 289 w 516"/>
                <a:gd name="T41" fmla="*/ 233 h 409"/>
                <a:gd name="T42" fmla="*/ 302 w 516"/>
                <a:gd name="T43" fmla="*/ 226 h 409"/>
                <a:gd name="T44" fmla="*/ 327 w 516"/>
                <a:gd name="T45" fmla="*/ 233 h 409"/>
                <a:gd name="T46" fmla="*/ 358 w 516"/>
                <a:gd name="T47" fmla="*/ 264 h 409"/>
                <a:gd name="T48" fmla="*/ 371 w 516"/>
                <a:gd name="T49" fmla="*/ 258 h 409"/>
                <a:gd name="T50" fmla="*/ 352 w 516"/>
                <a:gd name="T51" fmla="*/ 220 h 409"/>
                <a:gd name="T52" fmla="*/ 377 w 516"/>
                <a:gd name="T53" fmla="*/ 233 h 409"/>
                <a:gd name="T54" fmla="*/ 390 w 516"/>
                <a:gd name="T55" fmla="*/ 258 h 409"/>
                <a:gd name="T56" fmla="*/ 377 w 516"/>
                <a:gd name="T57" fmla="*/ 277 h 409"/>
                <a:gd name="T58" fmla="*/ 390 w 516"/>
                <a:gd name="T59" fmla="*/ 296 h 409"/>
                <a:gd name="T60" fmla="*/ 402 w 516"/>
                <a:gd name="T61" fmla="*/ 308 h 409"/>
                <a:gd name="T62" fmla="*/ 428 w 516"/>
                <a:gd name="T63" fmla="*/ 327 h 409"/>
                <a:gd name="T64" fmla="*/ 459 w 516"/>
                <a:gd name="T65" fmla="*/ 346 h 409"/>
                <a:gd name="T66" fmla="*/ 478 w 516"/>
                <a:gd name="T67" fmla="*/ 365 h 409"/>
                <a:gd name="T68" fmla="*/ 497 w 516"/>
                <a:gd name="T69" fmla="*/ 371 h 409"/>
                <a:gd name="T70" fmla="*/ 503 w 516"/>
                <a:gd name="T71" fmla="*/ 397 h 409"/>
                <a:gd name="T72" fmla="*/ 516 w 516"/>
                <a:gd name="T73" fmla="*/ 409 h 4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16" h="409">
                  <a:moveTo>
                    <a:pt x="516" y="409"/>
                  </a:moveTo>
                  <a:lnTo>
                    <a:pt x="182" y="403"/>
                  </a:lnTo>
                  <a:lnTo>
                    <a:pt x="144" y="378"/>
                  </a:lnTo>
                  <a:lnTo>
                    <a:pt x="75" y="264"/>
                  </a:lnTo>
                  <a:lnTo>
                    <a:pt x="18" y="220"/>
                  </a:lnTo>
                  <a:lnTo>
                    <a:pt x="0" y="119"/>
                  </a:lnTo>
                  <a:lnTo>
                    <a:pt x="12" y="100"/>
                  </a:lnTo>
                  <a:lnTo>
                    <a:pt x="25" y="113"/>
                  </a:lnTo>
                  <a:lnTo>
                    <a:pt x="44" y="94"/>
                  </a:lnTo>
                  <a:lnTo>
                    <a:pt x="62" y="37"/>
                  </a:lnTo>
                  <a:lnTo>
                    <a:pt x="50" y="25"/>
                  </a:lnTo>
                  <a:lnTo>
                    <a:pt x="56" y="12"/>
                  </a:lnTo>
                  <a:lnTo>
                    <a:pt x="62" y="12"/>
                  </a:lnTo>
                  <a:lnTo>
                    <a:pt x="69" y="6"/>
                  </a:lnTo>
                  <a:lnTo>
                    <a:pt x="75" y="0"/>
                  </a:lnTo>
                  <a:lnTo>
                    <a:pt x="94" y="0"/>
                  </a:lnTo>
                  <a:lnTo>
                    <a:pt x="100" y="6"/>
                  </a:lnTo>
                  <a:lnTo>
                    <a:pt x="100" y="19"/>
                  </a:lnTo>
                  <a:lnTo>
                    <a:pt x="119" y="37"/>
                  </a:lnTo>
                  <a:lnTo>
                    <a:pt x="138" y="56"/>
                  </a:lnTo>
                  <a:lnTo>
                    <a:pt x="151" y="56"/>
                  </a:lnTo>
                  <a:lnTo>
                    <a:pt x="151" y="75"/>
                  </a:lnTo>
                  <a:lnTo>
                    <a:pt x="144" y="75"/>
                  </a:lnTo>
                  <a:lnTo>
                    <a:pt x="144" y="82"/>
                  </a:lnTo>
                  <a:lnTo>
                    <a:pt x="151" y="88"/>
                  </a:lnTo>
                  <a:lnTo>
                    <a:pt x="163" y="88"/>
                  </a:lnTo>
                  <a:lnTo>
                    <a:pt x="169" y="94"/>
                  </a:lnTo>
                  <a:lnTo>
                    <a:pt x="176" y="94"/>
                  </a:lnTo>
                  <a:lnTo>
                    <a:pt x="182" y="100"/>
                  </a:lnTo>
                  <a:lnTo>
                    <a:pt x="188" y="113"/>
                  </a:lnTo>
                  <a:lnTo>
                    <a:pt x="188" y="126"/>
                  </a:lnTo>
                  <a:lnTo>
                    <a:pt x="195" y="145"/>
                  </a:lnTo>
                  <a:lnTo>
                    <a:pt x="195" y="151"/>
                  </a:lnTo>
                  <a:lnTo>
                    <a:pt x="214" y="151"/>
                  </a:lnTo>
                  <a:lnTo>
                    <a:pt x="226" y="170"/>
                  </a:lnTo>
                  <a:lnTo>
                    <a:pt x="270" y="214"/>
                  </a:lnTo>
                  <a:lnTo>
                    <a:pt x="270" y="233"/>
                  </a:lnTo>
                  <a:lnTo>
                    <a:pt x="276" y="233"/>
                  </a:lnTo>
                  <a:lnTo>
                    <a:pt x="283" y="239"/>
                  </a:lnTo>
                  <a:lnTo>
                    <a:pt x="289" y="233"/>
                  </a:lnTo>
                  <a:lnTo>
                    <a:pt x="302" y="233"/>
                  </a:lnTo>
                  <a:lnTo>
                    <a:pt x="302" y="226"/>
                  </a:lnTo>
                  <a:lnTo>
                    <a:pt x="314" y="226"/>
                  </a:lnTo>
                  <a:lnTo>
                    <a:pt x="327" y="233"/>
                  </a:lnTo>
                  <a:lnTo>
                    <a:pt x="339" y="252"/>
                  </a:lnTo>
                  <a:lnTo>
                    <a:pt x="358" y="264"/>
                  </a:lnTo>
                  <a:lnTo>
                    <a:pt x="371" y="264"/>
                  </a:lnTo>
                  <a:lnTo>
                    <a:pt x="371" y="258"/>
                  </a:lnTo>
                  <a:lnTo>
                    <a:pt x="365" y="239"/>
                  </a:lnTo>
                  <a:lnTo>
                    <a:pt x="352" y="220"/>
                  </a:lnTo>
                  <a:lnTo>
                    <a:pt x="358" y="220"/>
                  </a:lnTo>
                  <a:lnTo>
                    <a:pt x="377" y="233"/>
                  </a:lnTo>
                  <a:lnTo>
                    <a:pt x="377" y="252"/>
                  </a:lnTo>
                  <a:lnTo>
                    <a:pt x="390" y="258"/>
                  </a:lnTo>
                  <a:lnTo>
                    <a:pt x="384" y="277"/>
                  </a:lnTo>
                  <a:lnTo>
                    <a:pt x="377" y="277"/>
                  </a:lnTo>
                  <a:lnTo>
                    <a:pt x="384" y="289"/>
                  </a:lnTo>
                  <a:lnTo>
                    <a:pt x="390" y="296"/>
                  </a:lnTo>
                  <a:lnTo>
                    <a:pt x="402" y="302"/>
                  </a:lnTo>
                  <a:lnTo>
                    <a:pt x="402" y="308"/>
                  </a:lnTo>
                  <a:lnTo>
                    <a:pt x="421" y="327"/>
                  </a:lnTo>
                  <a:lnTo>
                    <a:pt x="428" y="327"/>
                  </a:lnTo>
                  <a:lnTo>
                    <a:pt x="446" y="346"/>
                  </a:lnTo>
                  <a:lnTo>
                    <a:pt x="459" y="346"/>
                  </a:lnTo>
                  <a:lnTo>
                    <a:pt x="472" y="352"/>
                  </a:lnTo>
                  <a:lnTo>
                    <a:pt x="478" y="365"/>
                  </a:lnTo>
                  <a:lnTo>
                    <a:pt x="484" y="365"/>
                  </a:lnTo>
                  <a:lnTo>
                    <a:pt x="497" y="371"/>
                  </a:lnTo>
                  <a:lnTo>
                    <a:pt x="503" y="378"/>
                  </a:lnTo>
                  <a:lnTo>
                    <a:pt x="503" y="397"/>
                  </a:lnTo>
                  <a:lnTo>
                    <a:pt x="509" y="403"/>
                  </a:lnTo>
                  <a:lnTo>
                    <a:pt x="516" y="409"/>
                  </a:lnTo>
                  <a:close/>
                </a:path>
              </a:pathLst>
            </a:custGeom>
            <a:noFill/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88" name="Freeform 14"/>
            <p:cNvSpPr>
              <a:spLocks/>
            </p:cNvSpPr>
            <p:nvPr/>
          </p:nvSpPr>
          <p:spPr bwMode="auto">
            <a:xfrm>
              <a:off x="2779" y="2384"/>
              <a:ext cx="466" cy="346"/>
            </a:xfrm>
            <a:custGeom>
              <a:avLst/>
              <a:gdLst>
                <a:gd name="T0" fmla="*/ 13 w 466"/>
                <a:gd name="T1" fmla="*/ 346 h 346"/>
                <a:gd name="T2" fmla="*/ 13 w 466"/>
                <a:gd name="T3" fmla="*/ 176 h 346"/>
                <a:gd name="T4" fmla="*/ 32 w 466"/>
                <a:gd name="T5" fmla="*/ 176 h 346"/>
                <a:gd name="T6" fmla="*/ 32 w 466"/>
                <a:gd name="T7" fmla="*/ 126 h 346"/>
                <a:gd name="T8" fmla="*/ 13 w 466"/>
                <a:gd name="T9" fmla="*/ 126 h 346"/>
                <a:gd name="T10" fmla="*/ 13 w 466"/>
                <a:gd name="T11" fmla="*/ 100 h 346"/>
                <a:gd name="T12" fmla="*/ 0 w 466"/>
                <a:gd name="T13" fmla="*/ 94 h 346"/>
                <a:gd name="T14" fmla="*/ 32 w 466"/>
                <a:gd name="T15" fmla="*/ 69 h 346"/>
                <a:gd name="T16" fmla="*/ 76 w 466"/>
                <a:gd name="T17" fmla="*/ 69 h 346"/>
                <a:gd name="T18" fmla="*/ 76 w 466"/>
                <a:gd name="T19" fmla="*/ 37 h 346"/>
                <a:gd name="T20" fmla="*/ 170 w 466"/>
                <a:gd name="T21" fmla="*/ 37 h 346"/>
                <a:gd name="T22" fmla="*/ 170 w 466"/>
                <a:gd name="T23" fmla="*/ 6 h 346"/>
                <a:gd name="T24" fmla="*/ 296 w 466"/>
                <a:gd name="T25" fmla="*/ 6 h 346"/>
                <a:gd name="T26" fmla="*/ 296 w 466"/>
                <a:gd name="T27" fmla="*/ 6 h 346"/>
                <a:gd name="T28" fmla="*/ 353 w 466"/>
                <a:gd name="T29" fmla="*/ 0 h 346"/>
                <a:gd name="T30" fmla="*/ 359 w 466"/>
                <a:gd name="T31" fmla="*/ 12 h 346"/>
                <a:gd name="T32" fmla="*/ 353 w 466"/>
                <a:gd name="T33" fmla="*/ 25 h 346"/>
                <a:gd name="T34" fmla="*/ 359 w 466"/>
                <a:gd name="T35" fmla="*/ 31 h 346"/>
                <a:gd name="T36" fmla="*/ 365 w 466"/>
                <a:gd name="T37" fmla="*/ 44 h 346"/>
                <a:gd name="T38" fmla="*/ 378 w 466"/>
                <a:gd name="T39" fmla="*/ 56 h 346"/>
                <a:gd name="T40" fmla="*/ 372 w 466"/>
                <a:gd name="T41" fmla="*/ 63 h 346"/>
                <a:gd name="T42" fmla="*/ 391 w 466"/>
                <a:gd name="T43" fmla="*/ 82 h 346"/>
                <a:gd name="T44" fmla="*/ 391 w 466"/>
                <a:gd name="T45" fmla="*/ 100 h 346"/>
                <a:gd name="T46" fmla="*/ 397 w 466"/>
                <a:gd name="T47" fmla="*/ 107 h 346"/>
                <a:gd name="T48" fmla="*/ 397 w 466"/>
                <a:gd name="T49" fmla="*/ 113 h 346"/>
                <a:gd name="T50" fmla="*/ 416 w 466"/>
                <a:gd name="T51" fmla="*/ 113 h 346"/>
                <a:gd name="T52" fmla="*/ 416 w 466"/>
                <a:gd name="T53" fmla="*/ 113 h 346"/>
                <a:gd name="T54" fmla="*/ 416 w 466"/>
                <a:gd name="T55" fmla="*/ 126 h 346"/>
                <a:gd name="T56" fmla="*/ 416 w 466"/>
                <a:gd name="T57" fmla="*/ 126 h 346"/>
                <a:gd name="T58" fmla="*/ 428 w 466"/>
                <a:gd name="T59" fmla="*/ 145 h 346"/>
                <a:gd name="T60" fmla="*/ 422 w 466"/>
                <a:gd name="T61" fmla="*/ 163 h 346"/>
                <a:gd name="T62" fmla="*/ 428 w 466"/>
                <a:gd name="T63" fmla="*/ 176 h 346"/>
                <a:gd name="T64" fmla="*/ 428 w 466"/>
                <a:gd name="T65" fmla="*/ 195 h 346"/>
                <a:gd name="T66" fmla="*/ 441 w 466"/>
                <a:gd name="T67" fmla="*/ 208 h 346"/>
                <a:gd name="T68" fmla="*/ 441 w 466"/>
                <a:gd name="T69" fmla="*/ 214 h 346"/>
                <a:gd name="T70" fmla="*/ 441 w 466"/>
                <a:gd name="T71" fmla="*/ 220 h 346"/>
                <a:gd name="T72" fmla="*/ 441 w 466"/>
                <a:gd name="T73" fmla="*/ 233 h 346"/>
                <a:gd name="T74" fmla="*/ 447 w 466"/>
                <a:gd name="T75" fmla="*/ 258 h 346"/>
                <a:gd name="T76" fmla="*/ 460 w 466"/>
                <a:gd name="T77" fmla="*/ 271 h 346"/>
                <a:gd name="T78" fmla="*/ 454 w 466"/>
                <a:gd name="T79" fmla="*/ 283 h 346"/>
                <a:gd name="T80" fmla="*/ 460 w 466"/>
                <a:gd name="T81" fmla="*/ 283 h 346"/>
                <a:gd name="T82" fmla="*/ 466 w 466"/>
                <a:gd name="T83" fmla="*/ 302 h 346"/>
                <a:gd name="T84" fmla="*/ 466 w 466"/>
                <a:gd name="T85" fmla="*/ 315 h 346"/>
                <a:gd name="T86" fmla="*/ 460 w 466"/>
                <a:gd name="T87" fmla="*/ 321 h 346"/>
                <a:gd name="T88" fmla="*/ 460 w 466"/>
                <a:gd name="T89" fmla="*/ 340 h 346"/>
                <a:gd name="T90" fmla="*/ 13 w 466"/>
                <a:gd name="T91" fmla="*/ 346 h 3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66" h="346">
                  <a:moveTo>
                    <a:pt x="13" y="346"/>
                  </a:moveTo>
                  <a:lnTo>
                    <a:pt x="13" y="176"/>
                  </a:lnTo>
                  <a:lnTo>
                    <a:pt x="32" y="176"/>
                  </a:lnTo>
                  <a:lnTo>
                    <a:pt x="32" y="126"/>
                  </a:lnTo>
                  <a:lnTo>
                    <a:pt x="13" y="126"/>
                  </a:lnTo>
                  <a:lnTo>
                    <a:pt x="13" y="100"/>
                  </a:lnTo>
                  <a:lnTo>
                    <a:pt x="0" y="94"/>
                  </a:lnTo>
                  <a:lnTo>
                    <a:pt x="32" y="69"/>
                  </a:lnTo>
                  <a:lnTo>
                    <a:pt x="76" y="69"/>
                  </a:lnTo>
                  <a:lnTo>
                    <a:pt x="76" y="37"/>
                  </a:lnTo>
                  <a:lnTo>
                    <a:pt x="170" y="37"/>
                  </a:lnTo>
                  <a:lnTo>
                    <a:pt x="170" y="6"/>
                  </a:lnTo>
                  <a:lnTo>
                    <a:pt x="296" y="6"/>
                  </a:lnTo>
                  <a:lnTo>
                    <a:pt x="353" y="0"/>
                  </a:lnTo>
                  <a:lnTo>
                    <a:pt x="359" y="12"/>
                  </a:lnTo>
                  <a:lnTo>
                    <a:pt x="353" y="25"/>
                  </a:lnTo>
                  <a:lnTo>
                    <a:pt x="359" y="31"/>
                  </a:lnTo>
                  <a:lnTo>
                    <a:pt x="365" y="44"/>
                  </a:lnTo>
                  <a:lnTo>
                    <a:pt x="378" y="56"/>
                  </a:lnTo>
                  <a:lnTo>
                    <a:pt x="372" y="63"/>
                  </a:lnTo>
                  <a:lnTo>
                    <a:pt x="391" y="82"/>
                  </a:lnTo>
                  <a:lnTo>
                    <a:pt x="391" y="100"/>
                  </a:lnTo>
                  <a:lnTo>
                    <a:pt x="397" y="107"/>
                  </a:lnTo>
                  <a:lnTo>
                    <a:pt x="397" y="113"/>
                  </a:lnTo>
                  <a:lnTo>
                    <a:pt x="416" y="113"/>
                  </a:lnTo>
                  <a:lnTo>
                    <a:pt x="416" y="126"/>
                  </a:lnTo>
                  <a:lnTo>
                    <a:pt x="428" y="145"/>
                  </a:lnTo>
                  <a:lnTo>
                    <a:pt x="422" y="163"/>
                  </a:lnTo>
                  <a:lnTo>
                    <a:pt x="428" y="176"/>
                  </a:lnTo>
                  <a:lnTo>
                    <a:pt x="428" y="195"/>
                  </a:lnTo>
                  <a:lnTo>
                    <a:pt x="441" y="208"/>
                  </a:lnTo>
                  <a:lnTo>
                    <a:pt x="441" y="214"/>
                  </a:lnTo>
                  <a:lnTo>
                    <a:pt x="441" y="220"/>
                  </a:lnTo>
                  <a:lnTo>
                    <a:pt x="441" y="233"/>
                  </a:lnTo>
                  <a:lnTo>
                    <a:pt x="447" y="258"/>
                  </a:lnTo>
                  <a:lnTo>
                    <a:pt x="460" y="271"/>
                  </a:lnTo>
                  <a:lnTo>
                    <a:pt x="454" y="283"/>
                  </a:lnTo>
                  <a:lnTo>
                    <a:pt x="460" y="283"/>
                  </a:lnTo>
                  <a:lnTo>
                    <a:pt x="466" y="302"/>
                  </a:lnTo>
                  <a:lnTo>
                    <a:pt x="466" y="315"/>
                  </a:lnTo>
                  <a:lnTo>
                    <a:pt x="460" y="321"/>
                  </a:lnTo>
                  <a:lnTo>
                    <a:pt x="460" y="340"/>
                  </a:lnTo>
                  <a:lnTo>
                    <a:pt x="13" y="346"/>
                  </a:lnTo>
                  <a:close/>
                </a:path>
              </a:pathLst>
            </a:custGeom>
            <a:noFill/>
            <a:ln w="9525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9900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89" name="Freeform 15"/>
            <p:cNvSpPr>
              <a:spLocks/>
            </p:cNvSpPr>
            <p:nvPr/>
          </p:nvSpPr>
          <p:spPr bwMode="auto">
            <a:xfrm>
              <a:off x="2565" y="2478"/>
              <a:ext cx="246" cy="252"/>
            </a:xfrm>
            <a:custGeom>
              <a:avLst/>
              <a:gdLst>
                <a:gd name="T0" fmla="*/ 227 w 246"/>
                <a:gd name="T1" fmla="*/ 252 h 252"/>
                <a:gd name="T2" fmla="*/ 32 w 246"/>
                <a:gd name="T3" fmla="*/ 252 h 252"/>
                <a:gd name="T4" fmla="*/ 32 w 246"/>
                <a:gd name="T5" fmla="*/ 252 h 252"/>
                <a:gd name="T6" fmla="*/ 25 w 246"/>
                <a:gd name="T7" fmla="*/ 246 h 252"/>
                <a:gd name="T8" fmla="*/ 19 w 246"/>
                <a:gd name="T9" fmla="*/ 240 h 252"/>
                <a:gd name="T10" fmla="*/ 19 w 246"/>
                <a:gd name="T11" fmla="*/ 221 h 252"/>
                <a:gd name="T12" fmla="*/ 13 w 246"/>
                <a:gd name="T13" fmla="*/ 214 h 252"/>
                <a:gd name="T14" fmla="*/ 0 w 246"/>
                <a:gd name="T15" fmla="*/ 208 h 252"/>
                <a:gd name="T16" fmla="*/ 101 w 246"/>
                <a:gd name="T17" fmla="*/ 114 h 252"/>
                <a:gd name="T18" fmla="*/ 101 w 246"/>
                <a:gd name="T19" fmla="*/ 32 h 252"/>
                <a:gd name="T20" fmla="*/ 164 w 246"/>
                <a:gd name="T21" fmla="*/ 32 h 252"/>
                <a:gd name="T22" fmla="*/ 164 w 246"/>
                <a:gd name="T23" fmla="*/ 32 h 252"/>
                <a:gd name="T24" fmla="*/ 183 w 246"/>
                <a:gd name="T25" fmla="*/ 25 h 252"/>
                <a:gd name="T26" fmla="*/ 183 w 246"/>
                <a:gd name="T27" fmla="*/ 19 h 252"/>
                <a:gd name="T28" fmla="*/ 189 w 246"/>
                <a:gd name="T29" fmla="*/ 25 h 252"/>
                <a:gd name="T30" fmla="*/ 214 w 246"/>
                <a:gd name="T31" fmla="*/ 0 h 252"/>
                <a:gd name="T32" fmla="*/ 227 w 246"/>
                <a:gd name="T33" fmla="*/ 6 h 252"/>
                <a:gd name="T34" fmla="*/ 227 w 246"/>
                <a:gd name="T35" fmla="*/ 32 h 252"/>
                <a:gd name="T36" fmla="*/ 246 w 246"/>
                <a:gd name="T37" fmla="*/ 32 h 252"/>
                <a:gd name="T38" fmla="*/ 246 w 246"/>
                <a:gd name="T39" fmla="*/ 82 h 252"/>
                <a:gd name="T40" fmla="*/ 227 w 246"/>
                <a:gd name="T41" fmla="*/ 82 h 252"/>
                <a:gd name="T42" fmla="*/ 227 w 246"/>
                <a:gd name="T43" fmla="*/ 252 h 2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6" h="252">
                  <a:moveTo>
                    <a:pt x="227" y="252"/>
                  </a:moveTo>
                  <a:lnTo>
                    <a:pt x="32" y="252"/>
                  </a:lnTo>
                  <a:lnTo>
                    <a:pt x="25" y="246"/>
                  </a:lnTo>
                  <a:lnTo>
                    <a:pt x="19" y="240"/>
                  </a:lnTo>
                  <a:lnTo>
                    <a:pt x="19" y="221"/>
                  </a:lnTo>
                  <a:lnTo>
                    <a:pt x="13" y="214"/>
                  </a:lnTo>
                  <a:lnTo>
                    <a:pt x="0" y="208"/>
                  </a:lnTo>
                  <a:lnTo>
                    <a:pt x="101" y="114"/>
                  </a:lnTo>
                  <a:lnTo>
                    <a:pt x="101" y="32"/>
                  </a:lnTo>
                  <a:lnTo>
                    <a:pt x="164" y="32"/>
                  </a:lnTo>
                  <a:lnTo>
                    <a:pt x="183" y="25"/>
                  </a:lnTo>
                  <a:lnTo>
                    <a:pt x="183" y="19"/>
                  </a:lnTo>
                  <a:lnTo>
                    <a:pt x="189" y="25"/>
                  </a:lnTo>
                  <a:lnTo>
                    <a:pt x="214" y="0"/>
                  </a:lnTo>
                  <a:lnTo>
                    <a:pt x="227" y="6"/>
                  </a:lnTo>
                  <a:lnTo>
                    <a:pt x="227" y="32"/>
                  </a:lnTo>
                  <a:lnTo>
                    <a:pt x="246" y="32"/>
                  </a:lnTo>
                  <a:lnTo>
                    <a:pt x="246" y="82"/>
                  </a:lnTo>
                  <a:lnTo>
                    <a:pt x="227" y="82"/>
                  </a:lnTo>
                  <a:lnTo>
                    <a:pt x="227" y="2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90" name="Freeform 16"/>
            <p:cNvSpPr>
              <a:spLocks/>
            </p:cNvSpPr>
            <p:nvPr/>
          </p:nvSpPr>
          <p:spPr bwMode="auto">
            <a:xfrm>
              <a:off x="2597" y="2718"/>
              <a:ext cx="755" cy="371"/>
            </a:xfrm>
            <a:custGeom>
              <a:avLst/>
              <a:gdLst>
                <a:gd name="T0" fmla="*/ 749 w 755"/>
                <a:gd name="T1" fmla="*/ 359 h 371"/>
                <a:gd name="T2" fmla="*/ 384 w 755"/>
                <a:gd name="T3" fmla="*/ 365 h 371"/>
                <a:gd name="T4" fmla="*/ 371 w 755"/>
                <a:gd name="T5" fmla="*/ 365 h 371"/>
                <a:gd name="T6" fmla="*/ 371 w 755"/>
                <a:gd name="T7" fmla="*/ 371 h 371"/>
                <a:gd name="T8" fmla="*/ 283 w 755"/>
                <a:gd name="T9" fmla="*/ 371 h 371"/>
                <a:gd name="T10" fmla="*/ 283 w 755"/>
                <a:gd name="T11" fmla="*/ 352 h 371"/>
                <a:gd name="T12" fmla="*/ 270 w 755"/>
                <a:gd name="T13" fmla="*/ 352 h 371"/>
                <a:gd name="T14" fmla="*/ 270 w 755"/>
                <a:gd name="T15" fmla="*/ 346 h 371"/>
                <a:gd name="T16" fmla="*/ 239 w 755"/>
                <a:gd name="T17" fmla="*/ 346 h 371"/>
                <a:gd name="T18" fmla="*/ 239 w 755"/>
                <a:gd name="T19" fmla="*/ 340 h 371"/>
                <a:gd name="T20" fmla="*/ 220 w 755"/>
                <a:gd name="T21" fmla="*/ 340 h 371"/>
                <a:gd name="T22" fmla="*/ 214 w 755"/>
                <a:gd name="T23" fmla="*/ 340 h 371"/>
                <a:gd name="T24" fmla="*/ 214 w 755"/>
                <a:gd name="T25" fmla="*/ 277 h 371"/>
                <a:gd name="T26" fmla="*/ 207 w 755"/>
                <a:gd name="T27" fmla="*/ 271 h 371"/>
                <a:gd name="T28" fmla="*/ 207 w 755"/>
                <a:gd name="T29" fmla="*/ 271 h 371"/>
                <a:gd name="T30" fmla="*/ 182 w 755"/>
                <a:gd name="T31" fmla="*/ 271 h 371"/>
                <a:gd name="T32" fmla="*/ 189 w 755"/>
                <a:gd name="T33" fmla="*/ 239 h 371"/>
                <a:gd name="T34" fmla="*/ 151 w 755"/>
                <a:gd name="T35" fmla="*/ 239 h 371"/>
                <a:gd name="T36" fmla="*/ 151 w 755"/>
                <a:gd name="T37" fmla="*/ 208 h 371"/>
                <a:gd name="T38" fmla="*/ 113 w 755"/>
                <a:gd name="T39" fmla="*/ 208 h 371"/>
                <a:gd name="T40" fmla="*/ 113 w 755"/>
                <a:gd name="T41" fmla="*/ 176 h 371"/>
                <a:gd name="T42" fmla="*/ 94 w 755"/>
                <a:gd name="T43" fmla="*/ 176 h 371"/>
                <a:gd name="T44" fmla="*/ 88 w 755"/>
                <a:gd name="T45" fmla="*/ 145 h 371"/>
                <a:gd name="T46" fmla="*/ 56 w 755"/>
                <a:gd name="T47" fmla="*/ 145 h 371"/>
                <a:gd name="T48" fmla="*/ 56 w 755"/>
                <a:gd name="T49" fmla="*/ 138 h 371"/>
                <a:gd name="T50" fmla="*/ 50 w 755"/>
                <a:gd name="T51" fmla="*/ 132 h 371"/>
                <a:gd name="T52" fmla="*/ 50 w 755"/>
                <a:gd name="T53" fmla="*/ 132 h 371"/>
                <a:gd name="T54" fmla="*/ 50 w 755"/>
                <a:gd name="T55" fmla="*/ 126 h 371"/>
                <a:gd name="T56" fmla="*/ 50 w 755"/>
                <a:gd name="T57" fmla="*/ 126 h 371"/>
                <a:gd name="T58" fmla="*/ 44 w 755"/>
                <a:gd name="T59" fmla="*/ 126 h 371"/>
                <a:gd name="T60" fmla="*/ 44 w 755"/>
                <a:gd name="T61" fmla="*/ 113 h 371"/>
                <a:gd name="T62" fmla="*/ 37 w 755"/>
                <a:gd name="T63" fmla="*/ 113 h 371"/>
                <a:gd name="T64" fmla="*/ 37 w 755"/>
                <a:gd name="T65" fmla="*/ 113 h 371"/>
                <a:gd name="T66" fmla="*/ 31 w 755"/>
                <a:gd name="T67" fmla="*/ 107 h 371"/>
                <a:gd name="T68" fmla="*/ 31 w 755"/>
                <a:gd name="T69" fmla="*/ 75 h 371"/>
                <a:gd name="T70" fmla="*/ 0 w 755"/>
                <a:gd name="T71" fmla="*/ 75 h 371"/>
                <a:gd name="T72" fmla="*/ 0 w 755"/>
                <a:gd name="T73" fmla="*/ 12 h 371"/>
                <a:gd name="T74" fmla="*/ 195 w 755"/>
                <a:gd name="T75" fmla="*/ 12 h 371"/>
                <a:gd name="T76" fmla="*/ 642 w 755"/>
                <a:gd name="T77" fmla="*/ 6 h 371"/>
                <a:gd name="T78" fmla="*/ 661 w 755"/>
                <a:gd name="T79" fmla="*/ 6 h 371"/>
                <a:gd name="T80" fmla="*/ 661 w 755"/>
                <a:gd name="T81" fmla="*/ 6 h 371"/>
                <a:gd name="T82" fmla="*/ 749 w 755"/>
                <a:gd name="T83" fmla="*/ 0 h 371"/>
                <a:gd name="T84" fmla="*/ 749 w 755"/>
                <a:gd name="T85" fmla="*/ 37 h 371"/>
                <a:gd name="T86" fmla="*/ 743 w 755"/>
                <a:gd name="T87" fmla="*/ 37 h 371"/>
                <a:gd name="T88" fmla="*/ 743 w 755"/>
                <a:gd name="T89" fmla="*/ 50 h 371"/>
                <a:gd name="T90" fmla="*/ 755 w 755"/>
                <a:gd name="T91" fmla="*/ 50 h 371"/>
                <a:gd name="T92" fmla="*/ 755 w 755"/>
                <a:gd name="T93" fmla="*/ 56 h 371"/>
                <a:gd name="T94" fmla="*/ 749 w 755"/>
                <a:gd name="T95" fmla="*/ 56 h 371"/>
                <a:gd name="T96" fmla="*/ 755 w 755"/>
                <a:gd name="T97" fmla="*/ 258 h 371"/>
                <a:gd name="T98" fmla="*/ 755 w 755"/>
                <a:gd name="T99" fmla="*/ 258 h 371"/>
                <a:gd name="T100" fmla="*/ 755 w 755"/>
                <a:gd name="T101" fmla="*/ 359 h 371"/>
                <a:gd name="T102" fmla="*/ 749 w 755"/>
                <a:gd name="T103" fmla="*/ 359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55" h="371">
                  <a:moveTo>
                    <a:pt x="749" y="359"/>
                  </a:moveTo>
                  <a:lnTo>
                    <a:pt x="384" y="365"/>
                  </a:lnTo>
                  <a:lnTo>
                    <a:pt x="371" y="365"/>
                  </a:lnTo>
                  <a:lnTo>
                    <a:pt x="371" y="371"/>
                  </a:lnTo>
                  <a:lnTo>
                    <a:pt x="283" y="371"/>
                  </a:lnTo>
                  <a:lnTo>
                    <a:pt x="283" y="352"/>
                  </a:lnTo>
                  <a:lnTo>
                    <a:pt x="270" y="352"/>
                  </a:lnTo>
                  <a:lnTo>
                    <a:pt x="270" y="346"/>
                  </a:lnTo>
                  <a:lnTo>
                    <a:pt x="239" y="346"/>
                  </a:lnTo>
                  <a:lnTo>
                    <a:pt x="239" y="340"/>
                  </a:lnTo>
                  <a:lnTo>
                    <a:pt x="220" y="340"/>
                  </a:lnTo>
                  <a:lnTo>
                    <a:pt x="214" y="340"/>
                  </a:lnTo>
                  <a:lnTo>
                    <a:pt x="214" y="277"/>
                  </a:lnTo>
                  <a:lnTo>
                    <a:pt x="207" y="271"/>
                  </a:lnTo>
                  <a:lnTo>
                    <a:pt x="182" y="271"/>
                  </a:lnTo>
                  <a:lnTo>
                    <a:pt x="189" y="239"/>
                  </a:lnTo>
                  <a:lnTo>
                    <a:pt x="151" y="239"/>
                  </a:lnTo>
                  <a:lnTo>
                    <a:pt x="151" y="208"/>
                  </a:lnTo>
                  <a:lnTo>
                    <a:pt x="113" y="208"/>
                  </a:lnTo>
                  <a:lnTo>
                    <a:pt x="113" y="176"/>
                  </a:lnTo>
                  <a:lnTo>
                    <a:pt x="94" y="176"/>
                  </a:lnTo>
                  <a:lnTo>
                    <a:pt x="88" y="145"/>
                  </a:lnTo>
                  <a:lnTo>
                    <a:pt x="56" y="145"/>
                  </a:lnTo>
                  <a:lnTo>
                    <a:pt x="56" y="138"/>
                  </a:lnTo>
                  <a:lnTo>
                    <a:pt x="50" y="132"/>
                  </a:lnTo>
                  <a:lnTo>
                    <a:pt x="50" y="126"/>
                  </a:lnTo>
                  <a:lnTo>
                    <a:pt x="44" y="126"/>
                  </a:lnTo>
                  <a:lnTo>
                    <a:pt x="44" y="113"/>
                  </a:lnTo>
                  <a:lnTo>
                    <a:pt x="37" y="113"/>
                  </a:lnTo>
                  <a:lnTo>
                    <a:pt x="31" y="107"/>
                  </a:lnTo>
                  <a:lnTo>
                    <a:pt x="31" y="75"/>
                  </a:lnTo>
                  <a:lnTo>
                    <a:pt x="0" y="75"/>
                  </a:lnTo>
                  <a:lnTo>
                    <a:pt x="0" y="12"/>
                  </a:lnTo>
                  <a:lnTo>
                    <a:pt x="195" y="12"/>
                  </a:lnTo>
                  <a:lnTo>
                    <a:pt x="642" y="6"/>
                  </a:lnTo>
                  <a:lnTo>
                    <a:pt x="661" y="6"/>
                  </a:lnTo>
                  <a:lnTo>
                    <a:pt x="749" y="0"/>
                  </a:lnTo>
                  <a:lnTo>
                    <a:pt x="749" y="37"/>
                  </a:lnTo>
                  <a:lnTo>
                    <a:pt x="743" y="37"/>
                  </a:lnTo>
                  <a:lnTo>
                    <a:pt x="743" y="50"/>
                  </a:lnTo>
                  <a:lnTo>
                    <a:pt x="755" y="50"/>
                  </a:lnTo>
                  <a:lnTo>
                    <a:pt x="755" y="56"/>
                  </a:lnTo>
                  <a:lnTo>
                    <a:pt x="749" y="56"/>
                  </a:lnTo>
                  <a:lnTo>
                    <a:pt x="755" y="258"/>
                  </a:lnTo>
                  <a:lnTo>
                    <a:pt x="755" y="359"/>
                  </a:lnTo>
                  <a:lnTo>
                    <a:pt x="749" y="3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91" name="Freeform 17"/>
            <p:cNvSpPr>
              <a:spLocks/>
            </p:cNvSpPr>
            <p:nvPr/>
          </p:nvSpPr>
          <p:spPr bwMode="auto">
            <a:xfrm>
              <a:off x="2263" y="2724"/>
              <a:ext cx="548" cy="334"/>
            </a:xfrm>
            <a:custGeom>
              <a:avLst/>
              <a:gdLst>
                <a:gd name="T0" fmla="*/ 208 w 548"/>
                <a:gd name="T1" fmla="*/ 271 h 334"/>
                <a:gd name="T2" fmla="*/ 132 w 548"/>
                <a:gd name="T3" fmla="*/ 220 h 334"/>
                <a:gd name="T4" fmla="*/ 139 w 548"/>
                <a:gd name="T5" fmla="*/ 164 h 334"/>
                <a:gd name="T6" fmla="*/ 94 w 548"/>
                <a:gd name="T7" fmla="*/ 132 h 334"/>
                <a:gd name="T8" fmla="*/ 13 w 548"/>
                <a:gd name="T9" fmla="*/ 57 h 334"/>
                <a:gd name="T10" fmla="*/ 334 w 548"/>
                <a:gd name="T11" fmla="*/ 6 h 334"/>
                <a:gd name="T12" fmla="*/ 334 w 548"/>
                <a:gd name="T13" fmla="*/ 69 h 334"/>
                <a:gd name="T14" fmla="*/ 365 w 548"/>
                <a:gd name="T15" fmla="*/ 101 h 334"/>
                <a:gd name="T16" fmla="*/ 371 w 548"/>
                <a:gd name="T17" fmla="*/ 107 h 334"/>
                <a:gd name="T18" fmla="*/ 378 w 548"/>
                <a:gd name="T19" fmla="*/ 120 h 334"/>
                <a:gd name="T20" fmla="*/ 384 w 548"/>
                <a:gd name="T21" fmla="*/ 120 h 334"/>
                <a:gd name="T22" fmla="*/ 384 w 548"/>
                <a:gd name="T23" fmla="*/ 126 h 334"/>
                <a:gd name="T24" fmla="*/ 390 w 548"/>
                <a:gd name="T25" fmla="*/ 139 h 334"/>
                <a:gd name="T26" fmla="*/ 428 w 548"/>
                <a:gd name="T27" fmla="*/ 170 h 334"/>
                <a:gd name="T28" fmla="*/ 447 w 548"/>
                <a:gd name="T29" fmla="*/ 202 h 334"/>
                <a:gd name="T30" fmla="*/ 485 w 548"/>
                <a:gd name="T31" fmla="*/ 233 h 334"/>
                <a:gd name="T32" fmla="*/ 516 w 548"/>
                <a:gd name="T33" fmla="*/ 265 h 334"/>
                <a:gd name="T34" fmla="*/ 541 w 548"/>
                <a:gd name="T35" fmla="*/ 265 h 334"/>
                <a:gd name="T36" fmla="*/ 548 w 548"/>
                <a:gd name="T37" fmla="*/ 334 h 334"/>
                <a:gd name="T38" fmla="*/ 541 w 548"/>
                <a:gd name="T39" fmla="*/ 334 h 334"/>
                <a:gd name="T40" fmla="*/ 504 w 548"/>
                <a:gd name="T41" fmla="*/ 315 h 334"/>
                <a:gd name="T42" fmla="*/ 453 w 548"/>
                <a:gd name="T43" fmla="*/ 302 h 334"/>
                <a:gd name="T44" fmla="*/ 416 w 548"/>
                <a:gd name="T45" fmla="*/ 283 h 334"/>
                <a:gd name="T46" fmla="*/ 390 w 548"/>
                <a:gd name="T47" fmla="*/ 271 h 334"/>
                <a:gd name="T48" fmla="*/ 365 w 548"/>
                <a:gd name="T49" fmla="*/ 258 h 334"/>
                <a:gd name="T50" fmla="*/ 340 w 548"/>
                <a:gd name="T51" fmla="*/ 271 h 334"/>
                <a:gd name="T52" fmla="*/ 327 w 548"/>
                <a:gd name="T53" fmla="*/ 283 h 334"/>
                <a:gd name="T54" fmla="*/ 315 w 548"/>
                <a:gd name="T55" fmla="*/ 283 h 334"/>
                <a:gd name="T56" fmla="*/ 290 w 548"/>
                <a:gd name="T57" fmla="*/ 290 h 334"/>
                <a:gd name="T58" fmla="*/ 296 w 548"/>
                <a:gd name="T59" fmla="*/ 302 h 334"/>
                <a:gd name="T60" fmla="*/ 302 w 548"/>
                <a:gd name="T61" fmla="*/ 328 h 334"/>
                <a:gd name="T62" fmla="*/ 277 w 548"/>
                <a:gd name="T63" fmla="*/ 309 h 334"/>
                <a:gd name="T64" fmla="*/ 246 w 548"/>
                <a:gd name="T65" fmla="*/ 296 h 334"/>
                <a:gd name="T66" fmla="*/ 208 w 548"/>
                <a:gd name="T67" fmla="*/ 309 h 334"/>
                <a:gd name="T68" fmla="*/ 195 w 548"/>
                <a:gd name="T69" fmla="*/ 302 h 3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48" h="334">
                  <a:moveTo>
                    <a:pt x="195" y="302"/>
                  </a:moveTo>
                  <a:lnTo>
                    <a:pt x="208" y="271"/>
                  </a:lnTo>
                  <a:lnTo>
                    <a:pt x="202" y="246"/>
                  </a:lnTo>
                  <a:lnTo>
                    <a:pt x="132" y="220"/>
                  </a:lnTo>
                  <a:lnTo>
                    <a:pt x="126" y="202"/>
                  </a:lnTo>
                  <a:lnTo>
                    <a:pt x="139" y="164"/>
                  </a:lnTo>
                  <a:lnTo>
                    <a:pt x="132" y="139"/>
                  </a:lnTo>
                  <a:lnTo>
                    <a:pt x="94" y="132"/>
                  </a:lnTo>
                  <a:lnTo>
                    <a:pt x="50" y="69"/>
                  </a:lnTo>
                  <a:lnTo>
                    <a:pt x="13" y="57"/>
                  </a:lnTo>
                  <a:lnTo>
                    <a:pt x="0" y="0"/>
                  </a:lnTo>
                  <a:lnTo>
                    <a:pt x="334" y="6"/>
                  </a:lnTo>
                  <a:lnTo>
                    <a:pt x="334" y="69"/>
                  </a:lnTo>
                  <a:lnTo>
                    <a:pt x="365" y="69"/>
                  </a:lnTo>
                  <a:lnTo>
                    <a:pt x="365" y="101"/>
                  </a:lnTo>
                  <a:lnTo>
                    <a:pt x="371" y="107"/>
                  </a:lnTo>
                  <a:lnTo>
                    <a:pt x="378" y="107"/>
                  </a:lnTo>
                  <a:lnTo>
                    <a:pt x="378" y="120"/>
                  </a:lnTo>
                  <a:lnTo>
                    <a:pt x="384" y="120"/>
                  </a:lnTo>
                  <a:lnTo>
                    <a:pt x="384" y="126"/>
                  </a:lnTo>
                  <a:lnTo>
                    <a:pt x="390" y="132"/>
                  </a:lnTo>
                  <a:lnTo>
                    <a:pt x="390" y="139"/>
                  </a:lnTo>
                  <a:lnTo>
                    <a:pt x="422" y="139"/>
                  </a:lnTo>
                  <a:lnTo>
                    <a:pt x="428" y="170"/>
                  </a:lnTo>
                  <a:lnTo>
                    <a:pt x="447" y="170"/>
                  </a:lnTo>
                  <a:lnTo>
                    <a:pt x="447" y="202"/>
                  </a:lnTo>
                  <a:lnTo>
                    <a:pt x="485" y="202"/>
                  </a:lnTo>
                  <a:lnTo>
                    <a:pt x="485" y="233"/>
                  </a:lnTo>
                  <a:lnTo>
                    <a:pt x="523" y="233"/>
                  </a:lnTo>
                  <a:lnTo>
                    <a:pt x="516" y="265"/>
                  </a:lnTo>
                  <a:lnTo>
                    <a:pt x="541" y="265"/>
                  </a:lnTo>
                  <a:lnTo>
                    <a:pt x="548" y="271"/>
                  </a:lnTo>
                  <a:lnTo>
                    <a:pt x="548" y="334"/>
                  </a:lnTo>
                  <a:lnTo>
                    <a:pt x="541" y="334"/>
                  </a:lnTo>
                  <a:lnTo>
                    <a:pt x="535" y="334"/>
                  </a:lnTo>
                  <a:lnTo>
                    <a:pt x="504" y="315"/>
                  </a:lnTo>
                  <a:lnTo>
                    <a:pt x="491" y="309"/>
                  </a:lnTo>
                  <a:lnTo>
                    <a:pt x="453" y="302"/>
                  </a:lnTo>
                  <a:lnTo>
                    <a:pt x="428" y="283"/>
                  </a:lnTo>
                  <a:lnTo>
                    <a:pt x="416" y="283"/>
                  </a:lnTo>
                  <a:lnTo>
                    <a:pt x="409" y="277"/>
                  </a:lnTo>
                  <a:lnTo>
                    <a:pt x="390" y="271"/>
                  </a:lnTo>
                  <a:lnTo>
                    <a:pt x="371" y="265"/>
                  </a:lnTo>
                  <a:lnTo>
                    <a:pt x="365" y="258"/>
                  </a:lnTo>
                  <a:lnTo>
                    <a:pt x="346" y="265"/>
                  </a:lnTo>
                  <a:lnTo>
                    <a:pt x="340" y="271"/>
                  </a:lnTo>
                  <a:lnTo>
                    <a:pt x="334" y="283"/>
                  </a:lnTo>
                  <a:lnTo>
                    <a:pt x="327" y="283"/>
                  </a:lnTo>
                  <a:lnTo>
                    <a:pt x="321" y="290"/>
                  </a:lnTo>
                  <a:lnTo>
                    <a:pt x="315" y="283"/>
                  </a:lnTo>
                  <a:lnTo>
                    <a:pt x="302" y="290"/>
                  </a:lnTo>
                  <a:lnTo>
                    <a:pt x="290" y="290"/>
                  </a:lnTo>
                  <a:lnTo>
                    <a:pt x="290" y="296"/>
                  </a:lnTo>
                  <a:lnTo>
                    <a:pt x="296" y="302"/>
                  </a:lnTo>
                  <a:lnTo>
                    <a:pt x="302" y="315"/>
                  </a:lnTo>
                  <a:lnTo>
                    <a:pt x="302" y="328"/>
                  </a:lnTo>
                  <a:lnTo>
                    <a:pt x="302" y="334"/>
                  </a:lnTo>
                  <a:lnTo>
                    <a:pt x="277" y="309"/>
                  </a:lnTo>
                  <a:lnTo>
                    <a:pt x="258" y="296"/>
                  </a:lnTo>
                  <a:lnTo>
                    <a:pt x="246" y="296"/>
                  </a:lnTo>
                  <a:lnTo>
                    <a:pt x="220" y="309"/>
                  </a:lnTo>
                  <a:lnTo>
                    <a:pt x="208" y="309"/>
                  </a:lnTo>
                  <a:lnTo>
                    <a:pt x="202" y="315"/>
                  </a:lnTo>
                  <a:lnTo>
                    <a:pt x="195" y="302"/>
                  </a:lnTo>
                  <a:close/>
                </a:path>
              </a:pathLst>
            </a:custGeom>
            <a:noFill/>
            <a:ln w="9525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92" name="Freeform 18"/>
            <p:cNvSpPr>
              <a:spLocks/>
            </p:cNvSpPr>
            <p:nvPr/>
          </p:nvSpPr>
          <p:spPr bwMode="auto">
            <a:xfrm>
              <a:off x="2804" y="3058"/>
              <a:ext cx="259" cy="309"/>
            </a:xfrm>
            <a:custGeom>
              <a:avLst/>
              <a:gdLst>
                <a:gd name="T0" fmla="*/ 177 w 259"/>
                <a:gd name="T1" fmla="*/ 25 h 309"/>
                <a:gd name="T2" fmla="*/ 240 w 259"/>
                <a:gd name="T3" fmla="*/ 176 h 309"/>
                <a:gd name="T4" fmla="*/ 259 w 259"/>
                <a:gd name="T5" fmla="*/ 214 h 309"/>
                <a:gd name="T6" fmla="*/ 259 w 259"/>
                <a:gd name="T7" fmla="*/ 233 h 309"/>
                <a:gd name="T8" fmla="*/ 246 w 259"/>
                <a:gd name="T9" fmla="*/ 233 h 309"/>
                <a:gd name="T10" fmla="*/ 246 w 259"/>
                <a:gd name="T11" fmla="*/ 258 h 309"/>
                <a:gd name="T12" fmla="*/ 208 w 259"/>
                <a:gd name="T13" fmla="*/ 258 h 309"/>
                <a:gd name="T14" fmla="*/ 170 w 259"/>
                <a:gd name="T15" fmla="*/ 290 h 309"/>
                <a:gd name="T16" fmla="*/ 170 w 259"/>
                <a:gd name="T17" fmla="*/ 309 h 309"/>
                <a:gd name="T18" fmla="*/ 82 w 259"/>
                <a:gd name="T19" fmla="*/ 271 h 309"/>
                <a:gd name="T20" fmla="*/ 70 w 259"/>
                <a:gd name="T21" fmla="*/ 239 h 309"/>
                <a:gd name="T22" fmla="*/ 0 w 259"/>
                <a:gd name="T23" fmla="*/ 189 h 309"/>
                <a:gd name="T24" fmla="*/ 13 w 259"/>
                <a:gd name="T25" fmla="*/ 183 h 309"/>
                <a:gd name="T26" fmla="*/ 13 w 259"/>
                <a:gd name="T27" fmla="*/ 170 h 309"/>
                <a:gd name="T28" fmla="*/ 19 w 259"/>
                <a:gd name="T29" fmla="*/ 164 h 309"/>
                <a:gd name="T30" fmla="*/ 13 w 259"/>
                <a:gd name="T31" fmla="*/ 0 h 309"/>
                <a:gd name="T32" fmla="*/ 32 w 259"/>
                <a:gd name="T33" fmla="*/ 0 h 309"/>
                <a:gd name="T34" fmla="*/ 32 w 259"/>
                <a:gd name="T35" fmla="*/ 6 h 309"/>
                <a:gd name="T36" fmla="*/ 63 w 259"/>
                <a:gd name="T37" fmla="*/ 6 h 309"/>
                <a:gd name="T38" fmla="*/ 63 w 259"/>
                <a:gd name="T39" fmla="*/ 12 h 309"/>
                <a:gd name="T40" fmla="*/ 76 w 259"/>
                <a:gd name="T41" fmla="*/ 12 h 309"/>
                <a:gd name="T42" fmla="*/ 76 w 259"/>
                <a:gd name="T43" fmla="*/ 31 h 309"/>
                <a:gd name="T44" fmla="*/ 164 w 259"/>
                <a:gd name="T45" fmla="*/ 31 h 309"/>
                <a:gd name="T46" fmla="*/ 164 w 259"/>
                <a:gd name="T47" fmla="*/ 25 h 309"/>
                <a:gd name="T48" fmla="*/ 177 w 259"/>
                <a:gd name="T49" fmla="*/ 25 h 3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9" h="309">
                  <a:moveTo>
                    <a:pt x="177" y="25"/>
                  </a:moveTo>
                  <a:lnTo>
                    <a:pt x="240" y="176"/>
                  </a:lnTo>
                  <a:lnTo>
                    <a:pt x="259" y="214"/>
                  </a:lnTo>
                  <a:lnTo>
                    <a:pt x="259" y="233"/>
                  </a:lnTo>
                  <a:lnTo>
                    <a:pt x="246" y="233"/>
                  </a:lnTo>
                  <a:lnTo>
                    <a:pt x="246" y="258"/>
                  </a:lnTo>
                  <a:lnTo>
                    <a:pt x="208" y="258"/>
                  </a:lnTo>
                  <a:lnTo>
                    <a:pt x="170" y="290"/>
                  </a:lnTo>
                  <a:lnTo>
                    <a:pt x="170" y="309"/>
                  </a:lnTo>
                  <a:lnTo>
                    <a:pt x="82" y="271"/>
                  </a:lnTo>
                  <a:lnTo>
                    <a:pt x="70" y="239"/>
                  </a:lnTo>
                  <a:lnTo>
                    <a:pt x="0" y="189"/>
                  </a:lnTo>
                  <a:lnTo>
                    <a:pt x="13" y="183"/>
                  </a:lnTo>
                  <a:lnTo>
                    <a:pt x="13" y="170"/>
                  </a:lnTo>
                  <a:lnTo>
                    <a:pt x="19" y="164"/>
                  </a:lnTo>
                  <a:lnTo>
                    <a:pt x="13" y="0"/>
                  </a:lnTo>
                  <a:lnTo>
                    <a:pt x="32" y="0"/>
                  </a:lnTo>
                  <a:lnTo>
                    <a:pt x="32" y="6"/>
                  </a:lnTo>
                  <a:lnTo>
                    <a:pt x="63" y="6"/>
                  </a:lnTo>
                  <a:lnTo>
                    <a:pt x="63" y="12"/>
                  </a:lnTo>
                  <a:lnTo>
                    <a:pt x="76" y="12"/>
                  </a:lnTo>
                  <a:lnTo>
                    <a:pt x="76" y="31"/>
                  </a:lnTo>
                  <a:lnTo>
                    <a:pt x="164" y="31"/>
                  </a:lnTo>
                  <a:lnTo>
                    <a:pt x="164" y="25"/>
                  </a:lnTo>
                  <a:lnTo>
                    <a:pt x="177" y="2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93" name="Freeform 19"/>
            <p:cNvSpPr>
              <a:spLocks noEditPoints="1"/>
            </p:cNvSpPr>
            <p:nvPr/>
          </p:nvSpPr>
          <p:spPr bwMode="auto">
            <a:xfrm>
              <a:off x="2452" y="2982"/>
              <a:ext cx="371" cy="435"/>
            </a:xfrm>
            <a:custGeom>
              <a:avLst/>
              <a:gdLst>
                <a:gd name="T0" fmla="*/ 371 w 371"/>
                <a:gd name="T1" fmla="*/ 240 h 435"/>
                <a:gd name="T2" fmla="*/ 365 w 371"/>
                <a:gd name="T3" fmla="*/ 259 h 435"/>
                <a:gd name="T4" fmla="*/ 321 w 371"/>
                <a:gd name="T5" fmla="*/ 246 h 435"/>
                <a:gd name="T6" fmla="*/ 195 w 371"/>
                <a:gd name="T7" fmla="*/ 233 h 435"/>
                <a:gd name="T8" fmla="*/ 63 w 371"/>
                <a:gd name="T9" fmla="*/ 240 h 435"/>
                <a:gd name="T10" fmla="*/ 6 w 371"/>
                <a:gd name="T11" fmla="*/ 189 h 435"/>
                <a:gd name="T12" fmla="*/ 13 w 371"/>
                <a:gd name="T13" fmla="*/ 126 h 435"/>
                <a:gd name="T14" fmla="*/ 0 w 371"/>
                <a:gd name="T15" fmla="*/ 70 h 435"/>
                <a:gd name="T16" fmla="*/ 13 w 371"/>
                <a:gd name="T17" fmla="*/ 57 h 435"/>
                <a:gd name="T18" fmla="*/ 31 w 371"/>
                <a:gd name="T19" fmla="*/ 51 h 435"/>
                <a:gd name="T20" fmla="*/ 69 w 371"/>
                <a:gd name="T21" fmla="*/ 38 h 435"/>
                <a:gd name="T22" fmla="*/ 113 w 371"/>
                <a:gd name="T23" fmla="*/ 76 h 435"/>
                <a:gd name="T24" fmla="*/ 113 w 371"/>
                <a:gd name="T25" fmla="*/ 57 h 435"/>
                <a:gd name="T26" fmla="*/ 101 w 371"/>
                <a:gd name="T27" fmla="*/ 38 h 435"/>
                <a:gd name="T28" fmla="*/ 113 w 371"/>
                <a:gd name="T29" fmla="*/ 32 h 435"/>
                <a:gd name="T30" fmla="*/ 132 w 371"/>
                <a:gd name="T31" fmla="*/ 32 h 435"/>
                <a:gd name="T32" fmla="*/ 145 w 371"/>
                <a:gd name="T33" fmla="*/ 25 h 435"/>
                <a:gd name="T34" fmla="*/ 157 w 371"/>
                <a:gd name="T35" fmla="*/ 7 h 435"/>
                <a:gd name="T36" fmla="*/ 182 w 371"/>
                <a:gd name="T37" fmla="*/ 7 h 435"/>
                <a:gd name="T38" fmla="*/ 220 w 371"/>
                <a:gd name="T39" fmla="*/ 19 h 435"/>
                <a:gd name="T40" fmla="*/ 239 w 371"/>
                <a:gd name="T41" fmla="*/ 25 h 435"/>
                <a:gd name="T42" fmla="*/ 302 w 371"/>
                <a:gd name="T43" fmla="*/ 51 h 435"/>
                <a:gd name="T44" fmla="*/ 346 w 371"/>
                <a:gd name="T45" fmla="*/ 76 h 435"/>
                <a:gd name="T46" fmla="*/ 352 w 371"/>
                <a:gd name="T47" fmla="*/ 76 h 435"/>
                <a:gd name="T48" fmla="*/ 365 w 371"/>
                <a:gd name="T49" fmla="*/ 76 h 435"/>
                <a:gd name="T50" fmla="*/ 302 w 371"/>
                <a:gd name="T51" fmla="*/ 391 h 435"/>
                <a:gd name="T52" fmla="*/ 346 w 371"/>
                <a:gd name="T53" fmla="*/ 385 h 435"/>
                <a:gd name="T54" fmla="*/ 290 w 371"/>
                <a:gd name="T55" fmla="*/ 410 h 435"/>
                <a:gd name="T56" fmla="*/ 233 w 371"/>
                <a:gd name="T57" fmla="*/ 397 h 435"/>
                <a:gd name="T58" fmla="*/ 220 w 371"/>
                <a:gd name="T59" fmla="*/ 378 h 435"/>
                <a:gd name="T60" fmla="*/ 151 w 371"/>
                <a:gd name="T61" fmla="*/ 429 h 435"/>
                <a:gd name="T62" fmla="*/ 182 w 371"/>
                <a:gd name="T63" fmla="*/ 385 h 435"/>
                <a:gd name="T64" fmla="*/ 170 w 371"/>
                <a:gd name="T65" fmla="*/ 435 h 4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1" h="435">
                  <a:moveTo>
                    <a:pt x="365" y="76"/>
                  </a:moveTo>
                  <a:lnTo>
                    <a:pt x="371" y="240"/>
                  </a:lnTo>
                  <a:lnTo>
                    <a:pt x="365" y="246"/>
                  </a:lnTo>
                  <a:lnTo>
                    <a:pt x="365" y="259"/>
                  </a:lnTo>
                  <a:lnTo>
                    <a:pt x="352" y="265"/>
                  </a:lnTo>
                  <a:lnTo>
                    <a:pt x="321" y="246"/>
                  </a:lnTo>
                  <a:lnTo>
                    <a:pt x="239" y="252"/>
                  </a:lnTo>
                  <a:lnTo>
                    <a:pt x="195" y="233"/>
                  </a:lnTo>
                  <a:lnTo>
                    <a:pt x="157" y="227"/>
                  </a:lnTo>
                  <a:lnTo>
                    <a:pt x="63" y="240"/>
                  </a:lnTo>
                  <a:lnTo>
                    <a:pt x="50" y="208"/>
                  </a:lnTo>
                  <a:lnTo>
                    <a:pt x="6" y="189"/>
                  </a:lnTo>
                  <a:lnTo>
                    <a:pt x="19" y="145"/>
                  </a:lnTo>
                  <a:lnTo>
                    <a:pt x="13" y="126"/>
                  </a:lnTo>
                  <a:lnTo>
                    <a:pt x="19" y="88"/>
                  </a:lnTo>
                  <a:lnTo>
                    <a:pt x="0" y="70"/>
                  </a:lnTo>
                  <a:lnTo>
                    <a:pt x="6" y="44"/>
                  </a:lnTo>
                  <a:lnTo>
                    <a:pt x="13" y="57"/>
                  </a:lnTo>
                  <a:lnTo>
                    <a:pt x="19" y="51"/>
                  </a:lnTo>
                  <a:lnTo>
                    <a:pt x="31" y="51"/>
                  </a:lnTo>
                  <a:lnTo>
                    <a:pt x="57" y="38"/>
                  </a:lnTo>
                  <a:lnTo>
                    <a:pt x="69" y="38"/>
                  </a:lnTo>
                  <a:lnTo>
                    <a:pt x="88" y="51"/>
                  </a:lnTo>
                  <a:lnTo>
                    <a:pt x="113" y="76"/>
                  </a:lnTo>
                  <a:lnTo>
                    <a:pt x="113" y="70"/>
                  </a:lnTo>
                  <a:lnTo>
                    <a:pt x="113" y="57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101" y="32"/>
                  </a:lnTo>
                  <a:lnTo>
                    <a:pt x="113" y="32"/>
                  </a:lnTo>
                  <a:lnTo>
                    <a:pt x="126" y="25"/>
                  </a:lnTo>
                  <a:lnTo>
                    <a:pt x="132" y="32"/>
                  </a:lnTo>
                  <a:lnTo>
                    <a:pt x="138" y="25"/>
                  </a:lnTo>
                  <a:lnTo>
                    <a:pt x="145" y="25"/>
                  </a:lnTo>
                  <a:lnTo>
                    <a:pt x="151" y="13"/>
                  </a:lnTo>
                  <a:lnTo>
                    <a:pt x="157" y="7"/>
                  </a:lnTo>
                  <a:lnTo>
                    <a:pt x="176" y="0"/>
                  </a:lnTo>
                  <a:lnTo>
                    <a:pt x="182" y="7"/>
                  </a:lnTo>
                  <a:lnTo>
                    <a:pt x="201" y="13"/>
                  </a:lnTo>
                  <a:lnTo>
                    <a:pt x="220" y="19"/>
                  </a:lnTo>
                  <a:lnTo>
                    <a:pt x="227" y="25"/>
                  </a:lnTo>
                  <a:lnTo>
                    <a:pt x="239" y="25"/>
                  </a:lnTo>
                  <a:lnTo>
                    <a:pt x="264" y="44"/>
                  </a:lnTo>
                  <a:lnTo>
                    <a:pt x="302" y="51"/>
                  </a:lnTo>
                  <a:lnTo>
                    <a:pt x="315" y="57"/>
                  </a:lnTo>
                  <a:lnTo>
                    <a:pt x="346" y="76"/>
                  </a:lnTo>
                  <a:lnTo>
                    <a:pt x="352" y="76"/>
                  </a:lnTo>
                  <a:lnTo>
                    <a:pt x="359" y="76"/>
                  </a:lnTo>
                  <a:lnTo>
                    <a:pt x="365" y="76"/>
                  </a:lnTo>
                  <a:close/>
                  <a:moveTo>
                    <a:pt x="239" y="372"/>
                  </a:moveTo>
                  <a:lnTo>
                    <a:pt x="302" y="391"/>
                  </a:lnTo>
                  <a:lnTo>
                    <a:pt x="327" y="378"/>
                  </a:lnTo>
                  <a:lnTo>
                    <a:pt x="346" y="385"/>
                  </a:lnTo>
                  <a:lnTo>
                    <a:pt x="340" y="397"/>
                  </a:lnTo>
                  <a:lnTo>
                    <a:pt x="290" y="410"/>
                  </a:lnTo>
                  <a:lnTo>
                    <a:pt x="245" y="410"/>
                  </a:lnTo>
                  <a:lnTo>
                    <a:pt x="233" y="397"/>
                  </a:lnTo>
                  <a:lnTo>
                    <a:pt x="239" y="385"/>
                  </a:lnTo>
                  <a:lnTo>
                    <a:pt x="220" y="378"/>
                  </a:lnTo>
                  <a:lnTo>
                    <a:pt x="239" y="372"/>
                  </a:lnTo>
                  <a:close/>
                  <a:moveTo>
                    <a:pt x="151" y="429"/>
                  </a:moveTo>
                  <a:lnTo>
                    <a:pt x="126" y="397"/>
                  </a:lnTo>
                  <a:lnTo>
                    <a:pt x="182" y="385"/>
                  </a:lnTo>
                  <a:lnTo>
                    <a:pt x="214" y="416"/>
                  </a:lnTo>
                  <a:lnTo>
                    <a:pt x="170" y="435"/>
                  </a:lnTo>
                  <a:lnTo>
                    <a:pt x="151" y="4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94" name="Freeform 20"/>
            <p:cNvSpPr>
              <a:spLocks noEditPoints="1"/>
            </p:cNvSpPr>
            <p:nvPr/>
          </p:nvSpPr>
          <p:spPr bwMode="auto">
            <a:xfrm>
              <a:off x="2974" y="3077"/>
              <a:ext cx="384" cy="731"/>
            </a:xfrm>
            <a:custGeom>
              <a:avLst/>
              <a:gdLst>
                <a:gd name="T0" fmla="*/ 252 w 384"/>
                <a:gd name="T1" fmla="*/ 390 h 731"/>
                <a:gd name="T2" fmla="*/ 208 w 384"/>
                <a:gd name="T3" fmla="*/ 384 h 731"/>
                <a:gd name="T4" fmla="*/ 196 w 384"/>
                <a:gd name="T5" fmla="*/ 409 h 731"/>
                <a:gd name="T6" fmla="*/ 158 w 384"/>
                <a:gd name="T7" fmla="*/ 397 h 731"/>
                <a:gd name="T8" fmla="*/ 152 w 384"/>
                <a:gd name="T9" fmla="*/ 384 h 731"/>
                <a:gd name="T10" fmla="*/ 164 w 384"/>
                <a:gd name="T11" fmla="*/ 371 h 731"/>
                <a:gd name="T12" fmla="*/ 158 w 384"/>
                <a:gd name="T13" fmla="*/ 346 h 731"/>
                <a:gd name="T14" fmla="*/ 114 w 384"/>
                <a:gd name="T15" fmla="*/ 290 h 731"/>
                <a:gd name="T16" fmla="*/ 44 w 384"/>
                <a:gd name="T17" fmla="*/ 296 h 731"/>
                <a:gd name="T18" fmla="*/ 0 w 384"/>
                <a:gd name="T19" fmla="*/ 290 h 731"/>
                <a:gd name="T20" fmla="*/ 0 w 384"/>
                <a:gd name="T21" fmla="*/ 271 h 731"/>
                <a:gd name="T22" fmla="*/ 38 w 384"/>
                <a:gd name="T23" fmla="*/ 239 h 731"/>
                <a:gd name="T24" fmla="*/ 76 w 384"/>
                <a:gd name="T25" fmla="*/ 239 h 731"/>
                <a:gd name="T26" fmla="*/ 76 w 384"/>
                <a:gd name="T27" fmla="*/ 214 h 731"/>
                <a:gd name="T28" fmla="*/ 89 w 384"/>
                <a:gd name="T29" fmla="*/ 214 h 731"/>
                <a:gd name="T30" fmla="*/ 89 w 384"/>
                <a:gd name="T31" fmla="*/ 195 h 731"/>
                <a:gd name="T32" fmla="*/ 70 w 384"/>
                <a:gd name="T33" fmla="*/ 157 h 731"/>
                <a:gd name="T34" fmla="*/ 7 w 384"/>
                <a:gd name="T35" fmla="*/ 6 h 731"/>
                <a:gd name="T36" fmla="*/ 372 w 384"/>
                <a:gd name="T37" fmla="*/ 0 h 731"/>
                <a:gd name="T38" fmla="*/ 378 w 384"/>
                <a:gd name="T39" fmla="*/ 94 h 731"/>
                <a:gd name="T40" fmla="*/ 378 w 384"/>
                <a:gd name="T41" fmla="*/ 94 h 731"/>
                <a:gd name="T42" fmla="*/ 384 w 384"/>
                <a:gd name="T43" fmla="*/ 195 h 731"/>
                <a:gd name="T44" fmla="*/ 372 w 384"/>
                <a:gd name="T45" fmla="*/ 252 h 731"/>
                <a:gd name="T46" fmla="*/ 366 w 384"/>
                <a:gd name="T47" fmla="*/ 290 h 731"/>
                <a:gd name="T48" fmla="*/ 353 w 384"/>
                <a:gd name="T49" fmla="*/ 290 h 731"/>
                <a:gd name="T50" fmla="*/ 340 w 384"/>
                <a:gd name="T51" fmla="*/ 302 h 731"/>
                <a:gd name="T52" fmla="*/ 347 w 384"/>
                <a:gd name="T53" fmla="*/ 315 h 731"/>
                <a:gd name="T54" fmla="*/ 290 w 384"/>
                <a:gd name="T55" fmla="*/ 321 h 731"/>
                <a:gd name="T56" fmla="*/ 290 w 384"/>
                <a:gd name="T57" fmla="*/ 327 h 731"/>
                <a:gd name="T58" fmla="*/ 284 w 384"/>
                <a:gd name="T59" fmla="*/ 334 h 731"/>
                <a:gd name="T60" fmla="*/ 284 w 384"/>
                <a:gd name="T61" fmla="*/ 340 h 731"/>
                <a:gd name="T62" fmla="*/ 277 w 384"/>
                <a:gd name="T63" fmla="*/ 340 h 731"/>
                <a:gd name="T64" fmla="*/ 271 w 384"/>
                <a:gd name="T65" fmla="*/ 346 h 731"/>
                <a:gd name="T66" fmla="*/ 259 w 384"/>
                <a:gd name="T67" fmla="*/ 365 h 731"/>
                <a:gd name="T68" fmla="*/ 252 w 384"/>
                <a:gd name="T69" fmla="*/ 371 h 731"/>
                <a:gd name="T70" fmla="*/ 259 w 384"/>
                <a:gd name="T71" fmla="*/ 384 h 731"/>
                <a:gd name="T72" fmla="*/ 252 w 384"/>
                <a:gd name="T73" fmla="*/ 390 h 731"/>
                <a:gd name="T74" fmla="*/ 101 w 384"/>
                <a:gd name="T75" fmla="*/ 491 h 731"/>
                <a:gd name="T76" fmla="*/ 177 w 384"/>
                <a:gd name="T77" fmla="*/ 510 h 731"/>
                <a:gd name="T78" fmla="*/ 196 w 384"/>
                <a:gd name="T79" fmla="*/ 542 h 731"/>
                <a:gd name="T80" fmla="*/ 196 w 384"/>
                <a:gd name="T81" fmla="*/ 548 h 731"/>
                <a:gd name="T82" fmla="*/ 145 w 384"/>
                <a:gd name="T83" fmla="*/ 548 h 731"/>
                <a:gd name="T84" fmla="*/ 139 w 384"/>
                <a:gd name="T85" fmla="*/ 510 h 731"/>
                <a:gd name="T86" fmla="*/ 114 w 384"/>
                <a:gd name="T87" fmla="*/ 504 h 731"/>
                <a:gd name="T88" fmla="*/ 101 w 384"/>
                <a:gd name="T89" fmla="*/ 491 h 731"/>
                <a:gd name="T90" fmla="*/ 183 w 384"/>
                <a:gd name="T91" fmla="*/ 724 h 731"/>
                <a:gd name="T92" fmla="*/ 164 w 384"/>
                <a:gd name="T93" fmla="*/ 731 h 731"/>
                <a:gd name="T94" fmla="*/ 133 w 384"/>
                <a:gd name="T95" fmla="*/ 699 h 731"/>
                <a:gd name="T96" fmla="*/ 107 w 384"/>
                <a:gd name="T97" fmla="*/ 655 h 731"/>
                <a:gd name="T98" fmla="*/ 114 w 384"/>
                <a:gd name="T99" fmla="*/ 649 h 731"/>
                <a:gd name="T100" fmla="*/ 120 w 384"/>
                <a:gd name="T101" fmla="*/ 668 h 731"/>
                <a:gd name="T102" fmla="*/ 183 w 384"/>
                <a:gd name="T103" fmla="*/ 724 h 7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4" h="731">
                  <a:moveTo>
                    <a:pt x="252" y="390"/>
                  </a:moveTo>
                  <a:lnTo>
                    <a:pt x="208" y="384"/>
                  </a:lnTo>
                  <a:lnTo>
                    <a:pt x="196" y="409"/>
                  </a:lnTo>
                  <a:lnTo>
                    <a:pt x="158" y="397"/>
                  </a:lnTo>
                  <a:lnTo>
                    <a:pt x="152" y="384"/>
                  </a:lnTo>
                  <a:lnTo>
                    <a:pt x="164" y="371"/>
                  </a:lnTo>
                  <a:lnTo>
                    <a:pt x="158" y="346"/>
                  </a:lnTo>
                  <a:lnTo>
                    <a:pt x="114" y="290"/>
                  </a:lnTo>
                  <a:lnTo>
                    <a:pt x="44" y="296"/>
                  </a:lnTo>
                  <a:lnTo>
                    <a:pt x="0" y="290"/>
                  </a:lnTo>
                  <a:lnTo>
                    <a:pt x="0" y="271"/>
                  </a:lnTo>
                  <a:lnTo>
                    <a:pt x="38" y="239"/>
                  </a:lnTo>
                  <a:lnTo>
                    <a:pt x="76" y="239"/>
                  </a:lnTo>
                  <a:lnTo>
                    <a:pt x="76" y="214"/>
                  </a:lnTo>
                  <a:lnTo>
                    <a:pt x="89" y="214"/>
                  </a:lnTo>
                  <a:lnTo>
                    <a:pt x="89" y="195"/>
                  </a:lnTo>
                  <a:lnTo>
                    <a:pt x="70" y="157"/>
                  </a:lnTo>
                  <a:lnTo>
                    <a:pt x="7" y="6"/>
                  </a:lnTo>
                  <a:lnTo>
                    <a:pt x="372" y="0"/>
                  </a:lnTo>
                  <a:lnTo>
                    <a:pt x="378" y="94"/>
                  </a:lnTo>
                  <a:lnTo>
                    <a:pt x="384" y="195"/>
                  </a:lnTo>
                  <a:lnTo>
                    <a:pt x="372" y="252"/>
                  </a:lnTo>
                  <a:lnTo>
                    <a:pt x="366" y="290"/>
                  </a:lnTo>
                  <a:lnTo>
                    <a:pt x="353" y="290"/>
                  </a:lnTo>
                  <a:lnTo>
                    <a:pt x="340" y="302"/>
                  </a:lnTo>
                  <a:lnTo>
                    <a:pt x="347" y="315"/>
                  </a:lnTo>
                  <a:lnTo>
                    <a:pt x="290" y="321"/>
                  </a:lnTo>
                  <a:lnTo>
                    <a:pt x="290" y="327"/>
                  </a:lnTo>
                  <a:lnTo>
                    <a:pt x="284" y="334"/>
                  </a:lnTo>
                  <a:lnTo>
                    <a:pt x="284" y="340"/>
                  </a:lnTo>
                  <a:lnTo>
                    <a:pt x="277" y="340"/>
                  </a:lnTo>
                  <a:lnTo>
                    <a:pt x="271" y="346"/>
                  </a:lnTo>
                  <a:lnTo>
                    <a:pt x="259" y="365"/>
                  </a:lnTo>
                  <a:lnTo>
                    <a:pt x="252" y="371"/>
                  </a:lnTo>
                  <a:lnTo>
                    <a:pt x="259" y="384"/>
                  </a:lnTo>
                  <a:lnTo>
                    <a:pt x="252" y="390"/>
                  </a:lnTo>
                  <a:close/>
                  <a:moveTo>
                    <a:pt x="101" y="491"/>
                  </a:moveTo>
                  <a:lnTo>
                    <a:pt x="177" y="510"/>
                  </a:lnTo>
                  <a:lnTo>
                    <a:pt x="196" y="542"/>
                  </a:lnTo>
                  <a:lnTo>
                    <a:pt x="196" y="548"/>
                  </a:lnTo>
                  <a:lnTo>
                    <a:pt x="145" y="548"/>
                  </a:lnTo>
                  <a:lnTo>
                    <a:pt x="139" y="510"/>
                  </a:lnTo>
                  <a:lnTo>
                    <a:pt x="114" y="504"/>
                  </a:lnTo>
                  <a:lnTo>
                    <a:pt x="101" y="491"/>
                  </a:lnTo>
                  <a:close/>
                  <a:moveTo>
                    <a:pt x="183" y="724"/>
                  </a:moveTo>
                  <a:lnTo>
                    <a:pt x="164" y="731"/>
                  </a:lnTo>
                  <a:lnTo>
                    <a:pt x="133" y="699"/>
                  </a:lnTo>
                  <a:lnTo>
                    <a:pt x="107" y="655"/>
                  </a:lnTo>
                  <a:lnTo>
                    <a:pt x="114" y="649"/>
                  </a:lnTo>
                  <a:lnTo>
                    <a:pt x="120" y="668"/>
                  </a:lnTo>
                  <a:lnTo>
                    <a:pt x="183" y="7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95" name="Freeform 21"/>
            <p:cNvSpPr>
              <a:spLocks/>
            </p:cNvSpPr>
            <p:nvPr/>
          </p:nvSpPr>
          <p:spPr bwMode="auto">
            <a:xfrm>
              <a:off x="2194" y="1344"/>
              <a:ext cx="176" cy="252"/>
            </a:xfrm>
            <a:custGeom>
              <a:avLst/>
              <a:gdLst>
                <a:gd name="T0" fmla="*/ 94 w 176"/>
                <a:gd name="T1" fmla="*/ 214 h 252"/>
                <a:gd name="T2" fmla="*/ 88 w 176"/>
                <a:gd name="T3" fmla="*/ 208 h 252"/>
                <a:gd name="T4" fmla="*/ 75 w 176"/>
                <a:gd name="T5" fmla="*/ 221 h 252"/>
                <a:gd name="T6" fmla="*/ 63 w 176"/>
                <a:gd name="T7" fmla="*/ 227 h 252"/>
                <a:gd name="T8" fmla="*/ 44 w 176"/>
                <a:gd name="T9" fmla="*/ 227 h 252"/>
                <a:gd name="T10" fmla="*/ 25 w 176"/>
                <a:gd name="T11" fmla="*/ 233 h 252"/>
                <a:gd name="T12" fmla="*/ 19 w 176"/>
                <a:gd name="T13" fmla="*/ 246 h 252"/>
                <a:gd name="T14" fmla="*/ 12 w 176"/>
                <a:gd name="T15" fmla="*/ 252 h 252"/>
                <a:gd name="T16" fmla="*/ 6 w 176"/>
                <a:gd name="T17" fmla="*/ 195 h 252"/>
                <a:gd name="T18" fmla="*/ 12 w 176"/>
                <a:gd name="T19" fmla="*/ 183 h 252"/>
                <a:gd name="T20" fmla="*/ 0 w 176"/>
                <a:gd name="T21" fmla="*/ 139 h 252"/>
                <a:gd name="T22" fmla="*/ 6 w 176"/>
                <a:gd name="T23" fmla="*/ 113 h 252"/>
                <a:gd name="T24" fmla="*/ 6 w 176"/>
                <a:gd name="T25" fmla="*/ 113 h 252"/>
                <a:gd name="T26" fmla="*/ 19 w 176"/>
                <a:gd name="T27" fmla="*/ 113 h 252"/>
                <a:gd name="T28" fmla="*/ 38 w 176"/>
                <a:gd name="T29" fmla="*/ 113 h 252"/>
                <a:gd name="T30" fmla="*/ 44 w 176"/>
                <a:gd name="T31" fmla="*/ 107 h 252"/>
                <a:gd name="T32" fmla="*/ 44 w 176"/>
                <a:gd name="T33" fmla="*/ 107 h 252"/>
                <a:gd name="T34" fmla="*/ 69 w 176"/>
                <a:gd name="T35" fmla="*/ 101 h 252"/>
                <a:gd name="T36" fmla="*/ 75 w 176"/>
                <a:gd name="T37" fmla="*/ 88 h 252"/>
                <a:gd name="T38" fmla="*/ 82 w 176"/>
                <a:gd name="T39" fmla="*/ 69 h 252"/>
                <a:gd name="T40" fmla="*/ 82 w 176"/>
                <a:gd name="T41" fmla="*/ 63 h 252"/>
                <a:gd name="T42" fmla="*/ 88 w 176"/>
                <a:gd name="T43" fmla="*/ 50 h 252"/>
                <a:gd name="T44" fmla="*/ 94 w 176"/>
                <a:gd name="T45" fmla="*/ 38 h 252"/>
                <a:gd name="T46" fmla="*/ 101 w 176"/>
                <a:gd name="T47" fmla="*/ 38 h 252"/>
                <a:gd name="T48" fmla="*/ 101 w 176"/>
                <a:gd name="T49" fmla="*/ 44 h 252"/>
                <a:gd name="T50" fmla="*/ 113 w 176"/>
                <a:gd name="T51" fmla="*/ 44 h 252"/>
                <a:gd name="T52" fmla="*/ 113 w 176"/>
                <a:gd name="T53" fmla="*/ 38 h 252"/>
                <a:gd name="T54" fmla="*/ 126 w 176"/>
                <a:gd name="T55" fmla="*/ 38 h 252"/>
                <a:gd name="T56" fmla="*/ 126 w 176"/>
                <a:gd name="T57" fmla="*/ 38 h 252"/>
                <a:gd name="T58" fmla="*/ 132 w 176"/>
                <a:gd name="T59" fmla="*/ 38 h 252"/>
                <a:gd name="T60" fmla="*/ 132 w 176"/>
                <a:gd name="T61" fmla="*/ 38 h 252"/>
                <a:gd name="T62" fmla="*/ 138 w 176"/>
                <a:gd name="T63" fmla="*/ 38 h 252"/>
                <a:gd name="T64" fmla="*/ 138 w 176"/>
                <a:gd name="T65" fmla="*/ 25 h 252"/>
                <a:gd name="T66" fmla="*/ 145 w 176"/>
                <a:gd name="T67" fmla="*/ 25 h 252"/>
                <a:gd name="T68" fmla="*/ 145 w 176"/>
                <a:gd name="T69" fmla="*/ 25 h 252"/>
                <a:gd name="T70" fmla="*/ 151 w 176"/>
                <a:gd name="T71" fmla="*/ 25 h 252"/>
                <a:gd name="T72" fmla="*/ 151 w 176"/>
                <a:gd name="T73" fmla="*/ 19 h 252"/>
                <a:gd name="T74" fmla="*/ 157 w 176"/>
                <a:gd name="T75" fmla="*/ 19 h 252"/>
                <a:gd name="T76" fmla="*/ 157 w 176"/>
                <a:gd name="T77" fmla="*/ 13 h 252"/>
                <a:gd name="T78" fmla="*/ 176 w 176"/>
                <a:gd name="T79" fmla="*/ 0 h 252"/>
                <a:gd name="T80" fmla="*/ 176 w 176"/>
                <a:gd name="T81" fmla="*/ 25 h 252"/>
                <a:gd name="T82" fmla="*/ 170 w 176"/>
                <a:gd name="T83" fmla="*/ 32 h 252"/>
                <a:gd name="T84" fmla="*/ 170 w 176"/>
                <a:gd name="T85" fmla="*/ 38 h 252"/>
                <a:gd name="T86" fmla="*/ 170 w 176"/>
                <a:gd name="T87" fmla="*/ 38 h 252"/>
                <a:gd name="T88" fmla="*/ 170 w 176"/>
                <a:gd name="T89" fmla="*/ 82 h 252"/>
                <a:gd name="T90" fmla="*/ 151 w 176"/>
                <a:gd name="T91" fmla="*/ 82 h 252"/>
                <a:gd name="T92" fmla="*/ 145 w 176"/>
                <a:gd name="T93" fmla="*/ 95 h 252"/>
                <a:gd name="T94" fmla="*/ 132 w 176"/>
                <a:gd name="T95" fmla="*/ 107 h 252"/>
                <a:gd name="T96" fmla="*/ 132 w 176"/>
                <a:gd name="T97" fmla="*/ 107 h 252"/>
                <a:gd name="T98" fmla="*/ 126 w 176"/>
                <a:gd name="T99" fmla="*/ 107 h 252"/>
                <a:gd name="T100" fmla="*/ 119 w 176"/>
                <a:gd name="T101" fmla="*/ 120 h 252"/>
                <a:gd name="T102" fmla="*/ 107 w 176"/>
                <a:gd name="T103" fmla="*/ 132 h 252"/>
                <a:gd name="T104" fmla="*/ 101 w 176"/>
                <a:gd name="T105" fmla="*/ 139 h 252"/>
                <a:gd name="T106" fmla="*/ 101 w 176"/>
                <a:gd name="T107" fmla="*/ 145 h 252"/>
                <a:gd name="T108" fmla="*/ 94 w 176"/>
                <a:gd name="T109" fmla="*/ 214 h 2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76" h="252">
                  <a:moveTo>
                    <a:pt x="94" y="214"/>
                  </a:moveTo>
                  <a:lnTo>
                    <a:pt x="88" y="208"/>
                  </a:lnTo>
                  <a:lnTo>
                    <a:pt x="75" y="221"/>
                  </a:lnTo>
                  <a:lnTo>
                    <a:pt x="63" y="227"/>
                  </a:lnTo>
                  <a:lnTo>
                    <a:pt x="44" y="227"/>
                  </a:lnTo>
                  <a:lnTo>
                    <a:pt x="25" y="233"/>
                  </a:lnTo>
                  <a:lnTo>
                    <a:pt x="19" y="246"/>
                  </a:lnTo>
                  <a:lnTo>
                    <a:pt x="12" y="252"/>
                  </a:lnTo>
                  <a:lnTo>
                    <a:pt x="6" y="195"/>
                  </a:lnTo>
                  <a:lnTo>
                    <a:pt x="12" y="183"/>
                  </a:lnTo>
                  <a:lnTo>
                    <a:pt x="0" y="139"/>
                  </a:lnTo>
                  <a:lnTo>
                    <a:pt x="6" y="113"/>
                  </a:lnTo>
                  <a:lnTo>
                    <a:pt x="19" y="113"/>
                  </a:lnTo>
                  <a:lnTo>
                    <a:pt x="38" y="113"/>
                  </a:lnTo>
                  <a:lnTo>
                    <a:pt x="44" y="107"/>
                  </a:lnTo>
                  <a:lnTo>
                    <a:pt x="69" y="101"/>
                  </a:lnTo>
                  <a:lnTo>
                    <a:pt x="75" y="88"/>
                  </a:lnTo>
                  <a:lnTo>
                    <a:pt x="82" y="69"/>
                  </a:lnTo>
                  <a:lnTo>
                    <a:pt x="82" y="63"/>
                  </a:lnTo>
                  <a:lnTo>
                    <a:pt x="88" y="50"/>
                  </a:lnTo>
                  <a:lnTo>
                    <a:pt x="94" y="38"/>
                  </a:lnTo>
                  <a:lnTo>
                    <a:pt x="101" y="38"/>
                  </a:lnTo>
                  <a:lnTo>
                    <a:pt x="101" y="44"/>
                  </a:lnTo>
                  <a:lnTo>
                    <a:pt x="113" y="44"/>
                  </a:lnTo>
                  <a:lnTo>
                    <a:pt x="113" y="38"/>
                  </a:lnTo>
                  <a:lnTo>
                    <a:pt x="126" y="38"/>
                  </a:lnTo>
                  <a:lnTo>
                    <a:pt x="132" y="38"/>
                  </a:lnTo>
                  <a:lnTo>
                    <a:pt x="138" y="38"/>
                  </a:lnTo>
                  <a:lnTo>
                    <a:pt x="138" y="25"/>
                  </a:lnTo>
                  <a:lnTo>
                    <a:pt x="145" y="25"/>
                  </a:lnTo>
                  <a:lnTo>
                    <a:pt x="151" y="25"/>
                  </a:lnTo>
                  <a:lnTo>
                    <a:pt x="151" y="19"/>
                  </a:lnTo>
                  <a:lnTo>
                    <a:pt x="157" y="19"/>
                  </a:lnTo>
                  <a:lnTo>
                    <a:pt x="157" y="13"/>
                  </a:lnTo>
                  <a:lnTo>
                    <a:pt x="176" y="0"/>
                  </a:lnTo>
                  <a:lnTo>
                    <a:pt x="176" y="25"/>
                  </a:lnTo>
                  <a:lnTo>
                    <a:pt x="170" y="32"/>
                  </a:lnTo>
                  <a:lnTo>
                    <a:pt x="170" y="38"/>
                  </a:lnTo>
                  <a:lnTo>
                    <a:pt x="170" y="82"/>
                  </a:lnTo>
                  <a:lnTo>
                    <a:pt x="151" y="82"/>
                  </a:lnTo>
                  <a:lnTo>
                    <a:pt x="145" y="95"/>
                  </a:lnTo>
                  <a:lnTo>
                    <a:pt x="132" y="107"/>
                  </a:lnTo>
                  <a:lnTo>
                    <a:pt x="126" y="107"/>
                  </a:lnTo>
                  <a:lnTo>
                    <a:pt x="119" y="120"/>
                  </a:lnTo>
                  <a:lnTo>
                    <a:pt x="107" y="132"/>
                  </a:lnTo>
                  <a:lnTo>
                    <a:pt x="101" y="139"/>
                  </a:lnTo>
                  <a:lnTo>
                    <a:pt x="101" y="145"/>
                  </a:lnTo>
                  <a:lnTo>
                    <a:pt x="94" y="2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96" name="Freeform 22"/>
            <p:cNvSpPr>
              <a:spLocks/>
            </p:cNvSpPr>
            <p:nvPr/>
          </p:nvSpPr>
          <p:spPr bwMode="auto">
            <a:xfrm>
              <a:off x="2106" y="1457"/>
              <a:ext cx="151" cy="208"/>
            </a:xfrm>
            <a:custGeom>
              <a:avLst/>
              <a:gdLst>
                <a:gd name="T0" fmla="*/ 94 w 151"/>
                <a:gd name="T1" fmla="*/ 208 h 208"/>
                <a:gd name="T2" fmla="*/ 94 w 151"/>
                <a:gd name="T3" fmla="*/ 196 h 208"/>
                <a:gd name="T4" fmla="*/ 94 w 151"/>
                <a:gd name="T5" fmla="*/ 190 h 208"/>
                <a:gd name="T6" fmla="*/ 75 w 151"/>
                <a:gd name="T7" fmla="*/ 196 h 208"/>
                <a:gd name="T8" fmla="*/ 69 w 151"/>
                <a:gd name="T9" fmla="*/ 196 h 208"/>
                <a:gd name="T10" fmla="*/ 69 w 151"/>
                <a:gd name="T11" fmla="*/ 183 h 208"/>
                <a:gd name="T12" fmla="*/ 63 w 151"/>
                <a:gd name="T13" fmla="*/ 183 h 208"/>
                <a:gd name="T14" fmla="*/ 56 w 151"/>
                <a:gd name="T15" fmla="*/ 164 h 208"/>
                <a:gd name="T16" fmla="*/ 56 w 151"/>
                <a:gd name="T17" fmla="*/ 158 h 208"/>
                <a:gd name="T18" fmla="*/ 50 w 151"/>
                <a:gd name="T19" fmla="*/ 158 h 208"/>
                <a:gd name="T20" fmla="*/ 44 w 151"/>
                <a:gd name="T21" fmla="*/ 158 h 208"/>
                <a:gd name="T22" fmla="*/ 37 w 151"/>
                <a:gd name="T23" fmla="*/ 158 h 208"/>
                <a:gd name="T24" fmla="*/ 37 w 151"/>
                <a:gd name="T25" fmla="*/ 158 h 208"/>
                <a:gd name="T26" fmla="*/ 37 w 151"/>
                <a:gd name="T27" fmla="*/ 152 h 208"/>
                <a:gd name="T28" fmla="*/ 44 w 151"/>
                <a:gd name="T29" fmla="*/ 145 h 208"/>
                <a:gd name="T30" fmla="*/ 37 w 151"/>
                <a:gd name="T31" fmla="*/ 145 h 208"/>
                <a:gd name="T32" fmla="*/ 37 w 151"/>
                <a:gd name="T33" fmla="*/ 139 h 208"/>
                <a:gd name="T34" fmla="*/ 31 w 151"/>
                <a:gd name="T35" fmla="*/ 139 h 208"/>
                <a:gd name="T36" fmla="*/ 25 w 151"/>
                <a:gd name="T37" fmla="*/ 133 h 208"/>
                <a:gd name="T38" fmla="*/ 31 w 151"/>
                <a:gd name="T39" fmla="*/ 120 h 208"/>
                <a:gd name="T40" fmla="*/ 31 w 151"/>
                <a:gd name="T41" fmla="*/ 120 h 208"/>
                <a:gd name="T42" fmla="*/ 37 w 151"/>
                <a:gd name="T43" fmla="*/ 114 h 208"/>
                <a:gd name="T44" fmla="*/ 37 w 151"/>
                <a:gd name="T45" fmla="*/ 114 h 208"/>
                <a:gd name="T46" fmla="*/ 31 w 151"/>
                <a:gd name="T47" fmla="*/ 108 h 208"/>
                <a:gd name="T48" fmla="*/ 25 w 151"/>
                <a:gd name="T49" fmla="*/ 89 h 208"/>
                <a:gd name="T50" fmla="*/ 19 w 151"/>
                <a:gd name="T51" fmla="*/ 82 h 208"/>
                <a:gd name="T52" fmla="*/ 12 w 151"/>
                <a:gd name="T53" fmla="*/ 70 h 208"/>
                <a:gd name="T54" fmla="*/ 0 w 151"/>
                <a:gd name="T55" fmla="*/ 63 h 208"/>
                <a:gd name="T56" fmla="*/ 6 w 151"/>
                <a:gd name="T57" fmla="*/ 57 h 208"/>
                <a:gd name="T58" fmla="*/ 0 w 151"/>
                <a:gd name="T59" fmla="*/ 45 h 208"/>
                <a:gd name="T60" fmla="*/ 6 w 151"/>
                <a:gd name="T61" fmla="*/ 38 h 208"/>
                <a:gd name="T62" fmla="*/ 0 w 151"/>
                <a:gd name="T63" fmla="*/ 19 h 208"/>
                <a:gd name="T64" fmla="*/ 12 w 151"/>
                <a:gd name="T65" fmla="*/ 0 h 208"/>
                <a:gd name="T66" fmla="*/ 94 w 151"/>
                <a:gd name="T67" fmla="*/ 0 h 208"/>
                <a:gd name="T68" fmla="*/ 88 w 151"/>
                <a:gd name="T69" fmla="*/ 26 h 208"/>
                <a:gd name="T70" fmla="*/ 100 w 151"/>
                <a:gd name="T71" fmla="*/ 70 h 208"/>
                <a:gd name="T72" fmla="*/ 94 w 151"/>
                <a:gd name="T73" fmla="*/ 82 h 208"/>
                <a:gd name="T74" fmla="*/ 100 w 151"/>
                <a:gd name="T75" fmla="*/ 139 h 208"/>
                <a:gd name="T76" fmla="*/ 107 w 151"/>
                <a:gd name="T77" fmla="*/ 133 h 208"/>
                <a:gd name="T78" fmla="*/ 113 w 151"/>
                <a:gd name="T79" fmla="*/ 120 h 208"/>
                <a:gd name="T80" fmla="*/ 132 w 151"/>
                <a:gd name="T81" fmla="*/ 114 h 208"/>
                <a:gd name="T82" fmla="*/ 151 w 151"/>
                <a:gd name="T83" fmla="*/ 114 h 208"/>
                <a:gd name="T84" fmla="*/ 151 w 151"/>
                <a:gd name="T85" fmla="*/ 139 h 208"/>
                <a:gd name="T86" fmla="*/ 132 w 151"/>
                <a:gd name="T87" fmla="*/ 139 h 208"/>
                <a:gd name="T88" fmla="*/ 132 w 151"/>
                <a:gd name="T89" fmla="*/ 196 h 208"/>
                <a:gd name="T90" fmla="*/ 126 w 151"/>
                <a:gd name="T91" fmla="*/ 196 h 208"/>
                <a:gd name="T92" fmla="*/ 126 w 151"/>
                <a:gd name="T93" fmla="*/ 208 h 208"/>
                <a:gd name="T94" fmla="*/ 94 w 151"/>
                <a:gd name="T95" fmla="*/ 208 h 2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1" h="208">
                  <a:moveTo>
                    <a:pt x="94" y="208"/>
                  </a:moveTo>
                  <a:lnTo>
                    <a:pt x="94" y="196"/>
                  </a:lnTo>
                  <a:lnTo>
                    <a:pt x="94" y="190"/>
                  </a:lnTo>
                  <a:lnTo>
                    <a:pt x="75" y="196"/>
                  </a:lnTo>
                  <a:lnTo>
                    <a:pt x="69" y="196"/>
                  </a:lnTo>
                  <a:lnTo>
                    <a:pt x="69" y="183"/>
                  </a:lnTo>
                  <a:lnTo>
                    <a:pt x="63" y="183"/>
                  </a:lnTo>
                  <a:lnTo>
                    <a:pt x="56" y="164"/>
                  </a:lnTo>
                  <a:lnTo>
                    <a:pt x="56" y="158"/>
                  </a:lnTo>
                  <a:lnTo>
                    <a:pt x="50" y="158"/>
                  </a:lnTo>
                  <a:lnTo>
                    <a:pt x="44" y="158"/>
                  </a:lnTo>
                  <a:lnTo>
                    <a:pt x="37" y="158"/>
                  </a:lnTo>
                  <a:lnTo>
                    <a:pt x="37" y="152"/>
                  </a:lnTo>
                  <a:lnTo>
                    <a:pt x="44" y="145"/>
                  </a:lnTo>
                  <a:lnTo>
                    <a:pt x="37" y="145"/>
                  </a:lnTo>
                  <a:lnTo>
                    <a:pt x="37" y="139"/>
                  </a:lnTo>
                  <a:lnTo>
                    <a:pt x="31" y="139"/>
                  </a:lnTo>
                  <a:lnTo>
                    <a:pt x="25" y="133"/>
                  </a:lnTo>
                  <a:lnTo>
                    <a:pt x="31" y="120"/>
                  </a:lnTo>
                  <a:lnTo>
                    <a:pt x="37" y="114"/>
                  </a:lnTo>
                  <a:lnTo>
                    <a:pt x="31" y="108"/>
                  </a:lnTo>
                  <a:lnTo>
                    <a:pt x="25" y="89"/>
                  </a:lnTo>
                  <a:lnTo>
                    <a:pt x="19" y="82"/>
                  </a:lnTo>
                  <a:lnTo>
                    <a:pt x="12" y="70"/>
                  </a:lnTo>
                  <a:lnTo>
                    <a:pt x="0" y="63"/>
                  </a:lnTo>
                  <a:lnTo>
                    <a:pt x="6" y="57"/>
                  </a:lnTo>
                  <a:lnTo>
                    <a:pt x="0" y="45"/>
                  </a:lnTo>
                  <a:lnTo>
                    <a:pt x="6" y="38"/>
                  </a:lnTo>
                  <a:lnTo>
                    <a:pt x="0" y="19"/>
                  </a:lnTo>
                  <a:lnTo>
                    <a:pt x="12" y="0"/>
                  </a:lnTo>
                  <a:lnTo>
                    <a:pt x="94" y="0"/>
                  </a:lnTo>
                  <a:lnTo>
                    <a:pt x="88" y="26"/>
                  </a:lnTo>
                  <a:lnTo>
                    <a:pt x="100" y="70"/>
                  </a:lnTo>
                  <a:lnTo>
                    <a:pt x="94" y="82"/>
                  </a:lnTo>
                  <a:lnTo>
                    <a:pt x="100" y="139"/>
                  </a:lnTo>
                  <a:lnTo>
                    <a:pt x="107" y="133"/>
                  </a:lnTo>
                  <a:lnTo>
                    <a:pt x="113" y="120"/>
                  </a:lnTo>
                  <a:lnTo>
                    <a:pt x="132" y="114"/>
                  </a:lnTo>
                  <a:lnTo>
                    <a:pt x="151" y="114"/>
                  </a:lnTo>
                  <a:lnTo>
                    <a:pt x="151" y="139"/>
                  </a:lnTo>
                  <a:lnTo>
                    <a:pt x="132" y="139"/>
                  </a:lnTo>
                  <a:lnTo>
                    <a:pt x="132" y="196"/>
                  </a:lnTo>
                  <a:lnTo>
                    <a:pt x="126" y="196"/>
                  </a:lnTo>
                  <a:lnTo>
                    <a:pt x="126" y="208"/>
                  </a:lnTo>
                  <a:lnTo>
                    <a:pt x="94" y="2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97" name="Freeform 23"/>
            <p:cNvSpPr>
              <a:spLocks/>
            </p:cNvSpPr>
            <p:nvPr/>
          </p:nvSpPr>
          <p:spPr bwMode="auto">
            <a:xfrm>
              <a:off x="2175" y="1665"/>
              <a:ext cx="189" cy="227"/>
            </a:xfrm>
            <a:custGeom>
              <a:avLst/>
              <a:gdLst>
                <a:gd name="T0" fmla="*/ 0 w 189"/>
                <a:gd name="T1" fmla="*/ 202 h 227"/>
                <a:gd name="T2" fmla="*/ 6 w 189"/>
                <a:gd name="T3" fmla="*/ 196 h 227"/>
                <a:gd name="T4" fmla="*/ 19 w 189"/>
                <a:gd name="T5" fmla="*/ 189 h 227"/>
                <a:gd name="T6" fmla="*/ 25 w 189"/>
                <a:gd name="T7" fmla="*/ 177 h 227"/>
                <a:gd name="T8" fmla="*/ 25 w 189"/>
                <a:gd name="T9" fmla="*/ 164 h 227"/>
                <a:gd name="T10" fmla="*/ 25 w 189"/>
                <a:gd name="T11" fmla="*/ 152 h 227"/>
                <a:gd name="T12" fmla="*/ 31 w 189"/>
                <a:gd name="T13" fmla="*/ 152 h 227"/>
                <a:gd name="T14" fmla="*/ 31 w 189"/>
                <a:gd name="T15" fmla="*/ 145 h 227"/>
                <a:gd name="T16" fmla="*/ 38 w 189"/>
                <a:gd name="T17" fmla="*/ 139 h 227"/>
                <a:gd name="T18" fmla="*/ 44 w 189"/>
                <a:gd name="T19" fmla="*/ 133 h 227"/>
                <a:gd name="T20" fmla="*/ 50 w 189"/>
                <a:gd name="T21" fmla="*/ 120 h 227"/>
                <a:gd name="T22" fmla="*/ 44 w 189"/>
                <a:gd name="T23" fmla="*/ 108 h 227"/>
                <a:gd name="T24" fmla="*/ 50 w 189"/>
                <a:gd name="T25" fmla="*/ 108 h 227"/>
                <a:gd name="T26" fmla="*/ 50 w 189"/>
                <a:gd name="T27" fmla="*/ 101 h 227"/>
                <a:gd name="T28" fmla="*/ 50 w 189"/>
                <a:gd name="T29" fmla="*/ 95 h 227"/>
                <a:gd name="T30" fmla="*/ 38 w 189"/>
                <a:gd name="T31" fmla="*/ 89 h 227"/>
                <a:gd name="T32" fmla="*/ 38 w 189"/>
                <a:gd name="T33" fmla="*/ 82 h 227"/>
                <a:gd name="T34" fmla="*/ 44 w 189"/>
                <a:gd name="T35" fmla="*/ 76 h 227"/>
                <a:gd name="T36" fmla="*/ 44 w 189"/>
                <a:gd name="T37" fmla="*/ 76 h 227"/>
                <a:gd name="T38" fmla="*/ 50 w 189"/>
                <a:gd name="T39" fmla="*/ 70 h 227"/>
                <a:gd name="T40" fmla="*/ 50 w 189"/>
                <a:gd name="T41" fmla="*/ 51 h 227"/>
                <a:gd name="T42" fmla="*/ 44 w 189"/>
                <a:gd name="T43" fmla="*/ 45 h 227"/>
                <a:gd name="T44" fmla="*/ 38 w 189"/>
                <a:gd name="T45" fmla="*/ 45 h 227"/>
                <a:gd name="T46" fmla="*/ 31 w 189"/>
                <a:gd name="T47" fmla="*/ 32 h 227"/>
                <a:gd name="T48" fmla="*/ 25 w 189"/>
                <a:gd name="T49" fmla="*/ 32 h 227"/>
                <a:gd name="T50" fmla="*/ 19 w 189"/>
                <a:gd name="T51" fmla="*/ 19 h 227"/>
                <a:gd name="T52" fmla="*/ 25 w 189"/>
                <a:gd name="T53" fmla="*/ 0 h 227"/>
                <a:gd name="T54" fmla="*/ 57 w 189"/>
                <a:gd name="T55" fmla="*/ 0 h 227"/>
                <a:gd name="T56" fmla="*/ 151 w 189"/>
                <a:gd name="T57" fmla="*/ 7 h 227"/>
                <a:gd name="T58" fmla="*/ 157 w 189"/>
                <a:gd name="T59" fmla="*/ 13 h 227"/>
                <a:gd name="T60" fmla="*/ 164 w 189"/>
                <a:gd name="T61" fmla="*/ 7 h 227"/>
                <a:gd name="T62" fmla="*/ 189 w 189"/>
                <a:gd name="T63" fmla="*/ 82 h 227"/>
                <a:gd name="T64" fmla="*/ 189 w 189"/>
                <a:gd name="T65" fmla="*/ 158 h 227"/>
                <a:gd name="T66" fmla="*/ 164 w 189"/>
                <a:gd name="T67" fmla="*/ 164 h 227"/>
                <a:gd name="T68" fmla="*/ 145 w 189"/>
                <a:gd name="T69" fmla="*/ 177 h 227"/>
                <a:gd name="T70" fmla="*/ 138 w 189"/>
                <a:gd name="T71" fmla="*/ 177 h 227"/>
                <a:gd name="T72" fmla="*/ 113 w 189"/>
                <a:gd name="T73" fmla="*/ 177 h 227"/>
                <a:gd name="T74" fmla="*/ 101 w 189"/>
                <a:gd name="T75" fmla="*/ 183 h 227"/>
                <a:gd name="T76" fmla="*/ 75 w 189"/>
                <a:gd name="T77" fmla="*/ 183 h 227"/>
                <a:gd name="T78" fmla="*/ 69 w 189"/>
                <a:gd name="T79" fmla="*/ 171 h 227"/>
                <a:gd name="T80" fmla="*/ 57 w 189"/>
                <a:gd name="T81" fmla="*/ 171 h 227"/>
                <a:gd name="T82" fmla="*/ 44 w 189"/>
                <a:gd name="T83" fmla="*/ 196 h 227"/>
                <a:gd name="T84" fmla="*/ 44 w 189"/>
                <a:gd name="T85" fmla="*/ 208 h 227"/>
                <a:gd name="T86" fmla="*/ 31 w 189"/>
                <a:gd name="T87" fmla="*/ 215 h 227"/>
                <a:gd name="T88" fmla="*/ 0 w 189"/>
                <a:gd name="T89" fmla="*/ 227 h 227"/>
                <a:gd name="T90" fmla="*/ 0 w 189"/>
                <a:gd name="T91" fmla="*/ 202 h 2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9" h="227">
                  <a:moveTo>
                    <a:pt x="0" y="202"/>
                  </a:moveTo>
                  <a:lnTo>
                    <a:pt x="6" y="196"/>
                  </a:lnTo>
                  <a:lnTo>
                    <a:pt x="19" y="189"/>
                  </a:lnTo>
                  <a:lnTo>
                    <a:pt x="25" y="177"/>
                  </a:lnTo>
                  <a:lnTo>
                    <a:pt x="25" y="164"/>
                  </a:lnTo>
                  <a:lnTo>
                    <a:pt x="25" y="152"/>
                  </a:lnTo>
                  <a:lnTo>
                    <a:pt x="31" y="152"/>
                  </a:lnTo>
                  <a:lnTo>
                    <a:pt x="31" y="145"/>
                  </a:lnTo>
                  <a:lnTo>
                    <a:pt x="38" y="139"/>
                  </a:lnTo>
                  <a:lnTo>
                    <a:pt x="44" y="133"/>
                  </a:lnTo>
                  <a:lnTo>
                    <a:pt x="50" y="120"/>
                  </a:lnTo>
                  <a:lnTo>
                    <a:pt x="44" y="108"/>
                  </a:lnTo>
                  <a:lnTo>
                    <a:pt x="50" y="108"/>
                  </a:lnTo>
                  <a:lnTo>
                    <a:pt x="50" y="101"/>
                  </a:lnTo>
                  <a:lnTo>
                    <a:pt x="50" y="95"/>
                  </a:lnTo>
                  <a:lnTo>
                    <a:pt x="38" y="89"/>
                  </a:lnTo>
                  <a:lnTo>
                    <a:pt x="38" y="82"/>
                  </a:lnTo>
                  <a:lnTo>
                    <a:pt x="44" y="76"/>
                  </a:lnTo>
                  <a:lnTo>
                    <a:pt x="50" y="70"/>
                  </a:lnTo>
                  <a:lnTo>
                    <a:pt x="50" y="51"/>
                  </a:lnTo>
                  <a:lnTo>
                    <a:pt x="44" y="45"/>
                  </a:lnTo>
                  <a:lnTo>
                    <a:pt x="38" y="45"/>
                  </a:lnTo>
                  <a:lnTo>
                    <a:pt x="31" y="32"/>
                  </a:lnTo>
                  <a:lnTo>
                    <a:pt x="25" y="32"/>
                  </a:lnTo>
                  <a:lnTo>
                    <a:pt x="19" y="19"/>
                  </a:lnTo>
                  <a:lnTo>
                    <a:pt x="25" y="0"/>
                  </a:lnTo>
                  <a:lnTo>
                    <a:pt x="57" y="0"/>
                  </a:lnTo>
                  <a:lnTo>
                    <a:pt x="151" y="7"/>
                  </a:lnTo>
                  <a:lnTo>
                    <a:pt x="157" y="13"/>
                  </a:lnTo>
                  <a:lnTo>
                    <a:pt x="164" y="7"/>
                  </a:lnTo>
                  <a:lnTo>
                    <a:pt x="189" y="82"/>
                  </a:lnTo>
                  <a:lnTo>
                    <a:pt x="189" y="158"/>
                  </a:lnTo>
                  <a:lnTo>
                    <a:pt x="164" y="164"/>
                  </a:lnTo>
                  <a:lnTo>
                    <a:pt x="145" y="177"/>
                  </a:lnTo>
                  <a:lnTo>
                    <a:pt x="138" y="177"/>
                  </a:lnTo>
                  <a:lnTo>
                    <a:pt x="113" y="177"/>
                  </a:lnTo>
                  <a:lnTo>
                    <a:pt x="101" y="183"/>
                  </a:lnTo>
                  <a:lnTo>
                    <a:pt x="75" y="183"/>
                  </a:lnTo>
                  <a:lnTo>
                    <a:pt x="69" y="171"/>
                  </a:lnTo>
                  <a:lnTo>
                    <a:pt x="57" y="171"/>
                  </a:lnTo>
                  <a:lnTo>
                    <a:pt x="44" y="196"/>
                  </a:lnTo>
                  <a:lnTo>
                    <a:pt x="44" y="208"/>
                  </a:lnTo>
                  <a:lnTo>
                    <a:pt x="31" y="215"/>
                  </a:lnTo>
                  <a:lnTo>
                    <a:pt x="0" y="227"/>
                  </a:lnTo>
                  <a:lnTo>
                    <a:pt x="0" y="202"/>
                  </a:lnTo>
                  <a:close/>
                </a:path>
              </a:pathLst>
            </a:custGeom>
            <a:noFill/>
            <a:ln w="9525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98" name="Freeform 24"/>
            <p:cNvSpPr>
              <a:spLocks/>
            </p:cNvSpPr>
            <p:nvPr/>
          </p:nvSpPr>
          <p:spPr bwMode="auto">
            <a:xfrm>
              <a:off x="1973" y="1892"/>
              <a:ext cx="240" cy="139"/>
            </a:xfrm>
            <a:custGeom>
              <a:avLst/>
              <a:gdLst>
                <a:gd name="T0" fmla="*/ 19 w 240"/>
                <a:gd name="T1" fmla="*/ 70 h 139"/>
                <a:gd name="T2" fmla="*/ 0 w 240"/>
                <a:gd name="T3" fmla="*/ 63 h 139"/>
                <a:gd name="T4" fmla="*/ 0 w 240"/>
                <a:gd name="T5" fmla="*/ 44 h 139"/>
                <a:gd name="T6" fmla="*/ 26 w 240"/>
                <a:gd name="T7" fmla="*/ 25 h 139"/>
                <a:gd name="T8" fmla="*/ 108 w 240"/>
                <a:gd name="T9" fmla="*/ 13 h 139"/>
                <a:gd name="T10" fmla="*/ 196 w 240"/>
                <a:gd name="T11" fmla="*/ 25 h 139"/>
                <a:gd name="T12" fmla="*/ 208 w 240"/>
                <a:gd name="T13" fmla="*/ 7 h 139"/>
                <a:gd name="T14" fmla="*/ 227 w 240"/>
                <a:gd name="T15" fmla="*/ 0 h 139"/>
                <a:gd name="T16" fmla="*/ 227 w 240"/>
                <a:gd name="T17" fmla="*/ 13 h 139"/>
                <a:gd name="T18" fmla="*/ 227 w 240"/>
                <a:gd name="T19" fmla="*/ 25 h 139"/>
                <a:gd name="T20" fmla="*/ 233 w 240"/>
                <a:gd name="T21" fmla="*/ 25 h 139"/>
                <a:gd name="T22" fmla="*/ 233 w 240"/>
                <a:gd name="T23" fmla="*/ 32 h 139"/>
                <a:gd name="T24" fmla="*/ 227 w 240"/>
                <a:gd name="T25" fmla="*/ 38 h 139"/>
                <a:gd name="T26" fmla="*/ 227 w 240"/>
                <a:gd name="T27" fmla="*/ 44 h 139"/>
                <a:gd name="T28" fmla="*/ 233 w 240"/>
                <a:gd name="T29" fmla="*/ 57 h 139"/>
                <a:gd name="T30" fmla="*/ 227 w 240"/>
                <a:gd name="T31" fmla="*/ 82 h 139"/>
                <a:gd name="T32" fmla="*/ 240 w 240"/>
                <a:gd name="T33" fmla="*/ 95 h 139"/>
                <a:gd name="T34" fmla="*/ 233 w 240"/>
                <a:gd name="T35" fmla="*/ 107 h 139"/>
                <a:gd name="T36" fmla="*/ 233 w 240"/>
                <a:gd name="T37" fmla="*/ 107 h 139"/>
                <a:gd name="T38" fmla="*/ 227 w 240"/>
                <a:gd name="T39" fmla="*/ 107 h 139"/>
                <a:gd name="T40" fmla="*/ 114 w 240"/>
                <a:gd name="T41" fmla="*/ 139 h 139"/>
                <a:gd name="T42" fmla="*/ 114 w 240"/>
                <a:gd name="T43" fmla="*/ 133 h 139"/>
                <a:gd name="T44" fmla="*/ 108 w 240"/>
                <a:gd name="T45" fmla="*/ 126 h 139"/>
                <a:gd name="T46" fmla="*/ 108 w 240"/>
                <a:gd name="T47" fmla="*/ 120 h 139"/>
                <a:gd name="T48" fmla="*/ 95 w 240"/>
                <a:gd name="T49" fmla="*/ 107 h 139"/>
                <a:gd name="T50" fmla="*/ 76 w 240"/>
                <a:gd name="T51" fmla="*/ 107 h 139"/>
                <a:gd name="T52" fmla="*/ 63 w 240"/>
                <a:gd name="T53" fmla="*/ 101 h 139"/>
                <a:gd name="T54" fmla="*/ 57 w 240"/>
                <a:gd name="T55" fmla="*/ 101 h 139"/>
                <a:gd name="T56" fmla="*/ 51 w 240"/>
                <a:gd name="T57" fmla="*/ 88 h 139"/>
                <a:gd name="T58" fmla="*/ 38 w 240"/>
                <a:gd name="T59" fmla="*/ 70 h 139"/>
                <a:gd name="T60" fmla="*/ 32 w 240"/>
                <a:gd name="T61" fmla="*/ 70 h 139"/>
                <a:gd name="T62" fmla="*/ 19 w 240"/>
                <a:gd name="T63" fmla="*/ 70 h 1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139">
                  <a:moveTo>
                    <a:pt x="19" y="70"/>
                  </a:moveTo>
                  <a:lnTo>
                    <a:pt x="0" y="63"/>
                  </a:lnTo>
                  <a:lnTo>
                    <a:pt x="0" y="44"/>
                  </a:lnTo>
                  <a:lnTo>
                    <a:pt x="26" y="25"/>
                  </a:lnTo>
                  <a:lnTo>
                    <a:pt x="108" y="13"/>
                  </a:lnTo>
                  <a:lnTo>
                    <a:pt x="196" y="25"/>
                  </a:lnTo>
                  <a:lnTo>
                    <a:pt x="208" y="7"/>
                  </a:lnTo>
                  <a:lnTo>
                    <a:pt x="227" y="0"/>
                  </a:lnTo>
                  <a:lnTo>
                    <a:pt x="227" y="13"/>
                  </a:lnTo>
                  <a:lnTo>
                    <a:pt x="227" y="25"/>
                  </a:lnTo>
                  <a:lnTo>
                    <a:pt x="233" y="25"/>
                  </a:lnTo>
                  <a:lnTo>
                    <a:pt x="233" y="32"/>
                  </a:lnTo>
                  <a:lnTo>
                    <a:pt x="227" y="38"/>
                  </a:lnTo>
                  <a:lnTo>
                    <a:pt x="227" y="44"/>
                  </a:lnTo>
                  <a:lnTo>
                    <a:pt x="233" y="57"/>
                  </a:lnTo>
                  <a:lnTo>
                    <a:pt x="227" y="82"/>
                  </a:lnTo>
                  <a:lnTo>
                    <a:pt x="240" y="95"/>
                  </a:lnTo>
                  <a:lnTo>
                    <a:pt x="233" y="107"/>
                  </a:lnTo>
                  <a:lnTo>
                    <a:pt x="227" y="107"/>
                  </a:lnTo>
                  <a:lnTo>
                    <a:pt x="114" y="139"/>
                  </a:lnTo>
                  <a:lnTo>
                    <a:pt x="114" y="133"/>
                  </a:lnTo>
                  <a:lnTo>
                    <a:pt x="108" y="126"/>
                  </a:lnTo>
                  <a:lnTo>
                    <a:pt x="108" y="120"/>
                  </a:lnTo>
                  <a:lnTo>
                    <a:pt x="95" y="107"/>
                  </a:lnTo>
                  <a:lnTo>
                    <a:pt x="76" y="107"/>
                  </a:lnTo>
                  <a:lnTo>
                    <a:pt x="63" y="101"/>
                  </a:lnTo>
                  <a:lnTo>
                    <a:pt x="57" y="101"/>
                  </a:lnTo>
                  <a:lnTo>
                    <a:pt x="51" y="88"/>
                  </a:lnTo>
                  <a:lnTo>
                    <a:pt x="38" y="70"/>
                  </a:lnTo>
                  <a:lnTo>
                    <a:pt x="32" y="70"/>
                  </a:lnTo>
                  <a:lnTo>
                    <a:pt x="19" y="70"/>
                  </a:lnTo>
                  <a:close/>
                </a:path>
              </a:pathLst>
            </a:custGeom>
            <a:noFill/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99" name="Freeform 25" descr="Light upward diagonal"/>
            <p:cNvSpPr>
              <a:spLocks/>
            </p:cNvSpPr>
            <p:nvPr/>
          </p:nvSpPr>
          <p:spPr bwMode="auto">
            <a:xfrm>
              <a:off x="1986" y="1962"/>
              <a:ext cx="246" cy="163"/>
            </a:xfrm>
            <a:custGeom>
              <a:avLst/>
              <a:gdLst>
                <a:gd name="T0" fmla="*/ 246 w 246"/>
                <a:gd name="T1" fmla="*/ 157 h 163"/>
                <a:gd name="T2" fmla="*/ 132 w 246"/>
                <a:gd name="T3" fmla="*/ 157 h 163"/>
                <a:gd name="T4" fmla="*/ 113 w 246"/>
                <a:gd name="T5" fmla="*/ 163 h 163"/>
                <a:gd name="T6" fmla="*/ 95 w 246"/>
                <a:gd name="T7" fmla="*/ 163 h 163"/>
                <a:gd name="T8" fmla="*/ 63 w 246"/>
                <a:gd name="T9" fmla="*/ 144 h 163"/>
                <a:gd name="T10" fmla="*/ 38 w 246"/>
                <a:gd name="T11" fmla="*/ 63 h 163"/>
                <a:gd name="T12" fmla="*/ 0 w 246"/>
                <a:gd name="T13" fmla="*/ 44 h 163"/>
                <a:gd name="T14" fmla="*/ 6 w 246"/>
                <a:gd name="T15" fmla="*/ 0 h 163"/>
                <a:gd name="T16" fmla="*/ 19 w 246"/>
                <a:gd name="T17" fmla="*/ 0 h 163"/>
                <a:gd name="T18" fmla="*/ 25 w 246"/>
                <a:gd name="T19" fmla="*/ 0 h 163"/>
                <a:gd name="T20" fmla="*/ 38 w 246"/>
                <a:gd name="T21" fmla="*/ 18 h 163"/>
                <a:gd name="T22" fmla="*/ 44 w 246"/>
                <a:gd name="T23" fmla="*/ 31 h 163"/>
                <a:gd name="T24" fmla="*/ 50 w 246"/>
                <a:gd name="T25" fmla="*/ 31 h 163"/>
                <a:gd name="T26" fmla="*/ 63 w 246"/>
                <a:gd name="T27" fmla="*/ 37 h 163"/>
                <a:gd name="T28" fmla="*/ 82 w 246"/>
                <a:gd name="T29" fmla="*/ 37 h 163"/>
                <a:gd name="T30" fmla="*/ 95 w 246"/>
                <a:gd name="T31" fmla="*/ 50 h 163"/>
                <a:gd name="T32" fmla="*/ 95 w 246"/>
                <a:gd name="T33" fmla="*/ 56 h 163"/>
                <a:gd name="T34" fmla="*/ 101 w 246"/>
                <a:gd name="T35" fmla="*/ 63 h 163"/>
                <a:gd name="T36" fmla="*/ 101 w 246"/>
                <a:gd name="T37" fmla="*/ 69 h 163"/>
                <a:gd name="T38" fmla="*/ 214 w 246"/>
                <a:gd name="T39" fmla="*/ 37 h 163"/>
                <a:gd name="T40" fmla="*/ 220 w 246"/>
                <a:gd name="T41" fmla="*/ 37 h 163"/>
                <a:gd name="T42" fmla="*/ 220 w 246"/>
                <a:gd name="T43" fmla="*/ 37 h 163"/>
                <a:gd name="T44" fmla="*/ 220 w 246"/>
                <a:gd name="T45" fmla="*/ 132 h 163"/>
                <a:gd name="T46" fmla="*/ 227 w 246"/>
                <a:gd name="T47" fmla="*/ 138 h 163"/>
                <a:gd name="T48" fmla="*/ 233 w 246"/>
                <a:gd name="T49" fmla="*/ 144 h 163"/>
                <a:gd name="T50" fmla="*/ 239 w 246"/>
                <a:gd name="T51" fmla="*/ 144 h 163"/>
                <a:gd name="T52" fmla="*/ 246 w 246"/>
                <a:gd name="T53" fmla="*/ 151 h 163"/>
                <a:gd name="T54" fmla="*/ 246 w 246"/>
                <a:gd name="T55" fmla="*/ 157 h 1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6" h="163">
                  <a:moveTo>
                    <a:pt x="246" y="157"/>
                  </a:moveTo>
                  <a:lnTo>
                    <a:pt x="132" y="157"/>
                  </a:lnTo>
                  <a:lnTo>
                    <a:pt x="113" y="163"/>
                  </a:lnTo>
                  <a:lnTo>
                    <a:pt x="95" y="163"/>
                  </a:lnTo>
                  <a:lnTo>
                    <a:pt x="63" y="144"/>
                  </a:lnTo>
                  <a:lnTo>
                    <a:pt x="38" y="63"/>
                  </a:lnTo>
                  <a:lnTo>
                    <a:pt x="0" y="44"/>
                  </a:lnTo>
                  <a:lnTo>
                    <a:pt x="6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8" y="18"/>
                  </a:lnTo>
                  <a:lnTo>
                    <a:pt x="44" y="31"/>
                  </a:lnTo>
                  <a:lnTo>
                    <a:pt x="50" y="31"/>
                  </a:lnTo>
                  <a:lnTo>
                    <a:pt x="63" y="37"/>
                  </a:lnTo>
                  <a:lnTo>
                    <a:pt x="82" y="37"/>
                  </a:lnTo>
                  <a:lnTo>
                    <a:pt x="95" y="50"/>
                  </a:lnTo>
                  <a:lnTo>
                    <a:pt x="95" y="56"/>
                  </a:lnTo>
                  <a:lnTo>
                    <a:pt x="101" y="63"/>
                  </a:lnTo>
                  <a:lnTo>
                    <a:pt x="101" y="69"/>
                  </a:lnTo>
                  <a:lnTo>
                    <a:pt x="214" y="37"/>
                  </a:lnTo>
                  <a:lnTo>
                    <a:pt x="220" y="37"/>
                  </a:lnTo>
                  <a:lnTo>
                    <a:pt x="220" y="132"/>
                  </a:lnTo>
                  <a:lnTo>
                    <a:pt x="227" y="138"/>
                  </a:lnTo>
                  <a:lnTo>
                    <a:pt x="233" y="144"/>
                  </a:lnTo>
                  <a:lnTo>
                    <a:pt x="239" y="144"/>
                  </a:lnTo>
                  <a:lnTo>
                    <a:pt x="246" y="151"/>
                  </a:lnTo>
                  <a:lnTo>
                    <a:pt x="246" y="15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00" name="Freeform 26"/>
            <p:cNvSpPr>
              <a:spLocks/>
            </p:cNvSpPr>
            <p:nvPr/>
          </p:nvSpPr>
          <p:spPr bwMode="auto">
            <a:xfrm>
              <a:off x="1936" y="1993"/>
              <a:ext cx="44" cy="38"/>
            </a:xfrm>
            <a:custGeom>
              <a:avLst/>
              <a:gdLst>
                <a:gd name="T0" fmla="*/ 0 w 44"/>
                <a:gd name="T1" fmla="*/ 38 h 38"/>
                <a:gd name="T2" fmla="*/ 0 w 44"/>
                <a:gd name="T3" fmla="*/ 6 h 38"/>
                <a:gd name="T4" fmla="*/ 25 w 44"/>
                <a:gd name="T5" fmla="*/ 0 h 38"/>
                <a:gd name="T6" fmla="*/ 44 w 44"/>
                <a:gd name="T7" fmla="*/ 32 h 38"/>
                <a:gd name="T8" fmla="*/ 37 w 44"/>
                <a:gd name="T9" fmla="*/ 38 h 38"/>
                <a:gd name="T10" fmla="*/ 0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38"/>
                  </a:moveTo>
                  <a:lnTo>
                    <a:pt x="0" y="6"/>
                  </a:lnTo>
                  <a:lnTo>
                    <a:pt x="25" y="0"/>
                  </a:lnTo>
                  <a:lnTo>
                    <a:pt x="44" y="32"/>
                  </a:lnTo>
                  <a:lnTo>
                    <a:pt x="37" y="38"/>
                  </a:lnTo>
                  <a:lnTo>
                    <a:pt x="0" y="38"/>
                  </a:lnTo>
                  <a:close/>
                </a:path>
              </a:pathLst>
            </a:custGeom>
            <a:noFill/>
            <a:ln w="9525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01" name="Freeform 27"/>
            <p:cNvSpPr>
              <a:spLocks/>
            </p:cNvSpPr>
            <p:nvPr/>
          </p:nvSpPr>
          <p:spPr bwMode="auto">
            <a:xfrm>
              <a:off x="1929" y="2031"/>
              <a:ext cx="120" cy="220"/>
            </a:xfrm>
            <a:custGeom>
              <a:avLst/>
              <a:gdLst>
                <a:gd name="T0" fmla="*/ 44 w 120"/>
                <a:gd name="T1" fmla="*/ 0 h 220"/>
                <a:gd name="T2" fmla="*/ 44 w 120"/>
                <a:gd name="T3" fmla="*/ 38 h 220"/>
                <a:gd name="T4" fmla="*/ 120 w 120"/>
                <a:gd name="T5" fmla="*/ 94 h 220"/>
                <a:gd name="T6" fmla="*/ 120 w 120"/>
                <a:gd name="T7" fmla="*/ 94 h 220"/>
                <a:gd name="T8" fmla="*/ 101 w 120"/>
                <a:gd name="T9" fmla="*/ 94 h 220"/>
                <a:gd name="T10" fmla="*/ 95 w 120"/>
                <a:gd name="T11" fmla="*/ 101 h 220"/>
                <a:gd name="T12" fmla="*/ 95 w 120"/>
                <a:gd name="T13" fmla="*/ 145 h 220"/>
                <a:gd name="T14" fmla="*/ 101 w 120"/>
                <a:gd name="T15" fmla="*/ 145 h 220"/>
                <a:gd name="T16" fmla="*/ 107 w 120"/>
                <a:gd name="T17" fmla="*/ 157 h 220"/>
                <a:gd name="T18" fmla="*/ 101 w 120"/>
                <a:gd name="T19" fmla="*/ 183 h 220"/>
                <a:gd name="T20" fmla="*/ 82 w 120"/>
                <a:gd name="T21" fmla="*/ 183 h 220"/>
                <a:gd name="T22" fmla="*/ 82 w 120"/>
                <a:gd name="T23" fmla="*/ 189 h 220"/>
                <a:gd name="T24" fmla="*/ 57 w 120"/>
                <a:gd name="T25" fmla="*/ 189 h 220"/>
                <a:gd name="T26" fmla="*/ 57 w 120"/>
                <a:gd name="T27" fmla="*/ 201 h 220"/>
                <a:gd name="T28" fmla="*/ 63 w 120"/>
                <a:gd name="T29" fmla="*/ 220 h 220"/>
                <a:gd name="T30" fmla="*/ 26 w 120"/>
                <a:gd name="T31" fmla="*/ 170 h 220"/>
                <a:gd name="T32" fmla="*/ 32 w 120"/>
                <a:gd name="T33" fmla="*/ 126 h 220"/>
                <a:gd name="T34" fmla="*/ 19 w 120"/>
                <a:gd name="T35" fmla="*/ 82 h 220"/>
                <a:gd name="T36" fmla="*/ 0 w 120"/>
                <a:gd name="T37" fmla="*/ 63 h 220"/>
                <a:gd name="T38" fmla="*/ 7 w 120"/>
                <a:gd name="T39" fmla="*/ 0 h 220"/>
                <a:gd name="T40" fmla="*/ 44 w 120"/>
                <a:gd name="T41" fmla="*/ 0 h 2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0" h="220">
                  <a:moveTo>
                    <a:pt x="44" y="0"/>
                  </a:moveTo>
                  <a:lnTo>
                    <a:pt x="44" y="38"/>
                  </a:lnTo>
                  <a:lnTo>
                    <a:pt x="120" y="94"/>
                  </a:lnTo>
                  <a:lnTo>
                    <a:pt x="101" y="94"/>
                  </a:lnTo>
                  <a:lnTo>
                    <a:pt x="95" y="101"/>
                  </a:lnTo>
                  <a:lnTo>
                    <a:pt x="95" y="145"/>
                  </a:lnTo>
                  <a:lnTo>
                    <a:pt x="101" y="145"/>
                  </a:lnTo>
                  <a:lnTo>
                    <a:pt x="107" y="157"/>
                  </a:lnTo>
                  <a:lnTo>
                    <a:pt x="101" y="183"/>
                  </a:lnTo>
                  <a:lnTo>
                    <a:pt x="82" y="183"/>
                  </a:lnTo>
                  <a:lnTo>
                    <a:pt x="82" y="189"/>
                  </a:lnTo>
                  <a:lnTo>
                    <a:pt x="57" y="189"/>
                  </a:lnTo>
                  <a:lnTo>
                    <a:pt x="57" y="201"/>
                  </a:lnTo>
                  <a:lnTo>
                    <a:pt x="63" y="220"/>
                  </a:lnTo>
                  <a:lnTo>
                    <a:pt x="26" y="170"/>
                  </a:lnTo>
                  <a:lnTo>
                    <a:pt x="32" y="126"/>
                  </a:lnTo>
                  <a:lnTo>
                    <a:pt x="19" y="82"/>
                  </a:lnTo>
                  <a:lnTo>
                    <a:pt x="0" y="63"/>
                  </a:lnTo>
                  <a:lnTo>
                    <a:pt x="7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02" name="Freeform 28"/>
            <p:cNvSpPr>
              <a:spLocks/>
            </p:cNvSpPr>
            <p:nvPr/>
          </p:nvSpPr>
          <p:spPr bwMode="auto">
            <a:xfrm>
              <a:off x="1986" y="2188"/>
              <a:ext cx="214" cy="158"/>
            </a:xfrm>
            <a:custGeom>
              <a:avLst/>
              <a:gdLst>
                <a:gd name="T0" fmla="*/ 145 w 214"/>
                <a:gd name="T1" fmla="*/ 158 h 158"/>
                <a:gd name="T2" fmla="*/ 120 w 214"/>
                <a:gd name="T3" fmla="*/ 114 h 158"/>
                <a:gd name="T4" fmla="*/ 69 w 214"/>
                <a:gd name="T5" fmla="*/ 120 h 158"/>
                <a:gd name="T6" fmla="*/ 38 w 214"/>
                <a:gd name="T7" fmla="*/ 101 h 158"/>
                <a:gd name="T8" fmla="*/ 6 w 214"/>
                <a:gd name="T9" fmla="*/ 63 h 158"/>
                <a:gd name="T10" fmla="*/ 0 w 214"/>
                <a:gd name="T11" fmla="*/ 44 h 158"/>
                <a:gd name="T12" fmla="*/ 0 w 214"/>
                <a:gd name="T13" fmla="*/ 32 h 158"/>
                <a:gd name="T14" fmla="*/ 25 w 214"/>
                <a:gd name="T15" fmla="*/ 32 h 158"/>
                <a:gd name="T16" fmla="*/ 25 w 214"/>
                <a:gd name="T17" fmla="*/ 26 h 158"/>
                <a:gd name="T18" fmla="*/ 44 w 214"/>
                <a:gd name="T19" fmla="*/ 26 h 158"/>
                <a:gd name="T20" fmla="*/ 50 w 214"/>
                <a:gd name="T21" fmla="*/ 0 h 158"/>
                <a:gd name="T22" fmla="*/ 63 w 214"/>
                <a:gd name="T23" fmla="*/ 13 h 158"/>
                <a:gd name="T24" fmla="*/ 63 w 214"/>
                <a:gd name="T25" fmla="*/ 26 h 158"/>
                <a:gd name="T26" fmla="*/ 76 w 214"/>
                <a:gd name="T27" fmla="*/ 26 h 158"/>
                <a:gd name="T28" fmla="*/ 88 w 214"/>
                <a:gd name="T29" fmla="*/ 44 h 158"/>
                <a:gd name="T30" fmla="*/ 132 w 214"/>
                <a:gd name="T31" fmla="*/ 70 h 158"/>
                <a:gd name="T32" fmla="*/ 164 w 214"/>
                <a:gd name="T33" fmla="*/ 89 h 158"/>
                <a:gd name="T34" fmla="*/ 176 w 214"/>
                <a:gd name="T35" fmla="*/ 101 h 158"/>
                <a:gd name="T36" fmla="*/ 183 w 214"/>
                <a:gd name="T37" fmla="*/ 114 h 158"/>
                <a:gd name="T38" fmla="*/ 189 w 214"/>
                <a:gd name="T39" fmla="*/ 120 h 158"/>
                <a:gd name="T40" fmla="*/ 195 w 214"/>
                <a:gd name="T41" fmla="*/ 133 h 158"/>
                <a:gd name="T42" fmla="*/ 208 w 214"/>
                <a:gd name="T43" fmla="*/ 139 h 158"/>
                <a:gd name="T44" fmla="*/ 214 w 214"/>
                <a:gd name="T45" fmla="*/ 145 h 158"/>
                <a:gd name="T46" fmla="*/ 208 w 214"/>
                <a:gd name="T47" fmla="*/ 139 h 158"/>
                <a:gd name="T48" fmla="*/ 195 w 214"/>
                <a:gd name="T49" fmla="*/ 139 h 158"/>
                <a:gd name="T50" fmla="*/ 195 w 214"/>
                <a:gd name="T51" fmla="*/ 139 h 158"/>
                <a:gd name="T52" fmla="*/ 189 w 214"/>
                <a:gd name="T53" fmla="*/ 133 h 158"/>
                <a:gd name="T54" fmla="*/ 170 w 214"/>
                <a:gd name="T55" fmla="*/ 133 h 158"/>
                <a:gd name="T56" fmla="*/ 164 w 214"/>
                <a:gd name="T57" fmla="*/ 139 h 158"/>
                <a:gd name="T58" fmla="*/ 157 w 214"/>
                <a:gd name="T59" fmla="*/ 145 h 158"/>
                <a:gd name="T60" fmla="*/ 151 w 214"/>
                <a:gd name="T61" fmla="*/ 145 h 158"/>
                <a:gd name="T62" fmla="*/ 145 w 214"/>
                <a:gd name="T63" fmla="*/ 158 h 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4" h="158">
                  <a:moveTo>
                    <a:pt x="145" y="158"/>
                  </a:moveTo>
                  <a:lnTo>
                    <a:pt x="120" y="114"/>
                  </a:lnTo>
                  <a:lnTo>
                    <a:pt x="69" y="120"/>
                  </a:lnTo>
                  <a:lnTo>
                    <a:pt x="38" y="101"/>
                  </a:lnTo>
                  <a:lnTo>
                    <a:pt x="6" y="63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25" y="32"/>
                  </a:lnTo>
                  <a:lnTo>
                    <a:pt x="25" y="26"/>
                  </a:lnTo>
                  <a:lnTo>
                    <a:pt x="44" y="26"/>
                  </a:lnTo>
                  <a:lnTo>
                    <a:pt x="50" y="0"/>
                  </a:lnTo>
                  <a:lnTo>
                    <a:pt x="63" y="13"/>
                  </a:lnTo>
                  <a:lnTo>
                    <a:pt x="63" y="26"/>
                  </a:lnTo>
                  <a:lnTo>
                    <a:pt x="76" y="26"/>
                  </a:lnTo>
                  <a:lnTo>
                    <a:pt x="88" y="44"/>
                  </a:lnTo>
                  <a:lnTo>
                    <a:pt x="132" y="70"/>
                  </a:lnTo>
                  <a:lnTo>
                    <a:pt x="164" y="89"/>
                  </a:lnTo>
                  <a:lnTo>
                    <a:pt x="176" y="101"/>
                  </a:lnTo>
                  <a:lnTo>
                    <a:pt x="183" y="114"/>
                  </a:lnTo>
                  <a:lnTo>
                    <a:pt x="189" y="120"/>
                  </a:lnTo>
                  <a:lnTo>
                    <a:pt x="195" y="133"/>
                  </a:lnTo>
                  <a:lnTo>
                    <a:pt x="208" y="139"/>
                  </a:lnTo>
                  <a:lnTo>
                    <a:pt x="214" y="145"/>
                  </a:lnTo>
                  <a:lnTo>
                    <a:pt x="208" y="139"/>
                  </a:lnTo>
                  <a:lnTo>
                    <a:pt x="195" y="139"/>
                  </a:lnTo>
                  <a:lnTo>
                    <a:pt x="189" y="133"/>
                  </a:lnTo>
                  <a:lnTo>
                    <a:pt x="170" y="133"/>
                  </a:lnTo>
                  <a:lnTo>
                    <a:pt x="164" y="139"/>
                  </a:lnTo>
                  <a:lnTo>
                    <a:pt x="157" y="145"/>
                  </a:lnTo>
                  <a:lnTo>
                    <a:pt x="151" y="145"/>
                  </a:lnTo>
                  <a:lnTo>
                    <a:pt x="145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03" name="Freeform 29"/>
            <p:cNvSpPr>
              <a:spLocks/>
            </p:cNvSpPr>
            <p:nvPr/>
          </p:nvSpPr>
          <p:spPr bwMode="auto">
            <a:xfrm>
              <a:off x="1785" y="1350"/>
              <a:ext cx="201" cy="328"/>
            </a:xfrm>
            <a:custGeom>
              <a:avLst/>
              <a:gdLst>
                <a:gd name="T0" fmla="*/ 75 w 201"/>
                <a:gd name="T1" fmla="*/ 259 h 328"/>
                <a:gd name="T2" fmla="*/ 63 w 201"/>
                <a:gd name="T3" fmla="*/ 259 h 328"/>
                <a:gd name="T4" fmla="*/ 56 w 201"/>
                <a:gd name="T5" fmla="*/ 252 h 328"/>
                <a:gd name="T6" fmla="*/ 50 w 201"/>
                <a:gd name="T7" fmla="*/ 246 h 328"/>
                <a:gd name="T8" fmla="*/ 44 w 201"/>
                <a:gd name="T9" fmla="*/ 246 h 328"/>
                <a:gd name="T10" fmla="*/ 37 w 201"/>
                <a:gd name="T11" fmla="*/ 234 h 328"/>
                <a:gd name="T12" fmla="*/ 31 w 201"/>
                <a:gd name="T13" fmla="*/ 227 h 328"/>
                <a:gd name="T14" fmla="*/ 31 w 201"/>
                <a:gd name="T15" fmla="*/ 215 h 328"/>
                <a:gd name="T16" fmla="*/ 25 w 201"/>
                <a:gd name="T17" fmla="*/ 208 h 328"/>
                <a:gd name="T18" fmla="*/ 12 w 201"/>
                <a:gd name="T19" fmla="*/ 202 h 328"/>
                <a:gd name="T20" fmla="*/ 6 w 201"/>
                <a:gd name="T21" fmla="*/ 189 h 328"/>
                <a:gd name="T22" fmla="*/ 6 w 201"/>
                <a:gd name="T23" fmla="*/ 145 h 328"/>
                <a:gd name="T24" fmla="*/ 12 w 201"/>
                <a:gd name="T25" fmla="*/ 133 h 328"/>
                <a:gd name="T26" fmla="*/ 19 w 201"/>
                <a:gd name="T27" fmla="*/ 126 h 328"/>
                <a:gd name="T28" fmla="*/ 25 w 201"/>
                <a:gd name="T29" fmla="*/ 126 h 328"/>
                <a:gd name="T30" fmla="*/ 25 w 201"/>
                <a:gd name="T31" fmla="*/ 107 h 328"/>
                <a:gd name="T32" fmla="*/ 25 w 201"/>
                <a:gd name="T33" fmla="*/ 95 h 328"/>
                <a:gd name="T34" fmla="*/ 19 w 201"/>
                <a:gd name="T35" fmla="*/ 70 h 328"/>
                <a:gd name="T36" fmla="*/ 12 w 201"/>
                <a:gd name="T37" fmla="*/ 57 h 328"/>
                <a:gd name="T38" fmla="*/ 6 w 201"/>
                <a:gd name="T39" fmla="*/ 44 h 328"/>
                <a:gd name="T40" fmla="*/ 12 w 201"/>
                <a:gd name="T41" fmla="*/ 26 h 328"/>
                <a:gd name="T42" fmla="*/ 19 w 201"/>
                <a:gd name="T43" fmla="*/ 26 h 328"/>
                <a:gd name="T44" fmla="*/ 25 w 201"/>
                <a:gd name="T45" fmla="*/ 19 h 328"/>
                <a:gd name="T46" fmla="*/ 50 w 201"/>
                <a:gd name="T47" fmla="*/ 19 h 328"/>
                <a:gd name="T48" fmla="*/ 63 w 201"/>
                <a:gd name="T49" fmla="*/ 0 h 328"/>
                <a:gd name="T50" fmla="*/ 100 w 201"/>
                <a:gd name="T51" fmla="*/ 70 h 328"/>
                <a:gd name="T52" fmla="*/ 94 w 201"/>
                <a:gd name="T53" fmla="*/ 76 h 328"/>
                <a:gd name="T54" fmla="*/ 94 w 201"/>
                <a:gd name="T55" fmla="*/ 82 h 328"/>
                <a:gd name="T56" fmla="*/ 88 w 201"/>
                <a:gd name="T57" fmla="*/ 101 h 328"/>
                <a:gd name="T58" fmla="*/ 119 w 201"/>
                <a:gd name="T59" fmla="*/ 133 h 328"/>
                <a:gd name="T60" fmla="*/ 157 w 201"/>
                <a:gd name="T61" fmla="*/ 139 h 328"/>
                <a:gd name="T62" fmla="*/ 170 w 201"/>
                <a:gd name="T63" fmla="*/ 158 h 328"/>
                <a:gd name="T64" fmla="*/ 170 w 201"/>
                <a:gd name="T65" fmla="*/ 189 h 328"/>
                <a:gd name="T66" fmla="*/ 188 w 201"/>
                <a:gd name="T67" fmla="*/ 202 h 328"/>
                <a:gd name="T68" fmla="*/ 201 w 201"/>
                <a:gd name="T69" fmla="*/ 240 h 328"/>
                <a:gd name="T70" fmla="*/ 188 w 201"/>
                <a:gd name="T71" fmla="*/ 246 h 328"/>
                <a:gd name="T72" fmla="*/ 195 w 201"/>
                <a:gd name="T73" fmla="*/ 265 h 328"/>
                <a:gd name="T74" fmla="*/ 195 w 201"/>
                <a:gd name="T75" fmla="*/ 284 h 328"/>
                <a:gd name="T76" fmla="*/ 188 w 201"/>
                <a:gd name="T77" fmla="*/ 297 h 328"/>
                <a:gd name="T78" fmla="*/ 126 w 201"/>
                <a:gd name="T79" fmla="*/ 328 h 328"/>
                <a:gd name="T80" fmla="*/ 107 w 201"/>
                <a:gd name="T81" fmla="*/ 315 h 328"/>
                <a:gd name="T82" fmla="*/ 75 w 201"/>
                <a:gd name="T83" fmla="*/ 265 h 3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1" h="328">
                  <a:moveTo>
                    <a:pt x="75" y="265"/>
                  </a:moveTo>
                  <a:lnTo>
                    <a:pt x="75" y="259"/>
                  </a:lnTo>
                  <a:lnTo>
                    <a:pt x="63" y="259"/>
                  </a:lnTo>
                  <a:lnTo>
                    <a:pt x="56" y="259"/>
                  </a:lnTo>
                  <a:lnTo>
                    <a:pt x="56" y="252"/>
                  </a:lnTo>
                  <a:lnTo>
                    <a:pt x="50" y="252"/>
                  </a:lnTo>
                  <a:lnTo>
                    <a:pt x="50" y="246"/>
                  </a:lnTo>
                  <a:lnTo>
                    <a:pt x="44" y="246"/>
                  </a:lnTo>
                  <a:lnTo>
                    <a:pt x="37" y="246"/>
                  </a:lnTo>
                  <a:lnTo>
                    <a:pt x="37" y="234"/>
                  </a:lnTo>
                  <a:lnTo>
                    <a:pt x="31" y="234"/>
                  </a:lnTo>
                  <a:lnTo>
                    <a:pt x="31" y="227"/>
                  </a:lnTo>
                  <a:lnTo>
                    <a:pt x="31" y="215"/>
                  </a:lnTo>
                  <a:lnTo>
                    <a:pt x="25" y="215"/>
                  </a:lnTo>
                  <a:lnTo>
                    <a:pt x="25" y="208"/>
                  </a:lnTo>
                  <a:lnTo>
                    <a:pt x="19" y="208"/>
                  </a:lnTo>
                  <a:lnTo>
                    <a:pt x="12" y="202"/>
                  </a:lnTo>
                  <a:lnTo>
                    <a:pt x="6" y="189"/>
                  </a:lnTo>
                  <a:lnTo>
                    <a:pt x="0" y="183"/>
                  </a:lnTo>
                  <a:lnTo>
                    <a:pt x="6" y="145"/>
                  </a:lnTo>
                  <a:lnTo>
                    <a:pt x="12" y="145"/>
                  </a:lnTo>
                  <a:lnTo>
                    <a:pt x="12" y="133"/>
                  </a:lnTo>
                  <a:lnTo>
                    <a:pt x="19" y="133"/>
                  </a:lnTo>
                  <a:lnTo>
                    <a:pt x="19" y="126"/>
                  </a:lnTo>
                  <a:lnTo>
                    <a:pt x="25" y="126"/>
                  </a:lnTo>
                  <a:lnTo>
                    <a:pt x="25" y="10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9" y="70"/>
                  </a:lnTo>
                  <a:lnTo>
                    <a:pt x="12" y="70"/>
                  </a:lnTo>
                  <a:lnTo>
                    <a:pt x="12" y="57"/>
                  </a:lnTo>
                  <a:lnTo>
                    <a:pt x="6" y="57"/>
                  </a:lnTo>
                  <a:lnTo>
                    <a:pt x="6" y="44"/>
                  </a:lnTo>
                  <a:lnTo>
                    <a:pt x="12" y="44"/>
                  </a:lnTo>
                  <a:lnTo>
                    <a:pt x="12" y="26"/>
                  </a:lnTo>
                  <a:lnTo>
                    <a:pt x="19" y="26"/>
                  </a:lnTo>
                  <a:lnTo>
                    <a:pt x="25" y="26"/>
                  </a:lnTo>
                  <a:lnTo>
                    <a:pt x="25" y="19"/>
                  </a:lnTo>
                  <a:lnTo>
                    <a:pt x="50" y="19"/>
                  </a:lnTo>
                  <a:lnTo>
                    <a:pt x="63" y="19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00" y="70"/>
                  </a:lnTo>
                  <a:lnTo>
                    <a:pt x="94" y="70"/>
                  </a:lnTo>
                  <a:lnTo>
                    <a:pt x="94" y="76"/>
                  </a:lnTo>
                  <a:lnTo>
                    <a:pt x="94" y="82"/>
                  </a:lnTo>
                  <a:lnTo>
                    <a:pt x="94" y="89"/>
                  </a:lnTo>
                  <a:lnTo>
                    <a:pt x="88" y="101"/>
                  </a:lnTo>
                  <a:lnTo>
                    <a:pt x="94" y="107"/>
                  </a:lnTo>
                  <a:lnTo>
                    <a:pt x="119" y="133"/>
                  </a:lnTo>
                  <a:lnTo>
                    <a:pt x="144" y="139"/>
                  </a:lnTo>
                  <a:lnTo>
                    <a:pt x="157" y="139"/>
                  </a:lnTo>
                  <a:lnTo>
                    <a:pt x="170" y="152"/>
                  </a:lnTo>
                  <a:lnTo>
                    <a:pt x="170" y="158"/>
                  </a:lnTo>
                  <a:lnTo>
                    <a:pt x="163" y="164"/>
                  </a:lnTo>
                  <a:lnTo>
                    <a:pt x="170" y="189"/>
                  </a:lnTo>
                  <a:lnTo>
                    <a:pt x="176" y="202"/>
                  </a:lnTo>
                  <a:lnTo>
                    <a:pt x="188" y="202"/>
                  </a:lnTo>
                  <a:lnTo>
                    <a:pt x="188" y="221"/>
                  </a:lnTo>
                  <a:lnTo>
                    <a:pt x="201" y="240"/>
                  </a:lnTo>
                  <a:lnTo>
                    <a:pt x="188" y="240"/>
                  </a:lnTo>
                  <a:lnTo>
                    <a:pt x="188" y="246"/>
                  </a:lnTo>
                  <a:lnTo>
                    <a:pt x="195" y="259"/>
                  </a:lnTo>
                  <a:lnTo>
                    <a:pt x="195" y="265"/>
                  </a:lnTo>
                  <a:lnTo>
                    <a:pt x="195" y="278"/>
                  </a:lnTo>
                  <a:lnTo>
                    <a:pt x="195" y="284"/>
                  </a:lnTo>
                  <a:lnTo>
                    <a:pt x="188" y="284"/>
                  </a:lnTo>
                  <a:lnTo>
                    <a:pt x="188" y="297"/>
                  </a:lnTo>
                  <a:lnTo>
                    <a:pt x="170" y="315"/>
                  </a:lnTo>
                  <a:lnTo>
                    <a:pt x="126" y="328"/>
                  </a:lnTo>
                  <a:lnTo>
                    <a:pt x="119" y="322"/>
                  </a:lnTo>
                  <a:lnTo>
                    <a:pt x="107" y="315"/>
                  </a:lnTo>
                  <a:lnTo>
                    <a:pt x="88" y="278"/>
                  </a:lnTo>
                  <a:lnTo>
                    <a:pt x="75" y="2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04" name="Freeform 30"/>
            <p:cNvSpPr>
              <a:spLocks/>
            </p:cNvSpPr>
            <p:nvPr/>
          </p:nvSpPr>
          <p:spPr bwMode="auto">
            <a:xfrm>
              <a:off x="1873" y="1413"/>
              <a:ext cx="270" cy="177"/>
            </a:xfrm>
            <a:custGeom>
              <a:avLst/>
              <a:gdLst>
                <a:gd name="T0" fmla="*/ 113 w 270"/>
                <a:gd name="T1" fmla="*/ 177 h 177"/>
                <a:gd name="T2" fmla="*/ 100 w 270"/>
                <a:gd name="T3" fmla="*/ 158 h 177"/>
                <a:gd name="T4" fmla="*/ 100 w 270"/>
                <a:gd name="T5" fmla="*/ 139 h 177"/>
                <a:gd name="T6" fmla="*/ 88 w 270"/>
                <a:gd name="T7" fmla="*/ 139 h 177"/>
                <a:gd name="T8" fmla="*/ 82 w 270"/>
                <a:gd name="T9" fmla="*/ 126 h 177"/>
                <a:gd name="T10" fmla="*/ 75 w 270"/>
                <a:gd name="T11" fmla="*/ 101 h 177"/>
                <a:gd name="T12" fmla="*/ 82 w 270"/>
                <a:gd name="T13" fmla="*/ 95 h 177"/>
                <a:gd name="T14" fmla="*/ 82 w 270"/>
                <a:gd name="T15" fmla="*/ 89 h 177"/>
                <a:gd name="T16" fmla="*/ 69 w 270"/>
                <a:gd name="T17" fmla="*/ 76 h 177"/>
                <a:gd name="T18" fmla="*/ 56 w 270"/>
                <a:gd name="T19" fmla="*/ 76 h 177"/>
                <a:gd name="T20" fmla="*/ 31 w 270"/>
                <a:gd name="T21" fmla="*/ 70 h 177"/>
                <a:gd name="T22" fmla="*/ 6 w 270"/>
                <a:gd name="T23" fmla="*/ 44 h 177"/>
                <a:gd name="T24" fmla="*/ 0 w 270"/>
                <a:gd name="T25" fmla="*/ 38 h 177"/>
                <a:gd name="T26" fmla="*/ 6 w 270"/>
                <a:gd name="T27" fmla="*/ 26 h 177"/>
                <a:gd name="T28" fmla="*/ 6 w 270"/>
                <a:gd name="T29" fmla="*/ 19 h 177"/>
                <a:gd name="T30" fmla="*/ 6 w 270"/>
                <a:gd name="T31" fmla="*/ 13 h 177"/>
                <a:gd name="T32" fmla="*/ 6 w 270"/>
                <a:gd name="T33" fmla="*/ 13 h 177"/>
                <a:gd name="T34" fmla="*/ 6 w 270"/>
                <a:gd name="T35" fmla="*/ 7 h 177"/>
                <a:gd name="T36" fmla="*/ 12 w 270"/>
                <a:gd name="T37" fmla="*/ 7 h 177"/>
                <a:gd name="T38" fmla="*/ 182 w 270"/>
                <a:gd name="T39" fmla="*/ 13 h 177"/>
                <a:gd name="T40" fmla="*/ 182 w 270"/>
                <a:gd name="T41" fmla="*/ 0 h 177"/>
                <a:gd name="T42" fmla="*/ 220 w 270"/>
                <a:gd name="T43" fmla="*/ 0 h 177"/>
                <a:gd name="T44" fmla="*/ 220 w 270"/>
                <a:gd name="T45" fmla="*/ 13 h 177"/>
                <a:gd name="T46" fmla="*/ 252 w 270"/>
                <a:gd name="T47" fmla="*/ 13 h 177"/>
                <a:gd name="T48" fmla="*/ 245 w 270"/>
                <a:gd name="T49" fmla="*/ 44 h 177"/>
                <a:gd name="T50" fmla="*/ 233 w 270"/>
                <a:gd name="T51" fmla="*/ 63 h 177"/>
                <a:gd name="T52" fmla="*/ 239 w 270"/>
                <a:gd name="T53" fmla="*/ 82 h 177"/>
                <a:gd name="T54" fmla="*/ 233 w 270"/>
                <a:gd name="T55" fmla="*/ 89 h 177"/>
                <a:gd name="T56" fmla="*/ 239 w 270"/>
                <a:gd name="T57" fmla="*/ 101 h 177"/>
                <a:gd name="T58" fmla="*/ 233 w 270"/>
                <a:gd name="T59" fmla="*/ 107 h 177"/>
                <a:gd name="T60" fmla="*/ 245 w 270"/>
                <a:gd name="T61" fmla="*/ 114 h 177"/>
                <a:gd name="T62" fmla="*/ 252 w 270"/>
                <a:gd name="T63" fmla="*/ 126 h 177"/>
                <a:gd name="T64" fmla="*/ 258 w 270"/>
                <a:gd name="T65" fmla="*/ 133 h 177"/>
                <a:gd name="T66" fmla="*/ 264 w 270"/>
                <a:gd name="T67" fmla="*/ 152 h 177"/>
                <a:gd name="T68" fmla="*/ 270 w 270"/>
                <a:gd name="T69" fmla="*/ 158 h 177"/>
                <a:gd name="T70" fmla="*/ 270 w 270"/>
                <a:gd name="T71" fmla="*/ 158 h 177"/>
                <a:gd name="T72" fmla="*/ 264 w 270"/>
                <a:gd name="T73" fmla="*/ 164 h 177"/>
                <a:gd name="T74" fmla="*/ 264 w 270"/>
                <a:gd name="T75" fmla="*/ 164 h 177"/>
                <a:gd name="T76" fmla="*/ 258 w 270"/>
                <a:gd name="T77" fmla="*/ 177 h 177"/>
                <a:gd name="T78" fmla="*/ 113 w 270"/>
                <a:gd name="T79" fmla="*/ 177 h 1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0" h="177">
                  <a:moveTo>
                    <a:pt x="113" y="177"/>
                  </a:moveTo>
                  <a:lnTo>
                    <a:pt x="100" y="158"/>
                  </a:lnTo>
                  <a:lnTo>
                    <a:pt x="100" y="139"/>
                  </a:lnTo>
                  <a:lnTo>
                    <a:pt x="88" y="139"/>
                  </a:lnTo>
                  <a:lnTo>
                    <a:pt x="82" y="126"/>
                  </a:lnTo>
                  <a:lnTo>
                    <a:pt x="75" y="101"/>
                  </a:lnTo>
                  <a:lnTo>
                    <a:pt x="82" y="95"/>
                  </a:lnTo>
                  <a:lnTo>
                    <a:pt x="82" y="89"/>
                  </a:lnTo>
                  <a:lnTo>
                    <a:pt x="69" y="76"/>
                  </a:lnTo>
                  <a:lnTo>
                    <a:pt x="56" y="76"/>
                  </a:lnTo>
                  <a:lnTo>
                    <a:pt x="31" y="70"/>
                  </a:lnTo>
                  <a:lnTo>
                    <a:pt x="6" y="44"/>
                  </a:lnTo>
                  <a:lnTo>
                    <a:pt x="0" y="38"/>
                  </a:lnTo>
                  <a:lnTo>
                    <a:pt x="6" y="26"/>
                  </a:lnTo>
                  <a:lnTo>
                    <a:pt x="6" y="19"/>
                  </a:lnTo>
                  <a:lnTo>
                    <a:pt x="6" y="13"/>
                  </a:lnTo>
                  <a:lnTo>
                    <a:pt x="6" y="7"/>
                  </a:lnTo>
                  <a:lnTo>
                    <a:pt x="12" y="7"/>
                  </a:lnTo>
                  <a:lnTo>
                    <a:pt x="182" y="13"/>
                  </a:lnTo>
                  <a:lnTo>
                    <a:pt x="182" y="0"/>
                  </a:lnTo>
                  <a:lnTo>
                    <a:pt x="220" y="0"/>
                  </a:lnTo>
                  <a:lnTo>
                    <a:pt x="220" y="13"/>
                  </a:lnTo>
                  <a:lnTo>
                    <a:pt x="252" y="13"/>
                  </a:lnTo>
                  <a:lnTo>
                    <a:pt x="245" y="44"/>
                  </a:lnTo>
                  <a:lnTo>
                    <a:pt x="233" y="63"/>
                  </a:lnTo>
                  <a:lnTo>
                    <a:pt x="239" y="82"/>
                  </a:lnTo>
                  <a:lnTo>
                    <a:pt x="233" y="89"/>
                  </a:lnTo>
                  <a:lnTo>
                    <a:pt x="239" y="101"/>
                  </a:lnTo>
                  <a:lnTo>
                    <a:pt x="233" y="107"/>
                  </a:lnTo>
                  <a:lnTo>
                    <a:pt x="245" y="114"/>
                  </a:lnTo>
                  <a:lnTo>
                    <a:pt x="252" y="126"/>
                  </a:lnTo>
                  <a:lnTo>
                    <a:pt x="258" y="133"/>
                  </a:lnTo>
                  <a:lnTo>
                    <a:pt x="264" y="152"/>
                  </a:lnTo>
                  <a:lnTo>
                    <a:pt x="270" y="158"/>
                  </a:lnTo>
                  <a:lnTo>
                    <a:pt x="264" y="164"/>
                  </a:lnTo>
                  <a:lnTo>
                    <a:pt x="258" y="177"/>
                  </a:lnTo>
                  <a:lnTo>
                    <a:pt x="11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05" name="Freeform 31"/>
            <p:cNvSpPr>
              <a:spLocks/>
            </p:cNvSpPr>
            <p:nvPr/>
          </p:nvSpPr>
          <p:spPr bwMode="auto">
            <a:xfrm>
              <a:off x="1973" y="1590"/>
              <a:ext cx="252" cy="227"/>
            </a:xfrm>
            <a:custGeom>
              <a:avLst/>
              <a:gdLst>
                <a:gd name="T0" fmla="*/ 76 w 252"/>
                <a:gd name="T1" fmla="*/ 120 h 227"/>
                <a:gd name="T2" fmla="*/ 63 w 252"/>
                <a:gd name="T3" fmla="*/ 113 h 227"/>
                <a:gd name="T4" fmla="*/ 57 w 252"/>
                <a:gd name="T5" fmla="*/ 101 h 227"/>
                <a:gd name="T6" fmla="*/ 45 w 252"/>
                <a:gd name="T7" fmla="*/ 50 h 227"/>
                <a:gd name="T8" fmla="*/ 32 w 252"/>
                <a:gd name="T9" fmla="*/ 31 h 227"/>
                <a:gd name="T10" fmla="*/ 7 w 252"/>
                <a:gd name="T11" fmla="*/ 25 h 227"/>
                <a:gd name="T12" fmla="*/ 0 w 252"/>
                <a:gd name="T13" fmla="*/ 6 h 227"/>
                <a:gd name="T14" fmla="*/ 13 w 252"/>
                <a:gd name="T15" fmla="*/ 0 h 227"/>
                <a:gd name="T16" fmla="*/ 164 w 252"/>
                <a:gd name="T17" fmla="*/ 6 h 227"/>
                <a:gd name="T18" fmla="*/ 170 w 252"/>
                <a:gd name="T19" fmla="*/ 12 h 227"/>
                <a:gd name="T20" fmla="*/ 170 w 252"/>
                <a:gd name="T21" fmla="*/ 19 h 227"/>
                <a:gd name="T22" fmla="*/ 170 w 252"/>
                <a:gd name="T23" fmla="*/ 25 h 227"/>
                <a:gd name="T24" fmla="*/ 183 w 252"/>
                <a:gd name="T25" fmla="*/ 25 h 227"/>
                <a:gd name="T26" fmla="*/ 189 w 252"/>
                <a:gd name="T27" fmla="*/ 31 h 227"/>
                <a:gd name="T28" fmla="*/ 202 w 252"/>
                <a:gd name="T29" fmla="*/ 50 h 227"/>
                <a:gd name="T30" fmla="*/ 208 w 252"/>
                <a:gd name="T31" fmla="*/ 63 h 227"/>
                <a:gd name="T32" fmla="*/ 227 w 252"/>
                <a:gd name="T33" fmla="*/ 63 h 227"/>
                <a:gd name="T34" fmla="*/ 221 w 252"/>
                <a:gd name="T35" fmla="*/ 94 h 227"/>
                <a:gd name="T36" fmla="*/ 233 w 252"/>
                <a:gd name="T37" fmla="*/ 107 h 227"/>
                <a:gd name="T38" fmla="*/ 246 w 252"/>
                <a:gd name="T39" fmla="*/ 120 h 227"/>
                <a:gd name="T40" fmla="*/ 252 w 252"/>
                <a:gd name="T41" fmla="*/ 145 h 227"/>
                <a:gd name="T42" fmla="*/ 246 w 252"/>
                <a:gd name="T43" fmla="*/ 151 h 227"/>
                <a:gd name="T44" fmla="*/ 240 w 252"/>
                <a:gd name="T45" fmla="*/ 164 h 227"/>
                <a:gd name="T46" fmla="*/ 252 w 252"/>
                <a:gd name="T47" fmla="*/ 176 h 227"/>
                <a:gd name="T48" fmla="*/ 246 w 252"/>
                <a:gd name="T49" fmla="*/ 183 h 227"/>
                <a:gd name="T50" fmla="*/ 246 w 252"/>
                <a:gd name="T51" fmla="*/ 208 h 227"/>
                <a:gd name="T52" fmla="*/ 233 w 252"/>
                <a:gd name="T53" fmla="*/ 220 h 227"/>
                <a:gd name="T54" fmla="*/ 227 w 252"/>
                <a:gd name="T55" fmla="*/ 227 h 227"/>
                <a:gd name="T56" fmla="*/ 202 w 252"/>
                <a:gd name="T57" fmla="*/ 151 h 227"/>
                <a:gd name="T58" fmla="*/ 170 w 252"/>
                <a:gd name="T59" fmla="*/ 151 h 227"/>
                <a:gd name="T60" fmla="*/ 133 w 252"/>
                <a:gd name="T61" fmla="*/ 145 h 227"/>
                <a:gd name="T62" fmla="*/ 114 w 252"/>
                <a:gd name="T63" fmla="*/ 157 h 227"/>
                <a:gd name="T64" fmla="*/ 95 w 252"/>
                <a:gd name="T65" fmla="*/ 151 h 2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2" h="227">
                  <a:moveTo>
                    <a:pt x="82" y="151"/>
                  </a:moveTo>
                  <a:lnTo>
                    <a:pt x="76" y="120"/>
                  </a:lnTo>
                  <a:lnTo>
                    <a:pt x="70" y="113"/>
                  </a:lnTo>
                  <a:lnTo>
                    <a:pt x="63" y="113"/>
                  </a:lnTo>
                  <a:lnTo>
                    <a:pt x="70" y="101"/>
                  </a:lnTo>
                  <a:lnTo>
                    <a:pt x="57" y="101"/>
                  </a:lnTo>
                  <a:lnTo>
                    <a:pt x="51" y="82"/>
                  </a:lnTo>
                  <a:lnTo>
                    <a:pt x="45" y="50"/>
                  </a:lnTo>
                  <a:lnTo>
                    <a:pt x="32" y="31"/>
                  </a:lnTo>
                  <a:lnTo>
                    <a:pt x="13" y="31"/>
                  </a:lnTo>
                  <a:lnTo>
                    <a:pt x="7" y="25"/>
                  </a:lnTo>
                  <a:lnTo>
                    <a:pt x="7" y="19"/>
                  </a:lnTo>
                  <a:lnTo>
                    <a:pt x="0" y="6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58" y="0"/>
                  </a:lnTo>
                  <a:lnTo>
                    <a:pt x="164" y="6"/>
                  </a:lnTo>
                  <a:lnTo>
                    <a:pt x="170" y="6"/>
                  </a:lnTo>
                  <a:lnTo>
                    <a:pt x="170" y="12"/>
                  </a:lnTo>
                  <a:lnTo>
                    <a:pt x="177" y="12"/>
                  </a:lnTo>
                  <a:lnTo>
                    <a:pt x="170" y="19"/>
                  </a:lnTo>
                  <a:lnTo>
                    <a:pt x="170" y="25"/>
                  </a:lnTo>
                  <a:lnTo>
                    <a:pt x="177" y="25"/>
                  </a:lnTo>
                  <a:lnTo>
                    <a:pt x="183" y="25"/>
                  </a:lnTo>
                  <a:lnTo>
                    <a:pt x="189" y="25"/>
                  </a:lnTo>
                  <a:lnTo>
                    <a:pt x="189" y="31"/>
                  </a:lnTo>
                  <a:lnTo>
                    <a:pt x="196" y="50"/>
                  </a:lnTo>
                  <a:lnTo>
                    <a:pt x="202" y="50"/>
                  </a:lnTo>
                  <a:lnTo>
                    <a:pt x="202" y="63"/>
                  </a:lnTo>
                  <a:lnTo>
                    <a:pt x="208" y="63"/>
                  </a:lnTo>
                  <a:lnTo>
                    <a:pt x="227" y="57"/>
                  </a:lnTo>
                  <a:lnTo>
                    <a:pt x="227" y="63"/>
                  </a:lnTo>
                  <a:lnTo>
                    <a:pt x="227" y="75"/>
                  </a:lnTo>
                  <a:lnTo>
                    <a:pt x="221" y="94"/>
                  </a:lnTo>
                  <a:lnTo>
                    <a:pt x="227" y="107"/>
                  </a:lnTo>
                  <a:lnTo>
                    <a:pt x="233" y="107"/>
                  </a:lnTo>
                  <a:lnTo>
                    <a:pt x="240" y="120"/>
                  </a:lnTo>
                  <a:lnTo>
                    <a:pt x="246" y="120"/>
                  </a:lnTo>
                  <a:lnTo>
                    <a:pt x="252" y="126"/>
                  </a:lnTo>
                  <a:lnTo>
                    <a:pt x="252" y="145"/>
                  </a:lnTo>
                  <a:lnTo>
                    <a:pt x="246" y="151"/>
                  </a:lnTo>
                  <a:lnTo>
                    <a:pt x="240" y="157"/>
                  </a:lnTo>
                  <a:lnTo>
                    <a:pt x="240" y="164"/>
                  </a:lnTo>
                  <a:lnTo>
                    <a:pt x="252" y="170"/>
                  </a:lnTo>
                  <a:lnTo>
                    <a:pt x="252" y="176"/>
                  </a:lnTo>
                  <a:lnTo>
                    <a:pt x="252" y="183"/>
                  </a:lnTo>
                  <a:lnTo>
                    <a:pt x="246" y="183"/>
                  </a:lnTo>
                  <a:lnTo>
                    <a:pt x="252" y="195"/>
                  </a:lnTo>
                  <a:lnTo>
                    <a:pt x="246" y="208"/>
                  </a:lnTo>
                  <a:lnTo>
                    <a:pt x="240" y="214"/>
                  </a:lnTo>
                  <a:lnTo>
                    <a:pt x="233" y="220"/>
                  </a:lnTo>
                  <a:lnTo>
                    <a:pt x="233" y="227"/>
                  </a:lnTo>
                  <a:lnTo>
                    <a:pt x="227" y="227"/>
                  </a:lnTo>
                  <a:lnTo>
                    <a:pt x="202" y="220"/>
                  </a:lnTo>
                  <a:lnTo>
                    <a:pt x="202" y="151"/>
                  </a:lnTo>
                  <a:lnTo>
                    <a:pt x="196" y="145"/>
                  </a:lnTo>
                  <a:lnTo>
                    <a:pt x="170" y="151"/>
                  </a:lnTo>
                  <a:lnTo>
                    <a:pt x="152" y="145"/>
                  </a:lnTo>
                  <a:lnTo>
                    <a:pt x="133" y="145"/>
                  </a:lnTo>
                  <a:lnTo>
                    <a:pt x="126" y="145"/>
                  </a:lnTo>
                  <a:lnTo>
                    <a:pt x="114" y="157"/>
                  </a:lnTo>
                  <a:lnTo>
                    <a:pt x="108" y="164"/>
                  </a:lnTo>
                  <a:lnTo>
                    <a:pt x="95" y="151"/>
                  </a:lnTo>
                  <a:lnTo>
                    <a:pt x="82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06" name="Freeform 32"/>
            <p:cNvSpPr>
              <a:spLocks/>
            </p:cNvSpPr>
            <p:nvPr/>
          </p:nvSpPr>
          <p:spPr bwMode="auto">
            <a:xfrm>
              <a:off x="1904" y="1615"/>
              <a:ext cx="164" cy="252"/>
            </a:xfrm>
            <a:custGeom>
              <a:avLst/>
              <a:gdLst>
                <a:gd name="T0" fmla="*/ 101 w 164"/>
                <a:gd name="T1" fmla="*/ 252 h 252"/>
                <a:gd name="T2" fmla="*/ 88 w 164"/>
                <a:gd name="T3" fmla="*/ 233 h 252"/>
                <a:gd name="T4" fmla="*/ 82 w 164"/>
                <a:gd name="T5" fmla="*/ 239 h 252"/>
                <a:gd name="T6" fmla="*/ 95 w 164"/>
                <a:gd name="T7" fmla="*/ 252 h 252"/>
                <a:gd name="T8" fmla="*/ 63 w 164"/>
                <a:gd name="T9" fmla="*/ 252 h 252"/>
                <a:gd name="T10" fmla="*/ 63 w 164"/>
                <a:gd name="T11" fmla="*/ 239 h 252"/>
                <a:gd name="T12" fmla="*/ 69 w 164"/>
                <a:gd name="T13" fmla="*/ 239 h 252"/>
                <a:gd name="T14" fmla="*/ 82 w 164"/>
                <a:gd name="T15" fmla="*/ 239 h 252"/>
                <a:gd name="T16" fmla="*/ 76 w 164"/>
                <a:gd name="T17" fmla="*/ 221 h 252"/>
                <a:gd name="T18" fmla="*/ 69 w 164"/>
                <a:gd name="T19" fmla="*/ 214 h 252"/>
                <a:gd name="T20" fmla="*/ 69 w 164"/>
                <a:gd name="T21" fmla="*/ 195 h 252"/>
                <a:gd name="T22" fmla="*/ 51 w 164"/>
                <a:gd name="T23" fmla="*/ 183 h 252"/>
                <a:gd name="T24" fmla="*/ 51 w 164"/>
                <a:gd name="T25" fmla="*/ 170 h 252"/>
                <a:gd name="T26" fmla="*/ 51 w 164"/>
                <a:gd name="T27" fmla="*/ 170 h 252"/>
                <a:gd name="T28" fmla="*/ 44 w 164"/>
                <a:gd name="T29" fmla="*/ 164 h 252"/>
                <a:gd name="T30" fmla="*/ 44 w 164"/>
                <a:gd name="T31" fmla="*/ 158 h 252"/>
                <a:gd name="T32" fmla="*/ 38 w 164"/>
                <a:gd name="T33" fmla="*/ 145 h 252"/>
                <a:gd name="T34" fmla="*/ 32 w 164"/>
                <a:gd name="T35" fmla="*/ 139 h 252"/>
                <a:gd name="T36" fmla="*/ 25 w 164"/>
                <a:gd name="T37" fmla="*/ 120 h 252"/>
                <a:gd name="T38" fmla="*/ 0 w 164"/>
                <a:gd name="T39" fmla="*/ 101 h 252"/>
                <a:gd name="T40" fmla="*/ 0 w 164"/>
                <a:gd name="T41" fmla="*/ 88 h 252"/>
                <a:gd name="T42" fmla="*/ 7 w 164"/>
                <a:gd name="T43" fmla="*/ 69 h 252"/>
                <a:gd name="T44" fmla="*/ 7 w 164"/>
                <a:gd name="T45" fmla="*/ 63 h 252"/>
                <a:gd name="T46" fmla="*/ 51 w 164"/>
                <a:gd name="T47" fmla="*/ 50 h 252"/>
                <a:gd name="T48" fmla="*/ 69 w 164"/>
                <a:gd name="T49" fmla="*/ 32 h 252"/>
                <a:gd name="T50" fmla="*/ 69 w 164"/>
                <a:gd name="T51" fmla="*/ 19 h 252"/>
                <a:gd name="T52" fmla="*/ 76 w 164"/>
                <a:gd name="T53" fmla="*/ 19 h 252"/>
                <a:gd name="T54" fmla="*/ 76 w 164"/>
                <a:gd name="T55" fmla="*/ 13 h 252"/>
                <a:gd name="T56" fmla="*/ 76 w 164"/>
                <a:gd name="T57" fmla="*/ 0 h 252"/>
                <a:gd name="T58" fmla="*/ 82 w 164"/>
                <a:gd name="T59" fmla="*/ 6 h 252"/>
                <a:gd name="T60" fmla="*/ 101 w 164"/>
                <a:gd name="T61" fmla="*/ 6 h 252"/>
                <a:gd name="T62" fmla="*/ 101 w 164"/>
                <a:gd name="T63" fmla="*/ 6 h 252"/>
                <a:gd name="T64" fmla="*/ 114 w 164"/>
                <a:gd name="T65" fmla="*/ 25 h 252"/>
                <a:gd name="T66" fmla="*/ 120 w 164"/>
                <a:gd name="T67" fmla="*/ 57 h 252"/>
                <a:gd name="T68" fmla="*/ 126 w 164"/>
                <a:gd name="T69" fmla="*/ 76 h 252"/>
                <a:gd name="T70" fmla="*/ 139 w 164"/>
                <a:gd name="T71" fmla="*/ 76 h 252"/>
                <a:gd name="T72" fmla="*/ 132 w 164"/>
                <a:gd name="T73" fmla="*/ 88 h 252"/>
                <a:gd name="T74" fmla="*/ 139 w 164"/>
                <a:gd name="T75" fmla="*/ 88 h 252"/>
                <a:gd name="T76" fmla="*/ 145 w 164"/>
                <a:gd name="T77" fmla="*/ 95 h 252"/>
                <a:gd name="T78" fmla="*/ 151 w 164"/>
                <a:gd name="T79" fmla="*/ 126 h 252"/>
                <a:gd name="T80" fmla="*/ 145 w 164"/>
                <a:gd name="T81" fmla="*/ 158 h 252"/>
                <a:gd name="T82" fmla="*/ 158 w 164"/>
                <a:gd name="T83" fmla="*/ 176 h 252"/>
                <a:gd name="T84" fmla="*/ 164 w 164"/>
                <a:gd name="T85" fmla="*/ 189 h 252"/>
                <a:gd name="T86" fmla="*/ 158 w 164"/>
                <a:gd name="T87" fmla="*/ 195 h 252"/>
                <a:gd name="T88" fmla="*/ 120 w 164"/>
                <a:gd name="T89" fmla="*/ 195 h 252"/>
                <a:gd name="T90" fmla="*/ 120 w 164"/>
                <a:gd name="T91" fmla="*/ 202 h 252"/>
                <a:gd name="T92" fmla="*/ 126 w 164"/>
                <a:gd name="T93" fmla="*/ 208 h 252"/>
                <a:gd name="T94" fmla="*/ 120 w 164"/>
                <a:gd name="T95" fmla="*/ 214 h 252"/>
                <a:gd name="T96" fmla="*/ 126 w 164"/>
                <a:gd name="T97" fmla="*/ 214 h 252"/>
                <a:gd name="T98" fmla="*/ 120 w 164"/>
                <a:gd name="T99" fmla="*/ 221 h 252"/>
                <a:gd name="T100" fmla="*/ 126 w 164"/>
                <a:gd name="T101" fmla="*/ 227 h 252"/>
                <a:gd name="T102" fmla="*/ 120 w 164"/>
                <a:gd name="T103" fmla="*/ 246 h 252"/>
                <a:gd name="T104" fmla="*/ 126 w 164"/>
                <a:gd name="T105" fmla="*/ 252 h 252"/>
                <a:gd name="T106" fmla="*/ 126 w 164"/>
                <a:gd name="T107" fmla="*/ 252 h 252"/>
                <a:gd name="T108" fmla="*/ 101 w 164"/>
                <a:gd name="T109" fmla="*/ 252 h 2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252">
                  <a:moveTo>
                    <a:pt x="101" y="252"/>
                  </a:moveTo>
                  <a:lnTo>
                    <a:pt x="88" y="233"/>
                  </a:lnTo>
                  <a:lnTo>
                    <a:pt x="82" y="239"/>
                  </a:lnTo>
                  <a:lnTo>
                    <a:pt x="95" y="252"/>
                  </a:lnTo>
                  <a:lnTo>
                    <a:pt x="63" y="252"/>
                  </a:lnTo>
                  <a:lnTo>
                    <a:pt x="63" y="239"/>
                  </a:lnTo>
                  <a:lnTo>
                    <a:pt x="69" y="239"/>
                  </a:lnTo>
                  <a:lnTo>
                    <a:pt x="82" y="239"/>
                  </a:lnTo>
                  <a:lnTo>
                    <a:pt x="76" y="221"/>
                  </a:lnTo>
                  <a:lnTo>
                    <a:pt x="69" y="214"/>
                  </a:lnTo>
                  <a:lnTo>
                    <a:pt x="69" y="195"/>
                  </a:lnTo>
                  <a:lnTo>
                    <a:pt x="51" y="183"/>
                  </a:lnTo>
                  <a:lnTo>
                    <a:pt x="51" y="170"/>
                  </a:lnTo>
                  <a:lnTo>
                    <a:pt x="44" y="164"/>
                  </a:lnTo>
                  <a:lnTo>
                    <a:pt x="44" y="158"/>
                  </a:lnTo>
                  <a:lnTo>
                    <a:pt x="38" y="145"/>
                  </a:lnTo>
                  <a:lnTo>
                    <a:pt x="32" y="139"/>
                  </a:lnTo>
                  <a:lnTo>
                    <a:pt x="25" y="120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7" y="69"/>
                  </a:lnTo>
                  <a:lnTo>
                    <a:pt x="7" y="63"/>
                  </a:lnTo>
                  <a:lnTo>
                    <a:pt x="51" y="50"/>
                  </a:lnTo>
                  <a:lnTo>
                    <a:pt x="69" y="32"/>
                  </a:lnTo>
                  <a:lnTo>
                    <a:pt x="69" y="19"/>
                  </a:lnTo>
                  <a:lnTo>
                    <a:pt x="76" y="19"/>
                  </a:lnTo>
                  <a:lnTo>
                    <a:pt x="76" y="13"/>
                  </a:lnTo>
                  <a:lnTo>
                    <a:pt x="76" y="0"/>
                  </a:lnTo>
                  <a:lnTo>
                    <a:pt x="82" y="6"/>
                  </a:lnTo>
                  <a:lnTo>
                    <a:pt x="101" y="6"/>
                  </a:lnTo>
                  <a:lnTo>
                    <a:pt x="114" y="25"/>
                  </a:lnTo>
                  <a:lnTo>
                    <a:pt x="120" y="57"/>
                  </a:lnTo>
                  <a:lnTo>
                    <a:pt x="126" y="76"/>
                  </a:lnTo>
                  <a:lnTo>
                    <a:pt x="139" y="76"/>
                  </a:lnTo>
                  <a:lnTo>
                    <a:pt x="132" y="88"/>
                  </a:lnTo>
                  <a:lnTo>
                    <a:pt x="139" y="88"/>
                  </a:lnTo>
                  <a:lnTo>
                    <a:pt x="145" y="95"/>
                  </a:lnTo>
                  <a:lnTo>
                    <a:pt x="151" y="126"/>
                  </a:lnTo>
                  <a:lnTo>
                    <a:pt x="145" y="158"/>
                  </a:lnTo>
                  <a:lnTo>
                    <a:pt x="158" y="176"/>
                  </a:lnTo>
                  <a:lnTo>
                    <a:pt x="164" y="189"/>
                  </a:lnTo>
                  <a:lnTo>
                    <a:pt x="158" y="195"/>
                  </a:lnTo>
                  <a:lnTo>
                    <a:pt x="120" y="195"/>
                  </a:lnTo>
                  <a:lnTo>
                    <a:pt x="120" y="202"/>
                  </a:lnTo>
                  <a:lnTo>
                    <a:pt x="126" y="208"/>
                  </a:lnTo>
                  <a:lnTo>
                    <a:pt x="120" y="214"/>
                  </a:lnTo>
                  <a:lnTo>
                    <a:pt x="126" y="214"/>
                  </a:lnTo>
                  <a:lnTo>
                    <a:pt x="120" y="221"/>
                  </a:lnTo>
                  <a:lnTo>
                    <a:pt x="126" y="227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1" y="2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07" name="Freeform 33" descr="Light upward diagonal"/>
            <p:cNvSpPr>
              <a:spLocks/>
            </p:cNvSpPr>
            <p:nvPr/>
          </p:nvSpPr>
          <p:spPr bwMode="auto">
            <a:xfrm>
              <a:off x="1652" y="1609"/>
              <a:ext cx="334" cy="277"/>
            </a:xfrm>
            <a:custGeom>
              <a:avLst/>
              <a:gdLst>
                <a:gd name="T0" fmla="*/ 277 w 334"/>
                <a:gd name="T1" fmla="*/ 258 h 277"/>
                <a:gd name="T2" fmla="*/ 271 w 334"/>
                <a:gd name="T3" fmla="*/ 245 h 277"/>
                <a:gd name="T4" fmla="*/ 252 w 334"/>
                <a:gd name="T5" fmla="*/ 252 h 277"/>
                <a:gd name="T6" fmla="*/ 227 w 334"/>
                <a:gd name="T7" fmla="*/ 239 h 277"/>
                <a:gd name="T8" fmla="*/ 221 w 334"/>
                <a:gd name="T9" fmla="*/ 239 h 277"/>
                <a:gd name="T10" fmla="*/ 177 w 334"/>
                <a:gd name="T11" fmla="*/ 201 h 277"/>
                <a:gd name="T12" fmla="*/ 164 w 334"/>
                <a:gd name="T13" fmla="*/ 201 h 277"/>
                <a:gd name="T14" fmla="*/ 158 w 334"/>
                <a:gd name="T15" fmla="*/ 201 h 277"/>
                <a:gd name="T16" fmla="*/ 145 w 334"/>
                <a:gd name="T17" fmla="*/ 201 h 277"/>
                <a:gd name="T18" fmla="*/ 133 w 334"/>
                <a:gd name="T19" fmla="*/ 201 h 277"/>
                <a:gd name="T20" fmla="*/ 114 w 334"/>
                <a:gd name="T21" fmla="*/ 151 h 277"/>
                <a:gd name="T22" fmla="*/ 63 w 334"/>
                <a:gd name="T23" fmla="*/ 107 h 277"/>
                <a:gd name="T24" fmla="*/ 0 w 334"/>
                <a:gd name="T25" fmla="*/ 31 h 277"/>
                <a:gd name="T26" fmla="*/ 13 w 334"/>
                <a:gd name="T27" fmla="*/ 25 h 277"/>
                <a:gd name="T28" fmla="*/ 51 w 334"/>
                <a:gd name="T29" fmla="*/ 25 h 277"/>
                <a:gd name="T30" fmla="*/ 51 w 334"/>
                <a:gd name="T31" fmla="*/ 12 h 277"/>
                <a:gd name="T32" fmla="*/ 114 w 334"/>
                <a:gd name="T33" fmla="*/ 19 h 277"/>
                <a:gd name="T34" fmla="*/ 114 w 334"/>
                <a:gd name="T35" fmla="*/ 6 h 277"/>
                <a:gd name="T36" fmla="*/ 133 w 334"/>
                <a:gd name="T37" fmla="*/ 6 h 277"/>
                <a:gd name="T38" fmla="*/ 133 w 334"/>
                <a:gd name="T39" fmla="*/ 0 h 277"/>
                <a:gd name="T40" fmla="*/ 208 w 334"/>
                <a:gd name="T41" fmla="*/ 6 h 277"/>
                <a:gd name="T42" fmla="*/ 208 w 334"/>
                <a:gd name="T43" fmla="*/ 6 h 277"/>
                <a:gd name="T44" fmla="*/ 221 w 334"/>
                <a:gd name="T45" fmla="*/ 19 h 277"/>
                <a:gd name="T46" fmla="*/ 240 w 334"/>
                <a:gd name="T47" fmla="*/ 56 h 277"/>
                <a:gd name="T48" fmla="*/ 252 w 334"/>
                <a:gd name="T49" fmla="*/ 63 h 277"/>
                <a:gd name="T50" fmla="*/ 259 w 334"/>
                <a:gd name="T51" fmla="*/ 69 h 277"/>
                <a:gd name="T52" fmla="*/ 259 w 334"/>
                <a:gd name="T53" fmla="*/ 75 h 277"/>
                <a:gd name="T54" fmla="*/ 252 w 334"/>
                <a:gd name="T55" fmla="*/ 94 h 277"/>
                <a:gd name="T56" fmla="*/ 252 w 334"/>
                <a:gd name="T57" fmla="*/ 107 h 277"/>
                <a:gd name="T58" fmla="*/ 277 w 334"/>
                <a:gd name="T59" fmla="*/ 126 h 277"/>
                <a:gd name="T60" fmla="*/ 284 w 334"/>
                <a:gd name="T61" fmla="*/ 145 h 277"/>
                <a:gd name="T62" fmla="*/ 290 w 334"/>
                <a:gd name="T63" fmla="*/ 151 h 277"/>
                <a:gd name="T64" fmla="*/ 296 w 334"/>
                <a:gd name="T65" fmla="*/ 164 h 277"/>
                <a:gd name="T66" fmla="*/ 296 w 334"/>
                <a:gd name="T67" fmla="*/ 170 h 277"/>
                <a:gd name="T68" fmla="*/ 303 w 334"/>
                <a:gd name="T69" fmla="*/ 176 h 277"/>
                <a:gd name="T70" fmla="*/ 303 w 334"/>
                <a:gd name="T71" fmla="*/ 176 h 277"/>
                <a:gd name="T72" fmla="*/ 303 w 334"/>
                <a:gd name="T73" fmla="*/ 189 h 277"/>
                <a:gd name="T74" fmla="*/ 321 w 334"/>
                <a:gd name="T75" fmla="*/ 201 h 277"/>
                <a:gd name="T76" fmla="*/ 321 w 334"/>
                <a:gd name="T77" fmla="*/ 220 h 277"/>
                <a:gd name="T78" fmla="*/ 328 w 334"/>
                <a:gd name="T79" fmla="*/ 227 h 277"/>
                <a:gd name="T80" fmla="*/ 334 w 334"/>
                <a:gd name="T81" fmla="*/ 245 h 277"/>
                <a:gd name="T82" fmla="*/ 321 w 334"/>
                <a:gd name="T83" fmla="*/ 245 h 277"/>
                <a:gd name="T84" fmla="*/ 315 w 334"/>
                <a:gd name="T85" fmla="*/ 245 h 277"/>
                <a:gd name="T86" fmla="*/ 315 w 334"/>
                <a:gd name="T87" fmla="*/ 258 h 277"/>
                <a:gd name="T88" fmla="*/ 309 w 334"/>
                <a:gd name="T89" fmla="*/ 277 h 277"/>
                <a:gd name="T90" fmla="*/ 290 w 334"/>
                <a:gd name="T91" fmla="*/ 277 h 277"/>
                <a:gd name="T92" fmla="*/ 277 w 334"/>
                <a:gd name="T93" fmla="*/ 258 h 2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34" h="277">
                  <a:moveTo>
                    <a:pt x="277" y="258"/>
                  </a:moveTo>
                  <a:lnTo>
                    <a:pt x="271" y="245"/>
                  </a:lnTo>
                  <a:lnTo>
                    <a:pt x="252" y="252"/>
                  </a:lnTo>
                  <a:lnTo>
                    <a:pt x="227" y="239"/>
                  </a:lnTo>
                  <a:lnTo>
                    <a:pt x="221" y="239"/>
                  </a:lnTo>
                  <a:lnTo>
                    <a:pt x="177" y="201"/>
                  </a:lnTo>
                  <a:lnTo>
                    <a:pt x="164" y="201"/>
                  </a:lnTo>
                  <a:lnTo>
                    <a:pt x="158" y="201"/>
                  </a:lnTo>
                  <a:lnTo>
                    <a:pt x="145" y="201"/>
                  </a:lnTo>
                  <a:lnTo>
                    <a:pt x="133" y="201"/>
                  </a:lnTo>
                  <a:lnTo>
                    <a:pt x="114" y="151"/>
                  </a:lnTo>
                  <a:lnTo>
                    <a:pt x="63" y="107"/>
                  </a:lnTo>
                  <a:lnTo>
                    <a:pt x="0" y="31"/>
                  </a:lnTo>
                  <a:lnTo>
                    <a:pt x="13" y="25"/>
                  </a:lnTo>
                  <a:lnTo>
                    <a:pt x="51" y="25"/>
                  </a:lnTo>
                  <a:lnTo>
                    <a:pt x="51" y="12"/>
                  </a:lnTo>
                  <a:lnTo>
                    <a:pt x="114" y="19"/>
                  </a:lnTo>
                  <a:lnTo>
                    <a:pt x="114" y="6"/>
                  </a:lnTo>
                  <a:lnTo>
                    <a:pt x="133" y="6"/>
                  </a:lnTo>
                  <a:lnTo>
                    <a:pt x="133" y="0"/>
                  </a:lnTo>
                  <a:lnTo>
                    <a:pt x="208" y="6"/>
                  </a:lnTo>
                  <a:lnTo>
                    <a:pt x="221" y="19"/>
                  </a:lnTo>
                  <a:lnTo>
                    <a:pt x="240" y="56"/>
                  </a:lnTo>
                  <a:lnTo>
                    <a:pt x="252" y="63"/>
                  </a:lnTo>
                  <a:lnTo>
                    <a:pt x="259" y="69"/>
                  </a:lnTo>
                  <a:lnTo>
                    <a:pt x="259" y="75"/>
                  </a:lnTo>
                  <a:lnTo>
                    <a:pt x="252" y="94"/>
                  </a:lnTo>
                  <a:lnTo>
                    <a:pt x="252" y="107"/>
                  </a:lnTo>
                  <a:lnTo>
                    <a:pt x="277" y="126"/>
                  </a:lnTo>
                  <a:lnTo>
                    <a:pt x="284" y="145"/>
                  </a:lnTo>
                  <a:lnTo>
                    <a:pt x="290" y="151"/>
                  </a:lnTo>
                  <a:lnTo>
                    <a:pt x="296" y="164"/>
                  </a:lnTo>
                  <a:lnTo>
                    <a:pt x="296" y="170"/>
                  </a:lnTo>
                  <a:lnTo>
                    <a:pt x="303" y="176"/>
                  </a:lnTo>
                  <a:lnTo>
                    <a:pt x="303" y="189"/>
                  </a:lnTo>
                  <a:lnTo>
                    <a:pt x="321" y="201"/>
                  </a:lnTo>
                  <a:lnTo>
                    <a:pt x="321" y="220"/>
                  </a:lnTo>
                  <a:lnTo>
                    <a:pt x="328" y="227"/>
                  </a:lnTo>
                  <a:lnTo>
                    <a:pt x="334" y="245"/>
                  </a:lnTo>
                  <a:lnTo>
                    <a:pt x="321" y="245"/>
                  </a:lnTo>
                  <a:lnTo>
                    <a:pt x="315" y="245"/>
                  </a:lnTo>
                  <a:lnTo>
                    <a:pt x="315" y="258"/>
                  </a:lnTo>
                  <a:lnTo>
                    <a:pt x="309" y="277"/>
                  </a:lnTo>
                  <a:lnTo>
                    <a:pt x="290" y="277"/>
                  </a:lnTo>
                  <a:lnTo>
                    <a:pt x="277" y="258"/>
                  </a:lnTo>
                  <a:close/>
                </a:path>
              </a:pathLst>
            </a:custGeom>
            <a:noFill/>
            <a:ln w="9525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08" name="Freeform 34"/>
            <p:cNvSpPr>
              <a:spLocks/>
            </p:cNvSpPr>
            <p:nvPr/>
          </p:nvSpPr>
          <p:spPr bwMode="auto">
            <a:xfrm>
              <a:off x="1791" y="1810"/>
              <a:ext cx="164" cy="177"/>
            </a:xfrm>
            <a:custGeom>
              <a:avLst/>
              <a:gdLst>
                <a:gd name="T0" fmla="*/ 138 w 164"/>
                <a:gd name="T1" fmla="*/ 57 h 177"/>
                <a:gd name="T2" fmla="*/ 151 w 164"/>
                <a:gd name="T3" fmla="*/ 82 h 177"/>
                <a:gd name="T4" fmla="*/ 145 w 164"/>
                <a:gd name="T5" fmla="*/ 107 h 177"/>
                <a:gd name="T6" fmla="*/ 164 w 164"/>
                <a:gd name="T7" fmla="*/ 120 h 177"/>
                <a:gd name="T8" fmla="*/ 151 w 164"/>
                <a:gd name="T9" fmla="*/ 139 h 177"/>
                <a:gd name="T10" fmla="*/ 157 w 164"/>
                <a:gd name="T11" fmla="*/ 177 h 177"/>
                <a:gd name="T12" fmla="*/ 138 w 164"/>
                <a:gd name="T13" fmla="*/ 177 h 177"/>
                <a:gd name="T14" fmla="*/ 101 w 164"/>
                <a:gd name="T15" fmla="*/ 145 h 177"/>
                <a:gd name="T16" fmla="*/ 88 w 164"/>
                <a:gd name="T17" fmla="*/ 152 h 177"/>
                <a:gd name="T18" fmla="*/ 57 w 164"/>
                <a:gd name="T19" fmla="*/ 107 h 177"/>
                <a:gd name="T20" fmla="*/ 25 w 164"/>
                <a:gd name="T21" fmla="*/ 101 h 177"/>
                <a:gd name="T22" fmla="*/ 19 w 164"/>
                <a:gd name="T23" fmla="*/ 114 h 177"/>
                <a:gd name="T24" fmla="*/ 0 w 164"/>
                <a:gd name="T25" fmla="*/ 114 h 177"/>
                <a:gd name="T26" fmla="*/ 25 w 164"/>
                <a:gd name="T27" fmla="*/ 57 h 177"/>
                <a:gd name="T28" fmla="*/ 6 w 164"/>
                <a:gd name="T29" fmla="*/ 0 h 177"/>
                <a:gd name="T30" fmla="*/ 19 w 164"/>
                <a:gd name="T31" fmla="*/ 0 h 177"/>
                <a:gd name="T32" fmla="*/ 25 w 164"/>
                <a:gd name="T33" fmla="*/ 0 h 177"/>
                <a:gd name="T34" fmla="*/ 38 w 164"/>
                <a:gd name="T35" fmla="*/ 0 h 177"/>
                <a:gd name="T36" fmla="*/ 82 w 164"/>
                <a:gd name="T37" fmla="*/ 38 h 177"/>
                <a:gd name="T38" fmla="*/ 88 w 164"/>
                <a:gd name="T39" fmla="*/ 38 h 177"/>
                <a:gd name="T40" fmla="*/ 113 w 164"/>
                <a:gd name="T41" fmla="*/ 51 h 177"/>
                <a:gd name="T42" fmla="*/ 132 w 164"/>
                <a:gd name="T43" fmla="*/ 44 h 177"/>
                <a:gd name="T44" fmla="*/ 138 w 164"/>
                <a:gd name="T45" fmla="*/ 57 h 1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4" h="177">
                  <a:moveTo>
                    <a:pt x="138" y="57"/>
                  </a:moveTo>
                  <a:lnTo>
                    <a:pt x="151" y="82"/>
                  </a:lnTo>
                  <a:lnTo>
                    <a:pt x="145" y="107"/>
                  </a:lnTo>
                  <a:lnTo>
                    <a:pt x="164" y="120"/>
                  </a:lnTo>
                  <a:lnTo>
                    <a:pt x="151" y="139"/>
                  </a:lnTo>
                  <a:lnTo>
                    <a:pt x="157" y="177"/>
                  </a:lnTo>
                  <a:lnTo>
                    <a:pt x="138" y="177"/>
                  </a:lnTo>
                  <a:lnTo>
                    <a:pt x="101" y="145"/>
                  </a:lnTo>
                  <a:lnTo>
                    <a:pt x="88" y="152"/>
                  </a:lnTo>
                  <a:lnTo>
                    <a:pt x="57" y="107"/>
                  </a:lnTo>
                  <a:lnTo>
                    <a:pt x="25" y="101"/>
                  </a:lnTo>
                  <a:lnTo>
                    <a:pt x="19" y="114"/>
                  </a:lnTo>
                  <a:lnTo>
                    <a:pt x="0" y="114"/>
                  </a:lnTo>
                  <a:lnTo>
                    <a:pt x="25" y="57"/>
                  </a:lnTo>
                  <a:lnTo>
                    <a:pt x="6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82" y="38"/>
                  </a:lnTo>
                  <a:lnTo>
                    <a:pt x="88" y="38"/>
                  </a:lnTo>
                  <a:lnTo>
                    <a:pt x="113" y="51"/>
                  </a:lnTo>
                  <a:lnTo>
                    <a:pt x="132" y="44"/>
                  </a:lnTo>
                  <a:lnTo>
                    <a:pt x="138" y="5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09" name="Freeform 35" descr="Light upward diagonal"/>
            <p:cNvSpPr>
              <a:spLocks noEditPoints="1"/>
            </p:cNvSpPr>
            <p:nvPr/>
          </p:nvSpPr>
          <p:spPr bwMode="auto">
            <a:xfrm>
              <a:off x="1967" y="1735"/>
              <a:ext cx="233" cy="170"/>
            </a:xfrm>
            <a:custGeom>
              <a:avLst/>
              <a:gdLst>
                <a:gd name="T0" fmla="*/ 38 w 233"/>
                <a:gd name="T1" fmla="*/ 132 h 170"/>
                <a:gd name="T2" fmla="*/ 63 w 233"/>
                <a:gd name="T3" fmla="*/ 132 h 170"/>
                <a:gd name="T4" fmla="*/ 63 w 233"/>
                <a:gd name="T5" fmla="*/ 132 h 170"/>
                <a:gd name="T6" fmla="*/ 57 w 233"/>
                <a:gd name="T7" fmla="*/ 126 h 170"/>
                <a:gd name="T8" fmla="*/ 63 w 233"/>
                <a:gd name="T9" fmla="*/ 107 h 170"/>
                <a:gd name="T10" fmla="*/ 57 w 233"/>
                <a:gd name="T11" fmla="*/ 101 h 170"/>
                <a:gd name="T12" fmla="*/ 63 w 233"/>
                <a:gd name="T13" fmla="*/ 94 h 170"/>
                <a:gd name="T14" fmla="*/ 57 w 233"/>
                <a:gd name="T15" fmla="*/ 94 h 170"/>
                <a:gd name="T16" fmla="*/ 63 w 233"/>
                <a:gd name="T17" fmla="*/ 88 h 170"/>
                <a:gd name="T18" fmla="*/ 57 w 233"/>
                <a:gd name="T19" fmla="*/ 82 h 170"/>
                <a:gd name="T20" fmla="*/ 57 w 233"/>
                <a:gd name="T21" fmla="*/ 75 h 170"/>
                <a:gd name="T22" fmla="*/ 95 w 233"/>
                <a:gd name="T23" fmla="*/ 75 h 170"/>
                <a:gd name="T24" fmla="*/ 101 w 233"/>
                <a:gd name="T25" fmla="*/ 69 h 170"/>
                <a:gd name="T26" fmla="*/ 95 w 233"/>
                <a:gd name="T27" fmla="*/ 56 h 170"/>
                <a:gd name="T28" fmla="*/ 82 w 233"/>
                <a:gd name="T29" fmla="*/ 38 h 170"/>
                <a:gd name="T30" fmla="*/ 88 w 233"/>
                <a:gd name="T31" fmla="*/ 6 h 170"/>
                <a:gd name="T32" fmla="*/ 101 w 233"/>
                <a:gd name="T33" fmla="*/ 6 h 170"/>
                <a:gd name="T34" fmla="*/ 114 w 233"/>
                <a:gd name="T35" fmla="*/ 19 h 170"/>
                <a:gd name="T36" fmla="*/ 120 w 233"/>
                <a:gd name="T37" fmla="*/ 12 h 170"/>
                <a:gd name="T38" fmla="*/ 132 w 233"/>
                <a:gd name="T39" fmla="*/ 0 h 170"/>
                <a:gd name="T40" fmla="*/ 139 w 233"/>
                <a:gd name="T41" fmla="*/ 0 h 170"/>
                <a:gd name="T42" fmla="*/ 158 w 233"/>
                <a:gd name="T43" fmla="*/ 0 h 170"/>
                <a:gd name="T44" fmla="*/ 176 w 233"/>
                <a:gd name="T45" fmla="*/ 6 h 170"/>
                <a:gd name="T46" fmla="*/ 202 w 233"/>
                <a:gd name="T47" fmla="*/ 0 h 170"/>
                <a:gd name="T48" fmla="*/ 208 w 233"/>
                <a:gd name="T49" fmla="*/ 6 h 170"/>
                <a:gd name="T50" fmla="*/ 208 w 233"/>
                <a:gd name="T51" fmla="*/ 75 h 170"/>
                <a:gd name="T52" fmla="*/ 233 w 233"/>
                <a:gd name="T53" fmla="*/ 82 h 170"/>
                <a:gd name="T54" fmla="*/ 233 w 233"/>
                <a:gd name="T55" fmla="*/ 94 h 170"/>
                <a:gd name="T56" fmla="*/ 233 w 233"/>
                <a:gd name="T57" fmla="*/ 107 h 170"/>
                <a:gd name="T58" fmla="*/ 227 w 233"/>
                <a:gd name="T59" fmla="*/ 119 h 170"/>
                <a:gd name="T60" fmla="*/ 214 w 233"/>
                <a:gd name="T61" fmla="*/ 126 h 170"/>
                <a:gd name="T62" fmla="*/ 208 w 233"/>
                <a:gd name="T63" fmla="*/ 132 h 170"/>
                <a:gd name="T64" fmla="*/ 176 w 233"/>
                <a:gd name="T65" fmla="*/ 170 h 170"/>
                <a:gd name="T66" fmla="*/ 139 w 233"/>
                <a:gd name="T67" fmla="*/ 170 h 170"/>
                <a:gd name="T68" fmla="*/ 120 w 233"/>
                <a:gd name="T69" fmla="*/ 145 h 170"/>
                <a:gd name="T70" fmla="*/ 44 w 233"/>
                <a:gd name="T71" fmla="*/ 164 h 170"/>
                <a:gd name="T72" fmla="*/ 38 w 233"/>
                <a:gd name="T73" fmla="*/ 132 h 170"/>
                <a:gd name="T74" fmla="*/ 32 w 233"/>
                <a:gd name="T75" fmla="*/ 132 h 170"/>
                <a:gd name="T76" fmla="*/ 38 w 233"/>
                <a:gd name="T77" fmla="*/ 157 h 170"/>
                <a:gd name="T78" fmla="*/ 0 w 233"/>
                <a:gd name="T79" fmla="*/ 132 h 170"/>
                <a:gd name="T80" fmla="*/ 32 w 233"/>
                <a:gd name="T81" fmla="*/ 132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3" h="170">
                  <a:moveTo>
                    <a:pt x="38" y="132"/>
                  </a:moveTo>
                  <a:lnTo>
                    <a:pt x="63" y="132"/>
                  </a:lnTo>
                  <a:lnTo>
                    <a:pt x="57" y="126"/>
                  </a:lnTo>
                  <a:lnTo>
                    <a:pt x="63" y="107"/>
                  </a:lnTo>
                  <a:lnTo>
                    <a:pt x="57" y="101"/>
                  </a:lnTo>
                  <a:lnTo>
                    <a:pt x="63" y="94"/>
                  </a:lnTo>
                  <a:lnTo>
                    <a:pt x="57" y="94"/>
                  </a:lnTo>
                  <a:lnTo>
                    <a:pt x="63" y="88"/>
                  </a:lnTo>
                  <a:lnTo>
                    <a:pt x="57" y="82"/>
                  </a:lnTo>
                  <a:lnTo>
                    <a:pt x="57" y="75"/>
                  </a:lnTo>
                  <a:lnTo>
                    <a:pt x="95" y="75"/>
                  </a:lnTo>
                  <a:lnTo>
                    <a:pt x="101" y="69"/>
                  </a:lnTo>
                  <a:lnTo>
                    <a:pt x="95" y="56"/>
                  </a:lnTo>
                  <a:lnTo>
                    <a:pt x="82" y="38"/>
                  </a:lnTo>
                  <a:lnTo>
                    <a:pt x="88" y="6"/>
                  </a:lnTo>
                  <a:lnTo>
                    <a:pt x="101" y="6"/>
                  </a:lnTo>
                  <a:lnTo>
                    <a:pt x="114" y="19"/>
                  </a:lnTo>
                  <a:lnTo>
                    <a:pt x="120" y="12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58" y="0"/>
                  </a:lnTo>
                  <a:lnTo>
                    <a:pt x="176" y="6"/>
                  </a:lnTo>
                  <a:lnTo>
                    <a:pt x="202" y="0"/>
                  </a:lnTo>
                  <a:lnTo>
                    <a:pt x="208" y="6"/>
                  </a:lnTo>
                  <a:lnTo>
                    <a:pt x="208" y="75"/>
                  </a:lnTo>
                  <a:lnTo>
                    <a:pt x="233" y="82"/>
                  </a:lnTo>
                  <a:lnTo>
                    <a:pt x="233" y="94"/>
                  </a:lnTo>
                  <a:lnTo>
                    <a:pt x="233" y="107"/>
                  </a:lnTo>
                  <a:lnTo>
                    <a:pt x="227" y="119"/>
                  </a:lnTo>
                  <a:lnTo>
                    <a:pt x="214" y="126"/>
                  </a:lnTo>
                  <a:lnTo>
                    <a:pt x="208" y="132"/>
                  </a:lnTo>
                  <a:lnTo>
                    <a:pt x="176" y="170"/>
                  </a:lnTo>
                  <a:lnTo>
                    <a:pt x="139" y="170"/>
                  </a:lnTo>
                  <a:lnTo>
                    <a:pt x="120" y="145"/>
                  </a:lnTo>
                  <a:lnTo>
                    <a:pt x="44" y="164"/>
                  </a:lnTo>
                  <a:lnTo>
                    <a:pt x="38" y="132"/>
                  </a:lnTo>
                  <a:close/>
                  <a:moveTo>
                    <a:pt x="32" y="132"/>
                  </a:moveTo>
                  <a:lnTo>
                    <a:pt x="38" y="157"/>
                  </a:lnTo>
                  <a:lnTo>
                    <a:pt x="0" y="132"/>
                  </a:lnTo>
                  <a:lnTo>
                    <a:pt x="32" y="13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10" name="Freeform 36"/>
            <p:cNvSpPr>
              <a:spLocks/>
            </p:cNvSpPr>
            <p:nvPr/>
          </p:nvSpPr>
          <p:spPr bwMode="auto">
            <a:xfrm>
              <a:off x="2200" y="1823"/>
              <a:ext cx="189" cy="296"/>
            </a:xfrm>
            <a:custGeom>
              <a:avLst/>
              <a:gdLst>
                <a:gd name="T0" fmla="*/ 32 w 189"/>
                <a:gd name="T1" fmla="*/ 296 h 296"/>
                <a:gd name="T2" fmla="*/ 32 w 189"/>
                <a:gd name="T3" fmla="*/ 290 h 296"/>
                <a:gd name="T4" fmla="*/ 25 w 189"/>
                <a:gd name="T5" fmla="*/ 283 h 296"/>
                <a:gd name="T6" fmla="*/ 19 w 189"/>
                <a:gd name="T7" fmla="*/ 283 h 296"/>
                <a:gd name="T8" fmla="*/ 13 w 189"/>
                <a:gd name="T9" fmla="*/ 277 h 296"/>
                <a:gd name="T10" fmla="*/ 6 w 189"/>
                <a:gd name="T11" fmla="*/ 271 h 296"/>
                <a:gd name="T12" fmla="*/ 6 w 189"/>
                <a:gd name="T13" fmla="*/ 176 h 296"/>
                <a:gd name="T14" fmla="*/ 13 w 189"/>
                <a:gd name="T15" fmla="*/ 164 h 296"/>
                <a:gd name="T16" fmla="*/ 0 w 189"/>
                <a:gd name="T17" fmla="*/ 151 h 296"/>
                <a:gd name="T18" fmla="*/ 6 w 189"/>
                <a:gd name="T19" fmla="*/ 126 h 296"/>
                <a:gd name="T20" fmla="*/ 0 w 189"/>
                <a:gd name="T21" fmla="*/ 113 h 296"/>
                <a:gd name="T22" fmla="*/ 0 w 189"/>
                <a:gd name="T23" fmla="*/ 107 h 296"/>
                <a:gd name="T24" fmla="*/ 6 w 189"/>
                <a:gd name="T25" fmla="*/ 101 h 296"/>
                <a:gd name="T26" fmla="*/ 6 w 189"/>
                <a:gd name="T27" fmla="*/ 94 h 296"/>
                <a:gd name="T28" fmla="*/ 0 w 189"/>
                <a:gd name="T29" fmla="*/ 94 h 296"/>
                <a:gd name="T30" fmla="*/ 0 w 189"/>
                <a:gd name="T31" fmla="*/ 82 h 296"/>
                <a:gd name="T32" fmla="*/ 13 w 189"/>
                <a:gd name="T33" fmla="*/ 82 h 296"/>
                <a:gd name="T34" fmla="*/ 0 w 189"/>
                <a:gd name="T35" fmla="*/ 63 h 296"/>
                <a:gd name="T36" fmla="*/ 6 w 189"/>
                <a:gd name="T37" fmla="*/ 57 h 296"/>
                <a:gd name="T38" fmla="*/ 19 w 189"/>
                <a:gd name="T39" fmla="*/ 50 h 296"/>
                <a:gd name="T40" fmla="*/ 19 w 189"/>
                <a:gd name="T41" fmla="*/ 38 h 296"/>
                <a:gd name="T42" fmla="*/ 32 w 189"/>
                <a:gd name="T43" fmla="*/ 13 h 296"/>
                <a:gd name="T44" fmla="*/ 44 w 189"/>
                <a:gd name="T45" fmla="*/ 13 h 296"/>
                <a:gd name="T46" fmla="*/ 50 w 189"/>
                <a:gd name="T47" fmla="*/ 25 h 296"/>
                <a:gd name="T48" fmla="*/ 76 w 189"/>
                <a:gd name="T49" fmla="*/ 25 h 296"/>
                <a:gd name="T50" fmla="*/ 88 w 189"/>
                <a:gd name="T51" fmla="*/ 19 h 296"/>
                <a:gd name="T52" fmla="*/ 113 w 189"/>
                <a:gd name="T53" fmla="*/ 19 h 296"/>
                <a:gd name="T54" fmla="*/ 120 w 189"/>
                <a:gd name="T55" fmla="*/ 19 h 296"/>
                <a:gd name="T56" fmla="*/ 139 w 189"/>
                <a:gd name="T57" fmla="*/ 6 h 296"/>
                <a:gd name="T58" fmla="*/ 164 w 189"/>
                <a:gd name="T59" fmla="*/ 0 h 296"/>
                <a:gd name="T60" fmla="*/ 170 w 189"/>
                <a:gd name="T61" fmla="*/ 25 h 296"/>
                <a:gd name="T62" fmla="*/ 189 w 189"/>
                <a:gd name="T63" fmla="*/ 82 h 296"/>
                <a:gd name="T64" fmla="*/ 189 w 189"/>
                <a:gd name="T65" fmla="*/ 202 h 296"/>
                <a:gd name="T66" fmla="*/ 176 w 189"/>
                <a:gd name="T67" fmla="*/ 202 h 296"/>
                <a:gd name="T68" fmla="*/ 170 w 189"/>
                <a:gd name="T69" fmla="*/ 195 h 296"/>
                <a:gd name="T70" fmla="*/ 157 w 189"/>
                <a:gd name="T71" fmla="*/ 202 h 296"/>
                <a:gd name="T72" fmla="*/ 151 w 189"/>
                <a:gd name="T73" fmla="*/ 202 h 296"/>
                <a:gd name="T74" fmla="*/ 145 w 189"/>
                <a:gd name="T75" fmla="*/ 202 h 296"/>
                <a:gd name="T76" fmla="*/ 139 w 189"/>
                <a:gd name="T77" fmla="*/ 202 h 296"/>
                <a:gd name="T78" fmla="*/ 132 w 189"/>
                <a:gd name="T79" fmla="*/ 208 h 296"/>
                <a:gd name="T80" fmla="*/ 120 w 189"/>
                <a:gd name="T81" fmla="*/ 214 h 296"/>
                <a:gd name="T82" fmla="*/ 113 w 189"/>
                <a:gd name="T83" fmla="*/ 220 h 296"/>
                <a:gd name="T84" fmla="*/ 113 w 189"/>
                <a:gd name="T85" fmla="*/ 220 h 296"/>
                <a:gd name="T86" fmla="*/ 107 w 189"/>
                <a:gd name="T87" fmla="*/ 220 h 296"/>
                <a:gd name="T88" fmla="*/ 107 w 189"/>
                <a:gd name="T89" fmla="*/ 220 h 296"/>
                <a:gd name="T90" fmla="*/ 101 w 189"/>
                <a:gd name="T91" fmla="*/ 227 h 296"/>
                <a:gd name="T92" fmla="*/ 95 w 189"/>
                <a:gd name="T93" fmla="*/ 227 h 296"/>
                <a:gd name="T94" fmla="*/ 32 w 189"/>
                <a:gd name="T95" fmla="*/ 296 h 2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9" h="296">
                  <a:moveTo>
                    <a:pt x="32" y="296"/>
                  </a:moveTo>
                  <a:lnTo>
                    <a:pt x="32" y="290"/>
                  </a:lnTo>
                  <a:lnTo>
                    <a:pt x="25" y="283"/>
                  </a:lnTo>
                  <a:lnTo>
                    <a:pt x="19" y="283"/>
                  </a:lnTo>
                  <a:lnTo>
                    <a:pt x="13" y="277"/>
                  </a:lnTo>
                  <a:lnTo>
                    <a:pt x="6" y="271"/>
                  </a:lnTo>
                  <a:lnTo>
                    <a:pt x="6" y="176"/>
                  </a:lnTo>
                  <a:lnTo>
                    <a:pt x="13" y="164"/>
                  </a:lnTo>
                  <a:lnTo>
                    <a:pt x="0" y="151"/>
                  </a:lnTo>
                  <a:lnTo>
                    <a:pt x="6" y="126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6" y="101"/>
                  </a:lnTo>
                  <a:lnTo>
                    <a:pt x="6" y="94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13" y="82"/>
                  </a:lnTo>
                  <a:lnTo>
                    <a:pt x="0" y="63"/>
                  </a:lnTo>
                  <a:lnTo>
                    <a:pt x="6" y="57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32" y="13"/>
                  </a:lnTo>
                  <a:lnTo>
                    <a:pt x="44" y="13"/>
                  </a:lnTo>
                  <a:lnTo>
                    <a:pt x="50" y="25"/>
                  </a:lnTo>
                  <a:lnTo>
                    <a:pt x="76" y="25"/>
                  </a:lnTo>
                  <a:lnTo>
                    <a:pt x="88" y="19"/>
                  </a:lnTo>
                  <a:lnTo>
                    <a:pt x="113" y="19"/>
                  </a:lnTo>
                  <a:lnTo>
                    <a:pt x="120" y="19"/>
                  </a:lnTo>
                  <a:lnTo>
                    <a:pt x="139" y="6"/>
                  </a:lnTo>
                  <a:lnTo>
                    <a:pt x="164" y="0"/>
                  </a:lnTo>
                  <a:lnTo>
                    <a:pt x="170" y="25"/>
                  </a:lnTo>
                  <a:lnTo>
                    <a:pt x="189" y="82"/>
                  </a:lnTo>
                  <a:lnTo>
                    <a:pt x="189" y="202"/>
                  </a:lnTo>
                  <a:lnTo>
                    <a:pt x="176" y="202"/>
                  </a:lnTo>
                  <a:lnTo>
                    <a:pt x="170" y="195"/>
                  </a:lnTo>
                  <a:lnTo>
                    <a:pt x="157" y="202"/>
                  </a:lnTo>
                  <a:lnTo>
                    <a:pt x="151" y="202"/>
                  </a:lnTo>
                  <a:lnTo>
                    <a:pt x="145" y="202"/>
                  </a:lnTo>
                  <a:lnTo>
                    <a:pt x="139" y="202"/>
                  </a:lnTo>
                  <a:lnTo>
                    <a:pt x="132" y="208"/>
                  </a:lnTo>
                  <a:lnTo>
                    <a:pt x="120" y="214"/>
                  </a:lnTo>
                  <a:lnTo>
                    <a:pt x="113" y="220"/>
                  </a:lnTo>
                  <a:lnTo>
                    <a:pt x="107" y="220"/>
                  </a:lnTo>
                  <a:lnTo>
                    <a:pt x="101" y="227"/>
                  </a:lnTo>
                  <a:lnTo>
                    <a:pt x="95" y="227"/>
                  </a:lnTo>
                  <a:lnTo>
                    <a:pt x="32" y="296"/>
                  </a:lnTo>
                  <a:close/>
                </a:path>
              </a:pathLst>
            </a:custGeom>
            <a:noFill/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11" name="Freeform 37"/>
            <p:cNvSpPr>
              <a:spLocks/>
            </p:cNvSpPr>
            <p:nvPr/>
          </p:nvSpPr>
          <p:spPr bwMode="auto">
            <a:xfrm>
              <a:off x="2024" y="2119"/>
              <a:ext cx="283" cy="214"/>
            </a:xfrm>
            <a:custGeom>
              <a:avLst/>
              <a:gdLst>
                <a:gd name="T0" fmla="*/ 277 w 283"/>
                <a:gd name="T1" fmla="*/ 189 h 214"/>
                <a:gd name="T2" fmla="*/ 220 w 283"/>
                <a:gd name="T3" fmla="*/ 189 h 214"/>
                <a:gd name="T4" fmla="*/ 214 w 283"/>
                <a:gd name="T5" fmla="*/ 183 h 214"/>
                <a:gd name="T6" fmla="*/ 201 w 283"/>
                <a:gd name="T7" fmla="*/ 183 h 214"/>
                <a:gd name="T8" fmla="*/ 195 w 283"/>
                <a:gd name="T9" fmla="*/ 183 h 214"/>
                <a:gd name="T10" fmla="*/ 195 w 283"/>
                <a:gd name="T11" fmla="*/ 195 h 214"/>
                <a:gd name="T12" fmla="*/ 182 w 283"/>
                <a:gd name="T13" fmla="*/ 202 h 214"/>
                <a:gd name="T14" fmla="*/ 176 w 283"/>
                <a:gd name="T15" fmla="*/ 214 h 214"/>
                <a:gd name="T16" fmla="*/ 176 w 283"/>
                <a:gd name="T17" fmla="*/ 214 h 214"/>
                <a:gd name="T18" fmla="*/ 170 w 283"/>
                <a:gd name="T19" fmla="*/ 208 h 214"/>
                <a:gd name="T20" fmla="*/ 157 w 283"/>
                <a:gd name="T21" fmla="*/ 202 h 214"/>
                <a:gd name="T22" fmla="*/ 151 w 283"/>
                <a:gd name="T23" fmla="*/ 189 h 214"/>
                <a:gd name="T24" fmla="*/ 145 w 283"/>
                <a:gd name="T25" fmla="*/ 183 h 214"/>
                <a:gd name="T26" fmla="*/ 138 w 283"/>
                <a:gd name="T27" fmla="*/ 170 h 214"/>
                <a:gd name="T28" fmla="*/ 126 w 283"/>
                <a:gd name="T29" fmla="*/ 158 h 214"/>
                <a:gd name="T30" fmla="*/ 94 w 283"/>
                <a:gd name="T31" fmla="*/ 139 h 214"/>
                <a:gd name="T32" fmla="*/ 50 w 283"/>
                <a:gd name="T33" fmla="*/ 113 h 214"/>
                <a:gd name="T34" fmla="*/ 38 w 283"/>
                <a:gd name="T35" fmla="*/ 95 h 214"/>
                <a:gd name="T36" fmla="*/ 25 w 283"/>
                <a:gd name="T37" fmla="*/ 95 h 214"/>
                <a:gd name="T38" fmla="*/ 25 w 283"/>
                <a:gd name="T39" fmla="*/ 82 h 214"/>
                <a:gd name="T40" fmla="*/ 12 w 283"/>
                <a:gd name="T41" fmla="*/ 69 h 214"/>
                <a:gd name="T42" fmla="*/ 6 w 283"/>
                <a:gd name="T43" fmla="*/ 57 h 214"/>
                <a:gd name="T44" fmla="*/ 0 w 283"/>
                <a:gd name="T45" fmla="*/ 57 h 214"/>
                <a:gd name="T46" fmla="*/ 0 w 283"/>
                <a:gd name="T47" fmla="*/ 13 h 214"/>
                <a:gd name="T48" fmla="*/ 6 w 283"/>
                <a:gd name="T49" fmla="*/ 6 h 214"/>
                <a:gd name="T50" fmla="*/ 25 w 283"/>
                <a:gd name="T51" fmla="*/ 6 h 214"/>
                <a:gd name="T52" fmla="*/ 25 w 283"/>
                <a:gd name="T53" fmla="*/ 6 h 214"/>
                <a:gd name="T54" fmla="*/ 57 w 283"/>
                <a:gd name="T55" fmla="*/ 6 h 214"/>
                <a:gd name="T56" fmla="*/ 75 w 283"/>
                <a:gd name="T57" fmla="*/ 6 h 214"/>
                <a:gd name="T58" fmla="*/ 94 w 283"/>
                <a:gd name="T59" fmla="*/ 0 h 214"/>
                <a:gd name="T60" fmla="*/ 208 w 283"/>
                <a:gd name="T61" fmla="*/ 0 h 214"/>
                <a:gd name="T62" fmla="*/ 201 w 283"/>
                <a:gd name="T63" fmla="*/ 6 h 214"/>
                <a:gd name="T64" fmla="*/ 208 w 283"/>
                <a:gd name="T65" fmla="*/ 13 h 214"/>
                <a:gd name="T66" fmla="*/ 208 w 283"/>
                <a:gd name="T67" fmla="*/ 25 h 214"/>
                <a:gd name="T68" fmla="*/ 208 w 283"/>
                <a:gd name="T69" fmla="*/ 32 h 214"/>
                <a:gd name="T70" fmla="*/ 220 w 283"/>
                <a:gd name="T71" fmla="*/ 32 h 214"/>
                <a:gd name="T72" fmla="*/ 220 w 283"/>
                <a:gd name="T73" fmla="*/ 38 h 214"/>
                <a:gd name="T74" fmla="*/ 220 w 283"/>
                <a:gd name="T75" fmla="*/ 44 h 214"/>
                <a:gd name="T76" fmla="*/ 220 w 283"/>
                <a:gd name="T77" fmla="*/ 63 h 214"/>
                <a:gd name="T78" fmla="*/ 220 w 283"/>
                <a:gd name="T79" fmla="*/ 69 h 214"/>
                <a:gd name="T80" fmla="*/ 214 w 283"/>
                <a:gd name="T81" fmla="*/ 69 h 214"/>
                <a:gd name="T82" fmla="*/ 208 w 283"/>
                <a:gd name="T83" fmla="*/ 82 h 214"/>
                <a:gd name="T84" fmla="*/ 208 w 283"/>
                <a:gd name="T85" fmla="*/ 88 h 214"/>
                <a:gd name="T86" fmla="*/ 220 w 283"/>
                <a:gd name="T87" fmla="*/ 95 h 214"/>
                <a:gd name="T88" fmla="*/ 220 w 283"/>
                <a:gd name="T89" fmla="*/ 101 h 214"/>
                <a:gd name="T90" fmla="*/ 226 w 283"/>
                <a:gd name="T91" fmla="*/ 120 h 214"/>
                <a:gd name="T92" fmla="*/ 233 w 283"/>
                <a:gd name="T93" fmla="*/ 120 h 214"/>
                <a:gd name="T94" fmla="*/ 233 w 283"/>
                <a:gd name="T95" fmla="*/ 113 h 214"/>
                <a:gd name="T96" fmla="*/ 239 w 283"/>
                <a:gd name="T97" fmla="*/ 107 h 214"/>
                <a:gd name="T98" fmla="*/ 252 w 283"/>
                <a:gd name="T99" fmla="*/ 113 h 214"/>
                <a:gd name="T100" fmla="*/ 258 w 283"/>
                <a:gd name="T101" fmla="*/ 113 h 214"/>
                <a:gd name="T102" fmla="*/ 277 w 283"/>
                <a:gd name="T103" fmla="*/ 126 h 214"/>
                <a:gd name="T104" fmla="*/ 277 w 283"/>
                <a:gd name="T105" fmla="*/ 126 h 214"/>
                <a:gd name="T106" fmla="*/ 277 w 283"/>
                <a:gd name="T107" fmla="*/ 139 h 214"/>
                <a:gd name="T108" fmla="*/ 271 w 283"/>
                <a:gd name="T109" fmla="*/ 145 h 214"/>
                <a:gd name="T110" fmla="*/ 283 w 283"/>
                <a:gd name="T111" fmla="*/ 151 h 214"/>
                <a:gd name="T112" fmla="*/ 277 w 283"/>
                <a:gd name="T113" fmla="*/ 158 h 214"/>
                <a:gd name="T114" fmla="*/ 271 w 283"/>
                <a:gd name="T115" fmla="*/ 164 h 214"/>
                <a:gd name="T116" fmla="*/ 277 w 283"/>
                <a:gd name="T117" fmla="*/ 176 h 214"/>
                <a:gd name="T118" fmla="*/ 271 w 283"/>
                <a:gd name="T119" fmla="*/ 176 h 214"/>
                <a:gd name="T120" fmla="*/ 277 w 283"/>
                <a:gd name="T121" fmla="*/ 189 h 2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83" h="214">
                  <a:moveTo>
                    <a:pt x="277" y="189"/>
                  </a:moveTo>
                  <a:lnTo>
                    <a:pt x="220" y="189"/>
                  </a:lnTo>
                  <a:lnTo>
                    <a:pt x="214" y="183"/>
                  </a:lnTo>
                  <a:lnTo>
                    <a:pt x="201" y="183"/>
                  </a:lnTo>
                  <a:lnTo>
                    <a:pt x="195" y="183"/>
                  </a:lnTo>
                  <a:lnTo>
                    <a:pt x="195" y="195"/>
                  </a:lnTo>
                  <a:lnTo>
                    <a:pt x="182" y="202"/>
                  </a:lnTo>
                  <a:lnTo>
                    <a:pt x="176" y="214"/>
                  </a:lnTo>
                  <a:lnTo>
                    <a:pt x="170" y="208"/>
                  </a:lnTo>
                  <a:lnTo>
                    <a:pt x="157" y="202"/>
                  </a:lnTo>
                  <a:lnTo>
                    <a:pt x="151" y="189"/>
                  </a:lnTo>
                  <a:lnTo>
                    <a:pt x="145" y="183"/>
                  </a:lnTo>
                  <a:lnTo>
                    <a:pt x="138" y="170"/>
                  </a:lnTo>
                  <a:lnTo>
                    <a:pt x="126" y="158"/>
                  </a:lnTo>
                  <a:lnTo>
                    <a:pt x="94" y="139"/>
                  </a:lnTo>
                  <a:lnTo>
                    <a:pt x="50" y="113"/>
                  </a:lnTo>
                  <a:lnTo>
                    <a:pt x="38" y="95"/>
                  </a:lnTo>
                  <a:lnTo>
                    <a:pt x="25" y="95"/>
                  </a:lnTo>
                  <a:lnTo>
                    <a:pt x="25" y="82"/>
                  </a:lnTo>
                  <a:lnTo>
                    <a:pt x="12" y="69"/>
                  </a:lnTo>
                  <a:lnTo>
                    <a:pt x="6" y="57"/>
                  </a:lnTo>
                  <a:lnTo>
                    <a:pt x="0" y="57"/>
                  </a:lnTo>
                  <a:lnTo>
                    <a:pt x="0" y="13"/>
                  </a:lnTo>
                  <a:lnTo>
                    <a:pt x="6" y="6"/>
                  </a:lnTo>
                  <a:lnTo>
                    <a:pt x="25" y="6"/>
                  </a:lnTo>
                  <a:lnTo>
                    <a:pt x="57" y="6"/>
                  </a:lnTo>
                  <a:lnTo>
                    <a:pt x="75" y="6"/>
                  </a:lnTo>
                  <a:lnTo>
                    <a:pt x="94" y="0"/>
                  </a:lnTo>
                  <a:lnTo>
                    <a:pt x="208" y="0"/>
                  </a:lnTo>
                  <a:lnTo>
                    <a:pt x="201" y="6"/>
                  </a:lnTo>
                  <a:lnTo>
                    <a:pt x="208" y="13"/>
                  </a:lnTo>
                  <a:lnTo>
                    <a:pt x="208" y="25"/>
                  </a:lnTo>
                  <a:lnTo>
                    <a:pt x="208" y="32"/>
                  </a:lnTo>
                  <a:lnTo>
                    <a:pt x="220" y="32"/>
                  </a:lnTo>
                  <a:lnTo>
                    <a:pt x="220" y="38"/>
                  </a:lnTo>
                  <a:lnTo>
                    <a:pt x="220" y="44"/>
                  </a:lnTo>
                  <a:lnTo>
                    <a:pt x="220" y="63"/>
                  </a:lnTo>
                  <a:lnTo>
                    <a:pt x="220" y="69"/>
                  </a:lnTo>
                  <a:lnTo>
                    <a:pt x="214" y="69"/>
                  </a:lnTo>
                  <a:lnTo>
                    <a:pt x="208" y="82"/>
                  </a:lnTo>
                  <a:lnTo>
                    <a:pt x="208" y="88"/>
                  </a:lnTo>
                  <a:lnTo>
                    <a:pt x="220" y="95"/>
                  </a:lnTo>
                  <a:lnTo>
                    <a:pt x="220" y="101"/>
                  </a:lnTo>
                  <a:lnTo>
                    <a:pt x="226" y="120"/>
                  </a:lnTo>
                  <a:lnTo>
                    <a:pt x="233" y="120"/>
                  </a:lnTo>
                  <a:lnTo>
                    <a:pt x="233" y="113"/>
                  </a:lnTo>
                  <a:lnTo>
                    <a:pt x="239" y="107"/>
                  </a:lnTo>
                  <a:lnTo>
                    <a:pt x="252" y="113"/>
                  </a:lnTo>
                  <a:lnTo>
                    <a:pt x="258" y="113"/>
                  </a:lnTo>
                  <a:lnTo>
                    <a:pt x="277" y="126"/>
                  </a:lnTo>
                  <a:lnTo>
                    <a:pt x="277" y="139"/>
                  </a:lnTo>
                  <a:lnTo>
                    <a:pt x="271" y="145"/>
                  </a:lnTo>
                  <a:lnTo>
                    <a:pt x="283" y="151"/>
                  </a:lnTo>
                  <a:lnTo>
                    <a:pt x="277" y="158"/>
                  </a:lnTo>
                  <a:lnTo>
                    <a:pt x="271" y="164"/>
                  </a:lnTo>
                  <a:lnTo>
                    <a:pt x="277" y="176"/>
                  </a:lnTo>
                  <a:lnTo>
                    <a:pt x="271" y="176"/>
                  </a:lnTo>
                  <a:lnTo>
                    <a:pt x="277" y="18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12" name="Freeform 38"/>
            <p:cNvSpPr>
              <a:spLocks/>
            </p:cNvSpPr>
            <p:nvPr/>
          </p:nvSpPr>
          <p:spPr bwMode="auto">
            <a:xfrm>
              <a:off x="2181" y="2302"/>
              <a:ext cx="302" cy="283"/>
            </a:xfrm>
            <a:custGeom>
              <a:avLst/>
              <a:gdLst>
                <a:gd name="T0" fmla="*/ 277 w 302"/>
                <a:gd name="T1" fmla="*/ 252 h 283"/>
                <a:gd name="T2" fmla="*/ 258 w 302"/>
                <a:gd name="T3" fmla="*/ 239 h 283"/>
                <a:gd name="T4" fmla="*/ 252 w 302"/>
                <a:gd name="T5" fmla="*/ 239 h 283"/>
                <a:gd name="T6" fmla="*/ 265 w 302"/>
                <a:gd name="T7" fmla="*/ 258 h 283"/>
                <a:gd name="T8" fmla="*/ 271 w 302"/>
                <a:gd name="T9" fmla="*/ 277 h 283"/>
                <a:gd name="T10" fmla="*/ 271 w 302"/>
                <a:gd name="T11" fmla="*/ 283 h 283"/>
                <a:gd name="T12" fmla="*/ 258 w 302"/>
                <a:gd name="T13" fmla="*/ 283 h 283"/>
                <a:gd name="T14" fmla="*/ 239 w 302"/>
                <a:gd name="T15" fmla="*/ 271 h 283"/>
                <a:gd name="T16" fmla="*/ 227 w 302"/>
                <a:gd name="T17" fmla="*/ 252 h 283"/>
                <a:gd name="T18" fmla="*/ 214 w 302"/>
                <a:gd name="T19" fmla="*/ 245 h 283"/>
                <a:gd name="T20" fmla="*/ 202 w 302"/>
                <a:gd name="T21" fmla="*/ 245 h 283"/>
                <a:gd name="T22" fmla="*/ 202 w 302"/>
                <a:gd name="T23" fmla="*/ 252 h 283"/>
                <a:gd name="T24" fmla="*/ 189 w 302"/>
                <a:gd name="T25" fmla="*/ 252 h 283"/>
                <a:gd name="T26" fmla="*/ 189 w 302"/>
                <a:gd name="T27" fmla="*/ 252 h 283"/>
                <a:gd name="T28" fmla="*/ 183 w 302"/>
                <a:gd name="T29" fmla="*/ 258 h 283"/>
                <a:gd name="T30" fmla="*/ 176 w 302"/>
                <a:gd name="T31" fmla="*/ 252 h 283"/>
                <a:gd name="T32" fmla="*/ 170 w 302"/>
                <a:gd name="T33" fmla="*/ 252 h 283"/>
                <a:gd name="T34" fmla="*/ 170 w 302"/>
                <a:gd name="T35" fmla="*/ 233 h 283"/>
                <a:gd name="T36" fmla="*/ 126 w 302"/>
                <a:gd name="T37" fmla="*/ 189 h 283"/>
                <a:gd name="T38" fmla="*/ 114 w 302"/>
                <a:gd name="T39" fmla="*/ 170 h 283"/>
                <a:gd name="T40" fmla="*/ 95 w 302"/>
                <a:gd name="T41" fmla="*/ 170 h 283"/>
                <a:gd name="T42" fmla="*/ 95 w 302"/>
                <a:gd name="T43" fmla="*/ 164 h 283"/>
                <a:gd name="T44" fmla="*/ 88 w 302"/>
                <a:gd name="T45" fmla="*/ 145 h 283"/>
                <a:gd name="T46" fmla="*/ 88 w 302"/>
                <a:gd name="T47" fmla="*/ 132 h 283"/>
                <a:gd name="T48" fmla="*/ 82 w 302"/>
                <a:gd name="T49" fmla="*/ 119 h 283"/>
                <a:gd name="T50" fmla="*/ 76 w 302"/>
                <a:gd name="T51" fmla="*/ 113 h 283"/>
                <a:gd name="T52" fmla="*/ 69 w 302"/>
                <a:gd name="T53" fmla="*/ 113 h 283"/>
                <a:gd name="T54" fmla="*/ 63 w 302"/>
                <a:gd name="T55" fmla="*/ 107 h 283"/>
                <a:gd name="T56" fmla="*/ 51 w 302"/>
                <a:gd name="T57" fmla="*/ 107 h 283"/>
                <a:gd name="T58" fmla="*/ 44 w 302"/>
                <a:gd name="T59" fmla="*/ 101 h 283"/>
                <a:gd name="T60" fmla="*/ 44 w 302"/>
                <a:gd name="T61" fmla="*/ 94 h 283"/>
                <a:gd name="T62" fmla="*/ 51 w 302"/>
                <a:gd name="T63" fmla="*/ 94 h 283"/>
                <a:gd name="T64" fmla="*/ 51 w 302"/>
                <a:gd name="T65" fmla="*/ 94 h 283"/>
                <a:gd name="T66" fmla="*/ 51 w 302"/>
                <a:gd name="T67" fmla="*/ 75 h 283"/>
                <a:gd name="T68" fmla="*/ 38 w 302"/>
                <a:gd name="T69" fmla="*/ 75 h 283"/>
                <a:gd name="T70" fmla="*/ 19 w 302"/>
                <a:gd name="T71" fmla="*/ 56 h 283"/>
                <a:gd name="T72" fmla="*/ 0 w 302"/>
                <a:gd name="T73" fmla="*/ 38 h 283"/>
                <a:gd name="T74" fmla="*/ 0 w 302"/>
                <a:gd name="T75" fmla="*/ 25 h 283"/>
                <a:gd name="T76" fmla="*/ 0 w 302"/>
                <a:gd name="T77" fmla="*/ 25 h 283"/>
                <a:gd name="T78" fmla="*/ 13 w 302"/>
                <a:gd name="T79" fmla="*/ 25 h 283"/>
                <a:gd name="T80" fmla="*/ 19 w 302"/>
                <a:gd name="T81" fmla="*/ 31 h 283"/>
                <a:gd name="T82" fmla="*/ 19 w 302"/>
                <a:gd name="T83" fmla="*/ 31 h 283"/>
                <a:gd name="T84" fmla="*/ 25 w 302"/>
                <a:gd name="T85" fmla="*/ 19 h 283"/>
                <a:gd name="T86" fmla="*/ 38 w 302"/>
                <a:gd name="T87" fmla="*/ 12 h 283"/>
                <a:gd name="T88" fmla="*/ 38 w 302"/>
                <a:gd name="T89" fmla="*/ 0 h 283"/>
                <a:gd name="T90" fmla="*/ 44 w 302"/>
                <a:gd name="T91" fmla="*/ 0 h 283"/>
                <a:gd name="T92" fmla="*/ 57 w 302"/>
                <a:gd name="T93" fmla="*/ 0 h 283"/>
                <a:gd name="T94" fmla="*/ 63 w 302"/>
                <a:gd name="T95" fmla="*/ 6 h 283"/>
                <a:gd name="T96" fmla="*/ 120 w 302"/>
                <a:gd name="T97" fmla="*/ 6 h 283"/>
                <a:gd name="T98" fmla="*/ 120 w 302"/>
                <a:gd name="T99" fmla="*/ 19 h 283"/>
                <a:gd name="T100" fmla="*/ 120 w 302"/>
                <a:gd name="T101" fmla="*/ 19 h 283"/>
                <a:gd name="T102" fmla="*/ 132 w 302"/>
                <a:gd name="T103" fmla="*/ 25 h 283"/>
                <a:gd name="T104" fmla="*/ 145 w 302"/>
                <a:gd name="T105" fmla="*/ 44 h 283"/>
                <a:gd name="T106" fmla="*/ 145 w 302"/>
                <a:gd name="T107" fmla="*/ 50 h 283"/>
                <a:gd name="T108" fmla="*/ 202 w 302"/>
                <a:gd name="T109" fmla="*/ 82 h 283"/>
                <a:gd name="T110" fmla="*/ 208 w 302"/>
                <a:gd name="T111" fmla="*/ 88 h 283"/>
                <a:gd name="T112" fmla="*/ 302 w 302"/>
                <a:gd name="T113" fmla="*/ 182 h 283"/>
                <a:gd name="T114" fmla="*/ 302 w 302"/>
                <a:gd name="T115" fmla="*/ 233 h 283"/>
                <a:gd name="T116" fmla="*/ 277 w 302"/>
                <a:gd name="T117" fmla="*/ 239 h 283"/>
                <a:gd name="T118" fmla="*/ 277 w 302"/>
                <a:gd name="T119" fmla="*/ 245 h 283"/>
                <a:gd name="T120" fmla="*/ 277 w 302"/>
                <a:gd name="T121" fmla="*/ 252 h 2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02" h="283">
                  <a:moveTo>
                    <a:pt x="277" y="252"/>
                  </a:moveTo>
                  <a:lnTo>
                    <a:pt x="258" y="239"/>
                  </a:lnTo>
                  <a:lnTo>
                    <a:pt x="252" y="239"/>
                  </a:lnTo>
                  <a:lnTo>
                    <a:pt x="265" y="258"/>
                  </a:lnTo>
                  <a:lnTo>
                    <a:pt x="271" y="277"/>
                  </a:lnTo>
                  <a:lnTo>
                    <a:pt x="271" y="283"/>
                  </a:lnTo>
                  <a:lnTo>
                    <a:pt x="258" y="283"/>
                  </a:lnTo>
                  <a:lnTo>
                    <a:pt x="239" y="271"/>
                  </a:lnTo>
                  <a:lnTo>
                    <a:pt x="227" y="252"/>
                  </a:lnTo>
                  <a:lnTo>
                    <a:pt x="214" y="245"/>
                  </a:lnTo>
                  <a:lnTo>
                    <a:pt x="202" y="245"/>
                  </a:lnTo>
                  <a:lnTo>
                    <a:pt x="202" y="252"/>
                  </a:lnTo>
                  <a:lnTo>
                    <a:pt x="189" y="252"/>
                  </a:lnTo>
                  <a:lnTo>
                    <a:pt x="183" y="258"/>
                  </a:lnTo>
                  <a:lnTo>
                    <a:pt x="176" y="252"/>
                  </a:lnTo>
                  <a:lnTo>
                    <a:pt x="170" y="252"/>
                  </a:lnTo>
                  <a:lnTo>
                    <a:pt x="170" y="233"/>
                  </a:lnTo>
                  <a:lnTo>
                    <a:pt x="126" y="189"/>
                  </a:lnTo>
                  <a:lnTo>
                    <a:pt x="114" y="170"/>
                  </a:lnTo>
                  <a:lnTo>
                    <a:pt x="95" y="170"/>
                  </a:lnTo>
                  <a:lnTo>
                    <a:pt x="95" y="164"/>
                  </a:lnTo>
                  <a:lnTo>
                    <a:pt x="88" y="145"/>
                  </a:lnTo>
                  <a:lnTo>
                    <a:pt x="88" y="132"/>
                  </a:lnTo>
                  <a:lnTo>
                    <a:pt x="82" y="119"/>
                  </a:lnTo>
                  <a:lnTo>
                    <a:pt x="76" y="113"/>
                  </a:lnTo>
                  <a:lnTo>
                    <a:pt x="69" y="113"/>
                  </a:lnTo>
                  <a:lnTo>
                    <a:pt x="63" y="107"/>
                  </a:lnTo>
                  <a:lnTo>
                    <a:pt x="51" y="107"/>
                  </a:lnTo>
                  <a:lnTo>
                    <a:pt x="44" y="101"/>
                  </a:lnTo>
                  <a:lnTo>
                    <a:pt x="44" y="94"/>
                  </a:lnTo>
                  <a:lnTo>
                    <a:pt x="51" y="94"/>
                  </a:lnTo>
                  <a:lnTo>
                    <a:pt x="51" y="75"/>
                  </a:lnTo>
                  <a:lnTo>
                    <a:pt x="38" y="75"/>
                  </a:lnTo>
                  <a:lnTo>
                    <a:pt x="19" y="56"/>
                  </a:lnTo>
                  <a:lnTo>
                    <a:pt x="0" y="38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9" y="31"/>
                  </a:lnTo>
                  <a:lnTo>
                    <a:pt x="25" y="19"/>
                  </a:lnTo>
                  <a:lnTo>
                    <a:pt x="38" y="12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63" y="6"/>
                  </a:lnTo>
                  <a:lnTo>
                    <a:pt x="120" y="6"/>
                  </a:lnTo>
                  <a:lnTo>
                    <a:pt x="120" y="19"/>
                  </a:lnTo>
                  <a:lnTo>
                    <a:pt x="132" y="25"/>
                  </a:lnTo>
                  <a:lnTo>
                    <a:pt x="145" y="44"/>
                  </a:lnTo>
                  <a:lnTo>
                    <a:pt x="145" y="50"/>
                  </a:lnTo>
                  <a:lnTo>
                    <a:pt x="202" y="82"/>
                  </a:lnTo>
                  <a:lnTo>
                    <a:pt x="208" y="88"/>
                  </a:lnTo>
                  <a:lnTo>
                    <a:pt x="302" y="182"/>
                  </a:lnTo>
                  <a:lnTo>
                    <a:pt x="302" y="233"/>
                  </a:lnTo>
                  <a:lnTo>
                    <a:pt x="277" y="239"/>
                  </a:lnTo>
                  <a:lnTo>
                    <a:pt x="277" y="245"/>
                  </a:lnTo>
                  <a:lnTo>
                    <a:pt x="277" y="2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13" name="Freeform 39"/>
            <p:cNvSpPr>
              <a:spLocks/>
            </p:cNvSpPr>
            <p:nvPr/>
          </p:nvSpPr>
          <p:spPr bwMode="auto">
            <a:xfrm>
              <a:off x="2754" y="1678"/>
              <a:ext cx="523" cy="454"/>
            </a:xfrm>
            <a:custGeom>
              <a:avLst/>
              <a:gdLst>
                <a:gd name="T0" fmla="*/ 523 w 523"/>
                <a:gd name="T1" fmla="*/ 447 h 454"/>
                <a:gd name="T2" fmla="*/ 252 w 523"/>
                <a:gd name="T3" fmla="*/ 454 h 454"/>
                <a:gd name="T4" fmla="*/ 246 w 523"/>
                <a:gd name="T5" fmla="*/ 441 h 454"/>
                <a:gd name="T6" fmla="*/ 233 w 523"/>
                <a:gd name="T7" fmla="*/ 441 h 454"/>
                <a:gd name="T8" fmla="*/ 227 w 523"/>
                <a:gd name="T9" fmla="*/ 441 h 454"/>
                <a:gd name="T10" fmla="*/ 227 w 523"/>
                <a:gd name="T11" fmla="*/ 435 h 454"/>
                <a:gd name="T12" fmla="*/ 220 w 523"/>
                <a:gd name="T13" fmla="*/ 435 h 454"/>
                <a:gd name="T14" fmla="*/ 214 w 523"/>
                <a:gd name="T15" fmla="*/ 422 h 454"/>
                <a:gd name="T16" fmla="*/ 183 w 523"/>
                <a:gd name="T17" fmla="*/ 410 h 454"/>
                <a:gd name="T18" fmla="*/ 170 w 523"/>
                <a:gd name="T19" fmla="*/ 384 h 454"/>
                <a:gd name="T20" fmla="*/ 170 w 523"/>
                <a:gd name="T21" fmla="*/ 372 h 454"/>
                <a:gd name="T22" fmla="*/ 151 w 523"/>
                <a:gd name="T23" fmla="*/ 353 h 454"/>
                <a:gd name="T24" fmla="*/ 132 w 523"/>
                <a:gd name="T25" fmla="*/ 353 h 454"/>
                <a:gd name="T26" fmla="*/ 120 w 523"/>
                <a:gd name="T27" fmla="*/ 359 h 454"/>
                <a:gd name="T28" fmla="*/ 113 w 523"/>
                <a:gd name="T29" fmla="*/ 353 h 454"/>
                <a:gd name="T30" fmla="*/ 120 w 523"/>
                <a:gd name="T31" fmla="*/ 340 h 454"/>
                <a:gd name="T32" fmla="*/ 126 w 523"/>
                <a:gd name="T33" fmla="*/ 328 h 454"/>
                <a:gd name="T34" fmla="*/ 126 w 523"/>
                <a:gd name="T35" fmla="*/ 321 h 454"/>
                <a:gd name="T36" fmla="*/ 132 w 523"/>
                <a:gd name="T37" fmla="*/ 315 h 454"/>
                <a:gd name="T38" fmla="*/ 126 w 523"/>
                <a:gd name="T39" fmla="*/ 309 h 454"/>
                <a:gd name="T40" fmla="*/ 126 w 523"/>
                <a:gd name="T41" fmla="*/ 296 h 454"/>
                <a:gd name="T42" fmla="*/ 120 w 523"/>
                <a:gd name="T43" fmla="*/ 290 h 454"/>
                <a:gd name="T44" fmla="*/ 101 w 523"/>
                <a:gd name="T45" fmla="*/ 277 h 454"/>
                <a:gd name="T46" fmla="*/ 95 w 523"/>
                <a:gd name="T47" fmla="*/ 271 h 454"/>
                <a:gd name="T48" fmla="*/ 95 w 523"/>
                <a:gd name="T49" fmla="*/ 258 h 454"/>
                <a:gd name="T50" fmla="*/ 95 w 523"/>
                <a:gd name="T51" fmla="*/ 246 h 454"/>
                <a:gd name="T52" fmla="*/ 95 w 523"/>
                <a:gd name="T53" fmla="*/ 233 h 454"/>
                <a:gd name="T54" fmla="*/ 88 w 523"/>
                <a:gd name="T55" fmla="*/ 227 h 454"/>
                <a:gd name="T56" fmla="*/ 63 w 523"/>
                <a:gd name="T57" fmla="*/ 214 h 454"/>
                <a:gd name="T58" fmla="*/ 57 w 523"/>
                <a:gd name="T59" fmla="*/ 221 h 454"/>
                <a:gd name="T60" fmla="*/ 57 w 523"/>
                <a:gd name="T61" fmla="*/ 221 h 454"/>
                <a:gd name="T62" fmla="*/ 44 w 523"/>
                <a:gd name="T63" fmla="*/ 208 h 454"/>
                <a:gd name="T64" fmla="*/ 44 w 523"/>
                <a:gd name="T65" fmla="*/ 202 h 454"/>
                <a:gd name="T66" fmla="*/ 44 w 523"/>
                <a:gd name="T67" fmla="*/ 202 h 454"/>
                <a:gd name="T68" fmla="*/ 38 w 523"/>
                <a:gd name="T69" fmla="*/ 208 h 454"/>
                <a:gd name="T70" fmla="*/ 25 w 523"/>
                <a:gd name="T71" fmla="*/ 202 h 454"/>
                <a:gd name="T72" fmla="*/ 19 w 523"/>
                <a:gd name="T73" fmla="*/ 189 h 454"/>
                <a:gd name="T74" fmla="*/ 6 w 523"/>
                <a:gd name="T75" fmla="*/ 189 h 454"/>
                <a:gd name="T76" fmla="*/ 6 w 523"/>
                <a:gd name="T77" fmla="*/ 176 h 454"/>
                <a:gd name="T78" fmla="*/ 6 w 523"/>
                <a:gd name="T79" fmla="*/ 170 h 454"/>
                <a:gd name="T80" fmla="*/ 6 w 523"/>
                <a:gd name="T81" fmla="*/ 164 h 454"/>
                <a:gd name="T82" fmla="*/ 0 w 523"/>
                <a:gd name="T83" fmla="*/ 158 h 454"/>
                <a:gd name="T84" fmla="*/ 0 w 523"/>
                <a:gd name="T85" fmla="*/ 151 h 454"/>
                <a:gd name="T86" fmla="*/ 6 w 523"/>
                <a:gd name="T87" fmla="*/ 132 h 454"/>
                <a:gd name="T88" fmla="*/ 6 w 523"/>
                <a:gd name="T89" fmla="*/ 126 h 454"/>
                <a:gd name="T90" fmla="*/ 6 w 523"/>
                <a:gd name="T91" fmla="*/ 113 h 454"/>
                <a:gd name="T92" fmla="*/ 19 w 523"/>
                <a:gd name="T93" fmla="*/ 107 h 454"/>
                <a:gd name="T94" fmla="*/ 25 w 523"/>
                <a:gd name="T95" fmla="*/ 107 h 454"/>
                <a:gd name="T96" fmla="*/ 25 w 523"/>
                <a:gd name="T97" fmla="*/ 88 h 454"/>
                <a:gd name="T98" fmla="*/ 25 w 523"/>
                <a:gd name="T99" fmla="*/ 82 h 454"/>
                <a:gd name="T100" fmla="*/ 25 w 523"/>
                <a:gd name="T101" fmla="*/ 69 h 454"/>
                <a:gd name="T102" fmla="*/ 6 w 523"/>
                <a:gd name="T103" fmla="*/ 32 h 454"/>
                <a:gd name="T104" fmla="*/ 6 w 523"/>
                <a:gd name="T105" fmla="*/ 13 h 454"/>
                <a:gd name="T106" fmla="*/ 19 w 523"/>
                <a:gd name="T107" fmla="*/ 0 h 454"/>
                <a:gd name="T108" fmla="*/ 88 w 523"/>
                <a:gd name="T109" fmla="*/ 63 h 454"/>
                <a:gd name="T110" fmla="*/ 139 w 523"/>
                <a:gd name="T111" fmla="*/ 107 h 454"/>
                <a:gd name="T112" fmla="*/ 353 w 523"/>
                <a:gd name="T113" fmla="*/ 296 h 454"/>
                <a:gd name="T114" fmla="*/ 523 w 523"/>
                <a:gd name="T115" fmla="*/ 447 h 4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23" h="454">
                  <a:moveTo>
                    <a:pt x="523" y="447"/>
                  </a:moveTo>
                  <a:lnTo>
                    <a:pt x="252" y="454"/>
                  </a:lnTo>
                  <a:lnTo>
                    <a:pt x="246" y="441"/>
                  </a:lnTo>
                  <a:lnTo>
                    <a:pt x="233" y="441"/>
                  </a:lnTo>
                  <a:lnTo>
                    <a:pt x="227" y="441"/>
                  </a:lnTo>
                  <a:lnTo>
                    <a:pt x="227" y="435"/>
                  </a:lnTo>
                  <a:lnTo>
                    <a:pt x="220" y="435"/>
                  </a:lnTo>
                  <a:lnTo>
                    <a:pt x="214" y="422"/>
                  </a:lnTo>
                  <a:lnTo>
                    <a:pt x="183" y="410"/>
                  </a:lnTo>
                  <a:lnTo>
                    <a:pt x="170" y="384"/>
                  </a:lnTo>
                  <a:lnTo>
                    <a:pt x="170" y="372"/>
                  </a:lnTo>
                  <a:lnTo>
                    <a:pt x="151" y="353"/>
                  </a:lnTo>
                  <a:lnTo>
                    <a:pt x="132" y="353"/>
                  </a:lnTo>
                  <a:lnTo>
                    <a:pt x="120" y="359"/>
                  </a:lnTo>
                  <a:lnTo>
                    <a:pt x="113" y="353"/>
                  </a:lnTo>
                  <a:lnTo>
                    <a:pt x="120" y="340"/>
                  </a:lnTo>
                  <a:lnTo>
                    <a:pt x="126" y="328"/>
                  </a:lnTo>
                  <a:lnTo>
                    <a:pt x="126" y="321"/>
                  </a:lnTo>
                  <a:lnTo>
                    <a:pt x="132" y="315"/>
                  </a:lnTo>
                  <a:lnTo>
                    <a:pt x="126" y="309"/>
                  </a:lnTo>
                  <a:lnTo>
                    <a:pt x="126" y="296"/>
                  </a:lnTo>
                  <a:lnTo>
                    <a:pt x="120" y="290"/>
                  </a:lnTo>
                  <a:lnTo>
                    <a:pt x="101" y="277"/>
                  </a:lnTo>
                  <a:lnTo>
                    <a:pt x="95" y="271"/>
                  </a:lnTo>
                  <a:lnTo>
                    <a:pt x="95" y="258"/>
                  </a:lnTo>
                  <a:lnTo>
                    <a:pt x="95" y="246"/>
                  </a:lnTo>
                  <a:lnTo>
                    <a:pt x="95" y="233"/>
                  </a:lnTo>
                  <a:lnTo>
                    <a:pt x="88" y="227"/>
                  </a:lnTo>
                  <a:lnTo>
                    <a:pt x="63" y="214"/>
                  </a:lnTo>
                  <a:lnTo>
                    <a:pt x="57" y="221"/>
                  </a:lnTo>
                  <a:lnTo>
                    <a:pt x="44" y="208"/>
                  </a:lnTo>
                  <a:lnTo>
                    <a:pt x="44" y="202"/>
                  </a:lnTo>
                  <a:lnTo>
                    <a:pt x="38" y="208"/>
                  </a:lnTo>
                  <a:lnTo>
                    <a:pt x="25" y="202"/>
                  </a:lnTo>
                  <a:lnTo>
                    <a:pt x="19" y="189"/>
                  </a:lnTo>
                  <a:lnTo>
                    <a:pt x="6" y="189"/>
                  </a:lnTo>
                  <a:lnTo>
                    <a:pt x="6" y="176"/>
                  </a:lnTo>
                  <a:lnTo>
                    <a:pt x="6" y="170"/>
                  </a:lnTo>
                  <a:lnTo>
                    <a:pt x="6" y="164"/>
                  </a:lnTo>
                  <a:lnTo>
                    <a:pt x="0" y="158"/>
                  </a:lnTo>
                  <a:lnTo>
                    <a:pt x="0" y="151"/>
                  </a:lnTo>
                  <a:lnTo>
                    <a:pt x="6" y="132"/>
                  </a:lnTo>
                  <a:lnTo>
                    <a:pt x="6" y="126"/>
                  </a:lnTo>
                  <a:lnTo>
                    <a:pt x="6" y="113"/>
                  </a:lnTo>
                  <a:lnTo>
                    <a:pt x="19" y="107"/>
                  </a:lnTo>
                  <a:lnTo>
                    <a:pt x="25" y="107"/>
                  </a:lnTo>
                  <a:lnTo>
                    <a:pt x="25" y="88"/>
                  </a:lnTo>
                  <a:lnTo>
                    <a:pt x="25" y="82"/>
                  </a:lnTo>
                  <a:lnTo>
                    <a:pt x="25" y="69"/>
                  </a:lnTo>
                  <a:lnTo>
                    <a:pt x="6" y="32"/>
                  </a:lnTo>
                  <a:lnTo>
                    <a:pt x="6" y="13"/>
                  </a:lnTo>
                  <a:lnTo>
                    <a:pt x="19" y="0"/>
                  </a:lnTo>
                  <a:lnTo>
                    <a:pt x="88" y="63"/>
                  </a:lnTo>
                  <a:lnTo>
                    <a:pt x="139" y="107"/>
                  </a:lnTo>
                  <a:lnTo>
                    <a:pt x="353" y="296"/>
                  </a:lnTo>
                  <a:lnTo>
                    <a:pt x="523" y="4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14" name="Freeform 40"/>
            <p:cNvSpPr>
              <a:spLocks/>
            </p:cNvSpPr>
            <p:nvPr/>
          </p:nvSpPr>
          <p:spPr bwMode="auto">
            <a:xfrm>
              <a:off x="2225" y="1905"/>
              <a:ext cx="315" cy="340"/>
            </a:xfrm>
            <a:custGeom>
              <a:avLst/>
              <a:gdLst>
                <a:gd name="T0" fmla="*/ 7 w 315"/>
                <a:gd name="T1" fmla="*/ 214 h 340"/>
                <a:gd name="T2" fmla="*/ 70 w 315"/>
                <a:gd name="T3" fmla="*/ 145 h 340"/>
                <a:gd name="T4" fmla="*/ 76 w 315"/>
                <a:gd name="T5" fmla="*/ 145 h 340"/>
                <a:gd name="T6" fmla="*/ 82 w 315"/>
                <a:gd name="T7" fmla="*/ 138 h 340"/>
                <a:gd name="T8" fmla="*/ 82 w 315"/>
                <a:gd name="T9" fmla="*/ 138 h 340"/>
                <a:gd name="T10" fmla="*/ 88 w 315"/>
                <a:gd name="T11" fmla="*/ 138 h 340"/>
                <a:gd name="T12" fmla="*/ 88 w 315"/>
                <a:gd name="T13" fmla="*/ 138 h 340"/>
                <a:gd name="T14" fmla="*/ 95 w 315"/>
                <a:gd name="T15" fmla="*/ 132 h 340"/>
                <a:gd name="T16" fmla="*/ 107 w 315"/>
                <a:gd name="T17" fmla="*/ 126 h 340"/>
                <a:gd name="T18" fmla="*/ 114 w 315"/>
                <a:gd name="T19" fmla="*/ 120 h 340"/>
                <a:gd name="T20" fmla="*/ 120 w 315"/>
                <a:gd name="T21" fmla="*/ 120 h 340"/>
                <a:gd name="T22" fmla="*/ 126 w 315"/>
                <a:gd name="T23" fmla="*/ 120 h 340"/>
                <a:gd name="T24" fmla="*/ 132 w 315"/>
                <a:gd name="T25" fmla="*/ 120 h 340"/>
                <a:gd name="T26" fmla="*/ 145 w 315"/>
                <a:gd name="T27" fmla="*/ 113 h 340"/>
                <a:gd name="T28" fmla="*/ 151 w 315"/>
                <a:gd name="T29" fmla="*/ 120 h 340"/>
                <a:gd name="T30" fmla="*/ 164 w 315"/>
                <a:gd name="T31" fmla="*/ 120 h 340"/>
                <a:gd name="T32" fmla="*/ 164 w 315"/>
                <a:gd name="T33" fmla="*/ 0 h 340"/>
                <a:gd name="T34" fmla="*/ 246 w 315"/>
                <a:gd name="T35" fmla="*/ 94 h 340"/>
                <a:gd name="T36" fmla="*/ 315 w 315"/>
                <a:gd name="T37" fmla="*/ 164 h 340"/>
                <a:gd name="T38" fmla="*/ 315 w 315"/>
                <a:gd name="T39" fmla="*/ 164 h 340"/>
                <a:gd name="T40" fmla="*/ 145 w 315"/>
                <a:gd name="T41" fmla="*/ 246 h 340"/>
                <a:gd name="T42" fmla="*/ 145 w 315"/>
                <a:gd name="T43" fmla="*/ 252 h 340"/>
                <a:gd name="T44" fmla="*/ 145 w 315"/>
                <a:gd name="T45" fmla="*/ 252 h 340"/>
                <a:gd name="T46" fmla="*/ 151 w 315"/>
                <a:gd name="T47" fmla="*/ 271 h 340"/>
                <a:gd name="T48" fmla="*/ 76 w 315"/>
                <a:gd name="T49" fmla="*/ 340 h 340"/>
                <a:gd name="T50" fmla="*/ 57 w 315"/>
                <a:gd name="T51" fmla="*/ 327 h 340"/>
                <a:gd name="T52" fmla="*/ 51 w 315"/>
                <a:gd name="T53" fmla="*/ 327 h 340"/>
                <a:gd name="T54" fmla="*/ 38 w 315"/>
                <a:gd name="T55" fmla="*/ 321 h 340"/>
                <a:gd name="T56" fmla="*/ 32 w 315"/>
                <a:gd name="T57" fmla="*/ 327 h 340"/>
                <a:gd name="T58" fmla="*/ 32 w 315"/>
                <a:gd name="T59" fmla="*/ 334 h 340"/>
                <a:gd name="T60" fmla="*/ 25 w 315"/>
                <a:gd name="T61" fmla="*/ 334 h 340"/>
                <a:gd name="T62" fmla="*/ 19 w 315"/>
                <a:gd name="T63" fmla="*/ 315 h 340"/>
                <a:gd name="T64" fmla="*/ 19 w 315"/>
                <a:gd name="T65" fmla="*/ 309 h 340"/>
                <a:gd name="T66" fmla="*/ 7 w 315"/>
                <a:gd name="T67" fmla="*/ 302 h 340"/>
                <a:gd name="T68" fmla="*/ 7 w 315"/>
                <a:gd name="T69" fmla="*/ 296 h 340"/>
                <a:gd name="T70" fmla="*/ 13 w 315"/>
                <a:gd name="T71" fmla="*/ 283 h 340"/>
                <a:gd name="T72" fmla="*/ 19 w 315"/>
                <a:gd name="T73" fmla="*/ 283 h 340"/>
                <a:gd name="T74" fmla="*/ 19 w 315"/>
                <a:gd name="T75" fmla="*/ 277 h 340"/>
                <a:gd name="T76" fmla="*/ 19 w 315"/>
                <a:gd name="T77" fmla="*/ 258 h 340"/>
                <a:gd name="T78" fmla="*/ 19 w 315"/>
                <a:gd name="T79" fmla="*/ 252 h 340"/>
                <a:gd name="T80" fmla="*/ 19 w 315"/>
                <a:gd name="T81" fmla="*/ 246 h 340"/>
                <a:gd name="T82" fmla="*/ 7 w 315"/>
                <a:gd name="T83" fmla="*/ 246 h 340"/>
                <a:gd name="T84" fmla="*/ 7 w 315"/>
                <a:gd name="T85" fmla="*/ 239 h 340"/>
                <a:gd name="T86" fmla="*/ 7 w 315"/>
                <a:gd name="T87" fmla="*/ 227 h 340"/>
                <a:gd name="T88" fmla="*/ 0 w 315"/>
                <a:gd name="T89" fmla="*/ 220 h 340"/>
                <a:gd name="T90" fmla="*/ 7 w 315"/>
                <a:gd name="T91" fmla="*/ 214 h 3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15" h="340">
                  <a:moveTo>
                    <a:pt x="7" y="214"/>
                  </a:moveTo>
                  <a:lnTo>
                    <a:pt x="70" y="145"/>
                  </a:lnTo>
                  <a:lnTo>
                    <a:pt x="76" y="145"/>
                  </a:lnTo>
                  <a:lnTo>
                    <a:pt x="82" y="138"/>
                  </a:lnTo>
                  <a:lnTo>
                    <a:pt x="88" y="138"/>
                  </a:lnTo>
                  <a:lnTo>
                    <a:pt x="95" y="132"/>
                  </a:lnTo>
                  <a:lnTo>
                    <a:pt x="107" y="126"/>
                  </a:lnTo>
                  <a:lnTo>
                    <a:pt x="114" y="120"/>
                  </a:lnTo>
                  <a:lnTo>
                    <a:pt x="120" y="120"/>
                  </a:lnTo>
                  <a:lnTo>
                    <a:pt x="126" y="120"/>
                  </a:lnTo>
                  <a:lnTo>
                    <a:pt x="132" y="120"/>
                  </a:lnTo>
                  <a:lnTo>
                    <a:pt x="145" y="113"/>
                  </a:lnTo>
                  <a:lnTo>
                    <a:pt x="151" y="120"/>
                  </a:lnTo>
                  <a:lnTo>
                    <a:pt x="164" y="120"/>
                  </a:lnTo>
                  <a:lnTo>
                    <a:pt x="164" y="0"/>
                  </a:lnTo>
                  <a:lnTo>
                    <a:pt x="246" y="94"/>
                  </a:lnTo>
                  <a:lnTo>
                    <a:pt x="315" y="164"/>
                  </a:lnTo>
                  <a:lnTo>
                    <a:pt x="145" y="246"/>
                  </a:lnTo>
                  <a:lnTo>
                    <a:pt x="145" y="252"/>
                  </a:lnTo>
                  <a:lnTo>
                    <a:pt x="151" y="271"/>
                  </a:lnTo>
                  <a:lnTo>
                    <a:pt x="76" y="340"/>
                  </a:lnTo>
                  <a:lnTo>
                    <a:pt x="57" y="327"/>
                  </a:lnTo>
                  <a:lnTo>
                    <a:pt x="51" y="327"/>
                  </a:lnTo>
                  <a:lnTo>
                    <a:pt x="38" y="321"/>
                  </a:lnTo>
                  <a:lnTo>
                    <a:pt x="32" y="327"/>
                  </a:lnTo>
                  <a:lnTo>
                    <a:pt x="32" y="334"/>
                  </a:lnTo>
                  <a:lnTo>
                    <a:pt x="25" y="334"/>
                  </a:lnTo>
                  <a:lnTo>
                    <a:pt x="19" y="315"/>
                  </a:lnTo>
                  <a:lnTo>
                    <a:pt x="19" y="309"/>
                  </a:lnTo>
                  <a:lnTo>
                    <a:pt x="7" y="302"/>
                  </a:lnTo>
                  <a:lnTo>
                    <a:pt x="7" y="296"/>
                  </a:lnTo>
                  <a:lnTo>
                    <a:pt x="13" y="283"/>
                  </a:lnTo>
                  <a:lnTo>
                    <a:pt x="19" y="283"/>
                  </a:lnTo>
                  <a:lnTo>
                    <a:pt x="19" y="277"/>
                  </a:lnTo>
                  <a:lnTo>
                    <a:pt x="19" y="258"/>
                  </a:lnTo>
                  <a:lnTo>
                    <a:pt x="19" y="252"/>
                  </a:lnTo>
                  <a:lnTo>
                    <a:pt x="19" y="246"/>
                  </a:lnTo>
                  <a:lnTo>
                    <a:pt x="7" y="246"/>
                  </a:lnTo>
                  <a:lnTo>
                    <a:pt x="7" y="239"/>
                  </a:lnTo>
                  <a:lnTo>
                    <a:pt x="7" y="227"/>
                  </a:lnTo>
                  <a:lnTo>
                    <a:pt x="0" y="220"/>
                  </a:lnTo>
                  <a:lnTo>
                    <a:pt x="7" y="2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15" name="Freeform 41"/>
            <p:cNvSpPr>
              <a:spLocks/>
            </p:cNvSpPr>
            <p:nvPr/>
          </p:nvSpPr>
          <p:spPr bwMode="auto">
            <a:xfrm>
              <a:off x="2540" y="1974"/>
              <a:ext cx="315" cy="258"/>
            </a:xfrm>
            <a:custGeom>
              <a:avLst/>
              <a:gdLst>
                <a:gd name="T0" fmla="*/ 101 w 315"/>
                <a:gd name="T1" fmla="*/ 258 h 258"/>
                <a:gd name="T2" fmla="*/ 94 w 315"/>
                <a:gd name="T3" fmla="*/ 246 h 258"/>
                <a:gd name="T4" fmla="*/ 69 w 315"/>
                <a:gd name="T5" fmla="*/ 240 h 258"/>
                <a:gd name="T6" fmla="*/ 63 w 315"/>
                <a:gd name="T7" fmla="*/ 233 h 258"/>
                <a:gd name="T8" fmla="*/ 57 w 315"/>
                <a:gd name="T9" fmla="*/ 214 h 258"/>
                <a:gd name="T10" fmla="*/ 38 w 315"/>
                <a:gd name="T11" fmla="*/ 183 h 258"/>
                <a:gd name="T12" fmla="*/ 32 w 315"/>
                <a:gd name="T13" fmla="*/ 170 h 258"/>
                <a:gd name="T14" fmla="*/ 38 w 315"/>
                <a:gd name="T15" fmla="*/ 158 h 258"/>
                <a:gd name="T16" fmla="*/ 25 w 315"/>
                <a:gd name="T17" fmla="*/ 145 h 258"/>
                <a:gd name="T18" fmla="*/ 0 w 315"/>
                <a:gd name="T19" fmla="*/ 95 h 258"/>
                <a:gd name="T20" fmla="*/ 0 w 315"/>
                <a:gd name="T21" fmla="*/ 95 h 258"/>
                <a:gd name="T22" fmla="*/ 6 w 315"/>
                <a:gd name="T23" fmla="*/ 88 h 258"/>
                <a:gd name="T24" fmla="*/ 0 w 315"/>
                <a:gd name="T25" fmla="*/ 76 h 258"/>
                <a:gd name="T26" fmla="*/ 0 w 315"/>
                <a:gd name="T27" fmla="*/ 76 h 258"/>
                <a:gd name="T28" fmla="*/ 13 w 315"/>
                <a:gd name="T29" fmla="*/ 76 h 258"/>
                <a:gd name="T30" fmla="*/ 19 w 315"/>
                <a:gd name="T31" fmla="*/ 82 h 258"/>
                <a:gd name="T32" fmla="*/ 25 w 315"/>
                <a:gd name="T33" fmla="*/ 82 h 258"/>
                <a:gd name="T34" fmla="*/ 25 w 315"/>
                <a:gd name="T35" fmla="*/ 76 h 258"/>
                <a:gd name="T36" fmla="*/ 13 w 315"/>
                <a:gd name="T37" fmla="*/ 63 h 258"/>
                <a:gd name="T38" fmla="*/ 19 w 315"/>
                <a:gd name="T39" fmla="*/ 57 h 258"/>
                <a:gd name="T40" fmla="*/ 25 w 315"/>
                <a:gd name="T41" fmla="*/ 57 h 258"/>
                <a:gd name="T42" fmla="*/ 32 w 315"/>
                <a:gd name="T43" fmla="*/ 51 h 258"/>
                <a:gd name="T44" fmla="*/ 44 w 315"/>
                <a:gd name="T45" fmla="*/ 51 h 258"/>
                <a:gd name="T46" fmla="*/ 44 w 315"/>
                <a:gd name="T47" fmla="*/ 51 h 258"/>
                <a:gd name="T48" fmla="*/ 57 w 315"/>
                <a:gd name="T49" fmla="*/ 44 h 258"/>
                <a:gd name="T50" fmla="*/ 57 w 315"/>
                <a:gd name="T51" fmla="*/ 38 h 258"/>
                <a:gd name="T52" fmla="*/ 82 w 315"/>
                <a:gd name="T53" fmla="*/ 38 h 258"/>
                <a:gd name="T54" fmla="*/ 88 w 315"/>
                <a:gd name="T55" fmla="*/ 25 h 258"/>
                <a:gd name="T56" fmla="*/ 94 w 315"/>
                <a:gd name="T57" fmla="*/ 25 h 258"/>
                <a:gd name="T58" fmla="*/ 132 w 315"/>
                <a:gd name="T59" fmla="*/ 44 h 258"/>
                <a:gd name="T60" fmla="*/ 145 w 315"/>
                <a:gd name="T61" fmla="*/ 44 h 258"/>
                <a:gd name="T62" fmla="*/ 151 w 315"/>
                <a:gd name="T63" fmla="*/ 44 h 258"/>
                <a:gd name="T64" fmla="*/ 170 w 315"/>
                <a:gd name="T65" fmla="*/ 51 h 258"/>
                <a:gd name="T66" fmla="*/ 183 w 315"/>
                <a:gd name="T67" fmla="*/ 44 h 258"/>
                <a:gd name="T68" fmla="*/ 189 w 315"/>
                <a:gd name="T69" fmla="*/ 38 h 258"/>
                <a:gd name="T70" fmla="*/ 214 w 315"/>
                <a:gd name="T71" fmla="*/ 32 h 258"/>
                <a:gd name="T72" fmla="*/ 214 w 315"/>
                <a:gd name="T73" fmla="*/ 19 h 258"/>
                <a:gd name="T74" fmla="*/ 233 w 315"/>
                <a:gd name="T75" fmla="*/ 6 h 258"/>
                <a:gd name="T76" fmla="*/ 239 w 315"/>
                <a:gd name="T77" fmla="*/ 0 h 258"/>
                <a:gd name="T78" fmla="*/ 246 w 315"/>
                <a:gd name="T79" fmla="*/ 0 h 258"/>
                <a:gd name="T80" fmla="*/ 258 w 315"/>
                <a:gd name="T81" fmla="*/ 6 h 258"/>
                <a:gd name="T82" fmla="*/ 277 w 315"/>
                <a:gd name="T83" fmla="*/ 13 h 258"/>
                <a:gd name="T84" fmla="*/ 283 w 315"/>
                <a:gd name="T85" fmla="*/ 19 h 258"/>
                <a:gd name="T86" fmla="*/ 296 w 315"/>
                <a:gd name="T87" fmla="*/ 19 h 258"/>
                <a:gd name="T88" fmla="*/ 315 w 315"/>
                <a:gd name="T89" fmla="*/ 44 h 258"/>
                <a:gd name="T90" fmla="*/ 233 w 315"/>
                <a:gd name="T91" fmla="*/ 120 h 258"/>
                <a:gd name="T92" fmla="*/ 233 w 315"/>
                <a:gd name="T93" fmla="*/ 145 h 258"/>
                <a:gd name="T94" fmla="*/ 227 w 315"/>
                <a:gd name="T95" fmla="*/ 145 h 258"/>
                <a:gd name="T96" fmla="*/ 227 w 315"/>
                <a:gd name="T97" fmla="*/ 158 h 258"/>
                <a:gd name="T98" fmla="*/ 214 w 315"/>
                <a:gd name="T99" fmla="*/ 158 h 258"/>
                <a:gd name="T100" fmla="*/ 214 w 315"/>
                <a:gd name="T101" fmla="*/ 170 h 258"/>
                <a:gd name="T102" fmla="*/ 183 w 315"/>
                <a:gd name="T103" fmla="*/ 170 h 258"/>
                <a:gd name="T104" fmla="*/ 101 w 315"/>
                <a:gd name="T105" fmla="*/ 258 h 2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15" h="258">
                  <a:moveTo>
                    <a:pt x="101" y="258"/>
                  </a:moveTo>
                  <a:lnTo>
                    <a:pt x="94" y="246"/>
                  </a:lnTo>
                  <a:lnTo>
                    <a:pt x="69" y="240"/>
                  </a:lnTo>
                  <a:lnTo>
                    <a:pt x="63" y="233"/>
                  </a:lnTo>
                  <a:lnTo>
                    <a:pt x="57" y="214"/>
                  </a:lnTo>
                  <a:lnTo>
                    <a:pt x="38" y="183"/>
                  </a:lnTo>
                  <a:lnTo>
                    <a:pt x="32" y="170"/>
                  </a:lnTo>
                  <a:lnTo>
                    <a:pt x="38" y="158"/>
                  </a:lnTo>
                  <a:lnTo>
                    <a:pt x="25" y="145"/>
                  </a:lnTo>
                  <a:lnTo>
                    <a:pt x="0" y="95"/>
                  </a:lnTo>
                  <a:lnTo>
                    <a:pt x="6" y="88"/>
                  </a:lnTo>
                  <a:lnTo>
                    <a:pt x="0" y="76"/>
                  </a:lnTo>
                  <a:lnTo>
                    <a:pt x="13" y="76"/>
                  </a:lnTo>
                  <a:lnTo>
                    <a:pt x="19" y="82"/>
                  </a:lnTo>
                  <a:lnTo>
                    <a:pt x="25" y="82"/>
                  </a:lnTo>
                  <a:lnTo>
                    <a:pt x="25" y="76"/>
                  </a:lnTo>
                  <a:lnTo>
                    <a:pt x="13" y="63"/>
                  </a:lnTo>
                  <a:lnTo>
                    <a:pt x="19" y="57"/>
                  </a:lnTo>
                  <a:lnTo>
                    <a:pt x="25" y="57"/>
                  </a:lnTo>
                  <a:lnTo>
                    <a:pt x="32" y="51"/>
                  </a:lnTo>
                  <a:lnTo>
                    <a:pt x="44" y="51"/>
                  </a:lnTo>
                  <a:lnTo>
                    <a:pt x="57" y="44"/>
                  </a:lnTo>
                  <a:lnTo>
                    <a:pt x="57" y="38"/>
                  </a:lnTo>
                  <a:lnTo>
                    <a:pt x="82" y="38"/>
                  </a:lnTo>
                  <a:lnTo>
                    <a:pt x="88" y="25"/>
                  </a:lnTo>
                  <a:lnTo>
                    <a:pt x="94" y="25"/>
                  </a:lnTo>
                  <a:lnTo>
                    <a:pt x="132" y="44"/>
                  </a:lnTo>
                  <a:lnTo>
                    <a:pt x="145" y="44"/>
                  </a:lnTo>
                  <a:lnTo>
                    <a:pt x="151" y="44"/>
                  </a:lnTo>
                  <a:lnTo>
                    <a:pt x="170" y="51"/>
                  </a:lnTo>
                  <a:lnTo>
                    <a:pt x="183" y="44"/>
                  </a:lnTo>
                  <a:lnTo>
                    <a:pt x="189" y="38"/>
                  </a:lnTo>
                  <a:lnTo>
                    <a:pt x="214" y="32"/>
                  </a:lnTo>
                  <a:lnTo>
                    <a:pt x="214" y="19"/>
                  </a:lnTo>
                  <a:lnTo>
                    <a:pt x="233" y="6"/>
                  </a:lnTo>
                  <a:lnTo>
                    <a:pt x="239" y="0"/>
                  </a:lnTo>
                  <a:lnTo>
                    <a:pt x="246" y="0"/>
                  </a:lnTo>
                  <a:lnTo>
                    <a:pt x="258" y="6"/>
                  </a:lnTo>
                  <a:lnTo>
                    <a:pt x="277" y="13"/>
                  </a:lnTo>
                  <a:lnTo>
                    <a:pt x="283" y="19"/>
                  </a:lnTo>
                  <a:lnTo>
                    <a:pt x="296" y="19"/>
                  </a:lnTo>
                  <a:lnTo>
                    <a:pt x="315" y="44"/>
                  </a:lnTo>
                  <a:lnTo>
                    <a:pt x="233" y="120"/>
                  </a:lnTo>
                  <a:lnTo>
                    <a:pt x="233" y="145"/>
                  </a:lnTo>
                  <a:lnTo>
                    <a:pt x="227" y="145"/>
                  </a:lnTo>
                  <a:lnTo>
                    <a:pt x="227" y="158"/>
                  </a:lnTo>
                  <a:lnTo>
                    <a:pt x="214" y="158"/>
                  </a:lnTo>
                  <a:lnTo>
                    <a:pt x="214" y="170"/>
                  </a:lnTo>
                  <a:lnTo>
                    <a:pt x="183" y="170"/>
                  </a:lnTo>
                  <a:lnTo>
                    <a:pt x="101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16" name="Freeform 42" descr="Light upward diagonal"/>
            <p:cNvSpPr>
              <a:spLocks/>
            </p:cNvSpPr>
            <p:nvPr/>
          </p:nvSpPr>
          <p:spPr bwMode="auto">
            <a:xfrm>
              <a:off x="2502" y="2018"/>
              <a:ext cx="435" cy="366"/>
            </a:xfrm>
            <a:custGeom>
              <a:avLst/>
              <a:gdLst>
                <a:gd name="T0" fmla="*/ 19 w 435"/>
                <a:gd name="T1" fmla="*/ 246 h 366"/>
                <a:gd name="T2" fmla="*/ 57 w 435"/>
                <a:gd name="T3" fmla="*/ 233 h 366"/>
                <a:gd name="T4" fmla="*/ 107 w 435"/>
                <a:gd name="T5" fmla="*/ 221 h 366"/>
                <a:gd name="T6" fmla="*/ 132 w 435"/>
                <a:gd name="T7" fmla="*/ 221 h 366"/>
                <a:gd name="T8" fmla="*/ 221 w 435"/>
                <a:gd name="T9" fmla="*/ 126 h 366"/>
                <a:gd name="T10" fmla="*/ 252 w 435"/>
                <a:gd name="T11" fmla="*/ 114 h 366"/>
                <a:gd name="T12" fmla="*/ 265 w 435"/>
                <a:gd name="T13" fmla="*/ 101 h 366"/>
                <a:gd name="T14" fmla="*/ 271 w 435"/>
                <a:gd name="T15" fmla="*/ 76 h 366"/>
                <a:gd name="T16" fmla="*/ 353 w 435"/>
                <a:gd name="T17" fmla="*/ 7 h 366"/>
                <a:gd name="T18" fmla="*/ 372 w 435"/>
                <a:gd name="T19" fmla="*/ 19 h 366"/>
                <a:gd name="T20" fmla="*/ 403 w 435"/>
                <a:gd name="T21" fmla="*/ 13 h 366"/>
                <a:gd name="T22" fmla="*/ 422 w 435"/>
                <a:gd name="T23" fmla="*/ 44 h 366"/>
                <a:gd name="T24" fmla="*/ 359 w 435"/>
                <a:gd name="T25" fmla="*/ 145 h 366"/>
                <a:gd name="T26" fmla="*/ 347 w 435"/>
                <a:gd name="T27" fmla="*/ 170 h 366"/>
                <a:gd name="T28" fmla="*/ 347 w 435"/>
                <a:gd name="T29" fmla="*/ 208 h 366"/>
                <a:gd name="T30" fmla="*/ 340 w 435"/>
                <a:gd name="T31" fmla="*/ 221 h 366"/>
                <a:gd name="T32" fmla="*/ 328 w 435"/>
                <a:gd name="T33" fmla="*/ 227 h 366"/>
                <a:gd name="T34" fmla="*/ 321 w 435"/>
                <a:gd name="T35" fmla="*/ 221 h 366"/>
                <a:gd name="T36" fmla="*/ 309 w 435"/>
                <a:gd name="T37" fmla="*/ 227 h 366"/>
                <a:gd name="T38" fmla="*/ 302 w 435"/>
                <a:gd name="T39" fmla="*/ 240 h 366"/>
                <a:gd name="T40" fmla="*/ 296 w 435"/>
                <a:gd name="T41" fmla="*/ 227 h 366"/>
                <a:gd name="T42" fmla="*/ 290 w 435"/>
                <a:gd name="T43" fmla="*/ 233 h 366"/>
                <a:gd name="T44" fmla="*/ 284 w 435"/>
                <a:gd name="T45" fmla="*/ 227 h 366"/>
                <a:gd name="T46" fmla="*/ 290 w 435"/>
                <a:gd name="T47" fmla="*/ 240 h 366"/>
                <a:gd name="T48" fmla="*/ 284 w 435"/>
                <a:gd name="T49" fmla="*/ 246 h 366"/>
                <a:gd name="T50" fmla="*/ 277 w 435"/>
                <a:gd name="T51" fmla="*/ 259 h 366"/>
                <a:gd name="T52" fmla="*/ 265 w 435"/>
                <a:gd name="T53" fmla="*/ 265 h 366"/>
                <a:gd name="T54" fmla="*/ 258 w 435"/>
                <a:gd name="T55" fmla="*/ 265 h 366"/>
                <a:gd name="T56" fmla="*/ 252 w 435"/>
                <a:gd name="T57" fmla="*/ 277 h 366"/>
                <a:gd name="T58" fmla="*/ 227 w 435"/>
                <a:gd name="T59" fmla="*/ 303 h 366"/>
                <a:gd name="T60" fmla="*/ 214 w 435"/>
                <a:gd name="T61" fmla="*/ 322 h 366"/>
                <a:gd name="T62" fmla="*/ 202 w 435"/>
                <a:gd name="T63" fmla="*/ 328 h 366"/>
                <a:gd name="T64" fmla="*/ 189 w 435"/>
                <a:gd name="T65" fmla="*/ 328 h 366"/>
                <a:gd name="T66" fmla="*/ 158 w 435"/>
                <a:gd name="T67" fmla="*/ 340 h 366"/>
                <a:gd name="T68" fmla="*/ 132 w 435"/>
                <a:gd name="T69" fmla="*/ 340 h 366"/>
                <a:gd name="T70" fmla="*/ 107 w 435"/>
                <a:gd name="T71" fmla="*/ 353 h 366"/>
                <a:gd name="T72" fmla="*/ 95 w 435"/>
                <a:gd name="T73" fmla="*/ 359 h 366"/>
                <a:gd name="T74" fmla="*/ 88 w 435"/>
                <a:gd name="T75" fmla="*/ 359 h 366"/>
                <a:gd name="T76" fmla="*/ 82 w 435"/>
                <a:gd name="T77" fmla="*/ 359 h 366"/>
                <a:gd name="T78" fmla="*/ 57 w 435"/>
                <a:gd name="T79" fmla="*/ 353 h 366"/>
                <a:gd name="T80" fmla="*/ 51 w 435"/>
                <a:gd name="T81" fmla="*/ 353 h 366"/>
                <a:gd name="T82" fmla="*/ 44 w 435"/>
                <a:gd name="T83" fmla="*/ 347 h 366"/>
                <a:gd name="T84" fmla="*/ 19 w 435"/>
                <a:gd name="T85" fmla="*/ 315 h 366"/>
                <a:gd name="T86" fmla="*/ 19 w 435"/>
                <a:gd name="T87" fmla="*/ 303 h 366"/>
                <a:gd name="T88" fmla="*/ 7 w 435"/>
                <a:gd name="T89" fmla="*/ 277 h 3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35" h="366">
                  <a:moveTo>
                    <a:pt x="0" y="265"/>
                  </a:moveTo>
                  <a:lnTo>
                    <a:pt x="19" y="246"/>
                  </a:lnTo>
                  <a:lnTo>
                    <a:pt x="57" y="233"/>
                  </a:lnTo>
                  <a:lnTo>
                    <a:pt x="82" y="221"/>
                  </a:lnTo>
                  <a:lnTo>
                    <a:pt x="107" y="221"/>
                  </a:lnTo>
                  <a:lnTo>
                    <a:pt x="120" y="221"/>
                  </a:lnTo>
                  <a:lnTo>
                    <a:pt x="132" y="221"/>
                  </a:lnTo>
                  <a:lnTo>
                    <a:pt x="139" y="214"/>
                  </a:lnTo>
                  <a:lnTo>
                    <a:pt x="221" y="126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65" y="114"/>
                  </a:lnTo>
                  <a:lnTo>
                    <a:pt x="265" y="101"/>
                  </a:lnTo>
                  <a:lnTo>
                    <a:pt x="271" y="101"/>
                  </a:lnTo>
                  <a:lnTo>
                    <a:pt x="271" y="76"/>
                  </a:lnTo>
                  <a:lnTo>
                    <a:pt x="353" y="0"/>
                  </a:lnTo>
                  <a:lnTo>
                    <a:pt x="353" y="7"/>
                  </a:lnTo>
                  <a:lnTo>
                    <a:pt x="365" y="13"/>
                  </a:lnTo>
                  <a:lnTo>
                    <a:pt x="372" y="19"/>
                  </a:lnTo>
                  <a:lnTo>
                    <a:pt x="384" y="13"/>
                  </a:lnTo>
                  <a:lnTo>
                    <a:pt x="403" y="13"/>
                  </a:lnTo>
                  <a:lnTo>
                    <a:pt x="422" y="32"/>
                  </a:lnTo>
                  <a:lnTo>
                    <a:pt x="422" y="44"/>
                  </a:lnTo>
                  <a:lnTo>
                    <a:pt x="435" y="70"/>
                  </a:lnTo>
                  <a:lnTo>
                    <a:pt x="359" y="145"/>
                  </a:lnTo>
                  <a:lnTo>
                    <a:pt x="353" y="151"/>
                  </a:lnTo>
                  <a:lnTo>
                    <a:pt x="347" y="170"/>
                  </a:lnTo>
                  <a:lnTo>
                    <a:pt x="347" y="202"/>
                  </a:lnTo>
                  <a:lnTo>
                    <a:pt x="347" y="208"/>
                  </a:lnTo>
                  <a:lnTo>
                    <a:pt x="340" y="214"/>
                  </a:lnTo>
                  <a:lnTo>
                    <a:pt x="340" y="221"/>
                  </a:lnTo>
                  <a:lnTo>
                    <a:pt x="334" y="227"/>
                  </a:lnTo>
                  <a:lnTo>
                    <a:pt x="328" y="227"/>
                  </a:lnTo>
                  <a:lnTo>
                    <a:pt x="321" y="221"/>
                  </a:lnTo>
                  <a:lnTo>
                    <a:pt x="321" y="227"/>
                  </a:lnTo>
                  <a:lnTo>
                    <a:pt x="309" y="227"/>
                  </a:lnTo>
                  <a:lnTo>
                    <a:pt x="309" y="240"/>
                  </a:lnTo>
                  <a:lnTo>
                    <a:pt x="302" y="240"/>
                  </a:lnTo>
                  <a:lnTo>
                    <a:pt x="296" y="227"/>
                  </a:lnTo>
                  <a:lnTo>
                    <a:pt x="296" y="233"/>
                  </a:lnTo>
                  <a:lnTo>
                    <a:pt x="290" y="233"/>
                  </a:lnTo>
                  <a:lnTo>
                    <a:pt x="284" y="227"/>
                  </a:lnTo>
                  <a:lnTo>
                    <a:pt x="284" y="240"/>
                  </a:lnTo>
                  <a:lnTo>
                    <a:pt x="290" y="240"/>
                  </a:lnTo>
                  <a:lnTo>
                    <a:pt x="290" y="246"/>
                  </a:lnTo>
                  <a:lnTo>
                    <a:pt x="284" y="246"/>
                  </a:lnTo>
                  <a:lnTo>
                    <a:pt x="284" y="252"/>
                  </a:lnTo>
                  <a:lnTo>
                    <a:pt x="277" y="259"/>
                  </a:lnTo>
                  <a:lnTo>
                    <a:pt x="271" y="252"/>
                  </a:lnTo>
                  <a:lnTo>
                    <a:pt x="265" y="265"/>
                  </a:lnTo>
                  <a:lnTo>
                    <a:pt x="265" y="271"/>
                  </a:lnTo>
                  <a:lnTo>
                    <a:pt x="258" y="265"/>
                  </a:lnTo>
                  <a:lnTo>
                    <a:pt x="252" y="265"/>
                  </a:lnTo>
                  <a:lnTo>
                    <a:pt x="252" y="277"/>
                  </a:lnTo>
                  <a:lnTo>
                    <a:pt x="233" y="284"/>
                  </a:lnTo>
                  <a:lnTo>
                    <a:pt x="227" y="303"/>
                  </a:lnTo>
                  <a:lnTo>
                    <a:pt x="221" y="309"/>
                  </a:lnTo>
                  <a:lnTo>
                    <a:pt x="214" y="322"/>
                  </a:lnTo>
                  <a:lnTo>
                    <a:pt x="208" y="334"/>
                  </a:lnTo>
                  <a:lnTo>
                    <a:pt x="202" y="328"/>
                  </a:lnTo>
                  <a:lnTo>
                    <a:pt x="195" y="328"/>
                  </a:lnTo>
                  <a:lnTo>
                    <a:pt x="189" y="328"/>
                  </a:lnTo>
                  <a:lnTo>
                    <a:pt x="170" y="340"/>
                  </a:lnTo>
                  <a:lnTo>
                    <a:pt x="158" y="340"/>
                  </a:lnTo>
                  <a:lnTo>
                    <a:pt x="145" y="347"/>
                  </a:lnTo>
                  <a:lnTo>
                    <a:pt x="132" y="340"/>
                  </a:lnTo>
                  <a:lnTo>
                    <a:pt x="114" y="353"/>
                  </a:lnTo>
                  <a:lnTo>
                    <a:pt x="107" y="353"/>
                  </a:lnTo>
                  <a:lnTo>
                    <a:pt x="101" y="359"/>
                  </a:lnTo>
                  <a:lnTo>
                    <a:pt x="95" y="359"/>
                  </a:lnTo>
                  <a:lnTo>
                    <a:pt x="95" y="353"/>
                  </a:lnTo>
                  <a:lnTo>
                    <a:pt x="88" y="359"/>
                  </a:lnTo>
                  <a:lnTo>
                    <a:pt x="82" y="359"/>
                  </a:lnTo>
                  <a:lnTo>
                    <a:pt x="70" y="366"/>
                  </a:lnTo>
                  <a:lnTo>
                    <a:pt x="57" y="353"/>
                  </a:lnTo>
                  <a:lnTo>
                    <a:pt x="51" y="359"/>
                  </a:lnTo>
                  <a:lnTo>
                    <a:pt x="51" y="353"/>
                  </a:lnTo>
                  <a:lnTo>
                    <a:pt x="44" y="347"/>
                  </a:lnTo>
                  <a:lnTo>
                    <a:pt x="25" y="328"/>
                  </a:lnTo>
                  <a:lnTo>
                    <a:pt x="19" y="315"/>
                  </a:lnTo>
                  <a:lnTo>
                    <a:pt x="25" y="315"/>
                  </a:lnTo>
                  <a:lnTo>
                    <a:pt x="19" y="303"/>
                  </a:lnTo>
                  <a:lnTo>
                    <a:pt x="13" y="284"/>
                  </a:lnTo>
                  <a:lnTo>
                    <a:pt x="7" y="277"/>
                  </a:lnTo>
                  <a:lnTo>
                    <a:pt x="0" y="265"/>
                  </a:lnTo>
                  <a:close/>
                </a:path>
              </a:pathLst>
            </a:custGeom>
            <a:noFill/>
            <a:ln w="9525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17" name="Freeform 43"/>
            <p:cNvSpPr>
              <a:spLocks/>
            </p:cNvSpPr>
            <p:nvPr/>
          </p:nvSpPr>
          <p:spPr bwMode="auto">
            <a:xfrm>
              <a:off x="2295" y="2069"/>
              <a:ext cx="346" cy="321"/>
            </a:xfrm>
            <a:custGeom>
              <a:avLst/>
              <a:gdLst>
                <a:gd name="T0" fmla="*/ 6 w 346"/>
                <a:gd name="T1" fmla="*/ 239 h 321"/>
                <a:gd name="T2" fmla="*/ 0 w 346"/>
                <a:gd name="T3" fmla="*/ 226 h 321"/>
                <a:gd name="T4" fmla="*/ 6 w 346"/>
                <a:gd name="T5" fmla="*/ 226 h 321"/>
                <a:gd name="T6" fmla="*/ 0 w 346"/>
                <a:gd name="T7" fmla="*/ 214 h 321"/>
                <a:gd name="T8" fmla="*/ 6 w 346"/>
                <a:gd name="T9" fmla="*/ 208 h 321"/>
                <a:gd name="T10" fmla="*/ 12 w 346"/>
                <a:gd name="T11" fmla="*/ 201 h 321"/>
                <a:gd name="T12" fmla="*/ 0 w 346"/>
                <a:gd name="T13" fmla="*/ 195 h 321"/>
                <a:gd name="T14" fmla="*/ 6 w 346"/>
                <a:gd name="T15" fmla="*/ 189 h 321"/>
                <a:gd name="T16" fmla="*/ 6 w 346"/>
                <a:gd name="T17" fmla="*/ 176 h 321"/>
                <a:gd name="T18" fmla="*/ 6 w 346"/>
                <a:gd name="T19" fmla="*/ 176 h 321"/>
                <a:gd name="T20" fmla="*/ 81 w 346"/>
                <a:gd name="T21" fmla="*/ 107 h 321"/>
                <a:gd name="T22" fmla="*/ 75 w 346"/>
                <a:gd name="T23" fmla="*/ 88 h 321"/>
                <a:gd name="T24" fmla="*/ 75 w 346"/>
                <a:gd name="T25" fmla="*/ 88 h 321"/>
                <a:gd name="T26" fmla="*/ 75 w 346"/>
                <a:gd name="T27" fmla="*/ 82 h 321"/>
                <a:gd name="T28" fmla="*/ 245 w 346"/>
                <a:gd name="T29" fmla="*/ 0 h 321"/>
                <a:gd name="T30" fmla="*/ 270 w 346"/>
                <a:gd name="T31" fmla="*/ 50 h 321"/>
                <a:gd name="T32" fmla="*/ 283 w 346"/>
                <a:gd name="T33" fmla="*/ 63 h 321"/>
                <a:gd name="T34" fmla="*/ 277 w 346"/>
                <a:gd name="T35" fmla="*/ 75 h 321"/>
                <a:gd name="T36" fmla="*/ 283 w 346"/>
                <a:gd name="T37" fmla="*/ 88 h 321"/>
                <a:gd name="T38" fmla="*/ 302 w 346"/>
                <a:gd name="T39" fmla="*/ 119 h 321"/>
                <a:gd name="T40" fmla="*/ 308 w 346"/>
                <a:gd name="T41" fmla="*/ 138 h 321"/>
                <a:gd name="T42" fmla="*/ 314 w 346"/>
                <a:gd name="T43" fmla="*/ 145 h 321"/>
                <a:gd name="T44" fmla="*/ 339 w 346"/>
                <a:gd name="T45" fmla="*/ 151 h 321"/>
                <a:gd name="T46" fmla="*/ 346 w 346"/>
                <a:gd name="T47" fmla="*/ 163 h 321"/>
                <a:gd name="T48" fmla="*/ 339 w 346"/>
                <a:gd name="T49" fmla="*/ 170 h 321"/>
                <a:gd name="T50" fmla="*/ 327 w 346"/>
                <a:gd name="T51" fmla="*/ 170 h 321"/>
                <a:gd name="T52" fmla="*/ 314 w 346"/>
                <a:gd name="T53" fmla="*/ 170 h 321"/>
                <a:gd name="T54" fmla="*/ 289 w 346"/>
                <a:gd name="T55" fmla="*/ 170 h 321"/>
                <a:gd name="T56" fmla="*/ 264 w 346"/>
                <a:gd name="T57" fmla="*/ 182 h 321"/>
                <a:gd name="T58" fmla="*/ 226 w 346"/>
                <a:gd name="T59" fmla="*/ 195 h 321"/>
                <a:gd name="T60" fmla="*/ 226 w 346"/>
                <a:gd name="T61" fmla="*/ 195 h 321"/>
                <a:gd name="T62" fmla="*/ 207 w 346"/>
                <a:gd name="T63" fmla="*/ 214 h 321"/>
                <a:gd name="T64" fmla="*/ 94 w 346"/>
                <a:gd name="T65" fmla="*/ 321 h 321"/>
                <a:gd name="T66" fmla="*/ 88 w 346"/>
                <a:gd name="T67" fmla="*/ 315 h 321"/>
                <a:gd name="T68" fmla="*/ 31 w 346"/>
                <a:gd name="T69" fmla="*/ 283 h 321"/>
                <a:gd name="T70" fmla="*/ 31 w 346"/>
                <a:gd name="T71" fmla="*/ 277 h 321"/>
                <a:gd name="T72" fmla="*/ 18 w 346"/>
                <a:gd name="T73" fmla="*/ 258 h 321"/>
                <a:gd name="T74" fmla="*/ 6 w 346"/>
                <a:gd name="T75" fmla="*/ 252 h 321"/>
                <a:gd name="T76" fmla="*/ 6 w 346"/>
                <a:gd name="T77" fmla="*/ 252 h 321"/>
                <a:gd name="T78" fmla="*/ 6 w 346"/>
                <a:gd name="T79" fmla="*/ 239 h 3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46" h="321">
                  <a:moveTo>
                    <a:pt x="6" y="239"/>
                  </a:moveTo>
                  <a:lnTo>
                    <a:pt x="0" y="226"/>
                  </a:lnTo>
                  <a:lnTo>
                    <a:pt x="6" y="226"/>
                  </a:lnTo>
                  <a:lnTo>
                    <a:pt x="0" y="214"/>
                  </a:lnTo>
                  <a:lnTo>
                    <a:pt x="6" y="208"/>
                  </a:lnTo>
                  <a:lnTo>
                    <a:pt x="12" y="201"/>
                  </a:lnTo>
                  <a:lnTo>
                    <a:pt x="0" y="195"/>
                  </a:lnTo>
                  <a:lnTo>
                    <a:pt x="6" y="189"/>
                  </a:lnTo>
                  <a:lnTo>
                    <a:pt x="6" y="176"/>
                  </a:lnTo>
                  <a:lnTo>
                    <a:pt x="81" y="107"/>
                  </a:lnTo>
                  <a:lnTo>
                    <a:pt x="75" y="88"/>
                  </a:lnTo>
                  <a:lnTo>
                    <a:pt x="75" y="82"/>
                  </a:lnTo>
                  <a:lnTo>
                    <a:pt x="245" y="0"/>
                  </a:lnTo>
                  <a:lnTo>
                    <a:pt x="270" y="50"/>
                  </a:lnTo>
                  <a:lnTo>
                    <a:pt x="283" y="63"/>
                  </a:lnTo>
                  <a:lnTo>
                    <a:pt x="277" y="75"/>
                  </a:lnTo>
                  <a:lnTo>
                    <a:pt x="283" y="88"/>
                  </a:lnTo>
                  <a:lnTo>
                    <a:pt x="302" y="119"/>
                  </a:lnTo>
                  <a:lnTo>
                    <a:pt x="308" y="138"/>
                  </a:lnTo>
                  <a:lnTo>
                    <a:pt x="314" y="145"/>
                  </a:lnTo>
                  <a:lnTo>
                    <a:pt x="339" y="151"/>
                  </a:lnTo>
                  <a:lnTo>
                    <a:pt x="346" y="163"/>
                  </a:lnTo>
                  <a:lnTo>
                    <a:pt x="339" y="170"/>
                  </a:lnTo>
                  <a:lnTo>
                    <a:pt x="327" y="170"/>
                  </a:lnTo>
                  <a:lnTo>
                    <a:pt x="314" y="170"/>
                  </a:lnTo>
                  <a:lnTo>
                    <a:pt x="289" y="170"/>
                  </a:lnTo>
                  <a:lnTo>
                    <a:pt x="264" y="182"/>
                  </a:lnTo>
                  <a:lnTo>
                    <a:pt x="226" y="195"/>
                  </a:lnTo>
                  <a:lnTo>
                    <a:pt x="207" y="214"/>
                  </a:lnTo>
                  <a:lnTo>
                    <a:pt x="94" y="321"/>
                  </a:lnTo>
                  <a:lnTo>
                    <a:pt x="88" y="315"/>
                  </a:lnTo>
                  <a:lnTo>
                    <a:pt x="31" y="283"/>
                  </a:lnTo>
                  <a:lnTo>
                    <a:pt x="31" y="277"/>
                  </a:lnTo>
                  <a:lnTo>
                    <a:pt x="18" y="258"/>
                  </a:lnTo>
                  <a:lnTo>
                    <a:pt x="6" y="252"/>
                  </a:lnTo>
                  <a:lnTo>
                    <a:pt x="6" y="23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18" name="Freeform 44"/>
            <p:cNvSpPr>
              <a:spLocks/>
            </p:cNvSpPr>
            <p:nvPr/>
          </p:nvSpPr>
          <p:spPr bwMode="auto">
            <a:xfrm>
              <a:off x="2389" y="2088"/>
              <a:ext cx="743" cy="598"/>
            </a:xfrm>
            <a:custGeom>
              <a:avLst/>
              <a:gdLst>
                <a:gd name="T0" fmla="*/ 69 w 743"/>
                <a:gd name="T1" fmla="*/ 453 h 598"/>
                <a:gd name="T2" fmla="*/ 0 w 743"/>
                <a:gd name="T3" fmla="*/ 302 h 598"/>
                <a:gd name="T4" fmla="*/ 126 w 743"/>
                <a:gd name="T5" fmla="*/ 214 h 598"/>
                <a:gd name="T6" fmla="*/ 132 w 743"/>
                <a:gd name="T7" fmla="*/ 245 h 598"/>
                <a:gd name="T8" fmla="*/ 164 w 743"/>
                <a:gd name="T9" fmla="*/ 283 h 598"/>
                <a:gd name="T10" fmla="*/ 170 w 743"/>
                <a:gd name="T11" fmla="*/ 283 h 598"/>
                <a:gd name="T12" fmla="*/ 201 w 743"/>
                <a:gd name="T13" fmla="*/ 289 h 598"/>
                <a:gd name="T14" fmla="*/ 208 w 743"/>
                <a:gd name="T15" fmla="*/ 289 h 598"/>
                <a:gd name="T16" fmla="*/ 227 w 743"/>
                <a:gd name="T17" fmla="*/ 283 h 598"/>
                <a:gd name="T18" fmla="*/ 271 w 743"/>
                <a:gd name="T19" fmla="*/ 270 h 598"/>
                <a:gd name="T20" fmla="*/ 308 w 743"/>
                <a:gd name="T21" fmla="*/ 258 h 598"/>
                <a:gd name="T22" fmla="*/ 327 w 743"/>
                <a:gd name="T23" fmla="*/ 252 h 598"/>
                <a:gd name="T24" fmla="*/ 346 w 743"/>
                <a:gd name="T25" fmla="*/ 214 h 598"/>
                <a:gd name="T26" fmla="*/ 371 w 743"/>
                <a:gd name="T27" fmla="*/ 195 h 598"/>
                <a:gd name="T28" fmla="*/ 384 w 743"/>
                <a:gd name="T29" fmla="*/ 182 h 598"/>
                <a:gd name="T30" fmla="*/ 397 w 743"/>
                <a:gd name="T31" fmla="*/ 176 h 598"/>
                <a:gd name="T32" fmla="*/ 397 w 743"/>
                <a:gd name="T33" fmla="*/ 170 h 598"/>
                <a:gd name="T34" fmla="*/ 403 w 743"/>
                <a:gd name="T35" fmla="*/ 163 h 598"/>
                <a:gd name="T36" fmla="*/ 409 w 743"/>
                <a:gd name="T37" fmla="*/ 157 h 598"/>
                <a:gd name="T38" fmla="*/ 422 w 743"/>
                <a:gd name="T39" fmla="*/ 157 h 598"/>
                <a:gd name="T40" fmla="*/ 434 w 743"/>
                <a:gd name="T41" fmla="*/ 151 h 598"/>
                <a:gd name="T42" fmla="*/ 453 w 743"/>
                <a:gd name="T43" fmla="*/ 151 h 598"/>
                <a:gd name="T44" fmla="*/ 460 w 743"/>
                <a:gd name="T45" fmla="*/ 132 h 598"/>
                <a:gd name="T46" fmla="*/ 472 w 743"/>
                <a:gd name="T47" fmla="*/ 75 h 598"/>
                <a:gd name="T48" fmla="*/ 585 w 743"/>
                <a:gd name="T49" fmla="*/ 25 h 598"/>
                <a:gd name="T50" fmla="*/ 598 w 743"/>
                <a:gd name="T51" fmla="*/ 31 h 598"/>
                <a:gd name="T52" fmla="*/ 623 w 743"/>
                <a:gd name="T53" fmla="*/ 50 h 598"/>
                <a:gd name="T54" fmla="*/ 617 w 743"/>
                <a:gd name="T55" fmla="*/ 88 h 598"/>
                <a:gd name="T56" fmla="*/ 648 w 743"/>
                <a:gd name="T57" fmla="*/ 113 h 598"/>
                <a:gd name="T58" fmla="*/ 648 w 743"/>
                <a:gd name="T59" fmla="*/ 132 h 598"/>
                <a:gd name="T60" fmla="*/ 655 w 743"/>
                <a:gd name="T61" fmla="*/ 157 h 598"/>
                <a:gd name="T62" fmla="*/ 724 w 743"/>
                <a:gd name="T63" fmla="*/ 214 h 598"/>
                <a:gd name="T64" fmla="*/ 730 w 743"/>
                <a:gd name="T65" fmla="*/ 264 h 598"/>
                <a:gd name="T66" fmla="*/ 686 w 743"/>
                <a:gd name="T67" fmla="*/ 302 h 598"/>
                <a:gd name="T68" fmla="*/ 560 w 743"/>
                <a:gd name="T69" fmla="*/ 333 h 598"/>
                <a:gd name="T70" fmla="*/ 422 w 743"/>
                <a:gd name="T71" fmla="*/ 365 h 598"/>
                <a:gd name="T72" fmla="*/ 359 w 743"/>
                <a:gd name="T73" fmla="*/ 409 h 598"/>
                <a:gd name="T74" fmla="*/ 340 w 743"/>
                <a:gd name="T75" fmla="*/ 422 h 598"/>
                <a:gd name="T76" fmla="*/ 176 w 743"/>
                <a:gd name="T77" fmla="*/ 598 h 598"/>
                <a:gd name="T78" fmla="*/ 151 w 743"/>
                <a:gd name="T79" fmla="*/ 579 h 598"/>
                <a:gd name="T80" fmla="*/ 113 w 743"/>
                <a:gd name="T81" fmla="*/ 560 h 598"/>
                <a:gd name="T82" fmla="*/ 82 w 743"/>
                <a:gd name="T83" fmla="*/ 529 h 598"/>
                <a:gd name="T84" fmla="*/ 76 w 743"/>
                <a:gd name="T85" fmla="*/ 510 h 598"/>
                <a:gd name="T86" fmla="*/ 69 w 743"/>
                <a:gd name="T87" fmla="*/ 466 h 5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43" h="598">
                  <a:moveTo>
                    <a:pt x="69" y="466"/>
                  </a:moveTo>
                  <a:lnTo>
                    <a:pt x="69" y="459"/>
                  </a:lnTo>
                  <a:lnTo>
                    <a:pt x="69" y="453"/>
                  </a:lnTo>
                  <a:lnTo>
                    <a:pt x="94" y="447"/>
                  </a:lnTo>
                  <a:lnTo>
                    <a:pt x="94" y="396"/>
                  </a:lnTo>
                  <a:lnTo>
                    <a:pt x="0" y="302"/>
                  </a:lnTo>
                  <a:lnTo>
                    <a:pt x="113" y="195"/>
                  </a:lnTo>
                  <a:lnTo>
                    <a:pt x="120" y="207"/>
                  </a:lnTo>
                  <a:lnTo>
                    <a:pt x="126" y="214"/>
                  </a:lnTo>
                  <a:lnTo>
                    <a:pt x="132" y="233"/>
                  </a:lnTo>
                  <a:lnTo>
                    <a:pt x="138" y="245"/>
                  </a:lnTo>
                  <a:lnTo>
                    <a:pt x="132" y="245"/>
                  </a:lnTo>
                  <a:lnTo>
                    <a:pt x="138" y="258"/>
                  </a:lnTo>
                  <a:lnTo>
                    <a:pt x="157" y="277"/>
                  </a:lnTo>
                  <a:lnTo>
                    <a:pt x="164" y="283"/>
                  </a:lnTo>
                  <a:lnTo>
                    <a:pt x="164" y="289"/>
                  </a:lnTo>
                  <a:lnTo>
                    <a:pt x="170" y="283"/>
                  </a:lnTo>
                  <a:lnTo>
                    <a:pt x="183" y="296"/>
                  </a:lnTo>
                  <a:lnTo>
                    <a:pt x="195" y="289"/>
                  </a:lnTo>
                  <a:lnTo>
                    <a:pt x="201" y="289"/>
                  </a:lnTo>
                  <a:lnTo>
                    <a:pt x="208" y="283"/>
                  </a:lnTo>
                  <a:lnTo>
                    <a:pt x="208" y="289"/>
                  </a:lnTo>
                  <a:lnTo>
                    <a:pt x="214" y="289"/>
                  </a:lnTo>
                  <a:lnTo>
                    <a:pt x="220" y="283"/>
                  </a:lnTo>
                  <a:lnTo>
                    <a:pt x="227" y="283"/>
                  </a:lnTo>
                  <a:lnTo>
                    <a:pt x="245" y="270"/>
                  </a:lnTo>
                  <a:lnTo>
                    <a:pt x="258" y="277"/>
                  </a:lnTo>
                  <a:lnTo>
                    <a:pt x="271" y="270"/>
                  </a:lnTo>
                  <a:lnTo>
                    <a:pt x="283" y="270"/>
                  </a:lnTo>
                  <a:lnTo>
                    <a:pt x="302" y="258"/>
                  </a:lnTo>
                  <a:lnTo>
                    <a:pt x="308" y="258"/>
                  </a:lnTo>
                  <a:lnTo>
                    <a:pt x="315" y="258"/>
                  </a:lnTo>
                  <a:lnTo>
                    <a:pt x="321" y="264"/>
                  </a:lnTo>
                  <a:lnTo>
                    <a:pt x="327" y="252"/>
                  </a:lnTo>
                  <a:lnTo>
                    <a:pt x="334" y="239"/>
                  </a:lnTo>
                  <a:lnTo>
                    <a:pt x="340" y="233"/>
                  </a:lnTo>
                  <a:lnTo>
                    <a:pt x="346" y="214"/>
                  </a:lnTo>
                  <a:lnTo>
                    <a:pt x="365" y="207"/>
                  </a:lnTo>
                  <a:lnTo>
                    <a:pt x="365" y="195"/>
                  </a:lnTo>
                  <a:lnTo>
                    <a:pt x="371" y="195"/>
                  </a:lnTo>
                  <a:lnTo>
                    <a:pt x="378" y="201"/>
                  </a:lnTo>
                  <a:lnTo>
                    <a:pt x="378" y="195"/>
                  </a:lnTo>
                  <a:lnTo>
                    <a:pt x="384" y="182"/>
                  </a:lnTo>
                  <a:lnTo>
                    <a:pt x="390" y="189"/>
                  </a:lnTo>
                  <a:lnTo>
                    <a:pt x="397" y="182"/>
                  </a:lnTo>
                  <a:lnTo>
                    <a:pt x="397" y="176"/>
                  </a:lnTo>
                  <a:lnTo>
                    <a:pt x="403" y="176"/>
                  </a:lnTo>
                  <a:lnTo>
                    <a:pt x="403" y="170"/>
                  </a:lnTo>
                  <a:lnTo>
                    <a:pt x="397" y="170"/>
                  </a:lnTo>
                  <a:lnTo>
                    <a:pt x="397" y="157"/>
                  </a:lnTo>
                  <a:lnTo>
                    <a:pt x="403" y="163"/>
                  </a:lnTo>
                  <a:lnTo>
                    <a:pt x="409" y="163"/>
                  </a:lnTo>
                  <a:lnTo>
                    <a:pt x="409" y="157"/>
                  </a:lnTo>
                  <a:lnTo>
                    <a:pt x="415" y="170"/>
                  </a:lnTo>
                  <a:lnTo>
                    <a:pt x="422" y="170"/>
                  </a:lnTo>
                  <a:lnTo>
                    <a:pt x="422" y="157"/>
                  </a:lnTo>
                  <a:lnTo>
                    <a:pt x="434" y="157"/>
                  </a:lnTo>
                  <a:lnTo>
                    <a:pt x="434" y="151"/>
                  </a:lnTo>
                  <a:lnTo>
                    <a:pt x="441" y="157"/>
                  </a:lnTo>
                  <a:lnTo>
                    <a:pt x="447" y="157"/>
                  </a:lnTo>
                  <a:lnTo>
                    <a:pt x="453" y="151"/>
                  </a:lnTo>
                  <a:lnTo>
                    <a:pt x="453" y="144"/>
                  </a:lnTo>
                  <a:lnTo>
                    <a:pt x="460" y="138"/>
                  </a:lnTo>
                  <a:lnTo>
                    <a:pt x="460" y="132"/>
                  </a:lnTo>
                  <a:lnTo>
                    <a:pt x="460" y="100"/>
                  </a:lnTo>
                  <a:lnTo>
                    <a:pt x="466" y="81"/>
                  </a:lnTo>
                  <a:lnTo>
                    <a:pt x="472" y="75"/>
                  </a:lnTo>
                  <a:lnTo>
                    <a:pt x="548" y="0"/>
                  </a:lnTo>
                  <a:lnTo>
                    <a:pt x="579" y="12"/>
                  </a:lnTo>
                  <a:lnTo>
                    <a:pt x="585" y="25"/>
                  </a:lnTo>
                  <a:lnTo>
                    <a:pt x="592" y="25"/>
                  </a:lnTo>
                  <a:lnTo>
                    <a:pt x="592" y="31"/>
                  </a:lnTo>
                  <a:lnTo>
                    <a:pt x="598" y="31"/>
                  </a:lnTo>
                  <a:lnTo>
                    <a:pt x="611" y="31"/>
                  </a:lnTo>
                  <a:lnTo>
                    <a:pt x="617" y="44"/>
                  </a:lnTo>
                  <a:lnTo>
                    <a:pt x="623" y="50"/>
                  </a:lnTo>
                  <a:lnTo>
                    <a:pt x="611" y="69"/>
                  </a:lnTo>
                  <a:lnTo>
                    <a:pt x="617" y="75"/>
                  </a:lnTo>
                  <a:lnTo>
                    <a:pt x="617" y="88"/>
                  </a:lnTo>
                  <a:lnTo>
                    <a:pt x="623" y="88"/>
                  </a:lnTo>
                  <a:lnTo>
                    <a:pt x="636" y="94"/>
                  </a:lnTo>
                  <a:lnTo>
                    <a:pt x="648" y="113"/>
                  </a:lnTo>
                  <a:lnTo>
                    <a:pt x="648" y="119"/>
                  </a:lnTo>
                  <a:lnTo>
                    <a:pt x="642" y="119"/>
                  </a:lnTo>
                  <a:lnTo>
                    <a:pt x="648" y="132"/>
                  </a:lnTo>
                  <a:lnTo>
                    <a:pt x="648" y="138"/>
                  </a:lnTo>
                  <a:lnTo>
                    <a:pt x="655" y="144"/>
                  </a:lnTo>
                  <a:lnTo>
                    <a:pt x="655" y="157"/>
                  </a:lnTo>
                  <a:lnTo>
                    <a:pt x="667" y="157"/>
                  </a:lnTo>
                  <a:lnTo>
                    <a:pt x="718" y="182"/>
                  </a:lnTo>
                  <a:lnTo>
                    <a:pt x="724" y="214"/>
                  </a:lnTo>
                  <a:lnTo>
                    <a:pt x="737" y="245"/>
                  </a:lnTo>
                  <a:lnTo>
                    <a:pt x="743" y="258"/>
                  </a:lnTo>
                  <a:lnTo>
                    <a:pt x="730" y="264"/>
                  </a:lnTo>
                  <a:lnTo>
                    <a:pt x="737" y="296"/>
                  </a:lnTo>
                  <a:lnTo>
                    <a:pt x="743" y="296"/>
                  </a:lnTo>
                  <a:lnTo>
                    <a:pt x="686" y="302"/>
                  </a:lnTo>
                  <a:lnTo>
                    <a:pt x="560" y="302"/>
                  </a:lnTo>
                  <a:lnTo>
                    <a:pt x="560" y="333"/>
                  </a:lnTo>
                  <a:lnTo>
                    <a:pt x="466" y="333"/>
                  </a:lnTo>
                  <a:lnTo>
                    <a:pt x="466" y="365"/>
                  </a:lnTo>
                  <a:lnTo>
                    <a:pt x="422" y="365"/>
                  </a:lnTo>
                  <a:lnTo>
                    <a:pt x="390" y="390"/>
                  </a:lnTo>
                  <a:lnTo>
                    <a:pt x="365" y="415"/>
                  </a:lnTo>
                  <a:lnTo>
                    <a:pt x="359" y="409"/>
                  </a:lnTo>
                  <a:lnTo>
                    <a:pt x="359" y="415"/>
                  </a:lnTo>
                  <a:lnTo>
                    <a:pt x="340" y="422"/>
                  </a:lnTo>
                  <a:lnTo>
                    <a:pt x="277" y="422"/>
                  </a:lnTo>
                  <a:lnTo>
                    <a:pt x="277" y="504"/>
                  </a:lnTo>
                  <a:lnTo>
                    <a:pt x="176" y="598"/>
                  </a:lnTo>
                  <a:lnTo>
                    <a:pt x="170" y="598"/>
                  </a:lnTo>
                  <a:lnTo>
                    <a:pt x="164" y="585"/>
                  </a:lnTo>
                  <a:lnTo>
                    <a:pt x="151" y="579"/>
                  </a:lnTo>
                  <a:lnTo>
                    <a:pt x="138" y="579"/>
                  </a:lnTo>
                  <a:lnTo>
                    <a:pt x="120" y="560"/>
                  </a:lnTo>
                  <a:lnTo>
                    <a:pt x="113" y="560"/>
                  </a:lnTo>
                  <a:lnTo>
                    <a:pt x="94" y="541"/>
                  </a:lnTo>
                  <a:lnTo>
                    <a:pt x="94" y="535"/>
                  </a:lnTo>
                  <a:lnTo>
                    <a:pt x="82" y="529"/>
                  </a:lnTo>
                  <a:lnTo>
                    <a:pt x="76" y="522"/>
                  </a:lnTo>
                  <a:lnTo>
                    <a:pt x="69" y="510"/>
                  </a:lnTo>
                  <a:lnTo>
                    <a:pt x="76" y="510"/>
                  </a:lnTo>
                  <a:lnTo>
                    <a:pt x="82" y="491"/>
                  </a:lnTo>
                  <a:lnTo>
                    <a:pt x="69" y="485"/>
                  </a:lnTo>
                  <a:lnTo>
                    <a:pt x="69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19" name="Freeform 45"/>
            <p:cNvSpPr>
              <a:spLocks/>
            </p:cNvSpPr>
            <p:nvPr/>
          </p:nvSpPr>
          <p:spPr bwMode="auto">
            <a:xfrm>
              <a:off x="2288" y="1382"/>
              <a:ext cx="365" cy="183"/>
            </a:xfrm>
            <a:custGeom>
              <a:avLst/>
              <a:gdLst>
                <a:gd name="T0" fmla="*/ 0 w 365"/>
                <a:gd name="T1" fmla="*/ 176 h 183"/>
                <a:gd name="T2" fmla="*/ 7 w 365"/>
                <a:gd name="T3" fmla="*/ 107 h 183"/>
                <a:gd name="T4" fmla="*/ 7 w 365"/>
                <a:gd name="T5" fmla="*/ 101 h 183"/>
                <a:gd name="T6" fmla="*/ 13 w 365"/>
                <a:gd name="T7" fmla="*/ 94 h 183"/>
                <a:gd name="T8" fmla="*/ 25 w 365"/>
                <a:gd name="T9" fmla="*/ 82 h 183"/>
                <a:gd name="T10" fmla="*/ 32 w 365"/>
                <a:gd name="T11" fmla="*/ 69 h 183"/>
                <a:gd name="T12" fmla="*/ 38 w 365"/>
                <a:gd name="T13" fmla="*/ 69 h 183"/>
                <a:gd name="T14" fmla="*/ 38 w 365"/>
                <a:gd name="T15" fmla="*/ 69 h 183"/>
                <a:gd name="T16" fmla="*/ 51 w 365"/>
                <a:gd name="T17" fmla="*/ 57 h 183"/>
                <a:gd name="T18" fmla="*/ 57 w 365"/>
                <a:gd name="T19" fmla="*/ 44 h 183"/>
                <a:gd name="T20" fmla="*/ 76 w 365"/>
                <a:gd name="T21" fmla="*/ 44 h 183"/>
                <a:gd name="T22" fmla="*/ 82 w 365"/>
                <a:gd name="T23" fmla="*/ 44 h 183"/>
                <a:gd name="T24" fmla="*/ 95 w 365"/>
                <a:gd name="T25" fmla="*/ 38 h 183"/>
                <a:gd name="T26" fmla="*/ 151 w 365"/>
                <a:gd name="T27" fmla="*/ 25 h 183"/>
                <a:gd name="T28" fmla="*/ 164 w 365"/>
                <a:gd name="T29" fmla="*/ 19 h 183"/>
                <a:gd name="T30" fmla="*/ 170 w 365"/>
                <a:gd name="T31" fmla="*/ 6 h 183"/>
                <a:gd name="T32" fmla="*/ 183 w 365"/>
                <a:gd name="T33" fmla="*/ 0 h 183"/>
                <a:gd name="T34" fmla="*/ 202 w 365"/>
                <a:gd name="T35" fmla="*/ 0 h 183"/>
                <a:gd name="T36" fmla="*/ 208 w 365"/>
                <a:gd name="T37" fmla="*/ 6 h 183"/>
                <a:gd name="T38" fmla="*/ 221 w 365"/>
                <a:gd name="T39" fmla="*/ 25 h 183"/>
                <a:gd name="T40" fmla="*/ 227 w 365"/>
                <a:gd name="T41" fmla="*/ 25 h 183"/>
                <a:gd name="T42" fmla="*/ 365 w 365"/>
                <a:gd name="T43" fmla="*/ 25 h 183"/>
                <a:gd name="T44" fmla="*/ 365 w 365"/>
                <a:gd name="T45" fmla="*/ 75 h 183"/>
                <a:gd name="T46" fmla="*/ 177 w 365"/>
                <a:gd name="T47" fmla="*/ 75 h 183"/>
                <a:gd name="T48" fmla="*/ 132 w 365"/>
                <a:gd name="T49" fmla="*/ 113 h 183"/>
                <a:gd name="T50" fmla="*/ 126 w 365"/>
                <a:gd name="T51" fmla="*/ 120 h 183"/>
                <a:gd name="T52" fmla="*/ 114 w 365"/>
                <a:gd name="T53" fmla="*/ 126 h 183"/>
                <a:gd name="T54" fmla="*/ 95 w 365"/>
                <a:gd name="T55" fmla="*/ 145 h 183"/>
                <a:gd name="T56" fmla="*/ 88 w 365"/>
                <a:gd name="T57" fmla="*/ 151 h 183"/>
                <a:gd name="T58" fmla="*/ 88 w 365"/>
                <a:gd name="T59" fmla="*/ 157 h 183"/>
                <a:gd name="T60" fmla="*/ 76 w 365"/>
                <a:gd name="T61" fmla="*/ 183 h 183"/>
                <a:gd name="T62" fmla="*/ 57 w 365"/>
                <a:gd name="T63" fmla="*/ 183 h 183"/>
                <a:gd name="T64" fmla="*/ 44 w 365"/>
                <a:gd name="T65" fmla="*/ 176 h 183"/>
                <a:gd name="T66" fmla="*/ 32 w 365"/>
                <a:gd name="T67" fmla="*/ 183 h 183"/>
                <a:gd name="T68" fmla="*/ 19 w 365"/>
                <a:gd name="T69" fmla="*/ 183 h 183"/>
                <a:gd name="T70" fmla="*/ 0 w 365"/>
                <a:gd name="T71" fmla="*/ 176 h 1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65" h="183">
                  <a:moveTo>
                    <a:pt x="0" y="176"/>
                  </a:moveTo>
                  <a:lnTo>
                    <a:pt x="7" y="107"/>
                  </a:lnTo>
                  <a:lnTo>
                    <a:pt x="7" y="101"/>
                  </a:lnTo>
                  <a:lnTo>
                    <a:pt x="13" y="94"/>
                  </a:lnTo>
                  <a:lnTo>
                    <a:pt x="25" y="82"/>
                  </a:lnTo>
                  <a:lnTo>
                    <a:pt x="32" y="69"/>
                  </a:lnTo>
                  <a:lnTo>
                    <a:pt x="38" y="69"/>
                  </a:lnTo>
                  <a:lnTo>
                    <a:pt x="51" y="57"/>
                  </a:lnTo>
                  <a:lnTo>
                    <a:pt x="57" y="44"/>
                  </a:lnTo>
                  <a:lnTo>
                    <a:pt x="76" y="44"/>
                  </a:lnTo>
                  <a:lnTo>
                    <a:pt x="82" y="44"/>
                  </a:lnTo>
                  <a:lnTo>
                    <a:pt x="95" y="38"/>
                  </a:lnTo>
                  <a:lnTo>
                    <a:pt x="151" y="25"/>
                  </a:lnTo>
                  <a:lnTo>
                    <a:pt x="164" y="19"/>
                  </a:lnTo>
                  <a:lnTo>
                    <a:pt x="170" y="6"/>
                  </a:lnTo>
                  <a:lnTo>
                    <a:pt x="183" y="0"/>
                  </a:lnTo>
                  <a:lnTo>
                    <a:pt x="202" y="0"/>
                  </a:lnTo>
                  <a:lnTo>
                    <a:pt x="208" y="6"/>
                  </a:lnTo>
                  <a:lnTo>
                    <a:pt x="221" y="25"/>
                  </a:lnTo>
                  <a:lnTo>
                    <a:pt x="227" y="25"/>
                  </a:lnTo>
                  <a:lnTo>
                    <a:pt x="365" y="25"/>
                  </a:lnTo>
                  <a:lnTo>
                    <a:pt x="365" y="75"/>
                  </a:lnTo>
                  <a:lnTo>
                    <a:pt x="177" y="75"/>
                  </a:lnTo>
                  <a:lnTo>
                    <a:pt x="132" y="113"/>
                  </a:lnTo>
                  <a:lnTo>
                    <a:pt x="126" y="120"/>
                  </a:lnTo>
                  <a:lnTo>
                    <a:pt x="114" y="126"/>
                  </a:lnTo>
                  <a:lnTo>
                    <a:pt x="95" y="145"/>
                  </a:lnTo>
                  <a:lnTo>
                    <a:pt x="88" y="151"/>
                  </a:lnTo>
                  <a:lnTo>
                    <a:pt x="88" y="157"/>
                  </a:lnTo>
                  <a:lnTo>
                    <a:pt x="76" y="183"/>
                  </a:lnTo>
                  <a:lnTo>
                    <a:pt x="57" y="183"/>
                  </a:lnTo>
                  <a:lnTo>
                    <a:pt x="44" y="176"/>
                  </a:lnTo>
                  <a:lnTo>
                    <a:pt x="32" y="183"/>
                  </a:lnTo>
                  <a:lnTo>
                    <a:pt x="19" y="183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20" name="Freeform 46"/>
            <p:cNvSpPr>
              <a:spLocks/>
            </p:cNvSpPr>
            <p:nvPr/>
          </p:nvSpPr>
          <p:spPr bwMode="auto">
            <a:xfrm>
              <a:off x="2232" y="1457"/>
              <a:ext cx="421" cy="215"/>
            </a:xfrm>
            <a:custGeom>
              <a:avLst/>
              <a:gdLst>
                <a:gd name="T0" fmla="*/ 0 w 421"/>
                <a:gd name="T1" fmla="*/ 208 h 215"/>
                <a:gd name="T2" fmla="*/ 0 w 421"/>
                <a:gd name="T3" fmla="*/ 196 h 215"/>
                <a:gd name="T4" fmla="*/ 6 w 421"/>
                <a:gd name="T5" fmla="*/ 196 h 215"/>
                <a:gd name="T6" fmla="*/ 6 w 421"/>
                <a:gd name="T7" fmla="*/ 139 h 215"/>
                <a:gd name="T8" fmla="*/ 25 w 421"/>
                <a:gd name="T9" fmla="*/ 139 h 215"/>
                <a:gd name="T10" fmla="*/ 25 w 421"/>
                <a:gd name="T11" fmla="*/ 114 h 215"/>
                <a:gd name="T12" fmla="*/ 37 w 421"/>
                <a:gd name="T13" fmla="*/ 108 h 215"/>
                <a:gd name="T14" fmla="*/ 50 w 421"/>
                <a:gd name="T15" fmla="*/ 95 h 215"/>
                <a:gd name="T16" fmla="*/ 56 w 421"/>
                <a:gd name="T17" fmla="*/ 101 h 215"/>
                <a:gd name="T18" fmla="*/ 75 w 421"/>
                <a:gd name="T19" fmla="*/ 108 h 215"/>
                <a:gd name="T20" fmla="*/ 88 w 421"/>
                <a:gd name="T21" fmla="*/ 108 h 215"/>
                <a:gd name="T22" fmla="*/ 100 w 421"/>
                <a:gd name="T23" fmla="*/ 101 h 215"/>
                <a:gd name="T24" fmla="*/ 113 w 421"/>
                <a:gd name="T25" fmla="*/ 108 h 215"/>
                <a:gd name="T26" fmla="*/ 132 w 421"/>
                <a:gd name="T27" fmla="*/ 108 h 215"/>
                <a:gd name="T28" fmla="*/ 144 w 421"/>
                <a:gd name="T29" fmla="*/ 82 h 215"/>
                <a:gd name="T30" fmla="*/ 144 w 421"/>
                <a:gd name="T31" fmla="*/ 76 h 215"/>
                <a:gd name="T32" fmla="*/ 151 w 421"/>
                <a:gd name="T33" fmla="*/ 70 h 215"/>
                <a:gd name="T34" fmla="*/ 170 w 421"/>
                <a:gd name="T35" fmla="*/ 51 h 215"/>
                <a:gd name="T36" fmla="*/ 182 w 421"/>
                <a:gd name="T37" fmla="*/ 45 h 215"/>
                <a:gd name="T38" fmla="*/ 188 w 421"/>
                <a:gd name="T39" fmla="*/ 38 h 215"/>
                <a:gd name="T40" fmla="*/ 233 w 421"/>
                <a:gd name="T41" fmla="*/ 0 h 215"/>
                <a:gd name="T42" fmla="*/ 421 w 421"/>
                <a:gd name="T43" fmla="*/ 0 h 215"/>
                <a:gd name="T44" fmla="*/ 421 w 421"/>
                <a:gd name="T45" fmla="*/ 57 h 215"/>
                <a:gd name="T46" fmla="*/ 421 w 421"/>
                <a:gd name="T47" fmla="*/ 76 h 215"/>
                <a:gd name="T48" fmla="*/ 421 w 421"/>
                <a:gd name="T49" fmla="*/ 89 h 215"/>
                <a:gd name="T50" fmla="*/ 384 w 421"/>
                <a:gd name="T51" fmla="*/ 89 h 215"/>
                <a:gd name="T52" fmla="*/ 377 w 421"/>
                <a:gd name="T53" fmla="*/ 101 h 215"/>
                <a:gd name="T54" fmla="*/ 371 w 421"/>
                <a:gd name="T55" fmla="*/ 101 h 215"/>
                <a:gd name="T56" fmla="*/ 371 w 421"/>
                <a:gd name="T57" fmla="*/ 101 h 215"/>
                <a:gd name="T58" fmla="*/ 358 w 421"/>
                <a:gd name="T59" fmla="*/ 101 h 215"/>
                <a:gd name="T60" fmla="*/ 352 w 421"/>
                <a:gd name="T61" fmla="*/ 108 h 215"/>
                <a:gd name="T62" fmla="*/ 302 w 421"/>
                <a:gd name="T63" fmla="*/ 101 h 215"/>
                <a:gd name="T64" fmla="*/ 289 w 421"/>
                <a:gd name="T65" fmla="*/ 127 h 215"/>
                <a:gd name="T66" fmla="*/ 277 w 421"/>
                <a:gd name="T67" fmla="*/ 139 h 215"/>
                <a:gd name="T68" fmla="*/ 264 w 421"/>
                <a:gd name="T69" fmla="*/ 145 h 215"/>
                <a:gd name="T70" fmla="*/ 233 w 421"/>
                <a:gd name="T71" fmla="*/ 127 h 215"/>
                <a:gd name="T72" fmla="*/ 226 w 421"/>
                <a:gd name="T73" fmla="*/ 120 h 215"/>
                <a:gd name="T74" fmla="*/ 220 w 421"/>
                <a:gd name="T75" fmla="*/ 120 h 215"/>
                <a:gd name="T76" fmla="*/ 214 w 421"/>
                <a:gd name="T77" fmla="*/ 114 h 215"/>
                <a:gd name="T78" fmla="*/ 195 w 421"/>
                <a:gd name="T79" fmla="*/ 114 h 215"/>
                <a:gd name="T80" fmla="*/ 182 w 421"/>
                <a:gd name="T81" fmla="*/ 127 h 215"/>
                <a:gd name="T82" fmla="*/ 182 w 421"/>
                <a:gd name="T83" fmla="*/ 133 h 215"/>
                <a:gd name="T84" fmla="*/ 157 w 421"/>
                <a:gd name="T85" fmla="*/ 133 h 215"/>
                <a:gd name="T86" fmla="*/ 157 w 421"/>
                <a:gd name="T87" fmla="*/ 133 h 215"/>
                <a:gd name="T88" fmla="*/ 144 w 421"/>
                <a:gd name="T89" fmla="*/ 145 h 215"/>
                <a:gd name="T90" fmla="*/ 125 w 421"/>
                <a:gd name="T91" fmla="*/ 145 h 215"/>
                <a:gd name="T92" fmla="*/ 125 w 421"/>
                <a:gd name="T93" fmla="*/ 158 h 215"/>
                <a:gd name="T94" fmla="*/ 119 w 421"/>
                <a:gd name="T95" fmla="*/ 171 h 215"/>
                <a:gd name="T96" fmla="*/ 113 w 421"/>
                <a:gd name="T97" fmla="*/ 183 h 215"/>
                <a:gd name="T98" fmla="*/ 107 w 421"/>
                <a:gd name="T99" fmla="*/ 202 h 215"/>
                <a:gd name="T100" fmla="*/ 94 w 421"/>
                <a:gd name="T101" fmla="*/ 215 h 215"/>
                <a:gd name="T102" fmla="*/ 0 w 421"/>
                <a:gd name="T103" fmla="*/ 208 h 2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1" h="215">
                  <a:moveTo>
                    <a:pt x="0" y="208"/>
                  </a:moveTo>
                  <a:lnTo>
                    <a:pt x="0" y="196"/>
                  </a:lnTo>
                  <a:lnTo>
                    <a:pt x="6" y="196"/>
                  </a:lnTo>
                  <a:lnTo>
                    <a:pt x="6" y="139"/>
                  </a:lnTo>
                  <a:lnTo>
                    <a:pt x="25" y="139"/>
                  </a:lnTo>
                  <a:lnTo>
                    <a:pt x="25" y="114"/>
                  </a:lnTo>
                  <a:lnTo>
                    <a:pt x="37" y="108"/>
                  </a:lnTo>
                  <a:lnTo>
                    <a:pt x="50" y="95"/>
                  </a:lnTo>
                  <a:lnTo>
                    <a:pt x="56" y="101"/>
                  </a:lnTo>
                  <a:lnTo>
                    <a:pt x="75" y="108"/>
                  </a:lnTo>
                  <a:lnTo>
                    <a:pt x="88" y="108"/>
                  </a:lnTo>
                  <a:lnTo>
                    <a:pt x="100" y="101"/>
                  </a:lnTo>
                  <a:lnTo>
                    <a:pt x="113" y="108"/>
                  </a:lnTo>
                  <a:lnTo>
                    <a:pt x="132" y="108"/>
                  </a:lnTo>
                  <a:lnTo>
                    <a:pt x="144" y="82"/>
                  </a:lnTo>
                  <a:lnTo>
                    <a:pt x="144" y="76"/>
                  </a:lnTo>
                  <a:lnTo>
                    <a:pt x="151" y="70"/>
                  </a:lnTo>
                  <a:lnTo>
                    <a:pt x="170" y="51"/>
                  </a:lnTo>
                  <a:lnTo>
                    <a:pt x="182" y="45"/>
                  </a:lnTo>
                  <a:lnTo>
                    <a:pt x="188" y="38"/>
                  </a:lnTo>
                  <a:lnTo>
                    <a:pt x="233" y="0"/>
                  </a:lnTo>
                  <a:lnTo>
                    <a:pt x="421" y="0"/>
                  </a:lnTo>
                  <a:lnTo>
                    <a:pt x="421" y="57"/>
                  </a:lnTo>
                  <a:lnTo>
                    <a:pt x="421" y="76"/>
                  </a:lnTo>
                  <a:lnTo>
                    <a:pt x="421" y="89"/>
                  </a:lnTo>
                  <a:lnTo>
                    <a:pt x="384" y="89"/>
                  </a:lnTo>
                  <a:lnTo>
                    <a:pt x="377" y="101"/>
                  </a:lnTo>
                  <a:lnTo>
                    <a:pt x="371" y="101"/>
                  </a:lnTo>
                  <a:lnTo>
                    <a:pt x="358" y="101"/>
                  </a:lnTo>
                  <a:lnTo>
                    <a:pt x="352" y="108"/>
                  </a:lnTo>
                  <a:lnTo>
                    <a:pt x="302" y="101"/>
                  </a:lnTo>
                  <a:lnTo>
                    <a:pt x="289" y="127"/>
                  </a:lnTo>
                  <a:lnTo>
                    <a:pt x="277" y="139"/>
                  </a:lnTo>
                  <a:lnTo>
                    <a:pt x="264" y="145"/>
                  </a:lnTo>
                  <a:lnTo>
                    <a:pt x="233" y="127"/>
                  </a:lnTo>
                  <a:lnTo>
                    <a:pt x="226" y="120"/>
                  </a:lnTo>
                  <a:lnTo>
                    <a:pt x="220" y="120"/>
                  </a:lnTo>
                  <a:lnTo>
                    <a:pt x="214" y="114"/>
                  </a:lnTo>
                  <a:lnTo>
                    <a:pt x="195" y="114"/>
                  </a:lnTo>
                  <a:lnTo>
                    <a:pt x="182" y="127"/>
                  </a:lnTo>
                  <a:lnTo>
                    <a:pt x="182" y="133"/>
                  </a:lnTo>
                  <a:lnTo>
                    <a:pt x="157" y="133"/>
                  </a:lnTo>
                  <a:lnTo>
                    <a:pt x="144" y="145"/>
                  </a:lnTo>
                  <a:lnTo>
                    <a:pt x="125" y="145"/>
                  </a:lnTo>
                  <a:lnTo>
                    <a:pt x="125" y="158"/>
                  </a:lnTo>
                  <a:lnTo>
                    <a:pt x="119" y="171"/>
                  </a:lnTo>
                  <a:lnTo>
                    <a:pt x="113" y="183"/>
                  </a:lnTo>
                  <a:lnTo>
                    <a:pt x="107" y="202"/>
                  </a:lnTo>
                  <a:lnTo>
                    <a:pt x="94" y="215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21" name="Freeform 47"/>
            <p:cNvSpPr>
              <a:spLocks/>
            </p:cNvSpPr>
            <p:nvPr/>
          </p:nvSpPr>
          <p:spPr bwMode="auto">
            <a:xfrm>
              <a:off x="2326" y="1546"/>
              <a:ext cx="365" cy="208"/>
            </a:xfrm>
            <a:custGeom>
              <a:avLst/>
              <a:gdLst>
                <a:gd name="T0" fmla="*/ 38 w 365"/>
                <a:gd name="T1" fmla="*/ 201 h 208"/>
                <a:gd name="T2" fmla="*/ 13 w 365"/>
                <a:gd name="T3" fmla="*/ 126 h 208"/>
                <a:gd name="T4" fmla="*/ 6 w 365"/>
                <a:gd name="T5" fmla="*/ 132 h 208"/>
                <a:gd name="T6" fmla="*/ 0 w 365"/>
                <a:gd name="T7" fmla="*/ 126 h 208"/>
                <a:gd name="T8" fmla="*/ 13 w 365"/>
                <a:gd name="T9" fmla="*/ 113 h 208"/>
                <a:gd name="T10" fmla="*/ 19 w 365"/>
                <a:gd name="T11" fmla="*/ 94 h 208"/>
                <a:gd name="T12" fmla="*/ 25 w 365"/>
                <a:gd name="T13" fmla="*/ 82 h 208"/>
                <a:gd name="T14" fmla="*/ 31 w 365"/>
                <a:gd name="T15" fmla="*/ 69 h 208"/>
                <a:gd name="T16" fmla="*/ 31 w 365"/>
                <a:gd name="T17" fmla="*/ 56 h 208"/>
                <a:gd name="T18" fmla="*/ 50 w 365"/>
                <a:gd name="T19" fmla="*/ 56 h 208"/>
                <a:gd name="T20" fmla="*/ 63 w 365"/>
                <a:gd name="T21" fmla="*/ 44 h 208"/>
                <a:gd name="T22" fmla="*/ 63 w 365"/>
                <a:gd name="T23" fmla="*/ 44 h 208"/>
                <a:gd name="T24" fmla="*/ 88 w 365"/>
                <a:gd name="T25" fmla="*/ 44 h 208"/>
                <a:gd name="T26" fmla="*/ 88 w 365"/>
                <a:gd name="T27" fmla="*/ 38 h 208"/>
                <a:gd name="T28" fmla="*/ 101 w 365"/>
                <a:gd name="T29" fmla="*/ 25 h 208"/>
                <a:gd name="T30" fmla="*/ 120 w 365"/>
                <a:gd name="T31" fmla="*/ 25 h 208"/>
                <a:gd name="T32" fmla="*/ 126 w 365"/>
                <a:gd name="T33" fmla="*/ 31 h 208"/>
                <a:gd name="T34" fmla="*/ 132 w 365"/>
                <a:gd name="T35" fmla="*/ 31 h 208"/>
                <a:gd name="T36" fmla="*/ 139 w 365"/>
                <a:gd name="T37" fmla="*/ 38 h 208"/>
                <a:gd name="T38" fmla="*/ 170 w 365"/>
                <a:gd name="T39" fmla="*/ 56 h 208"/>
                <a:gd name="T40" fmla="*/ 183 w 365"/>
                <a:gd name="T41" fmla="*/ 50 h 208"/>
                <a:gd name="T42" fmla="*/ 195 w 365"/>
                <a:gd name="T43" fmla="*/ 38 h 208"/>
                <a:gd name="T44" fmla="*/ 208 w 365"/>
                <a:gd name="T45" fmla="*/ 12 h 208"/>
                <a:gd name="T46" fmla="*/ 258 w 365"/>
                <a:gd name="T47" fmla="*/ 19 h 208"/>
                <a:gd name="T48" fmla="*/ 264 w 365"/>
                <a:gd name="T49" fmla="*/ 12 h 208"/>
                <a:gd name="T50" fmla="*/ 277 w 365"/>
                <a:gd name="T51" fmla="*/ 12 h 208"/>
                <a:gd name="T52" fmla="*/ 277 w 365"/>
                <a:gd name="T53" fmla="*/ 12 h 208"/>
                <a:gd name="T54" fmla="*/ 283 w 365"/>
                <a:gd name="T55" fmla="*/ 12 h 208"/>
                <a:gd name="T56" fmla="*/ 290 w 365"/>
                <a:gd name="T57" fmla="*/ 0 h 208"/>
                <a:gd name="T58" fmla="*/ 327 w 365"/>
                <a:gd name="T59" fmla="*/ 0 h 208"/>
                <a:gd name="T60" fmla="*/ 327 w 365"/>
                <a:gd name="T61" fmla="*/ 25 h 208"/>
                <a:gd name="T62" fmla="*/ 359 w 365"/>
                <a:gd name="T63" fmla="*/ 50 h 208"/>
                <a:gd name="T64" fmla="*/ 359 w 365"/>
                <a:gd name="T65" fmla="*/ 56 h 208"/>
                <a:gd name="T66" fmla="*/ 365 w 365"/>
                <a:gd name="T67" fmla="*/ 63 h 208"/>
                <a:gd name="T68" fmla="*/ 359 w 365"/>
                <a:gd name="T69" fmla="*/ 75 h 208"/>
                <a:gd name="T70" fmla="*/ 353 w 365"/>
                <a:gd name="T71" fmla="*/ 82 h 208"/>
                <a:gd name="T72" fmla="*/ 353 w 365"/>
                <a:gd name="T73" fmla="*/ 88 h 208"/>
                <a:gd name="T74" fmla="*/ 340 w 365"/>
                <a:gd name="T75" fmla="*/ 107 h 208"/>
                <a:gd name="T76" fmla="*/ 308 w 365"/>
                <a:gd name="T77" fmla="*/ 132 h 208"/>
                <a:gd name="T78" fmla="*/ 296 w 365"/>
                <a:gd name="T79" fmla="*/ 138 h 208"/>
                <a:gd name="T80" fmla="*/ 290 w 365"/>
                <a:gd name="T81" fmla="*/ 157 h 208"/>
                <a:gd name="T82" fmla="*/ 264 w 365"/>
                <a:gd name="T83" fmla="*/ 170 h 208"/>
                <a:gd name="T84" fmla="*/ 258 w 365"/>
                <a:gd name="T85" fmla="*/ 176 h 208"/>
                <a:gd name="T86" fmla="*/ 252 w 365"/>
                <a:gd name="T87" fmla="*/ 182 h 208"/>
                <a:gd name="T88" fmla="*/ 246 w 365"/>
                <a:gd name="T89" fmla="*/ 189 h 208"/>
                <a:gd name="T90" fmla="*/ 233 w 365"/>
                <a:gd name="T91" fmla="*/ 195 h 208"/>
                <a:gd name="T92" fmla="*/ 220 w 365"/>
                <a:gd name="T93" fmla="*/ 189 h 208"/>
                <a:gd name="T94" fmla="*/ 208 w 365"/>
                <a:gd name="T95" fmla="*/ 195 h 208"/>
                <a:gd name="T96" fmla="*/ 195 w 365"/>
                <a:gd name="T97" fmla="*/ 195 h 208"/>
                <a:gd name="T98" fmla="*/ 183 w 365"/>
                <a:gd name="T99" fmla="*/ 201 h 208"/>
                <a:gd name="T100" fmla="*/ 164 w 365"/>
                <a:gd name="T101" fmla="*/ 208 h 208"/>
                <a:gd name="T102" fmla="*/ 145 w 365"/>
                <a:gd name="T103" fmla="*/ 201 h 208"/>
                <a:gd name="T104" fmla="*/ 120 w 365"/>
                <a:gd name="T105" fmla="*/ 189 h 208"/>
                <a:gd name="T106" fmla="*/ 101 w 365"/>
                <a:gd name="T107" fmla="*/ 189 h 208"/>
                <a:gd name="T108" fmla="*/ 101 w 365"/>
                <a:gd name="T109" fmla="*/ 182 h 208"/>
                <a:gd name="T110" fmla="*/ 82 w 365"/>
                <a:gd name="T111" fmla="*/ 195 h 208"/>
                <a:gd name="T112" fmla="*/ 76 w 365"/>
                <a:gd name="T113" fmla="*/ 195 h 208"/>
                <a:gd name="T114" fmla="*/ 69 w 365"/>
                <a:gd name="T115" fmla="*/ 195 h 208"/>
                <a:gd name="T116" fmla="*/ 63 w 365"/>
                <a:gd name="T117" fmla="*/ 201 h 208"/>
                <a:gd name="T118" fmla="*/ 57 w 365"/>
                <a:gd name="T119" fmla="*/ 195 h 208"/>
                <a:gd name="T120" fmla="*/ 38 w 365"/>
                <a:gd name="T121" fmla="*/ 201 h 2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65" h="208">
                  <a:moveTo>
                    <a:pt x="38" y="201"/>
                  </a:moveTo>
                  <a:lnTo>
                    <a:pt x="13" y="126"/>
                  </a:lnTo>
                  <a:lnTo>
                    <a:pt x="6" y="132"/>
                  </a:lnTo>
                  <a:lnTo>
                    <a:pt x="0" y="126"/>
                  </a:lnTo>
                  <a:lnTo>
                    <a:pt x="13" y="113"/>
                  </a:lnTo>
                  <a:lnTo>
                    <a:pt x="19" y="94"/>
                  </a:lnTo>
                  <a:lnTo>
                    <a:pt x="25" y="82"/>
                  </a:lnTo>
                  <a:lnTo>
                    <a:pt x="31" y="69"/>
                  </a:lnTo>
                  <a:lnTo>
                    <a:pt x="31" y="56"/>
                  </a:lnTo>
                  <a:lnTo>
                    <a:pt x="50" y="56"/>
                  </a:lnTo>
                  <a:lnTo>
                    <a:pt x="63" y="44"/>
                  </a:lnTo>
                  <a:lnTo>
                    <a:pt x="88" y="44"/>
                  </a:lnTo>
                  <a:lnTo>
                    <a:pt x="88" y="38"/>
                  </a:lnTo>
                  <a:lnTo>
                    <a:pt x="101" y="25"/>
                  </a:lnTo>
                  <a:lnTo>
                    <a:pt x="120" y="25"/>
                  </a:lnTo>
                  <a:lnTo>
                    <a:pt x="126" y="31"/>
                  </a:lnTo>
                  <a:lnTo>
                    <a:pt x="132" y="31"/>
                  </a:lnTo>
                  <a:lnTo>
                    <a:pt x="139" y="38"/>
                  </a:lnTo>
                  <a:lnTo>
                    <a:pt x="170" y="56"/>
                  </a:lnTo>
                  <a:lnTo>
                    <a:pt x="183" y="50"/>
                  </a:lnTo>
                  <a:lnTo>
                    <a:pt x="195" y="38"/>
                  </a:lnTo>
                  <a:lnTo>
                    <a:pt x="208" y="12"/>
                  </a:lnTo>
                  <a:lnTo>
                    <a:pt x="258" y="19"/>
                  </a:lnTo>
                  <a:lnTo>
                    <a:pt x="264" y="12"/>
                  </a:lnTo>
                  <a:lnTo>
                    <a:pt x="277" y="12"/>
                  </a:lnTo>
                  <a:lnTo>
                    <a:pt x="283" y="12"/>
                  </a:lnTo>
                  <a:lnTo>
                    <a:pt x="290" y="0"/>
                  </a:lnTo>
                  <a:lnTo>
                    <a:pt x="327" y="0"/>
                  </a:lnTo>
                  <a:lnTo>
                    <a:pt x="327" y="25"/>
                  </a:lnTo>
                  <a:lnTo>
                    <a:pt x="359" y="50"/>
                  </a:lnTo>
                  <a:lnTo>
                    <a:pt x="359" y="56"/>
                  </a:lnTo>
                  <a:lnTo>
                    <a:pt x="365" y="63"/>
                  </a:lnTo>
                  <a:lnTo>
                    <a:pt x="359" y="75"/>
                  </a:lnTo>
                  <a:lnTo>
                    <a:pt x="353" y="82"/>
                  </a:lnTo>
                  <a:lnTo>
                    <a:pt x="353" y="88"/>
                  </a:lnTo>
                  <a:lnTo>
                    <a:pt x="340" y="107"/>
                  </a:lnTo>
                  <a:lnTo>
                    <a:pt x="308" y="132"/>
                  </a:lnTo>
                  <a:lnTo>
                    <a:pt x="296" y="138"/>
                  </a:lnTo>
                  <a:lnTo>
                    <a:pt x="290" y="157"/>
                  </a:lnTo>
                  <a:lnTo>
                    <a:pt x="264" y="170"/>
                  </a:lnTo>
                  <a:lnTo>
                    <a:pt x="258" y="176"/>
                  </a:lnTo>
                  <a:lnTo>
                    <a:pt x="252" y="182"/>
                  </a:lnTo>
                  <a:lnTo>
                    <a:pt x="246" y="189"/>
                  </a:lnTo>
                  <a:lnTo>
                    <a:pt x="233" y="195"/>
                  </a:lnTo>
                  <a:lnTo>
                    <a:pt x="220" y="189"/>
                  </a:lnTo>
                  <a:lnTo>
                    <a:pt x="208" y="195"/>
                  </a:lnTo>
                  <a:lnTo>
                    <a:pt x="195" y="195"/>
                  </a:lnTo>
                  <a:lnTo>
                    <a:pt x="183" y="201"/>
                  </a:lnTo>
                  <a:lnTo>
                    <a:pt x="164" y="208"/>
                  </a:lnTo>
                  <a:lnTo>
                    <a:pt x="145" y="201"/>
                  </a:lnTo>
                  <a:lnTo>
                    <a:pt x="120" y="189"/>
                  </a:lnTo>
                  <a:lnTo>
                    <a:pt x="101" y="189"/>
                  </a:lnTo>
                  <a:lnTo>
                    <a:pt x="101" y="182"/>
                  </a:lnTo>
                  <a:lnTo>
                    <a:pt x="82" y="195"/>
                  </a:lnTo>
                  <a:lnTo>
                    <a:pt x="76" y="195"/>
                  </a:lnTo>
                  <a:lnTo>
                    <a:pt x="69" y="195"/>
                  </a:lnTo>
                  <a:lnTo>
                    <a:pt x="63" y="201"/>
                  </a:lnTo>
                  <a:lnTo>
                    <a:pt x="57" y="195"/>
                  </a:lnTo>
                  <a:lnTo>
                    <a:pt x="38" y="201"/>
                  </a:lnTo>
                  <a:close/>
                </a:path>
              </a:pathLst>
            </a:custGeom>
            <a:noFill/>
            <a:ln w="9525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22" name="Freeform 48"/>
            <p:cNvSpPr>
              <a:spLocks/>
            </p:cNvSpPr>
            <p:nvPr/>
          </p:nvSpPr>
          <p:spPr bwMode="auto">
            <a:xfrm>
              <a:off x="2634" y="1596"/>
              <a:ext cx="145" cy="214"/>
            </a:xfrm>
            <a:custGeom>
              <a:avLst/>
              <a:gdLst>
                <a:gd name="T0" fmla="*/ 13 w 145"/>
                <a:gd name="T1" fmla="*/ 183 h 214"/>
                <a:gd name="T2" fmla="*/ 0 w 145"/>
                <a:gd name="T3" fmla="*/ 177 h 214"/>
                <a:gd name="T4" fmla="*/ 0 w 145"/>
                <a:gd name="T5" fmla="*/ 177 h 214"/>
                <a:gd name="T6" fmla="*/ 0 w 145"/>
                <a:gd name="T7" fmla="*/ 151 h 214"/>
                <a:gd name="T8" fmla="*/ 0 w 145"/>
                <a:gd name="T9" fmla="*/ 82 h 214"/>
                <a:gd name="T10" fmla="*/ 32 w 145"/>
                <a:gd name="T11" fmla="*/ 57 h 214"/>
                <a:gd name="T12" fmla="*/ 45 w 145"/>
                <a:gd name="T13" fmla="*/ 38 h 214"/>
                <a:gd name="T14" fmla="*/ 45 w 145"/>
                <a:gd name="T15" fmla="*/ 32 h 214"/>
                <a:gd name="T16" fmla="*/ 51 w 145"/>
                <a:gd name="T17" fmla="*/ 25 h 214"/>
                <a:gd name="T18" fmla="*/ 57 w 145"/>
                <a:gd name="T19" fmla="*/ 13 h 214"/>
                <a:gd name="T20" fmla="*/ 51 w 145"/>
                <a:gd name="T21" fmla="*/ 6 h 214"/>
                <a:gd name="T22" fmla="*/ 51 w 145"/>
                <a:gd name="T23" fmla="*/ 0 h 214"/>
                <a:gd name="T24" fmla="*/ 139 w 145"/>
                <a:gd name="T25" fmla="*/ 82 h 214"/>
                <a:gd name="T26" fmla="*/ 126 w 145"/>
                <a:gd name="T27" fmla="*/ 95 h 214"/>
                <a:gd name="T28" fmla="*/ 126 w 145"/>
                <a:gd name="T29" fmla="*/ 114 h 214"/>
                <a:gd name="T30" fmla="*/ 145 w 145"/>
                <a:gd name="T31" fmla="*/ 151 h 214"/>
                <a:gd name="T32" fmla="*/ 145 w 145"/>
                <a:gd name="T33" fmla="*/ 164 h 214"/>
                <a:gd name="T34" fmla="*/ 145 w 145"/>
                <a:gd name="T35" fmla="*/ 170 h 214"/>
                <a:gd name="T36" fmla="*/ 145 w 145"/>
                <a:gd name="T37" fmla="*/ 189 h 214"/>
                <a:gd name="T38" fmla="*/ 139 w 145"/>
                <a:gd name="T39" fmla="*/ 189 h 214"/>
                <a:gd name="T40" fmla="*/ 126 w 145"/>
                <a:gd name="T41" fmla="*/ 195 h 214"/>
                <a:gd name="T42" fmla="*/ 126 w 145"/>
                <a:gd name="T43" fmla="*/ 208 h 214"/>
                <a:gd name="T44" fmla="*/ 126 w 145"/>
                <a:gd name="T45" fmla="*/ 214 h 214"/>
                <a:gd name="T46" fmla="*/ 114 w 145"/>
                <a:gd name="T47" fmla="*/ 214 h 214"/>
                <a:gd name="T48" fmla="*/ 108 w 145"/>
                <a:gd name="T49" fmla="*/ 202 h 214"/>
                <a:gd name="T50" fmla="*/ 108 w 145"/>
                <a:gd name="T51" fmla="*/ 189 h 214"/>
                <a:gd name="T52" fmla="*/ 101 w 145"/>
                <a:gd name="T53" fmla="*/ 189 h 214"/>
                <a:gd name="T54" fmla="*/ 95 w 145"/>
                <a:gd name="T55" fmla="*/ 189 h 214"/>
                <a:gd name="T56" fmla="*/ 76 w 145"/>
                <a:gd name="T57" fmla="*/ 189 h 214"/>
                <a:gd name="T58" fmla="*/ 63 w 145"/>
                <a:gd name="T59" fmla="*/ 202 h 214"/>
                <a:gd name="T60" fmla="*/ 57 w 145"/>
                <a:gd name="T61" fmla="*/ 208 h 214"/>
                <a:gd name="T62" fmla="*/ 13 w 145"/>
                <a:gd name="T63" fmla="*/ 183 h 2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5" h="214">
                  <a:moveTo>
                    <a:pt x="13" y="183"/>
                  </a:moveTo>
                  <a:lnTo>
                    <a:pt x="0" y="177"/>
                  </a:lnTo>
                  <a:lnTo>
                    <a:pt x="0" y="151"/>
                  </a:lnTo>
                  <a:lnTo>
                    <a:pt x="0" y="82"/>
                  </a:lnTo>
                  <a:lnTo>
                    <a:pt x="32" y="57"/>
                  </a:lnTo>
                  <a:lnTo>
                    <a:pt x="45" y="38"/>
                  </a:lnTo>
                  <a:lnTo>
                    <a:pt x="45" y="32"/>
                  </a:lnTo>
                  <a:lnTo>
                    <a:pt x="51" y="25"/>
                  </a:lnTo>
                  <a:lnTo>
                    <a:pt x="57" y="13"/>
                  </a:lnTo>
                  <a:lnTo>
                    <a:pt x="51" y="6"/>
                  </a:lnTo>
                  <a:lnTo>
                    <a:pt x="51" y="0"/>
                  </a:lnTo>
                  <a:lnTo>
                    <a:pt x="139" y="82"/>
                  </a:lnTo>
                  <a:lnTo>
                    <a:pt x="126" y="95"/>
                  </a:lnTo>
                  <a:lnTo>
                    <a:pt x="126" y="114"/>
                  </a:lnTo>
                  <a:lnTo>
                    <a:pt x="145" y="151"/>
                  </a:lnTo>
                  <a:lnTo>
                    <a:pt x="145" y="164"/>
                  </a:lnTo>
                  <a:lnTo>
                    <a:pt x="145" y="170"/>
                  </a:lnTo>
                  <a:lnTo>
                    <a:pt x="145" y="189"/>
                  </a:lnTo>
                  <a:lnTo>
                    <a:pt x="139" y="189"/>
                  </a:lnTo>
                  <a:lnTo>
                    <a:pt x="126" y="195"/>
                  </a:lnTo>
                  <a:lnTo>
                    <a:pt x="126" y="208"/>
                  </a:lnTo>
                  <a:lnTo>
                    <a:pt x="126" y="214"/>
                  </a:lnTo>
                  <a:lnTo>
                    <a:pt x="114" y="214"/>
                  </a:lnTo>
                  <a:lnTo>
                    <a:pt x="108" y="202"/>
                  </a:lnTo>
                  <a:lnTo>
                    <a:pt x="108" y="189"/>
                  </a:lnTo>
                  <a:lnTo>
                    <a:pt x="101" y="189"/>
                  </a:lnTo>
                  <a:lnTo>
                    <a:pt x="95" y="189"/>
                  </a:lnTo>
                  <a:lnTo>
                    <a:pt x="76" y="189"/>
                  </a:lnTo>
                  <a:lnTo>
                    <a:pt x="63" y="202"/>
                  </a:lnTo>
                  <a:lnTo>
                    <a:pt x="57" y="208"/>
                  </a:lnTo>
                  <a:lnTo>
                    <a:pt x="13" y="1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23" name="Freeform 49" descr="Light upward diagonal"/>
            <p:cNvSpPr>
              <a:spLocks/>
            </p:cNvSpPr>
            <p:nvPr/>
          </p:nvSpPr>
          <p:spPr bwMode="auto">
            <a:xfrm>
              <a:off x="2364" y="1678"/>
              <a:ext cx="270" cy="176"/>
            </a:xfrm>
            <a:custGeom>
              <a:avLst/>
              <a:gdLst>
                <a:gd name="T0" fmla="*/ 6 w 270"/>
                <a:gd name="T1" fmla="*/ 170 h 176"/>
                <a:gd name="T2" fmla="*/ 0 w 270"/>
                <a:gd name="T3" fmla="*/ 145 h 176"/>
                <a:gd name="T4" fmla="*/ 0 w 270"/>
                <a:gd name="T5" fmla="*/ 69 h 176"/>
                <a:gd name="T6" fmla="*/ 19 w 270"/>
                <a:gd name="T7" fmla="*/ 63 h 176"/>
                <a:gd name="T8" fmla="*/ 25 w 270"/>
                <a:gd name="T9" fmla="*/ 69 h 176"/>
                <a:gd name="T10" fmla="*/ 31 w 270"/>
                <a:gd name="T11" fmla="*/ 63 h 176"/>
                <a:gd name="T12" fmla="*/ 38 w 270"/>
                <a:gd name="T13" fmla="*/ 63 h 176"/>
                <a:gd name="T14" fmla="*/ 44 w 270"/>
                <a:gd name="T15" fmla="*/ 63 h 176"/>
                <a:gd name="T16" fmla="*/ 63 w 270"/>
                <a:gd name="T17" fmla="*/ 50 h 176"/>
                <a:gd name="T18" fmla="*/ 63 w 270"/>
                <a:gd name="T19" fmla="*/ 57 h 176"/>
                <a:gd name="T20" fmla="*/ 82 w 270"/>
                <a:gd name="T21" fmla="*/ 57 h 176"/>
                <a:gd name="T22" fmla="*/ 107 w 270"/>
                <a:gd name="T23" fmla="*/ 69 h 176"/>
                <a:gd name="T24" fmla="*/ 126 w 270"/>
                <a:gd name="T25" fmla="*/ 76 h 176"/>
                <a:gd name="T26" fmla="*/ 145 w 270"/>
                <a:gd name="T27" fmla="*/ 69 h 176"/>
                <a:gd name="T28" fmla="*/ 157 w 270"/>
                <a:gd name="T29" fmla="*/ 63 h 176"/>
                <a:gd name="T30" fmla="*/ 170 w 270"/>
                <a:gd name="T31" fmla="*/ 63 h 176"/>
                <a:gd name="T32" fmla="*/ 182 w 270"/>
                <a:gd name="T33" fmla="*/ 57 h 176"/>
                <a:gd name="T34" fmla="*/ 195 w 270"/>
                <a:gd name="T35" fmla="*/ 63 h 176"/>
                <a:gd name="T36" fmla="*/ 208 w 270"/>
                <a:gd name="T37" fmla="*/ 57 h 176"/>
                <a:gd name="T38" fmla="*/ 214 w 270"/>
                <a:gd name="T39" fmla="*/ 50 h 176"/>
                <a:gd name="T40" fmla="*/ 220 w 270"/>
                <a:gd name="T41" fmla="*/ 44 h 176"/>
                <a:gd name="T42" fmla="*/ 226 w 270"/>
                <a:gd name="T43" fmla="*/ 38 h 176"/>
                <a:gd name="T44" fmla="*/ 252 w 270"/>
                <a:gd name="T45" fmla="*/ 25 h 176"/>
                <a:gd name="T46" fmla="*/ 258 w 270"/>
                <a:gd name="T47" fmla="*/ 6 h 176"/>
                <a:gd name="T48" fmla="*/ 270 w 270"/>
                <a:gd name="T49" fmla="*/ 0 h 176"/>
                <a:gd name="T50" fmla="*/ 270 w 270"/>
                <a:gd name="T51" fmla="*/ 69 h 176"/>
                <a:gd name="T52" fmla="*/ 245 w 270"/>
                <a:gd name="T53" fmla="*/ 76 h 176"/>
                <a:gd name="T54" fmla="*/ 226 w 270"/>
                <a:gd name="T55" fmla="*/ 76 h 176"/>
                <a:gd name="T56" fmla="*/ 195 w 270"/>
                <a:gd name="T57" fmla="*/ 88 h 176"/>
                <a:gd name="T58" fmla="*/ 163 w 270"/>
                <a:gd name="T59" fmla="*/ 88 h 176"/>
                <a:gd name="T60" fmla="*/ 151 w 270"/>
                <a:gd name="T61" fmla="*/ 95 h 176"/>
                <a:gd name="T62" fmla="*/ 145 w 270"/>
                <a:gd name="T63" fmla="*/ 101 h 176"/>
                <a:gd name="T64" fmla="*/ 119 w 270"/>
                <a:gd name="T65" fmla="*/ 113 h 176"/>
                <a:gd name="T66" fmla="*/ 119 w 270"/>
                <a:gd name="T67" fmla="*/ 126 h 176"/>
                <a:gd name="T68" fmla="*/ 107 w 270"/>
                <a:gd name="T69" fmla="*/ 132 h 176"/>
                <a:gd name="T70" fmla="*/ 75 w 270"/>
                <a:gd name="T71" fmla="*/ 151 h 176"/>
                <a:gd name="T72" fmla="*/ 63 w 270"/>
                <a:gd name="T73" fmla="*/ 151 h 176"/>
                <a:gd name="T74" fmla="*/ 50 w 270"/>
                <a:gd name="T75" fmla="*/ 158 h 176"/>
                <a:gd name="T76" fmla="*/ 38 w 270"/>
                <a:gd name="T77" fmla="*/ 176 h 176"/>
                <a:gd name="T78" fmla="*/ 31 w 270"/>
                <a:gd name="T79" fmla="*/ 170 h 176"/>
                <a:gd name="T80" fmla="*/ 6 w 270"/>
                <a:gd name="T81" fmla="*/ 170 h 1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70" h="176">
                  <a:moveTo>
                    <a:pt x="6" y="170"/>
                  </a:moveTo>
                  <a:lnTo>
                    <a:pt x="0" y="145"/>
                  </a:lnTo>
                  <a:lnTo>
                    <a:pt x="0" y="69"/>
                  </a:lnTo>
                  <a:lnTo>
                    <a:pt x="19" y="63"/>
                  </a:lnTo>
                  <a:lnTo>
                    <a:pt x="25" y="69"/>
                  </a:lnTo>
                  <a:lnTo>
                    <a:pt x="31" y="63"/>
                  </a:lnTo>
                  <a:lnTo>
                    <a:pt x="38" y="63"/>
                  </a:lnTo>
                  <a:lnTo>
                    <a:pt x="44" y="63"/>
                  </a:lnTo>
                  <a:lnTo>
                    <a:pt x="63" y="50"/>
                  </a:lnTo>
                  <a:lnTo>
                    <a:pt x="63" y="57"/>
                  </a:lnTo>
                  <a:lnTo>
                    <a:pt x="82" y="57"/>
                  </a:lnTo>
                  <a:lnTo>
                    <a:pt x="107" y="69"/>
                  </a:lnTo>
                  <a:lnTo>
                    <a:pt x="126" y="76"/>
                  </a:lnTo>
                  <a:lnTo>
                    <a:pt x="145" y="69"/>
                  </a:lnTo>
                  <a:lnTo>
                    <a:pt x="157" y="63"/>
                  </a:lnTo>
                  <a:lnTo>
                    <a:pt x="170" y="63"/>
                  </a:lnTo>
                  <a:lnTo>
                    <a:pt x="182" y="57"/>
                  </a:lnTo>
                  <a:lnTo>
                    <a:pt x="195" y="63"/>
                  </a:lnTo>
                  <a:lnTo>
                    <a:pt x="208" y="57"/>
                  </a:lnTo>
                  <a:lnTo>
                    <a:pt x="214" y="50"/>
                  </a:lnTo>
                  <a:lnTo>
                    <a:pt x="220" y="44"/>
                  </a:lnTo>
                  <a:lnTo>
                    <a:pt x="226" y="38"/>
                  </a:lnTo>
                  <a:lnTo>
                    <a:pt x="252" y="25"/>
                  </a:lnTo>
                  <a:lnTo>
                    <a:pt x="258" y="6"/>
                  </a:lnTo>
                  <a:lnTo>
                    <a:pt x="270" y="0"/>
                  </a:lnTo>
                  <a:lnTo>
                    <a:pt x="270" y="69"/>
                  </a:lnTo>
                  <a:lnTo>
                    <a:pt x="245" y="76"/>
                  </a:lnTo>
                  <a:lnTo>
                    <a:pt x="226" y="76"/>
                  </a:lnTo>
                  <a:lnTo>
                    <a:pt x="195" y="88"/>
                  </a:lnTo>
                  <a:lnTo>
                    <a:pt x="163" y="88"/>
                  </a:lnTo>
                  <a:lnTo>
                    <a:pt x="151" y="95"/>
                  </a:lnTo>
                  <a:lnTo>
                    <a:pt x="145" y="101"/>
                  </a:lnTo>
                  <a:lnTo>
                    <a:pt x="119" y="113"/>
                  </a:lnTo>
                  <a:lnTo>
                    <a:pt x="119" y="126"/>
                  </a:lnTo>
                  <a:lnTo>
                    <a:pt x="107" y="132"/>
                  </a:lnTo>
                  <a:lnTo>
                    <a:pt x="75" y="151"/>
                  </a:lnTo>
                  <a:lnTo>
                    <a:pt x="63" y="151"/>
                  </a:lnTo>
                  <a:lnTo>
                    <a:pt x="50" y="158"/>
                  </a:lnTo>
                  <a:lnTo>
                    <a:pt x="38" y="176"/>
                  </a:lnTo>
                  <a:lnTo>
                    <a:pt x="31" y="170"/>
                  </a:lnTo>
                  <a:lnTo>
                    <a:pt x="6" y="170"/>
                  </a:lnTo>
                  <a:close/>
                </a:path>
              </a:pathLst>
            </a:custGeom>
            <a:noFill/>
            <a:ln w="9525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24" name="Freeform 50" descr="Light upward diagonal"/>
            <p:cNvSpPr>
              <a:spLocks/>
            </p:cNvSpPr>
            <p:nvPr/>
          </p:nvSpPr>
          <p:spPr bwMode="auto">
            <a:xfrm>
              <a:off x="2370" y="1747"/>
              <a:ext cx="277" cy="252"/>
            </a:xfrm>
            <a:custGeom>
              <a:avLst/>
              <a:gdLst>
                <a:gd name="T0" fmla="*/ 101 w 277"/>
                <a:gd name="T1" fmla="*/ 252 h 252"/>
                <a:gd name="T2" fmla="*/ 19 w 277"/>
                <a:gd name="T3" fmla="*/ 158 h 252"/>
                <a:gd name="T4" fmla="*/ 0 w 277"/>
                <a:gd name="T5" fmla="*/ 101 h 252"/>
                <a:gd name="T6" fmla="*/ 25 w 277"/>
                <a:gd name="T7" fmla="*/ 101 h 252"/>
                <a:gd name="T8" fmla="*/ 32 w 277"/>
                <a:gd name="T9" fmla="*/ 107 h 252"/>
                <a:gd name="T10" fmla="*/ 44 w 277"/>
                <a:gd name="T11" fmla="*/ 89 h 252"/>
                <a:gd name="T12" fmla="*/ 57 w 277"/>
                <a:gd name="T13" fmla="*/ 82 h 252"/>
                <a:gd name="T14" fmla="*/ 69 w 277"/>
                <a:gd name="T15" fmla="*/ 82 h 252"/>
                <a:gd name="T16" fmla="*/ 101 w 277"/>
                <a:gd name="T17" fmla="*/ 63 h 252"/>
                <a:gd name="T18" fmla="*/ 113 w 277"/>
                <a:gd name="T19" fmla="*/ 57 h 252"/>
                <a:gd name="T20" fmla="*/ 113 w 277"/>
                <a:gd name="T21" fmla="*/ 44 h 252"/>
                <a:gd name="T22" fmla="*/ 139 w 277"/>
                <a:gd name="T23" fmla="*/ 32 h 252"/>
                <a:gd name="T24" fmla="*/ 145 w 277"/>
                <a:gd name="T25" fmla="*/ 26 h 252"/>
                <a:gd name="T26" fmla="*/ 157 w 277"/>
                <a:gd name="T27" fmla="*/ 19 h 252"/>
                <a:gd name="T28" fmla="*/ 189 w 277"/>
                <a:gd name="T29" fmla="*/ 19 h 252"/>
                <a:gd name="T30" fmla="*/ 220 w 277"/>
                <a:gd name="T31" fmla="*/ 7 h 252"/>
                <a:gd name="T32" fmla="*/ 239 w 277"/>
                <a:gd name="T33" fmla="*/ 7 h 252"/>
                <a:gd name="T34" fmla="*/ 264 w 277"/>
                <a:gd name="T35" fmla="*/ 0 h 252"/>
                <a:gd name="T36" fmla="*/ 264 w 277"/>
                <a:gd name="T37" fmla="*/ 26 h 252"/>
                <a:gd name="T38" fmla="*/ 264 w 277"/>
                <a:gd name="T39" fmla="*/ 26 h 252"/>
                <a:gd name="T40" fmla="*/ 277 w 277"/>
                <a:gd name="T41" fmla="*/ 32 h 252"/>
                <a:gd name="T42" fmla="*/ 271 w 277"/>
                <a:gd name="T43" fmla="*/ 38 h 252"/>
                <a:gd name="T44" fmla="*/ 264 w 277"/>
                <a:gd name="T45" fmla="*/ 38 h 252"/>
                <a:gd name="T46" fmla="*/ 258 w 277"/>
                <a:gd name="T47" fmla="*/ 38 h 252"/>
                <a:gd name="T48" fmla="*/ 252 w 277"/>
                <a:gd name="T49" fmla="*/ 44 h 252"/>
                <a:gd name="T50" fmla="*/ 239 w 277"/>
                <a:gd name="T51" fmla="*/ 51 h 252"/>
                <a:gd name="T52" fmla="*/ 189 w 277"/>
                <a:gd name="T53" fmla="*/ 114 h 252"/>
                <a:gd name="T54" fmla="*/ 189 w 277"/>
                <a:gd name="T55" fmla="*/ 120 h 252"/>
                <a:gd name="T56" fmla="*/ 170 w 277"/>
                <a:gd name="T57" fmla="*/ 152 h 252"/>
                <a:gd name="T58" fmla="*/ 164 w 277"/>
                <a:gd name="T59" fmla="*/ 158 h 252"/>
                <a:gd name="T60" fmla="*/ 151 w 277"/>
                <a:gd name="T61" fmla="*/ 177 h 252"/>
                <a:gd name="T62" fmla="*/ 151 w 277"/>
                <a:gd name="T63" fmla="*/ 183 h 252"/>
                <a:gd name="T64" fmla="*/ 132 w 277"/>
                <a:gd name="T65" fmla="*/ 189 h 252"/>
                <a:gd name="T66" fmla="*/ 132 w 277"/>
                <a:gd name="T67" fmla="*/ 196 h 252"/>
                <a:gd name="T68" fmla="*/ 139 w 277"/>
                <a:gd name="T69" fmla="*/ 202 h 252"/>
                <a:gd name="T70" fmla="*/ 132 w 277"/>
                <a:gd name="T71" fmla="*/ 208 h 252"/>
                <a:gd name="T72" fmla="*/ 132 w 277"/>
                <a:gd name="T73" fmla="*/ 215 h 252"/>
                <a:gd name="T74" fmla="*/ 120 w 277"/>
                <a:gd name="T75" fmla="*/ 227 h 252"/>
                <a:gd name="T76" fmla="*/ 113 w 277"/>
                <a:gd name="T77" fmla="*/ 227 h 252"/>
                <a:gd name="T78" fmla="*/ 101 w 277"/>
                <a:gd name="T79" fmla="*/ 240 h 252"/>
                <a:gd name="T80" fmla="*/ 101 w 277"/>
                <a:gd name="T81" fmla="*/ 252 h 2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77" h="252">
                  <a:moveTo>
                    <a:pt x="101" y="252"/>
                  </a:moveTo>
                  <a:lnTo>
                    <a:pt x="19" y="158"/>
                  </a:lnTo>
                  <a:lnTo>
                    <a:pt x="0" y="101"/>
                  </a:lnTo>
                  <a:lnTo>
                    <a:pt x="25" y="101"/>
                  </a:lnTo>
                  <a:lnTo>
                    <a:pt x="32" y="107"/>
                  </a:lnTo>
                  <a:lnTo>
                    <a:pt x="44" y="89"/>
                  </a:lnTo>
                  <a:lnTo>
                    <a:pt x="57" y="82"/>
                  </a:lnTo>
                  <a:lnTo>
                    <a:pt x="69" y="82"/>
                  </a:lnTo>
                  <a:lnTo>
                    <a:pt x="101" y="63"/>
                  </a:lnTo>
                  <a:lnTo>
                    <a:pt x="113" y="57"/>
                  </a:lnTo>
                  <a:lnTo>
                    <a:pt x="113" y="44"/>
                  </a:lnTo>
                  <a:lnTo>
                    <a:pt x="139" y="32"/>
                  </a:lnTo>
                  <a:lnTo>
                    <a:pt x="145" y="26"/>
                  </a:lnTo>
                  <a:lnTo>
                    <a:pt x="157" y="19"/>
                  </a:lnTo>
                  <a:lnTo>
                    <a:pt x="189" y="19"/>
                  </a:lnTo>
                  <a:lnTo>
                    <a:pt x="220" y="7"/>
                  </a:lnTo>
                  <a:lnTo>
                    <a:pt x="239" y="7"/>
                  </a:lnTo>
                  <a:lnTo>
                    <a:pt x="264" y="0"/>
                  </a:lnTo>
                  <a:lnTo>
                    <a:pt x="264" y="26"/>
                  </a:lnTo>
                  <a:lnTo>
                    <a:pt x="277" y="32"/>
                  </a:lnTo>
                  <a:lnTo>
                    <a:pt x="271" y="38"/>
                  </a:lnTo>
                  <a:lnTo>
                    <a:pt x="264" y="38"/>
                  </a:lnTo>
                  <a:lnTo>
                    <a:pt x="258" y="38"/>
                  </a:lnTo>
                  <a:lnTo>
                    <a:pt x="252" y="44"/>
                  </a:lnTo>
                  <a:lnTo>
                    <a:pt x="239" y="51"/>
                  </a:lnTo>
                  <a:lnTo>
                    <a:pt x="189" y="114"/>
                  </a:lnTo>
                  <a:lnTo>
                    <a:pt x="189" y="120"/>
                  </a:lnTo>
                  <a:lnTo>
                    <a:pt x="170" y="152"/>
                  </a:lnTo>
                  <a:lnTo>
                    <a:pt x="164" y="158"/>
                  </a:lnTo>
                  <a:lnTo>
                    <a:pt x="151" y="177"/>
                  </a:lnTo>
                  <a:lnTo>
                    <a:pt x="151" y="183"/>
                  </a:lnTo>
                  <a:lnTo>
                    <a:pt x="132" y="189"/>
                  </a:lnTo>
                  <a:lnTo>
                    <a:pt x="132" y="196"/>
                  </a:lnTo>
                  <a:lnTo>
                    <a:pt x="139" y="202"/>
                  </a:lnTo>
                  <a:lnTo>
                    <a:pt x="132" y="208"/>
                  </a:lnTo>
                  <a:lnTo>
                    <a:pt x="132" y="215"/>
                  </a:lnTo>
                  <a:lnTo>
                    <a:pt x="120" y="227"/>
                  </a:lnTo>
                  <a:lnTo>
                    <a:pt x="113" y="227"/>
                  </a:lnTo>
                  <a:lnTo>
                    <a:pt x="101" y="240"/>
                  </a:lnTo>
                  <a:lnTo>
                    <a:pt x="101" y="252"/>
                  </a:lnTo>
                  <a:close/>
                </a:path>
              </a:pathLst>
            </a:custGeom>
            <a:noFill/>
            <a:ln w="9525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25" name="Freeform 51"/>
            <p:cNvSpPr>
              <a:spLocks/>
            </p:cNvSpPr>
            <p:nvPr/>
          </p:nvSpPr>
          <p:spPr bwMode="auto">
            <a:xfrm>
              <a:off x="2471" y="1779"/>
              <a:ext cx="415" cy="290"/>
            </a:xfrm>
            <a:custGeom>
              <a:avLst/>
              <a:gdLst>
                <a:gd name="T0" fmla="*/ 384 w 415"/>
                <a:gd name="T1" fmla="*/ 246 h 290"/>
                <a:gd name="T2" fmla="*/ 365 w 415"/>
                <a:gd name="T3" fmla="*/ 214 h 290"/>
                <a:gd name="T4" fmla="*/ 346 w 415"/>
                <a:gd name="T5" fmla="*/ 208 h 290"/>
                <a:gd name="T6" fmla="*/ 315 w 415"/>
                <a:gd name="T7" fmla="*/ 195 h 290"/>
                <a:gd name="T8" fmla="*/ 302 w 415"/>
                <a:gd name="T9" fmla="*/ 201 h 290"/>
                <a:gd name="T10" fmla="*/ 283 w 415"/>
                <a:gd name="T11" fmla="*/ 227 h 290"/>
                <a:gd name="T12" fmla="*/ 252 w 415"/>
                <a:gd name="T13" fmla="*/ 239 h 290"/>
                <a:gd name="T14" fmla="*/ 220 w 415"/>
                <a:gd name="T15" fmla="*/ 239 h 290"/>
                <a:gd name="T16" fmla="*/ 201 w 415"/>
                <a:gd name="T17" fmla="*/ 239 h 290"/>
                <a:gd name="T18" fmla="*/ 157 w 415"/>
                <a:gd name="T19" fmla="*/ 220 h 290"/>
                <a:gd name="T20" fmla="*/ 126 w 415"/>
                <a:gd name="T21" fmla="*/ 233 h 290"/>
                <a:gd name="T22" fmla="*/ 113 w 415"/>
                <a:gd name="T23" fmla="*/ 246 h 290"/>
                <a:gd name="T24" fmla="*/ 101 w 415"/>
                <a:gd name="T25" fmla="*/ 246 h 290"/>
                <a:gd name="T26" fmla="*/ 88 w 415"/>
                <a:gd name="T27" fmla="*/ 252 h 290"/>
                <a:gd name="T28" fmla="*/ 94 w 415"/>
                <a:gd name="T29" fmla="*/ 271 h 290"/>
                <a:gd name="T30" fmla="*/ 88 w 415"/>
                <a:gd name="T31" fmla="*/ 277 h 290"/>
                <a:gd name="T32" fmla="*/ 69 w 415"/>
                <a:gd name="T33" fmla="*/ 271 h 290"/>
                <a:gd name="T34" fmla="*/ 75 w 415"/>
                <a:gd name="T35" fmla="*/ 283 h 290"/>
                <a:gd name="T36" fmla="*/ 0 w 415"/>
                <a:gd name="T37" fmla="*/ 220 h 290"/>
                <a:gd name="T38" fmla="*/ 12 w 415"/>
                <a:gd name="T39" fmla="*/ 195 h 290"/>
                <a:gd name="T40" fmla="*/ 31 w 415"/>
                <a:gd name="T41" fmla="*/ 183 h 290"/>
                <a:gd name="T42" fmla="*/ 38 w 415"/>
                <a:gd name="T43" fmla="*/ 170 h 290"/>
                <a:gd name="T44" fmla="*/ 31 w 415"/>
                <a:gd name="T45" fmla="*/ 157 h 290"/>
                <a:gd name="T46" fmla="*/ 50 w 415"/>
                <a:gd name="T47" fmla="*/ 145 h 290"/>
                <a:gd name="T48" fmla="*/ 69 w 415"/>
                <a:gd name="T49" fmla="*/ 120 h 290"/>
                <a:gd name="T50" fmla="*/ 88 w 415"/>
                <a:gd name="T51" fmla="*/ 82 h 290"/>
                <a:gd name="T52" fmla="*/ 151 w 415"/>
                <a:gd name="T53" fmla="*/ 12 h 290"/>
                <a:gd name="T54" fmla="*/ 163 w 415"/>
                <a:gd name="T55" fmla="*/ 6 h 290"/>
                <a:gd name="T56" fmla="*/ 176 w 415"/>
                <a:gd name="T57" fmla="*/ 0 h 290"/>
                <a:gd name="T58" fmla="*/ 226 w 415"/>
                <a:gd name="T59" fmla="*/ 19 h 290"/>
                <a:gd name="T60" fmla="*/ 258 w 415"/>
                <a:gd name="T61" fmla="*/ 6 h 290"/>
                <a:gd name="T62" fmla="*/ 271 w 415"/>
                <a:gd name="T63" fmla="*/ 6 h 290"/>
                <a:gd name="T64" fmla="*/ 277 w 415"/>
                <a:gd name="T65" fmla="*/ 31 h 290"/>
                <a:gd name="T66" fmla="*/ 283 w 415"/>
                <a:gd name="T67" fmla="*/ 50 h 290"/>
                <a:gd name="T68" fmla="*/ 289 w 415"/>
                <a:gd name="T69" fmla="*/ 63 h 290"/>
                <a:gd name="T70" fmla="*/ 289 w 415"/>
                <a:gd name="T71" fmla="*/ 75 h 290"/>
                <a:gd name="T72" fmla="*/ 302 w 415"/>
                <a:gd name="T73" fmla="*/ 88 h 290"/>
                <a:gd name="T74" fmla="*/ 321 w 415"/>
                <a:gd name="T75" fmla="*/ 107 h 290"/>
                <a:gd name="T76" fmla="*/ 327 w 415"/>
                <a:gd name="T77" fmla="*/ 101 h 290"/>
                <a:gd name="T78" fmla="*/ 340 w 415"/>
                <a:gd name="T79" fmla="*/ 120 h 290"/>
                <a:gd name="T80" fmla="*/ 346 w 415"/>
                <a:gd name="T81" fmla="*/ 113 h 290"/>
                <a:gd name="T82" fmla="*/ 378 w 415"/>
                <a:gd name="T83" fmla="*/ 132 h 290"/>
                <a:gd name="T84" fmla="*/ 378 w 415"/>
                <a:gd name="T85" fmla="*/ 157 h 290"/>
                <a:gd name="T86" fmla="*/ 384 w 415"/>
                <a:gd name="T87" fmla="*/ 176 h 290"/>
                <a:gd name="T88" fmla="*/ 409 w 415"/>
                <a:gd name="T89" fmla="*/ 195 h 290"/>
                <a:gd name="T90" fmla="*/ 415 w 415"/>
                <a:gd name="T91" fmla="*/ 214 h 290"/>
                <a:gd name="T92" fmla="*/ 409 w 415"/>
                <a:gd name="T93" fmla="*/ 227 h 290"/>
                <a:gd name="T94" fmla="*/ 396 w 415"/>
                <a:gd name="T95" fmla="*/ 252 h 2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15" h="290">
                  <a:moveTo>
                    <a:pt x="396" y="252"/>
                  </a:moveTo>
                  <a:lnTo>
                    <a:pt x="384" y="246"/>
                  </a:lnTo>
                  <a:lnTo>
                    <a:pt x="384" y="239"/>
                  </a:lnTo>
                  <a:lnTo>
                    <a:pt x="365" y="214"/>
                  </a:lnTo>
                  <a:lnTo>
                    <a:pt x="352" y="214"/>
                  </a:lnTo>
                  <a:lnTo>
                    <a:pt x="346" y="208"/>
                  </a:lnTo>
                  <a:lnTo>
                    <a:pt x="327" y="201"/>
                  </a:lnTo>
                  <a:lnTo>
                    <a:pt x="315" y="195"/>
                  </a:lnTo>
                  <a:lnTo>
                    <a:pt x="308" y="195"/>
                  </a:lnTo>
                  <a:lnTo>
                    <a:pt x="302" y="201"/>
                  </a:lnTo>
                  <a:lnTo>
                    <a:pt x="283" y="214"/>
                  </a:lnTo>
                  <a:lnTo>
                    <a:pt x="283" y="227"/>
                  </a:lnTo>
                  <a:lnTo>
                    <a:pt x="258" y="233"/>
                  </a:lnTo>
                  <a:lnTo>
                    <a:pt x="252" y="239"/>
                  </a:lnTo>
                  <a:lnTo>
                    <a:pt x="239" y="246"/>
                  </a:lnTo>
                  <a:lnTo>
                    <a:pt x="220" y="239"/>
                  </a:lnTo>
                  <a:lnTo>
                    <a:pt x="214" y="239"/>
                  </a:lnTo>
                  <a:lnTo>
                    <a:pt x="201" y="239"/>
                  </a:lnTo>
                  <a:lnTo>
                    <a:pt x="163" y="220"/>
                  </a:lnTo>
                  <a:lnTo>
                    <a:pt x="157" y="220"/>
                  </a:lnTo>
                  <a:lnTo>
                    <a:pt x="151" y="233"/>
                  </a:lnTo>
                  <a:lnTo>
                    <a:pt x="126" y="233"/>
                  </a:lnTo>
                  <a:lnTo>
                    <a:pt x="126" y="239"/>
                  </a:lnTo>
                  <a:lnTo>
                    <a:pt x="113" y="246"/>
                  </a:lnTo>
                  <a:lnTo>
                    <a:pt x="101" y="246"/>
                  </a:lnTo>
                  <a:lnTo>
                    <a:pt x="94" y="252"/>
                  </a:lnTo>
                  <a:lnTo>
                    <a:pt x="88" y="252"/>
                  </a:lnTo>
                  <a:lnTo>
                    <a:pt x="82" y="258"/>
                  </a:lnTo>
                  <a:lnTo>
                    <a:pt x="94" y="271"/>
                  </a:lnTo>
                  <a:lnTo>
                    <a:pt x="94" y="277"/>
                  </a:lnTo>
                  <a:lnTo>
                    <a:pt x="88" y="277"/>
                  </a:lnTo>
                  <a:lnTo>
                    <a:pt x="82" y="271"/>
                  </a:lnTo>
                  <a:lnTo>
                    <a:pt x="69" y="271"/>
                  </a:lnTo>
                  <a:lnTo>
                    <a:pt x="75" y="283"/>
                  </a:lnTo>
                  <a:lnTo>
                    <a:pt x="69" y="290"/>
                  </a:lnTo>
                  <a:lnTo>
                    <a:pt x="0" y="220"/>
                  </a:lnTo>
                  <a:lnTo>
                    <a:pt x="0" y="208"/>
                  </a:lnTo>
                  <a:lnTo>
                    <a:pt x="12" y="195"/>
                  </a:lnTo>
                  <a:lnTo>
                    <a:pt x="19" y="195"/>
                  </a:lnTo>
                  <a:lnTo>
                    <a:pt x="31" y="183"/>
                  </a:lnTo>
                  <a:lnTo>
                    <a:pt x="31" y="176"/>
                  </a:lnTo>
                  <a:lnTo>
                    <a:pt x="38" y="170"/>
                  </a:lnTo>
                  <a:lnTo>
                    <a:pt x="31" y="164"/>
                  </a:lnTo>
                  <a:lnTo>
                    <a:pt x="31" y="157"/>
                  </a:lnTo>
                  <a:lnTo>
                    <a:pt x="50" y="151"/>
                  </a:lnTo>
                  <a:lnTo>
                    <a:pt x="50" y="145"/>
                  </a:lnTo>
                  <a:lnTo>
                    <a:pt x="63" y="126"/>
                  </a:lnTo>
                  <a:lnTo>
                    <a:pt x="69" y="120"/>
                  </a:lnTo>
                  <a:lnTo>
                    <a:pt x="88" y="88"/>
                  </a:lnTo>
                  <a:lnTo>
                    <a:pt x="88" y="82"/>
                  </a:lnTo>
                  <a:lnTo>
                    <a:pt x="138" y="19"/>
                  </a:lnTo>
                  <a:lnTo>
                    <a:pt x="151" y="12"/>
                  </a:lnTo>
                  <a:lnTo>
                    <a:pt x="157" y="6"/>
                  </a:lnTo>
                  <a:lnTo>
                    <a:pt x="163" y="6"/>
                  </a:lnTo>
                  <a:lnTo>
                    <a:pt x="170" y="6"/>
                  </a:lnTo>
                  <a:lnTo>
                    <a:pt x="176" y="0"/>
                  </a:lnTo>
                  <a:lnTo>
                    <a:pt x="220" y="25"/>
                  </a:lnTo>
                  <a:lnTo>
                    <a:pt x="226" y="19"/>
                  </a:lnTo>
                  <a:lnTo>
                    <a:pt x="239" y="6"/>
                  </a:lnTo>
                  <a:lnTo>
                    <a:pt x="258" y="6"/>
                  </a:lnTo>
                  <a:lnTo>
                    <a:pt x="264" y="6"/>
                  </a:lnTo>
                  <a:lnTo>
                    <a:pt x="271" y="6"/>
                  </a:lnTo>
                  <a:lnTo>
                    <a:pt x="271" y="19"/>
                  </a:lnTo>
                  <a:lnTo>
                    <a:pt x="277" y="31"/>
                  </a:lnTo>
                  <a:lnTo>
                    <a:pt x="289" y="31"/>
                  </a:lnTo>
                  <a:lnTo>
                    <a:pt x="283" y="50"/>
                  </a:lnTo>
                  <a:lnTo>
                    <a:pt x="283" y="57"/>
                  </a:lnTo>
                  <a:lnTo>
                    <a:pt x="289" y="63"/>
                  </a:lnTo>
                  <a:lnTo>
                    <a:pt x="289" y="69"/>
                  </a:lnTo>
                  <a:lnTo>
                    <a:pt x="289" y="75"/>
                  </a:lnTo>
                  <a:lnTo>
                    <a:pt x="289" y="88"/>
                  </a:lnTo>
                  <a:lnTo>
                    <a:pt x="302" y="88"/>
                  </a:lnTo>
                  <a:lnTo>
                    <a:pt x="308" y="101"/>
                  </a:lnTo>
                  <a:lnTo>
                    <a:pt x="321" y="107"/>
                  </a:lnTo>
                  <a:lnTo>
                    <a:pt x="327" y="101"/>
                  </a:lnTo>
                  <a:lnTo>
                    <a:pt x="327" y="107"/>
                  </a:lnTo>
                  <a:lnTo>
                    <a:pt x="340" y="120"/>
                  </a:lnTo>
                  <a:lnTo>
                    <a:pt x="346" y="113"/>
                  </a:lnTo>
                  <a:lnTo>
                    <a:pt x="371" y="126"/>
                  </a:lnTo>
                  <a:lnTo>
                    <a:pt x="378" y="132"/>
                  </a:lnTo>
                  <a:lnTo>
                    <a:pt x="378" y="145"/>
                  </a:lnTo>
                  <a:lnTo>
                    <a:pt x="378" y="157"/>
                  </a:lnTo>
                  <a:lnTo>
                    <a:pt x="378" y="170"/>
                  </a:lnTo>
                  <a:lnTo>
                    <a:pt x="384" y="176"/>
                  </a:lnTo>
                  <a:lnTo>
                    <a:pt x="403" y="189"/>
                  </a:lnTo>
                  <a:lnTo>
                    <a:pt x="409" y="195"/>
                  </a:lnTo>
                  <a:lnTo>
                    <a:pt x="409" y="208"/>
                  </a:lnTo>
                  <a:lnTo>
                    <a:pt x="415" y="214"/>
                  </a:lnTo>
                  <a:lnTo>
                    <a:pt x="409" y="220"/>
                  </a:lnTo>
                  <a:lnTo>
                    <a:pt x="409" y="227"/>
                  </a:lnTo>
                  <a:lnTo>
                    <a:pt x="403" y="239"/>
                  </a:lnTo>
                  <a:lnTo>
                    <a:pt x="396" y="2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26" name="Freeform 52"/>
            <p:cNvSpPr>
              <a:spLocks/>
            </p:cNvSpPr>
            <p:nvPr/>
          </p:nvSpPr>
          <p:spPr bwMode="auto">
            <a:xfrm>
              <a:off x="2257" y="487"/>
              <a:ext cx="396" cy="296"/>
            </a:xfrm>
            <a:custGeom>
              <a:avLst/>
              <a:gdLst>
                <a:gd name="T0" fmla="*/ 31 w 396"/>
                <a:gd name="T1" fmla="*/ 290 h 296"/>
                <a:gd name="T2" fmla="*/ 0 w 396"/>
                <a:gd name="T3" fmla="*/ 290 h 296"/>
                <a:gd name="T4" fmla="*/ 6 w 396"/>
                <a:gd name="T5" fmla="*/ 82 h 296"/>
                <a:gd name="T6" fmla="*/ 0 w 396"/>
                <a:gd name="T7" fmla="*/ 82 h 296"/>
                <a:gd name="T8" fmla="*/ 0 w 396"/>
                <a:gd name="T9" fmla="*/ 19 h 296"/>
                <a:gd name="T10" fmla="*/ 6 w 396"/>
                <a:gd name="T11" fmla="*/ 13 h 296"/>
                <a:gd name="T12" fmla="*/ 6 w 396"/>
                <a:gd name="T13" fmla="*/ 0 h 296"/>
                <a:gd name="T14" fmla="*/ 157 w 396"/>
                <a:gd name="T15" fmla="*/ 0 h 296"/>
                <a:gd name="T16" fmla="*/ 396 w 396"/>
                <a:gd name="T17" fmla="*/ 0 h 296"/>
                <a:gd name="T18" fmla="*/ 396 w 396"/>
                <a:gd name="T19" fmla="*/ 296 h 296"/>
                <a:gd name="T20" fmla="*/ 31 w 396"/>
                <a:gd name="T21" fmla="*/ 290 h 2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6" h="296">
                  <a:moveTo>
                    <a:pt x="31" y="290"/>
                  </a:moveTo>
                  <a:lnTo>
                    <a:pt x="0" y="290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0" y="19"/>
                  </a:lnTo>
                  <a:lnTo>
                    <a:pt x="6" y="13"/>
                  </a:lnTo>
                  <a:lnTo>
                    <a:pt x="6" y="0"/>
                  </a:lnTo>
                  <a:lnTo>
                    <a:pt x="157" y="0"/>
                  </a:lnTo>
                  <a:lnTo>
                    <a:pt x="396" y="0"/>
                  </a:lnTo>
                  <a:lnTo>
                    <a:pt x="396" y="296"/>
                  </a:lnTo>
                  <a:lnTo>
                    <a:pt x="31" y="2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27" name="Freeform 53"/>
            <p:cNvSpPr>
              <a:spLocks/>
            </p:cNvSpPr>
            <p:nvPr/>
          </p:nvSpPr>
          <p:spPr bwMode="auto">
            <a:xfrm>
              <a:off x="2288" y="777"/>
              <a:ext cx="365" cy="536"/>
            </a:xfrm>
            <a:custGeom>
              <a:avLst/>
              <a:gdLst>
                <a:gd name="T0" fmla="*/ 328 w 365"/>
                <a:gd name="T1" fmla="*/ 529 h 536"/>
                <a:gd name="T2" fmla="*/ 334 w 365"/>
                <a:gd name="T3" fmla="*/ 517 h 536"/>
                <a:gd name="T4" fmla="*/ 334 w 365"/>
                <a:gd name="T5" fmla="*/ 479 h 536"/>
                <a:gd name="T6" fmla="*/ 334 w 365"/>
                <a:gd name="T7" fmla="*/ 466 h 536"/>
                <a:gd name="T8" fmla="*/ 334 w 365"/>
                <a:gd name="T9" fmla="*/ 454 h 536"/>
                <a:gd name="T10" fmla="*/ 328 w 365"/>
                <a:gd name="T11" fmla="*/ 447 h 536"/>
                <a:gd name="T12" fmla="*/ 321 w 365"/>
                <a:gd name="T13" fmla="*/ 441 h 536"/>
                <a:gd name="T14" fmla="*/ 321 w 365"/>
                <a:gd name="T15" fmla="*/ 441 h 536"/>
                <a:gd name="T16" fmla="*/ 315 w 365"/>
                <a:gd name="T17" fmla="*/ 435 h 536"/>
                <a:gd name="T18" fmla="*/ 315 w 365"/>
                <a:gd name="T19" fmla="*/ 428 h 536"/>
                <a:gd name="T20" fmla="*/ 309 w 365"/>
                <a:gd name="T21" fmla="*/ 410 h 536"/>
                <a:gd name="T22" fmla="*/ 302 w 365"/>
                <a:gd name="T23" fmla="*/ 403 h 536"/>
                <a:gd name="T24" fmla="*/ 296 w 365"/>
                <a:gd name="T25" fmla="*/ 397 h 536"/>
                <a:gd name="T26" fmla="*/ 290 w 365"/>
                <a:gd name="T27" fmla="*/ 391 h 536"/>
                <a:gd name="T28" fmla="*/ 271 w 365"/>
                <a:gd name="T29" fmla="*/ 391 h 536"/>
                <a:gd name="T30" fmla="*/ 258 w 365"/>
                <a:gd name="T31" fmla="*/ 384 h 536"/>
                <a:gd name="T32" fmla="*/ 252 w 365"/>
                <a:gd name="T33" fmla="*/ 378 h 536"/>
                <a:gd name="T34" fmla="*/ 252 w 365"/>
                <a:gd name="T35" fmla="*/ 372 h 536"/>
                <a:gd name="T36" fmla="*/ 239 w 365"/>
                <a:gd name="T37" fmla="*/ 365 h 536"/>
                <a:gd name="T38" fmla="*/ 239 w 365"/>
                <a:gd name="T39" fmla="*/ 359 h 536"/>
                <a:gd name="T40" fmla="*/ 233 w 365"/>
                <a:gd name="T41" fmla="*/ 353 h 536"/>
                <a:gd name="T42" fmla="*/ 227 w 365"/>
                <a:gd name="T43" fmla="*/ 347 h 536"/>
                <a:gd name="T44" fmla="*/ 214 w 365"/>
                <a:gd name="T45" fmla="*/ 340 h 536"/>
                <a:gd name="T46" fmla="*/ 202 w 365"/>
                <a:gd name="T47" fmla="*/ 334 h 536"/>
                <a:gd name="T48" fmla="*/ 195 w 365"/>
                <a:gd name="T49" fmla="*/ 328 h 536"/>
                <a:gd name="T50" fmla="*/ 183 w 365"/>
                <a:gd name="T51" fmla="*/ 321 h 536"/>
                <a:gd name="T52" fmla="*/ 183 w 365"/>
                <a:gd name="T53" fmla="*/ 321 h 536"/>
                <a:gd name="T54" fmla="*/ 164 w 365"/>
                <a:gd name="T55" fmla="*/ 315 h 536"/>
                <a:gd name="T56" fmla="*/ 151 w 365"/>
                <a:gd name="T57" fmla="*/ 321 h 536"/>
                <a:gd name="T58" fmla="*/ 145 w 365"/>
                <a:gd name="T59" fmla="*/ 328 h 536"/>
                <a:gd name="T60" fmla="*/ 132 w 365"/>
                <a:gd name="T61" fmla="*/ 340 h 536"/>
                <a:gd name="T62" fmla="*/ 126 w 365"/>
                <a:gd name="T63" fmla="*/ 347 h 536"/>
                <a:gd name="T64" fmla="*/ 126 w 365"/>
                <a:gd name="T65" fmla="*/ 359 h 536"/>
                <a:gd name="T66" fmla="*/ 120 w 365"/>
                <a:gd name="T67" fmla="*/ 359 h 536"/>
                <a:gd name="T68" fmla="*/ 107 w 365"/>
                <a:gd name="T69" fmla="*/ 353 h 536"/>
                <a:gd name="T70" fmla="*/ 101 w 365"/>
                <a:gd name="T71" fmla="*/ 353 h 536"/>
                <a:gd name="T72" fmla="*/ 88 w 365"/>
                <a:gd name="T73" fmla="*/ 347 h 536"/>
                <a:gd name="T74" fmla="*/ 76 w 365"/>
                <a:gd name="T75" fmla="*/ 334 h 536"/>
                <a:gd name="T76" fmla="*/ 69 w 365"/>
                <a:gd name="T77" fmla="*/ 271 h 536"/>
                <a:gd name="T78" fmla="*/ 7 w 365"/>
                <a:gd name="T79" fmla="*/ 101 h 536"/>
                <a:gd name="T80" fmla="*/ 0 w 365"/>
                <a:gd name="T81" fmla="*/ 0 h 536"/>
                <a:gd name="T82" fmla="*/ 365 w 365"/>
                <a:gd name="T83" fmla="*/ 536 h 536"/>
                <a:gd name="T84" fmla="*/ 359 w 365"/>
                <a:gd name="T85" fmla="*/ 536 h 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65" h="536">
                  <a:moveTo>
                    <a:pt x="328" y="536"/>
                  </a:moveTo>
                  <a:lnTo>
                    <a:pt x="328" y="529"/>
                  </a:lnTo>
                  <a:lnTo>
                    <a:pt x="334" y="517"/>
                  </a:lnTo>
                  <a:lnTo>
                    <a:pt x="334" y="479"/>
                  </a:lnTo>
                  <a:lnTo>
                    <a:pt x="334" y="473"/>
                  </a:lnTo>
                  <a:lnTo>
                    <a:pt x="334" y="466"/>
                  </a:lnTo>
                  <a:lnTo>
                    <a:pt x="334" y="454"/>
                  </a:lnTo>
                  <a:lnTo>
                    <a:pt x="328" y="454"/>
                  </a:lnTo>
                  <a:lnTo>
                    <a:pt x="328" y="447"/>
                  </a:lnTo>
                  <a:lnTo>
                    <a:pt x="321" y="447"/>
                  </a:lnTo>
                  <a:lnTo>
                    <a:pt x="321" y="441"/>
                  </a:lnTo>
                  <a:lnTo>
                    <a:pt x="315" y="441"/>
                  </a:lnTo>
                  <a:lnTo>
                    <a:pt x="315" y="435"/>
                  </a:lnTo>
                  <a:lnTo>
                    <a:pt x="315" y="428"/>
                  </a:lnTo>
                  <a:lnTo>
                    <a:pt x="309" y="428"/>
                  </a:lnTo>
                  <a:lnTo>
                    <a:pt x="309" y="410"/>
                  </a:lnTo>
                  <a:lnTo>
                    <a:pt x="302" y="410"/>
                  </a:lnTo>
                  <a:lnTo>
                    <a:pt x="302" y="403"/>
                  </a:lnTo>
                  <a:lnTo>
                    <a:pt x="296" y="403"/>
                  </a:lnTo>
                  <a:lnTo>
                    <a:pt x="296" y="397"/>
                  </a:lnTo>
                  <a:lnTo>
                    <a:pt x="290" y="397"/>
                  </a:lnTo>
                  <a:lnTo>
                    <a:pt x="290" y="391"/>
                  </a:lnTo>
                  <a:lnTo>
                    <a:pt x="271" y="391"/>
                  </a:lnTo>
                  <a:lnTo>
                    <a:pt x="258" y="391"/>
                  </a:lnTo>
                  <a:lnTo>
                    <a:pt x="258" y="384"/>
                  </a:lnTo>
                  <a:lnTo>
                    <a:pt x="252" y="378"/>
                  </a:lnTo>
                  <a:lnTo>
                    <a:pt x="252" y="372"/>
                  </a:lnTo>
                  <a:lnTo>
                    <a:pt x="239" y="372"/>
                  </a:lnTo>
                  <a:lnTo>
                    <a:pt x="239" y="365"/>
                  </a:lnTo>
                  <a:lnTo>
                    <a:pt x="239" y="359"/>
                  </a:lnTo>
                  <a:lnTo>
                    <a:pt x="233" y="359"/>
                  </a:lnTo>
                  <a:lnTo>
                    <a:pt x="233" y="353"/>
                  </a:lnTo>
                  <a:lnTo>
                    <a:pt x="227" y="353"/>
                  </a:lnTo>
                  <a:lnTo>
                    <a:pt x="227" y="347"/>
                  </a:lnTo>
                  <a:lnTo>
                    <a:pt x="214" y="340"/>
                  </a:lnTo>
                  <a:lnTo>
                    <a:pt x="202" y="340"/>
                  </a:lnTo>
                  <a:lnTo>
                    <a:pt x="202" y="334"/>
                  </a:lnTo>
                  <a:lnTo>
                    <a:pt x="195" y="328"/>
                  </a:lnTo>
                  <a:lnTo>
                    <a:pt x="183" y="328"/>
                  </a:lnTo>
                  <a:lnTo>
                    <a:pt x="183" y="321"/>
                  </a:lnTo>
                  <a:lnTo>
                    <a:pt x="164" y="321"/>
                  </a:lnTo>
                  <a:lnTo>
                    <a:pt x="164" y="315"/>
                  </a:lnTo>
                  <a:lnTo>
                    <a:pt x="151" y="315"/>
                  </a:lnTo>
                  <a:lnTo>
                    <a:pt x="151" y="321"/>
                  </a:lnTo>
                  <a:lnTo>
                    <a:pt x="145" y="321"/>
                  </a:lnTo>
                  <a:lnTo>
                    <a:pt x="145" y="328"/>
                  </a:lnTo>
                  <a:lnTo>
                    <a:pt x="132" y="334"/>
                  </a:lnTo>
                  <a:lnTo>
                    <a:pt x="132" y="340"/>
                  </a:lnTo>
                  <a:lnTo>
                    <a:pt x="126" y="340"/>
                  </a:lnTo>
                  <a:lnTo>
                    <a:pt x="126" y="347"/>
                  </a:lnTo>
                  <a:lnTo>
                    <a:pt x="126" y="359"/>
                  </a:lnTo>
                  <a:lnTo>
                    <a:pt x="120" y="359"/>
                  </a:lnTo>
                  <a:lnTo>
                    <a:pt x="107" y="359"/>
                  </a:lnTo>
                  <a:lnTo>
                    <a:pt x="107" y="353"/>
                  </a:lnTo>
                  <a:lnTo>
                    <a:pt x="101" y="353"/>
                  </a:lnTo>
                  <a:lnTo>
                    <a:pt x="88" y="353"/>
                  </a:lnTo>
                  <a:lnTo>
                    <a:pt x="88" y="347"/>
                  </a:lnTo>
                  <a:lnTo>
                    <a:pt x="76" y="347"/>
                  </a:lnTo>
                  <a:lnTo>
                    <a:pt x="76" y="334"/>
                  </a:lnTo>
                  <a:lnTo>
                    <a:pt x="69" y="334"/>
                  </a:lnTo>
                  <a:lnTo>
                    <a:pt x="69" y="271"/>
                  </a:lnTo>
                  <a:lnTo>
                    <a:pt x="0" y="265"/>
                  </a:lnTo>
                  <a:lnTo>
                    <a:pt x="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365" y="6"/>
                  </a:lnTo>
                  <a:lnTo>
                    <a:pt x="365" y="536"/>
                  </a:lnTo>
                  <a:lnTo>
                    <a:pt x="359" y="536"/>
                  </a:lnTo>
                  <a:lnTo>
                    <a:pt x="328" y="536"/>
                  </a:lnTo>
                  <a:close/>
                </a:path>
              </a:pathLst>
            </a:custGeom>
            <a:noFill/>
            <a:ln w="9525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3300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28" name="Freeform 54"/>
            <p:cNvSpPr>
              <a:spLocks/>
            </p:cNvSpPr>
            <p:nvPr/>
          </p:nvSpPr>
          <p:spPr bwMode="auto">
            <a:xfrm>
              <a:off x="2238" y="1042"/>
              <a:ext cx="384" cy="315"/>
            </a:xfrm>
            <a:custGeom>
              <a:avLst/>
              <a:gdLst>
                <a:gd name="T0" fmla="*/ 113 w 384"/>
                <a:gd name="T1" fmla="*/ 315 h 315"/>
                <a:gd name="T2" fmla="*/ 101 w 384"/>
                <a:gd name="T3" fmla="*/ 302 h 315"/>
                <a:gd name="T4" fmla="*/ 94 w 384"/>
                <a:gd name="T5" fmla="*/ 289 h 315"/>
                <a:gd name="T6" fmla="*/ 88 w 384"/>
                <a:gd name="T7" fmla="*/ 283 h 315"/>
                <a:gd name="T8" fmla="*/ 75 w 384"/>
                <a:gd name="T9" fmla="*/ 277 h 315"/>
                <a:gd name="T10" fmla="*/ 69 w 384"/>
                <a:gd name="T11" fmla="*/ 258 h 315"/>
                <a:gd name="T12" fmla="*/ 63 w 384"/>
                <a:gd name="T13" fmla="*/ 258 h 315"/>
                <a:gd name="T14" fmla="*/ 50 w 384"/>
                <a:gd name="T15" fmla="*/ 239 h 315"/>
                <a:gd name="T16" fmla="*/ 44 w 384"/>
                <a:gd name="T17" fmla="*/ 233 h 315"/>
                <a:gd name="T18" fmla="*/ 38 w 384"/>
                <a:gd name="T19" fmla="*/ 220 h 315"/>
                <a:gd name="T20" fmla="*/ 19 w 384"/>
                <a:gd name="T21" fmla="*/ 201 h 315"/>
                <a:gd name="T22" fmla="*/ 19 w 384"/>
                <a:gd name="T23" fmla="*/ 182 h 315"/>
                <a:gd name="T24" fmla="*/ 19 w 384"/>
                <a:gd name="T25" fmla="*/ 170 h 315"/>
                <a:gd name="T26" fmla="*/ 19 w 384"/>
                <a:gd name="T27" fmla="*/ 157 h 315"/>
                <a:gd name="T28" fmla="*/ 31 w 384"/>
                <a:gd name="T29" fmla="*/ 151 h 315"/>
                <a:gd name="T30" fmla="*/ 31 w 384"/>
                <a:gd name="T31" fmla="*/ 138 h 315"/>
                <a:gd name="T32" fmla="*/ 25 w 384"/>
                <a:gd name="T33" fmla="*/ 132 h 315"/>
                <a:gd name="T34" fmla="*/ 19 w 384"/>
                <a:gd name="T35" fmla="*/ 100 h 315"/>
                <a:gd name="T36" fmla="*/ 31 w 384"/>
                <a:gd name="T37" fmla="*/ 88 h 315"/>
                <a:gd name="T38" fmla="*/ 38 w 384"/>
                <a:gd name="T39" fmla="*/ 63 h 315"/>
                <a:gd name="T40" fmla="*/ 44 w 384"/>
                <a:gd name="T41" fmla="*/ 50 h 315"/>
                <a:gd name="T42" fmla="*/ 6 w 384"/>
                <a:gd name="T43" fmla="*/ 31 h 315"/>
                <a:gd name="T44" fmla="*/ 50 w 384"/>
                <a:gd name="T45" fmla="*/ 0 h 315"/>
                <a:gd name="T46" fmla="*/ 126 w 384"/>
                <a:gd name="T47" fmla="*/ 69 h 315"/>
                <a:gd name="T48" fmla="*/ 138 w 384"/>
                <a:gd name="T49" fmla="*/ 88 h 315"/>
                <a:gd name="T50" fmla="*/ 157 w 384"/>
                <a:gd name="T51" fmla="*/ 88 h 315"/>
                <a:gd name="T52" fmla="*/ 170 w 384"/>
                <a:gd name="T53" fmla="*/ 94 h 315"/>
                <a:gd name="T54" fmla="*/ 176 w 384"/>
                <a:gd name="T55" fmla="*/ 82 h 315"/>
                <a:gd name="T56" fmla="*/ 182 w 384"/>
                <a:gd name="T57" fmla="*/ 69 h 315"/>
                <a:gd name="T58" fmla="*/ 201 w 384"/>
                <a:gd name="T59" fmla="*/ 56 h 315"/>
                <a:gd name="T60" fmla="*/ 214 w 384"/>
                <a:gd name="T61" fmla="*/ 56 h 315"/>
                <a:gd name="T62" fmla="*/ 233 w 384"/>
                <a:gd name="T63" fmla="*/ 56 h 315"/>
                <a:gd name="T64" fmla="*/ 245 w 384"/>
                <a:gd name="T65" fmla="*/ 63 h 315"/>
                <a:gd name="T66" fmla="*/ 264 w 384"/>
                <a:gd name="T67" fmla="*/ 75 h 315"/>
                <a:gd name="T68" fmla="*/ 277 w 384"/>
                <a:gd name="T69" fmla="*/ 88 h 315"/>
                <a:gd name="T70" fmla="*/ 289 w 384"/>
                <a:gd name="T71" fmla="*/ 94 h 315"/>
                <a:gd name="T72" fmla="*/ 289 w 384"/>
                <a:gd name="T73" fmla="*/ 107 h 315"/>
                <a:gd name="T74" fmla="*/ 302 w 384"/>
                <a:gd name="T75" fmla="*/ 113 h 315"/>
                <a:gd name="T76" fmla="*/ 308 w 384"/>
                <a:gd name="T77" fmla="*/ 126 h 315"/>
                <a:gd name="T78" fmla="*/ 340 w 384"/>
                <a:gd name="T79" fmla="*/ 126 h 315"/>
                <a:gd name="T80" fmla="*/ 346 w 384"/>
                <a:gd name="T81" fmla="*/ 138 h 315"/>
                <a:gd name="T82" fmla="*/ 359 w 384"/>
                <a:gd name="T83" fmla="*/ 145 h 315"/>
                <a:gd name="T84" fmla="*/ 365 w 384"/>
                <a:gd name="T85" fmla="*/ 170 h 315"/>
                <a:gd name="T86" fmla="*/ 371 w 384"/>
                <a:gd name="T87" fmla="*/ 176 h 315"/>
                <a:gd name="T88" fmla="*/ 371 w 384"/>
                <a:gd name="T89" fmla="*/ 182 h 315"/>
                <a:gd name="T90" fmla="*/ 384 w 384"/>
                <a:gd name="T91" fmla="*/ 189 h 315"/>
                <a:gd name="T92" fmla="*/ 384 w 384"/>
                <a:gd name="T93" fmla="*/ 208 h 315"/>
                <a:gd name="T94" fmla="*/ 384 w 384"/>
                <a:gd name="T95" fmla="*/ 252 h 315"/>
                <a:gd name="T96" fmla="*/ 378 w 384"/>
                <a:gd name="T97" fmla="*/ 271 h 315"/>
                <a:gd name="T98" fmla="*/ 233 w 384"/>
                <a:gd name="T99" fmla="*/ 277 h 315"/>
                <a:gd name="T100" fmla="*/ 208 w 384"/>
                <a:gd name="T101" fmla="*/ 271 h 315"/>
                <a:gd name="T102" fmla="*/ 170 w 384"/>
                <a:gd name="T103" fmla="*/ 252 h 315"/>
                <a:gd name="T104" fmla="*/ 151 w 384"/>
                <a:gd name="T105" fmla="*/ 283 h 3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84" h="315">
                  <a:moveTo>
                    <a:pt x="132" y="302"/>
                  </a:moveTo>
                  <a:lnTo>
                    <a:pt x="113" y="315"/>
                  </a:lnTo>
                  <a:lnTo>
                    <a:pt x="113" y="308"/>
                  </a:lnTo>
                  <a:lnTo>
                    <a:pt x="101" y="308"/>
                  </a:lnTo>
                  <a:lnTo>
                    <a:pt x="101" y="302"/>
                  </a:lnTo>
                  <a:lnTo>
                    <a:pt x="101" y="289"/>
                  </a:lnTo>
                  <a:lnTo>
                    <a:pt x="94" y="289"/>
                  </a:lnTo>
                  <a:lnTo>
                    <a:pt x="88" y="283"/>
                  </a:lnTo>
                  <a:lnTo>
                    <a:pt x="82" y="283"/>
                  </a:lnTo>
                  <a:lnTo>
                    <a:pt x="82" y="277"/>
                  </a:lnTo>
                  <a:lnTo>
                    <a:pt x="75" y="277"/>
                  </a:lnTo>
                  <a:lnTo>
                    <a:pt x="75" y="264"/>
                  </a:lnTo>
                  <a:lnTo>
                    <a:pt x="69" y="264"/>
                  </a:lnTo>
                  <a:lnTo>
                    <a:pt x="69" y="258"/>
                  </a:lnTo>
                  <a:lnTo>
                    <a:pt x="69" y="264"/>
                  </a:lnTo>
                  <a:lnTo>
                    <a:pt x="69" y="258"/>
                  </a:lnTo>
                  <a:lnTo>
                    <a:pt x="63" y="258"/>
                  </a:lnTo>
                  <a:lnTo>
                    <a:pt x="63" y="252"/>
                  </a:lnTo>
                  <a:lnTo>
                    <a:pt x="57" y="252"/>
                  </a:lnTo>
                  <a:lnTo>
                    <a:pt x="50" y="239"/>
                  </a:lnTo>
                  <a:lnTo>
                    <a:pt x="44" y="239"/>
                  </a:lnTo>
                  <a:lnTo>
                    <a:pt x="50" y="233"/>
                  </a:lnTo>
                  <a:lnTo>
                    <a:pt x="44" y="233"/>
                  </a:lnTo>
                  <a:lnTo>
                    <a:pt x="38" y="233"/>
                  </a:lnTo>
                  <a:lnTo>
                    <a:pt x="38" y="220"/>
                  </a:lnTo>
                  <a:lnTo>
                    <a:pt x="25" y="214"/>
                  </a:lnTo>
                  <a:lnTo>
                    <a:pt x="25" y="201"/>
                  </a:lnTo>
                  <a:lnTo>
                    <a:pt x="19" y="201"/>
                  </a:lnTo>
                  <a:lnTo>
                    <a:pt x="19" y="195"/>
                  </a:lnTo>
                  <a:lnTo>
                    <a:pt x="25" y="195"/>
                  </a:lnTo>
                  <a:lnTo>
                    <a:pt x="19" y="182"/>
                  </a:lnTo>
                  <a:lnTo>
                    <a:pt x="25" y="182"/>
                  </a:lnTo>
                  <a:lnTo>
                    <a:pt x="25" y="170"/>
                  </a:lnTo>
                  <a:lnTo>
                    <a:pt x="19" y="170"/>
                  </a:lnTo>
                  <a:lnTo>
                    <a:pt x="19" y="163"/>
                  </a:lnTo>
                  <a:lnTo>
                    <a:pt x="19" y="157"/>
                  </a:lnTo>
                  <a:lnTo>
                    <a:pt x="25" y="157"/>
                  </a:lnTo>
                  <a:lnTo>
                    <a:pt x="25" y="151"/>
                  </a:lnTo>
                  <a:lnTo>
                    <a:pt x="31" y="151"/>
                  </a:lnTo>
                  <a:lnTo>
                    <a:pt x="31" y="138"/>
                  </a:lnTo>
                  <a:lnTo>
                    <a:pt x="31" y="132"/>
                  </a:lnTo>
                  <a:lnTo>
                    <a:pt x="31" y="126"/>
                  </a:lnTo>
                  <a:lnTo>
                    <a:pt x="25" y="132"/>
                  </a:lnTo>
                  <a:lnTo>
                    <a:pt x="25" y="107"/>
                  </a:lnTo>
                  <a:lnTo>
                    <a:pt x="19" y="107"/>
                  </a:lnTo>
                  <a:lnTo>
                    <a:pt x="19" y="100"/>
                  </a:lnTo>
                  <a:lnTo>
                    <a:pt x="19" y="94"/>
                  </a:lnTo>
                  <a:lnTo>
                    <a:pt x="25" y="94"/>
                  </a:lnTo>
                  <a:lnTo>
                    <a:pt x="31" y="88"/>
                  </a:lnTo>
                  <a:lnTo>
                    <a:pt x="38" y="88"/>
                  </a:lnTo>
                  <a:lnTo>
                    <a:pt x="38" y="63"/>
                  </a:lnTo>
                  <a:lnTo>
                    <a:pt x="38" y="56"/>
                  </a:lnTo>
                  <a:lnTo>
                    <a:pt x="44" y="56"/>
                  </a:lnTo>
                  <a:lnTo>
                    <a:pt x="44" y="50"/>
                  </a:lnTo>
                  <a:lnTo>
                    <a:pt x="31" y="44"/>
                  </a:lnTo>
                  <a:lnTo>
                    <a:pt x="12" y="37"/>
                  </a:lnTo>
                  <a:lnTo>
                    <a:pt x="6" y="31"/>
                  </a:lnTo>
                  <a:lnTo>
                    <a:pt x="6" y="1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119" y="6"/>
                  </a:lnTo>
                  <a:lnTo>
                    <a:pt x="119" y="69"/>
                  </a:lnTo>
                  <a:lnTo>
                    <a:pt x="126" y="69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8"/>
                  </a:lnTo>
                  <a:lnTo>
                    <a:pt x="151" y="88"/>
                  </a:lnTo>
                  <a:lnTo>
                    <a:pt x="157" y="88"/>
                  </a:lnTo>
                  <a:lnTo>
                    <a:pt x="157" y="94"/>
                  </a:lnTo>
                  <a:lnTo>
                    <a:pt x="170" y="94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76" y="75"/>
                  </a:lnTo>
                  <a:lnTo>
                    <a:pt x="182" y="75"/>
                  </a:lnTo>
                  <a:lnTo>
                    <a:pt x="182" y="69"/>
                  </a:lnTo>
                  <a:lnTo>
                    <a:pt x="195" y="63"/>
                  </a:lnTo>
                  <a:lnTo>
                    <a:pt x="195" y="56"/>
                  </a:lnTo>
                  <a:lnTo>
                    <a:pt x="201" y="56"/>
                  </a:lnTo>
                  <a:lnTo>
                    <a:pt x="201" y="50"/>
                  </a:lnTo>
                  <a:lnTo>
                    <a:pt x="214" y="50"/>
                  </a:lnTo>
                  <a:lnTo>
                    <a:pt x="214" y="56"/>
                  </a:lnTo>
                  <a:lnTo>
                    <a:pt x="233" y="56"/>
                  </a:lnTo>
                  <a:lnTo>
                    <a:pt x="233" y="63"/>
                  </a:lnTo>
                  <a:lnTo>
                    <a:pt x="245" y="63"/>
                  </a:lnTo>
                  <a:lnTo>
                    <a:pt x="252" y="69"/>
                  </a:lnTo>
                  <a:lnTo>
                    <a:pt x="252" y="75"/>
                  </a:lnTo>
                  <a:lnTo>
                    <a:pt x="264" y="75"/>
                  </a:lnTo>
                  <a:lnTo>
                    <a:pt x="277" y="82"/>
                  </a:lnTo>
                  <a:lnTo>
                    <a:pt x="277" y="88"/>
                  </a:lnTo>
                  <a:lnTo>
                    <a:pt x="283" y="88"/>
                  </a:lnTo>
                  <a:lnTo>
                    <a:pt x="283" y="94"/>
                  </a:lnTo>
                  <a:lnTo>
                    <a:pt x="289" y="94"/>
                  </a:lnTo>
                  <a:lnTo>
                    <a:pt x="289" y="100"/>
                  </a:lnTo>
                  <a:lnTo>
                    <a:pt x="289" y="107"/>
                  </a:lnTo>
                  <a:lnTo>
                    <a:pt x="302" y="107"/>
                  </a:lnTo>
                  <a:lnTo>
                    <a:pt x="302" y="113"/>
                  </a:lnTo>
                  <a:lnTo>
                    <a:pt x="308" y="119"/>
                  </a:lnTo>
                  <a:lnTo>
                    <a:pt x="308" y="126"/>
                  </a:lnTo>
                  <a:lnTo>
                    <a:pt x="321" y="126"/>
                  </a:lnTo>
                  <a:lnTo>
                    <a:pt x="340" y="126"/>
                  </a:lnTo>
                  <a:lnTo>
                    <a:pt x="340" y="132"/>
                  </a:lnTo>
                  <a:lnTo>
                    <a:pt x="346" y="132"/>
                  </a:lnTo>
                  <a:lnTo>
                    <a:pt x="346" y="138"/>
                  </a:lnTo>
                  <a:lnTo>
                    <a:pt x="352" y="138"/>
                  </a:lnTo>
                  <a:lnTo>
                    <a:pt x="352" y="145"/>
                  </a:lnTo>
                  <a:lnTo>
                    <a:pt x="359" y="145"/>
                  </a:lnTo>
                  <a:lnTo>
                    <a:pt x="359" y="163"/>
                  </a:lnTo>
                  <a:lnTo>
                    <a:pt x="365" y="163"/>
                  </a:lnTo>
                  <a:lnTo>
                    <a:pt x="365" y="170"/>
                  </a:lnTo>
                  <a:lnTo>
                    <a:pt x="365" y="176"/>
                  </a:lnTo>
                  <a:lnTo>
                    <a:pt x="371" y="176"/>
                  </a:lnTo>
                  <a:lnTo>
                    <a:pt x="371" y="182"/>
                  </a:lnTo>
                  <a:lnTo>
                    <a:pt x="378" y="182"/>
                  </a:lnTo>
                  <a:lnTo>
                    <a:pt x="378" y="189"/>
                  </a:lnTo>
                  <a:lnTo>
                    <a:pt x="384" y="189"/>
                  </a:lnTo>
                  <a:lnTo>
                    <a:pt x="384" y="201"/>
                  </a:lnTo>
                  <a:lnTo>
                    <a:pt x="384" y="208"/>
                  </a:lnTo>
                  <a:lnTo>
                    <a:pt x="384" y="214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78" y="271"/>
                  </a:lnTo>
                  <a:lnTo>
                    <a:pt x="289" y="271"/>
                  </a:lnTo>
                  <a:lnTo>
                    <a:pt x="289" y="277"/>
                  </a:lnTo>
                  <a:lnTo>
                    <a:pt x="233" y="277"/>
                  </a:lnTo>
                  <a:lnTo>
                    <a:pt x="227" y="283"/>
                  </a:lnTo>
                  <a:lnTo>
                    <a:pt x="214" y="271"/>
                  </a:lnTo>
                  <a:lnTo>
                    <a:pt x="208" y="271"/>
                  </a:lnTo>
                  <a:lnTo>
                    <a:pt x="195" y="271"/>
                  </a:lnTo>
                  <a:lnTo>
                    <a:pt x="176" y="252"/>
                  </a:lnTo>
                  <a:lnTo>
                    <a:pt x="170" y="252"/>
                  </a:lnTo>
                  <a:lnTo>
                    <a:pt x="170" y="258"/>
                  </a:lnTo>
                  <a:lnTo>
                    <a:pt x="157" y="258"/>
                  </a:lnTo>
                  <a:lnTo>
                    <a:pt x="151" y="283"/>
                  </a:lnTo>
                  <a:lnTo>
                    <a:pt x="132" y="3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29" name="Freeform 55"/>
            <p:cNvSpPr>
              <a:spLocks/>
            </p:cNvSpPr>
            <p:nvPr/>
          </p:nvSpPr>
          <p:spPr bwMode="auto">
            <a:xfrm>
              <a:off x="2364" y="1294"/>
              <a:ext cx="289" cy="132"/>
            </a:xfrm>
            <a:custGeom>
              <a:avLst/>
              <a:gdLst>
                <a:gd name="T0" fmla="*/ 0 w 289"/>
                <a:gd name="T1" fmla="*/ 132 h 132"/>
                <a:gd name="T2" fmla="*/ 0 w 289"/>
                <a:gd name="T3" fmla="*/ 88 h 132"/>
                <a:gd name="T4" fmla="*/ 0 w 289"/>
                <a:gd name="T5" fmla="*/ 88 h 132"/>
                <a:gd name="T6" fmla="*/ 0 w 289"/>
                <a:gd name="T7" fmla="*/ 82 h 132"/>
                <a:gd name="T8" fmla="*/ 6 w 289"/>
                <a:gd name="T9" fmla="*/ 75 h 132"/>
                <a:gd name="T10" fmla="*/ 6 w 289"/>
                <a:gd name="T11" fmla="*/ 50 h 132"/>
                <a:gd name="T12" fmla="*/ 25 w 289"/>
                <a:gd name="T13" fmla="*/ 31 h 132"/>
                <a:gd name="T14" fmla="*/ 31 w 289"/>
                <a:gd name="T15" fmla="*/ 6 h 132"/>
                <a:gd name="T16" fmla="*/ 44 w 289"/>
                <a:gd name="T17" fmla="*/ 6 h 132"/>
                <a:gd name="T18" fmla="*/ 44 w 289"/>
                <a:gd name="T19" fmla="*/ 0 h 132"/>
                <a:gd name="T20" fmla="*/ 50 w 289"/>
                <a:gd name="T21" fmla="*/ 0 h 132"/>
                <a:gd name="T22" fmla="*/ 69 w 289"/>
                <a:gd name="T23" fmla="*/ 19 h 132"/>
                <a:gd name="T24" fmla="*/ 82 w 289"/>
                <a:gd name="T25" fmla="*/ 19 h 132"/>
                <a:gd name="T26" fmla="*/ 88 w 289"/>
                <a:gd name="T27" fmla="*/ 19 h 132"/>
                <a:gd name="T28" fmla="*/ 101 w 289"/>
                <a:gd name="T29" fmla="*/ 31 h 132"/>
                <a:gd name="T30" fmla="*/ 107 w 289"/>
                <a:gd name="T31" fmla="*/ 25 h 132"/>
                <a:gd name="T32" fmla="*/ 163 w 289"/>
                <a:gd name="T33" fmla="*/ 25 h 132"/>
                <a:gd name="T34" fmla="*/ 163 w 289"/>
                <a:gd name="T35" fmla="*/ 19 h 132"/>
                <a:gd name="T36" fmla="*/ 252 w 289"/>
                <a:gd name="T37" fmla="*/ 19 h 132"/>
                <a:gd name="T38" fmla="*/ 283 w 289"/>
                <a:gd name="T39" fmla="*/ 19 h 132"/>
                <a:gd name="T40" fmla="*/ 283 w 289"/>
                <a:gd name="T41" fmla="*/ 19 h 132"/>
                <a:gd name="T42" fmla="*/ 289 w 289"/>
                <a:gd name="T43" fmla="*/ 19 h 132"/>
                <a:gd name="T44" fmla="*/ 289 w 289"/>
                <a:gd name="T45" fmla="*/ 113 h 132"/>
                <a:gd name="T46" fmla="*/ 151 w 289"/>
                <a:gd name="T47" fmla="*/ 113 h 132"/>
                <a:gd name="T48" fmla="*/ 145 w 289"/>
                <a:gd name="T49" fmla="*/ 113 h 132"/>
                <a:gd name="T50" fmla="*/ 132 w 289"/>
                <a:gd name="T51" fmla="*/ 94 h 132"/>
                <a:gd name="T52" fmla="*/ 126 w 289"/>
                <a:gd name="T53" fmla="*/ 88 h 132"/>
                <a:gd name="T54" fmla="*/ 107 w 289"/>
                <a:gd name="T55" fmla="*/ 88 h 132"/>
                <a:gd name="T56" fmla="*/ 94 w 289"/>
                <a:gd name="T57" fmla="*/ 94 h 132"/>
                <a:gd name="T58" fmla="*/ 88 w 289"/>
                <a:gd name="T59" fmla="*/ 107 h 132"/>
                <a:gd name="T60" fmla="*/ 75 w 289"/>
                <a:gd name="T61" fmla="*/ 113 h 132"/>
                <a:gd name="T62" fmla="*/ 19 w 289"/>
                <a:gd name="T63" fmla="*/ 126 h 132"/>
                <a:gd name="T64" fmla="*/ 6 w 289"/>
                <a:gd name="T65" fmla="*/ 132 h 132"/>
                <a:gd name="T66" fmla="*/ 0 w 289"/>
                <a:gd name="T67" fmla="*/ 132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9" h="132">
                  <a:moveTo>
                    <a:pt x="0" y="132"/>
                  </a:moveTo>
                  <a:lnTo>
                    <a:pt x="0" y="88"/>
                  </a:lnTo>
                  <a:lnTo>
                    <a:pt x="0" y="82"/>
                  </a:lnTo>
                  <a:lnTo>
                    <a:pt x="6" y="75"/>
                  </a:lnTo>
                  <a:lnTo>
                    <a:pt x="6" y="50"/>
                  </a:lnTo>
                  <a:lnTo>
                    <a:pt x="25" y="31"/>
                  </a:lnTo>
                  <a:lnTo>
                    <a:pt x="31" y="6"/>
                  </a:lnTo>
                  <a:lnTo>
                    <a:pt x="44" y="6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9" y="19"/>
                  </a:lnTo>
                  <a:lnTo>
                    <a:pt x="82" y="19"/>
                  </a:lnTo>
                  <a:lnTo>
                    <a:pt x="88" y="19"/>
                  </a:lnTo>
                  <a:lnTo>
                    <a:pt x="101" y="31"/>
                  </a:lnTo>
                  <a:lnTo>
                    <a:pt x="107" y="25"/>
                  </a:lnTo>
                  <a:lnTo>
                    <a:pt x="163" y="25"/>
                  </a:lnTo>
                  <a:lnTo>
                    <a:pt x="163" y="19"/>
                  </a:lnTo>
                  <a:lnTo>
                    <a:pt x="252" y="19"/>
                  </a:lnTo>
                  <a:lnTo>
                    <a:pt x="283" y="19"/>
                  </a:lnTo>
                  <a:lnTo>
                    <a:pt x="289" y="19"/>
                  </a:lnTo>
                  <a:lnTo>
                    <a:pt x="289" y="113"/>
                  </a:lnTo>
                  <a:lnTo>
                    <a:pt x="151" y="113"/>
                  </a:lnTo>
                  <a:lnTo>
                    <a:pt x="145" y="113"/>
                  </a:lnTo>
                  <a:lnTo>
                    <a:pt x="132" y="94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4" y="94"/>
                  </a:lnTo>
                  <a:lnTo>
                    <a:pt x="88" y="107"/>
                  </a:lnTo>
                  <a:lnTo>
                    <a:pt x="75" y="113"/>
                  </a:lnTo>
                  <a:lnTo>
                    <a:pt x="19" y="126"/>
                  </a:lnTo>
                  <a:lnTo>
                    <a:pt x="6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30" name="Freeform 56"/>
            <p:cNvSpPr>
              <a:spLocks/>
            </p:cNvSpPr>
            <p:nvPr/>
          </p:nvSpPr>
          <p:spPr bwMode="auto">
            <a:xfrm>
              <a:off x="3000" y="2125"/>
              <a:ext cx="938" cy="599"/>
            </a:xfrm>
            <a:custGeom>
              <a:avLst/>
              <a:gdLst>
                <a:gd name="T0" fmla="*/ 239 w 938"/>
                <a:gd name="T1" fmla="*/ 599 h 599"/>
                <a:gd name="T2" fmla="*/ 239 w 938"/>
                <a:gd name="T3" fmla="*/ 580 h 599"/>
                <a:gd name="T4" fmla="*/ 245 w 938"/>
                <a:gd name="T5" fmla="*/ 574 h 599"/>
                <a:gd name="T6" fmla="*/ 245 w 938"/>
                <a:gd name="T7" fmla="*/ 561 h 599"/>
                <a:gd name="T8" fmla="*/ 239 w 938"/>
                <a:gd name="T9" fmla="*/ 542 h 599"/>
                <a:gd name="T10" fmla="*/ 233 w 938"/>
                <a:gd name="T11" fmla="*/ 542 h 599"/>
                <a:gd name="T12" fmla="*/ 239 w 938"/>
                <a:gd name="T13" fmla="*/ 530 h 599"/>
                <a:gd name="T14" fmla="*/ 226 w 938"/>
                <a:gd name="T15" fmla="*/ 517 h 599"/>
                <a:gd name="T16" fmla="*/ 220 w 938"/>
                <a:gd name="T17" fmla="*/ 492 h 599"/>
                <a:gd name="T18" fmla="*/ 220 w 938"/>
                <a:gd name="T19" fmla="*/ 479 h 599"/>
                <a:gd name="T20" fmla="*/ 220 w 938"/>
                <a:gd name="T21" fmla="*/ 473 h 599"/>
                <a:gd name="T22" fmla="*/ 220 w 938"/>
                <a:gd name="T23" fmla="*/ 467 h 599"/>
                <a:gd name="T24" fmla="*/ 207 w 938"/>
                <a:gd name="T25" fmla="*/ 454 h 599"/>
                <a:gd name="T26" fmla="*/ 207 w 938"/>
                <a:gd name="T27" fmla="*/ 435 h 599"/>
                <a:gd name="T28" fmla="*/ 201 w 938"/>
                <a:gd name="T29" fmla="*/ 422 h 599"/>
                <a:gd name="T30" fmla="*/ 207 w 938"/>
                <a:gd name="T31" fmla="*/ 404 h 599"/>
                <a:gd name="T32" fmla="*/ 195 w 938"/>
                <a:gd name="T33" fmla="*/ 385 h 599"/>
                <a:gd name="T34" fmla="*/ 195 w 938"/>
                <a:gd name="T35" fmla="*/ 385 h 599"/>
                <a:gd name="T36" fmla="*/ 195 w 938"/>
                <a:gd name="T37" fmla="*/ 372 h 599"/>
                <a:gd name="T38" fmla="*/ 195 w 938"/>
                <a:gd name="T39" fmla="*/ 372 h 599"/>
                <a:gd name="T40" fmla="*/ 176 w 938"/>
                <a:gd name="T41" fmla="*/ 372 h 599"/>
                <a:gd name="T42" fmla="*/ 176 w 938"/>
                <a:gd name="T43" fmla="*/ 366 h 599"/>
                <a:gd name="T44" fmla="*/ 170 w 938"/>
                <a:gd name="T45" fmla="*/ 359 h 599"/>
                <a:gd name="T46" fmla="*/ 170 w 938"/>
                <a:gd name="T47" fmla="*/ 341 h 599"/>
                <a:gd name="T48" fmla="*/ 151 w 938"/>
                <a:gd name="T49" fmla="*/ 322 h 599"/>
                <a:gd name="T50" fmla="*/ 157 w 938"/>
                <a:gd name="T51" fmla="*/ 315 h 599"/>
                <a:gd name="T52" fmla="*/ 144 w 938"/>
                <a:gd name="T53" fmla="*/ 303 h 599"/>
                <a:gd name="T54" fmla="*/ 138 w 938"/>
                <a:gd name="T55" fmla="*/ 290 h 599"/>
                <a:gd name="T56" fmla="*/ 132 w 938"/>
                <a:gd name="T57" fmla="*/ 284 h 599"/>
                <a:gd name="T58" fmla="*/ 138 w 938"/>
                <a:gd name="T59" fmla="*/ 271 h 599"/>
                <a:gd name="T60" fmla="*/ 132 w 938"/>
                <a:gd name="T61" fmla="*/ 259 h 599"/>
                <a:gd name="T62" fmla="*/ 126 w 938"/>
                <a:gd name="T63" fmla="*/ 259 h 599"/>
                <a:gd name="T64" fmla="*/ 119 w 938"/>
                <a:gd name="T65" fmla="*/ 227 h 599"/>
                <a:gd name="T66" fmla="*/ 132 w 938"/>
                <a:gd name="T67" fmla="*/ 221 h 599"/>
                <a:gd name="T68" fmla="*/ 126 w 938"/>
                <a:gd name="T69" fmla="*/ 208 h 599"/>
                <a:gd name="T70" fmla="*/ 113 w 938"/>
                <a:gd name="T71" fmla="*/ 177 h 599"/>
                <a:gd name="T72" fmla="*/ 107 w 938"/>
                <a:gd name="T73" fmla="*/ 145 h 599"/>
                <a:gd name="T74" fmla="*/ 56 w 938"/>
                <a:gd name="T75" fmla="*/ 120 h 599"/>
                <a:gd name="T76" fmla="*/ 44 w 938"/>
                <a:gd name="T77" fmla="*/ 120 h 599"/>
                <a:gd name="T78" fmla="*/ 44 w 938"/>
                <a:gd name="T79" fmla="*/ 107 h 599"/>
                <a:gd name="T80" fmla="*/ 37 w 938"/>
                <a:gd name="T81" fmla="*/ 101 h 599"/>
                <a:gd name="T82" fmla="*/ 37 w 938"/>
                <a:gd name="T83" fmla="*/ 95 h 599"/>
                <a:gd name="T84" fmla="*/ 31 w 938"/>
                <a:gd name="T85" fmla="*/ 82 h 599"/>
                <a:gd name="T86" fmla="*/ 37 w 938"/>
                <a:gd name="T87" fmla="*/ 82 h 599"/>
                <a:gd name="T88" fmla="*/ 37 w 938"/>
                <a:gd name="T89" fmla="*/ 76 h 599"/>
                <a:gd name="T90" fmla="*/ 25 w 938"/>
                <a:gd name="T91" fmla="*/ 57 h 599"/>
                <a:gd name="T92" fmla="*/ 12 w 938"/>
                <a:gd name="T93" fmla="*/ 51 h 599"/>
                <a:gd name="T94" fmla="*/ 6 w 938"/>
                <a:gd name="T95" fmla="*/ 51 h 599"/>
                <a:gd name="T96" fmla="*/ 6 w 938"/>
                <a:gd name="T97" fmla="*/ 38 h 599"/>
                <a:gd name="T98" fmla="*/ 0 w 938"/>
                <a:gd name="T99" fmla="*/ 32 h 599"/>
                <a:gd name="T100" fmla="*/ 12 w 938"/>
                <a:gd name="T101" fmla="*/ 13 h 599"/>
                <a:gd name="T102" fmla="*/ 6 w 938"/>
                <a:gd name="T103" fmla="*/ 7 h 599"/>
                <a:gd name="T104" fmla="*/ 277 w 938"/>
                <a:gd name="T105" fmla="*/ 0 h 599"/>
                <a:gd name="T106" fmla="*/ 478 w 938"/>
                <a:gd name="T107" fmla="*/ 170 h 599"/>
                <a:gd name="T108" fmla="*/ 856 w 938"/>
                <a:gd name="T109" fmla="*/ 504 h 599"/>
                <a:gd name="T110" fmla="*/ 938 w 938"/>
                <a:gd name="T111" fmla="*/ 580 h 599"/>
                <a:gd name="T112" fmla="*/ 648 w 938"/>
                <a:gd name="T113" fmla="*/ 586 h 599"/>
                <a:gd name="T114" fmla="*/ 346 w 938"/>
                <a:gd name="T115" fmla="*/ 593 h 599"/>
                <a:gd name="T116" fmla="*/ 258 w 938"/>
                <a:gd name="T117" fmla="*/ 599 h 599"/>
                <a:gd name="T118" fmla="*/ 258 w 938"/>
                <a:gd name="T119" fmla="*/ 599 h 599"/>
                <a:gd name="T120" fmla="*/ 239 w 938"/>
                <a:gd name="T121" fmla="*/ 599 h 5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38" h="599">
                  <a:moveTo>
                    <a:pt x="239" y="599"/>
                  </a:moveTo>
                  <a:lnTo>
                    <a:pt x="239" y="580"/>
                  </a:lnTo>
                  <a:lnTo>
                    <a:pt x="245" y="574"/>
                  </a:lnTo>
                  <a:lnTo>
                    <a:pt x="245" y="561"/>
                  </a:lnTo>
                  <a:lnTo>
                    <a:pt x="239" y="542"/>
                  </a:lnTo>
                  <a:lnTo>
                    <a:pt x="233" y="542"/>
                  </a:lnTo>
                  <a:lnTo>
                    <a:pt x="239" y="530"/>
                  </a:lnTo>
                  <a:lnTo>
                    <a:pt x="226" y="517"/>
                  </a:lnTo>
                  <a:lnTo>
                    <a:pt x="220" y="492"/>
                  </a:lnTo>
                  <a:lnTo>
                    <a:pt x="220" y="479"/>
                  </a:lnTo>
                  <a:lnTo>
                    <a:pt x="220" y="473"/>
                  </a:lnTo>
                  <a:lnTo>
                    <a:pt x="220" y="467"/>
                  </a:lnTo>
                  <a:lnTo>
                    <a:pt x="207" y="454"/>
                  </a:lnTo>
                  <a:lnTo>
                    <a:pt x="207" y="435"/>
                  </a:lnTo>
                  <a:lnTo>
                    <a:pt x="201" y="422"/>
                  </a:lnTo>
                  <a:lnTo>
                    <a:pt x="207" y="404"/>
                  </a:lnTo>
                  <a:lnTo>
                    <a:pt x="195" y="385"/>
                  </a:lnTo>
                  <a:lnTo>
                    <a:pt x="195" y="372"/>
                  </a:lnTo>
                  <a:lnTo>
                    <a:pt x="176" y="372"/>
                  </a:lnTo>
                  <a:lnTo>
                    <a:pt x="176" y="366"/>
                  </a:lnTo>
                  <a:lnTo>
                    <a:pt x="170" y="359"/>
                  </a:lnTo>
                  <a:lnTo>
                    <a:pt x="170" y="341"/>
                  </a:lnTo>
                  <a:lnTo>
                    <a:pt x="151" y="322"/>
                  </a:lnTo>
                  <a:lnTo>
                    <a:pt x="157" y="315"/>
                  </a:lnTo>
                  <a:lnTo>
                    <a:pt x="144" y="303"/>
                  </a:lnTo>
                  <a:lnTo>
                    <a:pt x="138" y="290"/>
                  </a:lnTo>
                  <a:lnTo>
                    <a:pt x="132" y="284"/>
                  </a:lnTo>
                  <a:lnTo>
                    <a:pt x="138" y="271"/>
                  </a:lnTo>
                  <a:lnTo>
                    <a:pt x="132" y="259"/>
                  </a:lnTo>
                  <a:lnTo>
                    <a:pt x="126" y="259"/>
                  </a:lnTo>
                  <a:lnTo>
                    <a:pt x="119" y="227"/>
                  </a:lnTo>
                  <a:lnTo>
                    <a:pt x="132" y="221"/>
                  </a:lnTo>
                  <a:lnTo>
                    <a:pt x="126" y="208"/>
                  </a:lnTo>
                  <a:lnTo>
                    <a:pt x="113" y="177"/>
                  </a:lnTo>
                  <a:lnTo>
                    <a:pt x="107" y="145"/>
                  </a:lnTo>
                  <a:lnTo>
                    <a:pt x="56" y="120"/>
                  </a:lnTo>
                  <a:lnTo>
                    <a:pt x="44" y="120"/>
                  </a:lnTo>
                  <a:lnTo>
                    <a:pt x="44" y="107"/>
                  </a:lnTo>
                  <a:lnTo>
                    <a:pt x="37" y="101"/>
                  </a:lnTo>
                  <a:lnTo>
                    <a:pt x="37" y="95"/>
                  </a:lnTo>
                  <a:lnTo>
                    <a:pt x="31" y="82"/>
                  </a:lnTo>
                  <a:lnTo>
                    <a:pt x="37" y="82"/>
                  </a:lnTo>
                  <a:lnTo>
                    <a:pt x="37" y="76"/>
                  </a:lnTo>
                  <a:lnTo>
                    <a:pt x="25" y="57"/>
                  </a:lnTo>
                  <a:lnTo>
                    <a:pt x="12" y="51"/>
                  </a:lnTo>
                  <a:lnTo>
                    <a:pt x="6" y="51"/>
                  </a:lnTo>
                  <a:lnTo>
                    <a:pt x="6" y="38"/>
                  </a:lnTo>
                  <a:lnTo>
                    <a:pt x="0" y="32"/>
                  </a:lnTo>
                  <a:lnTo>
                    <a:pt x="12" y="13"/>
                  </a:lnTo>
                  <a:lnTo>
                    <a:pt x="6" y="7"/>
                  </a:lnTo>
                  <a:lnTo>
                    <a:pt x="277" y="0"/>
                  </a:lnTo>
                  <a:lnTo>
                    <a:pt x="478" y="170"/>
                  </a:lnTo>
                  <a:lnTo>
                    <a:pt x="856" y="504"/>
                  </a:lnTo>
                  <a:lnTo>
                    <a:pt x="938" y="580"/>
                  </a:lnTo>
                  <a:lnTo>
                    <a:pt x="648" y="586"/>
                  </a:lnTo>
                  <a:lnTo>
                    <a:pt x="346" y="593"/>
                  </a:lnTo>
                  <a:lnTo>
                    <a:pt x="258" y="599"/>
                  </a:lnTo>
                  <a:lnTo>
                    <a:pt x="239" y="599"/>
                  </a:lnTo>
                  <a:close/>
                </a:path>
              </a:pathLst>
            </a:custGeom>
            <a:noFill/>
            <a:ln w="9525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33CC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31" name="Freeform 57"/>
            <p:cNvSpPr>
              <a:spLocks/>
            </p:cNvSpPr>
            <p:nvPr/>
          </p:nvSpPr>
          <p:spPr bwMode="auto">
            <a:xfrm>
              <a:off x="3314" y="2705"/>
              <a:ext cx="1102" cy="712"/>
            </a:xfrm>
            <a:custGeom>
              <a:avLst/>
              <a:gdLst>
                <a:gd name="T0" fmla="*/ 0 w 1102"/>
                <a:gd name="T1" fmla="*/ 674 h 712"/>
                <a:gd name="T2" fmla="*/ 26 w 1102"/>
                <a:gd name="T3" fmla="*/ 662 h 712"/>
                <a:gd name="T4" fmla="*/ 44 w 1102"/>
                <a:gd name="T5" fmla="*/ 567 h 712"/>
                <a:gd name="T6" fmla="*/ 38 w 1102"/>
                <a:gd name="T7" fmla="*/ 466 h 712"/>
                <a:gd name="T8" fmla="*/ 38 w 1102"/>
                <a:gd name="T9" fmla="*/ 372 h 712"/>
                <a:gd name="T10" fmla="*/ 38 w 1102"/>
                <a:gd name="T11" fmla="*/ 271 h 712"/>
                <a:gd name="T12" fmla="*/ 38 w 1102"/>
                <a:gd name="T13" fmla="*/ 69 h 712"/>
                <a:gd name="T14" fmla="*/ 26 w 1102"/>
                <a:gd name="T15" fmla="*/ 63 h 712"/>
                <a:gd name="T16" fmla="*/ 32 w 1102"/>
                <a:gd name="T17" fmla="*/ 50 h 712"/>
                <a:gd name="T18" fmla="*/ 334 w 1102"/>
                <a:gd name="T19" fmla="*/ 6 h 712"/>
                <a:gd name="T20" fmla="*/ 938 w 1102"/>
                <a:gd name="T21" fmla="*/ 271 h 712"/>
                <a:gd name="T22" fmla="*/ 938 w 1102"/>
                <a:gd name="T23" fmla="*/ 290 h 712"/>
                <a:gd name="T24" fmla="*/ 938 w 1102"/>
                <a:gd name="T25" fmla="*/ 315 h 712"/>
                <a:gd name="T26" fmla="*/ 964 w 1102"/>
                <a:gd name="T27" fmla="*/ 353 h 712"/>
                <a:gd name="T28" fmla="*/ 976 w 1102"/>
                <a:gd name="T29" fmla="*/ 359 h 712"/>
                <a:gd name="T30" fmla="*/ 1001 w 1102"/>
                <a:gd name="T31" fmla="*/ 410 h 712"/>
                <a:gd name="T32" fmla="*/ 1008 w 1102"/>
                <a:gd name="T33" fmla="*/ 416 h 712"/>
                <a:gd name="T34" fmla="*/ 1020 w 1102"/>
                <a:gd name="T35" fmla="*/ 454 h 712"/>
                <a:gd name="T36" fmla="*/ 1033 w 1102"/>
                <a:gd name="T37" fmla="*/ 460 h 712"/>
                <a:gd name="T38" fmla="*/ 1052 w 1102"/>
                <a:gd name="T39" fmla="*/ 479 h 712"/>
                <a:gd name="T40" fmla="*/ 1083 w 1102"/>
                <a:gd name="T41" fmla="*/ 491 h 712"/>
                <a:gd name="T42" fmla="*/ 1096 w 1102"/>
                <a:gd name="T43" fmla="*/ 510 h 712"/>
                <a:gd name="T44" fmla="*/ 1089 w 1102"/>
                <a:gd name="T45" fmla="*/ 529 h 712"/>
                <a:gd name="T46" fmla="*/ 1052 w 1102"/>
                <a:gd name="T47" fmla="*/ 561 h 712"/>
                <a:gd name="T48" fmla="*/ 1020 w 1102"/>
                <a:gd name="T49" fmla="*/ 592 h 712"/>
                <a:gd name="T50" fmla="*/ 750 w 1102"/>
                <a:gd name="T51" fmla="*/ 611 h 712"/>
                <a:gd name="T52" fmla="*/ 548 w 1102"/>
                <a:gd name="T53" fmla="*/ 636 h 712"/>
                <a:gd name="T54" fmla="*/ 265 w 1102"/>
                <a:gd name="T55" fmla="*/ 662 h 712"/>
                <a:gd name="T56" fmla="*/ 177 w 1102"/>
                <a:gd name="T57" fmla="*/ 655 h 712"/>
                <a:gd name="T58" fmla="*/ 126 w 1102"/>
                <a:gd name="T59" fmla="*/ 655 h 712"/>
                <a:gd name="T60" fmla="*/ 76 w 1102"/>
                <a:gd name="T61" fmla="*/ 668 h 712"/>
                <a:gd name="T62" fmla="*/ 57 w 1102"/>
                <a:gd name="T63" fmla="*/ 693 h 712"/>
                <a:gd name="T64" fmla="*/ 44 w 1102"/>
                <a:gd name="T65" fmla="*/ 699 h 712"/>
                <a:gd name="T66" fmla="*/ 38 w 1102"/>
                <a:gd name="T67" fmla="*/ 712 h 7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02" h="712">
                  <a:moveTo>
                    <a:pt x="7" y="687"/>
                  </a:moveTo>
                  <a:lnTo>
                    <a:pt x="0" y="674"/>
                  </a:lnTo>
                  <a:lnTo>
                    <a:pt x="13" y="662"/>
                  </a:lnTo>
                  <a:lnTo>
                    <a:pt x="26" y="662"/>
                  </a:lnTo>
                  <a:lnTo>
                    <a:pt x="32" y="624"/>
                  </a:lnTo>
                  <a:lnTo>
                    <a:pt x="44" y="567"/>
                  </a:lnTo>
                  <a:lnTo>
                    <a:pt x="38" y="466"/>
                  </a:lnTo>
                  <a:lnTo>
                    <a:pt x="32" y="372"/>
                  </a:lnTo>
                  <a:lnTo>
                    <a:pt x="38" y="372"/>
                  </a:lnTo>
                  <a:lnTo>
                    <a:pt x="38" y="271"/>
                  </a:lnTo>
                  <a:lnTo>
                    <a:pt x="32" y="69"/>
                  </a:lnTo>
                  <a:lnTo>
                    <a:pt x="38" y="69"/>
                  </a:lnTo>
                  <a:lnTo>
                    <a:pt x="38" y="63"/>
                  </a:lnTo>
                  <a:lnTo>
                    <a:pt x="26" y="63"/>
                  </a:lnTo>
                  <a:lnTo>
                    <a:pt x="26" y="50"/>
                  </a:lnTo>
                  <a:lnTo>
                    <a:pt x="32" y="50"/>
                  </a:lnTo>
                  <a:lnTo>
                    <a:pt x="32" y="13"/>
                  </a:lnTo>
                  <a:lnTo>
                    <a:pt x="334" y="6"/>
                  </a:lnTo>
                  <a:lnTo>
                    <a:pt x="624" y="0"/>
                  </a:lnTo>
                  <a:lnTo>
                    <a:pt x="938" y="271"/>
                  </a:lnTo>
                  <a:lnTo>
                    <a:pt x="932" y="271"/>
                  </a:lnTo>
                  <a:lnTo>
                    <a:pt x="938" y="290"/>
                  </a:lnTo>
                  <a:lnTo>
                    <a:pt x="938" y="296"/>
                  </a:lnTo>
                  <a:lnTo>
                    <a:pt x="938" y="315"/>
                  </a:lnTo>
                  <a:lnTo>
                    <a:pt x="957" y="328"/>
                  </a:lnTo>
                  <a:lnTo>
                    <a:pt x="964" y="353"/>
                  </a:lnTo>
                  <a:lnTo>
                    <a:pt x="970" y="359"/>
                  </a:lnTo>
                  <a:lnTo>
                    <a:pt x="976" y="359"/>
                  </a:lnTo>
                  <a:lnTo>
                    <a:pt x="989" y="372"/>
                  </a:lnTo>
                  <a:lnTo>
                    <a:pt x="1001" y="410"/>
                  </a:lnTo>
                  <a:lnTo>
                    <a:pt x="1008" y="416"/>
                  </a:lnTo>
                  <a:lnTo>
                    <a:pt x="1020" y="435"/>
                  </a:lnTo>
                  <a:lnTo>
                    <a:pt x="1020" y="454"/>
                  </a:lnTo>
                  <a:lnTo>
                    <a:pt x="1020" y="460"/>
                  </a:lnTo>
                  <a:lnTo>
                    <a:pt x="1033" y="460"/>
                  </a:lnTo>
                  <a:lnTo>
                    <a:pt x="1045" y="466"/>
                  </a:lnTo>
                  <a:lnTo>
                    <a:pt x="1052" y="479"/>
                  </a:lnTo>
                  <a:lnTo>
                    <a:pt x="1058" y="479"/>
                  </a:lnTo>
                  <a:lnTo>
                    <a:pt x="1083" y="491"/>
                  </a:lnTo>
                  <a:lnTo>
                    <a:pt x="1089" y="504"/>
                  </a:lnTo>
                  <a:lnTo>
                    <a:pt x="1096" y="510"/>
                  </a:lnTo>
                  <a:lnTo>
                    <a:pt x="1102" y="523"/>
                  </a:lnTo>
                  <a:lnTo>
                    <a:pt x="1089" y="529"/>
                  </a:lnTo>
                  <a:lnTo>
                    <a:pt x="1071" y="554"/>
                  </a:lnTo>
                  <a:lnTo>
                    <a:pt x="1052" y="561"/>
                  </a:lnTo>
                  <a:lnTo>
                    <a:pt x="1045" y="573"/>
                  </a:lnTo>
                  <a:lnTo>
                    <a:pt x="1020" y="592"/>
                  </a:lnTo>
                  <a:lnTo>
                    <a:pt x="1014" y="599"/>
                  </a:lnTo>
                  <a:lnTo>
                    <a:pt x="750" y="611"/>
                  </a:lnTo>
                  <a:lnTo>
                    <a:pt x="750" y="624"/>
                  </a:lnTo>
                  <a:lnTo>
                    <a:pt x="548" y="636"/>
                  </a:lnTo>
                  <a:lnTo>
                    <a:pt x="265" y="649"/>
                  </a:lnTo>
                  <a:lnTo>
                    <a:pt x="265" y="662"/>
                  </a:lnTo>
                  <a:lnTo>
                    <a:pt x="177" y="662"/>
                  </a:lnTo>
                  <a:lnTo>
                    <a:pt x="177" y="655"/>
                  </a:lnTo>
                  <a:lnTo>
                    <a:pt x="126" y="655"/>
                  </a:lnTo>
                  <a:lnTo>
                    <a:pt x="76" y="655"/>
                  </a:lnTo>
                  <a:lnTo>
                    <a:pt x="76" y="668"/>
                  </a:lnTo>
                  <a:lnTo>
                    <a:pt x="57" y="674"/>
                  </a:lnTo>
                  <a:lnTo>
                    <a:pt x="57" y="693"/>
                  </a:lnTo>
                  <a:lnTo>
                    <a:pt x="44" y="693"/>
                  </a:lnTo>
                  <a:lnTo>
                    <a:pt x="44" y="699"/>
                  </a:lnTo>
                  <a:lnTo>
                    <a:pt x="38" y="706"/>
                  </a:lnTo>
                  <a:lnTo>
                    <a:pt x="38" y="712"/>
                  </a:lnTo>
                  <a:lnTo>
                    <a:pt x="7" y="6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32" name="Freeform 58"/>
            <p:cNvSpPr>
              <a:spLocks/>
            </p:cNvSpPr>
            <p:nvPr/>
          </p:nvSpPr>
          <p:spPr bwMode="auto">
            <a:xfrm>
              <a:off x="3352" y="3304"/>
              <a:ext cx="976" cy="270"/>
            </a:xfrm>
            <a:custGeom>
              <a:avLst/>
              <a:gdLst>
                <a:gd name="T0" fmla="*/ 491 w 976"/>
                <a:gd name="T1" fmla="*/ 258 h 270"/>
                <a:gd name="T2" fmla="*/ 202 w 976"/>
                <a:gd name="T3" fmla="*/ 270 h 270"/>
                <a:gd name="T4" fmla="*/ 202 w 976"/>
                <a:gd name="T5" fmla="*/ 270 h 270"/>
                <a:gd name="T6" fmla="*/ 139 w 976"/>
                <a:gd name="T7" fmla="*/ 270 h 270"/>
                <a:gd name="T8" fmla="*/ 139 w 976"/>
                <a:gd name="T9" fmla="*/ 264 h 270"/>
                <a:gd name="T10" fmla="*/ 95 w 976"/>
                <a:gd name="T11" fmla="*/ 252 h 270"/>
                <a:gd name="T12" fmla="*/ 101 w 976"/>
                <a:gd name="T13" fmla="*/ 245 h 270"/>
                <a:gd name="T14" fmla="*/ 57 w 976"/>
                <a:gd name="T15" fmla="*/ 245 h 270"/>
                <a:gd name="T16" fmla="*/ 57 w 976"/>
                <a:gd name="T17" fmla="*/ 233 h 270"/>
                <a:gd name="T18" fmla="*/ 82 w 976"/>
                <a:gd name="T19" fmla="*/ 189 h 270"/>
                <a:gd name="T20" fmla="*/ 63 w 976"/>
                <a:gd name="T21" fmla="*/ 176 h 270"/>
                <a:gd name="T22" fmla="*/ 44 w 976"/>
                <a:gd name="T23" fmla="*/ 170 h 270"/>
                <a:gd name="T24" fmla="*/ 44 w 976"/>
                <a:gd name="T25" fmla="*/ 157 h 270"/>
                <a:gd name="T26" fmla="*/ 32 w 976"/>
                <a:gd name="T27" fmla="*/ 151 h 270"/>
                <a:gd name="T28" fmla="*/ 0 w 976"/>
                <a:gd name="T29" fmla="*/ 113 h 270"/>
                <a:gd name="T30" fmla="*/ 0 w 976"/>
                <a:gd name="T31" fmla="*/ 107 h 270"/>
                <a:gd name="T32" fmla="*/ 6 w 976"/>
                <a:gd name="T33" fmla="*/ 100 h 270"/>
                <a:gd name="T34" fmla="*/ 6 w 976"/>
                <a:gd name="T35" fmla="*/ 94 h 270"/>
                <a:gd name="T36" fmla="*/ 19 w 976"/>
                <a:gd name="T37" fmla="*/ 94 h 270"/>
                <a:gd name="T38" fmla="*/ 19 w 976"/>
                <a:gd name="T39" fmla="*/ 75 h 270"/>
                <a:gd name="T40" fmla="*/ 38 w 976"/>
                <a:gd name="T41" fmla="*/ 69 h 270"/>
                <a:gd name="T42" fmla="*/ 38 w 976"/>
                <a:gd name="T43" fmla="*/ 56 h 270"/>
                <a:gd name="T44" fmla="*/ 88 w 976"/>
                <a:gd name="T45" fmla="*/ 56 h 270"/>
                <a:gd name="T46" fmla="*/ 88 w 976"/>
                <a:gd name="T47" fmla="*/ 56 h 270"/>
                <a:gd name="T48" fmla="*/ 139 w 976"/>
                <a:gd name="T49" fmla="*/ 56 h 270"/>
                <a:gd name="T50" fmla="*/ 139 w 976"/>
                <a:gd name="T51" fmla="*/ 63 h 270"/>
                <a:gd name="T52" fmla="*/ 227 w 976"/>
                <a:gd name="T53" fmla="*/ 63 h 270"/>
                <a:gd name="T54" fmla="*/ 227 w 976"/>
                <a:gd name="T55" fmla="*/ 50 h 270"/>
                <a:gd name="T56" fmla="*/ 510 w 976"/>
                <a:gd name="T57" fmla="*/ 37 h 270"/>
                <a:gd name="T58" fmla="*/ 712 w 976"/>
                <a:gd name="T59" fmla="*/ 25 h 270"/>
                <a:gd name="T60" fmla="*/ 712 w 976"/>
                <a:gd name="T61" fmla="*/ 12 h 270"/>
                <a:gd name="T62" fmla="*/ 976 w 976"/>
                <a:gd name="T63" fmla="*/ 0 h 270"/>
                <a:gd name="T64" fmla="*/ 976 w 976"/>
                <a:gd name="T65" fmla="*/ 18 h 270"/>
                <a:gd name="T66" fmla="*/ 951 w 976"/>
                <a:gd name="T67" fmla="*/ 44 h 270"/>
                <a:gd name="T68" fmla="*/ 951 w 976"/>
                <a:gd name="T69" fmla="*/ 50 h 270"/>
                <a:gd name="T70" fmla="*/ 957 w 976"/>
                <a:gd name="T71" fmla="*/ 56 h 270"/>
                <a:gd name="T72" fmla="*/ 951 w 976"/>
                <a:gd name="T73" fmla="*/ 81 h 270"/>
                <a:gd name="T74" fmla="*/ 957 w 976"/>
                <a:gd name="T75" fmla="*/ 88 h 270"/>
                <a:gd name="T76" fmla="*/ 951 w 976"/>
                <a:gd name="T77" fmla="*/ 94 h 270"/>
                <a:gd name="T78" fmla="*/ 957 w 976"/>
                <a:gd name="T79" fmla="*/ 113 h 270"/>
                <a:gd name="T80" fmla="*/ 957 w 976"/>
                <a:gd name="T81" fmla="*/ 119 h 270"/>
                <a:gd name="T82" fmla="*/ 963 w 976"/>
                <a:gd name="T83" fmla="*/ 132 h 270"/>
                <a:gd name="T84" fmla="*/ 951 w 976"/>
                <a:gd name="T85" fmla="*/ 144 h 270"/>
                <a:gd name="T86" fmla="*/ 957 w 976"/>
                <a:gd name="T87" fmla="*/ 151 h 270"/>
                <a:gd name="T88" fmla="*/ 957 w 976"/>
                <a:gd name="T89" fmla="*/ 163 h 270"/>
                <a:gd name="T90" fmla="*/ 951 w 976"/>
                <a:gd name="T91" fmla="*/ 182 h 270"/>
                <a:gd name="T92" fmla="*/ 957 w 976"/>
                <a:gd name="T93" fmla="*/ 189 h 270"/>
                <a:gd name="T94" fmla="*/ 938 w 976"/>
                <a:gd name="T95" fmla="*/ 207 h 270"/>
                <a:gd name="T96" fmla="*/ 938 w 976"/>
                <a:gd name="T97" fmla="*/ 214 h 270"/>
                <a:gd name="T98" fmla="*/ 932 w 976"/>
                <a:gd name="T99" fmla="*/ 226 h 270"/>
                <a:gd name="T100" fmla="*/ 926 w 976"/>
                <a:gd name="T101" fmla="*/ 233 h 270"/>
                <a:gd name="T102" fmla="*/ 793 w 976"/>
                <a:gd name="T103" fmla="*/ 245 h 270"/>
                <a:gd name="T104" fmla="*/ 491 w 976"/>
                <a:gd name="T105" fmla="*/ 258 h 2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76" h="270">
                  <a:moveTo>
                    <a:pt x="491" y="258"/>
                  </a:moveTo>
                  <a:lnTo>
                    <a:pt x="202" y="270"/>
                  </a:lnTo>
                  <a:lnTo>
                    <a:pt x="139" y="270"/>
                  </a:lnTo>
                  <a:lnTo>
                    <a:pt x="139" y="264"/>
                  </a:lnTo>
                  <a:lnTo>
                    <a:pt x="95" y="252"/>
                  </a:lnTo>
                  <a:lnTo>
                    <a:pt x="101" y="245"/>
                  </a:lnTo>
                  <a:lnTo>
                    <a:pt x="57" y="245"/>
                  </a:lnTo>
                  <a:lnTo>
                    <a:pt x="57" y="233"/>
                  </a:lnTo>
                  <a:lnTo>
                    <a:pt x="82" y="189"/>
                  </a:lnTo>
                  <a:lnTo>
                    <a:pt x="63" y="176"/>
                  </a:lnTo>
                  <a:lnTo>
                    <a:pt x="44" y="170"/>
                  </a:lnTo>
                  <a:lnTo>
                    <a:pt x="44" y="157"/>
                  </a:lnTo>
                  <a:lnTo>
                    <a:pt x="32" y="151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6" y="100"/>
                  </a:lnTo>
                  <a:lnTo>
                    <a:pt x="6" y="94"/>
                  </a:lnTo>
                  <a:lnTo>
                    <a:pt x="19" y="94"/>
                  </a:lnTo>
                  <a:lnTo>
                    <a:pt x="19" y="75"/>
                  </a:lnTo>
                  <a:lnTo>
                    <a:pt x="38" y="69"/>
                  </a:lnTo>
                  <a:lnTo>
                    <a:pt x="38" y="56"/>
                  </a:lnTo>
                  <a:lnTo>
                    <a:pt x="88" y="56"/>
                  </a:lnTo>
                  <a:lnTo>
                    <a:pt x="139" y="56"/>
                  </a:lnTo>
                  <a:lnTo>
                    <a:pt x="139" y="63"/>
                  </a:lnTo>
                  <a:lnTo>
                    <a:pt x="227" y="63"/>
                  </a:lnTo>
                  <a:lnTo>
                    <a:pt x="227" y="50"/>
                  </a:lnTo>
                  <a:lnTo>
                    <a:pt x="510" y="37"/>
                  </a:lnTo>
                  <a:lnTo>
                    <a:pt x="712" y="25"/>
                  </a:lnTo>
                  <a:lnTo>
                    <a:pt x="712" y="12"/>
                  </a:lnTo>
                  <a:lnTo>
                    <a:pt x="976" y="0"/>
                  </a:lnTo>
                  <a:lnTo>
                    <a:pt x="976" y="18"/>
                  </a:lnTo>
                  <a:lnTo>
                    <a:pt x="951" y="44"/>
                  </a:lnTo>
                  <a:lnTo>
                    <a:pt x="951" y="50"/>
                  </a:lnTo>
                  <a:lnTo>
                    <a:pt x="957" y="56"/>
                  </a:lnTo>
                  <a:lnTo>
                    <a:pt x="951" y="81"/>
                  </a:lnTo>
                  <a:lnTo>
                    <a:pt x="957" y="88"/>
                  </a:lnTo>
                  <a:lnTo>
                    <a:pt x="951" y="94"/>
                  </a:lnTo>
                  <a:lnTo>
                    <a:pt x="957" y="113"/>
                  </a:lnTo>
                  <a:lnTo>
                    <a:pt x="957" y="119"/>
                  </a:lnTo>
                  <a:lnTo>
                    <a:pt x="963" y="132"/>
                  </a:lnTo>
                  <a:lnTo>
                    <a:pt x="951" y="144"/>
                  </a:lnTo>
                  <a:lnTo>
                    <a:pt x="957" y="151"/>
                  </a:lnTo>
                  <a:lnTo>
                    <a:pt x="957" y="163"/>
                  </a:lnTo>
                  <a:lnTo>
                    <a:pt x="951" y="182"/>
                  </a:lnTo>
                  <a:lnTo>
                    <a:pt x="957" y="189"/>
                  </a:lnTo>
                  <a:lnTo>
                    <a:pt x="938" y="207"/>
                  </a:lnTo>
                  <a:lnTo>
                    <a:pt x="938" y="214"/>
                  </a:lnTo>
                  <a:lnTo>
                    <a:pt x="932" y="226"/>
                  </a:lnTo>
                  <a:lnTo>
                    <a:pt x="926" y="233"/>
                  </a:lnTo>
                  <a:lnTo>
                    <a:pt x="793" y="245"/>
                  </a:lnTo>
                  <a:lnTo>
                    <a:pt x="491" y="2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33" name="Freeform 59"/>
            <p:cNvSpPr>
              <a:spLocks/>
            </p:cNvSpPr>
            <p:nvPr/>
          </p:nvSpPr>
          <p:spPr bwMode="auto">
            <a:xfrm>
              <a:off x="3226" y="3392"/>
              <a:ext cx="208" cy="201"/>
            </a:xfrm>
            <a:custGeom>
              <a:avLst/>
              <a:gdLst>
                <a:gd name="T0" fmla="*/ 183 w 208"/>
                <a:gd name="T1" fmla="*/ 157 h 201"/>
                <a:gd name="T2" fmla="*/ 183 w 208"/>
                <a:gd name="T3" fmla="*/ 164 h 201"/>
                <a:gd name="T4" fmla="*/ 177 w 208"/>
                <a:gd name="T5" fmla="*/ 170 h 201"/>
                <a:gd name="T6" fmla="*/ 158 w 208"/>
                <a:gd name="T7" fmla="*/ 176 h 201"/>
                <a:gd name="T8" fmla="*/ 158 w 208"/>
                <a:gd name="T9" fmla="*/ 201 h 201"/>
                <a:gd name="T10" fmla="*/ 0 w 208"/>
                <a:gd name="T11" fmla="*/ 75 h 201"/>
                <a:gd name="T12" fmla="*/ 7 w 208"/>
                <a:gd name="T13" fmla="*/ 69 h 201"/>
                <a:gd name="T14" fmla="*/ 0 w 208"/>
                <a:gd name="T15" fmla="*/ 56 h 201"/>
                <a:gd name="T16" fmla="*/ 7 w 208"/>
                <a:gd name="T17" fmla="*/ 50 h 201"/>
                <a:gd name="T18" fmla="*/ 19 w 208"/>
                <a:gd name="T19" fmla="*/ 31 h 201"/>
                <a:gd name="T20" fmla="*/ 25 w 208"/>
                <a:gd name="T21" fmla="*/ 25 h 201"/>
                <a:gd name="T22" fmla="*/ 32 w 208"/>
                <a:gd name="T23" fmla="*/ 25 h 201"/>
                <a:gd name="T24" fmla="*/ 32 w 208"/>
                <a:gd name="T25" fmla="*/ 19 h 201"/>
                <a:gd name="T26" fmla="*/ 38 w 208"/>
                <a:gd name="T27" fmla="*/ 12 h 201"/>
                <a:gd name="T28" fmla="*/ 38 w 208"/>
                <a:gd name="T29" fmla="*/ 6 h 201"/>
                <a:gd name="T30" fmla="*/ 95 w 208"/>
                <a:gd name="T31" fmla="*/ 0 h 201"/>
                <a:gd name="T32" fmla="*/ 126 w 208"/>
                <a:gd name="T33" fmla="*/ 25 h 201"/>
                <a:gd name="T34" fmla="*/ 158 w 208"/>
                <a:gd name="T35" fmla="*/ 63 h 201"/>
                <a:gd name="T36" fmla="*/ 170 w 208"/>
                <a:gd name="T37" fmla="*/ 69 h 201"/>
                <a:gd name="T38" fmla="*/ 170 w 208"/>
                <a:gd name="T39" fmla="*/ 82 h 201"/>
                <a:gd name="T40" fmla="*/ 189 w 208"/>
                <a:gd name="T41" fmla="*/ 88 h 201"/>
                <a:gd name="T42" fmla="*/ 208 w 208"/>
                <a:gd name="T43" fmla="*/ 101 h 201"/>
                <a:gd name="T44" fmla="*/ 183 w 208"/>
                <a:gd name="T45" fmla="*/ 145 h 201"/>
                <a:gd name="T46" fmla="*/ 183 w 208"/>
                <a:gd name="T47" fmla="*/ 157 h 2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8" h="201">
                  <a:moveTo>
                    <a:pt x="183" y="157"/>
                  </a:moveTo>
                  <a:lnTo>
                    <a:pt x="183" y="164"/>
                  </a:lnTo>
                  <a:lnTo>
                    <a:pt x="177" y="170"/>
                  </a:lnTo>
                  <a:lnTo>
                    <a:pt x="158" y="176"/>
                  </a:lnTo>
                  <a:lnTo>
                    <a:pt x="158" y="201"/>
                  </a:lnTo>
                  <a:lnTo>
                    <a:pt x="0" y="75"/>
                  </a:lnTo>
                  <a:lnTo>
                    <a:pt x="7" y="69"/>
                  </a:lnTo>
                  <a:lnTo>
                    <a:pt x="0" y="56"/>
                  </a:lnTo>
                  <a:lnTo>
                    <a:pt x="7" y="50"/>
                  </a:lnTo>
                  <a:lnTo>
                    <a:pt x="19" y="31"/>
                  </a:lnTo>
                  <a:lnTo>
                    <a:pt x="25" y="25"/>
                  </a:lnTo>
                  <a:lnTo>
                    <a:pt x="32" y="25"/>
                  </a:lnTo>
                  <a:lnTo>
                    <a:pt x="32" y="19"/>
                  </a:lnTo>
                  <a:lnTo>
                    <a:pt x="38" y="12"/>
                  </a:lnTo>
                  <a:lnTo>
                    <a:pt x="38" y="6"/>
                  </a:lnTo>
                  <a:lnTo>
                    <a:pt x="95" y="0"/>
                  </a:lnTo>
                  <a:lnTo>
                    <a:pt x="126" y="25"/>
                  </a:lnTo>
                  <a:lnTo>
                    <a:pt x="158" y="63"/>
                  </a:lnTo>
                  <a:lnTo>
                    <a:pt x="170" y="69"/>
                  </a:lnTo>
                  <a:lnTo>
                    <a:pt x="170" y="82"/>
                  </a:lnTo>
                  <a:lnTo>
                    <a:pt x="189" y="88"/>
                  </a:lnTo>
                  <a:lnTo>
                    <a:pt x="208" y="101"/>
                  </a:lnTo>
                  <a:lnTo>
                    <a:pt x="183" y="145"/>
                  </a:lnTo>
                  <a:lnTo>
                    <a:pt x="183" y="15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34" name="Freeform 60"/>
            <p:cNvSpPr>
              <a:spLocks/>
            </p:cNvSpPr>
            <p:nvPr/>
          </p:nvSpPr>
          <p:spPr bwMode="auto">
            <a:xfrm>
              <a:off x="3384" y="3549"/>
              <a:ext cx="459" cy="347"/>
            </a:xfrm>
            <a:custGeom>
              <a:avLst/>
              <a:gdLst>
                <a:gd name="T0" fmla="*/ 151 w 459"/>
                <a:gd name="T1" fmla="*/ 347 h 347"/>
                <a:gd name="T2" fmla="*/ 126 w 459"/>
                <a:gd name="T3" fmla="*/ 284 h 347"/>
                <a:gd name="T4" fmla="*/ 151 w 459"/>
                <a:gd name="T5" fmla="*/ 322 h 347"/>
                <a:gd name="T6" fmla="*/ 151 w 459"/>
                <a:gd name="T7" fmla="*/ 296 h 347"/>
                <a:gd name="T8" fmla="*/ 126 w 459"/>
                <a:gd name="T9" fmla="*/ 277 h 347"/>
                <a:gd name="T10" fmla="*/ 113 w 459"/>
                <a:gd name="T11" fmla="*/ 296 h 347"/>
                <a:gd name="T12" fmla="*/ 94 w 459"/>
                <a:gd name="T13" fmla="*/ 233 h 347"/>
                <a:gd name="T14" fmla="*/ 107 w 459"/>
                <a:gd name="T15" fmla="*/ 221 h 347"/>
                <a:gd name="T16" fmla="*/ 81 w 459"/>
                <a:gd name="T17" fmla="*/ 145 h 347"/>
                <a:gd name="T18" fmla="*/ 56 w 459"/>
                <a:gd name="T19" fmla="*/ 101 h 347"/>
                <a:gd name="T20" fmla="*/ 0 w 459"/>
                <a:gd name="T21" fmla="*/ 44 h 347"/>
                <a:gd name="T22" fmla="*/ 0 w 459"/>
                <a:gd name="T23" fmla="*/ 19 h 347"/>
                <a:gd name="T24" fmla="*/ 19 w 459"/>
                <a:gd name="T25" fmla="*/ 13 h 347"/>
                <a:gd name="T26" fmla="*/ 25 w 459"/>
                <a:gd name="T27" fmla="*/ 7 h 347"/>
                <a:gd name="T28" fmla="*/ 25 w 459"/>
                <a:gd name="T29" fmla="*/ 0 h 347"/>
                <a:gd name="T30" fmla="*/ 69 w 459"/>
                <a:gd name="T31" fmla="*/ 0 h 347"/>
                <a:gd name="T32" fmla="*/ 63 w 459"/>
                <a:gd name="T33" fmla="*/ 7 h 347"/>
                <a:gd name="T34" fmla="*/ 107 w 459"/>
                <a:gd name="T35" fmla="*/ 19 h 347"/>
                <a:gd name="T36" fmla="*/ 107 w 459"/>
                <a:gd name="T37" fmla="*/ 25 h 347"/>
                <a:gd name="T38" fmla="*/ 170 w 459"/>
                <a:gd name="T39" fmla="*/ 25 h 347"/>
                <a:gd name="T40" fmla="*/ 170 w 459"/>
                <a:gd name="T41" fmla="*/ 25 h 347"/>
                <a:gd name="T42" fmla="*/ 459 w 459"/>
                <a:gd name="T43" fmla="*/ 13 h 347"/>
                <a:gd name="T44" fmla="*/ 459 w 459"/>
                <a:gd name="T45" fmla="*/ 145 h 347"/>
                <a:gd name="T46" fmla="*/ 453 w 459"/>
                <a:gd name="T47" fmla="*/ 145 h 347"/>
                <a:gd name="T48" fmla="*/ 459 w 459"/>
                <a:gd name="T49" fmla="*/ 309 h 347"/>
                <a:gd name="T50" fmla="*/ 151 w 459"/>
                <a:gd name="T51" fmla="*/ 347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59" h="347">
                  <a:moveTo>
                    <a:pt x="151" y="347"/>
                  </a:moveTo>
                  <a:lnTo>
                    <a:pt x="126" y="284"/>
                  </a:lnTo>
                  <a:lnTo>
                    <a:pt x="151" y="322"/>
                  </a:lnTo>
                  <a:lnTo>
                    <a:pt x="151" y="296"/>
                  </a:lnTo>
                  <a:lnTo>
                    <a:pt x="126" y="277"/>
                  </a:lnTo>
                  <a:lnTo>
                    <a:pt x="113" y="296"/>
                  </a:lnTo>
                  <a:lnTo>
                    <a:pt x="94" y="233"/>
                  </a:lnTo>
                  <a:lnTo>
                    <a:pt x="107" y="221"/>
                  </a:lnTo>
                  <a:lnTo>
                    <a:pt x="81" y="145"/>
                  </a:lnTo>
                  <a:lnTo>
                    <a:pt x="56" y="101"/>
                  </a:lnTo>
                  <a:lnTo>
                    <a:pt x="0" y="44"/>
                  </a:lnTo>
                  <a:lnTo>
                    <a:pt x="0" y="19"/>
                  </a:lnTo>
                  <a:lnTo>
                    <a:pt x="19" y="13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69" y="0"/>
                  </a:lnTo>
                  <a:lnTo>
                    <a:pt x="63" y="7"/>
                  </a:lnTo>
                  <a:lnTo>
                    <a:pt x="107" y="19"/>
                  </a:lnTo>
                  <a:lnTo>
                    <a:pt x="107" y="25"/>
                  </a:lnTo>
                  <a:lnTo>
                    <a:pt x="170" y="25"/>
                  </a:lnTo>
                  <a:lnTo>
                    <a:pt x="459" y="13"/>
                  </a:lnTo>
                  <a:lnTo>
                    <a:pt x="459" y="145"/>
                  </a:lnTo>
                  <a:lnTo>
                    <a:pt x="453" y="145"/>
                  </a:lnTo>
                  <a:lnTo>
                    <a:pt x="459" y="309"/>
                  </a:lnTo>
                  <a:lnTo>
                    <a:pt x="151" y="3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35" name="Freeform 61"/>
            <p:cNvSpPr>
              <a:spLocks/>
            </p:cNvSpPr>
            <p:nvPr/>
          </p:nvSpPr>
          <p:spPr bwMode="auto">
            <a:xfrm>
              <a:off x="3837" y="3537"/>
              <a:ext cx="503" cy="321"/>
            </a:xfrm>
            <a:custGeom>
              <a:avLst/>
              <a:gdLst>
                <a:gd name="T0" fmla="*/ 6 w 503"/>
                <a:gd name="T1" fmla="*/ 321 h 321"/>
                <a:gd name="T2" fmla="*/ 0 w 503"/>
                <a:gd name="T3" fmla="*/ 157 h 321"/>
                <a:gd name="T4" fmla="*/ 6 w 503"/>
                <a:gd name="T5" fmla="*/ 157 h 321"/>
                <a:gd name="T6" fmla="*/ 6 w 503"/>
                <a:gd name="T7" fmla="*/ 25 h 321"/>
                <a:gd name="T8" fmla="*/ 308 w 503"/>
                <a:gd name="T9" fmla="*/ 12 h 321"/>
                <a:gd name="T10" fmla="*/ 441 w 503"/>
                <a:gd name="T11" fmla="*/ 0 h 321"/>
                <a:gd name="T12" fmla="*/ 441 w 503"/>
                <a:gd name="T13" fmla="*/ 6 h 321"/>
                <a:gd name="T14" fmla="*/ 415 w 503"/>
                <a:gd name="T15" fmla="*/ 12 h 321"/>
                <a:gd name="T16" fmla="*/ 422 w 503"/>
                <a:gd name="T17" fmla="*/ 31 h 321"/>
                <a:gd name="T18" fmla="*/ 415 w 503"/>
                <a:gd name="T19" fmla="*/ 50 h 321"/>
                <a:gd name="T20" fmla="*/ 434 w 503"/>
                <a:gd name="T21" fmla="*/ 63 h 321"/>
                <a:gd name="T22" fmla="*/ 428 w 503"/>
                <a:gd name="T23" fmla="*/ 75 h 321"/>
                <a:gd name="T24" fmla="*/ 434 w 503"/>
                <a:gd name="T25" fmla="*/ 82 h 321"/>
                <a:gd name="T26" fmla="*/ 434 w 503"/>
                <a:gd name="T27" fmla="*/ 100 h 321"/>
                <a:gd name="T28" fmla="*/ 428 w 503"/>
                <a:gd name="T29" fmla="*/ 119 h 321"/>
                <a:gd name="T30" fmla="*/ 428 w 503"/>
                <a:gd name="T31" fmla="*/ 126 h 321"/>
                <a:gd name="T32" fmla="*/ 441 w 503"/>
                <a:gd name="T33" fmla="*/ 145 h 321"/>
                <a:gd name="T34" fmla="*/ 447 w 503"/>
                <a:gd name="T35" fmla="*/ 145 h 321"/>
                <a:gd name="T36" fmla="*/ 447 w 503"/>
                <a:gd name="T37" fmla="*/ 145 h 321"/>
                <a:gd name="T38" fmla="*/ 459 w 503"/>
                <a:gd name="T39" fmla="*/ 151 h 321"/>
                <a:gd name="T40" fmla="*/ 472 w 503"/>
                <a:gd name="T41" fmla="*/ 145 h 321"/>
                <a:gd name="T42" fmla="*/ 485 w 503"/>
                <a:gd name="T43" fmla="*/ 145 h 321"/>
                <a:gd name="T44" fmla="*/ 503 w 503"/>
                <a:gd name="T45" fmla="*/ 163 h 321"/>
                <a:gd name="T46" fmla="*/ 497 w 503"/>
                <a:gd name="T47" fmla="*/ 182 h 321"/>
                <a:gd name="T48" fmla="*/ 503 w 503"/>
                <a:gd name="T49" fmla="*/ 214 h 321"/>
                <a:gd name="T50" fmla="*/ 485 w 503"/>
                <a:gd name="T51" fmla="*/ 226 h 321"/>
                <a:gd name="T52" fmla="*/ 485 w 503"/>
                <a:gd name="T53" fmla="*/ 233 h 321"/>
                <a:gd name="T54" fmla="*/ 485 w 503"/>
                <a:gd name="T55" fmla="*/ 239 h 321"/>
                <a:gd name="T56" fmla="*/ 485 w 503"/>
                <a:gd name="T57" fmla="*/ 239 h 321"/>
                <a:gd name="T58" fmla="*/ 485 w 503"/>
                <a:gd name="T59" fmla="*/ 245 h 321"/>
                <a:gd name="T60" fmla="*/ 478 w 503"/>
                <a:gd name="T61" fmla="*/ 245 h 321"/>
                <a:gd name="T62" fmla="*/ 478 w 503"/>
                <a:gd name="T63" fmla="*/ 245 h 321"/>
                <a:gd name="T64" fmla="*/ 472 w 503"/>
                <a:gd name="T65" fmla="*/ 245 h 321"/>
                <a:gd name="T66" fmla="*/ 472 w 503"/>
                <a:gd name="T67" fmla="*/ 252 h 321"/>
                <a:gd name="T68" fmla="*/ 466 w 503"/>
                <a:gd name="T69" fmla="*/ 252 h 321"/>
                <a:gd name="T70" fmla="*/ 466 w 503"/>
                <a:gd name="T71" fmla="*/ 258 h 321"/>
                <a:gd name="T72" fmla="*/ 441 w 503"/>
                <a:gd name="T73" fmla="*/ 252 h 321"/>
                <a:gd name="T74" fmla="*/ 434 w 503"/>
                <a:gd name="T75" fmla="*/ 258 h 321"/>
                <a:gd name="T76" fmla="*/ 428 w 503"/>
                <a:gd name="T77" fmla="*/ 264 h 321"/>
                <a:gd name="T78" fmla="*/ 6 w 503"/>
                <a:gd name="T79" fmla="*/ 321 h 3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03" h="321">
                  <a:moveTo>
                    <a:pt x="6" y="321"/>
                  </a:moveTo>
                  <a:lnTo>
                    <a:pt x="0" y="157"/>
                  </a:lnTo>
                  <a:lnTo>
                    <a:pt x="6" y="157"/>
                  </a:lnTo>
                  <a:lnTo>
                    <a:pt x="6" y="25"/>
                  </a:lnTo>
                  <a:lnTo>
                    <a:pt x="308" y="12"/>
                  </a:lnTo>
                  <a:lnTo>
                    <a:pt x="441" y="0"/>
                  </a:lnTo>
                  <a:lnTo>
                    <a:pt x="441" y="6"/>
                  </a:lnTo>
                  <a:lnTo>
                    <a:pt x="415" y="12"/>
                  </a:lnTo>
                  <a:lnTo>
                    <a:pt x="422" y="31"/>
                  </a:lnTo>
                  <a:lnTo>
                    <a:pt x="415" y="50"/>
                  </a:lnTo>
                  <a:lnTo>
                    <a:pt x="434" y="63"/>
                  </a:lnTo>
                  <a:lnTo>
                    <a:pt x="428" y="75"/>
                  </a:lnTo>
                  <a:lnTo>
                    <a:pt x="434" y="82"/>
                  </a:lnTo>
                  <a:lnTo>
                    <a:pt x="434" y="100"/>
                  </a:lnTo>
                  <a:lnTo>
                    <a:pt x="428" y="119"/>
                  </a:lnTo>
                  <a:lnTo>
                    <a:pt x="428" y="126"/>
                  </a:lnTo>
                  <a:lnTo>
                    <a:pt x="441" y="145"/>
                  </a:lnTo>
                  <a:lnTo>
                    <a:pt x="447" y="145"/>
                  </a:lnTo>
                  <a:lnTo>
                    <a:pt x="459" y="151"/>
                  </a:lnTo>
                  <a:lnTo>
                    <a:pt x="472" y="145"/>
                  </a:lnTo>
                  <a:lnTo>
                    <a:pt x="485" y="145"/>
                  </a:lnTo>
                  <a:lnTo>
                    <a:pt x="503" y="163"/>
                  </a:lnTo>
                  <a:lnTo>
                    <a:pt x="497" y="182"/>
                  </a:lnTo>
                  <a:lnTo>
                    <a:pt x="503" y="214"/>
                  </a:lnTo>
                  <a:lnTo>
                    <a:pt x="485" y="226"/>
                  </a:lnTo>
                  <a:lnTo>
                    <a:pt x="485" y="233"/>
                  </a:lnTo>
                  <a:lnTo>
                    <a:pt x="485" y="239"/>
                  </a:lnTo>
                  <a:lnTo>
                    <a:pt x="485" y="245"/>
                  </a:lnTo>
                  <a:lnTo>
                    <a:pt x="478" y="245"/>
                  </a:lnTo>
                  <a:lnTo>
                    <a:pt x="472" y="245"/>
                  </a:lnTo>
                  <a:lnTo>
                    <a:pt x="472" y="252"/>
                  </a:lnTo>
                  <a:lnTo>
                    <a:pt x="466" y="252"/>
                  </a:lnTo>
                  <a:lnTo>
                    <a:pt x="466" y="258"/>
                  </a:lnTo>
                  <a:lnTo>
                    <a:pt x="441" y="252"/>
                  </a:lnTo>
                  <a:lnTo>
                    <a:pt x="434" y="258"/>
                  </a:lnTo>
                  <a:lnTo>
                    <a:pt x="428" y="264"/>
                  </a:lnTo>
                  <a:lnTo>
                    <a:pt x="6" y="321"/>
                  </a:lnTo>
                  <a:close/>
                </a:path>
              </a:pathLst>
            </a:custGeom>
            <a:noFill/>
            <a:ln w="9525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075" name="Rectangle 68"/>
          <p:cNvSpPr>
            <a:spLocks noGrp="1" noChangeArrowheads="1"/>
          </p:cNvSpPr>
          <p:nvPr>
            <p:ph type="title"/>
          </p:nvPr>
        </p:nvSpPr>
        <p:spPr>
          <a:xfrm>
            <a:off x="318800" y="457200"/>
            <a:ext cx="8229600" cy="817563"/>
          </a:xfrm>
        </p:spPr>
        <p:txBody>
          <a:bodyPr>
            <a:noAutofit/>
          </a:bodyPr>
          <a:lstStyle/>
          <a:p>
            <a:r>
              <a:rPr lang="en-US" altLang="en-US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California Measles </a:t>
            </a:r>
            <a:r>
              <a:rPr lang="en-US" altLang="en-US" sz="2800" b="1" dirty="0"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en-US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ases,</a:t>
            </a:r>
            <a:br>
              <a:rPr lang="en-US" altLang="en-US" sz="2800" b="1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December </a:t>
            </a:r>
            <a:r>
              <a:rPr lang="en-US" sz="2800" b="1" dirty="0">
                <a:ea typeface="Tahoma" panose="020B0604030504040204" pitchFamily="34" charset="0"/>
                <a:cs typeface="Tahoma" panose="020B0604030504040204" pitchFamily="34" charset="0"/>
              </a:rPr>
              <a:t>2014 – </a:t>
            </a:r>
            <a:r>
              <a:rPr lang="en-US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April 17th, 2015</a:t>
            </a:r>
            <a:endParaRPr lang="en-US" altLang="en-US" sz="28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5-Point Star 2"/>
          <p:cNvSpPr/>
          <p:nvPr/>
        </p:nvSpPr>
        <p:spPr bwMode="auto">
          <a:xfrm>
            <a:off x="3045718" y="5767344"/>
            <a:ext cx="165100" cy="166601"/>
          </a:xfrm>
          <a:prstGeom prst="star5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1919" y="1828273"/>
            <a:ext cx="24329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Outside of CA:</a:t>
            </a:r>
          </a:p>
          <a:p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AZ   7</a:t>
            </a:r>
            <a:endParaRPr lang="en-US" altLang="en-US" sz="2400" dirty="0">
              <a:solidFill>
                <a:schemeClr val="bg1">
                  <a:lumMod val="50000"/>
                </a:schemeClr>
              </a:solidFill>
              <a:cs typeface="Tahoma" pitchFamily="34" charset="0"/>
            </a:endParaRP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UT   3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NE   2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WA  2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CO   1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OR   1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Mexico 1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Canada 159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Line Callout 1 4"/>
          <p:cNvSpPr/>
          <p:nvPr/>
        </p:nvSpPr>
        <p:spPr bwMode="auto">
          <a:xfrm>
            <a:off x="2880544" y="1933297"/>
            <a:ext cx="3012255" cy="668281"/>
          </a:xfrm>
          <a:prstGeom prst="borderCallout1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131</a:t>
            </a:r>
            <a:r>
              <a:rPr lang="en-US" dirty="0" smtClean="0">
                <a:solidFill>
                  <a:schemeClr val="bg1"/>
                </a:solidFill>
              </a:rPr>
              <a:t> outbreak-associated measles cases in California</a:t>
            </a:r>
            <a:endParaRPr kumimoji="0" lang="en-US" sz="1800" b="0" i="0" u="none" strike="noStrike" cap="none" normalizeH="0" baseline="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3831587" y="3714500"/>
            <a:ext cx="1749883" cy="863358"/>
          </a:xfrm>
          <a:prstGeom prst="borderCallout1">
            <a:avLst>
              <a:gd name="adj1" fmla="val 18750"/>
              <a:gd name="adj2" fmla="val -8333"/>
              <a:gd name="adj3" fmla="val 152217"/>
              <a:gd name="adj4" fmla="val -27447"/>
            </a:avLst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88% of outbreak cases in SoCal</a:t>
            </a:r>
          </a:p>
        </p:txBody>
      </p:sp>
    </p:spTree>
    <p:extLst>
      <p:ext uri="{BB962C8B-B14F-4D97-AF65-F5344CB8AC3E}">
        <p14:creationId xmlns:p14="http://schemas.microsoft.com/office/powerpoint/2010/main" xmlns="" val="27232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Epidemic curve of measles cases</a:t>
            </a:r>
            <a:endParaRPr lang="en-US" sz="2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04800" y="1752600"/>
            <a:ext cx="8305800" cy="4462549"/>
            <a:chOff x="304800" y="1752600"/>
            <a:chExt cx="8305800" cy="446254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752600"/>
              <a:ext cx="8305800" cy="446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914400" y="4800600"/>
              <a:ext cx="381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65748" y="4590382"/>
              <a:ext cx="914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Exposure</a:t>
              </a:r>
              <a:endParaRPr lang="en-US" sz="8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905000" y="2109537"/>
            <a:ext cx="1491916" cy="32004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670385" y="1463842"/>
            <a:ext cx="2035342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42 of 45 went to a Disney Theme Park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369825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Economic/Personal Burden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Orange County</a:t>
            </a:r>
          </a:p>
          <a:p>
            <a:pPr lvl="1"/>
            <a:r>
              <a:rPr lang="en-US" dirty="0" smtClean="0"/>
              <a:t>1,767 additional hours of work</a:t>
            </a:r>
          </a:p>
          <a:p>
            <a:pPr lvl="1"/>
            <a:r>
              <a:rPr lang="en-US" smtClean="0"/>
              <a:t>Investigated </a:t>
            </a:r>
            <a:r>
              <a:rPr lang="en-US" dirty="0" smtClean="0"/>
              <a:t>approximately 2,000 community contacts, 1,800 were healthcare contacts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CDPH</a:t>
            </a:r>
          </a:p>
          <a:p>
            <a:pPr lvl="1"/>
            <a:r>
              <a:rPr lang="en-US" dirty="0" smtClean="0"/>
              <a:t>15 full-time staff working on measles for approximately14 weeks, including staffing on weekends</a:t>
            </a:r>
          </a:p>
          <a:p>
            <a:pPr lvl="2"/>
            <a:r>
              <a:rPr lang="en-US" dirty="0" smtClean="0"/>
              <a:t>Providing technical assistance </a:t>
            </a:r>
            <a:endParaRPr lang="en-US" dirty="0"/>
          </a:p>
          <a:p>
            <a:pPr lvl="2"/>
            <a:r>
              <a:rPr lang="en-US" dirty="0" smtClean="0"/>
              <a:t>State public health laboratory tested 866 patients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Direct medical costs?</a:t>
            </a:r>
          </a:p>
          <a:p>
            <a:pPr lvl="1"/>
            <a:r>
              <a:rPr lang="en-US" dirty="0" smtClean="0"/>
              <a:t>23 hospitalized cases; 2 severely ill cases</a:t>
            </a:r>
          </a:p>
        </p:txBody>
      </p:sp>
    </p:spTree>
    <p:extLst>
      <p:ext uri="{BB962C8B-B14F-4D97-AF65-F5344CB8AC3E}">
        <p14:creationId xmlns:p14="http://schemas.microsoft.com/office/powerpoint/2010/main" xmlns="" val="16422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1711</TotalTime>
  <Words>313</Words>
  <Application>Microsoft Office PowerPoint</Application>
  <PresentationFormat>On-screen Show (4:3)</PresentationFormat>
  <Paragraphs>79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Measles: A Story from the Field</vt:lpstr>
      <vt:lpstr>Slide 2</vt:lpstr>
      <vt:lpstr>Measles Requires Urgent Public Health Action</vt:lpstr>
      <vt:lpstr>Measles Contact Investigations Can Be Large</vt:lpstr>
      <vt:lpstr>Slide 5</vt:lpstr>
      <vt:lpstr>Measles Associated with a Theme Park?</vt:lpstr>
      <vt:lpstr>California Measles Cases, December 2014 – April 17th, 2015</vt:lpstr>
      <vt:lpstr>Epidemic curve of measles cases</vt:lpstr>
      <vt:lpstr>Economic/Personal Burden</vt:lpstr>
      <vt:lpstr>Slide 10</vt:lpstr>
      <vt:lpstr>Slide 11</vt:lpstr>
    </vt:vector>
  </TitlesOfParts>
  <Company>DHCS and CDPH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Ednacot, Edgar (CDPH-CID-DCDC-IMM)</dc:creator>
  <cp:lastModifiedBy>HOS1</cp:lastModifiedBy>
  <cp:revision>89</cp:revision>
  <dcterms:created xsi:type="dcterms:W3CDTF">2015-09-09T17:36:45Z</dcterms:created>
  <dcterms:modified xsi:type="dcterms:W3CDTF">2015-09-14T17:22:37Z</dcterms:modified>
</cp:coreProperties>
</file>