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handoutMasterIdLst>
    <p:handoutMasterId r:id="rId20"/>
  </p:handoutMasterIdLst>
  <p:sldIdLst>
    <p:sldId id="864" r:id="rId2"/>
    <p:sldId id="1209" r:id="rId3"/>
    <p:sldId id="1252" r:id="rId4"/>
    <p:sldId id="1220" r:id="rId5"/>
    <p:sldId id="1224" r:id="rId6"/>
    <p:sldId id="1225" r:id="rId7"/>
    <p:sldId id="1229" r:id="rId8"/>
    <p:sldId id="1226" r:id="rId9"/>
    <p:sldId id="1222" r:id="rId10"/>
    <p:sldId id="1237" r:id="rId11"/>
    <p:sldId id="1238" r:id="rId12"/>
    <p:sldId id="1210" r:id="rId13"/>
    <p:sldId id="1239" r:id="rId14"/>
    <p:sldId id="1253" r:id="rId15"/>
    <p:sldId id="1249" r:id="rId16"/>
    <p:sldId id="1089" r:id="rId17"/>
    <p:sldId id="1103" r:id="rId1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BBAGH, Alya Jaafar" initials="dabbagha" lastIdx="6" clrIdx="0"/>
  <p:cmAuthor id="1" name="Kimberly Thompson" initials="KMT" lastIdx="4" clrIdx="1"/>
  <p:cmAuthor id="2" name="STREBEL, Peter Michau" initials="strebelp" lastIdx="19"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90" autoAdjust="0"/>
    <p:restoredTop sz="94686" autoAdjust="0"/>
  </p:normalViewPr>
  <p:slideViewPr>
    <p:cSldViewPr>
      <p:cViewPr varScale="1">
        <p:scale>
          <a:sx n="70" d="100"/>
          <a:sy n="70" d="100"/>
        </p:scale>
        <p:origin x="12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6D8881ED-FE5F-4DA5-B8A1-F0EC3E032B66}" type="datetimeFigureOut">
              <a:rPr lang="en-US" smtClean="0"/>
              <a:pPr/>
              <a:t>9/8/2017</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A712D3E0-947A-4406-A86D-ED56FB395E39}" type="slidenum">
              <a:rPr lang="en-US" smtClean="0"/>
              <a:pPr/>
              <a:t>‹#›</a:t>
            </a:fld>
            <a:endParaRPr lang="en-US"/>
          </a:p>
        </p:txBody>
      </p:sp>
    </p:spTree>
    <p:extLst>
      <p:ext uri="{BB962C8B-B14F-4D97-AF65-F5344CB8AC3E}">
        <p14:creationId xmlns:p14="http://schemas.microsoft.com/office/powerpoint/2010/main" val="25743057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53CFD3FE-4D5F-4CF0-A7B1-95BD2EA027F7}" type="datetimeFigureOut">
              <a:rPr lang="en-US"/>
              <a:pPr>
                <a:defRPr/>
              </a:pPr>
              <a:t>9/8/2017</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ACF37937-8B2E-4D9D-897C-C9E94FB54D4E}" type="slidenum">
              <a:rPr lang="en-US"/>
              <a:pPr>
                <a:defRPr/>
              </a:pPr>
              <a:t>‹#›</a:t>
            </a:fld>
            <a:endParaRPr lang="en-US"/>
          </a:p>
        </p:txBody>
      </p:sp>
    </p:spTree>
    <p:extLst>
      <p:ext uri="{BB962C8B-B14F-4D97-AF65-F5344CB8AC3E}">
        <p14:creationId xmlns:p14="http://schemas.microsoft.com/office/powerpoint/2010/main" val="16586201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D3C23F-82FE-43FD-92C2-EFE5FE67F608}" type="slidenum">
              <a:rPr lang="en-US" smtClean="0"/>
              <a:t>4</a:t>
            </a:fld>
            <a:endParaRPr lang="en-US"/>
          </a:p>
        </p:txBody>
      </p:sp>
    </p:spTree>
    <p:extLst>
      <p:ext uri="{BB962C8B-B14F-4D97-AF65-F5344CB8AC3E}">
        <p14:creationId xmlns:p14="http://schemas.microsoft.com/office/powerpoint/2010/main" val="2932099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19337109-55AB-4D11-A0B2-69B61C83855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B2C6155-0B0B-4F24-8919-9CF82823D7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41A396A-50D8-4744-8978-A0C88F69FF3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4A7F17D-E44C-41B1-B7B2-BC69BAC60BB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p:spPr>
        <p:txBody>
          <a:bodyPr/>
          <a:lstStyle/>
          <a:p>
            <a:r>
              <a:rPr lang="en-US"/>
              <a:t>Click to edit Master title style</a:t>
            </a:r>
          </a:p>
        </p:txBody>
      </p:sp>
      <p:sp>
        <p:nvSpPr>
          <p:cNvPr id="3" name="Table Placeholder 2"/>
          <p:cNvSpPr>
            <a:spLocks noGrp="1"/>
          </p:cNvSpPr>
          <p:nvPr>
            <p:ph type="tbl" idx="1"/>
          </p:nvPr>
        </p:nvSpPr>
        <p:spPr>
          <a:xfrm>
            <a:off x="457200" y="1774825"/>
            <a:ext cx="8229600" cy="4625975"/>
          </a:xfrm>
        </p:spPr>
        <p:txBody>
          <a:bodyPr/>
          <a:lstStyle/>
          <a:p>
            <a:pPr lvl="0"/>
            <a:endParaRPr lang="en-US" noProof="0"/>
          </a:p>
        </p:txBody>
      </p:sp>
      <p:sp>
        <p:nvSpPr>
          <p:cNvPr id="4"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45B4E4-102D-442F-A1B1-43D702EE7CBD}"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497D62A3-2B0F-4CDC-AD71-FF9B94F7CE5D}" type="slidenum">
              <a:rPr lang="en-US"/>
              <a:pPr>
                <a:defRPr/>
              </a:pPr>
              <a:t>‹#›</a:t>
            </a:fld>
            <a:endParaRPr lang="en-US"/>
          </a:p>
        </p:txBody>
      </p:sp>
      <p:sp>
        <p:nvSpPr>
          <p:cNvPr id="3" name="Footer Placeholder 4"/>
          <p:cNvSpPr>
            <a:spLocks noGrp="1"/>
          </p:cNvSpPr>
          <p:nvPr userDrawn="1">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0950"/>
          </a:xfrm>
        </p:spPr>
        <p:txBody>
          <a:bodyPr/>
          <a:lstStyle/>
          <a:p>
            <a:r>
              <a:rPr lang="en-US"/>
              <a:t>Click to edit Master title style</a:t>
            </a:r>
          </a:p>
        </p:txBody>
      </p:sp>
      <p:sp>
        <p:nvSpPr>
          <p:cNvPr id="3" name="Content Placeholder 2"/>
          <p:cNvSpPr>
            <a:spLocks noGrp="1"/>
          </p:cNvSpPr>
          <p:nvPr>
            <p:ph sz="half" idx="1"/>
          </p:nvPr>
        </p:nvSpPr>
        <p:spPr>
          <a:xfrm>
            <a:off x="457200" y="1774825"/>
            <a:ext cx="4038600" cy="4625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4825"/>
            <a:ext cx="4038600" cy="4625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83A5096-6BEC-44DF-ACFB-03A876F245B9}" type="slidenum">
              <a:rPr lang="en-US"/>
              <a:pPr>
                <a:defRPr/>
              </a:pPr>
              <a:t>‹#›</a:t>
            </a:fld>
            <a:endParaRPr lang="en-US"/>
          </a:p>
        </p:txBody>
      </p:sp>
      <p:sp>
        <p:nvSpPr>
          <p:cNvPr id="6" name="Footer Placeholder 4"/>
          <p:cNvSpPr>
            <a:spLocks noGrp="1"/>
          </p:cNvSpPr>
          <p:nvPr userDrawn="1">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fld id="{320A9241-4C69-405B-BAB7-D12125388BE8}" type="slidenum">
              <a:rPr lang="en-US"/>
              <a:pPr>
                <a:defRPr/>
              </a:pPr>
              <a:t>‹#›</a:t>
            </a:fld>
            <a:endParaRPr lang="en-US"/>
          </a:p>
        </p:txBody>
      </p:sp>
      <p:sp>
        <p:nvSpPr>
          <p:cNvPr id="5" name="Footer Placeholder 4"/>
          <p:cNvSpPr>
            <a:spLocks noGrp="1"/>
          </p:cNvSpPr>
          <p:nvPr userDrawn="1">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DD66CD38-E12F-4E7B-A1E2-CB6C6C5423F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29F609-099F-4890-A008-AA2090C2D0A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C34E2FA-1154-4F26-9993-A5A31023168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CBB99BB-539C-44B7-9287-CC41158B758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7CAADEE9-2C78-4110-9636-42380504455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457200" y="6477000"/>
            <a:ext cx="2133600" cy="274638"/>
          </a:xfrm>
          <a:prstGeom prst="rect">
            <a:avLst/>
          </a:prstGeom>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33D1333-2CF3-4F29-82C7-8E5D1D0F4A0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a:prstGeom prst="rect">
            <a:avLst/>
          </a:prstGeom>
        </p:spPr>
        <p:txBody>
          <a:bodyPr/>
          <a:lstStyle>
            <a:lvl1pPr>
              <a:defRPr/>
            </a:lvl1pPr>
          </a:lstStyle>
          <a:p>
            <a:pPr>
              <a:defRPr/>
            </a:pPr>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2115BEF6-8648-4EE0-A40F-E6508CE17922}"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69637"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1D60D491-9247-4E84-8FB7-55F3BA81A5A5}" type="slidenum">
              <a:rPr lang="en-US"/>
              <a:pPr>
                <a:defRPr/>
              </a:pPr>
              <a:t>‹#›</a:t>
            </a:fld>
            <a:endParaRPr lang="en-US"/>
          </a:p>
        </p:txBody>
      </p:sp>
      <p:sp>
        <p:nvSpPr>
          <p:cNvPr id="11" name="Footer Placeholder 4"/>
          <p:cNvSpPr>
            <a:spLocks noGrp="1"/>
          </p:cNvSpPr>
          <p:nvPr userDrawn="1">
            <p:ph type="ftr" sz="quarter" idx="3"/>
          </p:nvPr>
        </p:nvSpPr>
        <p:spPr>
          <a:xfrm>
            <a:off x="815975" y="6477000"/>
            <a:ext cx="5508625" cy="274638"/>
          </a:xfrm>
          <a:prstGeom prst="rect">
            <a:avLst/>
          </a:prstGeom>
        </p:spPr>
        <p:txBody>
          <a:bodyPr/>
          <a:lstStyle>
            <a:lvl1pPr>
              <a:defRPr sz="1200"/>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13" r:id="rId1"/>
    <p:sldLayoutId id="2147483712"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4" r:id="rId12"/>
    <p:sldLayoutId id="2147483725" r:id="rId13"/>
    <p:sldLayoutId id="2147483711" r:id="rId14"/>
    <p:sldLayoutId id="2147483710" r:id="rId15"/>
  </p:sldLayoutIdLst>
  <p:hf sldNum="0" hdr="0" dt="0"/>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Arial" charset="0"/>
        </a:defRPr>
      </a:lvl2pPr>
      <a:lvl3pPr algn="l" rtl="0" eaLnBrk="0" fontAlgn="base" hangingPunct="0">
        <a:spcBef>
          <a:spcPct val="0"/>
        </a:spcBef>
        <a:spcAft>
          <a:spcPct val="0"/>
        </a:spcAft>
        <a:defRPr sz="4500" b="1">
          <a:solidFill>
            <a:srgbClr val="FFC800"/>
          </a:solidFill>
          <a:latin typeface="Arial" charset="0"/>
        </a:defRPr>
      </a:lvl3pPr>
      <a:lvl4pPr algn="l" rtl="0" eaLnBrk="0" fontAlgn="base" hangingPunct="0">
        <a:spcBef>
          <a:spcPct val="0"/>
        </a:spcBef>
        <a:spcAft>
          <a:spcPct val="0"/>
        </a:spcAft>
        <a:defRPr sz="4500" b="1">
          <a:solidFill>
            <a:srgbClr val="FFC800"/>
          </a:solidFill>
          <a:latin typeface="Arial" charset="0"/>
        </a:defRPr>
      </a:lvl4pPr>
      <a:lvl5pPr algn="l" rtl="0" eaLnBrk="0" fontAlgn="base" hangingPunct="0">
        <a:spcBef>
          <a:spcPct val="0"/>
        </a:spcBef>
        <a:spcAft>
          <a:spcPct val="0"/>
        </a:spcAft>
        <a:defRPr sz="4500" b="1">
          <a:solidFill>
            <a:srgbClr val="FFC800"/>
          </a:solidFill>
          <a:latin typeface="Arial" charset="0"/>
        </a:defRPr>
      </a:lvl5pPr>
      <a:lvl6pPr marL="457200" algn="l" rtl="0" fontAlgn="base">
        <a:spcBef>
          <a:spcPct val="0"/>
        </a:spcBef>
        <a:spcAft>
          <a:spcPct val="0"/>
        </a:spcAft>
        <a:defRPr sz="4500" b="1">
          <a:solidFill>
            <a:srgbClr val="FFC800"/>
          </a:solidFill>
          <a:latin typeface="Arial" charset="0"/>
        </a:defRPr>
      </a:lvl6pPr>
      <a:lvl7pPr marL="914400" algn="l" rtl="0" fontAlgn="base">
        <a:spcBef>
          <a:spcPct val="0"/>
        </a:spcBef>
        <a:spcAft>
          <a:spcPct val="0"/>
        </a:spcAft>
        <a:defRPr sz="4500" b="1">
          <a:solidFill>
            <a:srgbClr val="FFC800"/>
          </a:solidFill>
          <a:latin typeface="Arial" charset="0"/>
        </a:defRPr>
      </a:lvl7pPr>
      <a:lvl8pPr marL="1371600" algn="l" rtl="0" fontAlgn="base">
        <a:spcBef>
          <a:spcPct val="0"/>
        </a:spcBef>
        <a:spcAft>
          <a:spcPct val="0"/>
        </a:spcAft>
        <a:defRPr sz="4500" b="1">
          <a:solidFill>
            <a:srgbClr val="FFC800"/>
          </a:solidFill>
          <a:latin typeface="Arial" charset="0"/>
        </a:defRPr>
      </a:lvl8pPr>
      <a:lvl9pPr marL="1828800" algn="l" rtl="0" fontAlgn="base">
        <a:spcBef>
          <a:spcPct val="0"/>
        </a:spcBef>
        <a:spcAft>
          <a:spcPct val="0"/>
        </a:spcAft>
        <a:defRPr sz="4500" b="1">
          <a:solidFill>
            <a:srgbClr val="FFC800"/>
          </a:solidFill>
          <a:latin typeface="Arial"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228600" y="1905000"/>
            <a:ext cx="8686800" cy="2286000"/>
          </a:xfrm>
        </p:spPr>
        <p:txBody>
          <a:bodyPr>
            <a:normAutofit fontScale="90000"/>
          </a:bodyPr>
          <a:lstStyle/>
          <a:p>
            <a:pPr algn="ctr">
              <a:defRPr/>
            </a:pPr>
            <a:r>
              <a:rPr lang="en-US" sz="5400" dirty="0"/>
              <a:t>Characterizing the health and financial costs of measles and rubella</a:t>
            </a:r>
            <a:endParaRPr lang="en-US" sz="5400" dirty="0" smtClean="0"/>
          </a:p>
        </p:txBody>
      </p:sp>
      <p:sp>
        <p:nvSpPr>
          <p:cNvPr id="18435" name="Subtitle 2"/>
          <p:cNvSpPr>
            <a:spLocks noGrp="1"/>
          </p:cNvSpPr>
          <p:nvPr>
            <p:ph type="subTitle" idx="1"/>
          </p:nvPr>
        </p:nvSpPr>
        <p:spPr>
          <a:xfrm>
            <a:off x="990600" y="5486400"/>
            <a:ext cx="7086600" cy="914400"/>
          </a:xfrm>
        </p:spPr>
        <p:txBody>
          <a:bodyPr/>
          <a:lstStyle/>
          <a:p>
            <a:pPr algn="ctr"/>
            <a:r>
              <a:rPr lang="en-US" dirty="0" smtClean="0"/>
              <a:t/>
            </a:r>
            <a:br>
              <a:rPr lang="en-US" dirty="0" smtClean="0"/>
            </a:br>
            <a:r>
              <a:rPr lang="en-US" dirty="0" smtClean="0"/>
              <a:t>Dr. Kimberly M. Thompson</a:t>
            </a:r>
          </a:p>
          <a:p>
            <a:pPr algn="ctr"/>
            <a:r>
              <a:rPr lang="en-US" dirty="0" smtClean="0"/>
              <a:t>Kid Risk, Inc., www.kidrisk.org</a:t>
            </a:r>
          </a:p>
        </p:txBody>
      </p:sp>
      <p:pic>
        <p:nvPicPr>
          <p:cNvPr id="4" name="Picture 3" descr="KidRiskLogo.tif"/>
          <p:cNvPicPr>
            <a:picLocks noChangeAspect="1"/>
          </p:cNvPicPr>
          <p:nvPr/>
        </p:nvPicPr>
        <p:blipFill>
          <a:blip r:embed="rId2" cstate="print"/>
          <a:srcRect/>
          <a:stretch>
            <a:fillRect/>
          </a:stretch>
        </p:blipFill>
        <p:spPr bwMode="auto">
          <a:xfrm>
            <a:off x="7523162" y="5314950"/>
            <a:ext cx="1392238" cy="1390650"/>
          </a:xfrm>
          <a:prstGeom prst="rect">
            <a:avLst/>
          </a:prstGeom>
          <a:noFill/>
          <a:ln w="9525">
            <a:noFill/>
            <a:miter lim="800000"/>
            <a:headEnd/>
            <a:tailEnd/>
          </a:ln>
        </p:spPr>
      </p:pic>
    </p:spTree>
    <p:extLst>
      <p:ext uri="{BB962C8B-B14F-4D97-AF65-F5344CB8AC3E}">
        <p14:creationId xmlns:p14="http://schemas.microsoft.com/office/powerpoint/2010/main" val="3710020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610600" cy="1252728"/>
          </a:xfrm>
        </p:spPr>
        <p:txBody>
          <a:bodyPr>
            <a:normAutofit/>
          </a:bodyPr>
          <a:lstStyle/>
          <a:p>
            <a:r>
              <a:rPr lang="en-US" dirty="0" smtClean="0"/>
              <a:t>Treatment costs</a:t>
            </a:r>
            <a:r>
              <a:rPr lang="en-US" sz="1400" dirty="0" smtClean="0"/>
              <a:t/>
            </a:r>
            <a:br>
              <a:rPr lang="en-US" sz="1400" dirty="0" smtClean="0"/>
            </a:br>
            <a:r>
              <a:rPr lang="en-US" sz="1400" dirty="0"/>
              <a:t>Thompson KM, </a:t>
            </a:r>
            <a:r>
              <a:rPr lang="en-US" sz="1400" dirty="0" err="1"/>
              <a:t>Odahowski</a:t>
            </a:r>
            <a:r>
              <a:rPr lang="en-US" sz="1400" dirty="0"/>
              <a:t> CL. The costs and valuation of health impacts of measles and rubella risk management policies, </a:t>
            </a:r>
            <a:r>
              <a:rPr lang="en-US" sz="1400" i="1" dirty="0"/>
              <a:t>Risk Analysis</a:t>
            </a:r>
            <a:r>
              <a:rPr lang="en-US" sz="1400" dirty="0"/>
              <a:t>, </a:t>
            </a:r>
            <a:r>
              <a:rPr lang="en-US" sz="1400" dirty="0" smtClean="0"/>
              <a:t>2016</a:t>
            </a:r>
            <a:r>
              <a:rPr lang="en-US" sz="1400" dirty="0"/>
              <a:t>;</a:t>
            </a:r>
            <a:r>
              <a:rPr lang="en-US" sz="1400" dirty="0" smtClean="0"/>
              <a:t> 36(7):1357-1382</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7" name="Content Placeholder 2"/>
          <p:cNvSpPr>
            <a:spLocks noGrp="1"/>
          </p:cNvSpPr>
          <p:nvPr>
            <p:ph idx="1"/>
          </p:nvPr>
        </p:nvSpPr>
        <p:spPr>
          <a:xfrm>
            <a:off x="76200" y="1600200"/>
            <a:ext cx="8991600" cy="4191000"/>
          </a:xfrm>
        </p:spPr>
        <p:txBody>
          <a:bodyPr>
            <a:noAutofit/>
          </a:bodyPr>
          <a:lstStyle/>
          <a:p>
            <a:r>
              <a:rPr lang="en-US" sz="2400" dirty="0" smtClean="0"/>
              <a:t>Costs per measles or rubella infection or per vaccine dose (MCV or MRCV), by age, sex, and income level in US$2013</a:t>
            </a:r>
          </a:p>
          <a:p>
            <a:r>
              <a:rPr lang="en-US" sz="2400" dirty="0" smtClean="0"/>
              <a:t>Cost </a:t>
            </a:r>
            <a:r>
              <a:rPr lang="en-US" sz="2400" dirty="0"/>
              <a:t>per Congenital Rubella Syndrome (CRS) </a:t>
            </a:r>
            <a:r>
              <a:rPr lang="en-US" sz="2400" dirty="0" smtClean="0"/>
              <a:t>case </a:t>
            </a:r>
          </a:p>
          <a:p>
            <a:pPr lvl="1"/>
            <a:r>
              <a:rPr lang="en-US" sz="1800" dirty="0" smtClean="0"/>
              <a:t>$11,300 for low-income to $934,000 for high-income countries</a:t>
            </a:r>
          </a:p>
          <a:p>
            <a:pPr lvl="1"/>
            <a:r>
              <a:rPr lang="en-US" sz="1800" dirty="0" smtClean="0"/>
              <a:t>reflects lifetime of chronic care for individuals with disabilities</a:t>
            </a:r>
          </a:p>
          <a:p>
            <a:r>
              <a:rPr lang="en-US" sz="2400" dirty="0" smtClean="0"/>
              <a:t>Expected costs decrease with income (i.e., receive more treatment and treatment more expensive in relatively higher income countries)</a:t>
            </a:r>
          </a:p>
          <a:p>
            <a:r>
              <a:rPr lang="en-US" sz="2400" dirty="0"/>
              <a:t>Measles infections more expensive to treat than rubella infections, except </a:t>
            </a:r>
            <a:r>
              <a:rPr lang="en-US" sz="2400" dirty="0" smtClean="0"/>
              <a:t>in </a:t>
            </a:r>
            <a:r>
              <a:rPr lang="en-US" sz="2400" dirty="0"/>
              <a:t>women 15+ years of age</a:t>
            </a:r>
          </a:p>
          <a:p>
            <a:r>
              <a:rPr lang="en-US" sz="2400" dirty="0" smtClean="0"/>
              <a:t>Expected </a:t>
            </a:r>
            <a:r>
              <a:rPr lang="en-US" sz="2400" dirty="0"/>
              <a:t>treatment costs </a:t>
            </a:r>
            <a:r>
              <a:rPr lang="en-US" sz="2400" dirty="0" smtClean="0"/>
              <a:t>significantly higher for infection than for costs </a:t>
            </a:r>
            <a:r>
              <a:rPr lang="en-US" sz="2400" dirty="0"/>
              <a:t>per vaccine dose </a:t>
            </a:r>
            <a:r>
              <a:rPr lang="en-US" sz="2400" dirty="0" smtClean="0"/>
              <a:t>due to adverse </a:t>
            </a:r>
            <a:r>
              <a:rPr lang="en-US" sz="2400" dirty="0"/>
              <a:t>events</a:t>
            </a:r>
          </a:p>
          <a:p>
            <a:pPr lvl="1"/>
            <a:r>
              <a:rPr lang="en-US" sz="1800" dirty="0"/>
              <a:t>In </a:t>
            </a:r>
            <a:r>
              <a:rPr lang="en-US" sz="1800" dirty="0" smtClean="0"/>
              <a:t>high-income countries, </a:t>
            </a:r>
            <a:r>
              <a:rPr lang="en-US" sz="1800" dirty="0"/>
              <a:t>approximately $1000-2000 per measles infection compared to approximately $1.50 per vaccine dose</a:t>
            </a:r>
          </a:p>
          <a:p>
            <a:endParaRPr lang="en-US" sz="2400" dirty="0"/>
          </a:p>
          <a:p>
            <a:endParaRPr lang="en-US" sz="2800" dirty="0" smtClean="0"/>
          </a:p>
        </p:txBody>
      </p:sp>
    </p:spTree>
    <p:extLst>
      <p:ext uri="{BB962C8B-B14F-4D97-AF65-F5344CB8AC3E}">
        <p14:creationId xmlns:p14="http://schemas.microsoft.com/office/powerpoint/2010/main" val="2711581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Disability-adjusted life years</a:t>
            </a:r>
            <a:r>
              <a:rPr lang="en-US" sz="1400" dirty="0" smtClean="0"/>
              <a:t/>
            </a:r>
            <a:br>
              <a:rPr lang="en-US" sz="1400" dirty="0" smtClean="0"/>
            </a:br>
            <a:r>
              <a:rPr lang="en-US" sz="1400" dirty="0"/>
              <a:t>Thompson KM, </a:t>
            </a:r>
            <a:r>
              <a:rPr lang="en-US" sz="1400" dirty="0" err="1"/>
              <a:t>Odahowski</a:t>
            </a:r>
            <a:r>
              <a:rPr lang="en-US" sz="1400" dirty="0"/>
              <a:t> CL. The costs and valuation of health impacts of measles and rubella risk management policies, </a:t>
            </a:r>
            <a:r>
              <a:rPr lang="en-US" sz="1400" i="1" dirty="0" smtClean="0"/>
              <a:t>Risk </a:t>
            </a:r>
            <a:r>
              <a:rPr lang="en-US" sz="1400" i="1" dirty="0"/>
              <a:t>Analysis</a:t>
            </a:r>
            <a:r>
              <a:rPr lang="en-US" sz="1400" dirty="0"/>
              <a:t>, 2016; 36(7</a:t>
            </a:r>
            <a:r>
              <a:rPr lang="en-US" sz="1400" dirty="0" smtClean="0"/>
              <a:t>):1357-1382</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Content Placeholder 2"/>
          <p:cNvSpPr>
            <a:spLocks noGrp="1"/>
          </p:cNvSpPr>
          <p:nvPr>
            <p:ph idx="1"/>
          </p:nvPr>
        </p:nvSpPr>
        <p:spPr>
          <a:xfrm>
            <a:off x="152400" y="1584644"/>
            <a:ext cx="8915400" cy="5029675"/>
          </a:xfrm>
        </p:spPr>
        <p:txBody>
          <a:bodyPr>
            <a:normAutofit lnSpcReduction="10000"/>
          </a:bodyPr>
          <a:lstStyle/>
          <a:p>
            <a:r>
              <a:rPr lang="en-US" sz="2400" dirty="0" smtClean="0"/>
              <a:t>Model estimates DALYs lost </a:t>
            </a:r>
            <a:r>
              <a:rPr lang="en-US" sz="2400" dirty="0"/>
              <a:t>per </a:t>
            </a:r>
            <a:r>
              <a:rPr lang="en-US" sz="2400" dirty="0" smtClean="0"/>
              <a:t>CRS case, measles or rubella infection, </a:t>
            </a:r>
            <a:r>
              <a:rPr lang="en-US" sz="2400" dirty="0"/>
              <a:t>or vaccine dose </a:t>
            </a:r>
            <a:r>
              <a:rPr lang="en-US" sz="2400" dirty="0" smtClean="0"/>
              <a:t>(appropriately characterized </a:t>
            </a:r>
            <a:r>
              <a:rPr lang="en-US" sz="2400" dirty="0"/>
              <a:t>by type of infection or vaccine, sex, </a:t>
            </a:r>
            <a:r>
              <a:rPr lang="en-US" sz="2400" dirty="0" smtClean="0"/>
              <a:t>age) including </a:t>
            </a:r>
            <a:r>
              <a:rPr lang="en-US" sz="2400" dirty="0"/>
              <a:t>consideration of all </a:t>
            </a:r>
            <a:r>
              <a:rPr lang="en-US" sz="2400" i="1" dirty="0" err="1" smtClean="0"/>
              <a:t>sequelae</a:t>
            </a:r>
            <a:endParaRPr lang="en-US" sz="2400" dirty="0"/>
          </a:p>
          <a:p>
            <a:r>
              <a:rPr lang="en-US" sz="2400" dirty="0"/>
              <a:t>Better treatment in </a:t>
            </a:r>
            <a:r>
              <a:rPr lang="en-US" sz="2400" dirty="0" smtClean="0"/>
              <a:t>relatively higher income </a:t>
            </a:r>
            <a:r>
              <a:rPr lang="en-US" sz="2400" dirty="0"/>
              <a:t>countries generally leads to fewer DALYs lost </a:t>
            </a:r>
            <a:r>
              <a:rPr lang="en-US" sz="2400" b="1" dirty="0" smtClean="0"/>
              <a:t>despite</a:t>
            </a:r>
            <a:r>
              <a:rPr lang="en-US" sz="2400" dirty="0" smtClean="0"/>
              <a:t> </a:t>
            </a:r>
            <a:r>
              <a:rPr lang="en-US" sz="2400" dirty="0"/>
              <a:t>higher life </a:t>
            </a:r>
            <a:r>
              <a:rPr lang="en-US" sz="2400" dirty="0" smtClean="0"/>
              <a:t>expectancy implying more life years to lose (i.e., lose fewer DALYs in relatively higher income countries due to better treatment and payment of associated costs)</a:t>
            </a:r>
          </a:p>
          <a:p>
            <a:r>
              <a:rPr lang="en-US" sz="2400" dirty="0" smtClean="0"/>
              <a:t>CRS cases lead to highest expected DALY loss associated with measles or rubella due to lifelong disability</a:t>
            </a:r>
          </a:p>
          <a:p>
            <a:r>
              <a:rPr lang="en-US" sz="2400" b="1" dirty="0" smtClean="0"/>
              <a:t>Expected DALYs lost per measles </a:t>
            </a:r>
            <a:r>
              <a:rPr lang="en-US" sz="2400" b="1" dirty="0"/>
              <a:t>or rubella </a:t>
            </a:r>
            <a:r>
              <a:rPr lang="en-US" sz="2400" b="1" dirty="0" smtClean="0"/>
              <a:t>infection significantly </a:t>
            </a:r>
            <a:r>
              <a:rPr lang="en-US" sz="2400" b="1" dirty="0"/>
              <a:t>higher </a:t>
            </a:r>
            <a:r>
              <a:rPr lang="en-US" sz="2400" b="1" dirty="0" smtClean="0"/>
              <a:t>than expected </a:t>
            </a:r>
            <a:r>
              <a:rPr lang="en-US" sz="2400" b="1" dirty="0"/>
              <a:t>DALYs </a:t>
            </a:r>
            <a:r>
              <a:rPr lang="en-US" sz="2400" b="1" dirty="0" smtClean="0"/>
              <a:t>lost per vaccine dose (</a:t>
            </a:r>
            <a:r>
              <a:rPr lang="en-US" sz="2400" dirty="0" smtClean="0"/>
              <a:t>e.g., 1000x </a:t>
            </a:r>
            <a:r>
              <a:rPr lang="en-US" sz="2400" dirty="0"/>
              <a:t>worse </a:t>
            </a:r>
            <a:r>
              <a:rPr lang="en-US" sz="2400" dirty="0" smtClean="0"/>
              <a:t>for measles)</a:t>
            </a:r>
          </a:p>
        </p:txBody>
      </p:sp>
    </p:spTree>
    <p:extLst>
      <p:ext uri="{BB962C8B-B14F-4D97-AF65-F5344CB8AC3E}">
        <p14:creationId xmlns:p14="http://schemas.microsoft.com/office/powerpoint/2010/main" val="13029549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252728"/>
          </a:xfrm>
        </p:spPr>
        <p:txBody>
          <a:bodyPr>
            <a:normAutofit/>
          </a:bodyPr>
          <a:lstStyle/>
          <a:p>
            <a:r>
              <a:rPr lang="en-US" sz="3000" dirty="0" smtClean="0"/>
              <a:t>Global incidence and DALYs by WBIL for 2013</a:t>
            </a:r>
            <a:r>
              <a:rPr lang="en-US" sz="3000" dirty="0"/>
              <a:t> </a:t>
            </a:r>
            <a:r>
              <a:rPr lang="en-US" sz="1400" dirty="0"/>
              <a:t/>
            </a:r>
            <a:br>
              <a:rPr lang="en-US" sz="1400" dirty="0"/>
            </a:br>
            <a:r>
              <a:rPr lang="en-US" sz="1400" dirty="0"/>
              <a:t>Thompson KM, </a:t>
            </a:r>
            <a:r>
              <a:rPr lang="en-US" sz="1400" dirty="0" err="1"/>
              <a:t>Badizadegan</a:t>
            </a:r>
            <a:r>
              <a:rPr lang="en-US" sz="1400" dirty="0"/>
              <a:t> ND. Modeling the transmission of measles and rubella to support global management policy analyses and eradication investment cases, Risk Analysis 2017; </a:t>
            </a:r>
            <a:r>
              <a:rPr lang="en-US" sz="1400" dirty="0" smtClean="0"/>
              <a:t>37(6):1109-1131</a:t>
            </a:r>
            <a:endParaRPr lang="en-US" dirty="0"/>
          </a:p>
        </p:txBody>
      </p:sp>
      <p:sp>
        <p:nvSpPr>
          <p:cNvPr id="4" name="Footer Placeholder 3"/>
          <p:cNvSpPr>
            <a:spLocks noGrp="1"/>
          </p:cNvSpPr>
          <p:nvPr>
            <p:ph type="ftr" sz="quarter" idx="11"/>
          </p:nvPr>
        </p:nvSpPr>
        <p:spPr/>
        <p:txBody>
          <a:bodyPr/>
          <a:lstStyle/>
          <a:p>
            <a:pPr>
              <a:defRPr/>
            </a:pP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83124901"/>
              </p:ext>
            </p:extLst>
          </p:nvPr>
        </p:nvGraphicFramePr>
        <p:xfrm>
          <a:off x="381000" y="1721613"/>
          <a:ext cx="8458200" cy="4873201"/>
        </p:xfrm>
        <a:graphic>
          <a:graphicData uri="http://schemas.openxmlformats.org/drawingml/2006/table">
            <a:tbl>
              <a:tblPr firstRow="1" firstCol="1" bandRow="1">
                <a:tableStyleId>{5C22544A-7EE6-4342-B048-85BDC9FD1C3A}</a:tableStyleId>
              </a:tblPr>
              <a:tblGrid>
                <a:gridCol w="3055686"/>
                <a:gridCol w="1141742"/>
                <a:gridCol w="1200218"/>
                <a:gridCol w="1140206"/>
                <a:gridCol w="960174"/>
                <a:gridCol w="960174"/>
              </a:tblGrid>
              <a:tr h="198141">
                <a:tc>
                  <a:txBody>
                    <a:bodyPr/>
                    <a:lstStyle/>
                    <a:p>
                      <a:pPr marL="0" marR="0">
                        <a:lnSpc>
                          <a:spcPct val="115000"/>
                        </a:lnSpc>
                        <a:spcBef>
                          <a:spcPts val="0"/>
                        </a:spcBef>
                        <a:spcAft>
                          <a:spcPts val="0"/>
                        </a:spcAft>
                      </a:pPr>
                      <a:r>
                        <a:rPr lang="en-US" sz="1100" dirty="0">
                          <a:effectLst/>
                        </a:rPr>
                        <a:t>Income level</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a:effectLst/>
                        </a:rPr>
                        <a:t>Low</a:t>
                      </a:r>
                      <a:endParaRPr lang="en-US" sz="110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a:effectLst/>
                        </a:rPr>
                        <a:t>Lower middle</a:t>
                      </a:r>
                      <a:endParaRPr lang="en-US" sz="110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a:effectLst/>
                        </a:rPr>
                        <a:t>Upper middle</a:t>
                      </a:r>
                      <a:endParaRPr lang="en-US" sz="110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a:effectLst/>
                        </a:rPr>
                        <a:t>High</a:t>
                      </a:r>
                      <a:endParaRPr lang="en-US" sz="110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a:effectLst/>
                        </a:rPr>
                        <a:t>Global</a:t>
                      </a:r>
                      <a:endParaRPr lang="en-US" sz="1100">
                        <a:effectLst/>
                        <a:latin typeface="Times New Roman" panose="02020603050405020304" pitchFamily="18" charset="0"/>
                        <a:ea typeface="Malgun Gothic" panose="020B0503020000020004" pitchFamily="34" charset="-127"/>
                      </a:endParaRPr>
                    </a:p>
                  </a:txBody>
                  <a:tcPr marL="64599" marR="64599" marT="0" marB="0"/>
                </a:tc>
              </a:tr>
              <a:tr h="2773976">
                <a:tc>
                  <a:txBody>
                    <a:bodyPr/>
                    <a:lstStyle/>
                    <a:p>
                      <a:pPr marL="0" marR="0">
                        <a:lnSpc>
                          <a:spcPct val="115000"/>
                        </a:lnSpc>
                        <a:spcBef>
                          <a:spcPts val="0"/>
                        </a:spcBef>
                        <a:spcAft>
                          <a:spcPts val="0"/>
                        </a:spcAft>
                      </a:pPr>
                      <a:r>
                        <a:rPr lang="en-US" sz="1100" dirty="0">
                          <a:effectLst/>
                        </a:rPr>
                        <a:t>Incidence</a:t>
                      </a:r>
                    </a:p>
                    <a:p>
                      <a:pPr marL="0" marR="0">
                        <a:lnSpc>
                          <a:spcPct val="115000"/>
                        </a:lnSpc>
                        <a:spcBef>
                          <a:spcPts val="0"/>
                        </a:spcBef>
                        <a:spcAft>
                          <a:spcPts val="0"/>
                        </a:spcAft>
                      </a:pPr>
                      <a:r>
                        <a:rPr lang="en-US" sz="1100" dirty="0">
                          <a:effectLst/>
                        </a:rPr>
                        <a:t>   M: Infections</a:t>
                      </a:r>
                    </a:p>
                    <a:p>
                      <a:pPr marL="0" marR="0">
                        <a:lnSpc>
                          <a:spcPct val="115000"/>
                        </a:lnSpc>
                        <a:spcBef>
                          <a:spcPts val="0"/>
                        </a:spcBef>
                        <a:spcAft>
                          <a:spcPts val="0"/>
                        </a:spcAft>
                      </a:pPr>
                      <a:r>
                        <a:rPr lang="en-US" sz="1100" dirty="0">
                          <a:effectLst/>
                        </a:rPr>
                        <a:t>         &lt;4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5-14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15-49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≥45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M: Infant mortality and pregnancy losses</a:t>
                      </a:r>
                    </a:p>
                    <a:p>
                      <a:pPr marL="0" marR="0">
                        <a:lnSpc>
                          <a:spcPct val="115000"/>
                        </a:lnSpc>
                        <a:spcBef>
                          <a:spcPts val="0"/>
                        </a:spcBef>
                        <a:spcAft>
                          <a:spcPts val="0"/>
                        </a:spcAft>
                      </a:pPr>
                      <a:r>
                        <a:rPr lang="en-US" sz="1100" dirty="0">
                          <a:effectLst/>
                        </a:rPr>
                        <a:t>   R: Infections</a:t>
                      </a:r>
                    </a:p>
                    <a:p>
                      <a:pPr marL="0" marR="0">
                        <a:lnSpc>
                          <a:spcPct val="115000"/>
                        </a:lnSpc>
                        <a:spcBef>
                          <a:spcPts val="0"/>
                        </a:spcBef>
                        <a:spcAft>
                          <a:spcPts val="0"/>
                        </a:spcAft>
                      </a:pPr>
                      <a:r>
                        <a:rPr lang="en-US" sz="1100" dirty="0">
                          <a:effectLst/>
                        </a:rPr>
                        <a:t>         &lt;4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5-14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15-49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≥45 </a:t>
                      </a:r>
                      <a:r>
                        <a:rPr lang="en-US" sz="1100" dirty="0" err="1">
                          <a:effectLst/>
                        </a:rPr>
                        <a:t>yrs</a:t>
                      </a:r>
                      <a:endParaRPr lang="en-US" sz="1100" dirty="0">
                        <a:effectLst/>
                      </a:endParaRPr>
                    </a:p>
                    <a:p>
                      <a:pPr marL="0" marR="0">
                        <a:lnSpc>
                          <a:spcPct val="115000"/>
                        </a:lnSpc>
                        <a:spcBef>
                          <a:spcPts val="0"/>
                        </a:spcBef>
                        <a:spcAft>
                          <a:spcPts val="0"/>
                        </a:spcAft>
                      </a:pPr>
                      <a:r>
                        <a:rPr lang="en-US" sz="1100" dirty="0">
                          <a:effectLst/>
                        </a:rPr>
                        <a:t>   R: Infant mortality </a:t>
                      </a:r>
                      <a:r>
                        <a:rPr lang="en-US" sz="1100" dirty="0" smtClean="0">
                          <a:effectLst/>
                        </a:rPr>
                        <a:t>(including CRS cases that die as infants) and </a:t>
                      </a:r>
                      <a:r>
                        <a:rPr lang="en-US" sz="1100" dirty="0">
                          <a:effectLst/>
                        </a:rPr>
                        <a:t>pregnancy </a:t>
                      </a:r>
                      <a:r>
                        <a:rPr lang="en-US" sz="1100" dirty="0" smtClean="0">
                          <a:effectLst/>
                        </a:rPr>
                        <a:t>losses </a:t>
                      </a:r>
                      <a:endParaRPr lang="en-US" sz="1100" dirty="0">
                        <a:effectLst/>
                      </a:endParaRPr>
                    </a:p>
                    <a:p>
                      <a:pPr marL="0" marR="0">
                        <a:lnSpc>
                          <a:spcPct val="115000"/>
                        </a:lnSpc>
                        <a:spcBef>
                          <a:spcPts val="0"/>
                        </a:spcBef>
                        <a:spcAft>
                          <a:spcPts val="0"/>
                        </a:spcAft>
                      </a:pPr>
                      <a:r>
                        <a:rPr lang="en-US" sz="1100" dirty="0">
                          <a:effectLst/>
                        </a:rPr>
                        <a:t>   R: CRS </a:t>
                      </a:r>
                      <a:r>
                        <a:rPr lang="en-US" sz="1100" dirty="0" smtClean="0">
                          <a:effectLst/>
                        </a:rPr>
                        <a:t>cases in surviving infants</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6,300,000 </a:t>
                      </a:r>
                      <a:endParaRPr lang="en-US" sz="1100" dirty="0">
                        <a:effectLst/>
                      </a:endParaRPr>
                    </a:p>
                    <a:p>
                      <a:pPr marL="0" marR="0" algn="r">
                        <a:lnSpc>
                          <a:spcPct val="115000"/>
                        </a:lnSpc>
                        <a:spcBef>
                          <a:spcPts val="0"/>
                        </a:spcBef>
                        <a:spcAft>
                          <a:spcPts val="0"/>
                        </a:spcAft>
                      </a:pPr>
                      <a:r>
                        <a:rPr lang="en-US" sz="1100" dirty="0">
                          <a:effectLst/>
                        </a:rPr>
                        <a:t>180,000</a:t>
                      </a:r>
                    </a:p>
                    <a:p>
                      <a:pPr marL="0" marR="0" algn="r">
                        <a:lnSpc>
                          <a:spcPct val="115000"/>
                        </a:lnSpc>
                        <a:spcBef>
                          <a:spcPts val="0"/>
                        </a:spcBef>
                        <a:spcAft>
                          <a:spcPts val="0"/>
                        </a:spcAft>
                      </a:pPr>
                      <a:r>
                        <a:rPr lang="en-US" sz="1100" dirty="0" smtClean="0">
                          <a:effectLst/>
                        </a:rPr>
                        <a:t>22,000</a:t>
                      </a:r>
                      <a:endParaRPr lang="en-US" sz="1100" dirty="0">
                        <a:effectLst/>
                      </a:endParaRPr>
                    </a:p>
                    <a:p>
                      <a:pPr marL="0" marR="0" algn="r">
                        <a:lnSpc>
                          <a:spcPct val="115000"/>
                        </a:lnSpc>
                        <a:spcBef>
                          <a:spcPts val="0"/>
                        </a:spcBef>
                        <a:spcAft>
                          <a:spcPts val="0"/>
                        </a:spcAft>
                      </a:pPr>
                      <a:r>
                        <a:rPr lang="en-US" sz="1100" dirty="0">
                          <a:effectLst/>
                        </a:rPr>
                        <a:t>280</a:t>
                      </a:r>
                    </a:p>
                    <a:p>
                      <a:pPr marL="0" marR="0" algn="r">
                        <a:lnSpc>
                          <a:spcPct val="115000"/>
                        </a:lnSpc>
                        <a:spcBef>
                          <a:spcPts val="0"/>
                        </a:spcBef>
                        <a:spcAft>
                          <a:spcPts val="0"/>
                        </a:spcAft>
                      </a:pPr>
                      <a:r>
                        <a:rPr lang="en-US" sz="1100" dirty="0" smtClean="0">
                          <a:effectLst/>
                        </a:rPr>
                        <a:t>97</a:t>
                      </a:r>
                      <a:endParaRPr lang="en-US" sz="1100" dirty="0">
                        <a:effectLst/>
                      </a:endParaRP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a:effectLst/>
                        </a:rPr>
                        <a:t>8,300,000</a:t>
                      </a:r>
                    </a:p>
                    <a:p>
                      <a:pPr marL="0" marR="0" algn="r">
                        <a:lnSpc>
                          <a:spcPct val="115000"/>
                        </a:lnSpc>
                        <a:spcBef>
                          <a:spcPts val="0"/>
                        </a:spcBef>
                        <a:spcAft>
                          <a:spcPts val="0"/>
                        </a:spcAft>
                      </a:pPr>
                      <a:r>
                        <a:rPr lang="en-US" sz="1100" dirty="0">
                          <a:effectLst/>
                        </a:rPr>
                        <a:t>8,600,000</a:t>
                      </a:r>
                    </a:p>
                    <a:p>
                      <a:pPr marL="0" marR="0" algn="r">
                        <a:lnSpc>
                          <a:spcPct val="115000"/>
                        </a:lnSpc>
                        <a:spcBef>
                          <a:spcPts val="0"/>
                        </a:spcBef>
                        <a:spcAft>
                          <a:spcPts val="0"/>
                        </a:spcAft>
                      </a:pPr>
                      <a:r>
                        <a:rPr lang="en-US" sz="1100" dirty="0">
                          <a:effectLst/>
                        </a:rPr>
                        <a:t>400,000</a:t>
                      </a:r>
                    </a:p>
                    <a:p>
                      <a:pPr marL="0" marR="0" algn="r">
                        <a:lnSpc>
                          <a:spcPct val="115000"/>
                        </a:lnSpc>
                        <a:spcBef>
                          <a:spcPts val="0"/>
                        </a:spcBef>
                        <a:spcAft>
                          <a:spcPts val="0"/>
                        </a:spcAft>
                      </a:pPr>
                      <a:r>
                        <a:rPr lang="en-US" sz="1100" dirty="0">
                          <a:effectLst/>
                        </a:rPr>
                        <a:t>400,000 </a:t>
                      </a:r>
                      <a:endParaRPr lang="en-US" sz="1100" dirty="0" smtClean="0">
                        <a:effectLst/>
                      </a:endParaRPr>
                    </a:p>
                    <a:p>
                      <a:pPr marL="0" marR="0" algn="r">
                        <a:lnSpc>
                          <a:spcPct val="115000"/>
                        </a:lnSpc>
                        <a:spcBef>
                          <a:spcPts val="0"/>
                        </a:spcBef>
                        <a:spcAft>
                          <a:spcPts val="0"/>
                        </a:spcAft>
                      </a:pPr>
                      <a:r>
                        <a:rPr lang="en-US" sz="1100" dirty="0" smtClean="0">
                          <a:effectLst/>
                        </a:rPr>
                        <a:t>13,000</a:t>
                      </a:r>
                      <a:endParaRPr lang="en-US" sz="1100" dirty="0">
                        <a:effectLst/>
                      </a:endParaRPr>
                    </a:p>
                    <a:p>
                      <a:pPr marL="0" marR="0" algn="r">
                        <a:lnSpc>
                          <a:spcPct val="115000"/>
                        </a:lnSpc>
                        <a:spcBef>
                          <a:spcPts val="0"/>
                        </a:spcBef>
                        <a:spcAft>
                          <a:spcPts val="0"/>
                        </a:spcAft>
                      </a:pPr>
                      <a:endParaRPr lang="en-US" sz="1100" dirty="0" smtClean="0">
                        <a:effectLst/>
                      </a:endParaRPr>
                    </a:p>
                    <a:p>
                      <a:pPr marL="0" marR="0" algn="r">
                        <a:lnSpc>
                          <a:spcPct val="115000"/>
                        </a:lnSpc>
                        <a:spcBef>
                          <a:spcPts val="0"/>
                        </a:spcBef>
                        <a:spcAft>
                          <a:spcPts val="0"/>
                        </a:spcAft>
                      </a:pPr>
                      <a:r>
                        <a:rPr lang="en-US" sz="1100" dirty="0" smtClean="0">
                          <a:effectLst/>
                        </a:rPr>
                        <a:t>30,000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4,900,000 </a:t>
                      </a:r>
                      <a:endParaRPr lang="en-US" sz="1100" dirty="0">
                        <a:effectLst/>
                      </a:endParaRPr>
                    </a:p>
                    <a:p>
                      <a:pPr marL="0" marR="0" algn="r">
                        <a:lnSpc>
                          <a:spcPct val="115000"/>
                        </a:lnSpc>
                        <a:spcBef>
                          <a:spcPts val="0"/>
                        </a:spcBef>
                        <a:spcAft>
                          <a:spcPts val="0"/>
                        </a:spcAft>
                      </a:pPr>
                      <a:r>
                        <a:rPr lang="en-US" sz="1100" dirty="0" smtClean="0">
                          <a:effectLst/>
                        </a:rPr>
                        <a:t>110,000</a:t>
                      </a:r>
                      <a:endParaRPr lang="en-US" sz="1100" dirty="0">
                        <a:effectLst/>
                      </a:endParaRPr>
                    </a:p>
                    <a:p>
                      <a:pPr marL="0" marR="0" algn="r">
                        <a:lnSpc>
                          <a:spcPct val="115000"/>
                        </a:lnSpc>
                        <a:spcBef>
                          <a:spcPts val="0"/>
                        </a:spcBef>
                        <a:spcAft>
                          <a:spcPts val="0"/>
                        </a:spcAft>
                      </a:pPr>
                      <a:r>
                        <a:rPr lang="en-US" sz="1100" dirty="0" smtClean="0">
                          <a:effectLst/>
                        </a:rPr>
                        <a:t>21,000</a:t>
                      </a:r>
                      <a:endParaRPr lang="en-US" sz="1100" dirty="0">
                        <a:effectLst/>
                      </a:endParaRPr>
                    </a:p>
                    <a:p>
                      <a:pPr marL="0" marR="0" algn="r">
                        <a:lnSpc>
                          <a:spcPct val="115000"/>
                        </a:lnSpc>
                        <a:spcBef>
                          <a:spcPts val="0"/>
                        </a:spcBef>
                        <a:spcAft>
                          <a:spcPts val="0"/>
                        </a:spcAft>
                      </a:pPr>
                      <a:r>
                        <a:rPr lang="en-US" sz="1100" dirty="0" smtClean="0">
                          <a:effectLst/>
                        </a:rPr>
                        <a:t>310</a:t>
                      </a:r>
                      <a:endParaRPr lang="en-US" sz="1100" dirty="0">
                        <a:effectLst/>
                      </a:endParaRPr>
                    </a:p>
                    <a:p>
                      <a:pPr marL="0" marR="0" algn="r">
                        <a:lnSpc>
                          <a:spcPct val="115000"/>
                        </a:lnSpc>
                        <a:spcBef>
                          <a:spcPts val="0"/>
                        </a:spcBef>
                        <a:spcAft>
                          <a:spcPts val="0"/>
                        </a:spcAft>
                      </a:pPr>
                      <a:r>
                        <a:rPr lang="en-US" sz="1100" dirty="0" smtClean="0">
                          <a:effectLst/>
                        </a:rPr>
                        <a:t>100</a:t>
                      </a:r>
                      <a:endParaRPr lang="en-US" sz="1100" dirty="0">
                        <a:effectLst/>
                      </a:endParaRP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16,000,000</a:t>
                      </a:r>
                      <a:endParaRPr lang="en-US" sz="1100" dirty="0">
                        <a:effectLst/>
                      </a:endParaRPr>
                    </a:p>
                    <a:p>
                      <a:pPr marL="0" marR="0" algn="r">
                        <a:lnSpc>
                          <a:spcPct val="115000"/>
                        </a:lnSpc>
                        <a:spcBef>
                          <a:spcPts val="0"/>
                        </a:spcBef>
                        <a:spcAft>
                          <a:spcPts val="0"/>
                        </a:spcAft>
                      </a:pPr>
                      <a:r>
                        <a:rPr lang="en-US" sz="1100" dirty="0" smtClean="0">
                          <a:effectLst/>
                        </a:rPr>
                        <a:t>18,000,000</a:t>
                      </a:r>
                      <a:endParaRPr lang="en-US" sz="1100" dirty="0">
                        <a:effectLst/>
                      </a:endParaRPr>
                    </a:p>
                    <a:p>
                      <a:pPr marL="0" marR="0" algn="r">
                        <a:lnSpc>
                          <a:spcPct val="115000"/>
                        </a:lnSpc>
                        <a:spcBef>
                          <a:spcPts val="0"/>
                        </a:spcBef>
                        <a:spcAft>
                          <a:spcPts val="0"/>
                        </a:spcAft>
                      </a:pPr>
                      <a:r>
                        <a:rPr lang="en-US" sz="1100" dirty="0" smtClean="0">
                          <a:effectLst/>
                        </a:rPr>
                        <a:t>370,000</a:t>
                      </a:r>
                      <a:endParaRPr lang="en-US" sz="1100" dirty="0">
                        <a:effectLst/>
                      </a:endParaRPr>
                    </a:p>
                    <a:p>
                      <a:pPr marL="0" marR="0" algn="r">
                        <a:lnSpc>
                          <a:spcPct val="115000"/>
                        </a:lnSpc>
                        <a:spcBef>
                          <a:spcPts val="0"/>
                        </a:spcBef>
                        <a:spcAft>
                          <a:spcPts val="0"/>
                        </a:spcAft>
                      </a:pPr>
                      <a:r>
                        <a:rPr lang="en-US" sz="1100" dirty="0" smtClean="0">
                          <a:effectLst/>
                        </a:rPr>
                        <a:t>380,000 </a:t>
                      </a:r>
                      <a:endParaRPr lang="en-US" sz="1100" dirty="0">
                        <a:effectLst/>
                      </a:endParaRPr>
                    </a:p>
                    <a:p>
                      <a:pPr marL="0" marR="0" algn="r">
                        <a:lnSpc>
                          <a:spcPct val="115000"/>
                        </a:lnSpc>
                        <a:spcBef>
                          <a:spcPts val="0"/>
                        </a:spcBef>
                        <a:spcAft>
                          <a:spcPts val="0"/>
                        </a:spcAft>
                      </a:pPr>
                      <a:r>
                        <a:rPr lang="en-US" sz="1100" dirty="0" smtClean="0">
                          <a:effectLst/>
                        </a:rPr>
                        <a:t>7,000</a:t>
                      </a:r>
                      <a:endParaRPr lang="en-US" sz="1100" dirty="0">
                        <a:effectLst/>
                      </a:endParaRPr>
                    </a:p>
                    <a:p>
                      <a:pPr marL="0" marR="0" algn="r">
                        <a:lnSpc>
                          <a:spcPct val="115000"/>
                        </a:lnSpc>
                        <a:spcBef>
                          <a:spcPts val="0"/>
                        </a:spcBef>
                        <a:spcAft>
                          <a:spcPts val="0"/>
                        </a:spcAft>
                      </a:pPr>
                      <a:endParaRPr lang="en-US" sz="1100" dirty="0" smtClean="0">
                        <a:effectLst/>
                      </a:endParaRPr>
                    </a:p>
                    <a:p>
                      <a:pPr marL="0" marR="0" algn="r">
                        <a:lnSpc>
                          <a:spcPct val="115000"/>
                        </a:lnSpc>
                        <a:spcBef>
                          <a:spcPts val="0"/>
                        </a:spcBef>
                        <a:spcAft>
                          <a:spcPts val="0"/>
                        </a:spcAft>
                      </a:pPr>
                      <a:r>
                        <a:rPr lang="en-US" sz="1100" dirty="0" smtClean="0">
                          <a:effectLst/>
                        </a:rPr>
                        <a:t>17,000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830,000 </a:t>
                      </a:r>
                      <a:endParaRPr lang="en-US" sz="1100" dirty="0">
                        <a:effectLst/>
                      </a:endParaRPr>
                    </a:p>
                    <a:p>
                      <a:pPr marL="0" marR="0" algn="r">
                        <a:lnSpc>
                          <a:spcPct val="115000"/>
                        </a:lnSpc>
                        <a:spcBef>
                          <a:spcPts val="0"/>
                        </a:spcBef>
                        <a:spcAft>
                          <a:spcPts val="0"/>
                        </a:spcAft>
                      </a:pPr>
                      <a:r>
                        <a:rPr lang="en-US" sz="1100" dirty="0" smtClean="0">
                          <a:effectLst/>
                        </a:rPr>
                        <a:t>38,000</a:t>
                      </a:r>
                      <a:endParaRPr lang="en-US" sz="1100" dirty="0">
                        <a:effectLst/>
                      </a:endParaRPr>
                    </a:p>
                    <a:p>
                      <a:pPr marL="0" marR="0" algn="r">
                        <a:lnSpc>
                          <a:spcPct val="115000"/>
                        </a:lnSpc>
                        <a:spcBef>
                          <a:spcPts val="0"/>
                        </a:spcBef>
                        <a:spcAft>
                          <a:spcPts val="0"/>
                        </a:spcAft>
                      </a:pPr>
                      <a:r>
                        <a:rPr lang="en-US" sz="1100" dirty="0" smtClean="0">
                          <a:effectLst/>
                        </a:rPr>
                        <a:t>27,000</a:t>
                      </a:r>
                      <a:endParaRPr lang="en-US" sz="1100" dirty="0">
                        <a:effectLst/>
                      </a:endParaRPr>
                    </a:p>
                    <a:p>
                      <a:pPr marL="0" marR="0" algn="r">
                        <a:lnSpc>
                          <a:spcPct val="115000"/>
                        </a:lnSpc>
                        <a:spcBef>
                          <a:spcPts val="0"/>
                        </a:spcBef>
                        <a:spcAft>
                          <a:spcPts val="0"/>
                        </a:spcAft>
                      </a:pPr>
                      <a:r>
                        <a:rPr lang="en-US" sz="1100" dirty="0" smtClean="0">
                          <a:effectLst/>
                        </a:rPr>
                        <a:t>1,900</a:t>
                      </a:r>
                      <a:endParaRPr lang="en-US" sz="1100" dirty="0">
                        <a:effectLst/>
                      </a:endParaRPr>
                    </a:p>
                    <a:p>
                      <a:pPr marL="0" marR="0" algn="r">
                        <a:lnSpc>
                          <a:spcPct val="115000"/>
                        </a:lnSpc>
                        <a:spcBef>
                          <a:spcPts val="0"/>
                        </a:spcBef>
                        <a:spcAft>
                          <a:spcPts val="0"/>
                        </a:spcAft>
                      </a:pPr>
                      <a:r>
                        <a:rPr lang="en-US" sz="1100" dirty="0" smtClean="0">
                          <a:effectLst/>
                        </a:rPr>
                        <a:t>46</a:t>
                      </a:r>
                      <a:endParaRPr lang="en-US" sz="1100" dirty="0">
                        <a:effectLst/>
                      </a:endParaRP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1,800,000</a:t>
                      </a:r>
                    </a:p>
                    <a:p>
                      <a:pPr marL="0" marR="0" algn="r">
                        <a:lnSpc>
                          <a:spcPct val="115000"/>
                        </a:lnSpc>
                        <a:spcBef>
                          <a:spcPts val="0"/>
                        </a:spcBef>
                        <a:spcAft>
                          <a:spcPts val="0"/>
                        </a:spcAft>
                      </a:pPr>
                      <a:r>
                        <a:rPr lang="en-US" sz="1100" dirty="0" smtClean="0">
                          <a:effectLst/>
                        </a:rPr>
                        <a:t>1,800,000</a:t>
                      </a:r>
                    </a:p>
                    <a:p>
                      <a:pPr marL="0" marR="0" algn="r">
                        <a:lnSpc>
                          <a:spcPct val="115000"/>
                        </a:lnSpc>
                        <a:spcBef>
                          <a:spcPts val="0"/>
                        </a:spcBef>
                        <a:spcAft>
                          <a:spcPts val="0"/>
                        </a:spcAft>
                      </a:pPr>
                      <a:r>
                        <a:rPr lang="en-US" sz="1100" dirty="0" smtClean="0">
                          <a:effectLst/>
                        </a:rPr>
                        <a:t>80,000</a:t>
                      </a:r>
                      <a:endParaRPr lang="en-US" sz="1100" dirty="0">
                        <a:effectLst/>
                      </a:endParaRPr>
                    </a:p>
                    <a:p>
                      <a:pPr marL="0" marR="0" algn="r">
                        <a:lnSpc>
                          <a:spcPct val="115000"/>
                        </a:lnSpc>
                        <a:spcBef>
                          <a:spcPts val="0"/>
                        </a:spcBef>
                        <a:spcAft>
                          <a:spcPts val="0"/>
                        </a:spcAft>
                      </a:pPr>
                      <a:r>
                        <a:rPr lang="en-US" sz="1100" dirty="0" smtClean="0">
                          <a:effectLst/>
                        </a:rPr>
                        <a:t>81,000 </a:t>
                      </a:r>
                      <a:endParaRPr lang="en-US" sz="1100" dirty="0">
                        <a:effectLst/>
                      </a:endParaRPr>
                    </a:p>
                    <a:p>
                      <a:pPr marL="0" marR="0" algn="r">
                        <a:lnSpc>
                          <a:spcPct val="115000"/>
                        </a:lnSpc>
                        <a:spcBef>
                          <a:spcPts val="0"/>
                        </a:spcBef>
                        <a:spcAft>
                          <a:spcPts val="0"/>
                        </a:spcAft>
                      </a:pPr>
                      <a:r>
                        <a:rPr lang="en-US" sz="1100" dirty="0" smtClean="0">
                          <a:effectLst/>
                        </a:rPr>
                        <a:t>1,300</a:t>
                      </a:r>
                      <a:endParaRPr lang="en-US" sz="1100" dirty="0">
                        <a:effectLst/>
                      </a:endParaRPr>
                    </a:p>
                    <a:p>
                      <a:pPr marL="0" marR="0" algn="r">
                        <a:lnSpc>
                          <a:spcPct val="115000"/>
                        </a:lnSpc>
                        <a:spcBef>
                          <a:spcPts val="0"/>
                        </a:spcBef>
                        <a:spcAft>
                          <a:spcPts val="0"/>
                        </a:spcAft>
                      </a:pPr>
                      <a:endParaRPr lang="en-US" sz="1100" dirty="0" smtClean="0">
                        <a:effectLst/>
                      </a:endParaRPr>
                    </a:p>
                    <a:p>
                      <a:pPr marL="0" marR="0" algn="r">
                        <a:lnSpc>
                          <a:spcPct val="115000"/>
                        </a:lnSpc>
                        <a:spcBef>
                          <a:spcPts val="0"/>
                        </a:spcBef>
                        <a:spcAft>
                          <a:spcPts val="0"/>
                        </a:spcAft>
                      </a:pPr>
                      <a:r>
                        <a:rPr lang="en-US" sz="1100" dirty="0" smtClean="0">
                          <a:effectLst/>
                        </a:rPr>
                        <a:t>2,900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490,000 </a:t>
                      </a:r>
                      <a:endParaRPr lang="en-US" sz="1100" dirty="0">
                        <a:effectLst/>
                      </a:endParaRPr>
                    </a:p>
                    <a:p>
                      <a:pPr marL="0" marR="0" algn="r">
                        <a:lnSpc>
                          <a:spcPct val="115000"/>
                        </a:lnSpc>
                        <a:spcBef>
                          <a:spcPts val="0"/>
                        </a:spcBef>
                        <a:spcAft>
                          <a:spcPts val="0"/>
                        </a:spcAft>
                      </a:pPr>
                      <a:r>
                        <a:rPr lang="en-US" sz="1100" dirty="0">
                          <a:effectLst/>
                        </a:rPr>
                        <a:t>2</a:t>
                      </a:r>
                      <a:r>
                        <a:rPr lang="en-US" sz="1100" dirty="0" smtClean="0">
                          <a:effectLst/>
                        </a:rPr>
                        <a:t>1,000</a:t>
                      </a:r>
                      <a:endParaRPr lang="en-US" sz="1100" dirty="0">
                        <a:effectLst/>
                      </a:endParaRPr>
                    </a:p>
                    <a:p>
                      <a:pPr marL="0" marR="0" algn="r">
                        <a:lnSpc>
                          <a:spcPct val="115000"/>
                        </a:lnSpc>
                        <a:spcBef>
                          <a:spcPts val="0"/>
                        </a:spcBef>
                        <a:spcAft>
                          <a:spcPts val="0"/>
                        </a:spcAft>
                      </a:pPr>
                      <a:r>
                        <a:rPr lang="en-US" sz="1100" dirty="0" smtClean="0">
                          <a:effectLst/>
                        </a:rPr>
                        <a:t>9,000</a:t>
                      </a:r>
                      <a:endParaRPr lang="en-US" sz="1100" dirty="0">
                        <a:effectLst/>
                      </a:endParaRPr>
                    </a:p>
                    <a:p>
                      <a:pPr marL="0" marR="0" algn="r">
                        <a:lnSpc>
                          <a:spcPct val="115000"/>
                        </a:lnSpc>
                        <a:spcBef>
                          <a:spcPts val="0"/>
                        </a:spcBef>
                        <a:spcAft>
                          <a:spcPts val="0"/>
                        </a:spcAft>
                      </a:pPr>
                      <a:r>
                        <a:rPr lang="en-US" sz="1100" dirty="0" smtClean="0">
                          <a:effectLst/>
                        </a:rPr>
                        <a:t>6,000</a:t>
                      </a:r>
                      <a:endParaRPr lang="en-US" sz="1100" dirty="0">
                        <a:effectLst/>
                      </a:endParaRPr>
                    </a:p>
                    <a:p>
                      <a:pPr marL="0" marR="0" algn="r">
                        <a:lnSpc>
                          <a:spcPct val="115000"/>
                        </a:lnSpc>
                        <a:spcBef>
                          <a:spcPts val="0"/>
                        </a:spcBef>
                        <a:spcAft>
                          <a:spcPts val="0"/>
                        </a:spcAft>
                      </a:pPr>
                      <a:r>
                        <a:rPr lang="en-US" sz="1100" dirty="0" smtClean="0">
                          <a:effectLst/>
                        </a:rPr>
                        <a:t>11</a:t>
                      </a:r>
                      <a:endParaRPr lang="en-US" sz="1100" dirty="0">
                        <a:effectLst/>
                      </a:endParaRP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30,000</a:t>
                      </a:r>
                      <a:endParaRPr lang="en-US" sz="1100" dirty="0">
                        <a:effectLst/>
                      </a:endParaRPr>
                    </a:p>
                    <a:p>
                      <a:pPr marL="0" marR="0" algn="r">
                        <a:lnSpc>
                          <a:spcPct val="115000"/>
                        </a:lnSpc>
                        <a:spcBef>
                          <a:spcPts val="0"/>
                        </a:spcBef>
                        <a:spcAft>
                          <a:spcPts val="0"/>
                        </a:spcAft>
                      </a:pPr>
                      <a:r>
                        <a:rPr lang="en-US" sz="1100" dirty="0" smtClean="0">
                          <a:effectLst/>
                        </a:rPr>
                        <a:t>31,000</a:t>
                      </a:r>
                      <a:endParaRPr lang="en-US" sz="1100" dirty="0">
                        <a:effectLst/>
                      </a:endParaRPr>
                    </a:p>
                    <a:p>
                      <a:pPr marL="0" marR="0" algn="r">
                        <a:lnSpc>
                          <a:spcPct val="115000"/>
                        </a:lnSpc>
                        <a:spcBef>
                          <a:spcPts val="0"/>
                        </a:spcBef>
                        <a:spcAft>
                          <a:spcPts val="0"/>
                        </a:spcAft>
                      </a:pPr>
                      <a:r>
                        <a:rPr lang="en-US" sz="1100" dirty="0" smtClean="0">
                          <a:effectLst/>
                        </a:rPr>
                        <a:t>19,000</a:t>
                      </a:r>
                      <a:endParaRPr lang="en-US" sz="1100" dirty="0">
                        <a:effectLst/>
                      </a:endParaRPr>
                    </a:p>
                    <a:p>
                      <a:pPr marL="0" marR="0" algn="r">
                        <a:lnSpc>
                          <a:spcPct val="115000"/>
                        </a:lnSpc>
                        <a:spcBef>
                          <a:spcPts val="0"/>
                        </a:spcBef>
                        <a:spcAft>
                          <a:spcPts val="0"/>
                        </a:spcAft>
                      </a:pPr>
                      <a:r>
                        <a:rPr lang="en-US" sz="1100" dirty="0" smtClean="0">
                          <a:effectLst/>
                        </a:rPr>
                        <a:t>26,000</a:t>
                      </a:r>
                      <a:endParaRPr lang="en-US" sz="1100" dirty="0">
                        <a:effectLst/>
                      </a:endParaRPr>
                    </a:p>
                    <a:p>
                      <a:pPr marL="0" marR="0" algn="r">
                        <a:lnSpc>
                          <a:spcPct val="115000"/>
                        </a:lnSpc>
                        <a:spcBef>
                          <a:spcPts val="0"/>
                        </a:spcBef>
                        <a:spcAft>
                          <a:spcPts val="0"/>
                        </a:spcAft>
                      </a:pPr>
                      <a:r>
                        <a:rPr lang="en-US" sz="1100" dirty="0" smtClean="0">
                          <a:effectLst/>
                        </a:rPr>
                        <a:t>110</a:t>
                      </a:r>
                      <a:endParaRPr lang="en-US" sz="1100" dirty="0">
                        <a:effectLst/>
                      </a:endParaRPr>
                    </a:p>
                    <a:p>
                      <a:pPr marL="0" marR="0" algn="r">
                        <a:lnSpc>
                          <a:spcPct val="115000"/>
                        </a:lnSpc>
                        <a:spcBef>
                          <a:spcPts val="0"/>
                        </a:spcBef>
                        <a:spcAft>
                          <a:spcPts val="0"/>
                        </a:spcAft>
                      </a:pPr>
                      <a:endParaRPr lang="en-US" sz="1100" dirty="0" smtClean="0">
                        <a:effectLst/>
                      </a:endParaRPr>
                    </a:p>
                    <a:p>
                      <a:pPr marL="0" marR="0" algn="r">
                        <a:lnSpc>
                          <a:spcPct val="115000"/>
                        </a:lnSpc>
                        <a:spcBef>
                          <a:spcPts val="0"/>
                        </a:spcBef>
                        <a:spcAft>
                          <a:spcPts val="0"/>
                        </a:spcAft>
                      </a:pPr>
                      <a:r>
                        <a:rPr lang="en-US" sz="1100" dirty="0" smtClean="0">
                          <a:effectLst/>
                        </a:rPr>
                        <a:t>83</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12,500,000 </a:t>
                      </a:r>
                      <a:endParaRPr lang="en-US" sz="1100" dirty="0">
                        <a:effectLst/>
                      </a:endParaRPr>
                    </a:p>
                    <a:p>
                      <a:pPr marL="0" marR="0" algn="r">
                        <a:lnSpc>
                          <a:spcPct val="115000"/>
                        </a:lnSpc>
                        <a:spcBef>
                          <a:spcPts val="0"/>
                        </a:spcBef>
                        <a:spcAft>
                          <a:spcPts val="0"/>
                        </a:spcAft>
                      </a:pPr>
                      <a:r>
                        <a:rPr lang="en-US" sz="1100" dirty="0" smtClean="0">
                          <a:effectLst/>
                        </a:rPr>
                        <a:t>350,000</a:t>
                      </a:r>
                      <a:endParaRPr lang="en-US" sz="1100" dirty="0">
                        <a:effectLst/>
                      </a:endParaRPr>
                    </a:p>
                    <a:p>
                      <a:pPr marL="0" marR="0" algn="r">
                        <a:lnSpc>
                          <a:spcPct val="115000"/>
                        </a:lnSpc>
                        <a:spcBef>
                          <a:spcPts val="0"/>
                        </a:spcBef>
                        <a:spcAft>
                          <a:spcPts val="0"/>
                        </a:spcAft>
                      </a:pPr>
                      <a:r>
                        <a:rPr lang="en-US" sz="1100" dirty="0" smtClean="0">
                          <a:effectLst/>
                        </a:rPr>
                        <a:t>79,000</a:t>
                      </a:r>
                      <a:endParaRPr lang="en-US" sz="1100" dirty="0">
                        <a:effectLst/>
                      </a:endParaRPr>
                    </a:p>
                    <a:p>
                      <a:pPr marL="0" marR="0" algn="r">
                        <a:lnSpc>
                          <a:spcPct val="115000"/>
                        </a:lnSpc>
                        <a:spcBef>
                          <a:spcPts val="0"/>
                        </a:spcBef>
                        <a:spcAft>
                          <a:spcPts val="0"/>
                        </a:spcAft>
                      </a:pPr>
                      <a:r>
                        <a:rPr lang="en-US" sz="1100" dirty="0" smtClean="0">
                          <a:effectLst/>
                        </a:rPr>
                        <a:t>8,500</a:t>
                      </a:r>
                      <a:endParaRPr lang="en-US" sz="1100" dirty="0">
                        <a:effectLst/>
                      </a:endParaRPr>
                    </a:p>
                    <a:p>
                      <a:pPr marL="0" marR="0" algn="r">
                        <a:lnSpc>
                          <a:spcPct val="115000"/>
                        </a:lnSpc>
                        <a:spcBef>
                          <a:spcPts val="0"/>
                        </a:spcBef>
                        <a:spcAft>
                          <a:spcPts val="0"/>
                        </a:spcAft>
                      </a:pPr>
                      <a:r>
                        <a:rPr lang="en-US" sz="1100" dirty="0" smtClean="0">
                          <a:effectLst/>
                        </a:rPr>
                        <a:t>254</a:t>
                      </a:r>
                      <a:endParaRPr lang="en-US" sz="1100" dirty="0">
                        <a:effectLst/>
                      </a:endParaRPr>
                    </a:p>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26,100,000</a:t>
                      </a:r>
                      <a:endParaRPr lang="en-US" sz="1100" dirty="0">
                        <a:effectLst/>
                      </a:endParaRPr>
                    </a:p>
                    <a:p>
                      <a:pPr marL="0" marR="0" algn="r">
                        <a:lnSpc>
                          <a:spcPct val="115000"/>
                        </a:lnSpc>
                        <a:spcBef>
                          <a:spcPts val="0"/>
                        </a:spcBef>
                        <a:spcAft>
                          <a:spcPts val="0"/>
                        </a:spcAft>
                      </a:pPr>
                      <a:r>
                        <a:rPr lang="en-US" sz="1100" dirty="0" smtClean="0">
                          <a:effectLst/>
                        </a:rPr>
                        <a:t>28,400,000</a:t>
                      </a:r>
                      <a:endParaRPr lang="en-US" sz="1100" dirty="0">
                        <a:effectLst/>
                      </a:endParaRPr>
                    </a:p>
                    <a:p>
                      <a:pPr marL="0" marR="0" algn="r">
                        <a:lnSpc>
                          <a:spcPct val="115000"/>
                        </a:lnSpc>
                        <a:spcBef>
                          <a:spcPts val="0"/>
                        </a:spcBef>
                        <a:spcAft>
                          <a:spcPts val="0"/>
                        </a:spcAft>
                      </a:pPr>
                      <a:r>
                        <a:rPr lang="en-US" sz="1100" dirty="0" smtClean="0">
                          <a:effectLst/>
                        </a:rPr>
                        <a:t>870,000</a:t>
                      </a:r>
                      <a:endParaRPr lang="en-US" sz="1100" dirty="0">
                        <a:effectLst/>
                      </a:endParaRPr>
                    </a:p>
                    <a:p>
                      <a:pPr marL="0" marR="0" algn="r">
                        <a:lnSpc>
                          <a:spcPct val="115000"/>
                        </a:lnSpc>
                        <a:spcBef>
                          <a:spcPts val="0"/>
                        </a:spcBef>
                        <a:spcAft>
                          <a:spcPts val="0"/>
                        </a:spcAft>
                      </a:pPr>
                      <a:r>
                        <a:rPr lang="en-US" sz="1100" dirty="0" smtClean="0">
                          <a:effectLst/>
                        </a:rPr>
                        <a:t>890,000 21,000</a:t>
                      </a:r>
                      <a:endParaRPr lang="en-US" sz="1100" dirty="0">
                        <a:effectLst/>
                      </a:endParaRPr>
                    </a:p>
                    <a:p>
                      <a:pPr marL="0" marR="0" algn="r">
                        <a:lnSpc>
                          <a:spcPct val="115000"/>
                        </a:lnSpc>
                        <a:spcBef>
                          <a:spcPts val="0"/>
                        </a:spcBef>
                        <a:spcAft>
                          <a:spcPts val="0"/>
                        </a:spcAft>
                      </a:pPr>
                      <a:endParaRPr lang="en-US" sz="1100" dirty="0" smtClean="0">
                        <a:effectLst/>
                      </a:endParaRPr>
                    </a:p>
                    <a:p>
                      <a:pPr marL="0" marR="0" algn="r">
                        <a:lnSpc>
                          <a:spcPct val="115000"/>
                        </a:lnSpc>
                        <a:spcBef>
                          <a:spcPts val="0"/>
                        </a:spcBef>
                        <a:spcAft>
                          <a:spcPts val="0"/>
                        </a:spcAft>
                      </a:pPr>
                      <a:r>
                        <a:rPr lang="en-US" sz="1100" dirty="0" smtClean="0">
                          <a:effectLst/>
                        </a:rPr>
                        <a:t>50,000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r>
              <a:tr h="1783270">
                <a:tc>
                  <a:txBody>
                    <a:bodyPr/>
                    <a:lstStyle/>
                    <a:p>
                      <a:pPr marL="0" marR="0">
                        <a:lnSpc>
                          <a:spcPct val="115000"/>
                        </a:lnSpc>
                        <a:spcBef>
                          <a:spcPts val="0"/>
                        </a:spcBef>
                        <a:spcAft>
                          <a:spcPts val="0"/>
                        </a:spcAft>
                      </a:pPr>
                      <a:r>
                        <a:rPr lang="en-US" sz="1100">
                          <a:effectLst/>
                        </a:rPr>
                        <a:t>DALY losses due to</a:t>
                      </a:r>
                    </a:p>
                    <a:p>
                      <a:pPr marL="0" marR="0">
                        <a:lnSpc>
                          <a:spcPct val="115000"/>
                        </a:lnSpc>
                        <a:spcBef>
                          <a:spcPts val="0"/>
                        </a:spcBef>
                        <a:spcAft>
                          <a:spcPts val="0"/>
                        </a:spcAft>
                      </a:pPr>
                      <a:r>
                        <a:rPr lang="en-US" sz="1100">
                          <a:effectLst/>
                        </a:rPr>
                        <a:t>   M: Infections</a:t>
                      </a:r>
                    </a:p>
                    <a:p>
                      <a:pPr marL="0" marR="0">
                        <a:lnSpc>
                          <a:spcPct val="115000"/>
                        </a:lnSpc>
                        <a:spcBef>
                          <a:spcPts val="0"/>
                        </a:spcBef>
                        <a:spcAft>
                          <a:spcPts val="0"/>
                        </a:spcAft>
                      </a:pPr>
                      <a:r>
                        <a:rPr lang="en-US" sz="1100">
                          <a:effectLst/>
                        </a:rPr>
                        <a:t>   M: Infant mortality and pregnancy losses</a:t>
                      </a:r>
                    </a:p>
                    <a:p>
                      <a:pPr marL="0" marR="0">
                        <a:lnSpc>
                          <a:spcPct val="115000"/>
                        </a:lnSpc>
                        <a:spcBef>
                          <a:spcPts val="0"/>
                        </a:spcBef>
                        <a:spcAft>
                          <a:spcPts val="0"/>
                        </a:spcAft>
                      </a:pPr>
                      <a:r>
                        <a:rPr lang="en-US" sz="1100">
                          <a:effectLst/>
                        </a:rPr>
                        <a:t>   M: Total</a:t>
                      </a:r>
                    </a:p>
                    <a:p>
                      <a:pPr marL="0" marR="0">
                        <a:lnSpc>
                          <a:spcPct val="115000"/>
                        </a:lnSpc>
                        <a:spcBef>
                          <a:spcPts val="0"/>
                        </a:spcBef>
                        <a:spcAft>
                          <a:spcPts val="0"/>
                        </a:spcAft>
                      </a:pPr>
                      <a:r>
                        <a:rPr lang="en-US" sz="1100">
                          <a:effectLst/>
                        </a:rPr>
                        <a:t>   R: Infections</a:t>
                      </a:r>
                    </a:p>
                    <a:p>
                      <a:pPr marL="0" marR="0">
                        <a:lnSpc>
                          <a:spcPct val="115000"/>
                        </a:lnSpc>
                        <a:spcBef>
                          <a:spcPts val="0"/>
                        </a:spcBef>
                        <a:spcAft>
                          <a:spcPts val="0"/>
                        </a:spcAft>
                      </a:pPr>
                      <a:r>
                        <a:rPr lang="en-US" sz="1100">
                          <a:effectLst/>
                        </a:rPr>
                        <a:t>   R: Infant mortality and pregnancy losses</a:t>
                      </a:r>
                    </a:p>
                    <a:p>
                      <a:pPr marL="0" marR="0">
                        <a:lnSpc>
                          <a:spcPct val="115000"/>
                        </a:lnSpc>
                        <a:spcBef>
                          <a:spcPts val="0"/>
                        </a:spcBef>
                        <a:spcAft>
                          <a:spcPts val="0"/>
                        </a:spcAft>
                      </a:pPr>
                      <a:r>
                        <a:rPr lang="en-US" sz="1100">
                          <a:effectLst/>
                        </a:rPr>
                        <a:t>   R: CRS cases</a:t>
                      </a:r>
                    </a:p>
                    <a:p>
                      <a:pPr marL="0" marR="0">
                        <a:lnSpc>
                          <a:spcPct val="115000"/>
                        </a:lnSpc>
                        <a:spcBef>
                          <a:spcPts val="0"/>
                        </a:spcBef>
                        <a:spcAft>
                          <a:spcPts val="0"/>
                        </a:spcAft>
                      </a:pPr>
                      <a:r>
                        <a:rPr lang="en-US" sz="1100">
                          <a:effectLst/>
                        </a:rPr>
                        <a:t>   R: Total</a:t>
                      </a:r>
                    </a:p>
                    <a:p>
                      <a:pPr marL="0" marR="0">
                        <a:lnSpc>
                          <a:spcPct val="115000"/>
                        </a:lnSpc>
                        <a:spcBef>
                          <a:spcPts val="0"/>
                        </a:spcBef>
                        <a:spcAft>
                          <a:spcPts val="0"/>
                        </a:spcAft>
                      </a:pPr>
                      <a:r>
                        <a:rPr lang="en-US" sz="1100">
                          <a:effectLst/>
                        </a:rPr>
                        <a:t>   M&amp;R: Total</a:t>
                      </a:r>
                      <a:endParaRPr lang="en-US" sz="110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7,100,000 </a:t>
                      </a:r>
                      <a:endParaRPr lang="en-US" sz="1100" dirty="0">
                        <a:effectLst/>
                      </a:endParaRPr>
                    </a:p>
                    <a:p>
                      <a:pPr marL="0" marR="0" algn="r">
                        <a:lnSpc>
                          <a:spcPct val="115000"/>
                        </a:lnSpc>
                        <a:spcBef>
                          <a:spcPts val="0"/>
                        </a:spcBef>
                        <a:spcAft>
                          <a:spcPts val="0"/>
                        </a:spcAft>
                      </a:pPr>
                      <a:r>
                        <a:rPr lang="en-US" sz="1100" dirty="0" smtClean="0">
                          <a:effectLst/>
                        </a:rPr>
                        <a:t>6,000</a:t>
                      </a:r>
                      <a:endParaRPr lang="en-US" sz="1100" dirty="0">
                        <a:effectLst/>
                      </a:endParaRPr>
                    </a:p>
                    <a:p>
                      <a:pPr marL="0" marR="0" algn="r">
                        <a:lnSpc>
                          <a:spcPct val="115000"/>
                        </a:lnSpc>
                        <a:spcBef>
                          <a:spcPts val="0"/>
                        </a:spcBef>
                        <a:spcAft>
                          <a:spcPts val="0"/>
                        </a:spcAft>
                      </a:pPr>
                      <a:r>
                        <a:rPr lang="en-US" sz="1100" dirty="0" smtClean="0">
                          <a:effectLst/>
                        </a:rPr>
                        <a:t>7,100,000</a:t>
                      </a:r>
                      <a:endParaRPr lang="en-US" sz="1100" dirty="0">
                        <a:effectLst/>
                      </a:endParaRPr>
                    </a:p>
                    <a:p>
                      <a:pPr marL="0" marR="0" algn="r">
                        <a:lnSpc>
                          <a:spcPct val="115000"/>
                        </a:lnSpc>
                        <a:spcBef>
                          <a:spcPts val="0"/>
                        </a:spcBef>
                        <a:spcAft>
                          <a:spcPts val="0"/>
                        </a:spcAft>
                      </a:pPr>
                      <a:r>
                        <a:rPr lang="en-US" sz="1100" dirty="0">
                          <a:effectLst/>
                        </a:rPr>
                        <a:t>61,000</a:t>
                      </a:r>
                    </a:p>
                    <a:p>
                      <a:pPr marL="0" marR="0" algn="r">
                        <a:lnSpc>
                          <a:spcPct val="115000"/>
                        </a:lnSpc>
                        <a:spcBef>
                          <a:spcPts val="0"/>
                        </a:spcBef>
                        <a:spcAft>
                          <a:spcPts val="0"/>
                        </a:spcAft>
                      </a:pPr>
                      <a:r>
                        <a:rPr lang="en-US" sz="1100" dirty="0">
                          <a:effectLst/>
                        </a:rPr>
                        <a:t>790,000</a:t>
                      </a:r>
                    </a:p>
                    <a:p>
                      <a:pPr marL="0" marR="0" algn="r">
                        <a:lnSpc>
                          <a:spcPct val="115000"/>
                        </a:lnSpc>
                        <a:spcBef>
                          <a:spcPts val="0"/>
                        </a:spcBef>
                        <a:spcAft>
                          <a:spcPts val="0"/>
                        </a:spcAft>
                      </a:pPr>
                      <a:r>
                        <a:rPr lang="en-US" sz="1100" dirty="0" smtClean="0">
                          <a:effectLst/>
                        </a:rPr>
                        <a:t>890,000</a:t>
                      </a:r>
                      <a:endParaRPr lang="en-US" sz="1100" dirty="0">
                        <a:effectLst/>
                      </a:endParaRPr>
                    </a:p>
                    <a:p>
                      <a:pPr marL="0" marR="0" algn="r">
                        <a:lnSpc>
                          <a:spcPct val="115000"/>
                        </a:lnSpc>
                        <a:spcBef>
                          <a:spcPts val="0"/>
                        </a:spcBef>
                        <a:spcAft>
                          <a:spcPts val="0"/>
                        </a:spcAft>
                      </a:pPr>
                      <a:r>
                        <a:rPr lang="en-US" sz="1100" dirty="0">
                          <a:effectLst/>
                        </a:rPr>
                        <a:t>1,700,000</a:t>
                      </a:r>
                    </a:p>
                    <a:p>
                      <a:pPr marL="0" marR="0" algn="r">
                        <a:lnSpc>
                          <a:spcPct val="115000"/>
                        </a:lnSpc>
                        <a:spcBef>
                          <a:spcPts val="0"/>
                        </a:spcBef>
                        <a:spcAft>
                          <a:spcPts val="0"/>
                        </a:spcAft>
                      </a:pPr>
                      <a:r>
                        <a:rPr lang="en-US" sz="1100" dirty="0" smtClean="0">
                          <a:effectLst/>
                        </a:rPr>
                        <a:t>8,900,000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5,600,000 </a:t>
                      </a:r>
                      <a:endParaRPr lang="en-US" sz="1100" dirty="0">
                        <a:effectLst/>
                      </a:endParaRPr>
                    </a:p>
                    <a:p>
                      <a:pPr marL="0" marR="0" algn="r">
                        <a:lnSpc>
                          <a:spcPct val="115000"/>
                        </a:lnSpc>
                        <a:spcBef>
                          <a:spcPts val="0"/>
                        </a:spcBef>
                        <a:spcAft>
                          <a:spcPts val="0"/>
                        </a:spcAft>
                      </a:pPr>
                      <a:r>
                        <a:rPr lang="en-US" sz="1100" dirty="0" smtClean="0">
                          <a:effectLst/>
                        </a:rPr>
                        <a:t>6,100</a:t>
                      </a:r>
                      <a:endParaRPr lang="en-US" sz="1100" dirty="0">
                        <a:effectLst/>
                      </a:endParaRPr>
                    </a:p>
                    <a:p>
                      <a:pPr marL="0" marR="0" algn="r">
                        <a:lnSpc>
                          <a:spcPct val="115000"/>
                        </a:lnSpc>
                        <a:spcBef>
                          <a:spcPts val="0"/>
                        </a:spcBef>
                        <a:spcAft>
                          <a:spcPts val="0"/>
                        </a:spcAft>
                      </a:pPr>
                      <a:r>
                        <a:rPr lang="en-US" sz="1100" dirty="0" smtClean="0">
                          <a:effectLst/>
                        </a:rPr>
                        <a:t>5,600,000</a:t>
                      </a:r>
                      <a:endParaRPr lang="en-US" sz="1100" dirty="0">
                        <a:effectLst/>
                      </a:endParaRPr>
                    </a:p>
                    <a:p>
                      <a:pPr marL="0" marR="0" algn="r">
                        <a:lnSpc>
                          <a:spcPct val="115000"/>
                        </a:lnSpc>
                        <a:spcBef>
                          <a:spcPts val="0"/>
                        </a:spcBef>
                        <a:spcAft>
                          <a:spcPts val="0"/>
                        </a:spcAft>
                      </a:pPr>
                      <a:r>
                        <a:rPr lang="en-US" sz="1100" dirty="0" smtClean="0">
                          <a:effectLst/>
                        </a:rPr>
                        <a:t>69,000</a:t>
                      </a:r>
                      <a:endParaRPr lang="en-US" sz="1100" dirty="0">
                        <a:effectLst/>
                      </a:endParaRPr>
                    </a:p>
                    <a:p>
                      <a:pPr marL="0" marR="0" algn="r">
                        <a:lnSpc>
                          <a:spcPct val="115000"/>
                        </a:lnSpc>
                        <a:spcBef>
                          <a:spcPts val="0"/>
                        </a:spcBef>
                        <a:spcAft>
                          <a:spcPts val="0"/>
                        </a:spcAft>
                      </a:pPr>
                      <a:r>
                        <a:rPr lang="en-US" sz="1100" dirty="0">
                          <a:effectLst/>
                        </a:rPr>
                        <a:t>4</a:t>
                      </a:r>
                      <a:r>
                        <a:rPr lang="en-US" sz="1100" dirty="0" smtClean="0">
                          <a:effectLst/>
                        </a:rPr>
                        <a:t>50,000</a:t>
                      </a:r>
                      <a:endParaRPr lang="en-US" sz="1100" dirty="0">
                        <a:effectLst/>
                      </a:endParaRPr>
                    </a:p>
                    <a:p>
                      <a:pPr marL="0" marR="0" algn="r">
                        <a:lnSpc>
                          <a:spcPct val="115000"/>
                        </a:lnSpc>
                        <a:spcBef>
                          <a:spcPts val="0"/>
                        </a:spcBef>
                        <a:spcAft>
                          <a:spcPts val="0"/>
                        </a:spcAft>
                      </a:pPr>
                      <a:r>
                        <a:rPr lang="en-US" sz="1100" dirty="0" smtClean="0">
                          <a:effectLst/>
                        </a:rPr>
                        <a:t>460,000</a:t>
                      </a:r>
                      <a:endParaRPr lang="en-US" sz="1100" dirty="0">
                        <a:effectLst/>
                      </a:endParaRPr>
                    </a:p>
                    <a:p>
                      <a:pPr marL="0" marR="0" algn="r">
                        <a:lnSpc>
                          <a:spcPct val="115000"/>
                        </a:lnSpc>
                        <a:spcBef>
                          <a:spcPts val="0"/>
                        </a:spcBef>
                        <a:spcAft>
                          <a:spcPts val="0"/>
                        </a:spcAft>
                      </a:pPr>
                      <a:r>
                        <a:rPr lang="en-US" sz="1100" dirty="0" smtClean="0">
                          <a:effectLst/>
                        </a:rPr>
                        <a:t>980,000</a:t>
                      </a:r>
                      <a:endParaRPr lang="en-US" sz="1100" dirty="0">
                        <a:effectLst/>
                      </a:endParaRPr>
                    </a:p>
                    <a:p>
                      <a:pPr marL="0" marR="0" algn="r">
                        <a:lnSpc>
                          <a:spcPct val="115000"/>
                        </a:lnSpc>
                        <a:spcBef>
                          <a:spcPts val="0"/>
                        </a:spcBef>
                        <a:spcAft>
                          <a:spcPts val="0"/>
                        </a:spcAft>
                      </a:pPr>
                      <a:r>
                        <a:rPr lang="en-US" sz="1100" dirty="0" smtClean="0">
                          <a:effectLst/>
                        </a:rPr>
                        <a:t>6,600,000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930,000 </a:t>
                      </a:r>
                      <a:endParaRPr lang="en-US" sz="1100" dirty="0">
                        <a:effectLst/>
                      </a:endParaRPr>
                    </a:p>
                    <a:p>
                      <a:pPr marL="0" marR="0" algn="r">
                        <a:lnSpc>
                          <a:spcPct val="115000"/>
                        </a:lnSpc>
                        <a:spcBef>
                          <a:spcPts val="0"/>
                        </a:spcBef>
                        <a:spcAft>
                          <a:spcPts val="0"/>
                        </a:spcAft>
                      </a:pPr>
                      <a:r>
                        <a:rPr lang="en-US" sz="1100" dirty="0" smtClean="0">
                          <a:effectLst/>
                        </a:rPr>
                        <a:t>3,000</a:t>
                      </a:r>
                      <a:endParaRPr lang="en-US" sz="1100" dirty="0">
                        <a:effectLst/>
                      </a:endParaRPr>
                    </a:p>
                    <a:p>
                      <a:pPr marL="0" marR="0" algn="r">
                        <a:lnSpc>
                          <a:spcPct val="115000"/>
                        </a:lnSpc>
                        <a:spcBef>
                          <a:spcPts val="0"/>
                        </a:spcBef>
                        <a:spcAft>
                          <a:spcPts val="0"/>
                        </a:spcAft>
                      </a:pPr>
                      <a:r>
                        <a:rPr lang="en-US" sz="1100" dirty="0" smtClean="0">
                          <a:effectLst/>
                        </a:rPr>
                        <a:t>930,000</a:t>
                      </a:r>
                      <a:endParaRPr lang="en-US" sz="1100" dirty="0">
                        <a:effectLst/>
                      </a:endParaRPr>
                    </a:p>
                    <a:p>
                      <a:pPr marL="0" marR="0" algn="r">
                        <a:lnSpc>
                          <a:spcPct val="115000"/>
                        </a:lnSpc>
                        <a:spcBef>
                          <a:spcPts val="0"/>
                        </a:spcBef>
                        <a:spcAft>
                          <a:spcPts val="0"/>
                        </a:spcAft>
                      </a:pPr>
                      <a:r>
                        <a:rPr lang="en-US" sz="1100" dirty="0" smtClean="0">
                          <a:effectLst/>
                        </a:rPr>
                        <a:t>17,000</a:t>
                      </a:r>
                      <a:endParaRPr lang="en-US" sz="1100" dirty="0">
                        <a:effectLst/>
                      </a:endParaRPr>
                    </a:p>
                    <a:p>
                      <a:pPr marL="0" marR="0" algn="r">
                        <a:lnSpc>
                          <a:spcPct val="115000"/>
                        </a:lnSpc>
                        <a:spcBef>
                          <a:spcPts val="0"/>
                        </a:spcBef>
                        <a:spcAft>
                          <a:spcPts val="0"/>
                        </a:spcAft>
                      </a:pPr>
                      <a:r>
                        <a:rPr lang="en-US" sz="1100" dirty="0" smtClean="0">
                          <a:effectLst/>
                        </a:rPr>
                        <a:t>93,000</a:t>
                      </a:r>
                      <a:endParaRPr lang="en-US" sz="1100" dirty="0">
                        <a:effectLst/>
                      </a:endParaRPr>
                    </a:p>
                    <a:p>
                      <a:pPr marL="0" marR="0" algn="r">
                        <a:lnSpc>
                          <a:spcPct val="115000"/>
                        </a:lnSpc>
                        <a:spcBef>
                          <a:spcPts val="0"/>
                        </a:spcBef>
                        <a:spcAft>
                          <a:spcPts val="0"/>
                        </a:spcAft>
                      </a:pPr>
                      <a:r>
                        <a:rPr lang="en-US" sz="1100" dirty="0" smtClean="0">
                          <a:effectLst/>
                        </a:rPr>
                        <a:t>66,000</a:t>
                      </a:r>
                      <a:endParaRPr lang="en-US" sz="1100" dirty="0">
                        <a:effectLst/>
                      </a:endParaRPr>
                    </a:p>
                    <a:p>
                      <a:pPr marL="0" marR="0" algn="r">
                        <a:lnSpc>
                          <a:spcPct val="115000"/>
                        </a:lnSpc>
                        <a:spcBef>
                          <a:spcPts val="0"/>
                        </a:spcBef>
                        <a:spcAft>
                          <a:spcPts val="0"/>
                        </a:spcAft>
                      </a:pPr>
                      <a:r>
                        <a:rPr lang="en-US" sz="1100" dirty="0" smtClean="0">
                          <a:effectLst/>
                        </a:rPr>
                        <a:t>180,000</a:t>
                      </a:r>
                      <a:endParaRPr lang="en-US" sz="1100" dirty="0">
                        <a:effectLst/>
                      </a:endParaRPr>
                    </a:p>
                    <a:p>
                      <a:pPr marL="0" marR="0" algn="r">
                        <a:lnSpc>
                          <a:spcPct val="115000"/>
                        </a:lnSpc>
                        <a:spcBef>
                          <a:spcPts val="0"/>
                        </a:spcBef>
                        <a:spcAft>
                          <a:spcPts val="0"/>
                        </a:spcAft>
                      </a:pPr>
                      <a:r>
                        <a:rPr lang="en-US" sz="1100" dirty="0" smtClean="0">
                          <a:effectLst/>
                        </a:rPr>
                        <a:t>1,100,000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56,000 </a:t>
                      </a:r>
                      <a:endParaRPr lang="en-US" sz="1100" dirty="0">
                        <a:effectLst/>
                      </a:endParaRPr>
                    </a:p>
                    <a:p>
                      <a:pPr marL="0" marR="0" algn="r">
                        <a:lnSpc>
                          <a:spcPct val="115000"/>
                        </a:lnSpc>
                        <a:spcBef>
                          <a:spcPts val="0"/>
                        </a:spcBef>
                        <a:spcAft>
                          <a:spcPts val="0"/>
                        </a:spcAft>
                      </a:pPr>
                      <a:r>
                        <a:rPr lang="en-US" sz="1100" dirty="0" smtClean="0">
                          <a:effectLst/>
                        </a:rPr>
                        <a:t>850</a:t>
                      </a:r>
                      <a:endParaRPr lang="en-US" sz="1100" dirty="0">
                        <a:effectLst/>
                      </a:endParaRPr>
                    </a:p>
                    <a:p>
                      <a:pPr marL="0" marR="0" algn="r">
                        <a:lnSpc>
                          <a:spcPct val="115000"/>
                        </a:lnSpc>
                        <a:spcBef>
                          <a:spcPts val="0"/>
                        </a:spcBef>
                        <a:spcAft>
                          <a:spcPts val="0"/>
                        </a:spcAft>
                      </a:pPr>
                      <a:r>
                        <a:rPr lang="en-US" sz="1100" dirty="0" smtClean="0">
                          <a:effectLst/>
                        </a:rPr>
                        <a:t>57,000</a:t>
                      </a:r>
                      <a:endParaRPr lang="en-US" sz="1100" dirty="0">
                        <a:effectLst/>
                      </a:endParaRPr>
                    </a:p>
                    <a:p>
                      <a:pPr marL="0" marR="0" algn="r">
                        <a:lnSpc>
                          <a:spcPct val="115000"/>
                        </a:lnSpc>
                        <a:spcBef>
                          <a:spcPts val="0"/>
                        </a:spcBef>
                        <a:spcAft>
                          <a:spcPts val="0"/>
                        </a:spcAft>
                      </a:pPr>
                      <a:r>
                        <a:rPr lang="en-US" sz="1100" dirty="0" smtClean="0">
                          <a:effectLst/>
                        </a:rPr>
                        <a:t>2,100</a:t>
                      </a:r>
                      <a:endParaRPr lang="en-US" sz="1100" dirty="0">
                        <a:effectLst/>
                      </a:endParaRPr>
                    </a:p>
                    <a:p>
                      <a:pPr marL="0" marR="0" algn="r">
                        <a:lnSpc>
                          <a:spcPct val="115000"/>
                        </a:lnSpc>
                        <a:spcBef>
                          <a:spcPts val="0"/>
                        </a:spcBef>
                        <a:spcAft>
                          <a:spcPts val="0"/>
                        </a:spcAft>
                      </a:pPr>
                      <a:r>
                        <a:rPr lang="en-US" sz="1100" dirty="0" smtClean="0">
                          <a:effectLst/>
                        </a:rPr>
                        <a:t>9,000</a:t>
                      </a:r>
                      <a:endParaRPr lang="en-US" sz="1100" dirty="0">
                        <a:effectLst/>
                      </a:endParaRPr>
                    </a:p>
                    <a:p>
                      <a:pPr marL="0" marR="0" algn="r">
                        <a:lnSpc>
                          <a:spcPct val="115000"/>
                        </a:lnSpc>
                        <a:spcBef>
                          <a:spcPts val="0"/>
                        </a:spcBef>
                        <a:spcAft>
                          <a:spcPts val="0"/>
                        </a:spcAft>
                      </a:pPr>
                      <a:r>
                        <a:rPr lang="en-US" sz="1100" dirty="0">
                          <a:effectLst/>
                        </a:rPr>
                        <a:t>1,600</a:t>
                      </a:r>
                    </a:p>
                    <a:p>
                      <a:pPr marL="0" marR="0" algn="r">
                        <a:lnSpc>
                          <a:spcPct val="115000"/>
                        </a:lnSpc>
                        <a:spcBef>
                          <a:spcPts val="0"/>
                        </a:spcBef>
                        <a:spcAft>
                          <a:spcPts val="0"/>
                        </a:spcAft>
                      </a:pPr>
                      <a:r>
                        <a:rPr lang="en-US" sz="1100" dirty="0" smtClean="0">
                          <a:effectLst/>
                        </a:rPr>
                        <a:t>13,000</a:t>
                      </a:r>
                      <a:endParaRPr lang="en-US" sz="1100" dirty="0">
                        <a:effectLst/>
                      </a:endParaRPr>
                    </a:p>
                    <a:p>
                      <a:pPr marL="0" marR="0" algn="r">
                        <a:lnSpc>
                          <a:spcPct val="115000"/>
                        </a:lnSpc>
                        <a:spcBef>
                          <a:spcPts val="0"/>
                        </a:spcBef>
                        <a:spcAft>
                          <a:spcPts val="0"/>
                        </a:spcAft>
                      </a:pPr>
                      <a:r>
                        <a:rPr lang="en-US" sz="1100" dirty="0" smtClean="0">
                          <a:effectLst/>
                        </a:rPr>
                        <a:t>70,000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c>
                  <a:txBody>
                    <a:bodyPr/>
                    <a:lstStyle/>
                    <a:p>
                      <a:pPr marL="0" marR="0" algn="r">
                        <a:lnSpc>
                          <a:spcPct val="115000"/>
                        </a:lnSpc>
                        <a:spcBef>
                          <a:spcPts val="0"/>
                        </a:spcBef>
                        <a:spcAft>
                          <a:spcPts val="0"/>
                        </a:spcAft>
                      </a:pPr>
                      <a:r>
                        <a:rPr lang="en-US" sz="1100" dirty="0">
                          <a:effectLst/>
                        </a:rPr>
                        <a:t> </a:t>
                      </a:r>
                    </a:p>
                    <a:p>
                      <a:pPr marL="0" marR="0" algn="r">
                        <a:lnSpc>
                          <a:spcPct val="115000"/>
                        </a:lnSpc>
                        <a:spcBef>
                          <a:spcPts val="0"/>
                        </a:spcBef>
                        <a:spcAft>
                          <a:spcPts val="0"/>
                        </a:spcAft>
                      </a:pPr>
                      <a:r>
                        <a:rPr lang="en-US" sz="1100" dirty="0" smtClean="0">
                          <a:effectLst/>
                        </a:rPr>
                        <a:t>13,700,000 </a:t>
                      </a:r>
                      <a:endParaRPr lang="en-US" sz="1100" dirty="0">
                        <a:effectLst/>
                      </a:endParaRPr>
                    </a:p>
                    <a:p>
                      <a:pPr marL="0" marR="0" algn="r">
                        <a:lnSpc>
                          <a:spcPct val="115000"/>
                        </a:lnSpc>
                        <a:spcBef>
                          <a:spcPts val="0"/>
                        </a:spcBef>
                        <a:spcAft>
                          <a:spcPts val="0"/>
                        </a:spcAft>
                      </a:pPr>
                      <a:r>
                        <a:rPr lang="en-US" sz="1100" dirty="0" smtClean="0">
                          <a:effectLst/>
                        </a:rPr>
                        <a:t>16,000</a:t>
                      </a:r>
                      <a:endParaRPr lang="en-US" sz="1100" dirty="0">
                        <a:effectLst/>
                      </a:endParaRPr>
                    </a:p>
                    <a:p>
                      <a:pPr marL="0" marR="0" algn="r">
                        <a:lnSpc>
                          <a:spcPct val="115000"/>
                        </a:lnSpc>
                        <a:spcBef>
                          <a:spcPts val="0"/>
                        </a:spcBef>
                        <a:spcAft>
                          <a:spcPts val="0"/>
                        </a:spcAft>
                      </a:pPr>
                      <a:r>
                        <a:rPr lang="en-US" sz="1100" dirty="0" smtClean="0">
                          <a:effectLst/>
                        </a:rPr>
                        <a:t>13,700,000</a:t>
                      </a:r>
                      <a:endParaRPr lang="en-US" sz="1100" dirty="0">
                        <a:effectLst/>
                      </a:endParaRPr>
                    </a:p>
                    <a:p>
                      <a:pPr marL="0" marR="0" algn="r">
                        <a:lnSpc>
                          <a:spcPct val="115000"/>
                        </a:lnSpc>
                        <a:spcBef>
                          <a:spcPts val="0"/>
                        </a:spcBef>
                        <a:spcAft>
                          <a:spcPts val="0"/>
                        </a:spcAft>
                      </a:pPr>
                      <a:r>
                        <a:rPr lang="en-US" sz="1100" dirty="0" smtClean="0">
                          <a:effectLst/>
                        </a:rPr>
                        <a:t>150,000</a:t>
                      </a:r>
                      <a:endParaRPr lang="en-US" sz="1100" dirty="0">
                        <a:effectLst/>
                      </a:endParaRPr>
                    </a:p>
                    <a:p>
                      <a:pPr marL="0" marR="0" algn="r">
                        <a:lnSpc>
                          <a:spcPct val="115000"/>
                        </a:lnSpc>
                        <a:spcBef>
                          <a:spcPts val="0"/>
                        </a:spcBef>
                        <a:spcAft>
                          <a:spcPts val="0"/>
                        </a:spcAft>
                      </a:pPr>
                      <a:r>
                        <a:rPr lang="en-US" sz="1100" dirty="0" smtClean="0">
                          <a:effectLst/>
                        </a:rPr>
                        <a:t>1,300,000</a:t>
                      </a:r>
                      <a:endParaRPr lang="en-US" sz="1100" dirty="0">
                        <a:effectLst/>
                      </a:endParaRPr>
                    </a:p>
                    <a:p>
                      <a:pPr marL="0" marR="0" algn="r">
                        <a:lnSpc>
                          <a:spcPct val="115000"/>
                        </a:lnSpc>
                        <a:spcBef>
                          <a:spcPts val="0"/>
                        </a:spcBef>
                        <a:spcAft>
                          <a:spcPts val="0"/>
                        </a:spcAft>
                      </a:pPr>
                      <a:r>
                        <a:rPr lang="en-US" sz="1100" dirty="0" smtClean="0">
                          <a:effectLst/>
                        </a:rPr>
                        <a:t>1,400,000</a:t>
                      </a:r>
                      <a:endParaRPr lang="en-US" sz="1100" dirty="0">
                        <a:effectLst/>
                      </a:endParaRPr>
                    </a:p>
                    <a:p>
                      <a:pPr marL="0" marR="0" algn="r">
                        <a:lnSpc>
                          <a:spcPct val="115000"/>
                        </a:lnSpc>
                        <a:spcBef>
                          <a:spcPts val="0"/>
                        </a:spcBef>
                        <a:spcAft>
                          <a:spcPts val="0"/>
                        </a:spcAft>
                      </a:pPr>
                      <a:r>
                        <a:rPr lang="en-US" sz="1100" dirty="0" smtClean="0">
                          <a:effectLst/>
                        </a:rPr>
                        <a:t>2,900,000</a:t>
                      </a:r>
                      <a:endParaRPr lang="en-US" sz="1100" dirty="0">
                        <a:effectLst/>
                      </a:endParaRPr>
                    </a:p>
                    <a:p>
                      <a:pPr marL="0" marR="0" algn="r">
                        <a:lnSpc>
                          <a:spcPct val="115000"/>
                        </a:lnSpc>
                        <a:spcBef>
                          <a:spcPts val="0"/>
                        </a:spcBef>
                        <a:spcAft>
                          <a:spcPts val="0"/>
                        </a:spcAft>
                      </a:pPr>
                      <a:r>
                        <a:rPr lang="en-US" sz="1100" dirty="0" smtClean="0">
                          <a:effectLst/>
                        </a:rPr>
                        <a:t>16,700,000</a:t>
                      </a:r>
                      <a:endParaRPr lang="en-US" sz="1100" dirty="0">
                        <a:effectLst/>
                        <a:latin typeface="Times New Roman" panose="02020603050405020304" pitchFamily="18" charset="0"/>
                        <a:ea typeface="Malgun Gothic" panose="020B0503020000020004" pitchFamily="34" charset="-127"/>
                      </a:endParaRPr>
                    </a:p>
                  </a:txBody>
                  <a:tcPr marL="64599" marR="64599" marT="0" marB="0"/>
                </a:tc>
              </a:tr>
            </a:tbl>
          </a:graphicData>
        </a:graphic>
      </p:graphicFrame>
    </p:spTree>
    <p:extLst>
      <p:ext uri="{BB962C8B-B14F-4D97-AF65-F5344CB8AC3E}">
        <p14:creationId xmlns:p14="http://schemas.microsoft.com/office/powerpoint/2010/main" val="1487678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5448"/>
            <a:ext cx="8546912" cy="1252728"/>
          </a:xfrm>
        </p:spPr>
        <p:txBody>
          <a:bodyPr>
            <a:normAutofit/>
          </a:bodyPr>
          <a:lstStyle/>
          <a:p>
            <a:r>
              <a:rPr lang="en-US" sz="3000" dirty="0" smtClean="0"/>
              <a:t>Global cost estimates by WBIL for 2013</a:t>
            </a:r>
            <a:r>
              <a:rPr lang="en-US" sz="3000" dirty="0"/>
              <a:t> </a:t>
            </a:r>
            <a:r>
              <a:rPr lang="en-US" sz="1400" dirty="0"/>
              <a:t/>
            </a:r>
            <a:br>
              <a:rPr lang="en-US" sz="1400" dirty="0"/>
            </a:br>
            <a:r>
              <a:rPr lang="en-US" sz="1400" dirty="0"/>
              <a:t>Thompson KM, </a:t>
            </a:r>
            <a:r>
              <a:rPr lang="en-US" sz="1400" dirty="0" err="1"/>
              <a:t>Badizadegan</a:t>
            </a:r>
            <a:r>
              <a:rPr lang="en-US" sz="1400" dirty="0"/>
              <a:t> ND. Modeling the transmission of measles and rubella to support global management policy analyses and eradication investment cases, Risk Analysis 2017; 37(6):1109-1131</a:t>
            </a:r>
            <a:endParaRPr lang="en-US" dirty="0"/>
          </a:p>
        </p:txBody>
      </p:sp>
      <p:sp>
        <p:nvSpPr>
          <p:cNvPr id="4" name="Footer Placeholder 3"/>
          <p:cNvSpPr>
            <a:spLocks noGrp="1"/>
          </p:cNvSpPr>
          <p:nvPr>
            <p:ph type="ftr" sz="quarter" idx="11"/>
          </p:nvPr>
        </p:nvSpPr>
        <p:spPr/>
        <p:txBody>
          <a:bodyPr/>
          <a:lstStyle/>
          <a:p>
            <a:pPr>
              <a:defRPr/>
            </a:pPr>
            <a:endParaRPr lang="en-US" dirty="0"/>
          </a:p>
        </p:txBody>
      </p:sp>
      <p:graphicFrame>
        <p:nvGraphicFramePr>
          <p:cNvPr id="7" name="Content Placeholder 5"/>
          <p:cNvGraphicFramePr>
            <a:graphicFrameLocks noGrp="1"/>
          </p:cNvGraphicFramePr>
          <p:nvPr>
            <p:ph idx="1"/>
            <p:extLst>
              <p:ext uri="{D42A27DB-BD31-4B8C-83A1-F6EECF244321}">
                <p14:modId xmlns:p14="http://schemas.microsoft.com/office/powerpoint/2010/main" val="3800808696"/>
              </p:ext>
            </p:extLst>
          </p:nvPr>
        </p:nvGraphicFramePr>
        <p:xfrm>
          <a:off x="201835" y="1801761"/>
          <a:ext cx="8789765" cy="4206240"/>
        </p:xfrm>
        <a:graphic>
          <a:graphicData uri="http://schemas.openxmlformats.org/drawingml/2006/table">
            <a:tbl>
              <a:tblPr firstRow="1" firstCol="1" bandRow="1">
                <a:tableStyleId>{5C22544A-7EE6-4342-B048-85BDC9FD1C3A}</a:tableStyleId>
              </a:tblPr>
              <a:tblGrid>
                <a:gridCol w="3488164"/>
                <a:gridCol w="873804"/>
                <a:gridCol w="1247267"/>
                <a:gridCol w="1184904"/>
                <a:gridCol w="928826"/>
                <a:gridCol w="1066800"/>
              </a:tblGrid>
              <a:tr h="0">
                <a:tc>
                  <a:txBody>
                    <a:bodyPr/>
                    <a:lstStyle/>
                    <a:p>
                      <a:pPr marL="0" marR="0">
                        <a:lnSpc>
                          <a:spcPct val="115000"/>
                        </a:lnSpc>
                        <a:spcBef>
                          <a:spcPts val="0"/>
                        </a:spcBef>
                        <a:spcAft>
                          <a:spcPts val="0"/>
                        </a:spcAft>
                      </a:pPr>
                      <a:r>
                        <a:rPr lang="en-US" sz="1200" dirty="0">
                          <a:effectLst/>
                        </a:rPr>
                        <a:t>Income level</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a:effectLst/>
                        </a:rPr>
                        <a:t>Low</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a:effectLst/>
                        </a:rPr>
                        <a:t>Lower middle</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a:effectLst/>
                        </a:rPr>
                        <a:t>Upper middle</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a:effectLst/>
                        </a:rPr>
                        <a:t>High</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a:effectLst/>
                        </a:rPr>
                        <a:t>Global</a:t>
                      </a:r>
                      <a:endParaRPr lang="en-US" sz="1200">
                        <a:effectLst/>
                        <a:latin typeface="Times New Roman" panose="02020603050405020304" pitchFamily="18" charset="0"/>
                        <a:ea typeface="Malgun Gothic" panose="020B0503020000020004" pitchFamily="34" charset="-127"/>
                      </a:endParaRPr>
                    </a:p>
                  </a:txBody>
                  <a:tcPr marL="68580" marR="68580" marT="0" marB="0"/>
                </a:tc>
              </a:tr>
              <a:tr h="0">
                <a:tc>
                  <a:txBody>
                    <a:bodyPr/>
                    <a:lstStyle/>
                    <a:p>
                      <a:pPr marL="0" marR="0">
                        <a:lnSpc>
                          <a:spcPct val="115000"/>
                        </a:lnSpc>
                        <a:spcBef>
                          <a:spcPts val="0"/>
                        </a:spcBef>
                        <a:spcAft>
                          <a:spcPts val="0"/>
                        </a:spcAft>
                      </a:pPr>
                      <a:r>
                        <a:rPr lang="en-US" sz="1200" dirty="0">
                          <a:effectLst/>
                        </a:rPr>
                        <a:t>Treatment cost estimates ($ millions)</a:t>
                      </a:r>
                    </a:p>
                    <a:p>
                      <a:pPr marL="0" marR="0">
                        <a:lnSpc>
                          <a:spcPct val="115000"/>
                        </a:lnSpc>
                        <a:spcBef>
                          <a:spcPts val="0"/>
                        </a:spcBef>
                        <a:spcAft>
                          <a:spcPts val="0"/>
                        </a:spcAft>
                      </a:pPr>
                      <a:r>
                        <a:rPr lang="en-US" sz="1200" dirty="0">
                          <a:effectLst/>
                        </a:rPr>
                        <a:t>   M: Infections</a:t>
                      </a:r>
                    </a:p>
                    <a:p>
                      <a:pPr marL="0" marR="0">
                        <a:lnSpc>
                          <a:spcPct val="115000"/>
                        </a:lnSpc>
                        <a:spcBef>
                          <a:spcPts val="0"/>
                        </a:spcBef>
                        <a:spcAft>
                          <a:spcPts val="0"/>
                        </a:spcAft>
                      </a:pPr>
                      <a:r>
                        <a:rPr lang="en-US" sz="1200" dirty="0">
                          <a:effectLst/>
                        </a:rPr>
                        <a:t>   M: Infant mortality and pregnancy losses</a:t>
                      </a:r>
                    </a:p>
                    <a:p>
                      <a:pPr marL="0" marR="0">
                        <a:lnSpc>
                          <a:spcPct val="115000"/>
                        </a:lnSpc>
                        <a:spcBef>
                          <a:spcPts val="0"/>
                        </a:spcBef>
                        <a:spcAft>
                          <a:spcPts val="0"/>
                        </a:spcAft>
                      </a:pPr>
                      <a:r>
                        <a:rPr lang="en-US" sz="1200" dirty="0">
                          <a:effectLst/>
                        </a:rPr>
                        <a:t>   M: Total</a:t>
                      </a:r>
                    </a:p>
                    <a:p>
                      <a:pPr marL="0" marR="0">
                        <a:lnSpc>
                          <a:spcPct val="115000"/>
                        </a:lnSpc>
                        <a:spcBef>
                          <a:spcPts val="0"/>
                        </a:spcBef>
                        <a:spcAft>
                          <a:spcPts val="0"/>
                        </a:spcAft>
                      </a:pPr>
                      <a:r>
                        <a:rPr lang="en-US" sz="1200" dirty="0">
                          <a:effectLst/>
                        </a:rPr>
                        <a:t>   R: Infections</a:t>
                      </a:r>
                    </a:p>
                    <a:p>
                      <a:pPr marL="0" marR="0">
                        <a:lnSpc>
                          <a:spcPct val="115000"/>
                        </a:lnSpc>
                        <a:spcBef>
                          <a:spcPts val="0"/>
                        </a:spcBef>
                        <a:spcAft>
                          <a:spcPts val="0"/>
                        </a:spcAft>
                      </a:pPr>
                      <a:r>
                        <a:rPr lang="en-US" sz="1200" dirty="0">
                          <a:effectLst/>
                        </a:rPr>
                        <a:t>   R: Infant mortality and pregnancy losses</a:t>
                      </a:r>
                    </a:p>
                    <a:p>
                      <a:pPr marL="0" marR="0">
                        <a:lnSpc>
                          <a:spcPct val="115000"/>
                        </a:lnSpc>
                        <a:spcBef>
                          <a:spcPts val="0"/>
                        </a:spcBef>
                        <a:spcAft>
                          <a:spcPts val="0"/>
                        </a:spcAft>
                      </a:pPr>
                      <a:r>
                        <a:rPr lang="en-US" sz="1200" dirty="0">
                          <a:effectLst/>
                        </a:rPr>
                        <a:t>   R: CRS </a:t>
                      </a:r>
                      <a:r>
                        <a:rPr lang="en-US" sz="1200" dirty="0" smtClean="0">
                          <a:effectLst/>
                        </a:rPr>
                        <a:t>cases in surviving infants</a:t>
                      </a:r>
                      <a:endParaRPr lang="en-US" sz="1200" dirty="0">
                        <a:effectLst/>
                      </a:endParaRPr>
                    </a:p>
                    <a:p>
                      <a:pPr marL="0" marR="0">
                        <a:lnSpc>
                          <a:spcPct val="115000"/>
                        </a:lnSpc>
                        <a:spcBef>
                          <a:spcPts val="0"/>
                        </a:spcBef>
                        <a:spcAft>
                          <a:spcPts val="0"/>
                        </a:spcAft>
                      </a:pPr>
                      <a:r>
                        <a:rPr lang="en-US" sz="1200" dirty="0">
                          <a:effectLst/>
                        </a:rPr>
                        <a:t>   R: Total</a:t>
                      </a:r>
                    </a:p>
                    <a:p>
                      <a:pPr marL="0" marR="0">
                        <a:lnSpc>
                          <a:spcPct val="115000"/>
                        </a:lnSpc>
                        <a:spcBef>
                          <a:spcPts val="0"/>
                        </a:spcBef>
                        <a:spcAft>
                          <a:spcPts val="0"/>
                        </a:spcAft>
                      </a:pPr>
                      <a:r>
                        <a:rPr lang="en-US" sz="1200" dirty="0">
                          <a:effectLst/>
                        </a:rPr>
                        <a:t>   M&amp;R: Total</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32 [78]</a:t>
                      </a:r>
                      <a:endParaRPr lang="en-US" sz="1200" dirty="0">
                        <a:effectLst/>
                      </a:endParaRPr>
                    </a:p>
                    <a:p>
                      <a:pPr marL="0" marR="0" algn="r">
                        <a:lnSpc>
                          <a:spcPct val="115000"/>
                        </a:lnSpc>
                        <a:spcBef>
                          <a:spcPts val="0"/>
                        </a:spcBef>
                        <a:spcAft>
                          <a:spcPts val="0"/>
                        </a:spcAft>
                      </a:pPr>
                      <a:r>
                        <a:rPr lang="en-US" sz="1200" dirty="0" smtClean="0">
                          <a:effectLst/>
                        </a:rPr>
                        <a:t>0 [0]</a:t>
                      </a:r>
                      <a:endParaRPr lang="en-US" sz="1200" dirty="0">
                        <a:effectLst/>
                      </a:endParaRPr>
                    </a:p>
                    <a:p>
                      <a:pPr marL="0" marR="0" lvl="0" indent="0" algn="r" defTabSz="914400" rtl="0" eaLnBrk="1" fontAlgn="auto" latinLnBrk="0" hangingPunct="1">
                        <a:lnSpc>
                          <a:spcPct val="115000"/>
                        </a:lnSpc>
                        <a:spcBef>
                          <a:spcPts val="0"/>
                        </a:spcBef>
                        <a:spcAft>
                          <a:spcPts val="0"/>
                        </a:spcAft>
                        <a:buClrTx/>
                        <a:buSzTx/>
                        <a:buFontTx/>
                        <a:buNone/>
                        <a:tabLst/>
                        <a:defRPr/>
                      </a:pPr>
                      <a:r>
                        <a:rPr lang="en-US" sz="1200" dirty="0" smtClean="0">
                          <a:effectLst/>
                        </a:rPr>
                        <a:t>32 [78]</a:t>
                      </a:r>
                      <a:endParaRPr lang="en-US" sz="1200" dirty="0">
                        <a:effectLst/>
                      </a:endParaRPr>
                    </a:p>
                    <a:p>
                      <a:pPr marL="0" marR="0" algn="r">
                        <a:lnSpc>
                          <a:spcPct val="115000"/>
                        </a:lnSpc>
                        <a:spcBef>
                          <a:spcPts val="0"/>
                        </a:spcBef>
                        <a:spcAft>
                          <a:spcPts val="0"/>
                        </a:spcAft>
                      </a:pPr>
                      <a:r>
                        <a:rPr lang="en-US" sz="1200" dirty="0" smtClean="0">
                          <a:effectLst/>
                        </a:rPr>
                        <a:t>23 [290]</a:t>
                      </a:r>
                      <a:endParaRPr lang="en-US" sz="1200" dirty="0">
                        <a:effectLst/>
                      </a:endParaRPr>
                    </a:p>
                    <a:p>
                      <a:pPr marL="0" marR="0" algn="r">
                        <a:lnSpc>
                          <a:spcPct val="115000"/>
                        </a:lnSpc>
                        <a:spcBef>
                          <a:spcPts val="0"/>
                        </a:spcBef>
                        <a:spcAft>
                          <a:spcPts val="0"/>
                        </a:spcAft>
                      </a:pPr>
                      <a:r>
                        <a:rPr lang="en-US" sz="1200" dirty="0" smtClean="0">
                          <a:effectLst/>
                        </a:rPr>
                        <a:t>0.1 [0]</a:t>
                      </a:r>
                      <a:endParaRPr lang="en-US" sz="1200" dirty="0">
                        <a:effectLst/>
                      </a:endParaRPr>
                    </a:p>
                    <a:p>
                      <a:pPr marL="0" marR="0" algn="r">
                        <a:lnSpc>
                          <a:spcPct val="115000"/>
                        </a:lnSpc>
                        <a:spcBef>
                          <a:spcPts val="0"/>
                        </a:spcBef>
                        <a:spcAft>
                          <a:spcPts val="0"/>
                        </a:spcAft>
                      </a:pPr>
                      <a:r>
                        <a:rPr lang="en-US" sz="1200" dirty="0" smtClean="0">
                          <a:effectLst/>
                        </a:rPr>
                        <a:t>340 [0]</a:t>
                      </a:r>
                      <a:endParaRPr lang="en-US" sz="1200" dirty="0">
                        <a:effectLst/>
                      </a:endParaRPr>
                    </a:p>
                    <a:p>
                      <a:pPr marL="0" marR="0" algn="r">
                        <a:lnSpc>
                          <a:spcPct val="115000"/>
                        </a:lnSpc>
                        <a:spcBef>
                          <a:spcPts val="0"/>
                        </a:spcBef>
                        <a:spcAft>
                          <a:spcPts val="0"/>
                        </a:spcAft>
                      </a:pPr>
                      <a:r>
                        <a:rPr lang="en-US" sz="1200" dirty="0" smtClean="0">
                          <a:effectLst/>
                        </a:rPr>
                        <a:t>360 [290]</a:t>
                      </a:r>
                      <a:endParaRPr lang="en-US" sz="1200" dirty="0">
                        <a:effectLst/>
                      </a:endParaRPr>
                    </a:p>
                    <a:p>
                      <a:pPr marL="0" marR="0" algn="r">
                        <a:lnSpc>
                          <a:spcPct val="115000"/>
                        </a:lnSpc>
                        <a:spcBef>
                          <a:spcPts val="0"/>
                        </a:spcBef>
                        <a:spcAft>
                          <a:spcPts val="0"/>
                        </a:spcAft>
                      </a:pPr>
                      <a:r>
                        <a:rPr lang="en-US" sz="1200" dirty="0" smtClean="0">
                          <a:effectLst/>
                        </a:rPr>
                        <a:t>400 [360]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510 [270] </a:t>
                      </a:r>
                      <a:endParaRPr lang="en-US" sz="1200" dirty="0">
                        <a:effectLst/>
                      </a:endParaRPr>
                    </a:p>
                    <a:p>
                      <a:pPr marL="0" marR="0" algn="r">
                        <a:lnSpc>
                          <a:spcPct val="115000"/>
                        </a:lnSpc>
                        <a:spcBef>
                          <a:spcPts val="0"/>
                        </a:spcBef>
                        <a:spcAft>
                          <a:spcPts val="0"/>
                        </a:spcAft>
                      </a:pPr>
                      <a:r>
                        <a:rPr lang="en-US" sz="1200" dirty="0" smtClean="0">
                          <a:effectLst/>
                        </a:rPr>
                        <a:t>0 [0]</a:t>
                      </a:r>
                      <a:endParaRPr lang="en-US" sz="1200" dirty="0">
                        <a:effectLst/>
                      </a:endParaRPr>
                    </a:p>
                    <a:p>
                      <a:pPr marL="0" marR="0" algn="r">
                        <a:lnSpc>
                          <a:spcPct val="115000"/>
                        </a:lnSpc>
                        <a:spcBef>
                          <a:spcPts val="0"/>
                        </a:spcBef>
                        <a:spcAft>
                          <a:spcPts val="0"/>
                        </a:spcAft>
                      </a:pPr>
                      <a:r>
                        <a:rPr lang="en-US" sz="1200" dirty="0" smtClean="0">
                          <a:effectLst/>
                        </a:rPr>
                        <a:t>510 [270]</a:t>
                      </a:r>
                      <a:endParaRPr lang="en-US" sz="1200" dirty="0">
                        <a:effectLst/>
                      </a:endParaRPr>
                    </a:p>
                    <a:p>
                      <a:pPr marL="0" marR="0" algn="r">
                        <a:lnSpc>
                          <a:spcPct val="115000"/>
                        </a:lnSpc>
                        <a:spcBef>
                          <a:spcPts val="0"/>
                        </a:spcBef>
                        <a:spcAft>
                          <a:spcPts val="0"/>
                        </a:spcAft>
                      </a:pPr>
                      <a:r>
                        <a:rPr lang="en-US" sz="1200" dirty="0" smtClean="0">
                          <a:effectLst/>
                        </a:rPr>
                        <a:t>370 [930]</a:t>
                      </a:r>
                      <a:endParaRPr lang="en-US" sz="1200" dirty="0">
                        <a:effectLst/>
                      </a:endParaRPr>
                    </a:p>
                    <a:p>
                      <a:pPr marL="0" marR="0" algn="r">
                        <a:lnSpc>
                          <a:spcPct val="115000"/>
                        </a:lnSpc>
                        <a:spcBef>
                          <a:spcPts val="0"/>
                        </a:spcBef>
                        <a:spcAft>
                          <a:spcPts val="0"/>
                        </a:spcAft>
                      </a:pPr>
                      <a:r>
                        <a:rPr lang="en-US" sz="1200" dirty="0" smtClean="0">
                          <a:effectLst/>
                        </a:rPr>
                        <a:t>0.7 [0]</a:t>
                      </a:r>
                      <a:endParaRPr lang="en-US" sz="1200" dirty="0">
                        <a:effectLst/>
                      </a:endParaRPr>
                    </a:p>
                    <a:p>
                      <a:pPr marL="0" marR="0" algn="r">
                        <a:lnSpc>
                          <a:spcPct val="115000"/>
                        </a:lnSpc>
                        <a:spcBef>
                          <a:spcPts val="0"/>
                        </a:spcBef>
                        <a:spcAft>
                          <a:spcPts val="0"/>
                        </a:spcAft>
                      </a:pPr>
                      <a:r>
                        <a:rPr lang="en-US" sz="1200" dirty="0" smtClean="0">
                          <a:effectLst/>
                        </a:rPr>
                        <a:t>1,300 [0]</a:t>
                      </a:r>
                      <a:endParaRPr lang="en-US" sz="1200" dirty="0">
                        <a:effectLst/>
                      </a:endParaRPr>
                    </a:p>
                    <a:p>
                      <a:pPr marL="0" marR="0" algn="r">
                        <a:lnSpc>
                          <a:spcPct val="115000"/>
                        </a:lnSpc>
                        <a:spcBef>
                          <a:spcPts val="0"/>
                        </a:spcBef>
                        <a:spcAft>
                          <a:spcPts val="0"/>
                        </a:spcAft>
                      </a:pPr>
                      <a:r>
                        <a:rPr lang="en-US" sz="1200" dirty="0" smtClean="0">
                          <a:effectLst/>
                        </a:rPr>
                        <a:t>1,700 [1,000]</a:t>
                      </a:r>
                      <a:endParaRPr lang="en-US" sz="1200" dirty="0">
                        <a:effectLst/>
                      </a:endParaRPr>
                    </a:p>
                    <a:p>
                      <a:pPr marL="0" marR="0" algn="r">
                        <a:lnSpc>
                          <a:spcPct val="115000"/>
                        </a:lnSpc>
                        <a:spcBef>
                          <a:spcPts val="0"/>
                        </a:spcBef>
                        <a:spcAft>
                          <a:spcPts val="0"/>
                        </a:spcAft>
                      </a:pPr>
                      <a:r>
                        <a:rPr lang="en-US" sz="1200" dirty="0" smtClean="0">
                          <a:effectLst/>
                          <a:latin typeface="+mn-lt"/>
                          <a:ea typeface="+mn-ea"/>
                        </a:rPr>
                        <a:t>2,100</a:t>
                      </a:r>
                      <a:r>
                        <a:rPr lang="en-US" sz="1200" baseline="0" dirty="0" smtClean="0">
                          <a:effectLst/>
                          <a:latin typeface="+mn-lt"/>
                          <a:ea typeface="+mn-ea"/>
                        </a:rPr>
                        <a:t> [1,300]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280 [140]</a:t>
                      </a:r>
                      <a:endParaRPr lang="en-US" sz="1200" dirty="0">
                        <a:effectLst/>
                      </a:endParaRPr>
                    </a:p>
                    <a:p>
                      <a:pPr marL="0" marR="0" algn="r">
                        <a:lnSpc>
                          <a:spcPct val="115000"/>
                        </a:lnSpc>
                        <a:spcBef>
                          <a:spcPts val="0"/>
                        </a:spcBef>
                        <a:spcAft>
                          <a:spcPts val="0"/>
                        </a:spcAft>
                      </a:pPr>
                      <a:r>
                        <a:rPr lang="en-US" sz="1200" dirty="0" smtClean="0">
                          <a:effectLst/>
                        </a:rPr>
                        <a:t>0</a:t>
                      </a:r>
                      <a:r>
                        <a:rPr lang="en-US" sz="1200" baseline="0" dirty="0" smtClean="0">
                          <a:effectLst/>
                        </a:rPr>
                        <a:t> [</a:t>
                      </a:r>
                      <a:r>
                        <a:rPr lang="en-US" sz="1200" dirty="0" smtClean="0">
                          <a:effectLst/>
                        </a:rPr>
                        <a:t>0]</a:t>
                      </a:r>
                      <a:endParaRPr lang="en-US" sz="1200" dirty="0">
                        <a:effectLst/>
                      </a:endParaRPr>
                    </a:p>
                    <a:p>
                      <a:pPr marL="0" marR="0" lvl="0" indent="0" algn="r" defTabSz="914400" rtl="0" eaLnBrk="1" fontAlgn="auto" latinLnBrk="0" hangingPunct="1">
                        <a:lnSpc>
                          <a:spcPct val="115000"/>
                        </a:lnSpc>
                        <a:spcBef>
                          <a:spcPts val="0"/>
                        </a:spcBef>
                        <a:spcAft>
                          <a:spcPts val="0"/>
                        </a:spcAft>
                        <a:buClrTx/>
                        <a:buSzTx/>
                        <a:buFontTx/>
                        <a:buNone/>
                        <a:tabLst/>
                        <a:defRPr/>
                      </a:pPr>
                      <a:r>
                        <a:rPr lang="en-US" sz="1200" dirty="0" smtClean="0">
                          <a:effectLst/>
                        </a:rPr>
                        <a:t>280 [140]</a:t>
                      </a:r>
                    </a:p>
                    <a:p>
                      <a:pPr marL="0" marR="0" algn="r">
                        <a:lnSpc>
                          <a:spcPct val="115000"/>
                        </a:lnSpc>
                        <a:spcBef>
                          <a:spcPts val="0"/>
                        </a:spcBef>
                        <a:spcAft>
                          <a:spcPts val="0"/>
                        </a:spcAft>
                      </a:pPr>
                      <a:r>
                        <a:rPr lang="en-US" sz="1200" dirty="0" smtClean="0">
                          <a:effectLst/>
                        </a:rPr>
                        <a:t>160 [300]</a:t>
                      </a:r>
                      <a:endParaRPr lang="en-US" sz="1200" dirty="0">
                        <a:effectLst/>
                      </a:endParaRPr>
                    </a:p>
                    <a:p>
                      <a:pPr marL="0" marR="0" algn="r">
                        <a:lnSpc>
                          <a:spcPct val="115000"/>
                        </a:lnSpc>
                        <a:spcBef>
                          <a:spcPts val="0"/>
                        </a:spcBef>
                        <a:spcAft>
                          <a:spcPts val="0"/>
                        </a:spcAft>
                      </a:pPr>
                      <a:r>
                        <a:rPr lang="en-US" sz="1200" dirty="0" smtClean="0">
                          <a:effectLst/>
                        </a:rPr>
                        <a:t>0.4 [0]</a:t>
                      </a:r>
                      <a:endParaRPr lang="en-US" sz="1200" dirty="0">
                        <a:effectLst/>
                      </a:endParaRPr>
                    </a:p>
                    <a:p>
                      <a:pPr marL="0" marR="0" algn="r">
                        <a:lnSpc>
                          <a:spcPct val="115000"/>
                        </a:lnSpc>
                        <a:spcBef>
                          <a:spcPts val="0"/>
                        </a:spcBef>
                        <a:spcAft>
                          <a:spcPts val="0"/>
                        </a:spcAft>
                      </a:pPr>
                      <a:r>
                        <a:rPr lang="en-US" sz="1200" dirty="0" smtClean="0">
                          <a:effectLst/>
                        </a:rPr>
                        <a:t>640 [0] </a:t>
                      </a:r>
                      <a:endParaRPr lang="en-US" sz="1200" dirty="0">
                        <a:effectLst/>
                      </a:endParaRPr>
                    </a:p>
                    <a:p>
                      <a:pPr marL="0" marR="0" algn="r">
                        <a:lnSpc>
                          <a:spcPct val="115000"/>
                        </a:lnSpc>
                        <a:spcBef>
                          <a:spcPts val="0"/>
                        </a:spcBef>
                        <a:spcAft>
                          <a:spcPts val="0"/>
                        </a:spcAft>
                      </a:pPr>
                      <a:r>
                        <a:rPr lang="en-US" sz="1200" dirty="0" smtClean="0">
                          <a:effectLst/>
                        </a:rPr>
                        <a:t>800 [300]</a:t>
                      </a:r>
                      <a:endParaRPr lang="en-US" sz="1200" dirty="0">
                        <a:effectLst/>
                      </a:endParaRPr>
                    </a:p>
                    <a:p>
                      <a:pPr marL="0" marR="0" algn="r">
                        <a:lnSpc>
                          <a:spcPct val="115000"/>
                        </a:lnSpc>
                        <a:spcBef>
                          <a:spcPts val="0"/>
                        </a:spcBef>
                        <a:spcAft>
                          <a:spcPts val="0"/>
                        </a:spcAft>
                      </a:pPr>
                      <a:r>
                        <a:rPr lang="en-US" sz="1200" dirty="0" smtClean="0">
                          <a:effectLst/>
                        </a:rPr>
                        <a:t>1,100 [440]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740 [360]</a:t>
                      </a:r>
                      <a:endParaRPr lang="en-US" sz="1200" dirty="0">
                        <a:effectLst/>
                      </a:endParaRPr>
                    </a:p>
                    <a:p>
                      <a:pPr marL="0" marR="0" algn="r">
                        <a:lnSpc>
                          <a:spcPct val="115000"/>
                        </a:lnSpc>
                        <a:spcBef>
                          <a:spcPts val="0"/>
                        </a:spcBef>
                        <a:spcAft>
                          <a:spcPts val="0"/>
                        </a:spcAft>
                      </a:pPr>
                      <a:r>
                        <a:rPr lang="en-US" sz="1200" dirty="0" smtClean="0">
                          <a:effectLst/>
                        </a:rPr>
                        <a:t>0 [0]</a:t>
                      </a:r>
                      <a:endParaRPr lang="en-US" sz="1200" dirty="0">
                        <a:effectLst/>
                      </a:endParaRPr>
                    </a:p>
                    <a:p>
                      <a:pPr marL="0" marR="0" lvl="0" indent="0" algn="r" defTabSz="914400" rtl="0" eaLnBrk="1" fontAlgn="auto" latinLnBrk="0" hangingPunct="1">
                        <a:lnSpc>
                          <a:spcPct val="115000"/>
                        </a:lnSpc>
                        <a:spcBef>
                          <a:spcPts val="0"/>
                        </a:spcBef>
                        <a:spcAft>
                          <a:spcPts val="0"/>
                        </a:spcAft>
                        <a:buClrTx/>
                        <a:buSzTx/>
                        <a:buFontTx/>
                        <a:buNone/>
                        <a:tabLst/>
                        <a:defRPr/>
                      </a:pPr>
                      <a:r>
                        <a:rPr lang="en-US" sz="1200" dirty="0" smtClean="0">
                          <a:effectLst/>
                        </a:rPr>
                        <a:t>740 [360]</a:t>
                      </a:r>
                      <a:endParaRPr lang="en-US" sz="1200" dirty="0">
                        <a:effectLst/>
                      </a:endParaRPr>
                    </a:p>
                    <a:p>
                      <a:pPr marL="0" marR="0" algn="r">
                        <a:lnSpc>
                          <a:spcPct val="115000"/>
                        </a:lnSpc>
                        <a:spcBef>
                          <a:spcPts val="0"/>
                        </a:spcBef>
                        <a:spcAft>
                          <a:spcPts val="0"/>
                        </a:spcAft>
                      </a:pPr>
                      <a:r>
                        <a:rPr lang="en-US" sz="1200" dirty="0" smtClean="0">
                          <a:effectLst/>
                        </a:rPr>
                        <a:t>95 [15]</a:t>
                      </a:r>
                      <a:endParaRPr lang="en-US" sz="1200" dirty="0">
                        <a:effectLst/>
                      </a:endParaRPr>
                    </a:p>
                    <a:p>
                      <a:pPr marL="0" marR="0" algn="r">
                        <a:lnSpc>
                          <a:spcPct val="115000"/>
                        </a:lnSpc>
                        <a:spcBef>
                          <a:spcPts val="0"/>
                        </a:spcBef>
                        <a:spcAft>
                          <a:spcPts val="0"/>
                        </a:spcAft>
                      </a:pPr>
                      <a:r>
                        <a:rPr lang="en-US" sz="1200" dirty="0" smtClean="0">
                          <a:effectLst/>
                        </a:rPr>
                        <a:t>0.2 [0]</a:t>
                      </a:r>
                      <a:endParaRPr lang="en-US" sz="1200" dirty="0">
                        <a:effectLst/>
                      </a:endParaRPr>
                    </a:p>
                    <a:p>
                      <a:pPr marL="0" marR="0" algn="r">
                        <a:lnSpc>
                          <a:spcPct val="115000"/>
                        </a:lnSpc>
                        <a:spcBef>
                          <a:spcPts val="0"/>
                        </a:spcBef>
                        <a:spcAft>
                          <a:spcPts val="0"/>
                        </a:spcAft>
                      </a:pPr>
                      <a:r>
                        <a:rPr lang="en-US" sz="1200" dirty="0" smtClean="0">
                          <a:effectLst/>
                        </a:rPr>
                        <a:t>77 [0]</a:t>
                      </a:r>
                      <a:endParaRPr lang="en-US" sz="1200" dirty="0">
                        <a:effectLst/>
                      </a:endParaRPr>
                    </a:p>
                    <a:p>
                      <a:pPr marL="0" marR="0" algn="r">
                        <a:lnSpc>
                          <a:spcPct val="115000"/>
                        </a:lnSpc>
                        <a:spcBef>
                          <a:spcPts val="0"/>
                        </a:spcBef>
                        <a:spcAft>
                          <a:spcPts val="0"/>
                        </a:spcAft>
                      </a:pPr>
                      <a:r>
                        <a:rPr lang="en-US" sz="1200" dirty="0" smtClean="0">
                          <a:effectLst/>
                        </a:rPr>
                        <a:t>170 [15]</a:t>
                      </a:r>
                      <a:endParaRPr lang="en-US" sz="1200" dirty="0">
                        <a:effectLst/>
                      </a:endParaRPr>
                    </a:p>
                    <a:p>
                      <a:pPr marL="0" marR="0" algn="r">
                        <a:lnSpc>
                          <a:spcPct val="115000"/>
                        </a:lnSpc>
                        <a:spcBef>
                          <a:spcPts val="0"/>
                        </a:spcBef>
                        <a:spcAft>
                          <a:spcPts val="0"/>
                        </a:spcAft>
                      </a:pPr>
                      <a:r>
                        <a:rPr lang="en-US" sz="1200" dirty="0" smtClean="0">
                          <a:effectLst/>
                        </a:rPr>
                        <a:t>910 [380]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1,600 [850]</a:t>
                      </a:r>
                      <a:endParaRPr lang="en-US" sz="1200" dirty="0">
                        <a:effectLst/>
                      </a:endParaRPr>
                    </a:p>
                    <a:p>
                      <a:pPr marL="0" marR="0" algn="r">
                        <a:lnSpc>
                          <a:spcPct val="115000"/>
                        </a:lnSpc>
                        <a:spcBef>
                          <a:spcPts val="0"/>
                        </a:spcBef>
                        <a:spcAft>
                          <a:spcPts val="0"/>
                        </a:spcAft>
                      </a:pPr>
                      <a:r>
                        <a:rPr lang="en-US" sz="1200" dirty="0" smtClean="0">
                          <a:effectLst/>
                        </a:rPr>
                        <a:t>0</a:t>
                      </a:r>
                      <a:r>
                        <a:rPr lang="en-US" sz="1200" baseline="0" dirty="0" smtClean="0">
                          <a:effectLst/>
                        </a:rPr>
                        <a:t> [0]</a:t>
                      </a:r>
                      <a:endParaRPr lang="en-US" sz="1200" dirty="0">
                        <a:effectLst/>
                      </a:endParaRPr>
                    </a:p>
                    <a:p>
                      <a:pPr marL="0" marR="0" lvl="0" indent="0" algn="r" defTabSz="914400" rtl="0" eaLnBrk="1" fontAlgn="auto" latinLnBrk="0" hangingPunct="1">
                        <a:lnSpc>
                          <a:spcPct val="115000"/>
                        </a:lnSpc>
                        <a:spcBef>
                          <a:spcPts val="0"/>
                        </a:spcBef>
                        <a:spcAft>
                          <a:spcPts val="0"/>
                        </a:spcAft>
                        <a:buClrTx/>
                        <a:buSzTx/>
                        <a:buFontTx/>
                        <a:buNone/>
                        <a:tabLst/>
                        <a:defRPr/>
                      </a:pPr>
                      <a:r>
                        <a:rPr lang="en-US" sz="1200" dirty="0" smtClean="0">
                          <a:effectLst/>
                        </a:rPr>
                        <a:t>1,600 [850]</a:t>
                      </a:r>
                    </a:p>
                    <a:p>
                      <a:pPr marL="0" marR="0" algn="r">
                        <a:lnSpc>
                          <a:spcPct val="115000"/>
                        </a:lnSpc>
                        <a:spcBef>
                          <a:spcPts val="0"/>
                        </a:spcBef>
                        <a:spcAft>
                          <a:spcPts val="0"/>
                        </a:spcAft>
                      </a:pPr>
                      <a:r>
                        <a:rPr lang="en-US" sz="1200" dirty="0" smtClean="0">
                          <a:effectLst/>
                        </a:rPr>
                        <a:t>650 [1,500]</a:t>
                      </a:r>
                      <a:endParaRPr lang="en-US" sz="1200" dirty="0">
                        <a:effectLst/>
                      </a:endParaRPr>
                    </a:p>
                    <a:p>
                      <a:pPr marL="0" marR="0" algn="r">
                        <a:lnSpc>
                          <a:spcPct val="115000"/>
                        </a:lnSpc>
                        <a:spcBef>
                          <a:spcPts val="0"/>
                        </a:spcBef>
                        <a:spcAft>
                          <a:spcPts val="0"/>
                        </a:spcAft>
                      </a:pPr>
                      <a:r>
                        <a:rPr lang="en-US" sz="1200" dirty="0" smtClean="0">
                          <a:effectLst/>
                        </a:rPr>
                        <a:t>1.4 [0]</a:t>
                      </a:r>
                      <a:endParaRPr lang="en-US" sz="1200" dirty="0">
                        <a:effectLst/>
                      </a:endParaRPr>
                    </a:p>
                    <a:p>
                      <a:pPr marL="0" marR="0" algn="r">
                        <a:lnSpc>
                          <a:spcPct val="115000"/>
                        </a:lnSpc>
                        <a:spcBef>
                          <a:spcPts val="0"/>
                        </a:spcBef>
                        <a:spcAft>
                          <a:spcPts val="0"/>
                        </a:spcAft>
                      </a:pPr>
                      <a:r>
                        <a:rPr lang="en-US" sz="1200" dirty="0" smtClean="0">
                          <a:effectLst/>
                        </a:rPr>
                        <a:t>2,400 [0]</a:t>
                      </a:r>
                      <a:endParaRPr lang="en-US" sz="1200" dirty="0">
                        <a:effectLst/>
                      </a:endParaRPr>
                    </a:p>
                    <a:p>
                      <a:pPr marL="0" marR="0" algn="r">
                        <a:lnSpc>
                          <a:spcPct val="115000"/>
                        </a:lnSpc>
                        <a:spcBef>
                          <a:spcPts val="0"/>
                        </a:spcBef>
                        <a:spcAft>
                          <a:spcPts val="0"/>
                        </a:spcAft>
                      </a:pPr>
                      <a:r>
                        <a:rPr lang="en-US" sz="1200" dirty="0" smtClean="0">
                          <a:effectLst/>
                        </a:rPr>
                        <a:t>2,900 [1,600]</a:t>
                      </a:r>
                      <a:endParaRPr lang="en-US" sz="1200" dirty="0">
                        <a:effectLst/>
                      </a:endParaRPr>
                    </a:p>
                    <a:p>
                      <a:pPr marL="0" marR="0" algn="r">
                        <a:lnSpc>
                          <a:spcPct val="115000"/>
                        </a:lnSpc>
                        <a:spcBef>
                          <a:spcPts val="0"/>
                        </a:spcBef>
                        <a:spcAft>
                          <a:spcPts val="0"/>
                        </a:spcAft>
                      </a:pPr>
                      <a:r>
                        <a:rPr lang="en-US" sz="1200" b="0" dirty="0" smtClean="0">
                          <a:effectLst/>
                          <a:latin typeface="+mn-lt"/>
                          <a:ea typeface="+mn-ea"/>
                        </a:rPr>
                        <a:t>4,500</a:t>
                      </a:r>
                      <a:r>
                        <a:rPr lang="en-US" sz="1200" b="0" baseline="0" dirty="0" smtClean="0">
                          <a:effectLst/>
                          <a:latin typeface="+mn-lt"/>
                          <a:ea typeface="+mn-ea"/>
                        </a:rPr>
                        <a:t> [2,500]</a:t>
                      </a:r>
                      <a:endParaRPr lang="en-US" sz="1200" b="0" dirty="0">
                        <a:effectLst/>
                        <a:latin typeface="Times New Roman" panose="02020603050405020304" pitchFamily="18" charset="0"/>
                        <a:ea typeface="Malgun Gothic" panose="020B0503020000020004" pitchFamily="34" charset="-127"/>
                      </a:endParaRPr>
                    </a:p>
                  </a:txBody>
                  <a:tcPr marL="68580" marR="68580" marT="0" marB="0"/>
                </a:tc>
              </a:tr>
              <a:tr h="0">
                <a:tc>
                  <a:txBody>
                    <a:bodyPr/>
                    <a:lstStyle/>
                    <a:p>
                      <a:pPr marL="0" marR="0">
                        <a:lnSpc>
                          <a:spcPct val="115000"/>
                        </a:lnSpc>
                        <a:spcBef>
                          <a:spcPts val="0"/>
                        </a:spcBef>
                        <a:spcAft>
                          <a:spcPts val="0"/>
                        </a:spcAft>
                      </a:pPr>
                      <a:r>
                        <a:rPr lang="en-US" sz="1200">
                          <a:effectLst/>
                        </a:rPr>
                        <a:t>Vaccination cost estimates ($ millions)</a:t>
                      </a:r>
                    </a:p>
                    <a:p>
                      <a:pPr marL="0" marR="0">
                        <a:lnSpc>
                          <a:spcPct val="115000"/>
                        </a:lnSpc>
                        <a:spcBef>
                          <a:spcPts val="0"/>
                        </a:spcBef>
                        <a:spcAft>
                          <a:spcPts val="0"/>
                        </a:spcAft>
                      </a:pPr>
                      <a:r>
                        <a:rPr lang="en-US" sz="1200">
                          <a:effectLst/>
                        </a:rPr>
                        <a:t>   Routine immunization</a:t>
                      </a:r>
                    </a:p>
                    <a:p>
                      <a:pPr marL="0" marR="0">
                        <a:lnSpc>
                          <a:spcPct val="115000"/>
                        </a:lnSpc>
                        <a:spcBef>
                          <a:spcPts val="0"/>
                        </a:spcBef>
                        <a:spcAft>
                          <a:spcPts val="0"/>
                        </a:spcAft>
                      </a:pPr>
                      <a:r>
                        <a:rPr lang="en-US" sz="1200">
                          <a:effectLst/>
                        </a:rPr>
                        <a:t>   SIAs</a:t>
                      </a:r>
                    </a:p>
                    <a:p>
                      <a:pPr marL="0" marR="0">
                        <a:lnSpc>
                          <a:spcPct val="115000"/>
                        </a:lnSpc>
                        <a:spcBef>
                          <a:spcPts val="0"/>
                        </a:spcBef>
                        <a:spcAft>
                          <a:spcPts val="0"/>
                        </a:spcAft>
                      </a:pPr>
                      <a:r>
                        <a:rPr lang="en-US" sz="1200">
                          <a:effectLst/>
                        </a:rPr>
                        <a:t>   Adverse events</a:t>
                      </a:r>
                    </a:p>
                    <a:p>
                      <a:pPr marL="0" marR="0">
                        <a:lnSpc>
                          <a:spcPct val="115000"/>
                        </a:lnSpc>
                        <a:spcBef>
                          <a:spcPts val="0"/>
                        </a:spcBef>
                        <a:spcAft>
                          <a:spcPts val="0"/>
                        </a:spcAft>
                      </a:pPr>
                      <a:r>
                        <a:rPr lang="en-US" sz="1200">
                          <a:effectLst/>
                        </a:rPr>
                        <a:t>   Total</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37</a:t>
                      </a:r>
                    </a:p>
                    <a:p>
                      <a:pPr marL="0" marR="0" algn="r">
                        <a:lnSpc>
                          <a:spcPct val="115000"/>
                        </a:lnSpc>
                        <a:spcBef>
                          <a:spcPts val="0"/>
                        </a:spcBef>
                        <a:spcAft>
                          <a:spcPts val="0"/>
                        </a:spcAft>
                      </a:pPr>
                      <a:r>
                        <a:rPr lang="en-US" sz="1200" dirty="0" smtClean="0">
                          <a:effectLst/>
                        </a:rPr>
                        <a:t>54</a:t>
                      </a:r>
                      <a:endParaRPr lang="en-US" sz="1200" dirty="0">
                        <a:effectLst/>
                      </a:endParaRPr>
                    </a:p>
                    <a:p>
                      <a:pPr marL="0" marR="0" algn="r">
                        <a:lnSpc>
                          <a:spcPct val="115000"/>
                        </a:lnSpc>
                        <a:spcBef>
                          <a:spcPts val="0"/>
                        </a:spcBef>
                        <a:spcAft>
                          <a:spcPts val="0"/>
                        </a:spcAft>
                      </a:pPr>
                      <a:r>
                        <a:rPr lang="en-US" sz="1200" dirty="0">
                          <a:effectLst/>
                        </a:rPr>
                        <a:t>0.2</a:t>
                      </a:r>
                    </a:p>
                    <a:p>
                      <a:pPr marL="0" marR="0" algn="r">
                        <a:lnSpc>
                          <a:spcPct val="115000"/>
                        </a:lnSpc>
                        <a:spcBef>
                          <a:spcPts val="0"/>
                        </a:spcBef>
                        <a:spcAft>
                          <a:spcPts val="0"/>
                        </a:spcAft>
                      </a:pPr>
                      <a:r>
                        <a:rPr lang="en-US" sz="1200" dirty="0" smtClean="0">
                          <a:effectLst/>
                        </a:rPr>
                        <a:t>91</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a:effectLst/>
                        </a:rPr>
                        <a:t>130</a:t>
                      </a:r>
                    </a:p>
                    <a:p>
                      <a:pPr marL="0" marR="0" algn="r">
                        <a:lnSpc>
                          <a:spcPct val="115000"/>
                        </a:lnSpc>
                        <a:spcBef>
                          <a:spcPts val="0"/>
                        </a:spcBef>
                        <a:spcAft>
                          <a:spcPts val="0"/>
                        </a:spcAft>
                      </a:pPr>
                      <a:r>
                        <a:rPr lang="en-US" sz="1200" dirty="0" smtClean="0">
                          <a:effectLst/>
                        </a:rPr>
                        <a:t>260</a:t>
                      </a:r>
                      <a:endParaRPr lang="en-US" sz="1200" dirty="0">
                        <a:effectLst/>
                      </a:endParaRPr>
                    </a:p>
                    <a:p>
                      <a:pPr marL="0" marR="0" algn="r">
                        <a:lnSpc>
                          <a:spcPct val="115000"/>
                        </a:lnSpc>
                        <a:spcBef>
                          <a:spcPts val="0"/>
                        </a:spcBef>
                        <a:spcAft>
                          <a:spcPts val="0"/>
                        </a:spcAft>
                      </a:pPr>
                      <a:r>
                        <a:rPr lang="en-US" sz="1200" dirty="0" smtClean="0">
                          <a:effectLst/>
                        </a:rPr>
                        <a:t>25</a:t>
                      </a:r>
                      <a:endParaRPr lang="en-US" sz="1200" dirty="0">
                        <a:effectLst/>
                      </a:endParaRPr>
                    </a:p>
                    <a:p>
                      <a:pPr marL="0" marR="0" algn="r">
                        <a:lnSpc>
                          <a:spcPct val="115000"/>
                        </a:lnSpc>
                        <a:spcBef>
                          <a:spcPts val="0"/>
                        </a:spcBef>
                        <a:spcAft>
                          <a:spcPts val="0"/>
                        </a:spcAft>
                      </a:pPr>
                      <a:r>
                        <a:rPr lang="en-US" sz="1200" dirty="0" smtClean="0">
                          <a:effectLst/>
                        </a:rPr>
                        <a:t>420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a:effectLst/>
                        </a:rPr>
                        <a:t>560</a:t>
                      </a:r>
                    </a:p>
                    <a:p>
                      <a:pPr marL="0" marR="0" algn="r">
                        <a:lnSpc>
                          <a:spcPct val="115000"/>
                        </a:lnSpc>
                        <a:spcBef>
                          <a:spcPts val="0"/>
                        </a:spcBef>
                        <a:spcAft>
                          <a:spcPts val="0"/>
                        </a:spcAft>
                      </a:pPr>
                      <a:r>
                        <a:rPr lang="en-US" sz="1200" dirty="0" smtClean="0">
                          <a:effectLst/>
                        </a:rPr>
                        <a:t>800</a:t>
                      </a:r>
                      <a:endParaRPr lang="en-US" sz="1200" dirty="0">
                        <a:effectLst/>
                      </a:endParaRPr>
                    </a:p>
                    <a:p>
                      <a:pPr marL="0" marR="0" algn="r">
                        <a:lnSpc>
                          <a:spcPct val="115000"/>
                        </a:lnSpc>
                        <a:spcBef>
                          <a:spcPts val="0"/>
                        </a:spcBef>
                        <a:spcAft>
                          <a:spcPts val="0"/>
                        </a:spcAft>
                      </a:pPr>
                      <a:r>
                        <a:rPr lang="en-US" sz="1200" dirty="0" smtClean="0">
                          <a:effectLst/>
                        </a:rPr>
                        <a:t>53</a:t>
                      </a:r>
                      <a:endParaRPr lang="en-US" sz="1200" dirty="0">
                        <a:effectLst/>
                      </a:endParaRPr>
                    </a:p>
                    <a:p>
                      <a:pPr marL="0" marR="0" algn="r">
                        <a:lnSpc>
                          <a:spcPct val="115000"/>
                        </a:lnSpc>
                        <a:spcBef>
                          <a:spcPts val="0"/>
                        </a:spcBef>
                        <a:spcAft>
                          <a:spcPts val="0"/>
                        </a:spcAft>
                      </a:pPr>
                      <a:r>
                        <a:rPr lang="en-US" sz="1200" dirty="0" smtClean="0">
                          <a:effectLst/>
                        </a:rPr>
                        <a:t>1,400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1,200</a:t>
                      </a:r>
                      <a:endParaRPr lang="en-US" sz="1200" dirty="0">
                        <a:effectLst/>
                      </a:endParaRPr>
                    </a:p>
                    <a:p>
                      <a:pPr marL="0" marR="0" algn="r">
                        <a:lnSpc>
                          <a:spcPct val="115000"/>
                        </a:lnSpc>
                        <a:spcBef>
                          <a:spcPts val="0"/>
                        </a:spcBef>
                        <a:spcAft>
                          <a:spcPts val="0"/>
                        </a:spcAft>
                      </a:pPr>
                      <a:r>
                        <a:rPr lang="en-US" sz="1200" dirty="0">
                          <a:effectLst/>
                        </a:rPr>
                        <a:t>320</a:t>
                      </a:r>
                    </a:p>
                    <a:p>
                      <a:pPr marL="0" marR="0" algn="r">
                        <a:lnSpc>
                          <a:spcPct val="115000"/>
                        </a:lnSpc>
                        <a:spcBef>
                          <a:spcPts val="0"/>
                        </a:spcBef>
                        <a:spcAft>
                          <a:spcPts val="0"/>
                        </a:spcAft>
                      </a:pPr>
                      <a:r>
                        <a:rPr lang="en-US" sz="1200" dirty="0" smtClean="0">
                          <a:effectLst/>
                        </a:rPr>
                        <a:t>53</a:t>
                      </a:r>
                      <a:endParaRPr lang="en-US" sz="1200" dirty="0">
                        <a:effectLst/>
                      </a:endParaRPr>
                    </a:p>
                    <a:p>
                      <a:pPr marL="0" marR="0" algn="r">
                        <a:lnSpc>
                          <a:spcPct val="115000"/>
                        </a:lnSpc>
                        <a:spcBef>
                          <a:spcPts val="0"/>
                        </a:spcBef>
                        <a:spcAft>
                          <a:spcPts val="0"/>
                        </a:spcAft>
                      </a:pPr>
                      <a:r>
                        <a:rPr lang="en-US" sz="1200" dirty="0">
                          <a:effectLst/>
                        </a:rPr>
                        <a:t>1,600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2,900</a:t>
                      </a:r>
                      <a:endParaRPr lang="en-US" sz="1200" dirty="0">
                        <a:effectLst/>
                      </a:endParaRPr>
                    </a:p>
                    <a:p>
                      <a:pPr marL="0" marR="0" algn="r">
                        <a:lnSpc>
                          <a:spcPct val="115000"/>
                        </a:lnSpc>
                        <a:spcBef>
                          <a:spcPts val="0"/>
                        </a:spcBef>
                        <a:spcAft>
                          <a:spcPts val="0"/>
                        </a:spcAft>
                      </a:pPr>
                      <a:r>
                        <a:rPr lang="en-US" sz="1200" dirty="0" smtClean="0">
                          <a:effectLst/>
                        </a:rPr>
                        <a:t>1,400</a:t>
                      </a:r>
                      <a:endParaRPr lang="en-US" sz="1200" dirty="0">
                        <a:effectLst/>
                      </a:endParaRPr>
                    </a:p>
                    <a:p>
                      <a:pPr marL="0" marR="0" algn="r">
                        <a:lnSpc>
                          <a:spcPct val="115000"/>
                        </a:lnSpc>
                        <a:spcBef>
                          <a:spcPts val="0"/>
                        </a:spcBef>
                        <a:spcAft>
                          <a:spcPts val="0"/>
                        </a:spcAft>
                      </a:pPr>
                      <a:r>
                        <a:rPr lang="en-US" sz="1200" dirty="0" smtClean="0">
                          <a:effectLst/>
                        </a:rPr>
                        <a:t>130</a:t>
                      </a:r>
                      <a:endParaRPr lang="en-US" sz="1200" dirty="0">
                        <a:effectLst/>
                      </a:endParaRPr>
                    </a:p>
                    <a:p>
                      <a:pPr marL="0" marR="0" algn="r">
                        <a:lnSpc>
                          <a:spcPct val="115000"/>
                        </a:lnSpc>
                        <a:spcBef>
                          <a:spcPts val="0"/>
                        </a:spcBef>
                        <a:spcAft>
                          <a:spcPts val="0"/>
                        </a:spcAft>
                      </a:pPr>
                      <a:r>
                        <a:rPr lang="en-US" sz="1200" b="0" dirty="0" smtClean="0">
                          <a:effectLst/>
                          <a:latin typeface="+mn-lt"/>
                          <a:ea typeface="+mn-ea"/>
                        </a:rPr>
                        <a:t>3,400</a:t>
                      </a:r>
                      <a:endParaRPr lang="en-US" sz="1200" b="0" dirty="0">
                        <a:effectLst/>
                        <a:latin typeface="Times New Roman" panose="02020603050405020304" pitchFamily="18" charset="0"/>
                        <a:ea typeface="Malgun Gothic" panose="020B0503020000020004" pitchFamily="34" charset="-127"/>
                      </a:endParaRPr>
                    </a:p>
                  </a:txBody>
                  <a:tcPr marL="68580" marR="68580" marT="0" marB="0"/>
                </a:tc>
              </a:tr>
              <a:tr h="0">
                <a:tc>
                  <a:txBody>
                    <a:bodyPr/>
                    <a:lstStyle/>
                    <a:p>
                      <a:pPr marL="0" marR="0">
                        <a:lnSpc>
                          <a:spcPct val="115000"/>
                        </a:lnSpc>
                        <a:spcBef>
                          <a:spcPts val="0"/>
                        </a:spcBef>
                        <a:spcAft>
                          <a:spcPts val="0"/>
                        </a:spcAft>
                      </a:pPr>
                      <a:r>
                        <a:rPr lang="en-US" sz="1200">
                          <a:effectLst/>
                        </a:rPr>
                        <a:t>Productivity ($/DALY for WBIL)</a:t>
                      </a:r>
                    </a:p>
                    <a:p>
                      <a:pPr marL="0" marR="0">
                        <a:lnSpc>
                          <a:spcPct val="115000"/>
                        </a:lnSpc>
                        <a:spcBef>
                          <a:spcPts val="0"/>
                        </a:spcBef>
                        <a:spcAft>
                          <a:spcPts val="0"/>
                        </a:spcAft>
                      </a:pPr>
                      <a:r>
                        <a:rPr lang="en-US" sz="1200">
                          <a:effectLst/>
                        </a:rPr>
                        <a:t>Productivity losses ($ millions)</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a:effectLst/>
                        </a:rPr>
                        <a:t>770</a:t>
                      </a:r>
                    </a:p>
                    <a:p>
                      <a:pPr marL="0" marR="0" algn="r">
                        <a:lnSpc>
                          <a:spcPct val="115000"/>
                        </a:lnSpc>
                        <a:spcBef>
                          <a:spcPts val="0"/>
                        </a:spcBef>
                        <a:spcAft>
                          <a:spcPts val="0"/>
                        </a:spcAft>
                      </a:pPr>
                      <a:r>
                        <a:rPr lang="en-US" sz="1200">
                          <a:effectLst/>
                        </a:rPr>
                        <a:t>6,900</a:t>
                      </a:r>
                      <a:endParaRPr lang="en-US" sz="120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3,800</a:t>
                      </a:r>
                    </a:p>
                    <a:p>
                      <a:pPr marL="0" marR="0" algn="r">
                        <a:lnSpc>
                          <a:spcPct val="115000"/>
                        </a:lnSpc>
                        <a:spcBef>
                          <a:spcPts val="0"/>
                        </a:spcBef>
                        <a:spcAft>
                          <a:spcPts val="0"/>
                        </a:spcAft>
                      </a:pPr>
                      <a:r>
                        <a:rPr lang="en-US" sz="1200" dirty="0" smtClean="0">
                          <a:effectLst/>
                        </a:rPr>
                        <a:t>25,000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11,200</a:t>
                      </a:r>
                    </a:p>
                    <a:p>
                      <a:pPr marL="0" marR="0" algn="r">
                        <a:lnSpc>
                          <a:spcPct val="115000"/>
                        </a:lnSpc>
                        <a:spcBef>
                          <a:spcPts val="0"/>
                        </a:spcBef>
                        <a:spcAft>
                          <a:spcPts val="0"/>
                        </a:spcAft>
                      </a:pPr>
                      <a:r>
                        <a:rPr lang="en-US" sz="1200" dirty="0" smtClean="0">
                          <a:effectLst/>
                        </a:rPr>
                        <a:t>12,000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47,800</a:t>
                      </a:r>
                    </a:p>
                    <a:p>
                      <a:pPr marL="0" marR="0" algn="r">
                        <a:lnSpc>
                          <a:spcPct val="115000"/>
                        </a:lnSpc>
                        <a:spcBef>
                          <a:spcPts val="0"/>
                        </a:spcBef>
                        <a:spcAft>
                          <a:spcPts val="0"/>
                        </a:spcAft>
                      </a:pPr>
                      <a:r>
                        <a:rPr lang="en-US" sz="1200" dirty="0" smtClean="0">
                          <a:effectLst/>
                        </a:rPr>
                        <a:t>3,300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b="0" dirty="0" smtClean="0">
                          <a:effectLst/>
                          <a:latin typeface="+mn-lt"/>
                          <a:ea typeface="+mn-ea"/>
                        </a:rPr>
                        <a:t>47,000</a:t>
                      </a:r>
                      <a:endParaRPr lang="en-US" sz="1200" b="0" dirty="0">
                        <a:effectLst/>
                        <a:latin typeface="Times New Roman" panose="02020603050405020304" pitchFamily="18" charset="0"/>
                        <a:ea typeface="Malgun Gothic" panose="020B0503020000020004" pitchFamily="34" charset="-127"/>
                      </a:endParaRPr>
                    </a:p>
                  </a:txBody>
                  <a:tcPr marL="68580" marR="68580" marT="0" marB="0"/>
                </a:tc>
              </a:tr>
              <a:tr h="0">
                <a:tc>
                  <a:txBody>
                    <a:bodyPr/>
                    <a:lstStyle/>
                    <a:p>
                      <a:pPr marL="0" marR="0">
                        <a:lnSpc>
                          <a:spcPct val="115000"/>
                        </a:lnSpc>
                        <a:spcBef>
                          <a:spcPts val="0"/>
                        </a:spcBef>
                        <a:spcAft>
                          <a:spcPts val="0"/>
                        </a:spcAft>
                      </a:pPr>
                      <a:r>
                        <a:rPr lang="en-US" sz="1200" dirty="0">
                          <a:effectLst/>
                        </a:rPr>
                        <a:t>Total costs ($ millions)</a:t>
                      </a:r>
                    </a:p>
                    <a:p>
                      <a:pPr marL="0" marR="0">
                        <a:lnSpc>
                          <a:spcPct val="115000"/>
                        </a:lnSpc>
                        <a:spcBef>
                          <a:spcPts val="0"/>
                        </a:spcBef>
                        <a:spcAft>
                          <a:spcPts val="0"/>
                        </a:spcAft>
                      </a:pPr>
                      <a:r>
                        <a:rPr lang="en-US" sz="1200" dirty="0">
                          <a:effectLst/>
                        </a:rPr>
                        <a:t>Vaccination + treatment</a:t>
                      </a:r>
                    </a:p>
                    <a:p>
                      <a:pPr marL="0" marR="0">
                        <a:lnSpc>
                          <a:spcPct val="115000"/>
                        </a:lnSpc>
                        <a:spcBef>
                          <a:spcPts val="0"/>
                        </a:spcBef>
                        <a:spcAft>
                          <a:spcPts val="0"/>
                        </a:spcAft>
                      </a:pPr>
                      <a:r>
                        <a:rPr lang="en-US" sz="1200" dirty="0">
                          <a:effectLst/>
                        </a:rPr>
                        <a:t>Vaccination + treatment + productivity</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850</a:t>
                      </a:r>
                      <a:endParaRPr lang="en-US" sz="1200" dirty="0">
                        <a:effectLst/>
                      </a:endParaRPr>
                    </a:p>
                    <a:p>
                      <a:pPr marL="0" marR="0" algn="r">
                        <a:lnSpc>
                          <a:spcPct val="115000"/>
                        </a:lnSpc>
                        <a:spcBef>
                          <a:spcPts val="0"/>
                        </a:spcBef>
                        <a:spcAft>
                          <a:spcPts val="0"/>
                        </a:spcAft>
                      </a:pPr>
                      <a:r>
                        <a:rPr lang="en-US" sz="1200" dirty="0" smtClean="0">
                          <a:effectLst/>
                        </a:rPr>
                        <a:t>7,800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a:effectLst/>
                        </a:rPr>
                        <a:t>3</a:t>
                      </a:r>
                      <a:r>
                        <a:rPr lang="en-US" sz="1200" dirty="0" smtClean="0">
                          <a:effectLst/>
                        </a:rPr>
                        <a:t>,800</a:t>
                      </a:r>
                      <a:endParaRPr lang="en-US" sz="1200" dirty="0">
                        <a:effectLst/>
                      </a:endParaRPr>
                    </a:p>
                    <a:p>
                      <a:pPr marL="0" marR="0" algn="r">
                        <a:lnSpc>
                          <a:spcPct val="115000"/>
                        </a:lnSpc>
                        <a:spcBef>
                          <a:spcPts val="0"/>
                        </a:spcBef>
                        <a:spcAft>
                          <a:spcPts val="0"/>
                        </a:spcAft>
                      </a:pPr>
                      <a:r>
                        <a:rPr lang="en-US" sz="1200" dirty="0" smtClean="0">
                          <a:effectLst/>
                        </a:rPr>
                        <a:t>29,000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smtClean="0">
                          <a:effectLst/>
                        </a:rPr>
                        <a:t>2,900</a:t>
                      </a:r>
                      <a:endParaRPr lang="en-US" sz="1200" dirty="0">
                        <a:effectLst/>
                      </a:endParaRPr>
                    </a:p>
                    <a:p>
                      <a:pPr marL="0" marR="0" algn="r">
                        <a:lnSpc>
                          <a:spcPct val="115000"/>
                        </a:lnSpc>
                        <a:spcBef>
                          <a:spcPts val="0"/>
                        </a:spcBef>
                        <a:spcAft>
                          <a:spcPts val="0"/>
                        </a:spcAft>
                      </a:pPr>
                      <a:r>
                        <a:rPr lang="en-US" sz="1200" dirty="0" smtClean="0">
                          <a:effectLst/>
                        </a:rPr>
                        <a:t>15,000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dirty="0">
                          <a:effectLst/>
                        </a:rPr>
                        <a:t>2,900</a:t>
                      </a:r>
                    </a:p>
                    <a:p>
                      <a:pPr marL="0" marR="0" algn="r">
                        <a:lnSpc>
                          <a:spcPct val="115000"/>
                        </a:lnSpc>
                        <a:spcBef>
                          <a:spcPts val="0"/>
                        </a:spcBef>
                        <a:spcAft>
                          <a:spcPts val="0"/>
                        </a:spcAft>
                      </a:pPr>
                      <a:r>
                        <a:rPr lang="en-US" sz="1200" dirty="0" smtClean="0">
                          <a:effectLst/>
                        </a:rPr>
                        <a:t>6,200</a:t>
                      </a:r>
                      <a:endParaRPr lang="en-US" sz="1200" dirty="0">
                        <a:effectLst/>
                        <a:latin typeface="Times New Roman" panose="02020603050405020304" pitchFamily="18" charset="0"/>
                        <a:ea typeface="Malgun Gothic" panose="020B0503020000020004" pitchFamily="34" charset="-127"/>
                      </a:endParaRPr>
                    </a:p>
                  </a:txBody>
                  <a:tcPr marL="68580" marR="68580" marT="0" marB="0"/>
                </a:tc>
                <a:tc>
                  <a:txBody>
                    <a:bodyPr/>
                    <a:lstStyle/>
                    <a:p>
                      <a:pPr marL="0" marR="0" algn="r">
                        <a:lnSpc>
                          <a:spcPct val="115000"/>
                        </a:lnSpc>
                        <a:spcBef>
                          <a:spcPts val="0"/>
                        </a:spcBef>
                        <a:spcAft>
                          <a:spcPts val="0"/>
                        </a:spcAft>
                      </a:pPr>
                      <a:r>
                        <a:rPr lang="en-US" sz="1200" dirty="0">
                          <a:effectLst/>
                        </a:rPr>
                        <a:t> </a:t>
                      </a:r>
                    </a:p>
                    <a:p>
                      <a:pPr marL="0" marR="0" algn="r">
                        <a:lnSpc>
                          <a:spcPct val="115000"/>
                        </a:lnSpc>
                        <a:spcBef>
                          <a:spcPts val="0"/>
                        </a:spcBef>
                        <a:spcAft>
                          <a:spcPts val="0"/>
                        </a:spcAft>
                      </a:pPr>
                      <a:r>
                        <a:rPr lang="en-US" sz="1200" b="0" dirty="0" smtClean="0">
                          <a:effectLst/>
                        </a:rPr>
                        <a:t>10,000</a:t>
                      </a:r>
                      <a:endParaRPr lang="en-US" sz="1200" b="0" dirty="0">
                        <a:effectLst/>
                      </a:endParaRPr>
                    </a:p>
                    <a:p>
                      <a:pPr marL="0" marR="0" algn="r">
                        <a:lnSpc>
                          <a:spcPct val="115000"/>
                        </a:lnSpc>
                        <a:spcBef>
                          <a:spcPts val="0"/>
                        </a:spcBef>
                        <a:spcAft>
                          <a:spcPts val="0"/>
                        </a:spcAft>
                      </a:pPr>
                      <a:r>
                        <a:rPr lang="en-US" sz="1200" b="0" dirty="0" smtClean="0">
                          <a:effectLst/>
                          <a:latin typeface="+mn-lt"/>
                          <a:ea typeface="+mn-ea"/>
                        </a:rPr>
                        <a:t>58,000</a:t>
                      </a:r>
                      <a:endParaRPr lang="en-US" sz="1200" b="0" dirty="0">
                        <a:effectLst/>
                        <a:latin typeface="Times New Roman" panose="02020603050405020304" pitchFamily="18" charset="0"/>
                        <a:ea typeface="Malgun Gothic" panose="020B0503020000020004" pitchFamily="34" charset="-127"/>
                      </a:endParaRPr>
                    </a:p>
                  </a:txBody>
                  <a:tcPr marL="68580" marR="68580" marT="0" marB="0"/>
                </a:tc>
              </a:tr>
            </a:tbl>
          </a:graphicData>
        </a:graphic>
      </p:graphicFrame>
      <p:sp>
        <p:nvSpPr>
          <p:cNvPr id="3" name="Rectangle 2"/>
          <p:cNvSpPr/>
          <p:nvPr/>
        </p:nvSpPr>
        <p:spPr>
          <a:xfrm>
            <a:off x="185032" y="6011542"/>
            <a:ext cx="8590480" cy="304699"/>
          </a:xfrm>
          <a:prstGeom prst="rect">
            <a:avLst/>
          </a:prstGeom>
        </p:spPr>
        <p:txBody>
          <a:bodyPr wrap="square">
            <a:spAutoFit/>
          </a:bodyPr>
          <a:lstStyle/>
          <a:p>
            <a:pPr marL="0" marR="0">
              <a:lnSpc>
                <a:spcPct val="115000"/>
              </a:lnSpc>
              <a:spcBef>
                <a:spcPts val="0"/>
              </a:spcBef>
              <a:spcAft>
                <a:spcPts val="0"/>
              </a:spcAft>
            </a:pPr>
            <a:r>
              <a:rPr lang="en-US" sz="1200" dirty="0" smtClean="0"/>
              <a:t>[Additional home care costs]</a:t>
            </a:r>
            <a:endParaRPr lang="en-US" sz="1200" dirty="0"/>
          </a:p>
        </p:txBody>
      </p:sp>
    </p:spTree>
    <p:extLst>
      <p:ext uri="{BB962C8B-B14F-4D97-AF65-F5344CB8AC3E}">
        <p14:creationId xmlns:p14="http://schemas.microsoft.com/office/powerpoint/2010/main" val="3197645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Characterization of costs</a:t>
            </a:r>
            <a:endParaRPr lang="en-US" dirty="0"/>
          </a:p>
        </p:txBody>
      </p:sp>
      <p:sp>
        <p:nvSpPr>
          <p:cNvPr id="3" name="Content Placeholder 2"/>
          <p:cNvSpPr>
            <a:spLocks noGrp="1"/>
          </p:cNvSpPr>
          <p:nvPr>
            <p:ph idx="1"/>
          </p:nvPr>
        </p:nvSpPr>
        <p:spPr>
          <a:xfrm>
            <a:off x="179109" y="1600200"/>
            <a:ext cx="8534400" cy="4168775"/>
          </a:xfrm>
        </p:spPr>
        <p:txBody>
          <a:bodyPr/>
          <a:lstStyle/>
          <a:p>
            <a:r>
              <a:rPr lang="en-US" sz="2200" dirty="0" smtClean="0"/>
              <a:t>Model </a:t>
            </a:r>
          </a:p>
          <a:p>
            <a:pPr lvl="1"/>
            <a:r>
              <a:rPr lang="en-US" sz="1800" dirty="0" smtClean="0"/>
              <a:t>Supports estimation of both health and financial costs</a:t>
            </a:r>
          </a:p>
          <a:p>
            <a:pPr lvl="1"/>
            <a:r>
              <a:rPr lang="en-US" sz="1800" dirty="0" smtClean="0"/>
              <a:t>Focuses on modeling disease dynamics at the country level</a:t>
            </a:r>
          </a:p>
          <a:p>
            <a:pPr lvl="1"/>
            <a:r>
              <a:rPr lang="en-US" sz="1800" dirty="0" smtClean="0"/>
              <a:t>Uses costs based on assumptions for different World Bank Income Levels (i.e., not country level)</a:t>
            </a:r>
          </a:p>
          <a:p>
            <a:pPr lvl="1"/>
            <a:r>
              <a:rPr lang="en-US" sz="1800" dirty="0" smtClean="0"/>
              <a:t>Estimates all costs, independent of who pays them (i.e., different scope than FRRs)</a:t>
            </a:r>
          </a:p>
          <a:p>
            <a:endParaRPr lang="en-US" sz="2200" dirty="0" smtClean="0"/>
          </a:p>
          <a:p>
            <a:r>
              <a:rPr lang="en-US" sz="2200" dirty="0" smtClean="0"/>
              <a:t>Current work</a:t>
            </a:r>
          </a:p>
          <a:p>
            <a:pPr lvl="1"/>
            <a:r>
              <a:rPr lang="en-US" sz="1800" dirty="0" smtClean="0"/>
              <a:t>Exploring health and economic outcomes of US investments in measles and rubella control and elimination</a:t>
            </a:r>
          </a:p>
          <a:p>
            <a:pPr lvl="1"/>
            <a:r>
              <a:rPr lang="en-US" sz="1800" dirty="0" smtClean="0"/>
              <a:t>Eradication investment case to explore differences in health and economic outcomes associated with ending all measles and rubella virus transmission as soon as possible</a:t>
            </a:r>
          </a:p>
          <a:p>
            <a:pPr lvl="1"/>
            <a:endParaRPr lang="en-US" sz="1800" dirty="0" smtClean="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3746057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52728"/>
          </a:xfrm>
        </p:spPr>
        <p:txBody>
          <a:bodyPr>
            <a:normAutofit fontScale="90000"/>
          </a:bodyPr>
          <a:lstStyle/>
          <a:p>
            <a:r>
              <a:rPr lang="en-US" dirty="0" smtClean="0"/>
              <a:t>GPEI </a:t>
            </a:r>
            <a:r>
              <a:rPr lang="en-US" dirty="0"/>
              <a:t>s</a:t>
            </a:r>
            <a:r>
              <a:rPr lang="en-US" dirty="0" smtClean="0"/>
              <a:t>unset and potential impacts on measles and rubella</a:t>
            </a:r>
            <a:endParaRPr lang="en-US" dirty="0"/>
          </a:p>
        </p:txBody>
      </p:sp>
      <p:sp>
        <p:nvSpPr>
          <p:cNvPr id="3" name="Content Placeholder 2"/>
          <p:cNvSpPr>
            <a:spLocks noGrp="1"/>
          </p:cNvSpPr>
          <p:nvPr>
            <p:ph idx="1"/>
          </p:nvPr>
        </p:nvSpPr>
        <p:spPr>
          <a:xfrm>
            <a:off x="0" y="1470025"/>
            <a:ext cx="8991600" cy="4625975"/>
          </a:xfrm>
        </p:spPr>
        <p:txBody>
          <a:bodyPr/>
          <a:lstStyle/>
          <a:p>
            <a:pPr marL="119062" indent="0">
              <a:buNone/>
            </a:pPr>
            <a:r>
              <a:rPr lang="en-US" dirty="0" smtClean="0"/>
              <a:t>Report on polio transition planning </a:t>
            </a:r>
            <a:r>
              <a:rPr lang="en-US" sz="1400" dirty="0" smtClean="0"/>
              <a:t>http</a:t>
            </a:r>
            <a:r>
              <a:rPr lang="en-US" sz="1400" dirty="0"/>
              <a:t>://www.who.int/entity/mediacentre/events/2017/advance-report-polio-transmission.pdf?ua=1</a:t>
            </a:r>
            <a:endParaRPr lang="en-US" sz="1400" dirty="0" smtClean="0"/>
          </a:p>
          <a:p>
            <a:pPr lvl="1"/>
            <a:r>
              <a:rPr lang="en-US" sz="1800" dirty="0" smtClean="0"/>
              <a:t>16 countries account for “90</a:t>
            </a:r>
            <a:r>
              <a:rPr lang="en-US" sz="1800" dirty="0"/>
              <a:t>% of all the GPEI supported polio </a:t>
            </a:r>
            <a:r>
              <a:rPr lang="en-US" sz="1800" dirty="0" smtClean="0"/>
              <a:t>infrastructure”: </a:t>
            </a:r>
            <a:r>
              <a:rPr lang="en-US" sz="1800" dirty="0"/>
              <a:t>Afghanistan, Angola, Bangladesh, Cameroon, Chad, Democratic Republic of the Congo, Ethiopia, India, Indonesia, Myanmar, Nepal, Nigeria, Pakistan, Somalia, South Sudan, and </a:t>
            </a:r>
            <a:r>
              <a:rPr lang="en-US" sz="1800" dirty="0" smtClean="0"/>
              <a:t>Sudan</a:t>
            </a:r>
          </a:p>
          <a:p>
            <a:pPr lvl="1"/>
            <a:r>
              <a:rPr lang="en-US" sz="1800" dirty="0" smtClean="0"/>
              <a:t>Budget decreases for 2017-2019 (compared to 2016) </a:t>
            </a:r>
            <a:r>
              <a:rPr lang="en-US" sz="1800" dirty="0"/>
              <a:t>already leading to “substantial number of staff receiving termination notices, particularly in the African </a:t>
            </a:r>
            <a:r>
              <a:rPr lang="en-US" sz="1800" dirty="0" smtClean="0"/>
              <a:t>region”</a:t>
            </a:r>
          </a:p>
          <a:p>
            <a:pPr lvl="1"/>
            <a:r>
              <a:rPr lang="en-US" sz="1800" dirty="0" smtClean="0"/>
              <a:t>“All </a:t>
            </a:r>
            <a:r>
              <a:rPr lang="en-US" sz="1800" dirty="0"/>
              <a:t>of AFRO’s 47 WHO country offices receive GPEI seed surveillance funding on a quarterly basis to allow countries to conduct active surveillance activities for, not only Acute Flaccid Paralysis (AFP) but other </a:t>
            </a:r>
            <a:r>
              <a:rPr lang="en-US" sz="1800" dirty="0" smtClean="0"/>
              <a:t>VPD </a:t>
            </a:r>
            <a:r>
              <a:rPr lang="en-US" sz="1800" dirty="0"/>
              <a:t>surveillance </a:t>
            </a:r>
            <a:r>
              <a:rPr lang="en-US" sz="1800" dirty="0" smtClean="0"/>
              <a:t>activities”</a:t>
            </a:r>
          </a:p>
          <a:p>
            <a:pPr lvl="1"/>
            <a:r>
              <a:rPr lang="en-US" sz="1800" dirty="0" smtClean="0"/>
              <a:t>For 2016, “WHO globally spent US$587 million on polio eradication, which is 27% of its total expenditure in 2016”…. “loss of approximately 20% of WHO’s biennium budget would have grave consequences for WHO’s capacity at the country level in member states that have weak health systems or in fragile states, especially at the provincial and district levels”</a:t>
            </a:r>
          </a:p>
          <a:p>
            <a:pPr lvl="1"/>
            <a:endParaRPr lang="en-US" sz="1800" dirty="0" smtClean="0"/>
          </a:p>
        </p:txBody>
      </p:sp>
    </p:spTree>
    <p:extLst>
      <p:ext uri="{BB962C8B-B14F-4D97-AF65-F5344CB8AC3E}">
        <p14:creationId xmlns:p14="http://schemas.microsoft.com/office/powerpoint/2010/main" val="2911269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a:xfrm>
            <a:off x="179109" y="1600200"/>
            <a:ext cx="8534400" cy="4168775"/>
          </a:xfrm>
        </p:spPr>
        <p:txBody>
          <a:bodyPr/>
          <a:lstStyle/>
          <a:p>
            <a:endParaRPr lang="en-US" sz="2800" dirty="0" smtClean="0"/>
          </a:p>
          <a:p>
            <a:r>
              <a:rPr lang="en-US" sz="2800" dirty="0" smtClean="0"/>
              <a:t>Measles and rubella continue to pose </a:t>
            </a:r>
            <a:r>
              <a:rPr lang="en-US" sz="2800" dirty="0"/>
              <a:t>significant (</a:t>
            </a:r>
            <a:r>
              <a:rPr lang="en-US" sz="2800" dirty="0" smtClean="0"/>
              <a:t>preventable/avoidable) health and financial costs</a:t>
            </a:r>
          </a:p>
          <a:p>
            <a:endParaRPr lang="en-US" sz="2800" dirty="0" smtClean="0"/>
          </a:p>
          <a:p>
            <a:r>
              <a:rPr lang="en-US" sz="2800" dirty="0" smtClean="0"/>
              <a:t>Individuals find it difficult to see the health costs, particularly as disease burdens decline and with surveillance that does not detect every case</a:t>
            </a:r>
          </a:p>
          <a:p>
            <a:endParaRPr lang="en-US" sz="2800" dirty="0" smtClean="0"/>
          </a:p>
          <a:p>
            <a:r>
              <a:rPr lang="en-US" sz="2800" dirty="0" smtClean="0"/>
              <a:t>Questions?</a:t>
            </a:r>
          </a:p>
          <a:p>
            <a:endParaRPr lang="en-US" sz="2800" dirty="0" smtClean="0"/>
          </a:p>
          <a:p>
            <a:endParaRPr lang="en-US" sz="2800" dirty="0" smtClean="0"/>
          </a:p>
          <a:p>
            <a:endParaRPr lang="en-US" sz="2800" dirty="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16736690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19062" indent="0" algn="ctr">
              <a:buNone/>
            </a:pPr>
            <a:endParaRPr lang="en-US" sz="4800" dirty="0"/>
          </a:p>
          <a:p>
            <a:pPr marL="119062" indent="0" algn="ctr">
              <a:buNone/>
            </a:pPr>
            <a:r>
              <a:rPr lang="en-US" sz="6000" dirty="0" smtClean="0"/>
              <a:t>Thank you</a:t>
            </a:r>
          </a:p>
          <a:p>
            <a:pPr marL="119062" indent="0" algn="ctr">
              <a:buNone/>
            </a:pPr>
            <a:r>
              <a:rPr lang="en-US" sz="6000" dirty="0" smtClean="0"/>
              <a:t>www.kidrisk.org</a:t>
            </a:r>
            <a:endParaRPr lang="en-US" sz="6000" dirty="0"/>
          </a:p>
        </p:txBody>
      </p:sp>
      <p:sp>
        <p:nvSpPr>
          <p:cNvPr id="4" name="Footer Placeholder 3"/>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611728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Topics</a:t>
            </a:r>
            <a:endParaRPr lang="en-US" dirty="0"/>
          </a:p>
        </p:txBody>
      </p:sp>
      <p:sp>
        <p:nvSpPr>
          <p:cNvPr id="3" name="Content Placeholder 2"/>
          <p:cNvSpPr>
            <a:spLocks noGrp="1"/>
          </p:cNvSpPr>
          <p:nvPr>
            <p:ph idx="1"/>
          </p:nvPr>
        </p:nvSpPr>
        <p:spPr>
          <a:xfrm>
            <a:off x="152400" y="1752600"/>
            <a:ext cx="8686800" cy="4625975"/>
          </a:xfrm>
        </p:spPr>
        <p:txBody>
          <a:bodyPr/>
          <a:lstStyle/>
          <a:p>
            <a:r>
              <a:rPr lang="en-GB" sz="2800" dirty="0" smtClean="0"/>
              <a:t>Context</a:t>
            </a:r>
          </a:p>
          <a:p>
            <a:endParaRPr lang="en-GB" sz="2800" dirty="0" smtClean="0"/>
          </a:p>
          <a:p>
            <a:r>
              <a:rPr lang="en-GB" sz="2800" dirty="0"/>
              <a:t>I</a:t>
            </a:r>
            <a:r>
              <a:rPr lang="en-GB" sz="2800" dirty="0" smtClean="0"/>
              <a:t>ntegrated dynamic disease                                  and economic </a:t>
            </a:r>
            <a:r>
              <a:rPr lang="en-GB" sz="2800" dirty="0" err="1" smtClean="0"/>
              <a:t>modeling</a:t>
            </a:r>
            <a:endParaRPr lang="en-GB" sz="2800" dirty="0" smtClean="0"/>
          </a:p>
          <a:p>
            <a:endParaRPr lang="en-GB" sz="2800" dirty="0" smtClean="0"/>
          </a:p>
          <a:p>
            <a:r>
              <a:rPr lang="en-GB" sz="2800" dirty="0" smtClean="0"/>
              <a:t>Discussion</a:t>
            </a:r>
          </a:p>
          <a:p>
            <a:endParaRPr lang="en-GB" sz="2800" dirty="0" smtClean="0"/>
          </a:p>
          <a:p>
            <a:endParaRPr lang="en-US" sz="2800" dirty="0" smtClean="0"/>
          </a:p>
          <a:p>
            <a:endParaRPr lang="en-US" sz="2000" dirty="0" smtClean="0"/>
          </a:p>
          <a:p>
            <a:pPr marL="119062" indent="0">
              <a:buNone/>
            </a:pPr>
            <a:endParaRPr lang="en-US" dirty="0" smtClean="0"/>
          </a:p>
          <a:p>
            <a:endParaRPr lang="en-US" dirty="0"/>
          </a:p>
        </p:txBody>
      </p:sp>
      <p:sp>
        <p:nvSpPr>
          <p:cNvPr id="5" name="Rectangle 4"/>
          <p:cNvSpPr/>
          <p:nvPr/>
        </p:nvSpPr>
        <p:spPr>
          <a:xfrm>
            <a:off x="5105400" y="6260068"/>
            <a:ext cx="3795261" cy="369332"/>
          </a:xfrm>
          <a:prstGeom prst="rect">
            <a:avLst/>
          </a:prstGeom>
        </p:spPr>
        <p:txBody>
          <a:bodyPr wrap="square">
            <a:spAutoFit/>
          </a:bodyPr>
          <a:lstStyle/>
          <a:p>
            <a:r>
              <a:rPr lang="en-US" sz="900" dirty="0"/>
              <a:t>http://www.wpro.who.int/vietnam/topics/immunization/measles_rubella/measles_rubella_big.png?ua=1</a:t>
            </a:r>
          </a:p>
        </p:txBody>
      </p:sp>
      <p:pic>
        <p:nvPicPr>
          <p:cNvPr id="1032" name="Picture 8" descr="http://www.wpro.who.int/vietnam/topics/immunization/measles_rubella/measles_rubella_big.png?u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9322" y="1730375"/>
            <a:ext cx="3689878" cy="4488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5590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310"/>
            <a:ext cx="9144000" cy="1252728"/>
          </a:xfrm>
        </p:spPr>
        <p:txBody>
          <a:bodyPr>
            <a:noAutofit/>
          </a:bodyPr>
          <a:lstStyle/>
          <a:p>
            <a:pPr algn="ctr"/>
            <a:r>
              <a:rPr lang="en-US" sz="3600" dirty="0" smtClean="0"/>
              <a:t>www.kidrisk.org</a:t>
            </a:r>
            <a:r>
              <a:rPr lang="en-US" sz="3200" dirty="0"/>
              <a:t/>
            </a:r>
            <a:br>
              <a:rPr lang="en-US" sz="3200" dirty="0"/>
            </a:br>
            <a:r>
              <a:rPr lang="en-US" sz="3200" dirty="0" smtClean="0">
                <a:solidFill>
                  <a:srgbClr val="FFC000"/>
                </a:solidFill>
              </a:rPr>
              <a:t>(21</a:t>
            </a:r>
            <a:r>
              <a:rPr lang="en-US" sz="3200" dirty="0" smtClean="0"/>
              <a:t> measles and rubella related publications)</a:t>
            </a:r>
            <a:endParaRPr lang="en-US" sz="3200" dirty="0"/>
          </a:p>
        </p:txBody>
      </p:sp>
      <p:pic>
        <p:nvPicPr>
          <p:cNvPr id="4" name="Picture 3"/>
          <p:cNvPicPr>
            <a:picLocks noChangeAspect="1"/>
          </p:cNvPicPr>
          <p:nvPr/>
        </p:nvPicPr>
        <p:blipFill rotWithShape="1">
          <a:blip r:embed="rId2"/>
          <a:srcRect l="21149" t="12884" r="355" b="5482"/>
          <a:stretch/>
        </p:blipFill>
        <p:spPr>
          <a:xfrm>
            <a:off x="0" y="1508760"/>
            <a:ext cx="9144000" cy="5349240"/>
          </a:xfrm>
          <a:prstGeom prst="rect">
            <a:avLst/>
          </a:prstGeom>
        </p:spPr>
      </p:pic>
    </p:spTree>
    <p:extLst>
      <p:ext uri="{BB962C8B-B14F-4D97-AF65-F5344CB8AC3E}">
        <p14:creationId xmlns:p14="http://schemas.microsoft.com/office/powerpoint/2010/main" val="4160238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34332" y="4881919"/>
            <a:ext cx="4038600" cy="1935163"/>
          </a:xfrm>
        </p:spPr>
        <p:txBody>
          <a:bodyPr>
            <a:normAutofit/>
          </a:bodyPr>
          <a:lstStyle/>
          <a:p>
            <a:pPr marL="0" indent="0">
              <a:buNone/>
            </a:pPr>
            <a:r>
              <a:rPr lang="en-US" sz="2000" b="1" dirty="0" smtClean="0"/>
              <a:t>Measles:</a:t>
            </a:r>
          </a:p>
          <a:p>
            <a:pPr marL="119062" indent="0">
              <a:spcBef>
                <a:spcPts val="600"/>
              </a:spcBef>
              <a:spcAft>
                <a:spcPts val="0"/>
              </a:spcAft>
              <a:buNone/>
            </a:pPr>
            <a:r>
              <a:rPr lang="en-US" sz="2000" dirty="0"/>
              <a:t>Severe </a:t>
            </a:r>
            <a:r>
              <a:rPr lang="en-US" sz="2000" dirty="0" smtClean="0"/>
              <a:t>complications include </a:t>
            </a:r>
            <a:r>
              <a:rPr lang="en-US" sz="2000" dirty="0"/>
              <a:t>pneumonia, diarrhea</a:t>
            </a:r>
            <a:r>
              <a:rPr lang="en-US" sz="2000" dirty="0" smtClean="0"/>
              <a:t>, wasting, blindness, </a:t>
            </a:r>
            <a:r>
              <a:rPr lang="en-US" sz="2000" dirty="0"/>
              <a:t>encephalitis, </a:t>
            </a:r>
            <a:r>
              <a:rPr lang="en-US" sz="2000" dirty="0" smtClean="0"/>
              <a:t>death</a:t>
            </a:r>
            <a:endParaRPr lang="en-US" sz="2000" dirty="0"/>
          </a:p>
        </p:txBody>
      </p:sp>
      <p:pic>
        <p:nvPicPr>
          <p:cNvPr id="5" name="Picture 2"/>
          <p:cNvPicPr>
            <a:picLocks noGrp="1" noChangeAspect="1" noChangeArrowheads="1"/>
          </p:cNvPicPr>
          <p:nvPr>
            <p:ph sz="half" idx="2"/>
          </p:nvPr>
        </p:nvPicPr>
        <p:blipFill rotWithShape="1">
          <a:blip r:embed="rId3" cstate="print">
            <a:extLst>
              <a:ext uri="{28A0092B-C50C-407E-A947-70E740481C1C}">
                <a14:useLocalDpi xmlns:a14="http://schemas.microsoft.com/office/drawing/2010/main" val="0"/>
              </a:ext>
            </a:extLst>
          </a:blip>
          <a:srcRect l="19407" r="9434"/>
          <a:stretch/>
        </p:blipFill>
        <p:spPr bwMode="auto">
          <a:xfrm>
            <a:off x="4343400" y="1524000"/>
            <a:ext cx="1694064" cy="1809745"/>
          </a:xfrm>
          <a:prstGeom prst="rect">
            <a:avLst/>
          </a:prstGeom>
          <a:noFill/>
          <a:ln w="38100">
            <a:solidFill>
              <a:srgbClr val="C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descr="DB d1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 y="1524000"/>
            <a:ext cx="1479694" cy="1817601"/>
          </a:xfrm>
          <a:prstGeom prst="rect">
            <a:avLst/>
          </a:prstGeom>
          <a:noFill/>
          <a:ln w="508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p:txBody>
          <a:bodyPr/>
          <a:lstStyle/>
          <a:p>
            <a:r>
              <a:rPr lang="en-US" dirty="0" smtClean="0"/>
              <a:t>Human burden</a:t>
            </a:r>
            <a:endParaRPr lang="en-US" dirty="0"/>
          </a:p>
        </p:txBody>
      </p:sp>
      <p:pic>
        <p:nvPicPr>
          <p:cNvPr id="8" name="Content Placeholder 4" descr="LouisCooper2.tif"/>
          <p:cNvPicPr>
            <a:picLocks noChangeAspect="1"/>
          </p:cNvPicPr>
          <p:nvPr/>
        </p:nvPicPr>
        <p:blipFill>
          <a:blip r:embed="rId3" cstate="print"/>
          <a:stretch>
            <a:fillRect/>
          </a:stretch>
        </p:blipFill>
        <p:spPr bwMode="auto">
          <a:xfrm>
            <a:off x="5943600" y="2281116"/>
            <a:ext cx="3200400" cy="2400300"/>
          </a:xfrm>
          <a:prstGeom prst="rect">
            <a:avLst/>
          </a:prstGeom>
          <a:noFill/>
          <a:ln w="9525">
            <a:noFill/>
            <a:miter lim="800000"/>
            <a:headEnd/>
            <a:tailEnd/>
          </a:ln>
        </p:spPr>
      </p:pic>
      <p:sp>
        <p:nvSpPr>
          <p:cNvPr id="9" name="Rectangle 8"/>
          <p:cNvSpPr/>
          <p:nvPr/>
        </p:nvSpPr>
        <p:spPr>
          <a:xfrm>
            <a:off x="5791200" y="4690646"/>
            <a:ext cx="3505200" cy="338554"/>
          </a:xfrm>
          <a:prstGeom prst="rect">
            <a:avLst/>
          </a:prstGeom>
        </p:spPr>
        <p:txBody>
          <a:bodyPr wrap="square">
            <a:spAutoFit/>
          </a:bodyPr>
          <a:lstStyle/>
          <a:p>
            <a:pPr indent="0">
              <a:buNone/>
            </a:pPr>
            <a:r>
              <a:rPr lang="en-US" sz="800" dirty="0" smtClean="0"/>
              <a:t>American woman with congenital rubella syndrome (CRS), ages 1 to 40 </a:t>
            </a:r>
          </a:p>
          <a:p>
            <a:pPr indent="0">
              <a:buNone/>
            </a:pPr>
            <a:r>
              <a:rPr lang="en-US" sz="800" dirty="0" smtClean="0"/>
              <a:t>Images from Dr. Louis Cooper</a:t>
            </a:r>
            <a:endParaRPr lang="en-US" sz="800" dirty="0"/>
          </a:p>
        </p:txBody>
      </p:sp>
      <p:pic>
        <p:nvPicPr>
          <p:cNvPr id="10" name="Picture 2" descr="Measles patients overwhelm war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186" y="2314390"/>
            <a:ext cx="2560276" cy="1920207"/>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1522025" y="4292113"/>
            <a:ext cx="2668975" cy="461665"/>
          </a:xfrm>
          <a:prstGeom prst="rect">
            <a:avLst/>
          </a:prstGeom>
        </p:spPr>
        <p:txBody>
          <a:bodyPr wrap="square">
            <a:spAutoFit/>
          </a:bodyPr>
          <a:lstStyle/>
          <a:p>
            <a:pPr marL="119062" indent="0">
              <a:buNone/>
            </a:pPr>
            <a:r>
              <a:rPr lang="en-US" sz="800" dirty="0" smtClean="0"/>
              <a:t>Measles Ward in Somalia, 2011 outbreak</a:t>
            </a:r>
          </a:p>
          <a:p>
            <a:pPr marL="119062" indent="0">
              <a:buNone/>
            </a:pPr>
            <a:r>
              <a:rPr lang="en-US" sz="800" dirty="0" smtClean="0"/>
              <a:t>http</a:t>
            </a:r>
            <a:r>
              <a:rPr lang="en-US" sz="800" dirty="0"/>
              <a:t>://www.somaliareport.com/index.php/post/1060/Measles_Takes_Toll_on_Somali_Children</a:t>
            </a:r>
          </a:p>
        </p:txBody>
      </p:sp>
      <p:sp>
        <p:nvSpPr>
          <p:cNvPr id="12" name="Content Placeholder 2"/>
          <p:cNvSpPr txBox="1">
            <a:spLocks/>
          </p:cNvSpPr>
          <p:nvPr/>
        </p:nvSpPr>
        <p:spPr bwMode="auto">
          <a:xfrm>
            <a:off x="4038601" y="4874063"/>
            <a:ext cx="5105400" cy="1935163"/>
          </a:xfrm>
          <a:prstGeom prst="rect">
            <a:avLst/>
          </a:prstGeom>
          <a:noFill/>
          <a:ln w="9525">
            <a:noFill/>
            <a:miter lim="800000"/>
            <a:headEnd/>
            <a:tailEnd/>
          </a:ln>
        </p:spPr>
        <p:txBody>
          <a:bodyPr vert="horz" wrap="square" lIns="91440" tIns="91440" rIns="91440" bIns="45720" numCol="1" anchor="t" anchorCtr="0" compatLnSpc="1">
            <a:prstTxWarp prst="textNoShape">
              <a:avLst/>
            </a:prstTxWarp>
            <a:normAutofit fontScale="92500" lnSpcReduction="10000"/>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4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0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18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18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18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0" indent="0">
              <a:buFont typeface="Wingdings 2" pitchFamily="18" charset="2"/>
              <a:buNone/>
            </a:pPr>
            <a:r>
              <a:rPr lang="en-US" sz="2000" b="1" dirty="0" smtClean="0"/>
              <a:t>Rubella:</a:t>
            </a:r>
          </a:p>
          <a:p>
            <a:pPr marL="119062" indent="0">
              <a:spcBef>
                <a:spcPts val="600"/>
              </a:spcBef>
              <a:spcAft>
                <a:spcPts val="0"/>
              </a:spcAft>
              <a:buNone/>
            </a:pPr>
            <a:r>
              <a:rPr lang="en-US" sz="2200" dirty="0" smtClean="0"/>
              <a:t>Infection </a:t>
            </a:r>
            <a:r>
              <a:rPr lang="en-US" sz="2200" dirty="0"/>
              <a:t>in early pregnancy can result in congenital </a:t>
            </a:r>
            <a:r>
              <a:rPr lang="en-US" sz="2200" dirty="0" smtClean="0"/>
              <a:t>rubella syndrome (CRS</a:t>
            </a:r>
            <a:r>
              <a:rPr lang="en-US" sz="2200" dirty="0"/>
              <a:t> </a:t>
            </a:r>
            <a:r>
              <a:rPr lang="en-US" sz="2200" dirty="0" smtClean="0"/>
              <a:t>- characterized by heart </a:t>
            </a:r>
            <a:r>
              <a:rPr lang="en-US" sz="2200" dirty="0"/>
              <a:t>defects, cataracts, hearing impairment, mental </a:t>
            </a:r>
            <a:r>
              <a:rPr lang="en-US" sz="2200" dirty="0" smtClean="0"/>
              <a:t>retardation), </a:t>
            </a:r>
            <a:r>
              <a:rPr lang="en-US" sz="2200" dirty="0"/>
              <a:t>life long morbidity, pregnancy loss, </a:t>
            </a:r>
            <a:r>
              <a:rPr lang="en-US" sz="2200" dirty="0" smtClean="0"/>
              <a:t>death</a:t>
            </a:r>
            <a:endParaRPr lang="en-US" sz="2200" dirty="0"/>
          </a:p>
        </p:txBody>
      </p:sp>
    </p:spTree>
    <p:extLst>
      <p:ext uri="{BB962C8B-B14F-4D97-AF65-F5344CB8AC3E}">
        <p14:creationId xmlns:p14="http://schemas.microsoft.com/office/powerpoint/2010/main" val="434269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Economic studies of measles and rubella vaccination</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Rectangle 3"/>
          <p:cNvSpPr>
            <a:spLocks noGrp="1" noChangeArrowheads="1"/>
          </p:cNvSpPr>
          <p:nvPr>
            <p:ph idx="1"/>
          </p:nvPr>
        </p:nvSpPr>
        <p:spPr>
          <a:xfrm>
            <a:off x="152400" y="1524000"/>
            <a:ext cx="8686800" cy="5122038"/>
          </a:xfrm>
        </p:spPr>
        <p:txBody>
          <a:bodyPr>
            <a:noAutofit/>
          </a:bodyPr>
          <a:lstStyle/>
          <a:p>
            <a:r>
              <a:rPr lang="en-US" altLang="en-US" sz="2400" dirty="0" smtClean="0"/>
              <a:t>Control (i.e., paying costs for vaccines to prevent cases) started (M: 1963, R: 1969), global for M by 1988 (EPI), still 40 countries yet to introduce R</a:t>
            </a:r>
          </a:p>
          <a:p>
            <a:endParaRPr lang="en-US" altLang="en-US" sz="2400" dirty="0" smtClean="0"/>
          </a:p>
          <a:p>
            <a:r>
              <a:rPr lang="en-US" altLang="en-US" sz="2400" dirty="0" smtClean="0"/>
              <a:t>Large literature demonstrates measles and rubella immunization highly cost-effective and net beneficial</a:t>
            </a:r>
            <a:endParaRPr lang="en-US" altLang="en-US" sz="2400" dirty="0"/>
          </a:p>
          <a:p>
            <a:pPr lvl="1"/>
            <a:r>
              <a:rPr lang="en-US" altLang="en-US" sz="1000" dirty="0" smtClean="0"/>
              <a:t>Thompson </a:t>
            </a:r>
            <a:r>
              <a:rPr lang="en-US" altLang="en-US" sz="1000" dirty="0"/>
              <a:t>KM, </a:t>
            </a:r>
            <a:r>
              <a:rPr lang="en-US" altLang="en-US" sz="1000" dirty="0" err="1"/>
              <a:t>Odahowski</a:t>
            </a:r>
            <a:r>
              <a:rPr lang="en-US" altLang="en-US" sz="1000" dirty="0"/>
              <a:t> CL. Systematic review of health economic analyses of measles and rubella immunization interventions. Risk Analysis </a:t>
            </a:r>
            <a:r>
              <a:rPr lang="en-US" altLang="en-US" sz="1000" dirty="0" smtClean="0"/>
              <a:t>2016; 36(7):1297-1314, online Dec 24, 2014, </a:t>
            </a:r>
            <a:r>
              <a:rPr lang="en-US" altLang="en-US" sz="1000" dirty="0" err="1"/>
              <a:t>doi</a:t>
            </a:r>
            <a:r>
              <a:rPr lang="en-US" altLang="en-US" sz="1000" dirty="0"/>
              <a:t>: </a:t>
            </a:r>
            <a:r>
              <a:rPr lang="en-US" altLang="en-US" sz="1000" dirty="0" smtClean="0"/>
              <a:t>10.1111/risa.12331</a:t>
            </a:r>
          </a:p>
          <a:p>
            <a:pPr lvl="1"/>
            <a:endParaRPr lang="en-US" altLang="en-US" sz="1000" dirty="0" smtClean="0"/>
          </a:p>
          <a:p>
            <a:r>
              <a:rPr lang="en-US" altLang="en-US" sz="2400" dirty="0" smtClean="0"/>
              <a:t>Measles vaccine gives highest returns on investment in relatively lower income countries</a:t>
            </a:r>
          </a:p>
          <a:p>
            <a:pPr lvl="1"/>
            <a:r>
              <a:rPr lang="en-US" altLang="en-US" sz="1000" dirty="0" smtClean="0"/>
              <a:t>Ozawa S et al.  Return on investment from childhood immunization in low- and middle-income countries, 2011–20. Health Affairs 2016; 35(2):199-207 </a:t>
            </a:r>
          </a:p>
          <a:p>
            <a:pPr lvl="1"/>
            <a:endParaRPr lang="en-US" altLang="en-US" sz="1000" dirty="0" smtClean="0"/>
          </a:p>
          <a:p>
            <a:pPr marL="519113" indent="0">
              <a:buNone/>
            </a:pPr>
            <a:r>
              <a:rPr lang="en-US" altLang="en-US" sz="1800" b="1" dirty="0" smtClean="0"/>
              <a:t>“Immunizations will yield a net return about 16 times greater than costs”</a:t>
            </a:r>
          </a:p>
          <a:p>
            <a:pPr marL="519113" indent="0">
              <a:buNone/>
            </a:pPr>
            <a:r>
              <a:rPr lang="en-US" altLang="en-US" sz="1800" b="1" dirty="0" smtClean="0"/>
              <a:t>“The </a:t>
            </a:r>
            <a:r>
              <a:rPr lang="en-US" altLang="en-US" sz="1800" b="1" dirty="0"/>
              <a:t>highest returns were associated with averting measles, at 58 times the cost (uncertainty range: </a:t>
            </a:r>
            <a:r>
              <a:rPr lang="en-US" altLang="en-US" sz="1800" b="1" dirty="0" smtClean="0"/>
              <a:t>28-105</a:t>
            </a:r>
            <a:r>
              <a:rPr lang="en-US" altLang="en-US" sz="1800" b="1" dirty="0"/>
              <a:t>) through two routine immunization doses and outreach </a:t>
            </a:r>
            <a:r>
              <a:rPr lang="en-US" altLang="en-US" sz="1800" b="1" dirty="0" smtClean="0"/>
              <a:t>campaigns” (94 countries)</a:t>
            </a:r>
          </a:p>
        </p:txBody>
      </p:sp>
    </p:spTree>
    <p:extLst>
      <p:ext uri="{BB962C8B-B14F-4D97-AF65-F5344CB8AC3E}">
        <p14:creationId xmlns:p14="http://schemas.microsoft.com/office/powerpoint/2010/main" val="33676364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Economic perspective</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Rectangle 3"/>
          <p:cNvSpPr>
            <a:spLocks noGrp="1" noChangeArrowheads="1"/>
          </p:cNvSpPr>
          <p:nvPr>
            <p:ph idx="1"/>
          </p:nvPr>
        </p:nvSpPr>
        <p:spPr>
          <a:xfrm>
            <a:off x="0" y="1507362"/>
            <a:ext cx="8382000" cy="5045838"/>
          </a:xfrm>
        </p:spPr>
        <p:txBody>
          <a:bodyPr>
            <a:noAutofit/>
          </a:bodyPr>
          <a:lstStyle/>
          <a:p>
            <a:r>
              <a:rPr lang="en-US" altLang="en-US" sz="2400" dirty="0" smtClean="0"/>
              <a:t>Economic </a:t>
            </a:r>
            <a:r>
              <a:rPr lang="en-US" altLang="en-US" sz="2400" dirty="0"/>
              <a:t>literature demonstrates “high control</a:t>
            </a:r>
            <a:r>
              <a:rPr lang="en-US" altLang="en-US" sz="2400" dirty="0" smtClean="0"/>
              <a:t>” is not optimal </a:t>
            </a:r>
            <a:r>
              <a:rPr lang="en-US" altLang="en-US" sz="2400" dirty="0"/>
              <a:t>if eradication is feasible </a:t>
            </a:r>
            <a:r>
              <a:rPr lang="en-US" altLang="en-US" sz="2400" dirty="0" smtClean="0"/>
              <a:t> </a:t>
            </a:r>
          </a:p>
          <a:p>
            <a:pPr lvl="1"/>
            <a:r>
              <a:rPr lang="en-US" altLang="en-US" sz="1000" dirty="0" err="1" smtClean="0"/>
              <a:t>Geoffard</a:t>
            </a:r>
            <a:r>
              <a:rPr lang="en-US" altLang="en-US" sz="1000" dirty="0" smtClean="0"/>
              <a:t> </a:t>
            </a:r>
            <a:r>
              <a:rPr lang="en-US" altLang="en-US" sz="1000" dirty="0"/>
              <a:t>P-Y, Philipson T. Disease eradication private versus public vaccination. American Economic Review 1997;87(1):</a:t>
            </a:r>
            <a:r>
              <a:rPr lang="en-US" altLang="en-US" sz="1000" dirty="0" smtClean="0"/>
              <a:t>222-230</a:t>
            </a:r>
            <a:endParaRPr lang="en-US" altLang="en-US" sz="1000" dirty="0"/>
          </a:p>
          <a:p>
            <a:pPr lvl="1"/>
            <a:r>
              <a:rPr lang="en-US" altLang="en-US" sz="1000" dirty="0" smtClean="0"/>
              <a:t>Barrett </a:t>
            </a:r>
            <a:r>
              <a:rPr lang="en-US" altLang="en-US" sz="1000" dirty="0"/>
              <a:t>S. Eradication versus control: the economics of global infectious disease policies. Bulletin of the World Health Organization 2004;82(9):</a:t>
            </a:r>
            <a:r>
              <a:rPr lang="en-US" altLang="en-US" sz="1000" dirty="0" smtClean="0"/>
              <a:t>683-688</a:t>
            </a:r>
          </a:p>
          <a:p>
            <a:pPr lvl="1"/>
            <a:r>
              <a:rPr lang="en-US" altLang="en-US" sz="1000" dirty="0" smtClean="0"/>
              <a:t>Thompson KM, </a:t>
            </a:r>
            <a:r>
              <a:rPr lang="en-US" altLang="en-US" sz="1000" dirty="0" err="1" smtClean="0"/>
              <a:t>Duintjer</a:t>
            </a:r>
            <a:r>
              <a:rPr lang="en-US" altLang="en-US" sz="1000" dirty="0" smtClean="0"/>
              <a:t> </a:t>
            </a:r>
            <a:r>
              <a:rPr lang="en-US" altLang="en-US" sz="1000" dirty="0" err="1" smtClean="0"/>
              <a:t>Tebbens</a:t>
            </a:r>
            <a:r>
              <a:rPr lang="en-US" altLang="en-US" sz="1000" dirty="0"/>
              <a:t> RJ. Eradication versus control for poliomyelitis: An economic analysis. The Lancet 2007;369(9570):</a:t>
            </a:r>
            <a:r>
              <a:rPr lang="en-US" altLang="en-US" sz="1000" dirty="0" smtClean="0"/>
              <a:t>1363-1371</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28341" y="3191776"/>
            <a:ext cx="5090521" cy="3460610"/>
          </a:xfrm>
          <a:prstGeom prst="rect">
            <a:avLst/>
          </a:prstGeom>
          <a:solidFill>
            <a:schemeClr val="bg1"/>
          </a:solidFill>
          <a:ln>
            <a:noFill/>
          </a:ln>
          <a:effectLst/>
        </p:spPr>
      </p:pic>
      <p:sp>
        <p:nvSpPr>
          <p:cNvPr id="7" name="Content Placeholder 2"/>
          <p:cNvSpPr txBox="1">
            <a:spLocks/>
          </p:cNvSpPr>
          <p:nvPr/>
        </p:nvSpPr>
        <p:spPr bwMode="auto">
          <a:xfrm>
            <a:off x="0" y="3191776"/>
            <a:ext cx="4114800" cy="2741319"/>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altLang="en-US" sz="2400" dirty="0" smtClean="0"/>
              <a:t>Eradication generally requires paying large short-term costs to get long-term benefits</a:t>
            </a:r>
          </a:p>
          <a:p>
            <a:r>
              <a:rPr lang="en-US" altLang="en-US" sz="2400" dirty="0" smtClean="0"/>
              <a:t>Regional/global commitment and coordination essential to achieving and maintaining elimination</a:t>
            </a:r>
          </a:p>
          <a:p>
            <a:endParaRPr lang="en-US" sz="2400" dirty="0"/>
          </a:p>
        </p:txBody>
      </p:sp>
    </p:spTree>
    <p:extLst>
      <p:ext uri="{BB962C8B-B14F-4D97-AF65-F5344CB8AC3E}">
        <p14:creationId xmlns:p14="http://schemas.microsoft.com/office/powerpoint/2010/main" val="2459717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Eradication feasibility</a:t>
            </a:r>
            <a:endParaRPr lang="en-US" dirty="0"/>
          </a:p>
        </p:txBody>
      </p:sp>
      <p:sp>
        <p:nvSpPr>
          <p:cNvPr id="3" name="Content Placeholder 2"/>
          <p:cNvSpPr>
            <a:spLocks noGrp="1"/>
          </p:cNvSpPr>
          <p:nvPr>
            <p:ph idx="1"/>
          </p:nvPr>
        </p:nvSpPr>
        <p:spPr>
          <a:xfrm>
            <a:off x="152400" y="1546225"/>
            <a:ext cx="8686800" cy="4625975"/>
          </a:xfrm>
        </p:spPr>
        <p:txBody>
          <a:bodyPr/>
          <a:lstStyle/>
          <a:p>
            <a:r>
              <a:rPr lang="en-US" sz="2400" dirty="0"/>
              <a:t>WHO </a:t>
            </a:r>
            <a:endParaRPr lang="en-US" sz="2400" dirty="0" smtClean="0"/>
          </a:p>
          <a:p>
            <a:pPr lvl="1"/>
            <a:r>
              <a:rPr lang="en-US" sz="1800" dirty="0" smtClean="0"/>
              <a:t>2010 - “SAGE concluded that </a:t>
            </a:r>
            <a:r>
              <a:rPr lang="en-US" sz="1800" dirty="0"/>
              <a:t>measles can and should be eradicated. A goal </a:t>
            </a:r>
            <a:r>
              <a:rPr lang="en-US" sz="1800" dirty="0" smtClean="0"/>
              <a:t>for measles </a:t>
            </a:r>
            <a:r>
              <a:rPr lang="en-US" sz="1800" dirty="0"/>
              <a:t>eradication should be established with a </a:t>
            </a:r>
            <a:r>
              <a:rPr lang="en-US" sz="1800" dirty="0" smtClean="0"/>
              <a:t>proposed target </a:t>
            </a:r>
            <a:r>
              <a:rPr lang="en-US" sz="1800" dirty="0"/>
              <a:t>date based on measurable </a:t>
            </a:r>
            <a:r>
              <a:rPr lang="en-US" sz="1800" dirty="0" smtClean="0"/>
              <a:t>progress made </a:t>
            </a:r>
            <a:r>
              <a:rPr lang="en-US" sz="1800" dirty="0"/>
              <a:t>towards existing goals and targets</a:t>
            </a:r>
            <a:r>
              <a:rPr lang="en-US" sz="1800" dirty="0" smtClean="0"/>
              <a:t>.” </a:t>
            </a:r>
            <a:r>
              <a:rPr lang="en-US" sz="1800" dirty="0"/>
              <a:t>(WER </a:t>
            </a:r>
            <a:r>
              <a:rPr lang="en-US" sz="1800" dirty="0" smtClean="0"/>
              <a:t>2011; 86(1-2):11)</a:t>
            </a:r>
          </a:p>
          <a:p>
            <a:pPr lvl="1"/>
            <a:endParaRPr lang="en-US" sz="1800" dirty="0" smtClean="0"/>
          </a:p>
          <a:p>
            <a:r>
              <a:rPr lang="en-US" sz="2400" dirty="0" smtClean="0"/>
              <a:t>International </a:t>
            </a:r>
            <a:r>
              <a:rPr lang="en-US" sz="2400" dirty="0"/>
              <a:t>Taskforce for Disease Eradication</a:t>
            </a:r>
          </a:p>
          <a:p>
            <a:pPr lvl="1"/>
            <a:r>
              <a:rPr lang="en-US" sz="1800" dirty="0"/>
              <a:t>14th meeting (2009) – “…measles eradication is biologically possible, using tools that are currently available, as already demonstrated in the Americas…” (http://www. cartercenter.org/ resources/pdfs/news/</a:t>
            </a:r>
            <a:r>
              <a:rPr lang="en-US" sz="1800" dirty="0" err="1"/>
              <a:t>health_publications</a:t>
            </a:r>
            <a:r>
              <a:rPr lang="en-US" sz="1800" dirty="0"/>
              <a:t>/</a:t>
            </a:r>
            <a:r>
              <a:rPr lang="en-US" sz="1800" dirty="0" err="1"/>
              <a:t>itfde</a:t>
            </a:r>
            <a:r>
              <a:rPr lang="en-US" sz="1800" dirty="0"/>
              <a:t>/ITFDEsum0609.pdf)</a:t>
            </a:r>
          </a:p>
          <a:p>
            <a:pPr lvl="1"/>
            <a:r>
              <a:rPr lang="en-US" sz="1800" dirty="0"/>
              <a:t>24th meeting (2015) – “The ITFDE still firmly believes that both measles and rubella eradication are technically feasible, but the very high contagiousness of measles is the biggest challenge to success, and measles and rubella eradication would require a sustained global commitment and a clear accountability framework such as exists for the GPEI.” (WER 2016; </a:t>
            </a:r>
            <a:r>
              <a:rPr lang="en-US" sz="1800" dirty="0" smtClean="0"/>
              <a:t>91(6):69)</a:t>
            </a:r>
            <a:endParaRPr lang="en-US" sz="1800" dirty="0"/>
          </a:p>
          <a:p>
            <a:pPr marL="119062" indent="0">
              <a:buNone/>
            </a:pPr>
            <a:endParaRPr lang="en-US" dirty="0" smtClean="0"/>
          </a:p>
          <a:p>
            <a:endParaRPr lang="en-US" dirty="0"/>
          </a:p>
        </p:txBody>
      </p:sp>
    </p:spTree>
    <p:extLst>
      <p:ext uri="{BB962C8B-B14F-4D97-AF65-F5344CB8AC3E}">
        <p14:creationId xmlns:p14="http://schemas.microsoft.com/office/powerpoint/2010/main" val="19272083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Economic perspective</a:t>
            </a: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Rectangle 3"/>
          <p:cNvSpPr>
            <a:spLocks noGrp="1" noChangeArrowheads="1"/>
          </p:cNvSpPr>
          <p:nvPr>
            <p:ph idx="1"/>
          </p:nvPr>
        </p:nvSpPr>
        <p:spPr>
          <a:xfrm>
            <a:off x="228600" y="1568481"/>
            <a:ext cx="8458200" cy="5045838"/>
          </a:xfrm>
        </p:spPr>
        <p:txBody>
          <a:bodyPr>
            <a:noAutofit/>
          </a:bodyPr>
          <a:lstStyle/>
          <a:p>
            <a:r>
              <a:rPr lang="en-US" altLang="en-US" sz="2400" dirty="0" smtClean="0"/>
              <a:t>World currently pursuing “high control” for measles and heading toward “high control” for rubella (as global equity improves)</a:t>
            </a:r>
            <a:endParaRPr lang="en-US" altLang="en-US" sz="2000" dirty="0" smtClean="0"/>
          </a:p>
          <a:p>
            <a:pPr lvl="1"/>
            <a:r>
              <a:rPr lang="en-US" altLang="en-US" sz="1000" dirty="0"/>
              <a:t>Thompson KM, </a:t>
            </a:r>
            <a:r>
              <a:rPr lang="en-US" altLang="en-US" sz="1000" dirty="0" err="1"/>
              <a:t>Odahowski</a:t>
            </a:r>
            <a:r>
              <a:rPr lang="en-US" altLang="en-US" sz="1000" dirty="0"/>
              <a:t> CL. The costs and valuation of health impacts of measles and rubella risk management policies, Risk Analysis, </a:t>
            </a:r>
            <a:r>
              <a:rPr lang="sv-SE" altLang="en-US" sz="1000" dirty="0" smtClean="0"/>
              <a:t>2016; </a:t>
            </a:r>
            <a:r>
              <a:rPr lang="sv-SE" altLang="en-US" sz="1000" dirty="0"/>
              <a:t>36(7):</a:t>
            </a:r>
            <a:r>
              <a:rPr lang="sv-SE" altLang="en-US" sz="1000" dirty="0" smtClean="0"/>
              <a:t>1357-1382, online </a:t>
            </a:r>
            <a:r>
              <a:rPr lang="en-US" altLang="en-US" sz="1000" dirty="0" smtClean="0"/>
              <a:t>Aug 6, 2015</a:t>
            </a:r>
          </a:p>
          <a:p>
            <a:pPr lvl="1"/>
            <a:endParaRPr lang="en-US" altLang="en-US" sz="1000" dirty="0"/>
          </a:p>
          <a:p>
            <a:pPr marL="461963" indent="0">
              <a:buNone/>
            </a:pPr>
            <a:r>
              <a:rPr lang="en-US" altLang="en-US" sz="2000" b="1" dirty="0"/>
              <a:t>“immunization activities will cost governments and </a:t>
            </a:r>
            <a:r>
              <a:rPr lang="en-US" altLang="en-US" sz="2000" b="1" dirty="0" smtClean="0"/>
              <a:t>donors over </a:t>
            </a:r>
            <a:r>
              <a:rPr lang="en-US" altLang="en-US" sz="2000" b="1" dirty="0"/>
              <a:t>2013$US 2.3 billion per year for the foreseeable </a:t>
            </a:r>
            <a:r>
              <a:rPr lang="en-US" altLang="en-US" sz="2000" b="1" dirty="0" smtClean="0"/>
              <a:t>future” </a:t>
            </a:r>
          </a:p>
          <a:p>
            <a:pPr marL="461963" indent="0">
              <a:buNone/>
            </a:pPr>
            <a:r>
              <a:rPr lang="en-US" altLang="en-US" sz="2000" dirty="0" smtClean="0"/>
              <a:t>(at the current “plateau” that still leads to millions of estimated infections and over 100,000 estimated deaths per year), estimates based on 2013 WHO-UNICEF coverage estimates available on July 15, 2014, excludes outbreak response immunization</a:t>
            </a:r>
          </a:p>
        </p:txBody>
      </p:sp>
    </p:spTree>
    <p:extLst>
      <p:ext uri="{BB962C8B-B14F-4D97-AF65-F5344CB8AC3E}">
        <p14:creationId xmlns:p14="http://schemas.microsoft.com/office/powerpoint/2010/main" val="2904139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252728"/>
          </a:xfrm>
        </p:spPr>
        <p:txBody>
          <a:bodyPr>
            <a:normAutofit fontScale="90000"/>
          </a:bodyPr>
          <a:lstStyle/>
          <a:p>
            <a:pPr>
              <a:defRPr/>
            </a:pPr>
            <a:r>
              <a:rPr lang="en-US" dirty="0" smtClean="0"/>
              <a:t>Integrated model</a:t>
            </a:r>
            <a:r>
              <a:rPr lang="en-US" sz="2000" dirty="0" smtClean="0"/>
              <a:t> </a:t>
            </a:r>
            <a:br>
              <a:rPr lang="en-US" sz="2000" dirty="0" smtClean="0"/>
            </a:br>
            <a:r>
              <a:rPr lang="en-US" sz="2000" dirty="0" smtClean="0"/>
              <a:t>System dynamics + decision, probabilistic risk, and economic analyses</a:t>
            </a:r>
            <a:endParaRPr lang="en-US" sz="2200" dirty="0"/>
          </a:p>
        </p:txBody>
      </p:sp>
      <p:sp>
        <p:nvSpPr>
          <p:cNvPr id="27651" name="Footer Placeholder 3"/>
          <p:cNvSpPr>
            <a:spLocks noGrp="1"/>
          </p:cNvSpPr>
          <p:nvPr>
            <p:ph type="ftr" sz="quarter" idx="11"/>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endParaRPr lang="en-US">
              <a:latin typeface="Arial" pitchFamily="34" charset="0"/>
            </a:endParaRPr>
          </a:p>
        </p:txBody>
      </p:sp>
      <p:sp>
        <p:nvSpPr>
          <p:cNvPr id="28676" name="Rectangle 15"/>
          <p:cNvSpPr>
            <a:spLocks noChangeArrowheads="1"/>
          </p:cNvSpPr>
          <p:nvPr/>
        </p:nvSpPr>
        <p:spPr bwMode="auto">
          <a:xfrm>
            <a:off x="0" y="1286256"/>
            <a:ext cx="9144000" cy="5562600"/>
          </a:xfrm>
          <a:prstGeom prst="rect">
            <a:avLst/>
          </a:prstGeom>
          <a:solidFill>
            <a:srgbClr val="FFFFFF"/>
          </a:solidFill>
          <a:ln w="9525">
            <a:solidFill>
              <a:srgbClr val="FFFFFF"/>
            </a:solidFill>
            <a:miter lim="800000"/>
            <a:headEnd/>
            <a:tailEnd/>
          </a:ln>
        </p:spPr>
        <p:txBody>
          <a:bodyPr wrap="none" anchor="ctr"/>
          <a:lstStyle/>
          <a:p>
            <a:endParaRPr lang="en-GB"/>
          </a:p>
        </p:txBody>
      </p:sp>
      <p:sp>
        <p:nvSpPr>
          <p:cNvPr id="28677" name="Text Box 2"/>
          <p:cNvSpPr txBox="1">
            <a:spLocks noChangeArrowheads="1"/>
          </p:cNvSpPr>
          <p:nvPr/>
        </p:nvSpPr>
        <p:spPr bwMode="auto">
          <a:xfrm>
            <a:off x="152400" y="2406880"/>
            <a:ext cx="2133600" cy="1569660"/>
          </a:xfrm>
          <a:prstGeom prst="rect">
            <a:avLst/>
          </a:prstGeom>
          <a:noFill/>
          <a:ln w="9525">
            <a:solidFill>
              <a:schemeClr val="tx1"/>
            </a:solidFill>
            <a:miter lim="800000"/>
            <a:headEnd/>
            <a:tailEnd/>
          </a:ln>
        </p:spPr>
        <p:txBody>
          <a:bodyPr lIns="27432" tIns="0" rIns="27432" bIns="0">
            <a:spAutoFit/>
          </a:bodyPr>
          <a:lstStyle/>
          <a:p>
            <a:r>
              <a:rPr lang="en-US" dirty="0"/>
              <a:t>Decision </a:t>
            </a:r>
            <a:r>
              <a:rPr lang="en-US" dirty="0" smtClean="0"/>
              <a:t>options</a:t>
            </a:r>
            <a:r>
              <a:rPr lang="en-US" baseline="30000" dirty="0" smtClean="0"/>
              <a:t>1</a:t>
            </a:r>
            <a:endParaRPr lang="en-US" sz="1200" baseline="30000" dirty="0"/>
          </a:p>
          <a:p>
            <a:r>
              <a:rPr lang="en-US" sz="1200" dirty="0"/>
              <a:t>• </a:t>
            </a:r>
            <a:r>
              <a:rPr lang="en-US" sz="1200" dirty="0" smtClean="0"/>
              <a:t>Routine immunization</a:t>
            </a:r>
            <a:endParaRPr lang="en-US" sz="1200" dirty="0"/>
          </a:p>
          <a:p>
            <a:r>
              <a:rPr lang="en-US" sz="1200" dirty="0"/>
              <a:t>• </a:t>
            </a:r>
            <a:r>
              <a:rPr lang="en-US" sz="1200" dirty="0" smtClean="0"/>
              <a:t>Supplemental immunization activities (SIAs)</a:t>
            </a:r>
          </a:p>
          <a:p>
            <a:r>
              <a:rPr lang="en-US" sz="1200" dirty="0"/>
              <a:t>• Outbreak response</a:t>
            </a:r>
          </a:p>
          <a:p>
            <a:r>
              <a:rPr lang="en-US" sz="1200" dirty="0" smtClean="0"/>
              <a:t>• Surveillance</a:t>
            </a:r>
          </a:p>
          <a:p>
            <a:r>
              <a:rPr lang="en-US" sz="1200" dirty="0" smtClean="0"/>
              <a:t>• Containment</a:t>
            </a:r>
          </a:p>
          <a:p>
            <a:pPr>
              <a:buFontTx/>
              <a:buChar char="•"/>
            </a:pPr>
            <a:r>
              <a:rPr lang="en-US" sz="1200" dirty="0" smtClean="0"/>
              <a:t> Vaccine stockpile</a:t>
            </a:r>
            <a:r>
              <a:rPr lang="en-US" sz="1200" baseline="30000" dirty="0" smtClean="0"/>
              <a:t>2</a:t>
            </a:r>
            <a:endParaRPr lang="en-US" sz="800" baseline="30000" dirty="0"/>
          </a:p>
        </p:txBody>
      </p:sp>
      <p:sp>
        <p:nvSpPr>
          <p:cNvPr id="28678" name="Rectangle 3"/>
          <p:cNvSpPr>
            <a:spLocks noChangeArrowheads="1"/>
          </p:cNvSpPr>
          <p:nvPr/>
        </p:nvSpPr>
        <p:spPr bwMode="auto">
          <a:xfrm>
            <a:off x="3124200" y="1355229"/>
            <a:ext cx="2667000" cy="1692771"/>
          </a:xfrm>
          <a:prstGeom prst="rect">
            <a:avLst/>
          </a:prstGeom>
          <a:noFill/>
          <a:ln w="9525">
            <a:solidFill>
              <a:schemeClr val="tx1"/>
            </a:solidFill>
            <a:miter lim="800000"/>
            <a:headEnd/>
            <a:tailEnd/>
          </a:ln>
        </p:spPr>
        <p:txBody>
          <a:bodyPr wrap="square" lIns="27432" rIns="27432">
            <a:spAutoFit/>
          </a:bodyPr>
          <a:lstStyle/>
          <a:p>
            <a:r>
              <a:rPr lang="en-US" dirty="0" smtClean="0"/>
              <a:t>Conditions</a:t>
            </a:r>
            <a:endParaRPr lang="en-US" dirty="0"/>
          </a:p>
          <a:p>
            <a:r>
              <a:rPr lang="en-US" sz="1200" dirty="0"/>
              <a:t>• Population immunity</a:t>
            </a:r>
          </a:p>
          <a:p>
            <a:r>
              <a:rPr lang="en-US" sz="1200" dirty="0" smtClean="0"/>
              <a:t>- Immunization and outbreak history</a:t>
            </a:r>
            <a:r>
              <a:rPr lang="en-US" sz="1200" baseline="30000" dirty="0" smtClean="0"/>
              <a:t>3,4</a:t>
            </a:r>
            <a:endParaRPr lang="en-US" sz="1200" baseline="30000" dirty="0"/>
          </a:p>
          <a:p>
            <a:r>
              <a:rPr lang="en-US" sz="1200" dirty="0" smtClean="0"/>
              <a:t>- Under-vaccinated subpopulations</a:t>
            </a:r>
            <a:endParaRPr lang="en-US" sz="1200" dirty="0"/>
          </a:p>
          <a:p>
            <a:endParaRPr lang="en-US" sz="1200" baseline="-25000" dirty="0"/>
          </a:p>
          <a:p>
            <a:r>
              <a:rPr lang="en-US" dirty="0" smtClean="0"/>
              <a:t>&amp; Risks</a:t>
            </a:r>
            <a:r>
              <a:rPr lang="en-US" baseline="30000" dirty="0" smtClean="0"/>
              <a:t>9</a:t>
            </a:r>
            <a:endParaRPr lang="en-US" baseline="30000" dirty="0"/>
          </a:p>
          <a:p>
            <a:r>
              <a:rPr lang="en-US" sz="1200" dirty="0" smtClean="0"/>
              <a:t>• Importations</a:t>
            </a:r>
            <a:endParaRPr lang="en-US" sz="1200" dirty="0"/>
          </a:p>
          <a:p>
            <a:pPr>
              <a:buFontTx/>
              <a:buChar char="•"/>
            </a:pPr>
            <a:r>
              <a:rPr lang="en-US" sz="1200" dirty="0" smtClean="0"/>
              <a:t> (Un)intentional </a:t>
            </a:r>
            <a:r>
              <a:rPr lang="en-US" sz="1200" dirty="0"/>
              <a:t>release</a:t>
            </a:r>
          </a:p>
        </p:txBody>
      </p:sp>
      <p:sp>
        <p:nvSpPr>
          <p:cNvPr id="28679" name="Rectangle 4"/>
          <p:cNvSpPr>
            <a:spLocks noChangeArrowheads="1"/>
          </p:cNvSpPr>
          <p:nvPr/>
        </p:nvSpPr>
        <p:spPr bwMode="auto">
          <a:xfrm>
            <a:off x="6005660" y="2836145"/>
            <a:ext cx="3120272" cy="774665"/>
          </a:xfrm>
          <a:prstGeom prst="rect">
            <a:avLst/>
          </a:prstGeom>
          <a:noFill/>
          <a:ln w="9525">
            <a:solidFill>
              <a:schemeClr val="tx1"/>
            </a:solidFill>
            <a:miter lim="800000"/>
            <a:headEnd/>
            <a:tailEnd/>
          </a:ln>
        </p:spPr>
        <p:txBody>
          <a:bodyPr/>
          <a:lstStyle/>
          <a:p>
            <a:r>
              <a:rPr lang="en-US" dirty="0" smtClean="0"/>
              <a:t>Cases (dynamic model)</a:t>
            </a:r>
            <a:r>
              <a:rPr lang="en-US" baseline="30000" dirty="0" smtClean="0"/>
              <a:t>5,6</a:t>
            </a:r>
          </a:p>
          <a:p>
            <a:r>
              <a:rPr lang="en-US" dirty="0"/>
              <a:t>&amp;</a:t>
            </a:r>
            <a:r>
              <a:rPr lang="en-US" dirty="0" smtClean="0"/>
              <a:t> DALYs</a:t>
            </a:r>
            <a:r>
              <a:rPr lang="en-US" baseline="30000" dirty="0" smtClean="0"/>
              <a:t>7,8,9</a:t>
            </a:r>
            <a:endParaRPr lang="en-US" baseline="30000" dirty="0"/>
          </a:p>
        </p:txBody>
      </p:sp>
      <p:sp>
        <p:nvSpPr>
          <p:cNvPr id="28680" name="Line 5"/>
          <p:cNvSpPr>
            <a:spLocks noChangeShapeType="1"/>
          </p:cNvSpPr>
          <p:nvPr/>
        </p:nvSpPr>
        <p:spPr bwMode="auto">
          <a:xfrm flipV="1">
            <a:off x="2286000" y="2247225"/>
            <a:ext cx="838200" cy="1265999"/>
          </a:xfrm>
          <a:prstGeom prst="line">
            <a:avLst/>
          </a:prstGeom>
          <a:noFill/>
          <a:ln w="25400">
            <a:solidFill>
              <a:schemeClr val="tx1"/>
            </a:solidFill>
            <a:round/>
            <a:headEnd/>
            <a:tailEnd type="triangle" w="lg" len="lg"/>
          </a:ln>
        </p:spPr>
        <p:txBody>
          <a:bodyPr/>
          <a:lstStyle/>
          <a:p>
            <a:endParaRPr lang="en-US"/>
          </a:p>
        </p:txBody>
      </p:sp>
      <p:sp>
        <p:nvSpPr>
          <p:cNvPr id="28681" name="Line 6"/>
          <p:cNvSpPr>
            <a:spLocks noChangeShapeType="1"/>
          </p:cNvSpPr>
          <p:nvPr/>
        </p:nvSpPr>
        <p:spPr bwMode="auto">
          <a:xfrm>
            <a:off x="5791200" y="2247225"/>
            <a:ext cx="1295400" cy="592758"/>
          </a:xfrm>
          <a:prstGeom prst="line">
            <a:avLst/>
          </a:prstGeom>
          <a:noFill/>
          <a:ln w="25400">
            <a:solidFill>
              <a:schemeClr val="tx1"/>
            </a:solidFill>
            <a:round/>
            <a:headEnd/>
            <a:tailEnd type="triangle" w="lg" len="lg"/>
          </a:ln>
        </p:spPr>
        <p:txBody>
          <a:bodyPr/>
          <a:lstStyle/>
          <a:p>
            <a:endParaRPr lang="en-US"/>
          </a:p>
        </p:txBody>
      </p:sp>
      <p:sp>
        <p:nvSpPr>
          <p:cNvPr id="28682" name="Line 7"/>
          <p:cNvSpPr>
            <a:spLocks noChangeShapeType="1"/>
          </p:cNvSpPr>
          <p:nvPr/>
        </p:nvSpPr>
        <p:spPr bwMode="auto">
          <a:xfrm flipV="1">
            <a:off x="2286000" y="3505200"/>
            <a:ext cx="3733800" cy="0"/>
          </a:xfrm>
          <a:prstGeom prst="line">
            <a:avLst/>
          </a:prstGeom>
          <a:noFill/>
          <a:ln w="25400">
            <a:solidFill>
              <a:schemeClr val="tx1"/>
            </a:solidFill>
            <a:round/>
            <a:headEnd/>
            <a:tailEnd type="triangle" w="lg" len="lg"/>
          </a:ln>
        </p:spPr>
        <p:txBody>
          <a:bodyPr/>
          <a:lstStyle/>
          <a:p>
            <a:endParaRPr lang="en-US"/>
          </a:p>
        </p:txBody>
      </p:sp>
      <p:sp>
        <p:nvSpPr>
          <p:cNvPr id="28683" name="Rectangle 8"/>
          <p:cNvSpPr>
            <a:spLocks noChangeArrowheads="1"/>
          </p:cNvSpPr>
          <p:nvPr/>
        </p:nvSpPr>
        <p:spPr bwMode="auto">
          <a:xfrm>
            <a:off x="3048000" y="3753188"/>
            <a:ext cx="1752600" cy="923925"/>
          </a:xfrm>
          <a:prstGeom prst="rect">
            <a:avLst/>
          </a:prstGeom>
          <a:noFill/>
          <a:ln w="9525">
            <a:solidFill>
              <a:schemeClr val="tx1"/>
            </a:solidFill>
            <a:miter lim="800000"/>
            <a:headEnd/>
            <a:tailEnd/>
          </a:ln>
        </p:spPr>
        <p:txBody>
          <a:bodyPr>
            <a:spAutoFit/>
          </a:bodyPr>
          <a:lstStyle/>
          <a:p>
            <a:r>
              <a:rPr lang="en-US" dirty="0" smtClean="0"/>
              <a:t>Costs</a:t>
            </a:r>
            <a:r>
              <a:rPr lang="en-US" baseline="30000" dirty="0" smtClean="0"/>
              <a:t>9,10</a:t>
            </a:r>
            <a:endParaRPr lang="en-US" dirty="0"/>
          </a:p>
          <a:p>
            <a:r>
              <a:rPr lang="en-US" sz="1200" dirty="0"/>
              <a:t>• </a:t>
            </a:r>
            <a:r>
              <a:rPr lang="en-US" sz="1200" dirty="0" smtClean="0"/>
              <a:t>Vaccination costs</a:t>
            </a:r>
            <a:endParaRPr lang="en-US" sz="1200" dirty="0"/>
          </a:p>
          <a:p>
            <a:r>
              <a:rPr lang="en-US" sz="1200" dirty="0"/>
              <a:t>• </a:t>
            </a:r>
            <a:r>
              <a:rPr lang="en-US" sz="1200" dirty="0" smtClean="0"/>
              <a:t>Treatment costs</a:t>
            </a:r>
            <a:endParaRPr lang="en-US" sz="1200" dirty="0"/>
          </a:p>
          <a:p>
            <a:r>
              <a:rPr lang="en-US" sz="1200" dirty="0"/>
              <a:t>• </a:t>
            </a:r>
            <a:r>
              <a:rPr lang="en-US" sz="1200" dirty="0" smtClean="0"/>
              <a:t>Productivity costs</a:t>
            </a:r>
            <a:endParaRPr lang="en-US" sz="1200" dirty="0"/>
          </a:p>
        </p:txBody>
      </p:sp>
      <p:sp>
        <p:nvSpPr>
          <p:cNvPr id="28684" name="Line 9"/>
          <p:cNvSpPr>
            <a:spLocks noChangeShapeType="1"/>
          </p:cNvSpPr>
          <p:nvPr/>
        </p:nvSpPr>
        <p:spPr bwMode="auto">
          <a:xfrm>
            <a:off x="2286000" y="3520911"/>
            <a:ext cx="762000" cy="762786"/>
          </a:xfrm>
          <a:prstGeom prst="line">
            <a:avLst/>
          </a:prstGeom>
          <a:noFill/>
          <a:ln w="25400">
            <a:solidFill>
              <a:schemeClr val="tx1"/>
            </a:solidFill>
            <a:round/>
            <a:headEnd/>
            <a:tailEnd type="triangle" w="lg" len="lg"/>
          </a:ln>
        </p:spPr>
        <p:txBody>
          <a:bodyPr/>
          <a:lstStyle/>
          <a:p>
            <a:endParaRPr lang="en-US"/>
          </a:p>
        </p:txBody>
      </p:sp>
      <p:sp>
        <p:nvSpPr>
          <p:cNvPr id="28685" name="Line 10"/>
          <p:cNvSpPr>
            <a:spLocks noChangeShapeType="1"/>
          </p:cNvSpPr>
          <p:nvPr/>
        </p:nvSpPr>
        <p:spPr bwMode="auto">
          <a:xfrm flipH="1">
            <a:off x="4800600" y="3625038"/>
            <a:ext cx="2667000" cy="643682"/>
          </a:xfrm>
          <a:prstGeom prst="line">
            <a:avLst/>
          </a:prstGeom>
          <a:noFill/>
          <a:ln w="25400">
            <a:solidFill>
              <a:schemeClr val="tx1"/>
            </a:solidFill>
            <a:round/>
            <a:headEnd/>
            <a:tailEnd type="triangle" w="lg" len="lg"/>
          </a:ln>
        </p:spPr>
        <p:txBody>
          <a:bodyPr/>
          <a:lstStyle/>
          <a:p>
            <a:endParaRPr lang="en-US"/>
          </a:p>
        </p:txBody>
      </p:sp>
      <p:sp>
        <p:nvSpPr>
          <p:cNvPr id="28686" name="Rectangle 11"/>
          <p:cNvSpPr>
            <a:spLocks noChangeArrowheads="1"/>
          </p:cNvSpPr>
          <p:nvPr/>
        </p:nvSpPr>
        <p:spPr bwMode="auto">
          <a:xfrm>
            <a:off x="5865437" y="4067556"/>
            <a:ext cx="3276600" cy="738664"/>
          </a:xfrm>
          <a:prstGeom prst="rect">
            <a:avLst/>
          </a:prstGeom>
          <a:noFill/>
          <a:ln w="9525">
            <a:solidFill>
              <a:schemeClr val="tx1"/>
            </a:solidFill>
            <a:miter lim="800000"/>
            <a:headEnd/>
            <a:tailEnd/>
          </a:ln>
        </p:spPr>
        <p:txBody>
          <a:bodyPr wrap="square" lIns="27432" rIns="27432">
            <a:spAutoFit/>
          </a:bodyPr>
          <a:lstStyle/>
          <a:p>
            <a:r>
              <a:rPr lang="en-US" dirty="0"/>
              <a:t> </a:t>
            </a:r>
            <a:r>
              <a:rPr lang="en-US" dirty="0" smtClean="0"/>
              <a:t>Economic estimates</a:t>
            </a:r>
            <a:r>
              <a:rPr lang="en-US" baseline="30000" dirty="0" smtClean="0"/>
              <a:t>6</a:t>
            </a:r>
            <a:endParaRPr lang="en-US" dirty="0"/>
          </a:p>
          <a:p>
            <a:r>
              <a:rPr lang="en-US" sz="1200" dirty="0"/>
              <a:t>• Incremental cost-effectiveness </a:t>
            </a:r>
            <a:r>
              <a:rPr lang="en-US" sz="1200" dirty="0" smtClean="0"/>
              <a:t>ratios (ICERs)</a:t>
            </a:r>
            <a:endParaRPr lang="en-US" sz="1200" dirty="0"/>
          </a:p>
          <a:p>
            <a:r>
              <a:rPr lang="en-US" sz="1200" dirty="0"/>
              <a:t>• Incremental net </a:t>
            </a:r>
            <a:r>
              <a:rPr lang="en-US" sz="1200" dirty="0" smtClean="0"/>
              <a:t>benefits (INBs)</a:t>
            </a:r>
            <a:endParaRPr lang="en-US" sz="1200" dirty="0"/>
          </a:p>
        </p:txBody>
      </p:sp>
      <p:sp>
        <p:nvSpPr>
          <p:cNvPr id="28687" name="Line 12"/>
          <p:cNvSpPr>
            <a:spLocks noChangeShapeType="1"/>
          </p:cNvSpPr>
          <p:nvPr/>
        </p:nvSpPr>
        <p:spPr bwMode="auto">
          <a:xfrm>
            <a:off x="7467600" y="3626068"/>
            <a:ext cx="0" cy="412532"/>
          </a:xfrm>
          <a:prstGeom prst="line">
            <a:avLst/>
          </a:prstGeom>
          <a:noFill/>
          <a:ln w="25400">
            <a:solidFill>
              <a:schemeClr val="tx1"/>
            </a:solidFill>
            <a:round/>
            <a:headEnd/>
            <a:tailEnd type="triangle" w="lg" len="lg"/>
          </a:ln>
        </p:spPr>
        <p:txBody>
          <a:bodyPr/>
          <a:lstStyle/>
          <a:p>
            <a:endParaRPr lang="en-US"/>
          </a:p>
        </p:txBody>
      </p:sp>
      <p:sp>
        <p:nvSpPr>
          <p:cNvPr id="28688" name="Line 13"/>
          <p:cNvSpPr>
            <a:spLocks noChangeShapeType="1"/>
          </p:cNvSpPr>
          <p:nvPr/>
        </p:nvSpPr>
        <p:spPr bwMode="auto">
          <a:xfrm>
            <a:off x="4800600" y="4268721"/>
            <a:ext cx="1062874" cy="128150"/>
          </a:xfrm>
          <a:prstGeom prst="line">
            <a:avLst/>
          </a:prstGeom>
          <a:noFill/>
          <a:ln w="25400">
            <a:solidFill>
              <a:schemeClr val="tx1"/>
            </a:solidFill>
            <a:round/>
            <a:headEnd/>
            <a:tailEnd type="triangle" w="lg" len="lg"/>
          </a:ln>
        </p:spPr>
        <p:txBody>
          <a:bodyPr/>
          <a:lstStyle/>
          <a:p>
            <a:endParaRPr lang="en-US"/>
          </a:p>
        </p:txBody>
      </p:sp>
      <p:sp>
        <p:nvSpPr>
          <p:cNvPr id="17" name="Content Placeholder 2"/>
          <p:cNvSpPr>
            <a:spLocks noGrp="1"/>
          </p:cNvSpPr>
          <p:nvPr>
            <p:ph idx="1"/>
          </p:nvPr>
        </p:nvSpPr>
        <p:spPr>
          <a:xfrm>
            <a:off x="152400" y="4953000"/>
            <a:ext cx="8915400" cy="1737415"/>
          </a:xfrm>
        </p:spPr>
        <p:txBody>
          <a:bodyPr/>
          <a:lstStyle/>
          <a:p>
            <a:pPr marL="169863" indent="-169863">
              <a:buClrTx/>
              <a:buFont typeface="+mj-lt"/>
              <a:buAutoNum type="arabicPeriod"/>
            </a:pPr>
            <a:r>
              <a:rPr lang="en-US" sz="800" dirty="0" smtClean="0"/>
              <a:t>Thompson et al. </a:t>
            </a:r>
            <a:r>
              <a:rPr lang="en-US" sz="800" dirty="0"/>
              <a:t>National and global options for managing the risks of measles and rubella. </a:t>
            </a:r>
            <a:r>
              <a:rPr lang="en-US" sz="800" i="1" dirty="0"/>
              <a:t>Journal of Vaccines and Vaccination</a:t>
            </a:r>
            <a:r>
              <a:rPr lang="en-US" sz="800" dirty="0"/>
              <a:t> 2012; 3:165, </a:t>
            </a:r>
            <a:r>
              <a:rPr lang="en-US" sz="800" dirty="0" err="1"/>
              <a:t>doi</a:t>
            </a:r>
            <a:r>
              <a:rPr lang="en-US" sz="800" dirty="0"/>
              <a:t>: 10.4172/2157-7560.1000165</a:t>
            </a:r>
            <a:r>
              <a:rPr lang="en-US" sz="800" dirty="0" smtClean="0"/>
              <a:t>.</a:t>
            </a:r>
          </a:p>
          <a:p>
            <a:pPr marL="169863" indent="-169863">
              <a:buClrTx/>
              <a:buFont typeface="+mj-lt"/>
              <a:buAutoNum type="arabicPeriod"/>
            </a:pPr>
            <a:r>
              <a:rPr lang="en-US" sz="800" dirty="0"/>
              <a:t>Thompson and </a:t>
            </a:r>
            <a:r>
              <a:rPr lang="en-US" sz="800" dirty="0" err="1"/>
              <a:t>Duintjer</a:t>
            </a:r>
            <a:r>
              <a:rPr lang="en-US" sz="800" dirty="0"/>
              <a:t> </a:t>
            </a:r>
            <a:r>
              <a:rPr lang="en-US" sz="800" dirty="0" err="1"/>
              <a:t>Tebbens</a:t>
            </a:r>
            <a:r>
              <a:rPr lang="en-US" sz="800" dirty="0"/>
              <a:t>.  Framework for optimal global vaccine stockpile design for vaccine-preventable diseases: Application to measles and cholera vaccines as contrasting examples. </a:t>
            </a:r>
            <a:r>
              <a:rPr lang="en-US" sz="800" i="1" dirty="0"/>
              <a:t>Risk Analysis</a:t>
            </a:r>
            <a:r>
              <a:rPr lang="en-US" sz="800" dirty="0"/>
              <a:t> 2016; 36(7):</a:t>
            </a:r>
            <a:r>
              <a:rPr lang="en-US" sz="800" dirty="0" smtClean="0"/>
              <a:t>1487-1509.</a:t>
            </a:r>
            <a:endParaRPr lang="en-US" sz="800" dirty="0"/>
          </a:p>
          <a:p>
            <a:pPr marL="169863" indent="-169863">
              <a:buClrTx/>
              <a:buFont typeface="+mj-lt"/>
              <a:buAutoNum type="arabicPeriod"/>
            </a:pPr>
            <a:r>
              <a:rPr lang="en-US" sz="800" dirty="0"/>
              <a:t>Thompson et al. Synthesis of evidence to characterize national historical measles and rubella immunization and exposure histories</a:t>
            </a:r>
            <a:r>
              <a:rPr lang="en-US" sz="800" i="1" dirty="0"/>
              <a:t>. Risk Analysis </a:t>
            </a:r>
            <a:r>
              <a:rPr lang="en-US" sz="800" dirty="0"/>
              <a:t>2016; 36(7):</a:t>
            </a:r>
            <a:r>
              <a:rPr lang="en-US" sz="800" dirty="0" smtClean="0"/>
              <a:t>1427-1458.</a:t>
            </a:r>
            <a:endParaRPr lang="en-US" sz="800" dirty="0"/>
          </a:p>
          <a:p>
            <a:pPr marL="169863" indent="-169863">
              <a:buClrTx/>
              <a:buFont typeface="+mj-lt"/>
              <a:buAutoNum type="arabicPeriod"/>
            </a:pPr>
            <a:r>
              <a:rPr lang="en-US" sz="800" dirty="0"/>
              <a:t>Thompson and </a:t>
            </a:r>
            <a:r>
              <a:rPr lang="en-US" sz="800" dirty="0" err="1"/>
              <a:t>Odahowski</a:t>
            </a:r>
            <a:r>
              <a:rPr lang="en-US" sz="800" dirty="0"/>
              <a:t>. Systematic review of measles and rubella serology studies. </a:t>
            </a:r>
            <a:r>
              <a:rPr lang="en-US" sz="800" i="1" dirty="0"/>
              <a:t>Risk Analysis</a:t>
            </a:r>
            <a:r>
              <a:rPr lang="en-US" sz="800" dirty="0"/>
              <a:t> 2016; 36(7):</a:t>
            </a:r>
            <a:r>
              <a:rPr lang="en-US" sz="800" dirty="0" smtClean="0"/>
              <a:t>1459-1486.</a:t>
            </a:r>
          </a:p>
          <a:p>
            <a:pPr marL="169863" indent="-169863">
              <a:buClrTx/>
              <a:buFont typeface="+mj-lt"/>
              <a:buAutoNum type="arabicPeriod"/>
            </a:pPr>
            <a:r>
              <a:rPr lang="en-US" sz="800" dirty="0"/>
              <a:t>Thompson. </a:t>
            </a:r>
            <a:r>
              <a:rPr lang="en-US" sz="800" dirty="0" smtClean="0"/>
              <a:t>Evolution </a:t>
            </a:r>
            <a:r>
              <a:rPr lang="en-US" sz="800" dirty="0"/>
              <a:t>and use of dynamic transmission models for measles and rubella risk and policy analysis. </a:t>
            </a:r>
            <a:r>
              <a:rPr lang="en-US" sz="800" i="1" dirty="0"/>
              <a:t>Risk Analysis</a:t>
            </a:r>
            <a:r>
              <a:rPr lang="en-US" sz="800" dirty="0"/>
              <a:t> 2016; 36(7):</a:t>
            </a:r>
            <a:r>
              <a:rPr lang="en-US" sz="800" dirty="0" smtClean="0"/>
              <a:t>1383-1403.</a:t>
            </a:r>
          </a:p>
          <a:p>
            <a:pPr marL="169863" indent="-169863">
              <a:buClrTx/>
              <a:buFont typeface="+mj-lt"/>
              <a:buAutoNum type="arabicPeriod"/>
            </a:pPr>
            <a:r>
              <a:rPr lang="en-US" sz="800" dirty="0"/>
              <a:t>Thompson and </a:t>
            </a:r>
            <a:r>
              <a:rPr lang="en-US" sz="800" dirty="0" err="1"/>
              <a:t>Badizadegan</a:t>
            </a:r>
            <a:r>
              <a:rPr lang="en-US" sz="800" dirty="0"/>
              <a:t>. Modeling the transmission of measles and rubella to support global management policy analyses and eradication investment cases</a:t>
            </a:r>
            <a:r>
              <a:rPr lang="en-US" sz="800" dirty="0" smtClean="0"/>
              <a:t>.</a:t>
            </a:r>
            <a:r>
              <a:rPr lang="en-US" sz="800" i="1" dirty="0"/>
              <a:t> Risk Analysis</a:t>
            </a:r>
            <a:r>
              <a:rPr lang="en-US" sz="800" dirty="0"/>
              <a:t> </a:t>
            </a:r>
            <a:r>
              <a:rPr lang="en-US" sz="800" dirty="0" smtClean="0"/>
              <a:t>2017</a:t>
            </a:r>
            <a:r>
              <a:rPr lang="en-US" sz="800" dirty="0"/>
              <a:t>; </a:t>
            </a:r>
            <a:r>
              <a:rPr lang="en-US" sz="800" dirty="0" smtClean="0"/>
              <a:t>37(6): 1009-1131.</a:t>
            </a:r>
            <a:endParaRPr lang="en-US" sz="800" dirty="0"/>
          </a:p>
          <a:p>
            <a:pPr marL="169863" indent="-169863">
              <a:buClrTx/>
              <a:buFont typeface="+mj-lt"/>
              <a:buAutoNum type="arabicPeriod"/>
            </a:pPr>
            <a:r>
              <a:rPr lang="en-US" sz="800" dirty="0" smtClean="0"/>
              <a:t>Thompson et al. </a:t>
            </a:r>
            <a:r>
              <a:rPr lang="en-US" sz="800" dirty="0"/>
              <a:t>Characterization of the risks of adverse outcomes following rubella infection in pregnancy. </a:t>
            </a:r>
            <a:r>
              <a:rPr lang="en-US" sz="800" i="1" dirty="0"/>
              <a:t>Risk Analysis </a:t>
            </a:r>
            <a:r>
              <a:rPr lang="en-US" sz="800" dirty="0"/>
              <a:t>2016; 36(7):</a:t>
            </a:r>
            <a:r>
              <a:rPr lang="en-US" sz="800" dirty="0" smtClean="0"/>
              <a:t>1315-1331.</a:t>
            </a:r>
          </a:p>
          <a:p>
            <a:pPr marL="169863" indent="-169863">
              <a:buClrTx/>
              <a:buFont typeface="+mj-lt"/>
              <a:buAutoNum type="arabicPeriod"/>
            </a:pPr>
            <a:r>
              <a:rPr lang="en-US" sz="800" dirty="0" smtClean="0"/>
              <a:t>Simons et al. </a:t>
            </a:r>
            <a:r>
              <a:rPr lang="en-US" sz="800" dirty="0"/>
              <a:t>Systematic review of the manifestations of Congenital Rubella Syndrome in infants and characterization of disability-adjusted life years (DALYs). </a:t>
            </a:r>
            <a:r>
              <a:rPr lang="en-US" sz="800" i="1" dirty="0"/>
              <a:t>Risk Analysis</a:t>
            </a:r>
            <a:r>
              <a:rPr lang="en-US" sz="800" dirty="0"/>
              <a:t> 2016; 36(7):</a:t>
            </a:r>
            <a:r>
              <a:rPr lang="en-US" sz="800" dirty="0" smtClean="0"/>
              <a:t>1332-1356.</a:t>
            </a:r>
            <a:endParaRPr lang="en-US" sz="800" dirty="0"/>
          </a:p>
          <a:p>
            <a:pPr marL="169863" indent="-169863">
              <a:buClrTx/>
              <a:buFont typeface="+mj-lt"/>
              <a:buAutoNum type="arabicPeriod"/>
            </a:pPr>
            <a:r>
              <a:rPr lang="en-US" sz="800" dirty="0" smtClean="0"/>
              <a:t>Thompson and </a:t>
            </a:r>
            <a:r>
              <a:rPr lang="en-US" sz="800" dirty="0" err="1" smtClean="0"/>
              <a:t>Odahowski</a:t>
            </a:r>
            <a:r>
              <a:rPr lang="en-US" sz="800" dirty="0" smtClean="0"/>
              <a:t>. The costs and valuation of health impacts of measles and rubella risk management policies. </a:t>
            </a:r>
            <a:r>
              <a:rPr lang="en-US" sz="800" i="1" dirty="0" smtClean="0"/>
              <a:t>Risk Analysis </a:t>
            </a:r>
            <a:r>
              <a:rPr lang="en-US" sz="800" dirty="0" smtClean="0"/>
              <a:t>2016; 36(7):1357-1382.</a:t>
            </a:r>
          </a:p>
          <a:p>
            <a:pPr marL="169863" indent="-169863">
              <a:buClrTx/>
              <a:buFont typeface="+mj-lt"/>
              <a:buAutoNum type="arabicPeriod"/>
            </a:pPr>
            <a:r>
              <a:rPr lang="en-US" sz="800" dirty="0"/>
              <a:t>Thompson et al. Enabling implementation of the Global Vaccine Action Plan: Developing investment cases for globally managing measles and rubella. </a:t>
            </a:r>
            <a:r>
              <a:rPr lang="en-US" sz="800" i="1" dirty="0"/>
              <a:t>Vaccine</a:t>
            </a:r>
            <a:r>
              <a:rPr lang="en-US" sz="800" dirty="0"/>
              <a:t> 2013; </a:t>
            </a:r>
            <a:r>
              <a:rPr lang="en-US" sz="800" dirty="0" smtClean="0"/>
              <a:t>31S:B149-B156.</a:t>
            </a:r>
            <a:endParaRPr lang="en-US" sz="800" dirty="0"/>
          </a:p>
        </p:txBody>
      </p:sp>
    </p:spTree>
    <p:extLst>
      <p:ext uri="{BB962C8B-B14F-4D97-AF65-F5344CB8AC3E}">
        <p14:creationId xmlns:p14="http://schemas.microsoft.com/office/powerpoint/2010/main" val="6902171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30063</TotalTime>
  <Words>1870</Words>
  <Application>Microsoft Office PowerPoint</Application>
  <PresentationFormat>On-screen Show (4:3)</PresentationFormat>
  <Paragraphs>402</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Malgun Gothic</vt:lpstr>
      <vt:lpstr>Arial</vt:lpstr>
      <vt:lpstr>Calibri</vt:lpstr>
      <vt:lpstr>Times New Roman</vt:lpstr>
      <vt:lpstr>Wingdings</vt:lpstr>
      <vt:lpstr>Wingdings 2</vt:lpstr>
      <vt:lpstr>Wingdings 3</vt:lpstr>
      <vt:lpstr>Module</vt:lpstr>
      <vt:lpstr>Characterizing the health and financial costs of measles and rubella</vt:lpstr>
      <vt:lpstr>Topics</vt:lpstr>
      <vt:lpstr>www.kidrisk.org (21 measles and rubella related publications)</vt:lpstr>
      <vt:lpstr>Human burden</vt:lpstr>
      <vt:lpstr>Economic studies of measles and rubella vaccination</vt:lpstr>
      <vt:lpstr>Economic perspective</vt:lpstr>
      <vt:lpstr>Eradication feasibility</vt:lpstr>
      <vt:lpstr>Economic perspective</vt:lpstr>
      <vt:lpstr>Integrated model  System dynamics + decision, probabilistic risk, and economic analyses</vt:lpstr>
      <vt:lpstr>Treatment costs Thompson KM, Odahowski CL. The costs and valuation of health impacts of measles and rubella risk management policies, Risk Analysis, 2016; 36(7):1357-1382</vt:lpstr>
      <vt:lpstr>Disability-adjusted life years Thompson KM, Odahowski CL. The costs and valuation of health impacts of measles and rubella risk management policies, Risk Analysis, 2016; 36(7):1357-1382</vt:lpstr>
      <vt:lpstr>Global incidence and DALYs by WBIL for 2013  Thompson KM, Badizadegan ND. Modeling the transmission of measles and rubella to support global management policy analyses and eradication investment cases, Risk Analysis 2017; 37(6):1109-1131</vt:lpstr>
      <vt:lpstr>Global cost estimates by WBIL for 2013  Thompson KM, Badizadegan ND. Modeling the transmission of measles and rubella to support global management policy analyses and eradication investment cases, Risk Analysis 2017; 37(6):1109-1131</vt:lpstr>
      <vt:lpstr>Characterization of costs</vt:lpstr>
      <vt:lpstr>GPEI sunset and potential impacts on measles and rubella</vt:lpstr>
      <vt:lpstr>Discussion</vt:lpstr>
      <vt:lpstr>PowerPoint Presentation</vt:lpstr>
    </vt:vector>
  </TitlesOfParts>
  <Company>LENOVO CUSTOMER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Polio Eradication and Beyond</dc:title>
  <dc:creator>Kim Thompson</dc:creator>
  <cp:lastModifiedBy>Noe, James</cp:lastModifiedBy>
  <cp:revision>1407</cp:revision>
  <dcterms:created xsi:type="dcterms:W3CDTF">2010-07-26T14:53:50Z</dcterms:created>
  <dcterms:modified xsi:type="dcterms:W3CDTF">2017-09-08T12:44:03Z</dcterms:modified>
</cp:coreProperties>
</file>