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96" r:id="rId4"/>
    <p:sldId id="260" r:id="rId5"/>
    <p:sldId id="317" r:id="rId6"/>
    <p:sldId id="328" r:id="rId7"/>
    <p:sldId id="262" r:id="rId8"/>
    <p:sldId id="327" r:id="rId9"/>
    <p:sldId id="326" r:id="rId10"/>
    <p:sldId id="333" r:id="rId11"/>
    <p:sldId id="330" r:id="rId12"/>
    <p:sldId id="316" r:id="rId13"/>
    <p:sldId id="289" r:id="rId14"/>
    <p:sldId id="271" r:id="rId15"/>
    <p:sldId id="331" r:id="rId16"/>
    <p:sldId id="324" r:id="rId17"/>
    <p:sldId id="320" r:id="rId18"/>
    <p:sldId id="323" r:id="rId19"/>
    <p:sldId id="276" r:id="rId20"/>
    <p:sldId id="332" r:id="rId21"/>
    <p:sldId id="294" r:id="rId22"/>
    <p:sldId id="32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81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33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No</a:t>
            </a:r>
            <a:r>
              <a:rPr lang="en-US" sz="1600" b="1" baseline="0" dirty="0"/>
              <a:t> of health facilities offering RI </a:t>
            </a:r>
          </a:p>
          <a:p>
            <a:pPr algn="ctr">
              <a:defRPr/>
            </a:pPr>
            <a:r>
              <a:rPr lang="en-US" sz="1600" b="1" baseline="0" dirty="0"/>
              <a:t>2016-2017</a:t>
            </a:r>
            <a:endParaRPr lang="en-US" sz="1600" b="1" dirty="0"/>
          </a:p>
        </c:rich>
      </c:tx>
      <c:layout>
        <c:manualLayout>
          <c:xMode val="edge"/>
          <c:yMode val="edge"/>
          <c:x val="0.15209688987675773"/>
          <c:y val="7.384008192729153E-3"/>
        </c:manualLayout>
      </c:layout>
      <c:overlay val="0"/>
      <c:spPr>
        <a:solidFill>
          <a:schemeClr val="bg1">
            <a:lumMod val="95000"/>
          </a:schemeClr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224125109361329"/>
          <c:y val="0.16872812773403326"/>
          <c:w val="0.86109208223972"/>
          <c:h val="0.685546806649168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Sheet1!$H$3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Sheet1!$I$2:$I$2</c:f>
              <c:strCache>
                <c:ptCount val="1"/>
                <c:pt idx="0">
                  <c:v>HFs</c:v>
                </c:pt>
              </c:strCache>
            </c:strRef>
          </c:cat>
          <c:val>
            <c:numRef>
              <c:f>Sheet1!$I$3:$I$3</c:f>
              <c:numCache>
                <c:formatCode>General</c:formatCode>
                <c:ptCount val="1"/>
                <c:pt idx="0">
                  <c:v>256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D6-47A0-8E2C-FC9582B22D32}"/>
            </c:ext>
          </c:extLst>
        </c:ser>
        <c:ser>
          <c:idx val="1"/>
          <c:order val="1"/>
          <c:tx>
            <c:strRef>
              <c:f>Sheet1!$H$4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Sheet1!$I$2:$I$2</c:f>
              <c:strCache>
                <c:ptCount val="1"/>
                <c:pt idx="0">
                  <c:v>HFs</c:v>
                </c:pt>
              </c:strCache>
            </c:strRef>
          </c:cat>
          <c:val>
            <c:numRef>
              <c:f>Sheet1!$I$4:$I$4</c:f>
              <c:numCache>
                <c:formatCode>General</c:formatCode>
                <c:ptCount val="1"/>
                <c:pt idx="0">
                  <c:v>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D6-47A0-8E2C-FC9582B22D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89400832"/>
        <c:axId val="189397880"/>
      </c:barChart>
      <c:catAx>
        <c:axId val="18940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397880"/>
        <c:crosses val="autoZero"/>
        <c:auto val="1"/>
        <c:lblAlgn val="ctr"/>
        <c:lblOffset val="100"/>
        <c:noMultiLvlLbl val="0"/>
      </c:catAx>
      <c:valAx>
        <c:axId val="189397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400832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r"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>
        <a:lumMod val="85000"/>
      </a:schemeClr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No</a:t>
            </a:r>
            <a:r>
              <a:rPr lang="en-US" sz="1600" b="1" baseline="0" dirty="0"/>
              <a:t> of suspected cases 2016-17 in Nigeria</a:t>
            </a:r>
            <a:endParaRPr lang="en-US" sz="1600" b="1" dirty="0"/>
          </a:p>
        </c:rich>
      </c:tx>
      <c:layout>
        <c:manualLayout>
          <c:xMode val="edge"/>
          <c:yMode val="edge"/>
          <c:x val="0.19306233595800526"/>
          <c:y val="0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224125109361329"/>
          <c:y val="0.16872812773403326"/>
          <c:w val="0.86109208223972"/>
          <c:h val="0.685546806649168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Sheet1!$H$3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Sheet1!$I$2:$I$2</c:f>
              <c:strCache>
                <c:ptCount val="1"/>
                <c:pt idx="0">
                  <c:v>Suspected cases (upto week 32)</c:v>
                </c:pt>
              </c:strCache>
            </c:strRef>
          </c:cat>
          <c:val>
            <c:numRef>
              <c:f>Sheet1!$I$3:$I$3</c:f>
              <c:numCache>
                <c:formatCode>General</c:formatCode>
                <c:ptCount val="1"/>
                <c:pt idx="0">
                  <c:v>21358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01-489E-8DF1-FA21B3654F22}"/>
            </c:ext>
          </c:extLst>
        </c:ser>
        <c:ser>
          <c:idx val="1"/>
          <c:order val="1"/>
          <c:tx>
            <c:strRef>
              <c:f>Sheet1!$H$4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Sheet1!$I$2:$I$2</c:f>
              <c:strCache>
                <c:ptCount val="1"/>
                <c:pt idx="0">
                  <c:v>Suspected cases (upto week 32)</c:v>
                </c:pt>
              </c:strCache>
            </c:strRef>
          </c:cat>
          <c:val>
            <c:numRef>
              <c:f>Sheet1!$I$4:$I$4</c:f>
              <c:numCache>
                <c:formatCode>General</c:formatCode>
                <c:ptCount val="1"/>
                <c:pt idx="0">
                  <c:v>16343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01-489E-8DF1-FA21B3654F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89400832"/>
        <c:axId val="189397880"/>
      </c:barChart>
      <c:catAx>
        <c:axId val="18940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397880"/>
        <c:crosses val="autoZero"/>
        <c:auto val="1"/>
        <c:lblAlgn val="ctr"/>
        <c:lblOffset val="100"/>
        <c:noMultiLvlLbl val="0"/>
      </c:catAx>
      <c:valAx>
        <c:axId val="189397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400832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r"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>
        <a:lumMod val="50000"/>
      </a:schemeClr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0.41319</cdr:x>
      <cdr:y>0.72428</cdr:y>
    </cdr:from>
    <cdr:to>
      <cdr:x>0.67889</cdr:x>
      <cdr:y>0.85096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B05049FB-E6E4-4C4A-BC11-3D3A9E0F32C7}"/>
            </a:ext>
          </a:extLst>
        </cdr:cNvPr>
        <cdr:cNvSpPr txBox="1"/>
      </cdr:nvSpPr>
      <cdr:spPr>
        <a:xfrm xmlns:a="http://schemas.openxmlformats.org/drawingml/2006/main">
          <a:off x="1763391" y="1839530"/>
          <a:ext cx="1133950" cy="321757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>
          <a:solidFill>
            <a:srgbClr val="FF0000"/>
          </a:solidFill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1" dirty="0"/>
            <a:t>2009 - 475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6D0C7-9F15-475C-B1B5-ED7DA980FB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22CF77-74C1-4A6A-9FEF-F940E265A6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423458-CA51-4E30-B48E-0906598AA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2DBBC-723A-4EC3-9D3A-A4F93F8F7B58}" type="datetimeFigureOut">
              <a:rPr lang="en-US" smtClean="0"/>
              <a:t>06-Sep-17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79F89-7227-42A3-B7CA-F57D0A881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36148-A4BD-4A91-8FE0-7ED4A9394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1CEF-88D8-4CA9-95BE-C64556025C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596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5037C-4BD6-487D-B9E4-763CF92E3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34AC31-0345-4F25-AC9E-27738ED0E4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8D79B-2F0D-416F-BDF1-E16C451E4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2DBBC-723A-4EC3-9D3A-A4F93F8F7B58}" type="datetimeFigureOut">
              <a:rPr lang="en-US" smtClean="0"/>
              <a:t>06-Sep-17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98256-2717-47D4-BC0C-B39188941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3DA98-8B6D-49B7-A871-856144D4C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1CEF-88D8-4CA9-95BE-C64556025C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513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30EBD2-CF98-4E7B-96EB-B495B47AC8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1FEA55-B960-4BF8-ABA5-E7304E7A4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22BCF-BA37-44C9-B7D8-6253FF937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2DBBC-723A-4EC3-9D3A-A4F93F8F7B58}" type="datetimeFigureOut">
              <a:rPr lang="en-US" smtClean="0"/>
              <a:t>06-Sep-17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2C41F-EDB9-4E23-9060-B7A1D94F1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8C01E-60AD-4597-AA2C-F83B26513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1CEF-88D8-4CA9-95BE-C64556025C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339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CFECF-3576-4966-AE66-E83F56052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84AD3-142A-48B4-8EEE-2E683C7725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87D81-0626-4ADE-AD2E-53E378D19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2DBBC-723A-4EC3-9D3A-A4F93F8F7B58}" type="datetimeFigureOut">
              <a:rPr lang="en-US" smtClean="0"/>
              <a:t>06-Sep-17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2711F-5C4C-41A6-B018-7AB797AB5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9E138-32E7-4212-A64E-F902E7A35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1CEF-88D8-4CA9-95BE-C64556025C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736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D48E9-19CE-4969-82C8-43497703B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324CC-A7BA-4666-9B4A-A2647FBF6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B8C8F-EF93-4239-A902-F51A0BF94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2DBBC-723A-4EC3-9D3A-A4F93F8F7B58}" type="datetimeFigureOut">
              <a:rPr lang="en-US" smtClean="0"/>
              <a:t>06-Sep-17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90EB6-618C-4A9B-8DBF-72B3CE573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3BBAF-76C1-4E6A-984A-1DDE2FE6C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1CEF-88D8-4CA9-95BE-C64556025C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975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2F7D2-8CEB-4930-B7EC-9CCF0CBD1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EC18C-8CBC-4FDD-996F-6E61A36829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7512D0-8A23-42FD-8313-47DFE4154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FA5D71-907D-4E58-AF32-C5B75177F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2DBBC-723A-4EC3-9D3A-A4F93F8F7B58}" type="datetimeFigureOut">
              <a:rPr lang="en-US" smtClean="0"/>
              <a:t>06-Sep-17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826808-2860-4672-922A-1EED00B77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34878E-A56A-491B-8FC7-2C65DD96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1CEF-88D8-4CA9-95BE-C64556025C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221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BBC92-1BC4-43D9-9A00-EB9A24BC5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7CB39D-CBE9-4796-A5EF-D826FC7A1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FDB1BC-0C7C-41B4-9C65-11687883A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5362D1-3A0F-4BD1-828F-A13CC3F307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934681-6EFA-40AF-9234-A258FA0861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EA601D-9144-4C0F-B1EA-1C0C18BB0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2DBBC-723A-4EC3-9D3A-A4F93F8F7B58}" type="datetimeFigureOut">
              <a:rPr lang="en-US" smtClean="0"/>
              <a:t>06-Sep-17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702D2A-E913-4284-AA0D-1F1D7BAEE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C90AA8-B3C0-4324-9331-A0912E10C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1CEF-88D8-4CA9-95BE-C64556025C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706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0785F-6D2B-4FDA-B078-45CE6A95E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48BB94-7BC5-4FFC-BF3A-E8F7983D3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2DBBC-723A-4EC3-9D3A-A4F93F8F7B58}" type="datetimeFigureOut">
              <a:rPr lang="en-US" smtClean="0"/>
              <a:t>06-Sep-17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FDD9DB-849F-4922-B940-AB307745A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DD3DF0-7155-4A55-BE14-498509E0F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1CEF-88D8-4CA9-95BE-C64556025C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030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029D06-585E-4F3F-8A90-20401B777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2DBBC-723A-4EC3-9D3A-A4F93F8F7B58}" type="datetimeFigureOut">
              <a:rPr lang="en-US" smtClean="0"/>
              <a:t>06-Sep-17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12486E-A014-47B4-95AA-72E92F418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C82DD-8745-47A5-A1F5-3D5E1CEE5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1CEF-88D8-4CA9-95BE-C64556025C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942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8390A-8EAB-4A82-9039-15800466B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1D3A8-22A2-44F4-B981-ECF910BE1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9D6B02-70F2-4D95-BB65-321F1B245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FEB0F6-DA09-4538-B16A-89C094D81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2DBBC-723A-4EC3-9D3A-A4F93F8F7B58}" type="datetimeFigureOut">
              <a:rPr lang="en-US" smtClean="0"/>
              <a:t>06-Sep-17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ED6D54-E8A6-46E4-B9F0-35043FB5E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71E140-4054-42B5-AF8B-E1F1722E1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1CEF-88D8-4CA9-95BE-C64556025C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838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83254-FCD7-4785-81C0-CDC927008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900BA6-9D94-4F88-A817-CE3807F490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971264-5901-4007-B487-3F5681CE02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FE3AC-2F78-43C3-AC65-EA0A0E548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2DBBC-723A-4EC3-9D3A-A4F93F8F7B58}" type="datetimeFigureOut">
              <a:rPr lang="en-US" smtClean="0"/>
              <a:t>06-Sep-17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BF8A4D-82FB-43C5-9B1C-D6D88CD57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6A1DBA-6128-4F34-8B69-40FE02942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1CEF-88D8-4CA9-95BE-C64556025C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48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237B31-89AD-4789-A38D-B43DBE61E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431971-CC6F-4635-A864-F008D8CDE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E8B9B-5B7B-432B-880B-4FFF70702C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2DBBC-723A-4EC3-9D3A-A4F93F8F7B58}" type="datetimeFigureOut">
              <a:rPr lang="en-US" smtClean="0"/>
              <a:t>06-Sep-17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2DB15-AF4E-45C9-9ED2-313225A332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686FA-4A2B-40B6-9F04-4B93B5DA15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B1CEF-88D8-4CA9-95BE-C64556025C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596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 descr="https://www.cia.gov/library/publications/the-world-factbook/graphics/locator/afr/ni_large_locator.gif">
            <a:extLst>
              <a:ext uri="{FF2B5EF4-FFF2-40B4-BE49-F238E27FC236}">
                <a16:creationId xmlns:a16="http://schemas.microsoft.com/office/drawing/2014/main" id="{A61CC0F0-CA43-4FC7-9D40-664059E209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3661" y="303120"/>
            <a:ext cx="3734378" cy="3632066"/>
          </a:xfrm>
          <a:prstGeom prst="rect">
            <a:avLst/>
          </a:prstGeom>
          <a:ln>
            <a:noFill/>
          </a:ln>
        </p:spPr>
      </p:pic>
      <p:sp>
        <p:nvSpPr>
          <p:cNvPr id="27" name="Freeform 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9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 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79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27814E-0E0C-4A3F-AA12-0E997F9CAF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559" y="597034"/>
            <a:ext cx="4948428" cy="2651200"/>
          </a:xfrm>
        </p:spPr>
        <p:txBody>
          <a:bodyPr anchor="t">
            <a:norm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</a:rPr>
              <a:t>Conducting a Measles campaign among conflict-displaced populations in North East Nigeria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245C0F-2C69-4A3D-B231-64596FC0C4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559" y="3260908"/>
            <a:ext cx="6578326" cy="1155525"/>
          </a:xfrm>
        </p:spPr>
        <p:txBody>
          <a:bodyPr anchor="b">
            <a:normAutofit fontScale="92500"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Measles Rubella Initiative  - Partner’s meeting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</a:rPr>
              <a:t>Washington DC. September 7-8, 2017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7A3FE3-1D50-493A-9F19-A67A6D524168}"/>
              </a:ext>
            </a:extLst>
          </p:cNvPr>
          <p:cNvSpPr txBox="1"/>
          <p:nvPr/>
        </p:nvSpPr>
        <p:spPr>
          <a:xfrm>
            <a:off x="2139043" y="5796643"/>
            <a:ext cx="23044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Gatei wa Nganda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CDC Nigeria</a:t>
            </a:r>
          </a:p>
        </p:txBody>
      </p:sp>
    </p:spTree>
    <p:extLst>
      <p:ext uri="{BB962C8B-B14F-4D97-AF65-F5344CB8AC3E}">
        <p14:creationId xmlns:p14="http://schemas.microsoft.com/office/powerpoint/2010/main" val="4258390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0" t="21344" r="6223" b="1427"/>
          <a:stretch>
            <a:fillRect/>
          </a:stretch>
        </p:blipFill>
        <p:spPr bwMode="auto">
          <a:xfrm>
            <a:off x="146135" y="1910671"/>
            <a:ext cx="7389832" cy="47306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0" y="-7099"/>
            <a:ext cx="12192000" cy="60007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altLang="en-US" sz="3600" dirty="0">
                <a:solidFill>
                  <a:schemeClr val="bg1"/>
                </a:solidFill>
                <a:latin typeface="Gill Sans MT" panose="020B0502020104020203" pitchFamily="34" charset="0"/>
              </a:rPr>
              <a:t>…... </a:t>
            </a:r>
            <a:r>
              <a:rPr lang="en-US" sz="3200" dirty="0">
                <a:solidFill>
                  <a:schemeClr val="bg1"/>
                </a:solidFill>
              </a:rPr>
              <a:t>Multiple outbreaks reported across the country </a:t>
            </a:r>
            <a:endParaRPr lang="en-US" altLang="en-US" sz="36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46135" y="1131744"/>
            <a:ext cx="7389832" cy="685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600" b="1" kern="0" dirty="0">
                <a:solidFill>
                  <a:schemeClr val="bg1"/>
                </a:solidFill>
                <a:latin typeface="Gill Sans MT" pitchFamily="34" charset="0"/>
              </a:rPr>
              <a:t>No of confirmed cases by state, 2016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E3D478-82F3-4857-8DFB-62A86C2AFD0A}"/>
              </a:ext>
            </a:extLst>
          </p:cNvPr>
          <p:cNvSpPr txBox="1"/>
          <p:nvPr/>
        </p:nvSpPr>
        <p:spPr>
          <a:xfrm>
            <a:off x="8385779" y="6047875"/>
            <a:ext cx="246824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Source: NPHCDA Nigeria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3D3DFEF-69EC-4183-AAE9-6B2C3C9031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6160666"/>
              </p:ext>
            </p:extLst>
          </p:nvPr>
        </p:nvGraphicFramePr>
        <p:xfrm>
          <a:off x="7535967" y="279233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6CBFB311-58ED-4784-A9D6-2BE330AC09BB}"/>
              </a:ext>
            </a:extLst>
          </p:cNvPr>
          <p:cNvSpPr/>
          <p:nvPr/>
        </p:nvSpPr>
        <p:spPr>
          <a:xfrm>
            <a:off x="4033615" y="1910671"/>
            <a:ext cx="2606467" cy="2003303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3E2CF3-7A86-4699-A2AD-64B0B631AC21}"/>
              </a:ext>
            </a:extLst>
          </p:cNvPr>
          <p:cNvSpPr txBox="1"/>
          <p:nvPr/>
        </p:nvSpPr>
        <p:spPr>
          <a:xfrm>
            <a:off x="5830435" y="3913974"/>
            <a:ext cx="170553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Area of Interest</a:t>
            </a:r>
          </a:p>
        </p:txBody>
      </p:sp>
    </p:spTree>
    <p:extLst>
      <p:ext uri="{BB962C8B-B14F-4D97-AF65-F5344CB8AC3E}">
        <p14:creationId xmlns:p14="http://schemas.microsoft.com/office/powerpoint/2010/main" val="1668446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4" name="Picture 2" descr="Image result for map movement of displaced persons Borno">
            <a:extLst>
              <a:ext uri="{FF2B5EF4-FFF2-40B4-BE49-F238E27FC236}">
                <a16:creationId xmlns:a16="http://schemas.microsoft.com/office/drawing/2014/main" id="{95548666-C2D0-4E5C-9EDE-F402417C3F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338"/>
          <a:stretch/>
        </p:blipFill>
        <p:spPr>
          <a:xfrm>
            <a:off x="6026254" y="87063"/>
            <a:ext cx="5963116" cy="670253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0ACF4B1-3EA5-4704-8204-DF9D76CF34BF}"/>
              </a:ext>
            </a:extLst>
          </p:cNvPr>
          <p:cNvSpPr txBox="1">
            <a:spLocks/>
          </p:cNvSpPr>
          <p:nvPr/>
        </p:nvSpPr>
        <p:spPr>
          <a:xfrm>
            <a:off x="162371" y="752030"/>
            <a:ext cx="5661254" cy="572568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en-US" sz="2000" dirty="0"/>
              <a:t>Due to insecurity:</a:t>
            </a:r>
          </a:p>
          <a:p>
            <a:pPr lvl="1" fontAlgn="ctr"/>
            <a:r>
              <a:rPr lang="en-US" sz="2000" b="1" u="sng" dirty="0"/>
              <a:t>Inaccessibility</a:t>
            </a:r>
            <a:r>
              <a:rPr lang="en-US" sz="2000" dirty="0"/>
              <a:t> (partial/fully)</a:t>
            </a:r>
          </a:p>
          <a:p>
            <a:pPr lvl="1" fontAlgn="ctr"/>
            <a:r>
              <a:rPr lang="en-US" sz="2000" dirty="0"/>
              <a:t>Loss of </a:t>
            </a:r>
            <a:r>
              <a:rPr lang="en-US" sz="2000" b="1" u="sng" dirty="0"/>
              <a:t>livelihood</a:t>
            </a:r>
          </a:p>
          <a:p>
            <a:pPr lvl="1" fontAlgn="ctr"/>
            <a:r>
              <a:rPr lang="en-US" sz="2000" dirty="0"/>
              <a:t>Population </a:t>
            </a:r>
            <a:r>
              <a:rPr lang="en-US" sz="2000" b="1" u="sng" dirty="0"/>
              <a:t>displacement</a:t>
            </a:r>
            <a:r>
              <a:rPr lang="en-US" sz="2000" dirty="0"/>
              <a:t> in search of safety, food shelter, healthcare</a:t>
            </a:r>
          </a:p>
          <a:p>
            <a:pPr lvl="2" fontAlgn="ctr"/>
            <a:r>
              <a:rPr lang="en-US" dirty="0"/>
              <a:t>IDPs camps</a:t>
            </a:r>
          </a:p>
          <a:p>
            <a:pPr lvl="2" fontAlgn="ctr"/>
            <a:r>
              <a:rPr lang="en-US" dirty="0"/>
              <a:t>Host communities (safe areas)</a:t>
            </a:r>
          </a:p>
          <a:p>
            <a:pPr marL="285750" indent="-285750"/>
            <a:endParaRPr lang="en-US" sz="2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B8BF7E-9461-48C7-AA8C-E6899B544526}"/>
              </a:ext>
            </a:extLst>
          </p:cNvPr>
          <p:cNvSpPr txBox="1"/>
          <p:nvPr/>
        </p:nvSpPr>
        <p:spPr>
          <a:xfrm>
            <a:off x="230737" y="6683"/>
            <a:ext cx="4393960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285750" indent="-285750"/>
            <a:r>
              <a:rPr lang="en-US" sz="2800" dirty="0">
                <a:solidFill>
                  <a:schemeClr val="bg1"/>
                </a:solidFill>
              </a:rPr>
              <a:t>Program context - NE Nigeria</a:t>
            </a:r>
            <a:endParaRPr lang="en-US" sz="2800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76CB48-A346-4065-ABA2-1FF969A4BA1B}"/>
              </a:ext>
            </a:extLst>
          </p:cNvPr>
          <p:cNvSpPr txBox="1"/>
          <p:nvPr/>
        </p:nvSpPr>
        <p:spPr>
          <a:xfrm>
            <a:off x="6026254" y="6410936"/>
            <a:ext cx="18500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acaps.org</a:t>
            </a:r>
          </a:p>
        </p:txBody>
      </p:sp>
    </p:spTree>
    <p:extLst>
      <p:ext uri="{BB962C8B-B14F-4D97-AF65-F5344CB8AC3E}">
        <p14:creationId xmlns:p14="http://schemas.microsoft.com/office/powerpoint/2010/main" val="2900798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7" descr="A group of people in front of a crowd&#10;&#10;Description generated with very high confidenc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B9DEDB-438E-44BA-90E8-CE9A978C4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83" y="321177"/>
            <a:ext cx="4332307" cy="832506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Measles in the NE</a:t>
            </a:r>
            <a:endParaRPr lang="en-US" sz="32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36881" y="1153683"/>
            <a:ext cx="4269301" cy="3399655"/>
          </a:xfrm>
          <a:noFill/>
        </p:spPr>
        <p:txBody>
          <a:bodyPr>
            <a:normAutofit lnSpcReduction="10000"/>
          </a:bodyPr>
          <a:lstStyle/>
          <a:p>
            <a:r>
              <a:rPr lang="en-US" sz="2400" b="1" u="sng" dirty="0"/>
              <a:t>Clustering</a:t>
            </a:r>
            <a:r>
              <a:rPr lang="en-US" sz="2400" dirty="0"/>
              <a:t> of susceptible population among displaced communities</a:t>
            </a:r>
          </a:p>
          <a:p>
            <a:pPr lvl="1"/>
            <a:r>
              <a:rPr lang="en-US" sz="1900" b="1" u="sng" dirty="0"/>
              <a:t>Low population immunity </a:t>
            </a:r>
            <a:r>
              <a:rPr lang="en-US" sz="1900" dirty="0"/>
              <a:t>due to destruction of health systems</a:t>
            </a:r>
          </a:p>
          <a:p>
            <a:pPr lvl="2"/>
            <a:r>
              <a:rPr lang="en-US" sz="1900" dirty="0"/>
              <a:t>Health workers (members of communities)</a:t>
            </a:r>
          </a:p>
          <a:p>
            <a:pPr lvl="2"/>
            <a:r>
              <a:rPr lang="en-US" sz="1900" dirty="0"/>
              <a:t>Facilities destroyed</a:t>
            </a:r>
          </a:p>
          <a:p>
            <a:pPr lvl="1"/>
            <a:r>
              <a:rPr lang="en-US" sz="1900" b="1" u="sng" dirty="0"/>
              <a:t>Undernourished</a:t>
            </a:r>
            <a:r>
              <a:rPr lang="en-US" sz="1900" dirty="0"/>
              <a:t> population</a:t>
            </a:r>
          </a:p>
          <a:p>
            <a:pPr lvl="1"/>
            <a:r>
              <a:rPr lang="en-US" sz="1900" b="1" u="sng" dirty="0"/>
              <a:t>Overcrowding</a:t>
            </a:r>
            <a:r>
              <a:rPr lang="en-US" sz="1900" dirty="0"/>
              <a:t> in camps and host in communities</a:t>
            </a:r>
          </a:p>
          <a:p>
            <a:endParaRPr lang="en-US" sz="2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57ACB0-0BFF-49CF-A864-B899F402EBAA}"/>
              </a:ext>
            </a:extLst>
          </p:cNvPr>
          <p:cNvSpPr txBox="1"/>
          <p:nvPr/>
        </p:nvSpPr>
        <p:spPr>
          <a:xfrm>
            <a:off x="434265" y="4679390"/>
            <a:ext cx="385415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perfect storm for measles outbreaks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B978AC-3E5A-4EEF-A73F-9F0C404A70FF}"/>
              </a:ext>
            </a:extLst>
          </p:cNvPr>
          <p:cNvSpPr/>
          <p:nvPr/>
        </p:nvSpPr>
        <p:spPr>
          <a:xfrm>
            <a:off x="434265" y="5316110"/>
            <a:ext cx="41375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no. of deaths from suspected measles in the IDPs camps high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4645A7-9F8D-4706-943C-940C2A77FABA}"/>
              </a:ext>
            </a:extLst>
          </p:cNvPr>
          <p:cNvSpPr txBox="1"/>
          <p:nvPr/>
        </p:nvSpPr>
        <p:spPr>
          <a:xfrm>
            <a:off x="10901967" y="6488668"/>
            <a:ext cx="1290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EOC Nigeria</a:t>
            </a:r>
          </a:p>
        </p:txBody>
      </p:sp>
    </p:spTree>
    <p:extLst>
      <p:ext uri="{BB962C8B-B14F-4D97-AF65-F5344CB8AC3E}">
        <p14:creationId xmlns:p14="http://schemas.microsoft.com/office/powerpoint/2010/main" val="801249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on a beach&#10;&#10;Description generated with very high confidence">
            <a:extLst>
              <a:ext uri="{FF2B5EF4-FFF2-40B4-BE49-F238E27FC236}">
                <a16:creationId xmlns:a16="http://schemas.microsoft.com/office/drawing/2014/main" id="{243006C5-F2C9-47C4-A2B3-9A17C451F8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9" r="23721"/>
          <a:stretch/>
        </p:blipFill>
        <p:spPr>
          <a:xfrm>
            <a:off x="4824026" y="10"/>
            <a:ext cx="7367973" cy="6690038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A04D46-3C98-432C-887A-709342B0A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"/>
            <a:ext cx="4639056" cy="895729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Approach in organizing mass measles campaign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E2574-6978-4873-AE53-B7DCEA0AA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4" y="1017037"/>
            <a:ext cx="4674637" cy="5673011"/>
          </a:xfrm>
        </p:spPr>
        <p:txBody>
          <a:bodyPr>
            <a:normAutofit/>
          </a:bodyPr>
          <a:lstStyle/>
          <a:p>
            <a:r>
              <a:rPr lang="en-US" sz="1800" dirty="0"/>
              <a:t>Understand the </a:t>
            </a:r>
            <a:r>
              <a:rPr lang="en-US" sz="1800" b="1" u="sng" dirty="0"/>
              <a:t>conflict</a:t>
            </a:r>
            <a:r>
              <a:rPr lang="en-US" sz="1800" dirty="0"/>
              <a:t>:</a:t>
            </a:r>
          </a:p>
          <a:p>
            <a:pPr lvl="1"/>
            <a:r>
              <a:rPr lang="en-US" sz="1800" dirty="0"/>
              <a:t>insurgency</a:t>
            </a:r>
          </a:p>
          <a:p>
            <a:pPr lvl="1"/>
            <a:r>
              <a:rPr lang="en-US" sz="1800" dirty="0"/>
              <a:t>asymmetrical </a:t>
            </a:r>
          </a:p>
          <a:p>
            <a:r>
              <a:rPr lang="en-US" sz="1800" dirty="0"/>
              <a:t>Understand the </a:t>
            </a:r>
            <a:r>
              <a:rPr lang="en-US" sz="1800" b="1" u="sng" dirty="0"/>
              <a:t>population</a:t>
            </a:r>
          </a:p>
          <a:p>
            <a:pPr lvl="1"/>
            <a:r>
              <a:rPr lang="en-US" sz="1800" dirty="0"/>
              <a:t>Culture/social structure and leadership</a:t>
            </a:r>
          </a:p>
          <a:p>
            <a:r>
              <a:rPr lang="en-US" sz="1800" dirty="0"/>
              <a:t>Understand </a:t>
            </a:r>
            <a:r>
              <a:rPr lang="en-US" sz="1800" b="1" u="sng" dirty="0"/>
              <a:t>Measles susceptibility </a:t>
            </a:r>
            <a:r>
              <a:rPr lang="en-US" sz="1800" dirty="0"/>
              <a:t>in these population</a:t>
            </a:r>
          </a:p>
          <a:p>
            <a:pPr lvl="1"/>
            <a:r>
              <a:rPr lang="en-US" sz="1800" dirty="0"/>
              <a:t>Ages of the “conflict cohort”</a:t>
            </a:r>
          </a:p>
          <a:p>
            <a:r>
              <a:rPr lang="en-US" sz="1800" b="1" u="sng" dirty="0"/>
              <a:t>Recognizing</a:t>
            </a:r>
            <a:r>
              <a:rPr lang="en-US" sz="1800" dirty="0"/>
              <a:t> mass campaigns still a critical strategy</a:t>
            </a:r>
          </a:p>
          <a:p>
            <a:pPr lvl="1"/>
            <a:r>
              <a:rPr lang="en-US" sz="1800" dirty="0"/>
              <a:t>RI improving but still sub-optimal</a:t>
            </a:r>
          </a:p>
          <a:p>
            <a:r>
              <a:rPr lang="en-US" sz="1800" dirty="0"/>
              <a:t>Draw on </a:t>
            </a:r>
            <a:r>
              <a:rPr lang="en-US" sz="1800" b="1" u="sng" dirty="0"/>
              <a:t>collective experience and capacities</a:t>
            </a:r>
          </a:p>
          <a:p>
            <a:pPr lvl="1"/>
            <a:r>
              <a:rPr lang="en-US" sz="1800" dirty="0"/>
              <a:t>Previous  campaigns</a:t>
            </a:r>
          </a:p>
          <a:p>
            <a:pPr lvl="1"/>
            <a:r>
              <a:rPr lang="en-US" sz="1800" dirty="0"/>
              <a:t>Polio structures:</a:t>
            </a:r>
          </a:p>
          <a:p>
            <a:pPr lvl="2"/>
            <a:r>
              <a:rPr lang="en-US" sz="1800" dirty="0"/>
              <a:t>mass IPV/OPV</a:t>
            </a:r>
          </a:p>
          <a:p>
            <a:pPr lvl="2"/>
            <a:r>
              <a:rPr lang="en-US" sz="1800" dirty="0"/>
              <a:t>EOC: platform for </a:t>
            </a:r>
            <a:r>
              <a:rPr lang="en-US" sz="1800" b="1" u="sng" dirty="0"/>
              <a:t>coordination</a:t>
            </a:r>
            <a:r>
              <a:rPr lang="en-US" sz="1800" dirty="0"/>
              <a:t>:</a:t>
            </a:r>
          </a:p>
          <a:p>
            <a:pPr lvl="3"/>
            <a:r>
              <a:rPr lang="en-US" sz="1600" dirty="0"/>
              <a:t>Planning, Implementation, monitoring</a:t>
            </a:r>
          </a:p>
          <a:p>
            <a:endParaRPr lang="en-US" sz="13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7EF46-199B-4072-AD4B-E539AFBABBEC}"/>
              </a:ext>
            </a:extLst>
          </p:cNvPr>
          <p:cNvSpPr txBox="1"/>
          <p:nvPr/>
        </p:nvSpPr>
        <p:spPr>
          <a:xfrm>
            <a:off x="9334229" y="6320716"/>
            <a:ext cx="285777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IDPs camp, Maiduguri Borno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06FFB9-07E1-4BBE-8BB3-81F65417F10C}"/>
              </a:ext>
            </a:extLst>
          </p:cNvPr>
          <p:cNvSpPr txBox="1"/>
          <p:nvPr/>
        </p:nvSpPr>
        <p:spPr>
          <a:xfrm>
            <a:off x="4824026" y="6320716"/>
            <a:ext cx="1290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EOC Nigeria</a:t>
            </a:r>
          </a:p>
        </p:txBody>
      </p:sp>
    </p:spTree>
    <p:extLst>
      <p:ext uri="{BB962C8B-B14F-4D97-AF65-F5344CB8AC3E}">
        <p14:creationId xmlns:p14="http://schemas.microsoft.com/office/powerpoint/2010/main" val="3002763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C:\Users\Susan\Desktop\MORC Pix\20170113_17591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0" t="460" r="15786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D97FCB-5E42-4B9E-A44C-48E524818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84" y="321177"/>
            <a:ext cx="1532737" cy="555902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Planning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45124" y="877079"/>
            <a:ext cx="3969726" cy="5340840"/>
          </a:xfrm>
        </p:spPr>
        <p:txBody>
          <a:bodyPr>
            <a:normAutofit/>
          </a:bodyPr>
          <a:lstStyle/>
          <a:p>
            <a:pPr fontAlgn="ctr"/>
            <a:r>
              <a:rPr lang="en-US" sz="1600" dirty="0"/>
              <a:t>Emergency Operation Center </a:t>
            </a:r>
            <a:r>
              <a:rPr lang="en-US" sz="1600" b="1" u="sng" dirty="0"/>
              <a:t>(EOC) </a:t>
            </a:r>
            <a:r>
              <a:rPr lang="en-US" sz="1600" dirty="0"/>
              <a:t>activated</a:t>
            </a:r>
          </a:p>
          <a:p>
            <a:pPr fontAlgn="ctr"/>
            <a:r>
              <a:rPr lang="en-US" sz="1600" b="1" u="sng" dirty="0"/>
              <a:t>Target</a:t>
            </a:r>
            <a:r>
              <a:rPr lang="en-US" sz="1600" dirty="0"/>
              <a:t>: (moving)</a:t>
            </a:r>
          </a:p>
          <a:p>
            <a:pPr lvl="1" fontAlgn="ctr"/>
            <a:r>
              <a:rPr lang="en-US" sz="1600" dirty="0"/>
              <a:t>adjusted polio target</a:t>
            </a:r>
          </a:p>
          <a:p>
            <a:pPr fontAlgn="ctr"/>
            <a:r>
              <a:rPr lang="en-US" sz="1600" dirty="0"/>
              <a:t>Security Assessment:</a:t>
            </a:r>
          </a:p>
          <a:p>
            <a:pPr lvl="1" fontAlgn="ctr"/>
            <a:r>
              <a:rPr lang="en-US" sz="1600" b="1" u="sng" dirty="0"/>
              <a:t>where</a:t>
            </a:r>
            <a:r>
              <a:rPr lang="en-US" sz="1600" dirty="0"/>
              <a:t> to implement</a:t>
            </a:r>
          </a:p>
          <a:p>
            <a:pPr fontAlgn="ctr"/>
            <a:r>
              <a:rPr lang="en-US" sz="1600" dirty="0"/>
              <a:t>Vaccination sites (</a:t>
            </a:r>
            <a:r>
              <a:rPr lang="en-US" sz="1600" b="1" u="sng" dirty="0"/>
              <a:t>Microplanning</a:t>
            </a:r>
            <a:r>
              <a:rPr lang="en-US" sz="1600" dirty="0"/>
              <a:t>)</a:t>
            </a:r>
          </a:p>
          <a:p>
            <a:pPr lvl="1" fontAlgn="ctr"/>
            <a:r>
              <a:rPr lang="en-US" sz="1600" dirty="0"/>
              <a:t>HFs, mobile FPs, schools</a:t>
            </a:r>
          </a:p>
          <a:p>
            <a:pPr lvl="1" fontAlgn="ctr"/>
            <a:r>
              <a:rPr lang="en-US" sz="1600" dirty="0"/>
              <a:t>Nos. and distribution (urban vs. rural)</a:t>
            </a:r>
          </a:p>
          <a:p>
            <a:pPr fontAlgn="ctr"/>
            <a:r>
              <a:rPr lang="en-US" sz="1600" b="1" u="sng" dirty="0"/>
              <a:t>Human Resources</a:t>
            </a:r>
            <a:r>
              <a:rPr lang="en-US" sz="1600" dirty="0"/>
              <a:t>: cadre/numbers</a:t>
            </a:r>
          </a:p>
          <a:p>
            <a:pPr lvl="1" fontAlgn="ctr"/>
            <a:r>
              <a:rPr lang="en-US" sz="1400" dirty="0"/>
              <a:t>Recruitment, Training , Deployment</a:t>
            </a:r>
          </a:p>
          <a:p>
            <a:pPr fontAlgn="ctr"/>
            <a:r>
              <a:rPr lang="en-US" sz="1600" b="1" u="sng" dirty="0"/>
              <a:t>Logistics</a:t>
            </a:r>
          </a:p>
          <a:p>
            <a:pPr lvl="1" fontAlgn="ctr"/>
            <a:r>
              <a:rPr lang="en-US" sz="1400" dirty="0"/>
              <a:t>Vaccines/Ancillary supplies/Data tools</a:t>
            </a:r>
          </a:p>
          <a:p>
            <a:pPr lvl="1" fontAlgn="ctr"/>
            <a:r>
              <a:rPr lang="en-US" sz="1400" dirty="0"/>
              <a:t>Adverse effects kits, Waste disposal</a:t>
            </a:r>
          </a:p>
          <a:p>
            <a:pPr lvl="1" fontAlgn="ctr"/>
            <a:r>
              <a:rPr lang="en-US" sz="1400" dirty="0"/>
              <a:t>Cold chain</a:t>
            </a:r>
          </a:p>
          <a:p>
            <a:pPr lvl="1" fontAlgn="ctr"/>
            <a:r>
              <a:rPr lang="en-US" sz="1400" dirty="0"/>
              <a:t>Transport, storage, distribution</a:t>
            </a:r>
          </a:p>
          <a:p>
            <a:pPr fontAlgn="ctr"/>
            <a:r>
              <a:rPr lang="en-US" sz="1600" b="1" u="sng" dirty="0"/>
              <a:t>Advocacy and social mobilization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1EF2EB-4FA0-447C-8727-CCB98C411BA1}"/>
              </a:ext>
            </a:extLst>
          </p:cNvPr>
          <p:cNvSpPr txBox="1"/>
          <p:nvPr/>
        </p:nvSpPr>
        <p:spPr>
          <a:xfrm>
            <a:off x="10037628" y="6488668"/>
            <a:ext cx="215437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Borno EOC in session</a:t>
            </a:r>
          </a:p>
        </p:txBody>
      </p:sp>
    </p:spTree>
    <p:extLst>
      <p:ext uri="{BB962C8B-B14F-4D97-AF65-F5344CB8AC3E}">
        <p14:creationId xmlns:p14="http://schemas.microsoft.com/office/powerpoint/2010/main" val="1444857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5B925E-FB58-46A2-BB1C-C359E1306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3659"/>
            <a:ext cx="4399127" cy="1088862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Advocacy and Community mobilization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31270" y="1583871"/>
            <a:ext cx="4267857" cy="2710543"/>
          </a:xfrm>
        </p:spPr>
        <p:txBody>
          <a:bodyPr>
            <a:normAutofit/>
          </a:bodyPr>
          <a:lstStyle/>
          <a:p>
            <a:r>
              <a:rPr lang="en-US" sz="2000" dirty="0"/>
              <a:t>Development of </a:t>
            </a:r>
            <a:r>
              <a:rPr lang="en-US" sz="2000" b="1" u="sng" dirty="0"/>
              <a:t>key messages</a:t>
            </a:r>
          </a:p>
          <a:p>
            <a:r>
              <a:rPr lang="en-US" sz="2000" b="1" u="sng" dirty="0"/>
              <a:t>Advocacy</a:t>
            </a:r>
            <a:r>
              <a:rPr lang="en-US" sz="2000" dirty="0"/>
              <a:t> to political leaders:</a:t>
            </a:r>
          </a:p>
          <a:p>
            <a:pPr lvl="2"/>
            <a:r>
              <a:rPr lang="en-US" sz="1400" dirty="0"/>
              <a:t>Local resource mobilization</a:t>
            </a:r>
          </a:p>
          <a:p>
            <a:r>
              <a:rPr lang="en-US" sz="2000" dirty="0"/>
              <a:t>Engagement of </a:t>
            </a:r>
            <a:r>
              <a:rPr lang="en-US" sz="2000" b="1" u="sng" dirty="0"/>
              <a:t>traditional leaders</a:t>
            </a:r>
          </a:p>
          <a:p>
            <a:pPr lvl="1"/>
            <a:r>
              <a:rPr lang="en-US" sz="1600" dirty="0"/>
              <a:t>Community influencers, women leaders, youth leaders</a:t>
            </a:r>
          </a:p>
          <a:p>
            <a:r>
              <a:rPr lang="en-US" sz="2000" dirty="0"/>
              <a:t>Engagement of </a:t>
            </a:r>
            <a:r>
              <a:rPr lang="en-US" sz="2000" b="1" u="sng" dirty="0"/>
              <a:t>town announcers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DBB7B6-211E-47E9-8255-552C8BC6BE01}"/>
              </a:ext>
            </a:extLst>
          </p:cNvPr>
          <p:cNvSpPr txBox="1"/>
          <p:nvPr/>
        </p:nvSpPr>
        <p:spPr>
          <a:xfrm>
            <a:off x="592680" y="5477112"/>
            <a:ext cx="321376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Promote ownership at all levels</a:t>
            </a:r>
          </a:p>
        </p:txBody>
      </p:sp>
      <p:pic>
        <p:nvPicPr>
          <p:cNvPr id="8" name="Picture 7" descr="C:\Users\Susan\Documents\MORC Pix\20170105_122948.jpg">
            <a:extLst>
              <a:ext uri="{FF2B5EF4-FFF2-40B4-BE49-F238E27FC236}">
                <a16:creationId xmlns:a16="http://schemas.microsoft.com/office/drawing/2014/main" id="{42818DBA-38A8-4F7F-95EA-24F034A103A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57700" y="1221470"/>
            <a:ext cx="7511142" cy="45670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2791F6-8AA2-4054-8614-A09EBA430EC1}"/>
              </a:ext>
            </a:extLst>
          </p:cNvPr>
          <p:cNvSpPr txBox="1"/>
          <p:nvPr/>
        </p:nvSpPr>
        <p:spPr>
          <a:xfrm>
            <a:off x="7094765" y="6033253"/>
            <a:ext cx="323210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Advocacy to The Shehu of Borno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7FD632-6E9C-4ABF-8304-91E2C0380500}"/>
              </a:ext>
            </a:extLst>
          </p:cNvPr>
          <p:cNvSpPr txBox="1"/>
          <p:nvPr/>
        </p:nvSpPr>
        <p:spPr>
          <a:xfrm>
            <a:off x="4457700" y="1230801"/>
            <a:ext cx="1290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EOC Nigeria</a:t>
            </a:r>
          </a:p>
        </p:txBody>
      </p:sp>
    </p:spTree>
    <p:extLst>
      <p:ext uri="{BB962C8B-B14F-4D97-AF65-F5344CB8AC3E}">
        <p14:creationId xmlns:p14="http://schemas.microsoft.com/office/powerpoint/2010/main" val="3271617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C:\Users\Crisz\AppData\Local\Microsoft\Windows\INetCache\Content.Word\20170114_12152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5" r="2" b="10283"/>
          <a:stretch/>
        </p:blipFill>
        <p:spPr>
          <a:xfrm>
            <a:off x="4520725" y="743213"/>
            <a:ext cx="7601338" cy="4683957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804E58-A6F7-4F7D-98ED-592709A15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"/>
            <a:ext cx="4520725" cy="743202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Implementation</a:t>
            </a:r>
            <a:endParaRPr lang="en-US" sz="32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34629" y="1660733"/>
            <a:ext cx="3651466" cy="3785419"/>
          </a:xfrm>
        </p:spPr>
        <p:txBody>
          <a:bodyPr>
            <a:normAutofit/>
          </a:bodyPr>
          <a:lstStyle/>
          <a:p>
            <a:r>
              <a:rPr lang="en-US" sz="2000" dirty="0"/>
              <a:t>Supervision</a:t>
            </a:r>
          </a:p>
          <a:p>
            <a:r>
              <a:rPr lang="en-US" sz="2000" dirty="0"/>
              <a:t>Monitoring</a:t>
            </a:r>
          </a:p>
          <a:p>
            <a:r>
              <a:rPr lang="en-US" sz="2000" dirty="0"/>
              <a:t>Daily review meetings</a:t>
            </a:r>
          </a:p>
          <a:p>
            <a:pPr lvl="1"/>
            <a:r>
              <a:rPr lang="en-US" sz="2000" dirty="0"/>
              <a:t>Ward</a:t>
            </a:r>
          </a:p>
          <a:p>
            <a:pPr lvl="1"/>
            <a:r>
              <a:rPr lang="en-US" sz="2000" dirty="0"/>
              <a:t>LGA (District)</a:t>
            </a:r>
          </a:p>
          <a:p>
            <a:pPr lvl="1"/>
            <a:r>
              <a:rPr lang="en-US" sz="2000" dirty="0"/>
              <a:t>State (EOC)</a:t>
            </a:r>
          </a:p>
          <a:p>
            <a:r>
              <a:rPr lang="en-US" sz="2000" dirty="0"/>
              <a:t>Coverage survey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A7118B-6F38-4608-B792-4B12F3DD3981}"/>
              </a:ext>
            </a:extLst>
          </p:cNvPr>
          <p:cNvSpPr txBox="1"/>
          <p:nvPr/>
        </p:nvSpPr>
        <p:spPr>
          <a:xfrm>
            <a:off x="6811461" y="5906278"/>
            <a:ext cx="310848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Military medical corps engaged</a:t>
            </a:r>
            <a:endParaRPr lang="en-US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54A401-2A2D-4BAF-A9D5-B2FC1026F14D}"/>
              </a:ext>
            </a:extLst>
          </p:cNvPr>
          <p:cNvSpPr txBox="1"/>
          <p:nvPr/>
        </p:nvSpPr>
        <p:spPr>
          <a:xfrm>
            <a:off x="10832030" y="5076820"/>
            <a:ext cx="11671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EOC Nigeria</a:t>
            </a:r>
          </a:p>
        </p:txBody>
      </p:sp>
    </p:spTree>
    <p:extLst>
      <p:ext uri="{BB962C8B-B14F-4D97-AF65-F5344CB8AC3E}">
        <p14:creationId xmlns:p14="http://schemas.microsoft.com/office/powerpoint/2010/main" val="1779667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C:\Users\PHIL\Desktop\PIX FROM OBR\IMG-20170115-WA000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9091"/>
          <a:stretch/>
        </p:blipFill>
        <p:spPr>
          <a:xfrm>
            <a:off x="-162540" y="10"/>
            <a:ext cx="12191980" cy="6857990"/>
          </a:xfrm>
          <a:prstGeom prst="rect">
            <a:avLst/>
          </a:prstGeom>
        </p:spPr>
      </p:pic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83A928-69DC-4586-AE60-4EB994639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84" y="321177"/>
            <a:ext cx="4235116" cy="557268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Plan summary – Borno state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65923" y="1518526"/>
            <a:ext cx="3764826" cy="3773010"/>
          </a:xfrm>
        </p:spPr>
        <p:txBody>
          <a:bodyPr>
            <a:normAutofit/>
          </a:bodyPr>
          <a:lstStyle/>
          <a:p>
            <a:r>
              <a:rPr lang="en-US" sz="1800" dirty="0"/>
              <a:t>Target 3.1 m</a:t>
            </a:r>
          </a:p>
          <a:p>
            <a:r>
              <a:rPr lang="en-US" sz="1800" dirty="0"/>
              <a:t>25/27 LGAs (districts)</a:t>
            </a:r>
          </a:p>
          <a:p>
            <a:r>
              <a:rPr lang="en-US" sz="1800" dirty="0"/>
              <a:t>Age: 6 months - 10 years</a:t>
            </a:r>
          </a:p>
          <a:p>
            <a:r>
              <a:rPr lang="en-US" sz="1800" dirty="0"/>
              <a:t>No of teams: 2,490</a:t>
            </a:r>
          </a:p>
          <a:p>
            <a:r>
              <a:rPr lang="en-US" sz="1800" dirty="0"/>
              <a:t>2 phases over 10 days</a:t>
            </a:r>
          </a:p>
          <a:p>
            <a:r>
              <a:rPr lang="en-US" sz="1800" dirty="0"/>
              <a:t>Conducted in Jan 2017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C6847A-A3BF-41B1-88C1-F93B3D889FB6}"/>
              </a:ext>
            </a:extLst>
          </p:cNvPr>
          <p:cNvSpPr txBox="1"/>
          <p:nvPr/>
        </p:nvSpPr>
        <p:spPr>
          <a:xfrm>
            <a:off x="10377834" y="6488668"/>
            <a:ext cx="165160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Vaccination site</a:t>
            </a:r>
          </a:p>
        </p:txBody>
      </p:sp>
    </p:spTree>
    <p:extLst>
      <p:ext uri="{BB962C8B-B14F-4D97-AF65-F5344CB8AC3E}">
        <p14:creationId xmlns:p14="http://schemas.microsoft.com/office/powerpoint/2010/main" val="29084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A group of people standing in front of a crowd&#10;&#10;Description generated with very high confidence"/>
          <p:cNvPicPr>
            <a:picLocks noChangeAspect="1"/>
          </p:cNvPicPr>
          <p:nvPr/>
        </p:nvPicPr>
        <p:blipFill rotWithShape="1">
          <a:blip r:embed="rId2"/>
          <a:srcRect l="880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4722EF-E0AA-4A14-9F60-F22B31DE4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"/>
            <a:ext cx="3651467" cy="702129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Evaluation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58396" y="1348968"/>
            <a:ext cx="3651466" cy="4340698"/>
          </a:xfrm>
        </p:spPr>
        <p:txBody>
          <a:bodyPr>
            <a:normAutofit/>
          </a:bodyPr>
          <a:lstStyle/>
          <a:p>
            <a:r>
              <a:rPr lang="en-US" sz="2400" dirty="0"/>
              <a:t>Coverage survey post campaign</a:t>
            </a:r>
          </a:p>
          <a:p>
            <a:r>
              <a:rPr lang="en-US" sz="2400" dirty="0"/>
              <a:t>all 46 high risk LGAs from the 3 states</a:t>
            </a:r>
          </a:p>
          <a:p>
            <a:pPr lvl="1"/>
            <a:r>
              <a:rPr lang="en-US" sz="2000" dirty="0"/>
              <a:t> 89.9% were immunized</a:t>
            </a:r>
          </a:p>
          <a:p>
            <a:r>
              <a:rPr lang="en-US" sz="2400" dirty="0"/>
              <a:t>State specific immunization coverages</a:t>
            </a:r>
          </a:p>
          <a:p>
            <a:pPr lvl="1"/>
            <a:r>
              <a:rPr lang="en-US" sz="1800" dirty="0"/>
              <a:t>Yobe 	87.8%</a:t>
            </a:r>
          </a:p>
          <a:p>
            <a:pPr lvl="1"/>
            <a:r>
              <a:rPr lang="en-US" sz="1800" b="1" dirty="0"/>
              <a:t>Borno	92.5% </a:t>
            </a:r>
          </a:p>
          <a:p>
            <a:pPr lvl="1"/>
            <a:r>
              <a:rPr lang="en-US" sz="1800" dirty="0"/>
              <a:t>Adamawa	85.6%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3A5064-C4C3-457E-8628-442E542499E6}"/>
              </a:ext>
            </a:extLst>
          </p:cNvPr>
          <p:cNvSpPr txBox="1"/>
          <p:nvPr/>
        </p:nvSpPr>
        <p:spPr>
          <a:xfrm>
            <a:off x="6539593" y="6408965"/>
            <a:ext cx="512390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Children display vaccination cards following injection</a:t>
            </a:r>
          </a:p>
        </p:txBody>
      </p:sp>
    </p:spTree>
    <p:extLst>
      <p:ext uri="{BB962C8B-B14F-4D97-AF65-F5344CB8AC3E}">
        <p14:creationId xmlns:p14="http://schemas.microsoft.com/office/powerpoint/2010/main" val="2053496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front of a building&#10;&#10;Description generated with very high confidence">
            <a:extLst>
              <a:ext uri="{FF2B5EF4-FFF2-40B4-BE49-F238E27FC236}">
                <a16:creationId xmlns:a16="http://schemas.microsoft.com/office/drawing/2014/main" id="{8BED818D-401E-4528-90B4-57A8FCAA07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" r="32088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65F262-9A25-47EA-A60B-F424A8E7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"/>
            <a:ext cx="4639056" cy="830413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Going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819D4-B8E6-4853-A3F6-89709AB53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34193"/>
            <a:ext cx="4506686" cy="4027713"/>
          </a:xfrm>
        </p:spPr>
        <p:txBody>
          <a:bodyPr>
            <a:noAutofit/>
          </a:bodyPr>
          <a:lstStyle/>
          <a:p>
            <a:r>
              <a:rPr lang="en-US" sz="2000" dirty="0"/>
              <a:t>Population movement still </a:t>
            </a:r>
            <a:r>
              <a:rPr lang="en-US" sz="2000" b="1" u="sng" dirty="0"/>
              <a:t>dynamic</a:t>
            </a:r>
          </a:p>
          <a:p>
            <a:r>
              <a:rPr lang="en-US" sz="2000" dirty="0"/>
              <a:t>National campaign starting </a:t>
            </a:r>
            <a:r>
              <a:rPr lang="en-US" sz="2000" b="1" dirty="0"/>
              <a:t>Oct </a:t>
            </a:r>
            <a:r>
              <a:rPr lang="en-US" sz="2000" b="1" kern="1200" dirty="0">
                <a:latin typeface="+mn-lt"/>
                <a:ea typeface="+mn-ea"/>
                <a:cs typeface="+mn-cs"/>
              </a:rPr>
              <a:t>2017</a:t>
            </a:r>
            <a:r>
              <a:rPr lang="en-US" sz="2000" b="1" dirty="0"/>
              <a:t> </a:t>
            </a:r>
            <a:r>
              <a:rPr lang="en-US" sz="2000" dirty="0"/>
              <a:t>(targeting 33m children)</a:t>
            </a:r>
          </a:p>
          <a:p>
            <a:pPr lvl="1"/>
            <a:r>
              <a:rPr lang="en-US" sz="2000" dirty="0"/>
              <a:t>Phased (non synchronized)</a:t>
            </a:r>
          </a:p>
          <a:p>
            <a:pPr lvl="1"/>
            <a:r>
              <a:rPr lang="en-US" sz="2000" dirty="0"/>
              <a:t>Great progress in mobilizing resources</a:t>
            </a:r>
          </a:p>
          <a:p>
            <a:r>
              <a:rPr lang="en-US" sz="2000" dirty="0"/>
              <a:t>Stepping up Measles surveillance</a:t>
            </a:r>
          </a:p>
          <a:p>
            <a:pPr lvl="1"/>
            <a:r>
              <a:rPr lang="en-US" sz="2000" dirty="0"/>
              <a:t>Ensure we </a:t>
            </a:r>
            <a:r>
              <a:rPr lang="en-US" sz="2000" b="1" u="sng" dirty="0"/>
              <a:t>promptly detect</a:t>
            </a:r>
            <a:r>
              <a:rPr lang="en-US" sz="2000" dirty="0"/>
              <a:t> and </a:t>
            </a:r>
            <a:r>
              <a:rPr lang="en-US" sz="2000" b="1" u="sng" dirty="0"/>
              <a:t>confirm </a:t>
            </a:r>
            <a:r>
              <a:rPr lang="en-US" sz="2000" dirty="0"/>
              <a:t>cases</a:t>
            </a:r>
          </a:p>
          <a:p>
            <a:endParaRPr lang="en-US" sz="2000" dirty="0"/>
          </a:p>
          <a:p>
            <a:r>
              <a:rPr lang="en-US" sz="2000" dirty="0"/>
              <a:t>Improve data quality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CEB2E3-27B3-4537-AA81-F0F05A39D91E}"/>
              </a:ext>
            </a:extLst>
          </p:cNvPr>
          <p:cNvSpPr txBox="1"/>
          <p:nvPr/>
        </p:nvSpPr>
        <p:spPr>
          <a:xfrm>
            <a:off x="10015507" y="6488668"/>
            <a:ext cx="217649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IDPs camp Maiduguri</a:t>
            </a:r>
          </a:p>
        </p:txBody>
      </p:sp>
    </p:spTree>
    <p:extLst>
      <p:ext uri="{BB962C8B-B14F-4D97-AF65-F5344CB8AC3E}">
        <p14:creationId xmlns:p14="http://schemas.microsoft.com/office/powerpoint/2010/main" val="3510336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/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1508760" y="3431556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32897" y="5004581"/>
            <a:ext cx="962395" cy="9623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63725" y="4865965"/>
            <a:ext cx="293695" cy="2936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B26E3F-A8DE-442A-8302-AE2558ABE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4526280"/>
            <a:ext cx="7410681" cy="1737360"/>
          </a:xfrm>
        </p:spPr>
        <p:txBody>
          <a:bodyPr>
            <a:normAutofit/>
          </a:bodyPr>
          <a:lstStyle/>
          <a:p>
            <a:r>
              <a:rPr lang="en-US" sz="4800" dirty="0"/>
              <a:t>Idea:</a:t>
            </a:r>
            <a:br>
              <a:rPr lang="en-US" sz="4800" dirty="0"/>
            </a:br>
            <a:r>
              <a:rPr lang="en-US" sz="4800" dirty="0"/>
              <a:t>simple and extraordinary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BC97B-78D3-4F21-8120-5F7A5FE8F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9101" y="114641"/>
            <a:ext cx="5676637" cy="346395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</a:rPr>
              <a:t>Measles will be ….</a:t>
            </a:r>
          </a:p>
          <a:p>
            <a:pPr marL="0" indent="0">
              <a:buNone/>
            </a:pPr>
            <a:endParaRPr lang="en-US" sz="3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</a:rPr>
              <a:t>… eliminated</a:t>
            </a:r>
          </a:p>
          <a:p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210855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846FD-C468-4990-9581-55BB79790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2702379" cy="979714"/>
          </a:xfrm>
          <a:solidFill>
            <a:schemeClr val="tx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3CBF8-AC9D-4F16-9CEB-1F7B34C9C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665" y="2042908"/>
            <a:ext cx="10515600" cy="229370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Road to elimination, goes through </a:t>
            </a:r>
            <a:r>
              <a:rPr lang="en-US" b="1" u="sng" dirty="0"/>
              <a:t>challenging locations </a:t>
            </a:r>
            <a:r>
              <a:rPr lang="en-US" dirty="0"/>
              <a:t>such as NE Nigeria</a:t>
            </a:r>
          </a:p>
          <a:p>
            <a:endParaRPr lang="en-US" dirty="0"/>
          </a:p>
          <a:p>
            <a:r>
              <a:rPr lang="en-US" b="1" u="sng" dirty="0"/>
              <a:t>Successful campaigns </a:t>
            </a:r>
            <a:r>
              <a:rPr lang="en-US" dirty="0"/>
              <a:t>have been implemented despite challenges</a:t>
            </a:r>
          </a:p>
          <a:p>
            <a:endParaRPr lang="en-US" dirty="0"/>
          </a:p>
          <a:p>
            <a:r>
              <a:rPr lang="en-US" dirty="0"/>
              <a:t>We should feel positive about the </a:t>
            </a:r>
            <a:r>
              <a:rPr lang="en-US" b="1" u="sng" dirty="0"/>
              <a:t>prospects</a:t>
            </a:r>
            <a:r>
              <a:rPr lang="en-US" dirty="0"/>
              <a:t> of measles elimination</a:t>
            </a:r>
          </a:p>
        </p:txBody>
      </p:sp>
    </p:spTree>
    <p:extLst>
      <p:ext uri="{BB962C8B-B14F-4D97-AF65-F5344CB8AC3E}">
        <p14:creationId xmlns:p14="http://schemas.microsoft.com/office/powerpoint/2010/main" val="1671859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846FD-C468-4990-9581-55BB79790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3551464" cy="824592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Acknowledgement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3CBF8-AC9D-4F16-9CEB-1F7B34C9C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844" y="2491943"/>
            <a:ext cx="10515600" cy="2546587"/>
          </a:xfrm>
          <a:noFill/>
        </p:spPr>
        <p:txBody>
          <a:bodyPr>
            <a:normAutofit/>
          </a:bodyPr>
          <a:lstStyle/>
          <a:p>
            <a:r>
              <a:rPr lang="en-US" dirty="0"/>
              <a:t>The GON and MRI for mobilizing the resources for the </a:t>
            </a:r>
            <a:r>
              <a:rPr lang="en-US" b="1" u="sng" dirty="0"/>
              <a:t>OBR and forthcoming campaign</a:t>
            </a:r>
          </a:p>
          <a:p>
            <a:endParaRPr lang="en-US" b="1" u="sng" dirty="0"/>
          </a:p>
          <a:p>
            <a:r>
              <a:rPr lang="en-US" dirty="0"/>
              <a:t>The </a:t>
            </a:r>
            <a:r>
              <a:rPr lang="en-US" b="1" u="sng" dirty="0"/>
              <a:t>state</a:t>
            </a:r>
            <a:r>
              <a:rPr lang="en-US" dirty="0"/>
              <a:t> (Borno, Yobe and Adamawa) and </a:t>
            </a:r>
            <a:r>
              <a:rPr lang="en-US" b="1" u="sng" dirty="0"/>
              <a:t>frontline teams </a:t>
            </a:r>
            <a:r>
              <a:rPr lang="en-US" dirty="0"/>
              <a:t>whose efforts </a:t>
            </a:r>
            <a:r>
              <a:rPr lang="en-US" b="1" u="sng" dirty="0"/>
              <a:t>brings closer </a:t>
            </a:r>
            <a:r>
              <a:rPr lang="en-US" dirty="0"/>
              <a:t>the goal and vision of Measles elimination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813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Content Placeholder 4" descr="A small child smiling at the camera&#10;&#10;Description generated with very high confidence">
            <a:extLst>
              <a:ext uri="{FF2B5EF4-FFF2-40B4-BE49-F238E27FC236}">
                <a16:creationId xmlns:a16="http://schemas.microsoft.com/office/drawing/2014/main" id="{AE86A987-CEB1-46D9-ACA8-E77B674F4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BE0415-C52B-4797-9BB7-26E98645E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7609" y="5710341"/>
            <a:ext cx="3414373" cy="886397"/>
          </a:xfr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689982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8A8C7-439A-4F47-95EC-D2974914C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897360" cy="1325563"/>
          </a:xfrm>
          <a:solidFill>
            <a:schemeClr val="tx1"/>
          </a:solidFill>
        </p:spPr>
        <p:txBody>
          <a:bodyPr/>
          <a:lstStyle/>
          <a:p>
            <a:pPr algn="r"/>
            <a:r>
              <a:rPr lang="en-US" sz="3600" b="1" dirty="0">
                <a:solidFill>
                  <a:schemeClr val="bg1"/>
                </a:solidFill>
              </a:rPr>
              <a:t>……. Great global progress in reduction of cases </a:t>
            </a:r>
            <a:r>
              <a:rPr lang="en-US" sz="2400" dirty="0">
                <a:solidFill>
                  <a:schemeClr val="bg1"/>
                </a:solidFill>
              </a:rPr>
              <a:t>(source MRI)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60FA8BBA-21E1-4B51-A23D-C10845E77A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687" y="3167856"/>
            <a:ext cx="804862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87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who.int/immunization/monitoring_surveillance/burden/vpd/surveillance_type/active/Map_301_Number_Measles_Cases_6M_2.png?ua=1">
            <a:extLst>
              <a:ext uri="{FF2B5EF4-FFF2-40B4-BE49-F238E27FC236}">
                <a16:creationId xmlns:a16="http://schemas.microsoft.com/office/drawing/2014/main" id="{0F4B4660-AE4F-4D9F-A153-83CEFF0391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1" b="27793"/>
          <a:stretch/>
        </p:blipFill>
        <p:spPr bwMode="auto">
          <a:xfrm>
            <a:off x="647458" y="1254543"/>
            <a:ext cx="10603653" cy="484111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AE5291-55F1-4A76-A387-831766FA5864}"/>
              </a:ext>
            </a:extLst>
          </p:cNvPr>
          <p:cNvSpPr txBox="1"/>
          <p:nvPr/>
        </p:nvSpPr>
        <p:spPr>
          <a:xfrm>
            <a:off x="205099" y="176898"/>
            <a:ext cx="8532079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…….despite the progress, high no. of cases in Nigeria </a:t>
            </a:r>
            <a:r>
              <a:rPr lang="en-US" sz="1600" dirty="0">
                <a:solidFill>
                  <a:schemeClr val="bg1"/>
                </a:solidFill>
              </a:rPr>
              <a:t>(WHO)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9110A9-5E96-45EB-8B27-8BB97F94AD59}"/>
              </a:ext>
            </a:extLst>
          </p:cNvPr>
          <p:cNvSpPr/>
          <p:nvPr/>
        </p:nvSpPr>
        <p:spPr>
          <a:xfrm>
            <a:off x="837488" y="3119215"/>
            <a:ext cx="1350235" cy="1794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578E3CC4-335A-47D9-915E-D912D86A127B}"/>
              </a:ext>
            </a:extLst>
          </p:cNvPr>
          <p:cNvSpPr/>
          <p:nvPr/>
        </p:nvSpPr>
        <p:spPr>
          <a:xfrm rot="1934169">
            <a:off x="5825400" y="4379856"/>
            <a:ext cx="247693" cy="53209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C3AE03DE-02CB-47C9-9D89-9949EE6CD7DC}"/>
              </a:ext>
            </a:extLst>
          </p:cNvPr>
          <p:cNvSpPr/>
          <p:nvPr/>
        </p:nvSpPr>
        <p:spPr>
          <a:xfrm rot="19443692">
            <a:off x="2225084" y="3216953"/>
            <a:ext cx="247693" cy="4260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3A5270-D023-4281-BD81-76FA74541779}"/>
              </a:ext>
            </a:extLst>
          </p:cNvPr>
          <p:cNvSpPr txBox="1"/>
          <p:nvPr/>
        </p:nvSpPr>
        <p:spPr>
          <a:xfrm>
            <a:off x="3357991" y="6305662"/>
            <a:ext cx="406367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Based on surveillance data Jan-June 2017</a:t>
            </a:r>
          </a:p>
        </p:txBody>
      </p:sp>
    </p:spTree>
    <p:extLst>
      <p:ext uri="{BB962C8B-B14F-4D97-AF65-F5344CB8AC3E}">
        <p14:creationId xmlns:p14="http://schemas.microsoft.com/office/powerpoint/2010/main" val="3883476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E133F-43D9-43EB-9B34-7B1781585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95" y="1"/>
            <a:ext cx="11567816" cy="498763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Map and Location of Nigeria</a:t>
            </a:r>
          </a:p>
        </p:txBody>
      </p:sp>
      <p:pic>
        <p:nvPicPr>
          <p:cNvPr id="5" name="Picture 4" descr="Image result for Nigeria map">
            <a:extLst>
              <a:ext uri="{FF2B5EF4-FFF2-40B4-BE49-F238E27FC236}">
                <a16:creationId xmlns:a16="http://schemas.microsoft.com/office/drawing/2014/main" id="{EC613ABE-A856-4C88-972F-7FC1DA3DC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53" y="790939"/>
            <a:ext cx="5564758" cy="45074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210C48C-6196-4E41-8115-F4F76D223837}"/>
              </a:ext>
            </a:extLst>
          </p:cNvPr>
          <p:cNvSpPr txBox="1">
            <a:spLocks/>
          </p:cNvSpPr>
          <p:nvPr/>
        </p:nvSpPr>
        <p:spPr>
          <a:xfrm>
            <a:off x="294596" y="5336830"/>
            <a:ext cx="4448854" cy="13913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Profile: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100" b="1" u="sng" dirty="0"/>
              <a:t>Most populous </a:t>
            </a:r>
            <a:r>
              <a:rPr lang="en-US" sz="2100" dirty="0"/>
              <a:t>country in Africa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100" dirty="0"/>
              <a:t>Pop. </a:t>
            </a:r>
            <a:r>
              <a:rPr lang="en-US" sz="2100" b="1" u="sng" dirty="0"/>
              <a:t>170m</a:t>
            </a:r>
            <a:r>
              <a:rPr lang="en-US" sz="2100" dirty="0"/>
              <a:t> (projection 2006 census)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100" dirty="0"/>
              <a:t>Area 923,768 sq km (356,669 sq. M</a:t>
            </a:r>
            <a:r>
              <a:rPr lang="en-US" sz="2400" dirty="0"/>
              <a:t>)</a:t>
            </a:r>
          </a:p>
        </p:txBody>
      </p:sp>
      <p:pic>
        <p:nvPicPr>
          <p:cNvPr id="7170" name="Picture 2" descr="Image result for Nigeria map">
            <a:extLst>
              <a:ext uri="{FF2B5EF4-FFF2-40B4-BE49-F238E27FC236}">
                <a16:creationId xmlns:a16="http://schemas.microsoft.com/office/drawing/2014/main" id="{2C091661-A40F-4684-BC0E-837D8350A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95" y="849236"/>
            <a:ext cx="4448855" cy="448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2E1B071-3506-4F28-B3FD-46FCFFC41BFD}"/>
              </a:ext>
            </a:extLst>
          </p:cNvPr>
          <p:cNvSpPr/>
          <p:nvPr/>
        </p:nvSpPr>
        <p:spPr>
          <a:xfrm>
            <a:off x="10135312" y="859253"/>
            <a:ext cx="1727099" cy="202922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8E14C6-3D3B-4490-9438-C6D575F4F71C}"/>
              </a:ext>
            </a:extLst>
          </p:cNvPr>
          <p:cNvSpPr txBox="1"/>
          <p:nvPr/>
        </p:nvSpPr>
        <p:spPr>
          <a:xfrm>
            <a:off x="6297653" y="5318273"/>
            <a:ext cx="5564758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In the area of interest: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/>
              <a:t>Insecurity</a:t>
            </a:r>
            <a:r>
              <a:rPr lang="en-US" dirty="0"/>
              <a:t> a major challenge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Mainly Borno State, but spills to: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neighboring </a:t>
            </a:r>
            <a:r>
              <a:rPr lang="en-US" b="1" u="sng" dirty="0"/>
              <a:t>states</a:t>
            </a:r>
            <a:r>
              <a:rPr lang="en-US" dirty="0"/>
              <a:t>: Yobe, Adamawa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neighboring </a:t>
            </a:r>
            <a:r>
              <a:rPr lang="en-US" b="1" u="sng" dirty="0"/>
              <a:t>countries</a:t>
            </a:r>
            <a:r>
              <a:rPr lang="en-US" dirty="0"/>
              <a:t>: Cameroun, Niger, Chad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BDDFD6-8B04-4C8F-AA7F-DB64496D3B4C}"/>
              </a:ext>
            </a:extLst>
          </p:cNvPr>
          <p:cNvSpPr txBox="1"/>
          <p:nvPr/>
        </p:nvSpPr>
        <p:spPr>
          <a:xfrm>
            <a:off x="10135312" y="2995988"/>
            <a:ext cx="170553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Area of Interest</a:t>
            </a:r>
          </a:p>
        </p:txBody>
      </p:sp>
    </p:spTree>
    <p:extLst>
      <p:ext uri="{BB962C8B-B14F-4D97-AF65-F5344CB8AC3E}">
        <p14:creationId xmlns:p14="http://schemas.microsoft.com/office/powerpoint/2010/main" val="2415038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310"/>
            <a:ext cx="12192000" cy="609600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ndara"/>
                <a:cs typeface="Candara"/>
              </a:rPr>
              <a:t>…. insurgency by the militant islamist group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63889" y="693639"/>
            <a:ext cx="2717425" cy="36933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66999" y="640318"/>
            <a:ext cx="2717425" cy="36933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42578" y="3632865"/>
            <a:ext cx="2717425" cy="36933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99288" y="609274"/>
            <a:ext cx="2717425" cy="36933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31311" y="3672376"/>
            <a:ext cx="2717425" cy="36933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720044" y="3683665"/>
            <a:ext cx="2717425" cy="36933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96" y="690575"/>
            <a:ext cx="3296001" cy="2778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028" y="3629458"/>
            <a:ext cx="3489288" cy="3154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952" y="3629458"/>
            <a:ext cx="4534646" cy="315095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2DA4792-8290-4697-898D-985F325334A2}"/>
              </a:ext>
            </a:extLst>
          </p:cNvPr>
          <p:cNvSpPr txBox="1"/>
          <p:nvPr/>
        </p:nvSpPr>
        <p:spPr>
          <a:xfrm>
            <a:off x="3327341" y="863848"/>
            <a:ext cx="4262179" cy="2554545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ndara"/>
                <a:cs typeface="Candara"/>
              </a:rPr>
              <a:t>Aim </a:t>
            </a:r>
            <a:r>
              <a:rPr lang="en-US" sz="1600" b="1" u="sng" dirty="0">
                <a:latin typeface="Candara"/>
                <a:cs typeface="Candara"/>
              </a:rPr>
              <a:t>was</a:t>
            </a:r>
            <a:r>
              <a:rPr lang="en-US" sz="1600" dirty="0">
                <a:latin typeface="Candara"/>
                <a:cs typeface="Candara"/>
              </a:rPr>
              <a:t> to overthrow Gov’t and create an Islamic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ndara"/>
                <a:cs typeface="Candara"/>
              </a:rPr>
              <a:t>Commenced violent activities in </a:t>
            </a:r>
            <a:r>
              <a:rPr lang="en-US" sz="1600" b="1" u="sng" dirty="0">
                <a:latin typeface="Candara"/>
                <a:cs typeface="Candara"/>
              </a:rPr>
              <a:t>2009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u="sng" dirty="0">
                <a:latin typeface="Candara"/>
                <a:cs typeface="Candara"/>
              </a:rPr>
              <a:t>use terror </a:t>
            </a:r>
            <a:r>
              <a:rPr lang="en-US" sz="1600" dirty="0">
                <a:latin typeface="Candara"/>
                <a:cs typeface="Candara"/>
              </a:rPr>
              <a:t>as a weapon of intimidation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ndara"/>
                <a:cs typeface="Candara"/>
              </a:rPr>
              <a:t>Increasingly </a:t>
            </a:r>
            <a:r>
              <a:rPr lang="en-US" sz="1600" b="1" u="sng" dirty="0">
                <a:latin typeface="Candara"/>
                <a:cs typeface="Candara"/>
              </a:rPr>
              <a:t>target civilians</a:t>
            </a:r>
            <a:r>
              <a:rPr lang="en-US" sz="1600" dirty="0">
                <a:latin typeface="Candara"/>
                <a:cs typeface="Candara"/>
              </a:rPr>
              <a:t> (rural and urban)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ndara"/>
                <a:cs typeface="Candara"/>
              </a:rPr>
              <a:t>destroy everything in their path (</a:t>
            </a:r>
            <a:r>
              <a:rPr lang="en-US" sz="1600" b="1" u="sng" dirty="0">
                <a:latin typeface="Candara"/>
                <a:cs typeface="Candara"/>
              </a:rPr>
              <a:t>livelihood</a:t>
            </a:r>
            <a:r>
              <a:rPr lang="en-US" sz="1600" dirty="0">
                <a:latin typeface="Candara"/>
                <a:cs typeface="Candara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u="sng" dirty="0">
                <a:latin typeface="Candara"/>
                <a:cs typeface="Candara"/>
              </a:rPr>
              <a:t>Abductions</a:t>
            </a:r>
            <a:r>
              <a:rPr lang="en-US" sz="1600" dirty="0">
                <a:latin typeface="Candara"/>
                <a:cs typeface="Candara"/>
              </a:rPr>
              <a:t> (mainly women and girls)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ndara"/>
                <a:cs typeface="Candara"/>
              </a:rPr>
              <a:t>Currently mainly using Improvised Explosive Devises (IEDs)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2CD86E5-3F2C-40D6-A4D5-CAC762C942C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48" y="3629458"/>
            <a:ext cx="3696060" cy="3150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" descr="A female student stands in a burnt classroom at a school in Maiduguri, Nigeria, on 12 May 2012">
            <a:extLst>
              <a:ext uri="{FF2B5EF4-FFF2-40B4-BE49-F238E27FC236}">
                <a16:creationId xmlns:a16="http://schemas.microsoft.com/office/drawing/2014/main" id="{9C7B9EDC-7C37-4855-A7D9-A577E5401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952" y="717063"/>
            <a:ext cx="4534646" cy="272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693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295400"/>
            <a:ext cx="9143999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6315076"/>
            <a:ext cx="8762999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BB2285-B3CE-448F-9AA2-1E57248C22DF}"/>
              </a:ext>
            </a:extLst>
          </p:cNvPr>
          <p:cNvSpPr txBox="1"/>
          <p:nvPr/>
        </p:nvSpPr>
        <p:spPr>
          <a:xfrm>
            <a:off x="222191" y="849869"/>
            <a:ext cx="138993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Feb 17, 2014</a:t>
            </a:r>
          </a:p>
        </p:txBody>
      </p:sp>
    </p:spTree>
    <p:extLst>
      <p:ext uri="{BB962C8B-B14F-4D97-AF65-F5344CB8AC3E}">
        <p14:creationId xmlns:p14="http://schemas.microsoft.com/office/powerpoint/2010/main" val="935099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A truck driving down a dirt road&#10;&#10;Description generated with high confidenc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DC0998-14A4-4B8F-AC13-4A3331A41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84" y="321177"/>
            <a:ext cx="3759240" cy="1160506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</a:rPr>
              <a:t>Since the start of the conflict in </a:t>
            </a:r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</a:rPr>
              <a:t>2009</a:t>
            </a:r>
            <a:endParaRPr lang="en-US" sz="28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94110" y="2121763"/>
            <a:ext cx="3764826" cy="3773010"/>
          </a:xfrm>
        </p:spPr>
        <p:txBody>
          <a:bodyPr>
            <a:normAutofit fontScale="85000" lnSpcReduction="20000"/>
          </a:bodyPr>
          <a:lstStyle/>
          <a:p>
            <a:pPr marL="742950" lvl="1" indent="-285750"/>
            <a:r>
              <a:rPr lang="en-US" sz="2200" dirty="0">
                <a:latin typeface="Verdana" panose="020B0604030504040204" pitchFamily="34" charset="0"/>
              </a:rPr>
              <a:t>more than </a:t>
            </a:r>
            <a:r>
              <a:rPr lang="en-US" sz="2200" b="1" dirty="0">
                <a:latin typeface="Verdana" panose="020B0604030504040204" pitchFamily="34" charset="0"/>
              </a:rPr>
              <a:t>20,000</a:t>
            </a:r>
            <a:r>
              <a:rPr lang="en-US" sz="2200" dirty="0">
                <a:latin typeface="Verdana" panose="020B0604030504040204" pitchFamily="34" charset="0"/>
              </a:rPr>
              <a:t> killed</a:t>
            </a:r>
          </a:p>
          <a:p>
            <a:pPr marL="742950" lvl="1" indent="-285750"/>
            <a:endParaRPr lang="en-US" sz="2200" dirty="0">
              <a:latin typeface="Verdana" panose="020B0604030504040204" pitchFamily="34" charset="0"/>
            </a:endParaRPr>
          </a:p>
          <a:p>
            <a:pPr marL="742950" lvl="1" indent="-285750"/>
            <a:r>
              <a:rPr lang="en-US" sz="2200" b="1" dirty="0">
                <a:latin typeface="Verdana" panose="020B0604030504040204" pitchFamily="34" charset="0"/>
              </a:rPr>
              <a:t>1000s</a:t>
            </a:r>
            <a:r>
              <a:rPr lang="en-US" sz="2200" dirty="0">
                <a:latin typeface="Verdana" panose="020B0604030504040204" pitchFamily="34" charset="0"/>
              </a:rPr>
              <a:t> of women and girls abducted</a:t>
            </a:r>
          </a:p>
          <a:p>
            <a:pPr marL="742950" lvl="1" indent="-285750"/>
            <a:endParaRPr lang="en-US" sz="2200" dirty="0">
              <a:latin typeface="Verdana" panose="020B0604030504040204" pitchFamily="34" charset="0"/>
            </a:endParaRPr>
          </a:p>
          <a:p>
            <a:pPr marL="742950" lvl="1" indent="-285750"/>
            <a:r>
              <a:rPr lang="en-US" sz="2200" b="1" dirty="0">
                <a:latin typeface="Verdana" panose="020B0604030504040204" pitchFamily="34" charset="0"/>
              </a:rPr>
              <a:t>2.1 million people fled</a:t>
            </a:r>
          </a:p>
          <a:p>
            <a:pPr marL="1200150" lvl="2" indent="-285750"/>
            <a:r>
              <a:rPr lang="en-US" sz="2200" b="1" dirty="0">
                <a:latin typeface="Verdana" panose="020B0604030504040204" pitchFamily="34" charset="0"/>
              </a:rPr>
              <a:t>1.9 million </a:t>
            </a:r>
            <a:r>
              <a:rPr lang="en-US" sz="2200" dirty="0">
                <a:latin typeface="Verdana" panose="020B0604030504040204" pitchFamily="34" charset="0"/>
              </a:rPr>
              <a:t>of internally displaced (June 2017)</a:t>
            </a:r>
          </a:p>
          <a:p>
            <a:pPr marL="1200150" lvl="2" indent="-285750"/>
            <a:r>
              <a:rPr lang="en-US" sz="2200" dirty="0">
                <a:latin typeface="Verdana" panose="020B0604030504040204" pitchFamily="34" charset="0"/>
              </a:rPr>
              <a:t>over </a:t>
            </a:r>
            <a:r>
              <a:rPr lang="en-US" sz="2200" b="1" dirty="0">
                <a:latin typeface="Verdana" panose="020B0604030504040204" pitchFamily="34" charset="0"/>
              </a:rPr>
              <a:t>200, 000 </a:t>
            </a:r>
            <a:r>
              <a:rPr lang="en-US" sz="2200" dirty="0">
                <a:latin typeface="Verdana" panose="020B0604030504040204" pitchFamily="34" charset="0"/>
              </a:rPr>
              <a:t>people refugees </a:t>
            </a:r>
            <a:r>
              <a:rPr lang="en-US" sz="2200" b="1" dirty="0">
                <a:latin typeface="Verdana" panose="020B0604030504040204" pitchFamily="34" charset="0"/>
              </a:rPr>
              <a:t>Cameroon</a:t>
            </a:r>
            <a:r>
              <a:rPr lang="en-US" sz="2200" dirty="0">
                <a:latin typeface="Verdana" panose="020B0604030504040204" pitchFamily="34" charset="0"/>
              </a:rPr>
              <a:t>, </a:t>
            </a:r>
            <a:r>
              <a:rPr lang="en-US" sz="2200" b="1" dirty="0">
                <a:latin typeface="Verdana" panose="020B0604030504040204" pitchFamily="34" charset="0"/>
              </a:rPr>
              <a:t>Chad and Niger </a:t>
            </a:r>
            <a:endParaRPr lang="en-US" sz="2200" dirty="0"/>
          </a:p>
          <a:p>
            <a:endParaRPr lang="en-US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13DB59-59FD-41A4-84B8-98EB45E6492E}"/>
              </a:ext>
            </a:extLst>
          </p:cNvPr>
          <p:cNvSpPr txBox="1"/>
          <p:nvPr/>
        </p:nvSpPr>
        <p:spPr>
          <a:xfrm>
            <a:off x="10901967" y="6488668"/>
            <a:ext cx="1290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EOC Nigeria</a:t>
            </a:r>
          </a:p>
        </p:txBody>
      </p:sp>
    </p:spTree>
    <p:extLst>
      <p:ext uri="{BB962C8B-B14F-4D97-AF65-F5344CB8AC3E}">
        <p14:creationId xmlns:p14="http://schemas.microsoft.com/office/powerpoint/2010/main" val="988410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:\Users\ABUBAKAR\Documents\YOBE DOC\Borno &amp; YB maps\Geidam Burnt NPI\IMG-20150115-WA0006.jpg">
            <a:extLst>
              <a:ext uri="{FF2B5EF4-FFF2-40B4-BE49-F238E27FC236}">
                <a16:creationId xmlns:a16="http://schemas.microsoft.com/office/drawing/2014/main" id="{2497C0CA-83D1-4A17-A1E5-25587D1FAF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3" b="13596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45A82E-0259-4F4C-90A0-FB4F8F4F4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83" y="321177"/>
            <a:ext cx="4332307" cy="805494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Health facilities targeted in Borno state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05776" y="1581859"/>
            <a:ext cx="3994515" cy="1143502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r>
              <a:rPr lang="en-US" sz="2600" b="1" u="sng" kern="1200" dirty="0">
                <a:latin typeface="+mn-lt"/>
                <a:ea typeface="+mn-ea"/>
                <a:cs typeface="+mn-cs"/>
              </a:rPr>
              <a:t>46</a:t>
            </a:r>
            <a:r>
              <a:rPr lang="en-US" sz="2600" b="1" u="sng" dirty="0"/>
              <a:t> %</a:t>
            </a:r>
            <a:r>
              <a:rPr lang="en-US" sz="2600" dirty="0"/>
              <a:t> of Health Facilities offering Routine immunization destroyed</a:t>
            </a:r>
          </a:p>
          <a:p>
            <a:r>
              <a:rPr lang="en-US" sz="2600" dirty="0"/>
              <a:t>Health sector a key state Gov’t </a:t>
            </a:r>
            <a:r>
              <a:rPr lang="en-US" sz="2600" b="1" u="sng" dirty="0"/>
              <a:t>priority</a:t>
            </a:r>
          </a:p>
          <a:p>
            <a:endParaRPr lang="en-US" dirty="0"/>
          </a:p>
          <a:p>
            <a:endParaRPr lang="en-US" sz="1800" dirty="0"/>
          </a:p>
          <a:p>
            <a:endParaRPr lang="en-US" sz="1800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F121221-AF66-4423-8FEA-C1033F6AFE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426055"/>
              </p:ext>
            </p:extLst>
          </p:nvPr>
        </p:nvGraphicFramePr>
        <p:xfrm>
          <a:off x="369148" y="3566159"/>
          <a:ext cx="4267773" cy="2539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273A005-4BAE-4F65-A614-6A33BF7E73B5}"/>
              </a:ext>
            </a:extLst>
          </p:cNvPr>
          <p:cNvSpPr txBox="1"/>
          <p:nvPr/>
        </p:nvSpPr>
        <p:spPr>
          <a:xfrm>
            <a:off x="10901967" y="6488668"/>
            <a:ext cx="1290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EOC Nigeria</a:t>
            </a:r>
          </a:p>
        </p:txBody>
      </p:sp>
    </p:spTree>
    <p:extLst>
      <p:ext uri="{BB962C8B-B14F-4D97-AF65-F5344CB8AC3E}">
        <p14:creationId xmlns:p14="http://schemas.microsoft.com/office/powerpoint/2010/main" val="1570601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3478</TotalTime>
  <Words>817</Words>
  <Application>Microsoft Office PowerPoint</Application>
  <PresentationFormat>Widescreen</PresentationFormat>
  <Paragraphs>166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Candara</vt:lpstr>
      <vt:lpstr>Gill Sans MT</vt:lpstr>
      <vt:lpstr>Verdana</vt:lpstr>
      <vt:lpstr>Office Theme</vt:lpstr>
      <vt:lpstr>Conducting a Measles campaign among conflict-displaced populations in North East Nigeria</vt:lpstr>
      <vt:lpstr>Idea: simple and extraordinary</vt:lpstr>
      <vt:lpstr>……. Great global progress in reduction of cases (source MRI)</vt:lpstr>
      <vt:lpstr>PowerPoint Presentation</vt:lpstr>
      <vt:lpstr>Map and Location of Nigeria</vt:lpstr>
      <vt:lpstr>…. insurgency by the militant islamist group</vt:lpstr>
      <vt:lpstr>PowerPoint Presentation</vt:lpstr>
      <vt:lpstr>Since the start of the conflict in 2009</vt:lpstr>
      <vt:lpstr>Health facilities targeted in Borno state</vt:lpstr>
      <vt:lpstr>…... Multiple outbreaks reported across the country </vt:lpstr>
      <vt:lpstr>PowerPoint Presentation</vt:lpstr>
      <vt:lpstr>Measles in the NE</vt:lpstr>
      <vt:lpstr>Approach in organizing mass measles campaign</vt:lpstr>
      <vt:lpstr>Planning</vt:lpstr>
      <vt:lpstr>Advocacy and Community mobilization</vt:lpstr>
      <vt:lpstr>Implementation</vt:lpstr>
      <vt:lpstr>Plan summary – Borno state</vt:lpstr>
      <vt:lpstr>Evaluation</vt:lpstr>
      <vt:lpstr>Going forward</vt:lpstr>
      <vt:lpstr>Conclusion</vt:lpstr>
      <vt:lpstr>Acknowledgement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Conducting a mass Measles campaign among Internally Displaced Populations in NE Nigeria</dc:title>
  <dc:creator>Gatei wa Nganda</dc:creator>
  <cp:lastModifiedBy>Gatei wa Nganda</cp:lastModifiedBy>
  <cp:revision>107</cp:revision>
  <cp:lastPrinted>2017-09-07T00:50:51Z</cp:lastPrinted>
  <dcterms:created xsi:type="dcterms:W3CDTF">2017-08-29T11:58:22Z</dcterms:created>
  <dcterms:modified xsi:type="dcterms:W3CDTF">2017-09-07T11:39:14Z</dcterms:modified>
</cp:coreProperties>
</file>