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2" r:id="rId2"/>
    <p:sldMasterId id="2147483654" r:id="rId3"/>
    <p:sldMasterId id="2147483945" r:id="rId4"/>
    <p:sldMasterId id="2147483978" r:id="rId5"/>
    <p:sldMasterId id="2147484044" r:id="rId6"/>
  </p:sldMasterIdLst>
  <p:notesMasterIdLst>
    <p:notesMasterId r:id="rId14"/>
  </p:notesMasterIdLst>
  <p:handoutMasterIdLst>
    <p:handoutMasterId r:id="rId15"/>
  </p:handoutMasterIdLst>
  <p:sldIdLst>
    <p:sldId id="340" r:id="rId7"/>
    <p:sldId id="632" r:id="rId8"/>
    <p:sldId id="636" r:id="rId9"/>
    <p:sldId id="633" r:id="rId10"/>
    <p:sldId id="637" r:id="rId11"/>
    <p:sldId id="634" r:id="rId12"/>
    <p:sldId id="635" r:id="rId13"/>
  </p:sldIdLst>
  <p:sldSz cx="10693400" cy="7561263"/>
  <p:notesSz cx="7010400" cy="9296400"/>
  <p:defaultTextStyle>
    <a:defPPr>
      <a:defRPr lang="en-GB"/>
    </a:defPPr>
    <a:lvl1pPr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1pPr>
    <a:lvl2pPr marL="453073"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2pPr>
    <a:lvl3pPr marL="906195"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3pPr>
    <a:lvl4pPr marL="1359309"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4pPr>
    <a:lvl5pPr marL="1812415"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5pPr>
    <a:lvl6pPr marL="2265521" algn="l" defTabSz="906195" rtl="0" eaLnBrk="1" latinLnBrk="0" hangingPunct="1"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6pPr>
    <a:lvl7pPr marL="2718625" algn="l" defTabSz="906195" rtl="0" eaLnBrk="1" latinLnBrk="0" hangingPunct="1"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7pPr>
    <a:lvl8pPr marL="3171728" algn="l" defTabSz="906195" rtl="0" eaLnBrk="1" latinLnBrk="0" hangingPunct="1"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8pPr>
    <a:lvl9pPr marL="3624834" algn="l" defTabSz="906195" rtl="0" eaLnBrk="1" latinLnBrk="0" hangingPunct="1"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0000"/>
    <a:srgbClr val="66FF33"/>
    <a:srgbClr val="333399"/>
    <a:srgbClr val="96CCEE"/>
    <a:srgbClr val="FF3300"/>
    <a:srgbClr val="FF6600"/>
    <a:srgbClr val="FF99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0053" autoAdjust="0"/>
  </p:normalViewPr>
  <p:slideViewPr>
    <p:cSldViewPr snapToGrid="0">
      <p:cViewPr>
        <p:scale>
          <a:sx n="48" d="100"/>
          <a:sy n="48" d="100"/>
        </p:scale>
        <p:origin x="-1782" y="-546"/>
      </p:cViewPr>
      <p:guideLst>
        <p:guide orient="horz" pos="238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310" y="-96"/>
      </p:cViewPr>
      <p:guideLst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341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GB"/>
              <a:t>World Health Organization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89" y="1"/>
            <a:ext cx="3038340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4BAA0C2-9C36-4950-9CBF-EDCBCF517208}" type="datetime3">
              <a:rPr lang="en-GB"/>
              <a:pPr>
                <a:defRPr/>
              </a:pPr>
              <a:t>3 June, 2015</a:t>
            </a:fld>
            <a:endParaRPr lang="en-GB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30"/>
            <a:ext cx="3038341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89" y="8829630"/>
            <a:ext cx="3038340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375C7A6-FDBD-4593-A979-F0C868A450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673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341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GB"/>
              <a:t>World Health Organization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89" y="1"/>
            <a:ext cx="3038340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FA16E0F-41D3-406B-8B38-DFCDDBA7E273}" type="datetime3">
              <a:rPr lang="en-GB"/>
              <a:pPr>
                <a:defRPr/>
              </a:pPr>
              <a:t>3 June, 2015</a:t>
            </a:fld>
            <a:endParaRPr lang="en-GB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698500"/>
            <a:ext cx="4927600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541" y="4415565"/>
            <a:ext cx="5607318" cy="4182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30"/>
            <a:ext cx="3038341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89" y="8829630"/>
            <a:ext cx="3038340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E81ADA9-209F-442A-94CF-3FFB7DFF4A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066866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307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0619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59309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1241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65521" algn="l" defTabSz="9061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18625" algn="l" defTabSz="9061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71728" algn="l" defTabSz="9061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24834" algn="l" defTabSz="9061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b="0" smtClean="0">
                <a:solidFill>
                  <a:schemeClr val="tx1"/>
                </a:solidFill>
              </a:rPr>
              <a:t>World Health Organization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8A9B9A7-C091-42B1-9D50-ED7E94C36FCE}" type="datetime3">
              <a:rPr lang="en-GB" sz="1200" b="0" smtClean="0">
                <a:solidFill>
                  <a:schemeClr val="tx1"/>
                </a:solidFill>
              </a:rPr>
              <a:pPr eaLnBrk="1" hangingPunct="1"/>
              <a:t>3 June, 2015</a:t>
            </a:fld>
            <a:endParaRPr lang="en-GB" sz="1200" b="0" smtClean="0">
              <a:solidFill>
                <a:schemeClr val="tx1"/>
              </a:solidFill>
            </a:endParaRPr>
          </a:p>
        </p:txBody>
      </p:sp>
      <p:sp>
        <p:nvSpPr>
          <p:cNvPr id="256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89D405-CCD3-494B-A847-41D8FF8B25F0}" type="slidenum">
              <a:rPr lang="en-GB" sz="1200" b="0" smtClean="0">
                <a:solidFill>
                  <a:schemeClr val="tx1"/>
                </a:solidFill>
              </a:rPr>
              <a:pPr eaLnBrk="1" hangingPunct="1"/>
              <a:t>1</a:t>
            </a:fld>
            <a:endParaRPr lang="en-GB" sz="1200" b="0" smtClean="0">
              <a:solidFill>
                <a:schemeClr val="tx1"/>
              </a:solidFill>
            </a:endParaRPr>
          </a:p>
        </p:txBody>
      </p:sp>
      <p:sp>
        <p:nvSpPr>
          <p:cNvPr id="256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41400" y="698500"/>
            <a:ext cx="4927600" cy="3484563"/>
          </a:xfrm>
          <a:ln/>
        </p:spPr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6670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3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0"/>
            <a:ext cx="2673350" cy="645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867650" cy="645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32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84618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9776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610" y="4859394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610" y="3205166"/>
            <a:ext cx="9090025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3073" indent="0">
              <a:buNone/>
              <a:defRPr sz="1800"/>
            </a:lvl2pPr>
            <a:lvl3pPr marL="906195" indent="0">
              <a:buNone/>
              <a:defRPr sz="1600"/>
            </a:lvl3pPr>
            <a:lvl4pPr marL="1359309" indent="0">
              <a:buNone/>
              <a:defRPr sz="1400"/>
            </a:lvl4pPr>
            <a:lvl5pPr marL="1812415" indent="0">
              <a:buNone/>
              <a:defRPr sz="1400"/>
            </a:lvl5pPr>
            <a:lvl6pPr marL="2265521" indent="0">
              <a:buNone/>
              <a:defRPr sz="1400"/>
            </a:lvl6pPr>
            <a:lvl7pPr marL="2718625" indent="0">
              <a:buNone/>
              <a:defRPr sz="1400"/>
            </a:lvl7pPr>
            <a:lvl8pPr marL="3171728" indent="0">
              <a:buNone/>
              <a:defRPr sz="1400"/>
            </a:lvl8pPr>
            <a:lvl9pPr marL="362483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033124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7688" y="1654231"/>
            <a:ext cx="4687886" cy="4797425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87975" y="1654231"/>
            <a:ext cx="4689475" cy="4797425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5028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3219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1" y="1692277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1" y="2397128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9" y="1692277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9" y="2397128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22801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408590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0384865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1630"/>
            <a:ext cx="3517901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9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047" y="1582794"/>
            <a:ext cx="3517901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088829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20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60" y="5292725"/>
            <a:ext cx="6416675" cy="6254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6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3073" indent="0">
              <a:buNone/>
              <a:defRPr sz="2900"/>
            </a:lvl2pPr>
            <a:lvl3pPr marL="906195" indent="0">
              <a:buNone/>
              <a:defRPr sz="2400"/>
            </a:lvl3pPr>
            <a:lvl4pPr marL="1359309" indent="0">
              <a:buNone/>
              <a:defRPr sz="2100"/>
            </a:lvl4pPr>
            <a:lvl5pPr marL="1812415" indent="0">
              <a:buNone/>
              <a:defRPr sz="2100"/>
            </a:lvl5pPr>
            <a:lvl6pPr marL="2265521" indent="0">
              <a:buNone/>
              <a:defRPr sz="2100"/>
            </a:lvl6pPr>
            <a:lvl7pPr marL="2718625" indent="0">
              <a:buNone/>
              <a:defRPr sz="2100"/>
            </a:lvl7pPr>
            <a:lvl8pPr marL="3171728" indent="0">
              <a:buNone/>
              <a:defRPr sz="2100"/>
            </a:lvl8pPr>
            <a:lvl9pPr marL="3624834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60" y="5918201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538852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24687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0"/>
            <a:ext cx="2673350" cy="645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867650" cy="645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1832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46918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17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610" y="4859394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610" y="3205166"/>
            <a:ext cx="9090025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3073" indent="0">
              <a:buNone/>
              <a:defRPr sz="1800"/>
            </a:lvl2pPr>
            <a:lvl3pPr marL="906195" indent="0">
              <a:buNone/>
              <a:defRPr sz="1600"/>
            </a:lvl3pPr>
            <a:lvl4pPr marL="1359309" indent="0">
              <a:buNone/>
              <a:defRPr sz="1400"/>
            </a:lvl4pPr>
            <a:lvl5pPr marL="1812415" indent="0">
              <a:buNone/>
              <a:defRPr sz="1400"/>
            </a:lvl5pPr>
            <a:lvl6pPr marL="2265521" indent="0">
              <a:buNone/>
              <a:defRPr sz="1400"/>
            </a:lvl6pPr>
            <a:lvl7pPr marL="2718625" indent="0">
              <a:buNone/>
              <a:defRPr sz="1400"/>
            </a:lvl7pPr>
            <a:lvl8pPr marL="3171728" indent="0">
              <a:buNone/>
              <a:defRPr sz="1400"/>
            </a:lvl8pPr>
            <a:lvl9pPr marL="362483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0193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9" y="1522413"/>
            <a:ext cx="4772024" cy="508476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2" y="1522413"/>
            <a:ext cx="4772024" cy="508476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10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3219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1" y="1692277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1" y="2397128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9" y="1692277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9" y="2397128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338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06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6915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610" y="4859394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610" y="3205166"/>
            <a:ext cx="9090025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3073" indent="0">
              <a:buNone/>
              <a:defRPr sz="1800"/>
            </a:lvl2pPr>
            <a:lvl3pPr marL="906195" indent="0">
              <a:buNone/>
              <a:defRPr sz="1600"/>
            </a:lvl3pPr>
            <a:lvl4pPr marL="1359309" indent="0">
              <a:buNone/>
              <a:defRPr sz="1400"/>
            </a:lvl4pPr>
            <a:lvl5pPr marL="1812415" indent="0">
              <a:buNone/>
              <a:defRPr sz="1400"/>
            </a:lvl5pPr>
            <a:lvl6pPr marL="2265521" indent="0">
              <a:buNone/>
              <a:defRPr sz="1400"/>
            </a:lvl6pPr>
            <a:lvl7pPr marL="2718625" indent="0">
              <a:buNone/>
              <a:defRPr sz="1400"/>
            </a:lvl7pPr>
            <a:lvl8pPr marL="3171728" indent="0">
              <a:buNone/>
              <a:defRPr sz="1400"/>
            </a:lvl8pPr>
            <a:lvl9pPr marL="362483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7921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1630"/>
            <a:ext cx="3517901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9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047" y="1582794"/>
            <a:ext cx="3517901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4808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60" y="5292725"/>
            <a:ext cx="6416675" cy="6254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6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3073" indent="0">
              <a:buNone/>
              <a:defRPr sz="2900"/>
            </a:lvl2pPr>
            <a:lvl3pPr marL="906195" indent="0">
              <a:buNone/>
              <a:defRPr sz="2400"/>
            </a:lvl3pPr>
            <a:lvl4pPr marL="1359309" indent="0">
              <a:buNone/>
              <a:defRPr sz="2100"/>
            </a:lvl4pPr>
            <a:lvl5pPr marL="1812415" indent="0">
              <a:buNone/>
              <a:defRPr sz="2100"/>
            </a:lvl5pPr>
            <a:lvl6pPr marL="2265521" indent="0">
              <a:buNone/>
              <a:defRPr sz="2100"/>
            </a:lvl6pPr>
            <a:lvl7pPr marL="2718625" indent="0">
              <a:buNone/>
              <a:defRPr sz="2100"/>
            </a:lvl7pPr>
            <a:lvl8pPr marL="3171728" indent="0">
              <a:buNone/>
              <a:defRPr sz="2100"/>
            </a:lvl8pPr>
            <a:lvl9pPr marL="3624834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60" y="5918201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5469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49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1"/>
            <a:ext cx="2673350" cy="660717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"/>
            <a:ext cx="7867650" cy="660717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40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9428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006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610" y="4859394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610" y="3205166"/>
            <a:ext cx="9090025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3073" indent="0">
              <a:buNone/>
              <a:defRPr sz="1800"/>
            </a:lvl2pPr>
            <a:lvl3pPr marL="906195" indent="0">
              <a:buNone/>
              <a:defRPr sz="1600"/>
            </a:lvl3pPr>
            <a:lvl4pPr marL="1359309" indent="0">
              <a:buNone/>
              <a:defRPr sz="1400"/>
            </a:lvl4pPr>
            <a:lvl5pPr marL="1812415" indent="0">
              <a:buNone/>
              <a:defRPr sz="1400"/>
            </a:lvl5pPr>
            <a:lvl6pPr marL="2265521" indent="0">
              <a:buNone/>
              <a:defRPr sz="1400"/>
            </a:lvl6pPr>
            <a:lvl7pPr marL="2718625" indent="0">
              <a:buNone/>
              <a:defRPr sz="1400"/>
            </a:lvl7pPr>
            <a:lvl8pPr marL="3171728" indent="0">
              <a:buNone/>
              <a:defRPr sz="1400"/>
            </a:lvl8pPr>
            <a:lvl9pPr marL="362483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51917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9" y="2176519"/>
            <a:ext cx="4772024" cy="475138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2" y="2176519"/>
            <a:ext cx="4772024" cy="475138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298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3219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1" y="1692277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1" y="2397128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9" y="1692277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9" y="2397128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5588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09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9" y="1700269"/>
            <a:ext cx="4772024" cy="475138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2" y="1700269"/>
            <a:ext cx="4772024" cy="475138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40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543674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1630"/>
            <a:ext cx="3517901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9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047" y="1582794"/>
            <a:ext cx="3517901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566421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60" y="5292725"/>
            <a:ext cx="6416675" cy="6254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6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3073" indent="0">
              <a:buNone/>
              <a:defRPr sz="2900"/>
            </a:lvl2pPr>
            <a:lvl3pPr marL="906195" indent="0">
              <a:buNone/>
              <a:defRPr sz="2400"/>
            </a:lvl3pPr>
            <a:lvl4pPr marL="1359309" indent="0">
              <a:buNone/>
              <a:defRPr sz="2100"/>
            </a:lvl4pPr>
            <a:lvl5pPr marL="1812415" indent="0">
              <a:buNone/>
              <a:defRPr sz="2100"/>
            </a:lvl5pPr>
            <a:lvl6pPr marL="2265521" indent="0">
              <a:buNone/>
              <a:defRPr sz="2100"/>
            </a:lvl6pPr>
            <a:lvl7pPr marL="2718625" indent="0">
              <a:buNone/>
              <a:defRPr sz="2100"/>
            </a:lvl7pPr>
            <a:lvl8pPr marL="3171728" indent="0">
              <a:buNone/>
              <a:defRPr sz="2100"/>
            </a:lvl8pPr>
            <a:lvl9pPr marL="3624834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60" y="5918201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63706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457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723905"/>
            <a:ext cx="2673350" cy="6203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723905"/>
            <a:ext cx="7867650" cy="6203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4466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390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517529" y="2176519"/>
            <a:ext cx="4772024" cy="4751387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1952" y="2176519"/>
            <a:ext cx="4772024" cy="4751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7810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390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9" y="2176519"/>
            <a:ext cx="4772024" cy="4751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1952" y="2176519"/>
            <a:ext cx="4772024" cy="4751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32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390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17525" y="2176519"/>
            <a:ext cx="9696450" cy="4751387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47245160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390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17525" y="2176519"/>
            <a:ext cx="9696450" cy="4751387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78310106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390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17529" y="2176519"/>
            <a:ext cx="4772024" cy="4751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2" y="2176519"/>
            <a:ext cx="4772024" cy="4751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12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3219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1" y="1692277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1" y="2397128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9" y="1692277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9" y="2397128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905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390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517529" y="2176519"/>
            <a:ext cx="4772024" cy="4751387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1952" y="2176519"/>
            <a:ext cx="4772024" cy="4751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9173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389204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52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610" y="4859394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610" y="3205166"/>
            <a:ext cx="9090025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3073" indent="0">
              <a:buNone/>
              <a:defRPr sz="1800"/>
            </a:lvl2pPr>
            <a:lvl3pPr marL="906195" indent="0">
              <a:buNone/>
              <a:defRPr sz="1600"/>
            </a:lvl3pPr>
            <a:lvl4pPr marL="1359309" indent="0">
              <a:buNone/>
              <a:defRPr sz="1400"/>
            </a:lvl4pPr>
            <a:lvl5pPr marL="1812415" indent="0">
              <a:buNone/>
              <a:defRPr sz="1400"/>
            </a:lvl5pPr>
            <a:lvl6pPr marL="2265521" indent="0">
              <a:buNone/>
              <a:defRPr sz="1400"/>
            </a:lvl6pPr>
            <a:lvl7pPr marL="2718625" indent="0">
              <a:buNone/>
              <a:defRPr sz="1400"/>
            </a:lvl7pPr>
            <a:lvl8pPr marL="3171728" indent="0">
              <a:buNone/>
              <a:defRPr sz="1400"/>
            </a:lvl8pPr>
            <a:lvl9pPr marL="362483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1510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9" y="1522413"/>
            <a:ext cx="4772024" cy="508476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2" y="1522413"/>
            <a:ext cx="4772024" cy="508476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10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3219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1" y="1692277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1" y="2397128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9" y="1692277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9" y="2397128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00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66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299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1630"/>
            <a:ext cx="3517901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9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047" y="1582794"/>
            <a:ext cx="3517901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5702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60" y="5292725"/>
            <a:ext cx="6416675" cy="6254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6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3073" indent="0">
              <a:buNone/>
              <a:defRPr sz="2900"/>
            </a:lvl2pPr>
            <a:lvl3pPr marL="906195" indent="0">
              <a:buNone/>
              <a:defRPr sz="2400"/>
            </a:lvl3pPr>
            <a:lvl4pPr marL="1359309" indent="0">
              <a:buNone/>
              <a:defRPr sz="2100"/>
            </a:lvl4pPr>
            <a:lvl5pPr marL="1812415" indent="0">
              <a:buNone/>
              <a:defRPr sz="2100"/>
            </a:lvl5pPr>
            <a:lvl6pPr marL="2265521" indent="0">
              <a:buNone/>
              <a:defRPr sz="2100"/>
            </a:lvl6pPr>
            <a:lvl7pPr marL="2718625" indent="0">
              <a:buNone/>
              <a:defRPr sz="2100"/>
            </a:lvl7pPr>
            <a:lvl8pPr marL="3171728" indent="0">
              <a:buNone/>
              <a:defRPr sz="2100"/>
            </a:lvl8pPr>
            <a:lvl9pPr marL="3624834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60" y="5918201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4058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1711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745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1"/>
            <a:ext cx="2673350" cy="660717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"/>
            <a:ext cx="7867650" cy="660717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0599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47688" y="1654229"/>
            <a:ext cx="4687886" cy="4797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87975" y="1654229"/>
            <a:ext cx="4689475" cy="4797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2742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4670" y="302802"/>
            <a:ext cx="9624060" cy="1260211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421"/>
              </a:lnSpc>
              <a:defRPr sz="32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4670" y="1764296"/>
            <a:ext cx="9624060" cy="4620772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7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3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21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21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21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34670" y="6385067"/>
            <a:ext cx="9624060" cy="672112"/>
          </a:xfrm>
          <a:prstGeom prst="rect">
            <a:avLst/>
          </a:prstGeom>
        </p:spPr>
        <p:txBody>
          <a:bodyPr anchor="b"/>
          <a:lstStyle>
            <a:lvl1pPr>
              <a:buNone/>
              <a:defRPr sz="13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03847"/>
      </p:ext>
    </p:extLst>
  </p:cSld>
  <p:clrMapOvr>
    <a:masterClrMapping/>
  </p:clrMapOvr>
  <p:transition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964785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08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610" y="4859394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610" y="3205166"/>
            <a:ext cx="9090025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3073" indent="0">
              <a:buNone/>
              <a:defRPr sz="1800"/>
            </a:lvl2pPr>
            <a:lvl3pPr marL="906195" indent="0">
              <a:buNone/>
              <a:defRPr sz="1600"/>
            </a:lvl3pPr>
            <a:lvl4pPr marL="1359309" indent="0">
              <a:buNone/>
              <a:defRPr sz="1400"/>
            </a:lvl4pPr>
            <a:lvl5pPr marL="1812415" indent="0">
              <a:buNone/>
              <a:defRPr sz="1400"/>
            </a:lvl5pPr>
            <a:lvl6pPr marL="2265521" indent="0">
              <a:buNone/>
              <a:defRPr sz="1400"/>
            </a:lvl6pPr>
            <a:lvl7pPr marL="2718625" indent="0">
              <a:buNone/>
              <a:defRPr sz="1400"/>
            </a:lvl7pPr>
            <a:lvl8pPr marL="3171728" indent="0">
              <a:buNone/>
              <a:defRPr sz="1400"/>
            </a:lvl8pPr>
            <a:lvl9pPr marL="362483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7998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9" y="1522413"/>
            <a:ext cx="4772024" cy="508476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2" y="1522413"/>
            <a:ext cx="4772024" cy="508476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64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3219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1" y="1692277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1" y="2397128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9" y="1692277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9" y="2397128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95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77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2501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0020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1630"/>
            <a:ext cx="3517901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9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047" y="1582794"/>
            <a:ext cx="3517901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6049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60" y="5292725"/>
            <a:ext cx="6416675" cy="6254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6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3073" indent="0">
              <a:buNone/>
              <a:defRPr sz="2900"/>
            </a:lvl2pPr>
            <a:lvl3pPr marL="906195" indent="0">
              <a:buNone/>
              <a:defRPr sz="2400"/>
            </a:lvl3pPr>
            <a:lvl4pPr marL="1359309" indent="0">
              <a:buNone/>
              <a:defRPr sz="2100"/>
            </a:lvl4pPr>
            <a:lvl5pPr marL="1812415" indent="0">
              <a:buNone/>
              <a:defRPr sz="2100"/>
            </a:lvl5pPr>
            <a:lvl6pPr marL="2265521" indent="0">
              <a:buNone/>
              <a:defRPr sz="2100"/>
            </a:lvl6pPr>
            <a:lvl7pPr marL="2718625" indent="0">
              <a:buNone/>
              <a:defRPr sz="2100"/>
            </a:lvl7pPr>
            <a:lvl8pPr marL="3171728" indent="0">
              <a:buNone/>
              <a:defRPr sz="2100"/>
            </a:lvl8pPr>
            <a:lvl9pPr marL="3624834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60" y="5918201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8327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87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1"/>
            <a:ext cx="2673350" cy="660717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"/>
            <a:ext cx="7867650" cy="660717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5963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47688" y="1654229"/>
            <a:ext cx="4687886" cy="4797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87975" y="1654229"/>
            <a:ext cx="4689475" cy="4797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9288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4670" y="302802"/>
            <a:ext cx="9624060" cy="1260211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421"/>
              </a:lnSpc>
              <a:defRPr sz="32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4670" y="1764296"/>
            <a:ext cx="9624060" cy="4620772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7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3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21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21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21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34670" y="6385067"/>
            <a:ext cx="9624060" cy="672112"/>
          </a:xfrm>
          <a:prstGeom prst="rect">
            <a:avLst/>
          </a:prstGeom>
        </p:spPr>
        <p:txBody>
          <a:bodyPr anchor="b"/>
          <a:lstStyle>
            <a:lvl1pPr>
              <a:buNone/>
              <a:defRPr sz="13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01426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1630"/>
            <a:ext cx="3517901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9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047" y="1582794"/>
            <a:ext cx="3517901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7531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60" y="5292725"/>
            <a:ext cx="6416675" cy="6254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6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3073" indent="0">
              <a:buNone/>
              <a:defRPr sz="2900"/>
            </a:lvl2pPr>
            <a:lvl3pPr marL="906195" indent="0">
              <a:buNone/>
              <a:defRPr sz="2400"/>
            </a:lvl3pPr>
            <a:lvl4pPr marL="1359309" indent="0">
              <a:buNone/>
              <a:defRPr sz="2100"/>
            </a:lvl4pPr>
            <a:lvl5pPr marL="1812415" indent="0">
              <a:buNone/>
              <a:defRPr sz="2100"/>
            </a:lvl5pPr>
            <a:lvl6pPr marL="2265521" indent="0">
              <a:buNone/>
              <a:defRPr sz="2100"/>
            </a:lvl6pPr>
            <a:lvl7pPr marL="2718625" indent="0">
              <a:buNone/>
              <a:defRPr sz="2100"/>
            </a:lvl7pPr>
            <a:lvl8pPr marL="3171728" indent="0">
              <a:buNone/>
              <a:defRPr sz="2100"/>
            </a:lvl8pPr>
            <a:lvl9pPr marL="3624834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60" y="5918201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473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6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5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1700269"/>
            <a:ext cx="9696450" cy="4751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</p:txBody>
      </p:sp>
      <p:sp>
        <p:nvSpPr>
          <p:cNvPr id="1028" name="Line 6"/>
          <p:cNvSpPr>
            <a:spLocks noChangeShapeType="1"/>
          </p:cNvSpPr>
          <p:nvPr/>
        </p:nvSpPr>
        <p:spPr bwMode="auto">
          <a:xfrm>
            <a:off x="0" y="1409700"/>
            <a:ext cx="106934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624" tIns="45313" rIns="90624" bIns="45313"/>
          <a:lstStyle/>
          <a:p>
            <a:endParaRPr lang="en-US"/>
          </a:p>
        </p:txBody>
      </p:sp>
      <p:sp>
        <p:nvSpPr>
          <p:cNvPr id="1029" name="Rectangle 12"/>
          <p:cNvSpPr>
            <a:spLocks noChangeArrowheads="1"/>
          </p:cNvSpPr>
          <p:nvPr/>
        </p:nvSpPr>
        <p:spPr bwMode="auto">
          <a:xfrm>
            <a:off x="1588" y="6632575"/>
            <a:ext cx="10693400" cy="928688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624" tIns="45313" rIns="90624" bIns="45313" anchor="ctr"/>
          <a:lstStyle/>
          <a:p>
            <a:endParaRPr lang="en-US"/>
          </a:p>
        </p:txBody>
      </p:sp>
      <p:sp>
        <p:nvSpPr>
          <p:cNvPr id="1030" name="Rectangle 14"/>
          <p:cNvSpPr>
            <a:spLocks noChangeArrowheads="1"/>
          </p:cNvSpPr>
          <p:nvPr/>
        </p:nvSpPr>
        <p:spPr bwMode="auto">
          <a:xfrm>
            <a:off x="420691" y="7026275"/>
            <a:ext cx="415925" cy="36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 defTabSz="1033643" rtl="0"/>
            <a:fld id="{3D4198D4-DC59-4103-94EE-9FC09104F232}" type="slidenum">
              <a:rPr lang="ar-SA" sz="1700">
                <a:solidFill>
                  <a:srgbClr val="72BBE8"/>
                </a:solidFill>
                <a:latin typeface="Arial Narrow" pitchFamily="34" charset="0"/>
              </a:rPr>
              <a:pPr algn="r" defTabSz="1033643" rtl="0"/>
              <a:t>‹#›</a:t>
            </a:fld>
            <a:r>
              <a:rPr lang="en-GB" sz="1700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GB" sz="2400" baseline="14000">
                <a:solidFill>
                  <a:schemeClr val="bg1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1031" name="Picture 17" descr="WHO-EN-white-H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989" y="6659563"/>
            <a:ext cx="2582862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timing>
    <p:tnLst>
      <p:par>
        <p:cTn id="1" dur="indefinite" restart="never" nodeType="tmRoot"/>
      </p:par>
    </p:tnLst>
  </p:timing>
  <p:txStyles>
    <p:titleStyle>
      <a:lvl1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2pPr>
      <a:lvl3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3pPr>
      <a:lvl4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4pPr>
      <a:lvl5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5pPr>
      <a:lvl6pPr marL="453073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6pPr>
      <a:lvl7pPr marL="90619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7pPr>
      <a:lvl8pPr marL="1359309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8pPr>
      <a:lvl9pPr marL="181241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87021" indent="-387021" algn="l" defTabSz="1033643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09335" indent="-31778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19098" indent="-30521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78498" indent="-254867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48218" indent="-166763" algn="r" defTabSz="1033643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01318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54423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07526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60634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073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619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9309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241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5521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862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1728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4834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7691" y="1654231"/>
            <a:ext cx="9529762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1409700"/>
            <a:ext cx="106934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624" tIns="45313" rIns="90624" bIns="45313"/>
          <a:lstStyle/>
          <a:p>
            <a:endParaRPr 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7094541"/>
            <a:ext cx="485776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1176809" rtl="0"/>
            <a:fld id="{F81A7C00-57C5-4ED1-8D0F-B01EC741DC23}" type="slidenum">
              <a:rPr lang="ar-SA" sz="1500">
                <a:solidFill>
                  <a:schemeClr val="tx1"/>
                </a:solidFill>
                <a:latin typeface="Arial Narrow" pitchFamily="34" charset="0"/>
              </a:rPr>
              <a:pPr defTabSz="1176809" rtl="0"/>
              <a:t>‹#›</a:t>
            </a:fld>
            <a:r>
              <a:rPr lang="en-GB" sz="1900">
                <a:solidFill>
                  <a:srgbClr val="72BBE8"/>
                </a:solidFill>
                <a:latin typeface="Arial Narrow" pitchFamily="34" charset="0"/>
              </a:rPr>
              <a:t> </a:t>
            </a:r>
            <a:endParaRPr lang="en-US" sz="2700" baseline="14000">
              <a:solidFill>
                <a:schemeClr val="bg1"/>
              </a:solidFill>
              <a:latin typeface="Arial Narrow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2pPr>
      <a:lvl3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3pPr>
      <a:lvl4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4pPr>
      <a:lvl5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5pPr>
      <a:lvl6pPr marL="453073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6pPr>
      <a:lvl7pPr marL="90619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7pPr>
      <a:lvl8pPr marL="1359309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8pPr>
      <a:lvl9pPr marL="181241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87021" indent="-387021" algn="l" defTabSz="1033643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09335" indent="-31778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19098" indent="-30521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78498" indent="-254867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48218" indent="-166763" algn="r" defTabSz="1033643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01318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54423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07526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60634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073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619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9309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241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5521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862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1728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4834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1522413"/>
            <a:ext cx="9696450" cy="508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0" y="1374775"/>
            <a:ext cx="106934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624" tIns="45313" rIns="90624" bIns="45313"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588" y="6632575"/>
            <a:ext cx="10693400" cy="928688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624" tIns="45313" rIns="90624" bIns="45313" anchor="ctr"/>
          <a:lstStyle/>
          <a:p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20691" y="7054850"/>
            <a:ext cx="415925" cy="36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 defTabSz="1033643" rtl="0"/>
            <a:fld id="{6207203D-0115-4F3C-B160-ECE038F1F26E}" type="slidenum">
              <a:rPr lang="ar-SA" sz="1700">
                <a:solidFill>
                  <a:srgbClr val="72BBE8"/>
                </a:solidFill>
                <a:latin typeface="Arial Narrow" pitchFamily="34" charset="0"/>
              </a:rPr>
              <a:pPr algn="r" defTabSz="1033643" rtl="0"/>
              <a:t>‹#›</a:t>
            </a:fld>
            <a:r>
              <a:rPr lang="en-US" sz="1700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US" sz="2400" baseline="14000">
                <a:solidFill>
                  <a:schemeClr val="bg1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3080" name="Picture 8" descr="WHO-EN-white-H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575" y="6659619"/>
            <a:ext cx="25812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iming>
    <p:tnLst>
      <p:par>
        <p:cTn id="1" dur="indefinite" restart="never" nodeType="tmRoot"/>
      </p:par>
    </p:tnLst>
  </p:timing>
  <p:txStyles>
    <p:titleStyle>
      <a:lvl1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2pPr>
      <a:lvl3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3pPr>
      <a:lvl4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4pPr>
      <a:lvl5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5pPr>
      <a:lvl6pPr marL="453073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6pPr>
      <a:lvl7pPr marL="90619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7pPr>
      <a:lvl8pPr marL="1359309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8pPr>
      <a:lvl9pPr marL="181241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87021" indent="-387021" algn="l" defTabSz="1033643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10914" indent="-319373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20677" indent="-30521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81647" indent="-256443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48218" indent="-163624" algn="r" defTabSz="1033643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01318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54423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07526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60634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073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619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9309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241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5521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862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1728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4834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72390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2176519"/>
            <a:ext cx="9696450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pic>
        <p:nvPicPr>
          <p:cNvPr id="1028" name="Picture 12" descr="100088-000_MSWord_Letterhead_top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44"/>
            <a:ext cx="10693400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4154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  <p:sldLayoutId id="2147483957" r:id="rId12"/>
    <p:sldLayoutId id="2147483958" r:id="rId13"/>
    <p:sldLayoutId id="2147483959" r:id="rId14"/>
    <p:sldLayoutId id="2147483960" r:id="rId15"/>
    <p:sldLayoutId id="2147483961" r:id="rId16"/>
    <p:sldLayoutId id="2147483962" r:id="rId17"/>
  </p:sldLayoutIdLst>
  <p:txStyles>
    <p:titleStyle>
      <a:lvl1pPr algn="ctr" defTabSz="1033643" rtl="0" eaLnBrk="0" fontAlgn="base" hangingPunct="0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33643" rtl="0" eaLnBrk="0" fontAlgn="base" hangingPunct="0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2pPr>
      <a:lvl3pPr algn="ctr" defTabSz="1033643" rtl="0" eaLnBrk="0" fontAlgn="base" hangingPunct="0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3pPr>
      <a:lvl4pPr algn="ctr" defTabSz="1033643" rtl="0" eaLnBrk="0" fontAlgn="base" hangingPunct="0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4pPr>
      <a:lvl5pPr algn="ctr" defTabSz="1033643" rtl="0" eaLnBrk="0" fontAlgn="base" hangingPunct="0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5pPr>
      <a:lvl6pPr marL="453073" algn="ctr" defTabSz="1033643" rtl="0" fontAlgn="base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6pPr>
      <a:lvl7pPr marL="906195" algn="ctr" defTabSz="1033643" rtl="0" fontAlgn="base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7pPr>
      <a:lvl8pPr marL="1359309" algn="ctr" defTabSz="1033643" rtl="0" fontAlgn="base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8pPr>
      <a:lvl9pPr marL="1812415" algn="ctr" defTabSz="1033643" rtl="0" fontAlgn="base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9pPr>
    </p:titleStyle>
    <p:bodyStyle>
      <a:lvl1pPr marL="387021" indent="-387021" algn="l" defTabSz="1033643" rtl="0" eaLnBrk="0" fontAlgn="base" hangingPunct="0">
        <a:spcBef>
          <a:spcPct val="80000"/>
        </a:spcBef>
        <a:spcAft>
          <a:spcPct val="0"/>
        </a:spcAft>
        <a:buClr>
          <a:srgbClr val="000066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09335" indent="-317786" algn="l" defTabSz="1033643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Font typeface="Arial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19098" indent="-305216" algn="l" defTabSz="1033643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78498" indent="-254867" algn="l" defTabSz="1033643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48218" indent="-166763" algn="r" defTabSz="1033643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01318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54423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07526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60634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073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619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9309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241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5521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862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1728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4834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1522413"/>
            <a:ext cx="9696450" cy="508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0" y="1374775"/>
            <a:ext cx="106934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624" tIns="45313" rIns="90624" bIns="45313"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588" y="6632575"/>
            <a:ext cx="10693400" cy="928688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624" tIns="45313" rIns="90624" bIns="45313" anchor="ctr"/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084264" y="7085013"/>
            <a:ext cx="6184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1033643" rtl="0"/>
            <a:r>
              <a:rPr lang="en-US" sz="1400" dirty="0" smtClean="0">
                <a:solidFill>
                  <a:srgbClr val="96CCEE"/>
                </a:solidFill>
                <a:latin typeface="Arial Narrow" pitchFamily="34" charset="0"/>
              </a:rPr>
              <a:t>Induction briefing: Regional Measles Technical Advisory Group, 8-9 July 2013</a:t>
            </a:r>
            <a:endParaRPr lang="en-US" sz="1400" dirty="0">
              <a:solidFill>
                <a:srgbClr val="96CCEE"/>
              </a:solidFill>
              <a:latin typeface="Arial Narrow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20691" y="7054850"/>
            <a:ext cx="415925" cy="36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 defTabSz="1033643" rtl="0"/>
            <a:fld id="{6207203D-0115-4F3C-B160-ECE038F1F26E}" type="slidenum">
              <a:rPr lang="ar-SA" sz="1700">
                <a:solidFill>
                  <a:srgbClr val="72BBE8"/>
                </a:solidFill>
                <a:latin typeface="Arial Narrow" pitchFamily="34" charset="0"/>
              </a:rPr>
              <a:pPr algn="r" defTabSz="1033643" rtl="0"/>
              <a:t>‹#›</a:t>
            </a:fld>
            <a:r>
              <a:rPr lang="en-US" sz="1700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US" sz="2400" baseline="14000">
                <a:solidFill>
                  <a:srgbClr val="FFFFFF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3080" name="Picture 8" descr="WHO-EN-white-H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575" y="6659619"/>
            <a:ext cx="25812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27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  <p:sldLayoutId id="2147483990" r:id="rId12"/>
    <p:sldLayoutId id="2147483991" r:id="rId13"/>
  </p:sldLayoutIdLst>
  <p:timing>
    <p:tnLst>
      <p:par>
        <p:cTn id="1" dur="indefinite" restart="never" nodeType="tmRoot"/>
      </p:par>
    </p:tnLst>
  </p:timing>
  <p:txStyles>
    <p:titleStyle>
      <a:lvl1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2pPr>
      <a:lvl3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3pPr>
      <a:lvl4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4pPr>
      <a:lvl5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5pPr>
      <a:lvl6pPr marL="453073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6pPr>
      <a:lvl7pPr marL="90619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7pPr>
      <a:lvl8pPr marL="1359309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8pPr>
      <a:lvl9pPr marL="181241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87021" indent="-387021" algn="l" defTabSz="1033643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10914" indent="-319373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20677" indent="-30521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81647" indent="-256443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48218" indent="-163624" algn="r" defTabSz="1033643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01318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54423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07526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60634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073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619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9309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241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5521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862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1728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4834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1522413"/>
            <a:ext cx="9696450" cy="508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0" y="1374775"/>
            <a:ext cx="106934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624" tIns="45313" rIns="90624" bIns="45313"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588" y="6632575"/>
            <a:ext cx="10693400" cy="928688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624" tIns="45313" rIns="90624" bIns="45313" anchor="ctr"/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084264" y="7085013"/>
            <a:ext cx="6184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1033643" rtl="0"/>
            <a:r>
              <a:rPr lang="en-US" sz="1400" dirty="0" smtClean="0">
                <a:solidFill>
                  <a:srgbClr val="96CCEE"/>
                </a:solidFill>
                <a:latin typeface="Arial Narrow" pitchFamily="34" charset="0"/>
              </a:rPr>
              <a:t>Induction briefing: Regional Measles Technical Advisory Group, 8-9 July 2013</a:t>
            </a:r>
            <a:endParaRPr lang="en-US" sz="1400" dirty="0">
              <a:solidFill>
                <a:srgbClr val="96CCEE"/>
              </a:solidFill>
              <a:latin typeface="Arial Narrow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20691" y="7054850"/>
            <a:ext cx="415925" cy="36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 defTabSz="1033643" rtl="0"/>
            <a:fld id="{6207203D-0115-4F3C-B160-ECE038F1F26E}" type="slidenum">
              <a:rPr lang="ar-SA" sz="1700">
                <a:solidFill>
                  <a:srgbClr val="72BBE8"/>
                </a:solidFill>
                <a:latin typeface="Arial Narrow" pitchFamily="34" charset="0"/>
              </a:rPr>
              <a:pPr algn="r" defTabSz="1033643" rtl="0"/>
              <a:t>‹#›</a:t>
            </a:fld>
            <a:r>
              <a:rPr lang="en-US" sz="1700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US" sz="2400" baseline="14000">
                <a:solidFill>
                  <a:srgbClr val="FFFFFF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3080" name="Picture 8" descr="WHO-EN-white-H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575" y="6659619"/>
            <a:ext cx="25812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875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  <p:sldLayoutId id="2147484056" r:id="rId12"/>
    <p:sldLayoutId id="2147484057" r:id="rId13"/>
  </p:sldLayoutIdLst>
  <p:timing>
    <p:tnLst>
      <p:par>
        <p:cTn id="1" dur="indefinite" restart="never" nodeType="tmRoot"/>
      </p:par>
    </p:tnLst>
  </p:timing>
  <p:txStyles>
    <p:titleStyle>
      <a:lvl1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2pPr>
      <a:lvl3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3pPr>
      <a:lvl4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4pPr>
      <a:lvl5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5pPr>
      <a:lvl6pPr marL="453073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6pPr>
      <a:lvl7pPr marL="90619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7pPr>
      <a:lvl8pPr marL="1359309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8pPr>
      <a:lvl9pPr marL="181241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87021" indent="-387021" algn="l" defTabSz="1033643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10914" indent="-319373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20677" indent="-30521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81647" indent="-256443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48218" indent="-163624" algn="r" defTabSz="1033643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01318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54423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07526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60634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073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619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9309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241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5521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862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1728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4834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ChangeArrowheads="1"/>
          </p:cNvSpPr>
          <p:nvPr/>
        </p:nvSpPr>
        <p:spPr bwMode="auto">
          <a:xfrm>
            <a:off x="0" y="6107116"/>
            <a:ext cx="10693400" cy="1454150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624" tIns="45313" rIns="90624" bIns="45313" anchor="ctr"/>
          <a:lstStyle/>
          <a:p>
            <a:endParaRPr lang="en-US"/>
          </a:p>
        </p:txBody>
      </p:sp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738190" y="125646"/>
            <a:ext cx="9582149" cy="3614738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6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/>
            <a:r>
              <a:rPr lang="en-ZW" sz="5400" dirty="0" smtClean="0">
                <a:solidFill>
                  <a:schemeClr val="bg1"/>
                </a:solidFill>
              </a:rPr>
              <a:t>Discussion points day 1</a:t>
            </a:r>
          </a:p>
          <a:p>
            <a:pPr algn="ctr" defTabSz="1033643" rtl="0"/>
            <a:endParaRPr lang="en-GB" sz="4400" dirty="0">
              <a:solidFill>
                <a:schemeClr val="bg1"/>
              </a:solidFill>
            </a:endParaRPr>
          </a:p>
        </p:txBody>
      </p:sp>
      <p:sp>
        <p:nvSpPr>
          <p:cNvPr id="8197" name="ZoneTexte 1"/>
          <p:cNvSpPr txBox="1">
            <a:spLocks noChangeArrowheads="1"/>
          </p:cNvSpPr>
          <p:nvPr/>
        </p:nvSpPr>
        <p:spPr bwMode="auto">
          <a:xfrm>
            <a:off x="230187" y="3452836"/>
            <a:ext cx="10233025" cy="1815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24" tIns="45313" rIns="90624" bIns="45313">
            <a:spAutoFit/>
          </a:bodyPr>
          <a:lstStyle>
            <a:lvl1pPr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3200" dirty="0" err="1" smtClean="0">
                <a:solidFill>
                  <a:schemeClr val="bg1"/>
                </a:solidFill>
              </a:rPr>
              <a:t>Measles-rubella</a:t>
            </a:r>
            <a:r>
              <a:rPr lang="fr-FR" sz="3200" dirty="0" smtClean="0">
                <a:solidFill>
                  <a:schemeClr val="bg1"/>
                </a:solidFill>
              </a:rPr>
              <a:t> </a:t>
            </a:r>
            <a:r>
              <a:rPr lang="fr-FR" sz="3200" dirty="0" err="1">
                <a:solidFill>
                  <a:schemeClr val="bg1"/>
                </a:solidFill>
              </a:rPr>
              <a:t>T</a:t>
            </a:r>
            <a:r>
              <a:rPr lang="fr-FR" sz="3200" dirty="0" err="1" smtClean="0">
                <a:solidFill>
                  <a:schemeClr val="bg1"/>
                </a:solidFill>
              </a:rPr>
              <a:t>echnical</a:t>
            </a:r>
            <a:r>
              <a:rPr lang="fr-FR" sz="3200" dirty="0" smtClean="0">
                <a:solidFill>
                  <a:schemeClr val="bg1"/>
                </a:solidFill>
              </a:rPr>
              <a:t> </a:t>
            </a:r>
            <a:r>
              <a:rPr lang="fr-FR" sz="3200" dirty="0" err="1">
                <a:solidFill>
                  <a:schemeClr val="bg1"/>
                </a:solidFill>
              </a:rPr>
              <a:t>A</a:t>
            </a:r>
            <a:r>
              <a:rPr lang="fr-FR" sz="3200" dirty="0" err="1" smtClean="0">
                <a:solidFill>
                  <a:schemeClr val="bg1"/>
                </a:solidFill>
              </a:rPr>
              <a:t>dvisory</a:t>
            </a:r>
            <a:r>
              <a:rPr lang="fr-FR" sz="3200" dirty="0" smtClean="0">
                <a:solidFill>
                  <a:schemeClr val="bg1"/>
                </a:solidFill>
              </a:rPr>
              <a:t> Group Meeting </a:t>
            </a:r>
            <a:endParaRPr lang="fr-FR" sz="3200" dirty="0">
              <a:solidFill>
                <a:schemeClr val="bg1"/>
              </a:solidFill>
            </a:endParaRPr>
          </a:p>
          <a:p>
            <a:pPr algn="ctr" eaLnBrk="1" hangingPunct="1"/>
            <a:endParaRPr lang="fr-FR" sz="3200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fr-FR" sz="2400" b="0" i="1" dirty="0" smtClean="0">
                <a:solidFill>
                  <a:schemeClr val="bg1"/>
                </a:solidFill>
              </a:rPr>
              <a:t>2-3 </a:t>
            </a:r>
            <a:r>
              <a:rPr lang="fr-FR" sz="2400" b="0" i="1" dirty="0" err="1" smtClean="0">
                <a:solidFill>
                  <a:schemeClr val="bg1"/>
                </a:solidFill>
              </a:rPr>
              <a:t>June</a:t>
            </a:r>
            <a:r>
              <a:rPr lang="fr-FR" sz="2400" b="0" i="1" dirty="0" smtClean="0">
                <a:solidFill>
                  <a:schemeClr val="bg1"/>
                </a:solidFill>
              </a:rPr>
              <a:t> 2015,</a:t>
            </a:r>
          </a:p>
          <a:p>
            <a:pPr algn="ctr" eaLnBrk="1" hangingPunct="1"/>
            <a:r>
              <a:rPr lang="fr-FR" sz="2400" b="0" i="1" dirty="0" smtClean="0">
                <a:solidFill>
                  <a:schemeClr val="bg1"/>
                </a:solidFill>
              </a:rPr>
              <a:t>Nairobi, Kenya</a:t>
            </a:r>
            <a:endParaRPr lang="fr-FR" sz="2400" b="0" i="1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74214" y="6180766"/>
            <a:ext cx="2944972" cy="130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General</a:t>
            </a:r>
            <a:endParaRPr lang="en-US" dirty="0">
              <a:solidFill>
                <a:schemeClr val="hlink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40050" y="1402537"/>
            <a:ext cx="9041271" cy="5085348"/>
          </a:xfrm>
        </p:spPr>
        <p:txBody>
          <a:bodyPr/>
          <a:lstStyle/>
          <a:p>
            <a:pPr eaLnBrk="1" hangingPunct="1"/>
            <a:r>
              <a:rPr lang="en-ZW" sz="2800" dirty="0" smtClean="0"/>
              <a:t>Invite more priority countries to TAG</a:t>
            </a:r>
          </a:p>
          <a:p>
            <a:pPr eaLnBrk="1" hangingPunct="1"/>
            <a:r>
              <a:rPr lang="en-ZW" sz="2800" dirty="0" smtClean="0"/>
              <a:t>Health </a:t>
            </a:r>
            <a:r>
              <a:rPr lang="en-ZW" sz="2800" dirty="0" smtClean="0"/>
              <a:t>worker vaccination: slow progress</a:t>
            </a:r>
          </a:p>
          <a:p>
            <a:pPr eaLnBrk="1" hangingPunct="1"/>
            <a:r>
              <a:rPr lang="en-ZW" sz="2800" dirty="0" smtClean="0"/>
              <a:t>Advocacy </a:t>
            </a:r>
            <a:r>
              <a:rPr lang="en-ZW" sz="2800" dirty="0" smtClean="0"/>
              <a:t>for measles-rubella through </a:t>
            </a:r>
            <a:r>
              <a:rPr lang="en-ZW" sz="2800" dirty="0" smtClean="0"/>
              <a:t>professional societies: progress in some countries but not at regional </a:t>
            </a:r>
            <a:r>
              <a:rPr lang="en-ZW" sz="2800" dirty="0" smtClean="0"/>
              <a:t>level</a:t>
            </a:r>
          </a:p>
          <a:p>
            <a:pPr eaLnBrk="1" hangingPunct="1"/>
            <a:r>
              <a:rPr lang="en-ZW" sz="2800" dirty="0" smtClean="0"/>
              <a:t>TAG to update on 5 vial developments</a:t>
            </a:r>
            <a:endParaRPr lang="en-ZW" sz="3600" dirty="0" smtClean="0"/>
          </a:p>
          <a:p>
            <a:pPr marL="0" indent="0" eaLnBrk="1" hangingPunct="1">
              <a:buNone/>
            </a:pPr>
            <a:endParaRPr lang="en-ZW" sz="2000" dirty="0" smtClean="0"/>
          </a:p>
          <a:p>
            <a:pPr eaLnBrk="1" hangingPunct="1"/>
            <a:endParaRPr lang="en-US" sz="28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022427" y="1402537"/>
            <a:ext cx="433551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646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Measles elimination</a:t>
            </a:r>
            <a:endParaRPr lang="en-US" dirty="0">
              <a:solidFill>
                <a:schemeClr val="hlink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40050" y="1402537"/>
            <a:ext cx="9041271" cy="5085348"/>
          </a:xfrm>
        </p:spPr>
        <p:txBody>
          <a:bodyPr/>
          <a:lstStyle/>
          <a:p>
            <a:pPr eaLnBrk="1" hangingPunct="1"/>
            <a:r>
              <a:rPr lang="en-ZW" sz="2400" dirty="0"/>
              <a:t>Decrease of funding availability since last TAG</a:t>
            </a:r>
          </a:p>
          <a:p>
            <a:pPr eaLnBrk="1" hangingPunct="1"/>
            <a:r>
              <a:rPr lang="en-ZW" sz="2400" dirty="0"/>
              <a:t>Measles funding after polio eradication</a:t>
            </a:r>
          </a:p>
          <a:p>
            <a:pPr eaLnBrk="1" hangingPunct="1"/>
            <a:r>
              <a:rPr lang="en-ZW" sz="2400" dirty="0"/>
              <a:t>Strategies in countries to fund measles elimination plans, including government and partner contributions</a:t>
            </a:r>
          </a:p>
          <a:p>
            <a:pPr eaLnBrk="1" hangingPunct="1"/>
            <a:r>
              <a:rPr lang="en-ZW" sz="2400" dirty="0" smtClean="0"/>
              <a:t>Dialogue </a:t>
            </a:r>
            <a:r>
              <a:rPr lang="en-ZW" sz="2400" dirty="0" smtClean="0"/>
              <a:t>started at AFR on measles elimination verification commission and country committees</a:t>
            </a:r>
          </a:p>
          <a:p>
            <a:pPr eaLnBrk="1" hangingPunct="1"/>
            <a:r>
              <a:rPr lang="en-ZW" sz="2400" dirty="0" smtClean="0"/>
              <a:t>Country categorization useful approach</a:t>
            </a:r>
          </a:p>
          <a:p>
            <a:pPr eaLnBrk="1" hangingPunct="1"/>
            <a:r>
              <a:rPr lang="en-ZW" sz="2400" dirty="0" smtClean="0"/>
              <a:t>Ongoing discussion about timely dispersion of funding for SIA preparation</a:t>
            </a:r>
          </a:p>
          <a:p>
            <a:pPr eaLnBrk="1" hangingPunct="1"/>
            <a:endParaRPr lang="en-ZW" sz="2400" dirty="0" smtClean="0"/>
          </a:p>
          <a:p>
            <a:pPr eaLnBrk="1" hangingPunct="1"/>
            <a:endParaRPr lang="en-ZW" sz="2400" dirty="0" smtClean="0"/>
          </a:p>
          <a:p>
            <a:pPr marL="0" indent="0" eaLnBrk="1" hangingPunct="1">
              <a:buNone/>
            </a:pPr>
            <a:endParaRPr lang="en-ZW" sz="2000" dirty="0" smtClean="0"/>
          </a:p>
          <a:p>
            <a:pPr eaLnBrk="1" hangingPunct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96818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Measles vaccination invalidity</a:t>
            </a:r>
            <a:endParaRPr lang="en-US" dirty="0">
              <a:solidFill>
                <a:schemeClr val="hlink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61146" y="1402537"/>
            <a:ext cx="9996798" cy="5085348"/>
          </a:xfrm>
        </p:spPr>
        <p:txBody>
          <a:bodyPr/>
          <a:lstStyle/>
          <a:p>
            <a:pPr eaLnBrk="1" hangingPunct="1"/>
            <a:r>
              <a:rPr lang="en-ZW" sz="2800" dirty="0" smtClean="0"/>
              <a:t>Policies need to be updated</a:t>
            </a:r>
          </a:p>
          <a:p>
            <a:pPr eaLnBrk="1" hangingPunct="1"/>
            <a:r>
              <a:rPr lang="en-ZW" sz="2800" dirty="0" smtClean="0"/>
              <a:t>Invalidity needs to be clearly defined</a:t>
            </a:r>
          </a:p>
          <a:p>
            <a:pPr eaLnBrk="1" hangingPunct="1"/>
            <a:r>
              <a:rPr lang="en-ZW" sz="2800" dirty="0" smtClean="0"/>
              <a:t>Considerable variations – need to review for individual countries</a:t>
            </a:r>
          </a:p>
          <a:p>
            <a:pPr eaLnBrk="1" hangingPunct="1"/>
            <a:r>
              <a:rPr lang="en-ZW" sz="2800" dirty="0" smtClean="0"/>
              <a:t>Marking next vaccination visit on immunization card has been successfully piloted</a:t>
            </a:r>
          </a:p>
          <a:p>
            <a:pPr eaLnBrk="1" hangingPunct="1"/>
            <a:endParaRPr lang="en-ZW" sz="2800" dirty="0" smtClean="0"/>
          </a:p>
          <a:p>
            <a:pPr eaLnBrk="1" hangingPunct="1"/>
            <a:endParaRPr lang="en-ZW" sz="2400" dirty="0" smtClean="0"/>
          </a:p>
          <a:p>
            <a:pPr marL="0" indent="0" eaLnBrk="1" hangingPunct="1">
              <a:buNone/>
            </a:pPr>
            <a:endParaRPr lang="en-ZW" sz="2000" dirty="0" smtClean="0"/>
          </a:p>
          <a:p>
            <a:pPr eaLnBrk="1" hangingPunct="1"/>
            <a:endParaRPr lang="en-US" sz="28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022427" y="1402537"/>
            <a:ext cx="433551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177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MCV2 introduction</a:t>
            </a:r>
            <a:endParaRPr lang="en-US" dirty="0">
              <a:solidFill>
                <a:schemeClr val="hlink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61146" y="1402537"/>
            <a:ext cx="9041271" cy="5085348"/>
          </a:xfrm>
        </p:spPr>
        <p:txBody>
          <a:bodyPr/>
          <a:lstStyle/>
          <a:p>
            <a:pPr eaLnBrk="1" hangingPunct="1"/>
            <a:r>
              <a:rPr lang="en-ZW" sz="2400" dirty="0" smtClean="0"/>
              <a:t>AFR preparing MCV2 PIE results review to be available Aug. 2015</a:t>
            </a:r>
          </a:p>
          <a:p>
            <a:pPr eaLnBrk="1" hangingPunct="1"/>
            <a:r>
              <a:rPr lang="en-ZW" sz="2400" dirty="0" smtClean="0"/>
              <a:t>Discussion on criteria for MCV2 introduction</a:t>
            </a:r>
          </a:p>
          <a:p>
            <a:pPr lvl="1" eaLnBrk="1" hangingPunct="1"/>
            <a:r>
              <a:rPr lang="en-ZW" sz="1800" dirty="0" smtClean="0"/>
              <a:t>Leave as is because served well and already handled with flexibility regarding surveillance indicators</a:t>
            </a:r>
          </a:p>
          <a:p>
            <a:pPr lvl="1" eaLnBrk="1" hangingPunct="1"/>
            <a:r>
              <a:rPr lang="en-ZW" sz="1800" dirty="0" smtClean="0"/>
              <a:t>Remove because barrier to increase of measles vaccination coverage</a:t>
            </a:r>
          </a:p>
          <a:p>
            <a:pPr lvl="1" eaLnBrk="1" hangingPunct="1"/>
            <a:r>
              <a:rPr lang="en-ZW" sz="1800" dirty="0" smtClean="0"/>
              <a:t>Review 2008 TAG recommendations, model of MCV2 impact on SIA intervals, and wait for PIE review results before making decision</a:t>
            </a:r>
          </a:p>
          <a:p>
            <a:pPr eaLnBrk="1" hangingPunct="1"/>
            <a:r>
              <a:rPr lang="en-ZW" sz="2400" dirty="0" smtClean="0"/>
              <a:t>Develop criteria for expected MCV2 increase compared to MCV1 coverage (can use GVAP indicators as starting point)</a:t>
            </a:r>
          </a:p>
          <a:p>
            <a:pPr eaLnBrk="1" hangingPunct="1"/>
            <a:r>
              <a:rPr lang="en-ZW" sz="2400" dirty="0" smtClean="0"/>
              <a:t>Periodic SIA have to continue</a:t>
            </a:r>
            <a:endParaRPr lang="en-ZW" sz="2800" dirty="0" smtClean="0"/>
          </a:p>
          <a:p>
            <a:pPr eaLnBrk="1" hangingPunct="1"/>
            <a:endParaRPr lang="en-ZW" sz="2400" dirty="0" smtClean="0"/>
          </a:p>
          <a:p>
            <a:pPr marL="0" indent="0" eaLnBrk="1" hangingPunct="1">
              <a:buNone/>
            </a:pPr>
            <a:endParaRPr lang="en-ZW" sz="2000" dirty="0" smtClean="0"/>
          </a:p>
          <a:p>
            <a:pPr eaLnBrk="1" hangingPunct="1"/>
            <a:endParaRPr lang="en-US" sz="28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022427" y="1402537"/>
            <a:ext cx="433551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175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MR introduction</a:t>
            </a:r>
            <a:endParaRPr lang="en-US" dirty="0">
              <a:solidFill>
                <a:schemeClr val="hlink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59929" y="1680833"/>
            <a:ext cx="9041271" cy="5085348"/>
          </a:xfrm>
        </p:spPr>
        <p:txBody>
          <a:bodyPr/>
          <a:lstStyle/>
          <a:p>
            <a:pPr eaLnBrk="1" hangingPunct="1"/>
            <a:r>
              <a:rPr lang="en-ZW" sz="2000" dirty="0" smtClean="0"/>
              <a:t>Relative importance of cost, lack on information on CRS burden and concern about multiple injections as </a:t>
            </a:r>
            <a:r>
              <a:rPr lang="en-ZW" sz="2000" dirty="0" smtClean="0"/>
              <a:t>barriers; role of </a:t>
            </a:r>
            <a:r>
              <a:rPr lang="en-ZW" sz="2000" dirty="0" err="1" smtClean="0"/>
              <a:t>Gavi</a:t>
            </a:r>
            <a:r>
              <a:rPr lang="en-ZW" sz="2000" dirty="0" smtClean="0"/>
              <a:t> funding for routine needs clarification</a:t>
            </a:r>
            <a:endParaRPr lang="en-ZW" sz="2000" dirty="0" smtClean="0"/>
          </a:p>
          <a:p>
            <a:pPr eaLnBrk="1" hangingPunct="1"/>
            <a:r>
              <a:rPr lang="en-ZW" sz="2000" dirty="0" smtClean="0"/>
              <a:t>Need for further discussion how to accelerate protection of women of childbearing age in addition to 9 months to 14 years SIA, e.g. post-partum vaccination</a:t>
            </a:r>
          </a:p>
          <a:p>
            <a:pPr eaLnBrk="1" hangingPunct="1"/>
            <a:r>
              <a:rPr lang="en-ZW" sz="2000" dirty="0" smtClean="0"/>
              <a:t>Major MR/MMR supply issues to continue because of limited number of </a:t>
            </a:r>
            <a:r>
              <a:rPr lang="en-ZW" sz="2000" dirty="0" smtClean="0"/>
              <a:t>suppliers – early planning needed</a:t>
            </a:r>
            <a:endParaRPr lang="en-ZW" sz="2000" dirty="0" smtClean="0"/>
          </a:p>
          <a:p>
            <a:pPr eaLnBrk="1" hangingPunct="1"/>
            <a:r>
              <a:rPr lang="en-ZW" sz="2000" dirty="0" smtClean="0"/>
              <a:t>MR should be given for </a:t>
            </a:r>
            <a:r>
              <a:rPr lang="en-ZW" sz="2000" smtClean="0"/>
              <a:t>both </a:t>
            </a:r>
            <a:r>
              <a:rPr lang="en-ZW" sz="2000" smtClean="0"/>
              <a:t>measles doses</a:t>
            </a:r>
            <a:endParaRPr lang="en-ZW" sz="2000" dirty="0" smtClean="0"/>
          </a:p>
          <a:p>
            <a:pPr eaLnBrk="1" hangingPunct="1"/>
            <a:r>
              <a:rPr lang="en-ZW" sz="2000" dirty="0" smtClean="0"/>
              <a:t>More info needed on trends in proportion of rubella susceptible women aged 15 years+ (e.g. shift due to private sector vaccination)</a:t>
            </a:r>
          </a:p>
          <a:p>
            <a:pPr eaLnBrk="1" hangingPunct="1"/>
            <a:endParaRPr lang="en-ZW" sz="2400" dirty="0" smtClean="0"/>
          </a:p>
          <a:p>
            <a:pPr marL="0" indent="0" eaLnBrk="1" hangingPunct="1">
              <a:buNone/>
            </a:pPr>
            <a:endParaRPr lang="en-ZW" sz="2000" dirty="0" smtClean="0"/>
          </a:p>
          <a:p>
            <a:pPr eaLnBrk="1" hangingPunct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3960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Immunization in Ebola-affected countries</a:t>
            </a:r>
            <a:endParaRPr lang="en-US" dirty="0">
              <a:solidFill>
                <a:schemeClr val="hlink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40050" y="1402537"/>
            <a:ext cx="9041271" cy="5085348"/>
          </a:xfrm>
        </p:spPr>
        <p:txBody>
          <a:bodyPr/>
          <a:lstStyle/>
          <a:p>
            <a:pPr eaLnBrk="1" hangingPunct="1"/>
            <a:r>
              <a:rPr lang="en-ZW" sz="2800" dirty="0" smtClean="0"/>
              <a:t>MSF has successfully modelled and pilot tested methods to vaccinate children in EVD-affected countries</a:t>
            </a:r>
          </a:p>
          <a:p>
            <a:pPr eaLnBrk="1" hangingPunct="1"/>
            <a:r>
              <a:rPr lang="en-ZW" sz="2800" dirty="0" smtClean="0"/>
              <a:t>Vaccination should resume asap during EVD outbreak but under strict protocol</a:t>
            </a:r>
          </a:p>
          <a:p>
            <a:pPr eaLnBrk="1" hangingPunct="1"/>
            <a:r>
              <a:rPr lang="en-ZW" sz="2800" dirty="0" smtClean="0"/>
              <a:t>Experience under scale-up conditions needed</a:t>
            </a:r>
          </a:p>
          <a:p>
            <a:pPr marL="0" indent="0" eaLnBrk="1" hangingPunct="1">
              <a:buNone/>
            </a:pPr>
            <a:endParaRPr lang="en-ZW" sz="2000" dirty="0" smtClean="0"/>
          </a:p>
          <a:p>
            <a:pPr eaLnBrk="1" hangingPunct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633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(2)">
  <a:themeElements>
    <a:clrScheme name="Presentation (2)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Presentation (2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Presentation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VisID">
  <a:themeElements>
    <a:clrScheme name="3_VisID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3_VisID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3_VisI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isI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isI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isI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isI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isI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isI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isI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isI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isI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isI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isI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aster">
  <a:themeElements>
    <a:clrScheme name="master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master">
  <a:themeElements>
    <a:clrScheme name="1_master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1_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master">
  <a:themeElements>
    <a:clrScheme name="master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master">
  <a:themeElements>
    <a:clrScheme name="master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(2)</Template>
  <TotalTime>14799</TotalTime>
  <Words>373</Words>
  <Application>Microsoft Office PowerPoint</Application>
  <PresentationFormat>Custom</PresentationFormat>
  <Paragraphs>49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Presentation (2)</vt:lpstr>
      <vt:lpstr>3_VisID</vt:lpstr>
      <vt:lpstr>master</vt:lpstr>
      <vt:lpstr>2_master</vt:lpstr>
      <vt:lpstr>1_master</vt:lpstr>
      <vt:lpstr>3_master</vt:lpstr>
      <vt:lpstr>PowerPoint Presentation</vt:lpstr>
      <vt:lpstr>General</vt:lpstr>
      <vt:lpstr>Measles elimination</vt:lpstr>
      <vt:lpstr>Measles vaccination invalidity</vt:lpstr>
      <vt:lpstr>MCV2 introduction</vt:lpstr>
      <vt:lpstr>MR introduction</vt:lpstr>
      <vt:lpstr>Immunization in Ebola-affected countries</vt:lpstr>
    </vt:vector>
  </TitlesOfParts>
  <Company>World Health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WHO template and recommendations</dc:subject>
  <dc:creator>Karamma</dc:creator>
  <cp:keywords>communication, photos, text</cp:keywords>
  <cp:lastModifiedBy>Kaiser, Dr. Reinhard -zw</cp:lastModifiedBy>
  <cp:revision>539</cp:revision>
  <cp:lastPrinted>2013-11-12T14:14:52Z</cp:lastPrinted>
  <dcterms:created xsi:type="dcterms:W3CDTF">2007-02-12T15:33:18Z</dcterms:created>
  <dcterms:modified xsi:type="dcterms:W3CDTF">2015-06-03T03:42:15Z</dcterms:modified>
  <cp:category>Guidelines</cp:category>
</cp:coreProperties>
</file>