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84" r:id="rId2"/>
    <p:sldMasterId id="2147483707" r:id="rId3"/>
  </p:sldMasterIdLst>
  <p:notesMasterIdLst>
    <p:notesMasterId r:id="rId30"/>
  </p:notesMasterIdLst>
  <p:handoutMasterIdLst>
    <p:handoutMasterId r:id="rId31"/>
  </p:handoutMasterIdLst>
  <p:sldIdLst>
    <p:sldId id="294" r:id="rId4"/>
    <p:sldId id="300" r:id="rId5"/>
    <p:sldId id="299" r:id="rId6"/>
    <p:sldId id="257" r:id="rId7"/>
    <p:sldId id="258" r:id="rId8"/>
    <p:sldId id="266" r:id="rId9"/>
    <p:sldId id="267" r:id="rId10"/>
    <p:sldId id="268" r:id="rId11"/>
    <p:sldId id="269" r:id="rId12"/>
    <p:sldId id="271" r:id="rId13"/>
    <p:sldId id="272" r:id="rId14"/>
    <p:sldId id="273" r:id="rId15"/>
    <p:sldId id="274" r:id="rId16"/>
    <p:sldId id="263" r:id="rId17"/>
    <p:sldId id="264" r:id="rId18"/>
    <p:sldId id="276" r:id="rId19"/>
    <p:sldId id="278" r:id="rId20"/>
    <p:sldId id="279" r:id="rId21"/>
    <p:sldId id="280" r:id="rId22"/>
    <p:sldId id="281" r:id="rId23"/>
    <p:sldId id="293" r:id="rId24"/>
    <p:sldId id="291" r:id="rId25"/>
    <p:sldId id="292" r:id="rId26"/>
    <p:sldId id="286" r:id="rId27"/>
    <p:sldId id="301" r:id="rId28"/>
    <p:sldId id="297" r:id="rId2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6F0"/>
    <a:srgbClr val="FEF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4143589" y="0"/>
            <a:ext cx="3169920" cy="480060"/>
          </a:xfrm>
          <a:prstGeom prst="rect">
            <a:avLst/>
          </a:prstGeom>
        </p:spPr>
        <p:txBody>
          <a:bodyPr vert="horz" lIns="91440" tIns="45720" rIns="91440" bIns="45720" rtlCol="0"/>
          <a:lstStyle>
            <a:lvl1pPr algn="r">
              <a:defRPr sz="1200"/>
            </a:lvl1pPr>
          </a:lstStyle>
          <a:p>
            <a:fld id="{03EB0DBB-0709-424A-8AEA-93450475C8F9}" type="datetimeFigureOut">
              <a:rPr lang="en-IN" smtClean="0"/>
              <a:pPr/>
              <a:t>08-09-2017</a:t>
            </a:fld>
            <a:endParaRPr lang="en-IN"/>
          </a:p>
        </p:txBody>
      </p:sp>
      <p:sp>
        <p:nvSpPr>
          <p:cNvPr id="4" name="Footer Placeholder 3"/>
          <p:cNvSpPr>
            <a:spLocks noGrp="1"/>
          </p:cNvSpPr>
          <p:nvPr>
            <p:ph type="ftr" sz="quarter" idx="2"/>
          </p:nvPr>
        </p:nvSpPr>
        <p:spPr>
          <a:xfrm>
            <a:off x="0" y="9119473"/>
            <a:ext cx="3169920" cy="48006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4143589" y="9119473"/>
            <a:ext cx="3169920" cy="480060"/>
          </a:xfrm>
          <a:prstGeom prst="rect">
            <a:avLst/>
          </a:prstGeom>
        </p:spPr>
        <p:txBody>
          <a:bodyPr vert="horz" lIns="91440" tIns="45720" rIns="91440" bIns="45720" rtlCol="0" anchor="b"/>
          <a:lstStyle>
            <a:lvl1pPr algn="r">
              <a:defRPr sz="1200"/>
            </a:lvl1pPr>
          </a:lstStyle>
          <a:p>
            <a:fld id="{5EAE5701-169B-420D-BD38-430B6825FD37}" type="slidenum">
              <a:rPr lang="en-IN" smtClean="0"/>
              <a:pPr/>
              <a:t>‹#›</a:t>
            </a:fld>
            <a:endParaRPr lang="en-IN"/>
          </a:p>
        </p:txBody>
      </p:sp>
    </p:spTree>
    <p:extLst>
      <p:ext uri="{BB962C8B-B14F-4D97-AF65-F5344CB8AC3E}">
        <p14:creationId xmlns:p14="http://schemas.microsoft.com/office/powerpoint/2010/main" val="166137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4143589" y="0"/>
            <a:ext cx="3169920" cy="480060"/>
          </a:xfrm>
          <a:prstGeom prst="rect">
            <a:avLst/>
          </a:prstGeom>
        </p:spPr>
        <p:txBody>
          <a:bodyPr vert="horz" lIns="91440" tIns="45720" rIns="91440" bIns="45720" rtlCol="0"/>
          <a:lstStyle>
            <a:lvl1pPr algn="r">
              <a:defRPr sz="1200"/>
            </a:lvl1pPr>
          </a:lstStyle>
          <a:p>
            <a:fld id="{448AB914-61D6-4308-9354-2D6B219361F8}" type="datetimeFigureOut">
              <a:rPr lang="en-IN" smtClean="0"/>
              <a:pPr/>
              <a:t>08-09-2017</a:t>
            </a:fld>
            <a:endParaRPr lang="en-IN"/>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31521" y="4560570"/>
            <a:ext cx="5852160" cy="43205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9119473"/>
            <a:ext cx="3169920" cy="48006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1440" tIns="45720" rIns="91440" bIns="45720" rtlCol="0" anchor="b"/>
          <a:lstStyle>
            <a:lvl1pPr algn="r">
              <a:defRPr sz="1200"/>
            </a:lvl1pPr>
          </a:lstStyle>
          <a:p>
            <a:fld id="{86DD38A5-89FB-4B38-891F-1C5C7B1610FE}" type="slidenum">
              <a:rPr lang="en-IN" smtClean="0"/>
              <a:pPr/>
              <a:t>‹#›</a:t>
            </a:fld>
            <a:endParaRPr lang="en-IN"/>
          </a:p>
        </p:txBody>
      </p:sp>
    </p:spTree>
    <p:extLst>
      <p:ext uri="{BB962C8B-B14F-4D97-AF65-F5344CB8AC3E}">
        <p14:creationId xmlns:p14="http://schemas.microsoft.com/office/powerpoint/2010/main" val="209134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endParaRPr lang="en-IN" smtClean="0"/>
          </a:p>
        </p:txBody>
      </p:sp>
      <p:sp>
        <p:nvSpPr>
          <p:cNvPr id="14340" name="Slide Number Placeholder 3"/>
          <p:cNvSpPr>
            <a:spLocks noGrp="1"/>
          </p:cNvSpPr>
          <p:nvPr>
            <p:ph type="sldNum" sz="quarter" idx="5"/>
          </p:nvPr>
        </p:nvSpPr>
        <p:spPr>
          <a:noFill/>
        </p:spPr>
        <p:txBody>
          <a:bodyPr/>
          <a:lstStyle/>
          <a:p>
            <a:fld id="{D21E0621-05D4-413C-91D0-40D7DB70BD2E}" type="slidenum">
              <a:rPr lang="en-US">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3433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IN" smtClean="0"/>
          </a:p>
        </p:txBody>
      </p:sp>
      <p:sp>
        <p:nvSpPr>
          <p:cNvPr id="32772" name="Slide Number Placeholder 3"/>
          <p:cNvSpPr>
            <a:spLocks noGrp="1"/>
          </p:cNvSpPr>
          <p:nvPr>
            <p:ph type="sldNum" sz="quarter" idx="5"/>
          </p:nvPr>
        </p:nvSpPr>
        <p:spPr>
          <a:noFill/>
        </p:spPr>
        <p:txBody>
          <a:bodyPr/>
          <a:lstStyle/>
          <a:p>
            <a:fld id="{A911FFB5-97BD-4CBF-B30D-6E954A8B0FCA}" type="slidenum">
              <a:rPr lang="en-US" smtClean="0"/>
              <a:pPr/>
              <a:t>21</a:t>
            </a:fld>
            <a:endParaRPr lang="en-US" smtClean="0"/>
          </a:p>
        </p:txBody>
      </p:sp>
    </p:spTree>
    <p:extLst>
      <p:ext uri="{BB962C8B-B14F-4D97-AF65-F5344CB8AC3E}">
        <p14:creationId xmlns:p14="http://schemas.microsoft.com/office/powerpoint/2010/main" val="53082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9/8/2017</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9/8/2017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pPr/>
              <a:t>9/8/2017</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a:t>‹#›</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9/8/2017</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pPr/>
              <a:t>9/8/2017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47C6CD00-9742-4EED-BD10-A12BACA71F58}" type="datetime1">
              <a:rPr lang="en-US"/>
              <a:pPr>
                <a:defRPr/>
              </a:pPr>
              <a:t>9/8/2017</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0E7F0754-3C0D-4A20-AB41-101ACA91646A}" type="slidenum">
              <a:rPr lang="en-US">
                <a:solidFill>
                  <a:srgbClr val="EBDDC3"/>
                </a:solidFill>
              </a:rPr>
              <a:pPr>
                <a:defRPr/>
              </a:pPr>
              <a:t>‹#›</a:t>
            </a:fld>
            <a:endParaRPr lang="en-US">
              <a:solidFill>
                <a:srgbClr val="EBDDC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2DDCDFD-F1D9-4BB8-8214-BE502C55F5E1}" type="datetime1">
              <a:rPr lang="en-US">
                <a:solidFill>
                  <a:srgbClr val="775F55"/>
                </a:solidFill>
              </a:rPr>
              <a:pPr>
                <a:defRPr/>
              </a:pPr>
              <a:t>9/8/2017</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5AF7402E-9D84-4F35-B0CD-59D15226944D}"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a:lstStyle>
            <a:lvl1pPr>
              <a:defRPr/>
            </a:lvl1pPr>
          </a:lstStyle>
          <a:p>
            <a:pPr>
              <a:defRPr/>
            </a:pPr>
            <a:fld id="{A2900F55-8B09-4771-8382-31EB99F80928}" type="datetime1">
              <a:rPr lang="en-US">
                <a:solidFill>
                  <a:srgbClr val="775F55"/>
                </a:solidFill>
              </a:rPr>
              <a:pPr>
                <a:defRPr/>
              </a:pPr>
              <a:t>9/8/2017</a:t>
            </a:fld>
            <a:endParaRPr lang="en-US">
              <a:solidFill>
                <a:srgbClr val="775F55"/>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7860B09B-7A39-4CB9-9B4D-E776CD95AF0C}" type="slidenum">
              <a:rPr lang="en-US"/>
              <a:pPr>
                <a:defRPr/>
              </a:pPr>
              <a:t>‹#›</a:t>
            </a:fld>
            <a:endParaRPr lang="en-US"/>
          </a:p>
        </p:txBody>
      </p:sp>
      <p:sp>
        <p:nvSpPr>
          <p:cNvPr id="7" name="Footer Placeholder 11"/>
          <p:cNvSpPr>
            <a:spLocks noGrp="1"/>
          </p:cNvSpPr>
          <p:nvPr>
            <p:ph type="ftr" sz="quarter" idx="12"/>
          </p:nvPr>
        </p:nvSpPr>
        <p:spPr/>
        <p:txBody>
          <a:bodyPr/>
          <a:lstStyle>
            <a:lvl1pPr>
              <a:defRPr/>
            </a:lvl1pPr>
          </a:lstStyle>
          <a:p>
            <a:pPr>
              <a:defRPr/>
            </a:pPr>
            <a:endParaRPr lang="en-US">
              <a:solidFill>
                <a:srgbClr val="775F55"/>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a:lstStyle>
            <a:lvl1pPr>
              <a:defRPr/>
            </a:lvl1pPr>
          </a:lstStyle>
          <a:p>
            <a:pPr>
              <a:defRPr/>
            </a:pPr>
            <a:fld id="{948878B1-DF0B-4D72-94E3-19360FD66B86}" type="datetime1">
              <a:rPr lang="en-US">
                <a:solidFill>
                  <a:srgbClr val="775F55"/>
                </a:solidFill>
              </a:rPr>
              <a:pPr>
                <a:defRPr/>
              </a:pPr>
              <a:t>9/8/2017</a:t>
            </a:fld>
            <a:endParaRPr lang="en-US">
              <a:solidFill>
                <a:srgbClr val="775F55"/>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0CCDDF2A-5570-4B08-BF96-4919CDFE118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CE33B22-6D97-491F-9E33-8004179359C3}" type="datetime1">
              <a:rPr lang="en-US">
                <a:solidFill>
                  <a:srgbClr val="775F55"/>
                </a:solidFill>
              </a:rPr>
              <a:pPr>
                <a:defRPr/>
              </a:pPr>
              <a:t>9/8/2017</a:t>
            </a:fld>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pPr>
              <a:defRPr/>
            </a:pPr>
            <a:fld id="{222EA873-F5FB-42E2-9790-7AC0A5229FC2}"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36D9289-162F-47B4-A0CC-FD06CBCAA117}" type="datetime1">
              <a:rPr lang="en-US">
                <a:solidFill>
                  <a:srgbClr val="775F55"/>
                </a:solidFill>
              </a:rPr>
              <a:pPr>
                <a:defRPr/>
              </a:pPr>
              <a:t>9/8/2017</a:t>
            </a:fld>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pPr>
              <a:defRPr/>
            </a:pPr>
            <a:fld id="{8B543017-1A82-4D5D-A7DF-4CA98825F1B1}"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a:lstStyle>
            <a:lvl1pPr>
              <a:defRPr/>
            </a:lvl1pPr>
          </a:lstStyle>
          <a:p>
            <a:pPr>
              <a:defRPr/>
            </a:pPr>
            <a:fld id="{F5D04500-26B9-424C-A927-3C0A6747625C}" type="datetime1">
              <a:rPr lang="en-US">
                <a:solidFill>
                  <a:srgbClr val="775F55"/>
                </a:solidFill>
              </a:rPr>
              <a:pPr>
                <a:defRPr/>
              </a:pPr>
              <a:t>9/8/2017</a:t>
            </a:fld>
            <a:endParaRPr lang="en-US">
              <a:solidFill>
                <a:srgbClr val="775F55"/>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1B42D723-D147-4577-960F-947F0222CD9D}"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a:lstStyle>
            <a:lvl1pPr>
              <a:defRPr/>
            </a:lvl1pPr>
          </a:lstStyle>
          <a:p>
            <a:pPr>
              <a:defRPr/>
            </a:pPr>
            <a:endParaRPr lang="en-US">
              <a:solidFill>
                <a:srgbClr val="775F55"/>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15A4917-5AD5-4201-8933-E89CDDB1D1C4}" type="datetime1">
              <a:rPr lang="en-US">
                <a:solidFill>
                  <a:srgbClr val="775F55"/>
                </a:solidFill>
              </a:rPr>
              <a:pPr>
                <a:defRPr/>
              </a:pPr>
              <a:t>9/8/2017</a:t>
            </a:fld>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pPr>
              <a:defRPr/>
            </a:pPr>
            <a:fld id="{8B416FD8-21ED-4E4A-8001-BA35BE163C92}"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813BF8F9-F323-4F2A-B58F-D4E92DE5F7C0}" type="datetime1">
              <a:rPr lang="en-US">
                <a:solidFill>
                  <a:srgbClr val="775F55"/>
                </a:solidFill>
              </a:rPr>
              <a:pPr>
                <a:defRPr/>
              </a:pPr>
              <a:t>9/8/2017</a:t>
            </a:fld>
            <a:endParaRPr lang="en-US">
              <a:solidFill>
                <a:srgbClr val="775F55"/>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8CEBF71C-5665-4C4D-BF1E-B9564C0B9DB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pPr/>
              <a:t>9/8/2017</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D5EC38B-0CF1-42DC-A1DB-9B98D32E3CAA}" type="datetime1">
              <a:rPr lang="en-US">
                <a:solidFill>
                  <a:srgbClr val="775F55"/>
                </a:solidFill>
              </a:rPr>
              <a:pPr>
                <a:defRPr/>
              </a:pPr>
              <a:t>9/8/2017</a:t>
            </a:fld>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22"/>
          <p:cNvSpPr>
            <a:spLocks noGrp="1"/>
          </p:cNvSpPr>
          <p:nvPr>
            <p:ph type="sldNum" sz="quarter" idx="12"/>
          </p:nvPr>
        </p:nvSpPr>
        <p:spPr/>
        <p:txBody>
          <a:bodyPr/>
          <a:lstStyle>
            <a:lvl1pPr>
              <a:defRPr/>
            </a:lvl1pPr>
          </a:lstStyle>
          <a:p>
            <a:pPr>
              <a:defRPr/>
            </a:pPr>
            <a:fld id="{5F9C75DB-219D-4A57-BEF5-BA1605EA7BF4}"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3A271A1-F6D6-438B-A432-4747EE7ECD40}" type="datetimeFigureOut">
              <a:rPr lang="en-US" smtClean="0"/>
              <a:pPr/>
              <a:t>9/8/2017</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EBDDC3"/>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lang="en-US" smtClean="0">
                <a:solidFill>
                  <a:srgbClr val="EBDDC3"/>
                </a:solidFill>
              </a:rPr>
              <a:pPr/>
              <a:t>‹#›</a:t>
            </a:fld>
            <a:endParaRPr lang="en-US" dirty="0">
              <a:solidFill>
                <a:srgbClr val="EBDDC3"/>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9/8/2017</a:t>
            </a:fld>
            <a:endParaRPr lang="en-US" dirty="0">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3A271A1-F6D6-438B-A432-4747EE7ECD40}" type="datetimeFigureOut">
              <a:rPr lang="en-US" smtClean="0">
                <a:solidFill>
                  <a:srgbClr val="775F55"/>
                </a:solidFill>
              </a:rPr>
              <a:pPr/>
              <a:t>9/8/2017</a:t>
            </a:fld>
            <a:endParaRPr lang="en-US">
              <a:solidFill>
                <a:srgbClr val="775F55"/>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0C94032-CD4C-4C25-B0C2-CEC720522D92}"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solidFill>
                <a:srgbClr val="775F55"/>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solidFill>
                  <a:srgbClr val="775F55"/>
                </a:solidFill>
              </a:rPr>
              <a:pPr/>
              <a:t>9/8/2017</a:t>
            </a:fld>
            <a:endParaRPr lang="en-US">
              <a:solidFill>
                <a:srgbClr val="775F55"/>
              </a:solidFill>
            </a:endParaRPr>
          </a:p>
        </p:txBody>
      </p:sp>
      <p:sp>
        <p:nvSpPr>
          <p:cNvPr id="10" name="Slide Number Placeholder 9"/>
          <p:cNvSpPr>
            <a:spLocks noGrp="1"/>
          </p:cNvSpPr>
          <p:nvPr>
            <p:ph type="sldNum" sz="quarter" idx="16"/>
          </p:nvPr>
        </p:nvSpPr>
        <p:spPr/>
        <p:txBody>
          <a:bodyPr rtlCol="0"/>
          <a:lstStyle/>
          <a:p>
            <a:fld id="{F0C94032-CD4C-4C25-B0C2-CEC720522D92}"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775F55"/>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solidFill>
                  <a:srgbClr val="775F55"/>
                </a:solidFill>
              </a:rPr>
              <a:pPr/>
              <a:t>9/8/2017</a:t>
            </a:fld>
            <a:endParaRPr lang="en-US">
              <a:solidFill>
                <a:srgbClr val="775F55"/>
              </a:solidFill>
            </a:endParaRPr>
          </a:p>
        </p:txBody>
      </p:sp>
      <p:sp>
        <p:nvSpPr>
          <p:cNvPr id="12" name="Slide Number Placeholder 11"/>
          <p:cNvSpPr>
            <a:spLocks noGrp="1"/>
          </p:cNvSpPr>
          <p:nvPr>
            <p:ph type="sldNum" sz="quarter" idx="16"/>
          </p:nvPr>
        </p:nvSpPr>
        <p:spPr/>
        <p:txBody>
          <a:bodyPr rtlCol="0"/>
          <a:lstStyle/>
          <a:p>
            <a:fld id="{F0C94032-CD4C-4C25-B0C2-CEC720522D92}"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775F55"/>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solidFill>
                  <a:srgbClr val="775F55"/>
                </a:solidFill>
              </a:rPr>
              <a:pPr/>
              <a:t>9/8/2017</a:t>
            </a:fld>
            <a:endParaRPr lang="en-US">
              <a:solidFill>
                <a:srgbClr val="775F55"/>
              </a:solidFill>
            </a:endParaRPr>
          </a:p>
        </p:txBody>
      </p:sp>
      <p:sp>
        <p:nvSpPr>
          <p:cNvPr id="4" name="Footer Placeholder 3"/>
          <p:cNvSpPr>
            <a:spLocks noGrp="1"/>
          </p:cNvSpPr>
          <p:nvPr>
            <p:ph type="ftr" sz="quarter" idx="11"/>
          </p:nvPr>
        </p:nvSpPr>
        <p:spPr/>
        <p:txBody>
          <a:bodyPr/>
          <a:lstStyle/>
          <a:p>
            <a:endParaRPr lang="en-US">
              <a:solidFill>
                <a:srgbClr val="775F55"/>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solidFill>
                  <a:srgbClr val="775F55"/>
                </a:solidFill>
              </a:rPr>
              <a:pPr/>
              <a:t>9/8/2017</a:t>
            </a:fld>
            <a:endParaRPr lang="en-US">
              <a:solidFill>
                <a:srgbClr val="775F55"/>
              </a:solidFill>
            </a:endParaRPr>
          </a:p>
        </p:txBody>
      </p:sp>
      <p:sp>
        <p:nvSpPr>
          <p:cNvPr id="3" name="Footer Placeholder 2"/>
          <p:cNvSpPr>
            <a:spLocks noGrp="1"/>
          </p:cNvSpPr>
          <p:nvPr>
            <p:ph type="ftr" sz="quarter" idx="11"/>
          </p:nvPr>
        </p:nvSpPr>
        <p:spPr/>
        <p:txBody>
          <a:bodyPr/>
          <a:lstStyle/>
          <a:p>
            <a:endParaRPr lang="en-US" dirty="0">
              <a:solidFill>
                <a:srgbClr val="775F55"/>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lang="en-US" smtClean="0">
                <a:solidFill>
                  <a:srgbClr val="775F55"/>
                </a:solidFill>
              </a:rPr>
              <a:pPr/>
              <a:t>‹#›</a:t>
            </a:fld>
            <a:endParaRPr lang="en-US" dirty="0">
              <a:solidFill>
                <a:srgbClr val="775F55"/>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solidFill>
                  <a:srgbClr val="775F55"/>
                </a:solidFill>
              </a:rPr>
              <a:pPr/>
              <a:t>9/8/2017</a:t>
            </a:fld>
            <a:endParaRPr lang="en-US">
              <a:solidFill>
                <a:srgbClr val="775F55"/>
              </a:solidFill>
            </a:endParaRPr>
          </a:p>
        </p:txBody>
      </p:sp>
      <p:sp>
        <p:nvSpPr>
          <p:cNvPr id="6" name="Footer Placeholder 5"/>
          <p:cNvSpPr>
            <a:spLocks noGrp="1"/>
          </p:cNvSpPr>
          <p:nvPr>
            <p:ph type="ftr" sz="quarter" idx="11"/>
          </p:nvPr>
        </p:nvSpPr>
        <p:spPr/>
        <p:txBody>
          <a:bodyPr/>
          <a:lstStyle/>
          <a:p>
            <a:endParaRPr lang="en-US">
              <a:solidFill>
                <a:srgbClr val="775F55"/>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solidFill>
                  <a:srgbClr val="775F55"/>
                </a:solidFill>
              </a:rPr>
              <a:pPr/>
              <a:t>9/8/2017</a:t>
            </a:fld>
            <a:endParaRPr lang="en-US">
              <a:solidFill>
                <a:srgbClr val="775F55"/>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0C94032-CD4C-4C25-B0C2-CEC720522D92}"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srgbClr val="775F55"/>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pPr/>
              <a:t>9/8/2017</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solidFill>
                  <a:srgbClr val="775F55"/>
                </a:solidFill>
              </a:rPr>
              <a:pPr/>
              <a:t>9/8/2017</a:t>
            </a:fld>
            <a:endParaRPr lang="en-US">
              <a:solidFill>
                <a:srgbClr val="775F55"/>
              </a:solidFill>
            </a:endParaRPr>
          </a:p>
        </p:txBody>
      </p:sp>
      <p:sp>
        <p:nvSpPr>
          <p:cNvPr id="5" name="Footer Placeholder 4"/>
          <p:cNvSpPr>
            <a:spLocks noGrp="1"/>
          </p:cNvSpPr>
          <p:nvPr>
            <p:ph type="ftr" sz="quarter" idx="11"/>
          </p:nvPr>
        </p:nvSpPr>
        <p:spPr/>
        <p:txBody>
          <a:bodyPr/>
          <a:lstStyle/>
          <a:p>
            <a:endParaRPr lang="en-US">
              <a:solidFill>
                <a:srgbClr val="775F55"/>
              </a:solidFill>
            </a:endParaRPr>
          </a:p>
        </p:txBody>
      </p:sp>
      <p:sp>
        <p:nvSpPr>
          <p:cNvPr id="6" name="Slide Number Placeholder 5"/>
          <p:cNvSpPr>
            <a:spLocks noGrp="1"/>
          </p:cNvSpPr>
          <p:nvPr>
            <p:ph type="sldNum" sz="quarter" idx="12"/>
          </p:nvPr>
        </p:nvSpPr>
        <p:spPr/>
        <p:txBody>
          <a:bodyPr/>
          <a:lstStyle/>
          <a:p>
            <a:fld id="{F0C94032-CD4C-4C25-B0C2-CEC720522D92}"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solidFill>
                  <a:srgbClr val="775F55"/>
                </a:solidFill>
              </a:rPr>
              <a:pPr/>
              <a:t>9/8/2017</a:t>
            </a:fld>
            <a:endParaRPr lang="en-US" dirty="0">
              <a:solidFill>
                <a:srgbClr val="775F55"/>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srgbClr val="775F55"/>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A271A1-F6D6-438B-A432-4747EE7ECD40}" type="datetimeFigureOut">
              <a:rPr lang="en-US" smtClean="0"/>
              <a:pPr/>
              <a:t>9/8/2017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8_Title Slide">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9/8/2017</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a:t>‹#›</a:t>
            </a:fld>
            <a:endParaRPr kumimoji="0" lang="en-US" dirty="0">
              <a:solidFill>
                <a:schemeClr val="tx2"/>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3A271A1-F6D6-438B-A432-4747EE7ECD40}" type="datetimeFigureOut">
              <a:rPr lang="en-US" smtClean="0"/>
              <a:pPr/>
              <a:t>9/8/2017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9/8/2017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2.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image" Target="../media/image3.jpeg"/><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theme" Target="../theme/theme3.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9/8/2017</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pic>
        <p:nvPicPr>
          <p:cNvPr id="10" name="Picture 6" descr="inner.jpg"/>
          <p:cNvPicPr>
            <a:picLocks noChangeAspect="1"/>
          </p:cNvPicPr>
          <p:nvPr userDrawn="1"/>
        </p:nvPicPr>
        <p:blipFill>
          <a:blip r:embed="rId32"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4" r:id="rId12"/>
    <p:sldLayoutId id="2147483665" r:id="rId13"/>
    <p:sldLayoutId id="2147483666" r:id="rId14"/>
    <p:sldLayoutId id="2147483667" r:id="rId15"/>
    <p:sldLayoutId id="2147483668" r:id="rId16"/>
    <p:sldLayoutId id="2147483669"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3" r:id="rId29"/>
    <p:sldLayoutId id="2147483738" r:id="rId30"/>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400">
                <a:solidFill>
                  <a:schemeClr val="tx2"/>
                </a:solidFill>
              </a:defRPr>
            </a:lvl1pPr>
          </a:lstStyle>
          <a:p>
            <a:pPr>
              <a:defRPr/>
            </a:pPr>
            <a:fld id="{39172570-A9D1-4D03-82F7-D9312C3B5E8D}" type="datetime1">
              <a:rPr lang="en-US">
                <a:solidFill>
                  <a:srgbClr val="775F55"/>
                </a:solidFill>
                <a:cs typeface="+mn-cs"/>
              </a:rPr>
              <a:pPr>
                <a:defRPr/>
              </a:pPr>
              <a:t>9/8/2017</a:t>
            </a:fld>
            <a:endParaRPr lang="en-US">
              <a:solidFill>
                <a:srgbClr val="775F55"/>
              </a:solidFill>
              <a:cs typeface="+mn-cs"/>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tx2"/>
                </a:solidFill>
              </a:defRPr>
            </a:lvl1pPr>
          </a:lstStyle>
          <a:p>
            <a:pPr>
              <a:defRPr/>
            </a:pPr>
            <a:endParaRPr lang="en-US">
              <a:solidFill>
                <a:srgbClr val="775F55"/>
              </a:solidFill>
              <a:cs typeface="+mn-cs"/>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6DC23B35-79AF-4A74-B380-8BDE7FFFD967}" type="slidenum">
              <a:rPr lang="en-US">
                <a:cs typeface="+mn-cs"/>
              </a:rPr>
              <a:pPr>
                <a:defRPr/>
              </a:pPr>
              <a:t>‹#›</a:t>
            </a:fld>
            <a:endParaRPr lang="en-US">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solidFill>
                  <a:srgbClr val="775F55"/>
                </a:solidFill>
              </a:rPr>
              <a:pPr/>
              <a:t>9/8/2017</a:t>
            </a:fld>
            <a:endParaRPr lang="en-US" dirty="0">
              <a:solidFill>
                <a:srgbClr val="775F55"/>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solidFill>
                <a:srgbClr val="775F55"/>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0C94032-CD4C-4C25-B0C2-CEC720522D92}" type="slidenum">
              <a:rPr lang="en-US" smtClean="0"/>
              <a:pPr/>
              <a:t>‹#›</a:t>
            </a:fld>
            <a:endParaRPr lang="en-US" dirty="0"/>
          </a:p>
        </p:txBody>
      </p:sp>
      <p:pic>
        <p:nvPicPr>
          <p:cNvPr id="10" name="Picture 6" descr="inner.jpg"/>
          <p:cNvPicPr>
            <a:picLocks noChangeAspect="1"/>
          </p:cNvPicPr>
          <p:nvPr userDrawn="1"/>
        </p:nvPicPr>
        <p:blipFill>
          <a:blip r:embed="rId32"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sj@seruminstitute.com" TargetMode="External"/><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hyperlink" Target="file:///C:\Users\prasen\AppData\Local\Temp\ref\www.eurosurveillance.org.pdf"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file:///C:\Users\prasen\AppData\Local\Temp\ref\MMWR%20vol.pdf"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https://academic.oup.com/jid/article-lookup/doi/10.1086/368055" TargetMode="External"/><Relationship Id="rId2" Type="http://schemas.openxmlformats.org/officeDocument/2006/relationships/hyperlink" Target="file:///C:\Users\prasen\AppData\Local\Temp\ref\Bahman_2008.pdf" TargetMode="Externa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hyperlink" Target="file:///C:\Users\prasen\AppData\Local\Temp\ref\Minal%20K%20Patel.pdf" TargetMode="Externa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file:///C:\Users\prasen\AppData\Local\Temp\ref\Strategic%20plan%20for%20measles%20elimination.pdf" TargetMode="External"/><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hyperlink" Target="file:///C:\Users\prasen\AppData\Local\Temp\ref\Midterm%20review_2012-20.pdf" TargetMode="Externa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hyperlink" Target="file:///C:\Users\prasen\AppData\Local\Temp\ref\Midterm%20review_2012-20.pdf" TargetMode="Externa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hyperlink" Target="file:///C:\Users\prasen\AppData\Local\Temp\ref\MSF_%20The%20right%20shot%202nd%20edition.pdf"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file:///C:\Users\prasen\AppData\Local\Temp\ref\MSF_%20The%20right%20shot%202nd%20edition.pdf"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file:///C:\Users\prasen\AppData\Local\Temp\ref\WHO%20meeting%20of%20SAGE.pdf" TargetMode="External"/><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normAutofit fontScale="90000"/>
          </a:bodyPr>
          <a:lstStyle/>
          <a:p>
            <a:pPr algn="ctr" eaLnBrk="1" hangingPunct="1">
              <a:defRPr/>
            </a:pPr>
            <a:r>
              <a:rPr lang="en-IN" sz="4800" b="1" dirty="0" smtClean="0">
                <a:solidFill>
                  <a:schemeClr val="tx1"/>
                </a:solidFill>
              </a:rPr>
              <a:t/>
            </a:r>
            <a:br>
              <a:rPr lang="en-IN" sz="4800" b="1" dirty="0" smtClean="0">
                <a:solidFill>
                  <a:schemeClr val="tx1"/>
                </a:solidFill>
              </a:rPr>
            </a:br>
            <a:r>
              <a:rPr lang="en-US" sz="4000" i="1" dirty="0" smtClean="0">
                <a:solidFill>
                  <a:srgbClr val="FFFF00"/>
                </a:solidFill>
              </a:rPr>
              <a:t> </a:t>
            </a:r>
            <a:r>
              <a:rPr lang="en-US" sz="1800" i="1" dirty="0" smtClean="0">
                <a:solidFill>
                  <a:srgbClr val="FFFF00"/>
                </a:solidFill>
              </a:rPr>
              <a:t/>
            </a:r>
            <a:br>
              <a:rPr lang="en-US" sz="1800" i="1" dirty="0" smtClean="0">
                <a:solidFill>
                  <a:srgbClr val="FFFF00"/>
                </a:solidFill>
              </a:rPr>
            </a:br>
            <a:r>
              <a:rPr lang="en-US" sz="1800" i="1" dirty="0" smtClean="0">
                <a:solidFill>
                  <a:srgbClr val="FFFF00"/>
                </a:solidFill>
              </a:rPr>
              <a:t> </a:t>
            </a:r>
            <a:r>
              <a:rPr lang="en-US" sz="2200" b="1" dirty="0" smtClean="0">
                <a:solidFill>
                  <a:schemeClr val="tx1"/>
                </a:solidFill>
              </a:rPr>
              <a:t/>
            </a:r>
            <a:br>
              <a:rPr lang="en-US" sz="2200" b="1" dirty="0" smtClean="0">
                <a:solidFill>
                  <a:schemeClr val="tx1"/>
                </a:solidFill>
              </a:rPr>
            </a:br>
            <a:r>
              <a:rPr lang="en-US" sz="2200" b="1" dirty="0" smtClean="0">
                <a:solidFill>
                  <a:schemeClr val="tx1"/>
                </a:solidFill>
              </a:rPr>
              <a:t/>
            </a:r>
            <a:br>
              <a:rPr lang="en-US" sz="2200" b="1" dirty="0" smtClean="0">
                <a:solidFill>
                  <a:schemeClr val="tx1"/>
                </a:solidFill>
              </a:rPr>
            </a:br>
            <a:r>
              <a:rPr lang="en-US" sz="2200" b="1" dirty="0" smtClean="0">
                <a:solidFill>
                  <a:schemeClr val="tx1"/>
                </a:solidFill>
              </a:rPr>
              <a:t/>
            </a:r>
            <a:br>
              <a:rPr lang="en-US" sz="2200" b="1" dirty="0" smtClean="0">
                <a:solidFill>
                  <a:schemeClr val="tx1"/>
                </a:solidFill>
              </a:rPr>
            </a:br>
            <a:r>
              <a:rPr lang="en-US" sz="5400" dirty="0" smtClean="0"/>
              <a:t/>
            </a:r>
            <a:br>
              <a:rPr lang="en-US" sz="5400" dirty="0" smtClean="0"/>
            </a:br>
            <a:r>
              <a:rPr lang="en-US" sz="5400" dirty="0" smtClean="0"/>
              <a:t/>
            </a:r>
            <a:br>
              <a:rPr lang="en-US" sz="5400" dirty="0" smtClean="0"/>
            </a:br>
            <a:endParaRPr lang="en-US" sz="800" i="1" dirty="0" smtClean="0">
              <a:solidFill>
                <a:srgbClr val="FFFF00"/>
              </a:solidFill>
            </a:endParaRPr>
          </a:p>
        </p:txBody>
      </p:sp>
      <p:sp>
        <p:nvSpPr>
          <p:cNvPr id="7171" name="Text Box 6"/>
          <p:cNvSpPr txBox="1">
            <a:spLocks noChangeArrowheads="1"/>
          </p:cNvSpPr>
          <p:nvPr/>
        </p:nvSpPr>
        <p:spPr bwMode="auto">
          <a:xfrm>
            <a:off x="249238" y="3632200"/>
            <a:ext cx="8005762" cy="1747838"/>
          </a:xfrm>
          <a:prstGeom prst="rect">
            <a:avLst/>
          </a:prstGeom>
          <a:noFill/>
          <a:ln w="9525" algn="ctr">
            <a:noFill/>
            <a:miter lim="800000"/>
            <a:headEnd/>
            <a:tailEnd/>
          </a:ln>
        </p:spPr>
        <p:txBody>
          <a:bodyPr anchor="ctr"/>
          <a:lstStyle/>
          <a:p>
            <a:pPr algn="ctr"/>
            <a:endParaRPr lang="en-US" sz="4200" b="1" smtClean="0">
              <a:solidFill>
                <a:prstClr val="white"/>
              </a:solidFill>
              <a:latin typeface="Garamond" pitchFamily="18" charset="0"/>
              <a:cs typeface="+mn-cs"/>
            </a:endParaRPr>
          </a:p>
          <a:p>
            <a:pPr algn="ctr"/>
            <a:r>
              <a:rPr lang="en-US" sz="4200" b="1" smtClean="0">
                <a:solidFill>
                  <a:prstClr val="white"/>
                </a:solidFill>
                <a:latin typeface="Garamond" pitchFamily="18" charset="0"/>
                <a:cs typeface="+mn-cs"/>
              </a:rPr>
              <a:t> </a:t>
            </a:r>
            <a:endParaRPr lang="en-US" sz="3200" b="1" smtClean="0">
              <a:solidFill>
                <a:prstClr val="white"/>
              </a:solidFill>
              <a:latin typeface="Garamond" pitchFamily="18" charset="0"/>
              <a:cs typeface="+mn-cs"/>
            </a:endParaRPr>
          </a:p>
        </p:txBody>
      </p:sp>
      <p:sp>
        <p:nvSpPr>
          <p:cNvPr id="7172" name="TextBox 4"/>
          <p:cNvSpPr txBox="1">
            <a:spLocks noChangeArrowheads="1"/>
          </p:cNvSpPr>
          <p:nvPr/>
        </p:nvSpPr>
        <p:spPr bwMode="auto">
          <a:xfrm>
            <a:off x="249238" y="246063"/>
            <a:ext cx="8666162" cy="5570756"/>
          </a:xfrm>
          <a:prstGeom prst="rect">
            <a:avLst/>
          </a:prstGeom>
          <a:noFill/>
          <a:ln w="9525">
            <a:noFill/>
            <a:miter lim="800000"/>
            <a:headEnd/>
            <a:tailEnd/>
          </a:ln>
        </p:spPr>
        <p:txBody>
          <a:bodyPr>
            <a:spAutoFit/>
          </a:bodyPr>
          <a:lstStyle/>
          <a:p>
            <a:pPr algn="ctr" eaLnBrk="0" hangingPunct="0"/>
            <a:r>
              <a:rPr lang="en-US" sz="4000" b="1" dirty="0" smtClean="0">
                <a:solidFill>
                  <a:srgbClr val="FFFF00"/>
                </a:solidFill>
                <a:cs typeface="+mn-cs"/>
              </a:rPr>
              <a:t>2017 Measles &amp; Rubella Initiative Partners’ Meeting</a:t>
            </a:r>
          </a:p>
          <a:p>
            <a:pPr algn="ctr" eaLnBrk="0" hangingPunct="0"/>
            <a:endParaRPr lang="en-US" sz="2400" b="1" dirty="0" smtClean="0">
              <a:solidFill>
                <a:prstClr val="white"/>
              </a:solidFill>
              <a:cs typeface="+mn-cs"/>
            </a:endParaRPr>
          </a:p>
          <a:p>
            <a:pPr algn="ctr" eaLnBrk="0" hangingPunct="0"/>
            <a:endParaRPr lang="en-US" sz="2400" b="1" dirty="0" smtClean="0">
              <a:solidFill>
                <a:prstClr val="white"/>
              </a:solidFill>
              <a:cs typeface="+mn-cs"/>
            </a:endParaRPr>
          </a:p>
          <a:p>
            <a:pPr algn="ctr" eaLnBrk="0" hangingPunct="0"/>
            <a:endParaRPr lang="en-US" sz="2400" b="1" dirty="0" smtClean="0">
              <a:solidFill>
                <a:prstClr val="white"/>
              </a:solidFill>
              <a:cs typeface="+mn-cs"/>
            </a:endParaRPr>
          </a:p>
          <a:p>
            <a:pPr algn="ctr" eaLnBrk="0" hangingPunct="0"/>
            <a:r>
              <a:rPr lang="en-US" sz="3200" b="1" dirty="0" smtClean="0">
                <a:solidFill>
                  <a:prstClr val="white"/>
                </a:solidFill>
                <a:cs typeface="+mn-cs"/>
              </a:rPr>
              <a:t>Opening Comments &amp; Perspectives</a:t>
            </a:r>
          </a:p>
          <a:p>
            <a:pPr algn="ctr" eaLnBrk="0" hangingPunct="0"/>
            <a:endParaRPr lang="en-US" sz="2400" b="1" dirty="0" smtClean="0">
              <a:solidFill>
                <a:prstClr val="white"/>
              </a:solidFill>
              <a:cs typeface="+mn-cs"/>
            </a:endParaRPr>
          </a:p>
          <a:p>
            <a:pPr algn="ctr" eaLnBrk="0" hangingPunct="0"/>
            <a:endParaRPr lang="en-US" sz="4000" b="1" dirty="0" smtClean="0">
              <a:solidFill>
                <a:prstClr val="white"/>
              </a:solidFill>
              <a:cs typeface="+mn-cs"/>
            </a:endParaRPr>
          </a:p>
          <a:p>
            <a:pPr algn="ctr" eaLnBrk="0" hangingPunct="0"/>
            <a:r>
              <a:rPr lang="en-US" sz="3600" b="1" dirty="0" smtClean="0">
                <a:solidFill>
                  <a:prstClr val="white"/>
                </a:solidFill>
                <a:cs typeface="+mn-cs"/>
              </a:rPr>
              <a:t>Dr. Suresh Jadhav</a:t>
            </a:r>
          </a:p>
          <a:p>
            <a:pPr algn="ctr" eaLnBrk="0" hangingPunct="0"/>
            <a:r>
              <a:rPr lang="en-US" sz="2400" b="1" dirty="0" smtClean="0">
                <a:solidFill>
                  <a:prstClr val="white"/>
                </a:solidFill>
                <a:cs typeface="+mn-cs"/>
              </a:rPr>
              <a:t>Executive Director</a:t>
            </a:r>
          </a:p>
          <a:p>
            <a:pPr algn="ctr" eaLnBrk="0" hangingPunct="0"/>
            <a:r>
              <a:rPr lang="en-US" sz="2400" b="1" dirty="0" smtClean="0">
                <a:solidFill>
                  <a:prstClr val="white"/>
                </a:solidFill>
                <a:cs typeface="+mn-cs"/>
              </a:rPr>
              <a:t>Serum Institute of India Pvt. Ltd.,</a:t>
            </a:r>
          </a:p>
          <a:p>
            <a:pPr algn="ctr" eaLnBrk="0" hangingPunct="0"/>
            <a:r>
              <a:rPr lang="en-US" sz="2400" b="1" dirty="0" smtClean="0">
                <a:solidFill>
                  <a:prstClr val="white"/>
                </a:solidFill>
                <a:cs typeface="+mn-cs"/>
                <a:hlinkClick r:id="rId3"/>
              </a:rPr>
              <a:t>ssj@seruminstitute.com</a:t>
            </a:r>
            <a:r>
              <a:rPr lang="en-US" sz="2400" b="1" dirty="0" smtClean="0">
                <a:solidFill>
                  <a:prstClr val="white"/>
                </a:solidFill>
                <a:cs typeface="+mn-cs"/>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285750" y="446088"/>
            <a:ext cx="3797300" cy="549275"/>
          </a:xfrm>
          <a:prstGeom prst="rect">
            <a:avLst/>
          </a:prstGeom>
          <a:noFill/>
          <a:ln w="9525">
            <a:noFill/>
            <a:miter lim="800000"/>
            <a:headEnd/>
            <a:tailEnd/>
          </a:ln>
        </p:spPr>
        <p:txBody>
          <a:bodyPr wrap="none">
            <a:spAutoFit/>
          </a:bodyPr>
          <a:lstStyle/>
          <a:p>
            <a:r>
              <a:rPr lang="en-IN" sz="3000" b="1">
                <a:solidFill>
                  <a:schemeClr val="bg1"/>
                </a:solidFill>
                <a:latin typeface="Calibri" pitchFamily="34" charset="0"/>
              </a:rPr>
              <a:t>America’s Rubella Free</a:t>
            </a:r>
            <a:endParaRPr lang="en-US" sz="3000" b="1">
              <a:solidFill>
                <a:schemeClr val="bg1"/>
              </a:solidFill>
              <a:latin typeface="Calibri" pitchFamily="34" charset="0"/>
            </a:endParaRPr>
          </a:p>
        </p:txBody>
      </p:sp>
      <p:sp>
        <p:nvSpPr>
          <p:cNvPr id="15363" name="TextBox 4"/>
          <p:cNvSpPr txBox="1">
            <a:spLocks noChangeArrowheads="1"/>
          </p:cNvSpPr>
          <p:nvPr/>
        </p:nvSpPr>
        <p:spPr bwMode="auto">
          <a:xfrm>
            <a:off x="287338" y="1474788"/>
            <a:ext cx="8570912" cy="3394075"/>
          </a:xfrm>
          <a:prstGeom prst="rect">
            <a:avLst/>
          </a:prstGeom>
          <a:noFill/>
          <a:ln w="9525">
            <a:noFill/>
            <a:miter lim="800000"/>
            <a:headEnd/>
            <a:tailEnd/>
          </a:ln>
        </p:spPr>
        <p:txBody>
          <a:bodyPr>
            <a:spAutoFit/>
          </a:bodyPr>
          <a:lstStyle/>
          <a:p>
            <a:pPr marL="250825" indent="-250825">
              <a:spcAft>
                <a:spcPts val="1000"/>
              </a:spcAft>
              <a:buClr>
                <a:srgbClr val="C00000"/>
              </a:buClr>
              <a:buFont typeface="Wingdings" pitchFamily="2" charset="2"/>
              <a:buChar char="§"/>
            </a:pPr>
            <a:r>
              <a:rPr lang="en-IN" sz="2500" dirty="0">
                <a:latin typeface="Calibri" pitchFamily="34" charset="0"/>
              </a:rPr>
              <a:t>Vaccination effort led to eradication of Rubella in the Americas, 10 months before target.</a:t>
            </a:r>
          </a:p>
          <a:p>
            <a:pPr marL="250825" indent="-250825">
              <a:spcAft>
                <a:spcPts val="1000"/>
              </a:spcAft>
              <a:buClr>
                <a:srgbClr val="C00000"/>
              </a:buClr>
              <a:buFont typeface="Wingdings" pitchFamily="2" charset="2"/>
              <a:buChar char="§"/>
            </a:pPr>
            <a:r>
              <a:rPr lang="en-IN" sz="2500" b="1" dirty="0">
                <a:latin typeface="Calibri" pitchFamily="34" charset="0"/>
              </a:rPr>
              <a:t>The Rubella &amp; CRS initiative will have saved an estimated US$ 3 bio by preventing &gt;112500 CRS cases in Latin America and the Caribbean.</a:t>
            </a:r>
          </a:p>
          <a:p>
            <a:pPr marL="250825" indent="-250825">
              <a:spcAft>
                <a:spcPts val="1000"/>
              </a:spcAft>
              <a:buClr>
                <a:srgbClr val="C00000"/>
              </a:buClr>
              <a:buFont typeface="Wingdings" pitchFamily="2" charset="2"/>
              <a:buChar char="§"/>
            </a:pPr>
            <a:r>
              <a:rPr lang="en-IN" sz="2500" dirty="0">
                <a:latin typeface="Calibri" pitchFamily="34" charset="0"/>
              </a:rPr>
              <a:t>The MR initiative launched a new Global Measles &amp; Rubella Strategic Plan in 2012 – Reduction of global Measles deaths by at least 95 %. </a:t>
            </a:r>
            <a:endParaRPr lang="en-US" sz="2500" dirty="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p:cNvSpPr txBox="1">
            <a:spLocks noChangeArrowheads="1"/>
          </p:cNvSpPr>
          <p:nvPr/>
        </p:nvSpPr>
        <p:spPr bwMode="auto">
          <a:xfrm>
            <a:off x="285750" y="446088"/>
            <a:ext cx="6018213" cy="549275"/>
          </a:xfrm>
          <a:prstGeom prst="rect">
            <a:avLst/>
          </a:prstGeom>
          <a:noFill/>
          <a:ln w="9525">
            <a:noFill/>
            <a:miter lim="800000"/>
            <a:headEnd/>
            <a:tailEnd/>
          </a:ln>
        </p:spPr>
        <p:txBody>
          <a:bodyPr wrap="none">
            <a:spAutoFit/>
          </a:bodyPr>
          <a:lstStyle/>
          <a:p>
            <a:r>
              <a:rPr lang="en-IN" sz="3000" b="1">
                <a:solidFill>
                  <a:schemeClr val="bg1"/>
                </a:solidFill>
                <a:latin typeface="Calibri" pitchFamily="34" charset="0"/>
              </a:rPr>
              <a:t>Measles Elimination in the America’s</a:t>
            </a:r>
            <a:endParaRPr lang="en-US" sz="3000" b="1">
              <a:solidFill>
                <a:schemeClr val="bg1"/>
              </a:solidFill>
              <a:latin typeface="Calibri" pitchFamily="34" charset="0"/>
            </a:endParaRPr>
          </a:p>
        </p:txBody>
      </p:sp>
      <p:sp>
        <p:nvSpPr>
          <p:cNvPr id="16387" name="TextBox 4"/>
          <p:cNvSpPr txBox="1">
            <a:spLocks noChangeArrowheads="1"/>
          </p:cNvSpPr>
          <p:nvPr/>
        </p:nvSpPr>
        <p:spPr bwMode="auto">
          <a:xfrm>
            <a:off x="287338" y="1314450"/>
            <a:ext cx="8570912" cy="3140075"/>
          </a:xfrm>
          <a:prstGeom prst="rect">
            <a:avLst/>
          </a:prstGeom>
          <a:noFill/>
          <a:ln w="9525">
            <a:noFill/>
            <a:miter lim="800000"/>
            <a:headEnd/>
            <a:tailEnd/>
          </a:ln>
        </p:spPr>
        <p:txBody>
          <a:bodyPr>
            <a:spAutoFit/>
          </a:bodyPr>
          <a:lstStyle/>
          <a:p>
            <a:pPr marL="250825" indent="-250825">
              <a:spcAft>
                <a:spcPts val="1000"/>
              </a:spcAft>
              <a:buClr>
                <a:srgbClr val="C00000"/>
              </a:buClr>
              <a:buFont typeface="Wingdings" pitchFamily="2" charset="2"/>
              <a:buChar char="§"/>
            </a:pPr>
            <a:r>
              <a:rPr lang="en-IN" sz="2500">
                <a:latin typeface="Calibri" pitchFamily="34" charset="0"/>
              </a:rPr>
              <a:t>Large outbreaks reported between 2011 &amp; 2015 : Brazil, Ecuador.</a:t>
            </a:r>
          </a:p>
          <a:p>
            <a:pPr marL="250825" indent="-250825">
              <a:spcAft>
                <a:spcPts val="1000"/>
              </a:spcAft>
              <a:buClr>
                <a:srgbClr val="C00000"/>
              </a:buClr>
              <a:buFont typeface="Wingdings" pitchFamily="2" charset="2"/>
              <a:buChar char="§"/>
            </a:pPr>
            <a:r>
              <a:rPr lang="en-IN" sz="2500">
                <a:latin typeface="Calibri" pitchFamily="34" charset="0"/>
              </a:rPr>
              <a:t>Efforts started in 1994. Campaign lasted 22 years. </a:t>
            </a:r>
          </a:p>
          <a:p>
            <a:pPr marL="250825" indent="-250825">
              <a:spcAft>
                <a:spcPts val="1000"/>
              </a:spcAft>
              <a:buClr>
                <a:srgbClr val="C00000"/>
              </a:buClr>
              <a:buFont typeface="Wingdings" pitchFamily="2" charset="2"/>
              <a:buChar char="§"/>
            </a:pPr>
            <a:r>
              <a:rPr lang="en-IN" sz="2500">
                <a:latin typeface="Calibri" pitchFamily="34" charset="0"/>
              </a:rPr>
              <a:t>IEC reviewed evidence on Measles elimination presented by all countries of the region between 2015 &amp; August 2016.</a:t>
            </a:r>
          </a:p>
          <a:p>
            <a:pPr marL="250825" indent="-250825">
              <a:spcAft>
                <a:spcPts val="1000"/>
              </a:spcAft>
              <a:buClr>
                <a:srgbClr val="C00000"/>
              </a:buClr>
              <a:buFont typeface="Wingdings" pitchFamily="2" charset="2"/>
              <a:buChar char="§"/>
            </a:pPr>
            <a:r>
              <a:rPr lang="en-IN" sz="2500">
                <a:latin typeface="Calibri" pitchFamily="34" charset="0"/>
              </a:rPr>
              <a:t>27 September 2016 : IEC announced that Measles had been eliminated from Americas. </a:t>
            </a:r>
            <a:r>
              <a:rPr lang="en-IN" sz="1000">
                <a:latin typeface="Calibri" pitchFamily="34" charset="0"/>
                <a:hlinkClick r:id="rId2" action="ppaction://hlinkfile"/>
              </a:rPr>
              <a:t>Ref.: www.eurosurveillance.org, P1, 29 Sept 2016</a:t>
            </a:r>
            <a:endParaRPr lang="en-IN" sz="1000">
              <a:latin typeface="Calibri" pitchFamily="34" charset="0"/>
            </a:endParaRPr>
          </a:p>
        </p:txBody>
      </p:sp>
      <p:sp>
        <p:nvSpPr>
          <p:cNvPr id="6" name="Rounded Rectangle 5"/>
          <p:cNvSpPr/>
          <p:nvPr/>
        </p:nvSpPr>
        <p:spPr>
          <a:xfrm>
            <a:off x="357188" y="5000625"/>
            <a:ext cx="7929562" cy="1000125"/>
          </a:xfrm>
          <a:prstGeom prst="roundRect">
            <a:avLst>
              <a:gd name="adj" fmla="val 72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3000" b="1" dirty="0"/>
              <a:t>America’s Measles &amp; Rubella Free</a:t>
            </a:r>
            <a:endParaRPr lang="en-US" sz="3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285750" y="446088"/>
            <a:ext cx="5140325" cy="549275"/>
          </a:xfrm>
          <a:prstGeom prst="rect">
            <a:avLst/>
          </a:prstGeom>
          <a:noFill/>
          <a:ln w="9525">
            <a:noFill/>
            <a:miter lim="800000"/>
            <a:headEnd/>
            <a:tailEnd/>
          </a:ln>
        </p:spPr>
        <p:txBody>
          <a:bodyPr wrap="none">
            <a:spAutoFit/>
          </a:bodyPr>
          <a:lstStyle/>
          <a:p>
            <a:r>
              <a:rPr lang="en-IN" sz="3000" b="1">
                <a:solidFill>
                  <a:schemeClr val="bg1"/>
                </a:solidFill>
                <a:latin typeface="Calibri" pitchFamily="34" charset="0"/>
              </a:rPr>
              <a:t>Measles Elimination in S. Korea</a:t>
            </a:r>
            <a:endParaRPr lang="en-US" sz="3000" b="1">
              <a:solidFill>
                <a:schemeClr val="bg1"/>
              </a:solidFill>
              <a:latin typeface="Calibri" pitchFamily="34" charset="0"/>
            </a:endParaRPr>
          </a:p>
        </p:txBody>
      </p:sp>
      <p:sp>
        <p:nvSpPr>
          <p:cNvPr id="17411" name="TextBox 4"/>
          <p:cNvSpPr txBox="1">
            <a:spLocks noChangeArrowheads="1"/>
          </p:cNvSpPr>
          <p:nvPr/>
        </p:nvSpPr>
        <p:spPr bwMode="auto">
          <a:xfrm>
            <a:off x="287338" y="1314450"/>
            <a:ext cx="8570912" cy="4067175"/>
          </a:xfrm>
          <a:prstGeom prst="rect">
            <a:avLst/>
          </a:prstGeom>
          <a:noFill/>
          <a:ln w="9525">
            <a:noFill/>
            <a:miter lim="800000"/>
            <a:headEnd/>
            <a:tailEnd/>
          </a:ln>
        </p:spPr>
        <p:txBody>
          <a:bodyPr>
            <a:spAutoFit/>
          </a:bodyPr>
          <a:lstStyle/>
          <a:p>
            <a:pPr marL="250825" indent="-250825">
              <a:spcAft>
                <a:spcPts val="1000"/>
              </a:spcAft>
              <a:buClr>
                <a:srgbClr val="C00000"/>
              </a:buClr>
              <a:buFont typeface="Wingdings" pitchFamily="2" charset="2"/>
              <a:buChar char="§"/>
            </a:pPr>
            <a:r>
              <a:rPr lang="en-IN" sz="2500">
                <a:latin typeface="Calibri" pitchFamily="34" charset="0"/>
              </a:rPr>
              <a:t>Measles, endemic in S. Korea. </a:t>
            </a:r>
            <a:r>
              <a:rPr lang="en-IN" sz="2500" b="1">
                <a:solidFill>
                  <a:srgbClr val="C00000"/>
                </a:solidFill>
                <a:latin typeface="Calibri" pitchFamily="34" charset="0"/>
              </a:rPr>
              <a:t>1965</a:t>
            </a:r>
            <a:r>
              <a:rPr lang="en-IN" sz="2500">
                <a:latin typeface="Calibri" pitchFamily="34" charset="0"/>
              </a:rPr>
              <a:t> : MCV became available in S. Korea. </a:t>
            </a:r>
          </a:p>
          <a:p>
            <a:pPr marL="250825" indent="-250825">
              <a:spcAft>
                <a:spcPts val="1000"/>
              </a:spcAft>
              <a:buClr>
                <a:srgbClr val="C00000"/>
              </a:buClr>
              <a:buFont typeface="Wingdings" pitchFamily="2" charset="2"/>
              <a:buChar char="§"/>
            </a:pPr>
            <a:r>
              <a:rPr lang="en-IN" sz="2500" b="1">
                <a:solidFill>
                  <a:srgbClr val="C00000"/>
                </a:solidFill>
                <a:latin typeface="Calibri" pitchFamily="34" charset="0"/>
              </a:rPr>
              <a:t>1983</a:t>
            </a:r>
            <a:r>
              <a:rPr lang="en-IN" sz="2500">
                <a:latin typeface="Calibri" pitchFamily="34" charset="0"/>
              </a:rPr>
              <a:t> : Measles, Mumps and Rubella (MMR) vaccine : added to national immunization program.</a:t>
            </a:r>
          </a:p>
          <a:p>
            <a:pPr marL="250825" indent="-250825">
              <a:spcAft>
                <a:spcPts val="1000"/>
              </a:spcAft>
              <a:buClr>
                <a:srgbClr val="C00000"/>
              </a:buClr>
              <a:buFont typeface="Wingdings" pitchFamily="2" charset="2"/>
              <a:buChar char="§"/>
            </a:pPr>
            <a:r>
              <a:rPr lang="en-IN" sz="2500" b="1">
                <a:solidFill>
                  <a:srgbClr val="C00000"/>
                </a:solidFill>
                <a:latin typeface="Calibri" pitchFamily="34" charset="0"/>
              </a:rPr>
              <a:t>2000–01</a:t>
            </a:r>
            <a:r>
              <a:rPr lang="en-IN" sz="2500">
                <a:latin typeface="Calibri" pitchFamily="34" charset="0"/>
              </a:rPr>
              <a:t> : Measles epidemic : 55000 reported cases.</a:t>
            </a:r>
          </a:p>
          <a:p>
            <a:pPr marL="250825" indent="-250825">
              <a:spcAft>
                <a:spcPts val="1000"/>
              </a:spcAft>
              <a:buClr>
                <a:srgbClr val="C00000"/>
              </a:buClr>
              <a:buFont typeface="Wingdings" pitchFamily="2" charset="2"/>
              <a:buChar char="§"/>
            </a:pPr>
            <a:r>
              <a:rPr lang="en-IN" sz="2500" b="1">
                <a:solidFill>
                  <a:srgbClr val="C00000"/>
                </a:solidFill>
                <a:latin typeface="Calibri" pitchFamily="34" charset="0"/>
              </a:rPr>
              <a:t>2001 </a:t>
            </a:r>
            <a:r>
              <a:rPr lang="en-IN" sz="2500">
                <a:latin typeface="Calibri" pitchFamily="34" charset="0"/>
              </a:rPr>
              <a:t>: 5-year National Measles Elimination Plan.</a:t>
            </a:r>
          </a:p>
          <a:p>
            <a:pPr marL="250825" indent="-250825">
              <a:spcAft>
                <a:spcPts val="1000"/>
              </a:spcAft>
              <a:buClr>
                <a:srgbClr val="C00000"/>
              </a:buClr>
              <a:buFont typeface="Wingdings" pitchFamily="2" charset="2"/>
              <a:buChar char="§"/>
            </a:pPr>
            <a:r>
              <a:rPr lang="en-IN" sz="2500" b="1">
                <a:solidFill>
                  <a:srgbClr val="C00000"/>
                </a:solidFill>
                <a:latin typeface="Calibri" pitchFamily="34" charset="0"/>
              </a:rPr>
              <a:t>2006</a:t>
            </a:r>
            <a:r>
              <a:rPr lang="en-IN" sz="2500">
                <a:latin typeface="Calibri" pitchFamily="34" charset="0"/>
              </a:rPr>
              <a:t> : Interruption of indigenous measles transmission achieved : S. Korea, first country in the World Health Organization’s (WHO) WPR : declare measles eliminated.</a:t>
            </a:r>
            <a:endParaRPr lang="en-IN" sz="1000">
              <a:latin typeface="Calibri" pitchFamily="34" charset="0"/>
            </a:endParaRPr>
          </a:p>
        </p:txBody>
      </p:sp>
      <p:sp>
        <p:nvSpPr>
          <p:cNvPr id="17412" name="TextBox 6"/>
          <p:cNvSpPr txBox="1">
            <a:spLocks noChangeArrowheads="1"/>
          </p:cNvSpPr>
          <p:nvPr/>
        </p:nvSpPr>
        <p:spPr bwMode="auto">
          <a:xfrm>
            <a:off x="287338" y="6429375"/>
            <a:ext cx="7499350" cy="246063"/>
          </a:xfrm>
          <a:prstGeom prst="rect">
            <a:avLst/>
          </a:prstGeom>
          <a:noFill/>
          <a:ln w="9525">
            <a:noFill/>
            <a:miter lim="800000"/>
            <a:headEnd/>
            <a:tailEnd/>
          </a:ln>
        </p:spPr>
        <p:txBody>
          <a:bodyPr>
            <a:spAutoFit/>
          </a:bodyPr>
          <a:lstStyle/>
          <a:p>
            <a:pPr marL="250825" indent="-250825">
              <a:spcAft>
                <a:spcPts val="1000"/>
              </a:spcAft>
              <a:buClr>
                <a:srgbClr val="C00000"/>
              </a:buClr>
            </a:pPr>
            <a:r>
              <a:rPr lang="en-IN" sz="1000">
                <a:latin typeface="Calibri" pitchFamily="34" charset="0"/>
              </a:rPr>
              <a:t>Ref. : </a:t>
            </a:r>
            <a:r>
              <a:rPr lang="en-IN" sz="1000">
                <a:latin typeface="Calibri" pitchFamily="34" charset="0"/>
                <a:hlinkClick r:id="rId2" action="ppaction://hlinkfile"/>
              </a:rPr>
              <a:t>MMWR Vol. 56, No 13, April 6, 2007 PP 304</a:t>
            </a:r>
            <a:endParaRPr lang="en-US" sz="100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2"/>
          <p:cNvSpPr txBox="1">
            <a:spLocks noChangeArrowheads="1"/>
          </p:cNvSpPr>
          <p:nvPr/>
        </p:nvSpPr>
        <p:spPr bwMode="auto">
          <a:xfrm>
            <a:off x="285750" y="446088"/>
            <a:ext cx="2913063" cy="549275"/>
          </a:xfrm>
          <a:prstGeom prst="rect">
            <a:avLst/>
          </a:prstGeom>
          <a:noFill/>
          <a:ln w="9525">
            <a:noFill/>
            <a:miter lim="800000"/>
            <a:headEnd/>
            <a:tailEnd/>
          </a:ln>
        </p:spPr>
        <p:txBody>
          <a:bodyPr wrap="none">
            <a:spAutoFit/>
          </a:bodyPr>
          <a:lstStyle/>
          <a:p>
            <a:r>
              <a:rPr lang="en-IN" sz="3000" b="1">
                <a:solidFill>
                  <a:schemeClr val="bg1"/>
                </a:solidFill>
                <a:latin typeface="Calibri" pitchFamily="34" charset="0"/>
              </a:rPr>
              <a:t>Other Campaigns</a:t>
            </a:r>
            <a:endParaRPr lang="en-US" sz="3000" b="1">
              <a:solidFill>
                <a:schemeClr val="bg1"/>
              </a:solidFill>
              <a:latin typeface="Calibri" pitchFamily="34" charset="0"/>
            </a:endParaRPr>
          </a:p>
        </p:txBody>
      </p:sp>
      <p:sp>
        <p:nvSpPr>
          <p:cNvPr id="18435" name="TextBox 4"/>
          <p:cNvSpPr txBox="1">
            <a:spLocks noChangeArrowheads="1"/>
          </p:cNvSpPr>
          <p:nvPr/>
        </p:nvSpPr>
        <p:spPr bwMode="auto">
          <a:xfrm>
            <a:off x="287338" y="1314450"/>
            <a:ext cx="8570912" cy="3836948"/>
          </a:xfrm>
          <a:prstGeom prst="rect">
            <a:avLst/>
          </a:prstGeom>
          <a:noFill/>
          <a:ln w="9525">
            <a:noFill/>
            <a:miter lim="800000"/>
            <a:headEnd/>
            <a:tailEnd/>
          </a:ln>
        </p:spPr>
        <p:txBody>
          <a:bodyPr>
            <a:spAutoFit/>
          </a:bodyPr>
          <a:lstStyle/>
          <a:p>
            <a:pPr marL="250825" indent="-250825">
              <a:spcAft>
                <a:spcPts val="1000"/>
              </a:spcAft>
              <a:buClr>
                <a:srgbClr val="C00000"/>
              </a:buClr>
              <a:buFont typeface="Wingdings" pitchFamily="2" charset="2"/>
              <a:buChar char="§"/>
            </a:pPr>
            <a:r>
              <a:rPr lang="en-IN" sz="2500" dirty="0">
                <a:latin typeface="Calibri" pitchFamily="34" charset="0"/>
              </a:rPr>
              <a:t>2003 : Iranian campaign : World’s largest vaccination operation. Measles and Rubella (MR) vaccine was administered to more than 33 million people aged between 5 and 25 years, in less than one month : Decline in measles incidence due to the vaccination. </a:t>
            </a:r>
            <a:r>
              <a:rPr lang="en-IN" sz="1000" dirty="0">
                <a:latin typeface="Calibri" pitchFamily="34" charset="0"/>
              </a:rPr>
              <a:t>Ref. </a:t>
            </a:r>
            <a:r>
              <a:rPr lang="en-IN" sz="1000" dirty="0">
                <a:latin typeface="Calibri" pitchFamily="34" charset="0"/>
                <a:hlinkClick r:id="rId2" action="ppaction://hlinkfile"/>
              </a:rPr>
              <a:t>: </a:t>
            </a:r>
            <a:r>
              <a:rPr lang="en-IN" sz="1000" dirty="0" err="1">
                <a:latin typeface="Calibri" pitchFamily="34" charset="0"/>
                <a:hlinkClick r:id="rId2" action="ppaction://hlinkfile"/>
              </a:rPr>
              <a:t>Bahman</a:t>
            </a:r>
            <a:r>
              <a:rPr lang="en-IN" sz="1000" dirty="0">
                <a:latin typeface="Calibri" pitchFamily="34" charset="0"/>
                <a:hlinkClick r:id="rId2" action="ppaction://hlinkfile"/>
              </a:rPr>
              <a:t> </a:t>
            </a:r>
            <a:r>
              <a:rPr lang="en-IN" sz="1000" dirty="0" err="1">
                <a:latin typeface="Calibri" pitchFamily="34" charset="0"/>
                <a:hlinkClick r:id="rId2" action="ppaction://hlinkfile"/>
              </a:rPr>
              <a:t>Pourabbas</a:t>
            </a:r>
            <a:r>
              <a:rPr lang="en-IN" sz="1000" dirty="0">
                <a:latin typeface="Calibri" pitchFamily="34" charset="0"/>
                <a:hlinkClick r:id="rId2" action="ppaction://hlinkfile"/>
              </a:rPr>
              <a:t> et al </a:t>
            </a:r>
            <a:r>
              <a:rPr lang="en-IN" sz="1000" dirty="0" err="1">
                <a:latin typeface="Calibri" pitchFamily="34" charset="0"/>
                <a:hlinkClick r:id="rId2" action="ppaction://hlinkfile"/>
              </a:rPr>
              <a:t>Efﬁcacy</a:t>
            </a:r>
            <a:r>
              <a:rPr lang="en-IN" sz="1000" dirty="0">
                <a:latin typeface="Calibri" pitchFamily="34" charset="0"/>
                <a:hlinkClick r:id="rId2" action="ppaction://hlinkfile"/>
              </a:rPr>
              <a:t> of measles and rubella vaccination one year after the nationwide campaign in Shiraz, Iran; </a:t>
            </a:r>
            <a:r>
              <a:rPr lang="en-IN" sz="1000" dirty="0" err="1">
                <a:latin typeface="Calibri" pitchFamily="34" charset="0"/>
                <a:hlinkClick r:id="rId2" action="ppaction://hlinkfile"/>
              </a:rPr>
              <a:t>Int.ernational</a:t>
            </a:r>
            <a:r>
              <a:rPr lang="en-IN" sz="1000" dirty="0">
                <a:latin typeface="Calibri" pitchFamily="34" charset="0"/>
                <a:hlinkClick r:id="rId2" action="ppaction://hlinkfile"/>
              </a:rPr>
              <a:t> Journal of Infectious Diseases (2008) 12, 43—46.</a:t>
            </a:r>
            <a:endParaRPr lang="en-IN" sz="1000" dirty="0">
              <a:latin typeface="Calibri" pitchFamily="34" charset="0"/>
            </a:endParaRPr>
          </a:p>
          <a:p>
            <a:pPr marL="250825" indent="-250825">
              <a:spcAft>
                <a:spcPts val="1000"/>
              </a:spcAft>
              <a:buClr>
                <a:srgbClr val="C00000"/>
              </a:buClr>
              <a:buFont typeface="Wingdings" pitchFamily="2" charset="2"/>
              <a:buChar char="§"/>
            </a:pPr>
            <a:r>
              <a:rPr lang="en-IN" sz="2500" dirty="0">
                <a:latin typeface="Calibri" pitchFamily="34" charset="0"/>
              </a:rPr>
              <a:t>In Albania, the incidence of Measles and Rubella infections significantly dropped after the mass immunization campaigns of MR vaccine</a:t>
            </a:r>
            <a:r>
              <a:rPr lang="en-IN" sz="2500" dirty="0" smtClean="0">
                <a:latin typeface="Calibri" pitchFamily="34" charset="0"/>
              </a:rPr>
              <a:t>.  Ref</a:t>
            </a:r>
            <a:r>
              <a:rPr lang="en-IN" sz="2000" dirty="0" smtClean="0">
                <a:latin typeface="Calibri" pitchFamily="34" charset="0"/>
              </a:rPr>
              <a:t>. </a:t>
            </a:r>
            <a:r>
              <a:rPr lang="en-IN" sz="2000" dirty="0" smtClean="0">
                <a:latin typeface="Calibri" pitchFamily="34" charset="0"/>
                <a:hlinkClick r:id="rId3"/>
              </a:rPr>
              <a:t>https://academic.oup.com/jid/article-lookup/doi/10.1086/368055</a:t>
            </a:r>
            <a:r>
              <a:rPr lang="en-IN" sz="2000" dirty="0" smtClean="0">
                <a:latin typeface="Calibri" pitchFamily="34" charset="0"/>
              </a:rPr>
              <a:t> </a:t>
            </a:r>
            <a:endParaRPr lang="en-IN" sz="1000" dirty="0">
              <a:latin typeface="Calibri" pitchFamily="34" charset="0"/>
            </a:endParaRPr>
          </a:p>
        </p:txBody>
      </p:sp>
      <p:sp>
        <p:nvSpPr>
          <p:cNvPr id="6" name="Rounded Rectangle 5"/>
          <p:cNvSpPr/>
          <p:nvPr/>
        </p:nvSpPr>
        <p:spPr>
          <a:xfrm>
            <a:off x="357188" y="5000625"/>
            <a:ext cx="8429625" cy="1500188"/>
          </a:xfrm>
          <a:prstGeom prst="roundRect">
            <a:avLst>
              <a:gd name="adj" fmla="val 72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2500" b="1" dirty="0"/>
              <a:t>MR vaccine was used extensively in mass immunization campaigns  in various countries in Latin America, Southern Europe, Central Asia, East Asia and Western Asia</a:t>
            </a:r>
            <a:endParaRPr lang="en-US" sz="25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p:cNvSpPr txBox="1">
            <a:spLocks noChangeArrowheads="1"/>
          </p:cNvSpPr>
          <p:nvPr/>
        </p:nvSpPr>
        <p:spPr bwMode="auto">
          <a:xfrm>
            <a:off x="285750" y="446088"/>
            <a:ext cx="4400550" cy="549275"/>
          </a:xfrm>
          <a:prstGeom prst="rect">
            <a:avLst/>
          </a:prstGeom>
          <a:noFill/>
          <a:ln w="9525">
            <a:noFill/>
            <a:miter lim="800000"/>
            <a:headEnd/>
            <a:tailEnd/>
          </a:ln>
        </p:spPr>
        <p:txBody>
          <a:bodyPr wrap="none">
            <a:spAutoFit/>
          </a:bodyPr>
          <a:lstStyle/>
          <a:p>
            <a:r>
              <a:rPr lang="en-IN" sz="3000" b="1" dirty="0" smtClean="0">
                <a:solidFill>
                  <a:schemeClr val="bg1"/>
                </a:solidFill>
                <a:latin typeface="Calibri" pitchFamily="34" charset="0"/>
              </a:rPr>
              <a:t>Recent Measles Outbreaks</a:t>
            </a:r>
            <a:endParaRPr lang="en-US" sz="3000" b="1" dirty="0">
              <a:solidFill>
                <a:schemeClr val="bg1"/>
              </a:solidFill>
              <a:latin typeface="Calibri" pitchFamily="34" charset="0"/>
            </a:endParaRPr>
          </a:p>
        </p:txBody>
      </p:sp>
      <p:graphicFrame>
        <p:nvGraphicFramePr>
          <p:cNvPr id="4" name="Table 3"/>
          <p:cNvGraphicFramePr>
            <a:graphicFrameLocks noGrp="1"/>
          </p:cNvGraphicFramePr>
          <p:nvPr/>
        </p:nvGraphicFramePr>
        <p:xfrm>
          <a:off x="357188" y="1214438"/>
          <a:ext cx="8358246" cy="3688080"/>
        </p:xfrm>
        <a:graphic>
          <a:graphicData uri="http://schemas.openxmlformats.org/drawingml/2006/table">
            <a:tbl>
              <a:tblPr firstRow="1" bandRow="1">
                <a:tableStyleId>{5C22544A-7EE6-4342-B048-85BDC9FD1C3A}</a:tableStyleId>
              </a:tblPr>
              <a:tblGrid>
                <a:gridCol w="2017508"/>
                <a:gridCol w="6340738"/>
              </a:tblGrid>
              <a:tr h="357190">
                <a:tc>
                  <a:txBody>
                    <a:bodyPr/>
                    <a:lstStyle/>
                    <a:p>
                      <a:pPr algn="ctr"/>
                      <a:r>
                        <a:rPr lang="en-IN" sz="2000" dirty="0" smtClean="0">
                          <a:latin typeface="Calibri" pitchFamily="34" charset="0"/>
                        </a:rPr>
                        <a:t>Year</a:t>
                      </a:r>
                      <a:endParaRPr lang="en-US" sz="2000" dirty="0">
                        <a:latin typeface="Calibri" pitchFamily="34" charset="0"/>
                      </a:endParaRPr>
                    </a:p>
                  </a:txBody>
                  <a:tcPr/>
                </a:tc>
                <a:tc>
                  <a:txBody>
                    <a:bodyPr/>
                    <a:lstStyle/>
                    <a:p>
                      <a:pPr algn="ctr"/>
                      <a:r>
                        <a:rPr lang="en-IN" sz="2000" dirty="0" smtClean="0">
                          <a:latin typeface="Calibri" pitchFamily="34" charset="0"/>
                        </a:rPr>
                        <a:t>Region</a:t>
                      </a:r>
                      <a:endParaRPr lang="en-US" sz="2000" dirty="0">
                        <a:latin typeface="Calibri" pitchFamily="34" charset="0"/>
                      </a:endParaRPr>
                    </a:p>
                  </a:txBody>
                  <a:tcPr/>
                </a:tc>
              </a:tr>
              <a:tr h="370840">
                <a:tc>
                  <a:txBody>
                    <a:bodyPr/>
                    <a:lstStyle/>
                    <a:p>
                      <a:r>
                        <a:rPr lang="en-US" sz="2000" dirty="0" smtClean="0">
                          <a:latin typeface="Calibri" pitchFamily="34" charset="0"/>
                        </a:rPr>
                        <a:t>2014-15</a:t>
                      </a:r>
                      <a:endParaRPr lang="en-US" sz="2000" dirty="0">
                        <a:latin typeface="Calibri" pitchFamily="34" charset="0"/>
                      </a:endParaRPr>
                    </a:p>
                  </a:txBody>
                  <a:tcPr>
                    <a:solidFill>
                      <a:schemeClr val="accent6">
                        <a:lumMod val="20000"/>
                        <a:lumOff val="80000"/>
                      </a:schemeClr>
                    </a:solidFill>
                  </a:tcPr>
                </a:tc>
                <a:tc>
                  <a:txBody>
                    <a:bodyPr/>
                    <a:lstStyle/>
                    <a:p>
                      <a:r>
                        <a:rPr lang="en-IN" sz="2000" dirty="0" smtClean="0">
                          <a:latin typeface="Calibri" pitchFamily="34" charset="0"/>
                        </a:rPr>
                        <a:t>Increased no. of reported Measles cases. </a:t>
                      </a:r>
                    </a:p>
                    <a:p>
                      <a:r>
                        <a:rPr lang="en-IN" sz="2000" dirty="0" smtClean="0">
                          <a:latin typeface="Calibri" pitchFamily="34" charset="0"/>
                        </a:rPr>
                        <a:t>33 % : African Region (AFR).</a:t>
                      </a:r>
                    </a:p>
                    <a:p>
                      <a:r>
                        <a:rPr lang="en-IN" sz="2000" dirty="0" smtClean="0">
                          <a:latin typeface="Calibri" pitchFamily="34" charset="0"/>
                        </a:rPr>
                        <a:t>18 % : Eastern Mediterranean Region (EMR).</a:t>
                      </a:r>
                    </a:p>
                    <a:p>
                      <a:r>
                        <a:rPr lang="en-IN" sz="2000" dirty="0" smtClean="0">
                          <a:latin typeface="Calibri" pitchFamily="34" charset="0"/>
                        </a:rPr>
                        <a:t>83 % : European Region (EUR) *.</a:t>
                      </a:r>
                      <a:endParaRPr lang="en-US" sz="2000" dirty="0">
                        <a:latin typeface="Calibri" pitchFamily="34" charset="0"/>
                      </a:endParaRPr>
                    </a:p>
                  </a:txBody>
                  <a:tcPr>
                    <a:solidFill>
                      <a:schemeClr val="accent6">
                        <a:lumMod val="20000"/>
                        <a:lumOff val="80000"/>
                      </a:schemeClr>
                    </a:solidFill>
                  </a:tcPr>
                </a:tc>
              </a:tr>
              <a:tr h="370840">
                <a:tc>
                  <a:txBody>
                    <a:bodyPr/>
                    <a:lstStyle/>
                    <a:p>
                      <a:r>
                        <a:rPr lang="en-US" sz="2000" dirty="0" smtClean="0">
                          <a:latin typeface="Calibri" pitchFamily="34" charset="0"/>
                        </a:rPr>
                        <a:t>Mid 2016</a:t>
                      </a:r>
                      <a:endParaRPr lang="en-US" sz="2000" dirty="0">
                        <a:latin typeface="Calibri" pitchFamily="34" charset="0"/>
                      </a:endParaRPr>
                    </a:p>
                  </a:txBody>
                  <a:tcPr>
                    <a:solidFill>
                      <a:srgbClr val="FEF6F0"/>
                    </a:solidFill>
                  </a:tcPr>
                </a:tc>
                <a:tc>
                  <a:txBody>
                    <a:bodyPr/>
                    <a:lstStyle/>
                    <a:p>
                      <a:r>
                        <a:rPr lang="en-US" sz="2000" dirty="0" smtClean="0">
                          <a:latin typeface="Calibri" pitchFamily="34" charset="0"/>
                        </a:rPr>
                        <a:t>Japan, USA, Australia</a:t>
                      </a:r>
                      <a:endParaRPr lang="en-US" sz="2000" dirty="0">
                        <a:latin typeface="Calibri" pitchFamily="34" charset="0"/>
                      </a:endParaRPr>
                    </a:p>
                  </a:txBody>
                  <a:tcPr>
                    <a:solidFill>
                      <a:srgbClr val="FEF6F0"/>
                    </a:solidFill>
                  </a:tcPr>
                </a:tc>
              </a:tr>
              <a:tr h="370840">
                <a:tc>
                  <a:txBody>
                    <a:bodyPr/>
                    <a:lstStyle/>
                    <a:p>
                      <a:r>
                        <a:rPr lang="en-US" sz="2000" dirty="0" smtClean="0">
                          <a:latin typeface="Calibri" pitchFamily="34" charset="0"/>
                        </a:rPr>
                        <a:t>June / July 2016</a:t>
                      </a:r>
                      <a:endParaRPr lang="en-US" sz="2000" dirty="0">
                        <a:latin typeface="Calibri" pitchFamily="34" charset="0"/>
                      </a:endParaRPr>
                    </a:p>
                  </a:txBody>
                  <a:tcPr>
                    <a:solidFill>
                      <a:schemeClr val="accent6">
                        <a:lumMod val="20000"/>
                        <a:lumOff val="80000"/>
                      </a:schemeClr>
                    </a:solidFill>
                  </a:tcPr>
                </a:tc>
                <a:tc>
                  <a:txBody>
                    <a:bodyPr/>
                    <a:lstStyle/>
                    <a:p>
                      <a:r>
                        <a:rPr lang="en-US" sz="2000" dirty="0" smtClean="0">
                          <a:latin typeface="Calibri" pitchFamily="34" charset="0"/>
                        </a:rPr>
                        <a:t>Malaysia / Yemen</a:t>
                      </a:r>
                      <a:endParaRPr lang="en-US" sz="2000" dirty="0">
                        <a:latin typeface="Calibri" pitchFamily="34" charset="0"/>
                      </a:endParaRPr>
                    </a:p>
                  </a:txBody>
                  <a:tcPr>
                    <a:solidFill>
                      <a:schemeClr val="accent6">
                        <a:lumMod val="20000"/>
                        <a:lumOff val="80000"/>
                      </a:schemeClr>
                    </a:solidFill>
                  </a:tcPr>
                </a:tc>
              </a:tr>
              <a:tr h="370840">
                <a:tc>
                  <a:txBody>
                    <a:bodyPr/>
                    <a:lstStyle/>
                    <a:p>
                      <a:r>
                        <a:rPr lang="en-US" sz="2000" dirty="0" smtClean="0">
                          <a:latin typeface="Calibri" pitchFamily="34" charset="0"/>
                        </a:rPr>
                        <a:t>End 2016</a:t>
                      </a:r>
                      <a:endParaRPr lang="en-US" sz="2000" dirty="0">
                        <a:latin typeface="Calibri" pitchFamily="34" charset="0"/>
                      </a:endParaRPr>
                    </a:p>
                  </a:txBody>
                  <a:tcPr>
                    <a:solidFill>
                      <a:srgbClr val="FEF6F0"/>
                    </a:solidFill>
                  </a:tcPr>
                </a:tc>
                <a:tc>
                  <a:txBody>
                    <a:bodyPr/>
                    <a:lstStyle/>
                    <a:p>
                      <a:r>
                        <a:rPr lang="en-US" sz="2000" dirty="0" smtClean="0">
                          <a:latin typeface="Calibri" pitchFamily="34" charset="0"/>
                        </a:rPr>
                        <a:t>Romania </a:t>
                      </a:r>
                      <a:endParaRPr lang="en-US" sz="2000" dirty="0">
                        <a:latin typeface="Calibri" pitchFamily="34" charset="0"/>
                      </a:endParaRPr>
                    </a:p>
                  </a:txBody>
                  <a:tcPr>
                    <a:solidFill>
                      <a:srgbClr val="FEF6F0"/>
                    </a:solidFill>
                  </a:tcPr>
                </a:tc>
              </a:tr>
              <a:tr h="370840">
                <a:tc>
                  <a:txBody>
                    <a:bodyPr/>
                    <a:lstStyle/>
                    <a:p>
                      <a:r>
                        <a:rPr lang="en-US" sz="2000" dirty="0" smtClean="0">
                          <a:latin typeface="Calibri" pitchFamily="34" charset="0"/>
                        </a:rPr>
                        <a:t>January 2017</a:t>
                      </a:r>
                      <a:endParaRPr lang="en-US" sz="2000" dirty="0">
                        <a:latin typeface="Calibri" pitchFamily="34" charset="0"/>
                      </a:endParaRPr>
                    </a:p>
                  </a:txBody>
                  <a:tcPr>
                    <a:solidFill>
                      <a:schemeClr val="accent6">
                        <a:lumMod val="20000"/>
                        <a:lumOff val="80000"/>
                      </a:schemeClr>
                    </a:solidFill>
                  </a:tcPr>
                </a:tc>
                <a:tc>
                  <a:txBody>
                    <a:bodyPr/>
                    <a:lstStyle/>
                    <a:p>
                      <a:r>
                        <a:rPr lang="en-US" sz="2000" dirty="0" smtClean="0">
                          <a:latin typeface="Calibri" pitchFamily="34" charset="0"/>
                        </a:rPr>
                        <a:t>S. Africa </a:t>
                      </a:r>
                      <a:endParaRPr lang="en-US" sz="2000" dirty="0">
                        <a:latin typeface="Calibri" pitchFamily="34" charset="0"/>
                      </a:endParaRPr>
                    </a:p>
                  </a:txBody>
                  <a:tcPr>
                    <a:solidFill>
                      <a:schemeClr val="accent6">
                        <a:lumMod val="20000"/>
                        <a:lumOff val="80000"/>
                      </a:schemeClr>
                    </a:solidFill>
                  </a:tcPr>
                </a:tc>
              </a:tr>
              <a:tr h="370840">
                <a:tc>
                  <a:txBody>
                    <a:bodyPr/>
                    <a:lstStyle/>
                    <a:p>
                      <a:r>
                        <a:rPr lang="en-US" sz="2000" dirty="0" smtClean="0">
                          <a:latin typeface="Calibri" pitchFamily="34" charset="0"/>
                        </a:rPr>
                        <a:t>February 2017</a:t>
                      </a:r>
                      <a:endParaRPr lang="en-US" sz="2000" dirty="0">
                        <a:latin typeface="Calibri" pitchFamily="34" charset="0"/>
                      </a:endParaRPr>
                    </a:p>
                  </a:txBody>
                  <a:tcPr>
                    <a:solidFill>
                      <a:srgbClr val="FEF6F0"/>
                    </a:solidFill>
                  </a:tcPr>
                </a:tc>
                <a:tc>
                  <a:txBody>
                    <a:bodyPr/>
                    <a:lstStyle/>
                    <a:p>
                      <a:r>
                        <a:rPr lang="en-US" sz="2000" dirty="0" smtClean="0">
                          <a:latin typeface="Calibri" pitchFamily="34" charset="0"/>
                        </a:rPr>
                        <a:t>Conakry, Guinea</a:t>
                      </a:r>
                      <a:endParaRPr lang="en-US" sz="2000" dirty="0">
                        <a:latin typeface="Calibri" pitchFamily="34" charset="0"/>
                      </a:endParaRPr>
                    </a:p>
                  </a:txBody>
                  <a:tcPr>
                    <a:solidFill>
                      <a:srgbClr val="FEF6F0"/>
                    </a:solidFill>
                  </a:tcPr>
                </a:tc>
              </a:tr>
            </a:tbl>
          </a:graphicData>
        </a:graphic>
      </p:graphicFrame>
      <p:sp>
        <p:nvSpPr>
          <p:cNvPr id="7197" name="TextBox 5"/>
          <p:cNvSpPr txBox="1">
            <a:spLocks noChangeArrowheads="1"/>
          </p:cNvSpPr>
          <p:nvPr/>
        </p:nvSpPr>
        <p:spPr bwMode="auto">
          <a:xfrm>
            <a:off x="287338" y="5095875"/>
            <a:ext cx="8356600" cy="473075"/>
          </a:xfrm>
          <a:prstGeom prst="rect">
            <a:avLst/>
          </a:prstGeom>
          <a:noFill/>
          <a:ln w="9525">
            <a:noFill/>
            <a:miter lim="800000"/>
            <a:headEnd/>
            <a:tailEnd/>
          </a:ln>
        </p:spPr>
        <p:txBody>
          <a:bodyPr>
            <a:spAutoFit/>
          </a:bodyPr>
          <a:lstStyle/>
          <a:p>
            <a:pPr marL="250825" indent="-250825">
              <a:spcAft>
                <a:spcPts val="1000"/>
              </a:spcAft>
              <a:buClr>
                <a:srgbClr val="C00000"/>
              </a:buClr>
            </a:pPr>
            <a:r>
              <a:rPr lang="en-IN" sz="2500">
                <a:latin typeface="Calibri" pitchFamily="34" charset="0"/>
              </a:rPr>
              <a:t>Also reported : Vietnam, The Philippines, China.</a:t>
            </a:r>
          </a:p>
        </p:txBody>
      </p:sp>
      <p:sp>
        <p:nvSpPr>
          <p:cNvPr id="7198" name="TextBox 6"/>
          <p:cNvSpPr txBox="1">
            <a:spLocks noChangeArrowheads="1"/>
          </p:cNvSpPr>
          <p:nvPr/>
        </p:nvSpPr>
        <p:spPr bwMode="auto">
          <a:xfrm>
            <a:off x="287338" y="6429375"/>
            <a:ext cx="7499350" cy="246063"/>
          </a:xfrm>
          <a:prstGeom prst="rect">
            <a:avLst/>
          </a:prstGeom>
          <a:noFill/>
          <a:ln w="9525">
            <a:noFill/>
            <a:miter lim="800000"/>
            <a:headEnd/>
            <a:tailEnd/>
          </a:ln>
        </p:spPr>
        <p:txBody>
          <a:bodyPr>
            <a:spAutoFit/>
          </a:bodyPr>
          <a:lstStyle/>
          <a:p>
            <a:pPr marL="250825" indent="-250825">
              <a:spcAft>
                <a:spcPts val="1000"/>
              </a:spcAft>
              <a:buClr>
                <a:srgbClr val="C00000"/>
              </a:buClr>
            </a:pPr>
            <a:r>
              <a:rPr lang="en-IN" sz="1000">
                <a:latin typeface="Calibri" pitchFamily="34" charset="0"/>
                <a:hlinkClick r:id="rId2" action="ppaction://hlinkfile"/>
              </a:rPr>
              <a:t>* : Minal K. Patel et al Progress toward reigonal Measles Elimination – worldwide, 2000-2015 weekly/Nov 11, 2016/65(44);1228-1233</a:t>
            </a:r>
            <a:endParaRPr lang="en-US" sz="100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p:cNvSpPr txBox="1">
            <a:spLocks noChangeArrowheads="1"/>
          </p:cNvSpPr>
          <p:nvPr/>
        </p:nvSpPr>
        <p:spPr bwMode="auto">
          <a:xfrm>
            <a:off x="285750" y="446088"/>
            <a:ext cx="5418599" cy="553998"/>
          </a:xfrm>
          <a:prstGeom prst="rect">
            <a:avLst/>
          </a:prstGeom>
          <a:noFill/>
          <a:ln w="9525">
            <a:noFill/>
            <a:miter lim="800000"/>
            <a:headEnd/>
            <a:tailEnd/>
          </a:ln>
        </p:spPr>
        <p:txBody>
          <a:bodyPr wrap="none">
            <a:spAutoFit/>
          </a:bodyPr>
          <a:lstStyle/>
          <a:p>
            <a:r>
              <a:rPr lang="en-IN" sz="3000" b="1" dirty="0" smtClean="0">
                <a:solidFill>
                  <a:schemeClr val="bg1"/>
                </a:solidFill>
                <a:latin typeface="Calibri" pitchFamily="34" charset="0"/>
              </a:rPr>
              <a:t>Mumps Outbreaks in last decade</a:t>
            </a:r>
            <a:endParaRPr lang="en-US" sz="3000" b="1" dirty="0">
              <a:solidFill>
                <a:schemeClr val="bg1"/>
              </a:solidFill>
              <a:latin typeface="Calibri" pitchFamily="34" charset="0"/>
            </a:endParaRPr>
          </a:p>
        </p:txBody>
      </p:sp>
      <p:graphicFrame>
        <p:nvGraphicFramePr>
          <p:cNvPr id="10242" name="Table 3"/>
          <p:cNvGraphicFramePr>
            <a:graphicFrameLocks noGrp="1"/>
          </p:cNvGraphicFramePr>
          <p:nvPr/>
        </p:nvGraphicFramePr>
        <p:xfrm>
          <a:off x="357188" y="1592263"/>
          <a:ext cx="8358187" cy="4357691"/>
        </p:xfrm>
        <a:graphic>
          <a:graphicData uri="http://schemas.openxmlformats.org/drawingml/2006/table">
            <a:tbl>
              <a:tblPr/>
              <a:tblGrid>
                <a:gridCol w="3786187"/>
                <a:gridCol w="4572000"/>
              </a:tblGrid>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smtClean="0">
                          <a:ln>
                            <a:noFill/>
                          </a:ln>
                          <a:solidFill>
                            <a:srgbClr val="FFFFFF"/>
                          </a:solidFill>
                          <a:effectLst/>
                          <a:latin typeface="Calibri" pitchFamily="34" charset="0"/>
                          <a:cs typeface="Arial" charset="0"/>
                        </a:rPr>
                        <a:t>Region</a:t>
                      </a:r>
                      <a:endParaRPr kumimoji="0" lang="en-US" sz="2000" b="1" i="0" u="none" strike="noStrike" cap="none" normalizeH="0" baseline="0" smtClean="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smtClean="0">
                          <a:ln>
                            <a:noFill/>
                          </a:ln>
                          <a:solidFill>
                            <a:srgbClr val="FFFFFF"/>
                          </a:solidFill>
                          <a:effectLst/>
                          <a:latin typeface="Calibri" pitchFamily="34" charset="0"/>
                          <a:cs typeface="Arial" charset="0"/>
                        </a:rPr>
                        <a:t>Year</a:t>
                      </a:r>
                      <a:endParaRPr kumimoji="0" lang="en-US" sz="2000" b="1" i="0" u="none" strike="noStrike" cap="none" normalizeH="0" baseline="0" smtClean="0">
                        <a:ln>
                          <a:noFill/>
                        </a:ln>
                        <a:solidFill>
                          <a:srgbClr val="FFFFFF"/>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Arial" charset="0"/>
                        </a:rPr>
                        <a:t>United Kingdom</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rgbClr val="000000"/>
                          </a:solidFill>
                          <a:effectLst/>
                          <a:latin typeface="Calibri" pitchFamily="34" charset="0"/>
                          <a:cs typeface="Arial" charset="0"/>
                        </a:rPr>
                        <a:t>2014</a:t>
                      </a:r>
                      <a:endParaRPr kumimoji="0" lang="en-US" sz="2000" b="0" i="0" u="none" strike="noStrike" cap="none" normalizeH="0" baseline="0" smtClean="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Arial" charset="0"/>
                        </a:rPr>
                        <a:t>USA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6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Arial" charset="0"/>
                        </a:rPr>
                        <a:t>2016-17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6F0"/>
                    </a:solidFill>
                  </a:tcPr>
                </a:tc>
              </a:tr>
              <a:tr h="5461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Arial" charset="0"/>
                        </a:rPr>
                        <a:t>Moldova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Arial" charset="0"/>
                        </a:rPr>
                        <a:t>2008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Arial" charset="0"/>
                        </a:rPr>
                        <a:t>Iraq</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6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Arial" charset="0"/>
                        </a:rPr>
                        <a:t>2015-16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6F0"/>
                    </a:solidFill>
                  </a:tcPr>
                </a:tc>
              </a:tr>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Arial" charset="0"/>
                        </a:rPr>
                        <a:t>Palestine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Arial" charset="0"/>
                        </a:rPr>
                        <a:t>2014-15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Arial" charset="0"/>
                        </a:rPr>
                        <a:t>Belgium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6F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Arial" charset="0"/>
                        </a:rPr>
                        <a:t>2012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6F0"/>
                    </a:solidFill>
                  </a:tcPr>
                </a:tc>
              </a:tr>
              <a:tr h="544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Arial" charset="0"/>
                        </a:rPr>
                        <a:t>Australia</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Calibri" pitchFamily="34" charset="0"/>
                          <a:cs typeface="Arial" charset="0"/>
                        </a:rPr>
                        <a:t>2015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asia.png"/>
          <p:cNvPicPr>
            <a:picLocks noChangeAspect="1"/>
          </p:cNvPicPr>
          <p:nvPr/>
        </p:nvPicPr>
        <p:blipFill>
          <a:blip r:embed="rId2" cstate="print"/>
          <a:srcRect/>
          <a:stretch>
            <a:fillRect/>
          </a:stretch>
        </p:blipFill>
        <p:spPr bwMode="auto">
          <a:xfrm>
            <a:off x="2714625" y="3286125"/>
            <a:ext cx="3760788" cy="3148013"/>
          </a:xfrm>
          <a:prstGeom prst="rect">
            <a:avLst/>
          </a:prstGeom>
          <a:noFill/>
          <a:ln w="9525">
            <a:noFill/>
            <a:miter lim="800000"/>
            <a:headEnd/>
            <a:tailEnd/>
          </a:ln>
        </p:spPr>
      </p:pic>
      <p:sp>
        <p:nvSpPr>
          <p:cNvPr id="20483" name="TextBox 2"/>
          <p:cNvSpPr txBox="1">
            <a:spLocks noChangeArrowheads="1"/>
          </p:cNvSpPr>
          <p:nvPr/>
        </p:nvSpPr>
        <p:spPr bwMode="auto">
          <a:xfrm>
            <a:off x="285750" y="446088"/>
            <a:ext cx="3219450" cy="549275"/>
          </a:xfrm>
          <a:prstGeom prst="rect">
            <a:avLst/>
          </a:prstGeom>
          <a:noFill/>
          <a:ln w="9525">
            <a:noFill/>
            <a:miter lim="800000"/>
            <a:headEnd/>
            <a:tailEnd/>
          </a:ln>
        </p:spPr>
        <p:txBody>
          <a:bodyPr wrap="none">
            <a:spAutoFit/>
          </a:bodyPr>
          <a:lstStyle/>
          <a:p>
            <a:r>
              <a:rPr lang="en-IN" sz="3000" b="1">
                <a:solidFill>
                  <a:schemeClr val="bg1"/>
                </a:solidFill>
                <a:latin typeface="Calibri" pitchFamily="34" charset="0"/>
              </a:rPr>
              <a:t>S. E. Asia Scenario*</a:t>
            </a:r>
            <a:endParaRPr lang="en-US" sz="3000" b="1">
              <a:solidFill>
                <a:schemeClr val="bg1"/>
              </a:solidFill>
              <a:latin typeface="Calibri" pitchFamily="34" charset="0"/>
            </a:endParaRPr>
          </a:p>
        </p:txBody>
      </p:sp>
      <p:sp>
        <p:nvSpPr>
          <p:cNvPr id="20484" name="TextBox 4"/>
          <p:cNvSpPr txBox="1">
            <a:spLocks noChangeArrowheads="1"/>
          </p:cNvSpPr>
          <p:nvPr/>
        </p:nvSpPr>
        <p:spPr bwMode="auto">
          <a:xfrm>
            <a:off x="287338" y="1314450"/>
            <a:ext cx="8570912" cy="2271713"/>
          </a:xfrm>
          <a:prstGeom prst="rect">
            <a:avLst/>
          </a:prstGeom>
          <a:noFill/>
          <a:ln w="9525">
            <a:noFill/>
            <a:miter lim="800000"/>
            <a:headEnd/>
            <a:tailEnd/>
          </a:ln>
        </p:spPr>
        <p:txBody>
          <a:bodyPr>
            <a:spAutoFit/>
          </a:bodyPr>
          <a:lstStyle/>
          <a:p>
            <a:pPr marL="250825" indent="-250825">
              <a:spcAft>
                <a:spcPts val="1000"/>
              </a:spcAft>
              <a:buClr>
                <a:srgbClr val="C00000"/>
              </a:buClr>
              <a:buFont typeface="Wingdings" pitchFamily="2" charset="2"/>
              <a:buChar char="§"/>
            </a:pPr>
            <a:r>
              <a:rPr lang="en-IN" sz="2500">
                <a:latin typeface="Calibri" pitchFamily="34" charset="0"/>
              </a:rPr>
              <a:t>Measles remains a significant cause of morbidity and mortality.</a:t>
            </a:r>
          </a:p>
          <a:p>
            <a:pPr marL="250825" indent="-250825">
              <a:spcAft>
                <a:spcPts val="1000"/>
              </a:spcAft>
              <a:buClr>
                <a:srgbClr val="C00000"/>
              </a:buClr>
              <a:buFont typeface="Wingdings" pitchFamily="2" charset="2"/>
              <a:buChar char="§"/>
            </a:pPr>
            <a:r>
              <a:rPr lang="en-IN" sz="2500" b="1">
                <a:solidFill>
                  <a:srgbClr val="C00000"/>
                </a:solidFill>
                <a:latin typeface="Calibri" pitchFamily="34" charset="0"/>
              </a:rPr>
              <a:t>2012 : 122000 </a:t>
            </a:r>
            <a:r>
              <a:rPr lang="en-IN" sz="2500">
                <a:latin typeface="Calibri" pitchFamily="34" charset="0"/>
              </a:rPr>
              <a:t>global measles deaths : </a:t>
            </a:r>
            <a:r>
              <a:rPr lang="en-IN" sz="2500" b="1">
                <a:solidFill>
                  <a:srgbClr val="C00000"/>
                </a:solidFill>
                <a:latin typeface="Calibri" pitchFamily="34" charset="0"/>
              </a:rPr>
              <a:t>43 %</a:t>
            </a:r>
            <a:r>
              <a:rPr lang="en-IN" sz="2500">
                <a:latin typeface="Calibri" pitchFamily="34" charset="0"/>
              </a:rPr>
              <a:t> in the SE Asian region.</a:t>
            </a:r>
          </a:p>
          <a:p>
            <a:pPr marL="250825" indent="-250825">
              <a:spcAft>
                <a:spcPts val="1000"/>
              </a:spcAft>
              <a:buClr>
                <a:srgbClr val="C00000"/>
              </a:buClr>
              <a:buFont typeface="Wingdings" pitchFamily="2" charset="2"/>
              <a:buChar char="§"/>
            </a:pPr>
            <a:r>
              <a:rPr lang="en-IN" sz="2500" b="1">
                <a:solidFill>
                  <a:srgbClr val="C00000"/>
                </a:solidFill>
                <a:latin typeface="Calibri" pitchFamily="34" charset="0"/>
              </a:rPr>
              <a:t>2010 : 103000 </a:t>
            </a:r>
            <a:r>
              <a:rPr lang="en-IN" sz="2500">
                <a:latin typeface="Calibri" pitchFamily="34" charset="0"/>
              </a:rPr>
              <a:t>infants born with CRS, globally </a:t>
            </a:r>
            <a:r>
              <a:rPr lang="en-IN" sz="2500" b="1">
                <a:solidFill>
                  <a:srgbClr val="C00000"/>
                </a:solidFill>
                <a:latin typeface="Calibri" pitchFamily="34" charset="0"/>
              </a:rPr>
              <a:t>: 46 % </a:t>
            </a:r>
            <a:r>
              <a:rPr lang="en-IN" sz="2500">
                <a:latin typeface="Calibri" pitchFamily="34" charset="0"/>
              </a:rPr>
              <a:t>in the SE Asian region.</a:t>
            </a:r>
            <a:endParaRPr lang="en-IN" sz="1000">
              <a:latin typeface="Calibri" pitchFamily="34" charset="0"/>
            </a:endParaRPr>
          </a:p>
        </p:txBody>
      </p:sp>
      <p:sp>
        <p:nvSpPr>
          <p:cNvPr id="20485" name="TextBox 6"/>
          <p:cNvSpPr txBox="1">
            <a:spLocks noChangeArrowheads="1"/>
          </p:cNvSpPr>
          <p:nvPr/>
        </p:nvSpPr>
        <p:spPr bwMode="auto">
          <a:xfrm>
            <a:off x="287338" y="6429375"/>
            <a:ext cx="7499350" cy="246063"/>
          </a:xfrm>
          <a:prstGeom prst="rect">
            <a:avLst/>
          </a:prstGeom>
          <a:noFill/>
          <a:ln w="9525">
            <a:noFill/>
            <a:miter lim="800000"/>
            <a:headEnd/>
            <a:tailEnd/>
          </a:ln>
        </p:spPr>
        <p:txBody>
          <a:bodyPr>
            <a:spAutoFit/>
          </a:bodyPr>
          <a:lstStyle/>
          <a:p>
            <a:pPr marL="250825" indent="-250825">
              <a:spcAft>
                <a:spcPts val="1000"/>
              </a:spcAft>
              <a:buClr>
                <a:srgbClr val="C00000"/>
              </a:buClr>
            </a:pPr>
            <a:r>
              <a:rPr lang="en-IN" sz="1000">
                <a:latin typeface="Calibri" pitchFamily="34" charset="0"/>
                <a:hlinkClick r:id="rId3" action="ppaction://hlinkfile"/>
              </a:rPr>
              <a:t>*Strategic plan for Measles elimination and Rubella and CRS control in the SEA region 2014-2020</a:t>
            </a:r>
            <a:endParaRPr lang="en-US" sz="100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285750" y="446088"/>
            <a:ext cx="5006975" cy="549275"/>
          </a:xfrm>
          <a:prstGeom prst="rect">
            <a:avLst/>
          </a:prstGeom>
          <a:noFill/>
          <a:ln w="9525">
            <a:noFill/>
            <a:miter lim="800000"/>
            <a:headEnd/>
            <a:tailEnd/>
          </a:ln>
        </p:spPr>
        <p:txBody>
          <a:bodyPr wrap="none">
            <a:spAutoFit/>
          </a:bodyPr>
          <a:lstStyle/>
          <a:p>
            <a:r>
              <a:rPr lang="en-IN" sz="3000" b="1">
                <a:solidFill>
                  <a:schemeClr val="bg1"/>
                </a:solidFill>
                <a:latin typeface="Calibri" pitchFamily="34" charset="0"/>
              </a:rPr>
              <a:t>Measles &amp; Rubella Elimination</a:t>
            </a:r>
            <a:endParaRPr lang="en-US" sz="3000" b="1">
              <a:solidFill>
                <a:schemeClr val="bg1"/>
              </a:solidFill>
              <a:latin typeface="Calibri" pitchFamily="34" charset="0"/>
            </a:endParaRPr>
          </a:p>
        </p:txBody>
      </p:sp>
      <p:sp>
        <p:nvSpPr>
          <p:cNvPr id="7" name="TextBox 6"/>
          <p:cNvSpPr txBox="1"/>
          <p:nvPr/>
        </p:nvSpPr>
        <p:spPr>
          <a:xfrm>
            <a:off x="287338" y="1314450"/>
            <a:ext cx="8570912" cy="2759075"/>
          </a:xfrm>
          <a:prstGeom prst="rect">
            <a:avLst/>
          </a:prstGeom>
          <a:noFill/>
        </p:spPr>
        <p:txBody>
          <a:bodyPr>
            <a:spAutoFit/>
          </a:bodyPr>
          <a:lstStyle/>
          <a:p>
            <a:pPr marL="252000" indent="-252000" fontAlgn="auto">
              <a:spcBef>
                <a:spcPts val="0"/>
              </a:spcBef>
              <a:spcAft>
                <a:spcPts val="1000"/>
              </a:spcAft>
              <a:buClr>
                <a:srgbClr val="C00000"/>
              </a:buClr>
              <a:buFont typeface="Wingdings" pitchFamily="2" charset="2"/>
              <a:buChar char="§"/>
              <a:defRPr/>
            </a:pPr>
            <a:r>
              <a:rPr lang="en-IN" sz="2500" dirty="0">
                <a:latin typeface="Calibri" pitchFamily="34" charset="0"/>
                <a:cs typeface="+mn-cs"/>
              </a:rPr>
              <a:t>Progressing slower than expected.</a:t>
            </a:r>
          </a:p>
          <a:p>
            <a:pPr marL="252000" indent="-252000" fontAlgn="auto">
              <a:spcBef>
                <a:spcPts val="0"/>
              </a:spcBef>
              <a:spcAft>
                <a:spcPts val="1000"/>
              </a:spcAft>
              <a:buClr>
                <a:srgbClr val="C00000"/>
              </a:buClr>
              <a:buFont typeface="Wingdings" pitchFamily="2" charset="2"/>
              <a:buChar char="§"/>
              <a:defRPr/>
            </a:pPr>
            <a:r>
              <a:rPr lang="en-IN" sz="2500" dirty="0">
                <a:latin typeface="Calibri" pitchFamily="34" charset="0"/>
                <a:cs typeface="+mn-cs"/>
              </a:rPr>
              <a:t>Since 2010 global Measles incidence has decreased by 21 % from 50 cases per </a:t>
            </a:r>
            <a:r>
              <a:rPr lang="en-IN" sz="2500" dirty="0" err="1">
                <a:latin typeface="Calibri" pitchFamily="34" charset="0"/>
                <a:cs typeface="+mn-cs"/>
              </a:rPr>
              <a:t>mio</a:t>
            </a:r>
            <a:r>
              <a:rPr lang="en-IN" sz="2500" dirty="0">
                <a:latin typeface="Calibri" pitchFamily="34" charset="0"/>
                <a:cs typeface="+mn-cs"/>
              </a:rPr>
              <a:t> to 39.3 cases in 2015.</a:t>
            </a:r>
          </a:p>
          <a:p>
            <a:pPr marL="252000" indent="-252000" fontAlgn="auto">
              <a:spcBef>
                <a:spcPts val="0"/>
              </a:spcBef>
              <a:spcAft>
                <a:spcPts val="1000"/>
              </a:spcAft>
              <a:buClr>
                <a:srgbClr val="C00000"/>
              </a:buClr>
              <a:buFont typeface="Wingdings" pitchFamily="2" charset="2"/>
              <a:buChar char="§"/>
              <a:defRPr/>
            </a:pPr>
            <a:r>
              <a:rPr lang="en-IN" sz="2500" dirty="0">
                <a:latin typeface="Calibri" pitchFamily="34" charset="0"/>
                <a:cs typeface="+mn-cs"/>
              </a:rPr>
              <a:t>Measles outbreak have occurred in numerous countries</a:t>
            </a:r>
          </a:p>
          <a:p>
            <a:pPr marL="250825" indent="107950" fontAlgn="auto">
              <a:spcBef>
                <a:spcPts val="0"/>
              </a:spcBef>
              <a:spcAft>
                <a:spcPts val="1000"/>
              </a:spcAft>
              <a:buClr>
                <a:srgbClr val="C00000"/>
              </a:buClr>
              <a:defRPr/>
            </a:pPr>
            <a:r>
              <a:rPr lang="en-IN" sz="2000" dirty="0">
                <a:latin typeface="Calibri" pitchFamily="34" charset="0"/>
                <a:cs typeface="+mn-cs"/>
              </a:rPr>
              <a:t>– sub-optimal immunisation coverage.</a:t>
            </a:r>
          </a:p>
          <a:p>
            <a:pPr marL="250825" indent="107950" fontAlgn="auto">
              <a:spcBef>
                <a:spcPts val="0"/>
              </a:spcBef>
              <a:spcAft>
                <a:spcPts val="1000"/>
              </a:spcAft>
              <a:buClr>
                <a:srgbClr val="C00000"/>
              </a:buClr>
              <a:defRPr/>
            </a:pPr>
            <a:r>
              <a:rPr lang="en-IN" sz="2000" dirty="0">
                <a:latin typeface="Calibri" pitchFamily="34" charset="0"/>
                <a:cs typeface="+mn-cs"/>
              </a:rPr>
              <a:t>– increased susceptibility in older age groups.</a:t>
            </a:r>
          </a:p>
        </p:txBody>
      </p:sp>
      <p:sp>
        <p:nvSpPr>
          <p:cNvPr id="8" name="Rounded Rectangle 7"/>
          <p:cNvSpPr/>
          <p:nvPr/>
        </p:nvSpPr>
        <p:spPr>
          <a:xfrm>
            <a:off x="357188" y="5000625"/>
            <a:ext cx="8429625" cy="1500188"/>
          </a:xfrm>
          <a:prstGeom prst="roundRect">
            <a:avLst>
              <a:gd name="adj" fmla="val 72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3500" b="1" dirty="0"/>
              <a:t>45 Member States have not yet introduced Rubella vaccine!</a:t>
            </a:r>
            <a:endParaRPr lang="en-US" sz="35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2"/>
          <p:cNvSpPr txBox="1">
            <a:spLocks noChangeArrowheads="1"/>
          </p:cNvSpPr>
          <p:nvPr/>
        </p:nvSpPr>
        <p:spPr bwMode="auto">
          <a:xfrm>
            <a:off x="285750" y="446088"/>
            <a:ext cx="5006975" cy="549275"/>
          </a:xfrm>
          <a:prstGeom prst="rect">
            <a:avLst/>
          </a:prstGeom>
          <a:noFill/>
          <a:ln w="9525">
            <a:noFill/>
            <a:miter lim="800000"/>
            <a:headEnd/>
            <a:tailEnd/>
          </a:ln>
        </p:spPr>
        <p:txBody>
          <a:bodyPr wrap="none">
            <a:spAutoFit/>
          </a:bodyPr>
          <a:lstStyle/>
          <a:p>
            <a:r>
              <a:rPr lang="en-IN" sz="3000" b="1">
                <a:solidFill>
                  <a:schemeClr val="bg1"/>
                </a:solidFill>
                <a:latin typeface="Calibri" pitchFamily="34" charset="0"/>
              </a:rPr>
              <a:t>Measles &amp; Rubella Elimination</a:t>
            </a:r>
            <a:endParaRPr lang="en-US" sz="3000" b="1">
              <a:solidFill>
                <a:schemeClr val="bg1"/>
              </a:solidFill>
              <a:latin typeface="Calibri" pitchFamily="34" charset="0"/>
            </a:endParaRPr>
          </a:p>
        </p:txBody>
      </p:sp>
      <p:graphicFrame>
        <p:nvGraphicFramePr>
          <p:cNvPr id="5" name="Table 4"/>
          <p:cNvGraphicFramePr>
            <a:graphicFrameLocks noGrp="1"/>
          </p:cNvGraphicFramePr>
          <p:nvPr/>
        </p:nvGraphicFramePr>
        <p:xfrm>
          <a:off x="357188" y="1214438"/>
          <a:ext cx="8358246" cy="4979555"/>
        </p:xfrm>
        <a:graphic>
          <a:graphicData uri="http://schemas.openxmlformats.org/drawingml/2006/table">
            <a:tbl>
              <a:tblPr firstRow="1" bandRow="1">
                <a:tableStyleId>{5C22544A-7EE6-4342-B048-85BDC9FD1C3A}</a:tableStyleId>
              </a:tblPr>
              <a:tblGrid>
                <a:gridCol w="4286280"/>
                <a:gridCol w="4071966"/>
              </a:tblGrid>
              <a:tr h="544715">
                <a:tc>
                  <a:txBody>
                    <a:bodyPr/>
                    <a:lstStyle/>
                    <a:p>
                      <a:pPr algn="ctr"/>
                      <a:r>
                        <a:rPr lang="en-IN" sz="1500" dirty="0" smtClean="0">
                          <a:latin typeface="Calibri" pitchFamily="34" charset="0"/>
                        </a:rPr>
                        <a:t>2015 Goal  or Milestone</a:t>
                      </a:r>
                      <a:endParaRPr lang="en-US" sz="1500" dirty="0">
                        <a:latin typeface="Calibri" pitchFamily="34" charset="0"/>
                      </a:endParaRPr>
                    </a:p>
                  </a:txBody>
                  <a:tcPr/>
                </a:tc>
                <a:tc>
                  <a:txBody>
                    <a:bodyPr/>
                    <a:lstStyle/>
                    <a:p>
                      <a:pPr algn="ctr"/>
                      <a:r>
                        <a:rPr lang="en-IN" sz="1500" dirty="0" smtClean="0">
                          <a:latin typeface="Calibri" pitchFamily="34" charset="0"/>
                        </a:rPr>
                        <a:t>Evaluation (based on 2015 data)</a:t>
                      </a:r>
                      <a:endParaRPr lang="en-US" sz="1500" dirty="0">
                        <a:latin typeface="Calibri" pitchFamily="34" charset="0"/>
                      </a:endParaRPr>
                    </a:p>
                  </a:txBody>
                  <a:tcPr/>
                </a:tc>
              </a:tr>
              <a:tr h="544715">
                <a:tc>
                  <a:txBody>
                    <a:bodyPr/>
                    <a:lstStyle/>
                    <a:p>
                      <a:pPr algn="ctr"/>
                      <a:r>
                        <a:rPr lang="en-IN" sz="1500" dirty="0" smtClean="0">
                          <a:latin typeface="Calibri" pitchFamily="34" charset="0"/>
                        </a:rPr>
                        <a:t>Achieve &gt; 95% reduction in estimated measles mortality compared to 2000</a:t>
                      </a:r>
                      <a:endParaRPr lang="en-US" sz="1500" dirty="0">
                        <a:latin typeface="Calibri" pitchFamily="34" charset="0"/>
                      </a:endParaRPr>
                    </a:p>
                  </a:txBody>
                  <a:tcPr anchor="ctr">
                    <a:solidFill>
                      <a:schemeClr val="accent6">
                        <a:lumMod val="20000"/>
                        <a:lumOff val="80000"/>
                      </a:schemeClr>
                    </a:solidFill>
                  </a:tcPr>
                </a:tc>
                <a:tc>
                  <a:txBody>
                    <a:bodyPr/>
                    <a:lstStyle/>
                    <a:p>
                      <a:pPr algn="ctr"/>
                      <a:r>
                        <a:rPr lang="en-IN" sz="1500" dirty="0" smtClean="0">
                          <a:latin typeface="Calibri" pitchFamily="34" charset="0"/>
                        </a:rPr>
                        <a:t>Reduction of 79%*</a:t>
                      </a:r>
                      <a:endParaRPr lang="en-US" sz="1500" dirty="0">
                        <a:latin typeface="Calibri" pitchFamily="34" charset="0"/>
                      </a:endParaRPr>
                    </a:p>
                  </a:txBody>
                  <a:tcPr anchor="ctr">
                    <a:solidFill>
                      <a:schemeClr val="accent6">
                        <a:lumMod val="20000"/>
                        <a:lumOff val="80000"/>
                      </a:schemeClr>
                    </a:solidFill>
                  </a:tcPr>
                </a:tc>
              </a:tr>
              <a:tr h="544715">
                <a:tc>
                  <a:txBody>
                    <a:bodyPr/>
                    <a:lstStyle/>
                    <a:p>
                      <a:pPr algn="ctr"/>
                      <a:r>
                        <a:rPr lang="en-IN" sz="1500" dirty="0" smtClean="0">
                          <a:latin typeface="Calibri" pitchFamily="34" charset="0"/>
                        </a:rPr>
                        <a:t>Reduce annual measles incidence to less than 5 cases/million &amp; maintain that level</a:t>
                      </a:r>
                      <a:endParaRPr lang="en-US" sz="1500" dirty="0">
                        <a:latin typeface="Calibri" pitchFamily="34" charset="0"/>
                      </a:endParaRPr>
                    </a:p>
                  </a:txBody>
                  <a:tcPr anchor="ctr">
                    <a:solidFill>
                      <a:srgbClr val="FEF6F0"/>
                    </a:solidFill>
                  </a:tcPr>
                </a:tc>
                <a:tc>
                  <a:txBody>
                    <a:bodyPr/>
                    <a:lstStyle/>
                    <a:p>
                      <a:pPr algn="ctr"/>
                      <a:r>
                        <a:rPr lang="en-IN" sz="1500" dirty="0" smtClean="0">
                          <a:latin typeface="Calibri" pitchFamily="34" charset="0"/>
                        </a:rPr>
                        <a:t>Global incidence of 36 per million</a:t>
                      </a:r>
                      <a:endParaRPr lang="en-US" sz="1500" dirty="0">
                        <a:latin typeface="Calibri" pitchFamily="34" charset="0"/>
                      </a:endParaRPr>
                    </a:p>
                  </a:txBody>
                  <a:tcPr anchor="ctr">
                    <a:solidFill>
                      <a:srgbClr val="FEF6F0"/>
                    </a:solidFill>
                  </a:tcPr>
                </a:tc>
              </a:tr>
              <a:tr h="544715">
                <a:tc>
                  <a:txBody>
                    <a:bodyPr/>
                    <a:lstStyle/>
                    <a:p>
                      <a:pPr algn="ctr"/>
                      <a:r>
                        <a:rPr lang="en-IN" sz="1500" dirty="0" smtClean="0">
                          <a:latin typeface="Calibri" pitchFamily="34" charset="0"/>
                        </a:rPr>
                        <a:t>Achieve at least 90% MCV1 coverage nationally, and &gt; 80% coverage in every district or equivalent administrative unit.</a:t>
                      </a:r>
                    </a:p>
                  </a:txBody>
                  <a:tcPr anchor="ctr">
                    <a:solidFill>
                      <a:schemeClr val="accent6">
                        <a:lumMod val="20000"/>
                        <a:lumOff val="80000"/>
                      </a:schemeClr>
                    </a:solidFill>
                  </a:tcPr>
                </a:tc>
                <a:tc>
                  <a:txBody>
                    <a:bodyPr/>
                    <a:lstStyle/>
                    <a:p>
                      <a:pPr algn="ctr"/>
                      <a:r>
                        <a:rPr lang="en-IN" sz="1500" dirty="0" smtClean="0">
                          <a:latin typeface="Calibri" pitchFamily="34" charset="0"/>
                        </a:rPr>
                        <a:t>119 (61%) countries have MCV1 coverage &gt; 90% at national level.</a:t>
                      </a:r>
                      <a:endParaRPr lang="en-US" sz="1500" dirty="0">
                        <a:latin typeface="Calibri" pitchFamily="34" charset="0"/>
                      </a:endParaRPr>
                    </a:p>
                  </a:txBody>
                  <a:tcPr anchor="ctr">
                    <a:solidFill>
                      <a:schemeClr val="accent6">
                        <a:lumMod val="20000"/>
                        <a:lumOff val="80000"/>
                      </a:schemeClr>
                    </a:solidFill>
                  </a:tcPr>
                </a:tc>
              </a:tr>
              <a:tr h="544715">
                <a:tc>
                  <a:txBody>
                    <a:bodyPr/>
                    <a:lstStyle/>
                    <a:p>
                      <a:pPr algn="ctr"/>
                      <a:r>
                        <a:rPr lang="en-IN" sz="1500" dirty="0" smtClean="0">
                          <a:latin typeface="Calibri" pitchFamily="34" charset="0"/>
                        </a:rPr>
                        <a:t>Achieve at least 95% coverage with M, MR or MMR during SIAs in every district.</a:t>
                      </a:r>
                      <a:endParaRPr lang="en-US" sz="1500" dirty="0">
                        <a:latin typeface="Calibri" pitchFamily="34" charset="0"/>
                      </a:endParaRPr>
                    </a:p>
                  </a:txBody>
                  <a:tcPr anchor="ctr">
                    <a:solidFill>
                      <a:srgbClr val="FEF6F0"/>
                    </a:solidFill>
                  </a:tcPr>
                </a:tc>
                <a:tc>
                  <a:txBody>
                    <a:bodyPr/>
                    <a:lstStyle/>
                    <a:p>
                      <a:pPr algn="ctr"/>
                      <a:r>
                        <a:rPr lang="en-IN" sz="1500" dirty="0" smtClean="0">
                          <a:latin typeface="Calibri" pitchFamily="34" charset="0"/>
                        </a:rPr>
                        <a:t>Of 104 SIAs from 2013-2015, 52  (50%) had a reported coverage of  ≥95%. Only 19 conducted a post- SIA coverage survey; 9 (47%) reached ≥95% national coverage.</a:t>
                      </a:r>
                    </a:p>
                  </a:txBody>
                  <a:tcPr anchor="ctr">
                    <a:solidFill>
                      <a:srgbClr val="FEF6F0"/>
                    </a:solidFill>
                  </a:tcPr>
                </a:tc>
              </a:tr>
              <a:tr h="544715">
                <a:tc>
                  <a:txBody>
                    <a:bodyPr/>
                    <a:lstStyle/>
                    <a:p>
                      <a:pPr algn="ctr"/>
                      <a:r>
                        <a:rPr lang="en-IN" sz="1500" dirty="0" smtClean="0">
                          <a:latin typeface="Calibri" pitchFamily="34" charset="0"/>
                        </a:rPr>
                        <a:t>Establish a rubella/CRS elimination goal in  at least three additional WHO regions (i.e., in addition to the AMR and EUR that had established goals before 2012).</a:t>
                      </a:r>
                      <a:endParaRPr lang="en-US" sz="1500" dirty="0">
                        <a:latin typeface="Calibri" pitchFamily="34" charset="0"/>
                      </a:endParaRPr>
                    </a:p>
                  </a:txBody>
                  <a:tcPr anchor="ctr">
                    <a:solidFill>
                      <a:schemeClr val="accent6">
                        <a:lumMod val="20000"/>
                        <a:lumOff val="80000"/>
                      </a:schemeClr>
                    </a:solidFill>
                  </a:tcPr>
                </a:tc>
                <a:tc>
                  <a:txBody>
                    <a:bodyPr/>
                    <a:lstStyle/>
                    <a:p>
                      <a:pPr algn="ctr"/>
                      <a:r>
                        <a:rPr lang="en-IN" sz="1500" dirty="0" smtClean="0">
                          <a:latin typeface="Calibri" pitchFamily="34" charset="0"/>
                        </a:rPr>
                        <a:t>One additional region, WPR, has established a rubella elimination goal but no date is associated with It.</a:t>
                      </a:r>
                      <a:endParaRPr lang="en-US" sz="1500" dirty="0">
                        <a:latin typeface="Calibri" pitchFamily="34" charset="0"/>
                      </a:endParaRPr>
                    </a:p>
                  </a:txBody>
                  <a:tcPr anchor="ctr">
                    <a:solidFill>
                      <a:schemeClr val="accent6">
                        <a:lumMod val="20000"/>
                        <a:lumOff val="80000"/>
                      </a:schemeClr>
                    </a:solidFill>
                  </a:tcPr>
                </a:tc>
              </a:tr>
              <a:tr h="544715">
                <a:tc>
                  <a:txBody>
                    <a:bodyPr/>
                    <a:lstStyle/>
                    <a:p>
                      <a:pPr algn="ctr"/>
                      <a:r>
                        <a:rPr lang="en-IN" sz="1500" dirty="0" smtClean="0">
                          <a:latin typeface="Calibri" pitchFamily="34" charset="0"/>
                        </a:rPr>
                        <a:t>Establish a target date for the global eradication of measles.</a:t>
                      </a:r>
                      <a:r>
                        <a:rPr lang="en-US" sz="1500" dirty="0" smtClean="0">
                          <a:latin typeface="Calibri" pitchFamily="34" charset="0"/>
                        </a:rPr>
                        <a:t> </a:t>
                      </a:r>
                      <a:endParaRPr lang="en-US" sz="1500" dirty="0">
                        <a:latin typeface="Calibri" pitchFamily="34" charset="0"/>
                      </a:endParaRPr>
                    </a:p>
                  </a:txBody>
                  <a:tcPr anchor="ctr">
                    <a:solidFill>
                      <a:srgbClr val="FEF6F0"/>
                    </a:solidFill>
                  </a:tcPr>
                </a:tc>
                <a:tc>
                  <a:txBody>
                    <a:bodyPr/>
                    <a:lstStyle/>
                    <a:p>
                      <a:pPr algn="ctr"/>
                      <a:r>
                        <a:rPr lang="en-IN" sz="1500" dirty="0" smtClean="0">
                          <a:latin typeface="Calibri" pitchFamily="34" charset="0"/>
                        </a:rPr>
                        <a:t>No target date for global measles eradication established.</a:t>
                      </a:r>
                      <a:endParaRPr lang="en-US" sz="1500" dirty="0">
                        <a:latin typeface="Calibri" pitchFamily="34" charset="0"/>
                      </a:endParaRPr>
                    </a:p>
                  </a:txBody>
                  <a:tcPr anchor="ctr">
                    <a:solidFill>
                      <a:srgbClr val="FEF6F0"/>
                    </a:solidFill>
                  </a:tcPr>
                </a:tc>
              </a:tr>
            </a:tbl>
          </a:graphicData>
        </a:graphic>
      </p:graphicFrame>
      <p:sp>
        <p:nvSpPr>
          <p:cNvPr id="23581" name="TextBox 5"/>
          <p:cNvSpPr txBox="1">
            <a:spLocks noChangeArrowheads="1"/>
          </p:cNvSpPr>
          <p:nvPr/>
        </p:nvSpPr>
        <p:spPr bwMode="auto">
          <a:xfrm>
            <a:off x="287338" y="6429375"/>
            <a:ext cx="7499350" cy="246063"/>
          </a:xfrm>
          <a:prstGeom prst="rect">
            <a:avLst/>
          </a:prstGeom>
          <a:noFill/>
          <a:ln w="9525">
            <a:noFill/>
            <a:miter lim="800000"/>
            <a:headEnd/>
            <a:tailEnd/>
          </a:ln>
        </p:spPr>
        <p:txBody>
          <a:bodyPr>
            <a:spAutoFit/>
          </a:bodyPr>
          <a:lstStyle/>
          <a:p>
            <a:pPr marL="250825" indent="-250825">
              <a:spcAft>
                <a:spcPts val="1000"/>
              </a:spcAft>
              <a:buClr>
                <a:srgbClr val="C00000"/>
              </a:buClr>
            </a:pPr>
            <a:r>
              <a:rPr lang="en-IN" sz="1000">
                <a:latin typeface="Calibri" pitchFamily="34" charset="0"/>
              </a:rPr>
              <a:t>Source </a:t>
            </a:r>
            <a:r>
              <a:rPr lang="en-IN" sz="1000">
                <a:latin typeface="Calibri" pitchFamily="34" charset="0"/>
                <a:hlinkClick r:id="rId2" action="ppaction://hlinkfile"/>
              </a:rPr>
              <a:t>: Midterm review of the Global Measles &amp; Rubella strategic plan 2012-20</a:t>
            </a:r>
            <a:endParaRPr lang="en-IN" sz="100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2"/>
          <p:cNvSpPr txBox="1">
            <a:spLocks noChangeArrowheads="1"/>
          </p:cNvSpPr>
          <p:nvPr/>
        </p:nvSpPr>
        <p:spPr bwMode="auto">
          <a:xfrm>
            <a:off x="285750" y="446088"/>
            <a:ext cx="2462213" cy="549275"/>
          </a:xfrm>
          <a:prstGeom prst="rect">
            <a:avLst/>
          </a:prstGeom>
          <a:noFill/>
          <a:ln w="9525">
            <a:noFill/>
            <a:miter lim="800000"/>
            <a:headEnd/>
            <a:tailEnd/>
          </a:ln>
        </p:spPr>
        <p:txBody>
          <a:bodyPr wrap="none">
            <a:spAutoFit/>
          </a:bodyPr>
          <a:lstStyle/>
          <a:p>
            <a:r>
              <a:rPr lang="en-IN" sz="3000" b="1">
                <a:solidFill>
                  <a:schemeClr val="bg1"/>
                </a:solidFill>
                <a:latin typeface="Calibri" pitchFamily="34" charset="0"/>
              </a:rPr>
              <a:t>Current Status</a:t>
            </a:r>
            <a:endParaRPr lang="en-US" sz="3000" b="1">
              <a:solidFill>
                <a:schemeClr val="bg1"/>
              </a:solidFill>
              <a:latin typeface="Calibri" pitchFamily="34" charset="0"/>
            </a:endParaRPr>
          </a:p>
        </p:txBody>
      </p:sp>
      <p:sp>
        <p:nvSpPr>
          <p:cNvPr id="24579" name="TextBox 6"/>
          <p:cNvSpPr txBox="1">
            <a:spLocks noChangeArrowheads="1"/>
          </p:cNvSpPr>
          <p:nvPr/>
        </p:nvSpPr>
        <p:spPr bwMode="auto">
          <a:xfrm>
            <a:off x="287338" y="1314450"/>
            <a:ext cx="8570912" cy="3902075"/>
          </a:xfrm>
          <a:prstGeom prst="rect">
            <a:avLst/>
          </a:prstGeom>
          <a:noFill/>
          <a:ln w="9525">
            <a:noFill/>
            <a:miter lim="800000"/>
            <a:headEnd/>
            <a:tailEnd/>
          </a:ln>
        </p:spPr>
        <p:txBody>
          <a:bodyPr>
            <a:spAutoFit/>
          </a:bodyPr>
          <a:lstStyle/>
          <a:p>
            <a:pPr marL="250825" indent="-250825">
              <a:spcAft>
                <a:spcPts val="1000"/>
              </a:spcAft>
              <a:buClr>
                <a:srgbClr val="C00000"/>
              </a:buClr>
              <a:buFont typeface="Wingdings" pitchFamily="2" charset="2"/>
              <a:buChar char="§"/>
            </a:pPr>
            <a:r>
              <a:rPr lang="en-IN" sz="2500">
                <a:latin typeface="Calibri" pitchFamily="34" charset="0"/>
              </a:rPr>
              <a:t>Tremendous progress made towards both Measles and Rubella Elimination since 2001. </a:t>
            </a:r>
            <a:r>
              <a:rPr lang="en-IN" sz="2500" b="1">
                <a:solidFill>
                  <a:srgbClr val="C00000"/>
                </a:solidFill>
                <a:latin typeface="Calibri" pitchFamily="34" charset="0"/>
              </a:rPr>
              <a:t>Significant gains made during 2012 – 2015</a:t>
            </a:r>
            <a:r>
              <a:rPr lang="en-IN" sz="2500" b="1">
                <a:latin typeface="Calibri" pitchFamily="34" charset="0"/>
              </a:rPr>
              <a:t>.</a:t>
            </a:r>
          </a:p>
          <a:p>
            <a:pPr marL="250825" indent="-250825">
              <a:spcAft>
                <a:spcPts val="1000"/>
              </a:spcAft>
              <a:buClr>
                <a:srgbClr val="C00000"/>
              </a:buClr>
              <a:buFont typeface="Wingdings" pitchFamily="2" charset="2"/>
              <a:buChar char="§"/>
            </a:pPr>
            <a:r>
              <a:rPr lang="en-IN" sz="2500">
                <a:latin typeface="Calibri" pitchFamily="34" charset="0"/>
              </a:rPr>
              <a:t>23/194 WHO Member States introduced MCV2. </a:t>
            </a:r>
            <a:r>
              <a:rPr lang="en-IN" sz="2500" b="1">
                <a:solidFill>
                  <a:srgbClr val="C00000"/>
                </a:solidFill>
                <a:latin typeface="Calibri" pitchFamily="34" charset="0"/>
              </a:rPr>
              <a:t>Global MCV2 coverage rose from 48% to 61%</a:t>
            </a:r>
            <a:r>
              <a:rPr lang="en-IN" sz="2500" b="1">
                <a:latin typeface="Calibri" pitchFamily="34" charset="0"/>
              </a:rPr>
              <a:t>.</a:t>
            </a:r>
          </a:p>
          <a:p>
            <a:pPr marL="250825" indent="-250825">
              <a:spcAft>
                <a:spcPts val="1000"/>
              </a:spcAft>
              <a:buClr>
                <a:srgbClr val="C00000"/>
              </a:buClr>
              <a:buFont typeface="Wingdings" pitchFamily="2" charset="2"/>
              <a:buChar char="§"/>
            </a:pPr>
            <a:r>
              <a:rPr lang="en-IN" sz="2500">
                <a:latin typeface="Calibri" pitchFamily="34" charset="0"/>
              </a:rPr>
              <a:t>17 countries introduced RCV in their schedule. </a:t>
            </a:r>
            <a:r>
              <a:rPr lang="en-IN" sz="2500" b="1">
                <a:solidFill>
                  <a:srgbClr val="C00000"/>
                </a:solidFill>
                <a:latin typeface="Calibri" pitchFamily="34" charset="0"/>
              </a:rPr>
              <a:t>Global RCV coverage rose from 39% to 46%</a:t>
            </a:r>
            <a:r>
              <a:rPr lang="en-IN" sz="2500" b="1">
                <a:latin typeface="Calibri" pitchFamily="34" charset="0"/>
              </a:rPr>
              <a:t>.</a:t>
            </a:r>
          </a:p>
          <a:p>
            <a:pPr marL="250825" indent="-250825">
              <a:spcAft>
                <a:spcPts val="1000"/>
              </a:spcAft>
              <a:buClr>
                <a:srgbClr val="C00000"/>
              </a:buClr>
              <a:buFont typeface="Wingdings" pitchFamily="2" charset="2"/>
              <a:buChar char="§"/>
            </a:pPr>
            <a:r>
              <a:rPr lang="en-IN" sz="2500">
                <a:latin typeface="Calibri" pitchFamily="34" charset="0"/>
              </a:rPr>
              <a:t>4.25 million deaths estimated to have been averted during 2012 – 2014 relative to no vaccination.</a:t>
            </a:r>
          </a:p>
        </p:txBody>
      </p:sp>
      <p:sp>
        <p:nvSpPr>
          <p:cNvPr id="8" name="Rounded Rectangle 7"/>
          <p:cNvSpPr/>
          <p:nvPr/>
        </p:nvSpPr>
        <p:spPr>
          <a:xfrm>
            <a:off x="357188" y="5429250"/>
            <a:ext cx="8429625" cy="1071563"/>
          </a:xfrm>
          <a:prstGeom prst="roundRect">
            <a:avLst>
              <a:gd name="adj" fmla="val 72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2000" b="1" dirty="0"/>
              <a:t>Neither Measles nor Rubella elimination on track to achieve ambitious goals </a:t>
            </a:r>
            <a:r>
              <a:rPr lang="en-IN" sz="2000" dirty="0"/>
              <a:t>laid out in the</a:t>
            </a:r>
            <a:r>
              <a:rPr lang="en-IN" sz="2000" b="1" dirty="0"/>
              <a:t> </a:t>
            </a:r>
            <a:r>
              <a:rPr lang="en-IN" sz="2000" i="1" dirty="0"/>
              <a:t>Global Measles and Rubella Strategic Plan, 2012-2020.</a:t>
            </a:r>
            <a:endParaRPr lang="en-US" sz="2000" i="1" dirty="0"/>
          </a:p>
        </p:txBody>
      </p:sp>
      <p:sp>
        <p:nvSpPr>
          <p:cNvPr id="24581" name="TextBox 5"/>
          <p:cNvSpPr txBox="1">
            <a:spLocks noChangeArrowheads="1"/>
          </p:cNvSpPr>
          <p:nvPr/>
        </p:nvSpPr>
        <p:spPr bwMode="auto">
          <a:xfrm>
            <a:off x="287338" y="6496050"/>
            <a:ext cx="7499350" cy="246063"/>
          </a:xfrm>
          <a:prstGeom prst="rect">
            <a:avLst/>
          </a:prstGeom>
          <a:noFill/>
          <a:ln w="9525">
            <a:noFill/>
            <a:miter lim="800000"/>
            <a:headEnd/>
            <a:tailEnd/>
          </a:ln>
        </p:spPr>
        <p:txBody>
          <a:bodyPr>
            <a:spAutoFit/>
          </a:bodyPr>
          <a:lstStyle/>
          <a:p>
            <a:pPr marL="250825" indent="-250825">
              <a:spcAft>
                <a:spcPts val="1000"/>
              </a:spcAft>
              <a:buClr>
                <a:srgbClr val="C00000"/>
              </a:buClr>
            </a:pPr>
            <a:r>
              <a:rPr lang="en-IN" sz="1000">
                <a:latin typeface="Calibri" pitchFamily="34" charset="0"/>
              </a:rPr>
              <a:t>Source </a:t>
            </a:r>
            <a:r>
              <a:rPr lang="en-IN" sz="1000">
                <a:latin typeface="Calibri" pitchFamily="34" charset="0"/>
                <a:hlinkClick r:id="rId2" action="ppaction://hlinkfile"/>
              </a:rPr>
              <a:t>: Midterm review of the Global Measles &amp; Rubella strategic plan 2012-20</a:t>
            </a:r>
            <a:endParaRPr lang="en-IN" sz="100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612648" y="1600200"/>
            <a:ext cx="8153400" cy="4853136"/>
          </a:xfrm>
          <a:prstGeom prst="rect">
            <a:avLst/>
          </a:prstGeom>
        </p:spPr>
        <p:txBody>
          <a:bodyPr/>
          <a:lstStyle/>
          <a:p>
            <a:pPr marL="398463" indent="-398463" algn="just">
              <a:spcBef>
                <a:spcPts val="0"/>
              </a:spcBef>
              <a:buFont typeface="Wingdings" pitchFamily="2" charset="2"/>
              <a:buChar char="§"/>
              <a:tabLst>
                <a:tab pos="398463" algn="l"/>
              </a:tabLst>
            </a:pPr>
            <a:r>
              <a:rPr lang="en-IN" sz="3200" dirty="0" smtClean="0">
                <a:latin typeface="Calibri" pitchFamily="34" charset="0"/>
              </a:rPr>
              <a:t>We, at Serum Institute of India Pvt. Ltd., feel proud of being a partner to PAHO / WHO in achieving what is designated to be a historical achievement in eradication of Measles &amp; Rubella diseases from the Americas.</a:t>
            </a:r>
          </a:p>
          <a:p>
            <a:pPr marL="398463" indent="-398463" algn="just">
              <a:spcBef>
                <a:spcPts val="0"/>
              </a:spcBef>
              <a:tabLst>
                <a:tab pos="398463" algn="l"/>
              </a:tabLst>
            </a:pPr>
            <a:endParaRPr lang="en-IN" sz="1000" dirty="0" smtClean="0">
              <a:latin typeface="Calibri" pitchFamily="34" charset="0"/>
            </a:endParaRPr>
          </a:p>
          <a:p>
            <a:pPr marL="398463" indent="-398463" algn="just">
              <a:spcBef>
                <a:spcPts val="0"/>
              </a:spcBef>
              <a:buFont typeface="Wingdings" pitchFamily="2" charset="2"/>
              <a:buChar char="§"/>
              <a:tabLst>
                <a:tab pos="398463" algn="l"/>
              </a:tabLst>
            </a:pPr>
            <a:r>
              <a:rPr lang="en-IN" sz="3200" dirty="0" smtClean="0">
                <a:latin typeface="Calibri" pitchFamily="34" charset="0"/>
              </a:rPr>
              <a:t>It is also acknowledged that such historical milestones would not have been achieved without the sincere &amp; strong political will and commitment by all the Members State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202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9"/>
          <p:cNvSpPr>
            <a:spLocks noGrp="1"/>
          </p:cNvSpPr>
          <p:nvPr>
            <p:ph type="sldNum" sz="quarter" idx="4294967295"/>
          </p:nvPr>
        </p:nvSpPr>
        <p:spPr>
          <a:xfrm>
            <a:off x="0" y="1271588"/>
            <a:ext cx="533400" cy="244475"/>
          </a:xfrm>
          <a:prstGeom prst="rect">
            <a:avLst/>
          </a:prstGeom>
        </p:spPr>
        <p:txBody>
          <a:bodyPr>
            <a:normAutofit fontScale="85000" lnSpcReduction="20000"/>
          </a:bodyPr>
          <a:lstStyle/>
          <a:p>
            <a:pPr>
              <a:defRPr/>
            </a:pPr>
            <a:fld id="{829EB031-DB43-46FF-AA7D-CFA4703C0114}" type="slidenum">
              <a:rPr lang="en-US"/>
              <a:pPr>
                <a:defRPr/>
              </a:pPr>
              <a:t>21</a:t>
            </a:fld>
            <a:endParaRPr lang="en-US"/>
          </a:p>
        </p:txBody>
      </p:sp>
      <p:sp>
        <p:nvSpPr>
          <p:cNvPr id="17411" name="Rectangle 3"/>
          <p:cNvSpPr>
            <a:spLocks noGrp="1" noChangeArrowheads="1"/>
          </p:cNvSpPr>
          <p:nvPr>
            <p:ph sz="quarter" idx="1"/>
          </p:nvPr>
        </p:nvSpPr>
        <p:spPr>
          <a:xfrm>
            <a:off x="204788" y="4192588"/>
            <a:ext cx="8847137" cy="2665412"/>
          </a:xfrm>
        </p:spPr>
        <p:txBody>
          <a:bodyPr/>
          <a:lstStyle/>
          <a:p>
            <a:pPr eaLnBrk="1" hangingPunct="1">
              <a:lnSpc>
                <a:spcPct val="115000"/>
              </a:lnSpc>
              <a:spcBef>
                <a:spcPct val="0"/>
              </a:spcBef>
            </a:pPr>
            <a:r>
              <a:rPr lang="en-US" sz="1600" b="1" dirty="0" smtClean="0">
                <a:latin typeface="Arial" charset="0"/>
              </a:rPr>
              <a:t>SII is partner to Measles Rubella (MR) Initiative and catering to majority of UN supplies since Year 1993. Led to prevention of nearly 7.5 million deaths between 1999-2005. Measles deaths dropped by 75 % in Africa during this initiative</a:t>
            </a:r>
            <a:r>
              <a:rPr lang="en-US" sz="2000" dirty="0" smtClean="0">
                <a:latin typeface="Arial" charset="0"/>
              </a:rPr>
              <a:t>. </a:t>
            </a:r>
          </a:p>
          <a:p>
            <a:pPr eaLnBrk="1" hangingPunct="1">
              <a:lnSpc>
                <a:spcPct val="115000"/>
              </a:lnSpc>
              <a:spcBef>
                <a:spcPct val="0"/>
              </a:spcBef>
            </a:pPr>
            <a:r>
              <a:rPr lang="en-US" sz="1600" b="1" dirty="0" smtClean="0">
                <a:latin typeface="Arial" charset="0"/>
              </a:rPr>
              <a:t>Helped UN agencies to achieve goal of reducing measles death by 90 % in 2007, three years early.</a:t>
            </a:r>
          </a:p>
          <a:p>
            <a:pPr eaLnBrk="1" hangingPunct="1">
              <a:lnSpc>
                <a:spcPct val="115000"/>
              </a:lnSpc>
              <a:spcBef>
                <a:spcPct val="0"/>
              </a:spcBef>
            </a:pPr>
            <a:r>
              <a:rPr lang="en-US" sz="1600" b="1" dirty="0" smtClean="0">
                <a:latin typeface="Arial" charset="0"/>
              </a:rPr>
              <a:t>Year 2009-10: 90 % of supplies to UN agencies was met by SII. 74 % drop in measles deaths world wide between 2000 and 2010 </a:t>
            </a:r>
          </a:p>
          <a:p>
            <a:pPr eaLnBrk="1" hangingPunct="1">
              <a:lnSpc>
                <a:spcPct val="115000"/>
              </a:lnSpc>
              <a:spcBef>
                <a:spcPct val="0"/>
              </a:spcBef>
            </a:pPr>
            <a:r>
              <a:rPr lang="en-US" sz="1600" b="1" dirty="0" smtClean="0">
                <a:latin typeface="Arial" charset="0"/>
              </a:rPr>
              <a:t>Looking forward to </a:t>
            </a:r>
            <a:r>
              <a:rPr lang="en-US" sz="2000" b="1" dirty="0" smtClean="0"/>
              <a:t>2012–2020 Global Measles and Rubella Strategic Plan.</a:t>
            </a:r>
          </a:p>
        </p:txBody>
      </p:sp>
      <p:pic>
        <p:nvPicPr>
          <p:cNvPr id="17412" name="Picture 4"/>
          <p:cNvPicPr>
            <a:picLocks noGrp="1" noChangeAspect="1" noChangeArrowheads="1"/>
          </p:cNvPicPr>
          <p:nvPr>
            <p:ph sz="quarter" idx="2"/>
          </p:nvPr>
        </p:nvPicPr>
        <p:blipFill>
          <a:blip r:embed="rId3" cstate="print"/>
          <a:srcRect/>
          <a:stretch>
            <a:fillRect/>
          </a:stretch>
        </p:blipFill>
        <p:spPr>
          <a:xfrm>
            <a:off x="658813" y="1127125"/>
            <a:ext cx="8027987" cy="3054350"/>
          </a:xfrm>
          <a:noFill/>
        </p:spPr>
      </p:pic>
      <p:sp>
        <p:nvSpPr>
          <p:cNvPr id="17413" name="Rectangle 5"/>
          <p:cNvSpPr>
            <a:spLocks noChangeArrowheads="1"/>
          </p:cNvSpPr>
          <p:nvPr/>
        </p:nvSpPr>
        <p:spPr bwMode="auto">
          <a:xfrm>
            <a:off x="6537325" y="6615113"/>
            <a:ext cx="2514600" cy="228600"/>
          </a:xfrm>
          <a:prstGeom prst="rect">
            <a:avLst/>
          </a:prstGeom>
          <a:noFill/>
          <a:ln w="9525">
            <a:noFill/>
            <a:miter lim="800000"/>
            <a:headEnd/>
            <a:tailEnd/>
          </a:ln>
        </p:spPr>
        <p:txBody>
          <a:bodyPr wrap="none">
            <a:spAutoFit/>
          </a:bodyPr>
          <a:lstStyle/>
          <a:p>
            <a:r>
              <a:rPr lang="en-US" sz="900"/>
              <a:t>http://www.cdc.gov/mmwr/pdf/wk/mm6104.pdf</a:t>
            </a:r>
          </a:p>
        </p:txBody>
      </p:sp>
      <p:sp>
        <p:nvSpPr>
          <p:cNvPr id="17414" name="Rectangle 7"/>
          <p:cNvSpPr>
            <a:spLocks noChangeArrowheads="1"/>
          </p:cNvSpPr>
          <p:nvPr/>
        </p:nvSpPr>
        <p:spPr bwMode="auto">
          <a:xfrm>
            <a:off x="1238250" y="107950"/>
            <a:ext cx="7448550" cy="1066800"/>
          </a:xfrm>
          <a:prstGeom prst="rect">
            <a:avLst/>
          </a:prstGeom>
          <a:noFill/>
          <a:ln w="9525">
            <a:noFill/>
            <a:miter lim="800000"/>
            <a:headEnd/>
            <a:tailEnd/>
          </a:ln>
        </p:spPr>
        <p:txBody>
          <a:bodyPr>
            <a:spAutoFit/>
          </a:bodyPr>
          <a:lstStyle/>
          <a:p>
            <a:pPr algn="ctr"/>
            <a:r>
              <a:rPr lang="en-US" sz="3200" dirty="0">
                <a:solidFill>
                  <a:schemeClr val="bg1"/>
                </a:solidFill>
                <a:latin typeface="Tw Cen MT" pitchFamily="34" charset="0"/>
              </a:rPr>
              <a:t>Reliable Supplies </a:t>
            </a:r>
            <a:br>
              <a:rPr lang="en-US" sz="3200" dirty="0">
                <a:solidFill>
                  <a:schemeClr val="bg1"/>
                </a:solidFill>
                <a:latin typeface="Tw Cen MT" pitchFamily="34" charset="0"/>
              </a:rPr>
            </a:br>
            <a:r>
              <a:rPr lang="en-US" sz="3200" dirty="0">
                <a:solidFill>
                  <a:schemeClr val="bg1"/>
                </a:solidFill>
                <a:latin typeface="Tw Cen MT" pitchFamily="34" charset="0"/>
              </a:rPr>
              <a:t>MMR Group of Vaccines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Commitment from SIIPL</a:t>
            </a:r>
            <a:endParaRPr lang="en-IN" dirty="0">
              <a:solidFill>
                <a:schemeClr val="bg1"/>
              </a:solidFill>
            </a:endParaRPr>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IN" dirty="0" smtClean="0"/>
              <a:t>Since last over 20 years, SII has supplied more than 5 billion doses globally containing Measles &amp; Rubella Vaccine.</a:t>
            </a:r>
            <a:r>
              <a:rPr lang="en-US" dirty="0" smtClean="0"/>
              <a:t>  </a:t>
            </a:r>
            <a:endParaRPr lang="en-IN" dirty="0" smtClean="0"/>
          </a:p>
          <a:p>
            <a:r>
              <a:rPr lang="en-IN" dirty="0" smtClean="0"/>
              <a:t>Production capacity: 600 million doses per annum for Measles &amp; Rubella, in order to support the global elimination programme of these diseases.</a:t>
            </a:r>
            <a:r>
              <a:rPr lang="en-US" dirty="0" smtClean="0"/>
              <a:t> </a:t>
            </a:r>
          </a:p>
          <a:p>
            <a:r>
              <a:rPr lang="en-US" dirty="0" smtClean="0"/>
              <a:t>Mass immunization campaign in Iran covered 33 million people in 1 month period without any safety issues.</a:t>
            </a:r>
            <a:endParaRPr lang="en-IN" dirty="0" smtClean="0"/>
          </a:p>
          <a:p>
            <a:r>
              <a:rPr lang="en-US" dirty="0" smtClean="0"/>
              <a:t>Immunization campaign in Albania, incidences of measles and rubella infections significantly dropped after the mass immunization campaigns with this vaccine.</a:t>
            </a:r>
            <a:endParaRPr lang="en-IN" dirty="0" smtClean="0"/>
          </a:p>
          <a:p>
            <a:r>
              <a:rPr lang="en-US" dirty="0" smtClean="0"/>
              <a:t>Measles was eliminated from South Korea after mass immunization campaign with this vaccine.</a:t>
            </a:r>
            <a:endParaRPr lang="en-IN" dirty="0" smtClean="0"/>
          </a:p>
          <a:p>
            <a:pPr algn="just">
              <a:buFont typeface="Wingdings" pitchFamily="2" charset="2"/>
              <a:buChar char="Ø"/>
            </a:pPr>
            <a:endParaRPr lang="en-IN" b="1" dirty="0" smtClean="0">
              <a:latin typeface="Cambria" pitchFamily="18" charset="0"/>
            </a:endParaRPr>
          </a:p>
          <a:p>
            <a:pPr algn="just">
              <a:buFont typeface="Wingdings" pitchFamily="2" charset="2"/>
              <a:buChar char="Ø"/>
            </a:pPr>
            <a:endParaRPr lang="en-IN" b="1" dirty="0" smtClean="0">
              <a:latin typeface="Cambria" pitchFamily="18" charset="0"/>
            </a:endParaRPr>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Other initiatives at SIIPL</a:t>
            </a:r>
            <a:endParaRPr lang="en-IN" dirty="0">
              <a:solidFill>
                <a:schemeClr val="bg1"/>
              </a:solidFill>
            </a:endParaRPr>
          </a:p>
        </p:txBody>
      </p:sp>
      <p:sp>
        <p:nvSpPr>
          <p:cNvPr id="3" name="Content Placeholder 2"/>
          <p:cNvSpPr>
            <a:spLocks noGrp="1"/>
          </p:cNvSpPr>
          <p:nvPr>
            <p:ph idx="1"/>
          </p:nvPr>
        </p:nvSpPr>
        <p:spPr/>
        <p:txBody>
          <a:bodyPr>
            <a:normAutofit/>
          </a:bodyPr>
          <a:lstStyle/>
          <a:p>
            <a:pPr>
              <a:lnSpc>
                <a:spcPct val="90000"/>
              </a:lnSpc>
            </a:pPr>
            <a:r>
              <a:rPr lang="en-IN" sz="2700" dirty="0" smtClean="0"/>
              <a:t>To meet future demands, SII is investing heavily in creating huge infrastructure for continued production of this vaccine at a very high scale.</a:t>
            </a:r>
          </a:p>
          <a:p>
            <a:pPr>
              <a:lnSpc>
                <a:spcPct val="90000"/>
              </a:lnSpc>
            </a:pPr>
            <a:endParaRPr lang="en-IN" sz="2700" dirty="0" smtClean="0"/>
          </a:p>
          <a:p>
            <a:pPr>
              <a:lnSpc>
                <a:spcPct val="90000"/>
              </a:lnSpc>
            </a:pPr>
            <a:r>
              <a:rPr lang="en-IN" sz="2700" dirty="0" smtClean="0"/>
              <a:t>Preparations for offering 5 dose presentation along with the present 10 dose presentation is nearly completed. This would save lot of vaccine wastage and hopefully, improve immunization coverage.</a:t>
            </a:r>
          </a:p>
          <a:p>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2"/>
          <p:cNvSpPr txBox="1">
            <a:spLocks noChangeArrowheads="1"/>
          </p:cNvSpPr>
          <p:nvPr/>
        </p:nvSpPr>
        <p:spPr bwMode="auto">
          <a:xfrm>
            <a:off x="285750" y="260350"/>
            <a:ext cx="3041650" cy="549275"/>
          </a:xfrm>
          <a:prstGeom prst="rect">
            <a:avLst/>
          </a:prstGeom>
          <a:noFill/>
          <a:ln w="9525">
            <a:noFill/>
            <a:miter lim="800000"/>
            <a:headEnd/>
            <a:tailEnd/>
          </a:ln>
        </p:spPr>
        <p:txBody>
          <a:bodyPr wrap="none">
            <a:spAutoFit/>
          </a:bodyPr>
          <a:lstStyle/>
          <a:p>
            <a:r>
              <a:rPr lang="en-IN" sz="3000" b="1">
                <a:solidFill>
                  <a:schemeClr val="bg1"/>
                </a:solidFill>
                <a:latin typeface="Calibri" pitchFamily="34" charset="0"/>
              </a:rPr>
              <a:t>Supply Challenges</a:t>
            </a:r>
            <a:endParaRPr lang="en-US" sz="3000" b="1">
              <a:solidFill>
                <a:schemeClr val="bg1"/>
              </a:solidFill>
              <a:latin typeface="Calibri" pitchFamily="34" charset="0"/>
            </a:endParaRPr>
          </a:p>
        </p:txBody>
      </p:sp>
      <p:sp>
        <p:nvSpPr>
          <p:cNvPr id="30723" name="TextBox 6"/>
          <p:cNvSpPr txBox="1">
            <a:spLocks noChangeArrowheads="1"/>
          </p:cNvSpPr>
          <p:nvPr/>
        </p:nvSpPr>
        <p:spPr bwMode="auto">
          <a:xfrm>
            <a:off x="287338" y="1314450"/>
            <a:ext cx="8570912" cy="2913063"/>
          </a:xfrm>
          <a:prstGeom prst="rect">
            <a:avLst/>
          </a:prstGeom>
          <a:noFill/>
          <a:ln w="9525">
            <a:noFill/>
            <a:miter lim="800000"/>
            <a:headEnd/>
            <a:tailEnd/>
          </a:ln>
        </p:spPr>
        <p:txBody>
          <a:bodyPr>
            <a:spAutoFit/>
          </a:bodyPr>
          <a:lstStyle/>
          <a:p>
            <a:pPr marL="250825" indent="-250825">
              <a:spcAft>
                <a:spcPts val="1000"/>
              </a:spcAft>
              <a:buClr>
                <a:srgbClr val="C00000"/>
              </a:buClr>
              <a:buFont typeface="Wingdings" pitchFamily="2" charset="2"/>
              <a:buChar char="§"/>
            </a:pPr>
            <a:r>
              <a:rPr lang="en-IN" sz="2500">
                <a:latin typeface="Calibri" pitchFamily="34" charset="0"/>
              </a:rPr>
              <a:t>Regulatory environment in certain countries.</a:t>
            </a:r>
          </a:p>
          <a:p>
            <a:pPr marL="250825" indent="-250825">
              <a:spcAft>
                <a:spcPts val="1000"/>
              </a:spcAft>
              <a:buClr>
                <a:srgbClr val="C00000"/>
              </a:buClr>
              <a:buFont typeface="Wingdings" pitchFamily="2" charset="2"/>
              <a:buChar char="§"/>
            </a:pPr>
            <a:r>
              <a:rPr lang="en-IN" sz="2500">
                <a:latin typeface="Calibri" pitchFamily="34" charset="0"/>
              </a:rPr>
              <a:t>Country Registration a prerequisite for supplies.</a:t>
            </a:r>
          </a:p>
          <a:p>
            <a:pPr marL="250825" indent="-250825">
              <a:spcAft>
                <a:spcPts val="1000"/>
              </a:spcAft>
              <a:buClr>
                <a:srgbClr val="C00000"/>
              </a:buClr>
              <a:buFont typeface="Wingdings" pitchFamily="2" charset="2"/>
              <a:buChar char="§"/>
            </a:pPr>
            <a:r>
              <a:rPr lang="en-IN" sz="2500">
                <a:latin typeface="Calibri" pitchFamily="34" charset="0"/>
              </a:rPr>
              <a:t>At times local clinical trials a prerequisite for granting registration.</a:t>
            </a:r>
          </a:p>
          <a:p>
            <a:pPr marL="250825" indent="-250825">
              <a:spcAft>
                <a:spcPts val="1000"/>
              </a:spcAft>
              <a:buClr>
                <a:srgbClr val="C00000"/>
              </a:buClr>
              <a:buFont typeface="Wingdings" pitchFamily="2" charset="2"/>
              <a:buChar char="§"/>
            </a:pPr>
            <a:r>
              <a:rPr lang="en-IN" sz="2500">
                <a:latin typeface="Calibri" pitchFamily="34" charset="0"/>
              </a:rPr>
              <a:t>Audit by the country authorities.</a:t>
            </a:r>
          </a:p>
          <a:p>
            <a:pPr marL="250825" indent="-250825">
              <a:spcAft>
                <a:spcPts val="1000"/>
              </a:spcAft>
              <a:buClr>
                <a:srgbClr val="C00000"/>
              </a:buClr>
              <a:buFont typeface="Wingdings" pitchFamily="2" charset="2"/>
              <a:buChar char="§"/>
            </a:pPr>
            <a:r>
              <a:rPr lang="en-IN" sz="2500">
                <a:latin typeface="Calibri" pitchFamily="34" charset="0"/>
              </a:rPr>
              <a:t>Country specific packaging.</a:t>
            </a:r>
          </a:p>
        </p:txBody>
      </p:sp>
      <p:sp>
        <p:nvSpPr>
          <p:cNvPr id="6" name="Rounded Rectangle 5"/>
          <p:cNvSpPr/>
          <p:nvPr/>
        </p:nvSpPr>
        <p:spPr>
          <a:xfrm>
            <a:off x="357188" y="4714875"/>
            <a:ext cx="8429625" cy="1071563"/>
          </a:xfrm>
          <a:prstGeom prst="roundRect">
            <a:avLst>
              <a:gd name="adj" fmla="val 72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3000" b="1" dirty="0"/>
              <a:t>The solution could be consideration for WHO PQ</a:t>
            </a:r>
            <a:endParaRPr lang="en-US" sz="3000"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p:cNvSpPr txBox="1">
            <a:spLocks noChangeArrowheads="1"/>
          </p:cNvSpPr>
          <p:nvPr/>
        </p:nvSpPr>
        <p:spPr bwMode="auto">
          <a:xfrm>
            <a:off x="285750" y="446088"/>
            <a:ext cx="5799138" cy="549275"/>
          </a:xfrm>
          <a:prstGeom prst="rect">
            <a:avLst/>
          </a:prstGeom>
          <a:noFill/>
          <a:ln w="9525">
            <a:noFill/>
            <a:miter lim="800000"/>
            <a:headEnd/>
            <a:tailEnd/>
          </a:ln>
        </p:spPr>
        <p:txBody>
          <a:bodyPr wrap="none">
            <a:spAutoFit/>
          </a:bodyPr>
          <a:lstStyle/>
          <a:p>
            <a:r>
              <a:rPr lang="en-IN" sz="3000" b="1">
                <a:solidFill>
                  <a:schemeClr val="bg1"/>
                </a:solidFill>
                <a:latin typeface="Calibri" pitchFamily="34" charset="0"/>
              </a:rPr>
              <a:t>Rubella Eliminated in the America’s</a:t>
            </a:r>
            <a:endParaRPr lang="en-US" sz="3000" b="1">
              <a:solidFill>
                <a:schemeClr val="bg1"/>
              </a:solidFill>
              <a:latin typeface="Calibri" pitchFamily="34" charset="0"/>
            </a:endParaRPr>
          </a:p>
        </p:txBody>
      </p:sp>
      <p:sp>
        <p:nvSpPr>
          <p:cNvPr id="14339" name="TextBox 4"/>
          <p:cNvSpPr txBox="1">
            <a:spLocks noChangeArrowheads="1"/>
          </p:cNvSpPr>
          <p:nvPr/>
        </p:nvSpPr>
        <p:spPr bwMode="auto">
          <a:xfrm>
            <a:off x="287338" y="1052736"/>
            <a:ext cx="8570912" cy="2657138"/>
          </a:xfrm>
          <a:prstGeom prst="rect">
            <a:avLst/>
          </a:prstGeom>
          <a:noFill/>
          <a:ln w="9525">
            <a:noFill/>
            <a:miter lim="800000"/>
            <a:headEnd/>
            <a:tailEnd/>
          </a:ln>
        </p:spPr>
        <p:txBody>
          <a:bodyPr>
            <a:spAutoFit/>
          </a:bodyPr>
          <a:lstStyle/>
          <a:p>
            <a:pPr marL="250825" indent="-250825">
              <a:spcAft>
                <a:spcPts val="1000"/>
              </a:spcAft>
              <a:buClr>
                <a:srgbClr val="C00000"/>
              </a:buClr>
              <a:buFont typeface="Wingdings" pitchFamily="2" charset="2"/>
              <a:buChar char="§"/>
            </a:pPr>
            <a:r>
              <a:rPr lang="en-IN" sz="2500" dirty="0">
                <a:latin typeface="Calibri" pitchFamily="34" charset="0"/>
              </a:rPr>
              <a:t>The campaigns had a huge impact on Measles as well as preventing the re-establishment of endemic Measles virus transmission in the region.</a:t>
            </a:r>
          </a:p>
          <a:p>
            <a:pPr marL="250825" indent="-250825">
              <a:spcAft>
                <a:spcPts val="1000"/>
              </a:spcAft>
              <a:buClr>
                <a:srgbClr val="C00000"/>
              </a:buClr>
              <a:buFont typeface="Wingdings" pitchFamily="2" charset="2"/>
              <a:buChar char="§"/>
            </a:pPr>
            <a:r>
              <a:rPr lang="en-IN" sz="2500" dirty="0">
                <a:latin typeface="Calibri" pitchFamily="34" charset="0"/>
              </a:rPr>
              <a:t>Consistent supply was ensured by </a:t>
            </a:r>
            <a:r>
              <a:rPr lang="en-IN" sz="2500" dirty="0" smtClean="0">
                <a:latin typeface="Calibri" pitchFamily="34" charset="0"/>
              </a:rPr>
              <a:t>Serum Institute of India.</a:t>
            </a:r>
            <a:endParaRPr lang="en-IN" sz="2500" dirty="0">
              <a:latin typeface="Calibri" pitchFamily="34" charset="0"/>
            </a:endParaRPr>
          </a:p>
          <a:p>
            <a:pPr marL="250825" indent="-250825">
              <a:spcAft>
                <a:spcPts val="1000"/>
              </a:spcAft>
              <a:buClr>
                <a:srgbClr val="C00000"/>
              </a:buClr>
              <a:buFont typeface="Wingdings" pitchFamily="2" charset="2"/>
              <a:buChar char="§"/>
            </a:pPr>
            <a:r>
              <a:rPr lang="en-IN" sz="2500" dirty="0">
                <a:latin typeface="Calibri" pitchFamily="34" charset="0"/>
              </a:rPr>
              <a:t>PAHO extended a special award to Serum Institute </a:t>
            </a:r>
            <a:r>
              <a:rPr lang="en-IN" sz="2500" dirty="0" smtClean="0">
                <a:latin typeface="Calibri" pitchFamily="34" charset="0"/>
              </a:rPr>
              <a:t>in Sept’2010.</a:t>
            </a:r>
            <a:endParaRPr lang="en-US" sz="2500" dirty="0">
              <a:latin typeface="Calibri" pitchFamily="34" charset="0"/>
            </a:endParaRPr>
          </a:p>
        </p:txBody>
      </p:sp>
      <p:sp>
        <p:nvSpPr>
          <p:cNvPr id="6" name="Rounded Rectangle 5"/>
          <p:cNvSpPr/>
          <p:nvPr/>
        </p:nvSpPr>
        <p:spPr>
          <a:xfrm>
            <a:off x="5500688" y="3643313"/>
            <a:ext cx="3357562" cy="2928937"/>
          </a:xfrm>
          <a:prstGeom prst="roundRect">
            <a:avLst>
              <a:gd name="adj" fmla="val 72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sz="3000" b="1" dirty="0"/>
              <a:t>America’s Rubella Free!</a:t>
            </a:r>
            <a:endParaRPr lang="en-US" sz="3000" b="1" dirty="0"/>
          </a:p>
        </p:txBody>
      </p:sp>
      <p:pic>
        <p:nvPicPr>
          <p:cNvPr id="14341" name="Picture 6" descr="paho_award.png"/>
          <p:cNvPicPr>
            <a:picLocks noChangeAspect="1"/>
          </p:cNvPicPr>
          <p:nvPr/>
        </p:nvPicPr>
        <p:blipFill>
          <a:blip r:embed="rId2" cstate="print"/>
          <a:srcRect/>
          <a:stretch>
            <a:fillRect/>
          </a:stretch>
        </p:blipFill>
        <p:spPr bwMode="auto">
          <a:xfrm>
            <a:off x="357188" y="3643313"/>
            <a:ext cx="5000625" cy="294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362200" y="1808163"/>
            <a:ext cx="6477000" cy="1828800"/>
          </a:xfrm>
        </p:spPr>
        <p:txBody>
          <a:bodyPr/>
          <a:lstStyle/>
          <a:p>
            <a:pPr>
              <a:defRPr/>
            </a:pPr>
            <a:r>
              <a:rPr lang="en-US" sz="6600" dirty="0" smtClean="0"/>
              <a:t>Thank YOU</a:t>
            </a:r>
            <a:endParaRPr lang="en-IN" sz="6600" dirty="0"/>
          </a:p>
        </p:txBody>
      </p:sp>
      <p:sp>
        <p:nvSpPr>
          <p:cNvPr id="12291" name="Subtitle 4"/>
          <p:cNvSpPr>
            <a:spLocks noGrp="1"/>
          </p:cNvSpPr>
          <p:nvPr>
            <p:ph type="subTitle" idx="1"/>
          </p:nvPr>
        </p:nvSpPr>
        <p:spPr>
          <a:xfrm>
            <a:off x="2362200" y="6049963"/>
            <a:ext cx="6705600" cy="685800"/>
          </a:xfrm>
        </p:spPr>
        <p:txBody>
          <a:bodyPr/>
          <a:lstStyle/>
          <a:p>
            <a:endParaRPr lang="en-IN"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6"/>
          <p:cNvSpPr txBox="1">
            <a:spLocks/>
          </p:cNvSpPr>
          <p:nvPr/>
        </p:nvSpPr>
        <p:spPr>
          <a:xfrm>
            <a:off x="612648" y="1600200"/>
            <a:ext cx="8153400" cy="4495800"/>
          </a:xfrm>
          <a:prstGeom prst="rect">
            <a:avLst/>
          </a:prstGeom>
        </p:spPr>
        <p:txBody>
          <a:bodyPr/>
          <a:lstStyle/>
          <a:p>
            <a:pPr marL="320040" marR="0" lvl="0" indent="-320040" algn="ctr" defTabSz="914400" rtl="0" eaLnBrk="1" fontAlgn="auto" latinLnBrk="0" hangingPunct="1">
              <a:lnSpc>
                <a:spcPct val="150000"/>
              </a:lnSpc>
              <a:spcBef>
                <a:spcPts val="700"/>
              </a:spcBef>
              <a:spcAft>
                <a:spcPts val="0"/>
              </a:spcAft>
              <a:buClr>
                <a:schemeClr val="accent2"/>
              </a:buClr>
              <a:buSzPct val="60000"/>
              <a:buFont typeface="Wingdings"/>
              <a:buNone/>
              <a:tabLst/>
              <a:defRPr/>
            </a:pPr>
            <a:r>
              <a:rPr kumimoji="0" lang="en-IN" sz="2800" b="1" i="1" u="none" strike="noStrike" kern="1200" cap="none" spc="0" normalizeH="0" baseline="0" noProof="0" dirty="0" smtClean="0">
                <a:ln>
                  <a:noFill/>
                </a:ln>
                <a:solidFill>
                  <a:srgbClr val="0070C0"/>
                </a:solidFill>
                <a:effectLst/>
                <a:uLnTx/>
                <a:uFillTx/>
                <a:latin typeface="Cambria" pitchFamily="18" charset="0"/>
                <a:ea typeface="+mn-ea"/>
                <a:cs typeface="+mn-cs"/>
              </a:rPr>
              <a:t>Elimination of Measles &amp; Rubella from PAHO Region will act as an example to the entire world that sustained efforts along with involvement of all agencies would culminate into winning  over  the  most    dreadful infectious diseases</a:t>
            </a:r>
            <a:endParaRPr kumimoji="0" lang="en-US" sz="2900" b="0"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2"/>
          <p:cNvSpPr txBox="1">
            <a:spLocks noChangeArrowheads="1"/>
          </p:cNvSpPr>
          <p:nvPr/>
        </p:nvSpPr>
        <p:spPr bwMode="auto">
          <a:xfrm>
            <a:off x="285750" y="446088"/>
            <a:ext cx="4187825" cy="554037"/>
          </a:xfrm>
          <a:prstGeom prst="rect">
            <a:avLst/>
          </a:prstGeom>
          <a:noFill/>
          <a:ln w="9525">
            <a:noFill/>
            <a:miter lim="800000"/>
            <a:headEnd/>
            <a:tailEnd/>
          </a:ln>
        </p:spPr>
        <p:txBody>
          <a:bodyPr wrap="none">
            <a:spAutoFit/>
          </a:bodyPr>
          <a:lstStyle/>
          <a:p>
            <a:r>
              <a:rPr lang="en-US" sz="3000">
                <a:solidFill>
                  <a:schemeClr val="bg1"/>
                </a:solidFill>
                <a:latin typeface="Calibri" pitchFamily="34" charset="0"/>
              </a:rPr>
              <a:t>Measles, Mumps, Rubella</a:t>
            </a:r>
          </a:p>
        </p:txBody>
      </p:sp>
      <p:sp>
        <p:nvSpPr>
          <p:cNvPr id="3075" name="TextBox 4"/>
          <p:cNvSpPr txBox="1">
            <a:spLocks noChangeArrowheads="1"/>
          </p:cNvSpPr>
          <p:nvPr/>
        </p:nvSpPr>
        <p:spPr bwMode="auto">
          <a:xfrm>
            <a:off x="287338" y="1581150"/>
            <a:ext cx="8173094" cy="3621504"/>
          </a:xfrm>
          <a:prstGeom prst="rect">
            <a:avLst/>
          </a:prstGeom>
          <a:noFill/>
          <a:ln w="9525">
            <a:noFill/>
            <a:miter lim="800000"/>
            <a:headEnd/>
            <a:tailEnd/>
          </a:ln>
        </p:spPr>
        <p:txBody>
          <a:bodyPr wrap="square">
            <a:spAutoFit/>
          </a:bodyPr>
          <a:lstStyle/>
          <a:p>
            <a:pPr marL="250825" indent="-250825">
              <a:spcAft>
                <a:spcPts val="1000"/>
              </a:spcAft>
              <a:buClr>
                <a:srgbClr val="C00000"/>
              </a:buClr>
              <a:buFont typeface="Wingdings" pitchFamily="2" charset="2"/>
              <a:buChar char="§"/>
            </a:pPr>
            <a:r>
              <a:rPr lang="en-IN" sz="2800" dirty="0">
                <a:latin typeface="Calibri" pitchFamily="34" charset="0"/>
              </a:rPr>
              <a:t>Vaccine Preventable Diseases.</a:t>
            </a:r>
          </a:p>
          <a:p>
            <a:pPr marL="250825" indent="-250825">
              <a:spcAft>
                <a:spcPts val="1000"/>
              </a:spcAft>
              <a:buClr>
                <a:srgbClr val="C00000"/>
              </a:buClr>
              <a:buFont typeface="Wingdings" pitchFamily="2" charset="2"/>
              <a:buChar char="§"/>
            </a:pPr>
            <a:r>
              <a:rPr lang="en-IN" sz="2800" dirty="0">
                <a:latin typeface="Calibri" pitchFamily="34" charset="0"/>
              </a:rPr>
              <a:t>MCV part of EPI since 1974. *</a:t>
            </a:r>
          </a:p>
          <a:p>
            <a:pPr marL="250825" indent="-250825">
              <a:spcAft>
                <a:spcPts val="1000"/>
              </a:spcAft>
              <a:buClr>
                <a:srgbClr val="C00000"/>
              </a:buClr>
              <a:buFont typeface="Wingdings" pitchFamily="2" charset="2"/>
              <a:buChar char="§"/>
            </a:pPr>
            <a:r>
              <a:rPr lang="en-IN" sz="2800" dirty="0">
                <a:latin typeface="Calibri" pitchFamily="34" charset="0"/>
              </a:rPr>
              <a:t>Prior to 1974, 90 % individuals were infected with Measles before the age of 10 years ! *</a:t>
            </a:r>
          </a:p>
          <a:p>
            <a:pPr marL="250825" indent="-250825">
              <a:spcAft>
                <a:spcPts val="1000"/>
              </a:spcAft>
              <a:buClr>
                <a:srgbClr val="C00000"/>
              </a:buClr>
              <a:buFont typeface="Wingdings" pitchFamily="2" charset="2"/>
              <a:buChar char="§"/>
            </a:pPr>
            <a:r>
              <a:rPr lang="en-IN" sz="2800" dirty="0">
                <a:latin typeface="Calibri" pitchFamily="34" charset="0"/>
              </a:rPr>
              <a:t>2011 : Recommendation by WHO to include Rubella.</a:t>
            </a:r>
          </a:p>
          <a:p>
            <a:pPr marL="250825" indent="-250825">
              <a:spcAft>
                <a:spcPts val="1000"/>
              </a:spcAft>
              <a:buClr>
                <a:srgbClr val="C00000"/>
              </a:buClr>
              <a:buFont typeface="Wingdings" pitchFamily="2" charset="2"/>
              <a:buChar char="§"/>
            </a:pPr>
            <a:r>
              <a:rPr lang="en-IN" sz="2800" dirty="0">
                <a:latin typeface="Calibri" pitchFamily="34" charset="0"/>
              </a:rPr>
              <a:t>2013 : GAVI announced its support for large scale catch up campaigns with MR vaccine.</a:t>
            </a:r>
            <a:endParaRPr lang="en-US" sz="2800" dirty="0">
              <a:latin typeface="Calibri" pitchFamily="34" charset="0"/>
            </a:endParaRPr>
          </a:p>
        </p:txBody>
      </p:sp>
      <p:sp>
        <p:nvSpPr>
          <p:cNvPr id="3076" name="TextBox 5"/>
          <p:cNvSpPr txBox="1">
            <a:spLocks noChangeArrowheads="1"/>
          </p:cNvSpPr>
          <p:nvPr/>
        </p:nvSpPr>
        <p:spPr bwMode="auto">
          <a:xfrm>
            <a:off x="287338" y="6093296"/>
            <a:ext cx="2772494" cy="246221"/>
          </a:xfrm>
          <a:prstGeom prst="rect">
            <a:avLst/>
          </a:prstGeom>
          <a:solidFill>
            <a:schemeClr val="bg1"/>
          </a:solidFill>
          <a:ln w="9525">
            <a:noFill/>
            <a:miter lim="800000"/>
            <a:headEnd/>
            <a:tailEnd/>
          </a:ln>
        </p:spPr>
        <p:txBody>
          <a:bodyPr wrap="square">
            <a:spAutoFit/>
          </a:bodyPr>
          <a:lstStyle/>
          <a:p>
            <a:pPr marL="250825" indent="-250825">
              <a:spcAft>
                <a:spcPts val="1000"/>
              </a:spcAft>
              <a:buClr>
                <a:srgbClr val="C00000"/>
              </a:buClr>
            </a:pPr>
            <a:r>
              <a:rPr lang="en-IN" sz="1000" dirty="0">
                <a:noFill/>
                <a:latin typeface="Calibri" pitchFamily="34" charset="0"/>
                <a:hlinkClick r:id="rId2" action="ppaction://hlinkfile"/>
              </a:rPr>
              <a:t>* MSF, The Right Shot 2nd Edition January 2015</a:t>
            </a:r>
            <a:endParaRPr lang="en-US" sz="1000" dirty="0">
              <a:no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285750" y="446088"/>
            <a:ext cx="2452688" cy="549275"/>
          </a:xfrm>
          <a:prstGeom prst="rect">
            <a:avLst/>
          </a:prstGeom>
          <a:noFill/>
          <a:ln w="9525">
            <a:noFill/>
            <a:miter lim="800000"/>
            <a:headEnd/>
            <a:tailEnd/>
          </a:ln>
        </p:spPr>
        <p:txBody>
          <a:bodyPr wrap="none">
            <a:spAutoFit/>
          </a:bodyPr>
          <a:lstStyle/>
          <a:p>
            <a:r>
              <a:rPr lang="en-US" sz="3000" b="1">
                <a:solidFill>
                  <a:schemeClr val="bg1"/>
                </a:solidFill>
                <a:latin typeface="Calibri" pitchFamily="34" charset="0"/>
              </a:rPr>
              <a:t>The Incidence </a:t>
            </a:r>
          </a:p>
        </p:txBody>
      </p:sp>
      <p:sp>
        <p:nvSpPr>
          <p:cNvPr id="4099" name="TextBox 4"/>
          <p:cNvSpPr txBox="1">
            <a:spLocks noChangeArrowheads="1"/>
          </p:cNvSpPr>
          <p:nvPr/>
        </p:nvSpPr>
        <p:spPr bwMode="auto">
          <a:xfrm>
            <a:off x="287338" y="1657350"/>
            <a:ext cx="8389118" cy="2400657"/>
          </a:xfrm>
          <a:prstGeom prst="rect">
            <a:avLst/>
          </a:prstGeom>
          <a:noFill/>
          <a:ln w="9525">
            <a:noFill/>
            <a:miter lim="800000"/>
            <a:headEnd/>
            <a:tailEnd/>
          </a:ln>
        </p:spPr>
        <p:txBody>
          <a:bodyPr wrap="square">
            <a:spAutoFit/>
          </a:bodyPr>
          <a:lstStyle/>
          <a:p>
            <a:pPr marL="250825" indent="-250825">
              <a:spcAft>
                <a:spcPts val="1000"/>
              </a:spcAft>
              <a:buClr>
                <a:srgbClr val="C00000"/>
              </a:buClr>
              <a:buFont typeface="Wingdings" pitchFamily="2" charset="2"/>
              <a:buChar char="§"/>
            </a:pPr>
            <a:r>
              <a:rPr lang="en-IN" sz="2500" dirty="0">
                <a:latin typeface="Calibri" pitchFamily="34" charset="0"/>
              </a:rPr>
              <a:t>Almost 20 </a:t>
            </a:r>
            <a:r>
              <a:rPr lang="en-IN" sz="2500" dirty="0" smtClean="0">
                <a:latin typeface="Calibri" pitchFamily="34" charset="0"/>
              </a:rPr>
              <a:t>million </a:t>
            </a:r>
            <a:r>
              <a:rPr lang="en-IN" sz="2500" dirty="0">
                <a:latin typeface="Calibri" pitchFamily="34" charset="0"/>
              </a:rPr>
              <a:t>people are affected by Measles every year.</a:t>
            </a:r>
          </a:p>
          <a:p>
            <a:pPr marL="250825" indent="-250825">
              <a:spcAft>
                <a:spcPts val="1000"/>
              </a:spcAft>
              <a:buClr>
                <a:srgbClr val="C00000"/>
              </a:buClr>
              <a:buFont typeface="Wingdings" pitchFamily="2" charset="2"/>
              <a:buChar char="§"/>
            </a:pPr>
            <a:r>
              <a:rPr lang="en-IN" sz="2500" dirty="0" smtClean="0">
                <a:latin typeface="Calibri" pitchFamily="34" charset="0"/>
              </a:rPr>
              <a:t> Year 2015 </a:t>
            </a:r>
            <a:r>
              <a:rPr lang="en-IN" sz="2500" dirty="0">
                <a:latin typeface="Calibri" pitchFamily="34" charset="0"/>
              </a:rPr>
              <a:t>: 134200 reported cases of Measles deaths : 315 children killed by Measles complications every day!</a:t>
            </a:r>
          </a:p>
          <a:p>
            <a:pPr marL="250825" indent="-250825">
              <a:spcAft>
                <a:spcPts val="1000"/>
              </a:spcAft>
              <a:buClr>
                <a:srgbClr val="C00000"/>
              </a:buClr>
              <a:buFont typeface="Wingdings" pitchFamily="2" charset="2"/>
              <a:buChar char="§"/>
            </a:pPr>
            <a:r>
              <a:rPr lang="en-IN" sz="2500" dirty="0">
                <a:latin typeface="Calibri" pitchFamily="34" charset="0"/>
              </a:rPr>
              <a:t>100-1000 cases of Mumps per 100000 population.*</a:t>
            </a:r>
          </a:p>
          <a:p>
            <a:pPr marL="250825" indent="-250825">
              <a:spcAft>
                <a:spcPts val="1000"/>
              </a:spcAft>
              <a:buClr>
                <a:srgbClr val="C00000"/>
              </a:buClr>
              <a:buFont typeface="Wingdings" pitchFamily="2" charset="2"/>
              <a:buChar char="§"/>
            </a:pPr>
            <a:r>
              <a:rPr lang="en-IN" sz="2500" dirty="0">
                <a:latin typeface="Calibri" pitchFamily="34" charset="0"/>
              </a:rPr>
              <a:t>&gt; 100000 children are born every year with CRS.*</a:t>
            </a:r>
            <a:endParaRPr lang="en-US" sz="2500" dirty="0">
              <a:latin typeface="Calibri" pitchFamily="34" charset="0"/>
            </a:endParaRPr>
          </a:p>
        </p:txBody>
      </p:sp>
      <p:sp>
        <p:nvSpPr>
          <p:cNvPr id="7" name="Rounded Rectangle 6"/>
          <p:cNvSpPr/>
          <p:nvPr/>
        </p:nvSpPr>
        <p:spPr>
          <a:xfrm>
            <a:off x="357188" y="5373216"/>
            <a:ext cx="8103244" cy="1127597"/>
          </a:xfrm>
          <a:prstGeom prst="roundRect">
            <a:avLst>
              <a:gd name="adj" fmla="val 72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3500" dirty="0" smtClean="0"/>
          </a:p>
          <a:p>
            <a:pPr algn="ctr" fontAlgn="auto">
              <a:spcBef>
                <a:spcPts val="0"/>
              </a:spcBef>
              <a:spcAft>
                <a:spcPts val="0"/>
              </a:spcAft>
              <a:defRPr/>
            </a:pPr>
            <a:r>
              <a:rPr lang="en-IN" sz="2400" b="1" dirty="0" smtClean="0">
                <a:solidFill>
                  <a:srgbClr val="FFFF00"/>
                </a:solidFill>
              </a:rPr>
              <a:t>It </a:t>
            </a:r>
            <a:r>
              <a:rPr lang="en-IN" sz="2400" b="1" dirty="0">
                <a:solidFill>
                  <a:srgbClr val="FFFF00"/>
                </a:solidFill>
              </a:rPr>
              <a:t>costs &lt; $2 to vaccinate a child against Measles &amp; Rubella </a:t>
            </a:r>
            <a:endParaRPr lang="en-IN" sz="2400" b="1" dirty="0" smtClean="0">
              <a:solidFill>
                <a:srgbClr val="FFFF00"/>
              </a:solidFill>
            </a:endParaRPr>
          </a:p>
          <a:p>
            <a:pPr algn="ctr" fontAlgn="auto">
              <a:spcBef>
                <a:spcPts val="0"/>
              </a:spcBef>
              <a:spcAft>
                <a:spcPts val="0"/>
              </a:spcAft>
              <a:defRPr/>
            </a:pPr>
            <a:r>
              <a:rPr lang="en-IN" sz="2400" b="1" dirty="0" smtClean="0">
                <a:solidFill>
                  <a:srgbClr val="FFFF00"/>
                </a:solidFill>
              </a:rPr>
              <a:t>One child sick from </a:t>
            </a:r>
            <a:r>
              <a:rPr lang="en-IN" sz="2000" b="1" dirty="0" smtClean="0">
                <a:solidFill>
                  <a:srgbClr val="FFFF00"/>
                </a:solidFill>
              </a:rPr>
              <a:t>Measles</a:t>
            </a:r>
            <a:r>
              <a:rPr lang="en-IN" sz="2400" b="1" dirty="0" smtClean="0">
                <a:solidFill>
                  <a:srgbClr val="FFFF00"/>
                </a:solidFill>
              </a:rPr>
              <a:t> = Monthly Ethiopian family income</a:t>
            </a:r>
            <a:endParaRPr lang="en-US" sz="2400" b="1" dirty="0" smtClean="0">
              <a:solidFill>
                <a:srgbClr val="FFFF00"/>
              </a:solidFill>
            </a:endParaRPr>
          </a:p>
          <a:p>
            <a:pPr algn="ctr" fontAlgn="auto">
              <a:spcBef>
                <a:spcPts val="0"/>
              </a:spcBef>
              <a:spcAft>
                <a:spcPts val="0"/>
              </a:spcAft>
              <a:defRPr/>
            </a:pPr>
            <a:endParaRPr lang="en-US" sz="3500" dirty="0"/>
          </a:p>
        </p:txBody>
      </p:sp>
      <p:sp>
        <p:nvSpPr>
          <p:cNvPr id="4101" name="TextBox 7"/>
          <p:cNvSpPr txBox="1">
            <a:spLocks noChangeArrowheads="1"/>
          </p:cNvSpPr>
          <p:nvPr/>
        </p:nvSpPr>
        <p:spPr bwMode="auto">
          <a:xfrm>
            <a:off x="287338" y="6469063"/>
            <a:ext cx="7499350" cy="246062"/>
          </a:xfrm>
          <a:prstGeom prst="rect">
            <a:avLst/>
          </a:prstGeom>
          <a:noFill/>
          <a:ln w="9525">
            <a:noFill/>
            <a:miter lim="800000"/>
            <a:headEnd/>
            <a:tailEnd/>
          </a:ln>
        </p:spPr>
        <p:txBody>
          <a:bodyPr>
            <a:spAutoFit/>
          </a:bodyPr>
          <a:lstStyle/>
          <a:p>
            <a:pPr marL="250825" indent="-250825">
              <a:spcAft>
                <a:spcPts val="1000"/>
              </a:spcAft>
              <a:buClr>
                <a:srgbClr val="C00000"/>
              </a:buClr>
            </a:pPr>
            <a:r>
              <a:rPr lang="en-IN" sz="1000" dirty="0">
                <a:latin typeface="Calibri" pitchFamily="34" charset="0"/>
                <a:hlinkClick r:id="rId2" action="ppaction://hlinkfile"/>
              </a:rPr>
              <a:t>* MSF, The Right Shot 2nd Edition January 2015</a:t>
            </a:r>
            <a:endParaRPr lang="en-US" sz="1000"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logos.jpg"/>
          <p:cNvPicPr>
            <a:picLocks noChangeAspect="1"/>
          </p:cNvPicPr>
          <p:nvPr/>
        </p:nvPicPr>
        <p:blipFill>
          <a:blip r:embed="rId2" cstate="print"/>
          <a:srcRect/>
          <a:stretch>
            <a:fillRect/>
          </a:stretch>
        </p:blipFill>
        <p:spPr bwMode="auto">
          <a:xfrm>
            <a:off x="7126288" y="1557338"/>
            <a:ext cx="2017712" cy="3286125"/>
          </a:xfrm>
          <a:prstGeom prst="rect">
            <a:avLst/>
          </a:prstGeom>
          <a:noFill/>
          <a:ln w="9525">
            <a:noFill/>
            <a:miter lim="800000"/>
            <a:headEnd/>
            <a:tailEnd/>
          </a:ln>
        </p:spPr>
      </p:pic>
      <p:sp>
        <p:nvSpPr>
          <p:cNvPr id="10243" name="TextBox 2"/>
          <p:cNvSpPr txBox="1">
            <a:spLocks noChangeArrowheads="1"/>
          </p:cNvSpPr>
          <p:nvPr/>
        </p:nvSpPr>
        <p:spPr bwMode="auto">
          <a:xfrm>
            <a:off x="285750" y="446088"/>
            <a:ext cx="4614863" cy="549275"/>
          </a:xfrm>
          <a:prstGeom prst="rect">
            <a:avLst/>
          </a:prstGeom>
          <a:noFill/>
          <a:ln w="9525">
            <a:noFill/>
            <a:miter lim="800000"/>
            <a:headEnd/>
            <a:tailEnd/>
          </a:ln>
        </p:spPr>
        <p:txBody>
          <a:bodyPr wrap="none">
            <a:spAutoFit/>
          </a:bodyPr>
          <a:lstStyle/>
          <a:p>
            <a:r>
              <a:rPr lang="en-IN" sz="3000" b="1">
                <a:solidFill>
                  <a:schemeClr val="bg1"/>
                </a:solidFill>
                <a:latin typeface="Calibri" pitchFamily="34" charset="0"/>
              </a:rPr>
              <a:t>Measles &amp; Rubella Initiative</a:t>
            </a:r>
            <a:endParaRPr lang="en-US" sz="3000" b="1">
              <a:solidFill>
                <a:schemeClr val="bg1"/>
              </a:solidFill>
              <a:latin typeface="Calibri" pitchFamily="34" charset="0"/>
            </a:endParaRPr>
          </a:p>
        </p:txBody>
      </p:sp>
      <p:sp>
        <p:nvSpPr>
          <p:cNvPr id="10244" name="TextBox 4"/>
          <p:cNvSpPr txBox="1">
            <a:spLocks noChangeArrowheads="1"/>
          </p:cNvSpPr>
          <p:nvPr/>
        </p:nvSpPr>
        <p:spPr bwMode="auto">
          <a:xfrm>
            <a:off x="287338" y="1314450"/>
            <a:ext cx="7213600" cy="4201150"/>
          </a:xfrm>
          <a:prstGeom prst="rect">
            <a:avLst/>
          </a:prstGeom>
          <a:noFill/>
          <a:ln w="9525">
            <a:noFill/>
            <a:miter lim="800000"/>
            <a:headEnd/>
            <a:tailEnd/>
          </a:ln>
        </p:spPr>
        <p:txBody>
          <a:bodyPr>
            <a:spAutoFit/>
          </a:bodyPr>
          <a:lstStyle/>
          <a:p>
            <a:pPr marL="250825" indent="-250825">
              <a:spcAft>
                <a:spcPts val="1000"/>
              </a:spcAft>
              <a:buClr>
                <a:srgbClr val="C00000"/>
              </a:buClr>
              <a:buFont typeface="Wingdings" pitchFamily="2" charset="2"/>
              <a:buChar char="§"/>
            </a:pPr>
            <a:r>
              <a:rPr lang="en-IN" sz="2200" dirty="0">
                <a:latin typeface="Calibri" pitchFamily="34" charset="0"/>
              </a:rPr>
              <a:t>Launched in 2001.</a:t>
            </a:r>
          </a:p>
          <a:p>
            <a:pPr marL="250825" indent="-250825">
              <a:spcAft>
                <a:spcPts val="1000"/>
              </a:spcAft>
              <a:buClr>
                <a:srgbClr val="C00000"/>
              </a:buClr>
              <a:buFont typeface="Wingdings" pitchFamily="2" charset="2"/>
              <a:buChar char="§"/>
            </a:pPr>
            <a:r>
              <a:rPr lang="en-IN" sz="2200" dirty="0">
                <a:latin typeface="Calibri" pitchFamily="34" charset="0"/>
              </a:rPr>
              <a:t>By the American Red Cross, United Nations Foundation, U.S. </a:t>
            </a:r>
            <a:r>
              <a:rPr lang="en-IN" sz="2200" dirty="0" err="1">
                <a:latin typeface="Calibri" pitchFamily="34" charset="0"/>
              </a:rPr>
              <a:t>Center</a:t>
            </a:r>
            <a:r>
              <a:rPr lang="en-IN" sz="2200" dirty="0">
                <a:latin typeface="Calibri" pitchFamily="34" charset="0"/>
              </a:rPr>
              <a:t> for Disease Control and Prevention, UNICEF and World Health Organization.</a:t>
            </a:r>
          </a:p>
          <a:p>
            <a:pPr marL="250825" indent="-250825">
              <a:spcAft>
                <a:spcPts val="1000"/>
              </a:spcAft>
              <a:buClr>
                <a:srgbClr val="C00000"/>
              </a:buClr>
              <a:buFont typeface="Wingdings" pitchFamily="2" charset="2"/>
              <a:buChar char="§"/>
            </a:pPr>
            <a:r>
              <a:rPr lang="en-IN" sz="2200" dirty="0">
                <a:latin typeface="Calibri" pitchFamily="34" charset="0"/>
              </a:rPr>
              <a:t>Measles &amp; Rubella Initiative first aimed to make a difference in Africa.</a:t>
            </a:r>
          </a:p>
          <a:p>
            <a:pPr marL="250825" indent="-250825">
              <a:spcAft>
                <a:spcPts val="1000"/>
              </a:spcAft>
              <a:buClr>
                <a:srgbClr val="C00000"/>
              </a:buClr>
              <a:buFont typeface="Wingdings" pitchFamily="2" charset="2"/>
              <a:buChar char="§"/>
            </a:pPr>
            <a:r>
              <a:rPr lang="en-IN" sz="2200" dirty="0">
                <a:latin typeface="Calibri" pitchFamily="34" charset="0"/>
              </a:rPr>
              <a:t>Since then the American Red Cross and its Measles &amp; Rubella Initiative partners have </a:t>
            </a:r>
            <a:r>
              <a:rPr lang="en-IN" sz="2200" dirty="0">
                <a:solidFill>
                  <a:srgbClr val="FF0000"/>
                </a:solidFill>
                <a:latin typeface="Calibri" pitchFamily="34" charset="0"/>
              </a:rPr>
              <a:t>helped to vaccinate more than one billion children in more than 80 developing countries, making significant gains in the global effort to stop the disease.</a:t>
            </a:r>
            <a:endParaRPr lang="en-US" sz="2200" dirty="0">
              <a:solidFill>
                <a:srgbClr val="FF0000"/>
              </a:solidFill>
              <a:latin typeface="Calibri" pitchFamily="34" charset="0"/>
            </a:endParaRPr>
          </a:p>
        </p:txBody>
      </p:sp>
      <p:sp>
        <p:nvSpPr>
          <p:cNvPr id="6" name="Rounded Rectangle 5"/>
          <p:cNvSpPr/>
          <p:nvPr/>
        </p:nvSpPr>
        <p:spPr>
          <a:xfrm>
            <a:off x="357188" y="5572125"/>
            <a:ext cx="7929562" cy="1025227"/>
          </a:xfrm>
          <a:prstGeom prst="roundRect">
            <a:avLst>
              <a:gd name="adj" fmla="val 725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sz="2200" b="1" dirty="0" smtClean="0">
                <a:solidFill>
                  <a:srgbClr val="FFFF00"/>
                </a:solidFill>
                <a:cs typeface="Arial" charset="0"/>
              </a:rPr>
              <a:t>GAVI’s </a:t>
            </a:r>
            <a:r>
              <a:rPr lang="en-IN" sz="2200" b="1" dirty="0">
                <a:solidFill>
                  <a:srgbClr val="FFFF00"/>
                </a:solidFill>
                <a:cs typeface="Arial" charset="0"/>
              </a:rPr>
              <a:t>support for Rubella is a Game Changer in the </a:t>
            </a:r>
            <a:br>
              <a:rPr lang="en-IN" sz="2200" b="1" dirty="0">
                <a:solidFill>
                  <a:srgbClr val="FFFF00"/>
                </a:solidFill>
                <a:cs typeface="Arial" charset="0"/>
              </a:rPr>
            </a:br>
            <a:r>
              <a:rPr lang="en-IN" sz="2200" b="1" dirty="0">
                <a:solidFill>
                  <a:srgbClr val="FFFF00"/>
                </a:solidFill>
                <a:cs typeface="Arial" charset="0"/>
              </a:rPr>
              <a:t>control of a disease that causes serious, life-long </a:t>
            </a:r>
            <a:br>
              <a:rPr lang="en-IN" sz="2200" b="1" dirty="0">
                <a:solidFill>
                  <a:srgbClr val="FFFF00"/>
                </a:solidFill>
                <a:cs typeface="Arial" charset="0"/>
              </a:rPr>
            </a:br>
            <a:r>
              <a:rPr lang="en-IN" sz="2200" b="1" dirty="0">
                <a:solidFill>
                  <a:srgbClr val="FFFF00"/>
                </a:solidFill>
                <a:cs typeface="Arial" charset="0"/>
              </a:rPr>
              <a:t>disabilities in infants.</a:t>
            </a:r>
            <a:endParaRPr lang="en-US" sz="2200" b="1" dirty="0">
              <a:solidFill>
                <a:srgbClr val="FFFF00"/>
              </a:solidFill>
              <a:cs typeface="Arial" charset="0"/>
            </a:endParaRPr>
          </a:p>
        </p:txBody>
      </p:sp>
      <p:pic>
        <p:nvPicPr>
          <p:cNvPr id="10246" name="Picture 7" descr="logos.jpg"/>
          <p:cNvPicPr>
            <a:picLocks noChangeAspect="1"/>
          </p:cNvPicPr>
          <p:nvPr/>
        </p:nvPicPr>
        <p:blipFill>
          <a:blip r:embed="rId3" cstate="print"/>
          <a:srcRect/>
          <a:stretch>
            <a:fillRect/>
          </a:stretch>
        </p:blipFill>
        <p:spPr bwMode="auto">
          <a:xfrm>
            <a:off x="7286625" y="5786438"/>
            <a:ext cx="1643063" cy="782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285750" y="446088"/>
            <a:ext cx="5002213" cy="549275"/>
          </a:xfrm>
          <a:prstGeom prst="rect">
            <a:avLst/>
          </a:prstGeom>
          <a:noFill/>
          <a:ln w="9525">
            <a:noFill/>
            <a:miter lim="800000"/>
            <a:headEnd/>
            <a:tailEnd/>
          </a:ln>
        </p:spPr>
        <p:txBody>
          <a:bodyPr wrap="none">
            <a:spAutoFit/>
          </a:bodyPr>
          <a:lstStyle/>
          <a:p>
            <a:r>
              <a:rPr lang="en-IN" sz="3000" b="1">
                <a:solidFill>
                  <a:schemeClr val="bg1"/>
                </a:solidFill>
                <a:latin typeface="Calibri" pitchFamily="34" charset="0"/>
              </a:rPr>
              <a:t>WHO SAGE Recommendations</a:t>
            </a:r>
            <a:endParaRPr lang="en-US" sz="3000" b="1">
              <a:solidFill>
                <a:schemeClr val="bg1"/>
              </a:solidFill>
              <a:latin typeface="Calibri" pitchFamily="34" charset="0"/>
            </a:endParaRPr>
          </a:p>
        </p:txBody>
      </p:sp>
      <p:sp>
        <p:nvSpPr>
          <p:cNvPr id="11267" name="TextBox 4"/>
          <p:cNvSpPr txBox="1">
            <a:spLocks noChangeArrowheads="1"/>
          </p:cNvSpPr>
          <p:nvPr/>
        </p:nvSpPr>
        <p:spPr bwMode="auto">
          <a:xfrm>
            <a:off x="287338" y="1314450"/>
            <a:ext cx="5499100" cy="4579938"/>
          </a:xfrm>
          <a:prstGeom prst="rect">
            <a:avLst/>
          </a:prstGeom>
          <a:noFill/>
          <a:ln w="9525">
            <a:noFill/>
            <a:miter lim="800000"/>
            <a:headEnd/>
            <a:tailEnd/>
          </a:ln>
        </p:spPr>
        <p:txBody>
          <a:bodyPr>
            <a:spAutoFit/>
          </a:bodyPr>
          <a:lstStyle/>
          <a:p>
            <a:pPr marL="250825" indent="-250825">
              <a:spcAft>
                <a:spcPts val="1000"/>
              </a:spcAft>
              <a:buClr>
                <a:srgbClr val="C00000"/>
              </a:buClr>
              <a:buFont typeface="Wingdings" pitchFamily="2" charset="2"/>
              <a:buChar char="§"/>
            </a:pPr>
            <a:r>
              <a:rPr lang="en-IN" sz="2500">
                <a:latin typeface="Calibri" pitchFamily="34" charset="0"/>
              </a:rPr>
              <a:t>Countries to use a Rubella containing combination vaccine such as MR or MMR, as a First dose MCV.</a:t>
            </a:r>
          </a:p>
          <a:p>
            <a:pPr marL="250825" indent="-250825">
              <a:spcAft>
                <a:spcPts val="1000"/>
              </a:spcAft>
              <a:buClr>
                <a:srgbClr val="C00000"/>
              </a:buClr>
              <a:buFont typeface="Wingdings" pitchFamily="2" charset="2"/>
              <a:buChar char="§"/>
            </a:pPr>
            <a:r>
              <a:rPr lang="en-IN" sz="2500">
                <a:latin typeface="Calibri" pitchFamily="34" charset="0"/>
              </a:rPr>
              <a:t>Countries that introduce MR or MMR combination vaccines in routine immunisation should carry out one-time catch-up campaigns to reach all children between 9 to 15 years of age.</a:t>
            </a:r>
          </a:p>
          <a:p>
            <a:pPr marL="250825" indent="-250825">
              <a:spcAft>
                <a:spcPts val="1000"/>
              </a:spcAft>
              <a:buClr>
                <a:srgbClr val="C00000"/>
              </a:buClr>
              <a:buFont typeface="Wingdings" pitchFamily="2" charset="2"/>
              <a:buChar char="§"/>
            </a:pPr>
            <a:r>
              <a:rPr lang="en-IN" sz="2500">
                <a:latin typeface="Calibri" pitchFamily="34" charset="0"/>
              </a:rPr>
              <a:t>Countries should switch to the same combination vaccines (MR or MMR) for both routine doses.</a:t>
            </a:r>
            <a:endParaRPr lang="en-US" sz="2500">
              <a:latin typeface="Calibri" pitchFamily="34" charset="0"/>
            </a:endParaRPr>
          </a:p>
        </p:txBody>
      </p:sp>
      <p:pic>
        <p:nvPicPr>
          <p:cNvPr id="11268" name="Picture 7" descr="logos.jpg"/>
          <p:cNvPicPr>
            <a:picLocks noChangeAspect="1"/>
          </p:cNvPicPr>
          <p:nvPr/>
        </p:nvPicPr>
        <p:blipFill>
          <a:blip r:embed="rId2" cstate="print"/>
          <a:srcRect/>
          <a:stretch>
            <a:fillRect/>
          </a:stretch>
        </p:blipFill>
        <p:spPr bwMode="auto">
          <a:xfrm>
            <a:off x="6215063" y="3214688"/>
            <a:ext cx="2762250" cy="858837"/>
          </a:xfrm>
          <a:prstGeom prst="rect">
            <a:avLst/>
          </a:prstGeom>
          <a:noFill/>
          <a:ln w="9525">
            <a:noFill/>
            <a:miter lim="800000"/>
            <a:headEnd/>
            <a:tailEnd/>
          </a:ln>
        </p:spPr>
      </p:pic>
      <p:sp>
        <p:nvSpPr>
          <p:cNvPr id="11269" name="TextBox 6"/>
          <p:cNvSpPr txBox="1">
            <a:spLocks noChangeArrowheads="1"/>
          </p:cNvSpPr>
          <p:nvPr/>
        </p:nvSpPr>
        <p:spPr bwMode="auto">
          <a:xfrm>
            <a:off x="287338" y="6429375"/>
            <a:ext cx="7499350" cy="246063"/>
          </a:xfrm>
          <a:prstGeom prst="rect">
            <a:avLst/>
          </a:prstGeom>
          <a:noFill/>
          <a:ln w="9525">
            <a:noFill/>
            <a:miter lim="800000"/>
            <a:headEnd/>
            <a:tailEnd/>
          </a:ln>
        </p:spPr>
        <p:txBody>
          <a:bodyPr>
            <a:spAutoFit/>
          </a:bodyPr>
          <a:lstStyle/>
          <a:p>
            <a:pPr marL="250825" indent="-250825">
              <a:spcAft>
                <a:spcPts val="1000"/>
              </a:spcAft>
              <a:buClr>
                <a:srgbClr val="C00000"/>
              </a:buClr>
            </a:pPr>
            <a:r>
              <a:rPr lang="en-IN" sz="1000" dirty="0">
                <a:latin typeface="Calibri" pitchFamily="34" charset="0"/>
              </a:rPr>
              <a:t>Source : </a:t>
            </a:r>
            <a:r>
              <a:rPr lang="en-IN" sz="1000" dirty="0">
                <a:latin typeface="Calibri" pitchFamily="34" charset="0"/>
                <a:hlinkClick r:id="rId3" action="ppaction://hlinkfile"/>
              </a:rPr>
              <a:t>WHO, Meeting of SAGE on Immunization, November 2013;  Conclusions and Recommendations , WHO, Geneva, January 2014, P12</a:t>
            </a:r>
            <a:endParaRPr lang="en-US" sz="10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sucess.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285750" y="446088"/>
            <a:ext cx="5905500" cy="549275"/>
          </a:xfrm>
          <a:prstGeom prst="rect">
            <a:avLst/>
          </a:prstGeom>
          <a:noFill/>
          <a:ln w="9525">
            <a:noFill/>
            <a:miter lim="800000"/>
            <a:headEnd/>
            <a:tailEnd/>
          </a:ln>
        </p:spPr>
        <p:txBody>
          <a:bodyPr wrap="none">
            <a:spAutoFit/>
          </a:bodyPr>
          <a:lstStyle/>
          <a:p>
            <a:r>
              <a:rPr lang="en-IN" sz="3000" b="1">
                <a:solidFill>
                  <a:schemeClr val="bg1"/>
                </a:solidFill>
                <a:latin typeface="Calibri" pitchFamily="34" charset="0"/>
              </a:rPr>
              <a:t>Rubella Elimination in the America’s</a:t>
            </a:r>
            <a:endParaRPr lang="en-US" sz="3000" b="1">
              <a:solidFill>
                <a:schemeClr val="bg1"/>
              </a:solidFill>
              <a:latin typeface="Calibri" pitchFamily="34" charset="0"/>
            </a:endParaRPr>
          </a:p>
        </p:txBody>
      </p:sp>
      <p:sp>
        <p:nvSpPr>
          <p:cNvPr id="13315" name="TextBox 4"/>
          <p:cNvSpPr txBox="1">
            <a:spLocks noChangeArrowheads="1"/>
          </p:cNvSpPr>
          <p:nvPr/>
        </p:nvSpPr>
        <p:spPr bwMode="auto">
          <a:xfrm>
            <a:off x="287338" y="1314450"/>
            <a:ext cx="8570912" cy="3554413"/>
          </a:xfrm>
          <a:prstGeom prst="rect">
            <a:avLst/>
          </a:prstGeom>
          <a:noFill/>
          <a:ln w="9525">
            <a:noFill/>
            <a:miter lim="800000"/>
            <a:headEnd/>
            <a:tailEnd/>
          </a:ln>
        </p:spPr>
        <p:txBody>
          <a:bodyPr>
            <a:spAutoFit/>
          </a:bodyPr>
          <a:lstStyle/>
          <a:p>
            <a:pPr marL="250825" indent="-250825">
              <a:spcAft>
                <a:spcPts val="1000"/>
              </a:spcAft>
              <a:buClr>
                <a:srgbClr val="C00000"/>
              </a:buClr>
              <a:buFont typeface="Wingdings" pitchFamily="2" charset="2"/>
              <a:buChar char="§"/>
            </a:pPr>
            <a:r>
              <a:rPr lang="en-IN" sz="2500" dirty="0">
                <a:latin typeface="Calibri" pitchFamily="34" charset="0"/>
              </a:rPr>
              <a:t>1993 : PAHO adopted a resolution for elimination of Rubella &amp; CRS in the Americas by 2010.</a:t>
            </a:r>
          </a:p>
          <a:p>
            <a:pPr marL="250825" indent="-250825">
              <a:spcAft>
                <a:spcPts val="1000"/>
              </a:spcAft>
              <a:buClr>
                <a:srgbClr val="C00000"/>
              </a:buClr>
              <a:buFont typeface="Wingdings" pitchFamily="2" charset="2"/>
              <a:buChar char="§"/>
            </a:pPr>
            <a:r>
              <a:rPr lang="en-IN" sz="2500" dirty="0">
                <a:latin typeface="Calibri" pitchFamily="34" charset="0"/>
              </a:rPr>
              <a:t>PAHO developed a strategy to introduce MR vaccine into routine immunisation programs of all countries for children aged 12 </a:t>
            </a:r>
            <a:r>
              <a:rPr lang="en-IN" sz="2500" dirty="0" err="1">
                <a:latin typeface="Calibri" pitchFamily="34" charset="0"/>
              </a:rPr>
              <a:t>mos</a:t>
            </a:r>
            <a:r>
              <a:rPr lang="en-IN" sz="2500" dirty="0">
                <a:latin typeface="Calibri" pitchFamily="34" charset="0"/>
              </a:rPr>
              <a:t> &amp; reaching &gt; 95 % coverage.</a:t>
            </a:r>
          </a:p>
          <a:p>
            <a:pPr marL="250825" indent="-250825">
              <a:spcAft>
                <a:spcPts val="1000"/>
              </a:spcAft>
              <a:buClr>
                <a:srgbClr val="C00000"/>
              </a:buClr>
              <a:buFont typeface="Wingdings" pitchFamily="2" charset="2"/>
              <a:buChar char="§"/>
            </a:pPr>
            <a:r>
              <a:rPr lang="en-IN" sz="2500" dirty="0">
                <a:latin typeface="Calibri" pitchFamily="34" charset="0"/>
              </a:rPr>
              <a:t>1998 to 2005 : Vaccination campaigns were carried out in Chile, Brazil, Costa Rica, Honduras, Ecuador &amp; El Salvador.</a:t>
            </a:r>
          </a:p>
          <a:p>
            <a:pPr marL="250825" indent="-250825">
              <a:spcAft>
                <a:spcPts val="1000"/>
              </a:spcAft>
              <a:buClr>
                <a:srgbClr val="C00000"/>
              </a:buClr>
              <a:buFont typeface="Wingdings" pitchFamily="2" charset="2"/>
              <a:buChar char="§"/>
            </a:pPr>
            <a:r>
              <a:rPr lang="en-IN" sz="2500" dirty="0">
                <a:latin typeface="Calibri" pitchFamily="34" charset="0"/>
              </a:rPr>
              <a:t>Another 18 countries were added in subsequent years.</a:t>
            </a:r>
            <a:endParaRPr lang="en-US" sz="2500" dirty="0">
              <a:latin typeface="Calibri" pitchFamily="34" charset="0"/>
            </a:endParaRPr>
          </a:p>
        </p:txBody>
      </p:sp>
      <p:pic>
        <p:nvPicPr>
          <p:cNvPr id="13316" name="Picture 7" descr="logos.jpg"/>
          <p:cNvPicPr>
            <a:picLocks noChangeAspect="1"/>
          </p:cNvPicPr>
          <p:nvPr/>
        </p:nvPicPr>
        <p:blipFill>
          <a:blip r:embed="rId2" cstate="print"/>
          <a:srcRect/>
          <a:stretch>
            <a:fillRect/>
          </a:stretch>
        </p:blipFill>
        <p:spPr bwMode="auto">
          <a:xfrm>
            <a:off x="1500188" y="5334000"/>
            <a:ext cx="5364162" cy="93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751</TotalTime>
  <Words>1907</Words>
  <Application>Microsoft Office PowerPoint</Application>
  <PresentationFormat>On-screen Show (4:3)</PresentationFormat>
  <Paragraphs>176</Paragraphs>
  <Slides>26</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Calibri</vt:lpstr>
      <vt:lpstr>Cambria</vt:lpstr>
      <vt:lpstr>Garamond</vt:lpstr>
      <vt:lpstr>Tw Cen MT</vt:lpstr>
      <vt:lpstr>Wingdings</vt:lpstr>
      <vt:lpstr>Wingdings 2</vt:lpstr>
      <vt:lpstr>Median</vt:lpstr>
      <vt:lpstr>1_Median</vt:lpstr>
      <vt:lpstr>3_Median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Commitment from SIIPL</vt:lpstr>
      <vt:lpstr>Other initiatives at SIIPL</vt:lpstr>
      <vt:lpstr>PowerPoint Presentation</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kaliprasad</dc:creator>
  <cp:lastModifiedBy>Noe, James</cp:lastModifiedBy>
  <cp:revision>71</cp:revision>
  <dcterms:created xsi:type="dcterms:W3CDTF">2017-03-03T10:25:46Z</dcterms:created>
  <dcterms:modified xsi:type="dcterms:W3CDTF">2017-09-08T11:32:29Z</dcterms:modified>
</cp:coreProperties>
</file>