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02" r:id="rId2"/>
    <p:sldId id="504" r:id="rId3"/>
    <p:sldId id="535" r:id="rId4"/>
    <p:sldId id="561" r:id="rId5"/>
    <p:sldId id="540" r:id="rId6"/>
    <p:sldId id="580" r:id="rId7"/>
    <p:sldId id="537" r:id="rId8"/>
    <p:sldId id="548" r:id="rId9"/>
    <p:sldId id="562" r:id="rId10"/>
    <p:sldId id="578" r:id="rId11"/>
    <p:sldId id="523" r:id="rId12"/>
    <p:sldId id="597" r:id="rId13"/>
    <p:sldId id="596" r:id="rId14"/>
    <p:sldId id="599" r:id="rId15"/>
    <p:sldId id="598" r:id="rId16"/>
    <p:sldId id="601" r:id="rId17"/>
    <p:sldId id="595" r:id="rId18"/>
    <p:sldId id="604" r:id="rId19"/>
    <p:sldId id="594" r:id="rId20"/>
    <p:sldId id="600" r:id="rId21"/>
    <p:sldId id="549" r:id="rId22"/>
    <p:sldId id="532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F"/>
    <a:srgbClr val="69C2FF"/>
    <a:srgbClr val="CB9763"/>
    <a:srgbClr val="800000"/>
    <a:srgbClr val="FF3333"/>
    <a:srgbClr val="41A2AA"/>
    <a:srgbClr val="93D3FF"/>
    <a:srgbClr val="5E8299"/>
    <a:srgbClr val="BA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732" autoAdjust="0"/>
    <p:restoredTop sz="93382" autoAdjust="0"/>
  </p:normalViewPr>
  <p:slideViewPr>
    <p:cSldViewPr>
      <p:cViewPr varScale="1">
        <p:scale>
          <a:sx n="105" d="100"/>
          <a:sy n="105" d="100"/>
        </p:scale>
        <p:origin x="-16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DA806-D74B-4F1A-AEAF-12E1D3E61241}" type="datetimeFigureOut">
              <a:rPr lang="en-GB" smtClean="0"/>
              <a:pPr/>
              <a:t>6/20/16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B6E0-F6EA-4B1B-A751-60BBE87046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77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6F4209B-DEAD-4410-900C-F73F8C2855A1}" type="datetimeFigureOut">
              <a:rPr lang="en-GB" smtClean="0"/>
              <a:pPr/>
              <a:t>6/20/16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287163-F5DB-4081-A166-1DDA633436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6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27958-297A-4501-9E58-EBBD132AFB6E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dirty="0" smtClean="0"/>
              <a:t>Testing of suspected cases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a-DK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dirty="0" smtClean="0"/>
              <a:t>Complete epidemiological investigation for relevant information such as travel history and vaccination status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a-DK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dirty="0" smtClean="0"/>
              <a:t>Submit clinical specimens</a:t>
            </a:r>
            <a:r>
              <a:rPr lang="da-DK" baseline="0" dirty="0" smtClean="0"/>
              <a:t> for laboratory confirmation</a:t>
            </a:r>
            <a:endParaRPr lang="da-DK" dirty="0" smtClean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Clinical specimens of positive cases of measles AND rubella submitted for genotyping and sequencing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7163-F5DB-4081-A166-1DDA633436D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7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7E6B46-E2E4-43AE-AC25-020BD2F736E6}" type="slidenum">
              <a:rPr lang="en-GB" altLang="en-US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With the</a:t>
            </a:r>
            <a:r>
              <a:rPr lang="en-GB" baseline="0" dirty="0" smtClean="0"/>
              <a:t> widespread use of measles-containing vaccines there has been a dramatic decline in the number of measles cases in the last 3 and a half decades.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7163-F5DB-4081-A166-1DDA633436D0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C9D5C-54D1-4092-81F4-04E98F24237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3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AB403-C123-4ED5-B7DA-C3FFE12BEE9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dirty="0"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754697-A7A1-4189-B4FE-8730F5F7E757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7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AB403-C123-4ED5-B7DA-C3FFE12BEE9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AB403-C123-4ED5-B7DA-C3FFE12BEE9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a-DK" altLang="en-US" sz="800" smtClean="0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C31249-DF5A-40EA-8EAA-6A1EDF2740E1}" type="slidenum">
              <a:rPr lang="en-GB" altLang="en-US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7163-F5DB-4081-A166-1DDA633436D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vienna first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 userDrawn="1">
            <p:ph type="ctrTitle" idx="4294967295" hasCustomPrompt="1"/>
          </p:nvPr>
        </p:nvSpPr>
        <p:spPr>
          <a:xfrm>
            <a:off x="3779912" y="1556792"/>
            <a:ext cx="5112568" cy="4536504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</a:defRPr>
            </a:lvl1pPr>
          </a:lstStyle>
          <a:p>
            <a:pPr algn="ctr"/>
            <a:r>
              <a:rPr lang="da-DK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Tailoring</a:t>
            </a:r>
            <a:r>
              <a:rPr lang="da-DK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Immunization </a:t>
            </a:r>
            <a:r>
              <a:rPr lang="da-DK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Programmes</a:t>
            </a:r>
            <a:endParaRPr lang="en-GB" dirty="0" smtClean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200" b="1" kern="1200" dirty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700"/>
              </a:spcAft>
              <a:defRPr>
                <a:solidFill>
                  <a:srgbClr val="00558F"/>
                </a:solidFill>
              </a:defRPr>
            </a:lvl1pPr>
            <a:lvl2pPr>
              <a:lnSpc>
                <a:spcPct val="110000"/>
              </a:lnSpc>
              <a:spcAft>
                <a:spcPts val="700"/>
              </a:spcAft>
              <a:defRPr>
                <a:solidFill>
                  <a:srgbClr val="00558F"/>
                </a:solidFill>
              </a:defRPr>
            </a:lvl2pPr>
            <a:lvl3pPr>
              <a:lnSpc>
                <a:spcPct val="110000"/>
              </a:lnSpc>
              <a:spcAft>
                <a:spcPts val="700"/>
              </a:spcAft>
              <a:defRPr>
                <a:solidFill>
                  <a:srgbClr val="00558F"/>
                </a:solidFill>
              </a:defRPr>
            </a:lvl3pPr>
            <a:lvl4pPr>
              <a:lnSpc>
                <a:spcPct val="110000"/>
              </a:lnSpc>
              <a:spcAft>
                <a:spcPts val="700"/>
              </a:spcAft>
              <a:defRPr>
                <a:solidFill>
                  <a:srgbClr val="00558F"/>
                </a:solidFill>
              </a:defRPr>
            </a:lvl4pPr>
            <a:lvl5pPr>
              <a:lnSpc>
                <a:spcPct val="110000"/>
              </a:lnSpc>
              <a:spcAft>
                <a:spcPts val="700"/>
              </a:spcAft>
              <a:defRPr>
                <a:solidFill>
                  <a:srgbClr val="0055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58924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558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Footnotes/References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7E62FB-DB52-4F70-8442-B660950507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58924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558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Footnotes/References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58924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558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Footnotes/References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7E62FB-DB52-4F70-8442-B660950507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06158B-8290-4F58-BF31-E12D28C189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AFF3-F16A-43BD-91D6-8C5996D7FB3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2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footer-201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71600" y="6237312"/>
            <a:ext cx="8172400" cy="620688"/>
          </a:xfrm>
          <a:prstGeom prst="rect">
            <a:avLst/>
          </a:prstGeom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52" y="1052736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7" name="Picture 6" descr="Powerpoint-footer-201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6237312"/>
            <a:ext cx="6012160" cy="620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5" r:id="rId4"/>
    <p:sldLayoutId id="2147483667" r:id="rId5"/>
    <p:sldLayoutId id="2147483671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 smtClean="0">
          <a:solidFill>
            <a:srgbClr val="C00000"/>
          </a:solidFill>
          <a:latin typeface="Arial Narrow" pitchFamily="34" charset="0"/>
          <a:ea typeface="+mn-ea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558F"/>
          </a:solidFill>
          <a:latin typeface="Arial Narrow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558F"/>
          </a:solidFill>
          <a:latin typeface="Arial Narrow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558F"/>
          </a:solidFill>
          <a:latin typeface="Arial Narrow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558F"/>
          </a:solidFill>
          <a:latin typeface="Arial Narrow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558F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 descr="whoeuro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559" y="889796"/>
            <a:ext cx="3960440" cy="307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Group 14"/>
          <p:cNvGraphicFramePr>
            <a:graphicFrameLocks noGrp="1"/>
          </p:cNvGraphicFramePr>
          <p:nvPr/>
        </p:nvGraphicFramePr>
        <p:xfrm>
          <a:off x="61913" y="52388"/>
          <a:ext cx="7559675" cy="457200"/>
        </p:xfrm>
        <a:graphic>
          <a:graphicData uri="http://schemas.openxmlformats.org/drawingml/2006/table">
            <a:tbl>
              <a:tblPr/>
              <a:tblGrid>
                <a:gridCol w="755967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WHO </a:t>
                      </a:r>
                      <a:r>
                        <a:rPr lang="da-DK" sz="2400" kern="1200" dirty="0" smtClean="0">
                          <a:solidFill>
                            <a:srgbClr val="993300"/>
                          </a:solidFill>
                          <a:latin typeface="Arial" charset="0"/>
                          <a:ea typeface="ＭＳ Ｐゴシック" charset="0"/>
                          <a:cs typeface="+mn-cs"/>
                        </a:rPr>
                        <a:t>European</a:t>
                      </a:r>
                      <a:r>
                        <a:rPr kumimoji="0" lang="da-DK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ＭＳ Ｐゴシック" charset="0"/>
                          <a:cs typeface="+mn-cs"/>
                        </a:rPr>
                        <a:t> Region</a:t>
                      </a:r>
                      <a:endParaRPr kumimoji="0" lang="da-DK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ＭＳ Ｐゴシック" charset="0"/>
                        <a:cs typeface="+mn-c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67744" y="5375748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7" lvl="1">
              <a:spcBef>
                <a:spcPts val="500"/>
              </a:spcBef>
              <a:buClr>
                <a:srgbClr val="800000"/>
              </a:buClr>
            </a:pPr>
            <a:r>
              <a:rPr lang="da-DK" sz="2000" dirty="0" smtClean="0"/>
              <a:t>Large </a:t>
            </a:r>
            <a:r>
              <a:rPr lang="da-DK" sz="320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da-DK" sz="3200" dirty="0">
                <a:solidFill>
                  <a:srgbClr val="FF0000"/>
                </a:solidFill>
              </a:rPr>
              <a:t>u</a:t>
            </a:r>
            <a:r>
              <a:rPr lang="da-DK" sz="3200" dirty="0">
                <a:solidFill>
                  <a:srgbClr val="00B050"/>
                </a:solidFill>
              </a:rPr>
              <a:t>l</a:t>
            </a:r>
            <a:r>
              <a:rPr lang="da-DK" sz="3200" dirty="0">
                <a:solidFill>
                  <a:srgbClr val="00B0F0"/>
                </a:solidFill>
              </a:rPr>
              <a:t>t</a:t>
            </a:r>
            <a:r>
              <a:rPr lang="da-DK" sz="3200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da-DK" sz="32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da-DK" sz="32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da-DK" sz="32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da-DK" sz="2800" dirty="0"/>
              <a:t> </a:t>
            </a:r>
            <a:r>
              <a:rPr lang="da-DK" sz="2000" dirty="0"/>
              <a:t>and </a:t>
            </a:r>
            <a:r>
              <a:rPr lang="da-DK" sz="32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da-DK" sz="3200" dirty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da-DK" sz="32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da-DK" sz="32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da-DK" sz="3200" dirty="0"/>
              <a:t>a</a:t>
            </a:r>
            <a:r>
              <a:rPr lang="da-DK" sz="3200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da-DK" sz="2800" dirty="0"/>
              <a:t> </a:t>
            </a:r>
            <a:r>
              <a:rPr lang="da-DK" sz="2000" dirty="0"/>
              <a:t>diversity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C7E49-06C2-4FB6-B23E-34B56864F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5460" y="4100083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>
                <a:solidFill>
                  <a:srgbClr val="00558F"/>
                </a:solidFill>
              </a:rPr>
              <a:t>53</a:t>
            </a:r>
            <a:r>
              <a:rPr lang="da-DK" sz="2000" dirty="0" smtClean="0"/>
              <a:t> Member States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239436" y="4807969"/>
            <a:ext cx="3573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lvl="1">
              <a:spcBef>
                <a:spcPts val="500"/>
              </a:spcBef>
              <a:buClr>
                <a:srgbClr val="800000"/>
              </a:buClr>
            </a:pPr>
            <a:r>
              <a:rPr lang="da-DK" sz="3600" dirty="0">
                <a:solidFill>
                  <a:schemeClr val="accent3">
                    <a:lumMod val="75000"/>
                  </a:schemeClr>
                </a:solidFill>
              </a:rPr>
              <a:t>&gt;900 </a:t>
            </a:r>
            <a:r>
              <a:rPr lang="da-DK" sz="2000" dirty="0"/>
              <a:t>million inhabitants</a:t>
            </a:r>
          </a:p>
        </p:txBody>
      </p:sp>
    </p:spTree>
    <p:extLst>
      <p:ext uri="{BB962C8B-B14F-4D97-AF65-F5344CB8AC3E}">
        <p14:creationId xmlns:p14="http://schemas.microsoft.com/office/powerpoint/2010/main" val="4558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0"/>
          </a:xfrm>
        </p:spPr>
        <p:txBody>
          <a:bodyPr/>
          <a:lstStyle/>
          <a:p>
            <a:pPr>
              <a:defRPr/>
            </a:pPr>
            <a:r>
              <a:rPr lang="da-DK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Diagnosis classification of reported rubella cases in top four countries, 2015</a:t>
            </a:r>
            <a:endParaRPr lang="en-GB" sz="2400" b="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57" y="3516096"/>
            <a:ext cx="3766662" cy="27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0283"/>
            <a:ext cx="3788858" cy="273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15634"/>
            <a:ext cx="3788858" cy="27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57" y="836710"/>
            <a:ext cx="3766662" cy="27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10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3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50825" y="220689"/>
            <a:ext cx="8641655" cy="2400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4800" dirty="0">
                <a:solidFill>
                  <a:schemeClr val="bg1"/>
                </a:solidFill>
                <a:latin typeface="Impact" pitchFamily="34" charset="0"/>
                <a:ea typeface="ＭＳ Ｐゴシック" charset="0"/>
              </a:rPr>
              <a:t>the challenges</a:t>
            </a:r>
          </a:p>
          <a:p>
            <a:pPr>
              <a:defRPr/>
            </a:pPr>
            <a:r>
              <a:rPr lang="en-GB" altLang="en-US" sz="4800" dirty="0">
                <a:solidFill>
                  <a:schemeClr val="bg1"/>
                </a:solidFill>
                <a:latin typeface="Impact" pitchFamily="34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GB" altLang="en-US" sz="5400" dirty="0">
              <a:solidFill>
                <a:schemeClr val="bg1"/>
              </a:solidFill>
              <a:latin typeface="Impact" pitchFamily="34" charset="0"/>
              <a:ea typeface="ＭＳ Ｐゴシック" charset="0"/>
            </a:endParaRPr>
          </a:p>
        </p:txBody>
      </p:sp>
      <p:pic>
        <p:nvPicPr>
          <p:cNvPr id="1027" name="Picture 3" descr="C:\Documents and Settings\MMS\Local Settings\Temporary Internet Files\Content.IE5\FDJB0U2Y\MC9002813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4890" flipH="1">
            <a:off x="4712333" y="904091"/>
            <a:ext cx="3402795" cy="46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sx="105000" sy="105000" algn="tl" rotWithShape="0">
              <a:srgbClr val="808080">
                <a:alpha val="39999"/>
              </a:srgbClr>
            </a:outerShdw>
          </a:effec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54768" y="116632"/>
            <a:ext cx="6120000" cy="612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142678" y="368231"/>
            <a:ext cx="2736304" cy="2613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1. High vaccination coverage</a:t>
            </a:r>
            <a:endParaRPr lang="en-GB" sz="2800" dirty="0"/>
          </a:p>
        </p:txBody>
      </p:sp>
      <p:sp>
        <p:nvSpPr>
          <p:cNvPr id="28" name="Oval 27"/>
          <p:cNvSpPr/>
          <p:nvPr/>
        </p:nvSpPr>
        <p:spPr>
          <a:xfrm>
            <a:off x="1142678" y="3284857"/>
            <a:ext cx="2736304" cy="26137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3. High-quality surveillance</a:t>
            </a:r>
            <a:endParaRPr lang="en-GB" sz="2800" dirty="0"/>
          </a:p>
        </p:txBody>
      </p:sp>
      <p:sp>
        <p:nvSpPr>
          <p:cNvPr id="29" name="Oval 28"/>
          <p:cNvSpPr/>
          <p:nvPr/>
        </p:nvSpPr>
        <p:spPr>
          <a:xfrm>
            <a:off x="5215546" y="368231"/>
            <a:ext cx="2736304" cy="26137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2. Closing Immunity gaps</a:t>
            </a:r>
            <a:endParaRPr lang="en-GB" sz="2800" dirty="0"/>
          </a:p>
        </p:txBody>
      </p:sp>
      <p:sp>
        <p:nvSpPr>
          <p:cNvPr id="30" name="Oval 29"/>
          <p:cNvSpPr/>
          <p:nvPr/>
        </p:nvSpPr>
        <p:spPr>
          <a:xfrm>
            <a:off x="5215546" y="3284857"/>
            <a:ext cx="2736304" cy="261372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spc="-150" dirty="0" smtClean="0"/>
              <a:t>4. Knowledge </a:t>
            </a:r>
            <a:r>
              <a:rPr lang="da-DK" sz="2800" dirty="0" smtClean="0"/>
              <a:t>and training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2763036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Commitment</a:t>
            </a:r>
            <a:endParaRPr lang="en-GB" sz="32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13816" y="2288937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Vaccine refusals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3676" y="3173746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Previously not targeted for vaccination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376" y="1404130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Delayed vaccination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3816" y="1404130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Vaccine hesitants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4376" y="4058491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Distrust in health authorities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376" y="3173746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Distrust in vaccines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4776" y="4058491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Lack of access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4376" y="2288937"/>
            <a:ext cx="18720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Lost to follow 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Challenge no. 1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620688"/>
            <a:ext cx="9144000" cy="522694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Reaching and maintaining high vaccination coverage</a:t>
            </a:r>
            <a:endParaRPr lang="en-US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AutoShape 2" descr="Image result for anti vac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4" descr="http://cdn.abclocal.go.com/content/kgo/images/cms/automation/vod/715285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78" y="4581128"/>
            <a:ext cx="2440444" cy="13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contemporarypediatrics.modernmedicine.com/sites/default/files/imagecache/article_feature_image_main_640x380/article_images/378968/key-to-vaccine-hesitant-par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86" y="2998990"/>
            <a:ext cx="2376264" cy="14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TDA\Desktop\28-08-2014 07-15-08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b="3047"/>
          <a:stretch/>
        </p:blipFill>
        <p:spPr bwMode="auto">
          <a:xfrm>
            <a:off x="5200016" y="1143382"/>
            <a:ext cx="2468328" cy="17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22" y="1377106"/>
            <a:ext cx="1035051" cy="9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83" y="2324769"/>
            <a:ext cx="1304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4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67544" y="1412776"/>
            <a:ext cx="3024000" cy="57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Strengthem immunization programmes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7544" y="4393088"/>
            <a:ext cx="3024000" cy="57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Champions and experts as advocates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7544" y="3429000"/>
            <a:ext cx="3024000" cy="57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Reminder and recall systems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4244" y="2420888"/>
            <a:ext cx="3024000" cy="57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Electronic vaccination registry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Addressing the challenge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540" y="602050"/>
            <a:ext cx="9120460" cy="522694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Reaching and maintaining high vaccination coverage</a:t>
            </a:r>
            <a:endParaRPr lang="en-US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l="70045" t="14434" r="10818" b="18367"/>
          <a:stretch>
            <a:fillRect/>
          </a:stretch>
        </p:blipFill>
        <p:spPr bwMode="auto">
          <a:xfrm>
            <a:off x="3779912" y="1412775"/>
            <a:ext cx="1843680" cy="218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dist="50800" dir="3000000" sx="104000" sy="104000" algn="tl" rotWithShape="0">
              <a:prstClr val="black">
                <a:alpha val="33000"/>
              </a:prst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90" y="1412776"/>
            <a:ext cx="2808312" cy="22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41300" dist="50800" dir="3000000" sx="104000" sy="104000" algn="tl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60440" y="3807200"/>
            <a:ext cx="4993093" cy="1215088"/>
            <a:chOff x="3760440" y="3807200"/>
            <a:chExt cx="4993093" cy="121508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79"/>
            <a:stretch/>
          </p:blipFill>
          <p:spPr bwMode="auto">
            <a:xfrm>
              <a:off x="3760440" y="3807200"/>
              <a:ext cx="4993093" cy="121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455711" y="4117218"/>
              <a:ext cx="72008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59404" y="4102929"/>
              <a:ext cx="72008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52661" y="1339323"/>
            <a:ext cx="3186383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Susceptible adults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2661" y="4195791"/>
            <a:ext cx="3186383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Low coverage communities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2661" y="2291479"/>
            <a:ext cx="3186383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Unvaccinated adolescents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52661" y="3243635"/>
            <a:ext cx="3186383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Susceptible health care workers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blog.mountsinai.org/wp-content/uploads/2014/01/Uniforms-for-Mount-Sinai%E2%80%99s-Nursing-Sta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8203"/>
            <a:ext cx="2952328" cy="19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RomaAeto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536" y="3526943"/>
            <a:ext cx="965838" cy="14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046" y="3511781"/>
            <a:ext cx="1985014" cy="14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4" name="Picture 4" descr="http://www.irishtimes.com/polopoly_fs/1.1764420.1397726317!/image/image.jpg_gen/derivatives/box_620_330/image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1907" y="3526943"/>
            <a:ext cx="1916076" cy="142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img.webmd.com/dtmcms/live/webmd/consumer_assets/site_images/articles/image_article_collections/mcgraw_hill_skin_atlases/adult_skin_problems/FCASCD_measles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"/>
          <a:stretch/>
        </p:blipFill>
        <p:spPr bwMode="auto">
          <a:xfrm>
            <a:off x="3684610" y="1412776"/>
            <a:ext cx="1728192" cy="19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8380" y="574107"/>
            <a:ext cx="9144000" cy="522694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a-DK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Closing immunity gaps </a:t>
            </a:r>
            <a:endParaRPr lang="en-GB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15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Challenge no. 2</a:t>
            </a:r>
          </a:p>
        </p:txBody>
      </p:sp>
    </p:spTree>
    <p:extLst>
      <p:ext uri="{BB962C8B-B14F-4D97-AF65-F5344CB8AC3E}">
        <p14:creationId xmlns:p14="http://schemas.microsoft.com/office/powerpoint/2010/main" val="268117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17538" y="1267670"/>
            <a:ext cx="3186383" cy="654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Supplementary immunzation activities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7538" y="3765566"/>
            <a:ext cx="3186383" cy="654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Health care workers policies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7538" y="2100302"/>
            <a:ext cx="3186383" cy="654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Tailoring Immunization Programmes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17538" y="2932934"/>
            <a:ext cx="3186383" cy="654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Pre-school entry policies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7538" y="4598198"/>
            <a:ext cx="3186383" cy="654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Opportunity vaccination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17538" y="5430831"/>
            <a:ext cx="3186383" cy="654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Pre-travel vaccination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Picture 7" descr="http://media-cache-ec2.pinimg.com/736x/4c/24/48/4c24486752fe8fa33bac15146f1954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973" y="4656727"/>
            <a:ext cx="2215307" cy="14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0" descr="Public tells health care workers: Get your H1N1 flu vaccin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88" y="4654336"/>
            <a:ext cx="2084894" cy="14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24335" t="14734" r="57947" b="8267"/>
          <a:stretch>
            <a:fillRect/>
          </a:stretch>
        </p:blipFill>
        <p:spPr bwMode="auto">
          <a:xfrm>
            <a:off x="6677549" y="1345986"/>
            <a:ext cx="2042207" cy="299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2" descr="https://www.publichealthgreybruce.on.ca/portals/0/images/Immunization/Yellow-c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www.publichealthgreybruce.on.ca/portals/0/images/Immunization/Yellow-car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www.publichealthgreybruce.on.ca/portals/0/images/Immunization/Yellow-car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r="15535"/>
          <a:stretch/>
        </p:blipFill>
        <p:spPr bwMode="auto">
          <a:xfrm>
            <a:off x="3956719" y="1345986"/>
            <a:ext cx="2110125" cy="299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Addressing the challenge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380" y="574107"/>
            <a:ext cx="9144000" cy="522694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a-DK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Closing immunity gaps </a:t>
            </a:r>
            <a:endParaRPr lang="en-GB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16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4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975" y="1340768"/>
            <a:ext cx="3186383" cy="93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Inadequate reporting </a:t>
            </a:r>
            <a:r>
              <a:rPr lang="da-DK" dirty="0">
                <a:solidFill>
                  <a:schemeClr val="tx1"/>
                </a:solidFill>
              </a:rPr>
              <a:t>of suspected cases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2336" y="3697328"/>
            <a:ext cx="3186383" cy="93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No genotyping </a:t>
            </a:r>
            <a:r>
              <a:rPr lang="da-DK" dirty="0">
                <a:solidFill>
                  <a:schemeClr val="tx1"/>
                </a:solidFill>
              </a:rPr>
              <a:t>and sequencing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41883" y="2519048"/>
            <a:ext cx="3186383" cy="93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Sub-optimal laboratory testing rate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275" y="600076"/>
            <a:ext cx="9144000" cy="5226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Performing </a:t>
            </a:r>
            <a:r>
              <a:rPr lang="da-DK" sz="24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h</a:t>
            </a:r>
            <a:r>
              <a:rPr lang="da-DK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igh-quality </a:t>
            </a:r>
            <a:r>
              <a:rPr lang="da-DK" sz="24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surveillance</a:t>
            </a:r>
            <a:endParaRPr lang="en-GB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AutoShape 2" descr="https://shop.id-medical.com/media/catalog/product/cache/1/thumbnail/600x/9df78eab33525d08d6e5fb8d27136e95/b/l/bloods3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Measles blood t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Measles blood t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Measles blood t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99448" y="3918198"/>
            <a:ext cx="4539186" cy="2236313"/>
            <a:chOff x="10980712" y="1468042"/>
            <a:chExt cx="8666864" cy="4697261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2" t="22568" r="5042" b="14401"/>
            <a:stretch/>
          </p:blipFill>
          <p:spPr bwMode="auto">
            <a:xfrm>
              <a:off x="10980712" y="1468042"/>
              <a:ext cx="8666864" cy="469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980712" y="3499396"/>
              <a:ext cx="1584176" cy="43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07840" y="4875607"/>
            <a:ext cx="3186383" cy="93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Lack of national operating procedures for epidemiological and laboratory investigations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17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0103" y="28314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/>
              <a:t>Distribution of rubella genotypes</a:t>
            </a:r>
            <a:br>
              <a:rPr lang="en-US" altLang="en-US" dirty="0"/>
            </a:br>
            <a:r>
              <a:rPr lang="en-US" altLang="en-US" dirty="0"/>
              <a:t>year 2015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Challenge no.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97037" y="1268382"/>
            <a:ext cx="4751731" cy="2640746"/>
            <a:chOff x="4202648" y="1340768"/>
            <a:chExt cx="4539186" cy="2496730"/>
          </a:xfrm>
        </p:grpSpPr>
        <p:pic>
          <p:nvPicPr>
            <p:cNvPr id="18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1" r="2620"/>
            <a:stretch/>
          </p:blipFill>
          <p:spPr bwMode="auto">
            <a:xfrm>
              <a:off x="4202648" y="1340768"/>
              <a:ext cx="4539186" cy="249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295769" y="2420888"/>
              <a:ext cx="1068319" cy="417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71367" y="345241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 smtClean="0"/>
              <a:t>Measles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894340" y="577350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 smtClean="0"/>
              <a:t>Rubella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63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527" y="1268760"/>
            <a:ext cx="3186383" cy="8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Reporting of suspected cases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8527" y="2239314"/>
            <a:ext cx="3186383" cy="8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Epidemiologial investigation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6659" y="4180422"/>
            <a:ext cx="3186383" cy="8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Genotyping and sequencing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8527" y="3209868"/>
            <a:ext cx="3186383" cy="8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Laboratory </a:t>
            </a:r>
            <a:r>
              <a:rPr lang="da-DK" dirty="0" smtClean="0">
                <a:solidFill>
                  <a:schemeClr val="tx1"/>
                </a:solidFill>
              </a:rPr>
              <a:t>confirmation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61068" t="13034" r="7039" b="27467"/>
          <a:stretch>
            <a:fillRect/>
          </a:stretch>
        </p:blipFill>
        <p:spPr bwMode="auto">
          <a:xfrm>
            <a:off x="6476052" y="2893089"/>
            <a:ext cx="2184604" cy="13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2" descr="https://shop.id-medical.com/media/catalog/product/cache/1/thumbnail/600x/9df78eab33525d08d6e5fb8d27136e95/b/l/bloods3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Measles blood t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Measles blood t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Measles blood t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1" name="Picture 9" descr="C:\Users\MuscatM\Desktop\bloods3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0" b="11327"/>
          <a:stretch/>
        </p:blipFill>
        <p:spPr bwMode="auto">
          <a:xfrm>
            <a:off x="3629186" y="1304010"/>
            <a:ext cx="1612350" cy="95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Addressing the challenge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275" y="600076"/>
            <a:ext cx="9144000" cy="5226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Performing </a:t>
            </a:r>
            <a:r>
              <a:rPr lang="da-DK" sz="24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h</a:t>
            </a:r>
            <a:r>
              <a:rPr lang="da-DK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igh-quality </a:t>
            </a:r>
            <a:r>
              <a:rPr lang="da-DK" sz="24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surveillance</a:t>
            </a:r>
            <a:endParaRPr lang="en-GB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1542" y="5150977"/>
            <a:ext cx="3186383" cy="8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Establishing national operating procedures for epidemiological and laboratory investigation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www.euro.who.int/__data/assets/image/0020/183053/surv-measles-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72" y="2852575"/>
            <a:ext cx="2135545" cy="302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8356" r="16759" b="26254"/>
          <a:stretch/>
        </p:blipFill>
        <p:spPr bwMode="auto">
          <a:xfrm>
            <a:off x="6510387" y="4473730"/>
            <a:ext cx="2185641" cy="13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18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9"/>
          <a:stretch/>
        </p:blipFill>
        <p:spPr bwMode="auto">
          <a:xfrm>
            <a:off x="5436096" y="1304010"/>
            <a:ext cx="1570182" cy="95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 r="7433" b="22812"/>
          <a:stretch/>
        </p:blipFill>
        <p:spPr bwMode="auto">
          <a:xfrm>
            <a:off x="7270237" y="1304010"/>
            <a:ext cx="1537891" cy="96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1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63476" y="2930888"/>
            <a:ext cx="3186383" cy="648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False contraindications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3476" y="2135828"/>
            <a:ext cx="3186383" cy="648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Lack of education and training on vaccines in medical </a:t>
            </a:r>
            <a:r>
              <a:rPr lang="da-DK" dirty="0">
                <a:solidFill>
                  <a:schemeClr val="tx1"/>
                </a:solidFill>
              </a:rPr>
              <a:t>curricula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5705" y="1340768"/>
            <a:ext cx="3186383" cy="648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Widespread misinformation and myths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3476" y="3725948"/>
            <a:ext cx="3186383" cy="648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Lack of information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2050"/>
            <a:ext cx="9144000" cy="52269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a-DK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Knowledge </a:t>
            </a:r>
            <a:r>
              <a:rPr lang="da-DK" sz="24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and training</a:t>
            </a:r>
            <a:endParaRPr lang="en-GB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475" y="4521008"/>
            <a:ext cx="3186383" cy="648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Lack of personal knowledge and disease awareness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3476" y="5316066"/>
            <a:ext cx="3186383" cy="648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Sophistication of anti-vaccine lobbying and media skills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7652" name="Picture 4" descr="mis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25" y="1537153"/>
            <a:ext cx="2271601" cy="15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orldofdtcmarketing.com/wp-content/uploads/2014/12/Unknown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35" y="3580940"/>
            <a:ext cx="2216671" cy="15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8815" y="1530332"/>
            <a:ext cx="237464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Vaccine side-effects are worse than the actual disease</a:t>
            </a:r>
            <a:endParaRPr lang="en-GB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559" y="3845569"/>
            <a:ext cx="2374641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The MMR vaccine casues childhood disorders, including autism</a:t>
            </a:r>
            <a:endParaRPr lang="en-GB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19788557">
            <a:off x="7769827" y="4861229"/>
            <a:ext cx="1312299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</a:rPr>
              <a:t>MYTH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9788557">
            <a:off x="7797427" y="2351478"/>
            <a:ext cx="1312299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smtClean="0">
                <a:solidFill>
                  <a:srgbClr val="FF0000"/>
                </a:solidFill>
              </a:rPr>
              <a:t>MYTH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19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Challenge no. 4</a:t>
            </a:r>
          </a:p>
        </p:txBody>
      </p:sp>
    </p:spTree>
    <p:extLst>
      <p:ext uri="{BB962C8B-B14F-4D97-AF65-F5344CB8AC3E}">
        <p14:creationId xmlns:p14="http://schemas.microsoft.com/office/powerpoint/2010/main" val="170463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ja-JP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Number of measles cases and coverage with measles-containing vaccine, WHO European Region, 1980-2014</a:t>
            </a:r>
            <a:endParaRPr lang="en-GB" altLang="ja-JP" sz="2400" b="0" dirty="0" smtClean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0" y="630932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rgbClr val="93D3FF"/>
                </a:solidFill>
              </a:rPr>
              <a:t>Data  source: WHO/UNICEF JRF and CISID (as of 10 February 2014)</a:t>
            </a:r>
            <a:endParaRPr lang="en-GB" sz="1200" dirty="0">
              <a:solidFill>
                <a:srgbClr val="93D3FF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C7E49-06C2-4FB6-B23E-34B56864F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22758" r="6964" b="9403"/>
          <a:stretch/>
        </p:blipFill>
        <p:spPr bwMode="auto">
          <a:xfrm>
            <a:off x="474503" y="1052736"/>
            <a:ext cx="8057937" cy="47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90476" y="3372364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Training in communication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0476" y="2087274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Medical curricula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0476" y="2729819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Continued medical education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0476" y="1444729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Web-based </a:t>
            </a:r>
            <a:r>
              <a:rPr lang="da-DK" dirty="0" smtClean="0">
                <a:solidFill>
                  <a:schemeClr val="tx1"/>
                </a:solidFill>
              </a:rPr>
              <a:t>information on diseases and benefits of vaccines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0476" y="4014909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School-based learning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2050"/>
            <a:ext cx="9144000" cy="52269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a-DK" sz="2400" b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Knowledge </a:t>
            </a:r>
            <a:r>
              <a:rPr lang="da-DK" sz="24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and training</a:t>
            </a:r>
            <a:endParaRPr lang="en-GB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436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3200" b="1" kern="1200" dirty="0" smtClean="0">
                <a:solidFill>
                  <a:srgbClr val="C0000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Addressing the challenge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1315"/>
            <a:ext cx="3390367" cy="226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://powercalltraining.com/wp-content/uploads/2015/08/bigstock-Communication-person-people-ta-255395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48" y="3911460"/>
            <a:ext cx="3346015" cy="18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62146" y="5377532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Champions and experts as advocates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7760" y="4706547"/>
            <a:ext cx="3492000" cy="540000"/>
          </a:xfrm>
          <a:prstGeom prst="roundRect">
            <a:avLst/>
          </a:prstGeom>
          <a:solidFill>
            <a:srgbClr val="69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Health care workers to promote vacines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20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" y="595896"/>
            <a:ext cx="5184576" cy="417646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Regional Verification Commission (RVC) established 2012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RVC meeting,  November 2015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Evaluation of Country Annual Status Updates and feedback to countries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Meetings with National Verification Committees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Modifications to verification process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Updating of annual reporting form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Messaging and communication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350" r="4700" b="34132"/>
          <a:stretch/>
        </p:blipFill>
        <p:spPr bwMode="auto">
          <a:xfrm>
            <a:off x="5694552" y="3497972"/>
            <a:ext cx="2255722" cy="112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932" y="574126"/>
            <a:ext cx="1566533" cy="22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999" y="5091970"/>
            <a:ext cx="948347" cy="13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C7E49-06C2-4FB6-B23E-34B56864F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l="70638" t="14434" r="11407" b="9267"/>
          <a:stretch>
            <a:fillRect/>
          </a:stretch>
        </p:blipFill>
        <p:spPr bwMode="auto">
          <a:xfrm>
            <a:off x="6350894" y="5091970"/>
            <a:ext cx="943039" cy="13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94" name="Picture 3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3" t="16533" r="17944" b="2922"/>
          <a:stretch/>
        </p:blipFill>
        <p:spPr bwMode="auto">
          <a:xfrm>
            <a:off x="7596177" y="5091970"/>
            <a:ext cx="962044" cy="13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859297" y="3089714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22413" y="4653136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04" name="Picture 4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7257" r="9160" b="7710"/>
          <a:stretch/>
        </p:blipFill>
        <p:spPr bwMode="auto">
          <a:xfrm>
            <a:off x="5364088" y="545030"/>
            <a:ext cx="1760883" cy="22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54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altLang="ja-JP" sz="2400" dirty="0">
                <a:solidFill>
                  <a:srgbClr val="993300"/>
                </a:solidFill>
                <a:ea typeface="ＭＳ Ｐゴシック" charset="0"/>
              </a:rPr>
              <a:t>Verification of Measles and Rubella elimination</a:t>
            </a:r>
            <a:endParaRPr lang="en-GB" altLang="ja-JP" sz="2400" dirty="0">
              <a:solidFill>
                <a:srgbClr val="9933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4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589" y="-4340"/>
            <a:ext cx="9144001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ts val="0"/>
              </a:spcBef>
              <a:defRPr/>
            </a:pPr>
            <a:r>
              <a:rPr lang="da-DK" altLang="ja-JP" sz="2400" dirty="0">
                <a:solidFill>
                  <a:srgbClr val="993300"/>
                </a:solidFill>
                <a:ea typeface="ＭＳ Ｐゴシック" charset="0"/>
              </a:rPr>
              <a:t>Summary</a:t>
            </a:r>
            <a:endParaRPr lang="en-GB" altLang="ja-JP" sz="2400" dirty="0">
              <a:solidFill>
                <a:srgbClr val="993300"/>
              </a:solidFill>
              <a:ea typeface="ＭＳ Ｐゴシック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C7E49-06C2-4FB6-B23E-34B56864F3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620688"/>
            <a:ext cx="7272808" cy="553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800" dirty="0">
                <a:latin typeface="Arial Narrow" pitchFamily="34" charset="0"/>
                <a:cs typeface="Arial" pitchFamily="34" charset="0"/>
              </a:rPr>
              <a:t>Progress has been made toward eliminating measles and rubella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800" dirty="0">
                <a:latin typeface="Arial Narrow" pitchFamily="34" charset="0"/>
                <a:cs typeface="Arial" pitchFamily="34" charset="0"/>
              </a:rPr>
              <a:t>WHO European region “off track” for 2015 goal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800" dirty="0">
                <a:latin typeface="Arial Narrow" pitchFamily="34" charset="0"/>
                <a:cs typeface="Arial" pitchFamily="34" charset="0"/>
              </a:rPr>
              <a:t>More action needed:</a:t>
            </a:r>
          </a:p>
          <a:p>
            <a:pPr marL="742950" lvl="2" indent="-342900"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400" dirty="0">
                <a:latin typeface="Arial Narrow" pitchFamily="34" charset="0"/>
                <a:cs typeface="Arial" pitchFamily="34" charset="0"/>
              </a:rPr>
              <a:t>Commitment</a:t>
            </a:r>
          </a:p>
          <a:p>
            <a:pPr marL="742950" lvl="2" indent="-342900"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400" dirty="0">
                <a:latin typeface="Arial Narrow" pitchFamily="34" charset="0"/>
                <a:cs typeface="Arial" pitchFamily="34" charset="0"/>
              </a:rPr>
              <a:t>Maintaining high vaccination coverage</a:t>
            </a:r>
          </a:p>
          <a:p>
            <a:pPr marL="742950" lvl="2" indent="-342900"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400" dirty="0">
                <a:latin typeface="Arial Narrow" pitchFamily="34" charset="0"/>
                <a:cs typeface="Arial" pitchFamily="34" charset="0"/>
              </a:rPr>
              <a:t>Closing immunity gaps</a:t>
            </a:r>
          </a:p>
          <a:p>
            <a:pPr marL="742950" lvl="2" indent="-342900"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400" dirty="0">
                <a:latin typeface="Arial Narrow" pitchFamily="34" charset="0"/>
                <a:cs typeface="Arial" pitchFamily="34" charset="0"/>
              </a:rPr>
              <a:t>High-quality surveillance</a:t>
            </a:r>
          </a:p>
          <a:p>
            <a:pPr marL="742950" lvl="2" indent="-342900"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GB" altLang="en-US" sz="2400" dirty="0" smtClean="0">
                <a:latin typeface="Arial Narrow" pitchFamily="34" charset="0"/>
                <a:cs typeface="Arial" pitchFamily="34" charset="0"/>
              </a:rPr>
              <a:t>Foster partnerships</a:t>
            </a:r>
          </a:p>
          <a:p>
            <a:pPr marL="742950" lvl="2" indent="-342900">
              <a:spcBef>
                <a:spcPct val="20000"/>
              </a:spcBef>
              <a:spcAft>
                <a:spcPts val="7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GB" altLang="en-US" sz="240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97198" y="3814215"/>
            <a:ext cx="1188000" cy="1188000"/>
            <a:chOff x="6015925" y="4395877"/>
            <a:chExt cx="1389782" cy="1080000"/>
          </a:xfrm>
        </p:grpSpPr>
        <p:sp>
          <p:nvSpPr>
            <p:cNvPr id="72" name="Oval 71"/>
            <p:cNvSpPr/>
            <p:nvPr/>
          </p:nvSpPr>
          <p:spPr>
            <a:xfrm>
              <a:off x="6021697" y="4395877"/>
              <a:ext cx="1384010" cy="10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15925" y="4719637"/>
              <a:ext cx="1384010" cy="419490"/>
            </a:xfrm>
            <a:prstGeom prst="rect">
              <a:avLst/>
            </a:prstGeom>
          </p:spPr>
          <p:txBody>
            <a:bodyPr wrap="square"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30 762</a:t>
              </a:r>
              <a:endParaRPr lang="en-GB" sz="24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52924" y="3764490"/>
            <a:ext cx="1214475" cy="1224000"/>
            <a:chOff x="6249922" y="3411814"/>
            <a:chExt cx="1239627" cy="1208087"/>
          </a:xfrm>
        </p:grpSpPr>
        <p:sp>
          <p:nvSpPr>
            <p:cNvPr id="53" name="Oval 52"/>
            <p:cNvSpPr/>
            <p:nvPr/>
          </p:nvSpPr>
          <p:spPr>
            <a:xfrm>
              <a:off x="6279873" y="3411814"/>
              <a:ext cx="1209676" cy="12080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49922" y="3749319"/>
              <a:ext cx="1223963" cy="546573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32174</a:t>
              </a:r>
              <a:endParaRPr lang="en-GB" sz="30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443845" y="3872490"/>
            <a:ext cx="1116000" cy="1116000"/>
            <a:chOff x="4996592" y="3495949"/>
            <a:chExt cx="1150937" cy="1123950"/>
          </a:xfrm>
        </p:grpSpPr>
        <p:sp>
          <p:nvSpPr>
            <p:cNvPr id="54" name="Oval 53"/>
            <p:cNvSpPr/>
            <p:nvPr/>
          </p:nvSpPr>
          <p:spPr>
            <a:xfrm>
              <a:off x="5020989" y="3495949"/>
              <a:ext cx="1123950" cy="11239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96592" y="3784879"/>
              <a:ext cx="1150937" cy="472382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26786</a:t>
              </a:r>
              <a:endParaRPr lang="en-GB" sz="24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2190" y="3728490"/>
            <a:ext cx="1362186" cy="1260000"/>
            <a:chOff x="3551717" y="3446735"/>
            <a:chExt cx="1431349" cy="1274762"/>
          </a:xfrm>
        </p:grpSpPr>
        <p:sp>
          <p:nvSpPr>
            <p:cNvPr id="55" name="Oval 54"/>
            <p:cNvSpPr/>
            <p:nvPr/>
          </p:nvSpPr>
          <p:spPr>
            <a:xfrm>
              <a:off x="3609699" y="3446735"/>
              <a:ext cx="1316038" cy="127476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51717" y="3765248"/>
              <a:ext cx="1431349" cy="591398"/>
            </a:xfrm>
            <a:prstGeom prst="rect">
              <a:avLst/>
            </a:prstGeom>
          </p:spPr>
          <p:txBody>
            <a:bodyPr wrap="square"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33268</a:t>
              </a:r>
              <a:endParaRPr lang="en-GB" sz="32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8733" y="3799453"/>
            <a:ext cx="1188000" cy="1189037"/>
            <a:chOff x="2265045" y="3430867"/>
            <a:chExt cx="1190625" cy="1189037"/>
          </a:xfrm>
        </p:grpSpPr>
        <p:sp>
          <p:nvSpPr>
            <p:cNvPr id="56" name="Oval 55"/>
            <p:cNvSpPr/>
            <p:nvPr/>
          </p:nvSpPr>
          <p:spPr>
            <a:xfrm>
              <a:off x="2265045" y="3430867"/>
              <a:ext cx="1190625" cy="11890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25411" y="3767414"/>
              <a:ext cx="1081088" cy="472382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30604</a:t>
              </a:r>
              <a:endParaRPr lang="en-GB" sz="24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68914" y="4385240"/>
            <a:ext cx="604838" cy="603250"/>
            <a:chOff x="1544361" y="4016649"/>
            <a:chExt cx="604838" cy="603250"/>
          </a:xfrm>
        </p:grpSpPr>
        <p:sp>
          <p:nvSpPr>
            <p:cNvPr id="58" name="Oval 57"/>
            <p:cNvSpPr/>
            <p:nvPr/>
          </p:nvSpPr>
          <p:spPr>
            <a:xfrm>
              <a:off x="1544361" y="4016649"/>
              <a:ext cx="604838" cy="6032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50710" y="4156356"/>
              <a:ext cx="581026" cy="276773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spc="-100" dirty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7892</a:t>
              </a:r>
            </a:p>
          </p:txBody>
        </p:sp>
      </p:grpSp>
      <p:sp>
        <p:nvSpPr>
          <p:cNvPr id="5" name="Flowchart: Extract 4"/>
          <p:cNvSpPr>
            <a:spLocks noChangeArrowheads="1"/>
          </p:cNvSpPr>
          <p:nvPr/>
        </p:nvSpPr>
        <p:spPr bwMode="auto">
          <a:xfrm rot="10800000">
            <a:off x="148591" y="3413424"/>
            <a:ext cx="904499" cy="895072"/>
          </a:xfrm>
          <a:prstGeom prst="flowChartExtra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216" tIns="45608" rIns="91216" bIns="456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195" name="TextBox 13"/>
          <p:cNvSpPr txBox="1">
            <a:spLocks noChangeArrowheads="1"/>
          </p:cNvSpPr>
          <p:nvPr/>
        </p:nvSpPr>
        <p:spPr bwMode="auto">
          <a:xfrm>
            <a:off x="-89" y="3460944"/>
            <a:ext cx="2587625" cy="39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98</a:t>
            </a:r>
            <a:r>
              <a:rPr lang="en-GB" altLang="en-US" sz="800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altLang="en-US" sz="2000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% </a:t>
            </a:r>
            <a:r>
              <a:rPr lang="en-GB" alt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REDUCTION</a:t>
            </a:r>
            <a:endParaRPr lang="en-GB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8196" name="TextBox 29"/>
          <p:cNvSpPr txBox="1">
            <a:spLocks noChangeArrowheads="1"/>
          </p:cNvSpPr>
          <p:nvPr/>
        </p:nvSpPr>
        <p:spPr bwMode="auto">
          <a:xfrm>
            <a:off x="3219543" y="2321843"/>
            <a:ext cx="1164878" cy="9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0000"/>
                </a:solidFill>
                <a:latin typeface="Agency FB" pitchFamily="34" charset="0"/>
              </a:rPr>
              <a:t>France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14 966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8197" name="TextBox 30"/>
          <p:cNvSpPr txBox="1">
            <a:spLocks noChangeArrowheads="1"/>
          </p:cNvSpPr>
          <p:nvPr/>
        </p:nvSpPr>
        <p:spPr bwMode="auto">
          <a:xfrm>
            <a:off x="4067944" y="2326861"/>
            <a:ext cx="1609795" cy="9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CC6600"/>
                </a:solidFill>
                <a:latin typeface="Agency FB" pitchFamily="34" charset="0"/>
              </a:rPr>
              <a:t>Ukraine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CC6600"/>
                </a:solidFill>
                <a:latin typeface="Microsoft Sans Serif" pitchFamily="34" charset="0"/>
                <a:cs typeface="Microsoft Sans Serif" pitchFamily="34" charset="0"/>
              </a:rPr>
              <a:t>12 744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8198" name="TextBox 31"/>
          <p:cNvSpPr txBox="1">
            <a:spLocks noChangeArrowheads="1"/>
          </p:cNvSpPr>
          <p:nvPr/>
        </p:nvSpPr>
        <p:spPr bwMode="auto">
          <a:xfrm>
            <a:off x="1960255" y="2321843"/>
            <a:ext cx="1524598" cy="9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6600"/>
                </a:solidFill>
                <a:latin typeface="Agency FB" pitchFamily="34" charset="0"/>
              </a:rPr>
              <a:t>Bulgaria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6600"/>
                </a:solidFill>
                <a:latin typeface="Microsoft Sans Serif" pitchFamily="34" charset="0"/>
                <a:cs typeface="Microsoft Sans Serif" pitchFamily="34" charset="0"/>
              </a:rPr>
              <a:t>21 664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8199" name="TextBox 32"/>
          <p:cNvSpPr txBox="1">
            <a:spLocks noChangeArrowheads="1"/>
          </p:cNvSpPr>
          <p:nvPr/>
        </p:nvSpPr>
        <p:spPr bwMode="auto">
          <a:xfrm>
            <a:off x="5462798" y="2315687"/>
            <a:ext cx="1206227" cy="9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7030A0"/>
                </a:solidFill>
                <a:latin typeface="Agency FB" pitchFamily="34" charset="0"/>
              </a:rPr>
              <a:t>Georgia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7030A0"/>
                </a:solidFill>
                <a:latin typeface="Microsoft Sans Serif" pitchFamily="34" charset="0"/>
                <a:cs typeface="Microsoft Sans Serif" pitchFamily="34" charset="0"/>
              </a:rPr>
              <a:t>7868</a:t>
            </a:r>
            <a:endParaRPr lang="en-GB" altLang="en-US" b="1" dirty="0">
              <a:solidFill>
                <a:srgbClr val="7030A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30743" name="TextBox 24"/>
          <p:cNvSpPr txBox="1">
            <a:spLocks noChangeArrowheads="1"/>
          </p:cNvSpPr>
          <p:nvPr/>
        </p:nvSpPr>
        <p:spPr bwMode="auto">
          <a:xfrm>
            <a:off x="2628318" y="0"/>
            <a:ext cx="6515682" cy="8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Measles in the WHO European Region,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1993, and </a:t>
            </a: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2007-2015</a:t>
            </a:r>
            <a:r>
              <a:rPr lang="en-GB" altLang="en-US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*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1991" y="5415618"/>
            <a:ext cx="1656184" cy="18212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2009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4164" y="5400383"/>
            <a:ext cx="1656184" cy="39039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2186" y="5406263"/>
            <a:ext cx="1656184" cy="42943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7464" y="5393563"/>
            <a:ext cx="1656184" cy="42943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73562" y="5405308"/>
            <a:ext cx="1656184" cy="42943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4024" y="5815668"/>
            <a:ext cx="2934030" cy="18212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2008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7314" y="5415451"/>
            <a:ext cx="1656184" cy="150515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15641" y="3146777"/>
            <a:ext cx="1244315" cy="266647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1993</a:t>
            </a:r>
          </a:p>
        </p:txBody>
      </p:sp>
      <p:sp>
        <p:nvSpPr>
          <p:cNvPr id="59" name="Oval 58"/>
          <p:cNvSpPr/>
          <p:nvPr/>
        </p:nvSpPr>
        <p:spPr>
          <a:xfrm>
            <a:off x="-1599467" y="-1012200"/>
            <a:ext cx="4210050" cy="421005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23370" y="4336028"/>
            <a:ext cx="652463" cy="652462"/>
            <a:chOff x="3980299" y="1261887"/>
            <a:chExt cx="652463" cy="652462"/>
          </a:xfrm>
        </p:grpSpPr>
        <p:sp>
          <p:nvSpPr>
            <p:cNvPr id="57" name="Oval 56"/>
            <p:cNvSpPr/>
            <p:nvPr/>
          </p:nvSpPr>
          <p:spPr>
            <a:xfrm>
              <a:off x="3980299" y="1261887"/>
              <a:ext cx="652463" cy="65246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16798" y="1442862"/>
              <a:ext cx="581026" cy="318849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spc="-100" dirty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9168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814" y="4484490"/>
            <a:ext cx="504000" cy="504000"/>
            <a:chOff x="3406499" y="983809"/>
            <a:chExt cx="581026" cy="573087"/>
          </a:xfrm>
        </p:grpSpPr>
        <p:sp>
          <p:nvSpPr>
            <p:cNvPr id="52" name="Oval 51"/>
            <p:cNvSpPr/>
            <p:nvPr/>
          </p:nvSpPr>
          <p:spPr>
            <a:xfrm>
              <a:off x="3406500" y="983809"/>
              <a:ext cx="574675" cy="5730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248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06499" y="1123501"/>
              <a:ext cx="581026" cy="276773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7075</a:t>
              </a:r>
              <a:endParaRPr lang="en-GB" sz="12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-13148" y="839591"/>
            <a:ext cx="1979613" cy="707660"/>
          </a:xfrm>
          <a:prstGeom prst="rect">
            <a:avLst/>
          </a:prstGeom>
        </p:spPr>
        <p:txBody>
          <a:bodyPr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rPr>
              <a:t>341982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12857" y="4052490"/>
            <a:ext cx="1077067" cy="936000"/>
            <a:chOff x="6954480" y="4005064"/>
            <a:chExt cx="1077067" cy="936000"/>
          </a:xfrm>
        </p:grpSpPr>
        <p:sp>
          <p:nvSpPr>
            <p:cNvPr id="51" name="Oval 50"/>
            <p:cNvSpPr/>
            <p:nvPr/>
          </p:nvSpPr>
          <p:spPr>
            <a:xfrm>
              <a:off x="7020092" y="4005064"/>
              <a:ext cx="936000" cy="93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16" tIns="45608" rIns="91216" bIns="45608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954480" y="4219161"/>
              <a:ext cx="1077067" cy="710810"/>
            </a:xfrm>
            <a:prstGeom prst="rect">
              <a:avLst/>
            </a:prstGeom>
          </p:spPr>
          <p:txBody>
            <a:bodyPr lIns="91216" tIns="45608" rIns="91216" bIns="45608">
              <a:spAutoFit/>
            </a:bodyPr>
            <a:lstStyle/>
            <a:p>
              <a:pPr algn="ctr" fontAlgn="b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000" b="1" spc="-100" dirty="0" smtClean="0">
                  <a:solidFill>
                    <a:srgbClr val="FFFFFF"/>
                  </a:solidFill>
                  <a:latin typeface="Microsoft Sans Serif" pitchFamily="34" charset="0"/>
                  <a:ea typeface="ＭＳ Ｐゴシック" charset="0"/>
                  <a:cs typeface="Microsoft Sans Serif" pitchFamily="34" charset="0"/>
                </a:rPr>
                <a:t>17782</a:t>
              </a:r>
              <a:endParaRPr lang="en-GB" sz="2000" b="1" spc="-100" dirty="0">
                <a:solidFill>
                  <a:srgbClr val="FFFFFF"/>
                </a:solidFill>
                <a:latin typeface="Microsoft Sans Serif" pitchFamily="34" charset="0"/>
                <a:ea typeface="ＭＳ Ｐゴシック" charset="0"/>
                <a:cs typeface="Microsoft Sans Serif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927977" y="5393563"/>
            <a:ext cx="1656184" cy="429438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  <a:ea typeface="ＭＳ Ｐゴシック" charset="0"/>
              </a:rPr>
              <a:t>2014</a:t>
            </a:r>
            <a:endParaRPr lang="en-GB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" name="TextBox 32"/>
          <p:cNvSpPr txBox="1">
            <a:spLocks noChangeArrowheads="1"/>
          </p:cNvSpPr>
          <p:nvPr/>
        </p:nvSpPr>
        <p:spPr bwMode="auto">
          <a:xfrm>
            <a:off x="6490371" y="2321843"/>
            <a:ext cx="1405530" cy="120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70C0"/>
                </a:solidFill>
                <a:latin typeface="Agency FB" pitchFamily="34" charset="0"/>
              </a:rPr>
              <a:t>Russian Federation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3264</a:t>
            </a:r>
            <a:endParaRPr lang="en-GB" altLang="en-US" b="1" dirty="0">
              <a:solidFill>
                <a:srgbClr val="0070C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7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26442" y="6561931"/>
            <a:ext cx="2133600" cy="2873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6359" y="5393563"/>
            <a:ext cx="1656184" cy="461439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  <a:ea typeface="ＭＳ Ｐゴシック" charset="0"/>
              </a:rPr>
              <a:t>2015</a:t>
            </a:r>
            <a:endParaRPr lang="en-GB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69C2FF"/>
                </a:solidFill>
              </a:rPr>
              <a:t>*</a:t>
            </a:r>
            <a:r>
              <a:rPr lang="en-GB" sz="1200" dirty="0" smtClean="0">
                <a:solidFill>
                  <a:srgbClr val="69C2FF"/>
                </a:solidFill>
              </a:rPr>
              <a:t>Data extracted 04 June 2016</a:t>
            </a:r>
            <a:endParaRPr lang="en-GB" sz="1200" dirty="0">
              <a:solidFill>
                <a:srgbClr val="69C2FF"/>
              </a:solidFill>
            </a:endParaRPr>
          </a:p>
        </p:txBody>
      </p:sp>
      <p:sp>
        <p:nvSpPr>
          <p:cNvPr id="71" name="TextBox 32"/>
          <p:cNvSpPr txBox="1">
            <a:spLocks noChangeArrowheads="1"/>
          </p:cNvSpPr>
          <p:nvPr/>
        </p:nvSpPr>
        <p:spPr bwMode="auto">
          <a:xfrm>
            <a:off x="7651878" y="2326861"/>
            <a:ext cx="1431206" cy="9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00B050"/>
                </a:solidFill>
                <a:latin typeface="Agency FB" pitchFamily="34" charset="0"/>
              </a:rPr>
              <a:t>Kyrgyzstan</a:t>
            </a:r>
            <a:endParaRPr lang="en-GB" altLang="en-US" b="1" dirty="0">
              <a:solidFill>
                <a:srgbClr val="00B050"/>
              </a:solidFill>
              <a:latin typeface="Agency FB" pitchFamily="34" charset="0"/>
            </a:endParaRP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00B050"/>
                </a:solidFill>
                <a:latin typeface="Microsoft Sans Serif" pitchFamily="34" charset="0"/>
                <a:cs typeface="Microsoft Sans Serif" pitchFamily="34" charset="0"/>
              </a:rPr>
              <a:t>17 779</a:t>
            </a:r>
            <a:endParaRPr lang="en-GB" altLang="en-US" b="1" dirty="0">
              <a:solidFill>
                <a:srgbClr val="00B05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373"/>
            <a:ext cx="9144000" cy="830771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>
              <a:defRPr/>
            </a:pP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Top 10 countries with measles cases, WHO </a:t>
            </a: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European </a:t>
            </a: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Region, 2015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69C2FF"/>
                </a:solidFill>
              </a:rPr>
              <a:t>*</a:t>
            </a:r>
            <a:r>
              <a:rPr lang="en-GB" sz="1200" dirty="0" smtClean="0">
                <a:solidFill>
                  <a:srgbClr val="69C2FF"/>
                </a:solidFill>
              </a:rPr>
              <a:t>Data extracted 04 June 2016</a:t>
            </a:r>
            <a:endParaRPr lang="en-GB" sz="1200" dirty="0">
              <a:solidFill>
                <a:srgbClr val="69C2FF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" y="1055299"/>
            <a:ext cx="7274992" cy="40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2496" y="1340768"/>
            <a:ext cx="1800054" cy="1784878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88% </a:t>
            </a:r>
            <a:r>
              <a:rPr lang="en-GB" dirty="0" smtClean="0">
                <a:solidFill>
                  <a:srgbClr val="C00000"/>
                </a:solidFill>
              </a:rPr>
              <a:t>of cases in the Region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in </a:t>
            </a:r>
            <a:r>
              <a:rPr lang="en-GB" sz="2800" b="1" dirty="0" smtClean="0">
                <a:solidFill>
                  <a:srgbClr val="C00000"/>
                </a:solidFill>
              </a:rPr>
              <a:t>4</a:t>
            </a:r>
            <a:r>
              <a:rPr lang="en-GB" dirty="0" smtClean="0">
                <a:solidFill>
                  <a:srgbClr val="C00000"/>
                </a:solidFill>
              </a:rPr>
              <a:t> countries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(n=27 085)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055609" y="1272483"/>
            <a:ext cx="196877" cy="1322265"/>
          </a:xfrm>
          <a:prstGeom prst="rightBrace">
            <a:avLst/>
          </a:prstGeom>
          <a:noFill/>
          <a:ln w="25400" cap="sq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081" y="5332103"/>
            <a:ext cx="8208912" cy="369106"/>
          </a:xfrm>
          <a:prstGeom prst="rect">
            <a:avLst/>
          </a:prstGeom>
          <a:solidFill>
            <a:srgbClr val="800000"/>
          </a:solidFill>
        </p:spPr>
        <p:txBody>
          <a:bodyPr wrap="square" lIns="91216" tIns="45608" rIns="91216" bIns="45608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11 countries reported zero cases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93" y="876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Age distribution and vaccination status of measles cases, </a:t>
            </a: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2015*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8099" y="854599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ＭＳ Ｐゴシック" charset="0"/>
              </a:rPr>
              <a:t>Age known in 10 630 cases  (35%)</a:t>
            </a:r>
            <a:endParaRPr lang="en-GB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69C2FF"/>
                </a:solidFill>
              </a:rPr>
              <a:t>*</a:t>
            </a:r>
            <a:r>
              <a:rPr lang="en-GB" sz="1200" dirty="0" smtClean="0">
                <a:solidFill>
                  <a:srgbClr val="69C2FF"/>
                </a:solidFill>
              </a:rPr>
              <a:t>Data extracted 04 June 2016</a:t>
            </a:r>
            <a:endParaRPr lang="en-GB" sz="1200" dirty="0">
              <a:solidFill>
                <a:srgbClr val="69C2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5" y="1393158"/>
            <a:ext cx="7640637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265196" y="1497745"/>
            <a:ext cx="8621766" cy="405554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8593" y="876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Measles outbreaks </a:t>
            </a:r>
            <a:r>
              <a:rPr lang="en-GB" altLang="en-US" sz="2400" dirty="0" smtClean="0">
                <a:solidFill>
                  <a:srgbClr val="993300"/>
                </a:solidFill>
                <a:ea typeface="ＭＳ Ｐゴシック" charset="0"/>
              </a:rPr>
              <a:t>occurred in several susceptible populations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5656" y="1701822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accent5">
                    <a:lumMod val="50000"/>
                  </a:schemeClr>
                </a:solidFill>
              </a:rPr>
              <a:t>Roma and Sinti communities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>
            <a:spLocks/>
          </p:cNvSpPr>
          <p:nvPr/>
        </p:nvSpPr>
        <p:spPr>
          <a:xfrm>
            <a:off x="505656" y="2974783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Traveller </a:t>
            </a:r>
            <a:r>
              <a:rPr lang="da-DK" sz="2000" b="1" dirty="0" smtClean="0">
                <a:solidFill>
                  <a:schemeClr val="accent3">
                    <a:lumMod val="50000"/>
                  </a:schemeClr>
                </a:solidFill>
              </a:rPr>
              <a:t>communities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322216" y="4308429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Followers of </a:t>
            </a:r>
            <a:r>
              <a:rPr lang="da-DK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anthoposophy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322216" y="2974783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CB9763"/>
                </a:solidFill>
              </a:rPr>
              <a:t>Unvaccinated children</a:t>
            </a:r>
            <a:endParaRPr lang="en-GB" sz="1400" b="1" dirty="0">
              <a:solidFill>
                <a:srgbClr val="CB9763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05656" y="4309419"/>
            <a:ext cx="2520000" cy="107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accent6">
                    <a:lumMod val="75000"/>
                  </a:schemeClr>
                </a:solidFill>
              </a:rPr>
              <a:t>Orthodox protestant </a:t>
            </a:r>
            <a:r>
              <a:rPr lang="da-DK" sz="2000" b="1" dirty="0" smtClean="0">
                <a:solidFill>
                  <a:schemeClr val="accent6">
                    <a:lumMod val="75000"/>
                  </a:schemeClr>
                </a:solidFill>
              </a:rPr>
              <a:t>communities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38776" y="4308429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rgbClr val="00B0F0"/>
                </a:solidFill>
              </a:rPr>
              <a:t>Ultra-orthodox jewisish </a:t>
            </a:r>
            <a:r>
              <a:rPr lang="da-DK" sz="2000" b="1" dirty="0" smtClean="0">
                <a:solidFill>
                  <a:srgbClr val="00B0F0"/>
                </a:solidFill>
              </a:rPr>
              <a:t>communities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322076" y="1701822"/>
            <a:ext cx="252028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7030A0"/>
                </a:solidFill>
              </a:rPr>
              <a:t>Susceptible adults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38776" y="1701822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CB9763"/>
                </a:solidFill>
              </a:rPr>
              <a:t>Unvaccinated adolescents</a:t>
            </a:r>
            <a:endParaRPr lang="en-GB" sz="1400" b="1" dirty="0">
              <a:solidFill>
                <a:srgbClr val="CB9763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38776" y="2974783"/>
            <a:ext cx="252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7030A0"/>
                </a:solidFill>
              </a:rPr>
              <a:t>Health care workers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3585978" y="3716562"/>
            <a:ext cx="558512" cy="550581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28146" y="3296110"/>
            <a:ext cx="985012" cy="971022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0405" y="3145952"/>
            <a:ext cx="1137335" cy="1121182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1888463" y="-626938"/>
            <a:ext cx="4513793" cy="4449688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5" name="Flowchart: Extract 4"/>
          <p:cNvSpPr>
            <a:spLocks noChangeArrowheads="1"/>
          </p:cNvSpPr>
          <p:nvPr/>
        </p:nvSpPr>
        <p:spPr bwMode="auto">
          <a:xfrm rot="7545870">
            <a:off x="2360735" y="2683346"/>
            <a:ext cx="1001712" cy="1463675"/>
          </a:xfrm>
          <a:prstGeom prst="flowChartExtra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622784" y="3861053"/>
            <a:ext cx="498402" cy="2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9464</a:t>
            </a:r>
          </a:p>
        </p:txBody>
      </p:sp>
      <p:sp>
        <p:nvSpPr>
          <p:cNvPr id="44041" name="TextBox 29"/>
          <p:cNvSpPr txBox="1">
            <a:spLocks noChangeArrowheads="1"/>
          </p:cNvSpPr>
          <p:nvPr/>
        </p:nvSpPr>
        <p:spPr bwMode="auto">
          <a:xfrm>
            <a:off x="4396720" y="1753890"/>
            <a:ext cx="16398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Microsoft Sans Serif" pitchFamily="34" charset="0"/>
              </a:rPr>
              <a:t>Romania</a:t>
            </a:r>
          </a:p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Microsoft Sans Serif" pitchFamily="34" charset="0"/>
              </a:rPr>
              <a:t>20</a:t>
            </a:r>
            <a:r>
              <a:rPr lang="en-GB" altLang="en-US" sz="2400" b="1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Microsoft Sans Serif" pitchFamily="34" charset="0"/>
              </a:rPr>
              <a:t> </a:t>
            </a:r>
            <a:r>
              <a:rPr lang="en-GB" altLang="en-US" sz="2800" b="1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Microsoft Sans Serif" pitchFamily="34" charset="0"/>
              </a:rPr>
              <a:t>773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Agency FB" pitchFamily="34" charset="0"/>
              <a:cs typeface="Microsoft Sans Serif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44042" name="TextBox 30"/>
          <p:cNvSpPr txBox="1">
            <a:spLocks noChangeArrowheads="1"/>
          </p:cNvSpPr>
          <p:nvPr/>
        </p:nvSpPr>
        <p:spPr bwMode="auto">
          <a:xfrm>
            <a:off x="3016250" y="1753890"/>
            <a:ext cx="17097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Microsoft Sans Serif" pitchFamily="34" charset="0"/>
              </a:rPr>
              <a:t>Romania 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Microsoft Sans Serif" pitchFamily="34" charset="0"/>
              </a:rPr>
              <a:t>4805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44043" name="TextBox 32"/>
          <p:cNvSpPr txBox="1">
            <a:spLocks noChangeArrowheads="1"/>
          </p:cNvSpPr>
          <p:nvPr/>
        </p:nvSpPr>
        <p:spPr bwMode="auto">
          <a:xfrm>
            <a:off x="5672855" y="1753890"/>
            <a:ext cx="1908175" cy="13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Poland</a:t>
            </a:r>
            <a:endParaRPr lang="en-GB" altLang="en-US" sz="2400" b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38</a:t>
            </a:r>
            <a:r>
              <a:rPr lang="en-GB" altLang="en-US" sz="2400" b="1" dirty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 </a:t>
            </a:r>
            <a:r>
              <a:rPr lang="en-GB" altLang="en-US" sz="3200" b="1" dirty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585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5F5F5F"/>
              </a:solidFill>
            </a:endParaRPr>
          </a:p>
        </p:txBody>
      </p:sp>
      <p:sp>
        <p:nvSpPr>
          <p:cNvPr id="44044" name="TextBox 30"/>
          <p:cNvSpPr txBox="1">
            <a:spLocks noChangeArrowheads="1"/>
          </p:cNvSpPr>
          <p:nvPr/>
        </p:nvSpPr>
        <p:spPr bwMode="auto">
          <a:xfrm>
            <a:off x="1304468" y="3008931"/>
            <a:ext cx="2587625" cy="10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8" rIns="91216" bIns="4560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98</a:t>
            </a:r>
            <a:r>
              <a:rPr lang="en-GB" altLang="en-US" sz="1000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altLang="en-US" sz="2800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%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EDUCTION</a:t>
            </a:r>
          </a:p>
        </p:txBody>
      </p:sp>
      <p:sp>
        <p:nvSpPr>
          <p:cNvPr id="44045" name="Rectangle 68"/>
          <p:cNvSpPr>
            <a:spLocks noChangeArrowheads="1"/>
          </p:cNvSpPr>
          <p:nvPr/>
        </p:nvSpPr>
        <p:spPr bwMode="auto">
          <a:xfrm>
            <a:off x="-449" y="836719"/>
            <a:ext cx="2405977" cy="8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621 039</a:t>
            </a:r>
          </a:p>
        </p:txBody>
      </p:sp>
      <p:sp>
        <p:nvSpPr>
          <p:cNvPr id="44046" name="Rectangle 32"/>
          <p:cNvSpPr>
            <a:spLocks noChangeArrowheads="1"/>
          </p:cNvSpPr>
          <p:nvPr/>
        </p:nvSpPr>
        <p:spPr bwMode="auto">
          <a:xfrm>
            <a:off x="6061460" y="3438873"/>
            <a:ext cx="1247005" cy="5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39</a:t>
            </a:r>
            <a:r>
              <a:rPr lang="en-GB" altLang="en-US" b="1" dirty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554</a:t>
            </a:r>
            <a:endParaRPr lang="en-GB" altLang="en-US" sz="2400" b="1" dirty="0">
              <a:solidFill>
                <a:srgbClr val="FFFF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257" name="TextBox 24"/>
          <p:cNvSpPr txBox="1">
            <a:spLocks noChangeArrowheads="1"/>
          </p:cNvSpPr>
          <p:nvPr/>
        </p:nvSpPr>
        <p:spPr bwMode="auto">
          <a:xfrm>
            <a:off x="2555875" y="72733"/>
            <a:ext cx="6588125" cy="8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Rubella in the WHO European Region,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2000 and </a:t>
            </a: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2011-2015*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6618" y="4764235"/>
            <a:ext cx="1656184" cy="472382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9348" y="4764235"/>
            <a:ext cx="1656184" cy="472382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14576" y="4764235"/>
            <a:ext cx="1656184" cy="472382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1047" y="4212711"/>
            <a:ext cx="1656184" cy="472382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ea typeface="ＭＳ Ｐゴシック" charset="0"/>
              </a:rPr>
              <a:t>2000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730074" y="3501017"/>
            <a:ext cx="1041821" cy="4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29618</a:t>
            </a:r>
            <a:endParaRPr lang="en-GB" altLang="en-US" sz="2000" b="1" dirty="0">
              <a:solidFill>
                <a:srgbClr val="FFFF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48824" y="3789040"/>
            <a:ext cx="432000" cy="432048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285057" y="3861048"/>
            <a:ext cx="498402" cy="2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dirty="0" smtClean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6516</a:t>
            </a:r>
            <a:endParaRPr lang="en-GB" altLang="en-US" sz="1100" b="1" dirty="0">
              <a:solidFill>
                <a:srgbClr val="FFFF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725469" y="1753890"/>
            <a:ext cx="1709738" cy="9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Poland 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5899</a:t>
            </a:r>
            <a:endParaRPr lang="en-GB" altLang="en-US" b="1" dirty="0">
              <a:solidFill>
                <a:srgbClr val="C00000"/>
              </a:solidFill>
              <a:latin typeface="Agency FB" pitchFamily="34" charset="0"/>
              <a:cs typeface="Microsoft Sans Serif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0889" y="4760124"/>
            <a:ext cx="1656184" cy="461439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wrap="square"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  <a:ea typeface="ＭＳ Ｐゴシック" charset="0"/>
              </a:rPr>
              <a:t>2014</a:t>
            </a:r>
            <a:endParaRPr lang="en-GB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48767" y="4032711"/>
            <a:ext cx="180000" cy="18000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sy="23000" kx="1199993" algn="br" rotWithShape="0">
              <a:srgbClr val="808080">
                <a:alpha val="20000"/>
              </a:srgbClr>
            </a:outerShdw>
          </a:effectLst>
        </p:spPr>
        <p:txBody>
          <a:bodyPr lIns="91216" tIns="45608" rIns="91216" bIns="4560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8089566" y="3455178"/>
            <a:ext cx="498402" cy="2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dirty="0" smtClean="0">
                <a:latin typeface="Microsoft Sans Serif" pitchFamily="34" charset="0"/>
                <a:cs typeface="Microsoft Sans Serif" pitchFamily="34" charset="0"/>
              </a:rPr>
              <a:t>2368</a:t>
            </a:r>
            <a:endParaRPr lang="en-GB" altLang="en-US" sz="1100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7411269" y="1753890"/>
            <a:ext cx="1709738" cy="8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Poland </a:t>
            </a:r>
          </a:p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C00000"/>
                </a:solidFill>
                <a:latin typeface="Agency FB" pitchFamily="34" charset="0"/>
                <a:cs typeface="Microsoft Sans Serif" pitchFamily="34" charset="0"/>
              </a:rPr>
              <a:t>2029</a:t>
            </a:r>
            <a:endParaRPr lang="en-GB" altLang="en-US" sz="1400" b="1" dirty="0">
              <a:solidFill>
                <a:srgbClr val="C00000"/>
              </a:solidFill>
              <a:latin typeface="Agency FB" pitchFamily="34" charset="0"/>
              <a:cs typeface="Microsoft Sans Serif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6689" y="4760124"/>
            <a:ext cx="1656184" cy="461439"/>
          </a:xfrm>
          <a:prstGeom prst="rect">
            <a:avLst/>
          </a:prstGeom>
          <a:noFill/>
          <a:scene3d>
            <a:camera prst="isometricBottomDown">
              <a:rot lat="2656781" lon="20400000" rev="18140585"/>
            </a:camera>
            <a:lightRig rig="threePt" dir="t"/>
          </a:scene3d>
          <a:sp3d/>
        </p:spPr>
        <p:txBody>
          <a:bodyPr wrap="square" lIns="91216" tIns="45608" rIns="91216" bIns="456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  <a:ea typeface="ＭＳ Ｐゴシック" charset="0"/>
              </a:rPr>
              <a:t>2015</a:t>
            </a:r>
            <a:endParaRPr lang="en-GB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3" name="Straight Connector 2"/>
          <p:cNvCxnSpPr>
            <a:stCxn id="31" idx="2"/>
          </p:cNvCxnSpPr>
          <p:nvPr/>
        </p:nvCxnSpPr>
        <p:spPr>
          <a:xfrm>
            <a:off x="8338767" y="3716562"/>
            <a:ext cx="0" cy="2458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69C2FF"/>
                </a:solidFill>
              </a:rPr>
              <a:t>*</a:t>
            </a:r>
            <a:r>
              <a:rPr lang="en-GB" sz="1200" dirty="0" smtClean="0">
                <a:solidFill>
                  <a:srgbClr val="69C2FF"/>
                </a:solidFill>
              </a:rPr>
              <a:t>Data extracted 04 June 2016</a:t>
            </a:r>
            <a:endParaRPr lang="en-GB" sz="1200" dirty="0">
              <a:solidFill>
                <a:srgbClr val="69C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0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61439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>
              <a:defRPr/>
            </a:pP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Countries with rubella cases, WHO </a:t>
            </a: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European </a:t>
            </a: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Region, 2015*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081" y="5332103"/>
            <a:ext cx="8208912" cy="369106"/>
          </a:xfrm>
          <a:prstGeom prst="rect">
            <a:avLst/>
          </a:prstGeom>
          <a:solidFill>
            <a:srgbClr val="002060"/>
          </a:solidFill>
        </p:spPr>
        <p:txBody>
          <a:bodyPr wrap="square" lIns="91216" tIns="45608" rIns="91216" bIns="45608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21 countries reported zero cases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69C2FF"/>
                </a:solidFill>
              </a:rPr>
              <a:t>*</a:t>
            </a:r>
            <a:r>
              <a:rPr lang="en-GB" sz="1200" dirty="0" smtClean="0">
                <a:solidFill>
                  <a:srgbClr val="69C2FF"/>
                </a:solidFill>
              </a:rPr>
              <a:t>Data extracted 04 June 2016</a:t>
            </a:r>
            <a:endParaRPr lang="en-GB" sz="1200" dirty="0">
              <a:solidFill>
                <a:srgbClr val="69C2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0939" y="965455"/>
            <a:ext cx="1800054" cy="1784878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86% </a:t>
            </a:r>
            <a:r>
              <a:rPr lang="en-GB" dirty="0" smtClean="0">
                <a:solidFill>
                  <a:srgbClr val="002060"/>
                </a:solidFill>
              </a:rPr>
              <a:t>of cases in the Region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 </a:t>
            </a:r>
            <a:r>
              <a:rPr lang="en-GB" sz="2800" b="1" dirty="0" smtClean="0">
                <a:solidFill>
                  <a:srgbClr val="002060"/>
                </a:solidFill>
              </a:rPr>
              <a:t>1</a:t>
            </a:r>
            <a:r>
              <a:rPr lang="en-GB" dirty="0" smtClean="0">
                <a:solidFill>
                  <a:srgbClr val="002060"/>
                </a:solidFill>
              </a:rPr>
              <a:t> country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(n=2029)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752326" y="1085896"/>
            <a:ext cx="196877" cy="279802"/>
          </a:xfrm>
          <a:prstGeom prst="rightBrace">
            <a:avLst/>
          </a:prstGeom>
          <a:noFill/>
          <a:ln w="254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853976"/>
            <a:ext cx="6480720" cy="42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9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830771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pPr>
              <a:defRPr/>
            </a:pP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Monthly distribution of rubella cases, WHO </a:t>
            </a:r>
            <a:r>
              <a:rPr lang="en-GB" altLang="en-US" sz="2400" dirty="0">
                <a:solidFill>
                  <a:srgbClr val="993300"/>
                </a:solidFill>
                <a:latin typeface="Arial" charset="0"/>
                <a:ea typeface="ＭＳ Ｐゴシック" charset="0"/>
              </a:rPr>
              <a:t>European </a:t>
            </a:r>
            <a:r>
              <a:rPr lang="en-GB" altLang="en-US" sz="2400" dirty="0" smtClean="0">
                <a:solidFill>
                  <a:srgbClr val="993300"/>
                </a:solidFill>
                <a:latin typeface="Arial" charset="0"/>
                <a:ea typeface="ＭＳ Ｐゴシック" charset="0"/>
              </a:rPr>
              <a:t>Region, 2015</a:t>
            </a:r>
            <a:endParaRPr lang="en-GB" altLang="en-US" sz="2400" dirty="0">
              <a:solidFill>
                <a:srgbClr val="99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5045" y="1751703"/>
            <a:ext cx="1800054" cy="1353991"/>
          </a:xfrm>
          <a:prstGeom prst="rect">
            <a:avLst/>
          </a:prstGeom>
          <a:noFill/>
        </p:spPr>
        <p:txBody>
          <a:bodyPr wrap="square" lIns="91216" tIns="45608" rIns="91216" bIns="45608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92% </a:t>
            </a:r>
            <a:r>
              <a:rPr lang="en-GB" dirty="0" smtClean="0">
                <a:solidFill>
                  <a:srgbClr val="002060"/>
                </a:solidFill>
              </a:rPr>
              <a:t>of cases in the Region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(n=2259)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70390"/>
            <a:ext cx="2133600" cy="28761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89C7E49-06C2-4FB6-B23E-34B56864F31B}" type="slidenum">
              <a:rPr lang="en-GB" sz="1200" smtClean="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69C2FF"/>
                </a:solidFill>
              </a:rPr>
              <a:t>*</a:t>
            </a:r>
            <a:r>
              <a:rPr lang="en-GB" sz="1200" dirty="0" smtClean="0">
                <a:solidFill>
                  <a:srgbClr val="69C2FF"/>
                </a:solidFill>
              </a:rPr>
              <a:t>Data extracted 04 June 2016</a:t>
            </a:r>
            <a:endParaRPr lang="en-GB" sz="1200" dirty="0">
              <a:solidFill>
                <a:srgbClr val="69C2FF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7" y="1412776"/>
            <a:ext cx="6460877" cy="452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6987751" y="1896958"/>
            <a:ext cx="98438" cy="1190976"/>
          </a:xfrm>
          <a:prstGeom prst="rightBrace">
            <a:avLst/>
          </a:prstGeom>
          <a:noFill/>
          <a:ln w="254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820</Words>
  <Application>Microsoft Macintosh PowerPoint</Application>
  <PresentationFormat>On-screen Show (4:3)</PresentationFormat>
  <Paragraphs>233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Number of measles cases and coverage with measles-containing vaccine, WHO European Region, 1980-2014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classification of reported rubella cases in top four countries,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ntiss</dc:creator>
  <cp:lastModifiedBy>Patrick Oconnor</cp:lastModifiedBy>
  <cp:revision>668</cp:revision>
  <cp:lastPrinted>2016-03-07T13:08:10Z</cp:lastPrinted>
  <dcterms:created xsi:type="dcterms:W3CDTF">2012-07-03T09:35:02Z</dcterms:created>
  <dcterms:modified xsi:type="dcterms:W3CDTF">2016-06-20T21:06:19Z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1980654282</vt:i4>
  </property>
  <property fmtid="{D5CDD505-2E9C-101B-9397-08002B2CF9AE}" pid="3" name="_NewReviewCycle">
    <vt:lpwstr/>
  </property>
  <property fmtid="{D5CDD505-2E9C-101B-9397-08002B2CF9AE}" pid="4" name="_EmailSubject">
    <vt:lpwstr>Slides on M and R with latest data</vt:lpwstr>
  </property>
  <property fmtid="{D5CDD505-2E9C-101B-9397-08002B2CF9AE}" pid="5" name="_AuthorEmail">
    <vt:lpwstr>muscatm@who.int</vt:lpwstr>
  </property>
  <property fmtid="{D5CDD505-2E9C-101B-9397-08002B2CF9AE}" pid="6" name="_AuthorEmailDisplayName">
    <vt:lpwstr>MUSCAT, Mark</vt:lpwstr>
  </property>
</Properties>
</file>