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8" r:id="rId1"/>
  </p:sldMasterIdLst>
  <p:notesMasterIdLst>
    <p:notesMasterId r:id="rId15"/>
  </p:notesMasterIdLst>
  <p:sldIdLst>
    <p:sldId id="316" r:id="rId2"/>
    <p:sldId id="317" r:id="rId3"/>
    <p:sldId id="319" r:id="rId4"/>
    <p:sldId id="320" r:id="rId5"/>
    <p:sldId id="321" r:id="rId6"/>
    <p:sldId id="322" r:id="rId7"/>
    <p:sldId id="323" r:id="rId8"/>
    <p:sldId id="324" r:id="rId9"/>
    <p:sldId id="331" r:id="rId10"/>
    <p:sldId id="325" r:id="rId11"/>
    <p:sldId id="326" r:id="rId12"/>
    <p:sldId id="327" r:id="rId13"/>
    <p:sldId id="33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876" autoAdjust="0"/>
  </p:normalViewPr>
  <p:slideViewPr>
    <p:cSldViewPr>
      <p:cViewPr varScale="1">
        <p:scale>
          <a:sx n="62" d="100"/>
          <a:sy n="62" d="100"/>
        </p:scale>
        <p:origin x="162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ysahlemariam\AppData\Local\Microsoft\Windows\Temporary%20Internet%20Files\Content.Outlook\WRNR3Q0E\20150413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mwood\AppData\Local\Microsoft\Windows\INetCache\Content.Outlook\R3S19GJ5\FRR_Measles_Rubella_03Sept2015_INTERNAL_DOCUMEN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ysahlemariam\AppData\Roaming\Microsoft\Excel\Book1%20(version%201).xlsb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62011486720401"/>
          <c:y val="0.13713961147526699"/>
          <c:w val="0.62402895540746295"/>
          <c:h val="0.8734168712781870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1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2"/>
            <c:bubble3D val="0"/>
            <c:spPr>
              <a:gradFill>
                <a:gsLst>
                  <a:gs pos="100000">
                    <a:schemeClr val="accent1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3"/>
            <c:bubble3D val="0"/>
            <c:spPr>
              <a:gradFill>
                <a:gsLst>
                  <a:gs pos="100000">
                    <a:schemeClr val="accent2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15307342907756"/>
                  <c:y val="8.8395346837495496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2964269036922505E-2"/>
                  <c:y val="2.6804121268137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5446440451417873"/>
                  <c:y val="4.1277840728434767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0626459784716503E-2"/>
                  <c:y val="-5.2926179926433901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8.4733426726567196E-2"/>
                  <c:y val="8.1991669777169499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7.4061194040258696E-2"/>
                  <c:y val="1.182191539630090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4.2406720813441615E-2"/>
                  <c:y val="0.10162215364971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852749705499413"/>
                      <c:h val="0.13925675675675675"/>
                    </c:manualLayout>
                  </c15:layout>
                </c:ext>
              </c:extLst>
            </c:dLbl>
            <c:dLbl>
              <c:idx val="7"/>
              <c:layout>
                <c:manualLayout>
                  <c:x val="-7.2604705086710797E-2"/>
                  <c:y val="4.863699628722419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5.84833646830391E-2"/>
                  <c:y val="-1.5863992039996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Merck
&lt;1%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4.7194629631399303E-2"/>
                  <c:y val="-7.233792343819739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3.5060705134645299E-2"/>
                  <c:y val="-5.73365926763055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3.2249820695867903E-2"/>
                  <c:y val="-6.49482231257754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35520865267375E-2"/>
                  <c:y val="-2.2604444335253701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UNICEF</a:t>
                    </a:r>
                  </a:p>
                  <a:p>
                    <a:r>
                      <a:rPr lang="en-US"/>
                      <a:t>11%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1.4806634343282E-3"/>
                  <c:y val="-1.722865765024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'[3]Tables&amp;Figures-work'!$B$39:$O$39</c:f>
              <c:strCache>
                <c:ptCount val="14"/>
                <c:pt idx="0">
                  <c:v>UNF</c:v>
                </c:pt>
                <c:pt idx="1">
                  <c:v>ARC</c:v>
                </c:pt>
                <c:pt idx="2">
                  <c:v>CDC</c:v>
                </c:pt>
                <c:pt idx="3">
                  <c:v>GAVI</c:v>
                </c:pt>
                <c:pt idx="4">
                  <c:v>CIDA</c:v>
                </c:pt>
                <c:pt idx="5">
                  <c:v>IFFIm</c:v>
                </c:pt>
                <c:pt idx="6">
                  <c:v>Gates</c:v>
                </c:pt>
                <c:pt idx="7">
                  <c:v>LDS</c:v>
                </c:pt>
                <c:pt idx="8">
                  <c:v>Merck</c:v>
                </c:pt>
                <c:pt idx="9">
                  <c:v>Norway</c:v>
                </c:pt>
                <c:pt idx="10">
                  <c:v>DFID</c:v>
                </c:pt>
                <c:pt idx="11">
                  <c:v>Lions</c:v>
                </c:pt>
                <c:pt idx="12">
                  <c:v>UNICEF</c:v>
                </c:pt>
                <c:pt idx="13">
                  <c:v>Japan</c:v>
                </c:pt>
              </c:strCache>
            </c:strRef>
          </c:cat>
          <c:val>
            <c:numRef>
              <c:f>'[3]Tables&amp;Figures-work'!$B$40:$O$40</c:f>
              <c:numCache>
                <c:formatCode>General</c:formatCode>
                <c:ptCount val="14"/>
                <c:pt idx="0">
                  <c:v>80738450</c:v>
                </c:pt>
                <c:pt idx="1">
                  <c:v>161772942</c:v>
                </c:pt>
                <c:pt idx="2">
                  <c:v>371997602.12</c:v>
                </c:pt>
                <c:pt idx="3">
                  <c:v>74646500</c:v>
                </c:pt>
                <c:pt idx="4">
                  <c:v>45300000</c:v>
                </c:pt>
                <c:pt idx="5">
                  <c:v>139000000</c:v>
                </c:pt>
                <c:pt idx="6">
                  <c:v>30815000</c:v>
                </c:pt>
                <c:pt idx="7">
                  <c:v>14900000</c:v>
                </c:pt>
                <c:pt idx="8">
                  <c:v>2300000</c:v>
                </c:pt>
                <c:pt idx="9">
                  <c:v>21539000</c:v>
                </c:pt>
                <c:pt idx="10">
                  <c:v>60568000</c:v>
                </c:pt>
                <c:pt idx="11">
                  <c:v>13000000</c:v>
                </c:pt>
                <c:pt idx="12">
                  <c:v>131142497</c:v>
                </c:pt>
                <c:pt idx="13">
                  <c:v>13390752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134481071222033E-2"/>
          <c:y val="8.0200000000000007E-2"/>
          <c:w val="0.90545308955024684"/>
          <c:h val="0.815192475940507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FRR_AUG2015!$Y$27:$Y$28</c:f>
              <c:strCache>
                <c:ptCount val="2"/>
                <c:pt idx="0">
                  <c:v>M &amp; MR SIAs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FRR_AUG2015!$X$29:$X$34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FRR_AUG2015!$Y$29:$Y$34</c:f>
              <c:numCache>
                <c:formatCode>_("$"* #,##0_);_("$"* \(#,##0\);_("$"* "-"??_);_(@_)</c:formatCode>
                <c:ptCount val="6"/>
                <c:pt idx="0">
                  <c:v>174761841.72999999</c:v>
                </c:pt>
                <c:pt idx="1">
                  <c:v>44490440.201200001</c:v>
                </c:pt>
                <c:pt idx="2">
                  <c:v>108767131.45306</c:v>
                </c:pt>
                <c:pt idx="3">
                  <c:v>127960729.92273569</c:v>
                </c:pt>
                <c:pt idx="4">
                  <c:v>67723665.209743977</c:v>
                </c:pt>
                <c:pt idx="5">
                  <c:v>73253461.345049083</c:v>
                </c:pt>
              </c:numCache>
            </c:numRef>
          </c:val>
        </c:ser>
        <c:ser>
          <c:idx val="1"/>
          <c:order val="1"/>
          <c:tx>
            <c:strRef>
              <c:f>FRR_AUG2015!$Z$27:$Z$28</c:f>
              <c:strCache>
                <c:ptCount val="2"/>
                <c:pt idx="0">
                  <c:v>MR catch-up Campaigns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FRR_AUG2015!$X$29:$X$34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FRR_AUG2015!$Z$29:$Z$34</c:f>
              <c:numCache>
                <c:formatCode>_("$"* #,##0_);_("$"* \(#,##0\);_("$"* "-"??_);_(@_)</c:formatCode>
                <c:ptCount val="6"/>
                <c:pt idx="0">
                  <c:v>174100328.84999999</c:v>
                </c:pt>
                <c:pt idx="1">
                  <c:v>541238694.01539993</c:v>
                </c:pt>
                <c:pt idx="2">
                  <c:v>321881591.95048594</c:v>
                </c:pt>
                <c:pt idx="3">
                  <c:v>251586503.51422799</c:v>
                </c:pt>
                <c:pt idx="4">
                  <c:v>106368144.80982064</c:v>
                </c:pt>
                <c:pt idx="5">
                  <c:v>97060200.913747549</c:v>
                </c:pt>
              </c:numCache>
            </c:numRef>
          </c:val>
        </c:ser>
        <c:ser>
          <c:idx val="2"/>
          <c:order val="2"/>
          <c:tx>
            <c:strRef>
              <c:f>FRR_AUG2015!$AA$27:$AA$28</c:f>
              <c:strCache>
                <c:ptCount val="2"/>
                <c:pt idx="0">
                  <c:v>Effective Surveillance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FRR_AUG2015!$X$29:$X$34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FRR_AUG2015!$AA$29:$AA$34</c:f>
              <c:numCache>
                <c:formatCode>_("$"* #,##0_);_("$"* \(#,##0\);_("$"* "-"??_);_(@_)</c:formatCode>
                <c:ptCount val="6"/>
                <c:pt idx="0">
                  <c:v>15500000</c:v>
                </c:pt>
                <c:pt idx="1">
                  <c:v>16275000</c:v>
                </c:pt>
                <c:pt idx="2">
                  <c:v>17088750</c:v>
                </c:pt>
                <c:pt idx="3">
                  <c:v>17943187.5</c:v>
                </c:pt>
                <c:pt idx="4">
                  <c:v>17943187.5</c:v>
                </c:pt>
                <c:pt idx="5">
                  <c:v>19782364.21875</c:v>
                </c:pt>
              </c:numCache>
            </c:numRef>
          </c:val>
        </c:ser>
        <c:ser>
          <c:idx val="3"/>
          <c:order val="3"/>
          <c:tx>
            <c:strRef>
              <c:f>FRR_AUG2015!$AB$27:$AB$28</c:f>
              <c:strCache>
                <c:ptCount val="2"/>
                <c:pt idx="0">
                  <c:v>Outbreak Preparedness &amp; Response</c:v>
                </c:pt>
              </c:strCache>
            </c:strRef>
          </c:tx>
          <c:spPr>
            <a:solidFill>
              <a:srgbClr val="66FFFF"/>
            </a:solidFill>
            <a:ln>
              <a:noFill/>
            </a:ln>
            <a:effectLst/>
          </c:spPr>
          <c:invertIfNegative val="0"/>
          <c:cat>
            <c:numRef>
              <c:f>FRR_AUG2015!$X$29:$X$34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FRR_AUG2015!$AB$29:$AB$34</c:f>
              <c:numCache>
                <c:formatCode>_("$"* #,##0_);_("$"* \(#,##0\);_("$"* "-"??_);_(@_)</c:formatCode>
                <c:ptCount val="6"/>
                <c:pt idx="0">
                  <c:v>10000000</c:v>
                </c:pt>
                <c:pt idx="1">
                  <c:v>12600000</c:v>
                </c:pt>
                <c:pt idx="2">
                  <c:v>13125000</c:v>
                </c:pt>
                <c:pt idx="3">
                  <c:v>13676250</c:v>
                </c:pt>
                <c:pt idx="4">
                  <c:v>14175000</c:v>
                </c:pt>
                <c:pt idx="5">
                  <c:v>14700000</c:v>
                </c:pt>
              </c:numCache>
            </c:numRef>
          </c:val>
        </c:ser>
        <c:ser>
          <c:idx val="4"/>
          <c:order val="4"/>
          <c:tx>
            <c:strRef>
              <c:f>FRR_AUG2015!$AC$27:$AC$28</c:f>
              <c:strCache>
                <c:ptCount val="2"/>
                <c:pt idx="0">
                  <c:v>Communication</c:v>
                </c:pt>
              </c:strCache>
            </c:strRef>
          </c:tx>
          <c:spPr>
            <a:solidFill>
              <a:schemeClr val="bg2">
                <a:lumMod val="10000"/>
              </a:schemeClr>
            </a:solidFill>
            <a:ln>
              <a:noFill/>
            </a:ln>
            <a:effectLst/>
          </c:spPr>
          <c:invertIfNegative val="0"/>
          <c:cat>
            <c:numRef>
              <c:f>FRR_AUG2015!$X$29:$X$34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FRR_AUG2015!$AC$29:$AC$34</c:f>
              <c:numCache>
                <c:formatCode>_("$"* #,##0_);_("$"* \(#,##0\);_("$"* "-"??_);_(@_)</c:formatCode>
                <c:ptCount val="6"/>
                <c:pt idx="0">
                  <c:v>1000000</c:v>
                </c:pt>
                <c:pt idx="1">
                  <c:v>1050000</c:v>
                </c:pt>
                <c:pt idx="2">
                  <c:v>1102500</c:v>
                </c:pt>
                <c:pt idx="3">
                  <c:v>1157625</c:v>
                </c:pt>
                <c:pt idx="4">
                  <c:v>1157625</c:v>
                </c:pt>
                <c:pt idx="5">
                  <c:v>1276281.5625</c:v>
                </c:pt>
              </c:numCache>
            </c:numRef>
          </c:val>
        </c:ser>
        <c:ser>
          <c:idx val="5"/>
          <c:order val="5"/>
          <c:tx>
            <c:strRef>
              <c:f>FRR_AUG2015!$AD$27:$AD$28</c:f>
              <c:strCache>
                <c:ptCount val="2"/>
                <c:pt idx="0">
                  <c:v>Research &amp; Development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FRR_AUG2015!$X$29:$X$34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FRR_AUG2015!$AD$29:$AD$34</c:f>
              <c:numCache>
                <c:formatCode>_("$"* #,##0_);_("$"* \(#,##0\);_("$"* "-"??_);_(@_)</c:formatCode>
                <c:ptCount val="6"/>
                <c:pt idx="0">
                  <c:v>1500000</c:v>
                </c:pt>
                <c:pt idx="1">
                  <c:v>1575000</c:v>
                </c:pt>
                <c:pt idx="2">
                  <c:v>1653750</c:v>
                </c:pt>
                <c:pt idx="3">
                  <c:v>1736437.5</c:v>
                </c:pt>
                <c:pt idx="4">
                  <c:v>1736437.5</c:v>
                </c:pt>
                <c:pt idx="5">
                  <c:v>1914422.34375</c:v>
                </c:pt>
              </c:numCache>
            </c:numRef>
          </c:val>
        </c:ser>
        <c:ser>
          <c:idx val="6"/>
          <c:order val="6"/>
          <c:tx>
            <c:strRef>
              <c:f>FRR_AUG2015!$AE$27:$AE$28</c:f>
              <c:strCache>
                <c:ptCount val="2"/>
                <c:pt idx="0">
                  <c:v>Core Functions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FRR_AUG2015!$X$29:$X$34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FRR_AUG2015!$AE$29:$AE$34</c:f>
              <c:numCache>
                <c:formatCode>_("$"* #,##0_);_("$"* \(#,##0\);_("$"* "-"??_);_(@_)</c:formatCode>
                <c:ptCount val="6"/>
                <c:pt idx="0">
                  <c:v>25291262</c:v>
                </c:pt>
                <c:pt idx="1">
                  <c:v>42092547</c:v>
                </c:pt>
                <c:pt idx="2">
                  <c:v>43670633</c:v>
                </c:pt>
                <c:pt idx="3">
                  <c:v>45224353.32</c:v>
                </c:pt>
                <c:pt idx="4">
                  <c:v>46546125.5528</c:v>
                </c:pt>
                <c:pt idx="5">
                  <c:v>48506381.180412002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2134816"/>
        <c:axId val="112136776"/>
      </c:barChart>
      <c:catAx>
        <c:axId val="112134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136776"/>
        <c:crosses val="autoZero"/>
        <c:auto val="1"/>
        <c:lblAlgn val="ctr"/>
        <c:lblOffset val="100"/>
        <c:noMultiLvlLbl val="0"/>
      </c:catAx>
      <c:valAx>
        <c:axId val="112136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134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6101694915254237E-2"/>
          <c:y val="0.94916640419947507"/>
          <c:w val="0.96638418079096045"/>
          <c:h val="3.750026246719160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56044913546201"/>
          <c:y val="5.7844019497562793E-2"/>
          <c:w val="0.48261570428696415"/>
          <c:h val="0.82734120734908134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84465223097113"/>
          <c:y val="0.94691507311586054"/>
          <c:w val="0.69144028871391072"/>
          <c:h val="4.5942069741282343E-2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69208486513903E-2"/>
          <c:y val="4.9718856365635493E-2"/>
          <c:w val="0.58025356613032064"/>
          <c:h val="0.94791357904552476"/>
        </c:manualLayout>
      </c:layout>
      <c:pieChart>
        <c:varyColors val="1"/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17701953922425"/>
          <c:y val="0.15001704279335062"/>
          <c:w val="0.46233311371058039"/>
          <c:h val="0.6963652206318256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0.13133217401322778"/>
                  <c:y val="2.513632564666148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1.1 billion (42%)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800</a:t>
                    </a:r>
                    <a:r>
                      <a:rPr lang="en-US" baseline="0"/>
                      <a:t> million (31%)</a:t>
                    </a:r>
                    <a:endParaRPr 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266 million (10%)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0.1067461629024767"/>
                  <c:y val="0.16148214540202047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431 million (17%)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Sheet1!$E$4:$E$7</c:f>
              <c:strCache>
                <c:ptCount val="4"/>
                <c:pt idx="0">
                  <c:v>National Governments</c:v>
                </c:pt>
                <c:pt idx="1">
                  <c:v>Gavi</c:v>
                </c:pt>
                <c:pt idx="2">
                  <c:v>M&amp;RI  traditional partners</c:v>
                </c:pt>
                <c:pt idx="3">
                  <c:v>Funding gap</c:v>
                </c:pt>
              </c:strCache>
            </c:strRef>
          </c:cat>
          <c:val>
            <c:numRef>
              <c:f>Sheet1!$F$4:$F$7</c:f>
              <c:numCache>
                <c:formatCode>#,##0</c:formatCode>
                <c:ptCount val="4"/>
                <c:pt idx="0">
                  <c:v>1103304532</c:v>
                </c:pt>
                <c:pt idx="1">
                  <c:v>800000000</c:v>
                </c:pt>
                <c:pt idx="2">
                  <c:v>266692500</c:v>
                </c:pt>
                <c:pt idx="3">
                  <c:v>431423818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7.6562953779551857E-2"/>
          <c:y val="0.89035739116180745"/>
          <c:w val="0.87872965554441118"/>
          <c:h val="9.61826791548435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0.57921</cdr:x>
      <cdr:y>0.24413</cdr:y>
    </cdr:from>
    <cdr:to>
      <cdr:x>0.84632</cdr:x>
      <cdr:y>0.42441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3979572" y="837127"/>
          <a:ext cx="1835239" cy="6181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0.54641</cdr:x>
      <cdr:y>0.20282</cdr:y>
    </cdr:from>
    <cdr:to>
      <cdr:x>0.72917</cdr:x>
      <cdr:y>0.28545</cdr:y>
    </cdr:to>
    <cdr:sp macro="" textlink="">
      <cdr:nvSpPr>
        <cdr:cNvPr id="3" name="Text Box 2"/>
        <cdr:cNvSpPr txBox="1"/>
      </cdr:nvSpPr>
      <cdr:spPr>
        <a:xfrm xmlns:a="http://schemas.openxmlformats.org/drawingml/2006/main">
          <a:off x="3754192" y="695459"/>
          <a:ext cx="1255690" cy="2833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0.63263</cdr:x>
      <cdr:y>0.31362</cdr:y>
    </cdr:from>
    <cdr:to>
      <cdr:x>0.99347</cdr:x>
      <cdr:y>0.51268</cdr:y>
    </cdr:to>
    <cdr:sp macro="" textlink="">
      <cdr:nvSpPr>
        <cdr:cNvPr id="4" name="Text Box 3"/>
        <cdr:cNvSpPr txBox="1"/>
      </cdr:nvSpPr>
      <cdr:spPr>
        <a:xfrm xmlns:a="http://schemas.openxmlformats.org/drawingml/2006/main">
          <a:off x="4346620" y="1075386"/>
          <a:ext cx="2479183" cy="6825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0.70479</cdr:x>
      <cdr:y>0.40704</cdr:y>
    </cdr:from>
    <cdr:to>
      <cdr:x>1</cdr:x>
      <cdr:y>0.52415</cdr:y>
    </cdr:to>
    <cdr:pic>
      <cdr:nvPicPr>
        <cdr:cNvPr id="4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 rot="10800000" flipH="1" flipV="1">
          <a:off x="4833432" y="1659898"/>
          <a:ext cx="2024567" cy="477584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CCDC0F-99FC-4C1D-9936-9CC95767336B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C45A78-9CEC-470F-8694-27050F54D3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28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45A78-9CEC-470F-8694-27050F54D33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312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45A78-9CEC-470F-8694-27050F54D33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46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C45A78-9CEC-470F-8694-27050F54D33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075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74096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1876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15610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13643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54484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649C5-8D42-4EA4-982E-76F2BC938FF1}" type="slidenum">
              <a:rPr lang="en-US" smtClean="0">
                <a:solidFill>
                  <a:srgbClr val="636463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466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99592" y="6453336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45683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9787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9773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99897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43608" y="6421877"/>
            <a:ext cx="2133600" cy="365125"/>
          </a:xfrm>
          <a:prstGeom prst="rect">
            <a:avLst/>
          </a:prstGeom>
        </p:spPr>
        <p:txBody>
          <a:bodyPr/>
          <a:lstStyle/>
          <a:p>
            <a:fld id="{67055994-38B4-4833-A551-31D1BCAC5617}" type="datetimeFigureOut">
              <a:rPr lang="en-GB" smtClean="0"/>
              <a:t>15/09/2015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defTabSz="456953"/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‹#›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95821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RI_Template_PagePlain.jpg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603"/>
          <a:stretch/>
        </p:blipFill>
        <p:spPr>
          <a:xfrm>
            <a:off x="0" y="6005384"/>
            <a:ext cx="9144000" cy="78161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32240" y="642187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24406-862A-4A8F-B0BB-9459B64BDE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448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png"/><Relationship Id="rId18" Type="http://schemas.openxmlformats.org/officeDocument/2006/relationships/image" Target="../media/image20.jpeg"/><Relationship Id="rId3" Type="http://schemas.openxmlformats.org/officeDocument/2006/relationships/hyperlink" Target="http://images.google.com/imgres?imgurl=http://www.pocketpicks.co.uk/latest/wp-content/uploads/2007/06/209-OFF-Vodafone_Square.jpg&amp;imgrefurl=http://current.com/items/88984110_vodafone_acquisice_la_tedesca_arcor&amp;h=599&amp;w=599&amp;sz=24&amp;hl=en&amp;start=1&amp;um=1&amp;usg=___Sw1t5IT2GPV0ccwXD874ZRUAe4=&amp;tbnid=_6On9wU7tqXqyM:&amp;tbnh=135&amp;tbnw=135&amp;prev=/images?q=vodafone&amp;um=1&amp;hl=en&amp;sa=X" TargetMode="External"/><Relationship Id="rId21" Type="http://schemas.openxmlformats.org/officeDocument/2006/relationships/image" Target="../media/image23.jpeg"/><Relationship Id="rId7" Type="http://schemas.openxmlformats.org/officeDocument/2006/relationships/image" Target="../media/image9.jpeg"/><Relationship Id="rId12" Type="http://schemas.openxmlformats.org/officeDocument/2006/relationships/image" Target="../media/image14.png"/><Relationship Id="rId17" Type="http://schemas.openxmlformats.org/officeDocument/2006/relationships/image" Target="../media/image19.jpeg"/><Relationship Id="rId2" Type="http://schemas.openxmlformats.org/officeDocument/2006/relationships/image" Target="../media/image5.jpeg"/><Relationship Id="rId16" Type="http://schemas.openxmlformats.org/officeDocument/2006/relationships/image" Target="../media/image18.jpe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25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png"/><Relationship Id="rId22" Type="http://schemas.openxmlformats.org/officeDocument/2006/relationships/image" Target="../media/image2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628800"/>
            <a:ext cx="7772400" cy="1470025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Measles and Rubella Initiative Financial Resource Requirements for 2015-2020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4077072"/>
            <a:ext cx="6400800" cy="12192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Measles and Rubella Annual Partners Meeting, September 15-16 2015</a:t>
            </a:r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58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Pledged and Expected Contributions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990991"/>
              </p:ext>
            </p:extLst>
          </p:nvPr>
        </p:nvGraphicFramePr>
        <p:xfrm>
          <a:off x="34545" y="1038265"/>
          <a:ext cx="9143999" cy="579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" name="Worksheet" r:id="rId3" imgW="7334293" imgH="2600270" progId="Excel.Sheet.12">
                  <p:embed/>
                </p:oleObj>
              </mc:Choice>
              <mc:Fallback>
                <p:oleObj name="Worksheet" r:id="rId3" imgW="7334293" imgH="26002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545" y="1038265"/>
                        <a:ext cx="9143999" cy="579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57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/>
              <a:t>Expected Contributions and Funding Gap, 2015- 2020</a:t>
            </a:r>
            <a:br>
              <a:rPr lang="en-US" sz="3200" dirty="0"/>
            </a:b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417638"/>
          <a:ext cx="8763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/>
          </p:nvPr>
        </p:nvGraphicFramePr>
        <p:xfrm>
          <a:off x="99391" y="1417638"/>
          <a:ext cx="9044609" cy="53641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603181282"/>
              </p:ext>
            </p:extLst>
          </p:nvPr>
        </p:nvGraphicFramePr>
        <p:xfrm>
          <a:off x="-25514" y="1196752"/>
          <a:ext cx="9169513" cy="566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7204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 smtClean="0"/>
              <a:t>Challenges and way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7638"/>
            <a:ext cx="8496944" cy="5440362"/>
          </a:xfrm>
        </p:spPr>
        <p:txBody>
          <a:bodyPr>
            <a:normAutofit/>
          </a:bodyPr>
          <a:lstStyle/>
          <a:p>
            <a:r>
              <a:rPr lang="en-US" sz="2600" dirty="0" smtClean="0"/>
              <a:t>Challenge in securing timely national government funding and the promotion of sustainability </a:t>
            </a:r>
            <a:r>
              <a:rPr lang="en-US" sz="2600" dirty="0"/>
              <a:t>through domestic resource </a:t>
            </a:r>
            <a:r>
              <a:rPr lang="en-US" sz="2600" dirty="0" smtClean="0"/>
              <a:t>allocation</a:t>
            </a:r>
          </a:p>
          <a:p>
            <a:r>
              <a:rPr lang="en-US" sz="2600" dirty="0" smtClean="0"/>
              <a:t>Need to further streamline information flow from countries to regions/ global levels </a:t>
            </a:r>
          </a:p>
          <a:p>
            <a:r>
              <a:rPr lang="en-US" sz="2600" dirty="0" smtClean="0"/>
              <a:t>Frequent changes in the SIAs schedule &amp; target population </a:t>
            </a:r>
          </a:p>
          <a:p>
            <a:r>
              <a:rPr lang="en-US" sz="2600" dirty="0" smtClean="0"/>
              <a:t>Need for </a:t>
            </a:r>
            <a:r>
              <a:rPr lang="en-US" sz="2600" dirty="0" err="1" smtClean="0"/>
              <a:t>Prog</a:t>
            </a:r>
            <a:r>
              <a:rPr lang="en-US" sz="2600" dirty="0" smtClean="0"/>
              <a:t>. </a:t>
            </a:r>
            <a:r>
              <a:rPr lang="en-US" sz="2600" dirty="0"/>
              <a:t>innovations, </a:t>
            </a:r>
            <a:r>
              <a:rPr lang="en-US" sz="2600" dirty="0" smtClean="0"/>
              <a:t>further improve quality </a:t>
            </a:r>
            <a:r>
              <a:rPr lang="en-US" sz="2600" dirty="0"/>
              <a:t>of immunization activities and accountability </a:t>
            </a:r>
            <a:endParaRPr lang="en-US" sz="2600" dirty="0" smtClean="0"/>
          </a:p>
          <a:p>
            <a:r>
              <a:rPr lang="en-US" sz="2600" dirty="0" err="1" smtClean="0"/>
              <a:t>Gavi</a:t>
            </a:r>
            <a:r>
              <a:rPr lang="en-US" sz="2600" dirty="0" smtClean="0"/>
              <a:t> </a:t>
            </a:r>
            <a:r>
              <a:rPr lang="en-US" sz="2600" dirty="0"/>
              <a:t>new measles and rubella </a:t>
            </a:r>
            <a:r>
              <a:rPr lang="en-US" sz="2600" dirty="0" smtClean="0"/>
              <a:t>strategy</a:t>
            </a:r>
          </a:p>
          <a:p>
            <a:r>
              <a:rPr lang="en-US" sz="2600" dirty="0"/>
              <a:t>Costing of measles elimination/eradication and investment studies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460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4" descr="MRI_Template_Sample3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" y="-207734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818" name="Group 2"/>
          <p:cNvGrpSpPr>
            <a:grpSpLocks/>
          </p:cNvGrpSpPr>
          <p:nvPr/>
        </p:nvGrpSpPr>
        <p:grpSpPr bwMode="auto">
          <a:xfrm>
            <a:off x="566738" y="962025"/>
            <a:ext cx="7839075" cy="5075238"/>
            <a:chOff x="91" y="852"/>
            <a:chExt cx="6451" cy="3938"/>
          </a:xfrm>
        </p:grpSpPr>
        <p:pic>
          <p:nvPicPr>
            <p:cNvPr id="34831" name="Picture 14" descr="209-OFF-Vodafone_Square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" y="3663"/>
              <a:ext cx="1002" cy="11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>
              <a:off x="563" y="1323"/>
              <a:ext cx="3535" cy="51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104105" tIns="52052" rIns="104105" bIns="52052">
              <a:spAutoFit/>
            </a:bodyPr>
            <a:lstStyle/>
            <a:p>
              <a:pPr algn="ctr" defTabSz="914179"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endPara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ea typeface="+mn-ea"/>
                <a:cs typeface="Arial" pitchFamily="34" charset="0"/>
              </a:endParaRPr>
            </a:p>
          </p:txBody>
        </p:sp>
        <p:pic>
          <p:nvPicPr>
            <p:cNvPr id="34833" name="Picture 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" y="983"/>
              <a:ext cx="5775" cy="2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4" name="Picture 11" descr="Merck image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85" y="1730"/>
              <a:ext cx="849" cy="9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35" name="Rectangle 17"/>
            <p:cNvSpPr>
              <a:spLocks noChangeArrowheads="1"/>
            </p:cNvSpPr>
            <p:nvPr/>
          </p:nvSpPr>
          <p:spPr bwMode="auto">
            <a:xfrm>
              <a:off x="240" y="1296"/>
              <a:ext cx="660" cy="1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Calibri" panose="020F0502020204030204" pitchFamily="34" charset="0"/>
              </a:endParaRPr>
            </a:p>
          </p:txBody>
        </p:sp>
        <p:sp>
          <p:nvSpPr>
            <p:cNvPr id="34836" name="Rectangle 18"/>
            <p:cNvSpPr>
              <a:spLocks noChangeArrowheads="1"/>
            </p:cNvSpPr>
            <p:nvPr/>
          </p:nvSpPr>
          <p:spPr bwMode="auto">
            <a:xfrm>
              <a:off x="616" y="1312"/>
              <a:ext cx="660" cy="1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Calibri" panose="020F0502020204030204" pitchFamily="34" charset="0"/>
              </a:endParaRPr>
            </a:p>
          </p:txBody>
        </p:sp>
        <p:pic>
          <p:nvPicPr>
            <p:cNvPr id="34837" name="Picture 19" descr="footer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" y="852"/>
              <a:ext cx="6099" cy="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8" name="Picture 13" descr="LCIF 2 color logo.jpg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0" y="3318"/>
              <a:ext cx="1523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39" name="Rectangle 14"/>
            <p:cNvSpPr>
              <a:spLocks noChangeArrowheads="1"/>
            </p:cNvSpPr>
            <p:nvPr/>
          </p:nvSpPr>
          <p:spPr bwMode="auto">
            <a:xfrm>
              <a:off x="3348" y="2208"/>
              <a:ext cx="912" cy="13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 defTabSz="912813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91281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Calibri" panose="020F0502020204030204" pitchFamily="34" charset="0"/>
              </a:endParaRPr>
            </a:p>
          </p:txBody>
        </p:sp>
        <p:pic>
          <p:nvPicPr>
            <p:cNvPr id="34840" name="Picture 13" descr="iffim3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25" y="2208"/>
              <a:ext cx="836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41" name="Picture 14" descr="JICAlogo.gif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98" y="3938"/>
              <a:ext cx="2100" cy="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42" name="Picture 17" descr="UNIVERSAL A_logo_clr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10" y="2788"/>
              <a:ext cx="500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43" name="Rectangle 18"/>
            <p:cNvSpPr>
              <a:spLocks noChangeArrowheads="1"/>
            </p:cNvSpPr>
            <p:nvPr/>
          </p:nvSpPr>
          <p:spPr bwMode="auto">
            <a:xfrm>
              <a:off x="3579" y="3280"/>
              <a:ext cx="1956" cy="2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200">
                  <a:solidFill>
                    <a:srgbClr val="C00000"/>
                  </a:solidFill>
                  <a:latin typeface="Calibri" panose="020F0502020204030204" pitchFamily="34" charset="0"/>
                </a:rPr>
                <a:t>Anne Ray Charitable Trust</a:t>
              </a:r>
            </a:p>
          </p:txBody>
        </p:sp>
        <p:pic>
          <p:nvPicPr>
            <p:cNvPr id="34844" name="Picture 16" descr="Norway UD logo engelsk 2CE00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0" y="2649"/>
              <a:ext cx="1182" cy="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45" name="Rectangle 17"/>
            <p:cNvSpPr>
              <a:spLocks noChangeArrowheads="1"/>
            </p:cNvSpPr>
            <p:nvPr/>
          </p:nvSpPr>
          <p:spPr bwMode="auto">
            <a:xfrm>
              <a:off x="2819" y="1067"/>
              <a:ext cx="906" cy="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Calibri" panose="020F0502020204030204" pitchFamily="34" charset="0"/>
              </a:endParaRPr>
            </a:p>
          </p:txBody>
        </p:sp>
        <p:pic>
          <p:nvPicPr>
            <p:cNvPr id="34846" name="Picture 18" descr="unicef logo_blue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" y="1069"/>
              <a:ext cx="771" cy="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47" name="Rectangle 19"/>
            <p:cNvSpPr>
              <a:spLocks noChangeArrowheads="1"/>
            </p:cNvSpPr>
            <p:nvPr/>
          </p:nvSpPr>
          <p:spPr bwMode="auto">
            <a:xfrm>
              <a:off x="1505" y="1651"/>
              <a:ext cx="2320" cy="46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Calibri" panose="020F0502020204030204" pitchFamily="34" charset="0"/>
              </a:endParaRPr>
            </a:p>
          </p:txBody>
        </p:sp>
        <p:pic>
          <p:nvPicPr>
            <p:cNvPr id="34848" name="Picture 12" descr="Gates_foundation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4" y="1603"/>
              <a:ext cx="1610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4819" name="Rectangle 24"/>
          <p:cNvSpPr>
            <a:spLocks noChangeArrowheads="1"/>
          </p:cNvSpPr>
          <p:nvPr/>
        </p:nvSpPr>
        <p:spPr bwMode="auto">
          <a:xfrm>
            <a:off x="717550" y="1947863"/>
            <a:ext cx="1316038" cy="6556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lIns="80147" tIns="40074" rIns="80147" bIns="40074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Calibri" panose="020F0502020204030204" pitchFamily="34" charset="0"/>
            </a:endParaRPr>
          </a:p>
        </p:txBody>
      </p:sp>
      <p:pic>
        <p:nvPicPr>
          <p:cNvPr id="34820" name="Picture 25" descr="ARC_Logo_Bttn_HorizStkd_RGB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949325"/>
            <a:ext cx="1833563" cy="8826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Slide Number Placeholder 24"/>
          <p:cNvSpPr>
            <a:spLocks noGrp="1"/>
          </p:cNvSpPr>
          <p:nvPr>
            <p:ph type="sldNum" sz="quarter" idx="12"/>
          </p:nvPr>
        </p:nvSpPr>
        <p:spPr bwMode="auto">
          <a:xfrm>
            <a:off x="6835775" y="6827838"/>
            <a:ext cx="2027238" cy="452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C80FABF-A6B8-409F-A525-A100A58BDF6D}" type="slidenum">
              <a:rPr lang="en-US" altLang="en-US" sz="1400"/>
              <a:pPr/>
              <a:t>13</a:t>
            </a:fld>
            <a:endParaRPr lang="en-US" altLang="en-US" sz="1400"/>
          </a:p>
        </p:txBody>
      </p:sp>
      <p:pic>
        <p:nvPicPr>
          <p:cNvPr id="34822" name="Picture 27" descr="ECDC.jpe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450" y="4922838"/>
            <a:ext cx="990600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28" descr="sabinlogo.jpg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0" y="5108575"/>
            <a:ext cx="1484313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29" descr="1LineAAPLogoPos_1.jp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850" y="5516563"/>
            <a:ext cx="2778125" cy="4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5" name="Picture 30" descr="IPA logo.tiff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0" y="4410075"/>
            <a:ext cx="2312988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7" name="Picture 32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1175" y="1477963"/>
            <a:ext cx="1930400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4828" name="Group 6"/>
          <p:cNvGrpSpPr>
            <a:grpSpLocks noChangeAspect="1"/>
          </p:cNvGrpSpPr>
          <p:nvPr/>
        </p:nvGrpSpPr>
        <p:grpSpPr bwMode="auto">
          <a:xfrm>
            <a:off x="61913" y="4330700"/>
            <a:ext cx="2581275" cy="407988"/>
            <a:chOff x="1219200" y="2179645"/>
            <a:chExt cx="3657600" cy="577868"/>
          </a:xfrm>
        </p:grpSpPr>
        <p:pic>
          <p:nvPicPr>
            <p:cNvPr id="34829" name="Picture 8" descr="Description: Horizontal_RGB_150_ppttitlepg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19200" y="2209799"/>
              <a:ext cx="1829202" cy="547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30" name="Picture 7" descr="Description: MCHIP_horizontal_RGB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4200" y="2179645"/>
              <a:ext cx="1752600" cy="504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5" name="Picture 34" descr="Gavi LogoRVB GB"/>
          <p:cNvPicPr/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581" y="1831955"/>
            <a:ext cx="1799670" cy="7539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3942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4"/>
            <a:ext cx="9144000" cy="515793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The MRI FRR is developed by the M&amp;RI FRR/RMAWG</a:t>
            </a:r>
          </a:p>
          <a:p>
            <a:pPr marL="0" indent="0">
              <a:buNone/>
            </a:pPr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Country population data is drawn from UNDP estimates</a:t>
            </a:r>
          </a:p>
          <a:p>
            <a:pPr marL="0" indent="0">
              <a:buNone/>
            </a:pPr>
            <a:endParaRPr lang="en-US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Vaccine type and timing of SIAs is from countries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cMYPs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Vaccine and devices costs are projected from UNICEF SD data</a:t>
            </a:r>
          </a:p>
          <a:p>
            <a:pPr marL="0" indent="0">
              <a:buNone/>
            </a:pPr>
            <a:endParaRPr lang="en-US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Operational cost data is generated from  &gt;10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yrs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of M&amp;RI experience in 88 countries. </a:t>
            </a:r>
          </a:p>
          <a:p>
            <a:pPr marL="0" indent="0">
              <a:buNone/>
            </a:pPr>
            <a:endParaRPr lang="en-US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FRRs are reviewed and updated biannually to reflect changes.</a:t>
            </a:r>
          </a:p>
          <a:p>
            <a:pPr marL="0" indent="0">
              <a:buNone/>
            </a:pPr>
            <a:endParaRPr lang="en-US" sz="1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Data for this FRR is as of June 2015</a:t>
            </a: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59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sz="3100" b="1" dirty="0" smtClean="0"/>
              <a:t>Donors </a:t>
            </a:r>
            <a:r>
              <a:rPr lang="en-US" sz="3100" b="1" dirty="0"/>
              <a:t>to Measles and Rubella Initiative, 2001 - 2014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1978888"/>
              </p:ext>
            </p:extLst>
          </p:nvPr>
        </p:nvGraphicFramePr>
        <p:xfrm>
          <a:off x="0" y="990600"/>
          <a:ext cx="91440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007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chemeClr val="accent1">
                    <a:lumMod val="75000"/>
                  </a:schemeClr>
                </a:solidFill>
              </a:rPr>
              <a:t>GAVI’S COMMITMENT TO MEASLES 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and Rubella </a:t>
            </a:r>
            <a:endParaRPr lang="en-US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517232"/>
          </a:xfrm>
        </p:spPr>
        <p:txBody>
          <a:bodyPr>
            <a:normAutofit/>
          </a:bodyPr>
          <a:lstStyle/>
          <a:p>
            <a:pPr lvl="0"/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Measles-Rubella Catch up campaigns for children aged 9 months to 14 years </a:t>
            </a:r>
            <a:endParaRPr lang="en-GB" sz="28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lvl="0" indent="0">
              <a:buNone/>
            </a:pP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Measles follow up campaigns </a:t>
            </a:r>
            <a:r>
              <a:rPr lang="en-US" sz="2800" i="1" dirty="0">
                <a:solidFill>
                  <a:schemeClr val="accent1">
                    <a:lumMod val="50000"/>
                  </a:schemeClr>
                </a:solidFill>
              </a:rPr>
              <a:t>6 high risk countries </a:t>
            </a:r>
            <a:r>
              <a:rPr lang="en-US" sz="2800" i="1" dirty="0" smtClean="0">
                <a:solidFill>
                  <a:schemeClr val="accent1">
                    <a:lumMod val="50000"/>
                  </a:schemeClr>
                </a:solidFill>
              </a:rPr>
              <a:t>  (Afghanistan</a:t>
            </a:r>
            <a:r>
              <a:rPr lang="en-US" sz="2800" i="1" dirty="0">
                <a:solidFill>
                  <a:schemeClr val="accent1">
                    <a:lumMod val="50000"/>
                  </a:schemeClr>
                </a:solidFill>
              </a:rPr>
              <a:t>, Chad, DRC, Ethiopia, Nigeria, Pakistan)  for children aged 9 – 59 </a:t>
            </a:r>
            <a:r>
              <a:rPr lang="en-US" sz="2800" i="1" dirty="0" smtClean="0">
                <a:solidFill>
                  <a:schemeClr val="accent1">
                    <a:lumMod val="50000"/>
                  </a:schemeClr>
                </a:solidFill>
              </a:rPr>
              <a:t>months</a:t>
            </a:r>
          </a:p>
          <a:p>
            <a:pPr marL="0" lvl="0" indent="0">
              <a:buNone/>
            </a:pP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Outbreak response fund to Measles Rubella Initiative (US$ 55m through to 2017</a:t>
            </a:r>
            <a:r>
              <a:rPr lang="en-GB" sz="28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0" lvl="0" indent="0">
              <a:buNone/>
            </a:pP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lvl="0"/>
            <a:r>
              <a:rPr lang="en-GB" sz="2800" dirty="0">
                <a:solidFill>
                  <a:schemeClr val="accent1">
                    <a:lumMod val="50000"/>
                  </a:schemeClr>
                </a:solidFill>
              </a:rPr>
              <a:t>Routine Measles second dose for </a:t>
            </a:r>
            <a:r>
              <a:rPr lang="en-US" sz="2800" i="1" dirty="0">
                <a:solidFill>
                  <a:schemeClr val="accent1">
                    <a:lumMod val="50000"/>
                  </a:schemeClr>
                </a:solidFill>
              </a:rPr>
              <a:t>(duration of 5 years)</a:t>
            </a:r>
            <a:endParaRPr lang="en-US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GB" sz="36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GB" sz="4000" i="1" dirty="0"/>
          </a:p>
          <a:p>
            <a:pPr marL="0" indent="0">
              <a:buNone/>
            </a:pPr>
            <a:endParaRPr lang="en-GB" sz="4000" b="1" dirty="0" smtClean="0"/>
          </a:p>
          <a:p>
            <a:pPr marL="0" indent="0">
              <a:buNone/>
            </a:pPr>
            <a:endParaRPr lang="en-GB" sz="4000" i="1" dirty="0"/>
          </a:p>
          <a:p>
            <a:pPr marL="0" indent="0">
              <a:buNone/>
            </a:pPr>
            <a:endParaRPr lang="fr-CH" i="1" dirty="0" smtClean="0"/>
          </a:p>
          <a:p>
            <a:pPr marL="0" indent="0">
              <a:buNone/>
            </a:pPr>
            <a:endParaRPr lang="en-GB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1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0"/>
            <a:ext cx="9220200" cy="1417638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Overview of the 2015-2020 FRRs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748464" cy="4464496"/>
          </a:xfrm>
        </p:spPr>
        <p:txBody>
          <a:bodyPr>
            <a:normAutofit/>
          </a:bodyPr>
          <a:lstStyle/>
          <a:p>
            <a:r>
              <a:rPr lang="en-US" sz="2800" dirty="0"/>
              <a:t>The </a:t>
            </a:r>
            <a:r>
              <a:rPr lang="en-US" sz="2800" dirty="0" smtClean="0"/>
              <a:t>2015-2020 FRRs </a:t>
            </a:r>
            <a:r>
              <a:rPr lang="en-US" sz="2800" dirty="0"/>
              <a:t>are the projected cost estimates necessary to support the </a:t>
            </a:r>
            <a:r>
              <a:rPr lang="en-US" sz="2800" i="1" dirty="0" smtClean="0"/>
              <a:t>Global </a:t>
            </a:r>
            <a:r>
              <a:rPr lang="en-US" sz="2800" i="1" dirty="0"/>
              <a:t>Measles &amp; Rubella Strategic Plan </a:t>
            </a:r>
            <a:r>
              <a:rPr lang="en-US" sz="2800" dirty="0" smtClean="0"/>
              <a:t>2012-2020</a:t>
            </a:r>
            <a:r>
              <a:rPr lang="en-US" sz="2800" i="1" dirty="0" smtClean="0"/>
              <a:t>.</a:t>
            </a:r>
          </a:p>
          <a:p>
            <a:pPr marL="0" indent="0">
              <a:buNone/>
            </a:pPr>
            <a:endParaRPr lang="en-US" sz="2800" i="1" dirty="0" smtClean="0"/>
          </a:p>
          <a:p>
            <a:r>
              <a:rPr lang="en-US" sz="2800" dirty="0" smtClean="0"/>
              <a:t>As of Jun 2015 data, M&amp;RI </a:t>
            </a:r>
            <a:r>
              <a:rPr lang="en-US" sz="2800" dirty="0"/>
              <a:t>estimates </a:t>
            </a:r>
            <a:r>
              <a:rPr lang="en-US" sz="2800" dirty="0" smtClean="0"/>
              <a:t>FRRs </a:t>
            </a:r>
            <a:r>
              <a:rPr lang="en-US" sz="2800" dirty="0"/>
              <a:t>budget of $2.6 billion </a:t>
            </a:r>
            <a:r>
              <a:rPr lang="en-US" sz="2800" dirty="0" smtClean="0"/>
              <a:t>for the </a:t>
            </a:r>
            <a:r>
              <a:rPr lang="en-US" sz="2800" dirty="0"/>
              <a:t>period 2015-2020 to further advance measles, rubella, and CRS control in the 77 focus </a:t>
            </a:r>
            <a:r>
              <a:rPr lang="en-US" sz="2800" dirty="0" smtClean="0"/>
              <a:t>countries. Annual </a:t>
            </a:r>
            <a:r>
              <a:rPr lang="en-US" sz="2800" dirty="0"/>
              <a:t>costs </a:t>
            </a:r>
            <a:r>
              <a:rPr lang="en-US" sz="2800" dirty="0" smtClean="0"/>
              <a:t>peak </a:t>
            </a:r>
            <a:r>
              <a:rPr lang="en-US" sz="2800" dirty="0"/>
              <a:t>at $662 million in 2016 and declining to $276 million in 2020</a:t>
            </a:r>
            <a:r>
              <a:rPr lang="en-US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925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/>
              <a:t>These FRRs have 7 </a:t>
            </a:r>
            <a:r>
              <a:rPr lang="en-US" sz="3600" b="1" dirty="0"/>
              <a:t>major cost </a:t>
            </a:r>
            <a:r>
              <a:rPr lang="en-US" sz="3600" b="1" dirty="0" smtClean="0"/>
              <a:t>categories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7638"/>
            <a:ext cx="8604448" cy="5440362"/>
          </a:xfrm>
        </p:spPr>
        <p:txBody>
          <a:bodyPr>
            <a:noAutofit/>
          </a:bodyPr>
          <a:lstStyle/>
          <a:p>
            <a:endParaRPr lang="en-US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400" dirty="0" smtClean="0"/>
              <a:t>Measles/Measles </a:t>
            </a:r>
            <a:r>
              <a:rPr lang="en-US" sz="2400" dirty="0"/>
              <a:t>Rubella (MR) “Follow Up” </a:t>
            </a:r>
            <a:r>
              <a:rPr lang="en-US" sz="2400" dirty="0" smtClean="0"/>
              <a:t>SIAs  </a:t>
            </a:r>
            <a:r>
              <a:rPr lang="en-US" sz="2400" b="1" dirty="0" smtClean="0"/>
              <a:t>(23%)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sz="2400" dirty="0" smtClean="0"/>
              <a:t>MR Catch-up campaigns</a:t>
            </a:r>
            <a:r>
              <a:rPr lang="en-US" sz="2400" b="1" dirty="0" smtClean="0"/>
              <a:t> (57%)</a:t>
            </a:r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sz="2400" dirty="0" smtClean="0"/>
              <a:t>Surveillance </a:t>
            </a:r>
            <a:r>
              <a:rPr lang="en-US" sz="2400" dirty="0"/>
              <a:t>and </a:t>
            </a:r>
            <a:r>
              <a:rPr lang="en-US" sz="2400" dirty="0" smtClean="0"/>
              <a:t>Laboratory </a:t>
            </a:r>
            <a:r>
              <a:rPr lang="en-US" sz="2400" b="1" dirty="0" smtClean="0"/>
              <a:t>(4%)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sz="2400" dirty="0" smtClean="0"/>
              <a:t>Outbreak </a:t>
            </a:r>
            <a:r>
              <a:rPr lang="en-US" sz="2400" dirty="0"/>
              <a:t>Preparedness and </a:t>
            </a:r>
            <a:r>
              <a:rPr lang="en-US" sz="2400" dirty="0" smtClean="0"/>
              <a:t>Response </a:t>
            </a:r>
            <a:r>
              <a:rPr lang="en-US" sz="2400" b="1" dirty="0" smtClean="0"/>
              <a:t>(3%)</a:t>
            </a:r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sz="2400" dirty="0" smtClean="0"/>
              <a:t>Communication</a:t>
            </a:r>
            <a:r>
              <a:rPr lang="en-US" sz="2400" b="1" dirty="0"/>
              <a:t> </a:t>
            </a:r>
            <a:r>
              <a:rPr lang="en-US" sz="2400" b="1" dirty="0" smtClean="0"/>
              <a:t>(0.26%)</a:t>
            </a:r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sz="2400" dirty="0" smtClean="0"/>
              <a:t>Research </a:t>
            </a:r>
            <a:r>
              <a:rPr lang="en-US" sz="2400" dirty="0"/>
              <a:t>and </a:t>
            </a:r>
            <a:r>
              <a:rPr lang="en-US" sz="2400" dirty="0" smtClean="0"/>
              <a:t>Development  </a:t>
            </a:r>
            <a:r>
              <a:rPr lang="en-US" sz="2400" b="1" dirty="0" smtClean="0"/>
              <a:t>(0.39%) </a:t>
            </a:r>
            <a:r>
              <a:rPr lang="en-US" sz="2400" dirty="0" smtClean="0"/>
              <a:t>and </a:t>
            </a:r>
          </a:p>
          <a:p>
            <a:pPr marL="0" indent="0">
              <a:buNone/>
            </a:pPr>
            <a:endParaRPr lang="en-US" sz="1100" dirty="0" smtClean="0"/>
          </a:p>
          <a:p>
            <a:r>
              <a:rPr lang="en-US" sz="2400" dirty="0" smtClean="0"/>
              <a:t>Core Functions: modest RI support &amp; Human resources </a:t>
            </a:r>
            <a:r>
              <a:rPr lang="en-US" sz="2400" b="1" dirty="0" smtClean="0"/>
              <a:t>(10%).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79985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3810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000" b="1" dirty="0"/>
              <a:t>Summary of resource requirements by major category of activity, 2015-2020</a:t>
            </a:r>
            <a:endParaRPr lang="en-US" sz="20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852" y="381000"/>
            <a:ext cx="8841148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09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en-US" sz="2800" dirty="0" smtClean="0"/>
              <a:t>Budget </a:t>
            </a:r>
            <a:r>
              <a:rPr lang="en-US" sz="2800" dirty="0"/>
              <a:t>by Major Category and sub </a:t>
            </a:r>
            <a:r>
              <a:rPr lang="en-US" sz="2800" dirty="0" smtClean="0"/>
              <a:t>categories, 2015-2020 </a:t>
            </a:r>
            <a:r>
              <a:rPr lang="en-US" sz="2800" dirty="0"/>
              <a:t>(</a:t>
            </a:r>
            <a:r>
              <a:rPr lang="en-US" sz="2800" i="1" dirty="0"/>
              <a:t>US</a:t>
            </a:r>
            <a:r>
              <a:rPr lang="en-US" sz="2800" i="1" dirty="0" smtClean="0"/>
              <a:t>$) </a:t>
            </a:r>
            <a:endParaRPr lang="en-US" sz="2800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76200" y="990600"/>
          <a:ext cx="8991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743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800" b="1" dirty="0" smtClean="0"/>
              <a:t>Why Measles and Rubella and Why these huge sums?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590249"/>
          </a:xfrm>
        </p:spPr>
        <p:txBody>
          <a:bodyPr>
            <a:normAutofit/>
          </a:bodyPr>
          <a:lstStyle/>
          <a:p>
            <a:r>
              <a:rPr lang="en-US" sz="2800" dirty="0"/>
              <a:t>Measles and Rubella exert tremendous socio-economic toll: </a:t>
            </a:r>
            <a:endParaRPr lang="en-US" sz="2800" dirty="0" smtClean="0"/>
          </a:p>
          <a:p>
            <a:pPr lvl="1"/>
            <a:r>
              <a:rPr lang="en-US" sz="2400" dirty="0" smtClean="0"/>
              <a:t>Africa: it </a:t>
            </a:r>
            <a:r>
              <a:rPr lang="en-US" sz="2400" dirty="0"/>
              <a:t>has been documented that medical costs can equal one month of family </a:t>
            </a:r>
            <a:r>
              <a:rPr lang="en-US" sz="2400" dirty="0" smtClean="0"/>
              <a:t>income</a:t>
            </a:r>
          </a:p>
          <a:p>
            <a:pPr lvl="1"/>
            <a:r>
              <a:rPr lang="en-US" sz="2400" dirty="0" smtClean="0"/>
              <a:t>Re-infected countries: maintaining </a:t>
            </a:r>
            <a:r>
              <a:rPr lang="en-US" sz="2400" dirty="0"/>
              <a:t>elimination </a:t>
            </a:r>
            <a:r>
              <a:rPr lang="en-US" sz="2400" dirty="0" smtClean="0"/>
              <a:t>means US$5,000 </a:t>
            </a:r>
            <a:r>
              <a:rPr lang="en-US" sz="2400" dirty="0"/>
              <a:t>to 50,000 per outbreak case on treatment and outbreak investigation </a:t>
            </a:r>
            <a:r>
              <a:rPr lang="en-US" sz="2400" dirty="0" smtClean="0"/>
              <a:t>cost</a:t>
            </a:r>
          </a:p>
          <a:p>
            <a:pPr lvl="1"/>
            <a:r>
              <a:rPr lang="en-US" sz="2400" dirty="0" smtClean="0"/>
              <a:t>Rubella: lifetime </a:t>
            </a:r>
            <a:r>
              <a:rPr lang="en-US" sz="2400" dirty="0"/>
              <a:t>costs for chronic care per case of Congenital Rubella Syndrome (CRS) range between $11,300 for low income countries </a:t>
            </a:r>
            <a:r>
              <a:rPr lang="en-US" sz="2400" dirty="0" smtClean="0"/>
              <a:t>to </a:t>
            </a:r>
            <a:r>
              <a:rPr lang="en-US" sz="2400" dirty="0"/>
              <a:t>$934,000 for high income countries. </a:t>
            </a:r>
            <a:endParaRPr lang="en-US" sz="2400" dirty="0" smtClean="0"/>
          </a:p>
          <a:p>
            <a:pPr lvl="1"/>
            <a:r>
              <a:rPr lang="en-US" sz="2400" dirty="0"/>
              <a:t>M</a:t>
            </a:r>
            <a:r>
              <a:rPr lang="en-US" sz="2400" dirty="0" smtClean="0"/>
              <a:t>aintaining high control is very costly: estimated </a:t>
            </a:r>
            <a:r>
              <a:rPr lang="en-US" sz="2400" dirty="0"/>
              <a:t>at </a:t>
            </a:r>
            <a:r>
              <a:rPr lang="en-US" sz="2400" dirty="0" smtClean="0"/>
              <a:t>&gt;$8 </a:t>
            </a:r>
            <a:r>
              <a:rPr lang="en-US" sz="2400" dirty="0"/>
              <a:t>billion per year, meaning that </a:t>
            </a:r>
            <a:r>
              <a:rPr lang="en-US" sz="2400" dirty="0" smtClean="0"/>
              <a:t>time limited </a:t>
            </a:r>
            <a:r>
              <a:rPr lang="en-US" sz="2400" dirty="0"/>
              <a:t>global </a:t>
            </a:r>
            <a:r>
              <a:rPr lang="en-US" sz="2400" dirty="0" smtClean="0"/>
              <a:t>elimination  </a:t>
            </a:r>
            <a:r>
              <a:rPr lang="en-US" sz="2400" dirty="0"/>
              <a:t>has enormous returns. </a:t>
            </a:r>
          </a:p>
          <a:p>
            <a:pPr lvl="1"/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6953"/>
            <a:fld id="{EAC9EF76-D347-4DE5-8542-F97088302A87}" type="slidenum">
              <a:rPr lang="fr-CH" smtClean="0">
                <a:solidFill>
                  <a:srgbClr val="636463">
                    <a:tint val="75000"/>
                  </a:srgbClr>
                </a:solidFill>
              </a:rPr>
              <a:pPr defTabSz="456953"/>
              <a:t>9</a:t>
            </a:fld>
            <a:endParaRPr lang="fr-CH" dirty="0">
              <a:solidFill>
                <a:srgbClr val="63646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4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</TotalTime>
  <Words>555</Words>
  <Application>Microsoft Office PowerPoint</Application>
  <PresentationFormat>On-screen Show (4:3)</PresentationFormat>
  <Paragraphs>91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MS PGothic</vt:lpstr>
      <vt:lpstr>Arial</vt:lpstr>
      <vt:lpstr>Calibri</vt:lpstr>
      <vt:lpstr>Times New Roman</vt:lpstr>
      <vt:lpstr>3_Office Theme</vt:lpstr>
      <vt:lpstr>Worksheet</vt:lpstr>
      <vt:lpstr>Measles and Rubella Initiative Financial Resource Requirements for 2015-2020</vt:lpstr>
      <vt:lpstr>Background</vt:lpstr>
      <vt:lpstr> Donors to Measles and Rubella Initiative, 2001 - 2014 </vt:lpstr>
      <vt:lpstr>GAVI’S COMMITMENT TO MEASLES and Rubella </vt:lpstr>
      <vt:lpstr>Overview of the 2015-2020 FRRs</vt:lpstr>
      <vt:lpstr> These FRRs have 7 major cost categories</vt:lpstr>
      <vt:lpstr>Summary of resource requirements by major category of activity, 2015-2020</vt:lpstr>
      <vt:lpstr>Budget by Major Category and sub categories, 2015-2020 (US$) </vt:lpstr>
      <vt:lpstr>Why Measles and Rubella and Why these huge sums?</vt:lpstr>
      <vt:lpstr>Pledged and Expected Contributions</vt:lpstr>
      <vt:lpstr>Expected Contributions and Funding Gap, 2015- 2020 </vt:lpstr>
      <vt:lpstr>Challenges and way forward</vt:lpstr>
      <vt:lpstr>PowerPoint Presentation</vt:lpstr>
    </vt:vector>
  </TitlesOfParts>
  <Company>WHO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 Update and Recommendations from SAGE 2013</dc:title>
  <dc:creator>STREBEL, Peter Michau</dc:creator>
  <cp:lastModifiedBy>UNICEF</cp:lastModifiedBy>
  <cp:revision>57</cp:revision>
  <dcterms:created xsi:type="dcterms:W3CDTF">2014-04-25T02:39:41Z</dcterms:created>
  <dcterms:modified xsi:type="dcterms:W3CDTF">2015-09-15T17:39:24Z</dcterms:modified>
</cp:coreProperties>
</file>