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16"/>
  </p:notesMasterIdLst>
  <p:sldIdLst>
    <p:sldId id="361" r:id="rId5"/>
    <p:sldId id="384" r:id="rId6"/>
    <p:sldId id="388" r:id="rId7"/>
    <p:sldId id="383" r:id="rId8"/>
    <p:sldId id="385" r:id="rId9"/>
    <p:sldId id="386" r:id="rId10"/>
    <p:sldId id="389" r:id="rId11"/>
    <p:sldId id="387" r:id="rId12"/>
    <p:sldId id="390" r:id="rId13"/>
    <p:sldId id="391" r:id="rId14"/>
    <p:sldId id="37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p15:clr>
            <a:srgbClr val="A4A3A4"/>
          </p15:clr>
        </p15:guide>
        <p15:guide id="2" orient="horz" pos="653">
          <p15:clr>
            <a:srgbClr val="A4A3A4"/>
          </p15:clr>
        </p15:guide>
        <p15:guide id="3" orient="horz" pos="845">
          <p15:clr>
            <a:srgbClr val="A4A3A4"/>
          </p15:clr>
        </p15:guide>
        <p15:guide id="4" orient="horz" pos="822">
          <p15:clr>
            <a:srgbClr val="A4A3A4"/>
          </p15:clr>
        </p15:guide>
        <p15:guide id="5" orient="horz" pos="4065">
          <p15:clr>
            <a:srgbClr val="A4A3A4"/>
          </p15:clr>
        </p15:guide>
        <p15:guide id="6" orient="horz" pos="4178">
          <p15:clr>
            <a:srgbClr val="A4A3A4"/>
          </p15:clr>
        </p15:guide>
        <p15:guide id="7" orient="horz" pos="3793">
          <p15:clr>
            <a:srgbClr val="A4A3A4"/>
          </p15:clr>
        </p15:guide>
        <p15:guide id="8" orient="horz" pos="1412">
          <p15:clr>
            <a:srgbClr val="A4A3A4"/>
          </p15:clr>
        </p15:guide>
        <p15:guide id="9" orient="horz" pos="3657">
          <p15:clr>
            <a:srgbClr val="A4A3A4"/>
          </p15:clr>
        </p15:guide>
        <p15:guide id="10" pos="2880">
          <p15:clr>
            <a:srgbClr val="A4A3A4"/>
          </p15:clr>
        </p15:guide>
        <p15:guide id="11" pos="589">
          <p15:clr>
            <a:srgbClr val="A4A3A4"/>
          </p15:clr>
        </p15:guide>
        <p15:guide id="12" pos="5216">
          <p15:clr>
            <a:srgbClr val="A4A3A4"/>
          </p15:clr>
        </p15:guide>
        <p15:guide id="13" pos="5465">
          <p15:clr>
            <a:srgbClr val="A4A3A4"/>
          </p15:clr>
        </p15:guide>
        <p15:guide id="14" pos="295">
          <p15:clr>
            <a:srgbClr val="A4A3A4"/>
          </p15:clr>
        </p15:guide>
        <p15:guide id="15" pos="3334">
          <p15:clr>
            <a:srgbClr val="A4A3A4"/>
          </p15:clr>
        </p15:guide>
        <p15:guide id="16" pos="4346">
          <p15:clr>
            <a:srgbClr val="A4A3A4"/>
          </p15:clr>
        </p15:guide>
        <p15:guide id="17" pos="2641">
          <p15:clr>
            <a:srgbClr val="A4A3A4"/>
          </p15:clr>
        </p15:guide>
        <p15:guide id="18" pos="55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46363"/>
    <a:srgbClr val="878787"/>
    <a:srgbClr val="A8A8A7"/>
    <a:srgbClr val="C6C6C6"/>
    <a:srgbClr val="EAAA00"/>
    <a:srgbClr val="D86018"/>
    <a:srgbClr val="0033A0"/>
    <a:srgbClr val="653279"/>
    <a:srgbClr val="009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257" autoAdjust="0"/>
  </p:normalViewPr>
  <p:slideViewPr>
    <p:cSldViewPr showGuides="1">
      <p:cViewPr varScale="1">
        <p:scale>
          <a:sx n="59" d="100"/>
          <a:sy n="59" d="100"/>
        </p:scale>
        <p:origin x="1632" y="66"/>
      </p:cViewPr>
      <p:guideLst>
        <p:guide orient="horz" pos="3249"/>
        <p:guide orient="horz" pos="653"/>
        <p:guide orient="horz" pos="845"/>
        <p:guide orient="horz" pos="822"/>
        <p:guide orient="horz" pos="4065"/>
        <p:guide orient="horz" pos="4178"/>
        <p:guide orient="horz" pos="3793"/>
        <p:guide orient="horz" pos="1412"/>
        <p:guide orient="horz" pos="3657"/>
        <p:guide pos="2880"/>
        <p:guide pos="589"/>
        <p:guide pos="5216"/>
        <p:guide pos="5465"/>
        <p:guide pos="295"/>
        <p:guide pos="3334"/>
        <p:guide pos="4346"/>
        <p:guide pos="2641"/>
        <p:guide pos="5511"/>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MCV1 (global)</c:v>
                </c:pt>
              </c:strCache>
            </c:strRef>
          </c:tx>
          <c:spPr>
            <a:ln w="28575" cap="rnd">
              <a:solidFill>
                <a:schemeClr val="accent1"/>
              </a:solidFill>
              <a:round/>
            </a:ln>
            <a:effectLst/>
          </c:spPr>
          <c:marker>
            <c:symbol val="none"/>
          </c:marker>
          <c:cat>
            <c:numRef>
              <c:f>Sheet1!$C$2:$Q$2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Sheet1!$C$3:$Q$3</c:f>
              <c:numCache>
                <c:formatCode>General</c:formatCode>
                <c:ptCount val="15"/>
                <c:pt idx="0">
                  <c:v>72</c:v>
                </c:pt>
                <c:pt idx="1">
                  <c:v>73</c:v>
                </c:pt>
                <c:pt idx="2">
                  <c:v>73</c:v>
                </c:pt>
                <c:pt idx="3">
                  <c:v>74</c:v>
                </c:pt>
                <c:pt idx="4">
                  <c:v>76</c:v>
                </c:pt>
                <c:pt idx="5">
                  <c:v>78</c:v>
                </c:pt>
                <c:pt idx="6">
                  <c:v>80</c:v>
                </c:pt>
                <c:pt idx="7">
                  <c:v>80</c:v>
                </c:pt>
                <c:pt idx="8">
                  <c:v>82</c:v>
                </c:pt>
                <c:pt idx="9">
                  <c:v>84</c:v>
                </c:pt>
                <c:pt idx="10">
                  <c:v>85</c:v>
                </c:pt>
                <c:pt idx="11">
                  <c:v>85</c:v>
                </c:pt>
                <c:pt idx="12">
                  <c:v>85</c:v>
                </c:pt>
                <c:pt idx="13">
                  <c:v>85</c:v>
                </c:pt>
                <c:pt idx="14">
                  <c:v>85</c:v>
                </c:pt>
              </c:numCache>
            </c:numRef>
          </c:val>
          <c:smooth val="0"/>
        </c:ser>
        <c:ser>
          <c:idx val="1"/>
          <c:order val="1"/>
          <c:tx>
            <c:strRef>
              <c:f>Sheet1!$B$4</c:f>
              <c:strCache>
                <c:ptCount val="1"/>
                <c:pt idx="0">
                  <c:v>MCV2 (global)</c:v>
                </c:pt>
              </c:strCache>
            </c:strRef>
          </c:tx>
          <c:spPr>
            <a:ln w="28575" cap="rnd">
              <a:solidFill>
                <a:schemeClr val="accent2"/>
              </a:solidFill>
              <a:round/>
            </a:ln>
            <a:effectLst/>
          </c:spPr>
          <c:marker>
            <c:symbol val="none"/>
          </c:marker>
          <c:cat>
            <c:numRef>
              <c:f>Sheet1!$C$2:$Q$2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Sheet1!$C$4:$Q$4</c:f>
              <c:numCache>
                <c:formatCode>General</c:formatCode>
                <c:ptCount val="15"/>
                <c:pt idx="0">
                  <c:v>15</c:v>
                </c:pt>
                <c:pt idx="1">
                  <c:v>17</c:v>
                </c:pt>
                <c:pt idx="2">
                  <c:v>18</c:v>
                </c:pt>
                <c:pt idx="3">
                  <c:v>19</c:v>
                </c:pt>
                <c:pt idx="4">
                  <c:v>20</c:v>
                </c:pt>
                <c:pt idx="5">
                  <c:v>31</c:v>
                </c:pt>
                <c:pt idx="6">
                  <c:v>33</c:v>
                </c:pt>
                <c:pt idx="7">
                  <c:v>34</c:v>
                </c:pt>
                <c:pt idx="8">
                  <c:v>36</c:v>
                </c:pt>
                <c:pt idx="9">
                  <c:v>39</c:v>
                </c:pt>
                <c:pt idx="10">
                  <c:v>40</c:v>
                </c:pt>
                <c:pt idx="11">
                  <c:v>47</c:v>
                </c:pt>
                <c:pt idx="12">
                  <c:v>50</c:v>
                </c:pt>
                <c:pt idx="13">
                  <c:v>55</c:v>
                </c:pt>
                <c:pt idx="14">
                  <c:v>56</c:v>
                </c:pt>
              </c:numCache>
            </c:numRef>
          </c:val>
          <c:smooth val="0"/>
        </c:ser>
        <c:ser>
          <c:idx val="2"/>
          <c:order val="2"/>
          <c:tx>
            <c:strRef>
              <c:f>Sheet1!$B$5</c:f>
              <c:strCache>
                <c:ptCount val="1"/>
                <c:pt idx="0">
                  <c:v>RCV (global)</c:v>
                </c:pt>
              </c:strCache>
            </c:strRef>
          </c:tx>
          <c:spPr>
            <a:ln w="28575" cap="rnd">
              <a:solidFill>
                <a:schemeClr val="accent3"/>
              </a:solidFill>
              <a:round/>
            </a:ln>
            <a:effectLst/>
          </c:spPr>
          <c:marker>
            <c:symbol val="none"/>
          </c:marker>
          <c:cat>
            <c:numRef>
              <c:f>Sheet1!$C$2:$Q$2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Sheet1!$C$5:$Q$5</c:f>
              <c:numCache>
                <c:formatCode>General</c:formatCode>
                <c:ptCount val="15"/>
                <c:pt idx="0">
                  <c:v>22</c:v>
                </c:pt>
                <c:pt idx="1">
                  <c:v>23</c:v>
                </c:pt>
                <c:pt idx="2">
                  <c:v>23</c:v>
                </c:pt>
                <c:pt idx="3">
                  <c:v>23</c:v>
                </c:pt>
                <c:pt idx="4">
                  <c:v>25</c:v>
                </c:pt>
                <c:pt idx="5">
                  <c:v>24</c:v>
                </c:pt>
                <c:pt idx="6">
                  <c:v>26</c:v>
                </c:pt>
                <c:pt idx="7">
                  <c:v>26</c:v>
                </c:pt>
                <c:pt idx="8">
                  <c:v>39</c:v>
                </c:pt>
                <c:pt idx="9">
                  <c:v>41</c:v>
                </c:pt>
                <c:pt idx="10">
                  <c:v>41</c:v>
                </c:pt>
                <c:pt idx="11">
                  <c:v>41</c:v>
                </c:pt>
                <c:pt idx="12">
                  <c:v>43</c:v>
                </c:pt>
                <c:pt idx="13">
                  <c:v>41</c:v>
                </c:pt>
                <c:pt idx="14">
                  <c:v>46</c:v>
                </c:pt>
              </c:numCache>
            </c:numRef>
          </c:val>
          <c:smooth val="0"/>
        </c:ser>
        <c:ser>
          <c:idx val="3"/>
          <c:order val="3"/>
          <c:tx>
            <c:strRef>
              <c:f>Sheet1!$B$6</c:f>
              <c:strCache>
                <c:ptCount val="1"/>
                <c:pt idx="0">
                  <c:v>MCV1 (Gavi 73)</c:v>
                </c:pt>
              </c:strCache>
            </c:strRef>
          </c:tx>
          <c:spPr>
            <a:ln w="28575" cap="rnd">
              <a:solidFill>
                <a:schemeClr val="accent4"/>
              </a:solidFill>
              <a:round/>
            </a:ln>
            <a:effectLst/>
          </c:spPr>
          <c:marker>
            <c:symbol val="none"/>
          </c:marker>
          <c:cat>
            <c:numRef>
              <c:f>Sheet1!$C$2:$Q$2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Sheet1!$C$6:$Q$6</c:f>
              <c:numCache>
                <c:formatCode>General</c:formatCode>
                <c:ptCount val="15"/>
                <c:pt idx="0">
                  <c:v>59</c:v>
                </c:pt>
                <c:pt idx="1">
                  <c:v>60</c:v>
                </c:pt>
                <c:pt idx="2">
                  <c:v>60</c:v>
                </c:pt>
                <c:pt idx="3">
                  <c:v>63</c:v>
                </c:pt>
                <c:pt idx="4">
                  <c:v>66</c:v>
                </c:pt>
                <c:pt idx="5">
                  <c:v>69</c:v>
                </c:pt>
                <c:pt idx="6">
                  <c:v>70</c:v>
                </c:pt>
                <c:pt idx="7">
                  <c:v>71</c:v>
                </c:pt>
                <c:pt idx="8">
                  <c:v>72</c:v>
                </c:pt>
                <c:pt idx="9">
                  <c:v>76</c:v>
                </c:pt>
                <c:pt idx="10">
                  <c:v>78</c:v>
                </c:pt>
                <c:pt idx="11">
                  <c:v>78</c:v>
                </c:pt>
                <c:pt idx="12">
                  <c:v>78</c:v>
                </c:pt>
                <c:pt idx="13">
                  <c:v>78</c:v>
                </c:pt>
                <c:pt idx="14">
                  <c:v>78</c:v>
                </c:pt>
              </c:numCache>
            </c:numRef>
          </c:val>
          <c:smooth val="0"/>
        </c:ser>
        <c:ser>
          <c:idx val="4"/>
          <c:order val="4"/>
          <c:tx>
            <c:strRef>
              <c:f>Sheet1!$B$7</c:f>
              <c:strCache>
                <c:ptCount val="1"/>
                <c:pt idx="0">
                  <c:v>MCV2 (Gavi 73)</c:v>
                </c:pt>
              </c:strCache>
            </c:strRef>
          </c:tx>
          <c:spPr>
            <a:ln w="28575" cap="rnd">
              <a:solidFill>
                <a:schemeClr val="accent5"/>
              </a:solidFill>
              <a:round/>
            </a:ln>
            <a:effectLst/>
          </c:spPr>
          <c:marker>
            <c:symbol val="none"/>
          </c:marker>
          <c:cat>
            <c:numRef>
              <c:f>Sheet1!$C$2:$Q$2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Sheet1!$C$7:$Q$7</c:f>
              <c:numCache>
                <c:formatCode>General</c:formatCode>
                <c:ptCount val="15"/>
                <c:pt idx="0">
                  <c:v>2</c:v>
                </c:pt>
                <c:pt idx="1">
                  <c:v>2</c:v>
                </c:pt>
                <c:pt idx="2">
                  <c:v>3</c:v>
                </c:pt>
                <c:pt idx="3">
                  <c:v>4</c:v>
                </c:pt>
                <c:pt idx="4">
                  <c:v>5</c:v>
                </c:pt>
                <c:pt idx="5">
                  <c:v>4</c:v>
                </c:pt>
                <c:pt idx="6">
                  <c:v>6</c:v>
                </c:pt>
                <c:pt idx="7">
                  <c:v>8</c:v>
                </c:pt>
                <c:pt idx="8">
                  <c:v>10</c:v>
                </c:pt>
                <c:pt idx="9">
                  <c:v>12</c:v>
                </c:pt>
                <c:pt idx="10">
                  <c:v>14</c:v>
                </c:pt>
                <c:pt idx="11">
                  <c:v>23</c:v>
                </c:pt>
                <c:pt idx="12">
                  <c:v>27</c:v>
                </c:pt>
                <c:pt idx="13">
                  <c:v>36</c:v>
                </c:pt>
                <c:pt idx="14">
                  <c:v>37</c:v>
                </c:pt>
              </c:numCache>
            </c:numRef>
          </c:val>
          <c:smooth val="0"/>
        </c:ser>
        <c:dLbls>
          <c:showLegendKey val="0"/>
          <c:showVal val="0"/>
          <c:showCatName val="0"/>
          <c:showSerName val="0"/>
          <c:showPercent val="0"/>
          <c:showBubbleSize val="0"/>
        </c:dLbls>
        <c:smooth val="0"/>
        <c:axId val="147278992"/>
        <c:axId val="146834152"/>
      </c:lineChart>
      <c:catAx>
        <c:axId val="14727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834152"/>
        <c:crosses val="autoZero"/>
        <c:auto val="1"/>
        <c:lblAlgn val="ctr"/>
        <c:lblOffset val="100"/>
        <c:noMultiLvlLbl val="0"/>
      </c:catAx>
      <c:valAx>
        <c:axId val="1468341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7278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79158160785501"/>
          <c:y val="5.0473457250976198E-2"/>
          <c:w val="0.75697992612034604"/>
          <c:h val="0.70701019871351101"/>
        </c:manualLayout>
      </c:layout>
      <c:barChart>
        <c:barDir val="col"/>
        <c:grouping val="clustered"/>
        <c:varyColors val="0"/>
        <c:ser>
          <c:idx val="0"/>
          <c:order val="0"/>
          <c:tx>
            <c:strRef>
              <c:f>Feuil1!$A$2</c:f>
              <c:strCache>
                <c:ptCount val="1"/>
                <c:pt idx="0">
                  <c:v>Cases</c:v>
                </c:pt>
              </c:strCache>
            </c:strRef>
          </c:tx>
          <c:spPr>
            <a:solidFill>
              <a:schemeClr val="accent2"/>
            </a:solidFill>
          </c:spPr>
          <c:invertIfNegative val="0"/>
          <c:cat>
            <c:strRef>
              <c:f>Feuil1!$B$1:$Q$1</c:f>
              <c:strCach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Feuil1!$B$2:$Q$2</c:f>
              <c:numCache>
                <c:formatCode>#,##0</c:formatCode>
                <c:ptCount val="16"/>
                <c:pt idx="0">
                  <c:v>23518</c:v>
                </c:pt>
                <c:pt idx="1">
                  <c:v>30930</c:v>
                </c:pt>
                <c:pt idx="2">
                  <c:v>16997</c:v>
                </c:pt>
                <c:pt idx="3">
                  <c:v>25036</c:v>
                </c:pt>
                <c:pt idx="4">
                  <c:v>881</c:v>
                </c:pt>
                <c:pt idx="5">
                  <c:v>35</c:v>
                </c:pt>
                <c:pt idx="6">
                  <c:v>45</c:v>
                </c:pt>
                <c:pt idx="7">
                  <c:v>459</c:v>
                </c:pt>
                <c:pt idx="8">
                  <c:v>535</c:v>
                </c:pt>
                <c:pt idx="9">
                  <c:v>140</c:v>
                </c:pt>
                <c:pt idx="10">
                  <c:v>26</c:v>
                </c:pt>
                <c:pt idx="11">
                  <c:v>15754</c:v>
                </c:pt>
                <c:pt idx="12">
                  <c:v>13234</c:v>
                </c:pt>
                <c:pt idx="13">
                  <c:v>896</c:v>
                </c:pt>
                <c:pt idx="14" formatCode="General">
                  <c:v>35</c:v>
                </c:pt>
                <c:pt idx="15" formatCode="General">
                  <c:v>9</c:v>
                </c:pt>
              </c:numCache>
            </c:numRef>
          </c:val>
        </c:ser>
        <c:dLbls>
          <c:showLegendKey val="0"/>
          <c:showVal val="0"/>
          <c:showCatName val="0"/>
          <c:showSerName val="0"/>
          <c:showPercent val="0"/>
          <c:showBubbleSize val="0"/>
        </c:dLbls>
        <c:gapWidth val="150"/>
        <c:axId val="280748768"/>
        <c:axId val="280749160"/>
      </c:barChart>
      <c:lineChart>
        <c:grouping val="standard"/>
        <c:varyColors val="0"/>
        <c:ser>
          <c:idx val="1"/>
          <c:order val="1"/>
          <c:tx>
            <c:strRef>
              <c:f>Feuil1!$A$3</c:f>
              <c:strCache>
                <c:ptCount val="1"/>
                <c:pt idx="0">
                  <c:v>Coverage</c:v>
                </c:pt>
              </c:strCache>
            </c:strRef>
          </c:tx>
          <c:spPr>
            <a:ln w="38100">
              <a:solidFill>
                <a:schemeClr val="accent6">
                  <a:lumMod val="75000"/>
                </a:schemeClr>
              </a:solidFill>
            </a:ln>
          </c:spPr>
          <c:marker>
            <c:symbol val="none"/>
          </c:marker>
          <c:cat>
            <c:strRef>
              <c:f>Feuil1!$B$1:$Q$1</c:f>
              <c:strCach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Feuil1!$B$3:$Q$3</c:f>
              <c:numCache>
                <c:formatCode>General</c:formatCode>
                <c:ptCount val="16"/>
                <c:pt idx="0">
                  <c:v>85</c:v>
                </c:pt>
                <c:pt idx="1">
                  <c:v>85</c:v>
                </c:pt>
                <c:pt idx="2">
                  <c:v>84</c:v>
                </c:pt>
                <c:pt idx="3">
                  <c:v>84</c:v>
                </c:pt>
                <c:pt idx="4">
                  <c:v>84</c:v>
                </c:pt>
                <c:pt idx="5">
                  <c:v>85</c:v>
                </c:pt>
                <c:pt idx="6">
                  <c:v>85</c:v>
                </c:pt>
                <c:pt idx="7">
                  <c:v>85</c:v>
                </c:pt>
                <c:pt idx="8">
                  <c:v>93</c:v>
                </c:pt>
                <c:pt idx="9">
                  <c:v>87</c:v>
                </c:pt>
                <c:pt idx="10">
                  <c:v>90</c:v>
                </c:pt>
                <c:pt idx="11">
                  <c:v>96</c:v>
                </c:pt>
                <c:pt idx="12">
                  <c:v>83</c:v>
                </c:pt>
                <c:pt idx="13">
                  <c:v>82</c:v>
                </c:pt>
                <c:pt idx="14">
                  <c:v>80</c:v>
                </c:pt>
              </c:numCache>
            </c:numRef>
          </c:val>
          <c:smooth val="0"/>
        </c:ser>
        <c:dLbls>
          <c:showLegendKey val="0"/>
          <c:showVal val="0"/>
          <c:showCatName val="0"/>
          <c:showSerName val="0"/>
          <c:showPercent val="0"/>
          <c:showBubbleSize val="0"/>
        </c:dLbls>
        <c:marker val="1"/>
        <c:smooth val="0"/>
        <c:axId val="269503328"/>
        <c:axId val="269502936"/>
      </c:lineChart>
      <c:catAx>
        <c:axId val="280748768"/>
        <c:scaling>
          <c:orientation val="minMax"/>
        </c:scaling>
        <c:delete val="0"/>
        <c:axPos val="b"/>
        <c:numFmt formatCode="General" sourceLinked="0"/>
        <c:majorTickMark val="out"/>
        <c:minorTickMark val="none"/>
        <c:tickLblPos val="nextTo"/>
        <c:txPr>
          <a:bodyPr rot="-4500000"/>
          <a:lstStyle/>
          <a:p>
            <a:pPr>
              <a:defRPr sz="1400"/>
            </a:pPr>
            <a:endParaRPr lang="en-US"/>
          </a:p>
        </c:txPr>
        <c:crossAx val="280749160"/>
        <c:crosses val="autoZero"/>
        <c:auto val="1"/>
        <c:lblAlgn val="ctr"/>
        <c:lblOffset val="100"/>
        <c:noMultiLvlLbl val="0"/>
      </c:catAx>
      <c:valAx>
        <c:axId val="280749160"/>
        <c:scaling>
          <c:orientation val="minMax"/>
        </c:scaling>
        <c:delete val="0"/>
        <c:axPos val="l"/>
        <c:title>
          <c:tx>
            <c:rich>
              <a:bodyPr rot="-5400000" vert="horz"/>
              <a:lstStyle/>
              <a:p>
                <a:pPr>
                  <a:defRPr lang="en-US" noProof="0"/>
                </a:pPr>
                <a:r>
                  <a:rPr lang="en-US" noProof="0" smtClean="0"/>
                  <a:t>Measles</a:t>
                </a:r>
                <a:r>
                  <a:rPr lang="en-US" baseline="0" noProof="0" smtClean="0"/>
                  <a:t> Cases</a:t>
                </a:r>
                <a:endParaRPr lang="en-US" noProof="0"/>
              </a:p>
            </c:rich>
          </c:tx>
          <c:layout/>
          <c:overlay val="0"/>
        </c:title>
        <c:numFmt formatCode="#,##0" sourceLinked="1"/>
        <c:majorTickMark val="out"/>
        <c:minorTickMark val="none"/>
        <c:tickLblPos val="nextTo"/>
        <c:txPr>
          <a:bodyPr/>
          <a:lstStyle/>
          <a:p>
            <a:pPr>
              <a:defRPr sz="1600"/>
            </a:pPr>
            <a:endParaRPr lang="en-US"/>
          </a:p>
        </c:txPr>
        <c:crossAx val="280748768"/>
        <c:crosses val="autoZero"/>
        <c:crossBetween val="between"/>
      </c:valAx>
      <c:valAx>
        <c:axId val="269502936"/>
        <c:scaling>
          <c:orientation val="minMax"/>
          <c:max val="100"/>
          <c:min val="0"/>
        </c:scaling>
        <c:delete val="0"/>
        <c:axPos val="r"/>
        <c:title>
          <c:tx>
            <c:rich>
              <a:bodyPr rot="-5400000" vert="horz"/>
              <a:lstStyle/>
              <a:p>
                <a:pPr>
                  <a:defRPr lang="en-US" noProof="0"/>
                </a:pPr>
                <a:r>
                  <a:rPr lang="en-US" noProof="0" smtClean="0"/>
                  <a:t>MCV1</a:t>
                </a:r>
                <a:r>
                  <a:rPr lang="en-US" baseline="0" noProof="0" smtClean="0"/>
                  <a:t> Coverage*</a:t>
                </a:r>
                <a:endParaRPr lang="en-US" noProof="0"/>
              </a:p>
            </c:rich>
          </c:tx>
          <c:layout/>
          <c:overlay val="0"/>
        </c:title>
        <c:numFmt formatCode="General" sourceLinked="1"/>
        <c:majorTickMark val="out"/>
        <c:minorTickMark val="none"/>
        <c:tickLblPos val="nextTo"/>
        <c:crossAx val="269503328"/>
        <c:crosses val="max"/>
        <c:crossBetween val="between"/>
      </c:valAx>
      <c:catAx>
        <c:axId val="269503328"/>
        <c:scaling>
          <c:orientation val="minMax"/>
        </c:scaling>
        <c:delete val="1"/>
        <c:axPos val="b"/>
        <c:numFmt formatCode="General" sourceLinked="1"/>
        <c:majorTickMark val="out"/>
        <c:minorTickMark val="none"/>
        <c:tickLblPos val="nextTo"/>
        <c:crossAx val="269502936"/>
        <c:crosses val="autoZero"/>
        <c:auto val="1"/>
        <c:lblAlgn val="ctr"/>
        <c:lblOffset val="100"/>
        <c:noMultiLvlLbl val="0"/>
      </c:cat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0.525</cdr:x>
      <cdr:y>0.44097</cdr:y>
    </cdr:from>
    <cdr:to>
      <cdr:x>0.54167</cdr:x>
      <cdr:y>0.59626</cdr:y>
    </cdr:to>
    <cdr:sp macro="" textlink="">
      <cdr:nvSpPr>
        <cdr:cNvPr id="12" name="Flèche vers le bas 11"/>
        <cdr:cNvSpPr/>
      </cdr:nvSpPr>
      <cdr:spPr>
        <a:xfrm xmlns:a="http://schemas.openxmlformats.org/drawingml/2006/main">
          <a:off x="4536504" y="2044824"/>
          <a:ext cx="144016" cy="720080"/>
        </a:xfrm>
        <a:prstGeom xmlns:a="http://schemas.openxmlformats.org/drawingml/2006/main" prst="downArrow">
          <a:avLst/>
        </a:prstGeom>
        <a:solidFill xmlns:a="http://schemas.openxmlformats.org/drawingml/2006/main">
          <a:srgbClr val="00B050"/>
        </a:solidFill>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0.325</cdr:x>
      <cdr:y>0.33227</cdr:y>
    </cdr:from>
    <cdr:to>
      <cdr:x>0.35</cdr:x>
      <cdr:y>0.66186</cdr:y>
    </cdr:to>
    <cdr:sp macro="" textlink="">
      <cdr:nvSpPr>
        <cdr:cNvPr id="13" name="Flèche vers le bas 12"/>
        <cdr:cNvSpPr/>
      </cdr:nvSpPr>
      <cdr:spPr>
        <a:xfrm xmlns:a="http://schemas.openxmlformats.org/drawingml/2006/main">
          <a:off x="2808312" y="1540768"/>
          <a:ext cx="216024" cy="1528357"/>
        </a:xfrm>
        <a:prstGeom xmlns:a="http://schemas.openxmlformats.org/drawingml/2006/main" prst="downArrow">
          <a:avLst/>
        </a:prstGeom>
        <a:solidFill xmlns:a="http://schemas.openxmlformats.org/drawingml/2006/main">
          <a:srgbClr val="00B050"/>
        </a:solidFill>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0.31667</cdr:x>
      <cdr:y>0.20804</cdr:y>
    </cdr:from>
    <cdr:to>
      <cdr:x>0.45833</cdr:x>
      <cdr:y>0.31424</cdr:y>
    </cdr:to>
    <cdr:sp macro="" textlink="">
      <cdr:nvSpPr>
        <cdr:cNvPr id="19" name="ZoneTexte 10"/>
        <cdr:cNvSpPr txBox="1"/>
      </cdr:nvSpPr>
      <cdr:spPr>
        <a:xfrm xmlns:a="http://schemas.openxmlformats.org/drawingml/2006/main">
          <a:off x="2736304" y="964704"/>
          <a:ext cx="1224136" cy="492443"/>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9m-14y </a:t>
          </a:r>
        </a:p>
        <a:p xmlns:a="http://schemas.openxmlformats.org/drawingml/2006/main">
          <a:r>
            <a:rPr lang="en-US" sz="1200" b="1" dirty="0" smtClean="0"/>
            <a:t>96% survey</a:t>
          </a:r>
          <a:endParaRPr lang="en-US" sz="1200" b="1" dirty="0"/>
        </a:p>
      </cdr:txBody>
    </cdr:sp>
  </cdr:relSizeAnchor>
  <cdr:relSizeAnchor xmlns:cdr="http://schemas.openxmlformats.org/drawingml/2006/chartDrawing">
    <cdr:from>
      <cdr:x>0.5</cdr:x>
      <cdr:y>0.31674</cdr:y>
    </cdr:from>
    <cdr:to>
      <cdr:x>0.625</cdr:x>
      <cdr:y>0.42938</cdr:y>
    </cdr:to>
    <cdr:sp macro="" textlink="">
      <cdr:nvSpPr>
        <cdr:cNvPr id="21" name="ZoneTexte 12"/>
        <cdr:cNvSpPr txBox="1"/>
      </cdr:nvSpPr>
      <cdr:spPr>
        <a:xfrm xmlns:a="http://schemas.openxmlformats.org/drawingml/2006/main">
          <a:off x="4320480" y="1384739"/>
          <a:ext cx="1080119" cy="492443"/>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9-59m</a:t>
          </a:r>
        </a:p>
        <a:p xmlns:a="http://schemas.openxmlformats.org/drawingml/2006/main">
          <a:r>
            <a:rPr lang="en-US" sz="1200" b="1" dirty="0" smtClean="0"/>
            <a:t>88% </a:t>
          </a:r>
          <a:r>
            <a:rPr lang="en-US" sz="1200" b="1" dirty="0" smtClean="0"/>
            <a:t>survey</a:t>
          </a:r>
          <a:endParaRPr lang="en-US" sz="1200" b="1" dirty="0"/>
        </a:p>
      </cdr:txBody>
    </cdr:sp>
  </cdr:relSizeAnchor>
  <cdr:relSizeAnchor xmlns:cdr="http://schemas.openxmlformats.org/drawingml/2006/chartDrawing">
    <cdr:from>
      <cdr:x>0.76667</cdr:x>
      <cdr:y>0.33227</cdr:y>
    </cdr:from>
    <cdr:to>
      <cdr:x>0.79167</cdr:x>
      <cdr:y>0.61178</cdr:y>
    </cdr:to>
    <cdr:sp macro="" textlink="">
      <cdr:nvSpPr>
        <cdr:cNvPr id="22" name="Flèche vers le bas 14"/>
        <cdr:cNvSpPr/>
      </cdr:nvSpPr>
      <cdr:spPr>
        <a:xfrm xmlns:a="http://schemas.openxmlformats.org/drawingml/2006/main">
          <a:off x="6624736" y="1540768"/>
          <a:ext cx="216024" cy="1296144"/>
        </a:xfrm>
        <a:prstGeom xmlns:a="http://schemas.openxmlformats.org/drawingml/2006/main" prst="downArrow">
          <a:avLst/>
        </a:prstGeom>
        <a:solidFill xmlns:a="http://schemas.openxmlformats.org/drawingml/2006/main">
          <a:srgbClr val="00B050"/>
        </a:solidFill>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0.68333</cdr:x>
      <cdr:y>0.28568</cdr:y>
    </cdr:from>
    <cdr:to>
      <cdr:x>0.7</cdr:x>
      <cdr:y>0.44097</cdr:y>
    </cdr:to>
    <cdr:sp macro="" textlink="">
      <cdr:nvSpPr>
        <cdr:cNvPr id="24" name="Flèche vers le bas 11"/>
        <cdr:cNvSpPr/>
      </cdr:nvSpPr>
      <cdr:spPr>
        <a:xfrm xmlns:a="http://schemas.openxmlformats.org/drawingml/2006/main">
          <a:off x="5904656" y="1324744"/>
          <a:ext cx="144016" cy="720080"/>
        </a:xfrm>
        <a:prstGeom xmlns:a="http://schemas.openxmlformats.org/drawingml/2006/main" prst="downArrow">
          <a:avLst/>
        </a:prstGeom>
        <a:solidFill xmlns:a="http://schemas.openxmlformats.org/drawingml/2006/main">
          <a:srgbClr val="00B050"/>
        </a:solidFill>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0.65</cdr:x>
      <cdr:y>0.20804</cdr:y>
    </cdr:from>
    <cdr:to>
      <cdr:x>0.74167</cdr:x>
      <cdr:y>0.27844</cdr:y>
    </cdr:to>
    <cdr:sp macro="" textlink="">
      <cdr:nvSpPr>
        <cdr:cNvPr id="25" name="ZoneTexte 12"/>
        <cdr:cNvSpPr txBox="1"/>
      </cdr:nvSpPr>
      <cdr:spPr>
        <a:xfrm xmlns:a="http://schemas.openxmlformats.org/drawingml/2006/main">
          <a:off x="5616624" y="909519"/>
          <a:ext cx="792117" cy="307777"/>
        </a:xfrm>
        <a:prstGeom xmlns:a="http://schemas.openxmlformats.org/drawingml/2006/main" prst="rect">
          <a:avLst/>
        </a:prstGeom>
        <a:solidFill xmlns:a="http://schemas.openxmlformats.org/drawingml/2006/main">
          <a:schemeClr val="accent3">
            <a:lumMod val="60000"/>
            <a:lumOff val="40000"/>
          </a:schemeClr>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rPr>
            <a:t>9-47m</a:t>
          </a:r>
        </a:p>
      </cdr:txBody>
    </cdr:sp>
  </cdr:relSizeAnchor>
  <cdr:relSizeAnchor xmlns:cdr="http://schemas.openxmlformats.org/drawingml/2006/chartDrawing">
    <cdr:from>
      <cdr:x>0.76667</cdr:x>
      <cdr:y>0.20804</cdr:y>
    </cdr:from>
    <cdr:to>
      <cdr:x>0.89167</cdr:x>
      <cdr:y>0.32068</cdr:y>
    </cdr:to>
    <cdr:sp macro="" textlink="">
      <cdr:nvSpPr>
        <cdr:cNvPr id="23" name="ZoneTexte 10"/>
        <cdr:cNvSpPr txBox="1"/>
      </cdr:nvSpPr>
      <cdr:spPr>
        <a:xfrm xmlns:a="http://schemas.openxmlformats.org/drawingml/2006/main">
          <a:off x="6624765" y="909519"/>
          <a:ext cx="1080120" cy="492443"/>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rPr>
            <a:t>9m-14y </a:t>
          </a:r>
        </a:p>
        <a:p xmlns:a="http://schemas.openxmlformats.org/drawingml/2006/main">
          <a:r>
            <a:rPr lang="en-US" sz="1200" b="1" dirty="0" smtClean="0">
              <a:solidFill>
                <a:schemeClr val="tx1"/>
              </a:solidFill>
            </a:rPr>
            <a:t>96% survey</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16/09/2015</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a:t>
            </a:fld>
            <a:endParaRPr lang="fr-FR" dirty="0"/>
          </a:p>
        </p:txBody>
      </p:sp>
    </p:spTree>
    <p:extLst>
      <p:ext uri="{BB962C8B-B14F-4D97-AF65-F5344CB8AC3E}">
        <p14:creationId xmlns:p14="http://schemas.microsoft.com/office/powerpoint/2010/main" val="264938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Elimination requires: ≥95% and</a:t>
            </a:r>
            <a:r>
              <a:rPr lang="en-US" baseline="0" dirty="0" smtClean="0"/>
              <a:t> 2 MCV doses </a:t>
            </a:r>
          </a:p>
          <a:p>
            <a:r>
              <a:rPr lang="en-US" baseline="0" dirty="0" smtClean="0"/>
              <a:t>All 6 WHO regions have elimination goals – off track </a:t>
            </a:r>
          </a:p>
          <a:p>
            <a:r>
              <a:rPr lang="en-US" baseline="0" dirty="0" smtClean="0"/>
              <a:t>In 2013 – MCV1: 84%; MCV2 53% (</a:t>
            </a:r>
            <a:r>
              <a:rPr lang="fr-CH" baseline="0" dirty="0" smtClean="0"/>
              <a:t>but this is globally, so if few number of countries that introduce, the average remains low)</a:t>
            </a:r>
            <a:r>
              <a:rPr lang="en-US" baseline="0" dirty="0" smtClean="0"/>
              <a:t>; RCV 44% (same). </a:t>
            </a:r>
          </a:p>
          <a:p>
            <a:r>
              <a:rPr lang="en-US" baseline="0" dirty="0" smtClean="0"/>
              <a:t>MCV1 has remained at 83-85% since 2009</a:t>
            </a:r>
          </a:p>
          <a:p>
            <a:endParaRPr lang="en-US" baseline="0" dirty="0" smtClean="0"/>
          </a:p>
          <a:p>
            <a:r>
              <a:rPr lang="en-US" baseline="0" dirty="0" smtClean="0"/>
              <a:t>In Gavi 73 countries, the average MCV1 is 78% FOR THE PAST 5 YEARS!!</a:t>
            </a:r>
          </a:p>
          <a:p>
            <a:endParaRPr lang="en-US" baseline="0" dirty="0" smtClean="0"/>
          </a:p>
          <a:p>
            <a:r>
              <a:rPr lang="en-GB" baseline="0" dirty="0" smtClean="0"/>
              <a:t>Americas had eliminated measles in 2002 but Brazil has become re-infected and transmission has continued for more than a year…Outbreaks in the US of A. Three regions (SEAR, AFR and EMR) still have coverage of 80% or less and are a long way from 95% in every district that will be required to eliminate measles.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47350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en-GB" smtClean="0"/>
              <a:pPr/>
              <a:t>3</a:t>
            </a:fld>
            <a:endParaRPr lang="en-GB" dirty="0"/>
          </a:p>
        </p:txBody>
      </p:sp>
    </p:spTree>
    <p:extLst>
      <p:ext uri="{BB962C8B-B14F-4D97-AF65-F5344CB8AC3E}">
        <p14:creationId xmlns:p14="http://schemas.microsoft.com/office/powerpoint/2010/main" val="10429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dirty="0" smtClean="0"/>
              <a:t>Large Gavi</a:t>
            </a:r>
            <a:r>
              <a:rPr lang="en-US" b="0" baseline="0" dirty="0" smtClean="0"/>
              <a:t> investment (1.3b) in measles, which should be protected in next measles strategy. </a:t>
            </a:r>
          </a:p>
          <a:p>
            <a:endParaRPr lang="en-US" b="1" dirty="0" smtClean="0"/>
          </a:p>
          <a:p>
            <a:r>
              <a:rPr lang="en-US" b="1" dirty="0" smtClean="0"/>
              <a:t>IMPACT: </a:t>
            </a:r>
          </a:p>
          <a:p>
            <a:endParaRPr lang="en-GB" dirty="0" smtClean="0"/>
          </a:p>
          <a:p>
            <a:r>
              <a:rPr lang="en-GB" dirty="0" smtClean="0"/>
              <a:t>Projected by</a:t>
            </a:r>
            <a:r>
              <a:rPr lang="en-GB" baseline="0" dirty="0" smtClean="0"/>
              <a:t> </a:t>
            </a:r>
            <a:r>
              <a:rPr lang="en-GB" dirty="0" smtClean="0"/>
              <a:t>2020: the current Gavi support totalling US $1.3 billion, countries will have averted more than 2 million future deaths from both measles and rubella.</a:t>
            </a:r>
            <a:r>
              <a:rPr lang="en-GB" baseline="0" dirty="0" smtClean="0"/>
              <a:t> </a:t>
            </a:r>
          </a:p>
          <a:p>
            <a:endParaRPr lang="en-US" baseline="0" dirty="0" smtClean="0"/>
          </a:p>
          <a:p>
            <a:r>
              <a:rPr lang="en-GB" dirty="0" smtClean="0"/>
              <a:t>Worldwide coverage for both routine doses and SIAs contributed to a 72% reduction in measles incidence and an estimated 75% reduction in measles mortality. </a:t>
            </a:r>
          </a:p>
          <a:p>
            <a:endParaRPr lang="en-US" dirty="0" smtClean="0"/>
          </a:p>
          <a:p>
            <a:r>
              <a:rPr lang="en-GB" dirty="0" smtClean="0"/>
              <a:t>From inception to the end of 2014, a total of 25 million children in their second year of life have been vaccinated with measles through the routine programme with Gavi support contributing to 20,000 future deaths averted.</a:t>
            </a:r>
          </a:p>
          <a:p>
            <a:endParaRPr lang="en-US" dirty="0" smtClean="0"/>
          </a:p>
          <a:p>
            <a:r>
              <a:rPr lang="en-GB" dirty="0" smtClean="0"/>
              <a:t>Past Gavi’s investment in M&amp;RI of US$ 176 million contributed to averting 860,000 future deaths.</a:t>
            </a:r>
          </a:p>
          <a:p>
            <a:endParaRPr lang="en-US" dirty="0" smtClean="0"/>
          </a:p>
          <a:p>
            <a:r>
              <a:rPr lang="en-US" b="1" dirty="0" smtClean="0"/>
              <a:t>COST:</a:t>
            </a:r>
            <a:endParaRPr lang="en-GB" b="1" dirty="0" smtClean="0"/>
          </a:p>
          <a:p>
            <a:endParaRPr lang="en-US" dirty="0" smtClean="0"/>
          </a:p>
          <a:p>
            <a:r>
              <a:rPr lang="en-GB" dirty="0" smtClean="0"/>
              <a:t>By the end of 2014 Gavi had disbursed US$ 338 million for the various components of the measles and rubella programme and US$ 201million to the Measles &amp; Rubella Initiative (M&amp;RI). </a:t>
            </a:r>
          </a:p>
          <a:p>
            <a:endParaRPr lang="en-GB" dirty="0" smtClean="0"/>
          </a:p>
          <a:p>
            <a:r>
              <a:rPr lang="en-GB" dirty="0" smtClean="0"/>
              <a:t>For the period 2015-2020, US$ 747 million are forecasted for the support to countries across the 4 components of the programme, bringing to a total of </a:t>
            </a:r>
            <a:r>
              <a:rPr lang="en-GB" b="1" dirty="0" smtClean="0"/>
              <a:t>approximately US$ 1.3 billion </a:t>
            </a:r>
            <a:r>
              <a:rPr lang="en-GB" dirty="0" smtClean="0"/>
              <a:t>the total size of Gavi’s investment in measles and rubella by 2020, </a:t>
            </a:r>
            <a:r>
              <a:rPr lang="en-GB" u="sng" dirty="0" smtClean="0"/>
              <a:t>excluding the funds provided through the Business Plan</a:t>
            </a:r>
            <a:r>
              <a:rPr lang="en-GB" dirty="0" smtClean="0"/>
              <a:t>.</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70475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pitchFamily="34" charset="-128"/>
              </a:defRPr>
            </a:lvl1pPr>
            <a:lvl2pPr marL="749171" indent="-288143" eaLnBrk="0" hangingPunct="0">
              <a:defRPr sz="1000">
                <a:solidFill>
                  <a:schemeClr val="tx1"/>
                </a:solidFill>
                <a:latin typeface="Arial" charset="0"/>
                <a:ea typeface="ＭＳ Ｐゴシック" pitchFamily="34" charset="-128"/>
              </a:defRPr>
            </a:lvl2pPr>
            <a:lvl3pPr marL="1152571" indent="-230514" eaLnBrk="0" hangingPunct="0">
              <a:defRPr sz="1000">
                <a:solidFill>
                  <a:schemeClr val="tx1"/>
                </a:solidFill>
                <a:latin typeface="Arial" charset="0"/>
                <a:ea typeface="ＭＳ Ｐゴシック" pitchFamily="34" charset="-128"/>
              </a:defRPr>
            </a:lvl3pPr>
            <a:lvl4pPr marL="1613600" indent="-230514" eaLnBrk="0" hangingPunct="0">
              <a:defRPr sz="1000">
                <a:solidFill>
                  <a:schemeClr val="tx1"/>
                </a:solidFill>
                <a:latin typeface="Arial" charset="0"/>
                <a:ea typeface="ＭＳ Ｐゴシック" pitchFamily="34" charset="-128"/>
              </a:defRPr>
            </a:lvl4pPr>
            <a:lvl5pPr marL="2074628" indent="-230514" eaLnBrk="0" hangingPunct="0">
              <a:defRPr sz="1000">
                <a:solidFill>
                  <a:schemeClr val="tx1"/>
                </a:solidFill>
                <a:latin typeface="Arial" charset="0"/>
                <a:ea typeface="ＭＳ Ｐゴシック" pitchFamily="34" charset="-128"/>
              </a:defRPr>
            </a:lvl5pPr>
            <a:lvl6pPr marL="2535657"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6pPr>
            <a:lvl7pPr marL="2996685"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7pPr>
            <a:lvl8pPr marL="3457714"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8pPr>
            <a:lvl9pPr marL="3918741"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fld id="{9E7ACED8-D74F-41B5-A4CD-FB26987D9E9A}" type="slidenum">
              <a:rPr lang="en-GB" sz="1200">
                <a:solidFill>
                  <a:prstClr val="black"/>
                </a:solidFill>
              </a:rPr>
              <a:pPr eaLnBrk="1" hangingPunct="1"/>
              <a:t>5</a:t>
            </a:fld>
            <a:endParaRPr lang="en-GB" sz="1200" dirty="0">
              <a:solidFill>
                <a:prstClr val="black"/>
              </a:solidFill>
            </a:endParaRPr>
          </a:p>
        </p:txBody>
      </p:sp>
    </p:spTree>
    <p:extLst>
      <p:ext uri="{BB962C8B-B14F-4D97-AF65-F5344CB8AC3E}">
        <p14:creationId xmlns:p14="http://schemas.microsoft.com/office/powerpoint/2010/main" val="386907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PNG intro of MSD was</a:t>
            </a:r>
            <a:r>
              <a:rPr lang="en-US" baseline="0" dirty="0" smtClean="0">
                <a:ea typeface="ＭＳ Ｐゴシック" pitchFamily="34" charset="-128"/>
              </a:rPr>
              <a:t> delayed.  Country currently has a MCV dose at 6 and 9 months.  Will introduce the dose at 18 months late in 2016. </a:t>
            </a:r>
            <a:endParaRPr lang="en-GB" dirty="0"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pitchFamily="34" charset="-128"/>
              </a:defRPr>
            </a:lvl1pPr>
            <a:lvl2pPr marL="749171" indent="-288143" eaLnBrk="0" hangingPunct="0">
              <a:defRPr sz="1000">
                <a:solidFill>
                  <a:schemeClr val="tx1"/>
                </a:solidFill>
                <a:latin typeface="Arial" charset="0"/>
                <a:ea typeface="ＭＳ Ｐゴシック" pitchFamily="34" charset="-128"/>
              </a:defRPr>
            </a:lvl2pPr>
            <a:lvl3pPr marL="1152571" indent="-230514" eaLnBrk="0" hangingPunct="0">
              <a:defRPr sz="1000">
                <a:solidFill>
                  <a:schemeClr val="tx1"/>
                </a:solidFill>
                <a:latin typeface="Arial" charset="0"/>
                <a:ea typeface="ＭＳ Ｐゴシック" pitchFamily="34" charset="-128"/>
              </a:defRPr>
            </a:lvl3pPr>
            <a:lvl4pPr marL="1613600" indent="-230514" eaLnBrk="0" hangingPunct="0">
              <a:defRPr sz="1000">
                <a:solidFill>
                  <a:schemeClr val="tx1"/>
                </a:solidFill>
                <a:latin typeface="Arial" charset="0"/>
                <a:ea typeface="ＭＳ Ｐゴシック" pitchFamily="34" charset="-128"/>
              </a:defRPr>
            </a:lvl4pPr>
            <a:lvl5pPr marL="2074628" indent="-230514" eaLnBrk="0" hangingPunct="0">
              <a:defRPr sz="1000">
                <a:solidFill>
                  <a:schemeClr val="tx1"/>
                </a:solidFill>
                <a:latin typeface="Arial" charset="0"/>
                <a:ea typeface="ＭＳ Ｐゴシック" pitchFamily="34" charset="-128"/>
              </a:defRPr>
            </a:lvl5pPr>
            <a:lvl6pPr marL="2535657"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6pPr>
            <a:lvl7pPr marL="2996685"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7pPr>
            <a:lvl8pPr marL="3457714"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8pPr>
            <a:lvl9pPr marL="3918741"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fld id="{9E7ACED8-D74F-41B5-A4CD-FB26987D9E9A}" type="slidenum">
              <a:rPr lang="en-GB" sz="1200"/>
              <a:pPr eaLnBrk="1" hangingPunct="1"/>
              <a:t>6</a:t>
            </a:fld>
            <a:endParaRPr lang="en-GB" sz="1200" dirty="0"/>
          </a:p>
        </p:txBody>
      </p:sp>
    </p:spTree>
    <p:extLst>
      <p:ext uri="{BB962C8B-B14F-4D97-AF65-F5344CB8AC3E}">
        <p14:creationId xmlns:p14="http://schemas.microsoft.com/office/powerpoint/2010/main" val="146836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PNG intro of MSD was</a:t>
            </a:r>
            <a:r>
              <a:rPr lang="en-US" baseline="0" dirty="0" smtClean="0">
                <a:ea typeface="ＭＳ Ｐゴシック" pitchFamily="34" charset="-128"/>
              </a:rPr>
              <a:t> delayed.  Country currently has a MCV dose at 6 and 9 months.  Will introduce the dose at 18 months late in 2016. </a:t>
            </a:r>
            <a:endParaRPr lang="en-GB" dirty="0"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pitchFamily="34" charset="-128"/>
              </a:defRPr>
            </a:lvl1pPr>
            <a:lvl2pPr marL="749171" indent="-288143" eaLnBrk="0" hangingPunct="0">
              <a:defRPr sz="1000">
                <a:solidFill>
                  <a:schemeClr val="tx1"/>
                </a:solidFill>
                <a:latin typeface="Arial" charset="0"/>
                <a:ea typeface="ＭＳ Ｐゴシック" pitchFamily="34" charset="-128"/>
              </a:defRPr>
            </a:lvl2pPr>
            <a:lvl3pPr marL="1152571" indent="-230514" eaLnBrk="0" hangingPunct="0">
              <a:defRPr sz="1000">
                <a:solidFill>
                  <a:schemeClr val="tx1"/>
                </a:solidFill>
                <a:latin typeface="Arial" charset="0"/>
                <a:ea typeface="ＭＳ Ｐゴシック" pitchFamily="34" charset="-128"/>
              </a:defRPr>
            </a:lvl3pPr>
            <a:lvl4pPr marL="1613600" indent="-230514" eaLnBrk="0" hangingPunct="0">
              <a:defRPr sz="1000">
                <a:solidFill>
                  <a:schemeClr val="tx1"/>
                </a:solidFill>
                <a:latin typeface="Arial" charset="0"/>
                <a:ea typeface="ＭＳ Ｐゴシック" pitchFamily="34" charset="-128"/>
              </a:defRPr>
            </a:lvl4pPr>
            <a:lvl5pPr marL="2074628" indent="-230514" eaLnBrk="0" hangingPunct="0">
              <a:defRPr sz="1000">
                <a:solidFill>
                  <a:schemeClr val="tx1"/>
                </a:solidFill>
                <a:latin typeface="Arial" charset="0"/>
                <a:ea typeface="ＭＳ Ｐゴシック" pitchFamily="34" charset="-128"/>
              </a:defRPr>
            </a:lvl5pPr>
            <a:lvl6pPr marL="2535657"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6pPr>
            <a:lvl7pPr marL="2996685"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7pPr>
            <a:lvl8pPr marL="3457714"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8pPr>
            <a:lvl9pPr marL="3918741" indent="-230514" defTabSz="461028"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fld id="{9E7ACED8-D74F-41B5-A4CD-FB26987D9E9A}" type="slidenum">
              <a:rPr lang="en-GB" sz="1200"/>
              <a:pPr eaLnBrk="1" hangingPunct="1"/>
              <a:t>7</a:t>
            </a:fld>
            <a:endParaRPr lang="en-GB" sz="1200" dirty="0"/>
          </a:p>
        </p:txBody>
      </p:sp>
    </p:spTree>
    <p:extLst>
      <p:ext uri="{BB962C8B-B14F-4D97-AF65-F5344CB8AC3E}">
        <p14:creationId xmlns:p14="http://schemas.microsoft.com/office/powerpoint/2010/main" val="128412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406412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Zambian experience with</a:t>
            </a:r>
            <a:r>
              <a:rPr lang="en-GB" baseline="0" dirty="0" smtClean="0"/>
              <a:t> measles control illustrates 3 important lessons: 1) routine coverage with 1 dose of 80% (years 1999-2003) is NOT sufficient to achieve high level control; 2) regular high quality SIAs (green arrows) are needed to knock down measles to low levels; and 3) during the resurgence of measles in 2010-2011 over 50% of measles cases were aged </a:t>
            </a:r>
            <a:r>
              <a:rPr lang="en-GB" u="sng" baseline="0" dirty="0" smtClean="0"/>
              <a:t>&gt;</a:t>
            </a:r>
            <a:r>
              <a:rPr lang="en-GB" baseline="0" dirty="0" smtClean="0"/>
              <a:t>5 years; hence the 9-47m SIA done in 2010 did not stop the outbreak and a second wide age-range SIA was needed. Only 35 and 9 measles cases were confirmed in Zambia in the years 2013 and 2014 respectively. Zambia is planning to conduct their next campaign in 2016 using MR vaccine for 9m to 14 year-olds.</a:t>
            </a:r>
            <a:endParaRPr lang="en-GB" dirty="0"/>
          </a:p>
        </p:txBody>
      </p:sp>
      <p:sp>
        <p:nvSpPr>
          <p:cNvPr id="4" name="Slide Number Placeholder 3"/>
          <p:cNvSpPr>
            <a:spLocks noGrp="1"/>
          </p:cNvSpPr>
          <p:nvPr>
            <p:ph type="sldNum" sz="quarter" idx="10"/>
          </p:nvPr>
        </p:nvSpPr>
        <p:spPr/>
        <p:txBody>
          <a:bodyPr/>
          <a:lstStyle/>
          <a:p>
            <a:fld id="{4B99032D-8ADA-4384-AA34-679CBDB0F896}" type="slidenum">
              <a:rPr lang="en-GB" smtClean="0"/>
              <a:t>10</a:t>
            </a:fld>
            <a:endParaRPr lang="en-GB"/>
          </a:p>
        </p:txBody>
      </p:sp>
    </p:spTree>
    <p:extLst>
      <p:ext uri="{BB962C8B-B14F-4D97-AF65-F5344CB8AC3E}">
        <p14:creationId xmlns:p14="http://schemas.microsoft.com/office/powerpoint/2010/main" val="2852890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Green">
    <p:spTree>
      <p:nvGrpSpPr>
        <p:cNvPr id="1" name=""/>
        <p:cNvGrpSpPr/>
        <p:nvPr/>
      </p:nvGrpSpPr>
      <p:grpSpPr>
        <a:xfrm>
          <a:off x="0" y="0"/>
          <a:ext cx="0" cy="0"/>
          <a:chOff x="0" y="0"/>
          <a:chExt cx="0" cy="0"/>
        </a:xfrm>
      </p:grpSpPr>
      <p:pic>
        <p:nvPicPr>
          <p:cNvPr id="19" name="Image 18" descr="FD_02.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TITLE</a:t>
            </a:r>
          </a:p>
        </p:txBody>
      </p:sp>
      <p:sp>
        <p:nvSpPr>
          <p:cNvPr id="8" name="Espace réservé du texte 8"/>
          <p:cNvSpPr>
            <a:spLocks noGrp="1"/>
          </p:cNvSpPr>
          <p:nvPr>
            <p:ph type="body" sz="quarter" idx="14" hasCustomPrompt="1"/>
          </p:nvPr>
        </p:nvSpPr>
        <p:spPr bwMode="gray">
          <a:xfrm>
            <a:off x="468314" y="3585600"/>
            <a:ext cx="4824411"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SUBTITLE</a:t>
            </a:r>
          </a:p>
        </p:txBody>
      </p:sp>
      <p:sp>
        <p:nvSpPr>
          <p:cNvPr id="10" name="Espace réservé de la date 9"/>
          <p:cNvSpPr>
            <a:spLocks noGrp="1"/>
          </p:cNvSpPr>
          <p:nvPr>
            <p:ph type="dt" sz="half" idx="15"/>
          </p:nvPr>
        </p:nvSpPr>
        <p:spPr bwMode="gray"/>
        <p:txBody>
          <a:bodyPr/>
          <a:lstStyle/>
          <a:p>
            <a:r>
              <a:rPr lang="en-US" noProof="0" smtClean="0"/>
              <a:t>Date</a:t>
            </a:r>
            <a:endParaRPr lang="en-US"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smtClean="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smtClean="0"/>
              <a:t>#add your hashtag</a:t>
            </a:r>
            <a:endParaRPr lang="en-US" noProof="0"/>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smtClean="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smtClean="0">
                <a:solidFill>
                  <a:schemeClr val="accent3"/>
                </a:solidFill>
              </a:rPr>
              <a:t>www.gavi.org</a:t>
            </a:r>
            <a:endParaRPr lang="en-US" sz="1000" noProof="0">
              <a:solidFill>
                <a:schemeClr val="accent3"/>
              </a:solidFill>
            </a:endParaRPr>
          </a:p>
        </p:txBody>
      </p:sp>
      <p:sp>
        <p:nvSpPr>
          <p:cNvPr id="18" name="Rectangle 17"/>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amp;Content&amp;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3" name="Espace réservé du contenu 2"/>
          <p:cNvSpPr>
            <a:spLocks noGrp="1"/>
          </p:cNvSpPr>
          <p:nvPr>
            <p:ph idx="1" hasCustomPrompt="1"/>
          </p:nvPr>
        </p:nvSpPr>
        <p:spPr bwMode="gray">
          <a:xfrm>
            <a:off x="935038" y="2781388"/>
            <a:ext cx="4392000" cy="324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8" name="Espace réservé de la date 7"/>
          <p:cNvSpPr>
            <a:spLocks noGrp="1"/>
          </p:cNvSpPr>
          <p:nvPr>
            <p:ph type="dt" sz="half" idx="14"/>
          </p:nvPr>
        </p:nvSpPr>
        <p:spPr bwMode="gray"/>
        <p:txBody>
          <a:bodyPr/>
          <a:lstStyle/>
          <a:p>
            <a:r>
              <a:rPr lang="en-US" noProof="0" smtClean="0"/>
              <a:t>Date</a:t>
            </a:r>
            <a:endParaRPr lang="en-US"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smtClean="0"/>
              <a:t>#add your hashtag</a:t>
            </a:r>
            <a:endParaRPr lang="en-US" noProof="0"/>
          </a:p>
        </p:txBody>
      </p:sp>
      <p:sp>
        <p:nvSpPr>
          <p:cNvPr id="12" name="Espace réservé pour une image  8"/>
          <p:cNvSpPr>
            <a:spLocks noGrp="1"/>
          </p:cNvSpPr>
          <p:nvPr>
            <p:ph type="pic" sz="quarter" idx="17" hasCustomPrompt="1"/>
          </p:nvPr>
        </p:nvSpPr>
        <p:spPr bwMode="gray">
          <a:xfrm>
            <a:off x="5544400" y="2781388"/>
            <a:ext cx="2736000" cy="3240000"/>
          </a:xfrm>
        </p:spPr>
        <p:txBody>
          <a:bodyPr tIns="1008000" anchor="ctr" anchorCtr="0"/>
          <a:lstStyle>
            <a:lvl1pPr algn="ctr">
              <a:defRPr/>
            </a:lvl1pPr>
          </a:lstStyle>
          <a:p>
            <a:r>
              <a:rPr lang="en-US" noProof="0" smtClean="0"/>
              <a:t>Select your own photo</a:t>
            </a:r>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amp;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3" name="Espace réservé du contenu 2"/>
          <p:cNvSpPr>
            <a:spLocks noGrp="1"/>
          </p:cNvSpPr>
          <p:nvPr>
            <p:ph idx="1" hasCustomPrompt="1"/>
          </p:nvPr>
        </p:nvSpPr>
        <p:spPr bwMode="gray">
          <a:xfrm>
            <a:off x="935038" y="2781388"/>
            <a:ext cx="3564000" cy="324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8" name="Espace réservé de la date 7"/>
          <p:cNvSpPr>
            <a:spLocks noGrp="1"/>
          </p:cNvSpPr>
          <p:nvPr>
            <p:ph type="dt" sz="half" idx="14"/>
          </p:nvPr>
        </p:nvSpPr>
        <p:spPr bwMode="gray"/>
        <p:txBody>
          <a:bodyPr/>
          <a:lstStyle/>
          <a:p>
            <a:r>
              <a:rPr lang="en-US" noProof="0" smtClean="0"/>
              <a:t>Date</a:t>
            </a:r>
            <a:endParaRPr lang="en-US"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smtClean="0"/>
              <a:t>#add your hashtag</a:t>
            </a:r>
            <a:endParaRPr lang="en-US" noProof="0"/>
          </a:p>
        </p:txBody>
      </p:sp>
      <p:sp>
        <p:nvSpPr>
          <p:cNvPr id="12" name="Espace réservé du contenu 2"/>
          <p:cNvSpPr>
            <a:spLocks noGrp="1"/>
          </p:cNvSpPr>
          <p:nvPr>
            <p:ph idx="17" hasCustomPrompt="1"/>
          </p:nvPr>
        </p:nvSpPr>
        <p:spPr bwMode="gray">
          <a:xfrm>
            <a:off x="4716400" y="2781388"/>
            <a:ext cx="3564000" cy="324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amp;3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3" name="Espace réservé du contenu 2"/>
          <p:cNvSpPr>
            <a:spLocks noGrp="1"/>
          </p:cNvSpPr>
          <p:nvPr>
            <p:ph idx="1" hasCustomPrompt="1"/>
          </p:nvPr>
        </p:nvSpPr>
        <p:spPr bwMode="gray">
          <a:xfrm>
            <a:off x="935038" y="2781388"/>
            <a:ext cx="2304000" cy="324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8" name="Espace réservé de la date 7"/>
          <p:cNvSpPr>
            <a:spLocks noGrp="1"/>
          </p:cNvSpPr>
          <p:nvPr>
            <p:ph type="dt" sz="half" idx="14"/>
          </p:nvPr>
        </p:nvSpPr>
        <p:spPr bwMode="gray"/>
        <p:txBody>
          <a:bodyPr/>
          <a:lstStyle/>
          <a:p>
            <a:r>
              <a:rPr lang="en-US" noProof="0" smtClean="0"/>
              <a:t>Date</a:t>
            </a:r>
            <a:endParaRPr lang="en-US"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smtClean="0"/>
              <a:t>#add your hashtag</a:t>
            </a:r>
            <a:endParaRPr lang="en-US" noProof="0"/>
          </a:p>
        </p:txBody>
      </p:sp>
      <p:sp>
        <p:nvSpPr>
          <p:cNvPr id="13" name="Espace réservé du contenu 2"/>
          <p:cNvSpPr>
            <a:spLocks noGrp="1"/>
          </p:cNvSpPr>
          <p:nvPr>
            <p:ph idx="17" hasCustomPrompt="1"/>
          </p:nvPr>
        </p:nvSpPr>
        <p:spPr bwMode="gray">
          <a:xfrm>
            <a:off x="3455719" y="2781388"/>
            <a:ext cx="2304000" cy="324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14" name="Espace réservé du contenu 2"/>
          <p:cNvSpPr>
            <a:spLocks noGrp="1"/>
          </p:cNvSpPr>
          <p:nvPr>
            <p:ph idx="18" hasCustomPrompt="1"/>
          </p:nvPr>
        </p:nvSpPr>
        <p:spPr bwMode="gray">
          <a:xfrm>
            <a:off x="5976400" y="2781388"/>
            <a:ext cx="2304000" cy="324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3" name="Espace réservé du contenu 2"/>
          <p:cNvSpPr>
            <a:spLocks noGrp="1"/>
          </p:cNvSpPr>
          <p:nvPr>
            <p:ph idx="1" hasCustomPrompt="1"/>
          </p:nvPr>
        </p:nvSpPr>
        <p:spPr bwMode="gray">
          <a:xfrm>
            <a:off x="935038" y="1304924"/>
            <a:ext cx="3564000" cy="225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7" name="Espace réservé de la date 6"/>
          <p:cNvSpPr>
            <a:spLocks noGrp="1"/>
          </p:cNvSpPr>
          <p:nvPr>
            <p:ph type="dt" sz="half" idx="10"/>
          </p:nvPr>
        </p:nvSpPr>
        <p:spPr bwMode="gray"/>
        <p:txBody>
          <a:bodyPr/>
          <a:lstStyle/>
          <a:p>
            <a:r>
              <a:rPr lang="en-US" noProof="0" smtClean="0"/>
              <a:t>Date</a:t>
            </a:r>
            <a:endParaRPr lang="en-US" noProof="0"/>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2"/>
          </p:nvPr>
        </p:nvSpPr>
        <p:spPr bwMode="gray"/>
        <p:txBody>
          <a:bodyPr/>
          <a:lstStyle/>
          <a:p>
            <a:r>
              <a:rPr lang="en-US" noProof="0" smtClean="0"/>
              <a:t>#add your hashtag</a:t>
            </a:r>
            <a:endParaRPr lang="en-US" noProof="0"/>
          </a:p>
        </p:txBody>
      </p:sp>
      <p:sp>
        <p:nvSpPr>
          <p:cNvPr id="9" name="Espace réservé du contenu 2"/>
          <p:cNvSpPr>
            <a:spLocks noGrp="1"/>
          </p:cNvSpPr>
          <p:nvPr>
            <p:ph idx="13" hasCustomPrompt="1"/>
          </p:nvPr>
        </p:nvSpPr>
        <p:spPr bwMode="gray">
          <a:xfrm>
            <a:off x="4716400" y="1304925"/>
            <a:ext cx="3564000" cy="225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13" name="Espace réservé du contenu 2"/>
          <p:cNvSpPr>
            <a:spLocks noGrp="1"/>
          </p:cNvSpPr>
          <p:nvPr>
            <p:ph idx="14" hasCustomPrompt="1"/>
          </p:nvPr>
        </p:nvSpPr>
        <p:spPr bwMode="gray">
          <a:xfrm>
            <a:off x="935038" y="3771388"/>
            <a:ext cx="3564000" cy="225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14" name="Espace réservé du contenu 2"/>
          <p:cNvSpPr>
            <a:spLocks noGrp="1"/>
          </p:cNvSpPr>
          <p:nvPr>
            <p:ph idx="15" hasCustomPrompt="1"/>
          </p:nvPr>
        </p:nvSpPr>
        <p:spPr bwMode="gray">
          <a:xfrm>
            <a:off x="4716400" y="3771388"/>
            <a:ext cx="3564000" cy="225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8" name="Espace réservé de la date 7"/>
          <p:cNvSpPr>
            <a:spLocks noGrp="1"/>
          </p:cNvSpPr>
          <p:nvPr>
            <p:ph type="dt" sz="half" idx="14"/>
          </p:nvPr>
        </p:nvSpPr>
        <p:spPr bwMode="gray"/>
        <p:txBody>
          <a:bodyPr/>
          <a:lstStyle/>
          <a:p>
            <a:r>
              <a:rPr lang="en-US" noProof="0" smtClean="0"/>
              <a:t>Date</a:t>
            </a:r>
            <a:endParaRPr lang="en-US"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smtClean="0"/>
              <a:t>#add your hashtag</a:t>
            </a:r>
            <a:endParaRPr lang="en-US" noProof="0"/>
          </a:p>
        </p:txBody>
      </p:sp>
      <p:sp>
        <p:nvSpPr>
          <p:cNvPr id="12" name="Espace réservé pour une image  8"/>
          <p:cNvSpPr>
            <a:spLocks noGrp="1"/>
          </p:cNvSpPr>
          <p:nvPr>
            <p:ph type="pic" sz="quarter" idx="17" hasCustomPrompt="1"/>
          </p:nvPr>
        </p:nvSpPr>
        <p:spPr bwMode="gray">
          <a:xfrm>
            <a:off x="935038" y="1341438"/>
            <a:ext cx="7345362" cy="4679950"/>
          </a:xfrm>
        </p:spPr>
        <p:txBody>
          <a:bodyPr tIns="1008000" anchor="ctr" anchorCtr="0"/>
          <a:lstStyle>
            <a:lvl1pPr algn="ctr">
              <a:defRPr/>
            </a:lvl1pPr>
          </a:lstStyle>
          <a:p>
            <a:r>
              <a:rPr lang="en-US" noProof="0" smtClean="0"/>
              <a:t>Select your own photo</a:t>
            </a:r>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10" name="Espace réservé du texte 9"/>
          <p:cNvSpPr>
            <a:spLocks noGrp="1"/>
          </p:cNvSpPr>
          <p:nvPr>
            <p:ph type="body" sz="quarter" idx="13" hasCustomPrompt="1"/>
          </p:nvPr>
        </p:nvSpPr>
        <p:spPr bwMode="gray">
          <a:xfrm>
            <a:off x="935038" y="1304924"/>
            <a:ext cx="7345362" cy="936626"/>
          </a:xfrm>
        </p:spPr>
        <p:txBody>
          <a:body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8" name="Espace réservé de la date 7"/>
          <p:cNvSpPr>
            <a:spLocks noGrp="1"/>
          </p:cNvSpPr>
          <p:nvPr>
            <p:ph type="dt" sz="half" idx="14"/>
          </p:nvPr>
        </p:nvSpPr>
        <p:spPr bwMode="gray"/>
        <p:txBody>
          <a:bodyPr/>
          <a:lstStyle/>
          <a:p>
            <a:r>
              <a:rPr lang="en-US" noProof="0" smtClean="0"/>
              <a:t>Date</a:t>
            </a:r>
            <a:endParaRPr lang="en-US"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smtClean="0"/>
              <a:t>#add your hashtag</a:t>
            </a:r>
            <a:endParaRPr lang="en-US" noProof="0"/>
          </a:p>
        </p:txBody>
      </p:sp>
      <p:sp>
        <p:nvSpPr>
          <p:cNvPr id="21" name="Espace réservé du texte 9"/>
          <p:cNvSpPr>
            <a:spLocks noGrp="1"/>
          </p:cNvSpPr>
          <p:nvPr>
            <p:ph type="body" sz="quarter" idx="19" hasCustomPrompt="1"/>
          </p:nvPr>
        </p:nvSpPr>
        <p:spPr bwMode="gray">
          <a:xfrm>
            <a:off x="935038" y="2241550"/>
            <a:ext cx="3564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2" name="Espace réservé du texte 9"/>
          <p:cNvSpPr>
            <a:spLocks noGrp="1"/>
          </p:cNvSpPr>
          <p:nvPr>
            <p:ph type="body" sz="quarter" idx="20" hasCustomPrompt="1"/>
          </p:nvPr>
        </p:nvSpPr>
        <p:spPr bwMode="gray">
          <a:xfrm>
            <a:off x="935038" y="2565550"/>
            <a:ext cx="3564000" cy="1350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smtClean="0"/>
              <a:t>Text level 2</a:t>
            </a:r>
          </a:p>
          <a:p>
            <a:pPr lvl="1"/>
            <a:r>
              <a:rPr lang="en-US" noProof="0" smtClean="0"/>
              <a:t>Text level 3</a:t>
            </a:r>
          </a:p>
          <a:p>
            <a:pPr lvl="2"/>
            <a:r>
              <a:rPr lang="en-US" noProof="0" smtClean="0"/>
              <a:t>Text level 4</a:t>
            </a:r>
          </a:p>
          <a:p>
            <a:pPr lvl="3"/>
            <a:r>
              <a:rPr lang="en-US" noProof="0" smtClean="0"/>
              <a:t>Text level 5</a:t>
            </a:r>
          </a:p>
        </p:txBody>
      </p:sp>
      <p:sp>
        <p:nvSpPr>
          <p:cNvPr id="23" name="Espace réservé du texte 9"/>
          <p:cNvSpPr>
            <a:spLocks noGrp="1"/>
          </p:cNvSpPr>
          <p:nvPr>
            <p:ph type="body" sz="quarter" idx="21" hasCustomPrompt="1"/>
          </p:nvPr>
        </p:nvSpPr>
        <p:spPr bwMode="gray">
          <a:xfrm>
            <a:off x="4716400" y="2241550"/>
            <a:ext cx="3564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4" name="Espace réservé du texte 9"/>
          <p:cNvSpPr>
            <a:spLocks noGrp="1"/>
          </p:cNvSpPr>
          <p:nvPr>
            <p:ph type="body" sz="quarter" idx="22" hasCustomPrompt="1"/>
          </p:nvPr>
        </p:nvSpPr>
        <p:spPr bwMode="gray">
          <a:xfrm>
            <a:off x="4716400" y="2565550"/>
            <a:ext cx="3564000" cy="1350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smtClean="0"/>
              <a:t>Text level 2</a:t>
            </a:r>
          </a:p>
          <a:p>
            <a:pPr lvl="1"/>
            <a:r>
              <a:rPr lang="en-US" noProof="0" smtClean="0"/>
              <a:t>Text level 3</a:t>
            </a:r>
          </a:p>
          <a:p>
            <a:pPr lvl="2"/>
            <a:r>
              <a:rPr lang="en-US" noProof="0" smtClean="0"/>
              <a:t>Text level 4</a:t>
            </a:r>
          </a:p>
          <a:p>
            <a:pPr lvl="3"/>
            <a:r>
              <a:rPr lang="en-US" noProof="0" smtClean="0"/>
              <a:t>Text level 5</a:t>
            </a:r>
          </a:p>
        </p:txBody>
      </p:sp>
      <p:sp>
        <p:nvSpPr>
          <p:cNvPr id="25" name="Espace réservé du texte 9"/>
          <p:cNvSpPr>
            <a:spLocks noGrp="1"/>
          </p:cNvSpPr>
          <p:nvPr>
            <p:ph type="body" sz="quarter" idx="23" hasCustomPrompt="1"/>
          </p:nvPr>
        </p:nvSpPr>
        <p:spPr bwMode="gray">
          <a:xfrm>
            <a:off x="935038" y="4131488"/>
            <a:ext cx="3564000" cy="324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6" name="Espace réservé du texte 9"/>
          <p:cNvSpPr>
            <a:spLocks noGrp="1"/>
          </p:cNvSpPr>
          <p:nvPr>
            <p:ph type="body" sz="quarter" idx="24" hasCustomPrompt="1"/>
          </p:nvPr>
        </p:nvSpPr>
        <p:spPr bwMode="gray">
          <a:xfrm>
            <a:off x="935038" y="4455488"/>
            <a:ext cx="3564000" cy="1350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smtClean="0"/>
              <a:t>Text level 2</a:t>
            </a:r>
          </a:p>
          <a:p>
            <a:pPr lvl="1"/>
            <a:r>
              <a:rPr lang="en-US" noProof="0" smtClean="0"/>
              <a:t>Text level 3</a:t>
            </a:r>
          </a:p>
          <a:p>
            <a:pPr lvl="2"/>
            <a:r>
              <a:rPr lang="en-US" noProof="0" smtClean="0"/>
              <a:t>Text level 4</a:t>
            </a:r>
          </a:p>
          <a:p>
            <a:pPr lvl="3"/>
            <a:r>
              <a:rPr lang="en-US" noProof="0" smtClean="0"/>
              <a:t>Text level 5</a:t>
            </a:r>
          </a:p>
        </p:txBody>
      </p:sp>
      <p:sp>
        <p:nvSpPr>
          <p:cNvPr id="27" name="Espace réservé du texte 9"/>
          <p:cNvSpPr>
            <a:spLocks noGrp="1"/>
          </p:cNvSpPr>
          <p:nvPr>
            <p:ph type="body" sz="quarter" idx="25" hasCustomPrompt="1"/>
          </p:nvPr>
        </p:nvSpPr>
        <p:spPr bwMode="gray">
          <a:xfrm>
            <a:off x="4716400" y="4131488"/>
            <a:ext cx="3564000" cy="324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8" name="Espace réservé du texte 9"/>
          <p:cNvSpPr>
            <a:spLocks noGrp="1"/>
          </p:cNvSpPr>
          <p:nvPr>
            <p:ph type="body" sz="quarter" idx="26" hasCustomPrompt="1"/>
          </p:nvPr>
        </p:nvSpPr>
        <p:spPr bwMode="gray">
          <a:xfrm>
            <a:off x="4716400" y="4455488"/>
            <a:ext cx="3564000" cy="1350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smtClean="0"/>
              <a:t>Text level 2</a:t>
            </a:r>
          </a:p>
          <a:p>
            <a:pPr lvl="1"/>
            <a:r>
              <a:rPr lang="en-US" noProof="0" smtClean="0"/>
              <a:t>Text level 3</a:t>
            </a:r>
          </a:p>
          <a:p>
            <a:pPr lvl="2"/>
            <a:r>
              <a:rPr lang="en-US" noProof="0" smtClean="0"/>
              <a:t>Text level 4</a:t>
            </a:r>
          </a:p>
          <a:p>
            <a:pPr lvl="3"/>
            <a:r>
              <a:rPr lang="en-US" noProof="0" smtClean="0"/>
              <a:t>Text level 5</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8" name="Espace réservé de la date 7"/>
          <p:cNvSpPr>
            <a:spLocks noGrp="1"/>
          </p:cNvSpPr>
          <p:nvPr>
            <p:ph type="dt" sz="half" idx="14"/>
          </p:nvPr>
        </p:nvSpPr>
        <p:spPr bwMode="gray"/>
        <p:txBody>
          <a:bodyPr/>
          <a:lstStyle/>
          <a:p>
            <a:r>
              <a:rPr lang="en-US" noProof="0" smtClean="0"/>
              <a:t>Date</a:t>
            </a:r>
            <a:endParaRPr lang="en-US"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smtClean="0"/>
              <a:t>#add your hashtag</a:t>
            </a:r>
            <a:endParaRPr lang="en-US" noProof="0"/>
          </a:p>
        </p:txBody>
      </p:sp>
      <p:sp>
        <p:nvSpPr>
          <p:cNvPr id="21" name="Espace réservé du texte 9"/>
          <p:cNvSpPr>
            <a:spLocks noGrp="1"/>
          </p:cNvSpPr>
          <p:nvPr>
            <p:ph type="body" sz="quarter" idx="19" hasCustomPrompt="1"/>
          </p:nvPr>
        </p:nvSpPr>
        <p:spPr bwMode="gray">
          <a:xfrm>
            <a:off x="935038" y="1341438"/>
            <a:ext cx="1440000" cy="792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2" name="Espace réservé du texte 9"/>
          <p:cNvSpPr>
            <a:spLocks noGrp="1"/>
          </p:cNvSpPr>
          <p:nvPr>
            <p:ph type="body" sz="quarter" idx="20" hasCustomPrompt="1"/>
          </p:nvPr>
        </p:nvSpPr>
        <p:spPr bwMode="gray">
          <a:xfrm>
            <a:off x="2376000" y="1341438"/>
            <a:ext cx="5904400" cy="792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smtClean="0"/>
              <a:t>Text level 2</a:t>
            </a:r>
          </a:p>
          <a:p>
            <a:pPr lvl="1"/>
            <a:r>
              <a:rPr lang="en-US" noProof="0" smtClean="0"/>
              <a:t>Text level 3</a:t>
            </a:r>
          </a:p>
          <a:p>
            <a:pPr lvl="2"/>
            <a:r>
              <a:rPr lang="en-US" noProof="0" smtClean="0"/>
              <a:t>Text level 4</a:t>
            </a:r>
          </a:p>
          <a:p>
            <a:pPr lvl="3"/>
            <a:r>
              <a:rPr lang="en-US" noProof="0" smtClean="0"/>
              <a:t>Text level 5</a:t>
            </a:r>
          </a:p>
        </p:txBody>
      </p:sp>
      <p:sp>
        <p:nvSpPr>
          <p:cNvPr id="16" name="Espace réservé du texte 9"/>
          <p:cNvSpPr>
            <a:spLocks noGrp="1"/>
          </p:cNvSpPr>
          <p:nvPr>
            <p:ph type="body" sz="quarter" idx="21" hasCustomPrompt="1"/>
          </p:nvPr>
        </p:nvSpPr>
        <p:spPr bwMode="gray">
          <a:xfrm>
            <a:off x="935038" y="2349555"/>
            <a:ext cx="1440000" cy="792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17" name="Espace réservé du texte 9"/>
          <p:cNvSpPr>
            <a:spLocks noGrp="1"/>
          </p:cNvSpPr>
          <p:nvPr>
            <p:ph type="body" sz="quarter" idx="22" hasCustomPrompt="1"/>
          </p:nvPr>
        </p:nvSpPr>
        <p:spPr bwMode="gray">
          <a:xfrm>
            <a:off x="2376000" y="2349555"/>
            <a:ext cx="5904400" cy="792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smtClean="0"/>
              <a:t>Text level 2</a:t>
            </a:r>
          </a:p>
          <a:p>
            <a:pPr lvl="1"/>
            <a:r>
              <a:rPr lang="en-US" noProof="0" smtClean="0"/>
              <a:t>Text level 3</a:t>
            </a:r>
          </a:p>
          <a:p>
            <a:pPr lvl="2"/>
            <a:r>
              <a:rPr lang="en-US" noProof="0" smtClean="0"/>
              <a:t>Text level 4</a:t>
            </a:r>
          </a:p>
          <a:p>
            <a:pPr lvl="3"/>
            <a:r>
              <a:rPr lang="en-US" noProof="0" smtClean="0"/>
              <a:t>Text level 5</a:t>
            </a:r>
          </a:p>
        </p:txBody>
      </p:sp>
      <p:sp>
        <p:nvSpPr>
          <p:cNvPr id="18" name="Espace réservé du texte 9"/>
          <p:cNvSpPr>
            <a:spLocks noGrp="1"/>
          </p:cNvSpPr>
          <p:nvPr>
            <p:ph type="body" sz="quarter" idx="23" hasCustomPrompt="1"/>
          </p:nvPr>
        </p:nvSpPr>
        <p:spPr bwMode="gray">
          <a:xfrm>
            <a:off x="935038" y="3357672"/>
            <a:ext cx="1440000" cy="792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19" name="Espace réservé du texte 9"/>
          <p:cNvSpPr>
            <a:spLocks noGrp="1"/>
          </p:cNvSpPr>
          <p:nvPr>
            <p:ph type="body" sz="quarter" idx="24" hasCustomPrompt="1"/>
          </p:nvPr>
        </p:nvSpPr>
        <p:spPr bwMode="gray">
          <a:xfrm>
            <a:off x="2376000" y="3357672"/>
            <a:ext cx="5904400" cy="792000"/>
          </a:xfrm>
          <a:ln w="9525">
            <a:solidFill>
              <a:schemeClr val="accent3"/>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smtClean="0"/>
              <a:t>Text level 2</a:t>
            </a:r>
          </a:p>
          <a:p>
            <a:pPr lvl="1"/>
            <a:r>
              <a:rPr lang="en-US" noProof="0" smtClean="0"/>
              <a:t>Text level 3</a:t>
            </a:r>
          </a:p>
          <a:p>
            <a:pPr lvl="2"/>
            <a:r>
              <a:rPr lang="en-US" noProof="0" smtClean="0"/>
              <a:t>Text level 4</a:t>
            </a:r>
          </a:p>
          <a:p>
            <a:pPr lvl="3"/>
            <a:r>
              <a:rPr lang="en-US" noProof="0" smtClean="0"/>
              <a:t>Text level 5</a:t>
            </a:r>
          </a:p>
        </p:txBody>
      </p:sp>
      <p:sp>
        <p:nvSpPr>
          <p:cNvPr id="20" name="Espace réservé du texte 9"/>
          <p:cNvSpPr>
            <a:spLocks noGrp="1"/>
          </p:cNvSpPr>
          <p:nvPr>
            <p:ph type="body" sz="quarter" idx="25" hasCustomPrompt="1"/>
          </p:nvPr>
        </p:nvSpPr>
        <p:spPr bwMode="gray">
          <a:xfrm>
            <a:off x="935038" y="4365788"/>
            <a:ext cx="1440000" cy="792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9" name="Espace réservé du texte 9"/>
          <p:cNvSpPr>
            <a:spLocks noGrp="1"/>
          </p:cNvSpPr>
          <p:nvPr>
            <p:ph type="body" sz="quarter" idx="26" hasCustomPrompt="1"/>
          </p:nvPr>
        </p:nvSpPr>
        <p:spPr bwMode="gray">
          <a:xfrm>
            <a:off x="2376000" y="4365788"/>
            <a:ext cx="5904400" cy="79200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smtClean="0"/>
              <a:t>Text level 2</a:t>
            </a:r>
          </a:p>
          <a:p>
            <a:pPr lvl="1"/>
            <a:r>
              <a:rPr lang="en-US" noProof="0" smtClean="0"/>
              <a:t>Text level 3</a:t>
            </a:r>
          </a:p>
          <a:p>
            <a:pPr lvl="2"/>
            <a:r>
              <a:rPr lang="en-US" noProof="0" smtClean="0"/>
              <a:t>Text level 4</a:t>
            </a:r>
          </a:p>
          <a:p>
            <a:pPr lvl="3"/>
            <a:r>
              <a:rPr lang="en-US" noProof="0" smtClean="0"/>
              <a:t>Text level 5</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8" name="Espace réservé de la date 7"/>
          <p:cNvSpPr>
            <a:spLocks noGrp="1"/>
          </p:cNvSpPr>
          <p:nvPr>
            <p:ph type="dt" sz="half" idx="14"/>
          </p:nvPr>
        </p:nvSpPr>
        <p:spPr bwMode="gray"/>
        <p:txBody>
          <a:bodyPr/>
          <a:lstStyle/>
          <a:p>
            <a:r>
              <a:rPr lang="en-US" noProof="0" smtClean="0"/>
              <a:t>Date</a:t>
            </a:r>
            <a:endParaRPr lang="en-US"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smtClean="0"/>
              <a:t>#add your hashtag</a:t>
            </a:r>
            <a:endParaRPr lang="en-US" noProof="0"/>
          </a:p>
        </p:txBody>
      </p:sp>
      <p:sp>
        <p:nvSpPr>
          <p:cNvPr id="21" name="Espace réservé du texte 9"/>
          <p:cNvSpPr>
            <a:spLocks noGrp="1"/>
          </p:cNvSpPr>
          <p:nvPr>
            <p:ph type="body" sz="quarter" idx="19" hasCustomPrompt="1"/>
          </p:nvPr>
        </p:nvSpPr>
        <p:spPr bwMode="gray">
          <a:xfrm>
            <a:off x="935038" y="1341438"/>
            <a:ext cx="3564000" cy="335714"/>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2" name="Espace réservé du texte 9"/>
          <p:cNvSpPr>
            <a:spLocks noGrp="1"/>
          </p:cNvSpPr>
          <p:nvPr>
            <p:ph type="body" sz="quarter" idx="20" hasCustomPrompt="1"/>
          </p:nvPr>
        </p:nvSpPr>
        <p:spPr bwMode="gray">
          <a:xfrm>
            <a:off x="935038" y="1665438"/>
            <a:ext cx="3564000" cy="414005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smtClean="0"/>
              <a:t>Text level 2</a:t>
            </a:r>
          </a:p>
          <a:p>
            <a:pPr lvl="1"/>
            <a:r>
              <a:rPr lang="en-US" noProof="0" smtClean="0"/>
              <a:t>Text level 3</a:t>
            </a:r>
          </a:p>
          <a:p>
            <a:pPr lvl="2"/>
            <a:r>
              <a:rPr lang="en-US" noProof="0" smtClean="0"/>
              <a:t>Text level 4</a:t>
            </a:r>
          </a:p>
          <a:p>
            <a:pPr lvl="3"/>
            <a:r>
              <a:rPr lang="en-US" noProof="0" smtClean="0"/>
              <a:t>Text level 5</a:t>
            </a:r>
          </a:p>
        </p:txBody>
      </p:sp>
      <p:sp>
        <p:nvSpPr>
          <p:cNvPr id="23" name="Espace réservé du texte 9"/>
          <p:cNvSpPr>
            <a:spLocks noGrp="1"/>
          </p:cNvSpPr>
          <p:nvPr>
            <p:ph type="body" sz="quarter" idx="21" hasCustomPrompt="1"/>
          </p:nvPr>
        </p:nvSpPr>
        <p:spPr bwMode="gray">
          <a:xfrm>
            <a:off x="4716400" y="1341438"/>
            <a:ext cx="3564000" cy="335714"/>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4" name="Espace réservé du texte 9"/>
          <p:cNvSpPr>
            <a:spLocks noGrp="1"/>
          </p:cNvSpPr>
          <p:nvPr>
            <p:ph type="body" sz="quarter" idx="22" hasCustomPrompt="1"/>
          </p:nvPr>
        </p:nvSpPr>
        <p:spPr bwMode="gray">
          <a:xfrm>
            <a:off x="4716400" y="1665438"/>
            <a:ext cx="3564000" cy="4140050"/>
          </a:xfrm>
          <a:ln w="9525">
            <a:solidFill>
              <a:schemeClr val="bg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US" noProof="0" smtClean="0"/>
              <a:t>Text level 2</a:t>
            </a:r>
          </a:p>
          <a:p>
            <a:pPr lvl="1"/>
            <a:r>
              <a:rPr lang="en-US" noProof="0" smtClean="0"/>
              <a:t>Text level 3</a:t>
            </a:r>
          </a:p>
          <a:p>
            <a:pPr lvl="2"/>
            <a:r>
              <a:rPr lang="en-US" noProof="0" smtClean="0"/>
              <a:t>Text level 4</a:t>
            </a:r>
          </a:p>
          <a:p>
            <a:pPr lvl="3"/>
            <a:r>
              <a:rPr lang="en-US" noProof="0" smtClean="0"/>
              <a:t>Text level 5</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_you_1">
    <p:spTree>
      <p:nvGrpSpPr>
        <p:cNvPr id="1" name=""/>
        <p:cNvGrpSpPr/>
        <p:nvPr/>
      </p:nvGrpSpPr>
      <p:grpSpPr>
        <a:xfrm>
          <a:off x="0" y="0"/>
          <a:ext cx="0" cy="0"/>
          <a:chOff x="0" y="0"/>
          <a:chExt cx="0" cy="0"/>
        </a:xfrm>
      </p:grpSpPr>
      <p:pic>
        <p:nvPicPr>
          <p:cNvPr id="26" name="Image 25" descr="Image_03.jpg"/>
          <p:cNvPicPr>
            <a:picLocks noChangeAspect="1"/>
          </p:cNvPicPr>
          <p:nvPr userDrawn="1"/>
        </p:nvPicPr>
        <p:blipFill>
          <a:blip r:embed="rId2" cstate="print"/>
          <a:stretch>
            <a:fillRect/>
          </a:stretch>
        </p:blipFill>
        <p:spPr bwMode="gray">
          <a:xfrm>
            <a:off x="4068000" y="0"/>
            <a:ext cx="5076000" cy="5185751"/>
          </a:xfrm>
          <a:prstGeom prst="rect">
            <a:avLst/>
          </a:prstGeom>
        </p:spPr>
      </p:pic>
      <p:sp>
        <p:nvSpPr>
          <p:cNvPr id="14" name="Forme libre 13"/>
          <p:cNvSpPr/>
          <p:nvPr userDrawn="1"/>
        </p:nvSpPr>
        <p:spPr bwMode="gray">
          <a:xfrm>
            <a:off x="1" y="0"/>
            <a:ext cx="6899275" cy="5157788"/>
          </a:xfrm>
          <a:custGeom>
            <a:avLst/>
            <a:gdLst>
              <a:gd name="connsiteX0" fmla="*/ 0 w 6899275"/>
              <a:gd name="connsiteY0" fmla="*/ 0 h 5157788"/>
              <a:gd name="connsiteX1" fmla="*/ 6899275 w 6899275"/>
              <a:gd name="connsiteY1" fmla="*/ 0 h 5157788"/>
              <a:gd name="connsiteX2" fmla="*/ 5436096 w 6899275"/>
              <a:gd name="connsiteY2" fmla="*/ 2564905 h 5157788"/>
              <a:gd name="connsiteX3" fmla="*/ 4192589 w 6899275"/>
              <a:gd name="connsiteY3" fmla="*/ 5157788 h 5157788"/>
              <a:gd name="connsiteX4" fmla="*/ 0 w 6899275"/>
              <a:gd name="connsiteY4" fmla="*/ 5157788 h 51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275" h="5157788">
                <a:moveTo>
                  <a:pt x="0" y="0"/>
                </a:moveTo>
                <a:lnTo>
                  <a:pt x="6899275" y="0"/>
                </a:lnTo>
                <a:cubicBezTo>
                  <a:pt x="6858543" y="709899"/>
                  <a:pt x="6060035" y="1706304"/>
                  <a:pt x="5436096" y="2564905"/>
                </a:cubicBezTo>
                <a:cubicBezTo>
                  <a:pt x="4375629" y="4028322"/>
                  <a:pt x="4276999" y="4546571"/>
                  <a:pt x="4192589" y="5157788"/>
                </a:cubicBezTo>
                <a:lnTo>
                  <a:pt x="0" y="5157788"/>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4"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TITLE</a:t>
            </a:r>
          </a:p>
        </p:txBody>
      </p:sp>
      <p:sp>
        <p:nvSpPr>
          <p:cNvPr id="10" name="Espace réservé de la date 9"/>
          <p:cNvSpPr>
            <a:spLocks noGrp="1"/>
          </p:cNvSpPr>
          <p:nvPr>
            <p:ph type="dt" sz="half" idx="15"/>
          </p:nvPr>
        </p:nvSpPr>
        <p:spPr bwMode="gray"/>
        <p:txBody>
          <a:bodyPr/>
          <a:lstStyle/>
          <a:p>
            <a:r>
              <a:rPr lang="en-US" noProof="0" smtClean="0"/>
              <a:t>Date</a:t>
            </a:r>
            <a:endParaRPr lang="en-US"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smtClean="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smtClean="0"/>
              <a:t>#add your hashtag</a:t>
            </a:r>
            <a:endParaRPr lang="en-US" noProof="0"/>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smtClean="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smtClean="0">
                <a:solidFill>
                  <a:schemeClr val="accent3"/>
                </a:solidFill>
              </a:rPr>
              <a:t>www.gavi.org</a:t>
            </a:r>
            <a:endParaRPr lang="en-US" sz="1000" noProof="0">
              <a:solidFill>
                <a:schemeClr val="accent3"/>
              </a:solidFill>
            </a:endParaRP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 </a:t>
            </a:r>
            <a:endParaRPr lang="en-US"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_you_picture_1">
    <p:spTree>
      <p:nvGrpSpPr>
        <p:cNvPr id="1" name=""/>
        <p:cNvGrpSpPr/>
        <p:nvPr/>
      </p:nvGrpSpPr>
      <p:grpSpPr>
        <a:xfrm>
          <a:off x="0" y="0"/>
          <a:ext cx="0" cy="0"/>
          <a:chOff x="0" y="0"/>
          <a:chExt cx="0" cy="0"/>
        </a:xfrm>
      </p:grpSpPr>
      <p:pic>
        <p:nvPicPr>
          <p:cNvPr id="14" name="Image 13" descr="FD_1_L254.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smtClean="0"/>
              <a:t>Select your own photo</a:t>
            </a:r>
            <a:endParaRPr lang="en-US" noProof="0"/>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TITLE</a:t>
            </a:r>
          </a:p>
        </p:txBody>
      </p:sp>
      <p:sp>
        <p:nvSpPr>
          <p:cNvPr id="10" name="Espace réservé de la date 9"/>
          <p:cNvSpPr>
            <a:spLocks noGrp="1"/>
          </p:cNvSpPr>
          <p:nvPr>
            <p:ph type="dt" sz="half" idx="15"/>
          </p:nvPr>
        </p:nvSpPr>
        <p:spPr bwMode="gray"/>
        <p:txBody>
          <a:bodyPr/>
          <a:lstStyle/>
          <a:p>
            <a:r>
              <a:rPr lang="en-US" noProof="0" smtClean="0"/>
              <a:t>Date</a:t>
            </a:r>
            <a:endParaRPr lang="en-US"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smtClean="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smtClean="0"/>
              <a:t>#add your hashtag</a:t>
            </a:r>
            <a:endParaRPr lang="en-US" noProof="0"/>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smtClean="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smtClean="0">
                <a:solidFill>
                  <a:schemeClr val="accent3"/>
                </a:solidFill>
              </a:rPr>
              <a:t>www.gavi.org</a:t>
            </a:r>
            <a:endParaRPr lang="en-US" sz="1000" noProof="0">
              <a:solidFill>
                <a:schemeClr val="accent3"/>
              </a:solidFill>
            </a:endParaRP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 </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Picture_1">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638"/>
            <a:ext cx="4824412" cy="2231392"/>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TITLE</a:t>
            </a:r>
          </a:p>
        </p:txBody>
      </p:sp>
      <p:sp>
        <p:nvSpPr>
          <p:cNvPr id="8" name="Espace réservé du texte 8"/>
          <p:cNvSpPr>
            <a:spLocks noGrp="1"/>
          </p:cNvSpPr>
          <p:nvPr>
            <p:ph type="body" sz="quarter" idx="14" hasCustomPrompt="1"/>
          </p:nvPr>
        </p:nvSpPr>
        <p:spPr bwMode="gray">
          <a:xfrm>
            <a:off x="468314" y="3584637"/>
            <a:ext cx="3592800" cy="1477788"/>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SUBTITLE</a:t>
            </a:r>
          </a:p>
        </p:txBody>
      </p:sp>
      <p:sp>
        <p:nvSpPr>
          <p:cNvPr id="10" name="Espace réservé de la date 9"/>
          <p:cNvSpPr>
            <a:spLocks noGrp="1"/>
          </p:cNvSpPr>
          <p:nvPr>
            <p:ph type="dt" sz="half" idx="15"/>
          </p:nvPr>
        </p:nvSpPr>
        <p:spPr bwMode="gray"/>
        <p:txBody>
          <a:bodyPr/>
          <a:lstStyle/>
          <a:p>
            <a:r>
              <a:rPr lang="en-US" noProof="0" smtClean="0"/>
              <a:t>Date</a:t>
            </a:r>
            <a:endParaRPr lang="en-US"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smtClean="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smtClean="0"/>
              <a:t>#add your hashtag</a:t>
            </a:r>
            <a:endParaRPr lang="en-US" noProof="0"/>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smtClean="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smtClean="0">
                <a:solidFill>
                  <a:schemeClr val="accent3"/>
                </a:solidFill>
              </a:rPr>
              <a:t>www.gavi.org</a:t>
            </a:r>
            <a:endParaRPr lang="en-US" sz="1000" noProof="0">
              <a:solidFill>
                <a:schemeClr val="accent3"/>
              </a:solidFill>
            </a:endParaRPr>
          </a:p>
        </p:txBody>
      </p:sp>
      <p:sp>
        <p:nvSpPr>
          <p:cNvPr id="24"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smtClean="0"/>
              <a:t>Select your own photo</a:t>
            </a:r>
            <a:endParaRPr lang="en-US" noProof="0"/>
          </a:p>
        </p:txBody>
      </p:sp>
      <p:sp>
        <p:nvSpPr>
          <p:cNvPr id="18" name="Rectangle 17"/>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 </a:t>
            </a:r>
            <a:endParaRPr lang="en-US"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pic>
        <p:nvPicPr>
          <p:cNvPr id="21" name="Image 20" descr="Image_03.jpg"/>
          <p:cNvPicPr>
            <a:picLocks noChangeAspect="1"/>
          </p:cNvPicPr>
          <p:nvPr userDrawn="1"/>
        </p:nvPicPr>
        <p:blipFill>
          <a:blip r:embed="rId2" cstate="print"/>
          <a:stretch>
            <a:fillRect/>
          </a:stretch>
        </p:blipFill>
        <p:spPr bwMode="gray">
          <a:xfrm>
            <a:off x="4068000" y="0"/>
            <a:ext cx="5076000" cy="5185751"/>
          </a:xfrm>
          <a:prstGeom prst="rect">
            <a:avLst/>
          </a:prstGeom>
        </p:spPr>
      </p:pic>
      <p:sp>
        <p:nvSpPr>
          <p:cNvPr id="14" name="Forme libre 13"/>
          <p:cNvSpPr/>
          <p:nvPr userDrawn="1"/>
        </p:nvSpPr>
        <p:spPr bwMode="gray">
          <a:xfrm>
            <a:off x="1" y="0"/>
            <a:ext cx="6899275" cy="5157788"/>
          </a:xfrm>
          <a:custGeom>
            <a:avLst/>
            <a:gdLst>
              <a:gd name="connsiteX0" fmla="*/ 0 w 6899275"/>
              <a:gd name="connsiteY0" fmla="*/ 0 h 5157788"/>
              <a:gd name="connsiteX1" fmla="*/ 6899275 w 6899275"/>
              <a:gd name="connsiteY1" fmla="*/ 0 h 5157788"/>
              <a:gd name="connsiteX2" fmla="*/ 5436096 w 6899275"/>
              <a:gd name="connsiteY2" fmla="*/ 2564905 h 5157788"/>
              <a:gd name="connsiteX3" fmla="*/ 4192589 w 6899275"/>
              <a:gd name="connsiteY3" fmla="*/ 5157788 h 5157788"/>
              <a:gd name="connsiteX4" fmla="*/ 0 w 6899275"/>
              <a:gd name="connsiteY4" fmla="*/ 5157788 h 515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275" h="5157788">
                <a:moveTo>
                  <a:pt x="0" y="0"/>
                </a:moveTo>
                <a:lnTo>
                  <a:pt x="6899275" y="0"/>
                </a:lnTo>
                <a:cubicBezTo>
                  <a:pt x="6858543" y="709899"/>
                  <a:pt x="6060035" y="1706304"/>
                  <a:pt x="5436096" y="2564905"/>
                </a:cubicBezTo>
                <a:cubicBezTo>
                  <a:pt x="4375629" y="4028322"/>
                  <a:pt x="4276999" y="4546571"/>
                  <a:pt x="4192589" y="5157788"/>
                </a:cubicBezTo>
                <a:lnTo>
                  <a:pt x="0" y="5157788"/>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4"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TITLE</a:t>
            </a:r>
          </a:p>
        </p:txBody>
      </p:sp>
      <p:sp>
        <p:nvSpPr>
          <p:cNvPr id="10" name="Espace réservé de la date 9"/>
          <p:cNvSpPr>
            <a:spLocks noGrp="1"/>
          </p:cNvSpPr>
          <p:nvPr>
            <p:ph type="dt" sz="half" idx="15"/>
          </p:nvPr>
        </p:nvSpPr>
        <p:spPr bwMode="gray"/>
        <p:txBody>
          <a:bodyPr/>
          <a:lstStyle/>
          <a:p>
            <a:r>
              <a:rPr lang="en-US" noProof="0" smtClean="0"/>
              <a:t>Date</a:t>
            </a:r>
            <a:endParaRPr lang="en-US"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smtClean="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smtClean="0"/>
              <a:t>#add your hashtag</a:t>
            </a:r>
            <a:endParaRPr lang="en-US" noProof="0"/>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smtClean="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smtClean="0">
                <a:solidFill>
                  <a:schemeClr val="accent3"/>
                </a:solidFill>
              </a:rPr>
              <a:t>www.gavi.org</a:t>
            </a:r>
            <a:endParaRPr lang="en-US" sz="1000" noProof="0">
              <a:solidFill>
                <a:schemeClr val="accent3"/>
              </a:solidFill>
            </a:endParaRP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 </a:t>
            </a:r>
            <a:endParaRPr lang="en-US" noProof="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_you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1" y="0"/>
            <a:ext cx="9144000" cy="5157788"/>
          </a:xfrm>
          <a:prstGeom prst="rect">
            <a:avLst/>
          </a:prstGeom>
        </p:spPr>
      </p:pic>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smtClean="0"/>
              <a:t>Select your own photo</a:t>
            </a:r>
            <a:endParaRPr lang="en-US" noProof="0"/>
          </a:p>
        </p:txBody>
      </p:sp>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TITLE</a:t>
            </a:r>
          </a:p>
        </p:txBody>
      </p:sp>
      <p:sp>
        <p:nvSpPr>
          <p:cNvPr id="10" name="Espace réservé de la date 9"/>
          <p:cNvSpPr>
            <a:spLocks noGrp="1"/>
          </p:cNvSpPr>
          <p:nvPr>
            <p:ph type="dt" sz="half" idx="15"/>
          </p:nvPr>
        </p:nvSpPr>
        <p:spPr bwMode="gray"/>
        <p:txBody>
          <a:bodyPr/>
          <a:lstStyle/>
          <a:p>
            <a:r>
              <a:rPr lang="en-US" noProof="0" smtClean="0"/>
              <a:t>Date</a:t>
            </a:r>
            <a:endParaRPr lang="en-US"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smtClean="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smtClean="0"/>
              <a:t>#add your hashtag</a:t>
            </a:r>
            <a:endParaRPr lang="en-US" noProof="0"/>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smtClean="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smtClean="0">
                <a:solidFill>
                  <a:schemeClr val="accent3"/>
                </a:solidFill>
              </a:rPr>
              <a:t>www.gavi.org</a:t>
            </a:r>
            <a:endParaRPr lang="en-US" sz="1000" noProof="0">
              <a:solidFill>
                <a:schemeClr val="accent3"/>
              </a:solidFill>
            </a:endParaRPr>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 </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pic>
        <p:nvPicPr>
          <p:cNvPr id="14" name="Image 13" descr="FD_02_bleu.png"/>
          <p:cNvPicPr>
            <a:picLocks noChangeAspect="1"/>
          </p:cNvPicPr>
          <p:nvPr userDrawn="1"/>
        </p:nvPicPr>
        <p:blipFill>
          <a:blip r:embed="rId2" cstate="print"/>
          <a:stretch>
            <a:fillRect/>
          </a:stretch>
        </p:blipFill>
        <p:spPr bwMode="gray">
          <a:xfrm>
            <a:off x="0"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314"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TITLE</a:t>
            </a:r>
          </a:p>
        </p:txBody>
      </p:sp>
      <p:sp>
        <p:nvSpPr>
          <p:cNvPr id="8" name="Espace réservé du texte 8"/>
          <p:cNvSpPr>
            <a:spLocks noGrp="1"/>
          </p:cNvSpPr>
          <p:nvPr>
            <p:ph type="body" sz="quarter" idx="14" hasCustomPrompt="1"/>
          </p:nvPr>
        </p:nvSpPr>
        <p:spPr bwMode="gray">
          <a:xfrm>
            <a:off x="468314" y="3585600"/>
            <a:ext cx="4824411"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SUBTITLE</a:t>
            </a:r>
          </a:p>
        </p:txBody>
      </p:sp>
      <p:sp>
        <p:nvSpPr>
          <p:cNvPr id="10" name="Espace réservé de la date 9"/>
          <p:cNvSpPr>
            <a:spLocks noGrp="1"/>
          </p:cNvSpPr>
          <p:nvPr>
            <p:ph type="dt" sz="half" idx="15"/>
          </p:nvPr>
        </p:nvSpPr>
        <p:spPr bwMode="gray"/>
        <p:txBody>
          <a:bodyPr/>
          <a:lstStyle/>
          <a:p>
            <a:r>
              <a:rPr lang="en-US" noProof="0" smtClean="0"/>
              <a:t>Date</a:t>
            </a:r>
            <a:endParaRPr lang="en-US"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smtClean="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smtClean="0"/>
              <a:t>#add your hashtag</a:t>
            </a:r>
            <a:endParaRPr lang="en-US" noProof="0"/>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smtClean="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smtClean="0">
                <a:solidFill>
                  <a:schemeClr val="accent3"/>
                </a:solidFill>
              </a:rPr>
              <a:t>www.gavi.org</a:t>
            </a:r>
            <a:endParaRPr lang="en-US" sz="1000" noProof="0">
              <a:solidFill>
                <a:schemeClr val="accent3"/>
              </a:solidFill>
            </a:endParaRPr>
          </a:p>
        </p:txBody>
      </p:sp>
      <p:sp>
        <p:nvSpPr>
          <p:cNvPr id="18" name="Rectangle 17"/>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1" name="Image 20" descr="FD_1_L254.png"/>
          <p:cNvPicPr>
            <a:picLocks noChangeAspect="1"/>
          </p:cNvPicPr>
          <p:nvPr userDrawn="1"/>
        </p:nvPicPr>
        <p:blipFill>
          <a:blip r:embed="rId2" cstate="print"/>
          <a:stretch>
            <a:fillRect/>
          </a:stretch>
        </p:blipFill>
        <p:spPr bwMode="gray">
          <a:xfrm>
            <a:off x="1" y="0"/>
            <a:ext cx="9144000" cy="5157788"/>
          </a:xfrm>
          <a:prstGeom prst="rect">
            <a:avLst/>
          </a:prstGeom>
        </p:spPr>
      </p:pic>
      <p:sp>
        <p:nvSpPr>
          <p:cNvPr id="22" name="Rectangle 21"/>
          <p:cNvSpPr/>
          <p:nvPr userDrawn="1"/>
        </p:nvSpPr>
        <p:spPr bwMode="gray">
          <a:xfrm>
            <a:off x="3635375" y="5265204"/>
            <a:ext cx="5508625"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Image 19" descr="Bas_couv.png"/>
          <p:cNvPicPr>
            <a:picLocks noChangeAspect="1"/>
          </p:cNvPicPr>
          <p:nvPr userDrawn="1"/>
        </p:nvPicPr>
        <p:blipFill>
          <a:blip r:embed="rId3" cstate="print"/>
          <a:srcRect r="60243" b="722"/>
          <a:stretch>
            <a:fillRect/>
          </a:stretch>
        </p:blipFill>
        <p:spPr bwMode="gray">
          <a:xfrm>
            <a:off x="0" y="5172520"/>
            <a:ext cx="3635375" cy="1685480"/>
          </a:xfrm>
          <a:prstGeom prst="rect">
            <a:avLst/>
          </a:prstGeom>
        </p:spPr>
      </p:pic>
      <p:sp>
        <p:nvSpPr>
          <p:cNvPr id="9" name="Espace réservé du texte 8"/>
          <p:cNvSpPr>
            <a:spLocks noGrp="1"/>
          </p:cNvSpPr>
          <p:nvPr>
            <p:ph type="body" sz="quarter" idx="13" hasCustomPrompt="1"/>
          </p:nvPr>
        </p:nvSpPr>
        <p:spPr bwMode="gray">
          <a:xfrm>
            <a:off x="468000" y="1036800"/>
            <a:ext cx="4824412" cy="2232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TITLE</a:t>
            </a:r>
          </a:p>
        </p:txBody>
      </p:sp>
      <p:sp>
        <p:nvSpPr>
          <p:cNvPr id="8" name="Espace réservé du texte 8"/>
          <p:cNvSpPr>
            <a:spLocks noGrp="1"/>
          </p:cNvSpPr>
          <p:nvPr>
            <p:ph type="body" sz="quarter" idx="14" hasCustomPrompt="1"/>
          </p:nvPr>
        </p:nvSpPr>
        <p:spPr bwMode="gray">
          <a:xfrm>
            <a:off x="468314" y="3585600"/>
            <a:ext cx="3592800" cy="1479600"/>
          </a:xfrm>
        </p:spPr>
        <p:txBody>
          <a:bodyPr anchor="t" anchorCtr="0"/>
          <a:lstStyle>
            <a:lvl1pPr marL="0" indent="0" algn="l">
              <a:lnSpc>
                <a:spcPct val="9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US" noProof="0" smtClean="0"/>
              <a:t>SUBTITLE</a:t>
            </a:r>
          </a:p>
        </p:txBody>
      </p:sp>
      <p:sp>
        <p:nvSpPr>
          <p:cNvPr id="10" name="Espace réservé de la date 9"/>
          <p:cNvSpPr>
            <a:spLocks noGrp="1"/>
          </p:cNvSpPr>
          <p:nvPr>
            <p:ph type="dt" sz="half" idx="15"/>
          </p:nvPr>
        </p:nvSpPr>
        <p:spPr bwMode="gray"/>
        <p:txBody>
          <a:bodyPr/>
          <a:lstStyle/>
          <a:p>
            <a:r>
              <a:rPr lang="en-US" noProof="0" smtClean="0"/>
              <a:t>Date</a:t>
            </a:r>
            <a:endParaRPr lang="en-US" noProof="0"/>
          </a:p>
        </p:txBody>
      </p:sp>
      <p:sp>
        <p:nvSpPr>
          <p:cNvPr id="11" name="Espace réservé du numéro de diapositive 10"/>
          <p:cNvSpPr>
            <a:spLocks noGrp="1"/>
          </p:cNvSpPr>
          <p:nvPr>
            <p:ph type="sldNum" sz="quarter" idx="16"/>
          </p:nvPr>
        </p:nvSpPr>
        <p:spPr bwMode="gray"/>
        <p:txBody>
          <a:bodyPr/>
          <a:lstStyle>
            <a:lvl1pPr>
              <a:defRPr sz="100">
                <a:solidFill>
                  <a:schemeClr val="bg1">
                    <a:alpha val="0"/>
                  </a:schemeClr>
                </a:solidFill>
              </a:defRPr>
            </a:lvl1pPr>
          </a:lstStyle>
          <a:p>
            <a:pPr algn="l"/>
            <a:r>
              <a:rPr lang="en-US" noProof="0" smtClean="0"/>
              <a:t>Page: </a:t>
            </a:r>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7"/>
          </p:nvPr>
        </p:nvSpPr>
        <p:spPr bwMode="gray">
          <a:xfrm>
            <a:off x="468312" y="524188"/>
            <a:ext cx="4824413" cy="360000"/>
          </a:xfrm>
        </p:spPr>
        <p:txBody>
          <a:bodyPr/>
          <a:lstStyle>
            <a:lvl1pPr algn="l">
              <a:defRPr sz="1800" b="0">
                <a:solidFill>
                  <a:schemeClr val="bg1"/>
                </a:solidFill>
              </a:defRPr>
            </a:lvl1pPr>
          </a:lstStyle>
          <a:p>
            <a:r>
              <a:rPr lang="en-US" noProof="0" smtClean="0"/>
              <a:t>#add your hashtag</a:t>
            </a:r>
            <a:endParaRPr lang="en-US" noProof="0"/>
          </a:p>
        </p:txBody>
      </p:sp>
      <p:sp>
        <p:nvSpPr>
          <p:cNvPr id="15" name="Espace réservé du texte 14"/>
          <p:cNvSpPr>
            <a:spLocks noGrp="1"/>
          </p:cNvSpPr>
          <p:nvPr>
            <p:ph type="body" sz="quarter" idx="19" hasCustomPrompt="1"/>
          </p:nvPr>
        </p:nvSpPr>
        <p:spPr bwMode="gray">
          <a:xfrm>
            <a:off x="3635376" y="6021388"/>
            <a:ext cx="5113338" cy="324000"/>
          </a:xfrm>
        </p:spPr>
        <p:txBody>
          <a:bodyPr anchor="b" anchorCtr="0"/>
          <a:lstStyle>
            <a:lvl1pPr algn="r">
              <a:lnSpc>
                <a:spcPct val="100000"/>
              </a:lnSpc>
              <a:defRPr sz="1000" b="1">
                <a:solidFill>
                  <a:schemeClr val="accent2"/>
                </a:solidFill>
              </a:defRPr>
            </a:lvl1pPr>
          </a:lstStyle>
          <a:p>
            <a:pPr lvl="0"/>
            <a:r>
              <a:rPr lang="en-US" noProof="0" smtClean="0"/>
              <a:t>Write your claim here</a:t>
            </a:r>
          </a:p>
        </p:txBody>
      </p:sp>
      <p:sp>
        <p:nvSpPr>
          <p:cNvPr id="16" name="Rectangle 15"/>
          <p:cNvSpPr/>
          <p:nvPr userDrawn="1"/>
        </p:nvSpPr>
        <p:spPr bwMode="gray">
          <a:xfrm>
            <a:off x="3635375" y="6354202"/>
            <a:ext cx="5113338"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000" noProof="0" smtClean="0">
                <a:solidFill>
                  <a:schemeClr val="accent3"/>
                </a:solidFill>
              </a:rPr>
              <a:t>www.gavi.org</a:t>
            </a:r>
            <a:endParaRPr lang="en-US" sz="1000" noProof="0">
              <a:solidFill>
                <a:schemeClr val="accent3"/>
              </a:solidFill>
            </a:endParaRPr>
          </a:p>
        </p:txBody>
      </p:sp>
      <p:sp>
        <p:nvSpPr>
          <p:cNvPr id="17" name="Espace réservé du texte 16"/>
          <p:cNvSpPr>
            <a:spLocks noGrp="1"/>
          </p:cNvSpPr>
          <p:nvPr>
            <p:ph type="body" sz="quarter" idx="20" hasCustomPrompt="1"/>
          </p:nvPr>
        </p:nvSpPr>
        <p:spPr bwMode="gray">
          <a:xfrm>
            <a:off x="0" y="5157788"/>
            <a:ext cx="9144000" cy="287337"/>
          </a:xfrm>
          <a:solidFill>
            <a:schemeClr val="bg1"/>
          </a:solidFill>
        </p:spPr>
        <p:txBody>
          <a:bodyPr/>
          <a:lstStyle>
            <a:lvl1pPr>
              <a:defRPr sz="100" b="0">
                <a:solidFill>
                  <a:schemeClr val="bg1">
                    <a:alpha val="0"/>
                  </a:schemeClr>
                </a:solidFill>
              </a:defRPr>
            </a:lvl1pPr>
          </a:lstStyle>
          <a:p>
            <a:pPr lvl="0"/>
            <a:r>
              <a:rPr lang="en-US" noProof="0" smtClean="0"/>
              <a:t> </a:t>
            </a:r>
            <a:endParaRPr lang="en-US" noProof="0"/>
          </a:p>
        </p:txBody>
      </p:sp>
      <p:sp>
        <p:nvSpPr>
          <p:cNvPr id="18" name="Espace réservé pour une image  17"/>
          <p:cNvSpPr>
            <a:spLocks noGrp="1"/>
          </p:cNvSpPr>
          <p:nvPr>
            <p:ph type="pic" sz="quarter" idx="18" hasCustomPrompt="1"/>
          </p:nvPr>
        </p:nvSpPr>
        <p:spPr bwMode="gray">
          <a:xfrm>
            <a:off x="4192588" y="0"/>
            <a:ext cx="4951412" cy="5162400"/>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1500">
                <a:solidFill>
                  <a:schemeClr val="bg1"/>
                </a:solidFill>
              </a:defRPr>
            </a:lvl1pPr>
          </a:lstStyle>
          <a:p>
            <a:r>
              <a:rPr lang="en-US" noProof="0" smtClean="0"/>
              <a:t>Select your own photo</a:t>
            </a:r>
            <a:endParaRPr lang="en-US" noProof="0"/>
          </a:p>
        </p:txBody>
      </p:sp>
      <p:sp>
        <p:nvSpPr>
          <p:cNvPr id="19" name="Rectangle 18"/>
          <p:cNvSpPr/>
          <p:nvPr userDrawn="1"/>
        </p:nvSpPr>
        <p:spPr bwMode="gray">
          <a:xfrm>
            <a:off x="468313" y="3391895"/>
            <a:ext cx="2448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18" name="Image 17" descr="FD_03_chap_110x190,5.png"/>
          <p:cNvPicPr>
            <a:picLocks noChangeAspect="1"/>
          </p:cNvPicPr>
          <p:nvPr userDrawn="1"/>
        </p:nvPicPr>
        <p:blipFill>
          <a:blip r:embed="rId2" cstate="print"/>
          <a:stretch>
            <a:fillRect/>
          </a:stretch>
        </p:blipFill>
        <p:spPr bwMode="gray">
          <a:xfrm>
            <a:off x="0" y="0"/>
            <a:ext cx="3959352" cy="6858000"/>
          </a:xfrm>
          <a:prstGeom prst="rect">
            <a:avLst/>
          </a:prstGeom>
        </p:spPr>
      </p:pic>
      <p:sp>
        <p:nvSpPr>
          <p:cNvPr id="2" name="Titre 1"/>
          <p:cNvSpPr>
            <a:spLocks noGrp="1"/>
          </p:cNvSpPr>
          <p:nvPr>
            <p:ph type="title" hasCustomPrompt="1"/>
          </p:nvPr>
        </p:nvSpPr>
        <p:spPr bwMode="gray">
          <a:xfrm>
            <a:off x="3635374" y="1036638"/>
            <a:ext cx="4645025" cy="1268759"/>
          </a:xfrm>
        </p:spPr>
        <p:txBody>
          <a:bodyPr/>
          <a:lstStyle/>
          <a:p>
            <a:r>
              <a:rPr lang="en-US" noProof="0" smtClean="0"/>
              <a:t>TITLE</a:t>
            </a:r>
            <a:endParaRPr lang="en-US" noProof="0"/>
          </a:p>
        </p:txBody>
      </p:sp>
      <p:sp>
        <p:nvSpPr>
          <p:cNvPr id="10" name="Espace réservé du texte 9"/>
          <p:cNvSpPr>
            <a:spLocks noGrp="1"/>
          </p:cNvSpPr>
          <p:nvPr>
            <p:ph type="body" sz="quarter" idx="13" hasCustomPrompt="1"/>
          </p:nvPr>
        </p:nvSpPr>
        <p:spPr bwMode="gray">
          <a:xfrm>
            <a:off x="3635375" y="2574000"/>
            <a:ext cx="4645025" cy="3447388"/>
          </a:xfrm>
        </p:spPr>
        <p:txBody>
          <a:body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14" name="Espace réservé du texte 9"/>
          <p:cNvSpPr>
            <a:spLocks noGrp="1"/>
          </p:cNvSpPr>
          <p:nvPr>
            <p:ph type="body" sz="quarter" idx="14" hasCustomPrompt="1"/>
          </p:nvPr>
        </p:nvSpPr>
        <p:spPr bwMode="gray">
          <a:xfrm>
            <a:off x="0" y="139974"/>
            <a:ext cx="2628000" cy="5017814"/>
          </a:xfrm>
        </p:spPr>
        <p:txBody>
          <a:bodyPr/>
          <a:lstStyle>
            <a:lvl1pPr algn="r">
              <a:defRPr sz="16600" b="1">
                <a:solidFill>
                  <a:schemeClr val="bg1"/>
                </a:solidFill>
              </a:defRPr>
            </a:lvl1pPr>
          </a:lstStyle>
          <a:p>
            <a:pPr lvl="0"/>
            <a:r>
              <a:rPr lang="en-US" noProof="0" smtClean="0"/>
              <a:t>0</a:t>
            </a:r>
            <a:endParaRPr lang="en-US" noProof="0"/>
          </a:p>
        </p:txBody>
      </p:sp>
      <p:sp>
        <p:nvSpPr>
          <p:cNvPr id="11" name="Espace réservé de la date 10"/>
          <p:cNvSpPr>
            <a:spLocks noGrp="1"/>
          </p:cNvSpPr>
          <p:nvPr>
            <p:ph type="dt" sz="half" idx="15"/>
          </p:nvPr>
        </p:nvSpPr>
        <p:spPr bwMode="gray"/>
        <p:txBody>
          <a:bodyPr/>
          <a:lstStyle/>
          <a:p>
            <a:r>
              <a:rPr lang="en-US" noProof="0" smtClean="0"/>
              <a:t>Date</a:t>
            </a:r>
            <a:endParaRPr lang="en-US" noProof="0"/>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US" noProof="0" smtClean="0"/>
              <a:pPr algn="l"/>
              <a:t>‹#›</a:t>
            </a:fld>
            <a:endParaRPr lang="en-US" noProof="0"/>
          </a:p>
        </p:txBody>
      </p:sp>
      <p:sp>
        <p:nvSpPr>
          <p:cNvPr id="13" name="Espace réservé du pied de page 12"/>
          <p:cNvSpPr>
            <a:spLocks noGrp="1"/>
          </p:cNvSpPr>
          <p:nvPr>
            <p:ph type="ftr" sz="quarter" idx="17"/>
          </p:nvPr>
        </p:nvSpPr>
        <p:spPr bwMode="gray"/>
        <p:txBody>
          <a:bodyPr/>
          <a:lstStyle/>
          <a:p>
            <a:r>
              <a:rPr lang="en-US" noProof="0" smtClean="0"/>
              <a:t>#add your hashtag</a:t>
            </a:r>
            <a:endParaRPr lang="en-US" noProof="0"/>
          </a:p>
        </p:txBody>
      </p:sp>
      <p:sp>
        <p:nvSpPr>
          <p:cNvPr id="16" name="Rectangle 15"/>
          <p:cNvSpPr/>
          <p:nvPr userDrawn="1"/>
        </p:nvSpPr>
        <p:spPr bwMode="gray">
          <a:xfrm>
            <a:off x="3636000" y="2377741"/>
            <a:ext cx="1583668"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3" name="Espace réservé du contenu 2"/>
          <p:cNvSpPr>
            <a:spLocks noGrp="1"/>
          </p:cNvSpPr>
          <p:nvPr>
            <p:ph idx="1" hasCustomPrompt="1"/>
          </p:nvPr>
        </p:nvSpPr>
        <p:spPr bwMode="gray">
          <a:xfrm>
            <a:off x="935038" y="1304925"/>
            <a:ext cx="7345362" cy="4716463"/>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13" name="Espace réservé de la date 12"/>
          <p:cNvSpPr>
            <a:spLocks noGrp="1"/>
          </p:cNvSpPr>
          <p:nvPr>
            <p:ph type="dt" sz="half" idx="10"/>
          </p:nvPr>
        </p:nvSpPr>
        <p:spPr bwMode="gray"/>
        <p:txBody>
          <a:bodyPr/>
          <a:lstStyle/>
          <a:p>
            <a:r>
              <a:rPr lang="en-US" noProof="0" smtClean="0"/>
              <a:t>Date</a:t>
            </a:r>
            <a:endParaRPr lang="en-US" noProof="0"/>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US" noProof="0" smtClean="0"/>
              <a:pPr/>
              <a:t>‹#›</a:t>
            </a:fld>
            <a:endParaRPr lang="en-US" noProof="0"/>
          </a:p>
        </p:txBody>
      </p:sp>
      <p:sp>
        <p:nvSpPr>
          <p:cNvPr id="15" name="Espace réservé du pied de page 14"/>
          <p:cNvSpPr>
            <a:spLocks noGrp="1"/>
          </p:cNvSpPr>
          <p:nvPr>
            <p:ph type="ftr" sz="quarter" idx="12"/>
          </p:nvPr>
        </p:nvSpPr>
        <p:spPr bwMode="gray"/>
        <p:txBody>
          <a:bodyPr/>
          <a:lstStyle/>
          <a:p>
            <a:r>
              <a:rPr lang="en-US" noProof="0" smtClean="0"/>
              <a:t>#add your hashtag</a:t>
            </a:r>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3" name="Espace réservé du contenu 2"/>
          <p:cNvSpPr>
            <a:spLocks noGrp="1"/>
          </p:cNvSpPr>
          <p:nvPr>
            <p:ph idx="1" hasCustomPrompt="1"/>
          </p:nvPr>
        </p:nvSpPr>
        <p:spPr bwMode="gray">
          <a:xfrm>
            <a:off x="3635896" y="1304925"/>
            <a:ext cx="4644504" cy="4716463"/>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9" name="Espace réservé pour une image  8"/>
          <p:cNvSpPr>
            <a:spLocks noGrp="1"/>
          </p:cNvSpPr>
          <p:nvPr>
            <p:ph type="pic" sz="quarter" idx="13" hasCustomPrompt="1"/>
          </p:nvPr>
        </p:nvSpPr>
        <p:spPr bwMode="gray">
          <a:xfrm>
            <a:off x="0" y="1341438"/>
            <a:ext cx="3419038" cy="4679950"/>
          </a:xfrm>
        </p:spPr>
        <p:txBody>
          <a:bodyPr tIns="1008000" anchor="ctr" anchorCtr="0"/>
          <a:lstStyle>
            <a:lvl1pPr algn="ctr">
              <a:defRPr/>
            </a:lvl1pPr>
          </a:lstStyle>
          <a:p>
            <a:r>
              <a:rPr lang="en-US" noProof="0" smtClean="0"/>
              <a:t>Select your own photo</a:t>
            </a:r>
            <a:endParaRPr lang="en-US" noProof="0"/>
          </a:p>
        </p:txBody>
      </p:sp>
      <p:sp>
        <p:nvSpPr>
          <p:cNvPr id="8" name="Espace réservé de la date 7"/>
          <p:cNvSpPr>
            <a:spLocks noGrp="1"/>
          </p:cNvSpPr>
          <p:nvPr>
            <p:ph type="dt" sz="half" idx="14"/>
          </p:nvPr>
        </p:nvSpPr>
        <p:spPr bwMode="gray"/>
        <p:txBody>
          <a:bodyPr/>
          <a:lstStyle/>
          <a:p>
            <a:r>
              <a:rPr lang="en-US" noProof="0" smtClean="0"/>
              <a:t>Date</a:t>
            </a:r>
            <a:endParaRPr lang="en-US" noProof="0"/>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2" name="Espace réservé du pied de page 11"/>
          <p:cNvSpPr>
            <a:spLocks noGrp="1"/>
          </p:cNvSpPr>
          <p:nvPr>
            <p:ph type="ftr" sz="quarter" idx="16"/>
          </p:nvPr>
        </p:nvSpPr>
        <p:spPr bwMode="gray"/>
        <p:txBody>
          <a:bodyPr/>
          <a:lstStyle/>
          <a:p>
            <a:r>
              <a:rPr lang="en-US" noProof="0" smtClean="0"/>
              <a:t>#add your hashtag</a:t>
            </a:r>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3" name="Espace réservé du contenu 2"/>
          <p:cNvSpPr>
            <a:spLocks noGrp="1"/>
          </p:cNvSpPr>
          <p:nvPr>
            <p:ph idx="1" hasCustomPrompt="1"/>
          </p:nvPr>
        </p:nvSpPr>
        <p:spPr bwMode="gray">
          <a:xfrm>
            <a:off x="935038" y="1304925"/>
            <a:ext cx="3564000" cy="4716463"/>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7" name="Espace réservé de la date 6"/>
          <p:cNvSpPr>
            <a:spLocks noGrp="1"/>
          </p:cNvSpPr>
          <p:nvPr>
            <p:ph type="dt" sz="half" idx="10"/>
          </p:nvPr>
        </p:nvSpPr>
        <p:spPr bwMode="gray"/>
        <p:txBody>
          <a:bodyPr/>
          <a:lstStyle/>
          <a:p>
            <a:r>
              <a:rPr lang="en-US" noProof="0" smtClean="0"/>
              <a:t>Date</a:t>
            </a:r>
            <a:endParaRPr lang="en-US" noProof="0"/>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2"/>
          </p:nvPr>
        </p:nvSpPr>
        <p:spPr bwMode="gray"/>
        <p:txBody>
          <a:bodyPr/>
          <a:lstStyle/>
          <a:p>
            <a:r>
              <a:rPr lang="en-US" noProof="0" smtClean="0"/>
              <a:t>#add your hashtag</a:t>
            </a:r>
            <a:endParaRPr lang="en-US" noProof="0"/>
          </a:p>
        </p:txBody>
      </p:sp>
      <p:sp>
        <p:nvSpPr>
          <p:cNvPr id="9" name="Espace réservé du contenu 2"/>
          <p:cNvSpPr>
            <a:spLocks noGrp="1"/>
          </p:cNvSpPr>
          <p:nvPr>
            <p:ph idx="13" hasCustomPrompt="1"/>
          </p:nvPr>
        </p:nvSpPr>
        <p:spPr bwMode="gray">
          <a:xfrm>
            <a:off x="4716400" y="1304925"/>
            <a:ext cx="3564000" cy="4716463"/>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3" name="Espace réservé du contenu 2"/>
          <p:cNvSpPr>
            <a:spLocks noGrp="1"/>
          </p:cNvSpPr>
          <p:nvPr>
            <p:ph idx="1" hasCustomPrompt="1"/>
          </p:nvPr>
        </p:nvSpPr>
        <p:spPr bwMode="gray">
          <a:xfrm>
            <a:off x="935038" y="2781388"/>
            <a:ext cx="7345362" cy="3240000"/>
          </a:xfrm>
        </p:spPr>
        <p:txBody>
          <a:bodyPr/>
          <a:lstStyle>
            <a:lvl2pPr>
              <a:defRPr/>
            </a:lvl2pPr>
            <a:lvl3pPr>
              <a:defRPr/>
            </a:lvl3pPr>
            <a:lvl4pPr>
              <a:defRPr baseline="0"/>
            </a:lvl4pPr>
            <a:lvl5pPr>
              <a:defRPr/>
            </a:lvl5p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10" name="Espace réservé du texte 9"/>
          <p:cNvSpPr>
            <a:spLocks noGrp="1"/>
          </p:cNvSpPr>
          <p:nvPr>
            <p:ph type="body" sz="quarter" idx="13" hasCustomPrompt="1"/>
          </p:nvPr>
        </p:nvSpPr>
        <p:spPr bwMode="gray">
          <a:xfrm>
            <a:off x="935038" y="1304924"/>
            <a:ext cx="7345362" cy="1260000"/>
          </a:xfrm>
        </p:spPr>
        <p:txBody>
          <a:body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8" name="Espace réservé de la date 7"/>
          <p:cNvSpPr>
            <a:spLocks noGrp="1"/>
          </p:cNvSpPr>
          <p:nvPr>
            <p:ph type="dt" sz="half" idx="14"/>
          </p:nvPr>
        </p:nvSpPr>
        <p:spPr bwMode="gray"/>
        <p:txBody>
          <a:bodyPr/>
          <a:lstStyle/>
          <a:p>
            <a:r>
              <a:rPr lang="en-US" noProof="0" smtClean="0"/>
              <a:t>Date</a:t>
            </a:r>
            <a:endParaRPr lang="en-US"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smtClean="0"/>
              <a:t>#add your hashtag</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bwMode="gray">
          <a:xfrm>
            <a:off x="935038" y="1100645"/>
            <a:ext cx="1583668"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3" name="Image 12" descr="Logo_suite_50x30.png"/>
          <p:cNvPicPr>
            <a:picLocks noChangeAspect="1"/>
          </p:cNvPicPr>
          <p:nvPr/>
        </p:nvPicPr>
        <p:blipFill>
          <a:blip r:embed="rId23" cstate="print"/>
          <a:stretch>
            <a:fillRect/>
          </a:stretch>
        </p:blipFill>
        <p:spPr bwMode="gray">
          <a:xfrm>
            <a:off x="7344000" y="5779827"/>
            <a:ext cx="1800000" cy="1078173"/>
          </a:xfrm>
          <a:prstGeom prst="rect">
            <a:avLst/>
          </a:prstGeom>
        </p:spPr>
      </p:pic>
      <p:sp>
        <p:nvSpPr>
          <p:cNvPr id="2" name="Espace réservé du titre 1"/>
          <p:cNvSpPr>
            <a:spLocks noGrp="1"/>
          </p:cNvSpPr>
          <p:nvPr>
            <p:ph type="title"/>
          </p:nvPr>
        </p:nvSpPr>
        <p:spPr bwMode="gray">
          <a:xfrm>
            <a:off x="935038" y="1"/>
            <a:ext cx="7345362" cy="1036637"/>
          </a:xfrm>
          <a:prstGeom prst="rect">
            <a:avLst/>
          </a:prstGeom>
        </p:spPr>
        <p:txBody>
          <a:bodyPr vert="horz" lIns="0" tIns="0" rIns="0" bIns="0" rtlCol="0" anchor="b" anchorCtr="0">
            <a:noAutofit/>
          </a:bodyPr>
          <a:lstStyle/>
          <a:p>
            <a:r>
              <a:rPr lang="en-US" noProof="0" smtClean="0"/>
              <a:t>TITLE</a:t>
            </a:r>
            <a:endParaRPr lang="en-US" noProof="0"/>
          </a:p>
        </p:txBody>
      </p:sp>
      <p:sp>
        <p:nvSpPr>
          <p:cNvPr id="3" name="Espace réservé du texte 2"/>
          <p:cNvSpPr>
            <a:spLocks noGrp="1"/>
          </p:cNvSpPr>
          <p:nvPr>
            <p:ph type="body" idx="1"/>
          </p:nvPr>
        </p:nvSpPr>
        <p:spPr bwMode="gray">
          <a:xfrm>
            <a:off x="935038" y="1304925"/>
            <a:ext cx="7345362" cy="4716463"/>
          </a:xfrm>
          <a:prstGeom prst="rect">
            <a:avLst/>
          </a:prstGeom>
        </p:spPr>
        <p:txBody>
          <a:bodyPr vert="horz" lIns="0" tIns="0" rIns="0" bIns="0" rtlCol="0" anchor="t" anchorCtr="0">
            <a:noAutofit/>
          </a:bodyPr>
          <a:lstStyle/>
          <a:p>
            <a:pPr lvl="0"/>
            <a:r>
              <a:rPr lang="en-US" noProof="0" smtClean="0"/>
              <a:t>Text level 1</a:t>
            </a:r>
          </a:p>
          <a:p>
            <a:pPr lvl="1"/>
            <a:r>
              <a:rPr lang="en-US" noProof="0" smtClean="0"/>
              <a:t>Text level 2</a:t>
            </a:r>
          </a:p>
          <a:p>
            <a:pPr lvl="2"/>
            <a:r>
              <a:rPr lang="en-US" noProof="0" smtClean="0"/>
              <a:t>Text level 3</a:t>
            </a:r>
          </a:p>
          <a:p>
            <a:pPr lvl="3"/>
            <a:r>
              <a:rPr lang="en-US" noProof="0" smtClean="0"/>
              <a:t>Text level 4</a:t>
            </a:r>
          </a:p>
          <a:p>
            <a:pPr lvl="4"/>
            <a:r>
              <a:rPr lang="en-US" noProof="0" smtClean="0"/>
              <a:t>Text level 5</a:t>
            </a:r>
            <a:endParaRPr lang="en-US" noProof="0"/>
          </a:p>
        </p:txBody>
      </p:sp>
      <p:sp>
        <p:nvSpPr>
          <p:cNvPr id="4" name="Espace réservé de la date 3"/>
          <p:cNvSpPr>
            <a:spLocks noGrp="1"/>
          </p:cNvSpPr>
          <p:nvPr>
            <p:ph type="dt" sz="half" idx="2"/>
          </p:nvPr>
        </p:nvSpPr>
        <p:spPr bwMode="gray">
          <a:xfrm>
            <a:off x="-1" y="6498000"/>
            <a:ext cx="935039" cy="360000"/>
          </a:xfrm>
          <a:prstGeom prst="rect">
            <a:avLst/>
          </a:prstGeom>
        </p:spPr>
        <p:txBody>
          <a:bodyPr vert="horz" lIns="0" tIns="0" rIns="0" bIns="0" rtlCol="0" anchor="t" anchorCtr="0">
            <a:noAutofit/>
          </a:bodyPr>
          <a:lstStyle>
            <a:lvl1pPr algn="l">
              <a:defRPr sz="100">
                <a:solidFill>
                  <a:schemeClr val="bg1">
                    <a:alpha val="0"/>
                  </a:schemeClr>
                </a:solidFill>
              </a:defRPr>
            </a:lvl1pPr>
          </a:lstStyle>
          <a:p>
            <a:r>
              <a:rPr lang="en-US" noProof="0" smtClean="0"/>
              <a:t>Date</a:t>
            </a:r>
            <a:endParaRPr lang="en-US" noProof="0"/>
          </a:p>
        </p:txBody>
      </p:sp>
      <p:sp>
        <p:nvSpPr>
          <p:cNvPr id="5" name="Espace réservé du pied de page 4"/>
          <p:cNvSpPr>
            <a:spLocks noGrp="1"/>
          </p:cNvSpPr>
          <p:nvPr>
            <p:ph type="ftr" sz="quarter" idx="3"/>
          </p:nvPr>
        </p:nvSpPr>
        <p:spPr bwMode="gray">
          <a:xfrm>
            <a:off x="2412000" y="6498000"/>
            <a:ext cx="4320000" cy="360000"/>
          </a:xfrm>
          <a:prstGeom prst="rect">
            <a:avLst/>
          </a:prstGeom>
        </p:spPr>
        <p:txBody>
          <a:bodyPr vert="horz" lIns="0" tIns="7200" rIns="0" bIns="0" rtlCol="0" anchor="t" anchorCtr="0">
            <a:noAutofit/>
          </a:bodyPr>
          <a:lstStyle>
            <a:lvl1pPr algn="ctr">
              <a:defRPr sz="1000" b="1">
                <a:solidFill>
                  <a:schemeClr val="accent1"/>
                </a:solidFill>
              </a:defRPr>
            </a:lvl1pPr>
          </a:lstStyle>
          <a:p>
            <a:r>
              <a:rPr lang="en-US" noProof="0" smtClean="0"/>
              <a:t>#add your hashtag</a:t>
            </a:r>
            <a:endParaRPr lang="en-US" noProof="0"/>
          </a:p>
        </p:txBody>
      </p:sp>
      <p:sp>
        <p:nvSpPr>
          <p:cNvPr id="6" name="Espace réservé du numéro de diapositive 5"/>
          <p:cNvSpPr>
            <a:spLocks noGrp="1"/>
          </p:cNvSpPr>
          <p:nvPr>
            <p:ph type="sldNum" sz="quarter" idx="4"/>
          </p:nvPr>
        </p:nvSpPr>
        <p:spPr bwMode="gray">
          <a:xfrm>
            <a:off x="935038" y="6498000"/>
            <a:ext cx="900112" cy="360000"/>
          </a:xfrm>
          <a:prstGeom prst="rect">
            <a:avLst/>
          </a:prstGeom>
        </p:spPr>
        <p:txBody>
          <a:bodyPr vert="horz" lIns="0" tIns="21600" rIns="0" bIns="0" rtlCol="0" anchor="t" anchorCtr="0">
            <a:noAutofit/>
          </a:bodyPr>
          <a:lstStyle>
            <a:lvl1pPr algn="l">
              <a:defRPr sz="900" b="1">
                <a:solidFill>
                  <a:schemeClr val="tx1"/>
                </a:solidFill>
              </a:defRPr>
            </a:lvl1pPr>
          </a:lstStyle>
          <a:p>
            <a:fld id="{733122C9-A0B9-462F-8757-0847AD287B63}" type="slidenum">
              <a:rPr lang="en-US" noProof="0" smtClean="0"/>
              <a:pPr/>
              <a:t>‹#›</a:t>
            </a:fld>
            <a:endParaRPr lang="en-US" noProof="0"/>
          </a:p>
        </p:txBody>
      </p:sp>
      <p:sp>
        <p:nvSpPr>
          <p:cNvPr id="10" name="Rectangle 9"/>
          <p:cNvSpPr/>
          <p:nvPr/>
        </p:nvSpPr>
        <p:spPr bwMode="gray">
          <a:xfrm>
            <a:off x="7560332" y="6021388"/>
            <a:ext cx="1583668"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cSld>
  <p:clrMap bg1="lt1" tx1="dk1" bg2="lt2" tx2="dk2" accent1="accent1" accent2="accent2" accent3="accent3" accent4="accent4" accent5="accent5" accent6="accent6" hlink="hlink" folHlink="folHlink"/>
  <p:sldLayoutIdLst>
    <p:sldLayoutId id="2147483816" r:id="rId1"/>
    <p:sldLayoutId id="2147483668" r:id="rId2"/>
    <p:sldLayoutId id="2147483817" r:id="rId3"/>
    <p:sldLayoutId id="2147483813" r:id="rId4"/>
    <p:sldLayoutId id="2147483812" r:id="rId5"/>
    <p:sldLayoutId id="2147483798" r:id="rId6"/>
    <p:sldLayoutId id="2147483809" r:id="rId7"/>
    <p:sldLayoutId id="2147483822" r:id="rId8"/>
    <p:sldLayoutId id="2147483810" r:id="rId9"/>
    <p:sldLayoutId id="2147483819" r:id="rId10"/>
    <p:sldLayoutId id="2147483820" r:id="rId11"/>
    <p:sldLayoutId id="2147483821" r:id="rId12"/>
    <p:sldLayoutId id="2147483823" r:id="rId13"/>
    <p:sldLayoutId id="2147483827" r:id="rId14"/>
    <p:sldLayoutId id="2147483824" r:id="rId15"/>
    <p:sldLayoutId id="2147483825" r:id="rId16"/>
    <p:sldLayoutId id="2147483826" r:id="rId17"/>
    <p:sldLayoutId id="2147483832" r:id="rId18"/>
    <p:sldLayoutId id="2147483831" r:id="rId19"/>
    <p:sldLayoutId id="2147483833" r:id="rId20"/>
    <p:sldLayoutId id="2147483828" r:id="rId21"/>
  </p:sldLayoutIdLst>
  <p:hf hdr="0" dt="0"/>
  <p:txStyles>
    <p:titleStyle>
      <a:lvl1pPr algn="l" defTabSz="914400" rtl="0" eaLnBrk="1" latinLnBrk="0" hangingPunct="1">
        <a:lnSpc>
          <a:spcPct val="90000"/>
        </a:lnSpc>
        <a:spcBef>
          <a:spcPct val="0"/>
        </a:spcBef>
        <a:buNone/>
        <a:defRPr sz="2800" b="0" kern="1200" cap="none"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chart" Target="../charts/char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6.xml"/><Relationship Id="rId7" Type="http://schemas.openxmlformats.org/officeDocument/2006/relationships/image" Target="../media/image1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a:xfrm>
            <a:off x="323528" y="1065469"/>
            <a:ext cx="4824412" cy="2232000"/>
          </a:xfrm>
        </p:spPr>
        <p:txBody>
          <a:bodyPr/>
          <a:lstStyle/>
          <a:p>
            <a:r>
              <a:rPr lang="en-US" dirty="0" err="1" smtClean="0"/>
              <a:t>Gavi’s</a:t>
            </a:r>
            <a:r>
              <a:rPr lang="en-US" dirty="0" smtClean="0"/>
              <a:t> Measles and Rubella </a:t>
            </a:r>
            <a:r>
              <a:rPr lang="en-US" dirty="0" err="1" smtClean="0"/>
              <a:t>Programme:Update</a:t>
            </a:r>
            <a:endParaRPr lang="en-US" dirty="0" smtClean="0"/>
          </a:p>
        </p:txBody>
      </p:sp>
      <p:sp>
        <p:nvSpPr>
          <p:cNvPr id="8" name="Espace réservé du texte 7"/>
          <p:cNvSpPr>
            <a:spLocks noGrp="1"/>
          </p:cNvSpPr>
          <p:nvPr>
            <p:ph type="body" sz="quarter" idx="14"/>
          </p:nvPr>
        </p:nvSpPr>
        <p:spPr>
          <a:xfrm>
            <a:off x="323528" y="3585600"/>
            <a:ext cx="4032448" cy="1479600"/>
          </a:xfrm>
        </p:spPr>
        <p:txBody>
          <a:bodyPr/>
          <a:lstStyle/>
          <a:p>
            <a:r>
              <a:rPr lang="en-US" dirty="0" smtClean="0"/>
              <a:t>Stefano Malvolti </a:t>
            </a:r>
            <a:endParaRPr lang="en-US" dirty="0"/>
          </a:p>
          <a:p>
            <a:r>
              <a:rPr lang="en-US" dirty="0" smtClean="0"/>
              <a:t>September 2015, Washington DC</a:t>
            </a:r>
            <a:endParaRPr lang="en-US" dirty="0"/>
          </a:p>
        </p:txBody>
      </p:sp>
      <p:sp>
        <p:nvSpPr>
          <p:cNvPr id="4" name="Espace réservé du numéro de diapositive 3"/>
          <p:cNvSpPr>
            <a:spLocks noGrp="1"/>
          </p:cNvSpPr>
          <p:nvPr>
            <p:ph type="sldNum" sz="quarter" idx="16"/>
          </p:nvPr>
        </p:nvSpPr>
        <p:spPr/>
        <p:txBody>
          <a:bodyPr/>
          <a:lstStyle/>
          <a:p>
            <a:pPr algn="l"/>
            <a:r>
              <a:rPr lang="en-US" smtClean="0"/>
              <a:t>Page: </a:t>
            </a:r>
            <a:fld id="{733122C9-A0B9-462F-8757-0847AD287B63}" type="slidenum">
              <a:rPr lang="en-US" smtClean="0"/>
              <a:pPr algn="l"/>
              <a:t>1</a:t>
            </a:fld>
            <a:endParaRPr lang="en-US"/>
          </a:p>
        </p:txBody>
      </p:sp>
      <p:sp>
        <p:nvSpPr>
          <p:cNvPr id="10" name="Espace réservé du texte 9"/>
          <p:cNvSpPr>
            <a:spLocks noGrp="1"/>
          </p:cNvSpPr>
          <p:nvPr>
            <p:ph type="body" sz="quarter" idx="19"/>
          </p:nvPr>
        </p:nvSpPr>
        <p:spPr/>
        <p:txBody>
          <a:bodyPr/>
          <a:lstStyle/>
          <a:p>
            <a:r>
              <a:rPr lang="en-US" dirty="0" smtClean="0"/>
              <a:t>Reach every child</a:t>
            </a:r>
            <a:endParaRPr lang="en-US" dirty="0"/>
          </a:p>
        </p:txBody>
      </p:sp>
      <p:sp>
        <p:nvSpPr>
          <p:cNvPr id="11" name="Espace réservé du texte 10"/>
          <p:cNvSpPr>
            <a:spLocks noGrp="1"/>
          </p:cNvSpPr>
          <p:nvPr>
            <p:ph type="body" sz="quarter" idx="20"/>
          </p:nvPr>
        </p:nvSpPr>
        <p:spPr/>
        <p:txBody>
          <a:bodyPr/>
          <a:lstStyle/>
          <a:p>
            <a:r>
              <a:rPr lang="en-US" smtClean="0"/>
              <a:t> </a:t>
            </a:r>
            <a:endParaRPr lang="en-US"/>
          </a:p>
        </p:txBody>
      </p:sp>
      <p:pic>
        <p:nvPicPr>
          <p:cNvPr id="2" name="Picture Placeholder 1"/>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4034" r="1403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en-US" sz="2400" dirty="0">
                <a:latin typeface="Arial Rounded MT Bold"/>
                <a:cs typeface="Arial Rounded MT Bold"/>
              </a:rPr>
              <a:t>Measles Cases, Routine MCV1 Coverage, and </a:t>
            </a:r>
            <a:br>
              <a:rPr lang="en-US" sz="2400" dirty="0">
                <a:latin typeface="Arial Rounded MT Bold"/>
                <a:cs typeface="Arial Rounded MT Bold"/>
              </a:rPr>
            </a:br>
            <a:r>
              <a:rPr lang="en-US" sz="2400" dirty="0">
                <a:latin typeface="Arial Rounded MT Bold"/>
                <a:cs typeface="Arial Rounded MT Bold"/>
              </a:rPr>
              <a:t>National Measles SIAs, Zambia, 1999 – 2014</a:t>
            </a:r>
            <a:endParaRPr lang="fr-CH" sz="2400" dirty="0">
              <a:latin typeface="Arial Rounded MT Bold"/>
              <a:cs typeface="Arial Rounded MT Bold"/>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0304049"/>
              </p:ext>
            </p:extLst>
          </p:nvPr>
        </p:nvGraphicFramePr>
        <p:xfrm>
          <a:off x="251521" y="1704818"/>
          <a:ext cx="8640960" cy="4371846"/>
        </p:xfrm>
        <a:graphic>
          <a:graphicData uri="http://schemas.openxmlformats.org/drawingml/2006/chart">
            <c:chart xmlns:c="http://schemas.openxmlformats.org/drawingml/2006/chart" xmlns:r="http://schemas.openxmlformats.org/officeDocument/2006/relationships" r:id="rId3"/>
          </a:graphicData>
        </a:graphic>
      </p:graphicFrame>
      <p:sp>
        <p:nvSpPr>
          <p:cNvPr id="6" name="Espace réservé du numéro de diapositive 5"/>
          <p:cNvSpPr>
            <a:spLocks noGrp="1"/>
          </p:cNvSpPr>
          <p:nvPr>
            <p:ph type="sldNum" sz="quarter" idx="12"/>
          </p:nvPr>
        </p:nvSpPr>
        <p:spPr/>
        <p:txBody>
          <a:bodyPr/>
          <a:lstStyle/>
          <a:p>
            <a:fld id="{E54636F7-ECB2-4895-8EC2-3C54E83EA1C2}" type="slidenum">
              <a:rPr lang="en-US" smtClean="0">
                <a:solidFill>
                  <a:prstClr val="black">
                    <a:tint val="75000"/>
                  </a:prstClr>
                </a:solidFill>
              </a:rPr>
              <a:pPr/>
              <a:t>10</a:t>
            </a:fld>
            <a:endParaRPr lang="en-US">
              <a:solidFill>
                <a:prstClr val="black">
                  <a:tint val="75000"/>
                </a:prstClr>
              </a:solidFill>
            </a:endParaRPr>
          </a:p>
        </p:txBody>
      </p:sp>
      <p:sp>
        <p:nvSpPr>
          <p:cNvPr id="2" name="TextBox 1"/>
          <p:cNvSpPr txBox="1"/>
          <p:nvPr/>
        </p:nvSpPr>
        <p:spPr>
          <a:xfrm>
            <a:off x="107504" y="6313334"/>
            <a:ext cx="3698448" cy="369332"/>
          </a:xfrm>
          <a:prstGeom prst="rect">
            <a:avLst/>
          </a:prstGeom>
          <a:noFill/>
        </p:spPr>
        <p:txBody>
          <a:bodyPr wrap="none" rtlCol="0">
            <a:spAutoFit/>
          </a:bodyPr>
          <a:lstStyle/>
          <a:p>
            <a:r>
              <a:rPr lang="fr-CH" dirty="0" err="1" smtClean="0"/>
              <a:t>Courtesy</a:t>
            </a:r>
            <a:r>
              <a:rPr lang="fr-CH" dirty="0" smtClean="0"/>
              <a:t> of WHO (JM </a:t>
            </a:r>
            <a:r>
              <a:rPr lang="fr-CH" dirty="0" err="1" smtClean="0"/>
              <a:t>Okwo</a:t>
            </a:r>
            <a:r>
              <a:rPr lang="fr-CH" dirty="0" smtClean="0"/>
              <a:t> </a:t>
            </a:r>
            <a:r>
              <a:rPr lang="fr-CH" dirty="0" err="1" smtClean="0"/>
              <a:t>Bele</a:t>
            </a:r>
            <a:r>
              <a:rPr lang="fr-CH" dirty="0" smtClean="0"/>
              <a:t>)</a:t>
            </a:r>
            <a:endParaRPr lang="en-GB" dirty="0"/>
          </a:p>
        </p:txBody>
      </p:sp>
    </p:spTree>
    <p:extLst>
      <p:ext uri="{BB962C8B-B14F-4D97-AF65-F5344CB8AC3E}">
        <p14:creationId xmlns:p14="http://schemas.microsoft.com/office/powerpoint/2010/main" val="93909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p:txBody>
          <a:bodyPr/>
          <a:lstStyle/>
          <a:p>
            <a:r>
              <a:rPr lang="en-US" smtClean="0"/>
              <a:t>THANK YOU</a:t>
            </a:r>
          </a:p>
        </p:txBody>
      </p:sp>
      <p:sp>
        <p:nvSpPr>
          <p:cNvPr id="3" name="Espace réservé du numéro de diapositive 2"/>
          <p:cNvSpPr>
            <a:spLocks noGrp="1"/>
          </p:cNvSpPr>
          <p:nvPr>
            <p:ph type="sldNum" sz="quarter" idx="16"/>
          </p:nvPr>
        </p:nvSpPr>
        <p:spPr/>
        <p:txBody>
          <a:bodyPr/>
          <a:lstStyle/>
          <a:p>
            <a:pPr algn="l"/>
            <a:r>
              <a:rPr lang="en-US" smtClean="0"/>
              <a:t>Page: </a:t>
            </a:r>
            <a:fld id="{733122C9-A0B9-462F-8757-0847AD287B63}" type="slidenum">
              <a:rPr lang="en-US" smtClean="0"/>
              <a:pPr algn="l"/>
              <a:t>11</a:t>
            </a:fld>
            <a:endParaRPr lang="en-US"/>
          </a:p>
        </p:txBody>
      </p:sp>
      <p:sp>
        <p:nvSpPr>
          <p:cNvPr id="8" name="Espace réservé du texte 7"/>
          <p:cNvSpPr>
            <a:spLocks noGrp="1"/>
          </p:cNvSpPr>
          <p:nvPr>
            <p:ph type="body" sz="quarter" idx="19"/>
          </p:nvPr>
        </p:nvSpPr>
        <p:spPr/>
        <p:txBody>
          <a:bodyPr/>
          <a:lstStyle/>
          <a:p>
            <a:r>
              <a:rPr lang="en-US" dirty="0" smtClean="0"/>
              <a:t>Reach every child</a:t>
            </a:r>
            <a:endParaRPr lang="en-US" dirty="0"/>
          </a:p>
        </p:txBody>
      </p:sp>
      <p:sp>
        <p:nvSpPr>
          <p:cNvPr id="9" name="Espace réservé du texte 8"/>
          <p:cNvSpPr>
            <a:spLocks noGrp="1"/>
          </p:cNvSpPr>
          <p:nvPr>
            <p:ph type="body" sz="quarter" idx="20"/>
          </p:nvPr>
        </p:nvSpPr>
        <p:spPr/>
        <p:txBody>
          <a:bodyPr/>
          <a:lstStyle/>
          <a:p>
            <a:r>
              <a:rPr lang="en-US" smtClean="0"/>
              <a:t> </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065" y="44624"/>
            <a:ext cx="7669410" cy="1036637"/>
          </a:xfrm>
        </p:spPr>
        <p:txBody>
          <a:bodyPr/>
          <a:lstStyle/>
          <a:p>
            <a:r>
              <a:rPr lang="en-US" dirty="0" smtClean="0"/>
              <a:t>MANY </a:t>
            </a:r>
            <a:r>
              <a:rPr lang="en-US" dirty="0" smtClean="0"/>
              <a:t>REGIONS AT </a:t>
            </a:r>
            <a:r>
              <a:rPr lang="en-US" dirty="0" smtClean="0"/>
              <a:t>RISK </a:t>
            </a:r>
            <a:r>
              <a:rPr lang="en-US" dirty="0" smtClean="0"/>
              <a:t>/ OFF </a:t>
            </a:r>
            <a:r>
              <a:rPr lang="en-US" dirty="0" smtClean="0"/>
              <a:t>TRACK FROM MEASLES ELIMINATION GOALS</a:t>
            </a:r>
            <a:endParaRPr lang="en-US" dirty="0"/>
          </a:p>
        </p:txBody>
      </p:sp>
      <p:sp>
        <p:nvSpPr>
          <p:cNvPr id="3" name="Content Placeholder 2"/>
          <p:cNvSpPr>
            <a:spLocks noGrp="1"/>
          </p:cNvSpPr>
          <p:nvPr>
            <p:ph idx="1"/>
          </p:nvPr>
        </p:nvSpPr>
        <p:spPr/>
        <p:txBody>
          <a:bodyPr/>
          <a:lstStyle/>
          <a:p>
            <a:endParaRPr lang="en-US" b="0" dirty="0"/>
          </a:p>
          <a:p>
            <a:endParaRPr lang="en-US" b="0" dirty="0" smtClean="0"/>
          </a:p>
          <a:p>
            <a:endParaRPr lang="en-US" b="0" dirty="0"/>
          </a:p>
          <a:p>
            <a:endParaRPr lang="en-US" b="0" dirty="0" smtClean="0"/>
          </a:p>
          <a:p>
            <a:endParaRPr lang="en-US" b="0" dirty="0"/>
          </a:p>
          <a:p>
            <a:endParaRPr lang="en-US" b="0" dirty="0" smtClean="0"/>
          </a:p>
          <a:p>
            <a:endParaRPr lang="en-US" b="0" dirty="0"/>
          </a:p>
          <a:p>
            <a:endParaRPr lang="en-US" b="0" dirty="0" smtClean="0"/>
          </a:p>
          <a:p>
            <a:endParaRPr lang="en-US" b="0" dirty="0"/>
          </a:p>
          <a:p>
            <a:endParaRPr lang="en-US" b="0" dirty="0" smtClean="0"/>
          </a:p>
          <a:p>
            <a:endParaRPr lang="en-US" b="0" dirty="0"/>
          </a:p>
          <a:p>
            <a:endParaRPr lang="en-US" b="0" dirty="0" smtClean="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1331640" y="1196752"/>
            <a:ext cx="632478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0"/>
          <p:cNvSpPr txBox="1">
            <a:spLocks noChangeArrowheads="1"/>
          </p:cNvSpPr>
          <p:nvPr/>
        </p:nvSpPr>
        <p:spPr bwMode="auto">
          <a:xfrm>
            <a:off x="1187624" y="1424843"/>
            <a:ext cx="864096" cy="2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063" tIns="40032" rIns="80063" bIns="40032">
            <a:spAutoFit/>
          </a:bodyPr>
          <a:lstStyle>
            <a:lvl1pPr defTabSz="1042988">
              <a:defRPr sz="1000" i="1">
                <a:solidFill>
                  <a:schemeClr val="tx1"/>
                </a:solidFill>
                <a:latin typeface="Arial" charset="0"/>
                <a:cs typeface="Arial" charset="0"/>
              </a:defRPr>
            </a:lvl1pPr>
            <a:lvl2pPr marL="742950" indent="-285750" defTabSz="1042988">
              <a:defRPr sz="1000" i="1">
                <a:solidFill>
                  <a:schemeClr val="tx1"/>
                </a:solidFill>
                <a:latin typeface="Arial" charset="0"/>
                <a:cs typeface="Arial" charset="0"/>
              </a:defRPr>
            </a:lvl2pPr>
            <a:lvl3pPr marL="1143000" indent="-228600" defTabSz="1042988">
              <a:defRPr sz="1000" i="1">
                <a:solidFill>
                  <a:schemeClr val="tx1"/>
                </a:solidFill>
                <a:latin typeface="Arial" charset="0"/>
                <a:cs typeface="Arial" charset="0"/>
              </a:defRPr>
            </a:lvl3pPr>
            <a:lvl4pPr marL="1600200" indent="-228600" defTabSz="1042988">
              <a:defRPr sz="1000" i="1">
                <a:solidFill>
                  <a:schemeClr val="tx1"/>
                </a:solidFill>
                <a:latin typeface="Arial" charset="0"/>
                <a:cs typeface="Arial" charset="0"/>
              </a:defRPr>
            </a:lvl4pPr>
            <a:lvl5pPr marL="2057400" indent="-228600" defTabSz="1042988">
              <a:defRPr sz="1000" i="1">
                <a:solidFill>
                  <a:schemeClr val="tx1"/>
                </a:solidFill>
                <a:latin typeface="Arial" charset="0"/>
                <a:cs typeface="Arial" charset="0"/>
              </a:defRPr>
            </a:lvl5pPr>
            <a:lvl6pPr marL="2514600" indent="-228600" defTabSz="1042988" eaLnBrk="0" fontAlgn="base" hangingPunct="0">
              <a:spcBef>
                <a:spcPct val="50000"/>
              </a:spcBef>
              <a:spcAft>
                <a:spcPct val="0"/>
              </a:spcAft>
              <a:defRPr sz="1000" i="1">
                <a:solidFill>
                  <a:schemeClr val="tx1"/>
                </a:solidFill>
                <a:latin typeface="Arial" charset="0"/>
                <a:cs typeface="Arial" charset="0"/>
              </a:defRPr>
            </a:lvl6pPr>
            <a:lvl7pPr marL="2971800" indent="-228600" defTabSz="1042988" eaLnBrk="0" fontAlgn="base" hangingPunct="0">
              <a:spcBef>
                <a:spcPct val="50000"/>
              </a:spcBef>
              <a:spcAft>
                <a:spcPct val="0"/>
              </a:spcAft>
              <a:defRPr sz="1000" i="1">
                <a:solidFill>
                  <a:schemeClr val="tx1"/>
                </a:solidFill>
                <a:latin typeface="Arial" charset="0"/>
                <a:cs typeface="Arial" charset="0"/>
              </a:defRPr>
            </a:lvl7pPr>
            <a:lvl8pPr marL="3429000" indent="-228600" defTabSz="1042988" eaLnBrk="0" fontAlgn="base" hangingPunct="0">
              <a:spcBef>
                <a:spcPct val="50000"/>
              </a:spcBef>
              <a:spcAft>
                <a:spcPct val="0"/>
              </a:spcAft>
              <a:defRPr sz="1000" i="1">
                <a:solidFill>
                  <a:schemeClr val="tx1"/>
                </a:solidFill>
                <a:latin typeface="Arial" charset="0"/>
                <a:cs typeface="Arial" charset="0"/>
              </a:defRPr>
            </a:lvl8pPr>
            <a:lvl9pPr marL="3886200" indent="-228600" defTabSz="1042988" eaLnBrk="0" fontAlgn="base" hangingPunct="0">
              <a:spcBef>
                <a:spcPct val="50000"/>
              </a:spcBef>
              <a:spcAft>
                <a:spcPct val="0"/>
              </a:spcAft>
              <a:defRPr sz="1000" i="1">
                <a:solidFill>
                  <a:schemeClr val="tx1"/>
                </a:solidFill>
                <a:latin typeface="Arial" charset="0"/>
                <a:cs typeface="Arial" charset="0"/>
              </a:defRPr>
            </a:lvl9pPr>
          </a:lstStyle>
          <a:p>
            <a:pPr defTabSz="914018"/>
            <a:r>
              <a:rPr lang="en-GB" sz="800" i="0" kern="0" dirty="0">
                <a:solidFill>
                  <a:srgbClr val="000066"/>
                </a:solidFill>
              </a:rPr>
              <a:t>Source: </a:t>
            </a:r>
            <a:r>
              <a:rPr lang="en-GB" sz="800" i="0" kern="0" dirty="0" smtClean="0">
                <a:solidFill>
                  <a:srgbClr val="000066"/>
                </a:solidFill>
              </a:rPr>
              <a:t>WHO </a:t>
            </a:r>
            <a:endParaRPr lang="en-GB" sz="800" i="0" kern="0" dirty="0">
              <a:solidFill>
                <a:srgbClr val="000066"/>
              </a:solidFill>
            </a:endParaRPr>
          </a:p>
        </p:txBody>
      </p:sp>
      <p:sp>
        <p:nvSpPr>
          <p:cNvPr id="9" name="Text Box 20"/>
          <p:cNvSpPr txBox="1">
            <a:spLocks noChangeArrowheads="1"/>
          </p:cNvSpPr>
          <p:nvPr/>
        </p:nvSpPr>
        <p:spPr bwMode="auto">
          <a:xfrm>
            <a:off x="929065" y="6290360"/>
            <a:ext cx="5875183" cy="51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063" tIns="40032" rIns="80063" bIns="40032">
            <a:spAutoFit/>
          </a:bodyPr>
          <a:lstStyle>
            <a:lvl1pPr defTabSz="1042988">
              <a:defRPr sz="1000" i="1">
                <a:solidFill>
                  <a:schemeClr val="tx1"/>
                </a:solidFill>
                <a:latin typeface="Arial" charset="0"/>
                <a:cs typeface="Arial" charset="0"/>
              </a:defRPr>
            </a:lvl1pPr>
            <a:lvl2pPr marL="742950" indent="-285750" defTabSz="1042988">
              <a:defRPr sz="1000" i="1">
                <a:solidFill>
                  <a:schemeClr val="tx1"/>
                </a:solidFill>
                <a:latin typeface="Arial" charset="0"/>
                <a:cs typeface="Arial" charset="0"/>
              </a:defRPr>
            </a:lvl2pPr>
            <a:lvl3pPr marL="1143000" indent="-228600" defTabSz="1042988">
              <a:defRPr sz="1000" i="1">
                <a:solidFill>
                  <a:schemeClr val="tx1"/>
                </a:solidFill>
                <a:latin typeface="Arial" charset="0"/>
                <a:cs typeface="Arial" charset="0"/>
              </a:defRPr>
            </a:lvl3pPr>
            <a:lvl4pPr marL="1600200" indent="-228600" defTabSz="1042988">
              <a:defRPr sz="1000" i="1">
                <a:solidFill>
                  <a:schemeClr val="tx1"/>
                </a:solidFill>
                <a:latin typeface="Arial" charset="0"/>
                <a:cs typeface="Arial" charset="0"/>
              </a:defRPr>
            </a:lvl4pPr>
            <a:lvl5pPr marL="2057400" indent="-228600" defTabSz="1042988">
              <a:defRPr sz="1000" i="1">
                <a:solidFill>
                  <a:schemeClr val="tx1"/>
                </a:solidFill>
                <a:latin typeface="Arial" charset="0"/>
                <a:cs typeface="Arial" charset="0"/>
              </a:defRPr>
            </a:lvl5pPr>
            <a:lvl6pPr marL="2514600" indent="-228600" defTabSz="1042988" eaLnBrk="0" fontAlgn="base" hangingPunct="0">
              <a:spcBef>
                <a:spcPct val="50000"/>
              </a:spcBef>
              <a:spcAft>
                <a:spcPct val="0"/>
              </a:spcAft>
              <a:defRPr sz="1000" i="1">
                <a:solidFill>
                  <a:schemeClr val="tx1"/>
                </a:solidFill>
                <a:latin typeface="Arial" charset="0"/>
                <a:cs typeface="Arial" charset="0"/>
              </a:defRPr>
            </a:lvl6pPr>
            <a:lvl7pPr marL="2971800" indent="-228600" defTabSz="1042988" eaLnBrk="0" fontAlgn="base" hangingPunct="0">
              <a:spcBef>
                <a:spcPct val="50000"/>
              </a:spcBef>
              <a:spcAft>
                <a:spcPct val="0"/>
              </a:spcAft>
              <a:defRPr sz="1000" i="1">
                <a:solidFill>
                  <a:schemeClr val="tx1"/>
                </a:solidFill>
                <a:latin typeface="Arial" charset="0"/>
                <a:cs typeface="Arial" charset="0"/>
              </a:defRPr>
            </a:lvl7pPr>
            <a:lvl8pPr marL="3429000" indent="-228600" defTabSz="1042988" eaLnBrk="0" fontAlgn="base" hangingPunct="0">
              <a:spcBef>
                <a:spcPct val="50000"/>
              </a:spcBef>
              <a:spcAft>
                <a:spcPct val="0"/>
              </a:spcAft>
              <a:defRPr sz="1000" i="1">
                <a:solidFill>
                  <a:schemeClr val="tx1"/>
                </a:solidFill>
                <a:latin typeface="Arial" charset="0"/>
                <a:cs typeface="Arial" charset="0"/>
              </a:defRPr>
            </a:lvl8pPr>
            <a:lvl9pPr marL="3886200" indent="-228600" defTabSz="1042988" eaLnBrk="0" fontAlgn="base" hangingPunct="0">
              <a:spcBef>
                <a:spcPct val="50000"/>
              </a:spcBef>
              <a:spcAft>
                <a:spcPct val="0"/>
              </a:spcAft>
              <a:defRPr sz="1000" i="1">
                <a:solidFill>
                  <a:schemeClr val="tx1"/>
                </a:solidFill>
                <a:latin typeface="Arial" charset="0"/>
                <a:cs typeface="Arial" charset="0"/>
              </a:defRPr>
            </a:lvl9pPr>
          </a:lstStyle>
          <a:p>
            <a:pPr defTabSz="914018"/>
            <a:r>
              <a:rPr lang="en-GB" sz="700" i="0" kern="0" dirty="0"/>
              <a:t>Source: WHO/UNICEF coverage estimates </a:t>
            </a:r>
            <a:r>
              <a:rPr lang="en-GB" sz="700" i="0" kern="0" dirty="0" smtClean="0"/>
              <a:t>2014 revision. </a:t>
            </a:r>
            <a:r>
              <a:rPr lang="en-GB" sz="700" i="0" kern="0" dirty="0"/>
              <a:t>July </a:t>
            </a:r>
            <a:r>
              <a:rPr lang="en-GB" sz="700" i="0" kern="0" dirty="0" smtClean="0"/>
              <a:t>2015. </a:t>
            </a:r>
            <a:r>
              <a:rPr lang="en-GB" sz="700" i="0" kern="0" dirty="0"/>
              <a:t>Immunization Vaccines and Biologicals, (IVB), World Health Organization</a:t>
            </a:r>
            <a:r>
              <a:rPr lang="en-GB" sz="700" i="0" kern="0" dirty="0" smtClean="0"/>
              <a:t>.</a:t>
            </a:r>
          </a:p>
          <a:p>
            <a:pPr defTabSz="914018"/>
            <a:r>
              <a:rPr lang="fr-CH" sz="700" i="0" kern="0" dirty="0" smtClean="0"/>
              <a:t>RCV data </a:t>
            </a:r>
            <a:r>
              <a:rPr lang="fr-CH" sz="700" i="0" kern="0" dirty="0" err="1" smtClean="0"/>
              <a:t>is</a:t>
            </a:r>
            <a:r>
              <a:rPr lang="fr-CH" sz="700" i="0" kern="0" dirty="0" smtClean="0"/>
              <a:t> per July 2014 </a:t>
            </a:r>
            <a:r>
              <a:rPr lang="fr-CH" sz="700" i="0" kern="0" dirty="0" err="1" smtClean="0"/>
              <a:t>estimates</a:t>
            </a:r>
            <a:r>
              <a:rPr lang="fr-CH" sz="700" i="0" kern="0" dirty="0" smtClean="0"/>
              <a:t>, </a:t>
            </a:r>
            <a:r>
              <a:rPr lang="fr-CH" sz="700" i="0" kern="0" dirty="0" err="1" smtClean="0"/>
              <a:t>except</a:t>
            </a:r>
            <a:r>
              <a:rPr lang="fr-CH" sz="700" i="0" kern="0" dirty="0" smtClean="0"/>
              <a:t> for the </a:t>
            </a:r>
            <a:r>
              <a:rPr lang="fr-CH" sz="700" i="0" kern="0" dirty="0" err="1" smtClean="0"/>
              <a:t>year</a:t>
            </a:r>
            <a:r>
              <a:rPr lang="fr-CH" sz="700" i="0" kern="0" dirty="0" smtClean="0"/>
              <a:t> 2014</a:t>
            </a:r>
            <a:endParaRPr lang="en-GB" sz="700" i="0" kern="0" dirty="0"/>
          </a:p>
          <a:p>
            <a:pPr defTabSz="914018"/>
            <a:r>
              <a:rPr lang="en-GB" sz="700" i="0" kern="0" dirty="0"/>
              <a:t>194 WHO Member States. Date of Slide: </a:t>
            </a:r>
            <a:r>
              <a:rPr lang="en-GB" sz="700" i="0" kern="0" dirty="0" smtClean="0"/>
              <a:t>16 September 2015. </a:t>
            </a:r>
          </a:p>
          <a:p>
            <a:pPr defTabSz="914018"/>
            <a:r>
              <a:rPr lang="fr-CH" sz="700" i="0" kern="0" dirty="0" smtClean="0"/>
              <a:t>Gavi 73 </a:t>
            </a:r>
            <a:r>
              <a:rPr lang="fr-CH" sz="700" i="0" kern="0" dirty="0" err="1" smtClean="0"/>
              <a:t>numbers</a:t>
            </a:r>
            <a:r>
              <a:rPr lang="fr-CH" sz="700" i="0" kern="0" dirty="0" smtClean="0"/>
              <a:t> are Gavi Secretariat </a:t>
            </a:r>
            <a:r>
              <a:rPr lang="fr-CH" sz="700" i="0" kern="0" dirty="0" err="1" smtClean="0"/>
              <a:t>calculated</a:t>
            </a:r>
            <a:r>
              <a:rPr lang="fr-CH" sz="700" i="0" kern="0" dirty="0" smtClean="0"/>
              <a:t>. May </a:t>
            </a:r>
            <a:r>
              <a:rPr lang="fr-CH" sz="700" i="0" kern="0" dirty="0" err="1" smtClean="0"/>
              <a:t>revise</a:t>
            </a:r>
            <a:r>
              <a:rPr lang="fr-CH" sz="700" i="0" kern="0" dirty="0" smtClean="0"/>
              <a:t> </a:t>
            </a:r>
            <a:r>
              <a:rPr lang="fr-CH" sz="700" i="0" kern="0" dirty="0" err="1" smtClean="0"/>
              <a:t>upwards</a:t>
            </a:r>
            <a:r>
              <a:rPr lang="fr-CH" sz="700" i="0" kern="0" dirty="0"/>
              <a:t> </a:t>
            </a:r>
            <a:r>
              <a:rPr lang="fr-CH" sz="700" i="0" kern="0" dirty="0" err="1" smtClean="0"/>
              <a:t>after</a:t>
            </a:r>
            <a:r>
              <a:rPr lang="fr-CH" sz="700" i="0" kern="0" dirty="0" smtClean="0"/>
              <a:t> </a:t>
            </a:r>
            <a:r>
              <a:rPr lang="fr-CH" sz="700" i="0" kern="0" dirty="0" err="1" smtClean="0"/>
              <a:t>reconciliation</a:t>
            </a:r>
            <a:r>
              <a:rPr lang="fr-CH" sz="700" i="0" kern="0" dirty="0" smtClean="0"/>
              <a:t> of data</a:t>
            </a:r>
            <a:endParaRPr lang="en-GB" sz="700" i="0" kern="0" dirty="0"/>
          </a:p>
        </p:txBody>
      </p:sp>
      <p:sp>
        <p:nvSpPr>
          <p:cNvPr id="4" name="TextBox 3"/>
          <p:cNvSpPr txBox="1"/>
          <p:nvPr/>
        </p:nvSpPr>
        <p:spPr>
          <a:xfrm>
            <a:off x="7452320" y="3212976"/>
            <a:ext cx="595035" cy="338554"/>
          </a:xfrm>
          <a:prstGeom prst="rect">
            <a:avLst/>
          </a:prstGeom>
          <a:noFill/>
        </p:spPr>
        <p:txBody>
          <a:bodyPr wrap="none" rtlCol="0">
            <a:spAutoFit/>
          </a:bodyPr>
          <a:lstStyle/>
          <a:p>
            <a:r>
              <a:rPr lang="fr-CH" sz="1600" dirty="0" smtClean="0"/>
              <a:t>85%</a:t>
            </a:r>
            <a:endParaRPr lang="en-GB" sz="1600" dirty="0"/>
          </a:p>
        </p:txBody>
      </p:sp>
      <p:sp>
        <p:nvSpPr>
          <p:cNvPr id="11" name="TextBox 10"/>
          <p:cNvSpPr txBox="1"/>
          <p:nvPr/>
        </p:nvSpPr>
        <p:spPr>
          <a:xfrm>
            <a:off x="7452320" y="4026550"/>
            <a:ext cx="595035" cy="338554"/>
          </a:xfrm>
          <a:prstGeom prst="rect">
            <a:avLst/>
          </a:prstGeom>
          <a:noFill/>
        </p:spPr>
        <p:txBody>
          <a:bodyPr wrap="none" rtlCol="0">
            <a:spAutoFit/>
          </a:bodyPr>
          <a:lstStyle/>
          <a:p>
            <a:r>
              <a:rPr lang="fr-CH" sz="1600" dirty="0" smtClean="0"/>
              <a:t>56%</a:t>
            </a:r>
            <a:endParaRPr lang="en-GB" sz="1600" dirty="0"/>
          </a:p>
        </p:txBody>
      </p:sp>
      <p:sp>
        <p:nvSpPr>
          <p:cNvPr id="12" name="TextBox 11"/>
          <p:cNvSpPr txBox="1"/>
          <p:nvPr/>
        </p:nvSpPr>
        <p:spPr>
          <a:xfrm>
            <a:off x="7452320" y="4242574"/>
            <a:ext cx="595035" cy="338554"/>
          </a:xfrm>
          <a:prstGeom prst="rect">
            <a:avLst/>
          </a:prstGeom>
          <a:noFill/>
        </p:spPr>
        <p:txBody>
          <a:bodyPr wrap="none" rtlCol="0">
            <a:spAutoFit/>
          </a:bodyPr>
          <a:lstStyle/>
          <a:p>
            <a:r>
              <a:rPr lang="fr-CH" sz="1600" dirty="0" smtClean="0"/>
              <a:t>46%</a:t>
            </a:r>
            <a:endParaRPr lang="en-GB" sz="1600" dirty="0"/>
          </a:p>
        </p:txBody>
      </p:sp>
      <p:sp>
        <p:nvSpPr>
          <p:cNvPr id="13" name="TextBox 12"/>
          <p:cNvSpPr txBox="1"/>
          <p:nvPr/>
        </p:nvSpPr>
        <p:spPr>
          <a:xfrm>
            <a:off x="1125101" y="3580015"/>
            <a:ext cx="595035" cy="338554"/>
          </a:xfrm>
          <a:prstGeom prst="rect">
            <a:avLst/>
          </a:prstGeom>
          <a:noFill/>
        </p:spPr>
        <p:txBody>
          <a:bodyPr wrap="none" rtlCol="0">
            <a:spAutoFit/>
          </a:bodyPr>
          <a:lstStyle/>
          <a:p>
            <a:r>
              <a:rPr lang="fr-CH" sz="1600" dirty="0" smtClean="0"/>
              <a:t>72%</a:t>
            </a:r>
            <a:endParaRPr lang="en-GB" sz="1600" dirty="0"/>
          </a:p>
        </p:txBody>
      </p:sp>
      <p:sp>
        <p:nvSpPr>
          <p:cNvPr id="15" name="TextBox 14"/>
          <p:cNvSpPr txBox="1"/>
          <p:nvPr/>
        </p:nvSpPr>
        <p:spPr>
          <a:xfrm>
            <a:off x="1150804" y="4818638"/>
            <a:ext cx="595035" cy="338554"/>
          </a:xfrm>
          <a:prstGeom prst="rect">
            <a:avLst/>
          </a:prstGeom>
          <a:noFill/>
        </p:spPr>
        <p:txBody>
          <a:bodyPr wrap="none" rtlCol="0">
            <a:spAutoFit/>
          </a:bodyPr>
          <a:lstStyle/>
          <a:p>
            <a:r>
              <a:rPr lang="fr-CH" sz="1600" dirty="0"/>
              <a:t>2</a:t>
            </a:r>
            <a:r>
              <a:rPr lang="fr-CH" sz="1600" dirty="0" smtClean="0"/>
              <a:t>2%</a:t>
            </a:r>
            <a:endParaRPr lang="en-GB" sz="1600" dirty="0"/>
          </a:p>
        </p:txBody>
      </p:sp>
      <p:sp>
        <p:nvSpPr>
          <p:cNvPr id="16" name="TextBox 15"/>
          <p:cNvSpPr txBox="1"/>
          <p:nvPr/>
        </p:nvSpPr>
        <p:spPr>
          <a:xfrm>
            <a:off x="1140413" y="5034662"/>
            <a:ext cx="595035" cy="338554"/>
          </a:xfrm>
          <a:prstGeom prst="rect">
            <a:avLst/>
          </a:prstGeom>
          <a:noFill/>
        </p:spPr>
        <p:txBody>
          <a:bodyPr wrap="none" rtlCol="0">
            <a:spAutoFit/>
          </a:bodyPr>
          <a:lstStyle/>
          <a:p>
            <a:r>
              <a:rPr lang="fr-CH" sz="1600" dirty="0" smtClean="0"/>
              <a:t>15%</a:t>
            </a:r>
            <a:endParaRPr lang="en-GB" sz="1600" dirty="0"/>
          </a:p>
        </p:txBody>
      </p:sp>
      <p:sp>
        <p:nvSpPr>
          <p:cNvPr id="18" name="TextBox 17"/>
          <p:cNvSpPr txBox="1"/>
          <p:nvPr/>
        </p:nvSpPr>
        <p:spPr>
          <a:xfrm>
            <a:off x="7452320" y="3471972"/>
            <a:ext cx="595035" cy="338554"/>
          </a:xfrm>
          <a:prstGeom prst="rect">
            <a:avLst/>
          </a:prstGeom>
          <a:noFill/>
        </p:spPr>
        <p:txBody>
          <a:bodyPr wrap="none" rtlCol="0">
            <a:spAutoFit/>
          </a:bodyPr>
          <a:lstStyle/>
          <a:p>
            <a:r>
              <a:rPr lang="fr-CH" sz="1600" dirty="0" smtClean="0">
                <a:solidFill>
                  <a:srgbClr val="FF0000"/>
                </a:solidFill>
              </a:rPr>
              <a:t>78%</a:t>
            </a:r>
            <a:endParaRPr lang="en-GB" sz="1600" dirty="0">
              <a:solidFill>
                <a:srgbClr val="FF0000"/>
              </a:solidFill>
            </a:endParaRPr>
          </a:p>
        </p:txBody>
      </p:sp>
      <p:sp>
        <p:nvSpPr>
          <p:cNvPr id="19" name="TextBox 18"/>
          <p:cNvSpPr txBox="1"/>
          <p:nvPr/>
        </p:nvSpPr>
        <p:spPr>
          <a:xfrm>
            <a:off x="7452320" y="4458598"/>
            <a:ext cx="595035" cy="338554"/>
          </a:xfrm>
          <a:prstGeom prst="rect">
            <a:avLst/>
          </a:prstGeom>
          <a:noFill/>
        </p:spPr>
        <p:txBody>
          <a:bodyPr wrap="none" rtlCol="0">
            <a:spAutoFit/>
          </a:bodyPr>
          <a:lstStyle/>
          <a:p>
            <a:r>
              <a:rPr lang="fr-CH" sz="1600" dirty="0" smtClean="0">
                <a:solidFill>
                  <a:srgbClr val="FF0000"/>
                </a:solidFill>
              </a:rPr>
              <a:t>37%</a:t>
            </a:r>
            <a:endParaRPr lang="en-GB" sz="1600" dirty="0">
              <a:solidFill>
                <a:srgbClr val="FF0000"/>
              </a:solidFill>
            </a:endParaRPr>
          </a:p>
        </p:txBody>
      </p:sp>
      <p:sp>
        <p:nvSpPr>
          <p:cNvPr id="20" name="TextBox 19"/>
          <p:cNvSpPr txBox="1"/>
          <p:nvPr/>
        </p:nvSpPr>
        <p:spPr>
          <a:xfrm>
            <a:off x="1172020" y="3882534"/>
            <a:ext cx="595035" cy="338554"/>
          </a:xfrm>
          <a:prstGeom prst="rect">
            <a:avLst/>
          </a:prstGeom>
          <a:noFill/>
        </p:spPr>
        <p:txBody>
          <a:bodyPr wrap="none" rtlCol="0">
            <a:spAutoFit/>
          </a:bodyPr>
          <a:lstStyle/>
          <a:p>
            <a:r>
              <a:rPr lang="fr-CH" sz="1600" dirty="0" smtClean="0">
                <a:solidFill>
                  <a:srgbClr val="FF0000"/>
                </a:solidFill>
              </a:rPr>
              <a:t>59%</a:t>
            </a:r>
            <a:endParaRPr lang="en-GB" sz="1600" dirty="0">
              <a:solidFill>
                <a:srgbClr val="FF0000"/>
              </a:solidFill>
            </a:endParaRPr>
          </a:p>
        </p:txBody>
      </p:sp>
      <p:sp>
        <p:nvSpPr>
          <p:cNvPr id="21" name="TextBox 20"/>
          <p:cNvSpPr txBox="1"/>
          <p:nvPr/>
        </p:nvSpPr>
        <p:spPr>
          <a:xfrm>
            <a:off x="1285833" y="5322694"/>
            <a:ext cx="481222" cy="338554"/>
          </a:xfrm>
          <a:prstGeom prst="rect">
            <a:avLst/>
          </a:prstGeom>
          <a:noFill/>
        </p:spPr>
        <p:txBody>
          <a:bodyPr wrap="none" rtlCol="0">
            <a:spAutoFit/>
          </a:bodyPr>
          <a:lstStyle/>
          <a:p>
            <a:r>
              <a:rPr lang="fr-CH" sz="1600" dirty="0" smtClean="0">
                <a:solidFill>
                  <a:srgbClr val="FF0000"/>
                </a:solidFill>
              </a:rPr>
              <a:t>2%</a:t>
            </a:r>
            <a:endParaRPr lang="en-GB" sz="1600" dirty="0">
              <a:solidFill>
                <a:srgbClr val="FF0000"/>
              </a:solidFill>
            </a:endParaRPr>
          </a:p>
        </p:txBody>
      </p:sp>
      <p:graphicFrame>
        <p:nvGraphicFramePr>
          <p:cNvPr id="22" name="Chart 21"/>
          <p:cNvGraphicFramePr>
            <a:graphicFrameLocks/>
          </p:cNvGraphicFramePr>
          <p:nvPr>
            <p:extLst>
              <p:ext uri="{D42A27DB-BD31-4B8C-83A1-F6EECF244321}">
                <p14:modId xmlns:p14="http://schemas.microsoft.com/office/powerpoint/2010/main" val="331034274"/>
              </p:ext>
            </p:extLst>
          </p:nvPr>
        </p:nvGraphicFramePr>
        <p:xfrm>
          <a:off x="1526444" y="3140968"/>
          <a:ext cx="6095593" cy="3021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147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cap="all" dirty="0" smtClean="0"/>
              <a:t>Gavi 4.0: </a:t>
            </a:r>
            <a:r>
              <a:rPr lang="en-GB" cap="all" dirty="0" smtClean="0"/>
              <a:t>RENEWED FOCUS ON measles</a:t>
            </a:r>
            <a:endParaRPr lang="en-GB" dirty="0"/>
          </a:p>
        </p:txBody>
      </p:sp>
      <p:grpSp>
        <p:nvGrpSpPr>
          <p:cNvPr id="5" name="Group 4"/>
          <p:cNvGrpSpPr/>
          <p:nvPr/>
        </p:nvGrpSpPr>
        <p:grpSpPr>
          <a:xfrm>
            <a:off x="683568" y="1413601"/>
            <a:ext cx="2820705" cy="4359622"/>
            <a:chOff x="5220072" y="1303933"/>
            <a:chExt cx="3240361" cy="5434584"/>
          </a:xfrm>
        </p:grpSpPr>
        <p:pic>
          <p:nvPicPr>
            <p:cNvPr id="8" name="Picture 7"/>
            <p:cNvPicPr>
              <a:picLocks noChangeAspect="1"/>
            </p:cNvPicPr>
            <p:nvPr/>
          </p:nvPicPr>
          <p:blipFill rotWithShape="1">
            <a:blip r:embed="rId7"/>
            <a:srcRect l="7303" t="67654" r="8252" b="9143"/>
            <a:stretch/>
          </p:blipFill>
          <p:spPr>
            <a:xfrm>
              <a:off x="5220073" y="1303933"/>
              <a:ext cx="3240360" cy="1044947"/>
            </a:xfrm>
            <a:prstGeom prst="rect">
              <a:avLst/>
            </a:prstGeom>
            <a:ln>
              <a:noFill/>
            </a:ln>
          </p:spPr>
          <p:style>
            <a:lnRef idx="2">
              <a:schemeClr val="dk1"/>
            </a:lnRef>
            <a:fillRef idx="1">
              <a:schemeClr val="lt1"/>
            </a:fillRef>
            <a:effectRef idx="0">
              <a:schemeClr val="dk1"/>
            </a:effectRef>
            <a:fontRef idx="minor">
              <a:schemeClr val="dk1"/>
            </a:fontRef>
          </p:style>
        </p:pic>
        <p:pic>
          <p:nvPicPr>
            <p:cNvPr id="9" name="Picture 8"/>
            <p:cNvPicPr>
              <a:picLocks noChangeAspect="1"/>
            </p:cNvPicPr>
            <p:nvPr/>
          </p:nvPicPr>
          <p:blipFill rotWithShape="1">
            <a:blip r:embed="rId8"/>
            <a:srcRect l="6109" t="6424" r="63055" b="57873"/>
            <a:stretch/>
          </p:blipFill>
          <p:spPr>
            <a:xfrm>
              <a:off x="5220072" y="2348880"/>
              <a:ext cx="3240361" cy="4389637"/>
            </a:xfrm>
            <a:prstGeom prst="rect">
              <a:avLst/>
            </a:prstGeom>
            <a:ln>
              <a:noFill/>
            </a:ln>
          </p:spPr>
          <p:style>
            <a:lnRef idx="2">
              <a:schemeClr val="dk1"/>
            </a:lnRef>
            <a:fillRef idx="1">
              <a:schemeClr val="lt1"/>
            </a:fillRef>
            <a:effectRef idx="0">
              <a:schemeClr val="dk1"/>
            </a:effectRef>
            <a:fontRef idx="minor">
              <a:schemeClr val="dk1"/>
            </a:fontRef>
          </p:style>
        </p:pic>
      </p:grpSp>
      <p:grpSp>
        <p:nvGrpSpPr>
          <p:cNvPr id="6" name="Group 5"/>
          <p:cNvGrpSpPr/>
          <p:nvPr/>
        </p:nvGrpSpPr>
        <p:grpSpPr>
          <a:xfrm>
            <a:off x="4067944" y="5687423"/>
            <a:ext cx="4541652" cy="837921"/>
            <a:chOff x="4202543" y="5203919"/>
            <a:chExt cx="4393034" cy="810500"/>
          </a:xfrm>
        </p:grpSpPr>
        <p:sp>
          <p:nvSpPr>
            <p:cNvPr id="3" name="TextBox 2"/>
            <p:cNvSpPr txBox="1"/>
            <p:nvPr/>
          </p:nvSpPr>
          <p:spPr>
            <a:xfrm>
              <a:off x="4202543" y="5210616"/>
              <a:ext cx="4393034" cy="803803"/>
            </a:xfrm>
            <a:prstGeom prst="rect">
              <a:avLst/>
            </a:prstGeom>
            <a:noFill/>
          </p:spPr>
          <p:txBody>
            <a:bodyPr wrap="square" rtlCol="0">
              <a:spAutoFit/>
            </a:bodyPr>
            <a:lstStyle/>
            <a:p>
              <a:pPr algn="ctr"/>
              <a:r>
                <a:rPr lang="en-GB" sz="1600" b="1" dirty="0" smtClean="0">
                  <a:solidFill>
                    <a:schemeClr val="accent1"/>
                  </a:solidFill>
                </a:rPr>
                <a:t>Gavi 2016-20 strategy targets to be approved by Board in December</a:t>
              </a:r>
            </a:p>
            <a:p>
              <a:pPr algn="ctr"/>
              <a:endParaRPr lang="en-GB" sz="1600" dirty="0">
                <a:solidFill>
                  <a:schemeClr val="accent1"/>
                </a:solidFill>
              </a:endParaRPr>
            </a:p>
          </p:txBody>
        </p:sp>
        <p:cxnSp>
          <p:nvCxnSpPr>
            <p:cNvPr id="12" name="Straight Connector 11"/>
            <p:cNvCxnSpPr/>
            <p:nvPr/>
          </p:nvCxnSpPr>
          <p:spPr>
            <a:xfrm>
              <a:off x="4283968" y="5786680"/>
              <a:ext cx="42301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83968" y="5203919"/>
              <a:ext cx="4230184" cy="66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995936" y="1556792"/>
            <a:ext cx="4707728" cy="4108817"/>
          </a:xfrm>
          <a:prstGeom prst="rect">
            <a:avLst/>
          </a:prstGeom>
          <a:noFill/>
        </p:spPr>
        <p:txBody>
          <a:bodyPr wrap="square" rtlCol="0">
            <a:spAutoFit/>
          </a:bodyPr>
          <a:lstStyle/>
          <a:p>
            <a:pPr>
              <a:spcAft>
                <a:spcPts val="600"/>
              </a:spcAft>
              <a:buClr>
                <a:schemeClr val="accent3"/>
              </a:buClr>
            </a:pPr>
            <a:r>
              <a:rPr lang="en-GB" u="sng" dirty="0" smtClean="0"/>
              <a:t>Reach of routine coverage </a:t>
            </a:r>
          </a:p>
          <a:p>
            <a:pPr marL="285750" indent="-285750">
              <a:spcAft>
                <a:spcPts val="600"/>
              </a:spcAft>
              <a:buClr>
                <a:schemeClr val="accent3"/>
              </a:buClr>
              <a:buFont typeface="Arial" panose="020B0604020202020204" pitchFamily="34" charset="0"/>
              <a:buChar char="•"/>
            </a:pPr>
            <a:r>
              <a:rPr lang="en-GB" dirty="0" smtClean="0"/>
              <a:t>3rd dose of pentavalent vaccine</a:t>
            </a:r>
          </a:p>
          <a:p>
            <a:pPr marL="285750" indent="-285750">
              <a:spcAft>
                <a:spcPts val="600"/>
              </a:spcAft>
              <a:buClr>
                <a:schemeClr val="accent3"/>
              </a:buClr>
              <a:buFont typeface="Arial" panose="020B0604020202020204" pitchFamily="34" charset="0"/>
              <a:buChar char="•"/>
            </a:pPr>
            <a:r>
              <a:rPr lang="en-GB" b="1" dirty="0" smtClean="0">
                <a:solidFill>
                  <a:srgbClr val="FF0000"/>
                </a:solidFill>
              </a:rPr>
              <a:t>First dose of routine measles </a:t>
            </a:r>
            <a:r>
              <a:rPr lang="en-GB" b="1" dirty="0" smtClean="0">
                <a:solidFill>
                  <a:srgbClr val="FF0000"/>
                </a:solidFill>
              </a:rPr>
              <a:t>vaccine</a:t>
            </a:r>
            <a:endParaRPr lang="en-GB" b="1" dirty="0" smtClean="0"/>
          </a:p>
          <a:p>
            <a:pPr>
              <a:spcAft>
                <a:spcPts val="600"/>
              </a:spcAft>
              <a:buClr>
                <a:schemeClr val="accent3"/>
              </a:buClr>
            </a:pPr>
            <a:r>
              <a:rPr lang="en-GB" u="sng" dirty="0" smtClean="0"/>
              <a:t>Breadth of protection</a:t>
            </a:r>
          </a:p>
          <a:p>
            <a:pPr marL="285750" indent="-285750">
              <a:spcAft>
                <a:spcPts val="600"/>
              </a:spcAft>
              <a:buClr>
                <a:schemeClr val="accent3"/>
              </a:buClr>
              <a:buFont typeface="Arial" panose="020B0604020202020204" pitchFamily="34" charset="0"/>
              <a:buChar char="•"/>
            </a:pPr>
            <a:r>
              <a:rPr lang="en-GB" b="1" dirty="0" smtClean="0">
                <a:solidFill>
                  <a:srgbClr val="FF0000"/>
                </a:solidFill>
              </a:rPr>
              <a:t>Average coverage across all Gavi supported </a:t>
            </a:r>
            <a:r>
              <a:rPr lang="en-GB" b="1" dirty="0" smtClean="0">
                <a:solidFill>
                  <a:srgbClr val="FF0000"/>
                </a:solidFill>
              </a:rPr>
              <a:t>vaccines</a:t>
            </a:r>
            <a:endParaRPr lang="en-GB" b="1" dirty="0" smtClean="0"/>
          </a:p>
          <a:p>
            <a:pPr>
              <a:spcAft>
                <a:spcPts val="600"/>
              </a:spcAft>
              <a:buClr>
                <a:schemeClr val="accent3"/>
              </a:buClr>
            </a:pPr>
            <a:r>
              <a:rPr lang="en-GB" u="sng" dirty="0" smtClean="0"/>
              <a:t>Equity of coverage</a:t>
            </a:r>
          </a:p>
          <a:p>
            <a:pPr>
              <a:spcAft>
                <a:spcPts val="600"/>
              </a:spcAft>
              <a:buClr>
                <a:schemeClr val="accent3"/>
              </a:buClr>
            </a:pPr>
            <a:r>
              <a:rPr lang="en-GB" dirty="0" smtClean="0"/>
              <a:t>Difference in penta3 coverage based on:</a:t>
            </a:r>
          </a:p>
          <a:p>
            <a:pPr marL="285750" indent="-285750">
              <a:spcAft>
                <a:spcPts val="600"/>
              </a:spcAft>
              <a:buClr>
                <a:schemeClr val="accent3"/>
              </a:buClr>
              <a:buFont typeface="Arial" panose="020B0604020202020204" pitchFamily="34" charset="0"/>
              <a:buChar char="•"/>
            </a:pPr>
            <a:r>
              <a:rPr lang="en-GB" dirty="0" smtClean="0"/>
              <a:t>Geography (by district)</a:t>
            </a:r>
          </a:p>
          <a:p>
            <a:pPr marL="285750" indent="-285750">
              <a:spcAft>
                <a:spcPts val="600"/>
              </a:spcAft>
              <a:buClr>
                <a:schemeClr val="accent3"/>
              </a:buClr>
              <a:buFont typeface="Arial" panose="020B0604020202020204" pitchFamily="34" charset="0"/>
              <a:buChar char="•"/>
            </a:pPr>
            <a:r>
              <a:rPr lang="en-GB" dirty="0" smtClean="0"/>
              <a:t>Wealth</a:t>
            </a:r>
          </a:p>
          <a:p>
            <a:pPr marL="285750" indent="-285750">
              <a:spcAft>
                <a:spcPts val="600"/>
              </a:spcAft>
              <a:buClr>
                <a:schemeClr val="accent3"/>
              </a:buClr>
              <a:buFont typeface="Arial" panose="020B0604020202020204" pitchFamily="34" charset="0"/>
              <a:buChar char="•"/>
            </a:pPr>
            <a:r>
              <a:rPr lang="en-GB" dirty="0" smtClean="0"/>
              <a:t>Education status of mother / female caregiver</a:t>
            </a:r>
          </a:p>
        </p:txBody>
      </p:sp>
      <p:sp>
        <p:nvSpPr>
          <p:cNvPr id="17" name="TextBox 16"/>
          <p:cNvSpPr txBox="1"/>
          <p:nvPr/>
        </p:nvSpPr>
        <p:spPr>
          <a:xfrm>
            <a:off x="3995936" y="1187460"/>
            <a:ext cx="4563712" cy="400110"/>
          </a:xfrm>
          <a:prstGeom prst="rect">
            <a:avLst/>
          </a:prstGeom>
          <a:noFill/>
        </p:spPr>
        <p:txBody>
          <a:bodyPr wrap="square" rtlCol="0">
            <a:spAutoFit/>
          </a:bodyPr>
          <a:lstStyle/>
          <a:p>
            <a:r>
              <a:rPr lang="en-GB" sz="2000" b="1" dirty="0" smtClean="0"/>
              <a:t>Gavi 2016-20 strategy indicators</a:t>
            </a:r>
            <a:endParaRPr lang="en-GB" sz="2000" dirty="0" smtClean="0"/>
          </a:p>
        </p:txBody>
      </p:sp>
      <p:sp>
        <p:nvSpPr>
          <p:cNvPr id="21" name="Content Placeholder 5"/>
          <p:cNvSpPr txBox="1">
            <a:spLocks/>
          </p:cNvSpPr>
          <p:nvPr/>
        </p:nvSpPr>
        <p:spPr>
          <a:xfrm>
            <a:off x="964281" y="6093296"/>
            <a:ext cx="3429000" cy="383367"/>
          </a:xfrm>
          <a:prstGeom prst="rect">
            <a:avLst/>
          </a:prstGeom>
        </p:spPr>
        <p:txBody>
          <a:bodyPr lIns="0" tIns="0" rIns="0" bIns="0"/>
          <a:lst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tabLst>
                <a:tab pos="133350" algn="l"/>
              </a:tabLst>
            </a:pPr>
            <a:r>
              <a:rPr lang="en-GB" sz="800" dirty="0" smtClean="0">
                <a:solidFill>
                  <a:schemeClr val="tx1"/>
                </a:solidFill>
                <a:cs typeface="Arial" pitchFamily="34" charset="0"/>
              </a:rPr>
              <a:t>Source: </a:t>
            </a:r>
            <a:r>
              <a:rPr lang="en-GB" sz="800" b="0" dirty="0" smtClean="0">
                <a:solidFill>
                  <a:prstClr val="black"/>
                </a:solidFill>
              </a:rPr>
              <a:t>Gavi; GVAP</a:t>
            </a:r>
            <a:endParaRPr lang="en-GB" sz="800" b="0" dirty="0">
              <a:solidFill>
                <a:schemeClr val="tx1"/>
              </a:solidFill>
              <a:cs typeface="Arial" pitchFamily="34" charset="0"/>
            </a:endParaRPr>
          </a:p>
        </p:txBody>
      </p:sp>
    </p:spTree>
    <p:extLst>
      <p:ext uri="{BB962C8B-B14F-4D97-AF65-F5344CB8AC3E}">
        <p14:creationId xmlns:p14="http://schemas.microsoft.com/office/powerpoint/2010/main" val="551224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9592" y="74973"/>
            <a:ext cx="7345362" cy="1036638"/>
          </a:xfrm>
        </p:spPr>
        <p:txBody>
          <a:bodyPr/>
          <a:lstStyle/>
          <a:p>
            <a:pPr indent="-180000"/>
            <a:r>
              <a:rPr lang="en-US" cap="all" dirty="0" smtClean="0"/>
              <a:t>Existing Gavi Measles-Rubella Program</a:t>
            </a:r>
            <a:endParaRPr lang="en-US" cap="all" dirty="0"/>
          </a:p>
        </p:txBody>
      </p:sp>
      <p:sp>
        <p:nvSpPr>
          <p:cNvPr id="8" name="Espace réservé du contenu 7"/>
          <p:cNvSpPr>
            <a:spLocks noGrp="1"/>
          </p:cNvSpPr>
          <p:nvPr>
            <p:ph idx="1"/>
          </p:nvPr>
        </p:nvSpPr>
        <p:spPr>
          <a:xfrm>
            <a:off x="899592" y="1268760"/>
            <a:ext cx="7345362" cy="5112568"/>
          </a:xfrm>
        </p:spPr>
        <p:txBody>
          <a:bodyPr/>
          <a:lstStyle/>
          <a:p>
            <a:pPr lvl="1"/>
            <a:r>
              <a:rPr lang="en-US" dirty="0" smtClean="0"/>
              <a:t>Past: </a:t>
            </a:r>
            <a:r>
              <a:rPr lang="en-US" b="0" dirty="0" smtClean="0"/>
              <a:t>Gavi-IFFIm provided US$ 176M to M&amp;RI in 2004-2008 </a:t>
            </a:r>
          </a:p>
          <a:p>
            <a:pPr lvl="1"/>
            <a:r>
              <a:rPr lang="en-US" dirty="0" smtClean="0"/>
              <a:t>Current: </a:t>
            </a:r>
            <a:endParaRPr lang="en-US" dirty="0" smtClean="0"/>
          </a:p>
          <a:p>
            <a:pPr lvl="1"/>
            <a:r>
              <a:rPr lang="en-US" dirty="0" smtClean="0"/>
              <a:t>Direct:</a:t>
            </a:r>
          </a:p>
          <a:p>
            <a:endParaRPr lang="en-US" dirty="0" smtClean="0"/>
          </a:p>
          <a:p>
            <a:endParaRPr lang="en-US" dirty="0" smtClean="0"/>
          </a:p>
          <a:p>
            <a:pPr marL="324000" lvl="2" indent="0">
              <a:buNone/>
            </a:pPr>
            <a:endParaRPr lang="en-US" dirty="0" smtClean="0"/>
          </a:p>
          <a:p>
            <a:pPr marL="324000" lvl="2" indent="0">
              <a:buNone/>
            </a:pPr>
            <a:endParaRPr lang="en-US" dirty="0"/>
          </a:p>
          <a:p>
            <a:pPr marL="324000" lvl="2" indent="0">
              <a:buNone/>
            </a:pPr>
            <a:endParaRPr lang="en-US" dirty="0" smtClean="0"/>
          </a:p>
          <a:p>
            <a:pPr marL="324000" lvl="2" indent="0">
              <a:buNone/>
            </a:pPr>
            <a:endParaRPr lang="en-US" dirty="0"/>
          </a:p>
          <a:p>
            <a:pPr marL="324000" lvl="2" indent="0">
              <a:buNone/>
            </a:pPr>
            <a:endParaRPr lang="en-US" dirty="0" smtClean="0"/>
          </a:p>
          <a:p>
            <a:pPr marL="324000" lvl="2" indent="0">
              <a:buNone/>
            </a:pPr>
            <a:endParaRPr lang="en-US" dirty="0"/>
          </a:p>
          <a:p>
            <a:pPr marL="324000" lvl="2" indent="0">
              <a:buNone/>
            </a:pPr>
            <a:endParaRPr lang="en-US" dirty="0" smtClean="0"/>
          </a:p>
          <a:p>
            <a:pPr lvl="1"/>
            <a:r>
              <a:rPr lang="en-US" dirty="0" smtClean="0"/>
              <a:t>Indirect support: </a:t>
            </a:r>
          </a:p>
          <a:p>
            <a:pPr lvl="2"/>
            <a:r>
              <a:rPr lang="en-US" sz="1800" b="0" dirty="0" smtClean="0"/>
              <a:t>HSS Performance-based </a:t>
            </a:r>
            <a:r>
              <a:rPr lang="en-US" sz="1800" b="0" dirty="0" smtClean="0"/>
              <a:t>funding with measles coverage </a:t>
            </a:r>
            <a:r>
              <a:rPr lang="en-US" sz="1800" b="0" dirty="0" smtClean="0"/>
              <a:t>indicator</a:t>
            </a:r>
          </a:p>
          <a:p>
            <a:pPr marL="144000" lvl="1" indent="0">
              <a:buNone/>
            </a:pPr>
            <a:endParaRPr lang="en-GB" sz="1100" dirty="0" smtClean="0"/>
          </a:p>
          <a:p>
            <a:pPr marL="144000" lvl="1" indent="0">
              <a:buNone/>
            </a:pPr>
            <a:r>
              <a:rPr lang="en-GB" sz="2000" dirty="0" smtClean="0"/>
              <a:t>Gavi </a:t>
            </a:r>
            <a:r>
              <a:rPr lang="en-GB" sz="2000" dirty="0"/>
              <a:t>has disbursed US$550 million by end 2014. US$ 700 million more forecasted by 2020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88840"/>
            <a:ext cx="5893469"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887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35038" y="0"/>
            <a:ext cx="7946088" cy="1036638"/>
          </a:xfrm>
        </p:spPr>
        <p:txBody>
          <a:bodyPr/>
          <a:lstStyle/>
          <a:p>
            <a:r>
              <a:rPr lang="en-GB" dirty="0" smtClean="0">
                <a:latin typeface="Arial" charset="0"/>
                <a:ea typeface="ＭＳ Ｐゴシック" pitchFamily="34" charset="-128"/>
              </a:rPr>
              <a:t>MEASLES AND RUBELLA PROGRAMMES REACHED 24 COUNTRIES BY END 2014</a:t>
            </a:r>
          </a:p>
        </p:txBody>
      </p:sp>
      <p:graphicFrame>
        <p:nvGraphicFramePr>
          <p:cNvPr id="6" name="Table 5"/>
          <p:cNvGraphicFramePr>
            <a:graphicFrameLocks noGrp="1"/>
          </p:cNvGraphicFramePr>
          <p:nvPr>
            <p:extLst>
              <p:ext uri="{D42A27DB-BD31-4B8C-83A1-F6EECF244321}">
                <p14:modId xmlns:p14="http://schemas.microsoft.com/office/powerpoint/2010/main" val="1755657061"/>
              </p:ext>
            </p:extLst>
          </p:nvPr>
        </p:nvGraphicFramePr>
        <p:xfrm>
          <a:off x="1198313" y="1598594"/>
          <a:ext cx="2389192" cy="3234089"/>
        </p:xfrm>
        <a:graphic>
          <a:graphicData uri="http://schemas.openxmlformats.org/drawingml/2006/table">
            <a:tbl>
              <a:tblPr firstRow="1" bandRow="1">
                <a:tableStyleId>{F5AB1C69-6EDB-4FF4-983F-18BD219EF322}</a:tableStyleId>
              </a:tblPr>
              <a:tblGrid>
                <a:gridCol w="1023946"/>
                <a:gridCol w="1365246"/>
              </a:tblGrid>
              <a:tr h="371987">
                <a:tc>
                  <a:txBody>
                    <a:bodyPr/>
                    <a:lstStyle/>
                    <a:p>
                      <a:r>
                        <a:rPr lang="en-GB" sz="1100" noProof="0" dirty="0" smtClean="0"/>
                        <a:t>Country</a:t>
                      </a:r>
                      <a:endParaRPr lang="en-GB" sz="1100" b="1" noProof="0" dirty="0"/>
                    </a:p>
                  </a:txBody>
                  <a:tcPr marL="91423" marR="91423" marT="45736" marB="45736"/>
                </a:tc>
                <a:tc>
                  <a:txBody>
                    <a:bodyPr/>
                    <a:lstStyle/>
                    <a:p>
                      <a:r>
                        <a:rPr lang="en-GB" sz="1100" noProof="0" dirty="0" smtClean="0"/>
                        <a:t>Year</a:t>
                      </a:r>
                      <a:endParaRPr lang="en-GB" sz="1100" b="1" noProof="0" dirty="0"/>
                    </a:p>
                  </a:txBody>
                  <a:tcPr marL="91423" marR="91423" marT="45736" marB="45736"/>
                </a:tc>
              </a:tr>
              <a:tr h="193638">
                <a:tc>
                  <a:txBody>
                    <a:bodyPr/>
                    <a:lstStyle/>
                    <a:p>
                      <a:pPr algn="l" fontAlgn="b"/>
                      <a:r>
                        <a:rPr lang="en-GB" sz="1100" b="1" u="none" strike="noStrike" noProof="0" dirty="0" smtClean="0">
                          <a:solidFill>
                            <a:schemeClr val="tx1"/>
                          </a:solidFill>
                          <a:effectLst/>
                        </a:rPr>
                        <a:t>Viet </a:t>
                      </a:r>
                      <a:r>
                        <a:rPr lang="en-GB" sz="1100" b="1" u="none" strike="noStrike" noProof="0" dirty="0">
                          <a:solidFill>
                            <a:schemeClr val="tx1"/>
                          </a:solidFill>
                          <a:effectLst/>
                        </a:rPr>
                        <a:t>Nam</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2007-2011</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u="none" strike="noStrike" noProof="0" dirty="0" smtClean="0">
                          <a:effectLst/>
                        </a:rPr>
                        <a:t>DPR of </a:t>
                      </a:r>
                      <a:r>
                        <a:rPr lang="en-GB" sz="1100" u="none" strike="noStrike" noProof="0" dirty="0">
                          <a:effectLst/>
                        </a:rPr>
                        <a:t>Korea</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2008-2012</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b="1" u="none" strike="noStrike" noProof="0" dirty="0" smtClean="0">
                          <a:solidFill>
                            <a:schemeClr val="tx1"/>
                          </a:solidFill>
                          <a:effectLst/>
                        </a:rPr>
                        <a:t>Ghana</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2012 (Feb)</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b="1" u="none" strike="noStrike" noProof="0" dirty="0" smtClean="0">
                          <a:solidFill>
                            <a:schemeClr val="tx1"/>
                          </a:solidFill>
                          <a:effectLst/>
                        </a:rPr>
                        <a:t>Cambodia</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2012 (Jun)</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u="none" strike="noStrike" noProof="0" dirty="0" smtClean="0">
                          <a:effectLst/>
                        </a:rPr>
                        <a:t>Eritrea</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2012 (Jun)</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u="none" strike="noStrike" noProof="0" dirty="0" smtClean="0">
                          <a:solidFill>
                            <a:schemeClr val="tx1"/>
                          </a:solidFill>
                          <a:effectLst/>
                        </a:rPr>
                        <a:t>Gambia</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2012 (Aug)</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b="1" u="none" strike="noStrike" noProof="0" dirty="0" smtClean="0">
                          <a:solidFill>
                            <a:schemeClr val="tx1"/>
                          </a:solidFill>
                          <a:effectLst/>
                        </a:rPr>
                        <a:t>Bangladesh</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2012 (Sep)</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b="1" u="none" strike="noStrike" noProof="0" dirty="0" smtClean="0">
                          <a:solidFill>
                            <a:schemeClr val="tx1"/>
                          </a:solidFill>
                          <a:effectLst/>
                        </a:rPr>
                        <a:t>Myanmar</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2012</a:t>
                      </a:r>
                      <a:r>
                        <a:rPr lang="en-GB" sz="1100" u="none" strike="noStrike" baseline="0" noProof="0" dirty="0" smtClean="0">
                          <a:effectLst/>
                        </a:rPr>
                        <a:t> (Nov)</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u="none" strike="noStrike" noProof="0" dirty="0" smtClean="0">
                          <a:effectLst/>
                        </a:rPr>
                        <a:t>Burundi</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2013 (Jan)</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u="none" strike="noStrike" noProof="0" dirty="0" smtClean="0">
                          <a:effectLst/>
                        </a:rPr>
                        <a:t>Zambia</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2013 (Jul)</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u="none" strike="noStrike" noProof="0" dirty="0" smtClean="0">
                          <a:effectLst/>
                        </a:rPr>
                        <a:t>Sao </a:t>
                      </a:r>
                      <a:r>
                        <a:rPr lang="en-GB" sz="1100" u="none" strike="noStrike" noProof="0" dirty="0">
                          <a:effectLst/>
                        </a:rPr>
                        <a:t>Tome and Principe</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2013</a:t>
                      </a:r>
                      <a:r>
                        <a:rPr lang="en-GB" sz="1100" u="none" strike="noStrike" baseline="0" noProof="0" dirty="0" smtClean="0">
                          <a:effectLst/>
                        </a:rPr>
                        <a:t> (Dec)</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b="1" u="none" strike="noStrike" noProof="0" dirty="0" smtClean="0">
                          <a:solidFill>
                            <a:schemeClr val="tx1"/>
                          </a:solidFill>
                          <a:effectLst/>
                        </a:rPr>
                        <a:t>Tanzania</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2014 (May)</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b="1" u="none" strike="noStrike" noProof="0" dirty="0" smtClean="0">
                          <a:solidFill>
                            <a:schemeClr val="tx1"/>
                          </a:solidFill>
                          <a:effectLst/>
                        </a:rPr>
                        <a:t>Senegal</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2014 (Aug)</a:t>
                      </a:r>
                      <a:endParaRPr lang="en-GB" sz="1100" b="0" i="0" u="none" strike="noStrike" noProof="0" dirty="0">
                        <a:solidFill>
                          <a:schemeClr val="tx1"/>
                        </a:solidFill>
                        <a:effectLst/>
                        <a:latin typeface="+mn-lt"/>
                      </a:endParaRPr>
                    </a:p>
                  </a:txBody>
                  <a:tcPr marL="9523" marR="9523" marT="9528" marB="0" anchor="b"/>
                </a:tc>
              </a:tr>
              <a:tr h="193638">
                <a:tc>
                  <a:txBody>
                    <a:bodyPr/>
                    <a:lstStyle/>
                    <a:p>
                      <a:pPr algn="l" fontAlgn="b"/>
                      <a:r>
                        <a:rPr lang="en-GB" sz="1100" b="1" u="none" strike="noStrike" noProof="0" dirty="0" smtClean="0">
                          <a:solidFill>
                            <a:schemeClr val="tx1"/>
                          </a:solidFill>
                          <a:effectLst/>
                        </a:rPr>
                        <a:t>Burkina Faso</a:t>
                      </a:r>
                      <a:endParaRPr lang="en-GB" sz="1100" b="1" i="0" u="none" strike="noStrike" noProof="0" dirty="0">
                        <a:solidFill>
                          <a:schemeClr val="tx1"/>
                        </a:solidFill>
                        <a:effectLst/>
                        <a:latin typeface="+mn-lt"/>
                      </a:endParaRPr>
                    </a:p>
                  </a:txBody>
                  <a:tcPr marL="9523" marR="9523" marT="9528" marB="0" anchor="b"/>
                </a:tc>
                <a:tc>
                  <a:txBody>
                    <a:bodyPr/>
                    <a:lstStyle/>
                    <a:p>
                      <a:pPr algn="ctr" fontAlgn="b"/>
                      <a:r>
                        <a:rPr lang="en-GB" sz="1100" u="none" strike="noStrike" noProof="0" dirty="0" smtClean="0">
                          <a:effectLst/>
                        </a:rPr>
                        <a:t>2014 (Oct)</a:t>
                      </a:r>
                      <a:endParaRPr lang="en-GB" sz="1100" b="0" i="0" u="none" strike="noStrike" noProof="0" dirty="0">
                        <a:solidFill>
                          <a:schemeClr val="tx1"/>
                        </a:solidFill>
                        <a:effectLst/>
                        <a:latin typeface="+mn-lt"/>
                      </a:endParaRPr>
                    </a:p>
                  </a:txBody>
                  <a:tcPr marL="9523" marR="9523" marT="9528" marB="0" anchor="b"/>
                </a:tc>
              </a:tr>
            </a:tbl>
          </a:graphicData>
        </a:graphic>
      </p:graphicFrame>
      <p:sp>
        <p:nvSpPr>
          <p:cNvPr id="10328" name="TextBox 3"/>
          <p:cNvSpPr txBox="1">
            <a:spLocks noChangeArrowheads="1"/>
          </p:cNvSpPr>
          <p:nvPr/>
        </p:nvSpPr>
        <p:spPr bwMode="auto">
          <a:xfrm>
            <a:off x="874713" y="1268760"/>
            <a:ext cx="32848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rtl="0" eaLnBrk="1" hangingPunct="1"/>
            <a:r>
              <a:rPr lang="en-GB" sz="1400" b="1" dirty="0" smtClean="0">
                <a:solidFill>
                  <a:prstClr val="black"/>
                </a:solidFill>
              </a:rPr>
              <a:t>Measles Second Dose (14 countries)</a:t>
            </a:r>
            <a:endParaRPr lang="en-GB" sz="1400" b="1" dirty="0">
              <a:solidFill>
                <a:prstClr val="black"/>
              </a:solidFill>
            </a:endParaRPr>
          </a:p>
        </p:txBody>
      </p:sp>
      <p:sp>
        <p:nvSpPr>
          <p:cNvPr id="10329" name="TextBox 7"/>
          <p:cNvSpPr txBox="1">
            <a:spLocks noChangeArrowheads="1"/>
          </p:cNvSpPr>
          <p:nvPr/>
        </p:nvSpPr>
        <p:spPr bwMode="auto">
          <a:xfrm>
            <a:off x="4939496" y="1209616"/>
            <a:ext cx="3841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rtl="0" eaLnBrk="1" hangingPunct="1"/>
            <a:r>
              <a:rPr lang="en-GB" sz="1400" b="1" dirty="0" smtClean="0">
                <a:solidFill>
                  <a:prstClr val="black"/>
                </a:solidFill>
              </a:rPr>
              <a:t>Measles-Rubella campaigns (13 countries) </a:t>
            </a:r>
            <a:endParaRPr lang="en-GB" sz="1400" b="1" dirty="0">
              <a:solidFill>
                <a:prstClr val="black"/>
              </a:solidFill>
            </a:endParaRPr>
          </a:p>
        </p:txBody>
      </p:sp>
      <p:sp>
        <p:nvSpPr>
          <p:cNvPr id="10330" name="TextBox 8"/>
          <p:cNvSpPr txBox="1">
            <a:spLocks noChangeArrowheads="1"/>
          </p:cNvSpPr>
          <p:nvPr/>
        </p:nvSpPr>
        <p:spPr bwMode="auto">
          <a:xfrm>
            <a:off x="1760648" y="4941168"/>
            <a:ext cx="24513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rtl="0" eaLnBrk="1" hangingPunct="1"/>
            <a:r>
              <a:rPr lang="en-GB" sz="1400" b="1" dirty="0" smtClean="0">
                <a:solidFill>
                  <a:prstClr val="black"/>
                </a:solidFill>
              </a:rPr>
              <a:t>Measles SIAs (5 countries)</a:t>
            </a:r>
            <a:endParaRPr lang="en-GB" sz="1400" b="1"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767258668"/>
              </p:ext>
            </p:extLst>
          </p:nvPr>
        </p:nvGraphicFramePr>
        <p:xfrm>
          <a:off x="1763688" y="5247082"/>
          <a:ext cx="3528392" cy="1564025"/>
        </p:xfrm>
        <a:graphic>
          <a:graphicData uri="http://schemas.openxmlformats.org/drawingml/2006/table">
            <a:tbl>
              <a:tblPr firstRow="1" bandRow="1">
                <a:tableStyleId>{F5AB1C69-6EDB-4FF4-983F-18BD219EF322}</a:tableStyleId>
              </a:tblPr>
              <a:tblGrid>
                <a:gridCol w="1937009"/>
                <a:gridCol w="1591383"/>
              </a:tblGrid>
              <a:tr h="268775">
                <a:tc>
                  <a:txBody>
                    <a:bodyPr/>
                    <a:lstStyle/>
                    <a:p>
                      <a:r>
                        <a:rPr lang="en-GB" sz="1100" noProof="0" dirty="0" smtClean="0"/>
                        <a:t>Countries</a:t>
                      </a:r>
                      <a:endParaRPr lang="en-GB" sz="1100" noProof="0" dirty="0"/>
                    </a:p>
                  </a:txBody>
                  <a:tcPr marL="91468" marR="91468" marT="45705" marB="45705"/>
                </a:tc>
                <a:tc>
                  <a:txBody>
                    <a:bodyPr/>
                    <a:lstStyle/>
                    <a:p>
                      <a:r>
                        <a:rPr lang="en-GB" sz="1100" noProof="0" dirty="0" smtClean="0"/>
                        <a:t>Year</a:t>
                      </a:r>
                      <a:endParaRPr lang="en-GB" sz="1100" noProof="0" dirty="0"/>
                    </a:p>
                  </a:txBody>
                  <a:tcPr marL="91468" marR="91468" marT="45705" marB="45705"/>
                </a:tc>
              </a:tr>
              <a:tr h="259034">
                <a:tc>
                  <a:txBody>
                    <a:bodyPr/>
                    <a:lstStyle/>
                    <a:p>
                      <a:r>
                        <a:rPr lang="en-GB" sz="1100" noProof="0" dirty="0" smtClean="0"/>
                        <a:t>Ethiopia</a:t>
                      </a:r>
                      <a:endParaRPr lang="en-GB" sz="1100" noProof="0" dirty="0"/>
                    </a:p>
                  </a:txBody>
                  <a:tcPr marL="91468" marR="91468" marT="45705" marB="45705"/>
                </a:tc>
                <a:tc>
                  <a:txBody>
                    <a:bodyPr/>
                    <a:lstStyle/>
                    <a:p>
                      <a:r>
                        <a:rPr lang="en-GB" sz="1100" noProof="0" dirty="0" smtClean="0"/>
                        <a:t>2013 (May-Jun)</a:t>
                      </a:r>
                      <a:endParaRPr lang="en-GB" sz="1100" noProof="0" dirty="0"/>
                    </a:p>
                  </a:txBody>
                  <a:tcPr marL="91468" marR="91468" marT="45705" marB="45705"/>
                </a:tc>
              </a:tr>
              <a:tr h="259034">
                <a:tc>
                  <a:txBody>
                    <a:bodyPr/>
                    <a:lstStyle/>
                    <a:p>
                      <a:r>
                        <a:rPr lang="en-GB" sz="1100" noProof="0" dirty="0" smtClean="0"/>
                        <a:t>Nigeria</a:t>
                      </a:r>
                      <a:endParaRPr lang="en-GB" sz="1100" noProof="0" dirty="0"/>
                    </a:p>
                  </a:txBody>
                  <a:tcPr marL="91468" marR="91468" marT="45705" marB="45705"/>
                </a:tc>
                <a:tc>
                  <a:txBody>
                    <a:bodyPr/>
                    <a:lstStyle/>
                    <a:p>
                      <a:r>
                        <a:rPr lang="en-GB" sz="1100" noProof="0" dirty="0" smtClean="0"/>
                        <a:t>2013 (Oct, Nov)</a:t>
                      </a:r>
                      <a:endParaRPr lang="en-GB" sz="1100" noProof="0" dirty="0"/>
                    </a:p>
                  </a:txBody>
                  <a:tcPr marL="91468" marR="91468" marT="45705" marB="45705"/>
                </a:tc>
              </a:tr>
              <a:tr h="259034">
                <a:tc>
                  <a:txBody>
                    <a:bodyPr/>
                    <a:lstStyle/>
                    <a:p>
                      <a:r>
                        <a:rPr lang="en-GB" sz="1100" noProof="0" dirty="0" smtClean="0"/>
                        <a:t>DRC*</a:t>
                      </a:r>
                      <a:endParaRPr lang="en-GB" sz="1100" noProof="0" dirty="0"/>
                    </a:p>
                  </a:txBody>
                  <a:tcPr marL="91468" marR="91468" marT="45705" marB="45705"/>
                </a:tc>
                <a:tc>
                  <a:txBody>
                    <a:bodyPr/>
                    <a:lstStyle/>
                    <a:p>
                      <a:r>
                        <a:rPr lang="en-GB" sz="1100" noProof="0" dirty="0" smtClean="0"/>
                        <a:t>2013 Aug, 2014 July</a:t>
                      </a:r>
                      <a:endParaRPr lang="en-GB" sz="1100" noProof="0" dirty="0"/>
                    </a:p>
                  </a:txBody>
                  <a:tcPr marL="91468" marR="91468" marT="45705" marB="45705"/>
                </a:tc>
              </a:tr>
              <a:tr h="259034">
                <a:tc>
                  <a:txBody>
                    <a:bodyPr/>
                    <a:lstStyle/>
                    <a:p>
                      <a:r>
                        <a:rPr lang="en-GB" sz="1100" noProof="0" dirty="0" smtClean="0"/>
                        <a:t>Pakistan*</a:t>
                      </a:r>
                      <a:endParaRPr lang="en-GB" sz="1100" noProof="0" dirty="0"/>
                    </a:p>
                  </a:txBody>
                  <a:tcPr marL="91468" marR="91468" marT="45705" marB="45705"/>
                </a:tc>
                <a:tc>
                  <a:txBody>
                    <a:bodyPr/>
                    <a:lstStyle/>
                    <a:p>
                      <a:r>
                        <a:rPr lang="en-GB" sz="1100" baseline="0" noProof="0" dirty="0" smtClean="0"/>
                        <a:t>2014 (May)</a:t>
                      </a:r>
                      <a:endParaRPr lang="en-GB" sz="1100" noProof="0" dirty="0"/>
                    </a:p>
                  </a:txBody>
                  <a:tcPr marL="91468" marR="91468" marT="45705" marB="45705"/>
                </a:tc>
              </a:tr>
              <a:tr h="259034">
                <a:tc>
                  <a:txBody>
                    <a:bodyPr/>
                    <a:lstStyle/>
                    <a:p>
                      <a:r>
                        <a:rPr lang="en-GB" sz="1100" noProof="0" dirty="0" smtClean="0"/>
                        <a:t>Chad*</a:t>
                      </a:r>
                      <a:endParaRPr lang="en-GB" sz="1100" noProof="0" dirty="0"/>
                    </a:p>
                  </a:txBody>
                  <a:tcPr marL="91468" marR="91468" marT="45705" marB="45705"/>
                </a:tc>
                <a:tc>
                  <a:txBody>
                    <a:bodyPr/>
                    <a:lstStyle/>
                    <a:p>
                      <a:pPr marL="228600" indent="-228600">
                        <a:buAutoNum type="arabicPlain" startAt="2014"/>
                      </a:pPr>
                      <a:r>
                        <a:rPr lang="en-GB" sz="1100" baseline="0" noProof="0" dirty="0" smtClean="0"/>
                        <a:t> (Jun, Oct)</a:t>
                      </a:r>
                      <a:endParaRPr lang="en-GB" sz="1100" noProof="0" dirty="0"/>
                    </a:p>
                  </a:txBody>
                  <a:tcPr marL="91468" marR="91468" marT="45705" marB="45705"/>
                </a:tc>
              </a:tr>
            </a:tbl>
          </a:graphicData>
        </a:graphic>
      </p:graphicFrame>
      <p:sp>
        <p:nvSpPr>
          <p:cNvPr id="11" name="TextBox 10"/>
          <p:cNvSpPr txBox="1"/>
          <p:nvPr/>
        </p:nvSpPr>
        <p:spPr>
          <a:xfrm>
            <a:off x="760141" y="6093296"/>
            <a:ext cx="859531" cy="253916"/>
          </a:xfrm>
          <a:prstGeom prst="rect">
            <a:avLst/>
          </a:prstGeom>
          <a:noFill/>
        </p:spPr>
        <p:txBody>
          <a:bodyPr wrap="none" rtlCol="0">
            <a:spAutoFit/>
          </a:bodyPr>
          <a:lstStyle/>
          <a:p>
            <a:pPr rtl="0"/>
            <a:r>
              <a:rPr lang="en-GB" sz="1050" b="0" dirty="0" smtClean="0">
                <a:solidFill>
                  <a:prstClr val="black"/>
                </a:solidFill>
              </a:rPr>
              <a:t>* In phases</a:t>
            </a:r>
            <a:endParaRPr lang="en-GB" sz="1050" b="0" dirty="0">
              <a:solidFill>
                <a:prstClr val="black"/>
              </a:solidFill>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7722" r="4583"/>
          <a:stretch/>
        </p:blipFill>
        <p:spPr>
          <a:xfrm>
            <a:off x="4159586" y="1517393"/>
            <a:ext cx="4984413" cy="3186974"/>
          </a:xfrm>
          <a:prstGeom prst="rect">
            <a:avLst/>
          </a:prstGeom>
        </p:spPr>
      </p:pic>
      <p:sp>
        <p:nvSpPr>
          <p:cNvPr id="2" name="TextBox 1"/>
          <p:cNvSpPr txBox="1"/>
          <p:nvPr/>
        </p:nvSpPr>
        <p:spPr>
          <a:xfrm>
            <a:off x="6084168" y="4513305"/>
            <a:ext cx="2010487" cy="230832"/>
          </a:xfrm>
          <a:prstGeom prst="rect">
            <a:avLst/>
          </a:prstGeom>
          <a:noFill/>
        </p:spPr>
        <p:txBody>
          <a:bodyPr wrap="none" rtlCol="0">
            <a:spAutoFit/>
          </a:bodyPr>
          <a:lstStyle/>
          <a:p>
            <a:r>
              <a:rPr lang="fr-CH" sz="900" dirty="0" smtClean="0">
                <a:latin typeface="Arial Narrow" panose="020B0606020202030204" pitchFamily="34" charset="0"/>
              </a:rPr>
              <a:t>Myanmar in Jan 2015, PNG in August 2015</a:t>
            </a:r>
            <a:endParaRPr lang="en-GB" sz="900" dirty="0">
              <a:latin typeface="Arial Narrow" panose="020B0606020202030204" pitchFamily="34" charset="0"/>
            </a:endParaRPr>
          </a:p>
        </p:txBody>
      </p:sp>
    </p:spTree>
    <p:extLst>
      <p:ext uri="{BB962C8B-B14F-4D97-AF65-F5344CB8AC3E}">
        <p14:creationId xmlns:p14="http://schemas.microsoft.com/office/powerpoint/2010/main" val="4284155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MOST OF GAVI COUNTRIES FORECASTED TO INTRODUCE MR</a:t>
            </a:r>
            <a:endParaRPr lang="en-GB" dirty="0" smtClean="0">
              <a:latin typeface="Arial" charset="0"/>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475652253"/>
              </p:ext>
            </p:extLst>
          </p:nvPr>
        </p:nvGraphicFramePr>
        <p:xfrm>
          <a:off x="683569" y="2531423"/>
          <a:ext cx="7992889" cy="1584960"/>
        </p:xfrm>
        <a:graphic>
          <a:graphicData uri="http://schemas.openxmlformats.org/drawingml/2006/table">
            <a:tbl>
              <a:tblPr firstRow="1" bandRow="1">
                <a:tableStyleId>{F5AB1C69-6EDB-4FF4-983F-18BD219EF322}</a:tableStyleId>
              </a:tblPr>
              <a:tblGrid>
                <a:gridCol w="884866"/>
                <a:gridCol w="819988"/>
                <a:gridCol w="663048"/>
                <a:gridCol w="830538"/>
                <a:gridCol w="830538"/>
                <a:gridCol w="755033"/>
                <a:gridCol w="830538"/>
                <a:gridCol w="755033"/>
                <a:gridCol w="767538"/>
                <a:gridCol w="855769"/>
              </a:tblGrid>
              <a:tr h="355153">
                <a:tc>
                  <a:txBody>
                    <a:bodyPr/>
                    <a:lstStyle/>
                    <a:p>
                      <a:pPr algn="ctr"/>
                      <a:endParaRPr lang="en-GB" sz="2000" dirty="0"/>
                    </a:p>
                  </a:txBody>
                  <a:tcPr/>
                </a:tc>
                <a:tc>
                  <a:txBody>
                    <a:bodyPr/>
                    <a:lstStyle/>
                    <a:p>
                      <a:pPr algn="ctr"/>
                      <a:r>
                        <a:rPr lang="fr-CH" sz="1600" dirty="0" smtClean="0"/>
                        <a:t>&lt;2014</a:t>
                      </a:r>
                      <a:endParaRPr lang="en-GB" sz="1600" dirty="0"/>
                    </a:p>
                  </a:txBody>
                  <a:tcPr/>
                </a:tc>
                <a:tc>
                  <a:txBody>
                    <a:bodyPr/>
                    <a:lstStyle/>
                    <a:p>
                      <a:pPr algn="ctr"/>
                      <a:r>
                        <a:rPr lang="fr-CH" sz="1600" dirty="0" smtClean="0"/>
                        <a:t>2015</a:t>
                      </a:r>
                      <a:endParaRPr lang="en-GB" sz="1600" dirty="0"/>
                    </a:p>
                  </a:txBody>
                  <a:tcPr/>
                </a:tc>
                <a:tc>
                  <a:txBody>
                    <a:bodyPr/>
                    <a:lstStyle/>
                    <a:p>
                      <a:pPr algn="ctr"/>
                      <a:r>
                        <a:rPr lang="fr-CH" sz="1600" dirty="0" smtClean="0"/>
                        <a:t>2016</a:t>
                      </a:r>
                      <a:endParaRPr lang="en-GB" sz="1600" dirty="0"/>
                    </a:p>
                  </a:txBody>
                  <a:tcPr/>
                </a:tc>
                <a:tc>
                  <a:txBody>
                    <a:bodyPr/>
                    <a:lstStyle/>
                    <a:p>
                      <a:pPr algn="ctr"/>
                      <a:r>
                        <a:rPr lang="fr-CH" sz="1600" dirty="0" smtClean="0"/>
                        <a:t>2017</a:t>
                      </a:r>
                      <a:endParaRPr lang="en-GB" sz="1600" dirty="0"/>
                    </a:p>
                  </a:txBody>
                  <a:tcPr/>
                </a:tc>
                <a:tc>
                  <a:txBody>
                    <a:bodyPr/>
                    <a:lstStyle/>
                    <a:p>
                      <a:pPr algn="ctr"/>
                      <a:r>
                        <a:rPr lang="fr-CH" sz="1600" dirty="0" smtClean="0"/>
                        <a:t>2018</a:t>
                      </a:r>
                      <a:endParaRPr lang="en-GB" sz="1600" dirty="0"/>
                    </a:p>
                  </a:txBody>
                  <a:tcPr/>
                </a:tc>
                <a:tc>
                  <a:txBody>
                    <a:bodyPr/>
                    <a:lstStyle/>
                    <a:p>
                      <a:pPr algn="ctr"/>
                      <a:r>
                        <a:rPr lang="fr-CH" sz="1600" dirty="0" smtClean="0"/>
                        <a:t>2019</a:t>
                      </a:r>
                      <a:endParaRPr lang="en-GB" sz="1600" dirty="0"/>
                    </a:p>
                  </a:txBody>
                  <a:tcPr/>
                </a:tc>
                <a:tc>
                  <a:txBody>
                    <a:bodyPr/>
                    <a:lstStyle/>
                    <a:p>
                      <a:pPr algn="ctr"/>
                      <a:r>
                        <a:rPr lang="fr-CH" sz="1600" dirty="0" smtClean="0"/>
                        <a:t>2020</a:t>
                      </a:r>
                      <a:endParaRPr lang="en-GB" sz="1600" dirty="0"/>
                    </a:p>
                  </a:txBody>
                  <a:tcPr/>
                </a:tc>
                <a:tc>
                  <a:txBody>
                    <a:bodyPr/>
                    <a:lstStyle/>
                    <a:p>
                      <a:pPr algn="ctr"/>
                      <a:r>
                        <a:rPr lang="fr-CH" sz="1600" dirty="0" smtClean="0"/>
                        <a:t>&gt;2020</a:t>
                      </a:r>
                      <a:endParaRPr lang="en-GB" sz="1600" dirty="0"/>
                    </a:p>
                  </a:txBody>
                  <a:tcPr/>
                </a:tc>
                <a:tc>
                  <a:txBody>
                    <a:bodyPr/>
                    <a:lstStyle/>
                    <a:p>
                      <a:pPr algn="ctr"/>
                      <a:r>
                        <a:rPr lang="fr-CH" sz="2000" b="1" dirty="0" smtClean="0"/>
                        <a:t>Total</a:t>
                      </a:r>
                      <a:endParaRPr lang="en-GB" sz="2000" b="1" dirty="0"/>
                    </a:p>
                  </a:txBody>
                  <a:tcPr/>
                </a:tc>
              </a:tr>
              <a:tr h="299919">
                <a:tc>
                  <a:txBody>
                    <a:bodyPr/>
                    <a:lstStyle/>
                    <a:p>
                      <a:pPr algn="ctr"/>
                      <a:r>
                        <a:rPr lang="fr-CH" sz="2000" b="1" dirty="0" smtClean="0"/>
                        <a:t>MR</a:t>
                      </a:r>
                      <a:endParaRPr lang="en-GB" sz="2000" b="1" dirty="0"/>
                    </a:p>
                  </a:txBody>
                  <a:tcPr/>
                </a:tc>
                <a:tc>
                  <a:txBody>
                    <a:bodyPr/>
                    <a:lstStyle/>
                    <a:p>
                      <a:pPr algn="ctr"/>
                      <a:r>
                        <a:rPr lang="fr-CH" sz="2000" b="0" dirty="0" smtClean="0"/>
                        <a:t>14</a:t>
                      </a:r>
                      <a:endParaRPr lang="en-GB" sz="2000" b="0" dirty="0"/>
                    </a:p>
                  </a:txBody>
                  <a:tcPr/>
                </a:tc>
                <a:tc>
                  <a:txBody>
                    <a:bodyPr/>
                    <a:lstStyle/>
                    <a:p>
                      <a:pPr algn="ctr"/>
                      <a:r>
                        <a:rPr lang="fr-CH" sz="2000" b="0" dirty="0" smtClean="0"/>
                        <a:t>4</a:t>
                      </a:r>
                      <a:endParaRPr lang="en-GB" sz="2000" b="0" dirty="0"/>
                    </a:p>
                  </a:txBody>
                  <a:tcPr/>
                </a:tc>
                <a:tc>
                  <a:txBody>
                    <a:bodyPr/>
                    <a:lstStyle/>
                    <a:p>
                      <a:pPr algn="ctr"/>
                      <a:r>
                        <a:rPr lang="fr-CH" sz="2000" b="0" dirty="0" smtClean="0"/>
                        <a:t>6</a:t>
                      </a:r>
                      <a:endParaRPr lang="en-GB" sz="2000" b="0" dirty="0"/>
                    </a:p>
                  </a:txBody>
                  <a:tcPr/>
                </a:tc>
                <a:tc>
                  <a:txBody>
                    <a:bodyPr/>
                    <a:lstStyle/>
                    <a:p>
                      <a:pPr algn="ctr"/>
                      <a:r>
                        <a:rPr lang="fr-CH" sz="2000" b="0" dirty="0" smtClean="0"/>
                        <a:t>9</a:t>
                      </a:r>
                      <a:endParaRPr lang="en-GB" sz="2000" b="0" dirty="0"/>
                    </a:p>
                  </a:txBody>
                  <a:tcPr/>
                </a:tc>
                <a:tc>
                  <a:txBody>
                    <a:bodyPr/>
                    <a:lstStyle/>
                    <a:p>
                      <a:pPr algn="ctr"/>
                      <a:r>
                        <a:rPr lang="fr-CH" sz="2000" b="0" dirty="0" smtClean="0"/>
                        <a:t>7</a:t>
                      </a:r>
                      <a:endParaRPr lang="en-GB" sz="2000" b="0" dirty="0"/>
                    </a:p>
                  </a:txBody>
                  <a:tcPr/>
                </a:tc>
                <a:tc>
                  <a:txBody>
                    <a:bodyPr/>
                    <a:lstStyle/>
                    <a:p>
                      <a:pPr algn="ctr"/>
                      <a:r>
                        <a:rPr lang="fr-CH" sz="2000" b="0" dirty="0" smtClean="0"/>
                        <a:t>3</a:t>
                      </a:r>
                      <a:endParaRPr lang="en-GB" sz="2000" b="0" dirty="0"/>
                    </a:p>
                  </a:txBody>
                  <a:tcPr/>
                </a:tc>
                <a:tc>
                  <a:txBody>
                    <a:bodyPr/>
                    <a:lstStyle/>
                    <a:p>
                      <a:pPr algn="ctr"/>
                      <a:r>
                        <a:rPr lang="fr-CH" sz="2000" b="0" dirty="0" smtClean="0"/>
                        <a:t>1</a:t>
                      </a:r>
                      <a:endParaRPr lang="en-GB" sz="2000" b="0" dirty="0"/>
                    </a:p>
                  </a:txBody>
                  <a:tcPr/>
                </a:tc>
                <a:tc>
                  <a:txBody>
                    <a:bodyPr/>
                    <a:lstStyle/>
                    <a:p>
                      <a:pPr algn="ctr"/>
                      <a:r>
                        <a:rPr lang="fr-CH" sz="2000" b="0" dirty="0" smtClean="0"/>
                        <a:t>3</a:t>
                      </a:r>
                      <a:endParaRPr lang="en-GB" sz="2000" b="0" dirty="0"/>
                    </a:p>
                  </a:txBody>
                  <a:tcPr/>
                </a:tc>
                <a:tc>
                  <a:txBody>
                    <a:bodyPr/>
                    <a:lstStyle/>
                    <a:p>
                      <a:pPr algn="ctr"/>
                      <a:r>
                        <a:rPr lang="fr-CH" sz="2000" b="1" dirty="0" smtClean="0"/>
                        <a:t>47</a:t>
                      </a:r>
                      <a:endParaRPr lang="en-GB" sz="2000" b="1" dirty="0"/>
                    </a:p>
                  </a:txBody>
                  <a:tcPr/>
                </a:tc>
              </a:tr>
              <a:tr h="299919">
                <a:tc>
                  <a:txBody>
                    <a:bodyPr/>
                    <a:lstStyle/>
                    <a:p>
                      <a:pPr algn="ctr"/>
                      <a:r>
                        <a:rPr lang="fr-CH" sz="2000" b="1" dirty="0" smtClean="0"/>
                        <a:t>MSD</a:t>
                      </a:r>
                      <a:endParaRPr lang="en-GB" sz="2000" b="1" dirty="0"/>
                    </a:p>
                  </a:txBody>
                  <a:tcPr/>
                </a:tc>
                <a:tc>
                  <a:txBody>
                    <a:bodyPr/>
                    <a:lstStyle/>
                    <a:p>
                      <a:pPr algn="ctr"/>
                      <a:r>
                        <a:rPr lang="fr-CH" sz="2000" b="0" dirty="0" smtClean="0"/>
                        <a:t>13</a:t>
                      </a:r>
                      <a:endParaRPr lang="en-GB" sz="2000" b="0" dirty="0"/>
                    </a:p>
                  </a:txBody>
                  <a:tcPr/>
                </a:tc>
                <a:tc>
                  <a:txBody>
                    <a:bodyPr/>
                    <a:lstStyle/>
                    <a:p>
                      <a:pPr algn="ctr"/>
                      <a:r>
                        <a:rPr lang="fr-CH" sz="2000" b="0" dirty="0" smtClean="0"/>
                        <a:t>5</a:t>
                      </a:r>
                      <a:endParaRPr lang="en-GB" sz="2000" b="0" dirty="0"/>
                    </a:p>
                  </a:txBody>
                  <a:tcPr/>
                </a:tc>
                <a:tc>
                  <a:txBody>
                    <a:bodyPr/>
                    <a:lstStyle/>
                    <a:p>
                      <a:pPr algn="ctr"/>
                      <a:r>
                        <a:rPr lang="fr-CH" sz="2000" b="0" dirty="0" smtClean="0"/>
                        <a:t>3</a:t>
                      </a:r>
                      <a:endParaRPr lang="en-GB" sz="2000" b="0" dirty="0"/>
                    </a:p>
                  </a:txBody>
                  <a:tcPr/>
                </a:tc>
                <a:tc>
                  <a:txBody>
                    <a:bodyPr/>
                    <a:lstStyle/>
                    <a:p>
                      <a:pPr algn="ctr"/>
                      <a:r>
                        <a:rPr lang="fr-CH" sz="2000" b="0" dirty="0" smtClean="0"/>
                        <a:t>3</a:t>
                      </a:r>
                      <a:endParaRPr lang="en-GB" sz="2000" b="0" dirty="0"/>
                    </a:p>
                  </a:txBody>
                  <a:tcPr/>
                </a:tc>
                <a:tc>
                  <a:txBody>
                    <a:bodyPr/>
                    <a:lstStyle/>
                    <a:p>
                      <a:pPr algn="ctr"/>
                      <a:r>
                        <a:rPr lang="fr-CH" sz="2000" b="0" dirty="0" smtClean="0"/>
                        <a:t>0</a:t>
                      </a:r>
                      <a:endParaRPr lang="en-GB" sz="2000" b="0" dirty="0"/>
                    </a:p>
                  </a:txBody>
                  <a:tcPr/>
                </a:tc>
                <a:tc>
                  <a:txBody>
                    <a:bodyPr/>
                    <a:lstStyle/>
                    <a:p>
                      <a:pPr algn="ctr"/>
                      <a:r>
                        <a:rPr lang="fr-CH" sz="2000" b="0" dirty="0" smtClean="0"/>
                        <a:t>5</a:t>
                      </a:r>
                      <a:endParaRPr lang="en-GB" sz="2000" b="0" dirty="0"/>
                    </a:p>
                  </a:txBody>
                  <a:tcPr/>
                </a:tc>
                <a:tc>
                  <a:txBody>
                    <a:bodyPr/>
                    <a:lstStyle/>
                    <a:p>
                      <a:pPr algn="ctr"/>
                      <a:r>
                        <a:rPr lang="fr-CH" sz="2000" b="0" dirty="0" smtClean="0"/>
                        <a:t>0</a:t>
                      </a:r>
                      <a:endParaRPr lang="en-GB" sz="2000" b="0" dirty="0"/>
                    </a:p>
                  </a:txBody>
                  <a:tcPr/>
                </a:tc>
                <a:tc>
                  <a:txBody>
                    <a:bodyPr/>
                    <a:lstStyle/>
                    <a:p>
                      <a:pPr algn="ctr"/>
                      <a:r>
                        <a:rPr lang="fr-CH" sz="2000" b="0" dirty="0" smtClean="0"/>
                        <a:t>8</a:t>
                      </a:r>
                      <a:endParaRPr lang="en-GB" sz="2000" b="0" dirty="0"/>
                    </a:p>
                  </a:txBody>
                  <a:tcPr/>
                </a:tc>
                <a:tc>
                  <a:txBody>
                    <a:bodyPr/>
                    <a:lstStyle/>
                    <a:p>
                      <a:pPr algn="ctr"/>
                      <a:r>
                        <a:rPr lang="fr-CH" sz="2000" b="1" dirty="0" smtClean="0"/>
                        <a:t>37</a:t>
                      </a:r>
                      <a:endParaRPr lang="en-GB" sz="2000" b="1" dirty="0"/>
                    </a:p>
                  </a:txBody>
                  <a:tcPr/>
                </a:tc>
              </a:tr>
              <a:tr h="299919">
                <a:tc>
                  <a:txBody>
                    <a:bodyPr/>
                    <a:lstStyle/>
                    <a:p>
                      <a:pPr algn="ctr"/>
                      <a:r>
                        <a:rPr lang="fr-CH" sz="2000" b="1" dirty="0" smtClean="0"/>
                        <a:t>MSIA</a:t>
                      </a:r>
                      <a:endParaRPr lang="en-GB" sz="2000" b="1" dirty="0"/>
                    </a:p>
                  </a:txBody>
                  <a:tcPr/>
                </a:tc>
                <a:tc>
                  <a:txBody>
                    <a:bodyPr/>
                    <a:lstStyle/>
                    <a:p>
                      <a:pPr algn="ctr"/>
                      <a:r>
                        <a:rPr lang="fr-CH" sz="2000" b="0" dirty="0" smtClean="0"/>
                        <a:t>5</a:t>
                      </a:r>
                      <a:endParaRPr lang="en-GB" sz="2000" b="0" dirty="0"/>
                    </a:p>
                  </a:txBody>
                  <a:tcPr/>
                </a:tc>
                <a:tc>
                  <a:txBody>
                    <a:bodyPr/>
                    <a:lstStyle/>
                    <a:p>
                      <a:pPr algn="ctr"/>
                      <a:endParaRPr lang="en-GB" sz="2000" b="0" dirty="0"/>
                    </a:p>
                  </a:txBody>
                  <a:tcPr/>
                </a:tc>
                <a:tc>
                  <a:txBody>
                    <a:bodyPr/>
                    <a:lstStyle/>
                    <a:p>
                      <a:pPr algn="ctr"/>
                      <a:r>
                        <a:rPr lang="fr-CH" sz="2000" b="0" dirty="0" smtClean="0"/>
                        <a:t>1</a:t>
                      </a:r>
                      <a:endParaRPr lang="en-GB" sz="2000" b="0" dirty="0"/>
                    </a:p>
                  </a:txBody>
                  <a:tcPr/>
                </a:tc>
                <a:tc>
                  <a:txBody>
                    <a:bodyPr/>
                    <a:lstStyle/>
                    <a:p>
                      <a:pPr algn="ctr"/>
                      <a:endParaRPr lang="en-GB" sz="2000" b="0" dirty="0"/>
                    </a:p>
                  </a:txBody>
                  <a:tcPr/>
                </a:tc>
                <a:tc>
                  <a:txBody>
                    <a:bodyPr/>
                    <a:lstStyle/>
                    <a:p>
                      <a:pPr algn="ctr"/>
                      <a:endParaRPr lang="en-GB" sz="2000" b="0" dirty="0"/>
                    </a:p>
                  </a:txBody>
                  <a:tcPr/>
                </a:tc>
                <a:tc>
                  <a:txBody>
                    <a:bodyPr/>
                    <a:lstStyle/>
                    <a:p>
                      <a:pPr algn="ctr"/>
                      <a:endParaRPr lang="en-GB" sz="2000" b="0" dirty="0"/>
                    </a:p>
                  </a:txBody>
                  <a:tcPr/>
                </a:tc>
                <a:tc>
                  <a:txBody>
                    <a:bodyPr/>
                    <a:lstStyle/>
                    <a:p>
                      <a:pPr algn="ctr"/>
                      <a:endParaRPr lang="en-GB" sz="2000" b="0" dirty="0"/>
                    </a:p>
                  </a:txBody>
                  <a:tcPr/>
                </a:tc>
                <a:tc>
                  <a:txBody>
                    <a:bodyPr/>
                    <a:lstStyle/>
                    <a:p>
                      <a:pPr algn="ctr"/>
                      <a:endParaRPr lang="en-GB" sz="2000" b="0" dirty="0"/>
                    </a:p>
                  </a:txBody>
                  <a:tcPr/>
                </a:tc>
                <a:tc>
                  <a:txBody>
                    <a:bodyPr/>
                    <a:lstStyle/>
                    <a:p>
                      <a:pPr algn="ctr"/>
                      <a:r>
                        <a:rPr lang="fr-CH" sz="2000" b="1" dirty="0" smtClean="0"/>
                        <a:t>6</a:t>
                      </a:r>
                      <a:endParaRPr lang="en-GB" sz="2000" b="1" dirty="0"/>
                    </a:p>
                  </a:txBody>
                  <a:tcPr/>
                </a:tc>
              </a:tr>
            </a:tbl>
          </a:graphicData>
        </a:graphic>
      </p:graphicFrame>
      <p:sp>
        <p:nvSpPr>
          <p:cNvPr id="3" name="TextBox 2"/>
          <p:cNvSpPr txBox="1"/>
          <p:nvPr/>
        </p:nvSpPr>
        <p:spPr>
          <a:xfrm>
            <a:off x="903425" y="4797152"/>
            <a:ext cx="4668073" cy="461665"/>
          </a:xfrm>
          <a:prstGeom prst="rect">
            <a:avLst/>
          </a:prstGeom>
          <a:noFill/>
        </p:spPr>
        <p:txBody>
          <a:bodyPr wrap="none" rtlCol="0">
            <a:spAutoFit/>
          </a:bodyPr>
          <a:lstStyle/>
          <a:p>
            <a:r>
              <a:rPr lang="en-GB" sz="1200" dirty="0" smtClean="0"/>
              <a:t>MR forecast latest as of 16 Sep 2015. MSD forecast from SDFv11</a:t>
            </a:r>
          </a:p>
          <a:p>
            <a:r>
              <a:rPr lang="en-GB" sz="1200" dirty="0" smtClean="0"/>
              <a:t>MSIA countries with more than 1 campaign counted once</a:t>
            </a:r>
            <a:endParaRPr lang="en-GB" sz="1200" dirty="0"/>
          </a:p>
        </p:txBody>
      </p:sp>
      <p:sp>
        <p:nvSpPr>
          <p:cNvPr id="11" name="TextBox 3"/>
          <p:cNvSpPr txBox="1">
            <a:spLocks noChangeArrowheads="1"/>
          </p:cNvSpPr>
          <p:nvPr/>
        </p:nvSpPr>
        <p:spPr bwMode="auto">
          <a:xfrm>
            <a:off x="903425" y="2132856"/>
            <a:ext cx="3026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GB" sz="1400" b="1" dirty="0" smtClean="0"/>
              <a:t>Number of country introductions </a:t>
            </a:r>
            <a:endParaRPr lang="en-GB" sz="1400" b="1" dirty="0"/>
          </a:p>
        </p:txBody>
      </p:sp>
    </p:spTree>
    <p:extLst>
      <p:ext uri="{BB962C8B-B14F-4D97-AF65-F5344CB8AC3E}">
        <p14:creationId xmlns:p14="http://schemas.microsoft.com/office/powerpoint/2010/main" val="538256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fr-CH" dirty="0" smtClean="0"/>
              <a:t>,GAVI PROGRAMS REACHED IN EXCESS OF 650M CHILDREN AND ADOLESCENTS</a:t>
            </a:r>
            <a:endParaRPr lang="en-GB" dirty="0" smtClean="0">
              <a:latin typeface="Arial" charset="0"/>
              <a:ea typeface="ＭＳ Ｐゴシック" pitchFamily="34" charset="-128"/>
            </a:endParaRPr>
          </a:p>
        </p:txBody>
      </p:sp>
      <p:graphicFrame>
        <p:nvGraphicFramePr>
          <p:cNvPr id="12" name="Content Placeholder 7"/>
          <p:cNvGraphicFramePr>
            <a:graphicFrameLocks noGrp="1"/>
          </p:cNvGraphicFramePr>
          <p:nvPr>
            <p:ph idx="1"/>
            <p:extLst>
              <p:ext uri="{D42A27DB-BD31-4B8C-83A1-F6EECF244321}">
                <p14:modId xmlns:p14="http://schemas.microsoft.com/office/powerpoint/2010/main" val="4209768649"/>
              </p:ext>
            </p:extLst>
          </p:nvPr>
        </p:nvGraphicFramePr>
        <p:xfrm>
          <a:off x="935038" y="1907380"/>
          <a:ext cx="6949331" cy="3105795"/>
        </p:xfrm>
        <a:graphic>
          <a:graphicData uri="http://schemas.openxmlformats.org/drawingml/2006/table">
            <a:tbl>
              <a:tblPr firstRow="1" bandRow="1">
                <a:tableStyleId>{F5AB1C69-6EDB-4FF4-983F-18BD219EF322}</a:tableStyleId>
              </a:tblPr>
              <a:tblGrid>
                <a:gridCol w="1476722"/>
                <a:gridCol w="1800200"/>
                <a:gridCol w="1872208"/>
                <a:gridCol w="1800201"/>
              </a:tblGrid>
              <a:tr h="1539648">
                <a:tc>
                  <a:txBody>
                    <a:bodyPr/>
                    <a:lstStyle/>
                    <a:p>
                      <a:pPr algn="ctr" fontAlgn="b"/>
                      <a:endParaRPr lang="en-GB" sz="2400" b="1" i="0" u="none" strike="noStrike" dirty="0">
                        <a:solidFill>
                          <a:srgbClr val="0070C0"/>
                        </a:solidFill>
                        <a:effectLst/>
                        <a:latin typeface="Calibri" panose="020F0502020204030204" pitchFamily="34" charset="0"/>
                      </a:endParaRPr>
                    </a:p>
                  </a:txBody>
                  <a:tcPr marL="9525" marR="9525" marT="9525" marB="0" anchor="ctr"/>
                </a:tc>
                <a:tc>
                  <a:txBody>
                    <a:bodyPr/>
                    <a:lstStyle/>
                    <a:p>
                      <a:pPr algn="ctr" fontAlgn="ctr"/>
                      <a:r>
                        <a:rPr lang="en-GB" sz="2400" u="none" strike="noStrike" dirty="0">
                          <a:effectLst/>
                        </a:rPr>
                        <a:t>Program start – 2015</a:t>
                      </a:r>
                      <a:endParaRPr lang="en-GB"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400" u="none" strike="noStrike" dirty="0">
                          <a:effectLst/>
                        </a:rPr>
                        <a:t>2016 - </a:t>
                      </a:r>
                      <a:r>
                        <a:rPr lang="en-GB" sz="2400" u="none" strike="noStrike" dirty="0" smtClean="0">
                          <a:effectLst/>
                        </a:rPr>
                        <a:t>2020</a:t>
                      </a:r>
                      <a:endParaRPr lang="en-GB"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400" u="none" strike="noStrike" dirty="0">
                          <a:effectLst/>
                        </a:rPr>
                        <a:t>Program start – 2020</a:t>
                      </a:r>
                      <a:endParaRPr lang="en-GB" sz="2400" b="1" i="0" u="none" strike="noStrike" dirty="0">
                        <a:solidFill>
                          <a:srgbClr val="000000"/>
                        </a:solidFill>
                        <a:effectLst/>
                        <a:latin typeface="Calibri" panose="020F0502020204030204" pitchFamily="34" charset="0"/>
                      </a:endParaRPr>
                    </a:p>
                  </a:txBody>
                  <a:tcPr marL="9525" marR="9525" marT="9525" marB="0" anchor="ctr"/>
                </a:tc>
              </a:tr>
              <a:tr h="522049">
                <a:tc>
                  <a:txBody>
                    <a:bodyPr/>
                    <a:lstStyle/>
                    <a:p>
                      <a:pPr algn="ctr" fontAlgn="ctr"/>
                      <a:r>
                        <a:rPr lang="fr-CH" sz="2400" b="0" i="0" u="none" strike="noStrike" dirty="0" smtClean="0">
                          <a:solidFill>
                            <a:srgbClr val="000000"/>
                          </a:solidFill>
                          <a:effectLst/>
                          <a:latin typeface="+mn-lt"/>
                        </a:rPr>
                        <a:t>MR</a:t>
                      </a:r>
                      <a:endParaRPr lang="en-GB" sz="2400" b="0" i="0" u="none" strike="noStrike" dirty="0">
                        <a:solidFill>
                          <a:srgbClr val="000000"/>
                        </a:solidFill>
                        <a:effectLst/>
                        <a:latin typeface="+mn-lt"/>
                      </a:endParaRPr>
                    </a:p>
                  </a:txBody>
                  <a:tcPr marL="9525" marR="9525" marT="9525" marB="0" anchor="ctr"/>
                </a:tc>
                <a:tc>
                  <a:txBody>
                    <a:bodyPr/>
                    <a:lstStyle/>
                    <a:p>
                      <a:pPr algn="ctr" fontAlgn="ctr"/>
                      <a:r>
                        <a:rPr lang="en-GB" sz="2400" u="none" strike="noStrike" dirty="0">
                          <a:effectLst/>
                          <a:latin typeface="+mn-lt"/>
                        </a:rPr>
                        <a:t>170M</a:t>
                      </a:r>
                      <a:endParaRPr lang="en-GB" sz="2400" b="0" i="0" u="none" strike="noStrike" dirty="0">
                        <a:solidFill>
                          <a:srgbClr val="000000"/>
                        </a:solidFill>
                        <a:effectLst/>
                        <a:latin typeface="+mn-lt"/>
                      </a:endParaRPr>
                    </a:p>
                  </a:txBody>
                  <a:tcPr marL="9525" marR="9525" marT="9525" marB="0" anchor="ctr"/>
                </a:tc>
                <a:tc>
                  <a:txBody>
                    <a:bodyPr/>
                    <a:lstStyle/>
                    <a:p>
                      <a:pPr algn="ctr" fontAlgn="ctr"/>
                      <a:r>
                        <a:rPr lang="en-GB" sz="2400" u="none" strike="noStrike" dirty="0">
                          <a:effectLst/>
                          <a:latin typeface="+mn-lt"/>
                        </a:rPr>
                        <a:t>480M</a:t>
                      </a:r>
                      <a:endParaRPr lang="en-GB" sz="2400" b="0" i="0" u="none" strike="noStrike" dirty="0">
                        <a:solidFill>
                          <a:srgbClr val="000000"/>
                        </a:solidFill>
                        <a:effectLst/>
                        <a:latin typeface="+mn-lt"/>
                      </a:endParaRPr>
                    </a:p>
                  </a:txBody>
                  <a:tcPr marL="9525" marR="9525" marT="9525" marB="0" anchor="ctr"/>
                </a:tc>
                <a:tc>
                  <a:txBody>
                    <a:bodyPr/>
                    <a:lstStyle/>
                    <a:p>
                      <a:pPr algn="ctr" fontAlgn="ctr"/>
                      <a:r>
                        <a:rPr lang="en-GB" sz="2400" b="1" u="none" strike="noStrike" dirty="0">
                          <a:effectLst/>
                          <a:latin typeface="+mn-lt"/>
                        </a:rPr>
                        <a:t>650M</a:t>
                      </a:r>
                      <a:endParaRPr lang="en-GB" sz="2400" b="1" i="0" u="none" strike="noStrike" dirty="0">
                        <a:solidFill>
                          <a:srgbClr val="000000"/>
                        </a:solidFill>
                        <a:effectLst/>
                        <a:latin typeface="+mn-lt"/>
                      </a:endParaRPr>
                    </a:p>
                  </a:txBody>
                  <a:tcPr marL="9525" marR="9525" marT="9525" marB="0" anchor="ctr"/>
                </a:tc>
              </a:tr>
              <a:tr h="522049">
                <a:tc>
                  <a:txBody>
                    <a:bodyPr/>
                    <a:lstStyle/>
                    <a:p>
                      <a:pPr algn="ctr" fontAlgn="ctr"/>
                      <a:r>
                        <a:rPr lang="fr-CH" sz="2400" b="0" i="0" u="none" strike="noStrike" dirty="0" smtClean="0">
                          <a:solidFill>
                            <a:schemeClr val="dk1"/>
                          </a:solidFill>
                          <a:effectLst/>
                          <a:latin typeface="+mn-lt"/>
                        </a:rPr>
                        <a:t>MSD</a:t>
                      </a:r>
                      <a:endParaRPr lang="en-GB" sz="2400" b="0" i="0" u="none" strike="noStrike" dirty="0">
                        <a:solidFill>
                          <a:srgbClr val="000000"/>
                        </a:solidFill>
                        <a:effectLst/>
                        <a:latin typeface="+mn-lt"/>
                      </a:endParaRPr>
                    </a:p>
                  </a:txBody>
                  <a:tcPr marL="9525" marR="9525" marT="9525" marB="0" anchor="ctr"/>
                </a:tc>
                <a:tc>
                  <a:txBody>
                    <a:bodyPr/>
                    <a:lstStyle/>
                    <a:p>
                      <a:pPr algn="ctr" fontAlgn="ctr"/>
                      <a:r>
                        <a:rPr lang="en-GB" sz="2400" u="none" strike="noStrike" dirty="0">
                          <a:effectLst/>
                          <a:latin typeface="+mn-lt"/>
                        </a:rPr>
                        <a:t>64M</a:t>
                      </a:r>
                      <a:endParaRPr lang="en-GB" sz="2400" b="0" i="0" u="none" strike="noStrike" dirty="0">
                        <a:solidFill>
                          <a:srgbClr val="000000"/>
                        </a:solidFill>
                        <a:effectLst/>
                        <a:latin typeface="+mn-lt"/>
                      </a:endParaRPr>
                    </a:p>
                  </a:txBody>
                  <a:tcPr marL="9525" marR="9525" marT="9525" marB="0" anchor="ctr"/>
                </a:tc>
                <a:tc>
                  <a:txBody>
                    <a:bodyPr/>
                    <a:lstStyle/>
                    <a:p>
                      <a:pPr algn="ctr" fontAlgn="ctr"/>
                      <a:r>
                        <a:rPr lang="en-GB" sz="2400" u="none" strike="noStrike" dirty="0">
                          <a:effectLst/>
                          <a:latin typeface="+mn-lt"/>
                        </a:rPr>
                        <a:t>236M</a:t>
                      </a:r>
                      <a:endParaRPr lang="en-GB" sz="2400" b="0" i="0" u="none" strike="noStrike" dirty="0">
                        <a:solidFill>
                          <a:srgbClr val="000000"/>
                        </a:solidFill>
                        <a:effectLst/>
                        <a:latin typeface="+mn-lt"/>
                      </a:endParaRPr>
                    </a:p>
                  </a:txBody>
                  <a:tcPr marL="9525" marR="9525" marT="9525" marB="0" anchor="ctr"/>
                </a:tc>
                <a:tc>
                  <a:txBody>
                    <a:bodyPr/>
                    <a:lstStyle/>
                    <a:p>
                      <a:pPr algn="ctr" fontAlgn="ctr"/>
                      <a:r>
                        <a:rPr lang="en-GB" sz="2400" b="1" u="none" strike="noStrike" dirty="0">
                          <a:effectLst/>
                          <a:latin typeface="+mn-lt"/>
                        </a:rPr>
                        <a:t>300M</a:t>
                      </a:r>
                      <a:endParaRPr lang="en-GB" sz="2400" b="1" i="0" u="none" strike="noStrike" dirty="0">
                        <a:solidFill>
                          <a:srgbClr val="000000"/>
                        </a:solidFill>
                        <a:effectLst/>
                        <a:latin typeface="+mn-lt"/>
                      </a:endParaRPr>
                    </a:p>
                  </a:txBody>
                  <a:tcPr marL="9525" marR="9525" marT="9525" marB="0" anchor="ctr"/>
                </a:tc>
              </a:tr>
              <a:tr h="522049">
                <a:tc>
                  <a:txBody>
                    <a:bodyPr/>
                    <a:lstStyle/>
                    <a:p>
                      <a:pPr algn="ctr"/>
                      <a:r>
                        <a:rPr lang="fr-CH" sz="2400" dirty="0" smtClean="0">
                          <a:latin typeface="+mn-lt"/>
                        </a:rPr>
                        <a:t>MSIA</a:t>
                      </a:r>
                      <a:endParaRPr lang="en-GB" sz="2400" dirty="0">
                        <a:latin typeface="+mn-lt"/>
                      </a:endParaRPr>
                    </a:p>
                  </a:txBody>
                  <a:tcPr marL="9525" marR="9525" marT="9525" marB="0" anchor="ctr"/>
                </a:tc>
                <a:tc>
                  <a:txBody>
                    <a:bodyPr/>
                    <a:lstStyle/>
                    <a:p>
                      <a:pPr algn="ctr" fontAlgn="ctr"/>
                      <a:r>
                        <a:rPr lang="en-GB" sz="2400" u="none" strike="noStrike" dirty="0">
                          <a:effectLst/>
                          <a:latin typeface="+mn-lt"/>
                        </a:rPr>
                        <a:t>149M</a:t>
                      </a:r>
                      <a:endParaRPr lang="en-GB" sz="2400" b="0" i="0" u="none" strike="noStrike" dirty="0">
                        <a:solidFill>
                          <a:srgbClr val="000000"/>
                        </a:solidFill>
                        <a:effectLst/>
                        <a:latin typeface="+mn-lt"/>
                      </a:endParaRPr>
                    </a:p>
                  </a:txBody>
                  <a:tcPr marL="9525" marR="9525" marT="9525" marB="0" anchor="ctr"/>
                </a:tc>
                <a:tc>
                  <a:txBody>
                    <a:bodyPr/>
                    <a:lstStyle/>
                    <a:p>
                      <a:pPr algn="ctr" fontAlgn="ctr"/>
                      <a:r>
                        <a:rPr lang="en-GB" sz="2400" u="none" strike="noStrike" dirty="0" smtClean="0">
                          <a:effectLst/>
                          <a:latin typeface="+mn-lt"/>
                        </a:rPr>
                        <a:t>3M*</a:t>
                      </a:r>
                      <a:endParaRPr lang="en-GB" sz="2400" b="0" i="0" u="none" strike="noStrike" dirty="0">
                        <a:solidFill>
                          <a:srgbClr val="000000"/>
                        </a:solidFill>
                        <a:effectLst/>
                        <a:latin typeface="+mn-lt"/>
                      </a:endParaRPr>
                    </a:p>
                  </a:txBody>
                  <a:tcPr marL="9525" marR="9525" marT="9525" marB="0" anchor="ctr"/>
                </a:tc>
                <a:tc>
                  <a:txBody>
                    <a:bodyPr/>
                    <a:lstStyle/>
                    <a:p>
                      <a:pPr algn="ctr" fontAlgn="ctr"/>
                      <a:r>
                        <a:rPr lang="en-GB" sz="2400" b="1" u="none" strike="noStrike" dirty="0" smtClean="0">
                          <a:effectLst/>
                          <a:latin typeface="+mn-lt"/>
                        </a:rPr>
                        <a:t>151M*</a:t>
                      </a:r>
                      <a:endParaRPr lang="en-GB" sz="2400" b="1" i="0" u="none" strike="noStrike" dirty="0">
                        <a:solidFill>
                          <a:srgbClr val="000000"/>
                        </a:solidFill>
                        <a:effectLst/>
                        <a:latin typeface="+mn-lt"/>
                      </a:endParaRPr>
                    </a:p>
                  </a:txBody>
                  <a:tcPr marL="9525" marR="9525" marT="9525" marB="0" anchor="ctr"/>
                </a:tc>
              </a:tr>
            </a:tbl>
          </a:graphicData>
        </a:graphic>
      </p:graphicFrame>
      <p:sp>
        <p:nvSpPr>
          <p:cNvPr id="13" name="TextBox 12"/>
          <p:cNvSpPr txBox="1"/>
          <p:nvPr/>
        </p:nvSpPr>
        <p:spPr>
          <a:xfrm>
            <a:off x="943557" y="5445224"/>
            <a:ext cx="7012819" cy="461665"/>
          </a:xfrm>
          <a:prstGeom prst="rect">
            <a:avLst/>
          </a:prstGeom>
          <a:noFill/>
        </p:spPr>
        <p:txBody>
          <a:bodyPr wrap="square" rtlCol="0">
            <a:spAutoFit/>
          </a:bodyPr>
          <a:lstStyle/>
          <a:p>
            <a:r>
              <a:rPr lang="en-GB" sz="1200" dirty="0" smtClean="0"/>
              <a:t>*Does not include DRC and Ethiopia measles SIA in 2016, and does not include numbers vaccinated through US$176m grant to MRI before 2010</a:t>
            </a:r>
            <a:endParaRPr lang="en-GB" sz="1200" dirty="0"/>
          </a:p>
        </p:txBody>
      </p:sp>
      <p:sp>
        <p:nvSpPr>
          <p:cNvPr id="14" name="TextBox 3"/>
          <p:cNvSpPr txBox="1">
            <a:spLocks noChangeArrowheads="1"/>
          </p:cNvSpPr>
          <p:nvPr/>
        </p:nvSpPr>
        <p:spPr bwMode="auto">
          <a:xfrm>
            <a:off x="903425" y="1484784"/>
            <a:ext cx="6699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GB" sz="1800" b="1" dirty="0" smtClean="0"/>
              <a:t>Forecasted number of children and adolescents vaccinated</a:t>
            </a:r>
            <a:endParaRPr lang="en-GB" sz="1800" b="1" dirty="0"/>
          </a:p>
        </p:txBody>
      </p:sp>
    </p:spTree>
    <p:extLst>
      <p:ext uri="{BB962C8B-B14F-4D97-AF65-F5344CB8AC3E}">
        <p14:creationId xmlns:p14="http://schemas.microsoft.com/office/powerpoint/2010/main" val="1085330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cap="all" dirty="0" err="1" smtClean="0"/>
              <a:t>Gavi’s</a:t>
            </a:r>
            <a:r>
              <a:rPr lang="en-US" cap="all" dirty="0" smtClean="0"/>
              <a:t> </a:t>
            </a:r>
            <a:r>
              <a:rPr lang="en-US" cap="all" dirty="0" smtClean="0"/>
              <a:t>LOOKING AT </a:t>
            </a:r>
            <a:r>
              <a:rPr lang="en-US" cap="all" dirty="0" smtClean="0"/>
              <a:t>DEFINING A </a:t>
            </a:r>
            <a:r>
              <a:rPr lang="en-US" cap="all" dirty="0" smtClean="0"/>
              <a:t>Measles </a:t>
            </a:r>
            <a:r>
              <a:rPr lang="en-US" cap="all" dirty="0" smtClean="0"/>
              <a:t>and Rubella </a:t>
            </a:r>
            <a:r>
              <a:rPr lang="en-US" cap="all" dirty="0" smtClean="0"/>
              <a:t>Strategy</a:t>
            </a:r>
            <a:endParaRPr lang="en-US" cap="all" dirty="0"/>
          </a:p>
        </p:txBody>
      </p:sp>
      <p:sp>
        <p:nvSpPr>
          <p:cNvPr id="3" name="Espace réservé du contenu 2"/>
          <p:cNvSpPr>
            <a:spLocks noGrp="1"/>
          </p:cNvSpPr>
          <p:nvPr>
            <p:ph idx="1"/>
          </p:nvPr>
        </p:nvSpPr>
        <p:spPr>
          <a:xfrm>
            <a:off x="940946" y="1304925"/>
            <a:ext cx="7087437" cy="683915"/>
          </a:xfrm>
        </p:spPr>
        <p:txBody>
          <a:bodyPr/>
          <a:lstStyle/>
          <a:p>
            <a:r>
              <a:rPr lang="en-GB" dirty="0" smtClean="0"/>
              <a:t>Aim: Determine </a:t>
            </a:r>
            <a:r>
              <a:rPr lang="en-GB" dirty="0"/>
              <a:t>what Gavi should support to get the best pragmatic return on </a:t>
            </a:r>
            <a:r>
              <a:rPr lang="en-GB" dirty="0" smtClean="0"/>
              <a:t>investment </a:t>
            </a:r>
            <a:endParaRPr lang="en-US" dirty="0"/>
          </a:p>
          <a:p>
            <a:endParaRPr lang="en-US" dirty="0" smtClean="0"/>
          </a:p>
        </p:txBody>
      </p:sp>
      <p:pic>
        <p:nvPicPr>
          <p:cNvPr id="6" name="Picture 5"/>
          <p:cNvPicPr>
            <a:picLocks noChangeAspect="1"/>
          </p:cNvPicPr>
          <p:nvPr/>
        </p:nvPicPr>
        <p:blipFill>
          <a:blip r:embed="rId3"/>
          <a:stretch>
            <a:fillRect/>
          </a:stretch>
        </p:blipFill>
        <p:spPr>
          <a:xfrm>
            <a:off x="683568" y="2903119"/>
            <a:ext cx="3196410" cy="3060457"/>
          </a:xfrm>
          <a:prstGeom prst="rect">
            <a:avLst/>
          </a:prstGeom>
        </p:spPr>
      </p:pic>
      <p:sp>
        <p:nvSpPr>
          <p:cNvPr id="7" name="TextBox 6"/>
          <p:cNvSpPr txBox="1"/>
          <p:nvPr/>
        </p:nvSpPr>
        <p:spPr>
          <a:xfrm>
            <a:off x="4572000" y="2204864"/>
            <a:ext cx="4176464" cy="3416320"/>
          </a:xfrm>
          <a:prstGeom prst="rect">
            <a:avLst/>
          </a:prstGeom>
          <a:noFill/>
        </p:spPr>
        <p:txBody>
          <a:bodyPr wrap="square" rtlCol="0">
            <a:spAutoFit/>
          </a:bodyPr>
          <a:lstStyle/>
          <a:p>
            <a:r>
              <a:rPr lang="en-US" dirty="0"/>
              <a:t>Technical Working Group </a:t>
            </a:r>
            <a:r>
              <a:rPr lang="en-US" dirty="0" smtClean="0"/>
              <a:t>addressed </a:t>
            </a:r>
            <a:r>
              <a:rPr lang="en-US" dirty="0"/>
              <a:t>the following questions:</a:t>
            </a:r>
          </a:p>
          <a:p>
            <a:endParaRPr lang="en-US" dirty="0"/>
          </a:p>
          <a:p>
            <a:pPr marL="285750" indent="-285750">
              <a:buFont typeface="Arial" panose="020B0604020202020204" pitchFamily="34" charset="0"/>
              <a:buChar char="•"/>
            </a:pPr>
            <a:r>
              <a:rPr lang="en-US" dirty="0" smtClean="0"/>
              <a:t>What makes sense for Gavi to support?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Ideal pre-requisites for MR introduction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Measles Second Dose Rationale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Surveillance </a:t>
            </a:r>
            <a:endParaRPr lang="en-GB" dirty="0"/>
          </a:p>
        </p:txBody>
      </p:sp>
      <p:sp>
        <p:nvSpPr>
          <p:cNvPr id="8" name="TextBox 7"/>
          <p:cNvSpPr txBox="1"/>
          <p:nvPr/>
        </p:nvSpPr>
        <p:spPr>
          <a:xfrm>
            <a:off x="567610" y="2231152"/>
            <a:ext cx="3384376" cy="646331"/>
          </a:xfrm>
          <a:prstGeom prst="rect">
            <a:avLst/>
          </a:prstGeom>
          <a:noFill/>
        </p:spPr>
        <p:txBody>
          <a:bodyPr wrap="square" rtlCol="0">
            <a:spAutoFit/>
          </a:bodyPr>
          <a:lstStyle/>
          <a:p>
            <a:r>
              <a:rPr lang="en-GB" dirty="0"/>
              <a:t>Steering Committee highlighted the following key principles: </a:t>
            </a:r>
          </a:p>
        </p:txBody>
      </p:sp>
    </p:spTree>
    <p:extLst>
      <p:ext uri="{BB962C8B-B14F-4D97-AF65-F5344CB8AC3E}">
        <p14:creationId xmlns:p14="http://schemas.microsoft.com/office/powerpoint/2010/main" val="598291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SPECIFIC GOALS DEFINED FOR THE DEFINTION OF THE STRATEGY</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smtClean="0"/>
              <a:t>Simplicity and clarity </a:t>
            </a:r>
            <a:r>
              <a:rPr lang="fr-CH" sz="2400" dirty="0" smtClean="0"/>
              <a:t>of Gavi support</a:t>
            </a:r>
          </a:p>
          <a:p>
            <a:pPr marL="342900" indent="-342900">
              <a:buFont typeface="Arial" panose="020B0604020202020204" pitchFamily="34" charset="0"/>
              <a:buChar char="•"/>
            </a:pPr>
            <a:r>
              <a:rPr lang="en-GB" sz="2400" dirty="0" smtClean="0"/>
              <a:t>Alignment with key principles of support applied to Gavi vaccines (support till graduation and co-financing)</a:t>
            </a:r>
          </a:p>
          <a:p>
            <a:pPr marL="342900" indent="-342900">
              <a:buFont typeface="Arial" panose="020B0604020202020204" pitchFamily="34" charset="0"/>
              <a:buChar char="•"/>
            </a:pPr>
            <a:r>
              <a:rPr lang="en-GB" sz="2400" dirty="0" smtClean="0"/>
              <a:t>Recognition of the specific role of SIA in measles control</a:t>
            </a:r>
            <a:r>
              <a:rPr lang="fr-CH" sz="2400" dirty="0" smtClean="0"/>
              <a:t> </a:t>
            </a:r>
            <a:endParaRPr lang="en-GB" sz="2400" dirty="0" smtClean="0"/>
          </a:p>
          <a:p>
            <a:pPr marL="342900" indent="-342900">
              <a:buFont typeface="Arial" panose="020B0604020202020204" pitchFamily="34" charset="0"/>
              <a:buChar char="•"/>
            </a:pPr>
            <a:r>
              <a:rPr lang="en-GB" sz="2400" dirty="0" smtClean="0"/>
              <a:t>Self-financing of </a:t>
            </a:r>
            <a:r>
              <a:rPr lang="en-GB" sz="2400" dirty="0"/>
              <a:t>the first dose of measles vaccine in </a:t>
            </a:r>
            <a:r>
              <a:rPr lang="en-GB" sz="2400" dirty="0" smtClean="0"/>
              <a:t>national </a:t>
            </a:r>
            <a:r>
              <a:rPr lang="en-GB" sz="2400" dirty="0"/>
              <a:t>immunization programme </a:t>
            </a:r>
          </a:p>
          <a:p>
            <a:pPr marL="342900" indent="-342900">
              <a:buFont typeface="Arial" panose="020B0604020202020204" pitchFamily="34" charset="0"/>
              <a:buChar char="•"/>
            </a:pPr>
            <a:r>
              <a:rPr lang="en-GB" sz="2400" dirty="0" smtClean="0"/>
              <a:t>Definition of a </a:t>
            </a:r>
            <a:r>
              <a:rPr lang="en-GB" sz="2400" dirty="0"/>
              <a:t>long term plan for measles and rubella </a:t>
            </a:r>
            <a:r>
              <a:rPr lang="en-GB" sz="2400" dirty="0" smtClean="0"/>
              <a:t>activities</a:t>
            </a:r>
            <a:r>
              <a:rPr lang="en-GB" sz="2400" dirty="0"/>
              <a:t> </a:t>
            </a:r>
            <a:r>
              <a:rPr lang="en-GB" sz="2400" dirty="0" smtClean="0"/>
              <a:t>based on solid modelling of the diseases</a:t>
            </a:r>
            <a:endParaRPr lang="en-GB" sz="2400" dirty="0"/>
          </a:p>
        </p:txBody>
      </p:sp>
      <p:sp>
        <p:nvSpPr>
          <p:cNvPr id="4" name="Slide Number Placeholder 3"/>
          <p:cNvSpPr>
            <a:spLocks noGrp="1"/>
          </p:cNvSpPr>
          <p:nvPr>
            <p:ph type="sldNum" sz="quarter" idx="11"/>
          </p:nvPr>
        </p:nvSpPr>
        <p:spPr/>
        <p:txBody>
          <a:bodyPr/>
          <a:lstStyle/>
          <a:p>
            <a:fld id="{733122C9-A0B9-462F-8757-0847AD287B63}" type="slidenum">
              <a:rPr lang="en-US" noProof="0" smtClean="0"/>
              <a:pPr/>
              <a:t>9</a:t>
            </a:fld>
            <a:endParaRPr lang="en-US" noProof="0"/>
          </a:p>
        </p:txBody>
      </p:sp>
      <p:sp>
        <p:nvSpPr>
          <p:cNvPr id="5" name="Footer Placeholder 4"/>
          <p:cNvSpPr>
            <a:spLocks noGrp="1"/>
          </p:cNvSpPr>
          <p:nvPr>
            <p:ph type="ftr" sz="quarter" idx="12"/>
          </p:nvPr>
        </p:nvSpPr>
        <p:spPr/>
        <p:txBody>
          <a:bodyPr/>
          <a:lstStyle/>
          <a:p>
            <a:r>
              <a:rPr lang="en-US" noProof="0" smtClean="0"/>
              <a:t>#add your hashtag</a:t>
            </a:r>
            <a:endParaRPr lang="en-US" noProof="0"/>
          </a:p>
        </p:txBody>
      </p:sp>
    </p:spTree>
    <p:extLst>
      <p:ext uri="{BB962C8B-B14F-4D97-AF65-F5344CB8AC3E}">
        <p14:creationId xmlns:p14="http://schemas.microsoft.com/office/powerpoint/2010/main" val="2880031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avi_v11">
  <a:themeElements>
    <a:clrScheme name="Gavi">
      <a:dk1>
        <a:srgbClr val="343434"/>
      </a:dk1>
      <a:lt1>
        <a:sysClr val="window" lastClr="FFFFFF"/>
      </a:lt1>
      <a:dk2>
        <a:srgbClr val="F59BBB"/>
      </a:dk2>
      <a:lt2>
        <a:srgbClr val="878787"/>
      </a:lt2>
      <a:accent1>
        <a:srgbClr val="005CB9"/>
      </a:accent1>
      <a:accent2>
        <a:srgbClr val="00A1DF"/>
      </a:accent2>
      <a:accent3>
        <a:srgbClr val="95D600"/>
      </a:accent3>
      <a:accent4>
        <a:srgbClr val="A51890"/>
      </a:accent4>
      <a:accent5>
        <a:srgbClr val="CE0F69"/>
      </a:accent5>
      <a:accent6>
        <a:srgbClr val="005A70"/>
      </a:accent6>
      <a:hlink>
        <a:srgbClr val="343434"/>
      </a:hlink>
      <a:folHlink>
        <a:srgbClr val="34343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0F1E29967BCF46B2042BA0FD2A930E" ma:contentTypeVersion="2" ma:contentTypeDescription="Create a new document." ma:contentTypeScope="" ma:versionID="4ec1b6501a7bd9590342abd2dcb71cbd">
  <xsd:schema xmlns:xsd="http://www.w3.org/2001/XMLSchema" xmlns:p="http://schemas.microsoft.com/office/2006/metadata/properties" xmlns:ns2="4da83286-743c-4061-996c-b2dfddb10c52" targetNamespace="http://schemas.microsoft.com/office/2006/metadata/properties" ma:root="true" ma:fieldsID="3f9e8d88439821ed0dccd5bde7d09a0c" ns2:_="">
    <xsd:import namespace="4da83286-743c-4061-996c-b2dfddb10c52"/>
    <xsd:element name="properties">
      <xsd:complexType>
        <xsd:sequence>
          <xsd:element name="documentManagement">
            <xsd:complexType>
              <xsd:all>
                <xsd:element ref="ns2:TemplateType" minOccurs="0"/>
                <xsd:element ref="ns2:Doctype" minOccurs="0"/>
              </xsd:all>
            </xsd:complexType>
          </xsd:element>
        </xsd:sequence>
      </xsd:complexType>
    </xsd:element>
  </xsd:schema>
  <xsd:schema xmlns:xsd="http://www.w3.org/2001/XMLSchema" xmlns:dms="http://schemas.microsoft.com/office/2006/documentManagement/types" targetNamespace="4da83286-743c-4061-996c-b2dfddb10c52" elementFormDefault="qualified">
    <xsd:import namespace="http://schemas.microsoft.com/office/2006/documentManagement/types"/>
    <xsd:element name="TemplateType" ma:index="8" nillable="true" ma:displayName="TemplateType" ma:default="New" ma:format="Dropdown" ma:internalName="TemplateType">
      <xsd:simpleType>
        <xsd:restriction base="dms:Choice">
          <xsd:enumeration value="New"/>
        </xsd:restriction>
      </xsd:simpleType>
    </xsd:element>
    <xsd:element name="Doctype" ma:index="9" nillable="true" ma:displayName="Doctype" ma:default="Template" ma:format="Dropdown" ma:internalName="Doctype">
      <xsd:simpleType>
        <xsd:restriction base="dms:Choice">
          <xsd:enumeration value="Template"/>
          <xsd:enumeration value="Present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TemplateType xmlns="4da83286-743c-4061-996c-b2dfddb10c52">New</TemplateType>
    <Doctype xmlns="4da83286-743c-4061-996c-b2dfddb10c52">Template</Doctype>
  </documentManagement>
</p:properties>
</file>

<file path=customXml/itemProps1.xml><?xml version="1.0" encoding="utf-8"?>
<ds:datastoreItem xmlns:ds="http://schemas.openxmlformats.org/officeDocument/2006/customXml" ds:itemID="{A9C6E5ED-1DD9-4222-B33E-D82545032C3C}">
  <ds:schemaRefs>
    <ds:schemaRef ds:uri="http://schemas.microsoft.com/sharepoint/v3/contenttype/forms"/>
  </ds:schemaRefs>
</ds:datastoreItem>
</file>

<file path=customXml/itemProps2.xml><?xml version="1.0" encoding="utf-8"?>
<ds:datastoreItem xmlns:ds="http://schemas.openxmlformats.org/officeDocument/2006/customXml" ds:itemID="{8939FC58-4A9C-4582-A9FD-D6972A381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83286-743c-4061-996c-b2dfddb10c5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ACA9646-39BE-4D64-9974-387FB3072E44}">
  <ds:schemaRefs>
    <ds:schemaRef ds:uri="4da83286-743c-4061-996c-b2dfddb10c52"/>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Gavi_v11</Template>
  <TotalTime>310</TotalTime>
  <Words>1275</Words>
  <Application>Microsoft Office PowerPoint</Application>
  <PresentationFormat>On-screen Show (4:3)</PresentationFormat>
  <Paragraphs>238</Paragraphs>
  <Slides>11</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ＭＳ Ｐゴシック</vt:lpstr>
      <vt:lpstr>Arial</vt:lpstr>
      <vt:lpstr>Arial Narrow</vt:lpstr>
      <vt:lpstr>Arial Rounded MT Bold</vt:lpstr>
      <vt:lpstr>Calibri</vt:lpstr>
      <vt:lpstr>Gavi_v11</vt:lpstr>
      <vt:lpstr>think-cell Slide</vt:lpstr>
      <vt:lpstr>PowerPoint Presentation</vt:lpstr>
      <vt:lpstr>MANY REGIONS AT RISK / OFF TRACK FROM MEASLES ELIMINATION GOALS</vt:lpstr>
      <vt:lpstr>Gavi 4.0: RENEWED FOCUS ON measles</vt:lpstr>
      <vt:lpstr>Existing Gavi Measles-Rubella Program</vt:lpstr>
      <vt:lpstr>MEASLES AND RUBELLA PROGRAMMES REACHED 24 COUNTRIES BY END 2014</vt:lpstr>
      <vt:lpstr>MOST OF GAVI COUNTRIES FORECASTED TO INTRODUCE MR</vt:lpstr>
      <vt:lpstr>,GAVI PROGRAMS REACHED IN EXCESS OF 650M CHILDREN AND ADOLESCENTS</vt:lpstr>
      <vt:lpstr>Gavi’s LOOKING AT DEFINING A Measles and Rubella Strategy</vt:lpstr>
      <vt:lpstr>SPECIFIC GOALS DEFINED FOR THE DEFINTION OF THE STRATEGY</vt:lpstr>
      <vt:lpstr>Measles Cases, Routine MCV1 Coverage, and  National Measles SIAs, Zambia, 1999 – 2014</vt:lpstr>
      <vt:lpstr>PowerPoint Presentation</vt:lpstr>
    </vt:vector>
  </TitlesOfParts>
  <Manager>Gavi</Manager>
  <Company>Gavi Alliance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dc:title>
  <dc:subject>Gavi</dc:subject>
  <dc:creator>Gavi Alliance</dc:creator>
  <cp:lastModifiedBy>Stefano Malvolti</cp:lastModifiedBy>
  <cp:revision>36</cp:revision>
  <dcterms:created xsi:type="dcterms:W3CDTF">2014-09-23T07:47:05Z</dcterms:created>
  <dcterms:modified xsi:type="dcterms:W3CDTF">2015-09-16T12:03:53Z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0x010100E00F1E29967BCF46B2042BA0FD2A930E</vt:lpwstr>
  </property>
  <property fmtid="{D5CDD505-2E9C-101B-9397-08002B2CF9AE}" pid="3" name="Order">
    <vt:r8>1300</vt:r8>
  </property>
</Properties>
</file>