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7" r:id="rId3"/>
    <p:sldId id="318" r:id="rId4"/>
    <p:sldId id="295" r:id="rId5"/>
    <p:sldId id="263" r:id="rId6"/>
    <p:sldId id="264" r:id="rId7"/>
    <p:sldId id="265" r:id="rId8"/>
    <p:sldId id="296" r:id="rId9"/>
    <p:sldId id="297" r:id="rId10"/>
    <p:sldId id="272" r:id="rId11"/>
    <p:sldId id="273" r:id="rId12"/>
    <p:sldId id="274" r:id="rId13"/>
    <p:sldId id="275" r:id="rId14"/>
    <p:sldId id="271" r:id="rId15"/>
    <p:sldId id="276" r:id="rId16"/>
    <p:sldId id="277" r:id="rId17"/>
    <p:sldId id="298" r:id="rId18"/>
    <p:sldId id="301" r:id="rId19"/>
    <p:sldId id="282" r:id="rId20"/>
    <p:sldId id="283" r:id="rId21"/>
    <p:sldId id="309" r:id="rId22"/>
    <p:sldId id="319" r:id="rId23"/>
    <p:sldId id="316" r:id="rId24"/>
    <p:sldId id="286" r:id="rId25"/>
    <p:sldId id="287" r:id="rId26"/>
    <p:sldId id="304" r:id="rId27"/>
    <p:sldId id="305" r:id="rId28"/>
    <p:sldId id="307" r:id="rId29"/>
    <p:sldId id="288" r:id="rId30"/>
    <p:sldId id="290" r:id="rId31"/>
    <p:sldId id="291" r:id="rId32"/>
    <p:sldId id="292" r:id="rId33"/>
    <p:sldId id="293" r:id="rId34"/>
    <p:sldId id="294" r:id="rId35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an Rahman" initials="ER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33" autoAdjust="0"/>
  </p:normalViewPr>
  <p:slideViewPr>
    <p:cSldViewPr>
      <p:cViewPr varScale="1">
        <p:scale>
          <a:sx n="126" d="100"/>
          <a:sy n="126" d="100"/>
        </p:scale>
        <p:origin x="116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r>
              <a:rPr lang="en-US">
                <a:latin typeface="Arial Narrow" panose="020B0606020202030204" pitchFamily="34" charset="0"/>
              </a:rPr>
              <a:t>HR surge for phase 2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8651404268172399E-2"/>
          <c:y val="0.14546143893844701"/>
          <c:w val="0.62629627806688604"/>
          <c:h val="0.642151768577664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human resource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WHO</c:v>
                </c:pt>
                <c:pt idx="1">
                  <c:v>UNICEF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F-4617-8800-257C4B8A2A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Additional human resource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WHO</c:v>
                </c:pt>
                <c:pt idx="1">
                  <c:v>UNICEF 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47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EF-4617-8800-257C4B8A2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3722176"/>
        <c:axId val="293722960"/>
      </c:barChart>
      <c:catAx>
        <c:axId val="293722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93722960"/>
        <c:crosses val="autoZero"/>
        <c:auto val="1"/>
        <c:lblAlgn val="ctr"/>
        <c:lblOffset val="100"/>
        <c:noMultiLvlLbl val="0"/>
      </c:catAx>
      <c:valAx>
        <c:axId val="2937229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937221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9604405139060705"/>
          <c:w val="0.81085719207227613"/>
          <c:h val="0.103955948609393"/>
        </c:manualLayout>
      </c:layout>
      <c:overlay val="0"/>
      <c:txPr>
        <a:bodyPr/>
        <a:lstStyle/>
        <a:p>
          <a:pPr>
            <a:defRPr>
              <a:latin typeface="Arial Narrow" panose="020B0606020202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F2D9C-E82D-4E74-A08E-3BA65E2E7D9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0A13AD-8BB4-4EEB-A044-7A9E79E69145}">
      <dgm:prSet phldrT="[Text]" custT="1"/>
      <dgm:spPr>
        <a:solidFill>
          <a:srgbClr val="C00000"/>
        </a:solidFill>
        <a:ln>
          <a:solidFill>
            <a:srgbClr val="CC3300"/>
          </a:solidFill>
        </a:ln>
      </dgm:spPr>
      <dgm:t>
        <a:bodyPr/>
        <a:lstStyle/>
        <a:p>
          <a:r>
            <a:rPr lang="en-US" sz="1800" b="1" i="0" dirty="0">
              <a:solidFill>
                <a:schemeClr val="bg1"/>
              </a:solidFill>
              <a:latin typeface="+mj-lt"/>
            </a:rPr>
            <a:t>National Level Oversight</a:t>
          </a:r>
        </a:p>
      </dgm:t>
    </dgm:pt>
    <dgm:pt modelId="{E7640638-B2C0-4B21-A957-86C84B174A90}" type="parTrans" cxnId="{2CF9F16E-E41E-410C-AEB4-83FC9D776465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BB614DBA-2826-4756-995A-EA67801CC6D9}" type="sibTrans" cxnId="{2CF9F16E-E41E-410C-AEB4-83FC9D776465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074CCB8E-566F-4732-A370-54D5EAEB951E}">
      <dgm:prSet phldrT="[Text]"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1600" b="1" i="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National Measles-Rubella Task Force </a:t>
          </a:r>
        </a:p>
      </dgm:t>
    </dgm:pt>
    <dgm:pt modelId="{122F691D-C726-4F62-A884-B901903D8D24}" type="parTrans" cxnId="{9DEEC8B5-2A46-4B45-A66B-2599EDBFA0F7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A1F17622-E7F1-4F10-AD61-BDA2FFBF0DB0}" type="sibTrans" cxnId="{9DEEC8B5-2A46-4B45-A66B-2599EDBFA0F7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4C4D75F0-3311-41FA-A5FC-1257E1A2ED16}">
      <dgm:prSet phldrT="[Text]"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1600" b="1" i="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Measles-Rubella Operations group</a:t>
          </a:r>
        </a:p>
      </dgm:t>
    </dgm:pt>
    <dgm:pt modelId="{A863D52A-F2D0-4F77-A2AF-2C8BBBC744AE}" type="parTrans" cxnId="{FC2F071C-BFAE-468E-BCFF-DB18C4DE5229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0978463B-B764-4392-816D-5AE04CFC06A3}" type="sibTrans" cxnId="{FC2F071C-BFAE-468E-BCFF-DB18C4DE5229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8F2C1FCE-4EB3-4640-BBEF-0B12983D0620}">
      <dgm:prSet phldrT="[Text]"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1600" b="1" i="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Measles-Rubella Communications group</a:t>
          </a:r>
        </a:p>
      </dgm:t>
    </dgm:pt>
    <dgm:pt modelId="{CEA3754B-BB74-4D91-B1AC-16D35666613E}" type="parTrans" cxnId="{E8D538BC-1A22-4327-8FCC-F578D9C04D04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D177FC82-051B-49B7-9B3C-68413E6D8F2B}" type="sibTrans" cxnId="{E8D538BC-1A22-4327-8FCC-F578D9C04D04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9945F2C9-E907-44B7-ABCD-1B6047B06AE7}">
      <dgm:prSet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1600" b="1" i="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India Expert Advisory Group on Measles &amp; Rubella (IEAG-MR)</a:t>
          </a:r>
        </a:p>
      </dgm:t>
    </dgm:pt>
    <dgm:pt modelId="{A552B46B-969E-44E0-A7CB-1D61A3865066}" type="parTrans" cxnId="{27BBE0BB-B17D-4904-99DC-A3182DFC10BC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71E0CCD1-7CBE-4CDB-9008-E855CE706DDD}" type="sibTrans" cxnId="{27BBE0BB-B17D-4904-99DC-A3182DFC10BC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63CC8E0A-3F70-48CA-8156-F496FE61B5E6}">
      <dgm:prSet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1600" b="1" i="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Inter-Ministerial Committee </a:t>
          </a:r>
        </a:p>
      </dgm:t>
    </dgm:pt>
    <dgm:pt modelId="{D38481D1-E7D3-4DE0-99CF-CFCFF74E33EC}" type="parTrans" cxnId="{56358A9E-8670-471D-9F63-A5C6B4C7497E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E61B0835-0228-4AED-B7F9-5583736BDA1D}" type="sibTrans" cxnId="{56358A9E-8670-471D-9F63-A5C6B4C7497E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38C26F0E-657D-48C9-B277-2222FF33C0A2}" type="pres">
      <dgm:prSet presAssocID="{BA6F2D9C-E82D-4E74-A08E-3BA65E2E7D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D2F81D-AB15-43E0-9180-0ED2314479F4}" type="pres">
      <dgm:prSet presAssocID="{B30A13AD-8BB4-4EEB-A044-7A9E79E69145}" presName="hierRoot1" presStyleCnt="0">
        <dgm:presLayoutVars>
          <dgm:hierBranch val="init"/>
        </dgm:presLayoutVars>
      </dgm:prSet>
      <dgm:spPr/>
    </dgm:pt>
    <dgm:pt modelId="{E8A3D1E8-FFEF-4B7F-ABDE-81E430ACEFF1}" type="pres">
      <dgm:prSet presAssocID="{B30A13AD-8BB4-4EEB-A044-7A9E79E69145}" presName="rootComposite1" presStyleCnt="0"/>
      <dgm:spPr/>
    </dgm:pt>
    <dgm:pt modelId="{F7D38814-85CD-4855-A5AC-9634E52B24FD}" type="pres">
      <dgm:prSet presAssocID="{B30A13AD-8BB4-4EEB-A044-7A9E79E69145}" presName="rootText1" presStyleLbl="node0" presStyleIdx="0" presStyleCnt="1" custScaleX="731922" custScaleY="121934" custLinFactNeighborX="-6849" custLinFactNeighborY="-26225">
        <dgm:presLayoutVars>
          <dgm:chPref val="3"/>
        </dgm:presLayoutVars>
      </dgm:prSet>
      <dgm:spPr/>
    </dgm:pt>
    <dgm:pt modelId="{3782432D-49C8-4B83-840B-1C3CDF7E8470}" type="pres">
      <dgm:prSet presAssocID="{B30A13AD-8BB4-4EEB-A044-7A9E79E69145}" presName="rootConnector1" presStyleLbl="node1" presStyleIdx="0" presStyleCnt="0"/>
      <dgm:spPr/>
    </dgm:pt>
    <dgm:pt modelId="{3E0D508F-9D5D-4032-9E7F-2A1623500ADC}" type="pres">
      <dgm:prSet presAssocID="{B30A13AD-8BB4-4EEB-A044-7A9E79E69145}" presName="hierChild2" presStyleCnt="0"/>
      <dgm:spPr/>
    </dgm:pt>
    <dgm:pt modelId="{49E30E4F-1889-4B54-AA77-BD61BDC0A144}" type="pres">
      <dgm:prSet presAssocID="{122F691D-C726-4F62-A884-B901903D8D24}" presName="Name37" presStyleLbl="parChTrans1D2" presStyleIdx="0" presStyleCnt="5"/>
      <dgm:spPr/>
    </dgm:pt>
    <dgm:pt modelId="{FF5A549D-ACF4-4ED6-99AA-67339E519E0C}" type="pres">
      <dgm:prSet presAssocID="{074CCB8E-566F-4732-A370-54D5EAEB951E}" presName="hierRoot2" presStyleCnt="0">
        <dgm:presLayoutVars>
          <dgm:hierBranch val="init"/>
        </dgm:presLayoutVars>
      </dgm:prSet>
      <dgm:spPr/>
    </dgm:pt>
    <dgm:pt modelId="{100A6982-F166-49FF-98FF-14FCF4056220}" type="pres">
      <dgm:prSet presAssocID="{074CCB8E-566F-4732-A370-54D5EAEB951E}" presName="rootComposite" presStyleCnt="0"/>
      <dgm:spPr/>
    </dgm:pt>
    <dgm:pt modelId="{BFEF6127-70DF-45F7-975C-495B359551AD}" type="pres">
      <dgm:prSet presAssocID="{074CCB8E-566F-4732-A370-54D5EAEB951E}" presName="rootText" presStyleLbl="node2" presStyleIdx="0" presStyleCnt="5" custScaleX="166425" custScaleY="417078" custLinFactNeighborX="28945" custLinFactNeighborY="1041">
        <dgm:presLayoutVars>
          <dgm:chPref val="3"/>
        </dgm:presLayoutVars>
      </dgm:prSet>
      <dgm:spPr/>
    </dgm:pt>
    <dgm:pt modelId="{21196360-3DE5-427D-B94A-B8CE4861E8DE}" type="pres">
      <dgm:prSet presAssocID="{074CCB8E-566F-4732-A370-54D5EAEB951E}" presName="rootConnector" presStyleLbl="node2" presStyleIdx="0" presStyleCnt="5"/>
      <dgm:spPr/>
    </dgm:pt>
    <dgm:pt modelId="{C0D26C7F-10A1-41F8-86E6-B4DD26A045F4}" type="pres">
      <dgm:prSet presAssocID="{074CCB8E-566F-4732-A370-54D5EAEB951E}" presName="hierChild4" presStyleCnt="0"/>
      <dgm:spPr/>
    </dgm:pt>
    <dgm:pt modelId="{F16CBA1B-E696-428B-BD7D-68B2FF0F274E}" type="pres">
      <dgm:prSet presAssocID="{074CCB8E-566F-4732-A370-54D5EAEB951E}" presName="hierChild5" presStyleCnt="0"/>
      <dgm:spPr/>
    </dgm:pt>
    <dgm:pt modelId="{48CF4279-9166-4050-91D3-F39B71CC62FB}" type="pres">
      <dgm:prSet presAssocID="{A863D52A-F2D0-4F77-A2AF-2C8BBBC744AE}" presName="Name37" presStyleLbl="parChTrans1D2" presStyleIdx="1" presStyleCnt="5"/>
      <dgm:spPr/>
    </dgm:pt>
    <dgm:pt modelId="{9C872B20-B3BF-45F2-8A93-DF51738B8225}" type="pres">
      <dgm:prSet presAssocID="{4C4D75F0-3311-41FA-A5FC-1257E1A2ED16}" presName="hierRoot2" presStyleCnt="0">
        <dgm:presLayoutVars>
          <dgm:hierBranch val="init"/>
        </dgm:presLayoutVars>
      </dgm:prSet>
      <dgm:spPr/>
    </dgm:pt>
    <dgm:pt modelId="{EE6BE769-DD25-4A24-A7DF-8E1169323623}" type="pres">
      <dgm:prSet presAssocID="{4C4D75F0-3311-41FA-A5FC-1257E1A2ED16}" presName="rootComposite" presStyleCnt="0"/>
      <dgm:spPr/>
    </dgm:pt>
    <dgm:pt modelId="{A92FDB35-3A87-4485-AE15-0F013CBB2664}" type="pres">
      <dgm:prSet presAssocID="{4C4D75F0-3311-41FA-A5FC-1257E1A2ED16}" presName="rootText" presStyleLbl="node2" presStyleIdx="1" presStyleCnt="5" custScaleX="180468" custScaleY="417078" custLinFactNeighborX="15457" custLinFactNeighborY="1041">
        <dgm:presLayoutVars>
          <dgm:chPref val="3"/>
        </dgm:presLayoutVars>
      </dgm:prSet>
      <dgm:spPr/>
    </dgm:pt>
    <dgm:pt modelId="{5F564463-1B28-40D5-B763-9D198F460E72}" type="pres">
      <dgm:prSet presAssocID="{4C4D75F0-3311-41FA-A5FC-1257E1A2ED16}" presName="rootConnector" presStyleLbl="node2" presStyleIdx="1" presStyleCnt="5"/>
      <dgm:spPr/>
    </dgm:pt>
    <dgm:pt modelId="{6AB2AA1A-113A-491B-883A-92D765F9434E}" type="pres">
      <dgm:prSet presAssocID="{4C4D75F0-3311-41FA-A5FC-1257E1A2ED16}" presName="hierChild4" presStyleCnt="0"/>
      <dgm:spPr/>
    </dgm:pt>
    <dgm:pt modelId="{6AF7499E-F244-4306-A74E-3153FACA3459}" type="pres">
      <dgm:prSet presAssocID="{4C4D75F0-3311-41FA-A5FC-1257E1A2ED16}" presName="hierChild5" presStyleCnt="0"/>
      <dgm:spPr/>
    </dgm:pt>
    <dgm:pt modelId="{F9E2F95F-EE98-4980-BFC4-619EB357CDE2}" type="pres">
      <dgm:prSet presAssocID="{CEA3754B-BB74-4D91-B1AC-16D35666613E}" presName="Name37" presStyleLbl="parChTrans1D2" presStyleIdx="2" presStyleCnt="5"/>
      <dgm:spPr/>
    </dgm:pt>
    <dgm:pt modelId="{742EA935-6389-4C36-9672-B88D4134F92E}" type="pres">
      <dgm:prSet presAssocID="{8F2C1FCE-4EB3-4640-BBEF-0B12983D0620}" presName="hierRoot2" presStyleCnt="0">
        <dgm:presLayoutVars>
          <dgm:hierBranch val="init"/>
        </dgm:presLayoutVars>
      </dgm:prSet>
      <dgm:spPr/>
    </dgm:pt>
    <dgm:pt modelId="{A7605B2E-3C61-4995-8AB0-7A4697A9BBE0}" type="pres">
      <dgm:prSet presAssocID="{8F2C1FCE-4EB3-4640-BBEF-0B12983D0620}" presName="rootComposite" presStyleCnt="0"/>
      <dgm:spPr/>
    </dgm:pt>
    <dgm:pt modelId="{13043CA5-FCC4-42ED-A03B-07FC9924F383}" type="pres">
      <dgm:prSet presAssocID="{8F2C1FCE-4EB3-4640-BBEF-0B12983D0620}" presName="rootText" presStyleLbl="node2" presStyleIdx="2" presStyleCnt="5" custScaleX="180468" custScaleY="417078" custLinFactNeighborX="2812" custLinFactNeighborY="1041">
        <dgm:presLayoutVars>
          <dgm:chPref val="3"/>
        </dgm:presLayoutVars>
      </dgm:prSet>
      <dgm:spPr/>
    </dgm:pt>
    <dgm:pt modelId="{C0F4B3F9-1B4F-49FB-9156-39309C809D45}" type="pres">
      <dgm:prSet presAssocID="{8F2C1FCE-4EB3-4640-BBEF-0B12983D0620}" presName="rootConnector" presStyleLbl="node2" presStyleIdx="2" presStyleCnt="5"/>
      <dgm:spPr/>
    </dgm:pt>
    <dgm:pt modelId="{7873457B-7C6E-42C8-98D2-D8C4993DD7C4}" type="pres">
      <dgm:prSet presAssocID="{8F2C1FCE-4EB3-4640-BBEF-0B12983D0620}" presName="hierChild4" presStyleCnt="0"/>
      <dgm:spPr/>
    </dgm:pt>
    <dgm:pt modelId="{775E609E-9751-4D68-8DD0-9466100EDCE7}" type="pres">
      <dgm:prSet presAssocID="{8F2C1FCE-4EB3-4640-BBEF-0B12983D0620}" presName="hierChild5" presStyleCnt="0"/>
      <dgm:spPr/>
    </dgm:pt>
    <dgm:pt modelId="{33924E48-8316-435C-BB66-21A52F82A2AA}" type="pres">
      <dgm:prSet presAssocID="{A552B46B-969E-44E0-A7CB-1D61A3865066}" presName="Name37" presStyleLbl="parChTrans1D2" presStyleIdx="3" presStyleCnt="5"/>
      <dgm:spPr/>
    </dgm:pt>
    <dgm:pt modelId="{560426B8-11EB-43BC-87A3-A8350CFA8477}" type="pres">
      <dgm:prSet presAssocID="{9945F2C9-E907-44B7-ABCD-1B6047B06AE7}" presName="hierRoot2" presStyleCnt="0">
        <dgm:presLayoutVars>
          <dgm:hierBranch val="init"/>
        </dgm:presLayoutVars>
      </dgm:prSet>
      <dgm:spPr/>
    </dgm:pt>
    <dgm:pt modelId="{DDEF3218-6F49-47B9-AE4F-F1760168E696}" type="pres">
      <dgm:prSet presAssocID="{9945F2C9-E907-44B7-ABCD-1B6047B06AE7}" presName="rootComposite" presStyleCnt="0"/>
      <dgm:spPr/>
    </dgm:pt>
    <dgm:pt modelId="{24F97643-4A6A-4D50-A7E8-FCCE65B30723}" type="pres">
      <dgm:prSet presAssocID="{9945F2C9-E907-44B7-ABCD-1B6047B06AE7}" presName="rootText" presStyleLbl="node2" presStyleIdx="3" presStyleCnt="5" custScaleX="180468" custScaleY="417078" custLinFactNeighborX="-13205">
        <dgm:presLayoutVars>
          <dgm:chPref val="3"/>
        </dgm:presLayoutVars>
      </dgm:prSet>
      <dgm:spPr/>
    </dgm:pt>
    <dgm:pt modelId="{76023724-AF4A-46C0-BE3F-2F1EE89338C3}" type="pres">
      <dgm:prSet presAssocID="{9945F2C9-E907-44B7-ABCD-1B6047B06AE7}" presName="rootConnector" presStyleLbl="node2" presStyleIdx="3" presStyleCnt="5"/>
      <dgm:spPr/>
    </dgm:pt>
    <dgm:pt modelId="{41F7BB9D-345C-4DB0-8FD3-E00FAEB3B525}" type="pres">
      <dgm:prSet presAssocID="{9945F2C9-E907-44B7-ABCD-1B6047B06AE7}" presName="hierChild4" presStyleCnt="0"/>
      <dgm:spPr/>
    </dgm:pt>
    <dgm:pt modelId="{F50704DB-6A16-4989-BA0E-54B8184A4F4C}" type="pres">
      <dgm:prSet presAssocID="{9945F2C9-E907-44B7-ABCD-1B6047B06AE7}" presName="hierChild5" presStyleCnt="0"/>
      <dgm:spPr/>
    </dgm:pt>
    <dgm:pt modelId="{4131096A-A736-4B3A-8F8C-21D75DE3536E}" type="pres">
      <dgm:prSet presAssocID="{D38481D1-E7D3-4DE0-99CF-CFCFF74E33EC}" presName="Name37" presStyleLbl="parChTrans1D2" presStyleIdx="4" presStyleCnt="5"/>
      <dgm:spPr/>
    </dgm:pt>
    <dgm:pt modelId="{3B515BED-1621-44FC-896D-E25F43BFA87E}" type="pres">
      <dgm:prSet presAssocID="{63CC8E0A-3F70-48CA-8156-F496FE61B5E6}" presName="hierRoot2" presStyleCnt="0">
        <dgm:presLayoutVars>
          <dgm:hierBranch val="init"/>
        </dgm:presLayoutVars>
      </dgm:prSet>
      <dgm:spPr/>
    </dgm:pt>
    <dgm:pt modelId="{9CCBA382-4FDC-4120-AA1F-50676041475F}" type="pres">
      <dgm:prSet presAssocID="{63CC8E0A-3F70-48CA-8156-F496FE61B5E6}" presName="rootComposite" presStyleCnt="0"/>
      <dgm:spPr/>
    </dgm:pt>
    <dgm:pt modelId="{2FBC61D1-86D4-4EC0-A71A-49A410840E7B}" type="pres">
      <dgm:prSet presAssocID="{63CC8E0A-3F70-48CA-8156-F496FE61B5E6}" presName="rootText" presStyleLbl="node2" presStyleIdx="4" presStyleCnt="5" custScaleX="180468" custScaleY="417078" custLinFactNeighborX="-24164">
        <dgm:presLayoutVars>
          <dgm:chPref val="3"/>
        </dgm:presLayoutVars>
      </dgm:prSet>
      <dgm:spPr/>
    </dgm:pt>
    <dgm:pt modelId="{0C966974-8BE5-428D-85CF-2035236A63DC}" type="pres">
      <dgm:prSet presAssocID="{63CC8E0A-3F70-48CA-8156-F496FE61B5E6}" presName="rootConnector" presStyleLbl="node2" presStyleIdx="4" presStyleCnt="5"/>
      <dgm:spPr/>
    </dgm:pt>
    <dgm:pt modelId="{E2374E78-B1A0-4547-86D7-598951B222F2}" type="pres">
      <dgm:prSet presAssocID="{63CC8E0A-3F70-48CA-8156-F496FE61B5E6}" presName="hierChild4" presStyleCnt="0"/>
      <dgm:spPr/>
    </dgm:pt>
    <dgm:pt modelId="{6C8F97D9-6A47-4CB3-B550-4D5FE26CF72E}" type="pres">
      <dgm:prSet presAssocID="{63CC8E0A-3F70-48CA-8156-F496FE61B5E6}" presName="hierChild5" presStyleCnt="0"/>
      <dgm:spPr/>
    </dgm:pt>
    <dgm:pt modelId="{EE9E09DD-99BB-4795-AFE2-DB3BC43C34E1}" type="pres">
      <dgm:prSet presAssocID="{B30A13AD-8BB4-4EEB-A044-7A9E79E69145}" presName="hierChild3" presStyleCnt="0"/>
      <dgm:spPr/>
    </dgm:pt>
  </dgm:ptLst>
  <dgm:cxnLst>
    <dgm:cxn modelId="{FC2F071C-BFAE-468E-BCFF-DB18C4DE5229}" srcId="{B30A13AD-8BB4-4EEB-A044-7A9E79E69145}" destId="{4C4D75F0-3311-41FA-A5FC-1257E1A2ED16}" srcOrd="1" destOrd="0" parTransId="{A863D52A-F2D0-4F77-A2AF-2C8BBBC744AE}" sibTransId="{0978463B-B764-4392-816D-5AE04CFC06A3}"/>
    <dgm:cxn modelId="{19A43521-9738-44F1-8A65-D5C1A3AE94E5}" type="presOf" srcId="{A863D52A-F2D0-4F77-A2AF-2C8BBBC744AE}" destId="{48CF4279-9166-4050-91D3-F39B71CC62FB}" srcOrd="0" destOrd="0" presId="urn:microsoft.com/office/officeart/2005/8/layout/orgChart1"/>
    <dgm:cxn modelId="{D87B382E-D5AC-474A-88C1-24EC17B99843}" type="presOf" srcId="{074CCB8E-566F-4732-A370-54D5EAEB951E}" destId="{BFEF6127-70DF-45F7-975C-495B359551AD}" srcOrd="0" destOrd="0" presId="urn:microsoft.com/office/officeart/2005/8/layout/orgChart1"/>
    <dgm:cxn modelId="{092A0D3A-FC71-4E16-BF53-35F06BBD2ACC}" type="presOf" srcId="{122F691D-C726-4F62-A884-B901903D8D24}" destId="{49E30E4F-1889-4B54-AA77-BD61BDC0A144}" srcOrd="0" destOrd="0" presId="urn:microsoft.com/office/officeart/2005/8/layout/orgChart1"/>
    <dgm:cxn modelId="{52B2EB5D-1562-4FC7-8D36-8BCF4ABCD3B0}" type="presOf" srcId="{8F2C1FCE-4EB3-4640-BBEF-0B12983D0620}" destId="{C0F4B3F9-1B4F-49FB-9156-39309C809D45}" srcOrd="1" destOrd="0" presId="urn:microsoft.com/office/officeart/2005/8/layout/orgChart1"/>
    <dgm:cxn modelId="{2CF9F16E-E41E-410C-AEB4-83FC9D776465}" srcId="{BA6F2D9C-E82D-4E74-A08E-3BA65E2E7D93}" destId="{B30A13AD-8BB4-4EEB-A044-7A9E79E69145}" srcOrd="0" destOrd="0" parTransId="{E7640638-B2C0-4B21-A957-86C84B174A90}" sibTransId="{BB614DBA-2826-4756-995A-EA67801CC6D9}"/>
    <dgm:cxn modelId="{ECA83B57-30A7-4E1D-83FE-C1B45946D0C9}" type="presOf" srcId="{9945F2C9-E907-44B7-ABCD-1B6047B06AE7}" destId="{76023724-AF4A-46C0-BE3F-2F1EE89338C3}" srcOrd="1" destOrd="0" presId="urn:microsoft.com/office/officeart/2005/8/layout/orgChart1"/>
    <dgm:cxn modelId="{861E8A7C-7CF2-43B7-BB73-B084A83E496B}" type="presOf" srcId="{B30A13AD-8BB4-4EEB-A044-7A9E79E69145}" destId="{3782432D-49C8-4B83-840B-1C3CDF7E8470}" srcOrd="1" destOrd="0" presId="urn:microsoft.com/office/officeart/2005/8/layout/orgChart1"/>
    <dgm:cxn modelId="{1C183A81-B796-4F33-AFBD-1C35DB0DF8A5}" type="presOf" srcId="{9945F2C9-E907-44B7-ABCD-1B6047B06AE7}" destId="{24F97643-4A6A-4D50-A7E8-FCCE65B30723}" srcOrd="0" destOrd="0" presId="urn:microsoft.com/office/officeart/2005/8/layout/orgChart1"/>
    <dgm:cxn modelId="{56358A9E-8670-471D-9F63-A5C6B4C7497E}" srcId="{B30A13AD-8BB4-4EEB-A044-7A9E79E69145}" destId="{63CC8E0A-3F70-48CA-8156-F496FE61B5E6}" srcOrd="4" destOrd="0" parTransId="{D38481D1-E7D3-4DE0-99CF-CFCFF74E33EC}" sibTransId="{E61B0835-0228-4AED-B7F9-5583736BDA1D}"/>
    <dgm:cxn modelId="{C88A1BAB-A85A-412F-A60B-6A19F8DBF2BF}" type="presOf" srcId="{A552B46B-969E-44E0-A7CB-1D61A3865066}" destId="{33924E48-8316-435C-BB66-21A52F82A2AA}" srcOrd="0" destOrd="0" presId="urn:microsoft.com/office/officeart/2005/8/layout/orgChart1"/>
    <dgm:cxn modelId="{3B04AFAC-BCB3-44E5-B296-D62D288C3D6E}" type="presOf" srcId="{63CC8E0A-3F70-48CA-8156-F496FE61B5E6}" destId="{2FBC61D1-86D4-4EC0-A71A-49A410840E7B}" srcOrd="0" destOrd="0" presId="urn:microsoft.com/office/officeart/2005/8/layout/orgChart1"/>
    <dgm:cxn modelId="{52E14CAF-F7F3-4AC8-BDCD-8CDDFA9B8C3F}" type="presOf" srcId="{63CC8E0A-3F70-48CA-8156-F496FE61B5E6}" destId="{0C966974-8BE5-428D-85CF-2035236A63DC}" srcOrd="1" destOrd="0" presId="urn:microsoft.com/office/officeart/2005/8/layout/orgChart1"/>
    <dgm:cxn modelId="{9DEEC8B5-2A46-4B45-A66B-2599EDBFA0F7}" srcId="{B30A13AD-8BB4-4EEB-A044-7A9E79E69145}" destId="{074CCB8E-566F-4732-A370-54D5EAEB951E}" srcOrd="0" destOrd="0" parTransId="{122F691D-C726-4F62-A884-B901903D8D24}" sibTransId="{A1F17622-E7F1-4F10-AD61-BDA2FFBF0DB0}"/>
    <dgm:cxn modelId="{27BBE0BB-B17D-4904-99DC-A3182DFC10BC}" srcId="{B30A13AD-8BB4-4EEB-A044-7A9E79E69145}" destId="{9945F2C9-E907-44B7-ABCD-1B6047B06AE7}" srcOrd="3" destOrd="0" parTransId="{A552B46B-969E-44E0-A7CB-1D61A3865066}" sibTransId="{71E0CCD1-7CBE-4CDB-9008-E855CE706DDD}"/>
    <dgm:cxn modelId="{E8D538BC-1A22-4327-8FCC-F578D9C04D04}" srcId="{B30A13AD-8BB4-4EEB-A044-7A9E79E69145}" destId="{8F2C1FCE-4EB3-4640-BBEF-0B12983D0620}" srcOrd="2" destOrd="0" parTransId="{CEA3754B-BB74-4D91-B1AC-16D35666613E}" sibTransId="{D177FC82-051B-49B7-9B3C-68413E6D8F2B}"/>
    <dgm:cxn modelId="{AFAFCAC3-68A3-4518-A9D9-C0884163EF0A}" type="presOf" srcId="{B30A13AD-8BB4-4EEB-A044-7A9E79E69145}" destId="{F7D38814-85CD-4855-A5AC-9634E52B24FD}" srcOrd="0" destOrd="0" presId="urn:microsoft.com/office/officeart/2005/8/layout/orgChart1"/>
    <dgm:cxn modelId="{02E757C4-1C18-435F-B0F9-D3D7DB23F8DA}" type="presOf" srcId="{CEA3754B-BB74-4D91-B1AC-16D35666613E}" destId="{F9E2F95F-EE98-4980-BFC4-619EB357CDE2}" srcOrd="0" destOrd="0" presId="urn:microsoft.com/office/officeart/2005/8/layout/orgChart1"/>
    <dgm:cxn modelId="{CD7718D9-30B3-4BF2-B8B6-4984C336BA12}" type="presOf" srcId="{8F2C1FCE-4EB3-4640-BBEF-0B12983D0620}" destId="{13043CA5-FCC4-42ED-A03B-07FC9924F383}" srcOrd="0" destOrd="0" presId="urn:microsoft.com/office/officeart/2005/8/layout/orgChart1"/>
    <dgm:cxn modelId="{431063F4-5C43-4275-94D9-8120AA7F55AA}" type="presOf" srcId="{4C4D75F0-3311-41FA-A5FC-1257E1A2ED16}" destId="{A92FDB35-3A87-4485-AE15-0F013CBB2664}" srcOrd="0" destOrd="0" presId="urn:microsoft.com/office/officeart/2005/8/layout/orgChart1"/>
    <dgm:cxn modelId="{121925F9-0624-41EE-AABD-D4BED11AF937}" type="presOf" srcId="{4C4D75F0-3311-41FA-A5FC-1257E1A2ED16}" destId="{5F564463-1B28-40D5-B763-9D198F460E72}" srcOrd="1" destOrd="0" presId="urn:microsoft.com/office/officeart/2005/8/layout/orgChart1"/>
    <dgm:cxn modelId="{D5451BFA-43D1-4B9C-9318-5AF32960B6DA}" type="presOf" srcId="{BA6F2D9C-E82D-4E74-A08E-3BA65E2E7D93}" destId="{38C26F0E-657D-48C9-B277-2222FF33C0A2}" srcOrd="0" destOrd="0" presId="urn:microsoft.com/office/officeart/2005/8/layout/orgChart1"/>
    <dgm:cxn modelId="{A92B8EFE-424E-4368-BE17-D4E8017591A2}" type="presOf" srcId="{D38481D1-E7D3-4DE0-99CF-CFCFF74E33EC}" destId="{4131096A-A736-4B3A-8F8C-21D75DE3536E}" srcOrd="0" destOrd="0" presId="urn:microsoft.com/office/officeart/2005/8/layout/orgChart1"/>
    <dgm:cxn modelId="{0FF8F4FE-809E-4BB1-9154-4114D78BC757}" type="presOf" srcId="{074CCB8E-566F-4732-A370-54D5EAEB951E}" destId="{21196360-3DE5-427D-B94A-B8CE4861E8DE}" srcOrd="1" destOrd="0" presId="urn:microsoft.com/office/officeart/2005/8/layout/orgChart1"/>
    <dgm:cxn modelId="{27CAAEBB-FB50-4183-893E-E3CB168C5617}" type="presParOf" srcId="{38C26F0E-657D-48C9-B277-2222FF33C0A2}" destId="{BED2F81D-AB15-43E0-9180-0ED2314479F4}" srcOrd="0" destOrd="0" presId="urn:microsoft.com/office/officeart/2005/8/layout/orgChart1"/>
    <dgm:cxn modelId="{05438BD1-E5A7-42D0-89CA-303C3A26AD20}" type="presParOf" srcId="{BED2F81D-AB15-43E0-9180-0ED2314479F4}" destId="{E8A3D1E8-FFEF-4B7F-ABDE-81E430ACEFF1}" srcOrd="0" destOrd="0" presId="urn:microsoft.com/office/officeart/2005/8/layout/orgChart1"/>
    <dgm:cxn modelId="{F905F2FC-F554-4383-B3BF-FC06C9F3BCBD}" type="presParOf" srcId="{E8A3D1E8-FFEF-4B7F-ABDE-81E430ACEFF1}" destId="{F7D38814-85CD-4855-A5AC-9634E52B24FD}" srcOrd="0" destOrd="0" presId="urn:microsoft.com/office/officeart/2005/8/layout/orgChart1"/>
    <dgm:cxn modelId="{C6C70482-B5A4-4B33-A5AA-4383A63EA2AA}" type="presParOf" srcId="{E8A3D1E8-FFEF-4B7F-ABDE-81E430ACEFF1}" destId="{3782432D-49C8-4B83-840B-1C3CDF7E8470}" srcOrd="1" destOrd="0" presId="urn:microsoft.com/office/officeart/2005/8/layout/orgChart1"/>
    <dgm:cxn modelId="{3A42D4A1-191F-4754-A8A8-BEB952F5B578}" type="presParOf" srcId="{BED2F81D-AB15-43E0-9180-0ED2314479F4}" destId="{3E0D508F-9D5D-4032-9E7F-2A1623500ADC}" srcOrd="1" destOrd="0" presId="urn:microsoft.com/office/officeart/2005/8/layout/orgChart1"/>
    <dgm:cxn modelId="{DBE029FB-179D-4010-AE4F-01BECB52A89C}" type="presParOf" srcId="{3E0D508F-9D5D-4032-9E7F-2A1623500ADC}" destId="{49E30E4F-1889-4B54-AA77-BD61BDC0A144}" srcOrd="0" destOrd="0" presId="urn:microsoft.com/office/officeart/2005/8/layout/orgChart1"/>
    <dgm:cxn modelId="{CCA204B9-6181-428A-984A-4E58E5B633D4}" type="presParOf" srcId="{3E0D508F-9D5D-4032-9E7F-2A1623500ADC}" destId="{FF5A549D-ACF4-4ED6-99AA-67339E519E0C}" srcOrd="1" destOrd="0" presId="urn:microsoft.com/office/officeart/2005/8/layout/orgChart1"/>
    <dgm:cxn modelId="{796385CE-E520-4310-8922-8E30DD59F0D2}" type="presParOf" srcId="{FF5A549D-ACF4-4ED6-99AA-67339E519E0C}" destId="{100A6982-F166-49FF-98FF-14FCF4056220}" srcOrd="0" destOrd="0" presId="urn:microsoft.com/office/officeart/2005/8/layout/orgChart1"/>
    <dgm:cxn modelId="{F2172DA0-7EFE-4D36-8041-52EA843108CC}" type="presParOf" srcId="{100A6982-F166-49FF-98FF-14FCF4056220}" destId="{BFEF6127-70DF-45F7-975C-495B359551AD}" srcOrd="0" destOrd="0" presId="urn:microsoft.com/office/officeart/2005/8/layout/orgChart1"/>
    <dgm:cxn modelId="{7F8F1778-A981-44D4-A132-2293AEE48C7A}" type="presParOf" srcId="{100A6982-F166-49FF-98FF-14FCF4056220}" destId="{21196360-3DE5-427D-B94A-B8CE4861E8DE}" srcOrd="1" destOrd="0" presId="urn:microsoft.com/office/officeart/2005/8/layout/orgChart1"/>
    <dgm:cxn modelId="{C152AEBA-3909-48C8-B0BC-54382F769305}" type="presParOf" srcId="{FF5A549D-ACF4-4ED6-99AA-67339E519E0C}" destId="{C0D26C7F-10A1-41F8-86E6-B4DD26A045F4}" srcOrd="1" destOrd="0" presId="urn:microsoft.com/office/officeart/2005/8/layout/orgChart1"/>
    <dgm:cxn modelId="{DD87DF5B-C93C-48E9-8878-9969A0632426}" type="presParOf" srcId="{FF5A549D-ACF4-4ED6-99AA-67339E519E0C}" destId="{F16CBA1B-E696-428B-BD7D-68B2FF0F274E}" srcOrd="2" destOrd="0" presId="urn:microsoft.com/office/officeart/2005/8/layout/orgChart1"/>
    <dgm:cxn modelId="{FAA72438-4FCF-44DD-A590-A84EAC4B35CF}" type="presParOf" srcId="{3E0D508F-9D5D-4032-9E7F-2A1623500ADC}" destId="{48CF4279-9166-4050-91D3-F39B71CC62FB}" srcOrd="2" destOrd="0" presId="urn:microsoft.com/office/officeart/2005/8/layout/orgChart1"/>
    <dgm:cxn modelId="{72089D6E-B0C1-4122-819B-DECECD98E83E}" type="presParOf" srcId="{3E0D508F-9D5D-4032-9E7F-2A1623500ADC}" destId="{9C872B20-B3BF-45F2-8A93-DF51738B8225}" srcOrd="3" destOrd="0" presId="urn:microsoft.com/office/officeart/2005/8/layout/orgChart1"/>
    <dgm:cxn modelId="{1C237FB5-8545-4BBE-AA1B-58DD432F7A7C}" type="presParOf" srcId="{9C872B20-B3BF-45F2-8A93-DF51738B8225}" destId="{EE6BE769-DD25-4A24-A7DF-8E1169323623}" srcOrd="0" destOrd="0" presId="urn:microsoft.com/office/officeart/2005/8/layout/orgChart1"/>
    <dgm:cxn modelId="{6258125B-DE38-41D4-B70C-90C36E0CB9EF}" type="presParOf" srcId="{EE6BE769-DD25-4A24-A7DF-8E1169323623}" destId="{A92FDB35-3A87-4485-AE15-0F013CBB2664}" srcOrd="0" destOrd="0" presId="urn:microsoft.com/office/officeart/2005/8/layout/orgChart1"/>
    <dgm:cxn modelId="{DF3F22B3-A709-4F50-8223-E18625D50A81}" type="presParOf" srcId="{EE6BE769-DD25-4A24-A7DF-8E1169323623}" destId="{5F564463-1B28-40D5-B763-9D198F460E72}" srcOrd="1" destOrd="0" presId="urn:microsoft.com/office/officeart/2005/8/layout/orgChart1"/>
    <dgm:cxn modelId="{B812120C-116D-4542-9EAD-28E4DA1559EC}" type="presParOf" srcId="{9C872B20-B3BF-45F2-8A93-DF51738B8225}" destId="{6AB2AA1A-113A-491B-883A-92D765F9434E}" srcOrd="1" destOrd="0" presId="urn:microsoft.com/office/officeart/2005/8/layout/orgChart1"/>
    <dgm:cxn modelId="{04935FCD-2448-4E0F-98BD-34637111A762}" type="presParOf" srcId="{9C872B20-B3BF-45F2-8A93-DF51738B8225}" destId="{6AF7499E-F244-4306-A74E-3153FACA3459}" srcOrd="2" destOrd="0" presId="urn:microsoft.com/office/officeart/2005/8/layout/orgChart1"/>
    <dgm:cxn modelId="{E8B8CB4F-6392-4029-B847-BFFE16F8B860}" type="presParOf" srcId="{3E0D508F-9D5D-4032-9E7F-2A1623500ADC}" destId="{F9E2F95F-EE98-4980-BFC4-619EB357CDE2}" srcOrd="4" destOrd="0" presId="urn:microsoft.com/office/officeart/2005/8/layout/orgChart1"/>
    <dgm:cxn modelId="{63C5001B-ACFE-4238-BE0D-98BA4F5EF981}" type="presParOf" srcId="{3E0D508F-9D5D-4032-9E7F-2A1623500ADC}" destId="{742EA935-6389-4C36-9672-B88D4134F92E}" srcOrd="5" destOrd="0" presId="urn:microsoft.com/office/officeart/2005/8/layout/orgChart1"/>
    <dgm:cxn modelId="{67779413-0186-46CE-99A9-C7B046CDE915}" type="presParOf" srcId="{742EA935-6389-4C36-9672-B88D4134F92E}" destId="{A7605B2E-3C61-4995-8AB0-7A4697A9BBE0}" srcOrd="0" destOrd="0" presId="urn:microsoft.com/office/officeart/2005/8/layout/orgChart1"/>
    <dgm:cxn modelId="{A61B073A-42F9-41C0-BBF4-70CCDF223FE0}" type="presParOf" srcId="{A7605B2E-3C61-4995-8AB0-7A4697A9BBE0}" destId="{13043CA5-FCC4-42ED-A03B-07FC9924F383}" srcOrd="0" destOrd="0" presId="urn:microsoft.com/office/officeart/2005/8/layout/orgChart1"/>
    <dgm:cxn modelId="{04EE3DBE-C92F-4105-A18D-6DDE8F5A06A6}" type="presParOf" srcId="{A7605B2E-3C61-4995-8AB0-7A4697A9BBE0}" destId="{C0F4B3F9-1B4F-49FB-9156-39309C809D45}" srcOrd="1" destOrd="0" presId="urn:microsoft.com/office/officeart/2005/8/layout/orgChart1"/>
    <dgm:cxn modelId="{AA1DE880-6A55-47EA-A6A2-CD6BBBE87055}" type="presParOf" srcId="{742EA935-6389-4C36-9672-B88D4134F92E}" destId="{7873457B-7C6E-42C8-98D2-D8C4993DD7C4}" srcOrd="1" destOrd="0" presId="urn:microsoft.com/office/officeart/2005/8/layout/orgChart1"/>
    <dgm:cxn modelId="{4F55A0E7-4447-4AB2-A3E2-466EAD1D49AA}" type="presParOf" srcId="{742EA935-6389-4C36-9672-B88D4134F92E}" destId="{775E609E-9751-4D68-8DD0-9466100EDCE7}" srcOrd="2" destOrd="0" presId="urn:microsoft.com/office/officeart/2005/8/layout/orgChart1"/>
    <dgm:cxn modelId="{E3B30CB1-857C-465A-82D7-FB7C2AD9E715}" type="presParOf" srcId="{3E0D508F-9D5D-4032-9E7F-2A1623500ADC}" destId="{33924E48-8316-435C-BB66-21A52F82A2AA}" srcOrd="6" destOrd="0" presId="urn:microsoft.com/office/officeart/2005/8/layout/orgChart1"/>
    <dgm:cxn modelId="{401ACB62-17C6-473D-AD18-5B050C3EC656}" type="presParOf" srcId="{3E0D508F-9D5D-4032-9E7F-2A1623500ADC}" destId="{560426B8-11EB-43BC-87A3-A8350CFA8477}" srcOrd="7" destOrd="0" presId="urn:microsoft.com/office/officeart/2005/8/layout/orgChart1"/>
    <dgm:cxn modelId="{A3379C69-44E0-4E39-A08F-90CB5F16D6BF}" type="presParOf" srcId="{560426B8-11EB-43BC-87A3-A8350CFA8477}" destId="{DDEF3218-6F49-47B9-AE4F-F1760168E696}" srcOrd="0" destOrd="0" presId="urn:microsoft.com/office/officeart/2005/8/layout/orgChart1"/>
    <dgm:cxn modelId="{F2838A08-38EB-46F1-9DD3-AEC6401355CF}" type="presParOf" srcId="{DDEF3218-6F49-47B9-AE4F-F1760168E696}" destId="{24F97643-4A6A-4D50-A7E8-FCCE65B30723}" srcOrd="0" destOrd="0" presId="urn:microsoft.com/office/officeart/2005/8/layout/orgChart1"/>
    <dgm:cxn modelId="{D1C2033E-B09A-4D8B-A292-974C4AB337BC}" type="presParOf" srcId="{DDEF3218-6F49-47B9-AE4F-F1760168E696}" destId="{76023724-AF4A-46C0-BE3F-2F1EE89338C3}" srcOrd="1" destOrd="0" presId="urn:microsoft.com/office/officeart/2005/8/layout/orgChart1"/>
    <dgm:cxn modelId="{8A8CD439-9889-4ACE-BE1E-0F7C540AE509}" type="presParOf" srcId="{560426B8-11EB-43BC-87A3-A8350CFA8477}" destId="{41F7BB9D-345C-4DB0-8FD3-E00FAEB3B525}" srcOrd="1" destOrd="0" presId="urn:microsoft.com/office/officeart/2005/8/layout/orgChart1"/>
    <dgm:cxn modelId="{13C1CE4D-F47C-4EF7-9E75-3E84FD460A13}" type="presParOf" srcId="{560426B8-11EB-43BC-87A3-A8350CFA8477}" destId="{F50704DB-6A16-4989-BA0E-54B8184A4F4C}" srcOrd="2" destOrd="0" presId="urn:microsoft.com/office/officeart/2005/8/layout/orgChart1"/>
    <dgm:cxn modelId="{BB209561-6AB8-40AD-AD6E-ACE29BDE93B9}" type="presParOf" srcId="{3E0D508F-9D5D-4032-9E7F-2A1623500ADC}" destId="{4131096A-A736-4B3A-8F8C-21D75DE3536E}" srcOrd="8" destOrd="0" presId="urn:microsoft.com/office/officeart/2005/8/layout/orgChart1"/>
    <dgm:cxn modelId="{780F2F6B-A3A9-437D-BD15-535C5ABE0C14}" type="presParOf" srcId="{3E0D508F-9D5D-4032-9E7F-2A1623500ADC}" destId="{3B515BED-1621-44FC-896D-E25F43BFA87E}" srcOrd="9" destOrd="0" presId="urn:microsoft.com/office/officeart/2005/8/layout/orgChart1"/>
    <dgm:cxn modelId="{EB3B5C54-C7AC-474D-91A9-D7B9CB04AF6B}" type="presParOf" srcId="{3B515BED-1621-44FC-896D-E25F43BFA87E}" destId="{9CCBA382-4FDC-4120-AA1F-50676041475F}" srcOrd="0" destOrd="0" presId="urn:microsoft.com/office/officeart/2005/8/layout/orgChart1"/>
    <dgm:cxn modelId="{E4B9342A-0753-4EBB-B02E-60D57FC2B4AF}" type="presParOf" srcId="{9CCBA382-4FDC-4120-AA1F-50676041475F}" destId="{2FBC61D1-86D4-4EC0-A71A-49A410840E7B}" srcOrd="0" destOrd="0" presId="urn:microsoft.com/office/officeart/2005/8/layout/orgChart1"/>
    <dgm:cxn modelId="{F2A52469-8F39-4CB8-B105-17087273CAE3}" type="presParOf" srcId="{9CCBA382-4FDC-4120-AA1F-50676041475F}" destId="{0C966974-8BE5-428D-85CF-2035236A63DC}" srcOrd="1" destOrd="0" presId="urn:microsoft.com/office/officeart/2005/8/layout/orgChart1"/>
    <dgm:cxn modelId="{24939D4C-78AE-4707-BA1C-33A542D88B8B}" type="presParOf" srcId="{3B515BED-1621-44FC-896D-E25F43BFA87E}" destId="{E2374E78-B1A0-4547-86D7-598951B222F2}" srcOrd="1" destOrd="0" presId="urn:microsoft.com/office/officeart/2005/8/layout/orgChart1"/>
    <dgm:cxn modelId="{57BA7AF5-A94C-477C-8BD9-ADE26D633FA5}" type="presParOf" srcId="{3B515BED-1621-44FC-896D-E25F43BFA87E}" destId="{6C8F97D9-6A47-4CB3-B550-4D5FE26CF72E}" srcOrd="2" destOrd="0" presId="urn:microsoft.com/office/officeart/2005/8/layout/orgChart1"/>
    <dgm:cxn modelId="{5CECD515-B52A-4C11-A6C2-E46926135014}" type="presParOf" srcId="{BED2F81D-AB15-43E0-9180-0ED2314479F4}" destId="{EE9E09DD-99BB-4795-AFE2-DB3BC43C34E1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F2D9C-E82D-4E74-A08E-3BA65E2E7D9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0A13AD-8BB4-4EEB-A044-7A9E79E69145}">
      <dgm:prSet phldrT="[Text]" custT="1"/>
      <dgm:spPr>
        <a:solidFill>
          <a:srgbClr val="C00000"/>
        </a:solidFill>
        <a:ln>
          <a:solidFill>
            <a:srgbClr val="CC3300"/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Implementation of Session Sites</a:t>
          </a:r>
          <a:endParaRPr lang="en-US" sz="2400" b="1" i="0" dirty="0">
            <a:solidFill>
              <a:schemeClr val="bg1"/>
            </a:solidFill>
            <a:latin typeface="+mj-lt"/>
          </a:endParaRPr>
        </a:p>
      </dgm:t>
    </dgm:pt>
    <dgm:pt modelId="{E7640638-B2C0-4B21-A957-86C84B174A90}" type="parTrans" cxnId="{2CF9F16E-E41E-410C-AEB4-83FC9D776465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BB614DBA-2826-4756-995A-EA67801CC6D9}" type="sibTrans" cxnId="{2CF9F16E-E41E-410C-AEB4-83FC9D776465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074CCB8E-566F-4732-A370-54D5EAEB951E}">
      <dgm:prSet phldrT="[Text]"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Fixed in-facility sites</a:t>
          </a:r>
          <a:br>
            <a:rPr lang="en-US" sz="2000" b="0" dirty="0">
              <a:solidFill>
                <a:schemeClr val="tx1"/>
              </a:solidFill>
            </a:rPr>
          </a:br>
          <a:r>
            <a:rPr lang="en-US" sz="2000" b="0" dirty="0">
              <a:solidFill>
                <a:schemeClr val="tx1"/>
              </a:solidFill>
            </a:rPr>
            <a:t>Hospitals, CHCs, PHCs, SC</a:t>
          </a:r>
          <a:endParaRPr lang="en-US" sz="2000" b="1" i="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122F691D-C726-4F62-A884-B901903D8D24}" type="parTrans" cxnId="{9DEEC8B5-2A46-4B45-A66B-2599EDBFA0F7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A1F17622-E7F1-4F10-AD61-BDA2FFBF0DB0}" type="sibTrans" cxnId="{9DEEC8B5-2A46-4B45-A66B-2599EDBFA0F7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8F2C1FCE-4EB3-4640-BBEF-0B12983D0620}">
      <dgm:prSet phldrT="[Text]"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Outreach session sites</a:t>
          </a:r>
          <a:br>
            <a:rPr lang="en-US" sz="2000" b="0" dirty="0">
              <a:solidFill>
                <a:schemeClr val="tx1"/>
              </a:solidFill>
            </a:rPr>
          </a:br>
          <a:r>
            <a:rPr lang="en-US" sz="2000" b="0" dirty="0">
              <a:solidFill>
                <a:schemeClr val="tx1"/>
              </a:solidFill>
            </a:rPr>
            <a:t>Villages, resettlement areas</a:t>
          </a:r>
          <a:br>
            <a:rPr lang="en-US" sz="2000" b="0" dirty="0">
              <a:solidFill>
                <a:schemeClr val="tx1"/>
              </a:solidFill>
            </a:rPr>
          </a:br>
          <a:r>
            <a:rPr lang="en-US" sz="2000" b="0" dirty="0">
              <a:solidFill>
                <a:schemeClr val="tx1"/>
              </a:solidFill>
            </a:rPr>
            <a:t>(one village, one day)</a:t>
          </a:r>
          <a:endParaRPr lang="en-US" sz="2000" b="1" i="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CEA3754B-BB74-4D91-B1AC-16D35666613E}" type="parTrans" cxnId="{E8D538BC-1A22-4327-8FCC-F578D9C04D04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D177FC82-051B-49B7-9B3C-68413E6D8F2B}" type="sibTrans" cxnId="{E8D538BC-1A22-4327-8FCC-F578D9C04D04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63CC8E0A-3F70-48CA-8156-F496FE61B5E6}">
      <dgm:prSet custT="1"/>
      <dgm:spPr>
        <a:solidFill>
          <a:schemeClr val="bg1">
            <a:lumMod val="95000"/>
          </a:schemeClr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Mobile sessions</a:t>
          </a:r>
          <a:br>
            <a:rPr lang="en-US" sz="2000" dirty="0">
              <a:solidFill>
                <a:schemeClr val="tx1"/>
              </a:solidFill>
            </a:rPr>
          </a:br>
          <a:r>
            <a:rPr lang="en-US" sz="2000" dirty="0">
              <a:solidFill>
                <a:schemeClr val="tx1"/>
              </a:solidFill>
            </a:rPr>
            <a:t>For far flung areas</a:t>
          </a:r>
          <a:endParaRPr lang="en-US" sz="2000" b="1" i="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D38481D1-E7D3-4DE0-99CF-CFCFF74E33EC}" type="parTrans" cxnId="{56358A9E-8670-471D-9F63-A5C6B4C7497E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E61B0835-0228-4AED-B7F9-5583736BDA1D}" type="sibTrans" cxnId="{56358A9E-8670-471D-9F63-A5C6B4C7497E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38C26F0E-657D-48C9-B277-2222FF33C0A2}" type="pres">
      <dgm:prSet presAssocID="{BA6F2D9C-E82D-4E74-A08E-3BA65E2E7D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D2F81D-AB15-43E0-9180-0ED2314479F4}" type="pres">
      <dgm:prSet presAssocID="{B30A13AD-8BB4-4EEB-A044-7A9E79E69145}" presName="hierRoot1" presStyleCnt="0">
        <dgm:presLayoutVars>
          <dgm:hierBranch val="init"/>
        </dgm:presLayoutVars>
      </dgm:prSet>
      <dgm:spPr/>
    </dgm:pt>
    <dgm:pt modelId="{E8A3D1E8-FFEF-4B7F-ABDE-81E430ACEFF1}" type="pres">
      <dgm:prSet presAssocID="{B30A13AD-8BB4-4EEB-A044-7A9E79E69145}" presName="rootComposite1" presStyleCnt="0"/>
      <dgm:spPr/>
    </dgm:pt>
    <dgm:pt modelId="{F7D38814-85CD-4855-A5AC-9634E52B24FD}" type="pres">
      <dgm:prSet presAssocID="{B30A13AD-8BB4-4EEB-A044-7A9E79E69145}" presName="rootText1" presStyleLbl="node0" presStyleIdx="0" presStyleCnt="1" custScaleX="731922" custScaleY="79769" custLinFactNeighborX="-6849" custLinFactNeighborY="-26225">
        <dgm:presLayoutVars>
          <dgm:chPref val="3"/>
        </dgm:presLayoutVars>
      </dgm:prSet>
      <dgm:spPr/>
    </dgm:pt>
    <dgm:pt modelId="{3782432D-49C8-4B83-840B-1C3CDF7E8470}" type="pres">
      <dgm:prSet presAssocID="{B30A13AD-8BB4-4EEB-A044-7A9E79E69145}" presName="rootConnector1" presStyleLbl="node1" presStyleIdx="0" presStyleCnt="0"/>
      <dgm:spPr/>
    </dgm:pt>
    <dgm:pt modelId="{3E0D508F-9D5D-4032-9E7F-2A1623500ADC}" type="pres">
      <dgm:prSet presAssocID="{B30A13AD-8BB4-4EEB-A044-7A9E79E69145}" presName="hierChild2" presStyleCnt="0"/>
      <dgm:spPr/>
    </dgm:pt>
    <dgm:pt modelId="{49E30E4F-1889-4B54-AA77-BD61BDC0A144}" type="pres">
      <dgm:prSet presAssocID="{122F691D-C726-4F62-A884-B901903D8D24}" presName="Name37" presStyleLbl="parChTrans1D2" presStyleIdx="0" presStyleCnt="3"/>
      <dgm:spPr/>
    </dgm:pt>
    <dgm:pt modelId="{FF5A549D-ACF4-4ED6-99AA-67339E519E0C}" type="pres">
      <dgm:prSet presAssocID="{074CCB8E-566F-4732-A370-54D5EAEB951E}" presName="hierRoot2" presStyleCnt="0">
        <dgm:presLayoutVars>
          <dgm:hierBranch val="init"/>
        </dgm:presLayoutVars>
      </dgm:prSet>
      <dgm:spPr/>
    </dgm:pt>
    <dgm:pt modelId="{100A6982-F166-49FF-98FF-14FCF4056220}" type="pres">
      <dgm:prSet presAssocID="{074CCB8E-566F-4732-A370-54D5EAEB951E}" presName="rootComposite" presStyleCnt="0"/>
      <dgm:spPr/>
    </dgm:pt>
    <dgm:pt modelId="{BFEF6127-70DF-45F7-975C-495B359551AD}" type="pres">
      <dgm:prSet presAssocID="{074CCB8E-566F-4732-A370-54D5EAEB951E}" presName="rootText" presStyleLbl="node2" presStyleIdx="0" presStyleCnt="3" custScaleX="199698" custScaleY="196410" custLinFactNeighborX="-82684" custLinFactNeighborY="-890">
        <dgm:presLayoutVars>
          <dgm:chPref val="3"/>
        </dgm:presLayoutVars>
      </dgm:prSet>
      <dgm:spPr/>
    </dgm:pt>
    <dgm:pt modelId="{21196360-3DE5-427D-B94A-B8CE4861E8DE}" type="pres">
      <dgm:prSet presAssocID="{074CCB8E-566F-4732-A370-54D5EAEB951E}" presName="rootConnector" presStyleLbl="node2" presStyleIdx="0" presStyleCnt="3"/>
      <dgm:spPr/>
    </dgm:pt>
    <dgm:pt modelId="{C0D26C7F-10A1-41F8-86E6-B4DD26A045F4}" type="pres">
      <dgm:prSet presAssocID="{074CCB8E-566F-4732-A370-54D5EAEB951E}" presName="hierChild4" presStyleCnt="0"/>
      <dgm:spPr/>
    </dgm:pt>
    <dgm:pt modelId="{F16CBA1B-E696-428B-BD7D-68B2FF0F274E}" type="pres">
      <dgm:prSet presAssocID="{074CCB8E-566F-4732-A370-54D5EAEB951E}" presName="hierChild5" presStyleCnt="0"/>
      <dgm:spPr/>
    </dgm:pt>
    <dgm:pt modelId="{F9E2F95F-EE98-4980-BFC4-619EB357CDE2}" type="pres">
      <dgm:prSet presAssocID="{CEA3754B-BB74-4D91-B1AC-16D35666613E}" presName="Name37" presStyleLbl="parChTrans1D2" presStyleIdx="1" presStyleCnt="3"/>
      <dgm:spPr/>
    </dgm:pt>
    <dgm:pt modelId="{742EA935-6389-4C36-9672-B88D4134F92E}" type="pres">
      <dgm:prSet presAssocID="{8F2C1FCE-4EB3-4640-BBEF-0B12983D0620}" presName="hierRoot2" presStyleCnt="0">
        <dgm:presLayoutVars>
          <dgm:hierBranch val="init"/>
        </dgm:presLayoutVars>
      </dgm:prSet>
      <dgm:spPr/>
    </dgm:pt>
    <dgm:pt modelId="{A7605B2E-3C61-4995-8AB0-7A4697A9BBE0}" type="pres">
      <dgm:prSet presAssocID="{8F2C1FCE-4EB3-4640-BBEF-0B12983D0620}" presName="rootComposite" presStyleCnt="0"/>
      <dgm:spPr/>
    </dgm:pt>
    <dgm:pt modelId="{13043CA5-FCC4-42ED-A03B-07FC9924F383}" type="pres">
      <dgm:prSet presAssocID="{8F2C1FCE-4EB3-4640-BBEF-0B12983D0620}" presName="rootText" presStyleLbl="node2" presStyleIdx="1" presStyleCnt="3" custScaleX="234256" custScaleY="193381" custLinFactNeighborX="7524" custLinFactNeighborY="-1550">
        <dgm:presLayoutVars>
          <dgm:chPref val="3"/>
        </dgm:presLayoutVars>
      </dgm:prSet>
      <dgm:spPr/>
    </dgm:pt>
    <dgm:pt modelId="{C0F4B3F9-1B4F-49FB-9156-39309C809D45}" type="pres">
      <dgm:prSet presAssocID="{8F2C1FCE-4EB3-4640-BBEF-0B12983D0620}" presName="rootConnector" presStyleLbl="node2" presStyleIdx="1" presStyleCnt="3"/>
      <dgm:spPr/>
    </dgm:pt>
    <dgm:pt modelId="{7873457B-7C6E-42C8-98D2-D8C4993DD7C4}" type="pres">
      <dgm:prSet presAssocID="{8F2C1FCE-4EB3-4640-BBEF-0B12983D0620}" presName="hierChild4" presStyleCnt="0"/>
      <dgm:spPr/>
    </dgm:pt>
    <dgm:pt modelId="{775E609E-9751-4D68-8DD0-9466100EDCE7}" type="pres">
      <dgm:prSet presAssocID="{8F2C1FCE-4EB3-4640-BBEF-0B12983D0620}" presName="hierChild5" presStyleCnt="0"/>
      <dgm:spPr/>
    </dgm:pt>
    <dgm:pt modelId="{4131096A-A736-4B3A-8F8C-21D75DE3536E}" type="pres">
      <dgm:prSet presAssocID="{D38481D1-E7D3-4DE0-99CF-CFCFF74E33EC}" presName="Name37" presStyleLbl="parChTrans1D2" presStyleIdx="2" presStyleCnt="3"/>
      <dgm:spPr/>
    </dgm:pt>
    <dgm:pt modelId="{3B515BED-1621-44FC-896D-E25F43BFA87E}" type="pres">
      <dgm:prSet presAssocID="{63CC8E0A-3F70-48CA-8156-F496FE61B5E6}" presName="hierRoot2" presStyleCnt="0">
        <dgm:presLayoutVars>
          <dgm:hierBranch val="init"/>
        </dgm:presLayoutVars>
      </dgm:prSet>
      <dgm:spPr/>
    </dgm:pt>
    <dgm:pt modelId="{9CCBA382-4FDC-4120-AA1F-50676041475F}" type="pres">
      <dgm:prSet presAssocID="{63CC8E0A-3F70-48CA-8156-F496FE61B5E6}" presName="rootComposite" presStyleCnt="0"/>
      <dgm:spPr/>
    </dgm:pt>
    <dgm:pt modelId="{2FBC61D1-86D4-4EC0-A71A-49A410840E7B}" type="pres">
      <dgm:prSet presAssocID="{63CC8E0A-3F70-48CA-8156-F496FE61B5E6}" presName="rootText" presStyleLbl="node2" presStyleIdx="2" presStyleCnt="3" custScaleX="180468" custScaleY="196127" custLinFactNeighborX="76557" custLinFactNeighborY="1590">
        <dgm:presLayoutVars>
          <dgm:chPref val="3"/>
        </dgm:presLayoutVars>
      </dgm:prSet>
      <dgm:spPr/>
    </dgm:pt>
    <dgm:pt modelId="{0C966974-8BE5-428D-85CF-2035236A63DC}" type="pres">
      <dgm:prSet presAssocID="{63CC8E0A-3F70-48CA-8156-F496FE61B5E6}" presName="rootConnector" presStyleLbl="node2" presStyleIdx="2" presStyleCnt="3"/>
      <dgm:spPr/>
    </dgm:pt>
    <dgm:pt modelId="{E2374E78-B1A0-4547-86D7-598951B222F2}" type="pres">
      <dgm:prSet presAssocID="{63CC8E0A-3F70-48CA-8156-F496FE61B5E6}" presName="hierChild4" presStyleCnt="0"/>
      <dgm:spPr/>
    </dgm:pt>
    <dgm:pt modelId="{6C8F97D9-6A47-4CB3-B550-4D5FE26CF72E}" type="pres">
      <dgm:prSet presAssocID="{63CC8E0A-3F70-48CA-8156-F496FE61B5E6}" presName="hierChild5" presStyleCnt="0"/>
      <dgm:spPr/>
    </dgm:pt>
    <dgm:pt modelId="{EE9E09DD-99BB-4795-AFE2-DB3BC43C34E1}" type="pres">
      <dgm:prSet presAssocID="{B30A13AD-8BB4-4EEB-A044-7A9E79E69145}" presName="hierChild3" presStyleCnt="0"/>
      <dgm:spPr/>
    </dgm:pt>
  </dgm:ptLst>
  <dgm:cxnLst>
    <dgm:cxn modelId="{784ED71C-1C78-40FB-971C-098D9F178540}" type="presOf" srcId="{B30A13AD-8BB4-4EEB-A044-7A9E79E69145}" destId="{F7D38814-85CD-4855-A5AC-9634E52B24FD}" srcOrd="0" destOrd="0" presId="urn:microsoft.com/office/officeart/2005/8/layout/orgChart1"/>
    <dgm:cxn modelId="{71E53A21-D0D6-46A2-8086-38FB09FA7D48}" type="presOf" srcId="{8F2C1FCE-4EB3-4640-BBEF-0B12983D0620}" destId="{C0F4B3F9-1B4F-49FB-9156-39309C809D45}" srcOrd="1" destOrd="0" presId="urn:microsoft.com/office/officeart/2005/8/layout/orgChart1"/>
    <dgm:cxn modelId="{FFA5915C-4FDF-404E-9E1B-17CFD75D14C0}" type="presOf" srcId="{63CC8E0A-3F70-48CA-8156-F496FE61B5E6}" destId="{2FBC61D1-86D4-4EC0-A71A-49A410840E7B}" srcOrd="0" destOrd="0" presId="urn:microsoft.com/office/officeart/2005/8/layout/orgChart1"/>
    <dgm:cxn modelId="{2CF9F16E-E41E-410C-AEB4-83FC9D776465}" srcId="{BA6F2D9C-E82D-4E74-A08E-3BA65E2E7D93}" destId="{B30A13AD-8BB4-4EEB-A044-7A9E79E69145}" srcOrd="0" destOrd="0" parTransId="{E7640638-B2C0-4B21-A957-86C84B174A90}" sibTransId="{BB614DBA-2826-4756-995A-EA67801CC6D9}"/>
    <dgm:cxn modelId="{FB8DE97B-23A3-4A0F-BB9B-D3C978053F51}" type="presOf" srcId="{122F691D-C726-4F62-A884-B901903D8D24}" destId="{49E30E4F-1889-4B54-AA77-BD61BDC0A144}" srcOrd="0" destOrd="0" presId="urn:microsoft.com/office/officeart/2005/8/layout/orgChart1"/>
    <dgm:cxn modelId="{6CC3A87E-C4EC-4C5A-960D-F58F92FE439E}" type="presOf" srcId="{B30A13AD-8BB4-4EEB-A044-7A9E79E69145}" destId="{3782432D-49C8-4B83-840B-1C3CDF7E8470}" srcOrd="1" destOrd="0" presId="urn:microsoft.com/office/officeart/2005/8/layout/orgChart1"/>
    <dgm:cxn modelId="{1712B788-246C-42FF-91D1-04EE1B53B7EB}" type="presOf" srcId="{CEA3754B-BB74-4D91-B1AC-16D35666613E}" destId="{F9E2F95F-EE98-4980-BFC4-619EB357CDE2}" srcOrd="0" destOrd="0" presId="urn:microsoft.com/office/officeart/2005/8/layout/orgChart1"/>
    <dgm:cxn modelId="{3A2F8A8E-255B-40FC-857D-DDBA32830AA4}" type="presOf" srcId="{BA6F2D9C-E82D-4E74-A08E-3BA65E2E7D93}" destId="{38C26F0E-657D-48C9-B277-2222FF33C0A2}" srcOrd="0" destOrd="0" presId="urn:microsoft.com/office/officeart/2005/8/layout/orgChart1"/>
    <dgm:cxn modelId="{FD60348F-31D1-422F-8CB2-A347ED75D3EC}" type="presOf" srcId="{074CCB8E-566F-4732-A370-54D5EAEB951E}" destId="{BFEF6127-70DF-45F7-975C-495B359551AD}" srcOrd="0" destOrd="0" presId="urn:microsoft.com/office/officeart/2005/8/layout/orgChart1"/>
    <dgm:cxn modelId="{56358A9E-8670-471D-9F63-A5C6B4C7497E}" srcId="{B30A13AD-8BB4-4EEB-A044-7A9E79E69145}" destId="{63CC8E0A-3F70-48CA-8156-F496FE61B5E6}" srcOrd="2" destOrd="0" parTransId="{D38481D1-E7D3-4DE0-99CF-CFCFF74E33EC}" sibTransId="{E61B0835-0228-4AED-B7F9-5583736BDA1D}"/>
    <dgm:cxn modelId="{723402AE-E92C-48EC-AA1B-96EAA2C5B840}" type="presOf" srcId="{D38481D1-E7D3-4DE0-99CF-CFCFF74E33EC}" destId="{4131096A-A736-4B3A-8F8C-21D75DE3536E}" srcOrd="0" destOrd="0" presId="urn:microsoft.com/office/officeart/2005/8/layout/orgChart1"/>
    <dgm:cxn modelId="{9DEEC8B5-2A46-4B45-A66B-2599EDBFA0F7}" srcId="{B30A13AD-8BB4-4EEB-A044-7A9E79E69145}" destId="{074CCB8E-566F-4732-A370-54D5EAEB951E}" srcOrd="0" destOrd="0" parTransId="{122F691D-C726-4F62-A884-B901903D8D24}" sibTransId="{A1F17622-E7F1-4F10-AD61-BDA2FFBF0DB0}"/>
    <dgm:cxn modelId="{E8D538BC-1A22-4327-8FCC-F578D9C04D04}" srcId="{B30A13AD-8BB4-4EEB-A044-7A9E79E69145}" destId="{8F2C1FCE-4EB3-4640-BBEF-0B12983D0620}" srcOrd="1" destOrd="0" parTransId="{CEA3754B-BB74-4D91-B1AC-16D35666613E}" sibTransId="{D177FC82-051B-49B7-9B3C-68413E6D8F2B}"/>
    <dgm:cxn modelId="{7F6493C4-933D-40C6-9DB3-3526725C1420}" type="presOf" srcId="{8F2C1FCE-4EB3-4640-BBEF-0B12983D0620}" destId="{13043CA5-FCC4-42ED-A03B-07FC9924F383}" srcOrd="0" destOrd="0" presId="urn:microsoft.com/office/officeart/2005/8/layout/orgChart1"/>
    <dgm:cxn modelId="{8736E0D4-1100-4E86-B6E8-6A4BF6122B0B}" type="presOf" srcId="{63CC8E0A-3F70-48CA-8156-F496FE61B5E6}" destId="{0C966974-8BE5-428D-85CF-2035236A63DC}" srcOrd="1" destOrd="0" presId="urn:microsoft.com/office/officeart/2005/8/layout/orgChart1"/>
    <dgm:cxn modelId="{4DB839ED-5182-4FB2-BE48-C0F88AD027F6}" type="presOf" srcId="{074CCB8E-566F-4732-A370-54D5EAEB951E}" destId="{21196360-3DE5-427D-B94A-B8CE4861E8DE}" srcOrd="1" destOrd="0" presId="urn:microsoft.com/office/officeart/2005/8/layout/orgChart1"/>
    <dgm:cxn modelId="{68F4F7BC-E5C5-4DE1-BC14-C0E27FF45309}" type="presParOf" srcId="{38C26F0E-657D-48C9-B277-2222FF33C0A2}" destId="{BED2F81D-AB15-43E0-9180-0ED2314479F4}" srcOrd="0" destOrd="0" presId="urn:microsoft.com/office/officeart/2005/8/layout/orgChart1"/>
    <dgm:cxn modelId="{421B2768-F958-4BF5-BE56-B6E87A0FB02C}" type="presParOf" srcId="{BED2F81D-AB15-43E0-9180-0ED2314479F4}" destId="{E8A3D1E8-FFEF-4B7F-ABDE-81E430ACEFF1}" srcOrd="0" destOrd="0" presId="urn:microsoft.com/office/officeart/2005/8/layout/orgChart1"/>
    <dgm:cxn modelId="{18981A97-2857-4D15-9420-3F06B9471070}" type="presParOf" srcId="{E8A3D1E8-FFEF-4B7F-ABDE-81E430ACEFF1}" destId="{F7D38814-85CD-4855-A5AC-9634E52B24FD}" srcOrd="0" destOrd="0" presId="urn:microsoft.com/office/officeart/2005/8/layout/orgChart1"/>
    <dgm:cxn modelId="{669D47B1-B428-49BE-BCA4-79A959481CC7}" type="presParOf" srcId="{E8A3D1E8-FFEF-4B7F-ABDE-81E430ACEFF1}" destId="{3782432D-49C8-4B83-840B-1C3CDF7E8470}" srcOrd="1" destOrd="0" presId="urn:microsoft.com/office/officeart/2005/8/layout/orgChart1"/>
    <dgm:cxn modelId="{46BC1A68-0882-4EE4-A501-403A2145583D}" type="presParOf" srcId="{BED2F81D-AB15-43E0-9180-0ED2314479F4}" destId="{3E0D508F-9D5D-4032-9E7F-2A1623500ADC}" srcOrd="1" destOrd="0" presId="urn:microsoft.com/office/officeart/2005/8/layout/orgChart1"/>
    <dgm:cxn modelId="{437F58AE-0A85-43A4-9809-622A2A5F2187}" type="presParOf" srcId="{3E0D508F-9D5D-4032-9E7F-2A1623500ADC}" destId="{49E30E4F-1889-4B54-AA77-BD61BDC0A144}" srcOrd="0" destOrd="0" presId="urn:microsoft.com/office/officeart/2005/8/layout/orgChart1"/>
    <dgm:cxn modelId="{B8AC6DB7-441E-429D-90C7-0E06D7D65D15}" type="presParOf" srcId="{3E0D508F-9D5D-4032-9E7F-2A1623500ADC}" destId="{FF5A549D-ACF4-4ED6-99AA-67339E519E0C}" srcOrd="1" destOrd="0" presId="urn:microsoft.com/office/officeart/2005/8/layout/orgChart1"/>
    <dgm:cxn modelId="{319CC536-F07D-4B18-AD74-BC1D6A8C2DE5}" type="presParOf" srcId="{FF5A549D-ACF4-4ED6-99AA-67339E519E0C}" destId="{100A6982-F166-49FF-98FF-14FCF4056220}" srcOrd="0" destOrd="0" presId="urn:microsoft.com/office/officeart/2005/8/layout/orgChart1"/>
    <dgm:cxn modelId="{F515A851-1A0D-4DDD-8950-0D2BB2352410}" type="presParOf" srcId="{100A6982-F166-49FF-98FF-14FCF4056220}" destId="{BFEF6127-70DF-45F7-975C-495B359551AD}" srcOrd="0" destOrd="0" presId="urn:microsoft.com/office/officeart/2005/8/layout/orgChart1"/>
    <dgm:cxn modelId="{4D20349A-DA1B-4C72-8862-C91C355058EF}" type="presParOf" srcId="{100A6982-F166-49FF-98FF-14FCF4056220}" destId="{21196360-3DE5-427D-B94A-B8CE4861E8DE}" srcOrd="1" destOrd="0" presId="urn:microsoft.com/office/officeart/2005/8/layout/orgChart1"/>
    <dgm:cxn modelId="{EA36F391-29A1-492C-83EE-6CE321995FA3}" type="presParOf" srcId="{FF5A549D-ACF4-4ED6-99AA-67339E519E0C}" destId="{C0D26C7F-10A1-41F8-86E6-B4DD26A045F4}" srcOrd="1" destOrd="0" presId="urn:microsoft.com/office/officeart/2005/8/layout/orgChart1"/>
    <dgm:cxn modelId="{409CDD4E-C447-4E2D-893D-87F19C665A05}" type="presParOf" srcId="{FF5A549D-ACF4-4ED6-99AA-67339E519E0C}" destId="{F16CBA1B-E696-428B-BD7D-68B2FF0F274E}" srcOrd="2" destOrd="0" presId="urn:microsoft.com/office/officeart/2005/8/layout/orgChart1"/>
    <dgm:cxn modelId="{16D35665-6003-4787-A649-DF8DFE807E3C}" type="presParOf" srcId="{3E0D508F-9D5D-4032-9E7F-2A1623500ADC}" destId="{F9E2F95F-EE98-4980-BFC4-619EB357CDE2}" srcOrd="2" destOrd="0" presId="urn:microsoft.com/office/officeart/2005/8/layout/orgChart1"/>
    <dgm:cxn modelId="{B40495A8-52A4-4EF0-80D3-168BF2D92853}" type="presParOf" srcId="{3E0D508F-9D5D-4032-9E7F-2A1623500ADC}" destId="{742EA935-6389-4C36-9672-B88D4134F92E}" srcOrd="3" destOrd="0" presId="urn:microsoft.com/office/officeart/2005/8/layout/orgChart1"/>
    <dgm:cxn modelId="{CBBCD4DF-709E-4276-B498-BE89B716984E}" type="presParOf" srcId="{742EA935-6389-4C36-9672-B88D4134F92E}" destId="{A7605B2E-3C61-4995-8AB0-7A4697A9BBE0}" srcOrd="0" destOrd="0" presId="urn:microsoft.com/office/officeart/2005/8/layout/orgChart1"/>
    <dgm:cxn modelId="{210BBC7E-7462-46D9-97F9-9EDD0A25920D}" type="presParOf" srcId="{A7605B2E-3C61-4995-8AB0-7A4697A9BBE0}" destId="{13043CA5-FCC4-42ED-A03B-07FC9924F383}" srcOrd="0" destOrd="0" presId="urn:microsoft.com/office/officeart/2005/8/layout/orgChart1"/>
    <dgm:cxn modelId="{9A619ACA-389E-4E56-A671-E0E58E95FC7D}" type="presParOf" srcId="{A7605B2E-3C61-4995-8AB0-7A4697A9BBE0}" destId="{C0F4B3F9-1B4F-49FB-9156-39309C809D45}" srcOrd="1" destOrd="0" presId="urn:microsoft.com/office/officeart/2005/8/layout/orgChart1"/>
    <dgm:cxn modelId="{F553C872-2023-4471-9242-EE02FC66851D}" type="presParOf" srcId="{742EA935-6389-4C36-9672-B88D4134F92E}" destId="{7873457B-7C6E-42C8-98D2-D8C4993DD7C4}" srcOrd="1" destOrd="0" presId="urn:microsoft.com/office/officeart/2005/8/layout/orgChart1"/>
    <dgm:cxn modelId="{33A01915-4741-44E5-9B9C-904D98840907}" type="presParOf" srcId="{742EA935-6389-4C36-9672-B88D4134F92E}" destId="{775E609E-9751-4D68-8DD0-9466100EDCE7}" srcOrd="2" destOrd="0" presId="urn:microsoft.com/office/officeart/2005/8/layout/orgChart1"/>
    <dgm:cxn modelId="{3316AFBC-02B3-4ED1-8D14-DDCB72A9A41E}" type="presParOf" srcId="{3E0D508F-9D5D-4032-9E7F-2A1623500ADC}" destId="{4131096A-A736-4B3A-8F8C-21D75DE3536E}" srcOrd="4" destOrd="0" presId="urn:microsoft.com/office/officeart/2005/8/layout/orgChart1"/>
    <dgm:cxn modelId="{5CEB835C-B9CE-436A-ABC2-DF7D67DAB058}" type="presParOf" srcId="{3E0D508F-9D5D-4032-9E7F-2A1623500ADC}" destId="{3B515BED-1621-44FC-896D-E25F43BFA87E}" srcOrd="5" destOrd="0" presId="urn:microsoft.com/office/officeart/2005/8/layout/orgChart1"/>
    <dgm:cxn modelId="{2B48AC7E-D4AB-4E2D-8C72-7A64ACA6C5D5}" type="presParOf" srcId="{3B515BED-1621-44FC-896D-E25F43BFA87E}" destId="{9CCBA382-4FDC-4120-AA1F-50676041475F}" srcOrd="0" destOrd="0" presId="urn:microsoft.com/office/officeart/2005/8/layout/orgChart1"/>
    <dgm:cxn modelId="{7525D754-8AFF-44A5-B84B-50E5CC3F9A95}" type="presParOf" srcId="{9CCBA382-4FDC-4120-AA1F-50676041475F}" destId="{2FBC61D1-86D4-4EC0-A71A-49A410840E7B}" srcOrd="0" destOrd="0" presId="urn:microsoft.com/office/officeart/2005/8/layout/orgChart1"/>
    <dgm:cxn modelId="{30B3FC38-801F-4F2C-A6E9-671E7A14DF67}" type="presParOf" srcId="{9CCBA382-4FDC-4120-AA1F-50676041475F}" destId="{0C966974-8BE5-428D-85CF-2035236A63DC}" srcOrd="1" destOrd="0" presId="urn:microsoft.com/office/officeart/2005/8/layout/orgChart1"/>
    <dgm:cxn modelId="{6D2C024E-C503-45B4-881C-FFADADE0EDC6}" type="presParOf" srcId="{3B515BED-1621-44FC-896D-E25F43BFA87E}" destId="{E2374E78-B1A0-4547-86D7-598951B222F2}" srcOrd="1" destOrd="0" presId="urn:microsoft.com/office/officeart/2005/8/layout/orgChart1"/>
    <dgm:cxn modelId="{256C9AD0-AC93-4A56-9F2A-DE6EC6932C48}" type="presParOf" srcId="{3B515BED-1621-44FC-896D-E25F43BFA87E}" destId="{6C8F97D9-6A47-4CB3-B550-4D5FE26CF72E}" srcOrd="2" destOrd="0" presId="urn:microsoft.com/office/officeart/2005/8/layout/orgChart1"/>
    <dgm:cxn modelId="{A3CCE1D1-718C-4B22-A1C7-E51D5FC87CE6}" type="presParOf" srcId="{BED2F81D-AB15-43E0-9180-0ED2314479F4}" destId="{EE9E09DD-99BB-4795-AFE2-DB3BC43C34E1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5E39B2-904D-415F-98BF-BC015A15E19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ABC920A-B409-4802-883A-CAF1FD396402}">
      <dgm:prSet phldrT="[Text]" custT="1"/>
      <dgm:spPr>
        <a:solidFill>
          <a:schemeClr val="accent4">
            <a:lumMod val="75000"/>
          </a:schemeClr>
        </a:solidFill>
        <a:ln w="12700">
          <a:noFill/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Schools</a:t>
          </a:r>
        </a:p>
      </dgm:t>
    </dgm:pt>
    <dgm:pt modelId="{9361A2D5-CA06-462F-B486-4587C8129E73}" type="parTrans" cxnId="{F5048801-33AA-4EC6-A724-0966D44FAEBC}">
      <dgm:prSet/>
      <dgm:spPr/>
      <dgm:t>
        <a:bodyPr/>
        <a:lstStyle/>
        <a:p>
          <a:endParaRPr lang="en-US" sz="2800"/>
        </a:p>
      </dgm:t>
    </dgm:pt>
    <dgm:pt modelId="{2D71798B-B18A-40E5-A2DB-636C93AEE6C3}" type="sibTrans" cxnId="{F5048801-33AA-4EC6-A724-0966D44FAEBC}">
      <dgm:prSet/>
      <dgm:spPr/>
      <dgm:t>
        <a:bodyPr/>
        <a:lstStyle/>
        <a:p>
          <a:endParaRPr lang="en-US" sz="2800"/>
        </a:p>
      </dgm:t>
    </dgm:pt>
    <dgm:pt modelId="{B337C2A7-7893-41D4-ABCE-2BBE4AACDF73}">
      <dgm:prSet phldrT="[Text]" custT="1"/>
      <dgm:spPr>
        <a:solidFill>
          <a:srgbClr val="C00000"/>
        </a:solidFill>
        <a:ln w="12700">
          <a:noFill/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Community</a:t>
          </a:r>
        </a:p>
      </dgm:t>
    </dgm:pt>
    <dgm:pt modelId="{700A49C1-7037-4F5A-849E-C2047FE25CEB}" type="parTrans" cxnId="{7422737A-2F3F-491A-B5FF-2E0EB47BBC16}">
      <dgm:prSet/>
      <dgm:spPr/>
      <dgm:t>
        <a:bodyPr/>
        <a:lstStyle/>
        <a:p>
          <a:endParaRPr lang="en-US" sz="2800"/>
        </a:p>
      </dgm:t>
    </dgm:pt>
    <dgm:pt modelId="{1AD2FA77-9A1B-4F5C-8992-CF17C119E627}" type="sibTrans" cxnId="{7422737A-2F3F-491A-B5FF-2E0EB47BBC16}">
      <dgm:prSet/>
      <dgm:spPr/>
      <dgm:t>
        <a:bodyPr/>
        <a:lstStyle/>
        <a:p>
          <a:endParaRPr lang="en-US" sz="2800"/>
        </a:p>
      </dgm:t>
    </dgm:pt>
    <dgm:pt modelId="{0073DACC-7C15-4B96-8057-A72DC26CE750}">
      <dgm:prSet phldrT="[Text]" custT="1"/>
      <dgm:spPr>
        <a:solidFill>
          <a:schemeClr val="accent3">
            <a:lumMod val="75000"/>
          </a:schemeClr>
        </a:solidFill>
        <a:ln w="12700">
          <a:noFill/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Last week sweeping in low performing areas</a:t>
          </a:r>
        </a:p>
      </dgm:t>
    </dgm:pt>
    <dgm:pt modelId="{E09A1A63-57F3-40CE-85D8-4A0F8CDC6812}" type="parTrans" cxnId="{A852BC11-41B2-4988-9CAD-FF464ED5FA54}">
      <dgm:prSet/>
      <dgm:spPr/>
      <dgm:t>
        <a:bodyPr/>
        <a:lstStyle/>
        <a:p>
          <a:endParaRPr lang="en-US" sz="2800"/>
        </a:p>
      </dgm:t>
    </dgm:pt>
    <dgm:pt modelId="{F0262DF0-C38F-4553-9898-C9038EC1EB98}" type="sibTrans" cxnId="{A852BC11-41B2-4988-9CAD-FF464ED5FA54}">
      <dgm:prSet/>
      <dgm:spPr/>
      <dgm:t>
        <a:bodyPr/>
        <a:lstStyle/>
        <a:p>
          <a:endParaRPr lang="en-US" sz="2800"/>
        </a:p>
      </dgm:t>
    </dgm:pt>
    <dgm:pt modelId="{BB54B63E-2D74-4F59-8E6D-316B64AB33A6}" type="pres">
      <dgm:prSet presAssocID="{9A5E39B2-904D-415F-98BF-BC015A15E191}" presName="Name0" presStyleCnt="0">
        <dgm:presLayoutVars>
          <dgm:dir/>
          <dgm:animLvl val="lvl"/>
          <dgm:resizeHandles val="exact"/>
        </dgm:presLayoutVars>
      </dgm:prSet>
      <dgm:spPr/>
    </dgm:pt>
    <dgm:pt modelId="{59C07728-EA62-4E1D-B85E-9D982FF9BA17}" type="pres">
      <dgm:prSet presAssocID="{DABC920A-B409-4802-883A-CAF1FD396402}" presName="parTxOnly" presStyleLbl="node1" presStyleIdx="0" presStyleCnt="3" custScaleX="73880" custLinFactX="-21050" custLinFactNeighborX="-100000" custLinFactNeighborY="1430">
        <dgm:presLayoutVars>
          <dgm:chMax val="0"/>
          <dgm:chPref val="0"/>
          <dgm:bulletEnabled val="1"/>
        </dgm:presLayoutVars>
      </dgm:prSet>
      <dgm:spPr/>
    </dgm:pt>
    <dgm:pt modelId="{2638A183-869C-4451-98C7-85AFA01248CA}" type="pres">
      <dgm:prSet presAssocID="{2D71798B-B18A-40E5-A2DB-636C93AEE6C3}" presName="parTxOnlySpace" presStyleCnt="0"/>
      <dgm:spPr/>
    </dgm:pt>
    <dgm:pt modelId="{8AC45A29-CF66-4053-A988-59E856F05BE2}" type="pres">
      <dgm:prSet presAssocID="{B337C2A7-7893-41D4-ABCE-2BBE4AACDF73}" presName="parTxOnly" presStyleLbl="node1" presStyleIdx="1" presStyleCnt="3" custScaleX="70339">
        <dgm:presLayoutVars>
          <dgm:chMax val="0"/>
          <dgm:chPref val="0"/>
          <dgm:bulletEnabled val="1"/>
        </dgm:presLayoutVars>
      </dgm:prSet>
      <dgm:spPr/>
    </dgm:pt>
    <dgm:pt modelId="{D39570F7-2A56-4DDE-BF5A-BBA1FCDEBE3B}" type="pres">
      <dgm:prSet presAssocID="{1AD2FA77-9A1B-4F5C-8992-CF17C119E627}" presName="parTxOnlySpace" presStyleCnt="0"/>
      <dgm:spPr/>
    </dgm:pt>
    <dgm:pt modelId="{9175349C-3943-4C87-8BB1-AD8F779C50C9}" type="pres">
      <dgm:prSet presAssocID="{0073DACC-7C15-4B96-8057-A72DC26CE75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5048801-33AA-4EC6-A724-0966D44FAEBC}" srcId="{9A5E39B2-904D-415F-98BF-BC015A15E191}" destId="{DABC920A-B409-4802-883A-CAF1FD396402}" srcOrd="0" destOrd="0" parTransId="{9361A2D5-CA06-462F-B486-4587C8129E73}" sibTransId="{2D71798B-B18A-40E5-A2DB-636C93AEE6C3}"/>
    <dgm:cxn modelId="{A852BC11-41B2-4988-9CAD-FF464ED5FA54}" srcId="{9A5E39B2-904D-415F-98BF-BC015A15E191}" destId="{0073DACC-7C15-4B96-8057-A72DC26CE750}" srcOrd="2" destOrd="0" parTransId="{E09A1A63-57F3-40CE-85D8-4A0F8CDC6812}" sibTransId="{F0262DF0-C38F-4553-9898-C9038EC1EB98}"/>
    <dgm:cxn modelId="{48A5A815-6F28-4EE4-8469-E14AA5C113BA}" type="presOf" srcId="{0073DACC-7C15-4B96-8057-A72DC26CE750}" destId="{9175349C-3943-4C87-8BB1-AD8F779C50C9}" srcOrd="0" destOrd="0" presId="urn:microsoft.com/office/officeart/2005/8/layout/chevron1"/>
    <dgm:cxn modelId="{48907566-B4AD-4352-BC1B-B5275ECBC338}" type="presOf" srcId="{9A5E39B2-904D-415F-98BF-BC015A15E191}" destId="{BB54B63E-2D74-4F59-8E6D-316B64AB33A6}" srcOrd="0" destOrd="0" presId="urn:microsoft.com/office/officeart/2005/8/layout/chevron1"/>
    <dgm:cxn modelId="{7422737A-2F3F-491A-B5FF-2E0EB47BBC16}" srcId="{9A5E39B2-904D-415F-98BF-BC015A15E191}" destId="{B337C2A7-7893-41D4-ABCE-2BBE4AACDF73}" srcOrd="1" destOrd="0" parTransId="{700A49C1-7037-4F5A-849E-C2047FE25CEB}" sibTransId="{1AD2FA77-9A1B-4F5C-8992-CF17C119E627}"/>
    <dgm:cxn modelId="{23A2A68F-0FC5-458E-9482-AE83EADAD33F}" type="presOf" srcId="{B337C2A7-7893-41D4-ABCE-2BBE4AACDF73}" destId="{8AC45A29-CF66-4053-A988-59E856F05BE2}" srcOrd="0" destOrd="0" presId="urn:microsoft.com/office/officeart/2005/8/layout/chevron1"/>
    <dgm:cxn modelId="{C19F7EF4-3E8F-4442-BC90-971F70521678}" type="presOf" srcId="{DABC920A-B409-4802-883A-CAF1FD396402}" destId="{59C07728-EA62-4E1D-B85E-9D982FF9BA17}" srcOrd="0" destOrd="0" presId="urn:microsoft.com/office/officeart/2005/8/layout/chevron1"/>
    <dgm:cxn modelId="{A8A56206-0AC6-4800-B2C2-4B3BE5751F95}" type="presParOf" srcId="{BB54B63E-2D74-4F59-8E6D-316B64AB33A6}" destId="{59C07728-EA62-4E1D-B85E-9D982FF9BA17}" srcOrd="0" destOrd="0" presId="urn:microsoft.com/office/officeart/2005/8/layout/chevron1"/>
    <dgm:cxn modelId="{5742FD88-7B34-401A-B0C5-1402B5CCF08D}" type="presParOf" srcId="{BB54B63E-2D74-4F59-8E6D-316B64AB33A6}" destId="{2638A183-869C-4451-98C7-85AFA01248CA}" srcOrd="1" destOrd="0" presId="urn:microsoft.com/office/officeart/2005/8/layout/chevron1"/>
    <dgm:cxn modelId="{FB1465A5-36E4-48F9-AEBC-68EB79618021}" type="presParOf" srcId="{BB54B63E-2D74-4F59-8E6D-316B64AB33A6}" destId="{8AC45A29-CF66-4053-A988-59E856F05BE2}" srcOrd="2" destOrd="0" presId="urn:microsoft.com/office/officeart/2005/8/layout/chevron1"/>
    <dgm:cxn modelId="{69221510-A048-426A-A63A-EC5B65D2750A}" type="presParOf" srcId="{BB54B63E-2D74-4F59-8E6D-316B64AB33A6}" destId="{D39570F7-2A56-4DDE-BF5A-BBA1FCDEBE3B}" srcOrd="3" destOrd="0" presId="urn:microsoft.com/office/officeart/2005/8/layout/chevron1"/>
    <dgm:cxn modelId="{E6870D2F-D9CD-4BEA-807A-C0E634A796FB}" type="presParOf" srcId="{BB54B63E-2D74-4F59-8E6D-316B64AB33A6}" destId="{9175349C-3943-4C87-8BB1-AD8F779C50C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1096A-A736-4B3A-8F8C-21D75DE3536E}">
      <dsp:nvSpPr>
        <dsp:cNvPr id="0" name=""/>
        <dsp:cNvSpPr/>
      </dsp:nvSpPr>
      <dsp:spPr>
        <a:xfrm>
          <a:off x="3230440" y="1238347"/>
          <a:ext cx="2551604" cy="22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38"/>
              </a:lnTo>
              <a:lnTo>
                <a:pt x="2551604" y="159138"/>
              </a:lnTo>
              <a:lnTo>
                <a:pt x="2551604" y="2299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24E48-8316-435C-BB66-21A52F82A2AA}">
      <dsp:nvSpPr>
        <dsp:cNvPr id="0" name=""/>
        <dsp:cNvSpPr/>
      </dsp:nvSpPr>
      <dsp:spPr>
        <a:xfrm>
          <a:off x="3230440" y="1238347"/>
          <a:ext cx="1267652" cy="22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38"/>
              </a:lnTo>
              <a:lnTo>
                <a:pt x="1267652" y="159138"/>
              </a:lnTo>
              <a:lnTo>
                <a:pt x="1267652" y="2299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2F95F-EE98-4980-BFC4-619EB357CDE2}">
      <dsp:nvSpPr>
        <dsp:cNvPr id="0" name=""/>
        <dsp:cNvSpPr/>
      </dsp:nvSpPr>
      <dsp:spPr>
        <a:xfrm>
          <a:off x="3184720" y="1238347"/>
          <a:ext cx="91440" cy="2334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646"/>
              </a:lnTo>
              <a:lnTo>
                <a:pt x="63509" y="162646"/>
              </a:lnTo>
              <a:lnTo>
                <a:pt x="63509" y="2334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F4279-9166-4050-91D3-F39B71CC62FB}">
      <dsp:nvSpPr>
        <dsp:cNvPr id="0" name=""/>
        <dsp:cNvSpPr/>
      </dsp:nvSpPr>
      <dsp:spPr>
        <a:xfrm>
          <a:off x="1975640" y="1238347"/>
          <a:ext cx="1254800" cy="233412"/>
        </a:xfrm>
        <a:custGeom>
          <a:avLst/>
          <a:gdLst/>
          <a:ahLst/>
          <a:cxnLst/>
          <a:rect l="0" t="0" r="0" b="0"/>
          <a:pathLst>
            <a:path>
              <a:moveTo>
                <a:pt x="1254800" y="0"/>
              </a:moveTo>
              <a:lnTo>
                <a:pt x="1254800" y="162646"/>
              </a:lnTo>
              <a:lnTo>
                <a:pt x="0" y="162646"/>
              </a:lnTo>
              <a:lnTo>
                <a:pt x="0" y="2334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E30E4F-1889-4B54-AA77-BD61BDC0A144}">
      <dsp:nvSpPr>
        <dsp:cNvPr id="0" name=""/>
        <dsp:cNvSpPr/>
      </dsp:nvSpPr>
      <dsp:spPr>
        <a:xfrm>
          <a:off x="756054" y="1238347"/>
          <a:ext cx="2474386" cy="233412"/>
        </a:xfrm>
        <a:custGeom>
          <a:avLst/>
          <a:gdLst/>
          <a:ahLst/>
          <a:cxnLst/>
          <a:rect l="0" t="0" r="0" b="0"/>
          <a:pathLst>
            <a:path>
              <a:moveTo>
                <a:pt x="2474386" y="0"/>
              </a:moveTo>
              <a:lnTo>
                <a:pt x="2474386" y="162646"/>
              </a:lnTo>
              <a:lnTo>
                <a:pt x="0" y="162646"/>
              </a:lnTo>
              <a:lnTo>
                <a:pt x="0" y="2334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8814-85CD-4855-A5AC-9634E52B24FD}">
      <dsp:nvSpPr>
        <dsp:cNvPr id="0" name=""/>
        <dsp:cNvSpPr/>
      </dsp:nvSpPr>
      <dsp:spPr>
        <a:xfrm>
          <a:off x="764013" y="827455"/>
          <a:ext cx="4932853" cy="410892"/>
        </a:xfrm>
        <a:prstGeom prst="rect">
          <a:avLst/>
        </a:prstGeom>
        <a:solidFill>
          <a:srgbClr val="C00000"/>
        </a:solidFill>
        <a:ln w="254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+mj-lt"/>
            </a:rPr>
            <a:t>National Level Oversight</a:t>
          </a:r>
        </a:p>
      </dsp:txBody>
      <dsp:txXfrm>
        <a:off x="764013" y="827455"/>
        <a:ext cx="4932853" cy="410892"/>
      </dsp:txXfrm>
    </dsp:sp>
    <dsp:sp modelId="{BFEF6127-70DF-45F7-975C-495B359551AD}">
      <dsp:nvSpPr>
        <dsp:cNvPr id="0" name=""/>
        <dsp:cNvSpPr/>
      </dsp:nvSpPr>
      <dsp:spPr>
        <a:xfrm>
          <a:off x="195236" y="1471759"/>
          <a:ext cx="1121636" cy="1405467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National Measles-Rubella Task Force </a:t>
          </a:r>
        </a:p>
      </dsp:txBody>
      <dsp:txXfrm>
        <a:off x="195236" y="1471759"/>
        <a:ext cx="1121636" cy="1405467"/>
      </dsp:txXfrm>
    </dsp:sp>
    <dsp:sp modelId="{A92FDB35-3A87-4485-AE15-0F013CBB2664}">
      <dsp:nvSpPr>
        <dsp:cNvPr id="0" name=""/>
        <dsp:cNvSpPr/>
      </dsp:nvSpPr>
      <dsp:spPr>
        <a:xfrm>
          <a:off x="1367500" y="1471759"/>
          <a:ext cx="1216280" cy="1405467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Measles-Rubella Operations group</a:t>
          </a:r>
        </a:p>
      </dsp:txBody>
      <dsp:txXfrm>
        <a:off x="1367500" y="1471759"/>
        <a:ext cx="1216280" cy="1405467"/>
      </dsp:txXfrm>
    </dsp:sp>
    <dsp:sp modelId="{13043CA5-FCC4-42ED-A03B-07FC9924F383}">
      <dsp:nvSpPr>
        <dsp:cNvPr id="0" name=""/>
        <dsp:cNvSpPr/>
      </dsp:nvSpPr>
      <dsp:spPr>
        <a:xfrm>
          <a:off x="2640089" y="1471759"/>
          <a:ext cx="1216280" cy="1405467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Measles-Rubella Communications group</a:t>
          </a:r>
        </a:p>
      </dsp:txBody>
      <dsp:txXfrm>
        <a:off x="2640089" y="1471759"/>
        <a:ext cx="1216280" cy="1405467"/>
      </dsp:txXfrm>
    </dsp:sp>
    <dsp:sp modelId="{24F97643-4A6A-4D50-A7E8-FCCE65B30723}">
      <dsp:nvSpPr>
        <dsp:cNvPr id="0" name=""/>
        <dsp:cNvSpPr/>
      </dsp:nvSpPr>
      <dsp:spPr>
        <a:xfrm>
          <a:off x="3889953" y="1468251"/>
          <a:ext cx="1216280" cy="1405467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India Expert Advisory Group on Measles &amp; Rubella (IEAG-MR)</a:t>
          </a:r>
        </a:p>
      </dsp:txBody>
      <dsp:txXfrm>
        <a:off x="3889953" y="1468251"/>
        <a:ext cx="1216280" cy="1405467"/>
      </dsp:txXfrm>
    </dsp:sp>
    <dsp:sp modelId="{2FBC61D1-86D4-4EC0-A71A-49A410840E7B}">
      <dsp:nvSpPr>
        <dsp:cNvPr id="0" name=""/>
        <dsp:cNvSpPr/>
      </dsp:nvSpPr>
      <dsp:spPr>
        <a:xfrm>
          <a:off x="5173905" y="1468251"/>
          <a:ext cx="1216280" cy="1405467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Inter-Ministerial Committee </a:t>
          </a:r>
        </a:p>
      </dsp:txBody>
      <dsp:txXfrm>
        <a:off x="5173905" y="1468251"/>
        <a:ext cx="1216280" cy="1405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1096A-A736-4B3A-8F8C-21D75DE3536E}">
      <dsp:nvSpPr>
        <dsp:cNvPr id="0" name=""/>
        <dsp:cNvSpPr/>
      </dsp:nvSpPr>
      <dsp:spPr>
        <a:xfrm>
          <a:off x="4265312" y="589738"/>
          <a:ext cx="3217400" cy="40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471"/>
              </a:lnTo>
              <a:lnTo>
                <a:pt x="3217400" y="284471"/>
              </a:lnTo>
              <a:lnTo>
                <a:pt x="3217400" y="4068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2F95F-EE98-4980-BFC4-619EB357CDE2}">
      <dsp:nvSpPr>
        <dsp:cNvPr id="0" name=""/>
        <dsp:cNvSpPr/>
      </dsp:nvSpPr>
      <dsp:spPr>
        <a:xfrm>
          <a:off x="4265312" y="589738"/>
          <a:ext cx="201643" cy="388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173"/>
              </a:lnTo>
              <a:lnTo>
                <a:pt x="201643" y="266173"/>
              </a:lnTo>
              <a:lnTo>
                <a:pt x="201643" y="3885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E30E4F-1889-4B54-AA77-BD61BDC0A144}">
      <dsp:nvSpPr>
        <dsp:cNvPr id="0" name=""/>
        <dsp:cNvSpPr/>
      </dsp:nvSpPr>
      <dsp:spPr>
        <a:xfrm>
          <a:off x="1163750" y="589738"/>
          <a:ext cx="3101562" cy="392398"/>
        </a:xfrm>
        <a:custGeom>
          <a:avLst/>
          <a:gdLst/>
          <a:ahLst/>
          <a:cxnLst/>
          <a:rect l="0" t="0" r="0" b="0"/>
          <a:pathLst>
            <a:path>
              <a:moveTo>
                <a:pt x="3101562" y="0"/>
              </a:moveTo>
              <a:lnTo>
                <a:pt x="3101562" y="270019"/>
              </a:lnTo>
              <a:lnTo>
                <a:pt x="0" y="270019"/>
              </a:lnTo>
              <a:lnTo>
                <a:pt x="0" y="392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8814-85CD-4855-A5AC-9634E52B24FD}">
      <dsp:nvSpPr>
        <dsp:cNvPr id="0" name=""/>
        <dsp:cNvSpPr/>
      </dsp:nvSpPr>
      <dsp:spPr>
        <a:xfrm>
          <a:off x="0" y="124880"/>
          <a:ext cx="8530625" cy="464857"/>
        </a:xfrm>
        <a:prstGeom prst="rect">
          <a:avLst/>
        </a:prstGeom>
        <a:solidFill>
          <a:srgbClr val="C00000"/>
        </a:solidFill>
        <a:ln w="254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Implementation of Session Sites</a:t>
          </a:r>
          <a:endParaRPr lang="en-US" sz="2400" b="1" i="0" kern="1200" dirty="0">
            <a:solidFill>
              <a:schemeClr val="bg1"/>
            </a:solidFill>
            <a:latin typeface="+mj-lt"/>
          </a:endParaRPr>
        </a:p>
      </dsp:txBody>
      <dsp:txXfrm>
        <a:off x="0" y="124880"/>
        <a:ext cx="8530625" cy="464857"/>
      </dsp:txXfrm>
    </dsp:sp>
    <dsp:sp modelId="{BFEF6127-70DF-45F7-975C-495B359551AD}">
      <dsp:nvSpPr>
        <dsp:cNvPr id="0" name=""/>
        <dsp:cNvSpPr/>
      </dsp:nvSpPr>
      <dsp:spPr>
        <a:xfrm>
          <a:off x="0" y="982136"/>
          <a:ext cx="2327500" cy="1144589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Fixed in-facility sites</a:t>
          </a:r>
          <a:br>
            <a:rPr lang="en-US" sz="2000" b="0" kern="1200" dirty="0">
              <a:solidFill>
                <a:schemeClr val="tx1"/>
              </a:solidFill>
            </a:rPr>
          </a:br>
          <a:r>
            <a:rPr lang="en-US" sz="2000" b="0" kern="1200" dirty="0">
              <a:solidFill>
                <a:schemeClr val="tx1"/>
              </a:solidFill>
            </a:rPr>
            <a:t>Hospitals, CHCs, PHCs, SC</a:t>
          </a:r>
          <a:endParaRPr lang="en-US" sz="2000" b="1" i="0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0" y="982136"/>
        <a:ext cx="2327500" cy="1144589"/>
      </dsp:txXfrm>
    </dsp:sp>
    <dsp:sp modelId="{13043CA5-FCC4-42ED-A03B-07FC9924F383}">
      <dsp:nvSpPr>
        <dsp:cNvPr id="0" name=""/>
        <dsp:cNvSpPr/>
      </dsp:nvSpPr>
      <dsp:spPr>
        <a:xfrm>
          <a:off x="3101817" y="978290"/>
          <a:ext cx="2730277" cy="1126937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Outreach session sites</a:t>
          </a:r>
          <a:br>
            <a:rPr lang="en-US" sz="2000" b="0" kern="1200" dirty="0">
              <a:solidFill>
                <a:schemeClr val="tx1"/>
              </a:solidFill>
            </a:rPr>
          </a:br>
          <a:r>
            <a:rPr lang="en-US" sz="2000" b="0" kern="1200" dirty="0">
              <a:solidFill>
                <a:schemeClr val="tx1"/>
              </a:solidFill>
            </a:rPr>
            <a:t>Villages, resettlement areas</a:t>
          </a:r>
          <a:br>
            <a:rPr lang="en-US" sz="2000" b="0" kern="1200" dirty="0">
              <a:solidFill>
                <a:schemeClr val="tx1"/>
              </a:solidFill>
            </a:rPr>
          </a:br>
          <a:r>
            <a:rPr lang="en-US" sz="2000" b="0" kern="1200" dirty="0">
              <a:solidFill>
                <a:schemeClr val="tx1"/>
              </a:solidFill>
            </a:rPr>
            <a:t>(one village, one day)</a:t>
          </a:r>
          <a:endParaRPr lang="en-US" sz="2000" b="1" i="0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3101817" y="978290"/>
        <a:ext cx="2730277" cy="1126937"/>
      </dsp:txXfrm>
    </dsp:sp>
    <dsp:sp modelId="{2FBC61D1-86D4-4EC0-A71A-49A410840E7B}">
      <dsp:nvSpPr>
        <dsp:cNvPr id="0" name=""/>
        <dsp:cNvSpPr/>
      </dsp:nvSpPr>
      <dsp:spPr>
        <a:xfrm>
          <a:off x="6431026" y="996589"/>
          <a:ext cx="2103373" cy="1142940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Mobile sessions</a:t>
          </a:r>
          <a:br>
            <a:rPr lang="en-US" sz="2000" kern="1200" dirty="0">
              <a:solidFill>
                <a:schemeClr val="tx1"/>
              </a:solidFill>
            </a:rPr>
          </a:br>
          <a:r>
            <a:rPr lang="en-US" sz="2000" kern="1200" dirty="0">
              <a:solidFill>
                <a:schemeClr val="tx1"/>
              </a:solidFill>
            </a:rPr>
            <a:t>For far flung areas</a:t>
          </a:r>
          <a:endParaRPr lang="en-US" sz="2000" b="1" i="0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6431026" y="996589"/>
        <a:ext cx="2103373" cy="1142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07728-EA62-4E1D-B85E-9D982FF9BA17}">
      <dsp:nvSpPr>
        <dsp:cNvPr id="0" name=""/>
        <dsp:cNvSpPr/>
      </dsp:nvSpPr>
      <dsp:spPr>
        <a:xfrm>
          <a:off x="0" y="0"/>
          <a:ext cx="2703990" cy="796376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Schools</a:t>
          </a:r>
        </a:p>
      </dsp:txBody>
      <dsp:txXfrm>
        <a:off x="398188" y="0"/>
        <a:ext cx="1907614" cy="796376"/>
      </dsp:txXfrm>
    </dsp:sp>
    <dsp:sp modelId="{8AC45A29-CF66-4053-A988-59E856F05BE2}">
      <dsp:nvSpPr>
        <dsp:cNvPr id="0" name=""/>
        <dsp:cNvSpPr/>
      </dsp:nvSpPr>
      <dsp:spPr>
        <a:xfrm>
          <a:off x="2339758" y="0"/>
          <a:ext cx="2574391" cy="796376"/>
        </a:xfrm>
        <a:prstGeom prst="chevron">
          <a:avLst/>
        </a:prstGeom>
        <a:solidFill>
          <a:srgbClr val="C00000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Community</a:t>
          </a:r>
        </a:p>
      </dsp:txBody>
      <dsp:txXfrm>
        <a:off x="2737946" y="0"/>
        <a:ext cx="1778015" cy="796376"/>
      </dsp:txXfrm>
    </dsp:sp>
    <dsp:sp modelId="{9175349C-3943-4C87-8BB1-AD8F779C50C9}">
      <dsp:nvSpPr>
        <dsp:cNvPr id="0" name=""/>
        <dsp:cNvSpPr/>
      </dsp:nvSpPr>
      <dsp:spPr>
        <a:xfrm>
          <a:off x="4548151" y="0"/>
          <a:ext cx="3659976" cy="796376"/>
        </a:xfrm>
        <a:prstGeom prst="chevron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Last week sweeping in low performing areas</a:t>
          </a:r>
        </a:p>
      </dsp:txBody>
      <dsp:txXfrm>
        <a:off x="4946339" y="0"/>
        <a:ext cx="2863600" cy="796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0.72293</cdr:x>
      <cdr:y>0.1317</cdr:y>
    </cdr:from>
    <cdr:to>
      <cdr:x>0.72293</cdr:x>
      <cdr:y>0.79019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90DF544-4078-4860-B4B6-D0D58BC15D46}"/>
            </a:ext>
          </a:extLst>
        </cdr:cNvPr>
        <cdr:cNvCxnSpPr/>
      </cdr:nvCxnSpPr>
      <cdr:spPr>
        <a:xfrm xmlns:a="http://schemas.openxmlformats.org/drawingml/2006/main">
          <a:off x="4509185" y="720080"/>
          <a:ext cx="0" cy="36004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D8410-C1F9-425B-B234-B4B777A6A41B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2C141-BF3C-47D4-A274-787E0A97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8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Daily coverage is reviewed at national level and feedback</a:t>
            </a:r>
            <a:r>
              <a:rPr lang="en-US" baseline="0" dirty="0"/>
              <a:t> shared with states. On the basis of performance, states were asked to take corrective actions to increase the coverage, involve schools and stakeholders . Also states were asked to increase the duration of campaign to achieve the desired coverage.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2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IN" dirty="0">
                <a:latin typeface="Gill Sans MT" panose="020B0502020104020203" pitchFamily="34" charset="0"/>
              </a:rPr>
              <a:t>Challenges</a:t>
            </a:r>
            <a:r>
              <a:rPr lang="en-IN" baseline="0" dirty="0">
                <a:latin typeface="Gill Sans MT" panose="020B0502020104020203" pitchFamily="34" charset="0"/>
              </a:rPr>
              <a:t> during phase-1 were identified</a:t>
            </a:r>
          </a:p>
          <a:p>
            <a:pPr algn="just"/>
            <a:endParaRPr lang="en-IN" baseline="0" dirty="0">
              <a:latin typeface="Gill Sans MT" panose="020B0502020104020203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n-IN" dirty="0">
                <a:latin typeface="Gill Sans MT" panose="020B0502020104020203" pitchFamily="34" charset="0"/>
              </a:rPr>
              <a:t>WHO-SMO support at field level critical in achieving good coverage in MR campaign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IN" dirty="0">
                <a:latin typeface="Gill Sans MT" panose="020B0502020104020203" pitchFamily="34" charset="0"/>
              </a:rPr>
              <a:t>Need for a special strategy for schools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IN" dirty="0">
                <a:latin typeface="Gill Sans MT" panose="020B0502020104020203" pitchFamily="34" charset="0"/>
              </a:rPr>
              <a:t>involvement of under-served community and private sector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IN" dirty="0">
                <a:latin typeface="Gill Sans MT" panose="020B0502020104020203" pitchFamily="34" charset="0"/>
              </a:rPr>
              <a:t>Need to bust myths through a proactive approach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IN" dirty="0">
                <a:latin typeface="Gill Sans MT" panose="020B0502020104020203" pitchFamily="34" charset="0"/>
              </a:rPr>
              <a:t>more focussed approach is needed to</a:t>
            </a:r>
            <a:r>
              <a:rPr lang="en-IN" baseline="0" dirty="0">
                <a:latin typeface="Gill Sans MT" panose="020B0502020104020203" pitchFamily="34" charset="0"/>
              </a:rPr>
              <a:t> target </a:t>
            </a:r>
            <a:r>
              <a:rPr lang="en-IN" dirty="0">
                <a:latin typeface="Gill Sans MT" panose="020B0502020104020203" pitchFamily="34" charset="0"/>
              </a:rPr>
              <a:t>social media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IN" dirty="0">
                <a:latin typeface="Gill Sans MT" panose="020B0502020104020203" pitchFamily="34" charset="0"/>
              </a:rPr>
              <a:t>Timely sensitisation of press and electronic media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1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7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than 39 monitors</a:t>
            </a:r>
            <a:r>
              <a:rPr lang="en-US" baseline="0" dirty="0"/>
              <a:t> from national level (from GoI, WHO, UNICEF, ITSU, UNDP, GHS) were deployed for preparedness assessment for phase-2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marR="0" indent="-1714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More than 30 monitors</a:t>
            </a:r>
            <a:r>
              <a:rPr lang="en-US" baseline="0" dirty="0"/>
              <a:t> from national level (from GoI, WHO, UNICEF, ITSU, UNDP, GHS) and 10 international monitors (from CDC, SEARO) were deployed for monitoring of campaign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5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6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A0B2-68F9-4379-A14E-8245729FF6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0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3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cap="none" dirty="0">
                <a:latin typeface="Gill Sans MT" panose="020B0502020104020203" pitchFamily="34" charset="0"/>
              </a:rPr>
              <a:t>Measles Rubella  Campaign Phase </a:t>
            </a:r>
            <a:r>
              <a:rPr lang="mr-IN" sz="1200" i="1" cap="none" dirty="0">
                <a:latin typeface="Gill Sans MT" panose="020B0502020104020203" pitchFamily="34" charset="0"/>
              </a:rPr>
              <a:t>–</a:t>
            </a:r>
            <a:r>
              <a:rPr lang="en-IN" sz="1200" i="1" cap="none" dirty="0">
                <a:latin typeface="Gill Sans MT" panose="020B0502020104020203" pitchFamily="34" charset="0"/>
              </a:rPr>
              <a:t> 1 was started in</a:t>
            </a:r>
            <a:r>
              <a:rPr lang="en-IN" sz="1200" i="1" cap="none" baseline="0" dirty="0">
                <a:latin typeface="Gill Sans MT" panose="020B0502020104020203" pitchFamily="34" charset="0"/>
              </a:rPr>
              <a:t> February 2017 in 5 States/UTs ( Goa, Lakshadweep, Karnataka, Tamil Nadu and Puducherry)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cap="none" baseline="0" dirty="0">
              <a:latin typeface="Gill Sans MT" panose="020B0502020104020203" pitchFamily="34" charset="0"/>
            </a:endParaRP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cap="none" baseline="0" dirty="0">
                <a:latin typeface="Gill Sans MT" panose="020B0502020104020203" pitchFamily="34" charset="0"/>
              </a:rPr>
              <a:t>Phase 2 from August in 8 States/UTs. 6 States has started: Andhra, Telangana, Himachal, Chandigarh, Daman and Diu , Dadra and Nagar Haveli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cap="none" baseline="0" dirty="0">
              <a:latin typeface="Gill Sans MT" panose="020B0502020104020203" pitchFamily="34" charset="0"/>
            </a:endParaRP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cap="none" baseline="0" dirty="0">
                <a:latin typeface="Gill Sans MT" panose="020B0502020104020203" pitchFamily="34" charset="0"/>
              </a:rPr>
              <a:t>Phase 3: planned in first quarter 2018, 11 states /UTs (8 NE states, WB , Odisha, Andaman )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cap="none" baseline="0" dirty="0">
              <a:latin typeface="Gill Sans MT" panose="020B0502020104020203" pitchFamily="34" charset="0"/>
            </a:endParaRP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cap="none" baseline="0" dirty="0">
                <a:latin typeface="Gill Sans MT" panose="020B0502020104020203" pitchFamily="34" charset="0"/>
              </a:rPr>
              <a:t>Phase 4 planned  in Bihar, Rajasthan and MP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cap="none" baseline="0" dirty="0">
              <a:latin typeface="Gill Sans MT" panose="020B0502020104020203" pitchFamily="34" charset="0"/>
            </a:endParaRP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cap="none" baseline="0" dirty="0">
                <a:latin typeface="Gill Sans MT" panose="020B0502020104020203" pitchFamily="34" charset="0"/>
              </a:rPr>
              <a:t>Phase 5 in Gujarat, UP, Haryana, Jharkhand</a:t>
            </a:r>
            <a:br>
              <a:rPr lang="en-IN" sz="1200" i="1" cap="none" dirty="0">
                <a:latin typeface="Gill Sans MT" panose="020B0502020104020203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Institutional mechanism of</a:t>
            </a:r>
            <a:r>
              <a:rPr lang="en-US" baseline="0" dirty="0"/>
              <a:t> supervision and monitoring was established at all levels in coordination with all stakeholders to make the implementation smooth</a:t>
            </a:r>
          </a:p>
          <a:p>
            <a:endParaRPr lang="en-US" baseline="0" dirty="0"/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National Measles-Rubella Task Force  </a:t>
            </a:r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Chaired by Joint Secretary, Govt. of India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Members from WHO, UNICEF, BMGF, ICMR, National CDC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Monitors and reviews campaign planning &amp; surveillance data; national action plan development for measles elimination &amp; rubella/CRS control</a:t>
            </a:r>
          </a:p>
          <a:p>
            <a:pPr marL="457200" lvl="1" indent="0">
              <a:buNone/>
            </a:pPr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Measles-Rubella Operations group </a:t>
            </a:r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members include WHO, UNICEF, BMGF and ITSU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Phasing plan, strengthening operational strategies following learnings from phase 1</a:t>
            </a:r>
          </a:p>
          <a:p>
            <a:pPr marL="457200" lvl="1" indent="0">
              <a:buNone/>
            </a:pPr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Measles-Rubella Communications group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members include WHO, UNICEF, BMGF, GHS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Communication plan, media package, developing special strategies following learnings from phase 1</a:t>
            </a:r>
          </a:p>
          <a:p>
            <a:pPr lvl="1"/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IEAG for MR </a:t>
            </a:r>
            <a:r>
              <a:rPr lang="en-US" sz="180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members include national and international experts to provide technical strategic guidance for Measles elimination and Rubella control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Secretary, H&amp; FW is the chair</a:t>
            </a:r>
          </a:p>
          <a:p>
            <a:pPr lvl="1"/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8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Total duration of campaign 4 weeks (first in schools and then in community) and 1 week sweeping activity in low performing areas</a:t>
            </a:r>
          </a:p>
          <a:p>
            <a:endParaRPr lang="en-US" dirty="0"/>
          </a:p>
          <a:p>
            <a:r>
              <a:rPr lang="en-US" dirty="0"/>
              <a:t>Vaccination will be provided at: schools, health facilities and routine immunization</a:t>
            </a:r>
            <a:r>
              <a:rPr lang="en-US" baseline="0" dirty="0"/>
              <a:t> session sites. Migratory sites to be approached through mobile teams</a:t>
            </a:r>
          </a:p>
          <a:p>
            <a:endParaRPr lang="en-US" baseline="0" dirty="0"/>
          </a:p>
          <a:p>
            <a:r>
              <a:rPr lang="en-US" baseline="0" dirty="0"/>
              <a:t>Regular RI sessions will be conducted as per usual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7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level workshops</a:t>
            </a:r>
            <a:r>
              <a:rPr lang="en-US" baseline="0" dirty="0"/>
              <a:t> in all states </a:t>
            </a:r>
          </a:p>
          <a:p>
            <a:r>
              <a:rPr lang="en-US" dirty="0"/>
              <a:t>69 district level training workshops were conducted to sensitize key health and</a:t>
            </a:r>
            <a:r>
              <a:rPr lang="en-US" baseline="0" dirty="0"/>
              <a:t> other department officials </a:t>
            </a:r>
          </a:p>
          <a:p>
            <a:r>
              <a:rPr lang="en-US" baseline="0" dirty="0"/>
              <a:t>Further trainings done at sub-district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8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92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0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5CD-A401-44AA-B07A-AE7E6B9E4966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FDEF-6EFE-41D3-89B7-8B6DA7F965F5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8578-06D2-46EF-9795-B447CC0DE720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9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2AA40-538F-4170-A905-AA0F430C78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8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3CF8-6899-4FF9-ABD0-2256CB3339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5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8CB5-2145-4D79-9DAE-A1589F9B78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3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51A1-AD55-48D2-8400-1827FC5D2F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7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F590-9085-416D-8F02-17CA80473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15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FB8D-6153-4296-B30E-F3105E62A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6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5765-6FB7-4915-B743-7312AD95ED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98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3938-222F-44AA-94D8-FDB35934AF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0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E12C-E08A-46D4-8E6A-A1CCA1CDB640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34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3C08-16D1-4A87-B9DC-75BCFFAA4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03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8D9ED-7510-47A9-8DCE-892DB5F379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80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4118-EA9A-41CE-B5FD-B471AFD8C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0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D228-5A7E-4653-BC07-B52EA3A79F1C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4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60E5-7853-4134-B075-312A658173B2}" type="datetime1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6C0-3068-49E0-A7E4-A2574DAF7084}" type="datetime1">
              <a:rPr lang="en-US" smtClean="0"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29EF-B0D3-447C-B89C-0E2D93DA1C99}" type="datetime1">
              <a:rPr lang="en-US" smtClean="0"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AA6-2FC6-4FD9-A5B5-209B6E076EF7}" type="datetime1">
              <a:rPr lang="en-US" smtClean="0"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9C58-EDEF-4825-8465-8A418DB3759F}" type="datetime1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0B20-1A46-4772-95E2-B1979B245F17}" type="datetime1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1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55374-CC54-4EB8-A4DC-DBA4B311F88C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F392B-8D2A-4A3B-B98F-E58070B2C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0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2003913-EBDF-4CAA-89AF-EEA442846C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MR%20Presentation%20for%20Dr%20Haldar%20edited%20ver%205/VID-20170828-WA0159.wmv" TargetMode="Externa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hyperlink" Target="http://iapindia.org/page.php?id=13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R%20Presentation%20for%20Dr%20Haldar%20edited%20ver%205/AB%20UNICEF%20CRICKET%2030%20SEC%20ENGLISH.mp4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MR%20Presentation%20for%20Dr%20Haldar%20edited%20ver%205/Factoid%20videos%20on%20MR" TargetMode="External"/><Relationship Id="rId4" Type="http://schemas.openxmlformats.org/officeDocument/2006/relationships/hyperlink" Target="MR%20Presentation%20for%20Dr%20Haldar%20edited%20ver%205/Dr%20Devi%20Shetty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MR%20Presentation%20for%20Dr%20Haldar%20edited%20ver%205/faqs_measles_rubella_vaccine_english.pdf" TargetMode="External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hyperlink" Target="MR%20Presentation%20for%20Dr%20Haldar%20edited%20ver%205/Measles-Rubella.pdf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1491" y="4104624"/>
            <a:ext cx="6381017" cy="1134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Ms. </a:t>
            </a:r>
            <a:r>
              <a:rPr lang="en-US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Vandana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Gurnani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Joint Secretary (Reproductive and Child Health)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Ministry of Health &amp; Family Welfare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Government of India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60211"/>
            <a:ext cx="685800" cy="54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39" y="3511422"/>
            <a:ext cx="9144000" cy="68154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r>
              <a:rPr lang="en-US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India-Country Experience - Measles Rubella Vaccination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4370634"/>
            <a:ext cx="1142999" cy="6704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39" y="0"/>
            <a:ext cx="9124122" cy="32579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896" b="35185"/>
          <a:stretch/>
        </p:blipFill>
        <p:spPr>
          <a:xfrm>
            <a:off x="-1" y="0"/>
            <a:ext cx="9144001" cy="35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6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b="1" i="1" dirty="0">
                <a:latin typeface="Calibri" charset="0"/>
                <a:ea typeface="Calibri" charset="0"/>
                <a:cs typeface="Calibri" charset="0"/>
              </a:rPr>
              <a:t>Campaign Challenges</a:t>
            </a:r>
            <a:endParaRPr lang="en-US" sz="3200" b="1" i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" y="590550"/>
            <a:ext cx="5181600" cy="5045995"/>
          </a:xfrm>
          <a:prstGeom prst="rect">
            <a:avLst/>
          </a:prstGeom>
          <a:noFill/>
        </p:spPr>
        <p:txBody>
          <a:bodyPr wrap="square" lIns="68579" tIns="34289" rIns="68579" bIns="34289" rtlCol="0" anchor="ctr">
            <a:spAutoFit/>
          </a:bodyPr>
          <a:lstStyle/>
          <a:p>
            <a:pPr algn="just"/>
            <a:endParaRPr lang="en-IN" sz="2400" b="1" dirty="0"/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en-US" b="1" dirty="0"/>
              <a:t>Rumors, misconceptions and inaccurate information disseminated through </a:t>
            </a:r>
            <a:r>
              <a:rPr lang="en-US" b="1" dirty="0">
                <a:solidFill>
                  <a:srgbClr val="FF0000"/>
                </a:solidFill>
              </a:rPr>
              <a:t>social media </a:t>
            </a:r>
            <a:r>
              <a:rPr lang="en-US" b="1" dirty="0"/>
              <a:t>affected the campaign at the early stage</a:t>
            </a:r>
          </a:p>
          <a:p>
            <a:pPr algn="just"/>
            <a:endParaRPr lang="en-US" b="1" dirty="0"/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en-US" b="1" dirty="0"/>
              <a:t>Other media platforms such as print and electronic media, opinions of leaders also played a role to some extent</a:t>
            </a:r>
          </a:p>
          <a:p>
            <a:pPr marL="742931" lvl="1" indent="-285743" algn="just">
              <a:buFont typeface="Wingdings" panose="05000000000000000000" pitchFamily="2" charset="2"/>
              <a:buChar char="§"/>
            </a:pPr>
            <a:r>
              <a:rPr lang="en-US" b="1" dirty="0"/>
              <a:t>Inaccurate reports of AEFI cases, wrong information about vaccines had a negative impact</a:t>
            </a:r>
          </a:p>
          <a:p>
            <a:pPr lvl="1" algn="just"/>
            <a:endParaRPr lang="en-US" b="1" dirty="0"/>
          </a:p>
          <a:p>
            <a:pPr marL="285743" indent="-285743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Sub-optimal participation of school Principals</a:t>
            </a:r>
          </a:p>
          <a:p>
            <a:pPr marL="285743" indent="-285743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43" indent="-285743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Varied involvement of pediatric associations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b="1" dirty="0"/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sz="2400" b="1" dirty="0"/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2"/>
          <a:srcRect l="15227" t="22916" r="42050" b="26580"/>
          <a:stretch/>
        </p:blipFill>
        <p:spPr>
          <a:xfrm>
            <a:off x="5646420" y="872794"/>
            <a:ext cx="310896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49843" b="28889"/>
          <a:stretch/>
        </p:blipFill>
        <p:spPr>
          <a:xfrm>
            <a:off x="5646420" y="2907637"/>
            <a:ext cx="310896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F3F392B-8D2A-4A3B-B98F-E58070B2CF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Addressing the Challenges (National, State and District Level)</a:t>
            </a:r>
            <a:endParaRPr lang="en-US" sz="27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692" y="711023"/>
            <a:ext cx="6115508" cy="4778229"/>
          </a:xfrm>
          <a:prstGeom prst="rect">
            <a:avLst/>
          </a:prstGeom>
          <a:noFill/>
        </p:spPr>
        <p:txBody>
          <a:bodyPr wrap="square" lIns="68579" tIns="34289" rIns="68579" bIns="34289" rtlCol="0" anchor="ctr">
            <a:spAutoFit/>
          </a:bodyPr>
          <a:lstStyle/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b="1" dirty="0"/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ea typeface="Calibri" charset="0"/>
                <a:cs typeface="Calibri" charset="0"/>
              </a:rPr>
              <a:t>Strong IEC approach </a:t>
            </a:r>
            <a:r>
              <a:rPr lang="en-US" b="1" dirty="0">
                <a:ea typeface="Calibri" charset="0"/>
                <a:cs typeface="Calibri" charset="0"/>
              </a:rPr>
              <a:t>- Appeals from Chief Minster &amp; Health Minister published in 41 newspapers in different languages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ea typeface="Calibri" charset="0"/>
                <a:cs typeface="Calibri" charset="0"/>
              </a:rPr>
              <a:t>FAQs </a:t>
            </a:r>
            <a:r>
              <a:rPr lang="en-US" b="1" dirty="0">
                <a:ea typeface="Calibri" charset="0"/>
                <a:cs typeface="Calibri" charset="0"/>
              </a:rPr>
              <a:t>put up on </a:t>
            </a:r>
            <a:r>
              <a:rPr lang="en-US" b="1" dirty="0" err="1">
                <a:ea typeface="Calibri" charset="0"/>
                <a:cs typeface="Calibri" charset="0"/>
              </a:rPr>
              <a:t>MoHFW</a:t>
            </a:r>
            <a:r>
              <a:rPr lang="en-US" b="1" dirty="0">
                <a:ea typeface="Calibri" charset="0"/>
                <a:cs typeface="Calibri" charset="0"/>
              </a:rPr>
              <a:t> website, WHO website</a:t>
            </a:r>
          </a:p>
          <a:p>
            <a:pPr marL="742931" lvl="1" indent="-285743">
              <a:buFont typeface="Calibri" panose="020F0502020204030204" pitchFamily="34" charset="0"/>
              <a:buChar char="⁻"/>
            </a:pPr>
            <a:r>
              <a:rPr lang="en-US" b="1" dirty="0">
                <a:ea typeface="Calibri" charset="0"/>
                <a:cs typeface="Calibri" charset="0"/>
              </a:rPr>
              <a:t>Health Minister’s Appeal to Doctors</a:t>
            </a:r>
          </a:p>
          <a:p>
            <a:pPr marL="742931" lvl="1" indent="-285743">
              <a:buFont typeface="Calibri" panose="020F0502020204030204" pitchFamily="34" charset="0"/>
              <a:buChar char="⁻"/>
            </a:pPr>
            <a:r>
              <a:rPr lang="en-US" b="1" dirty="0">
                <a:ea typeface="Calibri" charset="0"/>
                <a:cs typeface="Calibri" charset="0"/>
              </a:rPr>
              <a:t>Letter from Chief Secretary to DCs</a:t>
            </a:r>
          </a:p>
          <a:p>
            <a:pPr marL="742931" lvl="1" indent="-285743">
              <a:buFont typeface="Calibri" panose="020F0502020204030204" pitchFamily="34" charset="0"/>
              <a:buChar char="⁻"/>
            </a:pPr>
            <a:r>
              <a:rPr lang="en-US" b="1" dirty="0">
                <a:ea typeface="Calibri" charset="0"/>
                <a:cs typeface="Calibri" charset="0"/>
              </a:rPr>
              <a:t>District level sensitization of Education and WCD Dept.</a:t>
            </a:r>
          </a:p>
          <a:p>
            <a:pPr marL="742931" lvl="1" indent="-285743">
              <a:buFont typeface="Calibri" panose="020F0502020204030204" pitchFamily="34" charset="0"/>
              <a:buChar char="⁻"/>
            </a:pPr>
            <a:r>
              <a:rPr lang="en-US" b="1" dirty="0">
                <a:ea typeface="Calibri" charset="0"/>
                <a:cs typeface="Calibri" charset="0"/>
              </a:rPr>
              <a:t>Letter from religious </a:t>
            </a:r>
            <a:r>
              <a:rPr lang="en-US" b="1" dirty="0" err="1">
                <a:ea typeface="Calibri" charset="0"/>
                <a:cs typeface="Calibri" charset="0"/>
              </a:rPr>
              <a:t>Waqf</a:t>
            </a:r>
            <a:r>
              <a:rPr lang="en-US" b="1" dirty="0">
                <a:ea typeface="Calibri" charset="0"/>
                <a:cs typeface="Calibri" charset="0"/>
              </a:rPr>
              <a:t> Board and Urdu Appeals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ea typeface="Calibri" charset="0"/>
                <a:cs typeface="Calibri" charset="0"/>
              </a:rPr>
              <a:t>Stakeholder orientation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US" b="1" dirty="0">
                <a:ea typeface="Calibri" charset="0"/>
                <a:cs typeface="Calibri" charset="0"/>
              </a:rPr>
              <a:t>Parents, Teachers and Head masters meeting by District Collectors and Medical Officers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US" b="1" dirty="0">
                <a:ea typeface="Calibri" charset="0"/>
                <a:cs typeface="Calibri" charset="0"/>
              </a:rPr>
              <a:t>Pediatric association presence in all advocacy meetings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ea typeface="Calibri" charset="0"/>
                <a:cs typeface="Calibri" charset="0"/>
              </a:rPr>
              <a:t>Inter-ministerial support for MR campaign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US" b="1" dirty="0">
                <a:ea typeface="Calibri" charset="0"/>
                <a:cs typeface="Calibri" charset="0"/>
              </a:rPr>
              <a:t>For </a:t>
            </a:r>
            <a:r>
              <a:rPr lang="en-US" b="1" dirty="0" err="1">
                <a:ea typeface="Calibri" charset="0"/>
                <a:cs typeface="Calibri" charset="0"/>
              </a:rPr>
              <a:t>eg</a:t>
            </a:r>
            <a:r>
              <a:rPr lang="en-US" b="1" dirty="0">
                <a:ea typeface="Calibri" charset="0"/>
                <a:cs typeface="Calibri" charset="0"/>
              </a:rPr>
              <a:t>. Ministry of HRD followed-up for issue of letters to schools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b="1" dirty="0"/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b="1" dirty="0"/>
          </a:p>
        </p:txBody>
      </p:sp>
      <p:pic>
        <p:nvPicPr>
          <p:cNvPr id="12" name="Picture 3" descr="D:\Srcbanglore-Data\SRC Bangalore\MR Campaigns\Photos\20170214_18020561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19150"/>
            <a:ext cx="2071208" cy="2094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00138"/>
            <a:ext cx="2048723" cy="1589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F3F392B-8D2A-4A3B-B98F-E58070B2CF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4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3751" y="-11875"/>
            <a:ext cx="9167751" cy="145225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Addressing the Challenges (Contd.)</a:t>
            </a:r>
            <a:endParaRPr lang="en-US" sz="27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933" y="594882"/>
            <a:ext cx="5048708" cy="4501230"/>
          </a:xfrm>
          <a:prstGeom prst="rect">
            <a:avLst/>
          </a:prstGeom>
          <a:noFill/>
        </p:spPr>
        <p:txBody>
          <a:bodyPr wrap="square" lIns="68579" tIns="34289" rIns="68579" bIns="34289" rtlCol="0" anchor="ctr">
            <a:spAutoFit/>
          </a:bodyPr>
          <a:lstStyle/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dirty="0"/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C00000"/>
                </a:solidFill>
                <a:ea typeface="Calibri" charset="0"/>
                <a:cs typeface="Calibri" charset="0"/>
              </a:rPr>
              <a:t>Convergence Meetings </a:t>
            </a:r>
            <a:r>
              <a:rPr lang="en-IN" dirty="0">
                <a:ea typeface="Calibri" charset="0"/>
                <a:cs typeface="Calibri" charset="0"/>
              </a:rPr>
              <a:t>with all key stakeholders at both district and sub-district level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C00000"/>
                </a:solidFill>
                <a:ea typeface="Calibri" charset="0"/>
                <a:cs typeface="Calibri" charset="0"/>
              </a:rPr>
              <a:t>Media Engagement 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IN" dirty="0">
                <a:ea typeface="Calibri" charset="0"/>
                <a:cs typeface="Calibri" charset="0"/>
              </a:rPr>
              <a:t>Opinion articles, stakeholder interviews on national, local media including vernacular language to dispel the myths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IN" dirty="0">
                <a:ea typeface="Calibri" charset="0"/>
                <a:cs typeface="Calibri" charset="0"/>
              </a:rPr>
              <a:t>Awareness programs in Radio and TV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IN" dirty="0">
                <a:ea typeface="Calibri" charset="0"/>
                <a:cs typeface="Calibri" charset="0"/>
              </a:rPr>
              <a:t>Panel discussions and live phone in programs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IN" dirty="0">
                <a:ea typeface="Calibri" charset="0"/>
                <a:cs typeface="Calibri" charset="0"/>
              </a:rPr>
              <a:t>Warnings through visual and print media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IN" dirty="0">
                <a:ea typeface="Calibri" charset="0"/>
                <a:cs typeface="Calibri" charset="0"/>
              </a:rPr>
              <a:t>All India Radio (AIR) jingles</a:t>
            </a:r>
          </a:p>
          <a:p>
            <a:pPr marL="742931" lvl="1" indent="-285743">
              <a:buFont typeface="Wingdings" panose="05000000000000000000" pitchFamily="2" charset="2"/>
              <a:buChar char="§"/>
            </a:pPr>
            <a:r>
              <a:rPr lang="en-IN" dirty="0">
                <a:ea typeface="Calibri" charset="0"/>
                <a:cs typeface="Calibri" charset="0"/>
              </a:rPr>
              <a:t>A-V clips of experts, </a:t>
            </a:r>
            <a:r>
              <a:rPr lang="en-IN" dirty="0" err="1">
                <a:ea typeface="Calibri" charset="0"/>
                <a:cs typeface="Calibri" charset="0"/>
              </a:rPr>
              <a:t>pediatricians</a:t>
            </a:r>
            <a:r>
              <a:rPr lang="en-IN" dirty="0">
                <a:ea typeface="Calibri" charset="0"/>
                <a:cs typeface="Calibri" charset="0"/>
              </a:rPr>
              <a:t>, opinion leaders circulated on social media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C00000"/>
                </a:solidFill>
                <a:ea typeface="Calibri" charset="0"/>
                <a:cs typeface="Calibri" charset="0"/>
              </a:rPr>
              <a:t>Awareness campaigns </a:t>
            </a:r>
            <a:endParaRPr lang="en-IN" b="1" dirty="0">
              <a:solidFill>
                <a:srgbClr val="C00000"/>
              </a:solidFill>
            </a:endParaRP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63" y="872789"/>
            <a:ext cx="2160240" cy="1261575"/>
          </a:xfrm>
          <a:prstGeom prst="rect">
            <a:avLst/>
          </a:prstGeom>
          <a:ln w="19050">
            <a:noFill/>
          </a:ln>
        </p:spPr>
      </p:pic>
      <p:pic>
        <p:nvPicPr>
          <p:cNvPr id="11" name="Picture 2" descr="D:\Srcbanglore-Data\SRC Bangalore\MR Campaigns\Photos\IMG_20170203_154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49" y="2134364"/>
            <a:ext cx="2285965" cy="125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Delhi MR meeting\Tiruvarur collector daughter 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696"/>
          <a:stretch/>
        </p:blipFill>
        <p:spPr bwMode="auto">
          <a:xfrm>
            <a:off x="5487593" y="3384698"/>
            <a:ext cx="1914746" cy="12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ular Callout 14"/>
          <p:cNvSpPr/>
          <p:nvPr/>
        </p:nvSpPr>
        <p:spPr>
          <a:xfrm>
            <a:off x="7620000" y="3562827"/>
            <a:ext cx="1513651" cy="1478281"/>
          </a:xfrm>
          <a:prstGeom prst="wedgeRectCallout">
            <a:avLst>
              <a:gd name="adj1" fmla="val -117590"/>
              <a:gd name="adj2" fmla="val -11006"/>
            </a:avLst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District Collector getting his child vaccinated on the day-1 of MR Campaign- </a:t>
            </a:r>
            <a:r>
              <a:rPr lang="en-US" sz="1400" b="1" dirty="0" err="1">
                <a:solidFill>
                  <a:schemeClr val="tx1"/>
                </a:solidFill>
              </a:rPr>
              <a:t>Thiruvarur</a:t>
            </a:r>
            <a:r>
              <a:rPr lang="en-US" sz="1400" b="1" dirty="0">
                <a:solidFill>
                  <a:schemeClr val="tx1"/>
                </a:solidFill>
              </a:rPr>
              <a:t>, TN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F3F392B-8D2A-4A3B-B98F-E58070B2CF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09764" y="1326525"/>
            <a:ext cx="4847219" cy="2237315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>
                <a:ea typeface="Calibri" charset="0"/>
                <a:cs typeface="Calibri" charset="0"/>
              </a:rPr>
              <a:t>Polio SIAs rescheduled in some states for focus on MR campaign activities</a:t>
            </a:r>
          </a:p>
          <a:p>
            <a:pPr algn="just"/>
            <a:endParaRPr lang="en-US" sz="2000" b="1" dirty="0">
              <a:ea typeface="Calibri" charset="0"/>
              <a:cs typeface="Calibri" charset="0"/>
            </a:endParaRPr>
          </a:p>
          <a:p>
            <a:pPr algn="just"/>
            <a:r>
              <a:rPr lang="en-US" sz="2000" b="1" dirty="0">
                <a:ea typeface="Calibri" charset="0"/>
                <a:cs typeface="Calibri" charset="0"/>
              </a:rPr>
              <a:t>Extension of MR activity to allow more time to states to achieve the target</a:t>
            </a:r>
          </a:p>
          <a:p>
            <a:pPr algn="just"/>
            <a:endParaRPr lang="en-US" sz="2000" b="1" dirty="0">
              <a:ea typeface="Calibri" charset="0"/>
              <a:cs typeface="Calibri" charset="0"/>
            </a:endParaRPr>
          </a:p>
          <a:p>
            <a:pPr algn="just"/>
            <a:r>
              <a:rPr lang="en-US" sz="2000" b="1" dirty="0">
                <a:ea typeface="Calibri" charset="0"/>
                <a:cs typeface="Calibri" charset="0"/>
              </a:rPr>
              <a:t>Campaign coverage review and feedback shared with States/UTs</a:t>
            </a:r>
          </a:p>
          <a:p>
            <a:pPr algn="just"/>
            <a:endParaRPr lang="en-US" sz="2000" b="1" dirty="0">
              <a:ea typeface="Calibri" charset="0"/>
              <a:cs typeface="Calibri" charset="0"/>
            </a:endParaRPr>
          </a:p>
          <a:p>
            <a:pPr algn="just"/>
            <a:endParaRPr lang="en-US" sz="2000" b="1" dirty="0">
              <a:ea typeface="Calibri" charset="0"/>
              <a:cs typeface="Calibri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Addressing the Challenges (Contd.)</a:t>
            </a:r>
            <a:endParaRPr lang="en-US" sz="27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Image result for more 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7" y="1300849"/>
            <a:ext cx="34861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2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5819030" y="3402371"/>
            <a:ext cx="3324970" cy="151058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Addressing critical FAQs such as the need of an additional dose and vaccine safety (sterility of vaccines, imported vaccines)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494" y="967746"/>
            <a:ext cx="256032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wrap="square" anchor="ctr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solidFill>
                  <a:prstClr val="black"/>
                </a:solidFill>
                <a:ea typeface="Calibri" charset="0"/>
                <a:cs typeface="Calibri" charset="0"/>
              </a:rPr>
              <a:t>National Polio Surveillance  Project (NSPS)  support at field level critical in achieving good coverage in campaign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3388" y="903625"/>
            <a:ext cx="3201212" cy="206723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wrap="square" anchor="ctr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Potential for negative influence through social media and chat platforms (e.g. </a:t>
            </a:r>
            <a:r>
              <a:rPr lang="en-US" sz="2000" dirty="0" err="1">
                <a:solidFill>
                  <a:prstClr val="black"/>
                </a:solidFill>
                <a:ea typeface="Calibri" charset="0"/>
                <a:cs typeface="Calibri" charset="0"/>
              </a:rPr>
              <a:t>WhatsApp</a:t>
            </a: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) </a:t>
            </a:r>
          </a:p>
          <a:p>
            <a:pPr marL="285750" indent="-285750" defTabSz="685783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Resistance from minority communities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24621" y="3281739"/>
            <a:ext cx="3137644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wrap="square" anchor="ctr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Scope of improvement of coordination with education department /private sector/pediatricians/clinicians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494" y="3172206"/>
            <a:ext cx="202298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wrap="square" anchor="ctr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Variable preparation of </a:t>
            </a:r>
            <a:b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communication plans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1799770"/>
            <a:ext cx="242401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wrap="square" anchor="ctr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Need for brand ambassador/</a:t>
            </a:r>
            <a:b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champion for MR campaign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6087" y="928111"/>
            <a:ext cx="242732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3300"/>
            </a:solidFill>
          </a:ln>
        </p:spPr>
        <p:txBody>
          <a:bodyPr wrap="square" anchor="ctr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Need for effective</a:t>
            </a:r>
            <a:b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US" sz="2000" dirty="0">
                <a:solidFill>
                  <a:prstClr val="black"/>
                </a:solidFill>
                <a:ea typeface="Calibri" charset="0"/>
                <a:cs typeface="Calibri" charset="0"/>
              </a:rPr>
              <a:t> media engagement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Learnings from the 1</a:t>
            </a:r>
            <a:r>
              <a:rPr lang="en-US" sz="2700" b="1" baseline="30000" dirty="0">
                <a:latin typeface="Calibri" charset="0"/>
                <a:ea typeface="Calibri" charset="0"/>
                <a:cs typeface="Calibri" charset="0"/>
              </a:rPr>
              <a:t>st</a:t>
            </a:r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 phase</a:t>
            </a:r>
            <a:endParaRPr lang="en-US" sz="27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724396"/>
            <a:ext cx="9155875" cy="185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76200" y="877477"/>
            <a:ext cx="5546543" cy="704060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68579" tIns="34289" rIns="68579" bIns="3428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 charset="0"/>
                <a:cs typeface="Calibri" charset="0"/>
              </a:rPr>
              <a:t>Redesigned IEC and development of additional material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1568" y="897565"/>
            <a:ext cx="1516856" cy="2245023"/>
            <a:chOff x="7473280" y="980728"/>
            <a:chExt cx="2022475" cy="2993364"/>
          </a:xfrm>
        </p:grpSpPr>
        <p:pic>
          <p:nvPicPr>
            <p:cNvPr id="4" name="Content Placeholder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3280" y="980728"/>
              <a:ext cx="2022475" cy="25628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7506376" y="3625279"/>
              <a:ext cx="1981739" cy="348813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sz="11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Health workers’ module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57249" y="1989208"/>
            <a:ext cx="1420452" cy="2792342"/>
            <a:chOff x="5171834" y="3212976"/>
            <a:chExt cx="1893936" cy="3723123"/>
          </a:xfrm>
        </p:grpSpPr>
        <p:pic>
          <p:nvPicPr>
            <p:cNvPr id="9" name="Picture 8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71834" y="3212976"/>
              <a:ext cx="1893936" cy="30768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355015" y="6361583"/>
              <a:ext cx="1527573" cy="574516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685783"/>
              <a:r>
                <a:rPr lang="en-US" sz="110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Poster for Schools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54606" y="4324814"/>
            <a:ext cx="1508760" cy="6232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wrap="square"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Advocacy for</a:t>
            </a:r>
            <a:b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 MR campaign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8067" y="1888129"/>
            <a:ext cx="1508760" cy="145424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Handbook on MR campaign for Health Workers and teachers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5303" y="3524554"/>
            <a:ext cx="1508760" cy="145424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Leaflets for ASHAs &amp; other FLWs and Religious leaders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24620" y="4028174"/>
            <a:ext cx="1475653" cy="9002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wrap="square"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Posters, </a:t>
            </a:r>
            <a:b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Hoarding and Banner 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0325" y="3216299"/>
            <a:ext cx="1502056" cy="9002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wrap="square"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Posters for private </a:t>
            </a:r>
            <a:b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practitioners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9324" y="2664077"/>
            <a:ext cx="1639171" cy="6232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wrap="square"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Myths &amp; Facts</a:t>
            </a:r>
            <a:b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 booklet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303" y="1855738"/>
            <a:ext cx="1664172" cy="6232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wrap="none"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MR Information</a:t>
            </a:r>
            <a:b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 Card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3577" y="1830785"/>
            <a:ext cx="1508760" cy="11772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txBody>
          <a:bodyPr wrap="square" lIns="68579" tIns="34289" rIns="68579" bIns="34289">
            <a:spAutoFit/>
          </a:bodyPr>
          <a:lstStyle/>
          <a:p>
            <a:pPr defTabSz="685783">
              <a:spcBef>
                <a:spcPts val="450"/>
              </a:spcBef>
              <a:spcAft>
                <a:spcPts val="450"/>
              </a:spcAft>
            </a:pP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MR Vaccination</a:t>
            </a:r>
            <a:b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</a:br>
            <a:r>
              <a:rPr lang="en-IN" b="1" dirty="0">
                <a:solidFill>
                  <a:prstClr val="black"/>
                </a:solidFill>
                <a:ea typeface="Calibri" charset="0"/>
                <a:cs typeface="Calibri" charset="0"/>
              </a:rPr>
              <a:t> certificate Card 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Action taken from </a:t>
            </a:r>
            <a:r>
              <a:rPr lang="en-US" sz="2700" b="1" dirty="0" err="1">
                <a:latin typeface="Calibri" charset="0"/>
                <a:ea typeface="Calibri" charset="0"/>
                <a:cs typeface="Calibri" charset="0"/>
              </a:rPr>
              <a:t>learnings</a:t>
            </a:r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 -Revision of IEC</a:t>
            </a:r>
            <a:endParaRPr lang="en-US" sz="27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1352550"/>
            <a:ext cx="7658100" cy="1371600"/>
          </a:xfrm>
        </p:spPr>
        <p:txBody>
          <a:bodyPr>
            <a:normAutofit/>
          </a:bodyPr>
          <a:lstStyle/>
          <a:p>
            <a:pPr algn="ctr"/>
            <a:r>
              <a:rPr lang="en-IN" sz="3200" cap="none" dirty="0">
                <a:latin typeface="Gill Sans MT" panose="020B0502020104020203" pitchFamily="34" charset="0"/>
              </a:rPr>
              <a:t>Measles Rubella  campaign phase </a:t>
            </a:r>
            <a:r>
              <a:rPr lang="mr-IN" sz="3200" cap="none" dirty="0">
                <a:latin typeface="Gill Sans MT" panose="020B0502020104020203" pitchFamily="34" charset="0"/>
              </a:rPr>
              <a:t>–</a:t>
            </a:r>
            <a:r>
              <a:rPr lang="en-IN" sz="3200" dirty="0">
                <a:latin typeface="Gill Sans MT" panose="020B0502020104020203" pitchFamily="34" charset="0"/>
              </a:rPr>
              <a:t> 2</a:t>
            </a:r>
            <a:br>
              <a:rPr lang="en-IN" sz="3200" cap="none" dirty="0">
                <a:latin typeface="Gill Sans MT" panose="020B0502020104020203" pitchFamily="34" charset="0"/>
              </a:rPr>
            </a:br>
            <a:endParaRPr lang="en-IN" sz="3200" cap="none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343150"/>
            <a:ext cx="8229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27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/>
          <a:stretch/>
        </p:blipFill>
        <p:spPr>
          <a:xfrm>
            <a:off x="3352800" y="3044190"/>
            <a:ext cx="2571156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8" y="973512"/>
            <a:ext cx="2964988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84" y="936649"/>
            <a:ext cx="2869418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Strong government ownership</a:t>
            </a:r>
          </a:p>
          <a:p>
            <a:pPr algn="ctr"/>
            <a:endParaRPr lang="en-US" sz="27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880846"/>
            <a:ext cx="3989950" cy="41497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High-risk areas identified for preparedness assessment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Operation and communication assessed together using one tool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Daily feedback reporting by monitors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Monitors debriefing to district/State and National task force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Meticulous tracking helped to complete training timely before start of campaign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Intense monitoring to ensure quality of trainings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IN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2000" dirty="0"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51" y="880846"/>
            <a:ext cx="4714302" cy="26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086600" y="4107015"/>
            <a:ext cx="1557340" cy="660248"/>
            <a:chOff x="920552" y="5720143"/>
            <a:chExt cx="3158188" cy="1249634"/>
          </a:xfrm>
        </p:grpSpPr>
        <p:sp>
          <p:nvSpPr>
            <p:cNvPr id="15" name="Rounded Rectangle 14"/>
            <p:cNvSpPr/>
            <p:nvPr/>
          </p:nvSpPr>
          <p:spPr>
            <a:xfrm>
              <a:off x="920552" y="5877272"/>
              <a:ext cx="504056" cy="288032"/>
            </a:xfrm>
            <a:prstGeom prst="round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920552" y="6309320"/>
              <a:ext cx="504056" cy="288032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1699" y="5720143"/>
              <a:ext cx="2637041" cy="699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Conducted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1964" y="6270752"/>
              <a:ext cx="2090907" cy="699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Planned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Preparedness for phase 2</a:t>
            </a:r>
            <a:endParaRPr lang="en-US" sz="27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8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0" y="895350"/>
            <a:ext cx="6061418" cy="2895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Increased convergence between Health-Education-Women &amp; Child Development at state &amp; district level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Improved engagement with private, public, religious, play schools/</a:t>
            </a:r>
            <a:r>
              <a:rPr lang="en-IN" sz="2000" dirty="0" err="1">
                <a:latin typeface="Calibri" charset="0"/>
                <a:ea typeface="Calibri" charset="0"/>
                <a:cs typeface="Calibri" charset="0"/>
              </a:rPr>
              <a:t>creche</a:t>
            </a: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Mandatory key education staff training at state/district level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Duration of microplanning increased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Special training material for school teachers, parents &amp; children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2000" dirty="0">
                <a:latin typeface="Calibri" charset="0"/>
                <a:ea typeface="Calibri" charset="0"/>
                <a:cs typeface="Calibri" charset="0"/>
              </a:rPr>
              <a:t>WhatsApp/other social media factoids for circulation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1800" dirty="0">
              <a:ea typeface="Calibri" charset="0"/>
              <a:cs typeface="Calibri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Improved school strategy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16726"/>
            <a:ext cx="1188720" cy="1463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49" y="2800350"/>
            <a:ext cx="1188720" cy="1463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00350"/>
            <a:ext cx="1188720" cy="1463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3199" r="5438" b="3720"/>
          <a:stretch/>
        </p:blipFill>
        <p:spPr bwMode="auto">
          <a:xfrm>
            <a:off x="6210378" y="1200150"/>
            <a:ext cx="1188720" cy="1463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10378" y="4400550"/>
            <a:ext cx="252214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Improved engagement with schools</a:t>
            </a:r>
          </a:p>
        </p:txBody>
      </p:sp>
    </p:spTree>
    <p:extLst>
      <p:ext uri="{BB962C8B-B14F-4D97-AF65-F5344CB8AC3E}">
        <p14:creationId xmlns:p14="http://schemas.microsoft.com/office/powerpoint/2010/main" val="10715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b="1" i="1" dirty="0">
                <a:latin typeface="Calibri" charset="0"/>
                <a:ea typeface="Calibri" charset="0"/>
                <a:cs typeface="Calibri" charset="0"/>
              </a:rPr>
              <a:t>Political Will &amp; Ownership 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818217"/>
            <a:ext cx="8229600" cy="3462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8579" tIns="34289" rIns="68579" bIns="34289" rtlCol="0" anchor="ctr">
            <a:spAutoFit/>
          </a:bodyPr>
          <a:lstStyle/>
          <a:p>
            <a:pPr algn="ctr"/>
            <a:r>
              <a:rPr lang="en-US" b="1" dirty="0"/>
              <a:t>Government commitment  to eliminate measles and control rubella by 2020</a:t>
            </a:r>
          </a:p>
        </p:txBody>
      </p:sp>
      <p:pic>
        <p:nvPicPr>
          <p:cNvPr id="11" name="Picture 2" descr="C:\Users\singhba\AppData\Local\Microsoft\Windows\Temporary Internet Files\Content.Outlook\IHV7HJ9K\IMG_29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 bwMode="auto">
          <a:xfrm>
            <a:off x="457200" y="1815051"/>
            <a:ext cx="4046220" cy="28141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" y="1291590"/>
            <a:ext cx="3986377" cy="461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200" b="1" dirty="0"/>
              <a:t>PM </a:t>
            </a:r>
            <a:r>
              <a:rPr lang="en-US" sz="1200" b="1" dirty="0" err="1"/>
              <a:t>Narendra</a:t>
            </a:r>
            <a:r>
              <a:rPr lang="en-US" sz="1200" b="1" dirty="0"/>
              <a:t> </a:t>
            </a:r>
            <a:r>
              <a:rPr lang="en-US" sz="1200" b="1" dirty="0" err="1"/>
              <a:t>Modi</a:t>
            </a:r>
            <a:r>
              <a:rPr lang="en-US" sz="1200" b="1" dirty="0"/>
              <a:t> in government advert to promote Measles  Rubella vaccination campaign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18371" r="-1564" b="17400"/>
          <a:stretch/>
        </p:blipFill>
        <p:spPr bwMode="auto">
          <a:xfrm>
            <a:off x="4779262" y="1786653"/>
            <a:ext cx="3875838" cy="78509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43" y="2684847"/>
            <a:ext cx="3889858" cy="1944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40935" y="1347513"/>
            <a:ext cx="3845865" cy="2539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79" tIns="34289" rIns="68579" bIns="34289" rtlCol="0" anchor="ctr">
            <a:spAutoFit/>
          </a:bodyPr>
          <a:lstStyle/>
          <a:p>
            <a:pPr algn="ctr"/>
            <a:r>
              <a:rPr lang="en-US" sz="1200" b="1" dirty="0" err="1"/>
              <a:t>Arun</a:t>
            </a:r>
            <a:r>
              <a:rPr lang="en-US" sz="1200" b="1" dirty="0"/>
              <a:t> </a:t>
            </a:r>
            <a:r>
              <a:rPr lang="en-US" sz="1200" b="1" dirty="0" err="1"/>
              <a:t>Jaitley</a:t>
            </a:r>
            <a:r>
              <a:rPr lang="en-US" sz="1200" b="1" dirty="0"/>
              <a:t>, Finance Minister’s speech, 2017-2018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6414" y="4847042"/>
            <a:ext cx="2133600" cy="273844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9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090">
            <a:off x="202096" y="438150"/>
            <a:ext cx="284590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28600" y="3714750"/>
            <a:ext cx="2667000" cy="9233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Focused attention on Parent-Teacher  meeting at schools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19500" y="3699013"/>
            <a:ext cx="2286000" cy="10895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IN" sz="18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Interaction of health department with students, especially large private schools</a:t>
            </a:r>
          </a:p>
        </p:txBody>
      </p:sp>
      <p:pic>
        <p:nvPicPr>
          <p:cNvPr id="6" name="Picture 8" descr="C:\Users\who\Desktop\Ricoh BLR\Photos\MR campiagn\IMG-20170203-WA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090">
            <a:off x="3429001" y="438150"/>
            <a:ext cx="2743200" cy="252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29400" y="3732143"/>
            <a:ext cx="2348947" cy="923330"/>
          </a:xfrm>
          <a:prstGeom prst="rect">
            <a:avLst/>
          </a:prstGeom>
          <a:solidFill>
            <a:srgbClr val="C00000"/>
          </a:solidFill>
          <a:ln w="50800"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Improving children participation: Drawings, painting competitions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090">
            <a:off x="6629400" y="438150"/>
            <a:ext cx="2348947" cy="252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13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28600" y="3714750"/>
            <a:ext cx="2667000" cy="7078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School children excited for vaccination</a:t>
            </a:r>
            <a:endParaRPr lang="en-US" altLang="en-US" b="1" dirty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82233" y="3705639"/>
            <a:ext cx="2681019" cy="133882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Improved communication of health delivery staff &amp; education staff pre, during &amp; post vaccination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(Starts &amp; ends with smiles)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5445" y="3771719"/>
            <a:ext cx="2348947" cy="646331"/>
          </a:xfrm>
          <a:prstGeom prst="rect">
            <a:avLst/>
          </a:prstGeom>
          <a:solidFill>
            <a:srgbClr val="C00000"/>
          </a:solidFill>
          <a:ln w="50800"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Delighted after Vaccination</a:t>
            </a:r>
          </a:p>
        </p:txBody>
      </p:sp>
      <p:pic>
        <p:nvPicPr>
          <p:cNvPr id="10" name="Picture 3" descr="D:\userprofiles\ahmedd\Desktop\MR\CAMPAIGN PHOTO\AP\d40648f2-22ee-4ab1-b6ce-95affb7b22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2" b="19147"/>
          <a:stretch/>
        </p:blipFill>
        <p:spPr bwMode="auto">
          <a:xfrm>
            <a:off x="168964" y="895350"/>
            <a:ext cx="2955236" cy="241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3479" r="23297"/>
          <a:stretch/>
        </p:blipFill>
        <p:spPr bwMode="auto">
          <a:xfrm>
            <a:off x="3408738" y="886717"/>
            <a:ext cx="2611062" cy="241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27" y="886717"/>
            <a:ext cx="2829985" cy="2472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78300" y="4600200"/>
            <a:ext cx="261661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hlinkClick r:id="rId5" action="ppaction://hlinkfile"/>
              </a:rPr>
              <a:t>A good example of MR vaccination: Video  </a:t>
            </a:r>
            <a:r>
              <a:rPr lang="en-US" sz="1200" b="1" dirty="0">
                <a:latin typeface="Arial Narrow" panose="020B0606020202030204" pitchFamily="34" charset="0"/>
              </a:rPr>
              <a:t>(2:15 -2:45)</a:t>
            </a:r>
          </a:p>
        </p:txBody>
      </p:sp>
    </p:spTree>
    <p:extLst>
      <p:ext uri="{BB962C8B-B14F-4D97-AF65-F5344CB8AC3E}">
        <p14:creationId xmlns:p14="http://schemas.microsoft.com/office/powerpoint/2010/main" val="27838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2BD8-87E7-4E88-8CBF-807910151EB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123" y="2844616"/>
            <a:ext cx="3198695" cy="219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112" y="44657"/>
            <a:ext cx="1755195" cy="184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471" y="77249"/>
            <a:ext cx="2131401" cy="196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28844" y="2077819"/>
            <a:ext cx="3773254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Increased engagement with children – MR Warrior Concept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1997809"/>
            <a:ext cx="3562349" cy="80254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Engagement with children during observation period for </a:t>
            </a:r>
            <a:b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30 min after MR vaccination</a:t>
            </a:r>
            <a:endParaRPr lang="en-US" sz="1800" b="1" dirty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22" y="209551"/>
            <a:ext cx="3444720" cy="157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75262"/>
            <a:ext cx="3257549" cy="204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1" y="895350"/>
            <a:ext cx="8284700" cy="41497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Involvement of Medical Colleges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 Addressing madrasa schools leads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Program tracking meeting at district level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Religious leaders’ meetings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Continued engagement  with Lions club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IN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IN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IN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2000" dirty="0">
              <a:ea typeface="Calibri" charset="0"/>
              <a:cs typeface="Calibri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3"/>
          <a:stretch>
            <a:fillRect/>
          </a:stretch>
        </p:blipFill>
        <p:spPr bwMode="auto">
          <a:xfrm>
            <a:off x="5112584" y="895350"/>
            <a:ext cx="2970330" cy="18579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7631"/>
            <a:ext cx="2990414" cy="2030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97" y="2933193"/>
            <a:ext cx="2970330" cy="19883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Improved urban strategy for campaign</a:t>
            </a:r>
          </a:p>
          <a:p>
            <a:endParaRPr lang="en-US" sz="27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0" y="810260"/>
            <a:ext cx="5004048" cy="32932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Unlike phase 1, support provided for state &amp; district level orientation of leading paediatricians, physicians, </a:t>
            </a:r>
            <a:r>
              <a:rPr lang="en-IN" sz="1800">
                <a:latin typeface="Calibri" charset="0"/>
                <a:ea typeface="Calibri" charset="0"/>
                <a:cs typeface="Calibri" charset="0"/>
              </a:rPr>
              <a:t>clinicians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IN" sz="1800">
                <a:latin typeface="Calibri" charset="0"/>
                <a:ea typeface="Calibri" charset="0"/>
                <a:cs typeface="Calibri" charset="0"/>
              </a:rPr>
              <a:t>Intensive </a:t>
            </a: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support provided by Indian Academy of Paediatricians 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Appeal to endorse &amp; support MR campaign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Dissemination of FAQs, especially why additional MR dose, safe vaccine messages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 Participation in task forces &amp; awareness through various platforms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IN" sz="1800" dirty="0">
                <a:latin typeface="Calibri" charset="0"/>
                <a:ea typeface="Calibri" charset="0"/>
                <a:cs typeface="Calibri" charset="0"/>
              </a:rPr>
              <a:t>Audio-Visual appeals shared </a:t>
            </a:r>
            <a:endParaRPr lang="en-US" sz="1800" dirty="0">
              <a:ea typeface="Calibri" charset="0"/>
              <a:cs typeface="Calibri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2880500"/>
            <a:ext cx="3045593" cy="1773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048" y="4623632"/>
            <a:ext cx="3454152" cy="46935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00" dirty="0">
                <a:latin typeface="Arial Narrow" panose="020B0606020202030204" pitchFamily="34" charset="0"/>
                <a:hlinkClick r:id="rId4"/>
              </a:rPr>
              <a:t>MR related: IAP </a:t>
            </a:r>
            <a:r>
              <a:rPr lang="en-US" sz="800" dirty="0">
                <a:latin typeface="Arial Narrow" panose="020B0606020202030204" pitchFamily="34" charset="0"/>
                <a:hlinkClick r:id="rId4"/>
              </a:rPr>
              <a:t>endorsement</a:t>
            </a:r>
            <a:endParaRPr lang="en-US" sz="700" dirty="0">
              <a:latin typeface="Arial Narrow" panose="020B0606020202030204" pitchFamily="34" charset="0"/>
              <a:hlinkClick r:id="rId4"/>
            </a:endParaRPr>
          </a:p>
          <a:p>
            <a:pPr algn="ctr"/>
            <a:endParaRPr lang="en-US" sz="600" dirty="0">
              <a:hlinkClick r:id="" action="ppaction://noaction"/>
            </a:endParaRPr>
          </a:p>
          <a:p>
            <a:pPr algn="ctr"/>
            <a:r>
              <a:rPr lang="en-US" sz="600" dirty="0">
                <a:hlinkClick r:id="" action="ppaction://noaction"/>
              </a:rPr>
              <a:t>http://iapindia.org/page.php?id=202</a:t>
            </a:r>
          </a:p>
          <a:p>
            <a:pPr algn="ctr"/>
            <a:r>
              <a:rPr lang="en-US" sz="600" dirty="0">
                <a:hlinkClick r:id="" action="ppaction://noaction"/>
              </a:rPr>
              <a:t>http://iapindia.org/page.php?id=132</a:t>
            </a:r>
            <a:endParaRPr lang="en-US" sz="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9" y="789553"/>
            <a:ext cx="3045592" cy="202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Improved convergence with Professional Bodies</a:t>
            </a:r>
          </a:p>
          <a:p>
            <a:endParaRPr lang="en-US" sz="27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371" y="58089"/>
            <a:ext cx="7429500" cy="583574"/>
          </a:xfrm>
          <a:solidFill>
            <a:srgbClr val="C00000"/>
          </a:solidFill>
          <a:ln>
            <a:noFill/>
          </a:ln>
          <a:effectLst/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Celebrity involvement</a:t>
            </a:r>
          </a:p>
        </p:txBody>
      </p:sp>
      <p:pic>
        <p:nvPicPr>
          <p:cNvPr id="6146" name="Picture 2" descr="Image result for amitabh bachchan mr campa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75" y="1123950"/>
            <a:ext cx="3386996" cy="30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7942610" cy="426647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Amitabh </a:t>
            </a:r>
            <a:r>
              <a:rPr lang="en-US" sz="2400" b="1" dirty="0" err="1">
                <a:latin typeface="Arial Narrow" panose="020B0606020202030204" pitchFamily="34" charset="0"/>
              </a:rPr>
              <a:t>Bachchan</a:t>
            </a:r>
            <a:r>
              <a:rPr lang="en-US" sz="2400" b="1" dirty="0">
                <a:latin typeface="Arial Narrow" panose="020B0606020202030204" pitchFamily="34" charset="0"/>
              </a:rPr>
              <a:t>, Bollywood actor</a:t>
            </a:r>
          </a:p>
          <a:p>
            <a:pPr lvl="1"/>
            <a:r>
              <a:rPr lang="en-US" sz="2400" b="1" dirty="0">
                <a:latin typeface="Arial Narrow" panose="020B0606020202030204" pitchFamily="34" charset="0"/>
                <a:hlinkClick r:id="rId3" action="ppaction://hlinkfile"/>
              </a:rPr>
              <a:t>Video 1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lvl="1"/>
            <a:endParaRPr lang="en-US" sz="2400" b="1" dirty="0">
              <a:latin typeface="Arial Narrow" panose="020B0606020202030204" pitchFamily="34" charset="0"/>
            </a:endParaRPr>
          </a:p>
          <a:p>
            <a:r>
              <a:rPr lang="en-US" sz="2400" b="1" dirty="0" err="1">
                <a:latin typeface="Arial Narrow" panose="020B0606020202030204" pitchFamily="34" charset="0"/>
                <a:hlinkClick r:id="rId4" action="ppaction://hlinkfile"/>
              </a:rPr>
              <a:t>Dr</a:t>
            </a:r>
            <a:r>
              <a:rPr lang="en-US" sz="2400" b="1" dirty="0">
                <a:latin typeface="Arial Narrow" panose="020B0606020202030204" pitchFamily="34" charset="0"/>
                <a:hlinkClick r:id="rId4" action="ppaction://hlinkfile"/>
              </a:rPr>
              <a:t> Devi Shetty, Famous Cardiologist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400" b="1" dirty="0">
              <a:latin typeface="Arial Narrow" panose="020B0606020202030204" pitchFamily="34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  <a:hlinkClick r:id="rId5" action="ppaction://hlinkfile"/>
              </a:rPr>
              <a:t>Factoid videos on MR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9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83" b="31835"/>
          <a:stretch/>
        </p:blipFill>
        <p:spPr>
          <a:xfrm>
            <a:off x="1439355" y="2517744"/>
            <a:ext cx="864394" cy="2946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57250" y="0"/>
            <a:ext cx="7429500" cy="573528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600" b="1" kern="1200" dirty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r>
              <a:rPr lang="en-US" sz="2700" dirty="0">
                <a:latin typeface="Arial Narrow" panose="020B0606020202030204" pitchFamily="34" charset="0"/>
              </a:rPr>
              <a:t>Appeals from Religious leaders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4866" y="2532112"/>
            <a:ext cx="113412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200" y="573529"/>
            <a:ext cx="9067800" cy="3996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>
                <a:latin typeface="Arial Narrow" panose="020B0606020202030204" pitchFamily="34" charset="0"/>
              </a:rPr>
              <a:t>Appeals and endorsement for MR campaign from religious leaders</a:t>
            </a:r>
            <a:endParaRPr lang="en-US" sz="3000" dirty="0">
              <a:latin typeface="Arial Narrow" panose="020B0606020202030204" pitchFamily="34" charset="0"/>
            </a:endParaRPr>
          </a:p>
          <a:p>
            <a:pPr marL="342900" lvl="1" indent="0" algn="ctr">
              <a:buNone/>
            </a:pPr>
            <a:endParaRPr lang="en-US" sz="2700" dirty="0">
              <a:latin typeface="Arial Narrow" panose="020B0606020202030204" pitchFamily="34" charset="0"/>
            </a:endParaRPr>
          </a:p>
          <a:p>
            <a:pPr lvl="1" algn="ctr"/>
            <a:endParaRPr lang="en-US" sz="2700" dirty="0">
              <a:latin typeface="Arial Narrow" panose="020B0606020202030204" pitchFamily="34" charset="0"/>
            </a:endParaRPr>
          </a:p>
          <a:p>
            <a:pPr marL="300038" lvl="1" indent="0" algn="ctr">
              <a:buNone/>
            </a:pPr>
            <a:endParaRPr lang="en-US" sz="2700" dirty="0"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3"/>
          <a:stretch/>
        </p:blipFill>
        <p:spPr>
          <a:xfrm>
            <a:off x="124847" y="1096997"/>
            <a:ext cx="2846954" cy="175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3"/>
          <a:stretch/>
        </p:blipFill>
        <p:spPr>
          <a:xfrm>
            <a:off x="3238433" y="1906287"/>
            <a:ext cx="2743333" cy="1851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"/>
          <a:stretch/>
        </p:blipFill>
        <p:spPr>
          <a:xfrm>
            <a:off x="128161" y="3057804"/>
            <a:ext cx="2996040" cy="189418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34" y="1096998"/>
            <a:ext cx="2781366" cy="392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2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7429500" cy="573528"/>
          </a:xfr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Engaging Civil Society &amp; Faith Based Organizations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4658753"/>
            <a:ext cx="7429500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Engaging community opinion makers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857250"/>
            <a:ext cx="3498726" cy="381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14531" r="25225"/>
          <a:stretch/>
        </p:blipFill>
        <p:spPr bwMode="auto">
          <a:xfrm>
            <a:off x="1156077" y="848158"/>
            <a:ext cx="3230186" cy="377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6" b="30184"/>
          <a:stretch/>
        </p:blipFill>
        <p:spPr bwMode="auto">
          <a:xfrm>
            <a:off x="2990678" y="2348346"/>
            <a:ext cx="2932227" cy="231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93" y="681540"/>
            <a:ext cx="2458157" cy="25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367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1007606" y="1142223"/>
            <a:ext cx="6520384" cy="38597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316683350"/>
              </p:ext>
            </p:extLst>
          </p:nvPr>
        </p:nvGraphicFramePr>
        <p:xfrm>
          <a:off x="1028095" y="817963"/>
          <a:ext cx="3425195" cy="385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01970" y="1129698"/>
            <a:ext cx="3888432" cy="34547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96454" indent="-19645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WHO NPSP &amp; UNICEF experts deployed </a:t>
            </a:r>
          </a:p>
          <a:p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196454" indent="-19645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Selected experienced government/other staff deployed in phase 2 states as rapid response team members</a:t>
            </a:r>
          </a:p>
          <a:p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196454" indent="-19645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Built capacity of select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Govt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/WHO/UNICEF/CSOs for next phase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Additional HR deployment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506" y="1377348"/>
            <a:ext cx="2214247" cy="2508673"/>
            <a:chOff x="1223628" y="672677"/>
            <a:chExt cx="2214247" cy="250867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672677"/>
              <a:ext cx="2214246" cy="25086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1938337" y="887799"/>
              <a:ext cx="784830" cy="2214247"/>
            </a:xfrm>
            <a:prstGeom prst="rect">
              <a:avLst/>
            </a:prstGeom>
            <a:solidFill>
              <a:srgbClr val="FFFF00"/>
            </a:solidFill>
          </p:spPr>
          <p:txBody>
            <a:bodyPr vert="eaVert" wrap="square" lIns="68580" tIns="34290" rIns="68580" bIns="34290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Arial Narrow" panose="020B0606020202030204" pitchFamily="34" charset="0"/>
                  <a:hlinkClick r:id="rId3" action="ppaction://hlinkfile"/>
                </a:rPr>
                <a:t>FAQs on WHO website</a:t>
              </a:r>
              <a:endParaRPr lang="en-US" sz="21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34198" y="1388754"/>
            <a:ext cx="1998224" cy="2507963"/>
            <a:chOff x="5328084" y="657854"/>
            <a:chExt cx="1998224" cy="2507963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084" y="657854"/>
              <a:ext cx="1998222" cy="25079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934781" y="1033637"/>
              <a:ext cx="784830" cy="1998224"/>
            </a:xfrm>
            <a:prstGeom prst="rect">
              <a:avLst/>
            </a:prstGeom>
            <a:solidFill>
              <a:srgbClr val="FFFF00"/>
            </a:solidFill>
          </p:spPr>
          <p:txBody>
            <a:bodyPr vert="eaVert" wrap="square" lIns="68580" tIns="34290" rIns="68580" bIns="34290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Arial Narrow" panose="020B0606020202030204" pitchFamily="34" charset="0"/>
                  <a:hlinkClick r:id="rId5" action="ppaction://hlinkfile"/>
                </a:rPr>
                <a:t>FAQs on MoHFW website</a:t>
              </a:r>
              <a:endParaRPr lang="en-US" sz="21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09174" y="1893613"/>
            <a:ext cx="4325652" cy="1569876"/>
            <a:chOff x="2303748" y="3078342"/>
            <a:chExt cx="4867024" cy="1977684"/>
          </a:xfrm>
        </p:grpSpPr>
        <p:pic>
          <p:nvPicPr>
            <p:cNvPr id="8196" name="Picture 4" descr="C:\Users\kaurr\AppData\Local\Microsoft\Windows\Temporary Internet Files\Content.Outlook\69PHAG6N\IMG-20170828-WA014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748" y="3078342"/>
              <a:ext cx="1566174" cy="197768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C:\Users\kaurr\AppData\Local\Microsoft\Windows\Temporary Internet Files\Content.Outlook\69PHAG6N\IMG-20170828-WA014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931" y="3078342"/>
              <a:ext cx="1539171" cy="197768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:\Users\kaurr\AppData\Local\Microsoft\Windows\Temporary Internet Files\Content.Outlook\69PHAG6N\IMG-20170828-WA014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846" y="3078342"/>
              <a:ext cx="1596926" cy="197768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4592164" y="2672923"/>
              <a:ext cx="507831" cy="2962232"/>
            </a:xfrm>
            <a:prstGeom prst="rect">
              <a:avLst/>
            </a:prstGeom>
            <a:solidFill>
              <a:srgbClr val="FFFF00"/>
            </a:solidFill>
          </p:spPr>
          <p:txBody>
            <a:bodyPr vert="eaVert" wrap="square" lIns="68580" tIns="34290" rIns="68580" bIns="34290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 Narrow" panose="020B0606020202030204" pitchFamily="34" charset="0"/>
                </a:rPr>
                <a:t>FAQs in Urdu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Intensified FAQ dissemination</a:t>
            </a:r>
          </a:p>
          <a:p>
            <a:pPr algn="ctr"/>
            <a:endParaRPr lang="en-US" sz="27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1377348"/>
            <a:ext cx="41440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Samples of FAQ documents</a:t>
            </a:r>
          </a:p>
        </p:txBody>
      </p:sp>
    </p:spTree>
    <p:extLst>
      <p:ext uri="{BB962C8B-B14F-4D97-AF65-F5344CB8AC3E}">
        <p14:creationId xmlns:p14="http://schemas.microsoft.com/office/powerpoint/2010/main" val="26615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1452" y="1316290"/>
            <a:ext cx="352349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200" i="1" cap="none" dirty="0">
                <a:latin typeface="Gill Sans MT" panose="020B0502020104020203" pitchFamily="34" charset="0"/>
              </a:rPr>
              <a:t>Measles Rubella  Campaign Phase </a:t>
            </a:r>
            <a:r>
              <a:rPr lang="mr-IN" sz="3200" i="1" cap="none" dirty="0">
                <a:latin typeface="Gill Sans MT" panose="020B0502020104020203" pitchFamily="34" charset="0"/>
              </a:rPr>
              <a:t>–</a:t>
            </a:r>
            <a:r>
              <a:rPr lang="en-IN" sz="3200" i="1" cap="none" dirty="0">
                <a:latin typeface="Gill Sans MT" panose="020B0502020104020203" pitchFamily="34" charset="0"/>
              </a:rPr>
              <a:t> 1</a:t>
            </a:r>
            <a:br>
              <a:rPr lang="en-IN" sz="3200" i="1" cap="none" dirty="0">
                <a:latin typeface="Gill Sans MT" panose="020B0502020104020203" pitchFamily="34" charset="0"/>
              </a:rPr>
            </a:br>
            <a:endParaRPr lang="en-IN" sz="3200" i="1" cap="none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46713" y="2838450"/>
            <a:ext cx="441297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35557" y="3407684"/>
            <a:ext cx="3960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latin typeface="Gill Sans MT" panose="020B0502020104020203" pitchFamily="34" charset="0"/>
              </a:rPr>
              <a:t>Country Preparedness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81000" y="411652"/>
            <a:ext cx="3653940" cy="4476797"/>
            <a:chOff x="95808" y="988504"/>
            <a:chExt cx="4985962" cy="5176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5" t="2976" r="14553" b="2857"/>
            <a:stretch/>
          </p:blipFill>
          <p:spPr>
            <a:xfrm>
              <a:off x="95808" y="988504"/>
              <a:ext cx="4985962" cy="51768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32520" y="5134176"/>
              <a:ext cx="504056" cy="527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152400" y="3028950"/>
            <a:ext cx="2057400" cy="20121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0217"/>
            <a:ext cx="5308122" cy="23473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AEFI committee meeting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AEFI trainings for MO &amp; Health worker</a:t>
            </a:r>
          </a:p>
          <a:p>
            <a:pPr>
              <a:lnSpc>
                <a:spcPct val="100000"/>
              </a:lnSpc>
              <a:defRPr/>
            </a:pPr>
            <a:r>
              <a:rPr lang="en-US" sz="1800" dirty="0"/>
              <a:t>Tagging of session sites to identified AEFI centers</a:t>
            </a:r>
          </a:p>
          <a:p>
            <a:pPr>
              <a:lnSpc>
                <a:spcPct val="100000"/>
              </a:lnSpc>
              <a:defRPr/>
            </a:pPr>
            <a:r>
              <a:rPr lang="en-US" sz="1800" dirty="0"/>
              <a:t>AEFI Kits supplied to each ANM , Supervisor and facility</a:t>
            </a:r>
          </a:p>
          <a:p>
            <a:pPr>
              <a:lnSpc>
                <a:spcPct val="100000"/>
              </a:lnSpc>
              <a:defRPr/>
            </a:pPr>
            <a:r>
              <a:rPr lang="en-US" sz="1800" dirty="0"/>
              <a:t>AEFI communication plan</a:t>
            </a:r>
          </a:p>
          <a:p>
            <a:pPr>
              <a:lnSpc>
                <a:spcPct val="100000"/>
              </a:lnSpc>
              <a:defRPr/>
            </a:pPr>
            <a:r>
              <a:rPr lang="en-US" sz="1800" dirty="0"/>
              <a:t>AEFIs are promptly being managed at session sites 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 marL="342900" lvl="1" indent="0">
              <a:lnSpc>
                <a:spcPct val="15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sz="1800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342900" lvl="1" indent="0">
              <a:lnSpc>
                <a:spcPct val="150000"/>
              </a:lnSpc>
              <a:buNone/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7340" y="3437289"/>
            <a:ext cx="2106234" cy="14542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Phase 1: Children were not engaged during observation period for 30 min after MR vaccination</a:t>
            </a:r>
          </a:p>
        </p:txBody>
      </p:sp>
      <p:pic>
        <p:nvPicPr>
          <p:cNvPr id="10" name="Picture 4" descr="C:\Users\who\Desktop\Ricoh BLR\Photos\MR campiagn\IMG-20170206-WA0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67" y="3558465"/>
            <a:ext cx="1172319" cy="9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Srcbanglore-Data\SRC Bangalore\MR Campaigns\Photos\20170214_1138046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73" y="3558464"/>
            <a:ext cx="1169379" cy="9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172200" y="853087"/>
            <a:ext cx="2057400" cy="2584202"/>
            <a:chOff x="6172200" y="853087"/>
            <a:chExt cx="2057400" cy="258420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929626"/>
              <a:ext cx="2057400" cy="250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6184625" y="853087"/>
              <a:ext cx="2044975" cy="470297"/>
            </a:xfrm>
            <a:prstGeom prst="rect">
              <a:avLst/>
            </a:prstGeom>
            <a:solidFill>
              <a:srgbClr val="C00000"/>
            </a:solidFill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en-US" sz="1200" b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AEFI management in </a:t>
              </a:r>
              <a:br>
                <a:rPr lang="en-US" altLang="en-US" sz="1200" b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altLang="en-US" sz="1200" b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health facilities 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Increased emphasis on AEFI management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2122" y="3424817"/>
            <a:ext cx="2362200" cy="14542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Phase 2: Engagement with children during observation period for 30 minutes after MR vaccination</a:t>
            </a:r>
          </a:p>
        </p:txBody>
      </p:sp>
    </p:spTree>
    <p:extLst>
      <p:ext uri="{BB962C8B-B14F-4D97-AF65-F5344CB8AC3E}">
        <p14:creationId xmlns:p14="http://schemas.microsoft.com/office/powerpoint/2010/main" val="24444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68" y="3811550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357" y="1005390"/>
            <a:ext cx="6311438" cy="446196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Optimize National, State and District task forces for convergence </a:t>
            </a:r>
          </a:p>
          <a:p>
            <a:pPr lvl="1">
              <a:lnSpc>
                <a:spcPct val="114000"/>
              </a:lnSpc>
              <a:spcBef>
                <a:spcPts val="45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Strengthening inter-departmental coordination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Sufficient preparatory time for SIA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Special attention on School strategy and Urban area planning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Further strengthening Communication and media strategy, including social media management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Engagement of pediatricians &amp; private practitioners 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Strengthening supportive supervision 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Pre, intra and post-campaign monitoring</a:t>
            </a:r>
          </a:p>
          <a:p>
            <a:pPr>
              <a:lnSpc>
                <a:spcPct val="114000"/>
              </a:lnSpc>
              <a:spcBef>
                <a:spcPts val="450"/>
              </a:spcBef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Plan post-campaign sweeping based on RCM and administrative coverage data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57" y="1005390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56" y="1975346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56" y="2461400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69" y="2949605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68" y="3433508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68" y="4189592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68" y="4621640"/>
            <a:ext cx="385307" cy="38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613990" y="153889"/>
            <a:ext cx="2160240" cy="563036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latin typeface="Calibri" charset="0"/>
                <a:ea typeface="Calibri" charset="0"/>
                <a:cs typeface="Calibri" charset="0"/>
              </a:rPr>
              <a:t>Phase 2: Interventions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33351"/>
            <a:ext cx="67056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Phase 1: Key lessons learned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1317" y="1123950"/>
            <a:ext cx="6088083" cy="33316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Gill Sans MT" panose="020B0502020104020203" pitchFamily="34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  <a:cs typeface="Arial" charset="0"/>
              </a:rPr>
              <a:t>India committed to achieve measles elimination and rubella control by 2020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Gill Sans MT" panose="020B0502020104020203" pitchFamily="34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  <a:cs typeface="Arial" charset="0"/>
              </a:rPr>
              <a:t>Sustained efforts are being made to conduct high quality MR campaign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Gill Sans MT" panose="020B0502020104020203" pitchFamily="34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  <a:cs typeface="Arial" charset="0"/>
              </a:rPr>
              <a:t>Partner support critical to achieve quality of MR campaign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3351"/>
            <a:ext cx="9144000" cy="5835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Reiterating the commitment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99165"/>
            <a:ext cx="20764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52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95600" y="3790950"/>
            <a:ext cx="3200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562350"/>
            <a:ext cx="7886700" cy="10703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>
                <a:latin typeface="Gill Sans MT" panose="020B0502020104020203" pitchFamily="34" charset="0"/>
              </a:rPr>
              <a:t>Thank you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159-084D-744B-AA41-266F508928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r="201" b="10172"/>
          <a:stretch/>
        </p:blipFill>
        <p:spPr>
          <a:xfrm>
            <a:off x="628650" y="255985"/>
            <a:ext cx="7981950" cy="2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IN" sz="2700" b="1" dirty="0">
                <a:latin typeface="Calibri" charset="0"/>
                <a:ea typeface="Calibri" charset="0"/>
                <a:cs typeface="Calibri" charset="0"/>
              </a:rPr>
              <a:t>Measles-Rubella Vaccine Introduction in the Country</a:t>
            </a:r>
            <a:endParaRPr lang="en-US" sz="27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812904"/>
            <a:ext cx="8229600" cy="6232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8579" tIns="34289" rIns="68579" bIns="34289" rtlCol="0" anchor="ctr">
            <a:spAutoFit/>
          </a:bodyPr>
          <a:lstStyle/>
          <a:p>
            <a:pPr algn="ctr"/>
            <a:r>
              <a:rPr lang="en-IN" b="1" dirty="0"/>
              <a:t>NTAGI in 2014 recommended introduction of rubella vaccine as Measles-Rubella (MR) vaccine through a wide age range campaign (9 months to 15 years)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2866" r="14814" b="2222"/>
          <a:stretch/>
        </p:blipFill>
        <p:spPr>
          <a:xfrm>
            <a:off x="457200" y="1581263"/>
            <a:ext cx="2538220" cy="2334275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76231" y="4681266"/>
            <a:ext cx="8313783" cy="376738"/>
          </a:xfr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ts val="2325"/>
              </a:lnSpc>
              <a:buNone/>
            </a:pPr>
            <a:r>
              <a:rPr lang="en-IN" sz="1800" dirty="0" err="1">
                <a:solidFill>
                  <a:schemeClr val="tx1"/>
                </a:solidFill>
              </a:rPr>
              <a:t>Gavi</a:t>
            </a:r>
            <a:r>
              <a:rPr lang="en-IN" sz="1800" dirty="0">
                <a:solidFill>
                  <a:schemeClr val="tx1"/>
                </a:solidFill>
              </a:rPr>
              <a:t> supporting about </a:t>
            </a:r>
            <a:r>
              <a:rPr lang="en-IN" sz="1800" b="1" dirty="0">
                <a:solidFill>
                  <a:schemeClr val="tx1"/>
                </a:solidFill>
              </a:rPr>
              <a:t>45% </a:t>
            </a:r>
            <a:r>
              <a:rPr lang="en-IN" sz="1800" dirty="0">
                <a:solidFill>
                  <a:schemeClr val="tx1"/>
                </a:solidFill>
              </a:rPr>
              <a:t>of </a:t>
            </a:r>
            <a:r>
              <a:rPr lang="en-IN" sz="1800" b="1" dirty="0">
                <a:solidFill>
                  <a:schemeClr val="tx1"/>
                </a:solidFill>
              </a:rPr>
              <a:t>target cohort MR vaccine requirement </a:t>
            </a:r>
            <a:r>
              <a:rPr lang="en-IN" sz="1800" dirty="0">
                <a:solidFill>
                  <a:schemeClr val="tx1"/>
                </a:solidFill>
              </a:rPr>
              <a:t>for the campaign.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6414" y="484704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903765" y="2299055"/>
            <a:ext cx="1697050" cy="500973"/>
            <a:chOff x="24828" y="513008"/>
            <a:chExt cx="1920239" cy="731519"/>
          </a:xfrm>
        </p:grpSpPr>
        <p:sp>
          <p:nvSpPr>
            <p:cNvPr id="36" name="Chevron 35"/>
            <p:cNvSpPr/>
            <p:nvPr/>
          </p:nvSpPr>
          <p:spPr>
            <a:xfrm>
              <a:off x="24828" y="513008"/>
              <a:ext cx="1920239" cy="731519"/>
            </a:xfrm>
            <a:prstGeom prst="chevron">
              <a:avLst/>
            </a:prstGeom>
            <a:solidFill>
              <a:srgbClr val="F616F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Chevron 4"/>
            <p:cNvSpPr/>
            <p:nvPr/>
          </p:nvSpPr>
          <p:spPr>
            <a:xfrm>
              <a:off x="390588" y="513008"/>
              <a:ext cx="1188720" cy="731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tx1"/>
                  </a:solidFill>
                </a:rPr>
                <a:t>Phase 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86200" y="2894572"/>
            <a:ext cx="1675078" cy="525389"/>
            <a:chOff x="1067515" y="881535"/>
            <a:chExt cx="1920239" cy="731519"/>
          </a:xfrm>
        </p:grpSpPr>
        <p:sp>
          <p:nvSpPr>
            <p:cNvPr id="34" name="Chevron 33"/>
            <p:cNvSpPr/>
            <p:nvPr/>
          </p:nvSpPr>
          <p:spPr>
            <a:xfrm>
              <a:off x="1067515" y="881535"/>
              <a:ext cx="1920239" cy="731519"/>
            </a:xfrm>
            <a:prstGeom prst="chevron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hevron 6"/>
            <p:cNvSpPr/>
            <p:nvPr/>
          </p:nvSpPr>
          <p:spPr>
            <a:xfrm>
              <a:off x="1433275" y="881535"/>
              <a:ext cx="1188720" cy="731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tx1"/>
                  </a:solidFill>
                </a:rPr>
                <a:t>Phase 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600815" y="2400185"/>
            <a:ext cx="3085985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b="1" dirty="0">
                <a:solidFill>
                  <a:prstClr val="black"/>
                </a:solidFill>
              </a:rPr>
              <a:t>  COMPLETED BY FEB 17:  ~35 </a:t>
            </a:r>
            <a:r>
              <a:rPr lang="en-US" sz="1600" b="1" dirty="0" err="1">
                <a:solidFill>
                  <a:prstClr val="black"/>
                </a:solidFill>
              </a:rPr>
              <a:t>mn</a:t>
            </a:r>
            <a:endParaRPr lang="en-US" sz="1600" b="1" dirty="0"/>
          </a:p>
        </p:txBody>
      </p:sp>
      <p:sp>
        <p:nvSpPr>
          <p:cNvPr id="24" name="Rectangle 23"/>
          <p:cNvSpPr/>
          <p:nvPr/>
        </p:nvSpPr>
        <p:spPr>
          <a:xfrm>
            <a:off x="5620961" y="3005539"/>
            <a:ext cx="3169053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1705" lvl="1" algn="r"/>
            <a:r>
              <a:rPr lang="en-US" sz="1600" b="1" dirty="0">
                <a:solidFill>
                  <a:prstClr val="black"/>
                </a:solidFill>
              </a:rPr>
              <a:t>ONGOING AUG - SEPT 17: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~35 </a:t>
            </a:r>
            <a:r>
              <a:rPr lang="en-US" sz="1600" b="1" dirty="0" err="1">
                <a:solidFill>
                  <a:prstClr val="black"/>
                </a:solidFill>
              </a:rPr>
              <a:t>mn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3156" y="3619489"/>
            <a:ext cx="2978805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1705" lvl="1" algn="r"/>
            <a:r>
              <a:rPr lang="en-US" sz="1600" b="1" dirty="0">
                <a:solidFill>
                  <a:prstClr val="black"/>
                </a:solidFill>
              </a:rPr>
              <a:t> PLANNED FEB - OCT 18: ~336 </a:t>
            </a:r>
            <a:r>
              <a:rPr lang="en-US" sz="1600" b="1" dirty="0" err="1">
                <a:solidFill>
                  <a:prstClr val="black"/>
                </a:solidFill>
              </a:rPr>
              <a:t>mn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36893" y="3524135"/>
            <a:ext cx="2858931" cy="531310"/>
            <a:chOff x="3923910" y="3551027"/>
            <a:chExt cx="4775629" cy="545483"/>
          </a:xfrm>
        </p:grpSpPr>
        <p:grpSp>
          <p:nvGrpSpPr>
            <p:cNvPr id="22" name="Group 21"/>
            <p:cNvGrpSpPr/>
            <p:nvPr/>
          </p:nvGrpSpPr>
          <p:grpSpPr>
            <a:xfrm>
              <a:off x="6948848" y="3551027"/>
              <a:ext cx="1750691" cy="530623"/>
              <a:chOff x="15960" y="1665643"/>
              <a:chExt cx="1704027" cy="707498"/>
            </a:xfrm>
          </p:grpSpPr>
          <p:sp>
            <p:nvSpPr>
              <p:cNvPr id="32" name="Chevron 31"/>
              <p:cNvSpPr/>
              <p:nvPr/>
            </p:nvSpPr>
            <p:spPr>
              <a:xfrm>
                <a:off x="15960" y="1665643"/>
                <a:ext cx="1704027" cy="704096"/>
              </a:xfrm>
              <a:prstGeom prst="chevron">
                <a:avLst/>
              </a:prstGeom>
              <a:solidFill>
                <a:srgbClr val="E68E2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Chevron 4"/>
              <p:cNvSpPr/>
              <p:nvPr/>
            </p:nvSpPr>
            <p:spPr>
              <a:xfrm>
                <a:off x="352048" y="1669045"/>
                <a:ext cx="986280" cy="7040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4011" tIns="28004" rIns="28004" bIns="28004" numCol="1" spcCol="1270" anchor="ctr" anchorCtr="0">
                <a:noAutofit/>
              </a:bodyPr>
              <a:lstStyle/>
              <a:p>
                <a:pPr algn="ctr"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Phase 5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23910" y="3553579"/>
              <a:ext cx="2063334" cy="542931"/>
              <a:chOff x="-1" y="1669038"/>
              <a:chExt cx="1704027" cy="723906"/>
            </a:xfrm>
          </p:grpSpPr>
          <p:sp>
            <p:nvSpPr>
              <p:cNvPr id="30" name="Chevron 29"/>
              <p:cNvSpPr/>
              <p:nvPr/>
            </p:nvSpPr>
            <p:spPr>
              <a:xfrm>
                <a:off x="-1" y="1669038"/>
                <a:ext cx="1704027" cy="723906"/>
              </a:xfrm>
              <a:prstGeom prst="chevron">
                <a:avLst/>
              </a:prstGeom>
              <a:solidFill>
                <a:srgbClr val="8EEFF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Chevron 4"/>
              <p:cNvSpPr/>
              <p:nvPr/>
            </p:nvSpPr>
            <p:spPr>
              <a:xfrm>
                <a:off x="352048" y="1669046"/>
                <a:ext cx="986279" cy="7040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4011" tIns="28004" rIns="28004" bIns="28004" numCol="1" spcCol="1270" anchor="ctr" anchorCtr="0">
                <a:noAutofit/>
              </a:bodyPr>
              <a:lstStyle/>
              <a:p>
                <a:pPr algn="ctr"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Phase 3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565688" y="3553581"/>
              <a:ext cx="1736665" cy="542141"/>
              <a:chOff x="0" y="1669046"/>
              <a:chExt cx="1690375" cy="722854"/>
            </a:xfrm>
            <a:solidFill>
              <a:srgbClr val="FFFF00"/>
            </a:solidFill>
          </p:grpSpPr>
          <p:sp>
            <p:nvSpPr>
              <p:cNvPr id="28" name="Chevron 27"/>
              <p:cNvSpPr/>
              <p:nvPr/>
            </p:nvSpPr>
            <p:spPr>
              <a:xfrm>
                <a:off x="0" y="1669046"/>
                <a:ext cx="1690375" cy="704096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Chevron 4"/>
              <p:cNvSpPr/>
              <p:nvPr/>
            </p:nvSpPr>
            <p:spPr>
              <a:xfrm>
                <a:off x="352048" y="1706464"/>
                <a:ext cx="994244" cy="68543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4011" tIns="28004" rIns="28004" bIns="28004" numCol="1" spcCol="1270" anchor="ctr" anchorCtr="0">
                <a:noAutofit/>
              </a:bodyPr>
              <a:lstStyle/>
              <a:p>
                <a:pPr algn="ctr"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Phase 4</a:t>
                </a: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336893" y="1501172"/>
            <a:ext cx="5372781" cy="6232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Vaccine introduction in routine immunization, in replacement of 2 doses of measles.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228600" y="3957525"/>
            <a:ext cx="3463506" cy="6232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&gt;400 million children targeted </a:t>
            </a:r>
          </a:p>
          <a:p>
            <a:pPr algn="ctr"/>
            <a:r>
              <a:rPr lang="en-US" b="1" dirty="0">
                <a:latin typeface="+mj-lt"/>
              </a:rPr>
              <a:t>(9 months to &lt; 15 </a:t>
            </a:r>
            <a:r>
              <a:rPr lang="en-US" b="1" dirty="0" err="1">
                <a:latin typeface="+mj-lt"/>
              </a:rPr>
              <a:t>yrs</a:t>
            </a:r>
            <a:r>
              <a:rPr lang="en-US" b="1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080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IN" sz="2700" b="1" dirty="0">
                <a:latin typeface="Calibri" charset="0"/>
                <a:ea typeface="Calibri" charset="0"/>
                <a:cs typeface="Calibri" charset="0"/>
              </a:rPr>
              <a:t>SIA*: Phase 1 (Feb/March 2017) – Institutional Mechanism</a:t>
            </a:r>
            <a:endParaRPr lang="en-US" sz="27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92099" y="4872666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129611833"/>
              </p:ext>
            </p:extLst>
          </p:nvPr>
        </p:nvGraphicFramePr>
        <p:xfrm>
          <a:off x="2514600" y="0"/>
          <a:ext cx="6553200" cy="378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Content Placeholder 2"/>
          <p:cNvSpPr txBox="1">
            <a:spLocks/>
          </p:cNvSpPr>
          <p:nvPr/>
        </p:nvSpPr>
        <p:spPr>
          <a:xfrm>
            <a:off x="2667002" y="3592221"/>
            <a:ext cx="2934528" cy="139884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79" tIns="34289" rIns="68579" bIns="3428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83">
              <a:buNone/>
            </a:pPr>
            <a:r>
              <a:rPr lang="en-US" sz="1600" b="1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State level</a:t>
            </a:r>
          </a:p>
          <a:p>
            <a:pPr marL="557199" lvl="1" indent="-214308" defTabSz="685783"/>
            <a:r>
              <a:rPr lang="en-US" sz="160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State Steering Committee</a:t>
            </a:r>
          </a:p>
          <a:p>
            <a:pPr marL="557199" lvl="1" indent="-214308" defTabSz="685783"/>
            <a:r>
              <a:rPr lang="en-US" sz="160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State Operations Group</a:t>
            </a:r>
          </a:p>
          <a:p>
            <a:pPr marL="557199" lvl="1" indent="-214308" defTabSz="685783"/>
            <a:r>
              <a:rPr lang="en-US" sz="160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State Task Force on Immunization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67000" y="3047679"/>
            <a:ext cx="6019800" cy="377024"/>
          </a:xfrm>
          <a:prstGeom prst="rect">
            <a:avLst/>
          </a:prstGeom>
          <a:solidFill>
            <a:srgbClr val="C00000"/>
          </a:solidFill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State Level Overview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87542" y="3595157"/>
            <a:ext cx="2899258" cy="139884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District level</a:t>
            </a:r>
          </a:p>
          <a:p>
            <a:pPr marL="557199" lvl="1" indent="-214308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District Task Force on Immunization</a:t>
            </a:r>
          </a:p>
          <a:p>
            <a:pPr marL="557199" lvl="1" indent="-214308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Gill Sans MT" panose="020B0502020104020203" pitchFamily="34" charset="0"/>
              </a:rPr>
              <a:t>District Immunization Officer’ review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0860" y="1657350"/>
            <a:ext cx="1914842" cy="2362200"/>
            <a:chOff x="95808" y="988504"/>
            <a:chExt cx="4985962" cy="51768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5" t="2976" r="14553" b="2857"/>
            <a:stretch/>
          </p:blipFill>
          <p:spPr>
            <a:xfrm>
              <a:off x="95808" y="988504"/>
              <a:ext cx="4985962" cy="5176800"/>
            </a:xfrm>
            <a:prstGeom prst="rect">
              <a:avLst/>
            </a:prstGeom>
          </p:spPr>
        </p:pic>
        <p:sp>
          <p:nvSpPr>
            <p:cNvPr id="46" name="Oval 45"/>
            <p:cNvSpPr/>
            <p:nvPr/>
          </p:nvSpPr>
          <p:spPr>
            <a:xfrm>
              <a:off x="632520" y="5134176"/>
              <a:ext cx="504056" cy="527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2055588" y="5257800"/>
              <a:ext cx="58223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457200" y="810637"/>
            <a:ext cx="2190392" cy="623246"/>
          </a:xfrm>
          <a:prstGeom prst="rect">
            <a:avLst/>
          </a:prstGeom>
          <a:noFill/>
        </p:spPr>
        <p:txBody>
          <a:bodyPr wrap="square" lIns="68579" tIns="34289" rIns="68579" bIns="34289" rtlCol="0" anchor="ctr">
            <a:spAutoFit/>
          </a:bodyPr>
          <a:lstStyle/>
          <a:p>
            <a:r>
              <a:rPr lang="en-US" b="1" dirty="0"/>
              <a:t>PHASE 1 : COVERAGE OF 5 STATES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105186"/>
            <a:ext cx="188489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Goa, Tamil Nadu, </a:t>
            </a:r>
            <a:r>
              <a:rPr lang="en-US" sz="1400" b="1" dirty="0" err="1"/>
              <a:t>Puducherry</a:t>
            </a:r>
            <a:r>
              <a:rPr lang="en-US" sz="1400" b="1" dirty="0"/>
              <a:t>, Karnataka, </a:t>
            </a:r>
            <a:r>
              <a:rPr lang="en-US" sz="1400" b="1" dirty="0" err="1"/>
              <a:t>Lakshwadeep</a:t>
            </a:r>
            <a:r>
              <a:rPr lang="en-US" sz="1400" b="1" dirty="0"/>
              <a:t> islands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4932335"/>
            <a:ext cx="2362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*Supplementary Immunization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>
        <p:bldAsOne/>
      </p:bldGraphic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IN" sz="2700" b="1" dirty="0">
                <a:latin typeface="Calibri" charset="0"/>
                <a:ea typeface="Calibri" charset="0"/>
                <a:cs typeface="Calibri" charset="0"/>
              </a:rPr>
              <a:t>MR Vaccine Campaign:  Implementation Strategy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36268" y="4869657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032744957"/>
              </p:ext>
            </p:extLst>
          </p:nvPr>
        </p:nvGraphicFramePr>
        <p:xfrm>
          <a:off x="457200" y="742950"/>
          <a:ext cx="8534400" cy="2409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476908" y="3105151"/>
            <a:ext cx="8209893" cy="5616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b="1" dirty="0">
                <a:latin typeface="+mj-lt"/>
              </a:rPr>
              <a:t>Continuous sessions in some facilities with high vaccination load to function throughout campaign period.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72689975"/>
              </p:ext>
            </p:extLst>
          </p:nvPr>
        </p:nvGraphicFramePr>
        <p:xfrm>
          <a:off x="457200" y="4249504"/>
          <a:ext cx="8209893" cy="79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609600" y="4095750"/>
            <a:ext cx="4191000" cy="0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3727115"/>
            <a:ext cx="1623519" cy="346247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/>
              <a:t>4 weeks activity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105400" y="4110891"/>
            <a:ext cx="3352800" cy="8081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08068" y="3727115"/>
            <a:ext cx="1747464" cy="346247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/>
              <a:t>1 week sweeping</a:t>
            </a:r>
          </a:p>
        </p:txBody>
      </p:sp>
    </p:spTree>
    <p:extLst>
      <p:ext uri="{BB962C8B-B14F-4D97-AF65-F5344CB8AC3E}">
        <p14:creationId xmlns:p14="http://schemas.microsoft.com/office/powerpoint/2010/main" val="15748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2880" y="988980"/>
            <a:ext cx="4297680" cy="39449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38" tIns="45719" rIns="91438" bIns="45719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The preparedness assessment by national monitors led to improvement before start of campaign, e.g.</a:t>
            </a:r>
          </a:p>
          <a:p>
            <a:pPr marL="1072824" lvl="1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Gill Sans MT" panose="020B0502020104020203" pitchFamily="34" charset="0"/>
            </a:endParaRPr>
          </a:p>
          <a:p>
            <a:pPr marL="672785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Improved accountability</a:t>
            </a:r>
          </a:p>
          <a:p>
            <a:pPr marL="672785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Sensitization of Education Dept.</a:t>
            </a:r>
          </a:p>
          <a:p>
            <a:pPr marL="672785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Engagement of schools</a:t>
            </a:r>
          </a:p>
          <a:p>
            <a:pPr marL="672785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Communication plans</a:t>
            </a:r>
          </a:p>
          <a:p>
            <a:pPr marL="672785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Injection safety</a:t>
            </a:r>
          </a:p>
          <a:p>
            <a:pPr marL="672785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AEFI management system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200" y="1456545"/>
            <a:ext cx="4297680" cy="29512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7925" tIns="38963" rIns="77925" bIns="38963">
            <a:spAutoFit/>
          </a:bodyPr>
          <a:lstStyle/>
          <a:p>
            <a:pPr algn="just">
              <a:lnSpc>
                <a:spcPts val="2557"/>
              </a:lnSpc>
              <a:spcBef>
                <a:spcPts val="426"/>
              </a:spcBef>
              <a:spcAft>
                <a:spcPts val="426"/>
              </a:spcAft>
              <a:defRPr/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Arial" charset="0"/>
              </a:rPr>
              <a:t>WHO-NPSP and UNICEF supported in monitoring  training, advocacy and capacity building</a:t>
            </a:r>
          </a:p>
          <a:p>
            <a:pPr marL="292219" indent="-292219" algn="just">
              <a:lnSpc>
                <a:spcPts val="2557"/>
              </a:lnSpc>
              <a:spcBef>
                <a:spcPts val="426"/>
              </a:spcBef>
              <a:spcAft>
                <a:spcPts val="426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Arial" charset="0"/>
              </a:rPr>
              <a:t>Additional SMO/ RRTs (Rapid Response Teams) from other states deployed</a:t>
            </a:r>
          </a:p>
          <a:p>
            <a:pPr marL="292219" indent="-292219" algn="just">
              <a:lnSpc>
                <a:spcPts val="2557"/>
              </a:lnSpc>
              <a:spcBef>
                <a:spcPts val="426"/>
              </a:spcBef>
              <a:spcAft>
                <a:spcPts val="426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Arial" charset="0"/>
              </a:rPr>
              <a:t>Both session site and community were monitored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IN" sz="2700" b="1" dirty="0">
                <a:latin typeface="Calibri" charset="0"/>
                <a:ea typeface="Calibri" charset="0"/>
                <a:cs typeface="Calibri" charset="0"/>
              </a:rPr>
              <a:t>Preparedness Assessment and deployment of monitors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8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8" y="2766351"/>
            <a:ext cx="4112636" cy="20116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799" y="2265049"/>
            <a:ext cx="4231293" cy="379981"/>
          </a:xfr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1700" b="1" dirty="0">
                <a:latin typeface="Trebuchet MS" panose="020B0603020202020204" pitchFamily="34" charset="0"/>
              </a:rPr>
              <a:t>State Planning workshop and TOT </a:t>
            </a: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42" y="2766351"/>
            <a:ext cx="4126804" cy="201168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77328" y="2267969"/>
            <a:ext cx="4168818" cy="379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vert="horz" lIns="77925" tIns="38963" rIns="77925" bIns="38963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latin typeface="Trebuchet MS" panose="020B0603020202020204" pitchFamily="34" charset="0"/>
              </a:rPr>
              <a:t>State Nodal Officers Orientation Meeting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" y="895350"/>
            <a:ext cx="9067800" cy="1143000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cs typeface="FrankRuehl" pitchFamily="34" charset="-79"/>
              </a:rPr>
              <a:t>Cascaded Trainings and micro-planning:  </a:t>
            </a:r>
          </a:p>
          <a:p>
            <a:pPr lvl="1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cs typeface="FrankRuehl" pitchFamily="34" charset="-79"/>
              </a:rPr>
              <a:t>At all levels including stakeholders like Education Dept., WCD dept., Media, Schools etc.</a:t>
            </a:r>
          </a:p>
          <a:p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cs typeface="FrankRuehl" pitchFamily="34" charset="-79"/>
              </a:rPr>
              <a:t>Medical Officers orientation in AEFI management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33351"/>
            <a:ext cx="8686800" cy="583574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rm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Gill Sans MT" panose="020B0502020104020203" pitchFamily="34" charset="0"/>
              </a:rPr>
              <a:t>Capacity building and trainings for MR campaign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60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C00000"/>
          </a:solidFill>
        </p:spPr>
        <p:txBody>
          <a:bodyPr vert="horz" lIns="68579" tIns="34289" rIns="68579" bIns="34289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</a:pPr>
            <a:endParaRPr 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686800" cy="58357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b="1" dirty="0">
                <a:latin typeface="Calibri" charset="0"/>
                <a:ea typeface="Calibri" charset="0"/>
                <a:cs typeface="Calibri" charset="0"/>
              </a:rPr>
              <a:t>Measles-Rubella Campaign Launch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hp\Pictures\MR campaign launc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" y="1809917"/>
            <a:ext cx="3962400" cy="20560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hp\Pictures\MR campaign launch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40" y="1797493"/>
            <a:ext cx="3962399" cy="2068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7693" y="850508"/>
            <a:ext cx="8077200" cy="830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lIns="91438" tIns="45719" rIns="91438" bIns="45719" anchor="ctr">
            <a:spAutoFit/>
          </a:bodyPr>
          <a:lstStyle/>
          <a:p>
            <a:pPr algn="ctr"/>
            <a:r>
              <a:rPr lang="en-IN" sz="2400" dirty="0"/>
              <a:t>Campaign launched on </a:t>
            </a: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February, 2017</a:t>
            </a:r>
            <a:r>
              <a:rPr lang="en-IN" sz="2400" dirty="0"/>
              <a:t> at Bangalore, Karnataka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134102"/>
            <a:ext cx="8382000" cy="584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b="1" i="1" dirty="0"/>
              <a:t>Highest level political involvement at the 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2030</Words>
  <Application>Microsoft Office PowerPoint</Application>
  <PresentationFormat>On-screen Show (16:9)</PresentationFormat>
  <Paragraphs>340</Paragraphs>
  <Slides>33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Presentation</vt:lpstr>
      <vt:lpstr>Political Will &amp; Ownership   </vt:lpstr>
      <vt:lpstr>Measles Rubella  Campaign Phase – 1 </vt:lpstr>
      <vt:lpstr>Measles-Rubella Vaccine Introduction in the Country</vt:lpstr>
      <vt:lpstr>SIA*: Phase 1 (Feb/March 2017) – Institutional Mechanism</vt:lpstr>
      <vt:lpstr>MR Vaccine Campaign:  Implementation Strategy</vt:lpstr>
      <vt:lpstr>Preparedness Assessment and deployment of monitors</vt:lpstr>
      <vt:lpstr>State Planning workshop and TOT </vt:lpstr>
      <vt:lpstr>Measles-Rubella Campaign Launch</vt:lpstr>
      <vt:lpstr>Campaign Challenges</vt:lpstr>
      <vt:lpstr>Addressing the Challenges (National, State and District Level)</vt:lpstr>
      <vt:lpstr>Addressing the Challenges (Contd.)</vt:lpstr>
      <vt:lpstr>Addressing the Challenges (Contd.)</vt:lpstr>
      <vt:lpstr>Learnings from the 1st phase</vt:lpstr>
      <vt:lpstr>Action taken from learnings -Revision of IEC</vt:lpstr>
      <vt:lpstr>Measles Rubella  campaign phase – 2 </vt:lpstr>
      <vt:lpstr>PowerPoint Presentation</vt:lpstr>
      <vt:lpstr>Preparedness for phase 2</vt:lpstr>
      <vt:lpstr>Improved school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Celebrity involvement</vt:lpstr>
      <vt:lpstr>PowerPoint Presentation</vt:lpstr>
      <vt:lpstr>Engaging Civil Society &amp; Faith Based Organizations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 Rahman</dc:creator>
  <cp:lastModifiedBy>win</cp:lastModifiedBy>
  <cp:revision>98</cp:revision>
  <dcterms:created xsi:type="dcterms:W3CDTF">2017-09-01T11:14:08Z</dcterms:created>
  <dcterms:modified xsi:type="dcterms:W3CDTF">2017-09-06T14:18:49Z</dcterms:modified>
</cp:coreProperties>
</file>