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358" r:id="rId2"/>
    <p:sldId id="304" r:id="rId3"/>
    <p:sldId id="366" r:id="rId4"/>
    <p:sldId id="389" r:id="rId5"/>
    <p:sldId id="416" r:id="rId6"/>
    <p:sldId id="340" r:id="rId7"/>
    <p:sldId id="354" r:id="rId8"/>
    <p:sldId id="405" r:id="rId9"/>
    <p:sldId id="339" r:id="rId10"/>
    <p:sldId id="412" r:id="rId11"/>
    <p:sldId id="385" r:id="rId12"/>
    <p:sldId id="401" r:id="rId13"/>
    <p:sldId id="411" r:id="rId14"/>
    <p:sldId id="390" r:id="rId15"/>
    <p:sldId id="397" r:id="rId16"/>
    <p:sldId id="350" r:id="rId17"/>
    <p:sldId id="332" r:id="rId18"/>
    <p:sldId id="376" r:id="rId19"/>
    <p:sldId id="370" r:id="rId20"/>
    <p:sldId id="371" r:id="rId21"/>
    <p:sldId id="398" r:id="rId22"/>
    <p:sldId id="396" r:id="rId23"/>
    <p:sldId id="338" r:id="rId24"/>
    <p:sldId id="373" r:id="rId25"/>
    <p:sldId id="377" r:id="rId26"/>
    <p:sldId id="374" r:id="rId27"/>
    <p:sldId id="378" r:id="rId28"/>
    <p:sldId id="413" r:id="rId29"/>
    <p:sldId id="414" r:id="rId30"/>
    <p:sldId id="306" r:id="rId31"/>
    <p:sldId id="415" r:id="rId32"/>
    <p:sldId id="335" r:id="rId33"/>
    <p:sldId id="356" r:id="rId34"/>
    <p:sldId id="407" r:id="rId35"/>
    <p:sldId id="334" r:id="rId36"/>
    <p:sldId id="359" r:id="rId37"/>
    <p:sldId id="360" r:id="rId38"/>
    <p:sldId id="362" r:id="rId39"/>
    <p:sldId id="364" r:id="rId40"/>
    <p:sldId id="403" r:id="rId41"/>
    <p:sldId id="404" r:id="rId42"/>
    <p:sldId id="409" r:id="rId43"/>
    <p:sldId id="408" r:id="rId44"/>
    <p:sldId id="363" r:id="rId45"/>
    <p:sldId id="349" r:id="rId46"/>
    <p:sldId id="410" r:id="rId47"/>
  </p:sldIdLst>
  <p:sldSz cx="9144000" cy="6858000" type="screen4x3"/>
  <p:notesSz cx="6669088" cy="9775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9" userDrawn="1">
          <p15:clr>
            <a:srgbClr val="A4A3A4"/>
          </p15:clr>
        </p15:guide>
        <p15:guide id="2" pos="21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ita Malik" initials="RM"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56" autoAdjust="0"/>
    <p:restoredTop sz="87433" autoAdjust="0"/>
  </p:normalViewPr>
  <p:slideViewPr>
    <p:cSldViewPr>
      <p:cViewPr varScale="1">
        <p:scale>
          <a:sx n="65" d="100"/>
          <a:sy n="65" d="100"/>
        </p:scale>
        <p:origin x="1824"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39" d="100"/>
          <a:sy n="39" d="100"/>
        </p:scale>
        <p:origin x="2424" y="72"/>
      </p:cViewPr>
      <p:guideLst>
        <p:guide orient="horz" pos="3079"/>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0489"/>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777607" y="0"/>
            <a:ext cx="2889938" cy="490489"/>
          </a:xfrm>
          <a:prstGeom prst="rect">
            <a:avLst/>
          </a:prstGeom>
        </p:spPr>
        <p:txBody>
          <a:bodyPr vert="horz" lIns="91440" tIns="45720" rIns="91440" bIns="45720" rtlCol="0"/>
          <a:lstStyle>
            <a:lvl1pPr algn="r">
              <a:defRPr sz="1200"/>
            </a:lvl1pPr>
          </a:lstStyle>
          <a:p>
            <a:fld id="{BEE68B7F-5062-45BB-ABD2-7A2FB45940FC}" type="datetimeFigureOut">
              <a:rPr lang="en-US" smtClean="0"/>
              <a:pPr/>
              <a:t>7/30/2017</a:t>
            </a:fld>
            <a:endParaRPr lang="en-US" dirty="0"/>
          </a:p>
        </p:txBody>
      </p:sp>
      <p:sp>
        <p:nvSpPr>
          <p:cNvPr id="4" name="Footer Placeholder 3"/>
          <p:cNvSpPr>
            <a:spLocks noGrp="1"/>
          </p:cNvSpPr>
          <p:nvPr>
            <p:ph type="ftr" sz="quarter" idx="2"/>
          </p:nvPr>
        </p:nvSpPr>
        <p:spPr>
          <a:xfrm>
            <a:off x="0" y="9285338"/>
            <a:ext cx="2889938" cy="49048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777607" y="9285338"/>
            <a:ext cx="2889938" cy="490488"/>
          </a:xfrm>
          <a:prstGeom prst="rect">
            <a:avLst/>
          </a:prstGeom>
        </p:spPr>
        <p:txBody>
          <a:bodyPr vert="horz" lIns="91440" tIns="45720" rIns="91440" bIns="45720" rtlCol="0" anchor="b"/>
          <a:lstStyle>
            <a:lvl1pPr algn="r">
              <a:defRPr sz="1200"/>
            </a:lvl1pPr>
          </a:lstStyle>
          <a:p>
            <a:fld id="{737DBF37-3CFE-4940-BD7A-0948884B70EC}" type="slidenum">
              <a:rPr lang="en-US" smtClean="0"/>
              <a:pPr/>
              <a:t>‹#›</a:t>
            </a:fld>
            <a:endParaRPr lang="en-US" dirty="0"/>
          </a:p>
        </p:txBody>
      </p:sp>
    </p:spTree>
    <p:extLst>
      <p:ext uri="{BB962C8B-B14F-4D97-AF65-F5344CB8AC3E}">
        <p14:creationId xmlns:p14="http://schemas.microsoft.com/office/powerpoint/2010/main" val="3014043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87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777607" y="0"/>
            <a:ext cx="2889938" cy="488791"/>
          </a:xfrm>
          <a:prstGeom prst="rect">
            <a:avLst/>
          </a:prstGeom>
        </p:spPr>
        <p:txBody>
          <a:bodyPr vert="horz" lIns="91440" tIns="45720" rIns="91440" bIns="45720" rtlCol="0"/>
          <a:lstStyle>
            <a:lvl1pPr algn="r">
              <a:defRPr sz="1200"/>
            </a:lvl1pPr>
          </a:lstStyle>
          <a:p>
            <a:fld id="{7C01DD2E-821E-4C25-BB07-A51433AA02EC}" type="datetimeFigureOut">
              <a:rPr lang="en-US" smtClean="0"/>
              <a:pPr/>
              <a:t>7/30/2017</a:t>
            </a:fld>
            <a:endParaRPr lang="en-US" dirty="0"/>
          </a:p>
        </p:txBody>
      </p:sp>
      <p:sp>
        <p:nvSpPr>
          <p:cNvPr id="4" name="Slide Image Placeholder 3"/>
          <p:cNvSpPr>
            <a:spLocks noGrp="1" noRot="1" noChangeAspect="1"/>
          </p:cNvSpPr>
          <p:nvPr>
            <p:ph type="sldImg" idx="2"/>
          </p:nvPr>
        </p:nvSpPr>
        <p:spPr>
          <a:xfrm>
            <a:off x="892175" y="733425"/>
            <a:ext cx="4884738" cy="366553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66909" y="4643517"/>
            <a:ext cx="5335270" cy="439912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285337"/>
            <a:ext cx="2889938" cy="48879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777607" y="9285337"/>
            <a:ext cx="2889938" cy="488791"/>
          </a:xfrm>
          <a:prstGeom prst="rect">
            <a:avLst/>
          </a:prstGeom>
        </p:spPr>
        <p:txBody>
          <a:bodyPr vert="horz" lIns="91440" tIns="45720" rIns="91440" bIns="45720" rtlCol="0" anchor="b"/>
          <a:lstStyle>
            <a:lvl1pPr algn="r">
              <a:defRPr sz="1200"/>
            </a:lvl1pPr>
          </a:lstStyle>
          <a:p>
            <a:fld id="{AF581E7B-DE78-42C9-852D-2593733C68EA}" type="slidenum">
              <a:rPr lang="en-US" smtClean="0"/>
              <a:pPr/>
              <a:t>‹#›</a:t>
            </a:fld>
            <a:endParaRPr lang="en-US" dirty="0"/>
          </a:p>
        </p:txBody>
      </p:sp>
    </p:spTree>
    <p:extLst>
      <p:ext uri="{BB962C8B-B14F-4D97-AF65-F5344CB8AC3E}">
        <p14:creationId xmlns:p14="http://schemas.microsoft.com/office/powerpoint/2010/main" val="3842044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1578" eaLnBrk="0" hangingPunct="0">
              <a:spcBef>
                <a:spcPct val="30000"/>
              </a:spcBef>
              <a:defRPr sz="1200">
                <a:solidFill>
                  <a:schemeClr val="tx1"/>
                </a:solidFill>
                <a:latin typeface="Arial Unicode MS" pitchFamily="34" charset="-128"/>
              </a:defRPr>
            </a:lvl1pPr>
            <a:lvl2pPr marL="730468" indent="-280949" defTabSz="861578" eaLnBrk="0" hangingPunct="0">
              <a:spcBef>
                <a:spcPct val="30000"/>
              </a:spcBef>
              <a:defRPr sz="1200">
                <a:solidFill>
                  <a:schemeClr val="tx1"/>
                </a:solidFill>
                <a:latin typeface="Arial Unicode MS" pitchFamily="34" charset="-128"/>
              </a:defRPr>
            </a:lvl2pPr>
            <a:lvl3pPr marL="1123798" indent="-224760" defTabSz="861578" eaLnBrk="0" hangingPunct="0">
              <a:spcBef>
                <a:spcPct val="30000"/>
              </a:spcBef>
              <a:defRPr sz="1200">
                <a:solidFill>
                  <a:schemeClr val="tx1"/>
                </a:solidFill>
                <a:latin typeface="Arial Unicode MS" pitchFamily="34" charset="-128"/>
              </a:defRPr>
            </a:lvl3pPr>
            <a:lvl4pPr marL="1573317" indent="-224760" defTabSz="861578" eaLnBrk="0" hangingPunct="0">
              <a:spcBef>
                <a:spcPct val="30000"/>
              </a:spcBef>
              <a:defRPr sz="1200">
                <a:solidFill>
                  <a:schemeClr val="tx1"/>
                </a:solidFill>
                <a:latin typeface="Arial Unicode MS" pitchFamily="34" charset="-128"/>
              </a:defRPr>
            </a:lvl4pPr>
            <a:lvl5pPr marL="2022836" indent="-224760" defTabSz="861578" eaLnBrk="0" hangingPunct="0">
              <a:spcBef>
                <a:spcPct val="30000"/>
              </a:spcBef>
              <a:defRPr sz="1200">
                <a:solidFill>
                  <a:schemeClr val="tx1"/>
                </a:solidFill>
                <a:latin typeface="Arial Unicode MS" pitchFamily="34" charset="-128"/>
              </a:defRPr>
            </a:lvl5pPr>
            <a:lvl6pPr marL="2472355" indent="-224760" defTabSz="861578" eaLnBrk="0" fontAlgn="base" hangingPunct="0">
              <a:spcBef>
                <a:spcPct val="30000"/>
              </a:spcBef>
              <a:spcAft>
                <a:spcPct val="0"/>
              </a:spcAft>
              <a:defRPr sz="1200">
                <a:solidFill>
                  <a:schemeClr val="tx1"/>
                </a:solidFill>
                <a:latin typeface="Arial Unicode MS" pitchFamily="34" charset="-128"/>
              </a:defRPr>
            </a:lvl6pPr>
            <a:lvl7pPr marL="2921874" indent="-224760" defTabSz="861578" eaLnBrk="0" fontAlgn="base" hangingPunct="0">
              <a:spcBef>
                <a:spcPct val="30000"/>
              </a:spcBef>
              <a:spcAft>
                <a:spcPct val="0"/>
              </a:spcAft>
              <a:defRPr sz="1200">
                <a:solidFill>
                  <a:schemeClr val="tx1"/>
                </a:solidFill>
                <a:latin typeface="Arial Unicode MS" pitchFamily="34" charset="-128"/>
              </a:defRPr>
            </a:lvl7pPr>
            <a:lvl8pPr marL="3371393" indent="-224760" defTabSz="861578" eaLnBrk="0" fontAlgn="base" hangingPunct="0">
              <a:spcBef>
                <a:spcPct val="30000"/>
              </a:spcBef>
              <a:spcAft>
                <a:spcPct val="0"/>
              </a:spcAft>
              <a:defRPr sz="1200">
                <a:solidFill>
                  <a:schemeClr val="tx1"/>
                </a:solidFill>
                <a:latin typeface="Arial Unicode MS" pitchFamily="34" charset="-128"/>
              </a:defRPr>
            </a:lvl8pPr>
            <a:lvl9pPr marL="3820912" indent="-224760" defTabSz="861578" eaLnBrk="0" fontAlgn="base" hangingPunct="0">
              <a:spcBef>
                <a:spcPct val="30000"/>
              </a:spcBef>
              <a:spcAft>
                <a:spcPct val="0"/>
              </a:spcAft>
              <a:defRPr sz="1200">
                <a:solidFill>
                  <a:schemeClr val="tx1"/>
                </a:solidFill>
                <a:latin typeface="Arial Unicode MS" pitchFamily="34" charset="-128"/>
              </a:defRPr>
            </a:lvl9pPr>
          </a:lstStyle>
          <a:p>
            <a:pPr>
              <a:spcBef>
                <a:spcPct val="0"/>
              </a:spcBef>
            </a:pPr>
            <a:fld id="{DFE726B3-98B8-4370-ACC5-0FC68B398A5E}" type="slidenum">
              <a:rPr lang="en-US" altLang="en-US" smtClean="0"/>
              <a:pPr>
                <a:spcBef>
                  <a:spcPct val="0"/>
                </a:spcBef>
              </a:pPr>
              <a:t>1</a:t>
            </a:fld>
            <a:endParaRPr lang="en-US" altLang="en-US" dirty="0" smtClean="0"/>
          </a:p>
        </p:txBody>
      </p:sp>
      <p:sp>
        <p:nvSpPr>
          <p:cNvPr id="12291" name="Rectangle 2"/>
          <p:cNvSpPr>
            <a:spLocks noGrp="1" noRot="1" noChangeAspect="1" noChangeArrowheads="1" noTextEdit="1"/>
          </p:cNvSpPr>
          <p:nvPr>
            <p:ph type="sldImg"/>
          </p:nvPr>
        </p:nvSpPr>
        <p:spPr>
          <a:xfrm>
            <a:off x="906463" y="728663"/>
            <a:ext cx="4845050" cy="3633787"/>
          </a:xfrm>
          <a:ln/>
        </p:spPr>
      </p:sp>
      <p:sp>
        <p:nvSpPr>
          <p:cNvPr id="12292" name="Rectangle 3"/>
          <p:cNvSpPr>
            <a:spLocks noGrp="1" noChangeArrowheads="1"/>
          </p:cNvSpPr>
          <p:nvPr>
            <p:ph type="body" idx="1"/>
          </p:nvPr>
        </p:nvSpPr>
        <p:spPr>
          <a:xfrm>
            <a:off x="889316" y="4613540"/>
            <a:ext cx="4890457" cy="44540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77" tIns="44238" rIns="88477" bIns="44238"/>
          <a:lstStyle/>
          <a:p>
            <a:pPr eaLnBrk="1" hangingPunct="1">
              <a:buFontTx/>
              <a:buChar char="-"/>
            </a:pPr>
            <a:endParaRPr lang="en-GB" altLang="en-US" dirty="0" smtClean="0"/>
          </a:p>
        </p:txBody>
      </p:sp>
    </p:spTree>
    <p:extLst>
      <p:ext uri="{BB962C8B-B14F-4D97-AF65-F5344CB8AC3E}">
        <p14:creationId xmlns:p14="http://schemas.microsoft.com/office/powerpoint/2010/main" val="3745988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81E7B-DE78-42C9-852D-2593733C68EA}" type="slidenum">
              <a:rPr lang="en-US" smtClean="0"/>
              <a:pPr/>
              <a:t>28</a:t>
            </a:fld>
            <a:endParaRPr lang="en-US" dirty="0"/>
          </a:p>
        </p:txBody>
      </p:sp>
    </p:spTree>
    <p:extLst>
      <p:ext uri="{BB962C8B-B14F-4D97-AF65-F5344CB8AC3E}">
        <p14:creationId xmlns:p14="http://schemas.microsoft.com/office/powerpoint/2010/main" val="204517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81E7B-DE78-42C9-852D-2593733C68EA}" type="slidenum">
              <a:rPr lang="en-US" smtClean="0"/>
              <a:pPr/>
              <a:t>29</a:t>
            </a:fld>
            <a:endParaRPr lang="en-US" dirty="0"/>
          </a:p>
        </p:txBody>
      </p:sp>
    </p:spTree>
    <p:extLst>
      <p:ext uri="{BB962C8B-B14F-4D97-AF65-F5344CB8AC3E}">
        <p14:creationId xmlns:p14="http://schemas.microsoft.com/office/powerpoint/2010/main" val="307723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81E7B-DE78-42C9-852D-2593733C68EA}" type="slidenum">
              <a:rPr lang="en-US" smtClean="0"/>
              <a:pPr/>
              <a:t>31</a:t>
            </a:fld>
            <a:endParaRPr lang="en-US" dirty="0"/>
          </a:p>
        </p:txBody>
      </p:sp>
    </p:spTree>
    <p:extLst>
      <p:ext uri="{BB962C8B-B14F-4D97-AF65-F5344CB8AC3E}">
        <p14:creationId xmlns:p14="http://schemas.microsoft.com/office/powerpoint/2010/main" val="3142841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Monitoring and supervision with real time data feedback at every level helps in both coverage and safety of the campaigns, leading to improved coverage and overall success. </a:t>
            </a:r>
            <a:endParaRPr lang="en-US" dirty="0"/>
          </a:p>
        </p:txBody>
      </p:sp>
      <p:sp>
        <p:nvSpPr>
          <p:cNvPr id="4" name="Slide Number Placeholder 3"/>
          <p:cNvSpPr>
            <a:spLocks noGrp="1"/>
          </p:cNvSpPr>
          <p:nvPr>
            <p:ph type="sldNum" sz="quarter" idx="10"/>
          </p:nvPr>
        </p:nvSpPr>
        <p:spPr/>
        <p:txBody>
          <a:bodyPr/>
          <a:lstStyle/>
          <a:p>
            <a:fld id="{AF581E7B-DE78-42C9-852D-2593733C68EA}" type="slidenum">
              <a:rPr lang="en-US" smtClean="0"/>
              <a:pPr/>
              <a:t>45</a:t>
            </a:fld>
            <a:endParaRPr lang="en-US" dirty="0"/>
          </a:p>
        </p:txBody>
      </p:sp>
    </p:spTree>
    <p:extLst>
      <p:ext uri="{BB962C8B-B14F-4D97-AF65-F5344CB8AC3E}">
        <p14:creationId xmlns:p14="http://schemas.microsoft.com/office/powerpoint/2010/main" val="174291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is essential to mitigate any risks to noncompliance, community participation, vaccine avoidance behavior and risk communication for any AEFIs that can jeopardize the campaign, as was observed in few states in the last campaign. </a:t>
            </a:r>
            <a:endParaRPr lang="en-US" dirty="0"/>
          </a:p>
          <a:p>
            <a:endParaRPr lang="en-US" dirty="0"/>
          </a:p>
        </p:txBody>
      </p:sp>
      <p:sp>
        <p:nvSpPr>
          <p:cNvPr id="4" name="Slide Number Placeholder 3"/>
          <p:cNvSpPr>
            <a:spLocks noGrp="1"/>
          </p:cNvSpPr>
          <p:nvPr>
            <p:ph type="sldNum" sz="quarter" idx="10"/>
          </p:nvPr>
        </p:nvSpPr>
        <p:spPr/>
        <p:txBody>
          <a:bodyPr/>
          <a:lstStyle/>
          <a:p>
            <a:fld id="{AF581E7B-DE78-42C9-852D-2593733C68EA}" type="slidenum">
              <a:rPr lang="en-US" smtClean="0"/>
              <a:pPr/>
              <a:t>6</a:t>
            </a:fld>
            <a:endParaRPr lang="en-US" dirty="0"/>
          </a:p>
        </p:txBody>
      </p:sp>
    </p:spTree>
    <p:extLst>
      <p:ext uri="{BB962C8B-B14F-4D97-AF65-F5344CB8AC3E}">
        <p14:creationId xmlns:p14="http://schemas.microsoft.com/office/powerpoint/2010/main" val="1480805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81E7B-DE78-42C9-852D-2593733C68EA}" type="slidenum">
              <a:rPr lang="en-US" smtClean="0"/>
              <a:pPr/>
              <a:t>7</a:t>
            </a:fld>
            <a:endParaRPr lang="en-US" dirty="0"/>
          </a:p>
        </p:txBody>
      </p:sp>
    </p:spTree>
    <p:extLst>
      <p:ext uri="{BB962C8B-B14F-4D97-AF65-F5344CB8AC3E}">
        <p14:creationId xmlns:p14="http://schemas.microsoft.com/office/powerpoint/2010/main" val="235622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81E7B-DE78-42C9-852D-2593733C68EA}" type="slidenum">
              <a:rPr lang="en-US" smtClean="0"/>
              <a:pPr/>
              <a:t>9</a:t>
            </a:fld>
            <a:endParaRPr lang="en-US" dirty="0"/>
          </a:p>
        </p:txBody>
      </p:sp>
    </p:spTree>
    <p:extLst>
      <p:ext uri="{BB962C8B-B14F-4D97-AF65-F5344CB8AC3E}">
        <p14:creationId xmlns:p14="http://schemas.microsoft.com/office/powerpoint/2010/main" val="3185674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81E7B-DE78-42C9-852D-2593733C68EA}" type="slidenum">
              <a:rPr lang="en-US" smtClean="0"/>
              <a:pPr/>
              <a:t>14</a:t>
            </a:fld>
            <a:endParaRPr lang="en-US" dirty="0"/>
          </a:p>
        </p:txBody>
      </p:sp>
    </p:spTree>
    <p:extLst>
      <p:ext uri="{BB962C8B-B14F-4D97-AF65-F5344CB8AC3E}">
        <p14:creationId xmlns:p14="http://schemas.microsoft.com/office/powerpoint/2010/main" val="1127340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81E7B-DE78-42C9-852D-2593733C68EA}" type="slidenum">
              <a:rPr lang="en-US" smtClean="0"/>
              <a:pPr/>
              <a:t>15</a:t>
            </a:fld>
            <a:endParaRPr lang="en-US" dirty="0"/>
          </a:p>
        </p:txBody>
      </p:sp>
    </p:spTree>
    <p:extLst>
      <p:ext uri="{BB962C8B-B14F-4D97-AF65-F5344CB8AC3E}">
        <p14:creationId xmlns:p14="http://schemas.microsoft.com/office/powerpoint/2010/main" val="157445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dirty="0" smtClean="0"/>
          </a:p>
        </p:txBody>
      </p:sp>
      <p:sp>
        <p:nvSpPr>
          <p:cNvPr id="33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3CC3939-6E47-47AC-AAB3-BEB90C763B82}" type="slidenum">
              <a:rPr lang="en-IN" smtClean="0">
                <a:solidFill>
                  <a:srgbClr val="000000"/>
                </a:solidFill>
              </a:rPr>
              <a:pPr fontAlgn="base">
                <a:spcBef>
                  <a:spcPct val="0"/>
                </a:spcBef>
                <a:spcAft>
                  <a:spcPct val="0"/>
                </a:spcAft>
                <a:defRPr/>
              </a:pPr>
              <a:t>19</a:t>
            </a:fld>
            <a:endParaRPr lang="en-IN" dirty="0" smtClean="0">
              <a:solidFill>
                <a:srgbClr val="000000"/>
              </a:solidFill>
            </a:endParaRPr>
          </a:p>
        </p:txBody>
      </p:sp>
    </p:spTree>
    <p:extLst>
      <p:ext uri="{BB962C8B-B14F-4D97-AF65-F5344CB8AC3E}">
        <p14:creationId xmlns:p14="http://schemas.microsoft.com/office/powerpoint/2010/main" val="108303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81E7B-DE78-42C9-852D-2593733C68EA}" type="slidenum">
              <a:rPr lang="en-US" smtClean="0"/>
              <a:pPr/>
              <a:t>22</a:t>
            </a:fld>
            <a:endParaRPr lang="en-US" dirty="0"/>
          </a:p>
        </p:txBody>
      </p:sp>
    </p:spTree>
    <p:extLst>
      <p:ext uri="{BB962C8B-B14F-4D97-AF65-F5344CB8AC3E}">
        <p14:creationId xmlns:p14="http://schemas.microsoft.com/office/powerpoint/2010/main" val="2486163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Private School and Private Pediatrician axis needs to be addressed appropriately to soften resistance by families</a:t>
            </a:r>
            <a:r>
              <a:rPr lang="en-US" b="1" dirty="0" smtClean="0"/>
              <a:t>:</a:t>
            </a:r>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Scale up communication – coordination efforts with the education department and heads of schools to improves coverage </a:t>
            </a:r>
          </a:p>
          <a:p>
            <a:endParaRPr lang="en-US" dirty="0"/>
          </a:p>
          <a:p>
            <a:endParaRPr lang="en-US" dirty="0"/>
          </a:p>
        </p:txBody>
      </p:sp>
      <p:sp>
        <p:nvSpPr>
          <p:cNvPr id="4" name="Slide Number Placeholder 3"/>
          <p:cNvSpPr>
            <a:spLocks noGrp="1"/>
          </p:cNvSpPr>
          <p:nvPr>
            <p:ph type="sldNum" sz="quarter" idx="10"/>
          </p:nvPr>
        </p:nvSpPr>
        <p:spPr/>
        <p:txBody>
          <a:bodyPr/>
          <a:lstStyle/>
          <a:p>
            <a:fld id="{AF581E7B-DE78-42C9-852D-2593733C68EA}" type="slidenum">
              <a:rPr lang="en-US" smtClean="0"/>
              <a:pPr/>
              <a:t>23</a:t>
            </a:fld>
            <a:endParaRPr lang="en-US" dirty="0"/>
          </a:p>
        </p:txBody>
      </p:sp>
    </p:spTree>
    <p:extLst>
      <p:ext uri="{BB962C8B-B14F-4D97-AF65-F5344CB8AC3E}">
        <p14:creationId xmlns:p14="http://schemas.microsoft.com/office/powerpoint/2010/main" val="4052545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4699F3-AAF4-4EA2-B314-820EB6F14C1A}" type="datetimeFigureOut">
              <a:rPr lang="en-US" smtClean="0"/>
              <a:pPr/>
              <a:t>7/30/2017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216363-C540-447A-A1A5-1146F3A69802}" type="slidenum">
              <a:rPr lang="en-US" smtClean="0"/>
              <a:pPr/>
              <a:t>‹#›</a:t>
            </a:fld>
            <a:endParaRPr lang="en-US" dirty="0"/>
          </a:p>
        </p:txBody>
      </p:sp>
    </p:spTree>
    <p:extLst>
      <p:ext uri="{BB962C8B-B14F-4D97-AF65-F5344CB8AC3E}">
        <p14:creationId xmlns:p14="http://schemas.microsoft.com/office/powerpoint/2010/main" val="1131787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4699F3-AAF4-4EA2-B314-820EB6F14C1A}" type="datetimeFigureOut">
              <a:rPr lang="en-US" smtClean="0"/>
              <a:pPr/>
              <a:t>7/30/2017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216363-C540-447A-A1A5-1146F3A69802}" type="slidenum">
              <a:rPr lang="en-US" smtClean="0"/>
              <a:pPr/>
              <a:t>‹#›</a:t>
            </a:fld>
            <a:endParaRPr lang="en-US" dirty="0"/>
          </a:p>
        </p:txBody>
      </p:sp>
    </p:spTree>
    <p:extLst>
      <p:ext uri="{BB962C8B-B14F-4D97-AF65-F5344CB8AC3E}">
        <p14:creationId xmlns:p14="http://schemas.microsoft.com/office/powerpoint/2010/main" val="4807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4699F3-AAF4-4EA2-B314-820EB6F14C1A}" type="datetimeFigureOut">
              <a:rPr lang="en-US" smtClean="0"/>
              <a:pPr/>
              <a:t>7/30/2017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216363-C540-447A-A1A5-1146F3A69802}" type="slidenum">
              <a:rPr lang="en-US" smtClean="0"/>
              <a:pPr/>
              <a:t>‹#›</a:t>
            </a:fld>
            <a:endParaRPr lang="en-US" dirty="0"/>
          </a:p>
        </p:txBody>
      </p:sp>
    </p:spTree>
    <p:extLst>
      <p:ext uri="{BB962C8B-B14F-4D97-AF65-F5344CB8AC3E}">
        <p14:creationId xmlns:p14="http://schemas.microsoft.com/office/powerpoint/2010/main" val="310052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4699F3-AAF4-4EA2-B314-820EB6F14C1A}" type="datetimeFigureOut">
              <a:rPr lang="en-US" smtClean="0"/>
              <a:pPr/>
              <a:t>7/30/2017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216363-C540-447A-A1A5-1146F3A69802}" type="slidenum">
              <a:rPr lang="en-US" smtClean="0"/>
              <a:pPr/>
              <a:t>‹#›</a:t>
            </a:fld>
            <a:endParaRPr lang="en-US" dirty="0"/>
          </a:p>
        </p:txBody>
      </p:sp>
    </p:spTree>
    <p:extLst>
      <p:ext uri="{BB962C8B-B14F-4D97-AF65-F5344CB8AC3E}">
        <p14:creationId xmlns:p14="http://schemas.microsoft.com/office/powerpoint/2010/main" val="2564383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4699F3-AAF4-4EA2-B314-820EB6F14C1A}" type="datetimeFigureOut">
              <a:rPr lang="en-US" smtClean="0"/>
              <a:pPr/>
              <a:t>7/30/2017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216363-C540-447A-A1A5-1146F3A69802}" type="slidenum">
              <a:rPr lang="en-US" smtClean="0"/>
              <a:pPr/>
              <a:t>‹#›</a:t>
            </a:fld>
            <a:endParaRPr lang="en-US" dirty="0"/>
          </a:p>
        </p:txBody>
      </p:sp>
    </p:spTree>
    <p:extLst>
      <p:ext uri="{BB962C8B-B14F-4D97-AF65-F5344CB8AC3E}">
        <p14:creationId xmlns:p14="http://schemas.microsoft.com/office/powerpoint/2010/main" val="1297893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4699F3-AAF4-4EA2-B314-820EB6F14C1A}" type="datetimeFigureOut">
              <a:rPr lang="en-US" smtClean="0"/>
              <a:pPr/>
              <a:t>7/30/2017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216363-C540-447A-A1A5-1146F3A69802}" type="slidenum">
              <a:rPr lang="en-US" smtClean="0"/>
              <a:pPr/>
              <a:t>‹#›</a:t>
            </a:fld>
            <a:endParaRPr lang="en-US" dirty="0"/>
          </a:p>
        </p:txBody>
      </p:sp>
    </p:spTree>
    <p:extLst>
      <p:ext uri="{BB962C8B-B14F-4D97-AF65-F5344CB8AC3E}">
        <p14:creationId xmlns:p14="http://schemas.microsoft.com/office/powerpoint/2010/main" val="3293920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4699F3-AAF4-4EA2-B314-820EB6F14C1A}" type="datetimeFigureOut">
              <a:rPr lang="en-US" smtClean="0"/>
              <a:pPr/>
              <a:t>7/30/2017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C216363-C540-447A-A1A5-1146F3A69802}" type="slidenum">
              <a:rPr lang="en-US" smtClean="0"/>
              <a:pPr/>
              <a:t>‹#›</a:t>
            </a:fld>
            <a:endParaRPr lang="en-US" dirty="0"/>
          </a:p>
        </p:txBody>
      </p:sp>
    </p:spTree>
    <p:extLst>
      <p:ext uri="{BB962C8B-B14F-4D97-AF65-F5344CB8AC3E}">
        <p14:creationId xmlns:p14="http://schemas.microsoft.com/office/powerpoint/2010/main" val="4241569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4699F3-AAF4-4EA2-B314-820EB6F14C1A}" type="datetimeFigureOut">
              <a:rPr lang="en-US" smtClean="0"/>
              <a:pPr/>
              <a:t>7/30/2017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216363-C540-447A-A1A5-1146F3A69802}" type="slidenum">
              <a:rPr lang="en-US" smtClean="0"/>
              <a:pPr/>
              <a:t>‹#›</a:t>
            </a:fld>
            <a:endParaRPr lang="en-US" dirty="0"/>
          </a:p>
        </p:txBody>
      </p:sp>
    </p:spTree>
    <p:extLst>
      <p:ext uri="{BB962C8B-B14F-4D97-AF65-F5344CB8AC3E}">
        <p14:creationId xmlns:p14="http://schemas.microsoft.com/office/powerpoint/2010/main" val="3918456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699F3-AAF4-4EA2-B314-820EB6F14C1A}" type="datetimeFigureOut">
              <a:rPr lang="en-US" smtClean="0"/>
              <a:pPr/>
              <a:t>7/30/2017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C216363-C540-447A-A1A5-1146F3A69802}" type="slidenum">
              <a:rPr lang="en-US" smtClean="0"/>
              <a:pPr/>
              <a:t>‹#›</a:t>
            </a:fld>
            <a:endParaRPr lang="en-US" dirty="0"/>
          </a:p>
        </p:txBody>
      </p:sp>
    </p:spTree>
    <p:extLst>
      <p:ext uri="{BB962C8B-B14F-4D97-AF65-F5344CB8AC3E}">
        <p14:creationId xmlns:p14="http://schemas.microsoft.com/office/powerpoint/2010/main" val="1941654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4699F3-AAF4-4EA2-B314-820EB6F14C1A}" type="datetimeFigureOut">
              <a:rPr lang="en-US" smtClean="0"/>
              <a:pPr/>
              <a:t>7/30/2017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216363-C540-447A-A1A5-1146F3A69802}" type="slidenum">
              <a:rPr lang="en-US" smtClean="0"/>
              <a:pPr/>
              <a:t>‹#›</a:t>
            </a:fld>
            <a:endParaRPr lang="en-US" dirty="0"/>
          </a:p>
        </p:txBody>
      </p:sp>
    </p:spTree>
    <p:extLst>
      <p:ext uri="{BB962C8B-B14F-4D97-AF65-F5344CB8AC3E}">
        <p14:creationId xmlns:p14="http://schemas.microsoft.com/office/powerpoint/2010/main" val="1057379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4699F3-AAF4-4EA2-B314-820EB6F14C1A}" type="datetimeFigureOut">
              <a:rPr lang="en-US" smtClean="0"/>
              <a:pPr/>
              <a:t>7/30/2017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216363-C540-447A-A1A5-1146F3A69802}" type="slidenum">
              <a:rPr lang="en-US" smtClean="0"/>
              <a:pPr/>
              <a:t>‹#›</a:t>
            </a:fld>
            <a:endParaRPr lang="en-US" dirty="0"/>
          </a:p>
        </p:txBody>
      </p:sp>
    </p:spTree>
    <p:extLst>
      <p:ext uri="{BB962C8B-B14F-4D97-AF65-F5344CB8AC3E}">
        <p14:creationId xmlns:p14="http://schemas.microsoft.com/office/powerpoint/2010/main" val="4012721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699F3-AAF4-4EA2-B314-820EB6F14C1A}" type="datetimeFigureOut">
              <a:rPr lang="en-US" smtClean="0"/>
              <a:pPr/>
              <a:t>7/30/2017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16363-C540-447A-A1A5-1146F3A69802}" type="slidenum">
              <a:rPr lang="en-US" smtClean="0"/>
              <a:pPr/>
              <a:t>‹#›</a:t>
            </a:fld>
            <a:endParaRPr lang="en-US" dirty="0"/>
          </a:p>
        </p:txBody>
      </p:sp>
    </p:spTree>
    <p:extLst>
      <p:ext uri="{BB962C8B-B14F-4D97-AF65-F5344CB8AC3E}">
        <p14:creationId xmlns:p14="http://schemas.microsoft.com/office/powerpoint/2010/main" val="4160350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hyperlink" Target="Padamshree%20Dr.%20SS%20Vasya%20IMA%20presedent%20Danman%20and%20Dieu%20.mp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Rivesd%20curtain%20raiser%20.mp4"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Rallies.mp4" TargetMode="Externa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hyperlink" Target="Miking%20.mp4" TargetMode="External"/><Relationship Id="rId7"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hyperlink" Target="Annuncement%20from%20Temple.mp4"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Factoid%20videos%20on%20MR/Factoid%209_One%20Syringe%20One%20Child_25%20sec.mp4" TargetMode="External"/><Relationship Id="rId3" Type="http://schemas.openxmlformats.org/officeDocument/2006/relationships/image" Target="../media/image68.jpeg"/><Relationship Id="rId7" Type="http://schemas.openxmlformats.org/officeDocument/2006/relationships/hyperlink" Target="Factoid%20videos%20on%20MR/Factoid%205_Safe%20&amp;%20effective_23%20sec.mp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Factoid%20videos%20on%20MR/Factoid%208_break%20the%20chain_20%20sec.mp4" TargetMode="External"/><Relationship Id="rId5" Type="http://schemas.openxmlformats.org/officeDocument/2006/relationships/hyperlink" Target="Factoid%20videos%20on%20MR/Factoid%201_Age_30%20sec.mp4" TargetMode="External"/><Relationship Id="rId4" Type="http://schemas.openxmlformats.org/officeDocument/2006/relationships/hyperlink" Target="Factoid%20videos%20on%20MR/Factoid%2010_Double%20Protection.mp4"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Factoid%20videos%20on%20MR/Factoid%202_Additional%20Dose_25%20sec.mp4" TargetMode="External"/><Relationship Id="rId7" Type="http://schemas.openxmlformats.org/officeDocument/2006/relationships/hyperlink" Target="VID-20170709-WA0044.mp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Factoid%20videos%20on%20MR/Factoid%204_Excellent%20track%20record_32%20sec.mp4" TargetMode="External"/><Relationship Id="rId5" Type="http://schemas.openxmlformats.org/officeDocument/2006/relationships/hyperlink" Target="Factoid%20videos%20on%20MR/Factoid%206_Adverse%20reactions_25%20sec.mp4" TargetMode="External"/><Relationship Id="rId4" Type="http://schemas.openxmlformats.org/officeDocument/2006/relationships/hyperlink" Target="Factoid%20videos%20on%20MR/Factoid%207_No%20link%20Infertility_19%20sec.mp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71.jpg"/></Relationships>
</file>

<file path=ppt/slides/_rels/slide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Children%20motivating%20videos%20(1).mp4" TargetMode="Externa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g"/><Relationship Id="rId4" Type="http://schemas.openxmlformats.org/officeDocument/2006/relationships/image" Target="../media/image89.jpg"/></Relationships>
</file>

<file path=ppt/slides/_rels/slide4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Children%20motivating%20videos%20(2).mp4" TargetMode="Externa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ealth%20Minister%20video%20on%20MR.mp4" TargetMode="Externa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IAP.mp4" TargetMode="External"/><Relationship Id="rId5" Type="http://schemas.openxmlformats.org/officeDocument/2006/relationships/image" Target="../media/image12.jpeg"/><Relationship Id="rId4" Type="http://schemas.openxmlformats.org/officeDocument/2006/relationships/hyperlink" Target="Anupam%20Sachdeva%20President%20Indian%20Academy%20of%20Pediatrics%20speaks%20about%20the%20age%20group%20of%20measles%20rubel.mp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Padamshree%20Dr.%20SS%20Vasya%20IMA%20presedent%20Danman%20and%20Dieu%20.mp4" TargetMode="External"/><Relationship Id="rId1" Type="http://schemas.openxmlformats.org/officeDocument/2006/relationships/slideLayout" Target="../slideLayouts/slideLayout2.xml"/><Relationship Id="rId4" Type="http://schemas.openxmlformats.org/officeDocument/2006/relationships/hyperlink" Target="PGI%20Chandigrah%20interview%20.mp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5"/>
          <p:cNvSpPr txBox="1">
            <a:spLocks noChangeArrowheads="1"/>
          </p:cNvSpPr>
          <p:nvPr/>
        </p:nvSpPr>
        <p:spPr bwMode="auto">
          <a:xfrm>
            <a:off x="4788024" y="5053720"/>
            <a:ext cx="953247" cy="54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664" tIns="42332" rIns="84664" bIns="42332">
            <a:spAutoFit/>
          </a:bodyPr>
          <a:lstStyle>
            <a:lvl1pPr defTabSz="942975" eaLnBrk="0" hangingPunct="0">
              <a:spcBef>
                <a:spcPct val="20000"/>
              </a:spcBef>
              <a:buClr>
                <a:schemeClr val="folHlink"/>
              </a:buClr>
              <a:buSzPct val="80000"/>
              <a:buFont typeface="Wingdings" pitchFamily="2" charset="2"/>
              <a:buBlip>
                <a:blip r:embed="rId3"/>
              </a:buBlip>
              <a:defRPr sz="2800">
                <a:solidFill>
                  <a:schemeClr val="bg2"/>
                </a:solidFill>
                <a:latin typeface="Arial" charset="0"/>
              </a:defRPr>
            </a:lvl1pPr>
            <a:lvl2pPr marL="765175" indent="-293688" defTabSz="942975" eaLnBrk="0" hangingPunct="0">
              <a:spcBef>
                <a:spcPct val="20000"/>
              </a:spcBef>
              <a:buClr>
                <a:schemeClr val="tx1"/>
              </a:buClr>
              <a:buSzPct val="90000"/>
              <a:buBlip>
                <a:blip r:embed="rId4"/>
              </a:buBlip>
              <a:defRPr sz="2600">
                <a:solidFill>
                  <a:srgbClr val="000099"/>
                </a:solidFill>
                <a:latin typeface="Arial" charset="0"/>
              </a:defRPr>
            </a:lvl2pPr>
            <a:lvl3pPr marL="1177925" indent="-234950" defTabSz="942975" eaLnBrk="0" hangingPunct="0">
              <a:spcBef>
                <a:spcPct val="20000"/>
              </a:spcBef>
              <a:buClr>
                <a:schemeClr val="accent1"/>
              </a:buClr>
              <a:buSzPct val="80000"/>
              <a:buFont typeface="Wingdings" pitchFamily="2" charset="2"/>
              <a:buBlip>
                <a:blip r:embed="rId5"/>
              </a:buBlip>
              <a:defRPr sz="2400">
                <a:solidFill>
                  <a:schemeClr val="bg1"/>
                </a:solidFill>
                <a:latin typeface="Arial" charset="0"/>
              </a:defRPr>
            </a:lvl3pPr>
            <a:lvl4pPr marL="1649413" indent="-234950" defTabSz="942975" eaLnBrk="0" hangingPunct="0">
              <a:spcBef>
                <a:spcPct val="20000"/>
              </a:spcBef>
              <a:buClr>
                <a:schemeClr val="tx1"/>
              </a:buClr>
              <a:buChar char="–"/>
              <a:defRPr sz="2100">
                <a:solidFill>
                  <a:schemeClr val="accent1"/>
                </a:solidFill>
                <a:latin typeface="Arial Unicode MS" pitchFamily="34" charset="-128"/>
              </a:defRPr>
            </a:lvl4pPr>
            <a:lvl5pPr marL="2120900" indent="-236538" defTabSz="942975" eaLnBrk="0" hangingPunct="0">
              <a:spcBef>
                <a:spcPct val="20000"/>
              </a:spcBef>
              <a:buClr>
                <a:schemeClr val="accent1"/>
              </a:buClr>
              <a:buChar char="•"/>
              <a:defRPr sz="2100">
                <a:solidFill>
                  <a:schemeClr val="tx1"/>
                </a:solidFill>
                <a:latin typeface="Arial Unicode MS" pitchFamily="34" charset="-128"/>
              </a:defRPr>
            </a:lvl5pPr>
            <a:lvl6pPr marL="2578100" indent="-236538" defTabSz="942975" eaLnBrk="0" fontAlgn="base" hangingPunct="0">
              <a:spcBef>
                <a:spcPct val="20000"/>
              </a:spcBef>
              <a:spcAft>
                <a:spcPct val="0"/>
              </a:spcAft>
              <a:buClr>
                <a:schemeClr val="accent1"/>
              </a:buClr>
              <a:buChar char="•"/>
              <a:defRPr sz="2100">
                <a:solidFill>
                  <a:schemeClr val="tx1"/>
                </a:solidFill>
                <a:latin typeface="Arial Unicode MS" pitchFamily="34" charset="-128"/>
              </a:defRPr>
            </a:lvl6pPr>
            <a:lvl7pPr marL="3035300" indent="-236538" defTabSz="942975" eaLnBrk="0" fontAlgn="base" hangingPunct="0">
              <a:spcBef>
                <a:spcPct val="20000"/>
              </a:spcBef>
              <a:spcAft>
                <a:spcPct val="0"/>
              </a:spcAft>
              <a:buClr>
                <a:schemeClr val="accent1"/>
              </a:buClr>
              <a:buChar char="•"/>
              <a:defRPr sz="2100">
                <a:solidFill>
                  <a:schemeClr val="tx1"/>
                </a:solidFill>
                <a:latin typeface="Arial Unicode MS" pitchFamily="34" charset="-128"/>
              </a:defRPr>
            </a:lvl7pPr>
            <a:lvl8pPr marL="3492500" indent="-236538" defTabSz="942975" eaLnBrk="0" fontAlgn="base" hangingPunct="0">
              <a:spcBef>
                <a:spcPct val="20000"/>
              </a:spcBef>
              <a:spcAft>
                <a:spcPct val="0"/>
              </a:spcAft>
              <a:buClr>
                <a:schemeClr val="accent1"/>
              </a:buClr>
              <a:buChar char="•"/>
              <a:defRPr sz="2100">
                <a:solidFill>
                  <a:schemeClr val="tx1"/>
                </a:solidFill>
                <a:latin typeface="Arial Unicode MS" pitchFamily="34" charset="-128"/>
              </a:defRPr>
            </a:lvl8pPr>
            <a:lvl9pPr marL="3949700" indent="-236538" defTabSz="942975" eaLnBrk="0" fontAlgn="base" hangingPunct="0">
              <a:spcBef>
                <a:spcPct val="20000"/>
              </a:spcBef>
              <a:spcAft>
                <a:spcPct val="0"/>
              </a:spcAft>
              <a:buClr>
                <a:schemeClr val="accent1"/>
              </a:buClr>
              <a:buChar char="•"/>
              <a:defRPr sz="2100">
                <a:solidFill>
                  <a:schemeClr val="tx1"/>
                </a:solidFill>
                <a:latin typeface="Arial Unicode MS" pitchFamily="34" charset="-128"/>
              </a:defRPr>
            </a:lvl9pPr>
          </a:lstStyle>
          <a:p>
            <a:pPr eaLnBrk="1" hangingPunct="1">
              <a:spcBef>
                <a:spcPct val="0"/>
              </a:spcBef>
              <a:buClrTx/>
              <a:buSzTx/>
              <a:buFontTx/>
              <a:buNone/>
            </a:pPr>
            <a:r>
              <a:rPr lang="en-US" altLang="en-US" sz="3000" b="1" dirty="0">
                <a:solidFill>
                  <a:schemeClr val="tx1"/>
                </a:solidFill>
                <a:latin typeface="Calibri" panose="020F0502020204030204" pitchFamily="34" charset="0"/>
              </a:rPr>
              <a:t>2016</a:t>
            </a:r>
          </a:p>
        </p:txBody>
      </p:sp>
      <p:sp>
        <p:nvSpPr>
          <p:cNvPr id="16" name="Rectangle 1025"/>
          <p:cNvSpPr txBox="1">
            <a:spLocks noChangeArrowheads="1"/>
          </p:cNvSpPr>
          <p:nvPr/>
        </p:nvSpPr>
        <p:spPr>
          <a:xfrm>
            <a:off x="4572000" y="285750"/>
            <a:ext cx="4392488" cy="5669360"/>
          </a:xfrm>
          <a:prstGeom prst="rect">
            <a:avLst/>
          </a:prstGeom>
          <a:solidFill>
            <a:srgbClr val="FCE3DC"/>
          </a:solidFill>
          <a:ln>
            <a:noFill/>
          </a:ln>
        </p:spPr>
        <p:txBody>
          <a:bodyPr vert="horz" wrap="square" lIns="84664" tIns="42332" rIns="84664" bIns="42332" numCol="1" rtlCol="0" anchor="ctr" anchorCtr="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46643">
              <a:spcBef>
                <a:spcPts val="5000"/>
              </a:spcBef>
            </a:pPr>
            <a:r>
              <a:rPr lang="en-AU" b="1" dirty="0" smtClean="0">
                <a:solidFill>
                  <a:srgbClr val="C00000"/>
                </a:solidFill>
                <a:latin typeface="Calibri" panose="020F0502020204030204" pitchFamily="34" charset="0"/>
              </a:rPr>
              <a:t>Communication Strategy for MR Campaign</a:t>
            </a:r>
            <a:endParaRPr lang="en-US" altLang="en-US" dirty="0"/>
          </a:p>
        </p:txBody>
      </p:sp>
      <p:sp>
        <p:nvSpPr>
          <p:cNvPr id="17" name="Text Box 5"/>
          <p:cNvSpPr txBox="1">
            <a:spLocks noChangeArrowheads="1"/>
          </p:cNvSpPr>
          <p:nvPr/>
        </p:nvSpPr>
        <p:spPr bwMode="auto">
          <a:xfrm>
            <a:off x="7557411" y="5214938"/>
            <a:ext cx="1023779" cy="54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664" tIns="42332" rIns="84664" bIns="42332">
            <a:spAutoFit/>
          </a:bodyPr>
          <a:lstStyle>
            <a:lvl1pPr defTabSz="942975" eaLnBrk="0" hangingPunct="0">
              <a:spcBef>
                <a:spcPct val="20000"/>
              </a:spcBef>
              <a:buClr>
                <a:schemeClr val="folHlink"/>
              </a:buClr>
              <a:buSzPct val="80000"/>
              <a:buFont typeface="Wingdings" pitchFamily="2" charset="2"/>
              <a:buBlip>
                <a:blip r:embed="rId3"/>
              </a:buBlip>
              <a:defRPr sz="2800">
                <a:solidFill>
                  <a:schemeClr val="bg2"/>
                </a:solidFill>
                <a:latin typeface="Arial" charset="0"/>
              </a:defRPr>
            </a:lvl1pPr>
            <a:lvl2pPr marL="765175" indent="-293688" defTabSz="942975" eaLnBrk="0" hangingPunct="0">
              <a:spcBef>
                <a:spcPct val="20000"/>
              </a:spcBef>
              <a:buClr>
                <a:schemeClr val="tx1"/>
              </a:buClr>
              <a:buSzPct val="90000"/>
              <a:buBlip>
                <a:blip r:embed="rId4"/>
              </a:buBlip>
              <a:defRPr sz="2600">
                <a:solidFill>
                  <a:srgbClr val="000099"/>
                </a:solidFill>
                <a:latin typeface="Arial" charset="0"/>
              </a:defRPr>
            </a:lvl2pPr>
            <a:lvl3pPr marL="1177925" indent="-234950" defTabSz="942975" eaLnBrk="0" hangingPunct="0">
              <a:spcBef>
                <a:spcPct val="20000"/>
              </a:spcBef>
              <a:buClr>
                <a:schemeClr val="accent1"/>
              </a:buClr>
              <a:buSzPct val="80000"/>
              <a:buFont typeface="Wingdings" pitchFamily="2" charset="2"/>
              <a:buBlip>
                <a:blip r:embed="rId5"/>
              </a:buBlip>
              <a:defRPr sz="2400">
                <a:solidFill>
                  <a:schemeClr val="bg1"/>
                </a:solidFill>
                <a:latin typeface="Arial" charset="0"/>
              </a:defRPr>
            </a:lvl3pPr>
            <a:lvl4pPr marL="1649413" indent="-234950" defTabSz="942975" eaLnBrk="0" hangingPunct="0">
              <a:spcBef>
                <a:spcPct val="20000"/>
              </a:spcBef>
              <a:buClr>
                <a:schemeClr val="tx1"/>
              </a:buClr>
              <a:buChar char="–"/>
              <a:defRPr sz="2100">
                <a:solidFill>
                  <a:schemeClr val="accent1"/>
                </a:solidFill>
                <a:latin typeface="Arial Unicode MS" pitchFamily="34" charset="-128"/>
              </a:defRPr>
            </a:lvl4pPr>
            <a:lvl5pPr marL="2120900" indent="-236538" defTabSz="942975" eaLnBrk="0" hangingPunct="0">
              <a:spcBef>
                <a:spcPct val="20000"/>
              </a:spcBef>
              <a:buClr>
                <a:schemeClr val="accent1"/>
              </a:buClr>
              <a:buChar char="•"/>
              <a:defRPr sz="2100">
                <a:solidFill>
                  <a:schemeClr val="tx1"/>
                </a:solidFill>
                <a:latin typeface="Arial Unicode MS" pitchFamily="34" charset="-128"/>
              </a:defRPr>
            </a:lvl5pPr>
            <a:lvl6pPr marL="2578100" indent="-236538" defTabSz="942975" eaLnBrk="0" fontAlgn="base" hangingPunct="0">
              <a:spcBef>
                <a:spcPct val="20000"/>
              </a:spcBef>
              <a:spcAft>
                <a:spcPct val="0"/>
              </a:spcAft>
              <a:buClr>
                <a:schemeClr val="accent1"/>
              </a:buClr>
              <a:buChar char="•"/>
              <a:defRPr sz="2100">
                <a:solidFill>
                  <a:schemeClr val="tx1"/>
                </a:solidFill>
                <a:latin typeface="Arial Unicode MS" pitchFamily="34" charset="-128"/>
              </a:defRPr>
            </a:lvl6pPr>
            <a:lvl7pPr marL="3035300" indent="-236538" defTabSz="942975" eaLnBrk="0" fontAlgn="base" hangingPunct="0">
              <a:spcBef>
                <a:spcPct val="20000"/>
              </a:spcBef>
              <a:spcAft>
                <a:spcPct val="0"/>
              </a:spcAft>
              <a:buClr>
                <a:schemeClr val="accent1"/>
              </a:buClr>
              <a:buChar char="•"/>
              <a:defRPr sz="2100">
                <a:solidFill>
                  <a:schemeClr val="tx1"/>
                </a:solidFill>
                <a:latin typeface="Arial Unicode MS" pitchFamily="34" charset="-128"/>
              </a:defRPr>
            </a:lvl7pPr>
            <a:lvl8pPr marL="3492500" indent="-236538" defTabSz="942975" eaLnBrk="0" fontAlgn="base" hangingPunct="0">
              <a:spcBef>
                <a:spcPct val="20000"/>
              </a:spcBef>
              <a:spcAft>
                <a:spcPct val="0"/>
              </a:spcAft>
              <a:buClr>
                <a:schemeClr val="accent1"/>
              </a:buClr>
              <a:buChar char="•"/>
              <a:defRPr sz="2100">
                <a:solidFill>
                  <a:schemeClr val="tx1"/>
                </a:solidFill>
                <a:latin typeface="Arial Unicode MS" pitchFamily="34" charset="-128"/>
              </a:defRPr>
            </a:lvl8pPr>
            <a:lvl9pPr marL="3949700" indent="-236538" defTabSz="942975" eaLnBrk="0" fontAlgn="base" hangingPunct="0">
              <a:spcBef>
                <a:spcPct val="20000"/>
              </a:spcBef>
              <a:spcAft>
                <a:spcPct val="0"/>
              </a:spcAft>
              <a:buClr>
                <a:schemeClr val="accent1"/>
              </a:buClr>
              <a:buChar char="•"/>
              <a:defRPr sz="2100">
                <a:solidFill>
                  <a:schemeClr val="tx1"/>
                </a:solidFill>
                <a:latin typeface="Arial Unicode MS" pitchFamily="34" charset="-128"/>
              </a:defRPr>
            </a:lvl9pPr>
          </a:lstStyle>
          <a:p>
            <a:pPr eaLnBrk="1" hangingPunct="1">
              <a:spcBef>
                <a:spcPct val="0"/>
              </a:spcBef>
              <a:buClrTx/>
              <a:buSzTx/>
              <a:buFontTx/>
              <a:buNone/>
            </a:pPr>
            <a:r>
              <a:rPr lang="en-US" altLang="en-US" sz="3000" b="1" i="1" dirty="0">
                <a:solidFill>
                  <a:srgbClr val="002060"/>
                </a:solidFill>
                <a:hlinkClick r:id="rId6" action="ppaction://hlinkfile"/>
              </a:rPr>
              <a:t>2017</a:t>
            </a:r>
            <a:endParaRPr lang="en-US" altLang="en-US" sz="3000" b="1" i="1" dirty="0">
              <a:solidFill>
                <a:srgbClr val="002060"/>
              </a:solidFill>
            </a:endParaRPr>
          </a:p>
        </p:txBody>
      </p:sp>
      <p:pic>
        <p:nvPicPr>
          <p:cNvPr id="15" name="Content Placeholder 3">
            <a:hlinkClick r:id="rId7" action="ppaction://hlinkfil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7" y="285750"/>
            <a:ext cx="4592847" cy="5879554"/>
          </a:xfrm>
          <a:prstGeom prst="rect">
            <a:avLst/>
          </a:prstGeom>
        </p:spPr>
      </p:pic>
    </p:spTree>
    <p:extLst>
      <p:ext uri="{BB962C8B-B14F-4D97-AF65-F5344CB8AC3E}">
        <p14:creationId xmlns:p14="http://schemas.microsoft.com/office/powerpoint/2010/main" val="3270226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363" y="591572"/>
            <a:ext cx="9037637" cy="5534592"/>
          </a:xfrm>
        </p:spPr>
        <p:txBody>
          <a:bodyPr>
            <a:normAutofit fontScale="70000" lnSpcReduction="20000"/>
          </a:bodyPr>
          <a:lstStyle/>
          <a:p>
            <a:pPr marL="0" indent="0">
              <a:buNone/>
            </a:pPr>
            <a:r>
              <a:rPr lang="en-US" b="1" dirty="0" smtClean="0"/>
              <a:t>There was a national inter- Ministerial meeting organized on 25</a:t>
            </a:r>
            <a:r>
              <a:rPr lang="en-US" b="1" baseline="30000" dirty="0" smtClean="0"/>
              <a:t>th</a:t>
            </a:r>
            <a:r>
              <a:rPr lang="en-US" b="1" dirty="0" smtClean="0"/>
              <a:t> of July with following ministries on their role and support:</a:t>
            </a:r>
          </a:p>
          <a:p>
            <a:r>
              <a:rPr lang="en-US" dirty="0" smtClean="0"/>
              <a:t>Ministry </a:t>
            </a:r>
            <a:r>
              <a:rPr lang="en-US" dirty="0"/>
              <a:t>of Home Affairs:</a:t>
            </a:r>
          </a:p>
          <a:p>
            <a:r>
              <a:rPr lang="en-US" dirty="0"/>
              <a:t>Ministry of Women &amp; Child Development:</a:t>
            </a:r>
          </a:p>
          <a:p>
            <a:r>
              <a:rPr lang="en-US" dirty="0"/>
              <a:t>Ministry of Human Resource Development:</a:t>
            </a:r>
          </a:p>
          <a:p>
            <a:r>
              <a:rPr lang="en-US" dirty="0"/>
              <a:t>Ministry of Information &amp; Broadcasting:</a:t>
            </a:r>
          </a:p>
          <a:p>
            <a:r>
              <a:rPr lang="en-US" dirty="0"/>
              <a:t>Ministry of Urban Development:</a:t>
            </a:r>
          </a:p>
          <a:p>
            <a:r>
              <a:rPr lang="en-US" dirty="0"/>
              <a:t>Ministry of Civil Aviation:</a:t>
            </a:r>
          </a:p>
          <a:p>
            <a:r>
              <a:rPr lang="en-US" dirty="0"/>
              <a:t>Ministry of Shipping:</a:t>
            </a:r>
          </a:p>
          <a:p>
            <a:r>
              <a:rPr lang="en-US" dirty="0"/>
              <a:t>Ministry of Road Transport &amp; Highways:</a:t>
            </a:r>
          </a:p>
          <a:p>
            <a:r>
              <a:rPr lang="en-US" dirty="0"/>
              <a:t>Ministry of </a:t>
            </a:r>
            <a:r>
              <a:rPr lang="en-US" dirty="0" err="1" smtClean="0"/>
              <a:t>Defence</a:t>
            </a:r>
            <a:r>
              <a:rPr lang="en-US" dirty="0" smtClean="0"/>
              <a:t>:</a:t>
            </a:r>
            <a:endParaRPr lang="en-US" dirty="0"/>
          </a:p>
          <a:p>
            <a:r>
              <a:rPr lang="en-US" dirty="0"/>
              <a:t>Ministry of Railways- Railway Board</a:t>
            </a:r>
            <a:r>
              <a:rPr lang="en-US" dirty="0" smtClean="0"/>
              <a:t>:</a:t>
            </a:r>
          </a:p>
          <a:p>
            <a:r>
              <a:rPr lang="en-US" dirty="0"/>
              <a:t>Ministry of Sports and Youth Affairs:</a:t>
            </a:r>
          </a:p>
          <a:p>
            <a:r>
              <a:rPr lang="en-US" dirty="0"/>
              <a:t>Ministry of </a:t>
            </a:r>
            <a:r>
              <a:rPr lang="en-US" dirty="0" err="1"/>
              <a:t>Panchayati</a:t>
            </a:r>
            <a:r>
              <a:rPr lang="en-US" dirty="0"/>
              <a:t> Raj:</a:t>
            </a:r>
          </a:p>
          <a:p>
            <a:r>
              <a:rPr lang="en-US" dirty="0"/>
              <a:t>Ministry of Minority Affairs and Ministry of Tribal Affairs:</a:t>
            </a:r>
          </a:p>
          <a:p>
            <a:r>
              <a:rPr lang="en-US" dirty="0"/>
              <a:t>Ministry of </a:t>
            </a:r>
            <a:r>
              <a:rPr lang="en-US" dirty="0" err="1"/>
              <a:t>Labour</a:t>
            </a:r>
            <a:r>
              <a:rPr lang="en-US" dirty="0"/>
              <a:t> and Employment:</a:t>
            </a:r>
          </a:p>
          <a:p>
            <a:endParaRPr lang="en-US" dirty="0"/>
          </a:p>
          <a:p>
            <a:endParaRPr lang="en-US" dirty="0"/>
          </a:p>
        </p:txBody>
      </p:sp>
      <p:sp>
        <p:nvSpPr>
          <p:cNvPr id="4" name="TextBox 3"/>
          <p:cNvSpPr txBox="1"/>
          <p:nvPr/>
        </p:nvSpPr>
        <p:spPr>
          <a:xfrm>
            <a:off x="0" y="-1"/>
            <a:ext cx="9144000" cy="523220"/>
          </a:xfrm>
          <a:prstGeom prst="rect">
            <a:avLst/>
          </a:prstGeom>
          <a:solidFill>
            <a:schemeClr val="accent6"/>
          </a:solidFill>
        </p:spPr>
        <p:txBody>
          <a:bodyPr wrap="square" rtlCol="0">
            <a:spAutoFit/>
          </a:bodyPr>
          <a:lstStyle/>
          <a:p>
            <a:pPr algn="ctr"/>
            <a:r>
              <a:rPr lang="en-US" sz="2800" b="1" dirty="0" smtClean="0">
                <a:solidFill>
                  <a:srgbClr val="FF0000"/>
                </a:solidFill>
              </a:rPr>
              <a:t>Joint Ministerial support for MR campaign at National level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9634" y="2204864"/>
            <a:ext cx="4044366" cy="2782052"/>
          </a:xfrm>
          <a:prstGeom prst="rect">
            <a:avLst/>
          </a:prstGeom>
        </p:spPr>
      </p:pic>
    </p:spTree>
    <p:extLst>
      <p:ext uri="{BB962C8B-B14F-4D97-AF65-F5344CB8AC3E}">
        <p14:creationId xmlns:p14="http://schemas.microsoft.com/office/powerpoint/2010/main" val="12793882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0" y="878261"/>
            <a:ext cx="4419599"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1"/>
            <a:ext cx="9144000" cy="523220"/>
          </a:xfrm>
          <a:prstGeom prst="rect">
            <a:avLst/>
          </a:prstGeom>
          <a:solidFill>
            <a:schemeClr val="accent6"/>
          </a:solidFill>
        </p:spPr>
        <p:txBody>
          <a:bodyPr wrap="square" rtlCol="0">
            <a:spAutoFit/>
          </a:bodyPr>
          <a:lstStyle/>
          <a:p>
            <a:pPr algn="ctr"/>
            <a:r>
              <a:rPr lang="en-US" sz="2800" b="1" dirty="0" smtClean="0">
                <a:solidFill>
                  <a:srgbClr val="FF0000"/>
                </a:solidFill>
              </a:rPr>
              <a:t>Joint Ministerial support for MR campaign at state level</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962" y="908131"/>
            <a:ext cx="4159826"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p:cNvSpPr txBox="1">
            <a:spLocks noChangeArrowheads="1"/>
          </p:cNvSpPr>
          <p:nvPr/>
        </p:nvSpPr>
        <p:spPr bwMode="auto">
          <a:xfrm>
            <a:off x="1187623" y="6251415"/>
            <a:ext cx="69843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42975" eaLnBrk="0" hangingPunct="0">
              <a:defRPr sz="2500" i="1">
                <a:solidFill>
                  <a:schemeClr val="tx1"/>
                </a:solidFill>
                <a:latin typeface="Arial" charset="0"/>
              </a:defRPr>
            </a:lvl1pPr>
            <a:lvl2pPr marL="742950" indent="-285750" defTabSz="942975" eaLnBrk="0" hangingPunct="0">
              <a:defRPr sz="2500" i="1">
                <a:solidFill>
                  <a:schemeClr val="tx1"/>
                </a:solidFill>
                <a:latin typeface="Arial" charset="0"/>
              </a:defRPr>
            </a:lvl2pPr>
            <a:lvl3pPr marL="1143000" indent="-228600" defTabSz="942975" eaLnBrk="0" hangingPunct="0">
              <a:defRPr sz="2500" i="1">
                <a:solidFill>
                  <a:schemeClr val="tx1"/>
                </a:solidFill>
                <a:latin typeface="Arial" charset="0"/>
              </a:defRPr>
            </a:lvl3pPr>
            <a:lvl4pPr marL="1600200" indent="-228600" defTabSz="942975" eaLnBrk="0" hangingPunct="0">
              <a:defRPr sz="2500" i="1">
                <a:solidFill>
                  <a:schemeClr val="tx1"/>
                </a:solidFill>
                <a:latin typeface="Arial" charset="0"/>
              </a:defRPr>
            </a:lvl4pPr>
            <a:lvl5pPr marL="2057400" indent="-228600" defTabSz="942975" eaLnBrk="0" hangingPunct="0">
              <a:defRPr sz="2500" i="1">
                <a:solidFill>
                  <a:schemeClr val="tx1"/>
                </a:solidFill>
                <a:latin typeface="Arial" charset="0"/>
              </a:defRPr>
            </a:lvl5pPr>
            <a:lvl6pPr marL="2514600" indent="-228600" defTabSz="942975" eaLnBrk="0" fontAlgn="base" hangingPunct="0">
              <a:spcBef>
                <a:spcPct val="0"/>
              </a:spcBef>
              <a:spcAft>
                <a:spcPct val="0"/>
              </a:spcAft>
              <a:defRPr sz="2500" i="1">
                <a:solidFill>
                  <a:schemeClr val="tx1"/>
                </a:solidFill>
                <a:latin typeface="Arial" charset="0"/>
              </a:defRPr>
            </a:lvl6pPr>
            <a:lvl7pPr marL="2971800" indent="-228600" defTabSz="942975" eaLnBrk="0" fontAlgn="base" hangingPunct="0">
              <a:spcBef>
                <a:spcPct val="0"/>
              </a:spcBef>
              <a:spcAft>
                <a:spcPct val="0"/>
              </a:spcAft>
              <a:defRPr sz="2500" i="1">
                <a:solidFill>
                  <a:schemeClr val="tx1"/>
                </a:solidFill>
                <a:latin typeface="Arial" charset="0"/>
              </a:defRPr>
            </a:lvl7pPr>
            <a:lvl8pPr marL="3429000" indent="-228600" defTabSz="942975" eaLnBrk="0" fontAlgn="base" hangingPunct="0">
              <a:spcBef>
                <a:spcPct val="0"/>
              </a:spcBef>
              <a:spcAft>
                <a:spcPct val="0"/>
              </a:spcAft>
              <a:defRPr sz="2500" i="1">
                <a:solidFill>
                  <a:schemeClr val="tx1"/>
                </a:solidFill>
                <a:latin typeface="Arial" charset="0"/>
              </a:defRPr>
            </a:lvl8pPr>
            <a:lvl9pPr marL="3886200" indent="-228600" defTabSz="942975" eaLnBrk="0" fontAlgn="base" hangingPunct="0">
              <a:spcBef>
                <a:spcPct val="0"/>
              </a:spcBef>
              <a:spcAft>
                <a:spcPct val="0"/>
              </a:spcAft>
              <a:defRPr sz="2500" i="1">
                <a:solidFill>
                  <a:schemeClr val="tx1"/>
                </a:solidFill>
                <a:latin typeface="Arial" charset="0"/>
              </a:defRPr>
            </a:lvl9pPr>
          </a:lstStyle>
          <a:p>
            <a:pPr algn="ctr" eaLnBrk="1" hangingPunct="1">
              <a:defRPr/>
            </a:pPr>
            <a:r>
              <a:rPr lang="en-US" altLang="en-US" sz="1800" b="1" i="0" dirty="0">
                <a:solidFill>
                  <a:prstClr val="white"/>
                </a:solidFill>
                <a:latin typeface="Agency FB" pitchFamily="34" charset="0"/>
              </a:rPr>
              <a:t>Measles-Rubella  Vaccination Campaign February 2017 Karnataka </a:t>
            </a:r>
          </a:p>
        </p:txBody>
      </p:sp>
    </p:spTree>
    <p:extLst>
      <p:ext uri="{BB962C8B-B14F-4D97-AF65-F5344CB8AC3E}">
        <p14:creationId xmlns:p14="http://schemas.microsoft.com/office/powerpoint/2010/main" val="433427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61665"/>
          </a:xfrm>
          <a:prstGeom prst="rect">
            <a:avLst/>
          </a:prstGeom>
          <a:solidFill>
            <a:schemeClr val="accent6"/>
          </a:solidFill>
        </p:spPr>
        <p:txBody>
          <a:bodyPr wrap="square" rtlCol="0">
            <a:spAutoFit/>
          </a:bodyPr>
          <a:lstStyle/>
          <a:p>
            <a:pPr algn="ctr"/>
            <a:r>
              <a:rPr lang="en-US" sz="2400" b="1" dirty="0" smtClean="0">
                <a:solidFill>
                  <a:srgbClr val="FF0000"/>
                </a:solidFill>
              </a:rPr>
              <a:t>Convergence Meetings with all key stakeholders at district level</a:t>
            </a:r>
          </a:p>
        </p:txBody>
      </p:sp>
      <p:sp>
        <p:nvSpPr>
          <p:cNvPr id="5" name="Text Box 7"/>
          <p:cNvSpPr txBox="1">
            <a:spLocks noChangeArrowheads="1"/>
          </p:cNvSpPr>
          <p:nvPr/>
        </p:nvSpPr>
        <p:spPr bwMode="auto">
          <a:xfrm>
            <a:off x="1187623" y="6251415"/>
            <a:ext cx="69843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42975" eaLnBrk="0" hangingPunct="0">
              <a:defRPr sz="2500" i="1">
                <a:solidFill>
                  <a:schemeClr val="tx1"/>
                </a:solidFill>
                <a:latin typeface="Arial" charset="0"/>
              </a:defRPr>
            </a:lvl1pPr>
            <a:lvl2pPr marL="742950" indent="-285750" defTabSz="942975" eaLnBrk="0" hangingPunct="0">
              <a:defRPr sz="2500" i="1">
                <a:solidFill>
                  <a:schemeClr val="tx1"/>
                </a:solidFill>
                <a:latin typeface="Arial" charset="0"/>
              </a:defRPr>
            </a:lvl2pPr>
            <a:lvl3pPr marL="1143000" indent="-228600" defTabSz="942975" eaLnBrk="0" hangingPunct="0">
              <a:defRPr sz="2500" i="1">
                <a:solidFill>
                  <a:schemeClr val="tx1"/>
                </a:solidFill>
                <a:latin typeface="Arial" charset="0"/>
              </a:defRPr>
            </a:lvl3pPr>
            <a:lvl4pPr marL="1600200" indent="-228600" defTabSz="942975" eaLnBrk="0" hangingPunct="0">
              <a:defRPr sz="2500" i="1">
                <a:solidFill>
                  <a:schemeClr val="tx1"/>
                </a:solidFill>
                <a:latin typeface="Arial" charset="0"/>
              </a:defRPr>
            </a:lvl4pPr>
            <a:lvl5pPr marL="2057400" indent="-228600" defTabSz="942975" eaLnBrk="0" hangingPunct="0">
              <a:defRPr sz="2500" i="1">
                <a:solidFill>
                  <a:schemeClr val="tx1"/>
                </a:solidFill>
                <a:latin typeface="Arial" charset="0"/>
              </a:defRPr>
            </a:lvl5pPr>
            <a:lvl6pPr marL="2514600" indent="-228600" defTabSz="942975" eaLnBrk="0" fontAlgn="base" hangingPunct="0">
              <a:spcBef>
                <a:spcPct val="0"/>
              </a:spcBef>
              <a:spcAft>
                <a:spcPct val="0"/>
              </a:spcAft>
              <a:defRPr sz="2500" i="1">
                <a:solidFill>
                  <a:schemeClr val="tx1"/>
                </a:solidFill>
                <a:latin typeface="Arial" charset="0"/>
              </a:defRPr>
            </a:lvl6pPr>
            <a:lvl7pPr marL="2971800" indent="-228600" defTabSz="942975" eaLnBrk="0" fontAlgn="base" hangingPunct="0">
              <a:spcBef>
                <a:spcPct val="0"/>
              </a:spcBef>
              <a:spcAft>
                <a:spcPct val="0"/>
              </a:spcAft>
              <a:defRPr sz="2500" i="1">
                <a:solidFill>
                  <a:schemeClr val="tx1"/>
                </a:solidFill>
                <a:latin typeface="Arial" charset="0"/>
              </a:defRPr>
            </a:lvl7pPr>
            <a:lvl8pPr marL="3429000" indent="-228600" defTabSz="942975" eaLnBrk="0" fontAlgn="base" hangingPunct="0">
              <a:spcBef>
                <a:spcPct val="0"/>
              </a:spcBef>
              <a:spcAft>
                <a:spcPct val="0"/>
              </a:spcAft>
              <a:defRPr sz="2500" i="1">
                <a:solidFill>
                  <a:schemeClr val="tx1"/>
                </a:solidFill>
                <a:latin typeface="Arial" charset="0"/>
              </a:defRPr>
            </a:lvl8pPr>
            <a:lvl9pPr marL="3886200" indent="-228600" defTabSz="942975" eaLnBrk="0" fontAlgn="base" hangingPunct="0">
              <a:spcBef>
                <a:spcPct val="0"/>
              </a:spcBef>
              <a:spcAft>
                <a:spcPct val="0"/>
              </a:spcAft>
              <a:defRPr sz="2500" i="1">
                <a:solidFill>
                  <a:schemeClr val="tx1"/>
                </a:solidFill>
                <a:latin typeface="Arial" charset="0"/>
              </a:defRPr>
            </a:lvl9pPr>
          </a:lstStyle>
          <a:p>
            <a:pPr algn="ctr" eaLnBrk="1" hangingPunct="1">
              <a:defRPr/>
            </a:pPr>
            <a:r>
              <a:rPr lang="en-US" altLang="en-US" sz="1800" b="1" i="0" dirty="0">
                <a:solidFill>
                  <a:prstClr val="white"/>
                </a:solidFill>
                <a:latin typeface="Agency FB" pitchFamily="34" charset="0"/>
              </a:rPr>
              <a:t>Measles-Rubella  Vaccination Campaign February 2017 Karnataka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 y="579459"/>
            <a:ext cx="4422855" cy="244827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579459"/>
            <a:ext cx="4571999" cy="246101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05" y="3027731"/>
            <a:ext cx="4403682" cy="310496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056617"/>
            <a:ext cx="4571999" cy="2946347"/>
          </a:xfrm>
          <a:prstGeom prst="rect">
            <a:avLst/>
          </a:prstGeom>
        </p:spPr>
      </p:pic>
    </p:spTree>
    <p:extLst>
      <p:ext uri="{BB962C8B-B14F-4D97-AF65-F5344CB8AC3E}">
        <p14:creationId xmlns:p14="http://schemas.microsoft.com/office/powerpoint/2010/main" val="24666138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00110"/>
          </a:xfrm>
          <a:prstGeom prst="rect">
            <a:avLst/>
          </a:prstGeom>
          <a:solidFill>
            <a:schemeClr val="accent6"/>
          </a:solidFill>
        </p:spPr>
        <p:txBody>
          <a:bodyPr wrap="square" rtlCol="0">
            <a:spAutoFit/>
          </a:bodyPr>
          <a:lstStyle/>
          <a:p>
            <a:pPr algn="ctr"/>
            <a:r>
              <a:rPr lang="en-US" sz="2000" b="1" dirty="0" smtClean="0">
                <a:solidFill>
                  <a:srgbClr val="FF0000"/>
                </a:solidFill>
              </a:rPr>
              <a:t>Convergence meetings / trainings with stakeholders at Sub-district level  </a:t>
            </a:r>
          </a:p>
        </p:txBody>
      </p:sp>
      <p:sp>
        <p:nvSpPr>
          <p:cNvPr id="5" name="Text Box 7"/>
          <p:cNvSpPr txBox="1">
            <a:spLocks noChangeArrowheads="1"/>
          </p:cNvSpPr>
          <p:nvPr/>
        </p:nvSpPr>
        <p:spPr bwMode="auto">
          <a:xfrm>
            <a:off x="1187623" y="6251415"/>
            <a:ext cx="69843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42975" eaLnBrk="0" hangingPunct="0">
              <a:defRPr sz="2500" i="1">
                <a:solidFill>
                  <a:schemeClr val="tx1"/>
                </a:solidFill>
                <a:latin typeface="Arial" charset="0"/>
              </a:defRPr>
            </a:lvl1pPr>
            <a:lvl2pPr marL="742950" indent="-285750" defTabSz="942975" eaLnBrk="0" hangingPunct="0">
              <a:defRPr sz="2500" i="1">
                <a:solidFill>
                  <a:schemeClr val="tx1"/>
                </a:solidFill>
                <a:latin typeface="Arial" charset="0"/>
              </a:defRPr>
            </a:lvl2pPr>
            <a:lvl3pPr marL="1143000" indent="-228600" defTabSz="942975" eaLnBrk="0" hangingPunct="0">
              <a:defRPr sz="2500" i="1">
                <a:solidFill>
                  <a:schemeClr val="tx1"/>
                </a:solidFill>
                <a:latin typeface="Arial" charset="0"/>
              </a:defRPr>
            </a:lvl3pPr>
            <a:lvl4pPr marL="1600200" indent="-228600" defTabSz="942975" eaLnBrk="0" hangingPunct="0">
              <a:defRPr sz="2500" i="1">
                <a:solidFill>
                  <a:schemeClr val="tx1"/>
                </a:solidFill>
                <a:latin typeface="Arial" charset="0"/>
              </a:defRPr>
            </a:lvl4pPr>
            <a:lvl5pPr marL="2057400" indent="-228600" defTabSz="942975" eaLnBrk="0" hangingPunct="0">
              <a:defRPr sz="2500" i="1">
                <a:solidFill>
                  <a:schemeClr val="tx1"/>
                </a:solidFill>
                <a:latin typeface="Arial" charset="0"/>
              </a:defRPr>
            </a:lvl5pPr>
            <a:lvl6pPr marL="2514600" indent="-228600" defTabSz="942975" eaLnBrk="0" fontAlgn="base" hangingPunct="0">
              <a:spcBef>
                <a:spcPct val="0"/>
              </a:spcBef>
              <a:spcAft>
                <a:spcPct val="0"/>
              </a:spcAft>
              <a:defRPr sz="2500" i="1">
                <a:solidFill>
                  <a:schemeClr val="tx1"/>
                </a:solidFill>
                <a:latin typeface="Arial" charset="0"/>
              </a:defRPr>
            </a:lvl6pPr>
            <a:lvl7pPr marL="2971800" indent="-228600" defTabSz="942975" eaLnBrk="0" fontAlgn="base" hangingPunct="0">
              <a:spcBef>
                <a:spcPct val="0"/>
              </a:spcBef>
              <a:spcAft>
                <a:spcPct val="0"/>
              </a:spcAft>
              <a:defRPr sz="2500" i="1">
                <a:solidFill>
                  <a:schemeClr val="tx1"/>
                </a:solidFill>
                <a:latin typeface="Arial" charset="0"/>
              </a:defRPr>
            </a:lvl7pPr>
            <a:lvl8pPr marL="3429000" indent="-228600" defTabSz="942975" eaLnBrk="0" fontAlgn="base" hangingPunct="0">
              <a:spcBef>
                <a:spcPct val="0"/>
              </a:spcBef>
              <a:spcAft>
                <a:spcPct val="0"/>
              </a:spcAft>
              <a:defRPr sz="2500" i="1">
                <a:solidFill>
                  <a:schemeClr val="tx1"/>
                </a:solidFill>
                <a:latin typeface="Arial" charset="0"/>
              </a:defRPr>
            </a:lvl8pPr>
            <a:lvl9pPr marL="3886200" indent="-228600" defTabSz="942975" eaLnBrk="0" fontAlgn="base" hangingPunct="0">
              <a:spcBef>
                <a:spcPct val="0"/>
              </a:spcBef>
              <a:spcAft>
                <a:spcPct val="0"/>
              </a:spcAft>
              <a:defRPr sz="2500" i="1">
                <a:solidFill>
                  <a:schemeClr val="tx1"/>
                </a:solidFill>
                <a:latin typeface="Arial" charset="0"/>
              </a:defRPr>
            </a:lvl9pPr>
          </a:lstStyle>
          <a:p>
            <a:pPr algn="ctr" eaLnBrk="1" hangingPunct="1">
              <a:defRPr/>
            </a:pPr>
            <a:r>
              <a:rPr lang="en-US" altLang="en-US" sz="1800" b="1" i="0" dirty="0">
                <a:solidFill>
                  <a:prstClr val="white"/>
                </a:solidFill>
                <a:latin typeface="Agency FB" pitchFamily="34" charset="0"/>
              </a:rPr>
              <a:t>Measles-Rubella  Vaccination Campaign February 2017 Karnataka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864" y="3406346"/>
            <a:ext cx="4632304" cy="2706624"/>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864" y="456538"/>
            <a:ext cx="4632304" cy="293069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86" y="3445073"/>
            <a:ext cx="4297589" cy="2704002"/>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86" y="448723"/>
            <a:ext cx="4297590" cy="2947737"/>
          </a:xfrm>
          <a:prstGeom prst="rect">
            <a:avLst/>
          </a:prstGeom>
        </p:spPr>
      </p:pic>
    </p:spTree>
    <p:extLst>
      <p:ext uri="{BB962C8B-B14F-4D97-AF65-F5344CB8AC3E}">
        <p14:creationId xmlns:p14="http://schemas.microsoft.com/office/powerpoint/2010/main" val="383515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405"/>
            <a:ext cx="9144000" cy="780262"/>
          </a:xfrm>
          <a:solidFill>
            <a:schemeClr val="accent6"/>
          </a:solidFill>
          <a:ln>
            <a:noFill/>
          </a:ln>
        </p:spPr>
        <p:txBody>
          <a:bodyPr vert="horz" wrap="square" lIns="94907" tIns="47454" rIns="94907" bIns="47454" numCol="1" rtlCol="0" anchor="ctr" anchorCtr="0" compatLnSpc="1">
            <a:prstTxWarp prst="textNoShape">
              <a:avLst/>
            </a:prstTxWarp>
            <a:normAutofit/>
          </a:bodyPr>
          <a:lstStyle/>
          <a:p>
            <a:r>
              <a:rPr lang="en-US" dirty="0">
                <a:solidFill>
                  <a:srgbClr val="C00000"/>
                </a:solidFill>
              </a:rPr>
              <a:t>Social Mobilization </a:t>
            </a:r>
          </a:p>
        </p:txBody>
      </p:sp>
      <p:sp>
        <p:nvSpPr>
          <p:cNvPr id="3" name="Content Placeholder 2"/>
          <p:cNvSpPr>
            <a:spLocks noGrp="1"/>
          </p:cNvSpPr>
          <p:nvPr>
            <p:ph idx="1"/>
          </p:nvPr>
        </p:nvSpPr>
        <p:spPr>
          <a:xfrm>
            <a:off x="33020" y="1066800"/>
            <a:ext cx="9003476" cy="5735639"/>
          </a:xfrm>
        </p:spPr>
        <p:txBody>
          <a:bodyPr>
            <a:normAutofit/>
          </a:bodyPr>
          <a:lstStyle/>
          <a:p>
            <a:pPr marL="0" indent="0">
              <a:buNone/>
            </a:pPr>
            <a:r>
              <a:rPr lang="en-IN" sz="4000" dirty="0"/>
              <a:t>Why Social mobilization</a:t>
            </a:r>
            <a:r>
              <a:rPr lang="en-IN" sz="4000" dirty="0" smtClean="0"/>
              <a:t>?</a:t>
            </a:r>
          </a:p>
          <a:p>
            <a:pPr algn="just">
              <a:lnSpc>
                <a:spcPct val="100000"/>
              </a:lnSpc>
            </a:pPr>
            <a:r>
              <a:rPr lang="en-IN" sz="2000" dirty="0" smtClean="0">
                <a:latin typeface="+mj-lt"/>
              </a:rPr>
              <a:t>New </a:t>
            </a:r>
            <a:r>
              <a:rPr lang="en-IN" sz="2000" dirty="0">
                <a:latin typeface="+mj-lt"/>
              </a:rPr>
              <a:t>vaccine to be </a:t>
            </a:r>
            <a:r>
              <a:rPr lang="en-IN" sz="2000" dirty="0" smtClean="0">
                <a:latin typeface="+mj-lt"/>
              </a:rPr>
              <a:t>introduced, </a:t>
            </a:r>
            <a:r>
              <a:rPr lang="en-IN" sz="2000" dirty="0">
                <a:latin typeface="+mj-lt"/>
              </a:rPr>
              <a:t>hence many queries, doubts in community </a:t>
            </a:r>
          </a:p>
          <a:p>
            <a:pPr algn="just">
              <a:lnSpc>
                <a:spcPct val="100000"/>
              </a:lnSpc>
            </a:pPr>
            <a:r>
              <a:rPr lang="en-IN" sz="2000" dirty="0">
                <a:latin typeface="+mj-lt"/>
              </a:rPr>
              <a:t>Need to generate awareness on </a:t>
            </a:r>
            <a:r>
              <a:rPr lang="en-IN" sz="2000" dirty="0" smtClean="0">
                <a:latin typeface="+mj-lt"/>
              </a:rPr>
              <a:t>MR vaccination quickly </a:t>
            </a:r>
            <a:r>
              <a:rPr lang="en-IN" sz="2000" dirty="0">
                <a:latin typeface="+mj-lt"/>
              </a:rPr>
              <a:t>on the following aspects :</a:t>
            </a:r>
          </a:p>
          <a:p>
            <a:pPr marL="0" indent="0" algn="just">
              <a:lnSpc>
                <a:spcPct val="100000"/>
              </a:lnSpc>
              <a:buNone/>
            </a:pPr>
            <a:endParaRPr lang="en-IN" sz="2000" dirty="0">
              <a:latin typeface="+mj-lt"/>
            </a:endParaRPr>
          </a:p>
          <a:p>
            <a:pPr lvl="1" algn="just">
              <a:lnSpc>
                <a:spcPct val="100000"/>
              </a:lnSpc>
            </a:pPr>
            <a:r>
              <a:rPr lang="en-IN" sz="2000" dirty="0">
                <a:latin typeface="+mj-lt"/>
              </a:rPr>
              <a:t>About </a:t>
            </a:r>
            <a:r>
              <a:rPr lang="en-IN" sz="2000" dirty="0" smtClean="0">
                <a:latin typeface="+mj-lt"/>
              </a:rPr>
              <a:t>MR</a:t>
            </a:r>
            <a:endParaRPr lang="en-IN" sz="2000" dirty="0">
              <a:latin typeface="+mj-lt"/>
            </a:endParaRPr>
          </a:p>
          <a:p>
            <a:pPr lvl="1" algn="just">
              <a:lnSpc>
                <a:spcPct val="100000"/>
              </a:lnSpc>
            </a:pPr>
            <a:r>
              <a:rPr lang="en-IN" sz="2000" dirty="0">
                <a:latin typeface="+mj-lt"/>
              </a:rPr>
              <a:t>The </a:t>
            </a:r>
            <a:r>
              <a:rPr lang="en-IN" sz="2000" dirty="0" smtClean="0">
                <a:latin typeface="+mj-lt"/>
              </a:rPr>
              <a:t>MR </a:t>
            </a:r>
            <a:r>
              <a:rPr lang="en-IN" sz="2000" dirty="0">
                <a:latin typeface="+mj-lt"/>
              </a:rPr>
              <a:t>vaccine</a:t>
            </a:r>
          </a:p>
          <a:p>
            <a:pPr lvl="1" algn="just">
              <a:lnSpc>
                <a:spcPct val="100000"/>
              </a:lnSpc>
            </a:pPr>
            <a:r>
              <a:rPr lang="en-IN" sz="2000" dirty="0">
                <a:latin typeface="+mj-lt"/>
              </a:rPr>
              <a:t>Need for the vaccine </a:t>
            </a:r>
          </a:p>
          <a:p>
            <a:pPr lvl="1" algn="just">
              <a:lnSpc>
                <a:spcPct val="100000"/>
              </a:lnSpc>
            </a:pPr>
            <a:r>
              <a:rPr lang="en-IN" sz="2000" dirty="0">
                <a:latin typeface="+mj-lt"/>
              </a:rPr>
              <a:t>Its efficacy and side effects </a:t>
            </a:r>
          </a:p>
          <a:p>
            <a:pPr marL="457200" lvl="1" indent="0" algn="just">
              <a:lnSpc>
                <a:spcPct val="100000"/>
              </a:lnSpc>
              <a:buNone/>
            </a:pPr>
            <a:endParaRPr lang="en-IN" sz="2000" dirty="0">
              <a:latin typeface="+mj-lt"/>
            </a:endParaRPr>
          </a:p>
          <a:p>
            <a:pPr algn="just">
              <a:lnSpc>
                <a:spcPct val="100000"/>
              </a:lnSpc>
            </a:pPr>
            <a:r>
              <a:rPr lang="en-IN" sz="2000" dirty="0">
                <a:latin typeface="+mj-lt"/>
              </a:rPr>
              <a:t>Build trust and confidence in the community especially the target groups on </a:t>
            </a:r>
            <a:r>
              <a:rPr lang="en-IN" sz="2000" dirty="0" smtClean="0">
                <a:latin typeface="+mj-lt"/>
              </a:rPr>
              <a:t>MR vaccination</a:t>
            </a:r>
          </a:p>
          <a:p>
            <a:pPr algn="just">
              <a:lnSpc>
                <a:spcPct val="100000"/>
              </a:lnSpc>
            </a:pPr>
            <a:r>
              <a:rPr lang="en-IN" sz="2000" dirty="0" smtClean="0">
                <a:latin typeface="+mj-lt"/>
              </a:rPr>
              <a:t>Role and responsibility of communities members to support in vaccination.</a:t>
            </a:r>
            <a:endParaRPr lang="en-IN" sz="2000" dirty="0">
              <a:latin typeface="+mj-lt"/>
            </a:endParaRPr>
          </a:p>
          <a:p>
            <a:endParaRPr lang="en-US" dirty="0" smtClean="0"/>
          </a:p>
          <a:p>
            <a:endParaRPr lang="en-US" dirty="0"/>
          </a:p>
        </p:txBody>
      </p:sp>
    </p:spTree>
    <p:extLst>
      <p:ext uri="{BB962C8B-B14F-4D97-AF65-F5344CB8AC3E}">
        <p14:creationId xmlns:p14="http://schemas.microsoft.com/office/powerpoint/2010/main" val="24911862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404"/>
            <a:ext cx="9144000" cy="876315"/>
          </a:xfrm>
          <a:solidFill>
            <a:schemeClr val="accent6"/>
          </a:solidFill>
          <a:ln>
            <a:noFill/>
          </a:ln>
        </p:spPr>
        <p:txBody>
          <a:bodyPr vert="horz" wrap="square" lIns="94907" tIns="47454" rIns="94907" bIns="47454" numCol="1" rtlCol="0" anchor="ctr" anchorCtr="0" compatLnSpc="1">
            <a:prstTxWarp prst="textNoShape">
              <a:avLst/>
            </a:prstTxWarp>
            <a:noAutofit/>
          </a:bodyPr>
          <a:lstStyle/>
          <a:p>
            <a:r>
              <a:rPr lang="en-US" sz="3200" dirty="0" smtClean="0">
                <a:solidFill>
                  <a:srgbClr val="C00000"/>
                </a:solidFill>
              </a:rPr>
              <a:t>Major stakeholder for Social Mobilization for MR at Community Level</a:t>
            </a:r>
            <a:endParaRPr lang="en-US" sz="3200" dirty="0">
              <a:solidFill>
                <a:srgbClr val="C00000"/>
              </a:solidFill>
            </a:endParaRPr>
          </a:p>
        </p:txBody>
      </p:sp>
      <p:sp>
        <p:nvSpPr>
          <p:cNvPr id="3" name="Content Placeholder 2"/>
          <p:cNvSpPr>
            <a:spLocks noGrp="1"/>
          </p:cNvSpPr>
          <p:nvPr>
            <p:ph idx="1"/>
          </p:nvPr>
        </p:nvSpPr>
        <p:spPr>
          <a:xfrm>
            <a:off x="251520" y="1066801"/>
            <a:ext cx="3024336" cy="5046836"/>
          </a:xfrm>
        </p:spPr>
        <p:txBody>
          <a:bodyPr>
            <a:normAutofit fontScale="32500" lnSpcReduction="20000"/>
          </a:bodyPr>
          <a:lstStyle/>
          <a:p>
            <a:pPr marL="0" lvl="0" indent="0">
              <a:buNone/>
            </a:pPr>
            <a:r>
              <a:rPr lang="en-US" sz="4000" b="1" dirty="0" smtClean="0"/>
              <a:t>Advocacy at community level to help in IPC :</a:t>
            </a:r>
          </a:p>
          <a:p>
            <a:pPr lvl="0"/>
            <a:r>
              <a:rPr lang="en-US" sz="4900" dirty="0" smtClean="0"/>
              <a:t>Ward Member/ </a:t>
            </a:r>
            <a:r>
              <a:rPr lang="en-US" sz="4900" dirty="0" err="1" smtClean="0"/>
              <a:t>Pardhan</a:t>
            </a:r>
            <a:endParaRPr lang="en-US" sz="4900" dirty="0"/>
          </a:p>
          <a:p>
            <a:pPr lvl="0"/>
            <a:r>
              <a:rPr lang="en-US" sz="4900" dirty="0"/>
              <a:t>Govt. Officials</a:t>
            </a:r>
          </a:p>
          <a:p>
            <a:pPr lvl="0"/>
            <a:r>
              <a:rPr lang="en-US" sz="4900" dirty="0" err="1"/>
              <a:t>Namghar</a:t>
            </a:r>
            <a:r>
              <a:rPr lang="en-US" sz="4900" dirty="0"/>
              <a:t> President</a:t>
            </a:r>
          </a:p>
          <a:p>
            <a:pPr lvl="0"/>
            <a:r>
              <a:rPr lang="en-US" sz="4900" dirty="0" err="1"/>
              <a:t>Vikas</a:t>
            </a:r>
            <a:r>
              <a:rPr lang="en-US" sz="4900" dirty="0"/>
              <a:t> </a:t>
            </a:r>
            <a:r>
              <a:rPr lang="en-US" sz="4900" dirty="0" err="1"/>
              <a:t>Mitra</a:t>
            </a:r>
            <a:endParaRPr lang="en-US" sz="4900" dirty="0"/>
          </a:p>
          <a:p>
            <a:pPr lvl="0"/>
            <a:r>
              <a:rPr lang="en-US" sz="4900" dirty="0" err="1"/>
              <a:t>Tola</a:t>
            </a:r>
            <a:r>
              <a:rPr lang="en-US" sz="4900" dirty="0"/>
              <a:t> </a:t>
            </a:r>
            <a:r>
              <a:rPr lang="en-US" sz="4900" dirty="0" err="1"/>
              <a:t>Sevak</a:t>
            </a:r>
            <a:endParaRPr lang="en-US" sz="4900" dirty="0"/>
          </a:p>
          <a:p>
            <a:pPr lvl="0"/>
            <a:r>
              <a:rPr lang="en-US" sz="4900" dirty="0"/>
              <a:t>Teacher</a:t>
            </a:r>
          </a:p>
          <a:p>
            <a:pPr lvl="0"/>
            <a:r>
              <a:rPr lang="en-US" sz="4900" dirty="0"/>
              <a:t>ASHA</a:t>
            </a:r>
          </a:p>
          <a:p>
            <a:pPr lvl="0"/>
            <a:r>
              <a:rPr lang="en-US" sz="4900" dirty="0"/>
              <a:t>Police Patel</a:t>
            </a:r>
          </a:p>
          <a:p>
            <a:pPr lvl="0"/>
            <a:r>
              <a:rPr lang="en-US" sz="4900" dirty="0" err="1"/>
              <a:t>Jagaliya</a:t>
            </a:r>
            <a:endParaRPr lang="en-US" sz="4900" dirty="0"/>
          </a:p>
          <a:p>
            <a:pPr lvl="0"/>
            <a:r>
              <a:rPr lang="en-US" altLang="en-US" sz="4900" dirty="0" err="1">
                <a:solidFill>
                  <a:srgbClr val="000000"/>
                </a:solidFill>
                <a:latin typeface="Segoe UI" panose="020B0502040204020203" pitchFamily="34" charset="0"/>
                <a:ea typeface="Andale Sans UI"/>
                <a:cs typeface="Segoe UI" panose="020B0502040204020203" pitchFamily="34" charset="0"/>
              </a:rPr>
              <a:t>Sarpanch</a:t>
            </a:r>
            <a:endParaRPr lang="en-US" sz="4900" dirty="0"/>
          </a:p>
          <a:p>
            <a:pPr lvl="0"/>
            <a:r>
              <a:rPr lang="en-US" altLang="en-US" sz="4900" dirty="0" err="1">
                <a:solidFill>
                  <a:srgbClr val="000000"/>
                </a:solidFill>
                <a:latin typeface="Segoe UI" panose="020B0502040204020203" pitchFamily="34" charset="0"/>
                <a:ea typeface="Andale Sans UI"/>
                <a:cs typeface="Segoe UI" panose="020B0502040204020203" pitchFamily="34" charset="0"/>
              </a:rPr>
              <a:t>Kotwar</a:t>
            </a:r>
            <a:endParaRPr lang="en-US" sz="4900" dirty="0"/>
          </a:p>
          <a:p>
            <a:pPr lvl="0"/>
            <a:r>
              <a:rPr lang="en-US" altLang="en-US" sz="4900" dirty="0" err="1">
                <a:solidFill>
                  <a:srgbClr val="000000"/>
                </a:solidFill>
                <a:latin typeface="Segoe UI" panose="020B0502040204020203" pitchFamily="34" charset="0"/>
                <a:ea typeface="Andale Sans UI"/>
                <a:cs typeface="Segoe UI" panose="020B0502040204020203" pitchFamily="34" charset="0"/>
              </a:rPr>
              <a:t>Nayak</a:t>
            </a:r>
            <a:endParaRPr lang="en-US" sz="4900" dirty="0"/>
          </a:p>
          <a:p>
            <a:pPr lvl="0"/>
            <a:r>
              <a:rPr lang="en-US" sz="4900" dirty="0" err="1"/>
              <a:t>Maulavi</a:t>
            </a:r>
            <a:endParaRPr lang="en-US" sz="4900" dirty="0"/>
          </a:p>
          <a:p>
            <a:pPr lvl="0"/>
            <a:r>
              <a:rPr lang="en-US" sz="4900" dirty="0"/>
              <a:t>Hafiz</a:t>
            </a:r>
          </a:p>
          <a:p>
            <a:pPr lvl="0"/>
            <a:r>
              <a:rPr lang="en-US" sz="4900" dirty="0" err="1"/>
              <a:t>Ojha</a:t>
            </a:r>
            <a:endParaRPr lang="en-US" sz="4900" dirty="0"/>
          </a:p>
          <a:p>
            <a:pPr lvl="0"/>
            <a:r>
              <a:rPr lang="en-US" sz="4900" dirty="0" err="1"/>
              <a:t>Godit</a:t>
            </a:r>
            <a:r>
              <a:rPr lang="en-US" sz="4900" dirty="0"/>
              <a:t> (Informer)</a:t>
            </a:r>
          </a:p>
          <a:p>
            <a:pPr lvl="0"/>
            <a:r>
              <a:rPr lang="en-US" sz="4900" dirty="0"/>
              <a:t>Postman</a:t>
            </a:r>
          </a:p>
          <a:p>
            <a:pPr lvl="0"/>
            <a:r>
              <a:rPr lang="en-US" sz="4900" dirty="0"/>
              <a:t>Cycle </a:t>
            </a:r>
            <a:r>
              <a:rPr lang="en-US" sz="4900" dirty="0" smtClean="0"/>
              <a:t>Vendors-</a:t>
            </a:r>
            <a:r>
              <a:rPr lang="en-US" sz="4900" dirty="0" err="1" smtClean="0"/>
              <a:t>Pheriwalas</a:t>
            </a:r>
            <a:endParaRPr lang="en-US" sz="4900" dirty="0" smtClean="0"/>
          </a:p>
          <a:p>
            <a:pPr lvl="0"/>
            <a:r>
              <a:rPr lang="en-US" sz="4900" dirty="0" smtClean="0"/>
              <a:t>NGO/CBOs</a:t>
            </a:r>
            <a:endParaRPr lang="en-US" sz="4900" dirty="0"/>
          </a:p>
          <a:p>
            <a:pPr lvl="0"/>
            <a:endParaRPr lang="en-US" sz="4000" dirty="0"/>
          </a:p>
          <a:p>
            <a:pPr algn="just">
              <a:lnSpc>
                <a:spcPct val="100000"/>
              </a:lnSpc>
            </a:pPr>
            <a:endParaRPr lang="en-IN" sz="2800" dirty="0">
              <a:latin typeface="+mj-lt"/>
            </a:endParaRPr>
          </a:p>
          <a:p>
            <a:endParaRPr lang="en-US" dirty="0" smtClean="0"/>
          </a:p>
          <a:p>
            <a:endParaRPr lang="en-US" dirty="0"/>
          </a:p>
        </p:txBody>
      </p:sp>
      <p:sp>
        <p:nvSpPr>
          <p:cNvPr id="9" name="Rectangle 8"/>
          <p:cNvSpPr/>
          <p:nvPr/>
        </p:nvSpPr>
        <p:spPr>
          <a:xfrm>
            <a:off x="5436096" y="1268760"/>
            <a:ext cx="2808312" cy="3139321"/>
          </a:xfrm>
          <a:prstGeom prst="rect">
            <a:avLst/>
          </a:prstGeom>
        </p:spPr>
        <p:txBody>
          <a:bodyPr wrap="square">
            <a:spAutoFit/>
          </a:bodyPr>
          <a:lstStyle/>
          <a:p>
            <a:pPr lvl="0"/>
            <a:r>
              <a:rPr lang="en-US" b="1" dirty="0" smtClean="0"/>
              <a:t>For Group Communication: </a:t>
            </a:r>
          </a:p>
          <a:p>
            <a:pPr marL="285750" lvl="0" indent="-285750">
              <a:buFont typeface="Arial" panose="020B0604020202020204" pitchFamily="34" charset="0"/>
              <a:buChar char="•"/>
            </a:pPr>
            <a:r>
              <a:rPr lang="en-US" dirty="0" smtClean="0"/>
              <a:t>Meetings </a:t>
            </a:r>
            <a:r>
              <a:rPr lang="en-US" dirty="0"/>
              <a:t>By </a:t>
            </a:r>
            <a:r>
              <a:rPr lang="en-US" i="1" dirty="0" err="1"/>
              <a:t>Rabidas</a:t>
            </a:r>
            <a:r>
              <a:rPr lang="en-US" i="1" dirty="0"/>
              <a:t> </a:t>
            </a:r>
            <a:r>
              <a:rPr lang="en-US" i="1" dirty="0" err="1"/>
              <a:t>Vikas</a:t>
            </a:r>
            <a:r>
              <a:rPr lang="en-US" i="1" dirty="0"/>
              <a:t> </a:t>
            </a:r>
            <a:r>
              <a:rPr lang="en-US" i="1" dirty="0" err="1"/>
              <a:t>Manch</a:t>
            </a:r>
            <a:endParaRPr lang="en-US" dirty="0"/>
          </a:p>
          <a:p>
            <a:pPr marL="285750" lvl="0" indent="-285750">
              <a:buFont typeface="Arial" panose="020B0604020202020204" pitchFamily="34" charset="0"/>
              <a:buChar char="•"/>
            </a:pPr>
            <a:r>
              <a:rPr lang="en-US" dirty="0"/>
              <a:t>Handloom Units</a:t>
            </a:r>
          </a:p>
          <a:p>
            <a:pPr marL="285750" lvl="0" indent="-285750">
              <a:buFont typeface="Arial" panose="020B0604020202020204" pitchFamily="34" charset="0"/>
              <a:buChar char="•"/>
            </a:pPr>
            <a:r>
              <a:rPr lang="en-US" dirty="0" smtClean="0"/>
              <a:t>Mosque</a:t>
            </a:r>
          </a:p>
          <a:p>
            <a:pPr marL="285750" lvl="0" indent="-285750">
              <a:buFont typeface="Arial" panose="020B0604020202020204" pitchFamily="34" charset="0"/>
              <a:buChar char="•"/>
            </a:pPr>
            <a:r>
              <a:rPr lang="en-US" dirty="0" smtClean="0"/>
              <a:t>Temple</a:t>
            </a:r>
          </a:p>
          <a:p>
            <a:pPr marL="285750" lvl="0" indent="-285750">
              <a:buFont typeface="Arial" panose="020B0604020202020204" pitchFamily="34" charset="0"/>
              <a:buChar char="•"/>
            </a:pPr>
            <a:r>
              <a:rPr lang="en-US" dirty="0" err="1" smtClean="0"/>
              <a:t>Gurudwara</a:t>
            </a:r>
            <a:r>
              <a:rPr lang="en-US" dirty="0" smtClean="0"/>
              <a:t> </a:t>
            </a:r>
            <a:endParaRPr lang="en-US" dirty="0"/>
          </a:p>
          <a:p>
            <a:pPr marL="285750" lvl="0" indent="-285750">
              <a:buFont typeface="Arial" panose="020B0604020202020204" pitchFamily="34" charset="0"/>
              <a:buChar char="•"/>
            </a:pPr>
            <a:r>
              <a:rPr lang="en-US" dirty="0"/>
              <a:t>Annual Dang </a:t>
            </a:r>
            <a:r>
              <a:rPr lang="en-US" dirty="0" err="1"/>
              <a:t>Darbar</a:t>
            </a:r>
            <a:endParaRPr lang="en-US" dirty="0"/>
          </a:p>
          <a:p>
            <a:pPr marL="285750" lvl="0" indent="-285750">
              <a:buFont typeface="Arial" panose="020B0604020202020204" pitchFamily="34" charset="0"/>
              <a:buChar char="•"/>
            </a:pPr>
            <a:r>
              <a:rPr lang="en-US" dirty="0"/>
              <a:t>Puja</a:t>
            </a:r>
          </a:p>
          <a:p>
            <a:pPr marL="285750" lvl="0" indent="-285750">
              <a:buFont typeface="Arial" panose="020B0604020202020204" pitchFamily="34" charset="0"/>
              <a:buChar char="•"/>
            </a:pPr>
            <a:r>
              <a:rPr lang="en-US" dirty="0"/>
              <a:t>Gram Sabha</a:t>
            </a:r>
          </a:p>
          <a:p>
            <a:pPr marL="285750" lvl="0" indent="-285750">
              <a:buFont typeface="Arial" panose="020B0604020202020204" pitchFamily="34" charset="0"/>
              <a:buChar char="•"/>
            </a:pPr>
            <a:r>
              <a:rPr lang="en-US" dirty="0"/>
              <a:t>Women groups</a:t>
            </a:r>
          </a:p>
        </p:txBody>
      </p:sp>
    </p:spTree>
    <p:extLst>
      <p:ext uri="{BB962C8B-B14F-4D97-AF65-F5344CB8AC3E}">
        <p14:creationId xmlns:p14="http://schemas.microsoft.com/office/powerpoint/2010/main" val="40496826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a:solidFill>
            <a:schemeClr val="accent6"/>
          </a:solidFill>
          <a:ln>
            <a:noFill/>
          </a:ln>
        </p:spPr>
        <p:txBody>
          <a:bodyPr vert="horz" wrap="square" lIns="94907" tIns="47454" rIns="94907" bIns="47454" numCol="1" rtlCol="0" anchor="ctr" anchorCtr="0" compatLnSpc="1">
            <a:prstTxWarp prst="textNoShape">
              <a:avLst/>
            </a:prstTxWarp>
            <a:normAutofit/>
          </a:bodyPr>
          <a:lstStyle/>
          <a:p>
            <a:pPr defTabSz="942975" eaLnBrk="0" fontAlgn="base" hangingPunct="0">
              <a:lnSpc>
                <a:spcPct val="75000"/>
              </a:lnSpc>
              <a:spcAft>
                <a:spcPct val="0"/>
              </a:spcAft>
            </a:pPr>
            <a:r>
              <a:rPr lang="en-US" sz="3600" b="1" dirty="0">
                <a:solidFill>
                  <a:srgbClr val="C00000"/>
                </a:solidFill>
                <a:latin typeface="Calibri" panose="020F0502020204030204" pitchFamily="34" charset="0"/>
              </a:rPr>
              <a:t>Special focus on High risk areas/population</a:t>
            </a:r>
          </a:p>
        </p:txBody>
      </p:sp>
      <p:sp>
        <p:nvSpPr>
          <p:cNvPr id="3" name="Content Placeholder 2"/>
          <p:cNvSpPr>
            <a:spLocks noGrp="1"/>
          </p:cNvSpPr>
          <p:nvPr>
            <p:ph idx="1"/>
          </p:nvPr>
        </p:nvSpPr>
        <p:spPr>
          <a:xfrm>
            <a:off x="106363" y="1292654"/>
            <a:ext cx="4537645" cy="4833509"/>
          </a:xfrm>
        </p:spPr>
        <p:txBody>
          <a:bodyPr>
            <a:normAutofit fontScale="70000" lnSpcReduction="20000"/>
          </a:bodyPr>
          <a:lstStyle/>
          <a:p>
            <a:r>
              <a:rPr lang="en-US" dirty="0" smtClean="0"/>
              <a:t>Identify high risk population – migrants, mobile population, slums, labor colonies, children out of schools, in institutions – orphanage, JJ homes, street / beggar children, etc.</a:t>
            </a:r>
          </a:p>
          <a:p>
            <a:r>
              <a:rPr lang="en-US" dirty="0" smtClean="0"/>
              <a:t>Deploy FLWs for communication activities including the IPC with the HR community .</a:t>
            </a:r>
            <a:r>
              <a:rPr lang="en-US" dirty="0"/>
              <a:t> </a:t>
            </a:r>
            <a:endParaRPr lang="en-US" dirty="0" smtClean="0"/>
          </a:p>
          <a:p>
            <a:r>
              <a:rPr lang="en-US" dirty="0" smtClean="0"/>
              <a:t>Engage the influencers of the community</a:t>
            </a:r>
          </a:p>
          <a:p>
            <a:r>
              <a:rPr lang="en-US" dirty="0" smtClean="0"/>
              <a:t>Identify supervisors </a:t>
            </a:r>
            <a:r>
              <a:rPr lang="en-US" dirty="0"/>
              <a:t>and monitors </a:t>
            </a:r>
            <a:r>
              <a:rPr lang="en-US" dirty="0" smtClean="0"/>
              <a:t>to </a:t>
            </a:r>
            <a:r>
              <a:rPr lang="en-US" dirty="0"/>
              <a:t>focus on the High Risk Areas / Population</a:t>
            </a:r>
          </a:p>
          <a:p>
            <a:endParaRPr lang="en-US" dirty="0"/>
          </a:p>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978928"/>
            <a:ext cx="4355976" cy="275399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816" y="3790060"/>
            <a:ext cx="4355184" cy="2483877"/>
          </a:xfrm>
          <a:prstGeom prst="rect">
            <a:avLst/>
          </a:prstGeom>
        </p:spPr>
      </p:pic>
    </p:spTree>
    <p:extLst>
      <p:ext uri="{BB962C8B-B14F-4D97-AF65-F5344CB8AC3E}">
        <p14:creationId xmlns:p14="http://schemas.microsoft.com/office/powerpoint/2010/main" val="17019342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46" y="-23897"/>
            <a:ext cx="9144000" cy="500569"/>
          </a:xfrm>
          <a:prstGeom prst="rect">
            <a:avLst/>
          </a:prstGeom>
          <a:solidFill>
            <a:schemeClr val="accent6"/>
          </a:solidFill>
          <a:ln>
            <a:noFill/>
          </a:ln>
        </p:spPr>
        <p:txBody>
          <a:bodyPr vert="horz" wrap="square" lIns="94907" tIns="47454" rIns="94907" bIns="47454" numCol="1" rtlCol="0" anchor="ctr" anchorCtr="0" compatLnSpc="1">
            <a:prstTxWarp prst="textNoShape">
              <a:avLst/>
            </a:prstTxWarp>
            <a:normAutofit/>
          </a:bodyPr>
          <a:lstStyle>
            <a:defPPr>
              <a:defRPr lang="en-US"/>
            </a:defPPr>
            <a:lvl1pPr algn="ctr" defTabSz="942975" eaLnBrk="0" fontAlgn="base" hangingPunct="0">
              <a:lnSpc>
                <a:spcPct val="75000"/>
              </a:lnSpc>
              <a:spcBef>
                <a:spcPct val="0"/>
              </a:spcBef>
              <a:spcAft>
                <a:spcPct val="0"/>
              </a:spcAft>
              <a:buNone/>
              <a:defRPr sz="4400" b="1">
                <a:solidFill>
                  <a:srgbClr val="C00000"/>
                </a:solidFill>
                <a:latin typeface="Calibri" panose="020F0502020204030204" pitchFamily="34" charset="0"/>
                <a:ea typeface="+mj-ea"/>
                <a:cs typeface="+mj-cs"/>
              </a:defRPr>
            </a:lvl1pPr>
          </a:lstStyle>
          <a:p>
            <a:r>
              <a:rPr lang="en-US" sz="2800" dirty="0"/>
              <a:t>Social </a:t>
            </a:r>
            <a:r>
              <a:rPr lang="en-US" sz="2800" dirty="0" smtClean="0"/>
              <a:t>Mobilization</a:t>
            </a:r>
            <a:endParaRPr lang="en-US" sz="2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7" y="491110"/>
            <a:ext cx="3059833" cy="293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C:\Users\admin\Desktop\MI Presentation\Movies Photos\1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9566" y="3475796"/>
            <a:ext cx="3474434" cy="263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34" y="3471209"/>
            <a:ext cx="2456834" cy="266363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5776" y="3471209"/>
            <a:ext cx="2952328" cy="278870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4" y="476672"/>
            <a:ext cx="3104906" cy="2946908"/>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1839" y="461912"/>
            <a:ext cx="2952327" cy="2961667"/>
          </a:xfrm>
          <a:prstGeom prst="rect">
            <a:avLst/>
          </a:prstGeom>
        </p:spPr>
      </p:pic>
    </p:spTree>
    <p:extLst>
      <p:ext uri="{BB962C8B-B14F-4D97-AF65-F5344CB8AC3E}">
        <p14:creationId xmlns:p14="http://schemas.microsoft.com/office/powerpoint/2010/main" val="533056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0" y="19050"/>
            <a:ext cx="9144000" cy="584200"/>
          </a:xfrm>
          <a:prstGeom prst="rect">
            <a:avLst/>
          </a:prstGeom>
          <a:solidFill>
            <a:schemeClr val="accent6"/>
          </a:solidFill>
          <a:ln>
            <a:noFill/>
          </a:ln>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200" b="1" dirty="0">
                <a:solidFill>
                  <a:srgbClr val="FF0000"/>
                </a:solidFill>
                <a:latin typeface="Calibri"/>
                <a:hlinkClick r:id="rId2" action="ppaction://hlinkfile"/>
              </a:rPr>
              <a:t>MR Campaign Awareness Rallies</a:t>
            </a:r>
            <a:endParaRPr lang="en-US" sz="3200" b="1" dirty="0">
              <a:solidFill>
                <a:srgbClr val="FF0000"/>
              </a:solidFill>
              <a:latin typeface="Calibri"/>
            </a:endParaRPr>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03250"/>
            <a:ext cx="4648200"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3505200"/>
            <a:ext cx="4511675"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505200"/>
            <a:ext cx="4648200"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603250"/>
            <a:ext cx="4538663"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7" name="Text Box 7"/>
          <p:cNvSpPr txBox="1">
            <a:spLocks noChangeArrowheads="1"/>
          </p:cNvSpPr>
          <p:nvPr/>
        </p:nvSpPr>
        <p:spPr bwMode="auto">
          <a:xfrm>
            <a:off x="1187450" y="6251575"/>
            <a:ext cx="698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42975" eaLnBrk="0" hangingPunct="0">
              <a:defRPr>
                <a:solidFill>
                  <a:schemeClr val="tx1"/>
                </a:solidFill>
                <a:latin typeface="Calibri" pitchFamily="34" charset="0"/>
                <a:cs typeface="Arial" charset="0"/>
              </a:defRPr>
            </a:lvl1pPr>
            <a:lvl2pPr marL="742950" indent="-285750" defTabSz="942975" eaLnBrk="0" hangingPunct="0">
              <a:defRPr>
                <a:solidFill>
                  <a:schemeClr val="tx1"/>
                </a:solidFill>
                <a:latin typeface="Calibri" pitchFamily="34" charset="0"/>
                <a:cs typeface="Arial" charset="0"/>
              </a:defRPr>
            </a:lvl2pPr>
            <a:lvl3pPr marL="1143000" indent="-228600" defTabSz="942975" eaLnBrk="0" hangingPunct="0">
              <a:defRPr>
                <a:solidFill>
                  <a:schemeClr val="tx1"/>
                </a:solidFill>
                <a:latin typeface="Calibri" pitchFamily="34" charset="0"/>
                <a:cs typeface="Arial" charset="0"/>
              </a:defRPr>
            </a:lvl3pPr>
            <a:lvl4pPr marL="1600200" indent="-228600" defTabSz="942975" eaLnBrk="0" hangingPunct="0">
              <a:defRPr>
                <a:solidFill>
                  <a:schemeClr val="tx1"/>
                </a:solidFill>
                <a:latin typeface="Calibri" pitchFamily="34" charset="0"/>
                <a:cs typeface="Arial" charset="0"/>
              </a:defRPr>
            </a:lvl4pPr>
            <a:lvl5pPr marL="2057400" indent="-228600" defTabSz="942975" eaLnBrk="0" hangingPunct="0">
              <a:defRPr>
                <a:solidFill>
                  <a:schemeClr val="tx1"/>
                </a:solidFill>
                <a:latin typeface="Calibri" pitchFamily="34" charset="0"/>
                <a:cs typeface="Arial" charset="0"/>
              </a:defRPr>
            </a:lvl5pPr>
            <a:lvl6pPr marL="2514600" indent="-228600" defTabSz="942975" eaLnBrk="0" fontAlgn="base" hangingPunct="0">
              <a:spcBef>
                <a:spcPct val="0"/>
              </a:spcBef>
              <a:spcAft>
                <a:spcPct val="0"/>
              </a:spcAft>
              <a:defRPr>
                <a:solidFill>
                  <a:schemeClr val="tx1"/>
                </a:solidFill>
                <a:latin typeface="Calibri" pitchFamily="34" charset="0"/>
                <a:cs typeface="Arial" charset="0"/>
              </a:defRPr>
            </a:lvl6pPr>
            <a:lvl7pPr marL="2971800" indent="-228600" defTabSz="942975" eaLnBrk="0" fontAlgn="base" hangingPunct="0">
              <a:spcBef>
                <a:spcPct val="0"/>
              </a:spcBef>
              <a:spcAft>
                <a:spcPct val="0"/>
              </a:spcAft>
              <a:defRPr>
                <a:solidFill>
                  <a:schemeClr val="tx1"/>
                </a:solidFill>
                <a:latin typeface="Calibri" pitchFamily="34" charset="0"/>
                <a:cs typeface="Arial" charset="0"/>
              </a:defRPr>
            </a:lvl7pPr>
            <a:lvl8pPr marL="3429000" indent="-228600" defTabSz="942975" eaLnBrk="0" fontAlgn="base" hangingPunct="0">
              <a:spcBef>
                <a:spcPct val="0"/>
              </a:spcBef>
              <a:spcAft>
                <a:spcPct val="0"/>
              </a:spcAft>
              <a:defRPr>
                <a:solidFill>
                  <a:schemeClr val="tx1"/>
                </a:solidFill>
                <a:latin typeface="Calibri" pitchFamily="34" charset="0"/>
                <a:cs typeface="Arial" charset="0"/>
              </a:defRPr>
            </a:lvl8pPr>
            <a:lvl9pPr marL="3886200" indent="-228600" defTabSz="942975"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b="1" dirty="0">
                <a:solidFill>
                  <a:srgbClr val="FFFFFF"/>
                </a:solidFill>
                <a:latin typeface="Agency FB" pitchFamily="34" charset="0"/>
              </a:rPr>
              <a:t>Measles-Rubella  Vaccination Campaign February 2017 Karnataka </a:t>
            </a:r>
          </a:p>
        </p:txBody>
      </p:sp>
    </p:spTree>
    <p:extLst>
      <p:ext uri="{BB962C8B-B14F-4D97-AF65-F5344CB8AC3E}">
        <p14:creationId xmlns:p14="http://schemas.microsoft.com/office/powerpoint/2010/main" val="1521256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0" y="0"/>
            <a:ext cx="4953000" cy="1143000"/>
          </a:xfrm>
        </p:spPr>
        <p:txBody>
          <a:bodyPr wrap="square" numCol="1" anchorCtr="0" compatLnSpc="1">
            <a:prstTxWarp prst="textNoShape">
              <a:avLst/>
            </a:prstTxWarp>
          </a:bodyPr>
          <a:lstStyle/>
          <a:p>
            <a:pPr eaLnBrk="1" hangingPunct="1"/>
            <a:r>
              <a:rPr lang="en-US" sz="2800" dirty="0" smtClean="0">
                <a:solidFill>
                  <a:schemeClr val="tx1"/>
                </a:solidFill>
              </a:rPr>
              <a:t>Kala Jatha Van</a:t>
            </a:r>
          </a:p>
        </p:txBody>
      </p:sp>
      <p:sp>
        <p:nvSpPr>
          <p:cNvPr id="19459" name="Text Box 7"/>
          <p:cNvSpPr txBox="1">
            <a:spLocks noChangeArrowheads="1"/>
          </p:cNvSpPr>
          <p:nvPr/>
        </p:nvSpPr>
        <p:spPr bwMode="auto">
          <a:xfrm>
            <a:off x="1187450" y="6251575"/>
            <a:ext cx="698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42975" eaLnBrk="0" hangingPunct="0">
              <a:defRPr>
                <a:solidFill>
                  <a:schemeClr val="tx1"/>
                </a:solidFill>
                <a:latin typeface="Calibri" pitchFamily="34" charset="0"/>
                <a:cs typeface="Arial" charset="0"/>
              </a:defRPr>
            </a:lvl1pPr>
            <a:lvl2pPr marL="742950" indent="-285750" defTabSz="942975" eaLnBrk="0" hangingPunct="0">
              <a:defRPr>
                <a:solidFill>
                  <a:schemeClr val="tx1"/>
                </a:solidFill>
                <a:latin typeface="Calibri" pitchFamily="34" charset="0"/>
                <a:cs typeface="Arial" charset="0"/>
              </a:defRPr>
            </a:lvl2pPr>
            <a:lvl3pPr marL="1143000" indent="-228600" defTabSz="942975" eaLnBrk="0" hangingPunct="0">
              <a:defRPr>
                <a:solidFill>
                  <a:schemeClr val="tx1"/>
                </a:solidFill>
                <a:latin typeface="Calibri" pitchFamily="34" charset="0"/>
                <a:cs typeface="Arial" charset="0"/>
              </a:defRPr>
            </a:lvl3pPr>
            <a:lvl4pPr marL="1600200" indent="-228600" defTabSz="942975" eaLnBrk="0" hangingPunct="0">
              <a:defRPr>
                <a:solidFill>
                  <a:schemeClr val="tx1"/>
                </a:solidFill>
                <a:latin typeface="Calibri" pitchFamily="34" charset="0"/>
                <a:cs typeface="Arial" charset="0"/>
              </a:defRPr>
            </a:lvl4pPr>
            <a:lvl5pPr marL="2057400" indent="-228600" defTabSz="942975" eaLnBrk="0" hangingPunct="0">
              <a:defRPr>
                <a:solidFill>
                  <a:schemeClr val="tx1"/>
                </a:solidFill>
                <a:latin typeface="Calibri" pitchFamily="34" charset="0"/>
                <a:cs typeface="Arial" charset="0"/>
              </a:defRPr>
            </a:lvl5pPr>
            <a:lvl6pPr marL="2514600" indent="-228600" defTabSz="942975" eaLnBrk="0" fontAlgn="base" hangingPunct="0">
              <a:spcBef>
                <a:spcPct val="0"/>
              </a:spcBef>
              <a:spcAft>
                <a:spcPct val="0"/>
              </a:spcAft>
              <a:defRPr>
                <a:solidFill>
                  <a:schemeClr val="tx1"/>
                </a:solidFill>
                <a:latin typeface="Calibri" pitchFamily="34" charset="0"/>
                <a:cs typeface="Arial" charset="0"/>
              </a:defRPr>
            </a:lvl6pPr>
            <a:lvl7pPr marL="2971800" indent="-228600" defTabSz="942975" eaLnBrk="0" fontAlgn="base" hangingPunct="0">
              <a:spcBef>
                <a:spcPct val="0"/>
              </a:spcBef>
              <a:spcAft>
                <a:spcPct val="0"/>
              </a:spcAft>
              <a:defRPr>
                <a:solidFill>
                  <a:schemeClr val="tx1"/>
                </a:solidFill>
                <a:latin typeface="Calibri" pitchFamily="34" charset="0"/>
                <a:cs typeface="Arial" charset="0"/>
              </a:defRPr>
            </a:lvl7pPr>
            <a:lvl8pPr marL="3429000" indent="-228600" defTabSz="942975" eaLnBrk="0" fontAlgn="base" hangingPunct="0">
              <a:spcBef>
                <a:spcPct val="0"/>
              </a:spcBef>
              <a:spcAft>
                <a:spcPct val="0"/>
              </a:spcAft>
              <a:defRPr>
                <a:solidFill>
                  <a:schemeClr val="tx1"/>
                </a:solidFill>
                <a:latin typeface="Calibri" pitchFamily="34" charset="0"/>
                <a:cs typeface="Arial" charset="0"/>
              </a:defRPr>
            </a:lvl8pPr>
            <a:lvl9pPr marL="3886200" indent="-228600" defTabSz="942975"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b="1" dirty="0">
                <a:solidFill>
                  <a:srgbClr val="FFFFFF"/>
                </a:solidFill>
                <a:latin typeface="Agency FB" pitchFamily="34" charset="0"/>
              </a:rPr>
              <a:t>Measles-Rubella  Vaccination Campaign February 2017 Karnataka </a:t>
            </a:r>
          </a:p>
        </p:txBody>
      </p:sp>
      <p:pic>
        <p:nvPicPr>
          <p:cNvPr id="19460" name="Picture 2" descr="D:\Srcbanglore-Data\SRC Bangalore\MR Campaigns\Photos\IMG_20170207_112631177.jpg">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153336"/>
            <a:ext cx="4273550" cy="258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descr="D:\Srcbanglore-Data\SRC Bangalore\MR Campaigns\Photos\20170214_180145658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63" y="1135063"/>
            <a:ext cx="4002286" cy="258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0" y="-7938"/>
            <a:ext cx="9150350" cy="1143001"/>
          </a:xfrm>
          <a:prstGeom prst="rect">
            <a:avLst/>
          </a:prstGeom>
          <a:solidFill>
            <a:schemeClr val="accent6"/>
          </a:solidFill>
        </p:spPr>
        <p:txBody>
          <a:bodyPr lIns="90562" tIns="45282" rIns="90562" bIns="45282" anchor="ctr"/>
          <a:lstStyle>
            <a:lvl1pPr algn="ctr" defTabSz="905599" rtl="0" eaLnBrk="1" latinLnBrk="0" hangingPunct="1">
              <a:spcBef>
                <a:spcPct val="0"/>
              </a:spcBef>
              <a:buNone/>
              <a:defRPr sz="4400" b="1" kern="1200">
                <a:solidFill>
                  <a:srgbClr val="C00000"/>
                </a:solidFill>
                <a:latin typeface="+mj-lt"/>
                <a:ea typeface="+mj-ea"/>
                <a:cs typeface="+mj-cs"/>
              </a:defRPr>
            </a:lvl1pPr>
          </a:lstStyle>
          <a:p>
            <a:pPr>
              <a:defRPr/>
            </a:pPr>
            <a:r>
              <a:rPr lang="en-US" sz="3200" dirty="0" smtClean="0">
                <a:solidFill>
                  <a:srgbClr val="FF0000"/>
                </a:solidFill>
              </a:rPr>
              <a:t>Miking and supervision through Autos</a:t>
            </a:r>
            <a:endParaRPr lang="en-US" sz="3200" dirty="0">
              <a:solidFill>
                <a:srgbClr val="FF0000"/>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8025" y="3717182"/>
            <a:ext cx="4247564" cy="2348001"/>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62" y="3753036"/>
            <a:ext cx="4002287" cy="2360600"/>
          </a:xfrm>
          <a:prstGeom prst="rect">
            <a:avLst/>
          </a:prstGeom>
        </p:spPr>
      </p:pic>
    </p:spTree>
    <p:extLst>
      <p:ext uri="{BB962C8B-B14F-4D97-AF65-F5344CB8AC3E}">
        <p14:creationId xmlns:p14="http://schemas.microsoft.com/office/powerpoint/2010/main" val="602899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89933"/>
          </a:xfrm>
          <a:solidFill>
            <a:schemeClr val="accent6"/>
          </a:solidFill>
          <a:ln>
            <a:noFill/>
          </a:ln>
        </p:spPr>
        <p:txBody>
          <a:bodyPr vert="horz" wrap="square" lIns="94907" tIns="47454" rIns="94907" bIns="47454" numCol="1" rtlCol="0" anchor="ctr" anchorCtr="0" compatLnSpc="1">
            <a:prstTxWarp prst="textNoShape">
              <a:avLst/>
            </a:prstTxWarp>
            <a:normAutofit/>
          </a:bodyPr>
          <a:lstStyle/>
          <a:p>
            <a:pPr defTabSz="942975" eaLnBrk="0" fontAlgn="base" hangingPunct="0">
              <a:lnSpc>
                <a:spcPct val="75000"/>
              </a:lnSpc>
              <a:spcAft>
                <a:spcPct val="0"/>
              </a:spcAft>
            </a:pPr>
            <a:r>
              <a:rPr lang="en-GB" sz="2800" b="1" dirty="0">
                <a:solidFill>
                  <a:srgbClr val="C00000"/>
                </a:solidFill>
                <a:latin typeface="Calibri" panose="020F0502020204030204" pitchFamily="34" charset="0"/>
              </a:rPr>
              <a:t>Communication objectives for the MR campaign </a:t>
            </a:r>
            <a:endParaRPr lang="en-US" sz="2800" b="1" dirty="0">
              <a:solidFill>
                <a:srgbClr val="C00000"/>
              </a:solidFill>
              <a:latin typeface="Calibri" panose="020F0502020204030204" pitchFamily="34" charset="0"/>
            </a:endParaRPr>
          </a:p>
        </p:txBody>
      </p:sp>
      <p:sp>
        <p:nvSpPr>
          <p:cNvPr id="3" name="Content Placeholder 2"/>
          <p:cNvSpPr>
            <a:spLocks noGrp="1"/>
          </p:cNvSpPr>
          <p:nvPr>
            <p:ph idx="1"/>
          </p:nvPr>
        </p:nvSpPr>
        <p:spPr>
          <a:xfrm>
            <a:off x="457200" y="1412776"/>
            <a:ext cx="8229600" cy="4525963"/>
          </a:xfrm>
        </p:spPr>
        <p:txBody>
          <a:bodyPr>
            <a:normAutofit fontScale="92500" lnSpcReduction="10000"/>
          </a:bodyPr>
          <a:lstStyle/>
          <a:p>
            <a:pPr lvl="0" algn="just" fontAlgn="base">
              <a:lnSpc>
                <a:spcPct val="115000"/>
              </a:lnSpc>
              <a:spcBef>
                <a:spcPts val="0"/>
              </a:spcBef>
              <a:buFont typeface="+mj-lt"/>
              <a:buAutoNum type="arabicPeriod"/>
            </a:pPr>
            <a:r>
              <a:rPr lang="en-GB" spc="-20" dirty="0" smtClean="0">
                <a:solidFill>
                  <a:srgbClr val="000000"/>
                </a:solidFill>
                <a:latin typeface="Calibri" panose="020F0502020204030204" pitchFamily="34" charset="0"/>
                <a:ea typeface="Book Antiqua" panose="02040602050305030304" pitchFamily="18" charset="0"/>
                <a:cs typeface="Calibri" panose="020F0502020204030204" pitchFamily="34" charset="0"/>
              </a:rPr>
              <a:t>Positive </a:t>
            </a:r>
            <a:r>
              <a:rPr lang="en-GB" spc="-20" dirty="0">
                <a:solidFill>
                  <a:srgbClr val="000000"/>
                </a:solidFill>
                <a:latin typeface="Calibri" panose="020F0502020204030204" pitchFamily="34" charset="0"/>
                <a:ea typeface="Book Antiqua" panose="02040602050305030304" pitchFamily="18" charset="0"/>
                <a:cs typeface="Calibri" panose="020F0502020204030204" pitchFamily="34" charset="0"/>
              </a:rPr>
              <a:t>positioning of MR </a:t>
            </a:r>
            <a:r>
              <a:rPr lang="en-GB" spc="-20" dirty="0" smtClean="0">
                <a:solidFill>
                  <a:srgbClr val="000000"/>
                </a:solidFill>
                <a:latin typeface="Calibri" panose="020F0502020204030204" pitchFamily="34" charset="0"/>
                <a:ea typeface="Book Antiqua" panose="02040602050305030304" pitchFamily="18" charset="0"/>
                <a:cs typeface="Calibri" panose="020F0502020204030204" pitchFamily="34" charset="0"/>
              </a:rPr>
              <a:t>campaign</a:t>
            </a:r>
            <a:endParaRPr lang="en-US" dirty="0">
              <a:latin typeface="Calibri" panose="020F0502020204030204" pitchFamily="34" charset="0"/>
              <a:ea typeface="SimSun" panose="02010600030101010101" pitchFamily="2" charset="-122"/>
              <a:cs typeface="Arial" panose="020B0604020202020204" pitchFamily="34" charset="0"/>
            </a:endParaRPr>
          </a:p>
          <a:p>
            <a:pPr lvl="0" algn="just" fontAlgn="base">
              <a:lnSpc>
                <a:spcPct val="115000"/>
              </a:lnSpc>
              <a:spcBef>
                <a:spcPts val="0"/>
              </a:spcBef>
              <a:buFont typeface="+mj-lt"/>
              <a:buAutoNum type="arabicPeriod"/>
            </a:pPr>
            <a:r>
              <a:rPr lang="en-GB" spc="-20" dirty="0">
                <a:solidFill>
                  <a:srgbClr val="000000"/>
                </a:solidFill>
                <a:latin typeface="Calibri" panose="020F0502020204030204" pitchFamily="34" charset="0"/>
                <a:ea typeface="Book Antiqua" panose="02040602050305030304" pitchFamily="18" charset="0"/>
                <a:cs typeface="Calibri" panose="020F0502020204030204" pitchFamily="34" charset="0"/>
              </a:rPr>
              <a:t>Strengthen capacity of health workers on interpersonal communication (IPC) skills to ensure effective mobilisation </a:t>
            </a:r>
            <a:endParaRPr lang="en-GB" spc="-20" dirty="0" smtClean="0">
              <a:solidFill>
                <a:srgbClr val="000000"/>
              </a:solidFill>
              <a:latin typeface="Calibri" panose="020F0502020204030204" pitchFamily="34" charset="0"/>
              <a:ea typeface="Book Antiqua" panose="02040602050305030304" pitchFamily="18" charset="0"/>
              <a:cs typeface="Calibri" panose="020F0502020204030204" pitchFamily="34" charset="0"/>
            </a:endParaRPr>
          </a:p>
          <a:p>
            <a:pPr algn="just" fontAlgn="base">
              <a:lnSpc>
                <a:spcPct val="115000"/>
              </a:lnSpc>
              <a:spcBef>
                <a:spcPts val="0"/>
              </a:spcBef>
              <a:buFont typeface="+mj-lt"/>
              <a:buAutoNum type="arabicPeriod"/>
            </a:pPr>
            <a:r>
              <a:rPr lang="en-GB" spc="-20" dirty="0" smtClean="0">
                <a:solidFill>
                  <a:srgbClr val="000000"/>
                </a:solidFill>
                <a:latin typeface="Calibri" panose="020F0502020204030204" pitchFamily="34" charset="0"/>
                <a:ea typeface="Book Antiqua" panose="02040602050305030304" pitchFamily="18" charset="0"/>
                <a:cs typeface="Calibri" panose="020F0502020204030204" pitchFamily="34" charset="0"/>
              </a:rPr>
              <a:t>Build </a:t>
            </a:r>
            <a:r>
              <a:rPr lang="en-GB" spc="-20" dirty="0">
                <a:solidFill>
                  <a:srgbClr val="000000"/>
                </a:solidFill>
                <a:latin typeface="Calibri" panose="020F0502020204030204" pitchFamily="34" charset="0"/>
                <a:ea typeface="Book Antiqua" panose="02040602050305030304" pitchFamily="18" charset="0"/>
                <a:cs typeface="Calibri" panose="020F0502020204030204" pitchFamily="34" charset="0"/>
              </a:rPr>
              <a:t>an </a:t>
            </a:r>
            <a:r>
              <a:rPr lang="en-GB" spc="-20" dirty="0">
                <a:latin typeface="Calibri" panose="020F0502020204030204" pitchFamily="34" charset="0"/>
                <a:ea typeface="Book Antiqua" panose="02040602050305030304" pitchFamily="18" charset="0"/>
                <a:cs typeface="Calibri" panose="020F0502020204030204" pitchFamily="34" charset="0"/>
              </a:rPr>
              <a:t>enabling environment </a:t>
            </a:r>
            <a:r>
              <a:rPr lang="en-GB" spc="-20" dirty="0" smtClean="0">
                <a:latin typeface="Calibri" panose="020F0502020204030204" pitchFamily="34" charset="0"/>
                <a:ea typeface="Book Antiqua" panose="02040602050305030304" pitchFamily="18" charset="0"/>
                <a:cs typeface="Calibri" panose="020F0502020204030204" pitchFamily="34" charset="0"/>
              </a:rPr>
              <a:t>- </a:t>
            </a:r>
            <a:r>
              <a:rPr lang="en-GB" spc="-20" dirty="0">
                <a:latin typeface="Calibri" panose="020F0502020204030204" pitchFamily="34" charset="0"/>
                <a:ea typeface="Book Antiqua" panose="02040602050305030304" pitchFamily="18" charset="0"/>
                <a:cs typeface="Calibri" panose="020F0502020204030204" pitchFamily="34" charset="0"/>
              </a:rPr>
              <a:t>positive media reporting and </a:t>
            </a:r>
            <a:r>
              <a:rPr lang="en-GB" spc="-20" dirty="0" smtClean="0">
                <a:latin typeface="Calibri" panose="020F0502020204030204" pitchFamily="34" charset="0"/>
                <a:ea typeface="Book Antiqua" panose="02040602050305030304" pitchFamily="18" charset="0"/>
                <a:cs typeface="Calibri" panose="020F0502020204030204" pitchFamily="34" charset="0"/>
              </a:rPr>
              <a:t>creating awareness on date/ time and place of the campaign, need for MR</a:t>
            </a:r>
          </a:p>
          <a:p>
            <a:pPr algn="just" fontAlgn="base">
              <a:lnSpc>
                <a:spcPct val="115000"/>
              </a:lnSpc>
              <a:spcBef>
                <a:spcPts val="0"/>
              </a:spcBef>
              <a:buFont typeface="+mj-lt"/>
              <a:buAutoNum type="arabicPeriod"/>
            </a:pPr>
            <a:r>
              <a:rPr lang="en-GB" spc="-20" dirty="0" smtClean="0">
                <a:solidFill>
                  <a:srgbClr val="000000"/>
                </a:solidFill>
                <a:latin typeface="Calibri" panose="020F0502020204030204" pitchFamily="34" charset="0"/>
                <a:ea typeface="Book Antiqua" panose="02040602050305030304" pitchFamily="18" charset="0"/>
                <a:cs typeface="Calibri" panose="020F0502020204030204" pitchFamily="34" charset="0"/>
              </a:rPr>
              <a:t>Facilitate </a:t>
            </a:r>
            <a:r>
              <a:rPr lang="en-GB" spc="-20" dirty="0">
                <a:solidFill>
                  <a:srgbClr val="000000"/>
                </a:solidFill>
                <a:latin typeface="Calibri" panose="020F0502020204030204" pitchFamily="34" charset="0"/>
                <a:ea typeface="Book Antiqua" panose="02040602050305030304" pitchFamily="18" charset="0"/>
                <a:cs typeface="Calibri" panose="020F0502020204030204" pitchFamily="34" charset="0"/>
              </a:rPr>
              <a:t>community acceptance of MR vaccination during the campaign</a:t>
            </a:r>
          </a:p>
          <a:p>
            <a:pPr lvl="0" algn="just" fontAlgn="base">
              <a:lnSpc>
                <a:spcPct val="115000"/>
              </a:lnSpc>
              <a:spcBef>
                <a:spcPts val="0"/>
              </a:spcBef>
              <a:buFont typeface="+mj-lt"/>
              <a:buAutoNum type="arabicPeriod"/>
            </a:pPr>
            <a:endParaRPr lang="en-US" dirty="0"/>
          </a:p>
        </p:txBody>
      </p:sp>
    </p:spTree>
    <p:extLst>
      <p:ext uri="{BB962C8B-B14F-4D97-AF65-F5344CB8AC3E}">
        <p14:creationId xmlns:p14="http://schemas.microsoft.com/office/powerpoint/2010/main" val="3924066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p:cNvSpPr txBox="1">
            <a:spLocks noChangeArrowheads="1"/>
          </p:cNvSpPr>
          <p:nvPr/>
        </p:nvSpPr>
        <p:spPr bwMode="auto">
          <a:xfrm>
            <a:off x="0" y="0"/>
            <a:ext cx="9144000" cy="954107"/>
          </a:xfrm>
          <a:prstGeom prst="rect">
            <a:avLst/>
          </a:prstGeom>
          <a:solidFill>
            <a:srgbClr val="FDEAD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b="1" dirty="0" smtClean="0">
                <a:solidFill>
                  <a:srgbClr val="FF0000"/>
                </a:solidFill>
                <a:latin typeface="Calibri"/>
              </a:rPr>
              <a:t>Announcements </a:t>
            </a:r>
            <a:r>
              <a:rPr lang="en-US" sz="2800" b="1" dirty="0">
                <a:solidFill>
                  <a:srgbClr val="FF0000"/>
                </a:solidFill>
                <a:latin typeface="Calibri"/>
              </a:rPr>
              <a:t>in Trains, Milk packets, Bus tickets, </a:t>
            </a:r>
          </a:p>
          <a:p>
            <a:pPr algn="ctr" eaLnBrk="1" hangingPunct="1"/>
            <a:r>
              <a:rPr lang="en-US" sz="2800" b="1" dirty="0">
                <a:solidFill>
                  <a:srgbClr val="FF0000"/>
                </a:solidFill>
                <a:latin typeface="Calibri"/>
              </a:rPr>
              <a:t>Newspaper skyber ads</a:t>
            </a:r>
          </a:p>
        </p:txBody>
      </p:sp>
      <p:sp>
        <p:nvSpPr>
          <p:cNvPr id="20483" name="Text Box 7"/>
          <p:cNvSpPr txBox="1">
            <a:spLocks noChangeArrowheads="1"/>
          </p:cNvSpPr>
          <p:nvPr/>
        </p:nvSpPr>
        <p:spPr bwMode="auto">
          <a:xfrm>
            <a:off x="1187450" y="6251575"/>
            <a:ext cx="698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42975" eaLnBrk="0" hangingPunct="0">
              <a:defRPr>
                <a:solidFill>
                  <a:schemeClr val="tx1"/>
                </a:solidFill>
                <a:latin typeface="Calibri" pitchFamily="34" charset="0"/>
                <a:cs typeface="Arial" charset="0"/>
              </a:defRPr>
            </a:lvl1pPr>
            <a:lvl2pPr marL="742950" indent="-285750" defTabSz="942975" eaLnBrk="0" hangingPunct="0">
              <a:defRPr>
                <a:solidFill>
                  <a:schemeClr val="tx1"/>
                </a:solidFill>
                <a:latin typeface="Calibri" pitchFamily="34" charset="0"/>
                <a:cs typeface="Arial" charset="0"/>
              </a:defRPr>
            </a:lvl2pPr>
            <a:lvl3pPr marL="1143000" indent="-228600" defTabSz="942975" eaLnBrk="0" hangingPunct="0">
              <a:defRPr>
                <a:solidFill>
                  <a:schemeClr val="tx1"/>
                </a:solidFill>
                <a:latin typeface="Calibri" pitchFamily="34" charset="0"/>
                <a:cs typeface="Arial" charset="0"/>
              </a:defRPr>
            </a:lvl3pPr>
            <a:lvl4pPr marL="1600200" indent="-228600" defTabSz="942975" eaLnBrk="0" hangingPunct="0">
              <a:defRPr>
                <a:solidFill>
                  <a:schemeClr val="tx1"/>
                </a:solidFill>
                <a:latin typeface="Calibri" pitchFamily="34" charset="0"/>
                <a:cs typeface="Arial" charset="0"/>
              </a:defRPr>
            </a:lvl4pPr>
            <a:lvl5pPr marL="2057400" indent="-228600" defTabSz="942975" eaLnBrk="0" hangingPunct="0">
              <a:defRPr>
                <a:solidFill>
                  <a:schemeClr val="tx1"/>
                </a:solidFill>
                <a:latin typeface="Calibri" pitchFamily="34" charset="0"/>
                <a:cs typeface="Arial" charset="0"/>
              </a:defRPr>
            </a:lvl5pPr>
            <a:lvl6pPr marL="2514600" indent="-228600" defTabSz="942975" eaLnBrk="0" fontAlgn="base" hangingPunct="0">
              <a:spcBef>
                <a:spcPct val="0"/>
              </a:spcBef>
              <a:spcAft>
                <a:spcPct val="0"/>
              </a:spcAft>
              <a:defRPr>
                <a:solidFill>
                  <a:schemeClr val="tx1"/>
                </a:solidFill>
                <a:latin typeface="Calibri" pitchFamily="34" charset="0"/>
                <a:cs typeface="Arial" charset="0"/>
              </a:defRPr>
            </a:lvl6pPr>
            <a:lvl7pPr marL="2971800" indent="-228600" defTabSz="942975" eaLnBrk="0" fontAlgn="base" hangingPunct="0">
              <a:spcBef>
                <a:spcPct val="0"/>
              </a:spcBef>
              <a:spcAft>
                <a:spcPct val="0"/>
              </a:spcAft>
              <a:defRPr>
                <a:solidFill>
                  <a:schemeClr val="tx1"/>
                </a:solidFill>
                <a:latin typeface="Calibri" pitchFamily="34" charset="0"/>
                <a:cs typeface="Arial" charset="0"/>
              </a:defRPr>
            </a:lvl7pPr>
            <a:lvl8pPr marL="3429000" indent="-228600" defTabSz="942975" eaLnBrk="0" fontAlgn="base" hangingPunct="0">
              <a:spcBef>
                <a:spcPct val="0"/>
              </a:spcBef>
              <a:spcAft>
                <a:spcPct val="0"/>
              </a:spcAft>
              <a:defRPr>
                <a:solidFill>
                  <a:schemeClr val="tx1"/>
                </a:solidFill>
                <a:latin typeface="Calibri" pitchFamily="34" charset="0"/>
                <a:cs typeface="Arial" charset="0"/>
              </a:defRPr>
            </a:lvl8pPr>
            <a:lvl9pPr marL="3886200" indent="-228600" defTabSz="942975"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b="1" dirty="0">
                <a:solidFill>
                  <a:srgbClr val="FFFFFF"/>
                </a:solidFill>
                <a:latin typeface="Agency FB" pitchFamily="34" charset="0"/>
              </a:rPr>
              <a:t>Measles-Rubella  Vaccination Campaign February 2017 Karnataka </a:t>
            </a:r>
          </a:p>
        </p:txBody>
      </p:sp>
      <p:pic>
        <p:nvPicPr>
          <p:cNvPr id="20485" name="Picture 3" descr="D:\Srcbanglore-Data\SRC Bangalore\MR Campaigns\Photos\20170214_1800189024.jpg"/>
          <p:cNvPicPr>
            <a:picLocks noChangeAspect="1" noChangeArrowheads="1"/>
          </p:cNvPicPr>
          <p:nvPr/>
        </p:nvPicPr>
        <p:blipFill>
          <a:blip r:embed="rId2">
            <a:extLst>
              <a:ext uri="{28A0092B-C50C-407E-A947-70E740481C1C}">
                <a14:useLocalDpi xmlns:a14="http://schemas.microsoft.com/office/drawing/2010/main" val="0"/>
              </a:ext>
            </a:extLst>
          </a:blip>
          <a:srcRect b="65456"/>
          <a:stretch>
            <a:fillRect/>
          </a:stretch>
        </p:blipFill>
        <p:spPr bwMode="auto">
          <a:xfrm>
            <a:off x="5562600" y="1130300"/>
            <a:ext cx="35814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4" descr="D:\Srcbanglore-Data\SRC Bangalore\MR Campaigns\Photos\20170214_18004215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590925"/>
            <a:ext cx="36957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5" descr="D:\Srcbanglore-Data\SRC Bangalore\MR Campaigns\Photos\20170214_180043747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7788" y="1103313"/>
            <a:ext cx="2944812"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6" descr="D:\Srcbanglore-Data\SRC Bangalore\MR Campaigns\Photos\20170214_180125637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3452813"/>
            <a:ext cx="29908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3" y="1483664"/>
            <a:ext cx="2843808" cy="3693824"/>
          </a:xfrm>
          <a:prstGeom prst="rect">
            <a:avLst/>
          </a:prstGeom>
        </p:spPr>
      </p:pic>
    </p:spTree>
    <p:extLst>
      <p:ext uri="{BB962C8B-B14F-4D97-AF65-F5344CB8AC3E}">
        <p14:creationId xmlns:p14="http://schemas.microsoft.com/office/powerpoint/2010/main" val="1940783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chemeClr val="accent6"/>
          </a:solidFill>
        </p:spPr>
        <p:txBody>
          <a:bodyPr>
            <a:normAutofit/>
          </a:bodyPr>
          <a:lstStyle/>
          <a:p>
            <a:r>
              <a:rPr lang="en-US" sz="3200" dirty="0" smtClean="0"/>
              <a:t>Platforms use for MR campaign </a:t>
            </a:r>
            <a:endParaRPr lang="en-US" sz="3200" dirty="0"/>
          </a:p>
        </p:txBody>
      </p:sp>
      <p:sp>
        <p:nvSpPr>
          <p:cNvPr id="3" name="Content Placeholder 2"/>
          <p:cNvSpPr>
            <a:spLocks noGrp="1"/>
          </p:cNvSpPr>
          <p:nvPr>
            <p:ph idx="1"/>
          </p:nvPr>
        </p:nvSpPr>
        <p:spPr>
          <a:xfrm>
            <a:off x="343268" y="1260705"/>
            <a:ext cx="8229600" cy="4525963"/>
          </a:xfrm>
        </p:spPr>
        <p:txBody>
          <a:bodyPr>
            <a:normAutofit fontScale="70000" lnSpcReduction="20000"/>
          </a:bodyPr>
          <a:lstStyle/>
          <a:p>
            <a:pPr lvl="0"/>
            <a:r>
              <a:rPr lang="en-US" dirty="0"/>
              <a:t>Theatre group</a:t>
            </a:r>
          </a:p>
          <a:p>
            <a:pPr lvl="0"/>
            <a:r>
              <a:rPr lang="en-US" dirty="0" err="1"/>
              <a:t>Tamasha</a:t>
            </a:r>
            <a:r>
              <a:rPr lang="en-US" dirty="0"/>
              <a:t> group</a:t>
            </a:r>
          </a:p>
          <a:p>
            <a:pPr lvl="0"/>
            <a:r>
              <a:rPr lang="en-US" dirty="0">
                <a:hlinkClick r:id="rId2" action="ppaction://hlinkfile"/>
              </a:rPr>
              <a:t>Pooja</a:t>
            </a:r>
            <a:endParaRPr lang="en-US" dirty="0"/>
          </a:p>
          <a:p>
            <a:pPr lvl="0"/>
            <a:r>
              <a:rPr lang="en-US" dirty="0" err="1"/>
              <a:t>Melas</a:t>
            </a:r>
            <a:r>
              <a:rPr lang="en-US" dirty="0"/>
              <a:t>/Fairs</a:t>
            </a:r>
          </a:p>
          <a:p>
            <a:pPr lvl="0"/>
            <a:r>
              <a:rPr lang="en-US" dirty="0"/>
              <a:t>Mosque announcements</a:t>
            </a:r>
          </a:p>
          <a:p>
            <a:pPr lvl="0"/>
            <a:r>
              <a:rPr lang="en-US" dirty="0"/>
              <a:t>Drum beat</a:t>
            </a:r>
          </a:p>
          <a:p>
            <a:pPr lvl="0"/>
            <a:r>
              <a:rPr lang="en-US" dirty="0" err="1"/>
              <a:t>Haat</a:t>
            </a:r>
            <a:r>
              <a:rPr lang="en-US" dirty="0"/>
              <a:t>/Bazar</a:t>
            </a:r>
          </a:p>
          <a:p>
            <a:pPr lvl="0"/>
            <a:r>
              <a:rPr lang="en-US" dirty="0"/>
              <a:t>Local folk songs</a:t>
            </a:r>
          </a:p>
          <a:p>
            <a:pPr lvl="0"/>
            <a:r>
              <a:rPr lang="en-US" dirty="0"/>
              <a:t>Football </a:t>
            </a:r>
            <a:r>
              <a:rPr lang="en-US" dirty="0" smtClean="0"/>
              <a:t>/ cricket matches</a:t>
            </a:r>
            <a:endParaRPr lang="en-US" dirty="0"/>
          </a:p>
          <a:p>
            <a:pPr lvl="0"/>
            <a:r>
              <a:rPr lang="en-US" dirty="0"/>
              <a:t>Kala </a:t>
            </a:r>
            <a:r>
              <a:rPr lang="en-US" dirty="0" err="1"/>
              <a:t>Jathas</a:t>
            </a:r>
            <a:endParaRPr lang="en-US" dirty="0"/>
          </a:p>
          <a:p>
            <a:pPr lvl="0"/>
            <a:r>
              <a:rPr lang="en-US" dirty="0" err="1"/>
              <a:t>Kathputli</a:t>
            </a:r>
            <a:endParaRPr lang="en-US" dirty="0"/>
          </a:p>
          <a:p>
            <a:pPr lvl="0"/>
            <a:r>
              <a:rPr lang="en-US" dirty="0"/>
              <a:t>Local Dance forms</a:t>
            </a:r>
          </a:p>
          <a:p>
            <a:pPr lvl="0"/>
            <a:r>
              <a:rPr lang="en-US" dirty="0" err="1"/>
              <a:t>Munadi</a:t>
            </a:r>
            <a:endParaRPr lang="en-US" dirty="0"/>
          </a:p>
        </p:txBody>
      </p:sp>
    </p:spTree>
    <p:extLst>
      <p:ext uri="{BB962C8B-B14F-4D97-AF65-F5344CB8AC3E}">
        <p14:creationId xmlns:p14="http://schemas.microsoft.com/office/powerpoint/2010/main" val="21123640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404"/>
            <a:ext cx="9144000" cy="876315"/>
          </a:xfrm>
          <a:solidFill>
            <a:schemeClr val="accent6"/>
          </a:solidFill>
          <a:ln>
            <a:noFill/>
          </a:ln>
        </p:spPr>
        <p:txBody>
          <a:bodyPr vert="horz" wrap="square" lIns="94907" tIns="47454" rIns="94907" bIns="47454" numCol="1" rtlCol="0" anchor="ctr" anchorCtr="0" compatLnSpc="1">
            <a:prstTxWarp prst="textNoShape">
              <a:avLst/>
            </a:prstTxWarp>
            <a:noAutofit/>
          </a:bodyPr>
          <a:lstStyle/>
          <a:p>
            <a:r>
              <a:rPr lang="en-US" sz="5400" dirty="0" smtClean="0">
                <a:solidFill>
                  <a:srgbClr val="C00000"/>
                </a:solidFill>
              </a:rPr>
              <a:t>School strategy </a:t>
            </a:r>
            <a:endParaRPr lang="en-US" sz="5400" dirty="0">
              <a:solidFill>
                <a:srgbClr val="C00000"/>
              </a:solidFill>
            </a:endParaRPr>
          </a:p>
        </p:txBody>
      </p:sp>
      <p:sp>
        <p:nvSpPr>
          <p:cNvPr id="3" name="Content Placeholder 2"/>
          <p:cNvSpPr>
            <a:spLocks noGrp="1"/>
          </p:cNvSpPr>
          <p:nvPr>
            <p:ph idx="1"/>
          </p:nvPr>
        </p:nvSpPr>
        <p:spPr>
          <a:xfrm>
            <a:off x="33020" y="1066800"/>
            <a:ext cx="9003476" cy="5735639"/>
          </a:xfrm>
        </p:spPr>
        <p:txBody>
          <a:bodyPr>
            <a:normAutofit/>
          </a:bodyPr>
          <a:lstStyle/>
          <a:p>
            <a:pPr marL="0" indent="0">
              <a:buNone/>
            </a:pPr>
            <a:r>
              <a:rPr lang="en-IN" sz="4000" dirty="0" smtClean="0"/>
              <a:t>Major stake holders in SM for MR:</a:t>
            </a:r>
          </a:p>
          <a:p>
            <a:pPr marL="0" indent="0">
              <a:buNone/>
            </a:pPr>
            <a:endParaRPr lang="en-IN" sz="4000" dirty="0" smtClean="0"/>
          </a:p>
          <a:p>
            <a:pPr algn="just">
              <a:lnSpc>
                <a:spcPct val="100000"/>
              </a:lnSpc>
            </a:pPr>
            <a:r>
              <a:rPr lang="en-IN" sz="2800" dirty="0" smtClean="0">
                <a:latin typeface="+mj-lt"/>
              </a:rPr>
              <a:t>Schools : Education Boards </a:t>
            </a:r>
          </a:p>
          <a:p>
            <a:pPr algn="just">
              <a:lnSpc>
                <a:spcPct val="100000"/>
              </a:lnSpc>
            </a:pPr>
            <a:r>
              <a:rPr lang="en-IN" sz="2800" dirty="0" smtClean="0">
                <a:latin typeface="+mj-lt"/>
              </a:rPr>
              <a:t>Private schools , government schools, minority schools       ( Madrsha), children enrolled  in NEF, Balwaries , play schools, boarding schools etc. </a:t>
            </a:r>
          </a:p>
          <a:p>
            <a:pPr algn="just">
              <a:lnSpc>
                <a:spcPct val="100000"/>
              </a:lnSpc>
            </a:pPr>
            <a:endParaRPr lang="en-IN" sz="2800" dirty="0">
              <a:latin typeface="+mj-lt"/>
            </a:endParaRPr>
          </a:p>
          <a:p>
            <a:endParaRPr lang="en-US" dirty="0" smtClean="0"/>
          </a:p>
          <a:p>
            <a:endParaRPr lang="en-US" dirty="0"/>
          </a:p>
        </p:txBody>
      </p:sp>
    </p:spTree>
    <p:extLst>
      <p:ext uri="{BB962C8B-B14F-4D97-AF65-F5344CB8AC3E}">
        <p14:creationId xmlns:p14="http://schemas.microsoft.com/office/powerpoint/2010/main" val="41373453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295"/>
            <a:ext cx="6588224" cy="890666"/>
          </a:xfrm>
          <a:solidFill>
            <a:schemeClr val="accent6"/>
          </a:solidFill>
          <a:ln>
            <a:noFill/>
          </a:ln>
        </p:spPr>
        <p:txBody>
          <a:bodyPr vert="horz" wrap="square" lIns="94907" tIns="47454" rIns="94907" bIns="47454" numCol="1" rtlCol="0" anchor="ctr" anchorCtr="0" compatLnSpc="1">
            <a:prstTxWarp prst="textNoShape">
              <a:avLst/>
            </a:prstTxWarp>
            <a:normAutofit/>
          </a:bodyPr>
          <a:lstStyle/>
          <a:p>
            <a:pPr defTabSz="942975" eaLnBrk="0" fontAlgn="base" hangingPunct="0">
              <a:lnSpc>
                <a:spcPct val="75000"/>
              </a:lnSpc>
              <a:spcAft>
                <a:spcPct val="0"/>
              </a:spcAft>
            </a:pPr>
            <a:r>
              <a:rPr lang="en-US" sz="4000" b="1" dirty="0">
                <a:solidFill>
                  <a:srgbClr val="C00000"/>
                </a:solidFill>
                <a:latin typeface="Calibri" panose="020F0502020204030204" pitchFamily="34" charset="0"/>
              </a:rPr>
              <a:t>Mobilization of Schools</a:t>
            </a:r>
          </a:p>
        </p:txBody>
      </p:sp>
      <p:sp>
        <p:nvSpPr>
          <p:cNvPr id="3" name="Content Placeholder 2"/>
          <p:cNvSpPr>
            <a:spLocks noGrp="1"/>
          </p:cNvSpPr>
          <p:nvPr>
            <p:ph idx="1"/>
          </p:nvPr>
        </p:nvSpPr>
        <p:spPr>
          <a:xfrm>
            <a:off x="76200" y="914400"/>
            <a:ext cx="6357578" cy="5638800"/>
          </a:xfrm>
        </p:spPr>
        <p:txBody>
          <a:bodyPr>
            <a:normAutofit/>
          </a:bodyPr>
          <a:lstStyle/>
          <a:p>
            <a:r>
              <a:rPr lang="en-US" sz="2400" dirty="0" smtClean="0"/>
              <a:t>A government order from Education department should be sent to all schools –  for information</a:t>
            </a:r>
          </a:p>
          <a:p>
            <a:r>
              <a:rPr lang="en-US" sz="2400" i="1" dirty="0"/>
              <a:t>Sensitize </a:t>
            </a:r>
            <a:r>
              <a:rPr lang="en-US" sz="2400" i="1" dirty="0" smtClean="0"/>
              <a:t>public &amp; private </a:t>
            </a:r>
            <a:r>
              <a:rPr lang="en-US" sz="2400" i="1" dirty="0"/>
              <a:t>school teachers/ principals  </a:t>
            </a:r>
          </a:p>
          <a:p>
            <a:r>
              <a:rPr lang="en-US" sz="2400" dirty="0" smtClean="0"/>
              <a:t>Include </a:t>
            </a:r>
            <a:r>
              <a:rPr lang="en-US" sz="2400" dirty="0"/>
              <a:t>Heads of </a:t>
            </a:r>
            <a:r>
              <a:rPr lang="en-US" sz="2400" dirty="0" smtClean="0"/>
              <a:t>public/private </a:t>
            </a:r>
            <a:r>
              <a:rPr lang="en-US" sz="2400" dirty="0"/>
              <a:t>schools in the planning meetings. </a:t>
            </a:r>
          </a:p>
          <a:p>
            <a:r>
              <a:rPr lang="en-US" sz="2400" dirty="0" smtClean="0"/>
              <a:t>Teachers/association should be oriented at district/ block level</a:t>
            </a:r>
          </a:p>
          <a:p>
            <a:r>
              <a:rPr lang="en-US" sz="2400" dirty="0"/>
              <a:t>Distribute posters and </a:t>
            </a:r>
            <a:r>
              <a:rPr lang="en-US" sz="2400" dirty="0" smtClean="0"/>
              <a:t>information and vaccination certificates to the schools</a:t>
            </a:r>
          </a:p>
          <a:p>
            <a:r>
              <a:rPr lang="en-US" sz="2400" dirty="0" smtClean="0"/>
              <a:t>Link schools with AEFI management centers</a:t>
            </a:r>
          </a:p>
          <a:p>
            <a:endParaRPr lang="en-US" dirty="0"/>
          </a:p>
        </p:txBody>
      </p:sp>
      <p:pic>
        <p:nvPicPr>
          <p:cNvPr id="6" name="Picture 5"/>
          <p:cNvPicPr>
            <a:picLocks noChangeAspect="1"/>
          </p:cNvPicPr>
          <p:nvPr/>
        </p:nvPicPr>
        <p:blipFill>
          <a:blip r:embed="rId3"/>
          <a:stretch>
            <a:fillRect/>
          </a:stretch>
        </p:blipFill>
        <p:spPr>
          <a:xfrm>
            <a:off x="6588224" y="3124200"/>
            <a:ext cx="2294198" cy="2998316"/>
          </a:xfrm>
          <a:prstGeom prst="rect">
            <a:avLst/>
          </a:prstGeom>
          <a:ln>
            <a:solidFill>
              <a:srgbClr val="FF0000"/>
            </a:solidFill>
          </a:ln>
        </p:spPr>
      </p:pic>
      <p:pic>
        <p:nvPicPr>
          <p:cNvPr id="13" name="Picture 3"/>
          <p:cNvPicPr>
            <a:picLocks noChangeAspect="1"/>
          </p:cNvPicPr>
          <p:nvPr/>
        </p:nvPicPr>
        <p:blipFill>
          <a:blip r:embed="rId4" cstate="print"/>
          <a:stretch>
            <a:fillRect/>
          </a:stretch>
        </p:blipFill>
        <p:spPr>
          <a:xfrm>
            <a:off x="6433778" y="0"/>
            <a:ext cx="2674726" cy="3117648"/>
          </a:xfrm>
          <a:prstGeom prst="rect">
            <a:avLst/>
          </a:prstGeom>
        </p:spPr>
      </p:pic>
    </p:spTree>
    <p:extLst>
      <p:ext uri="{BB962C8B-B14F-4D97-AF65-F5344CB8AC3E}">
        <p14:creationId xmlns:p14="http://schemas.microsoft.com/office/powerpoint/2010/main" val="29018462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3" y="708959"/>
            <a:ext cx="4565650" cy="288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TextBox 2"/>
          <p:cNvSpPr txBox="1">
            <a:spLocks noChangeArrowheads="1"/>
          </p:cNvSpPr>
          <p:nvPr/>
        </p:nvSpPr>
        <p:spPr bwMode="auto">
          <a:xfrm>
            <a:off x="0" y="19050"/>
            <a:ext cx="9144000" cy="646113"/>
          </a:xfrm>
          <a:prstGeom prst="rect">
            <a:avLst/>
          </a:prstGeom>
          <a:solidFill>
            <a:schemeClr val="accent6"/>
          </a:solidFill>
          <a:ln>
            <a:noFill/>
          </a:ln>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3600" b="1" dirty="0">
                <a:solidFill>
                  <a:srgbClr val="FF0000"/>
                </a:solidFill>
                <a:latin typeface="Calibri"/>
              </a:rPr>
              <a:t>Parents- Teachers meeting at school</a:t>
            </a:r>
          </a:p>
        </p:txBody>
      </p:sp>
      <p:pic>
        <p:nvPicPr>
          <p:cNvPr id="235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695342"/>
            <a:ext cx="4572000" cy="288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Text Box 7"/>
          <p:cNvSpPr txBox="1">
            <a:spLocks noChangeArrowheads="1"/>
          </p:cNvSpPr>
          <p:nvPr/>
        </p:nvSpPr>
        <p:spPr bwMode="auto">
          <a:xfrm>
            <a:off x="1187450" y="6251575"/>
            <a:ext cx="698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42975" eaLnBrk="0" hangingPunct="0">
              <a:defRPr>
                <a:solidFill>
                  <a:schemeClr val="tx1"/>
                </a:solidFill>
                <a:latin typeface="Calibri" pitchFamily="34" charset="0"/>
                <a:cs typeface="Arial" charset="0"/>
              </a:defRPr>
            </a:lvl1pPr>
            <a:lvl2pPr marL="742950" indent="-285750" defTabSz="942975" eaLnBrk="0" hangingPunct="0">
              <a:defRPr>
                <a:solidFill>
                  <a:schemeClr val="tx1"/>
                </a:solidFill>
                <a:latin typeface="Calibri" pitchFamily="34" charset="0"/>
                <a:cs typeface="Arial" charset="0"/>
              </a:defRPr>
            </a:lvl2pPr>
            <a:lvl3pPr marL="1143000" indent="-228600" defTabSz="942975" eaLnBrk="0" hangingPunct="0">
              <a:defRPr>
                <a:solidFill>
                  <a:schemeClr val="tx1"/>
                </a:solidFill>
                <a:latin typeface="Calibri" pitchFamily="34" charset="0"/>
                <a:cs typeface="Arial" charset="0"/>
              </a:defRPr>
            </a:lvl3pPr>
            <a:lvl4pPr marL="1600200" indent="-228600" defTabSz="942975" eaLnBrk="0" hangingPunct="0">
              <a:defRPr>
                <a:solidFill>
                  <a:schemeClr val="tx1"/>
                </a:solidFill>
                <a:latin typeface="Calibri" pitchFamily="34" charset="0"/>
                <a:cs typeface="Arial" charset="0"/>
              </a:defRPr>
            </a:lvl4pPr>
            <a:lvl5pPr marL="2057400" indent="-228600" defTabSz="942975" eaLnBrk="0" hangingPunct="0">
              <a:defRPr>
                <a:solidFill>
                  <a:schemeClr val="tx1"/>
                </a:solidFill>
                <a:latin typeface="Calibri" pitchFamily="34" charset="0"/>
                <a:cs typeface="Arial" charset="0"/>
              </a:defRPr>
            </a:lvl5pPr>
            <a:lvl6pPr marL="2514600" indent="-228600" defTabSz="942975" eaLnBrk="0" fontAlgn="base" hangingPunct="0">
              <a:spcBef>
                <a:spcPct val="0"/>
              </a:spcBef>
              <a:spcAft>
                <a:spcPct val="0"/>
              </a:spcAft>
              <a:defRPr>
                <a:solidFill>
                  <a:schemeClr val="tx1"/>
                </a:solidFill>
                <a:latin typeface="Calibri" pitchFamily="34" charset="0"/>
                <a:cs typeface="Arial" charset="0"/>
              </a:defRPr>
            </a:lvl6pPr>
            <a:lvl7pPr marL="2971800" indent="-228600" defTabSz="942975" eaLnBrk="0" fontAlgn="base" hangingPunct="0">
              <a:spcBef>
                <a:spcPct val="0"/>
              </a:spcBef>
              <a:spcAft>
                <a:spcPct val="0"/>
              </a:spcAft>
              <a:defRPr>
                <a:solidFill>
                  <a:schemeClr val="tx1"/>
                </a:solidFill>
                <a:latin typeface="Calibri" pitchFamily="34" charset="0"/>
                <a:cs typeface="Arial" charset="0"/>
              </a:defRPr>
            </a:lvl7pPr>
            <a:lvl8pPr marL="3429000" indent="-228600" defTabSz="942975" eaLnBrk="0" fontAlgn="base" hangingPunct="0">
              <a:spcBef>
                <a:spcPct val="0"/>
              </a:spcBef>
              <a:spcAft>
                <a:spcPct val="0"/>
              </a:spcAft>
              <a:defRPr>
                <a:solidFill>
                  <a:schemeClr val="tx1"/>
                </a:solidFill>
                <a:latin typeface="Calibri" pitchFamily="34" charset="0"/>
                <a:cs typeface="Arial" charset="0"/>
              </a:defRPr>
            </a:lvl8pPr>
            <a:lvl9pPr marL="3886200" indent="-228600" defTabSz="942975"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b="1" dirty="0">
                <a:solidFill>
                  <a:srgbClr val="FFFFFF"/>
                </a:solidFill>
                <a:latin typeface="Agency FB" pitchFamily="34" charset="0"/>
              </a:rPr>
              <a:t>Measles-Rubella  Vaccination Campaign February 2017 Karnataka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650" y="3573016"/>
            <a:ext cx="4559496" cy="260377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91982"/>
            <a:ext cx="4546796" cy="2691345"/>
          </a:xfrm>
          <a:prstGeom prst="rect">
            <a:avLst/>
          </a:prstGeom>
        </p:spPr>
      </p:pic>
    </p:spTree>
    <p:extLst>
      <p:ext uri="{BB962C8B-B14F-4D97-AF65-F5344CB8AC3E}">
        <p14:creationId xmlns:p14="http://schemas.microsoft.com/office/powerpoint/2010/main" val="2562536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p:cNvSpPr txBox="1">
            <a:spLocks noChangeArrowheads="1"/>
          </p:cNvSpPr>
          <p:nvPr/>
        </p:nvSpPr>
        <p:spPr bwMode="auto">
          <a:xfrm>
            <a:off x="0" y="19050"/>
            <a:ext cx="9144000" cy="522288"/>
          </a:xfrm>
          <a:prstGeom prst="rect">
            <a:avLst/>
          </a:prstGeom>
          <a:solidFill>
            <a:schemeClr val="accent6"/>
          </a:solidFill>
          <a:ln>
            <a:noFill/>
          </a:ln>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800" b="1" dirty="0">
                <a:solidFill>
                  <a:srgbClr val="FF0000"/>
                </a:solidFill>
                <a:latin typeface="Calibri"/>
              </a:rPr>
              <a:t>Drawings by School Children displayed in notice board</a:t>
            </a:r>
          </a:p>
        </p:txBody>
      </p:sp>
      <p:pic>
        <p:nvPicPr>
          <p:cNvPr id="2867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2000" y="457200"/>
            <a:ext cx="2032000"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81013"/>
            <a:ext cx="5254625"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76588"/>
            <a:ext cx="2289175" cy="291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163" y="3176588"/>
            <a:ext cx="2001837" cy="291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1900" y="4584700"/>
            <a:ext cx="1481138"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9175" y="3200400"/>
            <a:ext cx="296545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3200400"/>
            <a:ext cx="1884363"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4625" y="457200"/>
            <a:ext cx="18573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3775" y="4584700"/>
            <a:ext cx="150812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4" name="Text Box 7"/>
          <p:cNvSpPr txBox="1">
            <a:spLocks noChangeArrowheads="1"/>
          </p:cNvSpPr>
          <p:nvPr/>
        </p:nvSpPr>
        <p:spPr bwMode="auto">
          <a:xfrm>
            <a:off x="1187450" y="6251575"/>
            <a:ext cx="698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42975" eaLnBrk="0" hangingPunct="0">
              <a:defRPr>
                <a:solidFill>
                  <a:schemeClr val="tx1"/>
                </a:solidFill>
                <a:latin typeface="Calibri" pitchFamily="34" charset="0"/>
                <a:cs typeface="Arial" charset="0"/>
              </a:defRPr>
            </a:lvl1pPr>
            <a:lvl2pPr marL="742950" indent="-285750" defTabSz="942975" eaLnBrk="0" hangingPunct="0">
              <a:defRPr>
                <a:solidFill>
                  <a:schemeClr val="tx1"/>
                </a:solidFill>
                <a:latin typeface="Calibri" pitchFamily="34" charset="0"/>
                <a:cs typeface="Arial" charset="0"/>
              </a:defRPr>
            </a:lvl2pPr>
            <a:lvl3pPr marL="1143000" indent="-228600" defTabSz="942975" eaLnBrk="0" hangingPunct="0">
              <a:defRPr>
                <a:solidFill>
                  <a:schemeClr val="tx1"/>
                </a:solidFill>
                <a:latin typeface="Calibri" pitchFamily="34" charset="0"/>
                <a:cs typeface="Arial" charset="0"/>
              </a:defRPr>
            </a:lvl3pPr>
            <a:lvl4pPr marL="1600200" indent="-228600" defTabSz="942975" eaLnBrk="0" hangingPunct="0">
              <a:defRPr>
                <a:solidFill>
                  <a:schemeClr val="tx1"/>
                </a:solidFill>
                <a:latin typeface="Calibri" pitchFamily="34" charset="0"/>
                <a:cs typeface="Arial" charset="0"/>
              </a:defRPr>
            </a:lvl4pPr>
            <a:lvl5pPr marL="2057400" indent="-228600" defTabSz="942975" eaLnBrk="0" hangingPunct="0">
              <a:defRPr>
                <a:solidFill>
                  <a:schemeClr val="tx1"/>
                </a:solidFill>
                <a:latin typeface="Calibri" pitchFamily="34" charset="0"/>
                <a:cs typeface="Arial" charset="0"/>
              </a:defRPr>
            </a:lvl5pPr>
            <a:lvl6pPr marL="2514600" indent="-228600" defTabSz="942975" eaLnBrk="0" fontAlgn="base" hangingPunct="0">
              <a:spcBef>
                <a:spcPct val="0"/>
              </a:spcBef>
              <a:spcAft>
                <a:spcPct val="0"/>
              </a:spcAft>
              <a:defRPr>
                <a:solidFill>
                  <a:schemeClr val="tx1"/>
                </a:solidFill>
                <a:latin typeface="Calibri" pitchFamily="34" charset="0"/>
                <a:cs typeface="Arial" charset="0"/>
              </a:defRPr>
            </a:lvl6pPr>
            <a:lvl7pPr marL="2971800" indent="-228600" defTabSz="942975" eaLnBrk="0" fontAlgn="base" hangingPunct="0">
              <a:spcBef>
                <a:spcPct val="0"/>
              </a:spcBef>
              <a:spcAft>
                <a:spcPct val="0"/>
              </a:spcAft>
              <a:defRPr>
                <a:solidFill>
                  <a:schemeClr val="tx1"/>
                </a:solidFill>
                <a:latin typeface="Calibri" pitchFamily="34" charset="0"/>
                <a:cs typeface="Arial" charset="0"/>
              </a:defRPr>
            </a:lvl7pPr>
            <a:lvl8pPr marL="3429000" indent="-228600" defTabSz="942975" eaLnBrk="0" fontAlgn="base" hangingPunct="0">
              <a:spcBef>
                <a:spcPct val="0"/>
              </a:spcBef>
              <a:spcAft>
                <a:spcPct val="0"/>
              </a:spcAft>
              <a:defRPr>
                <a:solidFill>
                  <a:schemeClr val="tx1"/>
                </a:solidFill>
                <a:latin typeface="Calibri" pitchFamily="34" charset="0"/>
                <a:cs typeface="Arial" charset="0"/>
              </a:defRPr>
            </a:lvl8pPr>
            <a:lvl9pPr marL="3886200" indent="-228600" defTabSz="942975"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b="1" dirty="0">
                <a:solidFill>
                  <a:srgbClr val="FFFFFF"/>
                </a:solidFill>
                <a:latin typeface="Agency FB" pitchFamily="34" charset="0"/>
              </a:rPr>
              <a:t>Measles-Rubella  Vaccination Campaign February 2017 Karnataka </a:t>
            </a:r>
          </a:p>
        </p:txBody>
      </p:sp>
    </p:spTree>
    <p:extLst>
      <p:ext uri="{BB962C8B-B14F-4D97-AF65-F5344CB8AC3E}">
        <p14:creationId xmlns:p14="http://schemas.microsoft.com/office/powerpoint/2010/main" val="6509309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21775" cy="522288"/>
          </a:xfrm>
          <a:solidFill>
            <a:schemeClr val="accent6"/>
          </a:solidFill>
        </p:spPr>
        <p:txBody>
          <a:bodyPr wrap="square">
            <a:spAutoFit/>
          </a:bodyPr>
          <a:lstStyle/>
          <a:p>
            <a:pPr defTabSz="914400" eaLnBrk="1" fontAlgn="auto" hangingPunct="1">
              <a:spcAft>
                <a:spcPts val="0"/>
              </a:spcAft>
              <a:defRPr/>
            </a:pPr>
            <a:r>
              <a:rPr lang="en-IN" sz="2800" dirty="0">
                <a:solidFill>
                  <a:srgbClr val="FF0000"/>
                </a:solidFill>
                <a:ea typeface="+mn-ea"/>
                <a:cs typeface="+mn-cs"/>
              </a:rPr>
              <a:t>MR campaign awareness at Reluctant schools by </a:t>
            </a:r>
            <a:r>
              <a:rPr lang="en-IN" sz="2800" dirty="0" smtClean="0">
                <a:solidFill>
                  <a:srgbClr val="FF0000"/>
                </a:solidFill>
                <a:ea typeface="+mn-ea"/>
                <a:cs typeface="+mn-cs"/>
              </a:rPr>
              <a:t>BIG </a:t>
            </a:r>
            <a:r>
              <a:rPr lang="en-IN" sz="2800" dirty="0">
                <a:solidFill>
                  <a:srgbClr val="FF0000"/>
                </a:solidFill>
                <a:ea typeface="+mn-ea"/>
                <a:cs typeface="+mn-cs"/>
              </a:rPr>
              <a:t>FM RJs </a:t>
            </a:r>
          </a:p>
        </p:txBody>
      </p:sp>
      <p:pic>
        <p:nvPicPr>
          <p:cNvPr id="26627" name="Picture 2" descr="C:\Users\who\Desktop\Ricoh BLR\Photos\MR campiagn\IMG-20170202-WA0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9275"/>
            <a:ext cx="44481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3"/>
          <p:cNvSpPr txBox="1">
            <a:spLocks noChangeArrowheads="1"/>
          </p:cNvSpPr>
          <p:nvPr/>
        </p:nvSpPr>
        <p:spPr bwMode="auto">
          <a:xfrm>
            <a:off x="1295400" y="701675"/>
            <a:ext cx="1849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IN" dirty="0">
                <a:solidFill>
                  <a:prstClr val="black"/>
                </a:solidFill>
              </a:rPr>
              <a:t>BGS Nobel School</a:t>
            </a:r>
          </a:p>
        </p:txBody>
      </p:sp>
      <p:pic>
        <p:nvPicPr>
          <p:cNvPr id="26629" name="Picture 3" descr="C:\Users\who\Desktop\Ricoh BLR\Photos\MR campiagn\IMG-20170202-WA01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549275"/>
            <a:ext cx="469582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6"/>
          <p:cNvSpPr txBox="1">
            <a:spLocks noChangeArrowheads="1"/>
          </p:cNvSpPr>
          <p:nvPr/>
        </p:nvSpPr>
        <p:spPr bwMode="auto">
          <a:xfrm>
            <a:off x="7286625" y="549275"/>
            <a:ext cx="1835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IN" dirty="0">
                <a:solidFill>
                  <a:prstClr val="black"/>
                </a:solidFill>
              </a:rPr>
              <a:t>Chaitanya  School</a:t>
            </a:r>
          </a:p>
        </p:txBody>
      </p:sp>
      <p:pic>
        <p:nvPicPr>
          <p:cNvPr id="26631" name="Picture 8" descr="C:\Users\who\Desktop\Ricoh BLR\Photos\MR campiagn\IMG-20170203-WA00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0"/>
            <a:ext cx="444817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2"/>
          <p:cNvSpPr txBox="1">
            <a:spLocks noChangeArrowheads="1"/>
          </p:cNvSpPr>
          <p:nvPr/>
        </p:nvSpPr>
        <p:spPr bwMode="auto">
          <a:xfrm>
            <a:off x="1411288" y="3752850"/>
            <a:ext cx="1608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IN" dirty="0">
                <a:solidFill>
                  <a:srgbClr val="EEECE1"/>
                </a:solidFill>
              </a:rPr>
              <a:t>Thathva School</a:t>
            </a:r>
          </a:p>
        </p:txBody>
      </p:sp>
      <p:pic>
        <p:nvPicPr>
          <p:cNvPr id="26633" name="Picture 9" descr="C:\Users\who\Desktop\Ricoh BLR\Photos\MR campiagn\IMG-20170203-WA00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2300" y="3581400"/>
            <a:ext cx="47117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Box 14"/>
          <p:cNvSpPr txBox="1">
            <a:spLocks noChangeArrowheads="1"/>
          </p:cNvSpPr>
          <p:nvPr/>
        </p:nvSpPr>
        <p:spPr bwMode="auto">
          <a:xfrm>
            <a:off x="4724400" y="3721100"/>
            <a:ext cx="1144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IN" dirty="0">
                <a:solidFill>
                  <a:srgbClr val="EEECE1"/>
                </a:solidFill>
              </a:rPr>
              <a:t>At Mysore</a:t>
            </a:r>
          </a:p>
        </p:txBody>
      </p:sp>
    </p:spTree>
    <p:extLst>
      <p:ext uri="{BB962C8B-B14F-4D97-AF65-F5344CB8AC3E}">
        <p14:creationId xmlns:p14="http://schemas.microsoft.com/office/powerpoint/2010/main" val="16124075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838200"/>
            <a:ext cx="8485510" cy="5509200"/>
          </a:xfrm>
          <a:prstGeom prst="rect">
            <a:avLst/>
          </a:prstGeom>
        </p:spPr>
        <p:txBody>
          <a:bodyPr wrap="square">
            <a:spAutoFit/>
          </a:bodyPr>
          <a:lstStyle/>
          <a:p>
            <a:pPr lvl="0" fontAlgn="base"/>
            <a:r>
              <a:rPr lang="en-GB" sz="1600" b="1" dirty="0" smtClean="0">
                <a:solidFill>
                  <a:srgbClr val="FF0000"/>
                </a:solidFill>
              </a:rPr>
              <a:t>Mass media</a:t>
            </a:r>
          </a:p>
          <a:p>
            <a:pPr marL="457200" lvl="0" indent="-457200" fontAlgn="base">
              <a:buFont typeface="+mj-lt"/>
              <a:buAutoNum type="arabicPeriod"/>
            </a:pPr>
            <a:r>
              <a:rPr lang="en-GB" sz="1600" dirty="0" smtClean="0"/>
              <a:t>TV/Radio </a:t>
            </a:r>
            <a:r>
              <a:rPr lang="en-GB" sz="1600" dirty="0"/>
              <a:t>spot – 30 sec duration</a:t>
            </a:r>
            <a:endParaRPr lang="en-US" sz="1600" dirty="0"/>
          </a:p>
          <a:p>
            <a:pPr marL="457200" lvl="0" indent="-457200" fontAlgn="base">
              <a:buFont typeface="+mj-lt"/>
              <a:buAutoNum type="arabicPeriod"/>
            </a:pPr>
            <a:r>
              <a:rPr lang="en-GB" sz="1600" dirty="0"/>
              <a:t>Miking/ mosque announcement</a:t>
            </a:r>
            <a:endParaRPr lang="en-US" sz="1600" dirty="0"/>
          </a:p>
          <a:p>
            <a:pPr marL="457200" lvl="0" indent="-457200" fontAlgn="base">
              <a:buFont typeface="+mj-lt"/>
              <a:buAutoNum type="arabicPeriod"/>
            </a:pPr>
            <a:r>
              <a:rPr lang="en-GB" sz="1600" dirty="0"/>
              <a:t>Press </a:t>
            </a:r>
            <a:r>
              <a:rPr lang="en-GB" sz="1600" dirty="0" smtClean="0"/>
              <a:t>advertisement – Quarter + half page</a:t>
            </a:r>
            <a:endParaRPr lang="en-US" sz="1600" dirty="0"/>
          </a:p>
          <a:p>
            <a:pPr marL="457200" lvl="0" indent="-457200" fontAlgn="base">
              <a:buFont typeface="+mj-lt"/>
              <a:buAutoNum type="arabicPeriod"/>
            </a:pPr>
            <a:r>
              <a:rPr lang="en-GB" sz="1600" dirty="0" smtClean="0"/>
              <a:t>Tweets, SMS on MR for social media</a:t>
            </a:r>
          </a:p>
          <a:p>
            <a:pPr marL="457200" lvl="0" indent="-457200" fontAlgn="base">
              <a:buFont typeface="+mj-lt"/>
              <a:buAutoNum type="arabicPeriod"/>
            </a:pPr>
            <a:r>
              <a:rPr lang="en-GB" sz="1600" dirty="0" smtClean="0"/>
              <a:t>Factoid videos </a:t>
            </a:r>
          </a:p>
          <a:p>
            <a:pPr marL="457200" lvl="0" indent="-457200" fontAlgn="base">
              <a:buFont typeface="+mj-lt"/>
              <a:buAutoNum type="arabicPeriod"/>
            </a:pPr>
            <a:r>
              <a:rPr lang="en-GB" sz="1600" dirty="0" smtClean="0"/>
              <a:t>WhatsApp messages</a:t>
            </a:r>
          </a:p>
          <a:p>
            <a:pPr fontAlgn="base"/>
            <a:r>
              <a:rPr lang="en-GB" sz="1600" b="1" dirty="0" smtClean="0">
                <a:solidFill>
                  <a:srgbClr val="FF0000"/>
                </a:solidFill>
              </a:rPr>
              <a:t>IEC/IPC </a:t>
            </a:r>
            <a:r>
              <a:rPr lang="en-GB" sz="1600" b="1" dirty="0">
                <a:solidFill>
                  <a:srgbClr val="FF0000"/>
                </a:solidFill>
              </a:rPr>
              <a:t>materials</a:t>
            </a:r>
            <a:endParaRPr lang="en-US" sz="1600" dirty="0">
              <a:solidFill>
                <a:srgbClr val="FF0000"/>
              </a:solidFill>
            </a:endParaRPr>
          </a:p>
          <a:p>
            <a:pPr marL="457200" lvl="0" indent="-457200" fontAlgn="base">
              <a:buFont typeface="+mj-lt"/>
              <a:buAutoNum type="arabicPeriod"/>
            </a:pPr>
            <a:r>
              <a:rPr lang="en-GB" sz="1600" dirty="0" smtClean="0"/>
              <a:t>Poster</a:t>
            </a:r>
            <a:endParaRPr lang="en-US" sz="1600" dirty="0"/>
          </a:p>
          <a:p>
            <a:pPr marL="457200" lvl="0" indent="-457200" fontAlgn="base">
              <a:buFont typeface="+mj-lt"/>
              <a:buAutoNum type="arabicPeriod"/>
            </a:pPr>
            <a:r>
              <a:rPr lang="en-GB" sz="1600" dirty="0" smtClean="0"/>
              <a:t>Banners</a:t>
            </a:r>
            <a:endParaRPr lang="en-GB" sz="1600" dirty="0"/>
          </a:p>
          <a:p>
            <a:pPr marL="457200" lvl="0" indent="-457200" fontAlgn="base">
              <a:buFont typeface="+mj-lt"/>
              <a:buAutoNum type="arabicPeriod"/>
            </a:pPr>
            <a:r>
              <a:rPr lang="en-GB" sz="1600" dirty="0"/>
              <a:t>Hoardings </a:t>
            </a:r>
            <a:r>
              <a:rPr lang="en-GB" sz="1600" dirty="0" smtClean="0"/>
              <a:t> </a:t>
            </a:r>
            <a:endParaRPr lang="en-US" sz="1600" dirty="0"/>
          </a:p>
          <a:p>
            <a:pPr marL="457200" indent="-457200" fontAlgn="base">
              <a:buFont typeface="+mj-lt"/>
              <a:buAutoNum type="arabicPeriod"/>
            </a:pPr>
            <a:r>
              <a:rPr lang="en-GB" sz="1600" dirty="0"/>
              <a:t>TV scroll/ tickers </a:t>
            </a:r>
          </a:p>
          <a:p>
            <a:pPr marL="457200" lvl="0" indent="-457200" fontAlgn="base">
              <a:buFont typeface="+mj-lt"/>
              <a:buAutoNum type="arabicPeriod"/>
            </a:pPr>
            <a:r>
              <a:rPr lang="en-GB" sz="1600" dirty="0" smtClean="0"/>
              <a:t>Leaflet </a:t>
            </a:r>
            <a:r>
              <a:rPr lang="en-GB" sz="1600" dirty="0"/>
              <a:t>of key messages for frontline workers, </a:t>
            </a:r>
            <a:r>
              <a:rPr lang="en-GB" sz="1600" dirty="0" smtClean="0"/>
              <a:t>caregivers</a:t>
            </a:r>
            <a:r>
              <a:rPr lang="en-GB" sz="1600" dirty="0"/>
              <a:t>, community and religious leaders and media etc</a:t>
            </a:r>
            <a:r>
              <a:rPr lang="en-GB" sz="1600" dirty="0" smtClean="0"/>
              <a:t>.</a:t>
            </a:r>
          </a:p>
          <a:p>
            <a:pPr lvl="0" fontAlgn="base"/>
            <a:r>
              <a:rPr lang="en-GB" sz="1600" dirty="0" smtClean="0">
                <a:solidFill>
                  <a:srgbClr val="FF0000"/>
                </a:solidFill>
              </a:rPr>
              <a:t>Materials for Schools:</a:t>
            </a:r>
          </a:p>
          <a:p>
            <a:pPr marL="342900" indent="-342900" fontAlgn="base">
              <a:buFont typeface="+mj-lt"/>
              <a:buAutoNum type="arabicPeriod"/>
            </a:pPr>
            <a:r>
              <a:rPr lang="en-GB" sz="1600" dirty="0"/>
              <a:t>Information cards and vaccination certificate </a:t>
            </a:r>
            <a:endParaRPr lang="en-GB" sz="1600" dirty="0" smtClean="0"/>
          </a:p>
          <a:p>
            <a:pPr marL="342900" indent="-342900" fontAlgn="base">
              <a:buFont typeface="+mj-lt"/>
              <a:buAutoNum type="arabicPeriod"/>
            </a:pPr>
            <a:r>
              <a:rPr lang="en-GB" sz="1600" dirty="0" smtClean="0"/>
              <a:t>Handbook for teacher Hindi , English and Urdu</a:t>
            </a:r>
          </a:p>
          <a:p>
            <a:pPr marL="342900" indent="-342900" fontAlgn="base">
              <a:buFont typeface="+mj-lt"/>
              <a:buAutoNum type="arabicPeriod"/>
            </a:pPr>
            <a:r>
              <a:rPr lang="en-GB" sz="1600" dirty="0" smtClean="0"/>
              <a:t>Two animated videos on teachers role – under approval </a:t>
            </a:r>
          </a:p>
          <a:p>
            <a:pPr fontAlgn="base"/>
            <a:r>
              <a:rPr lang="en-GB" sz="1600" dirty="0" smtClean="0">
                <a:solidFill>
                  <a:srgbClr val="FF0000"/>
                </a:solidFill>
              </a:rPr>
              <a:t>Materials for Doctors:</a:t>
            </a:r>
          </a:p>
          <a:p>
            <a:pPr marL="342900" indent="-342900" fontAlgn="base">
              <a:buFont typeface="+mj-lt"/>
              <a:buAutoNum type="arabicPeriod"/>
            </a:pPr>
            <a:r>
              <a:rPr lang="en-GB" sz="1600" dirty="0" smtClean="0"/>
              <a:t>Poster for doctors – for use in their clinics and OPD waiting areas </a:t>
            </a:r>
            <a:endParaRPr lang="en-US" sz="1600" dirty="0" smtClean="0"/>
          </a:p>
          <a:p>
            <a:pPr marL="342900" lvl="0" indent="-342900" fontAlgn="base">
              <a:buFont typeface="+mj-lt"/>
              <a:buAutoNum type="arabicPeriod"/>
            </a:pPr>
            <a:r>
              <a:rPr lang="en-GB" sz="1600" dirty="0" smtClean="0"/>
              <a:t>Appeal</a:t>
            </a:r>
            <a:r>
              <a:rPr lang="en-GB" sz="1600" dirty="0"/>
              <a:t>/ request letters to </a:t>
            </a:r>
            <a:r>
              <a:rPr lang="en-GB" sz="1600" dirty="0" smtClean="0"/>
              <a:t>for public for support in MR campaign</a:t>
            </a:r>
          </a:p>
          <a:p>
            <a:pPr lvl="0" fontAlgn="base"/>
            <a:endParaRPr lang="en-US" sz="1600" dirty="0"/>
          </a:p>
        </p:txBody>
      </p:sp>
      <p:sp>
        <p:nvSpPr>
          <p:cNvPr id="3" name="TextBox 2"/>
          <p:cNvSpPr txBox="1"/>
          <p:nvPr/>
        </p:nvSpPr>
        <p:spPr>
          <a:xfrm>
            <a:off x="0" y="34430"/>
            <a:ext cx="9144000" cy="803769"/>
          </a:xfrm>
          <a:prstGeom prst="rect">
            <a:avLst/>
          </a:prstGeom>
          <a:solidFill>
            <a:schemeClr val="accent6"/>
          </a:solidFill>
          <a:ln>
            <a:noFill/>
          </a:ln>
        </p:spPr>
        <p:txBody>
          <a:bodyPr vert="horz" wrap="square" lIns="94907" tIns="47454" rIns="94907" bIns="47454" numCol="1" rtlCol="0" anchor="ctr" anchorCtr="0" compatLnSpc="1">
            <a:prstTxWarp prst="textNoShape">
              <a:avLst/>
            </a:prstTxWarp>
            <a:normAutofit/>
          </a:bodyPr>
          <a:lstStyle>
            <a:defPPr>
              <a:defRPr lang="en-US"/>
            </a:defPPr>
            <a:lvl1pPr algn="ctr" defTabSz="942975" eaLnBrk="0" fontAlgn="base" hangingPunct="0">
              <a:lnSpc>
                <a:spcPct val="75000"/>
              </a:lnSpc>
              <a:spcBef>
                <a:spcPct val="0"/>
              </a:spcBef>
              <a:spcAft>
                <a:spcPct val="0"/>
              </a:spcAft>
              <a:buNone/>
              <a:defRPr sz="4400" b="1">
                <a:solidFill>
                  <a:srgbClr val="C00000"/>
                </a:solidFill>
                <a:latin typeface="Calibri" panose="020F0502020204030204" pitchFamily="34" charset="0"/>
                <a:ea typeface="+mj-ea"/>
                <a:cs typeface="+mj-cs"/>
              </a:defRPr>
            </a:lvl1pPr>
          </a:lstStyle>
          <a:p>
            <a:r>
              <a:rPr lang="en-US" dirty="0"/>
              <a:t>MR communication Package</a:t>
            </a:r>
          </a:p>
        </p:txBody>
      </p:sp>
    </p:spTree>
    <p:extLst>
      <p:ext uri="{BB962C8B-B14F-4D97-AF65-F5344CB8AC3E}">
        <p14:creationId xmlns:p14="http://schemas.microsoft.com/office/powerpoint/2010/main" val="9410531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066800"/>
          </a:xfrm>
          <a:prstGeom prst="rect">
            <a:avLst/>
          </a:prstGeom>
          <a:solidFill>
            <a:schemeClr val="accent6"/>
          </a:solidFill>
          <a:ln>
            <a:noFill/>
          </a:ln>
        </p:spPr>
        <p:txBody>
          <a:bodyPr vert="horz" wrap="square" lIns="94907" tIns="47454" rIns="94907" bIns="47454" numCol="1" rtlCol="0" anchor="ctr" anchorCtr="0" compatLnSpc="1">
            <a:prstTxWarp prst="textNoShape">
              <a:avLst/>
            </a:prstTxWarp>
            <a:normAutofit/>
          </a:bodyPr>
          <a:lstStyle>
            <a:lvl1pPr algn="ctr" defTabSz="942975" eaLnBrk="0" fontAlgn="base" hangingPunct="0">
              <a:lnSpc>
                <a:spcPct val="75000"/>
              </a:lnSpc>
              <a:spcBef>
                <a:spcPct val="0"/>
              </a:spcBef>
              <a:spcAft>
                <a:spcPct val="0"/>
              </a:spcAft>
              <a:buNone/>
              <a:defRPr sz="4400" b="1">
                <a:solidFill>
                  <a:srgbClr val="C00000"/>
                </a:solidFill>
                <a:latin typeface="Calibri" panose="020F0502020204030204" pitchFamily="34" charset="0"/>
                <a:ea typeface="+mj-ea"/>
                <a:cs typeface="+mj-cs"/>
              </a:defRPr>
            </a:lvl1pPr>
          </a:lstStyle>
          <a:p>
            <a:r>
              <a:rPr lang="en-US" sz="3600" dirty="0" smtClean="0"/>
              <a:t>Communication package for all stakeholders </a:t>
            </a:r>
            <a:endParaRPr lang="en-US" sz="3600" dirty="0"/>
          </a:p>
        </p:txBody>
      </p:sp>
      <p:pic>
        <p:nvPicPr>
          <p:cNvPr id="2050" name="Picture 2" descr="C:\Users\Rachita Malik\Desktop\MR Posters\Revised posters 26.11.2016\English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19600"/>
            <a:ext cx="2690836" cy="21336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1"/>
          <p:cNvSpPr>
            <a:spLocks noGrp="1"/>
          </p:cNvSpPr>
          <p:nvPr>
            <p:ph idx="1"/>
          </p:nvPr>
        </p:nvSpPr>
        <p:spPr>
          <a:xfrm>
            <a:off x="457200" y="1298652"/>
            <a:ext cx="8229600" cy="4525963"/>
          </a:xfrm>
        </p:spPr>
        <p:txBody>
          <a:bodyPr/>
          <a:lstStyle/>
          <a:p>
            <a:pPr marL="971550" lvl="1" indent="-514350">
              <a:buAutoNum type="arabicPeriod"/>
            </a:pPr>
            <a:r>
              <a:rPr lang="en-US" sz="3200" dirty="0">
                <a:hlinkClick r:id="rId4" action="ppaction://hlinkfile"/>
              </a:rPr>
              <a:t>Double Protection</a:t>
            </a:r>
            <a:endParaRPr lang="en-US" sz="3200" dirty="0" smtClean="0"/>
          </a:p>
          <a:p>
            <a:pPr marL="971550" lvl="1" indent="-514350">
              <a:buAutoNum type="arabicPeriod"/>
            </a:pPr>
            <a:r>
              <a:rPr lang="en-US" sz="3200" dirty="0" smtClean="0">
                <a:hlinkClick r:id="rId5" action="ppaction://hlinkfile"/>
              </a:rPr>
              <a:t>Age group</a:t>
            </a:r>
            <a:endParaRPr lang="en-US" sz="3200" dirty="0" smtClean="0"/>
          </a:p>
          <a:p>
            <a:pPr marL="971550" lvl="1" indent="-514350">
              <a:buAutoNum type="arabicPeriod"/>
            </a:pPr>
            <a:r>
              <a:rPr lang="en-US" sz="3200" dirty="0">
                <a:hlinkClick r:id="rId6" action="ppaction://hlinkfile"/>
              </a:rPr>
              <a:t>Break the chain</a:t>
            </a:r>
            <a:endParaRPr lang="en-US" sz="3200" dirty="0" smtClean="0"/>
          </a:p>
          <a:p>
            <a:pPr marL="971550" lvl="1" indent="-514350">
              <a:buAutoNum type="arabicPeriod"/>
            </a:pPr>
            <a:r>
              <a:rPr lang="en-US" sz="3200" dirty="0" smtClean="0">
                <a:hlinkClick r:id="rId7" action="ppaction://hlinkfile"/>
              </a:rPr>
              <a:t>Vaccine efficacy &amp; safety</a:t>
            </a:r>
            <a:endParaRPr lang="en-US" sz="3200" dirty="0" smtClean="0"/>
          </a:p>
          <a:p>
            <a:pPr marL="971550" lvl="1" indent="-514350">
              <a:buAutoNum type="arabicPeriod"/>
            </a:pPr>
            <a:r>
              <a:rPr lang="en-US" sz="3200" dirty="0" smtClean="0">
                <a:hlinkClick r:id="rId8" action="ppaction://hlinkfile"/>
              </a:rPr>
              <a:t>One syringe One Child</a:t>
            </a:r>
            <a:endParaRPr lang="en-US" sz="3200" dirty="0" smtClean="0"/>
          </a:p>
          <a:p>
            <a:pPr marL="457200" lvl="1" indent="0">
              <a:buNone/>
            </a:pPr>
            <a:endParaRPr lang="en-US" sz="3200" dirty="0" smtClean="0"/>
          </a:p>
          <a:p>
            <a:pPr marL="457200" lvl="1" indent="0">
              <a:buNone/>
            </a:pPr>
            <a:endParaRPr lang="en-US" sz="3200" dirty="0" smtClean="0"/>
          </a:p>
          <a:p>
            <a:pPr marL="971550" lvl="1" indent="-514350">
              <a:buAutoNum type="arabicPeriod"/>
            </a:pPr>
            <a:endParaRPr lang="en-US" dirty="0" smtClean="0"/>
          </a:p>
          <a:p>
            <a:pPr marL="457200" lvl="1" indent="0">
              <a:buNone/>
            </a:pPr>
            <a:endParaRPr lang="en-US" dirty="0"/>
          </a:p>
        </p:txBody>
      </p:sp>
    </p:spTree>
    <p:extLst>
      <p:ext uri="{BB962C8B-B14F-4D97-AF65-F5344CB8AC3E}">
        <p14:creationId xmlns:p14="http://schemas.microsoft.com/office/powerpoint/2010/main" val="35381957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066800"/>
          </a:xfrm>
          <a:prstGeom prst="rect">
            <a:avLst/>
          </a:prstGeom>
          <a:solidFill>
            <a:schemeClr val="accent6"/>
          </a:solidFill>
          <a:ln>
            <a:noFill/>
          </a:ln>
        </p:spPr>
        <p:txBody>
          <a:bodyPr vert="horz" wrap="square" lIns="94907" tIns="47454" rIns="94907" bIns="47454" numCol="1" rtlCol="0" anchor="ctr" anchorCtr="0" compatLnSpc="1">
            <a:prstTxWarp prst="textNoShape">
              <a:avLst/>
            </a:prstTxWarp>
            <a:normAutofit/>
          </a:bodyPr>
          <a:lstStyle>
            <a:lvl1pPr algn="ctr" defTabSz="942975" eaLnBrk="0" fontAlgn="base" hangingPunct="0">
              <a:lnSpc>
                <a:spcPct val="75000"/>
              </a:lnSpc>
              <a:spcBef>
                <a:spcPct val="0"/>
              </a:spcBef>
              <a:spcAft>
                <a:spcPct val="0"/>
              </a:spcAft>
              <a:buNone/>
              <a:defRPr sz="4400" b="1">
                <a:solidFill>
                  <a:srgbClr val="C00000"/>
                </a:solidFill>
                <a:latin typeface="Calibri" panose="020F0502020204030204" pitchFamily="34" charset="0"/>
                <a:ea typeface="+mj-ea"/>
                <a:cs typeface="+mj-cs"/>
              </a:defRPr>
            </a:lvl1pPr>
          </a:lstStyle>
          <a:p>
            <a:r>
              <a:rPr lang="en-US" dirty="0"/>
              <a:t>Introduce communication package</a:t>
            </a:r>
          </a:p>
        </p:txBody>
      </p:sp>
      <p:sp>
        <p:nvSpPr>
          <p:cNvPr id="12" name="Content Placeholder 11"/>
          <p:cNvSpPr>
            <a:spLocks noGrp="1"/>
          </p:cNvSpPr>
          <p:nvPr>
            <p:ph idx="1"/>
          </p:nvPr>
        </p:nvSpPr>
        <p:spPr>
          <a:xfrm>
            <a:off x="395536" y="1241148"/>
            <a:ext cx="8229600" cy="4918185"/>
          </a:xfrm>
        </p:spPr>
        <p:txBody>
          <a:bodyPr>
            <a:normAutofit/>
          </a:bodyPr>
          <a:lstStyle/>
          <a:p>
            <a:pPr marL="457200" lvl="1" indent="0">
              <a:buNone/>
            </a:pPr>
            <a:r>
              <a:rPr lang="en-US" sz="3200" dirty="0" smtClean="0"/>
              <a:t>6. </a:t>
            </a:r>
            <a:r>
              <a:rPr lang="en-US" sz="3600" dirty="0" smtClean="0">
                <a:hlinkClick r:id="rId3" action="ppaction://hlinkfile"/>
              </a:rPr>
              <a:t>Additional dose </a:t>
            </a:r>
            <a:endParaRPr lang="en-US" sz="3600" dirty="0" smtClean="0"/>
          </a:p>
          <a:p>
            <a:pPr marL="457200" lvl="1" indent="0">
              <a:buNone/>
            </a:pPr>
            <a:r>
              <a:rPr lang="en-US" sz="3600" dirty="0" smtClean="0"/>
              <a:t>7.  </a:t>
            </a:r>
            <a:r>
              <a:rPr lang="en-US" sz="3600" dirty="0" smtClean="0">
                <a:hlinkClick r:id="rId4" action="ppaction://hlinkfile"/>
              </a:rPr>
              <a:t>No link to infertility </a:t>
            </a:r>
            <a:endParaRPr lang="en-US" sz="3600" dirty="0" smtClean="0"/>
          </a:p>
          <a:p>
            <a:pPr marL="457200" lvl="1" indent="0">
              <a:buNone/>
            </a:pPr>
            <a:r>
              <a:rPr lang="en-US" sz="3600" dirty="0" smtClean="0"/>
              <a:t>8.  </a:t>
            </a:r>
            <a:r>
              <a:rPr lang="en-US" sz="3600" dirty="0" smtClean="0">
                <a:hlinkClick r:id="rId5" action="ppaction://hlinkfile"/>
              </a:rPr>
              <a:t>No adverse reactions</a:t>
            </a:r>
            <a:endParaRPr lang="en-US" sz="3600" dirty="0" smtClean="0"/>
          </a:p>
          <a:p>
            <a:pPr marL="457200" lvl="1" indent="0">
              <a:buNone/>
            </a:pPr>
            <a:r>
              <a:rPr lang="en-US" sz="3600" dirty="0" smtClean="0"/>
              <a:t>9. </a:t>
            </a:r>
            <a:r>
              <a:rPr lang="en-US" sz="3600" dirty="0" smtClean="0">
                <a:hlinkClick r:id="rId6" action="ppaction://hlinkfile"/>
              </a:rPr>
              <a:t>Global scenario</a:t>
            </a:r>
            <a:endParaRPr lang="en-US" sz="3600" dirty="0" smtClean="0"/>
          </a:p>
          <a:p>
            <a:pPr marL="457200" lvl="1" indent="0">
              <a:buNone/>
            </a:pPr>
            <a:r>
              <a:rPr lang="en-US" sz="3600" dirty="0" smtClean="0"/>
              <a:t>10. All materials have been </a:t>
            </a:r>
            <a:r>
              <a:rPr lang="en-US" sz="3600" dirty="0" smtClean="0">
                <a:hlinkClick r:id="rId7" action="ppaction://hlinkfile"/>
              </a:rPr>
              <a:t>approved and ready for use</a:t>
            </a:r>
            <a:endParaRPr lang="en-US" sz="3600" dirty="0" smtClean="0"/>
          </a:p>
          <a:p>
            <a:pPr marL="457200" lvl="1" indent="0">
              <a:buNone/>
            </a:pPr>
            <a:endParaRPr lang="en-US" dirty="0" smtClean="0"/>
          </a:p>
          <a:p>
            <a:pPr marL="971550" lvl="1" indent="-514350">
              <a:buAutoNum type="arabicPeriod"/>
            </a:pPr>
            <a:endParaRPr lang="en-US" dirty="0"/>
          </a:p>
        </p:txBody>
      </p:sp>
    </p:spTree>
    <p:extLst>
      <p:ext uri="{BB962C8B-B14F-4D97-AF65-F5344CB8AC3E}">
        <p14:creationId xmlns:p14="http://schemas.microsoft.com/office/powerpoint/2010/main" val="20524619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6"/>
          </a:solidFill>
        </p:spPr>
        <p:txBody>
          <a:bodyPr>
            <a:normAutofit/>
          </a:bodyPr>
          <a:lstStyle/>
          <a:p>
            <a:r>
              <a:rPr lang="en-US" sz="3200" dirty="0" smtClean="0">
                <a:solidFill>
                  <a:srgbClr val="C00000"/>
                </a:solidFill>
              </a:rPr>
              <a:t>Communication strategy contents following components: </a:t>
            </a:r>
            <a:endParaRPr lang="en-US" sz="3200" dirty="0">
              <a:solidFill>
                <a:srgbClr val="C00000"/>
              </a:solidFill>
            </a:endParaRPr>
          </a:p>
        </p:txBody>
      </p:sp>
      <p:sp>
        <p:nvSpPr>
          <p:cNvPr id="3" name="Content Placeholder 2"/>
          <p:cNvSpPr>
            <a:spLocks noGrp="1"/>
          </p:cNvSpPr>
          <p:nvPr>
            <p:ph idx="1"/>
          </p:nvPr>
        </p:nvSpPr>
        <p:spPr>
          <a:xfrm>
            <a:off x="340695" y="1426649"/>
            <a:ext cx="8468341" cy="3370504"/>
          </a:xfrm>
        </p:spPr>
        <p:txBody>
          <a:bodyPr>
            <a:normAutofit fontScale="85000" lnSpcReduction="20000"/>
          </a:bodyPr>
          <a:lstStyle/>
          <a:p>
            <a:pPr>
              <a:buFont typeface="Wingdings" panose="05000000000000000000" pitchFamily="2" charset="2"/>
              <a:buChar char="v"/>
            </a:pPr>
            <a:r>
              <a:rPr lang="en-US" sz="2800" dirty="0" smtClean="0"/>
              <a:t> </a:t>
            </a:r>
            <a:r>
              <a:rPr lang="en-US" sz="3300" dirty="0" smtClean="0"/>
              <a:t>Advocacy</a:t>
            </a:r>
          </a:p>
          <a:p>
            <a:pPr>
              <a:buFont typeface="Wingdings" panose="05000000000000000000" pitchFamily="2" charset="2"/>
              <a:buChar char="v"/>
            </a:pPr>
            <a:endParaRPr lang="en-US" sz="3300" dirty="0"/>
          </a:p>
          <a:p>
            <a:pPr>
              <a:buFont typeface="Wingdings" panose="05000000000000000000" pitchFamily="2" charset="2"/>
              <a:buChar char="v"/>
            </a:pPr>
            <a:r>
              <a:rPr lang="en-US" sz="3300" dirty="0" smtClean="0"/>
              <a:t> Social Mobilization</a:t>
            </a:r>
          </a:p>
          <a:p>
            <a:pPr>
              <a:buFont typeface="Wingdings" panose="05000000000000000000" pitchFamily="2" charset="2"/>
              <a:buChar char="v"/>
            </a:pPr>
            <a:endParaRPr lang="en-US" sz="3300" dirty="0"/>
          </a:p>
          <a:p>
            <a:pPr marL="457200" lvl="1" indent="-457200">
              <a:buFont typeface="Wingdings" panose="05000000000000000000" pitchFamily="2" charset="2"/>
              <a:buChar char="v"/>
            </a:pPr>
            <a:r>
              <a:rPr lang="en-US" sz="3300" dirty="0"/>
              <a:t>Media Management </a:t>
            </a:r>
            <a:r>
              <a:rPr lang="en-US" sz="3300" b="1" dirty="0"/>
              <a:t>– </a:t>
            </a:r>
            <a:r>
              <a:rPr lang="en-US" sz="3300" dirty="0"/>
              <a:t>new media and social media </a:t>
            </a:r>
            <a:endParaRPr lang="en-US" sz="3300" dirty="0" smtClean="0"/>
          </a:p>
          <a:p>
            <a:pPr marL="457200" lvl="1" indent="-457200">
              <a:buFont typeface="Wingdings" panose="05000000000000000000" pitchFamily="2" charset="2"/>
              <a:buChar char="v"/>
            </a:pPr>
            <a:endParaRPr lang="en-US" sz="3300" dirty="0"/>
          </a:p>
          <a:p>
            <a:pPr marL="457200" lvl="1" indent="-457200">
              <a:buFont typeface="Wingdings" panose="05000000000000000000" pitchFamily="2" charset="2"/>
              <a:buChar char="v"/>
            </a:pPr>
            <a:r>
              <a:rPr lang="en-US" sz="3300" dirty="0" smtClean="0"/>
              <a:t>Communication planning , implementation and monitoring </a:t>
            </a:r>
            <a:endParaRPr lang="en-US" sz="3300" dirty="0"/>
          </a:p>
          <a:p>
            <a:pPr marL="457200" lvl="1" indent="0">
              <a:buNone/>
            </a:pPr>
            <a:endParaRPr lang="en-US" dirty="0"/>
          </a:p>
          <a:p>
            <a:endParaRPr lang="en-US" dirty="0"/>
          </a:p>
        </p:txBody>
      </p:sp>
    </p:spTree>
    <p:extLst>
      <p:ext uri="{BB962C8B-B14F-4D97-AF65-F5344CB8AC3E}">
        <p14:creationId xmlns:p14="http://schemas.microsoft.com/office/powerpoint/2010/main" val="29644787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6"/>
          </a:solidFill>
          <a:ln>
            <a:noFill/>
          </a:ln>
        </p:spPr>
        <p:txBody>
          <a:bodyPr vert="horz" wrap="square" lIns="94907" tIns="47454" rIns="94907" bIns="47454" numCol="1" rtlCol="0" anchor="ctr" anchorCtr="0" compatLnSpc="1">
            <a:prstTxWarp prst="textNoShape">
              <a:avLst/>
            </a:prstTxWarp>
            <a:normAutofit/>
          </a:bodyPr>
          <a:lstStyle/>
          <a:p>
            <a:pPr defTabSz="942975" eaLnBrk="0" fontAlgn="base" hangingPunct="0">
              <a:lnSpc>
                <a:spcPct val="75000"/>
              </a:lnSpc>
              <a:spcAft>
                <a:spcPct val="0"/>
              </a:spcAft>
            </a:pPr>
            <a:r>
              <a:rPr lang="en-US" b="1" dirty="0">
                <a:solidFill>
                  <a:srgbClr val="C00000"/>
                </a:solidFill>
                <a:latin typeface="Calibri" panose="020F0502020204030204" pitchFamily="34" charset="0"/>
              </a:rPr>
              <a:t>IEC materials – Posters </a:t>
            </a:r>
          </a:p>
        </p:txBody>
      </p:sp>
      <p:pic>
        <p:nvPicPr>
          <p:cNvPr id="14" name="Picture 3"/>
          <p:cNvPicPr>
            <a:picLocks noChangeAspect="1"/>
          </p:cNvPicPr>
          <p:nvPr/>
        </p:nvPicPr>
        <p:blipFill>
          <a:blip r:embed="rId2" cstate="print"/>
          <a:stretch>
            <a:fillRect/>
          </a:stretch>
        </p:blipFill>
        <p:spPr>
          <a:xfrm>
            <a:off x="4572000" y="1638027"/>
            <a:ext cx="3312368" cy="4311253"/>
          </a:xfrm>
          <a:prstGeom prst="rect">
            <a:avLst/>
          </a:prstGeom>
        </p:spPr>
      </p:pic>
      <p:pic>
        <p:nvPicPr>
          <p:cNvPr id="15" name="Picture 1"/>
          <p:cNvPicPr>
            <a:picLocks noChangeAspect="1"/>
          </p:cNvPicPr>
          <p:nvPr/>
        </p:nvPicPr>
        <p:blipFill>
          <a:blip r:embed="rId3" cstate="print"/>
          <a:stretch>
            <a:fillRect/>
          </a:stretch>
        </p:blipFill>
        <p:spPr>
          <a:xfrm>
            <a:off x="1043608" y="1628801"/>
            <a:ext cx="2904549" cy="4236564"/>
          </a:xfrm>
          <a:prstGeom prst="rect">
            <a:avLst/>
          </a:prstGeom>
        </p:spPr>
      </p:pic>
    </p:spTree>
    <p:extLst>
      <p:ext uri="{BB962C8B-B14F-4D97-AF65-F5344CB8AC3E}">
        <p14:creationId xmlns:p14="http://schemas.microsoft.com/office/powerpoint/2010/main" val="35326288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066800"/>
          </a:xfrm>
          <a:prstGeom prst="rect">
            <a:avLst/>
          </a:prstGeom>
          <a:solidFill>
            <a:schemeClr val="accent6"/>
          </a:solidFill>
          <a:ln>
            <a:noFill/>
          </a:ln>
        </p:spPr>
        <p:txBody>
          <a:bodyPr vert="horz" wrap="square" lIns="94907" tIns="47454" rIns="94907" bIns="47454" numCol="1" rtlCol="0" anchor="ctr" anchorCtr="0" compatLnSpc="1">
            <a:prstTxWarp prst="textNoShape">
              <a:avLst/>
            </a:prstTxWarp>
            <a:normAutofit/>
          </a:bodyPr>
          <a:lstStyle>
            <a:lvl1pPr algn="ctr" defTabSz="942975" eaLnBrk="0" fontAlgn="base" hangingPunct="0">
              <a:lnSpc>
                <a:spcPct val="75000"/>
              </a:lnSpc>
              <a:spcBef>
                <a:spcPct val="0"/>
              </a:spcBef>
              <a:spcAft>
                <a:spcPct val="0"/>
              </a:spcAft>
              <a:buNone/>
              <a:defRPr sz="4400" b="1">
                <a:solidFill>
                  <a:srgbClr val="C00000"/>
                </a:solidFill>
                <a:latin typeface="Calibri" panose="020F0502020204030204" pitchFamily="34" charset="0"/>
                <a:ea typeface="+mj-ea"/>
                <a:cs typeface="+mj-cs"/>
              </a:defRPr>
            </a:lvl1pPr>
          </a:lstStyle>
          <a:p>
            <a:pPr algn="l"/>
            <a:r>
              <a:rPr lang="en-US" sz="3600" dirty="0"/>
              <a:t>Customize communication package based on field reality / experience</a:t>
            </a:r>
            <a:endParaRPr lang="en-US" dirty="0"/>
          </a:p>
        </p:txBody>
      </p:sp>
      <p:sp>
        <p:nvSpPr>
          <p:cNvPr id="12" name="Content Placeholder 11"/>
          <p:cNvSpPr>
            <a:spLocks noGrp="1"/>
          </p:cNvSpPr>
          <p:nvPr>
            <p:ph idx="1"/>
          </p:nvPr>
        </p:nvSpPr>
        <p:spPr>
          <a:xfrm>
            <a:off x="395536" y="1241148"/>
            <a:ext cx="8229600" cy="4525963"/>
          </a:xfrm>
        </p:spPr>
        <p:txBody>
          <a:bodyPr/>
          <a:lstStyle/>
          <a:p>
            <a:pPr marL="457200" lvl="1" indent="0">
              <a:buNone/>
            </a:pPr>
            <a:endParaRPr lang="en-US" sz="3600" dirty="0" smtClean="0"/>
          </a:p>
          <a:p>
            <a:pPr marL="457200" lvl="1" indent="0">
              <a:buNone/>
            </a:pPr>
            <a:endParaRPr lang="en-US" dirty="0" smtClean="0"/>
          </a:p>
          <a:p>
            <a:pPr marL="971550" lvl="1" indent="-514350">
              <a:buAutoNum type="arabicPeriod"/>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372" y="1335813"/>
            <a:ext cx="3044046" cy="432543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08" y="1380122"/>
            <a:ext cx="2826864" cy="4281126"/>
          </a:xfrm>
          <a:prstGeom prst="rect">
            <a:avLst/>
          </a:prstGeom>
        </p:spPr>
      </p:pic>
      <p:pic>
        <p:nvPicPr>
          <p:cNvPr id="2" name="Picture 1"/>
          <p:cNvPicPr>
            <a:picLocks noChangeAspect="1"/>
          </p:cNvPicPr>
          <p:nvPr/>
        </p:nvPicPr>
        <p:blipFill>
          <a:blip r:embed="rId5"/>
          <a:stretch>
            <a:fillRect/>
          </a:stretch>
        </p:blipFill>
        <p:spPr>
          <a:xfrm>
            <a:off x="5914848" y="1380121"/>
            <a:ext cx="3158028" cy="4281127"/>
          </a:xfrm>
          <a:prstGeom prst="rect">
            <a:avLst/>
          </a:prstGeom>
        </p:spPr>
      </p:pic>
    </p:spTree>
    <p:extLst>
      <p:ext uri="{BB962C8B-B14F-4D97-AF65-F5344CB8AC3E}">
        <p14:creationId xmlns:p14="http://schemas.microsoft.com/office/powerpoint/2010/main" val="3354634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6"/>
          </a:solidFill>
          <a:ln>
            <a:noFill/>
          </a:ln>
        </p:spPr>
        <p:txBody>
          <a:bodyPr vert="horz" wrap="square" lIns="94907" tIns="47454" rIns="94907" bIns="47454" numCol="1" rtlCol="0" anchor="ctr" anchorCtr="0" compatLnSpc="1">
            <a:prstTxWarp prst="textNoShape">
              <a:avLst/>
            </a:prstTxWarp>
            <a:normAutofit/>
          </a:bodyPr>
          <a:lstStyle/>
          <a:p>
            <a:pPr defTabSz="942975" eaLnBrk="0" fontAlgn="base" hangingPunct="0">
              <a:lnSpc>
                <a:spcPct val="75000"/>
              </a:lnSpc>
              <a:spcAft>
                <a:spcPct val="0"/>
              </a:spcAft>
            </a:pPr>
            <a:r>
              <a:rPr lang="en-US" b="1" dirty="0">
                <a:solidFill>
                  <a:srgbClr val="C00000"/>
                </a:solidFill>
                <a:latin typeface="Calibri" panose="020F0502020204030204" pitchFamily="34" charset="0"/>
              </a:rPr>
              <a:t>Banner/ hoarding and ticker</a:t>
            </a:r>
          </a:p>
        </p:txBody>
      </p:sp>
      <p:pic>
        <p:nvPicPr>
          <p:cNvPr id="10" name="Picture 1"/>
          <p:cNvPicPr>
            <a:picLocks noChangeAspect="1"/>
          </p:cNvPicPr>
          <p:nvPr/>
        </p:nvPicPr>
        <p:blipFill>
          <a:blip r:embed="rId2" cstate="print"/>
          <a:stretch>
            <a:fillRect/>
          </a:stretch>
        </p:blipFill>
        <p:spPr>
          <a:xfrm>
            <a:off x="228600" y="1281446"/>
            <a:ext cx="8708050" cy="3997578"/>
          </a:xfrm>
          <a:prstGeom prst="rect">
            <a:avLst/>
          </a:prstGeom>
        </p:spPr>
      </p:pic>
    </p:spTree>
    <p:extLst>
      <p:ext uri="{BB962C8B-B14F-4D97-AF65-F5344CB8AC3E}">
        <p14:creationId xmlns:p14="http://schemas.microsoft.com/office/powerpoint/2010/main" val="32029998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21" y="0"/>
            <a:ext cx="8936311" cy="990600"/>
          </a:xfrm>
          <a:solidFill>
            <a:schemeClr val="accent6"/>
          </a:solidFill>
          <a:ln>
            <a:noFill/>
          </a:ln>
        </p:spPr>
        <p:txBody>
          <a:bodyPr vert="horz" wrap="square" lIns="94907" tIns="47454" rIns="94907" bIns="47454" numCol="1" rtlCol="0" anchor="ctr" anchorCtr="0" compatLnSpc="1">
            <a:prstTxWarp prst="textNoShape">
              <a:avLst/>
            </a:prstTxWarp>
            <a:normAutofit/>
          </a:bodyPr>
          <a:lstStyle/>
          <a:p>
            <a:pPr defTabSz="942975" eaLnBrk="0" fontAlgn="base" hangingPunct="0">
              <a:lnSpc>
                <a:spcPct val="75000"/>
              </a:lnSpc>
              <a:spcAft>
                <a:spcPct val="0"/>
              </a:spcAft>
            </a:pPr>
            <a:r>
              <a:rPr lang="en-US" sz="3600" b="1" dirty="0" smtClean="0">
                <a:solidFill>
                  <a:srgbClr val="C00000"/>
                </a:solidFill>
                <a:latin typeface="Calibri" panose="020F0502020204030204" pitchFamily="34" charset="0"/>
              </a:rPr>
              <a:t>Information card</a:t>
            </a:r>
            <a:endParaRPr lang="en-US" sz="3600" b="1" dirty="0">
              <a:solidFill>
                <a:srgbClr val="C00000"/>
              </a:solidFill>
              <a:latin typeface="Calibri" panose="020F0502020204030204" pitchFamily="34" charset="0"/>
            </a:endParaRPr>
          </a:p>
        </p:txBody>
      </p:sp>
      <p:sp>
        <p:nvSpPr>
          <p:cNvPr id="5" name="TextBox 4"/>
          <p:cNvSpPr txBox="1"/>
          <p:nvPr/>
        </p:nvSpPr>
        <p:spPr>
          <a:xfrm>
            <a:off x="4860032" y="1683265"/>
            <a:ext cx="4114800"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FLWs to distribute at the household level in the communities 3-4 days before campaign</a:t>
            </a:r>
            <a:endParaRPr lang="en-US" sz="2000" dirty="0"/>
          </a:p>
          <a:p>
            <a:pPr marL="285750" indent="-285750">
              <a:buFont typeface="Arial" panose="020B0604020202020204" pitchFamily="34" charset="0"/>
              <a:buChar char="•"/>
            </a:pPr>
            <a:r>
              <a:rPr lang="en-US" sz="2000" dirty="0" smtClean="0"/>
              <a:t>Teachers to distribute to the students 3-4 </a:t>
            </a:r>
            <a:r>
              <a:rPr lang="en-US" sz="2000" dirty="0"/>
              <a:t>days before </a:t>
            </a:r>
            <a:r>
              <a:rPr lang="en-US" sz="2000" dirty="0" smtClean="0"/>
              <a:t>campaign</a:t>
            </a:r>
            <a:endParaRPr lang="en-US" sz="2000" dirty="0"/>
          </a:p>
          <a:p>
            <a:pPr marL="285750" indent="-285750">
              <a:buFont typeface="Arial" panose="020B0604020202020204" pitchFamily="34" charset="0"/>
              <a:buChar char="•"/>
            </a:pPr>
            <a:r>
              <a:rPr lang="en-US" sz="2000" dirty="0" smtClean="0"/>
              <a:t>At the vaccination site, the FLWs to fill the date of vaccination in the card</a:t>
            </a:r>
          </a:p>
          <a:p>
            <a:pPr marL="285750" indent="-285750">
              <a:buFont typeface="Arial" panose="020B0604020202020204" pitchFamily="34" charset="0"/>
              <a:buChar char="•"/>
            </a:pPr>
            <a:r>
              <a:rPr lang="en-US" sz="2000" dirty="0" smtClean="0"/>
              <a:t>If any caregiver/ student does not carry the card, ANM/ FLWs to provide the card onsite</a:t>
            </a:r>
            <a:endParaRPr lang="en-US" sz="2000" dirty="0"/>
          </a:p>
        </p:txBody>
      </p:sp>
      <p:pic>
        <p:nvPicPr>
          <p:cNvPr id="14"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199" y="990600"/>
            <a:ext cx="3924721" cy="5123036"/>
          </a:xfrm>
        </p:spPr>
      </p:pic>
    </p:spTree>
    <p:extLst>
      <p:ext uri="{BB962C8B-B14F-4D97-AF65-F5344CB8AC3E}">
        <p14:creationId xmlns:p14="http://schemas.microsoft.com/office/powerpoint/2010/main" val="22404941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2304" y="498986"/>
            <a:ext cx="2864496" cy="5378286"/>
          </a:xfrm>
        </p:spPr>
        <p:txBody>
          <a:bodyPr>
            <a:normAutofit/>
          </a:bodyPr>
          <a:lstStyle/>
          <a:p>
            <a:endParaRPr lang="en-US" sz="2000" dirty="0" smtClean="0"/>
          </a:p>
          <a:p>
            <a:endParaRPr lang="en-US" sz="2000" dirty="0"/>
          </a:p>
          <a:p>
            <a:endParaRPr lang="en-US" sz="2000" dirty="0" smtClean="0"/>
          </a:p>
          <a:p>
            <a:r>
              <a:rPr lang="en-US" sz="2000" dirty="0" smtClean="0"/>
              <a:t>It will provide all children after vaccination </a:t>
            </a:r>
          </a:p>
          <a:p>
            <a:r>
              <a:rPr lang="en-US" sz="2000" dirty="0" smtClean="0"/>
              <a:t>ANM / vaccinator should keen one part as record. </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103"/>
            <a:ext cx="4932040" cy="5642533"/>
          </a:xfrm>
          <a:prstGeom prst="rect">
            <a:avLst/>
          </a:prstGeom>
        </p:spPr>
      </p:pic>
      <p:sp>
        <p:nvSpPr>
          <p:cNvPr id="5" name="Title 1"/>
          <p:cNvSpPr>
            <a:spLocks noGrp="1"/>
          </p:cNvSpPr>
          <p:nvPr>
            <p:ph type="title"/>
          </p:nvPr>
        </p:nvSpPr>
        <p:spPr>
          <a:xfrm>
            <a:off x="0" y="0"/>
            <a:ext cx="9144000" cy="548679"/>
          </a:xfrm>
          <a:solidFill>
            <a:schemeClr val="accent6"/>
          </a:solidFill>
        </p:spPr>
        <p:txBody>
          <a:bodyPr>
            <a:normAutofit fontScale="90000"/>
          </a:bodyPr>
          <a:lstStyle/>
          <a:p>
            <a:r>
              <a:rPr lang="en-US" sz="3200" dirty="0" smtClean="0">
                <a:solidFill>
                  <a:srgbClr val="C00000"/>
                </a:solidFill>
              </a:rPr>
              <a:t>Vaccination Certificate</a:t>
            </a:r>
            <a:endParaRPr lang="en-US" sz="3200" dirty="0">
              <a:solidFill>
                <a:srgbClr val="C00000"/>
              </a:solidFill>
            </a:endParaRPr>
          </a:p>
        </p:txBody>
      </p:sp>
    </p:spTree>
    <p:extLst>
      <p:ext uri="{BB962C8B-B14F-4D97-AF65-F5344CB8AC3E}">
        <p14:creationId xmlns:p14="http://schemas.microsoft.com/office/powerpoint/2010/main" val="6190505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a:solidFill>
            <a:schemeClr val="accent6"/>
          </a:solidFill>
          <a:ln>
            <a:noFill/>
          </a:ln>
        </p:spPr>
        <p:txBody>
          <a:bodyPr vert="horz" wrap="square" lIns="94907" tIns="47454" rIns="94907" bIns="47454" numCol="1" rtlCol="0" anchor="ctr" anchorCtr="0" compatLnSpc="1">
            <a:prstTxWarp prst="textNoShape">
              <a:avLst/>
            </a:prstTxWarp>
            <a:noAutofit/>
          </a:bodyPr>
          <a:lstStyle/>
          <a:p>
            <a:pPr defTabSz="942975" eaLnBrk="0" fontAlgn="base" hangingPunct="0">
              <a:lnSpc>
                <a:spcPct val="75000"/>
              </a:lnSpc>
              <a:spcAft>
                <a:spcPct val="0"/>
              </a:spcAft>
            </a:pPr>
            <a:r>
              <a:rPr lang="en-US" sz="2800" b="1" dirty="0">
                <a:solidFill>
                  <a:srgbClr val="C00000"/>
                </a:solidFill>
                <a:latin typeface="Calibri" panose="020F0502020204030204" pitchFamily="34" charset="0"/>
              </a:rPr>
              <a:t>Leaflets – 6 types for FLWs, teachers, caregivers, community leaders, media and for announcements)</a:t>
            </a:r>
          </a:p>
        </p:txBody>
      </p:sp>
      <p:pic>
        <p:nvPicPr>
          <p:cNvPr id="10" name="Picture 1"/>
          <p:cNvPicPr>
            <a:picLocks noChangeAspect="1"/>
          </p:cNvPicPr>
          <p:nvPr/>
        </p:nvPicPr>
        <p:blipFill>
          <a:blip r:embed="rId2"/>
          <a:stretch>
            <a:fillRect/>
          </a:stretch>
        </p:blipFill>
        <p:spPr>
          <a:xfrm>
            <a:off x="467544" y="1411032"/>
            <a:ext cx="3457525" cy="4738723"/>
          </a:xfrm>
          <a:prstGeom prst="rect">
            <a:avLst/>
          </a:prstGeom>
        </p:spPr>
      </p:pic>
      <p:pic>
        <p:nvPicPr>
          <p:cNvPr id="11" name="Picture 2"/>
          <p:cNvPicPr>
            <a:picLocks noChangeAspect="1"/>
          </p:cNvPicPr>
          <p:nvPr/>
        </p:nvPicPr>
        <p:blipFill>
          <a:blip r:embed="rId3"/>
          <a:stretch>
            <a:fillRect/>
          </a:stretch>
        </p:blipFill>
        <p:spPr>
          <a:xfrm>
            <a:off x="4572000" y="1411032"/>
            <a:ext cx="3456384" cy="4589291"/>
          </a:xfrm>
          <a:prstGeom prst="rect">
            <a:avLst/>
          </a:prstGeom>
        </p:spPr>
      </p:pic>
    </p:spTree>
    <p:extLst>
      <p:ext uri="{BB962C8B-B14F-4D97-AF65-F5344CB8AC3E}">
        <p14:creationId xmlns:p14="http://schemas.microsoft.com/office/powerpoint/2010/main" val="36027101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chemeClr val="accent6"/>
          </a:solidFill>
        </p:spPr>
        <p:txBody>
          <a:bodyPr>
            <a:normAutofit/>
          </a:bodyPr>
          <a:lstStyle/>
          <a:p>
            <a:r>
              <a:rPr lang="en-US" sz="2800" dirty="0" smtClean="0">
                <a:solidFill>
                  <a:srgbClr val="FF0000"/>
                </a:solidFill>
              </a:rPr>
              <a:t>Leaflet for caregivers</a:t>
            </a:r>
            <a:endParaRPr lang="en-US" sz="2800" dirty="0">
              <a:solidFill>
                <a:srgbClr val="FF0000"/>
              </a:solidFill>
            </a:endParaRPr>
          </a:p>
        </p:txBody>
      </p:sp>
      <p:pic>
        <p:nvPicPr>
          <p:cNvPr id="4" name="Picture 1"/>
          <p:cNvPicPr>
            <a:picLocks noGrp="1" noChangeAspect="1"/>
          </p:cNvPicPr>
          <p:nvPr>
            <p:ph idx="1"/>
          </p:nvPr>
        </p:nvPicPr>
        <p:blipFill>
          <a:blip r:embed="rId2"/>
          <a:stretch>
            <a:fillRect/>
          </a:stretch>
        </p:blipFill>
        <p:spPr>
          <a:xfrm>
            <a:off x="683568" y="1568706"/>
            <a:ext cx="3302288" cy="4525963"/>
          </a:xfrm>
          <a:prstGeom prst="rect">
            <a:avLst/>
          </a:prstGeom>
        </p:spPr>
      </p:pic>
      <p:pic>
        <p:nvPicPr>
          <p:cNvPr id="5" name="Picture 2"/>
          <p:cNvPicPr>
            <a:picLocks noChangeAspect="1"/>
          </p:cNvPicPr>
          <p:nvPr/>
        </p:nvPicPr>
        <p:blipFill>
          <a:blip r:embed="rId3"/>
          <a:stretch>
            <a:fillRect/>
          </a:stretch>
        </p:blipFill>
        <p:spPr>
          <a:xfrm>
            <a:off x="4644008" y="1538150"/>
            <a:ext cx="3384376" cy="4638467"/>
          </a:xfrm>
          <a:prstGeom prst="rect">
            <a:avLst/>
          </a:prstGeom>
        </p:spPr>
      </p:pic>
    </p:spTree>
    <p:extLst>
      <p:ext uri="{BB962C8B-B14F-4D97-AF65-F5344CB8AC3E}">
        <p14:creationId xmlns:p14="http://schemas.microsoft.com/office/powerpoint/2010/main" val="30897510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4624"/>
            <a:ext cx="9144000" cy="792088"/>
          </a:xfrm>
          <a:solidFill>
            <a:schemeClr val="accent6"/>
          </a:solidFill>
        </p:spPr>
        <p:txBody>
          <a:bodyPr>
            <a:normAutofit/>
          </a:bodyPr>
          <a:lstStyle/>
          <a:p>
            <a:r>
              <a:rPr lang="en-US" sz="3200" dirty="0" smtClean="0">
                <a:solidFill>
                  <a:srgbClr val="FF0000"/>
                </a:solidFill>
              </a:rPr>
              <a:t>Leaflet for community members </a:t>
            </a:r>
            <a:endParaRPr lang="en-US" sz="3200" dirty="0">
              <a:solidFill>
                <a:srgbClr val="FF0000"/>
              </a:solidFill>
            </a:endParaRPr>
          </a:p>
        </p:txBody>
      </p:sp>
      <p:pic>
        <p:nvPicPr>
          <p:cNvPr id="4" name="Picture 1"/>
          <p:cNvPicPr>
            <a:picLocks noGrp="1" noChangeAspect="1"/>
          </p:cNvPicPr>
          <p:nvPr>
            <p:ph idx="1"/>
          </p:nvPr>
        </p:nvPicPr>
        <p:blipFill>
          <a:blip r:embed="rId2"/>
          <a:stretch>
            <a:fillRect/>
          </a:stretch>
        </p:blipFill>
        <p:spPr>
          <a:xfrm>
            <a:off x="899592" y="1284627"/>
            <a:ext cx="3302288" cy="4760193"/>
          </a:xfrm>
          <a:prstGeom prst="rect">
            <a:avLst/>
          </a:prstGeom>
        </p:spPr>
      </p:pic>
      <p:pic>
        <p:nvPicPr>
          <p:cNvPr id="5" name="Picture 2"/>
          <p:cNvPicPr>
            <a:picLocks noChangeAspect="1"/>
          </p:cNvPicPr>
          <p:nvPr/>
        </p:nvPicPr>
        <p:blipFill>
          <a:blip r:embed="rId3"/>
          <a:stretch>
            <a:fillRect/>
          </a:stretch>
        </p:blipFill>
        <p:spPr>
          <a:xfrm>
            <a:off x="4572000" y="1237090"/>
            <a:ext cx="3677755" cy="4855269"/>
          </a:xfrm>
          <a:prstGeom prst="rect">
            <a:avLst/>
          </a:prstGeom>
        </p:spPr>
      </p:pic>
    </p:spTree>
    <p:extLst>
      <p:ext uri="{BB962C8B-B14F-4D97-AF65-F5344CB8AC3E}">
        <p14:creationId xmlns:p14="http://schemas.microsoft.com/office/powerpoint/2010/main" val="17694749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864096"/>
          </a:xfrm>
          <a:solidFill>
            <a:schemeClr val="accent6"/>
          </a:solidFill>
        </p:spPr>
        <p:txBody>
          <a:bodyPr>
            <a:normAutofit/>
          </a:bodyPr>
          <a:lstStyle/>
          <a:p>
            <a:r>
              <a:rPr lang="en-US" sz="2800" dirty="0" smtClean="0">
                <a:solidFill>
                  <a:srgbClr val="FF0000"/>
                </a:solidFill>
              </a:rPr>
              <a:t>Message for miking </a:t>
            </a:r>
            <a:endParaRPr lang="en-US" sz="2800" dirty="0">
              <a:solidFill>
                <a:srgbClr val="FF0000"/>
              </a:solidFill>
            </a:endParaRPr>
          </a:p>
        </p:txBody>
      </p:sp>
      <p:pic>
        <p:nvPicPr>
          <p:cNvPr id="4" name="Picture 1"/>
          <p:cNvPicPr>
            <a:picLocks noGrp="1" noChangeAspect="1"/>
          </p:cNvPicPr>
          <p:nvPr>
            <p:ph idx="1"/>
          </p:nvPr>
        </p:nvPicPr>
        <p:blipFill>
          <a:blip r:embed="rId2"/>
          <a:stretch>
            <a:fillRect/>
          </a:stretch>
        </p:blipFill>
        <p:spPr>
          <a:xfrm>
            <a:off x="2339752" y="1268760"/>
            <a:ext cx="4176464" cy="5257800"/>
          </a:xfrm>
          <a:prstGeom prst="rect">
            <a:avLst/>
          </a:prstGeom>
        </p:spPr>
      </p:pic>
    </p:spTree>
    <p:extLst>
      <p:ext uri="{BB962C8B-B14F-4D97-AF65-F5344CB8AC3E}">
        <p14:creationId xmlns:p14="http://schemas.microsoft.com/office/powerpoint/2010/main" val="8314848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634082"/>
          </a:xfrm>
          <a:solidFill>
            <a:schemeClr val="accent6"/>
          </a:solidFill>
        </p:spPr>
        <p:txBody>
          <a:bodyPr>
            <a:normAutofit/>
          </a:bodyPr>
          <a:lstStyle/>
          <a:p>
            <a:r>
              <a:rPr lang="en-US" sz="2800" dirty="0" smtClean="0">
                <a:solidFill>
                  <a:srgbClr val="FF0000"/>
                </a:solidFill>
                <a:hlinkClick r:id="rId2" action="ppaction://hlinkfile"/>
              </a:rPr>
              <a:t>Teacher Handbook </a:t>
            </a:r>
            <a:endParaRPr lang="en-US" sz="2800" dirty="0">
              <a:solidFill>
                <a:srgbClr val="FF0000"/>
              </a:solidFill>
              <a:hlinkClick r:id="rId2" action="ppaction://hlinkfile"/>
            </a:endParaRPr>
          </a:p>
        </p:txBody>
      </p:sp>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622" y="674891"/>
            <a:ext cx="4366081" cy="2668160"/>
          </a:xfr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674892"/>
            <a:ext cx="4430058" cy="270725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76" y="3390081"/>
            <a:ext cx="4335059" cy="264920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3447334"/>
            <a:ext cx="4165029" cy="2495195"/>
          </a:xfrm>
          <a:prstGeom prst="rect">
            <a:avLst/>
          </a:prstGeom>
        </p:spPr>
      </p:pic>
    </p:spTree>
    <p:extLst>
      <p:ext uri="{BB962C8B-B14F-4D97-AF65-F5344CB8AC3E}">
        <p14:creationId xmlns:p14="http://schemas.microsoft.com/office/powerpoint/2010/main" val="29564566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6"/>
          </a:solidFill>
        </p:spPr>
        <p:txBody>
          <a:bodyPr>
            <a:normAutofit fontScale="90000"/>
          </a:bodyPr>
          <a:lstStyle/>
          <a:p>
            <a:r>
              <a:rPr lang="en-US" sz="2800" dirty="0"/>
              <a:t> </a:t>
            </a:r>
            <a:r>
              <a:rPr lang="en-US" sz="2800" dirty="0" smtClean="0"/>
              <a:t/>
            </a:r>
            <a:br>
              <a:rPr lang="en-US" sz="2800" dirty="0" smtClean="0"/>
            </a:br>
            <a:r>
              <a:rPr lang="en-US" dirty="0" smtClean="0">
                <a:solidFill>
                  <a:srgbClr val="C00000"/>
                </a:solidFill>
              </a:rPr>
              <a:t>Advocacy </a:t>
            </a:r>
            <a:r>
              <a:rPr lang="en-US" dirty="0">
                <a:solidFill>
                  <a:srgbClr val="C00000"/>
                </a:solidFill>
              </a:rPr>
              <a:t>:</a:t>
            </a:r>
            <a:br>
              <a:rPr lang="en-US" dirty="0">
                <a:solidFill>
                  <a:srgbClr val="C00000"/>
                </a:solidFill>
              </a:rPr>
            </a:br>
            <a:endParaRPr lang="en-US" dirty="0">
              <a:solidFill>
                <a:srgbClr val="C00000"/>
              </a:solidFill>
            </a:endParaRPr>
          </a:p>
        </p:txBody>
      </p:sp>
      <p:sp>
        <p:nvSpPr>
          <p:cNvPr id="3" name="Content Placeholder 2"/>
          <p:cNvSpPr>
            <a:spLocks noGrp="1"/>
          </p:cNvSpPr>
          <p:nvPr>
            <p:ph idx="1"/>
          </p:nvPr>
        </p:nvSpPr>
        <p:spPr>
          <a:xfrm>
            <a:off x="340695" y="1426648"/>
            <a:ext cx="8468341" cy="4525963"/>
          </a:xfrm>
        </p:spPr>
        <p:txBody>
          <a:bodyPr/>
          <a:lstStyle/>
          <a:p>
            <a:pPr>
              <a:lnSpc>
                <a:spcPct val="100000"/>
              </a:lnSpc>
            </a:pPr>
            <a:r>
              <a:rPr lang="en-US" dirty="0" smtClean="0">
                <a:latin typeface="+mj-lt"/>
              </a:rPr>
              <a:t>Advocacy </a:t>
            </a:r>
            <a:r>
              <a:rPr lang="en-US" dirty="0">
                <a:latin typeface="+mj-lt"/>
              </a:rPr>
              <a:t>is the process of building support and gaining consensus for </a:t>
            </a:r>
            <a:r>
              <a:rPr lang="en-US" dirty="0" smtClean="0">
                <a:latin typeface="+mj-lt"/>
              </a:rPr>
              <a:t>encouragement </a:t>
            </a:r>
            <a:r>
              <a:rPr lang="en-US" dirty="0">
                <a:latin typeface="+mj-lt"/>
              </a:rPr>
              <a:t>a commitment for an issue at all levels for:</a:t>
            </a:r>
          </a:p>
          <a:p>
            <a:pPr lvl="1">
              <a:lnSpc>
                <a:spcPct val="100000"/>
              </a:lnSpc>
            </a:pPr>
            <a:r>
              <a:rPr lang="en-US" sz="3200" dirty="0">
                <a:latin typeface="+mj-lt"/>
              </a:rPr>
              <a:t>Policy decisions</a:t>
            </a:r>
          </a:p>
          <a:p>
            <a:pPr lvl="1">
              <a:lnSpc>
                <a:spcPct val="100000"/>
              </a:lnSpc>
            </a:pPr>
            <a:r>
              <a:rPr lang="en-US" sz="3200" dirty="0">
                <a:latin typeface="+mj-lt"/>
              </a:rPr>
              <a:t>Bringing focus</a:t>
            </a:r>
          </a:p>
          <a:p>
            <a:pPr lvl="1">
              <a:lnSpc>
                <a:spcPct val="100000"/>
              </a:lnSpc>
            </a:pPr>
            <a:r>
              <a:rPr lang="en-US" sz="3200" dirty="0">
                <a:latin typeface="+mj-lt"/>
              </a:rPr>
              <a:t>New initiatives</a:t>
            </a:r>
          </a:p>
          <a:p>
            <a:pPr marL="0" indent="0">
              <a:buNone/>
            </a:pPr>
            <a:endParaRPr lang="en-US" dirty="0" smtClean="0"/>
          </a:p>
          <a:p>
            <a:pPr marL="0" indent="0">
              <a:buNone/>
            </a:pPr>
            <a:endParaRPr lang="en-US" sz="2800" dirty="0"/>
          </a:p>
          <a:p>
            <a:pPr marL="0" indent="0">
              <a:buNone/>
            </a:pPr>
            <a:endParaRPr lang="en-US" dirty="0"/>
          </a:p>
        </p:txBody>
      </p:sp>
    </p:spTree>
    <p:extLst>
      <p:ext uri="{BB962C8B-B14F-4D97-AF65-F5344CB8AC3E}">
        <p14:creationId xmlns:p14="http://schemas.microsoft.com/office/powerpoint/2010/main" val="18474082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24"/>
            <a:ext cx="9144000" cy="477926"/>
          </a:xfrm>
          <a:solidFill>
            <a:schemeClr val="accent6"/>
          </a:solidFill>
        </p:spPr>
        <p:txBody>
          <a:bodyPr>
            <a:normAutofit fontScale="90000"/>
          </a:bodyPr>
          <a:lstStyle/>
          <a:p>
            <a:r>
              <a:rPr lang="en-US" dirty="0" smtClean="0"/>
              <a:t>Continue-----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16" y="548680"/>
            <a:ext cx="4419267" cy="273630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798" y="548680"/>
            <a:ext cx="4290698" cy="27363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43" y="3284984"/>
            <a:ext cx="4492966" cy="288032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2536" y="3284984"/>
            <a:ext cx="4247456" cy="2880320"/>
          </a:xfrm>
          <a:prstGeom prst="rect">
            <a:avLst/>
          </a:prstGeom>
        </p:spPr>
      </p:pic>
    </p:spTree>
    <p:extLst>
      <p:ext uri="{BB962C8B-B14F-4D97-AF65-F5344CB8AC3E}">
        <p14:creationId xmlns:p14="http://schemas.microsoft.com/office/powerpoint/2010/main" val="21854840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950028"/>
            <a:ext cx="4392488" cy="327106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950028"/>
            <a:ext cx="4105888" cy="3271060"/>
          </a:xfrm>
          <a:prstGeom prst="rect">
            <a:avLst/>
          </a:prstGeom>
        </p:spPr>
      </p:pic>
      <p:sp>
        <p:nvSpPr>
          <p:cNvPr id="11" name="Title 1"/>
          <p:cNvSpPr txBox="1">
            <a:spLocks/>
          </p:cNvSpPr>
          <p:nvPr/>
        </p:nvSpPr>
        <p:spPr>
          <a:xfrm>
            <a:off x="0" y="6124"/>
            <a:ext cx="9144000" cy="758580"/>
          </a:xfrm>
          <a:prstGeom prst="rect">
            <a:avLst/>
          </a:prstGeom>
          <a:solidFill>
            <a:schemeClr val="accent6"/>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Continue-----</a:t>
            </a:r>
            <a:endParaRPr lang="en-US" dirty="0"/>
          </a:p>
        </p:txBody>
      </p:sp>
    </p:spTree>
    <p:extLst>
      <p:ext uri="{BB962C8B-B14F-4D97-AF65-F5344CB8AC3E}">
        <p14:creationId xmlns:p14="http://schemas.microsoft.com/office/powerpoint/2010/main" val="30672018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548680"/>
            <a:ext cx="9108504" cy="5688632"/>
          </a:xfrm>
        </p:spPr>
      </p:pic>
      <p:sp>
        <p:nvSpPr>
          <p:cNvPr id="5" name="Title 1"/>
          <p:cNvSpPr txBox="1">
            <a:spLocks/>
          </p:cNvSpPr>
          <p:nvPr/>
        </p:nvSpPr>
        <p:spPr>
          <a:xfrm>
            <a:off x="0" y="6124"/>
            <a:ext cx="9144000" cy="477926"/>
          </a:xfrm>
          <a:prstGeom prst="rect">
            <a:avLst/>
          </a:prstGeom>
          <a:solidFill>
            <a:schemeClr val="accent6"/>
          </a:solidFill>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Handbook for Religious Leaders </a:t>
            </a:r>
            <a:endParaRPr lang="en-US" dirty="0"/>
          </a:p>
        </p:txBody>
      </p:sp>
    </p:spTree>
    <p:extLst>
      <p:ext uri="{BB962C8B-B14F-4D97-AF65-F5344CB8AC3E}">
        <p14:creationId xmlns:p14="http://schemas.microsoft.com/office/powerpoint/2010/main" val="18111658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633704"/>
            <a:ext cx="8640960" cy="5492459"/>
          </a:xfrm>
        </p:spPr>
      </p:pic>
      <p:sp>
        <p:nvSpPr>
          <p:cNvPr id="10" name="Title 1"/>
          <p:cNvSpPr txBox="1">
            <a:spLocks/>
          </p:cNvSpPr>
          <p:nvPr/>
        </p:nvSpPr>
        <p:spPr>
          <a:xfrm>
            <a:off x="0" y="6124"/>
            <a:ext cx="9144000" cy="477926"/>
          </a:xfrm>
          <a:prstGeom prst="rect">
            <a:avLst/>
          </a:prstGeom>
          <a:solidFill>
            <a:schemeClr val="accent6"/>
          </a:solidFill>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Handbook for Religious Leaders continue---</a:t>
            </a:r>
            <a:endParaRPr lang="en-US" dirty="0"/>
          </a:p>
        </p:txBody>
      </p:sp>
    </p:spTree>
    <p:extLst>
      <p:ext uri="{BB962C8B-B14F-4D97-AF65-F5344CB8AC3E}">
        <p14:creationId xmlns:p14="http://schemas.microsoft.com/office/powerpoint/2010/main" val="12984174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8554"/>
          </a:xfrm>
          <a:solidFill>
            <a:schemeClr val="accent6"/>
          </a:solidFill>
        </p:spPr>
        <p:txBody>
          <a:bodyPr>
            <a:normAutofit/>
          </a:bodyPr>
          <a:lstStyle/>
          <a:p>
            <a:r>
              <a:rPr lang="en-US" sz="2800" dirty="0" smtClean="0">
                <a:solidFill>
                  <a:srgbClr val="FF0000"/>
                </a:solidFill>
              </a:rPr>
              <a:t>Information for site and date</a:t>
            </a:r>
            <a:endParaRPr lang="en-US" sz="2800" dirty="0">
              <a:solidFill>
                <a:srgbClr val="FF0000"/>
              </a:solidFill>
            </a:endParaRPr>
          </a:p>
        </p:txBody>
      </p:sp>
      <p:pic>
        <p:nvPicPr>
          <p:cNvPr id="4" name="Picture 1"/>
          <p:cNvPicPr>
            <a:picLocks noGrp="1" noChangeAspect="1"/>
          </p:cNvPicPr>
          <p:nvPr>
            <p:ph idx="1"/>
          </p:nvPr>
        </p:nvPicPr>
        <p:blipFill>
          <a:blip r:embed="rId2" cstate="print"/>
          <a:stretch>
            <a:fillRect/>
          </a:stretch>
        </p:blipFill>
        <p:spPr>
          <a:xfrm>
            <a:off x="2699792" y="1015429"/>
            <a:ext cx="3600400" cy="5323730"/>
          </a:xfrm>
          <a:prstGeom prst="rect">
            <a:avLst/>
          </a:prstGeom>
        </p:spPr>
      </p:pic>
    </p:spTree>
    <p:extLst>
      <p:ext uri="{BB962C8B-B14F-4D97-AF65-F5344CB8AC3E}">
        <p14:creationId xmlns:p14="http://schemas.microsoft.com/office/powerpoint/2010/main" val="35262174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6"/>
          </a:solidFill>
          <a:ln>
            <a:noFill/>
          </a:ln>
        </p:spPr>
        <p:txBody>
          <a:bodyPr vert="horz" wrap="square" lIns="94907" tIns="47454" rIns="94907" bIns="47454" numCol="1" rtlCol="0" anchor="ctr" anchorCtr="0" compatLnSpc="1">
            <a:prstTxWarp prst="textNoShape">
              <a:avLst/>
            </a:prstTxWarp>
            <a:noAutofit/>
          </a:bodyPr>
          <a:lstStyle/>
          <a:p>
            <a:pPr defTabSz="942975" eaLnBrk="0" fontAlgn="base" hangingPunct="0">
              <a:lnSpc>
                <a:spcPct val="75000"/>
              </a:lnSpc>
              <a:spcAft>
                <a:spcPct val="0"/>
              </a:spcAft>
            </a:pPr>
            <a:r>
              <a:rPr lang="en-US" b="1" dirty="0">
                <a:solidFill>
                  <a:srgbClr val="C00000"/>
                </a:solidFill>
                <a:latin typeface="Calibri" panose="020F0502020204030204" pitchFamily="34" charset="0"/>
              </a:rPr>
              <a:t>Monitoring and supervision</a:t>
            </a:r>
          </a:p>
        </p:txBody>
      </p:sp>
      <p:sp>
        <p:nvSpPr>
          <p:cNvPr id="3" name="Content Placeholder 2"/>
          <p:cNvSpPr>
            <a:spLocks noGrp="1"/>
          </p:cNvSpPr>
          <p:nvPr>
            <p:ph idx="1"/>
          </p:nvPr>
        </p:nvSpPr>
        <p:spPr>
          <a:xfrm>
            <a:off x="106363" y="1143000"/>
            <a:ext cx="8930133" cy="4964697"/>
          </a:xfrm>
        </p:spPr>
        <p:txBody>
          <a:bodyPr>
            <a:normAutofit/>
          </a:bodyPr>
          <a:lstStyle/>
          <a:p>
            <a:pPr marL="0" lvl="0" indent="0">
              <a:buNone/>
            </a:pPr>
            <a:r>
              <a:rPr lang="en-US" b="1" dirty="0"/>
              <a:t>Monitoring and supervision to ensure </a:t>
            </a:r>
            <a:r>
              <a:rPr lang="en-US" b="1" dirty="0" smtClean="0"/>
              <a:t>quality and mid course correction</a:t>
            </a:r>
          </a:p>
          <a:p>
            <a:pPr marL="0" lvl="0" indent="0">
              <a:buNone/>
            </a:pPr>
            <a:endParaRPr lang="en-US" dirty="0"/>
          </a:p>
          <a:p>
            <a:r>
              <a:rPr lang="en-US" i="1" dirty="0" smtClean="0"/>
              <a:t>Identify and deploy supervisors </a:t>
            </a:r>
            <a:r>
              <a:rPr lang="en-US" i="1" dirty="0"/>
              <a:t>and independent external monitors at all levels </a:t>
            </a:r>
            <a:endParaRPr lang="en-US" i="1" dirty="0" smtClean="0"/>
          </a:p>
          <a:p>
            <a:r>
              <a:rPr lang="en-US" i="1" dirty="0" smtClean="0"/>
              <a:t>emphasis </a:t>
            </a:r>
            <a:r>
              <a:rPr lang="en-US" i="1" dirty="0"/>
              <a:t>on the high risk areas / populations as part of the micro plan</a:t>
            </a:r>
            <a:r>
              <a:rPr lang="en-US" i="1" dirty="0" smtClean="0"/>
              <a:t>.</a:t>
            </a:r>
          </a:p>
          <a:p>
            <a:pPr marL="0" indent="0">
              <a:buNone/>
            </a:pPr>
            <a:r>
              <a:rPr lang="en-US" dirty="0" smtClean="0"/>
              <a:t> </a:t>
            </a:r>
            <a:endParaRPr lang="en-US" dirty="0"/>
          </a:p>
          <a:p>
            <a:pPr lvl="0"/>
            <a:endParaRPr lang="en-US" dirty="0"/>
          </a:p>
          <a:p>
            <a:pPr marL="0" indent="0">
              <a:buNone/>
            </a:pPr>
            <a:endParaRPr lang="en-US" dirty="0"/>
          </a:p>
          <a:p>
            <a:endParaRPr lang="en-US" dirty="0"/>
          </a:p>
        </p:txBody>
      </p:sp>
    </p:spTree>
    <p:extLst>
      <p:ext uri="{BB962C8B-B14F-4D97-AF65-F5344CB8AC3E}">
        <p14:creationId xmlns:p14="http://schemas.microsoft.com/office/powerpoint/2010/main" val="31213044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action="ppaction://hlinkfile"/>
          </p:cNvPr>
          <p:cNvPicPr>
            <a:picLocks noGrp="1" noChangeAspect="1"/>
          </p:cNvPicPr>
          <p:nvPr>
            <p:ph idx="1"/>
          </p:nvPr>
        </p:nvPicPr>
        <p:blipFill>
          <a:blip r:embed="rId3"/>
          <a:stretch>
            <a:fillRect/>
          </a:stretch>
        </p:blipFill>
        <p:spPr>
          <a:xfrm>
            <a:off x="0" y="277863"/>
            <a:ext cx="4790727" cy="4283497"/>
          </a:xfrm>
          <a:prstGeom prst="rect">
            <a:avLst/>
          </a:prstGeom>
        </p:spPr>
      </p:pic>
      <p:sp>
        <p:nvSpPr>
          <p:cNvPr id="5" name="Title 1"/>
          <p:cNvSpPr txBox="1">
            <a:spLocks noGrp="1"/>
          </p:cNvSpPr>
          <p:nvPr>
            <p:ph type="title"/>
          </p:nvPr>
        </p:nvSpPr>
        <p:spPr>
          <a:xfrm>
            <a:off x="0" y="4637025"/>
            <a:ext cx="9143680" cy="1236623"/>
          </a:xfrm>
          <a:prstGeom prst="rect">
            <a:avLst/>
          </a:prstGeom>
          <a:solidFill>
            <a:srgbClr val="FFEADD"/>
          </a:solidFill>
          <a:ln>
            <a:noFill/>
          </a:ln>
        </p:spPr>
        <p:txBody>
          <a:bodyPr vert="horz" wrap="square" lIns="94907" tIns="47454" rIns="94907" bIns="47454" numCol="1" rtlCol="0" anchor="ctr" anchorCtr="0" compatLnSpc="1">
            <a:prstTxWarp prst="textNoShape">
              <a:avLst/>
            </a:prstTxWarp>
            <a:noAutofit/>
          </a:bodyPr>
          <a:lstStyle>
            <a:defPPr>
              <a:defRPr lang="en-US"/>
            </a:defPPr>
            <a:lvl1pPr algn="ctr" defTabSz="942975" eaLnBrk="0" fontAlgn="base" hangingPunct="0">
              <a:lnSpc>
                <a:spcPct val="75000"/>
              </a:lnSpc>
              <a:spcBef>
                <a:spcPct val="0"/>
              </a:spcBef>
              <a:spcAft>
                <a:spcPct val="0"/>
              </a:spcAft>
              <a:defRPr sz="4400" b="1">
                <a:solidFill>
                  <a:srgbClr val="C00000"/>
                </a:solidFill>
                <a:latin typeface="Calibri" panose="020F0502020204030204" pitchFamily="34" charset="0"/>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smtClean="0"/>
              <a:t>…..THANK YOU….. </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6485" y="308177"/>
            <a:ext cx="4547978" cy="4247523"/>
          </a:xfrm>
          <a:prstGeom prst="rect">
            <a:avLst/>
          </a:prstGeom>
        </p:spPr>
      </p:pic>
    </p:spTree>
    <p:extLst>
      <p:ext uri="{BB962C8B-B14F-4D97-AF65-F5344CB8AC3E}">
        <p14:creationId xmlns:p14="http://schemas.microsoft.com/office/powerpoint/2010/main" val="1108300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7136" cy="806717"/>
          </a:xfrm>
          <a:solidFill>
            <a:schemeClr val="accent6"/>
          </a:solidFill>
        </p:spPr>
        <p:txBody>
          <a:bodyPr>
            <a:normAutofit/>
          </a:bodyPr>
          <a:lstStyle/>
          <a:p>
            <a:r>
              <a:rPr lang="en-US" dirty="0" smtClean="0">
                <a:hlinkClick r:id="rId2" action="ppaction://hlinkfile"/>
              </a:rPr>
              <a:t>Advocacy with policy makers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5136" y="3292784"/>
            <a:ext cx="4572000" cy="326896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7712" y="806717"/>
            <a:ext cx="4473128" cy="29340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26" y="3840109"/>
            <a:ext cx="4574458" cy="266855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95" y="817519"/>
            <a:ext cx="4605111" cy="2923270"/>
          </a:xfrm>
          <a:prstGeom prst="rect">
            <a:avLst/>
          </a:prstGeom>
        </p:spPr>
      </p:pic>
    </p:spTree>
    <p:extLst>
      <p:ext uri="{BB962C8B-B14F-4D97-AF65-F5344CB8AC3E}">
        <p14:creationId xmlns:p14="http://schemas.microsoft.com/office/powerpoint/2010/main" val="39046162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098376"/>
          </a:xfrm>
          <a:solidFill>
            <a:schemeClr val="accent6"/>
          </a:solidFill>
          <a:ln>
            <a:noFill/>
          </a:ln>
        </p:spPr>
        <p:txBody>
          <a:bodyPr vert="horz" wrap="square" lIns="94907" tIns="47454" rIns="94907" bIns="47454" numCol="1" rtlCol="0" anchor="ctr" anchorCtr="0" compatLnSpc="1">
            <a:prstTxWarp prst="textNoShape">
              <a:avLst/>
            </a:prstTxWarp>
            <a:normAutofit/>
          </a:bodyPr>
          <a:lstStyle/>
          <a:p>
            <a:pPr defTabSz="942975" eaLnBrk="0" fontAlgn="base" hangingPunct="0">
              <a:lnSpc>
                <a:spcPct val="75000"/>
              </a:lnSpc>
              <a:spcAft>
                <a:spcPct val="0"/>
              </a:spcAft>
            </a:pPr>
            <a:r>
              <a:rPr lang="en-US" sz="2800" b="1" dirty="0">
                <a:solidFill>
                  <a:srgbClr val="C00000"/>
                </a:solidFill>
                <a:latin typeface="Calibri" panose="020F0502020204030204" pitchFamily="34" charset="0"/>
              </a:rPr>
              <a:t>Advocacy and sensitization of all key stakeholders and partners </a:t>
            </a:r>
          </a:p>
        </p:txBody>
      </p:sp>
      <p:sp>
        <p:nvSpPr>
          <p:cNvPr id="3" name="Content Placeholder 2"/>
          <p:cNvSpPr>
            <a:spLocks noGrp="1"/>
          </p:cNvSpPr>
          <p:nvPr>
            <p:ph idx="1"/>
          </p:nvPr>
        </p:nvSpPr>
        <p:spPr>
          <a:xfrm>
            <a:off x="127288" y="1295400"/>
            <a:ext cx="9016712" cy="2493640"/>
          </a:xfrm>
        </p:spPr>
        <p:txBody>
          <a:bodyPr>
            <a:normAutofit fontScale="25000" lnSpcReduction="20000"/>
          </a:bodyPr>
          <a:lstStyle/>
          <a:p>
            <a:pPr marL="0" lvl="0" indent="0">
              <a:buNone/>
            </a:pPr>
            <a:r>
              <a:rPr lang="en-US" sz="7400" b="1" dirty="0" smtClean="0"/>
              <a:t>Major stakeholders in MR campaign :</a:t>
            </a:r>
          </a:p>
          <a:p>
            <a:r>
              <a:rPr lang="en-US" sz="7200" dirty="0" smtClean="0"/>
              <a:t>Top government officials from Health, Education, ICDS, PRI and state Minority board.</a:t>
            </a:r>
          </a:p>
          <a:p>
            <a:r>
              <a:rPr lang="en-US" sz="7200" dirty="0" smtClean="0"/>
              <a:t>IMA/IAP, IPHS , Rotary clubs, Loins clubs </a:t>
            </a:r>
          </a:p>
          <a:p>
            <a:r>
              <a:rPr lang="en-US" sz="7200" dirty="0" smtClean="0"/>
              <a:t>Education boards including Madrasa Board  and schools ( major focus on big private schools) </a:t>
            </a:r>
          </a:p>
          <a:p>
            <a:r>
              <a:rPr lang="en-US" sz="7200" dirty="0" smtClean="0"/>
              <a:t>Local </a:t>
            </a:r>
            <a:r>
              <a:rPr lang="en-US" sz="7200" dirty="0"/>
              <a:t>media </a:t>
            </a:r>
            <a:r>
              <a:rPr lang="en-US" sz="7200" dirty="0" smtClean="0"/>
              <a:t>representatives</a:t>
            </a:r>
          </a:p>
          <a:p>
            <a:r>
              <a:rPr lang="en-US" sz="7200" dirty="0" smtClean="0"/>
              <a:t>Public sector companies</a:t>
            </a:r>
          </a:p>
          <a:p>
            <a:r>
              <a:rPr lang="en-US" sz="7200" dirty="0" smtClean="0"/>
              <a:t>Development partners NGOs, CBOs </a:t>
            </a:r>
          </a:p>
          <a:p>
            <a:r>
              <a:rPr lang="en-US" sz="7200" dirty="0" smtClean="0"/>
              <a:t>Religious leaders</a:t>
            </a:r>
          </a:p>
        </p:txBody>
      </p:sp>
      <p:pic>
        <p:nvPicPr>
          <p:cNvPr id="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912580"/>
            <a:ext cx="4392488" cy="292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D:\Srcbanglore-Data\SRC Bangalore\MR Campaigns\Photos\20170206_06475734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3" y="3912579"/>
            <a:ext cx="4392488" cy="2928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4582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405"/>
            <a:ext cx="9144000" cy="780262"/>
          </a:xfrm>
          <a:solidFill>
            <a:schemeClr val="accent6"/>
          </a:solidFill>
          <a:ln>
            <a:noFill/>
          </a:ln>
        </p:spPr>
        <p:txBody>
          <a:bodyPr vert="horz" wrap="square" lIns="94907" tIns="47454" rIns="94907" bIns="47454" numCol="1" rtlCol="0" anchor="ctr" anchorCtr="0" compatLnSpc="1">
            <a:prstTxWarp prst="textNoShape">
              <a:avLst/>
            </a:prstTxWarp>
            <a:normAutofit/>
          </a:bodyPr>
          <a:lstStyle/>
          <a:p>
            <a:pPr defTabSz="942975" eaLnBrk="0" fontAlgn="base" hangingPunct="0">
              <a:lnSpc>
                <a:spcPct val="75000"/>
              </a:lnSpc>
              <a:spcAft>
                <a:spcPct val="0"/>
              </a:spcAft>
            </a:pPr>
            <a:r>
              <a:rPr lang="en-US" sz="2800" b="1" dirty="0" smtClean="0">
                <a:solidFill>
                  <a:srgbClr val="C00000"/>
                </a:solidFill>
                <a:latin typeface="Calibri" panose="020F0502020204030204" pitchFamily="34" charset="0"/>
              </a:rPr>
              <a:t>Advocacy with  </a:t>
            </a:r>
            <a:r>
              <a:rPr lang="en-US" sz="2800" b="1" dirty="0">
                <a:solidFill>
                  <a:srgbClr val="C00000"/>
                </a:solidFill>
                <a:latin typeface="Calibri" panose="020F0502020204030204" pitchFamily="34" charset="0"/>
              </a:rPr>
              <a:t>Private practitioners</a:t>
            </a:r>
          </a:p>
        </p:txBody>
      </p:sp>
      <p:sp>
        <p:nvSpPr>
          <p:cNvPr id="3" name="Content Placeholder 2"/>
          <p:cNvSpPr>
            <a:spLocks noGrp="1"/>
          </p:cNvSpPr>
          <p:nvPr>
            <p:ph idx="1"/>
          </p:nvPr>
        </p:nvSpPr>
        <p:spPr>
          <a:xfrm>
            <a:off x="106363" y="933721"/>
            <a:ext cx="4249614" cy="2927328"/>
          </a:xfrm>
        </p:spPr>
        <p:txBody>
          <a:bodyPr>
            <a:normAutofit fontScale="70000" lnSpcReduction="20000"/>
          </a:bodyPr>
          <a:lstStyle/>
          <a:p>
            <a:r>
              <a:rPr lang="en-US" sz="3000" dirty="0" smtClean="0"/>
              <a:t>Role is important, sensitize the leading private pediatricians through IAP/IMA /lions</a:t>
            </a:r>
          </a:p>
          <a:p>
            <a:r>
              <a:rPr lang="en-US" sz="3000" dirty="0" smtClean="0"/>
              <a:t>Facilitate/ influence  acceptance of the MR campaign in the communities</a:t>
            </a:r>
          </a:p>
          <a:p>
            <a:r>
              <a:rPr lang="en-US" sz="3000" dirty="0" smtClean="0"/>
              <a:t>Support the school campaigns - high end posh schools in cities</a:t>
            </a:r>
          </a:p>
          <a:p>
            <a:r>
              <a:rPr lang="en-US" sz="3000" dirty="0" smtClean="0"/>
              <a:t>Serve </a:t>
            </a:r>
            <a:r>
              <a:rPr lang="en-US" sz="3000" dirty="0"/>
              <a:t>as a </a:t>
            </a:r>
            <a:r>
              <a:rPr lang="en-US" sz="3000" dirty="0" smtClean="0"/>
              <a:t>spokesperson in crisis</a:t>
            </a:r>
            <a:endParaRPr lang="en-US" sz="3000" dirty="0"/>
          </a:p>
          <a:p>
            <a:endParaRPr lang="en-US" dirty="0" smtClean="0"/>
          </a:p>
          <a:p>
            <a:endParaRPr lang="en-US" dirty="0"/>
          </a:p>
        </p:txBody>
      </p:sp>
      <p:pic>
        <p:nvPicPr>
          <p:cNvPr id="1028" name="Picture 4" descr="Image result for paediatricians in in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179" y="3483857"/>
            <a:ext cx="4528821" cy="27638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i.ytimg.com/vi/VKSaLi9NVIs/hqdefault.jpg">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450" y="881019"/>
            <a:ext cx="4436046" cy="2549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illustration on iec materials on Immunization">
            <a:hlinkClick r:id="rId6" action="ppaction://hlinkfil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3717032"/>
            <a:ext cx="3816424" cy="23223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13095" y="5826581"/>
            <a:ext cx="926857" cy="215444"/>
          </a:xfrm>
          <a:prstGeom prst="rect">
            <a:avLst/>
          </a:prstGeom>
        </p:spPr>
        <p:txBody>
          <a:bodyPr wrap="none">
            <a:spAutoFit/>
          </a:bodyPr>
          <a:lstStyle/>
          <a:p>
            <a:r>
              <a:rPr lang="en-US" sz="800" dirty="0" err="1"/>
              <a:t>Source:pimsj.com</a:t>
            </a:r>
            <a:endParaRPr lang="en-US" sz="800" dirty="0"/>
          </a:p>
        </p:txBody>
      </p:sp>
    </p:spTree>
    <p:extLst>
      <p:ext uri="{BB962C8B-B14F-4D97-AF65-F5344CB8AC3E}">
        <p14:creationId xmlns:p14="http://schemas.microsoft.com/office/powerpoint/2010/main" val="1854016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action="ppaction://hlinkfile"/>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91680" y="569244"/>
            <a:ext cx="5616624" cy="5590090"/>
          </a:xfrm>
        </p:spPr>
      </p:pic>
      <p:sp>
        <p:nvSpPr>
          <p:cNvPr id="6" name="Title 5"/>
          <p:cNvSpPr txBox="1">
            <a:spLocks noGrp="1"/>
          </p:cNvSpPr>
          <p:nvPr>
            <p:ph type="title"/>
          </p:nvPr>
        </p:nvSpPr>
        <p:spPr>
          <a:xfrm>
            <a:off x="0" y="15345"/>
            <a:ext cx="9144000" cy="523220"/>
          </a:xfrm>
          <a:prstGeom prst="rect">
            <a:avLst/>
          </a:prstGeom>
          <a:solidFill>
            <a:schemeClr val="accent6"/>
          </a:solidFill>
        </p:spPr>
        <p:txBody>
          <a:bodyPr wrap="square" rtlCol="0">
            <a:spAutoFit/>
          </a:bodyPr>
          <a:lstStyle/>
          <a:p>
            <a:pPr algn="ctr"/>
            <a:r>
              <a:rPr lang="en-US" sz="2800" b="1" dirty="0" smtClean="0">
                <a:solidFill>
                  <a:srgbClr val="FF0000"/>
                </a:solidFill>
                <a:hlinkClick r:id="rId4" action="ppaction://hlinkfile"/>
              </a:rPr>
              <a:t>Poster for IAP/IMA doctors </a:t>
            </a:r>
            <a:endParaRPr lang="en-US" sz="2800" b="1" dirty="0" smtClean="0">
              <a:solidFill>
                <a:srgbClr val="FF0000"/>
              </a:solidFill>
            </a:endParaRPr>
          </a:p>
        </p:txBody>
      </p:sp>
    </p:spTree>
    <p:extLst>
      <p:ext uri="{BB962C8B-B14F-4D97-AF65-F5344CB8AC3E}">
        <p14:creationId xmlns:p14="http://schemas.microsoft.com/office/powerpoint/2010/main" val="4069340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15240"/>
            <a:ext cx="9159240" cy="929640"/>
          </a:xfrm>
          <a:solidFill>
            <a:schemeClr val="accent6"/>
          </a:solidFill>
          <a:ln>
            <a:noFill/>
          </a:ln>
        </p:spPr>
        <p:txBody>
          <a:bodyPr vert="horz" wrap="square" lIns="94907" tIns="47454" rIns="94907" bIns="47454" numCol="1" rtlCol="0" anchor="ctr" anchorCtr="0" compatLnSpc="1">
            <a:prstTxWarp prst="textNoShape">
              <a:avLst/>
            </a:prstTxWarp>
            <a:normAutofit/>
          </a:bodyPr>
          <a:lstStyle/>
          <a:p>
            <a:pPr defTabSz="942975" eaLnBrk="0" fontAlgn="base" hangingPunct="0">
              <a:lnSpc>
                <a:spcPct val="75000"/>
              </a:lnSpc>
              <a:spcAft>
                <a:spcPct val="0"/>
              </a:spcAft>
            </a:pPr>
            <a:r>
              <a:rPr lang="en-US" sz="2800" b="1" dirty="0" smtClean="0">
                <a:solidFill>
                  <a:srgbClr val="C00000"/>
                </a:solidFill>
                <a:latin typeface="Calibri" panose="020F0502020204030204" pitchFamily="34" charset="0"/>
              </a:rPr>
              <a:t>   Advocacy </a:t>
            </a:r>
            <a:r>
              <a:rPr lang="en-US" sz="2800" b="1" dirty="0">
                <a:solidFill>
                  <a:srgbClr val="C00000"/>
                </a:solidFill>
                <a:latin typeface="Calibri" panose="020F0502020204030204" pitchFamily="34" charset="0"/>
              </a:rPr>
              <a:t>with religious leaders</a:t>
            </a:r>
          </a:p>
        </p:txBody>
      </p:sp>
      <p:sp>
        <p:nvSpPr>
          <p:cNvPr id="5" name="TextBox 4"/>
          <p:cNvSpPr txBox="1"/>
          <p:nvPr/>
        </p:nvSpPr>
        <p:spPr>
          <a:xfrm>
            <a:off x="137160" y="1066801"/>
            <a:ext cx="4434840" cy="1815882"/>
          </a:xfrm>
          <a:prstGeom prst="rect">
            <a:avLst/>
          </a:prstGeom>
          <a:noFill/>
        </p:spPr>
        <p:txBody>
          <a:bodyPr wrap="square" rtlCol="0">
            <a:spAutoFit/>
          </a:bodyPr>
          <a:lstStyle/>
          <a:p>
            <a:pPr marL="342900" indent="-342900">
              <a:buFont typeface="Arial" panose="020B0604020202020204" pitchFamily="34" charset="0"/>
              <a:buChar char="•"/>
            </a:pPr>
            <a:r>
              <a:rPr lang="en-US" sz="1600" dirty="0" smtClean="0">
                <a:latin typeface="+mj-lt"/>
              </a:rPr>
              <a:t>Advocacy with religious leaders at all levels</a:t>
            </a:r>
          </a:p>
          <a:p>
            <a:pPr marL="342900" indent="-342900">
              <a:buFont typeface="Arial" panose="020B0604020202020204" pitchFamily="34" charset="0"/>
              <a:buChar char="•"/>
            </a:pPr>
            <a:r>
              <a:rPr lang="en-US" sz="1600" dirty="0" smtClean="0">
                <a:latin typeface="+mj-lt"/>
              </a:rPr>
              <a:t>Involvement of  Religious institutions and influencers (interfaith associations) </a:t>
            </a:r>
          </a:p>
          <a:p>
            <a:pPr marL="342900" indent="-342900">
              <a:buFont typeface="Arial" panose="020B0604020202020204" pitchFamily="34" charset="0"/>
              <a:buChar char="•"/>
            </a:pPr>
            <a:r>
              <a:rPr lang="en-US" sz="1600" dirty="0" smtClean="0">
                <a:latin typeface="+mj-lt"/>
              </a:rPr>
              <a:t>Information through Madrasa Board, Wakf boards, councils, Church/ temple associations, </a:t>
            </a:r>
            <a:r>
              <a:rPr lang="en-US" sz="1600" dirty="0" err="1" smtClean="0">
                <a:latin typeface="+mj-lt"/>
              </a:rPr>
              <a:t>Shikh</a:t>
            </a:r>
            <a:r>
              <a:rPr lang="en-US" sz="1600" dirty="0" smtClean="0">
                <a:latin typeface="+mj-lt"/>
              </a:rPr>
              <a:t> institutions etc.</a:t>
            </a:r>
          </a:p>
          <a:p>
            <a:pPr marL="342900" indent="-342900">
              <a:buFont typeface="Arial" panose="020B0604020202020204" pitchFamily="34" charset="0"/>
              <a:buChar char="•"/>
            </a:pPr>
            <a:r>
              <a:rPr lang="en-US" sz="1600" dirty="0" smtClean="0">
                <a:latin typeface="+mj-lt"/>
              </a:rPr>
              <a:t>Identify and orient a Key influencers</a:t>
            </a:r>
            <a:endParaRPr lang="en-US" sz="1600" dirty="0">
              <a:latin typeface="+mj-lt"/>
            </a:endParaRPr>
          </a:p>
        </p:txBody>
      </p:sp>
      <p:pic>
        <p:nvPicPr>
          <p:cNvPr id="10" name="Picture 7" descr="D:\Srcbanglore-Data\SRC Bangalore\MR Campaigns\Photos\20170210_06532725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732" y="956797"/>
            <a:ext cx="4341813" cy="258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b="25000"/>
          <a:stretch>
            <a:fillRect/>
          </a:stretch>
        </p:blipFill>
        <p:spPr bwMode="auto">
          <a:xfrm>
            <a:off x="137160" y="3375125"/>
            <a:ext cx="4074800" cy="27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380" y="3586110"/>
            <a:ext cx="4455545" cy="2369182"/>
          </a:xfrm>
          <a:prstGeom prst="rect">
            <a:avLst/>
          </a:prstGeom>
        </p:spPr>
      </p:pic>
    </p:spTree>
    <p:extLst>
      <p:ext uri="{BB962C8B-B14F-4D97-AF65-F5344CB8AC3E}">
        <p14:creationId xmlns:p14="http://schemas.microsoft.com/office/powerpoint/2010/main" val="3472268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10168</TotalTime>
  <Words>1360</Words>
  <Application>Microsoft Office PowerPoint</Application>
  <PresentationFormat>On-screen Show (4:3)</PresentationFormat>
  <Paragraphs>247</Paragraphs>
  <Slides>46</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 Unicode MS</vt:lpstr>
      <vt:lpstr>SimSun</vt:lpstr>
      <vt:lpstr>Agency FB</vt:lpstr>
      <vt:lpstr>Andale Sans UI</vt:lpstr>
      <vt:lpstr>Arial</vt:lpstr>
      <vt:lpstr>Book Antiqua</vt:lpstr>
      <vt:lpstr>Calibri</vt:lpstr>
      <vt:lpstr>Segoe UI</vt:lpstr>
      <vt:lpstr>Wingdings</vt:lpstr>
      <vt:lpstr>Office Theme</vt:lpstr>
      <vt:lpstr>PowerPoint Presentation</vt:lpstr>
      <vt:lpstr>Communication objectives for the MR campaign </vt:lpstr>
      <vt:lpstr>Communication strategy contents following components: </vt:lpstr>
      <vt:lpstr>  Advocacy : </vt:lpstr>
      <vt:lpstr>Advocacy with policy makers</vt:lpstr>
      <vt:lpstr>Advocacy and sensitization of all key stakeholders and partners </vt:lpstr>
      <vt:lpstr>Advocacy with  Private practitioners</vt:lpstr>
      <vt:lpstr>Poster for IAP/IMA doctors </vt:lpstr>
      <vt:lpstr>   Advocacy with religious leaders</vt:lpstr>
      <vt:lpstr>PowerPoint Presentation</vt:lpstr>
      <vt:lpstr>PowerPoint Presentation</vt:lpstr>
      <vt:lpstr>PowerPoint Presentation</vt:lpstr>
      <vt:lpstr>PowerPoint Presentation</vt:lpstr>
      <vt:lpstr>Social Mobilization </vt:lpstr>
      <vt:lpstr>Major stakeholder for Social Mobilization for MR at Community Level</vt:lpstr>
      <vt:lpstr>Special focus on High risk areas/population</vt:lpstr>
      <vt:lpstr>PowerPoint Presentation</vt:lpstr>
      <vt:lpstr>PowerPoint Presentation</vt:lpstr>
      <vt:lpstr>Kala Jatha Van</vt:lpstr>
      <vt:lpstr>PowerPoint Presentation</vt:lpstr>
      <vt:lpstr>Platforms use for MR campaign </vt:lpstr>
      <vt:lpstr>School strategy </vt:lpstr>
      <vt:lpstr>Mobilization of Schools</vt:lpstr>
      <vt:lpstr>PowerPoint Presentation</vt:lpstr>
      <vt:lpstr>PowerPoint Presentation</vt:lpstr>
      <vt:lpstr>MR campaign awareness at Reluctant schools by BIG FM RJs </vt:lpstr>
      <vt:lpstr>PowerPoint Presentation</vt:lpstr>
      <vt:lpstr>PowerPoint Presentation</vt:lpstr>
      <vt:lpstr>PowerPoint Presentation</vt:lpstr>
      <vt:lpstr>IEC materials – Posters </vt:lpstr>
      <vt:lpstr>PowerPoint Presentation</vt:lpstr>
      <vt:lpstr>Banner/ hoarding and ticker</vt:lpstr>
      <vt:lpstr>Information card</vt:lpstr>
      <vt:lpstr>Vaccination Certificate</vt:lpstr>
      <vt:lpstr>Leaflets – 6 types for FLWs, teachers, caregivers, community leaders, media and for announcements)</vt:lpstr>
      <vt:lpstr>Leaflet for caregivers</vt:lpstr>
      <vt:lpstr>Leaflet for community members </vt:lpstr>
      <vt:lpstr>Message for miking </vt:lpstr>
      <vt:lpstr>Teacher Handbook </vt:lpstr>
      <vt:lpstr>Continue-----</vt:lpstr>
      <vt:lpstr>PowerPoint Presentation</vt:lpstr>
      <vt:lpstr>PowerPoint Presentation</vt:lpstr>
      <vt:lpstr>PowerPoint Presentation</vt:lpstr>
      <vt:lpstr>Information for site and date</vt:lpstr>
      <vt:lpstr>Monitoring and supervision</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Rachita Malik</dc:creator>
  <cp:lastModifiedBy>Satish Gupta</cp:lastModifiedBy>
  <cp:revision>401</cp:revision>
  <cp:lastPrinted>2016-12-02T08:08:22Z</cp:lastPrinted>
  <dcterms:created xsi:type="dcterms:W3CDTF">2016-11-23T16:39:44Z</dcterms:created>
  <dcterms:modified xsi:type="dcterms:W3CDTF">2017-07-30T06:56:25Z</dcterms:modified>
</cp:coreProperties>
</file>