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8" r:id="rId3"/>
    <p:sldId id="292" r:id="rId4"/>
    <p:sldId id="321" r:id="rId5"/>
    <p:sldId id="279" r:id="rId6"/>
    <p:sldId id="309" r:id="rId7"/>
    <p:sldId id="319" r:id="rId8"/>
    <p:sldId id="281" r:id="rId9"/>
    <p:sldId id="314" r:id="rId10"/>
    <p:sldId id="283" r:id="rId11"/>
    <p:sldId id="320" r:id="rId12"/>
    <p:sldId id="305" r:id="rId13"/>
    <p:sldId id="323" r:id="rId14"/>
    <p:sldId id="315" r:id="rId15"/>
    <p:sldId id="324" r:id="rId16"/>
    <p:sldId id="325" r:id="rId17"/>
    <p:sldId id="318" r:id="rId18"/>
    <p:sldId id="307" r:id="rId19"/>
    <p:sldId id="312" r:id="rId20"/>
    <p:sldId id="289" r:id="rId21"/>
    <p:sldId id="316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HATNAGAR, Pankaj" initials="B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79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140685396967819"/>
          <c:y val="5.9952038369304558E-2"/>
          <c:w val="0.85430751778525138"/>
          <c:h val="0.81460237677670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CCFF"/>
            </a:solidFill>
            <a:ln w="1240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numFmt formatCode="0.0" sourceLinked="0"/>
            <c:spPr>
              <a:noFill/>
              <a:ln w="24814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800000"/>
                    </a:solidFill>
                    <a:latin typeface="Georgia" panose="02040502050405020303" pitchFamily="18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NFHS
2005</c:v>
                </c:pt>
                <c:pt idx="2">
                  <c:v>DLHS
2007</c:v>
                </c:pt>
                <c:pt idx="4">
                  <c:v>CES
2009</c:v>
                </c:pt>
                <c:pt idx="6">
                  <c:v>RSOC
2013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43.5</c:v>
                </c:pt>
                <c:pt idx="1">
                  <c:v>0</c:v>
                </c:pt>
                <c:pt idx="2">
                  <c:v>53.5</c:v>
                </c:pt>
                <c:pt idx="3">
                  <c:v>0</c:v>
                </c:pt>
                <c:pt idx="4">
                  <c:v>61</c:v>
                </c:pt>
                <c:pt idx="6">
                  <c:v>65.2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00"/>
        <c:axId val="166872960"/>
        <c:axId val="177627520"/>
      </c:barChart>
      <c:catAx>
        <c:axId val="16687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7627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7627520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6872960"/>
        <c:crosses val="autoZero"/>
        <c:crossBetween val="between"/>
        <c:majorUnit val="20"/>
        <c:minorUnit val="14"/>
      </c:valAx>
      <c:spPr>
        <a:noFill/>
        <a:ln w="2539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991379329941923E-2"/>
          <c:y val="0.15462778594593563"/>
          <c:w val="0.91981755113629349"/>
          <c:h val="0.69671130817114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Sheet1!$A$2:$A$31</c:f>
              <c:numCache>
                <c:formatCode>General</c:formatCode>
                <c:ptCount val="3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</c:v>
                </c:pt>
                <c:pt idx="1">
                  <c:v>10</c:v>
                </c:pt>
                <c:pt idx="2">
                  <c:v>24</c:v>
                </c:pt>
                <c:pt idx="3">
                  <c:v>32</c:v>
                </c:pt>
                <c:pt idx="4">
                  <c:v>42</c:v>
                </c:pt>
                <c:pt idx="5">
                  <c:v>56.000000000000007</c:v>
                </c:pt>
                <c:pt idx="6">
                  <c:v>43</c:v>
                </c:pt>
                <c:pt idx="7">
                  <c:v>51</c:v>
                </c:pt>
                <c:pt idx="8">
                  <c:v>59</c:v>
                </c:pt>
                <c:pt idx="9">
                  <c:v>67</c:v>
                </c:pt>
                <c:pt idx="10">
                  <c:v>72</c:v>
                </c:pt>
                <c:pt idx="11">
                  <c:v>66</c:v>
                </c:pt>
                <c:pt idx="12">
                  <c:v>55.000000000000007</c:v>
                </c:pt>
                <c:pt idx="13">
                  <c:v>53</c:v>
                </c:pt>
                <c:pt idx="14">
                  <c:v>56.000000000000007</c:v>
                </c:pt>
                <c:pt idx="15">
                  <c:v>56.000000000000007</c:v>
                </c:pt>
                <c:pt idx="16">
                  <c:v>56.999999999999993</c:v>
                </c:pt>
                <c:pt idx="17">
                  <c:v>56.000000000000007</c:v>
                </c:pt>
                <c:pt idx="18">
                  <c:v>60</c:v>
                </c:pt>
                <c:pt idx="19">
                  <c:v>64</c:v>
                </c:pt>
                <c:pt idx="20">
                  <c:v>68</c:v>
                </c:pt>
                <c:pt idx="21">
                  <c:v>69</c:v>
                </c:pt>
                <c:pt idx="22">
                  <c:v>70</c:v>
                </c:pt>
                <c:pt idx="23">
                  <c:v>72</c:v>
                </c:pt>
                <c:pt idx="24">
                  <c:v>78</c:v>
                </c:pt>
                <c:pt idx="25">
                  <c:v>82</c:v>
                </c:pt>
                <c:pt idx="26">
                  <c:v>84</c:v>
                </c:pt>
                <c:pt idx="27">
                  <c:v>83</c:v>
                </c:pt>
                <c:pt idx="28">
                  <c:v>83</c:v>
                </c:pt>
                <c:pt idx="29">
                  <c:v>83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570944"/>
        <c:axId val="177586176"/>
      </c:barChart>
      <c:catAx>
        <c:axId val="1775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77586176"/>
        <c:crosses val="autoZero"/>
        <c:auto val="1"/>
        <c:lblAlgn val="ctr"/>
        <c:lblOffset val="100"/>
        <c:noMultiLvlLbl val="0"/>
      </c:catAx>
      <c:valAx>
        <c:axId val="17758617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77570944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14905450500556E-2"/>
          <c:y val="0.11908646003262642"/>
          <c:w val="0.89010540851254993"/>
          <c:h val="0.768352365415986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folHlink"/>
            </a:solidFill>
            <a:ln w="15723">
              <a:noFill/>
            </a:ln>
          </c:spPr>
          <c:invertIfNegative val="0"/>
          <c:dLbls>
            <c:numFmt formatCode="0" sourceLinked="0"/>
            <c:spPr>
              <a:noFill/>
              <a:ln w="15723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Georgia" panose="02040502050405020303" pitchFamily="18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Uttar Pradesh</c:v>
                </c:pt>
                <c:pt idx="1">
                  <c:v>Bihar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60.603769884239298</c:v>
                </c:pt>
                <c:pt idx="1">
                  <c:v>70.522405429813688</c:v>
                </c:pt>
              </c:numCache>
            </c:numRef>
          </c:val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200" b="0">
                    <a:latin typeface="Georgia" panose="02040502050405020303" pitchFamily="18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Uttar Pradesh</c:v>
                </c:pt>
                <c:pt idx="1">
                  <c:v>Bihar</c:v>
                </c:pt>
              </c:strCache>
            </c:strRef>
          </c:cat>
          <c:val>
            <c:numRef>
              <c:f>Sheet1!$E$2:$E$3</c:f>
              <c:numCache>
                <c:formatCode>#,##0</c:formatCode>
                <c:ptCount val="2"/>
                <c:pt idx="0">
                  <c:v>67.596836263077492</c:v>
                </c:pt>
                <c:pt idx="1">
                  <c:v>78.890320243151308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30"/>
        <c:axId val="80485376"/>
        <c:axId val="80487168"/>
      </c:barChart>
      <c:catAx>
        <c:axId val="8048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1" b="1" i="0" u="none" strike="noStrike" baseline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</a:defRPr>
            </a:pPr>
            <a:endParaRPr lang="en-US"/>
          </a:p>
        </c:txPr>
        <c:crossAx val="80487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0487168"/>
        <c:scaling>
          <c:orientation val="minMax"/>
          <c:max val="100"/>
          <c:min val="0"/>
        </c:scaling>
        <c:delete val="0"/>
        <c:axPos val="l"/>
        <c:majorGridlines>
          <c:spPr>
            <a:ln w="1965">
              <a:solidFill>
                <a:schemeClr val="tx1"/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19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Georgia" panose="02040502050405020303" pitchFamily="18" charset="0"/>
                <a:ea typeface="Arial"/>
                <a:cs typeface="Arial"/>
              </a:defRPr>
            </a:pPr>
            <a:endParaRPr lang="en-US"/>
          </a:p>
        </c:txPr>
        <c:crossAx val="80485376"/>
        <c:crosses val="autoZero"/>
        <c:crossBetween val="between"/>
        <c:majorUnit val="20"/>
        <c:minorUnit val="20"/>
      </c:valAx>
      <c:spPr>
        <a:noFill/>
        <a:ln w="7861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1312032793648598"/>
          <c:y val="0.17912448348512414"/>
          <c:w val="0.39054354015857545"/>
          <c:h val="5.8200744667374911E-2"/>
        </c:manualLayout>
      </c:layout>
      <c:overlay val="0"/>
      <c:spPr>
        <a:solidFill>
          <a:schemeClr val="bg1"/>
        </a:solidFill>
        <a:ln w="15723">
          <a:noFill/>
        </a:ln>
      </c:spPr>
      <c:txPr>
        <a:bodyPr/>
        <a:lstStyle/>
        <a:p>
          <a:pPr>
            <a:defRPr sz="1590" b="1" i="0" u="none" strike="noStrike" baseline="0">
              <a:solidFill>
                <a:schemeClr val="tx1"/>
              </a:solidFill>
              <a:latin typeface="Georgia" panose="02040502050405020303" pitchFamily="18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'2012-13'!$C$46:$C$48</c:f>
              <c:strCache>
                <c:ptCount val="3"/>
                <c:pt idx="0">
                  <c:v>Polio GPEI</c:v>
                </c:pt>
                <c:pt idx="1">
                  <c:v>Measles</c:v>
                </c:pt>
                <c:pt idx="2">
                  <c:v>RI</c:v>
                </c:pt>
              </c:strCache>
            </c:strRef>
          </c:cat>
          <c:val>
            <c:numRef>
              <c:f>'2012-13'!$E$46:$E$48</c:f>
              <c:numCache>
                <c:formatCode>0%</c:formatCode>
                <c:ptCount val="3"/>
                <c:pt idx="0">
                  <c:v>0.90956535294228102</c:v>
                </c:pt>
                <c:pt idx="1">
                  <c:v>7.6467504225698021E-2</c:v>
                </c:pt>
                <c:pt idx="2">
                  <c:v>1.396714283202094E-2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'2014-15'!$A$24:$A$27</c:f>
              <c:strCache>
                <c:ptCount val="4"/>
                <c:pt idx="0">
                  <c:v>Polio GPEI</c:v>
                </c:pt>
                <c:pt idx="1">
                  <c:v>Measles</c:v>
                </c:pt>
                <c:pt idx="2">
                  <c:v>RI</c:v>
                </c:pt>
                <c:pt idx="3">
                  <c:v>GOI</c:v>
                </c:pt>
              </c:strCache>
            </c:strRef>
          </c:cat>
          <c:val>
            <c:numRef>
              <c:f>'2014-15'!$C$24:$C$27</c:f>
              <c:numCache>
                <c:formatCode>0%</c:formatCode>
                <c:ptCount val="4"/>
                <c:pt idx="0">
                  <c:v>0.57999999999999996</c:v>
                </c:pt>
                <c:pt idx="1">
                  <c:v>0.04</c:v>
                </c:pt>
                <c:pt idx="2">
                  <c:v>0.32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9C5BF-32F5-4C45-B10E-F783473C0914}" type="doc">
      <dgm:prSet loTypeId="urn:microsoft.com/office/officeart/2005/8/layout/h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AE8641-08C9-4DF2-AB8E-CB64ADDDEF91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/>
              </a:solidFill>
              <a:latin typeface="Georgia" panose="02040502050405020303" pitchFamily="18" charset="0"/>
            </a:rPr>
            <a:t>Strengths/Opportunities </a:t>
          </a:r>
          <a:endParaRPr lang="en-US" sz="2000" b="1" dirty="0">
            <a:solidFill>
              <a:schemeClr val="bg1"/>
            </a:solidFill>
            <a:latin typeface="Georgia" panose="02040502050405020303" pitchFamily="18" charset="0"/>
          </a:endParaRPr>
        </a:p>
      </dgm:t>
    </dgm:pt>
    <dgm:pt modelId="{F4D7BE9A-9886-4245-8A40-7E7AD4F0678C}" type="parTrans" cxnId="{F2BD40B5-79F8-46FB-A158-97A1245469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CBD4558-FB70-4B26-ADF1-10A3ED13F83F}" type="sibTrans" cxnId="{F2BD40B5-79F8-46FB-A158-97A1245469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D58A62-CC00-4330-8A7D-FFF148B3F8D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Immunization</a:t>
          </a:r>
          <a:endParaRPr lang="en-US" sz="20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F5E49C0-6A77-41B8-955C-8CCCFA337B0B}" type="parTrans" cxnId="{AF28D516-7304-4227-9891-939858C681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8144EE9-C3A1-465A-A9B8-DC2CD7461F4D}" type="sibTrans" cxnId="{AF28D516-7304-4227-9891-939858C6819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42259D-9DC7-4A06-8333-B34E4946AB70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Training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D71DD52-C745-410A-8F6E-E9BF41ECF6D1}" type="parTrans" cxnId="{E5DAE7DC-A19E-4200-AD0D-EFCBAB65CD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160C75-14B3-452E-AA9E-6B89AF7AFF45}" type="sibTrans" cxnId="{E5DAE7DC-A19E-4200-AD0D-EFCBAB65CD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B45E98-52AE-4B90-848A-D6DE452F6F9C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Social mobilization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64330FA-CEB3-496A-BEF4-A4366366418B}" type="parTrans" cxnId="{6E0E3C26-4517-4418-9F43-00394F78C8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851779-A6DF-4A07-8A6C-DD3045C7FD23}" type="sibTrans" cxnId="{6E0E3C26-4517-4418-9F43-00394F78C8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0866A4-D5CD-47EE-BE41-6CF5B01D883D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Monitoring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562C416-2F46-495C-A6F1-D357350A0237}" type="parTrans" cxnId="{AB69FA18-16F3-412E-BCAB-AD16C7DF2B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509C38B-4F0C-4DE0-AC83-C616ED3BADB4}" type="sibTrans" cxnId="{AB69FA18-16F3-412E-BCAB-AD16C7DF2B6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B96F88-EF2D-411A-B637-9802FBAE89B1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Advocacy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22912CA-F970-4618-AE4D-F9DD8D13F8A3}" type="parTrans" cxnId="{9CA74D6F-587C-493B-AA57-E8363C0C81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14C533-1ABB-4FEC-8952-D0F1EB49D10D}" type="sibTrans" cxnId="{9CA74D6F-587C-493B-AA57-E8363C0C81A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65BE33-8F3C-4C54-8276-FB8F0B343429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Accountability frameworks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BC1391F-AE57-4CED-A1CC-29BB1C7CA100}" type="parTrans" cxnId="{C237D8D8-077E-4DC5-B70F-8F01AF03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C25EE0-C08C-4F6A-8014-7C870B4414EC}" type="sibTrans" cxnId="{C237D8D8-077E-4DC5-B70F-8F01AF03AA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85C52E-A110-420B-8537-F3F3D2512C96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Surveillance</a:t>
          </a:r>
          <a:endParaRPr lang="en-US" sz="20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7C4C685-17CF-423F-A1D0-7130750F5A83}" type="parTrans" cxnId="{34492F3E-0603-4D64-974F-4894F53D8F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BC863C-4044-4ED8-A701-361A4D3E9295}" type="sibTrans" cxnId="{34492F3E-0603-4D64-974F-4894F53D8FE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9131901-5550-45CC-8FE0-8B3B619680E0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Network &amp; systems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2A7C4A7-9417-4E21-BECE-336605857700}" type="parTrans" cxnId="{2E81ED3D-A82C-4134-B3E5-8E988696A1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CA912ED-30A7-4399-B4F8-DF2D15173EA4}" type="sibTrans" cxnId="{2E81ED3D-A82C-4134-B3E5-8E988696A1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4E7ECB-313B-42D2-AA6B-BB7BE44E9C98}">
      <dgm:prSet custT="1"/>
      <dgm:spPr/>
      <dgm:t>
        <a:bodyPr/>
        <a:lstStyle/>
        <a:p>
          <a:pPr rtl="0"/>
          <a:r>
            <a:rPr lang="en-US" sz="1600" b="0" smtClean="0">
              <a:solidFill>
                <a:schemeClr val="tx1"/>
              </a:solidFill>
              <a:latin typeface="Georgia" panose="02040502050405020303" pitchFamily="18" charset="0"/>
            </a:rPr>
            <a:t>Laboratories</a:t>
          </a:r>
          <a:endParaRPr lang="en-US" sz="1600" b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1ECA1FF-3FD1-4C25-9B95-FF87F2446398}" type="parTrans" cxnId="{044A5690-9036-47D8-80D9-D426771951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70C95E-2B9D-4493-A1AB-4802932268D3}" type="sibTrans" cxnId="{044A5690-9036-47D8-80D9-D426771951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865B77-2BD4-49D3-AC09-5940842A5769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Data management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ED4C78C-BC00-4B23-87E9-40469B81682A}" type="parTrans" cxnId="{5EF8D0AA-149B-4887-AA23-B0112A2D53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9C39D9-86A0-4AD3-8D6D-FB2E92FFF1DE}" type="sibTrans" cxnId="{5EF8D0AA-149B-4887-AA23-B0112A2D534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44AC04-784D-467E-B223-DE0D1AFC66D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Georgia" panose="02040502050405020303" pitchFamily="18" charset="0"/>
            </a:rPr>
            <a:t>Operational</a:t>
          </a:r>
          <a:endParaRPr lang="en-US" sz="20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C3FD9F1-E0F3-4427-B586-04DAEE2B5C47}" type="parTrans" cxnId="{04EF6F38-291E-4176-9645-FDC26655B7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9846EF-AC30-4FD8-BF8D-350B4B93D21D}" type="sibTrans" cxnId="{04EF6F38-291E-4176-9645-FDC26655B7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2AA0CB-7B26-4F40-804D-577B68FDE9E5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Offices (state and district level)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5222510-2067-45EB-B61E-052265F42788}" type="parTrans" cxnId="{92FA34FB-15FE-4B05-8BF9-0EDF1577BD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9FF5C91-F160-49E4-B8CA-0BA1435D78A7}" type="sibTrans" cxnId="{92FA34FB-15FE-4B05-8BF9-0EDF1577BD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B66D9A-5110-4493-91F9-37C8F6CBA796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Vehicles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AED2661-9A13-4292-BBA8-850D3F7AB8E5}" type="parTrans" cxnId="{DD7AE2E1-1BE2-4472-8D1B-CDA6010FE4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46308A-DBAE-4C32-AD20-838A8AB76329}" type="sibTrans" cxnId="{DD7AE2E1-1BE2-4472-8D1B-CDA6010FE4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2A05B5-902F-4CEA-AE2E-CBEFEB785B0D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IT systems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DCDAF75-8BC2-4DDE-9407-793C7D282926}" type="parTrans" cxnId="{928FC1AA-D06F-4CC2-B29F-37FA66F95C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FE4D8C-014C-4009-B747-CFCF6276A77B}" type="sibTrans" cxnId="{928FC1AA-D06F-4CC2-B29F-37FA66F95C7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401B8E-DC9F-466D-98AC-4D2A2F812775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Georgia" panose="02040502050405020303" pitchFamily="18" charset="0"/>
            </a:rPr>
            <a:t>Overall</a:t>
          </a:r>
          <a:endParaRPr lang="en-US" sz="1800" b="1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4CFFB60-FFEE-4E27-9FF9-6770B94A7C38}" type="parTrans" cxnId="{F5DA277B-6606-4047-BE47-30A146D64A20}">
      <dgm:prSet/>
      <dgm:spPr/>
      <dgm:t>
        <a:bodyPr/>
        <a:lstStyle/>
        <a:p>
          <a:endParaRPr lang="en-US"/>
        </a:p>
      </dgm:t>
    </dgm:pt>
    <dgm:pt modelId="{9544C987-EA92-4432-9969-D41BA4E4C67A}" type="sibTrans" cxnId="{F5DA277B-6606-4047-BE47-30A146D64A20}">
      <dgm:prSet/>
      <dgm:spPr/>
      <dgm:t>
        <a:bodyPr/>
        <a:lstStyle/>
        <a:p>
          <a:endParaRPr lang="en-US"/>
        </a:p>
      </dgm:t>
    </dgm:pt>
    <dgm:pt modelId="{38216D76-8583-4E6E-8F27-48E2F005135B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Credibility &amp; acceptance on the ground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792F388-30DA-4436-89B0-13252D6440DC}" type="parTrans" cxnId="{9D244255-38FD-4488-9A3A-FB2F86791797}">
      <dgm:prSet/>
      <dgm:spPr/>
      <dgm:t>
        <a:bodyPr/>
        <a:lstStyle/>
        <a:p>
          <a:endParaRPr lang="en-US"/>
        </a:p>
      </dgm:t>
    </dgm:pt>
    <dgm:pt modelId="{FEBB70D8-0930-4B35-94BF-369683E6E4C3}" type="sibTrans" cxnId="{9D244255-38FD-4488-9A3A-FB2F86791797}">
      <dgm:prSet/>
      <dgm:spPr/>
      <dgm:t>
        <a:bodyPr/>
        <a:lstStyle/>
        <a:p>
          <a:endParaRPr lang="en-US"/>
        </a:p>
      </dgm:t>
    </dgm:pt>
    <dgm:pt modelId="{10EF2C37-1FD0-4E05-992B-E8DE877A1845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System familiarity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6390223-7BD3-44BA-AE52-DAB44DD5767A}" type="parTrans" cxnId="{18C83EBB-57CD-4814-9A14-77C393B81BC4}">
      <dgm:prSet/>
      <dgm:spPr/>
      <dgm:t>
        <a:bodyPr/>
        <a:lstStyle/>
        <a:p>
          <a:endParaRPr lang="en-US"/>
        </a:p>
      </dgm:t>
    </dgm:pt>
    <dgm:pt modelId="{C89CF3B5-986B-44ED-B79D-3E0CA5485240}" type="sibTrans" cxnId="{18C83EBB-57CD-4814-9A14-77C393B81BC4}">
      <dgm:prSet/>
      <dgm:spPr/>
      <dgm:t>
        <a:bodyPr/>
        <a:lstStyle/>
        <a:p>
          <a:endParaRPr lang="en-US"/>
        </a:p>
      </dgm:t>
    </dgm:pt>
    <dgm:pt modelId="{2324F1ED-368C-463E-A14B-39F47507C108}">
      <dgm:prSet custT="1"/>
      <dgm:spPr/>
      <dgm:t>
        <a:bodyPr/>
        <a:lstStyle/>
        <a:p>
          <a:pPr rtl="0"/>
          <a:r>
            <a:rPr lang="en-US" sz="1600" b="0" dirty="0" smtClean="0">
              <a:solidFill>
                <a:schemeClr val="tx1"/>
              </a:solidFill>
              <a:latin typeface="Georgia" panose="02040502050405020303" pitchFamily="18" charset="0"/>
            </a:rPr>
            <a:t>Microplanning </a:t>
          </a:r>
          <a:endParaRPr lang="en-US" sz="1600" b="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1FD3D87-1BA4-4A20-B4F7-9E1A6EE1C5AA}" type="parTrans" cxnId="{A788237B-ABF5-405E-9D60-BA7218A59FA9}">
      <dgm:prSet/>
      <dgm:spPr/>
      <dgm:t>
        <a:bodyPr/>
        <a:lstStyle/>
        <a:p>
          <a:endParaRPr lang="en-US"/>
        </a:p>
      </dgm:t>
    </dgm:pt>
    <dgm:pt modelId="{4DEF020C-1812-4448-8549-B78E98123F49}" type="sibTrans" cxnId="{A788237B-ABF5-405E-9D60-BA7218A59FA9}">
      <dgm:prSet/>
      <dgm:spPr/>
      <dgm:t>
        <a:bodyPr/>
        <a:lstStyle/>
        <a:p>
          <a:endParaRPr lang="en-US"/>
        </a:p>
      </dgm:t>
    </dgm:pt>
    <dgm:pt modelId="{6B810D31-B78D-44CB-9884-D46BCC7D0B8E}" type="pres">
      <dgm:prSet presAssocID="{1899C5BF-32F5-4C45-B10E-F783473C09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1421F-8B76-4753-B9CF-FC5E2F528300}" type="pres">
      <dgm:prSet presAssocID="{F4AE8641-08C9-4DF2-AB8E-CB64ADDDEF91}" presName="composite" presStyleCnt="0"/>
      <dgm:spPr/>
    </dgm:pt>
    <dgm:pt modelId="{1EDA59D9-51E1-410D-9DA6-287B3699BC3B}" type="pres">
      <dgm:prSet presAssocID="{F4AE8641-08C9-4DF2-AB8E-CB64ADDDEF91}" presName="parTx" presStyleLbl="alignNode1" presStyleIdx="0" presStyleCnt="1" custLinFactNeighborX="1292" custLinFactNeighborY="-5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B750B-813D-4EC3-9049-87A8B0C71216}" type="pres">
      <dgm:prSet presAssocID="{F4AE8641-08C9-4DF2-AB8E-CB64ADDDEF9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7D8D8-077E-4DC5-B70F-8F01AF03AA1D}" srcId="{2CD58A62-CC00-4330-8A7D-FFF148B3F8D6}" destId="{6865BE33-8F3C-4C54-8276-FB8F0B343429}" srcOrd="5" destOrd="0" parTransId="{FBC1391F-AE57-4CED-A1CC-29BB1C7CA100}" sibTransId="{F6C25EE0-C08C-4F6A-8014-7C870B4414EC}"/>
    <dgm:cxn modelId="{E34A51DC-0DDB-4E7C-9AC3-DC00B91E56F8}" type="presOf" srcId="{E142259D-9DC7-4A06-8333-B34E4946AB70}" destId="{E09B750B-813D-4EC3-9049-87A8B0C71216}" srcOrd="0" destOrd="2" presId="urn:microsoft.com/office/officeart/2005/8/layout/hList1"/>
    <dgm:cxn modelId="{C2BE5842-F77C-4881-BAB6-CAE7E9DA4C9E}" type="presOf" srcId="{70B45E98-52AE-4B90-848A-D6DE452F6F9C}" destId="{E09B750B-813D-4EC3-9049-87A8B0C71216}" srcOrd="0" destOrd="3" presId="urn:microsoft.com/office/officeart/2005/8/layout/hList1"/>
    <dgm:cxn modelId="{E5DAE7DC-A19E-4200-AD0D-EFCBAB65CD4F}" srcId="{2CD58A62-CC00-4330-8A7D-FFF148B3F8D6}" destId="{E142259D-9DC7-4A06-8333-B34E4946AB70}" srcOrd="1" destOrd="0" parTransId="{7D71DD52-C745-410A-8F6E-E9BF41ECF6D1}" sibTransId="{41160C75-14B3-452E-AA9E-6B89AF7AFF45}"/>
    <dgm:cxn modelId="{9D244255-38FD-4488-9A3A-FB2F86791797}" srcId="{10401B8E-DC9F-466D-98AC-4D2A2F812775}" destId="{38216D76-8583-4E6E-8F27-48E2F005135B}" srcOrd="0" destOrd="0" parTransId="{C792F388-30DA-4436-89B0-13252D6440DC}" sibTransId="{FEBB70D8-0930-4B35-94BF-369683E6E4C3}"/>
    <dgm:cxn modelId="{73854AEE-F8C9-4938-8AAE-2CC3BFEBF12A}" type="presOf" srcId="{10401B8E-DC9F-466D-98AC-4D2A2F812775}" destId="{E09B750B-813D-4EC3-9049-87A8B0C71216}" srcOrd="0" destOrd="15" presId="urn:microsoft.com/office/officeart/2005/8/layout/hList1"/>
    <dgm:cxn modelId="{101437CC-D213-49B7-869B-6415F453FAAF}" type="presOf" srcId="{602A05B5-902F-4CEA-AE2E-CBEFEB785B0D}" destId="{E09B750B-813D-4EC3-9049-87A8B0C71216}" srcOrd="0" destOrd="14" presId="urn:microsoft.com/office/officeart/2005/8/layout/hList1"/>
    <dgm:cxn modelId="{F2F7CE4A-1734-4A1A-814B-406952F2CDE6}" type="presOf" srcId="{69131901-5550-45CC-8FE0-8B3B619680E0}" destId="{E09B750B-813D-4EC3-9049-87A8B0C71216}" srcOrd="0" destOrd="8" presId="urn:microsoft.com/office/officeart/2005/8/layout/hList1"/>
    <dgm:cxn modelId="{928FC1AA-D06F-4CC2-B29F-37FA66F95C7B}" srcId="{BE44AC04-784D-467E-B223-DE0D1AFC66DA}" destId="{602A05B5-902F-4CEA-AE2E-CBEFEB785B0D}" srcOrd="2" destOrd="0" parTransId="{5DCDAF75-8BC2-4DDE-9407-793C7D282926}" sibTransId="{35FE4D8C-014C-4009-B747-CFCF6276A77B}"/>
    <dgm:cxn modelId="{872B4595-7E69-47FD-9A88-9CFAF85B8B63}" type="presOf" srcId="{F4AE8641-08C9-4DF2-AB8E-CB64ADDDEF91}" destId="{1EDA59D9-51E1-410D-9DA6-287B3699BC3B}" srcOrd="0" destOrd="0" presId="urn:microsoft.com/office/officeart/2005/8/layout/hList1"/>
    <dgm:cxn modelId="{9959C949-6AEF-468F-AD44-BE1F88176D1F}" type="presOf" srcId="{512AA0CB-7B26-4F40-804D-577B68FDE9E5}" destId="{E09B750B-813D-4EC3-9049-87A8B0C71216}" srcOrd="0" destOrd="12" presId="urn:microsoft.com/office/officeart/2005/8/layout/hList1"/>
    <dgm:cxn modelId="{43E99551-A0EE-412A-AD03-C65933A5384F}" type="presOf" srcId="{FA865B77-2BD4-49D3-AC09-5940842A5769}" destId="{E09B750B-813D-4EC3-9049-87A8B0C71216}" srcOrd="0" destOrd="10" presId="urn:microsoft.com/office/officeart/2005/8/layout/hList1"/>
    <dgm:cxn modelId="{ABF6DA8C-F4C0-440A-90F7-E9543FE594DB}" type="presOf" srcId="{2324F1ED-368C-463E-A14B-39F47507C108}" destId="{E09B750B-813D-4EC3-9049-87A8B0C71216}" srcOrd="0" destOrd="1" presId="urn:microsoft.com/office/officeart/2005/8/layout/hList1"/>
    <dgm:cxn modelId="{4DC08FE5-B636-43D3-BBB1-0C2F127DCDF1}" type="presOf" srcId="{6865BE33-8F3C-4C54-8276-FB8F0B343429}" destId="{E09B750B-813D-4EC3-9049-87A8B0C71216}" srcOrd="0" destOrd="6" presId="urn:microsoft.com/office/officeart/2005/8/layout/hList1"/>
    <dgm:cxn modelId="{48D92EC5-2C60-4A21-908D-B9E11ACDF57D}" type="presOf" srcId="{2CD58A62-CC00-4330-8A7D-FFF148B3F8D6}" destId="{E09B750B-813D-4EC3-9049-87A8B0C71216}" srcOrd="0" destOrd="0" presId="urn:microsoft.com/office/officeart/2005/8/layout/hList1"/>
    <dgm:cxn modelId="{0622D70C-2D31-4979-B7AE-04C009DA9556}" type="presOf" srcId="{A60866A4-D5CD-47EE-BE41-6CF5B01D883D}" destId="{E09B750B-813D-4EC3-9049-87A8B0C71216}" srcOrd="0" destOrd="4" presId="urn:microsoft.com/office/officeart/2005/8/layout/hList1"/>
    <dgm:cxn modelId="{EDAF63A2-BFA7-4777-A398-7558DF5B7E51}" type="presOf" srcId="{7DB96F88-EF2D-411A-B637-9802FBAE89B1}" destId="{E09B750B-813D-4EC3-9049-87A8B0C71216}" srcOrd="0" destOrd="5" presId="urn:microsoft.com/office/officeart/2005/8/layout/hList1"/>
    <dgm:cxn modelId="{34492F3E-0603-4D64-974F-4894F53D8FED}" srcId="{F4AE8641-08C9-4DF2-AB8E-CB64ADDDEF91}" destId="{2C85C52E-A110-420B-8537-F3F3D2512C96}" srcOrd="1" destOrd="0" parTransId="{A7C4C685-17CF-423F-A1D0-7130750F5A83}" sibTransId="{69BC863C-4044-4ED8-A701-361A4D3E9295}"/>
    <dgm:cxn modelId="{044A5690-9036-47D8-80D9-D42677195183}" srcId="{2C85C52E-A110-420B-8537-F3F3D2512C96}" destId="{144E7ECB-313B-42D2-AA6B-BB7BE44E9C98}" srcOrd="1" destOrd="0" parTransId="{01ECA1FF-3FD1-4C25-9B95-FF87F2446398}" sibTransId="{8870C95E-2B9D-4493-A1AB-4802932268D3}"/>
    <dgm:cxn modelId="{9CA74D6F-587C-493B-AA57-E8363C0C81A8}" srcId="{2CD58A62-CC00-4330-8A7D-FFF148B3F8D6}" destId="{7DB96F88-EF2D-411A-B637-9802FBAE89B1}" srcOrd="4" destOrd="0" parTransId="{822912CA-F970-4618-AE4D-F9DD8D13F8A3}" sibTransId="{EF14C533-1ABB-4FEC-8952-D0F1EB49D10D}"/>
    <dgm:cxn modelId="{92FA34FB-15FE-4B05-8BF9-0EDF1577BDF7}" srcId="{BE44AC04-784D-467E-B223-DE0D1AFC66DA}" destId="{512AA0CB-7B26-4F40-804D-577B68FDE9E5}" srcOrd="0" destOrd="0" parTransId="{E5222510-2067-45EB-B61E-052265F42788}" sibTransId="{99FF5C91-F160-49E4-B8CA-0BA1435D78A7}"/>
    <dgm:cxn modelId="{0F5D5317-26BC-42C3-B31C-E97B68067B85}" type="presOf" srcId="{1899C5BF-32F5-4C45-B10E-F783473C0914}" destId="{6B810D31-B78D-44CB-9884-D46BCC7D0B8E}" srcOrd="0" destOrd="0" presId="urn:microsoft.com/office/officeart/2005/8/layout/hList1"/>
    <dgm:cxn modelId="{18C83EBB-57CD-4814-9A14-77C393B81BC4}" srcId="{10401B8E-DC9F-466D-98AC-4D2A2F812775}" destId="{10EF2C37-1FD0-4E05-992B-E8DE877A1845}" srcOrd="1" destOrd="0" parTransId="{86390223-7BD3-44BA-AE52-DAB44DD5767A}" sibTransId="{C89CF3B5-986B-44ED-B79D-3E0CA5485240}"/>
    <dgm:cxn modelId="{2CE96019-805F-439F-B32E-036F9F4EF2D4}" type="presOf" srcId="{BE44AC04-784D-467E-B223-DE0D1AFC66DA}" destId="{E09B750B-813D-4EC3-9049-87A8B0C71216}" srcOrd="0" destOrd="11" presId="urn:microsoft.com/office/officeart/2005/8/layout/hList1"/>
    <dgm:cxn modelId="{E26ABD44-D5F6-4905-8BBD-62665A180EF1}" type="presOf" srcId="{EFB66D9A-5110-4493-91F9-37C8F6CBA796}" destId="{E09B750B-813D-4EC3-9049-87A8B0C71216}" srcOrd="0" destOrd="13" presId="urn:microsoft.com/office/officeart/2005/8/layout/hList1"/>
    <dgm:cxn modelId="{04EF6F38-291E-4176-9645-FDC26655B7CD}" srcId="{F4AE8641-08C9-4DF2-AB8E-CB64ADDDEF91}" destId="{BE44AC04-784D-467E-B223-DE0D1AFC66DA}" srcOrd="2" destOrd="0" parTransId="{FC3FD9F1-E0F3-4427-B586-04DAEE2B5C47}" sibTransId="{FC9846EF-AC30-4FD8-BF8D-350B4B93D21D}"/>
    <dgm:cxn modelId="{C58F524D-82C7-43CB-939A-194BB8585618}" type="presOf" srcId="{2C85C52E-A110-420B-8537-F3F3D2512C96}" destId="{E09B750B-813D-4EC3-9049-87A8B0C71216}" srcOrd="0" destOrd="7" presId="urn:microsoft.com/office/officeart/2005/8/layout/hList1"/>
    <dgm:cxn modelId="{E4A86689-3903-47AC-B94B-6E74208D57A2}" type="presOf" srcId="{10EF2C37-1FD0-4E05-992B-E8DE877A1845}" destId="{E09B750B-813D-4EC3-9049-87A8B0C71216}" srcOrd="0" destOrd="17" presId="urn:microsoft.com/office/officeart/2005/8/layout/hList1"/>
    <dgm:cxn modelId="{F5DA277B-6606-4047-BE47-30A146D64A20}" srcId="{F4AE8641-08C9-4DF2-AB8E-CB64ADDDEF91}" destId="{10401B8E-DC9F-466D-98AC-4D2A2F812775}" srcOrd="3" destOrd="0" parTransId="{44CFFB60-FFEE-4E27-9FF9-6770B94A7C38}" sibTransId="{9544C987-EA92-4432-9969-D41BA4E4C67A}"/>
    <dgm:cxn modelId="{AF28D516-7304-4227-9891-939858C68195}" srcId="{F4AE8641-08C9-4DF2-AB8E-CB64ADDDEF91}" destId="{2CD58A62-CC00-4330-8A7D-FFF148B3F8D6}" srcOrd="0" destOrd="0" parTransId="{0F5E49C0-6A77-41B8-955C-8CCCFA337B0B}" sibTransId="{48144EE9-C3A1-465A-A9B8-DC2CD7461F4D}"/>
    <dgm:cxn modelId="{F2BD40B5-79F8-46FB-A158-97A12454692F}" srcId="{1899C5BF-32F5-4C45-B10E-F783473C0914}" destId="{F4AE8641-08C9-4DF2-AB8E-CB64ADDDEF91}" srcOrd="0" destOrd="0" parTransId="{F4D7BE9A-9886-4245-8A40-7E7AD4F0678C}" sibTransId="{ECBD4558-FB70-4B26-ADF1-10A3ED13F83F}"/>
    <dgm:cxn modelId="{A788237B-ABF5-405E-9D60-BA7218A59FA9}" srcId="{2CD58A62-CC00-4330-8A7D-FFF148B3F8D6}" destId="{2324F1ED-368C-463E-A14B-39F47507C108}" srcOrd="0" destOrd="0" parTransId="{91FD3D87-1BA4-4A20-B4F7-9E1A6EE1C5AA}" sibTransId="{4DEF020C-1812-4448-8549-B78E98123F49}"/>
    <dgm:cxn modelId="{FC2F6BE4-6C4E-4B9F-AB04-8C71E7681E68}" type="presOf" srcId="{144E7ECB-313B-42D2-AA6B-BB7BE44E9C98}" destId="{E09B750B-813D-4EC3-9049-87A8B0C71216}" srcOrd="0" destOrd="9" presId="urn:microsoft.com/office/officeart/2005/8/layout/hList1"/>
    <dgm:cxn modelId="{2E81ED3D-A82C-4134-B3E5-8E988696A153}" srcId="{2C85C52E-A110-420B-8537-F3F3D2512C96}" destId="{69131901-5550-45CC-8FE0-8B3B619680E0}" srcOrd="0" destOrd="0" parTransId="{D2A7C4A7-9417-4E21-BECE-336605857700}" sibTransId="{2CA912ED-30A7-4399-B4F8-DF2D15173EA4}"/>
    <dgm:cxn modelId="{5EF8D0AA-149B-4887-AA23-B0112A2D534F}" srcId="{2C85C52E-A110-420B-8537-F3F3D2512C96}" destId="{FA865B77-2BD4-49D3-AC09-5940842A5769}" srcOrd="2" destOrd="0" parTransId="{9ED4C78C-BC00-4B23-87E9-40469B81682A}" sibTransId="{419C39D9-86A0-4AD3-8D6D-FB2E92FFF1DE}"/>
    <dgm:cxn modelId="{26FFB4C5-2983-4E51-931F-7C9B89757CCC}" type="presOf" srcId="{38216D76-8583-4E6E-8F27-48E2F005135B}" destId="{E09B750B-813D-4EC3-9049-87A8B0C71216}" srcOrd="0" destOrd="16" presId="urn:microsoft.com/office/officeart/2005/8/layout/hList1"/>
    <dgm:cxn modelId="{AB69FA18-16F3-412E-BCAB-AD16C7DF2B68}" srcId="{2CD58A62-CC00-4330-8A7D-FFF148B3F8D6}" destId="{A60866A4-D5CD-47EE-BE41-6CF5B01D883D}" srcOrd="3" destOrd="0" parTransId="{B562C416-2F46-495C-A6F1-D357350A0237}" sibTransId="{C509C38B-4F0C-4DE0-AC83-C616ED3BADB4}"/>
    <dgm:cxn modelId="{6E0E3C26-4517-4418-9F43-00394F78C857}" srcId="{2CD58A62-CC00-4330-8A7D-FFF148B3F8D6}" destId="{70B45E98-52AE-4B90-848A-D6DE452F6F9C}" srcOrd="2" destOrd="0" parTransId="{C64330FA-CEB3-496A-BEF4-A4366366418B}" sibTransId="{A6851779-A6DF-4A07-8A6C-DD3045C7FD23}"/>
    <dgm:cxn modelId="{DD7AE2E1-1BE2-4472-8D1B-CDA6010FE472}" srcId="{BE44AC04-784D-467E-B223-DE0D1AFC66DA}" destId="{EFB66D9A-5110-4493-91F9-37C8F6CBA796}" srcOrd="1" destOrd="0" parTransId="{9AED2661-9A13-4292-BBA8-850D3F7AB8E5}" sibTransId="{F746308A-DBAE-4C32-AD20-838A8AB76329}"/>
    <dgm:cxn modelId="{529A86F2-0FA7-48E5-8263-F857570A9314}" type="presParOf" srcId="{6B810D31-B78D-44CB-9884-D46BCC7D0B8E}" destId="{6BD1421F-8B76-4753-B9CF-FC5E2F528300}" srcOrd="0" destOrd="0" presId="urn:microsoft.com/office/officeart/2005/8/layout/hList1"/>
    <dgm:cxn modelId="{5E43D113-5DF9-4FE0-9F54-3E131F7C3230}" type="presParOf" srcId="{6BD1421F-8B76-4753-B9CF-FC5E2F528300}" destId="{1EDA59D9-51E1-410D-9DA6-287B3699BC3B}" srcOrd="0" destOrd="0" presId="urn:microsoft.com/office/officeart/2005/8/layout/hList1"/>
    <dgm:cxn modelId="{F5428CE6-00AB-4787-9173-99C3A64F9CE6}" type="presParOf" srcId="{6BD1421F-8B76-4753-B9CF-FC5E2F528300}" destId="{E09B750B-813D-4EC3-9049-87A8B0C71216}" srcOrd="1" destOrd="0" presId="urn:microsoft.com/office/officeart/2005/8/layout/hList1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2700000" scaled="1"/>
      <a:tileRect/>
    </a:gra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65B93-0B4A-4B1E-ADB5-6E3410336CE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F6F87EE-9015-4AB8-8726-A141EC80802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800" b="1" dirty="0" smtClean="0">
              <a:latin typeface="+mj-lt"/>
            </a:rPr>
            <a:t>Transitioning health areas</a:t>
          </a:r>
          <a:endParaRPr lang="en-US" sz="1800" b="1" dirty="0">
            <a:latin typeface="+mj-lt"/>
          </a:endParaRPr>
        </a:p>
      </dgm:t>
    </dgm:pt>
    <dgm:pt modelId="{3C2C32E9-D39A-416E-B91E-E3B38ABBB9AF}" type="parTrans" cxnId="{803C38B6-CCBE-48B7-992C-3BA9FB993D16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A7847D8-7C21-401D-B5E6-4AA99AD4BFA1}" type="sibTrans" cxnId="{803C38B6-CCBE-48B7-992C-3BA9FB993D16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9F34F030-2817-4353-BAA6-D14A5CC84782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Strengthening RI systems</a:t>
          </a:r>
        </a:p>
        <a:p>
          <a:r>
            <a:rPr lang="en-US" sz="1400" b="1" dirty="0" smtClean="0">
              <a:latin typeface="+mj-lt"/>
            </a:rPr>
            <a:t>( MCV - 1 &amp; 2)</a:t>
          </a:r>
          <a:endParaRPr lang="en-US" sz="1400" dirty="0">
            <a:latin typeface="+mj-lt"/>
          </a:endParaRPr>
        </a:p>
      </dgm:t>
    </dgm:pt>
    <dgm:pt modelId="{9729B337-9368-4491-9B38-17259E89A6EC}" type="parTrans" cxnId="{4CCC5C3A-58B4-40ED-8C53-49190E8BEE56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B207C9F0-29CF-4009-8D77-3A0341AC542C}" type="sibTrans" cxnId="{4CCC5C3A-58B4-40ED-8C53-49190E8BEE56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6815600-D335-4E8B-BD47-5946693A256E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New Vaccine Introduction/ Scale-up</a:t>
          </a:r>
        </a:p>
        <a:p>
          <a:r>
            <a:rPr lang="en-US" sz="1400" b="1" dirty="0" smtClean="0">
              <a:latin typeface="+mj-lt"/>
            </a:rPr>
            <a:t>(MR - vaccine)</a:t>
          </a:r>
          <a:endParaRPr lang="en-US" sz="1400" dirty="0">
            <a:latin typeface="+mj-lt"/>
          </a:endParaRPr>
        </a:p>
      </dgm:t>
    </dgm:pt>
    <dgm:pt modelId="{84B0D1B5-9D83-4DEF-B36E-B21B1067A7C1}" type="parTrans" cxnId="{9EF81795-9945-498D-A4DD-3F98FBFCB277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F3E0A25-BF94-4FCC-86F7-613B5F06209D}" type="sibTrans" cxnId="{9EF81795-9945-498D-A4DD-3F98FBFCB277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3CEB300-C37D-43F4-8899-885805C12963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Measles Elimination and Rubella/CRS Control goal </a:t>
          </a:r>
        </a:p>
      </dgm:t>
    </dgm:pt>
    <dgm:pt modelId="{5D5CF83F-35CC-4DB6-8D39-E07DE708BC17}" type="parTrans" cxnId="{3D97655B-8EF4-4690-8B99-428CB3AE0F03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8FA4DB9-ABE7-4890-A20F-DF31247D74A4}" type="sibTrans" cxnId="{3D97655B-8EF4-4690-8B99-428CB3AE0F03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3F861BF-E626-4BB9-8705-1CDA16697EA0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AEFI Surveillance</a:t>
          </a:r>
          <a:endParaRPr lang="en-US" sz="1400" dirty="0">
            <a:latin typeface="+mj-lt"/>
          </a:endParaRPr>
        </a:p>
      </dgm:t>
    </dgm:pt>
    <dgm:pt modelId="{A5357DD5-E18A-4215-B66E-4B32B6997F0D}" type="parTrans" cxnId="{459A002E-5EB9-4641-A954-4403C18BDD08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2C7FB687-71A1-4D30-B091-23AC84ED63C6}" type="sibTrans" cxnId="{459A002E-5EB9-4641-A954-4403C18BDD08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63D381A-2661-48EA-A7D8-6E0CDDA764A8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Maternal and Neonatal Tetanus Elimination</a:t>
          </a:r>
          <a:endParaRPr lang="en-US" sz="1400" dirty="0">
            <a:latin typeface="+mj-lt"/>
          </a:endParaRPr>
        </a:p>
      </dgm:t>
    </dgm:pt>
    <dgm:pt modelId="{D4DCF633-A48A-46AC-B5FF-D04302A9D81A}" type="parTrans" cxnId="{C1BD1B02-8778-4C5D-A661-A2C819D77D4B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81E63038-C7F5-47D2-967A-32305708F973}" type="sibTrans" cxnId="{C1BD1B02-8778-4C5D-A661-A2C819D77D4B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2430E256-5D90-44BC-A566-B73F1ED89ED5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Vaccine Preventable Disease surveillance</a:t>
          </a:r>
          <a:endParaRPr lang="en-US" sz="1400" dirty="0">
            <a:latin typeface="+mj-lt"/>
          </a:endParaRPr>
        </a:p>
      </dgm:t>
    </dgm:pt>
    <dgm:pt modelId="{E554FDA8-A3F3-4B96-A751-C25DD16E6C51}" type="parTrans" cxnId="{24E90783-75BD-4D69-B393-443E271D653B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45E50FA6-C7A8-4E21-AD35-AAA4A365528E}" type="sibTrans" cxnId="{24E90783-75BD-4D69-B393-443E271D653B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1483FB01-91A0-4321-8C9D-0D922B1EB7F9}">
      <dgm:prSet phldrT="[Text]" custRadScaleRad="92152" custRadScaleInc="-54967"/>
      <dgm:spPr>
        <a:solidFill>
          <a:srgbClr val="4774AB"/>
        </a:solidFill>
      </dgm:spPr>
      <dgm:t>
        <a:bodyPr/>
        <a:lstStyle/>
        <a:p>
          <a:endParaRPr lang="en-US"/>
        </a:p>
      </dgm:t>
    </dgm:pt>
    <dgm:pt modelId="{FF7321C6-11B8-47FE-A691-BD8DCEBECB7B}" type="parTrans" cxnId="{6A399902-51ED-4D94-8021-334514F08ACD}">
      <dgm:prSet/>
      <dgm:spPr/>
      <dgm:t>
        <a:bodyPr/>
        <a:lstStyle/>
        <a:p>
          <a:endParaRPr lang="en-US"/>
        </a:p>
      </dgm:t>
    </dgm:pt>
    <dgm:pt modelId="{FF70E795-46F0-405F-9B7C-BDD1BAED1192}" type="sibTrans" cxnId="{6A399902-51ED-4D94-8021-334514F08ACD}">
      <dgm:prSet/>
      <dgm:spPr/>
      <dgm:t>
        <a:bodyPr/>
        <a:lstStyle/>
        <a:p>
          <a:endParaRPr lang="en-US"/>
        </a:p>
      </dgm:t>
    </dgm:pt>
    <dgm:pt modelId="{92094767-61F8-4ED6-92D9-9E2EBEE79447}">
      <dgm:prSet/>
      <dgm:spPr/>
      <dgm:t>
        <a:bodyPr/>
        <a:lstStyle/>
        <a:p>
          <a:endParaRPr lang="en-US"/>
        </a:p>
      </dgm:t>
    </dgm:pt>
    <dgm:pt modelId="{36F6233C-CD38-48C5-9693-7B37A85EF2E3}" type="parTrans" cxnId="{42001AAC-1028-4CD8-8880-D8FAAADB1A0C}">
      <dgm:prSet/>
      <dgm:spPr/>
      <dgm:t>
        <a:bodyPr/>
        <a:lstStyle/>
        <a:p>
          <a:endParaRPr lang="en-US"/>
        </a:p>
      </dgm:t>
    </dgm:pt>
    <dgm:pt modelId="{5B4F6DD5-093C-4D31-A5DB-512F3E6770DC}" type="sibTrans" cxnId="{42001AAC-1028-4CD8-8880-D8FAAADB1A0C}">
      <dgm:prSet/>
      <dgm:spPr/>
      <dgm:t>
        <a:bodyPr/>
        <a:lstStyle/>
        <a:p>
          <a:endParaRPr lang="en-US"/>
        </a:p>
      </dgm:t>
    </dgm:pt>
    <dgm:pt modelId="{AC50D1F8-19CE-4FD9-A434-0CB91826252D}">
      <dgm:prSet/>
      <dgm:spPr/>
      <dgm:t>
        <a:bodyPr/>
        <a:lstStyle/>
        <a:p>
          <a:endParaRPr lang="en-US"/>
        </a:p>
      </dgm:t>
    </dgm:pt>
    <dgm:pt modelId="{1F7DBDA2-93D9-4AAD-90EB-E687AC680B97}" type="parTrans" cxnId="{94A20070-191A-4B01-851F-C953BF1778C4}">
      <dgm:prSet/>
      <dgm:spPr/>
      <dgm:t>
        <a:bodyPr/>
        <a:lstStyle/>
        <a:p>
          <a:endParaRPr lang="en-US"/>
        </a:p>
      </dgm:t>
    </dgm:pt>
    <dgm:pt modelId="{D0DDE702-C069-477C-AB30-100F84A6DACA}" type="sibTrans" cxnId="{94A20070-191A-4B01-851F-C953BF1778C4}">
      <dgm:prSet/>
      <dgm:spPr/>
      <dgm:t>
        <a:bodyPr/>
        <a:lstStyle/>
        <a:p>
          <a:endParaRPr lang="en-US"/>
        </a:p>
      </dgm:t>
    </dgm:pt>
    <dgm:pt modelId="{FE17E11B-11D4-442C-B49D-A5444C078A0C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Other  </a:t>
          </a:r>
          <a:r>
            <a:rPr lang="en-US" sz="1400" b="1" dirty="0" smtClean="0">
              <a:solidFill>
                <a:schemeClr val="bg1"/>
              </a:solidFill>
              <a:latin typeface="+mj-lt"/>
            </a:rPr>
            <a:t>Emergencies and Disease outbreak response:  Kala </a:t>
          </a:r>
          <a:r>
            <a:rPr lang="en-US" sz="1400" b="1" dirty="0" err="1" smtClean="0">
              <a:solidFill>
                <a:schemeClr val="bg1"/>
              </a:solidFill>
              <a:latin typeface="+mj-lt"/>
            </a:rPr>
            <a:t>Azar</a:t>
          </a:r>
          <a:r>
            <a:rPr lang="en-US" sz="1400" b="1" dirty="0" smtClean="0">
              <a:solidFill>
                <a:schemeClr val="bg1"/>
              </a:solidFill>
              <a:latin typeface="+mj-lt"/>
            </a:rPr>
            <a:t>, Ebola</a:t>
          </a:r>
          <a:endParaRPr lang="en-US" sz="1400" b="1" dirty="0">
            <a:solidFill>
              <a:schemeClr val="bg1"/>
            </a:solidFill>
            <a:latin typeface="+mj-lt"/>
          </a:endParaRPr>
        </a:p>
      </dgm:t>
    </dgm:pt>
    <dgm:pt modelId="{2786C943-F83B-4FA9-9EEF-11B6F25BA706}" type="parTrans" cxnId="{80258051-C5F7-4F69-96B6-ACAF7AE3C327}">
      <dgm:prSet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2747A0F8-40E5-406A-81AE-5975F760BA77}" type="sibTrans" cxnId="{80258051-C5F7-4F69-96B6-ACAF7AE3C327}">
      <dgm:prSet/>
      <dgm:spPr/>
      <dgm:t>
        <a:bodyPr/>
        <a:lstStyle/>
        <a:p>
          <a:endParaRPr lang="en-US"/>
        </a:p>
      </dgm:t>
    </dgm:pt>
    <dgm:pt modelId="{606691DE-EF13-48BA-9617-E03881D3256B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Maintaining polio-free status &amp; implementing endgame strategy</a:t>
          </a:r>
          <a:endParaRPr lang="en-US" sz="1400" b="1" dirty="0">
            <a:latin typeface="+mj-lt"/>
          </a:endParaRPr>
        </a:p>
      </dgm:t>
    </dgm:pt>
    <dgm:pt modelId="{58B67E78-6A0E-4D96-83B8-66C5235898CA}" type="parTrans" cxnId="{3CCDF410-060C-4AB2-8E17-EA68624F4294}">
      <dgm:prSet/>
      <dgm:spPr/>
      <dgm:t>
        <a:bodyPr/>
        <a:lstStyle/>
        <a:p>
          <a:endParaRPr lang="en-US"/>
        </a:p>
      </dgm:t>
    </dgm:pt>
    <dgm:pt modelId="{E167FCD3-E60F-4372-8429-FF77C1CC8F67}" type="sibTrans" cxnId="{3CCDF410-060C-4AB2-8E17-EA68624F4294}">
      <dgm:prSet/>
      <dgm:spPr/>
      <dgm:t>
        <a:bodyPr/>
        <a:lstStyle/>
        <a:p>
          <a:endParaRPr lang="en-US"/>
        </a:p>
      </dgm:t>
    </dgm:pt>
    <dgm:pt modelId="{3D199E11-CCA9-4107-A01A-C15DEED2F79E}" type="pres">
      <dgm:prSet presAssocID="{BEF65B93-0B4A-4B1E-ADB5-6E3410336C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5826B2-02D9-461A-B7C6-074B799D3C55}" type="pres">
      <dgm:prSet presAssocID="{AF6F87EE-9015-4AB8-8726-A141EC80802C}" presName="centerShape" presStyleLbl="node0" presStyleIdx="0" presStyleCnt="1"/>
      <dgm:spPr/>
      <dgm:t>
        <a:bodyPr/>
        <a:lstStyle/>
        <a:p>
          <a:endParaRPr lang="en-US"/>
        </a:p>
      </dgm:t>
    </dgm:pt>
    <dgm:pt modelId="{033732FA-689E-48FD-8C00-2E237678E2E4}" type="pres">
      <dgm:prSet presAssocID="{58B67E78-6A0E-4D96-83B8-66C5235898CA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E9D8D744-51B2-4D34-A0BB-3B6E5BE1A2C7}" type="pres">
      <dgm:prSet presAssocID="{606691DE-EF13-48BA-9617-E03881D3256B}" presName="node" presStyleLbl="node1" presStyleIdx="0" presStyleCnt="8" custScaleY="132035" custRadScaleRad="100199" custRadScaleInc="-16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9844-FEEB-45F7-99C4-475234451ED5}" type="pres">
      <dgm:prSet presAssocID="{9729B337-9368-4491-9B38-17259E89A6EC}" presName="parTrans" presStyleLbl="bgSibTrans2D1" presStyleIdx="1" presStyleCnt="8" custAng="122184"/>
      <dgm:spPr/>
      <dgm:t>
        <a:bodyPr/>
        <a:lstStyle/>
        <a:p>
          <a:endParaRPr lang="en-US"/>
        </a:p>
      </dgm:t>
    </dgm:pt>
    <dgm:pt modelId="{8CC43A15-467C-46CE-B7C4-C7DE58C35C53}" type="pres">
      <dgm:prSet presAssocID="{9F34F030-2817-4353-BAA6-D14A5CC84782}" presName="node" presStyleLbl="node1" presStyleIdx="1" presStyleCnt="8" custScaleX="104234" custScaleY="113159" custRadScaleRad="105581" custRadScaleInc="-8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142B-87B5-44E2-99D9-E81CFDA97F9A}" type="pres">
      <dgm:prSet presAssocID="{84B0D1B5-9D83-4DEF-B36E-B21B1067A7C1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614B6EB2-1BB3-4FF1-8ACA-66B3C33EFFD0}" type="pres">
      <dgm:prSet presAssocID="{A6815600-D335-4E8B-BD47-5946693A256E}" presName="node" presStyleLbl="node1" presStyleIdx="2" presStyleCnt="8" custAng="0" custScaleX="106735" custScaleY="109304" custRadScaleRad="109054" custRadScaleInc="-7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E3909-0D45-4682-9FCE-0CC8BEA12906}" type="pres">
      <dgm:prSet presAssocID="{5D5CF83F-35CC-4DB6-8D39-E07DE708BC17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936202DD-F56E-4FD9-9407-E927012CF962}" type="pres">
      <dgm:prSet presAssocID="{03CEB300-C37D-43F4-8899-885805C12963}" presName="node" presStyleLbl="node1" presStyleIdx="3" presStyleCnt="8" custScaleX="101400" custScaleY="107158" custRadScaleRad="98795" custRadScaleInc="15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8BAE8-1939-473D-9ECF-F53AD707F131}" type="pres">
      <dgm:prSet presAssocID="{D4DCF633-A48A-46AC-B5FF-D04302A9D81A}" presName="parTrans" presStyleLbl="bgSibTrans2D1" presStyleIdx="4" presStyleCnt="8" custScaleX="88394" custLinFactNeighborX="-2077" custLinFactNeighborY="27876"/>
      <dgm:spPr/>
      <dgm:t>
        <a:bodyPr/>
        <a:lstStyle/>
        <a:p>
          <a:endParaRPr lang="en-US"/>
        </a:p>
      </dgm:t>
    </dgm:pt>
    <dgm:pt modelId="{61FF8ECB-51CD-41CD-A422-EF5E932A201E}" type="pres">
      <dgm:prSet presAssocID="{563D381A-2661-48EA-A7D8-6E0CDDA764A8}" presName="node" presStyleLbl="node1" presStyleIdx="4" presStyleCnt="8" custRadScaleRad="104873" custRadScaleInc="4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5623D-F570-42CE-8EB3-2AA53D9490E2}" type="pres">
      <dgm:prSet presAssocID="{E554FDA8-A3F3-4B96-A751-C25DD16E6C51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AF5409CB-4094-4987-9CAE-AF6049F77650}" type="pres">
      <dgm:prSet presAssocID="{2430E256-5D90-44BC-A566-B73F1ED89ED5}" presName="node" presStyleLbl="node1" presStyleIdx="5" presStyleCnt="8" custRadScaleRad="108018" custRadScaleInc="39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B5E79-36F4-4379-B3A8-D2E07389127E}" type="pres">
      <dgm:prSet presAssocID="{A5357DD5-E18A-4215-B66E-4B32B6997F0D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A6D6B13A-4F93-4691-AA17-FD808D64FAAD}" type="pres">
      <dgm:prSet presAssocID="{53F861BF-E626-4BB9-8705-1CDA16697EA0}" presName="node" presStyleLbl="node1" presStyleIdx="6" presStyleCnt="8" custRadScaleRad="106069" custRadScaleInc="21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EE5B-4C04-43DC-9D9F-23EC26972FD1}" type="pres">
      <dgm:prSet presAssocID="{2786C943-F83B-4FA9-9EEF-11B6F25BA706}" presName="parTrans" presStyleLbl="bgSibTrans2D1" presStyleIdx="7" presStyleCnt="8" custAng="21354531" custLinFactNeighborX="169" custLinFactNeighborY="4201"/>
      <dgm:spPr/>
      <dgm:t>
        <a:bodyPr/>
        <a:lstStyle/>
        <a:p>
          <a:endParaRPr lang="en-US"/>
        </a:p>
      </dgm:t>
    </dgm:pt>
    <dgm:pt modelId="{16C82992-B8B6-4822-B32A-2A0AAEFB0129}" type="pres">
      <dgm:prSet presAssocID="{FE17E11B-11D4-442C-B49D-A5444C078A0C}" presName="node" presStyleLbl="node1" presStyleIdx="7" presStyleCnt="8" custScaleY="131525" custRadScaleRad="103098" custRadScaleInc="15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D1B02-8778-4C5D-A661-A2C819D77D4B}" srcId="{AF6F87EE-9015-4AB8-8726-A141EC80802C}" destId="{563D381A-2661-48EA-A7D8-6E0CDDA764A8}" srcOrd="4" destOrd="0" parTransId="{D4DCF633-A48A-46AC-B5FF-D04302A9D81A}" sibTransId="{81E63038-C7F5-47D2-967A-32305708F973}"/>
    <dgm:cxn modelId="{DFE151A5-EC3A-4B55-86DD-DB5A5D2DECFF}" type="presOf" srcId="{9729B337-9368-4491-9B38-17259E89A6EC}" destId="{128B9844-FEEB-45F7-99C4-475234451ED5}" srcOrd="0" destOrd="0" presId="urn:microsoft.com/office/officeart/2005/8/layout/radial4"/>
    <dgm:cxn modelId="{42001AAC-1028-4CD8-8880-D8FAAADB1A0C}" srcId="{BEF65B93-0B4A-4B1E-ADB5-6E3410336CED}" destId="{92094767-61F8-4ED6-92D9-9E2EBEE79447}" srcOrd="2" destOrd="0" parTransId="{36F6233C-CD38-48C5-9693-7B37A85EF2E3}" sibTransId="{5B4F6DD5-093C-4D31-A5DB-512F3E6770DC}"/>
    <dgm:cxn modelId="{2C7C1C45-8E24-439B-AB21-D8706FFF2CE6}" type="presOf" srcId="{A5357DD5-E18A-4215-B66E-4B32B6997F0D}" destId="{385B5E79-36F4-4379-B3A8-D2E07389127E}" srcOrd="0" destOrd="0" presId="urn:microsoft.com/office/officeart/2005/8/layout/radial4"/>
    <dgm:cxn modelId="{2C5524CC-4361-4189-B49D-C863BF915CB4}" type="presOf" srcId="{03CEB300-C37D-43F4-8899-885805C12963}" destId="{936202DD-F56E-4FD9-9407-E927012CF962}" srcOrd="0" destOrd="0" presId="urn:microsoft.com/office/officeart/2005/8/layout/radial4"/>
    <dgm:cxn modelId="{1728026C-A78D-4914-BF00-15C8C0489E93}" type="presOf" srcId="{E554FDA8-A3F3-4B96-A751-C25DD16E6C51}" destId="{9E05623D-F570-42CE-8EB3-2AA53D9490E2}" srcOrd="0" destOrd="0" presId="urn:microsoft.com/office/officeart/2005/8/layout/radial4"/>
    <dgm:cxn modelId="{4CCC5C3A-58B4-40ED-8C53-49190E8BEE56}" srcId="{AF6F87EE-9015-4AB8-8726-A141EC80802C}" destId="{9F34F030-2817-4353-BAA6-D14A5CC84782}" srcOrd="1" destOrd="0" parTransId="{9729B337-9368-4491-9B38-17259E89A6EC}" sibTransId="{B207C9F0-29CF-4009-8D77-3A0341AC542C}"/>
    <dgm:cxn modelId="{3A4ECBBD-9938-4F42-9FF6-5B54845ED7D6}" type="presOf" srcId="{606691DE-EF13-48BA-9617-E03881D3256B}" destId="{E9D8D744-51B2-4D34-A0BB-3B6E5BE1A2C7}" srcOrd="0" destOrd="0" presId="urn:microsoft.com/office/officeart/2005/8/layout/radial4"/>
    <dgm:cxn modelId="{94A20070-191A-4B01-851F-C953BF1778C4}" srcId="{BEF65B93-0B4A-4B1E-ADB5-6E3410336CED}" destId="{AC50D1F8-19CE-4FD9-A434-0CB91826252D}" srcOrd="3" destOrd="0" parTransId="{1F7DBDA2-93D9-4AAD-90EB-E687AC680B97}" sibTransId="{D0DDE702-C069-477C-AB30-100F84A6DACA}"/>
    <dgm:cxn modelId="{DC435679-0625-4288-90FB-C0D7269E0412}" type="presOf" srcId="{9F34F030-2817-4353-BAA6-D14A5CC84782}" destId="{8CC43A15-467C-46CE-B7C4-C7DE58C35C53}" srcOrd="0" destOrd="0" presId="urn:microsoft.com/office/officeart/2005/8/layout/radial4"/>
    <dgm:cxn modelId="{24E90783-75BD-4D69-B393-443E271D653B}" srcId="{AF6F87EE-9015-4AB8-8726-A141EC80802C}" destId="{2430E256-5D90-44BC-A566-B73F1ED89ED5}" srcOrd="5" destOrd="0" parTransId="{E554FDA8-A3F3-4B96-A751-C25DD16E6C51}" sibTransId="{45E50FA6-C7A8-4E21-AD35-AAA4A365528E}"/>
    <dgm:cxn modelId="{6100FF30-E1C2-43CA-83EC-0A55D654ACAB}" type="presOf" srcId="{58B67E78-6A0E-4D96-83B8-66C5235898CA}" destId="{033732FA-689E-48FD-8C00-2E237678E2E4}" srcOrd="0" destOrd="0" presId="urn:microsoft.com/office/officeart/2005/8/layout/radial4"/>
    <dgm:cxn modelId="{E19B4FE1-31CE-4C80-8D11-A736571E6355}" type="presOf" srcId="{53F861BF-E626-4BB9-8705-1CDA16697EA0}" destId="{A6D6B13A-4F93-4691-AA17-FD808D64FAAD}" srcOrd="0" destOrd="0" presId="urn:microsoft.com/office/officeart/2005/8/layout/radial4"/>
    <dgm:cxn modelId="{459A002E-5EB9-4641-A954-4403C18BDD08}" srcId="{AF6F87EE-9015-4AB8-8726-A141EC80802C}" destId="{53F861BF-E626-4BB9-8705-1CDA16697EA0}" srcOrd="6" destOrd="0" parTransId="{A5357DD5-E18A-4215-B66E-4B32B6997F0D}" sibTransId="{2C7FB687-71A1-4D30-B091-23AC84ED63C6}"/>
    <dgm:cxn modelId="{9EF81795-9945-498D-A4DD-3F98FBFCB277}" srcId="{AF6F87EE-9015-4AB8-8726-A141EC80802C}" destId="{A6815600-D335-4E8B-BD47-5946693A256E}" srcOrd="2" destOrd="0" parTransId="{84B0D1B5-9D83-4DEF-B36E-B21B1067A7C1}" sibTransId="{AF3E0A25-BF94-4FCC-86F7-613B5F06209D}"/>
    <dgm:cxn modelId="{803C38B6-CCBE-48B7-992C-3BA9FB993D16}" srcId="{BEF65B93-0B4A-4B1E-ADB5-6E3410336CED}" destId="{AF6F87EE-9015-4AB8-8726-A141EC80802C}" srcOrd="0" destOrd="0" parTransId="{3C2C32E9-D39A-416E-B91E-E3B38ABBB9AF}" sibTransId="{0A7847D8-7C21-401D-B5E6-4AA99AD4BFA1}"/>
    <dgm:cxn modelId="{B02AA977-499D-4112-94A1-D7BF029B649D}" type="presOf" srcId="{5D5CF83F-35CC-4DB6-8D39-E07DE708BC17}" destId="{500E3909-0D45-4682-9FCE-0CC8BEA12906}" srcOrd="0" destOrd="0" presId="urn:microsoft.com/office/officeart/2005/8/layout/radial4"/>
    <dgm:cxn modelId="{DFE5B1FC-921C-41F2-80F3-508F8729FCD1}" type="presOf" srcId="{AF6F87EE-9015-4AB8-8726-A141EC80802C}" destId="{AD5826B2-02D9-461A-B7C6-074B799D3C55}" srcOrd="0" destOrd="0" presId="urn:microsoft.com/office/officeart/2005/8/layout/radial4"/>
    <dgm:cxn modelId="{6EFDB757-0BD7-4EF3-B095-42F91A31DFF8}" type="presOf" srcId="{A6815600-D335-4E8B-BD47-5946693A256E}" destId="{614B6EB2-1BB3-4FF1-8ACA-66B3C33EFFD0}" srcOrd="0" destOrd="0" presId="urn:microsoft.com/office/officeart/2005/8/layout/radial4"/>
    <dgm:cxn modelId="{3D97655B-8EF4-4690-8B99-428CB3AE0F03}" srcId="{AF6F87EE-9015-4AB8-8726-A141EC80802C}" destId="{03CEB300-C37D-43F4-8899-885805C12963}" srcOrd="3" destOrd="0" parTransId="{5D5CF83F-35CC-4DB6-8D39-E07DE708BC17}" sibTransId="{58FA4DB9-ABE7-4890-A20F-DF31247D74A4}"/>
    <dgm:cxn modelId="{D82BD0AC-EE45-45C9-83CB-18FDEF62321E}" type="presOf" srcId="{84B0D1B5-9D83-4DEF-B36E-B21B1067A7C1}" destId="{D9A3142B-87B5-44E2-99D9-E81CFDA97F9A}" srcOrd="0" destOrd="0" presId="urn:microsoft.com/office/officeart/2005/8/layout/radial4"/>
    <dgm:cxn modelId="{3CCDF410-060C-4AB2-8E17-EA68624F4294}" srcId="{AF6F87EE-9015-4AB8-8726-A141EC80802C}" destId="{606691DE-EF13-48BA-9617-E03881D3256B}" srcOrd="0" destOrd="0" parTransId="{58B67E78-6A0E-4D96-83B8-66C5235898CA}" sibTransId="{E167FCD3-E60F-4372-8429-FF77C1CC8F67}"/>
    <dgm:cxn modelId="{BAA10ACC-7ED2-40C5-B136-FBAF43D62A92}" type="presOf" srcId="{FE17E11B-11D4-442C-B49D-A5444C078A0C}" destId="{16C82992-B8B6-4822-B32A-2A0AAEFB0129}" srcOrd="0" destOrd="0" presId="urn:microsoft.com/office/officeart/2005/8/layout/radial4"/>
    <dgm:cxn modelId="{6A399902-51ED-4D94-8021-334514F08ACD}" srcId="{BEF65B93-0B4A-4B1E-ADB5-6E3410336CED}" destId="{1483FB01-91A0-4321-8C9D-0D922B1EB7F9}" srcOrd="1" destOrd="0" parTransId="{FF7321C6-11B8-47FE-A691-BD8DCEBECB7B}" sibTransId="{FF70E795-46F0-405F-9B7C-BDD1BAED1192}"/>
    <dgm:cxn modelId="{11659794-3874-411A-81F2-03FC4604B1E5}" type="presOf" srcId="{BEF65B93-0B4A-4B1E-ADB5-6E3410336CED}" destId="{3D199E11-CCA9-4107-A01A-C15DEED2F79E}" srcOrd="0" destOrd="0" presId="urn:microsoft.com/office/officeart/2005/8/layout/radial4"/>
    <dgm:cxn modelId="{3089A537-381D-4F50-AF98-ECAB1FCD0817}" type="presOf" srcId="{2786C943-F83B-4FA9-9EEF-11B6F25BA706}" destId="{BBFAEE5B-4C04-43DC-9D9F-23EC26972FD1}" srcOrd="0" destOrd="0" presId="urn:microsoft.com/office/officeart/2005/8/layout/radial4"/>
    <dgm:cxn modelId="{80258051-C5F7-4F69-96B6-ACAF7AE3C327}" srcId="{AF6F87EE-9015-4AB8-8726-A141EC80802C}" destId="{FE17E11B-11D4-442C-B49D-A5444C078A0C}" srcOrd="7" destOrd="0" parTransId="{2786C943-F83B-4FA9-9EEF-11B6F25BA706}" sibTransId="{2747A0F8-40E5-406A-81AE-5975F760BA77}"/>
    <dgm:cxn modelId="{A3AB2B1E-2778-43CE-A935-9A574648648C}" type="presOf" srcId="{563D381A-2661-48EA-A7D8-6E0CDDA764A8}" destId="{61FF8ECB-51CD-41CD-A422-EF5E932A201E}" srcOrd="0" destOrd="0" presId="urn:microsoft.com/office/officeart/2005/8/layout/radial4"/>
    <dgm:cxn modelId="{AFCBA991-3424-46EE-8711-CB784661820E}" type="presOf" srcId="{D4DCF633-A48A-46AC-B5FF-D04302A9D81A}" destId="{CAE8BAE8-1939-473D-9ECF-F53AD707F131}" srcOrd="0" destOrd="0" presId="urn:microsoft.com/office/officeart/2005/8/layout/radial4"/>
    <dgm:cxn modelId="{FAB54705-3C58-4EDC-B6C8-52D4EBFD89B0}" type="presOf" srcId="{2430E256-5D90-44BC-A566-B73F1ED89ED5}" destId="{AF5409CB-4094-4987-9CAE-AF6049F77650}" srcOrd="0" destOrd="0" presId="urn:microsoft.com/office/officeart/2005/8/layout/radial4"/>
    <dgm:cxn modelId="{FA177889-592D-483C-BE0B-3235553E0C36}" type="presParOf" srcId="{3D199E11-CCA9-4107-A01A-C15DEED2F79E}" destId="{AD5826B2-02D9-461A-B7C6-074B799D3C55}" srcOrd="0" destOrd="0" presId="urn:microsoft.com/office/officeart/2005/8/layout/radial4"/>
    <dgm:cxn modelId="{D4886FA2-1103-4D38-8D39-6057A52482D5}" type="presParOf" srcId="{3D199E11-CCA9-4107-A01A-C15DEED2F79E}" destId="{033732FA-689E-48FD-8C00-2E237678E2E4}" srcOrd="1" destOrd="0" presId="urn:microsoft.com/office/officeart/2005/8/layout/radial4"/>
    <dgm:cxn modelId="{A7E4A071-32BB-4BDD-ABCF-8251B7097168}" type="presParOf" srcId="{3D199E11-CCA9-4107-A01A-C15DEED2F79E}" destId="{E9D8D744-51B2-4D34-A0BB-3B6E5BE1A2C7}" srcOrd="2" destOrd="0" presId="urn:microsoft.com/office/officeart/2005/8/layout/radial4"/>
    <dgm:cxn modelId="{D21D5E9E-F5D7-461A-8F9A-227537B5BAEF}" type="presParOf" srcId="{3D199E11-CCA9-4107-A01A-C15DEED2F79E}" destId="{128B9844-FEEB-45F7-99C4-475234451ED5}" srcOrd="3" destOrd="0" presId="urn:microsoft.com/office/officeart/2005/8/layout/radial4"/>
    <dgm:cxn modelId="{9265DC0B-FCAB-475B-AB78-ECF1964FDD54}" type="presParOf" srcId="{3D199E11-CCA9-4107-A01A-C15DEED2F79E}" destId="{8CC43A15-467C-46CE-B7C4-C7DE58C35C53}" srcOrd="4" destOrd="0" presId="urn:microsoft.com/office/officeart/2005/8/layout/radial4"/>
    <dgm:cxn modelId="{E3B0549B-C2D3-4156-A8C8-C2DE0BBEEC38}" type="presParOf" srcId="{3D199E11-CCA9-4107-A01A-C15DEED2F79E}" destId="{D9A3142B-87B5-44E2-99D9-E81CFDA97F9A}" srcOrd="5" destOrd="0" presId="urn:microsoft.com/office/officeart/2005/8/layout/radial4"/>
    <dgm:cxn modelId="{58D7D546-9382-4846-8877-135920AF7C74}" type="presParOf" srcId="{3D199E11-CCA9-4107-A01A-C15DEED2F79E}" destId="{614B6EB2-1BB3-4FF1-8ACA-66B3C33EFFD0}" srcOrd="6" destOrd="0" presId="urn:microsoft.com/office/officeart/2005/8/layout/radial4"/>
    <dgm:cxn modelId="{69C8663D-1A82-4FBF-BD6E-256339D9CEE2}" type="presParOf" srcId="{3D199E11-CCA9-4107-A01A-C15DEED2F79E}" destId="{500E3909-0D45-4682-9FCE-0CC8BEA12906}" srcOrd="7" destOrd="0" presId="urn:microsoft.com/office/officeart/2005/8/layout/radial4"/>
    <dgm:cxn modelId="{CE5D51EE-43F9-48CB-9343-329B005D7082}" type="presParOf" srcId="{3D199E11-CCA9-4107-A01A-C15DEED2F79E}" destId="{936202DD-F56E-4FD9-9407-E927012CF962}" srcOrd="8" destOrd="0" presId="urn:microsoft.com/office/officeart/2005/8/layout/radial4"/>
    <dgm:cxn modelId="{8B61B084-A7A8-44A5-BC0E-ECB98744CD25}" type="presParOf" srcId="{3D199E11-CCA9-4107-A01A-C15DEED2F79E}" destId="{CAE8BAE8-1939-473D-9ECF-F53AD707F131}" srcOrd="9" destOrd="0" presId="urn:microsoft.com/office/officeart/2005/8/layout/radial4"/>
    <dgm:cxn modelId="{D00F2B7E-5685-4E3A-9503-DDE93F77BE50}" type="presParOf" srcId="{3D199E11-CCA9-4107-A01A-C15DEED2F79E}" destId="{61FF8ECB-51CD-41CD-A422-EF5E932A201E}" srcOrd="10" destOrd="0" presId="urn:microsoft.com/office/officeart/2005/8/layout/radial4"/>
    <dgm:cxn modelId="{F10AA98D-3DAF-41E1-8FC4-E3D917BDF2D6}" type="presParOf" srcId="{3D199E11-CCA9-4107-A01A-C15DEED2F79E}" destId="{9E05623D-F570-42CE-8EB3-2AA53D9490E2}" srcOrd="11" destOrd="0" presId="urn:microsoft.com/office/officeart/2005/8/layout/radial4"/>
    <dgm:cxn modelId="{2A5FF852-6C38-4716-A7D4-8A359D65ECBF}" type="presParOf" srcId="{3D199E11-CCA9-4107-A01A-C15DEED2F79E}" destId="{AF5409CB-4094-4987-9CAE-AF6049F77650}" srcOrd="12" destOrd="0" presId="urn:microsoft.com/office/officeart/2005/8/layout/radial4"/>
    <dgm:cxn modelId="{85681CEF-2AA0-4777-9F3F-10AD0EDFE6CA}" type="presParOf" srcId="{3D199E11-CCA9-4107-A01A-C15DEED2F79E}" destId="{385B5E79-36F4-4379-B3A8-D2E07389127E}" srcOrd="13" destOrd="0" presId="urn:microsoft.com/office/officeart/2005/8/layout/radial4"/>
    <dgm:cxn modelId="{4255DAB0-278E-4C94-9D21-A206C39E7E6D}" type="presParOf" srcId="{3D199E11-CCA9-4107-A01A-C15DEED2F79E}" destId="{A6D6B13A-4F93-4691-AA17-FD808D64FAAD}" srcOrd="14" destOrd="0" presId="urn:microsoft.com/office/officeart/2005/8/layout/radial4"/>
    <dgm:cxn modelId="{79281E09-C198-46E7-BEEC-06EAD0D29ECD}" type="presParOf" srcId="{3D199E11-CCA9-4107-A01A-C15DEED2F79E}" destId="{BBFAEE5B-4C04-43DC-9D9F-23EC26972FD1}" srcOrd="15" destOrd="0" presId="urn:microsoft.com/office/officeart/2005/8/layout/radial4"/>
    <dgm:cxn modelId="{EAD56F19-308D-4411-A4D8-A8AF3AE726C5}" type="presParOf" srcId="{3D199E11-CCA9-4107-A01A-C15DEED2F79E}" destId="{16C82992-B8B6-4822-B32A-2A0AAEFB0129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A928DC-824B-40FF-85B6-A1E7AD9A61E6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38051D-6D4A-4266-9A0D-C92C0ADBD0C2}">
      <dgm:prSet phldrT="[Text]" custT="1"/>
      <dgm:spPr/>
      <dgm:t>
        <a:bodyPr/>
        <a:lstStyle/>
        <a:p>
          <a:r>
            <a:rPr lang="en-US" sz="1600" b="1" dirty="0" smtClean="0">
              <a:latin typeface="Lucida Sans" panose="020B0602030504020204" pitchFamily="34" charset="0"/>
            </a:rPr>
            <a:t>Intensified </a:t>
          </a:r>
        </a:p>
        <a:p>
          <a:r>
            <a:rPr lang="en-US" sz="1600" b="1" dirty="0" smtClean="0">
              <a:latin typeface="Lucida Sans" panose="020B0602030504020204" pitchFamily="34" charset="0"/>
            </a:rPr>
            <a:t>RI monitoring</a:t>
          </a:r>
          <a:endParaRPr lang="en-US" sz="1600" b="1" dirty="0">
            <a:latin typeface="Lucida Sans" panose="020B0602030504020204" pitchFamily="34" charset="0"/>
          </a:endParaRPr>
        </a:p>
      </dgm:t>
    </dgm:pt>
    <dgm:pt modelId="{63A04D2A-C1EA-4FC6-9EC3-56EBF926CE10}" type="parTrans" cxnId="{758731FC-9622-453B-B6A6-CFD8A452EFDD}">
      <dgm:prSet/>
      <dgm:spPr/>
      <dgm:t>
        <a:bodyPr/>
        <a:lstStyle/>
        <a:p>
          <a:endParaRPr lang="en-US"/>
        </a:p>
      </dgm:t>
    </dgm:pt>
    <dgm:pt modelId="{075404AB-8A09-4E7D-8361-6109C9E5FE95}" type="sibTrans" cxnId="{758731FC-9622-453B-B6A6-CFD8A452EFDD}">
      <dgm:prSet/>
      <dgm:spPr/>
      <dgm:t>
        <a:bodyPr/>
        <a:lstStyle/>
        <a:p>
          <a:endParaRPr lang="en-US"/>
        </a:p>
      </dgm:t>
    </dgm:pt>
    <dgm:pt modelId="{F6C6E461-B778-406D-AC7D-6898836EBC7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dirty="0" smtClean="0">
              <a:latin typeface="Lucida Sans" panose="020B0602030504020204" pitchFamily="34" charset="0"/>
            </a:rPr>
            <a:t>Capacity building of frontline  workers</a:t>
          </a:r>
          <a:endParaRPr lang="en-US" sz="1600" b="1" dirty="0">
            <a:latin typeface="Lucida Sans" panose="020B0602030504020204" pitchFamily="34" charset="0"/>
          </a:endParaRPr>
        </a:p>
      </dgm:t>
    </dgm:pt>
    <dgm:pt modelId="{AD3A58B8-B46E-42EA-B06C-A840D2AFC6F1}" type="parTrans" cxnId="{85A8BD86-34AC-4727-947E-35870BC12877}">
      <dgm:prSet/>
      <dgm:spPr/>
      <dgm:t>
        <a:bodyPr/>
        <a:lstStyle/>
        <a:p>
          <a:endParaRPr lang="en-US"/>
        </a:p>
      </dgm:t>
    </dgm:pt>
    <dgm:pt modelId="{6E62B7CF-04BC-49D8-BCBF-C68A00F28A70}" type="sibTrans" cxnId="{85A8BD86-34AC-4727-947E-35870BC12877}">
      <dgm:prSet/>
      <dgm:spPr/>
      <dgm:t>
        <a:bodyPr/>
        <a:lstStyle/>
        <a:p>
          <a:endParaRPr lang="en-US"/>
        </a:p>
      </dgm:t>
    </dgm:pt>
    <dgm:pt modelId="{D49D64B7-90DE-43A0-BF80-EF7BB0A95A31}">
      <dgm:prSet phldrT="[Text]" custT="1"/>
      <dgm:spPr/>
      <dgm:t>
        <a:bodyPr/>
        <a:lstStyle/>
        <a:p>
          <a:r>
            <a:rPr lang="en-US" sz="1600" b="1" dirty="0" smtClean="0">
              <a:latin typeface="Lucida Sans" panose="020B0602030504020204" pitchFamily="34" charset="0"/>
            </a:rPr>
            <a:t>Advocacy &amp; Integrated </a:t>
          </a:r>
        </a:p>
        <a:p>
          <a:r>
            <a:rPr lang="en-US" sz="1600" b="1" dirty="0" smtClean="0">
              <a:latin typeface="Lucida Sans" panose="020B0602030504020204" pitchFamily="34" charset="0"/>
            </a:rPr>
            <a:t>communication</a:t>
          </a:r>
          <a:endParaRPr lang="en-US" sz="1600" b="1" dirty="0">
            <a:latin typeface="Lucida Sans" panose="020B0602030504020204" pitchFamily="34" charset="0"/>
          </a:endParaRPr>
        </a:p>
      </dgm:t>
    </dgm:pt>
    <dgm:pt modelId="{A3D9B3B7-23A5-42CB-A53F-B796AD3C19AA}" type="parTrans" cxnId="{FA45360D-289A-409C-A4E5-7B871B54071B}">
      <dgm:prSet/>
      <dgm:spPr/>
      <dgm:t>
        <a:bodyPr/>
        <a:lstStyle/>
        <a:p>
          <a:endParaRPr lang="en-US"/>
        </a:p>
      </dgm:t>
    </dgm:pt>
    <dgm:pt modelId="{AEAB34A2-D1C5-42A8-A68F-1010AF9CDAB9}" type="sibTrans" cxnId="{FA45360D-289A-409C-A4E5-7B871B54071B}">
      <dgm:prSet/>
      <dgm:spPr/>
      <dgm:t>
        <a:bodyPr/>
        <a:lstStyle/>
        <a:p>
          <a:endParaRPr lang="en-US"/>
        </a:p>
      </dgm:t>
    </dgm:pt>
    <dgm:pt modelId="{58A863A3-4DA3-42C0-A014-AA02FADA2AC1}">
      <dgm:prSet phldrT="[Text]" custT="1"/>
      <dgm:spPr/>
      <dgm:t>
        <a:bodyPr/>
        <a:lstStyle/>
        <a:p>
          <a:r>
            <a:rPr lang="en-US" sz="1600" b="1" dirty="0" smtClean="0">
              <a:latin typeface="Lucida Sans" panose="020B0602030504020204" pitchFamily="34" charset="0"/>
            </a:rPr>
            <a:t>Tagging of HRAs to RI </a:t>
          </a:r>
        </a:p>
        <a:p>
          <a:r>
            <a:rPr lang="en-US" sz="1600" b="1" dirty="0" smtClean="0">
              <a:latin typeface="Lucida Sans" panose="020B0602030504020204" pitchFamily="34" charset="0"/>
            </a:rPr>
            <a:t>session sites</a:t>
          </a:r>
          <a:endParaRPr lang="en-US" sz="1600" b="1" dirty="0">
            <a:latin typeface="Lucida Sans" panose="020B0602030504020204" pitchFamily="34" charset="0"/>
          </a:endParaRPr>
        </a:p>
      </dgm:t>
    </dgm:pt>
    <dgm:pt modelId="{A299927A-FF66-4191-9414-7F97903399E0}" type="parTrans" cxnId="{48AD7644-09A0-4D73-88BA-19641BE01D63}">
      <dgm:prSet/>
      <dgm:spPr/>
      <dgm:t>
        <a:bodyPr/>
        <a:lstStyle/>
        <a:p>
          <a:endParaRPr lang="en-US"/>
        </a:p>
      </dgm:t>
    </dgm:pt>
    <dgm:pt modelId="{5EDBC666-3EA1-4730-92CA-CFE710D8E6F8}" type="sibTrans" cxnId="{48AD7644-09A0-4D73-88BA-19641BE01D63}">
      <dgm:prSet/>
      <dgm:spPr/>
      <dgm:t>
        <a:bodyPr/>
        <a:lstStyle/>
        <a:p>
          <a:endParaRPr lang="en-US"/>
        </a:p>
      </dgm:t>
    </dgm:pt>
    <dgm:pt modelId="{C0A8BC87-C32B-434F-A211-4D4B64E892FF}">
      <dgm:prSet phldrT="[Text]" custT="1"/>
      <dgm:spPr/>
      <dgm:t>
        <a:bodyPr/>
        <a:lstStyle/>
        <a:p>
          <a:r>
            <a:rPr lang="en-US" sz="1400" b="1" dirty="0" smtClean="0">
              <a:latin typeface="Lucida Sans" panose="020B0602030504020204" pitchFamily="34" charset="0"/>
            </a:rPr>
            <a:t>Accountability </a:t>
          </a:r>
        </a:p>
        <a:p>
          <a:r>
            <a:rPr lang="en-US" sz="1400" b="1" dirty="0" smtClean="0">
              <a:latin typeface="Lucida Sans" panose="020B0602030504020204" pitchFamily="34" charset="0"/>
            </a:rPr>
            <a:t>through </a:t>
          </a:r>
        </a:p>
        <a:p>
          <a:r>
            <a:rPr lang="en-US" sz="1400" b="1" dirty="0" smtClean="0">
              <a:latin typeface="Lucida Sans" panose="020B0602030504020204" pitchFamily="34" charset="0"/>
            </a:rPr>
            <a:t>Task Forces</a:t>
          </a:r>
          <a:endParaRPr lang="en-US" sz="1400" b="1" dirty="0">
            <a:latin typeface="Lucida Sans" panose="020B0602030504020204" pitchFamily="34" charset="0"/>
          </a:endParaRPr>
        </a:p>
      </dgm:t>
    </dgm:pt>
    <dgm:pt modelId="{AE5B540D-4CC8-4DFF-83A5-420FC6B945FC}" type="sibTrans" cxnId="{2A9F2D74-2E7F-4582-B95B-02BC24B69A45}">
      <dgm:prSet/>
      <dgm:spPr/>
      <dgm:t>
        <a:bodyPr/>
        <a:lstStyle/>
        <a:p>
          <a:endParaRPr lang="en-US"/>
        </a:p>
      </dgm:t>
    </dgm:pt>
    <dgm:pt modelId="{B15712FF-E0DF-4D0A-B339-C8B64D5CD431}" type="parTrans" cxnId="{2A9F2D74-2E7F-4582-B95B-02BC24B69A45}">
      <dgm:prSet/>
      <dgm:spPr/>
      <dgm:t>
        <a:bodyPr/>
        <a:lstStyle/>
        <a:p>
          <a:endParaRPr lang="en-US"/>
        </a:p>
      </dgm:t>
    </dgm:pt>
    <dgm:pt modelId="{F9A805FA-E8D8-4C68-9E97-37B224AD4C53}" type="pres">
      <dgm:prSet presAssocID="{0DA928DC-824B-40FF-85B6-A1E7AD9A61E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5EE8C-EBC2-4B08-A6B6-B137668DD58A}" type="pres">
      <dgm:prSet presAssocID="{0DA928DC-824B-40FF-85B6-A1E7AD9A61E6}" presName="matrix" presStyleCnt="0"/>
      <dgm:spPr/>
      <dgm:t>
        <a:bodyPr/>
        <a:lstStyle/>
        <a:p>
          <a:endParaRPr lang="en-US"/>
        </a:p>
      </dgm:t>
    </dgm:pt>
    <dgm:pt modelId="{A0FE2778-3AF5-4AD8-9883-02E87F5CB942}" type="pres">
      <dgm:prSet presAssocID="{0DA928DC-824B-40FF-85B6-A1E7AD9A61E6}" presName="tile1" presStyleLbl="node1" presStyleIdx="0" presStyleCnt="4"/>
      <dgm:spPr/>
      <dgm:t>
        <a:bodyPr/>
        <a:lstStyle/>
        <a:p>
          <a:endParaRPr lang="en-US"/>
        </a:p>
      </dgm:t>
    </dgm:pt>
    <dgm:pt modelId="{97C98B6B-0D2E-4FF6-9906-F6683A0AF0B6}" type="pres">
      <dgm:prSet presAssocID="{0DA928DC-824B-40FF-85B6-A1E7AD9A61E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8DC60-85EB-4732-91ED-7DA21002DAE9}" type="pres">
      <dgm:prSet presAssocID="{0DA928DC-824B-40FF-85B6-A1E7AD9A61E6}" presName="tile2" presStyleLbl="node1" presStyleIdx="1" presStyleCnt="4" custLinFactNeighborX="12344" custLinFactNeighborY="-2947"/>
      <dgm:spPr/>
      <dgm:t>
        <a:bodyPr/>
        <a:lstStyle/>
        <a:p>
          <a:endParaRPr lang="en-US"/>
        </a:p>
      </dgm:t>
    </dgm:pt>
    <dgm:pt modelId="{8EC98FD6-C44F-4BC9-9217-569AD42F402B}" type="pres">
      <dgm:prSet presAssocID="{0DA928DC-824B-40FF-85B6-A1E7AD9A61E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C8A67-46F2-4B57-877D-07485F664170}" type="pres">
      <dgm:prSet presAssocID="{0DA928DC-824B-40FF-85B6-A1E7AD9A61E6}" presName="tile3" presStyleLbl="node1" presStyleIdx="2" presStyleCnt="4" custScaleX="101552" custLinFactNeighborX="776"/>
      <dgm:spPr/>
      <dgm:t>
        <a:bodyPr/>
        <a:lstStyle/>
        <a:p>
          <a:endParaRPr lang="en-US"/>
        </a:p>
      </dgm:t>
    </dgm:pt>
    <dgm:pt modelId="{2ED47315-06AE-4A50-BA5F-086AF92F2D6D}" type="pres">
      <dgm:prSet presAssocID="{0DA928DC-824B-40FF-85B6-A1E7AD9A61E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D2170-1760-4582-BAF5-3FF0F024E138}" type="pres">
      <dgm:prSet presAssocID="{0DA928DC-824B-40FF-85B6-A1E7AD9A61E6}" presName="tile4" presStyleLbl="node1" presStyleIdx="3" presStyleCnt="4"/>
      <dgm:spPr/>
      <dgm:t>
        <a:bodyPr/>
        <a:lstStyle/>
        <a:p>
          <a:endParaRPr lang="en-US"/>
        </a:p>
      </dgm:t>
    </dgm:pt>
    <dgm:pt modelId="{8266B44F-6A62-4C82-AD21-1B29C686134F}" type="pres">
      <dgm:prSet presAssocID="{0DA928DC-824B-40FF-85B6-A1E7AD9A61E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1F93A-1B61-43C9-916D-A67AD681A371}" type="pres">
      <dgm:prSet presAssocID="{0DA928DC-824B-40FF-85B6-A1E7AD9A61E6}" presName="centerTile" presStyleLbl="fgShp" presStyleIdx="0" presStyleCnt="1" custScaleX="128949" custScaleY="139777" custLinFactNeighborX="30" custLinFactNeighborY="3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B94F750-9B13-40E7-B2F3-058B77BBF228}" type="presOf" srcId="{9B38051D-6D4A-4266-9A0D-C92C0ADBD0C2}" destId="{97C98B6B-0D2E-4FF6-9906-F6683A0AF0B6}" srcOrd="1" destOrd="0" presId="urn:microsoft.com/office/officeart/2005/8/layout/matrix1"/>
    <dgm:cxn modelId="{D348D837-1D0C-4E4C-9B77-D1A181DFF238}" type="presOf" srcId="{58A863A3-4DA3-42C0-A014-AA02FADA2AC1}" destId="{9EBD2170-1760-4582-BAF5-3FF0F024E138}" srcOrd="0" destOrd="0" presId="urn:microsoft.com/office/officeart/2005/8/layout/matrix1"/>
    <dgm:cxn modelId="{48AD7644-09A0-4D73-88BA-19641BE01D63}" srcId="{C0A8BC87-C32B-434F-A211-4D4B64E892FF}" destId="{58A863A3-4DA3-42C0-A014-AA02FADA2AC1}" srcOrd="3" destOrd="0" parTransId="{A299927A-FF66-4191-9414-7F97903399E0}" sibTransId="{5EDBC666-3EA1-4730-92CA-CFE710D8E6F8}"/>
    <dgm:cxn modelId="{A2EB9D3B-54A5-45FE-A383-288DE81D0132}" type="presOf" srcId="{58A863A3-4DA3-42C0-A014-AA02FADA2AC1}" destId="{8266B44F-6A62-4C82-AD21-1B29C686134F}" srcOrd="1" destOrd="0" presId="urn:microsoft.com/office/officeart/2005/8/layout/matrix1"/>
    <dgm:cxn modelId="{A9BD10C9-A427-4210-A952-171FECEEBD72}" type="presOf" srcId="{F6C6E461-B778-406D-AC7D-6898836EBC72}" destId="{8EC98FD6-C44F-4BC9-9217-569AD42F402B}" srcOrd="1" destOrd="0" presId="urn:microsoft.com/office/officeart/2005/8/layout/matrix1"/>
    <dgm:cxn modelId="{C5535736-9E14-4A9D-B669-6F24B82091A3}" type="presOf" srcId="{F6C6E461-B778-406D-AC7D-6898836EBC72}" destId="{1E18DC60-85EB-4732-91ED-7DA21002DAE9}" srcOrd="0" destOrd="0" presId="urn:microsoft.com/office/officeart/2005/8/layout/matrix1"/>
    <dgm:cxn modelId="{758731FC-9622-453B-B6A6-CFD8A452EFDD}" srcId="{C0A8BC87-C32B-434F-A211-4D4B64E892FF}" destId="{9B38051D-6D4A-4266-9A0D-C92C0ADBD0C2}" srcOrd="0" destOrd="0" parTransId="{63A04D2A-C1EA-4FC6-9EC3-56EBF926CE10}" sibTransId="{075404AB-8A09-4E7D-8361-6109C9E5FE95}"/>
    <dgm:cxn modelId="{9CF76DE2-22FE-4E64-B25F-47827988C161}" type="presOf" srcId="{D49D64B7-90DE-43A0-BF80-EF7BB0A95A31}" destId="{2FEC8A67-46F2-4B57-877D-07485F664170}" srcOrd="0" destOrd="0" presId="urn:microsoft.com/office/officeart/2005/8/layout/matrix1"/>
    <dgm:cxn modelId="{2B8CF97B-D053-4C02-944E-B7EEA192BA19}" type="presOf" srcId="{0DA928DC-824B-40FF-85B6-A1E7AD9A61E6}" destId="{F9A805FA-E8D8-4C68-9E97-37B224AD4C53}" srcOrd="0" destOrd="0" presId="urn:microsoft.com/office/officeart/2005/8/layout/matrix1"/>
    <dgm:cxn modelId="{EB2A92F4-332B-4596-83B0-3CE0954D4F8D}" type="presOf" srcId="{D49D64B7-90DE-43A0-BF80-EF7BB0A95A31}" destId="{2ED47315-06AE-4A50-BA5F-086AF92F2D6D}" srcOrd="1" destOrd="0" presId="urn:microsoft.com/office/officeart/2005/8/layout/matrix1"/>
    <dgm:cxn modelId="{96847B73-E9DF-45D4-9578-4A098546E2DE}" type="presOf" srcId="{C0A8BC87-C32B-434F-A211-4D4B64E892FF}" destId="{88B1F93A-1B61-43C9-916D-A67AD681A371}" srcOrd="0" destOrd="0" presId="urn:microsoft.com/office/officeart/2005/8/layout/matrix1"/>
    <dgm:cxn modelId="{85A8BD86-34AC-4727-947E-35870BC12877}" srcId="{C0A8BC87-C32B-434F-A211-4D4B64E892FF}" destId="{F6C6E461-B778-406D-AC7D-6898836EBC72}" srcOrd="1" destOrd="0" parTransId="{AD3A58B8-B46E-42EA-B06C-A840D2AFC6F1}" sibTransId="{6E62B7CF-04BC-49D8-BCBF-C68A00F28A70}"/>
    <dgm:cxn modelId="{FA45360D-289A-409C-A4E5-7B871B54071B}" srcId="{C0A8BC87-C32B-434F-A211-4D4B64E892FF}" destId="{D49D64B7-90DE-43A0-BF80-EF7BB0A95A31}" srcOrd="2" destOrd="0" parTransId="{A3D9B3B7-23A5-42CB-A53F-B796AD3C19AA}" sibTransId="{AEAB34A2-D1C5-42A8-A68F-1010AF9CDAB9}"/>
    <dgm:cxn modelId="{A83214F5-3666-45DC-88B6-B4DD6A811FB6}" type="presOf" srcId="{9B38051D-6D4A-4266-9A0D-C92C0ADBD0C2}" destId="{A0FE2778-3AF5-4AD8-9883-02E87F5CB942}" srcOrd="0" destOrd="0" presId="urn:microsoft.com/office/officeart/2005/8/layout/matrix1"/>
    <dgm:cxn modelId="{2A9F2D74-2E7F-4582-B95B-02BC24B69A45}" srcId="{0DA928DC-824B-40FF-85B6-A1E7AD9A61E6}" destId="{C0A8BC87-C32B-434F-A211-4D4B64E892FF}" srcOrd="0" destOrd="0" parTransId="{B15712FF-E0DF-4D0A-B339-C8B64D5CD431}" sibTransId="{AE5B540D-4CC8-4DFF-83A5-420FC6B945FC}"/>
    <dgm:cxn modelId="{074A8372-92B0-4BCF-ACB5-E54AD330E65D}" type="presParOf" srcId="{F9A805FA-E8D8-4C68-9E97-37B224AD4C53}" destId="{2575EE8C-EBC2-4B08-A6B6-B137668DD58A}" srcOrd="0" destOrd="0" presId="urn:microsoft.com/office/officeart/2005/8/layout/matrix1"/>
    <dgm:cxn modelId="{CC363F4D-F9FA-4AB3-A1D5-360804CDED98}" type="presParOf" srcId="{2575EE8C-EBC2-4B08-A6B6-B137668DD58A}" destId="{A0FE2778-3AF5-4AD8-9883-02E87F5CB942}" srcOrd="0" destOrd="0" presId="urn:microsoft.com/office/officeart/2005/8/layout/matrix1"/>
    <dgm:cxn modelId="{D8A1D426-6C82-4230-816A-729806C77580}" type="presParOf" srcId="{2575EE8C-EBC2-4B08-A6B6-B137668DD58A}" destId="{97C98B6B-0D2E-4FF6-9906-F6683A0AF0B6}" srcOrd="1" destOrd="0" presId="urn:microsoft.com/office/officeart/2005/8/layout/matrix1"/>
    <dgm:cxn modelId="{D8B6C4E8-99F5-48E6-A6C5-82732D4E5235}" type="presParOf" srcId="{2575EE8C-EBC2-4B08-A6B6-B137668DD58A}" destId="{1E18DC60-85EB-4732-91ED-7DA21002DAE9}" srcOrd="2" destOrd="0" presId="urn:microsoft.com/office/officeart/2005/8/layout/matrix1"/>
    <dgm:cxn modelId="{953C66E4-5CCB-4084-9B4B-887F29F838CC}" type="presParOf" srcId="{2575EE8C-EBC2-4B08-A6B6-B137668DD58A}" destId="{8EC98FD6-C44F-4BC9-9217-569AD42F402B}" srcOrd="3" destOrd="0" presId="urn:microsoft.com/office/officeart/2005/8/layout/matrix1"/>
    <dgm:cxn modelId="{2D6ACF23-1CB1-4E41-B6BD-40CB51230036}" type="presParOf" srcId="{2575EE8C-EBC2-4B08-A6B6-B137668DD58A}" destId="{2FEC8A67-46F2-4B57-877D-07485F664170}" srcOrd="4" destOrd="0" presId="urn:microsoft.com/office/officeart/2005/8/layout/matrix1"/>
    <dgm:cxn modelId="{AA63957A-3D14-4BF7-B6AA-0AA1A694A91F}" type="presParOf" srcId="{2575EE8C-EBC2-4B08-A6B6-B137668DD58A}" destId="{2ED47315-06AE-4A50-BA5F-086AF92F2D6D}" srcOrd="5" destOrd="0" presId="urn:microsoft.com/office/officeart/2005/8/layout/matrix1"/>
    <dgm:cxn modelId="{B579B295-471B-4661-BB86-311F3FE2981D}" type="presParOf" srcId="{2575EE8C-EBC2-4B08-A6B6-B137668DD58A}" destId="{9EBD2170-1760-4582-BAF5-3FF0F024E138}" srcOrd="6" destOrd="0" presId="urn:microsoft.com/office/officeart/2005/8/layout/matrix1"/>
    <dgm:cxn modelId="{109DB60F-D36E-40A6-832E-0D5AC45C10AE}" type="presParOf" srcId="{2575EE8C-EBC2-4B08-A6B6-B137668DD58A}" destId="{8266B44F-6A62-4C82-AD21-1B29C686134F}" srcOrd="7" destOrd="0" presId="urn:microsoft.com/office/officeart/2005/8/layout/matrix1"/>
    <dgm:cxn modelId="{2B026048-9065-4465-B769-67611FC68174}" type="presParOf" srcId="{F9A805FA-E8D8-4C68-9E97-37B224AD4C53}" destId="{88B1F93A-1B61-43C9-916D-A67AD681A371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65B93-0B4A-4B1E-ADB5-6E3410336CE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F6F87EE-9015-4AB8-8726-A141EC80802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800" b="1" dirty="0" smtClean="0">
              <a:latin typeface="+mj-lt"/>
            </a:rPr>
            <a:t>MRI supported by polio network</a:t>
          </a:r>
          <a:endParaRPr lang="en-US" sz="1800" b="1" dirty="0">
            <a:latin typeface="+mj-lt"/>
          </a:endParaRPr>
        </a:p>
      </dgm:t>
    </dgm:pt>
    <dgm:pt modelId="{3C2C32E9-D39A-416E-B91E-E3B38ABBB9AF}" type="parTrans" cxnId="{803C38B6-CCBE-48B7-992C-3BA9FB993D16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A7847D8-7C21-401D-B5E6-4AA99AD4BFA1}" type="sibTrans" cxnId="{803C38B6-CCBE-48B7-992C-3BA9FB993D16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9F34F030-2817-4353-BAA6-D14A5CC84782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Strengthening RI systems</a:t>
          </a:r>
        </a:p>
        <a:p>
          <a:r>
            <a:rPr lang="en-US" sz="1400" b="1" dirty="0" smtClean="0">
              <a:latin typeface="+mj-lt"/>
            </a:rPr>
            <a:t>( incl. MCV - 1 &amp; 2)</a:t>
          </a:r>
          <a:endParaRPr lang="en-US" sz="1400" dirty="0">
            <a:latin typeface="+mj-lt"/>
          </a:endParaRPr>
        </a:p>
      </dgm:t>
    </dgm:pt>
    <dgm:pt modelId="{9729B337-9368-4491-9B38-17259E89A6EC}" type="parTrans" cxnId="{4CCC5C3A-58B4-40ED-8C53-49190E8BEE56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B207C9F0-29CF-4009-8D77-3A0341AC542C}" type="sibTrans" cxnId="{4CCC5C3A-58B4-40ED-8C53-49190E8BEE56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6815600-D335-4E8B-BD47-5946693A256E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New Vaccine Introduction/ Scale-up</a:t>
          </a:r>
        </a:p>
        <a:p>
          <a:r>
            <a:rPr lang="en-US" sz="1400" b="1" dirty="0" smtClean="0">
              <a:latin typeface="+mj-lt"/>
            </a:rPr>
            <a:t>(MR - vaccine)</a:t>
          </a:r>
          <a:endParaRPr lang="en-US" sz="1400" dirty="0">
            <a:latin typeface="+mj-lt"/>
          </a:endParaRPr>
        </a:p>
      </dgm:t>
    </dgm:pt>
    <dgm:pt modelId="{84B0D1B5-9D83-4DEF-B36E-B21B1067A7C1}" type="parTrans" cxnId="{9EF81795-9945-498D-A4DD-3F98FBFCB277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AF3E0A25-BF94-4FCC-86F7-613B5F06209D}" type="sibTrans" cxnId="{9EF81795-9945-498D-A4DD-3F98FBFCB277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03CEB300-C37D-43F4-8899-885805C12963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Laboratory supported MR surveillance</a:t>
          </a:r>
        </a:p>
      </dgm:t>
    </dgm:pt>
    <dgm:pt modelId="{5D5CF83F-35CC-4DB6-8D39-E07DE708BC17}" type="parTrans" cxnId="{3D97655B-8EF4-4690-8B99-428CB3AE0F03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8FA4DB9-ABE7-4890-A20F-DF31247D74A4}" type="sibTrans" cxnId="{3D97655B-8EF4-4690-8B99-428CB3AE0F03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53F861BF-E626-4BB9-8705-1CDA16697EA0}">
      <dgm:prSet phldrT="[Text]" custT="1"/>
      <dgm:spPr>
        <a:solidFill>
          <a:srgbClr val="4774AB"/>
        </a:solidFill>
      </dgm:spPr>
      <dgm:t>
        <a:bodyPr/>
        <a:lstStyle/>
        <a:p>
          <a:r>
            <a:rPr lang="en-US" sz="1400" b="1" dirty="0" smtClean="0">
              <a:latin typeface="+mj-lt"/>
            </a:rPr>
            <a:t>AEFI Surveillance</a:t>
          </a:r>
          <a:endParaRPr lang="en-US" sz="1400" dirty="0">
            <a:latin typeface="+mj-lt"/>
          </a:endParaRPr>
        </a:p>
      </dgm:t>
    </dgm:pt>
    <dgm:pt modelId="{A5357DD5-E18A-4215-B66E-4B32B6997F0D}" type="parTrans" cxnId="{459A002E-5EB9-4641-A954-4403C18BDD08}">
      <dgm:prSet/>
      <dgm:spPr>
        <a:solidFill>
          <a:schemeClr val="accent1"/>
        </a:solidFill>
      </dgm:spPr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2C7FB687-71A1-4D30-B091-23AC84ED63C6}" type="sibTrans" cxnId="{459A002E-5EB9-4641-A954-4403C18BDD08}">
      <dgm:prSet/>
      <dgm:spPr/>
      <dgm:t>
        <a:bodyPr/>
        <a:lstStyle/>
        <a:p>
          <a:endParaRPr lang="en-US">
            <a:latin typeface="Georgia" panose="02040502050405020303" pitchFamily="18" charset="0"/>
          </a:endParaRPr>
        </a:p>
      </dgm:t>
    </dgm:pt>
    <dgm:pt modelId="{1483FB01-91A0-4321-8C9D-0D922B1EB7F9}">
      <dgm:prSet phldrT="[Text]" custRadScaleRad="92152" custRadScaleInc="-54967"/>
      <dgm:spPr>
        <a:solidFill>
          <a:srgbClr val="4774AB"/>
        </a:solidFill>
      </dgm:spPr>
      <dgm:t>
        <a:bodyPr/>
        <a:lstStyle/>
        <a:p>
          <a:endParaRPr lang="en-US"/>
        </a:p>
      </dgm:t>
    </dgm:pt>
    <dgm:pt modelId="{FF7321C6-11B8-47FE-A691-BD8DCEBECB7B}" type="parTrans" cxnId="{6A399902-51ED-4D94-8021-334514F08ACD}">
      <dgm:prSet/>
      <dgm:spPr/>
      <dgm:t>
        <a:bodyPr/>
        <a:lstStyle/>
        <a:p>
          <a:endParaRPr lang="en-US"/>
        </a:p>
      </dgm:t>
    </dgm:pt>
    <dgm:pt modelId="{FF70E795-46F0-405F-9B7C-BDD1BAED1192}" type="sibTrans" cxnId="{6A399902-51ED-4D94-8021-334514F08ACD}">
      <dgm:prSet/>
      <dgm:spPr/>
      <dgm:t>
        <a:bodyPr/>
        <a:lstStyle/>
        <a:p>
          <a:endParaRPr lang="en-US"/>
        </a:p>
      </dgm:t>
    </dgm:pt>
    <dgm:pt modelId="{92094767-61F8-4ED6-92D9-9E2EBEE79447}">
      <dgm:prSet/>
      <dgm:spPr/>
      <dgm:t>
        <a:bodyPr/>
        <a:lstStyle/>
        <a:p>
          <a:endParaRPr lang="en-US"/>
        </a:p>
      </dgm:t>
    </dgm:pt>
    <dgm:pt modelId="{36F6233C-CD38-48C5-9693-7B37A85EF2E3}" type="parTrans" cxnId="{42001AAC-1028-4CD8-8880-D8FAAADB1A0C}">
      <dgm:prSet/>
      <dgm:spPr/>
      <dgm:t>
        <a:bodyPr/>
        <a:lstStyle/>
        <a:p>
          <a:endParaRPr lang="en-US"/>
        </a:p>
      </dgm:t>
    </dgm:pt>
    <dgm:pt modelId="{5B4F6DD5-093C-4D31-A5DB-512F3E6770DC}" type="sibTrans" cxnId="{42001AAC-1028-4CD8-8880-D8FAAADB1A0C}">
      <dgm:prSet/>
      <dgm:spPr/>
      <dgm:t>
        <a:bodyPr/>
        <a:lstStyle/>
        <a:p>
          <a:endParaRPr lang="en-US"/>
        </a:p>
      </dgm:t>
    </dgm:pt>
    <dgm:pt modelId="{AC50D1F8-19CE-4FD9-A434-0CB91826252D}">
      <dgm:prSet/>
      <dgm:spPr/>
      <dgm:t>
        <a:bodyPr/>
        <a:lstStyle/>
        <a:p>
          <a:endParaRPr lang="en-US"/>
        </a:p>
      </dgm:t>
    </dgm:pt>
    <dgm:pt modelId="{1F7DBDA2-93D9-4AAD-90EB-E687AC680B97}" type="parTrans" cxnId="{94A20070-191A-4B01-851F-C953BF1778C4}">
      <dgm:prSet/>
      <dgm:spPr/>
      <dgm:t>
        <a:bodyPr/>
        <a:lstStyle/>
        <a:p>
          <a:endParaRPr lang="en-US"/>
        </a:p>
      </dgm:t>
    </dgm:pt>
    <dgm:pt modelId="{D0DDE702-C069-477C-AB30-100F84A6DACA}" type="sibTrans" cxnId="{94A20070-191A-4B01-851F-C953BF1778C4}">
      <dgm:prSet/>
      <dgm:spPr/>
      <dgm:t>
        <a:bodyPr/>
        <a:lstStyle/>
        <a:p>
          <a:endParaRPr lang="en-US"/>
        </a:p>
      </dgm:t>
    </dgm:pt>
    <dgm:pt modelId="{3D199E11-CCA9-4107-A01A-C15DEED2F79E}" type="pres">
      <dgm:prSet presAssocID="{BEF65B93-0B4A-4B1E-ADB5-6E3410336C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5826B2-02D9-461A-B7C6-074B799D3C55}" type="pres">
      <dgm:prSet presAssocID="{AF6F87EE-9015-4AB8-8726-A141EC80802C}" presName="centerShape" presStyleLbl="node0" presStyleIdx="0" presStyleCnt="1"/>
      <dgm:spPr/>
      <dgm:t>
        <a:bodyPr/>
        <a:lstStyle/>
        <a:p>
          <a:endParaRPr lang="en-US"/>
        </a:p>
      </dgm:t>
    </dgm:pt>
    <dgm:pt modelId="{128B9844-FEEB-45F7-99C4-475234451ED5}" type="pres">
      <dgm:prSet presAssocID="{9729B337-9368-4491-9B38-17259E89A6EC}" presName="parTrans" presStyleLbl="bgSibTrans2D1" presStyleIdx="0" presStyleCnt="4" custAng="122184"/>
      <dgm:spPr/>
      <dgm:t>
        <a:bodyPr/>
        <a:lstStyle/>
        <a:p>
          <a:endParaRPr lang="en-US"/>
        </a:p>
      </dgm:t>
    </dgm:pt>
    <dgm:pt modelId="{8CC43A15-467C-46CE-B7C4-C7DE58C35C53}" type="pres">
      <dgm:prSet presAssocID="{9F34F030-2817-4353-BAA6-D14A5CC84782}" presName="node" presStyleLbl="node1" presStyleIdx="0" presStyleCnt="4" custScaleX="104234" custScaleY="113159" custRadScaleRad="105581" custRadScaleInc="-8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3142B-87B5-44E2-99D9-E81CFDA97F9A}" type="pres">
      <dgm:prSet presAssocID="{84B0D1B5-9D83-4DEF-B36E-B21B1067A7C1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614B6EB2-1BB3-4FF1-8ACA-66B3C33EFFD0}" type="pres">
      <dgm:prSet presAssocID="{A6815600-D335-4E8B-BD47-5946693A256E}" presName="node" presStyleLbl="node1" presStyleIdx="1" presStyleCnt="4" custAng="0" custScaleX="106735" custScaleY="109304" custRadScaleRad="109054" custRadScaleInc="-7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E3909-0D45-4682-9FCE-0CC8BEA12906}" type="pres">
      <dgm:prSet presAssocID="{5D5CF83F-35CC-4DB6-8D39-E07DE708BC1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936202DD-F56E-4FD9-9407-E927012CF962}" type="pres">
      <dgm:prSet presAssocID="{03CEB300-C37D-43F4-8899-885805C12963}" presName="node" presStyleLbl="node1" presStyleIdx="2" presStyleCnt="4" custScaleX="101400" custScaleY="107158" custRadScaleRad="98795" custRadScaleInc="15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B5E79-36F4-4379-B3A8-D2E07389127E}" type="pres">
      <dgm:prSet presAssocID="{A5357DD5-E18A-4215-B66E-4B32B6997F0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A6D6B13A-4F93-4691-AA17-FD808D64FAAD}" type="pres">
      <dgm:prSet presAssocID="{53F861BF-E626-4BB9-8705-1CDA16697EA0}" presName="node" presStyleLbl="node1" presStyleIdx="3" presStyleCnt="4" custRadScaleRad="106069" custRadScaleInc="21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AECE3A-BD4C-4255-8730-76BD33B8283E}" type="presOf" srcId="{5D5CF83F-35CC-4DB6-8D39-E07DE708BC17}" destId="{500E3909-0D45-4682-9FCE-0CC8BEA12906}" srcOrd="0" destOrd="0" presId="urn:microsoft.com/office/officeart/2005/8/layout/radial4"/>
    <dgm:cxn modelId="{9EF81795-9945-498D-A4DD-3F98FBFCB277}" srcId="{AF6F87EE-9015-4AB8-8726-A141EC80802C}" destId="{A6815600-D335-4E8B-BD47-5946693A256E}" srcOrd="1" destOrd="0" parTransId="{84B0D1B5-9D83-4DEF-B36E-B21B1067A7C1}" sibTransId="{AF3E0A25-BF94-4FCC-86F7-613B5F06209D}"/>
    <dgm:cxn modelId="{3D97655B-8EF4-4690-8B99-428CB3AE0F03}" srcId="{AF6F87EE-9015-4AB8-8726-A141EC80802C}" destId="{03CEB300-C37D-43F4-8899-885805C12963}" srcOrd="2" destOrd="0" parTransId="{5D5CF83F-35CC-4DB6-8D39-E07DE708BC17}" sibTransId="{58FA4DB9-ABE7-4890-A20F-DF31247D74A4}"/>
    <dgm:cxn modelId="{94A20070-191A-4B01-851F-C953BF1778C4}" srcId="{BEF65B93-0B4A-4B1E-ADB5-6E3410336CED}" destId="{AC50D1F8-19CE-4FD9-A434-0CB91826252D}" srcOrd="3" destOrd="0" parTransId="{1F7DBDA2-93D9-4AAD-90EB-E687AC680B97}" sibTransId="{D0DDE702-C069-477C-AB30-100F84A6DACA}"/>
    <dgm:cxn modelId="{A8453BF7-1D6C-43F8-B1A3-5944C3557F1C}" type="presOf" srcId="{AF6F87EE-9015-4AB8-8726-A141EC80802C}" destId="{AD5826B2-02D9-461A-B7C6-074B799D3C55}" srcOrd="0" destOrd="0" presId="urn:microsoft.com/office/officeart/2005/8/layout/radial4"/>
    <dgm:cxn modelId="{C863AF3F-745B-400C-B551-29F02ACAC843}" type="presOf" srcId="{84B0D1B5-9D83-4DEF-B36E-B21B1067A7C1}" destId="{D9A3142B-87B5-44E2-99D9-E81CFDA97F9A}" srcOrd="0" destOrd="0" presId="urn:microsoft.com/office/officeart/2005/8/layout/radial4"/>
    <dgm:cxn modelId="{803C38B6-CCBE-48B7-992C-3BA9FB993D16}" srcId="{BEF65B93-0B4A-4B1E-ADB5-6E3410336CED}" destId="{AF6F87EE-9015-4AB8-8726-A141EC80802C}" srcOrd="0" destOrd="0" parTransId="{3C2C32E9-D39A-416E-B91E-E3B38ABBB9AF}" sibTransId="{0A7847D8-7C21-401D-B5E6-4AA99AD4BFA1}"/>
    <dgm:cxn modelId="{C3C1286F-AD20-47AE-B405-D9D9F7607330}" type="presOf" srcId="{9F34F030-2817-4353-BAA6-D14A5CC84782}" destId="{8CC43A15-467C-46CE-B7C4-C7DE58C35C53}" srcOrd="0" destOrd="0" presId="urn:microsoft.com/office/officeart/2005/8/layout/radial4"/>
    <dgm:cxn modelId="{6A399902-51ED-4D94-8021-334514F08ACD}" srcId="{BEF65B93-0B4A-4B1E-ADB5-6E3410336CED}" destId="{1483FB01-91A0-4321-8C9D-0D922B1EB7F9}" srcOrd="1" destOrd="0" parTransId="{FF7321C6-11B8-47FE-A691-BD8DCEBECB7B}" sibTransId="{FF70E795-46F0-405F-9B7C-BDD1BAED1192}"/>
    <dgm:cxn modelId="{42001AAC-1028-4CD8-8880-D8FAAADB1A0C}" srcId="{BEF65B93-0B4A-4B1E-ADB5-6E3410336CED}" destId="{92094767-61F8-4ED6-92D9-9E2EBEE79447}" srcOrd="2" destOrd="0" parTransId="{36F6233C-CD38-48C5-9693-7B37A85EF2E3}" sibTransId="{5B4F6DD5-093C-4D31-A5DB-512F3E6770DC}"/>
    <dgm:cxn modelId="{63805D67-AFCE-41F0-BA20-4484D97A8DE7}" type="presOf" srcId="{BEF65B93-0B4A-4B1E-ADB5-6E3410336CED}" destId="{3D199E11-CCA9-4107-A01A-C15DEED2F79E}" srcOrd="0" destOrd="0" presId="urn:microsoft.com/office/officeart/2005/8/layout/radial4"/>
    <dgm:cxn modelId="{459A002E-5EB9-4641-A954-4403C18BDD08}" srcId="{AF6F87EE-9015-4AB8-8726-A141EC80802C}" destId="{53F861BF-E626-4BB9-8705-1CDA16697EA0}" srcOrd="3" destOrd="0" parTransId="{A5357DD5-E18A-4215-B66E-4B32B6997F0D}" sibTransId="{2C7FB687-71A1-4D30-B091-23AC84ED63C6}"/>
    <dgm:cxn modelId="{0C4BCEEB-F907-4586-8E0D-C79B4E745AE8}" type="presOf" srcId="{A5357DD5-E18A-4215-B66E-4B32B6997F0D}" destId="{385B5E79-36F4-4379-B3A8-D2E07389127E}" srcOrd="0" destOrd="0" presId="urn:microsoft.com/office/officeart/2005/8/layout/radial4"/>
    <dgm:cxn modelId="{7C4252E8-4387-466A-BAA6-D58C10419B88}" type="presOf" srcId="{53F861BF-E626-4BB9-8705-1CDA16697EA0}" destId="{A6D6B13A-4F93-4691-AA17-FD808D64FAAD}" srcOrd="0" destOrd="0" presId="urn:microsoft.com/office/officeart/2005/8/layout/radial4"/>
    <dgm:cxn modelId="{F1E79A0B-B8B5-4389-AEBD-25C914251F43}" type="presOf" srcId="{9729B337-9368-4491-9B38-17259E89A6EC}" destId="{128B9844-FEEB-45F7-99C4-475234451ED5}" srcOrd="0" destOrd="0" presId="urn:microsoft.com/office/officeart/2005/8/layout/radial4"/>
    <dgm:cxn modelId="{8169A7A1-E1DB-48AA-89F7-E278935F4314}" type="presOf" srcId="{03CEB300-C37D-43F4-8899-885805C12963}" destId="{936202DD-F56E-4FD9-9407-E927012CF962}" srcOrd="0" destOrd="0" presId="urn:microsoft.com/office/officeart/2005/8/layout/radial4"/>
    <dgm:cxn modelId="{1F4A8627-97B2-4BAB-B49B-2B1820A9D147}" type="presOf" srcId="{A6815600-D335-4E8B-BD47-5946693A256E}" destId="{614B6EB2-1BB3-4FF1-8ACA-66B3C33EFFD0}" srcOrd="0" destOrd="0" presId="urn:microsoft.com/office/officeart/2005/8/layout/radial4"/>
    <dgm:cxn modelId="{4CCC5C3A-58B4-40ED-8C53-49190E8BEE56}" srcId="{AF6F87EE-9015-4AB8-8726-A141EC80802C}" destId="{9F34F030-2817-4353-BAA6-D14A5CC84782}" srcOrd="0" destOrd="0" parTransId="{9729B337-9368-4491-9B38-17259E89A6EC}" sibTransId="{B207C9F0-29CF-4009-8D77-3A0341AC542C}"/>
    <dgm:cxn modelId="{4756B715-C606-485E-91FB-F71EBDDC78C4}" type="presParOf" srcId="{3D199E11-CCA9-4107-A01A-C15DEED2F79E}" destId="{AD5826B2-02D9-461A-B7C6-074B799D3C55}" srcOrd="0" destOrd="0" presId="urn:microsoft.com/office/officeart/2005/8/layout/radial4"/>
    <dgm:cxn modelId="{2A1EDA17-DF92-4D68-A98D-0C3470EA7EDC}" type="presParOf" srcId="{3D199E11-CCA9-4107-A01A-C15DEED2F79E}" destId="{128B9844-FEEB-45F7-99C4-475234451ED5}" srcOrd="1" destOrd="0" presId="urn:microsoft.com/office/officeart/2005/8/layout/radial4"/>
    <dgm:cxn modelId="{B024B6FD-23DA-4093-BAC2-B6AC20C46F2F}" type="presParOf" srcId="{3D199E11-CCA9-4107-A01A-C15DEED2F79E}" destId="{8CC43A15-467C-46CE-B7C4-C7DE58C35C53}" srcOrd="2" destOrd="0" presId="urn:microsoft.com/office/officeart/2005/8/layout/radial4"/>
    <dgm:cxn modelId="{ED2D6B58-6F8B-440D-AD32-08BE8EC8DE28}" type="presParOf" srcId="{3D199E11-CCA9-4107-A01A-C15DEED2F79E}" destId="{D9A3142B-87B5-44E2-99D9-E81CFDA97F9A}" srcOrd="3" destOrd="0" presId="urn:microsoft.com/office/officeart/2005/8/layout/radial4"/>
    <dgm:cxn modelId="{433BAC12-054F-4BBF-A64E-2F2A09CB7040}" type="presParOf" srcId="{3D199E11-CCA9-4107-A01A-C15DEED2F79E}" destId="{614B6EB2-1BB3-4FF1-8ACA-66B3C33EFFD0}" srcOrd="4" destOrd="0" presId="urn:microsoft.com/office/officeart/2005/8/layout/radial4"/>
    <dgm:cxn modelId="{53EBF163-C0A0-430B-8322-29F97CB42371}" type="presParOf" srcId="{3D199E11-CCA9-4107-A01A-C15DEED2F79E}" destId="{500E3909-0D45-4682-9FCE-0CC8BEA12906}" srcOrd="5" destOrd="0" presId="urn:microsoft.com/office/officeart/2005/8/layout/radial4"/>
    <dgm:cxn modelId="{326BC6A5-310C-42B7-B732-D98340B450EA}" type="presParOf" srcId="{3D199E11-CCA9-4107-A01A-C15DEED2F79E}" destId="{936202DD-F56E-4FD9-9407-E927012CF962}" srcOrd="6" destOrd="0" presId="urn:microsoft.com/office/officeart/2005/8/layout/radial4"/>
    <dgm:cxn modelId="{1D44144F-74A5-44E5-91D5-50FA2FFEB7B1}" type="presParOf" srcId="{3D199E11-CCA9-4107-A01A-C15DEED2F79E}" destId="{385B5E79-36F4-4379-B3A8-D2E07389127E}" srcOrd="7" destOrd="0" presId="urn:microsoft.com/office/officeart/2005/8/layout/radial4"/>
    <dgm:cxn modelId="{C1F44933-8ABA-410D-AA81-E16F2810A2C7}" type="presParOf" srcId="{3D199E11-CCA9-4107-A01A-C15DEED2F79E}" destId="{A6D6B13A-4F93-4691-AA17-FD808D64FAA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A59D9-51E1-410D-9DA6-287B3699BC3B}">
      <dsp:nvSpPr>
        <dsp:cNvPr id="0" name=""/>
        <dsp:cNvSpPr/>
      </dsp:nvSpPr>
      <dsp:spPr>
        <a:xfrm>
          <a:off x="0" y="0"/>
          <a:ext cx="4563703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Georgia" panose="02040502050405020303" pitchFamily="18" charset="0"/>
            </a:rPr>
            <a:t>Strengths/Opportunities </a:t>
          </a:r>
          <a:endParaRPr lang="en-US" sz="2000" b="1" kern="1200" dirty="0">
            <a:solidFill>
              <a:schemeClr val="bg1"/>
            </a:solidFill>
            <a:latin typeface="Georgia" panose="02040502050405020303" pitchFamily="18" charset="0"/>
          </a:endParaRPr>
        </a:p>
      </dsp:txBody>
      <dsp:txXfrm>
        <a:off x="0" y="0"/>
        <a:ext cx="4563703" cy="576000"/>
      </dsp:txXfrm>
    </dsp:sp>
    <dsp:sp modelId="{E09B750B-813D-4EC3-9049-87A8B0C71216}">
      <dsp:nvSpPr>
        <dsp:cNvPr id="0" name=""/>
        <dsp:cNvSpPr/>
      </dsp:nvSpPr>
      <dsp:spPr>
        <a:xfrm>
          <a:off x="0" y="593290"/>
          <a:ext cx="4563703" cy="4831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Immunization</a:t>
          </a:r>
          <a:endParaRPr lang="en-US" sz="2000" b="1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Microplanning 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Training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Social mobilization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Monitoring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Advocacy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Accountability frameworks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Surveillance</a:t>
          </a:r>
          <a:endParaRPr lang="en-US" sz="200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Network &amp; systems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smtClean="0">
              <a:solidFill>
                <a:schemeClr val="tx1"/>
              </a:solidFill>
              <a:latin typeface="Georgia" panose="02040502050405020303" pitchFamily="18" charset="0"/>
            </a:rPr>
            <a:t>Laboratories</a:t>
          </a:r>
          <a:endParaRPr lang="en-US" sz="1600" b="0" kern="120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Data management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Operational</a:t>
          </a:r>
          <a:endParaRPr lang="en-US" sz="2000" b="1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Offices (state and district level)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Vehicles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IT systems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1"/>
              </a:solidFill>
              <a:latin typeface="Georgia" panose="02040502050405020303" pitchFamily="18" charset="0"/>
            </a:rPr>
            <a:t>Overall</a:t>
          </a:r>
          <a:endParaRPr lang="en-US" sz="1800" b="1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Credibility &amp; acceptance on the ground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chemeClr val="tx1"/>
              </a:solidFill>
              <a:latin typeface="Georgia" panose="02040502050405020303" pitchFamily="18" charset="0"/>
            </a:rPr>
            <a:t>System familiarity</a:t>
          </a:r>
          <a:endParaRPr lang="en-US" sz="1600" b="0" kern="1200" dirty="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0" y="593290"/>
        <a:ext cx="4563703" cy="4831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26B2-02D9-461A-B7C6-074B799D3C55}">
      <dsp:nvSpPr>
        <dsp:cNvPr id="0" name=""/>
        <dsp:cNvSpPr/>
      </dsp:nvSpPr>
      <dsp:spPr>
        <a:xfrm>
          <a:off x="3473338" y="3148839"/>
          <a:ext cx="1910306" cy="191030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Transitioning health areas</a:t>
          </a:r>
          <a:endParaRPr lang="en-US" sz="1800" b="1" kern="1200" dirty="0">
            <a:latin typeface="+mj-lt"/>
          </a:endParaRPr>
        </a:p>
      </dsp:txBody>
      <dsp:txXfrm>
        <a:off x="3753096" y="3428597"/>
        <a:ext cx="1350790" cy="1350790"/>
      </dsp:txXfrm>
    </dsp:sp>
    <dsp:sp modelId="{033732FA-689E-48FD-8C00-2E237678E2E4}">
      <dsp:nvSpPr>
        <dsp:cNvPr id="0" name=""/>
        <dsp:cNvSpPr/>
      </dsp:nvSpPr>
      <dsp:spPr>
        <a:xfrm rot="10582799">
          <a:off x="785302" y="3981766"/>
          <a:ext cx="2544673" cy="544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8D744-51B2-4D34-A0BB-3B6E5BE1A2C7}">
      <dsp:nvSpPr>
        <dsp:cNvPr id="0" name=""/>
        <dsp:cNvSpPr/>
      </dsp:nvSpPr>
      <dsp:spPr>
        <a:xfrm>
          <a:off x="119234" y="3628083"/>
          <a:ext cx="1337214" cy="1412472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Maintaining polio-free status &amp; implementing endgame strategy</a:t>
          </a:r>
          <a:endParaRPr lang="en-US" sz="1400" b="1" kern="1200" dirty="0">
            <a:latin typeface="+mj-lt"/>
          </a:endParaRPr>
        </a:p>
      </dsp:txBody>
      <dsp:txXfrm>
        <a:off x="158400" y="3667249"/>
        <a:ext cx="1258882" cy="1334140"/>
      </dsp:txXfrm>
    </dsp:sp>
    <dsp:sp modelId="{128B9844-FEEB-45F7-99C4-475234451ED5}">
      <dsp:nvSpPr>
        <dsp:cNvPr id="0" name=""/>
        <dsp:cNvSpPr/>
      </dsp:nvSpPr>
      <dsp:spPr>
        <a:xfrm rot="12353437">
          <a:off x="796379" y="2829258"/>
          <a:ext cx="2729838" cy="544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43A15-467C-46CE-B7C4-C7DE58C35C53}">
      <dsp:nvSpPr>
        <dsp:cNvPr id="0" name=""/>
        <dsp:cNvSpPr/>
      </dsp:nvSpPr>
      <dsp:spPr>
        <a:xfrm>
          <a:off x="216058" y="1944217"/>
          <a:ext cx="1393831" cy="1210542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Strengthening RI systems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( MCV - 1 &amp; 2)</a:t>
          </a:r>
          <a:endParaRPr lang="en-US" sz="1400" kern="1200" dirty="0">
            <a:latin typeface="+mj-lt"/>
          </a:endParaRPr>
        </a:p>
      </dsp:txBody>
      <dsp:txXfrm>
        <a:off x="251514" y="1979673"/>
        <a:ext cx="1322919" cy="1139630"/>
      </dsp:txXfrm>
    </dsp:sp>
    <dsp:sp modelId="{D9A3142B-87B5-44E2-99D9-E81CFDA97F9A}">
      <dsp:nvSpPr>
        <dsp:cNvPr id="0" name=""/>
        <dsp:cNvSpPr/>
      </dsp:nvSpPr>
      <dsp:spPr>
        <a:xfrm rot="13787934">
          <a:off x="1360683" y="1887448"/>
          <a:ext cx="2849324" cy="544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B6EB2-1BB3-4FF1-8ACA-66B3C33EFFD0}">
      <dsp:nvSpPr>
        <dsp:cNvPr id="0" name=""/>
        <dsp:cNvSpPr/>
      </dsp:nvSpPr>
      <dsp:spPr>
        <a:xfrm>
          <a:off x="1152127" y="486881"/>
          <a:ext cx="1427275" cy="1169302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New Vaccine Introduction/ Scale-up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(MR - vaccine)</a:t>
          </a:r>
          <a:endParaRPr lang="en-US" sz="1400" kern="1200" dirty="0">
            <a:latin typeface="+mj-lt"/>
          </a:endParaRPr>
        </a:p>
      </dsp:txBody>
      <dsp:txXfrm>
        <a:off x="1186375" y="521129"/>
        <a:ext cx="1358779" cy="1100806"/>
      </dsp:txXfrm>
    </dsp:sp>
    <dsp:sp modelId="{500E3909-0D45-4682-9FCE-0CC8BEA12906}">
      <dsp:nvSpPr>
        <dsp:cNvPr id="0" name=""/>
        <dsp:cNvSpPr/>
      </dsp:nvSpPr>
      <dsp:spPr>
        <a:xfrm rot="15641129">
          <a:off x="2800172" y="1514111"/>
          <a:ext cx="2496369" cy="544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202DD-F56E-4FD9-9407-E927012CF962}">
      <dsp:nvSpPr>
        <dsp:cNvPr id="0" name=""/>
        <dsp:cNvSpPr/>
      </dsp:nvSpPr>
      <dsp:spPr>
        <a:xfrm>
          <a:off x="3168366" y="-18569"/>
          <a:ext cx="1355935" cy="1146345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Measles Elimination and Rubella/CRS Control goal </a:t>
          </a:r>
        </a:p>
      </dsp:txBody>
      <dsp:txXfrm>
        <a:off x="3201941" y="15006"/>
        <a:ext cx="1288785" cy="1079195"/>
      </dsp:txXfrm>
    </dsp:sp>
    <dsp:sp modelId="{CAE8BAE8-1939-473D-9ECF-F53AD707F131}">
      <dsp:nvSpPr>
        <dsp:cNvPr id="0" name=""/>
        <dsp:cNvSpPr/>
      </dsp:nvSpPr>
      <dsp:spPr>
        <a:xfrm rot="17514574">
          <a:off x="4096487" y="1696248"/>
          <a:ext cx="2391481" cy="544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F8ECB-51CD-41CD-A422-EF5E932A201E}">
      <dsp:nvSpPr>
        <dsp:cNvPr id="0" name=""/>
        <dsp:cNvSpPr/>
      </dsp:nvSpPr>
      <dsp:spPr>
        <a:xfrm>
          <a:off x="5184579" y="26777"/>
          <a:ext cx="1337214" cy="1069771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Maternal and Neonatal Tetanus Elimination</a:t>
          </a:r>
          <a:endParaRPr lang="en-US" sz="1400" kern="1200" dirty="0">
            <a:latin typeface="+mj-lt"/>
          </a:endParaRPr>
        </a:p>
      </dsp:txBody>
      <dsp:txXfrm>
        <a:off x="5215912" y="58110"/>
        <a:ext cx="1274548" cy="1007105"/>
      </dsp:txXfrm>
    </dsp:sp>
    <dsp:sp modelId="{9E05623D-F570-42CE-8EB3-2AA53D9490E2}">
      <dsp:nvSpPr>
        <dsp:cNvPr id="0" name=""/>
        <dsp:cNvSpPr/>
      </dsp:nvSpPr>
      <dsp:spPr>
        <a:xfrm rot="19044161">
          <a:off x="4880930" y="2122238"/>
          <a:ext cx="2813681" cy="544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409CB-4094-4987-9CAE-AF6049F77650}">
      <dsp:nvSpPr>
        <dsp:cNvPr id="0" name=""/>
        <dsp:cNvSpPr/>
      </dsp:nvSpPr>
      <dsp:spPr>
        <a:xfrm>
          <a:off x="6654780" y="907363"/>
          <a:ext cx="1337214" cy="1069771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Vaccine Preventable Disease surveillance</a:t>
          </a:r>
          <a:endParaRPr lang="en-US" sz="1400" kern="1200" dirty="0">
            <a:latin typeface="+mj-lt"/>
          </a:endParaRPr>
        </a:p>
      </dsp:txBody>
      <dsp:txXfrm>
        <a:off x="6686113" y="938696"/>
        <a:ext cx="1274548" cy="1007105"/>
      </dsp:txXfrm>
    </dsp:sp>
    <dsp:sp modelId="{385B5E79-36F4-4379-B3A8-D2E07389127E}">
      <dsp:nvSpPr>
        <dsp:cNvPr id="0" name=""/>
        <dsp:cNvSpPr/>
      </dsp:nvSpPr>
      <dsp:spPr>
        <a:xfrm rot="20353657">
          <a:off x="5381752" y="2949273"/>
          <a:ext cx="2746627" cy="544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6B13A-4F93-4691-AA17-FD808D64FAAD}">
      <dsp:nvSpPr>
        <dsp:cNvPr id="0" name=""/>
        <dsp:cNvSpPr/>
      </dsp:nvSpPr>
      <dsp:spPr>
        <a:xfrm>
          <a:off x="7370503" y="2199552"/>
          <a:ext cx="1337214" cy="1069771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AEFI Surveillance</a:t>
          </a:r>
          <a:endParaRPr lang="en-US" sz="1400" kern="1200" dirty="0">
            <a:latin typeface="+mj-lt"/>
          </a:endParaRPr>
        </a:p>
      </dsp:txBody>
      <dsp:txXfrm>
        <a:off x="7401836" y="2230885"/>
        <a:ext cx="1274548" cy="1007105"/>
      </dsp:txXfrm>
    </dsp:sp>
    <dsp:sp modelId="{BBFAEE5B-4C04-43DC-9D9F-23EC26972FD1}">
      <dsp:nvSpPr>
        <dsp:cNvPr id="0" name=""/>
        <dsp:cNvSpPr/>
      </dsp:nvSpPr>
      <dsp:spPr>
        <a:xfrm rot="21560514">
          <a:off x="5537658" y="4000234"/>
          <a:ext cx="2644411" cy="54443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82992-B8B6-4822-B32A-2A0AAEFB0129}">
      <dsp:nvSpPr>
        <dsp:cNvPr id="0" name=""/>
        <dsp:cNvSpPr/>
      </dsp:nvSpPr>
      <dsp:spPr>
        <a:xfrm>
          <a:off x="7506621" y="3625249"/>
          <a:ext cx="1337214" cy="1407016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Other  </a:t>
          </a: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Emergencies and Disease outbreak response:  Kala </a:t>
          </a:r>
          <a:r>
            <a:rPr lang="en-US" sz="1400" b="1" kern="1200" dirty="0" err="1" smtClean="0">
              <a:solidFill>
                <a:schemeClr val="bg1"/>
              </a:solidFill>
              <a:latin typeface="+mj-lt"/>
            </a:rPr>
            <a:t>Azar</a:t>
          </a: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, Ebola</a:t>
          </a:r>
          <a:endParaRPr lang="en-US" sz="1400" b="1" kern="1200" dirty="0">
            <a:solidFill>
              <a:schemeClr val="bg1"/>
            </a:solidFill>
            <a:latin typeface="+mj-lt"/>
          </a:endParaRPr>
        </a:p>
      </dsp:txBody>
      <dsp:txXfrm>
        <a:off x="7545787" y="3664415"/>
        <a:ext cx="1258882" cy="1328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E2778-3AF5-4AD8-9883-02E87F5CB942}">
      <dsp:nvSpPr>
        <dsp:cNvPr id="0" name=""/>
        <dsp:cNvSpPr/>
      </dsp:nvSpPr>
      <dsp:spPr>
        <a:xfrm rot="16200000">
          <a:off x="763044" y="-752475"/>
          <a:ext cx="1219200" cy="272415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Lucida Sans" panose="020B0602030504020204" pitchFamily="34" charset="0"/>
            </a:rPr>
            <a:t>Intensified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Lucida Sans" panose="020B0602030504020204" pitchFamily="34" charset="0"/>
            </a:rPr>
            <a:t>RI monitoring</a:t>
          </a:r>
          <a:endParaRPr lang="en-US" sz="1600" b="1" kern="1200" dirty="0">
            <a:latin typeface="Lucida Sans" panose="020B0602030504020204" pitchFamily="34" charset="0"/>
          </a:endParaRPr>
        </a:p>
      </dsp:txBody>
      <dsp:txXfrm rot="5400000">
        <a:off x="10569" y="1"/>
        <a:ext cx="2724150" cy="914400"/>
      </dsp:txXfrm>
    </dsp:sp>
    <dsp:sp modelId="{1E18DC60-85EB-4732-91ED-7DA21002DAE9}">
      <dsp:nvSpPr>
        <dsp:cNvPr id="0" name=""/>
        <dsp:cNvSpPr/>
      </dsp:nvSpPr>
      <dsp:spPr>
        <a:xfrm>
          <a:off x="2734719" y="0"/>
          <a:ext cx="2724150" cy="1219200"/>
        </a:xfrm>
        <a:prstGeom prst="round1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Lucida Sans" panose="020B0602030504020204" pitchFamily="34" charset="0"/>
            </a:rPr>
            <a:t>Capacity building of frontline  workers</a:t>
          </a:r>
          <a:endParaRPr lang="en-US" sz="1600" b="1" kern="1200" dirty="0">
            <a:latin typeface="Lucida Sans" panose="020B0602030504020204" pitchFamily="34" charset="0"/>
          </a:endParaRPr>
        </a:p>
      </dsp:txBody>
      <dsp:txXfrm>
        <a:off x="2734719" y="0"/>
        <a:ext cx="2724150" cy="914400"/>
      </dsp:txXfrm>
    </dsp:sp>
    <dsp:sp modelId="{2FEC8A67-46F2-4B57-877D-07485F664170}">
      <dsp:nvSpPr>
        <dsp:cNvPr id="0" name=""/>
        <dsp:cNvSpPr/>
      </dsp:nvSpPr>
      <dsp:spPr>
        <a:xfrm rot="10800000">
          <a:off x="10569" y="1219200"/>
          <a:ext cx="2766428" cy="1219200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Lucida Sans" panose="020B0602030504020204" pitchFamily="34" charset="0"/>
            </a:rPr>
            <a:t>Advocacy &amp; Integrated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Lucida Sans" panose="020B0602030504020204" pitchFamily="34" charset="0"/>
            </a:rPr>
            <a:t>communication</a:t>
          </a:r>
          <a:endParaRPr lang="en-US" sz="1600" b="1" kern="1200" dirty="0">
            <a:latin typeface="Lucida Sans" panose="020B0602030504020204" pitchFamily="34" charset="0"/>
          </a:endParaRPr>
        </a:p>
      </dsp:txBody>
      <dsp:txXfrm rot="10800000">
        <a:off x="10569" y="1523999"/>
        <a:ext cx="2766428" cy="914400"/>
      </dsp:txXfrm>
    </dsp:sp>
    <dsp:sp modelId="{9EBD2170-1760-4582-BAF5-3FF0F024E138}">
      <dsp:nvSpPr>
        <dsp:cNvPr id="0" name=""/>
        <dsp:cNvSpPr/>
      </dsp:nvSpPr>
      <dsp:spPr>
        <a:xfrm rot="5400000">
          <a:off x="3487194" y="466725"/>
          <a:ext cx="1219200" cy="2724150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Lucida Sans" panose="020B0602030504020204" pitchFamily="34" charset="0"/>
            </a:rPr>
            <a:t>Tagging of HRAs to RI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Lucida Sans" panose="020B0602030504020204" pitchFamily="34" charset="0"/>
            </a:rPr>
            <a:t>session sites</a:t>
          </a:r>
          <a:endParaRPr lang="en-US" sz="1600" b="1" kern="1200" dirty="0">
            <a:latin typeface="Lucida Sans" panose="020B0602030504020204" pitchFamily="34" charset="0"/>
          </a:endParaRPr>
        </a:p>
      </dsp:txBody>
      <dsp:txXfrm rot="-5400000">
        <a:off x="2734719" y="1523999"/>
        <a:ext cx="2724150" cy="914400"/>
      </dsp:txXfrm>
    </dsp:sp>
    <dsp:sp modelId="{88B1F93A-1B61-43C9-916D-A67AD681A371}">
      <dsp:nvSpPr>
        <dsp:cNvPr id="0" name=""/>
        <dsp:cNvSpPr/>
      </dsp:nvSpPr>
      <dsp:spPr>
        <a:xfrm>
          <a:off x="1670811" y="795488"/>
          <a:ext cx="2107658" cy="85208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Lucida Sans" panose="020B0602030504020204" pitchFamily="34" charset="0"/>
            </a:rPr>
            <a:t>Accountability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Lucida Sans" panose="020B0602030504020204" pitchFamily="34" charset="0"/>
            </a:rPr>
            <a:t>through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Lucida Sans" panose="020B0602030504020204" pitchFamily="34" charset="0"/>
            </a:rPr>
            <a:t>Task Forces</a:t>
          </a:r>
          <a:endParaRPr lang="en-US" sz="1400" b="1" kern="1200" dirty="0">
            <a:latin typeface="Lucida Sans" panose="020B0602030504020204" pitchFamily="34" charset="0"/>
          </a:endParaRPr>
        </a:p>
      </dsp:txBody>
      <dsp:txXfrm>
        <a:off x="1712406" y="837083"/>
        <a:ext cx="2024468" cy="768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26B2-02D9-461A-B7C6-074B799D3C55}">
      <dsp:nvSpPr>
        <dsp:cNvPr id="0" name=""/>
        <dsp:cNvSpPr/>
      </dsp:nvSpPr>
      <dsp:spPr>
        <a:xfrm>
          <a:off x="3256846" y="2690263"/>
          <a:ext cx="2391385" cy="239138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</a:rPr>
            <a:t>MRI supported by polio network</a:t>
          </a:r>
          <a:endParaRPr lang="en-US" sz="1800" b="1" kern="1200" dirty="0">
            <a:latin typeface="+mj-lt"/>
          </a:endParaRPr>
        </a:p>
      </dsp:txBody>
      <dsp:txXfrm>
        <a:off x="3607056" y="3040473"/>
        <a:ext cx="1690965" cy="1690965"/>
      </dsp:txXfrm>
    </dsp:sp>
    <dsp:sp modelId="{128B9844-FEEB-45F7-99C4-475234451ED5}">
      <dsp:nvSpPr>
        <dsp:cNvPr id="0" name=""/>
        <dsp:cNvSpPr/>
      </dsp:nvSpPr>
      <dsp:spPr>
        <a:xfrm rot="11615737">
          <a:off x="1163489" y="3079336"/>
          <a:ext cx="2022780" cy="681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43A15-467C-46CE-B7C4-C7DE58C35C53}">
      <dsp:nvSpPr>
        <dsp:cNvPr id="0" name=""/>
        <dsp:cNvSpPr/>
      </dsp:nvSpPr>
      <dsp:spPr>
        <a:xfrm>
          <a:off x="0" y="2189140"/>
          <a:ext cx="2368005" cy="2056611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Strengthening RI systems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( incl. MCV - 1 &amp; 2)</a:t>
          </a:r>
          <a:endParaRPr lang="en-US" sz="1400" kern="1200" dirty="0">
            <a:latin typeface="+mj-lt"/>
          </a:endParaRPr>
        </a:p>
      </dsp:txBody>
      <dsp:txXfrm>
        <a:off x="60236" y="2249376"/>
        <a:ext cx="2247533" cy="1936139"/>
      </dsp:txXfrm>
    </dsp:sp>
    <dsp:sp modelId="{D9A3142B-87B5-44E2-99D9-E81CFDA97F9A}">
      <dsp:nvSpPr>
        <dsp:cNvPr id="0" name=""/>
        <dsp:cNvSpPr/>
      </dsp:nvSpPr>
      <dsp:spPr>
        <a:xfrm rot="14419769">
          <a:off x="2260797" y="1506729"/>
          <a:ext cx="2060836" cy="681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B6EB2-1BB3-4FF1-8ACA-66B3C33EFFD0}">
      <dsp:nvSpPr>
        <dsp:cNvPr id="0" name=""/>
        <dsp:cNvSpPr/>
      </dsp:nvSpPr>
      <dsp:spPr>
        <a:xfrm>
          <a:off x="1568735" y="-41088"/>
          <a:ext cx="2424823" cy="1986548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New Vaccine Introduction/ Scale-up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(MR - vaccine)</a:t>
          </a:r>
          <a:endParaRPr lang="en-US" sz="1400" kern="1200" dirty="0">
            <a:latin typeface="+mj-lt"/>
          </a:endParaRPr>
        </a:p>
      </dsp:txBody>
      <dsp:txXfrm>
        <a:off x="1626919" y="17096"/>
        <a:ext cx="2308455" cy="1870180"/>
      </dsp:txXfrm>
    </dsp:sp>
    <dsp:sp modelId="{500E3909-0D45-4682-9FCE-0CC8BEA12906}">
      <dsp:nvSpPr>
        <dsp:cNvPr id="0" name=""/>
        <dsp:cNvSpPr/>
      </dsp:nvSpPr>
      <dsp:spPr>
        <a:xfrm rot="18125115">
          <a:off x="4702609" y="1637210"/>
          <a:ext cx="1892228" cy="681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202DD-F56E-4FD9-9407-E927012CF962}">
      <dsp:nvSpPr>
        <dsp:cNvPr id="0" name=""/>
        <dsp:cNvSpPr/>
      </dsp:nvSpPr>
      <dsp:spPr>
        <a:xfrm>
          <a:off x="4999470" y="202606"/>
          <a:ext cx="2303621" cy="1947546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Laboratory supported MR surveillance</a:t>
          </a:r>
        </a:p>
      </dsp:txBody>
      <dsp:txXfrm>
        <a:off x="5056512" y="259648"/>
        <a:ext cx="2189537" cy="1833462"/>
      </dsp:txXfrm>
    </dsp:sp>
    <dsp:sp modelId="{385B5E79-36F4-4379-B3A8-D2E07389127E}">
      <dsp:nvSpPr>
        <dsp:cNvPr id="0" name=""/>
        <dsp:cNvSpPr/>
      </dsp:nvSpPr>
      <dsp:spPr>
        <a:xfrm rot="21278899">
          <a:off x="5753014" y="3330976"/>
          <a:ext cx="1972360" cy="68154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6B13A-4F93-4691-AA17-FD808D64FAAD}">
      <dsp:nvSpPr>
        <dsp:cNvPr id="0" name=""/>
        <dsp:cNvSpPr/>
      </dsp:nvSpPr>
      <dsp:spPr>
        <a:xfrm>
          <a:off x="6585167" y="2671042"/>
          <a:ext cx="2271816" cy="1817453"/>
        </a:xfrm>
        <a:prstGeom prst="roundRect">
          <a:avLst>
            <a:gd name="adj" fmla="val 10000"/>
          </a:avLst>
        </a:prstGeom>
        <a:solidFill>
          <a:srgbClr val="4774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AEFI Surveillance</a:t>
          </a:r>
          <a:endParaRPr lang="en-US" sz="1400" kern="1200" dirty="0">
            <a:latin typeface="+mj-lt"/>
          </a:endParaRPr>
        </a:p>
      </dsp:txBody>
      <dsp:txXfrm>
        <a:off x="6638398" y="2724273"/>
        <a:ext cx="2165354" cy="1710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3E32E-DF5C-4FDA-AE87-685A91DDF2DE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FB027-CA20-433A-B714-5564A9C2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Polio assets</a:t>
            </a:r>
            <a:r>
              <a:rPr lang="en-US" baseline="0" dirty="0" smtClean="0"/>
              <a:t> and infrastructure includes three primary organization in India </a:t>
            </a:r>
            <a:r>
              <a:rPr lang="en-US" dirty="0" smtClean="0"/>
              <a:t>(WHO/UNICEF &amp; others) of</a:t>
            </a:r>
            <a:r>
              <a:rPr lang="en-US" baseline="0" dirty="0" smtClean="0"/>
              <a:t> which only WHO-India, NPSP has the multilayered structure in place covering the whole country manned by medical officers as nodal program officers in liaison with Govt. counterparts.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FB027-CA20-433A-B714-5564A9C2CF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2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lesions and best practices</a:t>
            </a:r>
            <a:r>
              <a:rPr lang="en-US" baseline="0" dirty="0" smtClean="0"/>
              <a:t> </a:t>
            </a:r>
            <a:r>
              <a:rPr lang="en-US" dirty="0" smtClean="0"/>
              <a:t>learned from Polio</a:t>
            </a:r>
            <a:r>
              <a:rPr lang="en-US" baseline="0" dirty="0" smtClean="0"/>
              <a:t> eradication experience in India  are being used in both routine immunization and measles-rubella activities in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FB027-CA20-433A-B714-5564A9C2CF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3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C2A066-90D6-4721-94E5-24D953BEF696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Laboratory supported Measles-Rubella</a:t>
            </a:r>
            <a:r>
              <a:rPr lang="en-US" baseline="0" dirty="0" smtClean="0"/>
              <a:t> surveillance started in 2005 has been scaled up to cover the entire country backed by 13 WHO accredited M/R laboratory network , which is established based on the existing robust Polio Surveillance platform in the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FB027-CA20-433A-B714-5564A9C2CF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8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503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503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503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5038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FCE0BC-72BE-4D3D-BD16-8B62F989F5EA}" type="slidenum">
              <a:rPr lang="en-US" b="0" i="0" smtClean="0"/>
              <a:pPr eaLnBrk="1" hangingPunct="1"/>
              <a:t>21</a:t>
            </a:fld>
            <a:endParaRPr lang="en-US" b="0" i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The laboratory based surveillance system supported by WHO-India, NPSP is now</a:t>
            </a:r>
            <a:r>
              <a:rPr lang="en-US" baseline="0" dirty="0" smtClean="0"/>
              <a:t> generating basic epidemiology for the country on measles and rubella transmission, used for strategic policy decision making at the national level.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8C8EC1-A970-4EB7-9B19-CC4B5DD35004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028" y="8684441"/>
            <a:ext cx="2972421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3AC9731-8014-462C-9F3A-EC567A30FE25}" type="slidenum">
              <a:rPr lang="en-US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84028" y="8684441"/>
            <a:ext cx="2972421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75A3D71-FAE8-4CC8-B93F-3C88A13F8616}" type="slidenum">
              <a:rPr lang="en-US" alt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1380" name="Rectangle 7"/>
          <p:cNvSpPr txBox="1">
            <a:spLocks noGrp="1" noChangeArrowheads="1"/>
          </p:cNvSpPr>
          <p:nvPr/>
        </p:nvSpPr>
        <p:spPr bwMode="auto">
          <a:xfrm>
            <a:off x="3884028" y="8684441"/>
            <a:ext cx="2972421" cy="45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62214CF-0770-4582-A0C7-2BDEFF625F18}" type="slidenum">
              <a:rPr lang="en-US" alt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N" altLang="en-US" dirty="0" smtClean="0"/>
              <a:t>India conducted phased MCV2 campaigns in</a:t>
            </a:r>
            <a:r>
              <a:rPr lang="en-IN" altLang="en-US" baseline="0" dirty="0" smtClean="0"/>
              <a:t> 14 high burden states targeting children 9 months to &lt; 10 years, spanning across 2010-2013  with an administrative coverage of ~90% . Remaining  states introduced 2</a:t>
            </a:r>
            <a:r>
              <a:rPr lang="en-IN" altLang="en-US" baseline="30000" dirty="0" smtClean="0"/>
              <a:t>nd</a:t>
            </a:r>
            <a:r>
              <a:rPr lang="en-IN" altLang="en-US" baseline="0" dirty="0" smtClean="0"/>
              <a:t> dose measles in their RI program directly. This MCV2 SIA campaign was supported by WHO-India NPSP  and UNICEF in the country. This SIA had an impact on measles transmission as evidenced through surveillance data from 3 states of Gujarat, Madhya Pradesh and Rajasthan , that showed a decline till 2013, which off course bas bounced back in 2014 &amp;15 .   </a:t>
            </a:r>
            <a:endParaRPr lang="en-I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46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Measles</a:t>
            </a:r>
            <a:r>
              <a:rPr lang="en-US" baseline="0" dirty="0" smtClean="0"/>
              <a:t> elimination and Rubella/ CRS control strategies are being supported by Polio funded network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30AE6-37B7-4BDE-971A-5DD9B1AE09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lesions and best practices</a:t>
            </a:r>
            <a:r>
              <a:rPr lang="en-US" baseline="0" dirty="0" smtClean="0"/>
              <a:t> </a:t>
            </a:r>
            <a:r>
              <a:rPr lang="en-US" dirty="0" smtClean="0"/>
              <a:t>learned from Polio</a:t>
            </a:r>
            <a:r>
              <a:rPr lang="en-US" baseline="0" dirty="0" smtClean="0"/>
              <a:t> eradication experience in India  are being used in both routine immunization and measles-rubella activities in the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FB027-CA20-433A-B714-5564A9C2CF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997" indent="-172997">
              <a:spcBef>
                <a:spcPct val="0"/>
              </a:spcBef>
              <a:buFontTx/>
              <a:buChar char="•"/>
            </a:pPr>
            <a:r>
              <a:rPr lang="en-US" altLang="en-US" smtClean="0"/>
              <a:t>Overall increase in full immunization coverage</a:t>
            </a:r>
          </a:p>
          <a:p>
            <a:pPr marL="172997" indent="-172997">
              <a:spcBef>
                <a:spcPct val="0"/>
              </a:spcBef>
              <a:buFontTx/>
              <a:buChar char="•"/>
            </a:pPr>
            <a:r>
              <a:rPr lang="en-US" altLang="en-US" smtClean="0"/>
              <a:t>Full Immunization increased from 14 million children to 15 million, increase coverage of 1 million children since 2009;</a:t>
            </a:r>
          </a:p>
          <a:p>
            <a:pPr marL="172997" indent="-172997">
              <a:spcBef>
                <a:spcPct val="0"/>
              </a:spcBef>
              <a:buFontTx/>
              <a:buChar char="•"/>
            </a:pPr>
            <a:r>
              <a:rPr lang="en-US" altLang="en-US" smtClean="0"/>
              <a:t>Drop out From DPT2 to 3: around 10 %; OPV2 to 3: 9 points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74" indent="-285682"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30" indent="-228546"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22" indent="-228546"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914" indent="-228546"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006" indent="-228546" defTabSz="942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097" indent="-228546" defTabSz="942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189" indent="-228546" defTabSz="942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281" indent="-228546" defTabSz="942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366066-BA4D-4DE7-AA4A-F7D223F69155}" type="slidenum">
              <a:rPr lang="en-US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997" indent="-172997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India has</a:t>
            </a:r>
            <a:r>
              <a:rPr lang="en-US" altLang="en-US" baseline="0" dirty="0" smtClean="0"/>
              <a:t> the maximum share of children not receiving MCV1 in the world including 19% of estimated measles deaths.</a:t>
            </a:r>
            <a:endParaRPr lang="en-US" altLang="en-US" dirty="0" smtClean="0"/>
          </a:p>
          <a:p>
            <a:pPr marL="172997" indent="-172997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India has introduced</a:t>
            </a:r>
            <a:r>
              <a:rPr lang="en-US" altLang="en-US" baseline="0" dirty="0" smtClean="0"/>
              <a:t> MCV2 through both campaigns and routine immunization through a differential approach in 14 and 22 states respectively.</a:t>
            </a:r>
          </a:p>
          <a:p>
            <a:pPr marL="172997" indent="-172997">
              <a:spcBef>
                <a:spcPct val="0"/>
              </a:spcBef>
              <a:buFontTx/>
              <a:buChar char="•"/>
            </a:pPr>
            <a:r>
              <a:rPr lang="en-US" altLang="en-US" baseline="0" dirty="0" smtClean="0"/>
              <a:t>MCV 2 in routine immunization is sub-optimal and needs to be enhanced a lot</a:t>
            </a:r>
          </a:p>
          <a:p>
            <a:pPr marL="172997" indent="-172997">
              <a:spcBef>
                <a:spcPct val="0"/>
              </a:spcBef>
              <a:buFontTx/>
              <a:buChar char="•"/>
            </a:pPr>
            <a:r>
              <a:rPr lang="en-US" altLang="en-US" baseline="0" dirty="0" smtClean="0"/>
              <a:t>The country has plans to conduct a wide age range MR vaccination campaigns flowed by introduction in the routine immunization program</a:t>
            </a:r>
          </a:p>
          <a:p>
            <a:pPr marL="172997" indent="-172997">
              <a:spcBef>
                <a:spcPct val="0"/>
              </a:spcBef>
              <a:buFontTx/>
              <a:buChar char="•"/>
            </a:pPr>
            <a:r>
              <a:rPr lang="en-US" altLang="en-US" baseline="0" dirty="0" smtClean="0"/>
              <a:t>WHO India , NPSP supports both MR surveillance and MCV campaigns across all the states in  the country  </a:t>
            </a: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74" indent="-285682"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30" indent="-228546"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822" indent="-228546"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914" indent="-228546" defTabSz="9427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006" indent="-228546" defTabSz="942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097" indent="-228546" defTabSz="942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8189" indent="-228546" defTabSz="942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281" indent="-228546" defTabSz="942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366066-BA4D-4DE7-AA4A-F7D223F69155}" type="slidenum">
              <a:rPr lang="en-US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Routine immunization strengthening in the country, is supported by WHO-India, NPSP on all the key thematic areas of operation using</a:t>
            </a:r>
            <a:r>
              <a:rPr lang="en-US" baseline="0" dirty="0" smtClean="0"/>
              <a:t> the WHO-India, NPSP field network, using the high risk areas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FB027-CA20-433A-B714-5564A9C2CF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02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the routine RI monitoring </a:t>
            </a:r>
            <a:r>
              <a:rPr lang="en-US" baseline="0" dirty="0" smtClean="0"/>
              <a:t> conducted through community visits by WHO-NPSP monitors, MCV -1 coverage shows an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FB027-CA20-433A-B714-5564A9C2CF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1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existing Polio surveillance net-work including</a:t>
            </a:r>
            <a:r>
              <a:rPr lang="en-US" baseline="0" dirty="0" smtClean="0"/>
              <a:t> reporting-units and informing-units form </a:t>
            </a:r>
            <a:r>
              <a:rPr lang="en-US" dirty="0" smtClean="0"/>
              <a:t>both</a:t>
            </a:r>
            <a:r>
              <a:rPr lang="en-US" baseline="0" dirty="0" smtClean="0"/>
              <a:t> </a:t>
            </a:r>
            <a:r>
              <a:rPr lang="en-US" dirty="0" smtClean="0"/>
              <a:t>private and</a:t>
            </a:r>
            <a:r>
              <a:rPr lang="en-US" baseline="0" dirty="0" smtClean="0"/>
              <a:t> </a:t>
            </a:r>
            <a:r>
              <a:rPr lang="en-US" dirty="0" smtClean="0"/>
              <a:t>government health system are spread across the country (~ 42,000). The same surveillance network is now</a:t>
            </a:r>
            <a:r>
              <a:rPr lang="en-US" baseline="0" dirty="0" smtClean="0"/>
              <a:t> being used to established, sustain and strengthen measles-rubella surveillance system in the country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FB027-CA20-433A-B714-5564A9C2CF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9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Measles</a:t>
            </a:r>
            <a:r>
              <a:rPr lang="en-US" baseline="0" dirty="0" smtClean="0"/>
              <a:t> elimination and Rubella/ CRS control strategies are being supported by Polio funded network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30AE6-37B7-4BDE-971A-5DD9B1AE09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 lIns="91397" tIns="45698" rIns="91397" bIns="45698"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001690F-7500-4883-A25E-2F5A6556D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1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5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698AC-C57E-486B-A543-9D90BFB0B85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5B41-F899-4B51-A632-30B8832E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5" Type="http://schemas.openxmlformats.org/officeDocument/2006/relationships/image" Target="../media/image6.jpe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40324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India: Transitioning </a:t>
            </a:r>
            <a:r>
              <a:rPr lang="en-US" sz="3200" b="1" dirty="0">
                <a:solidFill>
                  <a:srgbClr val="0070C0"/>
                </a:solidFill>
              </a:rPr>
              <a:t>of </a:t>
            </a:r>
            <a:r>
              <a:rPr lang="en-US" sz="3200" b="1" dirty="0" smtClean="0">
                <a:solidFill>
                  <a:srgbClr val="0070C0"/>
                </a:solidFill>
              </a:rPr>
              <a:t>Polio </a:t>
            </a:r>
            <a:r>
              <a:rPr lang="en-US" sz="3200" b="1" dirty="0">
                <a:solidFill>
                  <a:srgbClr val="0070C0"/>
                </a:solidFill>
              </a:rPr>
              <a:t>N</a:t>
            </a:r>
            <a:r>
              <a:rPr lang="en-US" sz="3200" b="1" dirty="0" smtClean="0">
                <a:solidFill>
                  <a:srgbClr val="0070C0"/>
                </a:solidFill>
              </a:rPr>
              <a:t>etwork </a:t>
            </a:r>
            <a:r>
              <a:rPr lang="en-US" sz="3200" b="1" dirty="0">
                <a:solidFill>
                  <a:srgbClr val="0070C0"/>
                </a:solidFill>
              </a:rPr>
              <a:t>to </a:t>
            </a:r>
            <a:r>
              <a:rPr lang="en-US" sz="3200" b="1" dirty="0" smtClean="0">
                <a:solidFill>
                  <a:srgbClr val="0070C0"/>
                </a:solidFill>
              </a:rPr>
              <a:t>Support Other Immunization Activities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29309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Jeffrey W McFarland, MD</a:t>
            </a:r>
          </a:p>
          <a:p>
            <a:pPr algn="ctr"/>
            <a:r>
              <a:rPr lang="en-US" dirty="0" smtClean="0"/>
              <a:t>Regional Advisor, WHO South-East Asia Regional Office</a:t>
            </a:r>
          </a:p>
          <a:p>
            <a:pPr algn="ctr"/>
            <a:r>
              <a:rPr lang="en-US" dirty="0" smtClean="0"/>
              <a:t>On behalf of the Government of India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2015 Measles &amp; Rubella Initiative Annual Partners’ Meeting</a:t>
            </a:r>
          </a:p>
          <a:p>
            <a:pPr algn="ctr"/>
            <a:r>
              <a:rPr lang="en-US" dirty="0" smtClean="0"/>
              <a:t>16 September 2015</a:t>
            </a:r>
          </a:p>
          <a:p>
            <a:pPr algn="ctr"/>
            <a:r>
              <a:rPr lang="en-US" dirty="0" smtClean="0"/>
              <a:t>Washington,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121397851"/>
              </p:ext>
            </p:extLst>
          </p:nvPr>
        </p:nvGraphicFramePr>
        <p:xfrm>
          <a:off x="992188" y="3357563"/>
          <a:ext cx="74676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Chart" r:id="rId4" imgW="8229600" imgH="4876800" progId="MSGraph.Chart.8">
                  <p:embed followColorScheme="full"/>
                </p:oleObj>
              </mc:Choice>
              <mc:Fallback>
                <p:oleObj name="Chart" r:id="rId4" imgW="8229600" imgH="4876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357563"/>
                        <a:ext cx="7467600" cy="328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99100" y="2968625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cs typeface="Arial" charset="0"/>
              </a:rPr>
              <a:t>Reporting site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 rot="-5400000">
            <a:off x="-365125" y="4783138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cs typeface="Arial" charset="0"/>
              </a:rPr>
              <a:t>No. of Reporting Sites</a:t>
            </a:r>
          </a:p>
        </p:txBody>
      </p:sp>
      <p:pic>
        <p:nvPicPr>
          <p:cNvPr id="3078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3888" r="27097" b="4015"/>
          <a:stretch>
            <a:fillRect/>
          </a:stretch>
        </p:blipFill>
        <p:spPr bwMode="auto">
          <a:xfrm>
            <a:off x="1729428" y="764778"/>
            <a:ext cx="3629724" cy="374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3419872" y="1052735"/>
            <a:ext cx="1311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 dirty="0" smtClean="0">
                <a:latin typeface="+mj-lt"/>
                <a:cs typeface="Arial" charset="0"/>
              </a:rPr>
              <a:t>N = 41,581</a:t>
            </a:r>
            <a:endParaRPr lang="en-US" sz="2000" b="1" dirty="0">
              <a:latin typeface="+mj-lt"/>
              <a:cs typeface="Arial" charset="0"/>
            </a:endParaRPr>
          </a:p>
        </p:txBody>
      </p:sp>
      <p:sp>
        <p:nvSpPr>
          <p:cNvPr id="3080" name="Text Box 37"/>
          <p:cNvSpPr txBox="1">
            <a:spLocks noChangeArrowheads="1"/>
          </p:cNvSpPr>
          <p:nvPr/>
        </p:nvSpPr>
        <p:spPr bwMode="auto">
          <a:xfrm>
            <a:off x="34925" y="6602413"/>
            <a:ext cx="2016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sz="1000" i="1" dirty="0"/>
              <a:t>* data as on </a:t>
            </a:r>
            <a:r>
              <a:rPr lang="en-US" sz="1000" i="1" dirty="0" smtClean="0"/>
              <a:t>August </a:t>
            </a:r>
            <a:r>
              <a:rPr lang="en-US" sz="1000" i="1" dirty="0"/>
              <a:t>2015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-27384"/>
            <a:ext cx="91440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275"/>
              </a:lnSpc>
              <a:spcAft>
                <a:spcPts val="13"/>
              </a:spcAft>
            </a:pPr>
            <a:r>
              <a:rPr lang="en-US" sz="3200" b="1" dirty="0" smtClean="0">
                <a:solidFill>
                  <a:srgbClr val="0070C0"/>
                </a:solidFill>
              </a:rPr>
              <a:t>Use of AFP </a:t>
            </a:r>
            <a:r>
              <a:rPr lang="en-US" sz="3200" b="1" dirty="0">
                <a:solidFill>
                  <a:srgbClr val="0070C0"/>
                </a:solidFill>
              </a:rPr>
              <a:t>surveillance </a:t>
            </a:r>
            <a:r>
              <a:rPr lang="en-US" sz="3200" b="1" dirty="0" smtClean="0">
                <a:solidFill>
                  <a:srgbClr val="0070C0"/>
                </a:solidFill>
              </a:rPr>
              <a:t>network for MR surveillance  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2" name="Picture 2" descr="leaterhead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9100" y="980728"/>
            <a:ext cx="361077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Private &amp; government sectors, modern &amp; traditional systems of medicine incorporated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5717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908720"/>
          </a:xfr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Support of </a:t>
            </a:r>
            <a:r>
              <a:rPr lang="en-US" sz="3200" b="1" dirty="0" smtClean="0">
                <a:solidFill>
                  <a:srgbClr val="0070C0"/>
                </a:solidFill>
              </a:rPr>
              <a:t>Polio </a:t>
            </a:r>
            <a:r>
              <a:rPr lang="en-US" sz="3200" b="1" dirty="0">
                <a:solidFill>
                  <a:srgbClr val="0070C0"/>
                </a:solidFill>
              </a:rPr>
              <a:t>N</a:t>
            </a:r>
            <a:r>
              <a:rPr lang="en-US" sz="3200" b="1" dirty="0" smtClean="0">
                <a:solidFill>
                  <a:srgbClr val="0070C0"/>
                </a:solidFill>
              </a:rPr>
              <a:t>etwork </a:t>
            </a:r>
            <a:r>
              <a:rPr lang="en-US" sz="3200" b="1" dirty="0" smtClean="0">
                <a:solidFill>
                  <a:srgbClr val="0070C0"/>
                </a:solidFill>
              </a:rPr>
              <a:t>in </a:t>
            </a:r>
            <a:r>
              <a:rPr lang="en-US" sz="3200" b="1" dirty="0" smtClean="0">
                <a:solidFill>
                  <a:srgbClr val="0070C0"/>
                </a:solidFill>
              </a:rPr>
              <a:t>Measles </a:t>
            </a:r>
            <a:r>
              <a:rPr lang="en-US" sz="3200" b="1" dirty="0">
                <a:solidFill>
                  <a:srgbClr val="0070C0"/>
                </a:solidFill>
              </a:rPr>
              <a:t>R</a:t>
            </a:r>
            <a:r>
              <a:rPr lang="en-US" sz="3200" b="1" dirty="0" smtClean="0">
                <a:solidFill>
                  <a:srgbClr val="0070C0"/>
                </a:solidFill>
              </a:rPr>
              <a:t>ubella </a:t>
            </a:r>
            <a:r>
              <a:rPr lang="en-US" sz="3200" b="1" dirty="0">
                <a:solidFill>
                  <a:srgbClr val="0070C0"/>
                </a:solidFill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</a:rPr>
              <a:t>nitiative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56345646"/>
              </p:ext>
            </p:extLst>
          </p:nvPr>
        </p:nvGraphicFramePr>
        <p:xfrm>
          <a:off x="107504" y="1124744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leaterhead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2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531912"/>
          </a:xfrm>
        </p:spPr>
        <p:txBody>
          <a:bodyPr>
            <a:noAutofit/>
          </a:bodyPr>
          <a:lstStyle/>
          <a:p>
            <a:r>
              <a:rPr lang="en-US" sz="3100" b="1" dirty="0" smtClean="0">
                <a:solidFill>
                  <a:schemeClr val="accent2"/>
                </a:solidFill>
              </a:rPr>
              <a:t/>
            </a:r>
            <a:br>
              <a:rPr lang="en-US" sz="3100" b="1" dirty="0" smtClean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Managing </a:t>
            </a:r>
            <a:r>
              <a:rPr lang="en-US" sz="2800" b="1" dirty="0" smtClean="0">
                <a:solidFill>
                  <a:srgbClr val="0070C0"/>
                </a:solidFill>
              </a:rPr>
              <a:t>New </a:t>
            </a:r>
            <a:r>
              <a:rPr lang="en-US" sz="2800" b="1" dirty="0">
                <a:solidFill>
                  <a:srgbClr val="0070C0"/>
                </a:solidFill>
              </a:rPr>
              <a:t>R</a:t>
            </a:r>
            <a:r>
              <a:rPr lang="en-US" sz="2800" b="1" dirty="0" smtClean="0">
                <a:solidFill>
                  <a:srgbClr val="0070C0"/>
                </a:solidFill>
              </a:rPr>
              <a:t>esponsibilities </a:t>
            </a:r>
            <a:r>
              <a:rPr lang="en-US" sz="2800" b="1" dirty="0">
                <a:solidFill>
                  <a:srgbClr val="0070C0"/>
                </a:solidFill>
              </a:rPr>
              <a:t>in the </a:t>
            </a:r>
            <a:r>
              <a:rPr lang="en-US" sz="2800" b="1" dirty="0">
                <a:solidFill>
                  <a:srgbClr val="0070C0"/>
                </a:solidFill>
              </a:rPr>
              <a:t>F</a:t>
            </a:r>
            <a:r>
              <a:rPr lang="en-US" sz="2800" b="1" dirty="0" smtClean="0">
                <a:solidFill>
                  <a:srgbClr val="0070C0"/>
                </a:solidFill>
              </a:rPr>
              <a:t>ield</a:t>
            </a:r>
            <a:r>
              <a:rPr lang="en-US" sz="3100" b="1" dirty="0" smtClean="0">
                <a:solidFill>
                  <a:schemeClr val="accent2"/>
                </a:solidFill>
              </a:rPr>
              <a:t/>
            </a:r>
            <a:br>
              <a:rPr lang="en-US" sz="3100" b="1" dirty="0" smtClean="0">
                <a:solidFill>
                  <a:schemeClr val="accent2"/>
                </a:solidFill>
              </a:rPr>
            </a:br>
            <a:endParaRPr lang="en-US" sz="3100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836712"/>
            <a:ext cx="91440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j-lt"/>
              </a:rPr>
              <a:t>Field staff re-distributed (reorganized)</a:t>
            </a:r>
            <a:endParaRPr lang="en-US" sz="1800" dirty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12 to 15% increase in MO positions in states with low RI coverage by shifting positions from </a:t>
            </a:r>
            <a:r>
              <a:rPr lang="en-US" sz="2000" dirty="0" smtClean="0">
                <a:latin typeface="+mj-lt"/>
              </a:rPr>
              <a:t>Uttar Pradesh and </a:t>
            </a:r>
            <a:r>
              <a:rPr lang="en-US" sz="2000" dirty="0" smtClean="0">
                <a:latin typeface="+mj-lt"/>
              </a:rPr>
              <a:t>Bihar</a:t>
            </a:r>
          </a:p>
          <a:p>
            <a:pPr marL="457200" lvl="1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ToRs</a:t>
            </a:r>
            <a:r>
              <a:rPr lang="en-US" sz="2000" dirty="0" smtClean="0">
                <a:latin typeface="+mj-lt"/>
              </a:rPr>
              <a:t> of MOs revised to include additional responsibilities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Capacity building </a:t>
            </a:r>
            <a:r>
              <a:rPr lang="en-US" sz="2000" dirty="0">
                <a:latin typeface="+mj-lt"/>
              </a:rPr>
              <a:t>of all MOs </a:t>
            </a:r>
            <a:r>
              <a:rPr lang="en-US" sz="2000" dirty="0" smtClean="0">
                <a:latin typeface="+mj-lt"/>
              </a:rPr>
              <a:t>done to help adjust to new roles &amp; responsibilities</a:t>
            </a:r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/>
          <a:stretch/>
        </p:blipFill>
        <p:spPr bwMode="auto">
          <a:xfrm>
            <a:off x="1763688" y="3140968"/>
            <a:ext cx="5406299" cy="3640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7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79"/>
            <a:ext cx="9144000" cy="774879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Way </a:t>
            </a:r>
            <a:r>
              <a:rPr lang="en-US" sz="4000" b="1" dirty="0" smtClean="0">
                <a:solidFill>
                  <a:srgbClr val="0070C0"/>
                </a:solidFill>
              </a:rPr>
              <a:t>Forward: Measles and Rubella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56984" cy="58052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Intensify efforts to enhance both MCV1 and MCV2 in RI</a:t>
            </a:r>
          </a:p>
          <a:p>
            <a:r>
              <a:rPr lang="en-US" sz="2800" dirty="0" smtClean="0"/>
              <a:t>Laboratory based measles-rubella surveillance platform strengthened </a:t>
            </a:r>
          </a:p>
          <a:p>
            <a:r>
              <a:rPr lang="en-US" sz="2800" dirty="0" smtClean="0"/>
              <a:t>Country likely to introduce rubella vaccine and conduct </a:t>
            </a:r>
            <a:r>
              <a:rPr lang="en-US" sz="2800" dirty="0" smtClean="0"/>
              <a:t>MR </a:t>
            </a:r>
            <a:r>
              <a:rPr lang="en-US" sz="2800" dirty="0" smtClean="0"/>
              <a:t>campaigns </a:t>
            </a:r>
          </a:p>
          <a:p>
            <a:r>
              <a:rPr lang="en-US" sz="2800" dirty="0" smtClean="0"/>
              <a:t>MR </a:t>
            </a:r>
            <a:r>
              <a:rPr lang="en-US" sz="2800" dirty="0" smtClean="0"/>
              <a:t>vaccine to replace both MCV1 and MCV 2 in routine immunization</a:t>
            </a:r>
          </a:p>
          <a:p>
            <a:r>
              <a:rPr lang="en-US" sz="2800" dirty="0"/>
              <a:t>Plan to conduct </a:t>
            </a:r>
            <a:r>
              <a:rPr lang="en-US" sz="2800" dirty="0" smtClean="0"/>
              <a:t>India Expert Advisory Group-MR </a:t>
            </a:r>
            <a:r>
              <a:rPr lang="en-US" sz="2800" dirty="0" smtClean="0"/>
              <a:t>in last quarter of 2015</a:t>
            </a:r>
            <a:endParaRPr lang="en-US" sz="2800" dirty="0"/>
          </a:p>
          <a:p>
            <a:r>
              <a:rPr lang="en-US" sz="2800" dirty="0" smtClean="0"/>
              <a:t>Plan to transition MR surveillance to case-based </a:t>
            </a:r>
          </a:p>
          <a:p>
            <a:r>
              <a:rPr lang="en-US" sz="2800" dirty="0" smtClean="0"/>
              <a:t>Initiate </a:t>
            </a:r>
            <a:r>
              <a:rPr lang="en-US" sz="2800" dirty="0"/>
              <a:t>seroprevalence studies in </a:t>
            </a:r>
            <a:r>
              <a:rPr lang="en-US" sz="2800" dirty="0" smtClean="0"/>
              <a:t>selected </a:t>
            </a:r>
            <a:r>
              <a:rPr lang="en-US" sz="2800" dirty="0"/>
              <a:t>states to assess susceptibility </a:t>
            </a:r>
            <a:r>
              <a:rPr lang="en-US" sz="2800" dirty="0" smtClean="0"/>
              <a:t>profile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31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Lucida Sans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65237"/>
            <a:ext cx="9067800" cy="4906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j-lt"/>
              </a:rPr>
              <a:t>D</a:t>
            </a:r>
            <a:r>
              <a:rPr lang="en-US" sz="2400" dirty="0" smtClean="0">
                <a:latin typeface="+mj-lt"/>
              </a:rPr>
              <a:t>iversification of roles of polio funded personnel to other areas of work initiated 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Alternative </a:t>
            </a:r>
            <a:r>
              <a:rPr lang="en-US" sz="2400" dirty="0">
                <a:latin typeface="+mj-lt"/>
              </a:rPr>
              <a:t>sources of </a:t>
            </a:r>
            <a:r>
              <a:rPr lang="en-US" sz="2400" dirty="0" smtClean="0">
                <a:latin typeface="+mj-lt"/>
              </a:rPr>
              <a:t>funding, including from government, </a:t>
            </a:r>
            <a:r>
              <a:rPr lang="en-US" sz="2400" dirty="0">
                <a:latin typeface="+mj-lt"/>
              </a:rPr>
              <a:t>being </a:t>
            </a:r>
            <a:r>
              <a:rPr lang="en-US" sz="2400" dirty="0" smtClean="0">
                <a:latin typeface="+mj-lt"/>
              </a:rPr>
              <a:t>explored </a:t>
            </a:r>
            <a:r>
              <a:rPr lang="en-US" sz="2400" dirty="0">
                <a:latin typeface="+mj-lt"/>
              </a:rPr>
              <a:t>to support long term </a:t>
            </a:r>
            <a:r>
              <a:rPr lang="en-US" sz="2400" dirty="0" smtClean="0">
                <a:latin typeface="+mj-lt"/>
              </a:rPr>
              <a:t>sustainability</a:t>
            </a:r>
          </a:p>
          <a:p>
            <a:pPr>
              <a:spcBef>
                <a:spcPct val="50000"/>
              </a:spcBef>
            </a:pPr>
            <a:endParaRPr lang="en-US" sz="24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+mj-lt"/>
              </a:rPr>
              <a:t>Support of measles rubella initiative (MRI) network required to achieve measles elimination and rubella control goal by 2020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3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976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Thank You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bg1"/>
          </a:solidFill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Key </a:t>
            </a:r>
            <a:r>
              <a:rPr lang="en-IN" sz="3200" b="1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Lessons </a:t>
            </a:r>
            <a:r>
              <a:rPr lang="en-IN" sz="32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from </a:t>
            </a:r>
            <a:r>
              <a:rPr lang="en-IN" sz="3200" b="1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P</a:t>
            </a:r>
            <a:r>
              <a:rPr lang="en-IN" sz="3200" b="1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olio </a:t>
            </a:r>
            <a:r>
              <a:rPr lang="en-IN" sz="3200" b="1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for RI &amp; MR</a:t>
            </a:r>
            <a:endParaRPr lang="en-IN" sz="3200" b="1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2770" name="Group 50"/>
          <p:cNvGrpSpPr>
            <a:grpSpLocks/>
          </p:cNvGrpSpPr>
          <p:nvPr/>
        </p:nvGrpSpPr>
        <p:grpSpPr bwMode="auto">
          <a:xfrm>
            <a:off x="203201" y="665943"/>
            <a:ext cx="8712200" cy="5732462"/>
            <a:chOff x="204" y="545"/>
            <a:chExt cx="5488" cy="3611"/>
          </a:xfrm>
        </p:grpSpPr>
        <p:sp>
          <p:nvSpPr>
            <p:cNvPr id="32771" name="Arc 13"/>
            <p:cNvSpPr>
              <a:spLocks/>
            </p:cNvSpPr>
            <p:nvPr/>
          </p:nvSpPr>
          <p:spPr bwMode="auto">
            <a:xfrm>
              <a:off x="204" y="545"/>
              <a:ext cx="601" cy="3611"/>
            </a:xfrm>
            <a:custGeom>
              <a:avLst/>
              <a:gdLst>
                <a:gd name="T0" fmla="*/ 0 w 21600"/>
                <a:gd name="T1" fmla="*/ 0 h 41975"/>
                <a:gd name="T2" fmla="*/ 0 w 21600"/>
                <a:gd name="T3" fmla="*/ 0 h 41975"/>
                <a:gd name="T4" fmla="*/ 0 w 21600"/>
                <a:gd name="T5" fmla="*/ 0 h 419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75"/>
                <a:gd name="T11" fmla="*/ 21600 w 21600"/>
                <a:gd name="T12" fmla="*/ 41975 h 41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75" fill="none" extrusionOk="0">
                  <a:moveTo>
                    <a:pt x="4576" y="0"/>
                  </a:moveTo>
                  <a:cubicBezTo>
                    <a:pt x="14511" y="2154"/>
                    <a:pt x="21600" y="10944"/>
                    <a:pt x="21600" y="21110"/>
                  </a:cubicBezTo>
                  <a:cubicBezTo>
                    <a:pt x="21600" y="30886"/>
                    <a:pt x="15032" y="39444"/>
                    <a:pt x="5588" y="41974"/>
                  </a:cubicBezTo>
                </a:path>
                <a:path w="21600" h="41975" stroke="0" extrusionOk="0">
                  <a:moveTo>
                    <a:pt x="4576" y="0"/>
                  </a:moveTo>
                  <a:cubicBezTo>
                    <a:pt x="14511" y="2154"/>
                    <a:pt x="21600" y="10944"/>
                    <a:pt x="21600" y="21110"/>
                  </a:cubicBezTo>
                  <a:cubicBezTo>
                    <a:pt x="21600" y="30886"/>
                    <a:pt x="15032" y="39444"/>
                    <a:pt x="5588" y="41974"/>
                  </a:cubicBezTo>
                  <a:lnTo>
                    <a:pt x="0" y="21110"/>
                  </a:lnTo>
                  <a:close/>
                </a:path>
              </a:pathLst>
            </a:cu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438" y="595"/>
              <a:ext cx="5254" cy="324"/>
              <a:chOff x="424314" y="5223996"/>
              <a:chExt cx="8514633" cy="549703"/>
            </a:xfrm>
          </p:grpSpPr>
          <p:sp>
            <p:nvSpPr>
              <p:cNvPr id="32802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03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Strong </a:t>
                </a:r>
                <a:r>
                  <a:rPr lang="en-IN" sz="2000" b="1" dirty="0"/>
                  <a:t>Government ownership &amp; accountability</a:t>
                </a:r>
              </a:p>
            </p:txBody>
          </p:sp>
        </p:grp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322" y="565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74" name="Group 4"/>
            <p:cNvGrpSpPr>
              <a:grpSpLocks/>
            </p:cNvGrpSpPr>
            <p:nvPr/>
          </p:nvGrpSpPr>
          <p:grpSpPr bwMode="auto">
            <a:xfrm>
              <a:off x="631" y="1063"/>
              <a:ext cx="5061" cy="324"/>
              <a:chOff x="424314" y="5223996"/>
              <a:chExt cx="8514633" cy="549703"/>
            </a:xfrm>
          </p:grpSpPr>
          <p:sp>
            <p:nvSpPr>
              <p:cNvPr id="32800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01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Meticulous </a:t>
                </a:r>
                <a:r>
                  <a:rPr lang="en-IN" sz="2000" b="1" dirty="0"/>
                  <a:t>planning &amp; implementation</a:t>
                </a:r>
              </a:p>
            </p:txBody>
          </p:sp>
        </p:grpSp>
        <p:sp>
          <p:nvSpPr>
            <p:cNvPr id="32775" name="Oval 5"/>
            <p:cNvSpPr>
              <a:spLocks noChangeArrowheads="1"/>
            </p:cNvSpPr>
            <p:nvPr/>
          </p:nvSpPr>
          <p:spPr bwMode="auto">
            <a:xfrm>
              <a:off x="515" y="1033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76" name="Group 4"/>
            <p:cNvGrpSpPr>
              <a:grpSpLocks/>
            </p:cNvGrpSpPr>
            <p:nvPr/>
          </p:nvGrpSpPr>
          <p:grpSpPr bwMode="auto">
            <a:xfrm>
              <a:off x="722" y="1516"/>
              <a:ext cx="4970" cy="324"/>
              <a:chOff x="424314" y="5223996"/>
              <a:chExt cx="8514633" cy="549703"/>
            </a:xfrm>
          </p:grpSpPr>
          <p:sp>
            <p:nvSpPr>
              <p:cNvPr id="32798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9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High </a:t>
                </a:r>
                <a:r>
                  <a:rPr lang="en-IN" sz="2000" b="1" dirty="0"/>
                  <a:t>risk approach</a:t>
                </a:r>
              </a:p>
            </p:txBody>
          </p:sp>
        </p:grpSp>
        <p:sp>
          <p:nvSpPr>
            <p:cNvPr id="32777" name="Oval 5"/>
            <p:cNvSpPr>
              <a:spLocks noChangeArrowheads="1"/>
            </p:cNvSpPr>
            <p:nvPr/>
          </p:nvSpPr>
          <p:spPr bwMode="auto">
            <a:xfrm>
              <a:off x="614" y="1466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78" name="Group 4"/>
            <p:cNvGrpSpPr>
              <a:grpSpLocks/>
            </p:cNvGrpSpPr>
            <p:nvPr/>
          </p:nvGrpSpPr>
          <p:grpSpPr bwMode="auto">
            <a:xfrm>
              <a:off x="777" y="1971"/>
              <a:ext cx="4915" cy="324"/>
              <a:chOff x="424314" y="5223996"/>
              <a:chExt cx="8514633" cy="549703"/>
            </a:xfrm>
          </p:grpSpPr>
          <p:sp>
            <p:nvSpPr>
              <p:cNvPr id="32796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7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Capacity </a:t>
                </a:r>
                <a:r>
                  <a:rPr lang="en-IN" sz="2000" b="1" dirty="0"/>
                  <a:t>building of vaccinators on operation &amp; communication</a:t>
                </a:r>
              </a:p>
            </p:txBody>
          </p:sp>
        </p:grpSp>
        <p:sp>
          <p:nvSpPr>
            <p:cNvPr id="32779" name="Oval 5"/>
            <p:cNvSpPr>
              <a:spLocks noChangeArrowheads="1"/>
            </p:cNvSpPr>
            <p:nvPr/>
          </p:nvSpPr>
          <p:spPr bwMode="auto">
            <a:xfrm>
              <a:off x="661" y="1941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80" name="Group 4"/>
            <p:cNvGrpSpPr>
              <a:grpSpLocks/>
            </p:cNvGrpSpPr>
            <p:nvPr/>
          </p:nvGrpSpPr>
          <p:grpSpPr bwMode="auto">
            <a:xfrm>
              <a:off x="784" y="2450"/>
              <a:ext cx="4908" cy="324"/>
              <a:chOff x="424314" y="5223996"/>
              <a:chExt cx="8514633" cy="549703"/>
            </a:xfrm>
          </p:grpSpPr>
          <p:sp>
            <p:nvSpPr>
              <p:cNvPr id="32794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5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Robust </a:t>
                </a:r>
                <a:r>
                  <a:rPr lang="en-IN" sz="2000" b="1" dirty="0"/>
                  <a:t>communication strategy for demand generation</a:t>
                </a:r>
              </a:p>
            </p:txBody>
          </p:sp>
        </p:grpSp>
        <p:sp>
          <p:nvSpPr>
            <p:cNvPr id="32781" name="Oval 5"/>
            <p:cNvSpPr>
              <a:spLocks noChangeArrowheads="1"/>
            </p:cNvSpPr>
            <p:nvPr/>
          </p:nvSpPr>
          <p:spPr bwMode="auto">
            <a:xfrm>
              <a:off x="668" y="2420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82" name="Group 4"/>
            <p:cNvGrpSpPr>
              <a:grpSpLocks/>
            </p:cNvGrpSpPr>
            <p:nvPr/>
          </p:nvGrpSpPr>
          <p:grpSpPr bwMode="auto">
            <a:xfrm>
              <a:off x="753" y="2903"/>
              <a:ext cx="4939" cy="324"/>
              <a:chOff x="424314" y="5223996"/>
              <a:chExt cx="8514633" cy="549703"/>
            </a:xfrm>
          </p:grpSpPr>
          <p:sp>
            <p:nvSpPr>
              <p:cNvPr id="32792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3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Real </a:t>
                </a:r>
                <a:r>
                  <a:rPr lang="en-IN" sz="2000" b="1" dirty="0"/>
                  <a:t>time monitoring &amp; use of generated data</a:t>
                </a:r>
              </a:p>
            </p:txBody>
          </p:sp>
        </p:grpSp>
        <p:sp>
          <p:nvSpPr>
            <p:cNvPr id="32783" name="Oval 5"/>
            <p:cNvSpPr>
              <a:spLocks noChangeArrowheads="1"/>
            </p:cNvSpPr>
            <p:nvPr/>
          </p:nvSpPr>
          <p:spPr bwMode="auto">
            <a:xfrm>
              <a:off x="637" y="2873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84" name="Group 4"/>
            <p:cNvGrpSpPr>
              <a:grpSpLocks/>
            </p:cNvGrpSpPr>
            <p:nvPr/>
          </p:nvGrpSpPr>
          <p:grpSpPr bwMode="auto">
            <a:xfrm>
              <a:off x="623" y="3356"/>
              <a:ext cx="5069" cy="324"/>
              <a:chOff x="424314" y="5223996"/>
              <a:chExt cx="8514633" cy="549703"/>
            </a:xfrm>
          </p:grpSpPr>
          <p:sp>
            <p:nvSpPr>
              <p:cNvPr id="32790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1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Research </a:t>
                </a:r>
                <a:r>
                  <a:rPr lang="en-IN" sz="2000" b="1" dirty="0"/>
                  <a:t>based innovations</a:t>
                </a:r>
              </a:p>
            </p:txBody>
          </p:sp>
        </p:grpSp>
        <p:sp>
          <p:nvSpPr>
            <p:cNvPr id="32785" name="Oval 5"/>
            <p:cNvSpPr>
              <a:spLocks noChangeArrowheads="1"/>
            </p:cNvSpPr>
            <p:nvPr/>
          </p:nvSpPr>
          <p:spPr bwMode="auto">
            <a:xfrm>
              <a:off x="522" y="3326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86" name="Group 4"/>
            <p:cNvGrpSpPr>
              <a:grpSpLocks/>
            </p:cNvGrpSpPr>
            <p:nvPr/>
          </p:nvGrpSpPr>
          <p:grpSpPr bwMode="auto">
            <a:xfrm>
              <a:off x="441" y="3795"/>
              <a:ext cx="5251" cy="324"/>
              <a:chOff x="424314" y="5223996"/>
              <a:chExt cx="8514633" cy="549703"/>
            </a:xfrm>
          </p:grpSpPr>
          <p:sp>
            <p:nvSpPr>
              <p:cNvPr id="32788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89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Seamless </a:t>
                </a:r>
                <a:r>
                  <a:rPr lang="en-IN" sz="2000" b="1" dirty="0"/>
                  <a:t>partnership</a:t>
                </a:r>
              </a:p>
            </p:txBody>
          </p:sp>
        </p:grpSp>
        <p:sp>
          <p:nvSpPr>
            <p:cNvPr id="32787" name="Oval 5"/>
            <p:cNvSpPr>
              <a:spLocks noChangeArrowheads="1"/>
            </p:cNvSpPr>
            <p:nvPr/>
          </p:nvSpPr>
          <p:spPr bwMode="auto">
            <a:xfrm>
              <a:off x="340" y="3765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40" name="Picture 2" descr="leaterhea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5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slides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Funding </a:t>
            </a:r>
            <a:r>
              <a:rPr lang="en-US" sz="4000" b="1" dirty="0">
                <a:solidFill>
                  <a:srgbClr val="0070C0"/>
                </a:solidFill>
              </a:rPr>
              <a:t>S</a:t>
            </a:r>
            <a:r>
              <a:rPr lang="en-US" sz="4000" b="1" dirty="0" smtClean="0">
                <a:solidFill>
                  <a:srgbClr val="0070C0"/>
                </a:solidFill>
              </a:rPr>
              <a:t>ources </a:t>
            </a:r>
            <a:r>
              <a:rPr lang="en-US" sz="4000" b="1" dirty="0" smtClean="0">
                <a:solidFill>
                  <a:srgbClr val="0070C0"/>
                </a:solidFill>
              </a:rPr>
              <a:t>for WHO NPSP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257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Funding sources for Biennium </a:t>
            </a:r>
          </a:p>
          <a:p>
            <a:pPr marL="0" lvl="1" indent="0" defTabSz="355600">
              <a:buNone/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2012-2013</a:t>
            </a:r>
            <a:endParaRPr lang="en-US" sz="2400" dirty="0">
              <a:latin typeface="+mn-lt"/>
            </a:endParaRPr>
          </a:p>
          <a:p>
            <a:pPr marL="0" indent="0" defTabSz="35560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lvl="1" indent="0">
              <a:buNone/>
            </a:pPr>
            <a:endParaRPr lang="en-US" sz="2400" dirty="0">
              <a:latin typeface="+mn-lt"/>
            </a:endParaRPr>
          </a:p>
          <a:p>
            <a:pPr marL="0" lvl="1" indent="0">
              <a:buNone/>
            </a:pPr>
            <a:endParaRPr lang="en-US" sz="24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3969603"/>
            <a:ext cx="5334000" cy="2278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indent="-342900" defTabSz="355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Funding </a:t>
            </a:r>
            <a:r>
              <a:rPr lang="en-US" sz="2400" dirty="0" smtClean="0"/>
              <a:t>sources </a:t>
            </a:r>
            <a:r>
              <a:rPr lang="en-US" sz="2400" dirty="0"/>
              <a:t>for </a:t>
            </a:r>
            <a:r>
              <a:rPr lang="en-US" sz="2400" dirty="0" smtClean="0"/>
              <a:t>2014-15</a:t>
            </a:r>
          </a:p>
          <a:p>
            <a:pPr marL="808038" lvl="1" indent="-355600" defTabSz="1841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Includes support from </a:t>
            </a:r>
            <a:r>
              <a:rPr lang="en-US" sz="2000" dirty="0" smtClean="0"/>
              <a:t>GAVI HSS </a:t>
            </a:r>
            <a:endParaRPr lang="en-US" sz="2000" dirty="0"/>
          </a:p>
          <a:p>
            <a:pPr marL="808038" lvl="1" indent="-355600" defTabSz="1841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/>
              <a:t>Includes support from BMGF for AEFI surveillance </a:t>
            </a:r>
            <a:endParaRPr lang="en-US" sz="2000" dirty="0"/>
          </a:p>
        </p:txBody>
      </p:sp>
      <p:graphicFrame>
        <p:nvGraphicFramePr>
          <p:cNvPr id="8" name="Chart 7" title="Funding Source (2012-13)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297296"/>
              </p:ext>
            </p:extLst>
          </p:nvPr>
        </p:nvGraphicFramePr>
        <p:xfrm>
          <a:off x="5257800" y="914400"/>
          <a:ext cx="3505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32661"/>
              </p:ext>
            </p:extLst>
          </p:nvPr>
        </p:nvGraphicFramePr>
        <p:xfrm>
          <a:off x="5220072" y="3516167"/>
          <a:ext cx="3429000" cy="281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0549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Any funding shortfalls or withdrawal of support from polio network may delay the goal of achieving measles elimination &amp; rubella control in India by 2020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19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"/>
            <a:ext cx="9144000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Calibri"/>
              </a:rPr>
              <a:t>NPSP will </a:t>
            </a:r>
            <a:r>
              <a:rPr lang="en-US" sz="2600" b="1" dirty="0" smtClean="0">
                <a:solidFill>
                  <a:srgbClr val="0070C0"/>
                </a:solidFill>
                <a:latin typeface="Calibri"/>
              </a:rPr>
              <a:t>Support </a:t>
            </a:r>
            <a:r>
              <a:rPr lang="en-US" sz="2600" b="1" dirty="0" smtClean="0">
                <a:solidFill>
                  <a:srgbClr val="0070C0"/>
                </a:solidFill>
                <a:latin typeface="Calibri"/>
              </a:rPr>
              <a:t>Measles-Rubella Vaccine </a:t>
            </a:r>
            <a:r>
              <a:rPr lang="en-US" sz="2600" b="1" dirty="0" smtClean="0">
                <a:solidFill>
                  <a:srgbClr val="0070C0"/>
                </a:solidFill>
                <a:latin typeface="Calibri"/>
              </a:rPr>
              <a:t>Introduction</a:t>
            </a:r>
            <a:endParaRPr lang="en-US" sz="26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113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5482" r="30673" b="10371"/>
          <a:stretch>
            <a:fillRect/>
          </a:stretch>
        </p:blipFill>
        <p:spPr bwMode="auto">
          <a:xfrm>
            <a:off x="5272088" y="762000"/>
            <a:ext cx="38862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7055" y="838200"/>
            <a:ext cx="5029200" cy="1654696"/>
          </a:xfrm>
          <a:prstGeom prst="rect">
            <a:avLst/>
          </a:prstGeom>
        </p:spPr>
        <p:txBody>
          <a:bodyPr lIns="91397" tIns="45698" rIns="91397" bIns="4569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268288" algn="just"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Measles-Rubella vaccination campaigns to </a:t>
            </a:r>
            <a:r>
              <a:rPr lang="en-US" sz="2000" dirty="0">
                <a:solidFill>
                  <a:prstClr val="black"/>
                </a:solidFill>
              </a:rPr>
              <a:t>be conducted </a:t>
            </a:r>
            <a:r>
              <a:rPr lang="en-US" sz="2000" dirty="0" smtClean="0">
                <a:solidFill>
                  <a:prstClr val="black"/>
                </a:solidFill>
              </a:rPr>
              <a:t>in a phased manner across India, covering  a wide age range target children, (9 months - &lt;15 years)</a:t>
            </a:r>
          </a:p>
          <a:p>
            <a:pPr marL="92075" indent="0"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360363" indent="-268288" algn="just"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360363" indent="-268288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10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101716"/>
              </p:ext>
            </p:extLst>
          </p:nvPr>
        </p:nvGraphicFramePr>
        <p:xfrm>
          <a:off x="276268" y="2492896"/>
          <a:ext cx="3863685" cy="2088234"/>
        </p:xfrm>
        <a:graphic>
          <a:graphicData uri="http://schemas.openxmlformats.org/drawingml/2006/table">
            <a:tbl>
              <a:tblPr/>
              <a:tblGrid>
                <a:gridCol w="381758"/>
                <a:gridCol w="701787"/>
                <a:gridCol w="659184"/>
                <a:gridCol w="770602"/>
                <a:gridCol w="1350354"/>
              </a:tblGrid>
              <a:tr h="6175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Phase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No. of States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No. of Districts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Estimated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Target Population</a:t>
                      </a:r>
                      <a:b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(9 m&lt;15 </a:t>
                      </a:r>
                      <a:r>
                        <a:rPr kumimoji="0" lang="en-US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yrs</a:t>
                      </a:r>
                      <a:r>
                        <a:rPr kumimoji="0" 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32523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) m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C090"/>
                    </a:solidFill>
                  </a:tcPr>
                </a:tc>
              </a:tr>
              <a:tr h="2941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1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159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63 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41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2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207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107 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41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3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6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118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41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Phase 4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2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102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414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I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Total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36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668</a:t>
                      </a:r>
                    </a:p>
                  </a:txBody>
                  <a:tcPr marL="91438" marR="91438" marT="45734" marB="4573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3333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390</a:t>
                      </a:r>
                      <a:endParaRPr kumimoji="0" 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ctr" anchorCtr="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83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Polio </a:t>
            </a:r>
            <a:r>
              <a:rPr lang="en-US" sz="3200" b="1" dirty="0" smtClean="0">
                <a:solidFill>
                  <a:srgbClr val="0070C0"/>
                </a:solidFill>
              </a:rPr>
              <a:t>Transitioning </a:t>
            </a:r>
            <a:r>
              <a:rPr lang="en-US" sz="3200" b="1" dirty="0">
                <a:solidFill>
                  <a:srgbClr val="0070C0"/>
                </a:solidFill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</a:rPr>
              <a:t>trategy </a:t>
            </a:r>
            <a:r>
              <a:rPr lang="en-US" sz="3200" b="1" dirty="0" smtClean="0">
                <a:solidFill>
                  <a:srgbClr val="0070C0"/>
                </a:solidFill>
              </a:rPr>
              <a:t>–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Basic principles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10668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Mainstreaming </a:t>
            </a:r>
            <a:r>
              <a:rPr lang="en-US" sz="2400" dirty="0">
                <a:latin typeface="+mj-lt"/>
              </a:rPr>
              <a:t>critical polio eradication functions </a:t>
            </a:r>
            <a:r>
              <a:rPr lang="en-US" sz="2400" dirty="0" smtClean="0">
                <a:latin typeface="+mj-lt"/>
              </a:rPr>
              <a:t>into </a:t>
            </a:r>
            <a:r>
              <a:rPr lang="en-US" sz="2400" dirty="0">
                <a:latin typeface="+mj-lt"/>
              </a:rPr>
              <a:t>other priority health </a:t>
            </a:r>
            <a:r>
              <a:rPr lang="en-US" sz="2400" dirty="0" err="1" smtClean="0">
                <a:latin typeface="+mj-lt"/>
              </a:rPr>
              <a:t>programmes</a:t>
            </a:r>
            <a:endParaRPr lang="en-US" sz="2400" dirty="0" smtClean="0">
              <a:latin typeface="+mj-lt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E</a:t>
            </a:r>
            <a:r>
              <a:rPr lang="en-US" sz="2400" dirty="0" smtClean="0">
                <a:latin typeface="+mj-lt"/>
              </a:rPr>
              <a:t>nsuring </a:t>
            </a:r>
            <a:r>
              <a:rPr lang="en-US" sz="2400" dirty="0">
                <a:latin typeface="+mj-lt"/>
              </a:rPr>
              <a:t>that the best practices and knowledge gained over years are shared with other health </a:t>
            </a:r>
            <a:r>
              <a:rPr lang="en-US" sz="2400" dirty="0" smtClean="0">
                <a:latin typeface="+mj-lt"/>
              </a:rPr>
              <a:t>initiatives</a:t>
            </a: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Transitioning </a:t>
            </a:r>
            <a:r>
              <a:rPr lang="en-US" sz="2400" dirty="0">
                <a:latin typeface="+mj-lt"/>
              </a:rPr>
              <a:t>certain polio functional areas to government </a:t>
            </a:r>
            <a:r>
              <a:rPr lang="en-US" sz="2400" dirty="0" smtClean="0">
                <a:latin typeface="+mj-lt"/>
              </a:rPr>
              <a:t>counterparts</a:t>
            </a:r>
            <a:endParaRPr lang="en-US" sz="2400" dirty="0">
              <a:latin typeface="+mj-lt"/>
            </a:endParaRP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Transitioning </a:t>
            </a:r>
            <a:r>
              <a:rPr lang="en-US" sz="2400" dirty="0">
                <a:latin typeface="+mj-lt"/>
              </a:rPr>
              <a:t>the capacities, processes and assets </a:t>
            </a:r>
            <a:r>
              <a:rPr lang="en-US" sz="2400" dirty="0" smtClean="0">
                <a:latin typeface="+mj-lt"/>
              </a:rPr>
              <a:t>created </a:t>
            </a:r>
            <a:r>
              <a:rPr lang="en-US" sz="2400" dirty="0">
                <a:latin typeface="+mj-lt"/>
              </a:rPr>
              <a:t>by the programme to support other </a:t>
            </a:r>
            <a:r>
              <a:rPr lang="en-US" sz="2400" dirty="0" smtClean="0">
                <a:latin typeface="+mj-lt"/>
              </a:rPr>
              <a:t>vaccine preventable diseases and </a:t>
            </a:r>
            <a:r>
              <a:rPr lang="en-US" sz="2400" dirty="0" smtClean="0">
                <a:latin typeface="+mj-lt"/>
              </a:rPr>
              <a:t>strengthening </a:t>
            </a:r>
            <a:r>
              <a:rPr lang="en-US" sz="2400" dirty="0">
                <a:latin typeface="+mj-lt"/>
              </a:rPr>
              <a:t>health </a:t>
            </a:r>
            <a:r>
              <a:rPr lang="en-US" sz="2400" dirty="0" smtClean="0">
                <a:latin typeface="+mj-lt"/>
              </a:rPr>
              <a:t>systems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8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5" b="9582"/>
          <a:stretch/>
        </p:blipFill>
        <p:spPr bwMode="auto">
          <a:xfrm>
            <a:off x="35496" y="973240"/>
            <a:ext cx="5690703" cy="55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51533" y="1444625"/>
            <a:ext cx="3788591" cy="841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01882" tIns="50941" rIns="101882" bIns="5094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Lucida Sans Unicode" pitchFamily="34" charset="0"/>
              </a:rPr>
              <a:t>Covering 100%  of country population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  <a:cs typeface="Lucida Sans Unicode" pitchFamily="34" charset="0"/>
              </a:rPr>
              <a:t>Polio &amp; Measles labs funded by Govt from 2014 onwards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6289620"/>
            <a:ext cx="4396392" cy="34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46" tIns="50923" rIns="101846" bIns="50923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Functioning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 MR surveillance  in (36 states /UTs)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485" name="Picture 164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7" t="77428" r="20314" b="17577"/>
          <a:stretch/>
        </p:blipFill>
        <p:spPr>
          <a:xfrm>
            <a:off x="467544" y="6344672"/>
            <a:ext cx="433726" cy="208181"/>
          </a:xfrm>
          <a:prstGeom prst="rect">
            <a:avLst/>
          </a:prstGeom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5853026" y="5475329"/>
            <a:ext cx="2795702" cy="646331"/>
          </a:xfrm>
          <a:prstGeom prst="rect">
            <a:avLst/>
          </a:prstGeom>
          <a:noFill/>
          <a:ln w="9525">
            <a:solidFill>
              <a:srgbClr val="000000">
                <a:alpha val="98822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  <a:latin typeface="+mj-lt"/>
              </a:rPr>
              <a:t>11 </a:t>
            </a:r>
            <a:r>
              <a:rPr lang="en-US" b="1" dirty="0">
                <a:solidFill>
                  <a:prstClr val="black"/>
                </a:solidFill>
                <a:latin typeface="+mj-lt"/>
              </a:rPr>
              <a:t>- National laboratories</a:t>
            </a:r>
          </a:p>
          <a:p>
            <a:r>
              <a:rPr lang="en-US" b="1" dirty="0" smtClean="0">
                <a:solidFill>
                  <a:prstClr val="black"/>
                </a:solidFill>
                <a:latin typeface="+mj-lt"/>
              </a:rPr>
              <a:t>  2 </a:t>
            </a:r>
            <a:r>
              <a:rPr lang="en-US" b="1" dirty="0">
                <a:solidFill>
                  <a:prstClr val="black"/>
                </a:solidFill>
                <a:latin typeface="+mj-lt"/>
              </a:rPr>
              <a:t>- Reference </a:t>
            </a:r>
            <a:r>
              <a:rPr lang="en-US" b="1" dirty="0" smtClean="0">
                <a:solidFill>
                  <a:prstClr val="black"/>
                </a:solidFill>
                <a:latin typeface="+mj-lt"/>
              </a:rPr>
              <a:t>laboratories 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Isosceles Triangle 1"/>
          <p:cNvSpPr>
            <a:spLocks noChangeArrowheads="1"/>
          </p:cNvSpPr>
          <p:nvPr/>
        </p:nvSpPr>
        <p:spPr bwMode="auto">
          <a:xfrm>
            <a:off x="5440000" y="5949859"/>
            <a:ext cx="166064" cy="10957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5405503" y="5579038"/>
            <a:ext cx="221184" cy="21945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35807" y="-50500"/>
            <a:ext cx="9144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WHO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Assisted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Laboratory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upported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easles-Rubella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urveillance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ystem</a:t>
            </a:r>
            <a:endParaRPr 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268043" y="2826007"/>
            <a:ext cx="3772081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prstClr val="black"/>
                </a:solidFill>
                <a:latin typeface="+mj-lt"/>
              </a:rPr>
              <a:t>Serological confirmation of suspected outbreaks using validated </a:t>
            </a:r>
            <a:r>
              <a:rPr lang="en-IN" sz="1200" b="1" dirty="0" err="1">
                <a:solidFill>
                  <a:prstClr val="black"/>
                </a:solidFill>
                <a:latin typeface="+mj-lt"/>
              </a:rPr>
              <a:t>IgM</a:t>
            </a:r>
            <a:r>
              <a:rPr lang="en-IN" sz="1200" b="1" dirty="0">
                <a:solidFill>
                  <a:prstClr val="black"/>
                </a:solidFill>
                <a:latin typeface="+mj-lt"/>
              </a:rPr>
              <a:t> Elisa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lang="en-IN" sz="1200" b="1" dirty="0">
              <a:solidFill>
                <a:prstClr val="black"/>
              </a:solidFill>
              <a:latin typeface="+mj-lt"/>
            </a:endParaRPr>
          </a:p>
          <a:p>
            <a:pPr marL="171450" indent="-1714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prstClr val="black"/>
                </a:solidFill>
                <a:latin typeface="+mj-lt"/>
              </a:rPr>
              <a:t>Genetic characterization of measles and rubella viruses to establish </a:t>
            </a:r>
            <a:r>
              <a:rPr lang="en-IN" sz="1200" b="1" dirty="0" smtClean="0">
                <a:solidFill>
                  <a:prstClr val="black"/>
                </a:solidFill>
                <a:latin typeface="+mj-lt"/>
              </a:rPr>
              <a:t>transmission chains in the states/</a:t>
            </a:r>
            <a:r>
              <a:rPr lang="en-IN" sz="1200" b="1" dirty="0" err="1" smtClean="0">
                <a:solidFill>
                  <a:prstClr val="black"/>
                </a:solidFill>
                <a:latin typeface="+mj-lt"/>
              </a:rPr>
              <a:t>distrcits</a:t>
            </a:r>
            <a:r>
              <a:rPr lang="en-IN" sz="1200" b="1" dirty="0" smtClean="0">
                <a:solidFill>
                  <a:prstClr val="black"/>
                </a:solidFill>
                <a:latin typeface="+mj-lt"/>
              </a:rPr>
              <a:t> of India </a:t>
            </a:r>
            <a:endParaRPr lang="en-IN" sz="1200" b="1" dirty="0">
              <a:solidFill>
                <a:prstClr val="black"/>
              </a:solidFill>
              <a:latin typeface="+mj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endParaRPr lang="en-IN" sz="1200" b="1" dirty="0">
              <a:solidFill>
                <a:prstClr val="black"/>
              </a:solidFill>
              <a:latin typeface="+mj-lt"/>
            </a:endParaRPr>
          </a:p>
          <a:p>
            <a:pPr marL="171450" indent="-1714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N" sz="1200" b="1" dirty="0">
                <a:solidFill>
                  <a:prstClr val="black"/>
                </a:solidFill>
                <a:latin typeface="+mj-lt"/>
              </a:rPr>
              <a:t>Quality assurance mechanisms in place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en-IN" sz="1100" b="1" dirty="0">
                <a:solidFill>
                  <a:prstClr val="black"/>
                </a:solidFill>
                <a:latin typeface="+mj-lt"/>
              </a:rPr>
              <a:t>Annual accreditation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Tx/>
              <a:buChar char="–"/>
            </a:pPr>
            <a:r>
              <a:rPr lang="en-IN" sz="1100" b="1" dirty="0">
                <a:solidFill>
                  <a:prstClr val="black"/>
                </a:solidFill>
                <a:latin typeface="+mj-lt"/>
              </a:rPr>
              <a:t>Annual proficiency </a:t>
            </a:r>
            <a:r>
              <a:rPr lang="en-IN" sz="1100" b="1" dirty="0" smtClean="0">
                <a:solidFill>
                  <a:prstClr val="black"/>
                </a:solidFill>
                <a:latin typeface="+mj-lt"/>
              </a:rPr>
              <a:t>test</a:t>
            </a:r>
            <a:endParaRPr lang="en-IN" sz="2000" b="1" dirty="0">
              <a:solidFill>
                <a:prstClr val="black"/>
              </a:solidFill>
              <a:latin typeface="+mj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endParaRPr lang="en-IN" sz="2000" b="1" dirty="0">
              <a:solidFill>
                <a:prstClr val="black"/>
              </a:solidFill>
              <a:latin typeface="+mj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IN" sz="2000" b="1" dirty="0" smtClean="0">
                <a:solidFill>
                  <a:prstClr val="black"/>
                </a:solidFill>
                <a:latin typeface="+mj-lt"/>
              </a:rPr>
              <a:t> </a:t>
            </a:r>
            <a:endParaRPr lang="en-IN" sz="20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5" name="Picture 2" descr="leaterhea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r="11980"/>
          <a:stretch>
            <a:fillRect/>
          </a:stretch>
        </p:blipFill>
        <p:spPr bwMode="auto">
          <a:xfrm>
            <a:off x="76748" y="980728"/>
            <a:ext cx="4135212" cy="464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Picture 25"/>
          <p:cNvSpPr>
            <a:spLocks noChangeAspect="1"/>
          </p:cNvSpPr>
          <p:nvPr/>
        </p:nvSpPr>
        <p:spPr bwMode="auto">
          <a:xfrm>
            <a:off x="184150" y="1052513"/>
            <a:ext cx="42846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Picture 24"/>
          <p:cNvSpPr>
            <a:spLocks noChangeAspect="1"/>
          </p:cNvSpPr>
          <p:nvPr/>
        </p:nvSpPr>
        <p:spPr bwMode="auto">
          <a:xfrm>
            <a:off x="4586288" y="1052513"/>
            <a:ext cx="444976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54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00731"/>
              </p:ext>
            </p:extLst>
          </p:nvPr>
        </p:nvGraphicFramePr>
        <p:xfrm>
          <a:off x="551135" y="5084763"/>
          <a:ext cx="2652713" cy="1171579"/>
        </p:xfrm>
        <a:graphic>
          <a:graphicData uri="http://schemas.openxmlformats.org/drawingml/2006/table">
            <a:tbl>
              <a:tblPr/>
              <a:tblGrid>
                <a:gridCol w="2652713"/>
              </a:tblGrid>
              <a:tr h="276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674" marB="46674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5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Measles outbreaks confirmed</a:t>
                      </a:r>
                    </a:p>
                  </a:txBody>
                  <a:tcPr marL="90000" marR="90000" marT="46674" marB="4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7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Rubella outbreaks confirmed</a:t>
                      </a:r>
                    </a:p>
                  </a:txBody>
                  <a:tcPr marL="90000" marR="90000" marT="46674" marB="4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7">
                <a:tc>
                  <a:txBody>
                    <a:bodyPr/>
                    <a:lstStyle/>
                    <a:p>
                      <a:pPr marL="261938" marR="0" lvl="0" indent="-2619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Mixed outbreaks confirmed</a:t>
                      </a:r>
                    </a:p>
                  </a:txBody>
                  <a:tcPr marL="90000" marR="90000" marT="46674" marB="4667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" name="Oval 20"/>
          <p:cNvSpPr>
            <a:spLocks noChangeArrowheads="1"/>
          </p:cNvSpPr>
          <p:nvPr/>
        </p:nvSpPr>
        <p:spPr bwMode="auto">
          <a:xfrm>
            <a:off x="416198" y="5518150"/>
            <a:ext cx="100012" cy="1000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21"/>
          <p:cNvSpPr>
            <a:spLocks noChangeArrowheads="1"/>
          </p:cNvSpPr>
          <p:nvPr/>
        </p:nvSpPr>
        <p:spPr bwMode="auto">
          <a:xfrm>
            <a:off x="416198" y="5789613"/>
            <a:ext cx="115887" cy="115887"/>
          </a:xfrm>
          <a:prstGeom prst="flowChartExtra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AutoShape 22"/>
          <p:cNvSpPr>
            <a:spLocks noChangeArrowheads="1"/>
          </p:cNvSpPr>
          <p:nvPr/>
        </p:nvSpPr>
        <p:spPr bwMode="auto">
          <a:xfrm>
            <a:off x="403498" y="6037263"/>
            <a:ext cx="144462" cy="136525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93" name="Text Box 58"/>
          <p:cNvSpPr txBox="1">
            <a:spLocks noChangeArrowheads="1"/>
          </p:cNvSpPr>
          <p:nvPr/>
        </p:nvSpPr>
        <p:spPr bwMode="auto">
          <a:xfrm>
            <a:off x="1835696" y="1340768"/>
            <a:ext cx="245529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i="0" dirty="0">
                <a:latin typeface="+mj-lt"/>
              </a:rPr>
              <a:t>2015</a:t>
            </a:r>
            <a:r>
              <a:rPr lang="en-US" sz="2000" i="0" dirty="0" smtClean="0">
                <a:latin typeface="+mj-lt"/>
              </a:rPr>
              <a:t>*- </a:t>
            </a:r>
          </a:p>
          <a:p>
            <a:pPr algn="ctr" eaLnBrk="1" hangingPunct="1"/>
            <a:r>
              <a:rPr lang="en-US" i="0" dirty="0" smtClean="0">
                <a:latin typeface="+mj-lt"/>
              </a:rPr>
              <a:t>628 outbreaks</a:t>
            </a:r>
            <a:endParaRPr lang="en-US" i="0" dirty="0">
              <a:latin typeface="+mj-lt"/>
            </a:endParaRPr>
          </a:p>
        </p:txBody>
      </p:sp>
      <p:sp>
        <p:nvSpPr>
          <p:cNvPr id="3094" name="Text Box 63"/>
          <p:cNvSpPr txBox="1">
            <a:spLocks noChangeArrowheads="1"/>
          </p:cNvSpPr>
          <p:nvPr/>
        </p:nvSpPr>
        <p:spPr bwMode="auto">
          <a:xfrm>
            <a:off x="2543746" y="4152900"/>
            <a:ext cx="10525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i="0" dirty="0"/>
              <a:t>    529</a:t>
            </a:r>
          </a:p>
          <a:p>
            <a:pPr algn="ctr" eaLnBrk="1" hangingPunct="1"/>
            <a:r>
              <a:rPr lang="en-US" sz="1400" i="0" dirty="0"/>
              <a:t>  72</a:t>
            </a:r>
          </a:p>
          <a:p>
            <a:pPr algn="ctr" eaLnBrk="1" hangingPunct="1"/>
            <a:r>
              <a:rPr lang="en-US" sz="1400" i="0" dirty="0"/>
              <a:t>  27</a:t>
            </a:r>
          </a:p>
        </p:txBody>
      </p:sp>
      <p:sp>
        <p:nvSpPr>
          <p:cNvPr id="3095" name="Oval 60"/>
          <p:cNvSpPr>
            <a:spLocks noChangeArrowheads="1"/>
          </p:cNvSpPr>
          <p:nvPr/>
        </p:nvSpPr>
        <p:spPr bwMode="auto">
          <a:xfrm>
            <a:off x="2843808" y="4284663"/>
            <a:ext cx="53975" cy="539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61"/>
          <p:cNvSpPr>
            <a:spLocks noChangeArrowheads="1"/>
          </p:cNvSpPr>
          <p:nvPr/>
        </p:nvSpPr>
        <p:spPr bwMode="auto">
          <a:xfrm>
            <a:off x="2843808" y="4492625"/>
            <a:ext cx="68263" cy="68263"/>
          </a:xfrm>
          <a:prstGeom prst="flowChartExtra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62"/>
          <p:cNvSpPr>
            <a:spLocks noChangeArrowheads="1"/>
          </p:cNvSpPr>
          <p:nvPr/>
        </p:nvSpPr>
        <p:spPr bwMode="auto">
          <a:xfrm>
            <a:off x="2843808" y="4691063"/>
            <a:ext cx="85725" cy="8255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99" name="Text Box 25"/>
          <p:cNvSpPr txBox="1">
            <a:spLocks noChangeArrowheads="1"/>
          </p:cNvSpPr>
          <p:nvPr/>
        </p:nvSpPr>
        <p:spPr bwMode="auto">
          <a:xfrm>
            <a:off x="2676525" y="6579369"/>
            <a:ext cx="49149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00" i="0" baseline="30000" dirty="0"/>
              <a:t># </a:t>
            </a:r>
            <a:r>
              <a:rPr lang="en-US" sz="700" i="0" dirty="0"/>
              <a:t>Outbreak confirmation for Measles: ≥ 2 cases </a:t>
            </a:r>
            <a:r>
              <a:rPr lang="en-US" sz="700" i="0" dirty="0" err="1"/>
              <a:t>IgM</a:t>
            </a:r>
            <a:r>
              <a:rPr lang="en-US" sz="700" i="0" dirty="0"/>
              <a:t> positive for measles, Similarly for Rubella </a:t>
            </a:r>
          </a:p>
        </p:txBody>
      </p:sp>
      <p:sp>
        <p:nvSpPr>
          <p:cNvPr id="3100" name="Text Box 5"/>
          <p:cNvSpPr txBox="1">
            <a:spLocks noChangeArrowheads="1"/>
          </p:cNvSpPr>
          <p:nvPr/>
        </p:nvSpPr>
        <p:spPr bwMode="auto">
          <a:xfrm>
            <a:off x="14288" y="33119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i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Serologically </a:t>
            </a:r>
            <a:r>
              <a:rPr lang="en-US" sz="2400" i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Confirmed </a:t>
            </a:r>
            <a:r>
              <a:rPr lang="en-US" sz="2400" i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Measles, Rubella </a:t>
            </a:r>
            <a:r>
              <a:rPr lang="en-US" sz="2400" i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sz="2400" i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2400" i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ixed </a:t>
            </a:r>
            <a:r>
              <a:rPr lang="en-US" sz="2400" i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2400" i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utbreaks</a:t>
            </a:r>
            <a:r>
              <a:rPr lang="en-US" sz="2400" i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India</a:t>
            </a:r>
            <a:r>
              <a:rPr lang="en-US" sz="2200" i="0" dirty="0">
                <a:solidFill>
                  <a:srgbClr val="C00000"/>
                </a:solidFill>
              </a:rPr>
              <a:t/>
            </a:r>
            <a:br>
              <a:rPr lang="en-US" sz="2200" i="0" dirty="0">
                <a:solidFill>
                  <a:srgbClr val="C00000"/>
                </a:solidFill>
              </a:rPr>
            </a:br>
            <a:r>
              <a:rPr lang="en-US" b="0" i="0" dirty="0"/>
              <a:t>(Basic epidemiology on measles and rubella transmission, used for strategic policy decision making in the country) </a:t>
            </a:r>
            <a:endParaRPr lang="en-US" sz="2200" b="0" i="0" dirty="0"/>
          </a:p>
        </p:txBody>
      </p:sp>
      <p:sp>
        <p:nvSpPr>
          <p:cNvPr id="3101" name="Text Box 73"/>
          <p:cNvSpPr txBox="1">
            <a:spLocks noChangeArrowheads="1"/>
          </p:cNvSpPr>
          <p:nvPr/>
        </p:nvSpPr>
        <p:spPr bwMode="auto">
          <a:xfrm>
            <a:off x="-5909" y="6597650"/>
            <a:ext cx="18002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800" i="0" dirty="0">
                <a:solidFill>
                  <a:srgbClr val="000000"/>
                </a:solidFill>
              </a:rPr>
              <a:t>*data as on 21</a:t>
            </a:r>
            <a:r>
              <a:rPr lang="en-US" sz="800" i="0" baseline="30000" dirty="0">
                <a:solidFill>
                  <a:srgbClr val="000000"/>
                </a:solidFill>
              </a:rPr>
              <a:t>st</a:t>
            </a:r>
            <a:r>
              <a:rPr lang="en-US" sz="800" i="0" dirty="0">
                <a:solidFill>
                  <a:srgbClr val="000000"/>
                </a:solidFill>
              </a:rPr>
              <a:t> July, 2015</a:t>
            </a:r>
          </a:p>
        </p:txBody>
      </p:sp>
      <p:pic>
        <p:nvPicPr>
          <p:cNvPr id="28" name="Picture 2" descr="leaterhea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4048" y="134076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+mj-lt"/>
                <a:cs typeface="Arial" panose="020B0604020202020204" pitchFamily="34" charset="0"/>
              </a:rPr>
              <a:t>Age-distribution &amp; vaccination status in Measles cases, 2015</a:t>
            </a:r>
            <a:r>
              <a:rPr lang="en-US" b="1" dirty="0">
                <a:latin typeface="+mj-lt"/>
                <a:cs typeface="Arial" panose="020B0604020202020204" pitchFamily="34" charset="0"/>
              </a:rPr>
              <a:t>*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60076"/>
              </p:ext>
            </p:extLst>
          </p:nvPr>
        </p:nvGraphicFramePr>
        <p:xfrm>
          <a:off x="4994495" y="2261193"/>
          <a:ext cx="4001252" cy="251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Chart" r:id="rId6" imgW="6477135" imgH="4086245" progId="MSGraph.Chart.8">
                  <p:embed followColorScheme="full"/>
                </p:oleObj>
              </mc:Choice>
              <mc:Fallback>
                <p:oleObj name="Chart" r:id="rId6" imgW="6477135" imgH="408624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r="14116" b="6625"/>
                      <a:stretch>
                        <a:fillRect/>
                      </a:stretch>
                    </p:blipFill>
                    <p:spPr bwMode="auto">
                      <a:xfrm>
                        <a:off x="4994495" y="2261193"/>
                        <a:ext cx="4001252" cy="2516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156176" y="4869160"/>
            <a:ext cx="1924233" cy="921590"/>
            <a:chOff x="6104151" y="4509120"/>
            <a:chExt cx="1924233" cy="921590"/>
          </a:xfrm>
        </p:grpSpPr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6104151" y="5157192"/>
              <a:ext cx="374131" cy="2035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6104151" y="4569022"/>
              <a:ext cx="374131" cy="2035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6104151" y="4861346"/>
              <a:ext cx="374131" cy="2035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40379" y="4509120"/>
              <a:ext cx="1204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Vaccinated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41090" y="4787860"/>
              <a:ext cx="15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Not vaccinated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46671" y="5061378"/>
              <a:ext cx="1087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Unknown</a:t>
              </a:r>
              <a:endParaRPr lang="en-US" dirty="0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644008" y="1196752"/>
            <a:ext cx="14288" cy="4836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4620766" y="5883374"/>
            <a:ext cx="4517583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N</a:t>
            </a:r>
            <a:r>
              <a:rPr lang="en-US" sz="1400" dirty="0" smtClean="0">
                <a:solidFill>
                  <a:prstClr val="black"/>
                </a:solidFill>
              </a:rPr>
              <a:t> - (both lab-confirmed and </a:t>
            </a:r>
            <a:r>
              <a:rPr lang="en-US" sz="1400" dirty="0" err="1" smtClean="0">
                <a:solidFill>
                  <a:prstClr val="black"/>
                </a:solidFill>
              </a:rPr>
              <a:t>epi</a:t>
            </a:r>
            <a:r>
              <a:rPr lang="en-US" sz="1400" dirty="0" smtClean="0">
                <a:solidFill>
                  <a:prstClr val="black"/>
                </a:solidFill>
              </a:rPr>
              <a:t> linked cases  – </a:t>
            </a:r>
            <a:r>
              <a:rPr lang="en-US" sz="1400" b="1" dirty="0" smtClean="0">
                <a:solidFill>
                  <a:prstClr val="black"/>
                </a:solidFill>
              </a:rPr>
              <a:t>14,013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6" name="Rectangle 2"/>
          <p:cNvSpPr>
            <a:spLocks noChangeArrowheads="1"/>
          </p:cNvSpPr>
          <p:nvPr/>
        </p:nvSpPr>
        <p:spPr bwMode="auto">
          <a:xfrm>
            <a:off x="1588" y="0"/>
            <a:ext cx="9144000" cy="643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>
            <a:spAutoFit/>
          </a:bodyPr>
          <a:lstStyle/>
          <a:p>
            <a:pPr algn="ctr">
              <a:lnSpc>
                <a:spcPts val="4275"/>
              </a:lnSpc>
              <a:spcBef>
                <a:spcPct val="0"/>
              </a:spcBef>
              <a:spcAft>
                <a:spcPts val="13"/>
              </a:spcAft>
            </a:pPr>
            <a:r>
              <a:rPr lang="en-IN" altLang="en-U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MCV-2 </a:t>
            </a:r>
            <a:r>
              <a:rPr lang="en-IN" alt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Vaccination </a:t>
            </a:r>
            <a:r>
              <a:rPr lang="en-IN" altLang="en-U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IN" alt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ampaigns </a:t>
            </a:r>
            <a:r>
              <a:rPr lang="en-IN" altLang="en-US" sz="32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IN" altLang="en-US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Impact</a:t>
            </a:r>
            <a:endParaRPr lang="en-IN" altLang="en-US" sz="3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2037" name="Picture 31" descr="3"/>
          <p:cNvPicPr>
            <a:picLocks noChangeAspect="1" noChangeArrowheads="1"/>
          </p:cNvPicPr>
          <p:nvPr/>
        </p:nvPicPr>
        <p:blipFill>
          <a:blip r:embed="rId4"/>
          <a:srcRect l="10660" t="19461" r="50710" b="33354"/>
          <a:stretch>
            <a:fillRect/>
          </a:stretch>
        </p:blipFill>
        <p:spPr bwMode="auto">
          <a:xfrm>
            <a:off x="1588" y="910307"/>
            <a:ext cx="4920730" cy="46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038" name="Group 32"/>
          <p:cNvGrpSpPr>
            <a:grpSpLocks/>
          </p:cNvGrpSpPr>
          <p:nvPr/>
        </p:nvGrpSpPr>
        <p:grpSpPr bwMode="auto">
          <a:xfrm>
            <a:off x="2249485" y="908720"/>
            <a:ext cx="3590918" cy="738187"/>
            <a:chOff x="1610" y="2165"/>
            <a:chExt cx="2262" cy="465"/>
          </a:xfrm>
        </p:grpSpPr>
        <p:sp>
          <p:nvSpPr>
            <p:cNvPr id="2073" name="Rectangle 29"/>
            <p:cNvSpPr>
              <a:spLocks noChangeArrowheads="1"/>
            </p:cNvSpPr>
            <p:nvPr/>
          </p:nvSpPr>
          <p:spPr bwMode="auto">
            <a:xfrm>
              <a:off x="1610" y="2357"/>
              <a:ext cx="181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GB" alt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4" name="Rectangle 30"/>
            <p:cNvSpPr>
              <a:spLocks noChangeArrowheads="1"/>
            </p:cNvSpPr>
            <p:nvPr/>
          </p:nvSpPr>
          <p:spPr bwMode="auto">
            <a:xfrm>
              <a:off x="1610" y="2493"/>
              <a:ext cx="181" cy="9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en-GB" altLang="en-US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5" name="Text Box 31"/>
            <p:cNvSpPr txBox="1">
              <a:spLocks noChangeArrowheads="1"/>
            </p:cNvSpPr>
            <p:nvPr/>
          </p:nvSpPr>
          <p:spPr bwMode="auto">
            <a:xfrm>
              <a:off x="1744" y="2165"/>
              <a:ext cx="2128" cy="4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400" b="1" u="sng" dirty="0">
                  <a:solidFill>
                    <a:prstClr val="black"/>
                  </a:solidFill>
                  <a:latin typeface="Calibri"/>
                </a:rPr>
                <a:t>Measles 2</a:t>
              </a:r>
              <a:r>
                <a:rPr lang="en-US" altLang="en-US" sz="1400" b="1" u="sng" baseline="30000" dirty="0">
                  <a:solidFill>
                    <a:prstClr val="black"/>
                  </a:solidFill>
                  <a:latin typeface="Calibri"/>
                </a:rPr>
                <a:t>nd</a:t>
              </a:r>
              <a:r>
                <a:rPr lang="en-US" altLang="en-US" sz="1400" b="1" u="sng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altLang="en-US" sz="1400" b="1" u="sng" dirty="0" smtClean="0">
                  <a:solidFill>
                    <a:prstClr val="black"/>
                  </a:solidFill>
                  <a:latin typeface="Calibri"/>
                </a:rPr>
                <a:t>Dose Introduction (2010-2013)</a:t>
              </a:r>
              <a:endParaRPr lang="en-US" altLang="en-US" sz="1400" b="1" u="sng" dirty="0">
                <a:solidFill>
                  <a:prstClr val="black"/>
                </a:solidFill>
                <a:latin typeface="Calibri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400" dirty="0">
                  <a:solidFill>
                    <a:prstClr val="black"/>
                  </a:solidFill>
                  <a:latin typeface="Calibri"/>
                </a:rPr>
                <a:t>- through </a:t>
              </a:r>
              <a:r>
                <a:rPr lang="en-US" altLang="en-US" sz="1400" dirty="0" smtClean="0">
                  <a:solidFill>
                    <a:prstClr val="black"/>
                  </a:solidFill>
                  <a:latin typeface="Calibri"/>
                </a:rPr>
                <a:t>campaigns</a:t>
              </a:r>
              <a:endParaRPr lang="en-US" altLang="en-US" sz="1400" dirty="0">
                <a:solidFill>
                  <a:prstClr val="black"/>
                </a:solidFill>
                <a:latin typeface="Calibri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400" dirty="0">
                  <a:solidFill>
                    <a:prstClr val="black"/>
                  </a:solidFill>
                  <a:latin typeface="Calibri"/>
                </a:rPr>
                <a:t>- through </a:t>
              </a:r>
              <a:r>
                <a:rPr lang="en-US" altLang="en-US" sz="1400" dirty="0" smtClean="0">
                  <a:solidFill>
                    <a:prstClr val="black"/>
                  </a:solidFill>
                  <a:latin typeface="Calibri"/>
                </a:rPr>
                <a:t>Routine Immunization </a:t>
              </a:r>
              <a:endParaRPr lang="en-US" alt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039" name="Text Box 62"/>
          <p:cNvSpPr txBox="1">
            <a:spLocks noChangeArrowheads="1"/>
          </p:cNvSpPr>
          <p:nvPr/>
        </p:nvSpPr>
        <p:spPr bwMode="auto">
          <a:xfrm>
            <a:off x="1588" y="5418696"/>
            <a:ext cx="4642420" cy="602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65113" indent="-265113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130000"/>
              <a:buFont typeface="Wingdings" pitchFamily="2" charset="2"/>
              <a:buNone/>
            </a:pPr>
            <a:r>
              <a:rPr lang="en-IN" altLang="en-US" sz="1100" dirty="0" smtClean="0">
                <a:solidFill>
                  <a:prstClr val="black"/>
                </a:solidFill>
                <a:latin typeface="+mj-lt"/>
                <a:cs typeface="Arial" charset="0"/>
              </a:rPr>
              <a:t>     ~ </a:t>
            </a:r>
            <a:r>
              <a:rPr lang="en-IN" altLang="en-US" sz="1100" dirty="0">
                <a:solidFill>
                  <a:prstClr val="black"/>
                </a:solidFill>
                <a:latin typeface="+mj-lt"/>
                <a:cs typeface="Arial" charset="0"/>
              </a:rPr>
              <a:t>119 million children (9 </a:t>
            </a:r>
            <a:r>
              <a:rPr lang="en-IN" altLang="en-US" sz="1100" dirty="0" smtClean="0">
                <a:solidFill>
                  <a:prstClr val="black"/>
                </a:solidFill>
                <a:latin typeface="+mj-lt"/>
                <a:cs typeface="Arial" charset="0"/>
              </a:rPr>
              <a:t>months </a:t>
            </a:r>
            <a:r>
              <a:rPr lang="en-IN" altLang="en-US" sz="1100" dirty="0">
                <a:solidFill>
                  <a:prstClr val="black"/>
                </a:solidFill>
                <a:latin typeface="+mj-lt"/>
                <a:cs typeface="Arial" charset="0"/>
              </a:rPr>
              <a:t>&lt; 10 </a:t>
            </a:r>
            <a:r>
              <a:rPr lang="en-IN" altLang="en-US" sz="1100" dirty="0" smtClean="0">
                <a:solidFill>
                  <a:prstClr val="black"/>
                </a:solidFill>
                <a:latin typeface="+mj-lt"/>
                <a:cs typeface="Arial" charset="0"/>
              </a:rPr>
              <a:t>year</a:t>
            </a:r>
            <a:r>
              <a:rPr lang="en-IN" altLang="en-US" sz="1100" dirty="0">
                <a:solidFill>
                  <a:prstClr val="black"/>
                </a:solidFill>
                <a:latin typeface="+mj-lt"/>
                <a:cs typeface="Arial" charset="0"/>
              </a:rPr>
              <a:t>) vaccinated </a:t>
            </a:r>
            <a:r>
              <a:rPr lang="en-IN" altLang="en-US" sz="1100" dirty="0" smtClean="0">
                <a:solidFill>
                  <a:prstClr val="black"/>
                </a:solidFill>
                <a:latin typeface="+mj-lt"/>
                <a:cs typeface="Arial" charset="0"/>
              </a:rPr>
              <a:t>through phased measles SIA campaigns </a:t>
            </a:r>
            <a:r>
              <a:rPr lang="en-IN" altLang="en-US" sz="1100" dirty="0">
                <a:solidFill>
                  <a:prstClr val="black"/>
                </a:solidFill>
                <a:latin typeface="+mj-lt"/>
                <a:cs typeface="Arial" charset="0"/>
              </a:rPr>
              <a:t>with ~ 90</a:t>
            </a:r>
            <a:r>
              <a:rPr lang="en-IN" altLang="en-US" sz="1100" dirty="0" smtClean="0">
                <a:solidFill>
                  <a:prstClr val="black"/>
                </a:solidFill>
                <a:latin typeface="+mj-lt"/>
                <a:cs typeface="Arial" charset="0"/>
              </a:rPr>
              <a:t>%* reported  coverage</a:t>
            </a:r>
            <a:r>
              <a:rPr lang="en-IN" altLang="en-US" sz="1100" dirty="0">
                <a:solidFill>
                  <a:prstClr val="black"/>
                </a:solidFill>
                <a:latin typeface="+mj-lt"/>
                <a:cs typeface="Arial" charset="0"/>
              </a:rPr>
              <a:t> </a:t>
            </a:r>
            <a:endParaRPr lang="en-IN" altLang="en-US" sz="11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265113" indent="-265113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130000"/>
              <a:buFont typeface="Wingdings" pitchFamily="2" charset="2"/>
              <a:buNone/>
            </a:pPr>
            <a:r>
              <a:rPr lang="en-IN" altLang="en-US" sz="1100" dirty="0">
                <a:solidFill>
                  <a:prstClr val="black"/>
                </a:solidFill>
                <a:latin typeface="+mj-lt"/>
                <a:cs typeface="Arial" charset="0"/>
              </a:rPr>
              <a:t>	</a:t>
            </a:r>
            <a:r>
              <a:rPr lang="en-IN" altLang="en-US" sz="1100" dirty="0" smtClean="0">
                <a:solidFill>
                  <a:prstClr val="black"/>
                </a:solidFill>
                <a:latin typeface="+mj-lt"/>
                <a:cs typeface="Arial" charset="0"/>
              </a:rPr>
              <a:t>(Supported </a:t>
            </a:r>
            <a:r>
              <a:rPr lang="en-IN" altLang="en-US" sz="1100" dirty="0">
                <a:solidFill>
                  <a:prstClr val="black"/>
                </a:solidFill>
                <a:latin typeface="+mj-lt"/>
                <a:cs typeface="Arial" charset="0"/>
              </a:rPr>
              <a:t>by </a:t>
            </a:r>
            <a:r>
              <a:rPr lang="en-IN" altLang="en-US" sz="1100" dirty="0" smtClean="0">
                <a:solidFill>
                  <a:prstClr val="black"/>
                </a:solidFill>
                <a:latin typeface="+mj-lt"/>
                <a:cs typeface="Arial" charset="0"/>
              </a:rPr>
              <a:t>WHO-India NPSP and UNICEF)</a:t>
            </a:r>
            <a:endParaRPr lang="en-IN" altLang="en-US" sz="1100" dirty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62" y="6631468"/>
            <a:ext cx="38217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prstClr val="black"/>
                </a:solidFill>
              </a:rPr>
              <a:t>*Cumulative MOH administrative MCV-2 campaign coverage  data</a:t>
            </a:r>
            <a:endParaRPr lang="en-US" sz="1050" dirty="0">
              <a:solidFill>
                <a:prstClr val="black"/>
              </a:solidFill>
            </a:endParaRPr>
          </a:p>
        </p:txBody>
      </p:sp>
      <p:graphicFrame>
        <p:nvGraphicFramePr>
          <p:cNvPr id="42034" name="Object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025750"/>
              </p:ext>
            </p:extLst>
          </p:nvPr>
        </p:nvGraphicFramePr>
        <p:xfrm>
          <a:off x="5113338" y="2636838"/>
          <a:ext cx="3979862" cy="241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Worksheet" r:id="rId5" imgW="9344143" imgH="3543178" progId="Excel.Sheet.8">
                  <p:embed/>
                </p:oleObj>
              </mc:Choice>
              <mc:Fallback>
                <p:oleObj name="Worksheet" r:id="rId5" imgW="9344143" imgH="35431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 l="1988" r="2669"/>
                      <a:stretch>
                        <a:fillRect/>
                      </a:stretch>
                    </p:blipFill>
                    <p:spPr bwMode="auto">
                      <a:xfrm>
                        <a:off x="5113338" y="2636838"/>
                        <a:ext cx="3979862" cy="241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41" name="Rectangle 7"/>
          <p:cNvSpPr>
            <a:spLocks noChangeArrowheads="1"/>
          </p:cNvSpPr>
          <p:nvPr/>
        </p:nvSpPr>
        <p:spPr bwMode="auto">
          <a:xfrm>
            <a:off x="5670550" y="2665413"/>
            <a:ext cx="609600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Phase I</a:t>
            </a:r>
          </a:p>
        </p:txBody>
      </p:sp>
      <p:sp>
        <p:nvSpPr>
          <p:cNvPr id="42042" name="Rectangle 10"/>
          <p:cNvSpPr>
            <a:spLocks noChangeArrowheads="1"/>
          </p:cNvSpPr>
          <p:nvPr/>
        </p:nvSpPr>
        <p:spPr bwMode="auto">
          <a:xfrm>
            <a:off x="6553200" y="2665413"/>
            <a:ext cx="609600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Phase II</a:t>
            </a:r>
          </a:p>
        </p:txBody>
      </p:sp>
      <p:sp>
        <p:nvSpPr>
          <p:cNvPr id="42043" name="Rectangle 12"/>
          <p:cNvSpPr>
            <a:spLocks noChangeArrowheads="1"/>
          </p:cNvSpPr>
          <p:nvPr/>
        </p:nvSpPr>
        <p:spPr bwMode="auto">
          <a:xfrm>
            <a:off x="6475413" y="2420938"/>
            <a:ext cx="833437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Measles catch-up campaign</a:t>
            </a:r>
          </a:p>
        </p:txBody>
      </p:sp>
      <p:sp>
        <p:nvSpPr>
          <p:cNvPr id="42044" name="Rectangle 10"/>
          <p:cNvSpPr>
            <a:spLocks noChangeArrowheads="1"/>
          </p:cNvSpPr>
          <p:nvPr/>
        </p:nvSpPr>
        <p:spPr bwMode="auto">
          <a:xfrm>
            <a:off x="7431088" y="2665413"/>
            <a:ext cx="609600" cy="11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charset="0"/>
                <a:cs typeface="Arial" charset="0"/>
              </a:rPr>
              <a:t>Phase III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1501651"/>
            <a:ext cx="615553" cy="3356721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Cases from confirmed measles outbreaks</a:t>
            </a:r>
          </a:p>
        </p:txBody>
      </p:sp>
      <p:sp>
        <p:nvSpPr>
          <p:cNvPr id="42046" name="TextBox 17"/>
          <p:cNvSpPr txBox="1">
            <a:spLocks noChangeArrowheads="1"/>
          </p:cNvSpPr>
          <p:nvPr/>
        </p:nvSpPr>
        <p:spPr bwMode="auto">
          <a:xfrm>
            <a:off x="5436096" y="1705943"/>
            <a:ext cx="3600400" cy="426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en-US"/>
            </a:defPPr>
            <a:lvl1pPr marL="265113" indent="-265113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Pct val="130000"/>
              <a:buFont typeface="Wingdings" pitchFamily="2" charset="2"/>
              <a:buNone/>
              <a:defRPr sz="16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 marL="0" indent="0" algn="ctr"/>
            <a:r>
              <a:rPr lang="en-US" sz="1200" dirty="0" smtClean="0">
                <a:latin typeface="+mj-lt"/>
              </a:rPr>
              <a:t>Reduction in </a:t>
            </a:r>
            <a:r>
              <a:rPr lang="en-US" sz="1200" dirty="0">
                <a:latin typeface="+mj-lt"/>
              </a:rPr>
              <a:t>Measles cases </a:t>
            </a:r>
            <a:r>
              <a:rPr lang="en-US" sz="1200" dirty="0" smtClean="0">
                <a:latin typeface="+mj-lt"/>
              </a:rPr>
              <a:t>after SIAs based on surveillance data from the three campaign states</a:t>
            </a:r>
            <a:endParaRPr lang="en-US" sz="1200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23259" y="3266440"/>
            <a:ext cx="1778669" cy="108012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82244" y="5013176"/>
            <a:ext cx="4572000" cy="1754326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Capacity building workshops of health workers, medical officers and key program managers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Strengthening lab network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Case &amp; outbreak investigation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Data analysis and </a:t>
            </a:r>
            <a:r>
              <a:rPr lang="en-US" dirty="0" smtClean="0"/>
              <a:t>use of data for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6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71" y="838491"/>
            <a:ext cx="2554093" cy="285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863" y="1248735"/>
            <a:ext cx="152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Pan-India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7" b="19199"/>
          <a:stretch>
            <a:fillRect/>
          </a:stretch>
        </p:blipFill>
        <p:spPr bwMode="auto">
          <a:xfrm>
            <a:off x="7308304" y="3889515"/>
            <a:ext cx="152082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1" b="14174"/>
          <a:stretch>
            <a:fillRect/>
          </a:stretch>
        </p:blipFill>
        <p:spPr bwMode="auto">
          <a:xfrm>
            <a:off x="6808100" y="743354"/>
            <a:ext cx="2160587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005"/>
            <a:ext cx="9144000" cy="4924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Polio Assets In India: WHO / UNICEF &amp; Others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53489"/>
              </p:ext>
            </p:extLst>
          </p:nvPr>
        </p:nvGraphicFramePr>
        <p:xfrm>
          <a:off x="4126748" y="838491"/>
          <a:ext cx="2556000" cy="285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Bitmap Image" r:id="rId7" imgW="9504762" imgH="6590476" progId="PBrush">
                  <p:embed/>
                </p:oleObj>
              </mc:Choice>
              <mc:Fallback>
                <p:oleObj name="Bitmap Image" r:id="rId7" imgW="9504762" imgH="659047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97" r="17497"/>
                      <a:stretch>
                        <a:fillRect/>
                      </a:stretch>
                    </p:blipFill>
                    <p:spPr bwMode="auto">
                      <a:xfrm>
                        <a:off x="4126748" y="838491"/>
                        <a:ext cx="2556000" cy="2859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1"/>
          <p:cNvSpPr>
            <a:spLocks noChangeArrowheads="1"/>
          </p:cNvSpPr>
          <p:nvPr/>
        </p:nvSpPr>
        <p:spPr bwMode="auto">
          <a:xfrm>
            <a:off x="1354200" y="623338"/>
            <a:ext cx="228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smtClean="0">
                <a:latin typeface="Georgia" panose="02040502050405020303" pitchFamily="18" charset="0"/>
              </a:rPr>
              <a:t>Medical Officers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026471" y="657590"/>
            <a:ext cx="24522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 smtClean="0">
                <a:latin typeface="Georgia" panose="02040502050405020303" pitchFamily="18" charset="0"/>
              </a:rPr>
              <a:t>  Field Monitors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11" name="Rectangle 51"/>
          <p:cNvSpPr>
            <a:spLocks noChangeArrowheads="1"/>
          </p:cNvSpPr>
          <p:nvPr/>
        </p:nvSpPr>
        <p:spPr bwMode="auto">
          <a:xfrm>
            <a:off x="5272620" y="1213597"/>
            <a:ext cx="4829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0" dirty="0">
                <a:latin typeface="Georgia" panose="02040502050405020303" pitchFamily="18" charset="0"/>
              </a:rPr>
              <a:t>964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0058" y="3889515"/>
            <a:ext cx="6318041" cy="2749550"/>
            <a:chOff x="1263254" y="1951038"/>
            <a:chExt cx="6722552" cy="4322762"/>
          </a:xfrm>
        </p:grpSpPr>
        <p:sp>
          <p:nvSpPr>
            <p:cNvPr id="12" name="Freeform 11"/>
            <p:cNvSpPr/>
            <p:nvPr/>
          </p:nvSpPr>
          <p:spPr>
            <a:xfrm>
              <a:off x="6165054" y="1951038"/>
              <a:ext cx="1816035" cy="4322762"/>
            </a:xfrm>
            <a:custGeom>
              <a:avLst/>
              <a:gdLst>
                <a:gd name="connsiteX0" fmla="*/ 0 w 1727069"/>
                <a:gd name="connsiteY0" fmla="*/ 172707 h 3524702"/>
                <a:gd name="connsiteX1" fmla="*/ 172707 w 1727069"/>
                <a:gd name="connsiteY1" fmla="*/ 0 h 3524702"/>
                <a:gd name="connsiteX2" fmla="*/ 1554362 w 1727069"/>
                <a:gd name="connsiteY2" fmla="*/ 0 h 3524702"/>
                <a:gd name="connsiteX3" fmla="*/ 1727069 w 1727069"/>
                <a:gd name="connsiteY3" fmla="*/ 172707 h 3524702"/>
                <a:gd name="connsiteX4" fmla="*/ 1727069 w 1727069"/>
                <a:gd name="connsiteY4" fmla="*/ 3351995 h 3524702"/>
                <a:gd name="connsiteX5" fmla="*/ 1554362 w 1727069"/>
                <a:gd name="connsiteY5" fmla="*/ 3524702 h 3524702"/>
                <a:gd name="connsiteX6" fmla="*/ 172707 w 1727069"/>
                <a:gd name="connsiteY6" fmla="*/ 3524702 h 3524702"/>
                <a:gd name="connsiteX7" fmla="*/ 0 w 1727069"/>
                <a:gd name="connsiteY7" fmla="*/ 3351995 h 3524702"/>
                <a:gd name="connsiteX8" fmla="*/ 0 w 1727069"/>
                <a:gd name="connsiteY8" fmla="*/ 172707 h 352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7069" h="3524702">
                  <a:moveTo>
                    <a:pt x="0" y="172707"/>
                  </a:moveTo>
                  <a:cubicBezTo>
                    <a:pt x="0" y="77324"/>
                    <a:pt x="77324" y="0"/>
                    <a:pt x="172707" y="0"/>
                  </a:cubicBezTo>
                  <a:lnTo>
                    <a:pt x="1554362" y="0"/>
                  </a:lnTo>
                  <a:cubicBezTo>
                    <a:pt x="1649745" y="0"/>
                    <a:pt x="1727069" y="77324"/>
                    <a:pt x="1727069" y="172707"/>
                  </a:cubicBezTo>
                  <a:lnTo>
                    <a:pt x="1727069" y="3351995"/>
                  </a:lnTo>
                  <a:cubicBezTo>
                    <a:pt x="1727069" y="3447378"/>
                    <a:pt x="1649745" y="3524702"/>
                    <a:pt x="1554362" y="3524702"/>
                  </a:cubicBezTo>
                  <a:lnTo>
                    <a:pt x="172707" y="3524702"/>
                  </a:lnTo>
                  <a:cubicBezTo>
                    <a:pt x="77324" y="3524702"/>
                    <a:pt x="0" y="3447378"/>
                    <a:pt x="0" y="3351995"/>
                  </a:cubicBezTo>
                  <a:lnTo>
                    <a:pt x="0" y="172707"/>
                  </a:lnTo>
                  <a:close/>
                </a:path>
              </a:pathLst>
            </a:custGeom>
            <a:ln>
              <a:solidFill>
                <a:srgbClr val="FF0066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56032" tIns="1665912" rIns="256032" bIns="960974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800" b="0" dirty="0">
                <a:solidFill>
                  <a:schemeClr val="tx1"/>
                </a:solidFill>
                <a:latin typeface="Georgia" panose="02040502050405020303" pitchFamily="18" charset="0"/>
              </a:endParaRPr>
            </a:p>
          </p:txBody>
        </p:sp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338263" y="1951038"/>
              <a:ext cx="6297096" cy="4322762"/>
              <a:chOff x="2067475" y="2183325"/>
              <a:chExt cx="6986502" cy="3524702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067475" y="2183325"/>
                <a:ext cx="1641972" cy="3524702"/>
              </a:xfrm>
              <a:custGeom>
                <a:avLst/>
                <a:gdLst>
                  <a:gd name="connsiteX0" fmla="*/ 0 w 1727069"/>
                  <a:gd name="connsiteY0" fmla="*/ 172707 h 3524702"/>
                  <a:gd name="connsiteX1" fmla="*/ 172707 w 1727069"/>
                  <a:gd name="connsiteY1" fmla="*/ 0 h 3524702"/>
                  <a:gd name="connsiteX2" fmla="*/ 1554362 w 1727069"/>
                  <a:gd name="connsiteY2" fmla="*/ 0 h 3524702"/>
                  <a:gd name="connsiteX3" fmla="*/ 1727069 w 1727069"/>
                  <a:gd name="connsiteY3" fmla="*/ 172707 h 3524702"/>
                  <a:gd name="connsiteX4" fmla="*/ 1727069 w 1727069"/>
                  <a:gd name="connsiteY4" fmla="*/ 3351995 h 3524702"/>
                  <a:gd name="connsiteX5" fmla="*/ 1554362 w 1727069"/>
                  <a:gd name="connsiteY5" fmla="*/ 3524702 h 3524702"/>
                  <a:gd name="connsiteX6" fmla="*/ 172707 w 1727069"/>
                  <a:gd name="connsiteY6" fmla="*/ 3524702 h 3524702"/>
                  <a:gd name="connsiteX7" fmla="*/ 0 w 1727069"/>
                  <a:gd name="connsiteY7" fmla="*/ 3351995 h 3524702"/>
                  <a:gd name="connsiteX8" fmla="*/ 0 w 1727069"/>
                  <a:gd name="connsiteY8" fmla="*/ 172707 h 35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069" h="3524702">
                    <a:moveTo>
                      <a:pt x="0" y="172707"/>
                    </a:moveTo>
                    <a:cubicBezTo>
                      <a:pt x="0" y="77324"/>
                      <a:pt x="77324" y="0"/>
                      <a:pt x="172707" y="0"/>
                    </a:cubicBezTo>
                    <a:lnTo>
                      <a:pt x="1554362" y="0"/>
                    </a:lnTo>
                    <a:cubicBezTo>
                      <a:pt x="1649745" y="0"/>
                      <a:pt x="1727069" y="77324"/>
                      <a:pt x="1727069" y="172707"/>
                    </a:cubicBezTo>
                    <a:lnTo>
                      <a:pt x="1727069" y="3351995"/>
                    </a:lnTo>
                    <a:cubicBezTo>
                      <a:pt x="1727069" y="3447378"/>
                      <a:pt x="1649745" y="3524702"/>
                      <a:pt x="1554362" y="3524702"/>
                    </a:cubicBezTo>
                    <a:lnTo>
                      <a:pt x="172707" y="3524702"/>
                    </a:lnTo>
                    <a:cubicBezTo>
                      <a:pt x="77324" y="3524702"/>
                      <a:pt x="0" y="3447378"/>
                      <a:pt x="0" y="3351995"/>
                    </a:cubicBezTo>
                    <a:lnTo>
                      <a:pt x="0" y="172707"/>
                    </a:lnTo>
                    <a:close/>
                  </a:path>
                </a:pathLst>
              </a:custGeom>
              <a:solidFill>
                <a:schemeClr val="lt1">
                  <a:hueOff val="0"/>
                  <a:satOff val="0"/>
                  <a:lumOff val="0"/>
                </a:schemeClr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56032" tIns="1665912" rIns="256032" bIns="960974" spcCol="1270" anchor="ctr"/>
              <a:lstStyle/>
              <a:p>
                <a:pPr algn="ctr" defTabSz="16002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 b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343559" y="2522464"/>
                <a:ext cx="1174346" cy="87502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reeform 15"/>
              <p:cNvSpPr/>
              <p:nvPr/>
            </p:nvSpPr>
            <p:spPr>
              <a:xfrm>
                <a:off x="3709447" y="2183325"/>
                <a:ext cx="1829549" cy="3524702"/>
              </a:xfrm>
              <a:custGeom>
                <a:avLst/>
                <a:gdLst>
                  <a:gd name="connsiteX0" fmla="*/ 0 w 1727069"/>
                  <a:gd name="connsiteY0" fmla="*/ 172707 h 3524702"/>
                  <a:gd name="connsiteX1" fmla="*/ 172707 w 1727069"/>
                  <a:gd name="connsiteY1" fmla="*/ 0 h 3524702"/>
                  <a:gd name="connsiteX2" fmla="*/ 1554362 w 1727069"/>
                  <a:gd name="connsiteY2" fmla="*/ 0 h 3524702"/>
                  <a:gd name="connsiteX3" fmla="*/ 1727069 w 1727069"/>
                  <a:gd name="connsiteY3" fmla="*/ 172707 h 3524702"/>
                  <a:gd name="connsiteX4" fmla="*/ 1727069 w 1727069"/>
                  <a:gd name="connsiteY4" fmla="*/ 3351995 h 3524702"/>
                  <a:gd name="connsiteX5" fmla="*/ 1554362 w 1727069"/>
                  <a:gd name="connsiteY5" fmla="*/ 3524702 h 3524702"/>
                  <a:gd name="connsiteX6" fmla="*/ 172707 w 1727069"/>
                  <a:gd name="connsiteY6" fmla="*/ 3524702 h 3524702"/>
                  <a:gd name="connsiteX7" fmla="*/ 0 w 1727069"/>
                  <a:gd name="connsiteY7" fmla="*/ 3351995 h 3524702"/>
                  <a:gd name="connsiteX8" fmla="*/ 0 w 1727069"/>
                  <a:gd name="connsiteY8" fmla="*/ 172707 h 35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069" h="3524702">
                    <a:moveTo>
                      <a:pt x="0" y="172707"/>
                    </a:moveTo>
                    <a:cubicBezTo>
                      <a:pt x="0" y="77324"/>
                      <a:pt x="77324" y="0"/>
                      <a:pt x="172707" y="0"/>
                    </a:cubicBezTo>
                    <a:lnTo>
                      <a:pt x="1554362" y="0"/>
                    </a:lnTo>
                    <a:cubicBezTo>
                      <a:pt x="1649745" y="0"/>
                      <a:pt x="1727069" y="77324"/>
                      <a:pt x="1727069" y="172707"/>
                    </a:cubicBezTo>
                    <a:lnTo>
                      <a:pt x="1727069" y="3351995"/>
                    </a:lnTo>
                    <a:cubicBezTo>
                      <a:pt x="1727069" y="3447378"/>
                      <a:pt x="1649745" y="3524702"/>
                      <a:pt x="1554362" y="3524702"/>
                    </a:cubicBezTo>
                    <a:lnTo>
                      <a:pt x="172707" y="3524702"/>
                    </a:lnTo>
                    <a:cubicBezTo>
                      <a:pt x="77324" y="3524702"/>
                      <a:pt x="0" y="3447378"/>
                      <a:pt x="0" y="3351995"/>
                    </a:cubicBezTo>
                    <a:lnTo>
                      <a:pt x="0" y="172707"/>
                    </a:lnTo>
                    <a:close/>
                  </a:path>
                </a:pathLst>
              </a:custGeom>
              <a:ln>
                <a:solidFill>
                  <a:srgbClr val="FF0066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56032" tIns="1665912" rIns="256032" bIns="960974" spcCol="1270" anchor="ctr"/>
              <a:lstStyle/>
              <a:p>
                <a:pPr algn="ctr" defTabSz="16002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 b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122911" y="2518580"/>
                <a:ext cx="1174347" cy="84654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Freeform 17"/>
              <p:cNvSpPr/>
              <p:nvPr/>
            </p:nvSpPr>
            <p:spPr>
              <a:xfrm>
                <a:off x="5543035" y="2183325"/>
                <a:ext cx="1879669" cy="3524702"/>
              </a:xfrm>
              <a:custGeom>
                <a:avLst/>
                <a:gdLst>
                  <a:gd name="connsiteX0" fmla="*/ 0 w 1727069"/>
                  <a:gd name="connsiteY0" fmla="*/ 172707 h 3524702"/>
                  <a:gd name="connsiteX1" fmla="*/ 172707 w 1727069"/>
                  <a:gd name="connsiteY1" fmla="*/ 0 h 3524702"/>
                  <a:gd name="connsiteX2" fmla="*/ 1554362 w 1727069"/>
                  <a:gd name="connsiteY2" fmla="*/ 0 h 3524702"/>
                  <a:gd name="connsiteX3" fmla="*/ 1727069 w 1727069"/>
                  <a:gd name="connsiteY3" fmla="*/ 172707 h 3524702"/>
                  <a:gd name="connsiteX4" fmla="*/ 1727069 w 1727069"/>
                  <a:gd name="connsiteY4" fmla="*/ 3351995 h 3524702"/>
                  <a:gd name="connsiteX5" fmla="*/ 1554362 w 1727069"/>
                  <a:gd name="connsiteY5" fmla="*/ 3524702 h 3524702"/>
                  <a:gd name="connsiteX6" fmla="*/ 172707 w 1727069"/>
                  <a:gd name="connsiteY6" fmla="*/ 3524702 h 3524702"/>
                  <a:gd name="connsiteX7" fmla="*/ 0 w 1727069"/>
                  <a:gd name="connsiteY7" fmla="*/ 3351995 h 3524702"/>
                  <a:gd name="connsiteX8" fmla="*/ 0 w 1727069"/>
                  <a:gd name="connsiteY8" fmla="*/ 172707 h 352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27069" h="3524702">
                    <a:moveTo>
                      <a:pt x="0" y="172707"/>
                    </a:moveTo>
                    <a:cubicBezTo>
                      <a:pt x="0" y="77324"/>
                      <a:pt x="77324" y="0"/>
                      <a:pt x="172707" y="0"/>
                    </a:cubicBezTo>
                    <a:lnTo>
                      <a:pt x="1554362" y="0"/>
                    </a:lnTo>
                    <a:cubicBezTo>
                      <a:pt x="1649745" y="0"/>
                      <a:pt x="1727069" y="77324"/>
                      <a:pt x="1727069" y="172707"/>
                    </a:cubicBezTo>
                    <a:lnTo>
                      <a:pt x="1727069" y="3351995"/>
                    </a:lnTo>
                    <a:cubicBezTo>
                      <a:pt x="1727069" y="3447378"/>
                      <a:pt x="1649745" y="3524702"/>
                      <a:pt x="1554362" y="3524702"/>
                    </a:cubicBezTo>
                    <a:lnTo>
                      <a:pt x="172707" y="3524702"/>
                    </a:lnTo>
                    <a:cubicBezTo>
                      <a:pt x="77324" y="3524702"/>
                      <a:pt x="0" y="3447378"/>
                      <a:pt x="0" y="3351995"/>
                    </a:cubicBezTo>
                    <a:lnTo>
                      <a:pt x="0" y="172707"/>
                    </a:lnTo>
                    <a:close/>
                  </a:path>
                </a:pathLst>
              </a:custGeom>
              <a:ln>
                <a:solidFill>
                  <a:srgbClr val="FF0066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56032" tIns="1665912" rIns="256032" bIns="960974" spcCol="1270" anchor="ctr"/>
              <a:lstStyle/>
              <a:p>
                <a:pPr algn="ctr" defTabSz="16002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400" b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902265" y="2518578"/>
                <a:ext cx="1173025" cy="8465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Left-Right Arrow 19"/>
              <p:cNvSpPr/>
              <p:nvPr/>
            </p:nvSpPr>
            <p:spPr>
              <a:xfrm>
                <a:off x="2277510" y="5002569"/>
                <a:ext cx="6776467" cy="705458"/>
              </a:xfrm>
              <a:prstGeom prst="leftRightArrow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21" name="Oval 20"/>
            <p:cNvSpPr/>
            <p:nvPr/>
          </p:nvSpPr>
          <p:spPr>
            <a:xfrm>
              <a:off x="6375798" y="2366965"/>
              <a:ext cx="1031081" cy="103345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66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1810941" y="2576514"/>
              <a:ext cx="647701" cy="53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Georgia" panose="02040502050405020303" pitchFamily="18" charset="0"/>
                </a:rPr>
                <a:t>48</a:t>
              </a:r>
            </a:p>
          </p:txBody>
        </p: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3330180" y="2617789"/>
              <a:ext cx="979885" cy="53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Georgia" panose="02040502050405020303" pitchFamily="18" charset="0"/>
                </a:rPr>
                <a:t>123</a:t>
              </a: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4924424" y="2625726"/>
              <a:ext cx="981074" cy="53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Georgia" panose="02040502050405020303" pitchFamily="18" charset="0"/>
                </a:rPr>
                <a:t>789</a:t>
              </a:r>
            </a:p>
          </p:txBody>
        </p:sp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6440091" y="2643189"/>
              <a:ext cx="992980" cy="53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0" dirty="0">
                  <a:latin typeface="Georgia" panose="02040502050405020303" pitchFamily="18" charset="0"/>
                </a:rPr>
                <a:t>6349</a:t>
              </a:r>
            </a:p>
          </p:txBody>
        </p:sp>
        <p:sp>
          <p:nvSpPr>
            <p:cNvPr id="26" name="Rounded Rectangle 4"/>
            <p:cNvSpPr/>
            <p:nvPr/>
          </p:nvSpPr>
          <p:spPr>
            <a:xfrm>
              <a:off x="1263254" y="4303713"/>
              <a:ext cx="1683544" cy="1230312"/>
            </a:xfrm>
            <a:prstGeom prst="blockArc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184912" rIns="184912" bIns="184912" spcCol="1270" anchor="ctr"/>
            <a:lstStyle/>
            <a:p>
              <a:pPr algn="ctr" defTabSz="1155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0" dirty="0">
                  <a:solidFill>
                    <a:schemeClr val="tx1"/>
                  </a:solidFill>
                  <a:latin typeface="Georgia" panose="02040502050405020303" pitchFamily="18" charset="0"/>
                </a:rPr>
                <a:t>Sub Regional Staff</a:t>
              </a:r>
            </a:p>
          </p:txBody>
        </p:sp>
        <p:sp>
          <p:nvSpPr>
            <p:cNvPr id="27" name="Rounded Rectangle 8"/>
            <p:cNvSpPr/>
            <p:nvPr/>
          </p:nvSpPr>
          <p:spPr>
            <a:xfrm>
              <a:off x="4481513" y="4217988"/>
              <a:ext cx="1683544" cy="1230312"/>
            </a:xfrm>
            <a:prstGeom prst="blockArc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184912" rIns="0" bIns="184912" spcCol="1270" anchor="ctr"/>
            <a:lstStyle/>
            <a:p>
              <a:pPr algn="ctr" defTabSz="1155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0" dirty="0">
                  <a:solidFill>
                    <a:schemeClr val="tx1"/>
                  </a:solidFill>
                  <a:latin typeface="Georgia" panose="02040502050405020303" pitchFamily="18" charset="0"/>
                </a:rPr>
                <a:t>Block </a:t>
              </a:r>
              <a:endParaRPr lang="en-US" sz="1400" b="0" dirty="0" smtClean="0">
                <a:solidFill>
                  <a:schemeClr val="tx1"/>
                </a:solidFill>
                <a:latin typeface="Georgia" panose="02040502050405020303" pitchFamily="18" charset="0"/>
              </a:endParaRPr>
            </a:p>
            <a:p>
              <a:pPr algn="ctr" defTabSz="1155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0" dirty="0" smtClean="0">
                  <a:solidFill>
                    <a:schemeClr val="tx1"/>
                  </a:solidFill>
                  <a:latin typeface="Georgia" panose="02040502050405020303" pitchFamily="18" charset="0"/>
                </a:rPr>
                <a:t>Mobilization </a:t>
              </a:r>
              <a:r>
                <a:rPr lang="en-US" sz="1400" b="0" dirty="0">
                  <a:solidFill>
                    <a:schemeClr val="tx1"/>
                  </a:solidFill>
                  <a:latin typeface="Georgia" panose="02040502050405020303" pitchFamily="18" charset="0"/>
                </a:rPr>
                <a:t>coordinators</a:t>
              </a:r>
            </a:p>
          </p:txBody>
        </p:sp>
        <p:sp>
          <p:nvSpPr>
            <p:cNvPr id="28" name="Rounded Rectangle 10"/>
            <p:cNvSpPr/>
            <p:nvPr/>
          </p:nvSpPr>
          <p:spPr>
            <a:xfrm>
              <a:off x="6028205" y="4135439"/>
              <a:ext cx="1957601" cy="1366836"/>
            </a:xfrm>
            <a:prstGeom prst="blockArc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184912" tIns="184912" rIns="184912" bIns="184912" spcCol="1270" anchor="ctr"/>
            <a:lstStyle/>
            <a:p>
              <a:pPr algn="ctr" defTabSz="1155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 b="0" dirty="0">
                  <a:solidFill>
                    <a:schemeClr val="tx1"/>
                  </a:solidFill>
                  <a:latin typeface="Georgia" panose="02040502050405020303" pitchFamily="18" charset="0"/>
                </a:rPr>
                <a:t>Community Mobilization Coordinators  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18210" y="4135439"/>
              <a:ext cx="1838325" cy="10596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1557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400" b="0" dirty="0">
                  <a:latin typeface="Georgia" panose="02040502050405020303" pitchFamily="18" charset="0"/>
                </a:rPr>
                <a:t>District Mobilization </a:t>
              </a:r>
              <a:r>
                <a:rPr lang="en-US" sz="1400" b="0" dirty="0" smtClean="0">
                  <a:latin typeface="Georgia" panose="02040502050405020303" pitchFamily="18" charset="0"/>
                </a:rPr>
                <a:t>Coordinators</a:t>
              </a:r>
              <a:endParaRPr lang="en-US" sz="1400" b="0" dirty="0">
                <a:latin typeface="Georgia" panose="02040502050405020303" pitchFamily="18" charset="0"/>
              </a:endParaRPr>
            </a:p>
          </p:txBody>
        </p:sp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760205" y="5532440"/>
              <a:ext cx="5425965" cy="483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Georgia" panose="02040502050405020303" pitchFamily="18" charset="0"/>
                </a:rPr>
                <a:t>7300+ </a:t>
              </a:r>
              <a:r>
                <a:rPr lang="en-US" altLang="en-US" sz="1400" b="1" dirty="0" err="1">
                  <a:latin typeface="Georgia" panose="02040502050405020303" pitchFamily="18" charset="0"/>
                </a:rPr>
                <a:t>SMNet</a:t>
              </a:r>
              <a:r>
                <a:rPr lang="en-US" altLang="en-US" sz="1400" b="1" dirty="0">
                  <a:latin typeface="Georgia" panose="02040502050405020303" pitchFamily="18" charset="0"/>
                </a:rPr>
                <a:t> Manpower </a:t>
              </a:r>
              <a:r>
                <a:rPr lang="en-US" altLang="en-US" sz="1400" b="1" dirty="0" smtClean="0">
                  <a:latin typeface="Georgia" panose="02040502050405020303" pitchFamily="18" charset="0"/>
                </a:rPr>
                <a:t>in states of  UP, Bihar &amp; WB</a:t>
              </a:r>
              <a:endParaRPr lang="en-US" altLang="en-US" sz="1400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2357970" y="1268760"/>
            <a:ext cx="4829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0" dirty="0" smtClean="0">
                <a:latin typeface="Georgia" panose="02040502050405020303" pitchFamily="18" charset="0"/>
              </a:rPr>
              <a:t>375</a:t>
            </a:r>
            <a:endParaRPr lang="en-US" sz="1200" b="0" dirty="0">
              <a:latin typeface="Georgia" panose="02040502050405020303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4588" y="3751223"/>
            <a:ext cx="8564099" cy="0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97991100"/>
              </p:ext>
            </p:extLst>
          </p:nvPr>
        </p:nvGraphicFramePr>
        <p:xfrm>
          <a:off x="155965" y="1160596"/>
          <a:ext cx="4563703" cy="544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2" name="Picture 2" descr="C:\Users\bahls\AppData\Local\Microsoft\Windows\Temporary Internet Files\Content.Outlook\9LEO4WWC\Core New Logo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1" b="40926"/>
          <a:stretch/>
        </p:blipFill>
        <p:spPr bwMode="auto">
          <a:xfrm>
            <a:off x="7168976" y="4981562"/>
            <a:ext cx="1660153" cy="40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eaterhead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3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908720"/>
          </a:xfr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</a:rPr>
              <a:t>Polio </a:t>
            </a:r>
            <a:r>
              <a:rPr lang="en-US" sz="3200" b="1" dirty="0" smtClean="0">
                <a:solidFill>
                  <a:srgbClr val="0070C0"/>
                </a:solidFill>
              </a:rPr>
              <a:t>Network </a:t>
            </a:r>
            <a:r>
              <a:rPr lang="en-US" sz="3200" b="1" dirty="0">
                <a:solidFill>
                  <a:srgbClr val="0070C0"/>
                </a:solidFill>
              </a:rPr>
              <a:t>: Scope of </a:t>
            </a:r>
            <a:r>
              <a:rPr lang="en-US" sz="3200" b="1" dirty="0" smtClean="0">
                <a:solidFill>
                  <a:srgbClr val="0070C0"/>
                </a:solidFill>
              </a:rPr>
              <a:t>Work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40088715"/>
              </p:ext>
            </p:extLst>
          </p:nvPr>
        </p:nvGraphicFramePr>
        <p:xfrm>
          <a:off x="107504" y="1124744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leaterhead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4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bg1"/>
          </a:solidFill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Key </a:t>
            </a:r>
            <a:r>
              <a:rPr lang="en-IN" sz="3200" b="1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Lessons </a:t>
            </a:r>
            <a:r>
              <a:rPr lang="en-IN" sz="3200" b="1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from </a:t>
            </a:r>
            <a:r>
              <a:rPr lang="en-IN" sz="3200" b="1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P</a:t>
            </a:r>
            <a:r>
              <a:rPr lang="en-IN" sz="3200" b="1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olio </a:t>
            </a:r>
            <a:r>
              <a:rPr lang="en-IN" sz="3200" b="1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for RI &amp; MR</a:t>
            </a:r>
            <a:endParaRPr lang="en-IN" sz="3200" b="1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2770" name="Group 50"/>
          <p:cNvGrpSpPr>
            <a:grpSpLocks/>
          </p:cNvGrpSpPr>
          <p:nvPr/>
        </p:nvGrpSpPr>
        <p:grpSpPr bwMode="auto">
          <a:xfrm>
            <a:off x="203201" y="665943"/>
            <a:ext cx="8712200" cy="5732462"/>
            <a:chOff x="204" y="545"/>
            <a:chExt cx="5488" cy="3611"/>
          </a:xfrm>
        </p:grpSpPr>
        <p:sp>
          <p:nvSpPr>
            <p:cNvPr id="32771" name="Arc 13"/>
            <p:cNvSpPr>
              <a:spLocks/>
            </p:cNvSpPr>
            <p:nvPr/>
          </p:nvSpPr>
          <p:spPr bwMode="auto">
            <a:xfrm>
              <a:off x="204" y="545"/>
              <a:ext cx="601" cy="3611"/>
            </a:xfrm>
            <a:custGeom>
              <a:avLst/>
              <a:gdLst>
                <a:gd name="T0" fmla="*/ 0 w 21600"/>
                <a:gd name="T1" fmla="*/ 0 h 41975"/>
                <a:gd name="T2" fmla="*/ 0 w 21600"/>
                <a:gd name="T3" fmla="*/ 0 h 41975"/>
                <a:gd name="T4" fmla="*/ 0 w 21600"/>
                <a:gd name="T5" fmla="*/ 0 h 419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75"/>
                <a:gd name="T11" fmla="*/ 21600 w 21600"/>
                <a:gd name="T12" fmla="*/ 41975 h 419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75" fill="none" extrusionOk="0">
                  <a:moveTo>
                    <a:pt x="4576" y="0"/>
                  </a:moveTo>
                  <a:cubicBezTo>
                    <a:pt x="14511" y="2154"/>
                    <a:pt x="21600" y="10944"/>
                    <a:pt x="21600" y="21110"/>
                  </a:cubicBezTo>
                  <a:cubicBezTo>
                    <a:pt x="21600" y="30886"/>
                    <a:pt x="15032" y="39444"/>
                    <a:pt x="5588" y="41974"/>
                  </a:cubicBezTo>
                </a:path>
                <a:path w="21600" h="41975" stroke="0" extrusionOk="0">
                  <a:moveTo>
                    <a:pt x="4576" y="0"/>
                  </a:moveTo>
                  <a:cubicBezTo>
                    <a:pt x="14511" y="2154"/>
                    <a:pt x="21600" y="10944"/>
                    <a:pt x="21600" y="21110"/>
                  </a:cubicBezTo>
                  <a:cubicBezTo>
                    <a:pt x="21600" y="30886"/>
                    <a:pt x="15032" y="39444"/>
                    <a:pt x="5588" y="41974"/>
                  </a:cubicBezTo>
                  <a:lnTo>
                    <a:pt x="0" y="21110"/>
                  </a:lnTo>
                  <a:close/>
                </a:path>
              </a:pathLst>
            </a:custGeom>
            <a:noFill/>
            <a:ln w="28575">
              <a:solidFill>
                <a:srgbClr val="CC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438" y="595"/>
              <a:ext cx="5254" cy="324"/>
              <a:chOff x="424314" y="5223996"/>
              <a:chExt cx="8514633" cy="549703"/>
            </a:xfrm>
          </p:grpSpPr>
          <p:sp>
            <p:nvSpPr>
              <p:cNvPr id="32802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03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Strong </a:t>
                </a:r>
                <a:r>
                  <a:rPr lang="en-IN" sz="2000" b="1" dirty="0"/>
                  <a:t>Government ownership &amp; accountability</a:t>
                </a:r>
              </a:p>
            </p:txBody>
          </p:sp>
        </p:grpSp>
        <p:sp>
          <p:nvSpPr>
            <p:cNvPr id="32773" name="Oval 5"/>
            <p:cNvSpPr>
              <a:spLocks noChangeArrowheads="1"/>
            </p:cNvSpPr>
            <p:nvPr/>
          </p:nvSpPr>
          <p:spPr bwMode="auto">
            <a:xfrm>
              <a:off x="322" y="565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74" name="Group 4"/>
            <p:cNvGrpSpPr>
              <a:grpSpLocks/>
            </p:cNvGrpSpPr>
            <p:nvPr/>
          </p:nvGrpSpPr>
          <p:grpSpPr bwMode="auto">
            <a:xfrm>
              <a:off x="631" y="1063"/>
              <a:ext cx="5061" cy="324"/>
              <a:chOff x="424314" y="5223996"/>
              <a:chExt cx="8514633" cy="549703"/>
            </a:xfrm>
          </p:grpSpPr>
          <p:sp>
            <p:nvSpPr>
              <p:cNvPr id="32800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801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Meticulous </a:t>
                </a:r>
                <a:r>
                  <a:rPr lang="en-IN" sz="2000" b="1" dirty="0"/>
                  <a:t>planning &amp; implementation</a:t>
                </a:r>
              </a:p>
            </p:txBody>
          </p:sp>
        </p:grpSp>
        <p:sp>
          <p:nvSpPr>
            <p:cNvPr id="32775" name="Oval 5"/>
            <p:cNvSpPr>
              <a:spLocks noChangeArrowheads="1"/>
            </p:cNvSpPr>
            <p:nvPr/>
          </p:nvSpPr>
          <p:spPr bwMode="auto">
            <a:xfrm>
              <a:off x="515" y="1033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76" name="Group 4"/>
            <p:cNvGrpSpPr>
              <a:grpSpLocks/>
            </p:cNvGrpSpPr>
            <p:nvPr/>
          </p:nvGrpSpPr>
          <p:grpSpPr bwMode="auto">
            <a:xfrm>
              <a:off x="722" y="1516"/>
              <a:ext cx="4970" cy="324"/>
              <a:chOff x="424314" y="5223996"/>
              <a:chExt cx="8514633" cy="549703"/>
            </a:xfrm>
          </p:grpSpPr>
          <p:sp>
            <p:nvSpPr>
              <p:cNvPr id="32798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9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High </a:t>
                </a:r>
                <a:r>
                  <a:rPr lang="en-IN" sz="2000" b="1" dirty="0"/>
                  <a:t>risk approach</a:t>
                </a:r>
              </a:p>
            </p:txBody>
          </p:sp>
        </p:grpSp>
        <p:sp>
          <p:nvSpPr>
            <p:cNvPr id="32777" name="Oval 5"/>
            <p:cNvSpPr>
              <a:spLocks noChangeArrowheads="1"/>
            </p:cNvSpPr>
            <p:nvPr/>
          </p:nvSpPr>
          <p:spPr bwMode="auto">
            <a:xfrm>
              <a:off x="614" y="1466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78" name="Group 4"/>
            <p:cNvGrpSpPr>
              <a:grpSpLocks/>
            </p:cNvGrpSpPr>
            <p:nvPr/>
          </p:nvGrpSpPr>
          <p:grpSpPr bwMode="auto">
            <a:xfrm>
              <a:off x="777" y="1971"/>
              <a:ext cx="4915" cy="324"/>
              <a:chOff x="424314" y="5223996"/>
              <a:chExt cx="8514633" cy="549703"/>
            </a:xfrm>
          </p:grpSpPr>
          <p:sp>
            <p:nvSpPr>
              <p:cNvPr id="32796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7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Capacity </a:t>
                </a:r>
                <a:r>
                  <a:rPr lang="en-IN" sz="2000" b="1" dirty="0"/>
                  <a:t>building of vaccinators on operation &amp; communication</a:t>
                </a:r>
              </a:p>
            </p:txBody>
          </p:sp>
        </p:grpSp>
        <p:sp>
          <p:nvSpPr>
            <p:cNvPr id="32779" name="Oval 5"/>
            <p:cNvSpPr>
              <a:spLocks noChangeArrowheads="1"/>
            </p:cNvSpPr>
            <p:nvPr/>
          </p:nvSpPr>
          <p:spPr bwMode="auto">
            <a:xfrm>
              <a:off x="661" y="1941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80" name="Group 4"/>
            <p:cNvGrpSpPr>
              <a:grpSpLocks/>
            </p:cNvGrpSpPr>
            <p:nvPr/>
          </p:nvGrpSpPr>
          <p:grpSpPr bwMode="auto">
            <a:xfrm>
              <a:off x="784" y="2450"/>
              <a:ext cx="4908" cy="324"/>
              <a:chOff x="424314" y="5223996"/>
              <a:chExt cx="8514633" cy="549703"/>
            </a:xfrm>
          </p:grpSpPr>
          <p:sp>
            <p:nvSpPr>
              <p:cNvPr id="32794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5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Robust </a:t>
                </a:r>
                <a:r>
                  <a:rPr lang="en-IN" sz="2000" b="1" dirty="0"/>
                  <a:t>communication strategy for demand generation</a:t>
                </a:r>
              </a:p>
            </p:txBody>
          </p:sp>
        </p:grpSp>
        <p:sp>
          <p:nvSpPr>
            <p:cNvPr id="32781" name="Oval 5"/>
            <p:cNvSpPr>
              <a:spLocks noChangeArrowheads="1"/>
            </p:cNvSpPr>
            <p:nvPr/>
          </p:nvSpPr>
          <p:spPr bwMode="auto">
            <a:xfrm>
              <a:off x="668" y="2420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82" name="Group 4"/>
            <p:cNvGrpSpPr>
              <a:grpSpLocks/>
            </p:cNvGrpSpPr>
            <p:nvPr/>
          </p:nvGrpSpPr>
          <p:grpSpPr bwMode="auto">
            <a:xfrm>
              <a:off x="753" y="2903"/>
              <a:ext cx="4939" cy="324"/>
              <a:chOff x="424314" y="5223996"/>
              <a:chExt cx="8514633" cy="549703"/>
            </a:xfrm>
          </p:grpSpPr>
          <p:sp>
            <p:nvSpPr>
              <p:cNvPr id="32792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3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Real </a:t>
                </a:r>
                <a:r>
                  <a:rPr lang="en-IN" sz="2000" b="1" dirty="0"/>
                  <a:t>time monitoring &amp; use of generated data</a:t>
                </a:r>
              </a:p>
            </p:txBody>
          </p:sp>
        </p:grpSp>
        <p:sp>
          <p:nvSpPr>
            <p:cNvPr id="32783" name="Oval 5"/>
            <p:cNvSpPr>
              <a:spLocks noChangeArrowheads="1"/>
            </p:cNvSpPr>
            <p:nvPr/>
          </p:nvSpPr>
          <p:spPr bwMode="auto">
            <a:xfrm>
              <a:off x="637" y="2873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84" name="Group 4"/>
            <p:cNvGrpSpPr>
              <a:grpSpLocks/>
            </p:cNvGrpSpPr>
            <p:nvPr/>
          </p:nvGrpSpPr>
          <p:grpSpPr bwMode="auto">
            <a:xfrm>
              <a:off x="623" y="3356"/>
              <a:ext cx="5069" cy="324"/>
              <a:chOff x="424314" y="5223996"/>
              <a:chExt cx="8514633" cy="549703"/>
            </a:xfrm>
          </p:grpSpPr>
          <p:sp>
            <p:nvSpPr>
              <p:cNvPr id="32790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91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Research </a:t>
                </a:r>
                <a:r>
                  <a:rPr lang="en-IN" sz="2000" b="1" dirty="0"/>
                  <a:t>based innovations</a:t>
                </a:r>
              </a:p>
            </p:txBody>
          </p:sp>
        </p:grpSp>
        <p:sp>
          <p:nvSpPr>
            <p:cNvPr id="32785" name="Oval 5"/>
            <p:cNvSpPr>
              <a:spLocks noChangeArrowheads="1"/>
            </p:cNvSpPr>
            <p:nvPr/>
          </p:nvSpPr>
          <p:spPr bwMode="auto">
            <a:xfrm>
              <a:off x="522" y="3326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2786" name="Group 4"/>
            <p:cNvGrpSpPr>
              <a:grpSpLocks/>
            </p:cNvGrpSpPr>
            <p:nvPr/>
          </p:nvGrpSpPr>
          <p:grpSpPr bwMode="auto">
            <a:xfrm>
              <a:off x="441" y="3795"/>
              <a:ext cx="5251" cy="324"/>
              <a:chOff x="424314" y="5223996"/>
              <a:chExt cx="8514633" cy="549703"/>
            </a:xfrm>
          </p:grpSpPr>
          <p:sp>
            <p:nvSpPr>
              <p:cNvPr id="32788" name="Rectangle 6"/>
              <p:cNvSpPr>
                <a:spLocks noChangeArrowheads="1"/>
              </p:cNvSpPr>
              <p:nvPr/>
            </p:nvSpPr>
            <p:spPr bwMode="auto">
              <a:xfrm>
                <a:off x="640062" y="5223996"/>
                <a:ext cx="8298885" cy="549703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789" name="Rectangle 7"/>
              <p:cNvSpPr>
                <a:spLocks noChangeArrowheads="1"/>
              </p:cNvSpPr>
              <p:nvPr/>
            </p:nvSpPr>
            <p:spPr bwMode="auto">
              <a:xfrm>
                <a:off x="424314" y="5223996"/>
                <a:ext cx="8208304" cy="549703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436327" tIns="40640" rIns="40640" bIns="40640" anchor="ctr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IN" sz="2000" b="1" dirty="0" smtClean="0"/>
                  <a:t> Seamless </a:t>
                </a:r>
                <a:r>
                  <a:rPr lang="en-IN" sz="2000" b="1" dirty="0"/>
                  <a:t>partnership</a:t>
                </a:r>
              </a:p>
            </p:txBody>
          </p:sp>
        </p:grpSp>
        <p:sp>
          <p:nvSpPr>
            <p:cNvPr id="32787" name="Oval 5"/>
            <p:cNvSpPr>
              <a:spLocks noChangeArrowheads="1"/>
            </p:cNvSpPr>
            <p:nvPr/>
          </p:nvSpPr>
          <p:spPr bwMode="auto">
            <a:xfrm>
              <a:off x="340" y="3765"/>
              <a:ext cx="374" cy="374"/>
            </a:xfrm>
            <a:prstGeom prst="ellipse">
              <a:avLst/>
            </a:prstGeom>
            <a:solidFill>
              <a:srgbClr val="FFC000"/>
            </a:solidFill>
            <a:ln w="28575" algn="ctr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pic>
        <p:nvPicPr>
          <p:cNvPr id="40" name="Picture 2" descr="leaterhea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9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5" b="3683"/>
          <a:stretch>
            <a:fillRect/>
          </a:stretch>
        </p:blipFill>
        <p:spPr>
          <a:xfrm>
            <a:off x="827584" y="4241795"/>
            <a:ext cx="2323308" cy="2427565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89706"/>
              </p:ext>
            </p:extLst>
          </p:nvPr>
        </p:nvGraphicFramePr>
        <p:xfrm>
          <a:off x="451022" y="832884"/>
          <a:ext cx="3478328" cy="2821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14908"/>
            <a:ext cx="9144000" cy="69808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200" b="1" dirty="0" smtClean="0">
                <a:solidFill>
                  <a:srgbClr val="0070C0"/>
                </a:solidFill>
              </a:rPr>
              <a:t>Strengthening 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Routine </a:t>
            </a:r>
            <a:r>
              <a:rPr lang="en-US" altLang="en-US" sz="3200" b="1" dirty="0">
                <a:solidFill>
                  <a:srgbClr val="0070C0"/>
                </a:solidFill>
              </a:rPr>
              <a:t>I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mmunization</a:t>
            </a:r>
            <a:r>
              <a:rPr lang="en-US" altLang="en-US" sz="3200" b="1" dirty="0" smtClean="0">
                <a:solidFill>
                  <a:srgbClr val="0070C0"/>
                </a:solidFill>
              </a:rPr>
              <a:t>, India- Why?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836712"/>
            <a:ext cx="4392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1 out of every 3 children not fully vaccinated</a:t>
            </a:r>
          </a:p>
          <a:p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~ 9 million children remain partially vaccinated/unvaccinated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Slow rate of increase in immunization coverage over past few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States </a:t>
            </a:r>
            <a:r>
              <a:rPr lang="en-US" sz="2000" dirty="0"/>
              <a:t>with uneven immunization services </a:t>
            </a:r>
            <a:r>
              <a:rPr lang="en-US" sz="2000" dirty="0" smtClean="0"/>
              <a:t>identified</a:t>
            </a:r>
            <a:endParaRPr lang="en-US" sz="2000" b="0" dirty="0" smtClean="0"/>
          </a:p>
          <a:p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Major reasons for partially vaccinated/unvaccinated children – </a:t>
            </a:r>
          </a:p>
          <a:p>
            <a:pPr defTabSz="266700"/>
            <a:r>
              <a:rPr lang="en-US" sz="2000" b="0" dirty="0"/>
              <a:t> </a:t>
            </a:r>
            <a:r>
              <a:rPr lang="en-US" sz="2000" b="0" dirty="0" smtClean="0"/>
              <a:t>     lack of awareness &amp; fear of AEFI</a:t>
            </a:r>
          </a:p>
          <a:p>
            <a:pPr marL="285750" indent="-285750" defTabSz="2667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285750" indent="-285750" defTabSz="266700">
              <a:buFont typeface="Arial" panose="020B0604020202020204" pitchFamily="34" charset="0"/>
              <a:buChar char="•"/>
            </a:pPr>
            <a:r>
              <a:rPr lang="en-US" sz="2000" b="0" dirty="0" smtClean="0"/>
              <a:t>Last case of polio due to WPV was on 13 Jan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83171"/>
            <a:ext cx="435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Georgia" panose="02040502050405020303" pitchFamily="18" charset="0"/>
              </a:rPr>
              <a:t>Full immunization coverage - India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789040"/>
            <a:ext cx="3852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+mj-lt"/>
              </a:rPr>
              <a:t>Percent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Full immunization coverage,12-23 months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652301" y="4103494"/>
            <a:ext cx="12477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50" b="0" dirty="0">
                <a:latin typeface="+mj-lt"/>
              </a:rPr>
              <a:t>RSOC 2013-14</a:t>
            </a:r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2051720" y="4581128"/>
            <a:ext cx="4780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Georgia" panose="02040502050405020303" pitchFamily="18" charset="0"/>
              </a:rPr>
              <a:t>6</a:t>
            </a:r>
            <a:r>
              <a:rPr lang="en-US" sz="1200" b="0" dirty="0" smtClean="0">
                <a:latin typeface="Georgia" panose="02040502050405020303" pitchFamily="18" charset="0"/>
              </a:rPr>
              <a:t>5</a:t>
            </a:r>
            <a:r>
              <a:rPr lang="en-US" sz="1200" b="0" dirty="0">
                <a:latin typeface="Georgia" panose="02040502050405020303" pitchFamily="18" charset="0"/>
              </a:rPr>
              <a:t>%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587145" y="5678103"/>
            <a:ext cx="1048751" cy="847241"/>
            <a:chOff x="2952192" y="5535703"/>
            <a:chExt cx="1048751" cy="847241"/>
          </a:xfrm>
        </p:grpSpPr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3246601" y="6192123"/>
              <a:ext cx="567784" cy="19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= 8</a:t>
              </a:r>
              <a:r>
                <a:rPr lang="en-US" sz="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248814" y="6019911"/>
              <a:ext cx="752129" cy="19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r>
                <a:rPr lang="en-US" sz="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to </a:t>
              </a:r>
              <a:r>
                <a:rPr lang="en-US" sz="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</a:t>
              </a: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3246601" y="5863912"/>
              <a:ext cx="752129" cy="19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r>
                <a:rPr lang="en-US" sz="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to </a:t>
              </a:r>
              <a:r>
                <a:rPr lang="en-US" sz="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3246601" y="5704146"/>
              <a:ext cx="752129" cy="19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r>
                <a:rPr lang="en-US" sz="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to </a:t>
              </a:r>
              <a:r>
                <a:rPr lang="en-US" sz="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3246601" y="5535703"/>
              <a:ext cx="479618" cy="190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auto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</a:t>
              </a:r>
              <a:r>
                <a:rPr lang="en-US" sz="8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r>
                <a:rPr lang="en-US" sz="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2952192" y="5555908"/>
              <a:ext cx="318535" cy="14369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endParaRPr lang="en-GB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2952192" y="5718772"/>
              <a:ext cx="318535" cy="14369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endParaRPr lang="en-GB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952192" y="5876351"/>
              <a:ext cx="318535" cy="1436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endParaRPr lang="en-GB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952192" y="6037252"/>
              <a:ext cx="318535" cy="143693"/>
            </a:xfrm>
            <a:prstGeom prst="rect">
              <a:avLst/>
            </a:prstGeom>
            <a:solidFill>
              <a:srgbClr val="B3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endParaRPr lang="en-GB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2952192" y="6203133"/>
              <a:ext cx="318535" cy="14369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auto" hangingPunct="0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333399"/>
                </a:buClr>
                <a:buSzPct val="55000"/>
              </a:pPr>
              <a:endParaRPr lang="en-GB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6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2" y="13286"/>
            <a:ext cx="9144000" cy="56358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200" b="1" dirty="0" smtClean="0">
                <a:solidFill>
                  <a:srgbClr val="0070C0"/>
                </a:solidFill>
              </a:rPr>
              <a:t>Measles-Rubella Initiative, India: Context</a:t>
            </a:r>
            <a:endParaRPr lang="en-US" alt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09314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~19% of the global measles death burden in India (~27,000 estimated deaths annually)  </a:t>
            </a:r>
            <a:endParaRPr lang="en-US" sz="16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+mj-lt"/>
              </a:rPr>
              <a:t>6.4 </a:t>
            </a:r>
            <a:r>
              <a:rPr lang="en-US" sz="1600" b="0" dirty="0" err="1" smtClean="0">
                <a:latin typeface="+mj-lt"/>
              </a:rPr>
              <a:t>mn</a:t>
            </a:r>
            <a:r>
              <a:rPr lang="en-US" sz="1600" b="0" dirty="0" smtClean="0">
                <a:latin typeface="+mj-lt"/>
              </a:rPr>
              <a:t> children do not receive MCV1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MCV2 admin coverage sub-optimal: ~ 60% (HMIS)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Wide </a:t>
            </a:r>
            <a:r>
              <a:rPr lang="en-US" sz="1600" dirty="0">
                <a:latin typeface="+mj-lt"/>
              </a:rPr>
              <a:t>age range (9 months &lt;10 Years), phased MCV2 campaigns covering 119 </a:t>
            </a:r>
            <a:r>
              <a:rPr lang="en-US" sz="1600" dirty="0" smtClean="0">
                <a:latin typeface="+mj-lt"/>
              </a:rPr>
              <a:t>m between 2010 &amp; 2013</a:t>
            </a: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Outbreak based, laboratory supported Measles Rubella surveillance 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+mj-lt"/>
              </a:rPr>
              <a:t>Committed to measles elimination &amp; rubella/CRS control by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 smtClean="0">
              <a:latin typeface="+mj-lt"/>
            </a:endParaRPr>
          </a:p>
          <a:p>
            <a:pPr marL="285750" indent="-285750" defTabSz="26670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defTabSz="26670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  <a:p>
            <a:pPr marL="285750" indent="-285750" defTabSz="266700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</a:endParaRPr>
          </a:p>
        </p:txBody>
      </p:sp>
      <p:pic>
        <p:nvPicPr>
          <p:cNvPr id="10" name="Picture 2" descr="leaterhead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683702"/>
              </p:ext>
            </p:extLst>
          </p:nvPr>
        </p:nvGraphicFramePr>
        <p:xfrm>
          <a:off x="4506187" y="909315"/>
          <a:ext cx="4398962" cy="230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60032" y="724648"/>
            <a:ext cx="40217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+mj-lt"/>
              </a:rPr>
              <a:t>MCV1 - JRF estimates</a:t>
            </a:r>
            <a:endParaRPr lang="en-US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7" t="3683" r="27195" b="3683"/>
          <a:stretch>
            <a:fillRect/>
          </a:stretch>
        </p:blipFill>
        <p:spPr>
          <a:xfrm>
            <a:off x="4850138" y="3387115"/>
            <a:ext cx="3321821" cy="345588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801936" y="5149011"/>
            <a:ext cx="1306568" cy="1139024"/>
            <a:chOff x="6540984" y="2462058"/>
            <a:chExt cx="1306568" cy="1139024"/>
          </a:xfrm>
        </p:grpSpPr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33539" y="3361016"/>
              <a:ext cx="756938" cy="24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&gt; = </a:t>
              </a: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90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%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835737" y="3125174"/>
              <a:ext cx="1011815" cy="24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85% 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to </a:t>
              </a: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90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%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6833539" y="2911536"/>
              <a:ext cx="1011815" cy="24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80% 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to </a:t>
              </a: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85%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833539" y="2692737"/>
              <a:ext cx="1011815" cy="24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75% 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to </a:t>
              </a: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80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%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833539" y="2462058"/>
              <a:ext cx="623889" cy="24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r>
                <a:rPr lang="en-US" sz="12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&lt; </a:t>
              </a:r>
              <a:r>
                <a:rPr lang="en-US" sz="12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75%</a:t>
              </a:r>
              <a:endParaRPr lang="en-US" sz="12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6540984" y="2479098"/>
              <a:ext cx="316529" cy="1967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540984" y="2702137"/>
              <a:ext cx="316529" cy="19678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540984" y="2917940"/>
              <a:ext cx="316529" cy="1967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6540984" y="3138292"/>
              <a:ext cx="316529" cy="196786"/>
            </a:xfrm>
            <a:prstGeom prst="rect">
              <a:avLst/>
            </a:prstGeom>
            <a:solidFill>
              <a:srgbClr val="B3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540984" y="3365464"/>
              <a:ext cx="316529" cy="19678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99"/>
                </a:buClr>
                <a:buSzPct val="55000"/>
              </a:pPr>
              <a:endParaRPr lang="en-GB" sz="1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82290" y="3645024"/>
            <a:ext cx="249947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+mj-lt"/>
                <a:cs typeface="Arial" panose="020B0604020202020204" pitchFamily="34" charset="0"/>
              </a:rPr>
              <a:t>MCV1 by state – 2014*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616" y="6288035"/>
            <a:ext cx="4638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* Data source  form WHO-UNICEF JRF </a:t>
            </a:r>
            <a:r>
              <a:rPr lang="en-US" sz="1100" b="1" dirty="0"/>
              <a:t>(Joint Reporting </a:t>
            </a:r>
            <a:r>
              <a:rPr lang="en-US" sz="1100" b="1" dirty="0" smtClean="0"/>
              <a:t>Format), for 2014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2375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dirty="0">
                <a:solidFill>
                  <a:srgbClr val="0070C0"/>
                </a:solidFill>
              </a:rPr>
              <a:t>Intensification of routine immunization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7660430"/>
              </p:ext>
            </p:extLst>
          </p:nvPr>
        </p:nvGraphicFramePr>
        <p:xfrm>
          <a:off x="1764801" y="762000"/>
          <a:ext cx="54483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1320"/>
            <a:ext cx="4558862" cy="351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321"/>
            <a:ext cx="4572000" cy="35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leaterhead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1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84814"/>
              </p:ext>
            </p:extLst>
          </p:nvPr>
        </p:nvGraphicFramePr>
        <p:xfrm>
          <a:off x="2495158" y="1134391"/>
          <a:ext cx="4009069" cy="514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48" y="9694"/>
            <a:ext cx="913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0" dirty="0" smtClean="0">
                <a:solidFill>
                  <a:srgbClr val="0070C0"/>
                </a:solidFill>
                <a:effectLst/>
              </a:rPr>
              <a:t>Community 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B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ased 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M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onitoring 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of 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Routine 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I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mmunization 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in H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igh 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B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urden 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S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tates</a:t>
            </a:r>
            <a:r>
              <a:rPr lang="en-US" sz="3200" b="1" i="0" dirty="0" smtClean="0">
                <a:solidFill>
                  <a:srgbClr val="0070C0"/>
                </a:solidFill>
                <a:effectLst/>
              </a:rPr>
              <a:t>, India  </a:t>
            </a:r>
            <a:endParaRPr lang="en-US" sz="3200" b="1" i="0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216" y="1089963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Percentage  MCV1 </a:t>
            </a:r>
            <a:r>
              <a:rPr lang="en-US" sz="2000" b="1" dirty="0">
                <a:latin typeface="+mj-lt"/>
              </a:rPr>
              <a:t>coverage </a:t>
            </a:r>
            <a:r>
              <a:rPr lang="en-US" sz="2000" b="1" dirty="0" smtClean="0">
                <a:latin typeface="+mj-lt"/>
              </a:rPr>
              <a:t>(12-23 months)</a:t>
            </a:r>
            <a:endParaRPr lang="en-US" sz="2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490107"/>
            <a:ext cx="3528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+mj-lt"/>
              </a:rPr>
              <a:t>Data Source : RI House to House monitoring data</a:t>
            </a:r>
            <a:endParaRPr lang="en-US" sz="105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4180" y="6030810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Georgia" panose="02040502050405020303" pitchFamily="18" charset="0"/>
              </a:rPr>
              <a:t>N:</a:t>
            </a:r>
            <a:endParaRPr lang="en-US" sz="1200" b="1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6252" y="6030810"/>
            <a:ext cx="760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244,729</a:t>
            </a:r>
            <a:endParaRPr lang="en-US" sz="105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817" y="6030810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206,844</a:t>
            </a:r>
            <a:endParaRPr lang="en-US" sz="105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6036" y="6019777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107,407</a:t>
            </a:r>
            <a:endParaRPr lang="en-US" sz="105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6019777"/>
            <a:ext cx="7216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99,362*</a:t>
            </a:r>
            <a:endParaRPr lang="en-US" sz="105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48" y="6532915"/>
            <a:ext cx="27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+mj-lt"/>
              </a:rPr>
              <a:t>* Bihar data as of Jul 2015</a:t>
            </a:r>
            <a:endParaRPr lang="en-US" sz="1200" b="0" dirty="0">
              <a:latin typeface="+mj-lt"/>
            </a:endParaRPr>
          </a:p>
        </p:txBody>
      </p:sp>
      <p:pic>
        <p:nvPicPr>
          <p:cNvPr id="13" name="Picture 2" descr="leaterhead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532915"/>
            <a:ext cx="793458" cy="3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7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1878</Words>
  <Application>Microsoft Office PowerPoint</Application>
  <PresentationFormat>On-screen Show (4:3)</PresentationFormat>
  <Paragraphs>312</Paragraphs>
  <Slides>22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Bitmap Image</vt:lpstr>
      <vt:lpstr>Chart</vt:lpstr>
      <vt:lpstr>Worksheet</vt:lpstr>
      <vt:lpstr>India: Transitioning of Polio Network to Support Other Immunization Activities</vt:lpstr>
      <vt:lpstr>Polio Transitioning Strategy –  Basic principles</vt:lpstr>
      <vt:lpstr>Polio Assets In India: WHO / UNICEF &amp; Others</vt:lpstr>
      <vt:lpstr>Polio Network : Scope of Work</vt:lpstr>
      <vt:lpstr>Key Lessons from Polio for RI &amp; MR</vt:lpstr>
      <vt:lpstr>Strengthening Routine Immunization, India- Why?</vt:lpstr>
      <vt:lpstr>Measles-Rubella Initiative, India: Context</vt:lpstr>
      <vt:lpstr>PowerPoint Presentation</vt:lpstr>
      <vt:lpstr>PowerPoint Presentation</vt:lpstr>
      <vt:lpstr>PowerPoint Presentation</vt:lpstr>
      <vt:lpstr>Support of Polio Network in Measles Rubella Initiative</vt:lpstr>
      <vt:lpstr> Managing New Responsibilities in the Field </vt:lpstr>
      <vt:lpstr>Way Forward: Measles and Rubella</vt:lpstr>
      <vt:lpstr>Summary</vt:lpstr>
      <vt:lpstr>Thank You</vt:lpstr>
      <vt:lpstr>Key Lessons from Polio for RI &amp; MR</vt:lpstr>
      <vt:lpstr>Additional slides </vt:lpstr>
      <vt:lpstr>Funding Sources for WHO NPSP</vt:lpstr>
      <vt:lpstr>PowerPoint Presentation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ROUTRAY, Satyabrata</dc:creator>
  <cp:lastModifiedBy>MCFARLAND, Jeffrey</cp:lastModifiedBy>
  <cp:revision>178</cp:revision>
  <cp:lastPrinted>2015-09-10T12:42:50Z</cp:lastPrinted>
  <dcterms:created xsi:type="dcterms:W3CDTF">2015-08-31T09:08:55Z</dcterms:created>
  <dcterms:modified xsi:type="dcterms:W3CDTF">2015-09-16T11:39:17Z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-1315156314</vt:i4>
  </property>
  <property fmtid="{D5CDD505-2E9C-101B-9397-08002B2CF9AE}" pid="3" name="_NewReviewCycle">
    <vt:lpwstr/>
  </property>
  <property fmtid="{D5CDD505-2E9C-101B-9397-08002B2CF9AE}" pid="4" name="_EmailSubject">
    <vt:lpwstr>Washington MRI Mtg</vt:lpwstr>
  </property>
  <property fmtid="{D5CDD505-2E9C-101B-9397-08002B2CF9AE}" pid="5" name="_AuthorEmail">
    <vt:lpwstr>bhatnagarp@who.int</vt:lpwstr>
  </property>
  <property fmtid="{D5CDD505-2E9C-101B-9397-08002B2CF9AE}" pid="6" name="_AuthorEmailDisplayName">
    <vt:lpwstr>BHATNAGAR, Pankaj</vt:lpwstr>
  </property>
  <property fmtid="{D5CDD505-2E9C-101B-9397-08002B2CF9AE}" pid="7" name="_PreviousAdHocReviewCycleID">
    <vt:i4>-720176313</vt:i4>
  </property>
</Properties>
</file>