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45" r:id="rId2"/>
    <p:sldId id="346" r:id="rId3"/>
    <p:sldId id="347" r:id="rId4"/>
    <p:sldId id="326" r:id="rId5"/>
    <p:sldId id="362" r:id="rId6"/>
    <p:sldId id="349" r:id="rId7"/>
    <p:sldId id="350" r:id="rId8"/>
    <p:sldId id="348" r:id="rId9"/>
    <p:sldId id="351" r:id="rId10"/>
    <p:sldId id="352" r:id="rId11"/>
    <p:sldId id="353" r:id="rId12"/>
    <p:sldId id="280" r:id="rId13"/>
    <p:sldId id="278" r:id="rId14"/>
    <p:sldId id="358" r:id="rId15"/>
    <p:sldId id="354" r:id="rId16"/>
    <p:sldId id="330" r:id="rId17"/>
    <p:sldId id="331" r:id="rId18"/>
    <p:sldId id="265" r:id="rId19"/>
    <p:sldId id="332" r:id="rId20"/>
    <p:sldId id="270" r:id="rId21"/>
    <p:sldId id="355" r:id="rId22"/>
    <p:sldId id="383" r:id="rId23"/>
    <p:sldId id="381" r:id="rId24"/>
    <p:sldId id="382" r:id="rId25"/>
    <p:sldId id="324" r:id="rId26"/>
    <p:sldId id="357" r:id="rId27"/>
    <p:sldId id="380" r:id="rId28"/>
    <p:sldId id="363" r:id="rId29"/>
    <p:sldId id="359" r:id="rId30"/>
    <p:sldId id="365" r:id="rId31"/>
    <p:sldId id="361" r:id="rId32"/>
    <p:sldId id="360" r:id="rId33"/>
    <p:sldId id="374" r:id="rId34"/>
    <p:sldId id="366" r:id="rId35"/>
    <p:sldId id="367" r:id="rId36"/>
    <p:sldId id="368" r:id="rId37"/>
    <p:sldId id="369" r:id="rId38"/>
    <p:sldId id="376" r:id="rId39"/>
    <p:sldId id="370" r:id="rId40"/>
    <p:sldId id="371" r:id="rId41"/>
    <p:sldId id="378" r:id="rId42"/>
    <p:sldId id="386" r:id="rId43"/>
    <p:sldId id="285" r:id="rId44"/>
    <p:sldId id="341" r:id="rId45"/>
    <p:sldId id="385" r:id="rId46"/>
    <p:sldId id="384" r:id="rId47"/>
    <p:sldId id="372" r:id="rId48"/>
    <p:sldId id="379"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55" d="100"/>
          <a:sy n="55" d="100"/>
        </p:scale>
        <p:origin x="-1448" y="-1092"/>
      </p:cViewPr>
      <p:guideLst>
        <p:guide orient="horz" pos="2160"/>
        <p:guide pos="3840"/>
      </p:guideLst>
    </p:cSldViewPr>
  </p:slideViewPr>
  <p:notesTextViewPr>
    <p:cViewPr>
      <p:scale>
        <a:sx n="1" d="1"/>
        <a:sy n="1" d="1"/>
      </p:scale>
      <p:origin x="0" y="0"/>
    </p:cViewPr>
  </p:notesTextViewPr>
  <p:sorterViewPr>
    <p:cViewPr>
      <p:scale>
        <a:sx n="100" d="100"/>
        <a:sy n="100" d="100"/>
      </p:scale>
      <p:origin x="0" y="11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6305689-F7D8-4E7C-9C16-145A3EAFC2E5}" type="datetimeFigureOut">
              <a:rPr lang="en-US" smtClean="0"/>
              <a:t>9/6/2017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58C1FFD-312F-4B98-8CDF-AA2CA3C95B2A}" type="slidenum">
              <a:rPr lang="en-US" smtClean="0"/>
              <a:t>‹#›</a:t>
            </a:fld>
            <a:endParaRPr lang="en-US"/>
          </a:p>
        </p:txBody>
      </p:sp>
    </p:spTree>
    <p:extLst>
      <p:ext uri="{BB962C8B-B14F-4D97-AF65-F5344CB8AC3E}">
        <p14:creationId xmlns:p14="http://schemas.microsoft.com/office/powerpoint/2010/main" val="3879891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AB1BE8-ABFD-4A14-BE8D-8470C230171E}" type="datetimeFigureOut">
              <a:rPr lang="en-US" smtClean="0"/>
              <a:t>9/6/2017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BE822E-8BD8-47B0-9FE2-488A8F99A34A}" type="slidenum">
              <a:rPr lang="en-US" smtClean="0"/>
              <a:t>‹#›</a:t>
            </a:fld>
            <a:endParaRPr lang="en-US"/>
          </a:p>
        </p:txBody>
      </p:sp>
    </p:spTree>
    <p:extLst>
      <p:ext uri="{BB962C8B-B14F-4D97-AF65-F5344CB8AC3E}">
        <p14:creationId xmlns:p14="http://schemas.microsoft.com/office/powerpoint/2010/main" val="107121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7">
              <a:spcBef>
                <a:spcPct val="30000"/>
              </a:spcBef>
              <a:defRPr sz="1200">
                <a:solidFill>
                  <a:schemeClr val="tx1"/>
                </a:solidFill>
                <a:latin typeface="Arial" panose="020B0604020202020204" pitchFamily="34" charset="0"/>
              </a:defRPr>
            </a:lvl1pPr>
            <a:lvl2pPr marL="757066" indent="-291179" defTabSz="936627">
              <a:spcBef>
                <a:spcPct val="30000"/>
              </a:spcBef>
              <a:defRPr sz="1200">
                <a:solidFill>
                  <a:schemeClr val="tx1"/>
                </a:solidFill>
                <a:latin typeface="Arial" panose="020B0604020202020204" pitchFamily="34" charset="0"/>
              </a:defRPr>
            </a:lvl2pPr>
            <a:lvl3pPr marL="1164717" indent="-232943" defTabSz="936627">
              <a:spcBef>
                <a:spcPct val="30000"/>
              </a:spcBef>
              <a:defRPr sz="1200">
                <a:solidFill>
                  <a:schemeClr val="tx1"/>
                </a:solidFill>
                <a:latin typeface="Arial" panose="020B0604020202020204" pitchFamily="34" charset="0"/>
              </a:defRPr>
            </a:lvl3pPr>
            <a:lvl4pPr marL="1630604" indent="-232943" defTabSz="936627">
              <a:spcBef>
                <a:spcPct val="30000"/>
              </a:spcBef>
              <a:defRPr sz="1200">
                <a:solidFill>
                  <a:schemeClr val="tx1"/>
                </a:solidFill>
                <a:latin typeface="Arial" panose="020B0604020202020204" pitchFamily="34" charset="0"/>
              </a:defRPr>
            </a:lvl4pPr>
            <a:lvl5pPr marL="2096491" indent="-232943" defTabSz="936627">
              <a:spcBef>
                <a:spcPct val="30000"/>
              </a:spcBef>
              <a:defRPr sz="1200">
                <a:solidFill>
                  <a:schemeClr val="tx1"/>
                </a:solidFill>
                <a:latin typeface="Arial" panose="020B0604020202020204" pitchFamily="34" charset="0"/>
              </a:defRPr>
            </a:lvl5pPr>
            <a:lvl6pPr marL="2562377" indent="-232943" defTabSz="936627"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36627"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36627"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3662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DBF494-42B7-400A-8FAF-705CF7FB9ED9}" type="slidenum">
              <a:rPr lang="en-GB" altLang="en-US">
                <a:solidFill>
                  <a:srgbClr val="000000"/>
                </a:solidFill>
                <a:cs typeface="Arial" panose="020B0604020202020204" pitchFamily="34" charset="0"/>
              </a:rPr>
              <a:pPr>
                <a:spcBef>
                  <a:spcPct val="0"/>
                </a:spcBef>
              </a:pPr>
              <a:t>12</a:t>
            </a:fld>
            <a:endParaRPr lang="en-GB" altLang="en-US">
              <a:solidFill>
                <a:srgbClr val="000000"/>
              </a:solidFill>
              <a:cs typeface="Arial" panose="020B0604020202020204" pitchFamily="34" charset="0"/>
            </a:endParaRPr>
          </a:p>
        </p:txBody>
      </p:sp>
      <p:sp>
        <p:nvSpPr>
          <p:cNvPr id="441347" name="Rectangle 2"/>
          <p:cNvSpPr txBox="1">
            <a:spLocks noGrp="1" noChangeArrowheads="1"/>
          </p:cNvSpPr>
          <p:nvPr/>
        </p:nvSpPr>
        <p:spPr bwMode="auto">
          <a:xfrm>
            <a:off x="0" y="0"/>
            <a:ext cx="3104374"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0" tIns="46869" rIns="93740" bIns="46869"/>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rtl="1" eaLnBrk="1" hangingPunct="1">
              <a:spcBef>
                <a:spcPct val="0"/>
              </a:spcBef>
            </a:pPr>
            <a:r>
              <a:rPr lang="en-GB" altLang="en-US">
                <a:solidFill>
                  <a:srgbClr val="000000"/>
                </a:solidFill>
                <a:cs typeface="Arial" panose="020B0604020202020204" pitchFamily="34" charset="0"/>
              </a:rPr>
              <a:t>World Health Organization</a:t>
            </a:r>
          </a:p>
        </p:txBody>
      </p:sp>
      <p:sp>
        <p:nvSpPr>
          <p:cNvPr id="441348" name="Rectangle 3"/>
          <p:cNvSpPr txBox="1">
            <a:spLocks noGrp="1" noChangeArrowheads="1"/>
          </p:cNvSpPr>
          <p:nvPr/>
        </p:nvSpPr>
        <p:spPr bwMode="auto">
          <a:xfrm>
            <a:off x="4058568" y="0"/>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0" tIns="46869" rIns="93740" bIns="46869"/>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rtl="1" eaLnBrk="1" hangingPunct="1">
              <a:spcBef>
                <a:spcPct val="0"/>
              </a:spcBef>
            </a:pPr>
            <a:fld id="{748D00C1-06AC-48FB-8B1B-B137E700D1AB}" type="datetime3">
              <a:rPr lang="en-GB" altLang="en-US">
                <a:solidFill>
                  <a:srgbClr val="000000"/>
                </a:solidFill>
                <a:cs typeface="Arial" panose="020B0604020202020204" pitchFamily="34" charset="0"/>
              </a:rPr>
              <a:pPr algn="r" rtl="1" eaLnBrk="1" hangingPunct="1">
                <a:spcBef>
                  <a:spcPct val="0"/>
                </a:spcBef>
              </a:pPr>
              <a:t>6 September, 2017</a:t>
            </a:fld>
            <a:endParaRPr lang="en-GB" altLang="en-US">
              <a:solidFill>
                <a:srgbClr val="000000"/>
              </a:solidFill>
              <a:cs typeface="Arial" panose="020B0604020202020204" pitchFamily="34" charset="0"/>
            </a:endParaRPr>
          </a:p>
        </p:txBody>
      </p:sp>
      <p:sp>
        <p:nvSpPr>
          <p:cNvPr id="441349"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0" tIns="46869" rIns="93740" bIns="46869"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rtl="1" eaLnBrk="1" hangingPunct="1">
              <a:spcBef>
                <a:spcPct val="0"/>
              </a:spcBef>
            </a:pPr>
            <a:fld id="{B86A56E9-E540-4BFA-BBBB-01D997DA8318}" type="slidenum">
              <a:rPr lang="en-GB" altLang="en-US">
                <a:solidFill>
                  <a:srgbClr val="000000"/>
                </a:solidFill>
                <a:cs typeface="Arial" panose="020B0604020202020204" pitchFamily="34" charset="0"/>
              </a:rPr>
              <a:pPr algn="r" rtl="1" eaLnBrk="1" hangingPunct="1">
                <a:spcBef>
                  <a:spcPct val="0"/>
                </a:spcBef>
              </a:pPr>
              <a:t>12</a:t>
            </a:fld>
            <a:endParaRPr lang="en-GB" altLang="en-US">
              <a:solidFill>
                <a:srgbClr val="000000"/>
              </a:solidFill>
              <a:cs typeface="Arial" panose="020B0604020202020204" pitchFamily="34" charset="0"/>
            </a:endParaRPr>
          </a:p>
        </p:txBody>
      </p:sp>
      <p:sp>
        <p:nvSpPr>
          <p:cNvPr id="441350" name="Rectangle 2"/>
          <p:cNvSpPr>
            <a:spLocks noGrp="1" noRot="1" noChangeAspect="1" noChangeArrowheads="1" noTextEdit="1"/>
          </p:cNvSpPr>
          <p:nvPr>
            <p:ph type="sldImg"/>
          </p:nvPr>
        </p:nvSpPr>
        <p:spPr>
          <a:xfrm>
            <a:off x="431800" y="708025"/>
            <a:ext cx="6302375" cy="3544888"/>
          </a:xfrm>
          <a:ln/>
        </p:spPr>
      </p:sp>
      <p:sp>
        <p:nvSpPr>
          <p:cNvPr id="4413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0" tIns="46869" rIns="93740" bIns="46869"/>
          <a:lstStyle/>
          <a:p>
            <a:pPr eaLnBrk="1" hangingPunct="1"/>
            <a:r>
              <a:rPr lang="en-GB" altLang="en-US" smtClean="0">
                <a:latin typeface="Arial" panose="020B0604020202020204" pitchFamily="34" charset="0"/>
                <a:cs typeface="Arial" panose="020B0604020202020204" pitchFamily="34" charset="0"/>
              </a:rPr>
              <a:t>SEARO RC</a:t>
            </a:r>
            <a:r>
              <a:rPr lang="en-AU" altLang="en-US" smtClean="0">
                <a:latin typeface="Arial" panose="020B0604020202020204" pitchFamily="34" charset="0"/>
                <a:cs typeface="Arial" panose="020B0604020202020204" pitchFamily="34" charset="0"/>
              </a:rPr>
              <a:t> in Sept 2009 endorsed a resolution to mobilize support towards eliminate measles, 2010 RC meeting adopted the global 2015 measles targets (95% mortality reduction).</a:t>
            </a:r>
          </a:p>
          <a:p>
            <a:pPr eaLnBrk="1" hangingPunct="1"/>
            <a:r>
              <a:rPr lang="en-AU" altLang="en-US" smtClean="0">
                <a:latin typeface="Arial" panose="020B0604020202020204" pitchFamily="34" charset="0"/>
                <a:cs typeface="Arial" panose="020B0604020202020204" pitchFamily="34" charset="0"/>
              </a:rPr>
              <a:t>Note: EURO changed target to 2015, EMRO is in process of changing target to 2015</a:t>
            </a: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531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3"/>
        <p:cNvGrpSpPr/>
        <p:nvPr/>
      </p:nvGrpSpPr>
      <p:grpSpPr>
        <a:xfrm>
          <a:off x="0" y="0"/>
          <a:ext cx="0" cy="0"/>
          <a:chOff x="0" y="0"/>
          <a:chExt cx="0" cy="0"/>
        </a:xfrm>
      </p:grpSpPr>
      <p:sp>
        <p:nvSpPr>
          <p:cNvPr id="4214" name="Shape 4214"/>
          <p:cNvSpPr>
            <a:spLocks noGrp="1" noRot="1" noChangeAspect="1"/>
          </p:cNvSpPr>
          <p:nvPr>
            <p:ph type="sldImg" idx="2"/>
          </p:nvPr>
        </p:nvSpPr>
        <p:spPr>
          <a:xfrm>
            <a:off x="1457325" y="1181100"/>
            <a:ext cx="4251325" cy="31892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15" name="Shape 4215"/>
          <p:cNvSpPr txBox="1">
            <a:spLocks noGrp="1"/>
          </p:cNvSpPr>
          <p:nvPr>
            <p:ph type="body" idx="1"/>
          </p:nvPr>
        </p:nvSpPr>
        <p:spPr>
          <a:xfrm>
            <a:off x="716619" y="4548457"/>
            <a:ext cx="5732827" cy="3721610"/>
          </a:xfrm>
          <a:prstGeom prst="rect">
            <a:avLst/>
          </a:prstGeom>
          <a:noFill/>
          <a:ln>
            <a:noFill/>
          </a:ln>
        </p:spPr>
        <p:txBody>
          <a:bodyPr lIns="94945" tIns="47460" rIns="94945" bIns="47460" anchor="t" anchorCtr="0">
            <a:noAutofit/>
          </a:bodyPr>
          <a:lstStyle/>
          <a:p>
            <a:pPr>
              <a:buSzPct val="25000"/>
            </a:pPr>
            <a:endParaRPr lang="en-US" dirty="0"/>
          </a:p>
        </p:txBody>
      </p:sp>
      <p:sp>
        <p:nvSpPr>
          <p:cNvPr id="4216" name="Shape 4216"/>
          <p:cNvSpPr txBox="1">
            <a:spLocks noGrp="1"/>
          </p:cNvSpPr>
          <p:nvPr>
            <p:ph type="sldNum" idx="12"/>
          </p:nvPr>
        </p:nvSpPr>
        <p:spPr>
          <a:xfrm>
            <a:off x="4059180" y="8977133"/>
            <a:ext cx="3105307" cy="474275"/>
          </a:xfrm>
          <a:prstGeom prst="rect">
            <a:avLst/>
          </a:prstGeom>
          <a:noFill/>
          <a:ln>
            <a:noFill/>
          </a:ln>
        </p:spPr>
        <p:txBody>
          <a:bodyPr lIns="94945" tIns="47460" rIns="94945" bIns="47460" anchor="b" anchorCtr="0">
            <a:noAutofit/>
          </a:bodyPr>
          <a:lstStyle/>
          <a:p>
            <a:pPr>
              <a:buSzPct val="25000"/>
            </a:pPr>
            <a:fld id="{00000000-1234-1234-1234-123412341234}" type="slidenum">
              <a:rPr lang="en-US">
                <a:solidFill>
                  <a:prstClr val="black"/>
                </a:solidFill>
              </a:rPr>
              <a:pPr>
                <a:buSzPct val="25000"/>
              </a:pPr>
              <a:t>23</a:t>
            </a:fld>
            <a:endParaRPr lang="en-US">
              <a:solidFill>
                <a:prstClr val="black"/>
              </a:solidFill>
            </a:endParaRPr>
          </a:p>
        </p:txBody>
      </p:sp>
    </p:spTree>
    <p:extLst>
      <p:ext uri="{BB962C8B-B14F-4D97-AF65-F5344CB8AC3E}">
        <p14:creationId xmlns:p14="http://schemas.microsoft.com/office/powerpoint/2010/main" val="172799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given some thought to possible tactical elements that could be used in designing a diagonal approach to link a measles/rubella elimination initiative with immunization program strengthening interventions.  </a:t>
            </a:r>
          </a:p>
          <a:p>
            <a:endParaRPr lang="en-US" dirty="0" smtClean="0"/>
          </a:p>
          <a:p>
            <a:r>
              <a:rPr lang="en-US" dirty="0" smtClean="0"/>
              <a:t>Four possible tactical elements in such a diagonal approach might include: </a:t>
            </a:r>
          </a:p>
          <a:p>
            <a:r>
              <a:rPr lang="en-US" dirty="0" smtClean="0"/>
              <a:t>Catchup and keep up </a:t>
            </a:r>
          </a:p>
          <a:p>
            <a:r>
              <a:rPr lang="en-US" dirty="0" smtClean="0"/>
              <a:t>Reach the chronically unreached </a:t>
            </a:r>
          </a:p>
          <a:p>
            <a:r>
              <a:rPr lang="en-US" dirty="0" smtClean="0"/>
              <a:t>Use measles as an indicator of health system strength, and </a:t>
            </a:r>
          </a:p>
          <a:p>
            <a:r>
              <a:rPr lang="en-US" dirty="0" smtClean="0"/>
              <a:t>Strengthen institutions, policies and practices</a:t>
            </a:r>
          </a:p>
          <a:p>
            <a:endParaRPr lang="en-US" dirty="0" smtClean="0"/>
          </a:p>
          <a:p>
            <a:r>
              <a:rPr lang="en-US" dirty="0" smtClean="0"/>
              <a:t>In the tactical element of catch-up and keep-up, a possible intervention might be to… </a:t>
            </a:r>
          </a:p>
          <a:p>
            <a:r>
              <a:rPr lang="en-US" dirty="0" smtClean="0"/>
              <a:t>….</a:t>
            </a:r>
          </a:p>
          <a:p>
            <a:endParaRPr lang="en-US" dirty="0"/>
          </a:p>
        </p:txBody>
      </p:sp>
      <p:sp>
        <p:nvSpPr>
          <p:cNvPr id="4" name="Slide Number Placeholder 3"/>
          <p:cNvSpPr>
            <a:spLocks noGrp="1"/>
          </p:cNvSpPr>
          <p:nvPr>
            <p:ph type="sldNum" sz="quarter" idx="10"/>
          </p:nvPr>
        </p:nvSpPr>
        <p:spPr/>
        <p:txBody>
          <a:bodyPr/>
          <a:lstStyle/>
          <a:p>
            <a:fld id="{3763B3EC-54B3-46E9-B55C-05EFD76197E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9357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458DDB5-6ED6-4B73-B56F-D7BF6CF16855}" type="slidenum">
              <a:rPr lang="en-GB" smtClean="0"/>
              <a:t>34</a:t>
            </a:fld>
            <a:endParaRPr lang="en-GB" dirty="0"/>
          </a:p>
        </p:txBody>
      </p:sp>
    </p:spTree>
    <p:extLst>
      <p:ext uri="{BB962C8B-B14F-4D97-AF65-F5344CB8AC3E}">
        <p14:creationId xmlns:p14="http://schemas.microsoft.com/office/powerpoint/2010/main" val="84180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solidFill>
                  <a:prstClr val="black"/>
                </a:solidFill>
              </a:rPr>
              <a:t>© Bill &amp; Melinda Gates Foundation</a:t>
            </a:r>
          </a:p>
        </p:txBody>
      </p:sp>
      <p:sp>
        <p:nvSpPr>
          <p:cNvPr id="5" name="Slide Number Placeholder 4"/>
          <p:cNvSpPr>
            <a:spLocks noGrp="1"/>
          </p:cNvSpPr>
          <p:nvPr>
            <p:ph type="sldNum" sz="quarter" idx="11"/>
          </p:nvPr>
        </p:nvSpPr>
        <p:spPr/>
        <p:txBody>
          <a:bodyPr/>
          <a:lstStyle/>
          <a:p>
            <a:fld id="{9CA5C9E8-9674-4350-989A-CBF182CF309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92580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8" y="733425"/>
            <a:ext cx="6513512" cy="3665538"/>
          </a:xfrm>
        </p:spPr>
      </p:sp>
      <p:sp>
        <p:nvSpPr>
          <p:cNvPr id="3" name="Notes Placeholder 2"/>
          <p:cNvSpPr>
            <a:spLocks noGrp="1"/>
          </p:cNvSpPr>
          <p:nvPr>
            <p:ph type="body" idx="1"/>
          </p:nvPr>
        </p:nvSpPr>
        <p:spPr/>
        <p:txBody>
          <a:bodyPr/>
          <a:lstStyle/>
          <a:p>
            <a:r>
              <a:rPr lang="en-GB" dirty="0" smtClean="0"/>
              <a:t>The reason global coverage with RCV is low is because 47 countries mainly</a:t>
            </a:r>
            <a:r>
              <a:rPr lang="en-GB" baseline="0" dirty="0" smtClean="0"/>
              <a:t> in Sub-Saharan Africa and SE Asian (shaded here in grey) have yet to introduce rubella vaccine. This map shows recent progress with introduction of rubella vaccine – countries shaded in light green having introduced before 2012, and in dark green the 17 countries that introduced rubella vaccine during the period 2012 to 2015. In orange are 16 additional countries planning introduction of rubella vaccine during 2016-2018 with Gavi support.   </a:t>
            </a:r>
            <a:endParaRPr lang="en-GB" dirty="0"/>
          </a:p>
        </p:txBody>
      </p:sp>
      <p:sp>
        <p:nvSpPr>
          <p:cNvPr id="4" name="Slide Number Placeholder 3"/>
          <p:cNvSpPr>
            <a:spLocks noGrp="1"/>
          </p:cNvSpPr>
          <p:nvPr>
            <p:ph type="sldNum" sz="quarter" idx="10"/>
          </p:nvPr>
        </p:nvSpPr>
        <p:spPr/>
        <p:txBody>
          <a:bodyPr/>
          <a:lstStyle/>
          <a:p>
            <a:fld id="{D5E93EC2-6732-47D5-8C4F-2241EA0EA781}"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028930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a:noFill/>
        </p:spPr>
        <p:txBody>
          <a:bodyPr/>
          <a:lstStyle>
            <a:lvl1pPr algn="r" rtl="1" eaLnBrk="0" hangingPunct="0">
              <a:spcBef>
                <a:spcPct val="30000"/>
              </a:spcBef>
              <a:defRPr sz="1200">
                <a:solidFill>
                  <a:schemeClr val="tx1"/>
                </a:solidFill>
                <a:latin typeface="Arial" charset="0"/>
                <a:cs typeface="Arial" charset="0"/>
              </a:defRPr>
            </a:lvl1pPr>
            <a:lvl2pPr marL="740522" indent="-284817" algn="r" rtl="1" eaLnBrk="0" hangingPunct="0">
              <a:spcBef>
                <a:spcPct val="30000"/>
              </a:spcBef>
              <a:defRPr sz="1200">
                <a:solidFill>
                  <a:schemeClr val="tx1"/>
                </a:solidFill>
                <a:latin typeface="Arial" charset="0"/>
                <a:cs typeface="Arial" charset="0"/>
              </a:defRPr>
            </a:lvl2pPr>
            <a:lvl3pPr marL="1139265" indent="-227854" algn="r" rtl="1" eaLnBrk="0" hangingPunct="0">
              <a:spcBef>
                <a:spcPct val="30000"/>
              </a:spcBef>
              <a:defRPr sz="1200">
                <a:solidFill>
                  <a:schemeClr val="tx1"/>
                </a:solidFill>
                <a:latin typeface="Arial" charset="0"/>
                <a:cs typeface="Arial" charset="0"/>
              </a:defRPr>
            </a:lvl3pPr>
            <a:lvl4pPr marL="1594972" indent="-227854" algn="r" rtl="1" eaLnBrk="0" hangingPunct="0">
              <a:spcBef>
                <a:spcPct val="30000"/>
              </a:spcBef>
              <a:defRPr sz="1200">
                <a:solidFill>
                  <a:schemeClr val="tx1"/>
                </a:solidFill>
                <a:latin typeface="Arial" charset="0"/>
                <a:cs typeface="Arial" charset="0"/>
              </a:defRPr>
            </a:lvl4pPr>
            <a:lvl5pPr marL="2050677" indent="-227854" algn="r" rtl="1" eaLnBrk="0" hangingPunct="0">
              <a:spcBef>
                <a:spcPct val="30000"/>
              </a:spcBef>
              <a:defRPr sz="1200">
                <a:solidFill>
                  <a:schemeClr val="tx1"/>
                </a:solidFill>
                <a:latin typeface="Arial" charset="0"/>
                <a:cs typeface="Arial" charset="0"/>
              </a:defRPr>
            </a:lvl5pPr>
            <a:lvl6pPr marL="2506384" indent="-227854" algn="r" rtl="1" eaLnBrk="0" fontAlgn="base" hangingPunct="0">
              <a:spcBef>
                <a:spcPct val="30000"/>
              </a:spcBef>
              <a:spcAft>
                <a:spcPct val="0"/>
              </a:spcAft>
              <a:defRPr sz="1200">
                <a:solidFill>
                  <a:schemeClr val="tx1"/>
                </a:solidFill>
                <a:latin typeface="Arial" charset="0"/>
                <a:cs typeface="Arial" charset="0"/>
              </a:defRPr>
            </a:lvl6pPr>
            <a:lvl7pPr marL="2962091" indent="-227854" algn="r" rtl="1" eaLnBrk="0" fontAlgn="base" hangingPunct="0">
              <a:spcBef>
                <a:spcPct val="30000"/>
              </a:spcBef>
              <a:spcAft>
                <a:spcPct val="0"/>
              </a:spcAft>
              <a:defRPr sz="1200">
                <a:solidFill>
                  <a:schemeClr val="tx1"/>
                </a:solidFill>
                <a:latin typeface="Arial" charset="0"/>
                <a:cs typeface="Arial" charset="0"/>
              </a:defRPr>
            </a:lvl7pPr>
            <a:lvl8pPr marL="3417797" indent="-227854" algn="r" rtl="1" eaLnBrk="0" fontAlgn="base" hangingPunct="0">
              <a:spcBef>
                <a:spcPct val="30000"/>
              </a:spcBef>
              <a:spcAft>
                <a:spcPct val="0"/>
              </a:spcAft>
              <a:defRPr sz="1200">
                <a:solidFill>
                  <a:schemeClr val="tx1"/>
                </a:solidFill>
                <a:latin typeface="Arial" charset="0"/>
                <a:cs typeface="Arial" charset="0"/>
              </a:defRPr>
            </a:lvl8pPr>
            <a:lvl9pPr marL="3873503" indent="-227854" algn="r" rtl="1" eaLnBrk="0" fontAlgn="base" hangingPunct="0">
              <a:spcBef>
                <a:spcPct val="30000"/>
              </a:spcBef>
              <a:spcAft>
                <a:spcPct val="0"/>
              </a:spcAft>
              <a:defRPr sz="1200">
                <a:solidFill>
                  <a:schemeClr val="tx1"/>
                </a:solidFill>
                <a:latin typeface="Arial" charset="0"/>
                <a:cs typeface="Arial" charset="0"/>
              </a:defRPr>
            </a:lvl9pPr>
          </a:lstStyle>
          <a:p>
            <a:pPr algn="l" eaLnBrk="1" hangingPunct="1">
              <a:spcBef>
                <a:spcPct val="0"/>
              </a:spcBef>
            </a:pPr>
            <a:r>
              <a:rPr lang="en-US" altLang="en-US" smtClean="0">
                <a:solidFill>
                  <a:prstClr val="black"/>
                </a:solidFill>
              </a:rPr>
              <a:t>World Health Organization</a:t>
            </a:r>
          </a:p>
        </p:txBody>
      </p:sp>
      <p:sp>
        <p:nvSpPr>
          <p:cNvPr id="148483" name="Rectangle 3"/>
          <p:cNvSpPr>
            <a:spLocks noGrp="1" noChangeArrowheads="1"/>
          </p:cNvSpPr>
          <p:nvPr>
            <p:ph type="dt" sz="quarter" idx="1"/>
          </p:nvPr>
        </p:nvSpPr>
        <p:spPr>
          <a:noFill/>
        </p:spPr>
        <p:txBody>
          <a:bodyPr/>
          <a:lstStyle>
            <a:lvl1pPr algn="r" rtl="1" eaLnBrk="0" hangingPunct="0">
              <a:spcBef>
                <a:spcPct val="30000"/>
              </a:spcBef>
              <a:defRPr sz="1200">
                <a:solidFill>
                  <a:schemeClr val="tx1"/>
                </a:solidFill>
                <a:latin typeface="Arial" charset="0"/>
                <a:cs typeface="Arial" charset="0"/>
              </a:defRPr>
            </a:lvl1pPr>
            <a:lvl2pPr marL="740522" indent="-284817" algn="r" rtl="1" eaLnBrk="0" hangingPunct="0">
              <a:spcBef>
                <a:spcPct val="30000"/>
              </a:spcBef>
              <a:defRPr sz="1200">
                <a:solidFill>
                  <a:schemeClr val="tx1"/>
                </a:solidFill>
                <a:latin typeface="Arial" charset="0"/>
                <a:cs typeface="Arial" charset="0"/>
              </a:defRPr>
            </a:lvl2pPr>
            <a:lvl3pPr marL="1139265" indent="-227854" algn="r" rtl="1" eaLnBrk="0" hangingPunct="0">
              <a:spcBef>
                <a:spcPct val="30000"/>
              </a:spcBef>
              <a:defRPr sz="1200">
                <a:solidFill>
                  <a:schemeClr val="tx1"/>
                </a:solidFill>
                <a:latin typeface="Arial" charset="0"/>
                <a:cs typeface="Arial" charset="0"/>
              </a:defRPr>
            </a:lvl3pPr>
            <a:lvl4pPr marL="1594972" indent="-227854" algn="r" rtl="1" eaLnBrk="0" hangingPunct="0">
              <a:spcBef>
                <a:spcPct val="30000"/>
              </a:spcBef>
              <a:defRPr sz="1200">
                <a:solidFill>
                  <a:schemeClr val="tx1"/>
                </a:solidFill>
                <a:latin typeface="Arial" charset="0"/>
                <a:cs typeface="Arial" charset="0"/>
              </a:defRPr>
            </a:lvl4pPr>
            <a:lvl5pPr marL="2050677" indent="-227854" algn="r" rtl="1" eaLnBrk="0" hangingPunct="0">
              <a:spcBef>
                <a:spcPct val="30000"/>
              </a:spcBef>
              <a:defRPr sz="1200">
                <a:solidFill>
                  <a:schemeClr val="tx1"/>
                </a:solidFill>
                <a:latin typeface="Arial" charset="0"/>
                <a:cs typeface="Arial" charset="0"/>
              </a:defRPr>
            </a:lvl5pPr>
            <a:lvl6pPr marL="2506384" indent="-227854" algn="r" rtl="1" eaLnBrk="0" fontAlgn="base" hangingPunct="0">
              <a:spcBef>
                <a:spcPct val="30000"/>
              </a:spcBef>
              <a:spcAft>
                <a:spcPct val="0"/>
              </a:spcAft>
              <a:defRPr sz="1200">
                <a:solidFill>
                  <a:schemeClr val="tx1"/>
                </a:solidFill>
                <a:latin typeface="Arial" charset="0"/>
                <a:cs typeface="Arial" charset="0"/>
              </a:defRPr>
            </a:lvl6pPr>
            <a:lvl7pPr marL="2962091" indent="-227854" algn="r" rtl="1" eaLnBrk="0" fontAlgn="base" hangingPunct="0">
              <a:spcBef>
                <a:spcPct val="30000"/>
              </a:spcBef>
              <a:spcAft>
                <a:spcPct val="0"/>
              </a:spcAft>
              <a:defRPr sz="1200">
                <a:solidFill>
                  <a:schemeClr val="tx1"/>
                </a:solidFill>
                <a:latin typeface="Arial" charset="0"/>
                <a:cs typeface="Arial" charset="0"/>
              </a:defRPr>
            </a:lvl7pPr>
            <a:lvl8pPr marL="3417797" indent="-227854" algn="r" rtl="1" eaLnBrk="0" fontAlgn="base" hangingPunct="0">
              <a:spcBef>
                <a:spcPct val="30000"/>
              </a:spcBef>
              <a:spcAft>
                <a:spcPct val="0"/>
              </a:spcAft>
              <a:defRPr sz="1200">
                <a:solidFill>
                  <a:schemeClr val="tx1"/>
                </a:solidFill>
                <a:latin typeface="Arial" charset="0"/>
                <a:cs typeface="Arial" charset="0"/>
              </a:defRPr>
            </a:lvl8pPr>
            <a:lvl9pPr marL="3873503" indent="-227854" algn="r" rtl="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028A2AA-8DF3-4B9F-A052-698F6346501B}" type="datetime3">
              <a:rPr lang="en-US" altLang="en-US" smtClean="0">
                <a:solidFill>
                  <a:prstClr val="black"/>
                </a:solidFill>
              </a:rPr>
              <a:pPr eaLnBrk="1" hangingPunct="1">
                <a:spcBef>
                  <a:spcPct val="0"/>
                </a:spcBef>
              </a:pPr>
              <a:t>6 September 2017</a:t>
            </a:fld>
            <a:endParaRPr lang="en-US" altLang="en-US" smtClean="0">
              <a:solidFill>
                <a:prstClr val="black"/>
              </a:solidFill>
            </a:endParaRPr>
          </a:p>
        </p:txBody>
      </p:sp>
      <p:sp>
        <p:nvSpPr>
          <p:cNvPr id="148484" name="Rectangle 7"/>
          <p:cNvSpPr>
            <a:spLocks noGrp="1" noChangeArrowheads="1"/>
          </p:cNvSpPr>
          <p:nvPr>
            <p:ph type="sldNum" sz="quarter" idx="5"/>
          </p:nvPr>
        </p:nvSpPr>
        <p:spPr>
          <a:noFill/>
        </p:spPr>
        <p:txBody>
          <a:bodyPr/>
          <a:lstStyle>
            <a:lvl1pPr algn="r" rtl="1" eaLnBrk="0" hangingPunct="0">
              <a:spcBef>
                <a:spcPct val="30000"/>
              </a:spcBef>
              <a:defRPr sz="1200">
                <a:solidFill>
                  <a:schemeClr val="tx1"/>
                </a:solidFill>
                <a:latin typeface="Arial" charset="0"/>
                <a:cs typeface="Arial" charset="0"/>
              </a:defRPr>
            </a:lvl1pPr>
            <a:lvl2pPr marL="740522" indent="-284817" algn="r" rtl="1" eaLnBrk="0" hangingPunct="0">
              <a:spcBef>
                <a:spcPct val="30000"/>
              </a:spcBef>
              <a:defRPr sz="1200">
                <a:solidFill>
                  <a:schemeClr val="tx1"/>
                </a:solidFill>
                <a:latin typeface="Arial" charset="0"/>
                <a:cs typeface="Arial" charset="0"/>
              </a:defRPr>
            </a:lvl2pPr>
            <a:lvl3pPr marL="1139265" indent="-227854" algn="r" rtl="1" eaLnBrk="0" hangingPunct="0">
              <a:spcBef>
                <a:spcPct val="30000"/>
              </a:spcBef>
              <a:defRPr sz="1200">
                <a:solidFill>
                  <a:schemeClr val="tx1"/>
                </a:solidFill>
                <a:latin typeface="Arial" charset="0"/>
                <a:cs typeface="Arial" charset="0"/>
              </a:defRPr>
            </a:lvl3pPr>
            <a:lvl4pPr marL="1594972" indent="-227854" algn="r" rtl="1" eaLnBrk="0" hangingPunct="0">
              <a:spcBef>
                <a:spcPct val="30000"/>
              </a:spcBef>
              <a:defRPr sz="1200">
                <a:solidFill>
                  <a:schemeClr val="tx1"/>
                </a:solidFill>
                <a:latin typeface="Arial" charset="0"/>
                <a:cs typeface="Arial" charset="0"/>
              </a:defRPr>
            </a:lvl4pPr>
            <a:lvl5pPr marL="2050677" indent="-227854" algn="r" rtl="1" eaLnBrk="0" hangingPunct="0">
              <a:spcBef>
                <a:spcPct val="30000"/>
              </a:spcBef>
              <a:defRPr sz="1200">
                <a:solidFill>
                  <a:schemeClr val="tx1"/>
                </a:solidFill>
                <a:latin typeface="Arial" charset="0"/>
                <a:cs typeface="Arial" charset="0"/>
              </a:defRPr>
            </a:lvl5pPr>
            <a:lvl6pPr marL="2506384" indent="-227854" algn="r" rtl="1" eaLnBrk="0" fontAlgn="base" hangingPunct="0">
              <a:spcBef>
                <a:spcPct val="30000"/>
              </a:spcBef>
              <a:spcAft>
                <a:spcPct val="0"/>
              </a:spcAft>
              <a:defRPr sz="1200">
                <a:solidFill>
                  <a:schemeClr val="tx1"/>
                </a:solidFill>
                <a:latin typeface="Arial" charset="0"/>
                <a:cs typeface="Arial" charset="0"/>
              </a:defRPr>
            </a:lvl6pPr>
            <a:lvl7pPr marL="2962091" indent="-227854" algn="r" rtl="1" eaLnBrk="0" fontAlgn="base" hangingPunct="0">
              <a:spcBef>
                <a:spcPct val="30000"/>
              </a:spcBef>
              <a:spcAft>
                <a:spcPct val="0"/>
              </a:spcAft>
              <a:defRPr sz="1200">
                <a:solidFill>
                  <a:schemeClr val="tx1"/>
                </a:solidFill>
                <a:latin typeface="Arial" charset="0"/>
                <a:cs typeface="Arial" charset="0"/>
              </a:defRPr>
            </a:lvl7pPr>
            <a:lvl8pPr marL="3417797" indent="-227854" algn="r" rtl="1" eaLnBrk="0" fontAlgn="base" hangingPunct="0">
              <a:spcBef>
                <a:spcPct val="30000"/>
              </a:spcBef>
              <a:spcAft>
                <a:spcPct val="0"/>
              </a:spcAft>
              <a:defRPr sz="1200">
                <a:solidFill>
                  <a:schemeClr val="tx1"/>
                </a:solidFill>
                <a:latin typeface="Arial" charset="0"/>
                <a:cs typeface="Arial" charset="0"/>
              </a:defRPr>
            </a:lvl8pPr>
            <a:lvl9pPr marL="3873503" indent="-227854" algn="r" rtl="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640B905-6722-4F9E-98A8-1414ED170698}" type="slidenum">
              <a:rPr lang="en-US" altLang="en-US" smtClean="0">
                <a:solidFill>
                  <a:prstClr val="black"/>
                </a:solidFill>
              </a:rPr>
              <a:pPr eaLnBrk="1" hangingPunct="1">
                <a:spcBef>
                  <a:spcPct val="0"/>
                </a:spcBef>
              </a:pPr>
              <a:t>46</a:t>
            </a:fld>
            <a:endParaRPr lang="en-US" altLang="en-US" smtClean="0">
              <a:solidFill>
                <a:prstClr val="black"/>
              </a:solidFill>
            </a:endParaRPr>
          </a:p>
        </p:txBody>
      </p:sp>
      <p:sp>
        <p:nvSpPr>
          <p:cNvPr id="148485" name="Rectangle 2"/>
          <p:cNvSpPr>
            <a:spLocks noGrp="1" noRot="1" noChangeAspect="1" noChangeArrowheads="1" noTextEdit="1"/>
          </p:cNvSpPr>
          <p:nvPr>
            <p:ph type="sldImg"/>
          </p:nvPr>
        </p:nvSpPr>
        <p:spPr>
          <a:xfrm>
            <a:off x="77788" y="733425"/>
            <a:ext cx="6515100" cy="3665538"/>
          </a:xfrm>
          <a:ln/>
        </p:spPr>
      </p:sp>
      <p:sp>
        <p:nvSpPr>
          <p:cNvPr id="148486" name="Rectangle 3"/>
          <p:cNvSpPr>
            <a:spLocks noGrp="1" noChangeArrowheads="1"/>
          </p:cNvSpPr>
          <p:nvPr>
            <p:ph type="body" idx="1"/>
          </p:nvPr>
        </p:nvSpPr>
        <p:spPr>
          <a:noFill/>
        </p:spPr>
        <p:txBody>
          <a:bodyPr/>
          <a:lstStyle/>
          <a:p>
            <a:pPr algn="l" rtl="0" eaLnBrk="1" hangingPunct="1"/>
            <a:r>
              <a:rPr lang="en-US" altLang="en-US" dirty="0" smtClean="0"/>
              <a:t>This slide shows the secular trend</a:t>
            </a:r>
            <a:r>
              <a:rPr lang="en-US" altLang="en-US" baseline="0" dirty="0" smtClean="0"/>
              <a:t> in </a:t>
            </a:r>
            <a:r>
              <a:rPr lang="en-US" altLang="en-US" dirty="0" smtClean="0"/>
              <a:t>coverage with a dose of rubella containing vaccine among the global birth cohort. The first point</a:t>
            </a:r>
            <a:r>
              <a:rPr lang="en-US" altLang="en-US" baseline="0" dirty="0" smtClean="0"/>
              <a:t> to note is that while coverage has been increasing gradually over time, global coverage was only 46% in 2015. There are also large disparities in coverage across the WHO Regions with the AMR, EUR and WPR achieving over 90% and the AFR and SEAR still with coverage &lt;20%.  </a:t>
            </a:r>
            <a:endParaRPr lang="en-US" altLang="en-US" dirty="0" smtClean="0"/>
          </a:p>
        </p:txBody>
      </p:sp>
    </p:spTree>
    <p:extLst>
      <p:ext uri="{BB962C8B-B14F-4D97-AF65-F5344CB8AC3E}">
        <p14:creationId xmlns:p14="http://schemas.microsoft.com/office/powerpoint/2010/main" val="700104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36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9257" y="5882162"/>
            <a:ext cx="831814" cy="56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94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80127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1447538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8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90551" y="1541463"/>
            <a:ext cx="5425016" cy="4310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18767" y="1541463"/>
            <a:ext cx="5427133" cy="4310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485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656571"/>
            <a:ext cx="12192000" cy="123827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90055" y="1974038"/>
            <a:ext cx="11055335" cy="4309467"/>
          </a:xfrm>
        </p:spPr>
        <p:txBody>
          <a:bodyPr rtlCol="0">
            <a:normAutofit/>
          </a:bodyPr>
          <a:lstStyle/>
          <a:p>
            <a:pPr lvl="0"/>
            <a:endParaRPr lang="en-US" noProof="0"/>
          </a:p>
        </p:txBody>
      </p:sp>
    </p:spTree>
    <p:extLst>
      <p:ext uri="{BB962C8B-B14F-4D97-AF65-F5344CB8AC3E}">
        <p14:creationId xmlns:p14="http://schemas.microsoft.com/office/powerpoint/2010/main" val="273966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127" name="think-cell Slide" r:id="rId4" imgW="360" imgH="360" progId="TCLayout.ActiveDocument.1">
                  <p:embed/>
                </p:oleObj>
              </mc:Choice>
              <mc:Fallback>
                <p:oleObj name="think-cell Slide" r:id="rId4" imgW="360" imgH="360" progId="TCLayout.ActiveDocument.1">
                  <p:embed/>
                  <p:pic>
                    <p:nvPicPr>
                      <p:cNvPr id="9" name="Object 8"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751671" y="482569"/>
            <a:ext cx="10623549" cy="512961"/>
          </a:xfrm>
          <a:prstGeom prst="rect">
            <a:avLst/>
          </a:prstGeom>
        </p:spPr>
        <p:txBody>
          <a:bodyPr anchor="t" anchorCtr="0">
            <a:noAutofit/>
          </a:bodyPr>
          <a:lstStyle>
            <a:lvl1pPr algn="l" defTabSz="685700" rtl="0" eaLnBrk="1" latinLnBrk="0" hangingPunct="1">
              <a:lnSpc>
                <a:spcPct val="100000"/>
              </a:lnSpc>
              <a:spcBef>
                <a:spcPct val="0"/>
              </a:spcBef>
              <a:buNone/>
              <a:defRPr lang="en-US" sz="1800" b="1" kern="1200" cap="none" spc="0" baseline="0" dirty="0">
                <a:ln w="3175">
                  <a:noFill/>
                </a:ln>
                <a:solidFill>
                  <a:srgbClr val="C00000"/>
                </a:solidFill>
                <a:effectLst/>
                <a:latin typeface="+mj-lt"/>
                <a:ea typeface="+mn-ea"/>
                <a:cs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11193954" y="6461491"/>
            <a:ext cx="588433" cy="365125"/>
          </a:xfrm>
          <a:prstGeom prst="rect">
            <a:avLst/>
          </a:prstGeom>
        </p:spPr>
        <p:txBody>
          <a:bodyPr lIns="91430" tIns="45716" rIns="91430" bIns="45716"/>
          <a:lstStyle>
            <a:lvl1pPr>
              <a:defRPr sz="750">
                <a:solidFill>
                  <a:schemeClr val="tx1"/>
                </a:solidFill>
              </a:defRPr>
            </a:lvl1pPr>
          </a:lstStyle>
          <a:p>
            <a:pPr defTabSz="685700"/>
            <a:fld id="{5437CAD2-A3BF-4ED8-98C0-729666A7D8A5}" type="slidenum">
              <a:rPr lang="en-US" smtClean="0">
                <a:solidFill>
                  <a:srgbClr val="59452A"/>
                </a:solidFill>
              </a:rPr>
              <a:pPr defTabSz="685700"/>
              <a:t>‹#›</a:t>
            </a:fld>
            <a:endParaRPr lang="en-US" dirty="0">
              <a:solidFill>
                <a:srgbClr val="59452A"/>
              </a:solidFill>
            </a:endParaRPr>
          </a:p>
        </p:txBody>
      </p:sp>
      <p:sp>
        <p:nvSpPr>
          <p:cNvPr id="8" name="Text Placeholder 11"/>
          <p:cNvSpPr>
            <a:spLocks noGrp="1"/>
          </p:cNvSpPr>
          <p:nvPr>
            <p:ph type="body" sz="quarter" idx="13"/>
          </p:nvPr>
        </p:nvSpPr>
        <p:spPr>
          <a:xfrm>
            <a:off x="750363" y="1531737"/>
            <a:ext cx="10602383" cy="4378396"/>
          </a:xfrm>
          <a:prstGeom prst="rect">
            <a:avLst/>
          </a:prstGeo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69494473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7" y="1718735"/>
            <a:ext cx="11106151" cy="4519084"/>
          </a:xfrm>
          <a:prstGeom prst="rect">
            <a:avLst/>
          </a:prstGeom>
        </p:spPr>
        <p:txBody>
          <a:bodyPr/>
          <a:lstStyle>
            <a:lvl1pPr>
              <a:spcBef>
                <a:spcPts val="600"/>
              </a:spcBef>
              <a:spcAft>
                <a:spcPts val="0"/>
              </a:spcAft>
              <a:defRPr sz="1400" b="0" baseline="0"/>
            </a:lvl1pPr>
            <a:lvl2pPr marL="171450" indent="-171450">
              <a:spcBef>
                <a:spcPts val="600"/>
              </a:spcBef>
              <a:spcAft>
                <a:spcPts val="0"/>
              </a:spcAft>
              <a:buClr>
                <a:schemeClr val="accent3">
                  <a:lumMod val="75000"/>
                </a:schemeClr>
              </a:buClr>
              <a:buFont typeface="Wingdings" panose="05000000000000000000" pitchFamily="2" charset="2"/>
              <a:buChar char="§"/>
              <a:defRPr sz="1300"/>
            </a:lvl2pPr>
            <a:lvl3pPr marL="342900" indent="-171450">
              <a:spcBef>
                <a:spcPts val="600"/>
              </a:spcBef>
              <a:spcAft>
                <a:spcPts val="0"/>
              </a:spcAft>
              <a:buClr>
                <a:srgbClr val="3086AB"/>
              </a:buClr>
              <a:buFont typeface="Arial" panose="020B0604020202020204" pitchFamily="34" charset="0"/>
              <a:buChar char="•"/>
              <a:tabLst/>
              <a:defRPr sz="1200" baseline="0"/>
            </a:lvl3pPr>
            <a:lvl4pPr marL="515938" indent="-173038">
              <a:spcBef>
                <a:spcPts val="600"/>
              </a:spcBef>
              <a:spcAft>
                <a:spcPts val="0"/>
              </a:spcAft>
              <a:buFont typeface="Arial" panose="020B0604020202020204" pitchFamily="34" charset="0"/>
              <a:buChar char="-"/>
              <a:tabLst/>
              <a:defRPr baseline="0"/>
            </a:lvl4pPr>
            <a:lvl5pPr marL="687388" indent="-171450">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a:xfrm>
            <a:off x="7498085" y="6527945"/>
            <a:ext cx="3860800" cy="207464"/>
          </a:xfrm>
          <a:prstGeom prst="rect">
            <a:avLst/>
          </a:prstGeom>
        </p:spPr>
        <p:txBody>
          <a:bodyPr/>
          <a:lstStyle/>
          <a:p>
            <a:pPr algn="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7" y="646258"/>
            <a:ext cx="11106151" cy="697577"/>
          </a:xfrm>
          <a:prstGeom prst="rect">
            <a:avLst/>
          </a:prstGeo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70041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960561"/>
            <a:ext cx="10515600" cy="4351338"/>
          </a:xfrm>
        </p:spPr>
        <p:txBody>
          <a:bodyPr>
            <a:normAutofit/>
          </a:bodyPr>
          <a:lstStyle>
            <a:lvl1pPr>
              <a:defRPr sz="2800" b="1">
                <a:latin typeface="Arial" panose="020B0604020202020204" pitchFamily="34" charset="0"/>
                <a:cs typeface="Arial"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4574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2417639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375257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347136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371114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79166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257925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0A7535-5C75-4A29-AC70-9900159607A4}" type="datetimeFigureOut">
              <a:rPr lang="en-US" smtClean="0"/>
              <a:t>9/6/2017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F3266A8-D867-4EFF-86C6-4958A6D649B1}" type="slidenum">
              <a:rPr lang="en-US" smtClean="0"/>
              <a:t>‹#›</a:t>
            </a:fld>
            <a:endParaRPr lang="en-US"/>
          </a:p>
        </p:txBody>
      </p:sp>
    </p:spTree>
    <p:extLst>
      <p:ext uri="{BB962C8B-B14F-4D97-AF65-F5344CB8AC3E}">
        <p14:creationId xmlns:p14="http://schemas.microsoft.com/office/powerpoint/2010/main" val="116628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749257" y="5882162"/>
            <a:ext cx="831814" cy="56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29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gavi.org/country/georgia/" TargetMode="External"/><Relationship Id="rId13" Type="http://schemas.openxmlformats.org/officeDocument/2006/relationships/hyperlink" Target="http://www.gavi.org/country/nicaragua/" TargetMode="External"/><Relationship Id="rId3" Type="http://schemas.openxmlformats.org/officeDocument/2006/relationships/hyperlink" Target="http://www.gavi.org/country/armenia/" TargetMode="External"/><Relationship Id="rId7" Type="http://schemas.openxmlformats.org/officeDocument/2006/relationships/hyperlink" Target="http://www.gavi.org/country/cuba/" TargetMode="External"/><Relationship Id="rId12" Type="http://schemas.openxmlformats.org/officeDocument/2006/relationships/hyperlink" Target="http://www.gavi.org/country/moldova/" TargetMode="External"/><Relationship Id="rId17" Type="http://schemas.openxmlformats.org/officeDocument/2006/relationships/hyperlink" Target="http://www.gavi.org/country/vietnam/" TargetMode="External"/><Relationship Id="rId2" Type="http://schemas.openxmlformats.org/officeDocument/2006/relationships/hyperlink" Target="http://www.gavi.org/country/angola/" TargetMode="External"/><Relationship Id="rId16" Type="http://schemas.openxmlformats.org/officeDocument/2006/relationships/hyperlink" Target="http://www.gavi.org/country/uzbekistan/" TargetMode="External"/><Relationship Id="rId1" Type="http://schemas.openxmlformats.org/officeDocument/2006/relationships/slideLayout" Target="../slideLayouts/slideLayout2.xml"/><Relationship Id="rId6" Type="http://schemas.openxmlformats.org/officeDocument/2006/relationships/hyperlink" Target="http://www.gavi.org/country/congo/" TargetMode="External"/><Relationship Id="rId11" Type="http://schemas.openxmlformats.org/officeDocument/2006/relationships/hyperlink" Target="http://www.gavi.org/country/kiribati/" TargetMode="External"/><Relationship Id="rId5" Type="http://schemas.openxmlformats.org/officeDocument/2006/relationships/hyperlink" Target="http://www.gavi.org/country/bolivia/" TargetMode="External"/><Relationship Id="rId15" Type="http://schemas.openxmlformats.org/officeDocument/2006/relationships/hyperlink" Target="http://www.gavi.org/country/timor-leste/" TargetMode="External"/><Relationship Id="rId10" Type="http://schemas.openxmlformats.org/officeDocument/2006/relationships/hyperlink" Target="http://www.gavi.org/country/indonesia/" TargetMode="External"/><Relationship Id="rId4" Type="http://schemas.openxmlformats.org/officeDocument/2006/relationships/hyperlink" Target="http://www.gavi.org/country/azerbaijan/" TargetMode="External"/><Relationship Id="rId9" Type="http://schemas.openxmlformats.org/officeDocument/2006/relationships/hyperlink" Target="http://www.gavi.org/country/guyana/" TargetMode="External"/><Relationship Id="rId14" Type="http://schemas.openxmlformats.org/officeDocument/2006/relationships/hyperlink" Target="http://www.gavi.org/country/papua-new-guine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2" Type="http://schemas.openxmlformats.org/officeDocument/2006/relationships/hyperlink" Target="https://www.merriam-webster.com/dictionary/supplemen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0.jpeg"/><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22.emf"/><Relationship Id="rId5" Type="http://schemas.openxmlformats.org/officeDocument/2006/relationships/oleObject" Target="../embeddings/oleObject3.bin"/><Relationship Id="rId4"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Measles and Rubella Eradication</a:t>
            </a:r>
            <a:br>
              <a:rPr lang="en-US" dirty="0" smtClean="0"/>
            </a:br>
            <a:r>
              <a:rPr lang="en-US" dirty="0"/>
              <a:t/>
            </a:r>
            <a:br>
              <a:rPr lang="en-US" dirty="0"/>
            </a:br>
            <a:r>
              <a:rPr lang="en-US" dirty="0" smtClean="0"/>
              <a:t/>
            </a:r>
            <a:br>
              <a:rPr lang="en-US" dirty="0" smtClean="0"/>
            </a:br>
            <a:endParaRPr lang="en-US" dirty="0"/>
          </a:p>
        </p:txBody>
      </p:sp>
      <p:sp>
        <p:nvSpPr>
          <p:cNvPr id="3" name="Subtitle 2"/>
          <p:cNvSpPr>
            <a:spLocks noGrp="1"/>
          </p:cNvSpPr>
          <p:nvPr>
            <p:ph type="subTitle" idx="1"/>
          </p:nvPr>
        </p:nvSpPr>
        <p:spPr>
          <a:xfrm>
            <a:off x="1315915" y="3637208"/>
            <a:ext cx="9560169" cy="2957024"/>
          </a:xfrm>
        </p:spPr>
        <p:txBody>
          <a:bodyPr>
            <a:normAutofit/>
          </a:bodyPr>
          <a:lstStyle/>
          <a:p>
            <a:r>
              <a:rPr lang="en-US" dirty="0" smtClean="0"/>
              <a:t>Alan R. </a:t>
            </a:r>
            <a:r>
              <a:rPr lang="en-US" dirty="0" err="1" smtClean="0"/>
              <a:t>Hinman</a:t>
            </a:r>
            <a:r>
              <a:rPr lang="en-US" dirty="0" smtClean="0"/>
              <a:t>, MD, MPH</a:t>
            </a:r>
          </a:p>
          <a:p>
            <a:r>
              <a:rPr lang="en-US" dirty="0" smtClean="0"/>
              <a:t>With thanks to Steve </a:t>
            </a:r>
            <a:r>
              <a:rPr lang="en-US" dirty="0" err="1" smtClean="0"/>
              <a:t>Cochi</a:t>
            </a:r>
            <a:r>
              <a:rPr lang="en-US" dirty="0" smtClean="0"/>
              <a:t>, Walt Orenstein,</a:t>
            </a:r>
          </a:p>
          <a:p>
            <a:r>
              <a:rPr lang="en-US" dirty="0"/>
              <a:t>a</a:t>
            </a:r>
            <a:r>
              <a:rPr lang="en-US" dirty="0" smtClean="0"/>
              <a:t>nd Peter </a:t>
            </a:r>
            <a:r>
              <a:rPr lang="en-US" dirty="0" err="1" smtClean="0"/>
              <a:t>Strebel</a:t>
            </a:r>
            <a:endParaRPr lang="en-US" dirty="0" smtClean="0"/>
          </a:p>
          <a:p>
            <a:r>
              <a:rPr lang="en-US" dirty="0" smtClean="0"/>
              <a:t>2017 Measles &amp; Rubella Initiative Partners Meeting</a:t>
            </a:r>
          </a:p>
          <a:p>
            <a:r>
              <a:rPr lang="en-US" dirty="0" smtClean="0"/>
              <a:t>September 7-8, 2017</a:t>
            </a:r>
            <a:endParaRPr lang="en-US" dirty="0"/>
          </a:p>
        </p:txBody>
      </p:sp>
    </p:spTree>
    <p:extLst>
      <p:ext uri="{BB962C8B-B14F-4D97-AF65-F5344CB8AC3E}">
        <p14:creationId xmlns:p14="http://schemas.microsoft.com/office/powerpoint/2010/main" val="231077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A Henderson - 1982</a:t>
            </a:r>
            <a:endParaRPr lang="en-US" dirty="0"/>
          </a:p>
        </p:txBody>
      </p:sp>
      <p:sp>
        <p:nvSpPr>
          <p:cNvPr id="3" name="Content Placeholder 2"/>
          <p:cNvSpPr>
            <a:spLocks noGrp="1"/>
          </p:cNvSpPr>
          <p:nvPr>
            <p:ph idx="1"/>
          </p:nvPr>
        </p:nvSpPr>
        <p:spPr>
          <a:xfrm>
            <a:off x="838200" y="1960560"/>
            <a:ext cx="10515600" cy="4897439"/>
          </a:xfrm>
        </p:spPr>
        <p:txBody>
          <a:bodyPr>
            <a:normAutofit/>
          </a:bodyPr>
          <a:lstStyle/>
          <a:p>
            <a:pPr marL="0" indent="0">
              <a:buNone/>
            </a:pPr>
            <a:r>
              <a:rPr lang="en-US" dirty="0" smtClean="0"/>
              <a:t>“how </a:t>
            </a:r>
            <a:r>
              <a:rPr lang="en-US" dirty="0"/>
              <a:t>realistic is this objective and what are the </a:t>
            </a:r>
            <a:r>
              <a:rPr lang="en-US" dirty="0" err="1"/>
              <a:t>implicatons</a:t>
            </a:r>
            <a:r>
              <a:rPr lang="en-US" dirty="0"/>
              <a:t> of such a </a:t>
            </a:r>
            <a:r>
              <a:rPr lang="en-US" dirty="0" err="1"/>
              <a:t>programme</a:t>
            </a:r>
            <a:r>
              <a:rPr lang="en-US" dirty="0"/>
              <a:t> being launched</a:t>
            </a:r>
            <a:r>
              <a:rPr lang="en-US" dirty="0" smtClean="0"/>
              <a:t>….?</a:t>
            </a:r>
          </a:p>
          <a:p>
            <a:pPr marL="0" indent="0">
              <a:buNone/>
            </a:pPr>
            <a:endParaRPr lang="en-US" dirty="0"/>
          </a:p>
          <a:p>
            <a:pPr marL="0" indent="0">
              <a:buNone/>
            </a:pPr>
            <a:r>
              <a:rPr lang="en-US" dirty="0" smtClean="0"/>
              <a:t>“when </a:t>
            </a:r>
            <a:r>
              <a:rPr lang="en-US" dirty="0"/>
              <a:t>measles transmission had been interrupted in all </a:t>
            </a:r>
            <a:r>
              <a:rPr lang="en-US" dirty="0" err="1"/>
              <a:t>industrialised</a:t>
            </a:r>
            <a:r>
              <a:rPr lang="en-US" dirty="0"/>
              <a:t> countries and, perhaps, ten to fifteen developing countries, the possibility of global measles eradication might usefully be </a:t>
            </a:r>
            <a:r>
              <a:rPr lang="en-US" dirty="0" smtClean="0"/>
              <a:t>examined”</a:t>
            </a:r>
            <a:endParaRPr lang="en-US" dirty="0"/>
          </a:p>
          <a:p>
            <a:pPr marL="0" indent="0">
              <a:buNone/>
            </a:pPr>
            <a:endParaRPr lang="en-US" dirty="0"/>
          </a:p>
        </p:txBody>
      </p:sp>
    </p:spTree>
    <p:extLst>
      <p:ext uri="{BB962C8B-B14F-4D97-AF65-F5344CB8AC3E}">
        <p14:creationId xmlns:p14="http://schemas.microsoft.com/office/powerpoint/2010/main" val="4122632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 </a:t>
            </a:r>
            <a:r>
              <a:rPr lang="en-US" dirty="0" err="1" smtClean="0"/>
              <a:t>Foege</a:t>
            </a:r>
            <a:r>
              <a:rPr lang="en-US" dirty="0" smtClean="0"/>
              <a:t> - 1982</a:t>
            </a:r>
            <a:endParaRPr lang="en-US" dirty="0"/>
          </a:p>
        </p:txBody>
      </p:sp>
      <p:sp>
        <p:nvSpPr>
          <p:cNvPr id="3" name="Content Placeholder 2"/>
          <p:cNvSpPr>
            <a:spLocks noGrp="1"/>
          </p:cNvSpPr>
          <p:nvPr>
            <p:ph idx="1"/>
          </p:nvPr>
        </p:nvSpPr>
        <p:spPr>
          <a:xfrm>
            <a:off x="1689903" y="2076308"/>
            <a:ext cx="8957841" cy="3595287"/>
          </a:xfrm>
        </p:spPr>
        <p:txBody>
          <a:bodyPr/>
          <a:lstStyle/>
          <a:p>
            <a:pPr marL="0" indent="0">
              <a:buNone/>
            </a:pPr>
            <a:r>
              <a:rPr lang="en-US" dirty="0"/>
              <a:t>“Worldwide measles eradication is worthy of our best </a:t>
            </a:r>
            <a:r>
              <a:rPr lang="en-US" dirty="0" smtClean="0"/>
              <a:t>endeavors…</a:t>
            </a:r>
          </a:p>
          <a:p>
            <a:pPr marL="0" indent="0">
              <a:buNone/>
            </a:pPr>
            <a:r>
              <a:rPr lang="en-US" dirty="0" smtClean="0"/>
              <a:t>No </a:t>
            </a:r>
            <a:r>
              <a:rPr lang="en-US" dirty="0"/>
              <a:t>measles case is inevitable</a:t>
            </a:r>
            <a:r>
              <a:rPr lang="en-US" dirty="0" smtClean="0"/>
              <a:t>.”</a:t>
            </a:r>
            <a:endParaRPr lang="en-US" dirty="0"/>
          </a:p>
        </p:txBody>
      </p:sp>
    </p:spTree>
    <p:extLst>
      <p:ext uri="{BB962C8B-B14F-4D97-AF65-F5344CB8AC3E}">
        <p14:creationId xmlns:p14="http://schemas.microsoft.com/office/powerpoint/2010/main" val="1956372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412962" y="562769"/>
            <a:ext cx="8753302" cy="857250"/>
          </a:xfrm>
        </p:spPr>
        <p:txBody>
          <a:bodyPr>
            <a:noAutofit/>
          </a:bodyPr>
          <a:lstStyle/>
          <a:p>
            <a:pPr algn="ctr" defTabSz="681455">
              <a:defRPr/>
            </a:pPr>
            <a:r>
              <a:rPr lang="en-US" sz="3600" b="1" i="1" dirty="0">
                <a:latin typeface="Arial" panose="020B0604020202020204" pitchFamily="34" charset="0"/>
                <a:cs typeface="Arial" panose="020B0604020202020204" pitchFamily="34" charset="0"/>
              </a:rPr>
              <a:t>Measles </a:t>
            </a:r>
            <a:r>
              <a:rPr lang="en-US" sz="3600" b="1" dirty="0">
                <a:latin typeface="Arial" panose="020B0604020202020204" pitchFamily="34" charset="0"/>
                <a:cs typeface="Arial" panose="020B0604020202020204" pitchFamily="34" charset="0"/>
              </a:rPr>
              <a:t>and </a:t>
            </a:r>
            <a:r>
              <a:rPr lang="en-US" sz="3600" b="1" i="1" dirty="0">
                <a:solidFill>
                  <a:srgbClr val="CC0000"/>
                </a:solidFill>
                <a:latin typeface="Arial" panose="020B0604020202020204" pitchFamily="34" charset="0"/>
                <a:cs typeface="Arial" panose="020B0604020202020204" pitchFamily="34" charset="0"/>
              </a:rPr>
              <a:t>Rubella</a:t>
            </a:r>
            <a:r>
              <a:rPr lang="en-US" sz="3600" b="1" dirty="0">
                <a:solidFill>
                  <a:srgbClr val="000000"/>
                </a:solidFill>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Elimination Goals</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by WHO Region</a:t>
            </a:r>
          </a:p>
        </p:txBody>
      </p:sp>
      <p:sp>
        <p:nvSpPr>
          <p:cNvPr id="26627" name="Freeform 3"/>
          <p:cNvSpPr>
            <a:spLocks/>
          </p:cNvSpPr>
          <p:nvPr/>
        </p:nvSpPr>
        <p:spPr bwMode="auto">
          <a:xfrm>
            <a:off x="4760914" y="3873500"/>
            <a:ext cx="22225" cy="7938"/>
          </a:xfrm>
          <a:custGeom>
            <a:avLst/>
            <a:gdLst>
              <a:gd name="T0" fmla="*/ 0 w 39"/>
              <a:gd name="T1" fmla="*/ 0 h 14"/>
              <a:gd name="T2" fmla="*/ 2147483647 w 39"/>
              <a:gd name="T3" fmla="*/ 2147483647 h 14"/>
              <a:gd name="T4" fmla="*/ 2147483647 w 39"/>
              <a:gd name="T5" fmla="*/ 2147483647 h 14"/>
              <a:gd name="T6" fmla="*/ 0 w 39"/>
              <a:gd name="T7" fmla="*/ 0 h 14"/>
              <a:gd name="T8" fmla="*/ 0 60000 65536"/>
              <a:gd name="T9" fmla="*/ 0 60000 65536"/>
              <a:gd name="T10" fmla="*/ 0 60000 65536"/>
              <a:gd name="T11" fmla="*/ 0 60000 65536"/>
              <a:gd name="T12" fmla="*/ 0 w 39"/>
              <a:gd name="T13" fmla="*/ 0 h 14"/>
              <a:gd name="T14" fmla="*/ 39 w 39"/>
              <a:gd name="T15" fmla="*/ 14 h 14"/>
            </a:gdLst>
            <a:ahLst/>
            <a:cxnLst>
              <a:cxn ang="T8">
                <a:pos x="T0" y="T1"/>
              </a:cxn>
              <a:cxn ang="T9">
                <a:pos x="T2" y="T3"/>
              </a:cxn>
              <a:cxn ang="T10">
                <a:pos x="T4" y="T5"/>
              </a:cxn>
              <a:cxn ang="T11">
                <a:pos x="T6" y="T7"/>
              </a:cxn>
            </a:cxnLst>
            <a:rect l="T12" t="T13" r="T14" b="T15"/>
            <a:pathLst>
              <a:path w="39" h="14">
                <a:moveTo>
                  <a:pt x="0" y="0"/>
                </a:moveTo>
                <a:lnTo>
                  <a:pt x="3" y="14"/>
                </a:lnTo>
                <a:lnTo>
                  <a:pt x="39" y="8"/>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28" name="Freeform 4"/>
          <p:cNvSpPr>
            <a:spLocks/>
          </p:cNvSpPr>
          <p:nvPr/>
        </p:nvSpPr>
        <p:spPr bwMode="auto">
          <a:xfrm>
            <a:off x="6692901" y="3514726"/>
            <a:ext cx="212725" cy="169863"/>
          </a:xfrm>
          <a:custGeom>
            <a:avLst/>
            <a:gdLst>
              <a:gd name="T0" fmla="*/ 0 w 358"/>
              <a:gd name="T1" fmla="*/ 2147483647 h 282"/>
              <a:gd name="T2" fmla="*/ 2147483647 w 358"/>
              <a:gd name="T3" fmla="*/ 2147483647 h 282"/>
              <a:gd name="T4" fmla="*/ 2147483647 w 358"/>
              <a:gd name="T5" fmla="*/ 2147483647 h 282"/>
              <a:gd name="T6" fmla="*/ 2147483647 w 358"/>
              <a:gd name="T7" fmla="*/ 2147483647 h 282"/>
              <a:gd name="T8" fmla="*/ 2147483647 w 358"/>
              <a:gd name="T9" fmla="*/ 2147483647 h 282"/>
              <a:gd name="T10" fmla="*/ 2147483647 w 358"/>
              <a:gd name="T11" fmla="*/ 2147483647 h 282"/>
              <a:gd name="T12" fmla="*/ 2147483647 w 358"/>
              <a:gd name="T13" fmla="*/ 2147483647 h 282"/>
              <a:gd name="T14" fmla="*/ 2147483647 w 358"/>
              <a:gd name="T15" fmla="*/ 2147483647 h 282"/>
              <a:gd name="T16" fmla="*/ 2147483647 w 358"/>
              <a:gd name="T17" fmla="*/ 2147483647 h 282"/>
              <a:gd name="T18" fmla="*/ 2147483647 w 358"/>
              <a:gd name="T19" fmla="*/ 2147483647 h 282"/>
              <a:gd name="T20" fmla="*/ 2147483647 w 358"/>
              <a:gd name="T21" fmla="*/ 2147483647 h 282"/>
              <a:gd name="T22" fmla="*/ 2147483647 w 358"/>
              <a:gd name="T23" fmla="*/ 2147483647 h 282"/>
              <a:gd name="T24" fmla="*/ 2147483647 w 358"/>
              <a:gd name="T25" fmla="*/ 2147483647 h 282"/>
              <a:gd name="T26" fmla="*/ 2147483647 w 358"/>
              <a:gd name="T27" fmla="*/ 2147483647 h 282"/>
              <a:gd name="T28" fmla="*/ 2147483647 w 358"/>
              <a:gd name="T29" fmla="*/ 2147483647 h 282"/>
              <a:gd name="T30" fmla="*/ 2147483647 w 358"/>
              <a:gd name="T31" fmla="*/ 2147483647 h 282"/>
              <a:gd name="T32" fmla="*/ 2147483647 w 358"/>
              <a:gd name="T33" fmla="*/ 2147483647 h 282"/>
              <a:gd name="T34" fmla="*/ 2147483647 w 358"/>
              <a:gd name="T35" fmla="*/ 2147483647 h 282"/>
              <a:gd name="T36" fmla="*/ 2147483647 w 358"/>
              <a:gd name="T37" fmla="*/ 0 h 282"/>
              <a:gd name="T38" fmla="*/ 2147483647 w 358"/>
              <a:gd name="T39" fmla="*/ 2147483647 h 282"/>
              <a:gd name="T40" fmla="*/ 2147483647 w 358"/>
              <a:gd name="T41" fmla="*/ 2147483647 h 282"/>
              <a:gd name="T42" fmla="*/ 2147483647 w 358"/>
              <a:gd name="T43" fmla="*/ 2147483647 h 282"/>
              <a:gd name="T44" fmla="*/ 2147483647 w 358"/>
              <a:gd name="T45" fmla="*/ 2147483647 h 282"/>
              <a:gd name="T46" fmla="*/ 0 w 358"/>
              <a:gd name="T47" fmla="*/ 2147483647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8"/>
              <a:gd name="T73" fmla="*/ 0 h 282"/>
              <a:gd name="T74" fmla="*/ 358 w 358"/>
              <a:gd name="T75" fmla="*/ 282 h 2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8" h="282">
                <a:moveTo>
                  <a:pt x="0" y="134"/>
                </a:moveTo>
                <a:lnTo>
                  <a:pt x="3" y="209"/>
                </a:lnTo>
                <a:lnTo>
                  <a:pt x="28" y="229"/>
                </a:lnTo>
                <a:lnTo>
                  <a:pt x="8" y="267"/>
                </a:lnTo>
                <a:lnTo>
                  <a:pt x="48" y="282"/>
                </a:lnTo>
                <a:lnTo>
                  <a:pt x="140" y="267"/>
                </a:lnTo>
                <a:lnTo>
                  <a:pt x="158" y="226"/>
                </a:lnTo>
                <a:lnTo>
                  <a:pt x="222" y="204"/>
                </a:lnTo>
                <a:lnTo>
                  <a:pt x="226" y="169"/>
                </a:lnTo>
                <a:lnTo>
                  <a:pt x="249" y="160"/>
                </a:lnTo>
                <a:lnTo>
                  <a:pt x="238" y="142"/>
                </a:lnTo>
                <a:lnTo>
                  <a:pt x="261" y="141"/>
                </a:lnTo>
                <a:lnTo>
                  <a:pt x="279" y="106"/>
                </a:lnTo>
                <a:lnTo>
                  <a:pt x="271" y="72"/>
                </a:lnTo>
                <a:lnTo>
                  <a:pt x="355" y="44"/>
                </a:lnTo>
                <a:lnTo>
                  <a:pt x="358" y="39"/>
                </a:lnTo>
                <a:lnTo>
                  <a:pt x="327" y="33"/>
                </a:lnTo>
                <a:lnTo>
                  <a:pt x="282" y="55"/>
                </a:lnTo>
                <a:lnTo>
                  <a:pt x="260" y="0"/>
                </a:lnTo>
                <a:lnTo>
                  <a:pt x="222" y="42"/>
                </a:lnTo>
                <a:lnTo>
                  <a:pt x="111" y="39"/>
                </a:lnTo>
                <a:lnTo>
                  <a:pt x="54" y="104"/>
                </a:lnTo>
                <a:lnTo>
                  <a:pt x="16" y="82"/>
                </a:lnTo>
                <a:lnTo>
                  <a:pt x="0" y="134"/>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29" name="Freeform 5"/>
          <p:cNvSpPr>
            <a:spLocks/>
          </p:cNvSpPr>
          <p:nvPr/>
        </p:nvSpPr>
        <p:spPr bwMode="auto">
          <a:xfrm>
            <a:off x="6065839" y="3436938"/>
            <a:ext cx="28575" cy="55562"/>
          </a:xfrm>
          <a:custGeom>
            <a:avLst/>
            <a:gdLst>
              <a:gd name="T0" fmla="*/ 0 w 47"/>
              <a:gd name="T1" fmla="*/ 2147483647 h 95"/>
              <a:gd name="T2" fmla="*/ 2147483647 w 47"/>
              <a:gd name="T3" fmla="*/ 2147483647 h 95"/>
              <a:gd name="T4" fmla="*/ 2147483647 w 47"/>
              <a:gd name="T5" fmla="*/ 0 h 95"/>
              <a:gd name="T6" fmla="*/ 2147483647 w 47"/>
              <a:gd name="T7" fmla="*/ 2147483647 h 95"/>
              <a:gd name="T8" fmla="*/ 2147483647 w 47"/>
              <a:gd name="T9" fmla="*/ 2147483647 h 95"/>
              <a:gd name="T10" fmla="*/ 0 w 47"/>
              <a:gd name="T11" fmla="*/ 2147483647 h 95"/>
              <a:gd name="T12" fmla="*/ 0 60000 65536"/>
              <a:gd name="T13" fmla="*/ 0 60000 65536"/>
              <a:gd name="T14" fmla="*/ 0 60000 65536"/>
              <a:gd name="T15" fmla="*/ 0 60000 65536"/>
              <a:gd name="T16" fmla="*/ 0 60000 65536"/>
              <a:gd name="T17" fmla="*/ 0 60000 65536"/>
              <a:gd name="T18" fmla="*/ 0 w 47"/>
              <a:gd name="T19" fmla="*/ 0 h 95"/>
              <a:gd name="T20" fmla="*/ 47 w 47"/>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47" h="95">
                <a:moveTo>
                  <a:pt x="0" y="70"/>
                </a:moveTo>
                <a:lnTo>
                  <a:pt x="3" y="22"/>
                </a:lnTo>
                <a:lnTo>
                  <a:pt x="22" y="0"/>
                </a:lnTo>
                <a:lnTo>
                  <a:pt x="47" y="56"/>
                </a:lnTo>
                <a:lnTo>
                  <a:pt x="24" y="95"/>
                </a:lnTo>
                <a:lnTo>
                  <a:pt x="0" y="7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0" name="Freeform 6"/>
          <p:cNvSpPr>
            <a:spLocks/>
          </p:cNvSpPr>
          <p:nvPr/>
        </p:nvSpPr>
        <p:spPr bwMode="auto">
          <a:xfrm>
            <a:off x="5646739" y="3544889"/>
            <a:ext cx="306387" cy="319087"/>
          </a:xfrm>
          <a:custGeom>
            <a:avLst/>
            <a:gdLst>
              <a:gd name="T0" fmla="*/ 0 w 515"/>
              <a:gd name="T1" fmla="*/ 2147483647 h 538"/>
              <a:gd name="T2" fmla="*/ 2147483647 w 515"/>
              <a:gd name="T3" fmla="*/ 2147483647 h 538"/>
              <a:gd name="T4" fmla="*/ 2147483647 w 515"/>
              <a:gd name="T5" fmla="*/ 2147483647 h 538"/>
              <a:gd name="T6" fmla="*/ 2147483647 w 515"/>
              <a:gd name="T7" fmla="*/ 2147483647 h 538"/>
              <a:gd name="T8" fmla="*/ 2147483647 w 515"/>
              <a:gd name="T9" fmla="*/ 2147483647 h 538"/>
              <a:gd name="T10" fmla="*/ 2147483647 w 515"/>
              <a:gd name="T11" fmla="*/ 2147483647 h 538"/>
              <a:gd name="T12" fmla="*/ 2147483647 w 515"/>
              <a:gd name="T13" fmla="*/ 2147483647 h 538"/>
              <a:gd name="T14" fmla="*/ 2147483647 w 515"/>
              <a:gd name="T15" fmla="*/ 2147483647 h 538"/>
              <a:gd name="T16" fmla="*/ 2147483647 w 515"/>
              <a:gd name="T17" fmla="*/ 2147483647 h 538"/>
              <a:gd name="T18" fmla="*/ 2147483647 w 515"/>
              <a:gd name="T19" fmla="*/ 2147483647 h 538"/>
              <a:gd name="T20" fmla="*/ 2147483647 w 515"/>
              <a:gd name="T21" fmla="*/ 2147483647 h 538"/>
              <a:gd name="T22" fmla="*/ 2147483647 w 515"/>
              <a:gd name="T23" fmla="*/ 2147483647 h 538"/>
              <a:gd name="T24" fmla="*/ 2147483647 w 515"/>
              <a:gd name="T25" fmla="*/ 2147483647 h 538"/>
              <a:gd name="T26" fmla="*/ 2147483647 w 515"/>
              <a:gd name="T27" fmla="*/ 0 h 538"/>
              <a:gd name="T28" fmla="*/ 2147483647 w 515"/>
              <a:gd name="T29" fmla="*/ 2147483647 h 538"/>
              <a:gd name="T30" fmla="*/ 2147483647 w 515"/>
              <a:gd name="T31" fmla="*/ 2147483647 h 538"/>
              <a:gd name="T32" fmla="*/ 2147483647 w 515"/>
              <a:gd name="T33" fmla="*/ 2147483647 h 538"/>
              <a:gd name="T34" fmla="*/ 2147483647 w 515"/>
              <a:gd name="T35" fmla="*/ 2147483647 h 538"/>
              <a:gd name="T36" fmla="*/ 2147483647 w 515"/>
              <a:gd name="T37" fmla="*/ 2147483647 h 538"/>
              <a:gd name="T38" fmla="*/ 2147483647 w 515"/>
              <a:gd name="T39" fmla="*/ 2147483647 h 538"/>
              <a:gd name="T40" fmla="*/ 2147483647 w 515"/>
              <a:gd name="T41" fmla="*/ 2147483647 h 538"/>
              <a:gd name="T42" fmla="*/ 0 w 515"/>
              <a:gd name="T43" fmla="*/ 2147483647 h 5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5"/>
              <a:gd name="T67" fmla="*/ 0 h 538"/>
              <a:gd name="T68" fmla="*/ 515 w 515"/>
              <a:gd name="T69" fmla="*/ 538 h 5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5" h="538">
                <a:moveTo>
                  <a:pt x="0" y="289"/>
                </a:moveTo>
                <a:lnTo>
                  <a:pt x="3" y="297"/>
                </a:lnTo>
                <a:lnTo>
                  <a:pt x="95" y="366"/>
                </a:lnTo>
                <a:lnTo>
                  <a:pt x="300" y="514"/>
                </a:lnTo>
                <a:lnTo>
                  <a:pt x="302" y="538"/>
                </a:lnTo>
                <a:lnTo>
                  <a:pt x="321" y="535"/>
                </a:lnTo>
                <a:lnTo>
                  <a:pt x="360" y="524"/>
                </a:lnTo>
                <a:lnTo>
                  <a:pt x="515" y="408"/>
                </a:lnTo>
                <a:lnTo>
                  <a:pt x="455" y="332"/>
                </a:lnTo>
                <a:lnTo>
                  <a:pt x="457" y="207"/>
                </a:lnTo>
                <a:lnTo>
                  <a:pt x="449" y="152"/>
                </a:lnTo>
                <a:lnTo>
                  <a:pt x="407" y="95"/>
                </a:lnTo>
                <a:lnTo>
                  <a:pt x="429" y="76"/>
                </a:lnTo>
                <a:lnTo>
                  <a:pt x="438" y="0"/>
                </a:lnTo>
                <a:lnTo>
                  <a:pt x="257" y="13"/>
                </a:lnTo>
                <a:lnTo>
                  <a:pt x="162" y="59"/>
                </a:lnTo>
                <a:lnTo>
                  <a:pt x="186" y="149"/>
                </a:lnTo>
                <a:lnTo>
                  <a:pt x="146" y="152"/>
                </a:lnTo>
                <a:lnTo>
                  <a:pt x="124" y="162"/>
                </a:lnTo>
                <a:lnTo>
                  <a:pt x="128" y="186"/>
                </a:lnTo>
                <a:lnTo>
                  <a:pt x="12" y="241"/>
                </a:lnTo>
                <a:lnTo>
                  <a:pt x="0" y="289"/>
                </a:lnTo>
                <a:close/>
              </a:path>
            </a:pathLst>
          </a:custGeom>
          <a:solidFill>
            <a:srgbClr val="0000FF"/>
          </a:solidFill>
          <a:ln w="9525">
            <a:solidFill>
              <a:srgbClr val="FF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1" name="Freeform 7"/>
          <p:cNvSpPr>
            <a:spLocks/>
          </p:cNvSpPr>
          <p:nvPr/>
        </p:nvSpPr>
        <p:spPr bwMode="auto">
          <a:xfrm>
            <a:off x="4665664" y="4543425"/>
            <a:ext cx="300037" cy="584200"/>
          </a:xfrm>
          <a:custGeom>
            <a:avLst/>
            <a:gdLst>
              <a:gd name="T0" fmla="*/ 0 w 501"/>
              <a:gd name="T1" fmla="*/ 2147483647 h 979"/>
              <a:gd name="T2" fmla="*/ 2147483647 w 501"/>
              <a:gd name="T3" fmla="*/ 2147483647 h 979"/>
              <a:gd name="T4" fmla="*/ 2147483647 w 501"/>
              <a:gd name="T5" fmla="*/ 2147483647 h 979"/>
              <a:gd name="T6" fmla="*/ 2147483647 w 501"/>
              <a:gd name="T7" fmla="*/ 2147483647 h 979"/>
              <a:gd name="T8" fmla="*/ 2147483647 w 501"/>
              <a:gd name="T9" fmla="*/ 2147483647 h 979"/>
              <a:gd name="T10" fmla="*/ 2147483647 w 501"/>
              <a:gd name="T11" fmla="*/ 2147483647 h 979"/>
              <a:gd name="T12" fmla="*/ 2147483647 w 501"/>
              <a:gd name="T13" fmla="*/ 2147483647 h 979"/>
              <a:gd name="T14" fmla="*/ 2147483647 w 501"/>
              <a:gd name="T15" fmla="*/ 2147483647 h 979"/>
              <a:gd name="T16" fmla="*/ 2147483647 w 501"/>
              <a:gd name="T17" fmla="*/ 2147483647 h 979"/>
              <a:gd name="T18" fmla="*/ 2147483647 w 501"/>
              <a:gd name="T19" fmla="*/ 2147483647 h 979"/>
              <a:gd name="T20" fmla="*/ 2147483647 w 501"/>
              <a:gd name="T21" fmla="*/ 2147483647 h 979"/>
              <a:gd name="T22" fmla="*/ 2147483647 w 501"/>
              <a:gd name="T23" fmla="*/ 2147483647 h 979"/>
              <a:gd name="T24" fmla="*/ 2147483647 w 501"/>
              <a:gd name="T25" fmla="*/ 2147483647 h 979"/>
              <a:gd name="T26" fmla="*/ 2147483647 w 501"/>
              <a:gd name="T27" fmla="*/ 2147483647 h 979"/>
              <a:gd name="T28" fmla="*/ 2147483647 w 501"/>
              <a:gd name="T29" fmla="*/ 2147483647 h 979"/>
              <a:gd name="T30" fmla="*/ 2147483647 w 501"/>
              <a:gd name="T31" fmla="*/ 2147483647 h 979"/>
              <a:gd name="T32" fmla="*/ 2147483647 w 501"/>
              <a:gd name="T33" fmla="*/ 2147483647 h 979"/>
              <a:gd name="T34" fmla="*/ 2147483647 w 501"/>
              <a:gd name="T35" fmla="*/ 2147483647 h 979"/>
              <a:gd name="T36" fmla="*/ 2147483647 w 501"/>
              <a:gd name="T37" fmla="*/ 2147483647 h 979"/>
              <a:gd name="T38" fmla="*/ 2147483647 w 501"/>
              <a:gd name="T39" fmla="*/ 2147483647 h 979"/>
              <a:gd name="T40" fmla="*/ 2147483647 w 501"/>
              <a:gd name="T41" fmla="*/ 2147483647 h 979"/>
              <a:gd name="T42" fmla="*/ 2147483647 w 501"/>
              <a:gd name="T43" fmla="*/ 2147483647 h 979"/>
              <a:gd name="T44" fmla="*/ 2147483647 w 501"/>
              <a:gd name="T45" fmla="*/ 2147483647 h 979"/>
              <a:gd name="T46" fmla="*/ 2147483647 w 501"/>
              <a:gd name="T47" fmla="*/ 2147483647 h 979"/>
              <a:gd name="T48" fmla="*/ 2147483647 w 501"/>
              <a:gd name="T49" fmla="*/ 2147483647 h 979"/>
              <a:gd name="T50" fmla="*/ 2147483647 w 501"/>
              <a:gd name="T51" fmla="*/ 2147483647 h 979"/>
              <a:gd name="T52" fmla="*/ 2147483647 w 501"/>
              <a:gd name="T53" fmla="*/ 2147483647 h 979"/>
              <a:gd name="T54" fmla="*/ 2147483647 w 501"/>
              <a:gd name="T55" fmla="*/ 2147483647 h 979"/>
              <a:gd name="T56" fmla="*/ 2147483647 w 501"/>
              <a:gd name="T57" fmla="*/ 2147483647 h 979"/>
              <a:gd name="T58" fmla="*/ 2147483647 w 501"/>
              <a:gd name="T59" fmla="*/ 2147483647 h 979"/>
              <a:gd name="T60" fmla="*/ 2147483647 w 501"/>
              <a:gd name="T61" fmla="*/ 2147483647 h 979"/>
              <a:gd name="T62" fmla="*/ 2147483647 w 501"/>
              <a:gd name="T63" fmla="*/ 2147483647 h 979"/>
              <a:gd name="T64" fmla="*/ 2147483647 w 501"/>
              <a:gd name="T65" fmla="*/ 2147483647 h 979"/>
              <a:gd name="T66" fmla="*/ 2147483647 w 501"/>
              <a:gd name="T67" fmla="*/ 2147483647 h 979"/>
              <a:gd name="T68" fmla="*/ 2147483647 w 501"/>
              <a:gd name="T69" fmla="*/ 0 h 979"/>
              <a:gd name="T70" fmla="*/ 2147483647 w 501"/>
              <a:gd name="T71" fmla="*/ 2147483647 h 979"/>
              <a:gd name="T72" fmla="*/ 2147483647 w 501"/>
              <a:gd name="T73" fmla="*/ 2147483647 h 979"/>
              <a:gd name="T74" fmla="*/ 2147483647 w 501"/>
              <a:gd name="T75" fmla="*/ 2147483647 h 979"/>
              <a:gd name="T76" fmla="*/ 2147483647 w 501"/>
              <a:gd name="T77" fmla="*/ 2147483647 h 979"/>
              <a:gd name="T78" fmla="*/ 2147483647 w 501"/>
              <a:gd name="T79" fmla="*/ 2147483647 h 979"/>
              <a:gd name="T80" fmla="*/ 2147483647 w 501"/>
              <a:gd name="T81" fmla="*/ 2147483647 h 979"/>
              <a:gd name="T82" fmla="*/ 2147483647 w 501"/>
              <a:gd name="T83" fmla="*/ 2147483647 h 979"/>
              <a:gd name="T84" fmla="*/ 2147483647 w 501"/>
              <a:gd name="T85" fmla="*/ 2147483647 h 979"/>
              <a:gd name="T86" fmla="*/ 2147483647 w 501"/>
              <a:gd name="T87" fmla="*/ 2147483647 h 979"/>
              <a:gd name="T88" fmla="*/ 2147483647 w 501"/>
              <a:gd name="T89" fmla="*/ 2147483647 h 979"/>
              <a:gd name="T90" fmla="*/ 2147483647 w 501"/>
              <a:gd name="T91" fmla="*/ 2147483647 h 979"/>
              <a:gd name="T92" fmla="*/ 2147483647 w 501"/>
              <a:gd name="T93" fmla="*/ 2147483647 h 979"/>
              <a:gd name="T94" fmla="*/ 0 w 501"/>
              <a:gd name="T95" fmla="*/ 2147483647 h 9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1"/>
              <a:gd name="T145" fmla="*/ 0 h 979"/>
              <a:gd name="T146" fmla="*/ 501 w 501"/>
              <a:gd name="T147" fmla="*/ 979 h 9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1" h="979">
                <a:moveTo>
                  <a:pt x="0" y="906"/>
                </a:moveTo>
                <a:lnTo>
                  <a:pt x="5" y="927"/>
                </a:lnTo>
                <a:lnTo>
                  <a:pt x="28" y="920"/>
                </a:lnTo>
                <a:lnTo>
                  <a:pt x="34" y="969"/>
                </a:lnTo>
                <a:lnTo>
                  <a:pt x="127" y="979"/>
                </a:lnTo>
                <a:lnTo>
                  <a:pt x="101" y="954"/>
                </a:lnTo>
                <a:lnTo>
                  <a:pt x="121" y="888"/>
                </a:lnTo>
                <a:lnTo>
                  <a:pt x="137" y="901"/>
                </a:lnTo>
                <a:lnTo>
                  <a:pt x="196" y="806"/>
                </a:lnTo>
                <a:lnTo>
                  <a:pt x="152" y="756"/>
                </a:lnTo>
                <a:lnTo>
                  <a:pt x="201" y="724"/>
                </a:lnTo>
                <a:lnTo>
                  <a:pt x="207" y="674"/>
                </a:lnTo>
                <a:lnTo>
                  <a:pt x="232" y="652"/>
                </a:lnTo>
                <a:lnTo>
                  <a:pt x="210" y="645"/>
                </a:lnTo>
                <a:lnTo>
                  <a:pt x="249" y="645"/>
                </a:lnTo>
                <a:lnTo>
                  <a:pt x="245" y="620"/>
                </a:lnTo>
                <a:lnTo>
                  <a:pt x="229" y="637"/>
                </a:lnTo>
                <a:lnTo>
                  <a:pt x="210" y="619"/>
                </a:lnTo>
                <a:lnTo>
                  <a:pt x="209" y="585"/>
                </a:lnTo>
                <a:lnTo>
                  <a:pt x="277" y="588"/>
                </a:lnTo>
                <a:lnTo>
                  <a:pt x="283" y="515"/>
                </a:lnTo>
                <a:lnTo>
                  <a:pt x="391" y="504"/>
                </a:lnTo>
                <a:lnTo>
                  <a:pt x="423" y="454"/>
                </a:lnTo>
                <a:lnTo>
                  <a:pt x="379" y="365"/>
                </a:lnTo>
                <a:lnTo>
                  <a:pt x="402" y="250"/>
                </a:lnTo>
                <a:lnTo>
                  <a:pt x="501" y="156"/>
                </a:lnTo>
                <a:lnTo>
                  <a:pt x="496" y="113"/>
                </a:lnTo>
                <a:lnTo>
                  <a:pt x="477" y="112"/>
                </a:lnTo>
                <a:lnTo>
                  <a:pt x="450" y="162"/>
                </a:lnTo>
                <a:lnTo>
                  <a:pt x="382" y="158"/>
                </a:lnTo>
                <a:lnTo>
                  <a:pt x="398" y="101"/>
                </a:lnTo>
                <a:lnTo>
                  <a:pt x="274" y="15"/>
                </a:lnTo>
                <a:lnTo>
                  <a:pt x="234" y="8"/>
                </a:lnTo>
                <a:lnTo>
                  <a:pt x="230" y="25"/>
                </a:lnTo>
                <a:lnTo>
                  <a:pt x="184" y="0"/>
                </a:lnTo>
                <a:lnTo>
                  <a:pt x="156" y="31"/>
                </a:lnTo>
                <a:lnTo>
                  <a:pt x="153" y="66"/>
                </a:lnTo>
                <a:lnTo>
                  <a:pt x="127" y="81"/>
                </a:lnTo>
                <a:lnTo>
                  <a:pt x="127" y="147"/>
                </a:lnTo>
                <a:lnTo>
                  <a:pt x="97" y="186"/>
                </a:lnTo>
                <a:lnTo>
                  <a:pt x="73" y="281"/>
                </a:lnTo>
                <a:lnTo>
                  <a:pt x="90" y="373"/>
                </a:lnTo>
                <a:lnTo>
                  <a:pt x="58" y="449"/>
                </a:lnTo>
                <a:lnTo>
                  <a:pt x="34" y="641"/>
                </a:lnTo>
                <a:lnTo>
                  <a:pt x="52" y="710"/>
                </a:lnTo>
                <a:lnTo>
                  <a:pt x="35" y="716"/>
                </a:lnTo>
                <a:lnTo>
                  <a:pt x="45" y="778"/>
                </a:lnTo>
                <a:lnTo>
                  <a:pt x="0" y="90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2" name="Freeform 8"/>
          <p:cNvSpPr>
            <a:spLocks/>
          </p:cNvSpPr>
          <p:nvPr/>
        </p:nvSpPr>
        <p:spPr bwMode="auto">
          <a:xfrm>
            <a:off x="4738689" y="5137151"/>
            <a:ext cx="52387" cy="49213"/>
          </a:xfrm>
          <a:custGeom>
            <a:avLst/>
            <a:gdLst>
              <a:gd name="T0" fmla="*/ 0 w 88"/>
              <a:gd name="T1" fmla="*/ 0 h 86"/>
              <a:gd name="T2" fmla="*/ 2147483647 w 88"/>
              <a:gd name="T3" fmla="*/ 2147483647 h 86"/>
              <a:gd name="T4" fmla="*/ 2147483647 w 88"/>
              <a:gd name="T5" fmla="*/ 2147483647 h 86"/>
              <a:gd name="T6" fmla="*/ 2147483647 w 88"/>
              <a:gd name="T7" fmla="*/ 2147483647 h 86"/>
              <a:gd name="T8" fmla="*/ 0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0" y="0"/>
                </a:moveTo>
                <a:lnTo>
                  <a:pt x="3" y="86"/>
                </a:lnTo>
                <a:lnTo>
                  <a:pt x="88" y="77"/>
                </a:lnTo>
                <a:lnTo>
                  <a:pt x="19" y="41"/>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3" name="Freeform 9"/>
          <p:cNvSpPr>
            <a:spLocks/>
          </p:cNvSpPr>
          <p:nvPr/>
        </p:nvSpPr>
        <p:spPr bwMode="auto">
          <a:xfrm>
            <a:off x="7485064" y="4357688"/>
            <a:ext cx="611187" cy="500062"/>
          </a:xfrm>
          <a:custGeom>
            <a:avLst/>
            <a:gdLst>
              <a:gd name="T0" fmla="*/ 2147483647 w 1026"/>
              <a:gd name="T1" fmla="*/ 2147483647 h 843"/>
              <a:gd name="T2" fmla="*/ 2147483647 w 1026"/>
              <a:gd name="T3" fmla="*/ 2147483647 h 843"/>
              <a:gd name="T4" fmla="*/ 2147483647 w 1026"/>
              <a:gd name="T5" fmla="*/ 2147483647 h 843"/>
              <a:gd name="T6" fmla="*/ 2147483647 w 1026"/>
              <a:gd name="T7" fmla="*/ 2147483647 h 843"/>
              <a:gd name="T8" fmla="*/ 2147483647 w 1026"/>
              <a:gd name="T9" fmla="*/ 2147483647 h 843"/>
              <a:gd name="T10" fmla="*/ 2147483647 w 1026"/>
              <a:gd name="T11" fmla="*/ 2147483647 h 843"/>
              <a:gd name="T12" fmla="*/ 2147483647 w 1026"/>
              <a:gd name="T13" fmla="*/ 2147483647 h 843"/>
              <a:gd name="T14" fmla="*/ 2147483647 w 1026"/>
              <a:gd name="T15" fmla="*/ 2147483647 h 843"/>
              <a:gd name="T16" fmla="*/ 2147483647 w 1026"/>
              <a:gd name="T17" fmla="*/ 2147483647 h 843"/>
              <a:gd name="T18" fmla="*/ 2147483647 w 1026"/>
              <a:gd name="T19" fmla="*/ 2147483647 h 843"/>
              <a:gd name="T20" fmla="*/ 2147483647 w 1026"/>
              <a:gd name="T21" fmla="*/ 2147483647 h 843"/>
              <a:gd name="T22" fmla="*/ 2147483647 w 1026"/>
              <a:gd name="T23" fmla="*/ 2147483647 h 843"/>
              <a:gd name="T24" fmla="*/ 2147483647 w 1026"/>
              <a:gd name="T25" fmla="*/ 2147483647 h 843"/>
              <a:gd name="T26" fmla="*/ 2147483647 w 1026"/>
              <a:gd name="T27" fmla="*/ 2147483647 h 843"/>
              <a:gd name="T28" fmla="*/ 2147483647 w 1026"/>
              <a:gd name="T29" fmla="*/ 2147483647 h 843"/>
              <a:gd name="T30" fmla="*/ 2147483647 w 1026"/>
              <a:gd name="T31" fmla="*/ 2147483647 h 843"/>
              <a:gd name="T32" fmla="*/ 2147483647 w 1026"/>
              <a:gd name="T33" fmla="*/ 2147483647 h 843"/>
              <a:gd name="T34" fmla="*/ 2147483647 w 1026"/>
              <a:gd name="T35" fmla="*/ 2147483647 h 843"/>
              <a:gd name="T36" fmla="*/ 2147483647 w 1026"/>
              <a:gd name="T37" fmla="*/ 2147483647 h 843"/>
              <a:gd name="T38" fmla="*/ 2147483647 w 1026"/>
              <a:gd name="T39" fmla="*/ 2147483647 h 843"/>
              <a:gd name="T40" fmla="*/ 2147483647 w 1026"/>
              <a:gd name="T41" fmla="*/ 2147483647 h 843"/>
              <a:gd name="T42" fmla="*/ 2147483647 w 1026"/>
              <a:gd name="T43" fmla="*/ 2147483647 h 843"/>
              <a:gd name="T44" fmla="*/ 2147483647 w 1026"/>
              <a:gd name="T45" fmla="*/ 2147483647 h 843"/>
              <a:gd name="T46" fmla="*/ 2147483647 w 1026"/>
              <a:gd name="T47" fmla="*/ 2147483647 h 843"/>
              <a:gd name="T48" fmla="*/ 2147483647 w 1026"/>
              <a:gd name="T49" fmla="*/ 2147483647 h 843"/>
              <a:gd name="T50" fmla="*/ 2147483647 w 1026"/>
              <a:gd name="T51" fmla="*/ 2147483647 h 843"/>
              <a:gd name="T52" fmla="*/ 2147483647 w 1026"/>
              <a:gd name="T53" fmla="*/ 2147483647 h 843"/>
              <a:gd name="T54" fmla="*/ 2147483647 w 1026"/>
              <a:gd name="T55" fmla="*/ 2147483647 h 843"/>
              <a:gd name="T56" fmla="*/ 2147483647 w 1026"/>
              <a:gd name="T57" fmla="*/ 2147483647 h 843"/>
              <a:gd name="T58" fmla="*/ 2147483647 w 1026"/>
              <a:gd name="T59" fmla="*/ 2147483647 h 843"/>
              <a:gd name="T60" fmla="*/ 2147483647 w 1026"/>
              <a:gd name="T61" fmla="*/ 2147483647 h 843"/>
              <a:gd name="T62" fmla="*/ 2147483647 w 1026"/>
              <a:gd name="T63" fmla="*/ 2147483647 h 843"/>
              <a:gd name="T64" fmla="*/ 2147483647 w 1026"/>
              <a:gd name="T65" fmla="*/ 2147483647 h 8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6"/>
              <a:gd name="T100" fmla="*/ 0 h 843"/>
              <a:gd name="T101" fmla="*/ 1026 w 1026"/>
              <a:gd name="T102" fmla="*/ 843 h 8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6" h="843">
                <a:moveTo>
                  <a:pt x="0" y="446"/>
                </a:moveTo>
                <a:lnTo>
                  <a:pt x="19" y="452"/>
                </a:lnTo>
                <a:lnTo>
                  <a:pt x="7" y="427"/>
                </a:lnTo>
                <a:lnTo>
                  <a:pt x="26" y="441"/>
                </a:lnTo>
                <a:lnTo>
                  <a:pt x="7" y="392"/>
                </a:lnTo>
                <a:lnTo>
                  <a:pt x="19" y="318"/>
                </a:lnTo>
                <a:lnTo>
                  <a:pt x="26" y="336"/>
                </a:lnTo>
                <a:lnTo>
                  <a:pt x="90" y="279"/>
                </a:lnTo>
                <a:lnTo>
                  <a:pt x="196" y="252"/>
                </a:lnTo>
                <a:lnTo>
                  <a:pt x="233" y="208"/>
                </a:lnTo>
                <a:lnTo>
                  <a:pt x="233" y="180"/>
                </a:lnTo>
                <a:lnTo>
                  <a:pt x="246" y="161"/>
                </a:lnTo>
                <a:lnTo>
                  <a:pt x="263" y="193"/>
                </a:lnTo>
                <a:lnTo>
                  <a:pt x="263" y="157"/>
                </a:lnTo>
                <a:lnTo>
                  <a:pt x="285" y="164"/>
                </a:lnTo>
                <a:lnTo>
                  <a:pt x="287" y="137"/>
                </a:lnTo>
                <a:lnTo>
                  <a:pt x="326" y="96"/>
                </a:lnTo>
                <a:lnTo>
                  <a:pt x="367" y="99"/>
                </a:lnTo>
                <a:lnTo>
                  <a:pt x="376" y="140"/>
                </a:lnTo>
                <a:lnTo>
                  <a:pt x="392" y="115"/>
                </a:lnTo>
                <a:lnTo>
                  <a:pt x="421" y="128"/>
                </a:lnTo>
                <a:lnTo>
                  <a:pt x="410" y="103"/>
                </a:lnTo>
                <a:lnTo>
                  <a:pt x="435" y="57"/>
                </a:lnTo>
                <a:lnTo>
                  <a:pt x="495" y="40"/>
                </a:lnTo>
                <a:lnTo>
                  <a:pt x="478" y="11"/>
                </a:lnTo>
                <a:lnTo>
                  <a:pt x="594" y="47"/>
                </a:lnTo>
                <a:lnTo>
                  <a:pt x="569" y="122"/>
                </a:lnTo>
                <a:lnTo>
                  <a:pt x="685" y="200"/>
                </a:lnTo>
                <a:lnTo>
                  <a:pt x="715" y="169"/>
                </a:lnTo>
                <a:lnTo>
                  <a:pt x="726" y="40"/>
                </a:lnTo>
                <a:lnTo>
                  <a:pt x="755" y="0"/>
                </a:lnTo>
                <a:lnTo>
                  <a:pt x="778" y="102"/>
                </a:lnTo>
                <a:lnTo>
                  <a:pt x="819" y="122"/>
                </a:lnTo>
                <a:lnTo>
                  <a:pt x="845" y="237"/>
                </a:lnTo>
                <a:lnTo>
                  <a:pt x="908" y="274"/>
                </a:lnTo>
                <a:lnTo>
                  <a:pt x="928" y="336"/>
                </a:lnTo>
                <a:lnTo>
                  <a:pt x="953" y="333"/>
                </a:lnTo>
                <a:lnTo>
                  <a:pt x="958" y="367"/>
                </a:lnTo>
                <a:lnTo>
                  <a:pt x="1010" y="416"/>
                </a:lnTo>
                <a:lnTo>
                  <a:pt x="1026" y="506"/>
                </a:lnTo>
                <a:lnTo>
                  <a:pt x="1014" y="592"/>
                </a:lnTo>
                <a:lnTo>
                  <a:pt x="969" y="666"/>
                </a:lnTo>
                <a:lnTo>
                  <a:pt x="936" y="793"/>
                </a:lnTo>
                <a:lnTo>
                  <a:pt x="879" y="806"/>
                </a:lnTo>
                <a:lnTo>
                  <a:pt x="843" y="828"/>
                </a:lnTo>
                <a:lnTo>
                  <a:pt x="846" y="843"/>
                </a:lnTo>
                <a:lnTo>
                  <a:pt x="809" y="801"/>
                </a:lnTo>
                <a:lnTo>
                  <a:pt x="769" y="831"/>
                </a:lnTo>
                <a:lnTo>
                  <a:pt x="720" y="817"/>
                </a:lnTo>
                <a:lnTo>
                  <a:pt x="682" y="788"/>
                </a:lnTo>
                <a:lnTo>
                  <a:pt x="664" y="723"/>
                </a:lnTo>
                <a:lnTo>
                  <a:pt x="635" y="731"/>
                </a:lnTo>
                <a:lnTo>
                  <a:pt x="634" y="689"/>
                </a:lnTo>
                <a:lnTo>
                  <a:pt x="625" y="716"/>
                </a:lnTo>
                <a:lnTo>
                  <a:pt x="605" y="716"/>
                </a:lnTo>
                <a:lnTo>
                  <a:pt x="625" y="634"/>
                </a:lnTo>
                <a:lnTo>
                  <a:pt x="580" y="713"/>
                </a:lnTo>
                <a:lnTo>
                  <a:pt x="560" y="698"/>
                </a:lnTo>
                <a:lnTo>
                  <a:pt x="539" y="635"/>
                </a:lnTo>
                <a:lnTo>
                  <a:pt x="462" y="601"/>
                </a:lnTo>
                <a:lnTo>
                  <a:pt x="325" y="628"/>
                </a:lnTo>
                <a:lnTo>
                  <a:pt x="269" y="673"/>
                </a:lnTo>
                <a:lnTo>
                  <a:pt x="175" y="676"/>
                </a:lnTo>
                <a:lnTo>
                  <a:pt x="122" y="715"/>
                </a:lnTo>
                <a:lnTo>
                  <a:pt x="49" y="688"/>
                </a:lnTo>
                <a:lnTo>
                  <a:pt x="66" y="607"/>
                </a:lnTo>
                <a:lnTo>
                  <a:pt x="0" y="446"/>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4" name="Freeform 10"/>
          <p:cNvSpPr>
            <a:spLocks/>
          </p:cNvSpPr>
          <p:nvPr/>
        </p:nvSpPr>
        <p:spPr bwMode="auto">
          <a:xfrm>
            <a:off x="7964489" y="4889501"/>
            <a:ext cx="52387" cy="55563"/>
          </a:xfrm>
          <a:custGeom>
            <a:avLst/>
            <a:gdLst>
              <a:gd name="T0" fmla="*/ 0 w 89"/>
              <a:gd name="T1" fmla="*/ 2147483647 h 95"/>
              <a:gd name="T2" fmla="*/ 2147483647 w 89"/>
              <a:gd name="T3" fmla="*/ 0 h 95"/>
              <a:gd name="T4" fmla="*/ 2147483647 w 89"/>
              <a:gd name="T5" fmla="*/ 2147483647 h 95"/>
              <a:gd name="T6" fmla="*/ 2147483647 w 89"/>
              <a:gd name="T7" fmla="*/ 2147483647 h 95"/>
              <a:gd name="T8" fmla="*/ 2147483647 w 89"/>
              <a:gd name="T9" fmla="*/ 2147483647 h 95"/>
              <a:gd name="T10" fmla="*/ 2147483647 w 89"/>
              <a:gd name="T11" fmla="*/ 2147483647 h 95"/>
              <a:gd name="T12" fmla="*/ 2147483647 w 89"/>
              <a:gd name="T13" fmla="*/ 2147483647 h 95"/>
              <a:gd name="T14" fmla="*/ 2147483647 w 89"/>
              <a:gd name="T15" fmla="*/ 2147483647 h 95"/>
              <a:gd name="T16" fmla="*/ 0 w 89"/>
              <a:gd name="T17" fmla="*/ 2147483647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
              <a:gd name="T28" fmla="*/ 0 h 95"/>
              <a:gd name="T29" fmla="*/ 89 w 89"/>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 h="95">
                <a:moveTo>
                  <a:pt x="0" y="17"/>
                </a:moveTo>
                <a:lnTo>
                  <a:pt x="2" y="0"/>
                </a:lnTo>
                <a:lnTo>
                  <a:pt x="46" y="14"/>
                </a:lnTo>
                <a:lnTo>
                  <a:pt x="80" y="1"/>
                </a:lnTo>
                <a:lnTo>
                  <a:pt x="89" y="25"/>
                </a:lnTo>
                <a:lnTo>
                  <a:pt x="89" y="54"/>
                </a:lnTo>
                <a:lnTo>
                  <a:pt x="56" y="95"/>
                </a:lnTo>
                <a:lnTo>
                  <a:pt x="33" y="92"/>
                </a:lnTo>
                <a:lnTo>
                  <a:pt x="0" y="17"/>
                </a:lnTo>
                <a:close/>
              </a:path>
            </a:pathLst>
          </a:custGeom>
          <a:solidFill>
            <a:srgbClr val="FF9900"/>
          </a:solidFill>
          <a:ln w="9525">
            <a:solidFill>
              <a:schemeClr val="tx1"/>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5" name="Freeform 11"/>
          <p:cNvSpPr>
            <a:spLocks/>
          </p:cNvSpPr>
          <p:nvPr/>
        </p:nvSpPr>
        <p:spPr bwMode="auto">
          <a:xfrm>
            <a:off x="5918200" y="3308351"/>
            <a:ext cx="115888" cy="49213"/>
          </a:xfrm>
          <a:custGeom>
            <a:avLst/>
            <a:gdLst>
              <a:gd name="T0" fmla="*/ 0 w 194"/>
              <a:gd name="T1" fmla="*/ 2147483647 h 82"/>
              <a:gd name="T2" fmla="*/ 2147483647 w 194"/>
              <a:gd name="T3" fmla="*/ 2147483647 h 82"/>
              <a:gd name="T4" fmla="*/ 2147483647 w 194"/>
              <a:gd name="T5" fmla="*/ 2147483647 h 82"/>
              <a:gd name="T6" fmla="*/ 2147483647 w 194"/>
              <a:gd name="T7" fmla="*/ 2147483647 h 82"/>
              <a:gd name="T8" fmla="*/ 2147483647 w 194"/>
              <a:gd name="T9" fmla="*/ 2147483647 h 82"/>
              <a:gd name="T10" fmla="*/ 2147483647 w 194"/>
              <a:gd name="T11" fmla="*/ 2147483647 h 82"/>
              <a:gd name="T12" fmla="*/ 2147483647 w 194"/>
              <a:gd name="T13" fmla="*/ 2147483647 h 82"/>
              <a:gd name="T14" fmla="*/ 2147483647 w 194"/>
              <a:gd name="T15" fmla="*/ 2147483647 h 82"/>
              <a:gd name="T16" fmla="*/ 2147483647 w 194"/>
              <a:gd name="T17" fmla="*/ 0 h 82"/>
              <a:gd name="T18" fmla="*/ 2147483647 w 194"/>
              <a:gd name="T19" fmla="*/ 2147483647 h 82"/>
              <a:gd name="T20" fmla="*/ 2147483647 w 194"/>
              <a:gd name="T21" fmla="*/ 2147483647 h 82"/>
              <a:gd name="T22" fmla="*/ 0 w 194"/>
              <a:gd name="T23" fmla="*/ 2147483647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82"/>
              <a:gd name="T38" fmla="*/ 194 w 194"/>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82">
                <a:moveTo>
                  <a:pt x="0" y="46"/>
                </a:moveTo>
                <a:lnTo>
                  <a:pt x="4" y="49"/>
                </a:lnTo>
                <a:lnTo>
                  <a:pt x="4" y="65"/>
                </a:lnTo>
                <a:lnTo>
                  <a:pt x="27" y="68"/>
                </a:lnTo>
                <a:lnTo>
                  <a:pt x="64" y="60"/>
                </a:lnTo>
                <a:lnTo>
                  <a:pt x="108" y="82"/>
                </a:lnTo>
                <a:lnTo>
                  <a:pt x="168" y="66"/>
                </a:lnTo>
                <a:lnTo>
                  <a:pt x="194" y="26"/>
                </a:lnTo>
                <a:lnTo>
                  <a:pt x="185" y="0"/>
                </a:lnTo>
                <a:lnTo>
                  <a:pt x="109" y="2"/>
                </a:lnTo>
                <a:lnTo>
                  <a:pt x="86" y="44"/>
                </a:lnTo>
                <a:lnTo>
                  <a:pt x="0" y="4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6" name="Freeform 12"/>
          <p:cNvSpPr>
            <a:spLocks/>
          </p:cNvSpPr>
          <p:nvPr/>
        </p:nvSpPr>
        <p:spPr bwMode="auto">
          <a:xfrm>
            <a:off x="7104064" y="3735389"/>
            <a:ext cx="71437" cy="96837"/>
          </a:xfrm>
          <a:custGeom>
            <a:avLst/>
            <a:gdLst>
              <a:gd name="T0" fmla="*/ 0 w 121"/>
              <a:gd name="T1" fmla="*/ 2147483647 h 163"/>
              <a:gd name="T2" fmla="*/ 2147483647 w 121"/>
              <a:gd name="T3" fmla="*/ 2147483647 h 163"/>
              <a:gd name="T4" fmla="*/ 2147483647 w 121"/>
              <a:gd name="T5" fmla="*/ 2147483647 h 163"/>
              <a:gd name="T6" fmla="*/ 2147483647 w 121"/>
              <a:gd name="T7" fmla="*/ 2147483647 h 163"/>
              <a:gd name="T8" fmla="*/ 2147483647 w 121"/>
              <a:gd name="T9" fmla="*/ 2147483647 h 163"/>
              <a:gd name="T10" fmla="*/ 2147483647 w 121"/>
              <a:gd name="T11" fmla="*/ 2147483647 h 163"/>
              <a:gd name="T12" fmla="*/ 2147483647 w 121"/>
              <a:gd name="T13" fmla="*/ 2147483647 h 163"/>
              <a:gd name="T14" fmla="*/ 2147483647 w 121"/>
              <a:gd name="T15" fmla="*/ 2147483647 h 163"/>
              <a:gd name="T16" fmla="*/ 2147483647 w 121"/>
              <a:gd name="T17" fmla="*/ 2147483647 h 163"/>
              <a:gd name="T18" fmla="*/ 2147483647 w 121"/>
              <a:gd name="T19" fmla="*/ 2147483647 h 163"/>
              <a:gd name="T20" fmla="*/ 2147483647 w 121"/>
              <a:gd name="T21" fmla="*/ 2147483647 h 163"/>
              <a:gd name="T22" fmla="*/ 2147483647 w 121"/>
              <a:gd name="T23" fmla="*/ 2147483647 h 163"/>
              <a:gd name="T24" fmla="*/ 2147483647 w 121"/>
              <a:gd name="T25" fmla="*/ 2147483647 h 163"/>
              <a:gd name="T26" fmla="*/ 2147483647 w 121"/>
              <a:gd name="T27" fmla="*/ 0 h 163"/>
              <a:gd name="T28" fmla="*/ 2147483647 w 121"/>
              <a:gd name="T29" fmla="*/ 2147483647 h 163"/>
              <a:gd name="T30" fmla="*/ 2147483647 w 121"/>
              <a:gd name="T31" fmla="*/ 2147483647 h 163"/>
              <a:gd name="T32" fmla="*/ 0 w 121"/>
              <a:gd name="T33" fmla="*/ 2147483647 h 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163"/>
              <a:gd name="T53" fmla="*/ 121 w 121"/>
              <a:gd name="T54" fmla="*/ 163 h 1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163">
                <a:moveTo>
                  <a:pt x="0" y="48"/>
                </a:moveTo>
                <a:lnTo>
                  <a:pt x="18" y="66"/>
                </a:lnTo>
                <a:lnTo>
                  <a:pt x="27" y="143"/>
                </a:lnTo>
                <a:lnTo>
                  <a:pt x="57" y="137"/>
                </a:lnTo>
                <a:lnTo>
                  <a:pt x="74" y="104"/>
                </a:lnTo>
                <a:lnTo>
                  <a:pt x="96" y="112"/>
                </a:lnTo>
                <a:lnTo>
                  <a:pt x="110" y="163"/>
                </a:lnTo>
                <a:lnTo>
                  <a:pt x="121" y="134"/>
                </a:lnTo>
                <a:lnTo>
                  <a:pt x="107" y="81"/>
                </a:lnTo>
                <a:lnTo>
                  <a:pt x="96" y="101"/>
                </a:lnTo>
                <a:lnTo>
                  <a:pt x="79" y="74"/>
                </a:lnTo>
                <a:lnTo>
                  <a:pt x="110" y="42"/>
                </a:lnTo>
                <a:lnTo>
                  <a:pt x="53" y="38"/>
                </a:lnTo>
                <a:lnTo>
                  <a:pt x="16" y="0"/>
                </a:lnTo>
                <a:lnTo>
                  <a:pt x="4" y="21"/>
                </a:lnTo>
                <a:lnTo>
                  <a:pt x="18" y="38"/>
                </a:lnTo>
                <a:lnTo>
                  <a:pt x="0" y="48"/>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7" name="Freeform 13"/>
          <p:cNvSpPr>
            <a:spLocks/>
          </p:cNvSpPr>
          <p:nvPr/>
        </p:nvSpPr>
        <p:spPr bwMode="auto">
          <a:xfrm>
            <a:off x="5818188" y="3252788"/>
            <a:ext cx="50800" cy="38100"/>
          </a:xfrm>
          <a:custGeom>
            <a:avLst/>
            <a:gdLst>
              <a:gd name="T0" fmla="*/ 0 w 83"/>
              <a:gd name="T1" fmla="*/ 2147483647 h 65"/>
              <a:gd name="T2" fmla="*/ 2147483647 w 83"/>
              <a:gd name="T3" fmla="*/ 2147483647 h 65"/>
              <a:gd name="T4" fmla="*/ 2147483647 w 83"/>
              <a:gd name="T5" fmla="*/ 0 h 65"/>
              <a:gd name="T6" fmla="*/ 2147483647 w 83"/>
              <a:gd name="T7" fmla="*/ 2147483647 h 65"/>
              <a:gd name="T8" fmla="*/ 2147483647 w 83"/>
              <a:gd name="T9" fmla="*/ 2147483647 h 65"/>
              <a:gd name="T10" fmla="*/ 2147483647 w 83"/>
              <a:gd name="T11" fmla="*/ 2147483647 h 65"/>
              <a:gd name="T12" fmla="*/ 0 w 83"/>
              <a:gd name="T13" fmla="*/ 2147483647 h 65"/>
              <a:gd name="T14" fmla="*/ 0 60000 65536"/>
              <a:gd name="T15" fmla="*/ 0 60000 65536"/>
              <a:gd name="T16" fmla="*/ 0 60000 65536"/>
              <a:gd name="T17" fmla="*/ 0 60000 65536"/>
              <a:gd name="T18" fmla="*/ 0 60000 65536"/>
              <a:gd name="T19" fmla="*/ 0 60000 65536"/>
              <a:gd name="T20" fmla="*/ 0 60000 65536"/>
              <a:gd name="T21" fmla="*/ 0 w 83"/>
              <a:gd name="T22" fmla="*/ 0 h 65"/>
              <a:gd name="T23" fmla="*/ 83 w 83"/>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65">
                <a:moveTo>
                  <a:pt x="0" y="13"/>
                </a:moveTo>
                <a:lnTo>
                  <a:pt x="20" y="4"/>
                </a:lnTo>
                <a:lnTo>
                  <a:pt x="57" y="0"/>
                </a:lnTo>
                <a:lnTo>
                  <a:pt x="82" y="24"/>
                </a:lnTo>
                <a:lnTo>
                  <a:pt x="83" y="45"/>
                </a:lnTo>
                <a:lnTo>
                  <a:pt x="74" y="65"/>
                </a:lnTo>
                <a:lnTo>
                  <a:pt x="0" y="1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8" name="Freeform 14"/>
          <p:cNvSpPr>
            <a:spLocks/>
          </p:cNvSpPr>
          <p:nvPr/>
        </p:nvSpPr>
        <p:spPr bwMode="auto">
          <a:xfrm>
            <a:off x="7119939" y="3703639"/>
            <a:ext cx="46037" cy="28575"/>
          </a:xfrm>
          <a:custGeom>
            <a:avLst/>
            <a:gdLst>
              <a:gd name="T0" fmla="*/ 0 w 76"/>
              <a:gd name="T1" fmla="*/ 2147483647 h 47"/>
              <a:gd name="T2" fmla="*/ 2147483647 w 76"/>
              <a:gd name="T3" fmla="*/ 2147483647 h 47"/>
              <a:gd name="T4" fmla="*/ 2147483647 w 76"/>
              <a:gd name="T5" fmla="*/ 2147483647 h 47"/>
              <a:gd name="T6" fmla="*/ 2147483647 w 76"/>
              <a:gd name="T7" fmla="*/ 2147483647 h 47"/>
              <a:gd name="T8" fmla="*/ 2147483647 w 76"/>
              <a:gd name="T9" fmla="*/ 0 h 47"/>
              <a:gd name="T10" fmla="*/ 0 w 76"/>
              <a:gd name="T11" fmla="*/ 2147483647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0" y="27"/>
                </a:moveTo>
                <a:lnTo>
                  <a:pt x="10" y="47"/>
                </a:lnTo>
                <a:lnTo>
                  <a:pt x="76" y="39"/>
                </a:lnTo>
                <a:lnTo>
                  <a:pt x="72" y="15"/>
                </a:lnTo>
                <a:lnTo>
                  <a:pt x="25" y="0"/>
                </a:lnTo>
                <a:lnTo>
                  <a:pt x="0" y="27"/>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39" name="Freeform 15"/>
          <p:cNvSpPr>
            <a:spLocks/>
          </p:cNvSpPr>
          <p:nvPr/>
        </p:nvSpPr>
        <p:spPr bwMode="auto">
          <a:xfrm>
            <a:off x="4722814" y="4338639"/>
            <a:ext cx="180975" cy="223837"/>
          </a:xfrm>
          <a:custGeom>
            <a:avLst/>
            <a:gdLst>
              <a:gd name="T0" fmla="*/ 0 w 303"/>
              <a:gd name="T1" fmla="*/ 2147483647 h 377"/>
              <a:gd name="T2" fmla="*/ 2147483647 w 303"/>
              <a:gd name="T3" fmla="*/ 2147483647 h 377"/>
              <a:gd name="T4" fmla="*/ 2147483647 w 303"/>
              <a:gd name="T5" fmla="*/ 2147483647 h 377"/>
              <a:gd name="T6" fmla="*/ 2147483647 w 303"/>
              <a:gd name="T7" fmla="*/ 2147483647 h 377"/>
              <a:gd name="T8" fmla="*/ 2147483647 w 303"/>
              <a:gd name="T9" fmla="*/ 2147483647 h 377"/>
              <a:gd name="T10" fmla="*/ 2147483647 w 303"/>
              <a:gd name="T11" fmla="*/ 2147483647 h 377"/>
              <a:gd name="T12" fmla="*/ 2147483647 w 303"/>
              <a:gd name="T13" fmla="*/ 2147483647 h 377"/>
              <a:gd name="T14" fmla="*/ 2147483647 w 303"/>
              <a:gd name="T15" fmla="*/ 2147483647 h 377"/>
              <a:gd name="T16" fmla="*/ 2147483647 w 303"/>
              <a:gd name="T17" fmla="*/ 2147483647 h 377"/>
              <a:gd name="T18" fmla="*/ 2147483647 w 303"/>
              <a:gd name="T19" fmla="*/ 2147483647 h 377"/>
              <a:gd name="T20" fmla="*/ 2147483647 w 303"/>
              <a:gd name="T21" fmla="*/ 2147483647 h 377"/>
              <a:gd name="T22" fmla="*/ 2147483647 w 303"/>
              <a:gd name="T23" fmla="*/ 2147483647 h 377"/>
              <a:gd name="T24" fmla="*/ 2147483647 w 303"/>
              <a:gd name="T25" fmla="*/ 2147483647 h 377"/>
              <a:gd name="T26" fmla="*/ 2147483647 w 303"/>
              <a:gd name="T27" fmla="*/ 2147483647 h 377"/>
              <a:gd name="T28" fmla="*/ 2147483647 w 303"/>
              <a:gd name="T29" fmla="*/ 2147483647 h 377"/>
              <a:gd name="T30" fmla="*/ 2147483647 w 303"/>
              <a:gd name="T31" fmla="*/ 2147483647 h 377"/>
              <a:gd name="T32" fmla="*/ 2147483647 w 303"/>
              <a:gd name="T33" fmla="*/ 2147483647 h 377"/>
              <a:gd name="T34" fmla="*/ 2147483647 w 303"/>
              <a:gd name="T35" fmla="*/ 2147483647 h 377"/>
              <a:gd name="T36" fmla="*/ 2147483647 w 303"/>
              <a:gd name="T37" fmla="*/ 2147483647 h 377"/>
              <a:gd name="T38" fmla="*/ 2147483647 w 303"/>
              <a:gd name="T39" fmla="*/ 2147483647 h 377"/>
              <a:gd name="T40" fmla="*/ 2147483647 w 303"/>
              <a:gd name="T41" fmla="*/ 2147483647 h 377"/>
              <a:gd name="T42" fmla="*/ 2147483647 w 303"/>
              <a:gd name="T43" fmla="*/ 0 h 377"/>
              <a:gd name="T44" fmla="*/ 2147483647 w 303"/>
              <a:gd name="T45" fmla="*/ 2147483647 h 377"/>
              <a:gd name="T46" fmla="*/ 0 w 303"/>
              <a:gd name="T47" fmla="*/ 2147483647 h 3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377"/>
              <a:gd name="T74" fmla="*/ 303 w 303"/>
              <a:gd name="T75" fmla="*/ 377 h 3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377">
                <a:moveTo>
                  <a:pt x="0" y="38"/>
                </a:moveTo>
                <a:lnTo>
                  <a:pt x="22" y="78"/>
                </a:lnTo>
                <a:lnTo>
                  <a:pt x="5" y="164"/>
                </a:lnTo>
                <a:lnTo>
                  <a:pt x="22" y="175"/>
                </a:lnTo>
                <a:lnTo>
                  <a:pt x="14" y="186"/>
                </a:lnTo>
                <a:lnTo>
                  <a:pt x="1" y="223"/>
                </a:lnTo>
                <a:lnTo>
                  <a:pt x="28" y="273"/>
                </a:lnTo>
                <a:lnTo>
                  <a:pt x="41" y="374"/>
                </a:lnTo>
                <a:lnTo>
                  <a:pt x="60" y="377"/>
                </a:lnTo>
                <a:lnTo>
                  <a:pt x="88" y="346"/>
                </a:lnTo>
                <a:lnTo>
                  <a:pt x="134" y="371"/>
                </a:lnTo>
                <a:lnTo>
                  <a:pt x="138" y="354"/>
                </a:lnTo>
                <a:lnTo>
                  <a:pt x="178" y="361"/>
                </a:lnTo>
                <a:lnTo>
                  <a:pt x="194" y="286"/>
                </a:lnTo>
                <a:lnTo>
                  <a:pt x="268" y="273"/>
                </a:lnTo>
                <a:lnTo>
                  <a:pt x="293" y="297"/>
                </a:lnTo>
                <a:lnTo>
                  <a:pt x="303" y="241"/>
                </a:lnTo>
                <a:lnTo>
                  <a:pt x="286" y="192"/>
                </a:lnTo>
                <a:lnTo>
                  <a:pt x="243" y="188"/>
                </a:lnTo>
                <a:lnTo>
                  <a:pt x="226" y="113"/>
                </a:lnTo>
                <a:lnTo>
                  <a:pt x="111" y="64"/>
                </a:lnTo>
                <a:lnTo>
                  <a:pt x="107" y="0"/>
                </a:lnTo>
                <a:lnTo>
                  <a:pt x="31" y="41"/>
                </a:lnTo>
                <a:lnTo>
                  <a:pt x="0" y="3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0" name="Freeform 16"/>
          <p:cNvSpPr>
            <a:spLocks/>
          </p:cNvSpPr>
          <p:nvPr/>
        </p:nvSpPr>
        <p:spPr bwMode="auto">
          <a:xfrm>
            <a:off x="4660901" y="4095750"/>
            <a:ext cx="588963" cy="660400"/>
          </a:xfrm>
          <a:custGeom>
            <a:avLst/>
            <a:gdLst>
              <a:gd name="T0" fmla="*/ 2147483647 w 991"/>
              <a:gd name="T1" fmla="*/ 2147483647 h 1109"/>
              <a:gd name="T2" fmla="*/ 2147483647 w 991"/>
              <a:gd name="T3" fmla="*/ 2147483647 h 1109"/>
              <a:gd name="T4" fmla="*/ 2147483647 w 991"/>
              <a:gd name="T5" fmla="*/ 2147483647 h 1109"/>
              <a:gd name="T6" fmla="*/ 2147483647 w 991"/>
              <a:gd name="T7" fmla="*/ 2147483647 h 1109"/>
              <a:gd name="T8" fmla="*/ 2147483647 w 991"/>
              <a:gd name="T9" fmla="*/ 2147483647 h 1109"/>
              <a:gd name="T10" fmla="*/ 2147483647 w 991"/>
              <a:gd name="T11" fmla="*/ 2147483647 h 1109"/>
              <a:gd name="T12" fmla="*/ 2147483647 w 991"/>
              <a:gd name="T13" fmla="*/ 2147483647 h 1109"/>
              <a:gd name="T14" fmla="*/ 2147483647 w 991"/>
              <a:gd name="T15" fmla="*/ 2147483647 h 1109"/>
              <a:gd name="T16" fmla="*/ 2147483647 w 991"/>
              <a:gd name="T17" fmla="*/ 2147483647 h 1109"/>
              <a:gd name="T18" fmla="*/ 2147483647 w 991"/>
              <a:gd name="T19" fmla="*/ 2147483647 h 1109"/>
              <a:gd name="T20" fmla="*/ 2147483647 w 991"/>
              <a:gd name="T21" fmla="*/ 2147483647 h 1109"/>
              <a:gd name="T22" fmla="*/ 2147483647 w 991"/>
              <a:gd name="T23" fmla="*/ 2147483647 h 1109"/>
              <a:gd name="T24" fmla="*/ 2147483647 w 991"/>
              <a:gd name="T25" fmla="*/ 2147483647 h 1109"/>
              <a:gd name="T26" fmla="*/ 2147483647 w 991"/>
              <a:gd name="T27" fmla="*/ 2147483647 h 1109"/>
              <a:gd name="T28" fmla="*/ 2147483647 w 991"/>
              <a:gd name="T29" fmla="*/ 2147483647 h 1109"/>
              <a:gd name="T30" fmla="*/ 2147483647 w 991"/>
              <a:gd name="T31" fmla="*/ 2147483647 h 1109"/>
              <a:gd name="T32" fmla="*/ 2147483647 w 991"/>
              <a:gd name="T33" fmla="*/ 2147483647 h 1109"/>
              <a:gd name="T34" fmla="*/ 2147483647 w 991"/>
              <a:gd name="T35" fmla="*/ 2147483647 h 1109"/>
              <a:gd name="T36" fmla="*/ 2147483647 w 991"/>
              <a:gd name="T37" fmla="*/ 2147483647 h 1109"/>
              <a:gd name="T38" fmla="*/ 2147483647 w 991"/>
              <a:gd name="T39" fmla="*/ 2147483647 h 1109"/>
              <a:gd name="T40" fmla="*/ 2147483647 w 991"/>
              <a:gd name="T41" fmla="*/ 2147483647 h 1109"/>
              <a:gd name="T42" fmla="*/ 2147483647 w 991"/>
              <a:gd name="T43" fmla="*/ 2147483647 h 1109"/>
              <a:gd name="T44" fmla="*/ 2147483647 w 991"/>
              <a:gd name="T45" fmla="*/ 2147483647 h 1109"/>
              <a:gd name="T46" fmla="*/ 2147483647 w 991"/>
              <a:gd name="T47" fmla="*/ 2147483647 h 1109"/>
              <a:gd name="T48" fmla="*/ 2147483647 w 991"/>
              <a:gd name="T49" fmla="*/ 2147483647 h 1109"/>
              <a:gd name="T50" fmla="*/ 2147483647 w 991"/>
              <a:gd name="T51" fmla="*/ 2147483647 h 1109"/>
              <a:gd name="T52" fmla="*/ 2147483647 w 991"/>
              <a:gd name="T53" fmla="*/ 2147483647 h 1109"/>
              <a:gd name="T54" fmla="*/ 2147483647 w 991"/>
              <a:gd name="T55" fmla="*/ 0 h 1109"/>
              <a:gd name="T56" fmla="*/ 2147483647 w 991"/>
              <a:gd name="T57" fmla="*/ 2147483647 h 1109"/>
              <a:gd name="T58" fmla="*/ 2147483647 w 991"/>
              <a:gd name="T59" fmla="*/ 2147483647 h 1109"/>
              <a:gd name="T60" fmla="*/ 2147483647 w 991"/>
              <a:gd name="T61" fmla="*/ 2147483647 h 1109"/>
              <a:gd name="T62" fmla="*/ 2147483647 w 991"/>
              <a:gd name="T63" fmla="*/ 2147483647 h 1109"/>
              <a:gd name="T64" fmla="*/ 2147483647 w 991"/>
              <a:gd name="T65" fmla="*/ 2147483647 h 1109"/>
              <a:gd name="T66" fmla="*/ 2147483647 w 991"/>
              <a:gd name="T67" fmla="*/ 2147483647 h 1109"/>
              <a:gd name="T68" fmla="*/ 0 w 991"/>
              <a:gd name="T69" fmla="*/ 2147483647 h 11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91"/>
              <a:gd name="T106" fmla="*/ 0 h 1109"/>
              <a:gd name="T107" fmla="*/ 991 w 991"/>
              <a:gd name="T108" fmla="*/ 1109 h 11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91" h="1109">
                <a:moveTo>
                  <a:pt x="0" y="351"/>
                </a:moveTo>
                <a:lnTo>
                  <a:pt x="22" y="402"/>
                </a:lnTo>
                <a:lnTo>
                  <a:pt x="57" y="421"/>
                </a:lnTo>
                <a:lnTo>
                  <a:pt x="85" y="400"/>
                </a:lnTo>
                <a:lnTo>
                  <a:pt x="85" y="445"/>
                </a:lnTo>
                <a:lnTo>
                  <a:pt x="108" y="445"/>
                </a:lnTo>
                <a:lnTo>
                  <a:pt x="139" y="448"/>
                </a:lnTo>
                <a:lnTo>
                  <a:pt x="215" y="407"/>
                </a:lnTo>
                <a:lnTo>
                  <a:pt x="219" y="471"/>
                </a:lnTo>
                <a:lnTo>
                  <a:pt x="334" y="520"/>
                </a:lnTo>
                <a:lnTo>
                  <a:pt x="351" y="595"/>
                </a:lnTo>
                <a:lnTo>
                  <a:pt x="394" y="599"/>
                </a:lnTo>
                <a:lnTo>
                  <a:pt x="411" y="648"/>
                </a:lnTo>
                <a:lnTo>
                  <a:pt x="401" y="704"/>
                </a:lnTo>
                <a:lnTo>
                  <a:pt x="407" y="761"/>
                </a:lnTo>
                <a:lnTo>
                  <a:pt x="460" y="771"/>
                </a:lnTo>
                <a:lnTo>
                  <a:pt x="467" y="809"/>
                </a:lnTo>
                <a:lnTo>
                  <a:pt x="493" y="816"/>
                </a:lnTo>
                <a:lnTo>
                  <a:pt x="489" y="865"/>
                </a:lnTo>
                <a:lnTo>
                  <a:pt x="508" y="866"/>
                </a:lnTo>
                <a:lnTo>
                  <a:pt x="513" y="909"/>
                </a:lnTo>
                <a:lnTo>
                  <a:pt x="414" y="1003"/>
                </a:lnTo>
                <a:lnTo>
                  <a:pt x="432" y="997"/>
                </a:lnTo>
                <a:lnTo>
                  <a:pt x="508" y="1056"/>
                </a:lnTo>
                <a:lnTo>
                  <a:pt x="524" y="1078"/>
                </a:lnTo>
                <a:lnTo>
                  <a:pt x="518" y="1109"/>
                </a:lnTo>
                <a:lnTo>
                  <a:pt x="640" y="944"/>
                </a:lnTo>
                <a:lnTo>
                  <a:pt x="646" y="860"/>
                </a:lnTo>
                <a:lnTo>
                  <a:pt x="745" y="784"/>
                </a:lnTo>
                <a:lnTo>
                  <a:pt x="805" y="784"/>
                </a:lnTo>
                <a:lnTo>
                  <a:pt x="829" y="760"/>
                </a:lnTo>
                <a:lnTo>
                  <a:pt x="880" y="633"/>
                </a:lnTo>
                <a:lnTo>
                  <a:pt x="887" y="509"/>
                </a:lnTo>
                <a:lnTo>
                  <a:pt x="982" y="391"/>
                </a:lnTo>
                <a:lnTo>
                  <a:pt x="991" y="339"/>
                </a:lnTo>
                <a:lnTo>
                  <a:pt x="976" y="287"/>
                </a:lnTo>
                <a:lnTo>
                  <a:pt x="935" y="282"/>
                </a:lnTo>
                <a:lnTo>
                  <a:pt x="872" y="227"/>
                </a:lnTo>
                <a:lnTo>
                  <a:pt x="750" y="216"/>
                </a:lnTo>
                <a:lnTo>
                  <a:pt x="737" y="185"/>
                </a:lnTo>
                <a:lnTo>
                  <a:pt x="680" y="161"/>
                </a:lnTo>
                <a:lnTo>
                  <a:pt x="657" y="161"/>
                </a:lnTo>
                <a:lnTo>
                  <a:pt x="623" y="210"/>
                </a:lnTo>
                <a:lnTo>
                  <a:pt x="623" y="192"/>
                </a:lnTo>
                <a:lnTo>
                  <a:pt x="570" y="200"/>
                </a:lnTo>
                <a:lnTo>
                  <a:pt x="592" y="191"/>
                </a:lnTo>
                <a:lnTo>
                  <a:pt x="570" y="153"/>
                </a:lnTo>
                <a:lnTo>
                  <a:pt x="610" y="100"/>
                </a:lnTo>
                <a:lnTo>
                  <a:pt x="569" y="31"/>
                </a:lnTo>
                <a:lnTo>
                  <a:pt x="531" y="84"/>
                </a:lnTo>
                <a:lnTo>
                  <a:pt x="495" y="81"/>
                </a:lnTo>
                <a:lnTo>
                  <a:pt x="442" y="90"/>
                </a:lnTo>
                <a:lnTo>
                  <a:pt x="371" y="102"/>
                </a:lnTo>
                <a:lnTo>
                  <a:pt x="355" y="72"/>
                </a:lnTo>
                <a:lnTo>
                  <a:pt x="362" y="18"/>
                </a:lnTo>
                <a:lnTo>
                  <a:pt x="338" y="0"/>
                </a:lnTo>
                <a:lnTo>
                  <a:pt x="276" y="32"/>
                </a:lnTo>
                <a:lnTo>
                  <a:pt x="232" y="24"/>
                </a:lnTo>
                <a:lnTo>
                  <a:pt x="245" y="75"/>
                </a:lnTo>
                <a:lnTo>
                  <a:pt x="269" y="81"/>
                </a:lnTo>
                <a:lnTo>
                  <a:pt x="208" y="121"/>
                </a:lnTo>
                <a:lnTo>
                  <a:pt x="178" y="107"/>
                </a:lnTo>
                <a:lnTo>
                  <a:pt x="164" y="87"/>
                </a:lnTo>
                <a:lnTo>
                  <a:pt x="105" y="98"/>
                </a:lnTo>
                <a:lnTo>
                  <a:pt x="122" y="127"/>
                </a:lnTo>
                <a:lnTo>
                  <a:pt x="98" y="129"/>
                </a:lnTo>
                <a:lnTo>
                  <a:pt x="111" y="178"/>
                </a:lnTo>
                <a:lnTo>
                  <a:pt x="101" y="257"/>
                </a:lnTo>
                <a:lnTo>
                  <a:pt x="37" y="286"/>
                </a:lnTo>
                <a:lnTo>
                  <a:pt x="0" y="351"/>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1" name="Freeform 17"/>
          <p:cNvSpPr>
            <a:spLocks/>
          </p:cNvSpPr>
          <p:nvPr/>
        </p:nvSpPr>
        <p:spPr bwMode="auto">
          <a:xfrm>
            <a:off x="4427538" y="3873500"/>
            <a:ext cx="12700" cy="44450"/>
          </a:xfrm>
          <a:custGeom>
            <a:avLst/>
            <a:gdLst>
              <a:gd name="T0" fmla="*/ 0 w 20"/>
              <a:gd name="T1" fmla="*/ 2147483647 h 73"/>
              <a:gd name="T2" fmla="*/ 2147483647 w 20"/>
              <a:gd name="T3" fmla="*/ 2147483647 h 73"/>
              <a:gd name="T4" fmla="*/ 2147483647 w 20"/>
              <a:gd name="T5" fmla="*/ 0 h 73"/>
              <a:gd name="T6" fmla="*/ 0 w 20"/>
              <a:gd name="T7" fmla="*/ 2147483647 h 73"/>
              <a:gd name="T8" fmla="*/ 0 60000 65536"/>
              <a:gd name="T9" fmla="*/ 0 60000 65536"/>
              <a:gd name="T10" fmla="*/ 0 60000 65536"/>
              <a:gd name="T11" fmla="*/ 0 60000 65536"/>
              <a:gd name="T12" fmla="*/ 0 w 20"/>
              <a:gd name="T13" fmla="*/ 0 h 73"/>
              <a:gd name="T14" fmla="*/ 20 w 20"/>
              <a:gd name="T15" fmla="*/ 73 h 73"/>
            </a:gdLst>
            <a:ahLst/>
            <a:cxnLst>
              <a:cxn ang="T8">
                <a:pos x="T0" y="T1"/>
              </a:cxn>
              <a:cxn ang="T9">
                <a:pos x="T2" y="T3"/>
              </a:cxn>
              <a:cxn ang="T10">
                <a:pos x="T4" y="T5"/>
              </a:cxn>
              <a:cxn ang="T11">
                <a:pos x="T6" y="T7"/>
              </a:cxn>
            </a:cxnLst>
            <a:rect l="T12" t="T13" r="T14" b="T15"/>
            <a:pathLst>
              <a:path w="20" h="73">
                <a:moveTo>
                  <a:pt x="0" y="16"/>
                </a:moveTo>
                <a:lnTo>
                  <a:pt x="9" y="73"/>
                </a:lnTo>
                <a:lnTo>
                  <a:pt x="20" y="0"/>
                </a:lnTo>
                <a:lnTo>
                  <a:pt x="0" y="1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2" name="Freeform 18"/>
          <p:cNvSpPr>
            <a:spLocks/>
          </p:cNvSpPr>
          <p:nvPr/>
        </p:nvSpPr>
        <p:spPr bwMode="auto">
          <a:xfrm>
            <a:off x="7499350" y="4097339"/>
            <a:ext cx="19050" cy="15875"/>
          </a:xfrm>
          <a:custGeom>
            <a:avLst/>
            <a:gdLst>
              <a:gd name="T0" fmla="*/ 0 w 32"/>
              <a:gd name="T1" fmla="*/ 2147483647 h 29"/>
              <a:gd name="T2" fmla="*/ 2147483647 w 32"/>
              <a:gd name="T3" fmla="*/ 2147483647 h 29"/>
              <a:gd name="T4" fmla="*/ 2147483647 w 32"/>
              <a:gd name="T5" fmla="*/ 0 h 29"/>
              <a:gd name="T6" fmla="*/ 0 w 32"/>
              <a:gd name="T7" fmla="*/ 2147483647 h 29"/>
              <a:gd name="T8" fmla="*/ 0 60000 65536"/>
              <a:gd name="T9" fmla="*/ 0 60000 65536"/>
              <a:gd name="T10" fmla="*/ 0 60000 65536"/>
              <a:gd name="T11" fmla="*/ 0 60000 65536"/>
              <a:gd name="T12" fmla="*/ 0 w 32"/>
              <a:gd name="T13" fmla="*/ 0 h 29"/>
              <a:gd name="T14" fmla="*/ 32 w 32"/>
              <a:gd name="T15" fmla="*/ 29 h 29"/>
            </a:gdLst>
            <a:ahLst/>
            <a:cxnLst>
              <a:cxn ang="T8">
                <a:pos x="T0" y="T1"/>
              </a:cxn>
              <a:cxn ang="T9">
                <a:pos x="T2" y="T3"/>
              </a:cxn>
              <a:cxn ang="T10">
                <a:pos x="T4" y="T5"/>
              </a:cxn>
              <a:cxn ang="T11">
                <a:pos x="T6" y="T7"/>
              </a:cxn>
            </a:cxnLst>
            <a:rect l="T12" t="T13" r="T14" b="T15"/>
            <a:pathLst>
              <a:path w="32" h="29">
                <a:moveTo>
                  <a:pt x="0" y="13"/>
                </a:moveTo>
                <a:lnTo>
                  <a:pt x="16" y="29"/>
                </a:lnTo>
                <a:lnTo>
                  <a:pt x="32" y="0"/>
                </a:lnTo>
                <a:lnTo>
                  <a:pt x="0" y="13"/>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3" name="Freeform 19"/>
          <p:cNvSpPr>
            <a:spLocks/>
          </p:cNvSpPr>
          <p:nvPr/>
        </p:nvSpPr>
        <p:spPr bwMode="auto">
          <a:xfrm>
            <a:off x="6115051" y="3403601"/>
            <a:ext cx="93663" cy="55563"/>
          </a:xfrm>
          <a:custGeom>
            <a:avLst/>
            <a:gdLst>
              <a:gd name="T0" fmla="*/ 0 w 158"/>
              <a:gd name="T1" fmla="*/ 2147483647 h 96"/>
              <a:gd name="T2" fmla="*/ 2147483647 w 158"/>
              <a:gd name="T3" fmla="*/ 0 h 96"/>
              <a:gd name="T4" fmla="*/ 2147483647 w 158"/>
              <a:gd name="T5" fmla="*/ 2147483647 h 96"/>
              <a:gd name="T6" fmla="*/ 2147483647 w 158"/>
              <a:gd name="T7" fmla="*/ 2147483647 h 96"/>
              <a:gd name="T8" fmla="*/ 2147483647 w 158"/>
              <a:gd name="T9" fmla="*/ 2147483647 h 96"/>
              <a:gd name="T10" fmla="*/ 2147483647 w 158"/>
              <a:gd name="T11" fmla="*/ 2147483647 h 96"/>
              <a:gd name="T12" fmla="*/ 2147483647 w 158"/>
              <a:gd name="T13" fmla="*/ 2147483647 h 96"/>
              <a:gd name="T14" fmla="*/ 2147483647 w 158"/>
              <a:gd name="T15" fmla="*/ 2147483647 h 96"/>
              <a:gd name="T16" fmla="*/ 0 w 158"/>
              <a:gd name="T17" fmla="*/ 214748364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96"/>
              <a:gd name="T29" fmla="*/ 158 w 158"/>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96">
                <a:moveTo>
                  <a:pt x="0" y="65"/>
                </a:moveTo>
                <a:lnTo>
                  <a:pt x="8" y="0"/>
                </a:lnTo>
                <a:lnTo>
                  <a:pt x="158" y="12"/>
                </a:lnTo>
                <a:lnTo>
                  <a:pt x="130" y="54"/>
                </a:lnTo>
                <a:lnTo>
                  <a:pt x="141" y="76"/>
                </a:lnTo>
                <a:lnTo>
                  <a:pt x="102" y="80"/>
                </a:lnTo>
                <a:lnTo>
                  <a:pt x="78" y="96"/>
                </a:lnTo>
                <a:lnTo>
                  <a:pt x="15" y="96"/>
                </a:lnTo>
                <a:lnTo>
                  <a:pt x="0" y="65"/>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4" name="Freeform 20"/>
          <p:cNvSpPr>
            <a:spLocks/>
          </p:cNvSpPr>
          <p:nvPr/>
        </p:nvSpPr>
        <p:spPr bwMode="auto">
          <a:xfrm>
            <a:off x="7170739" y="3708400"/>
            <a:ext cx="134937" cy="304800"/>
          </a:xfrm>
          <a:custGeom>
            <a:avLst/>
            <a:gdLst>
              <a:gd name="T0" fmla="*/ 0 w 230"/>
              <a:gd name="T1" fmla="*/ 2147483647 h 516"/>
              <a:gd name="T2" fmla="*/ 2147483647 w 230"/>
              <a:gd name="T3" fmla="*/ 2147483647 h 516"/>
              <a:gd name="T4" fmla="*/ 2147483647 w 230"/>
              <a:gd name="T5" fmla="*/ 2147483647 h 516"/>
              <a:gd name="T6" fmla="*/ 2147483647 w 230"/>
              <a:gd name="T7" fmla="*/ 2147483647 h 516"/>
              <a:gd name="T8" fmla="*/ 2147483647 w 230"/>
              <a:gd name="T9" fmla="*/ 0 h 516"/>
              <a:gd name="T10" fmla="*/ 2147483647 w 230"/>
              <a:gd name="T11" fmla="*/ 2147483647 h 516"/>
              <a:gd name="T12" fmla="*/ 2147483647 w 230"/>
              <a:gd name="T13" fmla="*/ 2147483647 h 516"/>
              <a:gd name="T14" fmla="*/ 2147483647 w 230"/>
              <a:gd name="T15" fmla="*/ 2147483647 h 516"/>
              <a:gd name="T16" fmla="*/ 2147483647 w 230"/>
              <a:gd name="T17" fmla="*/ 2147483647 h 516"/>
              <a:gd name="T18" fmla="*/ 2147483647 w 230"/>
              <a:gd name="T19" fmla="*/ 2147483647 h 516"/>
              <a:gd name="T20" fmla="*/ 2147483647 w 230"/>
              <a:gd name="T21" fmla="*/ 2147483647 h 516"/>
              <a:gd name="T22" fmla="*/ 2147483647 w 230"/>
              <a:gd name="T23" fmla="*/ 2147483647 h 516"/>
              <a:gd name="T24" fmla="*/ 2147483647 w 230"/>
              <a:gd name="T25" fmla="*/ 2147483647 h 516"/>
              <a:gd name="T26" fmla="*/ 2147483647 w 230"/>
              <a:gd name="T27" fmla="*/ 2147483647 h 516"/>
              <a:gd name="T28" fmla="*/ 2147483647 w 230"/>
              <a:gd name="T29" fmla="*/ 2147483647 h 516"/>
              <a:gd name="T30" fmla="*/ 2147483647 w 230"/>
              <a:gd name="T31" fmla="*/ 2147483647 h 516"/>
              <a:gd name="T32" fmla="*/ 2147483647 w 230"/>
              <a:gd name="T33" fmla="*/ 2147483647 h 516"/>
              <a:gd name="T34" fmla="*/ 2147483647 w 230"/>
              <a:gd name="T35" fmla="*/ 2147483647 h 516"/>
              <a:gd name="T36" fmla="*/ 2147483647 w 230"/>
              <a:gd name="T37" fmla="*/ 2147483647 h 516"/>
              <a:gd name="T38" fmla="*/ 2147483647 w 230"/>
              <a:gd name="T39" fmla="*/ 2147483647 h 516"/>
              <a:gd name="T40" fmla="*/ 2147483647 w 230"/>
              <a:gd name="T41" fmla="*/ 2147483647 h 516"/>
              <a:gd name="T42" fmla="*/ 2147483647 w 230"/>
              <a:gd name="T43" fmla="*/ 2147483647 h 516"/>
              <a:gd name="T44" fmla="*/ 2147483647 w 230"/>
              <a:gd name="T45" fmla="*/ 2147483647 h 516"/>
              <a:gd name="T46" fmla="*/ 0 w 230"/>
              <a:gd name="T47" fmla="*/ 2147483647 h 5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0"/>
              <a:gd name="T73" fmla="*/ 0 h 516"/>
              <a:gd name="T74" fmla="*/ 230 w 230"/>
              <a:gd name="T75" fmla="*/ 516 h 5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0" h="516">
                <a:moveTo>
                  <a:pt x="0" y="211"/>
                </a:moveTo>
                <a:lnTo>
                  <a:pt x="11" y="182"/>
                </a:lnTo>
                <a:lnTo>
                  <a:pt x="76" y="48"/>
                </a:lnTo>
                <a:lnTo>
                  <a:pt x="122" y="30"/>
                </a:lnTo>
                <a:lnTo>
                  <a:pt x="133" y="0"/>
                </a:lnTo>
                <a:lnTo>
                  <a:pt x="165" y="19"/>
                </a:lnTo>
                <a:lnTo>
                  <a:pt x="165" y="43"/>
                </a:lnTo>
                <a:lnTo>
                  <a:pt x="138" y="128"/>
                </a:lnTo>
                <a:lnTo>
                  <a:pt x="168" y="119"/>
                </a:lnTo>
                <a:lnTo>
                  <a:pt x="182" y="176"/>
                </a:lnTo>
                <a:lnTo>
                  <a:pt x="230" y="191"/>
                </a:lnTo>
                <a:lnTo>
                  <a:pt x="207" y="216"/>
                </a:lnTo>
                <a:lnTo>
                  <a:pt x="152" y="251"/>
                </a:lnTo>
                <a:lnTo>
                  <a:pt x="138" y="284"/>
                </a:lnTo>
                <a:lnTo>
                  <a:pt x="168" y="348"/>
                </a:lnTo>
                <a:lnTo>
                  <a:pt x="157" y="384"/>
                </a:lnTo>
                <a:lnTo>
                  <a:pt x="192" y="466"/>
                </a:lnTo>
                <a:lnTo>
                  <a:pt x="165" y="516"/>
                </a:lnTo>
                <a:lnTo>
                  <a:pt x="138" y="340"/>
                </a:lnTo>
                <a:lnTo>
                  <a:pt x="118" y="313"/>
                </a:lnTo>
                <a:lnTo>
                  <a:pt x="81" y="359"/>
                </a:lnTo>
                <a:lnTo>
                  <a:pt x="53" y="349"/>
                </a:lnTo>
                <a:lnTo>
                  <a:pt x="58" y="286"/>
                </a:lnTo>
                <a:lnTo>
                  <a:pt x="0" y="211"/>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5" name="Freeform 21"/>
          <p:cNvSpPr>
            <a:spLocks/>
          </p:cNvSpPr>
          <p:nvPr/>
        </p:nvSpPr>
        <p:spPr bwMode="auto">
          <a:xfrm>
            <a:off x="7326313" y="3938588"/>
            <a:ext cx="74612" cy="69850"/>
          </a:xfrm>
          <a:custGeom>
            <a:avLst/>
            <a:gdLst>
              <a:gd name="T0" fmla="*/ 0 w 126"/>
              <a:gd name="T1" fmla="*/ 2147483647 h 118"/>
              <a:gd name="T2" fmla="*/ 2147483647 w 126"/>
              <a:gd name="T3" fmla="*/ 2147483647 h 118"/>
              <a:gd name="T4" fmla="*/ 2147483647 w 126"/>
              <a:gd name="T5" fmla="*/ 2147483647 h 118"/>
              <a:gd name="T6" fmla="*/ 2147483647 w 126"/>
              <a:gd name="T7" fmla="*/ 2147483647 h 118"/>
              <a:gd name="T8" fmla="*/ 2147483647 w 126"/>
              <a:gd name="T9" fmla="*/ 2147483647 h 118"/>
              <a:gd name="T10" fmla="*/ 2147483647 w 126"/>
              <a:gd name="T11" fmla="*/ 0 h 118"/>
              <a:gd name="T12" fmla="*/ 2147483647 w 126"/>
              <a:gd name="T13" fmla="*/ 2147483647 h 118"/>
              <a:gd name="T14" fmla="*/ 2147483647 w 126"/>
              <a:gd name="T15" fmla="*/ 2147483647 h 118"/>
              <a:gd name="T16" fmla="*/ 0 w 126"/>
              <a:gd name="T17" fmla="*/ 2147483647 h 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
              <a:gd name="T28" fmla="*/ 0 h 118"/>
              <a:gd name="T29" fmla="*/ 126 w 126"/>
              <a:gd name="T30" fmla="*/ 118 h 1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 h="118">
                <a:moveTo>
                  <a:pt x="0" y="24"/>
                </a:moveTo>
                <a:lnTo>
                  <a:pt x="9" y="85"/>
                </a:lnTo>
                <a:lnTo>
                  <a:pt x="26" y="114"/>
                </a:lnTo>
                <a:lnTo>
                  <a:pt x="51" y="118"/>
                </a:lnTo>
                <a:lnTo>
                  <a:pt x="126" y="65"/>
                </a:lnTo>
                <a:lnTo>
                  <a:pt x="125" y="0"/>
                </a:lnTo>
                <a:lnTo>
                  <a:pt x="68" y="9"/>
                </a:lnTo>
                <a:lnTo>
                  <a:pt x="18" y="8"/>
                </a:lnTo>
                <a:lnTo>
                  <a:pt x="0" y="24"/>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6" name="Freeform 22"/>
          <p:cNvSpPr>
            <a:spLocks/>
          </p:cNvSpPr>
          <p:nvPr/>
        </p:nvSpPr>
        <p:spPr bwMode="auto">
          <a:xfrm>
            <a:off x="3644900" y="2727326"/>
            <a:ext cx="1289050" cy="720725"/>
          </a:xfrm>
          <a:custGeom>
            <a:avLst/>
            <a:gdLst>
              <a:gd name="T0" fmla="*/ 2147483647 w 2168"/>
              <a:gd name="T1" fmla="*/ 2147483647 h 1212"/>
              <a:gd name="T2" fmla="*/ 2147483647 w 2168"/>
              <a:gd name="T3" fmla="*/ 2147483647 h 1212"/>
              <a:gd name="T4" fmla="*/ 2147483647 w 2168"/>
              <a:gd name="T5" fmla="*/ 2147483647 h 1212"/>
              <a:gd name="T6" fmla="*/ 2147483647 w 2168"/>
              <a:gd name="T7" fmla="*/ 2147483647 h 1212"/>
              <a:gd name="T8" fmla="*/ 2147483647 w 2168"/>
              <a:gd name="T9" fmla="*/ 2147483647 h 1212"/>
              <a:gd name="T10" fmla="*/ 2147483647 w 2168"/>
              <a:gd name="T11" fmla="*/ 2147483647 h 1212"/>
              <a:gd name="T12" fmla="*/ 2147483647 w 2168"/>
              <a:gd name="T13" fmla="*/ 2147483647 h 1212"/>
              <a:gd name="T14" fmla="*/ 2147483647 w 2168"/>
              <a:gd name="T15" fmla="*/ 2147483647 h 1212"/>
              <a:gd name="T16" fmla="*/ 2147483647 w 2168"/>
              <a:gd name="T17" fmla="*/ 2147483647 h 1212"/>
              <a:gd name="T18" fmla="*/ 2147483647 w 2168"/>
              <a:gd name="T19" fmla="*/ 2147483647 h 1212"/>
              <a:gd name="T20" fmla="*/ 2147483647 w 2168"/>
              <a:gd name="T21" fmla="*/ 2147483647 h 1212"/>
              <a:gd name="T22" fmla="*/ 2147483647 w 2168"/>
              <a:gd name="T23" fmla="*/ 2147483647 h 1212"/>
              <a:gd name="T24" fmla="*/ 2147483647 w 2168"/>
              <a:gd name="T25" fmla="*/ 0 h 1212"/>
              <a:gd name="T26" fmla="*/ 2147483647 w 2168"/>
              <a:gd name="T27" fmla="*/ 2147483647 h 1212"/>
              <a:gd name="T28" fmla="*/ 2147483647 w 2168"/>
              <a:gd name="T29" fmla="*/ 2147483647 h 1212"/>
              <a:gd name="T30" fmla="*/ 2147483647 w 2168"/>
              <a:gd name="T31" fmla="*/ 2147483647 h 1212"/>
              <a:gd name="T32" fmla="*/ 2147483647 w 2168"/>
              <a:gd name="T33" fmla="*/ 2147483647 h 1212"/>
              <a:gd name="T34" fmla="*/ 2147483647 w 2168"/>
              <a:gd name="T35" fmla="*/ 2147483647 h 1212"/>
              <a:gd name="T36" fmla="*/ 2147483647 w 2168"/>
              <a:gd name="T37" fmla="*/ 2147483647 h 1212"/>
              <a:gd name="T38" fmla="*/ 2147483647 w 2168"/>
              <a:gd name="T39" fmla="*/ 2147483647 h 1212"/>
              <a:gd name="T40" fmla="*/ 2147483647 w 2168"/>
              <a:gd name="T41" fmla="*/ 2147483647 h 1212"/>
              <a:gd name="T42" fmla="*/ 2147483647 w 2168"/>
              <a:gd name="T43" fmla="*/ 2147483647 h 1212"/>
              <a:gd name="T44" fmla="*/ 2147483647 w 2168"/>
              <a:gd name="T45" fmla="*/ 2147483647 h 1212"/>
              <a:gd name="T46" fmla="*/ 2147483647 w 2168"/>
              <a:gd name="T47" fmla="*/ 2147483647 h 1212"/>
              <a:gd name="T48" fmla="*/ 2147483647 w 2168"/>
              <a:gd name="T49" fmla="*/ 2147483647 h 1212"/>
              <a:gd name="T50" fmla="*/ 2147483647 w 2168"/>
              <a:gd name="T51" fmla="*/ 2147483647 h 1212"/>
              <a:gd name="T52" fmla="*/ 2147483647 w 2168"/>
              <a:gd name="T53" fmla="*/ 2147483647 h 1212"/>
              <a:gd name="T54" fmla="*/ 2147483647 w 2168"/>
              <a:gd name="T55" fmla="*/ 2147483647 h 1212"/>
              <a:gd name="T56" fmla="*/ 2147483647 w 2168"/>
              <a:gd name="T57" fmla="*/ 2147483647 h 1212"/>
              <a:gd name="T58" fmla="*/ 2147483647 w 2168"/>
              <a:gd name="T59" fmla="*/ 2147483647 h 1212"/>
              <a:gd name="T60" fmla="*/ 2147483647 w 2168"/>
              <a:gd name="T61" fmla="*/ 2147483647 h 1212"/>
              <a:gd name="T62" fmla="*/ 2147483647 w 2168"/>
              <a:gd name="T63" fmla="*/ 2147483647 h 1212"/>
              <a:gd name="T64" fmla="*/ 2147483647 w 2168"/>
              <a:gd name="T65" fmla="*/ 2147483647 h 1212"/>
              <a:gd name="T66" fmla="*/ 2147483647 w 2168"/>
              <a:gd name="T67" fmla="*/ 2147483647 h 1212"/>
              <a:gd name="T68" fmla="*/ 2147483647 w 2168"/>
              <a:gd name="T69" fmla="*/ 2147483647 h 1212"/>
              <a:gd name="T70" fmla="*/ 2147483647 w 2168"/>
              <a:gd name="T71" fmla="*/ 2147483647 h 1212"/>
              <a:gd name="T72" fmla="*/ 2147483647 w 2168"/>
              <a:gd name="T73" fmla="*/ 2147483647 h 1212"/>
              <a:gd name="T74" fmla="*/ 2147483647 w 2168"/>
              <a:gd name="T75" fmla="*/ 2147483647 h 1212"/>
              <a:gd name="T76" fmla="*/ 2147483647 w 2168"/>
              <a:gd name="T77" fmla="*/ 2147483647 h 1212"/>
              <a:gd name="T78" fmla="*/ 2147483647 w 2168"/>
              <a:gd name="T79" fmla="*/ 2147483647 h 1212"/>
              <a:gd name="T80" fmla="*/ 2147483647 w 2168"/>
              <a:gd name="T81" fmla="*/ 2147483647 h 1212"/>
              <a:gd name="T82" fmla="*/ 2147483647 w 2168"/>
              <a:gd name="T83" fmla="*/ 2147483647 h 1212"/>
              <a:gd name="T84" fmla="*/ 2147483647 w 2168"/>
              <a:gd name="T85" fmla="*/ 2147483647 h 1212"/>
              <a:gd name="T86" fmla="*/ 2147483647 w 2168"/>
              <a:gd name="T87" fmla="*/ 2147483647 h 1212"/>
              <a:gd name="T88" fmla="*/ 2147483647 w 2168"/>
              <a:gd name="T89" fmla="*/ 2147483647 h 1212"/>
              <a:gd name="T90" fmla="*/ 2147483647 w 2168"/>
              <a:gd name="T91" fmla="*/ 2147483647 h 1212"/>
              <a:gd name="T92" fmla="*/ 2147483647 w 2168"/>
              <a:gd name="T93" fmla="*/ 2147483647 h 1212"/>
              <a:gd name="T94" fmla="*/ 2147483647 w 2168"/>
              <a:gd name="T95" fmla="*/ 2147483647 h 1212"/>
              <a:gd name="T96" fmla="*/ 2147483647 w 2168"/>
              <a:gd name="T97" fmla="*/ 2147483647 h 1212"/>
              <a:gd name="T98" fmla="*/ 2147483647 w 2168"/>
              <a:gd name="T99" fmla="*/ 2147483647 h 1212"/>
              <a:gd name="T100" fmla="*/ 2147483647 w 2168"/>
              <a:gd name="T101" fmla="*/ 2147483647 h 1212"/>
              <a:gd name="T102" fmla="*/ 2147483647 w 2168"/>
              <a:gd name="T103" fmla="*/ 2147483647 h 1212"/>
              <a:gd name="T104" fmla="*/ 2147483647 w 2168"/>
              <a:gd name="T105" fmla="*/ 2147483647 h 1212"/>
              <a:gd name="T106" fmla="*/ 2147483647 w 2168"/>
              <a:gd name="T107" fmla="*/ 2147483647 h 1212"/>
              <a:gd name="T108" fmla="*/ 2147483647 w 2168"/>
              <a:gd name="T109" fmla="*/ 2147483647 h 1212"/>
              <a:gd name="T110" fmla="*/ 2147483647 w 2168"/>
              <a:gd name="T111" fmla="*/ 2147483647 h 1212"/>
              <a:gd name="T112" fmla="*/ 2147483647 w 2168"/>
              <a:gd name="T113" fmla="*/ 2147483647 h 1212"/>
              <a:gd name="T114" fmla="*/ 2147483647 w 2168"/>
              <a:gd name="T115" fmla="*/ 2147483647 h 1212"/>
              <a:gd name="T116" fmla="*/ 2147483647 w 2168"/>
              <a:gd name="T117" fmla="*/ 2147483647 h 1212"/>
              <a:gd name="T118" fmla="*/ 2147483647 w 2168"/>
              <a:gd name="T119" fmla="*/ 2147483647 h 12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68"/>
              <a:gd name="T181" fmla="*/ 0 h 1212"/>
              <a:gd name="T182" fmla="*/ 2168 w 2168"/>
              <a:gd name="T183" fmla="*/ 1212 h 12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68" h="1212">
                <a:moveTo>
                  <a:pt x="0" y="539"/>
                </a:moveTo>
                <a:lnTo>
                  <a:pt x="0" y="114"/>
                </a:lnTo>
                <a:lnTo>
                  <a:pt x="174" y="170"/>
                </a:lnTo>
                <a:lnTo>
                  <a:pt x="164" y="146"/>
                </a:lnTo>
                <a:lnTo>
                  <a:pt x="181" y="134"/>
                </a:lnTo>
                <a:lnTo>
                  <a:pt x="289" y="86"/>
                </a:lnTo>
                <a:lnTo>
                  <a:pt x="206" y="143"/>
                </a:lnTo>
                <a:lnTo>
                  <a:pt x="254" y="127"/>
                </a:lnTo>
                <a:lnTo>
                  <a:pt x="254" y="139"/>
                </a:lnTo>
                <a:lnTo>
                  <a:pt x="341" y="89"/>
                </a:lnTo>
                <a:lnTo>
                  <a:pt x="329" y="71"/>
                </a:lnTo>
                <a:lnTo>
                  <a:pt x="387" y="132"/>
                </a:lnTo>
                <a:lnTo>
                  <a:pt x="424" y="97"/>
                </a:lnTo>
                <a:lnTo>
                  <a:pt x="422" y="132"/>
                </a:lnTo>
                <a:lnTo>
                  <a:pt x="467" y="107"/>
                </a:lnTo>
                <a:lnTo>
                  <a:pt x="595" y="149"/>
                </a:lnTo>
                <a:lnTo>
                  <a:pt x="653" y="148"/>
                </a:lnTo>
                <a:lnTo>
                  <a:pt x="687" y="174"/>
                </a:lnTo>
                <a:lnTo>
                  <a:pt x="648" y="195"/>
                </a:lnTo>
                <a:lnTo>
                  <a:pt x="670" y="205"/>
                </a:lnTo>
                <a:lnTo>
                  <a:pt x="786" y="194"/>
                </a:lnTo>
                <a:lnTo>
                  <a:pt x="838" y="229"/>
                </a:lnTo>
                <a:lnTo>
                  <a:pt x="843" y="254"/>
                </a:lnTo>
                <a:lnTo>
                  <a:pt x="858" y="237"/>
                </a:lnTo>
                <a:lnTo>
                  <a:pt x="838" y="205"/>
                </a:lnTo>
                <a:lnTo>
                  <a:pt x="891" y="164"/>
                </a:lnTo>
                <a:lnTo>
                  <a:pt x="838" y="190"/>
                </a:lnTo>
                <a:lnTo>
                  <a:pt x="819" y="180"/>
                </a:lnTo>
                <a:lnTo>
                  <a:pt x="885" y="146"/>
                </a:lnTo>
                <a:lnTo>
                  <a:pt x="922" y="191"/>
                </a:lnTo>
                <a:lnTo>
                  <a:pt x="960" y="190"/>
                </a:lnTo>
                <a:lnTo>
                  <a:pt x="983" y="209"/>
                </a:lnTo>
                <a:lnTo>
                  <a:pt x="1084" y="205"/>
                </a:lnTo>
                <a:lnTo>
                  <a:pt x="1081" y="191"/>
                </a:lnTo>
                <a:lnTo>
                  <a:pt x="1109" y="216"/>
                </a:lnTo>
                <a:lnTo>
                  <a:pt x="1113" y="195"/>
                </a:lnTo>
                <a:lnTo>
                  <a:pt x="1091" y="202"/>
                </a:lnTo>
                <a:lnTo>
                  <a:pt x="1072" y="178"/>
                </a:lnTo>
                <a:lnTo>
                  <a:pt x="1112" y="174"/>
                </a:lnTo>
                <a:lnTo>
                  <a:pt x="1127" y="194"/>
                </a:lnTo>
                <a:lnTo>
                  <a:pt x="1141" y="188"/>
                </a:lnTo>
                <a:lnTo>
                  <a:pt x="1136" y="219"/>
                </a:lnTo>
                <a:lnTo>
                  <a:pt x="1162" y="233"/>
                </a:lnTo>
                <a:lnTo>
                  <a:pt x="1155" y="191"/>
                </a:lnTo>
                <a:lnTo>
                  <a:pt x="1207" y="167"/>
                </a:lnTo>
                <a:lnTo>
                  <a:pt x="1192" y="146"/>
                </a:lnTo>
                <a:lnTo>
                  <a:pt x="1177" y="162"/>
                </a:lnTo>
                <a:lnTo>
                  <a:pt x="1204" y="125"/>
                </a:lnTo>
                <a:lnTo>
                  <a:pt x="1130" y="98"/>
                </a:lnTo>
                <a:lnTo>
                  <a:pt x="1137" y="36"/>
                </a:lnTo>
                <a:lnTo>
                  <a:pt x="1155" y="37"/>
                </a:lnTo>
                <a:lnTo>
                  <a:pt x="1165" y="0"/>
                </a:lnTo>
                <a:lnTo>
                  <a:pt x="1220" y="36"/>
                </a:lnTo>
                <a:lnTo>
                  <a:pt x="1221" y="59"/>
                </a:lnTo>
                <a:lnTo>
                  <a:pt x="1259" y="92"/>
                </a:lnTo>
                <a:lnTo>
                  <a:pt x="1235" y="90"/>
                </a:lnTo>
                <a:lnTo>
                  <a:pt x="1244" y="101"/>
                </a:lnTo>
                <a:lnTo>
                  <a:pt x="1231" y="115"/>
                </a:lnTo>
                <a:lnTo>
                  <a:pt x="1275" y="125"/>
                </a:lnTo>
                <a:lnTo>
                  <a:pt x="1262" y="132"/>
                </a:lnTo>
                <a:lnTo>
                  <a:pt x="1288" y="183"/>
                </a:lnTo>
                <a:lnTo>
                  <a:pt x="1310" y="138"/>
                </a:lnTo>
                <a:lnTo>
                  <a:pt x="1343" y="155"/>
                </a:lnTo>
                <a:lnTo>
                  <a:pt x="1351" y="187"/>
                </a:lnTo>
                <a:lnTo>
                  <a:pt x="1336" y="195"/>
                </a:lnTo>
                <a:lnTo>
                  <a:pt x="1365" y="233"/>
                </a:lnTo>
                <a:lnTo>
                  <a:pt x="1383" y="224"/>
                </a:lnTo>
                <a:lnTo>
                  <a:pt x="1407" y="166"/>
                </a:lnTo>
                <a:lnTo>
                  <a:pt x="1433" y="159"/>
                </a:lnTo>
                <a:lnTo>
                  <a:pt x="1412" y="109"/>
                </a:lnTo>
                <a:lnTo>
                  <a:pt x="1485" y="114"/>
                </a:lnTo>
                <a:lnTo>
                  <a:pt x="1514" y="143"/>
                </a:lnTo>
                <a:lnTo>
                  <a:pt x="1502" y="158"/>
                </a:lnTo>
                <a:lnTo>
                  <a:pt x="1517" y="166"/>
                </a:lnTo>
                <a:lnTo>
                  <a:pt x="1486" y="176"/>
                </a:lnTo>
                <a:lnTo>
                  <a:pt x="1513" y="239"/>
                </a:lnTo>
                <a:lnTo>
                  <a:pt x="1467" y="273"/>
                </a:lnTo>
                <a:lnTo>
                  <a:pt x="1449" y="256"/>
                </a:lnTo>
                <a:lnTo>
                  <a:pt x="1457" y="281"/>
                </a:lnTo>
                <a:lnTo>
                  <a:pt x="1384" y="263"/>
                </a:lnTo>
                <a:lnTo>
                  <a:pt x="1399" y="286"/>
                </a:lnTo>
                <a:lnTo>
                  <a:pt x="1369" y="319"/>
                </a:lnTo>
                <a:lnTo>
                  <a:pt x="1295" y="293"/>
                </a:lnTo>
                <a:lnTo>
                  <a:pt x="1322" y="319"/>
                </a:lnTo>
                <a:lnTo>
                  <a:pt x="1375" y="325"/>
                </a:lnTo>
                <a:lnTo>
                  <a:pt x="1339" y="376"/>
                </a:lnTo>
                <a:lnTo>
                  <a:pt x="1300" y="373"/>
                </a:lnTo>
                <a:lnTo>
                  <a:pt x="1281" y="403"/>
                </a:lnTo>
                <a:lnTo>
                  <a:pt x="1211" y="378"/>
                </a:lnTo>
                <a:lnTo>
                  <a:pt x="1275" y="403"/>
                </a:lnTo>
                <a:lnTo>
                  <a:pt x="1282" y="425"/>
                </a:lnTo>
                <a:lnTo>
                  <a:pt x="1235" y="434"/>
                </a:lnTo>
                <a:lnTo>
                  <a:pt x="1244" y="440"/>
                </a:lnTo>
                <a:lnTo>
                  <a:pt x="1231" y="440"/>
                </a:lnTo>
                <a:lnTo>
                  <a:pt x="1231" y="463"/>
                </a:lnTo>
                <a:lnTo>
                  <a:pt x="1178" y="491"/>
                </a:lnTo>
                <a:lnTo>
                  <a:pt x="1170" y="589"/>
                </a:lnTo>
                <a:lnTo>
                  <a:pt x="1189" y="610"/>
                </a:lnTo>
                <a:lnTo>
                  <a:pt x="1215" y="598"/>
                </a:lnTo>
                <a:lnTo>
                  <a:pt x="1228" y="673"/>
                </a:lnTo>
                <a:lnTo>
                  <a:pt x="1269" y="659"/>
                </a:lnTo>
                <a:lnTo>
                  <a:pt x="1316" y="678"/>
                </a:lnTo>
                <a:lnTo>
                  <a:pt x="1413" y="732"/>
                </a:lnTo>
                <a:lnTo>
                  <a:pt x="1407" y="755"/>
                </a:lnTo>
                <a:lnTo>
                  <a:pt x="1416" y="738"/>
                </a:lnTo>
                <a:lnTo>
                  <a:pt x="1491" y="742"/>
                </a:lnTo>
                <a:lnTo>
                  <a:pt x="1491" y="824"/>
                </a:lnTo>
                <a:lnTo>
                  <a:pt x="1513" y="852"/>
                </a:lnTo>
                <a:lnTo>
                  <a:pt x="1495" y="856"/>
                </a:lnTo>
                <a:lnTo>
                  <a:pt x="1533" y="873"/>
                </a:lnTo>
                <a:lnTo>
                  <a:pt x="1521" y="898"/>
                </a:lnTo>
                <a:lnTo>
                  <a:pt x="1555" y="897"/>
                </a:lnTo>
                <a:lnTo>
                  <a:pt x="1604" y="853"/>
                </a:lnTo>
                <a:lnTo>
                  <a:pt x="1584" y="842"/>
                </a:lnTo>
                <a:lnTo>
                  <a:pt x="1555" y="766"/>
                </a:lnTo>
                <a:lnTo>
                  <a:pt x="1647" y="698"/>
                </a:lnTo>
                <a:lnTo>
                  <a:pt x="1635" y="698"/>
                </a:lnTo>
                <a:lnTo>
                  <a:pt x="1614" y="619"/>
                </a:lnTo>
                <a:lnTo>
                  <a:pt x="1580" y="598"/>
                </a:lnTo>
                <a:lnTo>
                  <a:pt x="1623" y="564"/>
                </a:lnTo>
                <a:lnTo>
                  <a:pt x="1608" y="549"/>
                </a:lnTo>
                <a:lnTo>
                  <a:pt x="1616" y="519"/>
                </a:lnTo>
                <a:lnTo>
                  <a:pt x="1597" y="515"/>
                </a:lnTo>
                <a:lnTo>
                  <a:pt x="1616" y="484"/>
                </a:lnTo>
                <a:lnTo>
                  <a:pt x="1596" y="467"/>
                </a:lnTo>
                <a:lnTo>
                  <a:pt x="1606" y="442"/>
                </a:lnTo>
                <a:lnTo>
                  <a:pt x="1676" y="459"/>
                </a:lnTo>
                <a:lnTo>
                  <a:pt x="1706" y="444"/>
                </a:lnTo>
                <a:lnTo>
                  <a:pt x="1765" y="484"/>
                </a:lnTo>
                <a:lnTo>
                  <a:pt x="1765" y="501"/>
                </a:lnTo>
                <a:lnTo>
                  <a:pt x="1815" y="507"/>
                </a:lnTo>
                <a:lnTo>
                  <a:pt x="1817" y="547"/>
                </a:lnTo>
                <a:lnTo>
                  <a:pt x="1773" y="549"/>
                </a:lnTo>
                <a:lnTo>
                  <a:pt x="1814" y="553"/>
                </a:lnTo>
                <a:lnTo>
                  <a:pt x="1825" y="578"/>
                </a:lnTo>
                <a:lnTo>
                  <a:pt x="1783" y="612"/>
                </a:lnTo>
                <a:lnTo>
                  <a:pt x="1845" y="595"/>
                </a:lnTo>
                <a:lnTo>
                  <a:pt x="1848" y="625"/>
                </a:lnTo>
                <a:lnTo>
                  <a:pt x="1820" y="637"/>
                </a:lnTo>
                <a:lnTo>
                  <a:pt x="1857" y="606"/>
                </a:lnTo>
                <a:lnTo>
                  <a:pt x="1862" y="627"/>
                </a:lnTo>
                <a:lnTo>
                  <a:pt x="1896" y="597"/>
                </a:lnTo>
                <a:lnTo>
                  <a:pt x="1902" y="612"/>
                </a:lnTo>
                <a:lnTo>
                  <a:pt x="1925" y="570"/>
                </a:lnTo>
                <a:lnTo>
                  <a:pt x="1919" y="561"/>
                </a:lnTo>
                <a:lnTo>
                  <a:pt x="1945" y="539"/>
                </a:lnTo>
                <a:lnTo>
                  <a:pt x="1976" y="582"/>
                </a:lnTo>
                <a:lnTo>
                  <a:pt x="1950" y="594"/>
                </a:lnTo>
                <a:lnTo>
                  <a:pt x="1977" y="588"/>
                </a:lnTo>
                <a:lnTo>
                  <a:pt x="1988" y="606"/>
                </a:lnTo>
                <a:lnTo>
                  <a:pt x="1970" y="610"/>
                </a:lnTo>
                <a:lnTo>
                  <a:pt x="1994" y="616"/>
                </a:lnTo>
                <a:lnTo>
                  <a:pt x="1977" y="627"/>
                </a:lnTo>
                <a:lnTo>
                  <a:pt x="1995" y="625"/>
                </a:lnTo>
                <a:lnTo>
                  <a:pt x="2008" y="644"/>
                </a:lnTo>
                <a:lnTo>
                  <a:pt x="1999" y="654"/>
                </a:lnTo>
                <a:lnTo>
                  <a:pt x="2024" y="668"/>
                </a:lnTo>
                <a:lnTo>
                  <a:pt x="1985" y="686"/>
                </a:lnTo>
                <a:lnTo>
                  <a:pt x="2015" y="686"/>
                </a:lnTo>
                <a:lnTo>
                  <a:pt x="2008" y="702"/>
                </a:lnTo>
                <a:lnTo>
                  <a:pt x="2052" y="717"/>
                </a:lnTo>
                <a:lnTo>
                  <a:pt x="2066" y="752"/>
                </a:lnTo>
                <a:lnTo>
                  <a:pt x="2082" y="739"/>
                </a:lnTo>
                <a:lnTo>
                  <a:pt x="2125" y="766"/>
                </a:lnTo>
                <a:lnTo>
                  <a:pt x="2032" y="797"/>
                </a:lnTo>
                <a:lnTo>
                  <a:pt x="2052" y="814"/>
                </a:lnTo>
                <a:lnTo>
                  <a:pt x="2129" y="779"/>
                </a:lnTo>
                <a:lnTo>
                  <a:pt x="2129" y="808"/>
                </a:lnTo>
                <a:lnTo>
                  <a:pt x="2166" y="804"/>
                </a:lnTo>
                <a:lnTo>
                  <a:pt x="2168" y="817"/>
                </a:lnTo>
                <a:lnTo>
                  <a:pt x="2152" y="817"/>
                </a:lnTo>
                <a:lnTo>
                  <a:pt x="2168" y="853"/>
                </a:lnTo>
                <a:lnTo>
                  <a:pt x="2058" y="923"/>
                </a:lnTo>
                <a:lnTo>
                  <a:pt x="1900" y="923"/>
                </a:lnTo>
                <a:lnTo>
                  <a:pt x="1833" y="975"/>
                </a:lnTo>
                <a:lnTo>
                  <a:pt x="1779" y="1045"/>
                </a:lnTo>
                <a:lnTo>
                  <a:pt x="1833" y="992"/>
                </a:lnTo>
                <a:lnTo>
                  <a:pt x="1919" y="960"/>
                </a:lnTo>
                <a:lnTo>
                  <a:pt x="1950" y="985"/>
                </a:lnTo>
                <a:lnTo>
                  <a:pt x="1894" y="1003"/>
                </a:lnTo>
                <a:lnTo>
                  <a:pt x="1938" y="1016"/>
                </a:lnTo>
                <a:lnTo>
                  <a:pt x="1925" y="1036"/>
                </a:lnTo>
                <a:lnTo>
                  <a:pt x="1959" y="1076"/>
                </a:lnTo>
                <a:lnTo>
                  <a:pt x="2027" y="1091"/>
                </a:lnTo>
                <a:lnTo>
                  <a:pt x="2044" y="1041"/>
                </a:lnTo>
                <a:lnTo>
                  <a:pt x="2044" y="1072"/>
                </a:lnTo>
                <a:lnTo>
                  <a:pt x="2061" y="1069"/>
                </a:lnTo>
                <a:lnTo>
                  <a:pt x="2030" y="1100"/>
                </a:lnTo>
                <a:lnTo>
                  <a:pt x="1952" y="1122"/>
                </a:lnTo>
                <a:lnTo>
                  <a:pt x="1924" y="1160"/>
                </a:lnTo>
                <a:lnTo>
                  <a:pt x="1902" y="1128"/>
                </a:lnTo>
                <a:lnTo>
                  <a:pt x="1977" y="1097"/>
                </a:lnTo>
                <a:lnTo>
                  <a:pt x="1938" y="1098"/>
                </a:lnTo>
                <a:lnTo>
                  <a:pt x="1945" y="1076"/>
                </a:lnTo>
                <a:lnTo>
                  <a:pt x="1880" y="1101"/>
                </a:lnTo>
                <a:lnTo>
                  <a:pt x="1862" y="1085"/>
                </a:lnTo>
                <a:lnTo>
                  <a:pt x="1862" y="1041"/>
                </a:lnTo>
                <a:lnTo>
                  <a:pt x="1819" y="1025"/>
                </a:lnTo>
                <a:lnTo>
                  <a:pt x="1788" y="1100"/>
                </a:lnTo>
                <a:lnTo>
                  <a:pt x="1658" y="1128"/>
                </a:lnTo>
                <a:lnTo>
                  <a:pt x="1571" y="1153"/>
                </a:lnTo>
                <a:lnTo>
                  <a:pt x="1554" y="1168"/>
                </a:lnTo>
                <a:lnTo>
                  <a:pt x="1575" y="1171"/>
                </a:lnTo>
                <a:lnTo>
                  <a:pt x="1580" y="1182"/>
                </a:lnTo>
                <a:lnTo>
                  <a:pt x="1472" y="1212"/>
                </a:lnTo>
                <a:lnTo>
                  <a:pt x="1478" y="1197"/>
                </a:lnTo>
                <a:lnTo>
                  <a:pt x="1486" y="1188"/>
                </a:lnTo>
                <a:lnTo>
                  <a:pt x="1489" y="1174"/>
                </a:lnTo>
                <a:lnTo>
                  <a:pt x="1506" y="1164"/>
                </a:lnTo>
                <a:lnTo>
                  <a:pt x="1509" y="1100"/>
                </a:lnTo>
                <a:lnTo>
                  <a:pt x="1527" y="1122"/>
                </a:lnTo>
                <a:lnTo>
                  <a:pt x="1559" y="1114"/>
                </a:lnTo>
                <a:lnTo>
                  <a:pt x="1533" y="1076"/>
                </a:lnTo>
                <a:lnTo>
                  <a:pt x="1439" y="1058"/>
                </a:lnTo>
                <a:lnTo>
                  <a:pt x="1435" y="1058"/>
                </a:lnTo>
                <a:lnTo>
                  <a:pt x="1425" y="1007"/>
                </a:lnTo>
                <a:lnTo>
                  <a:pt x="1407" y="1010"/>
                </a:lnTo>
                <a:lnTo>
                  <a:pt x="1388" y="979"/>
                </a:lnTo>
                <a:lnTo>
                  <a:pt x="1369" y="978"/>
                </a:lnTo>
                <a:lnTo>
                  <a:pt x="1369" y="996"/>
                </a:lnTo>
                <a:lnTo>
                  <a:pt x="1345" y="970"/>
                </a:lnTo>
                <a:lnTo>
                  <a:pt x="1301" y="1007"/>
                </a:lnTo>
                <a:lnTo>
                  <a:pt x="1181" y="979"/>
                </a:lnTo>
                <a:lnTo>
                  <a:pt x="1165" y="955"/>
                </a:lnTo>
                <a:lnTo>
                  <a:pt x="1165" y="970"/>
                </a:lnTo>
                <a:lnTo>
                  <a:pt x="465" y="970"/>
                </a:lnTo>
                <a:lnTo>
                  <a:pt x="455" y="944"/>
                </a:lnTo>
                <a:lnTo>
                  <a:pt x="419" y="936"/>
                </a:lnTo>
                <a:lnTo>
                  <a:pt x="420" y="917"/>
                </a:lnTo>
                <a:lnTo>
                  <a:pt x="341" y="894"/>
                </a:lnTo>
                <a:lnTo>
                  <a:pt x="350" y="881"/>
                </a:lnTo>
                <a:lnTo>
                  <a:pt x="332" y="846"/>
                </a:lnTo>
                <a:lnTo>
                  <a:pt x="314" y="842"/>
                </a:lnTo>
                <a:lnTo>
                  <a:pt x="269" y="771"/>
                </a:lnTo>
                <a:lnTo>
                  <a:pt x="277" y="748"/>
                </a:lnTo>
                <a:lnTo>
                  <a:pt x="279" y="707"/>
                </a:lnTo>
                <a:lnTo>
                  <a:pt x="231" y="686"/>
                </a:lnTo>
                <a:lnTo>
                  <a:pt x="142" y="556"/>
                </a:lnTo>
                <a:lnTo>
                  <a:pt x="90" y="594"/>
                </a:lnTo>
                <a:lnTo>
                  <a:pt x="76" y="578"/>
                </a:lnTo>
                <a:lnTo>
                  <a:pt x="73" y="573"/>
                </a:lnTo>
                <a:lnTo>
                  <a:pt x="48" y="539"/>
                </a:lnTo>
                <a:lnTo>
                  <a:pt x="0" y="539"/>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7" name="Freeform 23"/>
          <p:cNvSpPr>
            <a:spLocks/>
          </p:cNvSpPr>
          <p:nvPr/>
        </p:nvSpPr>
        <p:spPr bwMode="auto">
          <a:xfrm>
            <a:off x="3836988" y="3265489"/>
            <a:ext cx="76200" cy="47625"/>
          </a:xfrm>
          <a:custGeom>
            <a:avLst/>
            <a:gdLst>
              <a:gd name="T0" fmla="*/ 0 w 128"/>
              <a:gd name="T1" fmla="*/ 0 h 80"/>
              <a:gd name="T2" fmla="*/ 2147483647 w 128"/>
              <a:gd name="T3" fmla="*/ 2147483647 h 80"/>
              <a:gd name="T4" fmla="*/ 2147483647 w 128"/>
              <a:gd name="T5" fmla="*/ 2147483647 h 80"/>
              <a:gd name="T6" fmla="*/ 2147483647 w 128"/>
              <a:gd name="T7" fmla="*/ 2147483647 h 80"/>
              <a:gd name="T8" fmla="*/ 0 w 128"/>
              <a:gd name="T9" fmla="*/ 0 h 80"/>
              <a:gd name="T10" fmla="*/ 0 60000 65536"/>
              <a:gd name="T11" fmla="*/ 0 60000 65536"/>
              <a:gd name="T12" fmla="*/ 0 60000 65536"/>
              <a:gd name="T13" fmla="*/ 0 60000 65536"/>
              <a:gd name="T14" fmla="*/ 0 60000 65536"/>
              <a:gd name="T15" fmla="*/ 0 w 128"/>
              <a:gd name="T16" fmla="*/ 0 h 80"/>
              <a:gd name="T17" fmla="*/ 128 w 128"/>
              <a:gd name="T18" fmla="*/ 80 h 80"/>
            </a:gdLst>
            <a:ahLst/>
            <a:cxnLst>
              <a:cxn ang="T10">
                <a:pos x="T0" y="T1"/>
              </a:cxn>
              <a:cxn ang="T11">
                <a:pos x="T2" y="T3"/>
              </a:cxn>
              <a:cxn ang="T12">
                <a:pos x="T4" y="T5"/>
              </a:cxn>
              <a:cxn ang="T13">
                <a:pos x="T6" y="T7"/>
              </a:cxn>
              <a:cxn ang="T14">
                <a:pos x="T8" y="T9"/>
              </a:cxn>
            </a:cxnLst>
            <a:rect l="T15" t="T16" r="T17" b="T18"/>
            <a:pathLst>
              <a:path w="128" h="80">
                <a:moveTo>
                  <a:pt x="0" y="0"/>
                </a:moveTo>
                <a:lnTo>
                  <a:pt x="70" y="17"/>
                </a:lnTo>
                <a:lnTo>
                  <a:pt x="128" y="80"/>
                </a:lnTo>
                <a:lnTo>
                  <a:pt x="95" y="69"/>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8" name="Freeform 24"/>
          <p:cNvSpPr>
            <a:spLocks/>
          </p:cNvSpPr>
          <p:nvPr/>
        </p:nvSpPr>
        <p:spPr bwMode="auto">
          <a:xfrm>
            <a:off x="3873500" y="2644775"/>
            <a:ext cx="158750" cy="109538"/>
          </a:xfrm>
          <a:custGeom>
            <a:avLst/>
            <a:gdLst>
              <a:gd name="T0" fmla="*/ 0 w 267"/>
              <a:gd name="T1" fmla="*/ 2147483647 h 181"/>
              <a:gd name="T2" fmla="*/ 2147483647 w 267"/>
              <a:gd name="T3" fmla="*/ 2147483647 h 181"/>
              <a:gd name="T4" fmla="*/ 2147483647 w 267"/>
              <a:gd name="T5" fmla="*/ 2147483647 h 181"/>
              <a:gd name="T6" fmla="*/ 2147483647 w 267"/>
              <a:gd name="T7" fmla="*/ 2147483647 h 181"/>
              <a:gd name="T8" fmla="*/ 2147483647 w 267"/>
              <a:gd name="T9" fmla="*/ 0 h 181"/>
              <a:gd name="T10" fmla="*/ 2147483647 w 267"/>
              <a:gd name="T11" fmla="*/ 2147483647 h 181"/>
              <a:gd name="T12" fmla="*/ 2147483647 w 267"/>
              <a:gd name="T13" fmla="*/ 2147483647 h 181"/>
              <a:gd name="T14" fmla="*/ 2147483647 w 267"/>
              <a:gd name="T15" fmla="*/ 2147483647 h 181"/>
              <a:gd name="T16" fmla="*/ 2147483647 w 267"/>
              <a:gd name="T17" fmla="*/ 2147483647 h 181"/>
              <a:gd name="T18" fmla="*/ 2147483647 w 267"/>
              <a:gd name="T19" fmla="*/ 2147483647 h 181"/>
              <a:gd name="T20" fmla="*/ 2147483647 w 267"/>
              <a:gd name="T21" fmla="*/ 2147483647 h 181"/>
              <a:gd name="T22" fmla="*/ 2147483647 w 267"/>
              <a:gd name="T23" fmla="*/ 2147483647 h 181"/>
              <a:gd name="T24" fmla="*/ 0 w 267"/>
              <a:gd name="T25" fmla="*/ 2147483647 h 1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7"/>
              <a:gd name="T40" fmla="*/ 0 h 181"/>
              <a:gd name="T41" fmla="*/ 267 w 267"/>
              <a:gd name="T42" fmla="*/ 181 h 1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7" h="181">
                <a:moveTo>
                  <a:pt x="0" y="137"/>
                </a:moveTo>
                <a:lnTo>
                  <a:pt x="12" y="114"/>
                </a:lnTo>
                <a:lnTo>
                  <a:pt x="48" y="39"/>
                </a:lnTo>
                <a:lnTo>
                  <a:pt x="33" y="8"/>
                </a:lnTo>
                <a:lnTo>
                  <a:pt x="114" y="0"/>
                </a:lnTo>
                <a:lnTo>
                  <a:pt x="172" y="31"/>
                </a:lnTo>
                <a:lnTo>
                  <a:pt x="209" y="13"/>
                </a:lnTo>
                <a:lnTo>
                  <a:pt x="267" y="56"/>
                </a:lnTo>
                <a:lnTo>
                  <a:pt x="145" y="122"/>
                </a:lnTo>
                <a:lnTo>
                  <a:pt x="134" y="162"/>
                </a:lnTo>
                <a:lnTo>
                  <a:pt x="74" y="181"/>
                </a:lnTo>
                <a:lnTo>
                  <a:pt x="45" y="150"/>
                </a:lnTo>
                <a:lnTo>
                  <a:pt x="0" y="137"/>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49" name="Freeform 25"/>
          <p:cNvSpPr>
            <a:spLocks/>
          </p:cNvSpPr>
          <p:nvPr/>
        </p:nvSpPr>
        <p:spPr bwMode="auto">
          <a:xfrm>
            <a:off x="3917951" y="2546350"/>
            <a:ext cx="111125" cy="58738"/>
          </a:xfrm>
          <a:custGeom>
            <a:avLst/>
            <a:gdLst>
              <a:gd name="T0" fmla="*/ 0 w 187"/>
              <a:gd name="T1" fmla="*/ 2147483647 h 102"/>
              <a:gd name="T2" fmla="*/ 2147483647 w 187"/>
              <a:gd name="T3" fmla="*/ 2147483647 h 102"/>
              <a:gd name="T4" fmla="*/ 2147483647 w 187"/>
              <a:gd name="T5" fmla="*/ 2147483647 h 102"/>
              <a:gd name="T6" fmla="*/ 2147483647 w 187"/>
              <a:gd name="T7" fmla="*/ 2147483647 h 102"/>
              <a:gd name="T8" fmla="*/ 2147483647 w 187"/>
              <a:gd name="T9" fmla="*/ 2147483647 h 102"/>
              <a:gd name="T10" fmla="*/ 2147483647 w 187"/>
              <a:gd name="T11" fmla="*/ 2147483647 h 102"/>
              <a:gd name="T12" fmla="*/ 2147483647 w 187"/>
              <a:gd name="T13" fmla="*/ 2147483647 h 102"/>
              <a:gd name="T14" fmla="*/ 2147483647 w 187"/>
              <a:gd name="T15" fmla="*/ 2147483647 h 102"/>
              <a:gd name="T16" fmla="*/ 2147483647 w 187"/>
              <a:gd name="T17" fmla="*/ 2147483647 h 102"/>
              <a:gd name="T18" fmla="*/ 2147483647 w 187"/>
              <a:gd name="T19" fmla="*/ 2147483647 h 102"/>
              <a:gd name="T20" fmla="*/ 2147483647 w 187"/>
              <a:gd name="T21" fmla="*/ 2147483647 h 102"/>
              <a:gd name="T22" fmla="*/ 2147483647 w 187"/>
              <a:gd name="T23" fmla="*/ 2147483647 h 102"/>
              <a:gd name="T24" fmla="*/ 2147483647 w 187"/>
              <a:gd name="T25" fmla="*/ 2147483647 h 102"/>
              <a:gd name="T26" fmla="*/ 2147483647 w 187"/>
              <a:gd name="T27" fmla="*/ 0 h 102"/>
              <a:gd name="T28" fmla="*/ 2147483647 w 187"/>
              <a:gd name="T29" fmla="*/ 2147483647 h 102"/>
              <a:gd name="T30" fmla="*/ 0 w 187"/>
              <a:gd name="T31" fmla="*/ 2147483647 h 1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7"/>
              <a:gd name="T49" fmla="*/ 0 h 102"/>
              <a:gd name="T50" fmla="*/ 187 w 187"/>
              <a:gd name="T51" fmla="*/ 102 h 1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7" h="102">
                <a:moveTo>
                  <a:pt x="0" y="78"/>
                </a:moveTo>
                <a:lnTo>
                  <a:pt x="43" y="91"/>
                </a:lnTo>
                <a:lnTo>
                  <a:pt x="53" y="75"/>
                </a:lnTo>
                <a:lnTo>
                  <a:pt x="64" y="102"/>
                </a:lnTo>
                <a:lnTo>
                  <a:pt x="83" y="90"/>
                </a:lnTo>
                <a:lnTo>
                  <a:pt x="78" y="67"/>
                </a:lnTo>
                <a:lnTo>
                  <a:pt x="99" y="80"/>
                </a:lnTo>
                <a:lnTo>
                  <a:pt x="111" y="43"/>
                </a:lnTo>
                <a:lnTo>
                  <a:pt x="127" y="42"/>
                </a:lnTo>
                <a:lnTo>
                  <a:pt x="134" y="75"/>
                </a:lnTo>
                <a:lnTo>
                  <a:pt x="174" y="49"/>
                </a:lnTo>
                <a:lnTo>
                  <a:pt x="162" y="22"/>
                </a:lnTo>
                <a:lnTo>
                  <a:pt x="187" y="14"/>
                </a:lnTo>
                <a:lnTo>
                  <a:pt x="160" y="0"/>
                </a:lnTo>
                <a:lnTo>
                  <a:pt x="92" y="14"/>
                </a:lnTo>
                <a:lnTo>
                  <a:pt x="0" y="7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0" name="Freeform 26"/>
          <p:cNvSpPr>
            <a:spLocks/>
          </p:cNvSpPr>
          <p:nvPr/>
        </p:nvSpPr>
        <p:spPr bwMode="auto">
          <a:xfrm>
            <a:off x="3978276" y="2684463"/>
            <a:ext cx="271463" cy="146050"/>
          </a:xfrm>
          <a:custGeom>
            <a:avLst/>
            <a:gdLst>
              <a:gd name="T0" fmla="*/ 0 w 457"/>
              <a:gd name="T1" fmla="*/ 2147483647 h 246"/>
              <a:gd name="T2" fmla="*/ 2147483647 w 457"/>
              <a:gd name="T3" fmla="*/ 2147483647 h 246"/>
              <a:gd name="T4" fmla="*/ 2147483647 w 457"/>
              <a:gd name="T5" fmla="*/ 2147483647 h 246"/>
              <a:gd name="T6" fmla="*/ 2147483647 w 457"/>
              <a:gd name="T7" fmla="*/ 2147483647 h 246"/>
              <a:gd name="T8" fmla="*/ 2147483647 w 457"/>
              <a:gd name="T9" fmla="*/ 0 h 246"/>
              <a:gd name="T10" fmla="*/ 2147483647 w 457"/>
              <a:gd name="T11" fmla="*/ 2147483647 h 246"/>
              <a:gd name="T12" fmla="*/ 2147483647 w 457"/>
              <a:gd name="T13" fmla="*/ 2147483647 h 246"/>
              <a:gd name="T14" fmla="*/ 2147483647 w 457"/>
              <a:gd name="T15" fmla="*/ 2147483647 h 246"/>
              <a:gd name="T16" fmla="*/ 2147483647 w 457"/>
              <a:gd name="T17" fmla="*/ 2147483647 h 246"/>
              <a:gd name="T18" fmla="*/ 2147483647 w 457"/>
              <a:gd name="T19" fmla="*/ 2147483647 h 246"/>
              <a:gd name="T20" fmla="*/ 2147483647 w 457"/>
              <a:gd name="T21" fmla="*/ 2147483647 h 246"/>
              <a:gd name="T22" fmla="*/ 2147483647 w 457"/>
              <a:gd name="T23" fmla="*/ 2147483647 h 246"/>
              <a:gd name="T24" fmla="*/ 2147483647 w 457"/>
              <a:gd name="T25" fmla="*/ 2147483647 h 246"/>
              <a:gd name="T26" fmla="*/ 2147483647 w 457"/>
              <a:gd name="T27" fmla="*/ 2147483647 h 246"/>
              <a:gd name="T28" fmla="*/ 2147483647 w 457"/>
              <a:gd name="T29" fmla="*/ 2147483647 h 246"/>
              <a:gd name="T30" fmla="*/ 2147483647 w 457"/>
              <a:gd name="T31" fmla="*/ 2147483647 h 246"/>
              <a:gd name="T32" fmla="*/ 2147483647 w 457"/>
              <a:gd name="T33" fmla="*/ 2147483647 h 246"/>
              <a:gd name="T34" fmla="*/ 2147483647 w 457"/>
              <a:gd name="T35" fmla="*/ 2147483647 h 246"/>
              <a:gd name="T36" fmla="*/ 2147483647 w 457"/>
              <a:gd name="T37" fmla="*/ 2147483647 h 246"/>
              <a:gd name="T38" fmla="*/ 2147483647 w 457"/>
              <a:gd name="T39" fmla="*/ 2147483647 h 246"/>
              <a:gd name="T40" fmla="*/ 2147483647 w 457"/>
              <a:gd name="T41" fmla="*/ 2147483647 h 246"/>
              <a:gd name="T42" fmla="*/ 2147483647 w 457"/>
              <a:gd name="T43" fmla="*/ 2147483647 h 246"/>
              <a:gd name="T44" fmla="*/ 2147483647 w 457"/>
              <a:gd name="T45" fmla="*/ 2147483647 h 246"/>
              <a:gd name="T46" fmla="*/ 2147483647 w 457"/>
              <a:gd name="T47" fmla="*/ 2147483647 h 246"/>
              <a:gd name="T48" fmla="*/ 2147483647 w 457"/>
              <a:gd name="T49" fmla="*/ 2147483647 h 246"/>
              <a:gd name="T50" fmla="*/ 2147483647 w 457"/>
              <a:gd name="T51" fmla="*/ 2147483647 h 246"/>
              <a:gd name="T52" fmla="*/ 2147483647 w 457"/>
              <a:gd name="T53" fmla="*/ 2147483647 h 246"/>
              <a:gd name="T54" fmla="*/ 2147483647 w 457"/>
              <a:gd name="T55" fmla="*/ 2147483647 h 246"/>
              <a:gd name="T56" fmla="*/ 2147483647 w 457"/>
              <a:gd name="T57" fmla="*/ 2147483647 h 246"/>
              <a:gd name="T58" fmla="*/ 2147483647 w 457"/>
              <a:gd name="T59" fmla="*/ 2147483647 h 246"/>
              <a:gd name="T60" fmla="*/ 2147483647 w 457"/>
              <a:gd name="T61" fmla="*/ 2147483647 h 246"/>
              <a:gd name="T62" fmla="*/ 2147483647 w 457"/>
              <a:gd name="T63" fmla="*/ 2147483647 h 246"/>
              <a:gd name="T64" fmla="*/ 2147483647 w 457"/>
              <a:gd name="T65" fmla="*/ 2147483647 h 246"/>
              <a:gd name="T66" fmla="*/ 2147483647 w 457"/>
              <a:gd name="T67" fmla="*/ 2147483647 h 246"/>
              <a:gd name="T68" fmla="*/ 2147483647 w 457"/>
              <a:gd name="T69" fmla="*/ 2147483647 h 246"/>
              <a:gd name="T70" fmla="*/ 2147483647 w 457"/>
              <a:gd name="T71" fmla="*/ 2147483647 h 246"/>
              <a:gd name="T72" fmla="*/ 2147483647 w 457"/>
              <a:gd name="T73" fmla="*/ 2147483647 h 246"/>
              <a:gd name="T74" fmla="*/ 2147483647 w 457"/>
              <a:gd name="T75" fmla="*/ 2147483647 h 246"/>
              <a:gd name="T76" fmla="*/ 0 w 457"/>
              <a:gd name="T77" fmla="*/ 2147483647 h 2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7"/>
              <a:gd name="T118" fmla="*/ 0 h 246"/>
              <a:gd name="T119" fmla="*/ 457 w 457"/>
              <a:gd name="T120" fmla="*/ 246 h 2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7" h="246">
                <a:moveTo>
                  <a:pt x="0" y="78"/>
                </a:moveTo>
                <a:lnTo>
                  <a:pt x="24" y="60"/>
                </a:lnTo>
                <a:lnTo>
                  <a:pt x="12" y="49"/>
                </a:lnTo>
                <a:lnTo>
                  <a:pt x="67" y="15"/>
                </a:lnTo>
                <a:lnTo>
                  <a:pt x="111" y="0"/>
                </a:lnTo>
                <a:lnTo>
                  <a:pt x="126" y="26"/>
                </a:lnTo>
                <a:lnTo>
                  <a:pt x="110" y="39"/>
                </a:lnTo>
                <a:lnTo>
                  <a:pt x="151" y="19"/>
                </a:lnTo>
                <a:lnTo>
                  <a:pt x="196" y="35"/>
                </a:lnTo>
                <a:lnTo>
                  <a:pt x="178" y="55"/>
                </a:lnTo>
                <a:lnTo>
                  <a:pt x="232" y="42"/>
                </a:lnTo>
                <a:lnTo>
                  <a:pt x="216" y="23"/>
                </a:lnTo>
                <a:lnTo>
                  <a:pt x="239" y="25"/>
                </a:lnTo>
                <a:lnTo>
                  <a:pt x="278" y="91"/>
                </a:lnTo>
                <a:lnTo>
                  <a:pt x="293" y="74"/>
                </a:lnTo>
                <a:lnTo>
                  <a:pt x="276" y="1"/>
                </a:lnTo>
                <a:lnTo>
                  <a:pt x="308" y="2"/>
                </a:lnTo>
                <a:lnTo>
                  <a:pt x="346" y="29"/>
                </a:lnTo>
                <a:lnTo>
                  <a:pt x="367" y="118"/>
                </a:lnTo>
                <a:lnTo>
                  <a:pt x="457" y="162"/>
                </a:lnTo>
                <a:lnTo>
                  <a:pt x="457" y="186"/>
                </a:lnTo>
                <a:lnTo>
                  <a:pt x="432" y="177"/>
                </a:lnTo>
                <a:lnTo>
                  <a:pt x="404" y="193"/>
                </a:lnTo>
                <a:lnTo>
                  <a:pt x="444" y="211"/>
                </a:lnTo>
                <a:lnTo>
                  <a:pt x="407" y="231"/>
                </a:lnTo>
                <a:lnTo>
                  <a:pt x="349" y="221"/>
                </a:lnTo>
                <a:lnTo>
                  <a:pt x="315" y="197"/>
                </a:lnTo>
                <a:lnTo>
                  <a:pt x="240" y="238"/>
                </a:lnTo>
                <a:lnTo>
                  <a:pt x="145" y="246"/>
                </a:lnTo>
                <a:lnTo>
                  <a:pt x="127" y="207"/>
                </a:lnTo>
                <a:lnTo>
                  <a:pt x="75" y="206"/>
                </a:lnTo>
                <a:lnTo>
                  <a:pt x="41" y="172"/>
                </a:lnTo>
                <a:lnTo>
                  <a:pt x="174" y="150"/>
                </a:lnTo>
                <a:lnTo>
                  <a:pt x="36" y="141"/>
                </a:lnTo>
                <a:lnTo>
                  <a:pt x="18" y="120"/>
                </a:lnTo>
                <a:lnTo>
                  <a:pt x="89" y="97"/>
                </a:lnTo>
                <a:lnTo>
                  <a:pt x="24" y="100"/>
                </a:lnTo>
                <a:lnTo>
                  <a:pt x="28" y="91"/>
                </a:lnTo>
                <a:lnTo>
                  <a:pt x="0" y="7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1" name="Freeform 27"/>
          <p:cNvSpPr>
            <a:spLocks/>
          </p:cNvSpPr>
          <p:nvPr/>
        </p:nvSpPr>
        <p:spPr bwMode="auto">
          <a:xfrm>
            <a:off x="3998913" y="2570163"/>
            <a:ext cx="182562" cy="80962"/>
          </a:xfrm>
          <a:custGeom>
            <a:avLst/>
            <a:gdLst>
              <a:gd name="T0" fmla="*/ 0 w 309"/>
              <a:gd name="T1" fmla="*/ 2147483647 h 136"/>
              <a:gd name="T2" fmla="*/ 2147483647 w 309"/>
              <a:gd name="T3" fmla="*/ 2147483647 h 136"/>
              <a:gd name="T4" fmla="*/ 2147483647 w 309"/>
              <a:gd name="T5" fmla="*/ 2147483647 h 136"/>
              <a:gd name="T6" fmla="*/ 2147483647 w 309"/>
              <a:gd name="T7" fmla="*/ 2147483647 h 136"/>
              <a:gd name="T8" fmla="*/ 2147483647 w 309"/>
              <a:gd name="T9" fmla="*/ 2147483647 h 136"/>
              <a:gd name="T10" fmla="*/ 2147483647 w 309"/>
              <a:gd name="T11" fmla="*/ 2147483647 h 136"/>
              <a:gd name="T12" fmla="*/ 2147483647 w 309"/>
              <a:gd name="T13" fmla="*/ 2147483647 h 136"/>
              <a:gd name="T14" fmla="*/ 2147483647 w 309"/>
              <a:gd name="T15" fmla="*/ 2147483647 h 136"/>
              <a:gd name="T16" fmla="*/ 2147483647 w 309"/>
              <a:gd name="T17" fmla="*/ 2147483647 h 136"/>
              <a:gd name="T18" fmla="*/ 2147483647 w 309"/>
              <a:gd name="T19" fmla="*/ 2147483647 h 136"/>
              <a:gd name="T20" fmla="*/ 2147483647 w 309"/>
              <a:gd name="T21" fmla="*/ 2147483647 h 136"/>
              <a:gd name="T22" fmla="*/ 2147483647 w 309"/>
              <a:gd name="T23" fmla="*/ 2147483647 h 136"/>
              <a:gd name="T24" fmla="*/ 2147483647 w 309"/>
              <a:gd name="T25" fmla="*/ 2147483647 h 136"/>
              <a:gd name="T26" fmla="*/ 2147483647 w 309"/>
              <a:gd name="T27" fmla="*/ 2147483647 h 136"/>
              <a:gd name="T28" fmla="*/ 2147483647 w 309"/>
              <a:gd name="T29" fmla="*/ 2147483647 h 136"/>
              <a:gd name="T30" fmla="*/ 2147483647 w 309"/>
              <a:gd name="T31" fmla="*/ 2147483647 h 136"/>
              <a:gd name="T32" fmla="*/ 2147483647 w 309"/>
              <a:gd name="T33" fmla="*/ 0 h 136"/>
              <a:gd name="T34" fmla="*/ 2147483647 w 309"/>
              <a:gd name="T35" fmla="*/ 2147483647 h 136"/>
              <a:gd name="T36" fmla="*/ 2147483647 w 309"/>
              <a:gd name="T37" fmla="*/ 2147483647 h 136"/>
              <a:gd name="T38" fmla="*/ 2147483647 w 309"/>
              <a:gd name="T39" fmla="*/ 2147483647 h 136"/>
              <a:gd name="T40" fmla="*/ 2147483647 w 309"/>
              <a:gd name="T41" fmla="*/ 2147483647 h 136"/>
              <a:gd name="T42" fmla="*/ 2147483647 w 309"/>
              <a:gd name="T43" fmla="*/ 2147483647 h 136"/>
              <a:gd name="T44" fmla="*/ 2147483647 w 309"/>
              <a:gd name="T45" fmla="*/ 2147483647 h 136"/>
              <a:gd name="T46" fmla="*/ 2147483647 w 309"/>
              <a:gd name="T47" fmla="*/ 2147483647 h 136"/>
              <a:gd name="T48" fmla="*/ 2147483647 w 309"/>
              <a:gd name="T49" fmla="*/ 2147483647 h 136"/>
              <a:gd name="T50" fmla="*/ 2147483647 w 309"/>
              <a:gd name="T51" fmla="*/ 2147483647 h 136"/>
              <a:gd name="T52" fmla="*/ 2147483647 w 309"/>
              <a:gd name="T53" fmla="*/ 2147483647 h 136"/>
              <a:gd name="T54" fmla="*/ 2147483647 w 309"/>
              <a:gd name="T55" fmla="*/ 2147483647 h 136"/>
              <a:gd name="T56" fmla="*/ 2147483647 w 309"/>
              <a:gd name="T57" fmla="*/ 2147483647 h 136"/>
              <a:gd name="T58" fmla="*/ 2147483647 w 309"/>
              <a:gd name="T59" fmla="*/ 2147483647 h 136"/>
              <a:gd name="T60" fmla="*/ 2147483647 w 309"/>
              <a:gd name="T61" fmla="*/ 2147483647 h 136"/>
              <a:gd name="T62" fmla="*/ 2147483647 w 309"/>
              <a:gd name="T63" fmla="*/ 2147483647 h 136"/>
              <a:gd name="T64" fmla="*/ 2147483647 w 309"/>
              <a:gd name="T65" fmla="*/ 2147483647 h 136"/>
              <a:gd name="T66" fmla="*/ 0 w 309"/>
              <a:gd name="T67" fmla="*/ 2147483647 h 1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9"/>
              <a:gd name="T103" fmla="*/ 0 h 136"/>
              <a:gd name="T104" fmla="*/ 309 w 309"/>
              <a:gd name="T105" fmla="*/ 136 h 1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9" h="136">
                <a:moveTo>
                  <a:pt x="0" y="88"/>
                </a:moveTo>
                <a:lnTo>
                  <a:pt x="9" y="79"/>
                </a:lnTo>
                <a:lnTo>
                  <a:pt x="63" y="66"/>
                </a:lnTo>
                <a:lnTo>
                  <a:pt x="9" y="67"/>
                </a:lnTo>
                <a:lnTo>
                  <a:pt x="71" y="55"/>
                </a:lnTo>
                <a:lnTo>
                  <a:pt x="21" y="55"/>
                </a:lnTo>
                <a:lnTo>
                  <a:pt x="26" y="40"/>
                </a:lnTo>
                <a:lnTo>
                  <a:pt x="75" y="39"/>
                </a:lnTo>
                <a:lnTo>
                  <a:pt x="40" y="35"/>
                </a:lnTo>
                <a:lnTo>
                  <a:pt x="67" y="20"/>
                </a:lnTo>
                <a:lnTo>
                  <a:pt x="130" y="39"/>
                </a:lnTo>
                <a:lnTo>
                  <a:pt x="161" y="73"/>
                </a:lnTo>
                <a:lnTo>
                  <a:pt x="219" y="76"/>
                </a:lnTo>
                <a:lnTo>
                  <a:pt x="197" y="55"/>
                </a:lnTo>
                <a:lnTo>
                  <a:pt x="209" y="41"/>
                </a:lnTo>
                <a:lnTo>
                  <a:pt x="184" y="25"/>
                </a:lnTo>
                <a:lnTo>
                  <a:pt x="224" y="0"/>
                </a:lnTo>
                <a:lnTo>
                  <a:pt x="243" y="28"/>
                </a:lnTo>
                <a:lnTo>
                  <a:pt x="230" y="42"/>
                </a:lnTo>
                <a:lnTo>
                  <a:pt x="254" y="48"/>
                </a:lnTo>
                <a:lnTo>
                  <a:pt x="244" y="63"/>
                </a:lnTo>
                <a:lnTo>
                  <a:pt x="273" y="66"/>
                </a:lnTo>
                <a:lnTo>
                  <a:pt x="289" y="46"/>
                </a:lnTo>
                <a:lnTo>
                  <a:pt x="309" y="71"/>
                </a:lnTo>
                <a:lnTo>
                  <a:pt x="293" y="101"/>
                </a:lnTo>
                <a:lnTo>
                  <a:pt x="227" y="100"/>
                </a:lnTo>
                <a:lnTo>
                  <a:pt x="125" y="136"/>
                </a:lnTo>
                <a:lnTo>
                  <a:pt x="82" y="115"/>
                </a:lnTo>
                <a:lnTo>
                  <a:pt x="169" y="87"/>
                </a:lnTo>
                <a:lnTo>
                  <a:pt x="95" y="105"/>
                </a:lnTo>
                <a:lnTo>
                  <a:pt x="107" y="79"/>
                </a:lnTo>
                <a:lnTo>
                  <a:pt x="70" y="106"/>
                </a:lnTo>
                <a:lnTo>
                  <a:pt x="26" y="100"/>
                </a:lnTo>
                <a:lnTo>
                  <a:pt x="0" y="8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2" name="Freeform 28"/>
          <p:cNvSpPr>
            <a:spLocks/>
          </p:cNvSpPr>
          <p:nvPr/>
        </p:nvSpPr>
        <p:spPr bwMode="auto">
          <a:xfrm>
            <a:off x="4181475" y="2482850"/>
            <a:ext cx="96838" cy="50800"/>
          </a:xfrm>
          <a:custGeom>
            <a:avLst/>
            <a:gdLst>
              <a:gd name="T0" fmla="*/ 0 w 162"/>
              <a:gd name="T1" fmla="*/ 0 h 85"/>
              <a:gd name="T2" fmla="*/ 2147483647 w 162"/>
              <a:gd name="T3" fmla="*/ 2147483647 h 85"/>
              <a:gd name="T4" fmla="*/ 2147483647 w 162"/>
              <a:gd name="T5" fmla="*/ 2147483647 h 85"/>
              <a:gd name="T6" fmla="*/ 2147483647 w 162"/>
              <a:gd name="T7" fmla="*/ 2147483647 h 85"/>
              <a:gd name="T8" fmla="*/ 2147483647 w 162"/>
              <a:gd name="T9" fmla="*/ 2147483647 h 85"/>
              <a:gd name="T10" fmla="*/ 2147483647 w 162"/>
              <a:gd name="T11" fmla="*/ 2147483647 h 85"/>
              <a:gd name="T12" fmla="*/ 2147483647 w 162"/>
              <a:gd name="T13" fmla="*/ 2147483647 h 85"/>
              <a:gd name="T14" fmla="*/ 2147483647 w 162"/>
              <a:gd name="T15" fmla="*/ 2147483647 h 85"/>
              <a:gd name="T16" fmla="*/ 2147483647 w 162"/>
              <a:gd name="T17" fmla="*/ 2147483647 h 85"/>
              <a:gd name="T18" fmla="*/ 2147483647 w 162"/>
              <a:gd name="T19" fmla="*/ 2147483647 h 85"/>
              <a:gd name="T20" fmla="*/ 2147483647 w 162"/>
              <a:gd name="T21" fmla="*/ 2147483647 h 85"/>
              <a:gd name="T22" fmla="*/ 2147483647 w 162"/>
              <a:gd name="T23" fmla="*/ 0 h 85"/>
              <a:gd name="T24" fmla="*/ 0 w 162"/>
              <a:gd name="T25" fmla="*/ 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85"/>
              <a:gd name="T41" fmla="*/ 162 w 162"/>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85">
                <a:moveTo>
                  <a:pt x="0" y="0"/>
                </a:moveTo>
                <a:lnTo>
                  <a:pt x="13" y="32"/>
                </a:lnTo>
                <a:lnTo>
                  <a:pt x="54" y="32"/>
                </a:lnTo>
                <a:lnTo>
                  <a:pt x="40" y="38"/>
                </a:lnTo>
                <a:lnTo>
                  <a:pt x="49" y="47"/>
                </a:lnTo>
                <a:lnTo>
                  <a:pt x="15" y="53"/>
                </a:lnTo>
                <a:lnTo>
                  <a:pt x="71" y="64"/>
                </a:lnTo>
                <a:lnTo>
                  <a:pt x="162" y="85"/>
                </a:lnTo>
                <a:lnTo>
                  <a:pt x="149" y="37"/>
                </a:lnTo>
                <a:lnTo>
                  <a:pt x="83" y="8"/>
                </a:lnTo>
                <a:lnTo>
                  <a:pt x="61" y="20"/>
                </a:lnTo>
                <a:lnTo>
                  <a:pt x="57" y="0"/>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3" name="Freeform 29"/>
          <p:cNvSpPr>
            <a:spLocks/>
          </p:cNvSpPr>
          <p:nvPr/>
        </p:nvSpPr>
        <p:spPr bwMode="auto">
          <a:xfrm>
            <a:off x="4227513" y="2579688"/>
            <a:ext cx="76200" cy="50800"/>
          </a:xfrm>
          <a:custGeom>
            <a:avLst/>
            <a:gdLst>
              <a:gd name="T0" fmla="*/ 0 w 128"/>
              <a:gd name="T1" fmla="*/ 2147483647 h 87"/>
              <a:gd name="T2" fmla="*/ 2147483647 w 128"/>
              <a:gd name="T3" fmla="*/ 2147483647 h 87"/>
              <a:gd name="T4" fmla="*/ 2147483647 w 128"/>
              <a:gd name="T5" fmla="*/ 2147483647 h 87"/>
              <a:gd name="T6" fmla="*/ 2147483647 w 128"/>
              <a:gd name="T7" fmla="*/ 2147483647 h 87"/>
              <a:gd name="T8" fmla="*/ 2147483647 w 128"/>
              <a:gd name="T9" fmla="*/ 2147483647 h 87"/>
              <a:gd name="T10" fmla="*/ 2147483647 w 128"/>
              <a:gd name="T11" fmla="*/ 2147483647 h 87"/>
              <a:gd name="T12" fmla="*/ 2147483647 w 128"/>
              <a:gd name="T13" fmla="*/ 2147483647 h 87"/>
              <a:gd name="T14" fmla="*/ 2147483647 w 128"/>
              <a:gd name="T15" fmla="*/ 0 h 87"/>
              <a:gd name="T16" fmla="*/ 2147483647 w 128"/>
              <a:gd name="T17" fmla="*/ 2147483647 h 87"/>
              <a:gd name="T18" fmla="*/ 2147483647 w 128"/>
              <a:gd name="T19" fmla="*/ 2147483647 h 87"/>
              <a:gd name="T20" fmla="*/ 2147483647 w 128"/>
              <a:gd name="T21" fmla="*/ 2147483647 h 87"/>
              <a:gd name="T22" fmla="*/ 2147483647 w 128"/>
              <a:gd name="T23" fmla="*/ 2147483647 h 87"/>
              <a:gd name="T24" fmla="*/ 2147483647 w 128"/>
              <a:gd name="T25" fmla="*/ 2147483647 h 87"/>
              <a:gd name="T26" fmla="*/ 2147483647 w 128"/>
              <a:gd name="T27" fmla="*/ 2147483647 h 87"/>
              <a:gd name="T28" fmla="*/ 2147483647 w 128"/>
              <a:gd name="T29" fmla="*/ 2147483647 h 87"/>
              <a:gd name="T30" fmla="*/ 0 w 128"/>
              <a:gd name="T31" fmla="*/ 2147483647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
              <a:gd name="T49" fmla="*/ 0 h 87"/>
              <a:gd name="T50" fmla="*/ 128 w 128"/>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 h="87">
                <a:moveTo>
                  <a:pt x="0" y="58"/>
                </a:moveTo>
                <a:lnTo>
                  <a:pt x="13" y="37"/>
                </a:lnTo>
                <a:lnTo>
                  <a:pt x="38" y="40"/>
                </a:lnTo>
                <a:lnTo>
                  <a:pt x="7" y="18"/>
                </a:lnTo>
                <a:lnTo>
                  <a:pt x="14" y="7"/>
                </a:lnTo>
                <a:lnTo>
                  <a:pt x="66" y="33"/>
                </a:lnTo>
                <a:lnTo>
                  <a:pt x="36" y="4"/>
                </a:lnTo>
                <a:lnTo>
                  <a:pt x="114" y="0"/>
                </a:lnTo>
                <a:lnTo>
                  <a:pt x="128" y="63"/>
                </a:lnTo>
                <a:lnTo>
                  <a:pt x="112" y="53"/>
                </a:lnTo>
                <a:lnTo>
                  <a:pt x="111" y="87"/>
                </a:lnTo>
                <a:lnTo>
                  <a:pt x="49" y="83"/>
                </a:lnTo>
                <a:lnTo>
                  <a:pt x="60" y="73"/>
                </a:lnTo>
                <a:lnTo>
                  <a:pt x="45" y="61"/>
                </a:lnTo>
                <a:lnTo>
                  <a:pt x="89" y="45"/>
                </a:lnTo>
                <a:lnTo>
                  <a:pt x="0" y="5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4" name="Freeform 30"/>
          <p:cNvSpPr>
            <a:spLocks/>
          </p:cNvSpPr>
          <p:nvPr/>
        </p:nvSpPr>
        <p:spPr bwMode="auto">
          <a:xfrm>
            <a:off x="4227514" y="2667001"/>
            <a:ext cx="90487" cy="79375"/>
          </a:xfrm>
          <a:custGeom>
            <a:avLst/>
            <a:gdLst>
              <a:gd name="T0" fmla="*/ 0 w 150"/>
              <a:gd name="T1" fmla="*/ 2147483647 h 135"/>
              <a:gd name="T2" fmla="*/ 2147483647 w 150"/>
              <a:gd name="T3" fmla="*/ 2147483647 h 135"/>
              <a:gd name="T4" fmla="*/ 2147483647 w 150"/>
              <a:gd name="T5" fmla="*/ 2147483647 h 135"/>
              <a:gd name="T6" fmla="*/ 2147483647 w 150"/>
              <a:gd name="T7" fmla="*/ 2147483647 h 135"/>
              <a:gd name="T8" fmla="*/ 2147483647 w 150"/>
              <a:gd name="T9" fmla="*/ 2147483647 h 135"/>
              <a:gd name="T10" fmla="*/ 2147483647 w 150"/>
              <a:gd name="T11" fmla="*/ 2147483647 h 135"/>
              <a:gd name="T12" fmla="*/ 2147483647 w 150"/>
              <a:gd name="T13" fmla="*/ 2147483647 h 135"/>
              <a:gd name="T14" fmla="*/ 2147483647 w 150"/>
              <a:gd name="T15" fmla="*/ 2147483647 h 135"/>
              <a:gd name="T16" fmla="*/ 2147483647 w 150"/>
              <a:gd name="T17" fmla="*/ 0 h 135"/>
              <a:gd name="T18" fmla="*/ 2147483647 w 150"/>
              <a:gd name="T19" fmla="*/ 2147483647 h 135"/>
              <a:gd name="T20" fmla="*/ 2147483647 w 150"/>
              <a:gd name="T21" fmla="*/ 2147483647 h 135"/>
              <a:gd name="T22" fmla="*/ 2147483647 w 150"/>
              <a:gd name="T23" fmla="*/ 2147483647 h 135"/>
              <a:gd name="T24" fmla="*/ 2147483647 w 150"/>
              <a:gd name="T25" fmla="*/ 2147483647 h 135"/>
              <a:gd name="T26" fmla="*/ 2147483647 w 150"/>
              <a:gd name="T27" fmla="*/ 2147483647 h 135"/>
              <a:gd name="T28" fmla="*/ 2147483647 w 150"/>
              <a:gd name="T29" fmla="*/ 2147483647 h 135"/>
              <a:gd name="T30" fmla="*/ 0 w 150"/>
              <a:gd name="T31" fmla="*/ 2147483647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0"/>
              <a:gd name="T49" fmla="*/ 0 h 135"/>
              <a:gd name="T50" fmla="*/ 150 w 150"/>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0" h="135">
                <a:moveTo>
                  <a:pt x="0" y="67"/>
                </a:moveTo>
                <a:lnTo>
                  <a:pt x="7" y="51"/>
                </a:lnTo>
                <a:lnTo>
                  <a:pt x="57" y="61"/>
                </a:lnTo>
                <a:lnTo>
                  <a:pt x="50" y="39"/>
                </a:lnTo>
                <a:lnTo>
                  <a:pt x="63" y="40"/>
                </a:lnTo>
                <a:lnTo>
                  <a:pt x="30" y="29"/>
                </a:lnTo>
                <a:lnTo>
                  <a:pt x="46" y="23"/>
                </a:lnTo>
                <a:lnTo>
                  <a:pt x="30" y="12"/>
                </a:lnTo>
                <a:lnTo>
                  <a:pt x="127" y="0"/>
                </a:lnTo>
                <a:lnTo>
                  <a:pt x="130" y="29"/>
                </a:lnTo>
                <a:lnTo>
                  <a:pt x="100" y="55"/>
                </a:lnTo>
                <a:lnTo>
                  <a:pt x="145" y="61"/>
                </a:lnTo>
                <a:lnTo>
                  <a:pt x="150" y="109"/>
                </a:lnTo>
                <a:lnTo>
                  <a:pt x="84" y="135"/>
                </a:lnTo>
                <a:lnTo>
                  <a:pt x="57" y="97"/>
                </a:lnTo>
                <a:lnTo>
                  <a:pt x="0" y="67"/>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5" name="Freeform 31"/>
          <p:cNvSpPr>
            <a:spLocks/>
          </p:cNvSpPr>
          <p:nvPr/>
        </p:nvSpPr>
        <p:spPr bwMode="auto">
          <a:xfrm>
            <a:off x="4291014" y="2495551"/>
            <a:ext cx="53975" cy="41275"/>
          </a:xfrm>
          <a:custGeom>
            <a:avLst/>
            <a:gdLst>
              <a:gd name="T0" fmla="*/ 0 w 90"/>
              <a:gd name="T1" fmla="*/ 0 h 69"/>
              <a:gd name="T2" fmla="*/ 2147483647 w 90"/>
              <a:gd name="T3" fmla="*/ 2147483647 h 69"/>
              <a:gd name="T4" fmla="*/ 2147483647 w 90"/>
              <a:gd name="T5" fmla="*/ 2147483647 h 69"/>
              <a:gd name="T6" fmla="*/ 2147483647 w 90"/>
              <a:gd name="T7" fmla="*/ 2147483647 h 69"/>
              <a:gd name="T8" fmla="*/ 2147483647 w 90"/>
              <a:gd name="T9" fmla="*/ 2147483647 h 69"/>
              <a:gd name="T10" fmla="*/ 2147483647 w 90"/>
              <a:gd name="T11" fmla="*/ 2147483647 h 69"/>
              <a:gd name="T12" fmla="*/ 2147483647 w 90"/>
              <a:gd name="T13" fmla="*/ 2147483647 h 69"/>
              <a:gd name="T14" fmla="*/ 0 w 90"/>
              <a:gd name="T15" fmla="*/ 0 h 69"/>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69"/>
              <a:gd name="T26" fmla="*/ 90 w 90"/>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69">
                <a:moveTo>
                  <a:pt x="0" y="0"/>
                </a:moveTo>
                <a:lnTo>
                  <a:pt x="10" y="42"/>
                </a:lnTo>
                <a:lnTo>
                  <a:pt x="39" y="45"/>
                </a:lnTo>
                <a:lnTo>
                  <a:pt x="15" y="50"/>
                </a:lnTo>
                <a:lnTo>
                  <a:pt x="26" y="69"/>
                </a:lnTo>
                <a:lnTo>
                  <a:pt x="83" y="58"/>
                </a:lnTo>
                <a:lnTo>
                  <a:pt x="90" y="35"/>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6" name="Freeform 32"/>
          <p:cNvSpPr>
            <a:spLocks/>
          </p:cNvSpPr>
          <p:nvPr/>
        </p:nvSpPr>
        <p:spPr bwMode="auto">
          <a:xfrm>
            <a:off x="4310063" y="2560639"/>
            <a:ext cx="260350" cy="90487"/>
          </a:xfrm>
          <a:custGeom>
            <a:avLst/>
            <a:gdLst>
              <a:gd name="T0" fmla="*/ 0 w 436"/>
              <a:gd name="T1" fmla="*/ 2147483647 h 151"/>
              <a:gd name="T2" fmla="*/ 2147483647 w 436"/>
              <a:gd name="T3" fmla="*/ 0 h 151"/>
              <a:gd name="T4" fmla="*/ 2147483647 w 436"/>
              <a:gd name="T5" fmla="*/ 2147483647 h 151"/>
              <a:gd name="T6" fmla="*/ 2147483647 w 436"/>
              <a:gd name="T7" fmla="*/ 2147483647 h 151"/>
              <a:gd name="T8" fmla="*/ 2147483647 w 436"/>
              <a:gd name="T9" fmla="*/ 2147483647 h 151"/>
              <a:gd name="T10" fmla="*/ 2147483647 w 436"/>
              <a:gd name="T11" fmla="*/ 2147483647 h 151"/>
              <a:gd name="T12" fmla="*/ 2147483647 w 436"/>
              <a:gd name="T13" fmla="*/ 2147483647 h 151"/>
              <a:gd name="T14" fmla="*/ 2147483647 w 436"/>
              <a:gd name="T15" fmla="*/ 2147483647 h 151"/>
              <a:gd name="T16" fmla="*/ 2147483647 w 436"/>
              <a:gd name="T17" fmla="*/ 2147483647 h 151"/>
              <a:gd name="T18" fmla="*/ 2147483647 w 436"/>
              <a:gd name="T19" fmla="*/ 2147483647 h 151"/>
              <a:gd name="T20" fmla="*/ 2147483647 w 436"/>
              <a:gd name="T21" fmla="*/ 2147483647 h 151"/>
              <a:gd name="T22" fmla="*/ 2147483647 w 436"/>
              <a:gd name="T23" fmla="*/ 2147483647 h 151"/>
              <a:gd name="T24" fmla="*/ 2147483647 w 436"/>
              <a:gd name="T25" fmla="*/ 2147483647 h 151"/>
              <a:gd name="T26" fmla="*/ 2147483647 w 436"/>
              <a:gd name="T27" fmla="*/ 2147483647 h 151"/>
              <a:gd name="T28" fmla="*/ 2147483647 w 436"/>
              <a:gd name="T29" fmla="*/ 2147483647 h 151"/>
              <a:gd name="T30" fmla="*/ 2147483647 w 436"/>
              <a:gd name="T31" fmla="*/ 2147483647 h 151"/>
              <a:gd name="T32" fmla="*/ 2147483647 w 436"/>
              <a:gd name="T33" fmla="*/ 2147483647 h 151"/>
              <a:gd name="T34" fmla="*/ 2147483647 w 436"/>
              <a:gd name="T35" fmla="*/ 2147483647 h 151"/>
              <a:gd name="T36" fmla="*/ 2147483647 w 436"/>
              <a:gd name="T37" fmla="*/ 2147483647 h 151"/>
              <a:gd name="T38" fmla="*/ 2147483647 w 436"/>
              <a:gd name="T39" fmla="*/ 2147483647 h 151"/>
              <a:gd name="T40" fmla="*/ 2147483647 w 436"/>
              <a:gd name="T41" fmla="*/ 2147483647 h 151"/>
              <a:gd name="T42" fmla="*/ 2147483647 w 436"/>
              <a:gd name="T43" fmla="*/ 2147483647 h 151"/>
              <a:gd name="T44" fmla="*/ 2147483647 w 436"/>
              <a:gd name="T45" fmla="*/ 2147483647 h 151"/>
              <a:gd name="T46" fmla="*/ 2147483647 w 436"/>
              <a:gd name="T47" fmla="*/ 2147483647 h 151"/>
              <a:gd name="T48" fmla="*/ 2147483647 w 436"/>
              <a:gd name="T49" fmla="*/ 2147483647 h 151"/>
              <a:gd name="T50" fmla="*/ 2147483647 w 436"/>
              <a:gd name="T51" fmla="*/ 2147483647 h 151"/>
              <a:gd name="T52" fmla="*/ 2147483647 w 436"/>
              <a:gd name="T53" fmla="*/ 2147483647 h 151"/>
              <a:gd name="T54" fmla="*/ 2147483647 w 436"/>
              <a:gd name="T55" fmla="*/ 2147483647 h 151"/>
              <a:gd name="T56" fmla="*/ 2147483647 w 436"/>
              <a:gd name="T57" fmla="*/ 2147483647 h 151"/>
              <a:gd name="T58" fmla="*/ 2147483647 w 436"/>
              <a:gd name="T59" fmla="*/ 2147483647 h 151"/>
              <a:gd name="T60" fmla="*/ 2147483647 w 436"/>
              <a:gd name="T61" fmla="*/ 2147483647 h 151"/>
              <a:gd name="T62" fmla="*/ 0 w 436"/>
              <a:gd name="T63" fmla="*/ 2147483647 h 1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6"/>
              <a:gd name="T97" fmla="*/ 0 h 151"/>
              <a:gd name="T98" fmla="*/ 436 w 436"/>
              <a:gd name="T99" fmla="*/ 151 h 1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6" h="151">
                <a:moveTo>
                  <a:pt x="0" y="22"/>
                </a:moveTo>
                <a:lnTo>
                  <a:pt x="26" y="0"/>
                </a:lnTo>
                <a:lnTo>
                  <a:pt x="65" y="11"/>
                </a:lnTo>
                <a:lnTo>
                  <a:pt x="92" y="22"/>
                </a:lnTo>
                <a:lnTo>
                  <a:pt x="85" y="40"/>
                </a:lnTo>
                <a:lnTo>
                  <a:pt x="135" y="25"/>
                </a:lnTo>
                <a:lnTo>
                  <a:pt x="166" y="40"/>
                </a:lnTo>
                <a:lnTo>
                  <a:pt x="140" y="40"/>
                </a:lnTo>
                <a:lnTo>
                  <a:pt x="195" y="51"/>
                </a:lnTo>
                <a:lnTo>
                  <a:pt x="135" y="56"/>
                </a:lnTo>
                <a:lnTo>
                  <a:pt x="166" y="66"/>
                </a:lnTo>
                <a:lnTo>
                  <a:pt x="143" y="79"/>
                </a:lnTo>
                <a:lnTo>
                  <a:pt x="172" y="70"/>
                </a:lnTo>
                <a:lnTo>
                  <a:pt x="200" y="98"/>
                </a:lnTo>
                <a:lnTo>
                  <a:pt x="207" y="86"/>
                </a:lnTo>
                <a:lnTo>
                  <a:pt x="288" y="98"/>
                </a:lnTo>
                <a:lnTo>
                  <a:pt x="370" y="70"/>
                </a:lnTo>
                <a:lnTo>
                  <a:pt x="436" y="103"/>
                </a:lnTo>
                <a:lnTo>
                  <a:pt x="417" y="120"/>
                </a:lnTo>
                <a:lnTo>
                  <a:pt x="425" y="144"/>
                </a:lnTo>
                <a:lnTo>
                  <a:pt x="383" y="151"/>
                </a:lnTo>
                <a:lnTo>
                  <a:pt x="339" y="127"/>
                </a:lnTo>
                <a:lnTo>
                  <a:pt x="339" y="144"/>
                </a:lnTo>
                <a:lnTo>
                  <a:pt x="316" y="148"/>
                </a:lnTo>
                <a:lnTo>
                  <a:pt x="217" y="151"/>
                </a:lnTo>
                <a:lnTo>
                  <a:pt x="207" y="130"/>
                </a:lnTo>
                <a:lnTo>
                  <a:pt x="182" y="148"/>
                </a:lnTo>
                <a:lnTo>
                  <a:pt x="153" y="130"/>
                </a:lnTo>
                <a:lnTo>
                  <a:pt x="131" y="143"/>
                </a:lnTo>
                <a:lnTo>
                  <a:pt x="95" y="43"/>
                </a:lnTo>
                <a:lnTo>
                  <a:pt x="51" y="54"/>
                </a:lnTo>
                <a:lnTo>
                  <a:pt x="0" y="22"/>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7" name="Freeform 33"/>
          <p:cNvSpPr>
            <a:spLocks/>
          </p:cNvSpPr>
          <p:nvPr/>
        </p:nvSpPr>
        <p:spPr bwMode="auto">
          <a:xfrm>
            <a:off x="4321176" y="2406651"/>
            <a:ext cx="169863" cy="119063"/>
          </a:xfrm>
          <a:custGeom>
            <a:avLst/>
            <a:gdLst>
              <a:gd name="T0" fmla="*/ 0 w 285"/>
              <a:gd name="T1" fmla="*/ 2147483647 h 203"/>
              <a:gd name="T2" fmla="*/ 2147483647 w 285"/>
              <a:gd name="T3" fmla="*/ 2147483647 h 203"/>
              <a:gd name="T4" fmla="*/ 2147483647 w 285"/>
              <a:gd name="T5" fmla="*/ 2147483647 h 203"/>
              <a:gd name="T6" fmla="*/ 2147483647 w 285"/>
              <a:gd name="T7" fmla="*/ 2147483647 h 203"/>
              <a:gd name="T8" fmla="*/ 2147483647 w 285"/>
              <a:gd name="T9" fmla="*/ 0 h 203"/>
              <a:gd name="T10" fmla="*/ 2147483647 w 285"/>
              <a:gd name="T11" fmla="*/ 2147483647 h 203"/>
              <a:gd name="T12" fmla="*/ 2147483647 w 285"/>
              <a:gd name="T13" fmla="*/ 2147483647 h 203"/>
              <a:gd name="T14" fmla="*/ 2147483647 w 285"/>
              <a:gd name="T15" fmla="*/ 2147483647 h 203"/>
              <a:gd name="T16" fmla="*/ 2147483647 w 285"/>
              <a:gd name="T17" fmla="*/ 2147483647 h 203"/>
              <a:gd name="T18" fmla="*/ 2147483647 w 285"/>
              <a:gd name="T19" fmla="*/ 2147483647 h 203"/>
              <a:gd name="T20" fmla="*/ 2147483647 w 285"/>
              <a:gd name="T21" fmla="*/ 2147483647 h 203"/>
              <a:gd name="T22" fmla="*/ 2147483647 w 285"/>
              <a:gd name="T23" fmla="*/ 2147483647 h 203"/>
              <a:gd name="T24" fmla="*/ 2147483647 w 285"/>
              <a:gd name="T25" fmla="*/ 2147483647 h 203"/>
              <a:gd name="T26" fmla="*/ 2147483647 w 285"/>
              <a:gd name="T27" fmla="*/ 2147483647 h 203"/>
              <a:gd name="T28" fmla="*/ 2147483647 w 285"/>
              <a:gd name="T29" fmla="*/ 2147483647 h 203"/>
              <a:gd name="T30" fmla="*/ 2147483647 w 285"/>
              <a:gd name="T31" fmla="*/ 2147483647 h 203"/>
              <a:gd name="T32" fmla="*/ 2147483647 w 285"/>
              <a:gd name="T33" fmla="*/ 2147483647 h 203"/>
              <a:gd name="T34" fmla="*/ 2147483647 w 285"/>
              <a:gd name="T35" fmla="*/ 2147483647 h 203"/>
              <a:gd name="T36" fmla="*/ 2147483647 w 285"/>
              <a:gd name="T37" fmla="*/ 2147483647 h 203"/>
              <a:gd name="T38" fmla="*/ 2147483647 w 285"/>
              <a:gd name="T39" fmla="*/ 2147483647 h 203"/>
              <a:gd name="T40" fmla="*/ 2147483647 w 285"/>
              <a:gd name="T41" fmla="*/ 2147483647 h 203"/>
              <a:gd name="T42" fmla="*/ 2147483647 w 285"/>
              <a:gd name="T43" fmla="*/ 2147483647 h 203"/>
              <a:gd name="T44" fmla="*/ 2147483647 w 285"/>
              <a:gd name="T45" fmla="*/ 2147483647 h 203"/>
              <a:gd name="T46" fmla="*/ 2147483647 w 285"/>
              <a:gd name="T47" fmla="*/ 2147483647 h 203"/>
              <a:gd name="T48" fmla="*/ 2147483647 w 285"/>
              <a:gd name="T49" fmla="*/ 2147483647 h 203"/>
              <a:gd name="T50" fmla="*/ 2147483647 w 285"/>
              <a:gd name="T51" fmla="*/ 2147483647 h 203"/>
              <a:gd name="T52" fmla="*/ 2147483647 w 285"/>
              <a:gd name="T53" fmla="*/ 2147483647 h 203"/>
              <a:gd name="T54" fmla="*/ 2147483647 w 285"/>
              <a:gd name="T55" fmla="*/ 2147483647 h 203"/>
              <a:gd name="T56" fmla="*/ 2147483647 w 285"/>
              <a:gd name="T57" fmla="*/ 2147483647 h 203"/>
              <a:gd name="T58" fmla="*/ 2147483647 w 285"/>
              <a:gd name="T59" fmla="*/ 2147483647 h 203"/>
              <a:gd name="T60" fmla="*/ 2147483647 w 285"/>
              <a:gd name="T61" fmla="*/ 2147483647 h 203"/>
              <a:gd name="T62" fmla="*/ 2147483647 w 285"/>
              <a:gd name="T63" fmla="*/ 2147483647 h 203"/>
              <a:gd name="T64" fmla="*/ 2147483647 w 285"/>
              <a:gd name="T65" fmla="*/ 2147483647 h 203"/>
              <a:gd name="T66" fmla="*/ 2147483647 w 285"/>
              <a:gd name="T67" fmla="*/ 2147483647 h 203"/>
              <a:gd name="T68" fmla="*/ 2147483647 w 285"/>
              <a:gd name="T69" fmla="*/ 2147483647 h 203"/>
              <a:gd name="T70" fmla="*/ 2147483647 w 285"/>
              <a:gd name="T71" fmla="*/ 2147483647 h 203"/>
              <a:gd name="T72" fmla="*/ 2147483647 w 285"/>
              <a:gd name="T73" fmla="*/ 2147483647 h 203"/>
              <a:gd name="T74" fmla="*/ 0 w 285"/>
              <a:gd name="T75" fmla="*/ 2147483647 h 2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5"/>
              <a:gd name="T115" fmla="*/ 0 h 203"/>
              <a:gd name="T116" fmla="*/ 285 w 285"/>
              <a:gd name="T117" fmla="*/ 203 h 2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5" h="203">
                <a:moveTo>
                  <a:pt x="0" y="63"/>
                </a:moveTo>
                <a:lnTo>
                  <a:pt x="70" y="52"/>
                </a:lnTo>
                <a:lnTo>
                  <a:pt x="33" y="24"/>
                </a:lnTo>
                <a:lnTo>
                  <a:pt x="94" y="11"/>
                </a:lnTo>
                <a:lnTo>
                  <a:pt x="44" y="0"/>
                </a:lnTo>
                <a:lnTo>
                  <a:pt x="122" y="15"/>
                </a:lnTo>
                <a:lnTo>
                  <a:pt x="144" y="55"/>
                </a:lnTo>
                <a:lnTo>
                  <a:pt x="183" y="55"/>
                </a:lnTo>
                <a:lnTo>
                  <a:pt x="197" y="81"/>
                </a:lnTo>
                <a:lnTo>
                  <a:pt x="200" y="62"/>
                </a:lnTo>
                <a:lnTo>
                  <a:pt x="221" y="63"/>
                </a:lnTo>
                <a:lnTo>
                  <a:pt x="211" y="81"/>
                </a:lnTo>
                <a:lnTo>
                  <a:pt x="235" y="94"/>
                </a:lnTo>
                <a:lnTo>
                  <a:pt x="221" y="112"/>
                </a:lnTo>
                <a:lnTo>
                  <a:pt x="265" y="108"/>
                </a:lnTo>
                <a:lnTo>
                  <a:pt x="285" y="136"/>
                </a:lnTo>
                <a:lnTo>
                  <a:pt x="231" y="145"/>
                </a:lnTo>
                <a:lnTo>
                  <a:pt x="215" y="169"/>
                </a:lnTo>
                <a:lnTo>
                  <a:pt x="206" y="145"/>
                </a:lnTo>
                <a:lnTo>
                  <a:pt x="193" y="202"/>
                </a:lnTo>
                <a:lnTo>
                  <a:pt x="157" y="170"/>
                </a:lnTo>
                <a:lnTo>
                  <a:pt x="174" y="203"/>
                </a:lnTo>
                <a:lnTo>
                  <a:pt x="107" y="198"/>
                </a:lnTo>
                <a:lnTo>
                  <a:pt x="87" y="181"/>
                </a:lnTo>
                <a:lnTo>
                  <a:pt x="119" y="178"/>
                </a:lnTo>
                <a:lnTo>
                  <a:pt x="85" y="173"/>
                </a:lnTo>
                <a:lnTo>
                  <a:pt x="75" y="164"/>
                </a:lnTo>
                <a:lnTo>
                  <a:pt x="94" y="163"/>
                </a:lnTo>
                <a:lnTo>
                  <a:pt x="66" y="149"/>
                </a:lnTo>
                <a:lnTo>
                  <a:pt x="154" y="131"/>
                </a:lnTo>
                <a:lnTo>
                  <a:pt x="44" y="136"/>
                </a:lnTo>
                <a:lnTo>
                  <a:pt x="25" y="115"/>
                </a:lnTo>
                <a:lnTo>
                  <a:pt x="66" y="107"/>
                </a:lnTo>
                <a:lnTo>
                  <a:pt x="4" y="94"/>
                </a:lnTo>
                <a:lnTo>
                  <a:pt x="18" y="91"/>
                </a:lnTo>
                <a:lnTo>
                  <a:pt x="2" y="79"/>
                </a:lnTo>
                <a:lnTo>
                  <a:pt x="70" y="79"/>
                </a:lnTo>
                <a:lnTo>
                  <a:pt x="0" y="63"/>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8" name="Freeform 34"/>
          <p:cNvSpPr>
            <a:spLocks/>
          </p:cNvSpPr>
          <p:nvPr/>
        </p:nvSpPr>
        <p:spPr bwMode="auto">
          <a:xfrm>
            <a:off x="4321176" y="2611438"/>
            <a:ext cx="41275" cy="30162"/>
          </a:xfrm>
          <a:custGeom>
            <a:avLst/>
            <a:gdLst>
              <a:gd name="T0" fmla="*/ 0 w 70"/>
              <a:gd name="T1" fmla="*/ 2147483647 h 51"/>
              <a:gd name="T2" fmla="*/ 2147483647 w 70"/>
              <a:gd name="T3" fmla="*/ 0 h 51"/>
              <a:gd name="T4" fmla="*/ 2147483647 w 70"/>
              <a:gd name="T5" fmla="*/ 2147483647 h 51"/>
              <a:gd name="T6" fmla="*/ 2147483647 w 70"/>
              <a:gd name="T7" fmla="*/ 2147483647 h 51"/>
              <a:gd name="T8" fmla="*/ 0 w 70"/>
              <a:gd name="T9" fmla="*/ 2147483647 h 51"/>
              <a:gd name="T10" fmla="*/ 0 60000 65536"/>
              <a:gd name="T11" fmla="*/ 0 60000 65536"/>
              <a:gd name="T12" fmla="*/ 0 60000 65536"/>
              <a:gd name="T13" fmla="*/ 0 60000 65536"/>
              <a:gd name="T14" fmla="*/ 0 60000 65536"/>
              <a:gd name="T15" fmla="*/ 0 w 70"/>
              <a:gd name="T16" fmla="*/ 0 h 51"/>
              <a:gd name="T17" fmla="*/ 70 w 70"/>
              <a:gd name="T18" fmla="*/ 51 h 51"/>
            </a:gdLst>
            <a:ahLst/>
            <a:cxnLst>
              <a:cxn ang="T10">
                <a:pos x="T0" y="T1"/>
              </a:cxn>
              <a:cxn ang="T11">
                <a:pos x="T2" y="T3"/>
              </a:cxn>
              <a:cxn ang="T12">
                <a:pos x="T4" y="T5"/>
              </a:cxn>
              <a:cxn ang="T13">
                <a:pos x="T6" y="T7"/>
              </a:cxn>
              <a:cxn ang="T14">
                <a:pos x="T8" y="T9"/>
              </a:cxn>
            </a:cxnLst>
            <a:rect l="T15" t="T16" r="T17" b="T18"/>
            <a:pathLst>
              <a:path w="70" h="51">
                <a:moveTo>
                  <a:pt x="0" y="35"/>
                </a:moveTo>
                <a:lnTo>
                  <a:pt x="11" y="0"/>
                </a:lnTo>
                <a:lnTo>
                  <a:pt x="56" y="10"/>
                </a:lnTo>
                <a:lnTo>
                  <a:pt x="70" y="51"/>
                </a:lnTo>
                <a:lnTo>
                  <a:pt x="0" y="35"/>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59" name="Freeform 35"/>
          <p:cNvSpPr>
            <a:spLocks/>
          </p:cNvSpPr>
          <p:nvPr/>
        </p:nvSpPr>
        <p:spPr bwMode="auto">
          <a:xfrm>
            <a:off x="4322763" y="2536826"/>
            <a:ext cx="44450" cy="11113"/>
          </a:xfrm>
          <a:custGeom>
            <a:avLst/>
            <a:gdLst>
              <a:gd name="T0" fmla="*/ 0 w 76"/>
              <a:gd name="T1" fmla="*/ 2147483647 h 19"/>
              <a:gd name="T2" fmla="*/ 2147483647 w 76"/>
              <a:gd name="T3" fmla="*/ 2147483647 h 19"/>
              <a:gd name="T4" fmla="*/ 2147483647 w 76"/>
              <a:gd name="T5" fmla="*/ 2147483647 h 19"/>
              <a:gd name="T6" fmla="*/ 2147483647 w 76"/>
              <a:gd name="T7" fmla="*/ 0 h 19"/>
              <a:gd name="T8" fmla="*/ 0 w 76"/>
              <a:gd name="T9" fmla="*/ 2147483647 h 19"/>
              <a:gd name="T10" fmla="*/ 0 60000 65536"/>
              <a:gd name="T11" fmla="*/ 0 60000 65536"/>
              <a:gd name="T12" fmla="*/ 0 60000 65536"/>
              <a:gd name="T13" fmla="*/ 0 60000 65536"/>
              <a:gd name="T14" fmla="*/ 0 60000 65536"/>
              <a:gd name="T15" fmla="*/ 0 w 76"/>
              <a:gd name="T16" fmla="*/ 0 h 19"/>
              <a:gd name="T17" fmla="*/ 76 w 76"/>
              <a:gd name="T18" fmla="*/ 19 h 19"/>
            </a:gdLst>
            <a:ahLst/>
            <a:cxnLst>
              <a:cxn ang="T10">
                <a:pos x="T0" y="T1"/>
              </a:cxn>
              <a:cxn ang="T11">
                <a:pos x="T2" y="T3"/>
              </a:cxn>
              <a:cxn ang="T12">
                <a:pos x="T4" y="T5"/>
              </a:cxn>
              <a:cxn ang="T13">
                <a:pos x="T6" y="T7"/>
              </a:cxn>
              <a:cxn ang="T14">
                <a:pos x="T8" y="T9"/>
              </a:cxn>
            </a:cxnLst>
            <a:rect l="T15" t="T16" r="T17" b="T18"/>
            <a:pathLst>
              <a:path w="76" h="19">
                <a:moveTo>
                  <a:pt x="0" y="7"/>
                </a:moveTo>
                <a:lnTo>
                  <a:pt x="18" y="19"/>
                </a:lnTo>
                <a:lnTo>
                  <a:pt x="76" y="7"/>
                </a:lnTo>
                <a:lnTo>
                  <a:pt x="20" y="0"/>
                </a:lnTo>
                <a:lnTo>
                  <a:pt x="0" y="7"/>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0" name="Freeform 36"/>
          <p:cNvSpPr>
            <a:spLocks/>
          </p:cNvSpPr>
          <p:nvPr/>
        </p:nvSpPr>
        <p:spPr bwMode="auto">
          <a:xfrm>
            <a:off x="4329113" y="2663825"/>
            <a:ext cx="80962" cy="63500"/>
          </a:xfrm>
          <a:custGeom>
            <a:avLst/>
            <a:gdLst>
              <a:gd name="T0" fmla="*/ 0 w 136"/>
              <a:gd name="T1" fmla="*/ 2147483647 h 106"/>
              <a:gd name="T2" fmla="*/ 2147483647 w 136"/>
              <a:gd name="T3" fmla="*/ 2147483647 h 106"/>
              <a:gd name="T4" fmla="*/ 2147483647 w 136"/>
              <a:gd name="T5" fmla="*/ 2147483647 h 106"/>
              <a:gd name="T6" fmla="*/ 2147483647 w 136"/>
              <a:gd name="T7" fmla="*/ 2147483647 h 106"/>
              <a:gd name="T8" fmla="*/ 2147483647 w 136"/>
              <a:gd name="T9" fmla="*/ 2147483647 h 106"/>
              <a:gd name="T10" fmla="*/ 2147483647 w 136"/>
              <a:gd name="T11" fmla="*/ 2147483647 h 106"/>
              <a:gd name="T12" fmla="*/ 2147483647 w 136"/>
              <a:gd name="T13" fmla="*/ 2147483647 h 106"/>
              <a:gd name="T14" fmla="*/ 2147483647 w 136"/>
              <a:gd name="T15" fmla="*/ 2147483647 h 106"/>
              <a:gd name="T16" fmla="*/ 2147483647 w 136"/>
              <a:gd name="T17" fmla="*/ 2147483647 h 106"/>
              <a:gd name="T18" fmla="*/ 2147483647 w 136"/>
              <a:gd name="T19" fmla="*/ 0 h 106"/>
              <a:gd name="T20" fmla="*/ 2147483647 w 136"/>
              <a:gd name="T21" fmla="*/ 2147483647 h 106"/>
              <a:gd name="T22" fmla="*/ 0 w 136"/>
              <a:gd name="T23" fmla="*/ 2147483647 h 1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106"/>
              <a:gd name="T38" fmla="*/ 136 w 136"/>
              <a:gd name="T39" fmla="*/ 106 h 1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106">
                <a:moveTo>
                  <a:pt x="0" y="16"/>
                </a:moveTo>
                <a:lnTo>
                  <a:pt x="3" y="67"/>
                </a:lnTo>
                <a:lnTo>
                  <a:pt x="18" y="76"/>
                </a:lnTo>
                <a:lnTo>
                  <a:pt x="13" y="104"/>
                </a:lnTo>
                <a:lnTo>
                  <a:pt x="32" y="106"/>
                </a:lnTo>
                <a:lnTo>
                  <a:pt x="56" y="83"/>
                </a:lnTo>
                <a:lnTo>
                  <a:pt x="32" y="67"/>
                </a:lnTo>
                <a:lnTo>
                  <a:pt x="89" y="67"/>
                </a:lnTo>
                <a:lnTo>
                  <a:pt x="136" y="6"/>
                </a:lnTo>
                <a:lnTo>
                  <a:pt x="10" y="0"/>
                </a:lnTo>
                <a:lnTo>
                  <a:pt x="26" y="19"/>
                </a:lnTo>
                <a:lnTo>
                  <a:pt x="0" y="1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1" name="Freeform 37"/>
          <p:cNvSpPr>
            <a:spLocks/>
          </p:cNvSpPr>
          <p:nvPr/>
        </p:nvSpPr>
        <p:spPr bwMode="auto">
          <a:xfrm>
            <a:off x="4384675" y="2333625"/>
            <a:ext cx="463550" cy="260350"/>
          </a:xfrm>
          <a:custGeom>
            <a:avLst/>
            <a:gdLst>
              <a:gd name="T0" fmla="*/ 2147483647 w 780"/>
              <a:gd name="T1" fmla="*/ 2147483647 h 435"/>
              <a:gd name="T2" fmla="*/ 2147483647 w 780"/>
              <a:gd name="T3" fmla="*/ 2147483647 h 435"/>
              <a:gd name="T4" fmla="*/ 2147483647 w 780"/>
              <a:gd name="T5" fmla="*/ 2147483647 h 435"/>
              <a:gd name="T6" fmla="*/ 2147483647 w 780"/>
              <a:gd name="T7" fmla="*/ 2147483647 h 435"/>
              <a:gd name="T8" fmla="*/ 2147483647 w 780"/>
              <a:gd name="T9" fmla="*/ 2147483647 h 435"/>
              <a:gd name="T10" fmla="*/ 2147483647 w 780"/>
              <a:gd name="T11" fmla="*/ 2147483647 h 435"/>
              <a:gd name="T12" fmla="*/ 2147483647 w 780"/>
              <a:gd name="T13" fmla="*/ 2147483647 h 435"/>
              <a:gd name="T14" fmla="*/ 2147483647 w 780"/>
              <a:gd name="T15" fmla="*/ 2147483647 h 435"/>
              <a:gd name="T16" fmla="*/ 2147483647 w 780"/>
              <a:gd name="T17" fmla="*/ 2147483647 h 435"/>
              <a:gd name="T18" fmla="*/ 2147483647 w 780"/>
              <a:gd name="T19" fmla="*/ 2147483647 h 435"/>
              <a:gd name="T20" fmla="*/ 2147483647 w 780"/>
              <a:gd name="T21" fmla="*/ 2147483647 h 435"/>
              <a:gd name="T22" fmla="*/ 2147483647 w 780"/>
              <a:gd name="T23" fmla="*/ 2147483647 h 435"/>
              <a:gd name="T24" fmla="*/ 2147483647 w 780"/>
              <a:gd name="T25" fmla="*/ 2147483647 h 435"/>
              <a:gd name="T26" fmla="*/ 2147483647 w 780"/>
              <a:gd name="T27" fmla="*/ 2147483647 h 435"/>
              <a:gd name="T28" fmla="*/ 2147483647 w 780"/>
              <a:gd name="T29" fmla="*/ 2147483647 h 435"/>
              <a:gd name="T30" fmla="*/ 2147483647 w 780"/>
              <a:gd name="T31" fmla="*/ 2147483647 h 435"/>
              <a:gd name="T32" fmla="*/ 2147483647 w 780"/>
              <a:gd name="T33" fmla="*/ 2147483647 h 435"/>
              <a:gd name="T34" fmla="*/ 2147483647 w 780"/>
              <a:gd name="T35" fmla="*/ 2147483647 h 435"/>
              <a:gd name="T36" fmla="*/ 2147483647 w 780"/>
              <a:gd name="T37" fmla="*/ 2147483647 h 435"/>
              <a:gd name="T38" fmla="*/ 2147483647 w 780"/>
              <a:gd name="T39" fmla="*/ 2147483647 h 435"/>
              <a:gd name="T40" fmla="*/ 2147483647 w 780"/>
              <a:gd name="T41" fmla="*/ 2147483647 h 435"/>
              <a:gd name="T42" fmla="*/ 2147483647 w 780"/>
              <a:gd name="T43" fmla="*/ 2147483647 h 435"/>
              <a:gd name="T44" fmla="*/ 2147483647 w 780"/>
              <a:gd name="T45" fmla="*/ 2147483647 h 435"/>
              <a:gd name="T46" fmla="*/ 2147483647 w 780"/>
              <a:gd name="T47" fmla="*/ 2147483647 h 435"/>
              <a:gd name="T48" fmla="*/ 2147483647 w 780"/>
              <a:gd name="T49" fmla="*/ 2147483647 h 435"/>
              <a:gd name="T50" fmla="*/ 2147483647 w 780"/>
              <a:gd name="T51" fmla="*/ 2147483647 h 435"/>
              <a:gd name="T52" fmla="*/ 2147483647 w 780"/>
              <a:gd name="T53" fmla="*/ 2147483647 h 435"/>
              <a:gd name="T54" fmla="*/ 2147483647 w 780"/>
              <a:gd name="T55" fmla="*/ 2147483647 h 435"/>
              <a:gd name="T56" fmla="*/ 2147483647 w 780"/>
              <a:gd name="T57" fmla="*/ 2147483647 h 435"/>
              <a:gd name="T58" fmla="*/ 2147483647 w 780"/>
              <a:gd name="T59" fmla="*/ 2147483647 h 435"/>
              <a:gd name="T60" fmla="*/ 2147483647 w 780"/>
              <a:gd name="T61" fmla="*/ 2147483647 h 435"/>
              <a:gd name="T62" fmla="*/ 2147483647 w 780"/>
              <a:gd name="T63" fmla="*/ 2147483647 h 435"/>
              <a:gd name="T64" fmla="*/ 2147483647 w 780"/>
              <a:gd name="T65" fmla="*/ 2147483647 h 435"/>
              <a:gd name="T66" fmla="*/ 2147483647 w 780"/>
              <a:gd name="T67" fmla="*/ 2147483647 h 435"/>
              <a:gd name="T68" fmla="*/ 2147483647 w 780"/>
              <a:gd name="T69" fmla="*/ 2147483647 h 435"/>
              <a:gd name="T70" fmla="*/ 2147483647 w 780"/>
              <a:gd name="T71" fmla="*/ 2147483647 h 435"/>
              <a:gd name="T72" fmla="*/ 2147483647 w 780"/>
              <a:gd name="T73" fmla="*/ 2147483647 h 435"/>
              <a:gd name="T74" fmla="*/ 2147483647 w 780"/>
              <a:gd name="T75" fmla="*/ 0 h 435"/>
              <a:gd name="T76" fmla="*/ 2147483647 w 780"/>
              <a:gd name="T77" fmla="*/ 2147483647 h 435"/>
              <a:gd name="T78" fmla="*/ 2147483647 w 780"/>
              <a:gd name="T79" fmla="*/ 2147483647 h 435"/>
              <a:gd name="T80" fmla="*/ 2147483647 w 780"/>
              <a:gd name="T81" fmla="*/ 2147483647 h 435"/>
              <a:gd name="T82" fmla="*/ 2147483647 w 780"/>
              <a:gd name="T83" fmla="*/ 2147483647 h 435"/>
              <a:gd name="T84" fmla="*/ 2147483647 w 780"/>
              <a:gd name="T85" fmla="*/ 2147483647 h 435"/>
              <a:gd name="T86" fmla="*/ 2147483647 w 780"/>
              <a:gd name="T87" fmla="*/ 2147483647 h 4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80"/>
              <a:gd name="T133" fmla="*/ 0 h 435"/>
              <a:gd name="T134" fmla="*/ 780 w 780"/>
              <a:gd name="T135" fmla="*/ 435 h 4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80" h="435">
                <a:moveTo>
                  <a:pt x="0" y="103"/>
                </a:moveTo>
                <a:lnTo>
                  <a:pt x="69" y="103"/>
                </a:lnTo>
                <a:lnTo>
                  <a:pt x="44" y="119"/>
                </a:lnTo>
                <a:lnTo>
                  <a:pt x="142" y="108"/>
                </a:lnTo>
                <a:lnTo>
                  <a:pt x="57" y="119"/>
                </a:lnTo>
                <a:lnTo>
                  <a:pt x="84" y="126"/>
                </a:lnTo>
                <a:lnTo>
                  <a:pt x="56" y="129"/>
                </a:lnTo>
                <a:lnTo>
                  <a:pt x="66" y="140"/>
                </a:lnTo>
                <a:lnTo>
                  <a:pt x="192" y="122"/>
                </a:lnTo>
                <a:lnTo>
                  <a:pt x="69" y="150"/>
                </a:lnTo>
                <a:lnTo>
                  <a:pt x="123" y="170"/>
                </a:lnTo>
                <a:lnTo>
                  <a:pt x="169" y="140"/>
                </a:lnTo>
                <a:lnTo>
                  <a:pt x="251" y="134"/>
                </a:lnTo>
                <a:lnTo>
                  <a:pt x="166" y="146"/>
                </a:lnTo>
                <a:lnTo>
                  <a:pt x="144" y="170"/>
                </a:lnTo>
                <a:lnTo>
                  <a:pt x="197" y="174"/>
                </a:lnTo>
                <a:lnTo>
                  <a:pt x="251" y="149"/>
                </a:lnTo>
                <a:lnTo>
                  <a:pt x="214" y="171"/>
                </a:lnTo>
                <a:lnTo>
                  <a:pt x="251" y="171"/>
                </a:lnTo>
                <a:lnTo>
                  <a:pt x="308" y="153"/>
                </a:lnTo>
                <a:lnTo>
                  <a:pt x="302" y="130"/>
                </a:lnTo>
                <a:lnTo>
                  <a:pt x="366" y="109"/>
                </a:lnTo>
                <a:lnTo>
                  <a:pt x="319" y="152"/>
                </a:lnTo>
                <a:lnTo>
                  <a:pt x="418" y="143"/>
                </a:lnTo>
                <a:lnTo>
                  <a:pt x="219" y="184"/>
                </a:lnTo>
                <a:lnTo>
                  <a:pt x="265" y="226"/>
                </a:lnTo>
                <a:lnTo>
                  <a:pt x="304" y="226"/>
                </a:lnTo>
                <a:lnTo>
                  <a:pt x="283" y="234"/>
                </a:lnTo>
                <a:lnTo>
                  <a:pt x="205" y="191"/>
                </a:lnTo>
                <a:lnTo>
                  <a:pt x="140" y="184"/>
                </a:lnTo>
                <a:lnTo>
                  <a:pt x="139" y="202"/>
                </a:lnTo>
                <a:lnTo>
                  <a:pt x="168" y="210"/>
                </a:lnTo>
                <a:lnTo>
                  <a:pt x="139" y="218"/>
                </a:lnTo>
                <a:lnTo>
                  <a:pt x="219" y="265"/>
                </a:lnTo>
                <a:lnTo>
                  <a:pt x="187" y="268"/>
                </a:lnTo>
                <a:lnTo>
                  <a:pt x="265" y="270"/>
                </a:lnTo>
                <a:lnTo>
                  <a:pt x="220" y="282"/>
                </a:lnTo>
                <a:lnTo>
                  <a:pt x="245" y="297"/>
                </a:lnTo>
                <a:lnTo>
                  <a:pt x="174" y="272"/>
                </a:lnTo>
                <a:lnTo>
                  <a:pt x="131" y="282"/>
                </a:lnTo>
                <a:lnTo>
                  <a:pt x="115" y="322"/>
                </a:lnTo>
                <a:lnTo>
                  <a:pt x="155" y="309"/>
                </a:lnTo>
                <a:lnTo>
                  <a:pt x="149" y="322"/>
                </a:lnTo>
                <a:lnTo>
                  <a:pt x="165" y="322"/>
                </a:lnTo>
                <a:lnTo>
                  <a:pt x="189" y="292"/>
                </a:lnTo>
                <a:lnTo>
                  <a:pt x="180" y="317"/>
                </a:lnTo>
                <a:lnTo>
                  <a:pt x="202" y="321"/>
                </a:lnTo>
                <a:lnTo>
                  <a:pt x="158" y="330"/>
                </a:lnTo>
                <a:lnTo>
                  <a:pt x="187" y="331"/>
                </a:lnTo>
                <a:lnTo>
                  <a:pt x="165" y="339"/>
                </a:lnTo>
                <a:lnTo>
                  <a:pt x="183" y="356"/>
                </a:lnTo>
                <a:lnTo>
                  <a:pt x="214" y="356"/>
                </a:lnTo>
                <a:lnTo>
                  <a:pt x="245" y="327"/>
                </a:lnTo>
                <a:lnTo>
                  <a:pt x="192" y="370"/>
                </a:lnTo>
                <a:lnTo>
                  <a:pt x="139" y="337"/>
                </a:lnTo>
                <a:lnTo>
                  <a:pt x="93" y="343"/>
                </a:lnTo>
                <a:lnTo>
                  <a:pt x="132" y="377"/>
                </a:lnTo>
                <a:lnTo>
                  <a:pt x="66" y="397"/>
                </a:lnTo>
                <a:lnTo>
                  <a:pt x="73" y="422"/>
                </a:lnTo>
                <a:lnTo>
                  <a:pt x="86" y="398"/>
                </a:lnTo>
                <a:lnTo>
                  <a:pt x="89" y="422"/>
                </a:lnTo>
                <a:lnTo>
                  <a:pt x="133" y="411"/>
                </a:lnTo>
                <a:lnTo>
                  <a:pt x="166" y="433"/>
                </a:lnTo>
                <a:lnTo>
                  <a:pt x="189" y="430"/>
                </a:lnTo>
                <a:lnTo>
                  <a:pt x="172" y="414"/>
                </a:lnTo>
                <a:lnTo>
                  <a:pt x="219" y="419"/>
                </a:lnTo>
                <a:lnTo>
                  <a:pt x="214" y="403"/>
                </a:lnTo>
                <a:lnTo>
                  <a:pt x="234" y="422"/>
                </a:lnTo>
                <a:lnTo>
                  <a:pt x="247" y="419"/>
                </a:lnTo>
                <a:lnTo>
                  <a:pt x="241" y="405"/>
                </a:lnTo>
                <a:lnTo>
                  <a:pt x="276" y="419"/>
                </a:lnTo>
                <a:lnTo>
                  <a:pt x="277" y="435"/>
                </a:lnTo>
                <a:lnTo>
                  <a:pt x="344" y="419"/>
                </a:lnTo>
                <a:lnTo>
                  <a:pt x="356" y="394"/>
                </a:lnTo>
                <a:lnTo>
                  <a:pt x="327" y="398"/>
                </a:lnTo>
                <a:lnTo>
                  <a:pt x="327" y="377"/>
                </a:lnTo>
                <a:lnTo>
                  <a:pt x="251" y="376"/>
                </a:lnTo>
                <a:lnTo>
                  <a:pt x="350" y="369"/>
                </a:lnTo>
                <a:lnTo>
                  <a:pt x="364" y="352"/>
                </a:lnTo>
                <a:lnTo>
                  <a:pt x="350" y="330"/>
                </a:lnTo>
                <a:lnTo>
                  <a:pt x="406" y="330"/>
                </a:lnTo>
                <a:lnTo>
                  <a:pt x="418" y="322"/>
                </a:lnTo>
                <a:lnTo>
                  <a:pt x="379" y="317"/>
                </a:lnTo>
                <a:lnTo>
                  <a:pt x="430" y="314"/>
                </a:lnTo>
                <a:lnTo>
                  <a:pt x="398" y="299"/>
                </a:lnTo>
                <a:lnTo>
                  <a:pt x="437" y="289"/>
                </a:lnTo>
                <a:lnTo>
                  <a:pt x="436" y="279"/>
                </a:lnTo>
                <a:lnTo>
                  <a:pt x="360" y="272"/>
                </a:lnTo>
                <a:lnTo>
                  <a:pt x="403" y="264"/>
                </a:lnTo>
                <a:lnTo>
                  <a:pt x="359" y="260"/>
                </a:lnTo>
                <a:lnTo>
                  <a:pt x="437" y="268"/>
                </a:lnTo>
                <a:lnTo>
                  <a:pt x="440" y="255"/>
                </a:lnTo>
                <a:lnTo>
                  <a:pt x="357" y="250"/>
                </a:lnTo>
                <a:lnTo>
                  <a:pt x="466" y="234"/>
                </a:lnTo>
                <a:lnTo>
                  <a:pt x="436" y="219"/>
                </a:lnTo>
                <a:lnTo>
                  <a:pt x="514" y="226"/>
                </a:lnTo>
                <a:lnTo>
                  <a:pt x="538" y="202"/>
                </a:lnTo>
                <a:lnTo>
                  <a:pt x="500" y="200"/>
                </a:lnTo>
                <a:lnTo>
                  <a:pt x="550" y="198"/>
                </a:lnTo>
                <a:lnTo>
                  <a:pt x="544" y="181"/>
                </a:lnTo>
                <a:lnTo>
                  <a:pt x="568" y="184"/>
                </a:lnTo>
                <a:lnTo>
                  <a:pt x="698" y="112"/>
                </a:lnTo>
                <a:lnTo>
                  <a:pt x="554" y="140"/>
                </a:lnTo>
                <a:lnTo>
                  <a:pt x="634" y="108"/>
                </a:lnTo>
                <a:lnTo>
                  <a:pt x="585" y="109"/>
                </a:lnTo>
                <a:lnTo>
                  <a:pt x="573" y="97"/>
                </a:lnTo>
                <a:lnTo>
                  <a:pt x="665" y="103"/>
                </a:lnTo>
                <a:lnTo>
                  <a:pt x="780" y="67"/>
                </a:lnTo>
                <a:lnTo>
                  <a:pt x="780" y="48"/>
                </a:lnTo>
                <a:lnTo>
                  <a:pt x="731" y="48"/>
                </a:lnTo>
                <a:lnTo>
                  <a:pt x="719" y="19"/>
                </a:lnTo>
                <a:lnTo>
                  <a:pt x="585" y="31"/>
                </a:lnTo>
                <a:lnTo>
                  <a:pt x="643" y="13"/>
                </a:lnTo>
                <a:lnTo>
                  <a:pt x="466" y="0"/>
                </a:lnTo>
                <a:lnTo>
                  <a:pt x="451" y="15"/>
                </a:lnTo>
                <a:lnTo>
                  <a:pt x="462" y="24"/>
                </a:lnTo>
                <a:lnTo>
                  <a:pt x="430" y="10"/>
                </a:lnTo>
                <a:lnTo>
                  <a:pt x="352" y="10"/>
                </a:lnTo>
                <a:lnTo>
                  <a:pt x="407" y="38"/>
                </a:lnTo>
                <a:lnTo>
                  <a:pt x="387" y="48"/>
                </a:lnTo>
                <a:lnTo>
                  <a:pt x="359" y="18"/>
                </a:lnTo>
                <a:lnTo>
                  <a:pt x="287" y="14"/>
                </a:lnTo>
                <a:lnTo>
                  <a:pt x="302" y="28"/>
                </a:lnTo>
                <a:lnTo>
                  <a:pt x="247" y="24"/>
                </a:lnTo>
                <a:lnTo>
                  <a:pt x="273" y="43"/>
                </a:lnTo>
                <a:lnTo>
                  <a:pt x="230" y="31"/>
                </a:lnTo>
                <a:lnTo>
                  <a:pt x="244" y="43"/>
                </a:lnTo>
                <a:lnTo>
                  <a:pt x="217" y="48"/>
                </a:lnTo>
                <a:lnTo>
                  <a:pt x="273" y="77"/>
                </a:lnTo>
                <a:lnTo>
                  <a:pt x="150" y="45"/>
                </a:lnTo>
                <a:lnTo>
                  <a:pt x="121" y="67"/>
                </a:lnTo>
                <a:lnTo>
                  <a:pt x="169" y="79"/>
                </a:lnTo>
                <a:lnTo>
                  <a:pt x="89" y="70"/>
                </a:lnTo>
                <a:lnTo>
                  <a:pt x="0" y="103"/>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2" name="Freeform 38"/>
          <p:cNvSpPr>
            <a:spLocks/>
          </p:cNvSpPr>
          <p:nvPr/>
        </p:nvSpPr>
        <p:spPr bwMode="auto">
          <a:xfrm>
            <a:off x="4414839" y="2668589"/>
            <a:ext cx="433387" cy="338137"/>
          </a:xfrm>
          <a:custGeom>
            <a:avLst/>
            <a:gdLst>
              <a:gd name="T0" fmla="*/ 2147483647 w 729"/>
              <a:gd name="T1" fmla="*/ 2147483647 h 568"/>
              <a:gd name="T2" fmla="*/ 2147483647 w 729"/>
              <a:gd name="T3" fmla="*/ 0 h 568"/>
              <a:gd name="T4" fmla="*/ 2147483647 w 729"/>
              <a:gd name="T5" fmla="*/ 2147483647 h 568"/>
              <a:gd name="T6" fmla="*/ 2147483647 w 729"/>
              <a:gd name="T7" fmla="*/ 2147483647 h 568"/>
              <a:gd name="T8" fmla="*/ 2147483647 w 729"/>
              <a:gd name="T9" fmla="*/ 2147483647 h 568"/>
              <a:gd name="T10" fmla="*/ 2147483647 w 729"/>
              <a:gd name="T11" fmla="*/ 2147483647 h 568"/>
              <a:gd name="T12" fmla="*/ 2147483647 w 729"/>
              <a:gd name="T13" fmla="*/ 2147483647 h 568"/>
              <a:gd name="T14" fmla="*/ 2147483647 w 729"/>
              <a:gd name="T15" fmla="*/ 2147483647 h 568"/>
              <a:gd name="T16" fmla="*/ 2147483647 w 729"/>
              <a:gd name="T17" fmla="*/ 2147483647 h 568"/>
              <a:gd name="T18" fmla="*/ 2147483647 w 729"/>
              <a:gd name="T19" fmla="*/ 2147483647 h 568"/>
              <a:gd name="T20" fmla="*/ 2147483647 w 729"/>
              <a:gd name="T21" fmla="*/ 2147483647 h 568"/>
              <a:gd name="T22" fmla="*/ 2147483647 w 729"/>
              <a:gd name="T23" fmla="*/ 2147483647 h 568"/>
              <a:gd name="T24" fmla="*/ 2147483647 w 729"/>
              <a:gd name="T25" fmla="*/ 2147483647 h 568"/>
              <a:gd name="T26" fmla="*/ 2147483647 w 729"/>
              <a:gd name="T27" fmla="*/ 2147483647 h 568"/>
              <a:gd name="T28" fmla="*/ 2147483647 w 729"/>
              <a:gd name="T29" fmla="*/ 2147483647 h 568"/>
              <a:gd name="T30" fmla="*/ 2147483647 w 729"/>
              <a:gd name="T31" fmla="*/ 2147483647 h 568"/>
              <a:gd name="T32" fmla="*/ 2147483647 w 729"/>
              <a:gd name="T33" fmla="*/ 2147483647 h 568"/>
              <a:gd name="T34" fmla="*/ 2147483647 w 729"/>
              <a:gd name="T35" fmla="*/ 2147483647 h 568"/>
              <a:gd name="T36" fmla="*/ 2147483647 w 729"/>
              <a:gd name="T37" fmla="*/ 2147483647 h 568"/>
              <a:gd name="T38" fmla="*/ 2147483647 w 729"/>
              <a:gd name="T39" fmla="*/ 2147483647 h 568"/>
              <a:gd name="T40" fmla="*/ 2147483647 w 729"/>
              <a:gd name="T41" fmla="*/ 2147483647 h 568"/>
              <a:gd name="T42" fmla="*/ 2147483647 w 729"/>
              <a:gd name="T43" fmla="*/ 2147483647 h 568"/>
              <a:gd name="T44" fmla="*/ 2147483647 w 729"/>
              <a:gd name="T45" fmla="*/ 2147483647 h 568"/>
              <a:gd name="T46" fmla="*/ 2147483647 w 729"/>
              <a:gd name="T47" fmla="*/ 2147483647 h 568"/>
              <a:gd name="T48" fmla="*/ 2147483647 w 729"/>
              <a:gd name="T49" fmla="*/ 2147483647 h 568"/>
              <a:gd name="T50" fmla="*/ 2147483647 w 729"/>
              <a:gd name="T51" fmla="*/ 2147483647 h 568"/>
              <a:gd name="T52" fmla="*/ 2147483647 w 729"/>
              <a:gd name="T53" fmla="*/ 2147483647 h 568"/>
              <a:gd name="T54" fmla="*/ 2147483647 w 729"/>
              <a:gd name="T55" fmla="*/ 2147483647 h 568"/>
              <a:gd name="T56" fmla="*/ 2147483647 w 729"/>
              <a:gd name="T57" fmla="*/ 2147483647 h 568"/>
              <a:gd name="T58" fmla="*/ 2147483647 w 729"/>
              <a:gd name="T59" fmla="*/ 2147483647 h 568"/>
              <a:gd name="T60" fmla="*/ 2147483647 w 729"/>
              <a:gd name="T61" fmla="*/ 2147483647 h 568"/>
              <a:gd name="T62" fmla="*/ 2147483647 w 729"/>
              <a:gd name="T63" fmla="*/ 2147483647 h 568"/>
              <a:gd name="T64" fmla="*/ 2147483647 w 729"/>
              <a:gd name="T65" fmla="*/ 2147483647 h 568"/>
              <a:gd name="T66" fmla="*/ 2147483647 w 729"/>
              <a:gd name="T67" fmla="*/ 2147483647 h 568"/>
              <a:gd name="T68" fmla="*/ 2147483647 w 729"/>
              <a:gd name="T69" fmla="*/ 2147483647 h 568"/>
              <a:gd name="T70" fmla="*/ 2147483647 w 729"/>
              <a:gd name="T71" fmla="*/ 2147483647 h 568"/>
              <a:gd name="T72" fmla="*/ 2147483647 w 729"/>
              <a:gd name="T73" fmla="*/ 2147483647 h 568"/>
              <a:gd name="T74" fmla="*/ 2147483647 w 729"/>
              <a:gd name="T75" fmla="*/ 2147483647 h 568"/>
              <a:gd name="T76" fmla="*/ 2147483647 w 729"/>
              <a:gd name="T77" fmla="*/ 2147483647 h 568"/>
              <a:gd name="T78" fmla="*/ 2147483647 w 729"/>
              <a:gd name="T79" fmla="*/ 2147483647 h 568"/>
              <a:gd name="T80" fmla="*/ 2147483647 w 729"/>
              <a:gd name="T81" fmla="*/ 2147483647 h 568"/>
              <a:gd name="T82" fmla="*/ 2147483647 w 729"/>
              <a:gd name="T83" fmla="*/ 2147483647 h 568"/>
              <a:gd name="T84" fmla="*/ 2147483647 w 729"/>
              <a:gd name="T85" fmla="*/ 2147483647 h 568"/>
              <a:gd name="T86" fmla="*/ 2147483647 w 729"/>
              <a:gd name="T87" fmla="*/ 2147483647 h 568"/>
              <a:gd name="T88" fmla="*/ 2147483647 w 729"/>
              <a:gd name="T89" fmla="*/ 2147483647 h 568"/>
              <a:gd name="T90" fmla="*/ 2147483647 w 729"/>
              <a:gd name="T91" fmla="*/ 2147483647 h 568"/>
              <a:gd name="T92" fmla="*/ 2147483647 w 729"/>
              <a:gd name="T93" fmla="*/ 2147483647 h 568"/>
              <a:gd name="T94" fmla="*/ 2147483647 w 729"/>
              <a:gd name="T95" fmla="*/ 2147483647 h 568"/>
              <a:gd name="T96" fmla="*/ 2147483647 w 729"/>
              <a:gd name="T97" fmla="*/ 2147483647 h 568"/>
              <a:gd name="T98" fmla="*/ 2147483647 w 729"/>
              <a:gd name="T99" fmla="*/ 2147483647 h 568"/>
              <a:gd name="T100" fmla="*/ 2147483647 w 729"/>
              <a:gd name="T101" fmla="*/ 2147483647 h 568"/>
              <a:gd name="T102" fmla="*/ 2147483647 w 729"/>
              <a:gd name="T103" fmla="*/ 2147483647 h 568"/>
              <a:gd name="T104" fmla="*/ 0 w 729"/>
              <a:gd name="T105" fmla="*/ 2147483647 h 56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9"/>
              <a:gd name="T160" fmla="*/ 0 h 568"/>
              <a:gd name="T161" fmla="*/ 729 w 729"/>
              <a:gd name="T162" fmla="*/ 568 h 56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9" h="568">
                <a:moveTo>
                  <a:pt x="0" y="126"/>
                </a:moveTo>
                <a:lnTo>
                  <a:pt x="6" y="65"/>
                </a:lnTo>
                <a:lnTo>
                  <a:pt x="36" y="21"/>
                </a:lnTo>
                <a:lnTo>
                  <a:pt x="87" y="0"/>
                </a:lnTo>
                <a:lnTo>
                  <a:pt x="128" y="8"/>
                </a:lnTo>
                <a:lnTo>
                  <a:pt x="83" y="65"/>
                </a:lnTo>
                <a:lnTo>
                  <a:pt x="94" y="100"/>
                </a:lnTo>
                <a:lnTo>
                  <a:pt x="128" y="134"/>
                </a:lnTo>
                <a:lnTo>
                  <a:pt x="87" y="147"/>
                </a:lnTo>
                <a:lnTo>
                  <a:pt x="131" y="146"/>
                </a:lnTo>
                <a:lnTo>
                  <a:pt x="137" y="117"/>
                </a:lnTo>
                <a:lnTo>
                  <a:pt x="103" y="98"/>
                </a:lnTo>
                <a:lnTo>
                  <a:pt x="131" y="77"/>
                </a:lnTo>
                <a:lnTo>
                  <a:pt x="109" y="52"/>
                </a:lnTo>
                <a:lnTo>
                  <a:pt x="152" y="59"/>
                </a:lnTo>
                <a:lnTo>
                  <a:pt x="115" y="45"/>
                </a:lnTo>
                <a:lnTo>
                  <a:pt x="157" y="49"/>
                </a:lnTo>
                <a:lnTo>
                  <a:pt x="127" y="27"/>
                </a:lnTo>
                <a:lnTo>
                  <a:pt x="163" y="28"/>
                </a:lnTo>
                <a:lnTo>
                  <a:pt x="185" y="8"/>
                </a:lnTo>
                <a:lnTo>
                  <a:pt x="215" y="6"/>
                </a:lnTo>
                <a:lnTo>
                  <a:pt x="218" y="34"/>
                </a:lnTo>
                <a:lnTo>
                  <a:pt x="239" y="45"/>
                </a:lnTo>
                <a:lnTo>
                  <a:pt x="230" y="100"/>
                </a:lnTo>
                <a:lnTo>
                  <a:pt x="258" y="75"/>
                </a:lnTo>
                <a:lnTo>
                  <a:pt x="277" y="86"/>
                </a:lnTo>
                <a:lnTo>
                  <a:pt x="316" y="59"/>
                </a:lnTo>
                <a:lnTo>
                  <a:pt x="376" y="75"/>
                </a:lnTo>
                <a:lnTo>
                  <a:pt x="402" y="100"/>
                </a:lnTo>
                <a:lnTo>
                  <a:pt x="383" y="117"/>
                </a:lnTo>
                <a:lnTo>
                  <a:pt x="419" y="110"/>
                </a:lnTo>
                <a:lnTo>
                  <a:pt x="408" y="125"/>
                </a:lnTo>
                <a:lnTo>
                  <a:pt x="429" y="134"/>
                </a:lnTo>
                <a:lnTo>
                  <a:pt x="447" y="115"/>
                </a:lnTo>
                <a:lnTo>
                  <a:pt x="473" y="125"/>
                </a:lnTo>
                <a:lnTo>
                  <a:pt x="481" y="141"/>
                </a:lnTo>
                <a:lnTo>
                  <a:pt x="458" y="146"/>
                </a:lnTo>
                <a:lnTo>
                  <a:pt x="494" y="146"/>
                </a:lnTo>
                <a:lnTo>
                  <a:pt x="488" y="168"/>
                </a:lnTo>
                <a:lnTo>
                  <a:pt x="513" y="157"/>
                </a:lnTo>
                <a:lnTo>
                  <a:pt x="497" y="174"/>
                </a:lnTo>
                <a:lnTo>
                  <a:pt x="549" y="169"/>
                </a:lnTo>
                <a:lnTo>
                  <a:pt x="521" y="188"/>
                </a:lnTo>
                <a:lnTo>
                  <a:pt x="545" y="188"/>
                </a:lnTo>
                <a:lnTo>
                  <a:pt x="535" y="203"/>
                </a:lnTo>
                <a:lnTo>
                  <a:pt x="557" y="183"/>
                </a:lnTo>
                <a:lnTo>
                  <a:pt x="581" y="203"/>
                </a:lnTo>
                <a:lnTo>
                  <a:pt x="539" y="220"/>
                </a:lnTo>
                <a:lnTo>
                  <a:pt x="600" y="233"/>
                </a:lnTo>
                <a:lnTo>
                  <a:pt x="548" y="237"/>
                </a:lnTo>
                <a:lnTo>
                  <a:pt x="568" y="246"/>
                </a:lnTo>
                <a:lnTo>
                  <a:pt x="552" y="265"/>
                </a:lnTo>
                <a:lnTo>
                  <a:pt x="612" y="298"/>
                </a:lnTo>
                <a:lnTo>
                  <a:pt x="641" y="293"/>
                </a:lnTo>
                <a:lnTo>
                  <a:pt x="657" y="331"/>
                </a:lnTo>
                <a:lnTo>
                  <a:pt x="686" y="329"/>
                </a:lnTo>
                <a:lnTo>
                  <a:pt x="683" y="347"/>
                </a:lnTo>
                <a:lnTo>
                  <a:pt x="729" y="354"/>
                </a:lnTo>
                <a:lnTo>
                  <a:pt x="723" y="377"/>
                </a:lnTo>
                <a:lnTo>
                  <a:pt x="700" y="375"/>
                </a:lnTo>
                <a:lnTo>
                  <a:pt x="710" y="387"/>
                </a:lnTo>
                <a:lnTo>
                  <a:pt x="698" y="408"/>
                </a:lnTo>
                <a:lnTo>
                  <a:pt x="678" y="398"/>
                </a:lnTo>
                <a:lnTo>
                  <a:pt x="673" y="438"/>
                </a:lnTo>
                <a:lnTo>
                  <a:pt x="590" y="362"/>
                </a:lnTo>
                <a:lnTo>
                  <a:pt x="558" y="371"/>
                </a:lnTo>
                <a:lnTo>
                  <a:pt x="581" y="390"/>
                </a:lnTo>
                <a:lnTo>
                  <a:pt x="564" y="408"/>
                </a:lnTo>
                <a:lnTo>
                  <a:pt x="577" y="407"/>
                </a:lnTo>
                <a:lnTo>
                  <a:pt x="596" y="442"/>
                </a:lnTo>
                <a:lnTo>
                  <a:pt x="634" y="450"/>
                </a:lnTo>
                <a:lnTo>
                  <a:pt x="631" y="469"/>
                </a:lnTo>
                <a:lnTo>
                  <a:pt x="654" y="490"/>
                </a:lnTo>
                <a:lnTo>
                  <a:pt x="641" y="538"/>
                </a:lnTo>
                <a:lnTo>
                  <a:pt x="539" y="488"/>
                </a:lnTo>
                <a:lnTo>
                  <a:pt x="608" y="568"/>
                </a:lnTo>
                <a:lnTo>
                  <a:pt x="478" y="523"/>
                </a:lnTo>
                <a:lnTo>
                  <a:pt x="458" y="496"/>
                </a:lnTo>
                <a:lnTo>
                  <a:pt x="476" y="495"/>
                </a:lnTo>
                <a:lnTo>
                  <a:pt x="434" y="477"/>
                </a:lnTo>
                <a:lnTo>
                  <a:pt x="421" y="449"/>
                </a:lnTo>
                <a:lnTo>
                  <a:pt x="390" y="438"/>
                </a:lnTo>
                <a:lnTo>
                  <a:pt x="387" y="459"/>
                </a:lnTo>
                <a:lnTo>
                  <a:pt x="368" y="449"/>
                </a:lnTo>
                <a:lnTo>
                  <a:pt x="341" y="467"/>
                </a:lnTo>
                <a:lnTo>
                  <a:pt x="303" y="449"/>
                </a:lnTo>
                <a:lnTo>
                  <a:pt x="322" y="414"/>
                </a:lnTo>
                <a:lnTo>
                  <a:pt x="419" y="414"/>
                </a:lnTo>
                <a:lnTo>
                  <a:pt x="396" y="379"/>
                </a:lnTo>
                <a:lnTo>
                  <a:pt x="452" y="329"/>
                </a:lnTo>
                <a:lnTo>
                  <a:pt x="412" y="262"/>
                </a:lnTo>
                <a:lnTo>
                  <a:pt x="386" y="257"/>
                </a:lnTo>
                <a:lnTo>
                  <a:pt x="401" y="244"/>
                </a:lnTo>
                <a:lnTo>
                  <a:pt x="342" y="264"/>
                </a:lnTo>
                <a:lnTo>
                  <a:pt x="341" y="244"/>
                </a:lnTo>
                <a:lnTo>
                  <a:pt x="360" y="233"/>
                </a:lnTo>
                <a:lnTo>
                  <a:pt x="317" y="207"/>
                </a:lnTo>
                <a:lnTo>
                  <a:pt x="316" y="187"/>
                </a:lnTo>
                <a:lnTo>
                  <a:pt x="275" y="176"/>
                </a:lnTo>
                <a:lnTo>
                  <a:pt x="285" y="205"/>
                </a:lnTo>
                <a:lnTo>
                  <a:pt x="215" y="195"/>
                </a:lnTo>
                <a:lnTo>
                  <a:pt x="232" y="211"/>
                </a:lnTo>
                <a:lnTo>
                  <a:pt x="48" y="183"/>
                </a:lnTo>
                <a:lnTo>
                  <a:pt x="16" y="146"/>
                </a:lnTo>
                <a:lnTo>
                  <a:pt x="74" y="149"/>
                </a:lnTo>
                <a:lnTo>
                  <a:pt x="0" y="12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3" name="Freeform 39"/>
          <p:cNvSpPr>
            <a:spLocks/>
          </p:cNvSpPr>
          <p:nvPr/>
        </p:nvSpPr>
        <p:spPr bwMode="auto">
          <a:xfrm>
            <a:off x="4459288" y="2900363"/>
            <a:ext cx="100012" cy="76200"/>
          </a:xfrm>
          <a:custGeom>
            <a:avLst/>
            <a:gdLst>
              <a:gd name="T0" fmla="*/ 0 w 169"/>
              <a:gd name="T1" fmla="*/ 2147483647 h 124"/>
              <a:gd name="T2" fmla="*/ 2147483647 w 169"/>
              <a:gd name="T3" fmla="*/ 2147483647 h 124"/>
              <a:gd name="T4" fmla="*/ 2147483647 w 169"/>
              <a:gd name="T5" fmla="*/ 0 h 124"/>
              <a:gd name="T6" fmla="*/ 2147483647 w 169"/>
              <a:gd name="T7" fmla="*/ 2147483647 h 124"/>
              <a:gd name="T8" fmla="*/ 2147483647 w 169"/>
              <a:gd name="T9" fmla="*/ 2147483647 h 124"/>
              <a:gd name="T10" fmla="*/ 2147483647 w 169"/>
              <a:gd name="T11" fmla="*/ 2147483647 h 124"/>
              <a:gd name="T12" fmla="*/ 2147483647 w 169"/>
              <a:gd name="T13" fmla="*/ 2147483647 h 124"/>
              <a:gd name="T14" fmla="*/ 2147483647 w 169"/>
              <a:gd name="T15" fmla="*/ 2147483647 h 124"/>
              <a:gd name="T16" fmla="*/ 2147483647 w 169"/>
              <a:gd name="T17" fmla="*/ 2147483647 h 124"/>
              <a:gd name="T18" fmla="*/ 2147483647 w 169"/>
              <a:gd name="T19" fmla="*/ 2147483647 h 124"/>
              <a:gd name="T20" fmla="*/ 0 w 169"/>
              <a:gd name="T21" fmla="*/ 2147483647 h 1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9"/>
              <a:gd name="T34" fmla="*/ 0 h 124"/>
              <a:gd name="T35" fmla="*/ 169 w 169"/>
              <a:gd name="T36" fmla="*/ 124 h 1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9" h="124">
                <a:moveTo>
                  <a:pt x="0" y="100"/>
                </a:moveTo>
                <a:lnTo>
                  <a:pt x="23" y="76"/>
                </a:lnTo>
                <a:lnTo>
                  <a:pt x="41" y="0"/>
                </a:lnTo>
                <a:lnTo>
                  <a:pt x="54" y="27"/>
                </a:lnTo>
                <a:lnTo>
                  <a:pt x="93" y="34"/>
                </a:lnTo>
                <a:lnTo>
                  <a:pt x="169" y="90"/>
                </a:lnTo>
                <a:lnTo>
                  <a:pt x="158" y="110"/>
                </a:lnTo>
                <a:lnTo>
                  <a:pt x="90" y="83"/>
                </a:lnTo>
                <a:lnTo>
                  <a:pt x="48" y="124"/>
                </a:lnTo>
                <a:lnTo>
                  <a:pt x="39" y="90"/>
                </a:lnTo>
                <a:lnTo>
                  <a:pt x="0" y="10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4" name="Freeform 40"/>
          <p:cNvSpPr>
            <a:spLocks/>
          </p:cNvSpPr>
          <p:nvPr/>
        </p:nvSpPr>
        <p:spPr bwMode="auto">
          <a:xfrm>
            <a:off x="4879976" y="3248026"/>
            <a:ext cx="100013" cy="106363"/>
          </a:xfrm>
          <a:custGeom>
            <a:avLst/>
            <a:gdLst>
              <a:gd name="T0" fmla="*/ 0 w 171"/>
              <a:gd name="T1" fmla="*/ 2147483647 h 178"/>
              <a:gd name="T2" fmla="*/ 2147483647 w 171"/>
              <a:gd name="T3" fmla="*/ 2147483647 h 178"/>
              <a:gd name="T4" fmla="*/ 2147483647 w 171"/>
              <a:gd name="T5" fmla="*/ 0 h 178"/>
              <a:gd name="T6" fmla="*/ 2147483647 w 171"/>
              <a:gd name="T7" fmla="*/ 2147483647 h 178"/>
              <a:gd name="T8" fmla="*/ 2147483647 w 171"/>
              <a:gd name="T9" fmla="*/ 2147483647 h 178"/>
              <a:gd name="T10" fmla="*/ 2147483647 w 171"/>
              <a:gd name="T11" fmla="*/ 2147483647 h 178"/>
              <a:gd name="T12" fmla="*/ 2147483647 w 171"/>
              <a:gd name="T13" fmla="*/ 2147483647 h 178"/>
              <a:gd name="T14" fmla="*/ 2147483647 w 171"/>
              <a:gd name="T15" fmla="*/ 2147483647 h 178"/>
              <a:gd name="T16" fmla="*/ 2147483647 w 171"/>
              <a:gd name="T17" fmla="*/ 2147483647 h 178"/>
              <a:gd name="T18" fmla="*/ 2147483647 w 171"/>
              <a:gd name="T19" fmla="*/ 2147483647 h 178"/>
              <a:gd name="T20" fmla="*/ 2147483647 w 171"/>
              <a:gd name="T21" fmla="*/ 2147483647 h 178"/>
              <a:gd name="T22" fmla="*/ 2147483647 w 171"/>
              <a:gd name="T23" fmla="*/ 2147483647 h 178"/>
              <a:gd name="T24" fmla="*/ 2147483647 w 171"/>
              <a:gd name="T25" fmla="*/ 2147483647 h 178"/>
              <a:gd name="T26" fmla="*/ 2147483647 w 171"/>
              <a:gd name="T27" fmla="*/ 2147483647 h 178"/>
              <a:gd name="T28" fmla="*/ 2147483647 w 171"/>
              <a:gd name="T29" fmla="*/ 2147483647 h 178"/>
              <a:gd name="T30" fmla="*/ 2147483647 w 171"/>
              <a:gd name="T31" fmla="*/ 2147483647 h 178"/>
              <a:gd name="T32" fmla="*/ 2147483647 w 171"/>
              <a:gd name="T33" fmla="*/ 2147483647 h 178"/>
              <a:gd name="T34" fmla="*/ 2147483647 w 171"/>
              <a:gd name="T35" fmla="*/ 2147483647 h 178"/>
              <a:gd name="T36" fmla="*/ 2147483647 w 171"/>
              <a:gd name="T37" fmla="*/ 2147483647 h 178"/>
              <a:gd name="T38" fmla="*/ 2147483647 w 171"/>
              <a:gd name="T39" fmla="*/ 2147483647 h 178"/>
              <a:gd name="T40" fmla="*/ 0 w 171"/>
              <a:gd name="T41" fmla="*/ 2147483647 h 1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78"/>
              <a:gd name="T65" fmla="*/ 171 w 171"/>
              <a:gd name="T66" fmla="*/ 178 h 1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78">
                <a:moveTo>
                  <a:pt x="0" y="139"/>
                </a:moveTo>
                <a:lnTo>
                  <a:pt x="70" y="9"/>
                </a:lnTo>
                <a:lnTo>
                  <a:pt x="98" y="0"/>
                </a:lnTo>
                <a:lnTo>
                  <a:pt x="63" y="69"/>
                </a:lnTo>
                <a:lnTo>
                  <a:pt x="85" y="52"/>
                </a:lnTo>
                <a:lnTo>
                  <a:pt x="102" y="83"/>
                </a:lnTo>
                <a:lnTo>
                  <a:pt x="147" y="83"/>
                </a:lnTo>
                <a:lnTo>
                  <a:pt x="136" y="109"/>
                </a:lnTo>
                <a:lnTo>
                  <a:pt x="159" y="108"/>
                </a:lnTo>
                <a:lnTo>
                  <a:pt x="144" y="137"/>
                </a:lnTo>
                <a:lnTo>
                  <a:pt x="165" y="121"/>
                </a:lnTo>
                <a:lnTo>
                  <a:pt x="171" y="147"/>
                </a:lnTo>
                <a:lnTo>
                  <a:pt x="148" y="178"/>
                </a:lnTo>
                <a:lnTo>
                  <a:pt x="147" y="157"/>
                </a:lnTo>
                <a:lnTo>
                  <a:pt x="136" y="167"/>
                </a:lnTo>
                <a:lnTo>
                  <a:pt x="136" y="133"/>
                </a:lnTo>
                <a:lnTo>
                  <a:pt x="93" y="167"/>
                </a:lnTo>
                <a:lnTo>
                  <a:pt x="117" y="143"/>
                </a:lnTo>
                <a:lnTo>
                  <a:pt x="82" y="147"/>
                </a:lnTo>
                <a:lnTo>
                  <a:pt x="92" y="135"/>
                </a:lnTo>
                <a:lnTo>
                  <a:pt x="0" y="139"/>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5" name="Freeform 41"/>
          <p:cNvSpPr>
            <a:spLocks/>
          </p:cNvSpPr>
          <p:nvPr/>
        </p:nvSpPr>
        <p:spPr bwMode="auto">
          <a:xfrm>
            <a:off x="6985001" y="4021139"/>
            <a:ext cx="28575" cy="58737"/>
          </a:xfrm>
          <a:custGeom>
            <a:avLst/>
            <a:gdLst>
              <a:gd name="T0" fmla="*/ 0 w 48"/>
              <a:gd name="T1" fmla="*/ 0 h 103"/>
              <a:gd name="T2" fmla="*/ 2147483647 w 48"/>
              <a:gd name="T3" fmla="*/ 2147483647 h 103"/>
              <a:gd name="T4" fmla="*/ 2147483647 w 48"/>
              <a:gd name="T5" fmla="*/ 2147483647 h 103"/>
              <a:gd name="T6" fmla="*/ 2147483647 w 48"/>
              <a:gd name="T7" fmla="*/ 2147483647 h 103"/>
              <a:gd name="T8" fmla="*/ 0 w 48"/>
              <a:gd name="T9" fmla="*/ 0 h 103"/>
              <a:gd name="T10" fmla="*/ 0 60000 65536"/>
              <a:gd name="T11" fmla="*/ 0 60000 65536"/>
              <a:gd name="T12" fmla="*/ 0 60000 65536"/>
              <a:gd name="T13" fmla="*/ 0 60000 65536"/>
              <a:gd name="T14" fmla="*/ 0 60000 65536"/>
              <a:gd name="T15" fmla="*/ 0 w 48"/>
              <a:gd name="T16" fmla="*/ 0 h 103"/>
              <a:gd name="T17" fmla="*/ 48 w 48"/>
              <a:gd name="T18" fmla="*/ 103 h 103"/>
            </a:gdLst>
            <a:ahLst/>
            <a:cxnLst>
              <a:cxn ang="T10">
                <a:pos x="T0" y="T1"/>
              </a:cxn>
              <a:cxn ang="T11">
                <a:pos x="T2" y="T3"/>
              </a:cxn>
              <a:cxn ang="T12">
                <a:pos x="T4" y="T5"/>
              </a:cxn>
              <a:cxn ang="T13">
                <a:pos x="T6" y="T7"/>
              </a:cxn>
              <a:cxn ang="T14">
                <a:pos x="T8" y="T9"/>
              </a:cxn>
            </a:cxnLst>
            <a:rect l="T15" t="T16" r="T17" b="T18"/>
            <a:pathLst>
              <a:path w="48" h="103">
                <a:moveTo>
                  <a:pt x="0" y="0"/>
                </a:moveTo>
                <a:lnTo>
                  <a:pt x="7" y="103"/>
                </a:lnTo>
                <a:lnTo>
                  <a:pt x="48" y="85"/>
                </a:lnTo>
                <a:lnTo>
                  <a:pt x="29" y="23"/>
                </a:lnTo>
                <a:lnTo>
                  <a:pt x="0" y="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6" name="Freeform 42"/>
          <p:cNvSpPr>
            <a:spLocks/>
          </p:cNvSpPr>
          <p:nvPr/>
        </p:nvSpPr>
        <p:spPr bwMode="auto">
          <a:xfrm>
            <a:off x="4632325" y="4471989"/>
            <a:ext cx="128588" cy="688975"/>
          </a:xfrm>
          <a:custGeom>
            <a:avLst/>
            <a:gdLst>
              <a:gd name="T0" fmla="*/ 0 w 212"/>
              <a:gd name="T1" fmla="*/ 2147483647 h 1160"/>
              <a:gd name="T2" fmla="*/ 2147483647 w 212"/>
              <a:gd name="T3" fmla="*/ 2147483647 h 1160"/>
              <a:gd name="T4" fmla="*/ 2147483647 w 212"/>
              <a:gd name="T5" fmla="*/ 2147483647 h 1160"/>
              <a:gd name="T6" fmla="*/ 2147483647 w 212"/>
              <a:gd name="T7" fmla="*/ 2147483647 h 1160"/>
              <a:gd name="T8" fmla="*/ 2147483647 w 212"/>
              <a:gd name="T9" fmla="*/ 2147483647 h 1160"/>
              <a:gd name="T10" fmla="*/ 2147483647 w 212"/>
              <a:gd name="T11" fmla="*/ 2147483647 h 1160"/>
              <a:gd name="T12" fmla="*/ 2147483647 w 212"/>
              <a:gd name="T13" fmla="*/ 2147483647 h 1160"/>
              <a:gd name="T14" fmla="*/ 2147483647 w 212"/>
              <a:gd name="T15" fmla="*/ 2147483647 h 1160"/>
              <a:gd name="T16" fmla="*/ 2147483647 w 212"/>
              <a:gd name="T17" fmla="*/ 2147483647 h 1160"/>
              <a:gd name="T18" fmla="*/ 2147483647 w 212"/>
              <a:gd name="T19" fmla="*/ 2147483647 h 1160"/>
              <a:gd name="T20" fmla="*/ 2147483647 w 212"/>
              <a:gd name="T21" fmla="*/ 2147483647 h 1160"/>
              <a:gd name="T22" fmla="*/ 2147483647 w 212"/>
              <a:gd name="T23" fmla="*/ 2147483647 h 1160"/>
              <a:gd name="T24" fmla="*/ 2147483647 w 212"/>
              <a:gd name="T25" fmla="*/ 0 h 1160"/>
              <a:gd name="T26" fmla="*/ 2147483647 w 212"/>
              <a:gd name="T27" fmla="*/ 2147483647 h 1160"/>
              <a:gd name="T28" fmla="*/ 2147483647 w 212"/>
              <a:gd name="T29" fmla="*/ 2147483647 h 1160"/>
              <a:gd name="T30" fmla="*/ 2147483647 w 212"/>
              <a:gd name="T31" fmla="*/ 2147483647 h 1160"/>
              <a:gd name="T32" fmla="*/ 2147483647 w 212"/>
              <a:gd name="T33" fmla="*/ 2147483647 h 1160"/>
              <a:gd name="T34" fmla="*/ 2147483647 w 212"/>
              <a:gd name="T35" fmla="*/ 2147483647 h 1160"/>
              <a:gd name="T36" fmla="*/ 2147483647 w 212"/>
              <a:gd name="T37" fmla="*/ 2147483647 h 1160"/>
              <a:gd name="T38" fmla="*/ 2147483647 w 212"/>
              <a:gd name="T39" fmla="*/ 2147483647 h 1160"/>
              <a:gd name="T40" fmla="*/ 2147483647 w 212"/>
              <a:gd name="T41" fmla="*/ 2147483647 h 1160"/>
              <a:gd name="T42" fmla="*/ 2147483647 w 212"/>
              <a:gd name="T43" fmla="*/ 2147483647 h 1160"/>
              <a:gd name="T44" fmla="*/ 2147483647 w 212"/>
              <a:gd name="T45" fmla="*/ 2147483647 h 1160"/>
              <a:gd name="T46" fmla="*/ 2147483647 w 212"/>
              <a:gd name="T47" fmla="*/ 2147483647 h 1160"/>
              <a:gd name="T48" fmla="*/ 2147483647 w 212"/>
              <a:gd name="T49" fmla="*/ 2147483647 h 1160"/>
              <a:gd name="T50" fmla="*/ 2147483647 w 212"/>
              <a:gd name="T51" fmla="*/ 2147483647 h 1160"/>
              <a:gd name="T52" fmla="*/ 2147483647 w 212"/>
              <a:gd name="T53" fmla="*/ 2147483647 h 1160"/>
              <a:gd name="T54" fmla="*/ 2147483647 w 212"/>
              <a:gd name="T55" fmla="*/ 2147483647 h 1160"/>
              <a:gd name="T56" fmla="*/ 2147483647 w 212"/>
              <a:gd name="T57" fmla="*/ 2147483647 h 1160"/>
              <a:gd name="T58" fmla="*/ 2147483647 w 212"/>
              <a:gd name="T59" fmla="*/ 2147483647 h 1160"/>
              <a:gd name="T60" fmla="*/ 2147483647 w 212"/>
              <a:gd name="T61" fmla="*/ 2147483647 h 1160"/>
              <a:gd name="T62" fmla="*/ 2147483647 w 212"/>
              <a:gd name="T63" fmla="*/ 2147483647 h 1160"/>
              <a:gd name="T64" fmla="*/ 2147483647 w 212"/>
              <a:gd name="T65" fmla="*/ 2147483647 h 1160"/>
              <a:gd name="T66" fmla="*/ 2147483647 w 212"/>
              <a:gd name="T67" fmla="*/ 2147483647 h 1160"/>
              <a:gd name="T68" fmla="*/ 2147483647 w 212"/>
              <a:gd name="T69" fmla="*/ 2147483647 h 1160"/>
              <a:gd name="T70" fmla="*/ 2147483647 w 212"/>
              <a:gd name="T71" fmla="*/ 2147483647 h 1160"/>
              <a:gd name="T72" fmla="*/ 2147483647 w 212"/>
              <a:gd name="T73" fmla="*/ 2147483647 h 1160"/>
              <a:gd name="T74" fmla="*/ 2147483647 w 212"/>
              <a:gd name="T75" fmla="*/ 2147483647 h 1160"/>
              <a:gd name="T76" fmla="*/ 2147483647 w 212"/>
              <a:gd name="T77" fmla="*/ 2147483647 h 1160"/>
              <a:gd name="T78" fmla="*/ 2147483647 w 212"/>
              <a:gd name="T79" fmla="*/ 2147483647 h 1160"/>
              <a:gd name="T80" fmla="*/ 2147483647 w 212"/>
              <a:gd name="T81" fmla="*/ 2147483647 h 1160"/>
              <a:gd name="T82" fmla="*/ 2147483647 w 212"/>
              <a:gd name="T83" fmla="*/ 2147483647 h 1160"/>
              <a:gd name="T84" fmla="*/ 2147483647 w 212"/>
              <a:gd name="T85" fmla="*/ 2147483647 h 1160"/>
              <a:gd name="T86" fmla="*/ 2147483647 w 212"/>
              <a:gd name="T87" fmla="*/ 2147483647 h 1160"/>
              <a:gd name="T88" fmla="*/ 2147483647 w 212"/>
              <a:gd name="T89" fmla="*/ 2147483647 h 1160"/>
              <a:gd name="T90" fmla="*/ 2147483647 w 212"/>
              <a:gd name="T91" fmla="*/ 2147483647 h 1160"/>
              <a:gd name="T92" fmla="*/ 2147483647 w 212"/>
              <a:gd name="T93" fmla="*/ 2147483647 h 1160"/>
              <a:gd name="T94" fmla="*/ 0 w 212"/>
              <a:gd name="T95" fmla="*/ 2147483647 h 1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2"/>
              <a:gd name="T145" fmla="*/ 0 h 1160"/>
              <a:gd name="T146" fmla="*/ 212 w 212"/>
              <a:gd name="T147" fmla="*/ 1160 h 11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2" h="1160">
                <a:moveTo>
                  <a:pt x="0" y="907"/>
                </a:moveTo>
                <a:lnTo>
                  <a:pt x="18" y="876"/>
                </a:lnTo>
                <a:lnTo>
                  <a:pt x="47" y="897"/>
                </a:lnTo>
                <a:lnTo>
                  <a:pt x="73" y="839"/>
                </a:lnTo>
                <a:lnTo>
                  <a:pt x="62" y="814"/>
                </a:lnTo>
                <a:lnTo>
                  <a:pt x="85" y="733"/>
                </a:lnTo>
                <a:lnTo>
                  <a:pt x="44" y="726"/>
                </a:lnTo>
                <a:lnTo>
                  <a:pt x="51" y="593"/>
                </a:lnTo>
                <a:lnTo>
                  <a:pt x="103" y="455"/>
                </a:lnTo>
                <a:lnTo>
                  <a:pt x="103" y="336"/>
                </a:lnTo>
                <a:lnTo>
                  <a:pt x="139" y="116"/>
                </a:lnTo>
                <a:lnTo>
                  <a:pt x="127" y="19"/>
                </a:lnTo>
                <a:lnTo>
                  <a:pt x="153" y="0"/>
                </a:lnTo>
                <a:lnTo>
                  <a:pt x="180" y="50"/>
                </a:lnTo>
                <a:lnTo>
                  <a:pt x="193" y="151"/>
                </a:lnTo>
                <a:lnTo>
                  <a:pt x="212" y="154"/>
                </a:lnTo>
                <a:lnTo>
                  <a:pt x="209" y="189"/>
                </a:lnTo>
                <a:lnTo>
                  <a:pt x="183" y="204"/>
                </a:lnTo>
                <a:lnTo>
                  <a:pt x="183" y="270"/>
                </a:lnTo>
                <a:lnTo>
                  <a:pt x="153" y="309"/>
                </a:lnTo>
                <a:lnTo>
                  <a:pt x="129" y="404"/>
                </a:lnTo>
                <a:lnTo>
                  <a:pt x="146" y="496"/>
                </a:lnTo>
                <a:lnTo>
                  <a:pt x="114" y="572"/>
                </a:lnTo>
                <a:lnTo>
                  <a:pt x="90" y="764"/>
                </a:lnTo>
                <a:lnTo>
                  <a:pt x="108" y="833"/>
                </a:lnTo>
                <a:lnTo>
                  <a:pt x="91" y="839"/>
                </a:lnTo>
                <a:lnTo>
                  <a:pt x="101" y="901"/>
                </a:lnTo>
                <a:lnTo>
                  <a:pt x="56" y="1029"/>
                </a:lnTo>
                <a:lnTo>
                  <a:pt x="61" y="1050"/>
                </a:lnTo>
                <a:lnTo>
                  <a:pt x="84" y="1043"/>
                </a:lnTo>
                <a:lnTo>
                  <a:pt x="90" y="1092"/>
                </a:lnTo>
                <a:lnTo>
                  <a:pt x="183" y="1102"/>
                </a:lnTo>
                <a:lnTo>
                  <a:pt x="121" y="1123"/>
                </a:lnTo>
                <a:lnTo>
                  <a:pt x="114" y="1160"/>
                </a:lnTo>
                <a:lnTo>
                  <a:pt x="87" y="1148"/>
                </a:lnTo>
                <a:lnTo>
                  <a:pt x="117" y="1126"/>
                </a:lnTo>
                <a:lnTo>
                  <a:pt x="73" y="1114"/>
                </a:lnTo>
                <a:lnTo>
                  <a:pt x="66" y="1074"/>
                </a:lnTo>
                <a:lnTo>
                  <a:pt x="55" y="1093"/>
                </a:lnTo>
                <a:lnTo>
                  <a:pt x="39" y="1057"/>
                </a:lnTo>
                <a:lnTo>
                  <a:pt x="48" y="1043"/>
                </a:lnTo>
                <a:lnTo>
                  <a:pt x="27" y="1027"/>
                </a:lnTo>
                <a:lnTo>
                  <a:pt x="44" y="1006"/>
                </a:lnTo>
                <a:lnTo>
                  <a:pt x="28" y="950"/>
                </a:lnTo>
                <a:lnTo>
                  <a:pt x="61" y="955"/>
                </a:lnTo>
                <a:lnTo>
                  <a:pt x="28" y="927"/>
                </a:lnTo>
                <a:lnTo>
                  <a:pt x="36" y="905"/>
                </a:lnTo>
                <a:lnTo>
                  <a:pt x="0" y="907"/>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7" name="Freeform 43"/>
          <p:cNvSpPr>
            <a:spLocks/>
          </p:cNvSpPr>
          <p:nvPr/>
        </p:nvSpPr>
        <p:spPr bwMode="auto">
          <a:xfrm>
            <a:off x="4640264" y="5049839"/>
            <a:ext cx="9525" cy="26987"/>
          </a:xfrm>
          <a:custGeom>
            <a:avLst/>
            <a:gdLst>
              <a:gd name="T0" fmla="*/ 0 w 18"/>
              <a:gd name="T1" fmla="*/ 2147483647 h 44"/>
              <a:gd name="T2" fmla="*/ 2147483647 w 18"/>
              <a:gd name="T3" fmla="*/ 0 h 44"/>
              <a:gd name="T4" fmla="*/ 2147483647 w 18"/>
              <a:gd name="T5" fmla="*/ 2147483647 h 44"/>
              <a:gd name="T6" fmla="*/ 0 w 18"/>
              <a:gd name="T7" fmla="*/ 2147483647 h 44"/>
              <a:gd name="T8" fmla="*/ 0 60000 65536"/>
              <a:gd name="T9" fmla="*/ 0 60000 65536"/>
              <a:gd name="T10" fmla="*/ 0 60000 65536"/>
              <a:gd name="T11" fmla="*/ 0 60000 65536"/>
              <a:gd name="T12" fmla="*/ 0 w 18"/>
              <a:gd name="T13" fmla="*/ 0 h 44"/>
              <a:gd name="T14" fmla="*/ 18 w 18"/>
              <a:gd name="T15" fmla="*/ 44 h 44"/>
            </a:gdLst>
            <a:ahLst/>
            <a:cxnLst>
              <a:cxn ang="T8">
                <a:pos x="T0" y="T1"/>
              </a:cxn>
              <a:cxn ang="T9">
                <a:pos x="T2" y="T3"/>
              </a:cxn>
              <a:cxn ang="T10">
                <a:pos x="T4" y="T5"/>
              </a:cxn>
              <a:cxn ang="T11">
                <a:pos x="T6" y="T7"/>
              </a:cxn>
            </a:cxnLst>
            <a:rect l="T12" t="T13" r="T14" b="T15"/>
            <a:pathLst>
              <a:path w="18" h="44">
                <a:moveTo>
                  <a:pt x="0" y="21"/>
                </a:moveTo>
                <a:lnTo>
                  <a:pt x="6" y="0"/>
                </a:lnTo>
                <a:lnTo>
                  <a:pt x="18" y="44"/>
                </a:lnTo>
                <a:lnTo>
                  <a:pt x="0" y="21"/>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8" name="Freeform 44"/>
          <p:cNvSpPr>
            <a:spLocks/>
          </p:cNvSpPr>
          <p:nvPr/>
        </p:nvSpPr>
        <p:spPr bwMode="auto">
          <a:xfrm>
            <a:off x="4649789" y="4908550"/>
            <a:ext cx="9525" cy="33338"/>
          </a:xfrm>
          <a:custGeom>
            <a:avLst/>
            <a:gdLst>
              <a:gd name="T0" fmla="*/ 0 w 14"/>
              <a:gd name="T1" fmla="*/ 2147483647 h 56"/>
              <a:gd name="T2" fmla="*/ 2147483647 w 14"/>
              <a:gd name="T3" fmla="*/ 0 h 56"/>
              <a:gd name="T4" fmla="*/ 2147483647 w 14"/>
              <a:gd name="T5" fmla="*/ 2147483647 h 56"/>
              <a:gd name="T6" fmla="*/ 0 w 14"/>
              <a:gd name="T7" fmla="*/ 2147483647 h 56"/>
              <a:gd name="T8" fmla="*/ 0 60000 65536"/>
              <a:gd name="T9" fmla="*/ 0 60000 65536"/>
              <a:gd name="T10" fmla="*/ 0 60000 65536"/>
              <a:gd name="T11" fmla="*/ 0 60000 65536"/>
              <a:gd name="T12" fmla="*/ 0 w 14"/>
              <a:gd name="T13" fmla="*/ 0 h 56"/>
              <a:gd name="T14" fmla="*/ 14 w 14"/>
              <a:gd name="T15" fmla="*/ 56 h 56"/>
            </a:gdLst>
            <a:ahLst/>
            <a:cxnLst>
              <a:cxn ang="T8">
                <a:pos x="T0" y="T1"/>
              </a:cxn>
              <a:cxn ang="T9">
                <a:pos x="T2" y="T3"/>
              </a:cxn>
              <a:cxn ang="T10">
                <a:pos x="T4" y="T5"/>
              </a:cxn>
              <a:cxn ang="T11">
                <a:pos x="T6" y="T7"/>
              </a:cxn>
            </a:cxnLst>
            <a:rect l="T12" t="T13" r="T14" b="T15"/>
            <a:pathLst>
              <a:path w="14" h="56">
                <a:moveTo>
                  <a:pt x="0" y="48"/>
                </a:moveTo>
                <a:lnTo>
                  <a:pt x="14" y="0"/>
                </a:lnTo>
                <a:lnTo>
                  <a:pt x="14" y="56"/>
                </a:lnTo>
                <a:lnTo>
                  <a:pt x="0" y="4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69" name="Freeform 45"/>
          <p:cNvSpPr>
            <a:spLocks/>
          </p:cNvSpPr>
          <p:nvPr/>
        </p:nvSpPr>
        <p:spPr bwMode="auto">
          <a:xfrm>
            <a:off x="4660900" y="5153026"/>
            <a:ext cx="20638" cy="15875"/>
          </a:xfrm>
          <a:custGeom>
            <a:avLst/>
            <a:gdLst>
              <a:gd name="T0" fmla="*/ 0 w 34"/>
              <a:gd name="T1" fmla="*/ 0 h 23"/>
              <a:gd name="T2" fmla="*/ 2147483647 w 34"/>
              <a:gd name="T3" fmla="*/ 2147483647 h 23"/>
              <a:gd name="T4" fmla="*/ 2147483647 w 34"/>
              <a:gd name="T5" fmla="*/ 2147483647 h 23"/>
              <a:gd name="T6" fmla="*/ 0 w 34"/>
              <a:gd name="T7" fmla="*/ 0 h 23"/>
              <a:gd name="T8" fmla="*/ 0 60000 65536"/>
              <a:gd name="T9" fmla="*/ 0 60000 65536"/>
              <a:gd name="T10" fmla="*/ 0 60000 65536"/>
              <a:gd name="T11" fmla="*/ 0 60000 65536"/>
              <a:gd name="T12" fmla="*/ 0 w 34"/>
              <a:gd name="T13" fmla="*/ 0 h 23"/>
              <a:gd name="T14" fmla="*/ 34 w 34"/>
              <a:gd name="T15" fmla="*/ 23 h 23"/>
            </a:gdLst>
            <a:ahLst/>
            <a:cxnLst>
              <a:cxn ang="T8">
                <a:pos x="T0" y="T1"/>
              </a:cxn>
              <a:cxn ang="T9">
                <a:pos x="T2" y="T3"/>
              </a:cxn>
              <a:cxn ang="T10">
                <a:pos x="T4" y="T5"/>
              </a:cxn>
              <a:cxn ang="T11">
                <a:pos x="T6" y="T7"/>
              </a:cxn>
            </a:cxnLst>
            <a:rect l="T12" t="T13" r="T14" b="T15"/>
            <a:pathLst>
              <a:path w="34" h="23">
                <a:moveTo>
                  <a:pt x="0" y="0"/>
                </a:moveTo>
                <a:lnTo>
                  <a:pt x="33" y="5"/>
                </a:lnTo>
                <a:lnTo>
                  <a:pt x="34" y="23"/>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0" name="Freeform 46"/>
          <p:cNvSpPr>
            <a:spLocks/>
          </p:cNvSpPr>
          <p:nvPr/>
        </p:nvSpPr>
        <p:spPr bwMode="auto">
          <a:xfrm>
            <a:off x="4665664" y="5122863"/>
            <a:ext cx="28575" cy="30162"/>
          </a:xfrm>
          <a:custGeom>
            <a:avLst/>
            <a:gdLst>
              <a:gd name="T0" fmla="*/ 0 w 51"/>
              <a:gd name="T1" fmla="*/ 2147483647 h 55"/>
              <a:gd name="T2" fmla="*/ 2147483647 w 51"/>
              <a:gd name="T3" fmla="*/ 0 h 55"/>
              <a:gd name="T4" fmla="*/ 2147483647 w 51"/>
              <a:gd name="T5" fmla="*/ 2147483647 h 55"/>
              <a:gd name="T6" fmla="*/ 2147483647 w 51"/>
              <a:gd name="T7" fmla="*/ 2147483647 h 55"/>
              <a:gd name="T8" fmla="*/ 2147483647 w 51"/>
              <a:gd name="T9" fmla="*/ 2147483647 h 55"/>
              <a:gd name="T10" fmla="*/ 0 w 51"/>
              <a:gd name="T11" fmla="*/ 2147483647 h 55"/>
              <a:gd name="T12" fmla="*/ 0 60000 65536"/>
              <a:gd name="T13" fmla="*/ 0 60000 65536"/>
              <a:gd name="T14" fmla="*/ 0 60000 65536"/>
              <a:gd name="T15" fmla="*/ 0 60000 65536"/>
              <a:gd name="T16" fmla="*/ 0 60000 65536"/>
              <a:gd name="T17" fmla="*/ 0 60000 65536"/>
              <a:gd name="T18" fmla="*/ 0 w 51"/>
              <a:gd name="T19" fmla="*/ 0 h 55"/>
              <a:gd name="T20" fmla="*/ 51 w 51"/>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1" h="55">
                <a:moveTo>
                  <a:pt x="0" y="10"/>
                </a:moveTo>
                <a:lnTo>
                  <a:pt x="15" y="0"/>
                </a:lnTo>
                <a:lnTo>
                  <a:pt x="13" y="25"/>
                </a:lnTo>
                <a:lnTo>
                  <a:pt x="51" y="36"/>
                </a:lnTo>
                <a:lnTo>
                  <a:pt x="28" y="55"/>
                </a:lnTo>
                <a:lnTo>
                  <a:pt x="0" y="1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1" name="Freeform 47"/>
          <p:cNvSpPr>
            <a:spLocks/>
          </p:cNvSpPr>
          <p:nvPr/>
        </p:nvSpPr>
        <p:spPr bwMode="auto">
          <a:xfrm>
            <a:off x="4687889" y="5165725"/>
            <a:ext cx="15875" cy="6350"/>
          </a:xfrm>
          <a:custGeom>
            <a:avLst/>
            <a:gdLst>
              <a:gd name="T0" fmla="*/ 0 w 27"/>
              <a:gd name="T1" fmla="*/ 2147483647 h 13"/>
              <a:gd name="T2" fmla="*/ 2147483647 w 27"/>
              <a:gd name="T3" fmla="*/ 0 h 13"/>
              <a:gd name="T4" fmla="*/ 2147483647 w 27"/>
              <a:gd name="T5" fmla="*/ 2147483647 h 13"/>
              <a:gd name="T6" fmla="*/ 0 w 27"/>
              <a:gd name="T7" fmla="*/ 2147483647 h 13"/>
              <a:gd name="T8" fmla="*/ 0 60000 65536"/>
              <a:gd name="T9" fmla="*/ 0 60000 65536"/>
              <a:gd name="T10" fmla="*/ 0 60000 65536"/>
              <a:gd name="T11" fmla="*/ 0 60000 65536"/>
              <a:gd name="T12" fmla="*/ 0 w 27"/>
              <a:gd name="T13" fmla="*/ 0 h 13"/>
              <a:gd name="T14" fmla="*/ 27 w 27"/>
              <a:gd name="T15" fmla="*/ 13 h 13"/>
            </a:gdLst>
            <a:ahLst/>
            <a:cxnLst>
              <a:cxn ang="T8">
                <a:pos x="T0" y="T1"/>
              </a:cxn>
              <a:cxn ang="T9">
                <a:pos x="T2" y="T3"/>
              </a:cxn>
              <a:cxn ang="T10">
                <a:pos x="T4" y="T5"/>
              </a:cxn>
              <a:cxn ang="T11">
                <a:pos x="T6" y="T7"/>
              </a:cxn>
            </a:cxnLst>
            <a:rect l="T12" t="T13" r="T14" b="T15"/>
            <a:pathLst>
              <a:path w="27" h="13">
                <a:moveTo>
                  <a:pt x="0" y="10"/>
                </a:moveTo>
                <a:lnTo>
                  <a:pt x="10" y="0"/>
                </a:lnTo>
                <a:lnTo>
                  <a:pt x="27" y="13"/>
                </a:lnTo>
                <a:lnTo>
                  <a:pt x="0" y="1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2" name="Freeform 48"/>
          <p:cNvSpPr>
            <a:spLocks/>
          </p:cNvSpPr>
          <p:nvPr/>
        </p:nvSpPr>
        <p:spPr bwMode="auto">
          <a:xfrm>
            <a:off x="4697413" y="5137151"/>
            <a:ext cx="42862" cy="49213"/>
          </a:xfrm>
          <a:custGeom>
            <a:avLst/>
            <a:gdLst>
              <a:gd name="T0" fmla="*/ 0 w 72"/>
              <a:gd name="T1" fmla="*/ 2147483647 h 86"/>
              <a:gd name="T2" fmla="*/ 2147483647 w 72"/>
              <a:gd name="T3" fmla="*/ 2147483647 h 86"/>
              <a:gd name="T4" fmla="*/ 2147483647 w 72"/>
              <a:gd name="T5" fmla="*/ 2147483647 h 86"/>
              <a:gd name="T6" fmla="*/ 2147483647 w 72"/>
              <a:gd name="T7" fmla="*/ 2147483647 h 86"/>
              <a:gd name="T8" fmla="*/ 2147483647 w 72"/>
              <a:gd name="T9" fmla="*/ 2147483647 h 86"/>
              <a:gd name="T10" fmla="*/ 2147483647 w 72"/>
              <a:gd name="T11" fmla="*/ 2147483647 h 86"/>
              <a:gd name="T12" fmla="*/ 2147483647 w 72"/>
              <a:gd name="T13" fmla="*/ 2147483647 h 86"/>
              <a:gd name="T14" fmla="*/ 2147483647 w 72"/>
              <a:gd name="T15" fmla="*/ 0 h 86"/>
              <a:gd name="T16" fmla="*/ 2147483647 w 72"/>
              <a:gd name="T17" fmla="*/ 2147483647 h 86"/>
              <a:gd name="T18" fmla="*/ 0 w 72"/>
              <a:gd name="T19" fmla="*/ 2147483647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86"/>
              <a:gd name="T32" fmla="*/ 72 w 72"/>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86">
                <a:moveTo>
                  <a:pt x="0" y="69"/>
                </a:moveTo>
                <a:lnTo>
                  <a:pt x="12" y="56"/>
                </a:lnTo>
                <a:lnTo>
                  <a:pt x="49" y="64"/>
                </a:lnTo>
                <a:lnTo>
                  <a:pt x="33" y="43"/>
                </a:lnTo>
                <a:lnTo>
                  <a:pt x="50" y="30"/>
                </a:lnTo>
                <a:lnTo>
                  <a:pt x="24" y="27"/>
                </a:lnTo>
                <a:lnTo>
                  <a:pt x="24" y="6"/>
                </a:lnTo>
                <a:lnTo>
                  <a:pt x="69" y="0"/>
                </a:lnTo>
                <a:lnTo>
                  <a:pt x="72" y="86"/>
                </a:lnTo>
                <a:lnTo>
                  <a:pt x="0" y="69"/>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3" name="Freeform 49"/>
          <p:cNvSpPr>
            <a:spLocks/>
          </p:cNvSpPr>
          <p:nvPr/>
        </p:nvSpPr>
        <p:spPr bwMode="auto">
          <a:xfrm>
            <a:off x="4719638" y="5194301"/>
            <a:ext cx="31750" cy="11113"/>
          </a:xfrm>
          <a:custGeom>
            <a:avLst/>
            <a:gdLst>
              <a:gd name="T0" fmla="*/ 0 w 51"/>
              <a:gd name="T1" fmla="*/ 0 h 17"/>
              <a:gd name="T2" fmla="*/ 2147483647 w 51"/>
              <a:gd name="T3" fmla="*/ 2147483647 h 17"/>
              <a:gd name="T4" fmla="*/ 2147483647 w 51"/>
              <a:gd name="T5" fmla="*/ 2147483647 h 17"/>
              <a:gd name="T6" fmla="*/ 0 w 51"/>
              <a:gd name="T7" fmla="*/ 0 h 17"/>
              <a:gd name="T8" fmla="*/ 0 60000 65536"/>
              <a:gd name="T9" fmla="*/ 0 60000 65536"/>
              <a:gd name="T10" fmla="*/ 0 60000 65536"/>
              <a:gd name="T11" fmla="*/ 0 60000 65536"/>
              <a:gd name="T12" fmla="*/ 0 w 51"/>
              <a:gd name="T13" fmla="*/ 0 h 17"/>
              <a:gd name="T14" fmla="*/ 51 w 51"/>
              <a:gd name="T15" fmla="*/ 17 h 17"/>
            </a:gdLst>
            <a:ahLst/>
            <a:cxnLst>
              <a:cxn ang="T8">
                <a:pos x="T0" y="T1"/>
              </a:cxn>
              <a:cxn ang="T9">
                <a:pos x="T2" y="T3"/>
              </a:cxn>
              <a:cxn ang="T10">
                <a:pos x="T4" y="T5"/>
              </a:cxn>
              <a:cxn ang="T11">
                <a:pos x="T6" y="T7"/>
              </a:cxn>
            </a:cxnLst>
            <a:rect l="T12" t="T13" r="T14" b="T15"/>
            <a:pathLst>
              <a:path w="51" h="17">
                <a:moveTo>
                  <a:pt x="0" y="0"/>
                </a:moveTo>
                <a:lnTo>
                  <a:pt x="45" y="4"/>
                </a:lnTo>
                <a:lnTo>
                  <a:pt x="51" y="17"/>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4" name="Freeform 50"/>
          <p:cNvSpPr>
            <a:spLocks/>
          </p:cNvSpPr>
          <p:nvPr/>
        </p:nvSpPr>
        <p:spPr bwMode="auto">
          <a:xfrm>
            <a:off x="4748214" y="5187950"/>
            <a:ext cx="15875" cy="6350"/>
          </a:xfrm>
          <a:custGeom>
            <a:avLst/>
            <a:gdLst>
              <a:gd name="T0" fmla="*/ 0 w 25"/>
              <a:gd name="T1" fmla="*/ 2147483647 h 10"/>
              <a:gd name="T2" fmla="*/ 2147483647 w 25"/>
              <a:gd name="T3" fmla="*/ 0 h 10"/>
              <a:gd name="T4" fmla="*/ 2147483647 w 25"/>
              <a:gd name="T5" fmla="*/ 2147483647 h 10"/>
              <a:gd name="T6" fmla="*/ 0 w 25"/>
              <a:gd name="T7" fmla="*/ 2147483647 h 10"/>
              <a:gd name="T8" fmla="*/ 0 60000 65536"/>
              <a:gd name="T9" fmla="*/ 0 60000 65536"/>
              <a:gd name="T10" fmla="*/ 0 60000 65536"/>
              <a:gd name="T11" fmla="*/ 0 60000 65536"/>
              <a:gd name="T12" fmla="*/ 0 w 25"/>
              <a:gd name="T13" fmla="*/ 0 h 10"/>
              <a:gd name="T14" fmla="*/ 25 w 25"/>
              <a:gd name="T15" fmla="*/ 10 h 10"/>
            </a:gdLst>
            <a:ahLst/>
            <a:cxnLst>
              <a:cxn ang="T8">
                <a:pos x="T0" y="T1"/>
              </a:cxn>
              <a:cxn ang="T9">
                <a:pos x="T2" y="T3"/>
              </a:cxn>
              <a:cxn ang="T10">
                <a:pos x="T4" y="T5"/>
              </a:cxn>
              <a:cxn ang="T11">
                <a:pos x="T6" y="T7"/>
              </a:cxn>
            </a:cxnLst>
            <a:rect l="T12" t="T13" r="T14" b="T15"/>
            <a:pathLst>
              <a:path w="25" h="10">
                <a:moveTo>
                  <a:pt x="0" y="10"/>
                </a:moveTo>
                <a:lnTo>
                  <a:pt x="7" y="0"/>
                </a:lnTo>
                <a:lnTo>
                  <a:pt x="25" y="10"/>
                </a:lnTo>
                <a:lnTo>
                  <a:pt x="0" y="1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5" name="Freeform 51"/>
          <p:cNvSpPr>
            <a:spLocks/>
          </p:cNvSpPr>
          <p:nvPr/>
        </p:nvSpPr>
        <p:spPr bwMode="auto">
          <a:xfrm>
            <a:off x="6891339" y="3206750"/>
            <a:ext cx="922337" cy="636588"/>
          </a:xfrm>
          <a:custGeom>
            <a:avLst/>
            <a:gdLst>
              <a:gd name="T0" fmla="*/ 2147483647 w 1551"/>
              <a:gd name="T1" fmla="*/ 2147483647 h 1071"/>
              <a:gd name="T2" fmla="*/ 2147483647 w 1551"/>
              <a:gd name="T3" fmla="*/ 2147483647 h 1071"/>
              <a:gd name="T4" fmla="*/ 2147483647 w 1551"/>
              <a:gd name="T5" fmla="*/ 2147483647 h 1071"/>
              <a:gd name="T6" fmla="*/ 2147483647 w 1551"/>
              <a:gd name="T7" fmla="*/ 2147483647 h 1071"/>
              <a:gd name="T8" fmla="*/ 2147483647 w 1551"/>
              <a:gd name="T9" fmla="*/ 2147483647 h 1071"/>
              <a:gd name="T10" fmla="*/ 2147483647 w 1551"/>
              <a:gd name="T11" fmla="*/ 2147483647 h 1071"/>
              <a:gd name="T12" fmla="*/ 2147483647 w 1551"/>
              <a:gd name="T13" fmla="*/ 2147483647 h 1071"/>
              <a:gd name="T14" fmla="*/ 2147483647 w 1551"/>
              <a:gd name="T15" fmla="*/ 2147483647 h 1071"/>
              <a:gd name="T16" fmla="*/ 2147483647 w 1551"/>
              <a:gd name="T17" fmla="*/ 2147483647 h 1071"/>
              <a:gd name="T18" fmla="*/ 2147483647 w 1551"/>
              <a:gd name="T19" fmla="*/ 2147483647 h 1071"/>
              <a:gd name="T20" fmla="*/ 2147483647 w 1551"/>
              <a:gd name="T21" fmla="*/ 2147483647 h 1071"/>
              <a:gd name="T22" fmla="*/ 2147483647 w 1551"/>
              <a:gd name="T23" fmla="*/ 2147483647 h 1071"/>
              <a:gd name="T24" fmla="*/ 2147483647 w 1551"/>
              <a:gd name="T25" fmla="*/ 2147483647 h 1071"/>
              <a:gd name="T26" fmla="*/ 2147483647 w 1551"/>
              <a:gd name="T27" fmla="*/ 2147483647 h 1071"/>
              <a:gd name="T28" fmla="*/ 2147483647 w 1551"/>
              <a:gd name="T29" fmla="*/ 2147483647 h 1071"/>
              <a:gd name="T30" fmla="*/ 2147483647 w 1551"/>
              <a:gd name="T31" fmla="*/ 2147483647 h 1071"/>
              <a:gd name="T32" fmla="*/ 2147483647 w 1551"/>
              <a:gd name="T33" fmla="*/ 2147483647 h 1071"/>
              <a:gd name="T34" fmla="*/ 2147483647 w 1551"/>
              <a:gd name="T35" fmla="*/ 2147483647 h 1071"/>
              <a:gd name="T36" fmla="*/ 2147483647 w 1551"/>
              <a:gd name="T37" fmla="*/ 2147483647 h 1071"/>
              <a:gd name="T38" fmla="*/ 2147483647 w 1551"/>
              <a:gd name="T39" fmla="*/ 2147483647 h 1071"/>
              <a:gd name="T40" fmla="*/ 2147483647 w 1551"/>
              <a:gd name="T41" fmla="*/ 2147483647 h 1071"/>
              <a:gd name="T42" fmla="*/ 2147483647 w 1551"/>
              <a:gd name="T43" fmla="*/ 2147483647 h 1071"/>
              <a:gd name="T44" fmla="*/ 2147483647 w 1551"/>
              <a:gd name="T45" fmla="*/ 2147483647 h 1071"/>
              <a:gd name="T46" fmla="*/ 2147483647 w 1551"/>
              <a:gd name="T47" fmla="*/ 2147483647 h 1071"/>
              <a:gd name="T48" fmla="*/ 2147483647 w 1551"/>
              <a:gd name="T49" fmla="*/ 2147483647 h 1071"/>
              <a:gd name="T50" fmla="*/ 2147483647 w 1551"/>
              <a:gd name="T51" fmla="*/ 2147483647 h 1071"/>
              <a:gd name="T52" fmla="*/ 2147483647 w 1551"/>
              <a:gd name="T53" fmla="*/ 2147483647 h 1071"/>
              <a:gd name="T54" fmla="*/ 2147483647 w 1551"/>
              <a:gd name="T55" fmla="*/ 2147483647 h 1071"/>
              <a:gd name="T56" fmla="*/ 2147483647 w 1551"/>
              <a:gd name="T57" fmla="*/ 2147483647 h 1071"/>
              <a:gd name="T58" fmla="*/ 2147483647 w 1551"/>
              <a:gd name="T59" fmla="*/ 2147483647 h 1071"/>
              <a:gd name="T60" fmla="*/ 2147483647 w 1551"/>
              <a:gd name="T61" fmla="*/ 2147483647 h 1071"/>
              <a:gd name="T62" fmla="*/ 2147483647 w 1551"/>
              <a:gd name="T63" fmla="*/ 2147483647 h 1071"/>
              <a:gd name="T64" fmla="*/ 2147483647 w 1551"/>
              <a:gd name="T65" fmla="*/ 2147483647 h 1071"/>
              <a:gd name="T66" fmla="*/ 2147483647 w 1551"/>
              <a:gd name="T67" fmla="*/ 2147483647 h 1071"/>
              <a:gd name="T68" fmla="*/ 2147483647 w 1551"/>
              <a:gd name="T69" fmla="*/ 2147483647 h 1071"/>
              <a:gd name="T70" fmla="*/ 2147483647 w 1551"/>
              <a:gd name="T71" fmla="*/ 2147483647 h 1071"/>
              <a:gd name="T72" fmla="*/ 2147483647 w 1551"/>
              <a:gd name="T73" fmla="*/ 2147483647 h 1071"/>
              <a:gd name="T74" fmla="*/ 2147483647 w 1551"/>
              <a:gd name="T75" fmla="*/ 2147483647 h 1071"/>
              <a:gd name="T76" fmla="*/ 2147483647 w 1551"/>
              <a:gd name="T77" fmla="*/ 2147483647 h 1071"/>
              <a:gd name="T78" fmla="*/ 2147483647 w 1551"/>
              <a:gd name="T79" fmla="*/ 2147483647 h 1071"/>
              <a:gd name="T80" fmla="*/ 2147483647 w 1551"/>
              <a:gd name="T81" fmla="*/ 2147483647 h 1071"/>
              <a:gd name="T82" fmla="*/ 2147483647 w 1551"/>
              <a:gd name="T83" fmla="*/ 2147483647 h 1071"/>
              <a:gd name="T84" fmla="*/ 2147483647 w 1551"/>
              <a:gd name="T85" fmla="*/ 2147483647 h 1071"/>
              <a:gd name="T86" fmla="*/ 2147483647 w 1551"/>
              <a:gd name="T87" fmla="*/ 2147483647 h 1071"/>
              <a:gd name="T88" fmla="*/ 2147483647 w 1551"/>
              <a:gd name="T89" fmla="*/ 2147483647 h 1071"/>
              <a:gd name="T90" fmla="*/ 2147483647 w 1551"/>
              <a:gd name="T91" fmla="*/ 2147483647 h 1071"/>
              <a:gd name="T92" fmla="*/ 2147483647 w 1551"/>
              <a:gd name="T93" fmla="*/ 2147483647 h 1071"/>
              <a:gd name="T94" fmla="*/ 2147483647 w 1551"/>
              <a:gd name="T95" fmla="*/ 2147483647 h 1071"/>
              <a:gd name="T96" fmla="*/ 2147483647 w 1551"/>
              <a:gd name="T97" fmla="*/ 2147483647 h 1071"/>
              <a:gd name="T98" fmla="*/ 2147483647 w 1551"/>
              <a:gd name="T99" fmla="*/ 2147483647 h 1071"/>
              <a:gd name="T100" fmla="*/ 2147483647 w 1551"/>
              <a:gd name="T101" fmla="*/ 2147483647 h 1071"/>
              <a:gd name="T102" fmla="*/ 0 w 1551"/>
              <a:gd name="T103" fmla="*/ 2147483647 h 10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51"/>
              <a:gd name="T157" fmla="*/ 0 h 1071"/>
              <a:gd name="T158" fmla="*/ 1551 w 1551"/>
              <a:gd name="T159" fmla="*/ 1071 h 10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51" h="1071">
                <a:moveTo>
                  <a:pt x="0" y="508"/>
                </a:moveTo>
                <a:lnTo>
                  <a:pt x="7" y="467"/>
                </a:lnTo>
                <a:lnTo>
                  <a:pt x="64" y="458"/>
                </a:lnTo>
                <a:lnTo>
                  <a:pt x="162" y="404"/>
                </a:lnTo>
                <a:lnTo>
                  <a:pt x="178" y="359"/>
                </a:lnTo>
                <a:lnTo>
                  <a:pt x="158" y="309"/>
                </a:lnTo>
                <a:lnTo>
                  <a:pt x="220" y="295"/>
                </a:lnTo>
                <a:lnTo>
                  <a:pt x="235" y="229"/>
                </a:lnTo>
                <a:lnTo>
                  <a:pt x="300" y="231"/>
                </a:lnTo>
                <a:lnTo>
                  <a:pt x="307" y="188"/>
                </a:lnTo>
                <a:lnTo>
                  <a:pt x="358" y="165"/>
                </a:lnTo>
                <a:lnTo>
                  <a:pt x="383" y="202"/>
                </a:lnTo>
                <a:lnTo>
                  <a:pt x="419" y="215"/>
                </a:lnTo>
                <a:lnTo>
                  <a:pt x="433" y="295"/>
                </a:lnTo>
                <a:lnTo>
                  <a:pt x="544" y="327"/>
                </a:lnTo>
                <a:lnTo>
                  <a:pt x="592" y="380"/>
                </a:lnTo>
                <a:lnTo>
                  <a:pt x="685" y="377"/>
                </a:lnTo>
                <a:lnTo>
                  <a:pt x="789" y="418"/>
                </a:lnTo>
                <a:lnTo>
                  <a:pt x="928" y="380"/>
                </a:lnTo>
                <a:lnTo>
                  <a:pt x="970" y="348"/>
                </a:lnTo>
                <a:lnTo>
                  <a:pt x="970" y="307"/>
                </a:lnTo>
                <a:lnTo>
                  <a:pt x="1010" y="310"/>
                </a:lnTo>
                <a:lnTo>
                  <a:pt x="1095" y="250"/>
                </a:lnTo>
                <a:lnTo>
                  <a:pt x="1163" y="246"/>
                </a:lnTo>
                <a:lnTo>
                  <a:pt x="1128" y="198"/>
                </a:lnTo>
                <a:lnTo>
                  <a:pt x="1065" y="212"/>
                </a:lnTo>
                <a:lnTo>
                  <a:pt x="1064" y="158"/>
                </a:lnTo>
                <a:lnTo>
                  <a:pt x="1080" y="131"/>
                </a:lnTo>
                <a:lnTo>
                  <a:pt x="1120" y="147"/>
                </a:lnTo>
                <a:lnTo>
                  <a:pt x="1156" y="128"/>
                </a:lnTo>
                <a:lnTo>
                  <a:pt x="1194" y="56"/>
                </a:lnTo>
                <a:lnTo>
                  <a:pt x="1175" y="32"/>
                </a:lnTo>
                <a:lnTo>
                  <a:pt x="1268" y="0"/>
                </a:lnTo>
                <a:lnTo>
                  <a:pt x="1319" y="23"/>
                </a:lnTo>
                <a:lnTo>
                  <a:pt x="1366" y="141"/>
                </a:lnTo>
                <a:lnTo>
                  <a:pt x="1443" y="166"/>
                </a:lnTo>
                <a:lnTo>
                  <a:pt x="1457" y="211"/>
                </a:lnTo>
                <a:lnTo>
                  <a:pt x="1551" y="183"/>
                </a:lnTo>
                <a:lnTo>
                  <a:pt x="1509" y="299"/>
                </a:lnTo>
                <a:lnTo>
                  <a:pt x="1452" y="316"/>
                </a:lnTo>
                <a:lnTo>
                  <a:pt x="1461" y="359"/>
                </a:lnTo>
                <a:lnTo>
                  <a:pt x="1443" y="386"/>
                </a:lnTo>
                <a:lnTo>
                  <a:pt x="1434" y="377"/>
                </a:lnTo>
                <a:lnTo>
                  <a:pt x="1385" y="408"/>
                </a:lnTo>
                <a:lnTo>
                  <a:pt x="1385" y="428"/>
                </a:lnTo>
                <a:lnTo>
                  <a:pt x="1349" y="421"/>
                </a:lnTo>
                <a:lnTo>
                  <a:pt x="1284" y="473"/>
                </a:lnTo>
                <a:lnTo>
                  <a:pt x="1210" y="513"/>
                </a:lnTo>
                <a:lnTo>
                  <a:pt x="1233" y="458"/>
                </a:lnTo>
                <a:lnTo>
                  <a:pt x="1222" y="441"/>
                </a:lnTo>
                <a:lnTo>
                  <a:pt x="1120" y="504"/>
                </a:lnTo>
                <a:lnTo>
                  <a:pt x="1117" y="520"/>
                </a:lnTo>
                <a:lnTo>
                  <a:pt x="1150" y="562"/>
                </a:lnTo>
                <a:lnTo>
                  <a:pt x="1195" y="544"/>
                </a:lnTo>
                <a:lnTo>
                  <a:pt x="1242" y="559"/>
                </a:lnTo>
                <a:lnTo>
                  <a:pt x="1178" y="592"/>
                </a:lnTo>
                <a:lnTo>
                  <a:pt x="1157" y="635"/>
                </a:lnTo>
                <a:lnTo>
                  <a:pt x="1223" y="734"/>
                </a:lnTo>
                <a:lnTo>
                  <a:pt x="1177" y="724"/>
                </a:lnTo>
                <a:lnTo>
                  <a:pt x="1223" y="756"/>
                </a:lnTo>
                <a:lnTo>
                  <a:pt x="1177" y="780"/>
                </a:lnTo>
                <a:lnTo>
                  <a:pt x="1226" y="787"/>
                </a:lnTo>
                <a:lnTo>
                  <a:pt x="1139" y="943"/>
                </a:lnTo>
                <a:lnTo>
                  <a:pt x="1083" y="989"/>
                </a:lnTo>
                <a:lnTo>
                  <a:pt x="1026" y="1005"/>
                </a:lnTo>
                <a:lnTo>
                  <a:pt x="1022" y="1005"/>
                </a:lnTo>
                <a:lnTo>
                  <a:pt x="1010" y="997"/>
                </a:lnTo>
                <a:lnTo>
                  <a:pt x="996" y="1022"/>
                </a:lnTo>
                <a:lnTo>
                  <a:pt x="930" y="1039"/>
                </a:lnTo>
                <a:lnTo>
                  <a:pt x="923" y="1071"/>
                </a:lnTo>
                <a:lnTo>
                  <a:pt x="911" y="1032"/>
                </a:lnTo>
                <a:lnTo>
                  <a:pt x="867" y="1034"/>
                </a:lnTo>
                <a:lnTo>
                  <a:pt x="800" y="985"/>
                </a:lnTo>
                <a:lnTo>
                  <a:pt x="724" y="1007"/>
                </a:lnTo>
                <a:lnTo>
                  <a:pt x="707" y="1007"/>
                </a:lnTo>
                <a:lnTo>
                  <a:pt x="708" y="1039"/>
                </a:lnTo>
                <a:lnTo>
                  <a:pt x="698" y="1031"/>
                </a:lnTo>
                <a:lnTo>
                  <a:pt x="650" y="1016"/>
                </a:lnTo>
                <a:lnTo>
                  <a:pt x="636" y="959"/>
                </a:lnTo>
                <a:lnTo>
                  <a:pt x="606" y="968"/>
                </a:lnTo>
                <a:lnTo>
                  <a:pt x="633" y="883"/>
                </a:lnTo>
                <a:lnTo>
                  <a:pt x="633" y="859"/>
                </a:lnTo>
                <a:lnTo>
                  <a:pt x="601" y="840"/>
                </a:lnTo>
                <a:lnTo>
                  <a:pt x="576" y="829"/>
                </a:lnTo>
                <a:lnTo>
                  <a:pt x="566" y="800"/>
                </a:lnTo>
                <a:lnTo>
                  <a:pt x="457" y="851"/>
                </a:lnTo>
                <a:lnTo>
                  <a:pt x="410" y="836"/>
                </a:lnTo>
                <a:lnTo>
                  <a:pt x="385" y="863"/>
                </a:lnTo>
                <a:lnTo>
                  <a:pt x="380" y="844"/>
                </a:lnTo>
                <a:lnTo>
                  <a:pt x="365" y="850"/>
                </a:lnTo>
                <a:lnTo>
                  <a:pt x="309" y="850"/>
                </a:lnTo>
                <a:lnTo>
                  <a:pt x="265" y="804"/>
                </a:lnTo>
                <a:lnTo>
                  <a:pt x="186" y="777"/>
                </a:lnTo>
                <a:lnTo>
                  <a:pt x="133" y="755"/>
                </a:lnTo>
                <a:lnTo>
                  <a:pt x="122" y="708"/>
                </a:lnTo>
                <a:lnTo>
                  <a:pt x="148" y="701"/>
                </a:lnTo>
                <a:lnTo>
                  <a:pt x="131" y="662"/>
                </a:lnTo>
                <a:lnTo>
                  <a:pt x="167" y="616"/>
                </a:lnTo>
                <a:lnTo>
                  <a:pt x="141" y="600"/>
                </a:lnTo>
                <a:lnTo>
                  <a:pt x="100" y="617"/>
                </a:lnTo>
                <a:lnTo>
                  <a:pt x="22" y="564"/>
                </a:lnTo>
                <a:lnTo>
                  <a:pt x="25" y="559"/>
                </a:lnTo>
                <a:lnTo>
                  <a:pt x="26" y="520"/>
                </a:lnTo>
                <a:lnTo>
                  <a:pt x="0" y="508"/>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6" name="Freeform 52"/>
          <p:cNvSpPr>
            <a:spLocks/>
          </p:cNvSpPr>
          <p:nvPr/>
        </p:nvSpPr>
        <p:spPr bwMode="auto">
          <a:xfrm>
            <a:off x="7419975" y="3846513"/>
            <a:ext cx="33338" cy="31750"/>
          </a:xfrm>
          <a:custGeom>
            <a:avLst/>
            <a:gdLst>
              <a:gd name="T0" fmla="*/ 0 w 56"/>
              <a:gd name="T1" fmla="*/ 2147483647 h 51"/>
              <a:gd name="T2" fmla="*/ 2147483647 w 56"/>
              <a:gd name="T3" fmla="*/ 0 h 51"/>
              <a:gd name="T4" fmla="*/ 2147483647 w 56"/>
              <a:gd name="T5" fmla="*/ 2147483647 h 51"/>
              <a:gd name="T6" fmla="*/ 2147483647 w 56"/>
              <a:gd name="T7" fmla="*/ 2147483647 h 51"/>
              <a:gd name="T8" fmla="*/ 0 w 56"/>
              <a:gd name="T9" fmla="*/ 2147483647 h 51"/>
              <a:gd name="T10" fmla="*/ 0 60000 65536"/>
              <a:gd name="T11" fmla="*/ 0 60000 65536"/>
              <a:gd name="T12" fmla="*/ 0 60000 65536"/>
              <a:gd name="T13" fmla="*/ 0 60000 65536"/>
              <a:gd name="T14" fmla="*/ 0 60000 65536"/>
              <a:gd name="T15" fmla="*/ 0 w 56"/>
              <a:gd name="T16" fmla="*/ 0 h 51"/>
              <a:gd name="T17" fmla="*/ 56 w 56"/>
              <a:gd name="T18" fmla="*/ 51 h 51"/>
            </a:gdLst>
            <a:ahLst/>
            <a:cxnLst>
              <a:cxn ang="T10">
                <a:pos x="T0" y="T1"/>
              </a:cxn>
              <a:cxn ang="T11">
                <a:pos x="T2" y="T3"/>
              </a:cxn>
              <a:cxn ang="T12">
                <a:pos x="T4" y="T5"/>
              </a:cxn>
              <a:cxn ang="T13">
                <a:pos x="T6" y="T7"/>
              </a:cxn>
              <a:cxn ang="T14">
                <a:pos x="T8" y="T9"/>
              </a:cxn>
            </a:cxnLst>
            <a:rect l="T15" t="T16" r="T17" b="T18"/>
            <a:pathLst>
              <a:path w="56" h="51">
                <a:moveTo>
                  <a:pt x="0" y="40"/>
                </a:moveTo>
                <a:lnTo>
                  <a:pt x="18" y="0"/>
                </a:lnTo>
                <a:lnTo>
                  <a:pt x="56" y="9"/>
                </a:lnTo>
                <a:lnTo>
                  <a:pt x="25" y="51"/>
                </a:lnTo>
                <a:lnTo>
                  <a:pt x="0" y="4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7" name="Freeform 53"/>
          <p:cNvSpPr>
            <a:spLocks/>
          </p:cNvSpPr>
          <p:nvPr/>
        </p:nvSpPr>
        <p:spPr bwMode="auto">
          <a:xfrm>
            <a:off x="7591425" y="3760789"/>
            <a:ext cx="26988" cy="52387"/>
          </a:xfrm>
          <a:custGeom>
            <a:avLst/>
            <a:gdLst>
              <a:gd name="T0" fmla="*/ 0 w 45"/>
              <a:gd name="T1" fmla="*/ 2147483647 h 90"/>
              <a:gd name="T2" fmla="*/ 2147483647 w 45"/>
              <a:gd name="T3" fmla="*/ 2147483647 h 90"/>
              <a:gd name="T4" fmla="*/ 2147483647 w 45"/>
              <a:gd name="T5" fmla="*/ 0 h 90"/>
              <a:gd name="T6" fmla="*/ 2147483647 w 45"/>
              <a:gd name="T7" fmla="*/ 2147483647 h 90"/>
              <a:gd name="T8" fmla="*/ 0 w 45"/>
              <a:gd name="T9" fmla="*/ 2147483647 h 90"/>
              <a:gd name="T10" fmla="*/ 0 60000 65536"/>
              <a:gd name="T11" fmla="*/ 0 60000 65536"/>
              <a:gd name="T12" fmla="*/ 0 60000 65536"/>
              <a:gd name="T13" fmla="*/ 0 60000 65536"/>
              <a:gd name="T14" fmla="*/ 0 60000 65536"/>
              <a:gd name="T15" fmla="*/ 0 w 45"/>
              <a:gd name="T16" fmla="*/ 0 h 90"/>
              <a:gd name="T17" fmla="*/ 45 w 45"/>
              <a:gd name="T18" fmla="*/ 90 h 90"/>
            </a:gdLst>
            <a:ahLst/>
            <a:cxnLst>
              <a:cxn ang="T10">
                <a:pos x="T0" y="T1"/>
              </a:cxn>
              <a:cxn ang="T11">
                <a:pos x="T2" y="T3"/>
              </a:cxn>
              <a:cxn ang="T12">
                <a:pos x="T4" y="T5"/>
              </a:cxn>
              <a:cxn ang="T13">
                <a:pos x="T6" y="T7"/>
              </a:cxn>
              <a:cxn ang="T14">
                <a:pos x="T8" y="T9"/>
              </a:cxn>
            </a:cxnLst>
            <a:rect l="T15" t="T16" r="T17" b="T18"/>
            <a:pathLst>
              <a:path w="45" h="90">
                <a:moveTo>
                  <a:pt x="0" y="37"/>
                </a:moveTo>
                <a:lnTo>
                  <a:pt x="17" y="90"/>
                </a:lnTo>
                <a:lnTo>
                  <a:pt x="45" y="0"/>
                </a:lnTo>
                <a:lnTo>
                  <a:pt x="20" y="1"/>
                </a:lnTo>
                <a:lnTo>
                  <a:pt x="0" y="37"/>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8" name="Freeform 54"/>
          <p:cNvSpPr>
            <a:spLocks/>
          </p:cNvSpPr>
          <p:nvPr/>
        </p:nvSpPr>
        <p:spPr bwMode="auto">
          <a:xfrm>
            <a:off x="4584701" y="3975100"/>
            <a:ext cx="180975" cy="273050"/>
          </a:xfrm>
          <a:custGeom>
            <a:avLst/>
            <a:gdLst>
              <a:gd name="T0" fmla="*/ 0 w 304"/>
              <a:gd name="T1" fmla="*/ 2147483647 h 459"/>
              <a:gd name="T2" fmla="*/ 2147483647 w 304"/>
              <a:gd name="T3" fmla="*/ 2147483647 h 459"/>
              <a:gd name="T4" fmla="*/ 2147483647 w 304"/>
              <a:gd name="T5" fmla="*/ 2147483647 h 459"/>
              <a:gd name="T6" fmla="*/ 2147483647 w 304"/>
              <a:gd name="T7" fmla="*/ 2147483647 h 459"/>
              <a:gd name="T8" fmla="*/ 2147483647 w 304"/>
              <a:gd name="T9" fmla="*/ 2147483647 h 459"/>
              <a:gd name="T10" fmla="*/ 2147483647 w 304"/>
              <a:gd name="T11" fmla="*/ 2147483647 h 459"/>
              <a:gd name="T12" fmla="*/ 2147483647 w 304"/>
              <a:gd name="T13" fmla="*/ 2147483647 h 459"/>
              <a:gd name="T14" fmla="*/ 2147483647 w 304"/>
              <a:gd name="T15" fmla="*/ 2147483647 h 459"/>
              <a:gd name="T16" fmla="*/ 2147483647 w 304"/>
              <a:gd name="T17" fmla="*/ 2147483647 h 459"/>
              <a:gd name="T18" fmla="*/ 2147483647 w 304"/>
              <a:gd name="T19" fmla="*/ 2147483647 h 459"/>
              <a:gd name="T20" fmla="*/ 2147483647 w 304"/>
              <a:gd name="T21" fmla="*/ 2147483647 h 459"/>
              <a:gd name="T22" fmla="*/ 2147483647 w 304"/>
              <a:gd name="T23" fmla="*/ 2147483647 h 459"/>
              <a:gd name="T24" fmla="*/ 2147483647 w 304"/>
              <a:gd name="T25" fmla="*/ 2147483647 h 459"/>
              <a:gd name="T26" fmla="*/ 2147483647 w 304"/>
              <a:gd name="T27" fmla="*/ 2147483647 h 459"/>
              <a:gd name="T28" fmla="*/ 2147483647 w 304"/>
              <a:gd name="T29" fmla="*/ 2147483647 h 459"/>
              <a:gd name="T30" fmla="*/ 2147483647 w 304"/>
              <a:gd name="T31" fmla="*/ 2147483647 h 459"/>
              <a:gd name="T32" fmla="*/ 2147483647 w 304"/>
              <a:gd name="T33" fmla="*/ 2147483647 h 459"/>
              <a:gd name="T34" fmla="*/ 2147483647 w 304"/>
              <a:gd name="T35" fmla="*/ 2147483647 h 459"/>
              <a:gd name="T36" fmla="*/ 2147483647 w 304"/>
              <a:gd name="T37" fmla="*/ 2147483647 h 459"/>
              <a:gd name="T38" fmla="*/ 2147483647 w 304"/>
              <a:gd name="T39" fmla="*/ 2147483647 h 459"/>
              <a:gd name="T40" fmla="*/ 2147483647 w 304"/>
              <a:gd name="T41" fmla="*/ 0 h 459"/>
              <a:gd name="T42" fmla="*/ 2147483647 w 304"/>
              <a:gd name="T43" fmla="*/ 2147483647 h 459"/>
              <a:gd name="T44" fmla="*/ 2147483647 w 304"/>
              <a:gd name="T45" fmla="*/ 2147483647 h 459"/>
              <a:gd name="T46" fmla="*/ 2147483647 w 304"/>
              <a:gd name="T47" fmla="*/ 2147483647 h 459"/>
              <a:gd name="T48" fmla="*/ 2147483647 w 304"/>
              <a:gd name="T49" fmla="*/ 2147483647 h 459"/>
              <a:gd name="T50" fmla="*/ 2147483647 w 304"/>
              <a:gd name="T51" fmla="*/ 2147483647 h 459"/>
              <a:gd name="T52" fmla="*/ 2147483647 w 304"/>
              <a:gd name="T53" fmla="*/ 2147483647 h 459"/>
              <a:gd name="T54" fmla="*/ 0 w 304"/>
              <a:gd name="T55" fmla="*/ 2147483647 h 45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4"/>
              <a:gd name="T85" fmla="*/ 0 h 459"/>
              <a:gd name="T86" fmla="*/ 304 w 304"/>
              <a:gd name="T87" fmla="*/ 459 h 45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4" h="459">
                <a:moveTo>
                  <a:pt x="0" y="306"/>
                </a:moveTo>
                <a:lnTo>
                  <a:pt x="38" y="339"/>
                </a:lnTo>
                <a:lnTo>
                  <a:pt x="91" y="347"/>
                </a:lnTo>
                <a:lnTo>
                  <a:pt x="145" y="408"/>
                </a:lnTo>
                <a:lnTo>
                  <a:pt x="218" y="415"/>
                </a:lnTo>
                <a:lnTo>
                  <a:pt x="208" y="450"/>
                </a:lnTo>
                <a:lnTo>
                  <a:pt x="227" y="459"/>
                </a:lnTo>
                <a:lnTo>
                  <a:pt x="237" y="380"/>
                </a:lnTo>
                <a:lnTo>
                  <a:pt x="224" y="331"/>
                </a:lnTo>
                <a:lnTo>
                  <a:pt x="248" y="329"/>
                </a:lnTo>
                <a:lnTo>
                  <a:pt x="231" y="300"/>
                </a:lnTo>
                <a:lnTo>
                  <a:pt x="290" y="289"/>
                </a:lnTo>
                <a:lnTo>
                  <a:pt x="304" y="309"/>
                </a:lnTo>
                <a:lnTo>
                  <a:pt x="282" y="269"/>
                </a:lnTo>
                <a:lnTo>
                  <a:pt x="290" y="171"/>
                </a:lnTo>
                <a:lnTo>
                  <a:pt x="239" y="175"/>
                </a:lnTo>
                <a:lnTo>
                  <a:pt x="224" y="154"/>
                </a:lnTo>
                <a:lnTo>
                  <a:pt x="173" y="146"/>
                </a:lnTo>
                <a:lnTo>
                  <a:pt x="143" y="93"/>
                </a:lnTo>
                <a:lnTo>
                  <a:pt x="190" y="17"/>
                </a:lnTo>
                <a:lnTo>
                  <a:pt x="185" y="0"/>
                </a:lnTo>
                <a:lnTo>
                  <a:pt x="99" y="41"/>
                </a:lnTo>
                <a:lnTo>
                  <a:pt x="51" y="122"/>
                </a:lnTo>
                <a:lnTo>
                  <a:pt x="36" y="104"/>
                </a:lnTo>
                <a:lnTo>
                  <a:pt x="24" y="144"/>
                </a:lnTo>
                <a:lnTo>
                  <a:pt x="36" y="234"/>
                </a:lnTo>
                <a:lnTo>
                  <a:pt x="46" y="234"/>
                </a:lnTo>
                <a:lnTo>
                  <a:pt x="0" y="30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79" name="Freeform 55"/>
          <p:cNvSpPr>
            <a:spLocks/>
          </p:cNvSpPr>
          <p:nvPr/>
        </p:nvSpPr>
        <p:spPr bwMode="auto">
          <a:xfrm>
            <a:off x="4481514" y="3998914"/>
            <a:ext cx="46037" cy="46037"/>
          </a:xfrm>
          <a:custGeom>
            <a:avLst/>
            <a:gdLst>
              <a:gd name="T0" fmla="*/ 0 w 79"/>
              <a:gd name="T1" fmla="*/ 0 h 75"/>
              <a:gd name="T2" fmla="*/ 0 w 79"/>
              <a:gd name="T3" fmla="*/ 2147483647 h 75"/>
              <a:gd name="T4" fmla="*/ 2147483647 w 79"/>
              <a:gd name="T5" fmla="*/ 2147483647 h 75"/>
              <a:gd name="T6" fmla="*/ 2147483647 w 79"/>
              <a:gd name="T7" fmla="*/ 2147483647 h 75"/>
              <a:gd name="T8" fmla="*/ 2147483647 w 79"/>
              <a:gd name="T9" fmla="*/ 2147483647 h 75"/>
              <a:gd name="T10" fmla="*/ 2147483647 w 79"/>
              <a:gd name="T11" fmla="*/ 2147483647 h 75"/>
              <a:gd name="T12" fmla="*/ 0 w 79"/>
              <a:gd name="T13" fmla="*/ 0 h 75"/>
              <a:gd name="T14" fmla="*/ 0 60000 65536"/>
              <a:gd name="T15" fmla="*/ 0 60000 65536"/>
              <a:gd name="T16" fmla="*/ 0 60000 65536"/>
              <a:gd name="T17" fmla="*/ 0 60000 65536"/>
              <a:gd name="T18" fmla="*/ 0 60000 65536"/>
              <a:gd name="T19" fmla="*/ 0 60000 65536"/>
              <a:gd name="T20" fmla="*/ 0 60000 65536"/>
              <a:gd name="T21" fmla="*/ 0 w 79"/>
              <a:gd name="T22" fmla="*/ 0 h 75"/>
              <a:gd name="T23" fmla="*/ 79 w 79"/>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75">
                <a:moveTo>
                  <a:pt x="0" y="0"/>
                </a:moveTo>
                <a:lnTo>
                  <a:pt x="0" y="30"/>
                </a:lnTo>
                <a:lnTo>
                  <a:pt x="17" y="24"/>
                </a:lnTo>
                <a:lnTo>
                  <a:pt x="67" y="75"/>
                </a:lnTo>
                <a:lnTo>
                  <a:pt x="79" y="38"/>
                </a:lnTo>
                <a:lnTo>
                  <a:pt x="51" y="3"/>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0" name="Freeform 56"/>
          <p:cNvSpPr>
            <a:spLocks/>
          </p:cNvSpPr>
          <p:nvPr/>
        </p:nvSpPr>
        <p:spPr bwMode="auto">
          <a:xfrm>
            <a:off x="4492626" y="3794125"/>
            <a:ext cx="163513" cy="57150"/>
          </a:xfrm>
          <a:custGeom>
            <a:avLst/>
            <a:gdLst>
              <a:gd name="T0" fmla="*/ 0 w 273"/>
              <a:gd name="T1" fmla="*/ 2147483647 h 93"/>
              <a:gd name="T2" fmla="*/ 2147483647 w 273"/>
              <a:gd name="T3" fmla="*/ 2147483647 h 93"/>
              <a:gd name="T4" fmla="*/ 2147483647 w 273"/>
              <a:gd name="T5" fmla="*/ 0 h 93"/>
              <a:gd name="T6" fmla="*/ 2147483647 w 273"/>
              <a:gd name="T7" fmla="*/ 2147483647 h 93"/>
              <a:gd name="T8" fmla="*/ 2147483647 w 273"/>
              <a:gd name="T9" fmla="*/ 2147483647 h 93"/>
              <a:gd name="T10" fmla="*/ 2147483647 w 273"/>
              <a:gd name="T11" fmla="*/ 2147483647 h 93"/>
              <a:gd name="T12" fmla="*/ 2147483647 w 273"/>
              <a:gd name="T13" fmla="*/ 2147483647 h 93"/>
              <a:gd name="T14" fmla="*/ 2147483647 w 273"/>
              <a:gd name="T15" fmla="*/ 2147483647 h 93"/>
              <a:gd name="T16" fmla="*/ 2147483647 w 273"/>
              <a:gd name="T17" fmla="*/ 2147483647 h 93"/>
              <a:gd name="T18" fmla="*/ 0 w 273"/>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
              <a:gd name="T31" fmla="*/ 0 h 93"/>
              <a:gd name="T32" fmla="*/ 273 w 273"/>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 h="93">
                <a:moveTo>
                  <a:pt x="0" y="36"/>
                </a:moveTo>
                <a:lnTo>
                  <a:pt x="36" y="3"/>
                </a:lnTo>
                <a:lnTo>
                  <a:pt x="108" y="0"/>
                </a:lnTo>
                <a:lnTo>
                  <a:pt x="273" y="78"/>
                </a:lnTo>
                <a:lnTo>
                  <a:pt x="183" y="93"/>
                </a:lnTo>
                <a:lnTo>
                  <a:pt x="198" y="74"/>
                </a:lnTo>
                <a:lnTo>
                  <a:pt x="155" y="45"/>
                </a:lnTo>
                <a:lnTo>
                  <a:pt x="73" y="28"/>
                </a:lnTo>
                <a:lnTo>
                  <a:pt x="77" y="14"/>
                </a:lnTo>
                <a:lnTo>
                  <a:pt x="0" y="3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1" name="Freeform 57"/>
          <p:cNvSpPr>
            <a:spLocks/>
          </p:cNvSpPr>
          <p:nvPr/>
        </p:nvSpPr>
        <p:spPr bwMode="auto">
          <a:xfrm>
            <a:off x="5956300" y="3259139"/>
            <a:ext cx="158750" cy="71437"/>
          </a:xfrm>
          <a:custGeom>
            <a:avLst/>
            <a:gdLst>
              <a:gd name="T0" fmla="*/ 0 w 267"/>
              <a:gd name="T1" fmla="*/ 2147483647 h 120"/>
              <a:gd name="T2" fmla="*/ 2147483647 w 267"/>
              <a:gd name="T3" fmla="*/ 2147483647 h 120"/>
              <a:gd name="T4" fmla="*/ 2147483647 w 267"/>
              <a:gd name="T5" fmla="*/ 2147483647 h 120"/>
              <a:gd name="T6" fmla="*/ 2147483647 w 267"/>
              <a:gd name="T7" fmla="*/ 2147483647 h 120"/>
              <a:gd name="T8" fmla="*/ 2147483647 w 267"/>
              <a:gd name="T9" fmla="*/ 2147483647 h 120"/>
              <a:gd name="T10" fmla="*/ 2147483647 w 267"/>
              <a:gd name="T11" fmla="*/ 2147483647 h 120"/>
              <a:gd name="T12" fmla="*/ 2147483647 w 267"/>
              <a:gd name="T13" fmla="*/ 2147483647 h 120"/>
              <a:gd name="T14" fmla="*/ 2147483647 w 267"/>
              <a:gd name="T15" fmla="*/ 2147483647 h 120"/>
              <a:gd name="T16" fmla="*/ 2147483647 w 267"/>
              <a:gd name="T17" fmla="*/ 2147483647 h 120"/>
              <a:gd name="T18" fmla="*/ 2147483647 w 267"/>
              <a:gd name="T19" fmla="*/ 2147483647 h 120"/>
              <a:gd name="T20" fmla="*/ 2147483647 w 267"/>
              <a:gd name="T21" fmla="*/ 0 h 120"/>
              <a:gd name="T22" fmla="*/ 0 w 267"/>
              <a:gd name="T23" fmla="*/ 2147483647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
              <a:gd name="T37" fmla="*/ 0 h 120"/>
              <a:gd name="T38" fmla="*/ 267 w 267"/>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 h="120">
                <a:moveTo>
                  <a:pt x="0" y="29"/>
                </a:moveTo>
                <a:lnTo>
                  <a:pt x="46" y="84"/>
                </a:lnTo>
                <a:lnTo>
                  <a:pt x="122" y="82"/>
                </a:lnTo>
                <a:lnTo>
                  <a:pt x="131" y="108"/>
                </a:lnTo>
                <a:lnTo>
                  <a:pt x="167" y="120"/>
                </a:lnTo>
                <a:lnTo>
                  <a:pt x="225" y="92"/>
                </a:lnTo>
                <a:lnTo>
                  <a:pt x="259" y="98"/>
                </a:lnTo>
                <a:lnTo>
                  <a:pt x="267" y="71"/>
                </a:lnTo>
                <a:lnTo>
                  <a:pt x="202" y="66"/>
                </a:lnTo>
                <a:lnTo>
                  <a:pt x="69" y="9"/>
                </a:lnTo>
                <a:lnTo>
                  <a:pt x="56" y="0"/>
                </a:lnTo>
                <a:lnTo>
                  <a:pt x="0" y="29"/>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2" name="Freeform 58"/>
          <p:cNvSpPr>
            <a:spLocks/>
          </p:cNvSpPr>
          <p:nvPr/>
        </p:nvSpPr>
        <p:spPr bwMode="auto">
          <a:xfrm>
            <a:off x="5899150" y="3109914"/>
            <a:ext cx="39688" cy="65087"/>
          </a:xfrm>
          <a:custGeom>
            <a:avLst/>
            <a:gdLst>
              <a:gd name="T0" fmla="*/ 0 w 65"/>
              <a:gd name="T1" fmla="*/ 2147483647 h 108"/>
              <a:gd name="T2" fmla="*/ 2147483647 w 65"/>
              <a:gd name="T3" fmla="*/ 2147483647 h 108"/>
              <a:gd name="T4" fmla="*/ 2147483647 w 65"/>
              <a:gd name="T5" fmla="*/ 0 h 108"/>
              <a:gd name="T6" fmla="*/ 2147483647 w 65"/>
              <a:gd name="T7" fmla="*/ 2147483647 h 108"/>
              <a:gd name="T8" fmla="*/ 2147483647 w 65"/>
              <a:gd name="T9" fmla="*/ 2147483647 h 108"/>
              <a:gd name="T10" fmla="*/ 2147483647 w 65"/>
              <a:gd name="T11" fmla="*/ 2147483647 h 108"/>
              <a:gd name="T12" fmla="*/ 2147483647 w 65"/>
              <a:gd name="T13" fmla="*/ 2147483647 h 108"/>
              <a:gd name="T14" fmla="*/ 2147483647 w 65"/>
              <a:gd name="T15" fmla="*/ 2147483647 h 108"/>
              <a:gd name="T16" fmla="*/ 0 w 65"/>
              <a:gd name="T17" fmla="*/ 2147483647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108"/>
              <a:gd name="T29" fmla="*/ 65 w 65"/>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108">
                <a:moveTo>
                  <a:pt x="0" y="83"/>
                </a:moveTo>
                <a:lnTo>
                  <a:pt x="5" y="29"/>
                </a:lnTo>
                <a:lnTo>
                  <a:pt x="59" y="0"/>
                </a:lnTo>
                <a:lnTo>
                  <a:pt x="48" y="42"/>
                </a:lnTo>
                <a:lnTo>
                  <a:pt x="65" y="54"/>
                </a:lnTo>
                <a:lnTo>
                  <a:pt x="33" y="80"/>
                </a:lnTo>
                <a:lnTo>
                  <a:pt x="32" y="108"/>
                </a:lnTo>
                <a:lnTo>
                  <a:pt x="13" y="108"/>
                </a:lnTo>
                <a:lnTo>
                  <a:pt x="0" y="8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3" name="Freeform 59"/>
          <p:cNvSpPr>
            <a:spLocks/>
          </p:cNvSpPr>
          <p:nvPr/>
        </p:nvSpPr>
        <p:spPr bwMode="auto">
          <a:xfrm>
            <a:off x="5927725" y="3157539"/>
            <a:ext cx="12700" cy="7937"/>
          </a:xfrm>
          <a:custGeom>
            <a:avLst/>
            <a:gdLst>
              <a:gd name="T0" fmla="*/ 0 w 23"/>
              <a:gd name="T1" fmla="*/ 2147483647 h 14"/>
              <a:gd name="T2" fmla="*/ 2147483647 w 23"/>
              <a:gd name="T3" fmla="*/ 0 h 14"/>
              <a:gd name="T4" fmla="*/ 2147483647 w 23"/>
              <a:gd name="T5" fmla="*/ 2147483647 h 14"/>
              <a:gd name="T6" fmla="*/ 0 w 23"/>
              <a:gd name="T7" fmla="*/ 2147483647 h 14"/>
              <a:gd name="T8" fmla="*/ 0 60000 65536"/>
              <a:gd name="T9" fmla="*/ 0 60000 65536"/>
              <a:gd name="T10" fmla="*/ 0 60000 65536"/>
              <a:gd name="T11" fmla="*/ 0 60000 65536"/>
              <a:gd name="T12" fmla="*/ 0 w 23"/>
              <a:gd name="T13" fmla="*/ 0 h 14"/>
              <a:gd name="T14" fmla="*/ 23 w 23"/>
              <a:gd name="T15" fmla="*/ 14 h 14"/>
            </a:gdLst>
            <a:ahLst/>
            <a:cxnLst>
              <a:cxn ang="T8">
                <a:pos x="T0" y="T1"/>
              </a:cxn>
              <a:cxn ang="T9">
                <a:pos x="T2" y="T3"/>
              </a:cxn>
              <a:cxn ang="T10">
                <a:pos x="T4" y="T5"/>
              </a:cxn>
              <a:cxn ang="T11">
                <a:pos x="T6" y="T7"/>
              </a:cxn>
            </a:cxnLst>
            <a:rect l="T12" t="T13" r="T14" b="T15"/>
            <a:pathLst>
              <a:path w="23" h="14">
                <a:moveTo>
                  <a:pt x="0" y="14"/>
                </a:moveTo>
                <a:lnTo>
                  <a:pt x="17" y="0"/>
                </a:lnTo>
                <a:lnTo>
                  <a:pt x="23" y="10"/>
                </a:lnTo>
                <a:lnTo>
                  <a:pt x="0" y="14"/>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4" name="Freeform 60"/>
          <p:cNvSpPr>
            <a:spLocks/>
          </p:cNvSpPr>
          <p:nvPr/>
        </p:nvSpPr>
        <p:spPr bwMode="auto">
          <a:xfrm>
            <a:off x="5943601" y="3144839"/>
            <a:ext cx="23813" cy="28575"/>
          </a:xfrm>
          <a:custGeom>
            <a:avLst/>
            <a:gdLst>
              <a:gd name="T0" fmla="*/ 0 w 41"/>
              <a:gd name="T1" fmla="*/ 2147483647 h 46"/>
              <a:gd name="T2" fmla="*/ 2147483647 w 41"/>
              <a:gd name="T3" fmla="*/ 2147483647 h 46"/>
              <a:gd name="T4" fmla="*/ 2147483647 w 41"/>
              <a:gd name="T5" fmla="*/ 2147483647 h 46"/>
              <a:gd name="T6" fmla="*/ 2147483647 w 41"/>
              <a:gd name="T7" fmla="*/ 0 h 46"/>
              <a:gd name="T8" fmla="*/ 0 w 41"/>
              <a:gd name="T9" fmla="*/ 2147483647 h 46"/>
              <a:gd name="T10" fmla="*/ 0 60000 65536"/>
              <a:gd name="T11" fmla="*/ 0 60000 65536"/>
              <a:gd name="T12" fmla="*/ 0 60000 65536"/>
              <a:gd name="T13" fmla="*/ 0 60000 65536"/>
              <a:gd name="T14" fmla="*/ 0 60000 65536"/>
              <a:gd name="T15" fmla="*/ 0 w 41"/>
              <a:gd name="T16" fmla="*/ 0 h 46"/>
              <a:gd name="T17" fmla="*/ 41 w 41"/>
              <a:gd name="T18" fmla="*/ 46 h 46"/>
            </a:gdLst>
            <a:ahLst/>
            <a:cxnLst>
              <a:cxn ang="T10">
                <a:pos x="T0" y="T1"/>
              </a:cxn>
              <a:cxn ang="T11">
                <a:pos x="T2" y="T3"/>
              </a:cxn>
              <a:cxn ang="T12">
                <a:pos x="T4" y="T5"/>
              </a:cxn>
              <a:cxn ang="T13">
                <a:pos x="T6" y="T7"/>
              </a:cxn>
              <a:cxn ang="T14">
                <a:pos x="T8" y="T9"/>
              </a:cxn>
            </a:cxnLst>
            <a:rect l="T15" t="T16" r="T17" b="T18"/>
            <a:pathLst>
              <a:path w="41" h="46">
                <a:moveTo>
                  <a:pt x="0" y="23"/>
                </a:moveTo>
                <a:lnTo>
                  <a:pt x="30" y="46"/>
                </a:lnTo>
                <a:lnTo>
                  <a:pt x="41" y="23"/>
                </a:lnTo>
                <a:lnTo>
                  <a:pt x="35" y="0"/>
                </a:lnTo>
                <a:lnTo>
                  <a:pt x="0" y="2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5" name="Freeform 61"/>
          <p:cNvSpPr>
            <a:spLocks/>
          </p:cNvSpPr>
          <p:nvPr/>
        </p:nvSpPr>
        <p:spPr bwMode="auto">
          <a:xfrm>
            <a:off x="4691063" y="3851276"/>
            <a:ext cx="50800" cy="30163"/>
          </a:xfrm>
          <a:custGeom>
            <a:avLst/>
            <a:gdLst>
              <a:gd name="T0" fmla="*/ 0 w 87"/>
              <a:gd name="T1" fmla="*/ 0 h 53"/>
              <a:gd name="T2" fmla="*/ 0 w 87"/>
              <a:gd name="T3" fmla="*/ 2147483647 h 53"/>
              <a:gd name="T4" fmla="*/ 2147483647 w 87"/>
              <a:gd name="T5" fmla="*/ 2147483647 h 53"/>
              <a:gd name="T6" fmla="*/ 2147483647 w 87"/>
              <a:gd name="T7" fmla="*/ 2147483647 h 53"/>
              <a:gd name="T8" fmla="*/ 0 w 87"/>
              <a:gd name="T9" fmla="*/ 0 h 53"/>
              <a:gd name="T10" fmla="*/ 0 60000 65536"/>
              <a:gd name="T11" fmla="*/ 0 60000 65536"/>
              <a:gd name="T12" fmla="*/ 0 60000 65536"/>
              <a:gd name="T13" fmla="*/ 0 60000 65536"/>
              <a:gd name="T14" fmla="*/ 0 60000 65536"/>
              <a:gd name="T15" fmla="*/ 0 w 87"/>
              <a:gd name="T16" fmla="*/ 0 h 53"/>
              <a:gd name="T17" fmla="*/ 87 w 87"/>
              <a:gd name="T18" fmla="*/ 53 h 53"/>
            </a:gdLst>
            <a:ahLst/>
            <a:cxnLst>
              <a:cxn ang="T10">
                <a:pos x="T0" y="T1"/>
              </a:cxn>
              <a:cxn ang="T11">
                <a:pos x="T2" y="T3"/>
              </a:cxn>
              <a:cxn ang="T12">
                <a:pos x="T4" y="T5"/>
              </a:cxn>
              <a:cxn ang="T13">
                <a:pos x="T6" y="T7"/>
              </a:cxn>
              <a:cxn ang="T14">
                <a:pos x="T8" y="T9"/>
              </a:cxn>
            </a:cxnLst>
            <a:rect l="T15" t="T16" r="T17" b="T18"/>
            <a:pathLst>
              <a:path w="87" h="53">
                <a:moveTo>
                  <a:pt x="0" y="0"/>
                </a:moveTo>
                <a:lnTo>
                  <a:pt x="0" y="53"/>
                </a:lnTo>
                <a:lnTo>
                  <a:pt x="87" y="36"/>
                </a:lnTo>
                <a:lnTo>
                  <a:pt x="49" y="7"/>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6" name="Freeform 62"/>
          <p:cNvSpPr>
            <a:spLocks/>
          </p:cNvSpPr>
          <p:nvPr/>
        </p:nvSpPr>
        <p:spPr bwMode="auto">
          <a:xfrm>
            <a:off x="4556125" y="4159250"/>
            <a:ext cx="82550" cy="101600"/>
          </a:xfrm>
          <a:custGeom>
            <a:avLst/>
            <a:gdLst>
              <a:gd name="T0" fmla="*/ 0 w 140"/>
              <a:gd name="T1" fmla="*/ 2147483647 h 174"/>
              <a:gd name="T2" fmla="*/ 2147483647 w 140"/>
              <a:gd name="T3" fmla="*/ 2147483647 h 174"/>
              <a:gd name="T4" fmla="*/ 2147483647 w 140"/>
              <a:gd name="T5" fmla="*/ 2147483647 h 174"/>
              <a:gd name="T6" fmla="*/ 2147483647 w 140"/>
              <a:gd name="T7" fmla="*/ 2147483647 h 174"/>
              <a:gd name="T8" fmla="*/ 2147483647 w 140"/>
              <a:gd name="T9" fmla="*/ 2147483647 h 174"/>
              <a:gd name="T10" fmla="*/ 2147483647 w 140"/>
              <a:gd name="T11" fmla="*/ 2147483647 h 174"/>
              <a:gd name="T12" fmla="*/ 2147483647 w 140"/>
              <a:gd name="T13" fmla="*/ 2147483647 h 174"/>
              <a:gd name="T14" fmla="*/ 2147483647 w 140"/>
              <a:gd name="T15" fmla="*/ 2147483647 h 174"/>
              <a:gd name="T16" fmla="*/ 2147483647 w 140"/>
              <a:gd name="T17" fmla="*/ 2147483647 h 174"/>
              <a:gd name="T18" fmla="*/ 2147483647 w 140"/>
              <a:gd name="T19" fmla="*/ 2147483647 h 174"/>
              <a:gd name="T20" fmla="*/ 2147483647 w 140"/>
              <a:gd name="T21" fmla="*/ 0 h 174"/>
              <a:gd name="T22" fmla="*/ 2147483647 w 140"/>
              <a:gd name="T23" fmla="*/ 2147483647 h 174"/>
              <a:gd name="T24" fmla="*/ 0 w 140"/>
              <a:gd name="T25" fmla="*/ 2147483647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
              <a:gd name="T40" fmla="*/ 0 h 174"/>
              <a:gd name="T41" fmla="*/ 140 w 140"/>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 h="174">
                <a:moveTo>
                  <a:pt x="0" y="67"/>
                </a:moveTo>
                <a:lnTo>
                  <a:pt x="2" y="101"/>
                </a:lnTo>
                <a:lnTo>
                  <a:pt x="24" y="109"/>
                </a:lnTo>
                <a:lnTo>
                  <a:pt x="13" y="137"/>
                </a:lnTo>
                <a:lnTo>
                  <a:pt x="9" y="165"/>
                </a:lnTo>
                <a:lnTo>
                  <a:pt x="41" y="174"/>
                </a:lnTo>
                <a:lnTo>
                  <a:pt x="70" y="125"/>
                </a:lnTo>
                <a:lnTo>
                  <a:pt x="127" y="87"/>
                </a:lnTo>
                <a:lnTo>
                  <a:pt x="140" y="41"/>
                </a:lnTo>
                <a:lnTo>
                  <a:pt x="87" y="33"/>
                </a:lnTo>
                <a:lnTo>
                  <a:pt x="49" y="0"/>
                </a:lnTo>
                <a:lnTo>
                  <a:pt x="17" y="18"/>
                </a:lnTo>
                <a:lnTo>
                  <a:pt x="0" y="67"/>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7" name="Freeform 63"/>
          <p:cNvSpPr>
            <a:spLocks/>
          </p:cNvSpPr>
          <p:nvPr/>
        </p:nvSpPr>
        <p:spPr bwMode="auto">
          <a:xfrm>
            <a:off x="4414839" y="3940175"/>
            <a:ext cx="34925" cy="19050"/>
          </a:xfrm>
          <a:custGeom>
            <a:avLst/>
            <a:gdLst>
              <a:gd name="T0" fmla="*/ 0 w 57"/>
              <a:gd name="T1" fmla="*/ 2147483647 h 31"/>
              <a:gd name="T2" fmla="*/ 2147483647 w 57"/>
              <a:gd name="T3" fmla="*/ 0 h 31"/>
              <a:gd name="T4" fmla="*/ 2147483647 w 57"/>
              <a:gd name="T5" fmla="*/ 2147483647 h 31"/>
              <a:gd name="T6" fmla="*/ 0 w 57"/>
              <a:gd name="T7" fmla="*/ 2147483647 h 31"/>
              <a:gd name="T8" fmla="*/ 0 60000 65536"/>
              <a:gd name="T9" fmla="*/ 0 60000 65536"/>
              <a:gd name="T10" fmla="*/ 0 60000 65536"/>
              <a:gd name="T11" fmla="*/ 0 60000 65536"/>
              <a:gd name="T12" fmla="*/ 0 w 57"/>
              <a:gd name="T13" fmla="*/ 0 h 31"/>
              <a:gd name="T14" fmla="*/ 57 w 57"/>
              <a:gd name="T15" fmla="*/ 31 h 31"/>
            </a:gdLst>
            <a:ahLst/>
            <a:cxnLst>
              <a:cxn ang="T8">
                <a:pos x="T0" y="T1"/>
              </a:cxn>
              <a:cxn ang="T9">
                <a:pos x="T2" y="T3"/>
              </a:cxn>
              <a:cxn ang="T10">
                <a:pos x="T4" y="T5"/>
              </a:cxn>
              <a:cxn ang="T11">
                <a:pos x="T6" y="T7"/>
              </a:cxn>
            </a:cxnLst>
            <a:rect l="T12" t="T13" r="T14" b="T15"/>
            <a:pathLst>
              <a:path w="57" h="31">
                <a:moveTo>
                  <a:pt x="0" y="24"/>
                </a:moveTo>
                <a:lnTo>
                  <a:pt x="16" y="0"/>
                </a:lnTo>
                <a:lnTo>
                  <a:pt x="57" y="31"/>
                </a:lnTo>
                <a:lnTo>
                  <a:pt x="0" y="24"/>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8" name="Freeform 64"/>
          <p:cNvSpPr>
            <a:spLocks/>
          </p:cNvSpPr>
          <p:nvPr/>
        </p:nvSpPr>
        <p:spPr bwMode="auto">
          <a:xfrm>
            <a:off x="4856163" y="5106989"/>
            <a:ext cx="23812" cy="15875"/>
          </a:xfrm>
          <a:custGeom>
            <a:avLst/>
            <a:gdLst>
              <a:gd name="T0" fmla="*/ 0 w 40"/>
              <a:gd name="T1" fmla="*/ 2147483647 h 22"/>
              <a:gd name="T2" fmla="*/ 2147483647 w 40"/>
              <a:gd name="T3" fmla="*/ 2147483647 h 22"/>
              <a:gd name="T4" fmla="*/ 2147483647 w 40"/>
              <a:gd name="T5" fmla="*/ 0 h 22"/>
              <a:gd name="T6" fmla="*/ 2147483647 w 40"/>
              <a:gd name="T7" fmla="*/ 2147483647 h 22"/>
              <a:gd name="T8" fmla="*/ 0 w 40"/>
              <a:gd name="T9" fmla="*/ 2147483647 h 22"/>
              <a:gd name="T10" fmla="*/ 0 60000 65536"/>
              <a:gd name="T11" fmla="*/ 0 60000 65536"/>
              <a:gd name="T12" fmla="*/ 0 60000 65536"/>
              <a:gd name="T13" fmla="*/ 0 60000 65536"/>
              <a:gd name="T14" fmla="*/ 0 60000 65536"/>
              <a:gd name="T15" fmla="*/ 0 w 40"/>
              <a:gd name="T16" fmla="*/ 0 h 22"/>
              <a:gd name="T17" fmla="*/ 40 w 40"/>
              <a:gd name="T18" fmla="*/ 22 h 22"/>
            </a:gdLst>
            <a:ahLst/>
            <a:cxnLst>
              <a:cxn ang="T10">
                <a:pos x="T0" y="T1"/>
              </a:cxn>
              <a:cxn ang="T11">
                <a:pos x="T2" y="T3"/>
              </a:cxn>
              <a:cxn ang="T12">
                <a:pos x="T4" y="T5"/>
              </a:cxn>
              <a:cxn ang="T13">
                <a:pos x="T6" y="T7"/>
              </a:cxn>
              <a:cxn ang="T14">
                <a:pos x="T8" y="T9"/>
              </a:cxn>
            </a:cxnLst>
            <a:rect l="T15" t="T16" r="T17" b="T18"/>
            <a:pathLst>
              <a:path w="40" h="22">
                <a:moveTo>
                  <a:pt x="0" y="22"/>
                </a:moveTo>
                <a:lnTo>
                  <a:pt x="23" y="11"/>
                </a:lnTo>
                <a:lnTo>
                  <a:pt x="12" y="0"/>
                </a:lnTo>
                <a:lnTo>
                  <a:pt x="40" y="1"/>
                </a:lnTo>
                <a:lnTo>
                  <a:pt x="0" y="22"/>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89" name="Freeform 65"/>
          <p:cNvSpPr>
            <a:spLocks/>
          </p:cNvSpPr>
          <p:nvPr/>
        </p:nvSpPr>
        <p:spPr bwMode="auto">
          <a:xfrm>
            <a:off x="4875214" y="5106988"/>
            <a:ext cx="26987" cy="17462"/>
          </a:xfrm>
          <a:custGeom>
            <a:avLst/>
            <a:gdLst>
              <a:gd name="T0" fmla="*/ 0 w 45"/>
              <a:gd name="T1" fmla="*/ 2147483647 h 30"/>
              <a:gd name="T2" fmla="*/ 2147483647 w 45"/>
              <a:gd name="T3" fmla="*/ 0 h 30"/>
              <a:gd name="T4" fmla="*/ 2147483647 w 45"/>
              <a:gd name="T5" fmla="*/ 2147483647 h 30"/>
              <a:gd name="T6" fmla="*/ 0 w 45"/>
              <a:gd name="T7" fmla="*/ 2147483647 h 30"/>
              <a:gd name="T8" fmla="*/ 0 60000 65536"/>
              <a:gd name="T9" fmla="*/ 0 60000 65536"/>
              <a:gd name="T10" fmla="*/ 0 60000 65536"/>
              <a:gd name="T11" fmla="*/ 0 60000 65536"/>
              <a:gd name="T12" fmla="*/ 0 w 45"/>
              <a:gd name="T13" fmla="*/ 0 h 30"/>
              <a:gd name="T14" fmla="*/ 45 w 45"/>
              <a:gd name="T15" fmla="*/ 30 h 30"/>
            </a:gdLst>
            <a:ahLst/>
            <a:cxnLst>
              <a:cxn ang="T8">
                <a:pos x="T0" y="T1"/>
              </a:cxn>
              <a:cxn ang="T9">
                <a:pos x="T2" y="T3"/>
              </a:cxn>
              <a:cxn ang="T10">
                <a:pos x="T4" y="T5"/>
              </a:cxn>
              <a:cxn ang="T11">
                <a:pos x="T6" y="T7"/>
              </a:cxn>
            </a:cxnLst>
            <a:rect l="T12" t="T13" r="T14" b="T15"/>
            <a:pathLst>
              <a:path w="45" h="30">
                <a:moveTo>
                  <a:pt x="0" y="30"/>
                </a:moveTo>
                <a:lnTo>
                  <a:pt x="19" y="0"/>
                </a:lnTo>
                <a:lnTo>
                  <a:pt x="45" y="10"/>
                </a:lnTo>
                <a:lnTo>
                  <a:pt x="0" y="3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0" name="Freeform 66"/>
          <p:cNvSpPr>
            <a:spLocks/>
          </p:cNvSpPr>
          <p:nvPr/>
        </p:nvSpPr>
        <p:spPr bwMode="auto">
          <a:xfrm>
            <a:off x="6088063" y="2786064"/>
            <a:ext cx="163512" cy="269875"/>
          </a:xfrm>
          <a:custGeom>
            <a:avLst/>
            <a:gdLst>
              <a:gd name="T0" fmla="*/ 0 w 277"/>
              <a:gd name="T1" fmla="*/ 2147483647 h 453"/>
              <a:gd name="T2" fmla="*/ 2147483647 w 277"/>
              <a:gd name="T3" fmla="*/ 2147483647 h 453"/>
              <a:gd name="T4" fmla="*/ 2147483647 w 277"/>
              <a:gd name="T5" fmla="*/ 2147483647 h 453"/>
              <a:gd name="T6" fmla="*/ 2147483647 w 277"/>
              <a:gd name="T7" fmla="*/ 2147483647 h 453"/>
              <a:gd name="T8" fmla="*/ 2147483647 w 277"/>
              <a:gd name="T9" fmla="*/ 2147483647 h 453"/>
              <a:gd name="T10" fmla="*/ 2147483647 w 277"/>
              <a:gd name="T11" fmla="*/ 2147483647 h 453"/>
              <a:gd name="T12" fmla="*/ 2147483647 w 277"/>
              <a:gd name="T13" fmla="*/ 0 h 453"/>
              <a:gd name="T14" fmla="*/ 2147483647 w 277"/>
              <a:gd name="T15" fmla="*/ 2147483647 h 453"/>
              <a:gd name="T16" fmla="*/ 2147483647 w 277"/>
              <a:gd name="T17" fmla="*/ 2147483647 h 453"/>
              <a:gd name="T18" fmla="*/ 2147483647 w 277"/>
              <a:gd name="T19" fmla="*/ 2147483647 h 453"/>
              <a:gd name="T20" fmla="*/ 2147483647 w 277"/>
              <a:gd name="T21" fmla="*/ 2147483647 h 453"/>
              <a:gd name="T22" fmla="*/ 2147483647 w 277"/>
              <a:gd name="T23" fmla="*/ 2147483647 h 453"/>
              <a:gd name="T24" fmla="*/ 2147483647 w 277"/>
              <a:gd name="T25" fmla="*/ 2147483647 h 453"/>
              <a:gd name="T26" fmla="*/ 2147483647 w 277"/>
              <a:gd name="T27" fmla="*/ 2147483647 h 453"/>
              <a:gd name="T28" fmla="*/ 2147483647 w 277"/>
              <a:gd name="T29" fmla="*/ 2147483647 h 453"/>
              <a:gd name="T30" fmla="*/ 2147483647 w 277"/>
              <a:gd name="T31" fmla="*/ 2147483647 h 453"/>
              <a:gd name="T32" fmla="*/ 2147483647 w 277"/>
              <a:gd name="T33" fmla="*/ 2147483647 h 453"/>
              <a:gd name="T34" fmla="*/ 2147483647 w 277"/>
              <a:gd name="T35" fmla="*/ 2147483647 h 453"/>
              <a:gd name="T36" fmla="*/ 2147483647 w 277"/>
              <a:gd name="T37" fmla="*/ 2147483647 h 453"/>
              <a:gd name="T38" fmla="*/ 2147483647 w 277"/>
              <a:gd name="T39" fmla="*/ 2147483647 h 453"/>
              <a:gd name="T40" fmla="*/ 2147483647 w 277"/>
              <a:gd name="T41" fmla="*/ 2147483647 h 453"/>
              <a:gd name="T42" fmla="*/ 2147483647 w 277"/>
              <a:gd name="T43" fmla="*/ 2147483647 h 453"/>
              <a:gd name="T44" fmla="*/ 2147483647 w 277"/>
              <a:gd name="T45" fmla="*/ 2147483647 h 453"/>
              <a:gd name="T46" fmla="*/ 0 w 277"/>
              <a:gd name="T47" fmla="*/ 2147483647 h 4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
              <a:gd name="T73" fmla="*/ 0 h 453"/>
              <a:gd name="T74" fmla="*/ 277 w 277"/>
              <a:gd name="T75" fmla="*/ 453 h 4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 h="453">
                <a:moveTo>
                  <a:pt x="0" y="46"/>
                </a:moveTo>
                <a:lnTo>
                  <a:pt x="17" y="34"/>
                </a:lnTo>
                <a:lnTo>
                  <a:pt x="48" y="59"/>
                </a:lnTo>
                <a:lnTo>
                  <a:pt x="100" y="64"/>
                </a:lnTo>
                <a:lnTo>
                  <a:pt x="130" y="46"/>
                </a:lnTo>
                <a:lnTo>
                  <a:pt x="139" y="9"/>
                </a:lnTo>
                <a:lnTo>
                  <a:pt x="188" y="0"/>
                </a:lnTo>
                <a:lnTo>
                  <a:pt x="216" y="14"/>
                </a:lnTo>
                <a:lnTo>
                  <a:pt x="213" y="46"/>
                </a:lnTo>
                <a:lnTo>
                  <a:pt x="203" y="80"/>
                </a:lnTo>
                <a:lnTo>
                  <a:pt x="238" y="119"/>
                </a:lnTo>
                <a:lnTo>
                  <a:pt x="217" y="147"/>
                </a:lnTo>
                <a:lnTo>
                  <a:pt x="242" y="197"/>
                </a:lnTo>
                <a:lnTo>
                  <a:pt x="232" y="241"/>
                </a:lnTo>
                <a:lnTo>
                  <a:pt x="277" y="335"/>
                </a:lnTo>
                <a:lnTo>
                  <a:pt x="178" y="425"/>
                </a:lnTo>
                <a:lnTo>
                  <a:pt x="61" y="453"/>
                </a:lnTo>
                <a:lnTo>
                  <a:pt x="54" y="436"/>
                </a:lnTo>
                <a:lnTo>
                  <a:pt x="17" y="422"/>
                </a:lnTo>
                <a:lnTo>
                  <a:pt x="13" y="334"/>
                </a:lnTo>
                <a:lnTo>
                  <a:pt x="124" y="237"/>
                </a:lnTo>
                <a:lnTo>
                  <a:pt x="86" y="192"/>
                </a:lnTo>
                <a:lnTo>
                  <a:pt x="74" y="95"/>
                </a:lnTo>
                <a:lnTo>
                  <a:pt x="0" y="4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1" name="Freeform 67"/>
          <p:cNvSpPr>
            <a:spLocks/>
          </p:cNvSpPr>
          <p:nvPr/>
        </p:nvSpPr>
        <p:spPr bwMode="auto">
          <a:xfrm>
            <a:off x="5708650" y="3259138"/>
            <a:ext cx="190500" cy="182562"/>
          </a:xfrm>
          <a:custGeom>
            <a:avLst/>
            <a:gdLst>
              <a:gd name="T0" fmla="*/ 0 w 318"/>
              <a:gd name="T1" fmla="*/ 2147483647 h 302"/>
              <a:gd name="T2" fmla="*/ 2147483647 w 318"/>
              <a:gd name="T3" fmla="*/ 2147483647 h 302"/>
              <a:gd name="T4" fmla="*/ 2147483647 w 318"/>
              <a:gd name="T5" fmla="*/ 2147483647 h 302"/>
              <a:gd name="T6" fmla="*/ 2147483647 w 318"/>
              <a:gd name="T7" fmla="*/ 2147483647 h 302"/>
              <a:gd name="T8" fmla="*/ 2147483647 w 318"/>
              <a:gd name="T9" fmla="*/ 2147483647 h 302"/>
              <a:gd name="T10" fmla="*/ 2147483647 w 318"/>
              <a:gd name="T11" fmla="*/ 2147483647 h 302"/>
              <a:gd name="T12" fmla="*/ 2147483647 w 318"/>
              <a:gd name="T13" fmla="*/ 2147483647 h 302"/>
              <a:gd name="T14" fmla="*/ 2147483647 w 318"/>
              <a:gd name="T15" fmla="*/ 2147483647 h 302"/>
              <a:gd name="T16" fmla="*/ 2147483647 w 318"/>
              <a:gd name="T17" fmla="*/ 2147483647 h 302"/>
              <a:gd name="T18" fmla="*/ 2147483647 w 318"/>
              <a:gd name="T19" fmla="*/ 2147483647 h 302"/>
              <a:gd name="T20" fmla="*/ 2147483647 w 318"/>
              <a:gd name="T21" fmla="*/ 2147483647 h 302"/>
              <a:gd name="T22" fmla="*/ 2147483647 w 318"/>
              <a:gd name="T23" fmla="*/ 2147483647 h 302"/>
              <a:gd name="T24" fmla="*/ 2147483647 w 318"/>
              <a:gd name="T25" fmla="*/ 2147483647 h 302"/>
              <a:gd name="T26" fmla="*/ 2147483647 w 318"/>
              <a:gd name="T27" fmla="*/ 2147483647 h 302"/>
              <a:gd name="T28" fmla="*/ 2147483647 w 318"/>
              <a:gd name="T29" fmla="*/ 2147483647 h 302"/>
              <a:gd name="T30" fmla="*/ 2147483647 w 318"/>
              <a:gd name="T31" fmla="*/ 2147483647 h 302"/>
              <a:gd name="T32" fmla="*/ 2147483647 w 318"/>
              <a:gd name="T33" fmla="*/ 2147483647 h 302"/>
              <a:gd name="T34" fmla="*/ 2147483647 w 318"/>
              <a:gd name="T35" fmla="*/ 2147483647 h 302"/>
              <a:gd name="T36" fmla="*/ 2147483647 w 318"/>
              <a:gd name="T37" fmla="*/ 2147483647 h 302"/>
              <a:gd name="T38" fmla="*/ 2147483647 w 318"/>
              <a:gd name="T39" fmla="*/ 2147483647 h 302"/>
              <a:gd name="T40" fmla="*/ 2147483647 w 318"/>
              <a:gd name="T41" fmla="*/ 2147483647 h 302"/>
              <a:gd name="T42" fmla="*/ 2147483647 w 318"/>
              <a:gd name="T43" fmla="*/ 0 h 302"/>
              <a:gd name="T44" fmla="*/ 2147483647 w 318"/>
              <a:gd name="T45" fmla="*/ 2147483647 h 302"/>
              <a:gd name="T46" fmla="*/ 2147483647 w 318"/>
              <a:gd name="T47" fmla="*/ 2147483647 h 302"/>
              <a:gd name="T48" fmla="*/ 2147483647 w 318"/>
              <a:gd name="T49" fmla="*/ 2147483647 h 302"/>
              <a:gd name="T50" fmla="*/ 2147483647 w 318"/>
              <a:gd name="T51" fmla="*/ 2147483647 h 302"/>
              <a:gd name="T52" fmla="*/ 0 w 318"/>
              <a:gd name="T53" fmla="*/ 2147483647 h 30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8"/>
              <a:gd name="T82" fmla="*/ 0 h 302"/>
              <a:gd name="T83" fmla="*/ 318 w 318"/>
              <a:gd name="T84" fmla="*/ 302 h 30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8" h="302">
                <a:moveTo>
                  <a:pt x="0" y="91"/>
                </a:moveTo>
                <a:lnTo>
                  <a:pt x="9" y="119"/>
                </a:lnTo>
                <a:lnTo>
                  <a:pt x="75" y="137"/>
                </a:lnTo>
                <a:lnTo>
                  <a:pt x="64" y="150"/>
                </a:lnTo>
                <a:lnTo>
                  <a:pt x="89" y="171"/>
                </a:lnTo>
                <a:lnTo>
                  <a:pt x="100" y="205"/>
                </a:lnTo>
                <a:lnTo>
                  <a:pt x="71" y="269"/>
                </a:lnTo>
                <a:lnTo>
                  <a:pt x="150" y="295"/>
                </a:lnTo>
                <a:lnTo>
                  <a:pt x="159" y="299"/>
                </a:lnTo>
                <a:lnTo>
                  <a:pt x="196" y="302"/>
                </a:lnTo>
                <a:lnTo>
                  <a:pt x="196" y="278"/>
                </a:lnTo>
                <a:lnTo>
                  <a:pt x="217" y="262"/>
                </a:lnTo>
                <a:lnTo>
                  <a:pt x="272" y="279"/>
                </a:lnTo>
                <a:lnTo>
                  <a:pt x="304" y="254"/>
                </a:lnTo>
                <a:lnTo>
                  <a:pt x="284" y="217"/>
                </a:lnTo>
                <a:lnTo>
                  <a:pt x="292" y="184"/>
                </a:lnTo>
                <a:lnTo>
                  <a:pt x="267" y="163"/>
                </a:lnTo>
                <a:lnTo>
                  <a:pt x="304" y="122"/>
                </a:lnTo>
                <a:lnTo>
                  <a:pt x="318" y="75"/>
                </a:lnTo>
                <a:lnTo>
                  <a:pt x="274" y="57"/>
                </a:lnTo>
                <a:lnTo>
                  <a:pt x="259" y="52"/>
                </a:lnTo>
                <a:lnTo>
                  <a:pt x="185" y="0"/>
                </a:lnTo>
                <a:lnTo>
                  <a:pt x="162" y="8"/>
                </a:lnTo>
                <a:lnTo>
                  <a:pt x="131" y="59"/>
                </a:lnTo>
                <a:lnTo>
                  <a:pt x="71" y="51"/>
                </a:lnTo>
                <a:lnTo>
                  <a:pt x="79" y="90"/>
                </a:lnTo>
                <a:lnTo>
                  <a:pt x="0" y="9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2" name="Freeform 68"/>
          <p:cNvSpPr>
            <a:spLocks/>
          </p:cNvSpPr>
          <p:nvPr/>
        </p:nvSpPr>
        <p:spPr bwMode="auto">
          <a:xfrm>
            <a:off x="5905500" y="3425826"/>
            <a:ext cx="12700" cy="34925"/>
          </a:xfrm>
          <a:custGeom>
            <a:avLst/>
            <a:gdLst>
              <a:gd name="T0" fmla="*/ 0 w 21"/>
              <a:gd name="T1" fmla="*/ 2147483647 h 59"/>
              <a:gd name="T2" fmla="*/ 2147483647 w 21"/>
              <a:gd name="T3" fmla="*/ 2147483647 h 59"/>
              <a:gd name="T4" fmla="*/ 2147483647 w 21"/>
              <a:gd name="T5" fmla="*/ 0 h 59"/>
              <a:gd name="T6" fmla="*/ 0 w 21"/>
              <a:gd name="T7" fmla="*/ 2147483647 h 59"/>
              <a:gd name="T8" fmla="*/ 0 60000 65536"/>
              <a:gd name="T9" fmla="*/ 0 60000 65536"/>
              <a:gd name="T10" fmla="*/ 0 60000 65536"/>
              <a:gd name="T11" fmla="*/ 0 60000 65536"/>
              <a:gd name="T12" fmla="*/ 0 w 21"/>
              <a:gd name="T13" fmla="*/ 0 h 59"/>
              <a:gd name="T14" fmla="*/ 21 w 21"/>
              <a:gd name="T15" fmla="*/ 59 h 59"/>
            </a:gdLst>
            <a:ahLst/>
            <a:cxnLst>
              <a:cxn ang="T8">
                <a:pos x="T0" y="T1"/>
              </a:cxn>
              <a:cxn ang="T9">
                <a:pos x="T2" y="T3"/>
              </a:cxn>
              <a:cxn ang="T10">
                <a:pos x="T4" y="T5"/>
              </a:cxn>
              <a:cxn ang="T11">
                <a:pos x="T6" y="T7"/>
              </a:cxn>
            </a:cxnLst>
            <a:rect l="T12" t="T13" r="T14" b="T15"/>
            <a:pathLst>
              <a:path w="21" h="59">
                <a:moveTo>
                  <a:pt x="0" y="29"/>
                </a:moveTo>
                <a:lnTo>
                  <a:pt x="18" y="59"/>
                </a:lnTo>
                <a:lnTo>
                  <a:pt x="21" y="0"/>
                </a:lnTo>
                <a:lnTo>
                  <a:pt x="0" y="29"/>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3" name="Freeform 69"/>
          <p:cNvSpPr>
            <a:spLocks/>
          </p:cNvSpPr>
          <p:nvPr/>
        </p:nvSpPr>
        <p:spPr bwMode="auto">
          <a:xfrm>
            <a:off x="4946650" y="4117976"/>
            <a:ext cx="44450" cy="55563"/>
          </a:xfrm>
          <a:custGeom>
            <a:avLst/>
            <a:gdLst>
              <a:gd name="T0" fmla="*/ 0 w 74"/>
              <a:gd name="T1" fmla="*/ 2147483647 h 94"/>
              <a:gd name="T2" fmla="*/ 2147483647 w 74"/>
              <a:gd name="T3" fmla="*/ 0 h 94"/>
              <a:gd name="T4" fmla="*/ 2147483647 w 74"/>
              <a:gd name="T5" fmla="*/ 2147483647 h 94"/>
              <a:gd name="T6" fmla="*/ 2147483647 w 74"/>
              <a:gd name="T7" fmla="*/ 2147483647 h 94"/>
              <a:gd name="T8" fmla="*/ 0 w 74"/>
              <a:gd name="T9" fmla="*/ 2147483647 h 94"/>
              <a:gd name="T10" fmla="*/ 0 60000 65536"/>
              <a:gd name="T11" fmla="*/ 0 60000 65536"/>
              <a:gd name="T12" fmla="*/ 0 60000 65536"/>
              <a:gd name="T13" fmla="*/ 0 60000 65536"/>
              <a:gd name="T14" fmla="*/ 0 60000 65536"/>
              <a:gd name="T15" fmla="*/ 0 w 74"/>
              <a:gd name="T16" fmla="*/ 0 h 94"/>
              <a:gd name="T17" fmla="*/ 74 w 74"/>
              <a:gd name="T18" fmla="*/ 94 h 94"/>
            </a:gdLst>
            <a:ahLst/>
            <a:cxnLst>
              <a:cxn ang="T10">
                <a:pos x="T0" y="T1"/>
              </a:cxn>
              <a:cxn ang="T11">
                <a:pos x="T2" y="T3"/>
              </a:cxn>
              <a:cxn ang="T12">
                <a:pos x="T4" y="T5"/>
              </a:cxn>
              <a:cxn ang="T13">
                <a:pos x="T6" y="T7"/>
              </a:cxn>
              <a:cxn ang="T14">
                <a:pos x="T8" y="T9"/>
              </a:cxn>
            </a:cxnLst>
            <a:rect l="T15" t="T16" r="T17" b="T18"/>
            <a:pathLst>
              <a:path w="74" h="94">
                <a:moveTo>
                  <a:pt x="0" y="91"/>
                </a:moveTo>
                <a:lnTo>
                  <a:pt x="10" y="0"/>
                </a:lnTo>
                <a:lnTo>
                  <a:pt x="74" y="41"/>
                </a:lnTo>
                <a:lnTo>
                  <a:pt x="36" y="94"/>
                </a:lnTo>
                <a:lnTo>
                  <a:pt x="0" y="9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4" name="Freeform 70"/>
          <p:cNvSpPr>
            <a:spLocks/>
          </p:cNvSpPr>
          <p:nvPr/>
        </p:nvSpPr>
        <p:spPr bwMode="auto">
          <a:xfrm>
            <a:off x="5865813" y="3173414"/>
            <a:ext cx="131762" cy="161925"/>
          </a:xfrm>
          <a:custGeom>
            <a:avLst/>
            <a:gdLst>
              <a:gd name="T0" fmla="*/ 0 w 220"/>
              <a:gd name="T1" fmla="*/ 2147483647 h 270"/>
              <a:gd name="T2" fmla="*/ 2147483647 w 220"/>
              <a:gd name="T3" fmla="*/ 2147483647 h 270"/>
              <a:gd name="T4" fmla="*/ 2147483647 w 220"/>
              <a:gd name="T5" fmla="*/ 2147483647 h 270"/>
              <a:gd name="T6" fmla="*/ 2147483647 w 220"/>
              <a:gd name="T7" fmla="*/ 2147483647 h 270"/>
              <a:gd name="T8" fmla="*/ 2147483647 w 220"/>
              <a:gd name="T9" fmla="*/ 2147483647 h 270"/>
              <a:gd name="T10" fmla="*/ 2147483647 w 220"/>
              <a:gd name="T11" fmla="*/ 2147483647 h 270"/>
              <a:gd name="T12" fmla="*/ 2147483647 w 220"/>
              <a:gd name="T13" fmla="*/ 2147483647 h 270"/>
              <a:gd name="T14" fmla="*/ 2147483647 w 220"/>
              <a:gd name="T15" fmla="*/ 2147483647 h 270"/>
              <a:gd name="T16" fmla="*/ 2147483647 w 220"/>
              <a:gd name="T17" fmla="*/ 2147483647 h 270"/>
              <a:gd name="T18" fmla="*/ 2147483647 w 220"/>
              <a:gd name="T19" fmla="*/ 2147483647 h 270"/>
              <a:gd name="T20" fmla="*/ 2147483647 w 220"/>
              <a:gd name="T21" fmla="*/ 2147483647 h 270"/>
              <a:gd name="T22" fmla="*/ 2147483647 w 220"/>
              <a:gd name="T23" fmla="*/ 2147483647 h 270"/>
              <a:gd name="T24" fmla="*/ 2147483647 w 220"/>
              <a:gd name="T25" fmla="*/ 2147483647 h 270"/>
              <a:gd name="T26" fmla="*/ 2147483647 w 220"/>
              <a:gd name="T27" fmla="*/ 2147483647 h 270"/>
              <a:gd name="T28" fmla="*/ 2147483647 w 220"/>
              <a:gd name="T29" fmla="*/ 2147483647 h 270"/>
              <a:gd name="T30" fmla="*/ 2147483647 w 220"/>
              <a:gd name="T31" fmla="*/ 2147483647 h 270"/>
              <a:gd name="T32" fmla="*/ 2147483647 w 220"/>
              <a:gd name="T33" fmla="*/ 0 h 270"/>
              <a:gd name="T34" fmla="*/ 2147483647 w 220"/>
              <a:gd name="T35" fmla="*/ 0 h 270"/>
              <a:gd name="T36" fmla="*/ 2147483647 w 220"/>
              <a:gd name="T37" fmla="*/ 2147483647 h 270"/>
              <a:gd name="T38" fmla="*/ 2147483647 w 220"/>
              <a:gd name="T39" fmla="*/ 2147483647 h 270"/>
              <a:gd name="T40" fmla="*/ 2147483647 w 220"/>
              <a:gd name="T41" fmla="*/ 2147483647 h 270"/>
              <a:gd name="T42" fmla="*/ 2147483647 w 220"/>
              <a:gd name="T43" fmla="*/ 2147483647 h 270"/>
              <a:gd name="T44" fmla="*/ 0 w 220"/>
              <a:gd name="T45" fmla="*/ 2147483647 h 2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0"/>
              <a:gd name="T70" fmla="*/ 0 h 270"/>
              <a:gd name="T71" fmla="*/ 220 w 220"/>
              <a:gd name="T72" fmla="*/ 270 h 2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0" h="270">
                <a:moveTo>
                  <a:pt x="0" y="112"/>
                </a:moveTo>
                <a:lnTo>
                  <a:pt x="2" y="154"/>
                </a:lnTo>
                <a:lnTo>
                  <a:pt x="3" y="175"/>
                </a:lnTo>
                <a:lnTo>
                  <a:pt x="9" y="200"/>
                </a:lnTo>
                <a:lnTo>
                  <a:pt x="53" y="218"/>
                </a:lnTo>
                <a:lnTo>
                  <a:pt x="39" y="265"/>
                </a:lnTo>
                <a:lnTo>
                  <a:pt x="88" y="270"/>
                </a:lnTo>
                <a:lnTo>
                  <a:pt x="174" y="268"/>
                </a:lnTo>
                <a:lnTo>
                  <a:pt x="197" y="226"/>
                </a:lnTo>
                <a:lnTo>
                  <a:pt x="151" y="171"/>
                </a:lnTo>
                <a:lnTo>
                  <a:pt x="206" y="142"/>
                </a:lnTo>
                <a:lnTo>
                  <a:pt x="220" y="150"/>
                </a:lnTo>
                <a:lnTo>
                  <a:pt x="206" y="43"/>
                </a:lnTo>
                <a:lnTo>
                  <a:pt x="166" y="17"/>
                </a:lnTo>
                <a:lnTo>
                  <a:pt x="120" y="35"/>
                </a:lnTo>
                <a:lnTo>
                  <a:pt x="126" y="22"/>
                </a:lnTo>
                <a:lnTo>
                  <a:pt x="88" y="0"/>
                </a:lnTo>
                <a:lnTo>
                  <a:pt x="69" y="0"/>
                </a:lnTo>
                <a:lnTo>
                  <a:pt x="67" y="60"/>
                </a:lnTo>
                <a:lnTo>
                  <a:pt x="45" y="45"/>
                </a:lnTo>
                <a:lnTo>
                  <a:pt x="30" y="63"/>
                </a:lnTo>
                <a:lnTo>
                  <a:pt x="27" y="97"/>
                </a:lnTo>
                <a:lnTo>
                  <a:pt x="0" y="112"/>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5" name="Freeform 71"/>
          <p:cNvSpPr>
            <a:spLocks/>
          </p:cNvSpPr>
          <p:nvPr/>
        </p:nvSpPr>
        <p:spPr bwMode="auto">
          <a:xfrm>
            <a:off x="6081713" y="3451226"/>
            <a:ext cx="93662" cy="104775"/>
          </a:xfrm>
          <a:custGeom>
            <a:avLst/>
            <a:gdLst>
              <a:gd name="T0" fmla="*/ 0 w 159"/>
              <a:gd name="T1" fmla="*/ 2147483647 h 173"/>
              <a:gd name="T2" fmla="*/ 2147483647 w 159"/>
              <a:gd name="T3" fmla="*/ 2147483647 h 173"/>
              <a:gd name="T4" fmla="*/ 2147483647 w 159"/>
              <a:gd name="T5" fmla="*/ 2147483647 h 173"/>
              <a:gd name="T6" fmla="*/ 2147483647 w 159"/>
              <a:gd name="T7" fmla="*/ 2147483647 h 173"/>
              <a:gd name="T8" fmla="*/ 2147483647 w 159"/>
              <a:gd name="T9" fmla="*/ 0 h 173"/>
              <a:gd name="T10" fmla="*/ 2147483647 w 159"/>
              <a:gd name="T11" fmla="*/ 2147483647 h 173"/>
              <a:gd name="T12" fmla="*/ 2147483647 w 159"/>
              <a:gd name="T13" fmla="*/ 2147483647 h 173"/>
              <a:gd name="T14" fmla="*/ 2147483647 w 159"/>
              <a:gd name="T15" fmla="*/ 2147483647 h 173"/>
              <a:gd name="T16" fmla="*/ 2147483647 w 159"/>
              <a:gd name="T17" fmla="*/ 2147483647 h 173"/>
              <a:gd name="T18" fmla="*/ 2147483647 w 159"/>
              <a:gd name="T19" fmla="*/ 2147483647 h 173"/>
              <a:gd name="T20" fmla="*/ 2147483647 w 159"/>
              <a:gd name="T21" fmla="*/ 2147483647 h 173"/>
              <a:gd name="T22" fmla="*/ 2147483647 w 159"/>
              <a:gd name="T23" fmla="*/ 2147483647 h 173"/>
              <a:gd name="T24" fmla="*/ 2147483647 w 159"/>
              <a:gd name="T25" fmla="*/ 2147483647 h 173"/>
              <a:gd name="T26" fmla="*/ 2147483647 w 159"/>
              <a:gd name="T27" fmla="*/ 2147483647 h 173"/>
              <a:gd name="T28" fmla="*/ 2147483647 w 159"/>
              <a:gd name="T29" fmla="*/ 2147483647 h 173"/>
              <a:gd name="T30" fmla="*/ 2147483647 w 159"/>
              <a:gd name="T31" fmla="*/ 2147483647 h 173"/>
              <a:gd name="T32" fmla="*/ 2147483647 w 159"/>
              <a:gd name="T33" fmla="*/ 2147483647 h 173"/>
              <a:gd name="T34" fmla="*/ 2147483647 w 159"/>
              <a:gd name="T35" fmla="*/ 2147483647 h 173"/>
              <a:gd name="T36" fmla="*/ 2147483647 w 159"/>
              <a:gd name="T37" fmla="*/ 2147483647 h 173"/>
              <a:gd name="T38" fmla="*/ 0 w 159"/>
              <a:gd name="T39" fmla="*/ 2147483647 h 1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9"/>
              <a:gd name="T61" fmla="*/ 0 h 173"/>
              <a:gd name="T62" fmla="*/ 159 w 159"/>
              <a:gd name="T63" fmla="*/ 173 h 1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9" h="173">
                <a:moveTo>
                  <a:pt x="0" y="69"/>
                </a:moveTo>
                <a:lnTo>
                  <a:pt x="23" y="30"/>
                </a:lnTo>
                <a:lnTo>
                  <a:pt x="72" y="16"/>
                </a:lnTo>
                <a:lnTo>
                  <a:pt x="135" y="16"/>
                </a:lnTo>
                <a:lnTo>
                  <a:pt x="159" y="0"/>
                </a:lnTo>
                <a:lnTo>
                  <a:pt x="150" y="37"/>
                </a:lnTo>
                <a:lnTo>
                  <a:pt x="109" y="29"/>
                </a:lnTo>
                <a:lnTo>
                  <a:pt x="85" y="58"/>
                </a:lnTo>
                <a:lnTo>
                  <a:pt x="62" y="41"/>
                </a:lnTo>
                <a:lnTo>
                  <a:pt x="79" y="86"/>
                </a:lnTo>
                <a:lnTo>
                  <a:pt x="59" y="95"/>
                </a:lnTo>
                <a:lnTo>
                  <a:pt x="97" y="116"/>
                </a:lnTo>
                <a:lnTo>
                  <a:pt x="97" y="134"/>
                </a:lnTo>
                <a:lnTo>
                  <a:pt x="65" y="141"/>
                </a:lnTo>
                <a:lnTo>
                  <a:pt x="78" y="173"/>
                </a:lnTo>
                <a:lnTo>
                  <a:pt x="37" y="162"/>
                </a:lnTo>
                <a:lnTo>
                  <a:pt x="25" y="131"/>
                </a:lnTo>
                <a:lnTo>
                  <a:pt x="78" y="117"/>
                </a:lnTo>
                <a:lnTo>
                  <a:pt x="25" y="114"/>
                </a:lnTo>
                <a:lnTo>
                  <a:pt x="0" y="69"/>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6" name="Freeform 72"/>
          <p:cNvSpPr>
            <a:spLocks/>
          </p:cNvSpPr>
          <p:nvPr/>
        </p:nvSpPr>
        <p:spPr bwMode="auto">
          <a:xfrm>
            <a:off x="6132513" y="3570289"/>
            <a:ext cx="42862" cy="9525"/>
          </a:xfrm>
          <a:custGeom>
            <a:avLst/>
            <a:gdLst>
              <a:gd name="T0" fmla="*/ 0 w 74"/>
              <a:gd name="T1" fmla="*/ 2147483647 h 13"/>
              <a:gd name="T2" fmla="*/ 2147483647 w 74"/>
              <a:gd name="T3" fmla="*/ 0 h 13"/>
              <a:gd name="T4" fmla="*/ 2147483647 w 74"/>
              <a:gd name="T5" fmla="*/ 2147483647 h 13"/>
              <a:gd name="T6" fmla="*/ 2147483647 w 74"/>
              <a:gd name="T7" fmla="*/ 2147483647 h 13"/>
              <a:gd name="T8" fmla="*/ 0 w 74"/>
              <a:gd name="T9" fmla="*/ 2147483647 h 13"/>
              <a:gd name="T10" fmla="*/ 0 60000 65536"/>
              <a:gd name="T11" fmla="*/ 0 60000 65536"/>
              <a:gd name="T12" fmla="*/ 0 60000 65536"/>
              <a:gd name="T13" fmla="*/ 0 60000 65536"/>
              <a:gd name="T14" fmla="*/ 0 60000 65536"/>
              <a:gd name="T15" fmla="*/ 0 w 74"/>
              <a:gd name="T16" fmla="*/ 0 h 13"/>
              <a:gd name="T17" fmla="*/ 74 w 74"/>
              <a:gd name="T18" fmla="*/ 13 h 13"/>
            </a:gdLst>
            <a:ahLst/>
            <a:cxnLst>
              <a:cxn ang="T10">
                <a:pos x="T0" y="T1"/>
              </a:cxn>
              <a:cxn ang="T11">
                <a:pos x="T2" y="T3"/>
              </a:cxn>
              <a:cxn ang="T12">
                <a:pos x="T4" y="T5"/>
              </a:cxn>
              <a:cxn ang="T13">
                <a:pos x="T6" y="T7"/>
              </a:cxn>
              <a:cxn ang="T14">
                <a:pos x="T8" y="T9"/>
              </a:cxn>
            </a:cxnLst>
            <a:rect l="T15" t="T16" r="T17" b="T18"/>
            <a:pathLst>
              <a:path w="74" h="13">
                <a:moveTo>
                  <a:pt x="0" y="13"/>
                </a:moveTo>
                <a:lnTo>
                  <a:pt x="6" y="0"/>
                </a:lnTo>
                <a:lnTo>
                  <a:pt x="74" y="13"/>
                </a:lnTo>
                <a:lnTo>
                  <a:pt x="24" y="13"/>
                </a:lnTo>
                <a:lnTo>
                  <a:pt x="0" y="1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7" name="Freeform 73"/>
          <p:cNvSpPr>
            <a:spLocks/>
          </p:cNvSpPr>
          <p:nvPr/>
        </p:nvSpPr>
        <p:spPr bwMode="auto">
          <a:xfrm>
            <a:off x="4673601" y="2316164"/>
            <a:ext cx="919163" cy="733425"/>
          </a:xfrm>
          <a:custGeom>
            <a:avLst/>
            <a:gdLst>
              <a:gd name="T0" fmla="*/ 2147483647 w 1544"/>
              <a:gd name="T1" fmla="*/ 2147483647 h 1232"/>
              <a:gd name="T2" fmla="*/ 2147483647 w 1544"/>
              <a:gd name="T3" fmla="*/ 2147483647 h 1232"/>
              <a:gd name="T4" fmla="*/ 2147483647 w 1544"/>
              <a:gd name="T5" fmla="*/ 2147483647 h 1232"/>
              <a:gd name="T6" fmla="*/ 2147483647 w 1544"/>
              <a:gd name="T7" fmla="*/ 2147483647 h 1232"/>
              <a:gd name="T8" fmla="*/ 2147483647 w 1544"/>
              <a:gd name="T9" fmla="*/ 2147483647 h 1232"/>
              <a:gd name="T10" fmla="*/ 2147483647 w 1544"/>
              <a:gd name="T11" fmla="*/ 2147483647 h 1232"/>
              <a:gd name="T12" fmla="*/ 2147483647 w 1544"/>
              <a:gd name="T13" fmla="*/ 2147483647 h 1232"/>
              <a:gd name="T14" fmla="*/ 2147483647 w 1544"/>
              <a:gd name="T15" fmla="*/ 2147483647 h 1232"/>
              <a:gd name="T16" fmla="*/ 2147483647 w 1544"/>
              <a:gd name="T17" fmla="*/ 2147483647 h 1232"/>
              <a:gd name="T18" fmla="*/ 2147483647 w 1544"/>
              <a:gd name="T19" fmla="*/ 2147483647 h 1232"/>
              <a:gd name="T20" fmla="*/ 2147483647 w 1544"/>
              <a:gd name="T21" fmla="*/ 2147483647 h 1232"/>
              <a:gd name="T22" fmla="*/ 2147483647 w 1544"/>
              <a:gd name="T23" fmla="*/ 2147483647 h 1232"/>
              <a:gd name="T24" fmla="*/ 2147483647 w 1544"/>
              <a:gd name="T25" fmla="*/ 2147483647 h 1232"/>
              <a:gd name="T26" fmla="*/ 2147483647 w 1544"/>
              <a:gd name="T27" fmla="*/ 2147483647 h 1232"/>
              <a:gd name="T28" fmla="*/ 2147483647 w 1544"/>
              <a:gd name="T29" fmla="*/ 2147483647 h 1232"/>
              <a:gd name="T30" fmla="*/ 2147483647 w 1544"/>
              <a:gd name="T31" fmla="*/ 2147483647 h 1232"/>
              <a:gd name="T32" fmla="*/ 2147483647 w 1544"/>
              <a:gd name="T33" fmla="*/ 2147483647 h 1232"/>
              <a:gd name="T34" fmla="*/ 2147483647 w 1544"/>
              <a:gd name="T35" fmla="*/ 2147483647 h 1232"/>
              <a:gd name="T36" fmla="*/ 2147483647 w 1544"/>
              <a:gd name="T37" fmla="*/ 2147483647 h 1232"/>
              <a:gd name="T38" fmla="*/ 2147483647 w 1544"/>
              <a:gd name="T39" fmla="*/ 2147483647 h 1232"/>
              <a:gd name="T40" fmla="*/ 2147483647 w 1544"/>
              <a:gd name="T41" fmla="*/ 2147483647 h 1232"/>
              <a:gd name="T42" fmla="*/ 2147483647 w 1544"/>
              <a:gd name="T43" fmla="*/ 2147483647 h 1232"/>
              <a:gd name="T44" fmla="*/ 2147483647 w 1544"/>
              <a:gd name="T45" fmla="*/ 2147483647 h 1232"/>
              <a:gd name="T46" fmla="*/ 2147483647 w 1544"/>
              <a:gd name="T47" fmla="*/ 2147483647 h 1232"/>
              <a:gd name="T48" fmla="*/ 2147483647 w 1544"/>
              <a:gd name="T49" fmla="*/ 2147483647 h 1232"/>
              <a:gd name="T50" fmla="*/ 2147483647 w 1544"/>
              <a:gd name="T51" fmla="*/ 2147483647 h 1232"/>
              <a:gd name="T52" fmla="*/ 2147483647 w 1544"/>
              <a:gd name="T53" fmla="*/ 2147483647 h 1232"/>
              <a:gd name="T54" fmla="*/ 2147483647 w 1544"/>
              <a:gd name="T55" fmla="*/ 2147483647 h 1232"/>
              <a:gd name="T56" fmla="*/ 2147483647 w 1544"/>
              <a:gd name="T57" fmla="*/ 2147483647 h 1232"/>
              <a:gd name="T58" fmla="*/ 2147483647 w 1544"/>
              <a:gd name="T59" fmla="*/ 2147483647 h 1232"/>
              <a:gd name="T60" fmla="*/ 2147483647 w 1544"/>
              <a:gd name="T61" fmla="*/ 2147483647 h 1232"/>
              <a:gd name="T62" fmla="*/ 2147483647 w 1544"/>
              <a:gd name="T63" fmla="*/ 2147483647 h 1232"/>
              <a:gd name="T64" fmla="*/ 2147483647 w 1544"/>
              <a:gd name="T65" fmla="*/ 2147483647 h 1232"/>
              <a:gd name="T66" fmla="*/ 2147483647 w 1544"/>
              <a:gd name="T67" fmla="*/ 2147483647 h 1232"/>
              <a:gd name="T68" fmla="*/ 2147483647 w 1544"/>
              <a:gd name="T69" fmla="*/ 2147483647 h 1232"/>
              <a:gd name="T70" fmla="*/ 2147483647 w 1544"/>
              <a:gd name="T71" fmla="*/ 2147483647 h 1232"/>
              <a:gd name="T72" fmla="*/ 2147483647 w 1544"/>
              <a:gd name="T73" fmla="*/ 2147483647 h 1232"/>
              <a:gd name="T74" fmla="*/ 2147483647 w 1544"/>
              <a:gd name="T75" fmla="*/ 2147483647 h 1232"/>
              <a:gd name="T76" fmla="*/ 2147483647 w 1544"/>
              <a:gd name="T77" fmla="*/ 2147483647 h 1232"/>
              <a:gd name="T78" fmla="*/ 2147483647 w 1544"/>
              <a:gd name="T79" fmla="*/ 2147483647 h 1232"/>
              <a:gd name="T80" fmla="*/ 2147483647 w 1544"/>
              <a:gd name="T81" fmla="*/ 2147483647 h 1232"/>
              <a:gd name="T82" fmla="*/ 2147483647 w 1544"/>
              <a:gd name="T83" fmla="*/ 2147483647 h 1232"/>
              <a:gd name="T84" fmla="*/ 2147483647 w 1544"/>
              <a:gd name="T85" fmla="*/ 2147483647 h 1232"/>
              <a:gd name="T86" fmla="*/ 2147483647 w 1544"/>
              <a:gd name="T87" fmla="*/ 2147483647 h 1232"/>
              <a:gd name="T88" fmla="*/ 2147483647 w 1544"/>
              <a:gd name="T89" fmla="*/ 2147483647 h 1232"/>
              <a:gd name="T90" fmla="*/ 2147483647 w 1544"/>
              <a:gd name="T91" fmla="*/ 2147483647 h 1232"/>
              <a:gd name="T92" fmla="*/ 2147483647 w 1544"/>
              <a:gd name="T93" fmla="*/ 2147483647 h 1232"/>
              <a:gd name="T94" fmla="*/ 2147483647 w 1544"/>
              <a:gd name="T95" fmla="*/ 2147483647 h 1232"/>
              <a:gd name="T96" fmla="*/ 2147483647 w 1544"/>
              <a:gd name="T97" fmla="*/ 2147483647 h 1232"/>
              <a:gd name="T98" fmla="*/ 2147483647 w 1544"/>
              <a:gd name="T99" fmla="*/ 2147483647 h 1232"/>
              <a:gd name="T100" fmla="*/ 2147483647 w 1544"/>
              <a:gd name="T101" fmla="*/ 2147483647 h 1232"/>
              <a:gd name="T102" fmla="*/ 2147483647 w 1544"/>
              <a:gd name="T103" fmla="*/ 2147483647 h 1232"/>
              <a:gd name="T104" fmla="*/ 2147483647 w 1544"/>
              <a:gd name="T105" fmla="*/ 2147483647 h 1232"/>
              <a:gd name="T106" fmla="*/ 2147483647 w 1544"/>
              <a:gd name="T107" fmla="*/ 2147483647 h 1232"/>
              <a:gd name="T108" fmla="*/ 2147483647 w 1544"/>
              <a:gd name="T109" fmla="*/ 2147483647 h 1232"/>
              <a:gd name="T110" fmla="*/ 2147483647 w 1544"/>
              <a:gd name="T111" fmla="*/ 2147483647 h 1232"/>
              <a:gd name="T112" fmla="*/ 2147483647 w 1544"/>
              <a:gd name="T113" fmla="*/ 2147483647 h 1232"/>
              <a:gd name="T114" fmla="*/ 2147483647 w 1544"/>
              <a:gd name="T115" fmla="*/ 2147483647 h 12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44"/>
              <a:gd name="T175" fmla="*/ 0 h 1232"/>
              <a:gd name="T176" fmla="*/ 1544 w 1544"/>
              <a:gd name="T177" fmla="*/ 1232 h 12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44" h="1232">
                <a:moveTo>
                  <a:pt x="0" y="345"/>
                </a:moveTo>
                <a:lnTo>
                  <a:pt x="10" y="325"/>
                </a:lnTo>
                <a:lnTo>
                  <a:pt x="109" y="292"/>
                </a:lnTo>
                <a:lnTo>
                  <a:pt x="174" y="292"/>
                </a:lnTo>
                <a:lnTo>
                  <a:pt x="207" y="262"/>
                </a:lnTo>
                <a:lnTo>
                  <a:pt x="197" y="254"/>
                </a:lnTo>
                <a:lnTo>
                  <a:pt x="220" y="244"/>
                </a:lnTo>
                <a:lnTo>
                  <a:pt x="200" y="238"/>
                </a:lnTo>
                <a:lnTo>
                  <a:pt x="236" y="227"/>
                </a:lnTo>
                <a:lnTo>
                  <a:pt x="224" y="217"/>
                </a:lnTo>
                <a:lnTo>
                  <a:pt x="178" y="237"/>
                </a:lnTo>
                <a:lnTo>
                  <a:pt x="136" y="212"/>
                </a:lnTo>
                <a:lnTo>
                  <a:pt x="191" y="198"/>
                </a:lnTo>
                <a:lnTo>
                  <a:pt x="223" y="158"/>
                </a:lnTo>
                <a:lnTo>
                  <a:pt x="292" y="158"/>
                </a:lnTo>
                <a:lnTo>
                  <a:pt x="289" y="116"/>
                </a:lnTo>
                <a:lnTo>
                  <a:pt x="340" y="115"/>
                </a:lnTo>
                <a:lnTo>
                  <a:pt x="392" y="144"/>
                </a:lnTo>
                <a:lnTo>
                  <a:pt x="330" y="105"/>
                </a:lnTo>
                <a:lnTo>
                  <a:pt x="446" y="80"/>
                </a:lnTo>
                <a:lnTo>
                  <a:pt x="474" y="97"/>
                </a:lnTo>
                <a:lnTo>
                  <a:pt x="479" y="133"/>
                </a:lnTo>
                <a:lnTo>
                  <a:pt x="494" y="104"/>
                </a:lnTo>
                <a:lnTo>
                  <a:pt x="569" y="125"/>
                </a:lnTo>
                <a:lnTo>
                  <a:pt x="543" y="108"/>
                </a:lnTo>
                <a:lnTo>
                  <a:pt x="578" y="111"/>
                </a:lnTo>
                <a:lnTo>
                  <a:pt x="548" y="89"/>
                </a:lnTo>
                <a:lnTo>
                  <a:pt x="537" y="71"/>
                </a:lnTo>
                <a:lnTo>
                  <a:pt x="556" y="67"/>
                </a:lnTo>
                <a:lnTo>
                  <a:pt x="703" y="120"/>
                </a:lnTo>
                <a:lnTo>
                  <a:pt x="692" y="104"/>
                </a:lnTo>
                <a:lnTo>
                  <a:pt x="725" y="100"/>
                </a:lnTo>
                <a:lnTo>
                  <a:pt x="703" y="87"/>
                </a:lnTo>
                <a:lnTo>
                  <a:pt x="754" y="89"/>
                </a:lnTo>
                <a:lnTo>
                  <a:pt x="674" y="52"/>
                </a:lnTo>
                <a:lnTo>
                  <a:pt x="819" y="71"/>
                </a:lnTo>
                <a:lnTo>
                  <a:pt x="785" y="50"/>
                </a:lnTo>
                <a:lnTo>
                  <a:pt x="700" y="47"/>
                </a:lnTo>
                <a:lnTo>
                  <a:pt x="731" y="46"/>
                </a:lnTo>
                <a:lnTo>
                  <a:pt x="677" y="25"/>
                </a:lnTo>
                <a:lnTo>
                  <a:pt x="738" y="31"/>
                </a:lnTo>
                <a:lnTo>
                  <a:pt x="713" y="22"/>
                </a:lnTo>
                <a:lnTo>
                  <a:pt x="740" y="17"/>
                </a:lnTo>
                <a:lnTo>
                  <a:pt x="846" y="52"/>
                </a:lnTo>
                <a:lnTo>
                  <a:pt x="835" y="39"/>
                </a:lnTo>
                <a:lnTo>
                  <a:pt x="882" y="25"/>
                </a:lnTo>
                <a:lnTo>
                  <a:pt x="840" y="22"/>
                </a:lnTo>
                <a:lnTo>
                  <a:pt x="840" y="4"/>
                </a:lnTo>
                <a:lnTo>
                  <a:pt x="867" y="0"/>
                </a:lnTo>
                <a:lnTo>
                  <a:pt x="1152" y="7"/>
                </a:lnTo>
                <a:lnTo>
                  <a:pt x="1172" y="17"/>
                </a:lnTo>
                <a:lnTo>
                  <a:pt x="1164" y="22"/>
                </a:lnTo>
                <a:lnTo>
                  <a:pt x="973" y="24"/>
                </a:lnTo>
                <a:lnTo>
                  <a:pt x="995" y="34"/>
                </a:lnTo>
                <a:lnTo>
                  <a:pt x="922" y="46"/>
                </a:lnTo>
                <a:lnTo>
                  <a:pt x="1190" y="25"/>
                </a:lnTo>
                <a:lnTo>
                  <a:pt x="1201" y="42"/>
                </a:lnTo>
                <a:lnTo>
                  <a:pt x="1164" y="54"/>
                </a:lnTo>
                <a:lnTo>
                  <a:pt x="1226" y="46"/>
                </a:lnTo>
                <a:lnTo>
                  <a:pt x="1297" y="64"/>
                </a:lnTo>
                <a:lnTo>
                  <a:pt x="1190" y="97"/>
                </a:lnTo>
                <a:lnTo>
                  <a:pt x="1018" y="95"/>
                </a:lnTo>
                <a:lnTo>
                  <a:pt x="1059" y="100"/>
                </a:lnTo>
                <a:lnTo>
                  <a:pt x="987" y="115"/>
                </a:lnTo>
                <a:lnTo>
                  <a:pt x="987" y="130"/>
                </a:lnTo>
                <a:lnTo>
                  <a:pt x="1175" y="105"/>
                </a:lnTo>
                <a:lnTo>
                  <a:pt x="1192" y="116"/>
                </a:lnTo>
                <a:lnTo>
                  <a:pt x="1152" y="140"/>
                </a:lnTo>
                <a:lnTo>
                  <a:pt x="1273" y="100"/>
                </a:lnTo>
                <a:lnTo>
                  <a:pt x="1280" y="137"/>
                </a:lnTo>
                <a:lnTo>
                  <a:pt x="1219" y="204"/>
                </a:lnTo>
                <a:lnTo>
                  <a:pt x="1337" y="130"/>
                </a:lnTo>
                <a:lnTo>
                  <a:pt x="1336" y="140"/>
                </a:lnTo>
                <a:lnTo>
                  <a:pt x="1391" y="139"/>
                </a:lnTo>
                <a:lnTo>
                  <a:pt x="1408" y="115"/>
                </a:lnTo>
                <a:lnTo>
                  <a:pt x="1468" y="111"/>
                </a:lnTo>
                <a:lnTo>
                  <a:pt x="1544" y="132"/>
                </a:lnTo>
                <a:lnTo>
                  <a:pt x="1471" y="168"/>
                </a:lnTo>
                <a:lnTo>
                  <a:pt x="1474" y="180"/>
                </a:lnTo>
                <a:lnTo>
                  <a:pt x="1308" y="198"/>
                </a:lnTo>
                <a:lnTo>
                  <a:pt x="1441" y="202"/>
                </a:lnTo>
                <a:lnTo>
                  <a:pt x="1331" y="228"/>
                </a:lnTo>
                <a:lnTo>
                  <a:pt x="1339" y="247"/>
                </a:lnTo>
                <a:lnTo>
                  <a:pt x="1412" y="228"/>
                </a:lnTo>
                <a:lnTo>
                  <a:pt x="1359" y="254"/>
                </a:lnTo>
                <a:lnTo>
                  <a:pt x="1352" y="288"/>
                </a:lnTo>
                <a:lnTo>
                  <a:pt x="1369" y="278"/>
                </a:lnTo>
                <a:lnTo>
                  <a:pt x="1319" y="310"/>
                </a:lnTo>
                <a:lnTo>
                  <a:pt x="1301" y="371"/>
                </a:lnTo>
                <a:lnTo>
                  <a:pt x="1327" y="358"/>
                </a:lnTo>
                <a:lnTo>
                  <a:pt x="1366" y="371"/>
                </a:lnTo>
                <a:lnTo>
                  <a:pt x="1330" y="371"/>
                </a:lnTo>
                <a:lnTo>
                  <a:pt x="1330" y="390"/>
                </a:lnTo>
                <a:lnTo>
                  <a:pt x="1388" y="398"/>
                </a:lnTo>
                <a:lnTo>
                  <a:pt x="1391" y="422"/>
                </a:lnTo>
                <a:lnTo>
                  <a:pt x="1303" y="416"/>
                </a:lnTo>
                <a:lnTo>
                  <a:pt x="1327" y="426"/>
                </a:lnTo>
                <a:lnTo>
                  <a:pt x="1278" y="433"/>
                </a:lnTo>
                <a:lnTo>
                  <a:pt x="1303" y="458"/>
                </a:lnTo>
                <a:lnTo>
                  <a:pt x="1348" y="461"/>
                </a:lnTo>
                <a:lnTo>
                  <a:pt x="1320" y="474"/>
                </a:lnTo>
                <a:lnTo>
                  <a:pt x="1356" y="488"/>
                </a:lnTo>
                <a:lnTo>
                  <a:pt x="1356" y="522"/>
                </a:lnTo>
                <a:lnTo>
                  <a:pt x="1291" y="501"/>
                </a:lnTo>
                <a:lnTo>
                  <a:pt x="1330" y="519"/>
                </a:lnTo>
                <a:lnTo>
                  <a:pt x="1306" y="530"/>
                </a:lnTo>
                <a:lnTo>
                  <a:pt x="1327" y="528"/>
                </a:lnTo>
                <a:lnTo>
                  <a:pt x="1320" y="547"/>
                </a:lnTo>
                <a:lnTo>
                  <a:pt x="1368" y="559"/>
                </a:lnTo>
                <a:lnTo>
                  <a:pt x="1294" y="552"/>
                </a:lnTo>
                <a:lnTo>
                  <a:pt x="1280" y="564"/>
                </a:lnTo>
                <a:lnTo>
                  <a:pt x="1337" y="590"/>
                </a:lnTo>
                <a:lnTo>
                  <a:pt x="1330" y="611"/>
                </a:lnTo>
                <a:lnTo>
                  <a:pt x="1283" y="624"/>
                </a:lnTo>
                <a:lnTo>
                  <a:pt x="1238" y="593"/>
                </a:lnTo>
                <a:lnTo>
                  <a:pt x="1170" y="618"/>
                </a:lnTo>
                <a:lnTo>
                  <a:pt x="1218" y="635"/>
                </a:lnTo>
                <a:lnTo>
                  <a:pt x="1172" y="649"/>
                </a:lnTo>
                <a:lnTo>
                  <a:pt x="1222" y="651"/>
                </a:lnTo>
                <a:lnTo>
                  <a:pt x="1207" y="684"/>
                </a:lnTo>
                <a:lnTo>
                  <a:pt x="1226" y="665"/>
                </a:lnTo>
                <a:lnTo>
                  <a:pt x="1280" y="690"/>
                </a:lnTo>
                <a:lnTo>
                  <a:pt x="1264" y="710"/>
                </a:lnTo>
                <a:lnTo>
                  <a:pt x="1294" y="704"/>
                </a:lnTo>
                <a:lnTo>
                  <a:pt x="1280" y="724"/>
                </a:lnTo>
                <a:lnTo>
                  <a:pt x="1302" y="715"/>
                </a:lnTo>
                <a:lnTo>
                  <a:pt x="1305" y="766"/>
                </a:lnTo>
                <a:lnTo>
                  <a:pt x="1280" y="747"/>
                </a:lnTo>
                <a:lnTo>
                  <a:pt x="1280" y="766"/>
                </a:lnTo>
                <a:lnTo>
                  <a:pt x="1257" y="766"/>
                </a:lnTo>
                <a:lnTo>
                  <a:pt x="1226" y="723"/>
                </a:lnTo>
                <a:lnTo>
                  <a:pt x="1153" y="698"/>
                </a:lnTo>
                <a:lnTo>
                  <a:pt x="1204" y="725"/>
                </a:lnTo>
                <a:lnTo>
                  <a:pt x="1136" y="742"/>
                </a:lnTo>
                <a:lnTo>
                  <a:pt x="1116" y="766"/>
                </a:lnTo>
                <a:lnTo>
                  <a:pt x="1180" y="773"/>
                </a:lnTo>
                <a:lnTo>
                  <a:pt x="1127" y="788"/>
                </a:lnTo>
                <a:lnTo>
                  <a:pt x="1208" y="767"/>
                </a:lnTo>
                <a:lnTo>
                  <a:pt x="1285" y="793"/>
                </a:lnTo>
                <a:lnTo>
                  <a:pt x="1184" y="852"/>
                </a:lnTo>
                <a:lnTo>
                  <a:pt x="1085" y="879"/>
                </a:lnTo>
                <a:lnTo>
                  <a:pt x="1051" y="882"/>
                </a:lnTo>
                <a:lnTo>
                  <a:pt x="1028" y="854"/>
                </a:lnTo>
                <a:lnTo>
                  <a:pt x="1039" y="882"/>
                </a:lnTo>
                <a:lnTo>
                  <a:pt x="1009" y="897"/>
                </a:lnTo>
                <a:lnTo>
                  <a:pt x="973" y="962"/>
                </a:lnTo>
                <a:lnTo>
                  <a:pt x="942" y="961"/>
                </a:lnTo>
                <a:lnTo>
                  <a:pt x="937" y="981"/>
                </a:lnTo>
                <a:lnTo>
                  <a:pt x="906" y="985"/>
                </a:lnTo>
                <a:lnTo>
                  <a:pt x="891" y="977"/>
                </a:lnTo>
                <a:lnTo>
                  <a:pt x="912" y="965"/>
                </a:lnTo>
                <a:lnTo>
                  <a:pt x="891" y="961"/>
                </a:lnTo>
                <a:lnTo>
                  <a:pt x="881" y="994"/>
                </a:lnTo>
                <a:lnTo>
                  <a:pt x="834" y="998"/>
                </a:lnTo>
                <a:lnTo>
                  <a:pt x="835" y="1024"/>
                </a:lnTo>
                <a:lnTo>
                  <a:pt x="807" y="1028"/>
                </a:lnTo>
                <a:lnTo>
                  <a:pt x="833" y="1049"/>
                </a:lnTo>
                <a:lnTo>
                  <a:pt x="799" y="1054"/>
                </a:lnTo>
                <a:lnTo>
                  <a:pt x="825" y="1078"/>
                </a:lnTo>
                <a:lnTo>
                  <a:pt x="801" y="1078"/>
                </a:lnTo>
                <a:lnTo>
                  <a:pt x="819" y="1082"/>
                </a:lnTo>
                <a:lnTo>
                  <a:pt x="801" y="1110"/>
                </a:lnTo>
                <a:lnTo>
                  <a:pt x="785" y="1105"/>
                </a:lnTo>
                <a:lnTo>
                  <a:pt x="799" y="1116"/>
                </a:lnTo>
                <a:lnTo>
                  <a:pt x="766" y="1127"/>
                </a:lnTo>
                <a:lnTo>
                  <a:pt x="785" y="1164"/>
                </a:lnTo>
                <a:lnTo>
                  <a:pt x="766" y="1213"/>
                </a:lnTo>
                <a:lnTo>
                  <a:pt x="744" y="1216"/>
                </a:lnTo>
                <a:lnTo>
                  <a:pt x="761" y="1232"/>
                </a:lnTo>
                <a:lnTo>
                  <a:pt x="709" y="1232"/>
                </a:lnTo>
                <a:lnTo>
                  <a:pt x="703" y="1197"/>
                </a:lnTo>
                <a:lnTo>
                  <a:pt x="631" y="1203"/>
                </a:lnTo>
                <a:lnTo>
                  <a:pt x="648" y="1195"/>
                </a:lnTo>
                <a:lnTo>
                  <a:pt x="610" y="1179"/>
                </a:lnTo>
                <a:lnTo>
                  <a:pt x="628" y="1175"/>
                </a:lnTo>
                <a:lnTo>
                  <a:pt x="601" y="1175"/>
                </a:lnTo>
                <a:lnTo>
                  <a:pt x="611" y="1150"/>
                </a:lnTo>
                <a:lnTo>
                  <a:pt x="596" y="1154"/>
                </a:lnTo>
                <a:lnTo>
                  <a:pt x="548" y="1082"/>
                </a:lnTo>
                <a:lnTo>
                  <a:pt x="548" y="1059"/>
                </a:lnTo>
                <a:lnTo>
                  <a:pt x="582" y="1039"/>
                </a:lnTo>
                <a:lnTo>
                  <a:pt x="569" y="1031"/>
                </a:lnTo>
                <a:lnTo>
                  <a:pt x="531" y="1057"/>
                </a:lnTo>
                <a:lnTo>
                  <a:pt x="531" y="1005"/>
                </a:lnTo>
                <a:lnTo>
                  <a:pt x="498" y="977"/>
                </a:lnTo>
                <a:lnTo>
                  <a:pt x="508" y="935"/>
                </a:lnTo>
                <a:lnTo>
                  <a:pt x="486" y="919"/>
                </a:lnTo>
                <a:lnTo>
                  <a:pt x="516" y="883"/>
                </a:lnTo>
                <a:lnTo>
                  <a:pt x="498" y="879"/>
                </a:lnTo>
                <a:lnTo>
                  <a:pt x="560" y="879"/>
                </a:lnTo>
                <a:lnTo>
                  <a:pt x="554" y="866"/>
                </a:lnTo>
                <a:lnTo>
                  <a:pt x="512" y="868"/>
                </a:lnTo>
                <a:lnTo>
                  <a:pt x="575" y="834"/>
                </a:lnTo>
                <a:lnTo>
                  <a:pt x="560" y="823"/>
                </a:lnTo>
                <a:lnTo>
                  <a:pt x="575" y="788"/>
                </a:lnTo>
                <a:lnTo>
                  <a:pt x="523" y="786"/>
                </a:lnTo>
                <a:lnTo>
                  <a:pt x="467" y="757"/>
                </a:lnTo>
                <a:lnTo>
                  <a:pt x="569" y="773"/>
                </a:lnTo>
                <a:lnTo>
                  <a:pt x="551" y="759"/>
                </a:lnTo>
                <a:lnTo>
                  <a:pt x="569" y="756"/>
                </a:lnTo>
                <a:lnTo>
                  <a:pt x="529" y="732"/>
                </a:lnTo>
                <a:lnTo>
                  <a:pt x="543" y="723"/>
                </a:lnTo>
                <a:lnTo>
                  <a:pt x="522" y="731"/>
                </a:lnTo>
                <a:lnTo>
                  <a:pt x="534" y="715"/>
                </a:lnTo>
                <a:lnTo>
                  <a:pt x="509" y="716"/>
                </a:lnTo>
                <a:lnTo>
                  <a:pt x="537" y="705"/>
                </a:lnTo>
                <a:lnTo>
                  <a:pt x="494" y="688"/>
                </a:lnTo>
                <a:lnTo>
                  <a:pt x="483" y="715"/>
                </a:lnTo>
                <a:lnTo>
                  <a:pt x="446" y="716"/>
                </a:lnTo>
                <a:lnTo>
                  <a:pt x="439" y="705"/>
                </a:lnTo>
                <a:lnTo>
                  <a:pt x="464" y="688"/>
                </a:lnTo>
                <a:lnTo>
                  <a:pt x="445" y="688"/>
                </a:lnTo>
                <a:lnTo>
                  <a:pt x="467" y="643"/>
                </a:lnTo>
                <a:lnTo>
                  <a:pt x="440" y="635"/>
                </a:lnTo>
                <a:lnTo>
                  <a:pt x="454" y="613"/>
                </a:lnTo>
                <a:lnTo>
                  <a:pt x="410" y="558"/>
                </a:lnTo>
                <a:lnTo>
                  <a:pt x="426" y="555"/>
                </a:lnTo>
                <a:lnTo>
                  <a:pt x="368" y="506"/>
                </a:lnTo>
                <a:lnTo>
                  <a:pt x="368" y="488"/>
                </a:lnTo>
                <a:lnTo>
                  <a:pt x="307" y="464"/>
                </a:lnTo>
                <a:lnTo>
                  <a:pt x="249" y="450"/>
                </a:lnTo>
                <a:lnTo>
                  <a:pt x="196" y="473"/>
                </a:lnTo>
                <a:lnTo>
                  <a:pt x="155" y="458"/>
                </a:lnTo>
                <a:lnTo>
                  <a:pt x="169" y="477"/>
                </a:lnTo>
                <a:lnTo>
                  <a:pt x="124" y="470"/>
                </a:lnTo>
                <a:lnTo>
                  <a:pt x="87" y="450"/>
                </a:lnTo>
                <a:lnTo>
                  <a:pt x="124" y="433"/>
                </a:lnTo>
                <a:lnTo>
                  <a:pt x="39" y="416"/>
                </a:lnTo>
                <a:lnTo>
                  <a:pt x="70" y="400"/>
                </a:lnTo>
                <a:lnTo>
                  <a:pt x="174" y="405"/>
                </a:lnTo>
                <a:lnTo>
                  <a:pt x="186" y="400"/>
                </a:lnTo>
                <a:lnTo>
                  <a:pt x="168" y="389"/>
                </a:lnTo>
                <a:lnTo>
                  <a:pt x="186" y="380"/>
                </a:lnTo>
                <a:lnTo>
                  <a:pt x="92" y="388"/>
                </a:lnTo>
                <a:lnTo>
                  <a:pt x="0" y="345"/>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8" name="Freeform 74"/>
          <p:cNvSpPr>
            <a:spLocks/>
          </p:cNvSpPr>
          <p:nvPr/>
        </p:nvSpPr>
        <p:spPr bwMode="auto">
          <a:xfrm>
            <a:off x="4379913" y="3883025"/>
            <a:ext cx="61912" cy="71438"/>
          </a:xfrm>
          <a:custGeom>
            <a:avLst/>
            <a:gdLst>
              <a:gd name="T0" fmla="*/ 0 w 101"/>
              <a:gd name="T1" fmla="*/ 2147483647 h 121"/>
              <a:gd name="T2" fmla="*/ 2147483647 w 101"/>
              <a:gd name="T3" fmla="*/ 2147483647 h 121"/>
              <a:gd name="T4" fmla="*/ 2147483647 w 101"/>
              <a:gd name="T5" fmla="*/ 2147483647 h 121"/>
              <a:gd name="T6" fmla="*/ 2147483647 w 101"/>
              <a:gd name="T7" fmla="*/ 2147483647 h 121"/>
              <a:gd name="T8" fmla="*/ 2147483647 w 101"/>
              <a:gd name="T9" fmla="*/ 0 h 121"/>
              <a:gd name="T10" fmla="*/ 2147483647 w 101"/>
              <a:gd name="T11" fmla="*/ 2147483647 h 121"/>
              <a:gd name="T12" fmla="*/ 2147483647 w 101"/>
              <a:gd name="T13" fmla="*/ 2147483647 h 121"/>
              <a:gd name="T14" fmla="*/ 2147483647 w 101"/>
              <a:gd name="T15" fmla="*/ 2147483647 h 121"/>
              <a:gd name="T16" fmla="*/ 2147483647 w 101"/>
              <a:gd name="T17" fmla="*/ 2147483647 h 121"/>
              <a:gd name="T18" fmla="*/ 0 w 101"/>
              <a:gd name="T19" fmla="*/ 2147483647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121"/>
              <a:gd name="T32" fmla="*/ 101 w 10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121">
                <a:moveTo>
                  <a:pt x="0" y="96"/>
                </a:moveTo>
                <a:lnTo>
                  <a:pt x="22" y="52"/>
                </a:lnTo>
                <a:lnTo>
                  <a:pt x="47" y="51"/>
                </a:lnTo>
                <a:lnTo>
                  <a:pt x="21" y="16"/>
                </a:lnTo>
                <a:lnTo>
                  <a:pt x="79" y="0"/>
                </a:lnTo>
                <a:lnTo>
                  <a:pt x="88" y="57"/>
                </a:lnTo>
                <a:lnTo>
                  <a:pt x="101" y="62"/>
                </a:lnTo>
                <a:lnTo>
                  <a:pt x="73" y="97"/>
                </a:lnTo>
                <a:lnTo>
                  <a:pt x="57" y="121"/>
                </a:lnTo>
                <a:lnTo>
                  <a:pt x="0" y="9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699" name="Freeform 75"/>
          <p:cNvSpPr>
            <a:spLocks/>
          </p:cNvSpPr>
          <p:nvPr/>
        </p:nvSpPr>
        <p:spPr bwMode="auto">
          <a:xfrm>
            <a:off x="4849814" y="4044951"/>
            <a:ext cx="73025" cy="111125"/>
          </a:xfrm>
          <a:custGeom>
            <a:avLst/>
            <a:gdLst>
              <a:gd name="T0" fmla="*/ 0 w 121"/>
              <a:gd name="T1" fmla="*/ 2147483647 h 190"/>
              <a:gd name="T2" fmla="*/ 2147483647 w 121"/>
              <a:gd name="T3" fmla="*/ 2147483647 h 190"/>
              <a:gd name="T4" fmla="*/ 2147483647 w 121"/>
              <a:gd name="T5" fmla="*/ 2147483647 h 190"/>
              <a:gd name="T6" fmla="*/ 2147483647 w 121"/>
              <a:gd name="T7" fmla="*/ 2147483647 h 190"/>
              <a:gd name="T8" fmla="*/ 2147483647 w 121"/>
              <a:gd name="T9" fmla="*/ 2147483647 h 190"/>
              <a:gd name="T10" fmla="*/ 2147483647 w 121"/>
              <a:gd name="T11" fmla="*/ 2147483647 h 190"/>
              <a:gd name="T12" fmla="*/ 2147483647 w 121"/>
              <a:gd name="T13" fmla="*/ 2147483647 h 190"/>
              <a:gd name="T14" fmla="*/ 2147483647 w 121"/>
              <a:gd name="T15" fmla="*/ 2147483647 h 190"/>
              <a:gd name="T16" fmla="*/ 2147483647 w 121"/>
              <a:gd name="T17" fmla="*/ 0 h 190"/>
              <a:gd name="T18" fmla="*/ 2147483647 w 121"/>
              <a:gd name="T19" fmla="*/ 2147483647 h 190"/>
              <a:gd name="T20" fmla="*/ 2147483647 w 121"/>
              <a:gd name="T21" fmla="*/ 2147483647 h 190"/>
              <a:gd name="T22" fmla="*/ 0 w 121"/>
              <a:gd name="T23" fmla="*/ 2147483647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1"/>
              <a:gd name="T37" fmla="*/ 0 h 190"/>
              <a:gd name="T38" fmla="*/ 121 w 121"/>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1" h="190">
                <a:moveTo>
                  <a:pt x="0" y="61"/>
                </a:moveTo>
                <a:lnTo>
                  <a:pt x="17" y="88"/>
                </a:lnTo>
                <a:lnTo>
                  <a:pt x="41" y="106"/>
                </a:lnTo>
                <a:lnTo>
                  <a:pt x="34" y="160"/>
                </a:lnTo>
                <a:lnTo>
                  <a:pt x="50" y="190"/>
                </a:lnTo>
                <a:lnTo>
                  <a:pt x="121" y="178"/>
                </a:lnTo>
                <a:lnTo>
                  <a:pt x="80" y="119"/>
                </a:lnTo>
                <a:lnTo>
                  <a:pt x="108" y="70"/>
                </a:lnTo>
                <a:lnTo>
                  <a:pt x="35" y="0"/>
                </a:lnTo>
                <a:lnTo>
                  <a:pt x="13" y="18"/>
                </a:lnTo>
                <a:lnTo>
                  <a:pt x="22" y="39"/>
                </a:lnTo>
                <a:lnTo>
                  <a:pt x="0" y="61"/>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0" name="Freeform 76"/>
          <p:cNvSpPr>
            <a:spLocks/>
          </p:cNvSpPr>
          <p:nvPr/>
        </p:nvSpPr>
        <p:spPr bwMode="auto">
          <a:xfrm>
            <a:off x="4651375" y="3851276"/>
            <a:ext cx="39688" cy="30163"/>
          </a:xfrm>
          <a:custGeom>
            <a:avLst/>
            <a:gdLst>
              <a:gd name="T0" fmla="*/ 0 w 66"/>
              <a:gd name="T1" fmla="*/ 2147483647 h 53"/>
              <a:gd name="T2" fmla="*/ 2147483647 w 66"/>
              <a:gd name="T3" fmla="*/ 2147483647 h 53"/>
              <a:gd name="T4" fmla="*/ 2147483647 w 66"/>
              <a:gd name="T5" fmla="*/ 2147483647 h 53"/>
              <a:gd name="T6" fmla="*/ 2147483647 w 66"/>
              <a:gd name="T7" fmla="*/ 0 h 53"/>
              <a:gd name="T8" fmla="*/ 2147483647 w 66"/>
              <a:gd name="T9" fmla="*/ 2147483647 h 53"/>
              <a:gd name="T10" fmla="*/ 0 w 66"/>
              <a:gd name="T11" fmla="*/ 2147483647 h 53"/>
              <a:gd name="T12" fmla="*/ 0 60000 65536"/>
              <a:gd name="T13" fmla="*/ 0 60000 65536"/>
              <a:gd name="T14" fmla="*/ 0 60000 65536"/>
              <a:gd name="T15" fmla="*/ 0 60000 65536"/>
              <a:gd name="T16" fmla="*/ 0 60000 65536"/>
              <a:gd name="T17" fmla="*/ 0 60000 65536"/>
              <a:gd name="T18" fmla="*/ 0 w 66"/>
              <a:gd name="T19" fmla="*/ 0 h 53"/>
              <a:gd name="T20" fmla="*/ 66 w 66"/>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66" h="53">
                <a:moveTo>
                  <a:pt x="0" y="39"/>
                </a:moveTo>
                <a:lnTo>
                  <a:pt x="51" y="37"/>
                </a:lnTo>
                <a:lnTo>
                  <a:pt x="26" y="4"/>
                </a:lnTo>
                <a:lnTo>
                  <a:pt x="66" y="0"/>
                </a:lnTo>
                <a:lnTo>
                  <a:pt x="66" y="53"/>
                </a:lnTo>
                <a:lnTo>
                  <a:pt x="0" y="39"/>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1" name="Freeform 77"/>
          <p:cNvSpPr>
            <a:spLocks/>
          </p:cNvSpPr>
          <p:nvPr/>
        </p:nvSpPr>
        <p:spPr bwMode="auto">
          <a:xfrm>
            <a:off x="4424363" y="3916363"/>
            <a:ext cx="93662" cy="49212"/>
          </a:xfrm>
          <a:custGeom>
            <a:avLst/>
            <a:gdLst>
              <a:gd name="T0" fmla="*/ 0 w 156"/>
              <a:gd name="T1" fmla="*/ 2147483647 h 82"/>
              <a:gd name="T2" fmla="*/ 2147483647 w 156"/>
              <a:gd name="T3" fmla="*/ 2147483647 h 82"/>
              <a:gd name="T4" fmla="*/ 2147483647 w 156"/>
              <a:gd name="T5" fmla="*/ 0 h 82"/>
              <a:gd name="T6" fmla="*/ 2147483647 w 156"/>
              <a:gd name="T7" fmla="*/ 2147483647 h 82"/>
              <a:gd name="T8" fmla="*/ 2147483647 w 156"/>
              <a:gd name="T9" fmla="*/ 2147483647 h 82"/>
              <a:gd name="T10" fmla="*/ 2147483647 w 156"/>
              <a:gd name="T11" fmla="*/ 2147483647 h 82"/>
              <a:gd name="T12" fmla="*/ 2147483647 w 156"/>
              <a:gd name="T13" fmla="*/ 2147483647 h 82"/>
              <a:gd name="T14" fmla="*/ 0 w 156"/>
              <a:gd name="T15" fmla="*/ 2147483647 h 82"/>
              <a:gd name="T16" fmla="*/ 0 60000 65536"/>
              <a:gd name="T17" fmla="*/ 0 60000 65536"/>
              <a:gd name="T18" fmla="*/ 0 60000 65536"/>
              <a:gd name="T19" fmla="*/ 0 60000 65536"/>
              <a:gd name="T20" fmla="*/ 0 60000 65536"/>
              <a:gd name="T21" fmla="*/ 0 60000 65536"/>
              <a:gd name="T22" fmla="*/ 0 60000 65536"/>
              <a:gd name="T23" fmla="*/ 0 60000 65536"/>
              <a:gd name="T24" fmla="*/ 0 w 156"/>
              <a:gd name="T25" fmla="*/ 0 h 82"/>
              <a:gd name="T26" fmla="*/ 156 w 156"/>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 h="82">
                <a:moveTo>
                  <a:pt x="0" y="40"/>
                </a:moveTo>
                <a:lnTo>
                  <a:pt x="28" y="5"/>
                </a:lnTo>
                <a:lnTo>
                  <a:pt x="111" y="0"/>
                </a:lnTo>
                <a:lnTo>
                  <a:pt x="156" y="25"/>
                </a:lnTo>
                <a:lnTo>
                  <a:pt x="120" y="32"/>
                </a:lnTo>
                <a:lnTo>
                  <a:pt x="54" y="82"/>
                </a:lnTo>
                <a:lnTo>
                  <a:pt x="41" y="71"/>
                </a:lnTo>
                <a:lnTo>
                  <a:pt x="0" y="4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2" name="Freeform 78"/>
          <p:cNvSpPr>
            <a:spLocks/>
          </p:cNvSpPr>
          <p:nvPr/>
        </p:nvSpPr>
        <p:spPr bwMode="auto">
          <a:xfrm>
            <a:off x="6018213" y="3313114"/>
            <a:ext cx="101600" cy="58737"/>
          </a:xfrm>
          <a:custGeom>
            <a:avLst/>
            <a:gdLst>
              <a:gd name="T0" fmla="*/ 0 w 170"/>
              <a:gd name="T1" fmla="*/ 2147483647 h 97"/>
              <a:gd name="T2" fmla="*/ 2147483647 w 170"/>
              <a:gd name="T3" fmla="*/ 2147483647 h 97"/>
              <a:gd name="T4" fmla="*/ 2147483647 w 170"/>
              <a:gd name="T5" fmla="*/ 2147483647 h 97"/>
              <a:gd name="T6" fmla="*/ 2147483647 w 170"/>
              <a:gd name="T7" fmla="*/ 0 h 97"/>
              <a:gd name="T8" fmla="*/ 2147483647 w 170"/>
              <a:gd name="T9" fmla="*/ 2147483647 h 97"/>
              <a:gd name="T10" fmla="*/ 2147483647 w 170"/>
              <a:gd name="T11" fmla="*/ 2147483647 h 97"/>
              <a:gd name="T12" fmla="*/ 2147483647 w 170"/>
              <a:gd name="T13" fmla="*/ 2147483647 h 97"/>
              <a:gd name="T14" fmla="*/ 2147483647 w 170"/>
              <a:gd name="T15" fmla="*/ 2147483647 h 97"/>
              <a:gd name="T16" fmla="*/ 0 w 170"/>
              <a:gd name="T17" fmla="*/ 2147483647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97"/>
              <a:gd name="T29" fmla="*/ 170 w 170"/>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97">
                <a:moveTo>
                  <a:pt x="0" y="56"/>
                </a:moveTo>
                <a:lnTo>
                  <a:pt x="26" y="16"/>
                </a:lnTo>
                <a:lnTo>
                  <a:pt x="62" y="28"/>
                </a:lnTo>
                <a:lnTo>
                  <a:pt x="120" y="0"/>
                </a:lnTo>
                <a:lnTo>
                  <a:pt x="154" y="6"/>
                </a:lnTo>
                <a:lnTo>
                  <a:pt x="170" y="21"/>
                </a:lnTo>
                <a:lnTo>
                  <a:pt x="105" y="86"/>
                </a:lnTo>
                <a:lnTo>
                  <a:pt x="49" y="97"/>
                </a:lnTo>
                <a:lnTo>
                  <a:pt x="0" y="5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3" name="Freeform 79"/>
          <p:cNvSpPr>
            <a:spLocks/>
          </p:cNvSpPr>
          <p:nvPr/>
        </p:nvSpPr>
        <p:spPr bwMode="auto">
          <a:xfrm>
            <a:off x="5405439" y="2884489"/>
            <a:ext cx="166687" cy="84137"/>
          </a:xfrm>
          <a:custGeom>
            <a:avLst/>
            <a:gdLst>
              <a:gd name="T0" fmla="*/ 0 w 279"/>
              <a:gd name="T1" fmla="*/ 2147483647 h 142"/>
              <a:gd name="T2" fmla="*/ 2147483647 w 279"/>
              <a:gd name="T3" fmla="*/ 2147483647 h 142"/>
              <a:gd name="T4" fmla="*/ 2147483647 w 279"/>
              <a:gd name="T5" fmla="*/ 2147483647 h 142"/>
              <a:gd name="T6" fmla="*/ 2147483647 w 279"/>
              <a:gd name="T7" fmla="*/ 2147483647 h 142"/>
              <a:gd name="T8" fmla="*/ 2147483647 w 279"/>
              <a:gd name="T9" fmla="*/ 2147483647 h 142"/>
              <a:gd name="T10" fmla="*/ 2147483647 w 279"/>
              <a:gd name="T11" fmla="*/ 2147483647 h 142"/>
              <a:gd name="T12" fmla="*/ 2147483647 w 279"/>
              <a:gd name="T13" fmla="*/ 2147483647 h 142"/>
              <a:gd name="T14" fmla="*/ 2147483647 w 279"/>
              <a:gd name="T15" fmla="*/ 2147483647 h 142"/>
              <a:gd name="T16" fmla="*/ 2147483647 w 279"/>
              <a:gd name="T17" fmla="*/ 2147483647 h 142"/>
              <a:gd name="T18" fmla="*/ 2147483647 w 279"/>
              <a:gd name="T19" fmla="*/ 2147483647 h 142"/>
              <a:gd name="T20" fmla="*/ 2147483647 w 279"/>
              <a:gd name="T21" fmla="*/ 2147483647 h 142"/>
              <a:gd name="T22" fmla="*/ 2147483647 w 279"/>
              <a:gd name="T23" fmla="*/ 2147483647 h 142"/>
              <a:gd name="T24" fmla="*/ 2147483647 w 279"/>
              <a:gd name="T25" fmla="*/ 2147483647 h 142"/>
              <a:gd name="T26" fmla="*/ 2147483647 w 279"/>
              <a:gd name="T27" fmla="*/ 2147483647 h 142"/>
              <a:gd name="T28" fmla="*/ 2147483647 w 279"/>
              <a:gd name="T29" fmla="*/ 2147483647 h 142"/>
              <a:gd name="T30" fmla="*/ 2147483647 w 279"/>
              <a:gd name="T31" fmla="*/ 0 h 142"/>
              <a:gd name="T32" fmla="*/ 2147483647 w 279"/>
              <a:gd name="T33" fmla="*/ 2147483647 h 142"/>
              <a:gd name="T34" fmla="*/ 2147483647 w 279"/>
              <a:gd name="T35" fmla="*/ 2147483647 h 142"/>
              <a:gd name="T36" fmla="*/ 2147483647 w 279"/>
              <a:gd name="T37" fmla="*/ 2147483647 h 142"/>
              <a:gd name="T38" fmla="*/ 2147483647 w 279"/>
              <a:gd name="T39" fmla="*/ 2147483647 h 142"/>
              <a:gd name="T40" fmla="*/ 2147483647 w 279"/>
              <a:gd name="T41" fmla="*/ 2147483647 h 142"/>
              <a:gd name="T42" fmla="*/ 2147483647 w 279"/>
              <a:gd name="T43" fmla="*/ 2147483647 h 142"/>
              <a:gd name="T44" fmla="*/ 2147483647 w 279"/>
              <a:gd name="T45" fmla="*/ 2147483647 h 142"/>
              <a:gd name="T46" fmla="*/ 2147483647 w 279"/>
              <a:gd name="T47" fmla="*/ 2147483647 h 142"/>
              <a:gd name="T48" fmla="*/ 2147483647 w 279"/>
              <a:gd name="T49" fmla="*/ 2147483647 h 142"/>
              <a:gd name="T50" fmla="*/ 2147483647 w 279"/>
              <a:gd name="T51" fmla="*/ 2147483647 h 142"/>
              <a:gd name="T52" fmla="*/ 2147483647 w 279"/>
              <a:gd name="T53" fmla="*/ 2147483647 h 142"/>
              <a:gd name="T54" fmla="*/ 2147483647 w 279"/>
              <a:gd name="T55" fmla="*/ 2147483647 h 142"/>
              <a:gd name="T56" fmla="*/ 0 w 279"/>
              <a:gd name="T57" fmla="*/ 2147483647 h 1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9"/>
              <a:gd name="T88" fmla="*/ 0 h 142"/>
              <a:gd name="T89" fmla="*/ 279 w 279"/>
              <a:gd name="T90" fmla="*/ 142 h 1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9" h="142">
                <a:moveTo>
                  <a:pt x="0" y="52"/>
                </a:moveTo>
                <a:lnTo>
                  <a:pt x="17" y="46"/>
                </a:lnTo>
                <a:lnTo>
                  <a:pt x="7" y="33"/>
                </a:lnTo>
                <a:lnTo>
                  <a:pt x="32" y="41"/>
                </a:lnTo>
                <a:lnTo>
                  <a:pt x="22" y="17"/>
                </a:lnTo>
                <a:lnTo>
                  <a:pt x="48" y="31"/>
                </a:lnTo>
                <a:lnTo>
                  <a:pt x="34" y="4"/>
                </a:lnTo>
                <a:lnTo>
                  <a:pt x="78" y="25"/>
                </a:lnTo>
                <a:lnTo>
                  <a:pt x="82" y="61"/>
                </a:lnTo>
                <a:lnTo>
                  <a:pt x="105" y="21"/>
                </a:lnTo>
                <a:lnTo>
                  <a:pt x="129" y="36"/>
                </a:lnTo>
                <a:lnTo>
                  <a:pt x="144" y="17"/>
                </a:lnTo>
                <a:lnTo>
                  <a:pt x="161" y="41"/>
                </a:lnTo>
                <a:lnTo>
                  <a:pt x="156" y="17"/>
                </a:lnTo>
                <a:lnTo>
                  <a:pt x="203" y="17"/>
                </a:lnTo>
                <a:lnTo>
                  <a:pt x="209" y="0"/>
                </a:lnTo>
                <a:lnTo>
                  <a:pt x="229" y="17"/>
                </a:lnTo>
                <a:lnTo>
                  <a:pt x="254" y="10"/>
                </a:lnTo>
                <a:lnTo>
                  <a:pt x="236" y="21"/>
                </a:lnTo>
                <a:lnTo>
                  <a:pt x="279" y="66"/>
                </a:lnTo>
                <a:lnTo>
                  <a:pt x="242" y="104"/>
                </a:lnTo>
                <a:lnTo>
                  <a:pt x="140" y="142"/>
                </a:lnTo>
                <a:lnTo>
                  <a:pt x="47" y="126"/>
                </a:lnTo>
                <a:lnTo>
                  <a:pt x="70" y="88"/>
                </a:lnTo>
                <a:lnTo>
                  <a:pt x="14" y="76"/>
                </a:lnTo>
                <a:lnTo>
                  <a:pt x="69" y="72"/>
                </a:lnTo>
                <a:lnTo>
                  <a:pt x="48" y="63"/>
                </a:lnTo>
                <a:lnTo>
                  <a:pt x="69" y="52"/>
                </a:lnTo>
                <a:lnTo>
                  <a:pt x="0" y="52"/>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4" name="Freeform 80"/>
          <p:cNvSpPr>
            <a:spLocks/>
          </p:cNvSpPr>
          <p:nvPr/>
        </p:nvSpPr>
        <p:spPr bwMode="auto">
          <a:xfrm>
            <a:off x="6443664" y="3489326"/>
            <a:ext cx="288925" cy="269875"/>
          </a:xfrm>
          <a:custGeom>
            <a:avLst/>
            <a:gdLst>
              <a:gd name="T0" fmla="*/ 0 w 486"/>
              <a:gd name="T1" fmla="*/ 2147483647 h 454"/>
              <a:gd name="T2" fmla="*/ 2147483647 w 486"/>
              <a:gd name="T3" fmla="*/ 0 h 454"/>
              <a:gd name="T4" fmla="*/ 2147483647 w 486"/>
              <a:gd name="T5" fmla="*/ 2147483647 h 454"/>
              <a:gd name="T6" fmla="*/ 2147483647 w 486"/>
              <a:gd name="T7" fmla="*/ 2147483647 h 454"/>
              <a:gd name="T8" fmla="*/ 2147483647 w 486"/>
              <a:gd name="T9" fmla="*/ 2147483647 h 454"/>
              <a:gd name="T10" fmla="*/ 2147483647 w 486"/>
              <a:gd name="T11" fmla="*/ 2147483647 h 454"/>
              <a:gd name="T12" fmla="*/ 2147483647 w 486"/>
              <a:gd name="T13" fmla="*/ 2147483647 h 454"/>
              <a:gd name="T14" fmla="*/ 2147483647 w 486"/>
              <a:gd name="T15" fmla="*/ 2147483647 h 454"/>
              <a:gd name="T16" fmla="*/ 2147483647 w 486"/>
              <a:gd name="T17" fmla="*/ 2147483647 h 454"/>
              <a:gd name="T18" fmla="*/ 2147483647 w 486"/>
              <a:gd name="T19" fmla="*/ 2147483647 h 454"/>
              <a:gd name="T20" fmla="*/ 2147483647 w 486"/>
              <a:gd name="T21" fmla="*/ 2147483647 h 454"/>
              <a:gd name="T22" fmla="*/ 2147483647 w 486"/>
              <a:gd name="T23" fmla="*/ 2147483647 h 454"/>
              <a:gd name="T24" fmla="*/ 2147483647 w 486"/>
              <a:gd name="T25" fmla="*/ 2147483647 h 454"/>
              <a:gd name="T26" fmla="*/ 2147483647 w 486"/>
              <a:gd name="T27" fmla="*/ 2147483647 h 454"/>
              <a:gd name="T28" fmla="*/ 2147483647 w 486"/>
              <a:gd name="T29" fmla="*/ 2147483647 h 454"/>
              <a:gd name="T30" fmla="*/ 2147483647 w 486"/>
              <a:gd name="T31" fmla="*/ 2147483647 h 454"/>
              <a:gd name="T32" fmla="*/ 2147483647 w 486"/>
              <a:gd name="T33" fmla="*/ 2147483647 h 454"/>
              <a:gd name="T34" fmla="*/ 2147483647 w 486"/>
              <a:gd name="T35" fmla="*/ 2147483647 h 454"/>
              <a:gd name="T36" fmla="*/ 2147483647 w 486"/>
              <a:gd name="T37" fmla="*/ 2147483647 h 454"/>
              <a:gd name="T38" fmla="*/ 2147483647 w 486"/>
              <a:gd name="T39" fmla="*/ 2147483647 h 454"/>
              <a:gd name="T40" fmla="*/ 2147483647 w 486"/>
              <a:gd name="T41" fmla="*/ 2147483647 h 454"/>
              <a:gd name="T42" fmla="*/ 2147483647 w 486"/>
              <a:gd name="T43" fmla="*/ 2147483647 h 454"/>
              <a:gd name="T44" fmla="*/ 2147483647 w 486"/>
              <a:gd name="T45" fmla="*/ 2147483647 h 454"/>
              <a:gd name="T46" fmla="*/ 2147483647 w 486"/>
              <a:gd name="T47" fmla="*/ 2147483647 h 454"/>
              <a:gd name="T48" fmla="*/ 2147483647 w 486"/>
              <a:gd name="T49" fmla="*/ 2147483647 h 454"/>
              <a:gd name="T50" fmla="*/ 2147483647 w 486"/>
              <a:gd name="T51" fmla="*/ 2147483647 h 454"/>
              <a:gd name="T52" fmla="*/ 2147483647 w 486"/>
              <a:gd name="T53" fmla="*/ 2147483647 h 454"/>
              <a:gd name="T54" fmla="*/ 2147483647 w 486"/>
              <a:gd name="T55" fmla="*/ 2147483647 h 454"/>
              <a:gd name="T56" fmla="*/ 2147483647 w 486"/>
              <a:gd name="T57" fmla="*/ 2147483647 h 454"/>
              <a:gd name="T58" fmla="*/ 2147483647 w 486"/>
              <a:gd name="T59" fmla="*/ 2147483647 h 454"/>
              <a:gd name="T60" fmla="*/ 2147483647 w 486"/>
              <a:gd name="T61" fmla="*/ 2147483647 h 454"/>
              <a:gd name="T62" fmla="*/ 0 w 486"/>
              <a:gd name="T63" fmla="*/ 2147483647 h 4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6"/>
              <a:gd name="T97" fmla="*/ 0 h 454"/>
              <a:gd name="T98" fmla="*/ 486 w 486"/>
              <a:gd name="T99" fmla="*/ 454 h 4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6" h="454">
                <a:moveTo>
                  <a:pt x="0" y="14"/>
                </a:moveTo>
                <a:lnTo>
                  <a:pt x="12" y="0"/>
                </a:lnTo>
                <a:lnTo>
                  <a:pt x="50" y="33"/>
                </a:lnTo>
                <a:lnTo>
                  <a:pt x="96" y="7"/>
                </a:lnTo>
                <a:lnTo>
                  <a:pt x="100" y="33"/>
                </a:lnTo>
                <a:lnTo>
                  <a:pt x="122" y="41"/>
                </a:lnTo>
                <a:lnTo>
                  <a:pt x="126" y="72"/>
                </a:lnTo>
                <a:lnTo>
                  <a:pt x="195" y="104"/>
                </a:lnTo>
                <a:lnTo>
                  <a:pt x="255" y="94"/>
                </a:lnTo>
                <a:lnTo>
                  <a:pt x="250" y="79"/>
                </a:lnTo>
                <a:lnTo>
                  <a:pt x="329" y="48"/>
                </a:lnTo>
                <a:lnTo>
                  <a:pt x="432" y="100"/>
                </a:lnTo>
                <a:lnTo>
                  <a:pt x="435" y="128"/>
                </a:lnTo>
                <a:lnTo>
                  <a:pt x="419" y="180"/>
                </a:lnTo>
                <a:lnTo>
                  <a:pt x="422" y="255"/>
                </a:lnTo>
                <a:lnTo>
                  <a:pt x="447" y="275"/>
                </a:lnTo>
                <a:lnTo>
                  <a:pt x="427" y="313"/>
                </a:lnTo>
                <a:lnTo>
                  <a:pt x="486" y="396"/>
                </a:lnTo>
                <a:lnTo>
                  <a:pt x="446" y="454"/>
                </a:lnTo>
                <a:lnTo>
                  <a:pt x="338" y="435"/>
                </a:lnTo>
                <a:lnTo>
                  <a:pt x="314" y="397"/>
                </a:lnTo>
                <a:lnTo>
                  <a:pt x="240" y="409"/>
                </a:lnTo>
                <a:lnTo>
                  <a:pt x="186" y="376"/>
                </a:lnTo>
                <a:lnTo>
                  <a:pt x="148" y="306"/>
                </a:lnTo>
                <a:lnTo>
                  <a:pt x="120" y="292"/>
                </a:lnTo>
                <a:lnTo>
                  <a:pt x="113" y="309"/>
                </a:lnTo>
                <a:lnTo>
                  <a:pt x="81" y="236"/>
                </a:lnTo>
                <a:lnTo>
                  <a:pt x="33" y="195"/>
                </a:lnTo>
                <a:lnTo>
                  <a:pt x="56" y="128"/>
                </a:lnTo>
                <a:lnTo>
                  <a:pt x="34" y="121"/>
                </a:lnTo>
                <a:lnTo>
                  <a:pt x="17" y="85"/>
                </a:lnTo>
                <a:lnTo>
                  <a:pt x="0" y="14"/>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5" name="Freeform 81"/>
          <p:cNvSpPr>
            <a:spLocks/>
          </p:cNvSpPr>
          <p:nvPr/>
        </p:nvSpPr>
        <p:spPr bwMode="auto">
          <a:xfrm>
            <a:off x="6361114" y="3538538"/>
            <a:ext cx="149225" cy="150812"/>
          </a:xfrm>
          <a:custGeom>
            <a:avLst/>
            <a:gdLst>
              <a:gd name="T0" fmla="*/ 0 w 252"/>
              <a:gd name="T1" fmla="*/ 2147483647 h 252"/>
              <a:gd name="T2" fmla="*/ 2147483647 w 252"/>
              <a:gd name="T3" fmla="*/ 2147483647 h 252"/>
              <a:gd name="T4" fmla="*/ 2147483647 w 252"/>
              <a:gd name="T5" fmla="*/ 2147483647 h 252"/>
              <a:gd name="T6" fmla="*/ 2147483647 w 252"/>
              <a:gd name="T7" fmla="*/ 2147483647 h 252"/>
              <a:gd name="T8" fmla="*/ 2147483647 w 252"/>
              <a:gd name="T9" fmla="*/ 2147483647 h 252"/>
              <a:gd name="T10" fmla="*/ 2147483647 w 252"/>
              <a:gd name="T11" fmla="*/ 2147483647 h 252"/>
              <a:gd name="T12" fmla="*/ 2147483647 w 252"/>
              <a:gd name="T13" fmla="*/ 2147483647 h 252"/>
              <a:gd name="T14" fmla="*/ 2147483647 w 252"/>
              <a:gd name="T15" fmla="*/ 2147483647 h 252"/>
              <a:gd name="T16" fmla="*/ 2147483647 w 252"/>
              <a:gd name="T17" fmla="*/ 2147483647 h 252"/>
              <a:gd name="T18" fmla="*/ 2147483647 w 252"/>
              <a:gd name="T19" fmla="*/ 2147483647 h 252"/>
              <a:gd name="T20" fmla="*/ 2147483647 w 252"/>
              <a:gd name="T21" fmla="*/ 2147483647 h 252"/>
              <a:gd name="T22" fmla="*/ 2147483647 w 252"/>
              <a:gd name="T23" fmla="*/ 2147483647 h 252"/>
              <a:gd name="T24" fmla="*/ 2147483647 w 252"/>
              <a:gd name="T25" fmla="*/ 0 h 252"/>
              <a:gd name="T26" fmla="*/ 2147483647 w 252"/>
              <a:gd name="T27" fmla="*/ 2147483647 h 252"/>
              <a:gd name="T28" fmla="*/ 2147483647 w 252"/>
              <a:gd name="T29" fmla="*/ 2147483647 h 252"/>
              <a:gd name="T30" fmla="*/ 2147483647 w 252"/>
              <a:gd name="T31" fmla="*/ 2147483647 h 252"/>
              <a:gd name="T32" fmla="*/ 0 w 252"/>
              <a:gd name="T33" fmla="*/ 2147483647 h 2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252"/>
              <a:gd name="T53" fmla="*/ 252 w 252"/>
              <a:gd name="T54" fmla="*/ 252 h 2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252">
                <a:moveTo>
                  <a:pt x="0" y="123"/>
                </a:moveTo>
                <a:lnTo>
                  <a:pt x="12" y="157"/>
                </a:lnTo>
                <a:lnTo>
                  <a:pt x="128" y="214"/>
                </a:lnTo>
                <a:lnTo>
                  <a:pt x="128" y="235"/>
                </a:lnTo>
                <a:lnTo>
                  <a:pt x="154" y="248"/>
                </a:lnTo>
                <a:lnTo>
                  <a:pt x="200" y="252"/>
                </a:lnTo>
                <a:lnTo>
                  <a:pt x="238" y="226"/>
                </a:lnTo>
                <a:lnTo>
                  <a:pt x="252" y="224"/>
                </a:lnTo>
                <a:lnTo>
                  <a:pt x="220" y="151"/>
                </a:lnTo>
                <a:lnTo>
                  <a:pt x="172" y="110"/>
                </a:lnTo>
                <a:lnTo>
                  <a:pt x="195" y="43"/>
                </a:lnTo>
                <a:lnTo>
                  <a:pt x="173" y="36"/>
                </a:lnTo>
                <a:lnTo>
                  <a:pt x="156" y="0"/>
                </a:lnTo>
                <a:lnTo>
                  <a:pt x="99" y="3"/>
                </a:lnTo>
                <a:lnTo>
                  <a:pt x="71" y="24"/>
                </a:lnTo>
                <a:lnTo>
                  <a:pt x="62" y="85"/>
                </a:lnTo>
                <a:lnTo>
                  <a:pt x="0" y="123"/>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6" name="Freeform 82"/>
          <p:cNvSpPr>
            <a:spLocks/>
          </p:cNvSpPr>
          <p:nvPr/>
        </p:nvSpPr>
        <p:spPr bwMode="auto">
          <a:xfrm>
            <a:off x="5878513" y="3343276"/>
            <a:ext cx="177800" cy="180975"/>
          </a:xfrm>
          <a:custGeom>
            <a:avLst/>
            <a:gdLst>
              <a:gd name="T0" fmla="*/ 0 w 299"/>
              <a:gd name="T1" fmla="*/ 2147483647 h 305"/>
              <a:gd name="T2" fmla="*/ 2147483647 w 299"/>
              <a:gd name="T3" fmla="*/ 2147483647 h 305"/>
              <a:gd name="T4" fmla="*/ 2147483647 w 299"/>
              <a:gd name="T5" fmla="*/ 2147483647 h 305"/>
              <a:gd name="T6" fmla="*/ 2147483647 w 299"/>
              <a:gd name="T7" fmla="*/ 2147483647 h 305"/>
              <a:gd name="T8" fmla="*/ 2147483647 w 299"/>
              <a:gd name="T9" fmla="*/ 2147483647 h 305"/>
              <a:gd name="T10" fmla="*/ 2147483647 w 299"/>
              <a:gd name="T11" fmla="*/ 0 h 305"/>
              <a:gd name="T12" fmla="*/ 2147483647 w 299"/>
              <a:gd name="T13" fmla="*/ 2147483647 h 305"/>
              <a:gd name="T14" fmla="*/ 2147483647 w 299"/>
              <a:gd name="T15" fmla="*/ 2147483647 h 305"/>
              <a:gd name="T16" fmla="*/ 2147483647 w 299"/>
              <a:gd name="T17" fmla="*/ 2147483647 h 305"/>
              <a:gd name="T18" fmla="*/ 2147483647 w 299"/>
              <a:gd name="T19" fmla="*/ 2147483647 h 305"/>
              <a:gd name="T20" fmla="*/ 2147483647 w 299"/>
              <a:gd name="T21" fmla="*/ 2147483647 h 305"/>
              <a:gd name="T22" fmla="*/ 2147483647 w 299"/>
              <a:gd name="T23" fmla="*/ 2147483647 h 305"/>
              <a:gd name="T24" fmla="*/ 2147483647 w 299"/>
              <a:gd name="T25" fmla="*/ 2147483647 h 305"/>
              <a:gd name="T26" fmla="*/ 2147483647 w 299"/>
              <a:gd name="T27" fmla="*/ 2147483647 h 305"/>
              <a:gd name="T28" fmla="*/ 2147483647 w 299"/>
              <a:gd name="T29" fmla="*/ 2147483647 h 305"/>
              <a:gd name="T30" fmla="*/ 2147483647 w 299"/>
              <a:gd name="T31" fmla="*/ 2147483647 h 305"/>
              <a:gd name="T32" fmla="*/ 2147483647 w 299"/>
              <a:gd name="T33" fmla="*/ 2147483647 h 305"/>
              <a:gd name="T34" fmla="*/ 2147483647 w 299"/>
              <a:gd name="T35" fmla="*/ 2147483647 h 305"/>
              <a:gd name="T36" fmla="*/ 2147483647 w 299"/>
              <a:gd name="T37" fmla="*/ 2147483647 h 305"/>
              <a:gd name="T38" fmla="*/ 2147483647 w 299"/>
              <a:gd name="T39" fmla="*/ 2147483647 h 305"/>
              <a:gd name="T40" fmla="*/ 2147483647 w 299"/>
              <a:gd name="T41" fmla="*/ 2147483647 h 305"/>
              <a:gd name="T42" fmla="*/ 2147483647 w 299"/>
              <a:gd name="T43" fmla="*/ 2147483647 h 305"/>
              <a:gd name="T44" fmla="*/ 0 w 299"/>
              <a:gd name="T45" fmla="*/ 2147483647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9"/>
              <a:gd name="T70" fmla="*/ 0 h 305"/>
              <a:gd name="T71" fmla="*/ 299 w 299"/>
              <a:gd name="T72" fmla="*/ 305 h 3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9" h="305">
                <a:moveTo>
                  <a:pt x="0" y="76"/>
                </a:moveTo>
                <a:lnTo>
                  <a:pt x="8" y="43"/>
                </a:lnTo>
                <a:lnTo>
                  <a:pt x="44" y="25"/>
                </a:lnTo>
                <a:lnTo>
                  <a:pt x="58" y="40"/>
                </a:lnTo>
                <a:lnTo>
                  <a:pt x="96" y="8"/>
                </a:lnTo>
                <a:lnTo>
                  <a:pt x="133" y="0"/>
                </a:lnTo>
                <a:lnTo>
                  <a:pt x="177" y="22"/>
                </a:lnTo>
                <a:lnTo>
                  <a:pt x="177" y="55"/>
                </a:lnTo>
                <a:lnTo>
                  <a:pt x="143" y="61"/>
                </a:lnTo>
                <a:lnTo>
                  <a:pt x="146" y="101"/>
                </a:lnTo>
                <a:lnTo>
                  <a:pt x="201" y="170"/>
                </a:lnTo>
                <a:lnTo>
                  <a:pt x="237" y="176"/>
                </a:lnTo>
                <a:lnTo>
                  <a:pt x="234" y="190"/>
                </a:lnTo>
                <a:lnTo>
                  <a:pt x="299" y="235"/>
                </a:lnTo>
                <a:lnTo>
                  <a:pt x="255" y="227"/>
                </a:lnTo>
                <a:lnTo>
                  <a:pt x="263" y="273"/>
                </a:lnTo>
                <a:lnTo>
                  <a:pt x="237" y="305"/>
                </a:lnTo>
                <a:lnTo>
                  <a:pt x="226" y="235"/>
                </a:lnTo>
                <a:lnTo>
                  <a:pt x="115" y="159"/>
                </a:lnTo>
                <a:lnTo>
                  <a:pt x="88" y="110"/>
                </a:lnTo>
                <a:lnTo>
                  <a:pt x="53" y="93"/>
                </a:lnTo>
                <a:lnTo>
                  <a:pt x="20" y="113"/>
                </a:lnTo>
                <a:lnTo>
                  <a:pt x="0" y="7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7" name="Freeform 83"/>
          <p:cNvSpPr>
            <a:spLocks/>
          </p:cNvSpPr>
          <p:nvPr/>
        </p:nvSpPr>
        <p:spPr bwMode="auto">
          <a:xfrm>
            <a:off x="5900739" y="3460750"/>
            <a:ext cx="22225" cy="44450"/>
          </a:xfrm>
          <a:custGeom>
            <a:avLst/>
            <a:gdLst>
              <a:gd name="T0" fmla="*/ 0 w 37"/>
              <a:gd name="T1" fmla="*/ 2147483647 h 76"/>
              <a:gd name="T2" fmla="*/ 2147483647 w 37"/>
              <a:gd name="T3" fmla="*/ 2147483647 h 76"/>
              <a:gd name="T4" fmla="*/ 2147483647 w 37"/>
              <a:gd name="T5" fmla="*/ 2147483647 h 76"/>
              <a:gd name="T6" fmla="*/ 2147483647 w 37"/>
              <a:gd name="T7" fmla="*/ 2147483647 h 76"/>
              <a:gd name="T8" fmla="*/ 2147483647 w 37"/>
              <a:gd name="T9" fmla="*/ 0 h 76"/>
              <a:gd name="T10" fmla="*/ 0 w 37"/>
              <a:gd name="T11" fmla="*/ 2147483647 h 76"/>
              <a:gd name="T12" fmla="*/ 0 60000 65536"/>
              <a:gd name="T13" fmla="*/ 0 60000 65536"/>
              <a:gd name="T14" fmla="*/ 0 60000 65536"/>
              <a:gd name="T15" fmla="*/ 0 60000 65536"/>
              <a:gd name="T16" fmla="*/ 0 60000 65536"/>
              <a:gd name="T17" fmla="*/ 0 60000 65536"/>
              <a:gd name="T18" fmla="*/ 0 w 37"/>
              <a:gd name="T19" fmla="*/ 0 h 76"/>
              <a:gd name="T20" fmla="*/ 37 w 37"/>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37" h="76">
                <a:moveTo>
                  <a:pt x="0" y="13"/>
                </a:moveTo>
                <a:lnTo>
                  <a:pt x="6" y="69"/>
                </a:lnTo>
                <a:lnTo>
                  <a:pt x="22" y="76"/>
                </a:lnTo>
                <a:lnTo>
                  <a:pt x="37" y="28"/>
                </a:lnTo>
                <a:lnTo>
                  <a:pt x="22" y="0"/>
                </a:lnTo>
                <a:lnTo>
                  <a:pt x="0" y="1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8" name="Freeform 84"/>
          <p:cNvSpPr>
            <a:spLocks/>
          </p:cNvSpPr>
          <p:nvPr/>
        </p:nvSpPr>
        <p:spPr bwMode="auto">
          <a:xfrm>
            <a:off x="5965825" y="3517901"/>
            <a:ext cx="46038" cy="30163"/>
          </a:xfrm>
          <a:custGeom>
            <a:avLst/>
            <a:gdLst>
              <a:gd name="T0" fmla="*/ 0 w 77"/>
              <a:gd name="T1" fmla="*/ 2147483647 h 49"/>
              <a:gd name="T2" fmla="*/ 2147483647 w 77"/>
              <a:gd name="T3" fmla="*/ 2147483647 h 49"/>
              <a:gd name="T4" fmla="*/ 2147483647 w 77"/>
              <a:gd name="T5" fmla="*/ 0 h 49"/>
              <a:gd name="T6" fmla="*/ 0 w 77"/>
              <a:gd name="T7" fmla="*/ 2147483647 h 49"/>
              <a:gd name="T8" fmla="*/ 0 60000 65536"/>
              <a:gd name="T9" fmla="*/ 0 60000 65536"/>
              <a:gd name="T10" fmla="*/ 0 60000 65536"/>
              <a:gd name="T11" fmla="*/ 0 60000 65536"/>
              <a:gd name="T12" fmla="*/ 0 w 77"/>
              <a:gd name="T13" fmla="*/ 0 h 49"/>
              <a:gd name="T14" fmla="*/ 77 w 77"/>
              <a:gd name="T15" fmla="*/ 49 h 49"/>
            </a:gdLst>
            <a:ahLst/>
            <a:cxnLst>
              <a:cxn ang="T8">
                <a:pos x="T0" y="T1"/>
              </a:cxn>
              <a:cxn ang="T9">
                <a:pos x="T2" y="T3"/>
              </a:cxn>
              <a:cxn ang="T10">
                <a:pos x="T4" y="T5"/>
              </a:cxn>
              <a:cxn ang="T11">
                <a:pos x="T6" y="T7"/>
              </a:cxn>
            </a:cxnLst>
            <a:rect l="T12" t="T13" r="T14" b="T15"/>
            <a:pathLst>
              <a:path w="77" h="49">
                <a:moveTo>
                  <a:pt x="0" y="11"/>
                </a:moveTo>
                <a:lnTo>
                  <a:pt x="64" y="49"/>
                </a:lnTo>
                <a:lnTo>
                  <a:pt x="77" y="0"/>
                </a:lnTo>
                <a:lnTo>
                  <a:pt x="0" y="1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09" name="Freeform 85"/>
          <p:cNvSpPr>
            <a:spLocks/>
          </p:cNvSpPr>
          <p:nvPr/>
        </p:nvSpPr>
        <p:spPr bwMode="auto">
          <a:xfrm>
            <a:off x="7737476" y="3603625"/>
            <a:ext cx="34925" cy="46038"/>
          </a:xfrm>
          <a:custGeom>
            <a:avLst/>
            <a:gdLst>
              <a:gd name="T0" fmla="*/ 0 w 59"/>
              <a:gd name="T1" fmla="*/ 2147483647 h 75"/>
              <a:gd name="T2" fmla="*/ 2147483647 w 59"/>
              <a:gd name="T3" fmla="*/ 2147483647 h 75"/>
              <a:gd name="T4" fmla="*/ 2147483647 w 59"/>
              <a:gd name="T5" fmla="*/ 2147483647 h 75"/>
              <a:gd name="T6" fmla="*/ 2147483647 w 59"/>
              <a:gd name="T7" fmla="*/ 2147483647 h 75"/>
              <a:gd name="T8" fmla="*/ 2147483647 w 59"/>
              <a:gd name="T9" fmla="*/ 2147483647 h 75"/>
              <a:gd name="T10" fmla="*/ 2147483647 w 59"/>
              <a:gd name="T11" fmla="*/ 2147483647 h 75"/>
              <a:gd name="T12" fmla="*/ 2147483647 w 59"/>
              <a:gd name="T13" fmla="*/ 2147483647 h 75"/>
              <a:gd name="T14" fmla="*/ 2147483647 w 59"/>
              <a:gd name="T15" fmla="*/ 2147483647 h 75"/>
              <a:gd name="T16" fmla="*/ 2147483647 w 59"/>
              <a:gd name="T17" fmla="*/ 0 h 75"/>
              <a:gd name="T18" fmla="*/ 0 w 59"/>
              <a:gd name="T19" fmla="*/ 2147483647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75"/>
              <a:gd name="T32" fmla="*/ 59 w 59"/>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75">
                <a:moveTo>
                  <a:pt x="0" y="18"/>
                </a:moveTo>
                <a:lnTo>
                  <a:pt x="2" y="40"/>
                </a:lnTo>
                <a:lnTo>
                  <a:pt x="18" y="18"/>
                </a:lnTo>
                <a:lnTo>
                  <a:pt x="22" y="32"/>
                </a:lnTo>
                <a:lnTo>
                  <a:pt x="16" y="75"/>
                </a:lnTo>
                <a:lnTo>
                  <a:pt x="44" y="75"/>
                </a:lnTo>
                <a:lnTo>
                  <a:pt x="59" y="29"/>
                </a:lnTo>
                <a:lnTo>
                  <a:pt x="51" y="4"/>
                </a:lnTo>
                <a:lnTo>
                  <a:pt x="24" y="0"/>
                </a:lnTo>
                <a:lnTo>
                  <a:pt x="0" y="18"/>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0" name="Freeform 86"/>
          <p:cNvSpPr>
            <a:spLocks/>
          </p:cNvSpPr>
          <p:nvPr/>
        </p:nvSpPr>
        <p:spPr bwMode="auto">
          <a:xfrm>
            <a:off x="7754938" y="3459163"/>
            <a:ext cx="171450" cy="150812"/>
          </a:xfrm>
          <a:custGeom>
            <a:avLst/>
            <a:gdLst>
              <a:gd name="T0" fmla="*/ 0 w 288"/>
              <a:gd name="T1" fmla="*/ 2147483647 h 253"/>
              <a:gd name="T2" fmla="*/ 2147483647 w 288"/>
              <a:gd name="T3" fmla="*/ 2147483647 h 253"/>
              <a:gd name="T4" fmla="*/ 2147483647 w 288"/>
              <a:gd name="T5" fmla="*/ 2147483647 h 253"/>
              <a:gd name="T6" fmla="*/ 2147483647 w 288"/>
              <a:gd name="T7" fmla="*/ 2147483647 h 253"/>
              <a:gd name="T8" fmla="*/ 2147483647 w 288"/>
              <a:gd name="T9" fmla="*/ 2147483647 h 253"/>
              <a:gd name="T10" fmla="*/ 2147483647 w 288"/>
              <a:gd name="T11" fmla="*/ 2147483647 h 253"/>
              <a:gd name="T12" fmla="*/ 2147483647 w 288"/>
              <a:gd name="T13" fmla="*/ 2147483647 h 253"/>
              <a:gd name="T14" fmla="*/ 2147483647 w 288"/>
              <a:gd name="T15" fmla="*/ 2147483647 h 253"/>
              <a:gd name="T16" fmla="*/ 2147483647 w 288"/>
              <a:gd name="T17" fmla="*/ 2147483647 h 253"/>
              <a:gd name="T18" fmla="*/ 2147483647 w 288"/>
              <a:gd name="T19" fmla="*/ 2147483647 h 253"/>
              <a:gd name="T20" fmla="*/ 2147483647 w 288"/>
              <a:gd name="T21" fmla="*/ 0 h 253"/>
              <a:gd name="T22" fmla="*/ 2147483647 w 288"/>
              <a:gd name="T23" fmla="*/ 2147483647 h 253"/>
              <a:gd name="T24" fmla="*/ 2147483647 w 288"/>
              <a:gd name="T25" fmla="*/ 2147483647 h 253"/>
              <a:gd name="T26" fmla="*/ 2147483647 w 288"/>
              <a:gd name="T27" fmla="*/ 2147483647 h 253"/>
              <a:gd name="T28" fmla="*/ 2147483647 w 288"/>
              <a:gd name="T29" fmla="*/ 2147483647 h 253"/>
              <a:gd name="T30" fmla="*/ 2147483647 w 288"/>
              <a:gd name="T31" fmla="*/ 2147483647 h 253"/>
              <a:gd name="T32" fmla="*/ 2147483647 w 288"/>
              <a:gd name="T33" fmla="*/ 2147483647 h 253"/>
              <a:gd name="T34" fmla="*/ 2147483647 w 288"/>
              <a:gd name="T35" fmla="*/ 2147483647 h 253"/>
              <a:gd name="T36" fmla="*/ 2147483647 w 288"/>
              <a:gd name="T37" fmla="*/ 2147483647 h 253"/>
              <a:gd name="T38" fmla="*/ 2147483647 w 288"/>
              <a:gd name="T39" fmla="*/ 2147483647 h 253"/>
              <a:gd name="T40" fmla="*/ 2147483647 w 288"/>
              <a:gd name="T41" fmla="*/ 2147483647 h 253"/>
              <a:gd name="T42" fmla="*/ 2147483647 w 288"/>
              <a:gd name="T43" fmla="*/ 2147483647 h 253"/>
              <a:gd name="T44" fmla="*/ 2147483647 w 288"/>
              <a:gd name="T45" fmla="*/ 2147483647 h 253"/>
              <a:gd name="T46" fmla="*/ 0 w 288"/>
              <a:gd name="T47" fmla="*/ 2147483647 h 2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253"/>
              <a:gd name="T74" fmla="*/ 288 w 288"/>
              <a:gd name="T75" fmla="*/ 253 h 2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253">
                <a:moveTo>
                  <a:pt x="0" y="237"/>
                </a:moveTo>
                <a:lnTo>
                  <a:pt x="51" y="191"/>
                </a:lnTo>
                <a:lnTo>
                  <a:pt x="123" y="191"/>
                </a:lnTo>
                <a:lnTo>
                  <a:pt x="154" y="134"/>
                </a:lnTo>
                <a:lnTo>
                  <a:pt x="166" y="129"/>
                </a:lnTo>
                <a:lnTo>
                  <a:pt x="166" y="150"/>
                </a:lnTo>
                <a:lnTo>
                  <a:pt x="200" y="129"/>
                </a:lnTo>
                <a:lnTo>
                  <a:pt x="227" y="86"/>
                </a:lnTo>
                <a:lnTo>
                  <a:pt x="240" y="14"/>
                </a:lnTo>
                <a:lnTo>
                  <a:pt x="263" y="17"/>
                </a:lnTo>
                <a:lnTo>
                  <a:pt x="255" y="0"/>
                </a:lnTo>
                <a:lnTo>
                  <a:pt x="268" y="3"/>
                </a:lnTo>
                <a:lnTo>
                  <a:pt x="288" y="62"/>
                </a:lnTo>
                <a:lnTo>
                  <a:pt x="263" y="103"/>
                </a:lnTo>
                <a:lnTo>
                  <a:pt x="263" y="142"/>
                </a:lnTo>
                <a:lnTo>
                  <a:pt x="244" y="201"/>
                </a:lnTo>
                <a:lnTo>
                  <a:pt x="230" y="209"/>
                </a:lnTo>
                <a:lnTo>
                  <a:pt x="230" y="187"/>
                </a:lnTo>
                <a:lnTo>
                  <a:pt x="189" y="218"/>
                </a:lnTo>
                <a:lnTo>
                  <a:pt x="154" y="203"/>
                </a:lnTo>
                <a:lnTo>
                  <a:pt x="156" y="231"/>
                </a:lnTo>
                <a:lnTo>
                  <a:pt x="125" y="253"/>
                </a:lnTo>
                <a:lnTo>
                  <a:pt x="116" y="216"/>
                </a:lnTo>
                <a:lnTo>
                  <a:pt x="0" y="237"/>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1" name="Freeform 87"/>
          <p:cNvSpPr>
            <a:spLocks/>
          </p:cNvSpPr>
          <p:nvPr/>
        </p:nvSpPr>
        <p:spPr bwMode="auto">
          <a:xfrm>
            <a:off x="7775575" y="3595689"/>
            <a:ext cx="33338" cy="28575"/>
          </a:xfrm>
          <a:custGeom>
            <a:avLst/>
            <a:gdLst>
              <a:gd name="T0" fmla="*/ 0 w 57"/>
              <a:gd name="T1" fmla="*/ 2147483647 h 45"/>
              <a:gd name="T2" fmla="*/ 2147483647 w 57"/>
              <a:gd name="T3" fmla="*/ 2147483647 h 45"/>
              <a:gd name="T4" fmla="*/ 2147483647 w 57"/>
              <a:gd name="T5" fmla="*/ 2147483647 h 45"/>
              <a:gd name="T6" fmla="*/ 2147483647 w 57"/>
              <a:gd name="T7" fmla="*/ 0 h 45"/>
              <a:gd name="T8" fmla="*/ 0 w 57"/>
              <a:gd name="T9" fmla="*/ 2147483647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0" y="24"/>
                </a:moveTo>
                <a:lnTo>
                  <a:pt x="19" y="45"/>
                </a:lnTo>
                <a:lnTo>
                  <a:pt x="54" y="27"/>
                </a:lnTo>
                <a:lnTo>
                  <a:pt x="57" y="0"/>
                </a:lnTo>
                <a:lnTo>
                  <a:pt x="0" y="24"/>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2" name="Freeform 88"/>
          <p:cNvSpPr>
            <a:spLocks/>
          </p:cNvSpPr>
          <p:nvPr/>
        </p:nvSpPr>
        <p:spPr bwMode="auto">
          <a:xfrm>
            <a:off x="7891463" y="3378201"/>
            <a:ext cx="88900" cy="80963"/>
          </a:xfrm>
          <a:custGeom>
            <a:avLst/>
            <a:gdLst>
              <a:gd name="T0" fmla="*/ 0 w 149"/>
              <a:gd name="T1" fmla="*/ 2147483647 h 135"/>
              <a:gd name="T2" fmla="*/ 2147483647 w 149"/>
              <a:gd name="T3" fmla="*/ 2147483647 h 135"/>
              <a:gd name="T4" fmla="*/ 2147483647 w 149"/>
              <a:gd name="T5" fmla="*/ 2147483647 h 135"/>
              <a:gd name="T6" fmla="*/ 2147483647 w 149"/>
              <a:gd name="T7" fmla="*/ 2147483647 h 135"/>
              <a:gd name="T8" fmla="*/ 2147483647 w 149"/>
              <a:gd name="T9" fmla="*/ 2147483647 h 135"/>
              <a:gd name="T10" fmla="*/ 2147483647 w 149"/>
              <a:gd name="T11" fmla="*/ 2147483647 h 135"/>
              <a:gd name="T12" fmla="*/ 2147483647 w 149"/>
              <a:gd name="T13" fmla="*/ 2147483647 h 135"/>
              <a:gd name="T14" fmla="*/ 2147483647 w 149"/>
              <a:gd name="T15" fmla="*/ 2147483647 h 135"/>
              <a:gd name="T16" fmla="*/ 2147483647 w 149"/>
              <a:gd name="T17" fmla="*/ 2147483647 h 135"/>
              <a:gd name="T18" fmla="*/ 2147483647 w 149"/>
              <a:gd name="T19" fmla="*/ 2147483647 h 135"/>
              <a:gd name="T20" fmla="*/ 2147483647 w 149"/>
              <a:gd name="T21" fmla="*/ 0 h 135"/>
              <a:gd name="T22" fmla="*/ 2147483647 w 149"/>
              <a:gd name="T23" fmla="*/ 2147483647 h 135"/>
              <a:gd name="T24" fmla="*/ 2147483647 w 149"/>
              <a:gd name="T25" fmla="*/ 2147483647 h 135"/>
              <a:gd name="T26" fmla="*/ 0 w 149"/>
              <a:gd name="T27" fmla="*/ 2147483647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9"/>
              <a:gd name="T43" fmla="*/ 0 h 135"/>
              <a:gd name="T44" fmla="*/ 149 w 149"/>
              <a:gd name="T45" fmla="*/ 135 h 1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9" h="135">
                <a:moveTo>
                  <a:pt x="0" y="96"/>
                </a:moveTo>
                <a:lnTo>
                  <a:pt x="7" y="135"/>
                </a:lnTo>
                <a:lnTo>
                  <a:pt x="33" y="122"/>
                </a:lnTo>
                <a:lnTo>
                  <a:pt x="16" y="99"/>
                </a:lnTo>
                <a:lnTo>
                  <a:pt x="86" y="118"/>
                </a:lnTo>
                <a:lnTo>
                  <a:pt x="102" y="87"/>
                </a:lnTo>
                <a:lnTo>
                  <a:pt x="149" y="76"/>
                </a:lnTo>
                <a:lnTo>
                  <a:pt x="135" y="54"/>
                </a:lnTo>
                <a:lnTo>
                  <a:pt x="139" y="38"/>
                </a:lnTo>
                <a:lnTo>
                  <a:pt x="99" y="42"/>
                </a:lnTo>
                <a:lnTo>
                  <a:pt x="51" y="0"/>
                </a:lnTo>
                <a:lnTo>
                  <a:pt x="35" y="78"/>
                </a:lnTo>
                <a:lnTo>
                  <a:pt x="14" y="73"/>
                </a:lnTo>
                <a:lnTo>
                  <a:pt x="0" y="96"/>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3" name="Freeform 89"/>
          <p:cNvSpPr>
            <a:spLocks/>
          </p:cNvSpPr>
          <p:nvPr/>
        </p:nvSpPr>
        <p:spPr bwMode="auto">
          <a:xfrm>
            <a:off x="7654925" y="3430588"/>
            <a:ext cx="96838" cy="101600"/>
          </a:xfrm>
          <a:custGeom>
            <a:avLst/>
            <a:gdLst>
              <a:gd name="T0" fmla="*/ 0 w 161"/>
              <a:gd name="T1" fmla="*/ 2147483647 h 169"/>
              <a:gd name="T2" fmla="*/ 2147483647 w 161"/>
              <a:gd name="T3" fmla="*/ 2147483647 h 169"/>
              <a:gd name="T4" fmla="*/ 2147483647 w 161"/>
              <a:gd name="T5" fmla="*/ 2147483647 h 169"/>
              <a:gd name="T6" fmla="*/ 2147483647 w 161"/>
              <a:gd name="T7" fmla="*/ 2147483647 h 169"/>
              <a:gd name="T8" fmla="*/ 2147483647 w 161"/>
              <a:gd name="T9" fmla="*/ 2147483647 h 169"/>
              <a:gd name="T10" fmla="*/ 2147483647 w 161"/>
              <a:gd name="T11" fmla="*/ 2147483647 h 169"/>
              <a:gd name="T12" fmla="*/ 2147483647 w 161"/>
              <a:gd name="T13" fmla="*/ 2147483647 h 169"/>
              <a:gd name="T14" fmla="*/ 2147483647 w 161"/>
              <a:gd name="T15" fmla="*/ 2147483647 h 169"/>
              <a:gd name="T16" fmla="*/ 2147483647 w 161"/>
              <a:gd name="T17" fmla="*/ 2147483647 h 169"/>
              <a:gd name="T18" fmla="*/ 2147483647 w 161"/>
              <a:gd name="T19" fmla="*/ 0 h 169"/>
              <a:gd name="T20" fmla="*/ 2147483647 w 161"/>
              <a:gd name="T21" fmla="*/ 2147483647 h 169"/>
              <a:gd name="T22" fmla="*/ 2147483647 w 161"/>
              <a:gd name="T23" fmla="*/ 2147483647 h 169"/>
              <a:gd name="T24" fmla="*/ 2147483647 w 161"/>
              <a:gd name="T25" fmla="*/ 2147483647 h 169"/>
              <a:gd name="T26" fmla="*/ 0 w 161"/>
              <a:gd name="T27" fmla="*/ 2147483647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1"/>
              <a:gd name="T43" fmla="*/ 0 h 169"/>
              <a:gd name="T44" fmla="*/ 161 w 161"/>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1" h="169">
                <a:moveTo>
                  <a:pt x="0" y="96"/>
                </a:moveTo>
                <a:lnTo>
                  <a:pt x="31" y="110"/>
                </a:lnTo>
                <a:lnTo>
                  <a:pt x="12" y="159"/>
                </a:lnTo>
                <a:lnTo>
                  <a:pt x="57" y="169"/>
                </a:lnTo>
                <a:lnTo>
                  <a:pt x="105" y="139"/>
                </a:lnTo>
                <a:lnTo>
                  <a:pt x="83" y="101"/>
                </a:lnTo>
                <a:lnTo>
                  <a:pt x="137" y="65"/>
                </a:lnTo>
                <a:lnTo>
                  <a:pt x="161" y="15"/>
                </a:lnTo>
                <a:lnTo>
                  <a:pt x="159" y="9"/>
                </a:lnTo>
                <a:lnTo>
                  <a:pt x="150" y="0"/>
                </a:lnTo>
                <a:lnTo>
                  <a:pt x="101" y="31"/>
                </a:lnTo>
                <a:lnTo>
                  <a:pt x="101" y="51"/>
                </a:lnTo>
                <a:lnTo>
                  <a:pt x="65" y="44"/>
                </a:lnTo>
                <a:lnTo>
                  <a:pt x="0" y="96"/>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4" name="Freeform 90"/>
          <p:cNvSpPr>
            <a:spLocks/>
          </p:cNvSpPr>
          <p:nvPr/>
        </p:nvSpPr>
        <p:spPr bwMode="auto">
          <a:xfrm>
            <a:off x="7685088" y="3513139"/>
            <a:ext cx="50800" cy="79375"/>
          </a:xfrm>
          <a:custGeom>
            <a:avLst/>
            <a:gdLst>
              <a:gd name="T0" fmla="*/ 0 w 86"/>
              <a:gd name="T1" fmla="*/ 2147483647 h 134"/>
              <a:gd name="T2" fmla="*/ 2147483647 w 86"/>
              <a:gd name="T3" fmla="*/ 2147483647 h 134"/>
              <a:gd name="T4" fmla="*/ 2147483647 w 86"/>
              <a:gd name="T5" fmla="*/ 0 h 134"/>
              <a:gd name="T6" fmla="*/ 2147483647 w 86"/>
              <a:gd name="T7" fmla="*/ 2147483647 h 134"/>
              <a:gd name="T8" fmla="*/ 2147483647 w 86"/>
              <a:gd name="T9" fmla="*/ 2147483647 h 134"/>
              <a:gd name="T10" fmla="*/ 0 w 86"/>
              <a:gd name="T11" fmla="*/ 2147483647 h 134"/>
              <a:gd name="T12" fmla="*/ 0 60000 65536"/>
              <a:gd name="T13" fmla="*/ 0 60000 65536"/>
              <a:gd name="T14" fmla="*/ 0 60000 65536"/>
              <a:gd name="T15" fmla="*/ 0 60000 65536"/>
              <a:gd name="T16" fmla="*/ 0 60000 65536"/>
              <a:gd name="T17" fmla="*/ 0 60000 65536"/>
              <a:gd name="T18" fmla="*/ 0 w 86"/>
              <a:gd name="T19" fmla="*/ 0 h 134"/>
              <a:gd name="T20" fmla="*/ 86 w 86"/>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86" h="134">
                <a:moveTo>
                  <a:pt x="0" y="134"/>
                </a:moveTo>
                <a:lnTo>
                  <a:pt x="7" y="30"/>
                </a:lnTo>
                <a:lnTo>
                  <a:pt x="55" y="0"/>
                </a:lnTo>
                <a:lnTo>
                  <a:pt x="86" y="84"/>
                </a:lnTo>
                <a:lnTo>
                  <a:pt x="54" y="120"/>
                </a:lnTo>
                <a:lnTo>
                  <a:pt x="0" y="134"/>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5" name="Freeform 91"/>
          <p:cNvSpPr>
            <a:spLocks/>
          </p:cNvSpPr>
          <p:nvPr/>
        </p:nvSpPr>
        <p:spPr bwMode="auto">
          <a:xfrm>
            <a:off x="7292975" y="3805239"/>
            <a:ext cx="107950" cy="136525"/>
          </a:xfrm>
          <a:custGeom>
            <a:avLst/>
            <a:gdLst>
              <a:gd name="T0" fmla="*/ 0 w 182"/>
              <a:gd name="T1" fmla="*/ 2147483647 h 230"/>
              <a:gd name="T2" fmla="*/ 2147483647 w 182"/>
              <a:gd name="T3" fmla="*/ 2147483647 h 230"/>
              <a:gd name="T4" fmla="*/ 2147483647 w 182"/>
              <a:gd name="T5" fmla="*/ 2147483647 h 230"/>
              <a:gd name="T6" fmla="*/ 2147483647 w 182"/>
              <a:gd name="T7" fmla="*/ 2147483647 h 230"/>
              <a:gd name="T8" fmla="*/ 2147483647 w 182"/>
              <a:gd name="T9" fmla="*/ 2147483647 h 230"/>
              <a:gd name="T10" fmla="*/ 2147483647 w 182"/>
              <a:gd name="T11" fmla="*/ 2147483647 h 230"/>
              <a:gd name="T12" fmla="*/ 2147483647 w 182"/>
              <a:gd name="T13" fmla="*/ 2147483647 h 230"/>
              <a:gd name="T14" fmla="*/ 2147483647 w 182"/>
              <a:gd name="T15" fmla="*/ 2147483647 h 230"/>
              <a:gd name="T16" fmla="*/ 2147483647 w 182"/>
              <a:gd name="T17" fmla="*/ 2147483647 h 230"/>
              <a:gd name="T18" fmla="*/ 2147483647 w 182"/>
              <a:gd name="T19" fmla="*/ 2147483647 h 230"/>
              <a:gd name="T20" fmla="*/ 2147483647 w 182"/>
              <a:gd name="T21" fmla="*/ 2147483647 h 230"/>
              <a:gd name="T22" fmla="*/ 2147483647 w 182"/>
              <a:gd name="T23" fmla="*/ 2147483647 h 230"/>
              <a:gd name="T24" fmla="*/ 2147483647 w 182"/>
              <a:gd name="T25" fmla="*/ 0 h 230"/>
              <a:gd name="T26" fmla="*/ 2147483647 w 182"/>
              <a:gd name="T27" fmla="*/ 0 h 230"/>
              <a:gd name="T28" fmla="*/ 2147483647 w 182"/>
              <a:gd name="T29" fmla="*/ 2147483647 h 230"/>
              <a:gd name="T30" fmla="*/ 2147483647 w 182"/>
              <a:gd name="T31" fmla="*/ 2147483647 h 230"/>
              <a:gd name="T32" fmla="*/ 0 w 182"/>
              <a:gd name="T33" fmla="*/ 2147483647 h 2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2"/>
              <a:gd name="T52" fmla="*/ 0 h 230"/>
              <a:gd name="T53" fmla="*/ 182 w 182"/>
              <a:gd name="T54" fmla="*/ 230 h 2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2" h="230">
                <a:moveTo>
                  <a:pt x="0" y="49"/>
                </a:moveTo>
                <a:lnTo>
                  <a:pt x="23" y="83"/>
                </a:lnTo>
                <a:lnTo>
                  <a:pt x="16" y="140"/>
                </a:lnTo>
                <a:lnTo>
                  <a:pt x="80" y="114"/>
                </a:lnTo>
                <a:lnTo>
                  <a:pt x="108" y="140"/>
                </a:lnTo>
                <a:lnTo>
                  <a:pt x="131" y="197"/>
                </a:lnTo>
                <a:lnTo>
                  <a:pt x="125" y="230"/>
                </a:lnTo>
                <a:lnTo>
                  <a:pt x="182" y="221"/>
                </a:lnTo>
                <a:lnTo>
                  <a:pt x="154" y="148"/>
                </a:lnTo>
                <a:lnTo>
                  <a:pt x="91" y="91"/>
                </a:lnTo>
                <a:lnTo>
                  <a:pt x="109" y="60"/>
                </a:lnTo>
                <a:lnTo>
                  <a:pt x="75" y="42"/>
                </a:lnTo>
                <a:lnTo>
                  <a:pt x="49" y="0"/>
                </a:lnTo>
                <a:lnTo>
                  <a:pt x="32" y="0"/>
                </a:lnTo>
                <a:lnTo>
                  <a:pt x="33" y="32"/>
                </a:lnTo>
                <a:lnTo>
                  <a:pt x="23" y="24"/>
                </a:lnTo>
                <a:lnTo>
                  <a:pt x="0" y="49"/>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6" name="Freeform 92"/>
          <p:cNvSpPr>
            <a:spLocks/>
          </p:cNvSpPr>
          <p:nvPr/>
        </p:nvSpPr>
        <p:spPr bwMode="auto">
          <a:xfrm>
            <a:off x="5862639" y="3278189"/>
            <a:ext cx="7937" cy="15875"/>
          </a:xfrm>
          <a:custGeom>
            <a:avLst/>
            <a:gdLst>
              <a:gd name="T0" fmla="*/ 0 w 15"/>
              <a:gd name="T1" fmla="*/ 2147483647 h 25"/>
              <a:gd name="T2" fmla="*/ 2147483647 w 15"/>
              <a:gd name="T3" fmla="*/ 0 h 25"/>
              <a:gd name="T4" fmla="*/ 2147483647 w 15"/>
              <a:gd name="T5" fmla="*/ 2147483647 h 25"/>
              <a:gd name="T6" fmla="*/ 0 w 15"/>
              <a:gd name="T7" fmla="*/ 2147483647 h 25"/>
              <a:gd name="T8" fmla="*/ 0 60000 65536"/>
              <a:gd name="T9" fmla="*/ 0 60000 65536"/>
              <a:gd name="T10" fmla="*/ 0 60000 65536"/>
              <a:gd name="T11" fmla="*/ 0 60000 65536"/>
              <a:gd name="T12" fmla="*/ 0 w 15"/>
              <a:gd name="T13" fmla="*/ 0 h 25"/>
              <a:gd name="T14" fmla="*/ 15 w 15"/>
              <a:gd name="T15" fmla="*/ 25 h 25"/>
            </a:gdLst>
            <a:ahLst/>
            <a:cxnLst>
              <a:cxn ang="T8">
                <a:pos x="T0" y="T1"/>
              </a:cxn>
              <a:cxn ang="T9">
                <a:pos x="T2" y="T3"/>
              </a:cxn>
              <a:cxn ang="T10">
                <a:pos x="T4" y="T5"/>
              </a:cxn>
              <a:cxn ang="T11">
                <a:pos x="T6" y="T7"/>
              </a:cxn>
            </a:cxnLst>
            <a:rect l="T12" t="T13" r="T14" b="T15"/>
            <a:pathLst>
              <a:path w="15" h="25">
                <a:moveTo>
                  <a:pt x="0" y="20"/>
                </a:moveTo>
                <a:lnTo>
                  <a:pt x="9" y="0"/>
                </a:lnTo>
                <a:lnTo>
                  <a:pt x="15" y="25"/>
                </a:lnTo>
                <a:lnTo>
                  <a:pt x="0" y="2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7" name="Freeform 93"/>
          <p:cNvSpPr>
            <a:spLocks/>
          </p:cNvSpPr>
          <p:nvPr/>
        </p:nvSpPr>
        <p:spPr bwMode="auto">
          <a:xfrm>
            <a:off x="7292976" y="4071939"/>
            <a:ext cx="55563" cy="84137"/>
          </a:xfrm>
          <a:custGeom>
            <a:avLst/>
            <a:gdLst>
              <a:gd name="T0" fmla="*/ 0 w 93"/>
              <a:gd name="T1" fmla="*/ 0 h 140"/>
              <a:gd name="T2" fmla="*/ 2147483647 w 93"/>
              <a:gd name="T3" fmla="*/ 0 h 140"/>
              <a:gd name="T4" fmla="*/ 2147483647 w 93"/>
              <a:gd name="T5" fmla="*/ 2147483647 h 140"/>
              <a:gd name="T6" fmla="*/ 2147483647 w 93"/>
              <a:gd name="T7" fmla="*/ 2147483647 h 140"/>
              <a:gd name="T8" fmla="*/ 2147483647 w 93"/>
              <a:gd name="T9" fmla="*/ 2147483647 h 140"/>
              <a:gd name="T10" fmla="*/ 2147483647 w 93"/>
              <a:gd name="T11" fmla="*/ 2147483647 h 140"/>
              <a:gd name="T12" fmla="*/ 2147483647 w 93"/>
              <a:gd name="T13" fmla="*/ 2147483647 h 140"/>
              <a:gd name="T14" fmla="*/ 0 w 93"/>
              <a:gd name="T15" fmla="*/ 0 h 140"/>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40"/>
              <a:gd name="T26" fmla="*/ 93 w 93"/>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40">
                <a:moveTo>
                  <a:pt x="0" y="0"/>
                </a:moveTo>
                <a:lnTo>
                  <a:pt x="19" y="0"/>
                </a:lnTo>
                <a:lnTo>
                  <a:pt x="25" y="26"/>
                </a:lnTo>
                <a:lnTo>
                  <a:pt x="49" y="9"/>
                </a:lnTo>
                <a:lnTo>
                  <a:pt x="80" y="42"/>
                </a:lnTo>
                <a:lnTo>
                  <a:pt x="93" y="140"/>
                </a:lnTo>
                <a:lnTo>
                  <a:pt x="29" y="99"/>
                </a:lnTo>
                <a:lnTo>
                  <a:pt x="0" y="0"/>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8" name="Freeform 94"/>
          <p:cNvSpPr>
            <a:spLocks/>
          </p:cNvSpPr>
          <p:nvPr/>
        </p:nvSpPr>
        <p:spPr bwMode="auto">
          <a:xfrm>
            <a:off x="7435851" y="4067176"/>
            <a:ext cx="144463" cy="98425"/>
          </a:xfrm>
          <a:custGeom>
            <a:avLst/>
            <a:gdLst>
              <a:gd name="T0" fmla="*/ 0 w 243"/>
              <a:gd name="T1" fmla="*/ 2147483647 h 166"/>
              <a:gd name="T2" fmla="*/ 2147483647 w 243"/>
              <a:gd name="T3" fmla="*/ 2147483647 h 166"/>
              <a:gd name="T4" fmla="*/ 2147483647 w 243"/>
              <a:gd name="T5" fmla="*/ 2147483647 h 166"/>
              <a:gd name="T6" fmla="*/ 2147483647 w 243"/>
              <a:gd name="T7" fmla="*/ 2147483647 h 166"/>
              <a:gd name="T8" fmla="*/ 2147483647 w 243"/>
              <a:gd name="T9" fmla="*/ 2147483647 h 166"/>
              <a:gd name="T10" fmla="*/ 2147483647 w 243"/>
              <a:gd name="T11" fmla="*/ 2147483647 h 166"/>
              <a:gd name="T12" fmla="*/ 2147483647 w 243"/>
              <a:gd name="T13" fmla="*/ 2147483647 h 166"/>
              <a:gd name="T14" fmla="*/ 2147483647 w 243"/>
              <a:gd name="T15" fmla="*/ 2147483647 h 166"/>
              <a:gd name="T16" fmla="*/ 2147483647 w 243"/>
              <a:gd name="T17" fmla="*/ 0 h 166"/>
              <a:gd name="T18" fmla="*/ 2147483647 w 243"/>
              <a:gd name="T19" fmla="*/ 2147483647 h 166"/>
              <a:gd name="T20" fmla="*/ 2147483647 w 243"/>
              <a:gd name="T21" fmla="*/ 2147483647 h 166"/>
              <a:gd name="T22" fmla="*/ 2147483647 w 243"/>
              <a:gd name="T23" fmla="*/ 2147483647 h 166"/>
              <a:gd name="T24" fmla="*/ 2147483647 w 243"/>
              <a:gd name="T25" fmla="*/ 2147483647 h 166"/>
              <a:gd name="T26" fmla="*/ 2147483647 w 243"/>
              <a:gd name="T27" fmla="*/ 2147483647 h 166"/>
              <a:gd name="T28" fmla="*/ 2147483647 w 243"/>
              <a:gd name="T29" fmla="*/ 2147483647 h 166"/>
              <a:gd name="T30" fmla="*/ 0 w 243"/>
              <a:gd name="T31" fmla="*/ 2147483647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3"/>
              <a:gd name="T49" fmla="*/ 0 h 166"/>
              <a:gd name="T50" fmla="*/ 243 w 243"/>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3" h="166">
                <a:moveTo>
                  <a:pt x="0" y="146"/>
                </a:moveTo>
                <a:lnTo>
                  <a:pt x="21" y="166"/>
                </a:lnTo>
                <a:lnTo>
                  <a:pt x="98" y="159"/>
                </a:lnTo>
                <a:lnTo>
                  <a:pt x="123" y="148"/>
                </a:lnTo>
                <a:lnTo>
                  <a:pt x="156" y="72"/>
                </a:lnTo>
                <a:lnTo>
                  <a:pt x="200" y="75"/>
                </a:lnTo>
                <a:lnTo>
                  <a:pt x="243" y="48"/>
                </a:lnTo>
                <a:lnTo>
                  <a:pt x="203" y="26"/>
                </a:lnTo>
                <a:lnTo>
                  <a:pt x="190" y="0"/>
                </a:lnTo>
                <a:lnTo>
                  <a:pt x="140" y="50"/>
                </a:lnTo>
                <a:lnTo>
                  <a:pt x="124" y="79"/>
                </a:lnTo>
                <a:lnTo>
                  <a:pt x="108" y="63"/>
                </a:lnTo>
                <a:lnTo>
                  <a:pt x="80" y="105"/>
                </a:lnTo>
                <a:lnTo>
                  <a:pt x="48" y="111"/>
                </a:lnTo>
                <a:lnTo>
                  <a:pt x="38" y="148"/>
                </a:lnTo>
                <a:lnTo>
                  <a:pt x="0" y="146"/>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19" name="Freeform 95"/>
          <p:cNvSpPr>
            <a:spLocks/>
          </p:cNvSpPr>
          <p:nvPr/>
        </p:nvSpPr>
        <p:spPr bwMode="auto">
          <a:xfrm>
            <a:off x="4008438" y="3625851"/>
            <a:ext cx="455612" cy="314325"/>
          </a:xfrm>
          <a:custGeom>
            <a:avLst/>
            <a:gdLst>
              <a:gd name="T0" fmla="*/ 0 w 766"/>
              <a:gd name="T1" fmla="*/ 2147483647 h 529"/>
              <a:gd name="T2" fmla="*/ 2147483647 w 766"/>
              <a:gd name="T3" fmla="*/ 2147483647 h 529"/>
              <a:gd name="T4" fmla="*/ 2147483647 w 766"/>
              <a:gd name="T5" fmla="*/ 2147483647 h 529"/>
              <a:gd name="T6" fmla="*/ 2147483647 w 766"/>
              <a:gd name="T7" fmla="*/ 2147483647 h 529"/>
              <a:gd name="T8" fmla="*/ 2147483647 w 766"/>
              <a:gd name="T9" fmla="*/ 2147483647 h 529"/>
              <a:gd name="T10" fmla="*/ 2147483647 w 766"/>
              <a:gd name="T11" fmla="*/ 2147483647 h 529"/>
              <a:gd name="T12" fmla="*/ 2147483647 w 766"/>
              <a:gd name="T13" fmla="*/ 2147483647 h 529"/>
              <a:gd name="T14" fmla="*/ 2147483647 w 766"/>
              <a:gd name="T15" fmla="*/ 2147483647 h 529"/>
              <a:gd name="T16" fmla="*/ 2147483647 w 766"/>
              <a:gd name="T17" fmla="*/ 2147483647 h 529"/>
              <a:gd name="T18" fmla="*/ 2147483647 w 766"/>
              <a:gd name="T19" fmla="*/ 2147483647 h 529"/>
              <a:gd name="T20" fmla="*/ 2147483647 w 766"/>
              <a:gd name="T21" fmla="*/ 2147483647 h 529"/>
              <a:gd name="T22" fmla="*/ 2147483647 w 766"/>
              <a:gd name="T23" fmla="*/ 2147483647 h 529"/>
              <a:gd name="T24" fmla="*/ 2147483647 w 766"/>
              <a:gd name="T25" fmla="*/ 2147483647 h 529"/>
              <a:gd name="T26" fmla="*/ 2147483647 w 766"/>
              <a:gd name="T27" fmla="*/ 2147483647 h 529"/>
              <a:gd name="T28" fmla="*/ 2147483647 w 766"/>
              <a:gd name="T29" fmla="*/ 2147483647 h 529"/>
              <a:gd name="T30" fmla="*/ 2147483647 w 766"/>
              <a:gd name="T31" fmla="*/ 2147483647 h 529"/>
              <a:gd name="T32" fmla="*/ 2147483647 w 766"/>
              <a:gd name="T33" fmla="*/ 2147483647 h 529"/>
              <a:gd name="T34" fmla="*/ 2147483647 w 766"/>
              <a:gd name="T35" fmla="*/ 2147483647 h 529"/>
              <a:gd name="T36" fmla="*/ 2147483647 w 766"/>
              <a:gd name="T37" fmla="*/ 2147483647 h 529"/>
              <a:gd name="T38" fmla="*/ 2147483647 w 766"/>
              <a:gd name="T39" fmla="*/ 2147483647 h 529"/>
              <a:gd name="T40" fmla="*/ 2147483647 w 766"/>
              <a:gd name="T41" fmla="*/ 2147483647 h 529"/>
              <a:gd name="T42" fmla="*/ 2147483647 w 766"/>
              <a:gd name="T43" fmla="*/ 2147483647 h 529"/>
              <a:gd name="T44" fmla="*/ 2147483647 w 766"/>
              <a:gd name="T45" fmla="*/ 2147483647 h 529"/>
              <a:gd name="T46" fmla="*/ 2147483647 w 766"/>
              <a:gd name="T47" fmla="*/ 2147483647 h 529"/>
              <a:gd name="T48" fmla="*/ 2147483647 w 766"/>
              <a:gd name="T49" fmla="*/ 2147483647 h 529"/>
              <a:gd name="T50" fmla="*/ 2147483647 w 766"/>
              <a:gd name="T51" fmla="*/ 2147483647 h 529"/>
              <a:gd name="T52" fmla="*/ 2147483647 w 766"/>
              <a:gd name="T53" fmla="*/ 2147483647 h 529"/>
              <a:gd name="T54" fmla="*/ 2147483647 w 766"/>
              <a:gd name="T55" fmla="*/ 2147483647 h 529"/>
              <a:gd name="T56" fmla="*/ 2147483647 w 766"/>
              <a:gd name="T57" fmla="*/ 2147483647 h 529"/>
              <a:gd name="T58" fmla="*/ 2147483647 w 766"/>
              <a:gd name="T59" fmla="*/ 2147483647 h 529"/>
              <a:gd name="T60" fmla="*/ 2147483647 w 766"/>
              <a:gd name="T61" fmla="*/ 2147483647 h 529"/>
              <a:gd name="T62" fmla="*/ 2147483647 w 766"/>
              <a:gd name="T63" fmla="*/ 2147483647 h 529"/>
              <a:gd name="T64" fmla="*/ 2147483647 w 766"/>
              <a:gd name="T65" fmla="*/ 2147483647 h 529"/>
              <a:gd name="T66" fmla="*/ 2147483647 w 766"/>
              <a:gd name="T67" fmla="*/ 2147483647 h 529"/>
              <a:gd name="T68" fmla="*/ 2147483647 w 766"/>
              <a:gd name="T69" fmla="*/ 2147483647 h 529"/>
              <a:gd name="T70" fmla="*/ 2147483647 w 766"/>
              <a:gd name="T71" fmla="*/ 2147483647 h 529"/>
              <a:gd name="T72" fmla="*/ 2147483647 w 766"/>
              <a:gd name="T73" fmla="*/ 2147483647 h 529"/>
              <a:gd name="T74" fmla="*/ 2147483647 w 766"/>
              <a:gd name="T75" fmla="*/ 2147483647 h 529"/>
              <a:gd name="T76" fmla="*/ 2147483647 w 766"/>
              <a:gd name="T77" fmla="*/ 2147483647 h 529"/>
              <a:gd name="T78" fmla="*/ 2147483647 w 766"/>
              <a:gd name="T79" fmla="*/ 2147483647 h 529"/>
              <a:gd name="T80" fmla="*/ 2147483647 w 766"/>
              <a:gd name="T81" fmla="*/ 2147483647 h 529"/>
              <a:gd name="T82" fmla="*/ 2147483647 w 766"/>
              <a:gd name="T83" fmla="*/ 2147483647 h 529"/>
              <a:gd name="T84" fmla="*/ 2147483647 w 766"/>
              <a:gd name="T85" fmla="*/ 2147483647 h 529"/>
              <a:gd name="T86" fmla="*/ 2147483647 w 766"/>
              <a:gd name="T87" fmla="*/ 2147483647 h 529"/>
              <a:gd name="T88" fmla="*/ 2147483647 w 766"/>
              <a:gd name="T89" fmla="*/ 0 h 529"/>
              <a:gd name="T90" fmla="*/ 0 w 766"/>
              <a:gd name="T91" fmla="*/ 2147483647 h 5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6"/>
              <a:gd name="T139" fmla="*/ 0 h 529"/>
              <a:gd name="T140" fmla="*/ 766 w 766"/>
              <a:gd name="T141" fmla="*/ 529 h 5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6" h="529">
                <a:moveTo>
                  <a:pt x="0" y="4"/>
                </a:moveTo>
                <a:lnTo>
                  <a:pt x="38" y="87"/>
                </a:lnTo>
                <a:lnTo>
                  <a:pt x="80" y="125"/>
                </a:lnTo>
                <a:lnTo>
                  <a:pt x="77" y="149"/>
                </a:lnTo>
                <a:lnTo>
                  <a:pt x="55" y="153"/>
                </a:lnTo>
                <a:lnTo>
                  <a:pt x="102" y="171"/>
                </a:lnTo>
                <a:lnTo>
                  <a:pt x="128" y="208"/>
                </a:lnTo>
                <a:lnTo>
                  <a:pt x="127" y="239"/>
                </a:lnTo>
                <a:lnTo>
                  <a:pt x="182" y="291"/>
                </a:lnTo>
                <a:lnTo>
                  <a:pt x="194" y="274"/>
                </a:lnTo>
                <a:lnTo>
                  <a:pt x="65" y="76"/>
                </a:lnTo>
                <a:lnTo>
                  <a:pt x="56" y="20"/>
                </a:lnTo>
                <a:lnTo>
                  <a:pt x="85" y="35"/>
                </a:lnTo>
                <a:lnTo>
                  <a:pt x="134" y="120"/>
                </a:lnTo>
                <a:lnTo>
                  <a:pt x="201" y="188"/>
                </a:lnTo>
                <a:lnTo>
                  <a:pt x="198" y="213"/>
                </a:lnTo>
                <a:lnTo>
                  <a:pt x="293" y="301"/>
                </a:lnTo>
                <a:lnTo>
                  <a:pt x="303" y="338"/>
                </a:lnTo>
                <a:lnTo>
                  <a:pt x="293" y="363"/>
                </a:lnTo>
                <a:lnTo>
                  <a:pt x="316" y="398"/>
                </a:lnTo>
                <a:lnTo>
                  <a:pt x="497" y="491"/>
                </a:lnTo>
                <a:lnTo>
                  <a:pt x="576" y="484"/>
                </a:lnTo>
                <a:lnTo>
                  <a:pt x="628" y="529"/>
                </a:lnTo>
                <a:lnTo>
                  <a:pt x="650" y="485"/>
                </a:lnTo>
                <a:lnTo>
                  <a:pt x="675" y="484"/>
                </a:lnTo>
                <a:lnTo>
                  <a:pt x="649" y="449"/>
                </a:lnTo>
                <a:lnTo>
                  <a:pt x="707" y="433"/>
                </a:lnTo>
                <a:lnTo>
                  <a:pt x="727" y="417"/>
                </a:lnTo>
                <a:lnTo>
                  <a:pt x="735" y="408"/>
                </a:lnTo>
                <a:lnTo>
                  <a:pt x="741" y="428"/>
                </a:lnTo>
                <a:lnTo>
                  <a:pt x="766" y="339"/>
                </a:lnTo>
                <a:lnTo>
                  <a:pt x="734" y="327"/>
                </a:lnTo>
                <a:lnTo>
                  <a:pt x="676" y="339"/>
                </a:lnTo>
                <a:lnTo>
                  <a:pt x="647" y="417"/>
                </a:lnTo>
                <a:lnTo>
                  <a:pt x="571" y="425"/>
                </a:lnTo>
                <a:lnTo>
                  <a:pt x="542" y="404"/>
                </a:lnTo>
                <a:lnTo>
                  <a:pt x="494" y="312"/>
                </a:lnTo>
                <a:lnTo>
                  <a:pt x="492" y="239"/>
                </a:lnTo>
                <a:lnTo>
                  <a:pt x="507" y="205"/>
                </a:lnTo>
                <a:lnTo>
                  <a:pt x="456" y="185"/>
                </a:lnTo>
                <a:lnTo>
                  <a:pt x="394" y="86"/>
                </a:lnTo>
                <a:lnTo>
                  <a:pt x="341" y="108"/>
                </a:lnTo>
                <a:lnTo>
                  <a:pt x="270" y="25"/>
                </a:lnTo>
                <a:lnTo>
                  <a:pt x="156" y="42"/>
                </a:lnTo>
                <a:lnTo>
                  <a:pt x="60" y="0"/>
                </a:lnTo>
                <a:lnTo>
                  <a:pt x="0" y="4"/>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0" name="Freeform 96"/>
          <p:cNvSpPr>
            <a:spLocks/>
          </p:cNvSpPr>
          <p:nvPr/>
        </p:nvSpPr>
        <p:spPr bwMode="auto">
          <a:xfrm>
            <a:off x="7104064" y="3233738"/>
            <a:ext cx="479425" cy="222250"/>
          </a:xfrm>
          <a:custGeom>
            <a:avLst/>
            <a:gdLst>
              <a:gd name="T0" fmla="*/ 0 w 805"/>
              <a:gd name="T1" fmla="*/ 2147483647 h 370"/>
              <a:gd name="T2" fmla="*/ 2147483647 w 805"/>
              <a:gd name="T3" fmla="*/ 2147483647 h 370"/>
              <a:gd name="T4" fmla="*/ 2147483647 w 805"/>
              <a:gd name="T5" fmla="*/ 2147483647 h 370"/>
              <a:gd name="T6" fmla="*/ 2147483647 w 805"/>
              <a:gd name="T7" fmla="*/ 2147483647 h 370"/>
              <a:gd name="T8" fmla="*/ 2147483647 w 805"/>
              <a:gd name="T9" fmla="*/ 2147483647 h 370"/>
              <a:gd name="T10" fmla="*/ 2147483647 w 805"/>
              <a:gd name="T11" fmla="*/ 2147483647 h 370"/>
              <a:gd name="T12" fmla="*/ 2147483647 w 805"/>
              <a:gd name="T13" fmla="*/ 2147483647 h 370"/>
              <a:gd name="T14" fmla="*/ 2147483647 w 805"/>
              <a:gd name="T15" fmla="*/ 2147483647 h 370"/>
              <a:gd name="T16" fmla="*/ 2147483647 w 805"/>
              <a:gd name="T17" fmla="*/ 2147483647 h 370"/>
              <a:gd name="T18" fmla="*/ 2147483647 w 805"/>
              <a:gd name="T19" fmla="*/ 2147483647 h 370"/>
              <a:gd name="T20" fmla="*/ 2147483647 w 805"/>
              <a:gd name="T21" fmla="*/ 2147483647 h 370"/>
              <a:gd name="T22" fmla="*/ 2147483647 w 805"/>
              <a:gd name="T23" fmla="*/ 2147483647 h 370"/>
              <a:gd name="T24" fmla="*/ 2147483647 w 805"/>
              <a:gd name="T25" fmla="*/ 2147483647 h 370"/>
              <a:gd name="T26" fmla="*/ 2147483647 w 805"/>
              <a:gd name="T27" fmla="*/ 2147483647 h 370"/>
              <a:gd name="T28" fmla="*/ 2147483647 w 805"/>
              <a:gd name="T29" fmla="*/ 2147483647 h 370"/>
              <a:gd name="T30" fmla="*/ 2147483647 w 805"/>
              <a:gd name="T31" fmla="*/ 2147483647 h 370"/>
              <a:gd name="T32" fmla="*/ 2147483647 w 805"/>
              <a:gd name="T33" fmla="*/ 2147483647 h 370"/>
              <a:gd name="T34" fmla="*/ 2147483647 w 805"/>
              <a:gd name="T35" fmla="*/ 2147483647 h 370"/>
              <a:gd name="T36" fmla="*/ 2147483647 w 805"/>
              <a:gd name="T37" fmla="*/ 2147483647 h 370"/>
              <a:gd name="T38" fmla="*/ 2147483647 w 805"/>
              <a:gd name="T39" fmla="*/ 2147483647 h 370"/>
              <a:gd name="T40" fmla="*/ 2147483647 w 805"/>
              <a:gd name="T41" fmla="*/ 2147483647 h 370"/>
              <a:gd name="T42" fmla="*/ 2147483647 w 805"/>
              <a:gd name="T43" fmla="*/ 2147483647 h 370"/>
              <a:gd name="T44" fmla="*/ 2147483647 w 805"/>
              <a:gd name="T45" fmla="*/ 2147483647 h 370"/>
              <a:gd name="T46" fmla="*/ 2147483647 w 805"/>
              <a:gd name="T47" fmla="*/ 0 h 370"/>
              <a:gd name="T48" fmla="*/ 2147483647 w 805"/>
              <a:gd name="T49" fmla="*/ 2147483647 h 370"/>
              <a:gd name="T50" fmla="*/ 2147483647 w 805"/>
              <a:gd name="T51" fmla="*/ 2147483647 h 370"/>
              <a:gd name="T52" fmla="*/ 2147483647 w 805"/>
              <a:gd name="T53" fmla="*/ 2147483647 h 370"/>
              <a:gd name="T54" fmla="*/ 0 w 805"/>
              <a:gd name="T55" fmla="*/ 2147483647 h 3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5"/>
              <a:gd name="T85" fmla="*/ 0 h 370"/>
              <a:gd name="T86" fmla="*/ 805 w 805"/>
              <a:gd name="T87" fmla="*/ 370 h 3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5" h="370">
                <a:moveTo>
                  <a:pt x="0" y="117"/>
                </a:moveTo>
                <a:lnTo>
                  <a:pt x="25" y="154"/>
                </a:lnTo>
                <a:lnTo>
                  <a:pt x="61" y="167"/>
                </a:lnTo>
                <a:lnTo>
                  <a:pt x="75" y="247"/>
                </a:lnTo>
                <a:lnTo>
                  <a:pt x="186" y="279"/>
                </a:lnTo>
                <a:lnTo>
                  <a:pt x="234" y="332"/>
                </a:lnTo>
                <a:lnTo>
                  <a:pt x="327" y="329"/>
                </a:lnTo>
                <a:lnTo>
                  <a:pt x="431" y="370"/>
                </a:lnTo>
                <a:lnTo>
                  <a:pt x="570" y="332"/>
                </a:lnTo>
                <a:lnTo>
                  <a:pt x="612" y="300"/>
                </a:lnTo>
                <a:lnTo>
                  <a:pt x="612" y="259"/>
                </a:lnTo>
                <a:lnTo>
                  <a:pt x="652" y="262"/>
                </a:lnTo>
                <a:lnTo>
                  <a:pt x="737" y="202"/>
                </a:lnTo>
                <a:lnTo>
                  <a:pt x="805" y="198"/>
                </a:lnTo>
                <a:lnTo>
                  <a:pt x="770" y="150"/>
                </a:lnTo>
                <a:lnTo>
                  <a:pt x="707" y="164"/>
                </a:lnTo>
                <a:lnTo>
                  <a:pt x="706" y="110"/>
                </a:lnTo>
                <a:lnTo>
                  <a:pt x="722" y="83"/>
                </a:lnTo>
                <a:lnTo>
                  <a:pt x="677" y="74"/>
                </a:lnTo>
                <a:lnTo>
                  <a:pt x="556" y="107"/>
                </a:lnTo>
                <a:lnTo>
                  <a:pt x="450" y="59"/>
                </a:lnTo>
                <a:lnTo>
                  <a:pt x="383" y="67"/>
                </a:lnTo>
                <a:lnTo>
                  <a:pt x="358" y="28"/>
                </a:lnTo>
                <a:lnTo>
                  <a:pt x="290" y="0"/>
                </a:lnTo>
                <a:lnTo>
                  <a:pt x="256" y="29"/>
                </a:lnTo>
                <a:lnTo>
                  <a:pt x="253" y="81"/>
                </a:lnTo>
                <a:lnTo>
                  <a:pt x="101" y="59"/>
                </a:lnTo>
                <a:lnTo>
                  <a:pt x="0" y="117"/>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1" name="Freeform 97"/>
          <p:cNvSpPr>
            <a:spLocks/>
          </p:cNvSpPr>
          <p:nvPr/>
        </p:nvSpPr>
        <p:spPr bwMode="auto">
          <a:xfrm>
            <a:off x="6562726" y="3760788"/>
            <a:ext cx="117475" cy="146050"/>
          </a:xfrm>
          <a:custGeom>
            <a:avLst/>
            <a:gdLst>
              <a:gd name="T0" fmla="*/ 0 w 195"/>
              <a:gd name="T1" fmla="*/ 2147483647 h 243"/>
              <a:gd name="T2" fmla="*/ 2147483647 w 195"/>
              <a:gd name="T3" fmla="*/ 2147483647 h 243"/>
              <a:gd name="T4" fmla="*/ 2147483647 w 195"/>
              <a:gd name="T5" fmla="*/ 2147483647 h 243"/>
              <a:gd name="T6" fmla="*/ 2147483647 w 195"/>
              <a:gd name="T7" fmla="*/ 2147483647 h 243"/>
              <a:gd name="T8" fmla="*/ 2147483647 w 195"/>
              <a:gd name="T9" fmla="*/ 2147483647 h 243"/>
              <a:gd name="T10" fmla="*/ 2147483647 w 195"/>
              <a:gd name="T11" fmla="*/ 2147483647 h 243"/>
              <a:gd name="T12" fmla="*/ 2147483647 w 195"/>
              <a:gd name="T13" fmla="*/ 2147483647 h 243"/>
              <a:gd name="T14" fmla="*/ 2147483647 w 195"/>
              <a:gd name="T15" fmla="*/ 2147483647 h 243"/>
              <a:gd name="T16" fmla="*/ 2147483647 w 195"/>
              <a:gd name="T17" fmla="*/ 0 h 243"/>
              <a:gd name="T18" fmla="*/ 2147483647 w 195"/>
              <a:gd name="T19" fmla="*/ 2147483647 h 243"/>
              <a:gd name="T20" fmla="*/ 2147483647 w 195"/>
              <a:gd name="T21" fmla="*/ 2147483647 h 243"/>
              <a:gd name="T22" fmla="*/ 2147483647 w 195"/>
              <a:gd name="T23" fmla="*/ 2147483647 h 243"/>
              <a:gd name="T24" fmla="*/ 2147483647 w 195"/>
              <a:gd name="T25" fmla="*/ 2147483647 h 243"/>
              <a:gd name="T26" fmla="*/ 2147483647 w 195"/>
              <a:gd name="T27" fmla="*/ 2147483647 h 243"/>
              <a:gd name="T28" fmla="*/ 0 w 195"/>
              <a:gd name="T29" fmla="*/ 2147483647 h 2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243"/>
              <a:gd name="T47" fmla="*/ 195 w 195"/>
              <a:gd name="T48" fmla="*/ 243 h 2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243">
                <a:moveTo>
                  <a:pt x="0" y="171"/>
                </a:moveTo>
                <a:lnTo>
                  <a:pt x="26" y="243"/>
                </a:lnTo>
                <a:lnTo>
                  <a:pt x="71" y="229"/>
                </a:lnTo>
                <a:lnTo>
                  <a:pt x="145" y="171"/>
                </a:lnTo>
                <a:lnTo>
                  <a:pt x="144" y="142"/>
                </a:lnTo>
                <a:lnTo>
                  <a:pt x="192" y="90"/>
                </a:lnTo>
                <a:lnTo>
                  <a:pt x="195" y="73"/>
                </a:lnTo>
                <a:lnTo>
                  <a:pt x="169" y="41"/>
                </a:lnTo>
                <a:lnTo>
                  <a:pt x="109" y="0"/>
                </a:lnTo>
                <a:lnTo>
                  <a:pt x="93" y="2"/>
                </a:lnTo>
                <a:lnTo>
                  <a:pt x="100" y="25"/>
                </a:lnTo>
                <a:lnTo>
                  <a:pt x="81" y="66"/>
                </a:lnTo>
                <a:lnTo>
                  <a:pt x="93" y="87"/>
                </a:lnTo>
                <a:lnTo>
                  <a:pt x="73" y="144"/>
                </a:lnTo>
                <a:lnTo>
                  <a:pt x="0" y="171"/>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2" name="Freeform 98"/>
          <p:cNvSpPr>
            <a:spLocks/>
          </p:cNvSpPr>
          <p:nvPr/>
        </p:nvSpPr>
        <p:spPr bwMode="auto">
          <a:xfrm>
            <a:off x="6986589" y="3668713"/>
            <a:ext cx="122237" cy="68262"/>
          </a:xfrm>
          <a:custGeom>
            <a:avLst/>
            <a:gdLst>
              <a:gd name="T0" fmla="*/ 0 w 205"/>
              <a:gd name="T1" fmla="*/ 2147483647 h 115"/>
              <a:gd name="T2" fmla="*/ 2147483647 w 205"/>
              <a:gd name="T3" fmla="*/ 0 h 115"/>
              <a:gd name="T4" fmla="*/ 2147483647 w 205"/>
              <a:gd name="T5" fmla="*/ 2147483647 h 115"/>
              <a:gd name="T6" fmla="*/ 2147483647 w 205"/>
              <a:gd name="T7" fmla="*/ 2147483647 h 115"/>
              <a:gd name="T8" fmla="*/ 2147483647 w 205"/>
              <a:gd name="T9" fmla="*/ 2147483647 h 115"/>
              <a:gd name="T10" fmla="*/ 2147483647 w 205"/>
              <a:gd name="T11" fmla="*/ 2147483647 h 115"/>
              <a:gd name="T12" fmla="*/ 2147483647 w 205"/>
              <a:gd name="T13" fmla="*/ 2147483647 h 115"/>
              <a:gd name="T14" fmla="*/ 0 w 205"/>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 name="T24" fmla="*/ 0 w 205"/>
              <a:gd name="T25" fmla="*/ 0 h 115"/>
              <a:gd name="T26" fmla="*/ 205 w 205"/>
              <a:gd name="T27" fmla="*/ 115 h 1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5" h="115">
                <a:moveTo>
                  <a:pt x="0" y="45"/>
                </a:moveTo>
                <a:lnTo>
                  <a:pt x="26" y="0"/>
                </a:lnTo>
                <a:lnTo>
                  <a:pt x="105" y="27"/>
                </a:lnTo>
                <a:lnTo>
                  <a:pt x="149" y="73"/>
                </a:lnTo>
                <a:lnTo>
                  <a:pt x="205" y="73"/>
                </a:lnTo>
                <a:lnTo>
                  <a:pt x="200" y="115"/>
                </a:lnTo>
                <a:lnTo>
                  <a:pt x="67" y="84"/>
                </a:lnTo>
                <a:lnTo>
                  <a:pt x="0" y="45"/>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3" name="Freeform 99"/>
          <p:cNvSpPr>
            <a:spLocks/>
          </p:cNvSpPr>
          <p:nvPr/>
        </p:nvSpPr>
        <p:spPr bwMode="auto">
          <a:xfrm>
            <a:off x="5830889" y="3211514"/>
            <a:ext cx="53975" cy="53975"/>
          </a:xfrm>
          <a:custGeom>
            <a:avLst/>
            <a:gdLst>
              <a:gd name="T0" fmla="*/ 0 w 90"/>
              <a:gd name="T1" fmla="*/ 2147483647 h 91"/>
              <a:gd name="T2" fmla="*/ 2147483647 w 90"/>
              <a:gd name="T3" fmla="*/ 2147483647 h 91"/>
              <a:gd name="T4" fmla="*/ 2147483647 w 90"/>
              <a:gd name="T5" fmla="*/ 2147483647 h 91"/>
              <a:gd name="T6" fmla="*/ 2147483647 w 90"/>
              <a:gd name="T7" fmla="*/ 2147483647 h 91"/>
              <a:gd name="T8" fmla="*/ 2147483647 w 90"/>
              <a:gd name="T9" fmla="*/ 2147483647 h 91"/>
              <a:gd name="T10" fmla="*/ 2147483647 w 90"/>
              <a:gd name="T11" fmla="*/ 0 h 91"/>
              <a:gd name="T12" fmla="*/ 2147483647 w 90"/>
              <a:gd name="T13" fmla="*/ 0 h 91"/>
              <a:gd name="T14" fmla="*/ 2147483647 w 90"/>
              <a:gd name="T15" fmla="*/ 2147483647 h 91"/>
              <a:gd name="T16" fmla="*/ 2147483647 w 90"/>
              <a:gd name="T17" fmla="*/ 2147483647 h 91"/>
              <a:gd name="T18" fmla="*/ 2147483647 w 90"/>
              <a:gd name="T19" fmla="*/ 2147483647 h 91"/>
              <a:gd name="T20" fmla="*/ 2147483647 w 90"/>
              <a:gd name="T21" fmla="*/ 2147483647 h 91"/>
              <a:gd name="T22" fmla="*/ 0 w 90"/>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91"/>
              <a:gd name="T38" fmla="*/ 90 w 90"/>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91">
                <a:moveTo>
                  <a:pt x="0" y="71"/>
                </a:moveTo>
                <a:lnTo>
                  <a:pt x="35" y="59"/>
                </a:lnTo>
                <a:lnTo>
                  <a:pt x="15" y="46"/>
                </a:lnTo>
                <a:lnTo>
                  <a:pt x="34" y="16"/>
                </a:lnTo>
                <a:lnTo>
                  <a:pt x="48" y="34"/>
                </a:lnTo>
                <a:lnTo>
                  <a:pt x="48" y="0"/>
                </a:lnTo>
                <a:lnTo>
                  <a:pt x="90" y="0"/>
                </a:lnTo>
                <a:lnTo>
                  <a:pt x="87" y="34"/>
                </a:lnTo>
                <a:lnTo>
                  <a:pt x="60" y="49"/>
                </a:lnTo>
                <a:lnTo>
                  <a:pt x="62" y="91"/>
                </a:lnTo>
                <a:lnTo>
                  <a:pt x="37" y="67"/>
                </a:lnTo>
                <a:lnTo>
                  <a:pt x="0" y="7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4" name="Freeform 100"/>
          <p:cNvSpPr>
            <a:spLocks/>
          </p:cNvSpPr>
          <p:nvPr/>
        </p:nvSpPr>
        <p:spPr bwMode="auto">
          <a:xfrm>
            <a:off x="8293101" y="4889501"/>
            <a:ext cx="117475" cy="119063"/>
          </a:xfrm>
          <a:custGeom>
            <a:avLst/>
            <a:gdLst>
              <a:gd name="T0" fmla="*/ 0 w 197"/>
              <a:gd name="T1" fmla="*/ 2147483647 h 202"/>
              <a:gd name="T2" fmla="*/ 2147483647 w 197"/>
              <a:gd name="T3" fmla="*/ 2147483647 h 202"/>
              <a:gd name="T4" fmla="*/ 2147483647 w 197"/>
              <a:gd name="T5" fmla="*/ 2147483647 h 202"/>
              <a:gd name="T6" fmla="*/ 2147483647 w 197"/>
              <a:gd name="T7" fmla="*/ 0 h 202"/>
              <a:gd name="T8" fmla="*/ 2147483647 w 197"/>
              <a:gd name="T9" fmla="*/ 2147483647 h 202"/>
              <a:gd name="T10" fmla="*/ 2147483647 w 197"/>
              <a:gd name="T11" fmla="*/ 2147483647 h 202"/>
              <a:gd name="T12" fmla="*/ 2147483647 w 197"/>
              <a:gd name="T13" fmla="*/ 2147483647 h 202"/>
              <a:gd name="T14" fmla="*/ 2147483647 w 197"/>
              <a:gd name="T15" fmla="*/ 2147483647 h 202"/>
              <a:gd name="T16" fmla="*/ 2147483647 w 197"/>
              <a:gd name="T17" fmla="*/ 2147483647 h 202"/>
              <a:gd name="T18" fmla="*/ 2147483647 w 197"/>
              <a:gd name="T19" fmla="*/ 2147483647 h 202"/>
              <a:gd name="T20" fmla="*/ 2147483647 w 197"/>
              <a:gd name="T21" fmla="*/ 2147483647 h 202"/>
              <a:gd name="T22" fmla="*/ 2147483647 w 197"/>
              <a:gd name="T23" fmla="*/ 2147483647 h 202"/>
              <a:gd name="T24" fmla="*/ 0 w 197"/>
              <a:gd name="T25" fmla="*/ 2147483647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202"/>
              <a:gd name="T41" fmla="*/ 197 w 197"/>
              <a:gd name="T42" fmla="*/ 202 h 2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202">
                <a:moveTo>
                  <a:pt x="0" y="176"/>
                </a:moveTo>
                <a:lnTo>
                  <a:pt x="40" y="113"/>
                </a:lnTo>
                <a:lnTo>
                  <a:pt x="111" y="68"/>
                </a:lnTo>
                <a:lnTo>
                  <a:pt x="147" y="0"/>
                </a:lnTo>
                <a:lnTo>
                  <a:pt x="168" y="22"/>
                </a:lnTo>
                <a:lnTo>
                  <a:pt x="193" y="11"/>
                </a:lnTo>
                <a:lnTo>
                  <a:pt x="197" y="34"/>
                </a:lnTo>
                <a:lnTo>
                  <a:pt x="159" y="83"/>
                </a:lnTo>
                <a:lnTo>
                  <a:pt x="166" y="105"/>
                </a:lnTo>
                <a:lnTo>
                  <a:pt x="125" y="112"/>
                </a:lnTo>
                <a:lnTo>
                  <a:pt x="105" y="180"/>
                </a:lnTo>
                <a:lnTo>
                  <a:pt x="61" y="202"/>
                </a:lnTo>
                <a:lnTo>
                  <a:pt x="0" y="176"/>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5" name="Freeform 101"/>
          <p:cNvSpPr>
            <a:spLocks/>
          </p:cNvSpPr>
          <p:nvPr/>
        </p:nvSpPr>
        <p:spPr bwMode="auto">
          <a:xfrm>
            <a:off x="8385175" y="4770438"/>
            <a:ext cx="88900" cy="133350"/>
          </a:xfrm>
          <a:custGeom>
            <a:avLst/>
            <a:gdLst>
              <a:gd name="T0" fmla="*/ 0 w 148"/>
              <a:gd name="T1" fmla="*/ 0 h 223"/>
              <a:gd name="T2" fmla="*/ 2147483647 w 148"/>
              <a:gd name="T3" fmla="*/ 2147483647 h 223"/>
              <a:gd name="T4" fmla="*/ 2147483647 w 148"/>
              <a:gd name="T5" fmla="*/ 2147483647 h 223"/>
              <a:gd name="T6" fmla="*/ 2147483647 w 148"/>
              <a:gd name="T7" fmla="*/ 2147483647 h 223"/>
              <a:gd name="T8" fmla="*/ 2147483647 w 148"/>
              <a:gd name="T9" fmla="*/ 2147483647 h 223"/>
              <a:gd name="T10" fmla="*/ 2147483647 w 148"/>
              <a:gd name="T11" fmla="*/ 2147483647 h 223"/>
              <a:gd name="T12" fmla="*/ 2147483647 w 148"/>
              <a:gd name="T13" fmla="*/ 2147483647 h 223"/>
              <a:gd name="T14" fmla="*/ 2147483647 w 148"/>
              <a:gd name="T15" fmla="*/ 2147483647 h 223"/>
              <a:gd name="T16" fmla="*/ 2147483647 w 148"/>
              <a:gd name="T17" fmla="*/ 2147483647 h 223"/>
              <a:gd name="T18" fmla="*/ 2147483647 w 148"/>
              <a:gd name="T19" fmla="*/ 2147483647 h 223"/>
              <a:gd name="T20" fmla="*/ 2147483647 w 148"/>
              <a:gd name="T21" fmla="*/ 2147483647 h 223"/>
              <a:gd name="T22" fmla="*/ 2147483647 w 148"/>
              <a:gd name="T23" fmla="*/ 2147483647 h 223"/>
              <a:gd name="T24" fmla="*/ 2147483647 w 148"/>
              <a:gd name="T25" fmla="*/ 2147483647 h 223"/>
              <a:gd name="T26" fmla="*/ 2147483647 w 148"/>
              <a:gd name="T27" fmla="*/ 2147483647 h 223"/>
              <a:gd name="T28" fmla="*/ 2147483647 w 148"/>
              <a:gd name="T29" fmla="*/ 2147483647 h 223"/>
              <a:gd name="T30" fmla="*/ 0 w 148"/>
              <a:gd name="T31" fmla="*/ 0 h 2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8"/>
              <a:gd name="T49" fmla="*/ 0 h 223"/>
              <a:gd name="T50" fmla="*/ 148 w 148"/>
              <a:gd name="T51" fmla="*/ 223 h 2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8" h="223">
                <a:moveTo>
                  <a:pt x="0" y="0"/>
                </a:moveTo>
                <a:lnTo>
                  <a:pt x="42" y="25"/>
                </a:lnTo>
                <a:lnTo>
                  <a:pt x="51" y="74"/>
                </a:lnTo>
                <a:lnTo>
                  <a:pt x="68" y="87"/>
                </a:lnTo>
                <a:lnTo>
                  <a:pt x="78" y="67"/>
                </a:lnTo>
                <a:lnTo>
                  <a:pt x="86" y="101"/>
                </a:lnTo>
                <a:lnTo>
                  <a:pt x="148" y="101"/>
                </a:lnTo>
                <a:lnTo>
                  <a:pt x="134" y="150"/>
                </a:lnTo>
                <a:lnTo>
                  <a:pt x="105" y="156"/>
                </a:lnTo>
                <a:lnTo>
                  <a:pt x="80" y="221"/>
                </a:lnTo>
                <a:lnTo>
                  <a:pt x="51" y="223"/>
                </a:lnTo>
                <a:lnTo>
                  <a:pt x="63" y="198"/>
                </a:lnTo>
                <a:lnTo>
                  <a:pt x="27" y="154"/>
                </a:lnTo>
                <a:lnTo>
                  <a:pt x="57" y="115"/>
                </a:lnTo>
                <a:lnTo>
                  <a:pt x="51" y="81"/>
                </a:lnTo>
                <a:lnTo>
                  <a:pt x="0" y="0"/>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6" name="Freeform 102"/>
          <p:cNvSpPr>
            <a:spLocks/>
          </p:cNvSpPr>
          <p:nvPr/>
        </p:nvSpPr>
        <p:spPr bwMode="auto">
          <a:xfrm>
            <a:off x="4456113" y="3932238"/>
            <a:ext cx="61912" cy="68262"/>
          </a:xfrm>
          <a:custGeom>
            <a:avLst/>
            <a:gdLst>
              <a:gd name="T0" fmla="*/ 0 w 102"/>
              <a:gd name="T1" fmla="*/ 2147483647 h 116"/>
              <a:gd name="T2" fmla="*/ 2147483647 w 102"/>
              <a:gd name="T3" fmla="*/ 2147483647 h 116"/>
              <a:gd name="T4" fmla="*/ 2147483647 w 102"/>
              <a:gd name="T5" fmla="*/ 2147483647 h 116"/>
              <a:gd name="T6" fmla="*/ 2147483647 w 102"/>
              <a:gd name="T7" fmla="*/ 0 h 116"/>
              <a:gd name="T8" fmla="*/ 2147483647 w 102"/>
              <a:gd name="T9" fmla="*/ 2147483647 h 116"/>
              <a:gd name="T10" fmla="*/ 0 w 102"/>
              <a:gd name="T11" fmla="*/ 2147483647 h 116"/>
              <a:gd name="T12" fmla="*/ 0 60000 65536"/>
              <a:gd name="T13" fmla="*/ 0 60000 65536"/>
              <a:gd name="T14" fmla="*/ 0 60000 65536"/>
              <a:gd name="T15" fmla="*/ 0 60000 65536"/>
              <a:gd name="T16" fmla="*/ 0 60000 65536"/>
              <a:gd name="T17" fmla="*/ 0 60000 65536"/>
              <a:gd name="T18" fmla="*/ 0 w 102"/>
              <a:gd name="T19" fmla="*/ 0 h 116"/>
              <a:gd name="T20" fmla="*/ 102 w 102"/>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102" h="116">
                <a:moveTo>
                  <a:pt x="0" y="57"/>
                </a:moveTo>
                <a:lnTo>
                  <a:pt x="42" y="113"/>
                </a:lnTo>
                <a:lnTo>
                  <a:pt x="93" y="116"/>
                </a:lnTo>
                <a:lnTo>
                  <a:pt x="102" y="0"/>
                </a:lnTo>
                <a:lnTo>
                  <a:pt x="66" y="7"/>
                </a:lnTo>
                <a:lnTo>
                  <a:pt x="0" y="57"/>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7" name="Freeform 103"/>
          <p:cNvSpPr>
            <a:spLocks/>
          </p:cNvSpPr>
          <p:nvPr/>
        </p:nvSpPr>
        <p:spPr bwMode="auto">
          <a:xfrm>
            <a:off x="5853114" y="2754313"/>
            <a:ext cx="390525" cy="342900"/>
          </a:xfrm>
          <a:custGeom>
            <a:avLst/>
            <a:gdLst>
              <a:gd name="T0" fmla="*/ 2147483647 w 656"/>
              <a:gd name="T1" fmla="*/ 2147483647 h 577"/>
              <a:gd name="T2" fmla="*/ 2147483647 w 656"/>
              <a:gd name="T3" fmla="*/ 2147483647 h 577"/>
              <a:gd name="T4" fmla="*/ 2147483647 w 656"/>
              <a:gd name="T5" fmla="*/ 2147483647 h 577"/>
              <a:gd name="T6" fmla="*/ 2147483647 w 656"/>
              <a:gd name="T7" fmla="*/ 2147483647 h 577"/>
              <a:gd name="T8" fmla="*/ 2147483647 w 656"/>
              <a:gd name="T9" fmla="*/ 2147483647 h 577"/>
              <a:gd name="T10" fmla="*/ 2147483647 w 656"/>
              <a:gd name="T11" fmla="*/ 2147483647 h 577"/>
              <a:gd name="T12" fmla="*/ 2147483647 w 656"/>
              <a:gd name="T13" fmla="*/ 2147483647 h 577"/>
              <a:gd name="T14" fmla="*/ 2147483647 w 656"/>
              <a:gd name="T15" fmla="*/ 2147483647 h 577"/>
              <a:gd name="T16" fmla="*/ 2147483647 w 656"/>
              <a:gd name="T17" fmla="*/ 2147483647 h 577"/>
              <a:gd name="T18" fmla="*/ 2147483647 w 656"/>
              <a:gd name="T19" fmla="*/ 2147483647 h 577"/>
              <a:gd name="T20" fmla="*/ 2147483647 w 656"/>
              <a:gd name="T21" fmla="*/ 2147483647 h 577"/>
              <a:gd name="T22" fmla="*/ 2147483647 w 656"/>
              <a:gd name="T23" fmla="*/ 2147483647 h 577"/>
              <a:gd name="T24" fmla="*/ 2147483647 w 656"/>
              <a:gd name="T25" fmla="*/ 2147483647 h 577"/>
              <a:gd name="T26" fmla="*/ 2147483647 w 656"/>
              <a:gd name="T27" fmla="*/ 2147483647 h 577"/>
              <a:gd name="T28" fmla="*/ 2147483647 w 656"/>
              <a:gd name="T29" fmla="*/ 2147483647 h 577"/>
              <a:gd name="T30" fmla="*/ 2147483647 w 656"/>
              <a:gd name="T31" fmla="*/ 2147483647 h 577"/>
              <a:gd name="T32" fmla="*/ 2147483647 w 656"/>
              <a:gd name="T33" fmla="*/ 2147483647 h 577"/>
              <a:gd name="T34" fmla="*/ 2147483647 w 656"/>
              <a:gd name="T35" fmla="*/ 2147483647 h 577"/>
              <a:gd name="T36" fmla="*/ 2147483647 w 656"/>
              <a:gd name="T37" fmla="*/ 2147483647 h 577"/>
              <a:gd name="T38" fmla="*/ 2147483647 w 656"/>
              <a:gd name="T39" fmla="*/ 2147483647 h 577"/>
              <a:gd name="T40" fmla="*/ 2147483647 w 656"/>
              <a:gd name="T41" fmla="*/ 2147483647 h 577"/>
              <a:gd name="T42" fmla="*/ 2147483647 w 656"/>
              <a:gd name="T43" fmla="*/ 2147483647 h 577"/>
              <a:gd name="T44" fmla="*/ 2147483647 w 656"/>
              <a:gd name="T45" fmla="*/ 2147483647 h 577"/>
              <a:gd name="T46" fmla="*/ 2147483647 w 656"/>
              <a:gd name="T47" fmla="*/ 2147483647 h 577"/>
              <a:gd name="T48" fmla="*/ 2147483647 w 656"/>
              <a:gd name="T49" fmla="*/ 2147483647 h 577"/>
              <a:gd name="T50" fmla="*/ 2147483647 w 656"/>
              <a:gd name="T51" fmla="*/ 2147483647 h 577"/>
              <a:gd name="T52" fmla="*/ 2147483647 w 656"/>
              <a:gd name="T53" fmla="*/ 2147483647 h 577"/>
              <a:gd name="T54" fmla="*/ 2147483647 w 656"/>
              <a:gd name="T55" fmla="*/ 2147483647 h 577"/>
              <a:gd name="T56" fmla="*/ 2147483647 w 656"/>
              <a:gd name="T57" fmla="*/ 2147483647 h 577"/>
              <a:gd name="T58" fmla="*/ 2147483647 w 656"/>
              <a:gd name="T59" fmla="*/ 2147483647 h 577"/>
              <a:gd name="T60" fmla="*/ 2147483647 w 656"/>
              <a:gd name="T61" fmla="*/ 2147483647 h 577"/>
              <a:gd name="T62" fmla="*/ 2147483647 w 656"/>
              <a:gd name="T63" fmla="*/ 2147483647 h 577"/>
              <a:gd name="T64" fmla="*/ 2147483647 w 656"/>
              <a:gd name="T65" fmla="*/ 2147483647 h 577"/>
              <a:gd name="T66" fmla="*/ 2147483647 w 656"/>
              <a:gd name="T67" fmla="*/ 2147483647 h 577"/>
              <a:gd name="T68" fmla="*/ 2147483647 w 656"/>
              <a:gd name="T69" fmla="*/ 2147483647 h 577"/>
              <a:gd name="T70" fmla="*/ 2147483647 w 656"/>
              <a:gd name="T71" fmla="*/ 2147483647 h 577"/>
              <a:gd name="T72" fmla="*/ 2147483647 w 656"/>
              <a:gd name="T73" fmla="*/ 2147483647 h 577"/>
              <a:gd name="T74" fmla="*/ 2147483647 w 656"/>
              <a:gd name="T75" fmla="*/ 2147483647 h 577"/>
              <a:gd name="T76" fmla="*/ 2147483647 w 656"/>
              <a:gd name="T77" fmla="*/ 2147483647 h 577"/>
              <a:gd name="T78" fmla="*/ 2147483647 w 656"/>
              <a:gd name="T79" fmla="*/ 2147483647 h 577"/>
              <a:gd name="T80" fmla="*/ 0 w 656"/>
              <a:gd name="T81" fmla="*/ 2147483647 h 5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6"/>
              <a:gd name="T124" fmla="*/ 0 h 577"/>
              <a:gd name="T125" fmla="*/ 656 w 656"/>
              <a:gd name="T126" fmla="*/ 577 h 5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6" h="577">
                <a:moveTo>
                  <a:pt x="0" y="433"/>
                </a:moveTo>
                <a:lnTo>
                  <a:pt x="3" y="455"/>
                </a:lnTo>
                <a:lnTo>
                  <a:pt x="62" y="441"/>
                </a:lnTo>
                <a:lnTo>
                  <a:pt x="65" y="449"/>
                </a:lnTo>
                <a:lnTo>
                  <a:pt x="1" y="467"/>
                </a:lnTo>
                <a:lnTo>
                  <a:pt x="17" y="476"/>
                </a:lnTo>
                <a:lnTo>
                  <a:pt x="11" y="507"/>
                </a:lnTo>
                <a:lnTo>
                  <a:pt x="53" y="482"/>
                </a:lnTo>
                <a:lnTo>
                  <a:pt x="7" y="524"/>
                </a:lnTo>
                <a:lnTo>
                  <a:pt x="33" y="524"/>
                </a:lnTo>
                <a:lnTo>
                  <a:pt x="17" y="560"/>
                </a:lnTo>
                <a:lnTo>
                  <a:pt x="79" y="577"/>
                </a:lnTo>
                <a:lnTo>
                  <a:pt x="130" y="542"/>
                </a:lnTo>
                <a:lnTo>
                  <a:pt x="140" y="507"/>
                </a:lnTo>
                <a:lnTo>
                  <a:pt x="157" y="542"/>
                </a:lnTo>
                <a:lnTo>
                  <a:pt x="186" y="501"/>
                </a:lnTo>
                <a:lnTo>
                  <a:pt x="179" y="463"/>
                </a:lnTo>
                <a:lnTo>
                  <a:pt x="194" y="447"/>
                </a:lnTo>
                <a:lnTo>
                  <a:pt x="179" y="432"/>
                </a:lnTo>
                <a:lnTo>
                  <a:pt x="183" y="347"/>
                </a:lnTo>
                <a:lnTo>
                  <a:pt x="229" y="327"/>
                </a:lnTo>
                <a:lnTo>
                  <a:pt x="220" y="303"/>
                </a:lnTo>
                <a:lnTo>
                  <a:pt x="241" y="240"/>
                </a:lnTo>
                <a:lnTo>
                  <a:pt x="285" y="194"/>
                </a:lnTo>
                <a:lnTo>
                  <a:pt x="294" y="156"/>
                </a:lnTo>
                <a:lnTo>
                  <a:pt x="325" y="149"/>
                </a:lnTo>
                <a:lnTo>
                  <a:pt x="336" y="127"/>
                </a:lnTo>
                <a:lnTo>
                  <a:pt x="381" y="132"/>
                </a:lnTo>
                <a:lnTo>
                  <a:pt x="382" y="100"/>
                </a:lnTo>
                <a:lnTo>
                  <a:pt x="395" y="100"/>
                </a:lnTo>
                <a:lnTo>
                  <a:pt x="412" y="88"/>
                </a:lnTo>
                <a:lnTo>
                  <a:pt x="443" y="113"/>
                </a:lnTo>
                <a:lnTo>
                  <a:pt x="495" y="118"/>
                </a:lnTo>
                <a:lnTo>
                  <a:pt x="525" y="100"/>
                </a:lnTo>
                <a:lnTo>
                  <a:pt x="534" y="63"/>
                </a:lnTo>
                <a:lnTo>
                  <a:pt x="583" y="54"/>
                </a:lnTo>
                <a:lnTo>
                  <a:pt x="611" y="68"/>
                </a:lnTo>
                <a:lnTo>
                  <a:pt x="608" y="100"/>
                </a:lnTo>
                <a:lnTo>
                  <a:pt x="655" y="63"/>
                </a:lnTo>
                <a:lnTo>
                  <a:pt x="622" y="69"/>
                </a:lnTo>
                <a:lnTo>
                  <a:pt x="631" y="61"/>
                </a:lnTo>
                <a:lnTo>
                  <a:pt x="599" y="51"/>
                </a:lnTo>
                <a:lnTo>
                  <a:pt x="656" y="32"/>
                </a:lnTo>
                <a:lnTo>
                  <a:pt x="611" y="12"/>
                </a:lnTo>
                <a:lnTo>
                  <a:pt x="579" y="32"/>
                </a:lnTo>
                <a:lnTo>
                  <a:pt x="596" y="5"/>
                </a:lnTo>
                <a:lnTo>
                  <a:pt x="573" y="0"/>
                </a:lnTo>
                <a:lnTo>
                  <a:pt x="557" y="32"/>
                </a:lnTo>
                <a:lnTo>
                  <a:pt x="548" y="33"/>
                </a:lnTo>
                <a:lnTo>
                  <a:pt x="548" y="8"/>
                </a:lnTo>
                <a:lnTo>
                  <a:pt x="507" y="54"/>
                </a:lnTo>
                <a:lnTo>
                  <a:pt x="528" y="13"/>
                </a:lnTo>
                <a:lnTo>
                  <a:pt x="507" y="5"/>
                </a:lnTo>
                <a:lnTo>
                  <a:pt x="462" y="55"/>
                </a:lnTo>
                <a:lnTo>
                  <a:pt x="418" y="39"/>
                </a:lnTo>
                <a:lnTo>
                  <a:pt x="430" y="68"/>
                </a:lnTo>
                <a:lnTo>
                  <a:pt x="412" y="54"/>
                </a:lnTo>
                <a:lnTo>
                  <a:pt x="382" y="89"/>
                </a:lnTo>
                <a:lnTo>
                  <a:pt x="386" y="59"/>
                </a:lnTo>
                <a:lnTo>
                  <a:pt x="370" y="85"/>
                </a:lnTo>
                <a:lnTo>
                  <a:pt x="356" y="67"/>
                </a:lnTo>
                <a:lnTo>
                  <a:pt x="367" y="92"/>
                </a:lnTo>
                <a:lnTo>
                  <a:pt x="332" y="81"/>
                </a:lnTo>
                <a:lnTo>
                  <a:pt x="322" y="116"/>
                </a:lnTo>
                <a:lnTo>
                  <a:pt x="291" y="128"/>
                </a:lnTo>
                <a:lnTo>
                  <a:pt x="321" y="130"/>
                </a:lnTo>
                <a:lnTo>
                  <a:pt x="268" y="148"/>
                </a:lnTo>
                <a:lnTo>
                  <a:pt x="259" y="173"/>
                </a:lnTo>
                <a:lnTo>
                  <a:pt x="274" y="173"/>
                </a:lnTo>
                <a:lnTo>
                  <a:pt x="210" y="210"/>
                </a:lnTo>
                <a:lnTo>
                  <a:pt x="188" y="281"/>
                </a:lnTo>
                <a:lnTo>
                  <a:pt x="118" y="337"/>
                </a:lnTo>
                <a:lnTo>
                  <a:pt x="130" y="352"/>
                </a:lnTo>
                <a:lnTo>
                  <a:pt x="160" y="343"/>
                </a:lnTo>
                <a:lnTo>
                  <a:pt x="90" y="360"/>
                </a:lnTo>
                <a:lnTo>
                  <a:pt x="53" y="382"/>
                </a:lnTo>
                <a:lnTo>
                  <a:pt x="62" y="394"/>
                </a:lnTo>
                <a:lnTo>
                  <a:pt x="34" y="394"/>
                </a:lnTo>
                <a:lnTo>
                  <a:pt x="37" y="413"/>
                </a:lnTo>
                <a:lnTo>
                  <a:pt x="3" y="413"/>
                </a:lnTo>
                <a:lnTo>
                  <a:pt x="34" y="424"/>
                </a:lnTo>
                <a:lnTo>
                  <a:pt x="0" y="43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8" name="Freeform 104"/>
          <p:cNvSpPr>
            <a:spLocks/>
          </p:cNvSpPr>
          <p:nvPr/>
        </p:nvSpPr>
        <p:spPr bwMode="auto">
          <a:xfrm>
            <a:off x="6697663" y="3543300"/>
            <a:ext cx="252412" cy="241300"/>
          </a:xfrm>
          <a:custGeom>
            <a:avLst/>
            <a:gdLst>
              <a:gd name="T0" fmla="*/ 0 w 425"/>
              <a:gd name="T1" fmla="*/ 2147483647 h 406"/>
              <a:gd name="T2" fmla="*/ 2147483647 w 425"/>
              <a:gd name="T3" fmla="*/ 2147483647 h 406"/>
              <a:gd name="T4" fmla="*/ 2147483647 w 425"/>
              <a:gd name="T5" fmla="*/ 2147483647 h 406"/>
              <a:gd name="T6" fmla="*/ 2147483647 w 425"/>
              <a:gd name="T7" fmla="*/ 2147483647 h 406"/>
              <a:gd name="T8" fmla="*/ 2147483647 w 425"/>
              <a:gd name="T9" fmla="*/ 2147483647 h 406"/>
              <a:gd name="T10" fmla="*/ 2147483647 w 425"/>
              <a:gd name="T11" fmla="*/ 2147483647 h 406"/>
              <a:gd name="T12" fmla="*/ 2147483647 w 425"/>
              <a:gd name="T13" fmla="*/ 2147483647 h 406"/>
              <a:gd name="T14" fmla="*/ 2147483647 w 425"/>
              <a:gd name="T15" fmla="*/ 2147483647 h 406"/>
              <a:gd name="T16" fmla="*/ 2147483647 w 425"/>
              <a:gd name="T17" fmla="*/ 2147483647 h 406"/>
              <a:gd name="T18" fmla="*/ 2147483647 w 425"/>
              <a:gd name="T19" fmla="*/ 2147483647 h 406"/>
              <a:gd name="T20" fmla="*/ 2147483647 w 425"/>
              <a:gd name="T21" fmla="*/ 2147483647 h 406"/>
              <a:gd name="T22" fmla="*/ 2147483647 w 425"/>
              <a:gd name="T23" fmla="*/ 0 h 406"/>
              <a:gd name="T24" fmla="*/ 2147483647 w 425"/>
              <a:gd name="T25" fmla="*/ 2147483647 h 406"/>
              <a:gd name="T26" fmla="*/ 2147483647 w 425"/>
              <a:gd name="T27" fmla="*/ 2147483647 h 406"/>
              <a:gd name="T28" fmla="*/ 2147483647 w 425"/>
              <a:gd name="T29" fmla="*/ 2147483647 h 406"/>
              <a:gd name="T30" fmla="*/ 2147483647 w 425"/>
              <a:gd name="T31" fmla="*/ 2147483647 h 406"/>
              <a:gd name="T32" fmla="*/ 2147483647 w 425"/>
              <a:gd name="T33" fmla="*/ 2147483647 h 406"/>
              <a:gd name="T34" fmla="*/ 2147483647 w 425"/>
              <a:gd name="T35" fmla="*/ 2147483647 h 406"/>
              <a:gd name="T36" fmla="*/ 2147483647 w 425"/>
              <a:gd name="T37" fmla="*/ 2147483647 h 406"/>
              <a:gd name="T38" fmla="*/ 2147483647 w 425"/>
              <a:gd name="T39" fmla="*/ 2147483647 h 406"/>
              <a:gd name="T40" fmla="*/ 2147483647 w 425"/>
              <a:gd name="T41" fmla="*/ 2147483647 h 406"/>
              <a:gd name="T42" fmla="*/ 2147483647 w 425"/>
              <a:gd name="T43" fmla="*/ 2147483647 h 406"/>
              <a:gd name="T44" fmla="*/ 2147483647 w 425"/>
              <a:gd name="T45" fmla="*/ 2147483647 h 406"/>
              <a:gd name="T46" fmla="*/ 2147483647 w 425"/>
              <a:gd name="T47" fmla="*/ 2147483647 h 406"/>
              <a:gd name="T48" fmla="*/ 2147483647 w 425"/>
              <a:gd name="T49" fmla="*/ 2147483647 h 406"/>
              <a:gd name="T50" fmla="*/ 2147483647 w 425"/>
              <a:gd name="T51" fmla="*/ 2147483647 h 406"/>
              <a:gd name="T52" fmla="*/ 2147483647 w 425"/>
              <a:gd name="T53" fmla="*/ 2147483647 h 406"/>
              <a:gd name="T54" fmla="*/ 2147483647 w 425"/>
              <a:gd name="T55" fmla="*/ 2147483647 h 406"/>
              <a:gd name="T56" fmla="*/ 0 w 425"/>
              <a:gd name="T57" fmla="*/ 2147483647 h 4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5"/>
              <a:gd name="T88" fmla="*/ 0 h 406"/>
              <a:gd name="T89" fmla="*/ 425 w 425"/>
              <a:gd name="T90" fmla="*/ 406 h 4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5" h="406">
                <a:moveTo>
                  <a:pt x="0" y="223"/>
                </a:moveTo>
                <a:lnTo>
                  <a:pt x="40" y="238"/>
                </a:lnTo>
                <a:lnTo>
                  <a:pt x="132" y="223"/>
                </a:lnTo>
                <a:lnTo>
                  <a:pt x="150" y="182"/>
                </a:lnTo>
                <a:lnTo>
                  <a:pt x="214" y="160"/>
                </a:lnTo>
                <a:lnTo>
                  <a:pt x="218" y="125"/>
                </a:lnTo>
                <a:lnTo>
                  <a:pt x="241" y="116"/>
                </a:lnTo>
                <a:lnTo>
                  <a:pt x="230" y="98"/>
                </a:lnTo>
                <a:lnTo>
                  <a:pt x="253" y="97"/>
                </a:lnTo>
                <a:lnTo>
                  <a:pt x="271" y="62"/>
                </a:lnTo>
                <a:lnTo>
                  <a:pt x="263" y="28"/>
                </a:lnTo>
                <a:lnTo>
                  <a:pt x="347" y="0"/>
                </a:lnTo>
                <a:lnTo>
                  <a:pt x="425" y="53"/>
                </a:lnTo>
                <a:lnTo>
                  <a:pt x="405" y="73"/>
                </a:lnTo>
                <a:lnTo>
                  <a:pt x="331" y="73"/>
                </a:lnTo>
                <a:lnTo>
                  <a:pt x="332" y="119"/>
                </a:lnTo>
                <a:lnTo>
                  <a:pt x="367" y="149"/>
                </a:lnTo>
                <a:lnTo>
                  <a:pt x="345" y="165"/>
                </a:lnTo>
                <a:lnTo>
                  <a:pt x="351" y="189"/>
                </a:lnTo>
                <a:lnTo>
                  <a:pt x="275" y="282"/>
                </a:lnTo>
                <a:lnTo>
                  <a:pt x="243" y="280"/>
                </a:lnTo>
                <a:lnTo>
                  <a:pt x="218" y="303"/>
                </a:lnTo>
                <a:lnTo>
                  <a:pt x="259" y="387"/>
                </a:lnTo>
                <a:lnTo>
                  <a:pt x="202" y="387"/>
                </a:lnTo>
                <a:lnTo>
                  <a:pt x="179" y="406"/>
                </a:lnTo>
                <a:lnTo>
                  <a:pt x="138" y="356"/>
                </a:lnTo>
                <a:lnTo>
                  <a:pt x="19" y="364"/>
                </a:lnTo>
                <a:lnTo>
                  <a:pt x="59" y="306"/>
                </a:lnTo>
                <a:lnTo>
                  <a:pt x="0" y="223"/>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29" name="Freeform 105"/>
          <p:cNvSpPr>
            <a:spLocks/>
          </p:cNvSpPr>
          <p:nvPr/>
        </p:nvSpPr>
        <p:spPr bwMode="auto">
          <a:xfrm>
            <a:off x="4522788" y="4021139"/>
            <a:ext cx="82550" cy="41275"/>
          </a:xfrm>
          <a:custGeom>
            <a:avLst/>
            <a:gdLst>
              <a:gd name="T0" fmla="*/ 0 w 142"/>
              <a:gd name="T1" fmla="*/ 2147483647 h 69"/>
              <a:gd name="T2" fmla="*/ 2147483647 w 142"/>
              <a:gd name="T3" fmla="*/ 0 h 69"/>
              <a:gd name="T4" fmla="*/ 2147483647 w 142"/>
              <a:gd name="T5" fmla="*/ 2147483647 h 69"/>
              <a:gd name="T6" fmla="*/ 2147483647 w 142"/>
              <a:gd name="T7" fmla="*/ 2147483647 h 69"/>
              <a:gd name="T8" fmla="*/ 2147483647 w 142"/>
              <a:gd name="T9" fmla="*/ 2147483647 h 69"/>
              <a:gd name="T10" fmla="*/ 2147483647 w 142"/>
              <a:gd name="T11" fmla="*/ 2147483647 h 69"/>
              <a:gd name="T12" fmla="*/ 2147483647 w 142"/>
              <a:gd name="T13" fmla="*/ 2147483647 h 69"/>
              <a:gd name="T14" fmla="*/ 2147483647 w 142"/>
              <a:gd name="T15" fmla="*/ 2147483647 h 69"/>
              <a:gd name="T16" fmla="*/ 2147483647 w 142"/>
              <a:gd name="T17" fmla="*/ 2147483647 h 69"/>
              <a:gd name="T18" fmla="*/ 2147483647 w 142"/>
              <a:gd name="T19" fmla="*/ 2147483647 h 69"/>
              <a:gd name="T20" fmla="*/ 2147483647 w 142"/>
              <a:gd name="T21" fmla="*/ 2147483647 h 69"/>
              <a:gd name="T22" fmla="*/ 0 w 142"/>
              <a:gd name="T23" fmla="*/ 2147483647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
              <a:gd name="T37" fmla="*/ 0 h 69"/>
              <a:gd name="T38" fmla="*/ 142 w 142"/>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 h="69">
                <a:moveTo>
                  <a:pt x="0" y="37"/>
                </a:moveTo>
                <a:lnTo>
                  <a:pt x="12" y="0"/>
                </a:lnTo>
                <a:lnTo>
                  <a:pt x="41" y="21"/>
                </a:lnTo>
                <a:lnTo>
                  <a:pt x="97" y="1"/>
                </a:lnTo>
                <a:lnTo>
                  <a:pt x="142" y="27"/>
                </a:lnTo>
                <a:lnTo>
                  <a:pt x="130" y="67"/>
                </a:lnTo>
                <a:lnTo>
                  <a:pt x="126" y="34"/>
                </a:lnTo>
                <a:lnTo>
                  <a:pt x="97" y="20"/>
                </a:lnTo>
                <a:lnTo>
                  <a:pt x="67" y="42"/>
                </a:lnTo>
                <a:lnTo>
                  <a:pt x="74" y="61"/>
                </a:lnTo>
                <a:lnTo>
                  <a:pt x="62" y="69"/>
                </a:lnTo>
                <a:lnTo>
                  <a:pt x="0" y="37"/>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0" name="Freeform 106"/>
          <p:cNvSpPr>
            <a:spLocks/>
          </p:cNvSpPr>
          <p:nvPr/>
        </p:nvSpPr>
        <p:spPr bwMode="auto">
          <a:xfrm>
            <a:off x="7910514" y="4222750"/>
            <a:ext cx="149225" cy="128588"/>
          </a:xfrm>
          <a:custGeom>
            <a:avLst/>
            <a:gdLst>
              <a:gd name="T0" fmla="*/ 0 w 251"/>
              <a:gd name="T1" fmla="*/ 0 h 216"/>
              <a:gd name="T2" fmla="*/ 2147483647 w 251"/>
              <a:gd name="T3" fmla="*/ 2147483647 h 216"/>
              <a:gd name="T4" fmla="*/ 2147483647 w 251"/>
              <a:gd name="T5" fmla="*/ 2147483647 h 216"/>
              <a:gd name="T6" fmla="*/ 2147483647 w 251"/>
              <a:gd name="T7" fmla="*/ 2147483647 h 216"/>
              <a:gd name="T8" fmla="*/ 2147483647 w 251"/>
              <a:gd name="T9" fmla="*/ 2147483647 h 216"/>
              <a:gd name="T10" fmla="*/ 2147483647 w 251"/>
              <a:gd name="T11" fmla="*/ 2147483647 h 216"/>
              <a:gd name="T12" fmla="*/ 2147483647 w 251"/>
              <a:gd name="T13" fmla="*/ 2147483647 h 216"/>
              <a:gd name="T14" fmla="*/ 2147483647 w 251"/>
              <a:gd name="T15" fmla="*/ 2147483647 h 216"/>
              <a:gd name="T16" fmla="*/ 2147483647 w 251"/>
              <a:gd name="T17" fmla="*/ 2147483647 h 216"/>
              <a:gd name="T18" fmla="*/ 2147483647 w 251"/>
              <a:gd name="T19" fmla="*/ 2147483647 h 216"/>
              <a:gd name="T20" fmla="*/ 2147483647 w 251"/>
              <a:gd name="T21" fmla="*/ 2147483647 h 216"/>
              <a:gd name="T22" fmla="*/ 0 w 251"/>
              <a:gd name="T23" fmla="*/ 0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1"/>
              <a:gd name="T37" fmla="*/ 0 h 216"/>
              <a:gd name="T38" fmla="*/ 251 w 251"/>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1" h="216">
                <a:moveTo>
                  <a:pt x="0" y="0"/>
                </a:moveTo>
                <a:lnTo>
                  <a:pt x="4" y="181"/>
                </a:lnTo>
                <a:lnTo>
                  <a:pt x="45" y="187"/>
                </a:lnTo>
                <a:lnTo>
                  <a:pt x="86" y="136"/>
                </a:lnTo>
                <a:lnTo>
                  <a:pt x="130" y="157"/>
                </a:lnTo>
                <a:lnTo>
                  <a:pt x="171" y="208"/>
                </a:lnTo>
                <a:lnTo>
                  <a:pt x="251" y="216"/>
                </a:lnTo>
                <a:lnTo>
                  <a:pt x="161" y="136"/>
                </a:lnTo>
                <a:lnTo>
                  <a:pt x="167" y="96"/>
                </a:lnTo>
                <a:lnTo>
                  <a:pt x="124" y="82"/>
                </a:lnTo>
                <a:lnTo>
                  <a:pt x="84" y="35"/>
                </a:lnTo>
                <a:lnTo>
                  <a:pt x="0" y="0"/>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1" name="Freeform 107"/>
          <p:cNvSpPr>
            <a:spLocks/>
          </p:cNvSpPr>
          <p:nvPr/>
        </p:nvSpPr>
        <p:spPr bwMode="auto">
          <a:xfrm>
            <a:off x="8018463" y="4249739"/>
            <a:ext cx="61912" cy="33337"/>
          </a:xfrm>
          <a:custGeom>
            <a:avLst/>
            <a:gdLst>
              <a:gd name="T0" fmla="*/ 0 w 105"/>
              <a:gd name="T1" fmla="*/ 2147483647 h 57"/>
              <a:gd name="T2" fmla="*/ 2147483647 w 105"/>
              <a:gd name="T3" fmla="*/ 2147483647 h 57"/>
              <a:gd name="T4" fmla="*/ 2147483647 w 105"/>
              <a:gd name="T5" fmla="*/ 2147483647 h 57"/>
              <a:gd name="T6" fmla="*/ 2147483647 w 105"/>
              <a:gd name="T7" fmla="*/ 0 h 57"/>
              <a:gd name="T8" fmla="*/ 2147483647 w 105"/>
              <a:gd name="T9" fmla="*/ 2147483647 h 57"/>
              <a:gd name="T10" fmla="*/ 0 w 105"/>
              <a:gd name="T11" fmla="*/ 2147483647 h 57"/>
              <a:gd name="T12" fmla="*/ 0 60000 65536"/>
              <a:gd name="T13" fmla="*/ 0 60000 65536"/>
              <a:gd name="T14" fmla="*/ 0 60000 65536"/>
              <a:gd name="T15" fmla="*/ 0 60000 65536"/>
              <a:gd name="T16" fmla="*/ 0 60000 65536"/>
              <a:gd name="T17" fmla="*/ 0 60000 65536"/>
              <a:gd name="T18" fmla="*/ 0 w 105"/>
              <a:gd name="T19" fmla="*/ 0 h 57"/>
              <a:gd name="T20" fmla="*/ 105 w 10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105" h="57">
                <a:moveTo>
                  <a:pt x="0" y="37"/>
                </a:moveTo>
                <a:lnTo>
                  <a:pt x="62" y="57"/>
                </a:lnTo>
                <a:lnTo>
                  <a:pt x="105" y="18"/>
                </a:lnTo>
                <a:lnTo>
                  <a:pt x="88" y="0"/>
                </a:lnTo>
                <a:lnTo>
                  <a:pt x="76" y="24"/>
                </a:lnTo>
                <a:lnTo>
                  <a:pt x="0" y="37"/>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2" name="Freeform 108"/>
          <p:cNvSpPr>
            <a:spLocks/>
          </p:cNvSpPr>
          <p:nvPr/>
        </p:nvSpPr>
        <p:spPr bwMode="auto">
          <a:xfrm>
            <a:off x="8058150" y="4224339"/>
            <a:ext cx="31750" cy="33337"/>
          </a:xfrm>
          <a:custGeom>
            <a:avLst/>
            <a:gdLst>
              <a:gd name="T0" fmla="*/ 0 w 55"/>
              <a:gd name="T1" fmla="*/ 0 h 55"/>
              <a:gd name="T2" fmla="*/ 2147483647 w 55"/>
              <a:gd name="T3" fmla="*/ 2147483647 h 55"/>
              <a:gd name="T4" fmla="*/ 2147483647 w 55"/>
              <a:gd name="T5" fmla="*/ 2147483647 h 55"/>
              <a:gd name="T6" fmla="*/ 2147483647 w 55"/>
              <a:gd name="T7" fmla="*/ 2147483647 h 55"/>
              <a:gd name="T8" fmla="*/ 0 w 55"/>
              <a:gd name="T9" fmla="*/ 0 h 55"/>
              <a:gd name="T10" fmla="*/ 0 60000 65536"/>
              <a:gd name="T11" fmla="*/ 0 60000 65536"/>
              <a:gd name="T12" fmla="*/ 0 60000 65536"/>
              <a:gd name="T13" fmla="*/ 0 60000 65536"/>
              <a:gd name="T14" fmla="*/ 0 60000 65536"/>
              <a:gd name="T15" fmla="*/ 0 w 55"/>
              <a:gd name="T16" fmla="*/ 0 h 55"/>
              <a:gd name="T17" fmla="*/ 55 w 55"/>
              <a:gd name="T18" fmla="*/ 55 h 55"/>
            </a:gdLst>
            <a:ahLst/>
            <a:cxnLst>
              <a:cxn ang="T10">
                <a:pos x="T0" y="T1"/>
              </a:cxn>
              <a:cxn ang="T11">
                <a:pos x="T2" y="T3"/>
              </a:cxn>
              <a:cxn ang="T12">
                <a:pos x="T4" y="T5"/>
              </a:cxn>
              <a:cxn ang="T13">
                <a:pos x="T6" y="T7"/>
              </a:cxn>
              <a:cxn ang="T14">
                <a:pos x="T8" y="T9"/>
              </a:cxn>
            </a:cxnLst>
            <a:rect l="T15" t="T16" r="T17" b="T18"/>
            <a:pathLst>
              <a:path w="55" h="55">
                <a:moveTo>
                  <a:pt x="0" y="0"/>
                </a:moveTo>
                <a:lnTo>
                  <a:pt x="42" y="26"/>
                </a:lnTo>
                <a:lnTo>
                  <a:pt x="55" y="55"/>
                </a:lnTo>
                <a:lnTo>
                  <a:pt x="53" y="33"/>
                </a:lnTo>
                <a:lnTo>
                  <a:pt x="0" y="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3" name="Freeform 109"/>
          <p:cNvSpPr>
            <a:spLocks/>
          </p:cNvSpPr>
          <p:nvPr/>
        </p:nvSpPr>
        <p:spPr bwMode="auto">
          <a:xfrm>
            <a:off x="4829176" y="4500563"/>
            <a:ext cx="123825" cy="139700"/>
          </a:xfrm>
          <a:custGeom>
            <a:avLst/>
            <a:gdLst>
              <a:gd name="T0" fmla="*/ 0 w 207"/>
              <a:gd name="T1" fmla="*/ 2147483647 h 235"/>
              <a:gd name="T2" fmla="*/ 2147483647 w 207"/>
              <a:gd name="T3" fmla="*/ 2147483647 h 235"/>
              <a:gd name="T4" fmla="*/ 2147483647 w 207"/>
              <a:gd name="T5" fmla="*/ 0 h 235"/>
              <a:gd name="T6" fmla="*/ 2147483647 w 207"/>
              <a:gd name="T7" fmla="*/ 2147483647 h 235"/>
              <a:gd name="T8" fmla="*/ 2147483647 w 207"/>
              <a:gd name="T9" fmla="*/ 2147483647 h 235"/>
              <a:gd name="T10" fmla="*/ 2147483647 w 207"/>
              <a:gd name="T11" fmla="*/ 2147483647 h 235"/>
              <a:gd name="T12" fmla="*/ 2147483647 w 207"/>
              <a:gd name="T13" fmla="*/ 2147483647 h 235"/>
              <a:gd name="T14" fmla="*/ 2147483647 w 207"/>
              <a:gd name="T15" fmla="*/ 2147483647 h 235"/>
              <a:gd name="T16" fmla="*/ 2147483647 w 207"/>
              <a:gd name="T17" fmla="*/ 2147483647 h 235"/>
              <a:gd name="T18" fmla="*/ 2147483647 w 207"/>
              <a:gd name="T19" fmla="*/ 2147483647 h 235"/>
              <a:gd name="T20" fmla="*/ 2147483647 w 207"/>
              <a:gd name="T21" fmla="*/ 2147483647 h 235"/>
              <a:gd name="T22" fmla="*/ 2147483647 w 207"/>
              <a:gd name="T23" fmla="*/ 2147483647 h 235"/>
              <a:gd name="T24" fmla="*/ 0 w 207"/>
              <a:gd name="T25" fmla="*/ 2147483647 h 2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
              <a:gd name="T40" fmla="*/ 0 h 235"/>
              <a:gd name="T41" fmla="*/ 207 w 207"/>
              <a:gd name="T42" fmla="*/ 235 h 2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 h="235">
                <a:moveTo>
                  <a:pt x="0" y="88"/>
                </a:moveTo>
                <a:lnTo>
                  <a:pt x="16" y="13"/>
                </a:lnTo>
                <a:lnTo>
                  <a:pt x="90" y="0"/>
                </a:lnTo>
                <a:lnTo>
                  <a:pt x="115" y="24"/>
                </a:lnTo>
                <a:lnTo>
                  <a:pt x="121" y="81"/>
                </a:lnTo>
                <a:lnTo>
                  <a:pt x="174" y="91"/>
                </a:lnTo>
                <a:lnTo>
                  <a:pt x="181" y="129"/>
                </a:lnTo>
                <a:lnTo>
                  <a:pt x="207" y="136"/>
                </a:lnTo>
                <a:lnTo>
                  <a:pt x="203" y="185"/>
                </a:lnTo>
                <a:lnTo>
                  <a:pt x="176" y="235"/>
                </a:lnTo>
                <a:lnTo>
                  <a:pt x="108" y="231"/>
                </a:lnTo>
                <a:lnTo>
                  <a:pt x="124" y="174"/>
                </a:lnTo>
                <a:lnTo>
                  <a:pt x="0" y="8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4" name="Freeform 110"/>
          <p:cNvSpPr>
            <a:spLocks/>
          </p:cNvSpPr>
          <p:nvPr/>
        </p:nvSpPr>
        <p:spPr bwMode="auto">
          <a:xfrm>
            <a:off x="4546601" y="4183063"/>
            <a:ext cx="188913" cy="298450"/>
          </a:xfrm>
          <a:custGeom>
            <a:avLst/>
            <a:gdLst>
              <a:gd name="T0" fmla="*/ 0 w 319"/>
              <a:gd name="T1" fmla="*/ 2147483647 h 504"/>
              <a:gd name="T2" fmla="*/ 2147483647 w 319"/>
              <a:gd name="T3" fmla="*/ 2147483647 h 504"/>
              <a:gd name="T4" fmla="*/ 2147483647 w 319"/>
              <a:gd name="T5" fmla="*/ 2147483647 h 504"/>
              <a:gd name="T6" fmla="*/ 2147483647 w 319"/>
              <a:gd name="T7" fmla="*/ 2147483647 h 504"/>
              <a:gd name="T8" fmla="*/ 2147483647 w 319"/>
              <a:gd name="T9" fmla="*/ 2147483647 h 504"/>
              <a:gd name="T10" fmla="*/ 2147483647 w 319"/>
              <a:gd name="T11" fmla="*/ 2147483647 h 504"/>
              <a:gd name="T12" fmla="*/ 2147483647 w 319"/>
              <a:gd name="T13" fmla="*/ 2147483647 h 504"/>
              <a:gd name="T14" fmla="*/ 2147483647 w 319"/>
              <a:gd name="T15" fmla="*/ 2147483647 h 504"/>
              <a:gd name="T16" fmla="*/ 2147483647 w 319"/>
              <a:gd name="T17" fmla="*/ 2147483647 h 504"/>
              <a:gd name="T18" fmla="*/ 2147483647 w 319"/>
              <a:gd name="T19" fmla="*/ 2147483647 h 504"/>
              <a:gd name="T20" fmla="*/ 2147483647 w 319"/>
              <a:gd name="T21" fmla="*/ 2147483647 h 504"/>
              <a:gd name="T22" fmla="*/ 2147483647 w 319"/>
              <a:gd name="T23" fmla="*/ 2147483647 h 504"/>
              <a:gd name="T24" fmla="*/ 2147483647 w 319"/>
              <a:gd name="T25" fmla="*/ 2147483647 h 504"/>
              <a:gd name="T26" fmla="*/ 2147483647 w 319"/>
              <a:gd name="T27" fmla="*/ 2147483647 h 504"/>
              <a:gd name="T28" fmla="*/ 2147483647 w 319"/>
              <a:gd name="T29" fmla="*/ 2147483647 h 504"/>
              <a:gd name="T30" fmla="*/ 2147483647 w 319"/>
              <a:gd name="T31" fmla="*/ 2147483647 h 504"/>
              <a:gd name="T32" fmla="*/ 2147483647 w 319"/>
              <a:gd name="T33" fmla="*/ 2147483647 h 504"/>
              <a:gd name="T34" fmla="*/ 2147483647 w 319"/>
              <a:gd name="T35" fmla="*/ 2147483647 h 504"/>
              <a:gd name="T36" fmla="*/ 2147483647 w 319"/>
              <a:gd name="T37" fmla="*/ 2147483647 h 504"/>
              <a:gd name="T38" fmla="*/ 2147483647 w 319"/>
              <a:gd name="T39" fmla="*/ 2147483647 h 504"/>
              <a:gd name="T40" fmla="*/ 2147483647 w 319"/>
              <a:gd name="T41" fmla="*/ 2147483647 h 504"/>
              <a:gd name="T42" fmla="*/ 2147483647 w 319"/>
              <a:gd name="T43" fmla="*/ 0 h 504"/>
              <a:gd name="T44" fmla="*/ 2147483647 w 319"/>
              <a:gd name="T45" fmla="*/ 2147483647 h 504"/>
              <a:gd name="T46" fmla="*/ 2147483647 w 319"/>
              <a:gd name="T47" fmla="*/ 2147483647 h 504"/>
              <a:gd name="T48" fmla="*/ 2147483647 w 319"/>
              <a:gd name="T49" fmla="*/ 2147483647 h 504"/>
              <a:gd name="T50" fmla="*/ 2147483647 w 319"/>
              <a:gd name="T51" fmla="*/ 2147483647 h 504"/>
              <a:gd name="T52" fmla="*/ 2147483647 w 319"/>
              <a:gd name="T53" fmla="*/ 2147483647 h 504"/>
              <a:gd name="T54" fmla="*/ 0 w 319"/>
              <a:gd name="T55" fmla="*/ 2147483647 h 5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9"/>
              <a:gd name="T85" fmla="*/ 0 h 504"/>
              <a:gd name="T86" fmla="*/ 319 w 319"/>
              <a:gd name="T87" fmla="*/ 504 h 5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9" h="504">
                <a:moveTo>
                  <a:pt x="0" y="118"/>
                </a:moveTo>
                <a:lnTo>
                  <a:pt x="6" y="158"/>
                </a:lnTo>
                <a:lnTo>
                  <a:pt x="63" y="228"/>
                </a:lnTo>
                <a:lnTo>
                  <a:pt x="128" y="395"/>
                </a:lnTo>
                <a:lnTo>
                  <a:pt x="272" y="504"/>
                </a:lnTo>
                <a:lnTo>
                  <a:pt x="298" y="485"/>
                </a:lnTo>
                <a:lnTo>
                  <a:pt x="311" y="448"/>
                </a:lnTo>
                <a:lnTo>
                  <a:pt x="290" y="437"/>
                </a:lnTo>
                <a:lnTo>
                  <a:pt x="302" y="426"/>
                </a:lnTo>
                <a:lnTo>
                  <a:pt x="319" y="340"/>
                </a:lnTo>
                <a:lnTo>
                  <a:pt x="297" y="300"/>
                </a:lnTo>
                <a:lnTo>
                  <a:pt x="274" y="300"/>
                </a:lnTo>
                <a:lnTo>
                  <a:pt x="274" y="255"/>
                </a:lnTo>
                <a:lnTo>
                  <a:pt x="246" y="276"/>
                </a:lnTo>
                <a:lnTo>
                  <a:pt x="211" y="257"/>
                </a:lnTo>
                <a:lnTo>
                  <a:pt x="189" y="206"/>
                </a:lnTo>
                <a:lnTo>
                  <a:pt x="226" y="141"/>
                </a:lnTo>
                <a:lnTo>
                  <a:pt x="290" y="112"/>
                </a:lnTo>
                <a:lnTo>
                  <a:pt x="271" y="103"/>
                </a:lnTo>
                <a:lnTo>
                  <a:pt x="281" y="68"/>
                </a:lnTo>
                <a:lnTo>
                  <a:pt x="208" y="61"/>
                </a:lnTo>
                <a:lnTo>
                  <a:pt x="154" y="0"/>
                </a:lnTo>
                <a:lnTo>
                  <a:pt x="141" y="46"/>
                </a:lnTo>
                <a:lnTo>
                  <a:pt x="84" y="84"/>
                </a:lnTo>
                <a:lnTo>
                  <a:pt x="55" y="133"/>
                </a:lnTo>
                <a:lnTo>
                  <a:pt x="23" y="124"/>
                </a:lnTo>
                <a:lnTo>
                  <a:pt x="27" y="96"/>
                </a:lnTo>
                <a:lnTo>
                  <a:pt x="0" y="11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5" name="Freeform 111"/>
          <p:cNvSpPr>
            <a:spLocks/>
          </p:cNvSpPr>
          <p:nvPr/>
        </p:nvSpPr>
        <p:spPr bwMode="auto">
          <a:xfrm>
            <a:off x="7548564" y="3992564"/>
            <a:ext cx="34925" cy="47625"/>
          </a:xfrm>
          <a:custGeom>
            <a:avLst/>
            <a:gdLst>
              <a:gd name="T0" fmla="*/ 0 w 58"/>
              <a:gd name="T1" fmla="*/ 2147483647 h 80"/>
              <a:gd name="T2" fmla="*/ 2147483647 w 58"/>
              <a:gd name="T3" fmla="*/ 2147483647 h 80"/>
              <a:gd name="T4" fmla="*/ 2147483647 w 58"/>
              <a:gd name="T5" fmla="*/ 0 h 80"/>
              <a:gd name="T6" fmla="*/ 0 w 58"/>
              <a:gd name="T7" fmla="*/ 2147483647 h 80"/>
              <a:gd name="T8" fmla="*/ 0 60000 65536"/>
              <a:gd name="T9" fmla="*/ 0 60000 65536"/>
              <a:gd name="T10" fmla="*/ 0 60000 65536"/>
              <a:gd name="T11" fmla="*/ 0 60000 65536"/>
              <a:gd name="T12" fmla="*/ 0 w 58"/>
              <a:gd name="T13" fmla="*/ 0 h 80"/>
              <a:gd name="T14" fmla="*/ 58 w 58"/>
              <a:gd name="T15" fmla="*/ 80 h 80"/>
            </a:gdLst>
            <a:ahLst/>
            <a:cxnLst>
              <a:cxn ang="T8">
                <a:pos x="T0" y="T1"/>
              </a:cxn>
              <a:cxn ang="T9">
                <a:pos x="T2" y="T3"/>
              </a:cxn>
              <a:cxn ang="T10">
                <a:pos x="T4" y="T5"/>
              </a:cxn>
              <a:cxn ang="T11">
                <a:pos x="T6" y="T7"/>
              </a:cxn>
            </a:cxnLst>
            <a:rect l="T12" t="T13" r="T14" b="T15"/>
            <a:pathLst>
              <a:path w="58" h="80">
                <a:moveTo>
                  <a:pt x="0" y="80"/>
                </a:moveTo>
                <a:lnTo>
                  <a:pt x="40" y="43"/>
                </a:lnTo>
                <a:lnTo>
                  <a:pt x="58" y="0"/>
                </a:lnTo>
                <a:lnTo>
                  <a:pt x="0" y="8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6" name="Freeform 112"/>
          <p:cNvSpPr>
            <a:spLocks/>
          </p:cNvSpPr>
          <p:nvPr/>
        </p:nvSpPr>
        <p:spPr bwMode="auto">
          <a:xfrm>
            <a:off x="7589838" y="3870325"/>
            <a:ext cx="61912" cy="103188"/>
          </a:xfrm>
          <a:custGeom>
            <a:avLst/>
            <a:gdLst>
              <a:gd name="T0" fmla="*/ 0 w 102"/>
              <a:gd name="T1" fmla="*/ 2147483647 h 171"/>
              <a:gd name="T2" fmla="*/ 2147483647 w 102"/>
              <a:gd name="T3" fmla="*/ 0 h 171"/>
              <a:gd name="T4" fmla="*/ 2147483647 w 102"/>
              <a:gd name="T5" fmla="*/ 2147483647 h 171"/>
              <a:gd name="T6" fmla="*/ 2147483647 w 102"/>
              <a:gd name="T7" fmla="*/ 2147483647 h 171"/>
              <a:gd name="T8" fmla="*/ 2147483647 w 102"/>
              <a:gd name="T9" fmla="*/ 2147483647 h 171"/>
              <a:gd name="T10" fmla="*/ 2147483647 w 102"/>
              <a:gd name="T11" fmla="*/ 2147483647 h 171"/>
              <a:gd name="T12" fmla="*/ 2147483647 w 102"/>
              <a:gd name="T13" fmla="*/ 2147483647 h 171"/>
              <a:gd name="T14" fmla="*/ 2147483647 w 102"/>
              <a:gd name="T15" fmla="*/ 2147483647 h 171"/>
              <a:gd name="T16" fmla="*/ 2147483647 w 102"/>
              <a:gd name="T17" fmla="*/ 2147483647 h 171"/>
              <a:gd name="T18" fmla="*/ 2147483647 w 102"/>
              <a:gd name="T19" fmla="*/ 2147483647 h 171"/>
              <a:gd name="T20" fmla="*/ 2147483647 w 102"/>
              <a:gd name="T21" fmla="*/ 2147483647 h 171"/>
              <a:gd name="T22" fmla="*/ 0 w 102"/>
              <a:gd name="T23" fmla="*/ 2147483647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71"/>
              <a:gd name="T38" fmla="*/ 102 w 102"/>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71">
                <a:moveTo>
                  <a:pt x="0" y="67"/>
                </a:moveTo>
                <a:lnTo>
                  <a:pt x="20" y="0"/>
                </a:lnTo>
                <a:lnTo>
                  <a:pt x="58" y="3"/>
                </a:lnTo>
                <a:lnTo>
                  <a:pt x="66" y="45"/>
                </a:lnTo>
                <a:lnTo>
                  <a:pt x="37" y="92"/>
                </a:lnTo>
                <a:lnTo>
                  <a:pt x="43" y="118"/>
                </a:lnTo>
                <a:lnTo>
                  <a:pt x="99" y="134"/>
                </a:lnTo>
                <a:lnTo>
                  <a:pt x="102" y="171"/>
                </a:lnTo>
                <a:lnTo>
                  <a:pt x="68" y="134"/>
                </a:lnTo>
                <a:lnTo>
                  <a:pt x="68" y="152"/>
                </a:lnTo>
                <a:lnTo>
                  <a:pt x="20" y="134"/>
                </a:lnTo>
                <a:lnTo>
                  <a:pt x="0" y="67"/>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7" name="Freeform 113"/>
          <p:cNvSpPr>
            <a:spLocks/>
          </p:cNvSpPr>
          <p:nvPr/>
        </p:nvSpPr>
        <p:spPr bwMode="auto">
          <a:xfrm>
            <a:off x="7594601" y="3959225"/>
            <a:ext cx="17463" cy="19050"/>
          </a:xfrm>
          <a:custGeom>
            <a:avLst/>
            <a:gdLst>
              <a:gd name="T0" fmla="*/ 0 w 29"/>
              <a:gd name="T1" fmla="*/ 0 h 32"/>
              <a:gd name="T2" fmla="*/ 2147483647 w 29"/>
              <a:gd name="T3" fmla="*/ 0 h 32"/>
              <a:gd name="T4" fmla="*/ 2147483647 w 29"/>
              <a:gd name="T5" fmla="*/ 2147483647 h 32"/>
              <a:gd name="T6" fmla="*/ 2147483647 w 29"/>
              <a:gd name="T7" fmla="*/ 2147483647 h 32"/>
              <a:gd name="T8" fmla="*/ 0 w 29"/>
              <a:gd name="T9" fmla="*/ 0 h 32"/>
              <a:gd name="T10" fmla="*/ 0 60000 65536"/>
              <a:gd name="T11" fmla="*/ 0 60000 65536"/>
              <a:gd name="T12" fmla="*/ 0 60000 65536"/>
              <a:gd name="T13" fmla="*/ 0 60000 65536"/>
              <a:gd name="T14" fmla="*/ 0 60000 65536"/>
              <a:gd name="T15" fmla="*/ 0 w 29"/>
              <a:gd name="T16" fmla="*/ 0 h 32"/>
              <a:gd name="T17" fmla="*/ 29 w 29"/>
              <a:gd name="T18" fmla="*/ 32 h 32"/>
            </a:gdLst>
            <a:ahLst/>
            <a:cxnLst>
              <a:cxn ang="T10">
                <a:pos x="T0" y="T1"/>
              </a:cxn>
              <a:cxn ang="T11">
                <a:pos x="T2" y="T3"/>
              </a:cxn>
              <a:cxn ang="T12">
                <a:pos x="T4" y="T5"/>
              </a:cxn>
              <a:cxn ang="T13">
                <a:pos x="T6" y="T7"/>
              </a:cxn>
              <a:cxn ang="T14">
                <a:pos x="T8" y="T9"/>
              </a:cxn>
            </a:cxnLst>
            <a:rect l="T15" t="T16" r="T17" b="T18"/>
            <a:pathLst>
              <a:path w="29" h="32">
                <a:moveTo>
                  <a:pt x="0" y="0"/>
                </a:moveTo>
                <a:lnTo>
                  <a:pt x="15" y="0"/>
                </a:lnTo>
                <a:lnTo>
                  <a:pt x="29" y="5"/>
                </a:lnTo>
                <a:lnTo>
                  <a:pt x="22" y="32"/>
                </a:lnTo>
                <a:lnTo>
                  <a:pt x="0" y="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8" name="Freeform 114"/>
          <p:cNvSpPr>
            <a:spLocks/>
          </p:cNvSpPr>
          <p:nvPr/>
        </p:nvSpPr>
        <p:spPr bwMode="auto">
          <a:xfrm>
            <a:off x="7618413" y="3983039"/>
            <a:ext cx="17462" cy="26987"/>
          </a:xfrm>
          <a:custGeom>
            <a:avLst/>
            <a:gdLst>
              <a:gd name="T0" fmla="*/ 0 w 27"/>
              <a:gd name="T1" fmla="*/ 0 h 43"/>
              <a:gd name="T2" fmla="*/ 2147483647 w 27"/>
              <a:gd name="T3" fmla="*/ 2147483647 h 43"/>
              <a:gd name="T4" fmla="*/ 2147483647 w 27"/>
              <a:gd name="T5" fmla="*/ 2147483647 h 43"/>
              <a:gd name="T6" fmla="*/ 0 w 27"/>
              <a:gd name="T7" fmla="*/ 0 h 43"/>
              <a:gd name="T8" fmla="*/ 0 60000 65536"/>
              <a:gd name="T9" fmla="*/ 0 60000 65536"/>
              <a:gd name="T10" fmla="*/ 0 60000 65536"/>
              <a:gd name="T11" fmla="*/ 0 60000 65536"/>
              <a:gd name="T12" fmla="*/ 0 w 27"/>
              <a:gd name="T13" fmla="*/ 0 h 43"/>
              <a:gd name="T14" fmla="*/ 27 w 27"/>
              <a:gd name="T15" fmla="*/ 43 h 43"/>
            </a:gdLst>
            <a:ahLst/>
            <a:cxnLst>
              <a:cxn ang="T8">
                <a:pos x="T0" y="T1"/>
              </a:cxn>
              <a:cxn ang="T9">
                <a:pos x="T2" y="T3"/>
              </a:cxn>
              <a:cxn ang="T10">
                <a:pos x="T4" y="T5"/>
              </a:cxn>
              <a:cxn ang="T11">
                <a:pos x="T6" y="T7"/>
              </a:cxn>
            </a:cxnLst>
            <a:rect l="T12" t="T13" r="T14" b="T15"/>
            <a:pathLst>
              <a:path w="27" h="43">
                <a:moveTo>
                  <a:pt x="0" y="0"/>
                </a:moveTo>
                <a:lnTo>
                  <a:pt x="3" y="43"/>
                </a:lnTo>
                <a:lnTo>
                  <a:pt x="27" y="25"/>
                </a:lnTo>
                <a:lnTo>
                  <a:pt x="0" y="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39" name="Freeform 115"/>
          <p:cNvSpPr>
            <a:spLocks/>
          </p:cNvSpPr>
          <p:nvPr/>
        </p:nvSpPr>
        <p:spPr bwMode="auto">
          <a:xfrm>
            <a:off x="7621589" y="4021138"/>
            <a:ext cx="65087" cy="68262"/>
          </a:xfrm>
          <a:custGeom>
            <a:avLst/>
            <a:gdLst>
              <a:gd name="T0" fmla="*/ 0 w 112"/>
              <a:gd name="T1" fmla="*/ 2147483647 h 115"/>
              <a:gd name="T2" fmla="*/ 2147483647 w 112"/>
              <a:gd name="T3" fmla="*/ 2147483647 h 115"/>
              <a:gd name="T4" fmla="*/ 2147483647 w 112"/>
              <a:gd name="T5" fmla="*/ 2147483647 h 115"/>
              <a:gd name="T6" fmla="*/ 2147483647 w 112"/>
              <a:gd name="T7" fmla="*/ 0 h 115"/>
              <a:gd name="T8" fmla="*/ 2147483647 w 112"/>
              <a:gd name="T9" fmla="*/ 2147483647 h 115"/>
              <a:gd name="T10" fmla="*/ 2147483647 w 112"/>
              <a:gd name="T11" fmla="*/ 2147483647 h 115"/>
              <a:gd name="T12" fmla="*/ 2147483647 w 112"/>
              <a:gd name="T13" fmla="*/ 2147483647 h 115"/>
              <a:gd name="T14" fmla="*/ 2147483647 w 112"/>
              <a:gd name="T15" fmla="*/ 2147483647 h 115"/>
              <a:gd name="T16" fmla="*/ 2147483647 w 112"/>
              <a:gd name="T17" fmla="*/ 2147483647 h 115"/>
              <a:gd name="T18" fmla="*/ 2147483647 w 112"/>
              <a:gd name="T19" fmla="*/ 2147483647 h 115"/>
              <a:gd name="T20" fmla="*/ 0 w 112"/>
              <a:gd name="T21" fmla="*/ 2147483647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15"/>
              <a:gd name="T35" fmla="*/ 112 w 112"/>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15">
                <a:moveTo>
                  <a:pt x="0" y="80"/>
                </a:moveTo>
                <a:lnTo>
                  <a:pt x="24" y="38"/>
                </a:lnTo>
                <a:lnTo>
                  <a:pt x="51" y="45"/>
                </a:lnTo>
                <a:lnTo>
                  <a:pt x="92" y="0"/>
                </a:lnTo>
                <a:lnTo>
                  <a:pt x="112" y="27"/>
                </a:lnTo>
                <a:lnTo>
                  <a:pt x="109" y="94"/>
                </a:lnTo>
                <a:lnTo>
                  <a:pt x="98" y="68"/>
                </a:lnTo>
                <a:lnTo>
                  <a:pt x="88" y="115"/>
                </a:lnTo>
                <a:lnTo>
                  <a:pt x="58" y="101"/>
                </a:lnTo>
                <a:lnTo>
                  <a:pt x="44" y="50"/>
                </a:lnTo>
                <a:lnTo>
                  <a:pt x="0" y="80"/>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0" name="Freeform 116"/>
          <p:cNvSpPr>
            <a:spLocks/>
          </p:cNvSpPr>
          <p:nvPr/>
        </p:nvSpPr>
        <p:spPr bwMode="auto">
          <a:xfrm>
            <a:off x="7627939" y="4002089"/>
            <a:ext cx="14287" cy="28575"/>
          </a:xfrm>
          <a:custGeom>
            <a:avLst/>
            <a:gdLst>
              <a:gd name="T0" fmla="*/ 0 w 25"/>
              <a:gd name="T1" fmla="*/ 2147483647 h 47"/>
              <a:gd name="T2" fmla="*/ 2147483647 w 25"/>
              <a:gd name="T3" fmla="*/ 2147483647 h 47"/>
              <a:gd name="T4" fmla="*/ 2147483647 w 25"/>
              <a:gd name="T5" fmla="*/ 0 h 47"/>
              <a:gd name="T6" fmla="*/ 2147483647 w 25"/>
              <a:gd name="T7" fmla="*/ 2147483647 h 47"/>
              <a:gd name="T8" fmla="*/ 0 w 25"/>
              <a:gd name="T9" fmla="*/ 2147483647 h 47"/>
              <a:gd name="T10" fmla="*/ 0 60000 65536"/>
              <a:gd name="T11" fmla="*/ 0 60000 65536"/>
              <a:gd name="T12" fmla="*/ 0 60000 65536"/>
              <a:gd name="T13" fmla="*/ 0 60000 65536"/>
              <a:gd name="T14" fmla="*/ 0 60000 65536"/>
              <a:gd name="T15" fmla="*/ 0 w 25"/>
              <a:gd name="T16" fmla="*/ 0 h 47"/>
              <a:gd name="T17" fmla="*/ 25 w 25"/>
              <a:gd name="T18" fmla="*/ 47 h 47"/>
            </a:gdLst>
            <a:ahLst/>
            <a:cxnLst>
              <a:cxn ang="T10">
                <a:pos x="T0" y="T1"/>
              </a:cxn>
              <a:cxn ang="T11">
                <a:pos x="T2" y="T3"/>
              </a:cxn>
              <a:cxn ang="T12">
                <a:pos x="T4" y="T5"/>
              </a:cxn>
              <a:cxn ang="T13">
                <a:pos x="T6" y="T7"/>
              </a:cxn>
              <a:cxn ang="T14">
                <a:pos x="T8" y="T9"/>
              </a:cxn>
            </a:cxnLst>
            <a:rect l="T15" t="T16" r="T17" b="T18"/>
            <a:pathLst>
              <a:path w="25" h="47">
                <a:moveTo>
                  <a:pt x="0" y="28"/>
                </a:moveTo>
                <a:lnTo>
                  <a:pt x="5" y="20"/>
                </a:lnTo>
                <a:lnTo>
                  <a:pt x="25" y="0"/>
                </a:lnTo>
                <a:lnTo>
                  <a:pt x="15" y="47"/>
                </a:lnTo>
                <a:lnTo>
                  <a:pt x="0" y="28"/>
                </a:lnTo>
                <a:close/>
              </a:path>
            </a:pathLst>
          </a:custGeom>
          <a:solidFill>
            <a:srgbClr val="CCFF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1" name="Freeform 117"/>
          <p:cNvSpPr>
            <a:spLocks/>
          </p:cNvSpPr>
          <p:nvPr/>
        </p:nvSpPr>
        <p:spPr bwMode="auto">
          <a:xfrm>
            <a:off x="5989639" y="3178176"/>
            <a:ext cx="149225" cy="123825"/>
          </a:xfrm>
          <a:custGeom>
            <a:avLst/>
            <a:gdLst>
              <a:gd name="T0" fmla="*/ 0 w 252"/>
              <a:gd name="T1" fmla="*/ 2147483647 h 207"/>
              <a:gd name="T2" fmla="*/ 2147483647 w 252"/>
              <a:gd name="T3" fmla="*/ 2147483647 h 207"/>
              <a:gd name="T4" fmla="*/ 2147483647 w 252"/>
              <a:gd name="T5" fmla="*/ 2147483647 h 207"/>
              <a:gd name="T6" fmla="*/ 2147483647 w 252"/>
              <a:gd name="T7" fmla="*/ 2147483647 h 207"/>
              <a:gd name="T8" fmla="*/ 2147483647 w 252"/>
              <a:gd name="T9" fmla="*/ 2147483647 h 207"/>
              <a:gd name="T10" fmla="*/ 2147483647 w 252"/>
              <a:gd name="T11" fmla="*/ 2147483647 h 207"/>
              <a:gd name="T12" fmla="*/ 2147483647 w 252"/>
              <a:gd name="T13" fmla="*/ 2147483647 h 207"/>
              <a:gd name="T14" fmla="*/ 2147483647 w 252"/>
              <a:gd name="T15" fmla="*/ 2147483647 h 207"/>
              <a:gd name="T16" fmla="*/ 2147483647 w 252"/>
              <a:gd name="T17" fmla="*/ 2147483647 h 207"/>
              <a:gd name="T18" fmla="*/ 2147483647 w 252"/>
              <a:gd name="T19" fmla="*/ 0 h 207"/>
              <a:gd name="T20" fmla="*/ 0 w 252"/>
              <a:gd name="T21" fmla="*/ 2147483647 h 2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2"/>
              <a:gd name="T34" fmla="*/ 0 h 207"/>
              <a:gd name="T35" fmla="*/ 252 w 252"/>
              <a:gd name="T36" fmla="*/ 207 h 2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2" h="207">
                <a:moveTo>
                  <a:pt x="0" y="37"/>
                </a:moveTo>
                <a:lnTo>
                  <a:pt x="14" y="145"/>
                </a:lnTo>
                <a:lnTo>
                  <a:pt x="147" y="202"/>
                </a:lnTo>
                <a:lnTo>
                  <a:pt x="212" y="207"/>
                </a:lnTo>
                <a:lnTo>
                  <a:pt x="252" y="154"/>
                </a:lnTo>
                <a:lnTo>
                  <a:pt x="233" y="91"/>
                </a:lnTo>
                <a:lnTo>
                  <a:pt x="247" y="74"/>
                </a:lnTo>
                <a:lnTo>
                  <a:pt x="237" y="25"/>
                </a:lnTo>
                <a:lnTo>
                  <a:pt x="141" y="11"/>
                </a:lnTo>
                <a:lnTo>
                  <a:pt x="78" y="0"/>
                </a:lnTo>
                <a:lnTo>
                  <a:pt x="0" y="37"/>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2" name="Freeform 118"/>
          <p:cNvSpPr>
            <a:spLocks/>
          </p:cNvSpPr>
          <p:nvPr/>
        </p:nvSpPr>
        <p:spPr bwMode="auto">
          <a:xfrm>
            <a:off x="5637214" y="3451226"/>
            <a:ext cx="47625" cy="92075"/>
          </a:xfrm>
          <a:custGeom>
            <a:avLst/>
            <a:gdLst>
              <a:gd name="T0" fmla="*/ 0 w 79"/>
              <a:gd name="T1" fmla="*/ 2147483647 h 152"/>
              <a:gd name="T2" fmla="*/ 2147483647 w 79"/>
              <a:gd name="T3" fmla="*/ 0 h 152"/>
              <a:gd name="T4" fmla="*/ 2147483647 w 79"/>
              <a:gd name="T5" fmla="*/ 2147483647 h 152"/>
              <a:gd name="T6" fmla="*/ 2147483647 w 79"/>
              <a:gd name="T7" fmla="*/ 2147483647 h 152"/>
              <a:gd name="T8" fmla="*/ 2147483647 w 79"/>
              <a:gd name="T9" fmla="*/ 2147483647 h 152"/>
              <a:gd name="T10" fmla="*/ 2147483647 w 79"/>
              <a:gd name="T11" fmla="*/ 2147483647 h 152"/>
              <a:gd name="T12" fmla="*/ 2147483647 w 79"/>
              <a:gd name="T13" fmla="*/ 2147483647 h 152"/>
              <a:gd name="T14" fmla="*/ 0 w 79"/>
              <a:gd name="T15" fmla="*/ 2147483647 h 152"/>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152"/>
              <a:gd name="T26" fmla="*/ 79 w 79"/>
              <a:gd name="T27" fmla="*/ 152 h 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152">
                <a:moveTo>
                  <a:pt x="0" y="100"/>
                </a:moveTo>
                <a:lnTo>
                  <a:pt x="16" y="0"/>
                </a:lnTo>
                <a:lnTo>
                  <a:pt x="79" y="5"/>
                </a:lnTo>
                <a:lnTo>
                  <a:pt x="51" y="71"/>
                </a:lnTo>
                <a:lnTo>
                  <a:pt x="51" y="150"/>
                </a:lnTo>
                <a:lnTo>
                  <a:pt x="13" y="152"/>
                </a:lnTo>
                <a:lnTo>
                  <a:pt x="19" y="104"/>
                </a:lnTo>
                <a:lnTo>
                  <a:pt x="0" y="10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3" name="Freeform 119"/>
          <p:cNvSpPr>
            <a:spLocks/>
          </p:cNvSpPr>
          <p:nvPr/>
        </p:nvSpPr>
        <p:spPr bwMode="auto">
          <a:xfrm>
            <a:off x="6081714" y="3319464"/>
            <a:ext cx="142875" cy="92075"/>
          </a:xfrm>
          <a:custGeom>
            <a:avLst/>
            <a:gdLst>
              <a:gd name="T0" fmla="*/ 0 w 241"/>
              <a:gd name="T1" fmla="*/ 2147483647 h 153"/>
              <a:gd name="T2" fmla="*/ 2147483647 w 241"/>
              <a:gd name="T3" fmla="*/ 2147483647 h 153"/>
              <a:gd name="T4" fmla="*/ 2147483647 w 241"/>
              <a:gd name="T5" fmla="*/ 2147483647 h 153"/>
              <a:gd name="T6" fmla="*/ 2147483647 w 241"/>
              <a:gd name="T7" fmla="*/ 2147483647 h 153"/>
              <a:gd name="T8" fmla="*/ 2147483647 w 241"/>
              <a:gd name="T9" fmla="*/ 2147483647 h 153"/>
              <a:gd name="T10" fmla="*/ 2147483647 w 241"/>
              <a:gd name="T11" fmla="*/ 2147483647 h 153"/>
              <a:gd name="T12" fmla="*/ 2147483647 w 241"/>
              <a:gd name="T13" fmla="*/ 0 h 153"/>
              <a:gd name="T14" fmla="*/ 2147483647 w 241"/>
              <a:gd name="T15" fmla="*/ 2147483647 h 153"/>
              <a:gd name="T16" fmla="*/ 0 w 241"/>
              <a:gd name="T17" fmla="*/ 2147483647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1"/>
              <a:gd name="T28" fmla="*/ 0 h 153"/>
              <a:gd name="T29" fmla="*/ 241 w 241"/>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1" h="153">
                <a:moveTo>
                  <a:pt x="0" y="76"/>
                </a:moveTo>
                <a:lnTo>
                  <a:pt x="65" y="141"/>
                </a:lnTo>
                <a:lnTo>
                  <a:pt x="215" y="153"/>
                </a:lnTo>
                <a:lnTo>
                  <a:pt x="241" y="101"/>
                </a:lnTo>
                <a:lnTo>
                  <a:pt x="202" y="97"/>
                </a:lnTo>
                <a:lnTo>
                  <a:pt x="199" y="49"/>
                </a:lnTo>
                <a:lnTo>
                  <a:pt x="166" y="0"/>
                </a:lnTo>
                <a:lnTo>
                  <a:pt x="65" y="11"/>
                </a:lnTo>
                <a:lnTo>
                  <a:pt x="0" y="7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4" name="Freeform 120"/>
          <p:cNvSpPr>
            <a:spLocks/>
          </p:cNvSpPr>
          <p:nvPr/>
        </p:nvSpPr>
        <p:spPr bwMode="auto">
          <a:xfrm>
            <a:off x="6299200" y="3632201"/>
            <a:ext cx="319088" cy="290513"/>
          </a:xfrm>
          <a:custGeom>
            <a:avLst/>
            <a:gdLst>
              <a:gd name="T0" fmla="*/ 0 w 535"/>
              <a:gd name="T1" fmla="*/ 2147483647 h 488"/>
              <a:gd name="T2" fmla="*/ 2147483647 w 535"/>
              <a:gd name="T3" fmla="*/ 2147483647 h 488"/>
              <a:gd name="T4" fmla="*/ 2147483647 w 535"/>
              <a:gd name="T5" fmla="*/ 2147483647 h 488"/>
              <a:gd name="T6" fmla="*/ 2147483647 w 535"/>
              <a:gd name="T7" fmla="*/ 2147483647 h 488"/>
              <a:gd name="T8" fmla="*/ 2147483647 w 535"/>
              <a:gd name="T9" fmla="*/ 2147483647 h 488"/>
              <a:gd name="T10" fmla="*/ 2147483647 w 535"/>
              <a:gd name="T11" fmla="*/ 2147483647 h 488"/>
              <a:gd name="T12" fmla="*/ 2147483647 w 535"/>
              <a:gd name="T13" fmla="*/ 0 h 488"/>
              <a:gd name="T14" fmla="*/ 2147483647 w 535"/>
              <a:gd name="T15" fmla="*/ 2147483647 h 488"/>
              <a:gd name="T16" fmla="*/ 2147483647 w 535"/>
              <a:gd name="T17" fmla="*/ 2147483647 h 488"/>
              <a:gd name="T18" fmla="*/ 2147483647 w 535"/>
              <a:gd name="T19" fmla="*/ 2147483647 h 488"/>
              <a:gd name="T20" fmla="*/ 2147483647 w 535"/>
              <a:gd name="T21" fmla="*/ 2147483647 h 488"/>
              <a:gd name="T22" fmla="*/ 2147483647 w 535"/>
              <a:gd name="T23" fmla="*/ 2147483647 h 488"/>
              <a:gd name="T24" fmla="*/ 2147483647 w 535"/>
              <a:gd name="T25" fmla="*/ 2147483647 h 488"/>
              <a:gd name="T26" fmla="*/ 2147483647 w 535"/>
              <a:gd name="T27" fmla="*/ 2147483647 h 488"/>
              <a:gd name="T28" fmla="*/ 2147483647 w 535"/>
              <a:gd name="T29" fmla="*/ 2147483647 h 488"/>
              <a:gd name="T30" fmla="*/ 2147483647 w 535"/>
              <a:gd name="T31" fmla="*/ 2147483647 h 488"/>
              <a:gd name="T32" fmla="*/ 2147483647 w 535"/>
              <a:gd name="T33" fmla="*/ 2147483647 h 488"/>
              <a:gd name="T34" fmla="*/ 2147483647 w 535"/>
              <a:gd name="T35" fmla="*/ 2147483647 h 488"/>
              <a:gd name="T36" fmla="*/ 2147483647 w 535"/>
              <a:gd name="T37" fmla="*/ 2147483647 h 488"/>
              <a:gd name="T38" fmla="*/ 2147483647 w 535"/>
              <a:gd name="T39" fmla="*/ 2147483647 h 488"/>
              <a:gd name="T40" fmla="*/ 2147483647 w 535"/>
              <a:gd name="T41" fmla="*/ 2147483647 h 488"/>
              <a:gd name="T42" fmla="*/ 2147483647 w 535"/>
              <a:gd name="T43" fmla="*/ 2147483647 h 488"/>
              <a:gd name="T44" fmla="*/ 2147483647 w 535"/>
              <a:gd name="T45" fmla="*/ 2147483647 h 488"/>
              <a:gd name="T46" fmla="*/ 2147483647 w 535"/>
              <a:gd name="T47" fmla="*/ 2147483647 h 488"/>
              <a:gd name="T48" fmla="*/ 2147483647 w 535"/>
              <a:gd name="T49" fmla="*/ 2147483647 h 488"/>
              <a:gd name="T50" fmla="*/ 2147483647 w 535"/>
              <a:gd name="T51" fmla="*/ 2147483647 h 488"/>
              <a:gd name="T52" fmla="*/ 2147483647 w 535"/>
              <a:gd name="T53" fmla="*/ 2147483647 h 488"/>
              <a:gd name="T54" fmla="*/ 2147483647 w 535"/>
              <a:gd name="T55" fmla="*/ 2147483647 h 488"/>
              <a:gd name="T56" fmla="*/ 0 w 535"/>
              <a:gd name="T57" fmla="*/ 2147483647 h 4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5"/>
              <a:gd name="T88" fmla="*/ 0 h 488"/>
              <a:gd name="T89" fmla="*/ 535 w 535"/>
              <a:gd name="T90" fmla="*/ 488 h 4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5" h="488">
                <a:moveTo>
                  <a:pt x="0" y="128"/>
                </a:moveTo>
                <a:lnTo>
                  <a:pt x="7" y="86"/>
                </a:lnTo>
                <a:lnTo>
                  <a:pt x="35" y="95"/>
                </a:lnTo>
                <a:lnTo>
                  <a:pt x="71" y="69"/>
                </a:lnTo>
                <a:lnTo>
                  <a:pt x="84" y="50"/>
                </a:lnTo>
                <a:lnTo>
                  <a:pt x="58" y="22"/>
                </a:lnTo>
                <a:lnTo>
                  <a:pt x="114" y="0"/>
                </a:lnTo>
                <a:lnTo>
                  <a:pt x="230" y="57"/>
                </a:lnTo>
                <a:lnTo>
                  <a:pt x="230" y="78"/>
                </a:lnTo>
                <a:lnTo>
                  <a:pt x="256" y="91"/>
                </a:lnTo>
                <a:lnTo>
                  <a:pt x="281" y="106"/>
                </a:lnTo>
                <a:lnTo>
                  <a:pt x="302" y="95"/>
                </a:lnTo>
                <a:lnTo>
                  <a:pt x="350" y="110"/>
                </a:lnTo>
                <a:lnTo>
                  <a:pt x="410" y="221"/>
                </a:lnTo>
                <a:lnTo>
                  <a:pt x="417" y="230"/>
                </a:lnTo>
                <a:lnTo>
                  <a:pt x="442" y="273"/>
                </a:lnTo>
                <a:lnTo>
                  <a:pt x="523" y="284"/>
                </a:lnTo>
                <a:lnTo>
                  <a:pt x="535" y="305"/>
                </a:lnTo>
                <a:lnTo>
                  <a:pt x="515" y="362"/>
                </a:lnTo>
                <a:lnTo>
                  <a:pt x="442" y="389"/>
                </a:lnTo>
                <a:lnTo>
                  <a:pt x="360" y="410"/>
                </a:lnTo>
                <a:lnTo>
                  <a:pt x="297" y="488"/>
                </a:lnTo>
                <a:lnTo>
                  <a:pt x="297" y="457"/>
                </a:lnTo>
                <a:lnTo>
                  <a:pt x="249" y="439"/>
                </a:lnTo>
                <a:lnTo>
                  <a:pt x="203" y="464"/>
                </a:lnTo>
                <a:lnTo>
                  <a:pt x="157" y="375"/>
                </a:lnTo>
                <a:lnTo>
                  <a:pt x="121" y="342"/>
                </a:lnTo>
                <a:lnTo>
                  <a:pt x="97" y="252"/>
                </a:lnTo>
                <a:lnTo>
                  <a:pt x="0" y="128"/>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5" name="Freeform 121"/>
          <p:cNvSpPr>
            <a:spLocks/>
          </p:cNvSpPr>
          <p:nvPr/>
        </p:nvSpPr>
        <p:spPr bwMode="auto">
          <a:xfrm>
            <a:off x="6072189" y="2540001"/>
            <a:ext cx="2581275" cy="906463"/>
          </a:xfrm>
          <a:custGeom>
            <a:avLst/>
            <a:gdLst>
              <a:gd name="T0" fmla="*/ 2147483647 w 4335"/>
              <a:gd name="T1" fmla="*/ 2147483647 h 1523"/>
              <a:gd name="T2" fmla="*/ 2147483647 w 4335"/>
              <a:gd name="T3" fmla="*/ 2147483647 h 1523"/>
              <a:gd name="T4" fmla="*/ 2147483647 w 4335"/>
              <a:gd name="T5" fmla="*/ 2147483647 h 1523"/>
              <a:gd name="T6" fmla="*/ 2147483647 w 4335"/>
              <a:gd name="T7" fmla="*/ 2147483647 h 1523"/>
              <a:gd name="T8" fmla="*/ 2147483647 w 4335"/>
              <a:gd name="T9" fmla="*/ 2147483647 h 1523"/>
              <a:gd name="T10" fmla="*/ 2147483647 w 4335"/>
              <a:gd name="T11" fmla="*/ 2147483647 h 1523"/>
              <a:gd name="T12" fmla="*/ 2147483647 w 4335"/>
              <a:gd name="T13" fmla="*/ 2147483647 h 1523"/>
              <a:gd name="T14" fmla="*/ 2147483647 w 4335"/>
              <a:gd name="T15" fmla="*/ 2147483647 h 1523"/>
              <a:gd name="T16" fmla="*/ 2147483647 w 4335"/>
              <a:gd name="T17" fmla="*/ 2147483647 h 1523"/>
              <a:gd name="T18" fmla="*/ 2147483647 w 4335"/>
              <a:gd name="T19" fmla="*/ 2147483647 h 1523"/>
              <a:gd name="T20" fmla="*/ 2147483647 w 4335"/>
              <a:gd name="T21" fmla="*/ 2147483647 h 1523"/>
              <a:gd name="T22" fmla="*/ 2147483647 w 4335"/>
              <a:gd name="T23" fmla="*/ 2147483647 h 1523"/>
              <a:gd name="T24" fmla="*/ 2147483647 w 4335"/>
              <a:gd name="T25" fmla="*/ 2147483647 h 1523"/>
              <a:gd name="T26" fmla="*/ 2147483647 w 4335"/>
              <a:gd name="T27" fmla="*/ 2147483647 h 1523"/>
              <a:gd name="T28" fmla="*/ 2147483647 w 4335"/>
              <a:gd name="T29" fmla="*/ 2147483647 h 1523"/>
              <a:gd name="T30" fmla="*/ 2147483647 w 4335"/>
              <a:gd name="T31" fmla="*/ 2147483647 h 1523"/>
              <a:gd name="T32" fmla="*/ 2147483647 w 4335"/>
              <a:gd name="T33" fmla="*/ 2147483647 h 1523"/>
              <a:gd name="T34" fmla="*/ 2147483647 w 4335"/>
              <a:gd name="T35" fmla="*/ 2147483647 h 1523"/>
              <a:gd name="T36" fmla="*/ 2147483647 w 4335"/>
              <a:gd name="T37" fmla="*/ 2147483647 h 1523"/>
              <a:gd name="T38" fmla="*/ 2147483647 w 4335"/>
              <a:gd name="T39" fmla="*/ 2147483647 h 1523"/>
              <a:gd name="T40" fmla="*/ 2147483647 w 4335"/>
              <a:gd name="T41" fmla="*/ 2147483647 h 1523"/>
              <a:gd name="T42" fmla="*/ 2147483647 w 4335"/>
              <a:gd name="T43" fmla="*/ 2147483647 h 1523"/>
              <a:gd name="T44" fmla="*/ 2147483647 w 4335"/>
              <a:gd name="T45" fmla="*/ 2147483647 h 1523"/>
              <a:gd name="T46" fmla="*/ 2147483647 w 4335"/>
              <a:gd name="T47" fmla="*/ 2147483647 h 1523"/>
              <a:gd name="T48" fmla="*/ 2147483647 w 4335"/>
              <a:gd name="T49" fmla="*/ 2147483647 h 1523"/>
              <a:gd name="T50" fmla="*/ 2147483647 w 4335"/>
              <a:gd name="T51" fmla="*/ 2147483647 h 1523"/>
              <a:gd name="T52" fmla="*/ 2147483647 w 4335"/>
              <a:gd name="T53" fmla="*/ 2147483647 h 1523"/>
              <a:gd name="T54" fmla="*/ 2147483647 w 4335"/>
              <a:gd name="T55" fmla="*/ 2147483647 h 1523"/>
              <a:gd name="T56" fmla="*/ 2147483647 w 4335"/>
              <a:gd name="T57" fmla="*/ 2147483647 h 1523"/>
              <a:gd name="T58" fmla="*/ 2147483647 w 4335"/>
              <a:gd name="T59" fmla="*/ 2147483647 h 1523"/>
              <a:gd name="T60" fmla="*/ 2147483647 w 4335"/>
              <a:gd name="T61" fmla="*/ 2147483647 h 1523"/>
              <a:gd name="T62" fmla="*/ 2147483647 w 4335"/>
              <a:gd name="T63" fmla="*/ 2147483647 h 1523"/>
              <a:gd name="T64" fmla="*/ 2147483647 w 4335"/>
              <a:gd name="T65" fmla="*/ 2147483647 h 1523"/>
              <a:gd name="T66" fmla="*/ 2147483647 w 4335"/>
              <a:gd name="T67" fmla="*/ 2147483647 h 1523"/>
              <a:gd name="T68" fmla="*/ 2147483647 w 4335"/>
              <a:gd name="T69" fmla="*/ 2147483647 h 1523"/>
              <a:gd name="T70" fmla="*/ 2147483647 w 4335"/>
              <a:gd name="T71" fmla="*/ 2147483647 h 1523"/>
              <a:gd name="T72" fmla="*/ 2147483647 w 4335"/>
              <a:gd name="T73" fmla="*/ 2147483647 h 1523"/>
              <a:gd name="T74" fmla="*/ 2147483647 w 4335"/>
              <a:gd name="T75" fmla="*/ 2147483647 h 1523"/>
              <a:gd name="T76" fmla="*/ 2147483647 w 4335"/>
              <a:gd name="T77" fmla="*/ 2147483647 h 1523"/>
              <a:gd name="T78" fmla="*/ 2147483647 w 4335"/>
              <a:gd name="T79" fmla="*/ 2147483647 h 1523"/>
              <a:gd name="T80" fmla="*/ 2147483647 w 4335"/>
              <a:gd name="T81" fmla="*/ 2147483647 h 1523"/>
              <a:gd name="T82" fmla="*/ 2147483647 w 4335"/>
              <a:gd name="T83" fmla="*/ 2147483647 h 1523"/>
              <a:gd name="T84" fmla="*/ 2147483647 w 4335"/>
              <a:gd name="T85" fmla="*/ 2147483647 h 1523"/>
              <a:gd name="T86" fmla="*/ 2147483647 w 4335"/>
              <a:gd name="T87" fmla="*/ 2147483647 h 1523"/>
              <a:gd name="T88" fmla="*/ 2147483647 w 4335"/>
              <a:gd name="T89" fmla="*/ 2147483647 h 1523"/>
              <a:gd name="T90" fmla="*/ 2147483647 w 4335"/>
              <a:gd name="T91" fmla="*/ 2147483647 h 1523"/>
              <a:gd name="T92" fmla="*/ 2147483647 w 4335"/>
              <a:gd name="T93" fmla="*/ 2147483647 h 1523"/>
              <a:gd name="T94" fmla="*/ 2147483647 w 4335"/>
              <a:gd name="T95" fmla="*/ 2147483647 h 1523"/>
              <a:gd name="T96" fmla="*/ 2147483647 w 4335"/>
              <a:gd name="T97" fmla="*/ 2147483647 h 1523"/>
              <a:gd name="T98" fmla="*/ 2147483647 w 4335"/>
              <a:gd name="T99" fmla="*/ 2147483647 h 1523"/>
              <a:gd name="T100" fmla="*/ 2147483647 w 4335"/>
              <a:gd name="T101" fmla="*/ 2147483647 h 1523"/>
              <a:gd name="T102" fmla="*/ 2147483647 w 4335"/>
              <a:gd name="T103" fmla="*/ 2147483647 h 1523"/>
              <a:gd name="T104" fmla="*/ 2147483647 w 4335"/>
              <a:gd name="T105" fmla="*/ 2147483647 h 1523"/>
              <a:gd name="T106" fmla="*/ 2147483647 w 4335"/>
              <a:gd name="T107" fmla="*/ 2147483647 h 1523"/>
              <a:gd name="T108" fmla="*/ 2147483647 w 4335"/>
              <a:gd name="T109" fmla="*/ 2147483647 h 1523"/>
              <a:gd name="T110" fmla="*/ 2147483647 w 4335"/>
              <a:gd name="T111" fmla="*/ 2147483647 h 1523"/>
              <a:gd name="T112" fmla="*/ 2147483647 w 4335"/>
              <a:gd name="T113" fmla="*/ 2147483647 h 1523"/>
              <a:gd name="T114" fmla="*/ 2147483647 w 4335"/>
              <a:gd name="T115" fmla="*/ 2147483647 h 15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35"/>
              <a:gd name="T175" fmla="*/ 0 h 1523"/>
              <a:gd name="T176" fmla="*/ 4335 w 4335"/>
              <a:gd name="T177" fmla="*/ 1523 h 15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35" h="1523">
                <a:moveTo>
                  <a:pt x="0" y="1083"/>
                </a:moveTo>
                <a:lnTo>
                  <a:pt x="37" y="1046"/>
                </a:lnTo>
                <a:lnTo>
                  <a:pt x="25" y="1062"/>
                </a:lnTo>
                <a:lnTo>
                  <a:pt x="39" y="1066"/>
                </a:lnTo>
                <a:lnTo>
                  <a:pt x="37" y="993"/>
                </a:lnTo>
                <a:lnTo>
                  <a:pt x="50" y="961"/>
                </a:lnTo>
                <a:lnTo>
                  <a:pt x="73" y="957"/>
                </a:lnTo>
                <a:lnTo>
                  <a:pt x="113" y="987"/>
                </a:lnTo>
                <a:lnTo>
                  <a:pt x="123" y="927"/>
                </a:lnTo>
                <a:lnTo>
                  <a:pt x="105" y="930"/>
                </a:lnTo>
                <a:lnTo>
                  <a:pt x="98" y="895"/>
                </a:lnTo>
                <a:lnTo>
                  <a:pt x="270" y="863"/>
                </a:lnTo>
                <a:lnTo>
                  <a:pt x="228" y="851"/>
                </a:lnTo>
                <a:lnTo>
                  <a:pt x="229" y="833"/>
                </a:lnTo>
                <a:lnTo>
                  <a:pt x="203" y="839"/>
                </a:lnTo>
                <a:lnTo>
                  <a:pt x="302" y="749"/>
                </a:lnTo>
                <a:lnTo>
                  <a:pt x="257" y="655"/>
                </a:lnTo>
                <a:lnTo>
                  <a:pt x="267" y="611"/>
                </a:lnTo>
                <a:lnTo>
                  <a:pt x="242" y="561"/>
                </a:lnTo>
                <a:lnTo>
                  <a:pt x="263" y="533"/>
                </a:lnTo>
                <a:lnTo>
                  <a:pt x="228" y="494"/>
                </a:lnTo>
                <a:lnTo>
                  <a:pt x="238" y="460"/>
                </a:lnTo>
                <a:lnTo>
                  <a:pt x="285" y="423"/>
                </a:lnTo>
                <a:lnTo>
                  <a:pt x="310" y="419"/>
                </a:lnTo>
                <a:lnTo>
                  <a:pt x="343" y="428"/>
                </a:lnTo>
                <a:lnTo>
                  <a:pt x="314" y="436"/>
                </a:lnTo>
                <a:lnTo>
                  <a:pt x="337" y="449"/>
                </a:lnTo>
                <a:lnTo>
                  <a:pt x="412" y="453"/>
                </a:lnTo>
                <a:lnTo>
                  <a:pt x="545" y="530"/>
                </a:lnTo>
                <a:lnTo>
                  <a:pt x="547" y="568"/>
                </a:lnTo>
                <a:lnTo>
                  <a:pt x="490" y="600"/>
                </a:lnTo>
                <a:lnTo>
                  <a:pt x="311" y="554"/>
                </a:lnTo>
                <a:lnTo>
                  <a:pt x="385" y="609"/>
                </a:lnTo>
                <a:lnTo>
                  <a:pt x="382" y="673"/>
                </a:lnTo>
                <a:lnTo>
                  <a:pt x="455" y="704"/>
                </a:lnTo>
                <a:lnTo>
                  <a:pt x="474" y="697"/>
                </a:lnTo>
                <a:lnTo>
                  <a:pt x="465" y="673"/>
                </a:lnTo>
                <a:lnTo>
                  <a:pt x="432" y="661"/>
                </a:lnTo>
                <a:lnTo>
                  <a:pt x="439" y="641"/>
                </a:lnTo>
                <a:lnTo>
                  <a:pt x="471" y="665"/>
                </a:lnTo>
                <a:lnTo>
                  <a:pt x="541" y="673"/>
                </a:lnTo>
                <a:lnTo>
                  <a:pt x="512" y="623"/>
                </a:lnTo>
                <a:lnTo>
                  <a:pt x="577" y="578"/>
                </a:lnTo>
                <a:lnTo>
                  <a:pt x="623" y="609"/>
                </a:lnTo>
                <a:lnTo>
                  <a:pt x="622" y="497"/>
                </a:lnTo>
                <a:lnTo>
                  <a:pt x="604" y="478"/>
                </a:lnTo>
                <a:lnTo>
                  <a:pt x="681" y="504"/>
                </a:lnTo>
                <a:lnTo>
                  <a:pt x="686" y="518"/>
                </a:lnTo>
                <a:lnTo>
                  <a:pt x="645" y="536"/>
                </a:lnTo>
                <a:lnTo>
                  <a:pt x="686" y="574"/>
                </a:lnTo>
                <a:lnTo>
                  <a:pt x="721" y="533"/>
                </a:lnTo>
                <a:lnTo>
                  <a:pt x="868" y="465"/>
                </a:lnTo>
                <a:lnTo>
                  <a:pt x="890" y="460"/>
                </a:lnTo>
                <a:lnTo>
                  <a:pt x="868" y="473"/>
                </a:lnTo>
                <a:lnTo>
                  <a:pt x="893" y="505"/>
                </a:lnTo>
                <a:lnTo>
                  <a:pt x="998" y="460"/>
                </a:lnTo>
                <a:lnTo>
                  <a:pt x="1022" y="495"/>
                </a:lnTo>
                <a:lnTo>
                  <a:pt x="1047" y="469"/>
                </a:lnTo>
                <a:lnTo>
                  <a:pt x="1034" y="432"/>
                </a:lnTo>
                <a:lnTo>
                  <a:pt x="1049" y="422"/>
                </a:lnTo>
                <a:lnTo>
                  <a:pt x="1129" y="439"/>
                </a:lnTo>
                <a:lnTo>
                  <a:pt x="1237" y="502"/>
                </a:lnTo>
                <a:lnTo>
                  <a:pt x="1257" y="472"/>
                </a:lnTo>
                <a:lnTo>
                  <a:pt x="1234" y="439"/>
                </a:lnTo>
                <a:lnTo>
                  <a:pt x="1200" y="431"/>
                </a:lnTo>
                <a:lnTo>
                  <a:pt x="1215" y="382"/>
                </a:lnTo>
                <a:lnTo>
                  <a:pt x="1192" y="373"/>
                </a:lnTo>
                <a:lnTo>
                  <a:pt x="1199" y="350"/>
                </a:lnTo>
                <a:lnTo>
                  <a:pt x="1238" y="326"/>
                </a:lnTo>
                <a:lnTo>
                  <a:pt x="1263" y="265"/>
                </a:lnTo>
                <a:lnTo>
                  <a:pt x="1320" y="267"/>
                </a:lnTo>
                <a:lnTo>
                  <a:pt x="1344" y="275"/>
                </a:lnTo>
                <a:lnTo>
                  <a:pt x="1324" y="339"/>
                </a:lnTo>
                <a:lnTo>
                  <a:pt x="1347" y="372"/>
                </a:lnTo>
                <a:lnTo>
                  <a:pt x="1340" y="460"/>
                </a:lnTo>
                <a:lnTo>
                  <a:pt x="1368" y="492"/>
                </a:lnTo>
                <a:lnTo>
                  <a:pt x="1358" y="523"/>
                </a:lnTo>
                <a:lnTo>
                  <a:pt x="1317" y="547"/>
                </a:lnTo>
                <a:lnTo>
                  <a:pt x="1327" y="561"/>
                </a:lnTo>
                <a:lnTo>
                  <a:pt x="1273" y="571"/>
                </a:lnTo>
                <a:lnTo>
                  <a:pt x="1330" y="595"/>
                </a:lnTo>
                <a:lnTo>
                  <a:pt x="1397" y="523"/>
                </a:lnTo>
                <a:lnTo>
                  <a:pt x="1391" y="478"/>
                </a:lnTo>
                <a:lnTo>
                  <a:pt x="1414" y="472"/>
                </a:lnTo>
                <a:lnTo>
                  <a:pt x="1448" y="463"/>
                </a:lnTo>
                <a:lnTo>
                  <a:pt x="1464" y="490"/>
                </a:lnTo>
                <a:lnTo>
                  <a:pt x="1463" y="522"/>
                </a:lnTo>
                <a:lnTo>
                  <a:pt x="1505" y="533"/>
                </a:lnTo>
                <a:lnTo>
                  <a:pt x="1473" y="521"/>
                </a:lnTo>
                <a:lnTo>
                  <a:pt x="1486" y="502"/>
                </a:lnTo>
                <a:lnTo>
                  <a:pt x="1474" y="472"/>
                </a:lnTo>
                <a:lnTo>
                  <a:pt x="1375" y="453"/>
                </a:lnTo>
                <a:lnTo>
                  <a:pt x="1391" y="383"/>
                </a:lnTo>
                <a:lnTo>
                  <a:pt x="1356" y="339"/>
                </a:lnTo>
                <a:lnTo>
                  <a:pt x="1405" y="299"/>
                </a:lnTo>
                <a:lnTo>
                  <a:pt x="1399" y="271"/>
                </a:lnTo>
                <a:lnTo>
                  <a:pt x="1423" y="285"/>
                </a:lnTo>
                <a:lnTo>
                  <a:pt x="1410" y="342"/>
                </a:lnTo>
                <a:lnTo>
                  <a:pt x="1428" y="350"/>
                </a:lnTo>
                <a:lnTo>
                  <a:pt x="1493" y="368"/>
                </a:lnTo>
                <a:lnTo>
                  <a:pt x="1431" y="320"/>
                </a:lnTo>
                <a:lnTo>
                  <a:pt x="1479" y="323"/>
                </a:lnTo>
                <a:lnTo>
                  <a:pt x="1469" y="306"/>
                </a:lnTo>
                <a:lnTo>
                  <a:pt x="1493" y="295"/>
                </a:lnTo>
                <a:lnTo>
                  <a:pt x="1616" y="333"/>
                </a:lnTo>
                <a:lnTo>
                  <a:pt x="1592" y="357"/>
                </a:lnTo>
                <a:lnTo>
                  <a:pt x="1588" y="392"/>
                </a:lnTo>
                <a:lnTo>
                  <a:pt x="1613" y="414"/>
                </a:lnTo>
                <a:lnTo>
                  <a:pt x="1627" y="333"/>
                </a:lnTo>
                <a:lnTo>
                  <a:pt x="1560" y="291"/>
                </a:lnTo>
                <a:lnTo>
                  <a:pt x="1546" y="236"/>
                </a:lnTo>
                <a:lnTo>
                  <a:pt x="1701" y="214"/>
                </a:lnTo>
                <a:lnTo>
                  <a:pt x="1681" y="163"/>
                </a:lnTo>
                <a:lnTo>
                  <a:pt x="1701" y="173"/>
                </a:lnTo>
                <a:lnTo>
                  <a:pt x="1728" y="154"/>
                </a:lnTo>
                <a:lnTo>
                  <a:pt x="1708" y="148"/>
                </a:lnTo>
                <a:lnTo>
                  <a:pt x="1872" y="106"/>
                </a:lnTo>
                <a:lnTo>
                  <a:pt x="1858" y="94"/>
                </a:lnTo>
                <a:lnTo>
                  <a:pt x="1935" y="89"/>
                </a:lnTo>
                <a:lnTo>
                  <a:pt x="1933" y="103"/>
                </a:lnTo>
                <a:lnTo>
                  <a:pt x="1953" y="103"/>
                </a:lnTo>
                <a:lnTo>
                  <a:pt x="2007" y="84"/>
                </a:lnTo>
                <a:lnTo>
                  <a:pt x="2033" y="96"/>
                </a:lnTo>
                <a:lnTo>
                  <a:pt x="2008" y="73"/>
                </a:lnTo>
                <a:lnTo>
                  <a:pt x="2072" y="68"/>
                </a:lnTo>
                <a:lnTo>
                  <a:pt x="2072" y="39"/>
                </a:lnTo>
                <a:lnTo>
                  <a:pt x="2144" y="0"/>
                </a:lnTo>
                <a:lnTo>
                  <a:pt x="2195" y="23"/>
                </a:lnTo>
                <a:lnTo>
                  <a:pt x="2152" y="44"/>
                </a:lnTo>
                <a:lnTo>
                  <a:pt x="2227" y="42"/>
                </a:lnTo>
                <a:lnTo>
                  <a:pt x="2196" y="73"/>
                </a:lnTo>
                <a:lnTo>
                  <a:pt x="2322" y="57"/>
                </a:lnTo>
                <a:lnTo>
                  <a:pt x="2392" y="103"/>
                </a:lnTo>
                <a:lnTo>
                  <a:pt x="2380" y="121"/>
                </a:lnTo>
                <a:lnTo>
                  <a:pt x="2358" y="111"/>
                </a:lnTo>
                <a:lnTo>
                  <a:pt x="2389" y="125"/>
                </a:lnTo>
                <a:lnTo>
                  <a:pt x="2373" y="153"/>
                </a:lnTo>
                <a:lnTo>
                  <a:pt x="2144" y="285"/>
                </a:lnTo>
                <a:lnTo>
                  <a:pt x="2217" y="269"/>
                </a:lnTo>
                <a:lnTo>
                  <a:pt x="2203" y="251"/>
                </a:lnTo>
                <a:lnTo>
                  <a:pt x="2317" y="226"/>
                </a:lnTo>
                <a:lnTo>
                  <a:pt x="2285" y="230"/>
                </a:lnTo>
                <a:lnTo>
                  <a:pt x="2292" y="208"/>
                </a:lnTo>
                <a:lnTo>
                  <a:pt x="2358" y="226"/>
                </a:lnTo>
                <a:lnTo>
                  <a:pt x="2367" y="208"/>
                </a:lnTo>
                <a:lnTo>
                  <a:pt x="2381" y="251"/>
                </a:lnTo>
                <a:lnTo>
                  <a:pt x="2412" y="253"/>
                </a:lnTo>
                <a:lnTo>
                  <a:pt x="2384" y="236"/>
                </a:lnTo>
                <a:lnTo>
                  <a:pt x="2444" y="224"/>
                </a:lnTo>
                <a:lnTo>
                  <a:pt x="2517" y="236"/>
                </a:lnTo>
                <a:lnTo>
                  <a:pt x="2511" y="251"/>
                </a:lnTo>
                <a:lnTo>
                  <a:pt x="2575" y="265"/>
                </a:lnTo>
                <a:lnTo>
                  <a:pt x="2629" y="261"/>
                </a:lnTo>
                <a:lnTo>
                  <a:pt x="2632" y="219"/>
                </a:lnTo>
                <a:lnTo>
                  <a:pt x="2648" y="216"/>
                </a:lnTo>
                <a:lnTo>
                  <a:pt x="2790" y="261"/>
                </a:lnTo>
                <a:lnTo>
                  <a:pt x="2769" y="333"/>
                </a:lnTo>
                <a:lnTo>
                  <a:pt x="2836" y="382"/>
                </a:lnTo>
                <a:lnTo>
                  <a:pt x="2873" y="314"/>
                </a:lnTo>
                <a:lnTo>
                  <a:pt x="2895" y="342"/>
                </a:lnTo>
                <a:lnTo>
                  <a:pt x="2942" y="333"/>
                </a:lnTo>
                <a:lnTo>
                  <a:pt x="3005" y="357"/>
                </a:lnTo>
                <a:lnTo>
                  <a:pt x="3055" y="341"/>
                </a:lnTo>
                <a:lnTo>
                  <a:pt x="3052" y="314"/>
                </a:lnTo>
                <a:lnTo>
                  <a:pt x="3086" y="269"/>
                </a:lnTo>
                <a:lnTo>
                  <a:pt x="3297" y="302"/>
                </a:lnTo>
                <a:lnTo>
                  <a:pt x="3310" y="323"/>
                </a:lnTo>
                <a:lnTo>
                  <a:pt x="3284" y="331"/>
                </a:lnTo>
                <a:lnTo>
                  <a:pt x="3354" y="341"/>
                </a:lnTo>
                <a:lnTo>
                  <a:pt x="3377" y="373"/>
                </a:lnTo>
                <a:lnTo>
                  <a:pt x="3536" y="368"/>
                </a:lnTo>
                <a:lnTo>
                  <a:pt x="3566" y="392"/>
                </a:lnTo>
                <a:lnTo>
                  <a:pt x="3555" y="423"/>
                </a:lnTo>
                <a:lnTo>
                  <a:pt x="3600" y="446"/>
                </a:lnTo>
                <a:lnTo>
                  <a:pt x="3625" y="428"/>
                </a:lnTo>
                <a:lnTo>
                  <a:pt x="3738" y="441"/>
                </a:lnTo>
                <a:lnTo>
                  <a:pt x="3762" y="423"/>
                </a:lnTo>
                <a:lnTo>
                  <a:pt x="3775" y="452"/>
                </a:lnTo>
                <a:lnTo>
                  <a:pt x="3822" y="473"/>
                </a:lnTo>
                <a:lnTo>
                  <a:pt x="3843" y="457"/>
                </a:lnTo>
                <a:lnTo>
                  <a:pt x="3821" y="432"/>
                </a:lnTo>
                <a:lnTo>
                  <a:pt x="3834" y="414"/>
                </a:lnTo>
                <a:lnTo>
                  <a:pt x="4033" y="445"/>
                </a:lnTo>
                <a:lnTo>
                  <a:pt x="4161" y="523"/>
                </a:lnTo>
                <a:lnTo>
                  <a:pt x="4189" y="523"/>
                </a:lnTo>
                <a:lnTo>
                  <a:pt x="4223" y="591"/>
                </a:lnTo>
                <a:lnTo>
                  <a:pt x="4210" y="554"/>
                </a:lnTo>
                <a:lnTo>
                  <a:pt x="4231" y="551"/>
                </a:lnTo>
                <a:lnTo>
                  <a:pt x="4244" y="567"/>
                </a:lnTo>
                <a:lnTo>
                  <a:pt x="4281" y="561"/>
                </a:lnTo>
                <a:lnTo>
                  <a:pt x="4335" y="599"/>
                </a:lnTo>
                <a:lnTo>
                  <a:pt x="4259" y="639"/>
                </a:lnTo>
                <a:lnTo>
                  <a:pt x="4273" y="650"/>
                </a:lnTo>
                <a:lnTo>
                  <a:pt x="4246" y="658"/>
                </a:lnTo>
                <a:lnTo>
                  <a:pt x="4269" y="675"/>
                </a:lnTo>
                <a:lnTo>
                  <a:pt x="4223" y="675"/>
                </a:lnTo>
                <a:lnTo>
                  <a:pt x="4208" y="650"/>
                </a:lnTo>
                <a:lnTo>
                  <a:pt x="4191" y="660"/>
                </a:lnTo>
                <a:lnTo>
                  <a:pt x="4161" y="623"/>
                </a:lnTo>
                <a:lnTo>
                  <a:pt x="4109" y="624"/>
                </a:lnTo>
                <a:lnTo>
                  <a:pt x="4098" y="600"/>
                </a:lnTo>
                <a:lnTo>
                  <a:pt x="4108" y="591"/>
                </a:lnTo>
                <a:lnTo>
                  <a:pt x="4089" y="591"/>
                </a:lnTo>
                <a:lnTo>
                  <a:pt x="4072" y="599"/>
                </a:lnTo>
                <a:lnTo>
                  <a:pt x="4092" y="624"/>
                </a:lnTo>
                <a:lnTo>
                  <a:pt x="4080" y="641"/>
                </a:lnTo>
                <a:lnTo>
                  <a:pt x="4036" y="666"/>
                </a:lnTo>
                <a:lnTo>
                  <a:pt x="4006" y="661"/>
                </a:lnTo>
                <a:lnTo>
                  <a:pt x="4055" y="736"/>
                </a:lnTo>
                <a:lnTo>
                  <a:pt x="4047" y="763"/>
                </a:lnTo>
                <a:lnTo>
                  <a:pt x="3997" y="745"/>
                </a:lnTo>
                <a:lnTo>
                  <a:pt x="3998" y="754"/>
                </a:lnTo>
                <a:lnTo>
                  <a:pt x="3907" y="792"/>
                </a:lnTo>
                <a:lnTo>
                  <a:pt x="3826" y="867"/>
                </a:lnTo>
                <a:lnTo>
                  <a:pt x="3770" y="838"/>
                </a:lnTo>
                <a:lnTo>
                  <a:pt x="3719" y="868"/>
                </a:lnTo>
                <a:lnTo>
                  <a:pt x="3719" y="842"/>
                </a:lnTo>
                <a:lnTo>
                  <a:pt x="3689" y="870"/>
                </a:lnTo>
                <a:lnTo>
                  <a:pt x="3654" y="867"/>
                </a:lnTo>
                <a:lnTo>
                  <a:pt x="3616" y="941"/>
                </a:lnTo>
                <a:lnTo>
                  <a:pt x="3647" y="957"/>
                </a:lnTo>
                <a:lnTo>
                  <a:pt x="3633" y="979"/>
                </a:lnTo>
                <a:lnTo>
                  <a:pt x="3648" y="1017"/>
                </a:lnTo>
                <a:lnTo>
                  <a:pt x="3623" y="1012"/>
                </a:lnTo>
                <a:lnTo>
                  <a:pt x="3606" y="1045"/>
                </a:lnTo>
                <a:lnTo>
                  <a:pt x="3616" y="1075"/>
                </a:lnTo>
                <a:lnTo>
                  <a:pt x="3562" y="1099"/>
                </a:lnTo>
                <a:lnTo>
                  <a:pt x="3566" y="1133"/>
                </a:lnTo>
                <a:lnTo>
                  <a:pt x="3528" y="1142"/>
                </a:lnTo>
                <a:lnTo>
                  <a:pt x="3517" y="1178"/>
                </a:lnTo>
                <a:lnTo>
                  <a:pt x="3485" y="1217"/>
                </a:lnTo>
                <a:lnTo>
                  <a:pt x="3457" y="1075"/>
                </a:lnTo>
                <a:lnTo>
                  <a:pt x="3460" y="997"/>
                </a:lnTo>
                <a:lnTo>
                  <a:pt x="3485" y="951"/>
                </a:lnTo>
                <a:lnTo>
                  <a:pt x="3524" y="941"/>
                </a:lnTo>
                <a:lnTo>
                  <a:pt x="3614" y="846"/>
                </a:lnTo>
                <a:lnTo>
                  <a:pt x="3657" y="827"/>
                </a:lnTo>
                <a:lnTo>
                  <a:pt x="3672" y="770"/>
                </a:lnTo>
                <a:lnTo>
                  <a:pt x="3689" y="756"/>
                </a:lnTo>
                <a:lnTo>
                  <a:pt x="3656" y="754"/>
                </a:lnTo>
                <a:lnTo>
                  <a:pt x="3644" y="801"/>
                </a:lnTo>
                <a:lnTo>
                  <a:pt x="3570" y="839"/>
                </a:lnTo>
                <a:lnTo>
                  <a:pt x="3575" y="781"/>
                </a:lnTo>
                <a:lnTo>
                  <a:pt x="3494" y="794"/>
                </a:lnTo>
                <a:lnTo>
                  <a:pt x="3418" y="868"/>
                </a:lnTo>
                <a:lnTo>
                  <a:pt x="3431" y="900"/>
                </a:lnTo>
                <a:lnTo>
                  <a:pt x="3349" y="911"/>
                </a:lnTo>
                <a:lnTo>
                  <a:pt x="3338" y="902"/>
                </a:lnTo>
                <a:lnTo>
                  <a:pt x="3367" y="896"/>
                </a:lnTo>
                <a:lnTo>
                  <a:pt x="3299" y="877"/>
                </a:lnTo>
                <a:lnTo>
                  <a:pt x="3279" y="896"/>
                </a:lnTo>
                <a:lnTo>
                  <a:pt x="3124" y="899"/>
                </a:lnTo>
                <a:lnTo>
                  <a:pt x="2938" y="1072"/>
                </a:lnTo>
                <a:lnTo>
                  <a:pt x="2975" y="1080"/>
                </a:lnTo>
                <a:lnTo>
                  <a:pt x="2975" y="1109"/>
                </a:lnTo>
                <a:lnTo>
                  <a:pt x="2997" y="1090"/>
                </a:lnTo>
                <a:lnTo>
                  <a:pt x="2991" y="1118"/>
                </a:lnTo>
                <a:lnTo>
                  <a:pt x="3020" y="1101"/>
                </a:lnTo>
                <a:lnTo>
                  <a:pt x="3017" y="1119"/>
                </a:lnTo>
                <a:lnTo>
                  <a:pt x="3025" y="1090"/>
                </a:lnTo>
                <a:lnTo>
                  <a:pt x="3052" y="1090"/>
                </a:lnTo>
                <a:lnTo>
                  <a:pt x="3090" y="1128"/>
                </a:lnTo>
                <a:lnTo>
                  <a:pt x="3055" y="1131"/>
                </a:lnTo>
                <a:lnTo>
                  <a:pt x="3088" y="1143"/>
                </a:lnTo>
                <a:lnTo>
                  <a:pt x="3093" y="1167"/>
                </a:lnTo>
                <a:lnTo>
                  <a:pt x="3069" y="1223"/>
                </a:lnTo>
                <a:lnTo>
                  <a:pt x="3064" y="1306"/>
                </a:lnTo>
                <a:lnTo>
                  <a:pt x="2933" y="1478"/>
                </a:lnTo>
                <a:lnTo>
                  <a:pt x="2887" y="1501"/>
                </a:lnTo>
                <a:lnTo>
                  <a:pt x="2851" y="1478"/>
                </a:lnTo>
                <a:lnTo>
                  <a:pt x="2819" y="1511"/>
                </a:lnTo>
                <a:lnTo>
                  <a:pt x="2817" y="1505"/>
                </a:lnTo>
                <a:lnTo>
                  <a:pt x="2835" y="1478"/>
                </a:lnTo>
                <a:lnTo>
                  <a:pt x="2826" y="1435"/>
                </a:lnTo>
                <a:lnTo>
                  <a:pt x="2883" y="1418"/>
                </a:lnTo>
                <a:lnTo>
                  <a:pt x="2925" y="1302"/>
                </a:lnTo>
                <a:lnTo>
                  <a:pt x="2831" y="1330"/>
                </a:lnTo>
                <a:lnTo>
                  <a:pt x="2817" y="1285"/>
                </a:lnTo>
                <a:lnTo>
                  <a:pt x="2740" y="1260"/>
                </a:lnTo>
                <a:lnTo>
                  <a:pt x="2693" y="1142"/>
                </a:lnTo>
                <a:lnTo>
                  <a:pt x="2642" y="1119"/>
                </a:lnTo>
                <a:lnTo>
                  <a:pt x="2549" y="1151"/>
                </a:lnTo>
                <a:lnTo>
                  <a:pt x="2568" y="1175"/>
                </a:lnTo>
                <a:lnTo>
                  <a:pt x="2530" y="1247"/>
                </a:lnTo>
                <a:lnTo>
                  <a:pt x="2494" y="1266"/>
                </a:lnTo>
                <a:lnTo>
                  <a:pt x="2454" y="1250"/>
                </a:lnTo>
                <a:lnTo>
                  <a:pt x="2409" y="1241"/>
                </a:lnTo>
                <a:lnTo>
                  <a:pt x="2288" y="1274"/>
                </a:lnTo>
                <a:lnTo>
                  <a:pt x="2182" y="1226"/>
                </a:lnTo>
                <a:lnTo>
                  <a:pt x="2115" y="1234"/>
                </a:lnTo>
                <a:lnTo>
                  <a:pt x="2090" y="1195"/>
                </a:lnTo>
                <a:lnTo>
                  <a:pt x="2022" y="1167"/>
                </a:lnTo>
                <a:lnTo>
                  <a:pt x="1988" y="1196"/>
                </a:lnTo>
                <a:lnTo>
                  <a:pt x="1985" y="1248"/>
                </a:lnTo>
                <a:lnTo>
                  <a:pt x="1833" y="1226"/>
                </a:lnTo>
                <a:lnTo>
                  <a:pt x="1751" y="1274"/>
                </a:lnTo>
                <a:lnTo>
                  <a:pt x="1708" y="1292"/>
                </a:lnTo>
                <a:lnTo>
                  <a:pt x="1655" y="1255"/>
                </a:lnTo>
                <a:lnTo>
                  <a:pt x="1621" y="1275"/>
                </a:lnTo>
                <a:lnTo>
                  <a:pt x="1556" y="1250"/>
                </a:lnTo>
                <a:lnTo>
                  <a:pt x="1532" y="1247"/>
                </a:lnTo>
                <a:lnTo>
                  <a:pt x="1512" y="1206"/>
                </a:lnTo>
                <a:lnTo>
                  <a:pt x="1479" y="1206"/>
                </a:lnTo>
                <a:lnTo>
                  <a:pt x="1464" y="1212"/>
                </a:lnTo>
                <a:lnTo>
                  <a:pt x="1435" y="1182"/>
                </a:lnTo>
                <a:lnTo>
                  <a:pt x="1419" y="1191"/>
                </a:lnTo>
                <a:lnTo>
                  <a:pt x="1400" y="1200"/>
                </a:lnTo>
                <a:lnTo>
                  <a:pt x="1327" y="1135"/>
                </a:lnTo>
                <a:lnTo>
                  <a:pt x="1308" y="1129"/>
                </a:lnTo>
                <a:lnTo>
                  <a:pt x="1260" y="1080"/>
                </a:lnTo>
                <a:lnTo>
                  <a:pt x="1215" y="1109"/>
                </a:lnTo>
                <a:lnTo>
                  <a:pt x="1206" y="1089"/>
                </a:lnTo>
                <a:lnTo>
                  <a:pt x="1140" y="1088"/>
                </a:lnTo>
                <a:lnTo>
                  <a:pt x="1114" y="1052"/>
                </a:lnTo>
                <a:lnTo>
                  <a:pt x="1079" y="1053"/>
                </a:lnTo>
                <a:lnTo>
                  <a:pt x="1066" y="1069"/>
                </a:lnTo>
                <a:lnTo>
                  <a:pt x="1022" y="1078"/>
                </a:lnTo>
                <a:lnTo>
                  <a:pt x="1009" y="1069"/>
                </a:lnTo>
                <a:lnTo>
                  <a:pt x="992" y="1096"/>
                </a:lnTo>
                <a:lnTo>
                  <a:pt x="980" y="1089"/>
                </a:lnTo>
                <a:lnTo>
                  <a:pt x="925" y="1097"/>
                </a:lnTo>
                <a:lnTo>
                  <a:pt x="908" y="1089"/>
                </a:lnTo>
                <a:lnTo>
                  <a:pt x="900" y="1097"/>
                </a:lnTo>
                <a:lnTo>
                  <a:pt x="928" y="1129"/>
                </a:lnTo>
                <a:lnTo>
                  <a:pt x="910" y="1147"/>
                </a:lnTo>
                <a:lnTo>
                  <a:pt x="913" y="1174"/>
                </a:lnTo>
                <a:lnTo>
                  <a:pt x="942" y="1175"/>
                </a:lnTo>
                <a:lnTo>
                  <a:pt x="955" y="1200"/>
                </a:lnTo>
                <a:lnTo>
                  <a:pt x="946" y="1217"/>
                </a:lnTo>
                <a:lnTo>
                  <a:pt x="925" y="1206"/>
                </a:lnTo>
                <a:lnTo>
                  <a:pt x="908" y="1217"/>
                </a:lnTo>
                <a:lnTo>
                  <a:pt x="891" y="1208"/>
                </a:lnTo>
                <a:lnTo>
                  <a:pt x="883" y="1191"/>
                </a:lnTo>
                <a:lnTo>
                  <a:pt x="862" y="1200"/>
                </a:lnTo>
                <a:lnTo>
                  <a:pt x="846" y="1192"/>
                </a:lnTo>
                <a:lnTo>
                  <a:pt x="830" y="1206"/>
                </a:lnTo>
                <a:lnTo>
                  <a:pt x="805" y="1209"/>
                </a:lnTo>
                <a:lnTo>
                  <a:pt x="791" y="1191"/>
                </a:lnTo>
                <a:lnTo>
                  <a:pt x="710" y="1184"/>
                </a:lnTo>
                <a:lnTo>
                  <a:pt x="699" y="1195"/>
                </a:lnTo>
                <a:lnTo>
                  <a:pt x="690" y="1193"/>
                </a:lnTo>
                <a:lnTo>
                  <a:pt x="679" y="1215"/>
                </a:lnTo>
                <a:lnTo>
                  <a:pt x="681" y="1234"/>
                </a:lnTo>
                <a:lnTo>
                  <a:pt x="671" y="1236"/>
                </a:lnTo>
                <a:lnTo>
                  <a:pt x="664" y="1217"/>
                </a:lnTo>
                <a:lnTo>
                  <a:pt x="652" y="1220"/>
                </a:lnTo>
                <a:lnTo>
                  <a:pt x="650" y="1279"/>
                </a:lnTo>
                <a:lnTo>
                  <a:pt x="662" y="1297"/>
                </a:lnTo>
                <a:lnTo>
                  <a:pt x="662" y="1313"/>
                </a:lnTo>
                <a:lnTo>
                  <a:pt x="676" y="1312"/>
                </a:lnTo>
                <a:lnTo>
                  <a:pt x="690" y="1304"/>
                </a:lnTo>
                <a:lnTo>
                  <a:pt x="707" y="1330"/>
                </a:lnTo>
                <a:lnTo>
                  <a:pt x="718" y="1348"/>
                </a:lnTo>
                <a:lnTo>
                  <a:pt x="731" y="1369"/>
                </a:lnTo>
                <a:lnTo>
                  <a:pt x="748" y="1375"/>
                </a:lnTo>
                <a:lnTo>
                  <a:pt x="724" y="1393"/>
                </a:lnTo>
                <a:lnTo>
                  <a:pt x="709" y="1377"/>
                </a:lnTo>
                <a:lnTo>
                  <a:pt x="690" y="1443"/>
                </a:lnTo>
                <a:lnTo>
                  <a:pt x="712" y="1460"/>
                </a:lnTo>
                <a:lnTo>
                  <a:pt x="729" y="1523"/>
                </a:lnTo>
                <a:lnTo>
                  <a:pt x="713" y="1511"/>
                </a:lnTo>
                <a:lnTo>
                  <a:pt x="694" y="1505"/>
                </a:lnTo>
                <a:lnTo>
                  <a:pt x="676" y="1501"/>
                </a:lnTo>
                <a:lnTo>
                  <a:pt x="662" y="1495"/>
                </a:lnTo>
                <a:lnTo>
                  <a:pt x="650" y="1493"/>
                </a:lnTo>
                <a:lnTo>
                  <a:pt x="637" y="1469"/>
                </a:lnTo>
                <a:lnTo>
                  <a:pt x="611" y="1484"/>
                </a:lnTo>
                <a:lnTo>
                  <a:pt x="587" y="1482"/>
                </a:lnTo>
                <a:lnTo>
                  <a:pt x="572" y="1462"/>
                </a:lnTo>
                <a:lnTo>
                  <a:pt x="531" y="1445"/>
                </a:lnTo>
                <a:lnTo>
                  <a:pt x="489" y="1447"/>
                </a:lnTo>
                <a:lnTo>
                  <a:pt x="447" y="1415"/>
                </a:lnTo>
                <a:lnTo>
                  <a:pt x="480" y="1386"/>
                </a:lnTo>
                <a:lnTo>
                  <a:pt x="484" y="1359"/>
                </a:lnTo>
                <a:lnTo>
                  <a:pt x="483" y="1334"/>
                </a:lnTo>
                <a:lnTo>
                  <a:pt x="486" y="1316"/>
                </a:lnTo>
                <a:lnTo>
                  <a:pt x="509" y="1308"/>
                </a:lnTo>
                <a:lnTo>
                  <a:pt x="496" y="1272"/>
                </a:lnTo>
                <a:lnTo>
                  <a:pt x="470" y="1260"/>
                </a:lnTo>
                <a:lnTo>
                  <a:pt x="458" y="1253"/>
                </a:lnTo>
                <a:lnTo>
                  <a:pt x="440" y="1260"/>
                </a:lnTo>
                <a:lnTo>
                  <a:pt x="404" y="1248"/>
                </a:lnTo>
                <a:lnTo>
                  <a:pt x="373" y="1211"/>
                </a:lnTo>
                <a:lnTo>
                  <a:pt x="349" y="1200"/>
                </a:lnTo>
                <a:lnTo>
                  <a:pt x="337" y="1163"/>
                </a:lnTo>
                <a:lnTo>
                  <a:pt x="314" y="1160"/>
                </a:lnTo>
                <a:lnTo>
                  <a:pt x="296" y="1170"/>
                </a:lnTo>
                <a:lnTo>
                  <a:pt x="282" y="1178"/>
                </a:lnTo>
                <a:lnTo>
                  <a:pt x="275" y="1163"/>
                </a:lnTo>
                <a:lnTo>
                  <a:pt x="264" y="1146"/>
                </a:lnTo>
                <a:lnTo>
                  <a:pt x="293" y="1145"/>
                </a:lnTo>
                <a:lnTo>
                  <a:pt x="292" y="1133"/>
                </a:lnTo>
                <a:lnTo>
                  <a:pt x="285" y="1126"/>
                </a:lnTo>
                <a:lnTo>
                  <a:pt x="275" y="1118"/>
                </a:lnTo>
                <a:lnTo>
                  <a:pt x="260" y="1078"/>
                </a:lnTo>
                <a:lnTo>
                  <a:pt x="238" y="1055"/>
                </a:lnTo>
                <a:lnTo>
                  <a:pt x="213" y="1053"/>
                </a:lnTo>
                <a:lnTo>
                  <a:pt x="194" y="1053"/>
                </a:lnTo>
                <a:lnTo>
                  <a:pt x="175" y="1042"/>
                </a:lnTo>
                <a:lnTo>
                  <a:pt x="161" y="1039"/>
                </a:lnTo>
                <a:lnTo>
                  <a:pt x="147" y="1039"/>
                </a:lnTo>
                <a:lnTo>
                  <a:pt x="140" y="1052"/>
                </a:lnTo>
                <a:lnTo>
                  <a:pt x="124" y="1066"/>
                </a:lnTo>
                <a:lnTo>
                  <a:pt x="123" y="1085"/>
                </a:lnTo>
                <a:lnTo>
                  <a:pt x="114" y="1089"/>
                </a:lnTo>
                <a:lnTo>
                  <a:pt x="106" y="1118"/>
                </a:lnTo>
                <a:lnTo>
                  <a:pt x="99" y="1109"/>
                </a:lnTo>
                <a:lnTo>
                  <a:pt x="96" y="1097"/>
                </a:lnTo>
                <a:lnTo>
                  <a:pt x="0" y="108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6" name="Freeform 122"/>
          <p:cNvSpPr>
            <a:spLocks/>
          </p:cNvSpPr>
          <p:nvPr/>
        </p:nvSpPr>
        <p:spPr bwMode="auto">
          <a:xfrm>
            <a:off x="6480175" y="2422526"/>
            <a:ext cx="76200" cy="36513"/>
          </a:xfrm>
          <a:custGeom>
            <a:avLst/>
            <a:gdLst>
              <a:gd name="T0" fmla="*/ 0 w 128"/>
              <a:gd name="T1" fmla="*/ 2147483647 h 60"/>
              <a:gd name="T2" fmla="*/ 2147483647 w 128"/>
              <a:gd name="T3" fmla="*/ 2147483647 h 60"/>
              <a:gd name="T4" fmla="*/ 2147483647 w 128"/>
              <a:gd name="T5" fmla="*/ 2147483647 h 60"/>
              <a:gd name="T6" fmla="*/ 2147483647 w 128"/>
              <a:gd name="T7" fmla="*/ 0 h 60"/>
              <a:gd name="T8" fmla="*/ 2147483647 w 128"/>
              <a:gd name="T9" fmla="*/ 2147483647 h 60"/>
              <a:gd name="T10" fmla="*/ 2147483647 w 128"/>
              <a:gd name="T11" fmla="*/ 2147483647 h 60"/>
              <a:gd name="T12" fmla="*/ 2147483647 w 128"/>
              <a:gd name="T13" fmla="*/ 2147483647 h 60"/>
              <a:gd name="T14" fmla="*/ 2147483647 w 128"/>
              <a:gd name="T15" fmla="*/ 2147483647 h 60"/>
              <a:gd name="T16" fmla="*/ 2147483647 w 128"/>
              <a:gd name="T17" fmla="*/ 2147483647 h 60"/>
              <a:gd name="T18" fmla="*/ 2147483647 w 128"/>
              <a:gd name="T19" fmla="*/ 2147483647 h 60"/>
              <a:gd name="T20" fmla="*/ 0 w 128"/>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60"/>
              <a:gd name="T35" fmla="*/ 128 w 128"/>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60">
                <a:moveTo>
                  <a:pt x="0" y="42"/>
                </a:moveTo>
                <a:lnTo>
                  <a:pt x="28" y="27"/>
                </a:lnTo>
                <a:lnTo>
                  <a:pt x="6" y="16"/>
                </a:lnTo>
                <a:lnTo>
                  <a:pt x="99" y="0"/>
                </a:lnTo>
                <a:lnTo>
                  <a:pt x="113" y="1"/>
                </a:lnTo>
                <a:lnTo>
                  <a:pt x="97" y="15"/>
                </a:lnTo>
                <a:lnTo>
                  <a:pt x="128" y="15"/>
                </a:lnTo>
                <a:lnTo>
                  <a:pt x="47" y="49"/>
                </a:lnTo>
                <a:lnTo>
                  <a:pt x="28" y="60"/>
                </a:lnTo>
                <a:lnTo>
                  <a:pt x="32" y="43"/>
                </a:lnTo>
                <a:lnTo>
                  <a:pt x="0" y="42"/>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7" name="Freeform 123"/>
          <p:cNvSpPr>
            <a:spLocks/>
          </p:cNvSpPr>
          <p:nvPr/>
        </p:nvSpPr>
        <p:spPr bwMode="auto">
          <a:xfrm>
            <a:off x="6503988" y="2803526"/>
            <a:ext cx="30162" cy="17463"/>
          </a:xfrm>
          <a:custGeom>
            <a:avLst/>
            <a:gdLst>
              <a:gd name="T0" fmla="*/ 0 w 51"/>
              <a:gd name="T1" fmla="*/ 2147483647 h 31"/>
              <a:gd name="T2" fmla="*/ 2147483647 w 51"/>
              <a:gd name="T3" fmla="*/ 0 h 31"/>
              <a:gd name="T4" fmla="*/ 2147483647 w 51"/>
              <a:gd name="T5" fmla="*/ 2147483647 h 31"/>
              <a:gd name="T6" fmla="*/ 0 w 51"/>
              <a:gd name="T7" fmla="*/ 2147483647 h 31"/>
              <a:gd name="T8" fmla="*/ 0 60000 65536"/>
              <a:gd name="T9" fmla="*/ 0 60000 65536"/>
              <a:gd name="T10" fmla="*/ 0 60000 65536"/>
              <a:gd name="T11" fmla="*/ 0 60000 65536"/>
              <a:gd name="T12" fmla="*/ 0 w 51"/>
              <a:gd name="T13" fmla="*/ 0 h 31"/>
              <a:gd name="T14" fmla="*/ 51 w 51"/>
              <a:gd name="T15" fmla="*/ 31 h 31"/>
            </a:gdLst>
            <a:ahLst/>
            <a:cxnLst>
              <a:cxn ang="T8">
                <a:pos x="T0" y="T1"/>
              </a:cxn>
              <a:cxn ang="T9">
                <a:pos x="T2" y="T3"/>
              </a:cxn>
              <a:cxn ang="T10">
                <a:pos x="T4" y="T5"/>
              </a:cxn>
              <a:cxn ang="T11">
                <a:pos x="T6" y="T7"/>
              </a:cxn>
            </a:cxnLst>
            <a:rect l="T12" t="T13" r="T14" b="T15"/>
            <a:pathLst>
              <a:path w="51" h="31">
                <a:moveTo>
                  <a:pt x="0" y="31"/>
                </a:moveTo>
                <a:lnTo>
                  <a:pt x="15" y="0"/>
                </a:lnTo>
                <a:lnTo>
                  <a:pt x="51" y="16"/>
                </a:lnTo>
                <a:lnTo>
                  <a:pt x="0" y="3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8" name="Freeform 124"/>
          <p:cNvSpPr>
            <a:spLocks/>
          </p:cNvSpPr>
          <p:nvPr/>
        </p:nvSpPr>
        <p:spPr bwMode="auto">
          <a:xfrm>
            <a:off x="6554789" y="2689225"/>
            <a:ext cx="92075" cy="77788"/>
          </a:xfrm>
          <a:custGeom>
            <a:avLst/>
            <a:gdLst>
              <a:gd name="T0" fmla="*/ 0 w 155"/>
              <a:gd name="T1" fmla="*/ 2147483647 h 129"/>
              <a:gd name="T2" fmla="*/ 2147483647 w 155"/>
              <a:gd name="T3" fmla="*/ 2147483647 h 129"/>
              <a:gd name="T4" fmla="*/ 2147483647 w 155"/>
              <a:gd name="T5" fmla="*/ 2147483647 h 129"/>
              <a:gd name="T6" fmla="*/ 2147483647 w 155"/>
              <a:gd name="T7" fmla="*/ 2147483647 h 129"/>
              <a:gd name="T8" fmla="*/ 2147483647 w 155"/>
              <a:gd name="T9" fmla="*/ 2147483647 h 129"/>
              <a:gd name="T10" fmla="*/ 2147483647 w 155"/>
              <a:gd name="T11" fmla="*/ 2147483647 h 129"/>
              <a:gd name="T12" fmla="*/ 2147483647 w 155"/>
              <a:gd name="T13" fmla="*/ 2147483647 h 129"/>
              <a:gd name="T14" fmla="*/ 2147483647 w 155"/>
              <a:gd name="T15" fmla="*/ 2147483647 h 129"/>
              <a:gd name="T16" fmla="*/ 2147483647 w 155"/>
              <a:gd name="T17" fmla="*/ 2147483647 h 129"/>
              <a:gd name="T18" fmla="*/ 2147483647 w 155"/>
              <a:gd name="T19" fmla="*/ 2147483647 h 129"/>
              <a:gd name="T20" fmla="*/ 2147483647 w 155"/>
              <a:gd name="T21" fmla="*/ 0 h 129"/>
              <a:gd name="T22" fmla="*/ 2147483647 w 155"/>
              <a:gd name="T23" fmla="*/ 2147483647 h 129"/>
              <a:gd name="T24" fmla="*/ 2147483647 w 155"/>
              <a:gd name="T25" fmla="*/ 2147483647 h 129"/>
              <a:gd name="T26" fmla="*/ 0 w 155"/>
              <a:gd name="T27" fmla="*/ 2147483647 h 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5"/>
              <a:gd name="T43" fmla="*/ 0 h 129"/>
              <a:gd name="T44" fmla="*/ 155 w 155"/>
              <a:gd name="T45" fmla="*/ 129 h 1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5" h="129">
                <a:moveTo>
                  <a:pt x="0" y="63"/>
                </a:moveTo>
                <a:lnTo>
                  <a:pt x="12" y="90"/>
                </a:lnTo>
                <a:lnTo>
                  <a:pt x="29" y="82"/>
                </a:lnTo>
                <a:lnTo>
                  <a:pt x="47" y="99"/>
                </a:lnTo>
                <a:lnTo>
                  <a:pt x="63" y="90"/>
                </a:lnTo>
                <a:lnTo>
                  <a:pt x="57" y="122"/>
                </a:lnTo>
                <a:lnTo>
                  <a:pt x="155" y="129"/>
                </a:lnTo>
                <a:lnTo>
                  <a:pt x="115" y="106"/>
                </a:lnTo>
                <a:lnTo>
                  <a:pt x="97" y="65"/>
                </a:lnTo>
                <a:lnTo>
                  <a:pt x="100" y="24"/>
                </a:lnTo>
                <a:lnTo>
                  <a:pt x="124" y="0"/>
                </a:lnTo>
                <a:lnTo>
                  <a:pt x="39" y="9"/>
                </a:lnTo>
                <a:lnTo>
                  <a:pt x="20" y="63"/>
                </a:lnTo>
                <a:lnTo>
                  <a:pt x="0" y="6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49" name="Freeform 125"/>
          <p:cNvSpPr>
            <a:spLocks/>
          </p:cNvSpPr>
          <p:nvPr/>
        </p:nvSpPr>
        <p:spPr bwMode="auto">
          <a:xfrm>
            <a:off x="6588126" y="2563814"/>
            <a:ext cx="233363" cy="123825"/>
          </a:xfrm>
          <a:custGeom>
            <a:avLst/>
            <a:gdLst>
              <a:gd name="T0" fmla="*/ 0 w 391"/>
              <a:gd name="T1" fmla="*/ 2147483647 h 208"/>
              <a:gd name="T2" fmla="*/ 2147483647 w 391"/>
              <a:gd name="T3" fmla="*/ 2147483647 h 208"/>
              <a:gd name="T4" fmla="*/ 2147483647 w 391"/>
              <a:gd name="T5" fmla="*/ 2147483647 h 208"/>
              <a:gd name="T6" fmla="*/ 2147483647 w 391"/>
              <a:gd name="T7" fmla="*/ 2147483647 h 208"/>
              <a:gd name="T8" fmla="*/ 2147483647 w 391"/>
              <a:gd name="T9" fmla="*/ 2147483647 h 208"/>
              <a:gd name="T10" fmla="*/ 2147483647 w 391"/>
              <a:gd name="T11" fmla="*/ 2147483647 h 208"/>
              <a:gd name="T12" fmla="*/ 2147483647 w 391"/>
              <a:gd name="T13" fmla="*/ 2147483647 h 208"/>
              <a:gd name="T14" fmla="*/ 2147483647 w 391"/>
              <a:gd name="T15" fmla="*/ 2147483647 h 208"/>
              <a:gd name="T16" fmla="*/ 2147483647 w 391"/>
              <a:gd name="T17" fmla="*/ 2147483647 h 208"/>
              <a:gd name="T18" fmla="*/ 2147483647 w 391"/>
              <a:gd name="T19" fmla="*/ 2147483647 h 208"/>
              <a:gd name="T20" fmla="*/ 2147483647 w 391"/>
              <a:gd name="T21" fmla="*/ 2147483647 h 208"/>
              <a:gd name="T22" fmla="*/ 2147483647 w 391"/>
              <a:gd name="T23" fmla="*/ 2147483647 h 208"/>
              <a:gd name="T24" fmla="*/ 2147483647 w 391"/>
              <a:gd name="T25" fmla="*/ 2147483647 h 208"/>
              <a:gd name="T26" fmla="*/ 2147483647 w 391"/>
              <a:gd name="T27" fmla="*/ 2147483647 h 208"/>
              <a:gd name="T28" fmla="*/ 2147483647 w 391"/>
              <a:gd name="T29" fmla="*/ 2147483647 h 208"/>
              <a:gd name="T30" fmla="*/ 2147483647 w 391"/>
              <a:gd name="T31" fmla="*/ 2147483647 h 208"/>
              <a:gd name="T32" fmla="*/ 2147483647 w 391"/>
              <a:gd name="T33" fmla="*/ 2147483647 h 208"/>
              <a:gd name="T34" fmla="*/ 2147483647 w 391"/>
              <a:gd name="T35" fmla="*/ 2147483647 h 208"/>
              <a:gd name="T36" fmla="*/ 2147483647 w 391"/>
              <a:gd name="T37" fmla="*/ 0 h 208"/>
              <a:gd name="T38" fmla="*/ 2147483647 w 391"/>
              <a:gd name="T39" fmla="*/ 2147483647 h 208"/>
              <a:gd name="T40" fmla="*/ 2147483647 w 391"/>
              <a:gd name="T41" fmla="*/ 2147483647 h 208"/>
              <a:gd name="T42" fmla="*/ 2147483647 w 391"/>
              <a:gd name="T43" fmla="*/ 2147483647 h 208"/>
              <a:gd name="T44" fmla="*/ 2147483647 w 391"/>
              <a:gd name="T45" fmla="*/ 2147483647 h 208"/>
              <a:gd name="T46" fmla="*/ 2147483647 w 391"/>
              <a:gd name="T47" fmla="*/ 2147483647 h 208"/>
              <a:gd name="T48" fmla="*/ 2147483647 w 391"/>
              <a:gd name="T49" fmla="*/ 2147483647 h 208"/>
              <a:gd name="T50" fmla="*/ 2147483647 w 391"/>
              <a:gd name="T51" fmla="*/ 2147483647 h 208"/>
              <a:gd name="T52" fmla="*/ 2147483647 w 391"/>
              <a:gd name="T53" fmla="*/ 2147483647 h 208"/>
              <a:gd name="T54" fmla="*/ 2147483647 w 391"/>
              <a:gd name="T55" fmla="*/ 2147483647 h 208"/>
              <a:gd name="T56" fmla="*/ 2147483647 w 391"/>
              <a:gd name="T57" fmla="*/ 2147483647 h 208"/>
              <a:gd name="T58" fmla="*/ 0 w 391"/>
              <a:gd name="T59" fmla="*/ 2147483647 h 2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1"/>
              <a:gd name="T91" fmla="*/ 0 h 208"/>
              <a:gd name="T92" fmla="*/ 391 w 391"/>
              <a:gd name="T93" fmla="*/ 208 h 2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1" h="208">
                <a:moveTo>
                  <a:pt x="0" y="177"/>
                </a:moveTo>
                <a:lnTo>
                  <a:pt x="35" y="184"/>
                </a:lnTo>
                <a:lnTo>
                  <a:pt x="12" y="201"/>
                </a:lnTo>
                <a:lnTo>
                  <a:pt x="77" y="208"/>
                </a:lnTo>
                <a:lnTo>
                  <a:pt x="80" y="184"/>
                </a:lnTo>
                <a:lnTo>
                  <a:pt x="96" y="188"/>
                </a:lnTo>
                <a:lnTo>
                  <a:pt x="79" y="174"/>
                </a:lnTo>
                <a:lnTo>
                  <a:pt x="103" y="179"/>
                </a:lnTo>
                <a:lnTo>
                  <a:pt x="98" y="153"/>
                </a:lnTo>
                <a:lnTo>
                  <a:pt x="111" y="169"/>
                </a:lnTo>
                <a:lnTo>
                  <a:pt x="130" y="155"/>
                </a:lnTo>
                <a:lnTo>
                  <a:pt x="119" y="136"/>
                </a:lnTo>
                <a:lnTo>
                  <a:pt x="157" y="139"/>
                </a:lnTo>
                <a:lnTo>
                  <a:pt x="147" y="128"/>
                </a:lnTo>
                <a:lnTo>
                  <a:pt x="163" y="130"/>
                </a:lnTo>
                <a:lnTo>
                  <a:pt x="176" y="111"/>
                </a:lnTo>
                <a:lnTo>
                  <a:pt x="370" y="45"/>
                </a:lnTo>
                <a:lnTo>
                  <a:pt x="391" y="17"/>
                </a:lnTo>
                <a:lnTo>
                  <a:pt x="353" y="0"/>
                </a:lnTo>
                <a:lnTo>
                  <a:pt x="271" y="42"/>
                </a:lnTo>
                <a:lnTo>
                  <a:pt x="186" y="42"/>
                </a:lnTo>
                <a:lnTo>
                  <a:pt x="96" y="97"/>
                </a:lnTo>
                <a:lnTo>
                  <a:pt x="48" y="106"/>
                </a:lnTo>
                <a:lnTo>
                  <a:pt x="49" y="128"/>
                </a:lnTo>
                <a:lnTo>
                  <a:pt x="77" y="130"/>
                </a:lnTo>
                <a:lnTo>
                  <a:pt x="46" y="131"/>
                </a:lnTo>
                <a:lnTo>
                  <a:pt x="58" y="143"/>
                </a:lnTo>
                <a:lnTo>
                  <a:pt x="35" y="155"/>
                </a:lnTo>
                <a:lnTo>
                  <a:pt x="61" y="166"/>
                </a:lnTo>
                <a:lnTo>
                  <a:pt x="0" y="177"/>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0" name="Freeform 126"/>
          <p:cNvSpPr>
            <a:spLocks/>
          </p:cNvSpPr>
          <p:nvPr/>
        </p:nvSpPr>
        <p:spPr bwMode="auto">
          <a:xfrm>
            <a:off x="6721475" y="2403475"/>
            <a:ext cx="44450" cy="25400"/>
          </a:xfrm>
          <a:custGeom>
            <a:avLst/>
            <a:gdLst>
              <a:gd name="T0" fmla="*/ 0 w 75"/>
              <a:gd name="T1" fmla="*/ 2147483647 h 42"/>
              <a:gd name="T2" fmla="*/ 2147483647 w 75"/>
              <a:gd name="T3" fmla="*/ 2147483647 h 42"/>
              <a:gd name="T4" fmla="*/ 2147483647 w 75"/>
              <a:gd name="T5" fmla="*/ 2147483647 h 42"/>
              <a:gd name="T6" fmla="*/ 2147483647 w 75"/>
              <a:gd name="T7" fmla="*/ 0 h 42"/>
              <a:gd name="T8" fmla="*/ 0 w 75"/>
              <a:gd name="T9" fmla="*/ 2147483647 h 42"/>
              <a:gd name="T10" fmla="*/ 0 60000 65536"/>
              <a:gd name="T11" fmla="*/ 0 60000 65536"/>
              <a:gd name="T12" fmla="*/ 0 60000 65536"/>
              <a:gd name="T13" fmla="*/ 0 60000 65536"/>
              <a:gd name="T14" fmla="*/ 0 60000 65536"/>
              <a:gd name="T15" fmla="*/ 0 w 75"/>
              <a:gd name="T16" fmla="*/ 0 h 42"/>
              <a:gd name="T17" fmla="*/ 75 w 75"/>
              <a:gd name="T18" fmla="*/ 42 h 42"/>
            </a:gdLst>
            <a:ahLst/>
            <a:cxnLst>
              <a:cxn ang="T10">
                <a:pos x="T0" y="T1"/>
              </a:cxn>
              <a:cxn ang="T11">
                <a:pos x="T2" y="T3"/>
              </a:cxn>
              <a:cxn ang="T12">
                <a:pos x="T4" y="T5"/>
              </a:cxn>
              <a:cxn ang="T13">
                <a:pos x="T6" y="T7"/>
              </a:cxn>
              <a:cxn ang="T14">
                <a:pos x="T8" y="T9"/>
              </a:cxn>
            </a:cxnLst>
            <a:rect l="T15" t="T16" r="T17" b="T18"/>
            <a:pathLst>
              <a:path w="75" h="42">
                <a:moveTo>
                  <a:pt x="0" y="30"/>
                </a:moveTo>
                <a:lnTo>
                  <a:pt x="22" y="42"/>
                </a:lnTo>
                <a:lnTo>
                  <a:pt x="75" y="27"/>
                </a:lnTo>
                <a:lnTo>
                  <a:pt x="44" y="0"/>
                </a:lnTo>
                <a:lnTo>
                  <a:pt x="0" y="3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1" name="Freeform 127"/>
          <p:cNvSpPr>
            <a:spLocks/>
          </p:cNvSpPr>
          <p:nvPr/>
        </p:nvSpPr>
        <p:spPr bwMode="auto">
          <a:xfrm>
            <a:off x="7151689" y="2454275"/>
            <a:ext cx="39687" cy="14288"/>
          </a:xfrm>
          <a:custGeom>
            <a:avLst/>
            <a:gdLst>
              <a:gd name="T0" fmla="*/ 0 w 69"/>
              <a:gd name="T1" fmla="*/ 0 h 26"/>
              <a:gd name="T2" fmla="*/ 2147483647 w 69"/>
              <a:gd name="T3" fmla="*/ 2147483647 h 26"/>
              <a:gd name="T4" fmla="*/ 2147483647 w 69"/>
              <a:gd name="T5" fmla="*/ 2147483647 h 26"/>
              <a:gd name="T6" fmla="*/ 2147483647 w 69"/>
              <a:gd name="T7" fmla="*/ 2147483647 h 26"/>
              <a:gd name="T8" fmla="*/ 2147483647 w 69"/>
              <a:gd name="T9" fmla="*/ 2147483647 h 26"/>
              <a:gd name="T10" fmla="*/ 0 w 69"/>
              <a:gd name="T11" fmla="*/ 0 h 26"/>
              <a:gd name="T12" fmla="*/ 0 60000 65536"/>
              <a:gd name="T13" fmla="*/ 0 60000 65536"/>
              <a:gd name="T14" fmla="*/ 0 60000 65536"/>
              <a:gd name="T15" fmla="*/ 0 60000 65536"/>
              <a:gd name="T16" fmla="*/ 0 60000 65536"/>
              <a:gd name="T17" fmla="*/ 0 60000 65536"/>
              <a:gd name="T18" fmla="*/ 0 w 69"/>
              <a:gd name="T19" fmla="*/ 0 h 26"/>
              <a:gd name="T20" fmla="*/ 69 w 6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69" h="26">
                <a:moveTo>
                  <a:pt x="0" y="0"/>
                </a:moveTo>
                <a:lnTo>
                  <a:pt x="31" y="21"/>
                </a:lnTo>
                <a:lnTo>
                  <a:pt x="22" y="26"/>
                </a:lnTo>
                <a:lnTo>
                  <a:pt x="48" y="26"/>
                </a:lnTo>
                <a:lnTo>
                  <a:pt x="69" y="13"/>
                </a:lnTo>
                <a:lnTo>
                  <a:pt x="0" y="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2" name="Freeform 128"/>
          <p:cNvSpPr>
            <a:spLocks/>
          </p:cNvSpPr>
          <p:nvPr/>
        </p:nvSpPr>
        <p:spPr bwMode="auto">
          <a:xfrm>
            <a:off x="7158039" y="2408239"/>
            <a:ext cx="96837" cy="47625"/>
          </a:xfrm>
          <a:custGeom>
            <a:avLst/>
            <a:gdLst>
              <a:gd name="T0" fmla="*/ 0 w 161"/>
              <a:gd name="T1" fmla="*/ 2147483647 h 77"/>
              <a:gd name="T2" fmla="*/ 2147483647 w 161"/>
              <a:gd name="T3" fmla="*/ 2147483647 h 77"/>
              <a:gd name="T4" fmla="*/ 2147483647 w 161"/>
              <a:gd name="T5" fmla="*/ 0 h 77"/>
              <a:gd name="T6" fmla="*/ 2147483647 w 161"/>
              <a:gd name="T7" fmla="*/ 2147483647 h 77"/>
              <a:gd name="T8" fmla="*/ 2147483647 w 161"/>
              <a:gd name="T9" fmla="*/ 2147483647 h 77"/>
              <a:gd name="T10" fmla="*/ 2147483647 w 161"/>
              <a:gd name="T11" fmla="*/ 2147483647 h 77"/>
              <a:gd name="T12" fmla="*/ 2147483647 w 161"/>
              <a:gd name="T13" fmla="*/ 2147483647 h 77"/>
              <a:gd name="T14" fmla="*/ 0 w 161"/>
              <a:gd name="T15" fmla="*/ 2147483647 h 77"/>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7"/>
              <a:gd name="T26" fmla="*/ 161 w 161"/>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7">
                <a:moveTo>
                  <a:pt x="0" y="63"/>
                </a:moveTo>
                <a:lnTo>
                  <a:pt x="43" y="20"/>
                </a:lnTo>
                <a:lnTo>
                  <a:pt x="104" y="0"/>
                </a:lnTo>
                <a:lnTo>
                  <a:pt x="161" y="38"/>
                </a:lnTo>
                <a:lnTo>
                  <a:pt x="142" y="44"/>
                </a:lnTo>
                <a:lnTo>
                  <a:pt x="148" y="61"/>
                </a:lnTo>
                <a:lnTo>
                  <a:pt x="65" y="77"/>
                </a:lnTo>
                <a:lnTo>
                  <a:pt x="0" y="63"/>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3" name="Freeform 129"/>
          <p:cNvSpPr>
            <a:spLocks/>
          </p:cNvSpPr>
          <p:nvPr/>
        </p:nvSpPr>
        <p:spPr bwMode="auto">
          <a:xfrm>
            <a:off x="7180263" y="2447926"/>
            <a:ext cx="107950" cy="53975"/>
          </a:xfrm>
          <a:custGeom>
            <a:avLst/>
            <a:gdLst>
              <a:gd name="T0" fmla="*/ 0 w 182"/>
              <a:gd name="T1" fmla="*/ 2147483647 h 90"/>
              <a:gd name="T2" fmla="*/ 2147483647 w 182"/>
              <a:gd name="T3" fmla="*/ 2147483647 h 90"/>
              <a:gd name="T4" fmla="*/ 2147483647 w 182"/>
              <a:gd name="T5" fmla="*/ 2147483647 h 90"/>
              <a:gd name="T6" fmla="*/ 2147483647 w 182"/>
              <a:gd name="T7" fmla="*/ 2147483647 h 90"/>
              <a:gd name="T8" fmla="*/ 2147483647 w 182"/>
              <a:gd name="T9" fmla="*/ 2147483647 h 90"/>
              <a:gd name="T10" fmla="*/ 2147483647 w 182"/>
              <a:gd name="T11" fmla="*/ 2147483647 h 90"/>
              <a:gd name="T12" fmla="*/ 2147483647 w 182"/>
              <a:gd name="T13" fmla="*/ 2147483647 h 90"/>
              <a:gd name="T14" fmla="*/ 2147483647 w 182"/>
              <a:gd name="T15" fmla="*/ 2147483647 h 90"/>
              <a:gd name="T16" fmla="*/ 2147483647 w 182"/>
              <a:gd name="T17" fmla="*/ 2147483647 h 90"/>
              <a:gd name="T18" fmla="*/ 2147483647 w 182"/>
              <a:gd name="T19" fmla="*/ 2147483647 h 90"/>
              <a:gd name="T20" fmla="*/ 2147483647 w 182"/>
              <a:gd name="T21" fmla="*/ 2147483647 h 90"/>
              <a:gd name="T22" fmla="*/ 2147483647 w 182"/>
              <a:gd name="T23" fmla="*/ 2147483647 h 90"/>
              <a:gd name="T24" fmla="*/ 2147483647 w 182"/>
              <a:gd name="T25" fmla="*/ 0 h 90"/>
              <a:gd name="T26" fmla="*/ 2147483647 w 182"/>
              <a:gd name="T27" fmla="*/ 2147483647 h 90"/>
              <a:gd name="T28" fmla="*/ 0 w 182"/>
              <a:gd name="T29" fmla="*/ 2147483647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2"/>
              <a:gd name="T46" fmla="*/ 0 h 90"/>
              <a:gd name="T47" fmla="*/ 182 w 182"/>
              <a:gd name="T48" fmla="*/ 90 h 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2" h="90">
                <a:moveTo>
                  <a:pt x="0" y="39"/>
                </a:moveTo>
                <a:lnTo>
                  <a:pt x="33" y="45"/>
                </a:lnTo>
                <a:lnTo>
                  <a:pt x="57" y="76"/>
                </a:lnTo>
                <a:lnTo>
                  <a:pt x="75" y="66"/>
                </a:lnTo>
                <a:lnTo>
                  <a:pt x="150" y="90"/>
                </a:lnTo>
                <a:lnTo>
                  <a:pt x="176" y="80"/>
                </a:lnTo>
                <a:lnTo>
                  <a:pt x="156" y="57"/>
                </a:lnTo>
                <a:lnTo>
                  <a:pt x="172" y="63"/>
                </a:lnTo>
                <a:lnTo>
                  <a:pt x="182" y="26"/>
                </a:lnTo>
                <a:lnTo>
                  <a:pt x="144" y="10"/>
                </a:lnTo>
                <a:lnTo>
                  <a:pt x="105" y="34"/>
                </a:lnTo>
                <a:lnTo>
                  <a:pt x="136" y="21"/>
                </a:lnTo>
                <a:lnTo>
                  <a:pt x="117" y="0"/>
                </a:lnTo>
                <a:lnTo>
                  <a:pt x="53" y="8"/>
                </a:lnTo>
                <a:lnTo>
                  <a:pt x="0" y="39"/>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4" name="Freeform 130"/>
          <p:cNvSpPr>
            <a:spLocks/>
          </p:cNvSpPr>
          <p:nvPr/>
        </p:nvSpPr>
        <p:spPr bwMode="auto">
          <a:xfrm>
            <a:off x="7278689" y="2476501"/>
            <a:ext cx="92075" cy="53975"/>
          </a:xfrm>
          <a:custGeom>
            <a:avLst/>
            <a:gdLst>
              <a:gd name="T0" fmla="*/ 0 w 151"/>
              <a:gd name="T1" fmla="*/ 2147483647 h 90"/>
              <a:gd name="T2" fmla="*/ 2147483647 w 151"/>
              <a:gd name="T3" fmla="*/ 2147483647 h 90"/>
              <a:gd name="T4" fmla="*/ 2147483647 w 151"/>
              <a:gd name="T5" fmla="*/ 2147483647 h 90"/>
              <a:gd name="T6" fmla="*/ 2147483647 w 151"/>
              <a:gd name="T7" fmla="*/ 2147483647 h 90"/>
              <a:gd name="T8" fmla="*/ 2147483647 w 151"/>
              <a:gd name="T9" fmla="*/ 2147483647 h 90"/>
              <a:gd name="T10" fmla="*/ 2147483647 w 151"/>
              <a:gd name="T11" fmla="*/ 2147483647 h 90"/>
              <a:gd name="T12" fmla="*/ 2147483647 w 151"/>
              <a:gd name="T13" fmla="*/ 2147483647 h 90"/>
              <a:gd name="T14" fmla="*/ 2147483647 w 151"/>
              <a:gd name="T15" fmla="*/ 0 h 90"/>
              <a:gd name="T16" fmla="*/ 2147483647 w 151"/>
              <a:gd name="T17" fmla="*/ 2147483647 h 90"/>
              <a:gd name="T18" fmla="*/ 0 w 151"/>
              <a:gd name="T19" fmla="*/ 214748364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1"/>
              <a:gd name="T31" fmla="*/ 0 h 90"/>
              <a:gd name="T32" fmla="*/ 151 w 151"/>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1" h="90">
                <a:moveTo>
                  <a:pt x="0" y="77"/>
                </a:moveTo>
                <a:lnTo>
                  <a:pt x="11" y="90"/>
                </a:lnTo>
                <a:lnTo>
                  <a:pt x="139" y="73"/>
                </a:lnTo>
                <a:lnTo>
                  <a:pt x="151" y="42"/>
                </a:lnTo>
                <a:lnTo>
                  <a:pt x="114" y="18"/>
                </a:lnTo>
                <a:lnTo>
                  <a:pt x="85" y="28"/>
                </a:lnTo>
                <a:lnTo>
                  <a:pt x="91" y="8"/>
                </a:lnTo>
                <a:lnTo>
                  <a:pt x="74" y="0"/>
                </a:lnTo>
                <a:lnTo>
                  <a:pt x="14" y="67"/>
                </a:lnTo>
                <a:lnTo>
                  <a:pt x="0" y="77"/>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5" name="Freeform 131"/>
          <p:cNvSpPr>
            <a:spLocks/>
          </p:cNvSpPr>
          <p:nvPr/>
        </p:nvSpPr>
        <p:spPr bwMode="auto">
          <a:xfrm>
            <a:off x="7842251" y="2592388"/>
            <a:ext cx="100013" cy="49212"/>
          </a:xfrm>
          <a:custGeom>
            <a:avLst/>
            <a:gdLst>
              <a:gd name="T0" fmla="*/ 0 w 169"/>
              <a:gd name="T1" fmla="*/ 2147483647 h 85"/>
              <a:gd name="T2" fmla="*/ 2147483647 w 169"/>
              <a:gd name="T3" fmla="*/ 2147483647 h 85"/>
              <a:gd name="T4" fmla="*/ 2147483647 w 169"/>
              <a:gd name="T5" fmla="*/ 0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0 w 169"/>
              <a:gd name="T23" fmla="*/ 2147483647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9"/>
              <a:gd name="T37" fmla="*/ 0 h 85"/>
              <a:gd name="T38" fmla="*/ 169 w 169"/>
              <a:gd name="T39" fmla="*/ 85 h 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9" h="85">
                <a:moveTo>
                  <a:pt x="0" y="45"/>
                </a:moveTo>
                <a:lnTo>
                  <a:pt x="33" y="2"/>
                </a:lnTo>
                <a:lnTo>
                  <a:pt x="58" y="0"/>
                </a:lnTo>
                <a:lnTo>
                  <a:pt x="97" y="32"/>
                </a:lnTo>
                <a:lnTo>
                  <a:pt x="103" y="9"/>
                </a:lnTo>
                <a:lnTo>
                  <a:pt x="147" y="27"/>
                </a:lnTo>
                <a:lnTo>
                  <a:pt x="142" y="59"/>
                </a:lnTo>
                <a:lnTo>
                  <a:pt x="169" y="69"/>
                </a:lnTo>
                <a:lnTo>
                  <a:pt x="80" y="76"/>
                </a:lnTo>
                <a:lnTo>
                  <a:pt x="75" y="62"/>
                </a:lnTo>
                <a:lnTo>
                  <a:pt x="60" y="85"/>
                </a:lnTo>
                <a:lnTo>
                  <a:pt x="0" y="45"/>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6" name="Freeform 132"/>
          <p:cNvSpPr>
            <a:spLocks/>
          </p:cNvSpPr>
          <p:nvPr/>
        </p:nvSpPr>
        <p:spPr bwMode="auto">
          <a:xfrm>
            <a:off x="7912101" y="2592389"/>
            <a:ext cx="61913" cy="34925"/>
          </a:xfrm>
          <a:custGeom>
            <a:avLst/>
            <a:gdLst>
              <a:gd name="T0" fmla="*/ 0 w 104"/>
              <a:gd name="T1" fmla="*/ 0 h 59"/>
              <a:gd name="T2" fmla="*/ 2147483647 w 104"/>
              <a:gd name="T3" fmla="*/ 2147483647 h 59"/>
              <a:gd name="T4" fmla="*/ 2147483647 w 104"/>
              <a:gd name="T5" fmla="*/ 2147483647 h 59"/>
              <a:gd name="T6" fmla="*/ 2147483647 w 104"/>
              <a:gd name="T7" fmla="*/ 2147483647 h 59"/>
              <a:gd name="T8" fmla="*/ 2147483647 w 104"/>
              <a:gd name="T9" fmla="*/ 2147483647 h 59"/>
              <a:gd name="T10" fmla="*/ 2147483647 w 104"/>
              <a:gd name="T11" fmla="*/ 2147483647 h 59"/>
              <a:gd name="T12" fmla="*/ 0 w 104"/>
              <a:gd name="T13" fmla="*/ 0 h 59"/>
              <a:gd name="T14" fmla="*/ 0 60000 65536"/>
              <a:gd name="T15" fmla="*/ 0 60000 65536"/>
              <a:gd name="T16" fmla="*/ 0 60000 65536"/>
              <a:gd name="T17" fmla="*/ 0 60000 65536"/>
              <a:gd name="T18" fmla="*/ 0 60000 65536"/>
              <a:gd name="T19" fmla="*/ 0 60000 65536"/>
              <a:gd name="T20" fmla="*/ 0 60000 65536"/>
              <a:gd name="T21" fmla="*/ 0 w 104"/>
              <a:gd name="T22" fmla="*/ 0 h 59"/>
              <a:gd name="T23" fmla="*/ 104 w 10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59">
                <a:moveTo>
                  <a:pt x="0" y="0"/>
                </a:moveTo>
                <a:lnTo>
                  <a:pt x="34" y="22"/>
                </a:lnTo>
                <a:lnTo>
                  <a:pt x="26" y="42"/>
                </a:lnTo>
                <a:lnTo>
                  <a:pt x="42" y="59"/>
                </a:lnTo>
                <a:lnTo>
                  <a:pt x="74" y="59"/>
                </a:lnTo>
                <a:lnTo>
                  <a:pt x="104" y="38"/>
                </a:lnTo>
                <a:lnTo>
                  <a:pt x="0" y="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7" name="Freeform 133"/>
          <p:cNvSpPr>
            <a:spLocks/>
          </p:cNvSpPr>
          <p:nvPr/>
        </p:nvSpPr>
        <p:spPr bwMode="auto">
          <a:xfrm>
            <a:off x="7918451" y="3187700"/>
            <a:ext cx="47625" cy="179388"/>
          </a:xfrm>
          <a:custGeom>
            <a:avLst/>
            <a:gdLst>
              <a:gd name="T0" fmla="*/ 0 w 79"/>
              <a:gd name="T1" fmla="*/ 2147483647 h 302"/>
              <a:gd name="T2" fmla="*/ 2147483647 w 79"/>
              <a:gd name="T3" fmla="*/ 2147483647 h 302"/>
              <a:gd name="T4" fmla="*/ 2147483647 w 79"/>
              <a:gd name="T5" fmla="*/ 2147483647 h 302"/>
              <a:gd name="T6" fmla="*/ 2147483647 w 79"/>
              <a:gd name="T7" fmla="*/ 2147483647 h 302"/>
              <a:gd name="T8" fmla="*/ 2147483647 w 79"/>
              <a:gd name="T9" fmla="*/ 2147483647 h 302"/>
              <a:gd name="T10" fmla="*/ 2147483647 w 79"/>
              <a:gd name="T11" fmla="*/ 2147483647 h 302"/>
              <a:gd name="T12" fmla="*/ 2147483647 w 79"/>
              <a:gd name="T13" fmla="*/ 2147483647 h 302"/>
              <a:gd name="T14" fmla="*/ 2147483647 w 79"/>
              <a:gd name="T15" fmla="*/ 2147483647 h 302"/>
              <a:gd name="T16" fmla="*/ 2147483647 w 79"/>
              <a:gd name="T17" fmla="*/ 2147483647 h 302"/>
              <a:gd name="T18" fmla="*/ 2147483647 w 79"/>
              <a:gd name="T19" fmla="*/ 0 h 302"/>
              <a:gd name="T20" fmla="*/ 0 w 79"/>
              <a:gd name="T21" fmla="*/ 2147483647 h 3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02"/>
              <a:gd name="T35" fmla="*/ 79 w 79"/>
              <a:gd name="T36" fmla="*/ 302 h 3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02">
                <a:moveTo>
                  <a:pt x="0" y="75"/>
                </a:moveTo>
                <a:lnTo>
                  <a:pt x="14" y="114"/>
                </a:lnTo>
                <a:lnTo>
                  <a:pt x="14" y="302"/>
                </a:lnTo>
                <a:lnTo>
                  <a:pt x="28" y="281"/>
                </a:lnTo>
                <a:lnTo>
                  <a:pt x="48" y="295"/>
                </a:lnTo>
                <a:lnTo>
                  <a:pt x="24" y="243"/>
                </a:lnTo>
                <a:lnTo>
                  <a:pt x="38" y="189"/>
                </a:lnTo>
                <a:lnTo>
                  <a:pt x="79" y="205"/>
                </a:lnTo>
                <a:lnTo>
                  <a:pt x="39" y="107"/>
                </a:lnTo>
                <a:lnTo>
                  <a:pt x="28" y="0"/>
                </a:lnTo>
                <a:lnTo>
                  <a:pt x="0" y="75"/>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8" name="Freeform 134"/>
          <p:cNvSpPr>
            <a:spLocks/>
          </p:cNvSpPr>
          <p:nvPr/>
        </p:nvSpPr>
        <p:spPr bwMode="auto">
          <a:xfrm>
            <a:off x="7986714" y="2614613"/>
            <a:ext cx="71437" cy="25400"/>
          </a:xfrm>
          <a:custGeom>
            <a:avLst/>
            <a:gdLst>
              <a:gd name="T0" fmla="*/ 0 w 118"/>
              <a:gd name="T1" fmla="*/ 0 h 41"/>
              <a:gd name="T2" fmla="*/ 2147483647 w 118"/>
              <a:gd name="T3" fmla="*/ 2147483647 h 41"/>
              <a:gd name="T4" fmla="*/ 2147483647 w 118"/>
              <a:gd name="T5" fmla="*/ 2147483647 h 41"/>
              <a:gd name="T6" fmla="*/ 2147483647 w 118"/>
              <a:gd name="T7" fmla="*/ 2147483647 h 41"/>
              <a:gd name="T8" fmla="*/ 0 w 118"/>
              <a:gd name="T9" fmla="*/ 0 h 41"/>
              <a:gd name="T10" fmla="*/ 0 60000 65536"/>
              <a:gd name="T11" fmla="*/ 0 60000 65536"/>
              <a:gd name="T12" fmla="*/ 0 60000 65536"/>
              <a:gd name="T13" fmla="*/ 0 60000 65536"/>
              <a:gd name="T14" fmla="*/ 0 60000 65536"/>
              <a:gd name="T15" fmla="*/ 0 w 118"/>
              <a:gd name="T16" fmla="*/ 0 h 41"/>
              <a:gd name="T17" fmla="*/ 118 w 118"/>
              <a:gd name="T18" fmla="*/ 41 h 41"/>
            </a:gdLst>
            <a:ahLst/>
            <a:cxnLst>
              <a:cxn ang="T10">
                <a:pos x="T0" y="T1"/>
              </a:cxn>
              <a:cxn ang="T11">
                <a:pos x="T2" y="T3"/>
              </a:cxn>
              <a:cxn ang="T12">
                <a:pos x="T4" y="T5"/>
              </a:cxn>
              <a:cxn ang="T13">
                <a:pos x="T6" y="T7"/>
              </a:cxn>
              <a:cxn ang="T14">
                <a:pos x="T8" y="T9"/>
              </a:cxn>
            </a:cxnLst>
            <a:rect l="T15" t="T16" r="T17" b="T18"/>
            <a:pathLst>
              <a:path w="118" h="41">
                <a:moveTo>
                  <a:pt x="0" y="0"/>
                </a:moveTo>
                <a:lnTo>
                  <a:pt x="20" y="29"/>
                </a:lnTo>
                <a:lnTo>
                  <a:pt x="75" y="41"/>
                </a:lnTo>
                <a:lnTo>
                  <a:pt x="118" y="32"/>
                </a:lnTo>
                <a:lnTo>
                  <a:pt x="0" y="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59" name="Freeform 135"/>
          <p:cNvSpPr>
            <a:spLocks/>
          </p:cNvSpPr>
          <p:nvPr/>
        </p:nvSpPr>
        <p:spPr bwMode="auto">
          <a:xfrm>
            <a:off x="5638800" y="3413125"/>
            <a:ext cx="185738" cy="147638"/>
          </a:xfrm>
          <a:custGeom>
            <a:avLst/>
            <a:gdLst>
              <a:gd name="T0" fmla="*/ 0 w 313"/>
              <a:gd name="T1" fmla="*/ 2147483647 h 246"/>
              <a:gd name="T2" fmla="*/ 2147483647 w 313"/>
              <a:gd name="T3" fmla="*/ 2147483647 h 246"/>
              <a:gd name="T4" fmla="*/ 2147483647 w 313"/>
              <a:gd name="T5" fmla="*/ 2147483647 h 246"/>
              <a:gd name="T6" fmla="*/ 2147483647 w 313"/>
              <a:gd name="T7" fmla="*/ 2147483647 h 246"/>
              <a:gd name="T8" fmla="*/ 2147483647 w 313"/>
              <a:gd name="T9" fmla="*/ 2147483647 h 246"/>
              <a:gd name="T10" fmla="*/ 2147483647 w 313"/>
              <a:gd name="T11" fmla="*/ 2147483647 h 246"/>
              <a:gd name="T12" fmla="*/ 2147483647 w 313"/>
              <a:gd name="T13" fmla="*/ 2147483647 h 246"/>
              <a:gd name="T14" fmla="*/ 2147483647 w 313"/>
              <a:gd name="T15" fmla="*/ 2147483647 h 246"/>
              <a:gd name="T16" fmla="*/ 2147483647 w 313"/>
              <a:gd name="T17" fmla="*/ 2147483647 h 246"/>
              <a:gd name="T18" fmla="*/ 2147483647 w 313"/>
              <a:gd name="T19" fmla="*/ 2147483647 h 246"/>
              <a:gd name="T20" fmla="*/ 2147483647 w 313"/>
              <a:gd name="T21" fmla="*/ 2147483647 h 246"/>
              <a:gd name="T22" fmla="*/ 2147483647 w 313"/>
              <a:gd name="T23" fmla="*/ 2147483647 h 246"/>
              <a:gd name="T24" fmla="*/ 2147483647 w 313"/>
              <a:gd name="T25" fmla="*/ 2147483647 h 246"/>
              <a:gd name="T26" fmla="*/ 2147483647 w 313"/>
              <a:gd name="T27" fmla="*/ 2147483647 h 246"/>
              <a:gd name="T28" fmla="*/ 2147483647 w 313"/>
              <a:gd name="T29" fmla="*/ 2147483647 h 246"/>
              <a:gd name="T30" fmla="*/ 2147483647 w 313"/>
              <a:gd name="T31" fmla="*/ 0 h 246"/>
              <a:gd name="T32" fmla="*/ 0 w 313"/>
              <a:gd name="T33" fmla="*/ 2147483647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3"/>
              <a:gd name="T52" fmla="*/ 0 h 246"/>
              <a:gd name="T53" fmla="*/ 313 w 313"/>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3" h="246">
                <a:moveTo>
                  <a:pt x="0" y="22"/>
                </a:moveTo>
                <a:lnTo>
                  <a:pt x="13" y="62"/>
                </a:lnTo>
                <a:lnTo>
                  <a:pt x="76" y="67"/>
                </a:lnTo>
                <a:lnTo>
                  <a:pt x="48" y="133"/>
                </a:lnTo>
                <a:lnTo>
                  <a:pt x="48" y="212"/>
                </a:lnTo>
                <a:lnTo>
                  <a:pt x="95" y="246"/>
                </a:lnTo>
                <a:lnTo>
                  <a:pt x="186" y="224"/>
                </a:lnTo>
                <a:lnTo>
                  <a:pt x="238" y="163"/>
                </a:lnTo>
                <a:lnTo>
                  <a:pt x="227" y="140"/>
                </a:lnTo>
                <a:lnTo>
                  <a:pt x="254" y="97"/>
                </a:lnTo>
                <a:lnTo>
                  <a:pt x="313" y="62"/>
                </a:lnTo>
                <a:lnTo>
                  <a:pt x="313" y="42"/>
                </a:lnTo>
                <a:lnTo>
                  <a:pt x="276" y="39"/>
                </a:lnTo>
                <a:lnTo>
                  <a:pt x="267" y="35"/>
                </a:lnTo>
                <a:lnTo>
                  <a:pt x="188" y="9"/>
                </a:lnTo>
                <a:lnTo>
                  <a:pt x="27" y="0"/>
                </a:lnTo>
                <a:lnTo>
                  <a:pt x="0" y="22"/>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0" name="Freeform 136"/>
          <p:cNvSpPr>
            <a:spLocks/>
          </p:cNvSpPr>
          <p:nvPr/>
        </p:nvSpPr>
        <p:spPr bwMode="auto">
          <a:xfrm>
            <a:off x="4899026" y="4084639"/>
            <a:ext cx="61913" cy="65087"/>
          </a:xfrm>
          <a:custGeom>
            <a:avLst/>
            <a:gdLst>
              <a:gd name="T0" fmla="*/ 0 w 104"/>
              <a:gd name="T1" fmla="*/ 2147483647 h 108"/>
              <a:gd name="T2" fmla="*/ 2147483647 w 104"/>
              <a:gd name="T3" fmla="*/ 0 h 108"/>
              <a:gd name="T4" fmla="*/ 2147483647 w 104"/>
              <a:gd name="T5" fmla="*/ 2147483647 h 108"/>
              <a:gd name="T6" fmla="*/ 2147483647 w 104"/>
              <a:gd name="T7" fmla="*/ 2147483647 h 108"/>
              <a:gd name="T8" fmla="*/ 2147483647 w 104"/>
              <a:gd name="T9" fmla="*/ 2147483647 h 108"/>
              <a:gd name="T10" fmla="*/ 0 w 104"/>
              <a:gd name="T11" fmla="*/ 2147483647 h 108"/>
              <a:gd name="T12" fmla="*/ 0 60000 65536"/>
              <a:gd name="T13" fmla="*/ 0 60000 65536"/>
              <a:gd name="T14" fmla="*/ 0 60000 65536"/>
              <a:gd name="T15" fmla="*/ 0 60000 65536"/>
              <a:gd name="T16" fmla="*/ 0 60000 65536"/>
              <a:gd name="T17" fmla="*/ 0 60000 65536"/>
              <a:gd name="T18" fmla="*/ 0 w 104"/>
              <a:gd name="T19" fmla="*/ 0 h 108"/>
              <a:gd name="T20" fmla="*/ 104 w 104"/>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04" h="108">
                <a:moveTo>
                  <a:pt x="0" y="49"/>
                </a:moveTo>
                <a:lnTo>
                  <a:pt x="28" y="0"/>
                </a:lnTo>
                <a:lnTo>
                  <a:pt x="104" y="8"/>
                </a:lnTo>
                <a:lnTo>
                  <a:pt x="94" y="99"/>
                </a:lnTo>
                <a:lnTo>
                  <a:pt x="41" y="108"/>
                </a:lnTo>
                <a:lnTo>
                  <a:pt x="0" y="49"/>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1" name="Freeform 137"/>
          <p:cNvSpPr>
            <a:spLocks/>
          </p:cNvSpPr>
          <p:nvPr/>
        </p:nvSpPr>
        <p:spPr bwMode="auto">
          <a:xfrm>
            <a:off x="5938839" y="2454275"/>
            <a:ext cx="160337" cy="122238"/>
          </a:xfrm>
          <a:custGeom>
            <a:avLst/>
            <a:gdLst>
              <a:gd name="T0" fmla="*/ 0 w 270"/>
              <a:gd name="T1" fmla="*/ 2147483647 h 209"/>
              <a:gd name="T2" fmla="*/ 2147483647 w 270"/>
              <a:gd name="T3" fmla="*/ 2147483647 h 209"/>
              <a:gd name="T4" fmla="*/ 2147483647 w 270"/>
              <a:gd name="T5" fmla="*/ 2147483647 h 209"/>
              <a:gd name="T6" fmla="*/ 2147483647 w 270"/>
              <a:gd name="T7" fmla="*/ 2147483647 h 209"/>
              <a:gd name="T8" fmla="*/ 2147483647 w 270"/>
              <a:gd name="T9" fmla="*/ 2147483647 h 209"/>
              <a:gd name="T10" fmla="*/ 2147483647 w 270"/>
              <a:gd name="T11" fmla="*/ 2147483647 h 209"/>
              <a:gd name="T12" fmla="*/ 2147483647 w 270"/>
              <a:gd name="T13" fmla="*/ 2147483647 h 209"/>
              <a:gd name="T14" fmla="*/ 2147483647 w 270"/>
              <a:gd name="T15" fmla="*/ 2147483647 h 209"/>
              <a:gd name="T16" fmla="*/ 2147483647 w 270"/>
              <a:gd name="T17" fmla="*/ 2147483647 h 209"/>
              <a:gd name="T18" fmla="*/ 2147483647 w 270"/>
              <a:gd name="T19" fmla="*/ 2147483647 h 209"/>
              <a:gd name="T20" fmla="*/ 2147483647 w 270"/>
              <a:gd name="T21" fmla="*/ 2147483647 h 209"/>
              <a:gd name="T22" fmla="*/ 2147483647 w 270"/>
              <a:gd name="T23" fmla="*/ 2147483647 h 209"/>
              <a:gd name="T24" fmla="*/ 2147483647 w 270"/>
              <a:gd name="T25" fmla="*/ 2147483647 h 209"/>
              <a:gd name="T26" fmla="*/ 2147483647 w 270"/>
              <a:gd name="T27" fmla="*/ 2147483647 h 209"/>
              <a:gd name="T28" fmla="*/ 2147483647 w 270"/>
              <a:gd name="T29" fmla="*/ 2147483647 h 209"/>
              <a:gd name="T30" fmla="*/ 2147483647 w 270"/>
              <a:gd name="T31" fmla="*/ 2147483647 h 209"/>
              <a:gd name="T32" fmla="*/ 2147483647 w 270"/>
              <a:gd name="T33" fmla="*/ 2147483647 h 209"/>
              <a:gd name="T34" fmla="*/ 2147483647 w 270"/>
              <a:gd name="T35" fmla="*/ 2147483647 h 209"/>
              <a:gd name="T36" fmla="*/ 2147483647 w 270"/>
              <a:gd name="T37" fmla="*/ 2147483647 h 209"/>
              <a:gd name="T38" fmla="*/ 2147483647 w 270"/>
              <a:gd name="T39" fmla="*/ 2147483647 h 209"/>
              <a:gd name="T40" fmla="*/ 2147483647 w 270"/>
              <a:gd name="T41" fmla="*/ 2147483647 h 209"/>
              <a:gd name="T42" fmla="*/ 2147483647 w 270"/>
              <a:gd name="T43" fmla="*/ 2147483647 h 209"/>
              <a:gd name="T44" fmla="*/ 2147483647 w 270"/>
              <a:gd name="T45" fmla="*/ 2147483647 h 209"/>
              <a:gd name="T46" fmla="*/ 2147483647 w 270"/>
              <a:gd name="T47" fmla="*/ 2147483647 h 209"/>
              <a:gd name="T48" fmla="*/ 2147483647 w 270"/>
              <a:gd name="T49" fmla="*/ 2147483647 h 209"/>
              <a:gd name="T50" fmla="*/ 2147483647 w 270"/>
              <a:gd name="T51" fmla="*/ 2147483647 h 209"/>
              <a:gd name="T52" fmla="*/ 2147483647 w 270"/>
              <a:gd name="T53" fmla="*/ 2147483647 h 209"/>
              <a:gd name="T54" fmla="*/ 2147483647 w 270"/>
              <a:gd name="T55" fmla="*/ 2147483647 h 209"/>
              <a:gd name="T56" fmla="*/ 2147483647 w 270"/>
              <a:gd name="T57" fmla="*/ 2147483647 h 209"/>
              <a:gd name="T58" fmla="*/ 2147483647 w 270"/>
              <a:gd name="T59" fmla="*/ 0 h 209"/>
              <a:gd name="T60" fmla="*/ 2147483647 w 270"/>
              <a:gd name="T61" fmla="*/ 2147483647 h 209"/>
              <a:gd name="T62" fmla="*/ 2147483647 w 270"/>
              <a:gd name="T63" fmla="*/ 2147483647 h 209"/>
              <a:gd name="T64" fmla="*/ 2147483647 w 270"/>
              <a:gd name="T65" fmla="*/ 2147483647 h 209"/>
              <a:gd name="T66" fmla="*/ 2147483647 w 270"/>
              <a:gd name="T67" fmla="*/ 2147483647 h 209"/>
              <a:gd name="T68" fmla="*/ 2147483647 w 270"/>
              <a:gd name="T69" fmla="*/ 2147483647 h 209"/>
              <a:gd name="T70" fmla="*/ 2147483647 w 270"/>
              <a:gd name="T71" fmla="*/ 2147483647 h 209"/>
              <a:gd name="T72" fmla="*/ 2147483647 w 270"/>
              <a:gd name="T73" fmla="*/ 2147483647 h 209"/>
              <a:gd name="T74" fmla="*/ 0 w 270"/>
              <a:gd name="T75" fmla="*/ 2147483647 h 2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209"/>
              <a:gd name="T116" fmla="*/ 270 w 270"/>
              <a:gd name="T117" fmla="*/ 209 h 2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209">
                <a:moveTo>
                  <a:pt x="0" y="26"/>
                </a:moveTo>
                <a:lnTo>
                  <a:pt x="3" y="50"/>
                </a:lnTo>
                <a:lnTo>
                  <a:pt x="31" y="50"/>
                </a:lnTo>
                <a:lnTo>
                  <a:pt x="23" y="64"/>
                </a:lnTo>
                <a:lnTo>
                  <a:pt x="44" y="72"/>
                </a:lnTo>
                <a:lnTo>
                  <a:pt x="16" y="70"/>
                </a:lnTo>
                <a:lnTo>
                  <a:pt x="64" y="92"/>
                </a:lnTo>
                <a:lnTo>
                  <a:pt x="44" y="100"/>
                </a:lnTo>
                <a:lnTo>
                  <a:pt x="58" y="117"/>
                </a:lnTo>
                <a:lnTo>
                  <a:pt x="99" y="107"/>
                </a:lnTo>
                <a:lnTo>
                  <a:pt x="99" y="86"/>
                </a:lnTo>
                <a:lnTo>
                  <a:pt x="121" y="76"/>
                </a:lnTo>
                <a:lnTo>
                  <a:pt x="124" y="100"/>
                </a:lnTo>
                <a:lnTo>
                  <a:pt x="150" y="86"/>
                </a:lnTo>
                <a:lnTo>
                  <a:pt x="146" y="100"/>
                </a:lnTo>
                <a:lnTo>
                  <a:pt x="169" y="103"/>
                </a:lnTo>
                <a:lnTo>
                  <a:pt x="76" y="127"/>
                </a:lnTo>
                <a:lnTo>
                  <a:pt x="80" y="145"/>
                </a:lnTo>
                <a:lnTo>
                  <a:pt x="156" y="130"/>
                </a:lnTo>
                <a:lnTo>
                  <a:pt x="104" y="148"/>
                </a:lnTo>
                <a:lnTo>
                  <a:pt x="133" y="160"/>
                </a:lnTo>
                <a:lnTo>
                  <a:pt x="82" y="167"/>
                </a:lnTo>
                <a:lnTo>
                  <a:pt x="161" y="209"/>
                </a:lnTo>
                <a:lnTo>
                  <a:pt x="210" y="100"/>
                </a:lnTo>
                <a:lnTo>
                  <a:pt x="270" y="76"/>
                </a:lnTo>
                <a:lnTo>
                  <a:pt x="204" y="58"/>
                </a:lnTo>
                <a:lnTo>
                  <a:pt x="197" y="31"/>
                </a:lnTo>
                <a:lnTo>
                  <a:pt x="177" y="48"/>
                </a:lnTo>
                <a:lnTo>
                  <a:pt x="184" y="21"/>
                </a:lnTo>
                <a:lnTo>
                  <a:pt x="140" y="0"/>
                </a:lnTo>
                <a:lnTo>
                  <a:pt x="125" y="21"/>
                </a:lnTo>
                <a:lnTo>
                  <a:pt x="146" y="72"/>
                </a:lnTo>
                <a:lnTo>
                  <a:pt x="97" y="19"/>
                </a:lnTo>
                <a:lnTo>
                  <a:pt x="80" y="31"/>
                </a:lnTo>
                <a:lnTo>
                  <a:pt x="92" y="57"/>
                </a:lnTo>
                <a:lnTo>
                  <a:pt x="42" y="33"/>
                </a:lnTo>
                <a:lnTo>
                  <a:pt x="76" y="18"/>
                </a:lnTo>
                <a:lnTo>
                  <a:pt x="0" y="2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2" name="Freeform 138"/>
          <p:cNvSpPr>
            <a:spLocks/>
          </p:cNvSpPr>
          <p:nvPr/>
        </p:nvSpPr>
        <p:spPr bwMode="auto">
          <a:xfrm>
            <a:off x="6042026" y="2436814"/>
            <a:ext cx="144463" cy="52387"/>
          </a:xfrm>
          <a:custGeom>
            <a:avLst/>
            <a:gdLst>
              <a:gd name="T0" fmla="*/ 0 w 243"/>
              <a:gd name="T1" fmla="*/ 2147483647 h 89"/>
              <a:gd name="T2" fmla="*/ 2147483647 w 243"/>
              <a:gd name="T3" fmla="*/ 2147483647 h 89"/>
              <a:gd name="T4" fmla="*/ 2147483647 w 243"/>
              <a:gd name="T5" fmla="*/ 2147483647 h 89"/>
              <a:gd name="T6" fmla="*/ 2147483647 w 243"/>
              <a:gd name="T7" fmla="*/ 2147483647 h 89"/>
              <a:gd name="T8" fmla="*/ 2147483647 w 243"/>
              <a:gd name="T9" fmla="*/ 2147483647 h 89"/>
              <a:gd name="T10" fmla="*/ 2147483647 w 243"/>
              <a:gd name="T11" fmla="*/ 2147483647 h 89"/>
              <a:gd name="T12" fmla="*/ 2147483647 w 243"/>
              <a:gd name="T13" fmla="*/ 2147483647 h 89"/>
              <a:gd name="T14" fmla="*/ 2147483647 w 243"/>
              <a:gd name="T15" fmla="*/ 2147483647 h 89"/>
              <a:gd name="T16" fmla="*/ 2147483647 w 243"/>
              <a:gd name="T17" fmla="*/ 2147483647 h 89"/>
              <a:gd name="T18" fmla="*/ 2147483647 w 243"/>
              <a:gd name="T19" fmla="*/ 2147483647 h 89"/>
              <a:gd name="T20" fmla="*/ 2147483647 w 243"/>
              <a:gd name="T21" fmla="*/ 2147483647 h 89"/>
              <a:gd name="T22" fmla="*/ 2147483647 w 243"/>
              <a:gd name="T23" fmla="*/ 2147483647 h 89"/>
              <a:gd name="T24" fmla="*/ 2147483647 w 243"/>
              <a:gd name="T25" fmla="*/ 2147483647 h 89"/>
              <a:gd name="T26" fmla="*/ 2147483647 w 243"/>
              <a:gd name="T27" fmla="*/ 0 h 89"/>
              <a:gd name="T28" fmla="*/ 2147483647 w 243"/>
              <a:gd name="T29" fmla="*/ 2147483647 h 89"/>
              <a:gd name="T30" fmla="*/ 2147483647 w 243"/>
              <a:gd name="T31" fmla="*/ 0 h 89"/>
              <a:gd name="T32" fmla="*/ 2147483647 w 243"/>
              <a:gd name="T33" fmla="*/ 2147483647 h 89"/>
              <a:gd name="T34" fmla="*/ 2147483647 w 243"/>
              <a:gd name="T35" fmla="*/ 2147483647 h 89"/>
              <a:gd name="T36" fmla="*/ 2147483647 w 243"/>
              <a:gd name="T37" fmla="*/ 2147483647 h 89"/>
              <a:gd name="T38" fmla="*/ 0 w 243"/>
              <a:gd name="T39" fmla="*/ 2147483647 h 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3"/>
              <a:gd name="T61" fmla="*/ 0 h 89"/>
              <a:gd name="T62" fmla="*/ 243 w 243"/>
              <a:gd name="T63" fmla="*/ 89 h 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3" h="89">
                <a:moveTo>
                  <a:pt x="0" y="24"/>
                </a:moveTo>
                <a:lnTo>
                  <a:pt x="35" y="31"/>
                </a:lnTo>
                <a:lnTo>
                  <a:pt x="13" y="42"/>
                </a:lnTo>
                <a:lnTo>
                  <a:pt x="23" y="48"/>
                </a:lnTo>
                <a:lnTo>
                  <a:pt x="112" y="47"/>
                </a:lnTo>
                <a:lnTo>
                  <a:pt x="56" y="60"/>
                </a:lnTo>
                <a:lnTo>
                  <a:pt x="145" y="89"/>
                </a:lnTo>
                <a:lnTo>
                  <a:pt x="204" y="72"/>
                </a:lnTo>
                <a:lnTo>
                  <a:pt x="243" y="42"/>
                </a:lnTo>
                <a:lnTo>
                  <a:pt x="233" y="27"/>
                </a:lnTo>
                <a:lnTo>
                  <a:pt x="176" y="28"/>
                </a:lnTo>
                <a:lnTo>
                  <a:pt x="186" y="11"/>
                </a:lnTo>
                <a:lnTo>
                  <a:pt x="138" y="28"/>
                </a:lnTo>
                <a:lnTo>
                  <a:pt x="131" y="0"/>
                </a:lnTo>
                <a:lnTo>
                  <a:pt x="122" y="36"/>
                </a:lnTo>
                <a:lnTo>
                  <a:pt x="56" y="0"/>
                </a:lnTo>
                <a:lnTo>
                  <a:pt x="58" y="21"/>
                </a:lnTo>
                <a:lnTo>
                  <a:pt x="36" y="11"/>
                </a:lnTo>
                <a:lnTo>
                  <a:pt x="46" y="32"/>
                </a:lnTo>
                <a:lnTo>
                  <a:pt x="0" y="24"/>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3" name="Freeform 139"/>
          <p:cNvSpPr>
            <a:spLocks/>
          </p:cNvSpPr>
          <p:nvPr/>
        </p:nvSpPr>
        <p:spPr bwMode="auto">
          <a:xfrm>
            <a:off x="6092826" y="2522539"/>
            <a:ext cx="61913" cy="33337"/>
          </a:xfrm>
          <a:custGeom>
            <a:avLst/>
            <a:gdLst>
              <a:gd name="T0" fmla="*/ 0 w 105"/>
              <a:gd name="T1" fmla="*/ 2147483647 h 58"/>
              <a:gd name="T2" fmla="*/ 2147483647 w 105"/>
              <a:gd name="T3" fmla="*/ 2147483647 h 58"/>
              <a:gd name="T4" fmla="*/ 2147483647 w 105"/>
              <a:gd name="T5" fmla="*/ 0 h 58"/>
              <a:gd name="T6" fmla="*/ 2147483647 w 105"/>
              <a:gd name="T7" fmla="*/ 2147483647 h 58"/>
              <a:gd name="T8" fmla="*/ 2147483647 w 105"/>
              <a:gd name="T9" fmla="*/ 2147483647 h 58"/>
              <a:gd name="T10" fmla="*/ 2147483647 w 105"/>
              <a:gd name="T11" fmla="*/ 2147483647 h 58"/>
              <a:gd name="T12" fmla="*/ 2147483647 w 105"/>
              <a:gd name="T13" fmla="*/ 2147483647 h 58"/>
              <a:gd name="T14" fmla="*/ 0 w 105"/>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58"/>
              <a:gd name="T26" fmla="*/ 105 w 10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58">
                <a:moveTo>
                  <a:pt x="0" y="46"/>
                </a:moveTo>
                <a:lnTo>
                  <a:pt x="7" y="16"/>
                </a:lnTo>
                <a:lnTo>
                  <a:pt x="51" y="0"/>
                </a:lnTo>
                <a:lnTo>
                  <a:pt x="60" y="16"/>
                </a:lnTo>
                <a:lnTo>
                  <a:pt x="105" y="29"/>
                </a:lnTo>
                <a:lnTo>
                  <a:pt x="41" y="58"/>
                </a:lnTo>
                <a:lnTo>
                  <a:pt x="51" y="42"/>
                </a:lnTo>
                <a:lnTo>
                  <a:pt x="0" y="4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4" name="Freeform 140"/>
          <p:cNvSpPr>
            <a:spLocks/>
          </p:cNvSpPr>
          <p:nvPr/>
        </p:nvSpPr>
        <p:spPr bwMode="auto">
          <a:xfrm>
            <a:off x="5946775" y="2813050"/>
            <a:ext cx="192088" cy="349250"/>
          </a:xfrm>
          <a:custGeom>
            <a:avLst/>
            <a:gdLst>
              <a:gd name="T0" fmla="*/ 0 w 324"/>
              <a:gd name="T1" fmla="*/ 2147483647 h 586"/>
              <a:gd name="T2" fmla="*/ 2147483647 w 324"/>
              <a:gd name="T3" fmla="*/ 2147483647 h 586"/>
              <a:gd name="T4" fmla="*/ 2147483647 w 324"/>
              <a:gd name="T5" fmla="*/ 2147483647 h 586"/>
              <a:gd name="T6" fmla="*/ 2147483647 w 324"/>
              <a:gd name="T7" fmla="*/ 2147483647 h 586"/>
              <a:gd name="T8" fmla="*/ 2147483647 w 324"/>
              <a:gd name="T9" fmla="*/ 2147483647 h 586"/>
              <a:gd name="T10" fmla="*/ 2147483647 w 324"/>
              <a:gd name="T11" fmla="*/ 2147483647 h 586"/>
              <a:gd name="T12" fmla="*/ 2147483647 w 324"/>
              <a:gd name="T13" fmla="*/ 2147483647 h 586"/>
              <a:gd name="T14" fmla="*/ 2147483647 w 324"/>
              <a:gd name="T15" fmla="*/ 2147483647 h 586"/>
              <a:gd name="T16" fmla="*/ 2147483647 w 324"/>
              <a:gd name="T17" fmla="*/ 2147483647 h 586"/>
              <a:gd name="T18" fmla="*/ 2147483647 w 324"/>
              <a:gd name="T19" fmla="*/ 2147483647 h 586"/>
              <a:gd name="T20" fmla="*/ 2147483647 w 324"/>
              <a:gd name="T21" fmla="*/ 2147483647 h 586"/>
              <a:gd name="T22" fmla="*/ 2147483647 w 324"/>
              <a:gd name="T23" fmla="*/ 2147483647 h 586"/>
              <a:gd name="T24" fmla="*/ 2147483647 w 324"/>
              <a:gd name="T25" fmla="*/ 2147483647 h 586"/>
              <a:gd name="T26" fmla="*/ 2147483647 w 324"/>
              <a:gd name="T27" fmla="*/ 2147483647 h 586"/>
              <a:gd name="T28" fmla="*/ 2147483647 w 324"/>
              <a:gd name="T29" fmla="*/ 2147483647 h 586"/>
              <a:gd name="T30" fmla="*/ 2147483647 w 324"/>
              <a:gd name="T31" fmla="*/ 2147483647 h 586"/>
              <a:gd name="T32" fmla="*/ 2147483647 w 324"/>
              <a:gd name="T33" fmla="*/ 2147483647 h 586"/>
              <a:gd name="T34" fmla="*/ 2147483647 w 324"/>
              <a:gd name="T35" fmla="*/ 2147483647 h 586"/>
              <a:gd name="T36" fmla="*/ 2147483647 w 324"/>
              <a:gd name="T37" fmla="*/ 2147483647 h 586"/>
              <a:gd name="T38" fmla="*/ 2147483647 w 324"/>
              <a:gd name="T39" fmla="*/ 2147483647 h 586"/>
              <a:gd name="T40" fmla="*/ 2147483647 w 324"/>
              <a:gd name="T41" fmla="*/ 0 h 586"/>
              <a:gd name="T42" fmla="*/ 2147483647 w 324"/>
              <a:gd name="T43" fmla="*/ 0 h 586"/>
              <a:gd name="T44" fmla="*/ 2147483647 w 324"/>
              <a:gd name="T45" fmla="*/ 2147483647 h 586"/>
              <a:gd name="T46" fmla="*/ 2147483647 w 324"/>
              <a:gd name="T47" fmla="*/ 2147483647 h 586"/>
              <a:gd name="T48" fmla="*/ 2147483647 w 324"/>
              <a:gd name="T49" fmla="*/ 2147483647 h 586"/>
              <a:gd name="T50" fmla="*/ 2147483647 w 324"/>
              <a:gd name="T51" fmla="*/ 2147483647 h 586"/>
              <a:gd name="T52" fmla="*/ 2147483647 w 324"/>
              <a:gd name="T53" fmla="*/ 2147483647 h 586"/>
              <a:gd name="T54" fmla="*/ 2147483647 w 324"/>
              <a:gd name="T55" fmla="*/ 2147483647 h 586"/>
              <a:gd name="T56" fmla="*/ 2147483647 w 324"/>
              <a:gd name="T57" fmla="*/ 2147483647 h 586"/>
              <a:gd name="T58" fmla="*/ 2147483647 w 324"/>
              <a:gd name="T59" fmla="*/ 2147483647 h 586"/>
              <a:gd name="T60" fmla="*/ 2147483647 w 324"/>
              <a:gd name="T61" fmla="*/ 2147483647 h 586"/>
              <a:gd name="T62" fmla="*/ 2147483647 w 324"/>
              <a:gd name="T63" fmla="*/ 2147483647 h 586"/>
              <a:gd name="T64" fmla="*/ 2147483647 w 324"/>
              <a:gd name="T65" fmla="*/ 2147483647 h 586"/>
              <a:gd name="T66" fmla="*/ 2147483647 w 324"/>
              <a:gd name="T67" fmla="*/ 2147483647 h 586"/>
              <a:gd name="T68" fmla="*/ 2147483647 w 324"/>
              <a:gd name="T69" fmla="*/ 2147483647 h 586"/>
              <a:gd name="T70" fmla="*/ 0 w 324"/>
              <a:gd name="T71" fmla="*/ 2147483647 h 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4"/>
              <a:gd name="T109" fmla="*/ 0 h 586"/>
              <a:gd name="T110" fmla="*/ 324 w 324"/>
              <a:gd name="T111" fmla="*/ 586 h 5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4" h="586">
                <a:moveTo>
                  <a:pt x="0" y="442"/>
                </a:moveTo>
                <a:lnTo>
                  <a:pt x="13" y="509"/>
                </a:lnTo>
                <a:lnTo>
                  <a:pt x="41" y="540"/>
                </a:lnTo>
                <a:lnTo>
                  <a:pt x="38" y="586"/>
                </a:lnTo>
                <a:lnTo>
                  <a:pt x="117" y="556"/>
                </a:lnTo>
                <a:lnTo>
                  <a:pt x="139" y="463"/>
                </a:lnTo>
                <a:lnTo>
                  <a:pt x="122" y="460"/>
                </a:lnTo>
                <a:lnTo>
                  <a:pt x="184" y="432"/>
                </a:lnTo>
                <a:lnTo>
                  <a:pt x="125" y="424"/>
                </a:lnTo>
                <a:lnTo>
                  <a:pt x="168" y="432"/>
                </a:lnTo>
                <a:lnTo>
                  <a:pt x="191" y="407"/>
                </a:lnTo>
                <a:lnTo>
                  <a:pt x="156" y="376"/>
                </a:lnTo>
                <a:lnTo>
                  <a:pt x="125" y="398"/>
                </a:lnTo>
                <a:lnTo>
                  <a:pt x="150" y="379"/>
                </a:lnTo>
                <a:lnTo>
                  <a:pt x="151" y="294"/>
                </a:lnTo>
                <a:lnTo>
                  <a:pt x="261" y="215"/>
                </a:lnTo>
                <a:lnTo>
                  <a:pt x="252" y="197"/>
                </a:lnTo>
                <a:lnTo>
                  <a:pt x="272" y="157"/>
                </a:lnTo>
                <a:lnTo>
                  <a:pt x="324" y="146"/>
                </a:lnTo>
                <a:lnTo>
                  <a:pt x="312" y="49"/>
                </a:lnTo>
                <a:lnTo>
                  <a:pt x="238" y="0"/>
                </a:lnTo>
                <a:lnTo>
                  <a:pt x="225" y="0"/>
                </a:lnTo>
                <a:lnTo>
                  <a:pt x="224" y="32"/>
                </a:lnTo>
                <a:lnTo>
                  <a:pt x="179" y="27"/>
                </a:lnTo>
                <a:lnTo>
                  <a:pt x="168" y="49"/>
                </a:lnTo>
                <a:lnTo>
                  <a:pt x="137" y="56"/>
                </a:lnTo>
                <a:lnTo>
                  <a:pt x="128" y="94"/>
                </a:lnTo>
                <a:lnTo>
                  <a:pt x="84" y="140"/>
                </a:lnTo>
                <a:lnTo>
                  <a:pt x="63" y="203"/>
                </a:lnTo>
                <a:lnTo>
                  <a:pt x="72" y="227"/>
                </a:lnTo>
                <a:lnTo>
                  <a:pt x="26" y="247"/>
                </a:lnTo>
                <a:lnTo>
                  <a:pt x="22" y="332"/>
                </a:lnTo>
                <a:lnTo>
                  <a:pt x="37" y="347"/>
                </a:lnTo>
                <a:lnTo>
                  <a:pt x="22" y="363"/>
                </a:lnTo>
                <a:lnTo>
                  <a:pt x="29" y="401"/>
                </a:lnTo>
                <a:lnTo>
                  <a:pt x="0" y="442"/>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5" name="Freeform 141"/>
          <p:cNvSpPr>
            <a:spLocks/>
          </p:cNvSpPr>
          <p:nvPr/>
        </p:nvSpPr>
        <p:spPr bwMode="auto">
          <a:xfrm>
            <a:off x="5867401" y="3332163"/>
            <a:ext cx="66675" cy="38100"/>
          </a:xfrm>
          <a:custGeom>
            <a:avLst/>
            <a:gdLst>
              <a:gd name="T0" fmla="*/ 0 w 113"/>
              <a:gd name="T1" fmla="*/ 2147483647 h 62"/>
              <a:gd name="T2" fmla="*/ 2147483647 w 113"/>
              <a:gd name="T3" fmla="*/ 2147483647 h 62"/>
              <a:gd name="T4" fmla="*/ 2147483647 w 113"/>
              <a:gd name="T5" fmla="*/ 2147483647 h 62"/>
              <a:gd name="T6" fmla="*/ 2147483647 w 113"/>
              <a:gd name="T7" fmla="*/ 2147483647 h 62"/>
              <a:gd name="T8" fmla="*/ 2147483647 w 113"/>
              <a:gd name="T9" fmla="*/ 2147483647 h 62"/>
              <a:gd name="T10" fmla="*/ 2147483647 w 113"/>
              <a:gd name="T11" fmla="*/ 2147483647 h 62"/>
              <a:gd name="T12" fmla="*/ 2147483647 w 113"/>
              <a:gd name="T13" fmla="*/ 2147483647 h 62"/>
              <a:gd name="T14" fmla="*/ 2147483647 w 113"/>
              <a:gd name="T15" fmla="*/ 2147483647 h 62"/>
              <a:gd name="T16" fmla="*/ 2147483647 w 113"/>
              <a:gd name="T17" fmla="*/ 0 h 62"/>
              <a:gd name="T18" fmla="*/ 0 w 113"/>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62"/>
              <a:gd name="T32" fmla="*/ 113 w 113"/>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62">
                <a:moveTo>
                  <a:pt x="0" y="41"/>
                </a:moveTo>
                <a:lnTo>
                  <a:pt x="25" y="62"/>
                </a:lnTo>
                <a:lnTo>
                  <a:pt x="61" y="44"/>
                </a:lnTo>
                <a:lnTo>
                  <a:pt x="75" y="59"/>
                </a:lnTo>
                <a:lnTo>
                  <a:pt x="113" y="27"/>
                </a:lnTo>
                <a:lnTo>
                  <a:pt x="90" y="24"/>
                </a:lnTo>
                <a:lnTo>
                  <a:pt x="90" y="8"/>
                </a:lnTo>
                <a:lnTo>
                  <a:pt x="86" y="5"/>
                </a:lnTo>
                <a:lnTo>
                  <a:pt x="37" y="0"/>
                </a:lnTo>
                <a:lnTo>
                  <a:pt x="0" y="4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6" name="Freeform 142"/>
          <p:cNvSpPr>
            <a:spLocks/>
          </p:cNvSpPr>
          <p:nvPr/>
        </p:nvSpPr>
        <p:spPr bwMode="auto">
          <a:xfrm>
            <a:off x="6311901" y="3541713"/>
            <a:ext cx="106363" cy="88900"/>
          </a:xfrm>
          <a:custGeom>
            <a:avLst/>
            <a:gdLst>
              <a:gd name="T0" fmla="*/ 0 w 180"/>
              <a:gd name="T1" fmla="*/ 2147483647 h 151"/>
              <a:gd name="T2" fmla="*/ 2147483647 w 180"/>
              <a:gd name="T3" fmla="*/ 2147483647 h 151"/>
              <a:gd name="T4" fmla="*/ 2147483647 w 180"/>
              <a:gd name="T5" fmla="*/ 2147483647 h 151"/>
              <a:gd name="T6" fmla="*/ 2147483647 w 180"/>
              <a:gd name="T7" fmla="*/ 2147483647 h 151"/>
              <a:gd name="T8" fmla="*/ 2147483647 w 180"/>
              <a:gd name="T9" fmla="*/ 2147483647 h 151"/>
              <a:gd name="T10" fmla="*/ 2147483647 w 180"/>
              <a:gd name="T11" fmla="*/ 2147483647 h 151"/>
              <a:gd name="T12" fmla="*/ 2147483647 w 180"/>
              <a:gd name="T13" fmla="*/ 0 h 151"/>
              <a:gd name="T14" fmla="*/ 2147483647 w 180"/>
              <a:gd name="T15" fmla="*/ 2147483647 h 151"/>
              <a:gd name="T16" fmla="*/ 2147483647 w 180"/>
              <a:gd name="T17" fmla="*/ 2147483647 h 151"/>
              <a:gd name="T18" fmla="*/ 2147483647 w 180"/>
              <a:gd name="T19" fmla="*/ 2147483647 h 151"/>
              <a:gd name="T20" fmla="*/ 2147483647 w 180"/>
              <a:gd name="T21" fmla="*/ 2147483647 h 151"/>
              <a:gd name="T22" fmla="*/ 0 w 180"/>
              <a:gd name="T23" fmla="*/ 2147483647 h 1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
              <a:gd name="T37" fmla="*/ 0 h 151"/>
              <a:gd name="T38" fmla="*/ 180 w 180"/>
              <a:gd name="T39" fmla="*/ 151 h 1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 h="151">
                <a:moveTo>
                  <a:pt x="0" y="139"/>
                </a:moveTo>
                <a:lnTo>
                  <a:pt x="3" y="123"/>
                </a:lnTo>
                <a:lnTo>
                  <a:pt x="30" y="92"/>
                </a:lnTo>
                <a:lnTo>
                  <a:pt x="13" y="75"/>
                </a:lnTo>
                <a:lnTo>
                  <a:pt x="13" y="38"/>
                </a:lnTo>
                <a:lnTo>
                  <a:pt x="30" y="6"/>
                </a:lnTo>
                <a:lnTo>
                  <a:pt x="180" y="0"/>
                </a:lnTo>
                <a:lnTo>
                  <a:pt x="152" y="21"/>
                </a:lnTo>
                <a:lnTo>
                  <a:pt x="143" y="82"/>
                </a:lnTo>
                <a:lnTo>
                  <a:pt x="81" y="120"/>
                </a:lnTo>
                <a:lnTo>
                  <a:pt x="27" y="151"/>
                </a:lnTo>
                <a:lnTo>
                  <a:pt x="0" y="139"/>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7" name="Freeform 143"/>
          <p:cNvSpPr>
            <a:spLocks/>
          </p:cNvSpPr>
          <p:nvPr/>
        </p:nvSpPr>
        <p:spPr bwMode="auto">
          <a:xfrm>
            <a:off x="7250113" y="3835400"/>
            <a:ext cx="120650" cy="254000"/>
          </a:xfrm>
          <a:custGeom>
            <a:avLst/>
            <a:gdLst>
              <a:gd name="T0" fmla="*/ 0 w 200"/>
              <a:gd name="T1" fmla="*/ 2147483647 h 425"/>
              <a:gd name="T2" fmla="*/ 2147483647 w 200"/>
              <a:gd name="T3" fmla="*/ 2147483647 h 425"/>
              <a:gd name="T4" fmla="*/ 2147483647 w 200"/>
              <a:gd name="T5" fmla="*/ 0 h 425"/>
              <a:gd name="T6" fmla="*/ 2147483647 w 200"/>
              <a:gd name="T7" fmla="*/ 2147483647 h 425"/>
              <a:gd name="T8" fmla="*/ 2147483647 w 200"/>
              <a:gd name="T9" fmla="*/ 2147483647 h 425"/>
              <a:gd name="T10" fmla="*/ 2147483647 w 200"/>
              <a:gd name="T11" fmla="*/ 2147483647 h 425"/>
              <a:gd name="T12" fmla="*/ 2147483647 w 200"/>
              <a:gd name="T13" fmla="*/ 2147483647 h 425"/>
              <a:gd name="T14" fmla="*/ 2147483647 w 200"/>
              <a:gd name="T15" fmla="*/ 2147483647 h 425"/>
              <a:gd name="T16" fmla="*/ 2147483647 w 200"/>
              <a:gd name="T17" fmla="*/ 2147483647 h 425"/>
              <a:gd name="T18" fmla="*/ 2147483647 w 200"/>
              <a:gd name="T19" fmla="*/ 2147483647 h 425"/>
              <a:gd name="T20" fmla="*/ 2147483647 w 200"/>
              <a:gd name="T21" fmla="*/ 2147483647 h 425"/>
              <a:gd name="T22" fmla="*/ 2147483647 w 200"/>
              <a:gd name="T23" fmla="*/ 2147483647 h 425"/>
              <a:gd name="T24" fmla="*/ 2147483647 w 200"/>
              <a:gd name="T25" fmla="*/ 2147483647 h 425"/>
              <a:gd name="T26" fmla="*/ 2147483647 w 200"/>
              <a:gd name="T27" fmla="*/ 2147483647 h 425"/>
              <a:gd name="T28" fmla="*/ 2147483647 w 200"/>
              <a:gd name="T29" fmla="*/ 2147483647 h 425"/>
              <a:gd name="T30" fmla="*/ 2147483647 w 200"/>
              <a:gd name="T31" fmla="*/ 2147483647 h 425"/>
              <a:gd name="T32" fmla="*/ 2147483647 w 200"/>
              <a:gd name="T33" fmla="*/ 2147483647 h 425"/>
              <a:gd name="T34" fmla="*/ 2147483647 w 200"/>
              <a:gd name="T35" fmla="*/ 2147483647 h 425"/>
              <a:gd name="T36" fmla="*/ 2147483647 w 200"/>
              <a:gd name="T37" fmla="*/ 2147483647 h 425"/>
              <a:gd name="T38" fmla="*/ 2147483647 w 200"/>
              <a:gd name="T39" fmla="*/ 2147483647 h 425"/>
              <a:gd name="T40" fmla="*/ 2147483647 w 200"/>
              <a:gd name="T41" fmla="*/ 2147483647 h 425"/>
              <a:gd name="T42" fmla="*/ 2147483647 w 200"/>
              <a:gd name="T43" fmla="*/ 2147483647 h 425"/>
              <a:gd name="T44" fmla="*/ 2147483647 w 200"/>
              <a:gd name="T45" fmla="*/ 2147483647 h 425"/>
              <a:gd name="T46" fmla="*/ 2147483647 w 200"/>
              <a:gd name="T47" fmla="*/ 2147483647 h 425"/>
              <a:gd name="T48" fmla="*/ 0 w 200"/>
              <a:gd name="T49" fmla="*/ 2147483647 h 4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
              <a:gd name="T76" fmla="*/ 0 h 425"/>
              <a:gd name="T77" fmla="*/ 200 w 200"/>
              <a:gd name="T78" fmla="*/ 425 h 4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 h="425">
                <a:moveTo>
                  <a:pt x="0" y="68"/>
                </a:moveTo>
                <a:lnTo>
                  <a:pt x="14" y="35"/>
                </a:lnTo>
                <a:lnTo>
                  <a:pt x="69" y="0"/>
                </a:lnTo>
                <a:lnTo>
                  <a:pt x="92" y="34"/>
                </a:lnTo>
                <a:lnTo>
                  <a:pt x="85" y="91"/>
                </a:lnTo>
                <a:lnTo>
                  <a:pt x="149" y="65"/>
                </a:lnTo>
                <a:lnTo>
                  <a:pt x="177" y="91"/>
                </a:lnTo>
                <a:lnTo>
                  <a:pt x="200" y="148"/>
                </a:lnTo>
                <a:lnTo>
                  <a:pt x="194" y="181"/>
                </a:lnTo>
                <a:lnTo>
                  <a:pt x="144" y="180"/>
                </a:lnTo>
                <a:lnTo>
                  <a:pt x="126" y="196"/>
                </a:lnTo>
                <a:lnTo>
                  <a:pt x="135" y="257"/>
                </a:lnTo>
                <a:lnTo>
                  <a:pt x="69" y="205"/>
                </a:lnTo>
                <a:lnTo>
                  <a:pt x="42" y="295"/>
                </a:lnTo>
                <a:lnTo>
                  <a:pt x="73" y="380"/>
                </a:lnTo>
                <a:lnTo>
                  <a:pt x="118" y="408"/>
                </a:lnTo>
                <a:lnTo>
                  <a:pt x="94" y="425"/>
                </a:lnTo>
                <a:lnTo>
                  <a:pt x="88" y="399"/>
                </a:lnTo>
                <a:lnTo>
                  <a:pt x="69" y="399"/>
                </a:lnTo>
                <a:lnTo>
                  <a:pt x="19" y="355"/>
                </a:lnTo>
                <a:lnTo>
                  <a:pt x="27" y="300"/>
                </a:lnTo>
                <a:lnTo>
                  <a:pt x="54" y="250"/>
                </a:lnTo>
                <a:lnTo>
                  <a:pt x="19" y="168"/>
                </a:lnTo>
                <a:lnTo>
                  <a:pt x="30" y="132"/>
                </a:lnTo>
                <a:lnTo>
                  <a:pt x="0" y="68"/>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8" name="Freeform 144"/>
          <p:cNvSpPr>
            <a:spLocks/>
          </p:cNvSpPr>
          <p:nvPr/>
        </p:nvSpPr>
        <p:spPr bwMode="auto">
          <a:xfrm>
            <a:off x="4840289" y="4003676"/>
            <a:ext cx="14287" cy="11113"/>
          </a:xfrm>
          <a:custGeom>
            <a:avLst/>
            <a:gdLst>
              <a:gd name="T0" fmla="*/ 0 w 24"/>
              <a:gd name="T1" fmla="*/ 2147483647 h 20"/>
              <a:gd name="T2" fmla="*/ 2147483647 w 24"/>
              <a:gd name="T3" fmla="*/ 2147483647 h 20"/>
              <a:gd name="T4" fmla="*/ 2147483647 w 24"/>
              <a:gd name="T5" fmla="*/ 0 h 20"/>
              <a:gd name="T6" fmla="*/ 0 w 24"/>
              <a:gd name="T7" fmla="*/ 2147483647 h 20"/>
              <a:gd name="T8" fmla="*/ 0 60000 65536"/>
              <a:gd name="T9" fmla="*/ 0 60000 65536"/>
              <a:gd name="T10" fmla="*/ 0 60000 65536"/>
              <a:gd name="T11" fmla="*/ 0 60000 65536"/>
              <a:gd name="T12" fmla="*/ 0 w 24"/>
              <a:gd name="T13" fmla="*/ 0 h 20"/>
              <a:gd name="T14" fmla="*/ 24 w 24"/>
              <a:gd name="T15" fmla="*/ 20 h 20"/>
            </a:gdLst>
            <a:ahLst/>
            <a:cxnLst>
              <a:cxn ang="T8">
                <a:pos x="T0" y="T1"/>
              </a:cxn>
              <a:cxn ang="T9">
                <a:pos x="T2" y="T3"/>
              </a:cxn>
              <a:cxn ang="T10">
                <a:pos x="T4" y="T5"/>
              </a:cxn>
              <a:cxn ang="T11">
                <a:pos x="T6" y="T7"/>
              </a:cxn>
            </a:cxnLst>
            <a:rect l="T12" t="T13" r="T14" b="T15"/>
            <a:pathLst>
              <a:path w="24" h="20">
                <a:moveTo>
                  <a:pt x="0" y="20"/>
                </a:moveTo>
                <a:lnTo>
                  <a:pt x="24" y="17"/>
                </a:lnTo>
                <a:lnTo>
                  <a:pt x="24" y="0"/>
                </a:lnTo>
                <a:lnTo>
                  <a:pt x="0" y="2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69" name="Freeform 145"/>
          <p:cNvSpPr>
            <a:spLocks/>
          </p:cNvSpPr>
          <p:nvPr/>
        </p:nvSpPr>
        <p:spPr bwMode="auto">
          <a:xfrm>
            <a:off x="6548439" y="3741739"/>
            <a:ext cx="79375" cy="60325"/>
          </a:xfrm>
          <a:custGeom>
            <a:avLst/>
            <a:gdLst>
              <a:gd name="T0" fmla="*/ 0 w 134"/>
              <a:gd name="T1" fmla="*/ 2147483647 h 99"/>
              <a:gd name="T2" fmla="*/ 2147483647 w 134"/>
              <a:gd name="T3" fmla="*/ 2147483647 h 99"/>
              <a:gd name="T4" fmla="*/ 2147483647 w 134"/>
              <a:gd name="T5" fmla="*/ 2147483647 h 99"/>
              <a:gd name="T6" fmla="*/ 2147483647 w 134"/>
              <a:gd name="T7" fmla="*/ 2147483647 h 99"/>
              <a:gd name="T8" fmla="*/ 2147483647 w 134"/>
              <a:gd name="T9" fmla="*/ 0 h 99"/>
              <a:gd name="T10" fmla="*/ 2147483647 w 134"/>
              <a:gd name="T11" fmla="*/ 2147483647 h 99"/>
              <a:gd name="T12" fmla="*/ 2147483647 w 134"/>
              <a:gd name="T13" fmla="*/ 2147483647 h 99"/>
              <a:gd name="T14" fmla="*/ 2147483647 w 134"/>
              <a:gd name="T15" fmla="*/ 2147483647 h 99"/>
              <a:gd name="T16" fmla="*/ 2147483647 w 134"/>
              <a:gd name="T17" fmla="*/ 2147483647 h 99"/>
              <a:gd name="T18" fmla="*/ 2147483647 w 134"/>
              <a:gd name="T19" fmla="*/ 2147483647 h 99"/>
              <a:gd name="T20" fmla="*/ 0 w 134"/>
              <a:gd name="T21" fmla="*/ 2147483647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99"/>
              <a:gd name="T35" fmla="*/ 134 w 134"/>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99">
                <a:moveTo>
                  <a:pt x="0" y="45"/>
                </a:moveTo>
                <a:lnTo>
                  <a:pt x="8" y="42"/>
                </a:lnTo>
                <a:lnTo>
                  <a:pt x="19" y="58"/>
                </a:lnTo>
                <a:lnTo>
                  <a:pt x="76" y="58"/>
                </a:lnTo>
                <a:lnTo>
                  <a:pt x="125" y="0"/>
                </a:lnTo>
                <a:lnTo>
                  <a:pt x="134" y="33"/>
                </a:lnTo>
                <a:lnTo>
                  <a:pt x="118" y="35"/>
                </a:lnTo>
                <a:lnTo>
                  <a:pt x="125" y="58"/>
                </a:lnTo>
                <a:lnTo>
                  <a:pt x="106" y="99"/>
                </a:lnTo>
                <a:lnTo>
                  <a:pt x="25" y="88"/>
                </a:lnTo>
                <a:lnTo>
                  <a:pt x="0" y="45"/>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0" name="Freeform 146"/>
          <p:cNvSpPr>
            <a:spLocks/>
          </p:cNvSpPr>
          <p:nvPr/>
        </p:nvSpPr>
        <p:spPr bwMode="auto">
          <a:xfrm>
            <a:off x="5888039" y="3543301"/>
            <a:ext cx="58737" cy="123825"/>
          </a:xfrm>
          <a:custGeom>
            <a:avLst/>
            <a:gdLst>
              <a:gd name="T0" fmla="*/ 0 w 99"/>
              <a:gd name="T1" fmla="*/ 2147483647 h 210"/>
              <a:gd name="T2" fmla="*/ 2147483647 w 99"/>
              <a:gd name="T3" fmla="*/ 2147483647 h 210"/>
              <a:gd name="T4" fmla="*/ 2147483647 w 99"/>
              <a:gd name="T5" fmla="*/ 2147483647 h 210"/>
              <a:gd name="T6" fmla="*/ 2147483647 w 99"/>
              <a:gd name="T7" fmla="*/ 0 h 210"/>
              <a:gd name="T8" fmla="*/ 2147483647 w 99"/>
              <a:gd name="T9" fmla="*/ 2147483647 h 210"/>
              <a:gd name="T10" fmla="*/ 2147483647 w 99"/>
              <a:gd name="T11" fmla="*/ 2147483647 h 210"/>
              <a:gd name="T12" fmla="*/ 2147483647 w 99"/>
              <a:gd name="T13" fmla="*/ 2147483647 h 210"/>
              <a:gd name="T14" fmla="*/ 2147483647 w 99"/>
              <a:gd name="T15" fmla="*/ 2147483647 h 210"/>
              <a:gd name="T16" fmla="*/ 2147483647 w 99"/>
              <a:gd name="T17" fmla="*/ 2147483647 h 210"/>
              <a:gd name="T18" fmla="*/ 2147483647 w 99"/>
              <a:gd name="T19" fmla="*/ 2147483647 h 210"/>
              <a:gd name="T20" fmla="*/ 0 w 99"/>
              <a:gd name="T21" fmla="*/ 2147483647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210"/>
              <a:gd name="T35" fmla="*/ 99 w 99"/>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210">
                <a:moveTo>
                  <a:pt x="0" y="98"/>
                </a:moveTo>
                <a:lnTo>
                  <a:pt x="22" y="79"/>
                </a:lnTo>
                <a:lnTo>
                  <a:pt x="31" y="3"/>
                </a:lnTo>
                <a:lnTo>
                  <a:pt x="92" y="0"/>
                </a:lnTo>
                <a:lnTo>
                  <a:pt x="78" y="28"/>
                </a:lnTo>
                <a:lnTo>
                  <a:pt x="96" y="60"/>
                </a:lnTo>
                <a:lnTo>
                  <a:pt x="60" y="98"/>
                </a:lnTo>
                <a:lnTo>
                  <a:pt x="99" y="122"/>
                </a:lnTo>
                <a:lnTo>
                  <a:pt x="50" y="210"/>
                </a:lnTo>
                <a:lnTo>
                  <a:pt x="42" y="155"/>
                </a:lnTo>
                <a:lnTo>
                  <a:pt x="0" y="98"/>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1" name="Freeform 147"/>
          <p:cNvSpPr>
            <a:spLocks/>
          </p:cNvSpPr>
          <p:nvPr/>
        </p:nvSpPr>
        <p:spPr bwMode="auto">
          <a:xfrm>
            <a:off x="6170613" y="3451225"/>
            <a:ext cx="42862" cy="33338"/>
          </a:xfrm>
          <a:custGeom>
            <a:avLst/>
            <a:gdLst>
              <a:gd name="T0" fmla="*/ 0 w 72"/>
              <a:gd name="T1" fmla="*/ 2147483647 h 58"/>
              <a:gd name="T2" fmla="*/ 2147483647 w 72"/>
              <a:gd name="T3" fmla="*/ 2147483647 h 58"/>
              <a:gd name="T4" fmla="*/ 2147483647 w 72"/>
              <a:gd name="T5" fmla="*/ 0 h 58"/>
              <a:gd name="T6" fmla="*/ 2147483647 w 72"/>
              <a:gd name="T7" fmla="*/ 2147483647 h 58"/>
              <a:gd name="T8" fmla="*/ 2147483647 w 72"/>
              <a:gd name="T9" fmla="*/ 2147483647 h 58"/>
              <a:gd name="T10" fmla="*/ 2147483647 w 72"/>
              <a:gd name="T11" fmla="*/ 2147483647 h 58"/>
              <a:gd name="T12" fmla="*/ 2147483647 w 72"/>
              <a:gd name="T13" fmla="*/ 2147483647 h 58"/>
              <a:gd name="T14" fmla="*/ 0 w 72"/>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58"/>
              <a:gd name="T26" fmla="*/ 72 w 72"/>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58">
                <a:moveTo>
                  <a:pt x="0" y="41"/>
                </a:moveTo>
                <a:lnTo>
                  <a:pt x="9" y="4"/>
                </a:lnTo>
                <a:lnTo>
                  <a:pt x="48" y="0"/>
                </a:lnTo>
                <a:lnTo>
                  <a:pt x="72" y="30"/>
                </a:lnTo>
                <a:lnTo>
                  <a:pt x="39" y="31"/>
                </a:lnTo>
                <a:lnTo>
                  <a:pt x="5" y="58"/>
                </a:lnTo>
                <a:lnTo>
                  <a:pt x="19" y="41"/>
                </a:lnTo>
                <a:lnTo>
                  <a:pt x="0" y="4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2" name="Freeform 148"/>
          <p:cNvSpPr>
            <a:spLocks/>
          </p:cNvSpPr>
          <p:nvPr/>
        </p:nvSpPr>
        <p:spPr bwMode="auto">
          <a:xfrm>
            <a:off x="6175376" y="3444876"/>
            <a:ext cx="277813" cy="117475"/>
          </a:xfrm>
          <a:custGeom>
            <a:avLst/>
            <a:gdLst>
              <a:gd name="T0" fmla="*/ 0 w 467"/>
              <a:gd name="T1" fmla="*/ 2147483647 h 199"/>
              <a:gd name="T2" fmla="*/ 2147483647 w 467"/>
              <a:gd name="T3" fmla="*/ 2147483647 h 199"/>
              <a:gd name="T4" fmla="*/ 2147483647 w 467"/>
              <a:gd name="T5" fmla="*/ 2147483647 h 199"/>
              <a:gd name="T6" fmla="*/ 2147483647 w 467"/>
              <a:gd name="T7" fmla="*/ 2147483647 h 199"/>
              <a:gd name="T8" fmla="*/ 2147483647 w 467"/>
              <a:gd name="T9" fmla="*/ 2147483647 h 199"/>
              <a:gd name="T10" fmla="*/ 2147483647 w 467"/>
              <a:gd name="T11" fmla="*/ 2147483647 h 199"/>
              <a:gd name="T12" fmla="*/ 2147483647 w 467"/>
              <a:gd name="T13" fmla="*/ 2147483647 h 199"/>
              <a:gd name="T14" fmla="*/ 2147483647 w 467"/>
              <a:gd name="T15" fmla="*/ 2147483647 h 199"/>
              <a:gd name="T16" fmla="*/ 2147483647 w 467"/>
              <a:gd name="T17" fmla="*/ 2147483647 h 199"/>
              <a:gd name="T18" fmla="*/ 2147483647 w 467"/>
              <a:gd name="T19" fmla="*/ 2147483647 h 199"/>
              <a:gd name="T20" fmla="*/ 2147483647 w 467"/>
              <a:gd name="T21" fmla="*/ 2147483647 h 199"/>
              <a:gd name="T22" fmla="*/ 2147483647 w 467"/>
              <a:gd name="T23" fmla="*/ 2147483647 h 199"/>
              <a:gd name="T24" fmla="*/ 2147483647 w 467"/>
              <a:gd name="T25" fmla="*/ 2147483647 h 199"/>
              <a:gd name="T26" fmla="*/ 2147483647 w 467"/>
              <a:gd name="T27" fmla="*/ 2147483647 h 199"/>
              <a:gd name="T28" fmla="*/ 2147483647 w 467"/>
              <a:gd name="T29" fmla="*/ 2147483647 h 199"/>
              <a:gd name="T30" fmla="*/ 2147483647 w 467"/>
              <a:gd name="T31" fmla="*/ 2147483647 h 199"/>
              <a:gd name="T32" fmla="*/ 2147483647 w 467"/>
              <a:gd name="T33" fmla="*/ 2147483647 h 199"/>
              <a:gd name="T34" fmla="*/ 2147483647 w 467"/>
              <a:gd name="T35" fmla="*/ 2147483647 h 199"/>
              <a:gd name="T36" fmla="*/ 2147483647 w 467"/>
              <a:gd name="T37" fmla="*/ 2147483647 h 199"/>
              <a:gd name="T38" fmla="*/ 2147483647 w 467"/>
              <a:gd name="T39" fmla="*/ 2147483647 h 199"/>
              <a:gd name="T40" fmla="*/ 2147483647 w 467"/>
              <a:gd name="T41" fmla="*/ 2147483647 h 199"/>
              <a:gd name="T42" fmla="*/ 2147483647 w 467"/>
              <a:gd name="T43" fmla="*/ 0 h 199"/>
              <a:gd name="T44" fmla="*/ 2147483647 w 467"/>
              <a:gd name="T45" fmla="*/ 2147483647 h 199"/>
              <a:gd name="T46" fmla="*/ 2147483647 w 467"/>
              <a:gd name="T47" fmla="*/ 2147483647 h 199"/>
              <a:gd name="T48" fmla="*/ 2147483647 w 467"/>
              <a:gd name="T49" fmla="*/ 2147483647 h 199"/>
              <a:gd name="T50" fmla="*/ 2147483647 w 467"/>
              <a:gd name="T51" fmla="*/ 2147483647 h 199"/>
              <a:gd name="T52" fmla="*/ 0 w 467"/>
              <a:gd name="T53" fmla="*/ 2147483647 h 1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67"/>
              <a:gd name="T82" fmla="*/ 0 h 199"/>
              <a:gd name="T83" fmla="*/ 467 w 467"/>
              <a:gd name="T84" fmla="*/ 199 h 1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67" h="199">
                <a:moveTo>
                  <a:pt x="0" y="66"/>
                </a:moveTo>
                <a:lnTo>
                  <a:pt x="19" y="119"/>
                </a:lnTo>
                <a:lnTo>
                  <a:pt x="1" y="125"/>
                </a:lnTo>
                <a:lnTo>
                  <a:pt x="19" y="131"/>
                </a:lnTo>
                <a:lnTo>
                  <a:pt x="26" y="163"/>
                </a:lnTo>
                <a:lnTo>
                  <a:pt x="53" y="161"/>
                </a:lnTo>
                <a:lnTo>
                  <a:pt x="26" y="174"/>
                </a:lnTo>
                <a:lnTo>
                  <a:pt x="57" y="169"/>
                </a:lnTo>
                <a:lnTo>
                  <a:pt x="89" y="191"/>
                </a:lnTo>
                <a:lnTo>
                  <a:pt x="119" y="167"/>
                </a:lnTo>
                <a:lnTo>
                  <a:pt x="165" y="198"/>
                </a:lnTo>
                <a:lnTo>
                  <a:pt x="244" y="167"/>
                </a:lnTo>
                <a:lnTo>
                  <a:pt x="243" y="199"/>
                </a:lnTo>
                <a:lnTo>
                  <a:pt x="260" y="167"/>
                </a:lnTo>
                <a:lnTo>
                  <a:pt x="410" y="161"/>
                </a:lnTo>
                <a:lnTo>
                  <a:pt x="467" y="158"/>
                </a:lnTo>
                <a:lnTo>
                  <a:pt x="450" y="87"/>
                </a:lnTo>
                <a:lnTo>
                  <a:pt x="462" y="73"/>
                </a:lnTo>
                <a:lnTo>
                  <a:pt x="415" y="15"/>
                </a:lnTo>
                <a:lnTo>
                  <a:pt x="384" y="15"/>
                </a:lnTo>
                <a:lnTo>
                  <a:pt x="298" y="40"/>
                </a:lnTo>
                <a:lnTo>
                  <a:pt x="225" y="0"/>
                </a:lnTo>
                <a:lnTo>
                  <a:pt x="180" y="3"/>
                </a:lnTo>
                <a:lnTo>
                  <a:pt x="120" y="37"/>
                </a:lnTo>
                <a:lnTo>
                  <a:pt x="73" y="27"/>
                </a:lnTo>
                <a:lnTo>
                  <a:pt x="88" y="46"/>
                </a:lnTo>
                <a:lnTo>
                  <a:pt x="0" y="6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3" name="Freeform 149"/>
          <p:cNvSpPr>
            <a:spLocks/>
          </p:cNvSpPr>
          <p:nvPr/>
        </p:nvSpPr>
        <p:spPr bwMode="auto">
          <a:xfrm>
            <a:off x="5622926" y="3170239"/>
            <a:ext cx="61913" cy="77787"/>
          </a:xfrm>
          <a:custGeom>
            <a:avLst/>
            <a:gdLst>
              <a:gd name="T0" fmla="*/ 0 w 102"/>
              <a:gd name="T1" fmla="*/ 2147483647 h 133"/>
              <a:gd name="T2" fmla="*/ 2147483647 w 102"/>
              <a:gd name="T3" fmla="*/ 2147483647 h 133"/>
              <a:gd name="T4" fmla="*/ 2147483647 w 102"/>
              <a:gd name="T5" fmla="*/ 2147483647 h 133"/>
              <a:gd name="T6" fmla="*/ 2147483647 w 102"/>
              <a:gd name="T7" fmla="*/ 2147483647 h 133"/>
              <a:gd name="T8" fmla="*/ 2147483647 w 102"/>
              <a:gd name="T9" fmla="*/ 2147483647 h 133"/>
              <a:gd name="T10" fmla="*/ 2147483647 w 102"/>
              <a:gd name="T11" fmla="*/ 2147483647 h 133"/>
              <a:gd name="T12" fmla="*/ 2147483647 w 102"/>
              <a:gd name="T13" fmla="*/ 2147483647 h 133"/>
              <a:gd name="T14" fmla="*/ 2147483647 w 102"/>
              <a:gd name="T15" fmla="*/ 2147483647 h 133"/>
              <a:gd name="T16" fmla="*/ 2147483647 w 102"/>
              <a:gd name="T17" fmla="*/ 2147483647 h 133"/>
              <a:gd name="T18" fmla="*/ 2147483647 w 102"/>
              <a:gd name="T19" fmla="*/ 0 h 133"/>
              <a:gd name="T20" fmla="*/ 2147483647 w 102"/>
              <a:gd name="T21" fmla="*/ 2147483647 h 133"/>
              <a:gd name="T22" fmla="*/ 2147483647 w 102"/>
              <a:gd name="T23" fmla="*/ 2147483647 h 133"/>
              <a:gd name="T24" fmla="*/ 2147483647 w 102"/>
              <a:gd name="T25" fmla="*/ 2147483647 h 133"/>
              <a:gd name="T26" fmla="*/ 2147483647 w 102"/>
              <a:gd name="T27" fmla="*/ 2147483647 h 133"/>
              <a:gd name="T28" fmla="*/ 2147483647 w 102"/>
              <a:gd name="T29" fmla="*/ 2147483647 h 133"/>
              <a:gd name="T30" fmla="*/ 2147483647 w 102"/>
              <a:gd name="T31" fmla="*/ 2147483647 h 133"/>
              <a:gd name="T32" fmla="*/ 2147483647 w 102"/>
              <a:gd name="T33" fmla="*/ 2147483647 h 133"/>
              <a:gd name="T34" fmla="*/ 0 w 102"/>
              <a:gd name="T35" fmla="*/ 2147483647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133"/>
              <a:gd name="T56" fmla="*/ 102 w 102"/>
              <a:gd name="T57" fmla="*/ 133 h 1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133">
                <a:moveTo>
                  <a:pt x="0" y="109"/>
                </a:moveTo>
                <a:lnTo>
                  <a:pt x="14" y="122"/>
                </a:lnTo>
                <a:lnTo>
                  <a:pt x="3" y="133"/>
                </a:lnTo>
                <a:lnTo>
                  <a:pt x="96" y="110"/>
                </a:lnTo>
                <a:lnTo>
                  <a:pt x="102" y="43"/>
                </a:lnTo>
                <a:lnTo>
                  <a:pt x="92" y="27"/>
                </a:lnTo>
                <a:lnTo>
                  <a:pt x="64" y="35"/>
                </a:lnTo>
                <a:lnTo>
                  <a:pt x="53" y="25"/>
                </a:lnTo>
                <a:lnTo>
                  <a:pt x="65" y="8"/>
                </a:lnTo>
                <a:lnTo>
                  <a:pt x="53" y="0"/>
                </a:lnTo>
                <a:lnTo>
                  <a:pt x="43" y="32"/>
                </a:lnTo>
                <a:lnTo>
                  <a:pt x="3" y="43"/>
                </a:lnTo>
                <a:lnTo>
                  <a:pt x="16" y="51"/>
                </a:lnTo>
                <a:lnTo>
                  <a:pt x="7" y="68"/>
                </a:lnTo>
                <a:lnTo>
                  <a:pt x="35" y="73"/>
                </a:lnTo>
                <a:lnTo>
                  <a:pt x="11" y="98"/>
                </a:lnTo>
                <a:lnTo>
                  <a:pt x="39" y="93"/>
                </a:lnTo>
                <a:lnTo>
                  <a:pt x="0" y="109"/>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4" name="Freeform 150"/>
          <p:cNvSpPr>
            <a:spLocks/>
          </p:cNvSpPr>
          <p:nvPr/>
        </p:nvSpPr>
        <p:spPr bwMode="auto">
          <a:xfrm>
            <a:off x="5656263" y="3165476"/>
            <a:ext cx="38100" cy="30163"/>
          </a:xfrm>
          <a:custGeom>
            <a:avLst/>
            <a:gdLst>
              <a:gd name="T0" fmla="*/ 0 w 65"/>
              <a:gd name="T1" fmla="*/ 2147483647 h 52"/>
              <a:gd name="T2" fmla="*/ 2147483647 w 65"/>
              <a:gd name="T3" fmla="*/ 2147483647 h 52"/>
              <a:gd name="T4" fmla="*/ 2147483647 w 65"/>
              <a:gd name="T5" fmla="*/ 2147483647 h 52"/>
              <a:gd name="T6" fmla="*/ 2147483647 w 65"/>
              <a:gd name="T7" fmla="*/ 2147483647 h 52"/>
              <a:gd name="T8" fmla="*/ 2147483647 w 65"/>
              <a:gd name="T9" fmla="*/ 2147483647 h 52"/>
              <a:gd name="T10" fmla="*/ 2147483647 w 65"/>
              <a:gd name="T11" fmla="*/ 2147483647 h 52"/>
              <a:gd name="T12" fmla="*/ 2147483647 w 65"/>
              <a:gd name="T13" fmla="*/ 0 h 52"/>
              <a:gd name="T14" fmla="*/ 2147483647 w 65"/>
              <a:gd name="T15" fmla="*/ 2147483647 h 52"/>
              <a:gd name="T16" fmla="*/ 0 w 65"/>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52"/>
              <a:gd name="T29" fmla="*/ 65 w 65"/>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52">
                <a:moveTo>
                  <a:pt x="0" y="34"/>
                </a:moveTo>
                <a:lnTo>
                  <a:pt x="11" y="44"/>
                </a:lnTo>
                <a:lnTo>
                  <a:pt x="39" y="36"/>
                </a:lnTo>
                <a:lnTo>
                  <a:pt x="49" y="52"/>
                </a:lnTo>
                <a:lnTo>
                  <a:pt x="65" y="34"/>
                </a:lnTo>
                <a:lnTo>
                  <a:pt x="50" y="7"/>
                </a:lnTo>
                <a:lnTo>
                  <a:pt x="20" y="0"/>
                </a:lnTo>
                <a:lnTo>
                  <a:pt x="12" y="17"/>
                </a:lnTo>
                <a:lnTo>
                  <a:pt x="0" y="34"/>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5" name="Freeform 151"/>
          <p:cNvSpPr>
            <a:spLocks/>
          </p:cNvSpPr>
          <p:nvPr/>
        </p:nvSpPr>
        <p:spPr bwMode="auto">
          <a:xfrm>
            <a:off x="5673726" y="3094039"/>
            <a:ext cx="9525" cy="14287"/>
          </a:xfrm>
          <a:custGeom>
            <a:avLst/>
            <a:gdLst>
              <a:gd name="T0" fmla="*/ 0 w 16"/>
              <a:gd name="T1" fmla="*/ 2147483647 h 24"/>
              <a:gd name="T2" fmla="*/ 0 w 16"/>
              <a:gd name="T3" fmla="*/ 2147483647 h 24"/>
              <a:gd name="T4" fmla="*/ 2147483647 w 16"/>
              <a:gd name="T5" fmla="*/ 0 h 24"/>
              <a:gd name="T6" fmla="*/ 0 w 16"/>
              <a:gd name="T7" fmla="*/ 2147483647 h 24"/>
              <a:gd name="T8" fmla="*/ 0 60000 65536"/>
              <a:gd name="T9" fmla="*/ 0 60000 65536"/>
              <a:gd name="T10" fmla="*/ 0 60000 65536"/>
              <a:gd name="T11" fmla="*/ 0 60000 65536"/>
              <a:gd name="T12" fmla="*/ 0 w 16"/>
              <a:gd name="T13" fmla="*/ 0 h 24"/>
              <a:gd name="T14" fmla="*/ 16 w 16"/>
              <a:gd name="T15" fmla="*/ 24 h 24"/>
            </a:gdLst>
            <a:ahLst/>
            <a:cxnLst>
              <a:cxn ang="T8">
                <a:pos x="T0" y="T1"/>
              </a:cxn>
              <a:cxn ang="T9">
                <a:pos x="T2" y="T3"/>
              </a:cxn>
              <a:cxn ang="T10">
                <a:pos x="T4" y="T5"/>
              </a:cxn>
              <a:cxn ang="T11">
                <a:pos x="T6" y="T7"/>
              </a:cxn>
            </a:cxnLst>
            <a:rect l="T12" t="T13" r="T14" b="T15"/>
            <a:pathLst>
              <a:path w="16" h="24">
                <a:moveTo>
                  <a:pt x="0" y="24"/>
                </a:moveTo>
                <a:lnTo>
                  <a:pt x="0" y="4"/>
                </a:lnTo>
                <a:lnTo>
                  <a:pt x="16" y="0"/>
                </a:lnTo>
                <a:lnTo>
                  <a:pt x="0" y="24"/>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6" name="Freeform 152"/>
          <p:cNvSpPr>
            <a:spLocks/>
          </p:cNvSpPr>
          <p:nvPr/>
        </p:nvSpPr>
        <p:spPr bwMode="auto">
          <a:xfrm>
            <a:off x="5676901" y="3109914"/>
            <a:ext cx="9525" cy="7937"/>
          </a:xfrm>
          <a:custGeom>
            <a:avLst/>
            <a:gdLst>
              <a:gd name="T0" fmla="*/ 0 w 15"/>
              <a:gd name="T1" fmla="*/ 2147483647 h 15"/>
              <a:gd name="T2" fmla="*/ 2147483647 w 15"/>
              <a:gd name="T3" fmla="*/ 0 h 15"/>
              <a:gd name="T4" fmla="*/ 2147483647 w 15"/>
              <a:gd name="T5" fmla="*/ 2147483647 h 15"/>
              <a:gd name="T6" fmla="*/ 0 w 15"/>
              <a:gd name="T7" fmla="*/ 2147483647 h 15"/>
              <a:gd name="T8" fmla="*/ 0 60000 65536"/>
              <a:gd name="T9" fmla="*/ 0 60000 65536"/>
              <a:gd name="T10" fmla="*/ 0 60000 65536"/>
              <a:gd name="T11" fmla="*/ 0 60000 65536"/>
              <a:gd name="T12" fmla="*/ 0 w 15"/>
              <a:gd name="T13" fmla="*/ 0 h 15"/>
              <a:gd name="T14" fmla="*/ 15 w 15"/>
              <a:gd name="T15" fmla="*/ 15 h 15"/>
            </a:gdLst>
            <a:ahLst/>
            <a:cxnLst>
              <a:cxn ang="T8">
                <a:pos x="T0" y="T1"/>
              </a:cxn>
              <a:cxn ang="T9">
                <a:pos x="T2" y="T3"/>
              </a:cxn>
              <a:cxn ang="T10">
                <a:pos x="T4" y="T5"/>
              </a:cxn>
              <a:cxn ang="T11">
                <a:pos x="T6" y="T7"/>
              </a:cxn>
            </a:cxnLst>
            <a:rect l="T12" t="T13" r="T14" b="T15"/>
            <a:pathLst>
              <a:path w="15" h="15">
                <a:moveTo>
                  <a:pt x="0" y="11"/>
                </a:moveTo>
                <a:lnTo>
                  <a:pt x="8" y="0"/>
                </a:lnTo>
                <a:lnTo>
                  <a:pt x="15" y="15"/>
                </a:lnTo>
                <a:lnTo>
                  <a:pt x="0" y="1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7" name="Freeform 153"/>
          <p:cNvSpPr>
            <a:spLocks/>
          </p:cNvSpPr>
          <p:nvPr/>
        </p:nvSpPr>
        <p:spPr bwMode="auto">
          <a:xfrm>
            <a:off x="5686426" y="3087688"/>
            <a:ext cx="117475" cy="196850"/>
          </a:xfrm>
          <a:custGeom>
            <a:avLst/>
            <a:gdLst>
              <a:gd name="T0" fmla="*/ 0 w 197"/>
              <a:gd name="T1" fmla="*/ 2147483647 h 330"/>
              <a:gd name="T2" fmla="*/ 2147483647 w 197"/>
              <a:gd name="T3" fmla="*/ 2147483647 h 330"/>
              <a:gd name="T4" fmla="*/ 2147483647 w 197"/>
              <a:gd name="T5" fmla="*/ 0 h 330"/>
              <a:gd name="T6" fmla="*/ 2147483647 w 197"/>
              <a:gd name="T7" fmla="*/ 0 h 330"/>
              <a:gd name="T8" fmla="*/ 2147483647 w 197"/>
              <a:gd name="T9" fmla="*/ 2147483647 h 330"/>
              <a:gd name="T10" fmla="*/ 2147483647 w 197"/>
              <a:gd name="T11" fmla="*/ 2147483647 h 330"/>
              <a:gd name="T12" fmla="*/ 2147483647 w 197"/>
              <a:gd name="T13" fmla="*/ 2147483647 h 330"/>
              <a:gd name="T14" fmla="*/ 2147483647 w 197"/>
              <a:gd name="T15" fmla="*/ 2147483647 h 330"/>
              <a:gd name="T16" fmla="*/ 2147483647 w 197"/>
              <a:gd name="T17" fmla="*/ 2147483647 h 330"/>
              <a:gd name="T18" fmla="*/ 2147483647 w 197"/>
              <a:gd name="T19" fmla="*/ 2147483647 h 330"/>
              <a:gd name="T20" fmla="*/ 2147483647 w 197"/>
              <a:gd name="T21" fmla="*/ 2147483647 h 330"/>
              <a:gd name="T22" fmla="*/ 2147483647 w 197"/>
              <a:gd name="T23" fmla="*/ 2147483647 h 330"/>
              <a:gd name="T24" fmla="*/ 2147483647 w 197"/>
              <a:gd name="T25" fmla="*/ 2147483647 h 330"/>
              <a:gd name="T26" fmla="*/ 2147483647 w 197"/>
              <a:gd name="T27" fmla="*/ 2147483647 h 330"/>
              <a:gd name="T28" fmla="*/ 2147483647 w 197"/>
              <a:gd name="T29" fmla="*/ 2147483647 h 330"/>
              <a:gd name="T30" fmla="*/ 2147483647 w 197"/>
              <a:gd name="T31" fmla="*/ 2147483647 h 330"/>
              <a:gd name="T32" fmla="*/ 2147483647 w 197"/>
              <a:gd name="T33" fmla="*/ 2147483647 h 330"/>
              <a:gd name="T34" fmla="*/ 2147483647 w 197"/>
              <a:gd name="T35" fmla="*/ 2147483647 h 330"/>
              <a:gd name="T36" fmla="*/ 2147483647 w 197"/>
              <a:gd name="T37" fmla="*/ 2147483647 h 330"/>
              <a:gd name="T38" fmla="*/ 2147483647 w 197"/>
              <a:gd name="T39" fmla="*/ 2147483647 h 330"/>
              <a:gd name="T40" fmla="*/ 2147483647 w 197"/>
              <a:gd name="T41" fmla="*/ 2147483647 h 330"/>
              <a:gd name="T42" fmla="*/ 2147483647 w 197"/>
              <a:gd name="T43" fmla="*/ 2147483647 h 330"/>
              <a:gd name="T44" fmla="*/ 2147483647 w 197"/>
              <a:gd name="T45" fmla="*/ 2147483647 h 330"/>
              <a:gd name="T46" fmla="*/ 2147483647 w 197"/>
              <a:gd name="T47" fmla="*/ 2147483647 h 330"/>
              <a:gd name="T48" fmla="*/ 2147483647 w 197"/>
              <a:gd name="T49" fmla="*/ 2147483647 h 330"/>
              <a:gd name="T50" fmla="*/ 2147483647 w 197"/>
              <a:gd name="T51" fmla="*/ 2147483647 h 330"/>
              <a:gd name="T52" fmla="*/ 2147483647 w 197"/>
              <a:gd name="T53" fmla="*/ 2147483647 h 330"/>
              <a:gd name="T54" fmla="*/ 2147483647 w 197"/>
              <a:gd name="T55" fmla="*/ 2147483647 h 330"/>
              <a:gd name="T56" fmla="*/ 2147483647 w 197"/>
              <a:gd name="T57" fmla="*/ 2147483647 h 330"/>
              <a:gd name="T58" fmla="*/ 0 w 197"/>
              <a:gd name="T59" fmla="*/ 214748364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330"/>
              <a:gd name="T92" fmla="*/ 197 w 19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330">
                <a:moveTo>
                  <a:pt x="0" y="79"/>
                </a:moveTo>
                <a:lnTo>
                  <a:pt x="8" y="33"/>
                </a:lnTo>
                <a:lnTo>
                  <a:pt x="29" y="0"/>
                </a:lnTo>
                <a:lnTo>
                  <a:pt x="74" y="0"/>
                </a:lnTo>
                <a:lnTo>
                  <a:pt x="47" y="41"/>
                </a:lnTo>
                <a:lnTo>
                  <a:pt x="109" y="49"/>
                </a:lnTo>
                <a:lnTo>
                  <a:pt x="70" y="103"/>
                </a:lnTo>
                <a:lnTo>
                  <a:pt x="115" y="121"/>
                </a:lnTo>
                <a:lnTo>
                  <a:pt x="159" y="189"/>
                </a:lnTo>
                <a:lnTo>
                  <a:pt x="147" y="192"/>
                </a:lnTo>
                <a:lnTo>
                  <a:pt x="165" y="209"/>
                </a:lnTo>
                <a:lnTo>
                  <a:pt x="153" y="226"/>
                </a:lnTo>
                <a:lnTo>
                  <a:pt x="197" y="231"/>
                </a:lnTo>
                <a:lnTo>
                  <a:pt x="170" y="275"/>
                </a:lnTo>
                <a:lnTo>
                  <a:pt x="188" y="288"/>
                </a:lnTo>
                <a:lnTo>
                  <a:pt x="13" y="330"/>
                </a:lnTo>
                <a:lnTo>
                  <a:pt x="90" y="268"/>
                </a:lnTo>
                <a:lnTo>
                  <a:pt x="67" y="279"/>
                </a:lnTo>
                <a:lnTo>
                  <a:pt x="22" y="260"/>
                </a:lnTo>
                <a:lnTo>
                  <a:pt x="54" y="236"/>
                </a:lnTo>
                <a:lnTo>
                  <a:pt x="36" y="226"/>
                </a:lnTo>
                <a:lnTo>
                  <a:pt x="80" y="202"/>
                </a:lnTo>
                <a:lnTo>
                  <a:pt x="86" y="173"/>
                </a:lnTo>
                <a:lnTo>
                  <a:pt x="62" y="163"/>
                </a:lnTo>
                <a:lnTo>
                  <a:pt x="74" y="146"/>
                </a:lnTo>
                <a:lnTo>
                  <a:pt x="28" y="155"/>
                </a:lnTo>
                <a:lnTo>
                  <a:pt x="29" y="108"/>
                </a:lnTo>
                <a:lnTo>
                  <a:pt x="8" y="129"/>
                </a:lnTo>
                <a:lnTo>
                  <a:pt x="20" y="80"/>
                </a:lnTo>
                <a:lnTo>
                  <a:pt x="0" y="79"/>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8" name="Freeform 154"/>
          <p:cNvSpPr>
            <a:spLocks/>
          </p:cNvSpPr>
          <p:nvPr/>
        </p:nvSpPr>
        <p:spPr bwMode="auto">
          <a:xfrm>
            <a:off x="3238501" y="2744788"/>
            <a:ext cx="449263" cy="430212"/>
          </a:xfrm>
          <a:custGeom>
            <a:avLst/>
            <a:gdLst>
              <a:gd name="T0" fmla="*/ 2147483647 w 755"/>
              <a:gd name="T1" fmla="*/ 2147483647 h 722"/>
              <a:gd name="T2" fmla="*/ 2147483647 w 755"/>
              <a:gd name="T3" fmla="*/ 2147483647 h 722"/>
              <a:gd name="T4" fmla="*/ 2147483647 w 755"/>
              <a:gd name="T5" fmla="*/ 2147483647 h 722"/>
              <a:gd name="T6" fmla="*/ 2147483647 w 755"/>
              <a:gd name="T7" fmla="*/ 2147483647 h 722"/>
              <a:gd name="T8" fmla="*/ 2147483647 w 755"/>
              <a:gd name="T9" fmla="*/ 2147483647 h 722"/>
              <a:gd name="T10" fmla="*/ 2147483647 w 755"/>
              <a:gd name="T11" fmla="*/ 2147483647 h 722"/>
              <a:gd name="T12" fmla="*/ 2147483647 w 755"/>
              <a:gd name="T13" fmla="*/ 2147483647 h 722"/>
              <a:gd name="T14" fmla="*/ 2147483647 w 755"/>
              <a:gd name="T15" fmla="*/ 2147483647 h 722"/>
              <a:gd name="T16" fmla="*/ 2147483647 w 755"/>
              <a:gd name="T17" fmla="*/ 2147483647 h 722"/>
              <a:gd name="T18" fmla="*/ 2147483647 w 755"/>
              <a:gd name="T19" fmla="*/ 2147483647 h 722"/>
              <a:gd name="T20" fmla="*/ 2147483647 w 755"/>
              <a:gd name="T21" fmla="*/ 2147483647 h 722"/>
              <a:gd name="T22" fmla="*/ 2147483647 w 755"/>
              <a:gd name="T23" fmla="*/ 2147483647 h 722"/>
              <a:gd name="T24" fmla="*/ 2147483647 w 755"/>
              <a:gd name="T25" fmla="*/ 2147483647 h 722"/>
              <a:gd name="T26" fmla="*/ 2147483647 w 755"/>
              <a:gd name="T27" fmla="*/ 2147483647 h 722"/>
              <a:gd name="T28" fmla="*/ 2147483647 w 755"/>
              <a:gd name="T29" fmla="*/ 2147483647 h 722"/>
              <a:gd name="T30" fmla="*/ 2147483647 w 755"/>
              <a:gd name="T31" fmla="*/ 2147483647 h 722"/>
              <a:gd name="T32" fmla="*/ 2147483647 w 755"/>
              <a:gd name="T33" fmla="*/ 2147483647 h 722"/>
              <a:gd name="T34" fmla="*/ 2147483647 w 755"/>
              <a:gd name="T35" fmla="*/ 2147483647 h 722"/>
              <a:gd name="T36" fmla="*/ 2147483647 w 755"/>
              <a:gd name="T37" fmla="*/ 2147483647 h 722"/>
              <a:gd name="T38" fmla="*/ 2147483647 w 755"/>
              <a:gd name="T39" fmla="*/ 2147483647 h 722"/>
              <a:gd name="T40" fmla="*/ 2147483647 w 755"/>
              <a:gd name="T41" fmla="*/ 2147483647 h 722"/>
              <a:gd name="T42" fmla="*/ 2147483647 w 755"/>
              <a:gd name="T43" fmla="*/ 2147483647 h 722"/>
              <a:gd name="T44" fmla="*/ 2147483647 w 755"/>
              <a:gd name="T45" fmla="*/ 2147483647 h 722"/>
              <a:gd name="T46" fmla="*/ 2147483647 w 755"/>
              <a:gd name="T47" fmla="*/ 2147483647 h 722"/>
              <a:gd name="T48" fmla="*/ 2147483647 w 755"/>
              <a:gd name="T49" fmla="*/ 2147483647 h 722"/>
              <a:gd name="T50" fmla="*/ 2147483647 w 755"/>
              <a:gd name="T51" fmla="*/ 2147483647 h 722"/>
              <a:gd name="T52" fmla="*/ 2147483647 w 755"/>
              <a:gd name="T53" fmla="*/ 2147483647 h 722"/>
              <a:gd name="T54" fmla="*/ 2147483647 w 755"/>
              <a:gd name="T55" fmla="*/ 2147483647 h 722"/>
              <a:gd name="T56" fmla="*/ 2147483647 w 755"/>
              <a:gd name="T57" fmla="*/ 2147483647 h 722"/>
              <a:gd name="T58" fmla="*/ 2147483647 w 755"/>
              <a:gd name="T59" fmla="*/ 2147483647 h 722"/>
              <a:gd name="T60" fmla="*/ 2147483647 w 755"/>
              <a:gd name="T61" fmla="*/ 2147483647 h 722"/>
              <a:gd name="T62" fmla="*/ 2147483647 w 755"/>
              <a:gd name="T63" fmla="*/ 2147483647 h 722"/>
              <a:gd name="T64" fmla="*/ 2147483647 w 755"/>
              <a:gd name="T65" fmla="*/ 2147483647 h 722"/>
              <a:gd name="T66" fmla="*/ 2147483647 w 755"/>
              <a:gd name="T67" fmla="*/ 2147483647 h 722"/>
              <a:gd name="T68" fmla="*/ 2147483647 w 755"/>
              <a:gd name="T69" fmla="*/ 2147483647 h 722"/>
              <a:gd name="T70" fmla="*/ 2147483647 w 755"/>
              <a:gd name="T71" fmla="*/ 2147483647 h 722"/>
              <a:gd name="T72" fmla="*/ 2147483647 w 755"/>
              <a:gd name="T73" fmla="*/ 0 h 722"/>
              <a:gd name="T74" fmla="*/ 2147483647 w 755"/>
              <a:gd name="T75" fmla="*/ 2147483647 h 722"/>
              <a:gd name="T76" fmla="*/ 2147483647 w 755"/>
              <a:gd name="T77" fmla="*/ 2147483647 h 722"/>
              <a:gd name="T78" fmla="*/ 2147483647 w 755"/>
              <a:gd name="T79" fmla="*/ 2147483647 h 722"/>
              <a:gd name="T80" fmla="*/ 2147483647 w 755"/>
              <a:gd name="T81" fmla="*/ 2147483647 h 722"/>
              <a:gd name="T82" fmla="*/ 2147483647 w 755"/>
              <a:gd name="T83" fmla="*/ 2147483647 h 722"/>
              <a:gd name="T84" fmla="*/ 2147483647 w 755"/>
              <a:gd name="T85" fmla="*/ 2147483647 h 722"/>
              <a:gd name="T86" fmla="*/ 2147483647 w 755"/>
              <a:gd name="T87" fmla="*/ 2147483647 h 722"/>
              <a:gd name="T88" fmla="*/ 2147483647 w 755"/>
              <a:gd name="T89" fmla="*/ 2147483647 h 722"/>
              <a:gd name="T90" fmla="*/ 2147483647 w 755"/>
              <a:gd name="T91" fmla="*/ 2147483647 h 722"/>
              <a:gd name="T92" fmla="*/ 2147483647 w 755"/>
              <a:gd name="T93" fmla="*/ 2147483647 h 7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5"/>
              <a:gd name="T142" fmla="*/ 0 h 722"/>
              <a:gd name="T143" fmla="*/ 755 w 755"/>
              <a:gd name="T144" fmla="*/ 722 h 7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5" h="722">
                <a:moveTo>
                  <a:pt x="0" y="276"/>
                </a:moveTo>
                <a:lnTo>
                  <a:pt x="48" y="290"/>
                </a:lnTo>
                <a:lnTo>
                  <a:pt x="31" y="297"/>
                </a:lnTo>
                <a:lnTo>
                  <a:pt x="50" y="322"/>
                </a:lnTo>
                <a:lnTo>
                  <a:pt x="124" y="321"/>
                </a:lnTo>
                <a:lnTo>
                  <a:pt x="136" y="338"/>
                </a:lnTo>
                <a:lnTo>
                  <a:pt x="183" y="316"/>
                </a:lnTo>
                <a:lnTo>
                  <a:pt x="165" y="325"/>
                </a:lnTo>
                <a:lnTo>
                  <a:pt x="175" y="370"/>
                </a:lnTo>
                <a:lnTo>
                  <a:pt x="74" y="410"/>
                </a:lnTo>
                <a:lnTo>
                  <a:pt x="47" y="458"/>
                </a:lnTo>
                <a:lnTo>
                  <a:pt x="72" y="450"/>
                </a:lnTo>
                <a:lnTo>
                  <a:pt x="52" y="461"/>
                </a:lnTo>
                <a:lnTo>
                  <a:pt x="72" y="478"/>
                </a:lnTo>
                <a:lnTo>
                  <a:pt x="108" y="485"/>
                </a:lnTo>
                <a:lnTo>
                  <a:pt x="89" y="509"/>
                </a:lnTo>
                <a:lnTo>
                  <a:pt x="106" y="531"/>
                </a:lnTo>
                <a:lnTo>
                  <a:pt x="124" y="534"/>
                </a:lnTo>
                <a:lnTo>
                  <a:pt x="163" y="485"/>
                </a:lnTo>
                <a:lnTo>
                  <a:pt x="138" y="509"/>
                </a:lnTo>
                <a:lnTo>
                  <a:pt x="160" y="556"/>
                </a:lnTo>
                <a:lnTo>
                  <a:pt x="149" y="576"/>
                </a:lnTo>
                <a:lnTo>
                  <a:pt x="196" y="548"/>
                </a:lnTo>
                <a:lnTo>
                  <a:pt x="227" y="582"/>
                </a:lnTo>
                <a:lnTo>
                  <a:pt x="238" y="562"/>
                </a:lnTo>
                <a:lnTo>
                  <a:pt x="249" y="576"/>
                </a:lnTo>
                <a:lnTo>
                  <a:pt x="284" y="558"/>
                </a:lnTo>
                <a:lnTo>
                  <a:pt x="235" y="648"/>
                </a:lnTo>
                <a:lnTo>
                  <a:pt x="196" y="666"/>
                </a:lnTo>
                <a:lnTo>
                  <a:pt x="196" y="686"/>
                </a:lnTo>
                <a:lnTo>
                  <a:pt x="149" y="687"/>
                </a:lnTo>
                <a:lnTo>
                  <a:pt x="116" y="722"/>
                </a:lnTo>
                <a:lnTo>
                  <a:pt x="160" y="695"/>
                </a:lnTo>
                <a:lnTo>
                  <a:pt x="208" y="697"/>
                </a:lnTo>
                <a:lnTo>
                  <a:pt x="236" y="676"/>
                </a:lnTo>
                <a:lnTo>
                  <a:pt x="223" y="656"/>
                </a:lnTo>
                <a:lnTo>
                  <a:pt x="254" y="660"/>
                </a:lnTo>
                <a:lnTo>
                  <a:pt x="350" y="592"/>
                </a:lnTo>
                <a:lnTo>
                  <a:pt x="367" y="567"/>
                </a:lnTo>
                <a:lnTo>
                  <a:pt x="351" y="548"/>
                </a:lnTo>
                <a:lnTo>
                  <a:pt x="433" y="463"/>
                </a:lnTo>
                <a:lnTo>
                  <a:pt x="448" y="422"/>
                </a:lnTo>
                <a:lnTo>
                  <a:pt x="437" y="463"/>
                </a:lnTo>
                <a:lnTo>
                  <a:pt x="471" y="457"/>
                </a:lnTo>
                <a:lnTo>
                  <a:pt x="453" y="474"/>
                </a:lnTo>
                <a:lnTo>
                  <a:pt x="478" y="483"/>
                </a:lnTo>
                <a:lnTo>
                  <a:pt x="418" y="489"/>
                </a:lnTo>
                <a:lnTo>
                  <a:pt x="407" y="526"/>
                </a:lnTo>
                <a:lnTo>
                  <a:pt x="429" y="526"/>
                </a:lnTo>
                <a:lnTo>
                  <a:pt x="409" y="555"/>
                </a:lnTo>
                <a:lnTo>
                  <a:pt x="490" y="519"/>
                </a:lnTo>
                <a:lnTo>
                  <a:pt x="501" y="498"/>
                </a:lnTo>
                <a:lnTo>
                  <a:pt x="490" y="486"/>
                </a:lnTo>
                <a:lnTo>
                  <a:pt x="508" y="465"/>
                </a:lnTo>
                <a:lnTo>
                  <a:pt x="505" y="483"/>
                </a:lnTo>
                <a:lnTo>
                  <a:pt x="545" y="471"/>
                </a:lnTo>
                <a:lnTo>
                  <a:pt x="535" y="489"/>
                </a:lnTo>
                <a:lnTo>
                  <a:pt x="604" y="519"/>
                </a:lnTo>
                <a:lnTo>
                  <a:pt x="701" y="531"/>
                </a:lnTo>
                <a:lnTo>
                  <a:pt x="719" y="517"/>
                </a:lnTo>
                <a:lnTo>
                  <a:pt x="732" y="523"/>
                </a:lnTo>
                <a:lnTo>
                  <a:pt x="713" y="540"/>
                </a:lnTo>
                <a:lnTo>
                  <a:pt x="742" y="556"/>
                </a:lnTo>
                <a:lnTo>
                  <a:pt x="755" y="543"/>
                </a:lnTo>
                <a:lnTo>
                  <a:pt x="730" y="509"/>
                </a:lnTo>
                <a:lnTo>
                  <a:pt x="682" y="509"/>
                </a:lnTo>
                <a:lnTo>
                  <a:pt x="682" y="84"/>
                </a:lnTo>
                <a:lnTo>
                  <a:pt x="411" y="48"/>
                </a:lnTo>
                <a:lnTo>
                  <a:pt x="401" y="29"/>
                </a:lnTo>
                <a:lnTo>
                  <a:pt x="326" y="14"/>
                </a:lnTo>
                <a:lnTo>
                  <a:pt x="318" y="32"/>
                </a:lnTo>
                <a:lnTo>
                  <a:pt x="296" y="28"/>
                </a:lnTo>
                <a:lnTo>
                  <a:pt x="316" y="13"/>
                </a:lnTo>
                <a:lnTo>
                  <a:pt x="285" y="0"/>
                </a:lnTo>
                <a:lnTo>
                  <a:pt x="254" y="29"/>
                </a:lnTo>
                <a:lnTo>
                  <a:pt x="204" y="32"/>
                </a:lnTo>
                <a:lnTo>
                  <a:pt x="203" y="56"/>
                </a:lnTo>
                <a:lnTo>
                  <a:pt x="197" y="41"/>
                </a:lnTo>
                <a:lnTo>
                  <a:pt x="152" y="55"/>
                </a:lnTo>
                <a:lnTo>
                  <a:pt x="160" y="75"/>
                </a:lnTo>
                <a:lnTo>
                  <a:pt x="138" y="70"/>
                </a:lnTo>
                <a:lnTo>
                  <a:pt x="111" y="109"/>
                </a:lnTo>
                <a:lnTo>
                  <a:pt x="47" y="125"/>
                </a:lnTo>
                <a:lnTo>
                  <a:pt x="50" y="144"/>
                </a:lnTo>
                <a:lnTo>
                  <a:pt x="31" y="150"/>
                </a:lnTo>
                <a:lnTo>
                  <a:pt x="109" y="209"/>
                </a:lnTo>
                <a:lnTo>
                  <a:pt x="216" y="237"/>
                </a:lnTo>
                <a:lnTo>
                  <a:pt x="149" y="227"/>
                </a:lnTo>
                <a:lnTo>
                  <a:pt x="152" y="247"/>
                </a:lnTo>
                <a:lnTo>
                  <a:pt x="178" y="247"/>
                </a:lnTo>
                <a:lnTo>
                  <a:pt x="157" y="259"/>
                </a:lnTo>
                <a:lnTo>
                  <a:pt x="109" y="256"/>
                </a:lnTo>
                <a:lnTo>
                  <a:pt x="109" y="230"/>
                </a:lnTo>
                <a:lnTo>
                  <a:pt x="87" y="233"/>
                </a:lnTo>
                <a:lnTo>
                  <a:pt x="0" y="27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79" name="Freeform 155"/>
          <p:cNvSpPr>
            <a:spLocks/>
          </p:cNvSpPr>
          <p:nvPr/>
        </p:nvSpPr>
        <p:spPr bwMode="auto">
          <a:xfrm>
            <a:off x="3419476" y="3846513"/>
            <a:ext cx="17463" cy="23812"/>
          </a:xfrm>
          <a:custGeom>
            <a:avLst/>
            <a:gdLst>
              <a:gd name="T0" fmla="*/ 0 w 29"/>
              <a:gd name="T1" fmla="*/ 2147483647 h 37"/>
              <a:gd name="T2" fmla="*/ 2147483647 w 29"/>
              <a:gd name="T3" fmla="*/ 0 h 37"/>
              <a:gd name="T4" fmla="*/ 2147483647 w 29"/>
              <a:gd name="T5" fmla="*/ 2147483647 h 37"/>
              <a:gd name="T6" fmla="*/ 2147483647 w 29"/>
              <a:gd name="T7" fmla="*/ 2147483647 h 37"/>
              <a:gd name="T8" fmla="*/ 0 w 29"/>
              <a:gd name="T9" fmla="*/ 2147483647 h 37"/>
              <a:gd name="T10" fmla="*/ 0 60000 65536"/>
              <a:gd name="T11" fmla="*/ 0 60000 65536"/>
              <a:gd name="T12" fmla="*/ 0 60000 65536"/>
              <a:gd name="T13" fmla="*/ 0 60000 65536"/>
              <a:gd name="T14" fmla="*/ 0 60000 65536"/>
              <a:gd name="T15" fmla="*/ 0 w 29"/>
              <a:gd name="T16" fmla="*/ 0 h 37"/>
              <a:gd name="T17" fmla="*/ 29 w 29"/>
              <a:gd name="T18" fmla="*/ 37 h 37"/>
            </a:gdLst>
            <a:ahLst/>
            <a:cxnLst>
              <a:cxn ang="T10">
                <a:pos x="T0" y="T1"/>
              </a:cxn>
              <a:cxn ang="T11">
                <a:pos x="T2" y="T3"/>
              </a:cxn>
              <a:cxn ang="T12">
                <a:pos x="T4" y="T5"/>
              </a:cxn>
              <a:cxn ang="T13">
                <a:pos x="T6" y="T7"/>
              </a:cxn>
              <a:cxn ang="T14">
                <a:pos x="T8" y="T9"/>
              </a:cxn>
            </a:cxnLst>
            <a:rect l="T15" t="T16" r="T17" b="T18"/>
            <a:pathLst>
              <a:path w="29" h="37">
                <a:moveTo>
                  <a:pt x="0" y="14"/>
                </a:moveTo>
                <a:lnTo>
                  <a:pt x="2" y="0"/>
                </a:lnTo>
                <a:lnTo>
                  <a:pt x="29" y="22"/>
                </a:lnTo>
                <a:lnTo>
                  <a:pt x="11" y="37"/>
                </a:lnTo>
                <a:lnTo>
                  <a:pt x="0" y="14"/>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0" name="Freeform 156"/>
          <p:cNvSpPr>
            <a:spLocks/>
          </p:cNvSpPr>
          <p:nvPr/>
        </p:nvSpPr>
        <p:spPr bwMode="auto">
          <a:xfrm>
            <a:off x="3435350" y="3106738"/>
            <a:ext cx="39688" cy="25400"/>
          </a:xfrm>
          <a:custGeom>
            <a:avLst/>
            <a:gdLst>
              <a:gd name="T0" fmla="*/ 0 w 68"/>
              <a:gd name="T1" fmla="*/ 2147483647 h 42"/>
              <a:gd name="T2" fmla="*/ 2147483647 w 68"/>
              <a:gd name="T3" fmla="*/ 2147483647 h 42"/>
              <a:gd name="T4" fmla="*/ 2147483647 w 68"/>
              <a:gd name="T5" fmla="*/ 2147483647 h 42"/>
              <a:gd name="T6" fmla="*/ 2147483647 w 68"/>
              <a:gd name="T7" fmla="*/ 0 h 42"/>
              <a:gd name="T8" fmla="*/ 2147483647 w 68"/>
              <a:gd name="T9" fmla="*/ 2147483647 h 42"/>
              <a:gd name="T10" fmla="*/ 0 w 68"/>
              <a:gd name="T11" fmla="*/ 2147483647 h 42"/>
              <a:gd name="T12" fmla="*/ 0 60000 65536"/>
              <a:gd name="T13" fmla="*/ 0 60000 65536"/>
              <a:gd name="T14" fmla="*/ 0 60000 65536"/>
              <a:gd name="T15" fmla="*/ 0 60000 65536"/>
              <a:gd name="T16" fmla="*/ 0 60000 65536"/>
              <a:gd name="T17" fmla="*/ 0 60000 65536"/>
              <a:gd name="T18" fmla="*/ 0 w 68"/>
              <a:gd name="T19" fmla="*/ 0 h 42"/>
              <a:gd name="T20" fmla="*/ 68 w 68"/>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68" h="42">
                <a:moveTo>
                  <a:pt x="0" y="18"/>
                </a:moveTo>
                <a:lnTo>
                  <a:pt x="20" y="42"/>
                </a:lnTo>
                <a:lnTo>
                  <a:pt x="68" y="7"/>
                </a:lnTo>
                <a:lnTo>
                  <a:pt x="23" y="0"/>
                </a:lnTo>
                <a:lnTo>
                  <a:pt x="29" y="17"/>
                </a:lnTo>
                <a:lnTo>
                  <a:pt x="0" y="18"/>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1" name="Freeform 157"/>
          <p:cNvSpPr>
            <a:spLocks/>
          </p:cNvSpPr>
          <p:nvPr/>
        </p:nvSpPr>
        <p:spPr bwMode="auto">
          <a:xfrm>
            <a:off x="3689350" y="3057525"/>
            <a:ext cx="120650" cy="120650"/>
          </a:xfrm>
          <a:custGeom>
            <a:avLst/>
            <a:gdLst>
              <a:gd name="T0" fmla="*/ 0 w 203"/>
              <a:gd name="T1" fmla="*/ 2147483647 h 202"/>
              <a:gd name="T2" fmla="*/ 2147483647 w 203"/>
              <a:gd name="T3" fmla="*/ 2147483647 h 202"/>
              <a:gd name="T4" fmla="*/ 2147483647 w 203"/>
              <a:gd name="T5" fmla="*/ 2147483647 h 202"/>
              <a:gd name="T6" fmla="*/ 2147483647 w 203"/>
              <a:gd name="T7" fmla="*/ 2147483647 h 202"/>
              <a:gd name="T8" fmla="*/ 2147483647 w 203"/>
              <a:gd name="T9" fmla="*/ 2147483647 h 202"/>
              <a:gd name="T10" fmla="*/ 2147483647 w 203"/>
              <a:gd name="T11" fmla="*/ 2147483647 h 202"/>
              <a:gd name="T12" fmla="*/ 2147483647 w 203"/>
              <a:gd name="T13" fmla="*/ 2147483647 h 202"/>
              <a:gd name="T14" fmla="*/ 2147483647 w 203"/>
              <a:gd name="T15" fmla="*/ 2147483647 h 202"/>
              <a:gd name="T16" fmla="*/ 2147483647 w 203"/>
              <a:gd name="T17" fmla="*/ 2147483647 h 202"/>
              <a:gd name="T18" fmla="*/ 2147483647 w 203"/>
              <a:gd name="T19" fmla="*/ 2147483647 h 202"/>
              <a:gd name="T20" fmla="*/ 2147483647 w 203"/>
              <a:gd name="T21" fmla="*/ 2147483647 h 202"/>
              <a:gd name="T22" fmla="*/ 2147483647 w 203"/>
              <a:gd name="T23" fmla="*/ 2147483647 h 202"/>
              <a:gd name="T24" fmla="*/ 2147483647 w 203"/>
              <a:gd name="T25" fmla="*/ 2147483647 h 202"/>
              <a:gd name="T26" fmla="*/ 2147483647 w 203"/>
              <a:gd name="T27" fmla="*/ 2147483647 h 202"/>
              <a:gd name="T28" fmla="*/ 2147483647 w 203"/>
              <a:gd name="T29" fmla="*/ 2147483647 h 202"/>
              <a:gd name="T30" fmla="*/ 2147483647 w 203"/>
              <a:gd name="T31" fmla="*/ 2147483647 h 202"/>
              <a:gd name="T32" fmla="*/ 2147483647 w 203"/>
              <a:gd name="T33" fmla="*/ 2147483647 h 202"/>
              <a:gd name="T34" fmla="*/ 2147483647 w 203"/>
              <a:gd name="T35" fmla="*/ 2147483647 h 202"/>
              <a:gd name="T36" fmla="*/ 2147483647 w 203"/>
              <a:gd name="T37" fmla="*/ 0 h 202"/>
              <a:gd name="T38" fmla="*/ 2147483647 w 203"/>
              <a:gd name="T39" fmla="*/ 2147483647 h 202"/>
              <a:gd name="T40" fmla="*/ 0 w 203"/>
              <a:gd name="T41" fmla="*/ 2147483647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
              <a:gd name="T64" fmla="*/ 0 h 202"/>
              <a:gd name="T65" fmla="*/ 203 w 203"/>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 h="202">
                <a:moveTo>
                  <a:pt x="0" y="22"/>
                </a:moveTo>
                <a:lnTo>
                  <a:pt x="10" y="50"/>
                </a:lnTo>
                <a:lnTo>
                  <a:pt x="38" y="63"/>
                </a:lnTo>
                <a:lnTo>
                  <a:pt x="49" y="53"/>
                </a:lnTo>
                <a:lnTo>
                  <a:pt x="25" y="38"/>
                </a:lnTo>
                <a:lnTo>
                  <a:pt x="49" y="38"/>
                </a:lnTo>
                <a:lnTo>
                  <a:pt x="72" y="63"/>
                </a:lnTo>
                <a:lnTo>
                  <a:pt x="64" y="18"/>
                </a:lnTo>
                <a:lnTo>
                  <a:pt x="81" y="57"/>
                </a:lnTo>
                <a:lnTo>
                  <a:pt x="124" y="80"/>
                </a:lnTo>
                <a:lnTo>
                  <a:pt x="115" y="109"/>
                </a:lnTo>
                <a:lnTo>
                  <a:pt x="165" y="142"/>
                </a:lnTo>
                <a:lnTo>
                  <a:pt x="151" y="171"/>
                </a:lnTo>
                <a:lnTo>
                  <a:pt x="178" y="147"/>
                </a:lnTo>
                <a:lnTo>
                  <a:pt x="182" y="202"/>
                </a:lnTo>
                <a:lnTo>
                  <a:pt x="201" y="192"/>
                </a:lnTo>
                <a:lnTo>
                  <a:pt x="203" y="151"/>
                </a:lnTo>
                <a:lnTo>
                  <a:pt x="155" y="130"/>
                </a:lnTo>
                <a:lnTo>
                  <a:pt x="66" y="0"/>
                </a:lnTo>
                <a:lnTo>
                  <a:pt x="14" y="38"/>
                </a:lnTo>
                <a:lnTo>
                  <a:pt x="0" y="22"/>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2" name="Freeform 158"/>
          <p:cNvSpPr>
            <a:spLocks/>
          </p:cNvSpPr>
          <p:nvPr/>
        </p:nvSpPr>
        <p:spPr bwMode="auto">
          <a:xfrm>
            <a:off x="3716339" y="3097213"/>
            <a:ext cx="20637" cy="19050"/>
          </a:xfrm>
          <a:custGeom>
            <a:avLst/>
            <a:gdLst>
              <a:gd name="T0" fmla="*/ 0 w 34"/>
              <a:gd name="T1" fmla="*/ 0 h 32"/>
              <a:gd name="T2" fmla="*/ 2147483647 w 34"/>
              <a:gd name="T3" fmla="*/ 2147483647 h 32"/>
              <a:gd name="T4" fmla="*/ 2147483647 w 34"/>
              <a:gd name="T5" fmla="*/ 2147483647 h 32"/>
              <a:gd name="T6" fmla="*/ 2147483647 w 34"/>
              <a:gd name="T7" fmla="*/ 2147483647 h 32"/>
              <a:gd name="T8" fmla="*/ 2147483647 w 34"/>
              <a:gd name="T9" fmla="*/ 2147483647 h 32"/>
              <a:gd name="T10" fmla="*/ 2147483647 w 34"/>
              <a:gd name="T11" fmla="*/ 2147483647 h 32"/>
              <a:gd name="T12" fmla="*/ 0 w 34"/>
              <a:gd name="T13" fmla="*/ 0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0" y="0"/>
                </a:moveTo>
                <a:lnTo>
                  <a:pt x="9" y="32"/>
                </a:lnTo>
                <a:lnTo>
                  <a:pt x="11" y="15"/>
                </a:lnTo>
                <a:lnTo>
                  <a:pt x="34" y="30"/>
                </a:lnTo>
                <a:lnTo>
                  <a:pt x="15" y="15"/>
                </a:lnTo>
                <a:lnTo>
                  <a:pt x="34" y="5"/>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3" name="Freeform 159"/>
          <p:cNvSpPr>
            <a:spLocks/>
          </p:cNvSpPr>
          <p:nvPr/>
        </p:nvSpPr>
        <p:spPr bwMode="auto">
          <a:xfrm>
            <a:off x="3725863" y="3113089"/>
            <a:ext cx="11112" cy="28575"/>
          </a:xfrm>
          <a:custGeom>
            <a:avLst/>
            <a:gdLst>
              <a:gd name="T0" fmla="*/ 0 w 20"/>
              <a:gd name="T1" fmla="*/ 0 h 49"/>
              <a:gd name="T2" fmla="*/ 2147483647 w 20"/>
              <a:gd name="T3" fmla="*/ 2147483647 h 49"/>
              <a:gd name="T4" fmla="*/ 2147483647 w 20"/>
              <a:gd name="T5" fmla="*/ 2147483647 h 49"/>
              <a:gd name="T6" fmla="*/ 0 w 20"/>
              <a:gd name="T7" fmla="*/ 0 h 49"/>
              <a:gd name="T8" fmla="*/ 0 60000 65536"/>
              <a:gd name="T9" fmla="*/ 0 60000 65536"/>
              <a:gd name="T10" fmla="*/ 0 60000 65536"/>
              <a:gd name="T11" fmla="*/ 0 60000 65536"/>
              <a:gd name="T12" fmla="*/ 0 w 20"/>
              <a:gd name="T13" fmla="*/ 0 h 49"/>
              <a:gd name="T14" fmla="*/ 20 w 20"/>
              <a:gd name="T15" fmla="*/ 49 h 49"/>
            </a:gdLst>
            <a:ahLst/>
            <a:cxnLst>
              <a:cxn ang="T8">
                <a:pos x="T0" y="T1"/>
              </a:cxn>
              <a:cxn ang="T9">
                <a:pos x="T2" y="T3"/>
              </a:cxn>
              <a:cxn ang="T10">
                <a:pos x="T4" y="T5"/>
              </a:cxn>
              <a:cxn ang="T11">
                <a:pos x="T6" y="T7"/>
              </a:cxn>
            </a:cxnLst>
            <a:rect l="T12" t="T13" r="T14" b="T15"/>
            <a:pathLst>
              <a:path w="20" h="49">
                <a:moveTo>
                  <a:pt x="0" y="0"/>
                </a:moveTo>
                <a:lnTo>
                  <a:pt x="19" y="10"/>
                </a:lnTo>
                <a:lnTo>
                  <a:pt x="20" y="49"/>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4" name="Freeform 160"/>
          <p:cNvSpPr>
            <a:spLocks/>
          </p:cNvSpPr>
          <p:nvPr/>
        </p:nvSpPr>
        <p:spPr bwMode="auto">
          <a:xfrm>
            <a:off x="3738564" y="3097213"/>
            <a:ext cx="15875" cy="19050"/>
          </a:xfrm>
          <a:custGeom>
            <a:avLst/>
            <a:gdLst>
              <a:gd name="T0" fmla="*/ 0 w 26"/>
              <a:gd name="T1" fmla="*/ 0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0 h 30"/>
              <a:gd name="T12" fmla="*/ 0 w 26"/>
              <a:gd name="T13" fmla="*/ 0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0" y="0"/>
                </a:moveTo>
                <a:lnTo>
                  <a:pt x="6" y="30"/>
                </a:lnTo>
                <a:lnTo>
                  <a:pt x="22" y="30"/>
                </a:lnTo>
                <a:lnTo>
                  <a:pt x="14" y="2"/>
                </a:lnTo>
                <a:lnTo>
                  <a:pt x="26" y="22"/>
                </a:lnTo>
                <a:lnTo>
                  <a:pt x="16" y="0"/>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5" name="Freeform 161"/>
          <p:cNvSpPr>
            <a:spLocks/>
          </p:cNvSpPr>
          <p:nvPr/>
        </p:nvSpPr>
        <p:spPr bwMode="auto">
          <a:xfrm>
            <a:off x="3751264" y="3125788"/>
            <a:ext cx="14287" cy="12700"/>
          </a:xfrm>
          <a:custGeom>
            <a:avLst/>
            <a:gdLst>
              <a:gd name="T0" fmla="*/ 0 w 22"/>
              <a:gd name="T1" fmla="*/ 0 h 22"/>
              <a:gd name="T2" fmla="*/ 2147483647 w 22"/>
              <a:gd name="T3" fmla="*/ 2147483647 h 22"/>
              <a:gd name="T4" fmla="*/ 2147483647 w 22"/>
              <a:gd name="T5" fmla="*/ 2147483647 h 22"/>
              <a:gd name="T6" fmla="*/ 0 w 22"/>
              <a:gd name="T7" fmla="*/ 0 h 22"/>
              <a:gd name="T8" fmla="*/ 0 60000 65536"/>
              <a:gd name="T9" fmla="*/ 0 60000 65536"/>
              <a:gd name="T10" fmla="*/ 0 60000 65536"/>
              <a:gd name="T11" fmla="*/ 0 60000 65536"/>
              <a:gd name="T12" fmla="*/ 0 w 22"/>
              <a:gd name="T13" fmla="*/ 0 h 22"/>
              <a:gd name="T14" fmla="*/ 22 w 22"/>
              <a:gd name="T15" fmla="*/ 22 h 22"/>
            </a:gdLst>
            <a:ahLst/>
            <a:cxnLst>
              <a:cxn ang="T8">
                <a:pos x="T0" y="T1"/>
              </a:cxn>
              <a:cxn ang="T9">
                <a:pos x="T2" y="T3"/>
              </a:cxn>
              <a:cxn ang="T10">
                <a:pos x="T4" y="T5"/>
              </a:cxn>
              <a:cxn ang="T11">
                <a:pos x="T6" y="T7"/>
              </a:cxn>
            </a:cxnLst>
            <a:rect l="T12" t="T13" r="T14" b="T15"/>
            <a:pathLst>
              <a:path w="22" h="22">
                <a:moveTo>
                  <a:pt x="0" y="0"/>
                </a:moveTo>
                <a:lnTo>
                  <a:pt x="20" y="22"/>
                </a:lnTo>
                <a:lnTo>
                  <a:pt x="22" y="1"/>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6" name="Freeform 162"/>
          <p:cNvSpPr>
            <a:spLocks/>
          </p:cNvSpPr>
          <p:nvPr/>
        </p:nvSpPr>
        <p:spPr bwMode="auto">
          <a:xfrm>
            <a:off x="3754438" y="3141663"/>
            <a:ext cx="19050" cy="31750"/>
          </a:xfrm>
          <a:custGeom>
            <a:avLst/>
            <a:gdLst>
              <a:gd name="T0" fmla="*/ 0 w 33"/>
              <a:gd name="T1" fmla="*/ 0 h 50"/>
              <a:gd name="T2" fmla="*/ 2147483647 w 33"/>
              <a:gd name="T3" fmla="*/ 2147483647 h 50"/>
              <a:gd name="T4" fmla="*/ 2147483647 w 33"/>
              <a:gd name="T5" fmla="*/ 2147483647 h 50"/>
              <a:gd name="T6" fmla="*/ 0 w 33"/>
              <a:gd name="T7" fmla="*/ 0 h 50"/>
              <a:gd name="T8" fmla="*/ 0 60000 65536"/>
              <a:gd name="T9" fmla="*/ 0 60000 65536"/>
              <a:gd name="T10" fmla="*/ 0 60000 65536"/>
              <a:gd name="T11" fmla="*/ 0 60000 65536"/>
              <a:gd name="T12" fmla="*/ 0 w 33"/>
              <a:gd name="T13" fmla="*/ 0 h 50"/>
              <a:gd name="T14" fmla="*/ 33 w 33"/>
              <a:gd name="T15" fmla="*/ 50 h 50"/>
            </a:gdLst>
            <a:ahLst/>
            <a:cxnLst>
              <a:cxn ang="T8">
                <a:pos x="T0" y="T1"/>
              </a:cxn>
              <a:cxn ang="T9">
                <a:pos x="T2" y="T3"/>
              </a:cxn>
              <a:cxn ang="T10">
                <a:pos x="T4" y="T5"/>
              </a:cxn>
              <a:cxn ang="T11">
                <a:pos x="T6" y="T7"/>
              </a:cxn>
            </a:cxnLst>
            <a:rect l="T12" t="T13" r="T14" b="T15"/>
            <a:pathLst>
              <a:path w="33" h="50">
                <a:moveTo>
                  <a:pt x="0" y="0"/>
                </a:moveTo>
                <a:lnTo>
                  <a:pt x="26" y="18"/>
                </a:lnTo>
                <a:lnTo>
                  <a:pt x="33" y="50"/>
                </a:lnTo>
                <a:lnTo>
                  <a:pt x="0" y="0"/>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7" name="Freeform 163"/>
          <p:cNvSpPr>
            <a:spLocks/>
          </p:cNvSpPr>
          <p:nvPr/>
        </p:nvSpPr>
        <p:spPr bwMode="auto">
          <a:xfrm>
            <a:off x="3787776" y="3151189"/>
            <a:ext cx="11113" cy="15875"/>
          </a:xfrm>
          <a:custGeom>
            <a:avLst/>
            <a:gdLst>
              <a:gd name="T0" fmla="*/ 0 w 17"/>
              <a:gd name="T1" fmla="*/ 2147483647 h 29"/>
              <a:gd name="T2" fmla="*/ 2147483647 w 17"/>
              <a:gd name="T3" fmla="*/ 0 h 29"/>
              <a:gd name="T4" fmla="*/ 2147483647 w 17"/>
              <a:gd name="T5" fmla="*/ 2147483647 h 29"/>
              <a:gd name="T6" fmla="*/ 0 w 17"/>
              <a:gd name="T7" fmla="*/ 2147483647 h 29"/>
              <a:gd name="T8" fmla="*/ 0 60000 65536"/>
              <a:gd name="T9" fmla="*/ 0 60000 65536"/>
              <a:gd name="T10" fmla="*/ 0 60000 65536"/>
              <a:gd name="T11" fmla="*/ 0 60000 65536"/>
              <a:gd name="T12" fmla="*/ 0 w 17"/>
              <a:gd name="T13" fmla="*/ 0 h 29"/>
              <a:gd name="T14" fmla="*/ 17 w 17"/>
              <a:gd name="T15" fmla="*/ 29 h 29"/>
            </a:gdLst>
            <a:ahLst/>
            <a:cxnLst>
              <a:cxn ang="T8">
                <a:pos x="T0" y="T1"/>
              </a:cxn>
              <a:cxn ang="T9">
                <a:pos x="T2" y="T3"/>
              </a:cxn>
              <a:cxn ang="T10">
                <a:pos x="T4" y="T5"/>
              </a:cxn>
              <a:cxn ang="T11">
                <a:pos x="T6" y="T7"/>
              </a:cxn>
            </a:cxnLst>
            <a:rect l="T12" t="T13" r="T14" b="T15"/>
            <a:pathLst>
              <a:path w="17" h="29">
                <a:moveTo>
                  <a:pt x="0" y="16"/>
                </a:moveTo>
                <a:lnTo>
                  <a:pt x="9" y="0"/>
                </a:lnTo>
                <a:lnTo>
                  <a:pt x="17" y="29"/>
                </a:lnTo>
                <a:lnTo>
                  <a:pt x="0" y="16"/>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8" name="Freeform 164"/>
          <p:cNvSpPr>
            <a:spLocks/>
          </p:cNvSpPr>
          <p:nvPr/>
        </p:nvSpPr>
        <p:spPr bwMode="auto">
          <a:xfrm>
            <a:off x="3894138" y="3295651"/>
            <a:ext cx="869950" cy="461963"/>
          </a:xfrm>
          <a:custGeom>
            <a:avLst/>
            <a:gdLst>
              <a:gd name="T0" fmla="*/ 2147483647 w 1461"/>
              <a:gd name="T1" fmla="*/ 2147483647 h 777"/>
              <a:gd name="T2" fmla="*/ 2147483647 w 1461"/>
              <a:gd name="T3" fmla="*/ 2147483647 h 777"/>
              <a:gd name="T4" fmla="*/ 2147483647 w 1461"/>
              <a:gd name="T5" fmla="*/ 2147483647 h 777"/>
              <a:gd name="T6" fmla="*/ 2147483647 w 1461"/>
              <a:gd name="T7" fmla="*/ 2147483647 h 777"/>
              <a:gd name="T8" fmla="*/ 2147483647 w 1461"/>
              <a:gd name="T9" fmla="*/ 2147483647 h 777"/>
              <a:gd name="T10" fmla="*/ 2147483647 w 1461"/>
              <a:gd name="T11" fmla="*/ 2147483647 h 777"/>
              <a:gd name="T12" fmla="*/ 2147483647 w 1461"/>
              <a:gd name="T13" fmla="*/ 2147483647 h 777"/>
              <a:gd name="T14" fmla="*/ 2147483647 w 1461"/>
              <a:gd name="T15" fmla="*/ 2147483647 h 777"/>
              <a:gd name="T16" fmla="*/ 2147483647 w 1461"/>
              <a:gd name="T17" fmla="*/ 2147483647 h 777"/>
              <a:gd name="T18" fmla="*/ 2147483647 w 1461"/>
              <a:gd name="T19" fmla="*/ 2147483647 h 777"/>
              <a:gd name="T20" fmla="*/ 2147483647 w 1461"/>
              <a:gd name="T21" fmla="*/ 2147483647 h 777"/>
              <a:gd name="T22" fmla="*/ 2147483647 w 1461"/>
              <a:gd name="T23" fmla="*/ 2147483647 h 777"/>
              <a:gd name="T24" fmla="*/ 2147483647 w 1461"/>
              <a:gd name="T25" fmla="*/ 2147483647 h 777"/>
              <a:gd name="T26" fmla="*/ 2147483647 w 1461"/>
              <a:gd name="T27" fmla="*/ 2147483647 h 777"/>
              <a:gd name="T28" fmla="*/ 2147483647 w 1461"/>
              <a:gd name="T29" fmla="*/ 2147483647 h 777"/>
              <a:gd name="T30" fmla="*/ 2147483647 w 1461"/>
              <a:gd name="T31" fmla="*/ 2147483647 h 777"/>
              <a:gd name="T32" fmla="*/ 2147483647 w 1461"/>
              <a:gd name="T33" fmla="*/ 2147483647 h 777"/>
              <a:gd name="T34" fmla="*/ 2147483647 w 1461"/>
              <a:gd name="T35" fmla="*/ 2147483647 h 777"/>
              <a:gd name="T36" fmla="*/ 2147483647 w 1461"/>
              <a:gd name="T37" fmla="*/ 2147483647 h 777"/>
              <a:gd name="T38" fmla="*/ 2147483647 w 1461"/>
              <a:gd name="T39" fmla="*/ 2147483647 h 777"/>
              <a:gd name="T40" fmla="*/ 2147483647 w 1461"/>
              <a:gd name="T41" fmla="*/ 2147483647 h 777"/>
              <a:gd name="T42" fmla="*/ 2147483647 w 1461"/>
              <a:gd name="T43" fmla="*/ 2147483647 h 777"/>
              <a:gd name="T44" fmla="*/ 2147483647 w 1461"/>
              <a:gd name="T45" fmla="*/ 2147483647 h 777"/>
              <a:gd name="T46" fmla="*/ 2147483647 w 1461"/>
              <a:gd name="T47" fmla="*/ 2147483647 h 777"/>
              <a:gd name="T48" fmla="*/ 2147483647 w 1461"/>
              <a:gd name="T49" fmla="*/ 2147483647 h 777"/>
              <a:gd name="T50" fmla="*/ 2147483647 w 1461"/>
              <a:gd name="T51" fmla="*/ 2147483647 h 777"/>
              <a:gd name="T52" fmla="*/ 2147483647 w 1461"/>
              <a:gd name="T53" fmla="*/ 2147483647 h 777"/>
              <a:gd name="T54" fmla="*/ 2147483647 w 1461"/>
              <a:gd name="T55" fmla="*/ 2147483647 h 777"/>
              <a:gd name="T56" fmla="*/ 2147483647 w 1461"/>
              <a:gd name="T57" fmla="*/ 2147483647 h 777"/>
              <a:gd name="T58" fmla="*/ 2147483647 w 1461"/>
              <a:gd name="T59" fmla="*/ 2147483647 h 777"/>
              <a:gd name="T60" fmla="*/ 2147483647 w 1461"/>
              <a:gd name="T61" fmla="*/ 2147483647 h 777"/>
              <a:gd name="T62" fmla="*/ 2147483647 w 1461"/>
              <a:gd name="T63" fmla="*/ 2147483647 h 777"/>
              <a:gd name="T64" fmla="*/ 2147483647 w 1461"/>
              <a:gd name="T65" fmla="*/ 2147483647 h 777"/>
              <a:gd name="T66" fmla="*/ 2147483647 w 1461"/>
              <a:gd name="T67" fmla="*/ 2147483647 h 777"/>
              <a:gd name="T68" fmla="*/ 2147483647 w 1461"/>
              <a:gd name="T69" fmla="*/ 2147483647 h 777"/>
              <a:gd name="T70" fmla="*/ 2147483647 w 1461"/>
              <a:gd name="T71" fmla="*/ 2147483647 h 777"/>
              <a:gd name="T72" fmla="*/ 2147483647 w 1461"/>
              <a:gd name="T73" fmla="*/ 2147483647 h 777"/>
              <a:gd name="T74" fmla="*/ 2147483647 w 1461"/>
              <a:gd name="T75" fmla="*/ 2147483647 h 777"/>
              <a:gd name="T76" fmla="*/ 2147483647 w 1461"/>
              <a:gd name="T77" fmla="*/ 2147483647 h 777"/>
              <a:gd name="T78" fmla="*/ 2147483647 w 1461"/>
              <a:gd name="T79" fmla="*/ 2147483647 h 777"/>
              <a:gd name="T80" fmla="*/ 2147483647 w 1461"/>
              <a:gd name="T81" fmla="*/ 2147483647 h 777"/>
              <a:gd name="T82" fmla="*/ 2147483647 w 1461"/>
              <a:gd name="T83" fmla="*/ 2147483647 h 777"/>
              <a:gd name="T84" fmla="*/ 2147483647 w 1461"/>
              <a:gd name="T85" fmla="*/ 2147483647 h 777"/>
              <a:gd name="T86" fmla="*/ 2147483647 w 1461"/>
              <a:gd name="T87" fmla="*/ 2147483647 h 777"/>
              <a:gd name="T88" fmla="*/ 2147483647 w 1461"/>
              <a:gd name="T89" fmla="*/ 0 h 777"/>
              <a:gd name="T90" fmla="*/ 2147483647 w 1461"/>
              <a:gd name="T91" fmla="*/ 2147483647 h 777"/>
              <a:gd name="T92" fmla="*/ 2147483647 w 1461"/>
              <a:gd name="T93" fmla="*/ 2147483647 h 777"/>
              <a:gd name="T94" fmla="*/ 0 w 1461"/>
              <a:gd name="T95" fmla="*/ 2147483647 h 7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1"/>
              <a:gd name="T145" fmla="*/ 0 h 777"/>
              <a:gd name="T146" fmla="*/ 1461 w 1461"/>
              <a:gd name="T147" fmla="*/ 777 h 7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1" h="777">
                <a:moveTo>
                  <a:pt x="0" y="44"/>
                </a:moveTo>
                <a:lnTo>
                  <a:pt x="13" y="108"/>
                </a:lnTo>
                <a:lnTo>
                  <a:pt x="36" y="114"/>
                </a:lnTo>
                <a:lnTo>
                  <a:pt x="18" y="117"/>
                </a:lnTo>
                <a:lnTo>
                  <a:pt x="7" y="308"/>
                </a:lnTo>
                <a:lnTo>
                  <a:pt x="43" y="382"/>
                </a:lnTo>
                <a:lnTo>
                  <a:pt x="67" y="382"/>
                </a:lnTo>
                <a:lnTo>
                  <a:pt x="58" y="412"/>
                </a:lnTo>
                <a:lnTo>
                  <a:pt x="106" y="493"/>
                </a:lnTo>
                <a:lnTo>
                  <a:pt x="153" y="512"/>
                </a:lnTo>
                <a:lnTo>
                  <a:pt x="191" y="558"/>
                </a:lnTo>
                <a:lnTo>
                  <a:pt x="251" y="554"/>
                </a:lnTo>
                <a:lnTo>
                  <a:pt x="347" y="596"/>
                </a:lnTo>
                <a:lnTo>
                  <a:pt x="461" y="579"/>
                </a:lnTo>
                <a:lnTo>
                  <a:pt x="532" y="662"/>
                </a:lnTo>
                <a:lnTo>
                  <a:pt x="585" y="640"/>
                </a:lnTo>
                <a:lnTo>
                  <a:pt x="647" y="739"/>
                </a:lnTo>
                <a:lnTo>
                  <a:pt x="698" y="759"/>
                </a:lnTo>
                <a:lnTo>
                  <a:pt x="693" y="703"/>
                </a:lnTo>
                <a:lnTo>
                  <a:pt x="746" y="666"/>
                </a:lnTo>
                <a:lnTo>
                  <a:pt x="751" y="641"/>
                </a:lnTo>
                <a:lnTo>
                  <a:pt x="827" y="640"/>
                </a:lnTo>
                <a:lnTo>
                  <a:pt x="892" y="662"/>
                </a:lnTo>
                <a:lnTo>
                  <a:pt x="894" y="630"/>
                </a:lnTo>
                <a:lnTo>
                  <a:pt x="867" y="624"/>
                </a:lnTo>
                <a:lnTo>
                  <a:pt x="923" y="623"/>
                </a:lnTo>
                <a:lnTo>
                  <a:pt x="926" y="606"/>
                </a:lnTo>
                <a:lnTo>
                  <a:pt x="929" y="627"/>
                </a:lnTo>
                <a:lnTo>
                  <a:pt x="1032" y="633"/>
                </a:lnTo>
                <a:lnTo>
                  <a:pt x="1060" y="661"/>
                </a:lnTo>
                <a:lnTo>
                  <a:pt x="1066" y="710"/>
                </a:lnTo>
                <a:lnTo>
                  <a:pt x="1098" y="777"/>
                </a:lnTo>
                <a:lnTo>
                  <a:pt x="1119" y="776"/>
                </a:lnTo>
                <a:lnTo>
                  <a:pt x="1127" y="725"/>
                </a:lnTo>
                <a:lnTo>
                  <a:pt x="1093" y="606"/>
                </a:lnTo>
                <a:lnTo>
                  <a:pt x="1114" y="558"/>
                </a:lnTo>
                <a:lnTo>
                  <a:pt x="1242" y="462"/>
                </a:lnTo>
                <a:lnTo>
                  <a:pt x="1217" y="451"/>
                </a:lnTo>
                <a:lnTo>
                  <a:pt x="1239" y="449"/>
                </a:lnTo>
                <a:lnTo>
                  <a:pt x="1223" y="414"/>
                </a:lnTo>
                <a:lnTo>
                  <a:pt x="1227" y="387"/>
                </a:lnTo>
                <a:lnTo>
                  <a:pt x="1200" y="365"/>
                </a:lnTo>
                <a:lnTo>
                  <a:pt x="1227" y="381"/>
                </a:lnTo>
                <a:lnTo>
                  <a:pt x="1219" y="347"/>
                </a:lnTo>
                <a:lnTo>
                  <a:pt x="1235" y="337"/>
                </a:lnTo>
                <a:lnTo>
                  <a:pt x="1239" y="412"/>
                </a:lnTo>
                <a:lnTo>
                  <a:pt x="1260" y="366"/>
                </a:lnTo>
                <a:lnTo>
                  <a:pt x="1246" y="333"/>
                </a:lnTo>
                <a:lnTo>
                  <a:pt x="1261" y="354"/>
                </a:lnTo>
                <a:lnTo>
                  <a:pt x="1287" y="292"/>
                </a:lnTo>
                <a:lnTo>
                  <a:pt x="1389" y="264"/>
                </a:lnTo>
                <a:lnTo>
                  <a:pt x="1363" y="247"/>
                </a:lnTo>
                <a:lnTo>
                  <a:pt x="1382" y="200"/>
                </a:lnTo>
                <a:lnTo>
                  <a:pt x="1459" y="166"/>
                </a:lnTo>
                <a:lnTo>
                  <a:pt x="1461" y="146"/>
                </a:lnTo>
                <a:lnTo>
                  <a:pt x="1443" y="130"/>
                </a:lnTo>
                <a:lnTo>
                  <a:pt x="1443" y="86"/>
                </a:lnTo>
                <a:lnTo>
                  <a:pt x="1400" y="70"/>
                </a:lnTo>
                <a:lnTo>
                  <a:pt x="1369" y="145"/>
                </a:lnTo>
                <a:lnTo>
                  <a:pt x="1239" y="173"/>
                </a:lnTo>
                <a:lnTo>
                  <a:pt x="1231" y="202"/>
                </a:lnTo>
                <a:lnTo>
                  <a:pt x="1156" y="216"/>
                </a:lnTo>
                <a:lnTo>
                  <a:pt x="1161" y="227"/>
                </a:lnTo>
                <a:lnTo>
                  <a:pt x="1087" y="271"/>
                </a:lnTo>
                <a:lnTo>
                  <a:pt x="1055" y="268"/>
                </a:lnTo>
                <a:lnTo>
                  <a:pt x="1053" y="257"/>
                </a:lnTo>
                <a:lnTo>
                  <a:pt x="1059" y="242"/>
                </a:lnTo>
                <a:lnTo>
                  <a:pt x="1067" y="233"/>
                </a:lnTo>
                <a:lnTo>
                  <a:pt x="1070" y="219"/>
                </a:lnTo>
                <a:lnTo>
                  <a:pt x="1059" y="187"/>
                </a:lnTo>
                <a:lnTo>
                  <a:pt x="1032" y="198"/>
                </a:lnTo>
                <a:lnTo>
                  <a:pt x="1042" y="145"/>
                </a:lnTo>
                <a:lnTo>
                  <a:pt x="1003" y="130"/>
                </a:lnTo>
                <a:lnTo>
                  <a:pt x="972" y="166"/>
                </a:lnTo>
                <a:lnTo>
                  <a:pt x="962" y="258"/>
                </a:lnTo>
                <a:lnTo>
                  <a:pt x="939" y="262"/>
                </a:lnTo>
                <a:lnTo>
                  <a:pt x="930" y="218"/>
                </a:lnTo>
                <a:lnTo>
                  <a:pt x="950" y="149"/>
                </a:lnTo>
                <a:lnTo>
                  <a:pt x="932" y="159"/>
                </a:lnTo>
                <a:lnTo>
                  <a:pt x="964" y="124"/>
                </a:lnTo>
                <a:lnTo>
                  <a:pt x="1031" y="121"/>
                </a:lnTo>
                <a:lnTo>
                  <a:pt x="1020" y="103"/>
                </a:lnTo>
                <a:lnTo>
                  <a:pt x="1016" y="103"/>
                </a:lnTo>
                <a:lnTo>
                  <a:pt x="917" y="93"/>
                </a:lnTo>
                <a:lnTo>
                  <a:pt x="932" y="69"/>
                </a:lnTo>
                <a:lnTo>
                  <a:pt x="872" y="100"/>
                </a:lnTo>
                <a:lnTo>
                  <a:pt x="825" y="100"/>
                </a:lnTo>
                <a:lnTo>
                  <a:pt x="882" y="52"/>
                </a:lnTo>
                <a:lnTo>
                  <a:pt x="762" y="24"/>
                </a:lnTo>
                <a:lnTo>
                  <a:pt x="746" y="0"/>
                </a:lnTo>
                <a:lnTo>
                  <a:pt x="746" y="15"/>
                </a:lnTo>
                <a:lnTo>
                  <a:pt x="46" y="15"/>
                </a:lnTo>
                <a:lnTo>
                  <a:pt x="60" y="47"/>
                </a:lnTo>
                <a:lnTo>
                  <a:pt x="43" y="70"/>
                </a:lnTo>
                <a:lnTo>
                  <a:pt x="49" y="45"/>
                </a:lnTo>
                <a:lnTo>
                  <a:pt x="0" y="44"/>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89" name="Freeform 165"/>
          <p:cNvSpPr>
            <a:spLocks/>
          </p:cNvSpPr>
          <p:nvPr/>
        </p:nvSpPr>
        <p:spPr bwMode="auto">
          <a:xfrm>
            <a:off x="8618538" y="2962276"/>
            <a:ext cx="44450" cy="15875"/>
          </a:xfrm>
          <a:custGeom>
            <a:avLst/>
            <a:gdLst>
              <a:gd name="T0" fmla="*/ 0 w 77"/>
              <a:gd name="T1" fmla="*/ 2147483647 h 28"/>
              <a:gd name="T2" fmla="*/ 2147483647 w 77"/>
              <a:gd name="T3" fmla="*/ 0 h 28"/>
              <a:gd name="T4" fmla="*/ 2147483647 w 77"/>
              <a:gd name="T5" fmla="*/ 2147483647 h 28"/>
              <a:gd name="T6" fmla="*/ 2147483647 w 77"/>
              <a:gd name="T7" fmla="*/ 2147483647 h 28"/>
              <a:gd name="T8" fmla="*/ 0 w 77"/>
              <a:gd name="T9" fmla="*/ 2147483647 h 28"/>
              <a:gd name="T10" fmla="*/ 0 60000 65536"/>
              <a:gd name="T11" fmla="*/ 0 60000 65536"/>
              <a:gd name="T12" fmla="*/ 0 60000 65536"/>
              <a:gd name="T13" fmla="*/ 0 60000 65536"/>
              <a:gd name="T14" fmla="*/ 0 60000 65536"/>
              <a:gd name="T15" fmla="*/ 0 w 77"/>
              <a:gd name="T16" fmla="*/ 0 h 28"/>
              <a:gd name="T17" fmla="*/ 77 w 77"/>
              <a:gd name="T18" fmla="*/ 28 h 28"/>
            </a:gdLst>
            <a:ahLst/>
            <a:cxnLst>
              <a:cxn ang="T10">
                <a:pos x="T0" y="T1"/>
              </a:cxn>
              <a:cxn ang="T11">
                <a:pos x="T2" y="T3"/>
              </a:cxn>
              <a:cxn ang="T12">
                <a:pos x="T4" y="T5"/>
              </a:cxn>
              <a:cxn ang="T13">
                <a:pos x="T6" y="T7"/>
              </a:cxn>
              <a:cxn ang="T14">
                <a:pos x="T8" y="T9"/>
              </a:cxn>
            </a:cxnLst>
            <a:rect l="T15" t="T16" r="T17" b="T18"/>
            <a:pathLst>
              <a:path w="77" h="28">
                <a:moveTo>
                  <a:pt x="0" y="9"/>
                </a:moveTo>
                <a:lnTo>
                  <a:pt x="48" y="0"/>
                </a:lnTo>
                <a:lnTo>
                  <a:pt x="77" y="13"/>
                </a:lnTo>
                <a:lnTo>
                  <a:pt x="64" y="28"/>
                </a:lnTo>
                <a:lnTo>
                  <a:pt x="0" y="9"/>
                </a:lnTo>
                <a:close/>
              </a:path>
            </a:pathLst>
          </a:custGeom>
          <a:solidFill>
            <a:srgbClr val="E6E6E6"/>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0" name="Freeform 166"/>
          <p:cNvSpPr>
            <a:spLocks/>
          </p:cNvSpPr>
          <p:nvPr/>
        </p:nvSpPr>
        <p:spPr bwMode="auto">
          <a:xfrm>
            <a:off x="4892676" y="4689476"/>
            <a:ext cx="79375" cy="87313"/>
          </a:xfrm>
          <a:custGeom>
            <a:avLst/>
            <a:gdLst>
              <a:gd name="T0" fmla="*/ 0 w 133"/>
              <a:gd name="T1" fmla="*/ 2147483647 h 147"/>
              <a:gd name="T2" fmla="*/ 2147483647 w 133"/>
              <a:gd name="T3" fmla="*/ 2147483647 h 147"/>
              <a:gd name="T4" fmla="*/ 2147483647 w 133"/>
              <a:gd name="T5" fmla="*/ 0 h 147"/>
              <a:gd name="T6" fmla="*/ 2147483647 w 133"/>
              <a:gd name="T7" fmla="*/ 2147483647 h 147"/>
              <a:gd name="T8" fmla="*/ 2147483647 w 133"/>
              <a:gd name="T9" fmla="*/ 2147483647 h 147"/>
              <a:gd name="T10" fmla="*/ 2147483647 w 133"/>
              <a:gd name="T11" fmla="*/ 2147483647 h 147"/>
              <a:gd name="T12" fmla="*/ 2147483647 w 133"/>
              <a:gd name="T13" fmla="*/ 2147483647 h 147"/>
              <a:gd name="T14" fmla="*/ 0 w 133"/>
              <a:gd name="T15" fmla="*/ 2147483647 h 147"/>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147"/>
              <a:gd name="T26" fmla="*/ 133 w 133"/>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147">
                <a:moveTo>
                  <a:pt x="0" y="121"/>
                </a:moveTo>
                <a:lnTo>
                  <a:pt x="23" y="6"/>
                </a:lnTo>
                <a:lnTo>
                  <a:pt x="41" y="0"/>
                </a:lnTo>
                <a:lnTo>
                  <a:pt x="117" y="59"/>
                </a:lnTo>
                <a:lnTo>
                  <a:pt x="133" y="81"/>
                </a:lnTo>
                <a:lnTo>
                  <a:pt x="127" y="112"/>
                </a:lnTo>
                <a:lnTo>
                  <a:pt x="92" y="147"/>
                </a:lnTo>
                <a:lnTo>
                  <a:pt x="0" y="121"/>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1" name="Freeform 167"/>
          <p:cNvSpPr>
            <a:spLocks/>
          </p:cNvSpPr>
          <p:nvPr/>
        </p:nvSpPr>
        <p:spPr bwMode="auto">
          <a:xfrm>
            <a:off x="4670426" y="3978276"/>
            <a:ext cx="201613" cy="188913"/>
          </a:xfrm>
          <a:custGeom>
            <a:avLst/>
            <a:gdLst>
              <a:gd name="T0" fmla="*/ 0 w 339"/>
              <a:gd name="T1" fmla="*/ 2147483647 h 319"/>
              <a:gd name="T2" fmla="*/ 2147483647 w 339"/>
              <a:gd name="T3" fmla="*/ 2147483647 h 319"/>
              <a:gd name="T4" fmla="*/ 2147483647 w 339"/>
              <a:gd name="T5" fmla="*/ 2147483647 h 319"/>
              <a:gd name="T6" fmla="*/ 2147483647 w 339"/>
              <a:gd name="T7" fmla="*/ 2147483647 h 319"/>
              <a:gd name="T8" fmla="*/ 2147483647 w 339"/>
              <a:gd name="T9" fmla="*/ 2147483647 h 319"/>
              <a:gd name="T10" fmla="*/ 2147483647 w 339"/>
              <a:gd name="T11" fmla="*/ 2147483647 h 319"/>
              <a:gd name="T12" fmla="*/ 2147483647 w 339"/>
              <a:gd name="T13" fmla="*/ 2147483647 h 319"/>
              <a:gd name="T14" fmla="*/ 2147483647 w 339"/>
              <a:gd name="T15" fmla="*/ 2147483647 h 319"/>
              <a:gd name="T16" fmla="*/ 2147483647 w 339"/>
              <a:gd name="T17" fmla="*/ 2147483647 h 319"/>
              <a:gd name="T18" fmla="*/ 2147483647 w 339"/>
              <a:gd name="T19" fmla="*/ 2147483647 h 319"/>
              <a:gd name="T20" fmla="*/ 2147483647 w 339"/>
              <a:gd name="T21" fmla="*/ 2147483647 h 319"/>
              <a:gd name="T22" fmla="*/ 2147483647 w 339"/>
              <a:gd name="T23" fmla="*/ 2147483647 h 319"/>
              <a:gd name="T24" fmla="*/ 2147483647 w 339"/>
              <a:gd name="T25" fmla="*/ 2147483647 h 319"/>
              <a:gd name="T26" fmla="*/ 2147483647 w 339"/>
              <a:gd name="T27" fmla="*/ 2147483647 h 319"/>
              <a:gd name="T28" fmla="*/ 2147483647 w 339"/>
              <a:gd name="T29" fmla="*/ 2147483647 h 319"/>
              <a:gd name="T30" fmla="*/ 2147483647 w 339"/>
              <a:gd name="T31" fmla="*/ 2147483647 h 319"/>
              <a:gd name="T32" fmla="*/ 2147483647 w 339"/>
              <a:gd name="T33" fmla="*/ 2147483647 h 319"/>
              <a:gd name="T34" fmla="*/ 2147483647 w 339"/>
              <a:gd name="T35" fmla="*/ 2147483647 h 319"/>
              <a:gd name="T36" fmla="*/ 2147483647 w 339"/>
              <a:gd name="T37" fmla="*/ 2147483647 h 319"/>
              <a:gd name="T38" fmla="*/ 2147483647 w 339"/>
              <a:gd name="T39" fmla="*/ 2147483647 h 319"/>
              <a:gd name="T40" fmla="*/ 2147483647 w 339"/>
              <a:gd name="T41" fmla="*/ 2147483647 h 319"/>
              <a:gd name="T42" fmla="*/ 2147483647 w 339"/>
              <a:gd name="T43" fmla="*/ 2147483647 h 319"/>
              <a:gd name="T44" fmla="*/ 2147483647 w 339"/>
              <a:gd name="T45" fmla="*/ 0 h 319"/>
              <a:gd name="T46" fmla="*/ 2147483647 w 339"/>
              <a:gd name="T47" fmla="*/ 2147483647 h 319"/>
              <a:gd name="T48" fmla="*/ 2147483647 w 339"/>
              <a:gd name="T49" fmla="*/ 2147483647 h 319"/>
              <a:gd name="T50" fmla="*/ 2147483647 w 339"/>
              <a:gd name="T51" fmla="*/ 2147483647 h 319"/>
              <a:gd name="T52" fmla="*/ 2147483647 w 339"/>
              <a:gd name="T53" fmla="*/ 2147483647 h 319"/>
              <a:gd name="T54" fmla="*/ 2147483647 w 339"/>
              <a:gd name="T55" fmla="*/ 2147483647 h 319"/>
              <a:gd name="T56" fmla="*/ 2147483647 w 339"/>
              <a:gd name="T57" fmla="*/ 2147483647 h 319"/>
              <a:gd name="T58" fmla="*/ 0 w 339"/>
              <a:gd name="T59" fmla="*/ 2147483647 h 3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9"/>
              <a:gd name="T91" fmla="*/ 0 h 319"/>
              <a:gd name="T92" fmla="*/ 339 w 339"/>
              <a:gd name="T93" fmla="*/ 319 h 3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9" h="319">
                <a:moveTo>
                  <a:pt x="0" y="89"/>
                </a:moveTo>
                <a:lnTo>
                  <a:pt x="30" y="142"/>
                </a:lnTo>
                <a:lnTo>
                  <a:pt x="81" y="150"/>
                </a:lnTo>
                <a:lnTo>
                  <a:pt x="96" y="171"/>
                </a:lnTo>
                <a:lnTo>
                  <a:pt x="147" y="167"/>
                </a:lnTo>
                <a:lnTo>
                  <a:pt x="139" y="265"/>
                </a:lnTo>
                <a:lnTo>
                  <a:pt x="161" y="305"/>
                </a:lnTo>
                <a:lnTo>
                  <a:pt x="191" y="319"/>
                </a:lnTo>
                <a:lnTo>
                  <a:pt x="252" y="279"/>
                </a:lnTo>
                <a:lnTo>
                  <a:pt x="228" y="273"/>
                </a:lnTo>
                <a:lnTo>
                  <a:pt x="215" y="222"/>
                </a:lnTo>
                <a:lnTo>
                  <a:pt x="259" y="230"/>
                </a:lnTo>
                <a:lnTo>
                  <a:pt x="321" y="198"/>
                </a:lnTo>
                <a:lnTo>
                  <a:pt x="304" y="171"/>
                </a:lnTo>
                <a:lnTo>
                  <a:pt x="326" y="149"/>
                </a:lnTo>
                <a:lnTo>
                  <a:pt x="317" y="128"/>
                </a:lnTo>
                <a:lnTo>
                  <a:pt x="339" y="110"/>
                </a:lnTo>
                <a:lnTo>
                  <a:pt x="309" y="105"/>
                </a:lnTo>
                <a:lnTo>
                  <a:pt x="309" y="79"/>
                </a:lnTo>
                <a:lnTo>
                  <a:pt x="260" y="52"/>
                </a:lnTo>
                <a:lnTo>
                  <a:pt x="282" y="44"/>
                </a:lnTo>
                <a:lnTo>
                  <a:pt x="132" y="49"/>
                </a:lnTo>
                <a:lnTo>
                  <a:pt x="84" y="0"/>
                </a:lnTo>
                <a:lnTo>
                  <a:pt x="88" y="24"/>
                </a:lnTo>
                <a:lnTo>
                  <a:pt x="44" y="42"/>
                </a:lnTo>
                <a:lnTo>
                  <a:pt x="56" y="79"/>
                </a:lnTo>
                <a:lnTo>
                  <a:pt x="42" y="93"/>
                </a:lnTo>
                <a:lnTo>
                  <a:pt x="30" y="59"/>
                </a:lnTo>
                <a:lnTo>
                  <a:pt x="47" y="13"/>
                </a:lnTo>
                <a:lnTo>
                  <a:pt x="0" y="89"/>
                </a:lnTo>
                <a:close/>
              </a:path>
            </a:pathLst>
          </a:custGeom>
          <a:solidFill>
            <a:srgbClr val="FFFF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2" name="Freeform 168"/>
          <p:cNvSpPr>
            <a:spLocks/>
          </p:cNvSpPr>
          <p:nvPr/>
        </p:nvSpPr>
        <p:spPr bwMode="auto">
          <a:xfrm>
            <a:off x="7321551" y="3792538"/>
            <a:ext cx="104775" cy="246062"/>
          </a:xfrm>
          <a:custGeom>
            <a:avLst/>
            <a:gdLst>
              <a:gd name="T0" fmla="*/ 0 w 175"/>
              <a:gd name="T1" fmla="*/ 2147483647 h 413"/>
              <a:gd name="T2" fmla="*/ 2147483647 w 175"/>
              <a:gd name="T3" fmla="*/ 2147483647 h 413"/>
              <a:gd name="T4" fmla="*/ 2147483647 w 175"/>
              <a:gd name="T5" fmla="*/ 2147483647 h 413"/>
              <a:gd name="T6" fmla="*/ 2147483647 w 175"/>
              <a:gd name="T7" fmla="*/ 2147483647 h 413"/>
              <a:gd name="T8" fmla="*/ 2147483647 w 175"/>
              <a:gd name="T9" fmla="*/ 2147483647 h 413"/>
              <a:gd name="T10" fmla="*/ 2147483647 w 175"/>
              <a:gd name="T11" fmla="*/ 2147483647 h 413"/>
              <a:gd name="T12" fmla="*/ 2147483647 w 175"/>
              <a:gd name="T13" fmla="*/ 2147483647 h 413"/>
              <a:gd name="T14" fmla="*/ 2147483647 w 175"/>
              <a:gd name="T15" fmla="*/ 2147483647 h 413"/>
              <a:gd name="T16" fmla="*/ 2147483647 w 175"/>
              <a:gd name="T17" fmla="*/ 2147483647 h 413"/>
              <a:gd name="T18" fmla="*/ 2147483647 w 175"/>
              <a:gd name="T19" fmla="*/ 2147483647 h 413"/>
              <a:gd name="T20" fmla="*/ 2147483647 w 175"/>
              <a:gd name="T21" fmla="*/ 2147483647 h 413"/>
              <a:gd name="T22" fmla="*/ 2147483647 w 175"/>
              <a:gd name="T23" fmla="*/ 2147483647 h 413"/>
              <a:gd name="T24" fmla="*/ 2147483647 w 175"/>
              <a:gd name="T25" fmla="*/ 2147483647 h 413"/>
              <a:gd name="T26" fmla="*/ 2147483647 w 175"/>
              <a:gd name="T27" fmla="*/ 2147483647 h 413"/>
              <a:gd name="T28" fmla="*/ 2147483647 w 175"/>
              <a:gd name="T29" fmla="*/ 2147483647 h 413"/>
              <a:gd name="T30" fmla="*/ 2147483647 w 175"/>
              <a:gd name="T31" fmla="*/ 2147483647 h 413"/>
              <a:gd name="T32" fmla="*/ 2147483647 w 175"/>
              <a:gd name="T33" fmla="*/ 2147483647 h 413"/>
              <a:gd name="T34" fmla="*/ 2147483647 w 175"/>
              <a:gd name="T35" fmla="*/ 0 h 413"/>
              <a:gd name="T36" fmla="*/ 0 w 175"/>
              <a:gd name="T37" fmla="*/ 2147483647 h 4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
              <a:gd name="T58" fmla="*/ 0 h 413"/>
              <a:gd name="T59" fmla="*/ 175 w 175"/>
              <a:gd name="T60" fmla="*/ 413 h 4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 h="413">
                <a:moveTo>
                  <a:pt x="0" y="22"/>
                </a:moveTo>
                <a:lnTo>
                  <a:pt x="26" y="64"/>
                </a:lnTo>
                <a:lnTo>
                  <a:pt x="60" y="82"/>
                </a:lnTo>
                <a:lnTo>
                  <a:pt x="42" y="113"/>
                </a:lnTo>
                <a:lnTo>
                  <a:pt x="105" y="170"/>
                </a:lnTo>
                <a:lnTo>
                  <a:pt x="133" y="243"/>
                </a:lnTo>
                <a:lnTo>
                  <a:pt x="134" y="308"/>
                </a:lnTo>
                <a:lnTo>
                  <a:pt x="59" y="361"/>
                </a:lnTo>
                <a:lnTo>
                  <a:pt x="72" y="413"/>
                </a:lnTo>
                <a:lnTo>
                  <a:pt x="95" y="378"/>
                </a:lnTo>
                <a:lnTo>
                  <a:pt x="109" y="388"/>
                </a:lnTo>
                <a:lnTo>
                  <a:pt x="114" y="364"/>
                </a:lnTo>
                <a:lnTo>
                  <a:pt x="175" y="328"/>
                </a:lnTo>
                <a:lnTo>
                  <a:pt x="168" y="224"/>
                </a:lnTo>
                <a:lnTo>
                  <a:pt x="85" y="127"/>
                </a:lnTo>
                <a:lnTo>
                  <a:pt x="94" y="96"/>
                </a:lnTo>
                <a:lnTo>
                  <a:pt x="143" y="49"/>
                </a:lnTo>
                <a:lnTo>
                  <a:pt x="76" y="0"/>
                </a:lnTo>
                <a:lnTo>
                  <a:pt x="0" y="22"/>
                </a:lnTo>
                <a:close/>
              </a:path>
            </a:pathLst>
          </a:custGeom>
          <a:solidFill>
            <a:srgbClr val="FF99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3" name="Freeform 169"/>
          <p:cNvSpPr>
            <a:spLocks/>
          </p:cNvSpPr>
          <p:nvPr/>
        </p:nvSpPr>
        <p:spPr bwMode="auto">
          <a:xfrm>
            <a:off x="6432550" y="3863976"/>
            <a:ext cx="146050" cy="106363"/>
          </a:xfrm>
          <a:custGeom>
            <a:avLst/>
            <a:gdLst>
              <a:gd name="T0" fmla="*/ 0 w 244"/>
              <a:gd name="T1" fmla="*/ 2147483647 h 180"/>
              <a:gd name="T2" fmla="*/ 2147483647 w 244"/>
              <a:gd name="T3" fmla="*/ 2147483647 h 180"/>
              <a:gd name="T4" fmla="*/ 2147483647 w 244"/>
              <a:gd name="T5" fmla="*/ 2147483647 h 180"/>
              <a:gd name="T6" fmla="*/ 2147483647 w 244"/>
              <a:gd name="T7" fmla="*/ 2147483647 h 180"/>
              <a:gd name="T8" fmla="*/ 2147483647 w 244"/>
              <a:gd name="T9" fmla="*/ 2147483647 h 180"/>
              <a:gd name="T10" fmla="*/ 2147483647 w 244"/>
              <a:gd name="T11" fmla="*/ 0 h 180"/>
              <a:gd name="T12" fmla="*/ 2147483647 w 244"/>
              <a:gd name="T13" fmla="*/ 2147483647 h 180"/>
              <a:gd name="T14" fmla="*/ 2147483647 w 244"/>
              <a:gd name="T15" fmla="*/ 2147483647 h 180"/>
              <a:gd name="T16" fmla="*/ 2147483647 w 244"/>
              <a:gd name="T17" fmla="*/ 2147483647 h 180"/>
              <a:gd name="T18" fmla="*/ 0 w 244"/>
              <a:gd name="T19" fmla="*/ 2147483647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4"/>
              <a:gd name="T31" fmla="*/ 0 h 180"/>
              <a:gd name="T32" fmla="*/ 244 w 244"/>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4" h="180">
                <a:moveTo>
                  <a:pt x="0" y="180"/>
                </a:moveTo>
                <a:lnTo>
                  <a:pt x="65" y="141"/>
                </a:lnTo>
                <a:lnTo>
                  <a:pt x="53" y="122"/>
                </a:lnTo>
                <a:lnTo>
                  <a:pt x="73" y="99"/>
                </a:lnTo>
                <a:lnTo>
                  <a:pt x="136" y="21"/>
                </a:lnTo>
                <a:lnTo>
                  <a:pt x="218" y="0"/>
                </a:lnTo>
                <a:lnTo>
                  <a:pt x="244" y="72"/>
                </a:lnTo>
                <a:lnTo>
                  <a:pt x="223" y="99"/>
                </a:lnTo>
                <a:lnTo>
                  <a:pt x="130" y="146"/>
                </a:lnTo>
                <a:lnTo>
                  <a:pt x="0" y="180"/>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4" name="Freeform 170"/>
          <p:cNvSpPr>
            <a:spLocks/>
          </p:cNvSpPr>
          <p:nvPr/>
        </p:nvSpPr>
        <p:spPr bwMode="auto">
          <a:xfrm>
            <a:off x="6419851" y="3894138"/>
            <a:ext cx="55563" cy="76200"/>
          </a:xfrm>
          <a:custGeom>
            <a:avLst/>
            <a:gdLst>
              <a:gd name="T0" fmla="*/ 0 w 94"/>
              <a:gd name="T1" fmla="*/ 2147483647 h 130"/>
              <a:gd name="T2" fmla="*/ 2147483647 w 94"/>
              <a:gd name="T3" fmla="*/ 2147483647 h 130"/>
              <a:gd name="T4" fmla="*/ 2147483647 w 94"/>
              <a:gd name="T5" fmla="*/ 2147483647 h 130"/>
              <a:gd name="T6" fmla="*/ 2147483647 w 94"/>
              <a:gd name="T7" fmla="*/ 2147483647 h 130"/>
              <a:gd name="T8" fmla="*/ 2147483647 w 94"/>
              <a:gd name="T9" fmla="*/ 2147483647 h 130"/>
              <a:gd name="T10" fmla="*/ 2147483647 w 94"/>
              <a:gd name="T11" fmla="*/ 2147483647 h 130"/>
              <a:gd name="T12" fmla="*/ 2147483647 w 94"/>
              <a:gd name="T13" fmla="*/ 0 h 130"/>
              <a:gd name="T14" fmla="*/ 0 w 94"/>
              <a:gd name="T15" fmla="*/ 2147483647 h 130"/>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130"/>
              <a:gd name="T26" fmla="*/ 94 w 94"/>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130">
                <a:moveTo>
                  <a:pt x="0" y="25"/>
                </a:moveTo>
                <a:lnTo>
                  <a:pt x="21" y="130"/>
                </a:lnTo>
                <a:lnTo>
                  <a:pt x="86" y="91"/>
                </a:lnTo>
                <a:lnTo>
                  <a:pt x="74" y="72"/>
                </a:lnTo>
                <a:lnTo>
                  <a:pt x="94" y="49"/>
                </a:lnTo>
                <a:lnTo>
                  <a:pt x="94" y="18"/>
                </a:lnTo>
                <a:lnTo>
                  <a:pt x="46" y="0"/>
                </a:lnTo>
                <a:lnTo>
                  <a:pt x="0" y="25"/>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5" name="Freeform 171"/>
          <p:cNvSpPr>
            <a:spLocks/>
          </p:cNvSpPr>
          <p:nvPr/>
        </p:nvSpPr>
        <p:spPr bwMode="auto">
          <a:xfrm>
            <a:off x="5983289" y="3348039"/>
            <a:ext cx="141287" cy="122237"/>
          </a:xfrm>
          <a:custGeom>
            <a:avLst/>
            <a:gdLst>
              <a:gd name="T0" fmla="*/ 0 w 237"/>
              <a:gd name="T1" fmla="*/ 2147483647 h 205"/>
              <a:gd name="T2" fmla="*/ 0 w 237"/>
              <a:gd name="T3" fmla="*/ 2147483647 h 205"/>
              <a:gd name="T4" fmla="*/ 2147483647 w 237"/>
              <a:gd name="T5" fmla="*/ 0 h 205"/>
              <a:gd name="T6" fmla="*/ 2147483647 w 237"/>
              <a:gd name="T7" fmla="*/ 2147483647 h 205"/>
              <a:gd name="T8" fmla="*/ 2147483647 w 237"/>
              <a:gd name="T9" fmla="*/ 2147483647 h 205"/>
              <a:gd name="T10" fmla="*/ 2147483647 w 237"/>
              <a:gd name="T11" fmla="*/ 2147483647 h 205"/>
              <a:gd name="T12" fmla="*/ 2147483647 w 237"/>
              <a:gd name="T13" fmla="*/ 2147483647 h 205"/>
              <a:gd name="T14" fmla="*/ 2147483647 w 237"/>
              <a:gd name="T15" fmla="*/ 2147483647 h 205"/>
              <a:gd name="T16" fmla="*/ 2147483647 w 237"/>
              <a:gd name="T17" fmla="*/ 2147483647 h 205"/>
              <a:gd name="T18" fmla="*/ 2147483647 w 237"/>
              <a:gd name="T19" fmla="*/ 2147483647 h 205"/>
              <a:gd name="T20" fmla="*/ 2147483647 w 237"/>
              <a:gd name="T21" fmla="*/ 2147483647 h 205"/>
              <a:gd name="T22" fmla="*/ 2147483647 w 237"/>
              <a:gd name="T23" fmla="*/ 2147483647 h 205"/>
              <a:gd name="T24" fmla="*/ 2147483647 w 237"/>
              <a:gd name="T25" fmla="*/ 2147483647 h 205"/>
              <a:gd name="T26" fmla="*/ 2147483647 w 237"/>
              <a:gd name="T27" fmla="*/ 2147483647 h 205"/>
              <a:gd name="T28" fmla="*/ 0 w 237"/>
              <a:gd name="T29" fmla="*/ 2147483647 h 2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205"/>
              <a:gd name="T47" fmla="*/ 237 w 237"/>
              <a:gd name="T48" fmla="*/ 205 h 2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205">
                <a:moveTo>
                  <a:pt x="0" y="49"/>
                </a:moveTo>
                <a:lnTo>
                  <a:pt x="0" y="16"/>
                </a:lnTo>
                <a:lnTo>
                  <a:pt x="60" y="0"/>
                </a:lnTo>
                <a:lnTo>
                  <a:pt x="109" y="41"/>
                </a:lnTo>
                <a:lnTo>
                  <a:pt x="165" y="30"/>
                </a:lnTo>
                <a:lnTo>
                  <a:pt x="230" y="95"/>
                </a:lnTo>
                <a:lnTo>
                  <a:pt x="222" y="160"/>
                </a:lnTo>
                <a:lnTo>
                  <a:pt x="237" y="191"/>
                </a:lnTo>
                <a:lnTo>
                  <a:pt x="188" y="205"/>
                </a:lnTo>
                <a:lnTo>
                  <a:pt x="163" y="149"/>
                </a:lnTo>
                <a:lnTo>
                  <a:pt x="144" y="171"/>
                </a:lnTo>
                <a:lnTo>
                  <a:pt x="60" y="115"/>
                </a:lnTo>
                <a:lnTo>
                  <a:pt x="22" y="58"/>
                </a:lnTo>
                <a:lnTo>
                  <a:pt x="3" y="70"/>
                </a:lnTo>
                <a:lnTo>
                  <a:pt x="0" y="49"/>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6" name="Freeform 172"/>
          <p:cNvSpPr>
            <a:spLocks/>
          </p:cNvSpPr>
          <p:nvPr/>
        </p:nvSpPr>
        <p:spPr bwMode="auto">
          <a:xfrm>
            <a:off x="6076950" y="4475164"/>
            <a:ext cx="141288" cy="153987"/>
          </a:xfrm>
          <a:custGeom>
            <a:avLst/>
            <a:gdLst>
              <a:gd name="T0" fmla="*/ 0 w 239"/>
              <a:gd name="T1" fmla="*/ 2147483647 h 257"/>
              <a:gd name="T2" fmla="*/ 0 w 239"/>
              <a:gd name="T3" fmla="*/ 2147483647 h 257"/>
              <a:gd name="T4" fmla="*/ 2147483647 w 239"/>
              <a:gd name="T5" fmla="*/ 2147483647 h 257"/>
              <a:gd name="T6" fmla="*/ 2147483647 w 239"/>
              <a:gd name="T7" fmla="*/ 2147483647 h 257"/>
              <a:gd name="T8" fmla="*/ 2147483647 w 239"/>
              <a:gd name="T9" fmla="*/ 2147483647 h 257"/>
              <a:gd name="T10" fmla="*/ 2147483647 w 239"/>
              <a:gd name="T11" fmla="*/ 2147483647 h 257"/>
              <a:gd name="T12" fmla="*/ 2147483647 w 239"/>
              <a:gd name="T13" fmla="*/ 0 h 257"/>
              <a:gd name="T14" fmla="*/ 2147483647 w 239"/>
              <a:gd name="T15" fmla="*/ 2147483647 h 257"/>
              <a:gd name="T16" fmla="*/ 2147483647 w 239"/>
              <a:gd name="T17" fmla="*/ 2147483647 h 257"/>
              <a:gd name="T18" fmla="*/ 2147483647 w 239"/>
              <a:gd name="T19" fmla="*/ 2147483647 h 257"/>
              <a:gd name="T20" fmla="*/ 2147483647 w 239"/>
              <a:gd name="T21" fmla="*/ 2147483647 h 257"/>
              <a:gd name="T22" fmla="*/ 2147483647 w 239"/>
              <a:gd name="T23" fmla="*/ 2147483647 h 257"/>
              <a:gd name="T24" fmla="*/ 2147483647 w 239"/>
              <a:gd name="T25" fmla="*/ 2147483647 h 257"/>
              <a:gd name="T26" fmla="*/ 2147483647 w 239"/>
              <a:gd name="T27" fmla="*/ 2147483647 h 257"/>
              <a:gd name="T28" fmla="*/ 0 w 239"/>
              <a:gd name="T29" fmla="*/ 2147483647 h 2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9"/>
              <a:gd name="T46" fmla="*/ 0 h 257"/>
              <a:gd name="T47" fmla="*/ 239 w 239"/>
              <a:gd name="T48" fmla="*/ 257 h 2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9" h="257">
                <a:moveTo>
                  <a:pt x="0" y="198"/>
                </a:moveTo>
                <a:lnTo>
                  <a:pt x="0" y="122"/>
                </a:lnTo>
                <a:lnTo>
                  <a:pt x="28" y="119"/>
                </a:lnTo>
                <a:lnTo>
                  <a:pt x="28" y="21"/>
                </a:lnTo>
                <a:lnTo>
                  <a:pt x="76" y="8"/>
                </a:lnTo>
                <a:lnTo>
                  <a:pt x="92" y="24"/>
                </a:lnTo>
                <a:lnTo>
                  <a:pt x="134" y="0"/>
                </a:lnTo>
                <a:lnTo>
                  <a:pt x="203" y="107"/>
                </a:lnTo>
                <a:lnTo>
                  <a:pt x="239" y="125"/>
                </a:lnTo>
                <a:lnTo>
                  <a:pt x="143" y="222"/>
                </a:lnTo>
                <a:lnTo>
                  <a:pt x="87" y="222"/>
                </a:lnTo>
                <a:lnTo>
                  <a:pt x="57" y="255"/>
                </a:lnTo>
                <a:lnTo>
                  <a:pt x="22" y="257"/>
                </a:lnTo>
                <a:lnTo>
                  <a:pt x="23" y="227"/>
                </a:lnTo>
                <a:lnTo>
                  <a:pt x="0" y="198"/>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7" name="Freeform 173"/>
          <p:cNvSpPr>
            <a:spLocks/>
          </p:cNvSpPr>
          <p:nvPr/>
        </p:nvSpPr>
        <p:spPr bwMode="auto">
          <a:xfrm>
            <a:off x="6216650" y="4217989"/>
            <a:ext cx="25400" cy="34925"/>
          </a:xfrm>
          <a:custGeom>
            <a:avLst/>
            <a:gdLst>
              <a:gd name="T0" fmla="*/ 0 w 44"/>
              <a:gd name="T1" fmla="*/ 2147483647 h 55"/>
              <a:gd name="T2" fmla="*/ 2147483647 w 44"/>
              <a:gd name="T3" fmla="*/ 2147483647 h 55"/>
              <a:gd name="T4" fmla="*/ 2147483647 w 44"/>
              <a:gd name="T5" fmla="*/ 2147483647 h 55"/>
              <a:gd name="T6" fmla="*/ 2147483647 w 44"/>
              <a:gd name="T7" fmla="*/ 2147483647 h 55"/>
              <a:gd name="T8" fmla="*/ 2147483647 w 44"/>
              <a:gd name="T9" fmla="*/ 0 h 55"/>
              <a:gd name="T10" fmla="*/ 0 w 44"/>
              <a:gd name="T11" fmla="*/ 2147483647 h 55"/>
              <a:gd name="T12" fmla="*/ 0 60000 65536"/>
              <a:gd name="T13" fmla="*/ 0 60000 65536"/>
              <a:gd name="T14" fmla="*/ 0 60000 65536"/>
              <a:gd name="T15" fmla="*/ 0 60000 65536"/>
              <a:gd name="T16" fmla="*/ 0 60000 65536"/>
              <a:gd name="T17" fmla="*/ 0 60000 65536"/>
              <a:gd name="T18" fmla="*/ 0 w 44"/>
              <a:gd name="T19" fmla="*/ 0 h 55"/>
              <a:gd name="T20" fmla="*/ 44 w 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4" h="55">
                <a:moveTo>
                  <a:pt x="0" y="10"/>
                </a:moveTo>
                <a:lnTo>
                  <a:pt x="6" y="30"/>
                </a:lnTo>
                <a:lnTo>
                  <a:pt x="14" y="55"/>
                </a:lnTo>
                <a:lnTo>
                  <a:pt x="44" y="23"/>
                </a:lnTo>
                <a:lnTo>
                  <a:pt x="41" y="0"/>
                </a:lnTo>
                <a:lnTo>
                  <a:pt x="0" y="1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8" name="Freeform 174"/>
          <p:cNvSpPr>
            <a:spLocks/>
          </p:cNvSpPr>
          <p:nvPr/>
        </p:nvSpPr>
        <p:spPr bwMode="auto">
          <a:xfrm>
            <a:off x="5903914" y="3970339"/>
            <a:ext cx="115887" cy="185737"/>
          </a:xfrm>
          <a:custGeom>
            <a:avLst/>
            <a:gdLst>
              <a:gd name="T0" fmla="*/ 0 w 194"/>
              <a:gd name="T1" fmla="*/ 2147483647 h 312"/>
              <a:gd name="T2" fmla="*/ 2147483647 w 194"/>
              <a:gd name="T3" fmla="*/ 2147483647 h 312"/>
              <a:gd name="T4" fmla="*/ 2147483647 w 194"/>
              <a:gd name="T5" fmla="*/ 2147483647 h 312"/>
              <a:gd name="T6" fmla="*/ 2147483647 w 194"/>
              <a:gd name="T7" fmla="*/ 2147483647 h 312"/>
              <a:gd name="T8" fmla="*/ 2147483647 w 194"/>
              <a:gd name="T9" fmla="*/ 2147483647 h 312"/>
              <a:gd name="T10" fmla="*/ 2147483647 w 194"/>
              <a:gd name="T11" fmla="*/ 2147483647 h 312"/>
              <a:gd name="T12" fmla="*/ 2147483647 w 194"/>
              <a:gd name="T13" fmla="*/ 0 h 312"/>
              <a:gd name="T14" fmla="*/ 2147483647 w 194"/>
              <a:gd name="T15" fmla="*/ 2147483647 h 312"/>
              <a:gd name="T16" fmla="*/ 2147483647 w 194"/>
              <a:gd name="T17" fmla="*/ 2147483647 h 312"/>
              <a:gd name="T18" fmla="*/ 2147483647 w 194"/>
              <a:gd name="T19" fmla="*/ 2147483647 h 312"/>
              <a:gd name="T20" fmla="*/ 2147483647 w 194"/>
              <a:gd name="T21" fmla="*/ 2147483647 h 312"/>
              <a:gd name="T22" fmla="*/ 2147483647 w 194"/>
              <a:gd name="T23" fmla="*/ 2147483647 h 312"/>
              <a:gd name="T24" fmla="*/ 2147483647 w 194"/>
              <a:gd name="T25" fmla="*/ 2147483647 h 312"/>
              <a:gd name="T26" fmla="*/ 2147483647 w 194"/>
              <a:gd name="T27" fmla="*/ 2147483647 h 312"/>
              <a:gd name="T28" fmla="*/ 2147483647 w 194"/>
              <a:gd name="T29" fmla="*/ 2147483647 h 312"/>
              <a:gd name="T30" fmla="*/ 2147483647 w 194"/>
              <a:gd name="T31" fmla="*/ 2147483647 h 312"/>
              <a:gd name="T32" fmla="*/ 2147483647 w 194"/>
              <a:gd name="T33" fmla="*/ 2147483647 h 312"/>
              <a:gd name="T34" fmla="*/ 0 w 194"/>
              <a:gd name="T35" fmla="*/ 2147483647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4"/>
              <a:gd name="T55" fmla="*/ 0 h 312"/>
              <a:gd name="T56" fmla="*/ 194 w 194"/>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4" h="312">
                <a:moveTo>
                  <a:pt x="0" y="222"/>
                </a:moveTo>
                <a:lnTo>
                  <a:pt x="26" y="164"/>
                </a:lnTo>
                <a:lnTo>
                  <a:pt x="74" y="172"/>
                </a:lnTo>
                <a:lnTo>
                  <a:pt x="127" y="51"/>
                </a:lnTo>
                <a:lnTo>
                  <a:pt x="154" y="30"/>
                </a:lnTo>
                <a:lnTo>
                  <a:pt x="143" y="6"/>
                </a:lnTo>
                <a:lnTo>
                  <a:pt x="155" y="0"/>
                </a:lnTo>
                <a:lnTo>
                  <a:pt x="175" y="76"/>
                </a:lnTo>
                <a:lnTo>
                  <a:pt x="143" y="90"/>
                </a:lnTo>
                <a:lnTo>
                  <a:pt x="178" y="149"/>
                </a:lnTo>
                <a:lnTo>
                  <a:pt x="155" y="221"/>
                </a:lnTo>
                <a:lnTo>
                  <a:pt x="194" y="275"/>
                </a:lnTo>
                <a:lnTo>
                  <a:pt x="190" y="312"/>
                </a:lnTo>
                <a:lnTo>
                  <a:pt x="124" y="293"/>
                </a:lnTo>
                <a:lnTo>
                  <a:pt x="73" y="293"/>
                </a:lnTo>
                <a:lnTo>
                  <a:pt x="30" y="293"/>
                </a:lnTo>
                <a:lnTo>
                  <a:pt x="29" y="243"/>
                </a:lnTo>
                <a:lnTo>
                  <a:pt x="0" y="22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799" name="Freeform 175"/>
          <p:cNvSpPr>
            <a:spLocks/>
          </p:cNvSpPr>
          <p:nvPr/>
        </p:nvSpPr>
        <p:spPr bwMode="auto">
          <a:xfrm>
            <a:off x="5995989" y="3998913"/>
            <a:ext cx="198437" cy="133350"/>
          </a:xfrm>
          <a:custGeom>
            <a:avLst/>
            <a:gdLst>
              <a:gd name="T0" fmla="*/ 0 w 332"/>
              <a:gd name="T1" fmla="*/ 2147483647 h 226"/>
              <a:gd name="T2" fmla="*/ 2147483647 w 332"/>
              <a:gd name="T3" fmla="*/ 2147483647 h 226"/>
              <a:gd name="T4" fmla="*/ 2147483647 w 332"/>
              <a:gd name="T5" fmla="*/ 2147483647 h 226"/>
              <a:gd name="T6" fmla="*/ 2147483647 w 332"/>
              <a:gd name="T7" fmla="*/ 2147483647 h 226"/>
              <a:gd name="T8" fmla="*/ 2147483647 w 332"/>
              <a:gd name="T9" fmla="*/ 2147483647 h 226"/>
              <a:gd name="T10" fmla="*/ 2147483647 w 332"/>
              <a:gd name="T11" fmla="*/ 0 h 226"/>
              <a:gd name="T12" fmla="*/ 2147483647 w 332"/>
              <a:gd name="T13" fmla="*/ 2147483647 h 226"/>
              <a:gd name="T14" fmla="*/ 2147483647 w 332"/>
              <a:gd name="T15" fmla="*/ 2147483647 h 226"/>
              <a:gd name="T16" fmla="*/ 2147483647 w 332"/>
              <a:gd name="T17" fmla="*/ 2147483647 h 226"/>
              <a:gd name="T18" fmla="*/ 2147483647 w 332"/>
              <a:gd name="T19" fmla="*/ 2147483647 h 226"/>
              <a:gd name="T20" fmla="*/ 2147483647 w 332"/>
              <a:gd name="T21" fmla="*/ 2147483647 h 226"/>
              <a:gd name="T22" fmla="*/ 2147483647 w 332"/>
              <a:gd name="T23" fmla="*/ 2147483647 h 226"/>
              <a:gd name="T24" fmla="*/ 2147483647 w 332"/>
              <a:gd name="T25" fmla="*/ 2147483647 h 226"/>
              <a:gd name="T26" fmla="*/ 2147483647 w 332"/>
              <a:gd name="T27" fmla="*/ 2147483647 h 226"/>
              <a:gd name="T28" fmla="*/ 0 w 332"/>
              <a:gd name="T29" fmla="*/ 2147483647 h 2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2"/>
              <a:gd name="T46" fmla="*/ 0 h 226"/>
              <a:gd name="T47" fmla="*/ 332 w 332"/>
              <a:gd name="T48" fmla="*/ 226 h 2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2" h="226">
                <a:moveTo>
                  <a:pt x="0" y="172"/>
                </a:moveTo>
                <a:lnTo>
                  <a:pt x="23" y="100"/>
                </a:lnTo>
                <a:lnTo>
                  <a:pt x="106" y="82"/>
                </a:lnTo>
                <a:lnTo>
                  <a:pt x="113" y="58"/>
                </a:lnTo>
                <a:lnTo>
                  <a:pt x="152" y="51"/>
                </a:lnTo>
                <a:lnTo>
                  <a:pt x="208" y="0"/>
                </a:lnTo>
                <a:lnTo>
                  <a:pt x="227" y="59"/>
                </a:lnTo>
                <a:lnTo>
                  <a:pt x="270" y="82"/>
                </a:lnTo>
                <a:lnTo>
                  <a:pt x="332" y="163"/>
                </a:lnTo>
                <a:lnTo>
                  <a:pt x="177" y="187"/>
                </a:lnTo>
                <a:lnTo>
                  <a:pt x="128" y="163"/>
                </a:lnTo>
                <a:lnTo>
                  <a:pt x="106" y="202"/>
                </a:lnTo>
                <a:lnTo>
                  <a:pt x="61" y="202"/>
                </a:lnTo>
                <a:lnTo>
                  <a:pt x="39" y="226"/>
                </a:lnTo>
                <a:lnTo>
                  <a:pt x="0" y="17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0" name="Freeform 176"/>
          <p:cNvSpPr>
            <a:spLocks/>
          </p:cNvSpPr>
          <p:nvPr/>
        </p:nvSpPr>
        <p:spPr bwMode="auto">
          <a:xfrm>
            <a:off x="5945188" y="4117975"/>
            <a:ext cx="114300" cy="147638"/>
          </a:xfrm>
          <a:custGeom>
            <a:avLst/>
            <a:gdLst>
              <a:gd name="T0" fmla="*/ 0 w 192"/>
              <a:gd name="T1" fmla="*/ 2147483647 h 243"/>
              <a:gd name="T2" fmla="*/ 2147483647 w 192"/>
              <a:gd name="T3" fmla="*/ 2147483647 h 243"/>
              <a:gd name="T4" fmla="*/ 2147483647 w 192"/>
              <a:gd name="T5" fmla="*/ 2147483647 h 243"/>
              <a:gd name="T6" fmla="*/ 2147483647 w 192"/>
              <a:gd name="T7" fmla="*/ 2147483647 h 243"/>
              <a:gd name="T8" fmla="*/ 2147483647 w 192"/>
              <a:gd name="T9" fmla="*/ 2147483647 h 243"/>
              <a:gd name="T10" fmla="*/ 2147483647 w 192"/>
              <a:gd name="T11" fmla="*/ 2147483647 h 243"/>
              <a:gd name="T12" fmla="*/ 2147483647 w 192"/>
              <a:gd name="T13" fmla="*/ 2147483647 h 243"/>
              <a:gd name="T14" fmla="*/ 2147483647 w 192"/>
              <a:gd name="T15" fmla="*/ 0 h 243"/>
              <a:gd name="T16" fmla="*/ 2147483647 w 192"/>
              <a:gd name="T17" fmla="*/ 0 h 243"/>
              <a:gd name="T18" fmla="*/ 2147483647 w 192"/>
              <a:gd name="T19" fmla="*/ 2147483647 h 243"/>
              <a:gd name="T20" fmla="*/ 2147483647 w 192"/>
              <a:gd name="T21" fmla="*/ 2147483647 h 243"/>
              <a:gd name="T22" fmla="*/ 2147483647 w 192"/>
              <a:gd name="T23" fmla="*/ 2147483647 h 243"/>
              <a:gd name="T24" fmla="*/ 2147483647 w 192"/>
              <a:gd name="T25" fmla="*/ 2147483647 h 243"/>
              <a:gd name="T26" fmla="*/ 2147483647 w 192"/>
              <a:gd name="T27" fmla="*/ 2147483647 h 243"/>
              <a:gd name="T28" fmla="*/ 2147483647 w 192"/>
              <a:gd name="T29" fmla="*/ 2147483647 h 243"/>
              <a:gd name="T30" fmla="*/ 2147483647 w 192"/>
              <a:gd name="T31" fmla="*/ 2147483647 h 243"/>
              <a:gd name="T32" fmla="*/ 0 w 192"/>
              <a:gd name="T33" fmla="*/ 2147483647 h 2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43"/>
              <a:gd name="T53" fmla="*/ 192 w 192"/>
              <a:gd name="T54" fmla="*/ 243 h 2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43">
                <a:moveTo>
                  <a:pt x="0" y="212"/>
                </a:moveTo>
                <a:lnTo>
                  <a:pt x="20" y="243"/>
                </a:lnTo>
                <a:lnTo>
                  <a:pt x="46" y="232"/>
                </a:lnTo>
                <a:lnTo>
                  <a:pt x="86" y="236"/>
                </a:lnTo>
                <a:lnTo>
                  <a:pt x="119" y="210"/>
                </a:lnTo>
                <a:lnTo>
                  <a:pt x="130" y="161"/>
                </a:lnTo>
                <a:lnTo>
                  <a:pt x="167" y="122"/>
                </a:lnTo>
                <a:lnTo>
                  <a:pt x="192" y="0"/>
                </a:lnTo>
                <a:lnTo>
                  <a:pt x="147" y="0"/>
                </a:lnTo>
                <a:lnTo>
                  <a:pt x="125" y="24"/>
                </a:lnTo>
                <a:lnTo>
                  <a:pt x="121" y="61"/>
                </a:lnTo>
                <a:lnTo>
                  <a:pt x="55" y="42"/>
                </a:lnTo>
                <a:lnTo>
                  <a:pt x="51" y="68"/>
                </a:lnTo>
                <a:lnTo>
                  <a:pt x="81" y="72"/>
                </a:lnTo>
                <a:lnTo>
                  <a:pt x="71" y="166"/>
                </a:lnTo>
                <a:lnTo>
                  <a:pt x="39" y="155"/>
                </a:lnTo>
                <a:lnTo>
                  <a:pt x="0" y="21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1" name="Freeform 177"/>
          <p:cNvSpPr>
            <a:spLocks/>
          </p:cNvSpPr>
          <p:nvPr/>
        </p:nvSpPr>
        <p:spPr bwMode="auto">
          <a:xfrm>
            <a:off x="5962650" y="4095751"/>
            <a:ext cx="287338" cy="303213"/>
          </a:xfrm>
          <a:custGeom>
            <a:avLst/>
            <a:gdLst>
              <a:gd name="T0" fmla="*/ 0 w 482"/>
              <a:gd name="T1" fmla="*/ 2147483647 h 509"/>
              <a:gd name="T2" fmla="*/ 2147483647 w 482"/>
              <a:gd name="T3" fmla="*/ 2147483647 h 509"/>
              <a:gd name="T4" fmla="*/ 2147483647 w 482"/>
              <a:gd name="T5" fmla="*/ 2147483647 h 509"/>
              <a:gd name="T6" fmla="*/ 2147483647 w 482"/>
              <a:gd name="T7" fmla="*/ 2147483647 h 509"/>
              <a:gd name="T8" fmla="*/ 2147483647 w 482"/>
              <a:gd name="T9" fmla="*/ 2147483647 h 509"/>
              <a:gd name="T10" fmla="*/ 2147483647 w 482"/>
              <a:gd name="T11" fmla="*/ 2147483647 h 509"/>
              <a:gd name="T12" fmla="*/ 2147483647 w 482"/>
              <a:gd name="T13" fmla="*/ 2147483647 h 509"/>
              <a:gd name="T14" fmla="*/ 2147483647 w 482"/>
              <a:gd name="T15" fmla="*/ 2147483647 h 509"/>
              <a:gd name="T16" fmla="*/ 2147483647 w 482"/>
              <a:gd name="T17" fmla="*/ 2147483647 h 509"/>
              <a:gd name="T18" fmla="*/ 2147483647 w 482"/>
              <a:gd name="T19" fmla="*/ 2147483647 h 509"/>
              <a:gd name="T20" fmla="*/ 2147483647 w 482"/>
              <a:gd name="T21" fmla="*/ 2147483647 h 509"/>
              <a:gd name="T22" fmla="*/ 2147483647 w 482"/>
              <a:gd name="T23" fmla="*/ 2147483647 h 509"/>
              <a:gd name="T24" fmla="*/ 2147483647 w 482"/>
              <a:gd name="T25" fmla="*/ 2147483647 h 509"/>
              <a:gd name="T26" fmla="*/ 2147483647 w 482"/>
              <a:gd name="T27" fmla="*/ 2147483647 h 509"/>
              <a:gd name="T28" fmla="*/ 2147483647 w 482"/>
              <a:gd name="T29" fmla="*/ 2147483647 h 509"/>
              <a:gd name="T30" fmla="*/ 2147483647 w 482"/>
              <a:gd name="T31" fmla="*/ 2147483647 h 509"/>
              <a:gd name="T32" fmla="*/ 2147483647 w 482"/>
              <a:gd name="T33" fmla="*/ 2147483647 h 509"/>
              <a:gd name="T34" fmla="*/ 2147483647 w 482"/>
              <a:gd name="T35" fmla="*/ 2147483647 h 509"/>
              <a:gd name="T36" fmla="*/ 2147483647 w 482"/>
              <a:gd name="T37" fmla="*/ 2147483647 h 509"/>
              <a:gd name="T38" fmla="*/ 2147483647 w 482"/>
              <a:gd name="T39" fmla="*/ 2147483647 h 509"/>
              <a:gd name="T40" fmla="*/ 2147483647 w 482"/>
              <a:gd name="T41" fmla="*/ 2147483647 h 509"/>
              <a:gd name="T42" fmla="*/ 2147483647 w 482"/>
              <a:gd name="T43" fmla="*/ 2147483647 h 509"/>
              <a:gd name="T44" fmla="*/ 2147483647 w 482"/>
              <a:gd name="T45" fmla="*/ 0 h 509"/>
              <a:gd name="T46" fmla="*/ 2147483647 w 482"/>
              <a:gd name="T47" fmla="*/ 2147483647 h 509"/>
              <a:gd name="T48" fmla="*/ 2147483647 w 482"/>
              <a:gd name="T49" fmla="*/ 0 h 509"/>
              <a:gd name="T50" fmla="*/ 2147483647 w 482"/>
              <a:gd name="T51" fmla="*/ 2147483647 h 509"/>
              <a:gd name="T52" fmla="*/ 2147483647 w 482"/>
              <a:gd name="T53" fmla="*/ 2147483647 h 509"/>
              <a:gd name="T54" fmla="*/ 2147483647 w 482"/>
              <a:gd name="T55" fmla="*/ 2147483647 h 509"/>
              <a:gd name="T56" fmla="*/ 2147483647 w 482"/>
              <a:gd name="T57" fmla="*/ 2147483647 h 509"/>
              <a:gd name="T58" fmla="*/ 2147483647 w 482"/>
              <a:gd name="T59" fmla="*/ 2147483647 h 509"/>
              <a:gd name="T60" fmla="*/ 2147483647 w 482"/>
              <a:gd name="T61" fmla="*/ 2147483647 h 509"/>
              <a:gd name="T62" fmla="*/ 0 w 482"/>
              <a:gd name="T63" fmla="*/ 2147483647 h 5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2"/>
              <a:gd name="T97" fmla="*/ 0 h 509"/>
              <a:gd name="T98" fmla="*/ 482 w 482"/>
              <a:gd name="T99" fmla="*/ 509 h 5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2" h="509">
                <a:moveTo>
                  <a:pt x="0" y="302"/>
                </a:moveTo>
                <a:lnTo>
                  <a:pt x="1" y="315"/>
                </a:lnTo>
                <a:lnTo>
                  <a:pt x="97" y="302"/>
                </a:lnTo>
                <a:lnTo>
                  <a:pt x="139" y="365"/>
                </a:lnTo>
                <a:lnTo>
                  <a:pt x="175" y="363"/>
                </a:lnTo>
                <a:lnTo>
                  <a:pt x="184" y="333"/>
                </a:lnTo>
                <a:lnTo>
                  <a:pt x="216" y="331"/>
                </a:lnTo>
                <a:lnTo>
                  <a:pt x="239" y="349"/>
                </a:lnTo>
                <a:lnTo>
                  <a:pt x="245" y="449"/>
                </a:lnTo>
                <a:lnTo>
                  <a:pt x="296" y="443"/>
                </a:lnTo>
                <a:lnTo>
                  <a:pt x="442" y="509"/>
                </a:lnTo>
                <a:lnTo>
                  <a:pt x="440" y="478"/>
                </a:lnTo>
                <a:lnTo>
                  <a:pt x="414" y="467"/>
                </a:lnTo>
                <a:lnTo>
                  <a:pt x="418" y="394"/>
                </a:lnTo>
                <a:lnTo>
                  <a:pt x="464" y="366"/>
                </a:lnTo>
                <a:lnTo>
                  <a:pt x="436" y="318"/>
                </a:lnTo>
                <a:lnTo>
                  <a:pt x="432" y="236"/>
                </a:lnTo>
                <a:lnTo>
                  <a:pt x="426" y="216"/>
                </a:lnTo>
                <a:lnTo>
                  <a:pt x="442" y="178"/>
                </a:lnTo>
                <a:lnTo>
                  <a:pt x="464" y="107"/>
                </a:lnTo>
                <a:lnTo>
                  <a:pt x="482" y="81"/>
                </a:lnTo>
                <a:lnTo>
                  <a:pt x="471" y="41"/>
                </a:lnTo>
                <a:lnTo>
                  <a:pt x="388" y="0"/>
                </a:lnTo>
                <a:lnTo>
                  <a:pt x="233" y="24"/>
                </a:lnTo>
                <a:lnTo>
                  <a:pt x="184" y="0"/>
                </a:lnTo>
                <a:lnTo>
                  <a:pt x="162" y="39"/>
                </a:lnTo>
                <a:lnTo>
                  <a:pt x="137" y="161"/>
                </a:lnTo>
                <a:lnTo>
                  <a:pt x="100" y="200"/>
                </a:lnTo>
                <a:lnTo>
                  <a:pt x="89" y="249"/>
                </a:lnTo>
                <a:lnTo>
                  <a:pt x="56" y="275"/>
                </a:lnTo>
                <a:lnTo>
                  <a:pt x="16" y="271"/>
                </a:lnTo>
                <a:lnTo>
                  <a:pt x="0" y="30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2" name="Freeform 178"/>
          <p:cNvSpPr>
            <a:spLocks/>
          </p:cNvSpPr>
          <p:nvPr/>
        </p:nvSpPr>
        <p:spPr bwMode="auto">
          <a:xfrm>
            <a:off x="6265864" y="3568700"/>
            <a:ext cx="33337" cy="20638"/>
          </a:xfrm>
          <a:custGeom>
            <a:avLst/>
            <a:gdLst>
              <a:gd name="T0" fmla="*/ 0 w 58"/>
              <a:gd name="T1" fmla="*/ 2147483647 h 34"/>
              <a:gd name="T2" fmla="*/ 2147483647 w 58"/>
              <a:gd name="T3" fmla="*/ 2147483647 h 34"/>
              <a:gd name="T4" fmla="*/ 2147483647 w 58"/>
              <a:gd name="T5" fmla="*/ 0 h 34"/>
              <a:gd name="T6" fmla="*/ 0 w 58"/>
              <a:gd name="T7" fmla="*/ 2147483647 h 34"/>
              <a:gd name="T8" fmla="*/ 0 60000 65536"/>
              <a:gd name="T9" fmla="*/ 0 60000 65536"/>
              <a:gd name="T10" fmla="*/ 0 60000 65536"/>
              <a:gd name="T11" fmla="*/ 0 60000 65536"/>
              <a:gd name="T12" fmla="*/ 0 w 58"/>
              <a:gd name="T13" fmla="*/ 0 h 34"/>
              <a:gd name="T14" fmla="*/ 58 w 58"/>
              <a:gd name="T15" fmla="*/ 34 h 34"/>
            </a:gdLst>
            <a:ahLst/>
            <a:cxnLst>
              <a:cxn ang="T8">
                <a:pos x="T0" y="T1"/>
              </a:cxn>
              <a:cxn ang="T9">
                <a:pos x="T2" y="T3"/>
              </a:cxn>
              <a:cxn ang="T10">
                <a:pos x="T4" y="T5"/>
              </a:cxn>
              <a:cxn ang="T11">
                <a:pos x="T6" y="T7"/>
              </a:cxn>
            </a:cxnLst>
            <a:rect l="T12" t="T13" r="T14" b="T15"/>
            <a:pathLst>
              <a:path w="58" h="34">
                <a:moveTo>
                  <a:pt x="0" y="18"/>
                </a:moveTo>
                <a:lnTo>
                  <a:pt x="20" y="34"/>
                </a:lnTo>
                <a:lnTo>
                  <a:pt x="58" y="0"/>
                </a:lnTo>
                <a:lnTo>
                  <a:pt x="0" y="18"/>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3" name="Freeform 179"/>
          <p:cNvSpPr>
            <a:spLocks/>
          </p:cNvSpPr>
          <p:nvPr/>
        </p:nvSpPr>
        <p:spPr bwMode="auto">
          <a:xfrm>
            <a:off x="5918201" y="4144964"/>
            <a:ext cx="28575" cy="20637"/>
          </a:xfrm>
          <a:custGeom>
            <a:avLst/>
            <a:gdLst>
              <a:gd name="T0" fmla="*/ 0 w 47"/>
              <a:gd name="T1" fmla="*/ 2147483647 h 34"/>
              <a:gd name="T2" fmla="*/ 2147483647 w 47"/>
              <a:gd name="T3" fmla="*/ 0 h 34"/>
              <a:gd name="T4" fmla="*/ 2147483647 w 47"/>
              <a:gd name="T5" fmla="*/ 0 h 34"/>
              <a:gd name="T6" fmla="*/ 2147483647 w 47"/>
              <a:gd name="T7" fmla="*/ 2147483647 h 34"/>
              <a:gd name="T8" fmla="*/ 0 w 47"/>
              <a:gd name="T9" fmla="*/ 2147483647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0" y="34"/>
                </a:moveTo>
                <a:lnTo>
                  <a:pt x="4" y="0"/>
                </a:lnTo>
                <a:lnTo>
                  <a:pt x="47" y="0"/>
                </a:lnTo>
                <a:lnTo>
                  <a:pt x="47" y="30"/>
                </a:lnTo>
                <a:lnTo>
                  <a:pt x="0" y="34"/>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4" name="Freeform 180"/>
          <p:cNvSpPr>
            <a:spLocks/>
          </p:cNvSpPr>
          <p:nvPr/>
        </p:nvSpPr>
        <p:spPr bwMode="auto">
          <a:xfrm>
            <a:off x="6275388" y="3881439"/>
            <a:ext cx="228600" cy="242887"/>
          </a:xfrm>
          <a:custGeom>
            <a:avLst/>
            <a:gdLst>
              <a:gd name="T0" fmla="*/ 0 w 382"/>
              <a:gd name="T1" fmla="*/ 2147483647 h 406"/>
              <a:gd name="T2" fmla="*/ 2147483647 w 382"/>
              <a:gd name="T3" fmla="*/ 2147483647 h 406"/>
              <a:gd name="T4" fmla="*/ 2147483647 w 382"/>
              <a:gd name="T5" fmla="*/ 2147483647 h 406"/>
              <a:gd name="T6" fmla="*/ 2147483647 w 382"/>
              <a:gd name="T7" fmla="*/ 2147483647 h 406"/>
              <a:gd name="T8" fmla="*/ 2147483647 w 382"/>
              <a:gd name="T9" fmla="*/ 2147483647 h 406"/>
              <a:gd name="T10" fmla="*/ 2147483647 w 382"/>
              <a:gd name="T11" fmla="*/ 0 h 406"/>
              <a:gd name="T12" fmla="*/ 2147483647 w 382"/>
              <a:gd name="T13" fmla="*/ 2147483647 h 406"/>
              <a:gd name="T14" fmla="*/ 2147483647 w 382"/>
              <a:gd name="T15" fmla="*/ 2147483647 h 406"/>
              <a:gd name="T16" fmla="*/ 2147483647 w 382"/>
              <a:gd name="T17" fmla="*/ 2147483647 h 406"/>
              <a:gd name="T18" fmla="*/ 2147483647 w 382"/>
              <a:gd name="T19" fmla="*/ 2147483647 h 406"/>
              <a:gd name="T20" fmla="*/ 2147483647 w 382"/>
              <a:gd name="T21" fmla="*/ 2147483647 h 406"/>
              <a:gd name="T22" fmla="*/ 2147483647 w 382"/>
              <a:gd name="T23" fmla="*/ 2147483647 h 406"/>
              <a:gd name="T24" fmla="*/ 2147483647 w 382"/>
              <a:gd name="T25" fmla="*/ 2147483647 h 406"/>
              <a:gd name="T26" fmla="*/ 2147483647 w 382"/>
              <a:gd name="T27" fmla="*/ 2147483647 h 406"/>
              <a:gd name="T28" fmla="*/ 2147483647 w 382"/>
              <a:gd name="T29" fmla="*/ 2147483647 h 406"/>
              <a:gd name="T30" fmla="*/ 2147483647 w 382"/>
              <a:gd name="T31" fmla="*/ 2147483647 h 406"/>
              <a:gd name="T32" fmla="*/ 2147483647 w 382"/>
              <a:gd name="T33" fmla="*/ 2147483647 h 406"/>
              <a:gd name="T34" fmla="*/ 0 w 382"/>
              <a:gd name="T35" fmla="*/ 2147483647 h 4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2"/>
              <a:gd name="T55" fmla="*/ 0 h 406"/>
              <a:gd name="T56" fmla="*/ 382 w 382"/>
              <a:gd name="T57" fmla="*/ 406 h 4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2" h="406">
                <a:moveTo>
                  <a:pt x="0" y="282"/>
                </a:moveTo>
                <a:lnTo>
                  <a:pt x="28" y="262"/>
                </a:lnTo>
                <a:lnTo>
                  <a:pt x="32" y="211"/>
                </a:lnTo>
                <a:lnTo>
                  <a:pt x="80" y="143"/>
                </a:lnTo>
                <a:lnTo>
                  <a:pt x="102" y="22"/>
                </a:lnTo>
                <a:lnTo>
                  <a:pt x="140" y="0"/>
                </a:lnTo>
                <a:lnTo>
                  <a:pt x="170" y="78"/>
                </a:lnTo>
                <a:lnTo>
                  <a:pt x="254" y="150"/>
                </a:lnTo>
                <a:lnTo>
                  <a:pt x="225" y="190"/>
                </a:lnTo>
                <a:lnTo>
                  <a:pt x="251" y="200"/>
                </a:lnTo>
                <a:lnTo>
                  <a:pt x="282" y="252"/>
                </a:lnTo>
                <a:lnTo>
                  <a:pt x="382" y="279"/>
                </a:lnTo>
                <a:lnTo>
                  <a:pt x="305" y="362"/>
                </a:lnTo>
                <a:lnTo>
                  <a:pt x="226" y="392"/>
                </a:lnTo>
                <a:lnTo>
                  <a:pt x="152" y="406"/>
                </a:lnTo>
                <a:lnTo>
                  <a:pt x="72" y="375"/>
                </a:lnTo>
                <a:lnTo>
                  <a:pt x="44" y="317"/>
                </a:lnTo>
                <a:lnTo>
                  <a:pt x="0" y="28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5" name="Freeform 181"/>
          <p:cNvSpPr>
            <a:spLocks/>
          </p:cNvSpPr>
          <p:nvPr/>
        </p:nvSpPr>
        <p:spPr bwMode="auto">
          <a:xfrm>
            <a:off x="6408738" y="3970338"/>
            <a:ext cx="23812" cy="30162"/>
          </a:xfrm>
          <a:custGeom>
            <a:avLst/>
            <a:gdLst>
              <a:gd name="T0" fmla="*/ 0 w 39"/>
              <a:gd name="T1" fmla="*/ 2147483647 h 50"/>
              <a:gd name="T2" fmla="*/ 2147483647 w 39"/>
              <a:gd name="T3" fmla="*/ 2147483647 h 50"/>
              <a:gd name="T4" fmla="*/ 2147483647 w 39"/>
              <a:gd name="T5" fmla="*/ 2147483647 h 50"/>
              <a:gd name="T6" fmla="*/ 2147483647 w 39"/>
              <a:gd name="T7" fmla="*/ 2147483647 h 50"/>
              <a:gd name="T8" fmla="*/ 2147483647 w 39"/>
              <a:gd name="T9" fmla="*/ 2147483647 h 50"/>
              <a:gd name="T10" fmla="*/ 2147483647 w 39"/>
              <a:gd name="T11" fmla="*/ 0 h 50"/>
              <a:gd name="T12" fmla="*/ 0 w 39"/>
              <a:gd name="T13" fmla="*/ 2147483647 h 50"/>
              <a:gd name="T14" fmla="*/ 0 60000 65536"/>
              <a:gd name="T15" fmla="*/ 0 60000 65536"/>
              <a:gd name="T16" fmla="*/ 0 60000 65536"/>
              <a:gd name="T17" fmla="*/ 0 60000 65536"/>
              <a:gd name="T18" fmla="*/ 0 60000 65536"/>
              <a:gd name="T19" fmla="*/ 0 60000 65536"/>
              <a:gd name="T20" fmla="*/ 0 60000 65536"/>
              <a:gd name="T21" fmla="*/ 0 w 39"/>
              <a:gd name="T22" fmla="*/ 0 h 50"/>
              <a:gd name="T23" fmla="*/ 39 w 3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0">
                <a:moveTo>
                  <a:pt x="0" y="40"/>
                </a:moveTo>
                <a:lnTo>
                  <a:pt x="26" y="50"/>
                </a:lnTo>
                <a:lnTo>
                  <a:pt x="39" y="36"/>
                </a:lnTo>
                <a:lnTo>
                  <a:pt x="17" y="32"/>
                </a:lnTo>
                <a:lnTo>
                  <a:pt x="39" y="18"/>
                </a:lnTo>
                <a:lnTo>
                  <a:pt x="29" y="0"/>
                </a:lnTo>
                <a:lnTo>
                  <a:pt x="0" y="40"/>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6" name="Freeform 182"/>
          <p:cNvSpPr>
            <a:spLocks/>
          </p:cNvSpPr>
          <p:nvPr/>
        </p:nvSpPr>
        <p:spPr bwMode="auto">
          <a:xfrm>
            <a:off x="5908675" y="4144963"/>
            <a:ext cx="84138" cy="100012"/>
          </a:xfrm>
          <a:custGeom>
            <a:avLst/>
            <a:gdLst>
              <a:gd name="T0" fmla="*/ 0 w 143"/>
              <a:gd name="T1" fmla="*/ 2147483647 h 170"/>
              <a:gd name="T2" fmla="*/ 2147483647 w 143"/>
              <a:gd name="T3" fmla="*/ 2147483647 h 170"/>
              <a:gd name="T4" fmla="*/ 2147483647 w 143"/>
              <a:gd name="T5" fmla="*/ 2147483647 h 170"/>
              <a:gd name="T6" fmla="*/ 2147483647 w 143"/>
              <a:gd name="T7" fmla="*/ 2147483647 h 170"/>
              <a:gd name="T8" fmla="*/ 2147483647 w 143"/>
              <a:gd name="T9" fmla="*/ 2147483647 h 170"/>
              <a:gd name="T10" fmla="*/ 2147483647 w 143"/>
              <a:gd name="T11" fmla="*/ 0 h 170"/>
              <a:gd name="T12" fmla="*/ 2147483647 w 143"/>
              <a:gd name="T13" fmla="*/ 0 h 170"/>
              <a:gd name="T14" fmla="*/ 2147483647 w 143"/>
              <a:gd name="T15" fmla="*/ 2147483647 h 170"/>
              <a:gd name="T16" fmla="*/ 2147483647 w 143"/>
              <a:gd name="T17" fmla="*/ 2147483647 h 170"/>
              <a:gd name="T18" fmla="*/ 2147483647 w 143"/>
              <a:gd name="T19" fmla="*/ 2147483647 h 170"/>
              <a:gd name="T20" fmla="*/ 2147483647 w 143"/>
              <a:gd name="T21" fmla="*/ 2147483647 h 170"/>
              <a:gd name="T22" fmla="*/ 2147483647 w 143"/>
              <a:gd name="T23" fmla="*/ 2147483647 h 170"/>
              <a:gd name="T24" fmla="*/ 0 w 143"/>
              <a:gd name="T25" fmla="*/ 2147483647 h 1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170"/>
              <a:gd name="T41" fmla="*/ 143 w 143"/>
              <a:gd name="T42" fmla="*/ 170 h 1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170">
                <a:moveTo>
                  <a:pt x="0" y="80"/>
                </a:moveTo>
                <a:lnTo>
                  <a:pt x="16" y="55"/>
                </a:lnTo>
                <a:lnTo>
                  <a:pt x="26" y="56"/>
                </a:lnTo>
                <a:lnTo>
                  <a:pt x="19" y="34"/>
                </a:lnTo>
                <a:lnTo>
                  <a:pt x="66" y="30"/>
                </a:lnTo>
                <a:lnTo>
                  <a:pt x="66" y="0"/>
                </a:lnTo>
                <a:lnTo>
                  <a:pt x="117" y="0"/>
                </a:lnTo>
                <a:lnTo>
                  <a:pt x="113" y="26"/>
                </a:lnTo>
                <a:lnTo>
                  <a:pt x="143" y="30"/>
                </a:lnTo>
                <a:lnTo>
                  <a:pt x="133" y="124"/>
                </a:lnTo>
                <a:lnTo>
                  <a:pt x="101" y="113"/>
                </a:lnTo>
                <a:lnTo>
                  <a:pt x="62" y="170"/>
                </a:lnTo>
                <a:lnTo>
                  <a:pt x="0" y="80"/>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7" name="Freeform 183"/>
          <p:cNvSpPr>
            <a:spLocks/>
          </p:cNvSpPr>
          <p:nvPr/>
        </p:nvSpPr>
        <p:spPr bwMode="auto">
          <a:xfrm>
            <a:off x="5522914" y="3956050"/>
            <a:ext cx="46037" cy="7938"/>
          </a:xfrm>
          <a:custGeom>
            <a:avLst/>
            <a:gdLst>
              <a:gd name="T0" fmla="*/ 0 w 77"/>
              <a:gd name="T1" fmla="*/ 2147483647 h 15"/>
              <a:gd name="T2" fmla="*/ 2147483647 w 77"/>
              <a:gd name="T3" fmla="*/ 0 h 15"/>
              <a:gd name="T4" fmla="*/ 2147483647 w 77"/>
              <a:gd name="T5" fmla="*/ 2147483647 h 15"/>
              <a:gd name="T6" fmla="*/ 0 w 77"/>
              <a:gd name="T7" fmla="*/ 2147483647 h 15"/>
              <a:gd name="T8" fmla="*/ 0 60000 65536"/>
              <a:gd name="T9" fmla="*/ 0 60000 65536"/>
              <a:gd name="T10" fmla="*/ 0 60000 65536"/>
              <a:gd name="T11" fmla="*/ 0 60000 65536"/>
              <a:gd name="T12" fmla="*/ 0 w 77"/>
              <a:gd name="T13" fmla="*/ 0 h 15"/>
              <a:gd name="T14" fmla="*/ 77 w 77"/>
              <a:gd name="T15" fmla="*/ 15 h 15"/>
            </a:gdLst>
            <a:ahLst/>
            <a:cxnLst>
              <a:cxn ang="T8">
                <a:pos x="T0" y="T1"/>
              </a:cxn>
              <a:cxn ang="T9">
                <a:pos x="T2" y="T3"/>
              </a:cxn>
              <a:cxn ang="T10">
                <a:pos x="T4" y="T5"/>
              </a:cxn>
              <a:cxn ang="T11">
                <a:pos x="T6" y="T7"/>
              </a:cxn>
            </a:cxnLst>
            <a:rect l="T12" t="T13" r="T14" b="T15"/>
            <a:pathLst>
              <a:path w="77" h="15">
                <a:moveTo>
                  <a:pt x="0" y="15"/>
                </a:moveTo>
                <a:lnTo>
                  <a:pt x="4" y="0"/>
                </a:lnTo>
                <a:lnTo>
                  <a:pt x="77" y="6"/>
                </a:lnTo>
                <a:lnTo>
                  <a:pt x="0" y="15"/>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8" name="Freeform 184"/>
          <p:cNvSpPr>
            <a:spLocks/>
          </p:cNvSpPr>
          <p:nvPr/>
        </p:nvSpPr>
        <p:spPr bwMode="auto">
          <a:xfrm>
            <a:off x="5730875" y="3997326"/>
            <a:ext cx="63500" cy="106363"/>
          </a:xfrm>
          <a:custGeom>
            <a:avLst/>
            <a:gdLst>
              <a:gd name="T0" fmla="*/ 0 w 110"/>
              <a:gd name="T1" fmla="*/ 2147483647 h 179"/>
              <a:gd name="T2" fmla="*/ 2147483647 w 110"/>
              <a:gd name="T3" fmla="*/ 2147483647 h 179"/>
              <a:gd name="T4" fmla="*/ 2147483647 w 110"/>
              <a:gd name="T5" fmla="*/ 2147483647 h 179"/>
              <a:gd name="T6" fmla="*/ 2147483647 w 110"/>
              <a:gd name="T7" fmla="*/ 0 h 179"/>
              <a:gd name="T8" fmla="*/ 2147483647 w 110"/>
              <a:gd name="T9" fmla="*/ 2147483647 h 179"/>
              <a:gd name="T10" fmla="*/ 2147483647 w 110"/>
              <a:gd name="T11" fmla="*/ 2147483647 h 179"/>
              <a:gd name="T12" fmla="*/ 0 w 110"/>
              <a:gd name="T13" fmla="*/ 2147483647 h 179"/>
              <a:gd name="T14" fmla="*/ 0 60000 65536"/>
              <a:gd name="T15" fmla="*/ 0 60000 65536"/>
              <a:gd name="T16" fmla="*/ 0 60000 65536"/>
              <a:gd name="T17" fmla="*/ 0 60000 65536"/>
              <a:gd name="T18" fmla="*/ 0 60000 65536"/>
              <a:gd name="T19" fmla="*/ 0 60000 65536"/>
              <a:gd name="T20" fmla="*/ 0 60000 65536"/>
              <a:gd name="T21" fmla="*/ 0 w 110"/>
              <a:gd name="T22" fmla="*/ 0 h 179"/>
              <a:gd name="T23" fmla="*/ 110 w 110"/>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179">
                <a:moveTo>
                  <a:pt x="0" y="170"/>
                </a:moveTo>
                <a:lnTo>
                  <a:pt x="12" y="46"/>
                </a:lnTo>
                <a:lnTo>
                  <a:pt x="6" y="7"/>
                </a:lnTo>
                <a:lnTo>
                  <a:pt x="74" y="0"/>
                </a:lnTo>
                <a:lnTo>
                  <a:pt x="110" y="141"/>
                </a:lnTo>
                <a:lnTo>
                  <a:pt x="28" y="179"/>
                </a:lnTo>
                <a:lnTo>
                  <a:pt x="0" y="170"/>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09" name="Freeform 185"/>
          <p:cNvSpPr>
            <a:spLocks/>
          </p:cNvSpPr>
          <p:nvPr/>
        </p:nvSpPr>
        <p:spPr bwMode="auto">
          <a:xfrm>
            <a:off x="5551489" y="3970339"/>
            <a:ext cx="109537" cy="90487"/>
          </a:xfrm>
          <a:custGeom>
            <a:avLst/>
            <a:gdLst>
              <a:gd name="T0" fmla="*/ 0 w 185"/>
              <a:gd name="T1" fmla="*/ 2147483647 h 150"/>
              <a:gd name="T2" fmla="*/ 2147483647 w 185"/>
              <a:gd name="T3" fmla="*/ 2147483647 h 150"/>
              <a:gd name="T4" fmla="*/ 2147483647 w 185"/>
              <a:gd name="T5" fmla="*/ 0 h 150"/>
              <a:gd name="T6" fmla="*/ 2147483647 w 185"/>
              <a:gd name="T7" fmla="*/ 2147483647 h 150"/>
              <a:gd name="T8" fmla="*/ 2147483647 w 185"/>
              <a:gd name="T9" fmla="*/ 2147483647 h 150"/>
              <a:gd name="T10" fmla="*/ 2147483647 w 185"/>
              <a:gd name="T11" fmla="*/ 2147483647 h 150"/>
              <a:gd name="T12" fmla="*/ 2147483647 w 185"/>
              <a:gd name="T13" fmla="*/ 2147483647 h 150"/>
              <a:gd name="T14" fmla="*/ 2147483647 w 185"/>
              <a:gd name="T15" fmla="*/ 2147483647 h 150"/>
              <a:gd name="T16" fmla="*/ 2147483647 w 185"/>
              <a:gd name="T17" fmla="*/ 2147483647 h 150"/>
              <a:gd name="T18" fmla="*/ 2147483647 w 185"/>
              <a:gd name="T19" fmla="*/ 2147483647 h 150"/>
              <a:gd name="T20" fmla="*/ 2147483647 w 185"/>
              <a:gd name="T21" fmla="*/ 2147483647 h 150"/>
              <a:gd name="T22" fmla="*/ 2147483647 w 185"/>
              <a:gd name="T23" fmla="*/ 2147483647 h 150"/>
              <a:gd name="T24" fmla="*/ 2147483647 w 185"/>
              <a:gd name="T25" fmla="*/ 2147483647 h 150"/>
              <a:gd name="T26" fmla="*/ 2147483647 w 185"/>
              <a:gd name="T27" fmla="*/ 2147483647 h 150"/>
              <a:gd name="T28" fmla="*/ 2147483647 w 185"/>
              <a:gd name="T29" fmla="*/ 2147483647 h 150"/>
              <a:gd name="T30" fmla="*/ 0 w 185"/>
              <a:gd name="T31" fmla="*/ 2147483647 h 1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5"/>
              <a:gd name="T49" fmla="*/ 0 h 150"/>
              <a:gd name="T50" fmla="*/ 185 w 185"/>
              <a:gd name="T51" fmla="*/ 150 h 1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5" h="150">
                <a:moveTo>
                  <a:pt x="0" y="49"/>
                </a:moveTo>
                <a:lnTo>
                  <a:pt x="32" y="28"/>
                </a:lnTo>
                <a:lnTo>
                  <a:pt x="32" y="0"/>
                </a:lnTo>
                <a:lnTo>
                  <a:pt x="92" y="5"/>
                </a:lnTo>
                <a:lnTo>
                  <a:pt x="110" y="18"/>
                </a:lnTo>
                <a:lnTo>
                  <a:pt x="152" y="4"/>
                </a:lnTo>
                <a:lnTo>
                  <a:pt x="177" y="70"/>
                </a:lnTo>
                <a:lnTo>
                  <a:pt x="185" y="120"/>
                </a:lnTo>
                <a:lnTo>
                  <a:pt x="169" y="117"/>
                </a:lnTo>
                <a:lnTo>
                  <a:pt x="166" y="144"/>
                </a:lnTo>
                <a:lnTo>
                  <a:pt x="139" y="150"/>
                </a:lnTo>
                <a:lnTo>
                  <a:pt x="139" y="120"/>
                </a:lnTo>
                <a:lnTo>
                  <a:pt x="121" y="119"/>
                </a:lnTo>
                <a:lnTo>
                  <a:pt x="97" y="77"/>
                </a:lnTo>
                <a:lnTo>
                  <a:pt x="43" y="101"/>
                </a:lnTo>
                <a:lnTo>
                  <a:pt x="0" y="49"/>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0" name="Freeform 186"/>
          <p:cNvSpPr>
            <a:spLocks/>
          </p:cNvSpPr>
          <p:nvPr/>
        </p:nvSpPr>
        <p:spPr bwMode="auto">
          <a:xfrm>
            <a:off x="6451601" y="3686176"/>
            <a:ext cx="28575" cy="9525"/>
          </a:xfrm>
          <a:custGeom>
            <a:avLst/>
            <a:gdLst>
              <a:gd name="T0" fmla="*/ 0 w 46"/>
              <a:gd name="T1" fmla="*/ 0 h 15"/>
              <a:gd name="T2" fmla="*/ 2147483647 w 46"/>
              <a:gd name="T3" fmla="*/ 2147483647 h 15"/>
              <a:gd name="T4" fmla="*/ 2147483647 w 46"/>
              <a:gd name="T5" fmla="*/ 2147483647 h 15"/>
              <a:gd name="T6" fmla="*/ 0 w 46"/>
              <a:gd name="T7" fmla="*/ 0 h 15"/>
              <a:gd name="T8" fmla="*/ 0 60000 65536"/>
              <a:gd name="T9" fmla="*/ 0 60000 65536"/>
              <a:gd name="T10" fmla="*/ 0 60000 65536"/>
              <a:gd name="T11" fmla="*/ 0 60000 65536"/>
              <a:gd name="T12" fmla="*/ 0 w 46"/>
              <a:gd name="T13" fmla="*/ 0 h 15"/>
              <a:gd name="T14" fmla="*/ 46 w 46"/>
              <a:gd name="T15" fmla="*/ 15 h 15"/>
            </a:gdLst>
            <a:ahLst/>
            <a:cxnLst>
              <a:cxn ang="T8">
                <a:pos x="T0" y="T1"/>
              </a:cxn>
              <a:cxn ang="T9">
                <a:pos x="T2" y="T3"/>
              </a:cxn>
              <a:cxn ang="T10">
                <a:pos x="T4" y="T5"/>
              </a:cxn>
              <a:cxn ang="T11">
                <a:pos x="T6" y="T7"/>
              </a:cxn>
            </a:cxnLst>
            <a:rect l="T12" t="T13" r="T14" b="T15"/>
            <a:pathLst>
              <a:path w="46" h="15">
                <a:moveTo>
                  <a:pt x="0" y="0"/>
                </a:moveTo>
                <a:lnTo>
                  <a:pt x="25" y="15"/>
                </a:lnTo>
                <a:lnTo>
                  <a:pt x="46" y="4"/>
                </a:lnTo>
                <a:lnTo>
                  <a:pt x="0" y="0"/>
                </a:lnTo>
                <a:close/>
              </a:path>
            </a:pathLst>
          </a:custGeom>
          <a:solidFill>
            <a:srgbClr val="E6E6E6"/>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1" name="Freeform 187"/>
          <p:cNvSpPr>
            <a:spLocks/>
          </p:cNvSpPr>
          <p:nvPr/>
        </p:nvSpPr>
        <p:spPr bwMode="auto">
          <a:xfrm>
            <a:off x="6289676" y="3614738"/>
            <a:ext cx="23813" cy="69850"/>
          </a:xfrm>
          <a:custGeom>
            <a:avLst/>
            <a:gdLst>
              <a:gd name="T0" fmla="*/ 0 w 40"/>
              <a:gd name="T1" fmla="*/ 2147483647 h 119"/>
              <a:gd name="T2" fmla="*/ 2147483647 w 40"/>
              <a:gd name="T3" fmla="*/ 2147483647 h 119"/>
              <a:gd name="T4" fmla="*/ 2147483647 w 40"/>
              <a:gd name="T5" fmla="*/ 2147483647 h 119"/>
              <a:gd name="T6" fmla="*/ 2147483647 w 40"/>
              <a:gd name="T7" fmla="*/ 2147483647 h 119"/>
              <a:gd name="T8" fmla="*/ 2147483647 w 40"/>
              <a:gd name="T9" fmla="*/ 2147483647 h 119"/>
              <a:gd name="T10" fmla="*/ 2147483647 w 40"/>
              <a:gd name="T11" fmla="*/ 2147483647 h 119"/>
              <a:gd name="T12" fmla="*/ 2147483647 w 40"/>
              <a:gd name="T13" fmla="*/ 2147483647 h 119"/>
              <a:gd name="T14" fmla="*/ 2147483647 w 40"/>
              <a:gd name="T15" fmla="*/ 0 h 119"/>
              <a:gd name="T16" fmla="*/ 2147483647 w 40"/>
              <a:gd name="T17" fmla="*/ 2147483647 h 119"/>
              <a:gd name="T18" fmla="*/ 0 w 40"/>
              <a:gd name="T19" fmla="*/ 2147483647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19"/>
              <a:gd name="T32" fmla="*/ 40 w 40"/>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19">
                <a:moveTo>
                  <a:pt x="0" y="58"/>
                </a:moveTo>
                <a:lnTo>
                  <a:pt x="20" y="119"/>
                </a:lnTo>
                <a:lnTo>
                  <a:pt x="23" y="117"/>
                </a:lnTo>
                <a:lnTo>
                  <a:pt x="36" y="54"/>
                </a:lnTo>
                <a:lnTo>
                  <a:pt x="20" y="58"/>
                </a:lnTo>
                <a:lnTo>
                  <a:pt x="23" y="31"/>
                </a:lnTo>
                <a:lnTo>
                  <a:pt x="37" y="16"/>
                </a:lnTo>
                <a:lnTo>
                  <a:pt x="40" y="0"/>
                </a:lnTo>
                <a:lnTo>
                  <a:pt x="26" y="1"/>
                </a:lnTo>
                <a:lnTo>
                  <a:pt x="0" y="58"/>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2" name="Freeform 188"/>
          <p:cNvSpPr>
            <a:spLocks/>
          </p:cNvSpPr>
          <p:nvPr/>
        </p:nvSpPr>
        <p:spPr bwMode="auto">
          <a:xfrm>
            <a:off x="5648325" y="4003675"/>
            <a:ext cx="88900" cy="103188"/>
          </a:xfrm>
          <a:custGeom>
            <a:avLst/>
            <a:gdLst>
              <a:gd name="T0" fmla="*/ 0 w 149"/>
              <a:gd name="T1" fmla="*/ 2147483647 h 174"/>
              <a:gd name="T2" fmla="*/ 2147483647 w 149"/>
              <a:gd name="T3" fmla="*/ 2147483647 h 174"/>
              <a:gd name="T4" fmla="*/ 2147483647 w 149"/>
              <a:gd name="T5" fmla="*/ 2147483647 h 174"/>
              <a:gd name="T6" fmla="*/ 2147483647 w 149"/>
              <a:gd name="T7" fmla="*/ 2147483647 h 174"/>
              <a:gd name="T8" fmla="*/ 2147483647 w 149"/>
              <a:gd name="T9" fmla="*/ 2147483647 h 174"/>
              <a:gd name="T10" fmla="*/ 2147483647 w 149"/>
              <a:gd name="T11" fmla="*/ 0 h 174"/>
              <a:gd name="T12" fmla="*/ 2147483647 w 149"/>
              <a:gd name="T13" fmla="*/ 2147483647 h 174"/>
              <a:gd name="T14" fmla="*/ 2147483647 w 149"/>
              <a:gd name="T15" fmla="*/ 2147483647 h 174"/>
              <a:gd name="T16" fmla="*/ 2147483647 w 149"/>
              <a:gd name="T17" fmla="*/ 2147483647 h 174"/>
              <a:gd name="T18" fmla="*/ 2147483647 w 149"/>
              <a:gd name="T19" fmla="*/ 2147483647 h 174"/>
              <a:gd name="T20" fmla="*/ 2147483647 w 149"/>
              <a:gd name="T21" fmla="*/ 2147483647 h 174"/>
              <a:gd name="T22" fmla="*/ 2147483647 w 149"/>
              <a:gd name="T23" fmla="*/ 2147483647 h 174"/>
              <a:gd name="T24" fmla="*/ 0 w 149"/>
              <a:gd name="T25" fmla="*/ 2147483647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
              <a:gd name="T40" fmla="*/ 0 h 174"/>
              <a:gd name="T41" fmla="*/ 149 w 149"/>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 h="174">
                <a:moveTo>
                  <a:pt x="0" y="116"/>
                </a:moveTo>
                <a:lnTo>
                  <a:pt x="1" y="90"/>
                </a:lnTo>
                <a:lnTo>
                  <a:pt x="4" y="63"/>
                </a:lnTo>
                <a:lnTo>
                  <a:pt x="20" y="66"/>
                </a:lnTo>
                <a:lnTo>
                  <a:pt x="12" y="16"/>
                </a:lnTo>
                <a:lnTo>
                  <a:pt x="57" y="0"/>
                </a:lnTo>
                <a:lnTo>
                  <a:pt x="83" y="10"/>
                </a:lnTo>
                <a:lnTo>
                  <a:pt x="98" y="28"/>
                </a:lnTo>
                <a:lnTo>
                  <a:pt x="149" y="34"/>
                </a:lnTo>
                <a:lnTo>
                  <a:pt x="137" y="158"/>
                </a:lnTo>
                <a:lnTo>
                  <a:pt x="23" y="174"/>
                </a:lnTo>
                <a:lnTo>
                  <a:pt x="26" y="136"/>
                </a:lnTo>
                <a:lnTo>
                  <a:pt x="0" y="116"/>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3" name="Freeform 189"/>
          <p:cNvSpPr>
            <a:spLocks/>
          </p:cNvSpPr>
          <p:nvPr/>
        </p:nvSpPr>
        <p:spPr bwMode="auto">
          <a:xfrm>
            <a:off x="6302375" y="3611564"/>
            <a:ext cx="65088" cy="77787"/>
          </a:xfrm>
          <a:custGeom>
            <a:avLst/>
            <a:gdLst>
              <a:gd name="T0" fmla="*/ 0 w 110"/>
              <a:gd name="T1" fmla="*/ 2147483647 h 129"/>
              <a:gd name="T2" fmla="*/ 2147483647 w 110"/>
              <a:gd name="T3" fmla="*/ 2147483647 h 129"/>
              <a:gd name="T4" fmla="*/ 2147483647 w 110"/>
              <a:gd name="T5" fmla="*/ 2147483647 h 129"/>
              <a:gd name="T6" fmla="*/ 2147483647 w 110"/>
              <a:gd name="T7" fmla="*/ 2147483647 h 129"/>
              <a:gd name="T8" fmla="*/ 2147483647 w 110"/>
              <a:gd name="T9" fmla="*/ 0 h 129"/>
              <a:gd name="T10" fmla="*/ 2147483647 w 110"/>
              <a:gd name="T11" fmla="*/ 2147483647 h 129"/>
              <a:gd name="T12" fmla="*/ 2147483647 w 110"/>
              <a:gd name="T13" fmla="*/ 2147483647 h 129"/>
              <a:gd name="T14" fmla="*/ 2147483647 w 110"/>
              <a:gd name="T15" fmla="*/ 2147483647 h 129"/>
              <a:gd name="T16" fmla="*/ 2147483647 w 110"/>
              <a:gd name="T17" fmla="*/ 2147483647 h 129"/>
              <a:gd name="T18" fmla="*/ 2147483647 w 110"/>
              <a:gd name="T19" fmla="*/ 2147483647 h 129"/>
              <a:gd name="T20" fmla="*/ 2147483647 w 110"/>
              <a:gd name="T21" fmla="*/ 2147483647 h 129"/>
              <a:gd name="T22" fmla="*/ 2147483647 w 110"/>
              <a:gd name="T23" fmla="*/ 2147483647 h 129"/>
              <a:gd name="T24" fmla="*/ 0 w 110"/>
              <a:gd name="T25" fmla="*/ 2147483647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129"/>
              <a:gd name="T41" fmla="*/ 110 w 110"/>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129">
                <a:moveTo>
                  <a:pt x="0" y="61"/>
                </a:moveTo>
                <a:lnTo>
                  <a:pt x="3" y="34"/>
                </a:lnTo>
                <a:lnTo>
                  <a:pt x="17" y="19"/>
                </a:lnTo>
                <a:lnTo>
                  <a:pt x="44" y="31"/>
                </a:lnTo>
                <a:lnTo>
                  <a:pt x="98" y="0"/>
                </a:lnTo>
                <a:lnTo>
                  <a:pt x="110" y="34"/>
                </a:lnTo>
                <a:lnTo>
                  <a:pt x="54" y="56"/>
                </a:lnTo>
                <a:lnTo>
                  <a:pt x="80" y="84"/>
                </a:lnTo>
                <a:lnTo>
                  <a:pt x="67" y="103"/>
                </a:lnTo>
                <a:lnTo>
                  <a:pt x="31" y="129"/>
                </a:lnTo>
                <a:lnTo>
                  <a:pt x="3" y="120"/>
                </a:lnTo>
                <a:lnTo>
                  <a:pt x="16" y="57"/>
                </a:lnTo>
                <a:lnTo>
                  <a:pt x="0" y="61"/>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4" name="Freeform 190"/>
          <p:cNvSpPr>
            <a:spLocks/>
          </p:cNvSpPr>
          <p:nvPr/>
        </p:nvSpPr>
        <p:spPr bwMode="auto">
          <a:xfrm>
            <a:off x="6289675" y="4103688"/>
            <a:ext cx="120650" cy="152400"/>
          </a:xfrm>
          <a:custGeom>
            <a:avLst/>
            <a:gdLst>
              <a:gd name="T0" fmla="*/ 0 w 201"/>
              <a:gd name="T1" fmla="*/ 2147483647 h 254"/>
              <a:gd name="T2" fmla="*/ 2147483647 w 201"/>
              <a:gd name="T3" fmla="*/ 2147483647 h 254"/>
              <a:gd name="T4" fmla="*/ 0 w 201"/>
              <a:gd name="T5" fmla="*/ 2147483647 h 254"/>
              <a:gd name="T6" fmla="*/ 2147483647 w 201"/>
              <a:gd name="T7" fmla="*/ 2147483647 h 254"/>
              <a:gd name="T8" fmla="*/ 2147483647 w 201"/>
              <a:gd name="T9" fmla="*/ 2147483647 h 254"/>
              <a:gd name="T10" fmla="*/ 2147483647 w 201"/>
              <a:gd name="T11" fmla="*/ 2147483647 h 254"/>
              <a:gd name="T12" fmla="*/ 2147483647 w 201"/>
              <a:gd name="T13" fmla="*/ 2147483647 h 254"/>
              <a:gd name="T14" fmla="*/ 2147483647 w 201"/>
              <a:gd name="T15" fmla="*/ 2147483647 h 254"/>
              <a:gd name="T16" fmla="*/ 2147483647 w 201"/>
              <a:gd name="T17" fmla="*/ 2147483647 h 254"/>
              <a:gd name="T18" fmla="*/ 2147483647 w 201"/>
              <a:gd name="T19" fmla="*/ 2147483647 h 254"/>
              <a:gd name="T20" fmla="*/ 2147483647 w 201"/>
              <a:gd name="T21" fmla="*/ 2147483647 h 254"/>
              <a:gd name="T22" fmla="*/ 2147483647 w 201"/>
              <a:gd name="T23" fmla="*/ 0 h 254"/>
              <a:gd name="T24" fmla="*/ 0 w 201"/>
              <a:gd name="T25" fmla="*/ 2147483647 h 2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1"/>
              <a:gd name="T40" fmla="*/ 0 h 254"/>
              <a:gd name="T41" fmla="*/ 201 w 201"/>
              <a:gd name="T42" fmla="*/ 254 h 2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1" h="254">
                <a:moveTo>
                  <a:pt x="0" y="16"/>
                </a:moveTo>
                <a:lnTo>
                  <a:pt x="28" y="69"/>
                </a:lnTo>
                <a:lnTo>
                  <a:pt x="0" y="121"/>
                </a:lnTo>
                <a:lnTo>
                  <a:pt x="20" y="133"/>
                </a:lnTo>
                <a:lnTo>
                  <a:pt x="7" y="153"/>
                </a:lnTo>
                <a:lnTo>
                  <a:pt x="138" y="254"/>
                </a:lnTo>
                <a:lnTo>
                  <a:pt x="192" y="173"/>
                </a:lnTo>
                <a:lnTo>
                  <a:pt x="180" y="152"/>
                </a:lnTo>
                <a:lnTo>
                  <a:pt x="180" y="49"/>
                </a:lnTo>
                <a:lnTo>
                  <a:pt x="201" y="17"/>
                </a:lnTo>
                <a:lnTo>
                  <a:pt x="127" y="31"/>
                </a:lnTo>
                <a:lnTo>
                  <a:pt x="47" y="0"/>
                </a:lnTo>
                <a:lnTo>
                  <a:pt x="0" y="16"/>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5" name="Freeform 191"/>
          <p:cNvSpPr>
            <a:spLocks/>
          </p:cNvSpPr>
          <p:nvPr/>
        </p:nvSpPr>
        <p:spPr bwMode="auto">
          <a:xfrm>
            <a:off x="6480176" y="3673476"/>
            <a:ext cx="28575" cy="23813"/>
          </a:xfrm>
          <a:custGeom>
            <a:avLst/>
            <a:gdLst>
              <a:gd name="T0" fmla="*/ 0 w 48"/>
              <a:gd name="T1" fmla="*/ 2147483647 h 41"/>
              <a:gd name="T2" fmla="*/ 2147483647 w 48"/>
              <a:gd name="T3" fmla="*/ 0 h 41"/>
              <a:gd name="T4" fmla="*/ 2147483647 w 48"/>
              <a:gd name="T5" fmla="*/ 2147483647 h 41"/>
              <a:gd name="T6" fmla="*/ 0 w 48"/>
              <a:gd name="T7" fmla="*/ 2147483647 h 41"/>
              <a:gd name="T8" fmla="*/ 0 60000 65536"/>
              <a:gd name="T9" fmla="*/ 0 60000 65536"/>
              <a:gd name="T10" fmla="*/ 0 60000 65536"/>
              <a:gd name="T11" fmla="*/ 0 60000 65536"/>
              <a:gd name="T12" fmla="*/ 0 w 48"/>
              <a:gd name="T13" fmla="*/ 0 h 41"/>
              <a:gd name="T14" fmla="*/ 48 w 48"/>
              <a:gd name="T15" fmla="*/ 41 h 41"/>
            </a:gdLst>
            <a:ahLst/>
            <a:cxnLst>
              <a:cxn ang="T8">
                <a:pos x="T0" y="T1"/>
              </a:cxn>
              <a:cxn ang="T9">
                <a:pos x="T2" y="T3"/>
              </a:cxn>
              <a:cxn ang="T10">
                <a:pos x="T4" y="T5"/>
              </a:cxn>
              <a:cxn ang="T11">
                <a:pos x="T6" y="T7"/>
              </a:cxn>
            </a:cxnLst>
            <a:rect l="T12" t="T13" r="T14" b="T15"/>
            <a:pathLst>
              <a:path w="48" h="41">
                <a:moveTo>
                  <a:pt x="0" y="26"/>
                </a:moveTo>
                <a:lnTo>
                  <a:pt x="38" y="0"/>
                </a:lnTo>
                <a:lnTo>
                  <a:pt x="48" y="41"/>
                </a:lnTo>
                <a:lnTo>
                  <a:pt x="0" y="26"/>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6" name="Freeform 192"/>
          <p:cNvSpPr>
            <a:spLocks/>
          </p:cNvSpPr>
          <p:nvPr/>
        </p:nvSpPr>
        <p:spPr bwMode="auto">
          <a:xfrm>
            <a:off x="6305551" y="3584576"/>
            <a:ext cx="23813" cy="30163"/>
          </a:xfrm>
          <a:custGeom>
            <a:avLst/>
            <a:gdLst>
              <a:gd name="T0" fmla="*/ 0 w 41"/>
              <a:gd name="T1" fmla="*/ 2147483647 h 49"/>
              <a:gd name="T2" fmla="*/ 2147483647 w 41"/>
              <a:gd name="T3" fmla="*/ 2147483647 h 49"/>
              <a:gd name="T4" fmla="*/ 2147483647 w 41"/>
              <a:gd name="T5" fmla="*/ 2147483647 h 49"/>
              <a:gd name="T6" fmla="*/ 2147483647 w 41"/>
              <a:gd name="T7" fmla="*/ 0 h 49"/>
              <a:gd name="T8" fmla="*/ 0 w 41"/>
              <a:gd name="T9" fmla="*/ 2147483647 h 49"/>
              <a:gd name="T10" fmla="*/ 0 60000 65536"/>
              <a:gd name="T11" fmla="*/ 0 60000 65536"/>
              <a:gd name="T12" fmla="*/ 0 60000 65536"/>
              <a:gd name="T13" fmla="*/ 0 60000 65536"/>
              <a:gd name="T14" fmla="*/ 0 60000 65536"/>
              <a:gd name="T15" fmla="*/ 0 w 41"/>
              <a:gd name="T16" fmla="*/ 0 h 49"/>
              <a:gd name="T17" fmla="*/ 41 w 41"/>
              <a:gd name="T18" fmla="*/ 49 h 49"/>
            </a:gdLst>
            <a:ahLst/>
            <a:cxnLst>
              <a:cxn ang="T10">
                <a:pos x="T0" y="T1"/>
              </a:cxn>
              <a:cxn ang="T11">
                <a:pos x="T2" y="T3"/>
              </a:cxn>
              <a:cxn ang="T12">
                <a:pos x="T4" y="T5"/>
              </a:cxn>
              <a:cxn ang="T13">
                <a:pos x="T6" y="T7"/>
              </a:cxn>
              <a:cxn ang="T14">
                <a:pos x="T8" y="T9"/>
              </a:cxn>
            </a:cxnLst>
            <a:rect l="T15" t="T16" r="T17" b="T18"/>
            <a:pathLst>
              <a:path w="41" h="49">
                <a:moveTo>
                  <a:pt x="0" y="49"/>
                </a:moveTo>
                <a:lnTo>
                  <a:pt x="14" y="48"/>
                </a:lnTo>
                <a:lnTo>
                  <a:pt x="41" y="17"/>
                </a:lnTo>
                <a:lnTo>
                  <a:pt x="24" y="0"/>
                </a:lnTo>
                <a:lnTo>
                  <a:pt x="0" y="49"/>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7" name="Freeform 193"/>
          <p:cNvSpPr>
            <a:spLocks/>
          </p:cNvSpPr>
          <p:nvPr/>
        </p:nvSpPr>
        <p:spPr bwMode="auto">
          <a:xfrm>
            <a:off x="5603876" y="4041775"/>
            <a:ext cx="60325" cy="65088"/>
          </a:xfrm>
          <a:custGeom>
            <a:avLst/>
            <a:gdLst>
              <a:gd name="T0" fmla="*/ 0 w 100"/>
              <a:gd name="T1" fmla="*/ 2147483647 h 109"/>
              <a:gd name="T2" fmla="*/ 2147483647 w 100"/>
              <a:gd name="T3" fmla="*/ 0 h 109"/>
              <a:gd name="T4" fmla="*/ 2147483647 w 100"/>
              <a:gd name="T5" fmla="*/ 2147483647 h 109"/>
              <a:gd name="T6" fmla="*/ 2147483647 w 100"/>
              <a:gd name="T7" fmla="*/ 2147483647 h 109"/>
              <a:gd name="T8" fmla="*/ 2147483647 w 100"/>
              <a:gd name="T9" fmla="*/ 2147483647 h 109"/>
              <a:gd name="T10" fmla="*/ 2147483647 w 100"/>
              <a:gd name="T11" fmla="*/ 2147483647 h 109"/>
              <a:gd name="T12" fmla="*/ 2147483647 w 100"/>
              <a:gd name="T13" fmla="*/ 2147483647 h 109"/>
              <a:gd name="T14" fmla="*/ 2147483647 w 100"/>
              <a:gd name="T15" fmla="*/ 2147483647 h 109"/>
              <a:gd name="T16" fmla="*/ 0 w 100"/>
              <a:gd name="T17" fmla="*/ 2147483647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09"/>
              <a:gd name="T29" fmla="*/ 100 w 100"/>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09">
                <a:moveTo>
                  <a:pt x="0" y="42"/>
                </a:moveTo>
                <a:lnTo>
                  <a:pt x="30" y="0"/>
                </a:lnTo>
                <a:lnTo>
                  <a:pt x="48" y="1"/>
                </a:lnTo>
                <a:lnTo>
                  <a:pt x="48" y="31"/>
                </a:lnTo>
                <a:lnTo>
                  <a:pt x="75" y="25"/>
                </a:lnTo>
                <a:lnTo>
                  <a:pt x="74" y="51"/>
                </a:lnTo>
                <a:lnTo>
                  <a:pt x="100" y="71"/>
                </a:lnTo>
                <a:lnTo>
                  <a:pt x="97" y="109"/>
                </a:lnTo>
                <a:lnTo>
                  <a:pt x="0" y="4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8" name="Freeform 194"/>
          <p:cNvSpPr>
            <a:spLocks/>
          </p:cNvSpPr>
          <p:nvPr/>
        </p:nvSpPr>
        <p:spPr bwMode="auto">
          <a:xfrm>
            <a:off x="5918200" y="3614738"/>
            <a:ext cx="236538" cy="241300"/>
          </a:xfrm>
          <a:custGeom>
            <a:avLst/>
            <a:gdLst>
              <a:gd name="T0" fmla="*/ 0 w 398"/>
              <a:gd name="T1" fmla="*/ 2147483647 h 405"/>
              <a:gd name="T2" fmla="*/ 2147483647 w 398"/>
              <a:gd name="T3" fmla="*/ 2147483647 h 405"/>
              <a:gd name="T4" fmla="*/ 2147483647 w 398"/>
              <a:gd name="T5" fmla="*/ 0 h 405"/>
              <a:gd name="T6" fmla="*/ 2147483647 w 398"/>
              <a:gd name="T7" fmla="*/ 2147483647 h 405"/>
              <a:gd name="T8" fmla="*/ 2147483647 w 398"/>
              <a:gd name="T9" fmla="*/ 2147483647 h 405"/>
              <a:gd name="T10" fmla="*/ 2147483647 w 398"/>
              <a:gd name="T11" fmla="*/ 2147483647 h 405"/>
              <a:gd name="T12" fmla="*/ 2147483647 w 398"/>
              <a:gd name="T13" fmla="*/ 2147483647 h 405"/>
              <a:gd name="T14" fmla="*/ 2147483647 w 398"/>
              <a:gd name="T15" fmla="*/ 2147483647 h 405"/>
              <a:gd name="T16" fmla="*/ 2147483647 w 398"/>
              <a:gd name="T17" fmla="*/ 2147483647 h 405"/>
              <a:gd name="T18" fmla="*/ 2147483647 w 398"/>
              <a:gd name="T19" fmla="*/ 2147483647 h 405"/>
              <a:gd name="T20" fmla="*/ 2147483647 w 398"/>
              <a:gd name="T21" fmla="*/ 2147483647 h 405"/>
              <a:gd name="T22" fmla="*/ 2147483647 w 398"/>
              <a:gd name="T23" fmla="*/ 2147483647 h 405"/>
              <a:gd name="T24" fmla="*/ 2147483647 w 398"/>
              <a:gd name="T25" fmla="*/ 2147483647 h 405"/>
              <a:gd name="T26" fmla="*/ 2147483647 w 398"/>
              <a:gd name="T27" fmla="*/ 2147483647 h 405"/>
              <a:gd name="T28" fmla="*/ 2147483647 w 398"/>
              <a:gd name="T29" fmla="*/ 2147483647 h 405"/>
              <a:gd name="T30" fmla="*/ 2147483647 w 398"/>
              <a:gd name="T31" fmla="*/ 2147483647 h 405"/>
              <a:gd name="T32" fmla="*/ 2147483647 w 398"/>
              <a:gd name="T33" fmla="*/ 2147483647 h 405"/>
              <a:gd name="T34" fmla="*/ 2147483647 w 398"/>
              <a:gd name="T35" fmla="*/ 2147483647 h 405"/>
              <a:gd name="T36" fmla="*/ 0 w 398"/>
              <a:gd name="T37" fmla="*/ 2147483647 h 4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8"/>
              <a:gd name="T58" fmla="*/ 0 h 405"/>
              <a:gd name="T59" fmla="*/ 398 w 398"/>
              <a:gd name="T60" fmla="*/ 405 h 4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8" h="405">
                <a:moveTo>
                  <a:pt x="0" y="213"/>
                </a:moveTo>
                <a:lnTo>
                  <a:pt x="2" y="88"/>
                </a:lnTo>
                <a:lnTo>
                  <a:pt x="51" y="0"/>
                </a:lnTo>
                <a:lnTo>
                  <a:pt x="145" y="27"/>
                </a:lnTo>
                <a:lnTo>
                  <a:pt x="163" y="57"/>
                </a:lnTo>
                <a:lnTo>
                  <a:pt x="241" y="88"/>
                </a:lnTo>
                <a:lnTo>
                  <a:pt x="265" y="77"/>
                </a:lnTo>
                <a:lnTo>
                  <a:pt x="267" y="35"/>
                </a:lnTo>
                <a:lnTo>
                  <a:pt x="293" y="14"/>
                </a:lnTo>
                <a:lnTo>
                  <a:pt x="398" y="48"/>
                </a:lnTo>
                <a:lnTo>
                  <a:pt x="386" y="97"/>
                </a:lnTo>
                <a:lnTo>
                  <a:pt x="398" y="333"/>
                </a:lnTo>
                <a:lnTo>
                  <a:pt x="398" y="390"/>
                </a:lnTo>
                <a:lnTo>
                  <a:pt x="374" y="390"/>
                </a:lnTo>
                <a:lnTo>
                  <a:pt x="374" y="405"/>
                </a:lnTo>
                <a:lnTo>
                  <a:pt x="170" y="292"/>
                </a:lnTo>
                <a:lnTo>
                  <a:pt x="143" y="303"/>
                </a:lnTo>
                <a:lnTo>
                  <a:pt x="60" y="289"/>
                </a:lnTo>
                <a:lnTo>
                  <a:pt x="0" y="213"/>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19" name="Freeform 195"/>
          <p:cNvSpPr>
            <a:spLocks/>
          </p:cNvSpPr>
          <p:nvPr/>
        </p:nvSpPr>
        <p:spPr bwMode="auto">
          <a:xfrm>
            <a:off x="6427788" y="4381500"/>
            <a:ext cx="106362" cy="230188"/>
          </a:xfrm>
          <a:custGeom>
            <a:avLst/>
            <a:gdLst>
              <a:gd name="T0" fmla="*/ 0 w 180"/>
              <a:gd name="T1" fmla="*/ 2147483647 h 387"/>
              <a:gd name="T2" fmla="*/ 2147483647 w 180"/>
              <a:gd name="T3" fmla="*/ 2147483647 h 387"/>
              <a:gd name="T4" fmla="*/ 2147483647 w 180"/>
              <a:gd name="T5" fmla="*/ 2147483647 h 387"/>
              <a:gd name="T6" fmla="*/ 2147483647 w 180"/>
              <a:gd name="T7" fmla="*/ 2147483647 h 387"/>
              <a:gd name="T8" fmla="*/ 2147483647 w 180"/>
              <a:gd name="T9" fmla="*/ 2147483647 h 387"/>
              <a:gd name="T10" fmla="*/ 2147483647 w 180"/>
              <a:gd name="T11" fmla="*/ 2147483647 h 387"/>
              <a:gd name="T12" fmla="*/ 2147483647 w 180"/>
              <a:gd name="T13" fmla="*/ 0 h 387"/>
              <a:gd name="T14" fmla="*/ 2147483647 w 180"/>
              <a:gd name="T15" fmla="*/ 2147483647 h 387"/>
              <a:gd name="T16" fmla="*/ 2147483647 w 180"/>
              <a:gd name="T17" fmla="*/ 2147483647 h 387"/>
              <a:gd name="T18" fmla="*/ 2147483647 w 180"/>
              <a:gd name="T19" fmla="*/ 2147483647 h 387"/>
              <a:gd name="T20" fmla="*/ 2147483647 w 180"/>
              <a:gd name="T21" fmla="*/ 2147483647 h 387"/>
              <a:gd name="T22" fmla="*/ 2147483647 w 180"/>
              <a:gd name="T23" fmla="*/ 2147483647 h 387"/>
              <a:gd name="T24" fmla="*/ 2147483647 w 180"/>
              <a:gd name="T25" fmla="*/ 2147483647 h 387"/>
              <a:gd name="T26" fmla="*/ 0 w 180"/>
              <a:gd name="T27" fmla="*/ 2147483647 h 3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0"/>
              <a:gd name="T43" fmla="*/ 0 h 387"/>
              <a:gd name="T44" fmla="*/ 180 w 180"/>
              <a:gd name="T45" fmla="*/ 387 h 3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0" h="387">
                <a:moveTo>
                  <a:pt x="0" y="276"/>
                </a:moveTo>
                <a:lnTo>
                  <a:pt x="17" y="356"/>
                </a:lnTo>
                <a:lnTo>
                  <a:pt x="50" y="387"/>
                </a:lnTo>
                <a:lnTo>
                  <a:pt x="106" y="356"/>
                </a:lnTo>
                <a:lnTo>
                  <a:pt x="168" y="90"/>
                </a:lnTo>
                <a:lnTo>
                  <a:pt x="180" y="101"/>
                </a:lnTo>
                <a:lnTo>
                  <a:pt x="153" y="0"/>
                </a:lnTo>
                <a:lnTo>
                  <a:pt x="121" y="42"/>
                </a:lnTo>
                <a:lnTo>
                  <a:pt x="122" y="72"/>
                </a:lnTo>
                <a:lnTo>
                  <a:pt x="83" y="104"/>
                </a:lnTo>
                <a:lnTo>
                  <a:pt x="32" y="117"/>
                </a:lnTo>
                <a:lnTo>
                  <a:pt x="19" y="152"/>
                </a:lnTo>
                <a:lnTo>
                  <a:pt x="32" y="219"/>
                </a:lnTo>
                <a:lnTo>
                  <a:pt x="0" y="276"/>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0" name="Freeform 196"/>
          <p:cNvSpPr>
            <a:spLocks/>
          </p:cNvSpPr>
          <p:nvPr/>
        </p:nvSpPr>
        <p:spPr bwMode="auto">
          <a:xfrm>
            <a:off x="6272214" y="4335464"/>
            <a:ext cx="47625" cy="130175"/>
          </a:xfrm>
          <a:custGeom>
            <a:avLst/>
            <a:gdLst>
              <a:gd name="T0" fmla="*/ 0 w 81"/>
              <a:gd name="T1" fmla="*/ 2147483647 h 218"/>
              <a:gd name="T2" fmla="*/ 2147483647 w 81"/>
              <a:gd name="T3" fmla="*/ 2147483647 h 218"/>
              <a:gd name="T4" fmla="*/ 2147483647 w 81"/>
              <a:gd name="T5" fmla="*/ 2147483647 h 218"/>
              <a:gd name="T6" fmla="*/ 2147483647 w 81"/>
              <a:gd name="T7" fmla="*/ 2147483647 h 218"/>
              <a:gd name="T8" fmla="*/ 2147483647 w 81"/>
              <a:gd name="T9" fmla="*/ 2147483647 h 218"/>
              <a:gd name="T10" fmla="*/ 2147483647 w 81"/>
              <a:gd name="T11" fmla="*/ 2147483647 h 218"/>
              <a:gd name="T12" fmla="*/ 2147483647 w 81"/>
              <a:gd name="T13" fmla="*/ 2147483647 h 218"/>
              <a:gd name="T14" fmla="*/ 2147483647 w 81"/>
              <a:gd name="T15" fmla="*/ 2147483647 h 218"/>
              <a:gd name="T16" fmla="*/ 2147483647 w 81"/>
              <a:gd name="T17" fmla="*/ 2147483647 h 218"/>
              <a:gd name="T18" fmla="*/ 2147483647 w 81"/>
              <a:gd name="T19" fmla="*/ 2147483647 h 218"/>
              <a:gd name="T20" fmla="*/ 2147483647 w 81"/>
              <a:gd name="T21" fmla="*/ 2147483647 h 218"/>
              <a:gd name="T22" fmla="*/ 2147483647 w 81"/>
              <a:gd name="T23" fmla="*/ 0 h 218"/>
              <a:gd name="T24" fmla="*/ 2147483647 w 81"/>
              <a:gd name="T25" fmla="*/ 2147483647 h 218"/>
              <a:gd name="T26" fmla="*/ 0 w 81"/>
              <a:gd name="T27" fmla="*/ 2147483647 h 2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218"/>
              <a:gd name="T44" fmla="*/ 81 w 81"/>
              <a:gd name="T45" fmla="*/ 218 h 2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218">
                <a:moveTo>
                  <a:pt x="0" y="118"/>
                </a:moveTo>
                <a:lnTo>
                  <a:pt x="10" y="132"/>
                </a:lnTo>
                <a:lnTo>
                  <a:pt x="44" y="143"/>
                </a:lnTo>
                <a:lnTo>
                  <a:pt x="39" y="184"/>
                </a:lnTo>
                <a:lnTo>
                  <a:pt x="67" y="218"/>
                </a:lnTo>
                <a:lnTo>
                  <a:pt x="81" y="156"/>
                </a:lnTo>
                <a:lnTo>
                  <a:pt x="54" y="114"/>
                </a:lnTo>
                <a:lnTo>
                  <a:pt x="64" y="139"/>
                </a:lnTo>
                <a:lnTo>
                  <a:pt x="47" y="138"/>
                </a:lnTo>
                <a:lnTo>
                  <a:pt x="31" y="82"/>
                </a:lnTo>
                <a:lnTo>
                  <a:pt x="29" y="5"/>
                </a:lnTo>
                <a:lnTo>
                  <a:pt x="6" y="0"/>
                </a:lnTo>
                <a:lnTo>
                  <a:pt x="25" y="35"/>
                </a:lnTo>
                <a:lnTo>
                  <a:pt x="0" y="118"/>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1" name="Freeform 197"/>
          <p:cNvSpPr>
            <a:spLocks/>
          </p:cNvSpPr>
          <p:nvPr/>
        </p:nvSpPr>
        <p:spPr bwMode="auto">
          <a:xfrm>
            <a:off x="5594351" y="3760788"/>
            <a:ext cx="244475" cy="252412"/>
          </a:xfrm>
          <a:custGeom>
            <a:avLst/>
            <a:gdLst>
              <a:gd name="T0" fmla="*/ 0 w 413"/>
              <a:gd name="T1" fmla="*/ 2147483647 h 422"/>
              <a:gd name="T2" fmla="*/ 2147483647 w 413"/>
              <a:gd name="T3" fmla="*/ 2147483647 h 422"/>
              <a:gd name="T4" fmla="*/ 2147483647 w 413"/>
              <a:gd name="T5" fmla="*/ 2147483647 h 422"/>
              <a:gd name="T6" fmla="*/ 2147483647 w 413"/>
              <a:gd name="T7" fmla="*/ 2147483647 h 422"/>
              <a:gd name="T8" fmla="*/ 2147483647 w 413"/>
              <a:gd name="T9" fmla="*/ 0 h 422"/>
              <a:gd name="T10" fmla="*/ 2147483647 w 413"/>
              <a:gd name="T11" fmla="*/ 0 h 422"/>
              <a:gd name="T12" fmla="*/ 2147483647 w 413"/>
              <a:gd name="T13" fmla="*/ 2147483647 h 422"/>
              <a:gd name="T14" fmla="*/ 2147483647 w 413"/>
              <a:gd name="T15" fmla="*/ 2147483647 h 422"/>
              <a:gd name="T16" fmla="*/ 2147483647 w 413"/>
              <a:gd name="T17" fmla="*/ 2147483647 h 422"/>
              <a:gd name="T18" fmla="*/ 2147483647 w 413"/>
              <a:gd name="T19" fmla="*/ 2147483647 h 422"/>
              <a:gd name="T20" fmla="*/ 2147483647 w 413"/>
              <a:gd name="T21" fmla="*/ 2147483647 h 422"/>
              <a:gd name="T22" fmla="*/ 2147483647 w 413"/>
              <a:gd name="T23" fmla="*/ 2147483647 h 422"/>
              <a:gd name="T24" fmla="*/ 2147483647 w 413"/>
              <a:gd name="T25" fmla="*/ 2147483647 h 422"/>
              <a:gd name="T26" fmla="*/ 2147483647 w 413"/>
              <a:gd name="T27" fmla="*/ 2147483647 h 422"/>
              <a:gd name="T28" fmla="*/ 2147483647 w 413"/>
              <a:gd name="T29" fmla="*/ 2147483647 h 422"/>
              <a:gd name="T30" fmla="*/ 2147483647 w 413"/>
              <a:gd name="T31" fmla="*/ 2147483647 h 422"/>
              <a:gd name="T32" fmla="*/ 2147483647 w 413"/>
              <a:gd name="T33" fmla="*/ 2147483647 h 422"/>
              <a:gd name="T34" fmla="*/ 2147483647 w 413"/>
              <a:gd name="T35" fmla="*/ 2147483647 h 422"/>
              <a:gd name="T36" fmla="*/ 2147483647 w 413"/>
              <a:gd name="T37" fmla="*/ 2147483647 h 422"/>
              <a:gd name="T38" fmla="*/ 0 w 413"/>
              <a:gd name="T39" fmla="*/ 2147483647 h 4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3"/>
              <a:gd name="T61" fmla="*/ 0 h 422"/>
              <a:gd name="T62" fmla="*/ 413 w 413"/>
              <a:gd name="T63" fmla="*/ 422 h 4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3" h="422">
                <a:moveTo>
                  <a:pt x="0" y="293"/>
                </a:moveTo>
                <a:lnTo>
                  <a:pt x="20" y="262"/>
                </a:lnTo>
                <a:lnTo>
                  <a:pt x="39" y="280"/>
                </a:lnTo>
                <a:lnTo>
                  <a:pt x="169" y="272"/>
                </a:lnTo>
                <a:lnTo>
                  <a:pt x="141" y="0"/>
                </a:lnTo>
                <a:lnTo>
                  <a:pt x="185" y="0"/>
                </a:lnTo>
                <a:lnTo>
                  <a:pt x="390" y="148"/>
                </a:lnTo>
                <a:lnTo>
                  <a:pt x="392" y="172"/>
                </a:lnTo>
                <a:lnTo>
                  <a:pt x="411" y="169"/>
                </a:lnTo>
                <a:lnTo>
                  <a:pt x="413" y="256"/>
                </a:lnTo>
                <a:lnTo>
                  <a:pt x="396" y="276"/>
                </a:lnTo>
                <a:lnTo>
                  <a:pt x="312" y="286"/>
                </a:lnTo>
                <a:lnTo>
                  <a:pt x="207" y="337"/>
                </a:lnTo>
                <a:lnTo>
                  <a:pt x="176" y="416"/>
                </a:lnTo>
                <a:lnTo>
                  <a:pt x="150" y="406"/>
                </a:lnTo>
                <a:lnTo>
                  <a:pt x="105" y="422"/>
                </a:lnTo>
                <a:lnTo>
                  <a:pt x="80" y="356"/>
                </a:lnTo>
                <a:lnTo>
                  <a:pt x="38" y="370"/>
                </a:lnTo>
                <a:lnTo>
                  <a:pt x="20" y="357"/>
                </a:lnTo>
                <a:lnTo>
                  <a:pt x="0" y="293"/>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2" name="Freeform 198"/>
          <p:cNvSpPr>
            <a:spLocks/>
          </p:cNvSpPr>
          <p:nvPr/>
        </p:nvSpPr>
        <p:spPr bwMode="auto">
          <a:xfrm>
            <a:off x="5521326" y="3721101"/>
            <a:ext cx="182563" cy="214313"/>
          </a:xfrm>
          <a:custGeom>
            <a:avLst/>
            <a:gdLst>
              <a:gd name="T0" fmla="*/ 0 w 306"/>
              <a:gd name="T1" fmla="*/ 2147483647 h 362"/>
              <a:gd name="T2" fmla="*/ 2147483647 w 306"/>
              <a:gd name="T3" fmla="*/ 2147483647 h 362"/>
              <a:gd name="T4" fmla="*/ 2147483647 w 306"/>
              <a:gd name="T5" fmla="*/ 2147483647 h 362"/>
              <a:gd name="T6" fmla="*/ 2147483647 w 306"/>
              <a:gd name="T7" fmla="*/ 2147483647 h 362"/>
              <a:gd name="T8" fmla="*/ 2147483647 w 306"/>
              <a:gd name="T9" fmla="*/ 2147483647 h 362"/>
              <a:gd name="T10" fmla="*/ 2147483647 w 306"/>
              <a:gd name="T11" fmla="*/ 2147483647 h 362"/>
              <a:gd name="T12" fmla="*/ 2147483647 w 306"/>
              <a:gd name="T13" fmla="*/ 2147483647 h 362"/>
              <a:gd name="T14" fmla="*/ 2147483647 w 306"/>
              <a:gd name="T15" fmla="*/ 2147483647 h 362"/>
              <a:gd name="T16" fmla="*/ 2147483647 w 306"/>
              <a:gd name="T17" fmla="*/ 2147483647 h 362"/>
              <a:gd name="T18" fmla="*/ 2147483647 w 306"/>
              <a:gd name="T19" fmla="*/ 2147483647 h 362"/>
              <a:gd name="T20" fmla="*/ 2147483647 w 306"/>
              <a:gd name="T21" fmla="*/ 2147483647 h 362"/>
              <a:gd name="T22" fmla="*/ 2147483647 w 306"/>
              <a:gd name="T23" fmla="*/ 0 h 362"/>
              <a:gd name="T24" fmla="*/ 2147483647 w 306"/>
              <a:gd name="T25" fmla="*/ 2147483647 h 362"/>
              <a:gd name="T26" fmla="*/ 2147483647 w 306"/>
              <a:gd name="T27" fmla="*/ 2147483647 h 362"/>
              <a:gd name="T28" fmla="*/ 2147483647 w 306"/>
              <a:gd name="T29" fmla="*/ 2147483647 h 362"/>
              <a:gd name="T30" fmla="*/ 2147483647 w 306"/>
              <a:gd name="T31" fmla="*/ 2147483647 h 362"/>
              <a:gd name="T32" fmla="*/ 2147483647 w 306"/>
              <a:gd name="T33" fmla="*/ 2147483647 h 362"/>
              <a:gd name="T34" fmla="*/ 0 w 306"/>
              <a:gd name="T35" fmla="*/ 2147483647 h 3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6"/>
              <a:gd name="T55" fmla="*/ 0 h 362"/>
              <a:gd name="T56" fmla="*/ 306 w 306"/>
              <a:gd name="T57" fmla="*/ 362 h 3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6" h="362">
                <a:moveTo>
                  <a:pt x="0" y="182"/>
                </a:moveTo>
                <a:lnTo>
                  <a:pt x="18" y="203"/>
                </a:lnTo>
                <a:lnTo>
                  <a:pt x="22" y="257"/>
                </a:lnTo>
                <a:lnTo>
                  <a:pt x="8" y="324"/>
                </a:lnTo>
                <a:lnTo>
                  <a:pt x="65" y="309"/>
                </a:lnTo>
                <a:lnTo>
                  <a:pt x="121" y="362"/>
                </a:lnTo>
                <a:lnTo>
                  <a:pt x="141" y="331"/>
                </a:lnTo>
                <a:lnTo>
                  <a:pt x="160" y="349"/>
                </a:lnTo>
                <a:lnTo>
                  <a:pt x="290" y="341"/>
                </a:lnTo>
                <a:lnTo>
                  <a:pt x="262" y="69"/>
                </a:lnTo>
                <a:lnTo>
                  <a:pt x="306" y="69"/>
                </a:lnTo>
                <a:lnTo>
                  <a:pt x="214" y="0"/>
                </a:lnTo>
                <a:lnTo>
                  <a:pt x="211" y="38"/>
                </a:lnTo>
                <a:lnTo>
                  <a:pt x="128" y="37"/>
                </a:lnTo>
                <a:lnTo>
                  <a:pt x="127" y="111"/>
                </a:lnTo>
                <a:lnTo>
                  <a:pt x="99" y="125"/>
                </a:lnTo>
                <a:lnTo>
                  <a:pt x="101" y="171"/>
                </a:lnTo>
                <a:lnTo>
                  <a:pt x="0" y="18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3" name="Freeform 199"/>
          <p:cNvSpPr>
            <a:spLocks/>
          </p:cNvSpPr>
          <p:nvPr/>
        </p:nvSpPr>
        <p:spPr bwMode="auto">
          <a:xfrm>
            <a:off x="5580063" y="3568701"/>
            <a:ext cx="177800" cy="149225"/>
          </a:xfrm>
          <a:custGeom>
            <a:avLst/>
            <a:gdLst>
              <a:gd name="T0" fmla="*/ 0 w 298"/>
              <a:gd name="T1" fmla="*/ 2147483647 h 247"/>
              <a:gd name="T2" fmla="*/ 2147483647 w 298"/>
              <a:gd name="T3" fmla="*/ 2147483647 h 247"/>
              <a:gd name="T4" fmla="*/ 2147483647 w 298"/>
              <a:gd name="T5" fmla="*/ 2147483647 h 247"/>
              <a:gd name="T6" fmla="*/ 2147483647 w 298"/>
              <a:gd name="T7" fmla="*/ 2147483647 h 247"/>
              <a:gd name="T8" fmla="*/ 2147483647 w 298"/>
              <a:gd name="T9" fmla="*/ 0 h 247"/>
              <a:gd name="T10" fmla="*/ 2147483647 w 298"/>
              <a:gd name="T11" fmla="*/ 2147483647 h 247"/>
              <a:gd name="T12" fmla="*/ 2147483647 w 298"/>
              <a:gd name="T13" fmla="*/ 2147483647 h 247"/>
              <a:gd name="T14" fmla="*/ 2147483647 w 298"/>
              <a:gd name="T15" fmla="*/ 2147483647 h 247"/>
              <a:gd name="T16" fmla="*/ 2147483647 w 298"/>
              <a:gd name="T17" fmla="*/ 2147483647 h 247"/>
              <a:gd name="T18" fmla="*/ 2147483647 w 298"/>
              <a:gd name="T19" fmla="*/ 2147483647 h 247"/>
              <a:gd name="T20" fmla="*/ 2147483647 w 298"/>
              <a:gd name="T21" fmla="*/ 2147483647 h 247"/>
              <a:gd name="T22" fmla="*/ 2147483647 w 298"/>
              <a:gd name="T23" fmla="*/ 2147483647 h 247"/>
              <a:gd name="T24" fmla="*/ 0 w 298"/>
              <a:gd name="T25" fmla="*/ 2147483647 h 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47"/>
              <a:gd name="T41" fmla="*/ 298 w 298"/>
              <a:gd name="T42" fmla="*/ 247 h 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47">
                <a:moveTo>
                  <a:pt x="0" y="244"/>
                </a:moveTo>
                <a:lnTo>
                  <a:pt x="73" y="195"/>
                </a:lnTo>
                <a:lnTo>
                  <a:pt x="99" y="99"/>
                </a:lnTo>
                <a:lnTo>
                  <a:pt x="163" y="49"/>
                </a:lnTo>
                <a:lnTo>
                  <a:pt x="185" y="0"/>
                </a:lnTo>
                <a:lnTo>
                  <a:pt x="274" y="17"/>
                </a:lnTo>
                <a:lnTo>
                  <a:pt x="298" y="107"/>
                </a:lnTo>
                <a:lnTo>
                  <a:pt x="258" y="110"/>
                </a:lnTo>
                <a:lnTo>
                  <a:pt x="236" y="120"/>
                </a:lnTo>
                <a:lnTo>
                  <a:pt x="240" y="144"/>
                </a:lnTo>
                <a:lnTo>
                  <a:pt x="124" y="199"/>
                </a:lnTo>
                <a:lnTo>
                  <a:pt x="112" y="247"/>
                </a:lnTo>
                <a:lnTo>
                  <a:pt x="0" y="244"/>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4" name="Freeform 200"/>
          <p:cNvSpPr>
            <a:spLocks/>
          </p:cNvSpPr>
          <p:nvPr/>
        </p:nvSpPr>
        <p:spPr bwMode="auto">
          <a:xfrm>
            <a:off x="5818188" y="3951289"/>
            <a:ext cx="176212" cy="161925"/>
          </a:xfrm>
          <a:custGeom>
            <a:avLst/>
            <a:gdLst>
              <a:gd name="T0" fmla="*/ 0 w 297"/>
              <a:gd name="T1" fmla="*/ 2147483647 h 270"/>
              <a:gd name="T2" fmla="*/ 2147483647 w 297"/>
              <a:gd name="T3" fmla="*/ 2147483647 h 270"/>
              <a:gd name="T4" fmla="*/ 2147483647 w 297"/>
              <a:gd name="T5" fmla="*/ 2147483647 h 270"/>
              <a:gd name="T6" fmla="*/ 2147483647 w 297"/>
              <a:gd name="T7" fmla="*/ 2147483647 h 270"/>
              <a:gd name="T8" fmla="*/ 2147483647 w 297"/>
              <a:gd name="T9" fmla="*/ 0 h 270"/>
              <a:gd name="T10" fmla="*/ 2147483647 w 297"/>
              <a:gd name="T11" fmla="*/ 2147483647 h 270"/>
              <a:gd name="T12" fmla="*/ 2147483647 w 297"/>
              <a:gd name="T13" fmla="*/ 2147483647 h 270"/>
              <a:gd name="T14" fmla="*/ 2147483647 w 297"/>
              <a:gd name="T15" fmla="*/ 2147483647 h 270"/>
              <a:gd name="T16" fmla="*/ 2147483647 w 297"/>
              <a:gd name="T17" fmla="*/ 2147483647 h 270"/>
              <a:gd name="T18" fmla="*/ 2147483647 w 297"/>
              <a:gd name="T19" fmla="*/ 2147483647 h 270"/>
              <a:gd name="T20" fmla="*/ 2147483647 w 297"/>
              <a:gd name="T21" fmla="*/ 2147483647 h 270"/>
              <a:gd name="T22" fmla="*/ 2147483647 w 297"/>
              <a:gd name="T23" fmla="*/ 2147483647 h 270"/>
              <a:gd name="T24" fmla="*/ 2147483647 w 297"/>
              <a:gd name="T25" fmla="*/ 2147483647 h 270"/>
              <a:gd name="T26" fmla="*/ 0 w 297"/>
              <a:gd name="T27" fmla="*/ 2147483647 h 2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7"/>
              <a:gd name="T43" fmla="*/ 0 h 270"/>
              <a:gd name="T44" fmla="*/ 297 w 297"/>
              <a:gd name="T45" fmla="*/ 270 h 2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7" h="270">
                <a:moveTo>
                  <a:pt x="0" y="209"/>
                </a:moveTo>
                <a:lnTo>
                  <a:pt x="22" y="61"/>
                </a:lnTo>
                <a:lnTo>
                  <a:pt x="51" y="2"/>
                </a:lnTo>
                <a:lnTo>
                  <a:pt x="166" y="31"/>
                </a:lnTo>
                <a:lnTo>
                  <a:pt x="265" y="0"/>
                </a:lnTo>
                <a:lnTo>
                  <a:pt x="286" y="37"/>
                </a:lnTo>
                <a:lnTo>
                  <a:pt x="297" y="61"/>
                </a:lnTo>
                <a:lnTo>
                  <a:pt x="270" y="82"/>
                </a:lnTo>
                <a:lnTo>
                  <a:pt x="217" y="203"/>
                </a:lnTo>
                <a:lnTo>
                  <a:pt x="169" y="195"/>
                </a:lnTo>
                <a:lnTo>
                  <a:pt x="143" y="253"/>
                </a:lnTo>
                <a:lnTo>
                  <a:pt x="87" y="270"/>
                </a:lnTo>
                <a:lnTo>
                  <a:pt x="51" y="216"/>
                </a:lnTo>
                <a:lnTo>
                  <a:pt x="0" y="209"/>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5" name="Freeform 201"/>
          <p:cNvSpPr>
            <a:spLocks/>
          </p:cNvSpPr>
          <p:nvPr/>
        </p:nvSpPr>
        <p:spPr bwMode="auto">
          <a:xfrm>
            <a:off x="5522914" y="3970338"/>
            <a:ext cx="46037" cy="30162"/>
          </a:xfrm>
          <a:custGeom>
            <a:avLst/>
            <a:gdLst>
              <a:gd name="T0" fmla="*/ 0 w 77"/>
              <a:gd name="T1" fmla="*/ 2147483647 h 49"/>
              <a:gd name="T2" fmla="*/ 2147483647 w 77"/>
              <a:gd name="T3" fmla="*/ 2147483647 h 49"/>
              <a:gd name="T4" fmla="*/ 2147483647 w 77"/>
              <a:gd name="T5" fmla="*/ 2147483647 h 49"/>
              <a:gd name="T6" fmla="*/ 2147483647 w 77"/>
              <a:gd name="T7" fmla="*/ 2147483647 h 49"/>
              <a:gd name="T8" fmla="*/ 2147483647 w 77"/>
              <a:gd name="T9" fmla="*/ 2147483647 h 49"/>
              <a:gd name="T10" fmla="*/ 2147483647 w 77"/>
              <a:gd name="T11" fmla="*/ 2147483647 h 49"/>
              <a:gd name="T12" fmla="*/ 2147483647 w 77"/>
              <a:gd name="T13" fmla="*/ 0 h 49"/>
              <a:gd name="T14" fmla="*/ 0 w 77"/>
              <a:gd name="T15" fmla="*/ 2147483647 h 49"/>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49"/>
              <a:gd name="T26" fmla="*/ 77 w 77"/>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49">
                <a:moveTo>
                  <a:pt x="0" y="5"/>
                </a:moveTo>
                <a:lnTo>
                  <a:pt x="22" y="28"/>
                </a:lnTo>
                <a:lnTo>
                  <a:pt x="48" y="21"/>
                </a:lnTo>
                <a:lnTo>
                  <a:pt x="34" y="28"/>
                </a:lnTo>
                <a:lnTo>
                  <a:pt x="45" y="49"/>
                </a:lnTo>
                <a:lnTo>
                  <a:pt x="77" y="28"/>
                </a:lnTo>
                <a:lnTo>
                  <a:pt x="77" y="0"/>
                </a:lnTo>
                <a:lnTo>
                  <a:pt x="0" y="5"/>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6" name="Freeform 202"/>
          <p:cNvSpPr>
            <a:spLocks/>
          </p:cNvSpPr>
          <p:nvPr/>
        </p:nvSpPr>
        <p:spPr bwMode="auto">
          <a:xfrm>
            <a:off x="6543675" y="3741739"/>
            <a:ext cx="7938" cy="28575"/>
          </a:xfrm>
          <a:custGeom>
            <a:avLst/>
            <a:gdLst>
              <a:gd name="T0" fmla="*/ 0 w 15"/>
              <a:gd name="T1" fmla="*/ 2147483647 h 45"/>
              <a:gd name="T2" fmla="*/ 2147483647 w 15"/>
              <a:gd name="T3" fmla="*/ 2147483647 h 45"/>
              <a:gd name="T4" fmla="*/ 2147483647 w 15"/>
              <a:gd name="T5" fmla="*/ 2147483647 h 45"/>
              <a:gd name="T6" fmla="*/ 2147483647 w 15"/>
              <a:gd name="T7" fmla="*/ 0 h 45"/>
              <a:gd name="T8" fmla="*/ 0 w 15"/>
              <a:gd name="T9" fmla="*/ 2147483647 h 45"/>
              <a:gd name="T10" fmla="*/ 0 60000 65536"/>
              <a:gd name="T11" fmla="*/ 0 60000 65536"/>
              <a:gd name="T12" fmla="*/ 0 60000 65536"/>
              <a:gd name="T13" fmla="*/ 0 60000 65536"/>
              <a:gd name="T14" fmla="*/ 0 60000 65536"/>
              <a:gd name="T15" fmla="*/ 0 w 15"/>
              <a:gd name="T16" fmla="*/ 0 h 45"/>
              <a:gd name="T17" fmla="*/ 15 w 15"/>
              <a:gd name="T18" fmla="*/ 45 h 45"/>
            </a:gdLst>
            <a:ahLst/>
            <a:cxnLst>
              <a:cxn ang="T10">
                <a:pos x="T0" y="T1"/>
              </a:cxn>
              <a:cxn ang="T11">
                <a:pos x="T2" y="T3"/>
              </a:cxn>
              <a:cxn ang="T12">
                <a:pos x="T4" y="T5"/>
              </a:cxn>
              <a:cxn ang="T13">
                <a:pos x="T6" y="T7"/>
              </a:cxn>
              <a:cxn ang="T14">
                <a:pos x="T8" y="T9"/>
              </a:cxn>
            </a:cxnLst>
            <a:rect l="T15" t="T16" r="T17" b="T18"/>
            <a:pathLst>
              <a:path w="15" h="45">
                <a:moveTo>
                  <a:pt x="0" y="36"/>
                </a:moveTo>
                <a:lnTo>
                  <a:pt x="7" y="45"/>
                </a:lnTo>
                <a:lnTo>
                  <a:pt x="15" y="42"/>
                </a:lnTo>
                <a:lnTo>
                  <a:pt x="8" y="0"/>
                </a:lnTo>
                <a:lnTo>
                  <a:pt x="0" y="36"/>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7" name="Freeform 203"/>
          <p:cNvSpPr>
            <a:spLocks/>
          </p:cNvSpPr>
          <p:nvPr/>
        </p:nvSpPr>
        <p:spPr bwMode="auto">
          <a:xfrm>
            <a:off x="6216650" y="4197350"/>
            <a:ext cx="25400" cy="26988"/>
          </a:xfrm>
          <a:custGeom>
            <a:avLst/>
            <a:gdLst>
              <a:gd name="T0" fmla="*/ 0 w 41"/>
              <a:gd name="T1" fmla="*/ 2147483647 h 46"/>
              <a:gd name="T2" fmla="*/ 2147483647 w 41"/>
              <a:gd name="T3" fmla="*/ 2147483647 h 46"/>
              <a:gd name="T4" fmla="*/ 2147483647 w 41"/>
              <a:gd name="T5" fmla="*/ 0 h 46"/>
              <a:gd name="T6" fmla="*/ 2147483647 w 41"/>
              <a:gd name="T7" fmla="*/ 2147483647 h 46"/>
              <a:gd name="T8" fmla="*/ 0 w 41"/>
              <a:gd name="T9" fmla="*/ 2147483647 h 46"/>
              <a:gd name="T10" fmla="*/ 0 60000 65536"/>
              <a:gd name="T11" fmla="*/ 0 60000 65536"/>
              <a:gd name="T12" fmla="*/ 0 60000 65536"/>
              <a:gd name="T13" fmla="*/ 0 60000 65536"/>
              <a:gd name="T14" fmla="*/ 0 60000 65536"/>
              <a:gd name="T15" fmla="*/ 0 w 41"/>
              <a:gd name="T16" fmla="*/ 0 h 46"/>
              <a:gd name="T17" fmla="*/ 41 w 41"/>
              <a:gd name="T18" fmla="*/ 46 h 46"/>
            </a:gdLst>
            <a:ahLst/>
            <a:cxnLst>
              <a:cxn ang="T10">
                <a:pos x="T0" y="T1"/>
              </a:cxn>
              <a:cxn ang="T11">
                <a:pos x="T2" y="T3"/>
              </a:cxn>
              <a:cxn ang="T12">
                <a:pos x="T4" y="T5"/>
              </a:cxn>
              <a:cxn ang="T13">
                <a:pos x="T6" y="T7"/>
              </a:cxn>
              <a:cxn ang="T14">
                <a:pos x="T8" y="T9"/>
              </a:cxn>
            </a:cxnLst>
            <a:rect l="T15" t="T16" r="T17" b="T18"/>
            <a:pathLst>
              <a:path w="41" h="46">
                <a:moveTo>
                  <a:pt x="0" y="46"/>
                </a:moveTo>
                <a:lnTo>
                  <a:pt x="16" y="8"/>
                </a:lnTo>
                <a:lnTo>
                  <a:pt x="36" y="0"/>
                </a:lnTo>
                <a:lnTo>
                  <a:pt x="41" y="36"/>
                </a:lnTo>
                <a:lnTo>
                  <a:pt x="0" y="46"/>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8" name="Freeform 204"/>
          <p:cNvSpPr>
            <a:spLocks/>
          </p:cNvSpPr>
          <p:nvPr/>
        </p:nvSpPr>
        <p:spPr bwMode="auto">
          <a:xfrm>
            <a:off x="5511801" y="3905250"/>
            <a:ext cx="92075" cy="69850"/>
          </a:xfrm>
          <a:custGeom>
            <a:avLst/>
            <a:gdLst>
              <a:gd name="T0" fmla="*/ 0 w 156"/>
              <a:gd name="T1" fmla="*/ 2147483647 h 117"/>
              <a:gd name="T2" fmla="*/ 2147483647 w 156"/>
              <a:gd name="T3" fmla="*/ 2147483647 h 117"/>
              <a:gd name="T4" fmla="*/ 2147483647 w 156"/>
              <a:gd name="T5" fmla="*/ 2147483647 h 117"/>
              <a:gd name="T6" fmla="*/ 2147483647 w 156"/>
              <a:gd name="T7" fmla="*/ 2147483647 h 117"/>
              <a:gd name="T8" fmla="*/ 2147483647 w 156"/>
              <a:gd name="T9" fmla="*/ 2147483647 h 117"/>
              <a:gd name="T10" fmla="*/ 2147483647 w 156"/>
              <a:gd name="T11" fmla="*/ 2147483647 h 117"/>
              <a:gd name="T12" fmla="*/ 2147483647 w 156"/>
              <a:gd name="T13" fmla="*/ 2147483647 h 117"/>
              <a:gd name="T14" fmla="*/ 2147483647 w 156"/>
              <a:gd name="T15" fmla="*/ 2147483647 h 117"/>
              <a:gd name="T16" fmla="*/ 2147483647 w 156"/>
              <a:gd name="T17" fmla="*/ 0 h 117"/>
              <a:gd name="T18" fmla="*/ 2147483647 w 156"/>
              <a:gd name="T19" fmla="*/ 2147483647 h 117"/>
              <a:gd name="T20" fmla="*/ 0 w 156"/>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117"/>
              <a:gd name="T35" fmla="*/ 156 w 156"/>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117">
                <a:moveTo>
                  <a:pt x="0" y="53"/>
                </a:moveTo>
                <a:lnTo>
                  <a:pt x="23" y="86"/>
                </a:lnTo>
                <a:lnTo>
                  <a:pt x="96" y="92"/>
                </a:lnTo>
                <a:lnTo>
                  <a:pt x="19" y="101"/>
                </a:lnTo>
                <a:lnTo>
                  <a:pt x="19" y="117"/>
                </a:lnTo>
                <a:lnTo>
                  <a:pt x="96" y="112"/>
                </a:lnTo>
                <a:lnTo>
                  <a:pt x="156" y="117"/>
                </a:lnTo>
                <a:lnTo>
                  <a:pt x="136" y="53"/>
                </a:lnTo>
                <a:lnTo>
                  <a:pt x="80" y="0"/>
                </a:lnTo>
                <a:lnTo>
                  <a:pt x="23" y="15"/>
                </a:lnTo>
                <a:lnTo>
                  <a:pt x="0" y="53"/>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29" name="Freeform 205"/>
          <p:cNvSpPr>
            <a:spLocks/>
          </p:cNvSpPr>
          <p:nvPr/>
        </p:nvSpPr>
        <p:spPr bwMode="auto">
          <a:xfrm>
            <a:off x="5575301" y="4016375"/>
            <a:ext cx="47625" cy="50800"/>
          </a:xfrm>
          <a:custGeom>
            <a:avLst/>
            <a:gdLst>
              <a:gd name="T0" fmla="*/ 0 w 78"/>
              <a:gd name="T1" fmla="*/ 2147483647 h 84"/>
              <a:gd name="T2" fmla="*/ 2147483647 w 78"/>
              <a:gd name="T3" fmla="*/ 2147483647 h 84"/>
              <a:gd name="T4" fmla="*/ 2147483647 w 78"/>
              <a:gd name="T5" fmla="*/ 2147483647 h 84"/>
              <a:gd name="T6" fmla="*/ 2147483647 w 78"/>
              <a:gd name="T7" fmla="*/ 2147483647 h 84"/>
              <a:gd name="T8" fmla="*/ 2147483647 w 78"/>
              <a:gd name="T9" fmla="*/ 0 h 84"/>
              <a:gd name="T10" fmla="*/ 0 w 78"/>
              <a:gd name="T11" fmla="*/ 2147483647 h 84"/>
              <a:gd name="T12" fmla="*/ 0 60000 65536"/>
              <a:gd name="T13" fmla="*/ 0 60000 65536"/>
              <a:gd name="T14" fmla="*/ 0 60000 65536"/>
              <a:gd name="T15" fmla="*/ 0 60000 65536"/>
              <a:gd name="T16" fmla="*/ 0 60000 65536"/>
              <a:gd name="T17" fmla="*/ 0 60000 65536"/>
              <a:gd name="T18" fmla="*/ 0 w 78"/>
              <a:gd name="T19" fmla="*/ 0 h 84"/>
              <a:gd name="T20" fmla="*/ 78 w 7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78" h="84">
                <a:moveTo>
                  <a:pt x="0" y="24"/>
                </a:moveTo>
                <a:lnTo>
                  <a:pt x="9" y="55"/>
                </a:lnTo>
                <a:lnTo>
                  <a:pt x="48" y="84"/>
                </a:lnTo>
                <a:lnTo>
                  <a:pt x="78" y="42"/>
                </a:lnTo>
                <a:lnTo>
                  <a:pt x="54" y="0"/>
                </a:lnTo>
                <a:lnTo>
                  <a:pt x="0" y="24"/>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0" name="Freeform 206"/>
          <p:cNvSpPr>
            <a:spLocks/>
          </p:cNvSpPr>
          <p:nvPr/>
        </p:nvSpPr>
        <p:spPr bwMode="auto">
          <a:xfrm>
            <a:off x="6397625" y="3983039"/>
            <a:ext cx="153988" cy="225425"/>
          </a:xfrm>
          <a:custGeom>
            <a:avLst/>
            <a:gdLst>
              <a:gd name="T0" fmla="*/ 0 w 260"/>
              <a:gd name="T1" fmla="*/ 2147483647 h 377"/>
              <a:gd name="T2" fmla="*/ 0 w 260"/>
              <a:gd name="T3" fmla="*/ 2147483647 h 377"/>
              <a:gd name="T4" fmla="*/ 2147483647 w 260"/>
              <a:gd name="T5" fmla="*/ 2147483647 h 377"/>
              <a:gd name="T6" fmla="*/ 2147483647 w 260"/>
              <a:gd name="T7" fmla="*/ 2147483647 h 377"/>
              <a:gd name="T8" fmla="*/ 2147483647 w 260"/>
              <a:gd name="T9" fmla="*/ 2147483647 h 377"/>
              <a:gd name="T10" fmla="*/ 2147483647 w 260"/>
              <a:gd name="T11" fmla="*/ 2147483647 h 377"/>
              <a:gd name="T12" fmla="*/ 2147483647 w 260"/>
              <a:gd name="T13" fmla="*/ 2147483647 h 377"/>
              <a:gd name="T14" fmla="*/ 2147483647 w 260"/>
              <a:gd name="T15" fmla="*/ 2147483647 h 377"/>
              <a:gd name="T16" fmla="*/ 2147483647 w 260"/>
              <a:gd name="T17" fmla="*/ 2147483647 h 377"/>
              <a:gd name="T18" fmla="*/ 2147483647 w 260"/>
              <a:gd name="T19" fmla="*/ 0 h 377"/>
              <a:gd name="T20" fmla="*/ 2147483647 w 260"/>
              <a:gd name="T21" fmla="*/ 2147483647 h 377"/>
              <a:gd name="T22" fmla="*/ 2147483647 w 260"/>
              <a:gd name="T23" fmla="*/ 2147483647 h 377"/>
              <a:gd name="T24" fmla="*/ 2147483647 w 260"/>
              <a:gd name="T25" fmla="*/ 2147483647 h 377"/>
              <a:gd name="T26" fmla="*/ 0 w 260"/>
              <a:gd name="T27" fmla="*/ 2147483647 h 3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
              <a:gd name="T43" fmla="*/ 0 h 377"/>
              <a:gd name="T44" fmla="*/ 260 w 260"/>
              <a:gd name="T45" fmla="*/ 377 h 3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 h="377">
                <a:moveTo>
                  <a:pt x="0" y="356"/>
                </a:moveTo>
                <a:lnTo>
                  <a:pt x="0" y="253"/>
                </a:lnTo>
                <a:lnTo>
                  <a:pt x="21" y="221"/>
                </a:lnTo>
                <a:lnTo>
                  <a:pt x="100" y="191"/>
                </a:lnTo>
                <a:lnTo>
                  <a:pt x="177" y="108"/>
                </a:lnTo>
                <a:lnTo>
                  <a:pt x="77" y="81"/>
                </a:lnTo>
                <a:lnTo>
                  <a:pt x="46" y="29"/>
                </a:lnTo>
                <a:lnTo>
                  <a:pt x="59" y="15"/>
                </a:lnTo>
                <a:lnTo>
                  <a:pt x="97" y="43"/>
                </a:lnTo>
                <a:lnTo>
                  <a:pt x="247" y="0"/>
                </a:lnTo>
                <a:lnTo>
                  <a:pt x="260" y="43"/>
                </a:lnTo>
                <a:lnTo>
                  <a:pt x="168" y="220"/>
                </a:lnTo>
                <a:lnTo>
                  <a:pt x="12" y="377"/>
                </a:lnTo>
                <a:lnTo>
                  <a:pt x="0" y="356"/>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1" name="Freeform 207"/>
          <p:cNvSpPr>
            <a:spLocks/>
          </p:cNvSpPr>
          <p:nvPr/>
        </p:nvSpPr>
        <p:spPr bwMode="auto">
          <a:xfrm>
            <a:off x="6156326" y="4438651"/>
            <a:ext cx="119063" cy="119063"/>
          </a:xfrm>
          <a:custGeom>
            <a:avLst/>
            <a:gdLst>
              <a:gd name="T0" fmla="*/ 0 w 200"/>
              <a:gd name="T1" fmla="*/ 2147483647 h 201"/>
              <a:gd name="T2" fmla="*/ 2147483647 w 200"/>
              <a:gd name="T3" fmla="*/ 2147483647 h 201"/>
              <a:gd name="T4" fmla="*/ 2147483647 w 200"/>
              <a:gd name="T5" fmla="*/ 2147483647 h 201"/>
              <a:gd name="T6" fmla="*/ 2147483647 w 200"/>
              <a:gd name="T7" fmla="*/ 2147483647 h 201"/>
              <a:gd name="T8" fmla="*/ 2147483647 w 200"/>
              <a:gd name="T9" fmla="*/ 0 h 201"/>
              <a:gd name="T10" fmla="*/ 2147483647 w 200"/>
              <a:gd name="T11" fmla="*/ 2147483647 h 201"/>
              <a:gd name="T12" fmla="*/ 2147483647 w 200"/>
              <a:gd name="T13" fmla="*/ 2147483647 h 201"/>
              <a:gd name="T14" fmla="*/ 2147483647 w 200"/>
              <a:gd name="T15" fmla="*/ 2147483647 h 201"/>
              <a:gd name="T16" fmla="*/ 2147483647 w 200"/>
              <a:gd name="T17" fmla="*/ 2147483647 h 201"/>
              <a:gd name="T18" fmla="*/ 2147483647 w 200"/>
              <a:gd name="T19" fmla="*/ 2147483647 h 201"/>
              <a:gd name="T20" fmla="*/ 2147483647 w 200"/>
              <a:gd name="T21" fmla="*/ 2147483647 h 201"/>
              <a:gd name="T22" fmla="*/ 0 w 200"/>
              <a:gd name="T23" fmla="*/ 2147483647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
              <a:gd name="T37" fmla="*/ 0 h 201"/>
              <a:gd name="T38" fmla="*/ 200 w 200"/>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 h="201">
                <a:moveTo>
                  <a:pt x="0" y="62"/>
                </a:moveTo>
                <a:lnTo>
                  <a:pt x="44" y="63"/>
                </a:lnTo>
                <a:lnTo>
                  <a:pt x="89" y="26"/>
                </a:lnTo>
                <a:lnTo>
                  <a:pt x="92" y="10"/>
                </a:lnTo>
                <a:lnTo>
                  <a:pt x="131" y="0"/>
                </a:lnTo>
                <a:lnTo>
                  <a:pt x="193" y="23"/>
                </a:lnTo>
                <a:lnTo>
                  <a:pt x="200" y="50"/>
                </a:lnTo>
                <a:lnTo>
                  <a:pt x="195" y="124"/>
                </a:lnTo>
                <a:lnTo>
                  <a:pt x="163" y="201"/>
                </a:lnTo>
                <a:lnTo>
                  <a:pt x="105" y="187"/>
                </a:lnTo>
                <a:lnTo>
                  <a:pt x="69" y="169"/>
                </a:lnTo>
                <a:lnTo>
                  <a:pt x="0" y="6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2" name="Freeform 208"/>
          <p:cNvSpPr>
            <a:spLocks/>
          </p:cNvSpPr>
          <p:nvPr/>
        </p:nvSpPr>
        <p:spPr bwMode="auto">
          <a:xfrm>
            <a:off x="5951539" y="4460875"/>
            <a:ext cx="204787" cy="209550"/>
          </a:xfrm>
          <a:custGeom>
            <a:avLst/>
            <a:gdLst>
              <a:gd name="T0" fmla="*/ 0 w 344"/>
              <a:gd name="T1" fmla="*/ 2147483647 h 355"/>
              <a:gd name="T2" fmla="*/ 2147483647 w 344"/>
              <a:gd name="T3" fmla="*/ 0 h 355"/>
              <a:gd name="T4" fmla="*/ 2147483647 w 344"/>
              <a:gd name="T5" fmla="*/ 2147483647 h 355"/>
              <a:gd name="T6" fmla="*/ 2147483647 w 344"/>
              <a:gd name="T7" fmla="*/ 2147483647 h 355"/>
              <a:gd name="T8" fmla="*/ 2147483647 w 344"/>
              <a:gd name="T9" fmla="*/ 2147483647 h 355"/>
              <a:gd name="T10" fmla="*/ 2147483647 w 344"/>
              <a:gd name="T11" fmla="*/ 2147483647 h 355"/>
              <a:gd name="T12" fmla="*/ 2147483647 w 344"/>
              <a:gd name="T13" fmla="*/ 2147483647 h 355"/>
              <a:gd name="T14" fmla="*/ 2147483647 w 344"/>
              <a:gd name="T15" fmla="*/ 2147483647 h 355"/>
              <a:gd name="T16" fmla="*/ 2147483647 w 344"/>
              <a:gd name="T17" fmla="*/ 2147483647 h 355"/>
              <a:gd name="T18" fmla="*/ 2147483647 w 344"/>
              <a:gd name="T19" fmla="*/ 2147483647 h 355"/>
              <a:gd name="T20" fmla="*/ 2147483647 w 344"/>
              <a:gd name="T21" fmla="*/ 2147483647 h 355"/>
              <a:gd name="T22" fmla="*/ 2147483647 w 344"/>
              <a:gd name="T23" fmla="*/ 2147483647 h 355"/>
              <a:gd name="T24" fmla="*/ 2147483647 w 344"/>
              <a:gd name="T25" fmla="*/ 2147483647 h 355"/>
              <a:gd name="T26" fmla="*/ 2147483647 w 344"/>
              <a:gd name="T27" fmla="*/ 2147483647 h 355"/>
              <a:gd name="T28" fmla="*/ 2147483647 w 344"/>
              <a:gd name="T29" fmla="*/ 2147483647 h 355"/>
              <a:gd name="T30" fmla="*/ 2147483647 w 344"/>
              <a:gd name="T31" fmla="*/ 2147483647 h 355"/>
              <a:gd name="T32" fmla="*/ 2147483647 w 344"/>
              <a:gd name="T33" fmla="*/ 2147483647 h 355"/>
              <a:gd name="T34" fmla="*/ 2147483647 w 344"/>
              <a:gd name="T35" fmla="*/ 2147483647 h 355"/>
              <a:gd name="T36" fmla="*/ 2147483647 w 344"/>
              <a:gd name="T37" fmla="*/ 2147483647 h 355"/>
              <a:gd name="T38" fmla="*/ 0 w 344"/>
              <a:gd name="T39" fmla="*/ 2147483647 h 3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4"/>
              <a:gd name="T61" fmla="*/ 0 h 355"/>
              <a:gd name="T62" fmla="*/ 344 w 344"/>
              <a:gd name="T63" fmla="*/ 355 h 3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4" h="355">
                <a:moveTo>
                  <a:pt x="0" y="13"/>
                </a:moveTo>
                <a:lnTo>
                  <a:pt x="40" y="0"/>
                </a:lnTo>
                <a:lnTo>
                  <a:pt x="248" y="35"/>
                </a:lnTo>
                <a:lnTo>
                  <a:pt x="296" y="20"/>
                </a:lnTo>
                <a:lnTo>
                  <a:pt x="344" y="27"/>
                </a:lnTo>
                <a:lnTo>
                  <a:pt x="302" y="51"/>
                </a:lnTo>
                <a:lnTo>
                  <a:pt x="286" y="35"/>
                </a:lnTo>
                <a:lnTo>
                  <a:pt x="238" y="48"/>
                </a:lnTo>
                <a:lnTo>
                  <a:pt x="238" y="146"/>
                </a:lnTo>
                <a:lnTo>
                  <a:pt x="210" y="149"/>
                </a:lnTo>
                <a:lnTo>
                  <a:pt x="210" y="225"/>
                </a:lnTo>
                <a:lnTo>
                  <a:pt x="210" y="340"/>
                </a:lnTo>
                <a:lnTo>
                  <a:pt x="188" y="355"/>
                </a:lnTo>
                <a:lnTo>
                  <a:pt x="156" y="355"/>
                </a:lnTo>
                <a:lnTo>
                  <a:pt x="139" y="331"/>
                </a:lnTo>
                <a:lnTo>
                  <a:pt x="124" y="345"/>
                </a:lnTo>
                <a:lnTo>
                  <a:pt x="89" y="306"/>
                </a:lnTo>
                <a:lnTo>
                  <a:pt x="74" y="181"/>
                </a:lnTo>
                <a:lnTo>
                  <a:pt x="74" y="166"/>
                </a:lnTo>
                <a:lnTo>
                  <a:pt x="0" y="13"/>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3" name="Freeform 209"/>
          <p:cNvSpPr>
            <a:spLocks/>
          </p:cNvSpPr>
          <p:nvPr/>
        </p:nvSpPr>
        <p:spPr bwMode="auto">
          <a:xfrm>
            <a:off x="5521325" y="3713163"/>
            <a:ext cx="127000" cy="114300"/>
          </a:xfrm>
          <a:custGeom>
            <a:avLst/>
            <a:gdLst>
              <a:gd name="T0" fmla="*/ 0 w 214"/>
              <a:gd name="T1" fmla="*/ 2147483647 h 193"/>
              <a:gd name="T2" fmla="*/ 2147483647 w 214"/>
              <a:gd name="T3" fmla="*/ 0 h 193"/>
              <a:gd name="T4" fmla="*/ 2147483647 w 214"/>
              <a:gd name="T5" fmla="*/ 2147483647 h 193"/>
              <a:gd name="T6" fmla="*/ 2147483647 w 214"/>
              <a:gd name="T7" fmla="*/ 2147483647 h 193"/>
              <a:gd name="T8" fmla="*/ 2147483647 w 214"/>
              <a:gd name="T9" fmla="*/ 2147483647 h 193"/>
              <a:gd name="T10" fmla="*/ 2147483647 w 214"/>
              <a:gd name="T11" fmla="*/ 2147483647 h 193"/>
              <a:gd name="T12" fmla="*/ 2147483647 w 214"/>
              <a:gd name="T13" fmla="*/ 2147483647 h 193"/>
              <a:gd name="T14" fmla="*/ 2147483647 w 214"/>
              <a:gd name="T15" fmla="*/ 2147483647 h 193"/>
              <a:gd name="T16" fmla="*/ 2147483647 w 214"/>
              <a:gd name="T17" fmla="*/ 2147483647 h 193"/>
              <a:gd name="T18" fmla="*/ 0 w 214"/>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4"/>
              <a:gd name="T31" fmla="*/ 0 h 193"/>
              <a:gd name="T32" fmla="*/ 214 w 214"/>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4" h="193">
                <a:moveTo>
                  <a:pt x="0" y="193"/>
                </a:moveTo>
                <a:lnTo>
                  <a:pt x="99" y="0"/>
                </a:lnTo>
                <a:lnTo>
                  <a:pt x="211" y="3"/>
                </a:lnTo>
                <a:lnTo>
                  <a:pt x="214" y="11"/>
                </a:lnTo>
                <a:lnTo>
                  <a:pt x="211" y="49"/>
                </a:lnTo>
                <a:lnTo>
                  <a:pt x="128" y="48"/>
                </a:lnTo>
                <a:lnTo>
                  <a:pt x="127" y="122"/>
                </a:lnTo>
                <a:lnTo>
                  <a:pt x="99" y="136"/>
                </a:lnTo>
                <a:lnTo>
                  <a:pt x="101" y="182"/>
                </a:lnTo>
                <a:lnTo>
                  <a:pt x="0" y="193"/>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4" name="Freeform 210"/>
          <p:cNvSpPr>
            <a:spLocks/>
          </p:cNvSpPr>
          <p:nvPr/>
        </p:nvSpPr>
        <p:spPr bwMode="auto">
          <a:xfrm>
            <a:off x="6242051" y="4613275"/>
            <a:ext cx="17463" cy="25400"/>
          </a:xfrm>
          <a:custGeom>
            <a:avLst/>
            <a:gdLst>
              <a:gd name="T0" fmla="*/ 0 w 29"/>
              <a:gd name="T1" fmla="*/ 2147483647 h 43"/>
              <a:gd name="T2" fmla="*/ 2147483647 w 29"/>
              <a:gd name="T3" fmla="*/ 2147483647 h 43"/>
              <a:gd name="T4" fmla="*/ 2147483647 w 29"/>
              <a:gd name="T5" fmla="*/ 2147483647 h 43"/>
              <a:gd name="T6" fmla="*/ 2147483647 w 29"/>
              <a:gd name="T7" fmla="*/ 0 h 43"/>
              <a:gd name="T8" fmla="*/ 0 w 29"/>
              <a:gd name="T9" fmla="*/ 2147483647 h 43"/>
              <a:gd name="T10" fmla="*/ 0 60000 65536"/>
              <a:gd name="T11" fmla="*/ 0 60000 65536"/>
              <a:gd name="T12" fmla="*/ 0 60000 65536"/>
              <a:gd name="T13" fmla="*/ 0 60000 65536"/>
              <a:gd name="T14" fmla="*/ 0 60000 65536"/>
              <a:gd name="T15" fmla="*/ 0 w 29"/>
              <a:gd name="T16" fmla="*/ 0 h 43"/>
              <a:gd name="T17" fmla="*/ 29 w 29"/>
              <a:gd name="T18" fmla="*/ 43 h 43"/>
            </a:gdLst>
            <a:ahLst/>
            <a:cxnLst>
              <a:cxn ang="T10">
                <a:pos x="T0" y="T1"/>
              </a:cxn>
              <a:cxn ang="T11">
                <a:pos x="T2" y="T3"/>
              </a:cxn>
              <a:cxn ang="T12">
                <a:pos x="T4" y="T5"/>
              </a:cxn>
              <a:cxn ang="T13">
                <a:pos x="T6" y="T7"/>
              </a:cxn>
              <a:cxn ang="T14">
                <a:pos x="T8" y="T9"/>
              </a:cxn>
            </a:cxnLst>
            <a:rect l="T15" t="T16" r="T17" b="T18"/>
            <a:pathLst>
              <a:path w="29" h="43">
                <a:moveTo>
                  <a:pt x="0" y="24"/>
                </a:moveTo>
                <a:lnTo>
                  <a:pt x="17" y="43"/>
                </a:lnTo>
                <a:lnTo>
                  <a:pt x="29" y="27"/>
                </a:lnTo>
                <a:lnTo>
                  <a:pt x="26" y="0"/>
                </a:lnTo>
                <a:lnTo>
                  <a:pt x="0" y="24"/>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5" name="Freeform 211"/>
          <p:cNvSpPr>
            <a:spLocks/>
          </p:cNvSpPr>
          <p:nvPr/>
        </p:nvSpPr>
        <p:spPr bwMode="auto">
          <a:xfrm>
            <a:off x="6224588" y="4195763"/>
            <a:ext cx="165100" cy="176212"/>
          </a:xfrm>
          <a:custGeom>
            <a:avLst/>
            <a:gdLst>
              <a:gd name="T0" fmla="*/ 0 w 276"/>
              <a:gd name="T1" fmla="*/ 2147483647 h 296"/>
              <a:gd name="T2" fmla="*/ 2147483647 w 276"/>
              <a:gd name="T3" fmla="*/ 2147483647 h 296"/>
              <a:gd name="T4" fmla="*/ 2147483647 w 276"/>
              <a:gd name="T5" fmla="*/ 2147483647 h 296"/>
              <a:gd name="T6" fmla="*/ 2147483647 w 276"/>
              <a:gd name="T7" fmla="*/ 2147483647 h 296"/>
              <a:gd name="T8" fmla="*/ 2147483647 w 276"/>
              <a:gd name="T9" fmla="*/ 2147483647 h 296"/>
              <a:gd name="T10" fmla="*/ 2147483647 w 276"/>
              <a:gd name="T11" fmla="*/ 2147483647 h 296"/>
              <a:gd name="T12" fmla="*/ 2147483647 w 276"/>
              <a:gd name="T13" fmla="*/ 2147483647 h 296"/>
              <a:gd name="T14" fmla="*/ 2147483647 w 276"/>
              <a:gd name="T15" fmla="*/ 2147483647 h 296"/>
              <a:gd name="T16" fmla="*/ 2147483647 w 276"/>
              <a:gd name="T17" fmla="*/ 2147483647 h 296"/>
              <a:gd name="T18" fmla="*/ 2147483647 w 276"/>
              <a:gd name="T19" fmla="*/ 2147483647 h 296"/>
              <a:gd name="T20" fmla="*/ 2147483647 w 276"/>
              <a:gd name="T21" fmla="*/ 0 h 296"/>
              <a:gd name="T22" fmla="*/ 2147483647 w 276"/>
              <a:gd name="T23" fmla="*/ 2147483647 h 296"/>
              <a:gd name="T24" fmla="*/ 2147483647 w 276"/>
              <a:gd name="T25" fmla="*/ 2147483647 h 296"/>
              <a:gd name="T26" fmla="*/ 2147483647 w 276"/>
              <a:gd name="T27" fmla="*/ 2147483647 h 296"/>
              <a:gd name="T28" fmla="*/ 2147483647 w 276"/>
              <a:gd name="T29" fmla="*/ 0 h 296"/>
              <a:gd name="T30" fmla="*/ 2147483647 w 276"/>
              <a:gd name="T31" fmla="*/ 2147483647 h 296"/>
              <a:gd name="T32" fmla="*/ 2147483647 w 276"/>
              <a:gd name="T33" fmla="*/ 2147483647 h 296"/>
              <a:gd name="T34" fmla="*/ 2147483647 w 276"/>
              <a:gd name="T35" fmla="*/ 2147483647 h 296"/>
              <a:gd name="T36" fmla="*/ 0 w 276"/>
              <a:gd name="T37" fmla="*/ 2147483647 h 2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296"/>
              <a:gd name="T59" fmla="*/ 276 w 276"/>
              <a:gd name="T60" fmla="*/ 296 h 2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296">
                <a:moveTo>
                  <a:pt x="0" y="93"/>
                </a:moveTo>
                <a:lnTo>
                  <a:pt x="3" y="150"/>
                </a:lnTo>
                <a:lnTo>
                  <a:pt x="37" y="208"/>
                </a:lnTo>
                <a:lnTo>
                  <a:pt x="85" y="234"/>
                </a:lnTo>
                <a:lnTo>
                  <a:pt x="108" y="239"/>
                </a:lnTo>
                <a:lnTo>
                  <a:pt x="136" y="296"/>
                </a:lnTo>
                <a:lnTo>
                  <a:pt x="237" y="289"/>
                </a:lnTo>
                <a:lnTo>
                  <a:pt x="276" y="264"/>
                </a:lnTo>
                <a:lnTo>
                  <a:pt x="237" y="147"/>
                </a:lnTo>
                <a:lnTo>
                  <a:pt x="248" y="101"/>
                </a:lnTo>
                <a:lnTo>
                  <a:pt x="117" y="0"/>
                </a:lnTo>
                <a:lnTo>
                  <a:pt x="82" y="51"/>
                </a:lnTo>
                <a:lnTo>
                  <a:pt x="67" y="37"/>
                </a:lnTo>
                <a:lnTo>
                  <a:pt x="56" y="48"/>
                </a:lnTo>
                <a:lnTo>
                  <a:pt x="55" y="0"/>
                </a:lnTo>
                <a:lnTo>
                  <a:pt x="22" y="2"/>
                </a:lnTo>
                <a:lnTo>
                  <a:pt x="27" y="38"/>
                </a:lnTo>
                <a:lnTo>
                  <a:pt x="30" y="61"/>
                </a:lnTo>
                <a:lnTo>
                  <a:pt x="0" y="93"/>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6" name="Freeform 212"/>
          <p:cNvSpPr>
            <a:spLocks/>
          </p:cNvSpPr>
          <p:nvPr/>
        </p:nvSpPr>
        <p:spPr bwMode="auto">
          <a:xfrm>
            <a:off x="5775325" y="3997325"/>
            <a:ext cx="31750" cy="82550"/>
          </a:xfrm>
          <a:custGeom>
            <a:avLst/>
            <a:gdLst>
              <a:gd name="T0" fmla="*/ 0 w 55"/>
              <a:gd name="T1" fmla="*/ 0 h 141"/>
              <a:gd name="T2" fmla="*/ 2147483647 w 55"/>
              <a:gd name="T3" fmla="*/ 2147483647 h 141"/>
              <a:gd name="T4" fmla="*/ 2147483647 w 55"/>
              <a:gd name="T5" fmla="*/ 2147483647 h 141"/>
              <a:gd name="T6" fmla="*/ 2147483647 w 55"/>
              <a:gd name="T7" fmla="*/ 2147483647 h 141"/>
              <a:gd name="T8" fmla="*/ 0 w 55"/>
              <a:gd name="T9" fmla="*/ 0 h 141"/>
              <a:gd name="T10" fmla="*/ 0 60000 65536"/>
              <a:gd name="T11" fmla="*/ 0 60000 65536"/>
              <a:gd name="T12" fmla="*/ 0 60000 65536"/>
              <a:gd name="T13" fmla="*/ 0 60000 65536"/>
              <a:gd name="T14" fmla="*/ 0 60000 65536"/>
              <a:gd name="T15" fmla="*/ 0 w 55"/>
              <a:gd name="T16" fmla="*/ 0 h 141"/>
              <a:gd name="T17" fmla="*/ 55 w 55"/>
              <a:gd name="T18" fmla="*/ 141 h 141"/>
            </a:gdLst>
            <a:ahLst/>
            <a:cxnLst>
              <a:cxn ang="T10">
                <a:pos x="T0" y="T1"/>
              </a:cxn>
              <a:cxn ang="T11">
                <a:pos x="T2" y="T3"/>
              </a:cxn>
              <a:cxn ang="T12">
                <a:pos x="T4" y="T5"/>
              </a:cxn>
              <a:cxn ang="T13">
                <a:pos x="T6" y="T7"/>
              </a:cxn>
              <a:cxn ang="T14">
                <a:pos x="T8" y="T9"/>
              </a:cxn>
            </a:cxnLst>
            <a:rect l="T15" t="T16" r="T17" b="T18"/>
            <a:pathLst>
              <a:path w="55" h="141">
                <a:moveTo>
                  <a:pt x="0" y="0"/>
                </a:moveTo>
                <a:lnTo>
                  <a:pt x="27" y="7"/>
                </a:lnTo>
                <a:lnTo>
                  <a:pt x="55" y="136"/>
                </a:lnTo>
                <a:lnTo>
                  <a:pt x="36" y="141"/>
                </a:lnTo>
                <a:lnTo>
                  <a:pt x="0" y="0"/>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7" name="Freeform 213"/>
          <p:cNvSpPr>
            <a:spLocks/>
          </p:cNvSpPr>
          <p:nvPr/>
        </p:nvSpPr>
        <p:spPr bwMode="auto">
          <a:xfrm>
            <a:off x="6226176" y="4113213"/>
            <a:ext cx="80963" cy="88900"/>
          </a:xfrm>
          <a:custGeom>
            <a:avLst/>
            <a:gdLst>
              <a:gd name="T0" fmla="*/ 0 w 136"/>
              <a:gd name="T1" fmla="*/ 2147483647 h 147"/>
              <a:gd name="T2" fmla="*/ 2147483647 w 136"/>
              <a:gd name="T3" fmla="*/ 2147483647 h 147"/>
              <a:gd name="T4" fmla="*/ 2147483647 w 136"/>
              <a:gd name="T5" fmla="*/ 2147483647 h 147"/>
              <a:gd name="T6" fmla="*/ 2147483647 w 136"/>
              <a:gd name="T7" fmla="*/ 2147483647 h 147"/>
              <a:gd name="T8" fmla="*/ 2147483647 w 136"/>
              <a:gd name="T9" fmla="*/ 2147483647 h 147"/>
              <a:gd name="T10" fmla="*/ 2147483647 w 136"/>
              <a:gd name="T11" fmla="*/ 2147483647 h 147"/>
              <a:gd name="T12" fmla="*/ 2147483647 w 136"/>
              <a:gd name="T13" fmla="*/ 0 h 147"/>
              <a:gd name="T14" fmla="*/ 2147483647 w 136"/>
              <a:gd name="T15" fmla="*/ 2147483647 h 147"/>
              <a:gd name="T16" fmla="*/ 2147483647 w 136"/>
              <a:gd name="T17" fmla="*/ 2147483647 h 147"/>
              <a:gd name="T18" fmla="*/ 2147483647 w 136"/>
              <a:gd name="T19" fmla="*/ 2147483647 h 147"/>
              <a:gd name="T20" fmla="*/ 0 w 136"/>
              <a:gd name="T21" fmla="*/ 2147483647 h 1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147"/>
              <a:gd name="T35" fmla="*/ 136 w 136"/>
              <a:gd name="T36" fmla="*/ 147 h 1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147">
                <a:moveTo>
                  <a:pt x="0" y="147"/>
                </a:moveTo>
                <a:lnTo>
                  <a:pt x="20" y="139"/>
                </a:lnTo>
                <a:lnTo>
                  <a:pt x="53" y="137"/>
                </a:lnTo>
                <a:lnTo>
                  <a:pt x="54" y="115"/>
                </a:lnTo>
                <a:lnTo>
                  <a:pt x="108" y="105"/>
                </a:lnTo>
                <a:lnTo>
                  <a:pt x="136" y="53"/>
                </a:lnTo>
                <a:lnTo>
                  <a:pt x="108" y="0"/>
                </a:lnTo>
                <a:lnTo>
                  <a:pt x="29" y="10"/>
                </a:lnTo>
                <a:lnTo>
                  <a:pt x="40" y="50"/>
                </a:lnTo>
                <a:lnTo>
                  <a:pt x="22" y="76"/>
                </a:lnTo>
                <a:lnTo>
                  <a:pt x="0" y="147"/>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8" name="Freeform 214"/>
          <p:cNvSpPr>
            <a:spLocks/>
          </p:cNvSpPr>
          <p:nvPr/>
        </p:nvSpPr>
        <p:spPr bwMode="auto">
          <a:xfrm>
            <a:off x="6146801" y="3643314"/>
            <a:ext cx="169863" cy="173037"/>
          </a:xfrm>
          <a:custGeom>
            <a:avLst/>
            <a:gdLst>
              <a:gd name="T0" fmla="*/ 0 w 285"/>
              <a:gd name="T1" fmla="*/ 2147483647 h 291"/>
              <a:gd name="T2" fmla="*/ 2147483647 w 285"/>
              <a:gd name="T3" fmla="*/ 2147483647 h 291"/>
              <a:gd name="T4" fmla="*/ 2147483647 w 285"/>
              <a:gd name="T5" fmla="*/ 2147483647 h 291"/>
              <a:gd name="T6" fmla="*/ 2147483647 w 285"/>
              <a:gd name="T7" fmla="*/ 2147483647 h 291"/>
              <a:gd name="T8" fmla="*/ 2147483647 w 285"/>
              <a:gd name="T9" fmla="*/ 2147483647 h 291"/>
              <a:gd name="T10" fmla="*/ 2147483647 w 285"/>
              <a:gd name="T11" fmla="*/ 2147483647 h 291"/>
              <a:gd name="T12" fmla="*/ 2147483647 w 285"/>
              <a:gd name="T13" fmla="*/ 2147483647 h 291"/>
              <a:gd name="T14" fmla="*/ 2147483647 w 285"/>
              <a:gd name="T15" fmla="*/ 2147483647 h 291"/>
              <a:gd name="T16" fmla="*/ 2147483647 w 285"/>
              <a:gd name="T17" fmla="*/ 2147483647 h 291"/>
              <a:gd name="T18" fmla="*/ 2147483647 w 285"/>
              <a:gd name="T19" fmla="*/ 2147483647 h 291"/>
              <a:gd name="T20" fmla="*/ 2147483647 w 285"/>
              <a:gd name="T21" fmla="*/ 2147483647 h 291"/>
              <a:gd name="T22" fmla="*/ 2147483647 w 285"/>
              <a:gd name="T23" fmla="*/ 2147483647 h 291"/>
              <a:gd name="T24" fmla="*/ 2147483647 w 285"/>
              <a:gd name="T25" fmla="*/ 2147483647 h 291"/>
              <a:gd name="T26" fmla="*/ 2147483647 w 285"/>
              <a:gd name="T27" fmla="*/ 0 h 291"/>
              <a:gd name="T28" fmla="*/ 0 w 285"/>
              <a:gd name="T29" fmla="*/ 2147483647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5"/>
              <a:gd name="T46" fmla="*/ 0 h 291"/>
              <a:gd name="T47" fmla="*/ 285 w 285"/>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5" h="291">
                <a:moveTo>
                  <a:pt x="0" y="49"/>
                </a:moveTo>
                <a:lnTo>
                  <a:pt x="12" y="285"/>
                </a:lnTo>
                <a:lnTo>
                  <a:pt x="240" y="291"/>
                </a:lnTo>
                <a:lnTo>
                  <a:pt x="280" y="255"/>
                </a:lnTo>
                <a:lnTo>
                  <a:pt x="285" y="228"/>
                </a:lnTo>
                <a:lnTo>
                  <a:pt x="199" y="61"/>
                </a:lnTo>
                <a:lnTo>
                  <a:pt x="240" y="117"/>
                </a:lnTo>
                <a:lnTo>
                  <a:pt x="260" y="70"/>
                </a:lnTo>
                <a:lnTo>
                  <a:pt x="240" y="9"/>
                </a:lnTo>
                <a:lnTo>
                  <a:pt x="186" y="19"/>
                </a:lnTo>
                <a:lnTo>
                  <a:pt x="185" y="4"/>
                </a:lnTo>
                <a:lnTo>
                  <a:pt x="157" y="4"/>
                </a:lnTo>
                <a:lnTo>
                  <a:pt x="111" y="24"/>
                </a:lnTo>
                <a:lnTo>
                  <a:pt x="12" y="0"/>
                </a:lnTo>
                <a:lnTo>
                  <a:pt x="0" y="49"/>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39" name="Freeform 215"/>
          <p:cNvSpPr>
            <a:spLocks/>
          </p:cNvSpPr>
          <p:nvPr/>
        </p:nvSpPr>
        <p:spPr bwMode="auto">
          <a:xfrm>
            <a:off x="5699126" y="3932239"/>
            <a:ext cx="112713" cy="90487"/>
          </a:xfrm>
          <a:custGeom>
            <a:avLst/>
            <a:gdLst>
              <a:gd name="T0" fmla="*/ 0 w 192"/>
              <a:gd name="T1" fmla="*/ 2147483647 h 154"/>
              <a:gd name="T2" fmla="*/ 2147483647 w 192"/>
              <a:gd name="T3" fmla="*/ 2147483647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0 h 154"/>
              <a:gd name="T18" fmla="*/ 2147483647 w 192"/>
              <a:gd name="T19" fmla="*/ 2147483647 h 154"/>
              <a:gd name="T20" fmla="*/ 0 w 192"/>
              <a:gd name="T21" fmla="*/ 2147483647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54"/>
              <a:gd name="T35" fmla="*/ 192 w 192"/>
              <a:gd name="T36" fmla="*/ 154 h 1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54">
                <a:moveTo>
                  <a:pt x="0" y="130"/>
                </a:moveTo>
                <a:lnTo>
                  <a:pt x="15" y="148"/>
                </a:lnTo>
                <a:lnTo>
                  <a:pt x="66" y="154"/>
                </a:lnTo>
                <a:lnTo>
                  <a:pt x="60" y="115"/>
                </a:lnTo>
                <a:lnTo>
                  <a:pt x="128" y="108"/>
                </a:lnTo>
                <a:lnTo>
                  <a:pt x="155" y="115"/>
                </a:lnTo>
                <a:lnTo>
                  <a:pt x="192" y="87"/>
                </a:lnTo>
                <a:lnTo>
                  <a:pt x="142" y="29"/>
                </a:lnTo>
                <a:lnTo>
                  <a:pt x="136" y="0"/>
                </a:lnTo>
                <a:lnTo>
                  <a:pt x="31" y="51"/>
                </a:lnTo>
                <a:lnTo>
                  <a:pt x="0" y="130"/>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0" name="Freeform 216"/>
          <p:cNvSpPr>
            <a:spLocks/>
          </p:cNvSpPr>
          <p:nvPr/>
        </p:nvSpPr>
        <p:spPr bwMode="auto">
          <a:xfrm>
            <a:off x="6108700" y="4313239"/>
            <a:ext cx="177800" cy="161925"/>
          </a:xfrm>
          <a:custGeom>
            <a:avLst/>
            <a:gdLst>
              <a:gd name="T0" fmla="*/ 0 w 299"/>
              <a:gd name="T1" fmla="*/ 2147483647 h 273"/>
              <a:gd name="T2" fmla="*/ 0 w 299"/>
              <a:gd name="T3" fmla="*/ 2147483647 h 273"/>
              <a:gd name="T4" fmla="*/ 2147483647 w 299"/>
              <a:gd name="T5" fmla="*/ 2147483647 h 273"/>
              <a:gd name="T6" fmla="*/ 2147483647 w 299"/>
              <a:gd name="T7" fmla="*/ 2147483647 h 273"/>
              <a:gd name="T8" fmla="*/ 2147483647 w 299"/>
              <a:gd name="T9" fmla="*/ 2147483647 h 273"/>
              <a:gd name="T10" fmla="*/ 2147483647 w 299"/>
              <a:gd name="T11" fmla="*/ 2147483647 h 273"/>
              <a:gd name="T12" fmla="*/ 2147483647 w 299"/>
              <a:gd name="T13" fmla="*/ 2147483647 h 273"/>
              <a:gd name="T14" fmla="*/ 2147483647 w 299"/>
              <a:gd name="T15" fmla="*/ 2147483647 h 273"/>
              <a:gd name="T16" fmla="*/ 2147483647 w 299"/>
              <a:gd name="T17" fmla="*/ 2147483647 h 273"/>
              <a:gd name="T18" fmla="*/ 2147483647 w 299"/>
              <a:gd name="T19" fmla="*/ 2147483647 h 273"/>
              <a:gd name="T20" fmla="*/ 2147483647 w 299"/>
              <a:gd name="T21" fmla="*/ 2147483647 h 273"/>
              <a:gd name="T22" fmla="*/ 2147483647 w 299"/>
              <a:gd name="T23" fmla="*/ 2147483647 h 273"/>
              <a:gd name="T24" fmla="*/ 2147483647 w 299"/>
              <a:gd name="T25" fmla="*/ 2147483647 h 273"/>
              <a:gd name="T26" fmla="*/ 2147483647 w 299"/>
              <a:gd name="T27" fmla="*/ 2147483647 h 273"/>
              <a:gd name="T28" fmla="*/ 2147483647 w 299"/>
              <a:gd name="T29" fmla="*/ 0 h 273"/>
              <a:gd name="T30" fmla="*/ 2147483647 w 299"/>
              <a:gd name="T31" fmla="*/ 2147483647 h 273"/>
              <a:gd name="T32" fmla="*/ 2147483647 w 299"/>
              <a:gd name="T33" fmla="*/ 2147483647 h 273"/>
              <a:gd name="T34" fmla="*/ 2147483647 w 299"/>
              <a:gd name="T35" fmla="*/ 2147483647 h 273"/>
              <a:gd name="T36" fmla="*/ 2147483647 w 299"/>
              <a:gd name="T37" fmla="*/ 2147483647 h 273"/>
              <a:gd name="T38" fmla="*/ 2147483647 w 299"/>
              <a:gd name="T39" fmla="*/ 2147483647 h 273"/>
              <a:gd name="T40" fmla="*/ 2147483647 w 299"/>
              <a:gd name="T41" fmla="*/ 2147483647 h 273"/>
              <a:gd name="T42" fmla="*/ 0 w 299"/>
              <a:gd name="T43" fmla="*/ 2147483647 h 2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9"/>
              <a:gd name="T67" fmla="*/ 0 h 273"/>
              <a:gd name="T68" fmla="*/ 299 w 299"/>
              <a:gd name="T69" fmla="*/ 273 h 2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9" h="273">
                <a:moveTo>
                  <a:pt x="0" y="134"/>
                </a:moveTo>
                <a:lnTo>
                  <a:pt x="0" y="237"/>
                </a:lnTo>
                <a:lnTo>
                  <a:pt x="32" y="265"/>
                </a:lnTo>
                <a:lnTo>
                  <a:pt x="80" y="272"/>
                </a:lnTo>
                <a:lnTo>
                  <a:pt x="124" y="273"/>
                </a:lnTo>
                <a:lnTo>
                  <a:pt x="169" y="236"/>
                </a:lnTo>
                <a:lnTo>
                  <a:pt x="172" y="220"/>
                </a:lnTo>
                <a:lnTo>
                  <a:pt x="211" y="210"/>
                </a:lnTo>
                <a:lnTo>
                  <a:pt x="203" y="195"/>
                </a:lnTo>
                <a:lnTo>
                  <a:pt x="284" y="168"/>
                </a:lnTo>
                <a:lnTo>
                  <a:pt x="274" y="154"/>
                </a:lnTo>
                <a:lnTo>
                  <a:pt x="299" y="71"/>
                </a:lnTo>
                <a:lnTo>
                  <a:pt x="280" y="36"/>
                </a:lnTo>
                <a:lnTo>
                  <a:pt x="232" y="10"/>
                </a:lnTo>
                <a:lnTo>
                  <a:pt x="219" y="0"/>
                </a:lnTo>
                <a:lnTo>
                  <a:pt x="173" y="28"/>
                </a:lnTo>
                <a:lnTo>
                  <a:pt x="169" y="101"/>
                </a:lnTo>
                <a:lnTo>
                  <a:pt x="195" y="112"/>
                </a:lnTo>
                <a:lnTo>
                  <a:pt x="197" y="143"/>
                </a:lnTo>
                <a:lnTo>
                  <a:pt x="51" y="77"/>
                </a:lnTo>
                <a:lnTo>
                  <a:pt x="57" y="134"/>
                </a:lnTo>
                <a:lnTo>
                  <a:pt x="0" y="134"/>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1" name="Freeform 217"/>
          <p:cNvSpPr>
            <a:spLocks/>
          </p:cNvSpPr>
          <p:nvPr/>
        </p:nvSpPr>
        <p:spPr bwMode="auto">
          <a:xfrm>
            <a:off x="6024563" y="4551364"/>
            <a:ext cx="247650" cy="217487"/>
          </a:xfrm>
          <a:custGeom>
            <a:avLst/>
            <a:gdLst>
              <a:gd name="T0" fmla="*/ 0 w 415"/>
              <a:gd name="T1" fmla="*/ 2147483647 h 366"/>
              <a:gd name="T2" fmla="*/ 2147483647 w 415"/>
              <a:gd name="T3" fmla="*/ 2147483647 h 366"/>
              <a:gd name="T4" fmla="*/ 2147483647 w 415"/>
              <a:gd name="T5" fmla="*/ 2147483647 h 366"/>
              <a:gd name="T6" fmla="*/ 2147483647 w 415"/>
              <a:gd name="T7" fmla="*/ 2147483647 h 366"/>
              <a:gd name="T8" fmla="*/ 2147483647 w 415"/>
              <a:gd name="T9" fmla="*/ 2147483647 h 366"/>
              <a:gd name="T10" fmla="*/ 2147483647 w 415"/>
              <a:gd name="T11" fmla="*/ 2147483647 h 366"/>
              <a:gd name="T12" fmla="*/ 2147483647 w 415"/>
              <a:gd name="T13" fmla="*/ 2147483647 h 366"/>
              <a:gd name="T14" fmla="*/ 2147483647 w 415"/>
              <a:gd name="T15" fmla="*/ 2147483647 h 366"/>
              <a:gd name="T16" fmla="*/ 2147483647 w 415"/>
              <a:gd name="T17" fmla="*/ 2147483647 h 366"/>
              <a:gd name="T18" fmla="*/ 2147483647 w 415"/>
              <a:gd name="T19" fmla="*/ 2147483647 h 366"/>
              <a:gd name="T20" fmla="*/ 2147483647 w 415"/>
              <a:gd name="T21" fmla="*/ 2147483647 h 366"/>
              <a:gd name="T22" fmla="*/ 2147483647 w 415"/>
              <a:gd name="T23" fmla="*/ 0 h 366"/>
              <a:gd name="T24" fmla="*/ 2147483647 w 415"/>
              <a:gd name="T25" fmla="*/ 2147483647 h 366"/>
              <a:gd name="T26" fmla="*/ 2147483647 w 415"/>
              <a:gd name="T27" fmla="*/ 2147483647 h 366"/>
              <a:gd name="T28" fmla="*/ 2147483647 w 415"/>
              <a:gd name="T29" fmla="*/ 2147483647 h 366"/>
              <a:gd name="T30" fmla="*/ 2147483647 w 415"/>
              <a:gd name="T31" fmla="*/ 2147483647 h 366"/>
              <a:gd name="T32" fmla="*/ 2147483647 w 415"/>
              <a:gd name="T33" fmla="*/ 2147483647 h 366"/>
              <a:gd name="T34" fmla="*/ 2147483647 w 415"/>
              <a:gd name="T35" fmla="*/ 2147483647 h 366"/>
              <a:gd name="T36" fmla="*/ 2147483647 w 415"/>
              <a:gd name="T37" fmla="*/ 2147483647 h 366"/>
              <a:gd name="T38" fmla="*/ 2147483647 w 415"/>
              <a:gd name="T39" fmla="*/ 2147483647 h 366"/>
              <a:gd name="T40" fmla="*/ 2147483647 w 415"/>
              <a:gd name="T41" fmla="*/ 2147483647 h 366"/>
              <a:gd name="T42" fmla="*/ 2147483647 w 415"/>
              <a:gd name="T43" fmla="*/ 2147483647 h 366"/>
              <a:gd name="T44" fmla="*/ 2147483647 w 415"/>
              <a:gd name="T45" fmla="*/ 2147483647 h 366"/>
              <a:gd name="T46" fmla="*/ 2147483647 w 415"/>
              <a:gd name="T47" fmla="*/ 2147483647 h 366"/>
              <a:gd name="T48" fmla="*/ 2147483647 w 415"/>
              <a:gd name="T49" fmla="*/ 2147483647 h 366"/>
              <a:gd name="T50" fmla="*/ 0 w 415"/>
              <a:gd name="T51" fmla="*/ 2147483647 h 3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5"/>
              <a:gd name="T79" fmla="*/ 0 h 366"/>
              <a:gd name="T80" fmla="*/ 415 w 415"/>
              <a:gd name="T81" fmla="*/ 366 h 3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5" h="366">
                <a:moveTo>
                  <a:pt x="0" y="193"/>
                </a:moveTo>
                <a:lnTo>
                  <a:pt x="15" y="179"/>
                </a:lnTo>
                <a:lnTo>
                  <a:pt x="32" y="203"/>
                </a:lnTo>
                <a:lnTo>
                  <a:pt x="64" y="203"/>
                </a:lnTo>
                <a:lnTo>
                  <a:pt x="86" y="188"/>
                </a:lnTo>
                <a:lnTo>
                  <a:pt x="86" y="73"/>
                </a:lnTo>
                <a:lnTo>
                  <a:pt x="109" y="102"/>
                </a:lnTo>
                <a:lnTo>
                  <a:pt x="108" y="132"/>
                </a:lnTo>
                <a:lnTo>
                  <a:pt x="143" y="130"/>
                </a:lnTo>
                <a:lnTo>
                  <a:pt x="173" y="97"/>
                </a:lnTo>
                <a:lnTo>
                  <a:pt x="229" y="97"/>
                </a:lnTo>
                <a:lnTo>
                  <a:pt x="325" y="0"/>
                </a:lnTo>
                <a:lnTo>
                  <a:pt x="383" y="14"/>
                </a:lnTo>
                <a:lnTo>
                  <a:pt x="391" y="105"/>
                </a:lnTo>
                <a:lnTo>
                  <a:pt x="365" y="129"/>
                </a:lnTo>
                <a:lnTo>
                  <a:pt x="382" y="148"/>
                </a:lnTo>
                <a:lnTo>
                  <a:pt x="394" y="132"/>
                </a:lnTo>
                <a:lnTo>
                  <a:pt x="415" y="132"/>
                </a:lnTo>
                <a:lnTo>
                  <a:pt x="404" y="188"/>
                </a:lnTo>
                <a:lnTo>
                  <a:pt x="343" y="268"/>
                </a:lnTo>
                <a:lnTo>
                  <a:pt x="268" y="340"/>
                </a:lnTo>
                <a:lnTo>
                  <a:pt x="213" y="364"/>
                </a:lnTo>
                <a:lnTo>
                  <a:pt x="51" y="366"/>
                </a:lnTo>
                <a:lnTo>
                  <a:pt x="35" y="324"/>
                </a:lnTo>
                <a:lnTo>
                  <a:pt x="42" y="293"/>
                </a:lnTo>
                <a:lnTo>
                  <a:pt x="0" y="193"/>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2" name="Freeform 218"/>
          <p:cNvSpPr>
            <a:spLocks/>
          </p:cNvSpPr>
          <p:nvPr/>
        </p:nvSpPr>
        <p:spPr bwMode="auto">
          <a:xfrm>
            <a:off x="6184901" y="4665664"/>
            <a:ext cx="34925" cy="41275"/>
          </a:xfrm>
          <a:custGeom>
            <a:avLst/>
            <a:gdLst>
              <a:gd name="T0" fmla="*/ 0 w 60"/>
              <a:gd name="T1" fmla="*/ 2147483647 h 67"/>
              <a:gd name="T2" fmla="*/ 2147483647 w 60"/>
              <a:gd name="T3" fmla="*/ 2147483647 h 67"/>
              <a:gd name="T4" fmla="*/ 2147483647 w 60"/>
              <a:gd name="T5" fmla="*/ 2147483647 h 67"/>
              <a:gd name="T6" fmla="*/ 2147483647 w 60"/>
              <a:gd name="T7" fmla="*/ 0 h 67"/>
              <a:gd name="T8" fmla="*/ 0 w 60"/>
              <a:gd name="T9" fmla="*/ 2147483647 h 67"/>
              <a:gd name="T10" fmla="*/ 0 60000 65536"/>
              <a:gd name="T11" fmla="*/ 0 60000 65536"/>
              <a:gd name="T12" fmla="*/ 0 60000 65536"/>
              <a:gd name="T13" fmla="*/ 0 60000 65536"/>
              <a:gd name="T14" fmla="*/ 0 60000 65536"/>
              <a:gd name="T15" fmla="*/ 0 w 60"/>
              <a:gd name="T16" fmla="*/ 0 h 67"/>
              <a:gd name="T17" fmla="*/ 60 w 60"/>
              <a:gd name="T18" fmla="*/ 67 h 67"/>
            </a:gdLst>
            <a:ahLst/>
            <a:cxnLst>
              <a:cxn ang="T10">
                <a:pos x="T0" y="T1"/>
              </a:cxn>
              <a:cxn ang="T11">
                <a:pos x="T2" y="T3"/>
              </a:cxn>
              <a:cxn ang="T12">
                <a:pos x="T4" y="T5"/>
              </a:cxn>
              <a:cxn ang="T13">
                <a:pos x="T6" y="T7"/>
              </a:cxn>
              <a:cxn ang="T14">
                <a:pos x="T8" y="T9"/>
              </a:cxn>
            </a:cxnLst>
            <a:rect l="T15" t="T16" r="T17" b="T18"/>
            <a:pathLst>
              <a:path w="60" h="67">
                <a:moveTo>
                  <a:pt x="0" y="33"/>
                </a:moveTo>
                <a:lnTo>
                  <a:pt x="22" y="67"/>
                </a:lnTo>
                <a:lnTo>
                  <a:pt x="60" y="33"/>
                </a:lnTo>
                <a:lnTo>
                  <a:pt x="42" y="0"/>
                </a:lnTo>
                <a:lnTo>
                  <a:pt x="0" y="33"/>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3" name="Freeform 219"/>
          <p:cNvSpPr>
            <a:spLocks/>
          </p:cNvSpPr>
          <p:nvPr/>
        </p:nvSpPr>
        <p:spPr bwMode="auto">
          <a:xfrm>
            <a:off x="6126163" y="3157539"/>
            <a:ext cx="120650" cy="103187"/>
          </a:xfrm>
          <a:custGeom>
            <a:avLst/>
            <a:gdLst>
              <a:gd name="T0" fmla="*/ 2147483647 w 201"/>
              <a:gd name="T1" fmla="*/ 0 h 172"/>
              <a:gd name="T2" fmla="*/ 2147483647 w 201"/>
              <a:gd name="T3" fmla="*/ 2147483647 h 172"/>
              <a:gd name="T4" fmla="*/ 2147483647 w 201"/>
              <a:gd name="T5" fmla="*/ 2147483647 h 172"/>
              <a:gd name="T6" fmla="*/ 2147483647 w 201"/>
              <a:gd name="T7" fmla="*/ 2147483647 h 172"/>
              <a:gd name="T8" fmla="*/ 2147483647 w 201"/>
              <a:gd name="T9" fmla="*/ 2147483647 h 172"/>
              <a:gd name="T10" fmla="*/ 2147483647 w 201"/>
              <a:gd name="T11" fmla="*/ 2147483647 h 172"/>
              <a:gd name="T12" fmla="*/ 2147483647 w 201"/>
              <a:gd name="T13" fmla="*/ 2147483647 h 172"/>
              <a:gd name="T14" fmla="*/ 2147483647 w 201"/>
              <a:gd name="T15" fmla="*/ 2147483647 h 172"/>
              <a:gd name="T16" fmla="*/ 2147483647 w 201"/>
              <a:gd name="T17" fmla="*/ 2147483647 h 172"/>
              <a:gd name="T18" fmla="*/ 2147483647 w 201"/>
              <a:gd name="T19" fmla="*/ 2147483647 h 172"/>
              <a:gd name="T20" fmla="*/ 2147483647 w 201"/>
              <a:gd name="T21" fmla="*/ 2147483647 h 172"/>
              <a:gd name="T22" fmla="*/ 2147483647 w 201"/>
              <a:gd name="T23" fmla="*/ 2147483647 h 172"/>
              <a:gd name="T24" fmla="*/ 2147483647 w 201"/>
              <a:gd name="T25" fmla="*/ 2147483647 h 172"/>
              <a:gd name="T26" fmla="*/ 2147483647 w 201"/>
              <a:gd name="T27" fmla="*/ 2147483647 h 172"/>
              <a:gd name="T28" fmla="*/ 2147483647 w 201"/>
              <a:gd name="T29" fmla="*/ 2147483647 h 172"/>
              <a:gd name="T30" fmla="*/ 2147483647 w 201"/>
              <a:gd name="T31" fmla="*/ 2147483647 h 172"/>
              <a:gd name="T32" fmla="*/ 2147483647 w 201"/>
              <a:gd name="T33" fmla="*/ 2147483647 h 172"/>
              <a:gd name="T34" fmla="*/ 2147483647 w 201"/>
              <a:gd name="T35" fmla="*/ 2147483647 h 172"/>
              <a:gd name="T36" fmla="*/ 2147483647 w 201"/>
              <a:gd name="T37" fmla="*/ 2147483647 h 172"/>
              <a:gd name="T38" fmla="*/ 2147483647 w 201"/>
              <a:gd name="T39" fmla="*/ 2147483647 h 172"/>
              <a:gd name="T40" fmla="*/ 2147483647 w 201"/>
              <a:gd name="T41" fmla="*/ 2147483647 h 172"/>
              <a:gd name="T42" fmla="*/ 2147483647 w 201"/>
              <a:gd name="T43" fmla="*/ 2147483647 h 172"/>
              <a:gd name="T44" fmla="*/ 2147483647 w 201"/>
              <a:gd name="T45" fmla="*/ 2147483647 h 172"/>
              <a:gd name="T46" fmla="*/ 2147483647 w 201"/>
              <a:gd name="T47" fmla="*/ 2147483647 h 172"/>
              <a:gd name="T48" fmla="*/ 2147483647 w 201"/>
              <a:gd name="T49" fmla="*/ 2147483647 h 172"/>
              <a:gd name="T50" fmla="*/ 2147483647 w 201"/>
              <a:gd name="T51" fmla="*/ 2147483647 h 172"/>
              <a:gd name="T52" fmla="*/ 2147483647 w 201"/>
              <a:gd name="T53" fmla="*/ 2147483647 h 172"/>
              <a:gd name="T54" fmla="*/ 2147483647 w 201"/>
              <a:gd name="T55" fmla="*/ 2147483647 h 172"/>
              <a:gd name="T56" fmla="*/ 2147483647 w 201"/>
              <a:gd name="T57" fmla="*/ 2147483647 h 172"/>
              <a:gd name="T58" fmla="*/ 2147483647 w 201"/>
              <a:gd name="T59" fmla="*/ 2147483647 h 172"/>
              <a:gd name="T60" fmla="*/ 0 w 201"/>
              <a:gd name="T61" fmla="*/ 2147483647 h 172"/>
              <a:gd name="T62" fmla="*/ 2147483647 w 201"/>
              <a:gd name="T63" fmla="*/ 2147483647 h 172"/>
              <a:gd name="T64" fmla="*/ 2147483647 w 201"/>
              <a:gd name="T65" fmla="*/ 2147483647 h 172"/>
              <a:gd name="T66" fmla="*/ 2147483647 w 201"/>
              <a:gd name="T67" fmla="*/ 2147483647 h 172"/>
              <a:gd name="T68" fmla="*/ 2147483647 w 201"/>
              <a:gd name="T69" fmla="*/ 2147483647 h 172"/>
              <a:gd name="T70" fmla="*/ 2147483647 w 201"/>
              <a:gd name="T71" fmla="*/ 2147483647 h 172"/>
              <a:gd name="T72" fmla="*/ 2147483647 w 201"/>
              <a:gd name="T73" fmla="*/ 2147483647 h 172"/>
              <a:gd name="T74" fmla="*/ 2147483647 w 201"/>
              <a:gd name="T75" fmla="*/ 2147483647 h 172"/>
              <a:gd name="T76" fmla="*/ 2147483647 w 201"/>
              <a:gd name="T77" fmla="*/ 2147483647 h 172"/>
              <a:gd name="T78" fmla="*/ 2147483647 w 201"/>
              <a:gd name="T79" fmla="*/ 0 h 172"/>
              <a:gd name="T80" fmla="*/ 2147483647 w 201"/>
              <a:gd name="T81" fmla="*/ 0 h 1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
              <a:gd name="T124" fmla="*/ 0 h 172"/>
              <a:gd name="T125" fmla="*/ 201 w 201"/>
              <a:gd name="T126" fmla="*/ 172 h 1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 h="172">
                <a:moveTo>
                  <a:pt x="66" y="0"/>
                </a:moveTo>
                <a:lnTo>
                  <a:pt x="83" y="3"/>
                </a:lnTo>
                <a:lnTo>
                  <a:pt x="99" y="14"/>
                </a:lnTo>
                <a:lnTo>
                  <a:pt x="127" y="14"/>
                </a:lnTo>
                <a:lnTo>
                  <a:pt x="156" y="19"/>
                </a:lnTo>
                <a:lnTo>
                  <a:pt x="168" y="41"/>
                </a:lnTo>
                <a:lnTo>
                  <a:pt x="181" y="70"/>
                </a:lnTo>
                <a:lnTo>
                  <a:pt x="185" y="80"/>
                </a:lnTo>
                <a:lnTo>
                  <a:pt x="194" y="89"/>
                </a:lnTo>
                <a:lnTo>
                  <a:pt x="201" y="97"/>
                </a:lnTo>
                <a:lnTo>
                  <a:pt x="201" y="107"/>
                </a:lnTo>
                <a:lnTo>
                  <a:pt x="190" y="107"/>
                </a:lnTo>
                <a:lnTo>
                  <a:pt x="171" y="107"/>
                </a:lnTo>
                <a:lnTo>
                  <a:pt x="181" y="119"/>
                </a:lnTo>
                <a:lnTo>
                  <a:pt x="187" y="124"/>
                </a:lnTo>
                <a:lnTo>
                  <a:pt x="190" y="141"/>
                </a:lnTo>
                <a:lnTo>
                  <a:pt x="181" y="148"/>
                </a:lnTo>
                <a:lnTo>
                  <a:pt x="163" y="148"/>
                </a:lnTo>
                <a:lnTo>
                  <a:pt x="162" y="148"/>
                </a:lnTo>
                <a:lnTo>
                  <a:pt x="156" y="154"/>
                </a:lnTo>
                <a:lnTo>
                  <a:pt x="156" y="169"/>
                </a:lnTo>
                <a:lnTo>
                  <a:pt x="144" y="172"/>
                </a:lnTo>
                <a:lnTo>
                  <a:pt x="134" y="165"/>
                </a:lnTo>
                <a:lnTo>
                  <a:pt x="117" y="161"/>
                </a:lnTo>
                <a:lnTo>
                  <a:pt x="105" y="154"/>
                </a:lnTo>
                <a:lnTo>
                  <a:pt x="91" y="157"/>
                </a:lnTo>
                <a:lnTo>
                  <a:pt x="49" y="141"/>
                </a:lnTo>
                <a:lnTo>
                  <a:pt x="32" y="145"/>
                </a:lnTo>
                <a:lnTo>
                  <a:pt x="16" y="141"/>
                </a:lnTo>
                <a:lnTo>
                  <a:pt x="10" y="154"/>
                </a:lnTo>
                <a:lnTo>
                  <a:pt x="0" y="124"/>
                </a:lnTo>
                <a:lnTo>
                  <a:pt x="18" y="107"/>
                </a:lnTo>
                <a:lnTo>
                  <a:pt x="6" y="70"/>
                </a:lnTo>
                <a:lnTo>
                  <a:pt x="16" y="73"/>
                </a:lnTo>
                <a:lnTo>
                  <a:pt x="18" y="65"/>
                </a:lnTo>
                <a:lnTo>
                  <a:pt x="22" y="51"/>
                </a:lnTo>
                <a:lnTo>
                  <a:pt x="31" y="46"/>
                </a:lnTo>
                <a:lnTo>
                  <a:pt x="32" y="30"/>
                </a:lnTo>
                <a:lnTo>
                  <a:pt x="45" y="13"/>
                </a:lnTo>
                <a:lnTo>
                  <a:pt x="54" y="0"/>
                </a:lnTo>
                <a:lnTo>
                  <a:pt x="66" y="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4" name="Freeform 220"/>
          <p:cNvSpPr>
            <a:spLocks/>
          </p:cNvSpPr>
          <p:nvPr/>
        </p:nvSpPr>
        <p:spPr bwMode="auto">
          <a:xfrm>
            <a:off x="6110288" y="3232150"/>
            <a:ext cx="266700" cy="166688"/>
          </a:xfrm>
          <a:custGeom>
            <a:avLst/>
            <a:gdLst>
              <a:gd name="T0" fmla="*/ 2147483647 w 447"/>
              <a:gd name="T1" fmla="*/ 2147483647 h 282"/>
              <a:gd name="T2" fmla="*/ 2147483647 w 447"/>
              <a:gd name="T3" fmla="*/ 0 h 282"/>
              <a:gd name="T4" fmla="*/ 2147483647 w 447"/>
              <a:gd name="T5" fmla="*/ 2147483647 h 282"/>
              <a:gd name="T6" fmla="*/ 2147483647 w 447"/>
              <a:gd name="T7" fmla="*/ 2147483647 h 282"/>
              <a:gd name="T8" fmla="*/ 2147483647 w 447"/>
              <a:gd name="T9" fmla="*/ 2147483647 h 282"/>
              <a:gd name="T10" fmla="*/ 2147483647 w 447"/>
              <a:gd name="T11" fmla="*/ 2147483647 h 282"/>
              <a:gd name="T12" fmla="*/ 2147483647 w 447"/>
              <a:gd name="T13" fmla="*/ 2147483647 h 282"/>
              <a:gd name="T14" fmla="*/ 2147483647 w 447"/>
              <a:gd name="T15" fmla="*/ 2147483647 h 282"/>
              <a:gd name="T16" fmla="*/ 2147483647 w 447"/>
              <a:gd name="T17" fmla="*/ 2147483647 h 282"/>
              <a:gd name="T18" fmla="*/ 2147483647 w 447"/>
              <a:gd name="T19" fmla="*/ 2147483647 h 282"/>
              <a:gd name="T20" fmla="*/ 2147483647 w 447"/>
              <a:gd name="T21" fmla="*/ 2147483647 h 282"/>
              <a:gd name="T22" fmla="*/ 2147483647 w 447"/>
              <a:gd name="T23" fmla="*/ 2147483647 h 282"/>
              <a:gd name="T24" fmla="*/ 2147483647 w 447"/>
              <a:gd name="T25" fmla="*/ 2147483647 h 282"/>
              <a:gd name="T26" fmla="*/ 2147483647 w 447"/>
              <a:gd name="T27" fmla="*/ 2147483647 h 282"/>
              <a:gd name="T28" fmla="*/ 2147483647 w 447"/>
              <a:gd name="T29" fmla="*/ 2147483647 h 282"/>
              <a:gd name="T30" fmla="*/ 2147483647 w 447"/>
              <a:gd name="T31" fmla="*/ 2147483647 h 282"/>
              <a:gd name="T32" fmla="*/ 2147483647 w 447"/>
              <a:gd name="T33" fmla="*/ 2147483647 h 282"/>
              <a:gd name="T34" fmla="*/ 2147483647 w 447"/>
              <a:gd name="T35" fmla="*/ 2147483647 h 282"/>
              <a:gd name="T36" fmla="*/ 2147483647 w 447"/>
              <a:gd name="T37" fmla="*/ 2147483647 h 282"/>
              <a:gd name="T38" fmla="*/ 2147483647 w 447"/>
              <a:gd name="T39" fmla="*/ 2147483647 h 282"/>
              <a:gd name="T40" fmla="*/ 2147483647 w 447"/>
              <a:gd name="T41" fmla="*/ 2147483647 h 282"/>
              <a:gd name="T42" fmla="*/ 2147483647 w 447"/>
              <a:gd name="T43" fmla="*/ 2147483647 h 282"/>
              <a:gd name="T44" fmla="*/ 2147483647 w 447"/>
              <a:gd name="T45" fmla="*/ 2147483647 h 282"/>
              <a:gd name="T46" fmla="*/ 2147483647 w 447"/>
              <a:gd name="T47" fmla="*/ 2147483647 h 282"/>
              <a:gd name="T48" fmla="*/ 2147483647 w 447"/>
              <a:gd name="T49" fmla="*/ 2147483647 h 282"/>
              <a:gd name="T50" fmla="*/ 2147483647 w 447"/>
              <a:gd name="T51" fmla="*/ 2147483647 h 282"/>
              <a:gd name="T52" fmla="*/ 2147483647 w 447"/>
              <a:gd name="T53" fmla="*/ 2147483647 h 282"/>
              <a:gd name="T54" fmla="*/ 2147483647 w 447"/>
              <a:gd name="T55" fmla="*/ 2147483647 h 282"/>
              <a:gd name="T56" fmla="*/ 2147483647 w 447"/>
              <a:gd name="T57" fmla="*/ 2147483647 h 282"/>
              <a:gd name="T58" fmla="*/ 2147483647 w 447"/>
              <a:gd name="T59" fmla="*/ 2147483647 h 282"/>
              <a:gd name="T60" fmla="*/ 2147483647 w 447"/>
              <a:gd name="T61" fmla="*/ 2147483647 h 282"/>
              <a:gd name="T62" fmla="*/ 2147483647 w 447"/>
              <a:gd name="T63" fmla="*/ 2147483647 h 282"/>
              <a:gd name="T64" fmla="*/ 2147483647 w 447"/>
              <a:gd name="T65" fmla="*/ 2147483647 h 282"/>
              <a:gd name="T66" fmla="*/ 2147483647 w 447"/>
              <a:gd name="T67" fmla="*/ 2147483647 h 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7"/>
              <a:gd name="T103" fmla="*/ 0 h 282"/>
              <a:gd name="T104" fmla="*/ 447 w 447"/>
              <a:gd name="T105" fmla="*/ 282 h 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7" h="282">
                <a:moveTo>
                  <a:pt x="222" y="14"/>
                </a:moveTo>
                <a:lnTo>
                  <a:pt x="229" y="10"/>
                </a:lnTo>
                <a:lnTo>
                  <a:pt x="243" y="2"/>
                </a:lnTo>
                <a:lnTo>
                  <a:pt x="250" y="0"/>
                </a:lnTo>
                <a:lnTo>
                  <a:pt x="271" y="2"/>
                </a:lnTo>
                <a:lnTo>
                  <a:pt x="278" y="19"/>
                </a:lnTo>
                <a:lnTo>
                  <a:pt x="283" y="35"/>
                </a:lnTo>
                <a:lnTo>
                  <a:pt x="289" y="41"/>
                </a:lnTo>
                <a:lnTo>
                  <a:pt x="299" y="39"/>
                </a:lnTo>
                <a:lnTo>
                  <a:pt x="321" y="59"/>
                </a:lnTo>
                <a:lnTo>
                  <a:pt x="334" y="79"/>
                </a:lnTo>
                <a:lnTo>
                  <a:pt x="363" y="92"/>
                </a:lnTo>
                <a:lnTo>
                  <a:pt x="384" y="96"/>
                </a:lnTo>
                <a:lnTo>
                  <a:pt x="392" y="92"/>
                </a:lnTo>
                <a:lnTo>
                  <a:pt x="411" y="102"/>
                </a:lnTo>
                <a:lnTo>
                  <a:pt x="433" y="105"/>
                </a:lnTo>
                <a:lnTo>
                  <a:pt x="447" y="147"/>
                </a:lnTo>
                <a:lnTo>
                  <a:pt x="423" y="153"/>
                </a:lnTo>
                <a:lnTo>
                  <a:pt x="419" y="173"/>
                </a:lnTo>
                <a:lnTo>
                  <a:pt x="386" y="195"/>
                </a:lnTo>
                <a:lnTo>
                  <a:pt x="334" y="211"/>
                </a:lnTo>
                <a:lnTo>
                  <a:pt x="328" y="232"/>
                </a:lnTo>
                <a:lnTo>
                  <a:pt x="306" y="224"/>
                </a:lnTo>
                <a:lnTo>
                  <a:pt x="330" y="248"/>
                </a:lnTo>
                <a:lnTo>
                  <a:pt x="360" y="253"/>
                </a:lnTo>
                <a:lnTo>
                  <a:pt x="302" y="282"/>
                </a:lnTo>
                <a:lnTo>
                  <a:pt x="268" y="250"/>
                </a:lnTo>
                <a:lnTo>
                  <a:pt x="296" y="226"/>
                </a:lnTo>
                <a:lnTo>
                  <a:pt x="268" y="220"/>
                </a:lnTo>
                <a:lnTo>
                  <a:pt x="248" y="220"/>
                </a:lnTo>
                <a:lnTo>
                  <a:pt x="252" y="198"/>
                </a:lnTo>
                <a:lnTo>
                  <a:pt x="247" y="202"/>
                </a:lnTo>
                <a:lnTo>
                  <a:pt x="207" y="214"/>
                </a:lnTo>
                <a:lnTo>
                  <a:pt x="189" y="250"/>
                </a:lnTo>
                <a:lnTo>
                  <a:pt x="163" y="248"/>
                </a:lnTo>
                <a:lnTo>
                  <a:pt x="170" y="224"/>
                </a:lnTo>
                <a:lnTo>
                  <a:pt x="172" y="211"/>
                </a:lnTo>
                <a:lnTo>
                  <a:pt x="188" y="205"/>
                </a:lnTo>
                <a:lnTo>
                  <a:pt x="195" y="197"/>
                </a:lnTo>
                <a:lnTo>
                  <a:pt x="197" y="189"/>
                </a:lnTo>
                <a:lnTo>
                  <a:pt x="188" y="187"/>
                </a:lnTo>
                <a:lnTo>
                  <a:pt x="176" y="160"/>
                </a:lnTo>
                <a:lnTo>
                  <a:pt x="159" y="145"/>
                </a:lnTo>
                <a:lnTo>
                  <a:pt x="135" y="145"/>
                </a:lnTo>
                <a:lnTo>
                  <a:pt x="109" y="152"/>
                </a:lnTo>
                <a:lnTo>
                  <a:pt x="68" y="153"/>
                </a:lnTo>
                <a:lnTo>
                  <a:pt x="47" y="159"/>
                </a:lnTo>
                <a:lnTo>
                  <a:pt x="16" y="159"/>
                </a:lnTo>
                <a:lnTo>
                  <a:pt x="0" y="143"/>
                </a:lnTo>
                <a:lnTo>
                  <a:pt x="11" y="116"/>
                </a:lnTo>
                <a:lnTo>
                  <a:pt x="29" y="90"/>
                </a:lnTo>
                <a:lnTo>
                  <a:pt x="47" y="63"/>
                </a:lnTo>
                <a:lnTo>
                  <a:pt x="39" y="31"/>
                </a:lnTo>
                <a:lnTo>
                  <a:pt x="41" y="26"/>
                </a:lnTo>
                <a:lnTo>
                  <a:pt x="45" y="19"/>
                </a:lnTo>
                <a:lnTo>
                  <a:pt x="61" y="23"/>
                </a:lnTo>
                <a:lnTo>
                  <a:pt x="78" y="19"/>
                </a:lnTo>
                <a:lnTo>
                  <a:pt x="98" y="27"/>
                </a:lnTo>
                <a:lnTo>
                  <a:pt x="118" y="35"/>
                </a:lnTo>
                <a:lnTo>
                  <a:pt x="134" y="31"/>
                </a:lnTo>
                <a:lnTo>
                  <a:pt x="146" y="39"/>
                </a:lnTo>
                <a:lnTo>
                  <a:pt x="163" y="43"/>
                </a:lnTo>
                <a:lnTo>
                  <a:pt x="173" y="50"/>
                </a:lnTo>
                <a:lnTo>
                  <a:pt x="185" y="47"/>
                </a:lnTo>
                <a:lnTo>
                  <a:pt x="185" y="32"/>
                </a:lnTo>
                <a:lnTo>
                  <a:pt x="191" y="26"/>
                </a:lnTo>
                <a:lnTo>
                  <a:pt x="210" y="26"/>
                </a:lnTo>
                <a:lnTo>
                  <a:pt x="216" y="23"/>
                </a:lnTo>
                <a:lnTo>
                  <a:pt x="222" y="14"/>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5" name="Freeform 221"/>
          <p:cNvSpPr>
            <a:spLocks/>
          </p:cNvSpPr>
          <p:nvPr/>
        </p:nvSpPr>
        <p:spPr bwMode="auto">
          <a:xfrm>
            <a:off x="6178551" y="3317876"/>
            <a:ext cx="49213" cy="60325"/>
          </a:xfrm>
          <a:custGeom>
            <a:avLst/>
            <a:gdLst>
              <a:gd name="T0" fmla="*/ 2147483647 w 83"/>
              <a:gd name="T1" fmla="*/ 2147483647 h 101"/>
              <a:gd name="T2" fmla="*/ 2147483647 w 83"/>
              <a:gd name="T3" fmla="*/ 2147483647 h 101"/>
              <a:gd name="T4" fmla="*/ 2147483647 w 83"/>
              <a:gd name="T5" fmla="*/ 2147483647 h 101"/>
              <a:gd name="T6" fmla="*/ 2147483647 w 83"/>
              <a:gd name="T7" fmla="*/ 2147483647 h 101"/>
              <a:gd name="T8" fmla="*/ 2147483647 w 83"/>
              <a:gd name="T9" fmla="*/ 2147483647 h 101"/>
              <a:gd name="T10" fmla="*/ 2147483647 w 83"/>
              <a:gd name="T11" fmla="*/ 2147483647 h 101"/>
              <a:gd name="T12" fmla="*/ 2147483647 w 83"/>
              <a:gd name="T13" fmla="*/ 2147483647 h 101"/>
              <a:gd name="T14" fmla="*/ 2147483647 w 83"/>
              <a:gd name="T15" fmla="*/ 2147483647 h 101"/>
              <a:gd name="T16" fmla="*/ 2147483647 w 83"/>
              <a:gd name="T17" fmla="*/ 2147483647 h 101"/>
              <a:gd name="T18" fmla="*/ 2147483647 w 83"/>
              <a:gd name="T19" fmla="*/ 2147483647 h 101"/>
              <a:gd name="T20" fmla="*/ 2147483647 w 83"/>
              <a:gd name="T21" fmla="*/ 2147483647 h 101"/>
              <a:gd name="T22" fmla="*/ 2147483647 w 83"/>
              <a:gd name="T23" fmla="*/ 2147483647 h 101"/>
              <a:gd name="T24" fmla="*/ 2147483647 w 83"/>
              <a:gd name="T25" fmla="*/ 0 h 101"/>
              <a:gd name="T26" fmla="*/ 0 w 83"/>
              <a:gd name="T27" fmla="*/ 2147483647 h 101"/>
              <a:gd name="T28" fmla="*/ 2147483647 w 83"/>
              <a:gd name="T29" fmla="*/ 2147483647 h 1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101"/>
              <a:gd name="T47" fmla="*/ 83 w 83"/>
              <a:gd name="T48" fmla="*/ 101 h 1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101">
                <a:moveTo>
                  <a:pt x="20" y="26"/>
                </a:moveTo>
                <a:lnTo>
                  <a:pt x="29" y="42"/>
                </a:lnTo>
                <a:lnTo>
                  <a:pt x="34" y="52"/>
                </a:lnTo>
                <a:lnTo>
                  <a:pt x="38" y="99"/>
                </a:lnTo>
                <a:lnTo>
                  <a:pt x="48" y="101"/>
                </a:lnTo>
                <a:lnTo>
                  <a:pt x="55" y="79"/>
                </a:lnTo>
                <a:lnTo>
                  <a:pt x="57" y="66"/>
                </a:lnTo>
                <a:lnTo>
                  <a:pt x="77" y="57"/>
                </a:lnTo>
                <a:lnTo>
                  <a:pt x="83" y="45"/>
                </a:lnTo>
                <a:lnTo>
                  <a:pt x="73" y="42"/>
                </a:lnTo>
                <a:lnTo>
                  <a:pt x="63" y="17"/>
                </a:lnTo>
                <a:lnTo>
                  <a:pt x="44" y="1"/>
                </a:lnTo>
                <a:lnTo>
                  <a:pt x="20" y="0"/>
                </a:lnTo>
                <a:lnTo>
                  <a:pt x="0" y="2"/>
                </a:lnTo>
                <a:lnTo>
                  <a:pt x="20" y="2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6" name="Freeform 222"/>
          <p:cNvSpPr>
            <a:spLocks/>
          </p:cNvSpPr>
          <p:nvPr/>
        </p:nvSpPr>
        <p:spPr bwMode="auto">
          <a:xfrm>
            <a:off x="6361114" y="3400426"/>
            <a:ext cx="111125" cy="53975"/>
          </a:xfrm>
          <a:custGeom>
            <a:avLst/>
            <a:gdLst>
              <a:gd name="T0" fmla="*/ 0 w 188"/>
              <a:gd name="T1" fmla="*/ 2147483647 h 90"/>
              <a:gd name="T2" fmla="*/ 2147483647 w 188"/>
              <a:gd name="T3" fmla="*/ 0 h 90"/>
              <a:gd name="T4" fmla="*/ 2147483647 w 188"/>
              <a:gd name="T5" fmla="*/ 2147483647 h 90"/>
              <a:gd name="T6" fmla="*/ 2147483647 w 188"/>
              <a:gd name="T7" fmla="*/ 2147483647 h 90"/>
              <a:gd name="T8" fmla="*/ 2147483647 w 188"/>
              <a:gd name="T9" fmla="*/ 2147483647 h 90"/>
              <a:gd name="T10" fmla="*/ 2147483647 w 188"/>
              <a:gd name="T11" fmla="*/ 2147483647 h 90"/>
              <a:gd name="T12" fmla="*/ 2147483647 w 188"/>
              <a:gd name="T13" fmla="*/ 2147483647 h 90"/>
              <a:gd name="T14" fmla="*/ 2147483647 w 188"/>
              <a:gd name="T15" fmla="*/ 2147483647 h 90"/>
              <a:gd name="T16" fmla="*/ 2147483647 w 188"/>
              <a:gd name="T17" fmla="*/ 2147483647 h 90"/>
              <a:gd name="T18" fmla="*/ 2147483647 w 188"/>
              <a:gd name="T19" fmla="*/ 2147483647 h 90"/>
              <a:gd name="T20" fmla="*/ 2147483647 w 188"/>
              <a:gd name="T21" fmla="*/ 2147483647 h 90"/>
              <a:gd name="T22" fmla="*/ 2147483647 w 188"/>
              <a:gd name="T23" fmla="*/ 2147483647 h 90"/>
              <a:gd name="T24" fmla="*/ 2147483647 w 188"/>
              <a:gd name="T25" fmla="*/ 2147483647 h 90"/>
              <a:gd name="T26" fmla="*/ 2147483647 w 188"/>
              <a:gd name="T27" fmla="*/ 2147483647 h 90"/>
              <a:gd name="T28" fmla="*/ 2147483647 w 188"/>
              <a:gd name="T29" fmla="*/ 2147483647 h 90"/>
              <a:gd name="T30" fmla="*/ 2147483647 w 188"/>
              <a:gd name="T31" fmla="*/ 2147483647 h 90"/>
              <a:gd name="T32" fmla="*/ 2147483647 w 188"/>
              <a:gd name="T33" fmla="*/ 2147483647 h 90"/>
              <a:gd name="T34" fmla="*/ 2147483647 w 188"/>
              <a:gd name="T35" fmla="*/ 2147483647 h 90"/>
              <a:gd name="T36" fmla="*/ 2147483647 w 188"/>
              <a:gd name="T37" fmla="*/ 2147483647 h 90"/>
              <a:gd name="T38" fmla="*/ 2147483647 w 188"/>
              <a:gd name="T39" fmla="*/ 2147483647 h 90"/>
              <a:gd name="T40" fmla="*/ 2147483647 w 188"/>
              <a:gd name="T41" fmla="*/ 2147483647 h 90"/>
              <a:gd name="T42" fmla="*/ 0 w 188"/>
              <a:gd name="T43" fmla="*/ 2147483647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90"/>
              <a:gd name="T68" fmla="*/ 188 w 188"/>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90">
                <a:moveTo>
                  <a:pt x="0" y="5"/>
                </a:moveTo>
                <a:lnTo>
                  <a:pt x="45" y="0"/>
                </a:lnTo>
                <a:lnTo>
                  <a:pt x="89" y="17"/>
                </a:lnTo>
                <a:lnTo>
                  <a:pt x="105" y="39"/>
                </a:lnTo>
                <a:lnTo>
                  <a:pt x="128" y="39"/>
                </a:lnTo>
                <a:lnTo>
                  <a:pt x="143" y="29"/>
                </a:lnTo>
                <a:lnTo>
                  <a:pt x="154" y="25"/>
                </a:lnTo>
                <a:lnTo>
                  <a:pt x="167" y="48"/>
                </a:lnTo>
                <a:lnTo>
                  <a:pt x="187" y="51"/>
                </a:lnTo>
                <a:lnTo>
                  <a:pt x="182" y="60"/>
                </a:lnTo>
                <a:lnTo>
                  <a:pt x="188" y="78"/>
                </a:lnTo>
                <a:lnTo>
                  <a:pt x="187" y="90"/>
                </a:lnTo>
                <a:lnTo>
                  <a:pt x="167" y="70"/>
                </a:lnTo>
                <a:lnTo>
                  <a:pt x="154" y="64"/>
                </a:lnTo>
                <a:lnTo>
                  <a:pt x="144" y="64"/>
                </a:lnTo>
                <a:lnTo>
                  <a:pt x="139" y="86"/>
                </a:lnTo>
                <a:lnTo>
                  <a:pt x="125" y="79"/>
                </a:lnTo>
                <a:lnTo>
                  <a:pt x="101" y="90"/>
                </a:lnTo>
                <a:lnTo>
                  <a:pt x="73" y="88"/>
                </a:lnTo>
                <a:lnTo>
                  <a:pt x="71" y="51"/>
                </a:lnTo>
                <a:lnTo>
                  <a:pt x="26" y="21"/>
                </a:lnTo>
                <a:lnTo>
                  <a:pt x="0" y="5"/>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7" name="Freeform 223"/>
          <p:cNvSpPr>
            <a:spLocks/>
          </p:cNvSpPr>
          <p:nvPr/>
        </p:nvSpPr>
        <p:spPr bwMode="auto">
          <a:xfrm>
            <a:off x="6443664" y="3430588"/>
            <a:ext cx="92075" cy="82550"/>
          </a:xfrm>
          <a:custGeom>
            <a:avLst/>
            <a:gdLst>
              <a:gd name="T0" fmla="*/ 2147483647 w 156"/>
              <a:gd name="T1" fmla="*/ 2147483647 h 138"/>
              <a:gd name="T2" fmla="*/ 2147483647 w 156"/>
              <a:gd name="T3" fmla="*/ 2147483647 h 138"/>
              <a:gd name="T4" fmla="*/ 2147483647 w 156"/>
              <a:gd name="T5" fmla="*/ 2147483647 h 138"/>
              <a:gd name="T6" fmla="*/ 2147483647 w 156"/>
              <a:gd name="T7" fmla="*/ 2147483647 h 138"/>
              <a:gd name="T8" fmla="*/ 2147483647 w 156"/>
              <a:gd name="T9" fmla="*/ 2147483647 h 138"/>
              <a:gd name="T10" fmla="*/ 2147483647 w 156"/>
              <a:gd name="T11" fmla="*/ 2147483647 h 138"/>
              <a:gd name="T12" fmla="*/ 2147483647 w 156"/>
              <a:gd name="T13" fmla="*/ 2147483647 h 138"/>
              <a:gd name="T14" fmla="*/ 2147483647 w 156"/>
              <a:gd name="T15" fmla="*/ 2147483647 h 138"/>
              <a:gd name="T16" fmla="*/ 2147483647 w 156"/>
              <a:gd name="T17" fmla="*/ 2147483647 h 138"/>
              <a:gd name="T18" fmla="*/ 2147483647 w 156"/>
              <a:gd name="T19" fmla="*/ 2147483647 h 138"/>
              <a:gd name="T20" fmla="*/ 2147483647 w 156"/>
              <a:gd name="T21" fmla="*/ 2147483647 h 138"/>
              <a:gd name="T22" fmla="*/ 2147483647 w 156"/>
              <a:gd name="T23" fmla="*/ 2147483647 h 138"/>
              <a:gd name="T24" fmla="*/ 2147483647 w 156"/>
              <a:gd name="T25" fmla="*/ 2147483647 h 138"/>
              <a:gd name="T26" fmla="*/ 2147483647 w 156"/>
              <a:gd name="T27" fmla="*/ 2147483647 h 138"/>
              <a:gd name="T28" fmla="*/ 2147483647 w 156"/>
              <a:gd name="T29" fmla="*/ 2147483647 h 138"/>
              <a:gd name="T30" fmla="*/ 2147483647 w 156"/>
              <a:gd name="T31" fmla="*/ 2147483647 h 138"/>
              <a:gd name="T32" fmla="*/ 2147483647 w 156"/>
              <a:gd name="T33" fmla="*/ 2147483647 h 138"/>
              <a:gd name="T34" fmla="*/ 2147483647 w 156"/>
              <a:gd name="T35" fmla="*/ 2147483647 h 138"/>
              <a:gd name="T36" fmla="*/ 2147483647 w 156"/>
              <a:gd name="T37" fmla="*/ 2147483647 h 138"/>
              <a:gd name="T38" fmla="*/ 2147483647 w 156"/>
              <a:gd name="T39" fmla="*/ 2147483647 h 138"/>
              <a:gd name="T40" fmla="*/ 2147483647 w 156"/>
              <a:gd name="T41" fmla="*/ 2147483647 h 138"/>
              <a:gd name="T42" fmla="*/ 2147483647 w 156"/>
              <a:gd name="T43" fmla="*/ 2147483647 h 138"/>
              <a:gd name="T44" fmla="*/ 2147483647 w 156"/>
              <a:gd name="T45" fmla="*/ 2147483647 h 138"/>
              <a:gd name="T46" fmla="*/ 2147483647 w 156"/>
              <a:gd name="T47" fmla="*/ 2147483647 h 138"/>
              <a:gd name="T48" fmla="*/ 2147483647 w 156"/>
              <a:gd name="T49" fmla="*/ 2147483647 h 138"/>
              <a:gd name="T50" fmla="*/ 2147483647 w 156"/>
              <a:gd name="T51" fmla="*/ 2147483647 h 138"/>
              <a:gd name="T52" fmla="*/ 0 w 156"/>
              <a:gd name="T53" fmla="*/ 2147483647 h 138"/>
              <a:gd name="T54" fmla="*/ 2147483647 w 156"/>
              <a:gd name="T55" fmla="*/ 2147483647 h 138"/>
              <a:gd name="T56" fmla="*/ 2147483647 w 156"/>
              <a:gd name="T57" fmla="*/ 2147483647 h 138"/>
              <a:gd name="T58" fmla="*/ 2147483647 w 156"/>
              <a:gd name="T59" fmla="*/ 2147483647 h 138"/>
              <a:gd name="T60" fmla="*/ 2147483647 w 156"/>
              <a:gd name="T61" fmla="*/ 2147483647 h 138"/>
              <a:gd name="T62" fmla="*/ 2147483647 w 156"/>
              <a:gd name="T63" fmla="*/ 2147483647 h 138"/>
              <a:gd name="T64" fmla="*/ 2147483647 w 156"/>
              <a:gd name="T65" fmla="*/ 2147483647 h 138"/>
              <a:gd name="T66" fmla="*/ 2147483647 w 156"/>
              <a:gd name="T67" fmla="*/ 2147483647 h 138"/>
              <a:gd name="T68" fmla="*/ 2147483647 w 156"/>
              <a:gd name="T69" fmla="*/ 0 h 138"/>
              <a:gd name="T70" fmla="*/ 2147483647 w 156"/>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
              <a:gd name="T109" fmla="*/ 0 h 138"/>
              <a:gd name="T110" fmla="*/ 156 w 156"/>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 h="138">
                <a:moveTo>
                  <a:pt x="59" y="6"/>
                </a:moveTo>
                <a:lnTo>
                  <a:pt x="67" y="6"/>
                </a:lnTo>
                <a:lnTo>
                  <a:pt x="91" y="13"/>
                </a:lnTo>
                <a:lnTo>
                  <a:pt x="113" y="31"/>
                </a:lnTo>
                <a:lnTo>
                  <a:pt x="126" y="54"/>
                </a:lnTo>
                <a:lnTo>
                  <a:pt x="156" y="79"/>
                </a:lnTo>
                <a:lnTo>
                  <a:pt x="141" y="85"/>
                </a:lnTo>
                <a:lnTo>
                  <a:pt x="128" y="101"/>
                </a:lnTo>
                <a:lnTo>
                  <a:pt x="128" y="110"/>
                </a:lnTo>
                <a:lnTo>
                  <a:pt x="122" y="138"/>
                </a:lnTo>
                <a:lnTo>
                  <a:pt x="100" y="130"/>
                </a:lnTo>
                <a:lnTo>
                  <a:pt x="95" y="106"/>
                </a:lnTo>
                <a:lnTo>
                  <a:pt x="74" y="114"/>
                </a:lnTo>
                <a:lnTo>
                  <a:pt x="54" y="130"/>
                </a:lnTo>
                <a:lnTo>
                  <a:pt x="40" y="127"/>
                </a:lnTo>
                <a:lnTo>
                  <a:pt x="28" y="113"/>
                </a:lnTo>
                <a:lnTo>
                  <a:pt x="21" y="101"/>
                </a:lnTo>
                <a:lnTo>
                  <a:pt x="30" y="89"/>
                </a:lnTo>
                <a:lnTo>
                  <a:pt x="37" y="100"/>
                </a:lnTo>
                <a:lnTo>
                  <a:pt x="64" y="113"/>
                </a:lnTo>
                <a:lnTo>
                  <a:pt x="68" y="101"/>
                </a:lnTo>
                <a:lnTo>
                  <a:pt x="45" y="78"/>
                </a:lnTo>
                <a:lnTo>
                  <a:pt x="36" y="61"/>
                </a:lnTo>
                <a:lnTo>
                  <a:pt x="28" y="54"/>
                </a:lnTo>
                <a:lnTo>
                  <a:pt x="28" y="41"/>
                </a:lnTo>
                <a:lnTo>
                  <a:pt x="15" y="39"/>
                </a:lnTo>
                <a:lnTo>
                  <a:pt x="0" y="35"/>
                </a:lnTo>
                <a:lnTo>
                  <a:pt x="4" y="21"/>
                </a:lnTo>
                <a:lnTo>
                  <a:pt x="7" y="13"/>
                </a:lnTo>
                <a:lnTo>
                  <a:pt x="18" y="13"/>
                </a:lnTo>
                <a:lnTo>
                  <a:pt x="28" y="19"/>
                </a:lnTo>
                <a:lnTo>
                  <a:pt x="48" y="39"/>
                </a:lnTo>
                <a:lnTo>
                  <a:pt x="49" y="27"/>
                </a:lnTo>
                <a:lnTo>
                  <a:pt x="43" y="12"/>
                </a:lnTo>
                <a:lnTo>
                  <a:pt x="48" y="0"/>
                </a:lnTo>
                <a:lnTo>
                  <a:pt x="59" y="6"/>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8" name="Freeform 224"/>
          <p:cNvSpPr>
            <a:spLocks/>
          </p:cNvSpPr>
          <p:nvPr/>
        </p:nvSpPr>
        <p:spPr bwMode="auto">
          <a:xfrm>
            <a:off x="6423026" y="3427414"/>
            <a:ext cx="61913" cy="52387"/>
          </a:xfrm>
          <a:custGeom>
            <a:avLst/>
            <a:gdLst>
              <a:gd name="T0" fmla="*/ 0 w 102"/>
              <a:gd name="T1" fmla="*/ 2147483647 h 85"/>
              <a:gd name="T2" fmla="*/ 2147483647 w 102"/>
              <a:gd name="T3" fmla="*/ 2147483647 h 85"/>
              <a:gd name="T4" fmla="*/ 2147483647 w 102"/>
              <a:gd name="T5" fmla="*/ 2147483647 h 85"/>
              <a:gd name="T6" fmla="*/ 2147483647 w 102"/>
              <a:gd name="T7" fmla="*/ 2147483647 h 85"/>
              <a:gd name="T8" fmla="*/ 2147483647 w 102"/>
              <a:gd name="T9" fmla="*/ 2147483647 h 85"/>
              <a:gd name="T10" fmla="*/ 2147483647 w 102"/>
              <a:gd name="T11" fmla="*/ 2147483647 h 85"/>
              <a:gd name="T12" fmla="*/ 2147483647 w 102"/>
              <a:gd name="T13" fmla="*/ 2147483647 h 85"/>
              <a:gd name="T14" fmla="*/ 2147483647 w 102"/>
              <a:gd name="T15" fmla="*/ 2147483647 h 85"/>
              <a:gd name="T16" fmla="*/ 2147483647 w 102"/>
              <a:gd name="T17" fmla="*/ 2147483647 h 85"/>
              <a:gd name="T18" fmla="*/ 2147483647 w 102"/>
              <a:gd name="T19" fmla="*/ 2147483647 h 85"/>
              <a:gd name="T20" fmla="*/ 2147483647 w 102"/>
              <a:gd name="T21" fmla="*/ 2147483647 h 85"/>
              <a:gd name="T22" fmla="*/ 2147483647 w 102"/>
              <a:gd name="T23" fmla="*/ 2147483647 h 85"/>
              <a:gd name="T24" fmla="*/ 2147483647 w 102"/>
              <a:gd name="T25" fmla="*/ 2147483647 h 85"/>
              <a:gd name="T26" fmla="*/ 2147483647 w 102"/>
              <a:gd name="T27" fmla="*/ 2147483647 h 85"/>
              <a:gd name="T28" fmla="*/ 2147483647 w 102"/>
              <a:gd name="T29" fmla="*/ 2147483647 h 85"/>
              <a:gd name="T30" fmla="*/ 2147483647 w 102"/>
              <a:gd name="T31" fmla="*/ 0 h 85"/>
              <a:gd name="T32" fmla="*/ 2147483647 w 102"/>
              <a:gd name="T33" fmla="*/ 2147483647 h 85"/>
              <a:gd name="T34" fmla="*/ 0 w 102"/>
              <a:gd name="T35" fmla="*/ 2147483647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85"/>
              <a:gd name="T56" fmla="*/ 102 w 102"/>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85">
                <a:moveTo>
                  <a:pt x="0" y="12"/>
                </a:moveTo>
                <a:lnTo>
                  <a:pt x="14" y="27"/>
                </a:lnTo>
                <a:lnTo>
                  <a:pt x="28" y="46"/>
                </a:lnTo>
                <a:lnTo>
                  <a:pt x="52" y="75"/>
                </a:lnTo>
                <a:lnTo>
                  <a:pt x="68" y="58"/>
                </a:lnTo>
                <a:lnTo>
                  <a:pt x="68" y="73"/>
                </a:lnTo>
                <a:lnTo>
                  <a:pt x="80" y="75"/>
                </a:lnTo>
                <a:lnTo>
                  <a:pt x="96" y="85"/>
                </a:lnTo>
                <a:lnTo>
                  <a:pt x="102" y="73"/>
                </a:lnTo>
                <a:lnTo>
                  <a:pt x="79" y="50"/>
                </a:lnTo>
                <a:lnTo>
                  <a:pt x="71" y="34"/>
                </a:lnTo>
                <a:lnTo>
                  <a:pt x="62" y="26"/>
                </a:lnTo>
                <a:lnTo>
                  <a:pt x="62" y="13"/>
                </a:lnTo>
                <a:lnTo>
                  <a:pt x="49" y="11"/>
                </a:lnTo>
                <a:lnTo>
                  <a:pt x="34" y="7"/>
                </a:lnTo>
                <a:lnTo>
                  <a:pt x="19" y="0"/>
                </a:lnTo>
                <a:lnTo>
                  <a:pt x="6" y="2"/>
                </a:lnTo>
                <a:lnTo>
                  <a:pt x="0" y="12"/>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49" name="Freeform 225"/>
          <p:cNvSpPr>
            <a:spLocks/>
          </p:cNvSpPr>
          <p:nvPr/>
        </p:nvSpPr>
        <p:spPr bwMode="auto">
          <a:xfrm>
            <a:off x="6459539" y="3165476"/>
            <a:ext cx="630237" cy="296863"/>
          </a:xfrm>
          <a:custGeom>
            <a:avLst/>
            <a:gdLst>
              <a:gd name="T0" fmla="*/ 2147483647 w 1059"/>
              <a:gd name="T1" fmla="*/ 2147483647 h 499"/>
              <a:gd name="T2" fmla="*/ 2147483647 w 1059"/>
              <a:gd name="T3" fmla="*/ 2147483647 h 499"/>
              <a:gd name="T4" fmla="*/ 2147483647 w 1059"/>
              <a:gd name="T5" fmla="*/ 2147483647 h 499"/>
              <a:gd name="T6" fmla="*/ 2147483647 w 1059"/>
              <a:gd name="T7" fmla="*/ 2147483647 h 499"/>
              <a:gd name="T8" fmla="*/ 2147483647 w 1059"/>
              <a:gd name="T9" fmla="*/ 2147483647 h 499"/>
              <a:gd name="T10" fmla="*/ 2147483647 w 1059"/>
              <a:gd name="T11" fmla="*/ 2147483647 h 499"/>
              <a:gd name="T12" fmla="*/ 2147483647 w 1059"/>
              <a:gd name="T13" fmla="*/ 2147483647 h 499"/>
              <a:gd name="T14" fmla="*/ 2147483647 w 1059"/>
              <a:gd name="T15" fmla="*/ 2147483647 h 499"/>
              <a:gd name="T16" fmla="*/ 2147483647 w 1059"/>
              <a:gd name="T17" fmla="*/ 2147483647 h 499"/>
              <a:gd name="T18" fmla="*/ 2147483647 w 1059"/>
              <a:gd name="T19" fmla="*/ 2147483647 h 499"/>
              <a:gd name="T20" fmla="*/ 2147483647 w 1059"/>
              <a:gd name="T21" fmla="*/ 2147483647 h 499"/>
              <a:gd name="T22" fmla="*/ 2147483647 w 1059"/>
              <a:gd name="T23" fmla="*/ 2147483647 h 499"/>
              <a:gd name="T24" fmla="*/ 2147483647 w 1059"/>
              <a:gd name="T25" fmla="*/ 2147483647 h 499"/>
              <a:gd name="T26" fmla="*/ 2147483647 w 1059"/>
              <a:gd name="T27" fmla="*/ 2147483647 h 499"/>
              <a:gd name="T28" fmla="*/ 2147483647 w 1059"/>
              <a:gd name="T29" fmla="*/ 2147483647 h 499"/>
              <a:gd name="T30" fmla="*/ 2147483647 w 1059"/>
              <a:gd name="T31" fmla="*/ 2147483647 h 499"/>
              <a:gd name="T32" fmla="*/ 2147483647 w 1059"/>
              <a:gd name="T33" fmla="*/ 2147483647 h 499"/>
              <a:gd name="T34" fmla="*/ 2147483647 w 1059"/>
              <a:gd name="T35" fmla="*/ 2147483647 h 499"/>
              <a:gd name="T36" fmla="*/ 2147483647 w 1059"/>
              <a:gd name="T37" fmla="*/ 2147483647 h 499"/>
              <a:gd name="T38" fmla="*/ 2147483647 w 1059"/>
              <a:gd name="T39" fmla="*/ 2147483647 h 499"/>
              <a:gd name="T40" fmla="*/ 2147483647 w 1059"/>
              <a:gd name="T41" fmla="*/ 2147483647 h 499"/>
              <a:gd name="T42" fmla="*/ 2147483647 w 1059"/>
              <a:gd name="T43" fmla="*/ 2147483647 h 499"/>
              <a:gd name="T44" fmla="*/ 0 w 1059"/>
              <a:gd name="T45" fmla="*/ 2147483647 h 499"/>
              <a:gd name="T46" fmla="*/ 2147483647 w 1059"/>
              <a:gd name="T47" fmla="*/ 2147483647 h 499"/>
              <a:gd name="T48" fmla="*/ 2147483647 w 1059"/>
              <a:gd name="T49" fmla="*/ 2147483647 h 499"/>
              <a:gd name="T50" fmla="*/ 2147483647 w 1059"/>
              <a:gd name="T51" fmla="*/ 2147483647 h 499"/>
              <a:gd name="T52" fmla="*/ 2147483647 w 1059"/>
              <a:gd name="T53" fmla="*/ 2147483647 h 499"/>
              <a:gd name="T54" fmla="*/ 2147483647 w 1059"/>
              <a:gd name="T55" fmla="*/ 2147483647 h 499"/>
              <a:gd name="T56" fmla="*/ 2147483647 w 1059"/>
              <a:gd name="T57" fmla="*/ 2147483647 h 499"/>
              <a:gd name="T58" fmla="*/ 2147483647 w 1059"/>
              <a:gd name="T59" fmla="*/ 2147483647 h 499"/>
              <a:gd name="T60" fmla="*/ 2147483647 w 1059"/>
              <a:gd name="T61" fmla="*/ 2147483647 h 499"/>
              <a:gd name="T62" fmla="*/ 2147483647 w 1059"/>
              <a:gd name="T63" fmla="*/ 2147483647 h 499"/>
              <a:gd name="T64" fmla="*/ 2147483647 w 1059"/>
              <a:gd name="T65" fmla="*/ 2147483647 h 499"/>
              <a:gd name="T66" fmla="*/ 2147483647 w 1059"/>
              <a:gd name="T67" fmla="*/ 2147483647 h 499"/>
              <a:gd name="T68" fmla="*/ 2147483647 w 1059"/>
              <a:gd name="T69" fmla="*/ 2147483647 h 499"/>
              <a:gd name="T70" fmla="*/ 2147483647 w 1059"/>
              <a:gd name="T71" fmla="*/ 2147483647 h 499"/>
              <a:gd name="T72" fmla="*/ 2147483647 w 1059"/>
              <a:gd name="T73" fmla="*/ 2147483647 h 499"/>
              <a:gd name="T74" fmla="*/ 2147483647 w 1059"/>
              <a:gd name="T75" fmla="*/ 2147483647 h 499"/>
              <a:gd name="T76" fmla="*/ 2147483647 w 1059"/>
              <a:gd name="T77" fmla="*/ 2147483647 h 499"/>
              <a:gd name="T78" fmla="*/ 2147483647 w 1059"/>
              <a:gd name="T79" fmla="*/ 2147483647 h 499"/>
              <a:gd name="T80" fmla="*/ 2147483647 w 1059"/>
              <a:gd name="T81" fmla="*/ 2147483647 h 499"/>
              <a:gd name="T82" fmla="*/ 2147483647 w 1059"/>
              <a:gd name="T83" fmla="*/ 2147483647 h 499"/>
              <a:gd name="T84" fmla="*/ 2147483647 w 1059"/>
              <a:gd name="T85" fmla="*/ 2147483647 h 499"/>
              <a:gd name="T86" fmla="*/ 2147483647 w 1059"/>
              <a:gd name="T87" fmla="*/ 2147483647 h 499"/>
              <a:gd name="T88" fmla="*/ 2147483647 w 1059"/>
              <a:gd name="T89" fmla="*/ 2147483647 h 499"/>
              <a:gd name="T90" fmla="*/ 2147483647 w 1059"/>
              <a:gd name="T91" fmla="*/ 2147483647 h 499"/>
              <a:gd name="T92" fmla="*/ 2147483647 w 1059"/>
              <a:gd name="T93" fmla="*/ 2147483647 h 499"/>
              <a:gd name="T94" fmla="*/ 2147483647 w 1059"/>
              <a:gd name="T95" fmla="*/ 2147483647 h 499"/>
              <a:gd name="T96" fmla="*/ 2147483647 w 1059"/>
              <a:gd name="T97" fmla="*/ 2147483647 h 499"/>
              <a:gd name="T98" fmla="*/ 2147483647 w 1059"/>
              <a:gd name="T99" fmla="*/ 2147483647 h 499"/>
              <a:gd name="T100" fmla="*/ 2147483647 w 1059"/>
              <a:gd name="T101" fmla="*/ 2147483647 h 4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9"/>
              <a:gd name="T154" fmla="*/ 0 h 499"/>
              <a:gd name="T155" fmla="*/ 1059 w 1059"/>
              <a:gd name="T156" fmla="*/ 499 h 4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9" h="499">
                <a:moveTo>
                  <a:pt x="1034" y="257"/>
                </a:moveTo>
                <a:lnTo>
                  <a:pt x="1059" y="247"/>
                </a:lnTo>
                <a:lnTo>
                  <a:pt x="1007" y="206"/>
                </a:lnTo>
                <a:lnTo>
                  <a:pt x="973" y="223"/>
                </a:lnTo>
                <a:lnTo>
                  <a:pt x="924" y="208"/>
                </a:lnTo>
                <a:lnTo>
                  <a:pt x="902" y="194"/>
                </a:lnTo>
                <a:lnTo>
                  <a:pt x="880" y="194"/>
                </a:lnTo>
                <a:lnTo>
                  <a:pt x="869" y="170"/>
                </a:lnTo>
                <a:lnTo>
                  <a:pt x="861" y="155"/>
                </a:lnTo>
                <a:lnTo>
                  <a:pt x="843" y="155"/>
                </a:lnTo>
                <a:lnTo>
                  <a:pt x="827" y="155"/>
                </a:lnTo>
                <a:lnTo>
                  <a:pt x="811" y="162"/>
                </a:lnTo>
                <a:lnTo>
                  <a:pt x="785" y="135"/>
                </a:lnTo>
                <a:lnTo>
                  <a:pt x="776" y="139"/>
                </a:lnTo>
                <a:lnTo>
                  <a:pt x="764" y="144"/>
                </a:lnTo>
                <a:lnTo>
                  <a:pt x="749" y="151"/>
                </a:lnTo>
                <a:lnTo>
                  <a:pt x="727" y="129"/>
                </a:lnTo>
                <a:lnTo>
                  <a:pt x="674" y="84"/>
                </a:lnTo>
                <a:lnTo>
                  <a:pt x="633" y="55"/>
                </a:lnTo>
                <a:lnTo>
                  <a:pt x="608" y="31"/>
                </a:lnTo>
                <a:lnTo>
                  <a:pt x="565" y="60"/>
                </a:lnTo>
                <a:lnTo>
                  <a:pt x="559" y="39"/>
                </a:lnTo>
                <a:lnTo>
                  <a:pt x="496" y="38"/>
                </a:lnTo>
                <a:lnTo>
                  <a:pt x="489" y="38"/>
                </a:lnTo>
                <a:lnTo>
                  <a:pt x="461" y="0"/>
                </a:lnTo>
                <a:lnTo>
                  <a:pt x="432" y="4"/>
                </a:lnTo>
                <a:lnTo>
                  <a:pt x="412" y="20"/>
                </a:lnTo>
                <a:lnTo>
                  <a:pt x="373" y="29"/>
                </a:lnTo>
                <a:lnTo>
                  <a:pt x="362" y="21"/>
                </a:lnTo>
                <a:lnTo>
                  <a:pt x="340" y="41"/>
                </a:lnTo>
                <a:lnTo>
                  <a:pt x="326" y="39"/>
                </a:lnTo>
                <a:lnTo>
                  <a:pt x="270" y="45"/>
                </a:lnTo>
                <a:lnTo>
                  <a:pt x="258" y="41"/>
                </a:lnTo>
                <a:lnTo>
                  <a:pt x="250" y="47"/>
                </a:lnTo>
                <a:lnTo>
                  <a:pt x="273" y="74"/>
                </a:lnTo>
                <a:lnTo>
                  <a:pt x="258" y="101"/>
                </a:lnTo>
                <a:lnTo>
                  <a:pt x="261" y="118"/>
                </a:lnTo>
                <a:lnTo>
                  <a:pt x="261" y="126"/>
                </a:lnTo>
                <a:lnTo>
                  <a:pt x="291" y="126"/>
                </a:lnTo>
                <a:lnTo>
                  <a:pt x="299" y="144"/>
                </a:lnTo>
                <a:lnTo>
                  <a:pt x="299" y="162"/>
                </a:lnTo>
                <a:lnTo>
                  <a:pt x="291" y="166"/>
                </a:lnTo>
                <a:lnTo>
                  <a:pt x="278" y="155"/>
                </a:lnTo>
                <a:lnTo>
                  <a:pt x="266" y="162"/>
                </a:lnTo>
                <a:lnTo>
                  <a:pt x="258" y="168"/>
                </a:lnTo>
                <a:lnTo>
                  <a:pt x="238" y="155"/>
                </a:lnTo>
                <a:lnTo>
                  <a:pt x="232" y="142"/>
                </a:lnTo>
                <a:lnTo>
                  <a:pt x="212" y="147"/>
                </a:lnTo>
                <a:lnTo>
                  <a:pt x="212" y="152"/>
                </a:lnTo>
                <a:lnTo>
                  <a:pt x="197" y="142"/>
                </a:lnTo>
                <a:lnTo>
                  <a:pt x="181" y="155"/>
                </a:lnTo>
                <a:lnTo>
                  <a:pt x="158" y="162"/>
                </a:lnTo>
                <a:lnTo>
                  <a:pt x="149" y="155"/>
                </a:lnTo>
                <a:lnTo>
                  <a:pt x="144" y="142"/>
                </a:lnTo>
                <a:lnTo>
                  <a:pt x="114" y="139"/>
                </a:lnTo>
                <a:lnTo>
                  <a:pt x="66" y="135"/>
                </a:lnTo>
                <a:lnTo>
                  <a:pt x="54" y="139"/>
                </a:lnTo>
                <a:lnTo>
                  <a:pt x="49" y="147"/>
                </a:lnTo>
                <a:lnTo>
                  <a:pt x="40" y="144"/>
                </a:lnTo>
                <a:lnTo>
                  <a:pt x="33" y="160"/>
                </a:lnTo>
                <a:lnTo>
                  <a:pt x="28" y="170"/>
                </a:lnTo>
                <a:lnTo>
                  <a:pt x="28" y="177"/>
                </a:lnTo>
                <a:lnTo>
                  <a:pt x="32" y="187"/>
                </a:lnTo>
                <a:lnTo>
                  <a:pt x="24" y="188"/>
                </a:lnTo>
                <a:lnTo>
                  <a:pt x="15" y="170"/>
                </a:lnTo>
                <a:lnTo>
                  <a:pt x="2" y="171"/>
                </a:lnTo>
                <a:lnTo>
                  <a:pt x="0" y="199"/>
                </a:lnTo>
                <a:lnTo>
                  <a:pt x="0" y="216"/>
                </a:lnTo>
                <a:lnTo>
                  <a:pt x="0" y="228"/>
                </a:lnTo>
                <a:lnTo>
                  <a:pt x="5" y="241"/>
                </a:lnTo>
                <a:lnTo>
                  <a:pt x="12" y="251"/>
                </a:lnTo>
                <a:lnTo>
                  <a:pt x="12" y="267"/>
                </a:lnTo>
                <a:lnTo>
                  <a:pt x="24" y="264"/>
                </a:lnTo>
                <a:lnTo>
                  <a:pt x="37" y="253"/>
                </a:lnTo>
                <a:lnTo>
                  <a:pt x="44" y="264"/>
                </a:lnTo>
                <a:lnTo>
                  <a:pt x="57" y="281"/>
                </a:lnTo>
                <a:lnTo>
                  <a:pt x="67" y="293"/>
                </a:lnTo>
                <a:lnTo>
                  <a:pt x="79" y="321"/>
                </a:lnTo>
                <a:lnTo>
                  <a:pt x="100" y="314"/>
                </a:lnTo>
                <a:lnTo>
                  <a:pt x="135" y="306"/>
                </a:lnTo>
                <a:lnTo>
                  <a:pt x="190" y="299"/>
                </a:lnTo>
                <a:lnTo>
                  <a:pt x="205" y="317"/>
                </a:lnTo>
                <a:lnTo>
                  <a:pt x="206" y="352"/>
                </a:lnTo>
                <a:lnTo>
                  <a:pt x="181" y="358"/>
                </a:lnTo>
                <a:lnTo>
                  <a:pt x="158" y="365"/>
                </a:lnTo>
                <a:lnTo>
                  <a:pt x="161" y="389"/>
                </a:lnTo>
                <a:lnTo>
                  <a:pt x="125" y="389"/>
                </a:lnTo>
                <a:lnTo>
                  <a:pt x="158" y="439"/>
                </a:lnTo>
                <a:lnTo>
                  <a:pt x="171" y="443"/>
                </a:lnTo>
                <a:lnTo>
                  <a:pt x="189" y="446"/>
                </a:lnTo>
                <a:lnTo>
                  <a:pt x="194" y="466"/>
                </a:lnTo>
                <a:lnTo>
                  <a:pt x="202" y="459"/>
                </a:lnTo>
                <a:lnTo>
                  <a:pt x="233" y="453"/>
                </a:lnTo>
                <a:lnTo>
                  <a:pt x="247" y="460"/>
                </a:lnTo>
                <a:lnTo>
                  <a:pt x="258" y="471"/>
                </a:lnTo>
                <a:lnTo>
                  <a:pt x="267" y="460"/>
                </a:lnTo>
                <a:lnTo>
                  <a:pt x="286" y="463"/>
                </a:lnTo>
                <a:lnTo>
                  <a:pt x="254" y="353"/>
                </a:lnTo>
                <a:lnTo>
                  <a:pt x="266" y="348"/>
                </a:lnTo>
                <a:lnTo>
                  <a:pt x="308" y="324"/>
                </a:lnTo>
                <a:lnTo>
                  <a:pt x="316" y="323"/>
                </a:lnTo>
                <a:lnTo>
                  <a:pt x="310" y="314"/>
                </a:lnTo>
                <a:lnTo>
                  <a:pt x="318" y="320"/>
                </a:lnTo>
                <a:lnTo>
                  <a:pt x="318" y="306"/>
                </a:lnTo>
                <a:lnTo>
                  <a:pt x="326" y="299"/>
                </a:lnTo>
                <a:lnTo>
                  <a:pt x="330" y="301"/>
                </a:lnTo>
                <a:lnTo>
                  <a:pt x="338" y="301"/>
                </a:lnTo>
                <a:lnTo>
                  <a:pt x="348" y="309"/>
                </a:lnTo>
                <a:lnTo>
                  <a:pt x="360" y="296"/>
                </a:lnTo>
                <a:lnTo>
                  <a:pt x="368" y="299"/>
                </a:lnTo>
                <a:lnTo>
                  <a:pt x="359" y="320"/>
                </a:lnTo>
                <a:lnTo>
                  <a:pt x="365" y="344"/>
                </a:lnTo>
                <a:lnTo>
                  <a:pt x="388" y="360"/>
                </a:lnTo>
                <a:lnTo>
                  <a:pt x="388" y="365"/>
                </a:lnTo>
                <a:lnTo>
                  <a:pt x="378" y="377"/>
                </a:lnTo>
                <a:lnTo>
                  <a:pt x="384" y="383"/>
                </a:lnTo>
                <a:lnTo>
                  <a:pt x="410" y="396"/>
                </a:lnTo>
                <a:lnTo>
                  <a:pt x="418" y="411"/>
                </a:lnTo>
                <a:lnTo>
                  <a:pt x="444" y="402"/>
                </a:lnTo>
                <a:lnTo>
                  <a:pt x="473" y="396"/>
                </a:lnTo>
                <a:lnTo>
                  <a:pt x="496" y="444"/>
                </a:lnTo>
                <a:lnTo>
                  <a:pt x="505" y="467"/>
                </a:lnTo>
                <a:lnTo>
                  <a:pt x="498" y="474"/>
                </a:lnTo>
                <a:lnTo>
                  <a:pt x="493" y="482"/>
                </a:lnTo>
                <a:lnTo>
                  <a:pt x="514" y="488"/>
                </a:lnTo>
                <a:lnTo>
                  <a:pt x="521" y="499"/>
                </a:lnTo>
                <a:lnTo>
                  <a:pt x="552" y="488"/>
                </a:lnTo>
                <a:lnTo>
                  <a:pt x="563" y="499"/>
                </a:lnTo>
                <a:lnTo>
                  <a:pt x="584" y="486"/>
                </a:lnTo>
                <a:lnTo>
                  <a:pt x="598" y="484"/>
                </a:lnTo>
                <a:lnTo>
                  <a:pt x="617" y="487"/>
                </a:lnTo>
                <a:lnTo>
                  <a:pt x="657" y="487"/>
                </a:lnTo>
                <a:lnTo>
                  <a:pt x="647" y="478"/>
                </a:lnTo>
                <a:lnTo>
                  <a:pt x="647" y="463"/>
                </a:lnTo>
                <a:lnTo>
                  <a:pt x="652" y="455"/>
                </a:lnTo>
                <a:lnTo>
                  <a:pt x="652" y="447"/>
                </a:lnTo>
                <a:lnTo>
                  <a:pt x="640" y="439"/>
                </a:lnTo>
                <a:lnTo>
                  <a:pt x="667" y="438"/>
                </a:lnTo>
                <a:lnTo>
                  <a:pt x="687" y="439"/>
                </a:lnTo>
                <a:lnTo>
                  <a:pt x="693" y="447"/>
                </a:lnTo>
                <a:lnTo>
                  <a:pt x="711" y="444"/>
                </a:lnTo>
                <a:lnTo>
                  <a:pt x="697" y="422"/>
                </a:lnTo>
                <a:lnTo>
                  <a:pt x="712" y="418"/>
                </a:lnTo>
                <a:lnTo>
                  <a:pt x="773" y="428"/>
                </a:lnTo>
                <a:lnTo>
                  <a:pt x="824" y="433"/>
                </a:lnTo>
                <a:lnTo>
                  <a:pt x="861" y="452"/>
                </a:lnTo>
                <a:lnTo>
                  <a:pt x="880" y="452"/>
                </a:lnTo>
                <a:lnTo>
                  <a:pt x="886" y="471"/>
                </a:lnTo>
                <a:lnTo>
                  <a:pt x="902" y="428"/>
                </a:lnTo>
                <a:lnTo>
                  <a:pt x="880" y="380"/>
                </a:lnTo>
                <a:lnTo>
                  <a:pt x="944" y="365"/>
                </a:lnTo>
                <a:lnTo>
                  <a:pt x="950" y="338"/>
                </a:lnTo>
                <a:lnTo>
                  <a:pt x="959" y="299"/>
                </a:lnTo>
                <a:lnTo>
                  <a:pt x="1024" y="301"/>
                </a:lnTo>
                <a:lnTo>
                  <a:pt x="1034" y="257"/>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0" name="Freeform 226"/>
          <p:cNvSpPr>
            <a:spLocks/>
          </p:cNvSpPr>
          <p:nvPr/>
        </p:nvSpPr>
        <p:spPr bwMode="auto">
          <a:xfrm>
            <a:off x="6610350" y="3357563"/>
            <a:ext cx="274638" cy="184150"/>
          </a:xfrm>
          <a:custGeom>
            <a:avLst/>
            <a:gdLst>
              <a:gd name="T0" fmla="*/ 2147483647 w 462"/>
              <a:gd name="T1" fmla="*/ 2147483647 h 309"/>
              <a:gd name="T2" fmla="*/ 2147483647 w 462"/>
              <a:gd name="T3" fmla="*/ 2147483647 h 309"/>
              <a:gd name="T4" fmla="*/ 2147483647 w 462"/>
              <a:gd name="T5" fmla="*/ 2147483647 h 309"/>
              <a:gd name="T6" fmla="*/ 2147483647 w 462"/>
              <a:gd name="T7" fmla="*/ 2147483647 h 309"/>
              <a:gd name="T8" fmla="*/ 2147483647 w 462"/>
              <a:gd name="T9" fmla="*/ 2147483647 h 309"/>
              <a:gd name="T10" fmla="*/ 2147483647 w 462"/>
              <a:gd name="T11" fmla="*/ 2147483647 h 309"/>
              <a:gd name="T12" fmla="*/ 2147483647 w 462"/>
              <a:gd name="T13" fmla="*/ 2147483647 h 309"/>
              <a:gd name="T14" fmla="*/ 2147483647 w 462"/>
              <a:gd name="T15" fmla="*/ 2147483647 h 309"/>
              <a:gd name="T16" fmla="*/ 2147483647 w 462"/>
              <a:gd name="T17" fmla="*/ 2147483647 h 309"/>
              <a:gd name="T18" fmla="*/ 2147483647 w 462"/>
              <a:gd name="T19" fmla="*/ 2147483647 h 309"/>
              <a:gd name="T20" fmla="*/ 2147483647 w 462"/>
              <a:gd name="T21" fmla="*/ 2147483647 h 309"/>
              <a:gd name="T22" fmla="*/ 2147483647 w 462"/>
              <a:gd name="T23" fmla="*/ 2147483647 h 309"/>
              <a:gd name="T24" fmla="*/ 2147483647 w 462"/>
              <a:gd name="T25" fmla="*/ 2147483647 h 309"/>
              <a:gd name="T26" fmla="*/ 2147483647 w 462"/>
              <a:gd name="T27" fmla="*/ 2147483647 h 309"/>
              <a:gd name="T28" fmla="*/ 2147483647 w 462"/>
              <a:gd name="T29" fmla="*/ 2147483647 h 309"/>
              <a:gd name="T30" fmla="*/ 2147483647 w 462"/>
              <a:gd name="T31" fmla="*/ 2147483647 h 309"/>
              <a:gd name="T32" fmla="*/ 2147483647 w 462"/>
              <a:gd name="T33" fmla="*/ 2147483647 h 309"/>
              <a:gd name="T34" fmla="*/ 2147483647 w 462"/>
              <a:gd name="T35" fmla="*/ 2147483647 h 309"/>
              <a:gd name="T36" fmla="*/ 2147483647 w 462"/>
              <a:gd name="T37" fmla="*/ 2147483647 h 309"/>
              <a:gd name="T38" fmla="*/ 2147483647 w 462"/>
              <a:gd name="T39" fmla="*/ 2147483647 h 309"/>
              <a:gd name="T40" fmla="*/ 2147483647 w 462"/>
              <a:gd name="T41" fmla="*/ 2147483647 h 309"/>
              <a:gd name="T42" fmla="*/ 2147483647 w 462"/>
              <a:gd name="T43" fmla="*/ 2147483647 h 309"/>
              <a:gd name="T44" fmla="*/ 2147483647 w 462"/>
              <a:gd name="T45" fmla="*/ 2147483647 h 309"/>
              <a:gd name="T46" fmla="*/ 2147483647 w 462"/>
              <a:gd name="T47" fmla="*/ 2147483647 h 309"/>
              <a:gd name="T48" fmla="*/ 2147483647 w 462"/>
              <a:gd name="T49" fmla="*/ 2147483647 h 309"/>
              <a:gd name="T50" fmla="*/ 2147483647 w 462"/>
              <a:gd name="T51" fmla="*/ 2147483647 h 309"/>
              <a:gd name="T52" fmla="*/ 2147483647 w 462"/>
              <a:gd name="T53" fmla="*/ 2147483647 h 309"/>
              <a:gd name="T54" fmla="*/ 2147483647 w 462"/>
              <a:gd name="T55" fmla="*/ 2147483647 h 309"/>
              <a:gd name="T56" fmla="*/ 2147483647 w 462"/>
              <a:gd name="T57" fmla="*/ 2147483647 h 309"/>
              <a:gd name="T58" fmla="*/ 2147483647 w 462"/>
              <a:gd name="T59" fmla="*/ 2147483647 h 309"/>
              <a:gd name="T60" fmla="*/ 2147483647 w 462"/>
              <a:gd name="T61" fmla="*/ 2147483647 h 309"/>
              <a:gd name="T62" fmla="*/ 2147483647 w 462"/>
              <a:gd name="T63" fmla="*/ 2147483647 h 309"/>
              <a:gd name="T64" fmla="*/ 2147483647 w 462"/>
              <a:gd name="T65" fmla="*/ 2147483647 h 309"/>
              <a:gd name="T66" fmla="*/ 2147483647 w 462"/>
              <a:gd name="T67" fmla="*/ 0 h 309"/>
              <a:gd name="T68" fmla="*/ 2147483647 w 462"/>
              <a:gd name="T69" fmla="*/ 214748364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2"/>
              <a:gd name="T106" fmla="*/ 0 h 309"/>
              <a:gd name="T107" fmla="*/ 462 w 462"/>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2" h="309">
                <a:moveTo>
                  <a:pt x="32" y="140"/>
                </a:moveTo>
                <a:lnTo>
                  <a:pt x="42" y="137"/>
                </a:lnTo>
                <a:lnTo>
                  <a:pt x="47" y="125"/>
                </a:lnTo>
                <a:lnTo>
                  <a:pt x="51" y="116"/>
                </a:lnTo>
                <a:lnTo>
                  <a:pt x="64" y="121"/>
                </a:lnTo>
                <a:lnTo>
                  <a:pt x="62" y="105"/>
                </a:lnTo>
                <a:lnTo>
                  <a:pt x="76" y="99"/>
                </a:lnTo>
                <a:lnTo>
                  <a:pt x="83" y="110"/>
                </a:lnTo>
                <a:lnTo>
                  <a:pt x="94" y="110"/>
                </a:lnTo>
                <a:lnTo>
                  <a:pt x="105" y="116"/>
                </a:lnTo>
                <a:lnTo>
                  <a:pt x="111" y="121"/>
                </a:lnTo>
                <a:lnTo>
                  <a:pt x="111" y="124"/>
                </a:lnTo>
                <a:lnTo>
                  <a:pt x="112" y="133"/>
                </a:lnTo>
                <a:lnTo>
                  <a:pt x="124" y="137"/>
                </a:lnTo>
                <a:lnTo>
                  <a:pt x="124" y="152"/>
                </a:lnTo>
                <a:lnTo>
                  <a:pt x="137" y="175"/>
                </a:lnTo>
                <a:lnTo>
                  <a:pt x="149" y="176"/>
                </a:lnTo>
                <a:lnTo>
                  <a:pt x="153" y="171"/>
                </a:lnTo>
                <a:lnTo>
                  <a:pt x="168" y="163"/>
                </a:lnTo>
                <a:lnTo>
                  <a:pt x="181" y="175"/>
                </a:lnTo>
                <a:lnTo>
                  <a:pt x="194" y="193"/>
                </a:lnTo>
                <a:lnTo>
                  <a:pt x="216" y="214"/>
                </a:lnTo>
                <a:lnTo>
                  <a:pt x="255" y="225"/>
                </a:lnTo>
                <a:lnTo>
                  <a:pt x="255" y="241"/>
                </a:lnTo>
                <a:lnTo>
                  <a:pt x="281" y="251"/>
                </a:lnTo>
                <a:lnTo>
                  <a:pt x="292" y="266"/>
                </a:lnTo>
                <a:lnTo>
                  <a:pt x="284" y="309"/>
                </a:lnTo>
                <a:lnTo>
                  <a:pt x="308" y="309"/>
                </a:lnTo>
                <a:lnTo>
                  <a:pt x="321" y="287"/>
                </a:lnTo>
                <a:lnTo>
                  <a:pt x="331" y="275"/>
                </a:lnTo>
                <a:lnTo>
                  <a:pt x="337" y="262"/>
                </a:lnTo>
                <a:lnTo>
                  <a:pt x="333" y="242"/>
                </a:lnTo>
                <a:lnTo>
                  <a:pt x="315" y="235"/>
                </a:lnTo>
                <a:lnTo>
                  <a:pt x="319" y="196"/>
                </a:lnTo>
                <a:lnTo>
                  <a:pt x="335" y="183"/>
                </a:lnTo>
                <a:lnTo>
                  <a:pt x="350" y="188"/>
                </a:lnTo>
                <a:lnTo>
                  <a:pt x="385" y="179"/>
                </a:lnTo>
                <a:lnTo>
                  <a:pt x="389" y="196"/>
                </a:lnTo>
                <a:lnTo>
                  <a:pt x="410" y="196"/>
                </a:lnTo>
                <a:lnTo>
                  <a:pt x="452" y="193"/>
                </a:lnTo>
                <a:lnTo>
                  <a:pt x="462" y="175"/>
                </a:lnTo>
                <a:lnTo>
                  <a:pt x="452" y="163"/>
                </a:lnTo>
                <a:lnTo>
                  <a:pt x="423" y="163"/>
                </a:lnTo>
                <a:lnTo>
                  <a:pt x="377" y="163"/>
                </a:lnTo>
                <a:lnTo>
                  <a:pt x="359" y="163"/>
                </a:lnTo>
                <a:lnTo>
                  <a:pt x="340" y="161"/>
                </a:lnTo>
                <a:lnTo>
                  <a:pt x="309" y="176"/>
                </a:lnTo>
                <a:lnTo>
                  <a:pt x="306" y="175"/>
                </a:lnTo>
                <a:lnTo>
                  <a:pt x="298" y="165"/>
                </a:lnTo>
                <a:lnTo>
                  <a:pt x="283" y="171"/>
                </a:lnTo>
                <a:lnTo>
                  <a:pt x="267" y="176"/>
                </a:lnTo>
                <a:lnTo>
                  <a:pt x="264" y="172"/>
                </a:lnTo>
                <a:lnTo>
                  <a:pt x="261" y="165"/>
                </a:lnTo>
                <a:lnTo>
                  <a:pt x="244" y="161"/>
                </a:lnTo>
                <a:lnTo>
                  <a:pt x="239" y="159"/>
                </a:lnTo>
                <a:lnTo>
                  <a:pt x="242" y="151"/>
                </a:lnTo>
                <a:lnTo>
                  <a:pt x="252" y="144"/>
                </a:lnTo>
                <a:lnTo>
                  <a:pt x="239" y="115"/>
                </a:lnTo>
                <a:lnTo>
                  <a:pt x="219" y="73"/>
                </a:lnTo>
                <a:lnTo>
                  <a:pt x="165" y="86"/>
                </a:lnTo>
                <a:lnTo>
                  <a:pt x="153" y="73"/>
                </a:lnTo>
                <a:lnTo>
                  <a:pt x="130" y="60"/>
                </a:lnTo>
                <a:lnTo>
                  <a:pt x="106" y="79"/>
                </a:lnTo>
                <a:lnTo>
                  <a:pt x="84" y="74"/>
                </a:lnTo>
                <a:lnTo>
                  <a:pt x="57" y="54"/>
                </a:lnTo>
                <a:lnTo>
                  <a:pt x="53" y="32"/>
                </a:lnTo>
                <a:lnTo>
                  <a:pt x="56" y="15"/>
                </a:lnTo>
                <a:lnTo>
                  <a:pt x="54" y="0"/>
                </a:lnTo>
                <a:lnTo>
                  <a:pt x="0" y="32"/>
                </a:lnTo>
                <a:lnTo>
                  <a:pt x="32" y="140"/>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1" name="Freeform 227"/>
          <p:cNvSpPr>
            <a:spLocks/>
          </p:cNvSpPr>
          <p:nvPr/>
        </p:nvSpPr>
        <p:spPr bwMode="auto">
          <a:xfrm>
            <a:off x="6573839" y="3417889"/>
            <a:ext cx="211137" cy="160337"/>
          </a:xfrm>
          <a:custGeom>
            <a:avLst/>
            <a:gdLst>
              <a:gd name="T0" fmla="*/ 0 w 354"/>
              <a:gd name="T1" fmla="*/ 2147483647 h 272"/>
              <a:gd name="T2" fmla="*/ 2147483647 w 354"/>
              <a:gd name="T3" fmla="*/ 2147483647 h 272"/>
              <a:gd name="T4" fmla="*/ 2147483647 w 354"/>
              <a:gd name="T5" fmla="*/ 2147483647 h 272"/>
              <a:gd name="T6" fmla="*/ 2147483647 w 354"/>
              <a:gd name="T7" fmla="*/ 2147483647 h 272"/>
              <a:gd name="T8" fmla="*/ 2147483647 w 354"/>
              <a:gd name="T9" fmla="*/ 2147483647 h 272"/>
              <a:gd name="T10" fmla="*/ 2147483647 w 354"/>
              <a:gd name="T11" fmla="*/ 2147483647 h 272"/>
              <a:gd name="T12" fmla="*/ 0 w 354"/>
              <a:gd name="T13" fmla="*/ 2147483647 h 272"/>
              <a:gd name="T14" fmla="*/ 2147483647 w 354"/>
              <a:gd name="T15" fmla="*/ 2147483647 h 272"/>
              <a:gd name="T16" fmla="*/ 2147483647 w 354"/>
              <a:gd name="T17" fmla="*/ 2147483647 h 272"/>
              <a:gd name="T18" fmla="*/ 2147483647 w 354"/>
              <a:gd name="T19" fmla="*/ 2147483647 h 272"/>
              <a:gd name="T20" fmla="*/ 2147483647 w 354"/>
              <a:gd name="T21" fmla="*/ 2147483647 h 272"/>
              <a:gd name="T22" fmla="*/ 2147483647 w 354"/>
              <a:gd name="T23" fmla="*/ 2147483647 h 272"/>
              <a:gd name="T24" fmla="*/ 2147483647 w 354"/>
              <a:gd name="T25" fmla="*/ 2147483647 h 272"/>
              <a:gd name="T26" fmla="*/ 2147483647 w 354"/>
              <a:gd name="T27" fmla="*/ 2147483647 h 272"/>
              <a:gd name="T28" fmla="*/ 2147483647 w 354"/>
              <a:gd name="T29" fmla="*/ 2147483647 h 272"/>
              <a:gd name="T30" fmla="*/ 2147483647 w 354"/>
              <a:gd name="T31" fmla="*/ 2147483647 h 272"/>
              <a:gd name="T32" fmla="*/ 2147483647 w 354"/>
              <a:gd name="T33" fmla="*/ 2147483647 h 272"/>
              <a:gd name="T34" fmla="*/ 2147483647 w 354"/>
              <a:gd name="T35" fmla="*/ 2147483647 h 272"/>
              <a:gd name="T36" fmla="*/ 2147483647 w 354"/>
              <a:gd name="T37" fmla="*/ 2147483647 h 272"/>
              <a:gd name="T38" fmla="*/ 2147483647 w 354"/>
              <a:gd name="T39" fmla="*/ 2147483647 h 272"/>
              <a:gd name="T40" fmla="*/ 2147483647 w 354"/>
              <a:gd name="T41" fmla="*/ 2147483647 h 272"/>
              <a:gd name="T42" fmla="*/ 2147483647 w 354"/>
              <a:gd name="T43" fmla="*/ 2147483647 h 272"/>
              <a:gd name="T44" fmla="*/ 2147483647 w 354"/>
              <a:gd name="T45" fmla="*/ 2147483647 h 272"/>
              <a:gd name="T46" fmla="*/ 2147483647 w 354"/>
              <a:gd name="T47" fmla="*/ 2147483647 h 272"/>
              <a:gd name="T48" fmla="*/ 2147483647 w 354"/>
              <a:gd name="T49" fmla="*/ 2147483647 h 272"/>
              <a:gd name="T50" fmla="*/ 2147483647 w 354"/>
              <a:gd name="T51" fmla="*/ 2147483647 h 272"/>
              <a:gd name="T52" fmla="*/ 2147483647 w 354"/>
              <a:gd name="T53" fmla="*/ 2147483647 h 272"/>
              <a:gd name="T54" fmla="*/ 2147483647 w 354"/>
              <a:gd name="T55" fmla="*/ 2147483647 h 272"/>
              <a:gd name="T56" fmla="*/ 2147483647 w 354"/>
              <a:gd name="T57" fmla="*/ 2147483647 h 272"/>
              <a:gd name="T58" fmla="*/ 2147483647 w 354"/>
              <a:gd name="T59" fmla="*/ 2147483647 h 272"/>
              <a:gd name="T60" fmla="*/ 2147483647 w 354"/>
              <a:gd name="T61" fmla="*/ 2147483647 h 272"/>
              <a:gd name="T62" fmla="*/ 2147483647 w 354"/>
              <a:gd name="T63" fmla="*/ 2147483647 h 272"/>
              <a:gd name="T64" fmla="*/ 2147483647 w 354"/>
              <a:gd name="T65" fmla="*/ 2147483647 h 272"/>
              <a:gd name="T66" fmla="*/ 2147483647 w 354"/>
              <a:gd name="T67" fmla="*/ 2147483647 h 272"/>
              <a:gd name="T68" fmla="*/ 2147483647 w 354"/>
              <a:gd name="T69" fmla="*/ 2147483647 h 272"/>
              <a:gd name="T70" fmla="*/ 2147483647 w 354"/>
              <a:gd name="T71" fmla="*/ 2147483647 h 272"/>
              <a:gd name="T72" fmla="*/ 2147483647 w 354"/>
              <a:gd name="T73" fmla="*/ 2147483647 h 272"/>
              <a:gd name="T74" fmla="*/ 2147483647 w 354"/>
              <a:gd name="T75" fmla="*/ 2147483647 h 272"/>
              <a:gd name="T76" fmla="*/ 2147483647 w 354"/>
              <a:gd name="T77" fmla="*/ 2147483647 h 272"/>
              <a:gd name="T78" fmla="*/ 2147483647 w 354"/>
              <a:gd name="T79" fmla="*/ 0 h 272"/>
              <a:gd name="T80" fmla="*/ 2147483647 w 354"/>
              <a:gd name="T81" fmla="*/ 2147483647 h 272"/>
              <a:gd name="T82" fmla="*/ 2147483647 w 354"/>
              <a:gd name="T83" fmla="*/ 2147483647 h 272"/>
              <a:gd name="T84" fmla="*/ 2147483647 w 354"/>
              <a:gd name="T85" fmla="*/ 2147483647 h 272"/>
              <a:gd name="T86" fmla="*/ 2147483647 w 354"/>
              <a:gd name="T87" fmla="*/ 2147483647 h 272"/>
              <a:gd name="T88" fmla="*/ 2147483647 w 354"/>
              <a:gd name="T89" fmla="*/ 2147483647 h 272"/>
              <a:gd name="T90" fmla="*/ 2147483647 w 354"/>
              <a:gd name="T91" fmla="*/ 2147483647 h 272"/>
              <a:gd name="T92" fmla="*/ 2147483647 w 354"/>
              <a:gd name="T93" fmla="*/ 2147483647 h 272"/>
              <a:gd name="T94" fmla="*/ 2147483647 w 354"/>
              <a:gd name="T95" fmla="*/ 2147483647 h 272"/>
              <a:gd name="T96" fmla="*/ 2147483647 w 354"/>
              <a:gd name="T97" fmla="*/ 2147483647 h 272"/>
              <a:gd name="T98" fmla="*/ 2147483647 w 354"/>
              <a:gd name="T99" fmla="*/ 2147483647 h 272"/>
              <a:gd name="T100" fmla="*/ 0 w 354"/>
              <a:gd name="T101" fmla="*/ 2147483647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4"/>
              <a:gd name="T154" fmla="*/ 0 h 272"/>
              <a:gd name="T155" fmla="*/ 354 w 354"/>
              <a:gd name="T156" fmla="*/ 272 h 2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4" h="272">
                <a:moveTo>
                  <a:pt x="0" y="38"/>
                </a:moveTo>
                <a:lnTo>
                  <a:pt x="1" y="76"/>
                </a:lnTo>
                <a:lnTo>
                  <a:pt x="22" y="53"/>
                </a:lnTo>
                <a:lnTo>
                  <a:pt x="48" y="80"/>
                </a:lnTo>
                <a:lnTo>
                  <a:pt x="38" y="97"/>
                </a:lnTo>
                <a:lnTo>
                  <a:pt x="4" y="82"/>
                </a:lnTo>
                <a:lnTo>
                  <a:pt x="0" y="104"/>
                </a:lnTo>
                <a:lnTo>
                  <a:pt x="4" y="119"/>
                </a:lnTo>
                <a:lnTo>
                  <a:pt x="22" y="122"/>
                </a:lnTo>
                <a:lnTo>
                  <a:pt x="13" y="138"/>
                </a:lnTo>
                <a:lnTo>
                  <a:pt x="29" y="150"/>
                </a:lnTo>
                <a:lnTo>
                  <a:pt x="29" y="198"/>
                </a:lnTo>
                <a:lnTo>
                  <a:pt x="77" y="184"/>
                </a:lnTo>
                <a:lnTo>
                  <a:pt x="103" y="168"/>
                </a:lnTo>
                <a:lnTo>
                  <a:pt x="167" y="202"/>
                </a:lnTo>
                <a:lnTo>
                  <a:pt x="206" y="219"/>
                </a:lnTo>
                <a:lnTo>
                  <a:pt x="214" y="229"/>
                </a:lnTo>
                <a:lnTo>
                  <a:pt x="217" y="253"/>
                </a:lnTo>
                <a:lnTo>
                  <a:pt x="255" y="272"/>
                </a:lnTo>
                <a:lnTo>
                  <a:pt x="309" y="207"/>
                </a:lnTo>
                <a:lnTo>
                  <a:pt x="345" y="207"/>
                </a:lnTo>
                <a:lnTo>
                  <a:pt x="350" y="179"/>
                </a:lnTo>
                <a:lnTo>
                  <a:pt x="354" y="168"/>
                </a:lnTo>
                <a:lnTo>
                  <a:pt x="344" y="152"/>
                </a:lnTo>
                <a:lnTo>
                  <a:pt x="316" y="139"/>
                </a:lnTo>
                <a:lnTo>
                  <a:pt x="315" y="126"/>
                </a:lnTo>
                <a:lnTo>
                  <a:pt x="277" y="115"/>
                </a:lnTo>
                <a:lnTo>
                  <a:pt x="255" y="94"/>
                </a:lnTo>
                <a:lnTo>
                  <a:pt x="247" y="77"/>
                </a:lnTo>
                <a:lnTo>
                  <a:pt x="229" y="62"/>
                </a:lnTo>
                <a:lnTo>
                  <a:pt x="217" y="70"/>
                </a:lnTo>
                <a:lnTo>
                  <a:pt x="210" y="77"/>
                </a:lnTo>
                <a:lnTo>
                  <a:pt x="198" y="76"/>
                </a:lnTo>
                <a:lnTo>
                  <a:pt x="185" y="53"/>
                </a:lnTo>
                <a:lnTo>
                  <a:pt x="185" y="38"/>
                </a:lnTo>
                <a:lnTo>
                  <a:pt x="173" y="34"/>
                </a:lnTo>
                <a:lnTo>
                  <a:pt x="170" y="22"/>
                </a:lnTo>
                <a:lnTo>
                  <a:pt x="155" y="11"/>
                </a:lnTo>
                <a:lnTo>
                  <a:pt x="144" y="11"/>
                </a:lnTo>
                <a:lnTo>
                  <a:pt x="137" y="0"/>
                </a:lnTo>
                <a:lnTo>
                  <a:pt x="123" y="6"/>
                </a:lnTo>
                <a:lnTo>
                  <a:pt x="127" y="22"/>
                </a:lnTo>
                <a:lnTo>
                  <a:pt x="121" y="20"/>
                </a:lnTo>
                <a:lnTo>
                  <a:pt x="112" y="17"/>
                </a:lnTo>
                <a:lnTo>
                  <a:pt x="103" y="38"/>
                </a:lnTo>
                <a:lnTo>
                  <a:pt x="92" y="41"/>
                </a:lnTo>
                <a:lnTo>
                  <a:pt x="77" y="38"/>
                </a:lnTo>
                <a:lnTo>
                  <a:pt x="65" y="49"/>
                </a:lnTo>
                <a:lnTo>
                  <a:pt x="54" y="38"/>
                </a:lnTo>
                <a:lnTo>
                  <a:pt x="39" y="30"/>
                </a:lnTo>
                <a:lnTo>
                  <a:pt x="0" y="38"/>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2" name="Freeform 228"/>
          <p:cNvSpPr>
            <a:spLocks/>
          </p:cNvSpPr>
          <p:nvPr/>
        </p:nvSpPr>
        <p:spPr bwMode="auto">
          <a:xfrm>
            <a:off x="6810376" y="3413125"/>
            <a:ext cx="176213" cy="84138"/>
          </a:xfrm>
          <a:custGeom>
            <a:avLst/>
            <a:gdLst>
              <a:gd name="T0" fmla="*/ 2147483647 w 295"/>
              <a:gd name="T1" fmla="*/ 2147483647 h 140"/>
              <a:gd name="T2" fmla="*/ 2147483647 w 295"/>
              <a:gd name="T3" fmla="*/ 2147483647 h 140"/>
              <a:gd name="T4" fmla="*/ 2147483647 w 295"/>
              <a:gd name="T5" fmla="*/ 2147483647 h 140"/>
              <a:gd name="T6" fmla="*/ 0 w 295"/>
              <a:gd name="T7" fmla="*/ 2147483647 h 140"/>
              <a:gd name="T8" fmla="*/ 2147483647 w 295"/>
              <a:gd name="T9" fmla="*/ 2147483647 h 140"/>
              <a:gd name="T10" fmla="*/ 2147483647 w 295"/>
              <a:gd name="T11" fmla="*/ 2147483647 h 140"/>
              <a:gd name="T12" fmla="*/ 2147483647 w 295"/>
              <a:gd name="T13" fmla="*/ 2147483647 h 140"/>
              <a:gd name="T14" fmla="*/ 2147483647 w 295"/>
              <a:gd name="T15" fmla="*/ 2147483647 h 140"/>
              <a:gd name="T16" fmla="*/ 2147483647 w 295"/>
              <a:gd name="T17" fmla="*/ 2147483647 h 140"/>
              <a:gd name="T18" fmla="*/ 2147483647 w 295"/>
              <a:gd name="T19" fmla="*/ 2147483647 h 140"/>
              <a:gd name="T20" fmla="*/ 2147483647 w 295"/>
              <a:gd name="T21" fmla="*/ 2147483647 h 140"/>
              <a:gd name="T22" fmla="*/ 2147483647 w 295"/>
              <a:gd name="T23" fmla="*/ 2147483647 h 140"/>
              <a:gd name="T24" fmla="*/ 2147483647 w 295"/>
              <a:gd name="T25" fmla="*/ 2147483647 h 140"/>
              <a:gd name="T26" fmla="*/ 2147483647 w 295"/>
              <a:gd name="T27" fmla="*/ 2147483647 h 140"/>
              <a:gd name="T28" fmla="*/ 2147483647 w 295"/>
              <a:gd name="T29" fmla="*/ 2147483647 h 140"/>
              <a:gd name="T30" fmla="*/ 2147483647 w 295"/>
              <a:gd name="T31" fmla="*/ 2147483647 h 140"/>
              <a:gd name="T32" fmla="*/ 2147483647 w 295"/>
              <a:gd name="T33" fmla="*/ 2147483647 h 140"/>
              <a:gd name="T34" fmla="*/ 2147483647 w 295"/>
              <a:gd name="T35" fmla="*/ 2147483647 h 140"/>
              <a:gd name="T36" fmla="*/ 2147483647 w 295"/>
              <a:gd name="T37" fmla="*/ 2147483647 h 140"/>
              <a:gd name="T38" fmla="*/ 2147483647 w 295"/>
              <a:gd name="T39" fmla="*/ 2147483647 h 140"/>
              <a:gd name="T40" fmla="*/ 2147483647 w 295"/>
              <a:gd name="T41" fmla="*/ 2147483647 h 140"/>
              <a:gd name="T42" fmla="*/ 2147483647 w 295"/>
              <a:gd name="T43" fmla="*/ 0 h 140"/>
              <a:gd name="T44" fmla="*/ 2147483647 w 295"/>
              <a:gd name="T45" fmla="*/ 2147483647 h 140"/>
              <a:gd name="T46" fmla="*/ 2147483647 w 295"/>
              <a:gd name="T47" fmla="*/ 2147483647 h 140"/>
              <a:gd name="T48" fmla="*/ 2147483647 w 295"/>
              <a:gd name="T49" fmla="*/ 2147483647 h 140"/>
              <a:gd name="T50" fmla="*/ 2147483647 w 295"/>
              <a:gd name="T51" fmla="*/ 2147483647 h 140"/>
              <a:gd name="T52" fmla="*/ 2147483647 w 295"/>
              <a:gd name="T53" fmla="*/ 2147483647 h 140"/>
              <a:gd name="T54" fmla="*/ 2147483647 w 295"/>
              <a:gd name="T55" fmla="*/ 2147483647 h 140"/>
              <a:gd name="T56" fmla="*/ 2147483647 w 295"/>
              <a:gd name="T57" fmla="*/ 2147483647 h 140"/>
              <a:gd name="T58" fmla="*/ 2147483647 w 295"/>
              <a:gd name="T59" fmla="*/ 2147483647 h 140"/>
              <a:gd name="T60" fmla="*/ 2147483647 w 295"/>
              <a:gd name="T61" fmla="*/ 2147483647 h 140"/>
              <a:gd name="T62" fmla="*/ 2147483647 w 295"/>
              <a:gd name="T63" fmla="*/ 2147483647 h 140"/>
              <a:gd name="T64" fmla="*/ 2147483647 w 295"/>
              <a:gd name="T65" fmla="*/ 2147483647 h 140"/>
              <a:gd name="T66" fmla="*/ 2147483647 w 295"/>
              <a:gd name="T67" fmla="*/ 2147483647 h 140"/>
              <a:gd name="T68" fmla="*/ 2147483647 w 295"/>
              <a:gd name="T69" fmla="*/ 2147483647 h 140"/>
              <a:gd name="T70" fmla="*/ 2147483647 w 295"/>
              <a:gd name="T71" fmla="*/ 2147483647 h 140"/>
              <a:gd name="T72" fmla="*/ 2147483647 w 295"/>
              <a:gd name="T73" fmla="*/ 2147483647 h 140"/>
              <a:gd name="T74" fmla="*/ 2147483647 w 295"/>
              <a:gd name="T75" fmla="*/ 2147483647 h 140"/>
              <a:gd name="T76" fmla="*/ 2147483647 w 295"/>
              <a:gd name="T77" fmla="*/ 2147483647 h 140"/>
              <a:gd name="T78" fmla="*/ 2147483647 w 295"/>
              <a:gd name="T79" fmla="*/ 2147483647 h 140"/>
              <a:gd name="T80" fmla="*/ 2147483647 w 295"/>
              <a:gd name="T81" fmla="*/ 2147483647 h 140"/>
              <a:gd name="T82" fmla="*/ 2147483647 w 295"/>
              <a:gd name="T83" fmla="*/ 2147483647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5"/>
              <a:gd name="T127" fmla="*/ 0 h 140"/>
              <a:gd name="T128" fmla="*/ 295 w 295"/>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5" h="140">
                <a:moveTo>
                  <a:pt x="78" y="101"/>
                </a:moveTo>
                <a:lnTo>
                  <a:pt x="54" y="101"/>
                </a:lnTo>
                <a:lnTo>
                  <a:pt x="12" y="105"/>
                </a:lnTo>
                <a:lnTo>
                  <a:pt x="0" y="119"/>
                </a:lnTo>
                <a:lnTo>
                  <a:pt x="12" y="126"/>
                </a:lnTo>
                <a:lnTo>
                  <a:pt x="21" y="132"/>
                </a:lnTo>
                <a:lnTo>
                  <a:pt x="81" y="130"/>
                </a:lnTo>
                <a:lnTo>
                  <a:pt x="120" y="130"/>
                </a:lnTo>
                <a:lnTo>
                  <a:pt x="138" y="140"/>
                </a:lnTo>
                <a:lnTo>
                  <a:pt x="144" y="122"/>
                </a:lnTo>
                <a:lnTo>
                  <a:pt x="161" y="119"/>
                </a:lnTo>
                <a:lnTo>
                  <a:pt x="186" y="114"/>
                </a:lnTo>
                <a:lnTo>
                  <a:pt x="206" y="108"/>
                </a:lnTo>
                <a:lnTo>
                  <a:pt x="243" y="88"/>
                </a:lnTo>
                <a:lnTo>
                  <a:pt x="283" y="66"/>
                </a:lnTo>
                <a:lnTo>
                  <a:pt x="295" y="53"/>
                </a:lnTo>
                <a:lnTo>
                  <a:pt x="291" y="34"/>
                </a:lnTo>
                <a:lnTo>
                  <a:pt x="272" y="34"/>
                </a:lnTo>
                <a:lnTo>
                  <a:pt x="254" y="24"/>
                </a:lnTo>
                <a:lnTo>
                  <a:pt x="234" y="15"/>
                </a:lnTo>
                <a:lnTo>
                  <a:pt x="184" y="10"/>
                </a:lnTo>
                <a:lnTo>
                  <a:pt x="123" y="0"/>
                </a:lnTo>
                <a:lnTo>
                  <a:pt x="110" y="4"/>
                </a:lnTo>
                <a:lnTo>
                  <a:pt x="114" y="15"/>
                </a:lnTo>
                <a:lnTo>
                  <a:pt x="122" y="26"/>
                </a:lnTo>
                <a:lnTo>
                  <a:pt x="104" y="29"/>
                </a:lnTo>
                <a:lnTo>
                  <a:pt x="98" y="21"/>
                </a:lnTo>
                <a:lnTo>
                  <a:pt x="79" y="20"/>
                </a:lnTo>
                <a:lnTo>
                  <a:pt x="51" y="21"/>
                </a:lnTo>
                <a:lnTo>
                  <a:pt x="63" y="29"/>
                </a:lnTo>
                <a:lnTo>
                  <a:pt x="65" y="37"/>
                </a:lnTo>
                <a:lnTo>
                  <a:pt x="58" y="45"/>
                </a:lnTo>
                <a:lnTo>
                  <a:pt x="58" y="60"/>
                </a:lnTo>
                <a:lnTo>
                  <a:pt x="68" y="69"/>
                </a:lnTo>
                <a:lnTo>
                  <a:pt x="104" y="69"/>
                </a:lnTo>
                <a:lnTo>
                  <a:pt x="116" y="68"/>
                </a:lnTo>
                <a:lnTo>
                  <a:pt x="127" y="81"/>
                </a:lnTo>
                <a:lnTo>
                  <a:pt x="116" y="98"/>
                </a:lnTo>
                <a:lnTo>
                  <a:pt x="103" y="98"/>
                </a:lnTo>
                <a:lnTo>
                  <a:pt x="88" y="98"/>
                </a:lnTo>
                <a:lnTo>
                  <a:pt x="84" y="98"/>
                </a:lnTo>
                <a:lnTo>
                  <a:pt x="78" y="101"/>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3" name="Freeform 229"/>
          <p:cNvSpPr>
            <a:spLocks/>
          </p:cNvSpPr>
          <p:nvPr/>
        </p:nvSpPr>
        <p:spPr bwMode="auto">
          <a:xfrm>
            <a:off x="6794501" y="3463925"/>
            <a:ext cx="112713" cy="84138"/>
          </a:xfrm>
          <a:custGeom>
            <a:avLst/>
            <a:gdLst>
              <a:gd name="T0" fmla="*/ 0 w 187"/>
              <a:gd name="T1" fmla="*/ 2147483647 h 143"/>
              <a:gd name="T2" fmla="*/ 2147483647 w 187"/>
              <a:gd name="T3" fmla="*/ 2147483647 h 143"/>
              <a:gd name="T4" fmla="*/ 2147483647 w 187"/>
              <a:gd name="T5" fmla="*/ 2147483647 h 143"/>
              <a:gd name="T6" fmla="*/ 2147483647 w 187"/>
              <a:gd name="T7" fmla="*/ 2147483647 h 143"/>
              <a:gd name="T8" fmla="*/ 2147483647 w 187"/>
              <a:gd name="T9" fmla="*/ 2147483647 h 143"/>
              <a:gd name="T10" fmla="*/ 2147483647 w 187"/>
              <a:gd name="T11" fmla="*/ 2147483647 h 143"/>
              <a:gd name="T12" fmla="*/ 2147483647 w 187"/>
              <a:gd name="T13" fmla="*/ 2147483647 h 143"/>
              <a:gd name="T14" fmla="*/ 2147483647 w 187"/>
              <a:gd name="T15" fmla="*/ 2147483647 h 143"/>
              <a:gd name="T16" fmla="*/ 2147483647 w 187"/>
              <a:gd name="T17" fmla="*/ 2147483647 h 143"/>
              <a:gd name="T18" fmla="*/ 2147483647 w 187"/>
              <a:gd name="T19" fmla="*/ 2147483647 h 143"/>
              <a:gd name="T20" fmla="*/ 2147483647 w 187"/>
              <a:gd name="T21" fmla="*/ 2147483647 h 143"/>
              <a:gd name="T22" fmla="*/ 2147483647 w 187"/>
              <a:gd name="T23" fmla="*/ 2147483647 h 143"/>
              <a:gd name="T24" fmla="*/ 2147483647 w 187"/>
              <a:gd name="T25" fmla="*/ 2147483647 h 143"/>
              <a:gd name="T26" fmla="*/ 2147483647 w 187"/>
              <a:gd name="T27" fmla="*/ 2147483647 h 143"/>
              <a:gd name="T28" fmla="*/ 2147483647 w 187"/>
              <a:gd name="T29" fmla="*/ 2147483647 h 143"/>
              <a:gd name="T30" fmla="*/ 2147483647 w 187"/>
              <a:gd name="T31" fmla="*/ 2147483647 h 143"/>
              <a:gd name="T32" fmla="*/ 2147483647 w 187"/>
              <a:gd name="T33" fmla="*/ 2147483647 h 143"/>
              <a:gd name="T34" fmla="*/ 2147483647 w 187"/>
              <a:gd name="T35" fmla="*/ 2147483647 h 143"/>
              <a:gd name="T36" fmla="*/ 2147483647 w 187"/>
              <a:gd name="T37" fmla="*/ 2147483647 h 143"/>
              <a:gd name="T38" fmla="*/ 2147483647 w 187"/>
              <a:gd name="T39" fmla="*/ 2147483647 h 143"/>
              <a:gd name="T40" fmla="*/ 2147483647 w 187"/>
              <a:gd name="T41" fmla="*/ 2147483647 h 143"/>
              <a:gd name="T42" fmla="*/ 2147483647 w 187"/>
              <a:gd name="T43" fmla="*/ 2147483647 h 143"/>
              <a:gd name="T44" fmla="*/ 2147483647 w 187"/>
              <a:gd name="T45" fmla="*/ 2147483647 h 143"/>
              <a:gd name="T46" fmla="*/ 2147483647 w 187"/>
              <a:gd name="T47" fmla="*/ 2147483647 h 143"/>
              <a:gd name="T48" fmla="*/ 2147483647 w 187"/>
              <a:gd name="T49" fmla="*/ 0 h 143"/>
              <a:gd name="T50" fmla="*/ 2147483647 w 187"/>
              <a:gd name="T51" fmla="*/ 2147483647 h 143"/>
              <a:gd name="T52" fmla="*/ 2147483647 w 187"/>
              <a:gd name="T53" fmla="*/ 2147483647 h 143"/>
              <a:gd name="T54" fmla="*/ 2147483647 w 187"/>
              <a:gd name="T55" fmla="*/ 2147483647 h 143"/>
              <a:gd name="T56" fmla="*/ 2147483647 w 187"/>
              <a:gd name="T57" fmla="*/ 2147483647 h 143"/>
              <a:gd name="T58" fmla="*/ 2147483647 w 187"/>
              <a:gd name="T59" fmla="*/ 2147483647 h 143"/>
              <a:gd name="T60" fmla="*/ 2147483647 w 187"/>
              <a:gd name="T61" fmla="*/ 2147483647 h 143"/>
              <a:gd name="T62" fmla="*/ 2147483647 w 187"/>
              <a:gd name="T63" fmla="*/ 2147483647 h 143"/>
              <a:gd name="T64" fmla="*/ 2147483647 w 187"/>
              <a:gd name="T65" fmla="*/ 2147483647 h 143"/>
              <a:gd name="T66" fmla="*/ 2147483647 w 187"/>
              <a:gd name="T67" fmla="*/ 2147483647 h 143"/>
              <a:gd name="T68" fmla="*/ 2147483647 w 187"/>
              <a:gd name="T69" fmla="*/ 2147483647 h 143"/>
              <a:gd name="T70" fmla="*/ 2147483647 w 187"/>
              <a:gd name="T71" fmla="*/ 2147483647 h 143"/>
              <a:gd name="T72" fmla="*/ 0 w 187"/>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3"/>
              <a:gd name="T113" fmla="*/ 187 w 187"/>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3">
                <a:moveTo>
                  <a:pt x="0" y="122"/>
                </a:moveTo>
                <a:lnTo>
                  <a:pt x="2" y="129"/>
                </a:lnTo>
                <a:lnTo>
                  <a:pt x="15" y="130"/>
                </a:lnTo>
                <a:lnTo>
                  <a:pt x="50" y="131"/>
                </a:lnTo>
                <a:lnTo>
                  <a:pt x="88" y="87"/>
                </a:lnTo>
                <a:lnTo>
                  <a:pt x="99" y="115"/>
                </a:lnTo>
                <a:lnTo>
                  <a:pt x="110" y="143"/>
                </a:lnTo>
                <a:lnTo>
                  <a:pt x="133" y="132"/>
                </a:lnTo>
                <a:lnTo>
                  <a:pt x="161" y="122"/>
                </a:lnTo>
                <a:lnTo>
                  <a:pt x="186" y="130"/>
                </a:lnTo>
                <a:lnTo>
                  <a:pt x="187" y="88"/>
                </a:lnTo>
                <a:lnTo>
                  <a:pt x="168" y="80"/>
                </a:lnTo>
                <a:lnTo>
                  <a:pt x="159" y="80"/>
                </a:lnTo>
                <a:lnTo>
                  <a:pt x="165" y="55"/>
                </a:lnTo>
                <a:lnTo>
                  <a:pt x="145" y="49"/>
                </a:lnTo>
                <a:lnTo>
                  <a:pt x="126" y="46"/>
                </a:lnTo>
                <a:lnTo>
                  <a:pt x="99" y="46"/>
                </a:lnTo>
                <a:lnTo>
                  <a:pt x="79" y="46"/>
                </a:lnTo>
                <a:lnTo>
                  <a:pt x="53" y="46"/>
                </a:lnTo>
                <a:lnTo>
                  <a:pt x="31" y="42"/>
                </a:lnTo>
                <a:lnTo>
                  <a:pt x="28" y="38"/>
                </a:lnTo>
                <a:lnTo>
                  <a:pt x="32" y="27"/>
                </a:lnTo>
                <a:lnTo>
                  <a:pt x="43" y="21"/>
                </a:lnTo>
                <a:lnTo>
                  <a:pt x="77" y="15"/>
                </a:lnTo>
                <a:lnTo>
                  <a:pt x="76" y="0"/>
                </a:lnTo>
                <a:lnTo>
                  <a:pt x="48" y="6"/>
                </a:lnTo>
                <a:lnTo>
                  <a:pt x="25" y="6"/>
                </a:lnTo>
                <a:lnTo>
                  <a:pt x="10" y="17"/>
                </a:lnTo>
                <a:lnTo>
                  <a:pt x="5" y="46"/>
                </a:lnTo>
                <a:lnTo>
                  <a:pt x="6" y="55"/>
                </a:lnTo>
                <a:lnTo>
                  <a:pt x="5" y="56"/>
                </a:lnTo>
                <a:lnTo>
                  <a:pt x="21" y="62"/>
                </a:lnTo>
                <a:lnTo>
                  <a:pt x="29" y="76"/>
                </a:lnTo>
                <a:lnTo>
                  <a:pt x="24" y="96"/>
                </a:lnTo>
                <a:lnTo>
                  <a:pt x="18" y="97"/>
                </a:lnTo>
                <a:lnTo>
                  <a:pt x="12" y="105"/>
                </a:lnTo>
                <a:lnTo>
                  <a:pt x="0" y="122"/>
                </a:lnTo>
                <a:close/>
              </a:path>
            </a:pathLst>
          </a:custGeom>
          <a:solidFill>
            <a:srgbClr val="00CE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4" name="Freeform 230"/>
          <p:cNvSpPr>
            <a:spLocks/>
          </p:cNvSpPr>
          <p:nvPr/>
        </p:nvSpPr>
        <p:spPr bwMode="auto">
          <a:xfrm>
            <a:off x="6775450" y="3544889"/>
            <a:ext cx="444500" cy="485775"/>
          </a:xfrm>
          <a:custGeom>
            <a:avLst/>
            <a:gdLst>
              <a:gd name="T0" fmla="*/ 0 w 747"/>
              <a:gd name="T1" fmla="*/ 2147483647 h 813"/>
              <a:gd name="T2" fmla="*/ 2147483647 w 747"/>
              <a:gd name="T3" fmla="*/ 2147483647 h 813"/>
              <a:gd name="T4" fmla="*/ 2147483647 w 747"/>
              <a:gd name="T5" fmla="*/ 2147483647 h 813"/>
              <a:gd name="T6" fmla="*/ 2147483647 w 747"/>
              <a:gd name="T7" fmla="*/ 2147483647 h 813"/>
              <a:gd name="T8" fmla="*/ 2147483647 w 747"/>
              <a:gd name="T9" fmla="*/ 2147483647 h 813"/>
              <a:gd name="T10" fmla="*/ 2147483647 w 747"/>
              <a:gd name="T11" fmla="*/ 2147483647 h 813"/>
              <a:gd name="T12" fmla="*/ 2147483647 w 747"/>
              <a:gd name="T13" fmla="*/ 2147483647 h 813"/>
              <a:gd name="T14" fmla="*/ 2147483647 w 747"/>
              <a:gd name="T15" fmla="*/ 2147483647 h 813"/>
              <a:gd name="T16" fmla="*/ 2147483647 w 747"/>
              <a:gd name="T17" fmla="*/ 2147483647 h 813"/>
              <a:gd name="T18" fmla="*/ 2147483647 w 747"/>
              <a:gd name="T19" fmla="*/ 2147483647 h 813"/>
              <a:gd name="T20" fmla="*/ 2147483647 w 747"/>
              <a:gd name="T21" fmla="*/ 2147483647 h 813"/>
              <a:gd name="T22" fmla="*/ 2147483647 w 747"/>
              <a:gd name="T23" fmla="*/ 2147483647 h 813"/>
              <a:gd name="T24" fmla="*/ 2147483647 w 747"/>
              <a:gd name="T25" fmla="*/ 2147483647 h 813"/>
              <a:gd name="T26" fmla="*/ 2147483647 w 747"/>
              <a:gd name="T27" fmla="*/ 0 h 813"/>
              <a:gd name="T28" fmla="*/ 2147483647 w 747"/>
              <a:gd name="T29" fmla="*/ 2147483647 h 813"/>
              <a:gd name="T30" fmla="*/ 2147483647 w 747"/>
              <a:gd name="T31" fmla="*/ 2147483647 h 813"/>
              <a:gd name="T32" fmla="*/ 2147483647 w 747"/>
              <a:gd name="T33" fmla="*/ 2147483647 h 813"/>
              <a:gd name="T34" fmla="*/ 2147483647 w 747"/>
              <a:gd name="T35" fmla="*/ 2147483647 h 813"/>
              <a:gd name="T36" fmla="*/ 2147483647 w 747"/>
              <a:gd name="T37" fmla="*/ 2147483647 h 813"/>
              <a:gd name="T38" fmla="*/ 2147483647 w 747"/>
              <a:gd name="T39" fmla="*/ 2147483647 h 813"/>
              <a:gd name="T40" fmla="*/ 2147483647 w 747"/>
              <a:gd name="T41" fmla="*/ 2147483647 h 813"/>
              <a:gd name="T42" fmla="*/ 2147483647 w 747"/>
              <a:gd name="T43" fmla="*/ 2147483647 h 813"/>
              <a:gd name="T44" fmla="*/ 2147483647 w 747"/>
              <a:gd name="T45" fmla="*/ 2147483647 h 813"/>
              <a:gd name="T46" fmla="*/ 2147483647 w 747"/>
              <a:gd name="T47" fmla="*/ 2147483647 h 813"/>
              <a:gd name="T48" fmla="*/ 2147483647 w 747"/>
              <a:gd name="T49" fmla="*/ 2147483647 h 813"/>
              <a:gd name="T50" fmla="*/ 2147483647 w 747"/>
              <a:gd name="T51" fmla="*/ 2147483647 h 813"/>
              <a:gd name="T52" fmla="*/ 2147483647 w 747"/>
              <a:gd name="T53" fmla="*/ 2147483647 h 813"/>
              <a:gd name="T54" fmla="*/ 2147483647 w 747"/>
              <a:gd name="T55" fmla="*/ 2147483647 h 813"/>
              <a:gd name="T56" fmla="*/ 2147483647 w 747"/>
              <a:gd name="T57" fmla="*/ 2147483647 h 813"/>
              <a:gd name="T58" fmla="*/ 2147483647 w 747"/>
              <a:gd name="T59" fmla="*/ 2147483647 h 813"/>
              <a:gd name="T60" fmla="*/ 2147483647 w 747"/>
              <a:gd name="T61" fmla="*/ 2147483647 h 813"/>
              <a:gd name="T62" fmla="*/ 2147483647 w 747"/>
              <a:gd name="T63" fmla="*/ 2147483647 h 813"/>
              <a:gd name="T64" fmla="*/ 2147483647 w 747"/>
              <a:gd name="T65" fmla="*/ 2147483647 h 813"/>
              <a:gd name="T66" fmla="*/ 2147483647 w 747"/>
              <a:gd name="T67" fmla="*/ 2147483647 h 813"/>
              <a:gd name="T68" fmla="*/ 2147483647 w 747"/>
              <a:gd name="T69" fmla="*/ 2147483647 h 813"/>
              <a:gd name="T70" fmla="*/ 2147483647 w 747"/>
              <a:gd name="T71" fmla="*/ 2147483647 h 813"/>
              <a:gd name="T72" fmla="*/ 2147483647 w 747"/>
              <a:gd name="T73" fmla="*/ 2147483647 h 813"/>
              <a:gd name="T74" fmla="*/ 2147483647 w 747"/>
              <a:gd name="T75" fmla="*/ 2147483647 h 813"/>
              <a:gd name="T76" fmla="*/ 2147483647 w 747"/>
              <a:gd name="T77" fmla="*/ 2147483647 h 813"/>
              <a:gd name="T78" fmla="*/ 2147483647 w 747"/>
              <a:gd name="T79" fmla="*/ 2147483647 h 813"/>
              <a:gd name="T80" fmla="*/ 2147483647 w 747"/>
              <a:gd name="T81" fmla="*/ 2147483647 h 813"/>
              <a:gd name="T82" fmla="*/ 2147483647 w 747"/>
              <a:gd name="T83" fmla="*/ 2147483647 h 813"/>
              <a:gd name="T84" fmla="*/ 2147483647 w 747"/>
              <a:gd name="T85" fmla="*/ 2147483647 h 813"/>
              <a:gd name="T86" fmla="*/ 2147483647 w 747"/>
              <a:gd name="T87" fmla="*/ 2147483647 h 813"/>
              <a:gd name="T88" fmla="*/ 2147483647 w 747"/>
              <a:gd name="T89" fmla="*/ 2147483647 h 813"/>
              <a:gd name="T90" fmla="*/ 2147483647 w 747"/>
              <a:gd name="T91" fmla="*/ 2147483647 h 813"/>
              <a:gd name="T92" fmla="*/ 2147483647 w 747"/>
              <a:gd name="T93" fmla="*/ 2147483647 h 813"/>
              <a:gd name="T94" fmla="*/ 2147483647 w 747"/>
              <a:gd name="T95" fmla="*/ 2147483647 h 813"/>
              <a:gd name="T96" fmla="*/ 2147483647 w 747"/>
              <a:gd name="T97" fmla="*/ 2147483647 h 813"/>
              <a:gd name="T98" fmla="*/ 2147483647 w 747"/>
              <a:gd name="T99" fmla="*/ 2147483647 h 813"/>
              <a:gd name="T100" fmla="*/ 2147483647 w 747"/>
              <a:gd name="T101" fmla="*/ 2147483647 h 813"/>
              <a:gd name="T102" fmla="*/ 2147483647 w 747"/>
              <a:gd name="T103" fmla="*/ 2147483647 h 813"/>
              <a:gd name="T104" fmla="*/ 2147483647 w 747"/>
              <a:gd name="T105" fmla="*/ 2147483647 h 813"/>
              <a:gd name="T106" fmla="*/ 2147483647 w 747"/>
              <a:gd name="T107" fmla="*/ 2147483647 h 813"/>
              <a:gd name="T108" fmla="*/ 2147483647 w 747"/>
              <a:gd name="T109" fmla="*/ 2147483647 h 813"/>
              <a:gd name="T110" fmla="*/ 2147483647 w 747"/>
              <a:gd name="T111" fmla="*/ 2147483647 h 813"/>
              <a:gd name="T112" fmla="*/ 2147483647 w 747"/>
              <a:gd name="T113" fmla="*/ 2147483647 h 813"/>
              <a:gd name="T114" fmla="*/ 2147483647 w 747"/>
              <a:gd name="T115" fmla="*/ 2147483647 h 813"/>
              <a:gd name="T116" fmla="*/ 2147483647 w 747"/>
              <a:gd name="T117" fmla="*/ 2147483647 h 813"/>
              <a:gd name="T118" fmla="*/ 2147483647 w 747"/>
              <a:gd name="T119" fmla="*/ 2147483647 h 813"/>
              <a:gd name="T120" fmla="*/ 2147483647 w 747"/>
              <a:gd name="T121" fmla="*/ 2147483647 h 813"/>
              <a:gd name="T122" fmla="*/ 0 w 747"/>
              <a:gd name="T123" fmla="*/ 2147483647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47"/>
              <a:gd name="T187" fmla="*/ 0 h 813"/>
              <a:gd name="T188" fmla="*/ 747 w 747"/>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47" h="813">
                <a:moveTo>
                  <a:pt x="0" y="370"/>
                </a:moveTo>
                <a:lnTo>
                  <a:pt x="23" y="351"/>
                </a:lnTo>
                <a:lnTo>
                  <a:pt x="80" y="351"/>
                </a:lnTo>
                <a:lnTo>
                  <a:pt x="39" y="267"/>
                </a:lnTo>
                <a:lnTo>
                  <a:pt x="64" y="244"/>
                </a:lnTo>
                <a:lnTo>
                  <a:pt x="96" y="246"/>
                </a:lnTo>
                <a:lnTo>
                  <a:pt x="172" y="153"/>
                </a:lnTo>
                <a:lnTo>
                  <a:pt x="166" y="129"/>
                </a:lnTo>
                <a:lnTo>
                  <a:pt x="188" y="113"/>
                </a:lnTo>
                <a:lnTo>
                  <a:pt x="153" y="83"/>
                </a:lnTo>
                <a:lnTo>
                  <a:pt x="152" y="37"/>
                </a:lnTo>
                <a:lnTo>
                  <a:pt x="226" y="37"/>
                </a:lnTo>
                <a:lnTo>
                  <a:pt x="246" y="17"/>
                </a:lnTo>
                <a:lnTo>
                  <a:pt x="287" y="0"/>
                </a:lnTo>
                <a:lnTo>
                  <a:pt x="313" y="16"/>
                </a:lnTo>
                <a:lnTo>
                  <a:pt x="277" y="62"/>
                </a:lnTo>
                <a:lnTo>
                  <a:pt x="294" y="101"/>
                </a:lnTo>
                <a:lnTo>
                  <a:pt x="268" y="108"/>
                </a:lnTo>
                <a:lnTo>
                  <a:pt x="279" y="155"/>
                </a:lnTo>
                <a:lnTo>
                  <a:pt x="332" y="177"/>
                </a:lnTo>
                <a:lnTo>
                  <a:pt x="306" y="222"/>
                </a:lnTo>
                <a:lnTo>
                  <a:pt x="373" y="261"/>
                </a:lnTo>
                <a:lnTo>
                  <a:pt x="506" y="292"/>
                </a:lnTo>
                <a:lnTo>
                  <a:pt x="511" y="250"/>
                </a:lnTo>
                <a:lnTo>
                  <a:pt x="526" y="244"/>
                </a:lnTo>
                <a:lnTo>
                  <a:pt x="531" y="263"/>
                </a:lnTo>
                <a:lnTo>
                  <a:pt x="541" y="283"/>
                </a:lnTo>
                <a:lnTo>
                  <a:pt x="607" y="275"/>
                </a:lnTo>
                <a:lnTo>
                  <a:pt x="603" y="251"/>
                </a:lnTo>
                <a:lnTo>
                  <a:pt x="712" y="200"/>
                </a:lnTo>
                <a:lnTo>
                  <a:pt x="722" y="229"/>
                </a:lnTo>
                <a:lnTo>
                  <a:pt x="747" y="240"/>
                </a:lnTo>
                <a:lnTo>
                  <a:pt x="736" y="270"/>
                </a:lnTo>
                <a:lnTo>
                  <a:pt x="690" y="288"/>
                </a:lnTo>
                <a:lnTo>
                  <a:pt x="625" y="422"/>
                </a:lnTo>
                <a:lnTo>
                  <a:pt x="611" y="369"/>
                </a:lnTo>
                <a:lnTo>
                  <a:pt x="600" y="389"/>
                </a:lnTo>
                <a:lnTo>
                  <a:pt x="583" y="362"/>
                </a:lnTo>
                <a:lnTo>
                  <a:pt x="614" y="330"/>
                </a:lnTo>
                <a:lnTo>
                  <a:pt x="557" y="326"/>
                </a:lnTo>
                <a:lnTo>
                  <a:pt x="520" y="288"/>
                </a:lnTo>
                <a:lnTo>
                  <a:pt x="508" y="309"/>
                </a:lnTo>
                <a:lnTo>
                  <a:pt x="522" y="326"/>
                </a:lnTo>
                <a:lnTo>
                  <a:pt x="504" y="336"/>
                </a:lnTo>
                <a:lnTo>
                  <a:pt x="522" y="354"/>
                </a:lnTo>
                <a:lnTo>
                  <a:pt x="531" y="431"/>
                </a:lnTo>
                <a:lnTo>
                  <a:pt x="508" y="417"/>
                </a:lnTo>
                <a:lnTo>
                  <a:pt x="466" y="480"/>
                </a:lnTo>
                <a:lnTo>
                  <a:pt x="312" y="601"/>
                </a:lnTo>
                <a:lnTo>
                  <a:pt x="302" y="751"/>
                </a:lnTo>
                <a:lnTo>
                  <a:pt x="236" y="813"/>
                </a:lnTo>
                <a:lnTo>
                  <a:pt x="179" y="697"/>
                </a:lnTo>
                <a:lnTo>
                  <a:pt x="156" y="604"/>
                </a:lnTo>
                <a:lnTo>
                  <a:pt x="136" y="581"/>
                </a:lnTo>
                <a:lnTo>
                  <a:pt x="119" y="413"/>
                </a:lnTo>
                <a:lnTo>
                  <a:pt x="108" y="407"/>
                </a:lnTo>
                <a:lnTo>
                  <a:pt x="97" y="443"/>
                </a:lnTo>
                <a:lnTo>
                  <a:pt x="62" y="455"/>
                </a:lnTo>
                <a:lnTo>
                  <a:pt x="25" y="409"/>
                </a:lnTo>
                <a:lnTo>
                  <a:pt x="61" y="386"/>
                </a:lnTo>
                <a:lnTo>
                  <a:pt x="25" y="395"/>
                </a:lnTo>
                <a:lnTo>
                  <a:pt x="0" y="370"/>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5" name="Freeform 231"/>
          <p:cNvSpPr>
            <a:spLocks/>
          </p:cNvSpPr>
          <p:nvPr/>
        </p:nvSpPr>
        <p:spPr bwMode="auto">
          <a:xfrm>
            <a:off x="7215188" y="4089401"/>
            <a:ext cx="165100" cy="187325"/>
          </a:xfrm>
          <a:custGeom>
            <a:avLst/>
            <a:gdLst>
              <a:gd name="T0" fmla="*/ 0 w 276"/>
              <a:gd name="T1" fmla="*/ 0 h 316"/>
              <a:gd name="T2" fmla="*/ 2147483647 w 276"/>
              <a:gd name="T3" fmla="*/ 2147483647 h 316"/>
              <a:gd name="T4" fmla="*/ 2147483647 w 276"/>
              <a:gd name="T5" fmla="*/ 2147483647 h 316"/>
              <a:gd name="T6" fmla="*/ 2147483647 w 276"/>
              <a:gd name="T7" fmla="*/ 2147483647 h 316"/>
              <a:gd name="T8" fmla="*/ 2147483647 w 276"/>
              <a:gd name="T9" fmla="*/ 2147483647 h 316"/>
              <a:gd name="T10" fmla="*/ 2147483647 w 276"/>
              <a:gd name="T11" fmla="*/ 2147483647 h 316"/>
              <a:gd name="T12" fmla="*/ 2147483647 w 276"/>
              <a:gd name="T13" fmla="*/ 2147483647 h 316"/>
              <a:gd name="T14" fmla="*/ 2147483647 w 276"/>
              <a:gd name="T15" fmla="*/ 2147483647 h 316"/>
              <a:gd name="T16" fmla="*/ 2147483647 w 276"/>
              <a:gd name="T17" fmla="*/ 2147483647 h 316"/>
              <a:gd name="T18" fmla="*/ 2147483647 w 276"/>
              <a:gd name="T19" fmla="*/ 2147483647 h 316"/>
              <a:gd name="T20" fmla="*/ 2147483647 w 276"/>
              <a:gd name="T21" fmla="*/ 2147483647 h 316"/>
              <a:gd name="T22" fmla="*/ 2147483647 w 276"/>
              <a:gd name="T23" fmla="*/ 2147483647 h 316"/>
              <a:gd name="T24" fmla="*/ 0 w 276"/>
              <a:gd name="T25" fmla="*/ 0 h 3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6"/>
              <a:gd name="T40" fmla="*/ 0 h 316"/>
              <a:gd name="T41" fmla="*/ 276 w 276"/>
              <a:gd name="T42" fmla="*/ 316 h 3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6" h="316">
                <a:moveTo>
                  <a:pt x="0" y="0"/>
                </a:moveTo>
                <a:lnTo>
                  <a:pt x="60" y="13"/>
                </a:lnTo>
                <a:lnTo>
                  <a:pt x="139" y="94"/>
                </a:lnTo>
                <a:lnTo>
                  <a:pt x="201" y="125"/>
                </a:lnTo>
                <a:lnTo>
                  <a:pt x="193" y="149"/>
                </a:lnTo>
                <a:lnTo>
                  <a:pt x="216" y="145"/>
                </a:lnTo>
                <a:lnTo>
                  <a:pt x="213" y="177"/>
                </a:lnTo>
                <a:lnTo>
                  <a:pt x="276" y="235"/>
                </a:lnTo>
                <a:lnTo>
                  <a:pt x="269" y="315"/>
                </a:lnTo>
                <a:lnTo>
                  <a:pt x="243" y="316"/>
                </a:lnTo>
                <a:lnTo>
                  <a:pt x="186" y="270"/>
                </a:lnTo>
                <a:lnTo>
                  <a:pt x="94" y="111"/>
                </a:lnTo>
                <a:lnTo>
                  <a:pt x="0" y="0"/>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6" name="Freeform 232"/>
          <p:cNvSpPr>
            <a:spLocks/>
          </p:cNvSpPr>
          <p:nvPr/>
        </p:nvSpPr>
        <p:spPr bwMode="auto">
          <a:xfrm>
            <a:off x="7370763" y="4278314"/>
            <a:ext cx="138112" cy="47625"/>
          </a:xfrm>
          <a:custGeom>
            <a:avLst/>
            <a:gdLst>
              <a:gd name="T0" fmla="*/ 0 w 232"/>
              <a:gd name="T1" fmla="*/ 2147483647 h 80"/>
              <a:gd name="T2" fmla="*/ 2147483647 w 232"/>
              <a:gd name="T3" fmla="*/ 0 h 80"/>
              <a:gd name="T4" fmla="*/ 2147483647 w 232"/>
              <a:gd name="T5" fmla="*/ 2147483647 h 80"/>
              <a:gd name="T6" fmla="*/ 2147483647 w 232"/>
              <a:gd name="T7" fmla="*/ 2147483647 h 80"/>
              <a:gd name="T8" fmla="*/ 2147483647 w 232"/>
              <a:gd name="T9" fmla="*/ 2147483647 h 80"/>
              <a:gd name="T10" fmla="*/ 2147483647 w 232"/>
              <a:gd name="T11" fmla="*/ 2147483647 h 80"/>
              <a:gd name="T12" fmla="*/ 2147483647 w 232"/>
              <a:gd name="T13" fmla="*/ 2147483647 h 80"/>
              <a:gd name="T14" fmla="*/ 0 w 232"/>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232"/>
              <a:gd name="T25" fmla="*/ 0 h 80"/>
              <a:gd name="T26" fmla="*/ 232 w 232"/>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 h="80">
                <a:moveTo>
                  <a:pt x="0" y="20"/>
                </a:moveTo>
                <a:lnTo>
                  <a:pt x="16" y="0"/>
                </a:lnTo>
                <a:lnTo>
                  <a:pt x="179" y="24"/>
                </a:lnTo>
                <a:lnTo>
                  <a:pt x="194" y="45"/>
                </a:lnTo>
                <a:lnTo>
                  <a:pt x="228" y="52"/>
                </a:lnTo>
                <a:lnTo>
                  <a:pt x="232" y="80"/>
                </a:lnTo>
                <a:lnTo>
                  <a:pt x="41" y="42"/>
                </a:lnTo>
                <a:lnTo>
                  <a:pt x="0" y="20"/>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7" name="Freeform 233"/>
          <p:cNvSpPr>
            <a:spLocks/>
          </p:cNvSpPr>
          <p:nvPr/>
        </p:nvSpPr>
        <p:spPr bwMode="auto">
          <a:xfrm>
            <a:off x="7426325" y="4110038"/>
            <a:ext cx="147638" cy="138112"/>
          </a:xfrm>
          <a:custGeom>
            <a:avLst/>
            <a:gdLst>
              <a:gd name="T0" fmla="*/ 0 w 249"/>
              <a:gd name="T1" fmla="*/ 2147483647 h 233"/>
              <a:gd name="T2" fmla="*/ 2147483647 w 249"/>
              <a:gd name="T3" fmla="*/ 2147483647 h 233"/>
              <a:gd name="T4" fmla="*/ 2147483647 w 249"/>
              <a:gd name="T5" fmla="*/ 2147483647 h 233"/>
              <a:gd name="T6" fmla="*/ 2147483647 w 249"/>
              <a:gd name="T7" fmla="*/ 2147483647 h 233"/>
              <a:gd name="T8" fmla="*/ 2147483647 w 249"/>
              <a:gd name="T9" fmla="*/ 2147483647 h 233"/>
              <a:gd name="T10" fmla="*/ 2147483647 w 249"/>
              <a:gd name="T11" fmla="*/ 0 h 233"/>
              <a:gd name="T12" fmla="*/ 2147483647 w 249"/>
              <a:gd name="T13" fmla="*/ 2147483647 h 233"/>
              <a:gd name="T14" fmla="*/ 2147483647 w 249"/>
              <a:gd name="T15" fmla="*/ 2147483647 h 233"/>
              <a:gd name="T16" fmla="*/ 2147483647 w 249"/>
              <a:gd name="T17" fmla="*/ 2147483647 h 233"/>
              <a:gd name="T18" fmla="*/ 2147483647 w 249"/>
              <a:gd name="T19" fmla="*/ 2147483647 h 233"/>
              <a:gd name="T20" fmla="*/ 2147483647 w 249"/>
              <a:gd name="T21" fmla="*/ 2147483647 h 233"/>
              <a:gd name="T22" fmla="*/ 2147483647 w 249"/>
              <a:gd name="T23" fmla="*/ 2147483647 h 233"/>
              <a:gd name="T24" fmla="*/ 2147483647 w 249"/>
              <a:gd name="T25" fmla="*/ 2147483647 h 233"/>
              <a:gd name="T26" fmla="*/ 2147483647 w 249"/>
              <a:gd name="T27" fmla="*/ 2147483647 h 233"/>
              <a:gd name="T28" fmla="*/ 2147483647 w 249"/>
              <a:gd name="T29" fmla="*/ 2147483647 h 233"/>
              <a:gd name="T30" fmla="*/ 2147483647 w 249"/>
              <a:gd name="T31" fmla="*/ 2147483647 h 233"/>
              <a:gd name="T32" fmla="*/ 2147483647 w 249"/>
              <a:gd name="T33" fmla="*/ 2147483647 h 233"/>
              <a:gd name="T34" fmla="*/ 0 w 249"/>
              <a:gd name="T35" fmla="*/ 2147483647 h 2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9"/>
              <a:gd name="T55" fmla="*/ 0 h 233"/>
              <a:gd name="T56" fmla="*/ 249 w 249"/>
              <a:gd name="T57" fmla="*/ 233 h 2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9" h="233">
                <a:moveTo>
                  <a:pt x="0" y="105"/>
                </a:moveTo>
                <a:lnTo>
                  <a:pt x="16" y="74"/>
                </a:lnTo>
                <a:lnTo>
                  <a:pt x="37" y="94"/>
                </a:lnTo>
                <a:lnTo>
                  <a:pt x="114" y="87"/>
                </a:lnTo>
                <a:lnTo>
                  <a:pt x="139" y="76"/>
                </a:lnTo>
                <a:lnTo>
                  <a:pt x="172" y="0"/>
                </a:lnTo>
                <a:lnTo>
                  <a:pt x="216" y="3"/>
                </a:lnTo>
                <a:lnTo>
                  <a:pt x="207" y="22"/>
                </a:lnTo>
                <a:lnTo>
                  <a:pt x="249" y="94"/>
                </a:lnTo>
                <a:lnTo>
                  <a:pt x="226" y="87"/>
                </a:lnTo>
                <a:lnTo>
                  <a:pt x="182" y="167"/>
                </a:lnTo>
                <a:lnTo>
                  <a:pt x="175" y="218"/>
                </a:lnTo>
                <a:lnTo>
                  <a:pt x="149" y="233"/>
                </a:lnTo>
                <a:lnTo>
                  <a:pt x="101" y="203"/>
                </a:lnTo>
                <a:lnTo>
                  <a:pt x="72" y="217"/>
                </a:lnTo>
                <a:lnTo>
                  <a:pt x="68" y="192"/>
                </a:lnTo>
                <a:lnTo>
                  <a:pt x="30" y="196"/>
                </a:lnTo>
                <a:lnTo>
                  <a:pt x="0" y="105"/>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8" name="Freeform 234"/>
          <p:cNvSpPr>
            <a:spLocks/>
          </p:cNvSpPr>
          <p:nvPr/>
        </p:nvSpPr>
        <p:spPr bwMode="auto">
          <a:xfrm>
            <a:off x="7542213" y="4321176"/>
            <a:ext cx="36512" cy="9525"/>
          </a:xfrm>
          <a:custGeom>
            <a:avLst/>
            <a:gdLst>
              <a:gd name="T0" fmla="*/ 0 w 61"/>
              <a:gd name="T1" fmla="*/ 2147483647 h 19"/>
              <a:gd name="T2" fmla="*/ 2147483647 w 61"/>
              <a:gd name="T3" fmla="*/ 2147483647 h 19"/>
              <a:gd name="T4" fmla="*/ 2147483647 w 61"/>
              <a:gd name="T5" fmla="*/ 2147483647 h 19"/>
              <a:gd name="T6" fmla="*/ 2147483647 w 61"/>
              <a:gd name="T7" fmla="*/ 0 h 19"/>
              <a:gd name="T8" fmla="*/ 0 w 61"/>
              <a:gd name="T9" fmla="*/ 2147483647 h 19"/>
              <a:gd name="T10" fmla="*/ 0 60000 65536"/>
              <a:gd name="T11" fmla="*/ 0 60000 65536"/>
              <a:gd name="T12" fmla="*/ 0 60000 65536"/>
              <a:gd name="T13" fmla="*/ 0 60000 65536"/>
              <a:gd name="T14" fmla="*/ 0 60000 65536"/>
              <a:gd name="T15" fmla="*/ 0 w 61"/>
              <a:gd name="T16" fmla="*/ 0 h 19"/>
              <a:gd name="T17" fmla="*/ 61 w 61"/>
              <a:gd name="T18" fmla="*/ 19 h 19"/>
            </a:gdLst>
            <a:ahLst/>
            <a:cxnLst>
              <a:cxn ang="T10">
                <a:pos x="T0" y="T1"/>
              </a:cxn>
              <a:cxn ang="T11">
                <a:pos x="T2" y="T3"/>
              </a:cxn>
              <a:cxn ang="T12">
                <a:pos x="T4" y="T5"/>
              </a:cxn>
              <a:cxn ang="T13">
                <a:pos x="T6" y="T7"/>
              </a:cxn>
              <a:cxn ang="T14">
                <a:pos x="T8" y="T9"/>
              </a:cxn>
            </a:cxnLst>
            <a:rect l="T15" t="T16" r="T17" b="T18"/>
            <a:pathLst>
              <a:path w="61" h="19">
                <a:moveTo>
                  <a:pt x="0" y="4"/>
                </a:moveTo>
                <a:lnTo>
                  <a:pt x="7" y="19"/>
                </a:lnTo>
                <a:lnTo>
                  <a:pt x="61" y="6"/>
                </a:lnTo>
                <a:lnTo>
                  <a:pt x="19" y="0"/>
                </a:lnTo>
                <a:lnTo>
                  <a:pt x="0" y="4"/>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59" name="Freeform 235"/>
          <p:cNvSpPr>
            <a:spLocks/>
          </p:cNvSpPr>
          <p:nvPr/>
        </p:nvSpPr>
        <p:spPr bwMode="auto">
          <a:xfrm>
            <a:off x="7573964" y="4151313"/>
            <a:ext cx="92075" cy="120650"/>
          </a:xfrm>
          <a:custGeom>
            <a:avLst/>
            <a:gdLst>
              <a:gd name="T0" fmla="*/ 0 w 156"/>
              <a:gd name="T1" fmla="*/ 2147483647 h 203"/>
              <a:gd name="T2" fmla="*/ 2147483647 w 156"/>
              <a:gd name="T3" fmla="*/ 2147483647 h 203"/>
              <a:gd name="T4" fmla="*/ 2147483647 w 156"/>
              <a:gd name="T5" fmla="*/ 2147483647 h 203"/>
              <a:gd name="T6" fmla="*/ 2147483647 w 156"/>
              <a:gd name="T7" fmla="*/ 2147483647 h 203"/>
              <a:gd name="T8" fmla="*/ 2147483647 w 156"/>
              <a:gd name="T9" fmla="*/ 2147483647 h 203"/>
              <a:gd name="T10" fmla="*/ 2147483647 w 156"/>
              <a:gd name="T11" fmla="*/ 2147483647 h 203"/>
              <a:gd name="T12" fmla="*/ 2147483647 w 156"/>
              <a:gd name="T13" fmla="*/ 2147483647 h 203"/>
              <a:gd name="T14" fmla="*/ 2147483647 w 156"/>
              <a:gd name="T15" fmla="*/ 2147483647 h 203"/>
              <a:gd name="T16" fmla="*/ 2147483647 w 156"/>
              <a:gd name="T17" fmla="*/ 2147483647 h 203"/>
              <a:gd name="T18" fmla="*/ 2147483647 w 156"/>
              <a:gd name="T19" fmla="*/ 2147483647 h 203"/>
              <a:gd name="T20" fmla="*/ 2147483647 w 156"/>
              <a:gd name="T21" fmla="*/ 2147483647 h 203"/>
              <a:gd name="T22" fmla="*/ 2147483647 w 156"/>
              <a:gd name="T23" fmla="*/ 2147483647 h 203"/>
              <a:gd name="T24" fmla="*/ 2147483647 w 156"/>
              <a:gd name="T25" fmla="*/ 2147483647 h 203"/>
              <a:gd name="T26" fmla="*/ 2147483647 w 156"/>
              <a:gd name="T27" fmla="*/ 2147483647 h 203"/>
              <a:gd name="T28" fmla="*/ 2147483647 w 156"/>
              <a:gd name="T29" fmla="*/ 0 h 203"/>
              <a:gd name="T30" fmla="*/ 2147483647 w 156"/>
              <a:gd name="T31" fmla="*/ 2147483647 h 203"/>
              <a:gd name="T32" fmla="*/ 2147483647 w 156"/>
              <a:gd name="T33" fmla="*/ 2147483647 h 203"/>
              <a:gd name="T34" fmla="*/ 2147483647 w 156"/>
              <a:gd name="T35" fmla="*/ 2147483647 h 203"/>
              <a:gd name="T36" fmla="*/ 0 w 156"/>
              <a:gd name="T37" fmla="*/ 2147483647 h 2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203"/>
              <a:gd name="T59" fmla="*/ 156 w 156"/>
              <a:gd name="T60" fmla="*/ 203 h 2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203">
                <a:moveTo>
                  <a:pt x="0" y="122"/>
                </a:moveTo>
                <a:lnTo>
                  <a:pt x="21" y="158"/>
                </a:lnTo>
                <a:lnTo>
                  <a:pt x="15" y="196"/>
                </a:lnTo>
                <a:lnTo>
                  <a:pt x="38" y="203"/>
                </a:lnTo>
                <a:lnTo>
                  <a:pt x="37" y="126"/>
                </a:lnTo>
                <a:lnTo>
                  <a:pt x="54" y="122"/>
                </a:lnTo>
                <a:lnTo>
                  <a:pt x="56" y="150"/>
                </a:lnTo>
                <a:lnTo>
                  <a:pt x="70" y="182"/>
                </a:lnTo>
                <a:lnTo>
                  <a:pt x="98" y="167"/>
                </a:lnTo>
                <a:lnTo>
                  <a:pt x="64" y="97"/>
                </a:lnTo>
                <a:lnTo>
                  <a:pt x="117" y="67"/>
                </a:lnTo>
                <a:lnTo>
                  <a:pt x="47" y="86"/>
                </a:lnTo>
                <a:lnTo>
                  <a:pt x="35" y="42"/>
                </a:lnTo>
                <a:lnTo>
                  <a:pt x="137" y="36"/>
                </a:lnTo>
                <a:lnTo>
                  <a:pt x="156" y="0"/>
                </a:lnTo>
                <a:lnTo>
                  <a:pt x="126" y="24"/>
                </a:lnTo>
                <a:lnTo>
                  <a:pt x="54" y="10"/>
                </a:lnTo>
                <a:lnTo>
                  <a:pt x="28" y="28"/>
                </a:lnTo>
                <a:lnTo>
                  <a:pt x="0" y="122"/>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0" name="Freeform 236"/>
          <p:cNvSpPr>
            <a:spLocks/>
          </p:cNvSpPr>
          <p:nvPr/>
        </p:nvSpPr>
        <p:spPr bwMode="auto">
          <a:xfrm>
            <a:off x="7646989" y="4321176"/>
            <a:ext cx="52387" cy="30163"/>
          </a:xfrm>
          <a:custGeom>
            <a:avLst/>
            <a:gdLst>
              <a:gd name="T0" fmla="*/ 0 w 87"/>
              <a:gd name="T1" fmla="*/ 2147483647 h 53"/>
              <a:gd name="T2" fmla="*/ 2147483647 w 87"/>
              <a:gd name="T3" fmla="*/ 2147483647 h 53"/>
              <a:gd name="T4" fmla="*/ 2147483647 w 87"/>
              <a:gd name="T5" fmla="*/ 0 h 53"/>
              <a:gd name="T6" fmla="*/ 2147483647 w 87"/>
              <a:gd name="T7" fmla="*/ 2147483647 h 53"/>
              <a:gd name="T8" fmla="*/ 0 w 87"/>
              <a:gd name="T9" fmla="*/ 2147483647 h 53"/>
              <a:gd name="T10" fmla="*/ 0 60000 65536"/>
              <a:gd name="T11" fmla="*/ 0 60000 65536"/>
              <a:gd name="T12" fmla="*/ 0 60000 65536"/>
              <a:gd name="T13" fmla="*/ 0 60000 65536"/>
              <a:gd name="T14" fmla="*/ 0 60000 65536"/>
              <a:gd name="T15" fmla="*/ 0 w 87"/>
              <a:gd name="T16" fmla="*/ 0 h 53"/>
              <a:gd name="T17" fmla="*/ 87 w 87"/>
              <a:gd name="T18" fmla="*/ 53 h 53"/>
            </a:gdLst>
            <a:ahLst/>
            <a:cxnLst>
              <a:cxn ang="T10">
                <a:pos x="T0" y="T1"/>
              </a:cxn>
              <a:cxn ang="T11">
                <a:pos x="T2" y="T3"/>
              </a:cxn>
              <a:cxn ang="T12">
                <a:pos x="T4" y="T5"/>
              </a:cxn>
              <a:cxn ang="T13">
                <a:pos x="T6" y="T7"/>
              </a:cxn>
              <a:cxn ang="T14">
                <a:pos x="T8" y="T9"/>
              </a:cxn>
            </a:cxnLst>
            <a:rect l="T15" t="T16" r="T17" b="T18"/>
            <a:pathLst>
              <a:path w="87" h="53">
                <a:moveTo>
                  <a:pt x="0" y="31"/>
                </a:moveTo>
                <a:lnTo>
                  <a:pt x="3" y="53"/>
                </a:lnTo>
                <a:lnTo>
                  <a:pt x="87" y="0"/>
                </a:lnTo>
                <a:lnTo>
                  <a:pt x="25" y="18"/>
                </a:lnTo>
                <a:lnTo>
                  <a:pt x="0" y="31"/>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1" name="Freeform 237"/>
          <p:cNvSpPr>
            <a:spLocks/>
          </p:cNvSpPr>
          <p:nvPr/>
        </p:nvSpPr>
        <p:spPr bwMode="auto">
          <a:xfrm>
            <a:off x="7702551" y="4144963"/>
            <a:ext cx="17463" cy="50800"/>
          </a:xfrm>
          <a:custGeom>
            <a:avLst/>
            <a:gdLst>
              <a:gd name="T0" fmla="*/ 0 w 30"/>
              <a:gd name="T1" fmla="*/ 2147483647 h 86"/>
              <a:gd name="T2" fmla="*/ 2147483647 w 30"/>
              <a:gd name="T3" fmla="*/ 2147483647 h 86"/>
              <a:gd name="T4" fmla="*/ 2147483647 w 30"/>
              <a:gd name="T5" fmla="*/ 2147483647 h 86"/>
              <a:gd name="T6" fmla="*/ 2147483647 w 30"/>
              <a:gd name="T7" fmla="*/ 2147483647 h 86"/>
              <a:gd name="T8" fmla="*/ 2147483647 w 30"/>
              <a:gd name="T9" fmla="*/ 2147483647 h 86"/>
              <a:gd name="T10" fmla="*/ 2147483647 w 30"/>
              <a:gd name="T11" fmla="*/ 2147483647 h 86"/>
              <a:gd name="T12" fmla="*/ 2147483647 w 30"/>
              <a:gd name="T13" fmla="*/ 2147483647 h 86"/>
              <a:gd name="T14" fmla="*/ 2147483647 w 30"/>
              <a:gd name="T15" fmla="*/ 0 h 86"/>
              <a:gd name="T16" fmla="*/ 0 w 30"/>
              <a:gd name="T17" fmla="*/ 2147483647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86"/>
              <a:gd name="T29" fmla="*/ 30 w 30"/>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86">
                <a:moveTo>
                  <a:pt x="0" y="30"/>
                </a:moveTo>
                <a:lnTo>
                  <a:pt x="6" y="67"/>
                </a:lnTo>
                <a:lnTo>
                  <a:pt x="24" y="86"/>
                </a:lnTo>
                <a:lnTo>
                  <a:pt x="11" y="49"/>
                </a:lnTo>
                <a:lnTo>
                  <a:pt x="30" y="46"/>
                </a:lnTo>
                <a:lnTo>
                  <a:pt x="28" y="19"/>
                </a:lnTo>
                <a:lnTo>
                  <a:pt x="6" y="37"/>
                </a:lnTo>
                <a:lnTo>
                  <a:pt x="15" y="0"/>
                </a:lnTo>
                <a:lnTo>
                  <a:pt x="0" y="3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2" name="Freeform 238"/>
          <p:cNvSpPr>
            <a:spLocks/>
          </p:cNvSpPr>
          <p:nvPr/>
        </p:nvSpPr>
        <p:spPr bwMode="auto">
          <a:xfrm>
            <a:off x="7708900" y="4224338"/>
            <a:ext cx="44450" cy="17462"/>
          </a:xfrm>
          <a:custGeom>
            <a:avLst/>
            <a:gdLst>
              <a:gd name="T0" fmla="*/ 0 w 73"/>
              <a:gd name="T1" fmla="*/ 2147483647 h 28"/>
              <a:gd name="T2" fmla="*/ 2147483647 w 73"/>
              <a:gd name="T3" fmla="*/ 0 h 28"/>
              <a:gd name="T4" fmla="*/ 2147483647 w 73"/>
              <a:gd name="T5" fmla="*/ 2147483647 h 28"/>
              <a:gd name="T6" fmla="*/ 0 w 73"/>
              <a:gd name="T7" fmla="*/ 2147483647 h 28"/>
              <a:gd name="T8" fmla="*/ 0 60000 65536"/>
              <a:gd name="T9" fmla="*/ 0 60000 65536"/>
              <a:gd name="T10" fmla="*/ 0 60000 65536"/>
              <a:gd name="T11" fmla="*/ 0 60000 65536"/>
              <a:gd name="T12" fmla="*/ 0 w 73"/>
              <a:gd name="T13" fmla="*/ 0 h 28"/>
              <a:gd name="T14" fmla="*/ 73 w 73"/>
              <a:gd name="T15" fmla="*/ 28 h 28"/>
            </a:gdLst>
            <a:ahLst/>
            <a:cxnLst>
              <a:cxn ang="T8">
                <a:pos x="T0" y="T1"/>
              </a:cxn>
              <a:cxn ang="T9">
                <a:pos x="T2" y="T3"/>
              </a:cxn>
              <a:cxn ang="T10">
                <a:pos x="T4" y="T5"/>
              </a:cxn>
              <a:cxn ang="T11">
                <a:pos x="T6" y="T7"/>
              </a:cxn>
            </a:cxnLst>
            <a:rect l="T12" t="T13" r="T14" b="T15"/>
            <a:pathLst>
              <a:path w="73" h="28">
                <a:moveTo>
                  <a:pt x="0" y="10"/>
                </a:moveTo>
                <a:lnTo>
                  <a:pt x="42" y="0"/>
                </a:lnTo>
                <a:lnTo>
                  <a:pt x="73" y="28"/>
                </a:lnTo>
                <a:lnTo>
                  <a:pt x="0" y="10"/>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3" name="Freeform 239"/>
          <p:cNvSpPr>
            <a:spLocks/>
          </p:cNvSpPr>
          <p:nvPr/>
        </p:nvSpPr>
        <p:spPr bwMode="auto">
          <a:xfrm>
            <a:off x="7753350" y="4186238"/>
            <a:ext cx="158750" cy="144462"/>
          </a:xfrm>
          <a:custGeom>
            <a:avLst/>
            <a:gdLst>
              <a:gd name="T0" fmla="*/ 0 w 267"/>
              <a:gd name="T1" fmla="*/ 2147483647 h 241"/>
              <a:gd name="T2" fmla="*/ 2147483647 w 267"/>
              <a:gd name="T3" fmla="*/ 2147483647 h 241"/>
              <a:gd name="T4" fmla="*/ 2147483647 w 267"/>
              <a:gd name="T5" fmla="*/ 2147483647 h 241"/>
              <a:gd name="T6" fmla="*/ 2147483647 w 267"/>
              <a:gd name="T7" fmla="*/ 2147483647 h 241"/>
              <a:gd name="T8" fmla="*/ 2147483647 w 267"/>
              <a:gd name="T9" fmla="*/ 2147483647 h 241"/>
              <a:gd name="T10" fmla="*/ 2147483647 w 267"/>
              <a:gd name="T11" fmla="*/ 2147483647 h 241"/>
              <a:gd name="T12" fmla="*/ 2147483647 w 267"/>
              <a:gd name="T13" fmla="*/ 2147483647 h 241"/>
              <a:gd name="T14" fmla="*/ 2147483647 w 267"/>
              <a:gd name="T15" fmla="*/ 2147483647 h 241"/>
              <a:gd name="T16" fmla="*/ 2147483647 w 267"/>
              <a:gd name="T17" fmla="*/ 2147483647 h 241"/>
              <a:gd name="T18" fmla="*/ 2147483647 w 267"/>
              <a:gd name="T19" fmla="*/ 2147483647 h 241"/>
              <a:gd name="T20" fmla="*/ 2147483647 w 267"/>
              <a:gd name="T21" fmla="*/ 2147483647 h 241"/>
              <a:gd name="T22" fmla="*/ 2147483647 w 267"/>
              <a:gd name="T23" fmla="*/ 2147483647 h 241"/>
              <a:gd name="T24" fmla="*/ 2147483647 w 267"/>
              <a:gd name="T25" fmla="*/ 2147483647 h 241"/>
              <a:gd name="T26" fmla="*/ 2147483647 w 267"/>
              <a:gd name="T27" fmla="*/ 2147483647 h 241"/>
              <a:gd name="T28" fmla="*/ 2147483647 w 267"/>
              <a:gd name="T29" fmla="*/ 2147483647 h 241"/>
              <a:gd name="T30" fmla="*/ 2147483647 w 267"/>
              <a:gd name="T31" fmla="*/ 2147483647 h 241"/>
              <a:gd name="T32" fmla="*/ 2147483647 w 267"/>
              <a:gd name="T33" fmla="*/ 2147483647 h 241"/>
              <a:gd name="T34" fmla="*/ 2147483647 w 267"/>
              <a:gd name="T35" fmla="*/ 2147483647 h 241"/>
              <a:gd name="T36" fmla="*/ 2147483647 w 267"/>
              <a:gd name="T37" fmla="*/ 0 h 241"/>
              <a:gd name="T38" fmla="*/ 0 w 267"/>
              <a:gd name="T39" fmla="*/ 2147483647 h 2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7"/>
              <a:gd name="T61" fmla="*/ 0 h 241"/>
              <a:gd name="T62" fmla="*/ 267 w 267"/>
              <a:gd name="T63" fmla="*/ 241 h 2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7" h="241">
                <a:moveTo>
                  <a:pt x="0" y="28"/>
                </a:moveTo>
                <a:lnTo>
                  <a:pt x="41" y="52"/>
                </a:lnTo>
                <a:lnTo>
                  <a:pt x="79" y="45"/>
                </a:lnTo>
                <a:lnTo>
                  <a:pt x="30" y="63"/>
                </a:lnTo>
                <a:lnTo>
                  <a:pt x="53" y="101"/>
                </a:lnTo>
                <a:lnTo>
                  <a:pt x="76" y="69"/>
                </a:lnTo>
                <a:lnTo>
                  <a:pt x="93" y="101"/>
                </a:lnTo>
                <a:lnTo>
                  <a:pt x="187" y="139"/>
                </a:lnTo>
                <a:lnTo>
                  <a:pt x="210" y="198"/>
                </a:lnTo>
                <a:lnTo>
                  <a:pt x="194" y="196"/>
                </a:lnTo>
                <a:lnTo>
                  <a:pt x="178" y="222"/>
                </a:lnTo>
                <a:lnTo>
                  <a:pt x="235" y="210"/>
                </a:lnTo>
                <a:lnTo>
                  <a:pt x="267" y="241"/>
                </a:lnTo>
                <a:lnTo>
                  <a:pt x="263" y="60"/>
                </a:lnTo>
                <a:lnTo>
                  <a:pt x="181" y="28"/>
                </a:lnTo>
                <a:lnTo>
                  <a:pt x="115" y="83"/>
                </a:lnTo>
                <a:lnTo>
                  <a:pt x="89" y="53"/>
                </a:lnTo>
                <a:lnTo>
                  <a:pt x="79" y="11"/>
                </a:lnTo>
                <a:lnTo>
                  <a:pt x="41" y="0"/>
                </a:lnTo>
                <a:lnTo>
                  <a:pt x="0" y="28"/>
                </a:lnTo>
                <a:close/>
              </a:path>
            </a:pathLst>
          </a:custGeom>
          <a:solidFill>
            <a:srgbClr val="FF0000"/>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4" name="Freeform 240"/>
          <p:cNvSpPr>
            <a:spLocks/>
          </p:cNvSpPr>
          <p:nvPr/>
        </p:nvSpPr>
        <p:spPr bwMode="auto">
          <a:xfrm>
            <a:off x="7761288" y="4298950"/>
            <a:ext cx="6350" cy="12700"/>
          </a:xfrm>
          <a:custGeom>
            <a:avLst/>
            <a:gdLst>
              <a:gd name="T0" fmla="*/ 0 w 11"/>
              <a:gd name="T1" fmla="*/ 2147483647 h 21"/>
              <a:gd name="T2" fmla="*/ 2147483647 w 11"/>
              <a:gd name="T3" fmla="*/ 0 h 21"/>
              <a:gd name="T4" fmla="*/ 2147483647 w 11"/>
              <a:gd name="T5" fmla="*/ 2147483647 h 21"/>
              <a:gd name="T6" fmla="*/ 0 w 11"/>
              <a:gd name="T7" fmla="*/ 2147483647 h 21"/>
              <a:gd name="T8" fmla="*/ 0 60000 65536"/>
              <a:gd name="T9" fmla="*/ 0 60000 65536"/>
              <a:gd name="T10" fmla="*/ 0 60000 65536"/>
              <a:gd name="T11" fmla="*/ 0 60000 65536"/>
              <a:gd name="T12" fmla="*/ 0 w 11"/>
              <a:gd name="T13" fmla="*/ 0 h 21"/>
              <a:gd name="T14" fmla="*/ 11 w 11"/>
              <a:gd name="T15" fmla="*/ 21 h 21"/>
            </a:gdLst>
            <a:ahLst/>
            <a:cxnLst>
              <a:cxn ang="T8">
                <a:pos x="T0" y="T1"/>
              </a:cxn>
              <a:cxn ang="T9">
                <a:pos x="T2" y="T3"/>
              </a:cxn>
              <a:cxn ang="T10">
                <a:pos x="T4" y="T5"/>
              </a:cxn>
              <a:cxn ang="T11">
                <a:pos x="T6" y="T7"/>
              </a:cxn>
            </a:cxnLst>
            <a:rect l="T12" t="T13" r="T14" b="T15"/>
            <a:pathLst>
              <a:path w="11" h="21">
                <a:moveTo>
                  <a:pt x="0" y="21"/>
                </a:moveTo>
                <a:lnTo>
                  <a:pt x="7" y="0"/>
                </a:lnTo>
                <a:lnTo>
                  <a:pt x="11" y="12"/>
                </a:lnTo>
                <a:lnTo>
                  <a:pt x="0" y="21"/>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5" name="Freeform 241"/>
          <p:cNvSpPr>
            <a:spLocks/>
          </p:cNvSpPr>
          <p:nvPr/>
        </p:nvSpPr>
        <p:spPr bwMode="auto">
          <a:xfrm>
            <a:off x="5951538" y="4276725"/>
            <a:ext cx="190500" cy="203200"/>
          </a:xfrm>
          <a:custGeom>
            <a:avLst/>
            <a:gdLst>
              <a:gd name="T0" fmla="*/ 0 w 321"/>
              <a:gd name="T1" fmla="*/ 2147483647 h 344"/>
              <a:gd name="T2" fmla="*/ 2147483647 w 321"/>
              <a:gd name="T3" fmla="*/ 2147483647 h 344"/>
              <a:gd name="T4" fmla="*/ 2147483647 w 321"/>
              <a:gd name="T5" fmla="*/ 2147483647 h 344"/>
              <a:gd name="T6" fmla="*/ 2147483647 w 321"/>
              <a:gd name="T7" fmla="*/ 2147483647 h 344"/>
              <a:gd name="T8" fmla="*/ 2147483647 w 321"/>
              <a:gd name="T9" fmla="*/ 2147483647 h 344"/>
              <a:gd name="T10" fmla="*/ 2147483647 w 321"/>
              <a:gd name="T11" fmla="*/ 2147483647 h 344"/>
              <a:gd name="T12" fmla="*/ 2147483647 w 321"/>
              <a:gd name="T13" fmla="*/ 2147483647 h 344"/>
              <a:gd name="T14" fmla="*/ 2147483647 w 321"/>
              <a:gd name="T15" fmla="*/ 2147483647 h 344"/>
              <a:gd name="T16" fmla="*/ 2147483647 w 321"/>
              <a:gd name="T17" fmla="*/ 2147483647 h 344"/>
              <a:gd name="T18" fmla="*/ 2147483647 w 321"/>
              <a:gd name="T19" fmla="*/ 2147483647 h 344"/>
              <a:gd name="T20" fmla="*/ 2147483647 w 321"/>
              <a:gd name="T21" fmla="*/ 2147483647 h 344"/>
              <a:gd name="T22" fmla="*/ 2147483647 w 321"/>
              <a:gd name="T23" fmla="*/ 2147483647 h 344"/>
              <a:gd name="T24" fmla="*/ 2147483647 w 321"/>
              <a:gd name="T25" fmla="*/ 2147483647 h 344"/>
              <a:gd name="T26" fmla="*/ 2147483647 w 321"/>
              <a:gd name="T27" fmla="*/ 2147483647 h 344"/>
              <a:gd name="T28" fmla="*/ 2147483647 w 321"/>
              <a:gd name="T29" fmla="*/ 0 h 344"/>
              <a:gd name="T30" fmla="*/ 2147483647 w 321"/>
              <a:gd name="T31" fmla="*/ 2147483647 h 344"/>
              <a:gd name="T32" fmla="*/ 2147483647 w 321"/>
              <a:gd name="T33" fmla="*/ 2147483647 h 344"/>
              <a:gd name="T34" fmla="*/ 0 w 321"/>
              <a:gd name="T35" fmla="*/ 2147483647 h 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1"/>
              <a:gd name="T55" fmla="*/ 0 h 344"/>
              <a:gd name="T56" fmla="*/ 321 w 321"/>
              <a:gd name="T57" fmla="*/ 344 h 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1" h="344">
                <a:moveTo>
                  <a:pt x="0" y="322"/>
                </a:moveTo>
                <a:lnTo>
                  <a:pt x="40" y="309"/>
                </a:lnTo>
                <a:lnTo>
                  <a:pt x="248" y="344"/>
                </a:lnTo>
                <a:lnTo>
                  <a:pt x="296" y="329"/>
                </a:lnTo>
                <a:lnTo>
                  <a:pt x="264" y="301"/>
                </a:lnTo>
                <a:lnTo>
                  <a:pt x="264" y="198"/>
                </a:lnTo>
                <a:lnTo>
                  <a:pt x="321" y="198"/>
                </a:lnTo>
                <a:lnTo>
                  <a:pt x="315" y="141"/>
                </a:lnTo>
                <a:lnTo>
                  <a:pt x="264" y="147"/>
                </a:lnTo>
                <a:lnTo>
                  <a:pt x="258" y="47"/>
                </a:lnTo>
                <a:lnTo>
                  <a:pt x="235" y="29"/>
                </a:lnTo>
                <a:lnTo>
                  <a:pt x="203" y="31"/>
                </a:lnTo>
                <a:lnTo>
                  <a:pt x="194" y="61"/>
                </a:lnTo>
                <a:lnTo>
                  <a:pt x="158" y="63"/>
                </a:lnTo>
                <a:lnTo>
                  <a:pt x="116" y="0"/>
                </a:lnTo>
                <a:lnTo>
                  <a:pt x="20" y="13"/>
                </a:lnTo>
                <a:lnTo>
                  <a:pt x="56" y="143"/>
                </a:lnTo>
                <a:lnTo>
                  <a:pt x="0" y="322"/>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6" name="Freeform 242"/>
          <p:cNvSpPr>
            <a:spLocks/>
          </p:cNvSpPr>
          <p:nvPr/>
        </p:nvSpPr>
        <p:spPr bwMode="auto">
          <a:xfrm>
            <a:off x="5956301" y="4257675"/>
            <a:ext cx="15875" cy="19050"/>
          </a:xfrm>
          <a:custGeom>
            <a:avLst/>
            <a:gdLst>
              <a:gd name="T0" fmla="*/ 0 w 26"/>
              <a:gd name="T1" fmla="*/ 2147483647 h 31"/>
              <a:gd name="T2" fmla="*/ 2147483647 w 26"/>
              <a:gd name="T3" fmla="*/ 2147483647 h 31"/>
              <a:gd name="T4" fmla="*/ 2147483647 w 26"/>
              <a:gd name="T5" fmla="*/ 0 h 31"/>
              <a:gd name="T6" fmla="*/ 0 w 26"/>
              <a:gd name="T7" fmla="*/ 2147483647 h 31"/>
              <a:gd name="T8" fmla="*/ 0 60000 65536"/>
              <a:gd name="T9" fmla="*/ 0 60000 65536"/>
              <a:gd name="T10" fmla="*/ 0 60000 65536"/>
              <a:gd name="T11" fmla="*/ 0 60000 65536"/>
              <a:gd name="T12" fmla="*/ 0 w 26"/>
              <a:gd name="T13" fmla="*/ 0 h 31"/>
              <a:gd name="T14" fmla="*/ 26 w 26"/>
              <a:gd name="T15" fmla="*/ 31 h 31"/>
            </a:gdLst>
            <a:ahLst/>
            <a:cxnLst>
              <a:cxn ang="T8">
                <a:pos x="T0" y="T1"/>
              </a:cxn>
              <a:cxn ang="T9">
                <a:pos x="T2" y="T3"/>
              </a:cxn>
              <a:cxn ang="T10">
                <a:pos x="T4" y="T5"/>
              </a:cxn>
              <a:cxn ang="T11">
                <a:pos x="T6" y="T7"/>
              </a:cxn>
            </a:cxnLst>
            <a:rect l="T12" t="T13" r="T14" b="T15"/>
            <a:pathLst>
              <a:path w="26" h="31">
                <a:moveTo>
                  <a:pt x="0" y="11"/>
                </a:moveTo>
                <a:lnTo>
                  <a:pt x="10" y="31"/>
                </a:lnTo>
                <a:lnTo>
                  <a:pt x="26" y="0"/>
                </a:lnTo>
                <a:lnTo>
                  <a:pt x="0" y="11"/>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7" name="Freeform 243"/>
          <p:cNvSpPr>
            <a:spLocks/>
          </p:cNvSpPr>
          <p:nvPr/>
        </p:nvSpPr>
        <p:spPr bwMode="auto">
          <a:xfrm>
            <a:off x="5978526" y="3789364"/>
            <a:ext cx="161925" cy="269875"/>
          </a:xfrm>
          <a:custGeom>
            <a:avLst/>
            <a:gdLst>
              <a:gd name="T0" fmla="*/ 0 w 272"/>
              <a:gd name="T1" fmla="*/ 2147483647 h 454"/>
              <a:gd name="T2" fmla="*/ 2147483647 w 272"/>
              <a:gd name="T3" fmla="*/ 2147483647 h 454"/>
              <a:gd name="T4" fmla="*/ 2147483647 w 272"/>
              <a:gd name="T5" fmla="*/ 2147483647 h 454"/>
              <a:gd name="T6" fmla="*/ 2147483647 w 272"/>
              <a:gd name="T7" fmla="*/ 2147483647 h 454"/>
              <a:gd name="T8" fmla="*/ 2147483647 w 272"/>
              <a:gd name="T9" fmla="*/ 2147483647 h 454"/>
              <a:gd name="T10" fmla="*/ 2147483647 w 272"/>
              <a:gd name="T11" fmla="*/ 2147483647 h 454"/>
              <a:gd name="T12" fmla="*/ 2147483647 w 272"/>
              <a:gd name="T13" fmla="*/ 2147483647 h 454"/>
              <a:gd name="T14" fmla="*/ 2147483647 w 272"/>
              <a:gd name="T15" fmla="*/ 2147483647 h 454"/>
              <a:gd name="T16" fmla="*/ 2147483647 w 272"/>
              <a:gd name="T17" fmla="*/ 2147483647 h 454"/>
              <a:gd name="T18" fmla="*/ 2147483647 w 272"/>
              <a:gd name="T19" fmla="*/ 2147483647 h 454"/>
              <a:gd name="T20" fmla="*/ 2147483647 w 272"/>
              <a:gd name="T21" fmla="*/ 2147483647 h 454"/>
              <a:gd name="T22" fmla="*/ 2147483647 w 272"/>
              <a:gd name="T23" fmla="*/ 2147483647 h 454"/>
              <a:gd name="T24" fmla="*/ 2147483647 w 272"/>
              <a:gd name="T25" fmla="*/ 2147483647 h 454"/>
              <a:gd name="T26" fmla="*/ 2147483647 w 272"/>
              <a:gd name="T27" fmla="*/ 2147483647 h 454"/>
              <a:gd name="T28" fmla="*/ 2147483647 w 272"/>
              <a:gd name="T29" fmla="*/ 0 h 454"/>
              <a:gd name="T30" fmla="*/ 2147483647 w 272"/>
              <a:gd name="T31" fmla="*/ 2147483647 h 454"/>
              <a:gd name="T32" fmla="*/ 2147483647 w 272"/>
              <a:gd name="T33" fmla="*/ 2147483647 h 454"/>
              <a:gd name="T34" fmla="*/ 2147483647 w 272"/>
              <a:gd name="T35" fmla="*/ 2147483647 h 454"/>
              <a:gd name="T36" fmla="*/ 2147483647 w 272"/>
              <a:gd name="T37" fmla="*/ 2147483647 h 454"/>
              <a:gd name="T38" fmla="*/ 0 w 272"/>
              <a:gd name="T39" fmla="*/ 2147483647 h 4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2"/>
              <a:gd name="T61" fmla="*/ 0 h 454"/>
              <a:gd name="T62" fmla="*/ 272 w 272"/>
              <a:gd name="T63" fmla="*/ 454 h 4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2" h="454">
                <a:moveTo>
                  <a:pt x="0" y="259"/>
                </a:moveTo>
                <a:lnTo>
                  <a:pt x="40" y="283"/>
                </a:lnTo>
                <a:lnTo>
                  <a:pt x="30" y="305"/>
                </a:lnTo>
                <a:lnTo>
                  <a:pt x="50" y="381"/>
                </a:lnTo>
                <a:lnTo>
                  <a:pt x="18" y="395"/>
                </a:lnTo>
                <a:lnTo>
                  <a:pt x="53" y="454"/>
                </a:lnTo>
                <a:lnTo>
                  <a:pt x="136" y="436"/>
                </a:lnTo>
                <a:lnTo>
                  <a:pt x="143" y="412"/>
                </a:lnTo>
                <a:lnTo>
                  <a:pt x="182" y="405"/>
                </a:lnTo>
                <a:lnTo>
                  <a:pt x="238" y="354"/>
                </a:lnTo>
                <a:lnTo>
                  <a:pt x="218" y="298"/>
                </a:lnTo>
                <a:lnTo>
                  <a:pt x="245" y="226"/>
                </a:lnTo>
                <a:lnTo>
                  <a:pt x="270" y="219"/>
                </a:lnTo>
                <a:lnTo>
                  <a:pt x="272" y="113"/>
                </a:lnTo>
                <a:lnTo>
                  <a:pt x="68" y="0"/>
                </a:lnTo>
                <a:lnTo>
                  <a:pt x="41" y="11"/>
                </a:lnTo>
                <a:lnTo>
                  <a:pt x="41" y="56"/>
                </a:lnTo>
                <a:lnTo>
                  <a:pt x="68" y="87"/>
                </a:lnTo>
                <a:lnTo>
                  <a:pt x="53" y="185"/>
                </a:lnTo>
                <a:lnTo>
                  <a:pt x="0" y="259"/>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8" name="Freeform 244"/>
          <p:cNvSpPr>
            <a:spLocks/>
          </p:cNvSpPr>
          <p:nvPr/>
        </p:nvSpPr>
        <p:spPr bwMode="auto">
          <a:xfrm>
            <a:off x="5789613" y="3975100"/>
            <a:ext cx="42862" cy="103188"/>
          </a:xfrm>
          <a:custGeom>
            <a:avLst/>
            <a:gdLst>
              <a:gd name="T0" fmla="*/ 0 w 70"/>
              <a:gd name="T1" fmla="*/ 2147483647 h 170"/>
              <a:gd name="T2" fmla="*/ 2147483647 w 70"/>
              <a:gd name="T3" fmla="*/ 2147483647 h 170"/>
              <a:gd name="T4" fmla="*/ 2147483647 w 70"/>
              <a:gd name="T5" fmla="*/ 2147483647 h 170"/>
              <a:gd name="T6" fmla="*/ 2147483647 w 70"/>
              <a:gd name="T7" fmla="*/ 2147483647 h 170"/>
              <a:gd name="T8" fmla="*/ 2147483647 w 70"/>
              <a:gd name="T9" fmla="*/ 0 h 170"/>
              <a:gd name="T10" fmla="*/ 2147483647 w 70"/>
              <a:gd name="T11" fmla="*/ 2147483647 h 170"/>
              <a:gd name="T12" fmla="*/ 0 w 70"/>
              <a:gd name="T13" fmla="*/ 2147483647 h 170"/>
              <a:gd name="T14" fmla="*/ 0 60000 65536"/>
              <a:gd name="T15" fmla="*/ 0 60000 65536"/>
              <a:gd name="T16" fmla="*/ 0 60000 65536"/>
              <a:gd name="T17" fmla="*/ 0 60000 65536"/>
              <a:gd name="T18" fmla="*/ 0 60000 65536"/>
              <a:gd name="T19" fmla="*/ 0 60000 65536"/>
              <a:gd name="T20" fmla="*/ 0 60000 65536"/>
              <a:gd name="T21" fmla="*/ 0 w 70"/>
              <a:gd name="T22" fmla="*/ 0 h 170"/>
              <a:gd name="T23" fmla="*/ 70 w 70"/>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70">
                <a:moveTo>
                  <a:pt x="0" y="41"/>
                </a:moveTo>
                <a:lnTo>
                  <a:pt x="28" y="170"/>
                </a:lnTo>
                <a:lnTo>
                  <a:pt x="48" y="168"/>
                </a:lnTo>
                <a:lnTo>
                  <a:pt x="70" y="20"/>
                </a:lnTo>
                <a:lnTo>
                  <a:pt x="48" y="0"/>
                </a:lnTo>
                <a:lnTo>
                  <a:pt x="37" y="13"/>
                </a:lnTo>
                <a:lnTo>
                  <a:pt x="0" y="41"/>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69" name="Freeform 245"/>
          <p:cNvSpPr>
            <a:spLocks/>
          </p:cNvSpPr>
          <p:nvPr/>
        </p:nvSpPr>
        <p:spPr bwMode="auto">
          <a:xfrm>
            <a:off x="6229350" y="4352926"/>
            <a:ext cx="160338" cy="276225"/>
          </a:xfrm>
          <a:custGeom>
            <a:avLst/>
            <a:gdLst>
              <a:gd name="T0" fmla="*/ 0 w 268"/>
              <a:gd name="T1" fmla="*/ 2147483647 h 463"/>
              <a:gd name="T2" fmla="*/ 2147483647 w 268"/>
              <a:gd name="T3" fmla="*/ 2147483647 h 463"/>
              <a:gd name="T4" fmla="*/ 2147483647 w 268"/>
              <a:gd name="T5" fmla="*/ 2147483647 h 463"/>
              <a:gd name="T6" fmla="*/ 2147483647 w 268"/>
              <a:gd name="T7" fmla="*/ 2147483647 h 463"/>
              <a:gd name="T8" fmla="*/ 2147483647 w 268"/>
              <a:gd name="T9" fmla="*/ 2147483647 h 463"/>
              <a:gd name="T10" fmla="*/ 2147483647 w 268"/>
              <a:gd name="T11" fmla="*/ 2147483647 h 463"/>
              <a:gd name="T12" fmla="*/ 2147483647 w 268"/>
              <a:gd name="T13" fmla="*/ 2147483647 h 463"/>
              <a:gd name="T14" fmla="*/ 2147483647 w 268"/>
              <a:gd name="T15" fmla="*/ 2147483647 h 463"/>
              <a:gd name="T16" fmla="*/ 2147483647 w 268"/>
              <a:gd name="T17" fmla="*/ 2147483647 h 463"/>
              <a:gd name="T18" fmla="*/ 2147483647 w 268"/>
              <a:gd name="T19" fmla="*/ 2147483647 h 463"/>
              <a:gd name="T20" fmla="*/ 2147483647 w 268"/>
              <a:gd name="T21" fmla="*/ 2147483647 h 463"/>
              <a:gd name="T22" fmla="*/ 2147483647 w 268"/>
              <a:gd name="T23" fmla="*/ 2147483647 h 463"/>
              <a:gd name="T24" fmla="*/ 2147483647 w 268"/>
              <a:gd name="T25" fmla="*/ 2147483647 h 463"/>
              <a:gd name="T26" fmla="*/ 2147483647 w 268"/>
              <a:gd name="T27" fmla="*/ 0 h 463"/>
              <a:gd name="T28" fmla="*/ 2147483647 w 268"/>
              <a:gd name="T29" fmla="*/ 2147483647 h 463"/>
              <a:gd name="T30" fmla="*/ 2147483647 w 268"/>
              <a:gd name="T31" fmla="*/ 2147483647 h 463"/>
              <a:gd name="T32" fmla="*/ 2147483647 w 268"/>
              <a:gd name="T33" fmla="*/ 2147483647 h 463"/>
              <a:gd name="T34" fmla="*/ 2147483647 w 268"/>
              <a:gd name="T35" fmla="*/ 2147483647 h 463"/>
              <a:gd name="T36" fmla="*/ 2147483647 w 268"/>
              <a:gd name="T37" fmla="*/ 2147483647 h 463"/>
              <a:gd name="T38" fmla="*/ 2147483647 w 268"/>
              <a:gd name="T39" fmla="*/ 2147483647 h 463"/>
              <a:gd name="T40" fmla="*/ 2147483647 w 268"/>
              <a:gd name="T41" fmla="*/ 2147483647 h 463"/>
              <a:gd name="T42" fmla="*/ 2147483647 w 268"/>
              <a:gd name="T43" fmla="*/ 2147483647 h 463"/>
              <a:gd name="T44" fmla="*/ 0 w 268"/>
              <a:gd name="T45" fmla="*/ 2147483647 h 4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8"/>
              <a:gd name="T70" fmla="*/ 0 h 463"/>
              <a:gd name="T71" fmla="*/ 268 w 268"/>
              <a:gd name="T72" fmla="*/ 463 h 4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8" h="463">
                <a:moveTo>
                  <a:pt x="0" y="129"/>
                </a:moveTo>
                <a:lnTo>
                  <a:pt x="8" y="144"/>
                </a:lnTo>
                <a:lnTo>
                  <a:pt x="70" y="167"/>
                </a:lnTo>
                <a:lnTo>
                  <a:pt x="77" y="194"/>
                </a:lnTo>
                <a:lnTo>
                  <a:pt x="72" y="268"/>
                </a:lnTo>
                <a:lnTo>
                  <a:pt x="40" y="345"/>
                </a:lnTo>
                <a:lnTo>
                  <a:pt x="48" y="436"/>
                </a:lnTo>
                <a:lnTo>
                  <a:pt x="51" y="463"/>
                </a:lnTo>
                <a:lnTo>
                  <a:pt x="72" y="463"/>
                </a:lnTo>
                <a:lnTo>
                  <a:pt x="72" y="433"/>
                </a:lnTo>
                <a:lnTo>
                  <a:pt x="138" y="391"/>
                </a:lnTo>
                <a:lnTo>
                  <a:pt x="118" y="268"/>
                </a:lnTo>
                <a:lnTo>
                  <a:pt x="265" y="143"/>
                </a:lnTo>
                <a:lnTo>
                  <a:pt x="268" y="0"/>
                </a:lnTo>
                <a:lnTo>
                  <a:pt x="229" y="25"/>
                </a:lnTo>
                <a:lnTo>
                  <a:pt x="128" y="32"/>
                </a:lnTo>
                <a:lnTo>
                  <a:pt x="125" y="84"/>
                </a:lnTo>
                <a:lnTo>
                  <a:pt x="152" y="126"/>
                </a:lnTo>
                <a:lnTo>
                  <a:pt x="138" y="188"/>
                </a:lnTo>
                <a:lnTo>
                  <a:pt x="110" y="154"/>
                </a:lnTo>
                <a:lnTo>
                  <a:pt x="115" y="113"/>
                </a:lnTo>
                <a:lnTo>
                  <a:pt x="81" y="102"/>
                </a:lnTo>
                <a:lnTo>
                  <a:pt x="0" y="129"/>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70" name="Freeform 246"/>
          <p:cNvSpPr>
            <a:spLocks/>
          </p:cNvSpPr>
          <p:nvPr/>
        </p:nvSpPr>
        <p:spPr bwMode="auto">
          <a:xfrm>
            <a:off x="5780089" y="3787776"/>
            <a:ext cx="238125" cy="200025"/>
          </a:xfrm>
          <a:custGeom>
            <a:avLst/>
            <a:gdLst>
              <a:gd name="T0" fmla="*/ 0 w 403"/>
              <a:gd name="T1" fmla="*/ 2147483647 h 338"/>
              <a:gd name="T2" fmla="*/ 2147483647 w 403"/>
              <a:gd name="T3" fmla="*/ 2147483647 h 338"/>
              <a:gd name="T4" fmla="*/ 2147483647 w 403"/>
              <a:gd name="T5" fmla="*/ 2147483647 h 338"/>
              <a:gd name="T6" fmla="*/ 2147483647 w 403"/>
              <a:gd name="T7" fmla="*/ 2147483647 h 338"/>
              <a:gd name="T8" fmla="*/ 2147483647 w 403"/>
              <a:gd name="T9" fmla="*/ 2147483647 h 338"/>
              <a:gd name="T10" fmla="*/ 2147483647 w 403"/>
              <a:gd name="T11" fmla="*/ 2147483647 h 338"/>
              <a:gd name="T12" fmla="*/ 2147483647 w 403"/>
              <a:gd name="T13" fmla="*/ 2147483647 h 338"/>
              <a:gd name="T14" fmla="*/ 2147483647 w 403"/>
              <a:gd name="T15" fmla="*/ 2147483647 h 338"/>
              <a:gd name="T16" fmla="*/ 2147483647 w 403"/>
              <a:gd name="T17" fmla="*/ 2147483647 h 338"/>
              <a:gd name="T18" fmla="*/ 2147483647 w 403"/>
              <a:gd name="T19" fmla="*/ 2147483647 h 338"/>
              <a:gd name="T20" fmla="*/ 2147483647 w 403"/>
              <a:gd name="T21" fmla="*/ 2147483647 h 338"/>
              <a:gd name="T22" fmla="*/ 2147483647 w 403"/>
              <a:gd name="T23" fmla="*/ 2147483647 h 338"/>
              <a:gd name="T24" fmla="*/ 2147483647 w 403"/>
              <a:gd name="T25" fmla="*/ 2147483647 h 338"/>
              <a:gd name="T26" fmla="*/ 2147483647 w 403"/>
              <a:gd name="T27" fmla="*/ 0 h 338"/>
              <a:gd name="T28" fmla="*/ 2147483647 w 403"/>
              <a:gd name="T29" fmla="*/ 2147483647 h 338"/>
              <a:gd name="T30" fmla="*/ 2147483647 w 403"/>
              <a:gd name="T31" fmla="*/ 2147483647 h 338"/>
              <a:gd name="T32" fmla="*/ 2147483647 w 403"/>
              <a:gd name="T33" fmla="*/ 2147483647 h 338"/>
              <a:gd name="T34" fmla="*/ 2147483647 w 403"/>
              <a:gd name="T35" fmla="*/ 2147483647 h 338"/>
              <a:gd name="T36" fmla="*/ 0 w 403"/>
              <a:gd name="T37" fmla="*/ 2147483647 h 3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3"/>
              <a:gd name="T58" fmla="*/ 0 h 338"/>
              <a:gd name="T59" fmla="*/ 403 w 403"/>
              <a:gd name="T60" fmla="*/ 338 h 3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3" h="338">
                <a:moveTo>
                  <a:pt x="0" y="244"/>
                </a:moveTo>
                <a:lnTo>
                  <a:pt x="6" y="273"/>
                </a:lnTo>
                <a:lnTo>
                  <a:pt x="56" y="331"/>
                </a:lnTo>
                <a:lnTo>
                  <a:pt x="67" y="318"/>
                </a:lnTo>
                <a:lnTo>
                  <a:pt x="89" y="338"/>
                </a:lnTo>
                <a:lnTo>
                  <a:pt x="118" y="279"/>
                </a:lnTo>
                <a:lnTo>
                  <a:pt x="233" y="308"/>
                </a:lnTo>
                <a:lnTo>
                  <a:pt x="332" y="277"/>
                </a:lnTo>
                <a:lnTo>
                  <a:pt x="335" y="262"/>
                </a:lnTo>
                <a:lnTo>
                  <a:pt x="388" y="188"/>
                </a:lnTo>
                <a:lnTo>
                  <a:pt x="403" y="90"/>
                </a:lnTo>
                <a:lnTo>
                  <a:pt x="376" y="59"/>
                </a:lnTo>
                <a:lnTo>
                  <a:pt x="376" y="14"/>
                </a:lnTo>
                <a:lnTo>
                  <a:pt x="293" y="0"/>
                </a:lnTo>
                <a:lnTo>
                  <a:pt x="138" y="116"/>
                </a:lnTo>
                <a:lnTo>
                  <a:pt x="99" y="127"/>
                </a:lnTo>
                <a:lnTo>
                  <a:pt x="101" y="214"/>
                </a:lnTo>
                <a:lnTo>
                  <a:pt x="84" y="234"/>
                </a:lnTo>
                <a:lnTo>
                  <a:pt x="0" y="244"/>
                </a:lnTo>
                <a:close/>
              </a:path>
            </a:pathLst>
          </a:custGeom>
          <a:solidFill>
            <a:srgbClr val="000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71" name="Freeform 247"/>
          <p:cNvSpPr>
            <a:spLocks/>
          </p:cNvSpPr>
          <p:nvPr/>
        </p:nvSpPr>
        <p:spPr bwMode="auto">
          <a:xfrm>
            <a:off x="6108700" y="3794126"/>
            <a:ext cx="249238" cy="327025"/>
          </a:xfrm>
          <a:custGeom>
            <a:avLst/>
            <a:gdLst>
              <a:gd name="T0" fmla="*/ 0 w 421"/>
              <a:gd name="T1" fmla="*/ 2147483647 h 547"/>
              <a:gd name="T2" fmla="*/ 2147483647 w 421"/>
              <a:gd name="T3" fmla="*/ 2147483647 h 547"/>
              <a:gd name="T4" fmla="*/ 2147483647 w 421"/>
              <a:gd name="T5" fmla="*/ 2147483647 h 547"/>
              <a:gd name="T6" fmla="*/ 2147483647 w 421"/>
              <a:gd name="T7" fmla="*/ 2147483647 h 547"/>
              <a:gd name="T8" fmla="*/ 2147483647 w 421"/>
              <a:gd name="T9" fmla="*/ 2147483647 h 547"/>
              <a:gd name="T10" fmla="*/ 2147483647 w 421"/>
              <a:gd name="T11" fmla="*/ 2147483647 h 547"/>
              <a:gd name="T12" fmla="*/ 2147483647 w 421"/>
              <a:gd name="T13" fmla="*/ 2147483647 h 547"/>
              <a:gd name="T14" fmla="*/ 2147483647 w 421"/>
              <a:gd name="T15" fmla="*/ 2147483647 h 547"/>
              <a:gd name="T16" fmla="*/ 2147483647 w 421"/>
              <a:gd name="T17" fmla="*/ 2147483647 h 547"/>
              <a:gd name="T18" fmla="*/ 2147483647 w 421"/>
              <a:gd name="T19" fmla="*/ 2147483647 h 547"/>
              <a:gd name="T20" fmla="*/ 2147483647 w 421"/>
              <a:gd name="T21" fmla="*/ 2147483647 h 547"/>
              <a:gd name="T22" fmla="*/ 2147483647 w 421"/>
              <a:gd name="T23" fmla="*/ 2147483647 h 547"/>
              <a:gd name="T24" fmla="*/ 2147483647 w 421"/>
              <a:gd name="T25" fmla="*/ 2147483647 h 547"/>
              <a:gd name="T26" fmla="*/ 2147483647 w 421"/>
              <a:gd name="T27" fmla="*/ 2147483647 h 547"/>
              <a:gd name="T28" fmla="*/ 2147483647 w 421"/>
              <a:gd name="T29" fmla="*/ 2147483647 h 547"/>
              <a:gd name="T30" fmla="*/ 2147483647 w 421"/>
              <a:gd name="T31" fmla="*/ 2147483647 h 547"/>
              <a:gd name="T32" fmla="*/ 2147483647 w 421"/>
              <a:gd name="T33" fmla="*/ 2147483647 h 547"/>
              <a:gd name="T34" fmla="*/ 2147483647 w 421"/>
              <a:gd name="T35" fmla="*/ 0 h 547"/>
              <a:gd name="T36" fmla="*/ 2147483647 w 421"/>
              <a:gd name="T37" fmla="*/ 2147483647 h 547"/>
              <a:gd name="T38" fmla="*/ 2147483647 w 421"/>
              <a:gd name="T39" fmla="*/ 2147483647 h 547"/>
              <a:gd name="T40" fmla="*/ 2147483647 w 421"/>
              <a:gd name="T41" fmla="*/ 2147483647 h 547"/>
              <a:gd name="T42" fmla="*/ 2147483647 w 421"/>
              <a:gd name="T43" fmla="*/ 2147483647 h 547"/>
              <a:gd name="T44" fmla="*/ 2147483647 w 421"/>
              <a:gd name="T45" fmla="*/ 2147483647 h 547"/>
              <a:gd name="T46" fmla="*/ 2147483647 w 421"/>
              <a:gd name="T47" fmla="*/ 2147483647 h 547"/>
              <a:gd name="T48" fmla="*/ 2147483647 w 421"/>
              <a:gd name="T49" fmla="*/ 2147483647 h 547"/>
              <a:gd name="T50" fmla="*/ 0 w 421"/>
              <a:gd name="T51" fmla="*/ 2147483647 h 5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1"/>
              <a:gd name="T79" fmla="*/ 0 h 547"/>
              <a:gd name="T80" fmla="*/ 421 w 421"/>
              <a:gd name="T81" fmla="*/ 547 h 5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1" h="547">
                <a:moveTo>
                  <a:pt x="0" y="287"/>
                </a:moveTo>
                <a:lnTo>
                  <a:pt x="20" y="343"/>
                </a:lnTo>
                <a:lnTo>
                  <a:pt x="39" y="402"/>
                </a:lnTo>
                <a:lnTo>
                  <a:pt x="82" y="425"/>
                </a:lnTo>
                <a:lnTo>
                  <a:pt x="144" y="506"/>
                </a:lnTo>
                <a:lnTo>
                  <a:pt x="227" y="547"/>
                </a:lnTo>
                <a:lnTo>
                  <a:pt x="306" y="537"/>
                </a:lnTo>
                <a:lnTo>
                  <a:pt x="353" y="521"/>
                </a:lnTo>
                <a:lnTo>
                  <a:pt x="325" y="463"/>
                </a:lnTo>
                <a:lnTo>
                  <a:pt x="281" y="428"/>
                </a:lnTo>
                <a:lnTo>
                  <a:pt x="309" y="408"/>
                </a:lnTo>
                <a:lnTo>
                  <a:pt x="313" y="357"/>
                </a:lnTo>
                <a:lnTo>
                  <a:pt x="361" y="289"/>
                </a:lnTo>
                <a:lnTo>
                  <a:pt x="383" y="168"/>
                </a:lnTo>
                <a:lnTo>
                  <a:pt x="421" y="146"/>
                </a:lnTo>
                <a:lnTo>
                  <a:pt x="392" y="119"/>
                </a:lnTo>
                <a:lnTo>
                  <a:pt x="380" y="32"/>
                </a:lnTo>
                <a:lnTo>
                  <a:pt x="346" y="0"/>
                </a:lnTo>
                <a:lnTo>
                  <a:pt x="306" y="36"/>
                </a:lnTo>
                <a:lnTo>
                  <a:pt x="78" y="30"/>
                </a:lnTo>
                <a:lnTo>
                  <a:pt x="78" y="87"/>
                </a:lnTo>
                <a:lnTo>
                  <a:pt x="54" y="87"/>
                </a:lnTo>
                <a:lnTo>
                  <a:pt x="54" y="102"/>
                </a:lnTo>
                <a:lnTo>
                  <a:pt x="52" y="208"/>
                </a:lnTo>
                <a:lnTo>
                  <a:pt x="27" y="215"/>
                </a:lnTo>
                <a:lnTo>
                  <a:pt x="0" y="287"/>
                </a:lnTo>
                <a:close/>
              </a:path>
            </a:pathLst>
          </a:custGeom>
          <a:solidFill>
            <a:srgbClr val="CD30FF"/>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26872" name="Freeform 248"/>
          <p:cNvSpPr>
            <a:spLocks/>
          </p:cNvSpPr>
          <p:nvPr/>
        </p:nvSpPr>
        <p:spPr bwMode="auto">
          <a:xfrm>
            <a:off x="6337300" y="3881438"/>
            <a:ext cx="82550" cy="101600"/>
          </a:xfrm>
          <a:custGeom>
            <a:avLst/>
            <a:gdLst>
              <a:gd name="T0" fmla="*/ 2147483647 w 140"/>
              <a:gd name="T1" fmla="*/ 2147483647 h 172"/>
              <a:gd name="T2" fmla="*/ 2147483647 w 140"/>
              <a:gd name="T3" fmla="*/ 2147483647 h 172"/>
              <a:gd name="T4" fmla="*/ 0 w 140"/>
              <a:gd name="T5" fmla="*/ 2147483647 h 172"/>
              <a:gd name="T6" fmla="*/ 2147483647 w 140"/>
              <a:gd name="T7" fmla="*/ 0 h 172"/>
              <a:gd name="T8" fmla="*/ 2147483647 w 140"/>
              <a:gd name="T9" fmla="*/ 2147483647 h 172"/>
              <a:gd name="T10" fmla="*/ 2147483647 w 140"/>
              <a:gd name="T11" fmla="*/ 2147483647 h 172"/>
              <a:gd name="T12" fmla="*/ 2147483647 w 140"/>
              <a:gd name="T13" fmla="*/ 2147483647 h 172"/>
              <a:gd name="T14" fmla="*/ 2147483647 w 140"/>
              <a:gd name="T15" fmla="*/ 2147483647 h 172"/>
              <a:gd name="T16" fmla="*/ 0 60000 65536"/>
              <a:gd name="T17" fmla="*/ 0 60000 65536"/>
              <a:gd name="T18" fmla="*/ 0 60000 65536"/>
              <a:gd name="T19" fmla="*/ 0 60000 65536"/>
              <a:gd name="T20" fmla="*/ 0 60000 65536"/>
              <a:gd name="T21" fmla="*/ 0 60000 65536"/>
              <a:gd name="T22" fmla="*/ 0 60000 65536"/>
              <a:gd name="T23" fmla="*/ 0 60000 65536"/>
              <a:gd name="T24" fmla="*/ 0 w 140"/>
              <a:gd name="T25" fmla="*/ 0 h 172"/>
              <a:gd name="T26" fmla="*/ 140 w 140"/>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0" h="172">
                <a:moveTo>
                  <a:pt x="133" y="172"/>
                </a:moveTo>
                <a:lnTo>
                  <a:pt x="40" y="133"/>
                </a:lnTo>
                <a:lnTo>
                  <a:pt x="0" y="32"/>
                </a:lnTo>
                <a:lnTo>
                  <a:pt x="30" y="0"/>
                </a:lnTo>
                <a:lnTo>
                  <a:pt x="63" y="78"/>
                </a:lnTo>
                <a:lnTo>
                  <a:pt x="140" y="153"/>
                </a:lnTo>
                <a:lnTo>
                  <a:pt x="131" y="172"/>
                </a:lnTo>
                <a:lnTo>
                  <a:pt x="133" y="172"/>
                </a:lnTo>
                <a:close/>
              </a:path>
            </a:pathLst>
          </a:custGeom>
          <a:solidFill>
            <a:srgbClr val="B5B9BD"/>
          </a:solidFill>
          <a:ln w="9525">
            <a:solidFill>
              <a:srgbClr val="000000"/>
            </a:solidFill>
            <a:round/>
            <a:headEnd/>
            <a:tailEnd/>
          </a:ln>
        </p:spPr>
        <p:txBody>
          <a:bodyPr lIns="59774" tIns="29888" rIns="59774" bIns="29888"/>
          <a:lstStyle/>
          <a:p>
            <a:pPr defTabSz="682659">
              <a:defRPr/>
            </a:pPr>
            <a:endParaRPr lang="en-US" sz="1350">
              <a:solidFill>
                <a:srgbClr val="000000"/>
              </a:solidFill>
              <a:latin typeface="Arial"/>
            </a:endParaRPr>
          </a:p>
        </p:txBody>
      </p:sp>
      <p:sp>
        <p:nvSpPr>
          <p:cNvPr id="555257" name="Text Box 249"/>
          <p:cNvSpPr txBox="1">
            <a:spLocks noChangeArrowheads="1"/>
          </p:cNvSpPr>
          <p:nvPr/>
        </p:nvSpPr>
        <p:spPr bwMode="auto">
          <a:xfrm>
            <a:off x="6475414" y="2679700"/>
            <a:ext cx="839787" cy="438150"/>
          </a:xfrm>
          <a:prstGeom prst="rect">
            <a:avLst/>
          </a:prstGeom>
          <a:solidFill>
            <a:schemeClr val="bg1"/>
          </a:solidFill>
          <a:ln w="9525">
            <a:solidFill>
              <a:schemeClr val="tx1"/>
            </a:solidFill>
            <a:miter lim="800000"/>
            <a:headEnd/>
            <a:tailEnd/>
          </a:ln>
        </p:spPr>
        <p:txBody>
          <a:bodyPr lIns="68040" tIns="34020" rIns="68040" bIns="34020">
            <a:spAutoFit/>
          </a:bodyPr>
          <a:lstStyle>
            <a:lvl1pPr>
              <a:defRPr>
                <a:solidFill>
                  <a:schemeClr val="tx1"/>
                </a:solidFill>
                <a:latin typeface="Arial" charset="0"/>
                <a:cs typeface="Arial" charset="0"/>
              </a:defRPr>
            </a:lvl1pPr>
            <a:lvl2pPr marL="650875" indent="-250825">
              <a:defRPr>
                <a:solidFill>
                  <a:schemeClr val="tx1"/>
                </a:solidFill>
                <a:latin typeface="Arial" charset="0"/>
                <a:cs typeface="Arial" charset="0"/>
              </a:defRPr>
            </a:lvl2pPr>
            <a:lvl3pPr marL="1001713" indent="-200025">
              <a:defRPr>
                <a:solidFill>
                  <a:schemeClr val="tx1"/>
                </a:solidFill>
                <a:latin typeface="Arial" charset="0"/>
                <a:cs typeface="Arial" charset="0"/>
              </a:defRPr>
            </a:lvl3pPr>
            <a:lvl4pPr marL="1403350" indent="-201613">
              <a:defRPr>
                <a:solidFill>
                  <a:schemeClr val="tx1"/>
                </a:solidFill>
                <a:latin typeface="Arial" charset="0"/>
                <a:cs typeface="Arial" charset="0"/>
              </a:defRPr>
            </a:lvl4pPr>
            <a:lvl5pPr marL="1803400" indent="-200025">
              <a:defRPr>
                <a:solidFill>
                  <a:schemeClr val="tx1"/>
                </a:solidFill>
                <a:latin typeface="Arial" charset="0"/>
                <a:cs typeface="Arial" charset="0"/>
              </a:defRPr>
            </a:lvl5pPr>
            <a:lvl6pPr marL="2260600" indent="-200025" fontAlgn="base">
              <a:spcBef>
                <a:spcPct val="0"/>
              </a:spcBef>
              <a:spcAft>
                <a:spcPct val="0"/>
              </a:spcAft>
              <a:defRPr>
                <a:solidFill>
                  <a:schemeClr val="tx1"/>
                </a:solidFill>
                <a:latin typeface="Arial" charset="0"/>
                <a:cs typeface="Arial" charset="0"/>
              </a:defRPr>
            </a:lvl6pPr>
            <a:lvl7pPr marL="2717800" indent="-200025" fontAlgn="base">
              <a:spcBef>
                <a:spcPct val="0"/>
              </a:spcBef>
              <a:spcAft>
                <a:spcPct val="0"/>
              </a:spcAft>
              <a:defRPr>
                <a:solidFill>
                  <a:schemeClr val="tx1"/>
                </a:solidFill>
                <a:latin typeface="Arial" charset="0"/>
                <a:cs typeface="Arial" charset="0"/>
              </a:defRPr>
            </a:lvl7pPr>
            <a:lvl8pPr marL="3175000" indent="-200025" fontAlgn="base">
              <a:spcBef>
                <a:spcPct val="0"/>
              </a:spcBef>
              <a:spcAft>
                <a:spcPct val="0"/>
              </a:spcAft>
              <a:defRPr>
                <a:solidFill>
                  <a:schemeClr val="tx1"/>
                </a:solidFill>
                <a:latin typeface="Arial" charset="0"/>
                <a:cs typeface="Arial" charset="0"/>
              </a:defRPr>
            </a:lvl8pPr>
            <a:lvl9pPr marL="3632200" indent="-200025" fontAlgn="base">
              <a:spcBef>
                <a:spcPct val="0"/>
              </a:spcBef>
              <a:spcAft>
                <a:spcPct val="0"/>
              </a:spcAft>
              <a:defRPr>
                <a:solidFill>
                  <a:schemeClr val="tx1"/>
                </a:solidFill>
                <a:latin typeface="Arial" charset="0"/>
                <a:cs typeface="Arial" charset="0"/>
              </a:defRPr>
            </a:lvl9pPr>
          </a:lstStyle>
          <a:p>
            <a:pPr algn="ctr" defTabSz="682659">
              <a:spcBef>
                <a:spcPct val="50000"/>
              </a:spcBef>
              <a:defRPr/>
            </a:pPr>
            <a:r>
              <a:rPr lang="en-US" sz="1200" b="1" i="1">
                <a:solidFill>
                  <a:srgbClr val="000000"/>
                </a:solidFill>
                <a:effectLst>
                  <a:outerShdw blurRad="38100" dist="38100" dir="2700000" algn="tl">
                    <a:srgbClr val="C0C0C0"/>
                  </a:outerShdw>
                </a:effectLst>
                <a:latin typeface="Verdana" pitchFamily="34" charset="0"/>
              </a:rPr>
              <a:t>2015</a:t>
            </a:r>
            <a:r>
              <a:rPr lang="en-US" sz="1200" b="1" i="1">
                <a:solidFill>
                  <a:srgbClr val="CC0000"/>
                </a:solidFill>
                <a:effectLst>
                  <a:outerShdw blurRad="38100" dist="38100" dir="2700000" algn="tl">
                    <a:srgbClr val="C0C0C0"/>
                  </a:outerShdw>
                </a:effectLst>
                <a:latin typeface="Verdana" pitchFamily="34" charset="0"/>
              </a:rPr>
              <a:t> 2015</a:t>
            </a:r>
          </a:p>
        </p:txBody>
      </p:sp>
      <p:sp>
        <p:nvSpPr>
          <p:cNvPr id="555259" name="Text Box 251"/>
          <p:cNvSpPr txBox="1">
            <a:spLocks noChangeArrowheads="1"/>
          </p:cNvSpPr>
          <p:nvPr/>
        </p:nvSpPr>
        <p:spPr bwMode="auto">
          <a:xfrm>
            <a:off x="6099175" y="3592513"/>
            <a:ext cx="573088" cy="252412"/>
          </a:xfrm>
          <a:prstGeom prst="rect">
            <a:avLst/>
          </a:prstGeom>
          <a:solidFill>
            <a:schemeClr val="bg1"/>
          </a:solidFill>
          <a:ln w="9525">
            <a:solidFill>
              <a:schemeClr val="tx1"/>
            </a:solidFill>
            <a:miter lim="800000"/>
            <a:headEnd/>
            <a:tailEnd/>
          </a:ln>
        </p:spPr>
        <p:txBody>
          <a:bodyPr wrap="none" lIns="68040" tIns="34020" rIns="68040" bIns="34020">
            <a:spAutoFit/>
          </a:bodyPr>
          <a:lstStyle>
            <a:lvl1pPr>
              <a:defRPr>
                <a:solidFill>
                  <a:schemeClr val="tx1"/>
                </a:solidFill>
                <a:latin typeface="Arial" charset="0"/>
                <a:cs typeface="Arial" charset="0"/>
              </a:defRPr>
            </a:lvl1pPr>
            <a:lvl2pPr marL="650875" indent="-250825">
              <a:defRPr>
                <a:solidFill>
                  <a:schemeClr val="tx1"/>
                </a:solidFill>
                <a:latin typeface="Arial" charset="0"/>
                <a:cs typeface="Arial" charset="0"/>
              </a:defRPr>
            </a:lvl2pPr>
            <a:lvl3pPr marL="1001713" indent="-200025">
              <a:defRPr>
                <a:solidFill>
                  <a:schemeClr val="tx1"/>
                </a:solidFill>
                <a:latin typeface="Arial" charset="0"/>
                <a:cs typeface="Arial" charset="0"/>
              </a:defRPr>
            </a:lvl3pPr>
            <a:lvl4pPr marL="1403350" indent="-201613">
              <a:defRPr>
                <a:solidFill>
                  <a:schemeClr val="tx1"/>
                </a:solidFill>
                <a:latin typeface="Arial" charset="0"/>
                <a:cs typeface="Arial" charset="0"/>
              </a:defRPr>
            </a:lvl4pPr>
            <a:lvl5pPr marL="1803400" indent="-200025">
              <a:defRPr>
                <a:solidFill>
                  <a:schemeClr val="tx1"/>
                </a:solidFill>
                <a:latin typeface="Arial" charset="0"/>
                <a:cs typeface="Arial" charset="0"/>
              </a:defRPr>
            </a:lvl5pPr>
            <a:lvl6pPr marL="2260600" indent="-200025" fontAlgn="base">
              <a:spcBef>
                <a:spcPct val="0"/>
              </a:spcBef>
              <a:spcAft>
                <a:spcPct val="0"/>
              </a:spcAft>
              <a:defRPr>
                <a:solidFill>
                  <a:schemeClr val="tx1"/>
                </a:solidFill>
                <a:latin typeface="Arial" charset="0"/>
                <a:cs typeface="Arial" charset="0"/>
              </a:defRPr>
            </a:lvl6pPr>
            <a:lvl7pPr marL="2717800" indent="-200025" fontAlgn="base">
              <a:spcBef>
                <a:spcPct val="0"/>
              </a:spcBef>
              <a:spcAft>
                <a:spcPct val="0"/>
              </a:spcAft>
              <a:defRPr>
                <a:solidFill>
                  <a:schemeClr val="tx1"/>
                </a:solidFill>
                <a:latin typeface="Arial" charset="0"/>
                <a:cs typeface="Arial" charset="0"/>
              </a:defRPr>
            </a:lvl7pPr>
            <a:lvl8pPr marL="3175000" indent="-200025" fontAlgn="base">
              <a:spcBef>
                <a:spcPct val="0"/>
              </a:spcBef>
              <a:spcAft>
                <a:spcPct val="0"/>
              </a:spcAft>
              <a:defRPr>
                <a:solidFill>
                  <a:schemeClr val="tx1"/>
                </a:solidFill>
                <a:latin typeface="Arial" charset="0"/>
                <a:cs typeface="Arial" charset="0"/>
              </a:defRPr>
            </a:lvl8pPr>
            <a:lvl9pPr marL="3632200" indent="-200025" fontAlgn="base">
              <a:spcBef>
                <a:spcPct val="0"/>
              </a:spcBef>
              <a:spcAft>
                <a:spcPct val="0"/>
              </a:spcAft>
              <a:defRPr>
                <a:solidFill>
                  <a:schemeClr val="tx1"/>
                </a:solidFill>
                <a:latin typeface="Arial" charset="0"/>
                <a:cs typeface="Arial" charset="0"/>
              </a:defRPr>
            </a:lvl9pPr>
          </a:lstStyle>
          <a:p>
            <a:pPr algn="ctr" defTabSz="682659">
              <a:defRPr/>
            </a:pPr>
            <a:r>
              <a:rPr lang="en-US" sz="1200" b="1" i="1">
                <a:solidFill>
                  <a:srgbClr val="000000"/>
                </a:solidFill>
                <a:effectLst>
                  <a:outerShdw blurRad="38100" dist="38100" dir="2700000" algn="tl">
                    <a:srgbClr val="C0C0C0"/>
                  </a:outerShdw>
                </a:effectLst>
                <a:latin typeface="Verdana" pitchFamily="34" charset="0"/>
              </a:rPr>
              <a:t>2015</a:t>
            </a:r>
          </a:p>
        </p:txBody>
      </p:sp>
      <p:sp>
        <p:nvSpPr>
          <p:cNvPr id="555260" name="Rectangle 252"/>
          <p:cNvSpPr>
            <a:spLocks noChangeArrowheads="1"/>
          </p:cNvSpPr>
          <p:nvPr/>
        </p:nvSpPr>
        <p:spPr bwMode="auto">
          <a:xfrm>
            <a:off x="7554914" y="3675063"/>
            <a:ext cx="573087" cy="254000"/>
          </a:xfrm>
          <a:prstGeom prst="rect">
            <a:avLst/>
          </a:prstGeom>
          <a:solidFill>
            <a:schemeClr val="bg1"/>
          </a:solidFill>
          <a:ln w="9525">
            <a:solidFill>
              <a:schemeClr val="tx1"/>
            </a:solidFill>
            <a:miter lim="800000"/>
            <a:headEnd/>
            <a:tailEnd/>
          </a:ln>
        </p:spPr>
        <p:txBody>
          <a:bodyPr wrap="none" lIns="68040" tIns="34020" rIns="68040" bIns="34020">
            <a:spAutoFit/>
          </a:bodyPr>
          <a:lstStyle/>
          <a:p>
            <a:pPr defTabSz="682659">
              <a:defRPr/>
            </a:pPr>
            <a:r>
              <a:rPr lang="en-US" sz="1200" b="1" i="1">
                <a:solidFill>
                  <a:srgbClr val="000000"/>
                </a:solidFill>
                <a:effectLst>
                  <a:outerShdw blurRad="38100" dist="38100" dir="2700000" algn="tl">
                    <a:srgbClr val="C0C0C0"/>
                  </a:outerShdw>
                </a:effectLst>
                <a:latin typeface="Verdana" pitchFamily="34" charset="0"/>
              </a:rPr>
              <a:t>2012</a:t>
            </a:r>
          </a:p>
        </p:txBody>
      </p:sp>
      <p:sp>
        <p:nvSpPr>
          <p:cNvPr id="407804" name="Text Box 253"/>
          <p:cNvSpPr txBox="1">
            <a:spLocks noChangeArrowheads="1"/>
          </p:cNvSpPr>
          <p:nvPr/>
        </p:nvSpPr>
        <p:spPr bwMode="auto">
          <a:xfrm>
            <a:off x="6597651" y="4084638"/>
            <a:ext cx="608013" cy="254000"/>
          </a:xfrm>
          <a:prstGeom prst="rect">
            <a:avLst/>
          </a:prstGeom>
          <a:solidFill>
            <a:schemeClr val="bg1"/>
          </a:solidFill>
          <a:ln w="9525">
            <a:solidFill>
              <a:schemeClr val="tx1"/>
            </a:solidFill>
            <a:miter lim="800000"/>
            <a:headEnd/>
            <a:tailEnd/>
          </a:ln>
        </p:spPr>
        <p:txBody>
          <a:bodyPr lIns="68040" tIns="34020" rIns="68040" bIns="34020">
            <a:spAutoFit/>
          </a:bodyPr>
          <a:lstStyle>
            <a:lvl1pPr defTabSz="682625">
              <a:spcBef>
                <a:spcPct val="80000"/>
              </a:spcBef>
              <a:buClr>
                <a:srgbClr val="1E7FB8"/>
              </a:buClr>
              <a:buFont typeface="Wingdings" panose="05000000000000000000" pitchFamily="2" charset="2"/>
              <a:buChar char="l"/>
              <a:defRPr>
                <a:solidFill>
                  <a:srgbClr val="000066"/>
                </a:solidFill>
                <a:latin typeface="Arial" panose="020B0604020202020204" pitchFamily="34" charset="0"/>
                <a:cs typeface="Arial" panose="020B0604020202020204" pitchFamily="34" charset="0"/>
              </a:defRPr>
            </a:lvl1pPr>
            <a:lvl2pPr marL="742950" indent="-285750" defTabSz="682625">
              <a:spcBef>
                <a:spcPct val="20000"/>
              </a:spcBef>
              <a:buClr>
                <a:srgbClr val="1E7FB8"/>
              </a:buClr>
              <a:buFont typeface="Arial" panose="020B0604020202020204" pitchFamily="34" charset="0"/>
              <a:buChar char="–"/>
              <a:defRPr sz="1500">
                <a:solidFill>
                  <a:srgbClr val="000066"/>
                </a:solidFill>
                <a:latin typeface="Arial" panose="020B0604020202020204" pitchFamily="34" charset="0"/>
                <a:cs typeface="Arial" panose="020B0604020202020204" pitchFamily="34" charset="0"/>
              </a:defRPr>
            </a:lvl2pPr>
            <a:lvl3pPr marL="1143000" indent="-228600" defTabSz="682625">
              <a:spcBef>
                <a:spcPct val="20000"/>
              </a:spcBef>
              <a:buClr>
                <a:srgbClr val="1E7FB8"/>
              </a:buClr>
              <a:buChar char="•"/>
              <a:defRPr sz="1500">
                <a:solidFill>
                  <a:srgbClr val="000066"/>
                </a:solidFill>
                <a:latin typeface="Arial Narrow" panose="020B0606020202030204" pitchFamily="34" charset="0"/>
                <a:cs typeface="Arial" panose="020B0604020202020204" pitchFamily="34" charset="0"/>
              </a:defRPr>
            </a:lvl3pPr>
            <a:lvl4pPr marL="1600200" indent="-228600" defTabSz="682625">
              <a:spcBef>
                <a:spcPct val="20000"/>
              </a:spcBef>
              <a:buClr>
                <a:srgbClr val="1E7FB8"/>
              </a:buClr>
              <a:buChar char="–"/>
              <a:defRPr sz="1500">
                <a:solidFill>
                  <a:srgbClr val="000066"/>
                </a:solidFill>
                <a:latin typeface="Arial Narrow" panose="020B0606020202030204" pitchFamily="34" charset="0"/>
                <a:cs typeface="Arial" panose="020B0604020202020204" pitchFamily="34" charset="0"/>
              </a:defRPr>
            </a:lvl4pPr>
            <a:lvl5pPr marL="2057400" indent="-228600" algn="r" defTabSz="682625" rtl="1">
              <a:spcBef>
                <a:spcPct val="20000"/>
              </a:spcBef>
              <a:buChar char="»"/>
              <a:defRPr sz="1500">
                <a:solidFill>
                  <a:srgbClr val="000066"/>
                </a:solidFill>
                <a:latin typeface="Arial" panose="020B0604020202020204" pitchFamily="34" charset="0"/>
                <a:cs typeface="Arial" panose="020B0604020202020204" pitchFamily="34" charset="0"/>
              </a:defRPr>
            </a:lvl5pPr>
            <a:lvl6pPr marL="2514600" indent="-228600" algn="r" defTabSz="682625" rtl="1" eaLnBrk="0" fontAlgn="base" hangingPunct="0">
              <a:spcBef>
                <a:spcPct val="20000"/>
              </a:spcBef>
              <a:spcAft>
                <a:spcPct val="0"/>
              </a:spcAft>
              <a:buChar char="»"/>
              <a:defRPr sz="1500">
                <a:solidFill>
                  <a:srgbClr val="000066"/>
                </a:solidFill>
                <a:latin typeface="Arial" panose="020B0604020202020204" pitchFamily="34" charset="0"/>
                <a:cs typeface="Arial" panose="020B0604020202020204" pitchFamily="34" charset="0"/>
              </a:defRPr>
            </a:lvl6pPr>
            <a:lvl7pPr marL="2971800" indent="-228600" algn="r" defTabSz="682625" rtl="1" eaLnBrk="0" fontAlgn="base" hangingPunct="0">
              <a:spcBef>
                <a:spcPct val="20000"/>
              </a:spcBef>
              <a:spcAft>
                <a:spcPct val="0"/>
              </a:spcAft>
              <a:buChar char="»"/>
              <a:defRPr sz="1500">
                <a:solidFill>
                  <a:srgbClr val="000066"/>
                </a:solidFill>
                <a:latin typeface="Arial" panose="020B0604020202020204" pitchFamily="34" charset="0"/>
                <a:cs typeface="Arial" panose="020B0604020202020204" pitchFamily="34" charset="0"/>
              </a:defRPr>
            </a:lvl7pPr>
            <a:lvl8pPr marL="3429000" indent="-228600" algn="r" defTabSz="682625" rtl="1" eaLnBrk="0" fontAlgn="base" hangingPunct="0">
              <a:spcBef>
                <a:spcPct val="20000"/>
              </a:spcBef>
              <a:spcAft>
                <a:spcPct val="0"/>
              </a:spcAft>
              <a:buChar char="»"/>
              <a:defRPr sz="1500">
                <a:solidFill>
                  <a:srgbClr val="000066"/>
                </a:solidFill>
                <a:latin typeface="Arial" panose="020B0604020202020204" pitchFamily="34" charset="0"/>
                <a:cs typeface="Arial" panose="020B0604020202020204" pitchFamily="34" charset="0"/>
              </a:defRPr>
            </a:lvl8pPr>
            <a:lvl9pPr marL="3886200" indent="-228600" algn="r" defTabSz="682625" rtl="1" eaLnBrk="0" fontAlgn="base" hangingPunct="0">
              <a:spcBef>
                <a:spcPct val="20000"/>
              </a:spcBef>
              <a:spcAft>
                <a:spcPct val="0"/>
              </a:spcAft>
              <a:buChar char="»"/>
              <a:defRPr sz="1500">
                <a:solidFill>
                  <a:srgbClr val="000066"/>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GB" altLang="en-US" sz="1200" b="1" i="1">
                <a:solidFill>
                  <a:srgbClr val="000000"/>
                </a:solidFill>
                <a:latin typeface="Verdana" panose="020B0604030504040204" pitchFamily="34" charset="0"/>
              </a:rPr>
              <a:t>2020</a:t>
            </a:r>
          </a:p>
        </p:txBody>
      </p:sp>
      <p:sp>
        <p:nvSpPr>
          <p:cNvPr id="407805" name="Text Box 256"/>
          <p:cNvSpPr txBox="1">
            <a:spLocks noChangeArrowheads="1"/>
          </p:cNvSpPr>
          <p:nvPr/>
        </p:nvSpPr>
        <p:spPr bwMode="auto">
          <a:xfrm>
            <a:off x="3810001" y="1711325"/>
            <a:ext cx="46640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40" tIns="34020" rIns="68040" bIns="34020">
            <a:spAutoFit/>
          </a:bodyPr>
          <a:lstStyle>
            <a:lvl1pPr defTabSz="682625">
              <a:spcBef>
                <a:spcPct val="80000"/>
              </a:spcBef>
              <a:buClr>
                <a:srgbClr val="1E7FB8"/>
              </a:buClr>
              <a:buFont typeface="Wingdings" panose="05000000000000000000" pitchFamily="2" charset="2"/>
              <a:buChar char="l"/>
              <a:defRPr>
                <a:solidFill>
                  <a:srgbClr val="000066"/>
                </a:solidFill>
                <a:latin typeface="Arial" panose="020B0604020202020204" pitchFamily="34" charset="0"/>
                <a:cs typeface="Arial" panose="020B0604020202020204" pitchFamily="34" charset="0"/>
              </a:defRPr>
            </a:lvl1pPr>
            <a:lvl2pPr marL="742950" indent="-285750" defTabSz="682625">
              <a:spcBef>
                <a:spcPct val="20000"/>
              </a:spcBef>
              <a:buClr>
                <a:srgbClr val="1E7FB8"/>
              </a:buClr>
              <a:buFont typeface="Arial" panose="020B0604020202020204" pitchFamily="34" charset="0"/>
              <a:buChar char="–"/>
              <a:defRPr sz="1500">
                <a:solidFill>
                  <a:srgbClr val="000066"/>
                </a:solidFill>
                <a:latin typeface="Arial" panose="020B0604020202020204" pitchFamily="34" charset="0"/>
                <a:cs typeface="Arial" panose="020B0604020202020204" pitchFamily="34" charset="0"/>
              </a:defRPr>
            </a:lvl2pPr>
            <a:lvl3pPr marL="1143000" indent="-228600" defTabSz="682625">
              <a:spcBef>
                <a:spcPct val="20000"/>
              </a:spcBef>
              <a:buClr>
                <a:srgbClr val="1E7FB8"/>
              </a:buClr>
              <a:buChar char="•"/>
              <a:defRPr sz="1500">
                <a:solidFill>
                  <a:srgbClr val="000066"/>
                </a:solidFill>
                <a:latin typeface="Arial Narrow" panose="020B0606020202030204" pitchFamily="34" charset="0"/>
                <a:cs typeface="Arial" panose="020B0604020202020204" pitchFamily="34" charset="0"/>
              </a:defRPr>
            </a:lvl3pPr>
            <a:lvl4pPr marL="1600200" indent="-228600" defTabSz="682625">
              <a:spcBef>
                <a:spcPct val="20000"/>
              </a:spcBef>
              <a:buClr>
                <a:srgbClr val="1E7FB8"/>
              </a:buClr>
              <a:buChar char="–"/>
              <a:defRPr sz="1500">
                <a:solidFill>
                  <a:srgbClr val="000066"/>
                </a:solidFill>
                <a:latin typeface="Arial Narrow" panose="020B0606020202030204" pitchFamily="34" charset="0"/>
                <a:cs typeface="Arial" panose="020B0604020202020204" pitchFamily="34" charset="0"/>
              </a:defRPr>
            </a:lvl4pPr>
            <a:lvl5pPr marL="2057400" indent="-228600" algn="r" defTabSz="682625" rtl="1">
              <a:spcBef>
                <a:spcPct val="20000"/>
              </a:spcBef>
              <a:buChar char="»"/>
              <a:defRPr sz="1500">
                <a:solidFill>
                  <a:srgbClr val="000066"/>
                </a:solidFill>
                <a:latin typeface="Arial" panose="020B0604020202020204" pitchFamily="34" charset="0"/>
                <a:cs typeface="Arial" panose="020B0604020202020204" pitchFamily="34" charset="0"/>
              </a:defRPr>
            </a:lvl5pPr>
            <a:lvl6pPr marL="2514600" indent="-228600" algn="r" defTabSz="682625" rtl="1" eaLnBrk="0" fontAlgn="base" hangingPunct="0">
              <a:spcBef>
                <a:spcPct val="20000"/>
              </a:spcBef>
              <a:spcAft>
                <a:spcPct val="0"/>
              </a:spcAft>
              <a:buChar char="»"/>
              <a:defRPr sz="1500">
                <a:solidFill>
                  <a:srgbClr val="000066"/>
                </a:solidFill>
                <a:latin typeface="Arial" panose="020B0604020202020204" pitchFamily="34" charset="0"/>
                <a:cs typeface="Arial" panose="020B0604020202020204" pitchFamily="34" charset="0"/>
              </a:defRPr>
            </a:lvl6pPr>
            <a:lvl7pPr marL="2971800" indent="-228600" algn="r" defTabSz="682625" rtl="1" eaLnBrk="0" fontAlgn="base" hangingPunct="0">
              <a:spcBef>
                <a:spcPct val="20000"/>
              </a:spcBef>
              <a:spcAft>
                <a:spcPct val="0"/>
              </a:spcAft>
              <a:buChar char="»"/>
              <a:defRPr sz="1500">
                <a:solidFill>
                  <a:srgbClr val="000066"/>
                </a:solidFill>
                <a:latin typeface="Arial" panose="020B0604020202020204" pitchFamily="34" charset="0"/>
                <a:cs typeface="Arial" panose="020B0604020202020204" pitchFamily="34" charset="0"/>
              </a:defRPr>
            </a:lvl7pPr>
            <a:lvl8pPr marL="3429000" indent="-228600" algn="r" defTabSz="682625" rtl="1" eaLnBrk="0" fontAlgn="base" hangingPunct="0">
              <a:spcBef>
                <a:spcPct val="20000"/>
              </a:spcBef>
              <a:spcAft>
                <a:spcPct val="0"/>
              </a:spcAft>
              <a:buChar char="»"/>
              <a:defRPr sz="1500">
                <a:solidFill>
                  <a:srgbClr val="000066"/>
                </a:solidFill>
                <a:latin typeface="Arial" panose="020B0604020202020204" pitchFamily="34" charset="0"/>
                <a:cs typeface="Arial" panose="020B0604020202020204" pitchFamily="34" charset="0"/>
              </a:defRPr>
            </a:lvl8pPr>
            <a:lvl9pPr marL="3886200" indent="-228600" algn="r" defTabSz="682625" rtl="1" eaLnBrk="0" fontAlgn="base" hangingPunct="0">
              <a:spcBef>
                <a:spcPct val="20000"/>
              </a:spcBef>
              <a:spcAft>
                <a:spcPct val="0"/>
              </a:spcAft>
              <a:buChar char="»"/>
              <a:defRPr sz="1500">
                <a:solidFill>
                  <a:srgbClr val="000066"/>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GB" altLang="en-US" sz="1200" b="1">
                <a:solidFill>
                  <a:srgbClr val="000000"/>
                </a:solidFill>
                <a:latin typeface="Verdana" panose="020B0604030504040204" pitchFamily="34" charset="0"/>
              </a:rPr>
              <a:t>All 6 WHO Regions have measles elimination goals</a:t>
            </a:r>
          </a:p>
          <a:p>
            <a:pPr algn="ctr" eaLnBrk="1" hangingPunct="1">
              <a:spcBef>
                <a:spcPct val="0"/>
              </a:spcBef>
              <a:buClrTx/>
              <a:buFontTx/>
              <a:buNone/>
            </a:pPr>
            <a:r>
              <a:rPr lang="en-GB" altLang="en-US" sz="1200" b="1">
                <a:solidFill>
                  <a:srgbClr val="CC0000"/>
                </a:solidFill>
                <a:latin typeface="Verdana" panose="020B0604030504040204" pitchFamily="34" charset="0"/>
              </a:rPr>
              <a:t>Americas and Europe have rubella elimination goals</a:t>
            </a:r>
          </a:p>
        </p:txBody>
      </p:sp>
      <p:sp>
        <p:nvSpPr>
          <p:cNvPr id="2" name="Rectangle 252"/>
          <p:cNvSpPr>
            <a:spLocks noChangeArrowheads="1"/>
          </p:cNvSpPr>
          <p:nvPr/>
        </p:nvSpPr>
        <p:spPr bwMode="auto">
          <a:xfrm>
            <a:off x="5464175" y="4151313"/>
            <a:ext cx="573088" cy="252412"/>
          </a:xfrm>
          <a:prstGeom prst="rect">
            <a:avLst/>
          </a:prstGeom>
          <a:solidFill>
            <a:schemeClr val="bg1"/>
          </a:solidFill>
          <a:ln w="9525">
            <a:solidFill>
              <a:schemeClr val="tx1"/>
            </a:solidFill>
            <a:miter lim="800000"/>
            <a:headEnd/>
            <a:tailEnd/>
          </a:ln>
        </p:spPr>
        <p:txBody>
          <a:bodyPr wrap="none" lIns="68040" tIns="34020" rIns="68040" bIns="34020">
            <a:spAutoFit/>
          </a:bodyPr>
          <a:lstStyle/>
          <a:p>
            <a:pPr defTabSz="682659">
              <a:defRPr/>
            </a:pPr>
            <a:r>
              <a:rPr lang="en-US" sz="1200" b="1" i="1">
                <a:solidFill>
                  <a:srgbClr val="000000"/>
                </a:solidFill>
                <a:effectLst>
                  <a:outerShdw blurRad="38100" dist="38100" dir="2700000" algn="tl">
                    <a:srgbClr val="C0C0C0"/>
                  </a:outerShdw>
                </a:effectLst>
                <a:latin typeface="Verdana" pitchFamily="34" charset="0"/>
              </a:rPr>
              <a:t>2020</a:t>
            </a:r>
          </a:p>
        </p:txBody>
      </p:sp>
      <p:sp>
        <p:nvSpPr>
          <p:cNvPr id="3" name="Text Box 249"/>
          <p:cNvSpPr txBox="1">
            <a:spLocks noChangeArrowheads="1"/>
          </p:cNvSpPr>
          <p:nvPr/>
        </p:nvSpPr>
        <p:spPr bwMode="auto">
          <a:xfrm>
            <a:off x="3473450" y="3590925"/>
            <a:ext cx="839788" cy="438150"/>
          </a:xfrm>
          <a:prstGeom prst="rect">
            <a:avLst/>
          </a:prstGeom>
          <a:solidFill>
            <a:schemeClr val="bg1"/>
          </a:solidFill>
          <a:ln w="9525">
            <a:solidFill>
              <a:schemeClr val="tx1"/>
            </a:solidFill>
            <a:miter lim="800000"/>
            <a:headEnd/>
            <a:tailEnd/>
          </a:ln>
        </p:spPr>
        <p:txBody>
          <a:bodyPr lIns="68040" tIns="34020" rIns="68040" bIns="34020">
            <a:spAutoFit/>
          </a:bodyPr>
          <a:lstStyle>
            <a:lvl1pPr>
              <a:defRPr>
                <a:solidFill>
                  <a:schemeClr val="tx1"/>
                </a:solidFill>
                <a:latin typeface="Arial" charset="0"/>
                <a:cs typeface="Arial" charset="0"/>
              </a:defRPr>
            </a:lvl1pPr>
            <a:lvl2pPr marL="650875" indent="-250825">
              <a:defRPr>
                <a:solidFill>
                  <a:schemeClr val="tx1"/>
                </a:solidFill>
                <a:latin typeface="Arial" charset="0"/>
                <a:cs typeface="Arial" charset="0"/>
              </a:defRPr>
            </a:lvl2pPr>
            <a:lvl3pPr marL="1001713" indent="-200025">
              <a:defRPr>
                <a:solidFill>
                  <a:schemeClr val="tx1"/>
                </a:solidFill>
                <a:latin typeface="Arial" charset="0"/>
                <a:cs typeface="Arial" charset="0"/>
              </a:defRPr>
            </a:lvl3pPr>
            <a:lvl4pPr marL="1403350" indent="-201613">
              <a:defRPr>
                <a:solidFill>
                  <a:schemeClr val="tx1"/>
                </a:solidFill>
                <a:latin typeface="Arial" charset="0"/>
                <a:cs typeface="Arial" charset="0"/>
              </a:defRPr>
            </a:lvl4pPr>
            <a:lvl5pPr marL="1803400" indent="-200025">
              <a:defRPr>
                <a:solidFill>
                  <a:schemeClr val="tx1"/>
                </a:solidFill>
                <a:latin typeface="Arial" charset="0"/>
                <a:cs typeface="Arial" charset="0"/>
              </a:defRPr>
            </a:lvl5pPr>
            <a:lvl6pPr marL="2260600" indent="-200025" fontAlgn="base">
              <a:spcBef>
                <a:spcPct val="0"/>
              </a:spcBef>
              <a:spcAft>
                <a:spcPct val="0"/>
              </a:spcAft>
              <a:defRPr>
                <a:solidFill>
                  <a:schemeClr val="tx1"/>
                </a:solidFill>
                <a:latin typeface="Arial" charset="0"/>
                <a:cs typeface="Arial" charset="0"/>
              </a:defRPr>
            </a:lvl6pPr>
            <a:lvl7pPr marL="2717800" indent="-200025" fontAlgn="base">
              <a:spcBef>
                <a:spcPct val="0"/>
              </a:spcBef>
              <a:spcAft>
                <a:spcPct val="0"/>
              </a:spcAft>
              <a:defRPr>
                <a:solidFill>
                  <a:schemeClr val="tx1"/>
                </a:solidFill>
                <a:latin typeface="Arial" charset="0"/>
                <a:cs typeface="Arial" charset="0"/>
              </a:defRPr>
            </a:lvl7pPr>
            <a:lvl8pPr marL="3175000" indent="-200025" fontAlgn="base">
              <a:spcBef>
                <a:spcPct val="0"/>
              </a:spcBef>
              <a:spcAft>
                <a:spcPct val="0"/>
              </a:spcAft>
              <a:defRPr>
                <a:solidFill>
                  <a:schemeClr val="tx1"/>
                </a:solidFill>
                <a:latin typeface="Arial" charset="0"/>
                <a:cs typeface="Arial" charset="0"/>
              </a:defRPr>
            </a:lvl8pPr>
            <a:lvl9pPr marL="3632200" indent="-200025" fontAlgn="base">
              <a:spcBef>
                <a:spcPct val="0"/>
              </a:spcBef>
              <a:spcAft>
                <a:spcPct val="0"/>
              </a:spcAft>
              <a:defRPr>
                <a:solidFill>
                  <a:schemeClr val="tx1"/>
                </a:solidFill>
                <a:latin typeface="Arial" charset="0"/>
                <a:cs typeface="Arial" charset="0"/>
              </a:defRPr>
            </a:lvl9pPr>
          </a:lstStyle>
          <a:p>
            <a:pPr algn="ctr" defTabSz="682659">
              <a:spcBef>
                <a:spcPct val="50000"/>
              </a:spcBef>
              <a:defRPr/>
            </a:pPr>
            <a:r>
              <a:rPr lang="en-US" sz="1200" b="1" i="1">
                <a:solidFill>
                  <a:srgbClr val="000000"/>
                </a:solidFill>
                <a:effectLst>
                  <a:outerShdw blurRad="38100" dist="38100" dir="2700000" algn="tl">
                    <a:srgbClr val="C0C0C0"/>
                  </a:outerShdw>
                </a:effectLst>
                <a:latin typeface="Verdana" pitchFamily="34" charset="0"/>
              </a:rPr>
              <a:t>2000 </a:t>
            </a:r>
            <a:r>
              <a:rPr lang="en-US" sz="1200" b="1" i="1">
                <a:solidFill>
                  <a:srgbClr val="CC0000"/>
                </a:solidFill>
                <a:effectLst>
                  <a:outerShdw blurRad="38100" dist="38100" dir="2700000" algn="tl">
                    <a:srgbClr val="C0C0C0"/>
                  </a:outerShdw>
                </a:effectLst>
                <a:latin typeface="Verdana" pitchFamily="34" charset="0"/>
              </a:rPr>
              <a:t>2010</a:t>
            </a:r>
          </a:p>
        </p:txBody>
      </p:sp>
    </p:spTree>
    <p:extLst>
      <p:ext uri="{BB962C8B-B14F-4D97-AF65-F5344CB8AC3E}">
        <p14:creationId xmlns:p14="http://schemas.microsoft.com/office/powerpoint/2010/main" val="77590906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normAutofit/>
          </a:bodyPr>
          <a:lstStyle/>
          <a:p>
            <a:pPr algn="ctr" eaLnBrk="1" hangingPunct="1"/>
            <a:r>
              <a:rPr lang="en-GB" altLang="en-US" sz="3600" b="1" dirty="0" smtClean="0">
                <a:latin typeface="Arial" panose="020B0604020202020204" pitchFamily="34" charset="0"/>
                <a:cs typeface="Arial" panose="020B0604020202020204" pitchFamily="34" charset="0"/>
              </a:rPr>
              <a:t>Feasibility of Measles Eradication </a:t>
            </a:r>
          </a:p>
        </p:txBody>
      </p:sp>
      <p:sp>
        <p:nvSpPr>
          <p:cNvPr id="406531" name="Rectangle 3"/>
          <p:cNvSpPr>
            <a:spLocks noGrp="1" noChangeArrowheads="1"/>
          </p:cNvSpPr>
          <p:nvPr>
            <p:ph type="body" sz="half" idx="2"/>
          </p:nvPr>
        </p:nvSpPr>
        <p:spPr>
          <a:xfrm>
            <a:off x="6188076" y="1381126"/>
            <a:ext cx="5108920" cy="3992563"/>
          </a:xfrm>
        </p:spPr>
        <p:txBody>
          <a:bodyPr>
            <a:noAutofit/>
          </a:bodyPr>
          <a:lstStyle/>
          <a:p>
            <a:pPr eaLnBrk="1" hangingPunct="1">
              <a:lnSpc>
                <a:spcPct val="90000"/>
              </a:lnSpc>
            </a:pPr>
            <a:r>
              <a:rPr lang="en-GB" altLang="en-US" sz="2400" b="1" dirty="0">
                <a:latin typeface="Arial" panose="020B0604020202020204" pitchFamily="34" charset="0"/>
                <a:cs typeface="Arial" panose="020B0604020202020204" pitchFamily="34" charset="0"/>
              </a:rPr>
              <a:t>July 2010 – Global Consultation </a:t>
            </a:r>
          </a:p>
          <a:p>
            <a:pPr lvl="1" eaLnBrk="1" hangingPunct="1">
              <a:lnSpc>
                <a:spcPct val="90000"/>
              </a:lnSpc>
            </a:pPr>
            <a:r>
              <a:rPr lang="en-GB" altLang="en-US" sz="2400" b="1" dirty="0">
                <a:latin typeface="Arial" panose="020B0604020202020204" pitchFamily="34" charset="0"/>
                <a:cs typeface="Arial" panose="020B0604020202020204" pitchFamily="34" charset="0"/>
              </a:rPr>
              <a:t>Measles can and should be </a:t>
            </a:r>
            <a:r>
              <a:rPr lang="en-GB" altLang="en-US" sz="2400" b="1" dirty="0" smtClean="0">
                <a:latin typeface="Arial" panose="020B0604020202020204" pitchFamily="34" charset="0"/>
                <a:cs typeface="Arial" panose="020B0604020202020204" pitchFamily="34" charset="0"/>
              </a:rPr>
              <a:t>eradicated</a:t>
            </a:r>
            <a:endParaRPr lang="en-GB" altLang="en-US" sz="2400" b="1" dirty="0">
              <a:latin typeface="Arial" panose="020B0604020202020204" pitchFamily="34" charset="0"/>
              <a:cs typeface="Arial" panose="020B0604020202020204" pitchFamily="34" charset="0"/>
            </a:endParaRPr>
          </a:p>
          <a:p>
            <a:pPr lvl="1" eaLnBrk="1" hangingPunct="1">
              <a:lnSpc>
                <a:spcPct val="90000"/>
              </a:lnSpc>
            </a:pPr>
            <a:r>
              <a:rPr lang="en-GB" altLang="en-US" sz="2400" b="1" dirty="0">
                <a:latin typeface="Arial" panose="020B0604020202020204" pitchFamily="34" charset="0"/>
                <a:cs typeface="Arial" panose="020B0604020202020204" pitchFamily="34" charset="0"/>
              </a:rPr>
              <a:t>In the context of strengthening immunization and primary health care </a:t>
            </a:r>
            <a:r>
              <a:rPr lang="en-GB" altLang="en-US" sz="2400" b="1" dirty="0" smtClean="0">
                <a:latin typeface="Arial" panose="020B0604020202020204" pitchFamily="34" charset="0"/>
                <a:cs typeface="Arial" panose="020B0604020202020204" pitchFamily="34" charset="0"/>
              </a:rPr>
              <a:t>systems</a:t>
            </a:r>
            <a:endParaRPr lang="en-GB" altLang="en-US" sz="2400" b="1" dirty="0">
              <a:latin typeface="Arial" panose="020B0604020202020204" pitchFamily="34" charset="0"/>
              <a:cs typeface="Arial" panose="020B0604020202020204" pitchFamily="34" charset="0"/>
            </a:endParaRPr>
          </a:p>
          <a:p>
            <a:pPr lvl="1" eaLnBrk="1" hangingPunct="1">
              <a:lnSpc>
                <a:spcPct val="90000"/>
              </a:lnSpc>
            </a:pPr>
            <a:r>
              <a:rPr lang="en-GB" altLang="en-US" sz="2400" b="1" dirty="0">
                <a:latin typeface="Arial" panose="020B0604020202020204" pitchFamily="34" charset="0"/>
                <a:cs typeface="Arial" panose="020B0604020202020204" pitchFamily="34" charset="0"/>
              </a:rPr>
              <a:t>Opportunity to accelerate rubella control and the prevention of congenital rubella </a:t>
            </a:r>
            <a:r>
              <a:rPr lang="en-GB" altLang="en-US" sz="2400" b="1" dirty="0" smtClean="0">
                <a:latin typeface="Arial" panose="020B0604020202020204" pitchFamily="34" charset="0"/>
                <a:cs typeface="Arial" panose="020B0604020202020204" pitchFamily="34" charset="0"/>
              </a:rPr>
              <a:t>syndrome</a:t>
            </a:r>
            <a:endParaRPr lang="en-GB" altLang="en-US" sz="2400" b="1" dirty="0">
              <a:latin typeface="Arial" panose="020B0604020202020204" pitchFamily="34" charset="0"/>
              <a:cs typeface="Arial" panose="020B0604020202020204" pitchFamily="34" charset="0"/>
            </a:endParaRPr>
          </a:p>
          <a:p>
            <a:pPr lvl="1" eaLnBrk="1" hangingPunct="1">
              <a:lnSpc>
                <a:spcPct val="90000"/>
              </a:lnSpc>
            </a:pPr>
            <a:r>
              <a:rPr lang="en-GB" altLang="en-US" sz="2400" b="1" i="1" dirty="0">
                <a:solidFill>
                  <a:schemeClr val="hlink"/>
                </a:solidFill>
                <a:latin typeface="Arial" panose="020B0604020202020204" pitchFamily="34" charset="0"/>
                <a:cs typeface="Arial" panose="020B0604020202020204" pitchFamily="34" charset="0"/>
              </a:rPr>
              <a:t>Target date of 2020 feasible if measurable progress </a:t>
            </a:r>
          </a:p>
        </p:txBody>
      </p:sp>
      <p:pic>
        <p:nvPicPr>
          <p:cNvPr id="406532" name="Picture 4" descr="GTC Measles E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6356" y="1770611"/>
            <a:ext cx="5909321" cy="3923607"/>
          </a:xfrm>
        </p:spPr>
      </p:pic>
    </p:spTree>
    <p:extLst>
      <p:ext uri="{BB962C8B-B14F-4D97-AF65-F5344CB8AC3E}">
        <p14:creationId xmlns:p14="http://schemas.microsoft.com/office/powerpoint/2010/main" val="39423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535"/>
            <a:ext cx="10515600" cy="1325563"/>
          </a:xfrm>
        </p:spPr>
        <p:txBody>
          <a:bodyPr/>
          <a:lstStyle/>
          <a:p>
            <a:r>
              <a:rPr lang="en-US" dirty="0" smtClean="0"/>
              <a:t>International Task Force on Disease Eradication - 2016</a:t>
            </a:r>
            <a:endParaRPr lang="en-US" dirty="0"/>
          </a:p>
        </p:txBody>
      </p:sp>
      <p:sp>
        <p:nvSpPr>
          <p:cNvPr id="3" name="Content Placeholder 2"/>
          <p:cNvSpPr>
            <a:spLocks noGrp="1"/>
          </p:cNvSpPr>
          <p:nvPr>
            <p:ph idx="1"/>
          </p:nvPr>
        </p:nvSpPr>
        <p:spPr>
          <a:xfrm>
            <a:off x="1944546" y="1732317"/>
            <a:ext cx="8934691" cy="4656910"/>
          </a:xfrm>
        </p:spPr>
        <p:txBody>
          <a:bodyPr>
            <a:normAutofit/>
          </a:bodyPr>
          <a:lstStyle/>
          <a:p>
            <a:pPr marL="0" indent="0">
              <a:buNone/>
            </a:pPr>
            <a:r>
              <a:rPr lang="en-US" dirty="0" smtClean="0"/>
              <a:t>“both </a:t>
            </a:r>
            <a:r>
              <a:rPr lang="en-US" dirty="0"/>
              <a:t>measles and rubella eradication are technically </a:t>
            </a:r>
            <a:r>
              <a:rPr lang="en-US" dirty="0" smtClean="0"/>
              <a:t>feasible…</a:t>
            </a:r>
          </a:p>
          <a:p>
            <a:pPr marL="0" indent="0">
              <a:buNone/>
            </a:pPr>
            <a:r>
              <a:rPr lang="en-US" dirty="0" smtClean="0"/>
              <a:t>strengthened </a:t>
            </a:r>
            <a:r>
              <a:rPr lang="en-US" dirty="0"/>
              <a:t>routine immunization services may be </a:t>
            </a:r>
            <a:r>
              <a:rPr lang="en-US" dirty="0" smtClean="0"/>
              <a:t>required”</a:t>
            </a:r>
            <a:endParaRPr lang="en-US" dirty="0"/>
          </a:p>
        </p:txBody>
      </p:sp>
    </p:spTree>
    <p:extLst>
      <p:ext uri="{BB962C8B-B14F-4D97-AF65-F5344CB8AC3E}">
        <p14:creationId xmlns:p14="http://schemas.microsoft.com/office/powerpoint/2010/main" val="3126153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a:t>
            </a:r>
            <a:r>
              <a:rPr lang="en-US" dirty="0"/>
              <a:t>l</a:t>
            </a:r>
            <a:r>
              <a:rPr lang="en-US" dirty="0" smtClean="0"/>
              <a:t> and Vertical Programs - 1965</a:t>
            </a:r>
            <a:endParaRPr lang="en-US" dirty="0"/>
          </a:p>
        </p:txBody>
      </p:sp>
      <p:sp>
        <p:nvSpPr>
          <p:cNvPr id="3" name="Content Placeholder 2"/>
          <p:cNvSpPr>
            <a:spLocks noGrp="1"/>
          </p:cNvSpPr>
          <p:nvPr>
            <p:ph idx="1"/>
          </p:nvPr>
        </p:nvSpPr>
        <p:spPr>
          <a:xfrm>
            <a:off x="838200" y="1960560"/>
            <a:ext cx="10515600" cy="4897439"/>
          </a:xfrm>
        </p:spPr>
        <p:txBody>
          <a:bodyPr/>
          <a:lstStyle/>
          <a:p>
            <a:pPr marL="0" indent="0">
              <a:buNone/>
            </a:pPr>
            <a:r>
              <a:rPr lang="en-US" dirty="0"/>
              <a:t>“There are two apparently conflicting approaches to which countries should give careful consideration….The first, generally known as the “</a:t>
            </a:r>
            <a:r>
              <a:rPr lang="en-US" dirty="0">
                <a:solidFill>
                  <a:srgbClr val="FF0000"/>
                </a:solidFill>
              </a:rPr>
              <a:t>horizontal approach</a:t>
            </a:r>
            <a:r>
              <a:rPr lang="en-US" dirty="0"/>
              <a:t>,” seeks to tackle the over-all health problems on a wide front and on a long-term basis through the creation of a system of permanent institutions commonly known as “general health services.”  The second, or “</a:t>
            </a:r>
            <a:r>
              <a:rPr lang="en-US" dirty="0">
                <a:solidFill>
                  <a:srgbClr val="FF0000"/>
                </a:solidFill>
              </a:rPr>
              <a:t>vertical approach</a:t>
            </a:r>
            <a:r>
              <a:rPr lang="en-US" dirty="0"/>
              <a:t>,” calls for solution of a given health problem by means of single-purpose machinery</a:t>
            </a:r>
            <a:r>
              <a:rPr lang="en-US" dirty="0" smtClean="0"/>
              <a:t>.”</a:t>
            </a:r>
          </a:p>
          <a:p>
            <a:pPr marL="0" indent="0">
              <a:buNone/>
            </a:pPr>
            <a:endParaRPr lang="en-US" dirty="0"/>
          </a:p>
          <a:p>
            <a:pPr marL="0" indent="0">
              <a:buNone/>
            </a:pPr>
            <a:r>
              <a:rPr lang="en-US" dirty="0" smtClean="0"/>
              <a:t>		</a:t>
            </a:r>
            <a:r>
              <a:rPr lang="en-US" sz="2400" dirty="0" smtClean="0"/>
              <a:t>Gonzalez</a:t>
            </a:r>
            <a:endParaRPr lang="en-US" sz="2400" dirty="0"/>
          </a:p>
          <a:p>
            <a:pPr marL="0" indent="0">
              <a:buNone/>
            </a:pPr>
            <a:endParaRPr lang="en-US" dirty="0"/>
          </a:p>
        </p:txBody>
      </p:sp>
    </p:spTree>
    <p:extLst>
      <p:ext uri="{BB962C8B-B14F-4D97-AF65-F5344CB8AC3E}">
        <p14:creationId xmlns:p14="http://schemas.microsoft.com/office/powerpoint/2010/main" val="363274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radication"/>
          <p:cNvPicPr>
            <a:picLocks noChangeAspect="1" noChangeArrowheads="1"/>
          </p:cNvPicPr>
          <p:nvPr/>
        </p:nvPicPr>
        <p:blipFill>
          <a:blip r:embed="rId2" cstate="print"/>
          <a:srcRect/>
          <a:stretch>
            <a:fillRect/>
          </a:stretch>
        </p:blipFill>
        <p:spPr bwMode="auto">
          <a:xfrm>
            <a:off x="3886200" y="0"/>
            <a:ext cx="4637088" cy="6985000"/>
          </a:xfrm>
          <a:prstGeom prst="rect">
            <a:avLst/>
          </a:prstGeom>
          <a:noFill/>
          <a:ln w="9525">
            <a:noFill/>
            <a:miter lim="800000"/>
            <a:headEnd/>
            <a:tailEnd/>
          </a:ln>
        </p:spPr>
      </p:pic>
    </p:spTree>
    <p:extLst>
      <p:ext uri="{BB962C8B-B14F-4D97-AF65-F5344CB8AC3E}">
        <p14:creationId xmlns:p14="http://schemas.microsoft.com/office/powerpoint/2010/main" val="3881888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mtClean="0"/>
              <a:t>Dahlem Group Report</a:t>
            </a:r>
          </a:p>
        </p:txBody>
      </p:sp>
      <p:sp>
        <p:nvSpPr>
          <p:cNvPr id="36867" name="Rectangle 3"/>
          <p:cNvSpPr>
            <a:spLocks noGrp="1" noChangeArrowheads="1"/>
          </p:cNvSpPr>
          <p:nvPr>
            <p:ph type="body" idx="1"/>
          </p:nvPr>
        </p:nvSpPr>
        <p:spPr/>
        <p:txBody>
          <a:bodyPr/>
          <a:lstStyle/>
          <a:p>
            <a:pPr eaLnBrk="1" hangingPunct="1">
              <a:lnSpc>
                <a:spcPct val="90000"/>
              </a:lnSpc>
              <a:buFontTx/>
              <a:buNone/>
            </a:pPr>
            <a:r>
              <a:rPr lang="en-US" b="0" dirty="0" smtClean="0"/>
              <a:t>	</a:t>
            </a:r>
            <a:r>
              <a:rPr lang="en-US" dirty="0" smtClean="0"/>
              <a:t>“Because of the close interrelationships between eradication programs and other health programs, </a:t>
            </a:r>
            <a:r>
              <a:rPr lang="en-US" dirty="0" smtClean="0">
                <a:solidFill>
                  <a:srgbClr val="FF0000"/>
                </a:solidFill>
              </a:rPr>
              <a:t>eradication goals and activities should be expressed in the context of overall health services </a:t>
            </a:r>
            <a:r>
              <a:rPr lang="en-US" dirty="0" smtClean="0"/>
              <a:t>and explicit efforts should be taken to maximize the effectiveness of both the eradication and comprehensive health programs.”</a:t>
            </a:r>
          </a:p>
          <a:p>
            <a:pPr eaLnBrk="1" hangingPunct="1">
              <a:lnSpc>
                <a:spcPct val="90000"/>
              </a:lnSpc>
              <a:buFontTx/>
              <a:buNone/>
            </a:pPr>
            <a:r>
              <a:rPr lang="en-US" dirty="0" smtClean="0"/>
              <a:t>	</a:t>
            </a:r>
          </a:p>
          <a:p>
            <a:pPr eaLnBrk="1" hangingPunct="1">
              <a:lnSpc>
                <a:spcPct val="90000"/>
              </a:lnSpc>
              <a:buFontTx/>
              <a:buNone/>
            </a:pPr>
            <a:r>
              <a:rPr lang="en-US" sz="2400" dirty="0" smtClean="0"/>
              <a:t>			Hall </a:t>
            </a:r>
            <a:r>
              <a:rPr lang="en-US" sz="2400" i="1" dirty="0"/>
              <a:t>et al</a:t>
            </a:r>
            <a:r>
              <a:rPr lang="en-US" sz="2400" dirty="0"/>
              <a:t>, </a:t>
            </a:r>
            <a:r>
              <a:rPr lang="en-US" sz="2400" dirty="0" err="1"/>
              <a:t>Dahlem</a:t>
            </a:r>
            <a:r>
              <a:rPr lang="en-US" sz="2400" dirty="0"/>
              <a:t> Conference, 1997</a:t>
            </a:r>
          </a:p>
          <a:p>
            <a:pPr algn="r" eaLnBrk="1" hangingPunct="1">
              <a:lnSpc>
                <a:spcPct val="90000"/>
              </a:lnSpc>
              <a:buFontTx/>
              <a:buNone/>
            </a:pPr>
            <a:endParaRPr lang="en-US" dirty="0" smtClean="0"/>
          </a:p>
        </p:txBody>
      </p:sp>
    </p:spTree>
    <p:extLst>
      <p:ext uri="{BB962C8B-B14F-4D97-AF65-F5344CB8AC3E}">
        <p14:creationId xmlns:p14="http://schemas.microsoft.com/office/powerpoint/2010/main" val="3662215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uto0"/>
          <p:cNvPicPr>
            <a:picLocks noChangeAspect="1" noChangeArrowheads="1"/>
          </p:cNvPicPr>
          <p:nvPr/>
        </p:nvPicPr>
        <p:blipFill>
          <a:blip r:embed="rId2" cstate="print"/>
          <a:srcRect/>
          <a:stretch>
            <a:fillRect/>
          </a:stretch>
        </p:blipFill>
        <p:spPr bwMode="auto">
          <a:xfrm>
            <a:off x="3309938" y="0"/>
            <a:ext cx="5130800" cy="6858000"/>
          </a:xfrm>
          <a:prstGeom prst="rect">
            <a:avLst/>
          </a:prstGeom>
          <a:noFill/>
          <a:ln w="9525">
            <a:noFill/>
            <a:miter lim="800000"/>
            <a:headEnd/>
            <a:tailEnd/>
          </a:ln>
        </p:spPr>
      </p:pic>
    </p:spTree>
    <p:extLst>
      <p:ext uri="{BB962C8B-B14F-4D97-AF65-F5344CB8AC3E}">
        <p14:creationId xmlns:p14="http://schemas.microsoft.com/office/powerpoint/2010/main" val="4026511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28337" y="304800"/>
            <a:ext cx="12063663" cy="1676400"/>
          </a:xfrm>
        </p:spPr>
        <p:txBody>
          <a:bodyPr/>
          <a:lstStyle/>
          <a:p>
            <a:pPr eaLnBrk="1" hangingPunct="1"/>
            <a:r>
              <a:rPr lang="en-US" dirty="0" smtClean="0"/>
              <a:t>Actual and potential dangers of eradication for the health system and health development</a:t>
            </a:r>
          </a:p>
        </p:txBody>
      </p:sp>
      <p:sp>
        <p:nvSpPr>
          <p:cNvPr id="43011" name="Rectangle 3"/>
          <p:cNvSpPr>
            <a:spLocks noGrp="1" noChangeArrowheads="1"/>
          </p:cNvSpPr>
          <p:nvPr>
            <p:ph type="body" idx="1"/>
          </p:nvPr>
        </p:nvSpPr>
        <p:spPr>
          <a:xfrm>
            <a:off x="1327483" y="1792705"/>
            <a:ext cx="9468853" cy="5065295"/>
          </a:xfrm>
        </p:spPr>
        <p:txBody>
          <a:bodyPr>
            <a:normAutofit/>
          </a:bodyPr>
          <a:lstStyle/>
          <a:p>
            <a:pPr eaLnBrk="1" hangingPunct="1"/>
            <a:r>
              <a:rPr lang="en-US" sz="3000" dirty="0" smtClean="0"/>
              <a:t>Diversion of resources from existing support to basic services</a:t>
            </a:r>
          </a:p>
          <a:p>
            <a:pPr eaLnBrk="1" hangingPunct="1"/>
            <a:r>
              <a:rPr lang="en-US" sz="3000" dirty="0" smtClean="0"/>
              <a:t>Opportunities “forgone,” especially for countries for which the eradication effort is of low impact in terms of health outcomes</a:t>
            </a:r>
          </a:p>
          <a:p>
            <a:endParaRPr lang="en-US" sz="3000" dirty="0" smtClean="0"/>
          </a:p>
          <a:p>
            <a:pPr eaLnBrk="1" hangingPunct="1"/>
            <a:endParaRPr lang="en-US" dirty="0" smtClean="0"/>
          </a:p>
          <a:p>
            <a:pPr eaLnBrk="1" hangingPunct="1">
              <a:buFontTx/>
              <a:buNone/>
            </a:pPr>
            <a:r>
              <a:rPr lang="en-US" sz="2400" dirty="0"/>
              <a:t>		</a:t>
            </a:r>
            <a:r>
              <a:rPr lang="en-US" sz="2600" dirty="0"/>
              <a:t>	</a:t>
            </a:r>
            <a:r>
              <a:rPr lang="en-US" sz="2600" dirty="0" smtClean="0"/>
              <a:t>Atlanta </a:t>
            </a:r>
            <a:r>
              <a:rPr lang="en-US" sz="2600" dirty="0"/>
              <a:t>Conference, 1998</a:t>
            </a:r>
          </a:p>
        </p:txBody>
      </p:sp>
    </p:spTree>
    <p:extLst>
      <p:ext uri="{BB962C8B-B14F-4D97-AF65-F5344CB8AC3E}">
        <p14:creationId xmlns:p14="http://schemas.microsoft.com/office/powerpoint/2010/main" val="3753748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Presentation</a:t>
            </a:r>
            <a:endParaRPr lang="en-US" dirty="0"/>
          </a:p>
        </p:txBody>
      </p:sp>
      <p:sp>
        <p:nvSpPr>
          <p:cNvPr id="3" name="Content Placeholder 2"/>
          <p:cNvSpPr>
            <a:spLocks noGrp="1"/>
          </p:cNvSpPr>
          <p:nvPr>
            <p:ph idx="1"/>
          </p:nvPr>
        </p:nvSpPr>
        <p:spPr/>
        <p:txBody>
          <a:bodyPr/>
          <a:lstStyle/>
          <a:p>
            <a:r>
              <a:rPr lang="en-US" dirty="0" smtClean="0"/>
              <a:t>Background for measles/rubella eradication</a:t>
            </a:r>
          </a:p>
          <a:p>
            <a:r>
              <a:rPr lang="en-US" dirty="0" smtClean="0"/>
              <a:t>Issues relating to vertical and horizontal public health programs</a:t>
            </a:r>
          </a:p>
          <a:p>
            <a:r>
              <a:rPr lang="en-US" dirty="0" smtClean="0"/>
              <a:t>Issues facing us now</a:t>
            </a:r>
          </a:p>
          <a:p>
            <a:r>
              <a:rPr lang="en-US" dirty="0" smtClean="0"/>
              <a:t>What we need to do</a:t>
            </a:r>
            <a:endParaRPr lang="en-US" dirty="0"/>
          </a:p>
        </p:txBody>
      </p:sp>
    </p:spTree>
    <p:extLst>
      <p:ext uri="{BB962C8B-B14F-4D97-AF65-F5344CB8AC3E}">
        <p14:creationId xmlns:p14="http://schemas.microsoft.com/office/powerpoint/2010/main" val="1809435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381000"/>
            <a:ext cx="7772400" cy="1143000"/>
          </a:xfrm>
        </p:spPr>
        <p:txBody>
          <a:bodyPr/>
          <a:lstStyle/>
          <a:p>
            <a:pPr eaLnBrk="1" hangingPunct="1"/>
            <a:r>
              <a:rPr lang="en-US" dirty="0" smtClean="0"/>
              <a:t>Atlanta Conference Conclusions</a:t>
            </a:r>
          </a:p>
        </p:txBody>
      </p:sp>
      <p:sp>
        <p:nvSpPr>
          <p:cNvPr id="57347" name="Rectangle 3"/>
          <p:cNvSpPr>
            <a:spLocks noGrp="1" noChangeArrowheads="1"/>
          </p:cNvSpPr>
          <p:nvPr>
            <p:ph type="body" idx="1"/>
          </p:nvPr>
        </p:nvSpPr>
        <p:spPr>
          <a:xfrm>
            <a:off x="882315" y="1676399"/>
            <a:ext cx="10234863" cy="4868779"/>
          </a:xfrm>
        </p:spPr>
        <p:txBody>
          <a:bodyPr>
            <a:normAutofit/>
          </a:bodyPr>
          <a:lstStyle/>
          <a:p>
            <a:pPr eaLnBrk="1" hangingPunct="1"/>
            <a:r>
              <a:rPr lang="en-US" dirty="0" smtClean="0"/>
              <a:t>Both targeted programs such as disease eradication and comprehensive health services development are important strategies to improve health</a:t>
            </a:r>
          </a:p>
          <a:p>
            <a:r>
              <a:rPr lang="en-US" dirty="0" smtClean="0"/>
              <a:t>If </a:t>
            </a:r>
            <a:r>
              <a:rPr lang="en-US" dirty="0"/>
              <a:t>an eradication program fails to strengthen infrastructure, it is a failure of planning and leadership, not inherently a failure of the program.</a:t>
            </a:r>
          </a:p>
          <a:p>
            <a:pPr eaLnBrk="1" hangingPunct="1"/>
            <a:endParaRPr lang="en-US" sz="2400" dirty="0"/>
          </a:p>
        </p:txBody>
      </p:sp>
    </p:spTree>
    <p:extLst>
      <p:ext uri="{BB962C8B-B14F-4D97-AF65-F5344CB8AC3E}">
        <p14:creationId xmlns:p14="http://schemas.microsoft.com/office/powerpoint/2010/main" val="3120781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 Approaches – </a:t>
            </a:r>
            <a:r>
              <a:rPr lang="en-US" dirty="0" err="1" smtClean="0"/>
              <a:t>Frenk</a:t>
            </a:r>
            <a:r>
              <a:rPr lang="en-US" dirty="0" smtClean="0"/>
              <a:t> &amp; Sepulveda</a:t>
            </a:r>
            <a:endParaRPr lang="en-US" dirty="0"/>
          </a:p>
        </p:txBody>
      </p:sp>
      <p:sp>
        <p:nvSpPr>
          <p:cNvPr id="3" name="Content Placeholder 2"/>
          <p:cNvSpPr>
            <a:spLocks noGrp="1"/>
          </p:cNvSpPr>
          <p:nvPr>
            <p:ph idx="1"/>
          </p:nvPr>
        </p:nvSpPr>
        <p:spPr>
          <a:xfrm>
            <a:off x="838200" y="1690688"/>
            <a:ext cx="10515600" cy="4897439"/>
          </a:xfrm>
        </p:spPr>
        <p:txBody>
          <a:bodyPr>
            <a:normAutofit/>
          </a:bodyPr>
          <a:lstStyle/>
          <a:p>
            <a:pPr marL="0" indent="0">
              <a:buNone/>
            </a:pPr>
            <a:r>
              <a:rPr lang="en-US" dirty="0" smtClean="0"/>
              <a:t>“diagonal </a:t>
            </a:r>
            <a:r>
              <a:rPr lang="en-US" dirty="0"/>
              <a:t>approach stresses the importance of integration and coordination between vertical interventions, community based initiatives and health facilities or extension </a:t>
            </a:r>
            <a:r>
              <a:rPr lang="en-US" dirty="0" smtClean="0"/>
              <a:t>services</a:t>
            </a:r>
            <a:r>
              <a:rPr lang="en-US" dirty="0" smtClean="0"/>
              <a:t>”</a:t>
            </a:r>
            <a:endParaRPr lang="en-US" dirty="0"/>
          </a:p>
        </p:txBody>
      </p:sp>
    </p:spTree>
    <p:extLst>
      <p:ext uri="{BB962C8B-B14F-4D97-AF65-F5344CB8AC3E}">
        <p14:creationId xmlns:p14="http://schemas.microsoft.com/office/powerpoint/2010/main" val="18336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 Orenstein on Diagonal Approaches</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dirty="0"/>
              <a:t>In the United States, a focus on national elimination showed that to interrupt transmission in school children, with their high contact rates, very high immunity levels were needed.  This led to the enactment and enforcement of comprehensive school immunization laws which not only covered measles but all vaccines recommended for those </a:t>
            </a:r>
            <a:r>
              <a:rPr lang="en-US" dirty="0" smtClean="0"/>
              <a:t>children….”</a:t>
            </a:r>
          </a:p>
          <a:p>
            <a:pPr marL="0" indent="0">
              <a:buNone/>
            </a:pPr>
            <a:endParaRPr lang="en-US" dirty="0"/>
          </a:p>
        </p:txBody>
      </p:sp>
    </p:spTree>
    <p:extLst>
      <p:ext uri="{BB962C8B-B14F-4D97-AF65-F5344CB8AC3E}">
        <p14:creationId xmlns:p14="http://schemas.microsoft.com/office/powerpoint/2010/main" val="2865052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7"/>
        <p:cNvGrpSpPr/>
        <p:nvPr/>
      </p:nvGrpSpPr>
      <p:grpSpPr>
        <a:xfrm>
          <a:off x="0" y="0"/>
          <a:ext cx="0" cy="0"/>
          <a:chOff x="0" y="0"/>
          <a:chExt cx="0" cy="0"/>
        </a:xfrm>
      </p:grpSpPr>
      <p:pic>
        <p:nvPicPr>
          <p:cNvPr id="4218" name="Shape 4218" descr="https://www.anintegratedworld.com/wp-content/uploads/2015/04/target.jpg"/>
          <p:cNvPicPr preferRelativeResize="0"/>
          <p:nvPr/>
        </p:nvPicPr>
        <p:blipFill rotWithShape="1">
          <a:blip r:embed="rId3">
            <a:alphaModFix/>
          </a:blip>
          <a:srcRect/>
          <a:stretch/>
        </p:blipFill>
        <p:spPr>
          <a:xfrm>
            <a:off x="8944364" y="1816577"/>
            <a:ext cx="1371600" cy="1545600"/>
          </a:xfrm>
          <a:prstGeom prst="rect">
            <a:avLst/>
          </a:prstGeom>
          <a:noFill/>
          <a:ln>
            <a:noFill/>
          </a:ln>
        </p:spPr>
      </p:pic>
      <p:sp>
        <p:nvSpPr>
          <p:cNvPr id="4219" name="Shape 4219"/>
          <p:cNvSpPr/>
          <p:nvPr/>
        </p:nvSpPr>
        <p:spPr>
          <a:xfrm rot="1183240">
            <a:off x="5360759" y="232039"/>
            <a:ext cx="3598028" cy="1765565"/>
          </a:xfrm>
          <a:prstGeom prst="triangle">
            <a:avLst>
              <a:gd name="adj" fmla="val 50000"/>
            </a:avLst>
          </a:prstGeom>
          <a:solidFill>
            <a:schemeClr val="accent1"/>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algn="ctr"/>
            <a:endParaRPr>
              <a:solidFill>
                <a:prstClr val="white"/>
              </a:solidFill>
              <a:ea typeface="Calibri"/>
              <a:cs typeface="Calibri"/>
              <a:sym typeface="Calibri"/>
            </a:endParaRPr>
          </a:p>
        </p:txBody>
      </p:sp>
      <p:sp>
        <p:nvSpPr>
          <p:cNvPr id="4220" name="Shape 4220"/>
          <p:cNvSpPr txBox="1"/>
          <p:nvPr/>
        </p:nvSpPr>
        <p:spPr>
          <a:xfrm>
            <a:off x="7255015" y="473002"/>
            <a:ext cx="2806199" cy="1200300"/>
          </a:xfrm>
          <a:prstGeom prst="rect">
            <a:avLst/>
          </a:prstGeom>
          <a:solidFill>
            <a:schemeClr val="accent5"/>
          </a:solidFill>
          <a:ln w="12700" cap="flat" cmpd="sng">
            <a:solidFill>
              <a:srgbClr val="31538F"/>
            </a:solidFill>
            <a:prstDash val="solid"/>
            <a:miter/>
            <a:headEnd type="none" w="med" len="med"/>
            <a:tailEnd type="none" w="med" len="med"/>
          </a:ln>
        </p:spPr>
        <p:txBody>
          <a:bodyPr lIns="91425" tIns="45700" rIns="91425" bIns="45700" anchor="t" anchorCtr="0">
            <a:spAutoFit/>
          </a:bodyPr>
          <a:lstStyle/>
          <a:p>
            <a:pPr algn="ctr">
              <a:buSzPct val="25000"/>
            </a:pPr>
            <a:r>
              <a:rPr lang="en-US" sz="2400" b="1">
                <a:solidFill>
                  <a:srgbClr val="FFFFFF"/>
                </a:solidFill>
                <a:ea typeface="Calibri"/>
                <a:cs typeface="Calibri"/>
                <a:sym typeface="Calibri"/>
              </a:rPr>
              <a:t>GVAP </a:t>
            </a:r>
          </a:p>
          <a:p>
            <a:pPr algn="ctr">
              <a:buSzPct val="25000"/>
            </a:pPr>
            <a:r>
              <a:rPr lang="en-US" sz="2400" b="1">
                <a:solidFill>
                  <a:srgbClr val="FFFFFF"/>
                </a:solidFill>
                <a:ea typeface="Calibri"/>
                <a:cs typeface="Calibri"/>
                <a:sym typeface="Calibri"/>
              </a:rPr>
              <a:t>measles and rubella elimination targets </a:t>
            </a:r>
          </a:p>
        </p:txBody>
      </p:sp>
      <p:pic>
        <p:nvPicPr>
          <p:cNvPr id="4221" name="Shape 4221" descr="https://www.anintegratedworld.com/wp-content/uploads/2015/04/target.jpg"/>
          <p:cNvPicPr preferRelativeResize="0"/>
          <p:nvPr/>
        </p:nvPicPr>
        <p:blipFill rotWithShape="1">
          <a:blip r:embed="rId4">
            <a:alphaModFix/>
          </a:blip>
          <a:srcRect/>
          <a:stretch/>
        </p:blipFill>
        <p:spPr>
          <a:xfrm>
            <a:off x="2545946" y="3825472"/>
            <a:ext cx="1371600" cy="1371600"/>
          </a:xfrm>
          <a:prstGeom prst="rect">
            <a:avLst/>
          </a:prstGeom>
          <a:noFill/>
          <a:ln>
            <a:noFill/>
          </a:ln>
        </p:spPr>
      </p:pic>
      <p:sp>
        <p:nvSpPr>
          <p:cNvPr id="4222" name="Shape 4222"/>
          <p:cNvSpPr/>
          <p:nvPr/>
        </p:nvSpPr>
        <p:spPr>
          <a:xfrm rot="-9520327">
            <a:off x="3599385" y="4883414"/>
            <a:ext cx="3484970" cy="1594490"/>
          </a:xfrm>
          <a:prstGeom prst="triangle">
            <a:avLst>
              <a:gd name="adj" fmla="val 50000"/>
            </a:avLst>
          </a:prstGeom>
          <a:solidFill>
            <a:schemeClr val="accent1"/>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algn="ctr"/>
            <a:endParaRPr>
              <a:solidFill>
                <a:prstClr val="white"/>
              </a:solidFill>
              <a:ea typeface="Calibri"/>
              <a:cs typeface="Calibri"/>
              <a:sym typeface="Calibri"/>
            </a:endParaRPr>
          </a:p>
        </p:txBody>
      </p:sp>
      <p:sp>
        <p:nvSpPr>
          <p:cNvPr id="4223" name="Shape 4223"/>
          <p:cNvSpPr txBox="1"/>
          <p:nvPr/>
        </p:nvSpPr>
        <p:spPr>
          <a:xfrm>
            <a:off x="2171084" y="5126619"/>
            <a:ext cx="3232199" cy="1569599"/>
          </a:xfrm>
          <a:prstGeom prst="rect">
            <a:avLst/>
          </a:prstGeom>
          <a:solidFill>
            <a:schemeClr val="accent5"/>
          </a:solidFill>
          <a:ln w="12700" cap="flat" cmpd="sng">
            <a:solidFill>
              <a:srgbClr val="31538F"/>
            </a:solidFill>
            <a:prstDash val="solid"/>
            <a:miter/>
            <a:headEnd type="none" w="med" len="med"/>
            <a:tailEnd type="none" w="med" len="med"/>
          </a:ln>
        </p:spPr>
        <p:txBody>
          <a:bodyPr lIns="91425" tIns="45700" rIns="91425" bIns="45700" anchor="t" anchorCtr="0">
            <a:spAutoFit/>
          </a:bodyPr>
          <a:lstStyle/>
          <a:p>
            <a:pPr algn="ctr">
              <a:buSzPct val="25000"/>
            </a:pPr>
            <a:r>
              <a:rPr lang="en-US" sz="2400" b="1" dirty="0">
                <a:solidFill>
                  <a:srgbClr val="FFFFFF"/>
                </a:solidFill>
                <a:ea typeface="Calibri"/>
                <a:cs typeface="Calibri"/>
                <a:sym typeface="Calibri"/>
              </a:rPr>
              <a:t>GVAP </a:t>
            </a:r>
          </a:p>
          <a:p>
            <a:pPr algn="ctr">
              <a:buSzPct val="25000"/>
            </a:pPr>
            <a:r>
              <a:rPr lang="en-US" sz="2400" b="1" dirty="0">
                <a:solidFill>
                  <a:srgbClr val="FFFFFF"/>
                </a:solidFill>
                <a:ea typeface="Calibri"/>
                <a:cs typeface="Calibri"/>
                <a:sym typeface="Calibri"/>
              </a:rPr>
              <a:t>national and subnational vaccination coverage targets</a:t>
            </a:r>
          </a:p>
        </p:txBody>
      </p:sp>
      <p:sp>
        <p:nvSpPr>
          <p:cNvPr id="4224" name="Shape 4224"/>
          <p:cNvSpPr txBox="1"/>
          <p:nvPr/>
        </p:nvSpPr>
        <p:spPr>
          <a:xfrm>
            <a:off x="5569834" y="5639308"/>
            <a:ext cx="5031961" cy="1384954"/>
          </a:xfrm>
          <a:prstGeom prst="rect">
            <a:avLst/>
          </a:prstGeom>
          <a:noFill/>
          <a:ln>
            <a:noFill/>
          </a:ln>
        </p:spPr>
        <p:txBody>
          <a:bodyPr wrap="square" lIns="91425" tIns="45700" rIns="91425" bIns="45700" anchor="t" anchorCtr="0">
            <a:spAutoFit/>
          </a:bodyPr>
          <a:lstStyle/>
          <a:p>
            <a:pPr>
              <a:buSzPct val="25000"/>
            </a:pPr>
            <a:r>
              <a:rPr lang="en-US" sz="1200" i="1" dirty="0">
                <a:solidFill>
                  <a:prstClr val="black"/>
                </a:solidFill>
                <a:latin typeface="Gulim"/>
                <a:ea typeface="Gulim"/>
                <a:cs typeface="Gulim"/>
                <a:sym typeface="Gulim"/>
              </a:rPr>
              <a:t>Orenstein W.A. &amp; </a:t>
            </a:r>
            <a:r>
              <a:rPr lang="en-US" sz="1200" i="1" dirty="0" err="1">
                <a:solidFill>
                  <a:prstClr val="black"/>
                </a:solidFill>
                <a:latin typeface="Gulim"/>
                <a:ea typeface="Gulim"/>
                <a:cs typeface="Gulim"/>
                <a:sym typeface="Gulim"/>
              </a:rPr>
              <a:t>Seib</a:t>
            </a:r>
            <a:r>
              <a:rPr lang="en-US" sz="1200" i="1" dirty="0">
                <a:solidFill>
                  <a:prstClr val="black"/>
                </a:solidFill>
                <a:latin typeface="Gulim"/>
                <a:ea typeface="Gulim"/>
                <a:cs typeface="Gulim"/>
                <a:sym typeface="Gulim"/>
              </a:rPr>
              <a:t> K (2016) Beyond vertical and horizontal programs: a diagonal approach to building national immunization programs through measles elimination, Expert Review of Vaccines, 15:7, 791-793</a:t>
            </a:r>
          </a:p>
          <a:p>
            <a:pPr>
              <a:buSzPct val="25000"/>
            </a:pPr>
            <a:r>
              <a:rPr lang="en-US" sz="1200" i="1" dirty="0" err="1">
                <a:solidFill>
                  <a:prstClr val="black"/>
                </a:solidFill>
                <a:latin typeface="Gulim"/>
                <a:ea typeface="Gulim"/>
                <a:cs typeface="Gulim"/>
                <a:sym typeface="Gulim"/>
              </a:rPr>
              <a:t>Sepúlveda</a:t>
            </a:r>
            <a:r>
              <a:rPr lang="en-US" sz="1200" i="1" dirty="0">
                <a:solidFill>
                  <a:prstClr val="black"/>
                </a:solidFill>
                <a:latin typeface="Gulim"/>
                <a:ea typeface="Gulim"/>
                <a:cs typeface="Gulim"/>
                <a:sym typeface="Gulim"/>
              </a:rPr>
              <a:t> J et al. Improvement of child survival in Mexico: the diagonal approach. Lancet 2006; 368: 2017–27  </a:t>
            </a:r>
          </a:p>
          <a:p>
            <a:pPr>
              <a:buSzPct val="25000"/>
            </a:pPr>
            <a:endParaRPr lang="en-US" sz="1200" i="1" dirty="0">
              <a:solidFill>
                <a:prstClr val="black"/>
              </a:solidFill>
              <a:latin typeface="Gulim"/>
              <a:ea typeface="Gulim"/>
              <a:cs typeface="Gulim"/>
              <a:sym typeface="Gulim"/>
            </a:endParaRPr>
          </a:p>
        </p:txBody>
      </p:sp>
      <p:pic>
        <p:nvPicPr>
          <p:cNvPr id="4225" name="Shape 4225"/>
          <p:cNvPicPr preferRelativeResize="0"/>
          <p:nvPr/>
        </p:nvPicPr>
        <p:blipFill rotWithShape="1">
          <a:blip r:embed="rId5">
            <a:alphaModFix/>
          </a:blip>
          <a:srcRect/>
          <a:stretch/>
        </p:blipFill>
        <p:spPr>
          <a:xfrm rot="1175725">
            <a:off x="4162582" y="1403268"/>
            <a:ext cx="4473484" cy="4155424"/>
          </a:xfrm>
          <a:prstGeom prst="rect">
            <a:avLst/>
          </a:prstGeom>
          <a:noFill/>
          <a:ln>
            <a:noFill/>
          </a:ln>
        </p:spPr>
      </p:pic>
      <p:sp>
        <p:nvSpPr>
          <p:cNvPr id="4226" name="Shape 4226"/>
          <p:cNvSpPr txBox="1"/>
          <p:nvPr/>
        </p:nvSpPr>
        <p:spPr>
          <a:xfrm>
            <a:off x="1620985" y="123650"/>
            <a:ext cx="3857654" cy="2308284"/>
          </a:xfrm>
          <a:prstGeom prst="rect">
            <a:avLst/>
          </a:prstGeom>
          <a:solidFill>
            <a:schemeClr val="accent2">
              <a:alpha val="38000"/>
            </a:schemeClr>
          </a:solidFill>
          <a:ln w="12700" cap="flat" cmpd="sng">
            <a:solidFill>
              <a:srgbClr val="AC5B23"/>
            </a:solidFill>
            <a:prstDash val="solid"/>
            <a:miter/>
            <a:headEnd type="none" w="med" len="med"/>
            <a:tailEnd type="none" w="med" len="med"/>
          </a:ln>
        </p:spPr>
        <p:txBody>
          <a:bodyPr wrap="square" lIns="91425" tIns="45700" rIns="91425" bIns="45700" anchor="t" anchorCtr="0">
            <a:spAutoFit/>
          </a:bodyPr>
          <a:lstStyle/>
          <a:p>
            <a:pPr>
              <a:buSzPct val="25000"/>
            </a:pPr>
            <a:r>
              <a:rPr lang="en-US" sz="2400" dirty="0">
                <a:solidFill>
                  <a:prstClr val="black"/>
                </a:solidFill>
                <a:ea typeface="Calibri"/>
                <a:cs typeface="Calibri"/>
                <a:sym typeface="Calibri"/>
              </a:rPr>
              <a:t>KEY STEP to build </a:t>
            </a:r>
          </a:p>
          <a:p>
            <a:pPr>
              <a:buSzPct val="25000"/>
            </a:pPr>
            <a:r>
              <a:rPr lang="en-US" sz="2400" dirty="0">
                <a:solidFill>
                  <a:prstClr val="black"/>
                </a:solidFill>
                <a:ea typeface="Calibri"/>
                <a:cs typeface="Calibri"/>
                <a:sym typeface="Calibri"/>
              </a:rPr>
              <a:t>immunization program capacity is to strategically link </a:t>
            </a:r>
          </a:p>
          <a:p>
            <a:pPr marL="342900" indent="-342900">
              <a:buSzPct val="25000"/>
              <a:buFont typeface="Arial" panose="020B0604020202020204" pitchFamily="34" charset="0"/>
              <a:buChar char="•"/>
            </a:pPr>
            <a:r>
              <a:rPr lang="en-US" sz="2400" u="sng" dirty="0">
                <a:solidFill>
                  <a:prstClr val="black"/>
                </a:solidFill>
                <a:ea typeface="Calibri"/>
                <a:cs typeface="Calibri"/>
                <a:sym typeface="Calibri"/>
              </a:rPr>
              <a:t>disease-specific</a:t>
            </a:r>
            <a:r>
              <a:rPr lang="en-US" sz="2400" dirty="0">
                <a:solidFill>
                  <a:prstClr val="black"/>
                </a:solidFill>
                <a:ea typeface="Calibri"/>
                <a:cs typeface="Calibri"/>
                <a:sym typeface="Calibri"/>
              </a:rPr>
              <a:t> efforts </a:t>
            </a:r>
          </a:p>
          <a:p>
            <a:pPr marL="342900" indent="-342900">
              <a:buSzPct val="25000"/>
              <a:buFont typeface="Arial" panose="020B0604020202020204" pitchFamily="34" charset="0"/>
              <a:buChar char="•"/>
            </a:pPr>
            <a:r>
              <a:rPr lang="en-US" sz="2400" u="sng" dirty="0">
                <a:solidFill>
                  <a:prstClr val="black"/>
                </a:solidFill>
                <a:ea typeface="Calibri"/>
                <a:cs typeface="Calibri"/>
                <a:sym typeface="Calibri"/>
              </a:rPr>
              <a:t>health system strengthening </a:t>
            </a:r>
            <a:r>
              <a:rPr lang="en-US" sz="2400" dirty="0">
                <a:solidFill>
                  <a:prstClr val="black"/>
                </a:solidFill>
                <a:ea typeface="Calibri"/>
                <a:cs typeface="Calibri"/>
                <a:sym typeface="Calibri"/>
              </a:rPr>
              <a:t>efforts   </a:t>
            </a:r>
          </a:p>
        </p:txBody>
      </p:sp>
    </p:spTree>
    <p:extLst>
      <p:ext uri="{BB962C8B-B14F-4D97-AF65-F5344CB8AC3E}">
        <p14:creationId xmlns:p14="http://schemas.microsoft.com/office/powerpoint/2010/main" val="125352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0"/>
                                        </p:tgtEl>
                                        <p:attrNameLst>
                                          <p:attrName>style.visibility</p:attrName>
                                        </p:attrNameLst>
                                      </p:cBhvr>
                                      <p:to>
                                        <p:strVal val="visible"/>
                                      </p:to>
                                    </p:set>
                                    <p:animEffect transition="in" filter="fade">
                                      <p:cBhvr>
                                        <p:cTn id="7" dur="1000"/>
                                        <p:tgtEl>
                                          <p:spTgt spid="4220"/>
                                        </p:tgtEl>
                                      </p:cBhvr>
                                    </p:animEffect>
                                  </p:childTnLst>
                                </p:cTn>
                              </p:par>
                              <p:par>
                                <p:cTn id="8" presetID="10" presetClass="entr" presetSubtype="0" fill="hold" nodeType="withEffect">
                                  <p:stCondLst>
                                    <p:cond delay="0"/>
                                  </p:stCondLst>
                                  <p:childTnLst>
                                    <p:set>
                                      <p:cBhvr>
                                        <p:cTn id="9" dur="1" fill="hold">
                                          <p:stCondLst>
                                            <p:cond delay="0"/>
                                          </p:stCondLst>
                                        </p:cTn>
                                        <p:tgtEl>
                                          <p:spTgt spid="4218"/>
                                        </p:tgtEl>
                                        <p:attrNameLst>
                                          <p:attrName>style.visibility</p:attrName>
                                        </p:attrNameLst>
                                      </p:cBhvr>
                                      <p:to>
                                        <p:strVal val="visible"/>
                                      </p:to>
                                    </p:set>
                                    <p:animEffect transition="in" filter="fade">
                                      <p:cBhvr>
                                        <p:cTn id="10" dur="1000"/>
                                        <p:tgtEl>
                                          <p:spTgt spid="4218"/>
                                        </p:tgtEl>
                                      </p:cBhvr>
                                    </p:animEffect>
                                  </p:childTnLst>
                                </p:cTn>
                              </p:par>
                              <p:par>
                                <p:cTn id="11" presetID="10" presetClass="entr" presetSubtype="0" fill="hold" nodeType="withEffect">
                                  <p:stCondLst>
                                    <p:cond delay="0"/>
                                  </p:stCondLst>
                                  <p:childTnLst>
                                    <p:set>
                                      <p:cBhvr>
                                        <p:cTn id="12" dur="1" fill="hold">
                                          <p:stCondLst>
                                            <p:cond delay="0"/>
                                          </p:stCondLst>
                                        </p:cTn>
                                        <p:tgtEl>
                                          <p:spTgt spid="4223"/>
                                        </p:tgtEl>
                                        <p:attrNameLst>
                                          <p:attrName>style.visibility</p:attrName>
                                        </p:attrNameLst>
                                      </p:cBhvr>
                                      <p:to>
                                        <p:strVal val="visible"/>
                                      </p:to>
                                    </p:set>
                                    <p:animEffect transition="in" filter="fade">
                                      <p:cBhvr>
                                        <p:cTn id="13" dur="1000"/>
                                        <p:tgtEl>
                                          <p:spTgt spid="4223"/>
                                        </p:tgtEl>
                                      </p:cBhvr>
                                    </p:animEffect>
                                  </p:childTnLst>
                                </p:cTn>
                              </p:par>
                              <p:par>
                                <p:cTn id="14" presetID="10" presetClass="entr" presetSubtype="0" fill="hold" nodeType="withEffect">
                                  <p:stCondLst>
                                    <p:cond delay="0"/>
                                  </p:stCondLst>
                                  <p:childTnLst>
                                    <p:set>
                                      <p:cBhvr>
                                        <p:cTn id="15" dur="1" fill="hold">
                                          <p:stCondLst>
                                            <p:cond delay="0"/>
                                          </p:stCondLst>
                                        </p:cTn>
                                        <p:tgtEl>
                                          <p:spTgt spid="4221"/>
                                        </p:tgtEl>
                                        <p:attrNameLst>
                                          <p:attrName>style.visibility</p:attrName>
                                        </p:attrNameLst>
                                      </p:cBhvr>
                                      <p:to>
                                        <p:strVal val="visible"/>
                                      </p:to>
                                    </p:set>
                                    <p:animEffect transition="in" filter="fade">
                                      <p:cBhvr>
                                        <p:cTn id="16" dur="1000"/>
                                        <p:tgtEl>
                                          <p:spTgt spid="4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rgbstock.com/cache1w11td/users/a/am/ambroz/300/osovIw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984" y="1952388"/>
            <a:ext cx="4037218" cy="40372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03290" y="2460148"/>
            <a:ext cx="1161569" cy="923330"/>
          </a:xfrm>
          <a:prstGeom prst="rect">
            <a:avLst/>
          </a:prstGeom>
        </p:spPr>
        <p:txBody>
          <a:bodyPr wrap="square">
            <a:spAutoFit/>
          </a:bodyPr>
          <a:lstStyle/>
          <a:p>
            <a:pPr algn="ctr"/>
            <a:r>
              <a:rPr lang="en-US" b="1" dirty="0">
                <a:solidFill>
                  <a:prstClr val="black"/>
                </a:solidFill>
                <a:ea typeface="Gulim" panose="020B0600000101010101" pitchFamily="34" charset="-127"/>
              </a:rPr>
              <a:t>CATCH UP</a:t>
            </a:r>
          </a:p>
          <a:p>
            <a:pPr algn="ctr"/>
            <a:r>
              <a:rPr lang="en-US" b="1" dirty="0">
                <a:solidFill>
                  <a:prstClr val="black"/>
                </a:solidFill>
                <a:ea typeface="Gulim" panose="020B0600000101010101" pitchFamily="34" charset="-127"/>
              </a:rPr>
              <a:t>&amp;</a:t>
            </a:r>
          </a:p>
          <a:p>
            <a:pPr algn="ctr"/>
            <a:r>
              <a:rPr lang="en-US" b="1" dirty="0">
                <a:solidFill>
                  <a:prstClr val="black"/>
                </a:solidFill>
                <a:ea typeface="Gulim" panose="020B0600000101010101" pitchFamily="34" charset="-127"/>
              </a:rPr>
              <a:t>KEEP UP</a:t>
            </a:r>
            <a:endParaRPr lang="en-US" dirty="0">
              <a:solidFill>
                <a:prstClr val="black"/>
              </a:solidFill>
            </a:endParaRPr>
          </a:p>
        </p:txBody>
      </p:sp>
      <p:sp>
        <p:nvSpPr>
          <p:cNvPr id="4" name="TextBox 3"/>
          <p:cNvSpPr txBox="1"/>
          <p:nvPr/>
        </p:nvSpPr>
        <p:spPr>
          <a:xfrm>
            <a:off x="6271414" y="2324057"/>
            <a:ext cx="1587935" cy="923330"/>
          </a:xfrm>
          <a:prstGeom prst="rect">
            <a:avLst/>
          </a:prstGeom>
          <a:noFill/>
        </p:spPr>
        <p:txBody>
          <a:bodyPr wrap="none" rtlCol="0">
            <a:spAutoFit/>
          </a:bodyPr>
          <a:lstStyle/>
          <a:p>
            <a:pPr algn="ctr"/>
            <a:r>
              <a:rPr lang="en-US" b="1" dirty="0">
                <a:solidFill>
                  <a:prstClr val="black"/>
                </a:solidFill>
                <a:ea typeface="Gulim" panose="020B0600000101010101" pitchFamily="34" charset="-127"/>
              </a:rPr>
              <a:t>REACH</a:t>
            </a:r>
          </a:p>
          <a:p>
            <a:pPr algn="ctr"/>
            <a:r>
              <a:rPr lang="en-US" b="1" dirty="0">
                <a:solidFill>
                  <a:prstClr val="black"/>
                </a:solidFill>
                <a:ea typeface="Gulim" panose="020B0600000101010101" pitchFamily="34" charset="-127"/>
              </a:rPr>
              <a:t>the chronically</a:t>
            </a:r>
          </a:p>
          <a:p>
            <a:pPr algn="ctr"/>
            <a:r>
              <a:rPr lang="en-US" b="1" dirty="0">
                <a:solidFill>
                  <a:prstClr val="black"/>
                </a:solidFill>
                <a:ea typeface="Gulim" panose="020B0600000101010101" pitchFamily="34" charset="-127"/>
              </a:rPr>
              <a:t>UNREACHED</a:t>
            </a:r>
          </a:p>
        </p:txBody>
      </p:sp>
      <p:sp>
        <p:nvSpPr>
          <p:cNvPr id="5" name="Rectangle 4"/>
          <p:cNvSpPr/>
          <p:nvPr/>
        </p:nvSpPr>
        <p:spPr>
          <a:xfrm>
            <a:off x="4210068" y="4444411"/>
            <a:ext cx="1842995" cy="1200329"/>
          </a:xfrm>
          <a:prstGeom prst="rect">
            <a:avLst/>
          </a:prstGeom>
        </p:spPr>
        <p:txBody>
          <a:bodyPr wrap="square">
            <a:spAutoFit/>
          </a:bodyPr>
          <a:lstStyle/>
          <a:p>
            <a:pPr algn="ctr"/>
            <a:r>
              <a:rPr lang="en-US" b="1" dirty="0">
                <a:solidFill>
                  <a:prstClr val="black"/>
                </a:solidFill>
                <a:ea typeface="Gulim" panose="020B0600000101010101" pitchFamily="34" charset="-127"/>
              </a:rPr>
              <a:t>USE MEASLES</a:t>
            </a:r>
          </a:p>
          <a:p>
            <a:pPr algn="ctr"/>
            <a:r>
              <a:rPr lang="en-US" b="1" dirty="0">
                <a:solidFill>
                  <a:prstClr val="black"/>
                </a:solidFill>
                <a:ea typeface="Gulim" panose="020B0600000101010101" pitchFamily="34" charset="-127"/>
              </a:rPr>
              <a:t>as an indicator of</a:t>
            </a:r>
          </a:p>
          <a:p>
            <a:pPr algn="ctr"/>
            <a:r>
              <a:rPr lang="en-US" b="1" dirty="0">
                <a:solidFill>
                  <a:prstClr val="black"/>
                </a:solidFill>
                <a:ea typeface="Gulim" panose="020B0600000101010101" pitchFamily="34" charset="-127"/>
              </a:rPr>
              <a:t>health system </a:t>
            </a:r>
          </a:p>
          <a:p>
            <a:pPr algn="ctr"/>
            <a:r>
              <a:rPr lang="en-US" b="1" dirty="0">
                <a:solidFill>
                  <a:prstClr val="black"/>
                </a:solidFill>
                <a:ea typeface="Gulim" panose="020B0600000101010101" pitchFamily="34" charset="-127"/>
              </a:rPr>
              <a:t>STRENGTH</a:t>
            </a:r>
          </a:p>
        </p:txBody>
      </p:sp>
      <p:sp>
        <p:nvSpPr>
          <p:cNvPr id="6" name="Rectangle 5"/>
          <p:cNvSpPr/>
          <p:nvPr/>
        </p:nvSpPr>
        <p:spPr>
          <a:xfrm>
            <a:off x="6418564" y="4488956"/>
            <a:ext cx="1765692" cy="1200329"/>
          </a:xfrm>
          <a:prstGeom prst="rect">
            <a:avLst/>
          </a:prstGeom>
        </p:spPr>
        <p:txBody>
          <a:bodyPr wrap="square">
            <a:spAutoFit/>
          </a:bodyPr>
          <a:lstStyle/>
          <a:p>
            <a:pPr algn="ctr"/>
            <a:r>
              <a:rPr lang="en-US" b="1" dirty="0">
                <a:solidFill>
                  <a:prstClr val="black"/>
                </a:solidFill>
                <a:ea typeface="Gulim" panose="020B0600000101010101" pitchFamily="34" charset="-127"/>
              </a:rPr>
              <a:t>STRENGTHEN</a:t>
            </a:r>
          </a:p>
          <a:p>
            <a:pPr algn="ctr"/>
            <a:r>
              <a:rPr lang="en-US" b="1" dirty="0">
                <a:solidFill>
                  <a:prstClr val="black"/>
                </a:solidFill>
                <a:ea typeface="Gulim" panose="020B0600000101010101" pitchFamily="34" charset="-127"/>
              </a:rPr>
              <a:t>INSTITUTIONS,  </a:t>
            </a:r>
          </a:p>
          <a:p>
            <a:pPr algn="ctr"/>
            <a:r>
              <a:rPr lang="en-US" b="1" dirty="0">
                <a:solidFill>
                  <a:prstClr val="black"/>
                </a:solidFill>
                <a:ea typeface="Gulim" panose="020B0600000101010101" pitchFamily="34" charset="-127"/>
              </a:rPr>
              <a:t>POLICIES &amp; PRACTICES</a:t>
            </a:r>
          </a:p>
        </p:txBody>
      </p:sp>
      <p:sp>
        <p:nvSpPr>
          <p:cNvPr id="2" name="Title 1"/>
          <p:cNvSpPr>
            <a:spLocks noGrp="1"/>
          </p:cNvSpPr>
          <p:nvPr>
            <p:ph type="title"/>
          </p:nvPr>
        </p:nvSpPr>
        <p:spPr>
          <a:xfrm>
            <a:off x="1623175" y="47259"/>
            <a:ext cx="8954498" cy="875582"/>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pPr algn="ctr"/>
            <a:r>
              <a:rPr lang="en-US" sz="2400" dirty="0"/>
              <a:t>Possible Tactical Elements to Link  </a:t>
            </a:r>
            <a:br>
              <a:rPr lang="en-US" sz="2400" dirty="0"/>
            </a:br>
            <a:r>
              <a:rPr lang="en-US" sz="2400" dirty="0"/>
              <a:t>Measles/Rubella Elimination and Immunization Program Strengthening</a:t>
            </a:r>
          </a:p>
        </p:txBody>
      </p:sp>
      <p:sp>
        <p:nvSpPr>
          <p:cNvPr id="8" name="Rectangle 7"/>
          <p:cNvSpPr/>
          <p:nvPr/>
        </p:nvSpPr>
        <p:spPr>
          <a:xfrm>
            <a:off x="1577455" y="1108675"/>
            <a:ext cx="2400450" cy="2862322"/>
          </a:xfrm>
          <a:prstGeom prst="rect">
            <a:avLst/>
          </a:prstGeom>
          <a:solidFill>
            <a:srgbClr val="FFCC00"/>
          </a:solidFill>
        </p:spPr>
        <p:style>
          <a:lnRef idx="2">
            <a:schemeClr val="accent4">
              <a:shade val="50000"/>
            </a:schemeClr>
          </a:lnRef>
          <a:fillRef idx="1">
            <a:schemeClr val="accent4"/>
          </a:fillRef>
          <a:effectRef idx="0">
            <a:schemeClr val="accent4"/>
          </a:effectRef>
          <a:fontRef idx="minor">
            <a:schemeClr val="lt1"/>
          </a:fontRef>
        </p:style>
        <p:txBody>
          <a:bodyPr wrap="square" anchor="ctr">
            <a:spAutoFit/>
          </a:bodyPr>
          <a:lstStyle/>
          <a:p>
            <a:pPr algn="ctr"/>
            <a:r>
              <a:rPr lang="en-US" sz="2000" dirty="0">
                <a:solidFill>
                  <a:prstClr val="white"/>
                </a:solidFill>
                <a:ea typeface="Gulim" panose="020B0600000101010101" pitchFamily="34" charset="-127"/>
              </a:rPr>
              <a:t>Use MCV2 introduction to create new opportunities to receive vaccines &amp; other child health interventions in 2nd year of life and beyond </a:t>
            </a:r>
          </a:p>
        </p:txBody>
      </p:sp>
      <p:sp>
        <p:nvSpPr>
          <p:cNvPr id="10" name="Rectangle 9"/>
          <p:cNvSpPr/>
          <p:nvPr/>
        </p:nvSpPr>
        <p:spPr>
          <a:xfrm>
            <a:off x="8151678" y="1108675"/>
            <a:ext cx="2408392" cy="28623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2000" dirty="0">
                <a:solidFill>
                  <a:prstClr val="white"/>
                </a:solidFill>
                <a:ea typeface="Gulim" panose="020B0600000101010101" pitchFamily="34" charset="-127"/>
              </a:rPr>
              <a:t>Use planning for measles campaigns &amp; measles risk assessments and to identify and target chronically underserved populations &amp; geographies </a:t>
            </a:r>
          </a:p>
        </p:txBody>
      </p:sp>
      <p:sp>
        <p:nvSpPr>
          <p:cNvPr id="11" name="Rectangle 10"/>
          <p:cNvSpPr/>
          <p:nvPr/>
        </p:nvSpPr>
        <p:spPr>
          <a:xfrm>
            <a:off x="1553996" y="3981350"/>
            <a:ext cx="2441513" cy="2862322"/>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p>
            <a:pPr algn="ctr"/>
            <a:r>
              <a:rPr lang="en-US" sz="2000" dirty="0">
                <a:solidFill>
                  <a:prstClr val="white"/>
                </a:solidFill>
                <a:ea typeface="Gulim" panose="020B0600000101010101" pitchFamily="34" charset="-127"/>
              </a:rPr>
              <a:t>Strengthen measles surveillance as a key component of outbreak-prone VPD surveillance; use measles outbreaks to target interventions to improve health systems </a:t>
            </a:r>
          </a:p>
        </p:txBody>
      </p:sp>
      <p:sp>
        <p:nvSpPr>
          <p:cNvPr id="12" name="Rectangle 11"/>
          <p:cNvSpPr/>
          <p:nvPr/>
        </p:nvSpPr>
        <p:spPr>
          <a:xfrm>
            <a:off x="8154767" y="4030742"/>
            <a:ext cx="2408392" cy="2785378"/>
          </a:xfrm>
          <a:prstGeom prst="rect">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pPr algn="ctr"/>
            <a:r>
              <a:rPr lang="en-US" sz="2000" dirty="0">
                <a:solidFill>
                  <a:prstClr val="white"/>
                </a:solidFill>
                <a:ea typeface="Gulim" panose="020B0600000101010101" pitchFamily="34" charset="-127"/>
              </a:rPr>
              <a:t>Use advocacy for measles elimination to support institutions, policies &amp; practices needed to  sustain high quality immunization programs</a:t>
            </a:r>
          </a:p>
          <a:p>
            <a:pPr algn="ctr"/>
            <a:endParaRPr lang="en-US" sz="1500" dirty="0">
              <a:solidFill>
                <a:prstClr val="white"/>
              </a:solidFill>
              <a:ea typeface="Gulim" panose="020B0600000101010101" pitchFamily="34" charset="-127"/>
            </a:endParaRPr>
          </a:p>
        </p:txBody>
      </p:sp>
    </p:spTree>
    <p:extLst>
      <p:ext uri="{BB962C8B-B14F-4D97-AF65-F5344CB8AC3E}">
        <p14:creationId xmlns:p14="http://schemas.microsoft.com/office/powerpoint/2010/main" val="10140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6914"/>
          <a:stretch/>
        </p:blipFill>
        <p:spPr>
          <a:xfrm>
            <a:off x="460789" y="0"/>
            <a:ext cx="11019005" cy="6867065"/>
          </a:xfrm>
          <a:prstGeom prst="rect">
            <a:avLst/>
          </a:prstGeom>
        </p:spPr>
      </p:pic>
    </p:spTree>
    <p:extLst>
      <p:ext uri="{BB962C8B-B14F-4D97-AF65-F5344CB8AC3E}">
        <p14:creationId xmlns:p14="http://schemas.microsoft.com/office/powerpoint/2010/main" val="33491622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 Eradication in the 21</a:t>
            </a:r>
            <a:r>
              <a:rPr lang="en-US" baseline="30000" dirty="0"/>
              <a:t>st</a:t>
            </a:r>
            <a:r>
              <a:rPr lang="en-US" dirty="0"/>
              <a:t> Century - 2010</a:t>
            </a:r>
          </a:p>
        </p:txBody>
      </p:sp>
      <p:sp>
        <p:nvSpPr>
          <p:cNvPr id="3" name="Content Placeholder 2"/>
          <p:cNvSpPr>
            <a:spLocks noGrp="1"/>
          </p:cNvSpPr>
          <p:nvPr>
            <p:ph idx="1"/>
          </p:nvPr>
        </p:nvSpPr>
        <p:spPr>
          <a:xfrm>
            <a:off x="838200" y="1491916"/>
            <a:ext cx="10515600" cy="5213684"/>
          </a:xfrm>
        </p:spPr>
        <p:txBody>
          <a:bodyPr>
            <a:normAutofit/>
          </a:bodyPr>
          <a:lstStyle/>
          <a:p>
            <a:pPr marL="0" indent="0">
              <a:buNone/>
            </a:pPr>
            <a:r>
              <a:rPr lang="en-US" dirty="0" smtClean="0"/>
              <a:t>“the </a:t>
            </a:r>
            <a:r>
              <a:rPr lang="en-US" dirty="0"/>
              <a:t>challenge is to plan carefully so that targeted approaches and health systems development objectives are met in ways that maximize the positive synergies and minimize potential conflicts</a:t>
            </a:r>
            <a:r>
              <a:rPr lang="en-US" dirty="0" smtClean="0"/>
              <a:t>.”</a:t>
            </a:r>
            <a:endParaRPr lang="en-US" dirty="0" smtClean="0"/>
          </a:p>
          <a:p>
            <a:pPr marL="0" indent="0">
              <a:buNone/>
            </a:pPr>
            <a:endParaRPr lang="en-US" dirty="0"/>
          </a:p>
          <a:p>
            <a:pPr marL="0" indent="0">
              <a:buNone/>
            </a:pPr>
            <a:r>
              <a:rPr lang="en-US" dirty="0" smtClean="0"/>
              <a:t>		</a:t>
            </a:r>
            <a:r>
              <a:rPr lang="en-US" sz="2400" dirty="0" smtClean="0"/>
              <a:t>A </a:t>
            </a:r>
            <a:r>
              <a:rPr lang="en-US" sz="2400" dirty="0" err="1" smtClean="0"/>
              <a:t>Hinman</a:t>
            </a:r>
            <a:endParaRPr lang="en-US" dirty="0"/>
          </a:p>
        </p:txBody>
      </p:sp>
    </p:spTree>
    <p:extLst>
      <p:ext uri="{BB962C8B-B14F-4D97-AF65-F5344CB8AC3E}">
        <p14:creationId xmlns:p14="http://schemas.microsoft.com/office/powerpoint/2010/main" val="362991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ITFDE Conclusions 2016</a:t>
            </a:r>
            <a:endParaRPr lang="en-US" dirty="0"/>
          </a:p>
        </p:txBody>
      </p:sp>
      <p:sp>
        <p:nvSpPr>
          <p:cNvPr id="3" name="Content Placeholder 2"/>
          <p:cNvSpPr>
            <a:spLocks noGrp="1"/>
          </p:cNvSpPr>
          <p:nvPr>
            <p:ph idx="1"/>
          </p:nvPr>
        </p:nvSpPr>
        <p:spPr>
          <a:xfrm>
            <a:off x="685800" y="1424354"/>
            <a:ext cx="11025554" cy="5433646"/>
          </a:xfrm>
        </p:spPr>
        <p:txBody>
          <a:bodyPr>
            <a:normAutofit/>
          </a:bodyPr>
          <a:lstStyle/>
          <a:p>
            <a:pPr marL="0" indent="0">
              <a:buNone/>
            </a:pPr>
            <a:endParaRPr lang="en-US" dirty="0"/>
          </a:p>
          <a:p>
            <a:pPr marL="0" indent="0">
              <a:buNone/>
            </a:pPr>
            <a:r>
              <a:rPr lang="en-US" dirty="0"/>
              <a:t>“Because of the high contagiousness of measles, strengthened routine immunization services may be required in order to attain and maintain the unusually high immunization levels and prompt immunization of new birth cohorts that are needed for measles eradication, to a much greater extent than was necessary for smallpox or polio eradication</a:t>
            </a:r>
            <a:r>
              <a:rPr lang="en-US" dirty="0" smtClean="0"/>
              <a:t>.”</a:t>
            </a:r>
            <a:endParaRPr lang="en-US" dirty="0"/>
          </a:p>
        </p:txBody>
      </p:sp>
    </p:spTree>
    <p:extLst>
      <p:ext uri="{BB962C8B-B14F-4D97-AF65-F5344CB8AC3E}">
        <p14:creationId xmlns:p14="http://schemas.microsoft.com/office/powerpoint/2010/main" val="2945340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1006" y="0"/>
            <a:ext cx="4820260" cy="6913579"/>
          </a:xfrm>
          <a:prstGeom prst="rect">
            <a:avLst/>
          </a:prstGeom>
        </p:spPr>
      </p:pic>
    </p:spTree>
    <p:extLst>
      <p:ext uri="{BB962C8B-B14F-4D97-AF65-F5344CB8AC3E}">
        <p14:creationId xmlns:p14="http://schemas.microsoft.com/office/powerpoint/2010/main" val="35749433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Positive Synergies - WHO</a:t>
            </a:r>
            <a:endParaRPr lang="en-US" dirty="0"/>
          </a:p>
        </p:txBody>
      </p:sp>
      <p:sp>
        <p:nvSpPr>
          <p:cNvPr id="3" name="Content Placeholder 2"/>
          <p:cNvSpPr>
            <a:spLocks noGrp="1"/>
          </p:cNvSpPr>
          <p:nvPr>
            <p:ph idx="1"/>
          </p:nvPr>
        </p:nvSpPr>
        <p:spPr>
          <a:xfrm>
            <a:off x="838200" y="1960561"/>
            <a:ext cx="10515600" cy="4648786"/>
          </a:xfrm>
        </p:spPr>
        <p:txBody>
          <a:bodyPr/>
          <a:lstStyle/>
          <a:p>
            <a:pPr marL="0" indent="0">
              <a:buNone/>
            </a:pPr>
            <a:r>
              <a:rPr lang="en-US" dirty="0" smtClean="0"/>
              <a:t>“in </a:t>
            </a:r>
            <a:r>
              <a:rPr lang="en-US" dirty="0"/>
              <a:t>a vicious circle, weak health systems have constrained the delivery capacity of the GHIs while the selective approach of the GHIs has also, in some cases, had the unintentional effect of further eroding the capacity of health </a:t>
            </a:r>
            <a:r>
              <a:rPr lang="en-US" dirty="0" smtClean="0"/>
              <a:t>systems”</a:t>
            </a:r>
            <a:endParaRPr lang="en-US" dirty="0"/>
          </a:p>
        </p:txBody>
      </p:sp>
    </p:spTree>
    <p:extLst>
      <p:ext uri="{BB962C8B-B14F-4D97-AF65-F5344CB8AC3E}">
        <p14:creationId xmlns:p14="http://schemas.microsoft.com/office/powerpoint/2010/main" val="25477919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measles deaths</a:t>
            </a:r>
            <a:endParaRPr lang="en-US" dirty="0"/>
          </a:p>
        </p:txBody>
      </p:sp>
      <p:sp>
        <p:nvSpPr>
          <p:cNvPr id="3" name="Content Placeholder 2"/>
          <p:cNvSpPr>
            <a:spLocks noGrp="1"/>
          </p:cNvSpPr>
          <p:nvPr>
            <p:ph idx="1"/>
          </p:nvPr>
        </p:nvSpPr>
        <p:spPr/>
        <p:txBody>
          <a:bodyPr/>
          <a:lstStyle/>
          <a:p>
            <a:r>
              <a:rPr lang="en-US" dirty="0" smtClean="0"/>
              <a:t>Before measles vaccine &gt;3 million deaths/year</a:t>
            </a:r>
          </a:p>
          <a:p>
            <a:r>
              <a:rPr lang="en-US" dirty="0" smtClean="0"/>
              <a:t>2015 – 134,200 deaths</a:t>
            </a:r>
          </a:p>
          <a:p>
            <a:pPr lvl="1"/>
            <a:r>
              <a:rPr lang="en-US" dirty="0" smtClean="0"/>
              <a:t>~15 deaths/hour</a:t>
            </a:r>
          </a:p>
          <a:p>
            <a:r>
              <a:rPr lang="en-US" dirty="0" smtClean="0"/>
              <a:t>79% reduction in deaths 2000-2015</a:t>
            </a:r>
          </a:p>
          <a:p>
            <a:r>
              <a:rPr lang="en-US" dirty="0" smtClean="0"/>
              <a:t>~20 million deaths prevented 2000-2015</a:t>
            </a:r>
          </a:p>
          <a:p>
            <a:r>
              <a:rPr lang="en-US" dirty="0" smtClean="0"/>
              <a:t>Measles no longer a leading cause of childhood mortality</a:t>
            </a:r>
            <a:endParaRPr lang="en-US" dirty="0"/>
          </a:p>
        </p:txBody>
      </p:sp>
    </p:spTree>
    <p:extLst>
      <p:ext uri="{BB962C8B-B14F-4D97-AF65-F5344CB8AC3E}">
        <p14:creationId xmlns:p14="http://schemas.microsoft.com/office/powerpoint/2010/main" val="2398145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535508" cy="1325563"/>
          </a:xfrm>
        </p:spPr>
        <p:txBody>
          <a:bodyPr/>
          <a:lstStyle/>
          <a:p>
            <a:r>
              <a:rPr lang="en-US" dirty="0" smtClean="0"/>
              <a:t>Major issues facing the Measles/Rubella Initiative</a:t>
            </a:r>
            <a:endParaRPr lang="en-US" dirty="0"/>
          </a:p>
        </p:txBody>
      </p:sp>
      <p:sp>
        <p:nvSpPr>
          <p:cNvPr id="3" name="Content Placeholder 2"/>
          <p:cNvSpPr>
            <a:spLocks noGrp="1"/>
          </p:cNvSpPr>
          <p:nvPr>
            <p:ph idx="1"/>
          </p:nvPr>
        </p:nvSpPr>
        <p:spPr/>
        <p:txBody>
          <a:bodyPr/>
          <a:lstStyle/>
          <a:p>
            <a:r>
              <a:rPr lang="en-US" dirty="0" smtClean="0">
                <a:solidFill>
                  <a:srgbClr val="FF0000"/>
                </a:solidFill>
              </a:rPr>
              <a:t>Failure to meet GVAP goals</a:t>
            </a:r>
          </a:p>
          <a:p>
            <a:r>
              <a:rPr lang="en-US" dirty="0" smtClean="0">
                <a:solidFill>
                  <a:srgbClr val="FF0000"/>
                </a:solidFill>
              </a:rPr>
              <a:t>Incomplete implementation of the Global Measles and Rubella Strategic plan </a:t>
            </a:r>
            <a:r>
              <a:rPr lang="en-US" dirty="0" smtClean="0">
                <a:solidFill>
                  <a:srgbClr val="FF0000"/>
                </a:solidFill>
              </a:rPr>
              <a:t>2012-2020</a:t>
            </a:r>
            <a:endParaRPr lang="en-US" dirty="0" smtClean="0">
              <a:solidFill>
                <a:srgbClr val="FF0000"/>
              </a:solidFill>
            </a:endParaRPr>
          </a:p>
        </p:txBody>
      </p:sp>
    </p:spTree>
    <p:extLst>
      <p:ext uri="{BB962C8B-B14F-4D97-AF65-F5344CB8AC3E}">
        <p14:creationId xmlns:p14="http://schemas.microsoft.com/office/powerpoint/2010/main" val="4277718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5099" y="1289813"/>
            <a:ext cx="8255380" cy="4243695"/>
          </a:xfrm>
          <a:prstGeom prst="rect">
            <a:avLst/>
          </a:prstGeom>
        </p:spPr>
      </p:pic>
    </p:spTree>
    <p:extLst>
      <p:ext uri="{BB962C8B-B14F-4D97-AF65-F5344CB8AC3E}">
        <p14:creationId xmlns:p14="http://schemas.microsoft.com/office/powerpoint/2010/main" val="1025507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findings and recommendations from </a:t>
            </a:r>
            <a:r>
              <a:rPr lang="en-US" dirty="0" err="1" smtClean="0"/>
              <a:t>MidTerm</a:t>
            </a:r>
            <a:r>
              <a:rPr lang="en-US" dirty="0" smtClean="0"/>
              <a:t> </a:t>
            </a:r>
            <a:r>
              <a:rPr lang="en-US" dirty="0" smtClean="0"/>
              <a:t>Review - 1</a:t>
            </a:r>
            <a:endParaRPr lang="en-US" dirty="0"/>
          </a:p>
        </p:txBody>
      </p:sp>
      <p:sp>
        <p:nvSpPr>
          <p:cNvPr id="3" name="Content Placeholder 2"/>
          <p:cNvSpPr>
            <a:spLocks noGrp="1"/>
          </p:cNvSpPr>
          <p:nvPr>
            <p:ph idx="1"/>
          </p:nvPr>
        </p:nvSpPr>
        <p:spPr>
          <a:xfrm>
            <a:off x="838200" y="1960561"/>
            <a:ext cx="10515600" cy="4584618"/>
          </a:xfrm>
        </p:spPr>
        <p:txBody>
          <a:bodyPr>
            <a:normAutofit/>
          </a:bodyPr>
          <a:lstStyle/>
          <a:p>
            <a:pPr lvl="0"/>
            <a:r>
              <a:rPr lang="en-US" dirty="0" smtClean="0"/>
              <a:t>Strengthening </a:t>
            </a:r>
            <a:r>
              <a:rPr lang="en-US" dirty="0"/>
              <a:t>of immunization systems is critical…There must be a focus on how working to achieve measles and rubella eradication can help strengthen health systems in general and immunization systems in </a:t>
            </a:r>
            <a:r>
              <a:rPr lang="en-US" dirty="0" smtClean="0"/>
              <a:t>particular</a:t>
            </a:r>
          </a:p>
          <a:p>
            <a:pPr lvl="0"/>
            <a:r>
              <a:rPr lang="en-US" dirty="0" smtClean="0"/>
              <a:t>We must re-orient the measles and rubella elimination program to increase emphasis on surveillance</a:t>
            </a:r>
            <a:endParaRPr lang="en-US" dirty="0"/>
          </a:p>
        </p:txBody>
      </p:sp>
    </p:spTree>
    <p:extLst>
      <p:ext uri="{BB962C8B-B14F-4D97-AF65-F5344CB8AC3E}">
        <p14:creationId xmlns:p14="http://schemas.microsoft.com/office/powerpoint/2010/main" val="2149652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535508" cy="1325563"/>
          </a:xfrm>
        </p:spPr>
        <p:txBody>
          <a:bodyPr/>
          <a:lstStyle/>
          <a:p>
            <a:r>
              <a:rPr lang="en-US" dirty="0" smtClean="0"/>
              <a:t>Major issues facing the Measles/Rubella Initiative</a:t>
            </a:r>
            <a:endParaRPr lang="en-US" dirty="0"/>
          </a:p>
        </p:txBody>
      </p:sp>
      <p:sp>
        <p:nvSpPr>
          <p:cNvPr id="3" name="Content Placeholder 2"/>
          <p:cNvSpPr>
            <a:spLocks noGrp="1"/>
          </p:cNvSpPr>
          <p:nvPr>
            <p:ph idx="1"/>
          </p:nvPr>
        </p:nvSpPr>
        <p:spPr/>
        <p:txBody>
          <a:bodyPr/>
          <a:lstStyle/>
          <a:p>
            <a:r>
              <a:rPr lang="en-US" dirty="0" smtClean="0"/>
              <a:t>Failure to meet GVAP goals</a:t>
            </a:r>
          </a:p>
          <a:p>
            <a:r>
              <a:rPr lang="en-US" dirty="0" smtClean="0"/>
              <a:t>Incomplete implementation of the Global Measles and Rubella Strategic plan 2012-2020</a:t>
            </a:r>
          </a:p>
          <a:p>
            <a:r>
              <a:rPr lang="en-US" dirty="0" smtClean="0">
                <a:solidFill>
                  <a:srgbClr val="FF0000"/>
                </a:solidFill>
              </a:rPr>
              <a:t>GPEI </a:t>
            </a:r>
            <a:r>
              <a:rPr lang="en-US" dirty="0" smtClean="0">
                <a:solidFill>
                  <a:srgbClr val="FF0000"/>
                </a:solidFill>
              </a:rPr>
              <a:t>transition</a:t>
            </a:r>
            <a:endParaRPr lang="en-US" dirty="0" smtClean="0">
              <a:solidFill>
                <a:srgbClr val="FF0000"/>
              </a:solidFill>
            </a:endParaRPr>
          </a:p>
        </p:txBody>
      </p:sp>
    </p:spTree>
    <p:extLst>
      <p:ext uri="{BB962C8B-B14F-4D97-AF65-F5344CB8AC3E}">
        <p14:creationId xmlns:p14="http://schemas.microsoft.com/office/powerpoint/2010/main" val="1607180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2932" y="243283"/>
            <a:ext cx="12228509" cy="844813"/>
          </a:xfrm>
        </p:spPr>
        <p:txBody>
          <a:bodyPr>
            <a:noAutofit/>
          </a:bodyPr>
          <a:lstStyle/>
          <a:p>
            <a:pPr lvl="1" algn="ctr" rtl="0">
              <a:buSzPct val="25000"/>
            </a:pPr>
            <a:r>
              <a:rPr lang="en-US" sz="3600" b="1" kern="1200" dirty="0">
                <a:solidFill>
                  <a:schemeClr val="tx1"/>
                </a:solidFill>
                <a:latin typeface="Arial" panose="020B0604020202020204" pitchFamily="34" charset="0"/>
                <a:ea typeface="Arial"/>
                <a:cs typeface="Arial" panose="020B0604020202020204" pitchFamily="34" charset="0"/>
              </a:rPr>
              <a:t>16 priority countries for polio transition </a:t>
            </a:r>
            <a:r>
              <a:rPr lang="en-US" sz="3600" b="1" kern="1200" dirty="0" smtClean="0">
                <a:solidFill>
                  <a:schemeClr val="tx1"/>
                </a:solidFill>
                <a:latin typeface="Arial" panose="020B0604020202020204" pitchFamily="34" charset="0"/>
                <a:ea typeface="Arial"/>
                <a:cs typeface="Arial" panose="020B0604020202020204" pitchFamily="34" charset="0"/>
              </a:rPr>
              <a:t>planning</a:t>
            </a:r>
            <a:br>
              <a:rPr lang="en-US" sz="3600" b="1" kern="1200" dirty="0" smtClean="0">
                <a:solidFill>
                  <a:schemeClr val="tx1"/>
                </a:solidFill>
                <a:latin typeface="Arial" panose="020B0604020202020204" pitchFamily="34" charset="0"/>
                <a:ea typeface="Arial"/>
                <a:cs typeface="Arial" panose="020B0604020202020204" pitchFamily="34" charset="0"/>
              </a:rPr>
            </a:br>
            <a:r>
              <a:rPr lang="en-US" sz="3600" b="1" kern="1200" dirty="0" smtClean="0">
                <a:solidFill>
                  <a:schemeClr val="tx1"/>
                </a:solidFill>
                <a:latin typeface="Arial" panose="020B0604020202020204" pitchFamily="34" charset="0"/>
                <a:ea typeface="Arial"/>
                <a:cs typeface="Arial" panose="020B0604020202020204" pitchFamily="34" charset="0"/>
              </a:rPr>
              <a:t>(represent 95% of </a:t>
            </a:r>
            <a:r>
              <a:rPr lang="en-US" sz="3600" b="1" kern="1200" dirty="0" err="1" smtClean="0">
                <a:solidFill>
                  <a:schemeClr val="tx1"/>
                </a:solidFill>
                <a:latin typeface="Arial" panose="020B0604020202020204" pitchFamily="34" charset="0"/>
                <a:ea typeface="Arial"/>
                <a:cs typeface="Arial" panose="020B0604020202020204" pitchFamily="34" charset="0"/>
              </a:rPr>
              <a:t>GPEI</a:t>
            </a:r>
            <a:r>
              <a:rPr lang="en-US" sz="3600" b="1" kern="1200" dirty="0" smtClean="0">
                <a:solidFill>
                  <a:schemeClr val="tx1"/>
                </a:solidFill>
                <a:latin typeface="Arial" panose="020B0604020202020204" pitchFamily="34" charset="0"/>
                <a:ea typeface="Arial"/>
                <a:cs typeface="Arial" panose="020B0604020202020204" pitchFamily="34" charset="0"/>
              </a:rPr>
              <a:t> assets)</a:t>
            </a:r>
            <a:endParaRPr lang="en-US" sz="3600" b="1" kern="1200" dirty="0">
              <a:solidFill>
                <a:schemeClr val="tx1"/>
              </a:solidFill>
              <a:latin typeface="Arial" panose="020B0604020202020204" pitchFamily="34" charset="0"/>
              <a:ea typeface="Arial"/>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12631" y="1218725"/>
            <a:ext cx="9319846" cy="5639275"/>
          </a:xfrm>
          <a:prstGeom prst="rect">
            <a:avLst/>
          </a:prstGeom>
        </p:spPr>
      </p:pic>
      <p:sp>
        <p:nvSpPr>
          <p:cNvPr id="2" name="Slide Number Placeholder 1"/>
          <p:cNvSpPr>
            <a:spLocks noGrp="1"/>
          </p:cNvSpPr>
          <p:nvPr>
            <p:ph type="sldNum" sz="quarter" idx="4294967295"/>
          </p:nvPr>
        </p:nvSpPr>
        <p:spPr/>
        <p:txBody>
          <a:bodyPr>
            <a:normAutofit fontScale="25000" lnSpcReduction="20000"/>
          </a:bodyPr>
          <a:lstStyle/>
          <a:p>
            <a:fld id="{1FDFF644-91F2-4631-906D-3332224D9D2C}" type="slidenum">
              <a:rPr lang="en-US" smtClean="0"/>
              <a:t>34</a:t>
            </a:fld>
            <a:endParaRPr lang="en-US"/>
          </a:p>
        </p:txBody>
      </p:sp>
    </p:spTree>
    <p:extLst>
      <p:ext uri="{BB962C8B-B14F-4D97-AF65-F5344CB8AC3E}">
        <p14:creationId xmlns:p14="http://schemas.microsoft.com/office/powerpoint/2010/main" val="4161241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049" y="108650"/>
            <a:ext cx="10515600" cy="1056623"/>
          </a:xfrm>
        </p:spPr>
        <p:txBody>
          <a:bodyPr>
            <a:noAutofit/>
          </a:bodyPr>
          <a:lstStyle/>
          <a:p>
            <a:pPr algn="ctr"/>
            <a:r>
              <a:rPr lang="en-US" sz="3600" b="1" dirty="0" smtClean="0">
                <a:cs typeface="Arial" panose="020B0604020202020204" pitchFamily="34" charset="0"/>
              </a:rPr>
              <a:t>The 16 Priority Countries also contain…</a:t>
            </a:r>
            <a:endParaRPr lang="en-US" sz="3600" b="1" dirty="0">
              <a:cs typeface="Arial" panose="020B0604020202020204" pitchFamily="34" charset="0"/>
            </a:endParaRPr>
          </a:p>
        </p:txBody>
      </p:sp>
      <p:sp>
        <p:nvSpPr>
          <p:cNvPr id="3" name="Content Placeholder 2"/>
          <p:cNvSpPr>
            <a:spLocks noGrp="1"/>
          </p:cNvSpPr>
          <p:nvPr>
            <p:ph idx="1"/>
          </p:nvPr>
        </p:nvSpPr>
        <p:spPr>
          <a:xfrm>
            <a:off x="882144" y="1374278"/>
            <a:ext cx="10047409" cy="4252288"/>
          </a:xfrm>
        </p:spPr>
        <p:txBody>
          <a:bodyPr>
            <a:normAutofit/>
          </a:bodyPr>
          <a:lstStyle/>
          <a:p>
            <a:endParaRPr lang="en-US" sz="2800" dirty="0" smtClean="0"/>
          </a:p>
          <a:p>
            <a:r>
              <a:rPr lang="en-US" sz="2800" dirty="0" smtClean="0">
                <a:cs typeface="Arial" panose="020B0604020202020204" pitchFamily="34" charset="0"/>
              </a:rPr>
              <a:t>Most of the world’s unvaccinated and </a:t>
            </a:r>
            <a:r>
              <a:rPr lang="en-US" sz="2800" dirty="0" err="1" smtClean="0">
                <a:cs typeface="Arial" panose="020B0604020202020204" pitchFamily="34" charset="0"/>
              </a:rPr>
              <a:t>undervaccinated</a:t>
            </a:r>
            <a:r>
              <a:rPr lang="en-US" sz="2800" dirty="0" smtClean="0">
                <a:cs typeface="Arial" panose="020B0604020202020204" pitchFamily="34" charset="0"/>
              </a:rPr>
              <a:t> children</a:t>
            </a:r>
          </a:p>
          <a:p>
            <a:r>
              <a:rPr lang="en-US" sz="2800" dirty="0" smtClean="0">
                <a:cs typeface="Arial" panose="020B0604020202020204" pitchFamily="34" charset="0"/>
              </a:rPr>
              <a:t>Most of the world’s measles cases and deaths</a:t>
            </a:r>
          </a:p>
          <a:p>
            <a:r>
              <a:rPr lang="en-US" sz="2800" dirty="0" smtClean="0">
                <a:cs typeface="Arial" panose="020B0604020202020204" pitchFamily="34" charset="0"/>
              </a:rPr>
              <a:t>Most of the world’s rubella and CRS</a:t>
            </a:r>
          </a:p>
          <a:p>
            <a:pPr marL="0" indent="0">
              <a:buNone/>
            </a:pPr>
            <a:endParaRPr lang="en-US" dirty="0" smtClean="0">
              <a:latin typeface="Arial" panose="020B0604020202020204" pitchFamily="34" charset="0"/>
              <a:cs typeface="Arial" panose="020B0604020202020204" pitchFamily="34" charset="0"/>
            </a:endParaRPr>
          </a:p>
          <a:p>
            <a:pPr marL="0" indent="0">
              <a:buNone/>
            </a:pPr>
            <a:r>
              <a:rPr lang="en-US" sz="2667" b="1" dirty="0">
                <a:solidFill>
                  <a:srgbClr val="C00000"/>
                </a:solidFill>
                <a:cs typeface="Arial" panose="020B0604020202020204" pitchFamily="34" charset="0"/>
              </a:rPr>
              <a:t>Consequences of losing polio assets – risk that EPI progress in these countries and globally will be reversed</a:t>
            </a:r>
          </a:p>
        </p:txBody>
      </p:sp>
      <p:sp>
        <p:nvSpPr>
          <p:cNvPr id="6" name="Slide Number Placeholder 5"/>
          <p:cNvSpPr>
            <a:spLocks noGrp="1"/>
          </p:cNvSpPr>
          <p:nvPr>
            <p:ph type="sldNum" sz="quarter" idx="4294967295"/>
          </p:nvPr>
        </p:nvSpPr>
        <p:spPr/>
        <p:txBody>
          <a:bodyPr>
            <a:normAutofit fontScale="25000" lnSpcReduction="20000"/>
          </a:bodyPr>
          <a:lstStyle/>
          <a:p>
            <a:fld id="{1FDFF644-91F2-4631-906D-3332224D9D2C}" type="slidenum">
              <a:rPr lang="en-US" smtClean="0"/>
              <a:t>35</a:t>
            </a:fld>
            <a:endParaRPr lang="en-US"/>
          </a:p>
        </p:txBody>
      </p:sp>
    </p:spTree>
    <p:extLst>
      <p:ext uri="{BB962C8B-B14F-4D97-AF65-F5344CB8AC3E}">
        <p14:creationId xmlns:p14="http://schemas.microsoft.com/office/powerpoint/2010/main" val="284243106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a:xfrm>
            <a:off x="1524000" y="6604000"/>
            <a:ext cx="1777512" cy="254000"/>
          </a:xfrm>
          <a:prstGeom prst="rect">
            <a:avLst/>
          </a:prstGeom>
        </p:spPr>
        <p:txBody>
          <a:bodyPr vert="horz" lIns="91440" tIns="45720" rIns="91440" bIns="45720" rtlCol="0" anchor="ctr"/>
          <a:lstStyle>
            <a:defPPr>
              <a:defRPr lang="en-US"/>
            </a:defPPr>
            <a:lvl1pPr marL="0" algn="r" defTabSz="457200" rtl="0" eaLnBrk="1" fontAlgn="auto" latinLnBrk="0" hangingPunct="1">
              <a:spcBef>
                <a:spcPts val="0"/>
              </a:spcBef>
              <a:spcAft>
                <a:spcPts val="0"/>
              </a:spcAft>
              <a:defRPr sz="1200" kern="1200">
                <a:solidFill>
                  <a:prstClr val="whit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DEE5B-CA4F-486D-A403-B2C7C42F572B}" type="slidenum">
              <a:rPr lang="en-US" altLang="en-US">
                <a:solidFill>
                  <a:schemeClr val="bg1"/>
                </a:solidFill>
              </a:rPr>
              <a:pPr/>
              <a:t>36</a:t>
            </a:fld>
            <a:endParaRPr lang="en-US" altLang="en-US" dirty="0">
              <a:solidFill>
                <a:schemeClr val="bg1"/>
              </a:solidFill>
            </a:endParaRPr>
          </a:p>
        </p:txBody>
      </p:sp>
      <p:pic>
        <p:nvPicPr>
          <p:cNvPr id="8" name="Picture 7"/>
          <p:cNvPicPr>
            <a:picLocks noChangeAspect="1"/>
          </p:cNvPicPr>
          <p:nvPr/>
        </p:nvPicPr>
        <p:blipFill>
          <a:blip r:embed="rId2"/>
          <a:stretch>
            <a:fillRect/>
          </a:stretch>
        </p:blipFill>
        <p:spPr>
          <a:xfrm>
            <a:off x="1127125" y="1478375"/>
            <a:ext cx="9144000" cy="5318124"/>
          </a:xfrm>
          <a:prstGeom prst="rect">
            <a:avLst/>
          </a:prstGeom>
        </p:spPr>
      </p:pic>
      <p:sp>
        <p:nvSpPr>
          <p:cNvPr id="9" name="TextBox 8"/>
          <p:cNvSpPr txBox="1"/>
          <p:nvPr/>
        </p:nvSpPr>
        <p:spPr>
          <a:xfrm>
            <a:off x="8331200" y="5034198"/>
            <a:ext cx="2254250" cy="923330"/>
          </a:xfrm>
          <a:prstGeom prst="rect">
            <a:avLst/>
          </a:prstGeom>
          <a:noFill/>
        </p:spPr>
        <p:txBody>
          <a:bodyPr wrap="square" rtlCol="0">
            <a:spAutoFit/>
          </a:bodyPr>
          <a:lstStyle/>
          <a:p>
            <a:pPr algn="ctr"/>
            <a:r>
              <a:rPr lang="en-US" dirty="0"/>
              <a:t>% personnel time allocation </a:t>
            </a:r>
            <a:br>
              <a:rPr lang="en-US" dirty="0"/>
            </a:br>
            <a:r>
              <a:rPr lang="en-US" dirty="0"/>
              <a:t>(self-reported)</a:t>
            </a:r>
          </a:p>
        </p:txBody>
      </p:sp>
      <p:sp>
        <p:nvSpPr>
          <p:cNvPr id="10" name="TextBox 9"/>
          <p:cNvSpPr txBox="1"/>
          <p:nvPr/>
        </p:nvSpPr>
        <p:spPr>
          <a:xfrm>
            <a:off x="144068" y="6519500"/>
            <a:ext cx="10846661" cy="276999"/>
          </a:xfrm>
          <a:prstGeom prst="rect">
            <a:avLst/>
          </a:prstGeom>
          <a:noFill/>
        </p:spPr>
        <p:txBody>
          <a:bodyPr wrap="square" rtlCol="0">
            <a:spAutoFit/>
          </a:bodyPr>
          <a:lstStyle/>
          <a:p>
            <a:r>
              <a:rPr lang="en-US" sz="1200" dirty="0"/>
              <a:t>Boston Consulting Group study in Afghanistan, Angola, Chad, DR Congo, Ethiopia, India, Nigeria, Pakistan, Somalia, South </a:t>
            </a:r>
            <a:r>
              <a:rPr lang="en-US" sz="1200" dirty="0" smtClean="0"/>
              <a:t>Sudan (Feb 2015)</a:t>
            </a:r>
            <a:endParaRPr lang="en-US" sz="1200" dirty="0"/>
          </a:p>
        </p:txBody>
      </p:sp>
      <p:sp>
        <p:nvSpPr>
          <p:cNvPr id="11" name="TextBox 10"/>
          <p:cNvSpPr txBox="1"/>
          <p:nvPr/>
        </p:nvSpPr>
        <p:spPr>
          <a:xfrm>
            <a:off x="293335" y="93545"/>
            <a:ext cx="11629034"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GPEI-funded staff already report spending more </a:t>
            </a:r>
            <a:r>
              <a:rPr lang="en-US" sz="3600" b="1" dirty="0" smtClean="0">
                <a:latin typeface="Arial" panose="020B0604020202020204" pitchFamily="34" charset="0"/>
                <a:cs typeface="Arial" panose="020B0604020202020204" pitchFamily="34" charset="0"/>
              </a:rPr>
              <a:t>than half </a:t>
            </a:r>
            <a:r>
              <a:rPr lang="en-US" sz="3600" b="1" dirty="0">
                <a:latin typeface="Arial" panose="020B0604020202020204" pitchFamily="34" charset="0"/>
                <a:cs typeface="Arial" panose="020B0604020202020204" pitchFamily="34" charset="0"/>
              </a:rPr>
              <a:t>of their time on health priorities other than polio</a:t>
            </a:r>
          </a:p>
        </p:txBody>
      </p:sp>
      <p:sp>
        <p:nvSpPr>
          <p:cNvPr id="4" name="TextBox 3"/>
          <p:cNvSpPr txBox="1"/>
          <p:nvPr/>
        </p:nvSpPr>
        <p:spPr>
          <a:xfrm>
            <a:off x="6968631" y="4137437"/>
            <a:ext cx="1006678" cy="307777"/>
          </a:xfrm>
          <a:prstGeom prst="rect">
            <a:avLst/>
          </a:prstGeom>
          <a:noFill/>
        </p:spPr>
        <p:txBody>
          <a:bodyPr wrap="square" rtlCol="0">
            <a:spAutoFit/>
          </a:bodyPr>
          <a:lstStyle/>
          <a:p>
            <a:r>
              <a:rPr lang="en-GB" sz="1400" b="1" dirty="0"/>
              <a:t>46%</a:t>
            </a:r>
          </a:p>
        </p:txBody>
      </p:sp>
      <p:sp>
        <p:nvSpPr>
          <p:cNvPr id="12" name="TextBox 11"/>
          <p:cNvSpPr txBox="1"/>
          <p:nvPr/>
        </p:nvSpPr>
        <p:spPr>
          <a:xfrm>
            <a:off x="4966894" y="4951441"/>
            <a:ext cx="1006678" cy="307777"/>
          </a:xfrm>
          <a:prstGeom prst="rect">
            <a:avLst/>
          </a:prstGeom>
          <a:noFill/>
        </p:spPr>
        <p:txBody>
          <a:bodyPr wrap="square" rtlCol="0">
            <a:spAutoFit/>
          </a:bodyPr>
          <a:lstStyle/>
          <a:p>
            <a:r>
              <a:rPr lang="en-GB" sz="1400" b="1" dirty="0"/>
              <a:t>22%</a:t>
            </a:r>
          </a:p>
        </p:txBody>
      </p:sp>
      <p:sp>
        <p:nvSpPr>
          <p:cNvPr id="13" name="TextBox 12"/>
          <p:cNvSpPr txBox="1"/>
          <p:nvPr/>
        </p:nvSpPr>
        <p:spPr>
          <a:xfrm>
            <a:off x="3960216" y="4368774"/>
            <a:ext cx="1006678" cy="307777"/>
          </a:xfrm>
          <a:prstGeom prst="rect">
            <a:avLst/>
          </a:prstGeom>
          <a:noFill/>
        </p:spPr>
        <p:txBody>
          <a:bodyPr wrap="square" rtlCol="0">
            <a:spAutoFit/>
          </a:bodyPr>
          <a:lstStyle/>
          <a:p>
            <a:r>
              <a:rPr lang="en-GB" sz="1400" b="1" dirty="0"/>
              <a:t>8%</a:t>
            </a:r>
          </a:p>
        </p:txBody>
      </p:sp>
      <p:sp>
        <p:nvSpPr>
          <p:cNvPr id="14" name="TextBox 13"/>
          <p:cNvSpPr txBox="1"/>
          <p:nvPr/>
        </p:nvSpPr>
        <p:spPr>
          <a:xfrm>
            <a:off x="3960216" y="3691160"/>
            <a:ext cx="1006678" cy="307777"/>
          </a:xfrm>
          <a:prstGeom prst="rect">
            <a:avLst/>
          </a:prstGeom>
          <a:noFill/>
        </p:spPr>
        <p:txBody>
          <a:bodyPr wrap="square" rtlCol="0">
            <a:spAutoFit/>
          </a:bodyPr>
          <a:lstStyle/>
          <a:p>
            <a:r>
              <a:rPr lang="en-GB" sz="1400" b="1" dirty="0"/>
              <a:t>4%</a:t>
            </a:r>
          </a:p>
        </p:txBody>
      </p:sp>
      <p:sp>
        <p:nvSpPr>
          <p:cNvPr id="15" name="Slide Number Placeholder 5"/>
          <p:cNvSpPr txBox="1">
            <a:spLocks/>
          </p:cNvSpPr>
          <p:nvPr/>
        </p:nvSpPr>
        <p:spPr>
          <a:xfrm>
            <a:off x="11546541" y="6344420"/>
            <a:ext cx="510084" cy="365125"/>
          </a:xfrm>
          <a:prstGeom prst="rect">
            <a:avLst/>
          </a:prstGeom>
        </p:spPr>
        <p:txBody>
          <a:bodyPr vert="horz" lIns="91430" tIns="45716" rIns="91430" bIns="45716" rtlCol="0" anchor="ctr">
            <a:noAutofit/>
          </a:bodyPr>
          <a:lstStyle>
            <a:defPPr>
              <a:defRPr lang="en-US"/>
            </a:defPPr>
            <a:lvl1pPr marL="0" algn="l" defTabSz="457200" rtl="0" eaLnBrk="1" latinLnBrk="0" hangingPunct="1">
              <a:defRPr sz="1200" kern="1200">
                <a:solidFill>
                  <a:srgbClr val="7F7F7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3600" dirty="0"/>
              <a:t>9</a:t>
            </a:r>
          </a:p>
        </p:txBody>
      </p:sp>
      <p:sp>
        <p:nvSpPr>
          <p:cNvPr id="2" name="Slide Number Placeholder 1"/>
          <p:cNvSpPr>
            <a:spLocks noGrp="1"/>
          </p:cNvSpPr>
          <p:nvPr>
            <p:ph type="sldNum" sz="quarter" idx="12"/>
          </p:nvPr>
        </p:nvSpPr>
        <p:spPr/>
        <p:txBody>
          <a:bodyPr/>
          <a:lstStyle/>
          <a:p>
            <a:pPr defTabSz="685700"/>
            <a:fld id="{5437CAD2-A3BF-4ED8-98C0-729666A7D8A5}" type="slidenum">
              <a:rPr lang="en-US" smtClean="0">
                <a:solidFill>
                  <a:srgbClr val="59452A"/>
                </a:solidFill>
              </a:rPr>
              <a:pPr defTabSz="685700"/>
              <a:t>36</a:t>
            </a:fld>
            <a:endParaRPr lang="en-US" dirty="0">
              <a:solidFill>
                <a:srgbClr val="59452A"/>
              </a:solidFill>
            </a:endParaRPr>
          </a:p>
        </p:txBody>
      </p:sp>
    </p:spTree>
    <p:extLst>
      <p:ext uri="{BB962C8B-B14F-4D97-AF65-F5344CB8AC3E}">
        <p14:creationId xmlns:p14="http://schemas.microsoft.com/office/powerpoint/2010/main" val="220250207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noChangeArrowheads="1"/>
          </p:cNvPicPr>
          <p:nvPr/>
        </p:nvPicPr>
        <p:blipFill>
          <a:blip r:embed="rId3"/>
          <a:srcRect/>
          <a:stretch>
            <a:fillRect/>
          </a:stretch>
        </p:blipFill>
        <p:spPr bwMode="auto">
          <a:xfrm>
            <a:off x="6084822" y="3155252"/>
            <a:ext cx="4025750" cy="19119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1557" y="2840670"/>
            <a:ext cx="3878414" cy="2241243"/>
          </a:xfrm>
        </p:spPr>
        <p:txBody>
          <a:bodyPr>
            <a:normAutofit fontScale="90000"/>
          </a:bodyPr>
          <a:lstStyle/>
          <a:p>
            <a:pPr algn="l"/>
            <a:r>
              <a:rPr lang="en-US" sz="2400" dirty="0">
                <a:latin typeface="Arial" panose="020B0604020202020204" pitchFamily="34" charset="0"/>
                <a:cs typeface="Arial" panose="020B0604020202020204" pitchFamily="34" charset="0"/>
              </a:rPr>
              <a:t>86% of WHO immunization personnel in Africa are polio-funded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40% of WHO AFRO’s workforce is polio-funded</a:t>
            </a:r>
          </a:p>
        </p:txBody>
      </p:sp>
      <p:sp>
        <p:nvSpPr>
          <p:cNvPr id="22" name="ColumnHeader"/>
          <p:cNvSpPr>
            <a:spLocks noChangeArrowheads="1"/>
          </p:cNvSpPr>
          <p:nvPr/>
        </p:nvSpPr>
        <p:spPr bwMode="gray">
          <a:xfrm>
            <a:off x="6023058" y="2128854"/>
            <a:ext cx="4087514" cy="800219"/>
          </a:xfrm>
          <a:prstGeom prst="rect">
            <a:avLst/>
          </a:prstGeom>
          <a:solidFill>
            <a:schemeClr val="bg1"/>
          </a:solidFill>
          <a:ln w="9525">
            <a:noFill/>
            <a:miter lim="800000"/>
            <a:headEnd/>
            <a:tailEnd/>
          </a:ln>
          <a:effectLst>
            <a:outerShdw dist="25400" dir="5400000" sx="99000" sy="99000" algn="ctr" rotWithShape="0">
              <a:schemeClr val="tx2"/>
            </a:outerShdw>
          </a:effectLst>
        </p:spPr>
        <p:txBody>
          <a:bodyPr tIns="91440" bIns="9144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cs typeface="Arial" pitchFamily="34" charset="0"/>
              </a:rPr>
              <a:t>Example: Polio funds 70% of </a:t>
            </a:r>
          </a:p>
          <a:p>
            <a:pPr algn="ctr"/>
            <a:r>
              <a:rPr lang="en-US" sz="2000" b="1" dirty="0">
                <a:solidFill>
                  <a:srgbClr val="000000"/>
                </a:solidFill>
                <a:cs typeface="Arial" pitchFamily="34" charset="0"/>
              </a:rPr>
              <a:t>WHO staff in DR Congo</a:t>
            </a:r>
            <a:r>
              <a:rPr lang="en-US" sz="2000" b="1" baseline="30000" dirty="0">
                <a:solidFill>
                  <a:srgbClr val="000000"/>
                </a:solidFill>
                <a:cs typeface="Arial" pitchFamily="34" charset="0"/>
              </a:rPr>
              <a:t>1</a:t>
            </a:r>
          </a:p>
        </p:txBody>
      </p:sp>
      <p:cxnSp>
        <p:nvCxnSpPr>
          <p:cNvPr id="23" name="Straight Connector 22"/>
          <p:cNvCxnSpPr/>
          <p:nvPr/>
        </p:nvCxnSpPr>
        <p:spPr bwMode="gray">
          <a:xfrm>
            <a:off x="7234813" y="3768024"/>
            <a:ext cx="485775" cy="0"/>
          </a:xfrm>
          <a:prstGeom prst="line">
            <a:avLst/>
          </a:prstGeom>
          <a:ln w="3175">
            <a:solidFill>
              <a:srgbClr val="808080"/>
            </a:solidFill>
            <a:prstDash val="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gray">
          <a:xfrm>
            <a:off x="8492323" y="3271291"/>
            <a:ext cx="485775" cy="0"/>
          </a:xfrm>
          <a:prstGeom prst="line">
            <a:avLst/>
          </a:prstGeom>
          <a:ln w="3175">
            <a:solidFill>
              <a:srgbClr val="808080"/>
            </a:solidFill>
            <a:prstDash val="dash"/>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26" name="Text Placeholder 12"/>
          <p:cNvSpPr>
            <a:spLocks noGrp="1"/>
          </p:cNvSpPr>
          <p:nvPr/>
        </p:nvSpPr>
        <p:spPr bwMode="gray">
          <a:xfrm>
            <a:off x="5702235" y="4669725"/>
            <a:ext cx="623886" cy="182562"/>
          </a:xfrm>
          <a:prstGeom prst="rect">
            <a:avLst/>
          </a:prstGeom>
          <a:noFill/>
          <a:effectLst/>
        </p:spPr>
        <p:txBody>
          <a:bodyPr wrap="none" lIns="0" tIns="0" rIns="0" bIns="0" numCol="1" spc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ct val="0"/>
              </a:spcBef>
              <a:spcAft>
                <a:spcPct val="0"/>
              </a:spcAft>
            </a:pPr>
            <a:fld id="{0CC64DBE-AF6A-4525-9864-643E5670035F}" type="datetime'K''''''''i''''ns''''''''''''h''''as''''''''''''a'''''">
              <a:rPr lang="en-US" sz="1200">
                <a:solidFill>
                  <a:srgbClr val="000000"/>
                </a:solidFill>
                <a:sym typeface="Arial"/>
              </a:rPr>
              <a:pPr algn="r">
                <a:spcBef>
                  <a:spcPct val="0"/>
                </a:spcBef>
                <a:spcAft>
                  <a:spcPct val="0"/>
                </a:spcAft>
              </a:pPr>
              <a:t>Kinshasa</a:t>
            </a:fld>
            <a:endParaRPr lang="en-US" sz="1200">
              <a:solidFill>
                <a:srgbClr val="000000"/>
              </a:solidFill>
              <a:sym typeface="Arial"/>
            </a:endParaRPr>
          </a:p>
        </p:txBody>
      </p:sp>
      <p:sp>
        <p:nvSpPr>
          <p:cNvPr id="27" name="Text Placeholder 11"/>
          <p:cNvSpPr>
            <a:spLocks noGrp="1"/>
          </p:cNvSpPr>
          <p:nvPr/>
        </p:nvSpPr>
        <p:spPr bwMode="gray">
          <a:xfrm>
            <a:off x="5659375" y="4079175"/>
            <a:ext cx="666751" cy="182562"/>
          </a:xfrm>
          <a:prstGeom prst="rect">
            <a:avLst/>
          </a:prstGeom>
          <a:noFill/>
          <a:effectLst/>
        </p:spPr>
        <p:txBody>
          <a:bodyPr wrap="none" lIns="0" tIns="0" rIns="0" bIns="0" numCol="1" spc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ct val="0"/>
              </a:spcBef>
              <a:spcAft>
                <a:spcPct val="0"/>
              </a:spcAft>
            </a:pPr>
            <a:fld id="{640F7855-B93C-4A1C-A895-41D0C1C10523}" type="datetime'''''''''P''''r''o''''''''''''''''v''''in''''''''''''c''es'''">
              <a:rPr lang="en-US" sz="1200">
                <a:solidFill>
                  <a:srgbClr val="000000"/>
                </a:solidFill>
                <a:sym typeface="Arial"/>
              </a:rPr>
              <a:pPr algn="r">
                <a:spcBef>
                  <a:spcPct val="0"/>
                </a:spcBef>
                <a:spcAft>
                  <a:spcPct val="0"/>
                </a:spcAft>
              </a:pPr>
              <a:t>Provinces</a:t>
            </a:fld>
            <a:endParaRPr lang="en-US" sz="1200">
              <a:solidFill>
                <a:srgbClr val="000000"/>
              </a:solidFill>
              <a:sym typeface="Arial"/>
            </a:endParaRPr>
          </a:p>
        </p:txBody>
      </p:sp>
      <p:sp>
        <p:nvSpPr>
          <p:cNvPr id="28" name="Text Placeholder 24"/>
          <p:cNvSpPr>
            <a:spLocks noGrp="1"/>
          </p:cNvSpPr>
          <p:nvPr/>
        </p:nvSpPr>
        <p:spPr bwMode="gray">
          <a:xfrm>
            <a:off x="8937909" y="5057726"/>
            <a:ext cx="787400" cy="182562"/>
          </a:xfrm>
          <a:prstGeom prst="rect">
            <a:avLst/>
          </a:prstGeom>
          <a:noFill/>
          <a:effectLst/>
        </p:spPr>
        <p:txBody>
          <a:bodyPr wrap="square" lIns="0" tIns="0" rIns="0" bIns="0" numCol="1" spc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r>
              <a:rPr lang="en-US" sz="1200" dirty="0">
                <a:solidFill>
                  <a:srgbClr val="000000"/>
                </a:solidFill>
              </a:rPr>
              <a:t>Total staff</a:t>
            </a:r>
            <a:r>
              <a:rPr lang="en-US" sz="1200" baseline="30000" dirty="0">
                <a:solidFill>
                  <a:srgbClr val="000000"/>
                </a:solidFill>
              </a:rPr>
              <a:t>1</a:t>
            </a:r>
            <a:endParaRPr lang="en-US" sz="1200" baseline="30000" dirty="0">
              <a:solidFill>
                <a:srgbClr val="000000"/>
              </a:solidFill>
              <a:sym typeface="Arial"/>
            </a:endParaRPr>
          </a:p>
        </p:txBody>
      </p:sp>
      <p:sp>
        <p:nvSpPr>
          <p:cNvPr id="29" name="Text Placeholder 38"/>
          <p:cNvSpPr>
            <a:spLocks noGrp="1"/>
          </p:cNvSpPr>
          <p:nvPr/>
        </p:nvSpPr>
        <p:spPr bwMode="gray">
          <a:xfrm>
            <a:off x="9175243" y="3073437"/>
            <a:ext cx="312737" cy="182562"/>
          </a:xfrm>
          <a:prstGeom prst="rect">
            <a:avLst/>
          </a:prstGeom>
          <a:noFill/>
          <a:effectLst/>
        </p:spPr>
        <p:txBody>
          <a:bodyPr wrap="none" lIns="30162" tIns="0" rIns="30162" bIns="0" numCol="1" spc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fld id="{D3200AF1-60AA-4A8D-8FDB-341837CEFF4D}" type="datetime'''''12''''''''''''''''''''''''''''''''''''''6'''''''''''''''''">
              <a:rPr lang="en-US" sz="1200">
                <a:solidFill>
                  <a:srgbClr val="000000"/>
                </a:solidFill>
              </a:rPr>
              <a:pPr algn="ctr">
                <a:spcBef>
                  <a:spcPct val="0"/>
                </a:spcBef>
                <a:spcAft>
                  <a:spcPct val="0"/>
                </a:spcAft>
              </a:pPr>
              <a:t>126</a:t>
            </a:fld>
            <a:endParaRPr lang="en-US" sz="1200" dirty="0">
              <a:solidFill>
                <a:srgbClr val="000000"/>
              </a:solidFill>
              <a:sym typeface="Arial"/>
            </a:endParaRPr>
          </a:p>
        </p:txBody>
      </p:sp>
      <p:sp>
        <p:nvSpPr>
          <p:cNvPr id="30" name="Text Placeholder 23"/>
          <p:cNvSpPr>
            <a:spLocks noGrp="1"/>
          </p:cNvSpPr>
          <p:nvPr/>
        </p:nvSpPr>
        <p:spPr bwMode="gray">
          <a:xfrm>
            <a:off x="7882891" y="5061245"/>
            <a:ext cx="419100" cy="182562"/>
          </a:xfrm>
          <a:prstGeom prst="rect">
            <a:avLst/>
          </a:prstGeom>
          <a:noFill/>
          <a:effectLst/>
        </p:spPr>
        <p:txBody>
          <a:bodyPr wrap="square" lIns="0" tIns="0" rIns="0" bIns="0" numCol="1" spc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fld id="{61001235-0746-4640-AB67-8B87D69D46A2}" type="datetime'''O''''''''''''''''''t''''''''''''''''h''''''e''''r'">
              <a:rPr lang="en-US" sz="1200">
                <a:solidFill>
                  <a:srgbClr val="000000"/>
                </a:solidFill>
              </a:rPr>
              <a:pPr algn="ctr">
                <a:spcBef>
                  <a:spcPct val="0"/>
                </a:spcBef>
                <a:spcAft>
                  <a:spcPct val="0"/>
                </a:spcAft>
              </a:pPr>
              <a:t>Other</a:t>
            </a:fld>
            <a:endParaRPr lang="en-US" sz="1200" dirty="0">
              <a:solidFill>
                <a:srgbClr val="000000"/>
              </a:solidFill>
              <a:sym typeface="Arial"/>
            </a:endParaRPr>
          </a:p>
        </p:txBody>
      </p:sp>
      <p:sp>
        <p:nvSpPr>
          <p:cNvPr id="32" name="Text Placeholder 37"/>
          <p:cNvSpPr>
            <a:spLocks noGrp="1"/>
          </p:cNvSpPr>
          <p:nvPr/>
        </p:nvSpPr>
        <p:spPr bwMode="gray">
          <a:xfrm>
            <a:off x="7978141" y="3034925"/>
            <a:ext cx="228600" cy="182562"/>
          </a:xfrm>
          <a:prstGeom prst="rect">
            <a:avLst/>
          </a:prstGeom>
          <a:noFill/>
          <a:effectLst/>
        </p:spPr>
        <p:txBody>
          <a:bodyPr wrap="none" lIns="30162" tIns="0" rIns="30162" bIns="0" numCol="1" spc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fld id="{782B2EFA-5979-436A-AB5E-B5A6A51B617A}" type="datetime'''''''3''''''''''''''''''''''''''''''''''''''''''''''''''''8'">
              <a:rPr lang="en-US" sz="1200">
                <a:solidFill>
                  <a:srgbClr val="000000"/>
                </a:solidFill>
              </a:rPr>
              <a:pPr algn="ctr">
                <a:spcBef>
                  <a:spcPct val="0"/>
                </a:spcBef>
                <a:spcAft>
                  <a:spcPct val="0"/>
                </a:spcAft>
              </a:pPr>
              <a:t>38</a:t>
            </a:fld>
            <a:endParaRPr lang="en-US" sz="1200" dirty="0">
              <a:solidFill>
                <a:srgbClr val="000000"/>
              </a:solidFill>
              <a:sym typeface="Arial"/>
            </a:endParaRPr>
          </a:p>
        </p:txBody>
      </p:sp>
      <p:sp>
        <p:nvSpPr>
          <p:cNvPr id="33" name="Text Placeholder 7"/>
          <p:cNvSpPr>
            <a:spLocks noGrp="1"/>
          </p:cNvSpPr>
          <p:nvPr/>
        </p:nvSpPr>
        <p:spPr bwMode="gray">
          <a:xfrm>
            <a:off x="8021003" y="3217487"/>
            <a:ext cx="144462" cy="182562"/>
          </a:xfrm>
          <a:prstGeom prst="rect">
            <a:avLst/>
          </a:prstGeom>
          <a:solidFill>
            <a:srgbClr val="E7D475"/>
          </a:solidFill>
          <a:effectLst/>
        </p:spPr>
        <p:txBody>
          <a:bodyPr wrap="none" lIns="30162" tIns="0" rIns="30162" bIns="0" numCol="1" spc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fld id="{8E710452-B20B-4DE1-BEC2-EA0A1FBB3FE8}" type="datetime'''''''3'''''''''''''''''''''''''''''''">
              <a:rPr lang="en-US" sz="1200">
                <a:solidFill>
                  <a:srgbClr val="000000"/>
                </a:solidFill>
                <a:sym typeface="Arial"/>
              </a:rPr>
              <a:pPr algn="ctr">
                <a:spcBef>
                  <a:spcPct val="0"/>
                </a:spcBef>
                <a:spcAft>
                  <a:spcPct val="0"/>
                </a:spcAft>
              </a:pPr>
              <a:t>3</a:t>
            </a:fld>
            <a:endParaRPr lang="en-US" sz="1200">
              <a:solidFill>
                <a:srgbClr val="000000"/>
              </a:solidFill>
              <a:sym typeface="Arial"/>
            </a:endParaRPr>
          </a:p>
        </p:txBody>
      </p:sp>
      <p:sp>
        <p:nvSpPr>
          <p:cNvPr id="34" name="Text Placeholder 22"/>
          <p:cNvSpPr>
            <a:spLocks noGrp="1"/>
          </p:cNvSpPr>
          <p:nvPr/>
        </p:nvSpPr>
        <p:spPr bwMode="gray">
          <a:xfrm>
            <a:off x="6287995" y="5081913"/>
            <a:ext cx="1066800" cy="365125"/>
          </a:xfrm>
          <a:prstGeom prst="rect">
            <a:avLst/>
          </a:prstGeom>
          <a:noFill/>
          <a:effectLst/>
        </p:spPr>
        <p:txBody>
          <a:bodyPr wrap="square" lIns="0" tIns="0" rIns="0" bIns="0" numCol="1" spc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fld id="{232C8F59-F9BC-429D-82A6-269B85AF97D7}" type="datetime'#'' p''''''''olio-f''''''u''n''''de''''d per''son''''n''e''l'">
              <a:rPr lang="en-US" sz="1200">
                <a:solidFill>
                  <a:srgbClr val="000000"/>
                </a:solidFill>
              </a:rPr>
              <a:pPr algn="ctr">
                <a:spcBef>
                  <a:spcPct val="0"/>
                </a:spcBef>
                <a:spcAft>
                  <a:spcPct val="0"/>
                </a:spcAft>
              </a:pPr>
              <a:t># polio-funded personnel</a:t>
            </a:fld>
            <a:endParaRPr lang="en-US" sz="1200" dirty="0">
              <a:solidFill>
                <a:srgbClr val="000000"/>
              </a:solidFill>
              <a:sym typeface="Arial"/>
            </a:endParaRPr>
          </a:p>
        </p:txBody>
      </p:sp>
      <p:sp>
        <p:nvSpPr>
          <p:cNvPr id="35" name="Text Placeholder 36"/>
          <p:cNvSpPr>
            <a:spLocks noGrp="1"/>
          </p:cNvSpPr>
          <p:nvPr/>
        </p:nvSpPr>
        <p:spPr bwMode="gray">
          <a:xfrm>
            <a:off x="6746809" y="3582081"/>
            <a:ext cx="228600" cy="185945"/>
          </a:xfrm>
          <a:prstGeom prst="rect">
            <a:avLst/>
          </a:prstGeom>
          <a:noFill/>
          <a:effectLst/>
        </p:spPr>
        <p:txBody>
          <a:bodyPr wrap="none" lIns="30162" tIns="0" rIns="30162" bIns="0" numCol="1" spc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fld id="{A023F001-4758-4339-9592-A96DCC0E394A}" type="datetime'''8''''''''''''''''''''''''''''''''''''8'''''''''''''''''''''">
              <a:rPr lang="en-US" sz="1200">
                <a:solidFill>
                  <a:srgbClr val="000000"/>
                </a:solidFill>
              </a:rPr>
              <a:pPr algn="ctr">
                <a:spcBef>
                  <a:spcPct val="0"/>
                </a:spcBef>
                <a:spcAft>
                  <a:spcPct val="0"/>
                </a:spcAft>
              </a:pPr>
              <a:t>88</a:t>
            </a:fld>
            <a:endParaRPr lang="en-US" sz="1200" dirty="0">
              <a:solidFill>
                <a:srgbClr val="000000"/>
              </a:solidFill>
              <a:sym typeface="Arial"/>
            </a:endParaRPr>
          </a:p>
        </p:txBody>
      </p:sp>
      <p:sp>
        <p:nvSpPr>
          <p:cNvPr id="36" name="BCG_FootNote_Box"/>
          <p:cNvSpPr txBox="1">
            <a:spLocks noChangeArrowheads="1"/>
          </p:cNvSpPr>
          <p:nvPr/>
        </p:nvSpPr>
        <p:spPr bwMode="auto">
          <a:xfrm>
            <a:off x="6438078" y="5611784"/>
            <a:ext cx="3389950" cy="813485"/>
          </a:xfrm>
          <a:prstGeom prst="rect">
            <a:avLst/>
          </a:prstGeom>
          <a:noFill/>
          <a:ln w="12700">
            <a:noFill/>
            <a:miter lim="800000"/>
            <a:headEnd/>
            <a:tailEnd/>
          </a:ln>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lnSpc>
                <a:spcPct val="90000"/>
              </a:lnSpc>
              <a:spcBef>
                <a:spcPct val="0"/>
              </a:spcBef>
              <a:spcAft>
                <a:spcPct val="0"/>
              </a:spcAft>
            </a:pPr>
            <a:r>
              <a:rPr lang="en-US" sz="1000" dirty="0">
                <a:solidFill>
                  <a:prstClr val="white">
                    <a:lumMod val="65000"/>
                  </a:prstClr>
                </a:solidFill>
                <a:cs typeface="Arial" pitchFamily="34" charset="0"/>
              </a:rPr>
              <a:t>1. 2013 DRC FRR data; excluding consultants</a:t>
            </a:r>
          </a:p>
          <a:p>
            <a:pPr eaLnBrk="0" fontAlgn="base" hangingPunct="0">
              <a:lnSpc>
                <a:spcPct val="90000"/>
              </a:lnSpc>
              <a:spcBef>
                <a:spcPct val="0"/>
              </a:spcBef>
              <a:spcAft>
                <a:spcPct val="0"/>
              </a:spcAft>
            </a:pPr>
            <a:r>
              <a:rPr lang="en-US" sz="1000" dirty="0">
                <a:solidFill>
                  <a:prstClr val="white">
                    <a:lumMod val="65000"/>
                  </a:prstClr>
                </a:solidFill>
                <a:cs typeface="Arial" pitchFamily="34" charset="0"/>
              </a:rPr>
              <a:t>Source: GPEI FRR, WHO, UNICEF, BCG analysis </a:t>
            </a:r>
          </a:p>
        </p:txBody>
      </p:sp>
      <p:sp>
        <p:nvSpPr>
          <p:cNvPr id="20" name="Title 1"/>
          <p:cNvSpPr txBox="1">
            <a:spLocks/>
          </p:cNvSpPr>
          <p:nvPr/>
        </p:nvSpPr>
        <p:spPr>
          <a:xfrm>
            <a:off x="365760" y="165463"/>
            <a:ext cx="10728960" cy="394337"/>
          </a:xfrm>
        </p:spPr>
        <p:txBody>
          <a:bodyPr/>
          <a:lstStyle>
            <a:lvl1pPr algn="ctr" defTabSz="457200" rtl="0" eaLnBrk="0" fontAlgn="base" hangingPunct="0">
              <a:spcBef>
                <a:spcPct val="0"/>
              </a:spcBef>
              <a:spcAft>
                <a:spcPct val="0"/>
              </a:spcAft>
              <a:defRPr sz="4400" kern="1200" baseline="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3600" b="1" dirty="0">
                <a:latin typeface="Arial" panose="020B0604020202020204" pitchFamily="34" charset="0"/>
                <a:cs typeface="Arial" panose="020B0604020202020204" pitchFamily="34" charset="0"/>
              </a:rPr>
              <a:t>Polio funding plays a significant role in overall partner capacity in many regions and countries</a:t>
            </a:r>
          </a:p>
          <a:p>
            <a:pPr algn="l"/>
            <a:endParaRPr lang="en-US" sz="1600" b="1" dirty="0">
              <a:solidFill>
                <a:prstClr val="white">
                  <a:lumMod val="50000"/>
                </a:prstClr>
              </a:solidFill>
              <a:latin typeface="Arial" panose="020B0604020202020204" pitchFamily="34" charset="0"/>
              <a:cs typeface="Arial" panose="020B0604020202020204" pitchFamily="34" charset="0"/>
            </a:endParaRPr>
          </a:p>
          <a:p>
            <a:pPr algn="l"/>
            <a:endParaRPr lang="en-US" sz="3200" b="1" i="1" dirty="0" smtClean="0">
              <a:latin typeface="Arial" panose="020B0604020202020204" pitchFamily="34" charset="0"/>
              <a:cs typeface="Arial" panose="020B0604020202020204" pitchFamily="34" charset="0"/>
            </a:endParaRPr>
          </a:p>
          <a:p>
            <a:pPr algn="l"/>
            <a:r>
              <a:rPr lang="en-US" sz="3200" b="1" i="1" dirty="0" smtClean="0">
                <a:latin typeface="Arial" panose="020B0604020202020204" pitchFamily="34" charset="0"/>
                <a:cs typeface="Arial" panose="020B0604020202020204" pitchFamily="34" charset="0"/>
              </a:rPr>
              <a:t>		</a:t>
            </a:r>
          </a:p>
          <a:p>
            <a:pPr algn="l"/>
            <a:r>
              <a:rPr lang="en-US" sz="3200" b="1" i="1" dirty="0">
                <a:latin typeface="Arial" panose="020B0604020202020204" pitchFamily="34" charset="0"/>
                <a:cs typeface="Arial" panose="020B0604020202020204" pitchFamily="34" charset="0"/>
              </a:rPr>
              <a:t>	</a:t>
            </a:r>
            <a:r>
              <a:rPr lang="en-US" sz="3200" b="1" i="1" dirty="0" smtClean="0">
                <a:latin typeface="Arial" panose="020B0604020202020204" pitchFamily="34" charset="0"/>
                <a:cs typeface="Arial" panose="020B0604020202020204" pitchFamily="34" charset="0"/>
              </a:rPr>
              <a:t>		WHO </a:t>
            </a:r>
            <a:r>
              <a:rPr lang="en-US" sz="3200" b="1" i="1" dirty="0">
                <a:latin typeface="Arial" panose="020B0604020202020204" pitchFamily="34" charset="0"/>
                <a:cs typeface="Arial" panose="020B0604020202020204" pitchFamily="34" charset="0"/>
              </a:rPr>
              <a:t>Example:</a:t>
            </a:r>
          </a:p>
        </p:txBody>
      </p:sp>
      <p:sp>
        <p:nvSpPr>
          <p:cNvPr id="3" name="Slide Number Placeholder 2"/>
          <p:cNvSpPr>
            <a:spLocks noGrp="1"/>
          </p:cNvSpPr>
          <p:nvPr>
            <p:ph type="sldNum" sz="quarter" idx="15"/>
          </p:nvPr>
        </p:nvSpPr>
        <p:spPr/>
        <p:txBody>
          <a:bodyPr>
            <a:normAutofit fontScale="25000" lnSpcReduction="20000"/>
          </a:bodyPr>
          <a:lstStyle/>
          <a:p>
            <a:fld id="{D3F7C509-FEEF-45D3-B896-7C07814C0C13}" type="slidenum">
              <a:rPr lang="en-US" smtClean="0">
                <a:solidFill>
                  <a:schemeClr val="accent1"/>
                </a:solidFill>
              </a:rPr>
              <a:pPr/>
              <a:t>37</a:t>
            </a:fld>
            <a:endParaRPr lang="en-US" dirty="0">
              <a:solidFill>
                <a:schemeClr val="accent1"/>
              </a:solidFill>
            </a:endParaRPr>
          </a:p>
        </p:txBody>
      </p:sp>
    </p:spTree>
    <p:extLst>
      <p:ext uri="{BB962C8B-B14F-4D97-AF65-F5344CB8AC3E}">
        <p14:creationId xmlns:p14="http://schemas.microsoft.com/office/powerpoint/2010/main" val="312461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535508" cy="1325563"/>
          </a:xfrm>
        </p:spPr>
        <p:txBody>
          <a:bodyPr/>
          <a:lstStyle/>
          <a:p>
            <a:r>
              <a:rPr lang="en-US" dirty="0" smtClean="0"/>
              <a:t>Major issues facing the Measles/Rubella Initiative</a:t>
            </a:r>
            <a:endParaRPr lang="en-US" dirty="0"/>
          </a:p>
        </p:txBody>
      </p:sp>
      <p:sp>
        <p:nvSpPr>
          <p:cNvPr id="3" name="Content Placeholder 2"/>
          <p:cNvSpPr>
            <a:spLocks noGrp="1"/>
          </p:cNvSpPr>
          <p:nvPr>
            <p:ph idx="1"/>
          </p:nvPr>
        </p:nvSpPr>
        <p:spPr/>
        <p:txBody>
          <a:bodyPr/>
          <a:lstStyle/>
          <a:p>
            <a:r>
              <a:rPr lang="en-US" dirty="0" smtClean="0"/>
              <a:t>Failure to meet GVAP goals</a:t>
            </a:r>
          </a:p>
          <a:p>
            <a:r>
              <a:rPr lang="en-US" dirty="0" smtClean="0"/>
              <a:t>Incomplete implementation of the Global Measles and Rubella Strategic plan 2012-2020</a:t>
            </a:r>
          </a:p>
          <a:p>
            <a:r>
              <a:rPr lang="en-US" dirty="0" smtClean="0"/>
              <a:t>GPEI transition</a:t>
            </a:r>
          </a:p>
          <a:p>
            <a:r>
              <a:rPr lang="en-US" dirty="0" err="1" smtClean="0">
                <a:solidFill>
                  <a:srgbClr val="FF0000"/>
                </a:solidFill>
              </a:rPr>
              <a:t>Gavi</a:t>
            </a:r>
            <a:r>
              <a:rPr lang="en-US" dirty="0" smtClean="0">
                <a:solidFill>
                  <a:srgbClr val="FF0000"/>
                </a:solidFill>
              </a:rPr>
              <a:t> </a:t>
            </a:r>
            <a:r>
              <a:rPr lang="en-US" dirty="0" smtClean="0">
                <a:solidFill>
                  <a:srgbClr val="FF0000"/>
                </a:solidFill>
              </a:rPr>
              <a:t>transition/graduation</a:t>
            </a:r>
            <a:endParaRPr lang="en-US" dirty="0" smtClean="0">
              <a:solidFill>
                <a:srgbClr val="FF0000"/>
              </a:solidFill>
            </a:endParaRPr>
          </a:p>
        </p:txBody>
      </p:sp>
    </p:spTree>
    <p:extLst>
      <p:ext uri="{BB962C8B-B14F-4D97-AF65-F5344CB8AC3E}">
        <p14:creationId xmlns:p14="http://schemas.microsoft.com/office/powerpoint/2010/main" val="3204108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81287" y="1647825"/>
            <a:ext cx="6829425" cy="3562350"/>
          </a:xfrm>
          <a:prstGeom prst="rect">
            <a:avLst/>
          </a:prstGeom>
        </p:spPr>
      </p:pic>
      <p:sp>
        <p:nvSpPr>
          <p:cNvPr id="5" name="Title 4"/>
          <p:cNvSpPr>
            <a:spLocks noGrp="1"/>
          </p:cNvSpPr>
          <p:nvPr>
            <p:ph type="title"/>
          </p:nvPr>
        </p:nvSpPr>
        <p:spPr>
          <a:xfrm>
            <a:off x="556846" y="0"/>
            <a:ext cx="10515600" cy="1325563"/>
          </a:xfrm>
        </p:spPr>
        <p:txBody>
          <a:bodyPr/>
          <a:lstStyle/>
          <a:p>
            <a:r>
              <a:rPr lang="en-US" dirty="0" err="1" smtClean="0"/>
              <a:t>Gavi</a:t>
            </a:r>
            <a:r>
              <a:rPr lang="en-US" dirty="0" smtClean="0"/>
              <a:t> transition/graduation</a:t>
            </a:r>
            <a:endParaRPr lang="en-US" dirty="0"/>
          </a:p>
        </p:txBody>
      </p:sp>
      <p:sp>
        <p:nvSpPr>
          <p:cNvPr id="6" name="Content Placeholder 5"/>
          <p:cNvSpPr>
            <a:spLocks noGrp="1"/>
          </p:cNvSpPr>
          <p:nvPr>
            <p:ph idx="1"/>
          </p:nvPr>
        </p:nvSpPr>
        <p:spPr>
          <a:xfrm>
            <a:off x="838199" y="2224330"/>
            <a:ext cx="10515600" cy="4351338"/>
          </a:xfrm>
        </p:spPr>
        <p:txBody>
          <a:bodyPr/>
          <a:lstStyle/>
          <a:p>
            <a:endParaRPr lang="en-US" dirty="0"/>
          </a:p>
        </p:txBody>
      </p:sp>
    </p:spTree>
    <p:extLst>
      <p:ext uri="{BB962C8B-B14F-4D97-AF65-F5344CB8AC3E}">
        <p14:creationId xmlns:p14="http://schemas.microsoft.com/office/powerpoint/2010/main" val="2092849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Eradication – </a:t>
            </a:r>
            <a:r>
              <a:rPr lang="en-US" dirty="0" err="1" smtClean="0"/>
              <a:t>Dahlem</a:t>
            </a:r>
            <a:r>
              <a:rPr lang="en-US" dirty="0" smtClean="0"/>
              <a:t> Conference 1997</a:t>
            </a:r>
            <a:endParaRPr lang="en-US" dirty="0"/>
          </a:p>
        </p:txBody>
      </p:sp>
      <p:sp>
        <p:nvSpPr>
          <p:cNvPr id="3" name="Content Placeholder 2"/>
          <p:cNvSpPr>
            <a:spLocks noGrp="1"/>
          </p:cNvSpPr>
          <p:nvPr>
            <p:ph idx="1"/>
          </p:nvPr>
        </p:nvSpPr>
        <p:spPr/>
        <p:txBody>
          <a:bodyPr/>
          <a:lstStyle/>
          <a:p>
            <a:pPr marL="0" indent="0">
              <a:buNone/>
            </a:pPr>
            <a:r>
              <a:rPr lang="en-US" dirty="0">
                <a:cs typeface="Arial" charset="0"/>
              </a:rPr>
              <a:t>Permanent reduction to zero of the worldwide incidence of infection caused by a specific agent as a result of deliberate efforts; </a:t>
            </a:r>
            <a:r>
              <a:rPr lang="en-US" i="1" dirty="0">
                <a:cs typeface="Arial" charset="0"/>
              </a:rPr>
              <a:t>intervention measures are no longer needed</a:t>
            </a:r>
          </a:p>
          <a:p>
            <a:pPr>
              <a:buNone/>
            </a:pPr>
            <a:endParaRPr lang="en-US" dirty="0">
              <a:cs typeface="Arial" charset="0"/>
            </a:endParaRPr>
          </a:p>
          <a:p>
            <a:pPr>
              <a:buNone/>
            </a:pPr>
            <a:endParaRPr lang="en-US" sz="2400" dirty="0">
              <a:cs typeface="Arial" charset="0"/>
            </a:endParaRPr>
          </a:p>
          <a:p>
            <a:pPr>
              <a:buNone/>
            </a:pPr>
            <a:r>
              <a:rPr lang="en-US" sz="2400" dirty="0">
                <a:cs typeface="Arial" charset="0"/>
              </a:rPr>
              <a:t>		</a:t>
            </a:r>
            <a:r>
              <a:rPr lang="en-US" sz="2400" dirty="0" err="1" smtClean="0">
                <a:cs typeface="Arial" charset="0"/>
              </a:rPr>
              <a:t>Ottesen</a:t>
            </a:r>
            <a:r>
              <a:rPr lang="en-US" sz="2400" dirty="0" smtClean="0">
                <a:cs typeface="Arial" charset="0"/>
              </a:rPr>
              <a:t> </a:t>
            </a:r>
            <a:r>
              <a:rPr lang="en-US" sz="2400" i="1" dirty="0" smtClean="0">
                <a:cs typeface="Arial" charset="0"/>
              </a:rPr>
              <a:t>et al</a:t>
            </a:r>
            <a:endParaRPr lang="en-US" sz="2400" dirty="0">
              <a:cs typeface="Arial" charset="0"/>
            </a:endParaRPr>
          </a:p>
        </p:txBody>
      </p:sp>
    </p:spTree>
    <p:extLst>
      <p:ext uri="{BB962C8B-B14F-4D97-AF65-F5344CB8AC3E}">
        <p14:creationId xmlns:p14="http://schemas.microsoft.com/office/powerpoint/2010/main" val="26438979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Gavi</a:t>
            </a:r>
            <a:r>
              <a:rPr lang="en-US" dirty="0" smtClean="0"/>
              <a:t> transition/graduation</a:t>
            </a:r>
            <a:endParaRPr lang="en-US" dirty="0"/>
          </a:p>
        </p:txBody>
      </p:sp>
      <p:sp>
        <p:nvSpPr>
          <p:cNvPr id="3" name="Content Placeholder 2"/>
          <p:cNvSpPr>
            <a:spLocks noGrp="1"/>
          </p:cNvSpPr>
          <p:nvPr>
            <p:ph idx="1"/>
          </p:nvPr>
        </p:nvSpPr>
        <p:spPr/>
        <p:txBody>
          <a:bodyPr>
            <a:normAutofit/>
          </a:bodyPr>
          <a:lstStyle/>
          <a:p>
            <a:r>
              <a:rPr lang="en-US" dirty="0" smtClean="0"/>
              <a:t>In 2016, 5 countries completed transition and are fully self-financing vaccines - </a:t>
            </a:r>
            <a:r>
              <a:rPr lang="en-US" u="sng" dirty="0" smtClean="0">
                <a:solidFill>
                  <a:srgbClr val="0070C0"/>
                </a:solidFill>
              </a:rPr>
              <a:t>Bhutan</a:t>
            </a:r>
            <a:r>
              <a:rPr lang="en-US" u="sng" dirty="0">
                <a:solidFill>
                  <a:srgbClr val="0070C0"/>
                </a:solidFill>
              </a:rPr>
              <a:t>, Honduras, Mongolia, Sri </a:t>
            </a:r>
            <a:r>
              <a:rPr lang="en-US" u="sng" dirty="0" smtClean="0">
                <a:solidFill>
                  <a:srgbClr val="0070C0"/>
                </a:solidFill>
              </a:rPr>
              <a:t>Lanka,  Ukraine</a:t>
            </a:r>
          </a:p>
          <a:p>
            <a:endParaRPr lang="en-US" u="sng" dirty="0" smtClean="0">
              <a:solidFill>
                <a:srgbClr val="0070C0"/>
              </a:solidFill>
            </a:endParaRPr>
          </a:p>
          <a:p>
            <a:r>
              <a:rPr lang="en-US" dirty="0" smtClean="0"/>
              <a:t>In 2016, 16  countries are in the accelerated transition phase – </a:t>
            </a:r>
            <a:r>
              <a:rPr lang="en-US" dirty="0" smtClean="0">
                <a:hlinkClick r:id="rId2" tooltip="Angola country page"/>
              </a:rPr>
              <a:t>Angola</a:t>
            </a:r>
            <a:r>
              <a:rPr lang="en-US" dirty="0" smtClean="0"/>
              <a:t>, </a:t>
            </a:r>
            <a:r>
              <a:rPr lang="en-US" dirty="0" smtClean="0">
                <a:hlinkClick r:id="rId3" tooltip="Armenia country page"/>
              </a:rPr>
              <a:t>Armenia</a:t>
            </a:r>
            <a:r>
              <a:rPr lang="en-US" dirty="0" smtClean="0"/>
              <a:t>, </a:t>
            </a:r>
            <a:r>
              <a:rPr lang="en-US" dirty="0" smtClean="0">
                <a:hlinkClick r:id="rId4" tooltip="Azerbaijan country page"/>
              </a:rPr>
              <a:t>Azerbaijan</a:t>
            </a:r>
            <a:r>
              <a:rPr lang="en-US" dirty="0" smtClean="0"/>
              <a:t>, </a:t>
            </a:r>
            <a:r>
              <a:rPr lang="en-US" dirty="0" smtClean="0">
                <a:hlinkClick r:id="rId5" tooltip="Bolivia country page"/>
              </a:rPr>
              <a:t>Bolivia</a:t>
            </a:r>
            <a:r>
              <a:rPr lang="en-US" dirty="0" smtClean="0"/>
              <a:t>, </a:t>
            </a:r>
            <a:r>
              <a:rPr lang="en-US" dirty="0" smtClean="0">
                <a:hlinkClick r:id="rId6" tooltip="Congo Rep. country page"/>
              </a:rPr>
              <a:t>Congo </a:t>
            </a:r>
            <a:r>
              <a:rPr lang="en-US" dirty="0">
                <a:hlinkClick r:id="rId6" tooltip="Congo Rep. country page"/>
              </a:rPr>
              <a:t>Rep</a:t>
            </a:r>
            <a:r>
              <a:rPr lang="en-US" dirty="0" smtClean="0">
                <a:hlinkClick r:id="rId6" tooltip="Congo Rep. country page"/>
              </a:rPr>
              <a:t>.</a:t>
            </a:r>
            <a:r>
              <a:rPr lang="en-US" dirty="0"/>
              <a:t>,</a:t>
            </a:r>
            <a:r>
              <a:rPr lang="en-US" dirty="0" smtClean="0"/>
              <a:t> </a:t>
            </a:r>
            <a:r>
              <a:rPr lang="en-US" dirty="0" smtClean="0">
                <a:hlinkClick r:id="rId7" tooltip="Cuba country page"/>
              </a:rPr>
              <a:t>Cuba</a:t>
            </a:r>
            <a:r>
              <a:rPr lang="en-US" dirty="0" smtClean="0"/>
              <a:t>, </a:t>
            </a:r>
            <a:r>
              <a:rPr lang="en-US" dirty="0" smtClean="0">
                <a:hlinkClick r:id="rId8" tooltip="Georgia country page"/>
              </a:rPr>
              <a:t>Georgia</a:t>
            </a:r>
            <a:r>
              <a:rPr lang="en-US" dirty="0" smtClean="0"/>
              <a:t>, </a:t>
            </a:r>
            <a:r>
              <a:rPr lang="en-US" dirty="0" smtClean="0">
                <a:hlinkClick r:id="rId9" tooltip="Guyana country page"/>
              </a:rPr>
              <a:t>Guyana</a:t>
            </a:r>
            <a:r>
              <a:rPr lang="en-US" dirty="0" smtClean="0"/>
              <a:t>, </a:t>
            </a:r>
            <a:r>
              <a:rPr lang="en-US" dirty="0" smtClean="0">
                <a:hlinkClick r:id="rId10" tooltip="Indonesia country page"/>
              </a:rPr>
              <a:t>Indonesia</a:t>
            </a:r>
            <a:r>
              <a:rPr lang="en-US" dirty="0" smtClean="0"/>
              <a:t>, </a:t>
            </a:r>
            <a:r>
              <a:rPr lang="en-US" dirty="0" smtClean="0">
                <a:hlinkClick r:id="rId11" tooltip="Kiribati country page"/>
              </a:rPr>
              <a:t>Kiribati</a:t>
            </a:r>
            <a:r>
              <a:rPr lang="en-US" dirty="0" smtClean="0"/>
              <a:t>, </a:t>
            </a:r>
            <a:r>
              <a:rPr lang="en-US" dirty="0" smtClean="0">
                <a:hlinkClick r:id="rId12" tooltip="Moldova country page"/>
              </a:rPr>
              <a:t>Moldova</a:t>
            </a:r>
            <a:r>
              <a:rPr lang="en-US" dirty="0" smtClean="0"/>
              <a:t>, </a:t>
            </a:r>
            <a:r>
              <a:rPr lang="en-US" dirty="0" smtClean="0">
                <a:hlinkClick r:id="rId13" tooltip="Nicaragua country page"/>
              </a:rPr>
              <a:t>Nicaragua</a:t>
            </a:r>
            <a:r>
              <a:rPr lang="en-US" dirty="0" smtClean="0"/>
              <a:t>, </a:t>
            </a:r>
            <a:r>
              <a:rPr lang="en-US" dirty="0" smtClean="0">
                <a:hlinkClick r:id="rId14" tooltip="Papua New Guinea country page"/>
              </a:rPr>
              <a:t>Papua </a:t>
            </a:r>
            <a:r>
              <a:rPr lang="en-US" dirty="0">
                <a:hlinkClick r:id="rId14" tooltip="Papua New Guinea country page"/>
              </a:rPr>
              <a:t>New </a:t>
            </a:r>
            <a:r>
              <a:rPr lang="en-US" dirty="0" smtClean="0">
                <a:hlinkClick r:id="rId14" tooltip="Papua New Guinea country page"/>
              </a:rPr>
              <a:t>Guinea</a:t>
            </a:r>
            <a:r>
              <a:rPr lang="en-US" dirty="0" smtClean="0"/>
              <a:t>, </a:t>
            </a:r>
            <a:r>
              <a:rPr lang="en-US" dirty="0" smtClean="0">
                <a:hlinkClick r:id="rId15" tooltip="Timor Leste country page"/>
              </a:rPr>
              <a:t>Timor </a:t>
            </a:r>
            <a:r>
              <a:rPr lang="en-US" dirty="0" err="1" smtClean="0">
                <a:hlinkClick r:id="rId15" tooltip="Timor Leste country page"/>
              </a:rPr>
              <a:t>Leste</a:t>
            </a:r>
            <a:r>
              <a:rPr lang="en-US" dirty="0" smtClean="0"/>
              <a:t>, </a:t>
            </a:r>
            <a:r>
              <a:rPr lang="en-US" dirty="0" smtClean="0">
                <a:hlinkClick r:id="rId16" tooltip="Uzbekistan country page"/>
              </a:rPr>
              <a:t>Uzbekistan</a:t>
            </a:r>
            <a:r>
              <a:rPr lang="en-US" dirty="0" smtClean="0"/>
              <a:t>, </a:t>
            </a:r>
            <a:r>
              <a:rPr lang="en-US" dirty="0" smtClean="0">
                <a:hlinkClick r:id="rId17" tooltip="Vietnam country page"/>
              </a:rPr>
              <a:t>Vietnam</a:t>
            </a:r>
            <a:r>
              <a:rPr lang="en-US" dirty="0"/>
              <a:t> </a:t>
            </a:r>
          </a:p>
          <a:p>
            <a:endParaRPr lang="en-US" dirty="0"/>
          </a:p>
        </p:txBody>
      </p:sp>
    </p:spTree>
    <p:extLst>
      <p:ext uri="{BB962C8B-B14F-4D97-AF65-F5344CB8AC3E}">
        <p14:creationId xmlns:p14="http://schemas.microsoft.com/office/powerpoint/2010/main" val="4041831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535508" cy="1325563"/>
          </a:xfrm>
        </p:spPr>
        <p:txBody>
          <a:bodyPr/>
          <a:lstStyle/>
          <a:p>
            <a:r>
              <a:rPr lang="en-US" dirty="0" smtClean="0"/>
              <a:t>Major issues facing the Measles/Rubella Initiative</a:t>
            </a:r>
            <a:endParaRPr lang="en-US" dirty="0"/>
          </a:p>
        </p:txBody>
      </p:sp>
      <p:sp>
        <p:nvSpPr>
          <p:cNvPr id="3" name="Content Placeholder 2"/>
          <p:cNvSpPr>
            <a:spLocks noGrp="1"/>
          </p:cNvSpPr>
          <p:nvPr>
            <p:ph idx="1"/>
          </p:nvPr>
        </p:nvSpPr>
        <p:spPr/>
        <p:txBody>
          <a:bodyPr/>
          <a:lstStyle/>
          <a:p>
            <a:r>
              <a:rPr lang="en-US" dirty="0" smtClean="0"/>
              <a:t>Failure to meet GVAP goals</a:t>
            </a:r>
          </a:p>
          <a:p>
            <a:r>
              <a:rPr lang="en-US" dirty="0" smtClean="0"/>
              <a:t>Incomplete implementation of the Global Measles and Rubella Strategic plan 2012-2020</a:t>
            </a:r>
          </a:p>
          <a:p>
            <a:r>
              <a:rPr lang="en-US" dirty="0" smtClean="0"/>
              <a:t>GPEI transition</a:t>
            </a:r>
          </a:p>
          <a:p>
            <a:r>
              <a:rPr lang="en-US" dirty="0" err="1" smtClean="0"/>
              <a:t>Gavi</a:t>
            </a:r>
            <a:r>
              <a:rPr lang="en-US" dirty="0" smtClean="0"/>
              <a:t> transition/graduation</a:t>
            </a:r>
          </a:p>
          <a:p>
            <a:r>
              <a:rPr lang="en-US" dirty="0" smtClean="0">
                <a:solidFill>
                  <a:srgbClr val="FF0000"/>
                </a:solidFill>
              </a:rPr>
              <a:t>Donor fatigue</a:t>
            </a:r>
          </a:p>
          <a:p>
            <a:r>
              <a:rPr lang="en-US" dirty="0" smtClean="0">
                <a:solidFill>
                  <a:srgbClr val="FF0000"/>
                </a:solidFill>
              </a:rPr>
              <a:t>Increase in nationalism/isolationism</a:t>
            </a:r>
          </a:p>
          <a:p>
            <a:r>
              <a:rPr lang="en-US" dirty="0" smtClean="0">
                <a:solidFill>
                  <a:srgbClr val="FF0000"/>
                </a:solidFill>
              </a:rPr>
              <a:t>Need to integrate services</a:t>
            </a:r>
            <a:endParaRPr lang="en-US" dirty="0">
              <a:solidFill>
                <a:srgbClr val="FF0000"/>
              </a:solidFill>
            </a:endParaRPr>
          </a:p>
        </p:txBody>
      </p:sp>
    </p:spTree>
    <p:extLst>
      <p:ext uri="{BB962C8B-B14F-4D97-AF65-F5344CB8AC3E}">
        <p14:creationId xmlns:p14="http://schemas.microsoft.com/office/powerpoint/2010/main" val="198944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findings and recommendations from </a:t>
            </a:r>
            <a:r>
              <a:rPr lang="en-US" dirty="0" err="1" smtClean="0"/>
              <a:t>MidTerm</a:t>
            </a:r>
            <a:r>
              <a:rPr lang="en-US" dirty="0" smtClean="0"/>
              <a:t> Review - 2</a:t>
            </a:r>
            <a:endParaRPr lang="en-US" dirty="0"/>
          </a:p>
        </p:txBody>
      </p:sp>
      <p:sp>
        <p:nvSpPr>
          <p:cNvPr id="3" name="Content Placeholder 2"/>
          <p:cNvSpPr>
            <a:spLocks noGrp="1"/>
          </p:cNvSpPr>
          <p:nvPr>
            <p:ph idx="1"/>
          </p:nvPr>
        </p:nvSpPr>
        <p:spPr/>
        <p:txBody>
          <a:bodyPr/>
          <a:lstStyle/>
          <a:p>
            <a:r>
              <a:rPr lang="en-US" dirty="0" smtClean="0"/>
              <a:t>Strengthening of immunization systems is critical</a:t>
            </a:r>
          </a:p>
          <a:p>
            <a:r>
              <a:rPr lang="en-US" dirty="0" smtClean="0"/>
              <a:t>We must shift from SIAs to primary reliance on going services to deliver 2 doses of vaccine</a:t>
            </a:r>
          </a:p>
          <a:p>
            <a:r>
              <a:rPr lang="en-US" dirty="0" smtClean="0"/>
              <a:t>Rubella doesn’t get the respect it deserves</a:t>
            </a:r>
            <a:endParaRPr lang="en-US" dirty="0"/>
          </a:p>
        </p:txBody>
      </p:sp>
    </p:spTree>
    <p:extLst>
      <p:ext uri="{BB962C8B-B14F-4D97-AF65-F5344CB8AC3E}">
        <p14:creationId xmlns:p14="http://schemas.microsoft.com/office/powerpoint/2010/main" val="652562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628900" y="590551"/>
            <a:ext cx="6858000" cy="928687"/>
          </a:xfrm>
        </p:spPr>
        <p:txBody>
          <a:bodyPr rtlCol="0">
            <a:normAutofit/>
          </a:bodyPr>
          <a:lstStyle/>
          <a:p>
            <a:pPr algn="ctr">
              <a:defRPr/>
            </a:pPr>
            <a:r>
              <a:rPr lang="en-GB" altLang="en-US" sz="3600" b="1" dirty="0">
                <a:latin typeface="Arial" panose="020B0604020202020204" pitchFamily="34" charset="0"/>
                <a:cs typeface="Arial" panose="020B0604020202020204" pitchFamily="34" charset="0"/>
              </a:rPr>
              <a:t>Role of SIAs</a:t>
            </a:r>
          </a:p>
        </p:txBody>
      </p:sp>
      <p:graphicFrame>
        <p:nvGraphicFramePr>
          <p:cNvPr id="416771" name="Object 7"/>
          <p:cNvGraphicFramePr>
            <a:graphicFrameLocks noGrp="1" noChangeAspect="1"/>
          </p:cNvGraphicFramePr>
          <p:nvPr>
            <p:ph idx="1"/>
            <p:extLst>
              <p:ext uri="{D42A27DB-BD31-4B8C-83A1-F6EECF244321}">
                <p14:modId xmlns:p14="http://schemas.microsoft.com/office/powerpoint/2010/main" val="1634027476"/>
              </p:ext>
            </p:extLst>
          </p:nvPr>
        </p:nvGraphicFramePr>
        <p:xfrm>
          <a:off x="1072662" y="1519238"/>
          <a:ext cx="9785141" cy="5689194"/>
        </p:xfrm>
        <a:graphic>
          <a:graphicData uri="http://schemas.openxmlformats.org/presentationml/2006/ole">
            <mc:AlternateContent xmlns:mc="http://schemas.openxmlformats.org/markup-compatibility/2006">
              <mc:Choice xmlns:v="urn:schemas-microsoft-com:vml" Requires="v">
                <p:oleObj spid="_x0000_s3149" name="Chart" r:id="rId3" imgW="6791533" imgH="4060288" progId="Excel.Chart.8">
                  <p:embed/>
                </p:oleObj>
              </mc:Choice>
              <mc:Fallback>
                <p:oleObj name="Chart" r:id="rId3" imgW="6791533" imgH="4060288" progId="Excel.Chart.8">
                  <p:embed/>
                  <p:pic>
                    <p:nvPicPr>
                      <p:cNvPr id="416771" name="Object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662" y="1519238"/>
                        <a:ext cx="9785141" cy="5689194"/>
                      </a:xfrm>
                      <a:prstGeom prst="rect">
                        <a:avLst/>
                      </a:prstGeom>
                      <a:noFill/>
                      <a:ln>
                        <a:noFill/>
                      </a:ln>
                      <a:extLst/>
                    </p:spPr>
                  </p:pic>
                </p:oleObj>
              </mc:Fallback>
            </mc:AlternateContent>
          </a:graphicData>
        </a:graphic>
      </p:graphicFrame>
      <p:sp>
        <p:nvSpPr>
          <p:cNvPr id="85001" name="Text Box 9"/>
          <p:cNvSpPr txBox="1">
            <a:spLocks noChangeArrowheads="1"/>
          </p:cNvSpPr>
          <p:nvPr/>
        </p:nvSpPr>
        <p:spPr bwMode="auto">
          <a:xfrm>
            <a:off x="3932239" y="3357563"/>
            <a:ext cx="4708525"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8" tIns="34284" rIns="68568" bIns="34284">
            <a:spAutoFit/>
          </a:bodyPr>
          <a:lstStyle>
            <a:lvl1pPr defTabSz="1042988" eaLnBrk="0" hangingPunct="0">
              <a:defRPr>
                <a:solidFill>
                  <a:schemeClr val="bg1"/>
                </a:solidFill>
                <a:latin typeface="Arial" panose="020B0604020202020204" pitchFamily="34" charset="0"/>
                <a:cs typeface="Arial" panose="020B0604020202020204" pitchFamily="34" charset="0"/>
              </a:defRPr>
            </a:lvl1pPr>
            <a:lvl2pPr marL="742950" indent="-285750" defTabSz="1042988" eaLnBrk="0" hangingPunct="0">
              <a:defRPr>
                <a:solidFill>
                  <a:schemeClr val="bg1"/>
                </a:solidFill>
                <a:latin typeface="Arial" panose="020B0604020202020204" pitchFamily="34" charset="0"/>
                <a:cs typeface="Arial" panose="020B0604020202020204" pitchFamily="34" charset="0"/>
              </a:defRPr>
            </a:lvl2pPr>
            <a:lvl3pPr marL="1143000" indent="-228600" defTabSz="1042988" eaLnBrk="0" hangingPunct="0">
              <a:defRPr>
                <a:solidFill>
                  <a:schemeClr val="bg1"/>
                </a:solidFill>
                <a:latin typeface="Arial" panose="020B0604020202020204" pitchFamily="34" charset="0"/>
                <a:cs typeface="Arial" panose="020B0604020202020204" pitchFamily="34" charset="0"/>
              </a:defRPr>
            </a:lvl3pPr>
            <a:lvl4pPr marL="1600200" indent="-228600" defTabSz="1042988" eaLnBrk="0" hangingPunct="0">
              <a:defRPr>
                <a:solidFill>
                  <a:schemeClr val="bg1"/>
                </a:solidFill>
                <a:latin typeface="Arial" panose="020B0604020202020204" pitchFamily="34" charset="0"/>
                <a:cs typeface="Arial" panose="020B0604020202020204" pitchFamily="34" charset="0"/>
              </a:defRPr>
            </a:lvl4pPr>
            <a:lvl5pPr marL="2057400" indent="-228600" defTabSz="1042988" eaLnBrk="0" hangingPunct="0">
              <a:defRPr>
                <a:solidFill>
                  <a:schemeClr val="bg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defRPr/>
            </a:pPr>
            <a:r>
              <a:rPr lang="en-GB" altLang="en-US" sz="1350" b="1" dirty="0">
                <a:solidFill>
                  <a:schemeClr val="tx1"/>
                </a:solidFill>
              </a:rPr>
              <a:t>2.6 billion vaccinated in measles SIAs during 2000</a:t>
            </a:r>
            <a:r>
              <a:rPr lang="en-US" sz="1350" b="1" dirty="0">
                <a:solidFill>
                  <a:schemeClr val="tx1"/>
                </a:solidFill>
              </a:rPr>
              <a:t>–</a:t>
            </a:r>
            <a:r>
              <a:rPr lang="en-GB" altLang="en-US" sz="1350" b="1" dirty="0">
                <a:solidFill>
                  <a:schemeClr val="tx1"/>
                </a:solidFill>
              </a:rPr>
              <a:t>2014</a:t>
            </a:r>
          </a:p>
        </p:txBody>
      </p:sp>
      <p:sp>
        <p:nvSpPr>
          <p:cNvPr id="18442" name="AutoShape 10"/>
          <p:cNvSpPr>
            <a:spLocks noChangeArrowheads="1"/>
          </p:cNvSpPr>
          <p:nvPr/>
        </p:nvSpPr>
        <p:spPr bwMode="auto">
          <a:xfrm>
            <a:off x="6905625" y="3278189"/>
            <a:ext cx="2052638" cy="357187"/>
          </a:xfrm>
          <a:prstGeom prst="horizontalScroll">
            <a:avLst>
              <a:gd name="adj" fmla="val 125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0110" tIns="30056" rIns="60110" bIns="30056" anchor="ctr">
            <a:spAutoFit/>
          </a:bodyPr>
          <a:lstStyle>
            <a:lvl1pPr eaLnBrk="0" hangingPunct="0">
              <a:defRPr>
                <a:solidFill>
                  <a:schemeClr val="bg1"/>
                </a:solidFill>
                <a:latin typeface="Arial" panose="020B0604020202020204" pitchFamily="34" charset="0"/>
                <a:cs typeface="Arial" panose="020B0604020202020204" pitchFamily="34" charset="0"/>
              </a:defRPr>
            </a:lvl1pPr>
            <a:lvl2pPr marL="742950" indent="-285750" eaLnBrk="0" hangingPunct="0">
              <a:defRPr>
                <a:solidFill>
                  <a:schemeClr val="bg1"/>
                </a:solidFill>
                <a:latin typeface="Arial" panose="020B0604020202020204" pitchFamily="34" charset="0"/>
                <a:cs typeface="Arial" panose="020B0604020202020204" pitchFamily="34" charset="0"/>
              </a:defRPr>
            </a:lvl2pPr>
            <a:lvl3pPr marL="1143000" indent="-228600" eaLnBrk="0" hangingPunct="0">
              <a:defRPr>
                <a:solidFill>
                  <a:schemeClr val="bg1"/>
                </a:solidFill>
                <a:latin typeface="Arial" panose="020B0604020202020204" pitchFamily="34" charset="0"/>
                <a:cs typeface="Arial" panose="020B0604020202020204" pitchFamily="34" charset="0"/>
              </a:defRPr>
            </a:lvl3pPr>
            <a:lvl4pPr marL="1600200" indent="-228600" eaLnBrk="0" hangingPunct="0">
              <a:defRPr>
                <a:solidFill>
                  <a:schemeClr val="bg1"/>
                </a:solidFill>
                <a:latin typeface="Arial" panose="020B0604020202020204" pitchFamily="34" charset="0"/>
                <a:cs typeface="Arial" panose="020B0604020202020204" pitchFamily="34" charset="0"/>
              </a:defRPr>
            </a:lvl4pPr>
            <a:lvl5pPr marL="2057400" indent="-228600" eaLnBrk="0" hangingPunct="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defRPr/>
            </a:pPr>
            <a:endParaRPr lang="en-US" altLang="en-US" sz="1350">
              <a:solidFill>
                <a:srgbClr val="FFFFFF"/>
              </a:solidFill>
            </a:endParaRPr>
          </a:p>
        </p:txBody>
      </p:sp>
      <p:sp>
        <p:nvSpPr>
          <p:cNvPr id="8" name="Text Box 6"/>
          <p:cNvSpPr txBox="1">
            <a:spLocks noChangeArrowheads="1"/>
          </p:cNvSpPr>
          <p:nvPr/>
        </p:nvSpPr>
        <p:spPr bwMode="auto">
          <a:xfrm>
            <a:off x="4583114" y="5394326"/>
            <a:ext cx="302577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340" tIns="34170" rIns="68340" bIns="34170">
            <a:spAutoFit/>
          </a:bodyPr>
          <a:lstStyle>
            <a:lvl1pPr defTabSz="1042988" eaLnBrk="0" hangingPunct="0">
              <a:defRPr>
                <a:solidFill>
                  <a:schemeClr val="bg1"/>
                </a:solidFill>
                <a:latin typeface="Arial" panose="020B0604020202020204" pitchFamily="34" charset="0"/>
                <a:cs typeface="Arial" panose="020B0604020202020204" pitchFamily="34" charset="0"/>
              </a:defRPr>
            </a:lvl1pPr>
            <a:lvl2pPr marL="742950" indent="-285750" defTabSz="1042988" eaLnBrk="0" hangingPunct="0">
              <a:defRPr>
                <a:solidFill>
                  <a:schemeClr val="bg1"/>
                </a:solidFill>
                <a:latin typeface="Arial" panose="020B0604020202020204" pitchFamily="34" charset="0"/>
                <a:cs typeface="Arial" panose="020B0604020202020204" pitchFamily="34" charset="0"/>
              </a:defRPr>
            </a:lvl2pPr>
            <a:lvl3pPr marL="1143000" indent="-228600" defTabSz="1042988" eaLnBrk="0" hangingPunct="0">
              <a:defRPr>
                <a:solidFill>
                  <a:schemeClr val="bg1"/>
                </a:solidFill>
                <a:latin typeface="Arial" panose="020B0604020202020204" pitchFamily="34" charset="0"/>
                <a:cs typeface="Arial" panose="020B0604020202020204" pitchFamily="34" charset="0"/>
              </a:defRPr>
            </a:lvl3pPr>
            <a:lvl4pPr marL="1600200" indent="-228600" defTabSz="1042988" eaLnBrk="0" hangingPunct="0">
              <a:defRPr>
                <a:solidFill>
                  <a:schemeClr val="bg1"/>
                </a:solidFill>
                <a:latin typeface="Arial" panose="020B0604020202020204" pitchFamily="34" charset="0"/>
                <a:cs typeface="Arial" panose="020B0604020202020204" pitchFamily="34" charset="0"/>
              </a:defRPr>
            </a:lvl4pPr>
            <a:lvl5pPr marL="2057400" indent="-228600" defTabSz="1042988" eaLnBrk="0" hangingPunct="0">
              <a:defRPr>
                <a:solidFill>
                  <a:schemeClr val="bg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spcBef>
                <a:spcPct val="50000"/>
              </a:spcBef>
              <a:defRPr/>
            </a:pPr>
            <a:r>
              <a:rPr lang="en-GB" altLang="en-US" sz="750" dirty="0">
                <a:solidFill>
                  <a:prstClr val="black"/>
                </a:solidFill>
              </a:rPr>
              <a:t>1</a:t>
            </a:r>
            <a:r>
              <a:rPr lang="en-GB" altLang="en-US" sz="750" baseline="30000" dirty="0">
                <a:solidFill>
                  <a:prstClr val="black"/>
                </a:solidFill>
              </a:rPr>
              <a:t>st</a:t>
            </a:r>
            <a:r>
              <a:rPr lang="en-GB" altLang="en-US" sz="750" dirty="0">
                <a:solidFill>
                  <a:prstClr val="black"/>
                </a:solidFill>
              </a:rPr>
              <a:t> and 2</a:t>
            </a:r>
            <a:r>
              <a:rPr lang="en-GB" altLang="en-US" sz="750" baseline="30000" dirty="0">
                <a:solidFill>
                  <a:prstClr val="black"/>
                </a:solidFill>
              </a:rPr>
              <a:t>nd</a:t>
            </a:r>
            <a:r>
              <a:rPr lang="en-GB" altLang="en-US" sz="750" dirty="0">
                <a:solidFill>
                  <a:prstClr val="black"/>
                </a:solidFill>
              </a:rPr>
              <a:t> routine dose: WHO/UNICEF coverage estimates, t</a:t>
            </a:r>
            <a:r>
              <a:rPr lang="en-US" altLang="en-US" sz="750" dirty="0">
                <a:solidFill>
                  <a:prstClr val="black"/>
                </a:solidFill>
              </a:rPr>
              <a:t>he World Population Prospects New York, 2015. </a:t>
            </a:r>
            <a:r>
              <a:rPr lang="en-GB" altLang="en-US" sz="750" dirty="0">
                <a:solidFill>
                  <a:prstClr val="black"/>
                </a:solidFill>
              </a:rPr>
              <a:t>SIA dose: WHO SIA database, March 2016 (provisional data)</a:t>
            </a:r>
          </a:p>
        </p:txBody>
      </p:sp>
    </p:spTree>
    <p:extLst>
      <p:ext uri="{BB962C8B-B14F-4D97-AF65-F5344CB8AC3E}">
        <p14:creationId xmlns:p14="http://schemas.microsoft.com/office/powerpoint/2010/main" val="2121849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r>
              <a:rPr lang="en-US" dirty="0" smtClean="0"/>
              <a:t>Supplement - </a:t>
            </a:r>
            <a:r>
              <a:rPr lang="en-US" dirty="0"/>
              <a:t> something that completes or makes an </a:t>
            </a:r>
            <a:r>
              <a:rPr lang="en-US" dirty="0" smtClean="0"/>
              <a:t>addition</a:t>
            </a:r>
          </a:p>
          <a:p>
            <a:endParaRPr lang="en-US" dirty="0"/>
          </a:p>
          <a:p>
            <a:r>
              <a:rPr lang="en-US" dirty="0" smtClean="0"/>
              <a:t>Supplementary - </a:t>
            </a:r>
            <a:r>
              <a:rPr lang="en-US" dirty="0"/>
              <a:t>added or serving as a </a:t>
            </a:r>
            <a:r>
              <a:rPr lang="en-US" dirty="0" smtClean="0">
                <a:hlinkClick r:id="rId2"/>
              </a:rPr>
              <a:t>supplement</a:t>
            </a:r>
            <a:endParaRPr lang="en-US" dirty="0" smtClean="0"/>
          </a:p>
          <a:p>
            <a:endParaRPr lang="en-US" dirty="0"/>
          </a:p>
          <a:p>
            <a:pPr marL="457200" lvl="1" indent="0">
              <a:buNone/>
            </a:pPr>
            <a:r>
              <a:rPr lang="en-US" dirty="0" smtClean="0"/>
              <a:t>		Source:  Merriam-Webster</a:t>
            </a:r>
            <a:endParaRPr lang="en-US" dirty="0"/>
          </a:p>
        </p:txBody>
      </p:sp>
    </p:spTree>
    <p:extLst>
      <p:ext uri="{BB962C8B-B14F-4D97-AF65-F5344CB8AC3E}">
        <p14:creationId xmlns:p14="http://schemas.microsoft.com/office/powerpoint/2010/main" val="1943002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9" t="20688" r="6296" b="23532"/>
          <a:stretch/>
        </p:blipFill>
        <p:spPr bwMode="auto">
          <a:xfrm>
            <a:off x="1735166" y="1239989"/>
            <a:ext cx="8838000" cy="437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title"/>
          </p:nvPr>
        </p:nvSpPr>
        <p:spPr>
          <a:xfrm>
            <a:off x="99753" y="180752"/>
            <a:ext cx="11912138" cy="1016000"/>
          </a:xfrm>
        </p:spPr>
        <p:txBody>
          <a:bodyPr>
            <a:noAutofit/>
          </a:bodyPr>
          <a:lstStyle/>
          <a:p>
            <a:r>
              <a:rPr lang="en-GB" altLang="en-US" sz="3200" i="1" dirty="0">
                <a:solidFill>
                  <a:srgbClr val="0000FF"/>
                </a:solidFill>
              </a:rPr>
              <a:t>Recent increase in countries using rubella vaccine </a:t>
            </a:r>
            <a:br>
              <a:rPr lang="en-GB" altLang="en-US" sz="3200" i="1" dirty="0">
                <a:solidFill>
                  <a:srgbClr val="0000FF"/>
                </a:solidFill>
              </a:rPr>
            </a:br>
            <a:r>
              <a:rPr lang="en-US" sz="3200" dirty="0"/>
              <a:t>Countries with rubella vaccine in the national immunization programme, by year of vaccine introduction </a:t>
            </a:r>
            <a:endParaRPr lang="en-GB" sz="3200" dirty="0"/>
          </a:p>
        </p:txBody>
      </p:sp>
      <p:sp>
        <p:nvSpPr>
          <p:cNvPr id="3" name="DataSource"/>
          <p:cNvSpPr txBox="1"/>
          <p:nvPr/>
        </p:nvSpPr>
        <p:spPr>
          <a:xfrm>
            <a:off x="1524000" y="6350174"/>
            <a:ext cx="3429000" cy="507670"/>
          </a:xfrm>
          <a:prstGeom prst="rect">
            <a:avLst/>
          </a:prstGeom>
          <a:noFill/>
        </p:spPr>
        <p:txBody>
          <a:bodyPr vert="horz" lIns="91280" tIns="45640" rIns="91280" bIns="45640" rtlCol="0">
            <a:spAutoFit/>
          </a:bodyPr>
          <a:lstStyle/>
          <a:p>
            <a:pPr defTabSz="913755"/>
            <a:r>
              <a:rPr lang="en-US" sz="900" dirty="0">
                <a:solidFill>
                  <a:prstClr val="black"/>
                </a:solidFill>
                <a:latin typeface="Arial"/>
              </a:rPr>
              <a:t>Data source: WHO/IVB Database, as of 17 October 2016</a:t>
            </a:r>
          </a:p>
          <a:p>
            <a:pPr defTabSz="913755"/>
            <a:r>
              <a:rPr lang="en-US" sz="900" dirty="0">
                <a:solidFill>
                  <a:prstClr val="black"/>
                </a:solidFill>
                <a:latin typeface="Arial"/>
              </a:rPr>
              <a:t>Map production Immunization Vaccines and Biologicals (IVB),</a:t>
            </a:r>
          </a:p>
          <a:p>
            <a:pPr defTabSz="913755"/>
            <a:r>
              <a:rPr lang="en-US" sz="900" dirty="0">
                <a:solidFill>
                  <a:prstClr val="black"/>
                </a:solidFill>
                <a:latin typeface="Arial"/>
              </a:rPr>
              <a:t>World Health Organization</a:t>
            </a:r>
            <a:endParaRPr lang="en-GB" sz="900" dirty="0">
              <a:solidFill>
                <a:prstClr val="black"/>
              </a:solidFill>
              <a:latin typeface="Arial"/>
            </a:endParaRPr>
          </a:p>
        </p:txBody>
      </p:sp>
      <p:sp>
        <p:nvSpPr>
          <p:cNvPr id="4" name="Disclaimer"/>
          <p:cNvSpPr txBox="1"/>
          <p:nvPr/>
        </p:nvSpPr>
        <p:spPr>
          <a:xfrm>
            <a:off x="7296152" y="6240471"/>
            <a:ext cx="3048000" cy="646169"/>
          </a:xfrm>
          <a:prstGeom prst="rect">
            <a:avLst/>
          </a:prstGeom>
          <a:noFill/>
        </p:spPr>
        <p:txBody>
          <a:bodyPr vert="horz" lIns="91280" tIns="45640" rIns="91280" bIns="45640" rtlCol="0">
            <a:spAutoFit/>
          </a:bodyPr>
          <a:lstStyle/>
          <a:p>
            <a:pPr defTabSz="913755"/>
            <a:r>
              <a:rPr lang="en-US" sz="600" dirty="0">
                <a:solidFill>
                  <a:prstClr val="black"/>
                </a:solidFill>
                <a:latin typeface="Times New Roman"/>
              </a:rPr>
              <a:t>The boundaries and names shown and the designations used on this map do not imply the expression of any opinion whatsoever on the part of the World Health Organization concerning the legal status of any country, territory, city or area or of its authorities, or concerning the delimitation of its frontiers or boundaries.  Dotted lines on maps represent approximate border lines for which there may not yet be full agreement. ©WHO 2016. All rights reserved.</a:t>
            </a:r>
            <a:endParaRPr lang="en-GB" sz="600" dirty="0">
              <a:solidFill>
                <a:prstClr val="black"/>
              </a:solidFill>
              <a:latin typeface="Times New Roman"/>
            </a:endParaRPr>
          </a:p>
        </p:txBody>
      </p:sp>
      <p:sp>
        <p:nvSpPr>
          <p:cNvPr id="5" name="rect_legend"/>
          <p:cNvSpPr/>
          <p:nvPr/>
        </p:nvSpPr>
        <p:spPr>
          <a:xfrm>
            <a:off x="4343402" y="5085189"/>
            <a:ext cx="3696816" cy="1152527"/>
          </a:xfrm>
          <a:prstGeom prst="rect">
            <a:avLst/>
          </a:prstGeom>
          <a:noFill/>
          <a:ln w="6350" cap="flat" cmpd="sng" algn="ctr">
            <a:solidFill>
              <a:srgbClr val="000000"/>
            </a:solidFill>
            <a:prstDash val="solid"/>
          </a:ln>
          <a:effectLst/>
          <a:extLst>
            <a:ext uri="{909E8E84-426E-40DD-AFC4-6F175D3DCCD1}">
              <a14:hiddenFill xmlns:a14="http://schemas.microsoft.com/office/drawing/2010/main">
                <a:solidFill>
                  <a:srgbClr val="0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280" tIns="45640" rIns="91280" bIns="45640" rtlCol="0" anchor="ctr"/>
          <a:lstStyle/>
          <a:p>
            <a:pPr algn="ctr" defTabSz="913755"/>
            <a:endParaRPr lang="en-GB">
              <a:solidFill>
                <a:prstClr val="white"/>
              </a:solidFill>
            </a:endParaRPr>
          </a:p>
        </p:txBody>
      </p:sp>
      <p:sp>
        <p:nvSpPr>
          <p:cNvPr id="6" name="rect_green"/>
          <p:cNvSpPr/>
          <p:nvPr/>
        </p:nvSpPr>
        <p:spPr>
          <a:xfrm>
            <a:off x="4445003" y="5157192"/>
            <a:ext cx="139700" cy="139700"/>
          </a:xfrm>
          <a:prstGeom prst="rect">
            <a:avLst/>
          </a:prstGeom>
          <a:solidFill>
            <a:srgbClr val="D3FFBE"/>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280" tIns="45640" rIns="91280" bIns="45640" rtlCol="0" anchor="ctr"/>
          <a:lstStyle/>
          <a:p>
            <a:pPr algn="ctr" defTabSz="913755"/>
            <a:endParaRPr lang="en-GB">
              <a:solidFill>
                <a:prstClr val="white"/>
              </a:solidFill>
            </a:endParaRPr>
          </a:p>
        </p:txBody>
      </p:sp>
      <p:sp>
        <p:nvSpPr>
          <p:cNvPr id="9" name="rect_orange"/>
          <p:cNvSpPr/>
          <p:nvPr/>
        </p:nvSpPr>
        <p:spPr>
          <a:xfrm>
            <a:off x="4445003" y="5589240"/>
            <a:ext cx="139700" cy="139700"/>
          </a:xfrm>
          <a:prstGeom prst="rect">
            <a:avLst/>
          </a:prstGeom>
          <a:solidFill>
            <a:srgbClr val="FFAA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280" tIns="45640" rIns="91280" bIns="45640" rtlCol="0" anchor="ctr"/>
          <a:lstStyle/>
          <a:p>
            <a:pPr algn="ctr" defTabSz="913755"/>
            <a:endParaRPr lang="en-GB">
              <a:solidFill>
                <a:prstClr val="white"/>
              </a:solidFill>
            </a:endParaRPr>
          </a:p>
        </p:txBody>
      </p:sp>
      <p:sp>
        <p:nvSpPr>
          <p:cNvPr id="12" name="rect_grey"/>
          <p:cNvSpPr/>
          <p:nvPr/>
        </p:nvSpPr>
        <p:spPr>
          <a:xfrm>
            <a:off x="4445003" y="5805264"/>
            <a:ext cx="139700" cy="139700"/>
          </a:xfrm>
          <a:prstGeom prst="rect">
            <a:avLst/>
          </a:prstGeom>
          <a:solidFill>
            <a:srgbClr val="E1E1E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280" tIns="45640" rIns="91280" bIns="45640" rtlCol="0" anchor="ctr"/>
          <a:lstStyle/>
          <a:p>
            <a:pPr algn="ctr" defTabSz="913755"/>
            <a:endParaRPr lang="en-GB">
              <a:solidFill>
                <a:prstClr val="white"/>
              </a:solidFill>
            </a:endParaRPr>
          </a:p>
        </p:txBody>
      </p:sp>
      <p:sp>
        <p:nvSpPr>
          <p:cNvPr id="15" name="rect_na"/>
          <p:cNvSpPr/>
          <p:nvPr/>
        </p:nvSpPr>
        <p:spPr>
          <a:xfrm>
            <a:off x="4445003" y="6021288"/>
            <a:ext cx="139700" cy="139700"/>
          </a:xfrm>
          <a:prstGeom prst="rect">
            <a:avLst/>
          </a:prstGeom>
          <a:solidFill>
            <a:srgbClr val="B2B2B2"/>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280" tIns="45640" rIns="91280" bIns="45640" rtlCol="0" anchor="ctr"/>
          <a:lstStyle/>
          <a:p>
            <a:pPr algn="ctr" defTabSz="913755"/>
            <a:endParaRPr lang="en-GB">
              <a:solidFill>
                <a:prstClr val="white"/>
              </a:solidFill>
            </a:endParaRPr>
          </a:p>
        </p:txBody>
      </p:sp>
      <p:pic>
        <p:nvPicPr>
          <p:cNvPr id="17" name="WHOlogo"/>
          <p:cNvPicPr>
            <a:picLocks/>
          </p:cNvPicPr>
          <p:nvPr/>
        </p:nvPicPr>
        <p:blipFill>
          <a:blip r:embed="rId4">
            <a:extLst>
              <a:ext uri="{28A0092B-C50C-407E-A947-70E740481C1C}">
                <a14:useLocalDpi xmlns:a14="http://schemas.microsoft.com/office/drawing/2010/main" val="0"/>
              </a:ext>
            </a:extLst>
          </a:blip>
          <a:stretch>
            <a:fillRect/>
          </a:stretch>
        </p:blipFill>
        <p:spPr>
          <a:xfrm>
            <a:off x="10304466" y="6381750"/>
            <a:ext cx="330200" cy="431800"/>
          </a:xfrm>
          <a:prstGeom prst="rect">
            <a:avLst/>
          </a:prstGeom>
        </p:spPr>
      </p:pic>
      <p:pic>
        <p:nvPicPr>
          <p:cNvPr id="19" name="Scale"/>
          <p:cNvPicPr>
            <a:picLocks/>
          </p:cNvPicPr>
          <p:nvPr/>
        </p:nvPicPr>
        <p:blipFill>
          <a:blip r:embed="rId5">
            <a:extLst>
              <a:ext uri="{28A0092B-C50C-407E-A947-70E740481C1C}">
                <a14:useLocalDpi xmlns:a14="http://schemas.microsoft.com/office/drawing/2010/main" val="0"/>
              </a:ext>
            </a:extLst>
          </a:blip>
          <a:stretch>
            <a:fillRect/>
          </a:stretch>
        </p:blipFill>
        <p:spPr>
          <a:xfrm>
            <a:off x="1778000" y="2921002"/>
            <a:ext cx="1524000" cy="254000"/>
          </a:xfrm>
          <a:prstGeom prst="rect">
            <a:avLst/>
          </a:prstGeom>
        </p:spPr>
      </p:pic>
      <p:sp>
        <p:nvSpPr>
          <p:cNvPr id="20" name="rect_green"/>
          <p:cNvSpPr/>
          <p:nvPr/>
        </p:nvSpPr>
        <p:spPr>
          <a:xfrm>
            <a:off x="4444132" y="5373216"/>
            <a:ext cx="139700" cy="139700"/>
          </a:xfrm>
          <a:prstGeom prst="rect">
            <a:avLst/>
          </a:prstGeom>
          <a:solidFill>
            <a:srgbClr val="38A8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280" tIns="45640" rIns="91280" bIns="45640" rtlCol="0" anchor="ctr"/>
          <a:lstStyle/>
          <a:p>
            <a:pPr algn="ctr" defTabSz="913755"/>
            <a:endParaRPr lang="en-GB">
              <a:solidFill>
                <a:prstClr val="white"/>
              </a:solidFill>
            </a:endParaRPr>
          </a:p>
        </p:txBody>
      </p:sp>
      <p:grpSp>
        <p:nvGrpSpPr>
          <p:cNvPr id="18" name="Group 17"/>
          <p:cNvGrpSpPr/>
          <p:nvPr/>
        </p:nvGrpSpPr>
        <p:grpSpPr>
          <a:xfrm>
            <a:off x="4684562" y="5125801"/>
            <a:ext cx="3836764" cy="1094928"/>
            <a:chOff x="3111500" y="5214392"/>
            <a:chExt cx="3836764" cy="1094928"/>
          </a:xfrm>
        </p:grpSpPr>
        <p:sp>
          <p:nvSpPr>
            <p:cNvPr id="7" name="text_green"/>
            <p:cNvSpPr txBox="1"/>
            <p:nvPr/>
          </p:nvSpPr>
          <p:spPr>
            <a:xfrm>
              <a:off x="3111500" y="5214392"/>
              <a:ext cx="2660650" cy="230832"/>
            </a:xfrm>
            <a:prstGeom prst="rect">
              <a:avLst/>
            </a:prstGeom>
            <a:noFill/>
          </p:spPr>
          <p:txBody>
            <a:bodyPr vert="horz" wrap="square" rtlCol="0">
              <a:spAutoFit/>
            </a:bodyPr>
            <a:lstStyle/>
            <a:p>
              <a:pPr defTabSz="913755"/>
              <a:r>
                <a:rPr lang="en-GB" sz="900" dirty="0">
                  <a:solidFill>
                    <a:prstClr val="black"/>
                  </a:solidFill>
                  <a:latin typeface="Arial"/>
                </a:rPr>
                <a:t>Introduced before 2012 </a:t>
              </a:r>
              <a:r>
                <a:rPr lang="en-GB" sz="900" i="1" dirty="0">
                  <a:solidFill>
                    <a:prstClr val="black"/>
                  </a:solidFill>
                  <a:latin typeface="Arial"/>
                </a:rPr>
                <a:t>(130 countries or 67%)</a:t>
              </a:r>
              <a:endParaRPr lang="en-GB" sz="900" dirty="0">
                <a:solidFill>
                  <a:prstClr val="black"/>
                </a:solidFill>
                <a:latin typeface="Arial"/>
              </a:endParaRPr>
            </a:p>
          </p:txBody>
        </p:sp>
        <p:sp>
          <p:nvSpPr>
            <p:cNvPr id="10" name="text_orange"/>
            <p:cNvSpPr txBox="1"/>
            <p:nvPr/>
          </p:nvSpPr>
          <p:spPr>
            <a:xfrm>
              <a:off x="3111500" y="5646440"/>
              <a:ext cx="3532708" cy="230832"/>
            </a:xfrm>
            <a:prstGeom prst="rect">
              <a:avLst/>
            </a:prstGeom>
            <a:noFill/>
          </p:spPr>
          <p:txBody>
            <a:bodyPr vert="horz" wrap="square" rtlCol="0">
              <a:spAutoFit/>
            </a:bodyPr>
            <a:lstStyle/>
            <a:p>
              <a:pPr defTabSz="913755"/>
              <a:r>
                <a:rPr lang="en-GB" sz="900" dirty="0">
                  <a:solidFill>
                    <a:prstClr val="black"/>
                  </a:solidFill>
                  <a:latin typeface="Arial"/>
                </a:rPr>
                <a:t>Planned introductions in 2016-2018 </a:t>
              </a:r>
              <a:r>
                <a:rPr lang="en-GB" sz="900" i="1" dirty="0">
                  <a:solidFill>
                    <a:prstClr val="black"/>
                  </a:solidFill>
                  <a:latin typeface="Arial"/>
                </a:rPr>
                <a:t>(17 countries or 8.8%)</a:t>
              </a:r>
              <a:r>
                <a:rPr lang="en-GB" sz="900" dirty="0">
                  <a:solidFill>
                    <a:prstClr val="black"/>
                  </a:solidFill>
                  <a:latin typeface="Arial"/>
                </a:rPr>
                <a:t> </a:t>
              </a:r>
            </a:p>
          </p:txBody>
        </p:sp>
        <p:sp>
          <p:nvSpPr>
            <p:cNvPr id="13" name="text_grey"/>
            <p:cNvSpPr txBox="1"/>
            <p:nvPr/>
          </p:nvSpPr>
          <p:spPr>
            <a:xfrm>
              <a:off x="3111500" y="5862464"/>
              <a:ext cx="3532708" cy="230832"/>
            </a:xfrm>
            <a:prstGeom prst="rect">
              <a:avLst/>
            </a:prstGeom>
            <a:noFill/>
          </p:spPr>
          <p:txBody>
            <a:bodyPr vert="horz" wrap="square" rtlCol="0">
              <a:spAutoFit/>
            </a:bodyPr>
            <a:lstStyle/>
            <a:p>
              <a:pPr defTabSz="913755"/>
              <a:r>
                <a:rPr lang="en-US" sz="900" dirty="0">
                  <a:solidFill>
                    <a:prstClr val="black"/>
                  </a:solidFill>
                  <a:latin typeface="Arial"/>
                </a:rPr>
                <a:t>Not Available/ Not Introduced/ No Plans </a:t>
              </a:r>
              <a:r>
                <a:rPr lang="en-GB" sz="900" i="1" dirty="0">
                  <a:solidFill>
                    <a:prstClr val="black"/>
                  </a:solidFill>
                  <a:latin typeface="Arial"/>
                </a:rPr>
                <a:t>(30 countries or 15.4%)</a:t>
              </a:r>
              <a:endParaRPr lang="en-GB" sz="900" dirty="0">
                <a:solidFill>
                  <a:prstClr val="black"/>
                </a:solidFill>
                <a:latin typeface="Arial"/>
              </a:endParaRPr>
            </a:p>
          </p:txBody>
        </p:sp>
        <p:sp>
          <p:nvSpPr>
            <p:cNvPr id="16" name="legend_na"/>
            <p:cNvSpPr txBox="1"/>
            <p:nvPr/>
          </p:nvSpPr>
          <p:spPr>
            <a:xfrm>
              <a:off x="3111500" y="6078488"/>
              <a:ext cx="3200400" cy="230832"/>
            </a:xfrm>
            <a:prstGeom prst="rect">
              <a:avLst/>
            </a:prstGeom>
            <a:noFill/>
          </p:spPr>
          <p:txBody>
            <a:bodyPr vert="horz" rtlCol="0">
              <a:spAutoFit/>
            </a:bodyPr>
            <a:lstStyle/>
            <a:p>
              <a:pPr defTabSz="913755"/>
              <a:r>
                <a:rPr lang="en-GB" sz="900" i="1" dirty="0">
                  <a:solidFill>
                    <a:prstClr val="black"/>
                  </a:solidFill>
                  <a:latin typeface="Arial"/>
                </a:rPr>
                <a:t>Not applicable</a:t>
              </a:r>
            </a:p>
          </p:txBody>
        </p:sp>
        <p:sp>
          <p:nvSpPr>
            <p:cNvPr id="21" name="text_green"/>
            <p:cNvSpPr txBox="1"/>
            <p:nvPr/>
          </p:nvSpPr>
          <p:spPr>
            <a:xfrm>
              <a:off x="3115444" y="5430416"/>
              <a:ext cx="3832820" cy="230832"/>
            </a:xfrm>
            <a:prstGeom prst="rect">
              <a:avLst/>
            </a:prstGeom>
            <a:noFill/>
          </p:spPr>
          <p:txBody>
            <a:bodyPr vert="horz" wrap="square" rtlCol="0">
              <a:spAutoFit/>
            </a:bodyPr>
            <a:lstStyle/>
            <a:p>
              <a:pPr defTabSz="913755"/>
              <a:r>
                <a:rPr lang="en-GB" sz="900" dirty="0">
                  <a:solidFill>
                    <a:prstClr val="black"/>
                  </a:solidFill>
                  <a:latin typeface="Arial"/>
                </a:rPr>
                <a:t>Introduced between 2012 and 2015 </a:t>
              </a:r>
              <a:r>
                <a:rPr lang="en-GB" sz="900" i="1" dirty="0">
                  <a:solidFill>
                    <a:prstClr val="black"/>
                  </a:solidFill>
                  <a:latin typeface="Arial"/>
                </a:rPr>
                <a:t>(17 countries or 8.8%)</a:t>
              </a:r>
            </a:p>
          </p:txBody>
        </p:sp>
      </p:grpSp>
      <p:sp>
        <p:nvSpPr>
          <p:cNvPr id="23" name="Title"/>
          <p:cNvSpPr txBox="1">
            <a:spLocks/>
          </p:cNvSpPr>
          <p:nvPr/>
        </p:nvSpPr>
        <p:spPr>
          <a:xfrm>
            <a:off x="88220" y="3357915"/>
            <a:ext cx="5525253" cy="1684783"/>
          </a:xfrm>
          <a:prstGeom prst="rect">
            <a:avLst/>
          </a:prstGeom>
          <a:solidFill>
            <a:schemeClr val="bg1"/>
          </a:solidFill>
          <a:ln>
            <a:solidFill>
              <a:schemeClr val="tx1"/>
            </a:solidFill>
          </a:ln>
        </p:spPr>
        <p:txBody>
          <a:bodyPr vert="horz" lIns="91280" tIns="45640" rIns="91280" bIns="4564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400" b="1" i="1" dirty="0">
                <a:solidFill>
                  <a:srgbClr val="FF0000"/>
                </a:solidFill>
                <a:latin typeface="Arial" panose="020B0604020202020204" pitchFamily="34" charset="0"/>
                <a:cs typeface="Arial" panose="020B0604020202020204" pitchFamily="34" charset="0"/>
              </a:rPr>
              <a:t>17 countries </a:t>
            </a:r>
            <a:r>
              <a:rPr lang="en-US" altLang="en-US" sz="2400" b="1" i="1" dirty="0">
                <a:solidFill>
                  <a:prstClr val="black"/>
                </a:solidFill>
                <a:latin typeface="Arial" panose="020B0604020202020204" pitchFamily="34" charset="0"/>
                <a:cs typeface="Arial" panose="020B0604020202020204" pitchFamily="34" charset="0"/>
              </a:rPr>
              <a:t>introduced rubella vaccine during 2012-2015</a:t>
            </a:r>
          </a:p>
          <a:p>
            <a:pPr algn="l"/>
            <a:r>
              <a:rPr lang="en-US" altLang="en-US" sz="2400" b="1" i="1" dirty="0">
                <a:solidFill>
                  <a:srgbClr val="FF0000"/>
                </a:solidFill>
                <a:latin typeface="Arial" panose="020B0604020202020204" pitchFamily="34" charset="0"/>
                <a:cs typeface="Arial" panose="020B0604020202020204" pitchFamily="34" charset="0"/>
              </a:rPr>
              <a:t>17 countries </a:t>
            </a:r>
            <a:r>
              <a:rPr lang="en-US" altLang="en-US" sz="2400" b="1" i="1" dirty="0">
                <a:solidFill>
                  <a:prstClr val="black"/>
                </a:solidFill>
                <a:latin typeface="Arial" panose="020B0604020202020204" pitchFamily="34" charset="0"/>
                <a:cs typeface="Arial" panose="020B0604020202020204" pitchFamily="34" charset="0"/>
              </a:rPr>
              <a:t>planning introduction in 2016-2018</a:t>
            </a:r>
            <a:endParaRPr lang="en-GB" altLang="en-US" sz="2400" b="1" i="1" dirty="0">
              <a:solidFill>
                <a:prstClr val="black"/>
              </a:solidFill>
              <a:latin typeface="Arial" panose="020B0604020202020204" pitchFamily="34" charset="0"/>
              <a:cs typeface="Arial" panose="020B0604020202020204" pitchFamily="34" charset="0"/>
            </a:endParaRPr>
          </a:p>
        </p:txBody>
      </p:sp>
      <p:sp>
        <p:nvSpPr>
          <p:cNvPr id="11" name="Slide Number Placeholder 10"/>
          <p:cNvSpPr>
            <a:spLocks noGrp="1"/>
          </p:cNvSpPr>
          <p:nvPr>
            <p:ph type="sldNum" sz="quarter" idx="12"/>
          </p:nvPr>
        </p:nvSpPr>
        <p:spPr>
          <a:xfrm>
            <a:off x="4102101" y="6380992"/>
            <a:ext cx="2133600" cy="365125"/>
          </a:xfrm>
        </p:spPr>
        <p:txBody>
          <a:bodyPr/>
          <a:lstStyle/>
          <a:p>
            <a:endParaRPr lang="en-GB" sz="1600" dirty="0">
              <a:solidFill>
                <a:schemeClr val="tx1"/>
              </a:solidFill>
            </a:endParaRPr>
          </a:p>
        </p:txBody>
      </p:sp>
    </p:spTree>
    <p:extLst>
      <p:ext uri="{BB962C8B-B14F-4D97-AF65-F5344CB8AC3E}">
        <p14:creationId xmlns:p14="http://schemas.microsoft.com/office/powerpoint/2010/main" val="50583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90698" y="188640"/>
            <a:ext cx="11430000" cy="1143240"/>
          </a:xfrm>
        </p:spPr>
        <p:txBody>
          <a:bodyPr>
            <a:noAutofit/>
          </a:bodyPr>
          <a:lstStyle/>
          <a:p>
            <a:pPr>
              <a:spcBef>
                <a:spcPts val="0"/>
              </a:spcBef>
            </a:pPr>
            <a:r>
              <a:rPr lang="en-GB" altLang="en-US" sz="3200" i="1" dirty="0">
                <a:solidFill>
                  <a:srgbClr val="0000FF"/>
                </a:solidFill>
              </a:rPr>
              <a:t> Global rubella vaccination coverage still &lt;50%  </a:t>
            </a:r>
            <a:br>
              <a:rPr lang="en-GB" altLang="en-US" sz="3200" i="1" dirty="0">
                <a:solidFill>
                  <a:srgbClr val="0000FF"/>
                </a:solidFill>
              </a:rPr>
            </a:br>
            <a:r>
              <a:rPr lang="en-GB" altLang="en-US" sz="3200" dirty="0"/>
              <a:t>Rubella containing vaccine 1st Dose (RCV1) coverage* </a:t>
            </a:r>
            <a:br>
              <a:rPr lang="en-GB" altLang="en-US" sz="3200" dirty="0"/>
            </a:br>
            <a:r>
              <a:rPr lang="en-GB" altLang="en-US" sz="3200" dirty="0"/>
              <a:t>by WHO region, 1980-2015</a:t>
            </a:r>
          </a:p>
        </p:txBody>
      </p:sp>
      <p:graphicFrame>
        <p:nvGraphicFramePr>
          <p:cNvPr id="83971" name="Object 3"/>
          <p:cNvGraphicFramePr>
            <a:graphicFrameLocks noChangeAspect="1"/>
          </p:cNvGraphicFramePr>
          <p:nvPr>
            <p:extLst/>
          </p:nvPr>
        </p:nvGraphicFramePr>
        <p:xfrm>
          <a:off x="1696669" y="1112540"/>
          <a:ext cx="8607794" cy="4963159"/>
        </p:xfrm>
        <a:graphic>
          <a:graphicData uri="http://schemas.openxmlformats.org/presentationml/2006/ole">
            <mc:AlternateContent xmlns:mc="http://schemas.openxmlformats.org/markup-compatibility/2006">
              <mc:Choice xmlns:v="urn:schemas-microsoft-com:vml" Requires="v">
                <p:oleObj spid="_x0000_s5134" name="Worksheet" r:id="rId5" imgW="9163151" imgH="4981631" progId="Excel.Sheet.8">
                  <p:embed/>
                </p:oleObj>
              </mc:Choice>
              <mc:Fallback>
                <p:oleObj name="Worksheet" r:id="rId5" imgW="9163151" imgH="4981631" progId="Excel.Sheet.8">
                  <p:embed/>
                  <p:pic>
                    <p:nvPicPr>
                      <p:cNvPr id="0" name=""/>
                      <p:cNvPicPr>
                        <a:picLocks noChangeAspect="1" noChangeArrowheads="1"/>
                      </p:cNvPicPr>
                      <p:nvPr/>
                    </p:nvPicPr>
                    <p:blipFill>
                      <a:blip r:embed="rId6"/>
                      <a:srcRect/>
                      <a:stretch>
                        <a:fillRect/>
                      </a:stretch>
                    </p:blipFill>
                    <p:spPr bwMode="auto">
                      <a:xfrm>
                        <a:off x="1696669" y="1112540"/>
                        <a:ext cx="8607794" cy="4963159"/>
                      </a:xfrm>
                      <a:prstGeom prst="rect">
                        <a:avLst/>
                      </a:prstGeom>
                      <a:noFill/>
                      <a:ln>
                        <a:noFill/>
                      </a:ln>
                      <a:extLst/>
                    </p:spPr>
                  </p:pic>
                </p:oleObj>
              </mc:Fallback>
            </mc:AlternateContent>
          </a:graphicData>
        </a:graphic>
      </p:graphicFrame>
      <p:sp>
        <p:nvSpPr>
          <p:cNvPr id="83972" name="Text Box 20"/>
          <p:cNvSpPr txBox="1">
            <a:spLocks noChangeArrowheads="1"/>
          </p:cNvSpPr>
          <p:nvPr/>
        </p:nvSpPr>
        <p:spPr bwMode="auto">
          <a:xfrm>
            <a:off x="1507415" y="6341280"/>
            <a:ext cx="6320437" cy="47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12" tIns="45656" rIns="91312" bIns="45656">
            <a:spAutoFit/>
          </a:bodyPr>
          <a:lstStyle>
            <a:lvl1pPr defTabSz="1042988" eaLnBrk="0" hangingPunct="0">
              <a:spcBef>
                <a:spcPct val="80000"/>
              </a:spcBef>
              <a:buClr>
                <a:srgbClr val="1E7FB8"/>
              </a:buClr>
              <a:buFont typeface="Wingdings" pitchFamily="2" charset="2"/>
              <a:buChar char="l"/>
              <a:defRPr sz="2800">
                <a:solidFill>
                  <a:srgbClr val="000066"/>
                </a:solidFill>
                <a:latin typeface="Arial" charset="0"/>
                <a:cs typeface="Arial" charset="0"/>
              </a:defRPr>
            </a:lvl1pPr>
            <a:lvl2pPr marL="742950" indent="-285750" defTabSz="1042988" eaLnBrk="0" hangingPunct="0">
              <a:spcBef>
                <a:spcPct val="20000"/>
              </a:spcBef>
              <a:buClr>
                <a:srgbClr val="1E7FB8"/>
              </a:buClr>
              <a:buFont typeface="Arial" charset="0"/>
              <a:buChar char="–"/>
              <a:defRPr sz="2400">
                <a:solidFill>
                  <a:srgbClr val="000066"/>
                </a:solidFill>
                <a:latin typeface="Arial" charset="0"/>
                <a:cs typeface="Arial" charset="0"/>
              </a:defRPr>
            </a:lvl2pPr>
            <a:lvl3pPr marL="1143000" indent="-228600" defTabSz="1042988" eaLnBrk="0" hangingPunct="0">
              <a:spcBef>
                <a:spcPct val="20000"/>
              </a:spcBef>
              <a:buClr>
                <a:srgbClr val="1E7FB8"/>
              </a:buClr>
              <a:buChar char="•"/>
              <a:defRPr sz="2400">
                <a:solidFill>
                  <a:srgbClr val="000066"/>
                </a:solidFill>
                <a:latin typeface="Arial Narrow" pitchFamily="34" charset="0"/>
                <a:cs typeface="Arial" charset="0"/>
              </a:defRPr>
            </a:lvl3pPr>
            <a:lvl4pPr marL="1600200" indent="-228600" defTabSz="1042988" eaLnBrk="0" hangingPunct="0">
              <a:spcBef>
                <a:spcPct val="20000"/>
              </a:spcBef>
              <a:buClr>
                <a:srgbClr val="1E7FB8"/>
              </a:buClr>
              <a:buChar char="–"/>
              <a:defRPr sz="2400">
                <a:solidFill>
                  <a:srgbClr val="000066"/>
                </a:solidFill>
                <a:latin typeface="Arial Narrow" pitchFamily="34" charset="0"/>
                <a:cs typeface="Arial" charset="0"/>
              </a:defRPr>
            </a:lvl4pPr>
            <a:lvl5pPr marL="2057400" indent="-228600" algn="r" defTabSz="1042988" rtl="1" eaLnBrk="0" hangingPunct="0">
              <a:spcBef>
                <a:spcPct val="20000"/>
              </a:spcBef>
              <a:buChar char="»"/>
              <a:defRPr sz="2300">
                <a:solidFill>
                  <a:srgbClr val="000066"/>
                </a:solidFill>
                <a:latin typeface="Arial" charset="0"/>
                <a:cs typeface="Arial" charset="0"/>
              </a:defRPr>
            </a:lvl5pPr>
            <a:lvl6pPr marL="2514600" indent="-228600" algn="r" defTabSz="1042988" rtl="1" eaLnBrk="0" fontAlgn="base" hangingPunct="0">
              <a:spcBef>
                <a:spcPct val="20000"/>
              </a:spcBef>
              <a:spcAft>
                <a:spcPct val="0"/>
              </a:spcAft>
              <a:buChar char="»"/>
              <a:defRPr sz="2300">
                <a:solidFill>
                  <a:srgbClr val="000066"/>
                </a:solidFill>
                <a:latin typeface="Arial" charset="0"/>
                <a:cs typeface="Arial" charset="0"/>
              </a:defRPr>
            </a:lvl6pPr>
            <a:lvl7pPr marL="2971800" indent="-228600" algn="r" defTabSz="1042988" rtl="1" eaLnBrk="0" fontAlgn="base" hangingPunct="0">
              <a:spcBef>
                <a:spcPct val="20000"/>
              </a:spcBef>
              <a:spcAft>
                <a:spcPct val="0"/>
              </a:spcAft>
              <a:buChar char="»"/>
              <a:defRPr sz="2300">
                <a:solidFill>
                  <a:srgbClr val="000066"/>
                </a:solidFill>
                <a:latin typeface="Arial" charset="0"/>
                <a:cs typeface="Arial" charset="0"/>
              </a:defRPr>
            </a:lvl7pPr>
            <a:lvl8pPr marL="3429000" indent="-228600" algn="r" defTabSz="1042988" rtl="1" eaLnBrk="0" fontAlgn="base" hangingPunct="0">
              <a:spcBef>
                <a:spcPct val="20000"/>
              </a:spcBef>
              <a:spcAft>
                <a:spcPct val="0"/>
              </a:spcAft>
              <a:buChar char="»"/>
              <a:defRPr sz="2300">
                <a:solidFill>
                  <a:srgbClr val="000066"/>
                </a:solidFill>
                <a:latin typeface="Arial" charset="0"/>
                <a:cs typeface="Arial" charset="0"/>
              </a:defRPr>
            </a:lvl8pPr>
            <a:lvl9pPr marL="3886200" indent="-228600" algn="r" defTabSz="1042988" rtl="1" eaLnBrk="0" fontAlgn="base" hangingPunct="0">
              <a:spcBef>
                <a:spcPct val="20000"/>
              </a:spcBef>
              <a:spcAft>
                <a:spcPct val="0"/>
              </a:spcAft>
              <a:buChar char="»"/>
              <a:defRPr sz="2300">
                <a:solidFill>
                  <a:srgbClr val="000066"/>
                </a:solidFill>
                <a:latin typeface="Arial" charset="0"/>
                <a:cs typeface="Arial" charset="0"/>
              </a:defRPr>
            </a:lvl9pPr>
          </a:lstStyle>
          <a:p>
            <a:pPr rtl="1" eaLnBrk="1" hangingPunct="1">
              <a:spcBef>
                <a:spcPct val="0"/>
              </a:spcBef>
              <a:buClrTx/>
              <a:buFontTx/>
              <a:buNone/>
            </a:pPr>
            <a:r>
              <a:rPr lang="en-GB" altLang="en-US" sz="800" dirty="0"/>
              <a:t>Source: WHO/UNICEF coverage estimates 2015 revision. July 2016</a:t>
            </a:r>
          </a:p>
          <a:p>
            <a:pPr rtl="1" eaLnBrk="1" hangingPunct="1">
              <a:spcBef>
                <a:spcPct val="0"/>
              </a:spcBef>
              <a:buClrTx/>
              <a:buFontTx/>
              <a:buNone/>
            </a:pPr>
            <a:r>
              <a:rPr lang="en-GB" altLang="en-US" sz="800" dirty="0"/>
              <a:t>Immunization Vaccines and Biologicals, (IVB), World Health Organization.</a:t>
            </a:r>
          </a:p>
          <a:p>
            <a:pPr rtl="1" eaLnBrk="1" hangingPunct="1">
              <a:spcBef>
                <a:spcPct val="0"/>
              </a:spcBef>
              <a:buClrTx/>
              <a:buFontTx/>
              <a:buNone/>
            </a:pPr>
            <a:r>
              <a:rPr lang="en-GB" altLang="en-US" sz="800" dirty="0"/>
              <a:t>194 WHO Member States. Date of slide: 16 July 2016.</a:t>
            </a:r>
          </a:p>
        </p:txBody>
      </p:sp>
      <p:sp>
        <p:nvSpPr>
          <p:cNvPr id="6" name="TextBox 16"/>
          <p:cNvSpPr txBox="1">
            <a:spLocks noChangeArrowheads="1"/>
          </p:cNvSpPr>
          <p:nvPr/>
        </p:nvSpPr>
        <p:spPr bwMode="auto">
          <a:xfrm>
            <a:off x="6384035" y="6075699"/>
            <a:ext cx="3597328" cy="50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049" tIns="40025" rIns="80049" bIns="40025">
            <a:spAutoFit/>
          </a:bodyPr>
          <a:lstStyle>
            <a:lvl1pPr rtl="0" eaLnBrk="0" hangingPunct="0">
              <a:spcBef>
                <a:spcPct val="80000"/>
              </a:spcBef>
              <a:buClr>
                <a:srgbClr val="1E7FB8"/>
              </a:buClr>
              <a:buFont typeface="Wingdings" pitchFamily="2" charset="2"/>
              <a:buChar char="l"/>
              <a:defRPr sz="2800">
                <a:solidFill>
                  <a:srgbClr val="000066"/>
                </a:solidFill>
                <a:latin typeface="Arial" charset="0"/>
                <a:cs typeface="Arial" charset="0"/>
              </a:defRPr>
            </a:lvl1pPr>
            <a:lvl2pPr marL="742950" indent="-285750" rtl="0" eaLnBrk="0" hangingPunct="0">
              <a:spcBef>
                <a:spcPct val="20000"/>
              </a:spcBef>
              <a:buClr>
                <a:srgbClr val="1E7FB8"/>
              </a:buClr>
              <a:buFont typeface="Arial" charset="0"/>
              <a:buChar char="–"/>
              <a:defRPr sz="2400">
                <a:solidFill>
                  <a:srgbClr val="000066"/>
                </a:solidFill>
                <a:latin typeface="Arial" charset="0"/>
                <a:cs typeface="Arial" charset="0"/>
              </a:defRPr>
            </a:lvl2pPr>
            <a:lvl3pPr marL="1143000" indent="-228600" rtl="0" eaLnBrk="0" hangingPunct="0">
              <a:spcBef>
                <a:spcPct val="20000"/>
              </a:spcBef>
              <a:buClr>
                <a:srgbClr val="1E7FB8"/>
              </a:buClr>
              <a:buChar char="•"/>
              <a:defRPr sz="2400">
                <a:solidFill>
                  <a:srgbClr val="000066"/>
                </a:solidFill>
                <a:latin typeface="Arial Narrow" pitchFamily="34" charset="0"/>
                <a:cs typeface="Arial" charset="0"/>
              </a:defRPr>
            </a:lvl3pPr>
            <a:lvl4pPr marL="1600200" indent="-228600" rtl="0" eaLnBrk="0" hangingPunct="0">
              <a:spcBef>
                <a:spcPct val="20000"/>
              </a:spcBef>
              <a:buClr>
                <a:srgbClr val="1E7FB8"/>
              </a:buClr>
              <a:buChar char="–"/>
              <a:defRPr sz="2400">
                <a:solidFill>
                  <a:srgbClr val="000066"/>
                </a:solidFill>
                <a:latin typeface="Arial Narrow" pitchFamily="34" charset="0"/>
                <a:cs typeface="Arial" charset="0"/>
              </a:defRPr>
            </a:lvl4pPr>
            <a:lvl5pPr marL="2057400" indent="-228600" algn="r" eaLnBrk="0" hangingPunct="0">
              <a:spcBef>
                <a:spcPct val="20000"/>
              </a:spcBef>
              <a:buChar char="»"/>
              <a:defRPr sz="2300">
                <a:solidFill>
                  <a:srgbClr val="000066"/>
                </a:solidFill>
                <a:latin typeface="Arial" charset="0"/>
                <a:cs typeface="Arial" charset="0"/>
              </a:defRPr>
            </a:lvl5pPr>
            <a:lvl6pPr marL="2514600" indent="-228600" algn="r" rtl="1" eaLnBrk="0" fontAlgn="base" hangingPunct="0">
              <a:spcBef>
                <a:spcPct val="20000"/>
              </a:spcBef>
              <a:spcAft>
                <a:spcPct val="0"/>
              </a:spcAft>
              <a:buChar char="»"/>
              <a:defRPr sz="2300">
                <a:solidFill>
                  <a:srgbClr val="000066"/>
                </a:solidFill>
                <a:latin typeface="Arial" charset="0"/>
                <a:cs typeface="Arial" charset="0"/>
              </a:defRPr>
            </a:lvl6pPr>
            <a:lvl7pPr marL="2971800" indent="-228600" algn="r" rtl="1" eaLnBrk="0" fontAlgn="base" hangingPunct="0">
              <a:spcBef>
                <a:spcPct val="20000"/>
              </a:spcBef>
              <a:spcAft>
                <a:spcPct val="0"/>
              </a:spcAft>
              <a:buChar char="»"/>
              <a:defRPr sz="2300">
                <a:solidFill>
                  <a:srgbClr val="000066"/>
                </a:solidFill>
                <a:latin typeface="Arial" charset="0"/>
                <a:cs typeface="Arial" charset="0"/>
              </a:defRPr>
            </a:lvl7pPr>
            <a:lvl8pPr marL="3429000" indent="-228600" algn="r" rtl="1" eaLnBrk="0" fontAlgn="base" hangingPunct="0">
              <a:spcBef>
                <a:spcPct val="20000"/>
              </a:spcBef>
              <a:spcAft>
                <a:spcPct val="0"/>
              </a:spcAft>
              <a:buChar char="»"/>
              <a:defRPr sz="2300">
                <a:solidFill>
                  <a:srgbClr val="000066"/>
                </a:solidFill>
                <a:latin typeface="Arial" charset="0"/>
                <a:cs typeface="Arial" charset="0"/>
              </a:defRPr>
            </a:lvl8pPr>
            <a:lvl9pPr marL="3886200" indent="-228600" algn="r" rtl="1" eaLnBrk="0" fontAlgn="base" hangingPunct="0">
              <a:spcBef>
                <a:spcPct val="20000"/>
              </a:spcBef>
              <a:spcAft>
                <a:spcPct val="0"/>
              </a:spcAft>
              <a:buChar char="»"/>
              <a:defRPr sz="2300">
                <a:solidFill>
                  <a:srgbClr val="000066"/>
                </a:solidFill>
                <a:latin typeface="Arial" charset="0"/>
                <a:cs typeface="Arial" charset="0"/>
              </a:defRPr>
            </a:lvl9pPr>
          </a:lstStyle>
          <a:p>
            <a:pPr defTabSz="913755">
              <a:buNone/>
            </a:pPr>
            <a:r>
              <a:rPr lang="en-US" altLang="en-US" sz="900" dirty="0"/>
              <a:t>*</a:t>
            </a:r>
            <a:r>
              <a:rPr lang="en-US" sz="900" dirty="0"/>
              <a:t>coverage estimates for the 1rst dose of rubella containing vaccine are based on WHO and UNICEF estimates of coverage of measles contain</a:t>
            </a:r>
            <a:r>
              <a:rPr lang="en-GB" sz="900" dirty="0" err="1"/>
              <a:t>ing</a:t>
            </a:r>
            <a:r>
              <a:rPr lang="en-GB" sz="900" dirty="0"/>
              <a:t> vaccine</a:t>
            </a:r>
            <a:r>
              <a:rPr lang="en-US" altLang="en-US" sz="900" dirty="0"/>
              <a:t>.</a:t>
            </a:r>
            <a:endParaRPr lang="en-GB" altLang="en-US" sz="900" dirty="0"/>
          </a:p>
        </p:txBody>
      </p:sp>
      <p:pic>
        <p:nvPicPr>
          <p:cNvPr id="7" name="WHOlogo"/>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0304463" y="6381750"/>
            <a:ext cx="33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a:xfrm>
            <a:off x="9048331" y="2276872"/>
            <a:ext cx="792088" cy="494414"/>
          </a:xfrm>
          <a:prstGeom prst="wedgeRoundRectCallout">
            <a:avLst>
              <a:gd name="adj1" fmla="val 70196"/>
              <a:gd name="adj2" fmla="val 979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12" tIns="45656" rIns="91312" bIns="45656" rtlCol="0" anchor="ctr"/>
          <a:lstStyle/>
          <a:p>
            <a:pPr algn="ctr" defTabSz="913755"/>
            <a:r>
              <a:rPr lang="en-GB" sz="2000" dirty="0">
                <a:solidFill>
                  <a:prstClr val="white"/>
                </a:solidFill>
              </a:rPr>
              <a:t>46%</a:t>
            </a:r>
          </a:p>
        </p:txBody>
      </p:sp>
      <p:sp>
        <p:nvSpPr>
          <p:cNvPr id="3" name="Slide Number Placeholder 2"/>
          <p:cNvSpPr>
            <a:spLocks noGrp="1"/>
          </p:cNvSpPr>
          <p:nvPr>
            <p:ph type="sldNum" sz="quarter" idx="12"/>
          </p:nvPr>
        </p:nvSpPr>
        <p:spPr>
          <a:xfrm>
            <a:off x="4271770" y="6343614"/>
            <a:ext cx="2133600" cy="365125"/>
          </a:xfrm>
        </p:spPr>
        <p:txBody>
          <a:bodyPr/>
          <a:lstStyle/>
          <a:p>
            <a:endParaRPr lang="en-GB" sz="1600" dirty="0">
              <a:solidFill>
                <a:schemeClr val="tx1"/>
              </a:solidFill>
            </a:endParaRPr>
          </a:p>
        </p:txBody>
      </p:sp>
    </p:spTree>
    <p:custDataLst>
      <p:tags r:id="rId2"/>
    </p:custDataLst>
    <p:extLst>
      <p:ext uri="{BB962C8B-B14F-4D97-AF65-F5344CB8AC3E}">
        <p14:creationId xmlns:p14="http://schemas.microsoft.com/office/powerpoint/2010/main" val="1290637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need to do?</a:t>
            </a:r>
            <a:endParaRPr lang="en-US" dirty="0"/>
          </a:p>
        </p:txBody>
      </p:sp>
      <p:sp>
        <p:nvSpPr>
          <p:cNvPr id="3" name="Content Placeholder 2"/>
          <p:cNvSpPr>
            <a:spLocks noGrp="1"/>
          </p:cNvSpPr>
          <p:nvPr>
            <p:ph idx="1"/>
          </p:nvPr>
        </p:nvSpPr>
        <p:spPr>
          <a:xfrm>
            <a:off x="838199" y="1960560"/>
            <a:ext cx="10679723" cy="4616085"/>
          </a:xfrm>
        </p:spPr>
        <p:txBody>
          <a:bodyPr>
            <a:normAutofit lnSpcReduction="10000"/>
          </a:bodyPr>
          <a:lstStyle/>
          <a:p>
            <a:r>
              <a:rPr lang="en-US" dirty="0" smtClean="0"/>
              <a:t>Learn from GPEI</a:t>
            </a:r>
          </a:p>
          <a:p>
            <a:pPr lvl="1"/>
            <a:r>
              <a:rPr lang="en-US" dirty="0" smtClean="0"/>
              <a:t>Focus on surveillance to guide activities</a:t>
            </a:r>
          </a:p>
          <a:p>
            <a:pPr marL="228600" lvl="1">
              <a:spcBef>
                <a:spcPts val="1000"/>
              </a:spcBef>
            </a:pPr>
            <a:r>
              <a:rPr lang="en-US" dirty="0" smtClean="0"/>
              <a:t>Embrace EPI</a:t>
            </a:r>
          </a:p>
          <a:p>
            <a:pPr marL="685800" lvl="2">
              <a:spcBef>
                <a:spcPts val="1000"/>
              </a:spcBef>
            </a:pPr>
            <a:r>
              <a:rPr lang="en-US" dirty="0" smtClean="0"/>
              <a:t>Ensure M/R activities are part of EPI</a:t>
            </a:r>
          </a:p>
          <a:p>
            <a:pPr marL="685800" lvl="2">
              <a:spcBef>
                <a:spcPts val="1000"/>
              </a:spcBef>
            </a:pPr>
            <a:r>
              <a:rPr lang="en-US" dirty="0" smtClean="0"/>
              <a:t>Strengthen </a:t>
            </a:r>
            <a:r>
              <a:rPr lang="en-US" dirty="0"/>
              <a:t>ongoing </a:t>
            </a:r>
            <a:r>
              <a:rPr lang="en-US" dirty="0" smtClean="0"/>
              <a:t>services</a:t>
            </a:r>
          </a:p>
          <a:p>
            <a:pPr marL="685800" lvl="2">
              <a:spcBef>
                <a:spcPts val="1000"/>
              </a:spcBef>
            </a:pPr>
            <a:r>
              <a:rPr lang="en-US" dirty="0" smtClean="0"/>
              <a:t>Use measles/rubella/CRS incidence as the primary indicator of success rather than coverage</a:t>
            </a:r>
          </a:p>
          <a:p>
            <a:pPr marL="228600" lvl="1">
              <a:spcBef>
                <a:spcPts val="1000"/>
              </a:spcBef>
            </a:pPr>
            <a:r>
              <a:rPr lang="en-US" dirty="0" smtClean="0"/>
              <a:t>More formally integrate M/R and EPI in overall health system</a:t>
            </a:r>
          </a:p>
          <a:p>
            <a:r>
              <a:rPr lang="en-US" dirty="0" smtClean="0"/>
              <a:t>Make most effective use of increased </a:t>
            </a:r>
            <a:r>
              <a:rPr lang="en-US" dirty="0" err="1" smtClean="0"/>
              <a:t>Gavi</a:t>
            </a:r>
            <a:r>
              <a:rPr lang="en-US" dirty="0" smtClean="0"/>
              <a:t> commitment to support measles and rubella</a:t>
            </a:r>
            <a:endParaRPr lang="en-US" dirty="0"/>
          </a:p>
        </p:txBody>
      </p:sp>
    </p:spTree>
    <p:extLst>
      <p:ext uri="{BB962C8B-B14F-4D97-AF65-F5344CB8AC3E}">
        <p14:creationId xmlns:p14="http://schemas.microsoft.com/office/powerpoint/2010/main" val="2465009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Measles and rubella/CRS </a:t>
            </a:r>
            <a:r>
              <a:rPr lang="en-US" dirty="0" smtClean="0">
                <a:solidFill>
                  <a:srgbClr val="FF0000"/>
                </a:solidFill>
              </a:rPr>
              <a:t>can</a:t>
            </a:r>
            <a:r>
              <a:rPr lang="en-US" dirty="0" smtClean="0"/>
              <a:t> be eradicated</a:t>
            </a:r>
          </a:p>
          <a:p>
            <a:r>
              <a:rPr lang="en-US" dirty="0" smtClean="0"/>
              <a:t>They </a:t>
            </a:r>
            <a:r>
              <a:rPr lang="en-US" dirty="0" smtClean="0">
                <a:solidFill>
                  <a:srgbClr val="FF0000"/>
                </a:solidFill>
              </a:rPr>
              <a:t>should</a:t>
            </a:r>
            <a:r>
              <a:rPr lang="en-US" dirty="0" smtClean="0"/>
              <a:t> be eradicated</a:t>
            </a:r>
          </a:p>
          <a:p>
            <a:pPr lvl="0"/>
            <a:r>
              <a:rPr lang="en-US" dirty="0"/>
              <a:t>A target date should be established </a:t>
            </a:r>
            <a:r>
              <a:rPr lang="en-US" dirty="0" smtClean="0"/>
              <a:t>in </a:t>
            </a:r>
            <a:r>
              <a:rPr lang="en-US" dirty="0"/>
              <a:t>2020 (or before)</a:t>
            </a:r>
          </a:p>
          <a:p>
            <a:pPr lvl="0"/>
            <a:r>
              <a:rPr lang="en-US" dirty="0" smtClean="0"/>
              <a:t>Eradication </a:t>
            </a:r>
            <a:r>
              <a:rPr lang="en-US" dirty="0"/>
              <a:t>can only be accomplished in the context of </a:t>
            </a:r>
          </a:p>
          <a:p>
            <a:pPr lvl="1"/>
            <a:r>
              <a:rPr lang="en-US" dirty="0"/>
              <a:t>strengthening ongoing immunization services</a:t>
            </a:r>
          </a:p>
          <a:p>
            <a:pPr lvl="1"/>
            <a:r>
              <a:rPr lang="en-US" dirty="0"/>
              <a:t>strengthening surveillance so it can guide activities</a:t>
            </a:r>
          </a:p>
          <a:p>
            <a:pPr lvl="0"/>
            <a:r>
              <a:rPr lang="en-US" dirty="0"/>
              <a:t>Additional resources will be required to achieve the goal</a:t>
            </a:r>
          </a:p>
          <a:p>
            <a:endParaRPr lang="en-US" dirty="0"/>
          </a:p>
        </p:txBody>
      </p:sp>
    </p:spTree>
    <p:extLst>
      <p:ext uri="{BB962C8B-B14F-4D97-AF65-F5344CB8AC3E}">
        <p14:creationId xmlns:p14="http://schemas.microsoft.com/office/powerpoint/2010/main" val="2169254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Eradication - </a:t>
            </a:r>
            <a:r>
              <a:rPr lang="en-US" dirty="0" err="1" smtClean="0"/>
              <a:t>Strungmann</a:t>
            </a:r>
            <a:r>
              <a:rPr lang="en-US" dirty="0" smtClean="0"/>
              <a:t> Forum 2010</a:t>
            </a:r>
            <a:endParaRPr lang="en-US" dirty="0"/>
          </a:p>
        </p:txBody>
      </p:sp>
      <p:sp>
        <p:nvSpPr>
          <p:cNvPr id="3" name="Content Placeholder 2"/>
          <p:cNvSpPr>
            <a:spLocks noGrp="1"/>
          </p:cNvSpPr>
          <p:nvPr>
            <p:ph idx="1"/>
          </p:nvPr>
        </p:nvSpPr>
        <p:spPr>
          <a:xfrm>
            <a:off x="838200" y="1690688"/>
            <a:ext cx="10515600" cy="5446294"/>
          </a:xfrm>
        </p:spPr>
        <p:txBody>
          <a:bodyPr>
            <a:normAutofit lnSpcReduction="10000"/>
          </a:bodyPr>
          <a:lstStyle/>
          <a:p>
            <a:pPr marL="0" indent="0">
              <a:buNone/>
            </a:pPr>
            <a:r>
              <a:rPr lang="en-US" dirty="0" smtClean="0"/>
              <a:t>Global eradication – the worldwide absence of a specific disease agent in nature as a result of deliberate control efforts that may be discontinued where the agent is judged no longer to present a significant risk from extrinsic sources (e.g., smallpox).</a:t>
            </a:r>
          </a:p>
          <a:p>
            <a:pPr marL="0" indent="0">
              <a:buNone/>
            </a:pPr>
            <a:endParaRPr lang="en-US" dirty="0"/>
          </a:p>
          <a:p>
            <a:pPr marL="0" indent="0">
              <a:buNone/>
            </a:pPr>
            <a:r>
              <a:rPr lang="en-US" dirty="0" smtClean="0"/>
              <a:t>Regional or national eradication – the absence of a specific disease agent in a defined geographic area as a result of deliberate control efforts that must be continued to prevent reestablished endemic transmission (e.g., polio, measles, rubella, guinea worm).</a:t>
            </a:r>
          </a:p>
          <a:p>
            <a:pPr marL="0" indent="0">
              <a:buNone/>
            </a:pPr>
            <a:endParaRPr lang="en-US" dirty="0"/>
          </a:p>
          <a:p>
            <a:pPr marL="0" indent="0">
              <a:buNone/>
            </a:pPr>
            <a:r>
              <a:rPr lang="en-US" dirty="0" smtClean="0"/>
              <a:t>		</a:t>
            </a:r>
            <a:r>
              <a:rPr lang="en-US" sz="2400" dirty="0" err="1" smtClean="0"/>
              <a:t>Cochi</a:t>
            </a:r>
            <a:r>
              <a:rPr lang="en-US" sz="2400" dirty="0" smtClean="0"/>
              <a:t> &amp; </a:t>
            </a:r>
            <a:r>
              <a:rPr lang="en-US" sz="2400" dirty="0" err="1" smtClean="0"/>
              <a:t>Dowdle</a:t>
            </a:r>
            <a:endParaRPr lang="en-US" sz="2400" dirty="0"/>
          </a:p>
        </p:txBody>
      </p:sp>
    </p:spTree>
    <p:extLst>
      <p:ext uri="{BB962C8B-B14F-4D97-AF65-F5344CB8AC3E}">
        <p14:creationId xmlns:p14="http://schemas.microsoft.com/office/powerpoint/2010/main" val="3938439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rld"/>
          <p:cNvPicPr>
            <a:picLocks noChangeAspect="1" noChangeArrowheads="1"/>
          </p:cNvPicPr>
          <p:nvPr/>
        </p:nvPicPr>
        <p:blipFill>
          <a:blip r:embed="rId2" cstate="print"/>
          <a:srcRect t="7835" b="2612"/>
          <a:stretch>
            <a:fillRect/>
          </a:stretch>
        </p:blipFill>
        <p:spPr bwMode="auto">
          <a:xfrm>
            <a:off x="3489325" y="0"/>
            <a:ext cx="5099050" cy="6858000"/>
          </a:xfrm>
          <a:prstGeom prst="rect">
            <a:avLst/>
          </a:prstGeom>
          <a:noFill/>
          <a:ln w="9525">
            <a:noFill/>
            <a:miter lim="800000"/>
            <a:headEnd/>
            <a:tailEnd/>
          </a:ln>
        </p:spPr>
      </p:pic>
    </p:spTree>
    <p:extLst>
      <p:ext uri="{BB962C8B-B14F-4D97-AF65-F5344CB8AC3E}">
        <p14:creationId xmlns:p14="http://schemas.microsoft.com/office/powerpoint/2010/main" val="729396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 H </a:t>
            </a:r>
            <a:r>
              <a:rPr lang="en-US" dirty="0" err="1" smtClean="0"/>
              <a:t>Hinman</a:t>
            </a:r>
            <a:r>
              <a:rPr lang="en-US" dirty="0" smtClean="0"/>
              <a:t> on Measles - 1966</a:t>
            </a:r>
            <a:endParaRPr lang="en-US" dirty="0"/>
          </a:p>
        </p:txBody>
      </p:sp>
      <p:sp>
        <p:nvSpPr>
          <p:cNvPr id="3" name="Content Placeholder 2"/>
          <p:cNvSpPr>
            <a:spLocks noGrp="1"/>
          </p:cNvSpPr>
          <p:nvPr>
            <p:ph idx="1"/>
          </p:nvPr>
        </p:nvSpPr>
        <p:spPr>
          <a:xfrm>
            <a:off x="1689903" y="1983710"/>
            <a:ext cx="8957841" cy="2680887"/>
          </a:xfrm>
        </p:spPr>
        <p:txBody>
          <a:bodyPr/>
          <a:lstStyle/>
          <a:p>
            <a:pPr marL="0" indent="0">
              <a:buNone/>
            </a:pPr>
            <a:r>
              <a:rPr lang="en-US" dirty="0"/>
              <a:t>“An eventual program of global eradication is forecasted.  Hopefully, it will not be long </a:t>
            </a:r>
            <a:r>
              <a:rPr lang="en-US" dirty="0" smtClean="0"/>
              <a:t>delayed”</a:t>
            </a:r>
            <a:endParaRPr lang="en-US" dirty="0"/>
          </a:p>
        </p:txBody>
      </p:sp>
    </p:spTree>
    <p:extLst>
      <p:ext uri="{BB962C8B-B14F-4D97-AF65-F5344CB8AC3E}">
        <p14:creationId xmlns:p14="http://schemas.microsoft.com/office/powerpoint/2010/main" val="324559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1980 International Conference on the Eradication of Infectious Diseases</a:t>
            </a:r>
            <a:endParaRPr lang="en-US" dirty="0"/>
          </a:p>
        </p:txBody>
      </p:sp>
      <p:sp>
        <p:nvSpPr>
          <p:cNvPr id="3" name="Content Placeholder 2"/>
          <p:cNvSpPr>
            <a:spLocks noGrp="1"/>
          </p:cNvSpPr>
          <p:nvPr>
            <p:ph idx="1"/>
          </p:nvPr>
        </p:nvSpPr>
        <p:spPr/>
        <p:txBody>
          <a:bodyPr/>
          <a:lstStyle/>
          <a:p>
            <a:pPr marL="0" indent="0">
              <a:buNone/>
            </a:pPr>
            <a:r>
              <a:rPr lang="en-US" dirty="0" smtClean="0"/>
              <a:t>“From a theoretical and technical point of view, measles can be eradicated from the world…Whether the financial, political and personnel resources necessary to achieve global eradication can be mobilized during the next several years remains in doubt.”</a:t>
            </a:r>
          </a:p>
          <a:p>
            <a:pPr marL="0" indent="0">
              <a:buNone/>
            </a:pPr>
            <a:endParaRPr lang="en-US" dirty="0"/>
          </a:p>
          <a:p>
            <a:pPr marL="0" indent="0">
              <a:buNone/>
            </a:pPr>
            <a:r>
              <a:rPr lang="en-US" dirty="0" smtClean="0"/>
              <a:t>		</a:t>
            </a:r>
            <a:r>
              <a:rPr lang="en-US" sz="2400" dirty="0" smtClean="0"/>
              <a:t>A </a:t>
            </a:r>
            <a:r>
              <a:rPr lang="en-US" sz="2400" dirty="0" err="1" smtClean="0"/>
              <a:t>Hinman</a:t>
            </a:r>
            <a:endParaRPr lang="en-US" sz="2400" dirty="0"/>
          </a:p>
        </p:txBody>
      </p:sp>
    </p:spTree>
    <p:extLst>
      <p:ext uri="{BB962C8B-B14F-4D97-AF65-F5344CB8AC3E}">
        <p14:creationId xmlns:p14="http://schemas.microsoft.com/office/powerpoint/2010/main" val="3163099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Hopkins, </a:t>
            </a:r>
            <a:r>
              <a:rPr lang="en-US" dirty="0" err="1" smtClean="0"/>
              <a:t>Koplan</a:t>
            </a:r>
            <a:r>
              <a:rPr lang="en-US" dirty="0" smtClean="0"/>
              <a:t>, </a:t>
            </a:r>
            <a:r>
              <a:rPr lang="en-US" dirty="0" err="1" smtClean="0"/>
              <a:t>Hinman</a:t>
            </a:r>
            <a:r>
              <a:rPr lang="en-US" dirty="0" smtClean="0"/>
              <a:t>, Lane - 1982</a:t>
            </a:r>
            <a:endParaRPr lang="en-US" dirty="0"/>
          </a:p>
        </p:txBody>
      </p:sp>
      <p:sp>
        <p:nvSpPr>
          <p:cNvPr id="3" name="Content Placeholder 2"/>
          <p:cNvSpPr>
            <a:spLocks noGrp="1"/>
          </p:cNvSpPr>
          <p:nvPr>
            <p:ph idx="1"/>
          </p:nvPr>
        </p:nvSpPr>
        <p:spPr>
          <a:xfrm>
            <a:off x="1574156" y="2222340"/>
            <a:ext cx="9038863" cy="3719170"/>
          </a:xfrm>
        </p:spPr>
        <p:txBody>
          <a:bodyPr/>
          <a:lstStyle/>
          <a:p>
            <a:pPr marL="0" indent="0">
              <a:buNone/>
            </a:pPr>
            <a:r>
              <a:rPr lang="en-US" dirty="0" smtClean="0"/>
              <a:t>Establish “</a:t>
            </a:r>
            <a:r>
              <a:rPr lang="en-US" dirty="0"/>
              <a:t>global measles eradication as a goal to be achieved by accelerated implementation of the </a:t>
            </a:r>
            <a:r>
              <a:rPr lang="en-US" dirty="0" smtClean="0"/>
              <a:t>World Health Organization’s Expanded </a:t>
            </a:r>
            <a:r>
              <a:rPr lang="en-US" dirty="0" err="1" smtClean="0"/>
              <a:t>Programme</a:t>
            </a:r>
            <a:r>
              <a:rPr lang="en-US" dirty="0" smtClean="0"/>
              <a:t> on Immunization.”</a:t>
            </a:r>
            <a:endParaRPr lang="en-US" dirty="0"/>
          </a:p>
        </p:txBody>
      </p:sp>
    </p:spTree>
    <p:extLst>
      <p:ext uri="{BB962C8B-B14F-4D97-AF65-F5344CB8AC3E}">
        <p14:creationId xmlns:p14="http://schemas.microsoft.com/office/powerpoint/2010/main" val="34750732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2041</TotalTime>
  <Words>2290</Words>
  <Application>Microsoft Office PowerPoint</Application>
  <PresentationFormat>Custom</PresentationFormat>
  <Paragraphs>263</Paragraphs>
  <Slides>48</Slides>
  <Notes>7</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48</vt:i4>
      </vt:variant>
    </vt:vector>
  </HeadingPairs>
  <TitlesOfParts>
    <vt:vector size="52" baseType="lpstr">
      <vt:lpstr>Office Theme</vt:lpstr>
      <vt:lpstr>think-cell Slide</vt:lpstr>
      <vt:lpstr>Chart</vt:lpstr>
      <vt:lpstr>Worksheet</vt:lpstr>
      <vt:lpstr>Measles and Rubella Eradication   </vt:lpstr>
      <vt:lpstr>Outline of Presentation</vt:lpstr>
      <vt:lpstr>Global measles deaths</vt:lpstr>
      <vt:lpstr>Eradication – Dahlem Conference 1997</vt:lpstr>
      <vt:lpstr>Eradication - Strungmann Forum 2010</vt:lpstr>
      <vt:lpstr>PowerPoint Presentation</vt:lpstr>
      <vt:lpstr>E H Hinman on Measles - 1966</vt:lpstr>
      <vt:lpstr>1980 International Conference on the Eradication of Infectious Diseases</vt:lpstr>
      <vt:lpstr>Hopkins, Koplan, Hinman, Lane - 1982</vt:lpstr>
      <vt:lpstr>D A Henderson - 1982</vt:lpstr>
      <vt:lpstr>Bill Foege - 1982</vt:lpstr>
      <vt:lpstr>Measles and Rubella Elimination Goals by WHO Region</vt:lpstr>
      <vt:lpstr>Feasibility of Measles Eradication </vt:lpstr>
      <vt:lpstr>International Task Force on Disease Eradication - 2016</vt:lpstr>
      <vt:lpstr>Horizontal and Vertical Programs - 1965</vt:lpstr>
      <vt:lpstr>PowerPoint Presentation</vt:lpstr>
      <vt:lpstr>Dahlem Group Report</vt:lpstr>
      <vt:lpstr>PowerPoint Presentation</vt:lpstr>
      <vt:lpstr>Actual and potential dangers of eradication for the health system and health development</vt:lpstr>
      <vt:lpstr>Atlanta Conference Conclusions</vt:lpstr>
      <vt:lpstr>Diagonal Approaches – Frenk &amp; Sepulveda</vt:lpstr>
      <vt:lpstr>Walt Orenstein on Diagonal Approaches</vt:lpstr>
      <vt:lpstr>PowerPoint Presentation</vt:lpstr>
      <vt:lpstr>Possible Tactical Elements to Link   Measles/Rubella Elimination and Immunization Program Strengthening</vt:lpstr>
      <vt:lpstr>PowerPoint Presentation</vt:lpstr>
      <vt:lpstr>Disease Eradication in the 21st Century - 2010</vt:lpstr>
      <vt:lpstr>ITFDE Conclusions 2016</vt:lpstr>
      <vt:lpstr>PowerPoint Presentation</vt:lpstr>
      <vt:lpstr>Maximizing Positive Synergies - WHO</vt:lpstr>
      <vt:lpstr>Major issues facing the Measles/Rubella Initiative</vt:lpstr>
      <vt:lpstr>PowerPoint Presentation</vt:lpstr>
      <vt:lpstr>Selected findings and recommendations from MidTerm Review - 1</vt:lpstr>
      <vt:lpstr>Major issues facing the Measles/Rubella Initiative</vt:lpstr>
      <vt:lpstr>16 priority countries for polio transition planning (represent 95% of GPEI assets)</vt:lpstr>
      <vt:lpstr>The 16 Priority Countries also contain…</vt:lpstr>
      <vt:lpstr>PowerPoint Presentation</vt:lpstr>
      <vt:lpstr>86% of WHO immunization personnel in Africa are polio-funded  40% of WHO AFRO’s workforce is polio-funded</vt:lpstr>
      <vt:lpstr>Major issues facing the Measles/Rubella Initiative</vt:lpstr>
      <vt:lpstr>Gavi transition/graduation</vt:lpstr>
      <vt:lpstr>Gavi transition/graduation</vt:lpstr>
      <vt:lpstr>Major issues facing the Measles/Rubella Initiative</vt:lpstr>
      <vt:lpstr>Selected findings and recommendations from MidTerm Review - 2</vt:lpstr>
      <vt:lpstr>Role of SIAs</vt:lpstr>
      <vt:lpstr>Definitions</vt:lpstr>
      <vt:lpstr>Recent increase in countries using rubella vaccine  Countries with rubella vaccine in the national immunization programme, by year of vaccine introduction </vt:lpstr>
      <vt:lpstr> Global rubella vaccination coverage still &lt;50%   Rubella containing vaccine 1st Dose (RCV1) coverage*  by WHO region, 1980-2015</vt:lpstr>
      <vt:lpstr>What do we need to do?</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Alan Hinman</cp:lastModifiedBy>
  <cp:revision>71</cp:revision>
  <cp:lastPrinted>2017-09-05T18:18:49Z</cp:lastPrinted>
  <dcterms:created xsi:type="dcterms:W3CDTF">2017-08-30T17:36:50Z</dcterms:created>
  <dcterms:modified xsi:type="dcterms:W3CDTF">2017-09-06T15:14:51Z</dcterms:modified>
</cp:coreProperties>
</file>