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8" r:id="rId4"/>
    <p:sldMasterId id="2147483710" r:id="rId5"/>
    <p:sldMasterId id="2147483722" r:id="rId6"/>
    <p:sldMasterId id="2147483734" r:id="rId7"/>
    <p:sldMasterId id="2147483746" r:id="rId8"/>
    <p:sldMasterId id="2147483758" r:id="rId9"/>
    <p:sldMasterId id="2147483830" r:id="rId10"/>
  </p:sldMasterIdLst>
  <p:notesMasterIdLst>
    <p:notesMasterId r:id="rId49"/>
  </p:notesMasterIdLst>
  <p:sldIdLst>
    <p:sldId id="275" r:id="rId11"/>
    <p:sldId id="374" r:id="rId12"/>
    <p:sldId id="376" r:id="rId13"/>
    <p:sldId id="395" r:id="rId14"/>
    <p:sldId id="375" r:id="rId15"/>
    <p:sldId id="377" r:id="rId16"/>
    <p:sldId id="371" r:id="rId17"/>
    <p:sldId id="324" r:id="rId18"/>
    <p:sldId id="325" r:id="rId19"/>
    <p:sldId id="406" r:id="rId20"/>
    <p:sldId id="327" r:id="rId21"/>
    <p:sldId id="358" r:id="rId22"/>
    <p:sldId id="407" r:id="rId23"/>
    <p:sldId id="408" r:id="rId24"/>
    <p:sldId id="409" r:id="rId25"/>
    <p:sldId id="388" r:id="rId26"/>
    <p:sldId id="411" r:id="rId27"/>
    <p:sldId id="412" r:id="rId28"/>
    <p:sldId id="399" r:id="rId29"/>
    <p:sldId id="398" r:id="rId30"/>
    <p:sldId id="392" r:id="rId31"/>
    <p:sldId id="403" r:id="rId32"/>
    <p:sldId id="405" r:id="rId33"/>
    <p:sldId id="404" r:id="rId34"/>
    <p:sldId id="343" r:id="rId35"/>
    <p:sldId id="341" r:id="rId36"/>
    <p:sldId id="344" r:id="rId37"/>
    <p:sldId id="345" r:id="rId38"/>
    <p:sldId id="417" r:id="rId39"/>
    <p:sldId id="414" r:id="rId40"/>
    <p:sldId id="378" r:id="rId41"/>
    <p:sldId id="422" r:id="rId42"/>
    <p:sldId id="423" r:id="rId43"/>
    <p:sldId id="356" r:id="rId44"/>
    <p:sldId id="421" r:id="rId45"/>
    <p:sldId id="357" r:id="rId46"/>
    <p:sldId id="277" r:id="rId47"/>
    <p:sldId id="27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8CBA"/>
    <a:srgbClr val="0000CC"/>
    <a:srgbClr val="F9A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0629" autoAdjust="0"/>
  </p:normalViewPr>
  <p:slideViewPr>
    <p:cSldViewPr>
      <p:cViewPr>
        <p:scale>
          <a:sx n="68" d="100"/>
          <a:sy n="68" d="100"/>
        </p:scale>
        <p:origin x="-144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India</c:v>
                </c:pt>
              </c:strCache>
            </c:strRef>
          </c:tx>
          <c:invertIfNegative val="0"/>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Sheet1!$B$2:$N$2</c:f>
              <c:numCache>
                <c:formatCode>General</c:formatCode>
                <c:ptCount val="13"/>
                <c:pt idx="0">
                  <c:v>47147</c:v>
                </c:pt>
                <c:pt idx="1">
                  <c:v>55443</c:v>
                </c:pt>
                <c:pt idx="2">
                  <c:v>36711</c:v>
                </c:pt>
                <c:pt idx="3">
                  <c:v>64185</c:v>
                </c:pt>
                <c:pt idx="4">
                  <c:v>41144</c:v>
                </c:pt>
                <c:pt idx="5">
                  <c:v>44258</c:v>
                </c:pt>
                <c:pt idx="6">
                  <c:v>56188</c:v>
                </c:pt>
                <c:pt idx="7">
                  <c:v>31458</c:v>
                </c:pt>
                <c:pt idx="8">
                  <c:v>33634</c:v>
                </c:pt>
                <c:pt idx="9">
                  <c:v>18668</c:v>
                </c:pt>
                <c:pt idx="10">
                  <c:v>13822</c:v>
                </c:pt>
                <c:pt idx="11">
                  <c:v>24977</c:v>
                </c:pt>
                <c:pt idx="12">
                  <c:v>25488</c:v>
                </c:pt>
              </c:numCache>
            </c:numRef>
          </c:val>
        </c:ser>
        <c:ser>
          <c:idx val="1"/>
          <c:order val="1"/>
          <c:tx>
            <c:strRef>
              <c:f>Sheet1!$A$3</c:f>
              <c:strCache>
                <c:ptCount val="1"/>
                <c:pt idx="0">
                  <c:v>Indonesia</c:v>
                </c:pt>
              </c:strCache>
            </c:strRef>
          </c:tx>
          <c:invertIfNegative val="0"/>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Sheet1!$B$3:$N$3</c:f>
              <c:numCache>
                <c:formatCode>General</c:formatCode>
                <c:ptCount val="13"/>
                <c:pt idx="0">
                  <c:v>24457</c:v>
                </c:pt>
                <c:pt idx="1">
                  <c:v>29171</c:v>
                </c:pt>
                <c:pt idx="2">
                  <c:v>15853</c:v>
                </c:pt>
                <c:pt idx="3">
                  <c:v>20422</c:v>
                </c:pt>
                <c:pt idx="4">
                  <c:v>19456</c:v>
                </c:pt>
                <c:pt idx="5">
                  <c:v>15369</c:v>
                </c:pt>
                <c:pt idx="6">
                  <c:v>20818</c:v>
                </c:pt>
                <c:pt idx="7">
                  <c:v>18869</c:v>
                </c:pt>
                <c:pt idx="8">
                  <c:v>21893</c:v>
                </c:pt>
                <c:pt idx="9">
                  <c:v>15489</c:v>
                </c:pt>
                <c:pt idx="10">
                  <c:v>8419</c:v>
                </c:pt>
                <c:pt idx="11">
                  <c:v>12943</c:v>
                </c:pt>
                <c:pt idx="12">
                  <c:v>818</c:v>
                </c:pt>
              </c:numCache>
            </c:numRef>
          </c:val>
        </c:ser>
        <c:ser>
          <c:idx val="2"/>
          <c:order val="2"/>
          <c:tx>
            <c:strRef>
              <c:f>Sheet1!$A$4</c:f>
              <c:strCache>
                <c:ptCount val="1"/>
                <c:pt idx="0">
                  <c:v>others§</c:v>
                </c:pt>
              </c:strCache>
            </c:strRef>
          </c:tx>
          <c:spPr>
            <a:solidFill>
              <a:srgbClr val="FFC000"/>
            </a:solidFill>
          </c:spPr>
          <c:invertIfNegative val="0"/>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Sheet1!$B$4:$N$4</c:f>
              <c:numCache>
                <c:formatCode>General</c:formatCode>
                <c:ptCount val="13"/>
                <c:pt idx="0">
                  <c:v>22994</c:v>
                </c:pt>
                <c:pt idx="1">
                  <c:v>27427</c:v>
                </c:pt>
                <c:pt idx="2">
                  <c:v>36409</c:v>
                </c:pt>
                <c:pt idx="3">
                  <c:v>13515</c:v>
                </c:pt>
                <c:pt idx="4">
                  <c:v>12945</c:v>
                </c:pt>
                <c:pt idx="5">
                  <c:v>12912</c:v>
                </c:pt>
                <c:pt idx="6">
                  <c:v>7350</c:v>
                </c:pt>
                <c:pt idx="7">
                  <c:v>3901</c:v>
                </c:pt>
                <c:pt idx="8">
                  <c:v>14019</c:v>
                </c:pt>
                <c:pt idx="9">
                  <c:v>12788</c:v>
                </c:pt>
                <c:pt idx="10">
                  <c:v>7860</c:v>
                </c:pt>
                <c:pt idx="11">
                  <c:v>3426</c:v>
                </c:pt>
                <c:pt idx="12">
                  <c:v>3626</c:v>
                </c:pt>
              </c:numCache>
            </c:numRef>
          </c:val>
        </c:ser>
        <c:dLbls>
          <c:showLegendKey val="0"/>
          <c:showVal val="0"/>
          <c:showCatName val="0"/>
          <c:showSerName val="0"/>
          <c:showPercent val="0"/>
          <c:showBubbleSize val="0"/>
        </c:dLbls>
        <c:gapWidth val="150"/>
        <c:overlap val="100"/>
        <c:axId val="33303552"/>
        <c:axId val="33309824"/>
      </c:barChart>
      <c:lineChart>
        <c:grouping val="standard"/>
        <c:varyColors val="0"/>
        <c:ser>
          <c:idx val="3"/>
          <c:order val="3"/>
          <c:tx>
            <c:strRef>
              <c:f>Sheet1!$A$5</c:f>
              <c:strCache>
                <c:ptCount val="1"/>
                <c:pt idx="0">
                  <c:v>SEAR MCV1 coverage</c:v>
                </c:pt>
              </c:strCache>
            </c:strRef>
          </c:tx>
          <c:spPr>
            <a:ln w="50800">
              <a:solidFill>
                <a:srgbClr val="FF0000"/>
              </a:solidFill>
            </a:ln>
          </c:spPr>
          <c:marker>
            <c:symbol val="dash"/>
            <c:size val="8"/>
            <c:spPr>
              <a:solidFill>
                <a:srgbClr val="FF0000"/>
              </a:solidFill>
              <a:ln w="12700">
                <a:solidFill>
                  <a:srgbClr val="FF0000"/>
                </a:solidFill>
              </a:ln>
            </c:spPr>
          </c:marker>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Sheet1!$B$5:$N$5</c:f>
              <c:numCache>
                <c:formatCode>General</c:formatCode>
                <c:ptCount val="13"/>
                <c:pt idx="0">
                  <c:v>66</c:v>
                </c:pt>
                <c:pt idx="1">
                  <c:v>69</c:v>
                </c:pt>
                <c:pt idx="2">
                  <c:v>73</c:v>
                </c:pt>
                <c:pt idx="3">
                  <c:v>73</c:v>
                </c:pt>
                <c:pt idx="4">
                  <c:v>74</c:v>
                </c:pt>
                <c:pt idx="5">
                  <c:v>76</c:v>
                </c:pt>
                <c:pt idx="6">
                  <c:v>80</c:v>
                </c:pt>
                <c:pt idx="7">
                  <c:v>83</c:v>
                </c:pt>
                <c:pt idx="8">
                  <c:v>85</c:v>
                </c:pt>
                <c:pt idx="9">
                  <c:v>84</c:v>
                </c:pt>
                <c:pt idx="10">
                  <c:v>84</c:v>
                </c:pt>
                <c:pt idx="11">
                  <c:v>84</c:v>
                </c:pt>
                <c:pt idx="12">
                  <c:v>84</c:v>
                </c:pt>
              </c:numCache>
            </c:numRef>
          </c:val>
          <c:smooth val="0"/>
        </c:ser>
        <c:ser>
          <c:idx val="4"/>
          <c:order val="4"/>
          <c:tx>
            <c:strRef>
              <c:f>Sheet1!$A$6</c:f>
              <c:strCache>
                <c:ptCount val="1"/>
                <c:pt idx="0">
                  <c:v>SEAR MCV2 coverage</c:v>
                </c:pt>
              </c:strCache>
            </c:strRef>
          </c:tx>
          <c:spPr>
            <a:ln w="50800">
              <a:solidFill>
                <a:srgbClr val="7030A0"/>
              </a:solidFill>
            </a:ln>
          </c:spPr>
          <c:marker>
            <c:symbol val="dash"/>
            <c:size val="8"/>
            <c:spPr>
              <a:solidFill>
                <a:srgbClr val="7030A0"/>
              </a:solidFill>
              <a:ln>
                <a:solidFill>
                  <a:srgbClr val="7030A0"/>
                </a:solidFill>
              </a:ln>
            </c:spPr>
          </c:marker>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Sheet1!$B$6:$N$6</c:f>
              <c:numCache>
                <c:formatCode>General</c:formatCode>
                <c:ptCount val="13"/>
                <c:pt idx="0">
                  <c:v>6</c:v>
                </c:pt>
                <c:pt idx="1">
                  <c:v>7</c:v>
                </c:pt>
                <c:pt idx="2">
                  <c:v>6</c:v>
                </c:pt>
                <c:pt idx="3">
                  <c:v>10</c:v>
                </c:pt>
                <c:pt idx="4">
                  <c:v>13</c:v>
                </c:pt>
                <c:pt idx="5">
                  <c:v>14</c:v>
                </c:pt>
                <c:pt idx="6">
                  <c:v>15</c:v>
                </c:pt>
                <c:pt idx="7">
                  <c:v>16</c:v>
                </c:pt>
                <c:pt idx="8">
                  <c:v>35</c:v>
                </c:pt>
                <c:pt idx="9">
                  <c:v>42</c:v>
                </c:pt>
                <c:pt idx="10">
                  <c:v>59</c:v>
                </c:pt>
                <c:pt idx="11">
                  <c:v>59</c:v>
                </c:pt>
                <c:pt idx="12">
                  <c:v>59</c:v>
                </c:pt>
              </c:numCache>
            </c:numRef>
          </c:val>
          <c:smooth val="0"/>
        </c:ser>
        <c:dLbls>
          <c:showLegendKey val="0"/>
          <c:showVal val="0"/>
          <c:showCatName val="0"/>
          <c:showSerName val="0"/>
          <c:showPercent val="0"/>
          <c:showBubbleSize val="0"/>
        </c:dLbls>
        <c:marker val="1"/>
        <c:smooth val="0"/>
        <c:axId val="33322112"/>
        <c:axId val="33311744"/>
      </c:lineChart>
      <c:catAx>
        <c:axId val="33303552"/>
        <c:scaling>
          <c:orientation val="minMax"/>
        </c:scaling>
        <c:delete val="0"/>
        <c:axPos val="b"/>
        <c:numFmt formatCode="General" sourceLinked="0"/>
        <c:majorTickMark val="out"/>
        <c:minorTickMark val="none"/>
        <c:tickLblPos val="nextTo"/>
        <c:crossAx val="33309824"/>
        <c:crosses val="autoZero"/>
        <c:auto val="1"/>
        <c:lblAlgn val="ctr"/>
        <c:lblOffset val="100"/>
        <c:noMultiLvlLbl val="0"/>
      </c:catAx>
      <c:valAx>
        <c:axId val="33309824"/>
        <c:scaling>
          <c:orientation val="minMax"/>
        </c:scaling>
        <c:delete val="0"/>
        <c:axPos val="l"/>
        <c:title>
          <c:tx>
            <c:rich>
              <a:bodyPr rot="-5400000" vert="horz"/>
              <a:lstStyle/>
              <a:p>
                <a:pPr>
                  <a:defRPr b="0"/>
                </a:pPr>
                <a:r>
                  <a:rPr lang="en-US" b="0"/>
                  <a:t>Number of cases</a:t>
                </a:r>
              </a:p>
            </c:rich>
          </c:tx>
          <c:layout/>
          <c:overlay val="0"/>
        </c:title>
        <c:numFmt formatCode="General" sourceLinked="1"/>
        <c:majorTickMark val="out"/>
        <c:minorTickMark val="none"/>
        <c:tickLblPos val="nextTo"/>
        <c:crossAx val="33303552"/>
        <c:crosses val="autoZero"/>
        <c:crossBetween val="between"/>
      </c:valAx>
      <c:valAx>
        <c:axId val="33311744"/>
        <c:scaling>
          <c:orientation val="minMax"/>
          <c:max val="100"/>
        </c:scaling>
        <c:delete val="0"/>
        <c:axPos val="r"/>
        <c:title>
          <c:tx>
            <c:rich>
              <a:bodyPr rot="-5400000" vert="horz"/>
              <a:lstStyle/>
              <a:p>
                <a:pPr>
                  <a:defRPr b="0"/>
                </a:pPr>
                <a:r>
                  <a:rPr lang="en-US" b="0" dirty="0" smtClean="0"/>
                  <a:t>Coverage (%)</a:t>
                </a:r>
                <a:endParaRPr lang="en-US" b="0" dirty="0"/>
              </a:p>
            </c:rich>
          </c:tx>
          <c:layout/>
          <c:overlay val="0"/>
        </c:title>
        <c:numFmt formatCode="General" sourceLinked="1"/>
        <c:majorTickMark val="out"/>
        <c:minorTickMark val="none"/>
        <c:tickLblPos val="nextTo"/>
        <c:crossAx val="33322112"/>
        <c:crosses val="max"/>
        <c:crossBetween val="between"/>
      </c:valAx>
      <c:catAx>
        <c:axId val="33322112"/>
        <c:scaling>
          <c:orientation val="minMax"/>
        </c:scaling>
        <c:delete val="1"/>
        <c:axPos val="b"/>
        <c:numFmt formatCode="General" sourceLinked="1"/>
        <c:majorTickMark val="out"/>
        <c:minorTickMark val="none"/>
        <c:tickLblPos val="nextTo"/>
        <c:crossAx val="33311744"/>
        <c:crosses val="autoZero"/>
        <c:auto val="1"/>
        <c:lblAlgn val="ctr"/>
        <c:lblOffset val="100"/>
        <c:noMultiLvlLbl val="0"/>
      </c:catAx>
      <c:spPr>
        <a:noFill/>
        <a:ln w="25400">
          <a:noFill/>
        </a:ln>
      </c:spPr>
    </c:plotArea>
    <c:legend>
      <c:legendPos val="b"/>
      <c:layout/>
      <c:overlay val="0"/>
    </c:legend>
    <c:plotVisOnly val="1"/>
    <c:dispBlanksAs val="gap"/>
    <c:showDLblsOverMax val="0"/>
  </c:chart>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Sheet1!$A$2</c:f>
              <c:strCache>
                <c:ptCount val="1"/>
                <c:pt idx="0">
                  <c:v>India</c:v>
                </c:pt>
              </c:strCache>
            </c:strRef>
          </c:tx>
          <c:invertIfNegative val="0"/>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Sheet1!$B$2:$N$2</c:f>
              <c:numCache>
                <c:formatCode>General</c:formatCode>
                <c:ptCount val="13"/>
                <c:pt idx="0">
                  <c:v>0</c:v>
                </c:pt>
                <c:pt idx="1">
                  <c:v>0</c:v>
                </c:pt>
                <c:pt idx="2">
                  <c:v>0</c:v>
                </c:pt>
                <c:pt idx="3">
                  <c:v>0</c:v>
                </c:pt>
                <c:pt idx="4">
                  <c:v>0</c:v>
                </c:pt>
                <c:pt idx="5">
                  <c:v>0</c:v>
                </c:pt>
                <c:pt idx="6">
                  <c:v>0</c:v>
                </c:pt>
                <c:pt idx="7">
                  <c:v>0</c:v>
                </c:pt>
                <c:pt idx="8">
                  <c:v>0</c:v>
                </c:pt>
                <c:pt idx="9">
                  <c:v>1232</c:v>
                </c:pt>
                <c:pt idx="10">
                  <c:v>3698</c:v>
                </c:pt>
                <c:pt idx="11">
                  <c:v>4870</c:v>
                </c:pt>
                <c:pt idx="12">
                  <c:v>3252</c:v>
                </c:pt>
              </c:numCache>
            </c:numRef>
          </c:val>
        </c:ser>
        <c:ser>
          <c:idx val="1"/>
          <c:order val="1"/>
          <c:tx>
            <c:strRef>
              <c:f>Sheet1!$A$3</c:f>
              <c:strCache>
                <c:ptCount val="1"/>
                <c:pt idx="0">
                  <c:v>Indonesia</c:v>
                </c:pt>
              </c:strCache>
            </c:strRef>
          </c:tx>
          <c:invertIfNegative val="0"/>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Sheet1!$B$3:$N$3</c:f>
              <c:numCache>
                <c:formatCode>General</c:formatCode>
                <c:ptCount val="13"/>
                <c:pt idx="0">
                  <c:v>0</c:v>
                </c:pt>
                <c:pt idx="1">
                  <c:v>0</c:v>
                </c:pt>
                <c:pt idx="2">
                  <c:v>0</c:v>
                </c:pt>
                <c:pt idx="3">
                  <c:v>105</c:v>
                </c:pt>
                <c:pt idx="4">
                  <c:v>168</c:v>
                </c:pt>
                <c:pt idx="5">
                  <c:v>340</c:v>
                </c:pt>
                <c:pt idx="6">
                  <c:v>2090</c:v>
                </c:pt>
                <c:pt idx="7">
                  <c:v>1323</c:v>
                </c:pt>
                <c:pt idx="8">
                  <c:v>1959</c:v>
                </c:pt>
                <c:pt idx="9">
                  <c:v>1020</c:v>
                </c:pt>
                <c:pt idx="10">
                  <c:v>2355</c:v>
                </c:pt>
                <c:pt idx="11">
                  <c:v>3542</c:v>
                </c:pt>
                <c:pt idx="12">
                  <c:v>826</c:v>
                </c:pt>
              </c:numCache>
            </c:numRef>
          </c:val>
        </c:ser>
        <c:ser>
          <c:idx val="2"/>
          <c:order val="2"/>
          <c:tx>
            <c:strRef>
              <c:f>Sheet1!$A$4</c:f>
              <c:strCache>
                <c:ptCount val="1"/>
                <c:pt idx="0">
                  <c:v>others§</c:v>
                </c:pt>
              </c:strCache>
            </c:strRef>
          </c:tx>
          <c:spPr>
            <a:solidFill>
              <a:schemeClr val="bg2">
                <a:lumMod val="50000"/>
              </a:schemeClr>
            </a:solidFill>
          </c:spPr>
          <c:invertIfNegative val="0"/>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Sheet1!$B$4:$N$4</c:f>
              <c:numCache>
                <c:formatCode>General</c:formatCode>
                <c:ptCount val="13"/>
                <c:pt idx="0">
                  <c:v>1475</c:v>
                </c:pt>
                <c:pt idx="1">
                  <c:v>1231</c:v>
                </c:pt>
                <c:pt idx="2">
                  <c:v>9834</c:v>
                </c:pt>
                <c:pt idx="3">
                  <c:v>4026</c:v>
                </c:pt>
                <c:pt idx="4">
                  <c:v>13905</c:v>
                </c:pt>
                <c:pt idx="5">
                  <c:v>7096</c:v>
                </c:pt>
                <c:pt idx="6">
                  <c:v>15118</c:v>
                </c:pt>
                <c:pt idx="7">
                  <c:v>13952</c:v>
                </c:pt>
                <c:pt idx="8">
                  <c:v>7851</c:v>
                </c:pt>
                <c:pt idx="9">
                  <c:v>4625</c:v>
                </c:pt>
                <c:pt idx="10">
                  <c:v>4381</c:v>
                </c:pt>
                <c:pt idx="11">
                  <c:v>1126</c:v>
                </c:pt>
                <c:pt idx="12">
                  <c:v>867</c:v>
                </c:pt>
              </c:numCache>
            </c:numRef>
          </c:val>
        </c:ser>
        <c:dLbls>
          <c:showLegendKey val="0"/>
          <c:showVal val="0"/>
          <c:showCatName val="0"/>
          <c:showSerName val="0"/>
          <c:showPercent val="0"/>
          <c:showBubbleSize val="0"/>
        </c:dLbls>
        <c:gapWidth val="150"/>
        <c:overlap val="100"/>
        <c:axId val="33182848"/>
        <c:axId val="33184768"/>
      </c:barChart>
      <c:lineChart>
        <c:grouping val="standard"/>
        <c:varyColors val="0"/>
        <c:ser>
          <c:idx val="3"/>
          <c:order val="3"/>
          <c:tx>
            <c:strRef>
              <c:f>Sheet1!$A$5</c:f>
              <c:strCache>
                <c:ptCount val="1"/>
                <c:pt idx="0">
                  <c:v>SEAR RCV1 coverage</c:v>
                </c:pt>
              </c:strCache>
            </c:strRef>
          </c:tx>
          <c:spPr>
            <a:ln w="50800">
              <a:solidFill>
                <a:srgbClr val="FF0000"/>
              </a:solidFill>
            </a:ln>
          </c:spPr>
          <c:marker>
            <c:symbol val="dash"/>
            <c:size val="8"/>
            <c:spPr>
              <a:solidFill>
                <a:srgbClr val="FF0000"/>
              </a:solidFill>
              <a:ln w="12700">
                <a:solidFill>
                  <a:srgbClr val="FF0000"/>
                </a:solidFill>
              </a:ln>
            </c:spPr>
          </c:marker>
          <c:cat>
            <c:strRef>
              <c:f>Sheet1!$B$1:$N$1</c:f>
              <c:strCach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strCache>
            </c:strRef>
          </c:cat>
          <c:val>
            <c:numRef>
              <c:f>Sheet1!$B$5:$N$5</c:f>
              <c:numCache>
                <c:formatCode>General</c:formatCode>
                <c:ptCount val="13"/>
                <c:pt idx="0">
                  <c:v>0.04</c:v>
                </c:pt>
                <c:pt idx="1">
                  <c:v>4.5999999999999999E-2</c:v>
                </c:pt>
                <c:pt idx="2">
                  <c:v>4.3999999999999997E-2</c:v>
                </c:pt>
                <c:pt idx="3">
                  <c:v>4.7199999999999999E-2</c:v>
                </c:pt>
                <c:pt idx="4">
                  <c:v>0.05</c:v>
                </c:pt>
                <c:pt idx="5">
                  <c:v>4.5199999999999997E-2</c:v>
                </c:pt>
                <c:pt idx="6">
                  <c:v>4.5999999999999999E-2</c:v>
                </c:pt>
                <c:pt idx="7">
                  <c:v>4.8000000000000001E-2</c:v>
                </c:pt>
                <c:pt idx="8">
                  <c:v>0.05</c:v>
                </c:pt>
                <c:pt idx="9">
                  <c:v>2</c:v>
                </c:pt>
                <c:pt idx="10">
                  <c:v>10</c:v>
                </c:pt>
                <c:pt idx="11">
                  <c:v>12</c:v>
                </c:pt>
                <c:pt idx="12">
                  <c:v>12</c:v>
                </c:pt>
              </c:numCache>
            </c:numRef>
          </c:val>
          <c:smooth val="0"/>
        </c:ser>
        <c:dLbls>
          <c:showLegendKey val="0"/>
          <c:showVal val="0"/>
          <c:showCatName val="0"/>
          <c:showSerName val="0"/>
          <c:showPercent val="0"/>
          <c:showBubbleSize val="0"/>
        </c:dLbls>
        <c:marker val="1"/>
        <c:smooth val="0"/>
        <c:axId val="33192960"/>
        <c:axId val="33191040"/>
      </c:lineChart>
      <c:catAx>
        <c:axId val="33182848"/>
        <c:scaling>
          <c:orientation val="minMax"/>
        </c:scaling>
        <c:delete val="0"/>
        <c:axPos val="b"/>
        <c:numFmt formatCode="General" sourceLinked="0"/>
        <c:majorTickMark val="out"/>
        <c:minorTickMark val="none"/>
        <c:tickLblPos val="nextTo"/>
        <c:crossAx val="33184768"/>
        <c:crosses val="autoZero"/>
        <c:auto val="1"/>
        <c:lblAlgn val="ctr"/>
        <c:lblOffset val="100"/>
        <c:noMultiLvlLbl val="0"/>
      </c:catAx>
      <c:valAx>
        <c:axId val="33184768"/>
        <c:scaling>
          <c:orientation val="minMax"/>
        </c:scaling>
        <c:delete val="0"/>
        <c:axPos val="l"/>
        <c:title>
          <c:tx>
            <c:rich>
              <a:bodyPr rot="-5400000" vert="horz"/>
              <a:lstStyle/>
              <a:p>
                <a:pPr>
                  <a:defRPr/>
                </a:pPr>
                <a:r>
                  <a:rPr lang="en-US"/>
                  <a:t>Number of cases</a:t>
                </a:r>
              </a:p>
            </c:rich>
          </c:tx>
          <c:layout/>
          <c:overlay val="0"/>
        </c:title>
        <c:numFmt formatCode="General" sourceLinked="1"/>
        <c:majorTickMark val="out"/>
        <c:minorTickMark val="none"/>
        <c:tickLblPos val="nextTo"/>
        <c:crossAx val="33182848"/>
        <c:crosses val="autoZero"/>
        <c:crossBetween val="between"/>
      </c:valAx>
      <c:valAx>
        <c:axId val="33191040"/>
        <c:scaling>
          <c:orientation val="minMax"/>
          <c:max val="100"/>
        </c:scaling>
        <c:delete val="0"/>
        <c:axPos val="r"/>
        <c:title>
          <c:tx>
            <c:rich>
              <a:bodyPr rot="-5400000" vert="horz"/>
              <a:lstStyle/>
              <a:p>
                <a:pPr>
                  <a:defRPr/>
                </a:pPr>
                <a:r>
                  <a:rPr lang="en-US" dirty="0" smtClean="0"/>
                  <a:t>Coverage ()</a:t>
                </a:r>
                <a:endParaRPr lang="en-US" dirty="0"/>
              </a:p>
            </c:rich>
          </c:tx>
          <c:layout/>
          <c:overlay val="0"/>
        </c:title>
        <c:numFmt formatCode="General" sourceLinked="1"/>
        <c:majorTickMark val="out"/>
        <c:minorTickMark val="none"/>
        <c:tickLblPos val="nextTo"/>
        <c:crossAx val="33192960"/>
        <c:crosses val="max"/>
        <c:crossBetween val="between"/>
      </c:valAx>
      <c:catAx>
        <c:axId val="33192960"/>
        <c:scaling>
          <c:orientation val="minMax"/>
        </c:scaling>
        <c:delete val="1"/>
        <c:axPos val="b"/>
        <c:numFmt formatCode="General" sourceLinked="1"/>
        <c:majorTickMark val="out"/>
        <c:minorTickMark val="none"/>
        <c:tickLblPos val="nextTo"/>
        <c:crossAx val="33191040"/>
        <c:crosses val="autoZero"/>
        <c:auto val="1"/>
        <c:lblAlgn val="ctr"/>
        <c:lblOffset val="100"/>
        <c:noMultiLvlLbl val="0"/>
      </c:catAx>
    </c:plotArea>
    <c:legend>
      <c:legendPos val="b"/>
      <c:layout/>
      <c:overlay val="0"/>
    </c:legend>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c:f>
              <c:strCache>
                <c:ptCount val="1"/>
                <c:pt idx="0">
                  <c:v>Number of Measles Specimen</c:v>
                </c:pt>
              </c:strCache>
            </c:strRef>
          </c:tx>
          <c:spPr>
            <a:solidFill>
              <a:srgbClr val="FF0000"/>
            </a:solidFill>
            <a:effectLst>
              <a:outerShdw blurRad="50800" dist="38100" algn="l" rotWithShape="0">
                <a:prstClr val="black">
                  <a:alpha val="40000"/>
                </a:prstClr>
              </a:outerShdw>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Sheet1!$C$3:$I$3</c:f>
              <c:numCache>
                <c:formatCode>General</c:formatCode>
                <c:ptCount val="7"/>
                <c:pt idx="0">
                  <c:v>2009</c:v>
                </c:pt>
                <c:pt idx="1">
                  <c:v>2010</c:v>
                </c:pt>
                <c:pt idx="2">
                  <c:v>2011</c:v>
                </c:pt>
                <c:pt idx="3">
                  <c:v>2012</c:v>
                </c:pt>
                <c:pt idx="4">
                  <c:v>2013</c:v>
                </c:pt>
                <c:pt idx="5">
                  <c:v>2014</c:v>
                </c:pt>
                <c:pt idx="6">
                  <c:v>2015</c:v>
                </c:pt>
              </c:numCache>
            </c:numRef>
          </c:cat>
          <c:val>
            <c:numRef>
              <c:f>Sheet1!$C$30:$I$30</c:f>
              <c:numCache>
                <c:formatCode>_-* #,##0_-;\-* #,##0_-;_-* "-"??_-;_-@_-</c:formatCode>
                <c:ptCount val="7"/>
                <c:pt idx="0">
                  <c:v>6381</c:v>
                </c:pt>
                <c:pt idx="1">
                  <c:v>5774</c:v>
                </c:pt>
                <c:pt idx="2">
                  <c:v>18197</c:v>
                </c:pt>
                <c:pt idx="3">
                  <c:v>13228</c:v>
                </c:pt>
                <c:pt idx="4">
                  <c:v>13843</c:v>
                </c:pt>
                <c:pt idx="5">
                  <c:v>20917</c:v>
                </c:pt>
                <c:pt idx="6">
                  <c:v>26411</c:v>
                </c:pt>
              </c:numCache>
            </c:numRef>
          </c:val>
        </c:ser>
        <c:dLbls>
          <c:showLegendKey val="0"/>
          <c:showVal val="0"/>
          <c:showCatName val="0"/>
          <c:showSerName val="0"/>
          <c:showPercent val="0"/>
          <c:showBubbleSize val="0"/>
        </c:dLbls>
        <c:gapWidth val="150"/>
        <c:axId val="35581952"/>
        <c:axId val="35583488"/>
      </c:barChart>
      <c:catAx>
        <c:axId val="35581952"/>
        <c:scaling>
          <c:orientation val="minMax"/>
        </c:scaling>
        <c:delete val="0"/>
        <c:axPos val="b"/>
        <c:numFmt formatCode="General" sourceLinked="1"/>
        <c:majorTickMark val="out"/>
        <c:minorTickMark val="none"/>
        <c:tickLblPos val="nextTo"/>
        <c:spPr>
          <a:effectLst>
            <a:glow>
              <a:schemeClr val="accent1">
                <a:alpha val="40000"/>
              </a:schemeClr>
            </a:glow>
          </a:effectLst>
        </c:spPr>
        <c:txPr>
          <a:bodyPr/>
          <a:lstStyle/>
          <a:p>
            <a:pPr>
              <a:defRPr sz="1200"/>
            </a:pPr>
            <a:endParaRPr lang="en-US"/>
          </a:p>
        </c:txPr>
        <c:crossAx val="35583488"/>
        <c:crosses val="autoZero"/>
        <c:auto val="1"/>
        <c:lblAlgn val="ctr"/>
        <c:lblOffset val="100"/>
        <c:noMultiLvlLbl val="0"/>
      </c:catAx>
      <c:valAx>
        <c:axId val="35583488"/>
        <c:scaling>
          <c:orientation val="minMax"/>
        </c:scaling>
        <c:delete val="0"/>
        <c:axPos val="l"/>
        <c:majorGridlines/>
        <c:numFmt formatCode="_-* #,##0_-;\-* #,##0_-;_-* &quot;-&quot;??_-;_-@_-" sourceLinked="1"/>
        <c:majorTickMark val="out"/>
        <c:minorTickMark val="none"/>
        <c:tickLblPos val="nextTo"/>
        <c:spPr>
          <a:effectLst>
            <a:outerShdw blurRad="50800" dist="50800" dir="5400000" algn="ctr" rotWithShape="0">
              <a:schemeClr val="bg1"/>
            </a:outerShdw>
          </a:effectLst>
        </c:spPr>
        <c:txPr>
          <a:bodyPr/>
          <a:lstStyle/>
          <a:p>
            <a:pPr>
              <a:defRPr sz="1200"/>
            </a:pPr>
            <a:endParaRPr lang="en-US"/>
          </a:p>
        </c:txPr>
        <c:crossAx val="35581952"/>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607423079499459E-2"/>
          <c:y val="3.515625E-2"/>
          <c:w val="0.90160874194762841"/>
          <c:h val="0.658203125"/>
        </c:manualLayout>
      </c:layout>
      <c:barChart>
        <c:barDir val="col"/>
        <c:grouping val="clustered"/>
        <c:varyColors val="0"/>
        <c:ser>
          <c:idx val="1"/>
          <c:order val="0"/>
          <c:tx>
            <c:strRef>
              <c:f>Sheet1!$F$3</c:f>
              <c:strCache>
                <c:ptCount val="1"/>
                <c:pt idx="0">
                  <c:v>2012</c:v>
                </c:pt>
              </c:strCache>
            </c:strRef>
          </c:tx>
          <c:spPr>
            <a:solidFill>
              <a:srgbClr val="0000FF"/>
            </a:solidFill>
            <a:ln w="12700">
              <a:solidFill>
                <a:srgbClr val="000000"/>
              </a:solidFill>
              <a:prstDash val="solid"/>
            </a:ln>
          </c:spPr>
          <c:invertIfNegative val="0"/>
          <c:cat>
            <c:strRef>
              <c:f>Sheet1!$B$4:$B$29</c:f>
              <c:strCache>
                <c:ptCount val="26"/>
                <c:pt idx="0">
                  <c:v>Dhaka</c:v>
                </c:pt>
                <c:pt idx="1">
                  <c:v>Thimphu</c:v>
                </c:pt>
                <c:pt idx="2">
                  <c:v>Pyongyang</c:v>
                </c:pt>
                <c:pt idx="3">
                  <c:v>Ahmedabad</c:v>
                </c:pt>
                <c:pt idx="4">
                  <c:v>Bengaluru</c:v>
                </c:pt>
                <c:pt idx="5">
                  <c:v>Bhopal</c:v>
                </c:pt>
                <c:pt idx="6">
                  <c:v>Chandigarh</c:v>
                </c:pt>
                <c:pt idx="7">
                  <c:v>Chennai</c:v>
                </c:pt>
                <c:pt idx="8">
                  <c:v>Delhi</c:v>
                </c:pt>
                <c:pt idx="9">
                  <c:v>Guwahati</c:v>
                </c:pt>
                <c:pt idx="10">
                  <c:v>Hyderabad</c:v>
                </c:pt>
                <c:pt idx="11">
                  <c:v>Jaipur</c:v>
                </c:pt>
                <c:pt idx="12">
                  <c:v>Kolkata</c:v>
                </c:pt>
                <c:pt idx="13">
                  <c:v>Lucknow</c:v>
                </c:pt>
                <c:pt idx="14">
                  <c:v>Patna</c:v>
                </c:pt>
                <c:pt idx="15">
                  <c:v>Pune</c:v>
                </c:pt>
                <c:pt idx="16">
                  <c:v>Bandung</c:v>
                </c:pt>
                <c:pt idx="17">
                  <c:v>Jakarta</c:v>
                </c:pt>
                <c:pt idx="18">
                  <c:v>Surabaya</c:v>
                </c:pt>
                <c:pt idx="19">
                  <c:v>Yogyakarta</c:v>
                </c:pt>
                <c:pt idx="20">
                  <c:v>Male</c:v>
                </c:pt>
                <c:pt idx="21">
                  <c:v>Yangon</c:v>
                </c:pt>
                <c:pt idx="22">
                  <c:v>Kathmandu</c:v>
                </c:pt>
                <c:pt idx="23">
                  <c:v>Colombo</c:v>
                </c:pt>
                <c:pt idx="24">
                  <c:v>Bangkok</c:v>
                </c:pt>
                <c:pt idx="25">
                  <c:v>Dili</c:v>
                </c:pt>
              </c:strCache>
            </c:strRef>
          </c:cat>
          <c:val>
            <c:numRef>
              <c:f>Sheet1!$F$4:$F$29</c:f>
              <c:numCache>
                <c:formatCode>#,##0</c:formatCode>
                <c:ptCount val="26"/>
                <c:pt idx="0">
                  <c:v>2553</c:v>
                </c:pt>
                <c:pt idx="1">
                  <c:v>81</c:v>
                </c:pt>
                <c:pt idx="2">
                  <c:v>72</c:v>
                </c:pt>
                <c:pt idx="3">
                  <c:v>116</c:v>
                </c:pt>
                <c:pt idx="4">
                  <c:v>168</c:v>
                </c:pt>
                <c:pt idx="5">
                  <c:v>88</c:v>
                </c:pt>
                <c:pt idx="7">
                  <c:v>364</c:v>
                </c:pt>
                <c:pt idx="10">
                  <c:v>19</c:v>
                </c:pt>
                <c:pt idx="11">
                  <c:v>67</c:v>
                </c:pt>
                <c:pt idx="12">
                  <c:v>142</c:v>
                </c:pt>
                <c:pt idx="15">
                  <c:v>35</c:v>
                </c:pt>
                <c:pt idx="16">
                  <c:v>428</c:v>
                </c:pt>
                <c:pt idx="17">
                  <c:v>2116</c:v>
                </c:pt>
                <c:pt idx="18">
                  <c:v>1397</c:v>
                </c:pt>
                <c:pt idx="19">
                  <c:v>1885</c:v>
                </c:pt>
                <c:pt idx="20">
                  <c:v>573</c:v>
                </c:pt>
                <c:pt idx="21">
                  <c:v>1455</c:v>
                </c:pt>
                <c:pt idx="22">
                  <c:v>978</c:v>
                </c:pt>
                <c:pt idx="23">
                  <c:v>84</c:v>
                </c:pt>
                <c:pt idx="24">
                  <c:v>607</c:v>
                </c:pt>
              </c:numCache>
            </c:numRef>
          </c:val>
        </c:ser>
        <c:ser>
          <c:idx val="2"/>
          <c:order val="1"/>
          <c:tx>
            <c:strRef>
              <c:f>Sheet1!$G$3</c:f>
              <c:strCache>
                <c:ptCount val="1"/>
                <c:pt idx="0">
                  <c:v>2013</c:v>
                </c:pt>
              </c:strCache>
            </c:strRef>
          </c:tx>
          <c:spPr>
            <a:solidFill>
              <a:srgbClr val="008000"/>
            </a:solidFill>
            <a:ln w="12700">
              <a:solidFill>
                <a:srgbClr val="000000"/>
              </a:solidFill>
              <a:prstDash val="solid"/>
            </a:ln>
          </c:spPr>
          <c:invertIfNegative val="0"/>
          <c:cat>
            <c:strRef>
              <c:f>Sheet1!$B$4:$B$29</c:f>
              <c:strCache>
                <c:ptCount val="26"/>
                <c:pt idx="0">
                  <c:v>Dhaka</c:v>
                </c:pt>
                <c:pt idx="1">
                  <c:v>Thimphu</c:v>
                </c:pt>
                <c:pt idx="2">
                  <c:v>Pyongyang</c:v>
                </c:pt>
                <c:pt idx="3">
                  <c:v>Ahmedabad</c:v>
                </c:pt>
                <c:pt idx="4">
                  <c:v>Bengaluru</c:v>
                </c:pt>
                <c:pt idx="5">
                  <c:v>Bhopal</c:v>
                </c:pt>
                <c:pt idx="6">
                  <c:v>Chandigarh</c:v>
                </c:pt>
                <c:pt idx="7">
                  <c:v>Chennai</c:v>
                </c:pt>
                <c:pt idx="8">
                  <c:v>Delhi</c:v>
                </c:pt>
                <c:pt idx="9">
                  <c:v>Guwahati</c:v>
                </c:pt>
                <c:pt idx="10">
                  <c:v>Hyderabad</c:v>
                </c:pt>
                <c:pt idx="11">
                  <c:v>Jaipur</c:v>
                </c:pt>
                <c:pt idx="12">
                  <c:v>Kolkata</c:v>
                </c:pt>
                <c:pt idx="13">
                  <c:v>Lucknow</c:v>
                </c:pt>
                <c:pt idx="14">
                  <c:v>Patna</c:v>
                </c:pt>
                <c:pt idx="15">
                  <c:v>Pune</c:v>
                </c:pt>
                <c:pt idx="16">
                  <c:v>Bandung</c:v>
                </c:pt>
                <c:pt idx="17">
                  <c:v>Jakarta</c:v>
                </c:pt>
                <c:pt idx="18">
                  <c:v>Surabaya</c:v>
                </c:pt>
                <c:pt idx="19">
                  <c:v>Yogyakarta</c:v>
                </c:pt>
                <c:pt idx="20">
                  <c:v>Male</c:v>
                </c:pt>
                <c:pt idx="21">
                  <c:v>Yangon</c:v>
                </c:pt>
                <c:pt idx="22">
                  <c:v>Kathmandu</c:v>
                </c:pt>
                <c:pt idx="23">
                  <c:v>Colombo</c:v>
                </c:pt>
                <c:pt idx="24">
                  <c:v>Bangkok</c:v>
                </c:pt>
                <c:pt idx="25">
                  <c:v>Dili</c:v>
                </c:pt>
              </c:strCache>
            </c:strRef>
          </c:cat>
          <c:val>
            <c:numRef>
              <c:f>Sheet1!$G$4:$G$29</c:f>
              <c:numCache>
                <c:formatCode>#,##0</c:formatCode>
                <c:ptCount val="26"/>
                <c:pt idx="0">
                  <c:v>1747</c:v>
                </c:pt>
                <c:pt idx="1">
                  <c:v>99</c:v>
                </c:pt>
                <c:pt idx="2">
                  <c:v>63</c:v>
                </c:pt>
                <c:pt idx="3">
                  <c:v>65</c:v>
                </c:pt>
                <c:pt idx="4">
                  <c:v>261</c:v>
                </c:pt>
                <c:pt idx="5">
                  <c:v>16</c:v>
                </c:pt>
                <c:pt idx="7">
                  <c:v>129</c:v>
                </c:pt>
                <c:pt idx="10">
                  <c:v>128</c:v>
                </c:pt>
                <c:pt idx="11">
                  <c:v>34</c:v>
                </c:pt>
                <c:pt idx="12">
                  <c:v>469</c:v>
                </c:pt>
                <c:pt idx="14">
                  <c:v>30</c:v>
                </c:pt>
                <c:pt idx="15">
                  <c:v>643</c:v>
                </c:pt>
                <c:pt idx="16">
                  <c:v>576</c:v>
                </c:pt>
                <c:pt idx="17">
                  <c:v>2477</c:v>
                </c:pt>
                <c:pt idx="18">
                  <c:v>1204</c:v>
                </c:pt>
                <c:pt idx="19">
                  <c:v>2004</c:v>
                </c:pt>
                <c:pt idx="20">
                  <c:v>411</c:v>
                </c:pt>
                <c:pt idx="21">
                  <c:v>319</c:v>
                </c:pt>
                <c:pt idx="22">
                  <c:v>324</c:v>
                </c:pt>
                <c:pt idx="23">
                  <c:v>2377</c:v>
                </c:pt>
                <c:pt idx="24">
                  <c:v>467</c:v>
                </c:pt>
              </c:numCache>
            </c:numRef>
          </c:val>
        </c:ser>
        <c:ser>
          <c:idx val="3"/>
          <c:order val="2"/>
          <c:tx>
            <c:strRef>
              <c:f>Sheet1!$H$3</c:f>
              <c:strCache>
                <c:ptCount val="1"/>
                <c:pt idx="0">
                  <c:v>2014</c:v>
                </c:pt>
              </c:strCache>
            </c:strRef>
          </c:tx>
          <c:spPr>
            <a:solidFill>
              <a:srgbClr val="FFFF00"/>
            </a:solidFill>
            <a:ln w="12700">
              <a:solidFill>
                <a:srgbClr val="000000"/>
              </a:solidFill>
              <a:prstDash val="solid"/>
            </a:ln>
          </c:spPr>
          <c:invertIfNegative val="0"/>
          <c:cat>
            <c:strRef>
              <c:f>Sheet1!$B$4:$B$29</c:f>
              <c:strCache>
                <c:ptCount val="26"/>
                <c:pt idx="0">
                  <c:v>Dhaka</c:v>
                </c:pt>
                <c:pt idx="1">
                  <c:v>Thimphu</c:v>
                </c:pt>
                <c:pt idx="2">
                  <c:v>Pyongyang</c:v>
                </c:pt>
                <c:pt idx="3">
                  <c:v>Ahmedabad</c:v>
                </c:pt>
                <c:pt idx="4">
                  <c:v>Bengaluru</c:v>
                </c:pt>
                <c:pt idx="5">
                  <c:v>Bhopal</c:v>
                </c:pt>
                <c:pt idx="6">
                  <c:v>Chandigarh</c:v>
                </c:pt>
                <c:pt idx="7">
                  <c:v>Chennai</c:v>
                </c:pt>
                <c:pt idx="8">
                  <c:v>Delhi</c:v>
                </c:pt>
                <c:pt idx="9">
                  <c:v>Guwahati</c:v>
                </c:pt>
                <c:pt idx="10">
                  <c:v>Hyderabad</c:v>
                </c:pt>
                <c:pt idx="11">
                  <c:v>Jaipur</c:v>
                </c:pt>
                <c:pt idx="12">
                  <c:v>Kolkata</c:v>
                </c:pt>
                <c:pt idx="13">
                  <c:v>Lucknow</c:v>
                </c:pt>
                <c:pt idx="14">
                  <c:v>Patna</c:v>
                </c:pt>
                <c:pt idx="15">
                  <c:v>Pune</c:v>
                </c:pt>
                <c:pt idx="16">
                  <c:v>Bandung</c:v>
                </c:pt>
                <c:pt idx="17">
                  <c:v>Jakarta</c:v>
                </c:pt>
                <c:pt idx="18">
                  <c:v>Surabaya</c:v>
                </c:pt>
                <c:pt idx="19">
                  <c:v>Yogyakarta</c:v>
                </c:pt>
                <c:pt idx="20">
                  <c:v>Male</c:v>
                </c:pt>
                <c:pt idx="21">
                  <c:v>Yangon</c:v>
                </c:pt>
                <c:pt idx="22">
                  <c:v>Kathmandu</c:v>
                </c:pt>
                <c:pt idx="23">
                  <c:v>Colombo</c:v>
                </c:pt>
                <c:pt idx="24">
                  <c:v>Bangkok</c:v>
                </c:pt>
                <c:pt idx="25">
                  <c:v>Dili</c:v>
                </c:pt>
              </c:strCache>
            </c:strRef>
          </c:cat>
          <c:val>
            <c:numRef>
              <c:f>Sheet1!$H$4:$H$29</c:f>
              <c:numCache>
                <c:formatCode>#,##0</c:formatCode>
                <c:ptCount val="26"/>
                <c:pt idx="0">
                  <c:v>1992</c:v>
                </c:pt>
                <c:pt idx="1">
                  <c:v>61</c:v>
                </c:pt>
                <c:pt idx="2">
                  <c:v>55</c:v>
                </c:pt>
                <c:pt idx="3">
                  <c:v>468</c:v>
                </c:pt>
                <c:pt idx="4">
                  <c:v>381</c:v>
                </c:pt>
                <c:pt idx="5">
                  <c:v>212</c:v>
                </c:pt>
                <c:pt idx="7">
                  <c:v>263</c:v>
                </c:pt>
                <c:pt idx="9">
                  <c:v>74</c:v>
                </c:pt>
                <c:pt idx="10">
                  <c:v>138</c:v>
                </c:pt>
                <c:pt idx="11">
                  <c:v>289</c:v>
                </c:pt>
                <c:pt idx="12">
                  <c:v>1386</c:v>
                </c:pt>
                <c:pt idx="13">
                  <c:v>623</c:v>
                </c:pt>
                <c:pt idx="14">
                  <c:v>171</c:v>
                </c:pt>
                <c:pt idx="15">
                  <c:v>869</c:v>
                </c:pt>
                <c:pt idx="16">
                  <c:v>902</c:v>
                </c:pt>
                <c:pt idx="17">
                  <c:v>4027</c:v>
                </c:pt>
                <c:pt idx="18">
                  <c:v>2857</c:v>
                </c:pt>
                <c:pt idx="19">
                  <c:v>2643</c:v>
                </c:pt>
                <c:pt idx="20">
                  <c:v>695</c:v>
                </c:pt>
                <c:pt idx="21">
                  <c:v>282</c:v>
                </c:pt>
                <c:pt idx="22">
                  <c:v>328</c:v>
                </c:pt>
                <c:pt idx="23">
                  <c:v>2054</c:v>
                </c:pt>
                <c:pt idx="24">
                  <c:v>147</c:v>
                </c:pt>
              </c:numCache>
            </c:numRef>
          </c:val>
        </c:ser>
        <c:ser>
          <c:idx val="4"/>
          <c:order val="3"/>
          <c:tx>
            <c:strRef>
              <c:f>Sheet1!$I$3</c:f>
              <c:strCache>
                <c:ptCount val="1"/>
                <c:pt idx="0">
                  <c:v>2015</c:v>
                </c:pt>
              </c:strCache>
            </c:strRef>
          </c:tx>
          <c:spPr>
            <a:solidFill>
              <a:srgbClr val="FF0000"/>
            </a:solidFill>
            <a:ln w="12700">
              <a:solidFill>
                <a:srgbClr val="000000"/>
              </a:solidFill>
              <a:prstDash val="solid"/>
            </a:ln>
          </c:spPr>
          <c:invertIfNegative val="0"/>
          <c:cat>
            <c:strRef>
              <c:f>Sheet1!$B$4:$B$29</c:f>
              <c:strCache>
                <c:ptCount val="26"/>
                <c:pt idx="0">
                  <c:v>Dhaka</c:v>
                </c:pt>
                <c:pt idx="1">
                  <c:v>Thimphu</c:v>
                </c:pt>
                <c:pt idx="2">
                  <c:v>Pyongyang</c:v>
                </c:pt>
                <c:pt idx="3">
                  <c:v>Ahmedabad</c:v>
                </c:pt>
                <c:pt idx="4">
                  <c:v>Bengaluru</c:v>
                </c:pt>
                <c:pt idx="5">
                  <c:v>Bhopal</c:v>
                </c:pt>
                <c:pt idx="6">
                  <c:v>Chandigarh</c:v>
                </c:pt>
                <c:pt idx="7">
                  <c:v>Chennai</c:v>
                </c:pt>
                <c:pt idx="8">
                  <c:v>Delhi</c:v>
                </c:pt>
                <c:pt idx="9">
                  <c:v>Guwahati</c:v>
                </c:pt>
                <c:pt idx="10">
                  <c:v>Hyderabad</c:v>
                </c:pt>
                <c:pt idx="11">
                  <c:v>Jaipur</c:v>
                </c:pt>
                <c:pt idx="12">
                  <c:v>Kolkata</c:v>
                </c:pt>
                <c:pt idx="13">
                  <c:v>Lucknow</c:v>
                </c:pt>
                <c:pt idx="14">
                  <c:v>Patna</c:v>
                </c:pt>
                <c:pt idx="15">
                  <c:v>Pune</c:v>
                </c:pt>
                <c:pt idx="16">
                  <c:v>Bandung</c:v>
                </c:pt>
                <c:pt idx="17">
                  <c:v>Jakarta</c:v>
                </c:pt>
                <c:pt idx="18">
                  <c:v>Surabaya</c:v>
                </c:pt>
                <c:pt idx="19">
                  <c:v>Yogyakarta</c:v>
                </c:pt>
                <c:pt idx="20">
                  <c:v>Male</c:v>
                </c:pt>
                <c:pt idx="21">
                  <c:v>Yangon</c:v>
                </c:pt>
                <c:pt idx="22">
                  <c:v>Kathmandu</c:v>
                </c:pt>
                <c:pt idx="23">
                  <c:v>Colombo</c:v>
                </c:pt>
                <c:pt idx="24">
                  <c:v>Bangkok</c:v>
                </c:pt>
                <c:pt idx="25">
                  <c:v>Dili</c:v>
                </c:pt>
              </c:strCache>
            </c:strRef>
          </c:cat>
          <c:val>
            <c:numRef>
              <c:f>Sheet1!$I$4:$I$29</c:f>
              <c:numCache>
                <c:formatCode>#,##0</c:formatCode>
                <c:ptCount val="26"/>
                <c:pt idx="0">
                  <c:v>2789</c:v>
                </c:pt>
                <c:pt idx="1">
                  <c:v>120</c:v>
                </c:pt>
                <c:pt idx="2">
                  <c:v>132</c:v>
                </c:pt>
                <c:pt idx="3">
                  <c:v>476</c:v>
                </c:pt>
                <c:pt idx="4">
                  <c:v>447</c:v>
                </c:pt>
                <c:pt idx="5">
                  <c:v>327</c:v>
                </c:pt>
                <c:pt idx="6">
                  <c:v>129</c:v>
                </c:pt>
                <c:pt idx="7">
                  <c:v>244</c:v>
                </c:pt>
                <c:pt idx="8">
                  <c:v>399</c:v>
                </c:pt>
                <c:pt idx="9">
                  <c:v>206</c:v>
                </c:pt>
                <c:pt idx="10">
                  <c:v>48</c:v>
                </c:pt>
                <c:pt idx="11">
                  <c:v>411</c:v>
                </c:pt>
                <c:pt idx="12">
                  <c:v>1235</c:v>
                </c:pt>
                <c:pt idx="13">
                  <c:v>2278</c:v>
                </c:pt>
                <c:pt idx="14">
                  <c:v>600</c:v>
                </c:pt>
                <c:pt idx="15">
                  <c:v>626</c:v>
                </c:pt>
                <c:pt idx="16">
                  <c:v>1919</c:v>
                </c:pt>
                <c:pt idx="17">
                  <c:v>4438</c:v>
                </c:pt>
                <c:pt idx="18">
                  <c:v>3013</c:v>
                </c:pt>
                <c:pt idx="19">
                  <c:v>3804</c:v>
                </c:pt>
                <c:pt idx="20">
                  <c:v>10</c:v>
                </c:pt>
                <c:pt idx="21">
                  <c:v>244</c:v>
                </c:pt>
                <c:pt idx="22">
                  <c:v>444</c:v>
                </c:pt>
                <c:pt idx="23">
                  <c:v>1798</c:v>
                </c:pt>
                <c:pt idx="24">
                  <c:v>228</c:v>
                </c:pt>
              </c:numCache>
            </c:numRef>
          </c:val>
        </c:ser>
        <c:dLbls>
          <c:showLegendKey val="0"/>
          <c:showVal val="0"/>
          <c:showCatName val="0"/>
          <c:showSerName val="0"/>
          <c:showPercent val="0"/>
          <c:showBubbleSize val="0"/>
        </c:dLbls>
        <c:gapWidth val="50"/>
        <c:axId val="36251136"/>
        <c:axId val="36253056"/>
      </c:barChart>
      <c:catAx>
        <c:axId val="36251136"/>
        <c:scaling>
          <c:orientation val="minMax"/>
        </c:scaling>
        <c:delete val="0"/>
        <c:axPos val="b"/>
        <c:numFmt formatCode="General" sourceLinked="1"/>
        <c:majorTickMark val="out"/>
        <c:minorTickMark val="none"/>
        <c:tickLblPos val="nextTo"/>
        <c:spPr>
          <a:ln w="3175">
            <a:solidFill>
              <a:srgbClr val="000000"/>
            </a:solidFill>
            <a:prstDash val="solid"/>
          </a:ln>
        </c:spPr>
        <c:txPr>
          <a:bodyPr rot="-5400000" vert="horz"/>
          <a:lstStyle/>
          <a:p>
            <a:pPr>
              <a:defRPr sz="1200" b="0" i="0" u="none" strike="noStrike" baseline="0">
                <a:solidFill>
                  <a:srgbClr val="000000"/>
                </a:solidFill>
                <a:latin typeface="Arial"/>
                <a:ea typeface="Arial"/>
                <a:cs typeface="Arial"/>
              </a:defRPr>
            </a:pPr>
            <a:endParaRPr lang="en-US"/>
          </a:p>
        </c:txPr>
        <c:crossAx val="36253056"/>
        <c:crosses val="autoZero"/>
        <c:auto val="1"/>
        <c:lblAlgn val="ctr"/>
        <c:lblOffset val="100"/>
        <c:tickLblSkip val="1"/>
        <c:tickMarkSkip val="1"/>
        <c:noMultiLvlLbl val="0"/>
      </c:catAx>
      <c:valAx>
        <c:axId val="36253056"/>
        <c:scaling>
          <c:orientation val="minMax"/>
          <c:max val="3000"/>
        </c:scaling>
        <c:delete val="0"/>
        <c:axPos val="l"/>
        <c:title>
          <c:tx>
            <c:rich>
              <a:bodyPr/>
              <a:lstStyle/>
              <a:p>
                <a:pPr>
                  <a:defRPr sz="1200" b="1" i="0" u="none" strike="noStrike" baseline="0">
                    <a:solidFill>
                      <a:srgbClr val="000000"/>
                    </a:solidFill>
                    <a:latin typeface="Arial"/>
                    <a:ea typeface="Arial"/>
                    <a:cs typeface="Arial"/>
                  </a:defRPr>
                </a:pPr>
                <a:r>
                  <a:rPr lang="en-US"/>
                  <a:t>Total specimens tested</a:t>
                </a:r>
              </a:p>
            </c:rich>
          </c:tx>
          <c:layout>
            <c:manualLayout>
              <c:xMode val="edge"/>
              <c:yMode val="edge"/>
              <c:x val="1.4191068546915679E-2"/>
              <c:y val="0.18554687500000006"/>
            </c:manualLayout>
          </c:layout>
          <c:overlay val="0"/>
          <c:spPr>
            <a:noFill/>
            <a:ln w="25400">
              <a:noFill/>
            </a:ln>
          </c:spPr>
        </c:title>
        <c:numFmt formatCode="#,##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36251136"/>
        <c:crosses val="autoZero"/>
        <c:crossBetween val="between"/>
      </c:valAx>
      <c:spPr>
        <a:noFill/>
        <a:ln w="25400">
          <a:noFill/>
        </a:ln>
      </c:spPr>
    </c:plotArea>
    <c:legend>
      <c:legendPos val="b"/>
      <c:layout>
        <c:manualLayout>
          <c:xMode val="edge"/>
          <c:yMode val="edge"/>
          <c:x val="0.39731477952485639"/>
          <c:y val="0.91015625"/>
          <c:w val="0.24597927833686092"/>
          <c:h val="5.0781250000000014E-2"/>
        </c:manualLayout>
      </c:layout>
      <c:overlay val="0"/>
      <c:spPr>
        <a:solidFill>
          <a:srgbClr val="FFFFFF"/>
        </a:solidFill>
        <a:ln w="3175">
          <a:solidFill>
            <a:srgbClr val="000000"/>
          </a:solidFill>
          <a:prstDash val="solid"/>
        </a:ln>
      </c:spPr>
      <c:txPr>
        <a:bodyPr/>
        <a:lstStyle/>
        <a:p>
          <a:pPr>
            <a:defRPr sz="11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2"/>
          <c:order val="0"/>
          <c:tx>
            <c:strRef>
              <c:f>CountryCov!$C$2</c:f>
              <c:strCache>
                <c:ptCount val="1"/>
                <c:pt idx="0">
                  <c:v>2014</c:v>
                </c:pt>
              </c:strCache>
            </c:strRef>
          </c:tx>
          <c:spPr>
            <a:solidFill>
              <a:srgbClr val="FFC000"/>
            </a:solidFill>
          </c:spPr>
          <c:invertIfNegative val="0"/>
          <c:cat>
            <c:strRef>
              <c:f>CountryCov!$A$3:$A$13</c:f>
              <c:strCache>
                <c:ptCount val="11"/>
                <c:pt idx="0">
                  <c:v>Bangladesh</c:v>
                </c:pt>
                <c:pt idx="1">
                  <c:v>Bhutan</c:v>
                </c:pt>
                <c:pt idx="2">
                  <c:v>DPR Korea</c:v>
                </c:pt>
                <c:pt idx="3">
                  <c:v>India</c:v>
                </c:pt>
                <c:pt idx="4">
                  <c:v>Indonesia</c:v>
                </c:pt>
                <c:pt idx="5">
                  <c:v>Maldives**</c:v>
                </c:pt>
                <c:pt idx="6">
                  <c:v>Myanmar</c:v>
                </c:pt>
                <c:pt idx="7">
                  <c:v>Nepal</c:v>
                </c:pt>
                <c:pt idx="8">
                  <c:v>Sri Lanka*</c:v>
                </c:pt>
                <c:pt idx="9">
                  <c:v>Thailand**</c:v>
                </c:pt>
                <c:pt idx="10">
                  <c:v>Timor-Leste</c:v>
                </c:pt>
              </c:strCache>
            </c:strRef>
          </c:cat>
          <c:val>
            <c:numRef>
              <c:f>CountryCov!$C$3:$C$13</c:f>
              <c:numCache>
                <c:formatCode>0</c:formatCode>
                <c:ptCount val="11"/>
                <c:pt idx="0">
                  <c:v>99</c:v>
                </c:pt>
                <c:pt idx="1">
                  <c:v>100</c:v>
                </c:pt>
                <c:pt idx="2">
                  <c:v>100</c:v>
                </c:pt>
                <c:pt idx="3">
                  <c:v>62</c:v>
                </c:pt>
                <c:pt idx="4">
                  <c:v>60</c:v>
                </c:pt>
                <c:pt idx="5">
                  <c:v>100</c:v>
                </c:pt>
                <c:pt idx="6">
                  <c:v>52</c:v>
                </c:pt>
                <c:pt idx="7">
                  <c:v>78</c:v>
                </c:pt>
                <c:pt idx="8">
                  <c:v>8.3000000000000007</c:v>
                </c:pt>
                <c:pt idx="9">
                  <c:v>100</c:v>
                </c:pt>
                <c:pt idx="10">
                  <c:v>100</c:v>
                </c:pt>
              </c:numCache>
            </c:numRef>
          </c:val>
        </c:ser>
        <c:ser>
          <c:idx val="3"/>
          <c:order val="1"/>
          <c:tx>
            <c:strRef>
              <c:f>CountryCov!$D$2</c:f>
              <c:strCache>
                <c:ptCount val="1"/>
                <c:pt idx="0">
                  <c:v>2015</c:v>
                </c:pt>
              </c:strCache>
            </c:strRef>
          </c:tx>
          <c:invertIfNegative val="0"/>
          <c:cat>
            <c:strRef>
              <c:f>CountryCov!$A$3:$A$13</c:f>
              <c:strCache>
                <c:ptCount val="11"/>
                <c:pt idx="0">
                  <c:v>Bangladesh</c:v>
                </c:pt>
                <c:pt idx="1">
                  <c:v>Bhutan</c:v>
                </c:pt>
                <c:pt idx="2">
                  <c:v>DPR Korea</c:v>
                </c:pt>
                <c:pt idx="3">
                  <c:v>India</c:v>
                </c:pt>
                <c:pt idx="4">
                  <c:v>Indonesia</c:v>
                </c:pt>
                <c:pt idx="5">
                  <c:v>Maldives**</c:v>
                </c:pt>
                <c:pt idx="6">
                  <c:v>Myanmar</c:v>
                </c:pt>
                <c:pt idx="7">
                  <c:v>Nepal</c:v>
                </c:pt>
                <c:pt idx="8">
                  <c:v>Sri Lanka*</c:v>
                </c:pt>
                <c:pt idx="9">
                  <c:v>Thailand**</c:v>
                </c:pt>
                <c:pt idx="10">
                  <c:v>Timor-Leste</c:v>
                </c:pt>
              </c:strCache>
            </c:strRef>
          </c:cat>
          <c:val>
            <c:numRef>
              <c:f>CountryCov!$D$3:$D$13</c:f>
              <c:numCache>
                <c:formatCode>0</c:formatCode>
                <c:ptCount val="11"/>
                <c:pt idx="0">
                  <c:v>87</c:v>
                </c:pt>
                <c:pt idx="1">
                  <c:v>100</c:v>
                </c:pt>
                <c:pt idx="2">
                  <c:v>100</c:v>
                </c:pt>
                <c:pt idx="3">
                  <c:v>71</c:v>
                </c:pt>
                <c:pt idx="4">
                  <c:v>40</c:v>
                </c:pt>
                <c:pt idx="5">
                  <c:v>100</c:v>
                </c:pt>
                <c:pt idx="6">
                  <c:v>93</c:v>
                </c:pt>
                <c:pt idx="7">
                  <c:v>97</c:v>
                </c:pt>
                <c:pt idx="8">
                  <c:v>75</c:v>
                </c:pt>
                <c:pt idx="9">
                  <c:v>100</c:v>
                </c:pt>
                <c:pt idx="10">
                  <c:v>100</c:v>
                </c:pt>
              </c:numCache>
            </c:numRef>
          </c:val>
        </c:ser>
        <c:dLbls>
          <c:showLegendKey val="0"/>
          <c:showVal val="0"/>
          <c:showCatName val="0"/>
          <c:showSerName val="0"/>
          <c:showPercent val="0"/>
          <c:showBubbleSize val="0"/>
        </c:dLbls>
        <c:gapWidth val="150"/>
        <c:axId val="100242176"/>
        <c:axId val="100243712"/>
      </c:barChart>
      <c:catAx>
        <c:axId val="100242176"/>
        <c:scaling>
          <c:orientation val="minMax"/>
        </c:scaling>
        <c:delete val="0"/>
        <c:axPos val="b"/>
        <c:majorTickMark val="out"/>
        <c:minorTickMark val="none"/>
        <c:tickLblPos val="nextTo"/>
        <c:txPr>
          <a:bodyPr rot="-5400000" vert="horz"/>
          <a:lstStyle/>
          <a:p>
            <a:pPr>
              <a:defRPr/>
            </a:pPr>
            <a:endParaRPr lang="en-US"/>
          </a:p>
        </c:txPr>
        <c:crossAx val="100243712"/>
        <c:crosses val="autoZero"/>
        <c:auto val="1"/>
        <c:lblAlgn val="ctr"/>
        <c:lblOffset val="100"/>
        <c:noMultiLvlLbl val="0"/>
      </c:catAx>
      <c:valAx>
        <c:axId val="100243712"/>
        <c:scaling>
          <c:orientation val="minMax"/>
          <c:max val="100"/>
        </c:scaling>
        <c:delete val="0"/>
        <c:axPos val="l"/>
        <c:title>
          <c:tx>
            <c:rich>
              <a:bodyPr rot="-5400000" vert="horz"/>
              <a:lstStyle/>
              <a:p>
                <a:pPr>
                  <a:defRPr sz="800" b="0"/>
                </a:pPr>
                <a:r>
                  <a:rPr lang="en-US" sz="800" b="0" dirty="0" smtClean="0"/>
                  <a:t>percentage</a:t>
                </a:r>
                <a:endParaRPr lang="en-US" sz="800" b="0" dirty="0"/>
              </a:p>
            </c:rich>
          </c:tx>
          <c:layout/>
          <c:overlay val="0"/>
        </c:title>
        <c:numFmt formatCode="0" sourceLinked="1"/>
        <c:majorTickMark val="out"/>
        <c:minorTickMark val="none"/>
        <c:tickLblPos val="nextTo"/>
        <c:crossAx val="100242176"/>
        <c:crosses val="autoZero"/>
        <c:crossBetween val="between"/>
        <c:majorUnit val="20"/>
      </c:valAx>
      <c:spPr>
        <a:ln>
          <a:noFill/>
        </a:ln>
      </c:spPr>
    </c:plotArea>
    <c:legend>
      <c:legendPos val="b"/>
      <c:layout>
        <c:manualLayout>
          <c:xMode val="edge"/>
          <c:yMode val="edge"/>
          <c:x val="0.27706853499066264"/>
          <c:y val="0.88741679647767602"/>
          <c:w val="0.44586275986166235"/>
          <c:h val="6.9722382263192717E-2"/>
        </c:manualLayout>
      </c:layout>
      <c:overlay val="0"/>
      <c:txPr>
        <a:bodyPr/>
        <a:lstStyle/>
        <a:p>
          <a:pPr>
            <a:defRPr sz="1400" b="1"/>
          </a:pPr>
          <a:endParaRPr lang="en-US"/>
        </a:p>
      </c:txPr>
    </c:legend>
    <c:plotVisOnly val="1"/>
    <c:dispBlanksAs val="gap"/>
    <c:showDLblsOverMax val="0"/>
  </c:chart>
  <c:spPr>
    <a:ln>
      <a:noFill/>
    </a:ln>
  </c:sp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EC631B-B2D0-467C-8A72-194DCF71153E}" type="datetimeFigureOut">
              <a:rPr lang="en-US" smtClean="0"/>
              <a:pPr/>
              <a:t>6/20/2016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EDF917-E428-45CD-9780-9318DC03E0DB}" type="slidenum">
              <a:rPr lang="en-US" smtClean="0"/>
              <a:pPr/>
              <a:t>‹#›</a:t>
            </a:fld>
            <a:endParaRPr lang="en-US"/>
          </a:p>
        </p:txBody>
      </p:sp>
    </p:spTree>
    <p:extLst>
      <p:ext uri="{BB962C8B-B14F-4D97-AF65-F5344CB8AC3E}">
        <p14:creationId xmlns:p14="http://schemas.microsoft.com/office/powerpoint/2010/main" val="426956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11351D3-4786-40C8-A125-FD4D22B41118}"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381231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effectLst/>
                <a:latin typeface="+mn-lt"/>
                <a:ea typeface="SimSun"/>
                <a:cs typeface="Arial"/>
              </a:rPr>
              <a:t>At the present, the SEAR Measles and Rubella Laboratory Network has been expanded to a total of 39 laboratories. The network comprises one regional reference laboratory (RRL) at Thailand, two national reference laboratory (2NRL) of India, at least one national laboratory (NL) of each member states (8NL) except India (11NL) and Indonesia (4NL); and 13 sub-national laboratories (SNL) of Thailand. Moreover, Indonesia, Myanmar and Nepal have planned to increase more labs to support national case based surveillance; as above described. As of May 2015, there are 36 proficient laboratories out of 39 laboratories in the</a:t>
            </a:r>
            <a:r>
              <a:rPr lang="en-US" sz="1200" baseline="0" dirty="0" smtClean="0">
                <a:effectLst/>
                <a:latin typeface="+mn-lt"/>
                <a:ea typeface="SimSun"/>
                <a:cs typeface="Arial"/>
              </a:rPr>
              <a:t> SEAR MR </a:t>
            </a:r>
            <a:r>
              <a:rPr lang="en-US" sz="1200" baseline="0" dirty="0" err="1" smtClean="0">
                <a:effectLst/>
                <a:latin typeface="+mn-lt"/>
                <a:ea typeface="SimSun"/>
                <a:cs typeface="Arial"/>
              </a:rPr>
              <a:t>LabNet</a:t>
            </a:r>
            <a:r>
              <a:rPr lang="en-US" sz="1200" dirty="0" smtClean="0">
                <a:effectLst/>
                <a:latin typeface="+mn-lt"/>
                <a:ea typeface="SimSun"/>
                <a:cs typeface="Arial"/>
              </a:rPr>
              <a:t> (Timor-Leste, Chandigarh, Delhi have</a:t>
            </a:r>
            <a:r>
              <a:rPr lang="en-US" sz="1200" baseline="0" dirty="0" smtClean="0">
                <a:effectLst/>
                <a:latin typeface="+mn-lt"/>
                <a:ea typeface="SimSun"/>
                <a:cs typeface="Arial"/>
              </a:rPr>
              <a:t> </a:t>
            </a:r>
            <a:r>
              <a:rPr lang="en-US" sz="1200" dirty="0" smtClean="0">
                <a:effectLst/>
                <a:latin typeface="+mn-lt"/>
                <a:ea typeface="SimSun"/>
                <a:cs typeface="Arial"/>
              </a:rPr>
              <a:t>yet to receive accreditation).</a:t>
            </a:r>
            <a:endParaRPr lang="en-US" dirty="0"/>
          </a:p>
        </p:txBody>
      </p:sp>
      <p:sp>
        <p:nvSpPr>
          <p:cNvPr id="4" name="Slide Number Placeholder 3"/>
          <p:cNvSpPr>
            <a:spLocks noGrp="1"/>
          </p:cNvSpPr>
          <p:nvPr>
            <p:ph type="sldNum" sz="quarter" idx="10"/>
          </p:nvPr>
        </p:nvSpPr>
        <p:spPr/>
        <p:txBody>
          <a:bodyPr/>
          <a:lstStyle/>
          <a:p>
            <a:fld id="{29EDF917-E428-45CD-9780-9318DC03E0DB}" type="slidenum">
              <a:rPr lang="en-US" smtClean="0"/>
              <a:pPr/>
              <a:t>9</a:t>
            </a:fld>
            <a:endParaRPr lang="en-US"/>
          </a:p>
        </p:txBody>
      </p:sp>
    </p:spTree>
    <p:extLst>
      <p:ext uri="{BB962C8B-B14F-4D97-AF65-F5344CB8AC3E}">
        <p14:creationId xmlns:p14="http://schemas.microsoft.com/office/powerpoint/2010/main" val="54631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46">
              <a:defRPr sz="1300">
                <a:solidFill>
                  <a:schemeClr val="tx1"/>
                </a:solidFill>
                <a:latin typeface="Arial" charset="0"/>
                <a:cs typeface="Arial" charset="0"/>
              </a:defRPr>
            </a:lvl1pPr>
            <a:lvl2pPr marL="738402" indent="-284001" defTabSz="919846">
              <a:defRPr sz="1300">
                <a:solidFill>
                  <a:schemeClr val="tx1"/>
                </a:solidFill>
                <a:latin typeface="Arial" charset="0"/>
                <a:cs typeface="Arial" charset="0"/>
              </a:defRPr>
            </a:lvl2pPr>
            <a:lvl3pPr marL="1136002" indent="-227200" defTabSz="919846">
              <a:defRPr sz="1300">
                <a:solidFill>
                  <a:schemeClr val="tx1"/>
                </a:solidFill>
                <a:latin typeface="Arial" charset="0"/>
                <a:cs typeface="Arial" charset="0"/>
              </a:defRPr>
            </a:lvl3pPr>
            <a:lvl4pPr marL="1590403" indent="-227200" defTabSz="919846">
              <a:defRPr sz="1300">
                <a:solidFill>
                  <a:schemeClr val="tx1"/>
                </a:solidFill>
                <a:latin typeface="Arial" charset="0"/>
                <a:cs typeface="Arial" charset="0"/>
              </a:defRPr>
            </a:lvl4pPr>
            <a:lvl5pPr marL="2044803" indent="-227200" defTabSz="919846">
              <a:defRPr sz="1300">
                <a:solidFill>
                  <a:schemeClr val="tx1"/>
                </a:solidFill>
                <a:latin typeface="Arial" charset="0"/>
                <a:cs typeface="Arial" charset="0"/>
              </a:defRPr>
            </a:lvl5pPr>
            <a:lvl6pPr marL="2499204" indent="-227200" algn="r" defTabSz="919846" rtl="1" eaLnBrk="0" fontAlgn="base" hangingPunct="0">
              <a:spcBef>
                <a:spcPct val="30000"/>
              </a:spcBef>
              <a:spcAft>
                <a:spcPct val="0"/>
              </a:spcAft>
              <a:defRPr sz="1300">
                <a:solidFill>
                  <a:schemeClr val="tx1"/>
                </a:solidFill>
                <a:latin typeface="Arial" charset="0"/>
                <a:cs typeface="Arial" charset="0"/>
              </a:defRPr>
            </a:lvl6pPr>
            <a:lvl7pPr marL="2953605" indent="-227200" algn="r" defTabSz="919846" rtl="1" eaLnBrk="0" fontAlgn="base" hangingPunct="0">
              <a:spcBef>
                <a:spcPct val="30000"/>
              </a:spcBef>
              <a:spcAft>
                <a:spcPct val="0"/>
              </a:spcAft>
              <a:defRPr sz="1300">
                <a:solidFill>
                  <a:schemeClr val="tx1"/>
                </a:solidFill>
                <a:latin typeface="Arial" charset="0"/>
                <a:cs typeface="Arial" charset="0"/>
              </a:defRPr>
            </a:lvl7pPr>
            <a:lvl8pPr marL="3408005" indent="-227200" algn="r" defTabSz="919846" rtl="1" eaLnBrk="0" fontAlgn="base" hangingPunct="0">
              <a:spcBef>
                <a:spcPct val="30000"/>
              </a:spcBef>
              <a:spcAft>
                <a:spcPct val="0"/>
              </a:spcAft>
              <a:defRPr sz="1300">
                <a:solidFill>
                  <a:schemeClr val="tx1"/>
                </a:solidFill>
                <a:latin typeface="Arial" charset="0"/>
                <a:cs typeface="Arial" charset="0"/>
              </a:defRPr>
            </a:lvl8pPr>
            <a:lvl9pPr marL="3862406" indent="-227200" algn="r" defTabSz="919846" rtl="1" eaLnBrk="0" fontAlgn="base" hangingPunct="0">
              <a:spcBef>
                <a:spcPct val="30000"/>
              </a:spcBef>
              <a:spcAft>
                <a:spcPct val="0"/>
              </a:spcAft>
              <a:defRPr sz="1300">
                <a:solidFill>
                  <a:schemeClr val="tx1"/>
                </a:solidFill>
                <a:latin typeface="Arial" charset="0"/>
                <a:cs typeface="Arial" charset="0"/>
              </a:defRPr>
            </a:lvl9pPr>
          </a:lstStyle>
          <a:p>
            <a:fld id="{E8149F0D-EABE-4605-A49A-E1D16309FBD9}" type="slidenum">
              <a:rPr lang="en-GB" altLang="fr-FR" sz="1200">
                <a:solidFill>
                  <a:prstClr val="black"/>
                </a:solidFill>
              </a:rPr>
              <a:pPr/>
              <a:t>13</a:t>
            </a:fld>
            <a:endParaRPr lang="en-GB" altLang="fr-FR" sz="1200" dirty="0">
              <a:solidFill>
                <a:prstClr val="black"/>
              </a:solidFill>
            </a:endParaRPr>
          </a:p>
        </p:txBody>
      </p:sp>
      <p:sp>
        <p:nvSpPr>
          <p:cNvPr id="48131" name="Rectangle 2"/>
          <p:cNvSpPr>
            <a:spLocks noGrp="1" noRot="1" noChangeAspect="1" noChangeArrowheads="1" noTextEdit="1"/>
          </p:cNvSpPr>
          <p:nvPr>
            <p:ph type="sldImg"/>
          </p:nvPr>
        </p:nvSpPr>
        <p:spPr>
          <a:xfrm>
            <a:off x="1147763" y="688975"/>
            <a:ext cx="4565650" cy="3424238"/>
          </a:xfrm>
          <a:ln/>
        </p:spPr>
      </p:sp>
      <p:sp>
        <p:nvSpPr>
          <p:cNvPr id="48132" name="Rectangle 3"/>
          <p:cNvSpPr>
            <a:spLocks noGrp="1" noChangeArrowheads="1"/>
          </p:cNvSpPr>
          <p:nvPr>
            <p:ph type="body" idx="1"/>
          </p:nvPr>
        </p:nvSpPr>
        <p:spPr>
          <a:xfrm>
            <a:off x="685801" y="4341937"/>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p>
        </p:txBody>
      </p:sp>
    </p:spTree>
    <p:extLst>
      <p:ext uri="{BB962C8B-B14F-4D97-AF65-F5344CB8AC3E}">
        <p14:creationId xmlns:p14="http://schemas.microsoft.com/office/powerpoint/2010/main" val="356723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62" indent="-285716" eaLnBrk="0" hangingPunct="0">
              <a:defRPr>
                <a:solidFill>
                  <a:schemeClr val="tx1"/>
                </a:solidFill>
                <a:latin typeface="Arial" charset="0"/>
              </a:defRPr>
            </a:lvl2pPr>
            <a:lvl3pPr marL="1142865" indent="-228573" eaLnBrk="0" hangingPunct="0">
              <a:defRPr>
                <a:solidFill>
                  <a:schemeClr val="tx1"/>
                </a:solidFill>
                <a:latin typeface="Arial" charset="0"/>
              </a:defRPr>
            </a:lvl3pPr>
            <a:lvl4pPr marL="1600011" indent="-228573" eaLnBrk="0" hangingPunct="0">
              <a:defRPr>
                <a:solidFill>
                  <a:schemeClr val="tx1"/>
                </a:solidFill>
                <a:latin typeface="Arial" charset="0"/>
              </a:defRPr>
            </a:lvl4pPr>
            <a:lvl5pPr marL="2057156" indent="-228573" eaLnBrk="0" hangingPunct="0">
              <a:defRPr>
                <a:solidFill>
                  <a:schemeClr val="tx1"/>
                </a:solidFill>
                <a:latin typeface="Arial" charset="0"/>
              </a:defRPr>
            </a:lvl5pPr>
            <a:lvl6pPr marL="2514303" indent="-228573" eaLnBrk="0" fontAlgn="base" hangingPunct="0">
              <a:spcBef>
                <a:spcPct val="0"/>
              </a:spcBef>
              <a:spcAft>
                <a:spcPct val="0"/>
              </a:spcAft>
              <a:defRPr>
                <a:solidFill>
                  <a:schemeClr val="tx1"/>
                </a:solidFill>
                <a:latin typeface="Arial" charset="0"/>
              </a:defRPr>
            </a:lvl6pPr>
            <a:lvl7pPr marL="2971449" indent="-228573" eaLnBrk="0" fontAlgn="base" hangingPunct="0">
              <a:spcBef>
                <a:spcPct val="0"/>
              </a:spcBef>
              <a:spcAft>
                <a:spcPct val="0"/>
              </a:spcAft>
              <a:defRPr>
                <a:solidFill>
                  <a:schemeClr val="tx1"/>
                </a:solidFill>
                <a:latin typeface="Arial" charset="0"/>
              </a:defRPr>
            </a:lvl7pPr>
            <a:lvl8pPr marL="3428594" indent="-228573" eaLnBrk="0" fontAlgn="base" hangingPunct="0">
              <a:spcBef>
                <a:spcPct val="0"/>
              </a:spcBef>
              <a:spcAft>
                <a:spcPct val="0"/>
              </a:spcAft>
              <a:defRPr>
                <a:solidFill>
                  <a:schemeClr val="tx1"/>
                </a:solidFill>
                <a:latin typeface="Arial" charset="0"/>
              </a:defRPr>
            </a:lvl8pPr>
            <a:lvl9pPr marL="3885741" indent="-228573" eaLnBrk="0" fontAlgn="base" hangingPunct="0">
              <a:spcBef>
                <a:spcPct val="0"/>
              </a:spcBef>
              <a:spcAft>
                <a:spcPct val="0"/>
              </a:spcAft>
              <a:defRPr>
                <a:solidFill>
                  <a:schemeClr val="tx1"/>
                </a:solidFill>
                <a:latin typeface="Arial" charset="0"/>
              </a:defRPr>
            </a:lvl9pPr>
          </a:lstStyle>
          <a:p>
            <a:pPr eaLnBrk="1" hangingPunct="1">
              <a:defRPr/>
            </a:pPr>
            <a:fld id="{B8372559-7490-41C2-9B79-BD405C377890}" type="slidenum">
              <a:rPr lang="en-US" smtClean="0">
                <a:solidFill>
                  <a:prstClr val="black"/>
                </a:solidFill>
              </a:rPr>
              <a:pPr eaLnBrk="1" hangingPunct="1">
                <a:defRPr/>
              </a:pPr>
              <a:t>14</a:t>
            </a:fld>
            <a:endParaRPr lang="en-US" smtClean="0">
              <a:solidFill>
                <a:prstClr val="black"/>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is laboratory accreditation review indicators. The blue highlight is</a:t>
            </a:r>
            <a:r>
              <a:rPr lang="en-US" baseline="0" dirty="0" smtClean="0"/>
              <a:t> used for monitoring of  high quality </a:t>
            </a:r>
            <a:r>
              <a:rPr lang="en-US" dirty="0" smtClean="0"/>
              <a:t>surveillance system.</a:t>
            </a:r>
            <a:endParaRPr lang="en-US" dirty="0"/>
          </a:p>
        </p:txBody>
      </p:sp>
      <p:sp>
        <p:nvSpPr>
          <p:cNvPr id="4" name="Slide Number Placeholder 3"/>
          <p:cNvSpPr>
            <a:spLocks noGrp="1"/>
          </p:cNvSpPr>
          <p:nvPr>
            <p:ph type="sldNum" sz="quarter" idx="10"/>
          </p:nvPr>
        </p:nvSpPr>
        <p:spPr/>
        <p:txBody>
          <a:bodyPr/>
          <a:lstStyle/>
          <a:p>
            <a:fld id="{CE07045F-C177-4537-88CD-D92E8B8187C9}"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60246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Provisionally accredited – Sri Lanka, Patna India and Sub National lab Thailand-</a:t>
            </a:r>
            <a:r>
              <a:rPr lang="en-US" sz="1200" dirty="0" err="1" smtClean="0"/>
              <a:t>Trant</a:t>
            </a:r>
            <a:endParaRPr lang="en-US" sz="1200" dirty="0" smtClean="0"/>
          </a:p>
          <a:p>
            <a:pPr algn="l"/>
            <a:r>
              <a:rPr lang="en-US" sz="1200" dirty="0" smtClean="0"/>
              <a:t>Pending- Bangladesh, Jaipur India, Timor </a:t>
            </a:r>
            <a:r>
              <a:rPr lang="en-US" sz="1200" dirty="0" err="1" smtClean="0"/>
              <a:t>Leste</a:t>
            </a:r>
            <a:endParaRPr lang="en-US" sz="1200" dirty="0" smtClean="0"/>
          </a:p>
          <a:p>
            <a:pPr algn="l"/>
            <a:r>
              <a:rPr lang="en-US" sz="1200" dirty="0" smtClean="0"/>
              <a:t>Quality Lab- 9  in </a:t>
            </a:r>
            <a:r>
              <a:rPr lang="en-US" sz="1200" dirty="0" err="1" smtClean="0"/>
              <a:t>thailand</a:t>
            </a: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0CBAA543-9094-4718-8484-397896A536BC}"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7497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DE899A5-8090-4E70-9A28-F5C9DFE4DA1E}"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789892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DEEEA9-9DBC-4C94-AC9B-7ECA59A8552A}" type="slidenum">
              <a:rPr lang="en-US"/>
              <a:pPr/>
              <a:t>38</a:t>
            </a:fld>
            <a:endParaRPr lang="en-US"/>
          </a:p>
        </p:txBody>
      </p:sp>
      <p:sp>
        <p:nvSpPr>
          <p:cNvPr id="258050" name="Rectangle 2"/>
          <p:cNvSpPr>
            <a:spLocks noGrp="1" noRot="1" noChangeAspect="1" noChangeArrowheads="1" noTextEdit="1"/>
          </p:cNvSpPr>
          <p:nvPr>
            <p:ph type="sldImg"/>
          </p:nvPr>
        </p:nvSpPr>
        <p:spPr>
          <a:xfrm>
            <a:off x="1144588" y="685800"/>
            <a:ext cx="4570412" cy="3427413"/>
          </a:xfrm>
          <a:ln/>
        </p:spPr>
      </p:sp>
      <p:sp>
        <p:nvSpPr>
          <p:cNvPr id="258051" name="Rectangle 3"/>
          <p:cNvSpPr>
            <a:spLocks noGrp="1" noChangeArrowheads="1"/>
          </p:cNvSpPr>
          <p:nvPr>
            <p:ph type="body" idx="1"/>
          </p:nvPr>
        </p:nvSpPr>
        <p:spPr/>
        <p:txBody>
          <a:bodyPr/>
          <a:lstStyle/>
          <a:p>
            <a:pPr>
              <a:spcBef>
                <a:spcPct val="0"/>
              </a:spcBef>
            </a:pPr>
            <a:endParaRPr lang="th-TH">
              <a:cs typeface="Cordia New" pitchFamily="34" charset="-3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ED9508-FB2A-45DA-93AD-5E26850AA4B3}"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4EA7-50F3-4250-8596-D9D92E91607F}" type="slidenum">
              <a:rPr lang="en-US" smtClean="0"/>
              <a:pPr/>
              <a:t>‹#›</a:t>
            </a:fld>
            <a:endParaRPr lang="en-US"/>
          </a:p>
        </p:txBody>
      </p:sp>
    </p:spTree>
    <p:extLst>
      <p:ext uri="{BB962C8B-B14F-4D97-AF65-F5344CB8AC3E}">
        <p14:creationId xmlns:p14="http://schemas.microsoft.com/office/powerpoint/2010/main" val="234325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D9508-FB2A-45DA-93AD-5E26850AA4B3}"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4EA7-50F3-4250-8596-D9D92E91607F}" type="slidenum">
              <a:rPr lang="en-US" smtClean="0"/>
              <a:pPr/>
              <a:t>‹#›</a:t>
            </a:fld>
            <a:endParaRPr lang="en-US"/>
          </a:p>
        </p:txBody>
      </p:sp>
    </p:spTree>
    <p:extLst>
      <p:ext uri="{BB962C8B-B14F-4D97-AF65-F5344CB8AC3E}">
        <p14:creationId xmlns:p14="http://schemas.microsoft.com/office/powerpoint/2010/main" val="25078277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935B4EF3-72E1-499E-97D6-9D0F2CBDE993}" type="datetimeFigureOut">
              <a:rPr lang="th-TH" smtClean="0">
                <a:solidFill>
                  <a:prstClr val="black">
                    <a:tint val="75000"/>
                  </a:prstClr>
                </a:solidFill>
              </a:rPr>
              <a:pPr/>
              <a:t>20/06/59</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45619B53-AD2E-4514-B7F9-D9FBF0E1F573}"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35676737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935B4EF3-72E1-499E-97D6-9D0F2CBDE993}" type="datetimeFigureOut">
              <a:rPr lang="th-TH" smtClean="0">
                <a:solidFill>
                  <a:prstClr val="black">
                    <a:tint val="75000"/>
                  </a:prstClr>
                </a:solidFill>
              </a:rPr>
              <a:pPr/>
              <a:t>20/06/59</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45619B53-AD2E-4514-B7F9-D9FBF0E1F573}"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193842548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5B4EF3-72E1-499E-97D6-9D0F2CBDE993}" type="datetimeFigureOut">
              <a:rPr lang="th-TH" smtClean="0">
                <a:solidFill>
                  <a:prstClr val="black">
                    <a:tint val="75000"/>
                  </a:prstClr>
                </a:solidFill>
              </a:rPr>
              <a:pPr/>
              <a:t>20/06/59</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45619B53-AD2E-4514-B7F9-D9FBF0E1F573}"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289965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935B4EF3-72E1-499E-97D6-9D0F2CBDE993}" type="datetimeFigureOut">
              <a:rPr lang="th-TH" smtClean="0">
                <a:solidFill>
                  <a:prstClr val="black">
                    <a:tint val="75000"/>
                  </a:prstClr>
                </a:solidFill>
              </a:rPr>
              <a:pPr/>
              <a:t>20/06/59</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45619B53-AD2E-4514-B7F9-D9FBF0E1F573}"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17207822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935B4EF3-72E1-499E-97D6-9D0F2CBDE993}" type="datetimeFigureOut">
              <a:rPr lang="th-TH" smtClean="0">
                <a:solidFill>
                  <a:prstClr val="black">
                    <a:tint val="75000"/>
                  </a:prstClr>
                </a:solidFill>
              </a:rPr>
              <a:pPr/>
              <a:t>20/06/59</a:t>
            </a:fld>
            <a:endParaRPr lang="th-TH">
              <a:solidFill>
                <a:prstClr val="black">
                  <a:tint val="75000"/>
                </a:prstClr>
              </a:solidFill>
            </a:endParaRPr>
          </a:p>
        </p:txBody>
      </p:sp>
      <p:sp>
        <p:nvSpPr>
          <p:cNvPr id="8" name="Footer Placeholder 7"/>
          <p:cNvSpPr>
            <a:spLocks noGrp="1"/>
          </p:cNvSpPr>
          <p:nvPr>
            <p:ph type="ftr" sz="quarter" idx="11"/>
          </p:nvPr>
        </p:nvSpPr>
        <p:spPr/>
        <p:txBody>
          <a:bodyPr/>
          <a:lstStyle/>
          <a:p>
            <a:endParaRPr lang="th-TH">
              <a:solidFill>
                <a:prstClr val="black">
                  <a:tint val="75000"/>
                </a:prstClr>
              </a:solidFill>
            </a:endParaRPr>
          </a:p>
        </p:txBody>
      </p:sp>
      <p:sp>
        <p:nvSpPr>
          <p:cNvPr id="9" name="Slide Number Placeholder 8"/>
          <p:cNvSpPr>
            <a:spLocks noGrp="1"/>
          </p:cNvSpPr>
          <p:nvPr>
            <p:ph type="sldNum" sz="quarter" idx="12"/>
          </p:nvPr>
        </p:nvSpPr>
        <p:spPr/>
        <p:txBody>
          <a:bodyPr/>
          <a:lstStyle/>
          <a:p>
            <a:fld id="{45619B53-AD2E-4514-B7F9-D9FBF0E1F573}"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26526596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935B4EF3-72E1-499E-97D6-9D0F2CBDE993}" type="datetimeFigureOut">
              <a:rPr lang="th-TH" smtClean="0">
                <a:solidFill>
                  <a:prstClr val="black">
                    <a:tint val="75000"/>
                  </a:prstClr>
                </a:solidFill>
              </a:rPr>
              <a:pPr/>
              <a:t>20/06/59</a:t>
            </a:fld>
            <a:endParaRPr lang="th-TH">
              <a:solidFill>
                <a:prstClr val="black">
                  <a:tint val="75000"/>
                </a:prstClr>
              </a:solidFill>
            </a:endParaRPr>
          </a:p>
        </p:txBody>
      </p:sp>
      <p:sp>
        <p:nvSpPr>
          <p:cNvPr id="4" name="Footer Placeholder 3"/>
          <p:cNvSpPr>
            <a:spLocks noGrp="1"/>
          </p:cNvSpPr>
          <p:nvPr>
            <p:ph type="ftr" sz="quarter" idx="11"/>
          </p:nvPr>
        </p:nvSpPr>
        <p:spPr/>
        <p:txBody>
          <a:bodyPr/>
          <a:lstStyle/>
          <a:p>
            <a:endParaRPr lang="th-TH">
              <a:solidFill>
                <a:prstClr val="black">
                  <a:tint val="75000"/>
                </a:prstClr>
              </a:solidFill>
            </a:endParaRPr>
          </a:p>
        </p:txBody>
      </p:sp>
      <p:sp>
        <p:nvSpPr>
          <p:cNvPr id="5" name="Slide Number Placeholder 4"/>
          <p:cNvSpPr>
            <a:spLocks noGrp="1"/>
          </p:cNvSpPr>
          <p:nvPr>
            <p:ph type="sldNum" sz="quarter" idx="12"/>
          </p:nvPr>
        </p:nvSpPr>
        <p:spPr/>
        <p:txBody>
          <a:bodyPr/>
          <a:lstStyle/>
          <a:p>
            <a:fld id="{45619B53-AD2E-4514-B7F9-D9FBF0E1F573}"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39812077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B4EF3-72E1-499E-97D6-9D0F2CBDE993}" type="datetimeFigureOut">
              <a:rPr lang="th-TH" smtClean="0">
                <a:solidFill>
                  <a:prstClr val="black">
                    <a:tint val="75000"/>
                  </a:prstClr>
                </a:solidFill>
              </a:rPr>
              <a:pPr/>
              <a:t>20/06/59</a:t>
            </a:fld>
            <a:endParaRPr lang="th-TH">
              <a:solidFill>
                <a:prstClr val="black">
                  <a:tint val="75000"/>
                </a:prstClr>
              </a:solidFill>
            </a:endParaRPr>
          </a:p>
        </p:txBody>
      </p:sp>
      <p:sp>
        <p:nvSpPr>
          <p:cNvPr id="3" name="Footer Placeholder 2"/>
          <p:cNvSpPr>
            <a:spLocks noGrp="1"/>
          </p:cNvSpPr>
          <p:nvPr>
            <p:ph type="ftr" sz="quarter" idx="11"/>
          </p:nvPr>
        </p:nvSpPr>
        <p:spPr/>
        <p:txBody>
          <a:bodyPr/>
          <a:lstStyle/>
          <a:p>
            <a:endParaRPr lang="th-TH">
              <a:solidFill>
                <a:prstClr val="black">
                  <a:tint val="75000"/>
                </a:prstClr>
              </a:solidFill>
            </a:endParaRPr>
          </a:p>
        </p:txBody>
      </p:sp>
      <p:sp>
        <p:nvSpPr>
          <p:cNvPr id="4" name="Slide Number Placeholder 3"/>
          <p:cNvSpPr>
            <a:spLocks noGrp="1"/>
          </p:cNvSpPr>
          <p:nvPr>
            <p:ph type="sldNum" sz="quarter" idx="12"/>
          </p:nvPr>
        </p:nvSpPr>
        <p:spPr/>
        <p:txBody>
          <a:bodyPr/>
          <a:lstStyle/>
          <a:p>
            <a:fld id="{45619B53-AD2E-4514-B7F9-D9FBF0E1F573}"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5084604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B4EF3-72E1-499E-97D6-9D0F2CBDE993}" type="datetimeFigureOut">
              <a:rPr lang="th-TH" smtClean="0">
                <a:solidFill>
                  <a:prstClr val="black">
                    <a:tint val="75000"/>
                  </a:prstClr>
                </a:solidFill>
              </a:rPr>
              <a:pPr/>
              <a:t>20/06/59</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45619B53-AD2E-4514-B7F9-D9FBF0E1F573}"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7403414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5B4EF3-72E1-499E-97D6-9D0F2CBDE993}" type="datetimeFigureOut">
              <a:rPr lang="th-TH" smtClean="0">
                <a:solidFill>
                  <a:prstClr val="black">
                    <a:tint val="75000"/>
                  </a:prstClr>
                </a:solidFill>
              </a:rPr>
              <a:pPr/>
              <a:t>20/06/59</a:t>
            </a:fld>
            <a:endParaRPr lang="th-TH">
              <a:solidFill>
                <a:prstClr val="black">
                  <a:tint val="75000"/>
                </a:prstClr>
              </a:solidFill>
            </a:endParaRPr>
          </a:p>
        </p:txBody>
      </p:sp>
      <p:sp>
        <p:nvSpPr>
          <p:cNvPr id="6" name="Footer Placeholder 5"/>
          <p:cNvSpPr>
            <a:spLocks noGrp="1"/>
          </p:cNvSpPr>
          <p:nvPr>
            <p:ph type="ftr" sz="quarter" idx="11"/>
          </p:nvPr>
        </p:nvSpPr>
        <p:spPr/>
        <p:txBody>
          <a:bodyPr/>
          <a:lstStyle/>
          <a:p>
            <a:endParaRPr lang="th-TH">
              <a:solidFill>
                <a:prstClr val="black">
                  <a:tint val="75000"/>
                </a:prstClr>
              </a:solidFill>
            </a:endParaRPr>
          </a:p>
        </p:txBody>
      </p:sp>
      <p:sp>
        <p:nvSpPr>
          <p:cNvPr id="7" name="Slide Number Placeholder 6"/>
          <p:cNvSpPr>
            <a:spLocks noGrp="1"/>
          </p:cNvSpPr>
          <p:nvPr>
            <p:ph type="sldNum" sz="quarter" idx="12"/>
          </p:nvPr>
        </p:nvSpPr>
        <p:spPr/>
        <p:txBody>
          <a:bodyPr/>
          <a:lstStyle/>
          <a:p>
            <a:fld id="{45619B53-AD2E-4514-B7F9-D9FBF0E1F573}"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27247218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935B4EF3-72E1-499E-97D6-9D0F2CBDE993}" type="datetimeFigureOut">
              <a:rPr lang="th-TH" smtClean="0">
                <a:solidFill>
                  <a:prstClr val="black">
                    <a:tint val="75000"/>
                  </a:prstClr>
                </a:solidFill>
              </a:rPr>
              <a:pPr/>
              <a:t>20/06/59</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45619B53-AD2E-4514-B7F9-D9FBF0E1F573}"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3350223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D9508-FB2A-45DA-93AD-5E26850AA4B3}"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4EA7-50F3-4250-8596-D9D92E91607F}" type="slidenum">
              <a:rPr lang="en-US" smtClean="0"/>
              <a:pPr/>
              <a:t>‹#›</a:t>
            </a:fld>
            <a:endParaRPr lang="en-US"/>
          </a:p>
        </p:txBody>
      </p:sp>
    </p:spTree>
    <p:extLst>
      <p:ext uri="{BB962C8B-B14F-4D97-AF65-F5344CB8AC3E}">
        <p14:creationId xmlns:p14="http://schemas.microsoft.com/office/powerpoint/2010/main" val="11113849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935B4EF3-72E1-499E-97D6-9D0F2CBDE993}" type="datetimeFigureOut">
              <a:rPr lang="th-TH" smtClean="0">
                <a:solidFill>
                  <a:prstClr val="black">
                    <a:tint val="75000"/>
                  </a:prstClr>
                </a:solidFill>
              </a:rPr>
              <a:pPr/>
              <a:t>20/06/59</a:t>
            </a:fld>
            <a:endParaRPr lang="th-TH">
              <a:solidFill>
                <a:prstClr val="black">
                  <a:tint val="75000"/>
                </a:prstClr>
              </a:solidFill>
            </a:endParaRPr>
          </a:p>
        </p:txBody>
      </p:sp>
      <p:sp>
        <p:nvSpPr>
          <p:cNvPr id="5" name="Footer Placeholder 4"/>
          <p:cNvSpPr>
            <a:spLocks noGrp="1"/>
          </p:cNvSpPr>
          <p:nvPr>
            <p:ph type="ftr" sz="quarter" idx="11"/>
          </p:nvPr>
        </p:nvSpPr>
        <p:spPr/>
        <p:txBody>
          <a:bodyPr/>
          <a:lstStyle/>
          <a:p>
            <a:endParaRPr lang="th-TH">
              <a:solidFill>
                <a:prstClr val="black">
                  <a:tint val="75000"/>
                </a:prstClr>
              </a:solidFill>
            </a:endParaRPr>
          </a:p>
        </p:txBody>
      </p:sp>
      <p:sp>
        <p:nvSpPr>
          <p:cNvPr id="6" name="Slide Number Placeholder 5"/>
          <p:cNvSpPr>
            <a:spLocks noGrp="1"/>
          </p:cNvSpPr>
          <p:nvPr>
            <p:ph type="sldNum" sz="quarter" idx="12"/>
          </p:nvPr>
        </p:nvSpPr>
        <p:spPr/>
        <p:txBody>
          <a:bodyPr/>
          <a:lstStyle/>
          <a:p>
            <a:fld id="{45619B53-AD2E-4514-B7F9-D9FBF0E1F573}"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2603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b="1" baseline="0">
                <a:solidFill>
                  <a:schemeClr val="tx2">
                    <a:lumMod val="75000"/>
                  </a:schemeClr>
                </a:solidFill>
                <a:latin typeface="Arial"/>
                <a:cs typeface="Arial"/>
              </a:defRPr>
            </a:lvl1pPr>
          </a:lstStyle>
          <a:p>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2138782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chemeClr val="tx2">
                    <a:lumMod val="75000"/>
                  </a:schemeClr>
                </a:solidFill>
                <a:latin typeface="Arial"/>
                <a:cs typeface="Aria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17375E"/>
                </a:solidFill>
                <a:latin typeface="Arial"/>
                <a:cs typeface="Arial"/>
              </a:defRPr>
            </a:lvl1pPr>
            <a:lvl2pPr>
              <a:defRPr>
                <a:solidFill>
                  <a:srgbClr val="17375E"/>
                </a:solidFill>
                <a:latin typeface="Arial"/>
                <a:cs typeface="Arial"/>
              </a:defRPr>
            </a:lvl2pPr>
            <a:lvl3pPr>
              <a:defRPr>
                <a:solidFill>
                  <a:srgbClr val="17375E"/>
                </a:solidFill>
                <a:latin typeface="Arial"/>
                <a:cs typeface="Arial"/>
              </a:defRPr>
            </a:lvl3pPr>
            <a:lvl4pPr>
              <a:defRPr>
                <a:solidFill>
                  <a:srgbClr val="17375E"/>
                </a:solidFill>
                <a:latin typeface="Arial"/>
                <a:cs typeface="Arial"/>
              </a:defRPr>
            </a:lvl4pPr>
            <a:lvl5pPr>
              <a:defRPr>
                <a:solidFill>
                  <a:srgbClr val="17375E"/>
                </a:solidFill>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2438400" y="6356350"/>
            <a:ext cx="4114800" cy="425449"/>
          </a:xfrm>
        </p:spPr>
        <p:txBody>
          <a:bodyPr/>
          <a:lstStyle>
            <a:lvl1pPr>
              <a:defRPr b="1">
                <a:solidFill>
                  <a:schemeClr val="tx1"/>
                </a:solidFill>
                <a:latin typeface="Arial"/>
                <a:cs typeface="Arial"/>
              </a:defRPr>
            </a:lvl1pPr>
          </a:lstStyle>
          <a:p>
            <a:r>
              <a:rPr lang="en-US" dirty="0" smtClean="0">
                <a:solidFill>
                  <a:prstClr val="black"/>
                </a:solidFill>
              </a:rPr>
              <a:t>6</a:t>
            </a:r>
            <a:r>
              <a:rPr lang="en-US" baseline="30000" dirty="0" smtClean="0">
                <a:solidFill>
                  <a:prstClr val="black"/>
                </a:solidFill>
              </a:rPr>
              <a:t>th</a:t>
            </a:r>
            <a:r>
              <a:rPr lang="en-US" dirty="0" smtClean="0">
                <a:solidFill>
                  <a:prstClr val="black"/>
                </a:solidFill>
              </a:rPr>
              <a:t> SEAR ITAG Meeting, 25-29 August 2014, New Delhi</a:t>
            </a:r>
            <a:endParaRPr lang="en-US" dirty="0">
              <a:solidFill>
                <a:prstClr val="black"/>
              </a:solidFill>
            </a:endParaRPr>
          </a:p>
        </p:txBody>
      </p:sp>
      <p:sp>
        <p:nvSpPr>
          <p:cNvPr id="6" name="Slide Number Placeholder 5"/>
          <p:cNvSpPr>
            <a:spLocks noGrp="1"/>
          </p:cNvSpPr>
          <p:nvPr>
            <p:ph type="sldNum" sz="quarter" idx="12"/>
          </p:nvPr>
        </p:nvSpPr>
        <p:spPr>
          <a:xfrm>
            <a:off x="7162800" y="6356351"/>
            <a:ext cx="1524000" cy="349250"/>
          </a:xfrm>
          <a:prstGeom prst="rect">
            <a:avLst/>
          </a:prstGeom>
        </p:spPr>
        <p:txBody>
          <a:bodyPr/>
          <a:lstStyle/>
          <a:p>
            <a:r>
              <a:rPr lang="en-US" dirty="0" smtClean="0">
                <a:solidFill>
                  <a:prstClr val="black"/>
                </a:solidFill>
              </a:rPr>
              <a:t>1</a:t>
            </a:r>
            <a:endParaRPr lang="en-US" dirty="0">
              <a:solidFill>
                <a:prstClr val="black"/>
              </a:solidFill>
            </a:endParaRPr>
          </a:p>
        </p:txBody>
      </p:sp>
    </p:spTree>
    <p:extLst>
      <p:ext uri="{BB962C8B-B14F-4D97-AF65-F5344CB8AC3E}">
        <p14:creationId xmlns:p14="http://schemas.microsoft.com/office/powerpoint/2010/main" val="3318774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31C68A-EAD7-4106-B7BE-16393848444F}" type="datetimeFigureOut">
              <a:rPr lang="en-US" smtClean="0">
                <a:solidFill>
                  <a:prstClr val="black"/>
                </a:solidFill>
              </a:rPr>
              <a:pPr/>
              <a:t>6/20/2016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78FFC7-F596-4FB4-A89C-A286C69D8DB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44552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31C68A-EAD7-4106-B7BE-16393848444F}" type="datetimeFigureOut">
              <a:rPr lang="en-US" smtClean="0">
                <a:solidFill>
                  <a:prstClr val="black"/>
                </a:solidFill>
              </a:rPr>
              <a:pPr/>
              <a:t>6/20/2016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278FFC7-F596-4FB4-A89C-A286C69D8DB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92329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131C68A-EAD7-4106-B7BE-16393848444F}" type="datetimeFigureOut">
              <a:rPr lang="en-US" smtClean="0">
                <a:solidFill>
                  <a:prstClr val="black"/>
                </a:solidFill>
              </a:rPr>
              <a:pPr/>
              <a:t>6/20/2016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1278FFC7-F596-4FB4-A89C-A286C69D8DB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20691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2590800" y="6324600"/>
            <a:ext cx="4191000" cy="501650"/>
          </a:xfrm>
        </p:spPr>
        <p:txBody>
          <a:bodyPr/>
          <a:lstStyle>
            <a:lvl1pPr>
              <a:defRPr b="1">
                <a:solidFill>
                  <a:srgbClr val="000000"/>
                </a:solidFill>
                <a:latin typeface="Arial"/>
                <a:cs typeface="Arial"/>
              </a:defRPr>
            </a:lvl1pPr>
          </a:lstStyle>
          <a:p>
            <a:r>
              <a:rPr lang="en-US" dirty="0" smtClean="0"/>
              <a:t>6</a:t>
            </a:r>
            <a:r>
              <a:rPr lang="en-US" baseline="30000" dirty="0" smtClean="0"/>
              <a:t>th</a:t>
            </a:r>
            <a:r>
              <a:rPr lang="en-US" dirty="0" smtClean="0"/>
              <a:t> SEAR ITAG Meeting, 25-29 August 2014, New Delhi</a:t>
            </a:r>
            <a:endParaRPr lang="en-US" dirty="0"/>
          </a:p>
        </p:txBody>
      </p:sp>
      <p:sp>
        <p:nvSpPr>
          <p:cNvPr id="5" name="Slide Number Placeholder 4"/>
          <p:cNvSpPr>
            <a:spLocks noGrp="1"/>
          </p:cNvSpPr>
          <p:nvPr>
            <p:ph type="sldNum" sz="quarter" idx="12"/>
          </p:nvPr>
        </p:nvSpPr>
        <p:spPr>
          <a:xfrm>
            <a:off x="7239000" y="6356350"/>
            <a:ext cx="1447800" cy="425450"/>
          </a:xfrm>
          <a:prstGeom prst="rect">
            <a:avLst/>
          </a:prstGeom>
        </p:spPr>
        <p:txBody>
          <a:bodyPr/>
          <a:lstStyle/>
          <a:p>
            <a:r>
              <a:rPr lang="en-US" dirty="0" smtClean="0">
                <a:solidFill>
                  <a:prstClr val="black"/>
                </a:solidFill>
              </a:rPr>
              <a:t>1</a:t>
            </a:r>
            <a:endParaRPr lang="en-US" dirty="0">
              <a:solidFill>
                <a:prstClr val="black"/>
              </a:solidFill>
            </a:endParaRPr>
          </a:p>
        </p:txBody>
      </p:sp>
    </p:spTree>
    <p:extLst>
      <p:ext uri="{BB962C8B-B14F-4D97-AF65-F5344CB8AC3E}">
        <p14:creationId xmlns:p14="http://schemas.microsoft.com/office/powerpoint/2010/main" val="3348517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131C68A-EAD7-4106-B7BE-16393848444F}" type="datetimeFigureOut">
              <a:rPr lang="en-US" smtClean="0">
                <a:solidFill>
                  <a:prstClr val="black"/>
                </a:solidFill>
              </a:rPr>
              <a:pPr/>
              <a:t>6/20/2016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1278FFC7-F596-4FB4-A89C-A286C69D8DB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79157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31C68A-EAD7-4106-B7BE-16393848444F}" type="datetimeFigureOut">
              <a:rPr lang="en-US" smtClean="0">
                <a:solidFill>
                  <a:prstClr val="black"/>
                </a:solidFill>
              </a:rPr>
              <a:pPr/>
              <a:t>6/20/2016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278FFC7-F596-4FB4-A89C-A286C69D8DB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5627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ED9508-FB2A-45DA-93AD-5E26850AA4B3}"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4EA7-50F3-4250-8596-D9D92E91607F}" type="slidenum">
              <a:rPr lang="en-US" smtClean="0"/>
              <a:pPr/>
              <a:t>‹#›</a:t>
            </a:fld>
            <a:endParaRPr lang="en-US"/>
          </a:p>
        </p:txBody>
      </p:sp>
    </p:spTree>
    <p:extLst>
      <p:ext uri="{BB962C8B-B14F-4D97-AF65-F5344CB8AC3E}">
        <p14:creationId xmlns:p14="http://schemas.microsoft.com/office/powerpoint/2010/main" val="3724927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131C68A-EAD7-4106-B7BE-16393848444F}" type="datetimeFigureOut">
              <a:rPr lang="en-US" smtClean="0">
                <a:solidFill>
                  <a:prstClr val="black"/>
                </a:solidFill>
              </a:rPr>
              <a:pPr/>
              <a:t>6/20/2016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1278FFC7-F596-4FB4-A89C-A286C69D8DB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039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31C68A-EAD7-4106-B7BE-16393848444F}" type="datetimeFigureOut">
              <a:rPr lang="en-US" smtClean="0">
                <a:solidFill>
                  <a:prstClr val="black"/>
                </a:solidFill>
              </a:rPr>
              <a:pPr/>
              <a:t>6/20/2016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78FFC7-F596-4FB4-A89C-A286C69D8DB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8662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31C68A-EAD7-4106-B7BE-16393848444F}" type="datetimeFigureOut">
              <a:rPr lang="en-US" smtClean="0">
                <a:solidFill>
                  <a:prstClr val="black"/>
                </a:solidFill>
              </a:rPr>
              <a:pPr/>
              <a:t>6/20/2016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278FFC7-F596-4FB4-A89C-A286C69D8DBE}"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28367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r>
              <a:rPr lang="en-US" smtClean="0"/>
              <a:t>Click to edit Master title style</a:t>
            </a:r>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89693371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25825781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138635368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5332707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397508607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255869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extLst>
      <p:ext uri="{BB962C8B-B14F-4D97-AF65-F5344CB8AC3E}">
        <p14:creationId xmlns:p14="http://schemas.microsoft.com/office/powerpoint/2010/main" val="38254094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ED9508-FB2A-45DA-93AD-5E26850AA4B3}" type="datetimeFigureOut">
              <a:rPr lang="en-US" smtClean="0"/>
              <a:pPr/>
              <a:t>6/20/2016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4EA7-50F3-4250-8596-D9D92E91607F}" type="slidenum">
              <a:rPr lang="en-US" smtClean="0"/>
              <a:pPr/>
              <a:t>‹#›</a:t>
            </a:fld>
            <a:endParaRPr lang="en-US"/>
          </a:p>
        </p:txBody>
      </p:sp>
    </p:spTree>
    <p:extLst>
      <p:ext uri="{BB962C8B-B14F-4D97-AF65-F5344CB8AC3E}">
        <p14:creationId xmlns:p14="http://schemas.microsoft.com/office/powerpoint/2010/main" val="3029285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515979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21485847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0039A6"/>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39A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F48890-DCDF-4084-B8FE-E643EA433D57}" type="slidenum">
              <a:rPr lang="en-US" smtClean="0">
                <a:solidFill>
                  <a:srgbClr val="0039A6"/>
                </a:solidFill>
              </a:rPr>
              <a:pPr/>
              <a:t>‹#›</a:t>
            </a:fld>
            <a:endParaRPr lang="en-US">
              <a:solidFill>
                <a:srgbClr val="0039A6"/>
              </a:solidFill>
            </a:endParaRPr>
          </a:p>
        </p:txBody>
      </p:sp>
    </p:spTree>
    <p:extLst>
      <p:ext uri="{BB962C8B-B14F-4D97-AF65-F5344CB8AC3E}">
        <p14:creationId xmlns:p14="http://schemas.microsoft.com/office/powerpoint/2010/main" val="86253995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srgbClr val="0039A6"/>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0039A6"/>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F48890-DCDF-4084-B8FE-E643EA433D57}" type="slidenum">
              <a:rPr lang="en-US" smtClean="0">
                <a:solidFill>
                  <a:srgbClr val="0039A6"/>
                </a:solidFill>
              </a:rPr>
              <a:pPr/>
              <a:t>‹#›</a:t>
            </a:fld>
            <a:endParaRPr lang="en-US">
              <a:solidFill>
                <a:srgbClr val="0039A6"/>
              </a:solidFill>
            </a:endParaRPr>
          </a:p>
        </p:txBody>
      </p:sp>
    </p:spTree>
    <p:extLst>
      <p:ext uri="{BB962C8B-B14F-4D97-AF65-F5344CB8AC3E}">
        <p14:creationId xmlns:p14="http://schemas.microsoft.com/office/powerpoint/2010/main" val="3227262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592D16-EE00-4705-8EAC-B8D7526B5FC2}" type="datetimeFigureOut">
              <a:rPr lang="en-US" smtClean="0">
                <a:solidFill>
                  <a:prstClr val="black">
                    <a:tint val="75000"/>
                  </a:prstClr>
                </a:solidFill>
              </a:rPr>
              <a:pPr/>
              <a:t>6/20/2016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05F3D-416F-4ED7-A383-5DEBD36769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967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92D16-EE00-4705-8EAC-B8D7526B5FC2}" type="datetimeFigureOut">
              <a:rPr lang="en-US" smtClean="0">
                <a:solidFill>
                  <a:prstClr val="black">
                    <a:tint val="75000"/>
                  </a:prstClr>
                </a:solidFill>
              </a:rPr>
              <a:pPr/>
              <a:t>6/20/2016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05F3D-416F-4ED7-A383-5DEBD36769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982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592D16-EE00-4705-8EAC-B8D7526B5FC2}" type="datetimeFigureOut">
              <a:rPr lang="en-US" smtClean="0">
                <a:solidFill>
                  <a:prstClr val="black">
                    <a:tint val="75000"/>
                  </a:prstClr>
                </a:solidFill>
              </a:rPr>
              <a:pPr/>
              <a:t>6/20/2016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05F3D-416F-4ED7-A383-5DEBD36769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400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92D16-EE00-4705-8EAC-B8D7526B5FC2}" type="datetimeFigureOut">
              <a:rPr lang="en-US" smtClean="0">
                <a:solidFill>
                  <a:prstClr val="black">
                    <a:tint val="75000"/>
                  </a:prstClr>
                </a:solidFill>
              </a:rPr>
              <a:pPr/>
              <a:t>6/20/2016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405F3D-416F-4ED7-A383-5DEBD36769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522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592D16-EE00-4705-8EAC-B8D7526B5FC2}" type="datetimeFigureOut">
              <a:rPr lang="en-US" smtClean="0">
                <a:solidFill>
                  <a:prstClr val="black">
                    <a:tint val="75000"/>
                  </a:prstClr>
                </a:solidFill>
              </a:rPr>
              <a:pPr/>
              <a:t>6/20/2016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405F3D-416F-4ED7-A383-5DEBD36769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445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592D16-EE00-4705-8EAC-B8D7526B5FC2}" type="datetimeFigureOut">
              <a:rPr lang="en-US" smtClean="0">
                <a:solidFill>
                  <a:prstClr val="black">
                    <a:tint val="75000"/>
                  </a:prstClr>
                </a:solidFill>
              </a:rPr>
              <a:pPr/>
              <a:t>6/20/2016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405F3D-416F-4ED7-A383-5DEBD36769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75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ED9508-FB2A-45DA-93AD-5E26850AA4B3}"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64EA7-50F3-4250-8596-D9D92E91607F}" type="slidenum">
              <a:rPr lang="en-US" smtClean="0"/>
              <a:pPr/>
              <a:t>‹#›</a:t>
            </a:fld>
            <a:endParaRPr lang="en-US"/>
          </a:p>
        </p:txBody>
      </p:sp>
    </p:spTree>
    <p:extLst>
      <p:ext uri="{BB962C8B-B14F-4D97-AF65-F5344CB8AC3E}">
        <p14:creationId xmlns:p14="http://schemas.microsoft.com/office/powerpoint/2010/main" val="2816663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92D16-EE00-4705-8EAC-B8D7526B5FC2}" type="datetimeFigureOut">
              <a:rPr lang="en-US" smtClean="0">
                <a:solidFill>
                  <a:prstClr val="black">
                    <a:tint val="75000"/>
                  </a:prstClr>
                </a:solidFill>
              </a:rPr>
              <a:pPr/>
              <a:t>6/20/2016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405F3D-416F-4ED7-A383-5DEBD36769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189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92D16-EE00-4705-8EAC-B8D7526B5FC2}" type="datetimeFigureOut">
              <a:rPr lang="en-US" smtClean="0">
                <a:solidFill>
                  <a:prstClr val="black">
                    <a:tint val="75000"/>
                  </a:prstClr>
                </a:solidFill>
              </a:rPr>
              <a:pPr/>
              <a:t>6/20/2016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405F3D-416F-4ED7-A383-5DEBD36769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8790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592D16-EE00-4705-8EAC-B8D7526B5FC2}" type="datetimeFigureOut">
              <a:rPr lang="en-US" smtClean="0">
                <a:solidFill>
                  <a:prstClr val="black">
                    <a:tint val="75000"/>
                  </a:prstClr>
                </a:solidFill>
              </a:rPr>
              <a:pPr/>
              <a:t>6/20/2016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405F3D-416F-4ED7-A383-5DEBD36769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722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92D16-EE00-4705-8EAC-B8D7526B5FC2}" type="datetimeFigureOut">
              <a:rPr lang="en-US" smtClean="0">
                <a:solidFill>
                  <a:prstClr val="black">
                    <a:tint val="75000"/>
                  </a:prstClr>
                </a:solidFill>
              </a:rPr>
              <a:pPr/>
              <a:t>6/20/2016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05F3D-416F-4ED7-A383-5DEBD36769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685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92D16-EE00-4705-8EAC-B8D7526B5FC2}" type="datetimeFigureOut">
              <a:rPr lang="en-US" smtClean="0">
                <a:solidFill>
                  <a:prstClr val="black">
                    <a:tint val="75000"/>
                  </a:prstClr>
                </a:solidFill>
              </a:rPr>
              <a:pPr/>
              <a:t>6/20/2016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405F3D-416F-4ED7-A383-5DEBD36769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872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F62607-F33C-439B-9074-0C35FAA090E9}" type="datetimeFigureOut">
              <a:rPr lang="en-GB" smtClean="0">
                <a:solidFill>
                  <a:prstClr val="black">
                    <a:tint val="75000"/>
                  </a:prstClr>
                </a:solidFill>
              </a:rPr>
              <a:pPr/>
              <a:t>20/06/2016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383AB8-2EB3-41E1-AEAD-DC5E944B33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1536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F62607-F33C-439B-9074-0C35FAA090E9}" type="datetimeFigureOut">
              <a:rPr lang="en-GB" smtClean="0">
                <a:solidFill>
                  <a:prstClr val="black">
                    <a:tint val="75000"/>
                  </a:prstClr>
                </a:solidFill>
              </a:rPr>
              <a:pPr/>
              <a:t>20/06/2016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383AB8-2EB3-41E1-AEAD-DC5E944B33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7332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F62607-F33C-439B-9074-0C35FAA090E9}" type="datetimeFigureOut">
              <a:rPr lang="en-GB" smtClean="0">
                <a:solidFill>
                  <a:prstClr val="black">
                    <a:tint val="75000"/>
                  </a:prstClr>
                </a:solidFill>
              </a:rPr>
              <a:pPr/>
              <a:t>20/06/2016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383AB8-2EB3-41E1-AEAD-DC5E944B33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4761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F62607-F33C-439B-9074-0C35FAA090E9}" type="datetimeFigureOut">
              <a:rPr lang="en-GB" smtClean="0">
                <a:solidFill>
                  <a:prstClr val="black">
                    <a:tint val="75000"/>
                  </a:prstClr>
                </a:solidFill>
              </a:rPr>
              <a:pPr/>
              <a:t>20/06/2016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383AB8-2EB3-41E1-AEAD-DC5E944B33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93650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F62607-F33C-439B-9074-0C35FAA090E9}" type="datetimeFigureOut">
              <a:rPr lang="en-GB" smtClean="0">
                <a:solidFill>
                  <a:prstClr val="black">
                    <a:tint val="75000"/>
                  </a:prstClr>
                </a:solidFill>
              </a:rPr>
              <a:pPr/>
              <a:t>20/06/2016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9383AB8-2EB3-41E1-AEAD-DC5E944B33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1285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ED9508-FB2A-45DA-93AD-5E26850AA4B3}" type="datetimeFigureOut">
              <a:rPr lang="en-US" smtClean="0"/>
              <a:pPr/>
              <a:t>6/20/2016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64EA7-50F3-4250-8596-D9D92E91607F}" type="slidenum">
              <a:rPr lang="en-US" smtClean="0"/>
              <a:pPr/>
              <a:t>‹#›</a:t>
            </a:fld>
            <a:endParaRPr lang="en-US"/>
          </a:p>
        </p:txBody>
      </p:sp>
    </p:spTree>
    <p:extLst>
      <p:ext uri="{BB962C8B-B14F-4D97-AF65-F5344CB8AC3E}">
        <p14:creationId xmlns:p14="http://schemas.microsoft.com/office/powerpoint/2010/main" val="1575592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F62607-F33C-439B-9074-0C35FAA090E9}" type="datetimeFigureOut">
              <a:rPr lang="en-GB" smtClean="0">
                <a:solidFill>
                  <a:prstClr val="black">
                    <a:tint val="75000"/>
                  </a:prstClr>
                </a:solidFill>
              </a:rPr>
              <a:pPr/>
              <a:t>20/06/2016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9383AB8-2EB3-41E1-AEAD-DC5E944B33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6781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62607-F33C-439B-9074-0C35FAA090E9}" type="datetimeFigureOut">
              <a:rPr lang="en-GB" smtClean="0">
                <a:solidFill>
                  <a:prstClr val="black">
                    <a:tint val="75000"/>
                  </a:prstClr>
                </a:solidFill>
              </a:rPr>
              <a:pPr/>
              <a:t>20/06/2016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9383AB8-2EB3-41E1-AEAD-DC5E944B33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598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62607-F33C-439B-9074-0C35FAA090E9}" type="datetimeFigureOut">
              <a:rPr lang="en-GB" smtClean="0">
                <a:solidFill>
                  <a:prstClr val="black">
                    <a:tint val="75000"/>
                  </a:prstClr>
                </a:solidFill>
              </a:rPr>
              <a:pPr/>
              <a:t>20/06/2016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383AB8-2EB3-41E1-AEAD-DC5E944B33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5447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F62607-F33C-439B-9074-0C35FAA090E9}" type="datetimeFigureOut">
              <a:rPr lang="en-GB" smtClean="0">
                <a:solidFill>
                  <a:prstClr val="black">
                    <a:tint val="75000"/>
                  </a:prstClr>
                </a:solidFill>
              </a:rPr>
              <a:pPr/>
              <a:t>20/06/2016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9383AB8-2EB3-41E1-AEAD-DC5E944B33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84990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F62607-F33C-439B-9074-0C35FAA090E9}" type="datetimeFigureOut">
              <a:rPr lang="en-GB" smtClean="0">
                <a:solidFill>
                  <a:prstClr val="black">
                    <a:tint val="75000"/>
                  </a:prstClr>
                </a:solidFill>
              </a:rPr>
              <a:pPr/>
              <a:t>20/06/2016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383AB8-2EB3-41E1-AEAD-DC5E944B33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35775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F62607-F33C-439B-9074-0C35FAA090E9}" type="datetimeFigureOut">
              <a:rPr lang="en-GB" smtClean="0">
                <a:solidFill>
                  <a:prstClr val="black">
                    <a:tint val="75000"/>
                  </a:prstClr>
                </a:solidFill>
              </a:rPr>
              <a:pPr/>
              <a:t>20/06/2016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9383AB8-2EB3-41E1-AEAD-DC5E944B33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957715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B3386C-8576-41B0-8071-6D058F4BEB3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18401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131147F-50C8-46BA-818D-839B56EF0695}"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72804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B793CBE-AE13-481A-9D56-C908400FB67F}"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958913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8436CFB-E82A-492C-ABFE-9469354ADB4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5635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ED9508-FB2A-45DA-93AD-5E26850AA4B3}" type="datetimeFigureOut">
              <a:rPr lang="en-US" smtClean="0"/>
              <a:pPr/>
              <a:t>6/20/2016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64EA7-50F3-4250-8596-D9D92E91607F}" type="slidenum">
              <a:rPr lang="en-US" smtClean="0"/>
              <a:pPr/>
              <a:t>‹#›</a:t>
            </a:fld>
            <a:endParaRPr lang="en-US"/>
          </a:p>
        </p:txBody>
      </p:sp>
    </p:spTree>
    <p:extLst>
      <p:ext uri="{BB962C8B-B14F-4D97-AF65-F5344CB8AC3E}">
        <p14:creationId xmlns:p14="http://schemas.microsoft.com/office/powerpoint/2010/main" val="12179985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DECAE18-0C3D-4DDA-B941-90F49C8A1469}"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811109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AC8C650-C3FC-409F-8189-0E75CEB4551F}"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000446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800B4A4-0C21-45F2-91F8-136871D9A9B4}"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435472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790F1F1-EBAC-45EF-A8DE-B378B513B208}"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537912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140967D-322A-4F5E-9BFC-F9E1561416E5}"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3933755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8E0698F-CA90-4E54-B51B-ACF6C6D24768}"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629177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C735CFD-6FEF-4600-A776-D2612B4166F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126794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B3386C-8576-41B0-8071-6D058F4BEB3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991581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131147F-50C8-46BA-818D-839B56EF0695}"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63862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B793CBE-AE13-481A-9D56-C908400FB67F}"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36617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D9508-FB2A-45DA-93AD-5E26850AA4B3}" type="datetimeFigureOut">
              <a:rPr lang="en-US" smtClean="0"/>
              <a:pPr/>
              <a:t>6/20/2016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E64EA7-50F3-4250-8596-D9D92E91607F}" type="slidenum">
              <a:rPr lang="en-US" smtClean="0"/>
              <a:pPr/>
              <a:t>‹#›</a:t>
            </a:fld>
            <a:endParaRPr lang="en-US"/>
          </a:p>
        </p:txBody>
      </p:sp>
    </p:spTree>
    <p:extLst>
      <p:ext uri="{BB962C8B-B14F-4D97-AF65-F5344CB8AC3E}">
        <p14:creationId xmlns:p14="http://schemas.microsoft.com/office/powerpoint/2010/main" val="31407016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8436CFB-E82A-492C-ABFE-9469354ADB4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355083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DECAE18-0C3D-4DDA-B941-90F49C8A1469}"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28559862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AC8C650-C3FC-409F-8189-0E75CEB4551F}"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515372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800B4A4-0C21-45F2-91F8-136871D9A9B4}"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080744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790F1F1-EBAC-45EF-A8DE-B378B513B208}"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900965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140967D-322A-4F5E-9BFC-F9E1561416E5}"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054094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8E0698F-CA90-4E54-B51B-ACF6C6D24768}"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00544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C735CFD-6FEF-4600-A776-D2612B4166F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817375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B3386C-8576-41B0-8071-6D058F4BEB3C}"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5820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131147F-50C8-46BA-818D-839B56EF0695}"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64287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D9508-FB2A-45DA-93AD-5E26850AA4B3}"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64EA7-50F3-4250-8596-D9D92E91607F}" type="slidenum">
              <a:rPr lang="en-US" smtClean="0"/>
              <a:pPr/>
              <a:t>‹#›</a:t>
            </a:fld>
            <a:endParaRPr lang="en-US"/>
          </a:p>
        </p:txBody>
      </p:sp>
    </p:spTree>
    <p:extLst>
      <p:ext uri="{BB962C8B-B14F-4D97-AF65-F5344CB8AC3E}">
        <p14:creationId xmlns:p14="http://schemas.microsoft.com/office/powerpoint/2010/main" val="28103066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B793CBE-AE13-481A-9D56-C908400FB67F}"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4965679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8436CFB-E82A-492C-ABFE-9469354ADB4A}"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53485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DECAE18-0C3D-4DDA-B941-90F49C8A1469}"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5890563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2AC8C650-C3FC-409F-8189-0E75CEB4551F}"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279089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800B4A4-0C21-45F2-91F8-136871D9A9B4}"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538834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790F1F1-EBAC-45EF-A8DE-B378B513B208}"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0273332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140967D-322A-4F5E-9BFC-F9E1561416E5}"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5543031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A8E0698F-CA90-4E54-B51B-ACF6C6D24768}"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092241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C735CFD-6FEF-4600-A776-D2612B4166FE}" type="slidenum">
              <a:rPr lang="en-GB" smtClean="0">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5555538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DF2359-8D94-485E-8756-83710E87BFAA}" type="datetimeFigureOut">
              <a:rPr lang="en-US" smtClean="0">
                <a:solidFill>
                  <a:prstClr val="black">
                    <a:tint val="75000"/>
                  </a:prstClr>
                </a:solidFill>
              </a:rPr>
              <a:pPr/>
              <a:t>6/20/2016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B12234-D2F9-4D52-8B4E-13A7EB55A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189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D9508-FB2A-45DA-93AD-5E26850AA4B3}" type="datetimeFigureOut">
              <a:rPr lang="en-US" smtClean="0"/>
              <a:pPr/>
              <a:t>6/20/2016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64EA7-50F3-4250-8596-D9D92E91607F}" type="slidenum">
              <a:rPr lang="en-US" smtClean="0"/>
              <a:pPr/>
              <a:t>‹#›</a:t>
            </a:fld>
            <a:endParaRPr lang="en-US"/>
          </a:p>
        </p:txBody>
      </p:sp>
    </p:spTree>
    <p:extLst>
      <p:ext uri="{BB962C8B-B14F-4D97-AF65-F5344CB8AC3E}">
        <p14:creationId xmlns:p14="http://schemas.microsoft.com/office/powerpoint/2010/main" val="10381945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F2359-8D94-485E-8756-83710E87BFAA}" type="datetimeFigureOut">
              <a:rPr lang="en-US" smtClean="0">
                <a:solidFill>
                  <a:prstClr val="black">
                    <a:tint val="75000"/>
                  </a:prstClr>
                </a:solidFill>
              </a:rPr>
              <a:pPr/>
              <a:t>6/20/2016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B12234-D2F9-4D52-8B4E-13A7EB55A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0410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DF2359-8D94-485E-8756-83710E87BFAA}" type="datetimeFigureOut">
              <a:rPr lang="en-US" smtClean="0">
                <a:solidFill>
                  <a:prstClr val="black">
                    <a:tint val="75000"/>
                  </a:prstClr>
                </a:solidFill>
              </a:rPr>
              <a:pPr/>
              <a:t>6/20/2016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B12234-D2F9-4D52-8B4E-13A7EB55A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7129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DF2359-8D94-485E-8756-83710E87BFAA}" type="datetimeFigureOut">
              <a:rPr lang="en-US" smtClean="0">
                <a:solidFill>
                  <a:prstClr val="black">
                    <a:tint val="75000"/>
                  </a:prstClr>
                </a:solidFill>
              </a:rPr>
              <a:pPr/>
              <a:t>6/20/2016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B12234-D2F9-4D52-8B4E-13A7EB55A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6123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DF2359-8D94-485E-8756-83710E87BFAA}" type="datetimeFigureOut">
              <a:rPr lang="en-US" smtClean="0">
                <a:solidFill>
                  <a:prstClr val="black">
                    <a:tint val="75000"/>
                  </a:prstClr>
                </a:solidFill>
              </a:rPr>
              <a:pPr/>
              <a:t>6/20/2016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B12234-D2F9-4D52-8B4E-13A7EB55A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4713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DF2359-8D94-485E-8756-83710E87BFAA}" type="datetimeFigureOut">
              <a:rPr lang="en-US" smtClean="0">
                <a:solidFill>
                  <a:prstClr val="black">
                    <a:tint val="75000"/>
                  </a:prstClr>
                </a:solidFill>
              </a:rPr>
              <a:pPr/>
              <a:t>6/20/2016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B12234-D2F9-4D52-8B4E-13A7EB55A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23003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F2359-8D94-485E-8756-83710E87BFAA}" type="datetimeFigureOut">
              <a:rPr lang="en-US" smtClean="0">
                <a:solidFill>
                  <a:prstClr val="black">
                    <a:tint val="75000"/>
                  </a:prstClr>
                </a:solidFill>
              </a:rPr>
              <a:pPr/>
              <a:t>6/20/2016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B12234-D2F9-4D52-8B4E-13A7EB55A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3534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F2359-8D94-485E-8756-83710E87BFAA}" type="datetimeFigureOut">
              <a:rPr lang="en-US" smtClean="0">
                <a:solidFill>
                  <a:prstClr val="black">
                    <a:tint val="75000"/>
                  </a:prstClr>
                </a:solidFill>
              </a:rPr>
              <a:pPr/>
              <a:t>6/20/2016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B12234-D2F9-4D52-8B4E-13A7EB55A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06289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F2359-8D94-485E-8756-83710E87BFAA}" type="datetimeFigureOut">
              <a:rPr lang="en-US" smtClean="0">
                <a:solidFill>
                  <a:prstClr val="black">
                    <a:tint val="75000"/>
                  </a:prstClr>
                </a:solidFill>
              </a:rPr>
              <a:pPr/>
              <a:t>6/20/2016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B12234-D2F9-4D52-8B4E-13A7EB55A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24620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F2359-8D94-485E-8756-83710E87BFAA}" type="datetimeFigureOut">
              <a:rPr lang="en-US" smtClean="0">
                <a:solidFill>
                  <a:prstClr val="black">
                    <a:tint val="75000"/>
                  </a:prstClr>
                </a:solidFill>
              </a:rPr>
              <a:pPr/>
              <a:t>6/20/2016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B12234-D2F9-4D52-8B4E-13A7EB55A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6161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F2359-8D94-485E-8756-83710E87BFAA}" type="datetimeFigureOut">
              <a:rPr lang="en-US" smtClean="0">
                <a:solidFill>
                  <a:prstClr val="black">
                    <a:tint val="75000"/>
                  </a:prstClr>
                </a:solidFill>
              </a:rPr>
              <a:pPr/>
              <a:t>6/20/2016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B12234-D2F9-4D52-8B4E-13A7EB55A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68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D9508-FB2A-45DA-93AD-5E26850AA4B3}" type="datetimeFigureOut">
              <a:rPr lang="en-US" smtClean="0"/>
              <a:pPr/>
              <a:t>6/20/2016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64EA7-50F3-4250-8596-D9D92E91607F}" type="slidenum">
              <a:rPr lang="en-US" smtClean="0"/>
              <a:pPr/>
              <a:t>‹#›</a:t>
            </a:fld>
            <a:endParaRPr lang="en-US"/>
          </a:p>
        </p:txBody>
      </p:sp>
    </p:spTree>
    <p:extLst>
      <p:ext uri="{BB962C8B-B14F-4D97-AF65-F5344CB8AC3E}">
        <p14:creationId xmlns:p14="http://schemas.microsoft.com/office/powerpoint/2010/main" val="4248022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B4EF3-72E1-499E-97D6-9D0F2CBDE993}" type="datetimeFigureOut">
              <a:rPr lang="th-TH" smtClean="0">
                <a:solidFill>
                  <a:prstClr val="black">
                    <a:tint val="75000"/>
                  </a:prstClr>
                </a:solidFill>
              </a:rPr>
              <a:pPr/>
              <a:t>20/06/59</a:t>
            </a:fld>
            <a:endParaRPr lang="th-T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619B53-AD2E-4514-B7F9-D9FBF0E1F573}" type="slidenum">
              <a:rPr lang="th-TH" smtClean="0">
                <a:solidFill>
                  <a:prstClr val="black">
                    <a:tint val="75000"/>
                  </a:prstClr>
                </a:solidFill>
              </a:rPr>
              <a:pPr/>
              <a:t>‹#›</a:t>
            </a:fld>
            <a:endParaRPr lang="th-TH">
              <a:solidFill>
                <a:prstClr val="black">
                  <a:tint val="75000"/>
                </a:prstClr>
              </a:solidFill>
            </a:endParaRPr>
          </a:p>
        </p:txBody>
      </p:sp>
    </p:spTree>
    <p:extLst>
      <p:ext uri="{BB962C8B-B14F-4D97-AF65-F5344CB8AC3E}">
        <p14:creationId xmlns:p14="http://schemas.microsoft.com/office/powerpoint/2010/main" val="75324497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895600" y="6324600"/>
            <a:ext cx="3733800" cy="501650"/>
          </a:xfrm>
          <a:prstGeom prst="rect">
            <a:avLst/>
          </a:prstGeom>
        </p:spPr>
        <p:txBody>
          <a:bodyPr vert="horz" lIns="91440" tIns="45720" rIns="91440" bIns="45720" rtlCol="0" anchor="ctr"/>
          <a:lstStyle>
            <a:lvl1pPr algn="ctr">
              <a:defRPr sz="1200" b="1">
                <a:solidFill>
                  <a:schemeClr val="tx1"/>
                </a:solidFill>
              </a:defRPr>
            </a:lvl1pPr>
          </a:lstStyle>
          <a:p>
            <a:r>
              <a:rPr lang="en-US" smtClean="0">
                <a:solidFill>
                  <a:prstClr val="black"/>
                </a:solidFill>
              </a:rPr>
              <a:t>6</a:t>
            </a:r>
            <a:r>
              <a:rPr lang="en-US" baseline="30000" smtClean="0">
                <a:solidFill>
                  <a:prstClr val="black"/>
                </a:solidFill>
              </a:rPr>
              <a:t>th</a:t>
            </a:r>
            <a:r>
              <a:rPr lang="en-US" smtClean="0">
                <a:solidFill>
                  <a:prstClr val="black"/>
                </a:solidFill>
              </a:rPr>
              <a:t> SEAR ITAG Meeting, 25-29 August 2014, New Delhi</a:t>
            </a:r>
            <a:endParaRPr lang="en-US" dirty="0">
              <a:solidFill>
                <a:prstClr val="black"/>
              </a:solidFill>
            </a:endParaRPr>
          </a:p>
        </p:txBody>
      </p:sp>
      <p:pic>
        <p:nvPicPr>
          <p:cNvPr id="7" name="Picture 6" descr="IVD logo_white_background_blue_font"/>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20000" y="6172200"/>
            <a:ext cx="152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IVD Work Files\Communications\LOGOS\SEARO\WHO_SEARO-blue[low-res].gif"/>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72200"/>
            <a:ext cx="1828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295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000" b="1" kern="1200">
          <a:solidFill>
            <a:schemeClr val="tx2">
              <a:lumMod val="75000"/>
            </a:schemeClr>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rgbClr val="17375E"/>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rgbClr val="17375E"/>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rgbClr val="17375E"/>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rgbClr val="17375E"/>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rgbClr val="17375E"/>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0652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6" r:id="rId10"/>
    <p:sldLayoutId id="2147483697"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592D16-EE00-4705-8EAC-B8D7526B5FC2}" type="datetimeFigureOut">
              <a:rPr lang="en-US" smtClean="0">
                <a:solidFill>
                  <a:prstClr val="black">
                    <a:tint val="75000"/>
                  </a:prstClr>
                </a:solidFill>
              </a:rPr>
              <a:pPr/>
              <a:t>6/20/2016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05F3D-416F-4ED7-A383-5DEBD36769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4847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384"/>
            <a:ext cx="9144000" cy="1143000"/>
          </a:xfrm>
          <a:prstGeom prst="rect">
            <a:avLst/>
          </a:prstGeom>
          <a:solidFill>
            <a:srgbClr val="FFC000"/>
          </a:solidFill>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F62607-F33C-439B-9074-0C35FAA090E9}" type="datetimeFigureOut">
              <a:rPr lang="en-GB" smtClean="0">
                <a:solidFill>
                  <a:prstClr val="black">
                    <a:tint val="75000"/>
                  </a:prstClr>
                </a:solidFill>
              </a:rPr>
              <a:pPr/>
              <a:t>20/06/2016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83AB8-2EB3-41E1-AEAD-DC5E944B33B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245125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B0F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E778152-A06C-4E8B-BBF4-F8A7D3F62BF2}" type="slidenum">
              <a:rPr lang="en-GB" smtClean="0">
                <a:solidFill>
                  <a:prstClr val="black">
                    <a:tint val="75000"/>
                  </a:prstClr>
                </a:solidFill>
                <a:latin typeface="Arial" charset="0"/>
                <a:cs typeface="Arial" charset="0"/>
              </a:rPr>
              <a:pPr fontAlgn="base">
                <a:spcBef>
                  <a:spcPct val="0"/>
                </a:spcBef>
                <a:spcAft>
                  <a:spcPct val="0"/>
                </a:spcAft>
                <a:defRPr/>
              </a:pPr>
              <a:t>‹#›</a:t>
            </a:fld>
            <a:endParaRPr lang="en-GB">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15019556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E778152-A06C-4E8B-BBF4-F8A7D3F62BF2}" type="slidenum">
              <a:rPr lang="en-GB" smtClean="0">
                <a:solidFill>
                  <a:prstClr val="black">
                    <a:tint val="75000"/>
                  </a:prstClr>
                </a:solidFill>
                <a:latin typeface="Arial" charset="0"/>
                <a:cs typeface="Arial" charset="0"/>
              </a:rPr>
              <a:pPr fontAlgn="base">
                <a:spcBef>
                  <a:spcPct val="0"/>
                </a:spcBef>
                <a:spcAft>
                  <a:spcPct val="0"/>
                </a:spcAft>
                <a:defRPr/>
              </a:pPr>
              <a:t>‹#›</a:t>
            </a:fld>
            <a:endParaRPr lang="en-GB">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80854932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6E778152-A06C-4E8B-BBF4-F8A7D3F62BF2}" type="slidenum">
              <a:rPr lang="en-GB" smtClean="0">
                <a:solidFill>
                  <a:prstClr val="black">
                    <a:tint val="75000"/>
                  </a:prstClr>
                </a:solidFill>
                <a:latin typeface="Arial" charset="0"/>
                <a:cs typeface="Arial" charset="0"/>
              </a:rPr>
              <a:pPr fontAlgn="base">
                <a:spcBef>
                  <a:spcPct val="0"/>
                </a:spcBef>
                <a:spcAft>
                  <a:spcPct val="0"/>
                </a:spcAft>
                <a:defRPr/>
              </a:pPr>
              <a:t>‹#›</a:t>
            </a:fld>
            <a:endParaRPr lang="en-GB">
              <a:solidFill>
                <a:prstClr val="black">
                  <a:tint val="75000"/>
                </a:prstClr>
              </a:solidFill>
              <a:latin typeface="Arial" charset="0"/>
              <a:cs typeface="Arial" charset="0"/>
            </a:endParaRPr>
          </a:p>
        </p:txBody>
      </p:sp>
    </p:spTree>
    <p:extLst>
      <p:ext uri="{BB962C8B-B14F-4D97-AF65-F5344CB8AC3E}">
        <p14:creationId xmlns:p14="http://schemas.microsoft.com/office/powerpoint/2010/main" val="162639698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F2359-8D94-485E-8756-83710E87BFAA}" type="datetimeFigureOut">
              <a:rPr lang="en-US" smtClean="0">
                <a:solidFill>
                  <a:prstClr val="black">
                    <a:tint val="75000"/>
                  </a:prstClr>
                </a:solidFill>
              </a:rPr>
              <a:pPr/>
              <a:t>6/20/2016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12234-D2F9-4D52-8B4E-13A7EB55A97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36143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51.xml"/><Relationship Id="rId1" Type="http://schemas.openxmlformats.org/officeDocument/2006/relationships/vmlDrawing" Target="../drawings/vmlDrawing1.vml"/><Relationship Id="rId6" Type="http://schemas.openxmlformats.org/officeDocument/2006/relationships/oleObject" Target="../embeddings/Microsoft_Excel_97-2003_Worksheet2.xls"/><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052736"/>
            <a:ext cx="7774632" cy="2262113"/>
          </a:xfrm>
        </p:spPr>
        <p:txBody>
          <a:bodyPr>
            <a:normAutofit fontScale="90000"/>
          </a:bodyPr>
          <a:lstStyle/>
          <a:p>
            <a:r>
              <a:rPr lang="en-US" dirty="0" smtClean="0">
                <a:solidFill>
                  <a:srgbClr val="0070C0"/>
                </a:solidFill>
                <a:latin typeface="Arial" panose="020B0604020202020204" pitchFamily="34" charset="0"/>
                <a:cs typeface="Arial" panose="020B0604020202020204" pitchFamily="34" charset="0"/>
              </a:rPr>
              <a:t>Regional updates:</a:t>
            </a:r>
            <a:br>
              <a:rPr lang="en-US" dirty="0" smtClean="0">
                <a:solidFill>
                  <a:srgbClr val="0070C0"/>
                </a:solidFill>
                <a:latin typeface="Arial" panose="020B0604020202020204" pitchFamily="34" charset="0"/>
                <a:cs typeface="Arial" panose="020B0604020202020204" pitchFamily="34" charset="0"/>
              </a:rPr>
            </a:br>
            <a:r>
              <a:rPr lang="en-US" dirty="0" smtClean="0">
                <a:solidFill>
                  <a:srgbClr val="0070C0"/>
                </a:solidFill>
                <a:latin typeface="Arial" panose="020B0604020202020204" pitchFamily="34" charset="0"/>
                <a:cs typeface="Arial" panose="020B0604020202020204" pitchFamily="34" charset="0"/>
              </a:rPr>
              <a:t>Measles and Rubella Laboratory network in the South East Asia</a:t>
            </a:r>
            <a:endParaRPr lang="en-US"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39552" y="5060776"/>
            <a:ext cx="6472808" cy="1248544"/>
          </a:xfrm>
        </p:spPr>
        <p:txBody>
          <a:bodyPr>
            <a:normAutofit/>
          </a:bodyPr>
          <a:lstStyle/>
          <a:p>
            <a:r>
              <a:rPr lang="en-US" sz="2800" i="1" dirty="0" smtClean="0">
                <a:solidFill>
                  <a:schemeClr val="bg1">
                    <a:lumMod val="65000"/>
                  </a:schemeClr>
                </a:solidFill>
                <a:latin typeface="Arial" panose="020B0604020202020204" pitchFamily="34" charset="0"/>
                <a:cs typeface="Arial" panose="020B0604020202020204" pitchFamily="34" charset="0"/>
              </a:rPr>
              <a:t>Sirima Pattamadilok</a:t>
            </a:r>
          </a:p>
          <a:p>
            <a:r>
              <a:rPr lang="en-US" sz="2800" i="1" dirty="0" smtClean="0">
                <a:solidFill>
                  <a:schemeClr val="bg1">
                    <a:lumMod val="65000"/>
                  </a:schemeClr>
                </a:solidFill>
                <a:latin typeface="Arial" panose="020B0604020202020204" pitchFamily="34" charset="0"/>
                <a:cs typeface="Arial" panose="020B0604020202020204" pitchFamily="34" charset="0"/>
              </a:rPr>
              <a:t>IVD WHO SEARO</a:t>
            </a:r>
            <a:endParaRPr lang="en-US" sz="2800" i="1" dirty="0">
              <a:solidFill>
                <a:schemeClr val="bg1">
                  <a:lumMod val="65000"/>
                </a:schemeClr>
              </a:solidFill>
              <a:latin typeface="Arial" panose="020B0604020202020204" pitchFamily="34" charset="0"/>
              <a:cs typeface="Arial" panose="020B0604020202020204" pitchFamily="34" charset="0"/>
            </a:endParaRPr>
          </a:p>
        </p:txBody>
      </p:sp>
      <p:sp>
        <p:nvSpPr>
          <p:cNvPr id="4" name="TextBox 3"/>
          <p:cNvSpPr txBox="1"/>
          <p:nvPr/>
        </p:nvSpPr>
        <p:spPr>
          <a:xfrm>
            <a:off x="549327" y="3717032"/>
            <a:ext cx="8149987" cy="707886"/>
          </a:xfrm>
          <a:prstGeom prst="rect">
            <a:avLst/>
          </a:prstGeom>
          <a:noFill/>
        </p:spPr>
        <p:txBody>
          <a:bodyPr wrap="none" rtlCol="0">
            <a:spAutoFit/>
          </a:bodyPr>
          <a:lstStyle/>
          <a:p>
            <a:pPr algn="ctr"/>
            <a:r>
              <a:rPr lang="en-US" sz="2000" b="1" i="1" dirty="0" smtClean="0">
                <a:solidFill>
                  <a:srgbClr val="0070C0"/>
                </a:solidFill>
                <a:latin typeface="Arial" panose="020B0604020202020204" pitchFamily="34" charset="0"/>
                <a:cs typeface="Arial" panose="020B0604020202020204" pitchFamily="34" charset="0"/>
              </a:rPr>
              <a:t>The 14</a:t>
            </a:r>
            <a:r>
              <a:rPr lang="en-US" sz="2000" b="1" i="1" baseline="30000" dirty="0" smtClean="0">
                <a:solidFill>
                  <a:srgbClr val="0070C0"/>
                </a:solidFill>
                <a:latin typeface="Arial" panose="020B0604020202020204" pitchFamily="34" charset="0"/>
                <a:cs typeface="Arial" panose="020B0604020202020204" pitchFamily="34" charset="0"/>
              </a:rPr>
              <a:t>th</a:t>
            </a:r>
            <a:r>
              <a:rPr lang="en-US" sz="2000" b="1" i="1" dirty="0" smtClean="0">
                <a:solidFill>
                  <a:srgbClr val="0070C0"/>
                </a:solidFill>
                <a:latin typeface="Arial" panose="020B0604020202020204" pitchFamily="34" charset="0"/>
                <a:cs typeface="Arial" panose="020B0604020202020204" pitchFamily="34" charset="0"/>
              </a:rPr>
              <a:t> Global Measles and Rubella Laboratory Network Meeting</a:t>
            </a:r>
          </a:p>
          <a:p>
            <a:pPr algn="ctr"/>
            <a:r>
              <a:rPr lang="en-US" sz="2000" b="1" i="1" dirty="0" smtClean="0">
                <a:solidFill>
                  <a:srgbClr val="0070C0"/>
                </a:solidFill>
                <a:latin typeface="Arial" panose="020B0604020202020204" pitchFamily="34" charset="0"/>
                <a:cs typeface="Arial" panose="020B0604020202020204" pitchFamily="34" charset="0"/>
              </a:rPr>
              <a:t>Geneva, 21 June 2016</a:t>
            </a:r>
            <a:endParaRPr lang="en-US" b="1"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113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08845308"/>
              </p:ext>
            </p:extLst>
          </p:nvPr>
        </p:nvGraphicFramePr>
        <p:xfrm>
          <a:off x="1091952" y="963566"/>
          <a:ext cx="6720408" cy="4697682"/>
        </p:xfrm>
        <a:graphic>
          <a:graphicData uri="http://schemas.openxmlformats.org/drawingml/2006/table">
            <a:tbl>
              <a:tblPr firstRow="1" bandRow="1">
                <a:tableStyleId>{5C22544A-7EE6-4342-B048-85BDC9FD1C3A}</a:tableStyleId>
              </a:tblPr>
              <a:tblGrid>
                <a:gridCol w="4392192"/>
                <a:gridCol w="2328216"/>
              </a:tblGrid>
              <a:tr h="648074">
                <a:tc>
                  <a:txBody>
                    <a:bodyPr/>
                    <a:lstStyle/>
                    <a:p>
                      <a:pPr algn="ctr"/>
                      <a:r>
                        <a:rPr lang="en-US" sz="2400" dirty="0" smtClean="0">
                          <a:latin typeface="Arial" panose="020B0604020202020204" pitchFamily="34" charset="0"/>
                          <a:cs typeface="Arial" panose="020B0604020202020204" pitchFamily="34" charset="0"/>
                        </a:rPr>
                        <a:t>Laboratory capacity</a:t>
                      </a:r>
                      <a:r>
                        <a:rPr lang="en-US" sz="2400" baseline="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39 labs</a:t>
                      </a:r>
                      <a:endParaRPr lang="en-US"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Number</a:t>
                      </a:r>
                      <a:r>
                        <a:rPr lang="en-US" sz="2800" dirty="0" smtClean="0"/>
                        <a:t> </a:t>
                      </a:r>
                      <a:endParaRPr lang="en-US" dirty="0"/>
                    </a:p>
                  </a:txBody>
                  <a:tcPr/>
                </a:tc>
              </a:tr>
              <a:tr h="936104">
                <a:tc>
                  <a:txBody>
                    <a:bodyPr/>
                    <a:lstStyle/>
                    <a:p>
                      <a:r>
                        <a:rPr lang="en-US" sz="2400" b="1" dirty="0" smtClean="0">
                          <a:latin typeface="Arial" panose="020B0604020202020204" pitchFamily="34" charset="0"/>
                          <a:cs typeface="Arial" panose="020B0604020202020204" pitchFamily="34" charset="0"/>
                        </a:rPr>
                        <a:t>1.</a:t>
                      </a:r>
                      <a:r>
                        <a:rPr lang="en-US" sz="18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Serology</a:t>
                      </a:r>
                      <a:endParaRPr lang="en-US" b="1" dirty="0">
                        <a:latin typeface="Arial" panose="020B0604020202020204" pitchFamily="34" charset="0"/>
                        <a:cs typeface="Arial" panose="020B0604020202020204" pitchFamily="34" charset="0"/>
                      </a:endParaRPr>
                    </a:p>
                  </a:txBody>
                  <a:tcPr/>
                </a:tc>
                <a:tc>
                  <a:txBody>
                    <a:bodyPr/>
                    <a:lstStyle/>
                    <a:p>
                      <a:pPr algn="ctr"/>
                      <a:r>
                        <a:rPr lang="en-US" sz="2400" b="1" dirty="0" smtClean="0">
                          <a:latin typeface="Arial" panose="020B0604020202020204" pitchFamily="34" charset="0"/>
                          <a:cs typeface="Arial" panose="020B0604020202020204" pitchFamily="34" charset="0"/>
                        </a:rPr>
                        <a:t>16</a:t>
                      </a:r>
                      <a:endParaRPr lang="en-US" b="1" dirty="0">
                        <a:latin typeface="Arial" panose="020B0604020202020204" pitchFamily="34" charset="0"/>
                        <a:cs typeface="Arial" panose="020B0604020202020204" pitchFamily="34" charset="0"/>
                      </a:endParaRPr>
                    </a:p>
                  </a:txBody>
                  <a:tcPr/>
                </a:tc>
              </a:tr>
              <a:tr h="1008112">
                <a:tc>
                  <a:txBody>
                    <a:bodyPr/>
                    <a:lstStyle/>
                    <a:p>
                      <a:r>
                        <a:rPr lang="en-US" sz="2400" b="1" dirty="0" smtClean="0">
                          <a:latin typeface="Arial" panose="020B0604020202020204" pitchFamily="34" charset="0"/>
                          <a:cs typeface="Arial" panose="020B0604020202020204" pitchFamily="34" charset="0"/>
                        </a:rPr>
                        <a:t>2. Serology +</a:t>
                      </a:r>
                      <a:r>
                        <a:rPr lang="en-US" sz="2400" b="1" baseline="0" dirty="0" smtClean="0">
                          <a:latin typeface="Arial" panose="020B0604020202020204" pitchFamily="34" charset="0"/>
                          <a:cs typeface="Arial" panose="020B0604020202020204" pitchFamily="34" charset="0"/>
                        </a:rPr>
                        <a:t> Viral detection (Conventional &amp; Real-time)</a:t>
                      </a:r>
                      <a:endParaRPr lang="en-US" b="1" dirty="0">
                        <a:latin typeface="Arial" panose="020B0604020202020204" pitchFamily="34" charset="0"/>
                        <a:cs typeface="Arial" panose="020B0604020202020204" pitchFamily="34" charset="0"/>
                      </a:endParaRPr>
                    </a:p>
                  </a:txBody>
                  <a:tcPr/>
                </a:tc>
                <a:tc>
                  <a:txBody>
                    <a:bodyPr/>
                    <a:lstStyle/>
                    <a:p>
                      <a:pPr algn="ctr"/>
                      <a:r>
                        <a:rPr lang="en-US" sz="2400" b="1" dirty="0" smtClean="0">
                          <a:latin typeface="Arial" panose="020B0604020202020204" pitchFamily="34" charset="0"/>
                          <a:cs typeface="Arial" panose="020B0604020202020204" pitchFamily="34" charset="0"/>
                        </a:rPr>
                        <a:t>8</a:t>
                      </a:r>
                      <a:endParaRPr lang="en-US" b="1" dirty="0">
                        <a:latin typeface="Arial" panose="020B0604020202020204" pitchFamily="34" charset="0"/>
                        <a:cs typeface="Arial" panose="020B0604020202020204" pitchFamily="34" charset="0"/>
                      </a:endParaRPr>
                    </a:p>
                  </a:txBody>
                  <a:tcPr/>
                </a:tc>
              </a:tr>
              <a:tr h="1008112">
                <a:tc>
                  <a:txBody>
                    <a:bodyPr/>
                    <a:lstStyle/>
                    <a:p>
                      <a:r>
                        <a:rPr lang="en-US" sz="2400" b="1" dirty="0" smtClean="0">
                          <a:latin typeface="Arial" panose="020B0604020202020204" pitchFamily="34" charset="0"/>
                          <a:cs typeface="Arial" panose="020B0604020202020204" pitchFamily="34" charset="0"/>
                        </a:rPr>
                        <a:t>3. Serology + Viral detection + isolation</a:t>
                      </a:r>
                      <a:endParaRPr lang="en-US" b="1" dirty="0">
                        <a:latin typeface="Arial" panose="020B0604020202020204" pitchFamily="34" charset="0"/>
                        <a:cs typeface="Arial" panose="020B0604020202020204" pitchFamily="34" charset="0"/>
                      </a:endParaRPr>
                    </a:p>
                  </a:txBody>
                  <a:tcPr/>
                </a:tc>
                <a:tc>
                  <a:txBody>
                    <a:bodyPr/>
                    <a:lstStyle/>
                    <a:p>
                      <a:pPr algn="ctr"/>
                      <a:r>
                        <a:rPr lang="en-US" sz="2400" b="1" dirty="0" smtClean="0">
                          <a:latin typeface="Arial" panose="020B0604020202020204" pitchFamily="34" charset="0"/>
                          <a:cs typeface="Arial" panose="020B0604020202020204" pitchFamily="34" charset="0"/>
                        </a:rPr>
                        <a:t>11</a:t>
                      </a:r>
                      <a:endParaRPr lang="en-US" b="1" dirty="0">
                        <a:latin typeface="Arial" panose="020B0604020202020204" pitchFamily="34" charset="0"/>
                        <a:cs typeface="Arial" panose="020B0604020202020204" pitchFamily="34" charset="0"/>
                      </a:endParaRPr>
                    </a:p>
                  </a:txBody>
                  <a:tcPr/>
                </a:tc>
              </a:tr>
              <a:tr h="459327">
                <a:tc>
                  <a:txBody>
                    <a:bodyPr/>
                    <a:lstStyle/>
                    <a:p>
                      <a:r>
                        <a:rPr lang="en-US" sz="2400" b="1" dirty="0" smtClean="0">
                          <a:latin typeface="Arial" panose="020B0604020202020204" pitchFamily="34" charset="0"/>
                          <a:cs typeface="Arial" panose="020B0604020202020204" pitchFamily="34" charset="0"/>
                        </a:rPr>
                        <a:t>4. Serology + Viral detection + isolation + sequencing</a:t>
                      </a:r>
                    </a:p>
                    <a:p>
                      <a:endParaRPr lang="en-US" dirty="0"/>
                    </a:p>
                  </a:txBody>
                  <a:tcPr/>
                </a:tc>
                <a:tc>
                  <a:txBody>
                    <a:bodyPr/>
                    <a:lstStyle/>
                    <a:p>
                      <a:pPr algn="ctr"/>
                      <a:r>
                        <a:rPr lang="en-US" sz="2400" b="1" dirty="0" smtClean="0">
                          <a:latin typeface="Arial" panose="020B0604020202020204" pitchFamily="34" charset="0"/>
                          <a:cs typeface="Arial" panose="020B0604020202020204" pitchFamily="34" charset="0"/>
                        </a:rPr>
                        <a:t>4</a:t>
                      </a:r>
                      <a:endParaRPr lang="en-US" b="1"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630335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8" y="1827"/>
            <a:ext cx="9144000" cy="908720"/>
          </a:xfrm>
          <a:noFill/>
          <a:ln>
            <a:noFill/>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3200" dirty="0">
                <a:solidFill>
                  <a:srgbClr val="0070C0"/>
                </a:solidFill>
                <a:latin typeface="Calibri" panose="020F0502020204030204" pitchFamily="34" charset="0"/>
                <a:cs typeface="Calibri" panose="020F0502020204030204" pitchFamily="34" charset="0"/>
              </a:rPr>
              <a:t>N</a:t>
            </a:r>
            <a:r>
              <a:rPr lang="en-US" sz="3200" kern="1200" dirty="0" smtClean="0">
                <a:solidFill>
                  <a:srgbClr val="0070C0"/>
                </a:solidFill>
                <a:latin typeface="Calibri" panose="020F0502020204030204" pitchFamily="34" charset="0"/>
                <a:cs typeface="Calibri" panose="020F0502020204030204" pitchFamily="34" charset="0"/>
              </a:rPr>
              <a:t>umber </a:t>
            </a:r>
            <a:r>
              <a:rPr lang="en-US" sz="3200" kern="1200" dirty="0">
                <a:solidFill>
                  <a:srgbClr val="0070C0"/>
                </a:solidFill>
                <a:latin typeface="Calibri" panose="020F0502020204030204" pitchFamily="34" charset="0"/>
                <a:cs typeface="Calibri" panose="020F0502020204030204" pitchFamily="34" charset="0"/>
              </a:rPr>
              <a:t>of </a:t>
            </a:r>
            <a:r>
              <a:rPr lang="en-US" sz="3200" dirty="0" smtClean="0">
                <a:solidFill>
                  <a:srgbClr val="0070C0"/>
                </a:solidFill>
                <a:latin typeface="Calibri" panose="020F0502020204030204" pitchFamily="34" charset="0"/>
                <a:cs typeface="Calibri" panose="020F0502020204030204" pitchFamily="34" charset="0"/>
              </a:rPr>
              <a:t>S</a:t>
            </a:r>
            <a:r>
              <a:rPr lang="en-US" sz="3200" kern="1200" dirty="0" smtClean="0">
                <a:solidFill>
                  <a:srgbClr val="0070C0"/>
                </a:solidFill>
                <a:latin typeface="Calibri" panose="020F0502020204030204" pitchFamily="34" charset="0"/>
                <a:cs typeface="Calibri" panose="020F0502020204030204" pitchFamily="34" charset="0"/>
              </a:rPr>
              <a:t>pecimens </a:t>
            </a:r>
            <a:r>
              <a:rPr lang="en-US" sz="3200" dirty="0">
                <a:solidFill>
                  <a:srgbClr val="0070C0"/>
                </a:solidFill>
                <a:latin typeface="Calibri" panose="020F0502020204030204" pitchFamily="34" charset="0"/>
                <a:cs typeface="Calibri" panose="020F0502020204030204" pitchFamily="34" charset="0"/>
              </a:rPr>
              <a:t>T</a:t>
            </a:r>
            <a:r>
              <a:rPr lang="en-US" sz="3200" kern="1200" dirty="0" smtClean="0">
                <a:solidFill>
                  <a:srgbClr val="0070C0"/>
                </a:solidFill>
                <a:latin typeface="Calibri" panose="020F0502020204030204" pitchFamily="34" charset="0"/>
                <a:cs typeface="Calibri" panose="020F0502020204030204" pitchFamily="34" charset="0"/>
              </a:rPr>
              <a:t>ested </a:t>
            </a:r>
            <a:r>
              <a:rPr lang="en-US" sz="3200" kern="1200" dirty="0">
                <a:solidFill>
                  <a:srgbClr val="0070C0"/>
                </a:solidFill>
                <a:latin typeface="Calibri" panose="020F0502020204030204" pitchFamily="34" charset="0"/>
                <a:cs typeface="Calibri" panose="020F0502020204030204" pitchFamily="34" charset="0"/>
              </a:rPr>
              <a:t>by the  SEAR </a:t>
            </a:r>
            <a:r>
              <a:rPr lang="en-US" sz="3200" kern="1200" dirty="0" smtClean="0">
                <a:solidFill>
                  <a:srgbClr val="0070C0"/>
                </a:solidFill>
                <a:latin typeface="Calibri" panose="020F0502020204030204" pitchFamily="34" charset="0"/>
                <a:cs typeface="Calibri" panose="020F0502020204030204" pitchFamily="34" charset="0"/>
              </a:rPr>
              <a:t>MR </a:t>
            </a:r>
            <a:r>
              <a:rPr lang="en-US" sz="3200" dirty="0">
                <a:solidFill>
                  <a:srgbClr val="0070C0"/>
                </a:solidFill>
                <a:latin typeface="Calibri" panose="020F0502020204030204" pitchFamily="34" charset="0"/>
                <a:cs typeface="Calibri" panose="020F0502020204030204" pitchFamily="34" charset="0"/>
              </a:rPr>
              <a:t>L</a:t>
            </a:r>
            <a:r>
              <a:rPr lang="en-US" sz="3200" kern="1200" dirty="0" smtClean="0">
                <a:solidFill>
                  <a:srgbClr val="0070C0"/>
                </a:solidFill>
                <a:latin typeface="Calibri" panose="020F0502020204030204" pitchFamily="34" charset="0"/>
                <a:cs typeface="Calibri" panose="020F0502020204030204" pitchFamily="34" charset="0"/>
              </a:rPr>
              <a:t>ab </a:t>
            </a:r>
            <a:r>
              <a:rPr lang="en-US" sz="3200" dirty="0">
                <a:solidFill>
                  <a:srgbClr val="0070C0"/>
                </a:solidFill>
                <a:latin typeface="Calibri" panose="020F0502020204030204" pitchFamily="34" charset="0"/>
                <a:cs typeface="Calibri" panose="020F0502020204030204" pitchFamily="34" charset="0"/>
              </a:rPr>
              <a:t>N</a:t>
            </a:r>
            <a:r>
              <a:rPr lang="en-US" sz="3200" kern="1200" dirty="0" smtClean="0">
                <a:solidFill>
                  <a:srgbClr val="0070C0"/>
                </a:solidFill>
                <a:latin typeface="Calibri" panose="020F0502020204030204" pitchFamily="34" charset="0"/>
                <a:cs typeface="Calibri" panose="020F0502020204030204" pitchFamily="34" charset="0"/>
              </a:rPr>
              <a:t>etwork, 2009-2015</a:t>
            </a:r>
            <a:endParaRPr lang="en-US" sz="3200" kern="1200" dirty="0">
              <a:solidFill>
                <a:srgbClr val="0070C0"/>
              </a:solidFill>
              <a:latin typeface="Calibri" panose="020F0502020204030204" pitchFamily="34" charset="0"/>
              <a:cs typeface="Calibri" panose="020F050202020403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3079186319"/>
              </p:ext>
            </p:extLst>
          </p:nvPr>
        </p:nvGraphicFramePr>
        <p:xfrm>
          <a:off x="0" y="1120869"/>
          <a:ext cx="9144000" cy="44683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3"/>
          <p:cNvSpPr txBox="1">
            <a:spLocks noChangeArrowheads="1"/>
          </p:cNvSpPr>
          <p:nvPr/>
        </p:nvSpPr>
        <p:spPr bwMode="auto">
          <a:xfrm>
            <a:off x="6948264" y="6155315"/>
            <a:ext cx="1805258" cy="246201"/>
          </a:xfrm>
          <a:prstGeom prst="rect">
            <a:avLst/>
          </a:prstGeom>
          <a:noFill/>
          <a:ln w="9525" algn="ctr">
            <a:noFill/>
            <a:miter lim="800000"/>
            <a:headEnd/>
            <a:tailEnd/>
          </a:ln>
          <a:effectLst/>
        </p:spPr>
        <p:txBody>
          <a:bodyPr wrap="none" lIns="91418" tIns="45710" rIns="91418" bIns="45710">
            <a:spAutoFit/>
          </a:bodyPr>
          <a:lstStyle/>
          <a:p>
            <a:pPr eaLnBrk="0" fontAlgn="base" hangingPunct="0">
              <a:spcBef>
                <a:spcPct val="0"/>
              </a:spcBef>
              <a:spcAft>
                <a:spcPct val="0"/>
              </a:spcAft>
            </a:pPr>
            <a:r>
              <a:rPr lang="en-US" sz="1000" dirty="0" smtClean="0">
                <a:solidFill>
                  <a:prstClr val="black"/>
                </a:solidFill>
              </a:rPr>
              <a:t>Data as of 29 February 2016</a:t>
            </a:r>
            <a:endParaRPr lang="en-US" sz="1000" dirty="0">
              <a:solidFill>
                <a:prstClr val="black"/>
              </a:solidFill>
            </a:endParaRPr>
          </a:p>
        </p:txBody>
      </p:sp>
    </p:spTree>
    <p:extLst>
      <p:ext uri="{BB962C8B-B14F-4D97-AF65-F5344CB8AC3E}">
        <p14:creationId xmlns:p14="http://schemas.microsoft.com/office/powerpoint/2010/main" val="1769933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4055176229"/>
              </p:ext>
            </p:extLst>
          </p:nvPr>
        </p:nvGraphicFramePr>
        <p:xfrm>
          <a:off x="0" y="1354272"/>
          <a:ext cx="9144000" cy="4162960"/>
        </p:xfrm>
        <a:graphic>
          <a:graphicData uri="http://schemas.openxmlformats.org/drawingml/2006/chart">
            <c:chart xmlns:c="http://schemas.openxmlformats.org/drawingml/2006/chart" xmlns:r="http://schemas.openxmlformats.org/officeDocument/2006/relationships" r:id="rId2"/>
          </a:graphicData>
        </a:graphic>
      </p:graphicFrame>
      <p:sp>
        <p:nvSpPr>
          <p:cNvPr id="26626" name="Rectangle 2"/>
          <p:cNvSpPr>
            <a:spLocks noGrp="1" noChangeArrowheads="1"/>
          </p:cNvSpPr>
          <p:nvPr>
            <p:ph type="title"/>
          </p:nvPr>
        </p:nvSpPr>
        <p:spPr>
          <a:xfrm>
            <a:off x="0" y="44624"/>
            <a:ext cx="9144000" cy="762000"/>
          </a:xfr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eaLnBrk="1" hangingPunct="1"/>
            <a:r>
              <a:rPr lang="en-US" sz="2800" b="1" kern="1200" dirty="0">
                <a:solidFill>
                  <a:srgbClr val="0070C0"/>
                </a:solidFill>
                <a:latin typeface="Arial"/>
                <a:cs typeface="Arial" charset="0"/>
              </a:rPr>
              <a:t>Specimens </a:t>
            </a:r>
            <a:r>
              <a:rPr lang="en-US" sz="2800" b="1" dirty="0">
                <a:solidFill>
                  <a:srgbClr val="0070C0"/>
                </a:solidFill>
                <a:latin typeface="Arial"/>
                <a:cs typeface="Arial" charset="0"/>
              </a:rPr>
              <a:t>T</a:t>
            </a:r>
            <a:r>
              <a:rPr lang="en-US" sz="2800" b="1" kern="1200" dirty="0" smtClean="0">
                <a:solidFill>
                  <a:srgbClr val="0070C0"/>
                </a:solidFill>
                <a:latin typeface="Arial"/>
                <a:cs typeface="Arial" charset="0"/>
              </a:rPr>
              <a:t>ested </a:t>
            </a:r>
            <a:r>
              <a:rPr lang="en-US" sz="2800" b="1" kern="1200" dirty="0">
                <a:solidFill>
                  <a:srgbClr val="0070C0"/>
                </a:solidFill>
                <a:latin typeface="Arial"/>
                <a:cs typeface="Arial" charset="0"/>
              </a:rPr>
              <a:t>by </a:t>
            </a:r>
            <a:r>
              <a:rPr lang="en-US" sz="2800" b="1" kern="1200" dirty="0" smtClean="0">
                <a:solidFill>
                  <a:srgbClr val="0070C0"/>
                </a:solidFill>
                <a:latin typeface="Arial"/>
                <a:cs typeface="Arial" charset="0"/>
              </a:rPr>
              <a:t>SEAR MR </a:t>
            </a:r>
            <a:r>
              <a:rPr lang="en-US" sz="2800" b="1" kern="1200" dirty="0">
                <a:solidFill>
                  <a:srgbClr val="0070C0"/>
                </a:solidFill>
                <a:latin typeface="Arial"/>
                <a:cs typeface="Arial" charset="0"/>
              </a:rPr>
              <a:t>Laboratory Network</a:t>
            </a:r>
            <a:r>
              <a:rPr lang="en-US" sz="2800" b="1" kern="1200" dirty="0" smtClean="0">
                <a:solidFill>
                  <a:srgbClr val="0070C0"/>
                </a:solidFill>
                <a:latin typeface="Arial"/>
                <a:cs typeface="Arial" charset="0"/>
              </a:rPr>
              <a:t>, </a:t>
            </a:r>
            <a:br>
              <a:rPr lang="en-US" sz="2800" b="1" kern="1200" dirty="0" smtClean="0">
                <a:solidFill>
                  <a:srgbClr val="0070C0"/>
                </a:solidFill>
                <a:latin typeface="Arial"/>
                <a:cs typeface="Arial" charset="0"/>
              </a:rPr>
            </a:br>
            <a:r>
              <a:rPr lang="en-US" sz="2800" b="1" kern="1200" dirty="0" smtClean="0">
                <a:solidFill>
                  <a:srgbClr val="0070C0"/>
                </a:solidFill>
                <a:latin typeface="Arial"/>
                <a:cs typeface="Arial" charset="0"/>
              </a:rPr>
              <a:t>2012-2015</a:t>
            </a:r>
            <a:endParaRPr lang="en-US" sz="2800" b="1" kern="1200" dirty="0">
              <a:solidFill>
                <a:srgbClr val="0070C0"/>
              </a:solidFill>
              <a:latin typeface="Arial"/>
              <a:cs typeface="Arial" charset="0"/>
            </a:endParaRPr>
          </a:p>
        </p:txBody>
      </p:sp>
      <p:sp>
        <p:nvSpPr>
          <p:cNvPr id="26631" name="Text Box 3"/>
          <p:cNvSpPr txBox="1">
            <a:spLocks noChangeArrowheads="1"/>
          </p:cNvSpPr>
          <p:nvPr/>
        </p:nvSpPr>
        <p:spPr bwMode="auto">
          <a:xfrm>
            <a:off x="6948264" y="6155315"/>
            <a:ext cx="1380462" cy="246201"/>
          </a:xfrm>
          <a:prstGeom prst="rect">
            <a:avLst/>
          </a:prstGeom>
          <a:noFill/>
          <a:ln w="9525" algn="ctr">
            <a:noFill/>
            <a:miter lim="800000"/>
            <a:headEnd/>
            <a:tailEnd/>
          </a:ln>
          <a:effectLst/>
        </p:spPr>
        <p:txBody>
          <a:bodyPr wrap="none" lIns="91418" tIns="45710" rIns="91418" bIns="45710">
            <a:spAutoFit/>
          </a:bodyPr>
          <a:lstStyle/>
          <a:p>
            <a:pPr eaLnBrk="0" fontAlgn="base" hangingPunct="0">
              <a:spcBef>
                <a:spcPct val="0"/>
              </a:spcBef>
              <a:spcAft>
                <a:spcPct val="0"/>
              </a:spcAft>
            </a:pPr>
            <a:r>
              <a:rPr lang="en-US" sz="1000" dirty="0">
                <a:solidFill>
                  <a:prstClr val="black"/>
                </a:solidFill>
              </a:rPr>
              <a:t>Data as of </a:t>
            </a:r>
            <a:r>
              <a:rPr lang="en-US" sz="1000" dirty="0" smtClean="0">
                <a:solidFill>
                  <a:prstClr val="black"/>
                </a:solidFill>
              </a:rPr>
              <a:t>31 Dec </a:t>
            </a:r>
            <a:r>
              <a:rPr lang="en-US" sz="1000" dirty="0">
                <a:solidFill>
                  <a:prstClr val="black"/>
                </a:solidFill>
              </a:rPr>
              <a:t>2015</a:t>
            </a:r>
          </a:p>
        </p:txBody>
      </p:sp>
      <p:sp>
        <p:nvSpPr>
          <p:cNvPr id="8" name="Rectangle 7"/>
          <p:cNvSpPr/>
          <p:nvPr/>
        </p:nvSpPr>
        <p:spPr bwMode="auto">
          <a:xfrm>
            <a:off x="5940152" y="1215832"/>
            <a:ext cx="1296144" cy="3020222"/>
          </a:xfrm>
          <a:prstGeom prst="rect">
            <a:avLst/>
          </a:prstGeom>
          <a:noFill/>
          <a:ln>
            <a:solidFill>
              <a:srgbClr val="FF66FF"/>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b="1" dirty="0">
                <a:solidFill>
                  <a:prstClr val="black"/>
                </a:solidFill>
              </a:rPr>
              <a:t>Indonesia</a:t>
            </a:r>
          </a:p>
        </p:txBody>
      </p:sp>
      <p:sp>
        <p:nvSpPr>
          <p:cNvPr id="10" name="Rectangle 9"/>
          <p:cNvSpPr/>
          <p:nvPr/>
        </p:nvSpPr>
        <p:spPr bwMode="auto">
          <a:xfrm>
            <a:off x="1799547" y="1793207"/>
            <a:ext cx="4131639" cy="2438283"/>
          </a:xfrm>
          <a:prstGeom prst="rect">
            <a:avLst/>
          </a:prstGeom>
          <a:noFill/>
          <a:ln>
            <a:solidFill>
              <a:srgbClr val="5869E6"/>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lang="en-US" b="1" dirty="0">
                <a:solidFill>
                  <a:prstClr val="black"/>
                </a:solidFill>
              </a:rPr>
              <a:t>India</a:t>
            </a:r>
          </a:p>
        </p:txBody>
      </p:sp>
      <p:sp>
        <p:nvSpPr>
          <p:cNvPr id="11" name="Text Box 6"/>
          <p:cNvSpPr txBox="1">
            <a:spLocks noChangeArrowheads="1"/>
          </p:cNvSpPr>
          <p:nvPr/>
        </p:nvSpPr>
        <p:spPr bwMode="auto">
          <a:xfrm>
            <a:off x="5940152" y="823009"/>
            <a:ext cx="298450" cy="153888"/>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en-US" sz="1000" dirty="0">
                <a:solidFill>
                  <a:prstClr val="black"/>
                </a:solidFill>
                <a:latin typeface="Times New Roman" pitchFamily="18" charset="0"/>
              </a:rPr>
              <a:t>4027</a:t>
            </a:r>
          </a:p>
        </p:txBody>
      </p:sp>
      <p:sp>
        <p:nvSpPr>
          <p:cNvPr id="12" name="Line 5"/>
          <p:cNvSpPr>
            <a:spLocks noChangeShapeType="1"/>
          </p:cNvSpPr>
          <p:nvPr/>
        </p:nvSpPr>
        <p:spPr bwMode="auto">
          <a:xfrm>
            <a:off x="6089376" y="976897"/>
            <a:ext cx="354831" cy="654450"/>
          </a:xfrm>
          <a:prstGeom prst="line">
            <a:avLst/>
          </a:prstGeom>
          <a:noFill/>
          <a:ln w="9525">
            <a:solidFill>
              <a:schemeClr val="tx1"/>
            </a:solidFill>
            <a:round/>
            <a:headEnd/>
            <a:tailEnd type="triangle" w="med" len="med"/>
          </a:ln>
        </p:spPr>
        <p:txBody>
          <a:bodyPr lIns="91220" tIns="45611" rIns="91220" bIns="45611"/>
          <a:lstStyle/>
          <a:p>
            <a:pPr eaLnBrk="0" fontAlgn="base" hangingPunct="0">
              <a:spcBef>
                <a:spcPct val="0"/>
              </a:spcBef>
              <a:spcAft>
                <a:spcPct val="0"/>
              </a:spcAft>
            </a:pPr>
            <a:endParaRPr lang="en-US" sz="2000">
              <a:solidFill>
                <a:prstClr val="black"/>
              </a:solidFill>
            </a:endParaRPr>
          </a:p>
        </p:txBody>
      </p:sp>
      <p:sp>
        <p:nvSpPr>
          <p:cNvPr id="13" name="Text Box 6"/>
          <p:cNvSpPr txBox="1">
            <a:spLocks noChangeArrowheads="1"/>
          </p:cNvSpPr>
          <p:nvPr/>
        </p:nvSpPr>
        <p:spPr bwMode="auto">
          <a:xfrm>
            <a:off x="6289774" y="826868"/>
            <a:ext cx="298450" cy="153888"/>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en-US" sz="1000" dirty="0" smtClean="0">
                <a:solidFill>
                  <a:prstClr val="black"/>
                </a:solidFill>
                <a:latin typeface="Times New Roman" pitchFamily="18" charset="0"/>
              </a:rPr>
              <a:t>4438</a:t>
            </a:r>
            <a:endParaRPr lang="en-US" sz="1000" dirty="0">
              <a:solidFill>
                <a:prstClr val="black"/>
              </a:solidFill>
              <a:latin typeface="Times New Roman" pitchFamily="18" charset="0"/>
            </a:endParaRPr>
          </a:p>
        </p:txBody>
      </p:sp>
      <p:sp>
        <p:nvSpPr>
          <p:cNvPr id="14" name="Text Box 6"/>
          <p:cNvSpPr txBox="1">
            <a:spLocks noChangeArrowheads="1"/>
          </p:cNvSpPr>
          <p:nvPr/>
        </p:nvSpPr>
        <p:spPr bwMode="auto">
          <a:xfrm>
            <a:off x="6799039" y="840252"/>
            <a:ext cx="298450" cy="153888"/>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en-US" sz="1000" dirty="0" smtClean="0">
                <a:solidFill>
                  <a:prstClr val="black"/>
                </a:solidFill>
                <a:latin typeface="Times New Roman" pitchFamily="18" charset="0"/>
              </a:rPr>
              <a:t>3013</a:t>
            </a:r>
            <a:endParaRPr lang="en-US" sz="1000" dirty="0">
              <a:solidFill>
                <a:prstClr val="black"/>
              </a:solidFill>
              <a:latin typeface="Times New Roman" pitchFamily="18" charset="0"/>
            </a:endParaRPr>
          </a:p>
        </p:txBody>
      </p:sp>
      <p:sp>
        <p:nvSpPr>
          <p:cNvPr id="15" name="Text Box 6"/>
          <p:cNvSpPr txBox="1">
            <a:spLocks noChangeArrowheads="1"/>
          </p:cNvSpPr>
          <p:nvPr/>
        </p:nvSpPr>
        <p:spPr bwMode="auto">
          <a:xfrm>
            <a:off x="7236296" y="840252"/>
            <a:ext cx="298450" cy="153888"/>
          </a:xfrm>
          <a:prstGeom prst="rect">
            <a:avLst/>
          </a:prstGeom>
          <a:noFill/>
          <a:ln w="9525">
            <a:noFill/>
            <a:miter lim="800000"/>
            <a:headEnd/>
            <a:tailEnd/>
          </a:ln>
        </p:spPr>
        <p:txBody>
          <a:bodyPr lIns="0" tIns="0" rIns="0" bIns="0">
            <a:spAutoFit/>
          </a:bodyPr>
          <a:lstStyle/>
          <a:p>
            <a:pPr eaLnBrk="0" fontAlgn="base" hangingPunct="0">
              <a:spcBef>
                <a:spcPct val="0"/>
              </a:spcBef>
              <a:spcAft>
                <a:spcPct val="0"/>
              </a:spcAft>
            </a:pPr>
            <a:r>
              <a:rPr lang="en-US" sz="1000" dirty="0" smtClean="0">
                <a:solidFill>
                  <a:prstClr val="black"/>
                </a:solidFill>
                <a:latin typeface="Times New Roman" pitchFamily="18" charset="0"/>
              </a:rPr>
              <a:t>3804</a:t>
            </a:r>
            <a:endParaRPr lang="en-US" sz="1000" dirty="0">
              <a:solidFill>
                <a:prstClr val="black"/>
              </a:solidFill>
              <a:latin typeface="Times New Roman" pitchFamily="18" charset="0"/>
            </a:endParaRPr>
          </a:p>
        </p:txBody>
      </p:sp>
      <p:sp>
        <p:nvSpPr>
          <p:cNvPr id="17" name="Line 5"/>
          <p:cNvSpPr>
            <a:spLocks noChangeShapeType="1"/>
          </p:cNvSpPr>
          <p:nvPr/>
        </p:nvSpPr>
        <p:spPr bwMode="auto">
          <a:xfrm>
            <a:off x="6419191" y="1017049"/>
            <a:ext cx="88708" cy="766698"/>
          </a:xfrm>
          <a:prstGeom prst="line">
            <a:avLst/>
          </a:prstGeom>
          <a:noFill/>
          <a:ln w="9525">
            <a:solidFill>
              <a:schemeClr val="tx1"/>
            </a:solidFill>
            <a:round/>
            <a:headEnd/>
            <a:tailEnd type="triangle" w="med" len="med"/>
          </a:ln>
        </p:spPr>
        <p:txBody>
          <a:bodyPr lIns="91220" tIns="45611" rIns="91220" bIns="45611"/>
          <a:lstStyle/>
          <a:p>
            <a:pPr eaLnBrk="0" fontAlgn="base" hangingPunct="0">
              <a:spcBef>
                <a:spcPct val="0"/>
              </a:spcBef>
              <a:spcAft>
                <a:spcPct val="0"/>
              </a:spcAft>
            </a:pPr>
            <a:endParaRPr lang="en-US" sz="2000">
              <a:solidFill>
                <a:prstClr val="black"/>
              </a:solidFill>
            </a:endParaRPr>
          </a:p>
        </p:txBody>
      </p:sp>
      <p:sp>
        <p:nvSpPr>
          <p:cNvPr id="18" name="Line 5"/>
          <p:cNvSpPr>
            <a:spLocks noChangeShapeType="1"/>
          </p:cNvSpPr>
          <p:nvPr/>
        </p:nvSpPr>
        <p:spPr bwMode="auto">
          <a:xfrm flipH="1">
            <a:off x="6804278" y="994141"/>
            <a:ext cx="143983" cy="562652"/>
          </a:xfrm>
          <a:prstGeom prst="line">
            <a:avLst/>
          </a:prstGeom>
          <a:noFill/>
          <a:ln w="9525">
            <a:solidFill>
              <a:schemeClr val="tx1"/>
            </a:solidFill>
            <a:round/>
            <a:headEnd/>
            <a:tailEnd type="triangle" w="med" len="med"/>
          </a:ln>
        </p:spPr>
        <p:txBody>
          <a:bodyPr lIns="91220" tIns="45611" rIns="91220" bIns="45611"/>
          <a:lstStyle/>
          <a:p>
            <a:pPr eaLnBrk="0" fontAlgn="base" hangingPunct="0">
              <a:spcBef>
                <a:spcPct val="0"/>
              </a:spcBef>
              <a:spcAft>
                <a:spcPct val="0"/>
              </a:spcAft>
            </a:pPr>
            <a:endParaRPr lang="en-US" sz="2000">
              <a:solidFill>
                <a:prstClr val="black"/>
              </a:solidFill>
            </a:endParaRPr>
          </a:p>
        </p:txBody>
      </p:sp>
      <p:sp>
        <p:nvSpPr>
          <p:cNvPr id="19" name="Line 5"/>
          <p:cNvSpPr>
            <a:spLocks noChangeShapeType="1"/>
          </p:cNvSpPr>
          <p:nvPr/>
        </p:nvSpPr>
        <p:spPr bwMode="auto">
          <a:xfrm flipH="1">
            <a:off x="7097489" y="934505"/>
            <a:ext cx="282790" cy="622287"/>
          </a:xfrm>
          <a:prstGeom prst="line">
            <a:avLst/>
          </a:prstGeom>
          <a:noFill/>
          <a:ln w="9525">
            <a:solidFill>
              <a:schemeClr val="tx1"/>
            </a:solidFill>
            <a:round/>
            <a:headEnd/>
            <a:tailEnd type="triangle" w="med" len="med"/>
          </a:ln>
        </p:spPr>
        <p:txBody>
          <a:bodyPr lIns="91220" tIns="45611" rIns="91220" bIns="45611"/>
          <a:lstStyle/>
          <a:p>
            <a:pPr eaLnBrk="0" fontAlgn="base" hangingPunct="0">
              <a:spcBef>
                <a:spcPct val="0"/>
              </a:spcBef>
              <a:spcAft>
                <a:spcPct val="0"/>
              </a:spcAft>
            </a:pPr>
            <a:endParaRPr lang="en-US" sz="2000">
              <a:solidFill>
                <a:prstClr val="black"/>
              </a:solidFill>
            </a:endParaRPr>
          </a:p>
        </p:txBody>
      </p:sp>
    </p:spTree>
    <p:extLst>
      <p:ext uri="{BB962C8B-B14F-4D97-AF65-F5344CB8AC3E}">
        <p14:creationId xmlns:p14="http://schemas.microsoft.com/office/powerpoint/2010/main" val="284931637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820581612"/>
              </p:ext>
            </p:extLst>
          </p:nvPr>
        </p:nvGraphicFramePr>
        <p:xfrm>
          <a:off x="197768" y="917539"/>
          <a:ext cx="8748464" cy="5315380"/>
        </p:xfrm>
        <a:graphic>
          <a:graphicData uri="http://schemas.openxmlformats.org/drawingml/2006/chart">
            <c:chart xmlns:c="http://schemas.openxmlformats.org/drawingml/2006/chart" xmlns:r="http://schemas.openxmlformats.org/officeDocument/2006/relationships" r:id="rId3"/>
          </a:graphicData>
        </a:graphic>
      </p:graphicFrame>
      <p:sp>
        <p:nvSpPr>
          <p:cNvPr id="32770" name="Rectangle 2"/>
          <p:cNvSpPr>
            <a:spLocks noGrp="1" noChangeArrowheads="1"/>
          </p:cNvSpPr>
          <p:nvPr>
            <p:ph type="title"/>
          </p:nvPr>
        </p:nvSpPr>
        <p:spPr>
          <a:xfrm>
            <a:off x="0" y="-27384"/>
            <a:ext cx="9144000" cy="990597"/>
          </a:xfrm>
          <a:noFill/>
        </p:spPr>
        <p:txBody>
          <a:bodyPr>
            <a:noAutofit/>
          </a:bodyPr>
          <a:lstStyle/>
          <a:p>
            <a:pPr>
              <a:lnSpc>
                <a:spcPct val="80000"/>
              </a:lnSpc>
              <a:defRPr/>
            </a:pPr>
            <a:r>
              <a:rPr lang="en-US" sz="2400" dirty="0">
                <a:solidFill>
                  <a:srgbClr val="0070C0"/>
                </a:solidFill>
              </a:rPr>
              <a:t>Results reported by the laboratory within 4 days of receiving the specimen for serology</a:t>
            </a:r>
            <a:endParaRPr lang="en-GB" sz="2400" dirty="0">
              <a:solidFill>
                <a:srgbClr val="0070C0"/>
              </a:solidFill>
              <a:latin typeface="Calibri" panose="020F0502020204030204" pitchFamily="34" charset="0"/>
              <a:cs typeface="Calibri" panose="020F0502020204030204" pitchFamily="34" charset="0"/>
            </a:endParaRPr>
          </a:p>
        </p:txBody>
      </p:sp>
      <p:sp>
        <p:nvSpPr>
          <p:cNvPr id="17" name="TextBox 16"/>
          <p:cNvSpPr txBox="1"/>
          <p:nvPr/>
        </p:nvSpPr>
        <p:spPr>
          <a:xfrm>
            <a:off x="6272775" y="6051823"/>
            <a:ext cx="2382383" cy="430887"/>
          </a:xfrm>
          <a:prstGeom prst="rect">
            <a:avLst/>
          </a:prstGeom>
          <a:noFill/>
        </p:spPr>
        <p:txBody>
          <a:bodyPr wrap="none" rtlCol="0">
            <a:spAutoFit/>
          </a:bodyPr>
          <a:lstStyle/>
          <a:p>
            <a:r>
              <a:rPr lang="en-US" sz="1100" dirty="0" smtClean="0">
                <a:solidFill>
                  <a:prstClr val="black"/>
                </a:solidFill>
              </a:rPr>
              <a:t>* started since last quarter of 2015</a:t>
            </a:r>
          </a:p>
          <a:p>
            <a:r>
              <a:rPr lang="en-US" sz="1100" dirty="0" smtClean="0">
                <a:solidFill>
                  <a:prstClr val="black"/>
                </a:solidFill>
              </a:rPr>
              <a:t>** data from Monthly Lab Reporting</a:t>
            </a:r>
            <a:endParaRPr lang="en-US" sz="1100" dirty="0">
              <a:solidFill>
                <a:prstClr val="black"/>
              </a:solidFill>
            </a:endParaRPr>
          </a:p>
        </p:txBody>
      </p:sp>
      <p:sp>
        <p:nvSpPr>
          <p:cNvPr id="9" name="TextBox 8"/>
          <p:cNvSpPr txBox="1"/>
          <p:nvPr/>
        </p:nvSpPr>
        <p:spPr>
          <a:xfrm>
            <a:off x="467544" y="6136462"/>
            <a:ext cx="3249608" cy="261610"/>
          </a:xfrm>
          <a:prstGeom prst="rect">
            <a:avLst/>
          </a:prstGeom>
          <a:noFill/>
        </p:spPr>
        <p:txBody>
          <a:bodyPr wrap="none" rtlCol="0">
            <a:spAutoFit/>
          </a:bodyPr>
          <a:lstStyle/>
          <a:p>
            <a:r>
              <a:rPr lang="en-US" sz="1100" dirty="0" smtClean="0">
                <a:solidFill>
                  <a:prstClr val="black"/>
                </a:solidFill>
              </a:rPr>
              <a:t>Source: SEAR Annual EPI Reporting Form, 2016</a:t>
            </a:r>
            <a:endParaRPr lang="en-US" sz="1100" dirty="0">
              <a:solidFill>
                <a:prstClr val="black"/>
              </a:solidFill>
            </a:endParaRPr>
          </a:p>
        </p:txBody>
      </p:sp>
    </p:spTree>
    <p:extLst>
      <p:ext uri="{BB962C8B-B14F-4D97-AF65-F5344CB8AC3E}">
        <p14:creationId xmlns:p14="http://schemas.microsoft.com/office/powerpoint/2010/main" val="363596714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p:cNvSpPr txBox="1">
            <a:spLocks noChangeArrowheads="1"/>
          </p:cNvSpPr>
          <p:nvPr/>
        </p:nvSpPr>
        <p:spPr bwMode="auto">
          <a:xfrm>
            <a:off x="0" y="0"/>
            <a:ext cx="9144000" cy="892175"/>
          </a:xfrm>
          <a:prstGeom prst="rect">
            <a:avLst/>
          </a:prstGeom>
          <a:solidFill>
            <a:srgbClr val="FFC000"/>
          </a:solidFill>
          <a:ln>
            <a:noFill/>
          </a:ln>
          <a:effectLst/>
          <a:extLst/>
        </p:spPr>
        <p:txBody>
          <a:bodyPr wrap="square">
            <a:spAutoFit/>
          </a:bodyPr>
          <a:lstStyle/>
          <a:p>
            <a:pPr algn="ctr">
              <a:spcBef>
                <a:spcPct val="50000"/>
              </a:spcBef>
              <a:defRPr/>
            </a:pPr>
            <a:r>
              <a:rPr lang="en-US" sz="2800" b="1" dirty="0">
                <a:solidFill>
                  <a:srgbClr val="1F497D"/>
                </a:solidFill>
                <a:latin typeface="Arial" pitchFamily="34" charset="0"/>
                <a:cs typeface="Arial" pitchFamily="34" charset="0"/>
              </a:rPr>
              <a:t>Timeliness of results reported to </a:t>
            </a:r>
            <a:r>
              <a:rPr lang="en-US" sz="2800" b="1" dirty="0" smtClean="0">
                <a:solidFill>
                  <a:srgbClr val="1F497D"/>
                </a:solidFill>
                <a:latin typeface="Arial" pitchFamily="34" charset="0"/>
                <a:cs typeface="Arial" pitchFamily="34" charset="0"/>
              </a:rPr>
              <a:t>program, India</a:t>
            </a:r>
            <a:endParaRPr lang="en-US" sz="2800" b="1" dirty="0">
              <a:solidFill>
                <a:srgbClr val="1F497D"/>
              </a:solidFill>
              <a:latin typeface="Arial" pitchFamily="34" charset="0"/>
              <a:cs typeface="Arial" pitchFamily="34" charset="0"/>
            </a:endParaRPr>
          </a:p>
          <a:p>
            <a:pPr algn="ctr">
              <a:defRPr/>
            </a:pPr>
            <a:r>
              <a:rPr lang="en-US" sz="2400" b="1" dirty="0" smtClean="0">
                <a:solidFill>
                  <a:srgbClr val="1F497D"/>
                </a:solidFill>
                <a:latin typeface="Arial" pitchFamily="34" charset="0"/>
                <a:cs typeface="Arial" pitchFamily="34" charset="0"/>
              </a:rPr>
              <a:t>2015- 2016*</a:t>
            </a:r>
            <a:endParaRPr lang="en-US" sz="2400" b="1" dirty="0">
              <a:solidFill>
                <a:srgbClr val="1F497D"/>
              </a:solidFill>
              <a:latin typeface="Arial" pitchFamily="34" charset="0"/>
              <a:cs typeface="Arial" pitchFamily="34" charset="0"/>
            </a:endParaRPr>
          </a:p>
        </p:txBody>
      </p:sp>
      <p:graphicFrame>
        <p:nvGraphicFramePr>
          <p:cNvPr id="23554" name="Object 8"/>
          <p:cNvGraphicFramePr>
            <a:graphicFrameLocks noChangeAspect="1"/>
          </p:cNvGraphicFramePr>
          <p:nvPr>
            <p:extLst>
              <p:ext uri="{D42A27DB-BD31-4B8C-83A1-F6EECF244321}">
                <p14:modId xmlns:p14="http://schemas.microsoft.com/office/powerpoint/2010/main" val="994064601"/>
              </p:ext>
            </p:extLst>
          </p:nvPr>
        </p:nvGraphicFramePr>
        <p:xfrm>
          <a:off x="160338" y="1628775"/>
          <a:ext cx="9004300" cy="2374900"/>
        </p:xfrm>
        <a:graphic>
          <a:graphicData uri="http://schemas.openxmlformats.org/presentationml/2006/ole">
            <mc:AlternateContent xmlns:mc="http://schemas.openxmlformats.org/markup-compatibility/2006">
              <mc:Choice xmlns:v="urn:schemas-microsoft-com:vml" Requires="v">
                <p:oleObj spid="_x0000_s2092" name="Worksheet" r:id="rId4" imgW="8782016" imgH="2314656" progId="Excel.Sheet.8">
                  <p:embed/>
                </p:oleObj>
              </mc:Choice>
              <mc:Fallback>
                <p:oleObj name="Worksheet" r:id="rId4" imgW="8782016" imgH="2314656" progId="Excel.Sheet.8">
                  <p:embed/>
                  <p:pic>
                    <p:nvPicPr>
                      <p:cNvPr id="0" name=""/>
                      <p:cNvPicPr>
                        <a:picLocks noChangeAspect="1" noChangeArrowheads="1"/>
                      </p:cNvPicPr>
                      <p:nvPr/>
                    </p:nvPicPr>
                    <p:blipFill>
                      <a:blip r:embed="rId5"/>
                      <a:srcRect/>
                      <a:stretch>
                        <a:fillRect/>
                      </a:stretch>
                    </p:blipFill>
                    <p:spPr bwMode="auto">
                      <a:xfrm>
                        <a:off x="160338" y="1628775"/>
                        <a:ext cx="9004300" cy="2374900"/>
                      </a:xfrm>
                      <a:prstGeom prst="rect">
                        <a:avLst/>
                      </a:prstGeom>
                      <a:noFill/>
                      <a:ln>
                        <a:noFill/>
                      </a:ln>
                      <a:extLst/>
                    </p:spPr>
                  </p:pic>
                </p:oleObj>
              </mc:Fallback>
            </mc:AlternateContent>
          </a:graphicData>
        </a:graphic>
      </p:graphicFrame>
      <p:sp>
        <p:nvSpPr>
          <p:cNvPr id="23555" name="Line 3"/>
          <p:cNvSpPr>
            <a:spLocks noChangeShapeType="1"/>
          </p:cNvSpPr>
          <p:nvPr/>
        </p:nvSpPr>
        <p:spPr bwMode="auto">
          <a:xfrm>
            <a:off x="746921" y="2123231"/>
            <a:ext cx="806488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23556" name="Text Box 19"/>
          <p:cNvSpPr txBox="1">
            <a:spLocks noChangeArrowheads="1"/>
          </p:cNvSpPr>
          <p:nvPr/>
        </p:nvSpPr>
        <p:spPr bwMode="auto">
          <a:xfrm>
            <a:off x="424563" y="1349251"/>
            <a:ext cx="341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solidFill>
                  <a:prstClr val="black"/>
                </a:solidFill>
                <a:latin typeface="Calibri" pitchFamily="34" charset="0"/>
              </a:rPr>
              <a:t>%</a:t>
            </a:r>
          </a:p>
        </p:txBody>
      </p:sp>
      <p:sp>
        <p:nvSpPr>
          <p:cNvPr id="23557" name="TextBox 1"/>
          <p:cNvSpPr txBox="1">
            <a:spLocks noChangeArrowheads="1"/>
          </p:cNvSpPr>
          <p:nvPr/>
        </p:nvSpPr>
        <p:spPr bwMode="auto">
          <a:xfrm>
            <a:off x="2826764" y="1346631"/>
            <a:ext cx="38202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solidFill>
                  <a:prstClr val="black"/>
                </a:solidFill>
                <a:latin typeface="Arial" panose="020B0604020202020204" pitchFamily="34" charset="0"/>
                <a:cs typeface="Arial" panose="020B0604020202020204" pitchFamily="34" charset="0"/>
              </a:rPr>
              <a:t>2015- Number </a:t>
            </a:r>
            <a:r>
              <a:rPr lang="en-US" b="1" dirty="0">
                <a:solidFill>
                  <a:prstClr val="black"/>
                </a:solidFill>
                <a:latin typeface="Arial" panose="020B0604020202020204" pitchFamily="34" charset="0"/>
                <a:cs typeface="Arial" panose="020B0604020202020204" pitchFamily="34" charset="0"/>
              </a:rPr>
              <a:t>of </a:t>
            </a:r>
            <a:r>
              <a:rPr lang="en-US" b="1" dirty="0" smtClean="0">
                <a:solidFill>
                  <a:prstClr val="black"/>
                </a:solidFill>
                <a:latin typeface="Arial" panose="020B0604020202020204" pitchFamily="34" charset="0"/>
                <a:cs typeface="Arial" panose="020B0604020202020204" pitchFamily="34" charset="0"/>
              </a:rPr>
              <a:t>samples = 7,187</a:t>
            </a:r>
            <a:endParaRPr lang="en-US" b="1" dirty="0">
              <a:solidFill>
                <a:prstClr val="black"/>
              </a:solidFill>
              <a:latin typeface="Arial" panose="020B0604020202020204" pitchFamily="34" charset="0"/>
              <a:cs typeface="Arial" panose="020B0604020202020204" pitchFamily="34" charset="0"/>
            </a:endParaRPr>
          </a:p>
        </p:txBody>
      </p:sp>
      <p:sp>
        <p:nvSpPr>
          <p:cNvPr id="23558" name="Text Box 20"/>
          <p:cNvSpPr txBox="1">
            <a:spLocks noChangeArrowheads="1"/>
          </p:cNvSpPr>
          <p:nvPr/>
        </p:nvSpPr>
        <p:spPr bwMode="auto">
          <a:xfrm>
            <a:off x="4969216" y="6597352"/>
            <a:ext cx="41697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100" i="1" dirty="0">
                <a:solidFill>
                  <a:prstClr val="black"/>
                </a:solidFill>
                <a:latin typeface="Arial" panose="020B0604020202020204" pitchFamily="34" charset="0"/>
                <a:cs typeface="Arial" panose="020B0604020202020204" pitchFamily="34" charset="0"/>
              </a:rPr>
              <a:t>Note: Only Serum samples collected from outbreaks considered</a:t>
            </a:r>
          </a:p>
        </p:txBody>
      </p:sp>
      <p:graphicFrame>
        <p:nvGraphicFramePr>
          <p:cNvPr id="13" name="Object 8"/>
          <p:cNvGraphicFramePr>
            <a:graphicFrameLocks noChangeAspect="1"/>
          </p:cNvGraphicFramePr>
          <p:nvPr>
            <p:extLst>
              <p:ext uri="{D42A27DB-BD31-4B8C-83A1-F6EECF244321}">
                <p14:modId xmlns:p14="http://schemas.microsoft.com/office/powerpoint/2010/main" val="2356235462"/>
              </p:ext>
            </p:extLst>
          </p:nvPr>
        </p:nvGraphicFramePr>
        <p:xfrm>
          <a:off x="179388" y="4073525"/>
          <a:ext cx="9005887" cy="2206625"/>
        </p:xfrm>
        <a:graphic>
          <a:graphicData uri="http://schemas.openxmlformats.org/presentationml/2006/ole">
            <mc:AlternateContent xmlns:mc="http://schemas.openxmlformats.org/markup-compatibility/2006">
              <mc:Choice xmlns:v="urn:schemas-microsoft-com:vml" Requires="v">
                <p:oleObj spid="_x0000_s2093" name="Worksheet" r:id="rId6" imgW="8782016" imgH="2152547" progId="Excel.Sheet.8">
                  <p:embed/>
                </p:oleObj>
              </mc:Choice>
              <mc:Fallback>
                <p:oleObj name="Worksheet" r:id="rId6" imgW="8782016" imgH="2152547" progId="Excel.Sheet.8">
                  <p:embed/>
                  <p:pic>
                    <p:nvPicPr>
                      <p:cNvPr id="0" name=""/>
                      <p:cNvPicPr>
                        <a:picLocks noChangeAspect="1" noChangeArrowheads="1"/>
                      </p:cNvPicPr>
                      <p:nvPr/>
                    </p:nvPicPr>
                    <p:blipFill>
                      <a:blip r:embed="rId7"/>
                      <a:srcRect/>
                      <a:stretch>
                        <a:fillRect/>
                      </a:stretch>
                    </p:blipFill>
                    <p:spPr bwMode="auto">
                      <a:xfrm>
                        <a:off x="179388" y="4073525"/>
                        <a:ext cx="9005887" cy="2206625"/>
                      </a:xfrm>
                      <a:prstGeom prst="rect">
                        <a:avLst/>
                      </a:prstGeom>
                      <a:noFill/>
                      <a:ln>
                        <a:noFill/>
                      </a:ln>
                      <a:extLst/>
                    </p:spPr>
                  </p:pic>
                </p:oleObj>
              </mc:Fallback>
            </mc:AlternateContent>
          </a:graphicData>
        </a:graphic>
      </p:graphicFrame>
      <p:sp>
        <p:nvSpPr>
          <p:cNvPr id="15" name="Text Box 19"/>
          <p:cNvSpPr txBox="1">
            <a:spLocks noChangeArrowheads="1"/>
          </p:cNvSpPr>
          <p:nvPr/>
        </p:nvSpPr>
        <p:spPr bwMode="auto">
          <a:xfrm>
            <a:off x="443613" y="3794216"/>
            <a:ext cx="341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b="1" dirty="0">
                <a:solidFill>
                  <a:prstClr val="black"/>
                </a:solidFill>
                <a:latin typeface="Calibri" pitchFamily="34" charset="0"/>
              </a:rPr>
              <a:t>%</a:t>
            </a:r>
          </a:p>
        </p:txBody>
      </p:sp>
      <p:sp>
        <p:nvSpPr>
          <p:cNvPr id="16" name="TextBox 1"/>
          <p:cNvSpPr txBox="1">
            <a:spLocks noChangeArrowheads="1"/>
          </p:cNvSpPr>
          <p:nvPr/>
        </p:nvSpPr>
        <p:spPr bwMode="auto">
          <a:xfrm>
            <a:off x="2762646" y="3783799"/>
            <a:ext cx="39485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b="1" dirty="0" smtClean="0">
                <a:solidFill>
                  <a:prstClr val="black"/>
                </a:solidFill>
                <a:latin typeface="Arial" panose="020B0604020202020204" pitchFamily="34" charset="0"/>
                <a:cs typeface="Arial" panose="020B0604020202020204" pitchFamily="34" charset="0"/>
              </a:rPr>
              <a:t>2016- Number </a:t>
            </a:r>
            <a:r>
              <a:rPr lang="en-US" b="1" dirty="0">
                <a:solidFill>
                  <a:prstClr val="black"/>
                </a:solidFill>
                <a:latin typeface="Arial" panose="020B0604020202020204" pitchFamily="34" charset="0"/>
                <a:cs typeface="Arial" panose="020B0604020202020204" pitchFamily="34" charset="0"/>
              </a:rPr>
              <a:t>of </a:t>
            </a:r>
            <a:r>
              <a:rPr lang="en-US" b="1" dirty="0" smtClean="0">
                <a:solidFill>
                  <a:prstClr val="black"/>
                </a:solidFill>
                <a:latin typeface="Arial" panose="020B0604020202020204" pitchFamily="34" charset="0"/>
                <a:cs typeface="Arial" panose="020B0604020202020204" pitchFamily="34" charset="0"/>
              </a:rPr>
              <a:t>samples = 4,407</a:t>
            </a:r>
            <a:endParaRPr lang="en-US" b="1" dirty="0">
              <a:solidFill>
                <a:prstClr val="black"/>
              </a:solidFill>
              <a:latin typeface="Arial" panose="020B0604020202020204" pitchFamily="34" charset="0"/>
              <a:cs typeface="Arial" panose="020B0604020202020204" pitchFamily="34" charset="0"/>
            </a:endParaRPr>
          </a:p>
        </p:txBody>
      </p:sp>
      <p:sp>
        <p:nvSpPr>
          <p:cNvPr id="17" name="Line 3"/>
          <p:cNvSpPr>
            <a:spLocks noChangeShapeType="1"/>
          </p:cNvSpPr>
          <p:nvPr/>
        </p:nvSpPr>
        <p:spPr bwMode="auto">
          <a:xfrm>
            <a:off x="811523" y="4534466"/>
            <a:ext cx="8064888"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GB">
              <a:solidFill>
                <a:prstClr val="black"/>
              </a:solidFill>
            </a:endParaRPr>
          </a:p>
        </p:txBody>
      </p:sp>
      <p:sp>
        <p:nvSpPr>
          <p:cNvPr id="3" name="TextBox 2"/>
          <p:cNvSpPr txBox="1"/>
          <p:nvPr/>
        </p:nvSpPr>
        <p:spPr>
          <a:xfrm>
            <a:off x="2843808" y="6165304"/>
            <a:ext cx="4611092" cy="369332"/>
          </a:xfrm>
          <a:prstGeom prst="rect">
            <a:avLst/>
          </a:prstGeom>
          <a:noFill/>
        </p:spPr>
        <p:txBody>
          <a:bodyPr wrap="square" rtlCol="0">
            <a:spAutoFit/>
          </a:bodyPr>
          <a:lstStyle/>
          <a:p>
            <a:r>
              <a:rPr lang="en-US" dirty="0" smtClean="0">
                <a:solidFill>
                  <a:prstClr val="black"/>
                </a:solidFill>
              </a:rPr>
              <a:t>% Result reported within  4 days</a:t>
            </a:r>
            <a:endParaRPr lang="en-US" dirty="0">
              <a:solidFill>
                <a:prstClr val="black"/>
              </a:solidFill>
            </a:endParaRPr>
          </a:p>
        </p:txBody>
      </p:sp>
      <p:pic>
        <p:nvPicPr>
          <p:cNvPr id="18"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0158" t="8217" r="89254" b="89368"/>
          <a:stretch/>
        </p:blipFill>
        <p:spPr bwMode="auto">
          <a:xfrm>
            <a:off x="2722829" y="6316548"/>
            <a:ext cx="103032" cy="9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Box 12"/>
          <p:cNvSpPr txBox="1">
            <a:spLocks noChangeArrowheads="1"/>
          </p:cNvSpPr>
          <p:nvPr/>
        </p:nvSpPr>
        <p:spPr bwMode="auto">
          <a:xfrm>
            <a:off x="-68263" y="6642100"/>
            <a:ext cx="14718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000" i="1" dirty="0">
                <a:solidFill>
                  <a:prstClr val="black"/>
                </a:solidFill>
                <a:latin typeface="Arial" panose="020B0604020202020204" pitchFamily="34" charset="0"/>
                <a:cs typeface="Arial" panose="020B0604020202020204" pitchFamily="34" charset="0"/>
              </a:rPr>
              <a:t>*data as on </a:t>
            </a:r>
            <a:r>
              <a:rPr lang="en-US" sz="1000" i="1" dirty="0" smtClean="0">
                <a:solidFill>
                  <a:prstClr val="black"/>
                </a:solidFill>
                <a:latin typeface="Arial" panose="020B0604020202020204" pitchFamily="34" charset="0"/>
                <a:cs typeface="Arial" panose="020B0604020202020204" pitchFamily="34" charset="0"/>
              </a:rPr>
              <a:t>April 2016</a:t>
            </a:r>
            <a:endParaRPr lang="en-US" sz="1000"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259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24548023"/>
              </p:ext>
            </p:extLst>
          </p:nvPr>
        </p:nvGraphicFramePr>
        <p:xfrm>
          <a:off x="611560" y="1556794"/>
          <a:ext cx="7848872" cy="3528390"/>
        </p:xfrm>
        <a:graphic>
          <a:graphicData uri="http://schemas.openxmlformats.org/drawingml/2006/table">
            <a:tbl>
              <a:tblPr firstRow="1" bandRow="1">
                <a:tableStyleId>{5C22544A-7EE6-4342-B048-85BDC9FD1C3A}</a:tableStyleId>
              </a:tblPr>
              <a:tblGrid>
                <a:gridCol w="2904587"/>
                <a:gridCol w="2327994"/>
                <a:gridCol w="2616291"/>
              </a:tblGrid>
              <a:tr h="648070">
                <a:tc>
                  <a:txBody>
                    <a:bodyPr/>
                    <a:lstStyle/>
                    <a:p>
                      <a:pPr algn="ctr"/>
                      <a:r>
                        <a:rPr lang="en-US" sz="2000" dirty="0" smtClean="0">
                          <a:latin typeface="Arial" panose="020B0604020202020204" pitchFamily="34" charset="0"/>
                          <a:cs typeface="Arial" panose="020B0604020202020204" pitchFamily="34" charset="0"/>
                        </a:rPr>
                        <a:t>Reference lab</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t> </a:t>
                      </a:r>
                      <a:r>
                        <a:rPr lang="en-US" sz="2000" dirty="0" smtClean="0">
                          <a:latin typeface="Arial" panose="020B0604020202020204" pitchFamily="34" charset="0"/>
                          <a:cs typeface="Arial" panose="020B0604020202020204" pitchFamily="34" charset="0"/>
                        </a:rPr>
                        <a:t>Measles</a:t>
                      </a:r>
                      <a:endParaRPr lang="en-US" dirty="0">
                        <a:latin typeface="Arial" panose="020B0604020202020204" pitchFamily="34" charset="0"/>
                        <a:cs typeface="Arial" panose="020B0604020202020204" pitchFamily="34" charset="0"/>
                      </a:endParaRPr>
                    </a:p>
                  </a:txBody>
                  <a:tcPr/>
                </a:tc>
                <a:tc>
                  <a:txBody>
                    <a:bodyPr/>
                    <a:lstStyle/>
                    <a:p>
                      <a:pPr algn="ctr"/>
                      <a:r>
                        <a:rPr lang="en-US" sz="2000" dirty="0" smtClean="0">
                          <a:latin typeface="Arial" panose="020B0604020202020204" pitchFamily="34" charset="0"/>
                          <a:cs typeface="Arial" panose="020B0604020202020204" pitchFamily="34" charset="0"/>
                        </a:rPr>
                        <a:t>Rubella</a:t>
                      </a:r>
                      <a:endParaRPr lang="en-US" dirty="0">
                        <a:latin typeface="Arial" panose="020B0604020202020204" pitchFamily="34" charset="0"/>
                        <a:cs typeface="Arial" panose="020B0604020202020204" pitchFamily="34" charset="0"/>
                      </a:endParaRPr>
                    </a:p>
                  </a:txBody>
                  <a:tcPr/>
                </a:tc>
              </a:tr>
              <a:tr h="936104">
                <a:tc>
                  <a:txBody>
                    <a:bodyPr/>
                    <a:lstStyle/>
                    <a:p>
                      <a:r>
                        <a:rPr lang="en-US" sz="2000" b="1" dirty="0" smtClean="0">
                          <a:latin typeface="Arial" panose="020B0604020202020204" pitchFamily="34" charset="0"/>
                          <a:cs typeface="Arial" panose="020B0604020202020204" pitchFamily="34" charset="0"/>
                        </a:rPr>
                        <a:t>Thai NIH </a:t>
                      </a:r>
                    </a:p>
                    <a:p>
                      <a:r>
                        <a:rPr lang="en-US" sz="2000" b="1" dirty="0" smtClean="0">
                          <a:latin typeface="Arial" panose="020B0604020202020204" pitchFamily="34" charset="0"/>
                          <a:cs typeface="Arial" panose="020B0604020202020204" pitchFamily="34" charset="0"/>
                        </a:rPr>
                        <a:t>(RRL)</a:t>
                      </a:r>
                      <a:endParaRPr lang="en-US" b="1" dirty="0">
                        <a:latin typeface="Arial" panose="020B0604020202020204" pitchFamily="34" charset="0"/>
                        <a:cs typeface="Arial" panose="020B0604020202020204" pitchFamily="34" charset="0"/>
                      </a:endParaRPr>
                    </a:p>
                  </a:txBody>
                  <a:tcPr/>
                </a:tc>
                <a:tc>
                  <a:txBody>
                    <a:bodyPr/>
                    <a:lstStyle/>
                    <a:p>
                      <a:pPr algn="ctr"/>
                      <a:r>
                        <a:rPr lang="en-US" sz="2000" b="1" dirty="0" smtClean="0">
                          <a:latin typeface="Arial" panose="020B0604020202020204" pitchFamily="34" charset="0"/>
                          <a:cs typeface="Arial" panose="020B0604020202020204" pitchFamily="34" charset="0"/>
                        </a:rPr>
                        <a:t>94.3 - 100</a:t>
                      </a:r>
                      <a:endParaRPr lang="en-US" b="1" dirty="0">
                        <a:latin typeface="Arial" panose="020B0604020202020204" pitchFamily="34" charset="0"/>
                        <a:cs typeface="Arial" panose="020B0604020202020204" pitchFamily="34" charset="0"/>
                      </a:endParaRPr>
                    </a:p>
                  </a:txBody>
                  <a:tcPr/>
                </a:tc>
                <a:tc>
                  <a:txBody>
                    <a:bodyPr/>
                    <a:lstStyle/>
                    <a:p>
                      <a:pPr algn="ctr"/>
                      <a:r>
                        <a:rPr lang="en-US" sz="2000" b="1" dirty="0" smtClean="0">
                          <a:latin typeface="Arial" panose="020B0604020202020204" pitchFamily="34" charset="0"/>
                          <a:cs typeface="Arial" panose="020B0604020202020204" pitchFamily="34" charset="0"/>
                        </a:rPr>
                        <a:t>90.9 - 100</a:t>
                      </a:r>
                      <a:endParaRPr lang="en-US" b="1" dirty="0">
                        <a:latin typeface="Arial" panose="020B0604020202020204" pitchFamily="34" charset="0"/>
                        <a:cs typeface="Arial" panose="020B0604020202020204" pitchFamily="34" charset="0"/>
                      </a:endParaRPr>
                    </a:p>
                  </a:txBody>
                  <a:tcPr/>
                </a:tc>
              </a:tr>
              <a:tr h="936104">
                <a:tc>
                  <a:txBody>
                    <a:bodyPr/>
                    <a:lstStyle/>
                    <a:p>
                      <a:r>
                        <a:rPr lang="en-US" sz="2000" b="1" dirty="0" smtClean="0">
                          <a:latin typeface="Arial" panose="020B0604020202020204" pitchFamily="34" charset="0"/>
                          <a:cs typeface="Arial" panose="020B0604020202020204" pitchFamily="34" charset="0"/>
                        </a:rPr>
                        <a:t>Chennai </a:t>
                      </a:r>
                    </a:p>
                    <a:p>
                      <a:r>
                        <a:rPr lang="en-US" sz="2000" b="1" dirty="0" smtClean="0">
                          <a:latin typeface="Arial" panose="020B0604020202020204" pitchFamily="34" charset="0"/>
                          <a:cs typeface="Arial" panose="020B0604020202020204" pitchFamily="34" charset="0"/>
                        </a:rPr>
                        <a:t>(RL of India)</a:t>
                      </a:r>
                      <a:endParaRPr lang="en-US" b="1" dirty="0">
                        <a:latin typeface="Arial" panose="020B0604020202020204" pitchFamily="34" charset="0"/>
                        <a:cs typeface="Arial" panose="020B0604020202020204" pitchFamily="34" charset="0"/>
                      </a:endParaRPr>
                    </a:p>
                  </a:txBody>
                  <a:tcPr/>
                </a:tc>
                <a:tc>
                  <a:txBody>
                    <a:bodyPr/>
                    <a:lstStyle/>
                    <a:p>
                      <a:pPr algn="ctr"/>
                      <a:r>
                        <a:rPr lang="en-US" sz="2000" b="1" dirty="0" smtClean="0">
                          <a:latin typeface="Arial" panose="020B0604020202020204" pitchFamily="34" charset="0"/>
                          <a:cs typeface="Arial" panose="020B0604020202020204" pitchFamily="34" charset="0"/>
                        </a:rPr>
                        <a:t>94 - 100</a:t>
                      </a:r>
                      <a:endParaRPr lang="en-US" b="1" dirty="0">
                        <a:latin typeface="Arial" panose="020B0604020202020204" pitchFamily="34" charset="0"/>
                        <a:cs typeface="Arial" panose="020B0604020202020204" pitchFamily="34" charset="0"/>
                      </a:endParaRPr>
                    </a:p>
                  </a:txBody>
                  <a:tcPr/>
                </a:tc>
                <a:tc>
                  <a:txBody>
                    <a:bodyPr/>
                    <a:lstStyle/>
                    <a:p>
                      <a:pPr algn="ctr"/>
                      <a:r>
                        <a:rPr lang="en-US" sz="2000" b="1" dirty="0" smtClean="0">
                          <a:latin typeface="Arial" panose="020B0604020202020204" pitchFamily="34" charset="0"/>
                          <a:cs typeface="Arial" panose="020B0604020202020204" pitchFamily="34" charset="0"/>
                        </a:rPr>
                        <a:t>89 - 100</a:t>
                      </a:r>
                      <a:endParaRPr lang="en-US" b="1" dirty="0">
                        <a:latin typeface="Arial" panose="020B0604020202020204" pitchFamily="34" charset="0"/>
                        <a:cs typeface="Arial" panose="020B0604020202020204" pitchFamily="34" charset="0"/>
                      </a:endParaRPr>
                    </a:p>
                  </a:txBody>
                  <a:tcPr/>
                </a:tc>
              </a:tr>
              <a:tr h="1008112">
                <a:tc>
                  <a:txBody>
                    <a:bodyPr/>
                    <a:lstStyle/>
                    <a:p>
                      <a:r>
                        <a:rPr lang="en-US" sz="2000" b="1" dirty="0" smtClean="0">
                          <a:latin typeface="Arial" panose="020B0604020202020204" pitchFamily="34" charset="0"/>
                          <a:cs typeface="Arial" panose="020B0604020202020204" pitchFamily="34" charset="0"/>
                        </a:rPr>
                        <a:t>Bio </a:t>
                      </a:r>
                      <a:r>
                        <a:rPr lang="en-US" sz="2000" b="1" dirty="0" err="1" smtClean="0">
                          <a:latin typeface="Arial" panose="020B0604020202020204" pitchFamily="34" charset="0"/>
                          <a:cs typeface="Arial" panose="020B0604020202020204" pitchFamily="34" charset="0"/>
                        </a:rPr>
                        <a:t>Farma</a:t>
                      </a:r>
                      <a:r>
                        <a:rPr lang="en-US" sz="2000" b="1" dirty="0" smtClean="0">
                          <a:latin typeface="Arial" panose="020B0604020202020204" pitchFamily="34" charset="0"/>
                          <a:cs typeface="Arial" panose="020B0604020202020204" pitchFamily="34" charset="0"/>
                        </a:rPr>
                        <a:t>, Bandung</a:t>
                      </a:r>
                    </a:p>
                    <a:p>
                      <a:r>
                        <a:rPr lang="en-US" sz="2000" b="1" dirty="0" smtClean="0">
                          <a:latin typeface="Arial" panose="020B0604020202020204" pitchFamily="34" charset="0"/>
                          <a:cs typeface="Arial" panose="020B0604020202020204" pitchFamily="34" charset="0"/>
                        </a:rPr>
                        <a:t>(RL of Indonesia)</a:t>
                      </a:r>
                      <a:endParaRPr lang="en-US" b="1" dirty="0">
                        <a:latin typeface="Arial" panose="020B0604020202020204" pitchFamily="34" charset="0"/>
                        <a:cs typeface="Arial" panose="020B0604020202020204" pitchFamily="34" charset="0"/>
                      </a:endParaRPr>
                    </a:p>
                  </a:txBody>
                  <a:tcPr/>
                </a:tc>
                <a:tc>
                  <a:txBody>
                    <a:bodyPr/>
                    <a:lstStyle/>
                    <a:p>
                      <a:pPr algn="ctr"/>
                      <a:r>
                        <a:rPr lang="en-US" sz="2000" b="1" dirty="0" smtClean="0">
                          <a:latin typeface="Arial" panose="020B0604020202020204" pitchFamily="34" charset="0"/>
                          <a:cs typeface="Arial" panose="020B0604020202020204" pitchFamily="34" charset="0"/>
                        </a:rPr>
                        <a:t>100%</a:t>
                      </a:r>
                      <a:endParaRPr lang="en-US" b="1" dirty="0">
                        <a:latin typeface="Arial" panose="020B0604020202020204" pitchFamily="34" charset="0"/>
                        <a:cs typeface="Arial" panose="020B0604020202020204" pitchFamily="34" charset="0"/>
                      </a:endParaRPr>
                    </a:p>
                  </a:txBody>
                  <a:tcPr/>
                </a:tc>
                <a:tc>
                  <a:txBody>
                    <a:bodyPr/>
                    <a:lstStyle/>
                    <a:p>
                      <a:pPr algn="ctr"/>
                      <a:r>
                        <a:rPr lang="en-US" sz="2000" b="1" dirty="0" smtClean="0">
                          <a:latin typeface="Arial" panose="020B0604020202020204" pitchFamily="34" charset="0"/>
                          <a:cs typeface="Arial" panose="020B0604020202020204" pitchFamily="34" charset="0"/>
                        </a:rPr>
                        <a:t>100%</a:t>
                      </a:r>
                      <a:endParaRPr lang="en-US" b="1" dirty="0">
                        <a:latin typeface="Arial" panose="020B0604020202020204" pitchFamily="34" charset="0"/>
                        <a:cs typeface="Arial" panose="020B0604020202020204" pitchFamily="34" charset="0"/>
                      </a:endParaRPr>
                    </a:p>
                  </a:txBody>
                  <a:tcPr/>
                </a:tc>
              </a:tr>
            </a:tbl>
          </a:graphicData>
        </a:graphic>
      </p:graphicFrame>
      <p:sp>
        <p:nvSpPr>
          <p:cNvPr id="4" name="TextBox 3"/>
          <p:cNvSpPr txBox="1"/>
          <p:nvPr/>
        </p:nvSpPr>
        <p:spPr>
          <a:xfrm>
            <a:off x="251520" y="260648"/>
            <a:ext cx="8496943" cy="954107"/>
          </a:xfrm>
          <a:prstGeom prst="rect">
            <a:avLst/>
          </a:prstGeom>
          <a:noFill/>
        </p:spPr>
        <p:txBody>
          <a:bodyPr wrap="square" rtlCol="0">
            <a:spAutoFit/>
          </a:bodyPr>
          <a:lstStyle/>
          <a:p>
            <a:pPr algn="ctr"/>
            <a:r>
              <a:rPr lang="en-US" sz="2800" b="1" dirty="0">
                <a:solidFill>
                  <a:srgbClr val="0070C0"/>
                </a:solidFill>
                <a:latin typeface="Arial" pitchFamily="34" charset="0"/>
                <a:cs typeface="Arial" pitchFamily="34" charset="0"/>
              </a:rPr>
              <a:t>Accuracy of measles and rubella </a:t>
            </a:r>
            <a:r>
              <a:rPr lang="en-US" sz="2800" b="1" dirty="0" err="1" smtClean="0">
                <a:solidFill>
                  <a:srgbClr val="0070C0"/>
                </a:solidFill>
                <a:latin typeface="Arial" pitchFamily="34" charset="0"/>
                <a:cs typeface="Arial" pitchFamily="34" charset="0"/>
              </a:rPr>
              <a:t>IgM</a:t>
            </a:r>
            <a:r>
              <a:rPr lang="en-US" sz="2800" b="1" dirty="0" smtClean="0">
                <a:solidFill>
                  <a:srgbClr val="0070C0"/>
                </a:solidFill>
                <a:latin typeface="Arial" pitchFamily="34" charset="0"/>
                <a:cs typeface="Arial" pitchFamily="34" charset="0"/>
              </a:rPr>
              <a:t> </a:t>
            </a:r>
            <a:r>
              <a:rPr lang="en-US" sz="2800" b="1" dirty="0">
                <a:solidFill>
                  <a:srgbClr val="0070C0"/>
                </a:solidFill>
                <a:latin typeface="Arial" pitchFamily="34" charset="0"/>
                <a:cs typeface="Arial" pitchFamily="34" charset="0"/>
              </a:rPr>
              <a:t>detection 2015-2016</a:t>
            </a:r>
            <a:endParaRPr lang="en-US" sz="1600" dirty="0">
              <a:solidFill>
                <a:srgbClr val="0070C0"/>
              </a:solidFill>
            </a:endParaRPr>
          </a:p>
        </p:txBody>
      </p:sp>
    </p:spTree>
    <p:extLst>
      <p:ext uri="{BB962C8B-B14F-4D97-AF65-F5344CB8AC3E}">
        <p14:creationId xmlns:p14="http://schemas.microsoft.com/office/powerpoint/2010/main" val="2547286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332656"/>
            <a:ext cx="8435280" cy="1084982"/>
          </a:xfrm>
        </p:spPr>
        <p:txBody>
          <a:bodyPr>
            <a:normAutofit/>
          </a:bodyPr>
          <a:lstStyle/>
          <a:p>
            <a:r>
              <a:rPr lang="en-US" sz="3200" b="1" dirty="0">
                <a:solidFill>
                  <a:srgbClr val="0070C0"/>
                </a:solidFill>
                <a:latin typeface="Arial" pitchFamily="34" charset="0"/>
                <a:cs typeface="Arial" pitchFamily="34" charset="0"/>
              </a:rPr>
              <a:t>Score </a:t>
            </a:r>
            <a:r>
              <a:rPr lang="en-US" sz="3200" b="1" dirty="0" smtClean="0">
                <a:solidFill>
                  <a:srgbClr val="0070C0"/>
                </a:solidFill>
                <a:latin typeface="Arial" pitchFamily="34" charset="0"/>
                <a:cs typeface="Arial" pitchFamily="34" charset="0"/>
              </a:rPr>
              <a:t>on the </a:t>
            </a:r>
            <a:r>
              <a:rPr lang="en-US" sz="3200" b="1" dirty="0">
                <a:solidFill>
                  <a:srgbClr val="0070C0"/>
                </a:solidFill>
                <a:latin typeface="Arial" pitchFamily="34" charset="0"/>
                <a:cs typeface="Arial" pitchFamily="34" charset="0"/>
              </a:rPr>
              <a:t>WHO </a:t>
            </a:r>
            <a:r>
              <a:rPr lang="en-US" sz="3200" b="1" dirty="0" err="1" smtClean="0">
                <a:solidFill>
                  <a:srgbClr val="0070C0"/>
                </a:solidFill>
                <a:latin typeface="Arial" pitchFamily="34" charset="0"/>
                <a:cs typeface="Arial" pitchFamily="34" charset="0"/>
              </a:rPr>
              <a:t>IgM</a:t>
            </a:r>
            <a:r>
              <a:rPr lang="en-US" sz="3200" b="1" dirty="0" smtClean="0">
                <a:solidFill>
                  <a:srgbClr val="0070C0"/>
                </a:solidFill>
                <a:latin typeface="Arial" pitchFamily="34" charset="0"/>
                <a:cs typeface="Arial" pitchFamily="34" charset="0"/>
              </a:rPr>
              <a:t> proficiency test</a:t>
            </a:r>
            <a:br>
              <a:rPr lang="en-US" sz="3200" b="1" dirty="0" smtClean="0">
                <a:solidFill>
                  <a:srgbClr val="0070C0"/>
                </a:solidFill>
                <a:latin typeface="Arial" pitchFamily="34" charset="0"/>
                <a:cs typeface="Arial" pitchFamily="34" charset="0"/>
              </a:rPr>
            </a:br>
            <a:r>
              <a:rPr lang="en-US" sz="3200" b="1" dirty="0" smtClean="0">
                <a:solidFill>
                  <a:srgbClr val="0070C0"/>
                </a:solidFill>
                <a:latin typeface="Arial" pitchFamily="34" charset="0"/>
                <a:cs typeface="Arial" pitchFamily="34" charset="0"/>
              </a:rPr>
              <a:t>2015</a:t>
            </a:r>
            <a:endParaRPr lang="en-US" b="1" dirty="0">
              <a:solidFill>
                <a:srgbClr val="0070C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561257940"/>
              </p:ext>
            </p:extLst>
          </p:nvPr>
        </p:nvGraphicFramePr>
        <p:xfrm>
          <a:off x="899592" y="2060848"/>
          <a:ext cx="7488832" cy="2304256"/>
        </p:xfrm>
        <a:graphic>
          <a:graphicData uri="http://schemas.openxmlformats.org/drawingml/2006/table">
            <a:tbl>
              <a:tblPr firstRow="1" bandRow="1">
                <a:tableStyleId>{5C22544A-7EE6-4342-B048-85BDC9FD1C3A}</a:tableStyleId>
              </a:tblPr>
              <a:tblGrid>
                <a:gridCol w="1800200"/>
                <a:gridCol w="2736304"/>
                <a:gridCol w="2952328"/>
              </a:tblGrid>
              <a:tr h="663848">
                <a:tc>
                  <a:txBody>
                    <a:bodyPr/>
                    <a:lstStyle/>
                    <a:p>
                      <a:pPr algn="ctr"/>
                      <a:r>
                        <a:rPr lang="en-US" sz="2400" dirty="0" smtClean="0">
                          <a:latin typeface="Arial" panose="020B0604020202020204" pitchFamily="34" charset="0"/>
                          <a:cs typeface="Arial" panose="020B0604020202020204" pitchFamily="34" charset="0"/>
                        </a:rPr>
                        <a:t>39 Labs</a:t>
                      </a:r>
                      <a:endParaRPr lang="en-US"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Result report</a:t>
                      </a:r>
                      <a:endParaRPr lang="en-US" dirty="0">
                        <a:latin typeface="Arial" panose="020B0604020202020204" pitchFamily="34" charset="0"/>
                        <a:cs typeface="Arial" panose="020B0604020202020204" pitchFamily="34" charset="0"/>
                      </a:endParaRPr>
                    </a:p>
                  </a:txBody>
                  <a:tcPr/>
                </a:tc>
                <a:tc>
                  <a:txBody>
                    <a:bodyPr/>
                    <a:lstStyle/>
                    <a:p>
                      <a:pPr algn="ctr"/>
                      <a:r>
                        <a:rPr lang="en-US" sz="2400" dirty="0" smtClean="0">
                          <a:latin typeface="Arial" panose="020B0604020202020204" pitchFamily="34" charset="0"/>
                          <a:cs typeface="Arial" panose="020B0604020202020204" pitchFamily="34" charset="0"/>
                        </a:rPr>
                        <a:t>Scoring</a:t>
                      </a:r>
                      <a:r>
                        <a:rPr lang="en-US" sz="2400" baseline="0" dirty="0" smtClean="0">
                          <a:latin typeface="Arial" panose="020B0604020202020204" pitchFamily="34" charset="0"/>
                          <a:cs typeface="Arial" panose="020B0604020202020204" pitchFamily="34" charset="0"/>
                        </a:rPr>
                        <a:t> result</a:t>
                      </a:r>
                      <a:endParaRPr lang="en-US" dirty="0">
                        <a:latin typeface="Arial" panose="020B0604020202020204" pitchFamily="34" charset="0"/>
                        <a:cs typeface="Arial" panose="020B0604020202020204" pitchFamily="34" charset="0"/>
                      </a:endParaRPr>
                    </a:p>
                  </a:txBody>
                  <a:tcPr/>
                </a:tc>
              </a:tr>
              <a:tr h="776312">
                <a:tc>
                  <a:txBody>
                    <a:bodyPr/>
                    <a:lstStyle/>
                    <a:p>
                      <a:r>
                        <a:rPr lang="en-US" sz="2400" dirty="0" smtClean="0">
                          <a:latin typeface="Arial" panose="020B0604020202020204" pitchFamily="34" charset="0"/>
                          <a:cs typeface="Arial" panose="020B0604020202020204" pitchFamily="34" charset="0"/>
                        </a:rPr>
                        <a:t>Measles</a:t>
                      </a:r>
                      <a:endParaRPr lang="en-US" dirty="0">
                        <a:latin typeface="Arial" panose="020B0604020202020204" pitchFamily="34" charset="0"/>
                        <a:cs typeface="Arial" panose="020B0604020202020204" pitchFamily="34" charset="0"/>
                      </a:endParaRPr>
                    </a:p>
                  </a:txBody>
                  <a:tcPr/>
                </a:tc>
                <a:tc>
                  <a:txBody>
                    <a:bodyPr/>
                    <a:lstStyle/>
                    <a:p>
                      <a:r>
                        <a:rPr lang="en-US" sz="2400" dirty="0" smtClean="0">
                          <a:latin typeface="Arial" panose="020B0604020202020204" pitchFamily="34" charset="0"/>
                          <a:cs typeface="Arial" panose="020B0604020202020204" pitchFamily="34" charset="0"/>
                        </a:rPr>
                        <a:t>95-100% (38 labs)</a:t>
                      </a:r>
                      <a:endParaRPr lang="en-US" dirty="0">
                        <a:latin typeface="Arial" panose="020B0604020202020204" pitchFamily="34" charset="0"/>
                        <a:cs typeface="Arial" panose="020B0604020202020204" pitchFamily="34" charset="0"/>
                      </a:endParaRPr>
                    </a:p>
                  </a:txBody>
                  <a:tcPr/>
                </a:tc>
                <a:tc>
                  <a:txBody>
                    <a:bodyPr/>
                    <a:lstStyle/>
                    <a:p>
                      <a:r>
                        <a:rPr lang="en-US" sz="2400" dirty="0" smtClean="0">
                          <a:latin typeface="Arial" panose="020B0604020202020204" pitchFamily="34" charset="0"/>
                          <a:cs typeface="Arial" panose="020B0604020202020204" pitchFamily="34" charset="0"/>
                        </a:rPr>
                        <a:t>95.5-100% (30 labs)</a:t>
                      </a:r>
                      <a:endParaRPr lang="en-US" dirty="0">
                        <a:latin typeface="Arial" panose="020B0604020202020204" pitchFamily="34" charset="0"/>
                        <a:cs typeface="Arial" panose="020B0604020202020204" pitchFamily="34" charset="0"/>
                      </a:endParaRPr>
                    </a:p>
                  </a:txBody>
                  <a:tcPr/>
                </a:tc>
              </a:tr>
              <a:tr h="864096">
                <a:tc>
                  <a:txBody>
                    <a:bodyPr/>
                    <a:lstStyle/>
                    <a:p>
                      <a:r>
                        <a:rPr lang="en-US" sz="2400" dirty="0" smtClean="0">
                          <a:latin typeface="Arial" panose="020B0604020202020204" pitchFamily="34" charset="0"/>
                          <a:cs typeface="Arial" panose="020B0604020202020204" pitchFamily="34" charset="0"/>
                        </a:rPr>
                        <a:t>Rubella</a:t>
                      </a:r>
                      <a:endParaRPr lang="en-US" sz="2400" dirty="0">
                        <a:latin typeface="Arial" panose="020B0604020202020204" pitchFamily="34" charset="0"/>
                        <a:cs typeface="Arial" panose="020B0604020202020204" pitchFamily="34" charset="0"/>
                      </a:endParaRPr>
                    </a:p>
                  </a:txBody>
                  <a:tcPr/>
                </a:tc>
                <a:tc>
                  <a:txBody>
                    <a:bodyPr/>
                    <a:lstStyle/>
                    <a:p>
                      <a:r>
                        <a:rPr lang="en-US" sz="2400" dirty="0" smtClean="0">
                          <a:latin typeface="Arial" panose="020B0604020202020204" pitchFamily="34" charset="0"/>
                          <a:cs typeface="Arial" panose="020B0604020202020204" pitchFamily="34" charset="0"/>
                        </a:rPr>
                        <a:t>100%</a:t>
                      </a:r>
                      <a:endParaRPr lang="en-US" dirty="0">
                        <a:latin typeface="Arial" panose="020B0604020202020204" pitchFamily="34" charset="0"/>
                        <a:cs typeface="Arial" panose="020B0604020202020204" pitchFamily="34" charset="0"/>
                      </a:endParaRPr>
                    </a:p>
                  </a:txBody>
                  <a:tcPr/>
                </a:tc>
                <a:tc>
                  <a:txBody>
                    <a:bodyPr/>
                    <a:lstStyle/>
                    <a:p>
                      <a:r>
                        <a:rPr lang="en-US" sz="2400" dirty="0" smtClean="0">
                          <a:latin typeface="Arial" panose="020B0604020202020204" pitchFamily="34" charset="0"/>
                          <a:cs typeface="Arial" panose="020B0604020202020204" pitchFamily="34" charset="0"/>
                        </a:rPr>
                        <a:t>93.2-100% (31 labs)</a:t>
                      </a:r>
                      <a:endParaRPr lang="en-US"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918238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1435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3200" b="1" dirty="0" smtClean="0"/>
              <a:t>Scoring result of Measles </a:t>
            </a:r>
            <a:r>
              <a:rPr lang="en-US" sz="3200" b="1" dirty="0" err="1" smtClean="0"/>
              <a:t>IgM</a:t>
            </a:r>
            <a:r>
              <a:rPr lang="en-US" sz="3200" b="1" dirty="0" smtClean="0"/>
              <a:t> of PT panel in SEAR</a:t>
            </a:r>
            <a:endParaRPr lang="th-TH" sz="3200" b="1" dirty="0"/>
          </a:p>
        </p:txBody>
      </p:sp>
      <p:graphicFrame>
        <p:nvGraphicFramePr>
          <p:cNvPr id="13" name="Content Placeholder 12"/>
          <p:cNvGraphicFramePr>
            <a:graphicFrameLocks noGrp="1"/>
          </p:cNvGraphicFramePr>
          <p:nvPr>
            <p:ph sz="half" idx="1"/>
          </p:nvPr>
        </p:nvGraphicFramePr>
        <p:xfrm>
          <a:off x="250001" y="785794"/>
          <a:ext cx="8643998" cy="5678805"/>
        </p:xfrm>
        <a:graphic>
          <a:graphicData uri="http://schemas.openxmlformats.org/drawingml/2006/table">
            <a:tbl>
              <a:tblPr firstRow="1" bandRow="1">
                <a:tableStyleId>{5C22544A-7EE6-4342-B048-85BDC9FD1C3A}</a:tableStyleId>
              </a:tblPr>
              <a:tblGrid>
                <a:gridCol w="2214578"/>
                <a:gridCol w="928694"/>
                <a:gridCol w="928694"/>
                <a:gridCol w="1571636"/>
                <a:gridCol w="3000396"/>
              </a:tblGrid>
              <a:tr h="324000">
                <a:tc rowSpan="2">
                  <a:txBody>
                    <a:bodyPr/>
                    <a:lstStyle/>
                    <a:p>
                      <a:pPr algn="ctr"/>
                      <a:r>
                        <a:rPr lang="en-US" sz="2400" dirty="0" smtClean="0">
                          <a:solidFill>
                            <a:schemeClr val="tx1"/>
                          </a:solidFill>
                          <a:latin typeface="Angsana New" pitchFamily="18" charset="-34"/>
                          <a:cs typeface="Angsana New" pitchFamily="18" charset="-34"/>
                        </a:rPr>
                        <a:t>Country (Lab ID)</a:t>
                      </a:r>
                      <a:endParaRPr lang="th-TH" sz="2400" dirty="0">
                        <a:solidFill>
                          <a:schemeClr val="tx1"/>
                        </a:solidFill>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a:r>
                        <a:rPr lang="en-US" sz="2400" dirty="0" smtClean="0">
                          <a:solidFill>
                            <a:schemeClr val="tx1"/>
                          </a:solidFill>
                          <a:latin typeface="Angsana New" pitchFamily="18" charset="-34"/>
                          <a:cs typeface="Angsana New" pitchFamily="18" charset="-34"/>
                        </a:rPr>
                        <a:t>Scoring</a:t>
                      </a:r>
                      <a:r>
                        <a:rPr lang="en-US" sz="2400" baseline="0" dirty="0" smtClean="0">
                          <a:solidFill>
                            <a:schemeClr val="tx1"/>
                          </a:solidFill>
                          <a:latin typeface="Angsana New" pitchFamily="18" charset="-34"/>
                          <a:cs typeface="Angsana New" pitchFamily="18" charset="-34"/>
                        </a:rPr>
                        <a:t> result</a:t>
                      </a:r>
                      <a:endParaRPr lang="th-TH" sz="2400" dirty="0">
                        <a:solidFill>
                          <a:schemeClr val="tx1"/>
                        </a:solidFill>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th-TH" sz="1800">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tcPr>
                </a:tc>
                <a:tc rowSpan="2">
                  <a:txBody>
                    <a:bodyPr/>
                    <a:lstStyle/>
                    <a:p>
                      <a:pPr algn="ctr"/>
                      <a:r>
                        <a:rPr lang="en-US" sz="2400" dirty="0" smtClean="0">
                          <a:solidFill>
                            <a:schemeClr val="tx1"/>
                          </a:solidFill>
                          <a:latin typeface="Angsana New" pitchFamily="18" charset="-34"/>
                          <a:cs typeface="Angsana New" pitchFamily="18" charset="-34"/>
                        </a:rPr>
                        <a:t>Summary</a:t>
                      </a:r>
                      <a:endParaRPr lang="th-TH" sz="2400" dirty="0">
                        <a:solidFill>
                          <a:schemeClr val="tx1"/>
                        </a:solidFill>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en-US" sz="2400" dirty="0" smtClean="0">
                          <a:solidFill>
                            <a:schemeClr val="tx1"/>
                          </a:solidFill>
                          <a:latin typeface="Angsana New" pitchFamily="18" charset="-34"/>
                          <a:cs typeface="Angsana New" pitchFamily="18" charset="-34"/>
                        </a:rPr>
                        <a:t>Cutting</a:t>
                      </a:r>
                      <a:r>
                        <a:rPr lang="en-US" sz="2400" baseline="0" dirty="0" smtClean="0">
                          <a:solidFill>
                            <a:schemeClr val="tx1"/>
                          </a:solidFill>
                          <a:latin typeface="Angsana New" pitchFamily="18" charset="-34"/>
                          <a:cs typeface="Angsana New" pitchFamily="18" charset="-34"/>
                        </a:rPr>
                        <a:t> p</a:t>
                      </a:r>
                      <a:r>
                        <a:rPr lang="en-US" sz="2400" dirty="0" smtClean="0">
                          <a:solidFill>
                            <a:schemeClr val="tx1"/>
                          </a:solidFill>
                          <a:latin typeface="Angsana New" pitchFamily="18" charset="-34"/>
                          <a:cs typeface="Angsana New" pitchFamily="18" charset="-34"/>
                        </a:rPr>
                        <a:t>oint</a:t>
                      </a:r>
                      <a:r>
                        <a:rPr lang="en-US" sz="2400" baseline="0" dirty="0" smtClean="0">
                          <a:solidFill>
                            <a:schemeClr val="tx1"/>
                          </a:solidFill>
                          <a:latin typeface="Angsana New" pitchFamily="18" charset="-34"/>
                          <a:cs typeface="Angsana New" pitchFamily="18" charset="-34"/>
                        </a:rPr>
                        <a:t> </a:t>
                      </a:r>
                      <a:endParaRPr lang="th-TH" sz="2400" dirty="0">
                        <a:solidFill>
                          <a:schemeClr val="tx1"/>
                        </a:solidFill>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24000">
                <a:tc vMerge="1">
                  <a:txBody>
                    <a:bodyPr/>
                    <a:lstStyle/>
                    <a:p>
                      <a:pPr algn="ctr"/>
                      <a:endParaRPr lang="th-TH" sz="1800">
                        <a:latin typeface="Angsana New" pitchFamily="18" charset="-34"/>
                        <a:cs typeface="Angsana New" pitchFamily="18" charset="-34"/>
                      </a:endParaRPr>
                    </a:p>
                  </a:txBody>
                  <a:tcPr anchor="ctr"/>
                </a:tc>
                <a:tc>
                  <a:txBody>
                    <a:bodyPr/>
                    <a:lstStyle/>
                    <a:p>
                      <a:pPr algn="ctr"/>
                      <a:r>
                        <a:rPr lang="en-US" sz="2400" dirty="0" smtClean="0">
                          <a:solidFill>
                            <a:schemeClr val="tx1"/>
                          </a:solidFill>
                          <a:latin typeface="Angsana New" pitchFamily="18" charset="-34"/>
                          <a:cs typeface="Angsana New" pitchFamily="18" charset="-34"/>
                        </a:rPr>
                        <a:t>Part</a:t>
                      </a:r>
                      <a:r>
                        <a:rPr lang="en-US" sz="2400" baseline="0" dirty="0" smtClean="0">
                          <a:solidFill>
                            <a:schemeClr val="tx1"/>
                          </a:solidFill>
                          <a:latin typeface="Angsana New" pitchFamily="18" charset="-34"/>
                          <a:cs typeface="Angsana New" pitchFamily="18" charset="-34"/>
                        </a:rPr>
                        <a:t> 1</a:t>
                      </a:r>
                      <a:endParaRPr lang="th-TH" sz="2400" dirty="0">
                        <a:solidFill>
                          <a:schemeClr val="tx1"/>
                        </a:solidFill>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smtClean="0">
                          <a:solidFill>
                            <a:schemeClr val="tx1"/>
                          </a:solidFill>
                          <a:latin typeface="Angsana New" pitchFamily="18" charset="-34"/>
                          <a:cs typeface="Angsana New" pitchFamily="18" charset="-34"/>
                        </a:rPr>
                        <a:t>Part 2</a:t>
                      </a:r>
                      <a:endParaRPr lang="th-TH" sz="2400" dirty="0">
                        <a:solidFill>
                          <a:schemeClr val="tx1"/>
                        </a:solidFill>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pPr algn="ctr"/>
                      <a:endParaRPr lang="th-TH" sz="1800" dirty="0">
                        <a:latin typeface="Angsana New" pitchFamily="18" charset="-34"/>
                        <a:cs typeface="Angsana New" pitchFamily="18" charset="-34"/>
                      </a:endParaRPr>
                    </a:p>
                  </a:txBody>
                  <a:tcPr anchor="ctr"/>
                </a:tc>
                <a:tc vMerge="1">
                  <a:txBody>
                    <a:bodyPr/>
                    <a:lstStyle/>
                    <a:p>
                      <a:pPr algn="ctr"/>
                      <a:endParaRPr lang="th-TH" sz="1800">
                        <a:latin typeface="Angsana New" pitchFamily="18" charset="-34"/>
                        <a:cs typeface="Angsana New" pitchFamily="18" charset="-34"/>
                      </a:endParaRPr>
                    </a:p>
                  </a:txBody>
                  <a:tcPr anchor="ctr"/>
                </a:tc>
              </a:tr>
              <a:tr h="324000">
                <a:tc>
                  <a:txBody>
                    <a:bodyPr/>
                    <a:lstStyle/>
                    <a:p>
                      <a:pPr algn="ctr" fontAlgn="b"/>
                      <a:r>
                        <a:rPr lang="en-US" sz="2400" b="0" i="0" u="none" strike="noStrike" dirty="0" smtClean="0">
                          <a:solidFill>
                            <a:srgbClr val="000000"/>
                          </a:solidFill>
                          <a:latin typeface="Angsana New" pitchFamily="18" charset="-34"/>
                          <a:cs typeface="Angsana New" pitchFamily="18" charset="-34"/>
                        </a:rPr>
                        <a:t>Myanmar (081)</a:t>
                      </a:r>
                      <a:endParaRPr lang="en-US" sz="2400" b="0" i="0" u="none" strike="noStrike" dirty="0">
                        <a:solidFill>
                          <a:srgbClr val="000000"/>
                        </a:solidFill>
                        <a:latin typeface="Angsana New" pitchFamily="18" charset="-34"/>
                        <a:cs typeface="Angsana New" pitchFamily="18"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ngsana New" pitchFamily="18" charset="-34"/>
                          <a:cs typeface="Angsana New" pitchFamily="18" charset="-34"/>
                        </a:rPr>
                        <a:t>Batch</a:t>
                      </a:r>
                      <a:endParaRPr lang="th-TH" sz="2400" dirty="0">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fontAlgn="b"/>
                      <a:r>
                        <a:rPr lang="en-US" sz="2400" b="0" i="0" u="none" strike="noStrike" dirty="0" smtClean="0">
                          <a:solidFill>
                            <a:srgbClr val="000000"/>
                          </a:solidFill>
                          <a:latin typeface="Angsana New" pitchFamily="18" charset="-34"/>
                          <a:cs typeface="Angsana New" pitchFamily="18" charset="-34"/>
                        </a:rPr>
                        <a:t>DPRK (139)</a:t>
                      </a:r>
                      <a:endParaRPr lang="en-US" sz="2400" b="0" i="0" u="none" strike="noStrike" dirty="0">
                        <a:solidFill>
                          <a:srgbClr val="000000"/>
                        </a:solidFill>
                        <a:latin typeface="Angsana New" pitchFamily="18" charset="-34"/>
                        <a:cs typeface="Angsana New" pitchFamily="18"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ngsana New" pitchFamily="18" charset="-34"/>
                          <a:cs typeface="Angsana New" pitchFamily="18" charset="-34"/>
                        </a:rPr>
                        <a:t>Batch, IQC</a:t>
                      </a:r>
                      <a:endParaRPr lang="th-TH" sz="2400" dirty="0">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fontAlgn="b"/>
                      <a:r>
                        <a:rPr lang="en-US" sz="2400" b="0" i="0" u="none" strike="noStrike" dirty="0" smtClean="0">
                          <a:solidFill>
                            <a:srgbClr val="000000"/>
                          </a:solidFill>
                          <a:latin typeface="Angsana New" pitchFamily="18" charset="-34"/>
                          <a:cs typeface="Angsana New" pitchFamily="18" charset="-34"/>
                        </a:rPr>
                        <a:t>Bhutan (035)</a:t>
                      </a:r>
                      <a:endParaRPr lang="en-US" sz="2400" b="0" i="0" u="none" strike="noStrike" dirty="0">
                        <a:solidFill>
                          <a:srgbClr val="000000"/>
                        </a:solidFill>
                        <a:latin typeface="Angsana New" pitchFamily="18" charset="-34"/>
                        <a:cs typeface="Angsana New" pitchFamily="18"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96.5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ngsana New" pitchFamily="18" charset="-34"/>
                          <a:cs typeface="Angsana New" pitchFamily="18" charset="-34"/>
                        </a:rPr>
                        <a:t>IQC, Lately report</a:t>
                      </a:r>
                      <a:endParaRPr lang="th-TH" sz="2400" dirty="0">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fontAlgn="b"/>
                      <a:r>
                        <a:rPr lang="en-US" sz="2400" b="0" i="0" u="none" strike="noStrike" dirty="0" smtClean="0">
                          <a:solidFill>
                            <a:srgbClr val="000000"/>
                          </a:solidFill>
                          <a:latin typeface="Angsana New" pitchFamily="18" charset="-34"/>
                          <a:cs typeface="Angsana New" pitchFamily="18" charset="-34"/>
                        </a:rPr>
                        <a:t>India-Chennai (080)</a:t>
                      </a:r>
                      <a:endParaRPr lang="en-US" sz="2400" b="0" i="0" u="none" strike="noStrike" dirty="0">
                        <a:solidFill>
                          <a:srgbClr val="000000"/>
                        </a:solidFill>
                        <a:latin typeface="Angsana New" pitchFamily="18" charset="-34"/>
                        <a:cs typeface="Angsana New" pitchFamily="18"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ngsana New" pitchFamily="18" charset="-34"/>
                          <a:cs typeface="Angsana New" pitchFamily="18" charset="-34"/>
                        </a:rPr>
                        <a:t>Cut off</a:t>
                      </a:r>
                      <a:endParaRPr lang="th-TH" sz="2400" dirty="0">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fontAlgn="b"/>
                      <a:r>
                        <a:rPr lang="en-US" sz="2400" b="0" i="0" u="none" strike="noStrike" dirty="0">
                          <a:solidFill>
                            <a:srgbClr val="000000"/>
                          </a:solidFill>
                          <a:latin typeface="Angsana New" pitchFamily="18" charset="-34"/>
                          <a:cs typeface="Angsana New" pitchFamily="18" charset="-34"/>
                        </a:rPr>
                        <a:t>India-Assam (</a:t>
                      </a:r>
                      <a:r>
                        <a:rPr lang="en-US" sz="2400" b="0" i="0" u="none" strike="noStrike" dirty="0" err="1">
                          <a:solidFill>
                            <a:srgbClr val="000000"/>
                          </a:solidFill>
                          <a:latin typeface="Angsana New" pitchFamily="18" charset="-34"/>
                          <a:cs typeface="Angsana New" pitchFamily="18" charset="-34"/>
                        </a:rPr>
                        <a:t>Gauhati</a:t>
                      </a:r>
                      <a:r>
                        <a:rPr lang="en-US" sz="2400" b="0" i="0" u="none" strike="noStrike" dirty="0" smtClean="0">
                          <a:solidFill>
                            <a:srgbClr val="000000"/>
                          </a:solidFill>
                          <a:latin typeface="Angsana New" pitchFamily="18" charset="-34"/>
                          <a:cs typeface="Angsana New" pitchFamily="18" charset="-34"/>
                        </a:rPr>
                        <a:t>) (277)</a:t>
                      </a:r>
                      <a:endParaRPr lang="en-US" sz="2400" b="0" i="0" u="none" strike="noStrike" dirty="0">
                        <a:solidFill>
                          <a:srgbClr val="000000"/>
                        </a:solidFill>
                        <a:latin typeface="Angsana New" pitchFamily="18" charset="-34"/>
                        <a:cs typeface="Angsana New" pitchFamily="18"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ngsana New" pitchFamily="18" charset="-34"/>
                          <a:cs typeface="Angsana New" pitchFamily="18" charset="-34"/>
                        </a:rPr>
                        <a:t>IQC</a:t>
                      </a:r>
                      <a:endParaRPr lang="th-TH" sz="2400" dirty="0">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fontAlgn="b"/>
                      <a:r>
                        <a:rPr lang="en-US" sz="2400" b="0" i="0" u="none" strike="noStrike" dirty="0" smtClean="0">
                          <a:solidFill>
                            <a:srgbClr val="000000"/>
                          </a:solidFill>
                          <a:latin typeface="Angsana New" pitchFamily="18" charset="-34"/>
                          <a:cs typeface="Angsana New" pitchFamily="18" charset="-34"/>
                        </a:rPr>
                        <a:t>India-Hyderabad</a:t>
                      </a:r>
                      <a:r>
                        <a:rPr lang="th-TH" sz="2400" b="0" i="0" u="none" strike="noStrike" dirty="0" smtClean="0">
                          <a:solidFill>
                            <a:srgbClr val="000000"/>
                          </a:solidFill>
                          <a:latin typeface="Angsana New" pitchFamily="18" charset="-34"/>
                          <a:cs typeface="Angsana New" pitchFamily="18" charset="-34"/>
                        </a:rPr>
                        <a:t> (</a:t>
                      </a:r>
                      <a:r>
                        <a:rPr lang="en-US" sz="2400" b="0" i="0" u="none" strike="noStrike" dirty="0" smtClean="0">
                          <a:solidFill>
                            <a:srgbClr val="000000"/>
                          </a:solidFill>
                          <a:latin typeface="Angsana New" pitchFamily="18" charset="-34"/>
                          <a:cs typeface="Angsana New" pitchFamily="18" charset="-34"/>
                        </a:rPr>
                        <a:t>188)</a:t>
                      </a:r>
                      <a:endParaRPr lang="en-US" sz="2400" b="0" i="0" u="none" strike="noStrike" dirty="0">
                        <a:solidFill>
                          <a:srgbClr val="000000"/>
                        </a:solidFill>
                        <a:latin typeface="Angsana New" pitchFamily="18" charset="-34"/>
                        <a:cs typeface="Angsana New" pitchFamily="18"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ngsana New" pitchFamily="18" charset="-34"/>
                          <a:cs typeface="Angsana New" pitchFamily="18" charset="-34"/>
                        </a:rPr>
                        <a:t>Cut off</a:t>
                      </a:r>
                      <a:endParaRPr lang="th-TH" sz="2400" dirty="0">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fontAlgn="b"/>
                      <a:r>
                        <a:rPr lang="en-US" sz="2400" b="0" i="0" u="none" strike="noStrike" dirty="0" smtClean="0">
                          <a:solidFill>
                            <a:srgbClr val="000000"/>
                          </a:solidFill>
                          <a:latin typeface="Angsana New" pitchFamily="18" charset="-34"/>
                          <a:cs typeface="Angsana New" pitchFamily="18" charset="-34"/>
                        </a:rPr>
                        <a:t>India-</a:t>
                      </a:r>
                      <a:r>
                        <a:rPr lang="en-US" sz="2400" b="0" i="0" u="none" strike="noStrike" dirty="0" err="1" smtClean="0">
                          <a:solidFill>
                            <a:srgbClr val="000000"/>
                          </a:solidFill>
                          <a:latin typeface="Angsana New" pitchFamily="18" charset="-34"/>
                          <a:cs typeface="Angsana New" pitchFamily="18" charset="-34"/>
                        </a:rPr>
                        <a:t>Jaipur</a:t>
                      </a:r>
                      <a:r>
                        <a:rPr lang="en-US" sz="2400" b="0" i="0" u="none" strike="noStrike" dirty="0" smtClean="0">
                          <a:solidFill>
                            <a:srgbClr val="000000"/>
                          </a:solidFill>
                          <a:latin typeface="Angsana New" pitchFamily="18" charset="-34"/>
                          <a:cs typeface="Angsana New" pitchFamily="18" charset="-34"/>
                        </a:rPr>
                        <a:t> (265)</a:t>
                      </a:r>
                      <a:endParaRPr lang="en-US" sz="2400" b="0" i="0" u="none" strike="noStrike" dirty="0">
                        <a:solidFill>
                          <a:srgbClr val="000000"/>
                        </a:solidFill>
                        <a:latin typeface="Angsana New" pitchFamily="18" charset="-34"/>
                        <a:cs typeface="Angsana New" pitchFamily="18"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ngsana New" pitchFamily="18" charset="-34"/>
                          <a:cs typeface="Angsana New" pitchFamily="18" charset="-34"/>
                        </a:rPr>
                        <a:t>Cut off,</a:t>
                      </a:r>
                      <a:r>
                        <a:rPr lang="en-US" sz="2400" baseline="0" dirty="0" smtClean="0">
                          <a:latin typeface="Angsana New" pitchFamily="18" charset="-34"/>
                          <a:cs typeface="Angsana New" pitchFamily="18" charset="-34"/>
                        </a:rPr>
                        <a:t> IQC</a:t>
                      </a:r>
                      <a:endParaRPr lang="th-TH" sz="2400" dirty="0">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fontAlgn="b"/>
                      <a:r>
                        <a:rPr lang="en-US" sz="2400" b="0" i="0" u="none" strike="noStrike" dirty="0" smtClean="0">
                          <a:solidFill>
                            <a:srgbClr val="000000"/>
                          </a:solidFill>
                          <a:latin typeface="Angsana New" pitchFamily="18" charset="-34"/>
                          <a:cs typeface="Angsana New" pitchFamily="18" charset="-34"/>
                        </a:rPr>
                        <a:t>India-Patna (275)</a:t>
                      </a:r>
                      <a:endParaRPr lang="en-US" sz="2400" b="0" i="0" u="none" strike="noStrike" dirty="0">
                        <a:solidFill>
                          <a:srgbClr val="000000"/>
                        </a:solidFill>
                        <a:latin typeface="Angsana New" pitchFamily="18" charset="-34"/>
                        <a:cs typeface="Angsana New" pitchFamily="18"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ngsana New" pitchFamily="18" charset="-34"/>
                          <a:cs typeface="Angsana New" pitchFamily="18" charset="-34"/>
                        </a:rPr>
                        <a:t>Cut off</a:t>
                      </a:r>
                      <a:endParaRPr lang="th-TH" sz="2400" dirty="0">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000">
                <a:tc>
                  <a:txBody>
                    <a:bodyPr/>
                    <a:lstStyle/>
                    <a:p>
                      <a:pPr algn="ctr" fontAlgn="b"/>
                      <a:r>
                        <a:rPr lang="en-US" sz="2400" b="0" i="0" u="none" strike="noStrike" dirty="0" smtClean="0">
                          <a:solidFill>
                            <a:srgbClr val="000000"/>
                          </a:solidFill>
                          <a:latin typeface="Angsana New" pitchFamily="18" charset="-34"/>
                          <a:cs typeface="Angsana New" pitchFamily="18" charset="-34"/>
                        </a:rPr>
                        <a:t>Indonesia-Bandung (028)</a:t>
                      </a:r>
                      <a:endParaRPr lang="en-US" sz="2400" b="0" i="0" u="none" strike="noStrike" dirty="0">
                        <a:solidFill>
                          <a:srgbClr val="000000"/>
                        </a:solidFill>
                        <a:latin typeface="Angsana New" pitchFamily="18" charset="-34"/>
                        <a:cs typeface="Angsana New" pitchFamily="18" charset="-34"/>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96.2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ngsana New" pitchFamily="18" charset="-34"/>
                          <a:cs typeface="Angsana New" pitchFamily="18" charset="-34"/>
                        </a:rPr>
                        <a:t>Interpretation</a:t>
                      </a:r>
                      <a:r>
                        <a:rPr lang="en-US" sz="2400" baseline="0" dirty="0" smtClean="0">
                          <a:latin typeface="Angsana New" pitchFamily="18" charset="-34"/>
                          <a:cs typeface="Angsana New" pitchFamily="18" charset="-34"/>
                        </a:rPr>
                        <a:t> result </a:t>
                      </a:r>
                    </a:p>
                    <a:p>
                      <a:pPr algn="ctr"/>
                      <a:r>
                        <a:rPr lang="en-US" sz="2400" baseline="0" dirty="0" smtClean="0">
                          <a:latin typeface="Angsana New" pitchFamily="18" charset="-34"/>
                          <a:cs typeface="Angsana New" pitchFamily="18" charset="-34"/>
                        </a:rPr>
                        <a:t>Bandung (Pos) </a:t>
                      </a:r>
                      <a:r>
                        <a:rPr lang="en-US" sz="2400" baseline="0" dirty="0" smtClean="0">
                          <a:latin typeface="Angsana New" pitchFamily="18" charset="-34"/>
                          <a:cs typeface="Angsana New" pitchFamily="18" charset="-34"/>
                          <a:sym typeface="Wingdings" pitchFamily="2" charset="2"/>
                        </a:rPr>
                        <a:t> VIDRL (</a:t>
                      </a:r>
                      <a:r>
                        <a:rPr lang="en-US" sz="2400" baseline="0" dirty="0" err="1" smtClean="0">
                          <a:latin typeface="Angsana New" pitchFamily="18" charset="-34"/>
                          <a:cs typeface="Angsana New" pitchFamily="18" charset="-34"/>
                          <a:sym typeface="Wingdings" pitchFamily="2" charset="2"/>
                        </a:rPr>
                        <a:t>Neg</a:t>
                      </a:r>
                      <a:r>
                        <a:rPr lang="en-US" sz="2400" baseline="0" dirty="0" smtClean="0">
                          <a:latin typeface="Angsana New" pitchFamily="18" charset="-34"/>
                          <a:cs typeface="Angsana New" pitchFamily="18" charset="-34"/>
                          <a:sym typeface="Wingdings" pitchFamily="2" charset="2"/>
                        </a:rPr>
                        <a:t>)</a:t>
                      </a:r>
                      <a:endParaRPr lang="th-TH" sz="2400" dirty="0">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87880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714356"/>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r>
              <a:rPr lang="en-US" sz="3200" b="1" dirty="0" smtClean="0"/>
              <a:t>Scoring result of Rubella </a:t>
            </a:r>
            <a:r>
              <a:rPr lang="en-US" sz="3200" b="1" dirty="0" err="1" smtClean="0"/>
              <a:t>IgM</a:t>
            </a:r>
            <a:r>
              <a:rPr lang="en-US" sz="3200" b="1" dirty="0" smtClean="0"/>
              <a:t> of PT panel in SEAR</a:t>
            </a:r>
            <a:endParaRPr lang="th-TH" sz="3200" b="1" dirty="0"/>
          </a:p>
        </p:txBody>
      </p:sp>
      <p:graphicFrame>
        <p:nvGraphicFramePr>
          <p:cNvPr id="13" name="Content Placeholder 12"/>
          <p:cNvGraphicFramePr>
            <a:graphicFrameLocks noGrp="1"/>
          </p:cNvGraphicFramePr>
          <p:nvPr>
            <p:ph sz="half" idx="1"/>
          </p:nvPr>
        </p:nvGraphicFramePr>
        <p:xfrm>
          <a:off x="250001" y="985178"/>
          <a:ext cx="8643998" cy="4658400"/>
        </p:xfrm>
        <a:graphic>
          <a:graphicData uri="http://schemas.openxmlformats.org/drawingml/2006/table">
            <a:tbl>
              <a:tblPr firstRow="1" bandRow="1">
                <a:tableStyleId>{5C22544A-7EE6-4342-B048-85BDC9FD1C3A}</a:tableStyleId>
              </a:tblPr>
              <a:tblGrid>
                <a:gridCol w="2214578"/>
                <a:gridCol w="928694"/>
                <a:gridCol w="928694"/>
                <a:gridCol w="1571636"/>
                <a:gridCol w="3000396"/>
              </a:tblGrid>
              <a:tr h="324000">
                <a:tc rowSpan="2">
                  <a:txBody>
                    <a:bodyPr/>
                    <a:lstStyle/>
                    <a:p>
                      <a:pPr algn="ctr"/>
                      <a:r>
                        <a:rPr lang="en-US" sz="2400" dirty="0" smtClean="0">
                          <a:solidFill>
                            <a:schemeClr val="tx1"/>
                          </a:solidFill>
                          <a:latin typeface="Angsana New" pitchFamily="18" charset="-34"/>
                          <a:cs typeface="Angsana New" pitchFamily="18" charset="-34"/>
                        </a:rPr>
                        <a:t>Country</a:t>
                      </a:r>
                      <a:endParaRPr lang="th-TH" sz="2400" dirty="0">
                        <a:solidFill>
                          <a:schemeClr val="tx1"/>
                        </a:solidFill>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a:r>
                        <a:rPr lang="en-US" sz="2400" dirty="0" smtClean="0">
                          <a:solidFill>
                            <a:schemeClr val="tx1"/>
                          </a:solidFill>
                          <a:latin typeface="Angsana New" pitchFamily="18" charset="-34"/>
                          <a:cs typeface="Angsana New" pitchFamily="18" charset="-34"/>
                        </a:rPr>
                        <a:t>Scoring</a:t>
                      </a:r>
                      <a:r>
                        <a:rPr lang="en-US" sz="2400" baseline="0" dirty="0" smtClean="0">
                          <a:solidFill>
                            <a:schemeClr val="tx1"/>
                          </a:solidFill>
                          <a:latin typeface="Angsana New" pitchFamily="18" charset="-34"/>
                          <a:cs typeface="Angsana New" pitchFamily="18" charset="-34"/>
                        </a:rPr>
                        <a:t> result</a:t>
                      </a:r>
                      <a:endParaRPr lang="th-TH" sz="2400" dirty="0">
                        <a:solidFill>
                          <a:schemeClr val="tx1"/>
                        </a:solidFill>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th-TH" sz="1800">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tcPr>
                </a:tc>
                <a:tc rowSpan="2">
                  <a:txBody>
                    <a:bodyPr/>
                    <a:lstStyle/>
                    <a:p>
                      <a:pPr algn="ctr"/>
                      <a:r>
                        <a:rPr lang="en-US" sz="2400" dirty="0" smtClean="0">
                          <a:solidFill>
                            <a:schemeClr val="tx1"/>
                          </a:solidFill>
                          <a:latin typeface="Angsana New" pitchFamily="18" charset="-34"/>
                          <a:cs typeface="Angsana New" pitchFamily="18" charset="-34"/>
                        </a:rPr>
                        <a:t>Summary</a:t>
                      </a:r>
                      <a:endParaRPr lang="th-TH" sz="2400" dirty="0">
                        <a:solidFill>
                          <a:schemeClr val="tx1"/>
                        </a:solidFill>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a:r>
                        <a:rPr lang="en-US" sz="2400" dirty="0" smtClean="0">
                          <a:solidFill>
                            <a:schemeClr val="tx1"/>
                          </a:solidFill>
                          <a:latin typeface="Angsana New" pitchFamily="18" charset="-34"/>
                          <a:cs typeface="Angsana New" pitchFamily="18" charset="-34"/>
                        </a:rPr>
                        <a:t>Cutting</a:t>
                      </a:r>
                      <a:r>
                        <a:rPr lang="en-US" sz="2400" baseline="0" dirty="0" smtClean="0">
                          <a:solidFill>
                            <a:schemeClr val="tx1"/>
                          </a:solidFill>
                          <a:latin typeface="Angsana New" pitchFamily="18" charset="-34"/>
                          <a:cs typeface="Angsana New" pitchFamily="18" charset="-34"/>
                        </a:rPr>
                        <a:t> p</a:t>
                      </a:r>
                      <a:r>
                        <a:rPr lang="en-US" sz="2400" dirty="0" smtClean="0">
                          <a:solidFill>
                            <a:schemeClr val="tx1"/>
                          </a:solidFill>
                          <a:latin typeface="Angsana New" pitchFamily="18" charset="-34"/>
                          <a:cs typeface="Angsana New" pitchFamily="18" charset="-34"/>
                        </a:rPr>
                        <a:t>oint</a:t>
                      </a:r>
                      <a:r>
                        <a:rPr lang="en-US" sz="2400" baseline="0" dirty="0" smtClean="0">
                          <a:solidFill>
                            <a:schemeClr val="tx1"/>
                          </a:solidFill>
                          <a:latin typeface="Angsana New" pitchFamily="18" charset="-34"/>
                          <a:cs typeface="Angsana New" pitchFamily="18" charset="-34"/>
                        </a:rPr>
                        <a:t> </a:t>
                      </a:r>
                      <a:endParaRPr lang="th-TH" sz="2400" dirty="0">
                        <a:solidFill>
                          <a:schemeClr val="tx1"/>
                        </a:solidFill>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24000">
                <a:tc vMerge="1">
                  <a:txBody>
                    <a:bodyPr/>
                    <a:lstStyle/>
                    <a:p>
                      <a:pPr algn="ctr"/>
                      <a:endParaRPr lang="th-TH" sz="1800">
                        <a:latin typeface="Angsana New" pitchFamily="18" charset="-34"/>
                        <a:cs typeface="Angsana New" pitchFamily="18" charset="-34"/>
                      </a:endParaRPr>
                    </a:p>
                  </a:txBody>
                  <a:tcPr anchor="ctr"/>
                </a:tc>
                <a:tc>
                  <a:txBody>
                    <a:bodyPr/>
                    <a:lstStyle/>
                    <a:p>
                      <a:pPr algn="ctr"/>
                      <a:r>
                        <a:rPr lang="en-US" sz="2400" dirty="0" smtClean="0">
                          <a:solidFill>
                            <a:schemeClr val="tx1"/>
                          </a:solidFill>
                          <a:latin typeface="Angsana New" pitchFamily="18" charset="-34"/>
                          <a:cs typeface="Angsana New" pitchFamily="18" charset="-34"/>
                        </a:rPr>
                        <a:t>Part</a:t>
                      </a:r>
                      <a:r>
                        <a:rPr lang="en-US" sz="2400" baseline="0" dirty="0" smtClean="0">
                          <a:solidFill>
                            <a:schemeClr val="tx1"/>
                          </a:solidFill>
                          <a:latin typeface="Angsana New" pitchFamily="18" charset="-34"/>
                          <a:cs typeface="Angsana New" pitchFamily="18" charset="-34"/>
                        </a:rPr>
                        <a:t> 1</a:t>
                      </a:r>
                      <a:endParaRPr lang="th-TH" sz="2400" dirty="0">
                        <a:solidFill>
                          <a:schemeClr val="tx1"/>
                        </a:solidFill>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smtClean="0">
                          <a:solidFill>
                            <a:schemeClr val="tx1"/>
                          </a:solidFill>
                          <a:latin typeface="Angsana New" pitchFamily="18" charset="-34"/>
                          <a:cs typeface="Angsana New" pitchFamily="18" charset="-34"/>
                        </a:rPr>
                        <a:t>Part 2</a:t>
                      </a:r>
                      <a:endParaRPr lang="th-TH" sz="2400" dirty="0">
                        <a:solidFill>
                          <a:schemeClr val="tx1"/>
                        </a:solidFill>
                        <a:latin typeface="Angsana New" pitchFamily="18" charset="-34"/>
                        <a:cs typeface="Angsana New" pitchFamily="18" charset="-34"/>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pPr algn="ctr"/>
                      <a:endParaRPr lang="th-TH" sz="1800" dirty="0">
                        <a:latin typeface="Angsana New" pitchFamily="18" charset="-34"/>
                        <a:cs typeface="Angsana New" pitchFamily="18" charset="-34"/>
                      </a:endParaRPr>
                    </a:p>
                  </a:txBody>
                  <a:tcPr anchor="ctr"/>
                </a:tc>
                <a:tc vMerge="1">
                  <a:txBody>
                    <a:bodyPr/>
                    <a:lstStyle/>
                    <a:p>
                      <a:pPr algn="ctr"/>
                      <a:endParaRPr lang="th-TH" sz="1800">
                        <a:latin typeface="Angsana New" pitchFamily="18" charset="-34"/>
                        <a:cs typeface="Angsana New" pitchFamily="18" charset="-34"/>
                      </a:endParaRPr>
                    </a:p>
                  </a:txBody>
                  <a:tcPr anchor="ctr"/>
                </a:tc>
              </a:tr>
              <a:tr h="468000">
                <a:tc>
                  <a:txBody>
                    <a:bodyPr/>
                    <a:lstStyle/>
                    <a:p>
                      <a:pPr lvl="0" algn="ctr" fontAlgn="b"/>
                      <a:r>
                        <a:rPr lang="en-US" sz="2400" b="0" i="0" u="none" strike="noStrike" dirty="0">
                          <a:solidFill>
                            <a:srgbClr val="000000"/>
                          </a:solidFill>
                          <a:latin typeface="Angsana New" pitchFamily="18" charset="-34"/>
                          <a:cs typeface="Angsana New" pitchFamily="18" charset="-34"/>
                        </a:rPr>
                        <a:t>Sri Lanka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93.2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Angsana New" pitchFamily="18" charset="-34"/>
                          <a:cs typeface="Angsana New" pitchFamily="18" charset="-34"/>
                        </a:rPr>
                        <a:t>RuM-IBL kit (kit validation criteria)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00">
                <a:tc>
                  <a:txBody>
                    <a:bodyPr/>
                    <a:lstStyle/>
                    <a:p>
                      <a:pPr lvl="0" algn="ctr" fontAlgn="b"/>
                      <a:r>
                        <a:rPr lang="en-US" sz="2400" b="0" i="0" u="none" strike="noStrike" dirty="0">
                          <a:solidFill>
                            <a:srgbClr val="000000"/>
                          </a:solidFill>
                          <a:latin typeface="Angsana New" pitchFamily="18" charset="-34"/>
                          <a:cs typeface="Angsana New" pitchFamily="18" charset="-34"/>
                        </a:rPr>
                        <a:t>Myanmar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97.7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Angsana New" pitchFamily="18" charset="-34"/>
                          <a:cs typeface="Angsana New" pitchFamily="18" charset="-34"/>
                        </a:rPr>
                        <a:t>Batch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00">
                <a:tc>
                  <a:txBody>
                    <a:bodyPr/>
                    <a:lstStyle/>
                    <a:p>
                      <a:pPr lvl="0" algn="ctr" fontAlgn="b"/>
                      <a:r>
                        <a:rPr lang="en-US" sz="2400" b="0" i="0" u="none" strike="noStrike" dirty="0">
                          <a:solidFill>
                            <a:srgbClr val="000000"/>
                          </a:solidFill>
                          <a:latin typeface="Angsana New" pitchFamily="18" charset="-34"/>
                          <a:cs typeface="Angsana New" pitchFamily="18" charset="-34"/>
                        </a:rPr>
                        <a:t>DPRK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95.5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Angsana New" pitchFamily="18" charset="-34"/>
                          <a:cs typeface="Angsana New" pitchFamily="18" charset="-34"/>
                        </a:rPr>
                        <a:t>Batch, IQC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00">
                <a:tc>
                  <a:txBody>
                    <a:bodyPr/>
                    <a:lstStyle/>
                    <a:p>
                      <a:pPr lvl="0" algn="ctr" fontAlgn="b"/>
                      <a:r>
                        <a:rPr lang="en-US" sz="2400" b="0" i="0" u="none" strike="noStrike" dirty="0">
                          <a:solidFill>
                            <a:srgbClr val="000000"/>
                          </a:solidFill>
                          <a:latin typeface="Angsana New" pitchFamily="18" charset="-34"/>
                          <a:cs typeface="Angsana New" pitchFamily="18" charset="-34"/>
                        </a:rPr>
                        <a:t>Bhutan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96.5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a:solidFill>
                            <a:srgbClr val="000000"/>
                          </a:solidFill>
                          <a:latin typeface="Angsana New" pitchFamily="18" charset="-34"/>
                          <a:cs typeface="Angsana New" pitchFamily="18" charset="-34"/>
                        </a:rPr>
                        <a:t>IQC, Late report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00">
                <a:tc>
                  <a:txBody>
                    <a:bodyPr/>
                    <a:lstStyle/>
                    <a:p>
                      <a:pPr lvl="0" algn="ctr" fontAlgn="b"/>
                      <a:r>
                        <a:rPr lang="en-US" sz="2400" b="0" i="0" u="none" strike="noStrike" dirty="0">
                          <a:solidFill>
                            <a:srgbClr val="000000"/>
                          </a:solidFill>
                          <a:latin typeface="Angsana New" pitchFamily="18" charset="-34"/>
                          <a:cs typeface="Angsana New" pitchFamily="18" charset="-34"/>
                        </a:rPr>
                        <a:t>India-Delhi</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Angsana New" pitchFamily="18" charset="-34"/>
                          <a:cs typeface="Angsana New" pitchFamily="18" charset="-34"/>
                        </a:rPr>
                        <a:t>IQC </a:t>
                      </a:r>
                      <a:r>
                        <a:rPr lang="en-US" sz="2400" b="0" i="0" u="none" strike="noStrike" dirty="0" err="1">
                          <a:solidFill>
                            <a:srgbClr val="000000"/>
                          </a:solidFill>
                          <a:latin typeface="Angsana New" pitchFamily="18" charset="-34"/>
                          <a:cs typeface="Angsana New" pitchFamily="18" charset="-34"/>
                        </a:rPr>
                        <a:t>RuM</a:t>
                      </a:r>
                      <a:endParaRPr lang="en-US" sz="2400" b="0" i="0" u="none" strike="noStrike" dirty="0">
                        <a:solidFill>
                          <a:srgbClr val="000000"/>
                        </a:solidFill>
                        <a:latin typeface="Angsana New" pitchFamily="18" charset="-34"/>
                        <a:cs typeface="Angsana New" pitchFamily="18" charset="-3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00">
                <a:tc>
                  <a:txBody>
                    <a:bodyPr/>
                    <a:lstStyle/>
                    <a:p>
                      <a:pPr lvl="0" algn="ctr" fontAlgn="b"/>
                      <a:r>
                        <a:rPr lang="en-US" sz="2400" b="0" i="0" u="none" strike="noStrike" dirty="0">
                          <a:solidFill>
                            <a:srgbClr val="000000"/>
                          </a:solidFill>
                          <a:latin typeface="Angsana New" pitchFamily="18" charset="-34"/>
                          <a:cs typeface="Angsana New" pitchFamily="18" charset="-34"/>
                        </a:rPr>
                        <a:t>India-Hyderabad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Angsana New" pitchFamily="18" charset="-34"/>
                          <a:cs typeface="Angsana New" pitchFamily="18" charset="-34"/>
                        </a:rPr>
                        <a:t>Cut off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00">
                <a:tc>
                  <a:txBody>
                    <a:bodyPr/>
                    <a:lstStyle/>
                    <a:p>
                      <a:pPr lvl="0" algn="ctr" fontAlgn="b"/>
                      <a:r>
                        <a:rPr lang="en-US" sz="2400" b="0" i="0" u="none" strike="noStrike" dirty="0" smtClean="0">
                          <a:solidFill>
                            <a:srgbClr val="000000"/>
                          </a:solidFill>
                          <a:latin typeface="Angsana New" pitchFamily="18" charset="-34"/>
                          <a:cs typeface="Angsana New" pitchFamily="18" charset="-34"/>
                        </a:rPr>
                        <a:t>India-</a:t>
                      </a:r>
                      <a:r>
                        <a:rPr lang="en-US" sz="2400" b="0" i="0" u="none" strike="noStrike" dirty="0" err="1" smtClean="0">
                          <a:solidFill>
                            <a:srgbClr val="000000"/>
                          </a:solidFill>
                          <a:latin typeface="Angsana New" pitchFamily="18" charset="-34"/>
                          <a:cs typeface="Angsana New" pitchFamily="18" charset="-34"/>
                        </a:rPr>
                        <a:t>Jaipur</a:t>
                      </a:r>
                      <a:endParaRPr lang="en-US" sz="2400" b="0" i="0" u="none" strike="noStrike" dirty="0">
                        <a:solidFill>
                          <a:srgbClr val="000000"/>
                        </a:solidFill>
                        <a:latin typeface="Angsana New" pitchFamily="18" charset="-34"/>
                        <a:cs typeface="Angsana New" pitchFamily="18" charset="-34"/>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dirty="0">
                          <a:solidFill>
                            <a:srgbClr val="000000"/>
                          </a:solidFill>
                          <a:latin typeface="Angsana New" pitchFamily="18" charset="-34"/>
                          <a:cs typeface="Angsana New" pitchFamily="18" charset="-34"/>
                        </a:rPr>
                        <a:t>95.5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Angsana New" pitchFamily="18" charset="-34"/>
                          <a:cs typeface="Angsana New" pitchFamily="18" charset="-34"/>
                        </a:rPr>
                        <a:t>Cut off, IQC</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8000">
                <a:tc>
                  <a:txBody>
                    <a:bodyPr/>
                    <a:lstStyle/>
                    <a:p>
                      <a:pPr lvl="0" algn="ctr" fontAlgn="b"/>
                      <a:r>
                        <a:rPr lang="en-US" sz="2400" b="0" i="0" u="none" strike="noStrike" dirty="0">
                          <a:solidFill>
                            <a:srgbClr val="000000"/>
                          </a:solidFill>
                          <a:latin typeface="Angsana New" pitchFamily="18" charset="-34"/>
                          <a:cs typeface="Angsana New" pitchFamily="18" charset="-34"/>
                        </a:rPr>
                        <a:t>India-Patna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h-TH" sz="2400" b="0" i="0" u="none" strike="noStrike">
                          <a:solidFill>
                            <a:srgbClr val="000000"/>
                          </a:solidFill>
                          <a:latin typeface="Angsana New" pitchFamily="18" charset="-34"/>
                          <a:cs typeface="Angsana New" pitchFamily="18" charset="-34"/>
                        </a:rPr>
                        <a:t>97.7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400" b="0" i="0" u="none" strike="noStrike" dirty="0">
                          <a:solidFill>
                            <a:srgbClr val="000000"/>
                          </a:solidFill>
                          <a:latin typeface="Angsana New" pitchFamily="18" charset="-34"/>
                          <a:cs typeface="Angsana New" pitchFamily="18" charset="-34"/>
                        </a:rPr>
                        <a:t>Cut off</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9228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775615177"/>
              </p:ext>
            </p:extLst>
          </p:nvPr>
        </p:nvGraphicFramePr>
        <p:xfrm>
          <a:off x="539552" y="2081989"/>
          <a:ext cx="8136904" cy="2636341"/>
        </p:xfrm>
        <a:graphic>
          <a:graphicData uri="http://schemas.openxmlformats.org/drawingml/2006/table">
            <a:tbl>
              <a:tblPr firstRow="1" bandRow="1">
                <a:tableStyleId>{5C22544A-7EE6-4342-B048-85BDC9FD1C3A}</a:tableStyleId>
              </a:tblPr>
              <a:tblGrid>
                <a:gridCol w="2016224"/>
                <a:gridCol w="2088232"/>
                <a:gridCol w="2016224"/>
                <a:gridCol w="2016224"/>
              </a:tblGrid>
              <a:tr h="1081861">
                <a:tc>
                  <a:txBody>
                    <a:bodyPr/>
                    <a:lstStyle/>
                    <a:p>
                      <a:pPr algn="ctr"/>
                      <a:r>
                        <a:rPr lang="en-US" sz="3200" dirty="0" smtClean="0"/>
                        <a:t>2013</a:t>
                      </a:r>
                      <a:endParaRPr lang="en-US" sz="3200" dirty="0"/>
                    </a:p>
                  </a:txBody>
                  <a:tcPr/>
                </a:tc>
                <a:tc>
                  <a:txBody>
                    <a:bodyPr/>
                    <a:lstStyle/>
                    <a:p>
                      <a:pPr algn="ctr"/>
                      <a:r>
                        <a:rPr lang="en-US" sz="3200" dirty="0" smtClean="0"/>
                        <a:t>2014</a:t>
                      </a:r>
                      <a:endParaRPr lang="en-US" sz="3200" dirty="0"/>
                    </a:p>
                  </a:txBody>
                  <a:tcPr/>
                </a:tc>
                <a:tc>
                  <a:txBody>
                    <a:bodyPr/>
                    <a:lstStyle/>
                    <a:p>
                      <a:pPr algn="ctr"/>
                      <a:r>
                        <a:rPr lang="en-US" sz="3200" dirty="0" smtClean="0"/>
                        <a:t>2015</a:t>
                      </a:r>
                      <a:endParaRPr lang="en-US" dirty="0"/>
                    </a:p>
                  </a:txBody>
                  <a:tcPr/>
                </a:tc>
                <a:tc>
                  <a:txBody>
                    <a:bodyPr/>
                    <a:lstStyle/>
                    <a:p>
                      <a:pPr algn="ctr"/>
                      <a:r>
                        <a:rPr lang="en-US" sz="3200" dirty="0" smtClean="0"/>
                        <a:t>2016 </a:t>
                      </a:r>
                    </a:p>
                    <a:p>
                      <a:pPr algn="ctr"/>
                      <a:r>
                        <a:rPr lang="en-US" sz="2400" dirty="0" smtClean="0"/>
                        <a:t>(as</a:t>
                      </a:r>
                      <a:r>
                        <a:rPr lang="en-US" sz="2400" baseline="0" dirty="0" smtClean="0"/>
                        <a:t> of</a:t>
                      </a:r>
                      <a:r>
                        <a:rPr lang="en-US" sz="2400" dirty="0" smtClean="0"/>
                        <a:t> May)</a:t>
                      </a:r>
                      <a:endParaRPr lang="en-US" dirty="0"/>
                    </a:p>
                  </a:txBody>
                  <a:tcPr/>
                </a:tc>
              </a:tr>
              <a:tr h="1057238">
                <a:tc>
                  <a:txBody>
                    <a:bodyPr/>
                    <a:lstStyle/>
                    <a:p>
                      <a:pPr algn="ctr"/>
                      <a:r>
                        <a:rPr lang="en-US" sz="3200" dirty="0" smtClean="0"/>
                        <a:t>13 labs</a:t>
                      </a:r>
                    </a:p>
                    <a:p>
                      <a:pPr algn="ctr"/>
                      <a:r>
                        <a:rPr lang="en-US" sz="2400" dirty="0" smtClean="0"/>
                        <a:t>(score80-98%)</a:t>
                      </a:r>
                      <a:endParaRPr lang="en-US" dirty="0"/>
                    </a:p>
                  </a:txBody>
                  <a:tcPr/>
                </a:tc>
                <a:tc>
                  <a:txBody>
                    <a:bodyPr/>
                    <a:lstStyle/>
                    <a:p>
                      <a:pPr algn="ctr"/>
                      <a:r>
                        <a:rPr lang="en-US" sz="3200" dirty="0" smtClean="0"/>
                        <a:t>13</a:t>
                      </a:r>
                      <a:r>
                        <a:rPr lang="en-US" sz="3200" baseline="0" dirty="0" smtClean="0"/>
                        <a:t> </a:t>
                      </a:r>
                      <a:r>
                        <a:rPr lang="en-US" sz="3200" dirty="0" smtClean="0"/>
                        <a:t>labs</a:t>
                      </a:r>
                    </a:p>
                    <a:p>
                      <a:pPr algn="ctr"/>
                      <a:r>
                        <a:rPr kumimoji="0" lang="en-US" sz="2400" b="0" i="0" u="none" strike="noStrike" kern="1200" cap="none" spc="0" normalizeH="0" baseline="0" noProof="0" dirty="0" smtClean="0">
                          <a:ln>
                            <a:noFill/>
                          </a:ln>
                          <a:solidFill>
                            <a:prstClr val="black"/>
                          </a:solidFill>
                          <a:effectLst/>
                          <a:uLnTx/>
                          <a:uFillTx/>
                          <a:latin typeface="+mn-lt"/>
                        </a:rPr>
                        <a:t>(score80-94%)</a:t>
                      </a:r>
                    </a:p>
                    <a:p>
                      <a:pPr algn="ctr"/>
                      <a:r>
                        <a:rPr kumimoji="0" lang="en-US" sz="2000" b="0" i="0" u="none" strike="noStrike" kern="1200" cap="none" spc="0" normalizeH="0" baseline="0" noProof="0" dirty="0" smtClean="0">
                          <a:ln>
                            <a:noFill/>
                          </a:ln>
                          <a:solidFill>
                            <a:prstClr val="black"/>
                          </a:solidFill>
                          <a:effectLst/>
                          <a:uLnTx/>
                          <a:uFillTx/>
                          <a:latin typeface="+mn-lt"/>
                        </a:rPr>
                        <a:t>And one pending </a:t>
                      </a:r>
                      <a:endParaRPr lang="en-US" dirty="0"/>
                    </a:p>
                  </a:txBody>
                  <a:tcPr/>
                </a:tc>
                <a:tc>
                  <a:txBody>
                    <a:bodyPr/>
                    <a:lstStyle/>
                    <a:p>
                      <a:pPr algn="ctr"/>
                      <a:r>
                        <a:rPr lang="en-US" sz="3200" dirty="0" smtClean="0"/>
                        <a:t>12 labs</a:t>
                      </a:r>
                    </a:p>
                    <a:p>
                      <a:pPr algn="ctr"/>
                      <a:r>
                        <a:rPr kumimoji="0" lang="en-US" sz="2400" b="0" i="0" u="none" strike="noStrike" kern="1200" cap="none" spc="0" normalizeH="0" baseline="0" noProof="0" dirty="0" smtClean="0">
                          <a:ln>
                            <a:noFill/>
                          </a:ln>
                          <a:solidFill>
                            <a:prstClr val="black"/>
                          </a:solidFill>
                          <a:effectLst/>
                          <a:uLnTx/>
                          <a:uFillTx/>
                          <a:latin typeface="+mn-lt"/>
                        </a:rPr>
                        <a:t>(score78-86%)</a:t>
                      </a:r>
                    </a:p>
                    <a:p>
                      <a:pPr algn="ctr"/>
                      <a:r>
                        <a:rPr kumimoji="0" lang="en-US" sz="2000" b="0" i="0" u="none" strike="noStrike" kern="1200" cap="none" spc="0" normalizeH="0" baseline="0" noProof="0" dirty="0" smtClean="0">
                          <a:ln>
                            <a:noFill/>
                          </a:ln>
                          <a:solidFill>
                            <a:prstClr val="black"/>
                          </a:solidFill>
                          <a:effectLst/>
                          <a:uLnTx/>
                          <a:uFillTx/>
                          <a:latin typeface="+mn-lt"/>
                        </a:rPr>
                        <a:t>And three provisionally</a:t>
                      </a:r>
                      <a:endParaRPr lang="en-US" dirty="0"/>
                    </a:p>
                  </a:txBody>
                  <a:tcPr/>
                </a:tc>
                <a:tc>
                  <a:txBody>
                    <a:bodyPr/>
                    <a:lstStyle/>
                    <a:p>
                      <a:pPr algn="ctr"/>
                      <a:r>
                        <a:rPr lang="en-US" sz="3200" dirty="0" smtClean="0"/>
                        <a:t>13 labs</a:t>
                      </a:r>
                    </a:p>
                    <a:p>
                      <a:pPr algn="ctr"/>
                      <a:r>
                        <a:rPr kumimoji="0" lang="en-US" sz="2400" b="0" i="0" u="none" strike="noStrike" kern="1200" cap="none" spc="0" normalizeH="0" baseline="0" noProof="0" dirty="0" smtClean="0">
                          <a:ln>
                            <a:noFill/>
                          </a:ln>
                          <a:solidFill>
                            <a:prstClr val="black"/>
                          </a:solidFill>
                          <a:effectLst/>
                          <a:uLnTx/>
                          <a:uFillTx/>
                          <a:latin typeface="+mn-lt"/>
                        </a:rPr>
                        <a:t>(score85-92%)</a:t>
                      </a:r>
                    </a:p>
                    <a:p>
                      <a:pPr algn="ctr"/>
                      <a:r>
                        <a:rPr lang="en-US" dirty="0" smtClean="0"/>
                        <a:t>And two</a:t>
                      </a:r>
                      <a:r>
                        <a:rPr lang="en-US" baseline="0" dirty="0" smtClean="0"/>
                        <a:t> pending</a:t>
                      </a:r>
                      <a:endParaRPr lang="en-US" dirty="0"/>
                    </a:p>
                  </a:txBody>
                  <a:tcPr/>
                </a:tc>
              </a:tr>
            </a:tbl>
          </a:graphicData>
        </a:graphic>
      </p:graphicFrame>
      <p:sp>
        <p:nvSpPr>
          <p:cNvPr id="8" name="TextBox 7"/>
          <p:cNvSpPr txBox="1"/>
          <p:nvPr/>
        </p:nvSpPr>
        <p:spPr>
          <a:xfrm>
            <a:off x="1115616" y="550421"/>
            <a:ext cx="6922321" cy="646331"/>
          </a:xfrm>
          <a:prstGeom prst="rect">
            <a:avLst/>
          </a:prstGeom>
          <a:ln>
            <a:noFill/>
          </a:ln>
        </p:spPr>
        <p:style>
          <a:lnRef idx="1">
            <a:schemeClr val="accent2"/>
          </a:lnRef>
          <a:fillRef idx="1001">
            <a:schemeClr val="lt1"/>
          </a:fillRef>
          <a:effectRef idx="1">
            <a:schemeClr val="accent2"/>
          </a:effectRef>
          <a:fontRef idx="minor">
            <a:schemeClr val="dk1"/>
          </a:fontRef>
        </p:style>
        <p:txBody>
          <a:bodyPr wrap="square" rtlCol="0">
            <a:spAutoFit/>
          </a:bodyPr>
          <a:lstStyle/>
          <a:p>
            <a:pPr algn="ctr"/>
            <a:r>
              <a:rPr lang="en-US" sz="3600" b="1" dirty="0" smtClean="0">
                <a:solidFill>
                  <a:srgbClr val="0070C0"/>
                </a:solidFill>
              </a:rPr>
              <a:t>Accreditation review 2013-2016</a:t>
            </a:r>
            <a:endParaRPr lang="en-US" b="1" dirty="0">
              <a:solidFill>
                <a:srgbClr val="0070C0"/>
              </a:solidFill>
            </a:endParaRPr>
          </a:p>
        </p:txBody>
      </p:sp>
    </p:spTree>
    <p:extLst>
      <p:ext uri="{BB962C8B-B14F-4D97-AF65-F5344CB8AC3E}">
        <p14:creationId xmlns:p14="http://schemas.microsoft.com/office/powerpoint/2010/main" val="2881873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normAutofit/>
          </a:bodyPr>
          <a:lstStyle/>
          <a:p>
            <a:r>
              <a:rPr lang="en-GB" sz="3600" dirty="0">
                <a:solidFill>
                  <a:srgbClr val="0070C0"/>
                </a:solidFill>
              </a:rPr>
              <a:t>Regional Measles and Rubella Goals</a:t>
            </a:r>
          </a:p>
        </p:txBody>
      </p:sp>
      <p:sp>
        <p:nvSpPr>
          <p:cNvPr id="3076" name="Rectangle 3"/>
          <p:cNvSpPr>
            <a:spLocks noGrp="1" noChangeArrowheads="1"/>
          </p:cNvSpPr>
          <p:nvPr>
            <p:ph idx="1"/>
          </p:nvPr>
        </p:nvSpPr>
        <p:spPr>
          <a:xfrm>
            <a:off x="395536" y="1988840"/>
            <a:ext cx="8394104" cy="2692896"/>
          </a:xfrm>
        </p:spPr>
        <p:txBody>
          <a:bodyPr/>
          <a:lstStyle/>
          <a:p>
            <a:pPr marL="0" indent="0" algn="ctr">
              <a:buNone/>
            </a:pPr>
            <a:r>
              <a:rPr lang="en-US" dirty="0"/>
              <a:t>66th Meeting of the SEAR Regional Committee in September 2013 in New Delhi resolved </a:t>
            </a:r>
            <a:r>
              <a:rPr lang="en-US" dirty="0" smtClean="0"/>
              <a:t>to adopt </a:t>
            </a:r>
            <a:r>
              <a:rPr lang="en-US" dirty="0"/>
              <a:t>the goal of </a:t>
            </a:r>
            <a:r>
              <a:rPr lang="en-US" b="1" dirty="0"/>
              <a:t>measles elimination </a:t>
            </a:r>
            <a:r>
              <a:rPr lang="en-US" b="1" dirty="0" smtClean="0"/>
              <a:t>and rubella/CRS </a:t>
            </a:r>
            <a:r>
              <a:rPr lang="en-US" b="1" dirty="0"/>
              <a:t>control</a:t>
            </a:r>
            <a:r>
              <a:rPr lang="en-US" dirty="0"/>
              <a:t> in the South-East Asia </a:t>
            </a:r>
            <a:r>
              <a:rPr lang="en-US" dirty="0" smtClean="0"/>
              <a:t>Region </a:t>
            </a:r>
            <a:r>
              <a:rPr lang="en-US" dirty="0"/>
              <a:t>by </a:t>
            </a:r>
            <a:r>
              <a:rPr lang="en-US" b="1" dirty="0"/>
              <a:t>2020</a:t>
            </a:r>
          </a:p>
          <a:p>
            <a:pPr eaLnBrk="1" hangingPunct="1"/>
            <a:endParaRPr lang="en-US" dirty="0" smtClean="0"/>
          </a:p>
        </p:txBody>
      </p:sp>
      <p:sp>
        <p:nvSpPr>
          <p:cNvPr id="3074" name="Slide Number Placeholder 5"/>
          <p:cNvSpPr>
            <a:spLocks noGrp="1"/>
          </p:cNvSpPr>
          <p:nvPr>
            <p:ph type="sldNum" sz="quarter" idx="12"/>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09E8258-A83A-4B87-B370-FB362FC904BD}" type="slidenum">
              <a:rPr lang="en-GB"/>
              <a:pPr eaLnBrk="1" hangingPunct="1"/>
              <a:t>2</a:t>
            </a:fld>
            <a:endParaRPr lang="en-GB" dirty="0"/>
          </a:p>
        </p:txBody>
      </p:sp>
      <p:sp>
        <p:nvSpPr>
          <p:cNvPr id="5" name="Pentagon 4"/>
          <p:cNvSpPr/>
          <p:nvPr/>
        </p:nvSpPr>
        <p:spPr>
          <a:xfrm>
            <a:off x="3203848" y="5157192"/>
            <a:ext cx="2952328" cy="1152128"/>
          </a:xfrm>
          <a:prstGeom prst="homePlate">
            <a:avLst>
              <a:gd name="adj" fmla="val 2380"/>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FF00"/>
                </a:solidFill>
                <a:effectLst>
                  <a:outerShdw blurRad="38100" dist="38100" dir="2700000" algn="tl">
                    <a:srgbClr val="000000">
                      <a:alpha val="43137"/>
                    </a:srgbClr>
                  </a:outerShdw>
                </a:effectLst>
              </a:rPr>
              <a:t>1655 days remaining </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927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85576599"/>
              </p:ext>
            </p:extLst>
          </p:nvPr>
        </p:nvGraphicFramePr>
        <p:xfrm>
          <a:off x="467544" y="96519"/>
          <a:ext cx="8280920" cy="6644849"/>
        </p:xfrm>
        <a:graphic>
          <a:graphicData uri="http://schemas.openxmlformats.org/drawingml/2006/table">
            <a:tbl>
              <a:tblPr firstRow="1" bandRow="1">
                <a:tableStyleId>{5C22544A-7EE6-4342-B048-85BDC9FD1C3A}</a:tableStyleId>
              </a:tblPr>
              <a:tblGrid>
                <a:gridCol w="6583495"/>
                <a:gridCol w="1697425"/>
              </a:tblGrid>
              <a:tr h="699962">
                <a:tc>
                  <a:txBody>
                    <a:bodyPr/>
                    <a:lstStyle/>
                    <a:p>
                      <a:pPr algn="ctr"/>
                      <a:r>
                        <a:rPr lang="en-US" sz="2300" dirty="0" smtClean="0">
                          <a:latin typeface="Arial" pitchFamily="34" charset="0"/>
                          <a:cs typeface="Arial" pitchFamily="34" charset="0"/>
                        </a:rPr>
                        <a:t>Review results of</a:t>
                      </a:r>
                      <a:r>
                        <a:rPr lang="en-US" sz="2300" baseline="0" dirty="0" smtClean="0">
                          <a:latin typeface="Arial" pitchFamily="34" charset="0"/>
                          <a:cs typeface="Arial" pitchFamily="34" charset="0"/>
                        </a:rPr>
                        <a:t> Quality </a:t>
                      </a:r>
                      <a:r>
                        <a:rPr lang="en-US" sz="2300" dirty="0" smtClean="0">
                          <a:latin typeface="Arial" pitchFamily="34" charset="0"/>
                          <a:cs typeface="Arial" pitchFamily="34" charset="0"/>
                        </a:rPr>
                        <a:t>Laboratory in SEAR</a:t>
                      </a:r>
                      <a:endParaRPr lang="th-TH" sz="2300" dirty="0">
                        <a:latin typeface="Arial" pitchFamily="34" charset="0"/>
                      </a:endParaRPr>
                    </a:p>
                  </a:txBody>
                  <a:tcPr/>
                </a:tc>
                <a:tc>
                  <a:txBody>
                    <a:bodyPr/>
                    <a:lstStyle/>
                    <a:p>
                      <a:pPr algn="ctr"/>
                      <a:r>
                        <a:rPr lang="en-US" sz="2400" dirty="0" smtClean="0">
                          <a:latin typeface="Arial" pitchFamily="34" charset="0"/>
                          <a:cs typeface="Arial" pitchFamily="34" charset="0"/>
                        </a:rPr>
                        <a:t>Status</a:t>
                      </a:r>
                      <a:endParaRPr lang="th-TH" sz="2400" dirty="0">
                        <a:latin typeface="Arial" pitchFamily="34" charset="0"/>
                      </a:endParaRPr>
                    </a:p>
                  </a:txBody>
                  <a:tcPr/>
                </a:tc>
              </a:tr>
              <a:tr h="1034331">
                <a:tc>
                  <a:txBody>
                    <a:bodyPr/>
                    <a:lstStyle/>
                    <a:p>
                      <a:pPr marL="342900" indent="-342900">
                        <a:buAutoNum type="arabicPeriod"/>
                      </a:pPr>
                      <a:r>
                        <a:rPr lang="en-US" sz="1800" dirty="0" smtClean="0">
                          <a:latin typeface="Arial" pitchFamily="34" charset="0"/>
                          <a:cs typeface="Arial" pitchFamily="34" charset="0"/>
                        </a:rPr>
                        <a:t>S</a:t>
                      </a:r>
                      <a:r>
                        <a:rPr lang="en-US" sz="1800" baseline="0" dirty="0" smtClean="0">
                          <a:latin typeface="Arial" pitchFamily="34" charset="0"/>
                          <a:cs typeface="Arial" pitchFamily="34" charset="0"/>
                        </a:rPr>
                        <a:t>erology testing results reported by the laboratory within 4 days of specimen receipt (Target: </a:t>
                      </a: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80%)</a:t>
                      </a:r>
                      <a:endParaRPr lang="en-US" sz="1800" baseline="0" dirty="0" smtClean="0">
                        <a:latin typeface="Arial" pitchFamily="34" charset="0"/>
                        <a:cs typeface="Arial" pitchFamily="34" charset="0"/>
                      </a:endParaRPr>
                    </a:p>
                    <a:p>
                      <a:pPr marL="0" indent="0">
                        <a:buNone/>
                      </a:pPr>
                      <a:r>
                        <a:rPr lang="en-US" sz="1800" baseline="0" dirty="0" smtClean="0">
                          <a:latin typeface="Arial" pitchFamily="34" charset="0"/>
                          <a:cs typeface="Arial" pitchFamily="34" charset="0"/>
                        </a:rPr>
                        <a:t>  (</a:t>
                      </a:r>
                      <a:r>
                        <a:rPr lang="en-US" sz="1600" baseline="0" dirty="0" smtClean="0">
                          <a:latin typeface="Arial" pitchFamily="34" charset="0"/>
                          <a:cs typeface="Arial" pitchFamily="34" charset="0"/>
                        </a:rPr>
                        <a:t>turnaround time change from 7 days to 4 days by </a:t>
                      </a:r>
                      <a:r>
                        <a:rPr lang="en-US" sz="1600" u="sng" baseline="0" dirty="0" smtClean="0">
                          <a:latin typeface="Arial" pitchFamily="34" charset="0"/>
                          <a:cs typeface="Arial" pitchFamily="34" charset="0"/>
                        </a:rPr>
                        <a:t>March 2014</a:t>
                      </a:r>
                      <a:r>
                        <a:rPr lang="en-US" sz="1600" baseline="0" dirty="0" smtClean="0">
                          <a:latin typeface="Arial" pitchFamily="34" charset="0"/>
                          <a:cs typeface="Arial" pitchFamily="34" charset="0"/>
                        </a:rPr>
                        <a:t>)</a:t>
                      </a:r>
                      <a:r>
                        <a:rPr lang="en-US" sz="1800" baseline="0" dirty="0" smtClean="0">
                          <a:latin typeface="Arial" pitchFamily="34" charset="0"/>
                          <a:cs typeface="Arial" pitchFamily="34" charset="0"/>
                        </a:rPr>
                        <a:t> </a:t>
                      </a:r>
                      <a:endParaRPr lang="th-TH" sz="1800" dirty="0">
                        <a:latin typeface="Arial" pitchFamily="34" charset="0"/>
                      </a:endParaRPr>
                    </a:p>
                  </a:txBody>
                  <a:tcPr>
                    <a:solidFill>
                      <a:schemeClr val="accent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Arial" pitchFamily="34" charset="0"/>
                        <a:ea typeface="+mn-ea"/>
                        <a:cs typeface="Arial" pitchFamily="34" charset="0"/>
                      </a:endParaRPr>
                    </a:p>
                    <a:p>
                      <a:pPr algn="r"/>
                      <a:r>
                        <a:rPr lang="en-US" sz="1800" dirty="0" smtClean="0">
                          <a:latin typeface="Arial" pitchFamily="34" charset="0"/>
                        </a:rPr>
                        <a:t>Partially</a:t>
                      </a:r>
                    </a:p>
                    <a:p>
                      <a:pPr algn="r"/>
                      <a:r>
                        <a:rPr lang="en-US" sz="1800" dirty="0" smtClean="0">
                          <a:latin typeface="Arial" pitchFamily="34" charset="0"/>
                        </a:rPr>
                        <a:t>(Yes: 8</a:t>
                      </a:r>
                      <a:r>
                        <a:rPr lang="en-US" sz="1800" baseline="0" dirty="0" smtClean="0">
                          <a:latin typeface="Arial" pitchFamily="34" charset="0"/>
                        </a:rPr>
                        <a:t>/</a:t>
                      </a:r>
                      <a:r>
                        <a:rPr lang="en-US" sz="1800" dirty="0" smtClean="0">
                          <a:latin typeface="Arial" pitchFamily="34" charset="0"/>
                        </a:rPr>
                        <a:t>11 co.) </a:t>
                      </a:r>
                      <a:endParaRPr lang="th-TH" sz="1800" dirty="0">
                        <a:latin typeface="Arial" pitchFamily="34" charset="0"/>
                      </a:endParaRPr>
                    </a:p>
                  </a:txBody>
                  <a:tcPr>
                    <a:solidFill>
                      <a:schemeClr val="accent2">
                        <a:lumMod val="20000"/>
                        <a:lumOff val="80000"/>
                      </a:schemeClr>
                    </a:solidFill>
                  </a:tcPr>
                </a:tc>
              </a:tr>
              <a:tr h="539772">
                <a:tc>
                  <a:txBody>
                    <a:bodyPr/>
                    <a:lstStyle/>
                    <a:p>
                      <a:pPr marL="0" indent="0">
                        <a:buNone/>
                      </a:pPr>
                      <a:r>
                        <a:rPr lang="en-US" sz="1800" dirty="0" smtClean="0">
                          <a:latin typeface="Arial" pitchFamily="34" charset="0"/>
                        </a:rPr>
                        <a:t>2. </a:t>
                      </a:r>
                      <a:r>
                        <a:rPr lang="en-US" sz="1800" dirty="0" err="1" smtClean="0">
                          <a:latin typeface="Arial" pitchFamily="34" charset="0"/>
                        </a:rPr>
                        <a:t>IgM</a:t>
                      </a:r>
                      <a:r>
                        <a:rPr lang="en-US" sz="1800" dirty="0" smtClean="0">
                          <a:latin typeface="Arial" pitchFamily="34" charset="0"/>
                        </a:rPr>
                        <a:t> tests are performed on at least 50 specimens annually.</a:t>
                      </a:r>
                      <a:endParaRPr lang="th-TH" sz="1800" dirty="0">
                        <a:latin typeface="Arial" pitchFamily="34" charset="0"/>
                      </a:endParaRPr>
                    </a:p>
                  </a:txBody>
                  <a:tcPr>
                    <a:solidFill>
                      <a:schemeClr val="accent2">
                        <a:lumMod val="20000"/>
                        <a:lumOff val="80000"/>
                      </a:schemeClr>
                    </a:solidFill>
                  </a:tcPr>
                </a:tc>
                <a:tc>
                  <a:txBody>
                    <a:bodyPr/>
                    <a:lstStyle/>
                    <a:p>
                      <a:pPr algn="r"/>
                      <a:r>
                        <a:rPr lang="en-US" sz="1800" dirty="0" smtClean="0">
                          <a:latin typeface="Arial" pitchFamily="34" charset="0"/>
                        </a:rPr>
                        <a:t>Yes</a:t>
                      </a:r>
                      <a:endParaRPr lang="th-TH" sz="1800" dirty="0">
                        <a:latin typeface="Arial" pitchFamily="34" charset="0"/>
                      </a:endParaRPr>
                    </a:p>
                  </a:txBody>
                  <a:tcPr>
                    <a:solidFill>
                      <a:schemeClr val="accent2">
                        <a:lumMod val="20000"/>
                        <a:lumOff val="80000"/>
                      </a:schemeClr>
                    </a:solidFill>
                  </a:tcPr>
                </a:tc>
              </a:tr>
              <a:tr h="859575">
                <a:tc>
                  <a:txBody>
                    <a:bodyPr/>
                    <a:lstStyle/>
                    <a:p>
                      <a:r>
                        <a:rPr lang="en-US" sz="1800" dirty="0" smtClean="0">
                          <a:latin typeface="Arial" pitchFamily="34" charset="0"/>
                          <a:cs typeface="Arial" pitchFamily="34" charset="0"/>
                        </a:rPr>
                        <a:t>3. A</a:t>
                      </a:r>
                      <a:r>
                        <a:rPr lang="en-US" sz="1800" baseline="0" dirty="0" smtClean="0">
                          <a:latin typeface="Arial" pitchFamily="34" charset="0"/>
                          <a:cs typeface="Arial" pitchFamily="34" charset="0"/>
                        </a:rPr>
                        <a:t>ccuracy of measles and rubella </a:t>
                      </a:r>
                      <a:r>
                        <a:rPr lang="en-US" sz="1800" baseline="0" dirty="0" err="1" smtClean="0">
                          <a:latin typeface="Arial" pitchFamily="34" charset="0"/>
                          <a:cs typeface="Arial" pitchFamily="34" charset="0"/>
                        </a:rPr>
                        <a:t>IgM</a:t>
                      </a:r>
                      <a:r>
                        <a:rPr lang="en-US" sz="1800" baseline="0" dirty="0" smtClean="0">
                          <a:latin typeface="Arial" pitchFamily="34" charset="0"/>
                          <a:cs typeface="Arial" pitchFamily="34" charset="0"/>
                        </a:rPr>
                        <a:t> detection</a:t>
                      </a:r>
                    </a:p>
                    <a:p>
                      <a:r>
                        <a:rPr lang="en-US" sz="1800" baseline="0" dirty="0" smtClean="0">
                          <a:latin typeface="Arial" pitchFamily="34" charset="0"/>
                          <a:cs typeface="Arial" pitchFamily="34" charset="0"/>
                        </a:rPr>
                        <a:t>    (Target: </a:t>
                      </a: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 90%)</a:t>
                      </a:r>
                      <a:endParaRPr lang="th-TH" sz="1800" dirty="0">
                        <a:latin typeface="Arial" pitchFamily="34" charset="0"/>
                      </a:endParaRPr>
                    </a:p>
                  </a:txBody>
                  <a:tcPr>
                    <a:solidFill>
                      <a:schemeClr val="accent3">
                        <a:lumMod val="40000"/>
                        <a:lumOff val="6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Yes</a:t>
                      </a:r>
                    </a:p>
                    <a:p>
                      <a:pPr algn="r"/>
                      <a:endParaRPr lang="th-TH" sz="1800" dirty="0">
                        <a:latin typeface="Arial" pitchFamily="34" charset="0"/>
                      </a:endParaRPr>
                    </a:p>
                  </a:txBody>
                  <a:tcPr>
                    <a:solidFill>
                      <a:schemeClr val="accent3">
                        <a:lumMod val="40000"/>
                        <a:lumOff val="60000"/>
                      </a:schemeClr>
                    </a:solidFill>
                  </a:tcPr>
                </a:tc>
              </a:tr>
              <a:tr h="905913">
                <a:tc>
                  <a:txBody>
                    <a:bodyPr/>
                    <a:lstStyle/>
                    <a:p>
                      <a:r>
                        <a:rPr lang="en-US" sz="1800" dirty="0" smtClean="0">
                          <a:latin typeface="Arial" pitchFamily="34" charset="0"/>
                          <a:cs typeface="Arial" pitchFamily="34" charset="0"/>
                        </a:rPr>
                        <a:t>4. S</a:t>
                      </a:r>
                      <a:r>
                        <a:rPr lang="en-US" sz="1800" baseline="0" dirty="0" smtClean="0">
                          <a:latin typeface="Arial" pitchFamily="34" charset="0"/>
                          <a:cs typeface="Arial" pitchFamily="34" charset="0"/>
                        </a:rPr>
                        <a:t>core on the most recent WHO proficiency test</a:t>
                      </a:r>
                    </a:p>
                    <a:p>
                      <a:r>
                        <a:rPr lang="en-US" sz="1800" baseline="0" dirty="0" smtClean="0">
                          <a:latin typeface="Arial" pitchFamily="34" charset="0"/>
                          <a:cs typeface="Arial" pitchFamily="34" charset="0"/>
                        </a:rPr>
                        <a:t>    ( Target: ≥ 90%)</a:t>
                      </a:r>
                      <a:endParaRPr lang="th-TH" sz="1800" dirty="0">
                        <a:latin typeface="Arial" pitchFamily="34" charset="0"/>
                      </a:endParaRPr>
                    </a:p>
                  </a:txBody>
                  <a:tcPr>
                    <a:solidFill>
                      <a:schemeClr val="tx2">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Yes</a:t>
                      </a:r>
                    </a:p>
                    <a:p>
                      <a:pPr algn="r"/>
                      <a:endParaRPr lang="th-TH" sz="1800" dirty="0">
                        <a:latin typeface="Arial" pitchFamily="34" charset="0"/>
                      </a:endParaRPr>
                    </a:p>
                  </a:txBody>
                  <a:tcPr>
                    <a:solidFill>
                      <a:schemeClr val="tx2">
                        <a:lumMod val="20000"/>
                        <a:lumOff val="80000"/>
                      </a:schemeClr>
                    </a:solidFill>
                  </a:tcPr>
                </a:tc>
              </a:tr>
              <a:tr h="682784">
                <a:tc>
                  <a:txBody>
                    <a:bodyPr/>
                    <a:lstStyle/>
                    <a:p>
                      <a:r>
                        <a:rPr lang="en-US" sz="1800" dirty="0" smtClean="0">
                          <a:latin typeface="Arial" pitchFamily="34" charset="0"/>
                        </a:rPr>
                        <a:t>5. Internal quality control (QC) procedures are implemented</a:t>
                      </a:r>
                      <a:endParaRPr lang="th-TH" sz="1800" dirty="0">
                        <a:latin typeface="Arial" pitchFamily="34" charset="0"/>
                      </a:endParaRPr>
                    </a:p>
                  </a:txBody>
                  <a:tcPr>
                    <a:solidFill>
                      <a:schemeClr val="accent2">
                        <a:lumMod val="20000"/>
                        <a:lumOff val="80000"/>
                      </a:schemeClr>
                    </a:solidFill>
                  </a:tcPr>
                </a:tc>
                <a:tc>
                  <a:txBody>
                    <a:bodyPr/>
                    <a:lstStyle/>
                    <a:p>
                      <a:pPr algn="r"/>
                      <a:r>
                        <a:rPr lang="en-US" sz="1800" dirty="0" smtClean="0">
                          <a:latin typeface="Arial" pitchFamily="34" charset="0"/>
                        </a:rPr>
                        <a:t>Need</a:t>
                      </a:r>
                      <a:r>
                        <a:rPr lang="en-US" sz="1800" baseline="0" dirty="0" smtClean="0">
                          <a:latin typeface="Arial" pitchFamily="34" charset="0"/>
                        </a:rPr>
                        <a:t> to be addressed </a:t>
                      </a:r>
                      <a:endParaRPr lang="th-TH" sz="1800" dirty="0">
                        <a:latin typeface="Arial" pitchFamily="34" charset="0"/>
                      </a:endParaRPr>
                    </a:p>
                  </a:txBody>
                  <a:tcPr>
                    <a:solidFill>
                      <a:schemeClr val="accent2">
                        <a:lumMod val="20000"/>
                        <a:lumOff val="80000"/>
                      </a:schemeClr>
                    </a:solidFill>
                  </a:tcPr>
                </a:tc>
              </a:tr>
              <a:tr h="1008112">
                <a:tc>
                  <a:txBody>
                    <a:bodyPr/>
                    <a:lstStyle/>
                    <a:p>
                      <a:r>
                        <a:rPr lang="en-US" sz="1800" dirty="0" smtClean="0">
                          <a:latin typeface="Arial" pitchFamily="34" charset="0"/>
                          <a:cs typeface="Arial" pitchFamily="34" charset="0"/>
                        </a:rPr>
                        <a:t>6. Virus</a:t>
                      </a:r>
                      <a:r>
                        <a:rPr lang="en-US" sz="1800" baseline="0" dirty="0" smtClean="0">
                          <a:latin typeface="Arial" pitchFamily="34" charset="0"/>
                          <a:cs typeface="Arial" pitchFamily="34" charset="0"/>
                        </a:rPr>
                        <a:t> detection and genotyping results (where appropriate) are completed within 2 months of receipt of specimen and data reported to the WHO Regional Office (Target: ≥ 80%)</a:t>
                      </a:r>
                      <a:endParaRPr lang="th-TH" sz="1800" dirty="0">
                        <a:latin typeface="Arial" pitchFamily="34" charset="0"/>
                      </a:endParaRPr>
                    </a:p>
                  </a:txBody>
                  <a:tcPr>
                    <a:solidFill>
                      <a:schemeClr val="accent6">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dk1"/>
                          </a:solidFill>
                          <a:effectLst/>
                          <a:uLnTx/>
                          <a:uFillTx/>
                          <a:latin typeface="Arial" pitchFamily="34" charset="0"/>
                          <a:ea typeface="+mn-ea"/>
                          <a:cs typeface="+mn-cs"/>
                        </a:rPr>
                        <a:t>Need to be addressed</a:t>
                      </a:r>
                      <a:endPar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txBody>
                  <a:tcPr>
                    <a:solidFill>
                      <a:schemeClr val="accent6">
                        <a:lumMod val="20000"/>
                        <a:lumOff val="80000"/>
                      </a:schemeClr>
                    </a:solidFill>
                  </a:tcPr>
                </a:tc>
              </a:tr>
              <a:tr h="864096">
                <a:tc>
                  <a:txBody>
                    <a:bodyPr/>
                    <a:lstStyle/>
                    <a:p>
                      <a:r>
                        <a:rPr lang="en-US" sz="1800" dirty="0" smtClean="0">
                          <a:latin typeface="Arial" pitchFamily="34" charset="0"/>
                          <a:cs typeface="Arial" pitchFamily="34" charset="0"/>
                        </a:rPr>
                        <a:t>7. Score from the annual on-site review of laboratory</a:t>
                      </a:r>
                      <a:r>
                        <a:rPr lang="en-US" sz="1800" baseline="0" dirty="0" smtClean="0">
                          <a:latin typeface="Arial" pitchFamily="34" charset="0"/>
                          <a:cs typeface="Arial" pitchFamily="34" charset="0"/>
                        </a:rPr>
                        <a:t> operating procedures and practices (Target: ≥ 80% (NL) &amp; ≥ 90% (RRL)</a:t>
                      </a:r>
                      <a:endParaRPr lang="th-TH" sz="1800" dirty="0">
                        <a:latin typeface="Arial" pitchFamily="34" charset="0"/>
                      </a:endParaRPr>
                    </a:p>
                  </a:txBody>
                  <a:tcPr>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NL: Yes(32/38)</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rPr>
                        <a:t>RRL: Yes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Arial" pitchFamily="34" charset="0"/>
                        <a:ea typeface="+mn-ea"/>
                        <a:cs typeface="Arial" pitchFamily="34" charset="0"/>
                      </a:endParaRPr>
                    </a:p>
                  </a:txBody>
                  <a:tcPr>
                    <a:solidFill>
                      <a:schemeClr val="bg2"/>
                    </a:solidFill>
                  </a:tcPr>
                </a:tc>
              </a:tr>
            </a:tbl>
          </a:graphicData>
        </a:graphic>
      </p:graphicFrame>
    </p:spTree>
    <p:extLst>
      <p:ext uri="{BB962C8B-B14F-4D97-AF65-F5344CB8AC3E}">
        <p14:creationId xmlns:p14="http://schemas.microsoft.com/office/powerpoint/2010/main" val="3941335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36286654"/>
              </p:ext>
            </p:extLst>
          </p:nvPr>
        </p:nvGraphicFramePr>
        <p:xfrm>
          <a:off x="395536" y="1518670"/>
          <a:ext cx="8381999" cy="2126354"/>
        </p:xfrm>
        <a:graphic>
          <a:graphicData uri="http://schemas.openxmlformats.org/drawingml/2006/table">
            <a:tbl>
              <a:tblPr firstRow="1" bandRow="1">
                <a:tableStyleId>{21E4AEA4-8DFA-4A89-87EB-49C32662AFE0}</a:tableStyleId>
              </a:tblPr>
              <a:tblGrid>
                <a:gridCol w="2332327"/>
                <a:gridCol w="2403295"/>
                <a:gridCol w="1985176"/>
                <a:gridCol w="1661201"/>
              </a:tblGrid>
              <a:tr h="1080120">
                <a:tc>
                  <a:txBody>
                    <a:bodyPr/>
                    <a:lstStyle/>
                    <a:p>
                      <a:pPr algn="ctr"/>
                      <a:r>
                        <a:rPr lang="en-US" sz="2000" dirty="0" smtClean="0"/>
                        <a:t>WHO accredited</a:t>
                      </a:r>
                      <a:endParaRPr lang="en-US" sz="2000" dirty="0"/>
                    </a:p>
                  </a:txBody>
                  <a:tcPr anchor="ctr">
                    <a:solidFill>
                      <a:srgbClr val="0070C0"/>
                    </a:solidFill>
                  </a:tcPr>
                </a:tc>
                <a:tc>
                  <a:txBody>
                    <a:bodyPr/>
                    <a:lstStyle/>
                    <a:p>
                      <a:pPr algn="ctr"/>
                      <a:r>
                        <a:rPr lang="en-US" sz="2000" dirty="0" smtClean="0"/>
                        <a:t>Quality laboratory</a:t>
                      </a:r>
                      <a:endParaRPr lang="en-US" sz="2000" dirty="0"/>
                    </a:p>
                  </a:txBody>
                  <a:tcPr anchor="ctr">
                    <a:solidFill>
                      <a:srgbClr val="0070C0"/>
                    </a:solidFill>
                  </a:tcPr>
                </a:tc>
                <a:tc>
                  <a:txBody>
                    <a:bodyPr/>
                    <a:lstStyle/>
                    <a:p>
                      <a:pPr algn="ctr"/>
                      <a:r>
                        <a:rPr lang="en-US" sz="2000" dirty="0" smtClean="0"/>
                        <a:t>Provisionally</a:t>
                      </a:r>
                    </a:p>
                    <a:p>
                      <a:pPr algn="ctr"/>
                      <a:r>
                        <a:rPr lang="en-US" sz="2000" dirty="0" smtClean="0"/>
                        <a:t>accredited </a:t>
                      </a:r>
                      <a:endParaRPr lang="en-US" sz="2000" dirty="0"/>
                    </a:p>
                  </a:txBody>
                  <a:tcPr anchor="ctr">
                    <a:solidFill>
                      <a:srgbClr val="0070C0"/>
                    </a:solidFill>
                  </a:tcPr>
                </a:tc>
                <a:tc>
                  <a:txBody>
                    <a:bodyPr/>
                    <a:lstStyle/>
                    <a:p>
                      <a:pPr algn="ctr"/>
                      <a:r>
                        <a:rPr lang="en-US" sz="2000" dirty="0" smtClean="0"/>
                        <a:t>Pending</a:t>
                      </a:r>
                      <a:endParaRPr lang="en-US" sz="2000" dirty="0"/>
                    </a:p>
                  </a:txBody>
                  <a:tcPr anchor="ctr">
                    <a:solidFill>
                      <a:srgbClr val="0070C0"/>
                    </a:solidFill>
                  </a:tcPr>
                </a:tc>
              </a:tr>
              <a:tr h="1046234">
                <a:tc>
                  <a:txBody>
                    <a:bodyPr/>
                    <a:lstStyle/>
                    <a:p>
                      <a:pPr algn="ctr"/>
                      <a:r>
                        <a:rPr lang="en-US" sz="2800" dirty="0" smtClean="0"/>
                        <a:t> 24</a:t>
                      </a:r>
                      <a:endParaRPr lang="en-US" sz="2800" b="1" dirty="0"/>
                    </a:p>
                  </a:txBody>
                  <a:tcPr anchor="ctr">
                    <a:solidFill>
                      <a:schemeClr val="accent1">
                        <a:lumMod val="40000"/>
                        <a:lumOff val="60000"/>
                      </a:schemeClr>
                    </a:solidFill>
                  </a:tcPr>
                </a:tc>
                <a:tc>
                  <a:txBody>
                    <a:bodyPr/>
                    <a:lstStyle/>
                    <a:p>
                      <a:pPr algn="ctr"/>
                      <a:r>
                        <a:rPr lang="en-US" sz="2800" dirty="0" smtClean="0"/>
                        <a:t>9</a:t>
                      </a:r>
                      <a:endParaRPr lang="en-US" sz="2800" b="1" dirty="0"/>
                    </a:p>
                  </a:txBody>
                  <a:tcPr anchor="ctr">
                    <a:solidFill>
                      <a:schemeClr val="accent1">
                        <a:lumMod val="40000"/>
                        <a:lumOff val="60000"/>
                      </a:schemeClr>
                    </a:solidFill>
                  </a:tcPr>
                </a:tc>
                <a:tc>
                  <a:txBody>
                    <a:bodyPr/>
                    <a:lstStyle/>
                    <a:p>
                      <a:pPr algn="ctr"/>
                      <a:r>
                        <a:rPr lang="en-US" sz="2800" dirty="0" smtClean="0"/>
                        <a:t>3</a:t>
                      </a:r>
                      <a:endParaRPr lang="en-US" sz="2800" b="1" dirty="0"/>
                    </a:p>
                  </a:txBody>
                  <a:tcPr anchor="ctr">
                    <a:solidFill>
                      <a:schemeClr val="accent1">
                        <a:lumMod val="40000"/>
                        <a:lumOff val="60000"/>
                      </a:schemeClr>
                    </a:solidFill>
                  </a:tcPr>
                </a:tc>
                <a:tc>
                  <a:txBody>
                    <a:bodyPr/>
                    <a:lstStyle/>
                    <a:p>
                      <a:pPr algn="ctr"/>
                      <a:r>
                        <a:rPr lang="en-US" sz="2800" dirty="0" smtClean="0"/>
                        <a:t>3</a:t>
                      </a:r>
                      <a:endParaRPr lang="en-US" sz="2800" b="1" dirty="0"/>
                    </a:p>
                  </a:txBody>
                  <a:tcPr anchor="ctr">
                    <a:solidFill>
                      <a:schemeClr val="accent1">
                        <a:lumMod val="40000"/>
                        <a:lumOff val="60000"/>
                      </a:schemeClr>
                    </a:solidFill>
                  </a:tcPr>
                </a:tc>
              </a:tr>
            </a:tbl>
          </a:graphicData>
        </a:graphic>
      </p:graphicFrame>
      <p:sp>
        <p:nvSpPr>
          <p:cNvPr id="5" name="TextBox 4"/>
          <p:cNvSpPr txBox="1"/>
          <p:nvPr/>
        </p:nvSpPr>
        <p:spPr>
          <a:xfrm>
            <a:off x="179512" y="4380780"/>
            <a:ext cx="8856984" cy="2000548"/>
          </a:xfrm>
          <a:prstGeom prst="rect">
            <a:avLst/>
          </a:prstGeom>
          <a:noFill/>
        </p:spPr>
        <p:txBody>
          <a:bodyPr wrap="square" rtlCol="0">
            <a:spAutoFit/>
          </a:bodyPr>
          <a:lstStyle/>
          <a:p>
            <a:pPr eaLnBrk="0" fontAlgn="base" hangingPunct="0">
              <a:spcBef>
                <a:spcPct val="0"/>
              </a:spcBef>
              <a:spcAft>
                <a:spcPct val="0"/>
              </a:spcAft>
            </a:pPr>
            <a:r>
              <a:rPr lang="en-US" sz="2400" i="1" dirty="0">
                <a:solidFill>
                  <a:srgbClr val="1F497D">
                    <a:lumMod val="75000"/>
                  </a:srgbClr>
                </a:solidFill>
              </a:rPr>
              <a:t>*</a:t>
            </a:r>
            <a:r>
              <a:rPr lang="en-US" sz="2400" i="1" dirty="0" smtClean="0">
                <a:solidFill>
                  <a:srgbClr val="1F497D">
                    <a:lumMod val="75000"/>
                  </a:srgbClr>
                </a:solidFill>
              </a:rPr>
              <a:t>A </a:t>
            </a:r>
            <a:r>
              <a:rPr lang="en-US" sz="2400" i="1" dirty="0">
                <a:solidFill>
                  <a:srgbClr val="1F497D">
                    <a:lumMod val="75000"/>
                  </a:srgbClr>
                </a:solidFill>
              </a:rPr>
              <a:t>proficient laboratory is one that is WHO accredited and/or has an established  quality assurance programme with oversight by  a WHO accredited </a:t>
            </a:r>
            <a:r>
              <a:rPr lang="en-US" sz="2400" i="1" dirty="0" smtClean="0">
                <a:solidFill>
                  <a:srgbClr val="1F497D">
                    <a:lumMod val="75000"/>
                  </a:srgbClr>
                </a:solidFill>
              </a:rPr>
              <a:t>laboratory. Source</a:t>
            </a:r>
            <a:r>
              <a:rPr lang="en-US" sz="2400" i="1" dirty="0">
                <a:solidFill>
                  <a:srgbClr val="1F497D">
                    <a:lumMod val="75000"/>
                  </a:srgbClr>
                </a:solidFill>
              </a:rPr>
              <a:t>: Framework for verifying elimination of measles and rubella. WER no. 9, 1</a:t>
            </a:r>
            <a:r>
              <a:rPr lang="en-US" sz="2400" i="1" baseline="30000" dirty="0">
                <a:solidFill>
                  <a:srgbClr val="1F497D">
                    <a:lumMod val="75000"/>
                  </a:srgbClr>
                </a:solidFill>
              </a:rPr>
              <a:t>st</a:t>
            </a:r>
            <a:r>
              <a:rPr lang="en-US" sz="2400" i="1" dirty="0">
                <a:solidFill>
                  <a:srgbClr val="1F497D">
                    <a:lumMod val="75000"/>
                  </a:srgbClr>
                </a:solidFill>
              </a:rPr>
              <a:t> March 2013</a:t>
            </a:r>
            <a:endParaRPr lang="en-US" sz="1400" i="1" dirty="0">
              <a:solidFill>
                <a:srgbClr val="1F497D">
                  <a:lumMod val="75000"/>
                </a:srgbClr>
              </a:solidFill>
            </a:endParaRPr>
          </a:p>
          <a:p>
            <a:pPr eaLnBrk="0" fontAlgn="base" hangingPunct="0">
              <a:spcBef>
                <a:spcPct val="0"/>
              </a:spcBef>
              <a:spcAft>
                <a:spcPct val="0"/>
              </a:spcAft>
            </a:pPr>
            <a:endParaRPr lang="en-US" sz="1400" dirty="0">
              <a:solidFill>
                <a:prstClr val="black"/>
              </a:solidFill>
            </a:endParaRPr>
          </a:p>
          <a:p>
            <a:pPr eaLnBrk="0" fontAlgn="base" hangingPunct="0">
              <a:spcBef>
                <a:spcPct val="0"/>
              </a:spcBef>
              <a:spcAft>
                <a:spcPct val="0"/>
              </a:spcAft>
            </a:pPr>
            <a:endParaRPr lang="en-US" sz="1400" dirty="0">
              <a:solidFill>
                <a:prstClr val="black"/>
              </a:solidFill>
            </a:endParaRPr>
          </a:p>
        </p:txBody>
      </p:sp>
      <p:sp>
        <p:nvSpPr>
          <p:cNvPr id="7" name="Text Box 2"/>
          <p:cNvSpPr txBox="1">
            <a:spLocks noChangeArrowheads="1"/>
          </p:cNvSpPr>
          <p:nvPr/>
        </p:nvSpPr>
        <p:spPr bwMode="auto">
          <a:xfrm>
            <a:off x="0" y="44624"/>
            <a:ext cx="9142090" cy="1152128"/>
          </a:xfrm>
          <a:prstGeom prst="rect">
            <a:avLst/>
          </a:prstGeom>
          <a:no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pPr>
            <a:r>
              <a:rPr lang="en-US" sz="3600" b="1" dirty="0" smtClean="0">
                <a:solidFill>
                  <a:srgbClr val="0070C0"/>
                </a:solidFill>
                <a:latin typeface="Calibri" panose="020F0502020204030204" pitchFamily="34" charset="0"/>
                <a:ea typeface="+mj-ea"/>
                <a:cs typeface="Calibri" panose="020F0502020204030204" pitchFamily="34" charset="0"/>
              </a:rPr>
              <a:t>Proficient* </a:t>
            </a:r>
            <a:r>
              <a:rPr lang="en-US" sz="3600" b="1" dirty="0">
                <a:solidFill>
                  <a:srgbClr val="0070C0"/>
                </a:solidFill>
                <a:latin typeface="Calibri" panose="020F0502020204030204" pitchFamily="34" charset="0"/>
                <a:ea typeface="+mj-ea"/>
                <a:cs typeface="Calibri" panose="020F0502020204030204" pitchFamily="34" charset="0"/>
              </a:rPr>
              <a:t>Laboratory Status in SEAR </a:t>
            </a:r>
          </a:p>
          <a:p>
            <a:pPr algn="ctr" eaLnBrk="0" fontAlgn="base" hangingPunct="0">
              <a:spcBef>
                <a:spcPct val="0"/>
              </a:spcBef>
              <a:spcAft>
                <a:spcPct val="0"/>
              </a:spcAft>
            </a:pPr>
            <a:r>
              <a:rPr lang="en-US" sz="3600" b="1" dirty="0">
                <a:solidFill>
                  <a:srgbClr val="0070C0"/>
                </a:solidFill>
                <a:latin typeface="Calibri" panose="020F0502020204030204" pitchFamily="34" charset="0"/>
                <a:ea typeface="+mj-ea"/>
                <a:cs typeface="Calibri" panose="020F0502020204030204" pitchFamily="34" charset="0"/>
              </a:rPr>
              <a:t>(as of May 2016)</a:t>
            </a:r>
            <a:endParaRPr lang="en-US" sz="3200" b="1" dirty="0">
              <a:solidFill>
                <a:srgbClr val="0070C0"/>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696578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rPr>
              <a:t>To enhance Internal quality control</a:t>
            </a:r>
            <a:r>
              <a:rPr lang="en-US" dirty="0"/>
              <a:t> </a:t>
            </a:r>
          </a:p>
        </p:txBody>
      </p:sp>
      <p:sp>
        <p:nvSpPr>
          <p:cNvPr id="3" name="Text Placeholder 2"/>
          <p:cNvSpPr>
            <a:spLocks noGrp="1"/>
          </p:cNvSpPr>
          <p:nvPr>
            <p:ph type="body" idx="1"/>
          </p:nvPr>
        </p:nvSpPr>
        <p:spPr/>
        <p:txBody>
          <a:bodyPr>
            <a:normAutofit fontScale="92500"/>
          </a:bodyPr>
          <a:lstStyle/>
          <a:p>
            <a:pPr algn="ctr"/>
            <a:r>
              <a:rPr lang="en-US" sz="2200" dirty="0" smtClean="0"/>
              <a:t>Opportunities for improvement</a:t>
            </a:r>
            <a:endParaRPr lang="en-US" dirty="0"/>
          </a:p>
        </p:txBody>
      </p:sp>
      <p:sp>
        <p:nvSpPr>
          <p:cNvPr id="4" name="Content Placeholder 3"/>
          <p:cNvSpPr>
            <a:spLocks noGrp="1"/>
          </p:cNvSpPr>
          <p:nvPr>
            <p:ph sz="half" idx="2"/>
          </p:nvPr>
        </p:nvSpPr>
        <p:spPr/>
        <p:txBody>
          <a:bodyPr/>
          <a:lstStyle/>
          <a:p>
            <a:r>
              <a:rPr lang="en-US" dirty="0"/>
              <a:t>Supervision </a:t>
            </a:r>
            <a:endParaRPr lang="en-US" dirty="0" smtClean="0"/>
          </a:p>
          <a:p>
            <a:r>
              <a:rPr lang="en-US" dirty="0" smtClean="0"/>
              <a:t>In house control</a:t>
            </a:r>
          </a:p>
          <a:p>
            <a:r>
              <a:rPr lang="en-US" dirty="0" smtClean="0"/>
              <a:t>West guard rule</a:t>
            </a:r>
          </a:p>
          <a:p>
            <a:r>
              <a:rPr lang="en-US" dirty="0" smtClean="0"/>
              <a:t>In house calibration </a:t>
            </a:r>
          </a:p>
          <a:p>
            <a:r>
              <a:rPr lang="en-US" dirty="0" smtClean="0"/>
              <a:t>Document control</a:t>
            </a:r>
          </a:p>
          <a:p>
            <a:r>
              <a:rPr lang="en-US" dirty="0" smtClean="0"/>
              <a:t>GLP &amp; Safety</a:t>
            </a:r>
          </a:p>
          <a:p>
            <a:r>
              <a:rPr lang="en-US" dirty="0" smtClean="0"/>
              <a:t>CQI </a:t>
            </a:r>
          </a:p>
          <a:p>
            <a:endParaRPr lang="en-US" dirty="0"/>
          </a:p>
        </p:txBody>
      </p:sp>
      <p:sp>
        <p:nvSpPr>
          <p:cNvPr id="5" name="Text Placeholder 4"/>
          <p:cNvSpPr>
            <a:spLocks noGrp="1"/>
          </p:cNvSpPr>
          <p:nvPr>
            <p:ph type="body" sz="quarter" idx="3"/>
          </p:nvPr>
        </p:nvSpPr>
        <p:spPr/>
        <p:txBody>
          <a:bodyPr/>
          <a:lstStyle/>
          <a:p>
            <a:pPr algn="ctr"/>
            <a:r>
              <a:rPr lang="en-US" dirty="0" smtClean="0"/>
              <a:t>Actions</a:t>
            </a:r>
            <a:endParaRPr lang="en-US" dirty="0"/>
          </a:p>
        </p:txBody>
      </p:sp>
      <p:sp>
        <p:nvSpPr>
          <p:cNvPr id="6" name="Content Placeholder 5"/>
          <p:cNvSpPr>
            <a:spLocks noGrp="1"/>
          </p:cNvSpPr>
          <p:nvPr>
            <p:ph sz="quarter" idx="4"/>
          </p:nvPr>
        </p:nvSpPr>
        <p:spPr/>
        <p:txBody>
          <a:bodyPr>
            <a:normAutofit lnSpcReduction="10000"/>
          </a:bodyPr>
          <a:lstStyle/>
          <a:p>
            <a:r>
              <a:rPr lang="en-US" dirty="0"/>
              <a:t>Strengthen laboratory management </a:t>
            </a:r>
            <a:r>
              <a:rPr lang="en-US" dirty="0" smtClean="0"/>
              <a:t>skill and CQI (better we can do): The regional meeting was provided in Jakarta2014)</a:t>
            </a:r>
          </a:p>
          <a:p>
            <a:r>
              <a:rPr lang="en-US" dirty="0" smtClean="0"/>
              <a:t>Build the lab assessors: The </a:t>
            </a:r>
            <a:r>
              <a:rPr lang="en-US" dirty="0"/>
              <a:t>workshop on capacity building in measles and rubella laboratory </a:t>
            </a:r>
            <a:r>
              <a:rPr lang="en-US" dirty="0" smtClean="0"/>
              <a:t>accreditation in Bangkok 2015</a:t>
            </a:r>
            <a:endParaRPr lang="en-US" dirty="0"/>
          </a:p>
        </p:txBody>
      </p:sp>
    </p:spTree>
    <p:extLst>
      <p:ext uri="{BB962C8B-B14F-4D97-AF65-F5344CB8AC3E}">
        <p14:creationId xmlns:p14="http://schemas.microsoft.com/office/powerpoint/2010/main" val="314648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70C0"/>
                </a:solidFill>
              </a:rPr>
              <a:t>The further step for internal quality control improvement</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To implement the internal quality auditing process: </a:t>
            </a:r>
            <a:r>
              <a:rPr lang="en-AU" i="1" dirty="0">
                <a:solidFill>
                  <a:srgbClr val="0070C0"/>
                </a:solidFill>
                <a:ea typeface="Times New Roman"/>
              </a:rPr>
              <a:t>The Regional workshop for strengthening capacity and internal quality assurance for the SEAR measles and rubella laboratory </a:t>
            </a:r>
            <a:r>
              <a:rPr lang="en-AU" i="1" dirty="0" smtClean="0">
                <a:solidFill>
                  <a:srgbClr val="0070C0"/>
                </a:solidFill>
                <a:ea typeface="Times New Roman"/>
              </a:rPr>
              <a:t>network in Bhutan, August 2016</a:t>
            </a:r>
            <a:r>
              <a:rPr lang="en-US" i="1" dirty="0" smtClean="0">
                <a:solidFill>
                  <a:srgbClr val="0070C0"/>
                </a:solidFill>
              </a:rPr>
              <a:t> </a:t>
            </a:r>
            <a:endParaRPr lang="en-US" i="1" dirty="0">
              <a:solidFill>
                <a:srgbClr val="0070C0"/>
              </a:solidFill>
            </a:endParaRPr>
          </a:p>
        </p:txBody>
      </p:sp>
    </p:spTree>
    <p:extLst>
      <p:ext uri="{BB962C8B-B14F-4D97-AF65-F5344CB8AC3E}">
        <p14:creationId xmlns:p14="http://schemas.microsoft.com/office/powerpoint/2010/main" val="20604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rgbClr val="0070C0"/>
                </a:solidFill>
                <a:latin typeface="Arial" panose="020B0604020202020204" pitchFamily="34" charset="0"/>
                <a:cs typeface="Arial" panose="020B0604020202020204" pitchFamily="34" charset="0"/>
              </a:rPr>
              <a:t>To enhance the virus detection and </a:t>
            </a:r>
            <a:r>
              <a:rPr lang="en-US" sz="3200" dirty="0" smtClean="0">
                <a:solidFill>
                  <a:srgbClr val="0070C0"/>
                </a:solidFill>
                <a:latin typeface="Arial" panose="020B0604020202020204" pitchFamily="34" charset="0"/>
                <a:cs typeface="Arial" panose="020B0604020202020204" pitchFamily="34" charset="0"/>
              </a:rPr>
              <a:t>genotyping </a:t>
            </a:r>
            <a:r>
              <a:rPr lang="en-US" sz="3200" dirty="0">
                <a:solidFill>
                  <a:srgbClr val="0070C0"/>
                </a:solidFill>
                <a:latin typeface="Arial" panose="020B0604020202020204" pitchFamily="34" charset="0"/>
                <a:cs typeface="Arial" panose="020B0604020202020204" pitchFamily="34" charset="0"/>
              </a:rPr>
              <a:t>result</a:t>
            </a:r>
            <a:endParaRPr lang="en-US"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lnSpcReduction="10000"/>
          </a:bodyPr>
          <a:lstStyle/>
          <a:p>
            <a:r>
              <a:rPr lang="en-US" dirty="0"/>
              <a:t>Establishing molecular labs</a:t>
            </a:r>
          </a:p>
          <a:p>
            <a:r>
              <a:rPr lang="en-US" dirty="0"/>
              <a:t>Use the referral system in regional network to  enhance submission of genotypes sequencing data in </a:t>
            </a:r>
            <a:r>
              <a:rPr lang="en-US" dirty="0" err="1"/>
              <a:t>MeaNS</a:t>
            </a:r>
            <a:r>
              <a:rPr lang="en-US" dirty="0"/>
              <a:t> and </a:t>
            </a:r>
            <a:r>
              <a:rPr lang="en-US" dirty="0" err="1"/>
              <a:t>RubeNS</a:t>
            </a:r>
            <a:endParaRPr lang="en-US" dirty="0"/>
          </a:p>
          <a:p>
            <a:r>
              <a:rPr lang="en-US" dirty="0"/>
              <a:t>Encouragement of genotypes data </a:t>
            </a:r>
            <a:r>
              <a:rPr lang="en-US" dirty="0" smtClean="0"/>
              <a:t>sharing: Indonesia started submitting the nucleotides sequence data to </a:t>
            </a:r>
            <a:r>
              <a:rPr lang="en-US" dirty="0" err="1" smtClean="0"/>
              <a:t>MeaNS</a:t>
            </a:r>
            <a:r>
              <a:rPr lang="en-US" dirty="0" smtClean="0"/>
              <a:t> and </a:t>
            </a:r>
            <a:r>
              <a:rPr lang="en-US" dirty="0" err="1" smtClean="0"/>
              <a:t>RubeNS</a:t>
            </a:r>
            <a:r>
              <a:rPr lang="en-US" dirty="0" smtClean="0"/>
              <a:t> in June 2016</a:t>
            </a:r>
          </a:p>
        </p:txBody>
      </p:sp>
    </p:spTree>
    <p:extLst>
      <p:ext uri="{BB962C8B-B14F-4D97-AF65-F5344CB8AC3E}">
        <p14:creationId xmlns:p14="http://schemas.microsoft.com/office/powerpoint/2010/main" val="1868426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116632"/>
            <a:ext cx="8507288" cy="1259632"/>
          </a:xfrm>
        </p:spPr>
        <p:txBody>
          <a:bodyPr>
            <a:normAutofit fontScale="90000"/>
          </a:bodyPr>
          <a:lstStyle/>
          <a:p>
            <a:r>
              <a:rPr lang="en-US" sz="3100" dirty="0">
                <a:solidFill>
                  <a:srgbClr val="0070C0"/>
                </a:solidFill>
                <a:latin typeface="Arial" panose="020B0604020202020204" pitchFamily="34" charset="0"/>
                <a:cs typeface="Arial" panose="020B0604020202020204" pitchFamily="34" charset="0"/>
              </a:rPr>
              <a:t>Establishing the molecular labs for viral genome detection and amplification in </a:t>
            </a:r>
            <a:r>
              <a:rPr lang="en-US" sz="3100" dirty="0" smtClean="0">
                <a:solidFill>
                  <a:srgbClr val="0070C0"/>
                </a:solidFill>
                <a:latin typeface="Arial" panose="020B0604020202020204" pitchFamily="34" charset="0"/>
                <a:cs typeface="Arial" panose="020B0604020202020204" pitchFamily="34" charset="0"/>
              </a:rPr>
              <a:t>2014-2016</a:t>
            </a:r>
            <a:endParaRPr lang="en-US"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6" y="1412776"/>
            <a:ext cx="8291264" cy="4713387"/>
          </a:xfrm>
        </p:spPr>
        <p:txBody>
          <a:bodyPr>
            <a:normAutofit fontScale="92500" lnSpcReduction="20000"/>
          </a:bodyPr>
          <a:lstStyle/>
          <a:p>
            <a:r>
              <a:rPr lang="en-US" sz="3000" dirty="0" smtClean="0">
                <a:latin typeface="Arial" panose="020B0604020202020204" pitchFamily="34" charset="0"/>
                <a:cs typeface="Arial" panose="020B0604020202020204" pitchFamily="34" charset="0"/>
              </a:rPr>
              <a:t>2014: Provide molecular lab group training for 22 labs in 9 countries (Myanmar and Timor-Leste: not yet trained)</a:t>
            </a:r>
          </a:p>
          <a:p>
            <a:pPr marL="0" indent="0">
              <a:buNone/>
            </a:pPr>
            <a:endParaRPr lang="en-US" sz="30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2015: Provide on site training for 3 labs:</a:t>
            </a:r>
          </a:p>
          <a:p>
            <a:pPr lvl="1"/>
            <a:r>
              <a:rPr lang="en-US" sz="2600" dirty="0">
                <a:latin typeface="Arial" panose="020B0604020202020204" pitchFamily="34" charset="0"/>
                <a:cs typeface="Arial" panose="020B0604020202020204" pitchFamily="34" charset="0"/>
              </a:rPr>
              <a:t>Sri Lanka: Conventional RT PCR</a:t>
            </a:r>
          </a:p>
          <a:p>
            <a:pPr lvl="1"/>
            <a:r>
              <a:rPr lang="en-US" sz="2600" dirty="0">
                <a:latin typeface="Arial" panose="020B0604020202020204" pitchFamily="34" charset="0"/>
                <a:cs typeface="Arial" panose="020B0604020202020204" pitchFamily="34" charset="0"/>
              </a:rPr>
              <a:t>Nepal: Conventional RT PCR</a:t>
            </a:r>
          </a:p>
          <a:p>
            <a:pPr lvl="1"/>
            <a:r>
              <a:rPr lang="en-US" sz="2600" dirty="0">
                <a:latin typeface="Arial" panose="020B0604020202020204" pitchFamily="34" charset="0"/>
                <a:cs typeface="Arial" panose="020B0604020202020204" pitchFamily="34" charset="0"/>
              </a:rPr>
              <a:t>Bangladesh: Conventional RT </a:t>
            </a:r>
            <a:r>
              <a:rPr lang="en-US" sz="2600" dirty="0" smtClean="0">
                <a:latin typeface="Arial" panose="020B0604020202020204" pitchFamily="34" charset="0"/>
                <a:cs typeface="Arial" panose="020B0604020202020204" pitchFamily="34" charset="0"/>
              </a:rPr>
              <a:t>PCR</a:t>
            </a:r>
          </a:p>
          <a:p>
            <a:pPr marL="457200" lvl="1" indent="0">
              <a:buNone/>
            </a:pPr>
            <a:endParaRPr lang="en-US" sz="2600" dirty="0" smtClean="0">
              <a:latin typeface="Arial" panose="020B0604020202020204" pitchFamily="34" charset="0"/>
              <a:cs typeface="Arial" panose="020B0604020202020204" pitchFamily="34" charset="0"/>
            </a:endParaRPr>
          </a:p>
          <a:p>
            <a:r>
              <a:rPr lang="en-US" sz="3000" dirty="0" smtClean="0">
                <a:latin typeface="Arial" panose="020B0604020202020204" pitchFamily="34" charset="0"/>
                <a:cs typeface="Arial" panose="020B0604020202020204" pitchFamily="34" charset="0"/>
              </a:rPr>
              <a:t>2016: Provide on site training for 2 labs:</a:t>
            </a:r>
          </a:p>
          <a:p>
            <a:pPr lvl="1"/>
            <a:r>
              <a:rPr lang="en-US" sz="2600" dirty="0">
                <a:latin typeface="Arial" panose="020B0604020202020204" pitchFamily="34" charset="0"/>
                <a:cs typeface="Arial" panose="020B0604020202020204" pitchFamily="34" charset="0"/>
              </a:rPr>
              <a:t>Myanmar: Conventional RT PCR and sequencing</a:t>
            </a:r>
          </a:p>
          <a:p>
            <a:pPr lvl="1"/>
            <a:r>
              <a:rPr lang="en-US" sz="2600" dirty="0">
                <a:latin typeface="Arial" panose="020B0604020202020204" pitchFamily="34" charset="0"/>
                <a:cs typeface="Arial" panose="020B0604020202020204" pitchFamily="34" charset="0"/>
              </a:rPr>
              <a:t>Bhutan: Conventional RT PCR and Real time PCR</a:t>
            </a:r>
            <a:endParaRPr lang="en-US" dirty="0" smtClean="0">
              <a:latin typeface="Arial" panose="020B0604020202020204" pitchFamily="34" charset="0"/>
              <a:cs typeface="Arial" panose="020B0604020202020204" pitchFamily="34" charset="0"/>
            </a:endParaRPr>
          </a:p>
          <a:p>
            <a:endParaRPr lang="en-US" dirty="0" smtClean="0"/>
          </a:p>
          <a:p>
            <a:endParaRPr lang="en-US" dirty="0"/>
          </a:p>
        </p:txBody>
      </p:sp>
    </p:spTree>
    <p:extLst>
      <p:ext uri="{BB962C8B-B14F-4D97-AF65-F5344CB8AC3E}">
        <p14:creationId xmlns:p14="http://schemas.microsoft.com/office/powerpoint/2010/main" val="3623268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507288" cy="1584176"/>
          </a:xfrm>
        </p:spPr>
        <p:txBody>
          <a:bodyPr>
            <a:normAutofit fontScale="90000"/>
          </a:bodyPr>
          <a:lstStyle/>
          <a:p>
            <a:r>
              <a:rPr lang="en-US" dirty="0" smtClean="0">
                <a:solidFill>
                  <a:srgbClr val="0070C0"/>
                </a:solidFill>
                <a:latin typeface="Arial" panose="020B0604020202020204" pitchFamily="34" charset="0"/>
                <a:cs typeface="Arial" panose="020B0604020202020204" pitchFamily="34" charset="0"/>
              </a:rPr>
              <a:t>Use the referral system in regional network to  enhance submission of genotypes sequencing data in </a:t>
            </a:r>
            <a:r>
              <a:rPr lang="en-US" dirty="0" err="1" smtClean="0">
                <a:solidFill>
                  <a:srgbClr val="0070C0"/>
                </a:solidFill>
                <a:latin typeface="Arial" panose="020B0604020202020204" pitchFamily="34" charset="0"/>
                <a:cs typeface="Arial" panose="020B0604020202020204" pitchFamily="34" charset="0"/>
              </a:rPr>
              <a:t>MeaNS</a:t>
            </a:r>
            <a:r>
              <a:rPr lang="en-US" dirty="0" smtClean="0">
                <a:solidFill>
                  <a:srgbClr val="0070C0"/>
                </a:solidFill>
                <a:latin typeface="Arial" panose="020B0604020202020204" pitchFamily="34" charset="0"/>
                <a:cs typeface="Arial" panose="020B0604020202020204" pitchFamily="34" charset="0"/>
              </a:rPr>
              <a:t> and </a:t>
            </a:r>
            <a:r>
              <a:rPr lang="en-US" dirty="0" err="1" smtClean="0">
                <a:solidFill>
                  <a:srgbClr val="0070C0"/>
                </a:solidFill>
                <a:latin typeface="Arial" panose="020B0604020202020204" pitchFamily="34" charset="0"/>
                <a:cs typeface="Arial" panose="020B0604020202020204" pitchFamily="34" charset="0"/>
              </a:rPr>
              <a:t>RubeNS</a:t>
            </a:r>
            <a:endParaRPr lang="en-US"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99381"/>
            <a:ext cx="8229600" cy="4525963"/>
          </a:xfrm>
        </p:spPr>
        <p:txBody>
          <a:bodyPr/>
          <a:lstStyle/>
          <a:p>
            <a:r>
              <a:rPr lang="en-US" dirty="0" smtClean="0">
                <a:latin typeface="+mn-lt"/>
              </a:rPr>
              <a:t>Initiated the referral system for genotypes sequencing as appropriate:</a:t>
            </a:r>
          </a:p>
          <a:p>
            <a:pPr lvl="1"/>
            <a:r>
              <a:rPr lang="en-US" dirty="0" smtClean="0">
                <a:latin typeface="+mn-lt"/>
              </a:rPr>
              <a:t>India (7 labs): refer to NIV, Pune</a:t>
            </a:r>
          </a:p>
          <a:p>
            <a:pPr lvl="1"/>
            <a:r>
              <a:rPr lang="en-US" dirty="0" smtClean="0">
                <a:latin typeface="+mn-lt"/>
              </a:rPr>
              <a:t>Indonesia (4 labs): refer to </a:t>
            </a:r>
            <a:r>
              <a:rPr lang="en-US" dirty="0" err="1" smtClean="0">
                <a:latin typeface="+mn-lt"/>
              </a:rPr>
              <a:t>BioFarma</a:t>
            </a:r>
            <a:r>
              <a:rPr lang="en-US" dirty="0" smtClean="0">
                <a:latin typeface="+mn-lt"/>
              </a:rPr>
              <a:t>, Bandung and NIHRD, Jakarta</a:t>
            </a:r>
          </a:p>
          <a:p>
            <a:pPr lvl="1"/>
            <a:r>
              <a:rPr lang="en-US" dirty="0" smtClean="0">
                <a:latin typeface="+mn-lt"/>
              </a:rPr>
              <a:t>Nine countries (12 labs): refer to RRL, Thailand</a:t>
            </a:r>
          </a:p>
          <a:p>
            <a:endParaRPr lang="en-US" dirty="0"/>
          </a:p>
        </p:txBody>
      </p:sp>
    </p:spTree>
    <p:extLst>
      <p:ext uri="{BB962C8B-B14F-4D97-AF65-F5344CB8AC3E}">
        <p14:creationId xmlns:p14="http://schemas.microsoft.com/office/powerpoint/2010/main" val="2438282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6513" y="765175"/>
            <a:ext cx="6804026" cy="5035550"/>
            <a:chOff x="0" y="764704"/>
            <a:chExt cx="7356357" cy="5620566"/>
          </a:xfrm>
        </p:grpSpPr>
        <p:pic>
          <p:nvPicPr>
            <p:cNvPr id="3" name="Picture 8" descr="SEAR-MAP-b.gif"/>
            <p:cNvPicPr>
              <a:picLocks noChangeAspect="1"/>
            </p:cNvPicPr>
            <p:nvPr/>
          </p:nvPicPr>
          <p:blipFill>
            <a:blip r:embed="rId2" cstate="print"/>
            <a:srcRect/>
            <a:stretch>
              <a:fillRect/>
            </a:stretch>
          </p:blipFill>
          <p:spPr bwMode="auto">
            <a:xfrm>
              <a:off x="0" y="764704"/>
              <a:ext cx="7356357" cy="5518269"/>
            </a:xfrm>
            <a:prstGeom prst="rect">
              <a:avLst/>
            </a:prstGeom>
            <a:ln>
              <a:noFill/>
            </a:ln>
            <a:effectLst>
              <a:softEdge rad="112500"/>
            </a:effectLst>
          </p:spPr>
        </p:pic>
        <p:sp>
          <p:nvSpPr>
            <p:cNvPr id="4" name="TextBox 3"/>
            <p:cNvSpPr txBox="1"/>
            <p:nvPr/>
          </p:nvSpPr>
          <p:spPr>
            <a:xfrm>
              <a:off x="755203" y="2781162"/>
              <a:ext cx="526925" cy="292369"/>
            </a:xfrm>
            <a:prstGeom prst="rect">
              <a:avLst/>
            </a:prstGeom>
            <a:noFill/>
          </p:spPr>
          <p:txBody>
            <a:bodyPr wrap="none">
              <a:spAutoFit/>
            </a:bodyPr>
            <a:lstStyle/>
            <a:p>
              <a:pPr>
                <a:defRPr/>
              </a:pPr>
              <a:r>
                <a:rPr lang="en-US" sz="1100" dirty="0">
                  <a:solidFill>
                    <a:prstClr val="white">
                      <a:lumMod val="65000"/>
                    </a:prstClr>
                  </a:solidFill>
                </a:rPr>
                <a:t>India</a:t>
              </a:r>
            </a:p>
          </p:txBody>
        </p:sp>
        <p:sp>
          <p:nvSpPr>
            <p:cNvPr id="5" name="TextBox 4"/>
            <p:cNvSpPr txBox="1"/>
            <p:nvPr/>
          </p:nvSpPr>
          <p:spPr>
            <a:xfrm>
              <a:off x="1259816" y="2059986"/>
              <a:ext cx="586998" cy="292368"/>
            </a:xfrm>
            <a:prstGeom prst="rect">
              <a:avLst/>
            </a:prstGeom>
            <a:noFill/>
          </p:spPr>
          <p:txBody>
            <a:bodyPr wrap="none">
              <a:spAutoFit/>
            </a:bodyPr>
            <a:lstStyle/>
            <a:p>
              <a:pPr>
                <a:defRPr/>
              </a:pPr>
              <a:r>
                <a:rPr lang="en-US" sz="1100" dirty="0">
                  <a:solidFill>
                    <a:prstClr val="white">
                      <a:lumMod val="65000"/>
                    </a:prstClr>
                  </a:solidFill>
                </a:rPr>
                <a:t>Nepal</a:t>
              </a:r>
            </a:p>
          </p:txBody>
        </p:sp>
        <p:sp>
          <p:nvSpPr>
            <p:cNvPr id="6" name="TextBox 5"/>
            <p:cNvSpPr txBox="1"/>
            <p:nvPr/>
          </p:nvSpPr>
          <p:spPr>
            <a:xfrm>
              <a:off x="1946336" y="1487541"/>
              <a:ext cx="825318" cy="532477"/>
            </a:xfrm>
            <a:prstGeom prst="rect">
              <a:avLst/>
            </a:prstGeom>
            <a:noFill/>
          </p:spPr>
          <p:txBody>
            <a:bodyPr wrap="none">
              <a:spAutoFit/>
            </a:bodyPr>
            <a:lstStyle/>
            <a:p>
              <a:pPr>
                <a:defRPr/>
              </a:pPr>
              <a:r>
                <a:rPr lang="en-US" sz="1400" b="1" dirty="0" smtClean="0">
                  <a:solidFill>
                    <a:srgbClr val="00B050"/>
                  </a:solidFill>
                  <a:latin typeface="Arial Rounded MT Bold" pitchFamily="34" charset="0"/>
                </a:rPr>
                <a:t>D8, B3</a:t>
              </a:r>
            </a:p>
            <a:p>
              <a:pPr>
                <a:defRPr/>
              </a:pPr>
              <a:r>
                <a:rPr lang="en-US" sz="1100" dirty="0" smtClean="0">
                  <a:solidFill>
                    <a:prstClr val="white">
                      <a:lumMod val="65000"/>
                    </a:prstClr>
                  </a:solidFill>
                </a:rPr>
                <a:t>Bhutan</a:t>
              </a:r>
              <a:endParaRPr lang="en-US" sz="1100" dirty="0">
                <a:solidFill>
                  <a:prstClr val="white">
                    <a:lumMod val="65000"/>
                  </a:prstClr>
                </a:solidFill>
              </a:endParaRPr>
            </a:p>
          </p:txBody>
        </p:sp>
        <p:cxnSp>
          <p:nvCxnSpPr>
            <p:cNvPr id="7" name="Straight Arrow Connector 6"/>
            <p:cNvCxnSpPr/>
            <p:nvPr/>
          </p:nvCxnSpPr>
          <p:spPr>
            <a:xfrm>
              <a:off x="2267323" y="1989109"/>
              <a:ext cx="0" cy="350842"/>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1663162" y="3197566"/>
              <a:ext cx="949152" cy="290597"/>
            </a:xfrm>
            <a:prstGeom prst="rect">
              <a:avLst/>
            </a:prstGeom>
            <a:noFill/>
          </p:spPr>
          <p:txBody>
            <a:bodyPr wrap="none">
              <a:spAutoFit/>
            </a:bodyPr>
            <a:lstStyle/>
            <a:p>
              <a:pPr>
                <a:defRPr/>
              </a:pPr>
              <a:r>
                <a:rPr lang="en-US" sz="1100" dirty="0">
                  <a:solidFill>
                    <a:prstClr val="white">
                      <a:lumMod val="65000"/>
                    </a:prstClr>
                  </a:solidFill>
                </a:rPr>
                <a:t>Bangladesh</a:t>
              </a:r>
            </a:p>
          </p:txBody>
        </p:sp>
        <p:cxnSp>
          <p:nvCxnSpPr>
            <p:cNvPr id="9" name="Straight Arrow Connector 8"/>
            <p:cNvCxnSpPr/>
            <p:nvPr/>
          </p:nvCxnSpPr>
          <p:spPr>
            <a:xfrm flipV="1">
              <a:off x="2123149" y="2708513"/>
              <a:ext cx="72087" cy="575877"/>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1043553" y="4292620"/>
              <a:ext cx="784380" cy="292368"/>
            </a:xfrm>
            <a:prstGeom prst="rect">
              <a:avLst/>
            </a:prstGeom>
            <a:noFill/>
          </p:spPr>
          <p:txBody>
            <a:bodyPr wrap="none">
              <a:spAutoFit/>
            </a:bodyPr>
            <a:lstStyle/>
            <a:p>
              <a:pPr>
                <a:defRPr/>
              </a:pPr>
              <a:r>
                <a:rPr lang="en-US" sz="1100" dirty="0">
                  <a:solidFill>
                    <a:prstClr val="white">
                      <a:lumMod val="65000"/>
                    </a:prstClr>
                  </a:solidFill>
                </a:rPr>
                <a:t>Sri Lanka</a:t>
              </a:r>
            </a:p>
          </p:txBody>
        </p:sp>
        <p:sp>
          <p:nvSpPr>
            <p:cNvPr id="11" name="TextBox 10"/>
            <p:cNvSpPr txBox="1"/>
            <p:nvPr/>
          </p:nvSpPr>
          <p:spPr>
            <a:xfrm>
              <a:off x="2627761" y="2637636"/>
              <a:ext cx="834155" cy="290597"/>
            </a:xfrm>
            <a:prstGeom prst="rect">
              <a:avLst/>
            </a:prstGeom>
            <a:noFill/>
          </p:spPr>
          <p:txBody>
            <a:bodyPr wrap="none">
              <a:spAutoFit/>
            </a:bodyPr>
            <a:lstStyle/>
            <a:p>
              <a:pPr>
                <a:defRPr/>
              </a:pPr>
              <a:r>
                <a:rPr lang="en-US" sz="1100" dirty="0">
                  <a:solidFill>
                    <a:prstClr val="white">
                      <a:lumMod val="65000"/>
                    </a:prstClr>
                  </a:solidFill>
                </a:rPr>
                <a:t>Myanmar</a:t>
              </a:r>
            </a:p>
          </p:txBody>
        </p:sp>
        <p:sp>
          <p:nvSpPr>
            <p:cNvPr id="12" name="TextBox 11"/>
            <p:cNvSpPr txBox="1"/>
            <p:nvPr/>
          </p:nvSpPr>
          <p:spPr>
            <a:xfrm>
              <a:off x="3132373" y="3357040"/>
              <a:ext cx="760352" cy="292368"/>
            </a:xfrm>
            <a:prstGeom prst="rect">
              <a:avLst/>
            </a:prstGeom>
            <a:noFill/>
          </p:spPr>
          <p:txBody>
            <a:bodyPr wrap="none">
              <a:spAutoFit/>
            </a:bodyPr>
            <a:lstStyle/>
            <a:p>
              <a:pPr>
                <a:defRPr/>
              </a:pPr>
              <a:r>
                <a:rPr lang="en-US" sz="1100" dirty="0">
                  <a:solidFill>
                    <a:prstClr val="white">
                      <a:lumMod val="65000"/>
                    </a:prstClr>
                  </a:solidFill>
                </a:rPr>
                <a:t>Thailand</a:t>
              </a:r>
            </a:p>
          </p:txBody>
        </p:sp>
        <p:sp>
          <p:nvSpPr>
            <p:cNvPr id="13" name="TextBox 12"/>
            <p:cNvSpPr txBox="1"/>
            <p:nvPr/>
          </p:nvSpPr>
          <p:spPr>
            <a:xfrm>
              <a:off x="4139882" y="5013795"/>
              <a:ext cx="834155" cy="290597"/>
            </a:xfrm>
            <a:prstGeom prst="rect">
              <a:avLst/>
            </a:prstGeom>
            <a:noFill/>
          </p:spPr>
          <p:txBody>
            <a:bodyPr wrap="none">
              <a:spAutoFit/>
            </a:bodyPr>
            <a:lstStyle/>
            <a:p>
              <a:pPr>
                <a:defRPr/>
              </a:pPr>
              <a:r>
                <a:rPr lang="en-US" sz="1100" dirty="0">
                  <a:solidFill>
                    <a:prstClr val="white">
                      <a:lumMod val="65000"/>
                    </a:prstClr>
                  </a:solidFill>
                </a:rPr>
                <a:t>Indonesia</a:t>
              </a:r>
            </a:p>
          </p:txBody>
        </p:sp>
        <p:sp>
          <p:nvSpPr>
            <p:cNvPr id="14" name="TextBox 13"/>
            <p:cNvSpPr txBox="1"/>
            <p:nvPr/>
          </p:nvSpPr>
          <p:spPr>
            <a:xfrm>
              <a:off x="6084527" y="6092902"/>
              <a:ext cx="964599" cy="292368"/>
            </a:xfrm>
            <a:prstGeom prst="rect">
              <a:avLst/>
            </a:prstGeom>
            <a:noFill/>
          </p:spPr>
          <p:txBody>
            <a:bodyPr wrap="none">
              <a:spAutoFit/>
            </a:bodyPr>
            <a:lstStyle/>
            <a:p>
              <a:pPr>
                <a:defRPr/>
              </a:pPr>
              <a:r>
                <a:rPr lang="en-US" sz="1100" dirty="0">
                  <a:solidFill>
                    <a:prstClr val="white">
                      <a:lumMod val="65000"/>
                    </a:prstClr>
                  </a:solidFill>
                </a:rPr>
                <a:t>Timor </a:t>
              </a:r>
              <a:r>
                <a:rPr lang="en-US" sz="1100" dirty="0" err="1">
                  <a:solidFill>
                    <a:prstClr val="white">
                      <a:lumMod val="65000"/>
                    </a:prstClr>
                  </a:solidFill>
                </a:rPr>
                <a:t>Leste</a:t>
              </a:r>
              <a:endParaRPr lang="en-US" sz="1100" dirty="0">
                <a:solidFill>
                  <a:prstClr val="white">
                    <a:lumMod val="65000"/>
                  </a:prstClr>
                </a:solidFill>
              </a:endParaRPr>
            </a:p>
          </p:txBody>
        </p:sp>
        <p:sp>
          <p:nvSpPr>
            <p:cNvPr id="15" name="TextBox 14"/>
            <p:cNvSpPr txBox="1"/>
            <p:nvPr/>
          </p:nvSpPr>
          <p:spPr>
            <a:xfrm>
              <a:off x="108132" y="5084672"/>
              <a:ext cx="789530" cy="292369"/>
            </a:xfrm>
            <a:prstGeom prst="rect">
              <a:avLst/>
            </a:prstGeom>
            <a:noFill/>
          </p:spPr>
          <p:txBody>
            <a:bodyPr wrap="none">
              <a:spAutoFit/>
            </a:bodyPr>
            <a:lstStyle/>
            <a:p>
              <a:pPr>
                <a:defRPr/>
              </a:pPr>
              <a:r>
                <a:rPr lang="en-US" sz="1100" dirty="0">
                  <a:solidFill>
                    <a:prstClr val="white">
                      <a:lumMod val="65000"/>
                    </a:prstClr>
                  </a:solidFill>
                </a:rPr>
                <a:t>Maldives</a:t>
              </a:r>
            </a:p>
          </p:txBody>
        </p:sp>
        <p:cxnSp>
          <p:nvCxnSpPr>
            <p:cNvPr id="16" name="Straight Arrow Connector 15"/>
            <p:cNvCxnSpPr/>
            <p:nvPr/>
          </p:nvCxnSpPr>
          <p:spPr>
            <a:xfrm flipH="1" flipV="1">
              <a:off x="5796177" y="6022025"/>
              <a:ext cx="360437" cy="214403"/>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sp>
          <p:nvSpPr>
            <p:cNvPr id="17" name="TextBox 16"/>
            <p:cNvSpPr txBox="1"/>
            <p:nvPr/>
          </p:nvSpPr>
          <p:spPr>
            <a:xfrm>
              <a:off x="5262387" y="833810"/>
              <a:ext cx="556103" cy="292368"/>
            </a:xfrm>
            <a:prstGeom prst="rect">
              <a:avLst/>
            </a:prstGeom>
            <a:noFill/>
          </p:spPr>
          <p:txBody>
            <a:bodyPr wrap="none">
              <a:spAutoFit/>
            </a:bodyPr>
            <a:lstStyle/>
            <a:p>
              <a:pPr>
                <a:defRPr/>
              </a:pPr>
              <a:r>
                <a:rPr lang="en-US" sz="1100" dirty="0">
                  <a:solidFill>
                    <a:prstClr val="white">
                      <a:lumMod val="65000"/>
                    </a:prstClr>
                  </a:solidFill>
                </a:rPr>
                <a:t>DPRK</a:t>
              </a:r>
            </a:p>
          </p:txBody>
        </p:sp>
      </p:grpSp>
      <p:sp>
        <p:nvSpPr>
          <p:cNvPr id="2051" name="TextBox 18"/>
          <p:cNvSpPr txBox="1">
            <a:spLocks noChangeArrowheads="1"/>
          </p:cNvSpPr>
          <p:nvPr/>
        </p:nvSpPr>
        <p:spPr bwMode="auto">
          <a:xfrm>
            <a:off x="106481" y="6597352"/>
            <a:ext cx="8569975" cy="200055"/>
          </a:xfrm>
          <a:prstGeom prst="rect">
            <a:avLst/>
          </a:prstGeom>
          <a:noFill/>
          <a:ln w="9525">
            <a:noFill/>
            <a:miter lim="800000"/>
            <a:headEnd/>
            <a:tailEnd/>
          </a:ln>
        </p:spPr>
        <p:txBody>
          <a:bodyPr wrap="none">
            <a:spAutoFit/>
          </a:bodyPr>
          <a:lstStyle/>
          <a:p>
            <a:r>
              <a:rPr lang="en-US" altLang="th-TH" sz="700" dirty="0">
                <a:solidFill>
                  <a:prstClr val="black"/>
                </a:solidFill>
              </a:rPr>
              <a:t>Source: Measles RRL in SEAR, Nation Institute of Health, Thailand, </a:t>
            </a:r>
            <a:r>
              <a:rPr lang="en-US" altLang="th-TH" sz="700" dirty="0" err="1">
                <a:solidFill>
                  <a:prstClr val="black"/>
                </a:solidFill>
              </a:rPr>
              <a:t>MeaNS</a:t>
            </a:r>
            <a:r>
              <a:rPr lang="en-US" altLang="th-TH" sz="700" dirty="0">
                <a:solidFill>
                  <a:prstClr val="black"/>
                </a:solidFill>
              </a:rPr>
              <a:t>, WHO SharePoint and </a:t>
            </a:r>
            <a:r>
              <a:rPr lang="en-AU" altLang="th-TH" sz="700" b="1" dirty="0">
                <a:solidFill>
                  <a:prstClr val="black"/>
                </a:solidFill>
              </a:rPr>
              <a:t>Intercountry Training on Molecular Technique for the SEAR Measles and Rubella Laboratory Network, Bangkok, Thailand, </a:t>
            </a:r>
            <a:r>
              <a:rPr lang="en-AU" altLang="th-TH" sz="700" b="1" dirty="0" smtClean="0">
                <a:solidFill>
                  <a:prstClr val="black"/>
                </a:solidFill>
              </a:rPr>
              <a:t>Feb 2014</a:t>
            </a:r>
            <a:endParaRPr lang="en-US" altLang="th-TH" sz="700" dirty="0">
              <a:solidFill>
                <a:prstClr val="black"/>
              </a:solidFill>
            </a:endParaRPr>
          </a:p>
        </p:txBody>
      </p:sp>
      <p:sp>
        <p:nvSpPr>
          <p:cNvPr id="2052" name="TextBox 21"/>
          <p:cNvSpPr txBox="1">
            <a:spLocks noChangeArrowheads="1"/>
          </p:cNvSpPr>
          <p:nvPr/>
        </p:nvSpPr>
        <p:spPr bwMode="auto">
          <a:xfrm>
            <a:off x="338138" y="2401888"/>
            <a:ext cx="1497012" cy="306387"/>
          </a:xfrm>
          <a:prstGeom prst="rect">
            <a:avLst/>
          </a:prstGeom>
          <a:noFill/>
          <a:ln w="9525">
            <a:noFill/>
            <a:miter lim="800000"/>
            <a:headEnd/>
            <a:tailEnd/>
          </a:ln>
        </p:spPr>
        <p:txBody>
          <a:bodyPr>
            <a:spAutoFit/>
          </a:bodyPr>
          <a:lstStyle/>
          <a:p>
            <a:r>
              <a:rPr lang="en-US" altLang="th-TH" sz="1400" b="1">
                <a:solidFill>
                  <a:srgbClr val="FF0000"/>
                </a:solidFill>
                <a:latin typeface="Arial Rounded MT Bold" pitchFamily="34" charset="0"/>
              </a:rPr>
              <a:t>D4, </a:t>
            </a:r>
            <a:r>
              <a:rPr lang="en-US" altLang="th-TH" sz="1400" b="1">
                <a:solidFill>
                  <a:prstClr val="black"/>
                </a:solidFill>
                <a:latin typeface="Arial Rounded MT Bold" pitchFamily="34" charset="0"/>
              </a:rPr>
              <a:t>D7</a:t>
            </a:r>
            <a:r>
              <a:rPr lang="en-US" altLang="th-TH" sz="1400" b="1">
                <a:solidFill>
                  <a:srgbClr val="FF0000"/>
                </a:solidFill>
                <a:latin typeface="Arial Rounded MT Bold" pitchFamily="34" charset="0"/>
              </a:rPr>
              <a:t>,B3, D8</a:t>
            </a:r>
          </a:p>
        </p:txBody>
      </p:sp>
      <p:sp>
        <p:nvSpPr>
          <p:cNvPr id="2053" name="TextBox 22"/>
          <p:cNvSpPr txBox="1">
            <a:spLocks noChangeArrowheads="1"/>
          </p:cNvSpPr>
          <p:nvPr/>
        </p:nvSpPr>
        <p:spPr bwMode="auto">
          <a:xfrm>
            <a:off x="1000125" y="3768725"/>
            <a:ext cx="835025" cy="307975"/>
          </a:xfrm>
          <a:prstGeom prst="rect">
            <a:avLst/>
          </a:prstGeom>
          <a:noFill/>
          <a:ln w="9525">
            <a:noFill/>
            <a:miter lim="800000"/>
            <a:headEnd/>
            <a:tailEnd/>
          </a:ln>
        </p:spPr>
        <p:txBody>
          <a:bodyPr>
            <a:spAutoFit/>
          </a:bodyPr>
          <a:lstStyle/>
          <a:p>
            <a:r>
              <a:rPr lang="en-US" altLang="th-TH" sz="1400" b="1" dirty="0">
                <a:solidFill>
                  <a:srgbClr val="FF0000"/>
                </a:solidFill>
                <a:latin typeface="Arial Rounded MT Bold" pitchFamily="34" charset="0"/>
              </a:rPr>
              <a:t>D8, B3</a:t>
            </a:r>
          </a:p>
        </p:txBody>
      </p:sp>
      <p:sp>
        <p:nvSpPr>
          <p:cNvPr id="2054" name="TextBox 23"/>
          <p:cNvSpPr txBox="1">
            <a:spLocks noChangeArrowheads="1"/>
          </p:cNvSpPr>
          <p:nvPr/>
        </p:nvSpPr>
        <p:spPr bwMode="auto">
          <a:xfrm>
            <a:off x="1116013" y="1844675"/>
            <a:ext cx="798512" cy="307975"/>
          </a:xfrm>
          <a:prstGeom prst="rect">
            <a:avLst/>
          </a:prstGeom>
          <a:noFill/>
          <a:ln w="9525">
            <a:noFill/>
            <a:miter lim="800000"/>
            <a:headEnd/>
            <a:tailEnd/>
          </a:ln>
        </p:spPr>
        <p:txBody>
          <a:bodyPr>
            <a:spAutoFit/>
          </a:bodyPr>
          <a:lstStyle/>
          <a:p>
            <a:r>
              <a:rPr lang="en-US" altLang="th-TH" sz="1400" b="1" dirty="0">
                <a:solidFill>
                  <a:srgbClr val="FF0000"/>
                </a:solidFill>
                <a:latin typeface="Arial Rounded MT Bold" pitchFamily="34" charset="0"/>
              </a:rPr>
              <a:t>D4, D8</a:t>
            </a:r>
          </a:p>
        </p:txBody>
      </p:sp>
      <p:sp>
        <p:nvSpPr>
          <p:cNvPr id="2055" name="TextBox 24"/>
          <p:cNvSpPr txBox="1">
            <a:spLocks noChangeArrowheads="1"/>
          </p:cNvSpPr>
          <p:nvPr/>
        </p:nvSpPr>
        <p:spPr bwMode="auto">
          <a:xfrm>
            <a:off x="2344738" y="2593975"/>
            <a:ext cx="749300" cy="307975"/>
          </a:xfrm>
          <a:prstGeom prst="rect">
            <a:avLst/>
          </a:prstGeom>
          <a:noFill/>
          <a:ln w="9525">
            <a:noFill/>
            <a:miter lim="800000"/>
            <a:headEnd/>
            <a:tailEnd/>
          </a:ln>
        </p:spPr>
        <p:txBody>
          <a:bodyPr>
            <a:spAutoFit/>
          </a:bodyPr>
          <a:lstStyle/>
          <a:p>
            <a:r>
              <a:rPr lang="en-US" altLang="th-TH" sz="1400" b="1">
                <a:solidFill>
                  <a:prstClr val="black"/>
                </a:solidFill>
                <a:latin typeface="Arial Rounded MT Bold" pitchFamily="34" charset="0"/>
              </a:rPr>
              <a:t>D5</a:t>
            </a:r>
            <a:r>
              <a:rPr lang="en-US" altLang="th-TH" sz="1400" b="1">
                <a:solidFill>
                  <a:srgbClr val="FF0000"/>
                </a:solidFill>
                <a:latin typeface="Arial Rounded MT Bold" pitchFamily="34" charset="0"/>
              </a:rPr>
              <a:t>,D9</a:t>
            </a:r>
          </a:p>
        </p:txBody>
      </p:sp>
      <p:sp>
        <p:nvSpPr>
          <p:cNvPr id="2056" name="TextBox 25"/>
          <p:cNvSpPr txBox="1">
            <a:spLocks noChangeArrowheads="1"/>
          </p:cNvSpPr>
          <p:nvPr/>
        </p:nvSpPr>
        <p:spPr bwMode="auto">
          <a:xfrm>
            <a:off x="2800950" y="3199013"/>
            <a:ext cx="1122978" cy="523220"/>
          </a:xfrm>
          <a:prstGeom prst="rect">
            <a:avLst/>
          </a:prstGeom>
          <a:noFill/>
          <a:ln w="9525">
            <a:noFill/>
            <a:miter lim="800000"/>
            <a:headEnd/>
            <a:tailEnd/>
          </a:ln>
        </p:spPr>
        <p:txBody>
          <a:bodyPr wrap="square">
            <a:spAutoFit/>
          </a:bodyPr>
          <a:lstStyle/>
          <a:p>
            <a:r>
              <a:rPr lang="en-US" altLang="th-TH" sz="1400" b="1" dirty="0" smtClean="0">
                <a:solidFill>
                  <a:prstClr val="black"/>
                </a:solidFill>
                <a:latin typeface="Arial Rounded MT Bold" pitchFamily="34" charset="0"/>
              </a:rPr>
              <a:t>D5</a:t>
            </a:r>
            <a:r>
              <a:rPr lang="en-US" altLang="th-TH" sz="1400" b="1" dirty="0" smtClean="0">
                <a:solidFill>
                  <a:srgbClr val="FF0000"/>
                </a:solidFill>
                <a:latin typeface="Arial Rounded MT Bold" pitchFamily="34" charset="0"/>
              </a:rPr>
              <a:t>,D8,D9,B3,</a:t>
            </a:r>
            <a:r>
              <a:rPr lang="en-US" altLang="th-TH" sz="1400" b="1" dirty="0" smtClean="0">
                <a:solidFill>
                  <a:srgbClr val="00B050"/>
                </a:solidFill>
                <a:latin typeface="Arial Rounded MT Bold" pitchFamily="34" charset="0"/>
              </a:rPr>
              <a:t>H1</a:t>
            </a:r>
            <a:endParaRPr lang="en-US" altLang="th-TH" sz="1400" b="1" dirty="0">
              <a:solidFill>
                <a:srgbClr val="00B050"/>
              </a:solidFill>
              <a:latin typeface="Arial Rounded MT Bold" pitchFamily="34" charset="0"/>
            </a:endParaRPr>
          </a:p>
        </p:txBody>
      </p:sp>
      <p:sp>
        <p:nvSpPr>
          <p:cNvPr id="2057" name="TextBox 26"/>
          <p:cNvSpPr txBox="1">
            <a:spLocks noChangeArrowheads="1"/>
          </p:cNvSpPr>
          <p:nvPr/>
        </p:nvSpPr>
        <p:spPr bwMode="auto">
          <a:xfrm>
            <a:off x="3492500" y="4724400"/>
            <a:ext cx="1520825" cy="307975"/>
          </a:xfrm>
          <a:prstGeom prst="rect">
            <a:avLst/>
          </a:prstGeom>
          <a:noFill/>
          <a:ln w="9525">
            <a:noFill/>
            <a:miter lim="800000"/>
            <a:headEnd/>
            <a:tailEnd/>
          </a:ln>
        </p:spPr>
        <p:txBody>
          <a:bodyPr>
            <a:spAutoFit/>
          </a:bodyPr>
          <a:lstStyle/>
          <a:p>
            <a:r>
              <a:rPr lang="en-US" altLang="th-TH" sz="1400" b="1">
                <a:solidFill>
                  <a:srgbClr val="FF0000"/>
                </a:solidFill>
                <a:latin typeface="Arial Rounded MT Bold" pitchFamily="34" charset="0"/>
              </a:rPr>
              <a:t>D8, D9,</a:t>
            </a:r>
            <a:r>
              <a:rPr lang="en-US" altLang="th-TH" sz="1400" b="1">
                <a:solidFill>
                  <a:prstClr val="black"/>
                </a:solidFill>
                <a:latin typeface="Arial Rounded MT Bold" pitchFamily="34" charset="0"/>
              </a:rPr>
              <a:t>G3</a:t>
            </a:r>
          </a:p>
        </p:txBody>
      </p:sp>
      <p:sp>
        <p:nvSpPr>
          <p:cNvPr id="2058" name="TextBox 27"/>
          <p:cNvSpPr txBox="1">
            <a:spLocks noChangeArrowheads="1"/>
          </p:cNvSpPr>
          <p:nvPr/>
        </p:nvSpPr>
        <p:spPr bwMode="auto">
          <a:xfrm>
            <a:off x="333375" y="4365625"/>
            <a:ext cx="422275" cy="307975"/>
          </a:xfrm>
          <a:prstGeom prst="rect">
            <a:avLst/>
          </a:prstGeom>
          <a:noFill/>
          <a:ln w="9525">
            <a:noFill/>
            <a:miter lim="800000"/>
            <a:headEnd/>
            <a:tailEnd/>
          </a:ln>
        </p:spPr>
        <p:txBody>
          <a:bodyPr>
            <a:spAutoFit/>
          </a:bodyPr>
          <a:lstStyle/>
          <a:p>
            <a:r>
              <a:rPr lang="en-US" altLang="th-TH" sz="1400" b="1">
                <a:solidFill>
                  <a:prstClr val="black"/>
                </a:solidFill>
                <a:latin typeface="Arial Rounded MT Bold" pitchFamily="34" charset="0"/>
              </a:rPr>
              <a:t>D5</a:t>
            </a:r>
          </a:p>
        </p:txBody>
      </p:sp>
      <p:graphicFrame>
        <p:nvGraphicFramePr>
          <p:cNvPr id="29" name="Table 28"/>
          <p:cNvGraphicFramePr>
            <a:graphicFrameLocks noGrp="1"/>
          </p:cNvGraphicFramePr>
          <p:nvPr>
            <p:extLst>
              <p:ext uri="{D42A27DB-BD31-4B8C-83A1-F6EECF244321}">
                <p14:modId xmlns:p14="http://schemas.microsoft.com/office/powerpoint/2010/main" val="1441307891"/>
              </p:ext>
            </p:extLst>
          </p:nvPr>
        </p:nvGraphicFramePr>
        <p:xfrm>
          <a:off x="3923928" y="1320800"/>
          <a:ext cx="5113341" cy="2936814"/>
        </p:xfrm>
        <a:graphic>
          <a:graphicData uri="http://schemas.openxmlformats.org/drawingml/2006/table">
            <a:tbl>
              <a:tblPr firstRow="1" firstCol="1">
                <a:tableStyleId>{E8B1032C-EA38-4F05-BA0D-38AFFFC7BED3}</a:tableStyleId>
              </a:tblPr>
              <a:tblGrid>
                <a:gridCol w="605621"/>
                <a:gridCol w="336353"/>
                <a:gridCol w="336361"/>
                <a:gridCol w="336404"/>
                <a:gridCol w="336404"/>
                <a:gridCol w="336404"/>
                <a:gridCol w="336404"/>
                <a:gridCol w="403415"/>
                <a:gridCol w="336674"/>
                <a:gridCol w="403685"/>
                <a:gridCol w="336404"/>
                <a:gridCol w="336404"/>
                <a:gridCol w="336404"/>
                <a:gridCol w="336404"/>
              </a:tblGrid>
              <a:tr h="237162">
                <a:tc>
                  <a:txBody>
                    <a:bodyPr/>
                    <a:lstStyle/>
                    <a:p>
                      <a:pPr algn="l" fontAlgn="b"/>
                      <a:r>
                        <a:rPr lang="en-US" sz="800" b="0" u="none" strike="noStrike" dirty="0">
                          <a:latin typeface="Arial Rounded MT Bold" pitchFamily="34" charset="0"/>
                        </a:rPr>
                        <a:t> </a:t>
                      </a:r>
                      <a:endParaRPr lang="en-US" sz="800" b="0" i="0" u="none" strike="noStrike" dirty="0">
                        <a:solidFill>
                          <a:schemeClr val="tx1"/>
                        </a:solidFill>
                        <a:latin typeface="Arial Rounded MT Bold" pitchFamily="34" charset="0"/>
                      </a:endParaRPr>
                    </a:p>
                  </a:txBody>
                  <a:tcPr marL="0" marR="0" marT="0" marB="0" anchor="b"/>
                </a:tc>
                <a:tc>
                  <a:txBody>
                    <a:bodyPr/>
                    <a:lstStyle/>
                    <a:p>
                      <a:pPr algn="ctr" rtl="0" fontAlgn="b"/>
                      <a:r>
                        <a:rPr lang="en-US" sz="800" b="0" u="none" strike="noStrike" dirty="0">
                          <a:latin typeface="Arial Rounded MT Bold" pitchFamily="34" charset="0"/>
                        </a:rPr>
                        <a:t>2004</a:t>
                      </a:r>
                      <a:endParaRPr lang="en-US" sz="800" b="0" i="0" u="none" strike="noStrike" dirty="0">
                        <a:solidFill>
                          <a:schemeClr val="tx1"/>
                        </a:solidFill>
                        <a:latin typeface="Arial Rounded MT Bold" pitchFamily="34" charset="0"/>
                      </a:endParaRPr>
                    </a:p>
                  </a:txBody>
                  <a:tcPr marL="0" marR="0" marT="0" marB="0" anchor="b">
                    <a:solidFill>
                      <a:schemeClr val="bg2">
                        <a:lumMod val="90000"/>
                      </a:schemeClr>
                    </a:solidFill>
                  </a:tcPr>
                </a:tc>
                <a:tc>
                  <a:txBody>
                    <a:bodyPr/>
                    <a:lstStyle/>
                    <a:p>
                      <a:pPr algn="ctr" rtl="0" fontAlgn="b"/>
                      <a:r>
                        <a:rPr lang="en-US" sz="800" b="0" u="none" strike="noStrike" dirty="0">
                          <a:latin typeface="Arial Rounded MT Bold" pitchFamily="34" charset="0"/>
                        </a:rPr>
                        <a:t>2005</a:t>
                      </a:r>
                      <a:endParaRPr lang="en-US" sz="800" b="0" i="0" u="none" strike="noStrike" dirty="0">
                        <a:solidFill>
                          <a:schemeClr val="tx1"/>
                        </a:solidFill>
                        <a:latin typeface="Arial Rounded MT Bold" pitchFamily="34" charset="0"/>
                      </a:endParaRPr>
                    </a:p>
                  </a:txBody>
                  <a:tcPr marL="0" marR="0" marT="0" marB="0" anchor="b">
                    <a:solidFill>
                      <a:schemeClr val="bg2">
                        <a:lumMod val="90000"/>
                      </a:schemeClr>
                    </a:solidFill>
                  </a:tcPr>
                </a:tc>
                <a:tc>
                  <a:txBody>
                    <a:bodyPr/>
                    <a:lstStyle/>
                    <a:p>
                      <a:pPr algn="ctr" rtl="0" fontAlgn="b"/>
                      <a:r>
                        <a:rPr lang="en-US" sz="800" b="0" u="none" strike="noStrike" dirty="0">
                          <a:latin typeface="Arial Rounded MT Bold" pitchFamily="34" charset="0"/>
                        </a:rPr>
                        <a:t>2006</a:t>
                      </a:r>
                      <a:endParaRPr lang="en-US" sz="800" b="0" i="0" u="none" strike="noStrike" dirty="0">
                        <a:solidFill>
                          <a:schemeClr val="tx1"/>
                        </a:solidFill>
                        <a:latin typeface="Arial Rounded MT Bold" pitchFamily="34" charset="0"/>
                      </a:endParaRPr>
                    </a:p>
                  </a:txBody>
                  <a:tcPr marL="0" marR="0" marT="0" marB="0" anchor="b">
                    <a:solidFill>
                      <a:schemeClr val="bg2">
                        <a:lumMod val="90000"/>
                      </a:schemeClr>
                    </a:solidFill>
                  </a:tcPr>
                </a:tc>
                <a:tc>
                  <a:txBody>
                    <a:bodyPr/>
                    <a:lstStyle/>
                    <a:p>
                      <a:pPr algn="ctr" rtl="0" fontAlgn="b"/>
                      <a:r>
                        <a:rPr lang="en-US" sz="800" b="0" u="none" strike="noStrike" dirty="0">
                          <a:latin typeface="Arial Rounded MT Bold" pitchFamily="34" charset="0"/>
                        </a:rPr>
                        <a:t>2007</a:t>
                      </a:r>
                      <a:endParaRPr lang="en-US" sz="800" b="0" i="0" u="none" strike="noStrike" dirty="0">
                        <a:solidFill>
                          <a:schemeClr val="tx1"/>
                        </a:solidFill>
                        <a:latin typeface="Arial Rounded MT Bold" pitchFamily="34" charset="0"/>
                      </a:endParaRPr>
                    </a:p>
                  </a:txBody>
                  <a:tcPr marL="0" marR="0" marT="0" marB="0" anchor="b">
                    <a:solidFill>
                      <a:schemeClr val="bg2">
                        <a:lumMod val="90000"/>
                      </a:schemeClr>
                    </a:solidFill>
                  </a:tcPr>
                </a:tc>
                <a:tc>
                  <a:txBody>
                    <a:bodyPr/>
                    <a:lstStyle/>
                    <a:p>
                      <a:pPr algn="ctr" rtl="0" fontAlgn="b"/>
                      <a:r>
                        <a:rPr lang="en-US" sz="800" b="0" u="none" strike="noStrike" dirty="0">
                          <a:latin typeface="Arial Rounded MT Bold" pitchFamily="34" charset="0"/>
                        </a:rPr>
                        <a:t>2008</a:t>
                      </a:r>
                      <a:endParaRPr lang="en-US" sz="800" b="0" i="0" u="none" strike="noStrike" dirty="0">
                        <a:solidFill>
                          <a:schemeClr val="tx1"/>
                        </a:solidFill>
                        <a:latin typeface="Arial Rounded MT Bold" pitchFamily="34" charset="0"/>
                      </a:endParaRPr>
                    </a:p>
                  </a:txBody>
                  <a:tcPr marL="0" marR="0" marT="0" marB="0" anchor="b">
                    <a:solidFill>
                      <a:schemeClr val="bg2">
                        <a:lumMod val="90000"/>
                      </a:schemeClr>
                    </a:solidFill>
                  </a:tcPr>
                </a:tc>
                <a:tc>
                  <a:txBody>
                    <a:bodyPr/>
                    <a:lstStyle/>
                    <a:p>
                      <a:pPr algn="ctr" rtl="0" fontAlgn="b"/>
                      <a:r>
                        <a:rPr lang="en-US" sz="800" b="0" u="none" strike="noStrike" dirty="0">
                          <a:latin typeface="Arial Rounded MT Bold" pitchFamily="34" charset="0"/>
                        </a:rPr>
                        <a:t>2009</a:t>
                      </a:r>
                      <a:endParaRPr lang="en-US" sz="800" b="0" i="0" u="none" strike="noStrike" dirty="0">
                        <a:solidFill>
                          <a:schemeClr val="tx1"/>
                        </a:solidFill>
                        <a:latin typeface="Arial Rounded MT Bold" pitchFamily="34" charset="0"/>
                      </a:endParaRPr>
                    </a:p>
                  </a:txBody>
                  <a:tcPr marL="0" marR="0" marT="0" marB="0" anchor="b">
                    <a:solidFill>
                      <a:schemeClr val="bg2">
                        <a:lumMod val="90000"/>
                      </a:schemeClr>
                    </a:solidFill>
                  </a:tcPr>
                </a:tc>
                <a:tc>
                  <a:txBody>
                    <a:bodyPr/>
                    <a:lstStyle/>
                    <a:p>
                      <a:pPr algn="ctr" rtl="0" fontAlgn="b"/>
                      <a:r>
                        <a:rPr lang="en-US" sz="800" b="0" u="none" strike="noStrike" dirty="0">
                          <a:latin typeface="Arial Rounded MT Bold" pitchFamily="34" charset="0"/>
                        </a:rPr>
                        <a:t>2010</a:t>
                      </a:r>
                      <a:endParaRPr lang="en-US" sz="800" b="0" i="0" u="none" strike="noStrike" dirty="0">
                        <a:solidFill>
                          <a:schemeClr val="tx1"/>
                        </a:solidFill>
                        <a:latin typeface="Arial Rounded MT Bold" pitchFamily="34" charset="0"/>
                      </a:endParaRPr>
                    </a:p>
                  </a:txBody>
                  <a:tcPr marL="0" marR="0" marT="0" marB="0" anchor="b">
                    <a:solidFill>
                      <a:schemeClr val="bg2">
                        <a:lumMod val="90000"/>
                      </a:schemeClr>
                    </a:solidFill>
                  </a:tcPr>
                </a:tc>
                <a:tc>
                  <a:txBody>
                    <a:bodyPr/>
                    <a:lstStyle/>
                    <a:p>
                      <a:pPr algn="ctr" rtl="0" fontAlgn="b"/>
                      <a:r>
                        <a:rPr lang="en-US" sz="800" b="0" u="none" strike="noStrike" dirty="0">
                          <a:latin typeface="Arial Rounded MT Bold" pitchFamily="34" charset="0"/>
                        </a:rPr>
                        <a:t>2011</a:t>
                      </a:r>
                      <a:endParaRPr lang="en-US" sz="800" b="0" i="0" u="none" strike="noStrike" dirty="0">
                        <a:solidFill>
                          <a:schemeClr val="tx1"/>
                        </a:solidFill>
                        <a:latin typeface="Arial Rounded MT Bold" pitchFamily="34" charset="0"/>
                      </a:endParaRPr>
                    </a:p>
                  </a:txBody>
                  <a:tcPr marL="0" marR="0" marT="0" marB="0" anchor="b">
                    <a:solidFill>
                      <a:schemeClr val="bg2">
                        <a:lumMod val="90000"/>
                      </a:schemeClr>
                    </a:solidFill>
                  </a:tcPr>
                </a:tc>
                <a:tc>
                  <a:txBody>
                    <a:bodyPr/>
                    <a:lstStyle/>
                    <a:p>
                      <a:pPr algn="ctr" rtl="0" fontAlgn="b"/>
                      <a:r>
                        <a:rPr lang="en-US" sz="800" b="0" u="none" strike="noStrike" dirty="0">
                          <a:latin typeface="Arial Rounded MT Bold" pitchFamily="34" charset="0"/>
                        </a:rPr>
                        <a:t>2012</a:t>
                      </a:r>
                      <a:endParaRPr lang="en-US" sz="800" b="0" i="0" u="none" strike="noStrike" dirty="0">
                        <a:solidFill>
                          <a:schemeClr val="tx1"/>
                        </a:solidFill>
                        <a:latin typeface="Arial Rounded MT Bold" pitchFamily="34" charset="0"/>
                      </a:endParaRPr>
                    </a:p>
                  </a:txBody>
                  <a:tcPr marL="0" marR="0" marT="0" marB="0" anchor="b">
                    <a:solidFill>
                      <a:schemeClr val="bg2">
                        <a:lumMod val="90000"/>
                      </a:schemeClr>
                    </a:solidFill>
                  </a:tcPr>
                </a:tc>
                <a:tc>
                  <a:txBody>
                    <a:bodyPr/>
                    <a:lstStyle/>
                    <a:p>
                      <a:pPr algn="ctr" rtl="0" fontAlgn="b"/>
                      <a:r>
                        <a:rPr lang="en-US" sz="800" b="0" u="none" strike="noStrike" dirty="0">
                          <a:latin typeface="Arial Rounded MT Bold" pitchFamily="34" charset="0"/>
                        </a:rPr>
                        <a:t>2013</a:t>
                      </a:r>
                      <a:endParaRPr lang="en-US" sz="800" b="0" i="0" u="none" strike="noStrike" dirty="0">
                        <a:solidFill>
                          <a:schemeClr val="tx1"/>
                        </a:solidFill>
                        <a:latin typeface="Arial Rounded MT Bold" pitchFamily="34" charset="0"/>
                      </a:endParaRPr>
                    </a:p>
                  </a:txBody>
                  <a:tcPr marL="0" marR="0" marT="0"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u="none" strike="noStrike" dirty="0" smtClean="0">
                          <a:latin typeface="Arial Rounded MT Bold" pitchFamily="34" charset="0"/>
                        </a:rPr>
                        <a:t>2014</a:t>
                      </a:r>
                      <a:endParaRPr lang="en-US" sz="800" b="0" i="0" u="none" strike="noStrike" dirty="0" smtClean="0">
                        <a:solidFill>
                          <a:schemeClr val="tx1"/>
                        </a:solidFill>
                        <a:latin typeface="Arial Rounded MT Bold" pitchFamily="34" charset="0"/>
                      </a:endParaRPr>
                    </a:p>
                  </a:txBody>
                  <a:tcPr marL="0" marR="0" marT="0"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1"/>
                          </a:solidFill>
                          <a:latin typeface="Arial Rounded MT Bold" pitchFamily="34" charset="0"/>
                        </a:rPr>
                        <a:t>2015</a:t>
                      </a:r>
                    </a:p>
                  </a:txBody>
                  <a:tcPr marL="0" marR="0" marT="0" marB="0" anchor="b">
                    <a:solidFill>
                      <a:schemeClr val="bg2">
                        <a:lumMod val="9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chemeClr val="tx1"/>
                          </a:solidFill>
                          <a:latin typeface="Arial Rounded MT Bold" pitchFamily="34" charset="0"/>
                        </a:rPr>
                        <a:t>2016</a:t>
                      </a:r>
                    </a:p>
                  </a:txBody>
                  <a:tcPr marL="0" marR="0" marT="0" marB="0" anchor="b">
                    <a:solidFill>
                      <a:schemeClr val="bg2">
                        <a:lumMod val="90000"/>
                      </a:schemeClr>
                    </a:solidFill>
                  </a:tcPr>
                </a:tc>
              </a:tr>
              <a:tr h="278988">
                <a:tc>
                  <a:txBody>
                    <a:bodyPr/>
                    <a:lstStyle/>
                    <a:p>
                      <a:pPr algn="l" rtl="0" fontAlgn="t"/>
                      <a:r>
                        <a:rPr lang="en-US" sz="800" b="0" u="none" strike="noStrike" dirty="0" smtClean="0">
                          <a:latin typeface="Arial Rounded MT Bold" pitchFamily="34" charset="0"/>
                        </a:rPr>
                        <a:t> Bangladesh </a:t>
                      </a:r>
                      <a:endParaRPr lang="en-US" sz="800" b="0" i="0" u="none" strike="noStrike" dirty="0">
                        <a:solidFill>
                          <a:schemeClr val="tx1"/>
                        </a:solidFill>
                        <a:latin typeface="Arial Rounded MT Bold" pitchFamily="34"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i="0" u="none" strike="noStrike" dirty="0" smtClean="0">
                          <a:solidFill>
                            <a:srgbClr val="FF0000"/>
                          </a:solidFill>
                          <a:latin typeface="Arial Rounded MT Bold" pitchFamily="34" charset="0"/>
                          <a:ea typeface="Cambria Math" pitchFamily="18" charset="0"/>
                        </a:rPr>
                        <a:t>B3</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tc>
                <a:tc>
                  <a:txBody>
                    <a:bodyPr/>
                    <a:lstStyle/>
                    <a:p>
                      <a:pPr algn="ctr" rtl="0" fontAlgn="b"/>
                      <a:r>
                        <a:rPr lang="en-US" sz="800" b="0" i="0" u="none" strike="noStrike" dirty="0" smtClean="0">
                          <a:solidFill>
                            <a:srgbClr val="FF0000"/>
                          </a:solidFill>
                          <a:latin typeface="Arial Rounded MT Bold" pitchFamily="34" charset="0"/>
                          <a:ea typeface="Cambria Math" pitchFamily="18" charset="0"/>
                        </a:rPr>
                        <a:t>B3</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tc>
                <a:tc>
                  <a:txBody>
                    <a:bodyPr/>
                    <a:lstStyle/>
                    <a:p>
                      <a:pPr algn="ctr" rtl="0" fontAlgn="b"/>
                      <a:endParaRPr lang="en-US" sz="800" b="0" i="0" u="none" strike="noStrike" dirty="0">
                        <a:solidFill>
                          <a:srgbClr val="FF0000"/>
                        </a:solidFill>
                        <a:latin typeface="Arial Rounded MT Bold" pitchFamily="34" charset="0"/>
                        <a:ea typeface="Cambria Math" pitchFamily="18" charset="0"/>
                      </a:endParaRPr>
                    </a:p>
                  </a:txBody>
                  <a:tcPr marL="0" marR="0" marT="0" marB="0" anchor="ctr"/>
                </a:tc>
              </a:tr>
              <a:tr h="226383">
                <a:tc>
                  <a:txBody>
                    <a:bodyPr/>
                    <a:lstStyle/>
                    <a:p>
                      <a:pPr algn="l" rtl="0" fontAlgn="t"/>
                      <a:r>
                        <a:rPr lang="en-US" sz="800" b="0" u="none" strike="noStrike" dirty="0" smtClean="0">
                          <a:latin typeface="Arial Rounded MT Bold" pitchFamily="34" charset="0"/>
                        </a:rPr>
                        <a:t> Bhutan </a:t>
                      </a:r>
                      <a:endParaRPr lang="en-US" sz="800" b="0" i="0" u="none" strike="noStrike" dirty="0">
                        <a:solidFill>
                          <a:schemeClr val="tx1"/>
                        </a:solidFill>
                        <a:latin typeface="Arial Rounded MT Bold" pitchFamily="34"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i="0" u="none" strike="noStrike" dirty="0" smtClean="0">
                          <a:solidFill>
                            <a:srgbClr val="FF0000"/>
                          </a:solidFill>
                          <a:latin typeface="Arial Rounded MT Bold" pitchFamily="34" charset="0"/>
                          <a:ea typeface="Cambria Math" pitchFamily="18" charset="0"/>
                        </a:rPr>
                        <a:t>D8,B3</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rgbClr val="FF0000"/>
                          </a:solidFill>
                          <a:latin typeface="Arial Rounded MT Bold" pitchFamily="34" charset="0"/>
                          <a:ea typeface="Cambria Math" pitchFamily="18" charset="0"/>
                        </a:rPr>
                        <a:t>D8</a:t>
                      </a:r>
                    </a:p>
                  </a:txBody>
                  <a:tcPr marL="0" marR="0" marT="0" marB="0" anchor="ctr">
                    <a:solidFill>
                      <a:schemeClr val="accent3">
                        <a:lumMod val="20000"/>
                        <a:lumOff val="80000"/>
                      </a:schemeClr>
                    </a:solidFill>
                  </a:tcPr>
                </a:tc>
              </a:tr>
              <a:tr h="226383">
                <a:tc>
                  <a:txBody>
                    <a:bodyPr/>
                    <a:lstStyle/>
                    <a:p>
                      <a:pPr algn="l" rtl="0" fontAlgn="t"/>
                      <a:r>
                        <a:rPr lang="en-US" sz="800" b="0" u="none" strike="noStrike" dirty="0" smtClean="0">
                          <a:latin typeface="Arial Rounded MT Bold" pitchFamily="34" charset="0"/>
                        </a:rPr>
                        <a:t> DPRK </a:t>
                      </a:r>
                      <a:endParaRPr lang="en-US" sz="800" b="0" i="0" u="none" strike="noStrike" dirty="0">
                        <a:solidFill>
                          <a:schemeClr val="tx1"/>
                        </a:solidFill>
                        <a:latin typeface="Arial Rounded MT Bold" pitchFamily="34"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latin typeface="Arial Rounded MT Bold" pitchFamily="34" charset="0"/>
                          <a:ea typeface="Cambria Math" pitchFamily="18" charset="0"/>
                        </a:rPr>
                        <a:t>  </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endParaRPr lang="en-US" sz="800" b="0" i="0" u="none" strike="noStrike" dirty="0">
                        <a:solidFill>
                          <a:srgbClr val="FF0000"/>
                        </a:solidFill>
                        <a:latin typeface="Arial Rounded MT Bold" pitchFamily="34" charset="0"/>
                        <a:ea typeface="Cambria Math" pitchFamily="18" charset="0"/>
                      </a:endParaRPr>
                    </a:p>
                  </a:txBody>
                  <a:tcPr marL="0" marR="0" marT="0" marB="0" anchor="ctr"/>
                </a:tc>
                <a:tc>
                  <a:txBody>
                    <a:bodyPr/>
                    <a:lstStyle/>
                    <a:p>
                      <a:pPr algn="ctr" rtl="0" fontAlgn="b"/>
                      <a:endParaRPr lang="en-US" sz="800" b="0" i="0" u="none" strike="noStrike" dirty="0">
                        <a:solidFill>
                          <a:srgbClr val="00B050"/>
                        </a:solidFill>
                        <a:latin typeface="Arial Rounded MT Bold" pitchFamily="34" charset="0"/>
                        <a:ea typeface="Cambria Math" pitchFamily="18" charset="0"/>
                      </a:endParaRPr>
                    </a:p>
                  </a:txBody>
                  <a:tcPr marL="0" marR="0" marT="0" marB="0" anchor="ctr"/>
                </a:tc>
                <a:tc>
                  <a:txBody>
                    <a:bodyPr/>
                    <a:lstStyle/>
                    <a:p>
                      <a:pPr algn="ctr" rtl="0" fontAlgn="b"/>
                      <a:endParaRPr lang="en-US" sz="800" b="0" i="0" u="none" strike="noStrike" dirty="0">
                        <a:solidFill>
                          <a:srgbClr val="00B050"/>
                        </a:solidFill>
                        <a:latin typeface="Arial Rounded MT Bold" pitchFamily="34" charset="0"/>
                        <a:ea typeface="Cambria Math" pitchFamily="18" charset="0"/>
                      </a:endParaRPr>
                    </a:p>
                  </a:txBody>
                  <a:tcPr marL="0" marR="0" marT="0" marB="0" anchor="ctr"/>
                </a:tc>
              </a:tr>
              <a:tr h="327720">
                <a:tc>
                  <a:txBody>
                    <a:bodyPr/>
                    <a:lstStyle/>
                    <a:p>
                      <a:pPr algn="l" rtl="0" fontAlgn="t"/>
                      <a:r>
                        <a:rPr lang="en-US" sz="800" b="0" u="none" strike="noStrike" dirty="0" smtClean="0">
                          <a:latin typeface="Arial Rounded MT Bold" pitchFamily="34" charset="0"/>
                        </a:rPr>
                        <a:t> India </a:t>
                      </a:r>
                      <a:endParaRPr lang="en-US" sz="800" b="0" i="0" u="none" strike="noStrike" dirty="0">
                        <a:solidFill>
                          <a:schemeClr val="tx1"/>
                        </a:solidFill>
                        <a:latin typeface="Arial Rounded MT Bold" pitchFamily="34"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smtClean="0">
                          <a:solidFill>
                            <a:srgbClr val="FF0000"/>
                          </a:solidFill>
                          <a:latin typeface="Arial Rounded MT Bold" pitchFamily="34" charset="0"/>
                          <a:ea typeface="Cambria Math" pitchFamily="18" charset="0"/>
                        </a:rPr>
                        <a:t>D4</a:t>
                      </a:r>
                      <a:r>
                        <a:rPr lang="en-US" sz="800" b="0" u="none" strike="noStrike" dirty="0" smtClean="0">
                          <a:solidFill>
                            <a:srgbClr val="0070C0"/>
                          </a:solidFill>
                          <a:latin typeface="Arial Rounded MT Bold" pitchFamily="34" charset="0"/>
                          <a:ea typeface="Cambria Math" pitchFamily="18" charset="0"/>
                        </a:rPr>
                        <a:t>,</a:t>
                      </a:r>
                      <a:r>
                        <a:rPr lang="en-US" sz="800" b="0" u="none" strike="noStrike" dirty="0" smtClean="0">
                          <a:solidFill>
                            <a:schemeClr val="tx1"/>
                          </a:solidFill>
                          <a:latin typeface="Arial Rounded MT Bold" pitchFamily="34" charset="0"/>
                          <a:ea typeface="Cambria Math" pitchFamily="18" charset="0"/>
                        </a:rPr>
                        <a:t>D7</a:t>
                      </a:r>
                      <a:r>
                        <a:rPr lang="en-US" sz="800" b="0" u="none" strike="noStrike" dirty="0" smtClean="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u="none" strike="noStrike" dirty="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D4</a:t>
                      </a:r>
                      <a:r>
                        <a:rPr lang="en-US" sz="800" b="0" u="none" strike="noStrike" dirty="0" smtClean="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D8</a:t>
                      </a:r>
                      <a:r>
                        <a:rPr lang="en-US" sz="800" b="0" u="none" strike="noStrike" dirty="0" smtClean="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smtClean="0">
                          <a:solidFill>
                            <a:srgbClr val="FF0000"/>
                          </a:solidFill>
                          <a:latin typeface="Arial Rounded MT Bold" pitchFamily="34" charset="0"/>
                          <a:ea typeface="Cambria Math" pitchFamily="18" charset="0"/>
                        </a:rPr>
                        <a:t>D4</a:t>
                      </a:r>
                      <a:r>
                        <a:rPr lang="en-US" sz="800" b="0" u="none" strike="noStrike" dirty="0" smtClean="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D4</a:t>
                      </a:r>
                      <a:r>
                        <a:rPr lang="en-US" sz="800" b="0" u="none" strike="noStrike" dirty="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D8</a:t>
                      </a:r>
                      <a:r>
                        <a:rPr lang="en-US" sz="800" b="0" u="none" strike="noStrike" dirty="0" smtClean="0">
                          <a:solidFill>
                            <a:srgbClr val="0070C0"/>
                          </a:solidFill>
                          <a:latin typeface="Arial Rounded MT Bold" pitchFamily="34" charset="0"/>
                          <a:ea typeface="Cambria Math" pitchFamily="18" charset="0"/>
                        </a:rPr>
                        <a:t>,</a:t>
                      </a:r>
                      <a:r>
                        <a:rPr lang="en-US" sz="800" b="0" u="none" strike="noStrike" baseline="0" dirty="0" smtClean="0">
                          <a:solidFill>
                            <a:srgbClr val="0070C0"/>
                          </a:solidFill>
                          <a:latin typeface="Arial Rounded MT Bold" pitchFamily="34" charset="0"/>
                          <a:ea typeface="Cambria Math" pitchFamily="18" charset="0"/>
                        </a:rPr>
                        <a:t> </a:t>
                      </a:r>
                      <a:r>
                        <a:rPr lang="en-US" sz="800" b="0" u="none" strike="noStrike" baseline="0" dirty="0" smtClean="0">
                          <a:solidFill>
                            <a:schemeClr val="tx1"/>
                          </a:solidFill>
                          <a:latin typeface="Arial Rounded MT Bold" pitchFamily="34" charset="0"/>
                          <a:ea typeface="Cambria Math" pitchFamily="18" charset="0"/>
                        </a:rPr>
                        <a:t>D7</a:t>
                      </a:r>
                      <a:r>
                        <a:rPr lang="en-US" sz="800" b="0" u="none" strike="noStrike" dirty="0" smtClean="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u="none" strike="noStrike" dirty="0" smtClean="0">
                          <a:solidFill>
                            <a:srgbClr val="FF0000"/>
                          </a:solidFill>
                          <a:latin typeface="Arial Rounded MT Bold" pitchFamily="34" charset="0"/>
                          <a:ea typeface="Cambria Math" pitchFamily="18" charset="0"/>
                        </a:rPr>
                        <a:t>D4</a:t>
                      </a:r>
                      <a:r>
                        <a:rPr lang="en-US" sz="800" b="0" u="none" strike="noStrike" dirty="0" smtClean="0">
                          <a:solidFill>
                            <a:srgbClr val="0070C0"/>
                          </a:solidFill>
                          <a:latin typeface="Arial Rounded MT Bold" pitchFamily="34" charset="0"/>
                          <a:ea typeface="Cambria Math" pitchFamily="18" charset="0"/>
                        </a:rPr>
                        <a:t>,</a:t>
                      </a:r>
                      <a:r>
                        <a:rPr lang="en-US" sz="800" b="0" u="none" strike="noStrike" dirty="0" smtClean="0">
                          <a:solidFill>
                            <a:srgbClr val="FF0000"/>
                          </a:solidFill>
                          <a:latin typeface="Arial Rounded MT Bold" pitchFamily="34" charset="0"/>
                          <a:ea typeface="Cambria Math" pitchFamily="18" charset="0"/>
                        </a:rPr>
                        <a:t>D8</a:t>
                      </a:r>
                      <a:r>
                        <a:rPr lang="en-US" sz="800" b="0" u="none" strike="noStrike" dirty="0" smtClean="0">
                          <a:solidFill>
                            <a:srgbClr val="0070C0"/>
                          </a:solidFill>
                          <a:latin typeface="Arial Rounded MT Bold" pitchFamily="34" charset="0"/>
                          <a:ea typeface="Cambria Math" pitchFamily="18" charset="0"/>
                        </a:rPr>
                        <a:t>  </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D4</a:t>
                      </a:r>
                      <a:r>
                        <a:rPr lang="en-US" sz="800" b="0" u="none" strike="noStrike" dirty="0" smtClean="0">
                          <a:solidFill>
                            <a:srgbClr val="0070C0"/>
                          </a:solidFill>
                          <a:latin typeface="Arial Rounded MT Bold" pitchFamily="34" charset="0"/>
                          <a:ea typeface="Cambria Math" pitchFamily="18" charset="0"/>
                        </a:rPr>
                        <a:t>,</a:t>
                      </a:r>
                      <a:r>
                        <a:rPr lang="en-US" sz="800" b="0" u="none" strike="noStrike" dirty="0" smtClean="0">
                          <a:solidFill>
                            <a:srgbClr val="FF0000"/>
                          </a:solidFill>
                          <a:latin typeface="Arial Rounded MT Bold" pitchFamily="34" charset="0"/>
                          <a:ea typeface="Cambria Math" pitchFamily="18" charset="0"/>
                        </a:rPr>
                        <a:t>D8</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D4</a:t>
                      </a:r>
                      <a:r>
                        <a:rPr lang="en-US" sz="800" b="0" u="none" strike="noStrike" dirty="0" smtClean="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D8</a:t>
                      </a:r>
                      <a:r>
                        <a:rPr lang="en-US" sz="800" b="0" u="none" strike="noStrike" dirty="0" smtClean="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smtClean="0">
                          <a:solidFill>
                            <a:srgbClr val="FF0000"/>
                          </a:solidFill>
                          <a:latin typeface="Arial Rounded MT Bold" pitchFamily="34" charset="0"/>
                          <a:ea typeface="Cambria Math" pitchFamily="18" charset="0"/>
                        </a:rPr>
                        <a:t>D4</a:t>
                      </a:r>
                      <a:r>
                        <a:rPr lang="en-US" sz="800" b="0" u="none" strike="noStrike" dirty="0" smtClean="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B3</a:t>
                      </a:r>
                      <a:r>
                        <a:rPr lang="en-US" sz="800" b="0" u="none" strike="noStrike" dirty="0" smtClean="0">
                          <a:solidFill>
                            <a:srgbClr val="0070C0"/>
                          </a:solidFill>
                          <a:latin typeface="Arial Rounded MT Bold" pitchFamily="34" charset="0"/>
                          <a:ea typeface="Cambria Math" pitchFamily="18" charset="0"/>
                        </a:rPr>
                        <a:t>,</a:t>
                      </a:r>
                      <a:r>
                        <a:rPr lang="en-US" sz="800" b="0" u="none" strike="noStrike" dirty="0" smtClean="0">
                          <a:solidFill>
                            <a:srgbClr val="FF0000"/>
                          </a:solidFill>
                          <a:latin typeface="Arial Rounded MT Bold" pitchFamily="34" charset="0"/>
                          <a:ea typeface="Cambria Math" pitchFamily="18" charset="0"/>
                        </a:rPr>
                        <a:t>D4</a:t>
                      </a:r>
                      <a:r>
                        <a:rPr lang="en-US" sz="800" b="0" u="none" strike="noStrike" dirty="0" smtClean="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D8</a:t>
                      </a:r>
                      <a:r>
                        <a:rPr lang="en-US" sz="800" b="0" u="none" strike="noStrike" dirty="0" smtClean="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D4</a:t>
                      </a:r>
                      <a:r>
                        <a:rPr lang="en-US" sz="800" b="0" u="none" strike="noStrike" dirty="0" smtClean="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D8</a:t>
                      </a:r>
                      <a:r>
                        <a:rPr lang="en-US" sz="800" b="0" u="none" strike="noStrike" dirty="0" smtClean="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800" b="0" i="0" u="none" strike="noStrike" dirty="0" smtClean="0">
                          <a:solidFill>
                            <a:srgbClr val="FF0000"/>
                          </a:solidFill>
                          <a:latin typeface="Arial Rounded MT Bold" pitchFamily="34" charset="0"/>
                          <a:ea typeface="Cambria Math" pitchFamily="18" charset="0"/>
                        </a:rPr>
                        <a:t>B3, D4,D8</a:t>
                      </a:r>
                    </a:p>
                    <a:p>
                      <a:pPr algn="ctr" rtl="0" fontAlgn="b"/>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i="0" u="none" strike="noStrike" dirty="0" smtClean="0">
                          <a:solidFill>
                            <a:srgbClr val="FF0000"/>
                          </a:solidFill>
                          <a:latin typeface="Arial Rounded MT Bold" pitchFamily="34" charset="0"/>
                          <a:ea typeface="Cambria Math" pitchFamily="18" charset="0"/>
                        </a:rPr>
                        <a:t>B3,D4,D8</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i="0" u="none" strike="noStrike" dirty="0" smtClean="0">
                          <a:solidFill>
                            <a:srgbClr val="FF0000"/>
                          </a:solidFill>
                          <a:latin typeface="Arial Rounded MT Bold" pitchFamily="34" charset="0"/>
                          <a:ea typeface="Cambria Math" pitchFamily="18" charset="0"/>
                        </a:rPr>
                        <a:t>D4,D8</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r>
              <a:tr h="226383">
                <a:tc>
                  <a:txBody>
                    <a:bodyPr/>
                    <a:lstStyle/>
                    <a:p>
                      <a:pPr algn="l" rtl="0" fontAlgn="t"/>
                      <a:r>
                        <a:rPr lang="en-US" sz="800" b="0" u="none" strike="noStrike" dirty="0" smtClean="0">
                          <a:latin typeface="Arial Rounded MT Bold" pitchFamily="34" charset="0"/>
                        </a:rPr>
                        <a:t> Indonesia </a:t>
                      </a:r>
                      <a:endParaRPr lang="en-US" sz="800" b="0" i="0" u="none" strike="noStrike" dirty="0">
                        <a:solidFill>
                          <a:schemeClr val="tx1"/>
                        </a:solidFill>
                        <a:latin typeface="Arial Rounded MT Bold" pitchFamily="34"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D9</a:t>
                      </a:r>
                      <a:r>
                        <a:rPr lang="en-US" sz="800" b="0" u="none" strike="noStrike" dirty="0" smtClean="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smtClean="0">
                          <a:solidFill>
                            <a:srgbClr val="FF0000"/>
                          </a:solidFill>
                          <a:latin typeface="Arial Rounded MT Bold" pitchFamily="34" charset="0"/>
                          <a:ea typeface="Cambria Math" pitchFamily="18" charset="0"/>
                        </a:rPr>
                        <a:t>D9</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smtClean="0">
                          <a:solidFill>
                            <a:srgbClr val="FF0000"/>
                          </a:solidFill>
                          <a:latin typeface="Arial Rounded MT Bold" pitchFamily="34" charset="0"/>
                          <a:ea typeface="Cambria Math" pitchFamily="18" charset="0"/>
                        </a:rPr>
                        <a:t>D9</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D9</a:t>
                      </a:r>
                      <a:r>
                        <a:rPr lang="en-US" sz="800" b="0" u="none" strike="noStrike" dirty="0" smtClean="0">
                          <a:solidFill>
                            <a:schemeClr val="tx1"/>
                          </a:solidFill>
                          <a:latin typeface="Arial Rounded MT Bold" pitchFamily="34" charset="0"/>
                          <a:ea typeface="Cambria Math" pitchFamily="18" charset="0"/>
                        </a:rPr>
                        <a:t>,G3</a:t>
                      </a:r>
                      <a:endParaRPr lang="en-US" sz="800" b="0" i="0" u="none" strike="noStrike" dirty="0">
                        <a:solidFill>
                          <a:schemeClr val="tx1"/>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FF000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D9 </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smtClean="0">
                          <a:solidFill>
                            <a:srgbClr val="FF0000"/>
                          </a:solidFill>
                          <a:latin typeface="Arial Rounded MT Bold" pitchFamily="34" charset="0"/>
                          <a:ea typeface="Cambria Math" pitchFamily="18" charset="0"/>
                        </a:rPr>
                        <a:t>D8</a:t>
                      </a:r>
                      <a:r>
                        <a:rPr lang="en-US" sz="800" b="0" u="none" strike="noStrike" dirty="0" smtClean="0">
                          <a:solidFill>
                            <a:srgbClr val="0070C0"/>
                          </a:solidFill>
                          <a:latin typeface="Arial Rounded MT Bold" pitchFamily="34" charset="0"/>
                          <a:ea typeface="Cambria Math" pitchFamily="18" charset="0"/>
                        </a:rPr>
                        <a:t>, </a:t>
                      </a:r>
                      <a:r>
                        <a:rPr lang="en-US" sz="800" b="0" u="none" strike="noStrike" dirty="0" smtClean="0">
                          <a:solidFill>
                            <a:srgbClr val="FF0000"/>
                          </a:solidFill>
                          <a:latin typeface="Arial Rounded MT Bold" pitchFamily="34" charset="0"/>
                          <a:ea typeface="Cambria Math" pitchFamily="18" charset="0"/>
                        </a:rPr>
                        <a:t>D9</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endParaRPr lang="en-US" sz="800" b="0" i="0" u="none" strike="noStrike" dirty="0">
                        <a:solidFill>
                          <a:srgbClr val="FF0000"/>
                        </a:solidFill>
                        <a:latin typeface="Arial Rounded MT Bold" pitchFamily="34" charset="0"/>
                        <a:ea typeface="Cambria Math" pitchFamily="18" charset="0"/>
                      </a:endParaRPr>
                    </a:p>
                  </a:txBody>
                  <a:tcPr marL="0" marR="0" marT="0" marB="0" anchor="ctr"/>
                </a:tc>
                <a:tc>
                  <a:txBody>
                    <a:bodyPr/>
                    <a:lstStyle/>
                    <a:p>
                      <a:pPr algn="ctr" rtl="0" fontAlgn="b"/>
                      <a:endParaRPr lang="en-US" sz="800" b="0" i="0" u="none" strike="noStrike" dirty="0">
                        <a:solidFill>
                          <a:srgbClr val="00B050"/>
                        </a:solidFill>
                        <a:latin typeface="Arial Rounded MT Bold" pitchFamily="34" charset="0"/>
                        <a:ea typeface="Cambria Math" pitchFamily="18" charset="0"/>
                      </a:endParaRPr>
                    </a:p>
                  </a:txBody>
                  <a:tcPr marL="0" marR="0" marT="0" marB="0" anchor="ctr"/>
                </a:tc>
                <a:tc>
                  <a:txBody>
                    <a:bodyPr/>
                    <a:lstStyle/>
                    <a:p>
                      <a:pPr algn="ctr" rtl="0" fontAlgn="b"/>
                      <a:endParaRPr lang="en-US" sz="800" b="0" i="0" u="none" strike="noStrike" dirty="0">
                        <a:solidFill>
                          <a:srgbClr val="00B050"/>
                        </a:solidFill>
                        <a:latin typeface="Arial Rounded MT Bold" pitchFamily="34" charset="0"/>
                        <a:ea typeface="Cambria Math" pitchFamily="18" charset="0"/>
                      </a:endParaRPr>
                    </a:p>
                  </a:txBody>
                  <a:tcPr marL="0" marR="0" marT="0" marB="0" anchor="ctr"/>
                </a:tc>
              </a:tr>
              <a:tr h="226383">
                <a:tc>
                  <a:txBody>
                    <a:bodyPr/>
                    <a:lstStyle/>
                    <a:p>
                      <a:pPr algn="l" rtl="0" fontAlgn="t"/>
                      <a:r>
                        <a:rPr lang="en-US" sz="800" b="0" u="none" strike="noStrike" dirty="0">
                          <a:latin typeface="Arial Rounded MT Bold" pitchFamily="34" charset="0"/>
                        </a:rPr>
                        <a:t>Maldives </a:t>
                      </a:r>
                      <a:endParaRPr lang="en-US" sz="800" b="0" i="0" u="none" strike="noStrike" dirty="0">
                        <a:solidFill>
                          <a:schemeClr val="tx1"/>
                        </a:solidFill>
                        <a:latin typeface="Arial Rounded MT Bold" pitchFamily="34"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smtClean="0">
                          <a:solidFill>
                            <a:schemeClr val="tx1"/>
                          </a:solidFill>
                          <a:latin typeface="Arial Rounded MT Bold" pitchFamily="34" charset="0"/>
                          <a:ea typeface="Cambria Math" pitchFamily="18" charset="0"/>
                        </a:rPr>
                        <a:t>D5</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endParaRPr lang="en-US" sz="800" b="0" i="0" u="none" strike="noStrike" dirty="0">
                        <a:solidFill>
                          <a:srgbClr val="00B05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endParaRPr lang="en-US" sz="800" b="0" i="0" u="none" strike="noStrike" dirty="0">
                        <a:solidFill>
                          <a:srgbClr val="00B05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r>
              <a:tr h="226383">
                <a:tc>
                  <a:txBody>
                    <a:bodyPr/>
                    <a:lstStyle/>
                    <a:p>
                      <a:pPr algn="l" rtl="0" fontAlgn="t"/>
                      <a:r>
                        <a:rPr lang="en-US" sz="800" b="0" u="none" strike="noStrike" dirty="0">
                          <a:latin typeface="Arial Rounded MT Bold" pitchFamily="34" charset="0"/>
                        </a:rPr>
                        <a:t>Myanmar </a:t>
                      </a:r>
                      <a:endParaRPr lang="en-US" sz="800" b="0" i="0" u="none" strike="noStrike" dirty="0">
                        <a:solidFill>
                          <a:schemeClr val="tx1"/>
                        </a:solidFill>
                        <a:latin typeface="Arial Rounded MT Bold" pitchFamily="34"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chemeClr val="tx1"/>
                          </a:solidFill>
                          <a:latin typeface="Arial Rounded MT Bold" pitchFamily="34" charset="0"/>
                          <a:ea typeface="Cambria Math" pitchFamily="18" charset="0"/>
                        </a:rPr>
                        <a:t>D5</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FF0000"/>
                          </a:solidFill>
                          <a:latin typeface="Arial Rounded MT Bold" pitchFamily="34" charset="0"/>
                          <a:ea typeface="Cambria Math" pitchFamily="18" charset="0"/>
                        </a:rPr>
                        <a:t>D9</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FF0000"/>
                          </a:solidFill>
                          <a:latin typeface="Arial Rounded MT Bold" pitchFamily="34" charset="0"/>
                          <a:ea typeface="Cambria Math" pitchFamily="18" charset="0"/>
                        </a:rPr>
                        <a:t>D9</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FF0000"/>
                          </a:solidFill>
                          <a:latin typeface="Arial Rounded MT Bold" pitchFamily="34" charset="0"/>
                          <a:ea typeface="Cambria Math" pitchFamily="18" charset="0"/>
                        </a:rPr>
                        <a:t>D9</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endParaRPr lang="en-US" sz="800" b="0" i="0" u="none" strike="noStrike" dirty="0">
                        <a:solidFill>
                          <a:srgbClr val="FF0000"/>
                        </a:solidFill>
                        <a:latin typeface="Arial Rounded MT Bold" pitchFamily="34" charset="0"/>
                        <a:ea typeface="Cambria Math" pitchFamily="18" charset="0"/>
                      </a:endParaRPr>
                    </a:p>
                  </a:txBody>
                  <a:tcPr marL="0" marR="0" marT="0" marB="0" anchor="ctr"/>
                </a:tc>
                <a:tc>
                  <a:txBody>
                    <a:bodyPr/>
                    <a:lstStyle/>
                    <a:p>
                      <a:pPr algn="ctr" rtl="0" fontAlgn="b"/>
                      <a:endParaRPr lang="en-US" sz="800" b="0" i="0" u="none" strike="noStrike" dirty="0">
                        <a:solidFill>
                          <a:srgbClr val="00B050"/>
                        </a:solidFill>
                        <a:latin typeface="Arial Rounded MT Bold" pitchFamily="34" charset="0"/>
                        <a:ea typeface="Cambria Math" pitchFamily="18" charset="0"/>
                      </a:endParaRPr>
                    </a:p>
                  </a:txBody>
                  <a:tcPr marL="0" marR="0" marT="0" marB="0" anchor="ctr"/>
                </a:tc>
                <a:tc>
                  <a:txBody>
                    <a:bodyPr/>
                    <a:lstStyle/>
                    <a:p>
                      <a:pPr algn="ctr" rtl="0" fontAlgn="b"/>
                      <a:endParaRPr lang="en-US" sz="800" b="0" i="0" u="none" strike="noStrike" dirty="0">
                        <a:solidFill>
                          <a:srgbClr val="00B050"/>
                        </a:solidFill>
                        <a:latin typeface="Arial Rounded MT Bold" pitchFamily="34" charset="0"/>
                        <a:ea typeface="Cambria Math" pitchFamily="18" charset="0"/>
                      </a:endParaRPr>
                    </a:p>
                  </a:txBody>
                  <a:tcPr marL="0" marR="0" marT="0" marB="0" anchor="ctr"/>
                </a:tc>
              </a:tr>
              <a:tr h="226383">
                <a:tc>
                  <a:txBody>
                    <a:bodyPr/>
                    <a:lstStyle/>
                    <a:p>
                      <a:pPr algn="l" rtl="0" fontAlgn="t"/>
                      <a:r>
                        <a:rPr lang="en-US" sz="800" b="0" u="none" strike="noStrike" dirty="0">
                          <a:latin typeface="Arial Rounded MT Bold" pitchFamily="34" charset="0"/>
                        </a:rPr>
                        <a:t>Nepal </a:t>
                      </a:r>
                      <a:endParaRPr lang="en-US" sz="800" b="0" i="0" u="none" strike="noStrike" dirty="0">
                        <a:solidFill>
                          <a:schemeClr val="tx1"/>
                        </a:solidFill>
                        <a:latin typeface="Arial Rounded MT Bold" pitchFamily="34"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D4, D8 </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D4</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D4</a:t>
                      </a:r>
                      <a:r>
                        <a:rPr lang="en-US" sz="800" b="0" u="none" strike="noStrike" dirty="0">
                          <a:solidFill>
                            <a:srgbClr val="0070C0"/>
                          </a:solidFill>
                          <a:latin typeface="Arial Rounded MT Bold" pitchFamily="34" charset="0"/>
                          <a:ea typeface="Cambria Math" pitchFamily="18" charset="0"/>
                        </a:rPr>
                        <a:t>, </a:t>
                      </a:r>
                      <a:r>
                        <a:rPr lang="en-US" sz="800" b="0" u="none" strike="noStrike" dirty="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D4</a:t>
                      </a:r>
                      <a:r>
                        <a:rPr lang="en-US" sz="800" b="0" u="none" strike="noStrike" dirty="0">
                          <a:solidFill>
                            <a:srgbClr val="0070C0"/>
                          </a:solidFill>
                          <a:latin typeface="Arial Rounded MT Bold" pitchFamily="34" charset="0"/>
                          <a:ea typeface="Cambria Math" pitchFamily="18" charset="0"/>
                        </a:rPr>
                        <a:t>, </a:t>
                      </a:r>
                      <a:r>
                        <a:rPr lang="en-US" sz="800" b="0" u="none" strike="noStrike" dirty="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i="0" u="none" strike="noStrike" dirty="0" smtClean="0">
                          <a:solidFill>
                            <a:srgbClr val="FF0000"/>
                          </a:solidFill>
                          <a:latin typeface="Arial Rounded MT Bold" pitchFamily="34" charset="0"/>
                          <a:ea typeface="Cambria Math" pitchFamily="18" charset="0"/>
                        </a:rPr>
                        <a:t>D4,D8</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r>
              <a:tr h="226383">
                <a:tc>
                  <a:txBody>
                    <a:bodyPr/>
                    <a:lstStyle/>
                    <a:p>
                      <a:pPr algn="l" rtl="0" fontAlgn="t"/>
                      <a:r>
                        <a:rPr lang="en-US" sz="800" b="0" u="none" strike="noStrike" dirty="0">
                          <a:latin typeface="Arial Rounded MT Bold" pitchFamily="34" charset="0"/>
                        </a:rPr>
                        <a:t>Sri Lanka </a:t>
                      </a:r>
                      <a:endParaRPr lang="en-US" sz="800" b="0" i="0" u="none" strike="noStrike" dirty="0">
                        <a:solidFill>
                          <a:schemeClr val="tx1"/>
                        </a:solidFill>
                        <a:latin typeface="Arial Rounded MT Bold" pitchFamily="34"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tc>
                <a:tc>
                  <a:txBody>
                    <a:bodyPr/>
                    <a:lstStyle/>
                    <a:p>
                      <a:pPr algn="ctr" rtl="0" fontAlgn="b"/>
                      <a:r>
                        <a:rPr lang="en-US" sz="800" b="0" i="0" u="none" strike="noStrike" dirty="0" smtClean="0">
                          <a:solidFill>
                            <a:srgbClr val="FF0000"/>
                          </a:solidFill>
                          <a:latin typeface="Arial Rounded MT Bold" pitchFamily="34" charset="0"/>
                          <a:ea typeface="Cambria Math" pitchFamily="18" charset="0"/>
                        </a:rPr>
                        <a:t>B3</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tc>
                <a:tc>
                  <a:txBody>
                    <a:bodyPr/>
                    <a:lstStyle/>
                    <a:p>
                      <a:pPr algn="ctr" rtl="0" fontAlgn="b"/>
                      <a:endParaRPr lang="en-US" sz="800" b="0" i="0" u="none" strike="noStrike" dirty="0">
                        <a:solidFill>
                          <a:srgbClr val="00B050"/>
                        </a:solidFill>
                        <a:latin typeface="Arial Rounded MT Bold" pitchFamily="34" charset="0"/>
                        <a:ea typeface="Cambria Math" pitchFamily="18" charset="0"/>
                      </a:endParaRPr>
                    </a:p>
                  </a:txBody>
                  <a:tcPr marL="0" marR="0" marT="0" marB="0" anchor="ctr"/>
                </a:tc>
                <a:tc>
                  <a:txBody>
                    <a:bodyPr/>
                    <a:lstStyle/>
                    <a:p>
                      <a:pPr algn="ctr" rtl="0" fontAlgn="b"/>
                      <a:r>
                        <a:rPr lang="en-US" sz="800" b="0" i="0" u="none" strike="noStrike" dirty="0" smtClean="0">
                          <a:solidFill>
                            <a:srgbClr val="FF0000"/>
                          </a:solidFill>
                          <a:latin typeface="Arial Rounded MT Bold" pitchFamily="34" charset="0"/>
                          <a:ea typeface="Cambria Math" pitchFamily="18" charset="0"/>
                        </a:rPr>
                        <a:t>B3</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tc>
              </a:tr>
              <a:tr h="226383">
                <a:tc>
                  <a:txBody>
                    <a:bodyPr/>
                    <a:lstStyle/>
                    <a:p>
                      <a:pPr algn="l" rtl="0" fontAlgn="t"/>
                      <a:r>
                        <a:rPr lang="en-US" sz="800" b="0" u="none" strike="noStrike" dirty="0">
                          <a:latin typeface="Arial Rounded MT Bold" pitchFamily="34" charset="0"/>
                        </a:rPr>
                        <a:t>Thailand </a:t>
                      </a:r>
                      <a:endParaRPr lang="en-US" sz="800" b="0" i="0" u="none" strike="noStrike" dirty="0">
                        <a:solidFill>
                          <a:schemeClr val="tx1"/>
                        </a:solidFill>
                        <a:latin typeface="Arial Rounded MT Bold" pitchFamily="34"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chemeClr val="tx1"/>
                          </a:solidFill>
                          <a:latin typeface="Arial Rounded MT Bold" pitchFamily="34" charset="0"/>
                          <a:ea typeface="Cambria Math" pitchFamily="18" charset="0"/>
                        </a:rPr>
                        <a:t>D5</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chemeClr val="tx1"/>
                          </a:solidFill>
                          <a:latin typeface="Arial Rounded MT Bold" pitchFamily="34" charset="0"/>
                          <a:ea typeface="Cambria Math" pitchFamily="18" charset="0"/>
                        </a:rPr>
                        <a:t>D5</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chemeClr val="tx1"/>
                          </a:solidFill>
                          <a:latin typeface="Arial Rounded MT Bold" pitchFamily="34" charset="0"/>
                          <a:ea typeface="Cambria Math" pitchFamily="18" charset="0"/>
                        </a:rPr>
                        <a:t>D5</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chemeClr val="tx1"/>
                          </a:solidFill>
                          <a:latin typeface="Arial Rounded MT Bold" pitchFamily="34" charset="0"/>
                          <a:ea typeface="Cambria Math" pitchFamily="18" charset="0"/>
                        </a:rPr>
                        <a:t>D5</a:t>
                      </a:r>
                      <a:r>
                        <a:rPr lang="en-US" sz="800" b="0" u="none" strike="noStrike" dirty="0">
                          <a:solidFill>
                            <a:srgbClr val="0070C0"/>
                          </a:solidFill>
                          <a:latin typeface="Arial Rounded MT Bold" pitchFamily="34" charset="0"/>
                          <a:ea typeface="Cambria Math" pitchFamily="18" charset="0"/>
                        </a:rPr>
                        <a:t>, </a:t>
                      </a:r>
                      <a:r>
                        <a:rPr lang="en-US" sz="800" b="0" u="none" strike="noStrike" dirty="0">
                          <a:solidFill>
                            <a:srgbClr val="FF0000"/>
                          </a:solidFill>
                          <a:latin typeface="Arial Rounded MT Bold" pitchFamily="34" charset="0"/>
                          <a:ea typeface="Cambria Math" pitchFamily="18" charset="0"/>
                        </a:rPr>
                        <a:t>D9</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D9 </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r>
                        <a:rPr lang="en-US" sz="800" b="0" u="none" strike="noStrike" dirty="0">
                          <a:solidFill>
                            <a:srgbClr val="FF0000"/>
                          </a:solidFill>
                          <a:latin typeface="Arial Rounded MT Bold" pitchFamily="34" charset="0"/>
                          <a:ea typeface="Cambria Math" pitchFamily="18" charset="0"/>
                        </a:rPr>
                        <a:t>D9</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r>
                        <a:rPr lang="en-US" sz="800" b="0" u="none" strike="noStrike" dirty="0">
                          <a:solidFill>
                            <a:srgbClr val="FF0000"/>
                          </a:solidFill>
                          <a:latin typeface="Arial Rounded MT Bold" pitchFamily="34" charset="0"/>
                          <a:ea typeface="Cambria Math" pitchFamily="18" charset="0"/>
                        </a:rPr>
                        <a:t>D9 </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u="none" strike="noStrike" dirty="0">
                          <a:solidFill>
                            <a:srgbClr val="FF0000"/>
                          </a:solidFill>
                          <a:latin typeface="Arial Rounded MT Bold" pitchFamily="34" charset="0"/>
                          <a:ea typeface="Cambria Math" pitchFamily="18" charset="0"/>
                        </a:rPr>
                        <a:t>D8</a:t>
                      </a:r>
                      <a:r>
                        <a:rPr lang="en-US" sz="800" b="0" u="none" strike="noStrike" dirty="0">
                          <a:solidFill>
                            <a:srgbClr val="0070C0"/>
                          </a:solidFill>
                          <a:latin typeface="Arial Rounded MT Bold" pitchFamily="34" charset="0"/>
                          <a:ea typeface="Cambria Math" pitchFamily="18" charset="0"/>
                        </a:rPr>
                        <a:t>, </a:t>
                      </a:r>
                      <a:r>
                        <a:rPr lang="en-US" sz="800" b="0" u="none" strike="noStrike" dirty="0">
                          <a:solidFill>
                            <a:srgbClr val="FF0000"/>
                          </a:solidFill>
                          <a:latin typeface="Arial Rounded MT Bold" pitchFamily="34" charset="0"/>
                          <a:ea typeface="Cambria Math" pitchFamily="18" charset="0"/>
                        </a:rPr>
                        <a:t>D9</a:t>
                      </a:r>
                      <a:r>
                        <a:rPr lang="en-US" sz="800" b="0" u="none" strike="noStrike" dirty="0">
                          <a:solidFill>
                            <a:srgbClr val="0070C0"/>
                          </a:solidFill>
                          <a:latin typeface="Arial Rounded MT Bold" pitchFamily="34" charset="0"/>
                          <a:ea typeface="Cambria Math" pitchFamily="18" charset="0"/>
                        </a:rPr>
                        <a:t> </a:t>
                      </a:r>
                      <a:endParaRPr lang="en-US" sz="800" b="0" i="0" u="none" strike="noStrike" dirty="0">
                        <a:solidFill>
                          <a:srgbClr val="0070C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i="0" u="none" strike="noStrike" dirty="0" smtClean="0">
                          <a:solidFill>
                            <a:srgbClr val="FF0000"/>
                          </a:solidFill>
                          <a:latin typeface="Arial Rounded MT Bold" pitchFamily="34" charset="0"/>
                          <a:ea typeface="Cambria Math" pitchFamily="18" charset="0"/>
                        </a:rPr>
                        <a:t>B3</a:t>
                      </a:r>
                      <a:endParaRPr lang="en-US" sz="800" b="0" i="0" u="none" strike="noStrike" dirty="0">
                        <a:solidFill>
                          <a:srgbClr val="FF000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i="0" u="none" strike="noStrike" dirty="0" smtClean="0">
                          <a:solidFill>
                            <a:srgbClr val="00B050"/>
                          </a:solidFill>
                          <a:latin typeface="Arial Rounded MT Bold" pitchFamily="34" charset="0"/>
                          <a:ea typeface="Cambria Math" pitchFamily="18" charset="0"/>
                        </a:rPr>
                        <a:t>H1</a:t>
                      </a:r>
                      <a:endParaRPr lang="en-US" sz="800" b="0" i="0" u="none" strike="noStrike" dirty="0">
                        <a:solidFill>
                          <a:srgbClr val="00B05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c>
                  <a:txBody>
                    <a:bodyPr/>
                    <a:lstStyle/>
                    <a:p>
                      <a:pPr algn="ctr" rtl="0" fontAlgn="b"/>
                      <a:r>
                        <a:rPr lang="en-US" sz="800" b="0" i="0" u="none" strike="noStrike" dirty="0" smtClean="0">
                          <a:solidFill>
                            <a:srgbClr val="00B050"/>
                          </a:solidFill>
                          <a:latin typeface="Arial Rounded MT Bold" pitchFamily="34" charset="0"/>
                          <a:ea typeface="Cambria Math" pitchFamily="18" charset="0"/>
                        </a:rPr>
                        <a:t>H1</a:t>
                      </a:r>
                      <a:endParaRPr lang="en-US" sz="800" b="0" i="0" u="none" strike="noStrike" dirty="0">
                        <a:solidFill>
                          <a:srgbClr val="00B050"/>
                        </a:solidFill>
                        <a:latin typeface="Arial Rounded MT Bold" pitchFamily="34" charset="0"/>
                        <a:ea typeface="Cambria Math" pitchFamily="18" charset="0"/>
                      </a:endParaRPr>
                    </a:p>
                  </a:txBody>
                  <a:tcPr marL="0" marR="0" marT="0" marB="0" anchor="ctr">
                    <a:solidFill>
                      <a:schemeClr val="accent3">
                        <a:lumMod val="20000"/>
                        <a:lumOff val="80000"/>
                      </a:schemeClr>
                    </a:solidFill>
                  </a:tcPr>
                </a:tc>
              </a:tr>
              <a:tr h="226383">
                <a:tc>
                  <a:txBody>
                    <a:bodyPr/>
                    <a:lstStyle/>
                    <a:p>
                      <a:pPr algn="l" rtl="0" fontAlgn="t"/>
                      <a:r>
                        <a:rPr lang="en-US" sz="800" b="0" i="0" u="none" strike="noStrike" dirty="0" smtClean="0">
                          <a:solidFill>
                            <a:schemeClr val="tx1"/>
                          </a:solidFill>
                          <a:latin typeface="Arial Rounded MT Bold" pitchFamily="34" charset="0"/>
                        </a:rPr>
                        <a:t>Timor </a:t>
                      </a:r>
                      <a:r>
                        <a:rPr lang="en-US" sz="800" b="0" i="0" u="none" strike="noStrike" dirty="0" err="1" smtClean="0">
                          <a:solidFill>
                            <a:schemeClr val="tx1"/>
                          </a:solidFill>
                          <a:latin typeface="Arial Rounded MT Bold" pitchFamily="34" charset="0"/>
                        </a:rPr>
                        <a:t>Leste</a:t>
                      </a:r>
                      <a:endParaRPr lang="en-US" sz="800" b="0" i="0" u="none" strike="noStrike" dirty="0">
                        <a:solidFill>
                          <a:schemeClr val="tx1"/>
                        </a:solidFill>
                        <a:latin typeface="Arial Rounded MT Bold" pitchFamily="34" charset="0"/>
                      </a:endParaRPr>
                    </a:p>
                  </a:txBody>
                  <a:tcPr marL="0" marR="0" marT="0" marB="0" anchor="ctr">
                    <a:noFill/>
                  </a:tcPr>
                </a:tc>
                <a:tc>
                  <a:txBody>
                    <a:bodyPr/>
                    <a:lstStyle/>
                    <a:p>
                      <a:pPr algn="ctr" rtl="0" fontAlgn="b"/>
                      <a:endParaRPr lang="en-US" sz="800" b="0" i="0" u="none" strike="noStrike" dirty="0">
                        <a:solidFill>
                          <a:srgbClr val="0070C0"/>
                        </a:solidFill>
                        <a:latin typeface="Arial Rounded MT Bold" pitchFamily="34" charset="0"/>
                        <a:ea typeface="Cambria Math" pitchFamily="18" charset="0"/>
                      </a:endParaRPr>
                    </a:p>
                  </a:txBody>
                  <a:tcPr marL="0" marR="0" marT="0" marB="0" anchor="ctr">
                    <a:noFill/>
                  </a:tcPr>
                </a:tc>
                <a:tc>
                  <a:txBody>
                    <a:bodyPr/>
                    <a:lstStyle/>
                    <a:p>
                      <a:pPr algn="ctr" rtl="0" fontAlgn="b"/>
                      <a:endParaRPr lang="en-US" sz="800" b="0" i="0" u="none" strike="noStrike" dirty="0">
                        <a:solidFill>
                          <a:srgbClr val="0070C0"/>
                        </a:solidFill>
                        <a:latin typeface="Arial Rounded MT Bold" pitchFamily="34" charset="0"/>
                        <a:ea typeface="Cambria Math" pitchFamily="18" charset="0"/>
                      </a:endParaRPr>
                    </a:p>
                  </a:txBody>
                  <a:tcPr marL="0" marR="0" marT="0" marB="0" anchor="ctr">
                    <a:noFill/>
                  </a:tcPr>
                </a:tc>
                <a:tc>
                  <a:txBody>
                    <a:bodyPr/>
                    <a:lstStyle/>
                    <a:p>
                      <a:pPr algn="ctr" rtl="0" fontAlgn="b"/>
                      <a:endParaRPr lang="en-US" sz="800" b="0" i="0" u="none" strike="noStrike" dirty="0">
                        <a:solidFill>
                          <a:srgbClr val="0070C0"/>
                        </a:solidFill>
                        <a:latin typeface="Arial Rounded MT Bold" pitchFamily="34" charset="0"/>
                        <a:ea typeface="Cambria Math" pitchFamily="18" charset="0"/>
                      </a:endParaRPr>
                    </a:p>
                  </a:txBody>
                  <a:tcPr marL="0" marR="0" marT="0" marB="0" anchor="ctr">
                    <a:noFill/>
                  </a:tcPr>
                </a:tc>
                <a:tc>
                  <a:txBody>
                    <a:bodyPr/>
                    <a:lstStyle/>
                    <a:p>
                      <a:pPr algn="ctr" rtl="0" fontAlgn="b"/>
                      <a:endParaRPr lang="en-US" sz="800" b="0" i="0" u="none" strike="noStrike" dirty="0">
                        <a:solidFill>
                          <a:srgbClr val="0070C0"/>
                        </a:solidFill>
                        <a:latin typeface="Arial Rounded MT Bold" pitchFamily="34" charset="0"/>
                        <a:ea typeface="Cambria Math" pitchFamily="18" charset="0"/>
                      </a:endParaRPr>
                    </a:p>
                  </a:txBody>
                  <a:tcPr marL="0" marR="0" marT="0" marB="0" anchor="ctr">
                    <a:noFill/>
                  </a:tcPr>
                </a:tc>
                <a:tc>
                  <a:txBody>
                    <a:bodyPr/>
                    <a:lstStyle/>
                    <a:p>
                      <a:pPr algn="ctr" rtl="0" fontAlgn="b"/>
                      <a:endParaRPr lang="en-US" sz="800" b="0" i="0" u="none" strike="noStrike" dirty="0">
                        <a:solidFill>
                          <a:srgbClr val="0070C0"/>
                        </a:solidFill>
                        <a:latin typeface="Arial Rounded MT Bold" pitchFamily="34" charset="0"/>
                        <a:ea typeface="Cambria Math" pitchFamily="18" charset="0"/>
                      </a:endParaRPr>
                    </a:p>
                  </a:txBody>
                  <a:tcPr marL="0" marR="0" marT="0" marB="0" anchor="ctr">
                    <a:noFill/>
                  </a:tcPr>
                </a:tc>
                <a:tc>
                  <a:txBody>
                    <a:bodyPr/>
                    <a:lstStyle/>
                    <a:p>
                      <a:pPr algn="ctr" rtl="0" fontAlgn="b"/>
                      <a:endParaRPr lang="en-US" sz="800" b="0" i="0" u="none" strike="noStrike" dirty="0">
                        <a:solidFill>
                          <a:srgbClr val="0070C0"/>
                        </a:solidFill>
                        <a:latin typeface="Arial Rounded MT Bold" pitchFamily="34" charset="0"/>
                        <a:ea typeface="Cambria Math" pitchFamily="18" charset="0"/>
                      </a:endParaRPr>
                    </a:p>
                  </a:txBody>
                  <a:tcPr marL="0" marR="0" marT="0" marB="0" anchor="ctr">
                    <a:noFill/>
                  </a:tcPr>
                </a:tc>
                <a:tc>
                  <a:txBody>
                    <a:bodyPr/>
                    <a:lstStyle/>
                    <a:p>
                      <a:pPr algn="ctr" rtl="0" fontAlgn="b"/>
                      <a:endParaRPr lang="en-US" sz="800" b="0" i="0" u="none" strike="noStrike" dirty="0">
                        <a:solidFill>
                          <a:srgbClr val="0070C0"/>
                        </a:solidFill>
                        <a:latin typeface="Arial Rounded MT Bold" pitchFamily="34" charset="0"/>
                        <a:ea typeface="Cambria Math" pitchFamily="18" charset="0"/>
                      </a:endParaRPr>
                    </a:p>
                  </a:txBody>
                  <a:tcPr marL="0" marR="0" marT="0" marB="0" anchor="ctr">
                    <a:noFill/>
                  </a:tcPr>
                </a:tc>
                <a:tc>
                  <a:txBody>
                    <a:bodyPr/>
                    <a:lstStyle/>
                    <a:p>
                      <a:pPr algn="ctr" rtl="0" fontAlgn="b"/>
                      <a:endParaRPr lang="en-US" sz="800" b="0" i="0" u="none" strike="noStrike" dirty="0">
                        <a:solidFill>
                          <a:srgbClr val="0070C0"/>
                        </a:solidFill>
                        <a:latin typeface="Arial Rounded MT Bold" pitchFamily="34" charset="0"/>
                        <a:ea typeface="Cambria Math" pitchFamily="18" charset="0"/>
                      </a:endParaRPr>
                    </a:p>
                  </a:txBody>
                  <a:tcPr marL="0" marR="0" marT="0" marB="0" anchor="ctr">
                    <a:noFill/>
                  </a:tcPr>
                </a:tc>
                <a:tc>
                  <a:txBody>
                    <a:bodyPr/>
                    <a:lstStyle/>
                    <a:p>
                      <a:pPr algn="ctr" rtl="0" fontAlgn="b"/>
                      <a:endParaRPr lang="en-US" sz="800" b="0" i="0" u="none" strike="noStrike" dirty="0">
                        <a:solidFill>
                          <a:srgbClr val="0070C0"/>
                        </a:solidFill>
                        <a:latin typeface="Arial Rounded MT Bold" pitchFamily="34" charset="0"/>
                        <a:ea typeface="Cambria Math" pitchFamily="18" charset="0"/>
                      </a:endParaRPr>
                    </a:p>
                  </a:txBody>
                  <a:tcPr marL="0" marR="0" marT="0" marB="0" anchor="ctr">
                    <a:noFill/>
                  </a:tcPr>
                </a:tc>
                <a:tc>
                  <a:txBody>
                    <a:bodyPr/>
                    <a:lstStyle/>
                    <a:p>
                      <a:pPr algn="ctr" rtl="0" fontAlgn="b"/>
                      <a:endParaRPr lang="en-US" sz="800" b="0" i="0" u="none" strike="noStrike" dirty="0">
                        <a:solidFill>
                          <a:srgbClr val="0070C0"/>
                        </a:solidFill>
                        <a:latin typeface="Arial Rounded MT Bold" pitchFamily="34" charset="0"/>
                        <a:ea typeface="Cambria Math" pitchFamily="18" charset="0"/>
                      </a:endParaRPr>
                    </a:p>
                  </a:txBody>
                  <a:tcPr marL="0" marR="0" marT="0" marB="0" anchor="ctr">
                    <a:noFill/>
                  </a:tcPr>
                </a:tc>
                <a:tc>
                  <a:txBody>
                    <a:bodyPr/>
                    <a:lstStyle/>
                    <a:p>
                      <a:pPr algn="ctr" rtl="0" fontAlgn="b"/>
                      <a:endParaRPr lang="en-US" sz="800" b="0" i="0" u="none" strike="noStrike" dirty="0">
                        <a:solidFill>
                          <a:srgbClr val="00B050"/>
                        </a:solidFill>
                        <a:latin typeface="Arial Rounded MT Bold" pitchFamily="34" charset="0"/>
                        <a:ea typeface="Cambria Math" pitchFamily="18" charset="0"/>
                      </a:endParaRPr>
                    </a:p>
                  </a:txBody>
                  <a:tcPr marL="0" marR="0" marT="0" marB="0" anchor="ctr">
                    <a:noFill/>
                  </a:tcPr>
                </a:tc>
                <a:tc>
                  <a:txBody>
                    <a:bodyPr/>
                    <a:lstStyle/>
                    <a:p>
                      <a:pPr algn="ctr" rtl="0" fontAlgn="b"/>
                      <a:endParaRPr lang="en-US" sz="800" b="0" i="0" u="none" strike="noStrike" dirty="0">
                        <a:solidFill>
                          <a:srgbClr val="00B050"/>
                        </a:solidFill>
                        <a:latin typeface="Arial Rounded MT Bold" pitchFamily="34" charset="0"/>
                        <a:ea typeface="Cambria Math" pitchFamily="18" charset="0"/>
                      </a:endParaRPr>
                    </a:p>
                  </a:txBody>
                  <a:tcPr marL="0" marR="0" marT="0" marB="0" anchor="ctr">
                    <a:noFill/>
                  </a:tcPr>
                </a:tc>
                <a:tc>
                  <a:txBody>
                    <a:bodyPr/>
                    <a:lstStyle/>
                    <a:p>
                      <a:pPr algn="ctr" rtl="0" fontAlgn="b"/>
                      <a:endParaRPr lang="en-US" sz="800" b="0" i="0" u="none" strike="noStrike" dirty="0">
                        <a:solidFill>
                          <a:srgbClr val="00B050"/>
                        </a:solidFill>
                        <a:latin typeface="Arial Rounded MT Bold" pitchFamily="34" charset="0"/>
                        <a:ea typeface="Cambria Math" pitchFamily="18" charset="0"/>
                      </a:endParaRPr>
                    </a:p>
                  </a:txBody>
                  <a:tcPr marL="0" marR="0" marT="0" marB="0" anchor="ctr">
                    <a:noFill/>
                  </a:tcPr>
                </a:tc>
              </a:tr>
            </a:tbl>
          </a:graphicData>
        </a:graphic>
      </p:graphicFrame>
      <p:sp>
        <p:nvSpPr>
          <p:cNvPr id="2244" name="TextBox 31"/>
          <p:cNvSpPr txBox="1">
            <a:spLocks noChangeArrowheads="1"/>
          </p:cNvSpPr>
          <p:nvPr/>
        </p:nvSpPr>
        <p:spPr bwMode="auto">
          <a:xfrm>
            <a:off x="1692275" y="3068638"/>
            <a:ext cx="431800" cy="307975"/>
          </a:xfrm>
          <a:prstGeom prst="rect">
            <a:avLst/>
          </a:prstGeom>
          <a:noFill/>
          <a:ln w="9525">
            <a:noFill/>
            <a:miter lim="800000"/>
            <a:headEnd/>
            <a:tailEnd/>
          </a:ln>
        </p:spPr>
        <p:txBody>
          <a:bodyPr>
            <a:spAutoFit/>
          </a:bodyPr>
          <a:lstStyle/>
          <a:p>
            <a:r>
              <a:rPr lang="en-US" altLang="th-TH" sz="1400" b="1" dirty="0">
                <a:solidFill>
                  <a:srgbClr val="FF0000"/>
                </a:solidFill>
                <a:latin typeface="Arial Rounded MT Bold" pitchFamily="34" charset="0"/>
              </a:rPr>
              <a:t>B3</a:t>
            </a:r>
          </a:p>
        </p:txBody>
      </p:sp>
      <p:sp>
        <p:nvSpPr>
          <p:cNvPr id="2245" name="TextBox 19"/>
          <p:cNvSpPr txBox="1">
            <a:spLocks noChangeArrowheads="1"/>
          </p:cNvSpPr>
          <p:nvPr/>
        </p:nvSpPr>
        <p:spPr bwMode="auto">
          <a:xfrm>
            <a:off x="504825" y="4941168"/>
            <a:ext cx="1619250" cy="1200150"/>
          </a:xfrm>
          <a:prstGeom prst="rect">
            <a:avLst/>
          </a:prstGeom>
          <a:noFill/>
          <a:ln w="9525">
            <a:noFill/>
            <a:miter lim="800000"/>
            <a:headEnd/>
            <a:tailEnd/>
          </a:ln>
        </p:spPr>
        <p:txBody>
          <a:bodyPr>
            <a:spAutoFit/>
          </a:bodyPr>
          <a:lstStyle/>
          <a:p>
            <a:r>
              <a:rPr lang="en-US" altLang="th-TH" b="1" dirty="0">
                <a:solidFill>
                  <a:prstClr val="black"/>
                </a:solidFill>
              </a:rPr>
              <a:t>-Non active</a:t>
            </a:r>
          </a:p>
          <a:p>
            <a:r>
              <a:rPr lang="en-US" altLang="th-TH" b="1" dirty="0">
                <a:solidFill>
                  <a:srgbClr val="FF0000"/>
                </a:solidFill>
              </a:rPr>
              <a:t>-Active</a:t>
            </a:r>
          </a:p>
          <a:p>
            <a:r>
              <a:rPr lang="en-US" altLang="th-TH" b="1" dirty="0">
                <a:solidFill>
                  <a:srgbClr val="00B050"/>
                </a:solidFill>
              </a:rPr>
              <a:t>-New </a:t>
            </a:r>
            <a:r>
              <a:rPr lang="en-US" altLang="th-TH" b="1" dirty="0" smtClean="0">
                <a:solidFill>
                  <a:srgbClr val="00B050"/>
                </a:solidFill>
              </a:rPr>
              <a:t>finding </a:t>
            </a:r>
            <a:endParaRPr lang="en-US" altLang="th-TH" b="1" dirty="0">
              <a:solidFill>
                <a:srgbClr val="00B050"/>
              </a:solidFill>
            </a:endParaRPr>
          </a:p>
          <a:p>
            <a:endParaRPr lang="en-US" altLang="th-TH" dirty="0">
              <a:solidFill>
                <a:prstClr val="black"/>
              </a:solidFill>
            </a:endParaRPr>
          </a:p>
        </p:txBody>
      </p:sp>
      <p:sp>
        <p:nvSpPr>
          <p:cNvPr id="18" name="TextBox 17"/>
          <p:cNvSpPr txBox="1"/>
          <p:nvPr/>
        </p:nvSpPr>
        <p:spPr>
          <a:xfrm>
            <a:off x="35496" y="36493"/>
            <a:ext cx="9036496" cy="80021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800" b="1" dirty="0" smtClean="0">
                <a:solidFill>
                  <a:prstClr val="white"/>
                </a:solidFill>
              </a:rPr>
              <a:t>Measles genotypes circulating in SEAR between 2004-2016* </a:t>
            </a:r>
          </a:p>
          <a:p>
            <a:r>
              <a:rPr lang="en-US" dirty="0" smtClean="0">
                <a:solidFill>
                  <a:prstClr val="white"/>
                </a:solidFill>
              </a:rPr>
              <a:t> </a:t>
            </a:r>
            <a:endParaRPr lang="en-US" dirty="0">
              <a:solidFill>
                <a:prstClr val="white"/>
              </a:solidFill>
            </a:endParaRPr>
          </a:p>
        </p:txBody>
      </p:sp>
      <p:sp>
        <p:nvSpPr>
          <p:cNvPr id="33" name="TextBox 32"/>
          <p:cNvSpPr txBox="1"/>
          <p:nvPr/>
        </p:nvSpPr>
        <p:spPr>
          <a:xfrm>
            <a:off x="2267744" y="6093296"/>
            <a:ext cx="2589042" cy="369332"/>
          </a:xfrm>
          <a:prstGeom prst="rect">
            <a:avLst/>
          </a:prstGeom>
          <a:noFill/>
        </p:spPr>
        <p:txBody>
          <a:bodyPr wrap="none" rtlCol="0">
            <a:spAutoFit/>
          </a:bodyPr>
          <a:lstStyle/>
          <a:p>
            <a:r>
              <a:rPr lang="en-US" dirty="0" smtClean="0">
                <a:solidFill>
                  <a:prstClr val="black"/>
                </a:solidFill>
              </a:rPr>
              <a:t>* Data as of 30 April 2016</a:t>
            </a:r>
            <a:endParaRPr lang="en-US" dirty="0">
              <a:solidFill>
                <a:prstClr val="black"/>
              </a:solidFill>
            </a:endParaRPr>
          </a:p>
        </p:txBody>
      </p:sp>
    </p:spTree>
    <p:extLst>
      <p:ext uri="{BB962C8B-B14F-4D97-AF65-F5344CB8AC3E}">
        <p14:creationId xmlns:p14="http://schemas.microsoft.com/office/powerpoint/2010/main" val="28067728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30163" y="765175"/>
            <a:ext cx="6877050" cy="5111750"/>
            <a:chOff x="0" y="764704"/>
            <a:chExt cx="7356357" cy="5625593"/>
          </a:xfrm>
        </p:grpSpPr>
        <p:pic>
          <p:nvPicPr>
            <p:cNvPr id="3" name="Picture 8" descr="SEAR-MAP-b.gif"/>
            <p:cNvPicPr>
              <a:picLocks noChangeAspect="1"/>
            </p:cNvPicPr>
            <p:nvPr/>
          </p:nvPicPr>
          <p:blipFill>
            <a:blip r:embed="rId2" cstate="print"/>
            <a:srcRect/>
            <a:stretch>
              <a:fillRect/>
            </a:stretch>
          </p:blipFill>
          <p:spPr bwMode="auto">
            <a:xfrm>
              <a:off x="0" y="764704"/>
              <a:ext cx="7356357" cy="5518269"/>
            </a:xfrm>
            <a:prstGeom prst="rect">
              <a:avLst/>
            </a:prstGeom>
            <a:ln>
              <a:noFill/>
            </a:ln>
            <a:effectLst>
              <a:softEdge rad="112500"/>
            </a:effectLst>
          </p:spPr>
        </p:pic>
        <p:sp>
          <p:nvSpPr>
            <p:cNvPr id="4" name="TextBox 3"/>
            <p:cNvSpPr txBox="1"/>
            <p:nvPr/>
          </p:nvSpPr>
          <p:spPr>
            <a:xfrm>
              <a:off x="755674" y="2780833"/>
              <a:ext cx="506047" cy="297003"/>
            </a:xfrm>
            <a:prstGeom prst="rect">
              <a:avLst/>
            </a:prstGeom>
            <a:noFill/>
          </p:spPr>
          <p:txBody>
            <a:bodyPr wrap="none">
              <a:spAutoFit/>
            </a:bodyPr>
            <a:lstStyle/>
            <a:p>
              <a:pPr>
                <a:defRPr/>
              </a:pPr>
              <a:r>
                <a:rPr lang="en-US" sz="1400" dirty="0">
                  <a:solidFill>
                    <a:prstClr val="white">
                      <a:lumMod val="65000"/>
                    </a:prstClr>
                  </a:solidFill>
                </a:rPr>
                <a:t>India</a:t>
              </a:r>
            </a:p>
          </p:txBody>
        </p:sp>
        <p:sp>
          <p:nvSpPr>
            <p:cNvPr id="5" name="TextBox 4"/>
            <p:cNvSpPr txBox="1"/>
            <p:nvPr/>
          </p:nvSpPr>
          <p:spPr>
            <a:xfrm>
              <a:off x="1446818" y="2158873"/>
              <a:ext cx="567180" cy="297003"/>
            </a:xfrm>
            <a:prstGeom prst="rect">
              <a:avLst/>
            </a:prstGeom>
            <a:noFill/>
          </p:spPr>
          <p:txBody>
            <a:bodyPr wrap="none">
              <a:spAutoFit/>
            </a:bodyPr>
            <a:lstStyle/>
            <a:p>
              <a:pPr>
                <a:defRPr/>
              </a:pPr>
              <a:r>
                <a:rPr lang="en-US" sz="1400" dirty="0">
                  <a:solidFill>
                    <a:prstClr val="white">
                      <a:lumMod val="65000"/>
                    </a:prstClr>
                  </a:solidFill>
                </a:rPr>
                <a:t>Nepal</a:t>
              </a:r>
            </a:p>
          </p:txBody>
        </p:sp>
        <p:sp>
          <p:nvSpPr>
            <p:cNvPr id="6" name="TextBox 5"/>
            <p:cNvSpPr txBox="1"/>
            <p:nvPr/>
          </p:nvSpPr>
          <p:spPr>
            <a:xfrm>
              <a:off x="1995319" y="1737827"/>
              <a:ext cx="658880" cy="297003"/>
            </a:xfrm>
            <a:prstGeom prst="rect">
              <a:avLst/>
            </a:prstGeom>
            <a:noFill/>
          </p:spPr>
          <p:txBody>
            <a:bodyPr wrap="none">
              <a:spAutoFit/>
            </a:bodyPr>
            <a:lstStyle/>
            <a:p>
              <a:pPr>
                <a:defRPr/>
              </a:pPr>
              <a:r>
                <a:rPr lang="en-US" sz="1400" dirty="0">
                  <a:solidFill>
                    <a:prstClr val="white">
                      <a:lumMod val="65000"/>
                    </a:prstClr>
                  </a:solidFill>
                </a:rPr>
                <a:t>Bhutan</a:t>
              </a:r>
            </a:p>
          </p:txBody>
        </p:sp>
        <p:cxnSp>
          <p:nvCxnSpPr>
            <p:cNvPr id="7" name="Straight Arrow Connector 6"/>
            <p:cNvCxnSpPr/>
            <p:nvPr/>
          </p:nvCxnSpPr>
          <p:spPr>
            <a:xfrm>
              <a:off x="2267022" y="1989407"/>
              <a:ext cx="0" cy="349416"/>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nvSpPr>
          <p:spPr>
            <a:xfrm>
              <a:off x="1662483" y="3196637"/>
              <a:ext cx="950960" cy="297003"/>
            </a:xfrm>
            <a:prstGeom prst="rect">
              <a:avLst/>
            </a:prstGeom>
            <a:noFill/>
          </p:spPr>
          <p:txBody>
            <a:bodyPr wrap="none">
              <a:spAutoFit/>
            </a:bodyPr>
            <a:lstStyle/>
            <a:p>
              <a:pPr>
                <a:defRPr/>
              </a:pPr>
              <a:r>
                <a:rPr lang="en-US" sz="1400" dirty="0">
                  <a:solidFill>
                    <a:prstClr val="white">
                      <a:lumMod val="65000"/>
                    </a:prstClr>
                  </a:solidFill>
                </a:rPr>
                <a:t>Bangladesh</a:t>
              </a:r>
            </a:p>
          </p:txBody>
        </p:sp>
        <p:cxnSp>
          <p:nvCxnSpPr>
            <p:cNvPr id="9" name="Straight Arrow Connector 8"/>
            <p:cNvCxnSpPr/>
            <p:nvPr/>
          </p:nvCxnSpPr>
          <p:spPr>
            <a:xfrm flipV="1">
              <a:off x="2124378" y="2709203"/>
              <a:ext cx="71322" cy="576536"/>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sp>
          <p:nvSpPr>
            <p:cNvPr id="10" name="TextBox 9"/>
            <p:cNvSpPr txBox="1"/>
            <p:nvPr/>
          </p:nvSpPr>
          <p:spPr>
            <a:xfrm>
              <a:off x="1044359" y="4293803"/>
              <a:ext cx="769258" cy="297003"/>
            </a:xfrm>
            <a:prstGeom prst="rect">
              <a:avLst/>
            </a:prstGeom>
            <a:noFill/>
          </p:spPr>
          <p:txBody>
            <a:bodyPr wrap="none">
              <a:spAutoFit/>
            </a:bodyPr>
            <a:lstStyle/>
            <a:p>
              <a:pPr>
                <a:defRPr/>
              </a:pPr>
              <a:r>
                <a:rPr lang="en-US" sz="1400" dirty="0">
                  <a:solidFill>
                    <a:prstClr val="white">
                      <a:lumMod val="65000"/>
                    </a:prstClr>
                  </a:solidFill>
                </a:rPr>
                <a:t>Sri Lanka</a:t>
              </a:r>
            </a:p>
          </p:txBody>
        </p:sp>
        <p:sp>
          <p:nvSpPr>
            <p:cNvPr id="11" name="TextBox 10"/>
            <p:cNvSpPr txBox="1"/>
            <p:nvPr/>
          </p:nvSpPr>
          <p:spPr>
            <a:xfrm>
              <a:off x="2627028" y="2637572"/>
              <a:ext cx="825298" cy="297003"/>
            </a:xfrm>
            <a:prstGeom prst="rect">
              <a:avLst/>
            </a:prstGeom>
            <a:noFill/>
          </p:spPr>
          <p:txBody>
            <a:bodyPr wrap="none">
              <a:spAutoFit/>
            </a:bodyPr>
            <a:lstStyle/>
            <a:p>
              <a:pPr>
                <a:defRPr/>
              </a:pPr>
              <a:r>
                <a:rPr lang="en-US" sz="1400" dirty="0">
                  <a:solidFill>
                    <a:prstClr val="white">
                      <a:lumMod val="65000"/>
                    </a:prstClr>
                  </a:solidFill>
                </a:rPr>
                <a:t>Myanmar</a:t>
              </a:r>
            </a:p>
          </p:txBody>
        </p:sp>
        <p:sp>
          <p:nvSpPr>
            <p:cNvPr id="12" name="TextBox 11"/>
            <p:cNvSpPr txBox="1"/>
            <p:nvPr/>
          </p:nvSpPr>
          <p:spPr>
            <a:xfrm>
              <a:off x="3131376" y="3357369"/>
              <a:ext cx="752278" cy="297003"/>
            </a:xfrm>
            <a:prstGeom prst="rect">
              <a:avLst/>
            </a:prstGeom>
            <a:noFill/>
          </p:spPr>
          <p:txBody>
            <a:bodyPr wrap="none">
              <a:spAutoFit/>
            </a:bodyPr>
            <a:lstStyle/>
            <a:p>
              <a:pPr>
                <a:defRPr/>
              </a:pPr>
              <a:r>
                <a:rPr lang="en-US" sz="1400" dirty="0">
                  <a:solidFill>
                    <a:prstClr val="white">
                      <a:lumMod val="65000"/>
                    </a:prstClr>
                  </a:solidFill>
                </a:rPr>
                <a:t>Thailand</a:t>
              </a:r>
            </a:p>
          </p:txBody>
        </p:sp>
        <p:sp>
          <p:nvSpPr>
            <p:cNvPr id="13" name="TextBox 12"/>
            <p:cNvSpPr txBox="1"/>
            <p:nvPr/>
          </p:nvSpPr>
          <p:spPr>
            <a:xfrm>
              <a:off x="4140073" y="5013599"/>
              <a:ext cx="828694" cy="297003"/>
            </a:xfrm>
            <a:prstGeom prst="rect">
              <a:avLst/>
            </a:prstGeom>
            <a:noFill/>
          </p:spPr>
          <p:txBody>
            <a:bodyPr wrap="none">
              <a:spAutoFit/>
            </a:bodyPr>
            <a:lstStyle/>
            <a:p>
              <a:pPr>
                <a:defRPr/>
              </a:pPr>
              <a:r>
                <a:rPr lang="en-US" sz="1400" dirty="0">
                  <a:solidFill>
                    <a:prstClr val="white">
                      <a:lumMod val="65000"/>
                    </a:prstClr>
                  </a:solidFill>
                </a:rPr>
                <a:t>Indonesia</a:t>
              </a:r>
            </a:p>
          </p:txBody>
        </p:sp>
        <p:sp>
          <p:nvSpPr>
            <p:cNvPr id="14" name="TextBox 13"/>
            <p:cNvSpPr txBox="1"/>
            <p:nvPr/>
          </p:nvSpPr>
          <p:spPr>
            <a:xfrm>
              <a:off x="6084448" y="6093294"/>
              <a:ext cx="959450" cy="297003"/>
            </a:xfrm>
            <a:prstGeom prst="rect">
              <a:avLst/>
            </a:prstGeom>
            <a:noFill/>
          </p:spPr>
          <p:txBody>
            <a:bodyPr wrap="none">
              <a:spAutoFit/>
            </a:bodyPr>
            <a:lstStyle/>
            <a:p>
              <a:pPr>
                <a:defRPr/>
              </a:pPr>
              <a:r>
                <a:rPr lang="en-US" sz="1400" dirty="0">
                  <a:solidFill>
                    <a:prstClr val="white">
                      <a:lumMod val="65000"/>
                    </a:prstClr>
                  </a:solidFill>
                </a:rPr>
                <a:t>Timor </a:t>
              </a:r>
              <a:r>
                <a:rPr lang="en-US" sz="1400" dirty="0" err="1">
                  <a:solidFill>
                    <a:prstClr val="white">
                      <a:lumMod val="65000"/>
                    </a:prstClr>
                  </a:solidFill>
                </a:rPr>
                <a:t>Leste</a:t>
              </a:r>
              <a:endParaRPr lang="en-US" sz="1400" dirty="0">
                <a:solidFill>
                  <a:prstClr val="white">
                    <a:lumMod val="65000"/>
                  </a:prstClr>
                </a:solidFill>
              </a:endParaRPr>
            </a:p>
          </p:txBody>
        </p:sp>
        <p:sp>
          <p:nvSpPr>
            <p:cNvPr id="15" name="TextBox 14"/>
            <p:cNvSpPr txBox="1"/>
            <p:nvPr/>
          </p:nvSpPr>
          <p:spPr>
            <a:xfrm>
              <a:off x="106984" y="5085230"/>
              <a:ext cx="781146" cy="297003"/>
            </a:xfrm>
            <a:prstGeom prst="rect">
              <a:avLst/>
            </a:prstGeom>
            <a:noFill/>
          </p:spPr>
          <p:txBody>
            <a:bodyPr wrap="none">
              <a:spAutoFit/>
            </a:bodyPr>
            <a:lstStyle/>
            <a:p>
              <a:pPr>
                <a:defRPr/>
              </a:pPr>
              <a:r>
                <a:rPr lang="en-US" sz="1400" dirty="0">
                  <a:solidFill>
                    <a:prstClr val="white">
                      <a:lumMod val="65000"/>
                    </a:prstClr>
                  </a:solidFill>
                </a:rPr>
                <a:t>Maldives</a:t>
              </a:r>
            </a:p>
          </p:txBody>
        </p:sp>
        <p:cxnSp>
          <p:nvCxnSpPr>
            <p:cNvPr id="16" name="Straight Arrow Connector 15"/>
            <p:cNvCxnSpPr/>
            <p:nvPr/>
          </p:nvCxnSpPr>
          <p:spPr>
            <a:xfrm flipH="1" flipV="1">
              <a:off x="5795764" y="6021664"/>
              <a:ext cx="360006" cy="214890"/>
            </a:xfrm>
            <a:prstGeom prst="straightConnector1">
              <a:avLst/>
            </a:prstGeom>
            <a:ln w="19050">
              <a:tailEnd type="arrow"/>
            </a:ln>
          </p:spPr>
          <p:style>
            <a:lnRef idx="3">
              <a:schemeClr val="accent6"/>
            </a:lnRef>
            <a:fillRef idx="0">
              <a:schemeClr val="accent6"/>
            </a:fillRef>
            <a:effectRef idx="2">
              <a:schemeClr val="accent6"/>
            </a:effectRef>
            <a:fontRef idx="minor">
              <a:schemeClr val="tx1"/>
            </a:fontRef>
          </p:style>
        </p:cxnSp>
        <p:sp>
          <p:nvSpPr>
            <p:cNvPr id="17" name="TextBox 16"/>
            <p:cNvSpPr txBox="1"/>
            <p:nvPr/>
          </p:nvSpPr>
          <p:spPr>
            <a:xfrm>
              <a:off x="5260848" y="834587"/>
              <a:ext cx="536613" cy="297003"/>
            </a:xfrm>
            <a:prstGeom prst="rect">
              <a:avLst/>
            </a:prstGeom>
            <a:noFill/>
          </p:spPr>
          <p:txBody>
            <a:bodyPr wrap="none">
              <a:spAutoFit/>
            </a:bodyPr>
            <a:lstStyle/>
            <a:p>
              <a:pPr>
                <a:defRPr/>
              </a:pPr>
              <a:r>
                <a:rPr lang="en-US" sz="1400" dirty="0">
                  <a:solidFill>
                    <a:prstClr val="white">
                      <a:lumMod val="65000"/>
                    </a:prstClr>
                  </a:solidFill>
                </a:rPr>
                <a:t>DPRK</a:t>
              </a:r>
            </a:p>
          </p:txBody>
        </p:sp>
      </p:grpSp>
      <p:sp>
        <p:nvSpPr>
          <p:cNvPr id="18" name="Rectangle 17"/>
          <p:cNvSpPr/>
          <p:nvPr/>
        </p:nvSpPr>
        <p:spPr>
          <a:xfrm>
            <a:off x="0" y="-27384"/>
            <a:ext cx="9144000" cy="720080"/>
          </a:xfrm>
          <a:prstGeom prst="rect">
            <a:avLst/>
          </a:prstGeom>
          <a:solidFill>
            <a:schemeClr val="accent1">
              <a:lumMod val="75000"/>
            </a:schemeClr>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Rubella genotype distribution in SEAR between 2005-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2016*</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21" name="Table 20"/>
          <p:cNvGraphicFramePr>
            <a:graphicFrameLocks noGrp="1"/>
          </p:cNvGraphicFramePr>
          <p:nvPr>
            <p:extLst>
              <p:ext uri="{D42A27DB-BD31-4B8C-83A1-F6EECF244321}">
                <p14:modId xmlns:p14="http://schemas.microsoft.com/office/powerpoint/2010/main" val="1440835896"/>
              </p:ext>
            </p:extLst>
          </p:nvPr>
        </p:nvGraphicFramePr>
        <p:xfrm>
          <a:off x="3779912" y="1340768"/>
          <a:ext cx="5127623" cy="2794055"/>
        </p:xfrm>
        <a:graphic>
          <a:graphicData uri="http://schemas.openxmlformats.org/drawingml/2006/table">
            <a:tbl>
              <a:tblPr firstRow="1" firstCol="1">
                <a:tableStyleId>{BC89EF96-8CEA-46FF-86C4-4CE0E7609802}</a:tableStyleId>
              </a:tblPr>
              <a:tblGrid>
                <a:gridCol w="713583"/>
                <a:gridCol w="376963"/>
                <a:gridCol w="336422"/>
                <a:gridCol w="336422"/>
                <a:gridCol w="403707"/>
                <a:gridCol w="336422"/>
                <a:gridCol w="403707"/>
                <a:gridCol w="336422"/>
                <a:gridCol w="403707"/>
                <a:gridCol w="403707"/>
                <a:gridCol w="403707"/>
                <a:gridCol w="336427"/>
                <a:gridCol w="336427"/>
              </a:tblGrid>
              <a:tr h="236898">
                <a:tc>
                  <a:txBody>
                    <a:bodyPr/>
                    <a:lstStyle/>
                    <a:p>
                      <a:pPr algn="l" fontAlgn="b"/>
                      <a:r>
                        <a:rPr lang="en-US" sz="1000" u="none" strike="noStrike" dirty="0"/>
                        <a:t> </a:t>
                      </a:r>
                      <a:endParaRPr lang="en-US" sz="1000" b="0" i="0" u="none" strike="noStrike" dirty="0">
                        <a:solidFill>
                          <a:schemeClr val="tx1"/>
                        </a:solidFill>
                        <a:latin typeface="Arial Rounded MT Bold"/>
                      </a:endParaRPr>
                    </a:p>
                  </a:txBody>
                  <a:tcPr marL="0" marR="0" marT="0" marB="0" anchor="b"/>
                </a:tc>
                <a:tc>
                  <a:txBody>
                    <a:bodyPr/>
                    <a:lstStyle/>
                    <a:p>
                      <a:pPr algn="ctr" rtl="0" fontAlgn="b"/>
                      <a:r>
                        <a:rPr lang="en-US" sz="1000" u="none" strike="noStrike" dirty="0"/>
                        <a:t>2005</a:t>
                      </a:r>
                      <a:endParaRPr lang="en-US" sz="1000" b="1" i="0" u="none" strike="noStrike" dirty="0">
                        <a:solidFill>
                          <a:schemeClr val="tx1"/>
                        </a:solidFill>
                        <a:latin typeface="Arial Rounded MT Bold"/>
                      </a:endParaRPr>
                    </a:p>
                  </a:txBody>
                  <a:tcPr marL="0" marR="0" marT="0" marB="0" anchor="b"/>
                </a:tc>
                <a:tc>
                  <a:txBody>
                    <a:bodyPr/>
                    <a:lstStyle/>
                    <a:p>
                      <a:pPr algn="ctr" rtl="0" fontAlgn="b"/>
                      <a:r>
                        <a:rPr lang="en-US" sz="1000" u="none" strike="noStrike" dirty="0"/>
                        <a:t>2006</a:t>
                      </a:r>
                      <a:endParaRPr lang="en-US" sz="1000" b="1" i="0" u="none" strike="noStrike" dirty="0">
                        <a:solidFill>
                          <a:schemeClr val="tx1"/>
                        </a:solidFill>
                        <a:latin typeface="Arial Rounded MT Bold"/>
                      </a:endParaRPr>
                    </a:p>
                  </a:txBody>
                  <a:tcPr marL="0" marR="0" marT="0" marB="0" anchor="b"/>
                </a:tc>
                <a:tc>
                  <a:txBody>
                    <a:bodyPr/>
                    <a:lstStyle/>
                    <a:p>
                      <a:pPr algn="ctr" rtl="0" fontAlgn="b"/>
                      <a:r>
                        <a:rPr lang="en-US" sz="1000" u="none" strike="noStrike" dirty="0"/>
                        <a:t>2007</a:t>
                      </a:r>
                      <a:endParaRPr lang="en-US" sz="1000" b="1" i="0" u="none" strike="noStrike" dirty="0">
                        <a:solidFill>
                          <a:schemeClr val="tx1"/>
                        </a:solidFill>
                        <a:latin typeface="Arial Rounded MT Bold"/>
                      </a:endParaRPr>
                    </a:p>
                  </a:txBody>
                  <a:tcPr marL="0" marR="0" marT="0" marB="0" anchor="b"/>
                </a:tc>
                <a:tc>
                  <a:txBody>
                    <a:bodyPr/>
                    <a:lstStyle/>
                    <a:p>
                      <a:pPr algn="ctr" rtl="0" fontAlgn="b"/>
                      <a:r>
                        <a:rPr lang="en-US" sz="1000" u="none" strike="noStrike" dirty="0"/>
                        <a:t>2008</a:t>
                      </a:r>
                      <a:endParaRPr lang="en-US" sz="1000" b="1" i="0" u="none" strike="noStrike" dirty="0">
                        <a:solidFill>
                          <a:schemeClr val="tx1"/>
                        </a:solidFill>
                        <a:latin typeface="Arial Rounded MT Bold"/>
                      </a:endParaRPr>
                    </a:p>
                  </a:txBody>
                  <a:tcPr marL="0" marR="0" marT="0" marB="0" anchor="b"/>
                </a:tc>
                <a:tc>
                  <a:txBody>
                    <a:bodyPr/>
                    <a:lstStyle/>
                    <a:p>
                      <a:pPr algn="ctr" rtl="0" fontAlgn="b"/>
                      <a:r>
                        <a:rPr lang="en-US" sz="1000" u="none" strike="noStrike" dirty="0"/>
                        <a:t>2009</a:t>
                      </a:r>
                      <a:endParaRPr lang="en-US" sz="1000" b="1" i="0" u="none" strike="noStrike" dirty="0">
                        <a:solidFill>
                          <a:schemeClr val="tx1"/>
                        </a:solidFill>
                        <a:latin typeface="Arial Rounded MT Bold"/>
                      </a:endParaRPr>
                    </a:p>
                  </a:txBody>
                  <a:tcPr marL="0" marR="0" marT="0" marB="0" anchor="b"/>
                </a:tc>
                <a:tc>
                  <a:txBody>
                    <a:bodyPr/>
                    <a:lstStyle/>
                    <a:p>
                      <a:pPr algn="ctr" rtl="0" fontAlgn="b"/>
                      <a:r>
                        <a:rPr lang="en-US" sz="1000" u="none" strike="noStrike" dirty="0"/>
                        <a:t>2010</a:t>
                      </a:r>
                      <a:endParaRPr lang="en-US" sz="1000" b="1" i="0" u="none" strike="noStrike" dirty="0">
                        <a:solidFill>
                          <a:schemeClr val="tx1"/>
                        </a:solidFill>
                        <a:latin typeface="Arial Rounded MT Bold"/>
                      </a:endParaRPr>
                    </a:p>
                  </a:txBody>
                  <a:tcPr marL="0" marR="0" marT="0" marB="0" anchor="b"/>
                </a:tc>
                <a:tc>
                  <a:txBody>
                    <a:bodyPr/>
                    <a:lstStyle/>
                    <a:p>
                      <a:pPr algn="ctr" rtl="0" fontAlgn="b"/>
                      <a:r>
                        <a:rPr lang="en-US" sz="1000" u="none" strike="noStrike" dirty="0"/>
                        <a:t>2011</a:t>
                      </a:r>
                      <a:endParaRPr lang="en-US" sz="1000" b="1" i="0" u="none" strike="noStrike" dirty="0">
                        <a:solidFill>
                          <a:schemeClr val="tx1"/>
                        </a:solidFill>
                        <a:latin typeface="Arial Rounded MT Bold"/>
                      </a:endParaRPr>
                    </a:p>
                  </a:txBody>
                  <a:tcPr marL="0" marR="0" marT="0" marB="0" anchor="b"/>
                </a:tc>
                <a:tc>
                  <a:txBody>
                    <a:bodyPr/>
                    <a:lstStyle/>
                    <a:p>
                      <a:pPr algn="ctr" rtl="0" fontAlgn="b"/>
                      <a:r>
                        <a:rPr lang="en-US" sz="1000" u="none" strike="noStrike" dirty="0"/>
                        <a:t>2012</a:t>
                      </a:r>
                      <a:endParaRPr lang="en-US" sz="1000" b="1" i="0" u="none" strike="noStrike" dirty="0">
                        <a:solidFill>
                          <a:schemeClr val="tx1"/>
                        </a:solidFill>
                        <a:latin typeface="Arial Rounded MT Bold"/>
                      </a:endParaRPr>
                    </a:p>
                  </a:txBody>
                  <a:tcPr marL="0" marR="0" marT="0" marB="0" anchor="b"/>
                </a:tc>
                <a:tc>
                  <a:txBody>
                    <a:bodyPr/>
                    <a:lstStyle/>
                    <a:p>
                      <a:pPr algn="ctr" rtl="0" fontAlgn="b"/>
                      <a:r>
                        <a:rPr lang="en-US" sz="1000" u="none" strike="noStrike" dirty="0"/>
                        <a:t>2013</a:t>
                      </a:r>
                      <a:endParaRPr lang="en-US" sz="1000" b="1" i="0" u="none" strike="noStrike" dirty="0">
                        <a:solidFill>
                          <a:schemeClr val="tx1"/>
                        </a:solidFill>
                        <a:latin typeface="Arial Rounded MT Bold"/>
                      </a:endParaRPr>
                    </a:p>
                  </a:txBody>
                  <a:tcPr marL="0" marR="0" marT="0" marB="0" anchor="b"/>
                </a:tc>
                <a:tc>
                  <a:txBody>
                    <a:bodyPr/>
                    <a:lstStyle/>
                    <a:p>
                      <a:pPr algn="ctr" rtl="0" fontAlgn="b"/>
                      <a:r>
                        <a:rPr lang="en-US" sz="1000" u="none" strike="noStrike" dirty="0" smtClean="0"/>
                        <a:t>2014</a:t>
                      </a:r>
                      <a:endParaRPr lang="en-US" sz="1000" b="1" i="0" u="none" strike="noStrike" dirty="0">
                        <a:solidFill>
                          <a:schemeClr val="tx1"/>
                        </a:solidFill>
                        <a:latin typeface="+mn-lt"/>
                      </a:endParaRPr>
                    </a:p>
                  </a:txBody>
                  <a:tcPr marL="0" marR="0" marT="0" marB="0" anchor="b"/>
                </a:tc>
                <a:tc>
                  <a:txBody>
                    <a:bodyPr/>
                    <a:lstStyle/>
                    <a:p>
                      <a:pPr algn="ctr" rtl="0" fontAlgn="b"/>
                      <a:r>
                        <a:rPr lang="en-US" sz="1000" u="none" strike="noStrike" dirty="0" smtClean="0"/>
                        <a:t>2015</a:t>
                      </a:r>
                      <a:endParaRPr lang="en-US" sz="1000" b="1" i="0" u="none" strike="noStrike" dirty="0">
                        <a:solidFill>
                          <a:schemeClr val="tx1"/>
                        </a:solidFill>
                        <a:latin typeface="+mn-lt"/>
                      </a:endParaRPr>
                    </a:p>
                  </a:txBody>
                  <a:tcPr marL="0" marR="0" marT="0" marB="0" anchor="b"/>
                </a:tc>
                <a:tc>
                  <a:txBody>
                    <a:bodyPr/>
                    <a:lstStyle/>
                    <a:p>
                      <a:pPr algn="ctr" rtl="0" fontAlgn="b"/>
                      <a:r>
                        <a:rPr lang="en-US" sz="1000" b="1" i="0" u="none" strike="noStrike" dirty="0" smtClean="0">
                          <a:solidFill>
                            <a:schemeClr val="tx1"/>
                          </a:solidFill>
                          <a:latin typeface="+mn-lt"/>
                        </a:rPr>
                        <a:t>2016</a:t>
                      </a:r>
                      <a:endParaRPr lang="en-US" sz="1000" b="1" i="0" u="none" strike="noStrike" dirty="0">
                        <a:solidFill>
                          <a:schemeClr val="tx1"/>
                        </a:solidFill>
                        <a:latin typeface="+mn-lt"/>
                      </a:endParaRPr>
                    </a:p>
                  </a:txBody>
                  <a:tcPr marL="0" marR="0" marT="0" marB="0" anchor="b"/>
                </a:tc>
              </a:tr>
              <a:tr h="247667">
                <a:tc>
                  <a:txBody>
                    <a:bodyPr/>
                    <a:lstStyle/>
                    <a:p>
                      <a:pPr algn="l" rtl="0" fontAlgn="t"/>
                      <a:r>
                        <a:rPr lang="en-US" sz="1000" u="none" strike="noStrike" dirty="0" smtClean="0"/>
                        <a:t> Bangladesh </a:t>
                      </a:r>
                      <a:endParaRPr lang="en-US" sz="1000" b="1" i="0" u="none" strike="noStrike" dirty="0">
                        <a:solidFill>
                          <a:schemeClr val="tx1"/>
                        </a:solidFill>
                        <a:latin typeface="Arial Rounded MT Bold"/>
                      </a:endParaRPr>
                    </a:p>
                  </a:txBody>
                  <a:tcPr marL="0" marR="0" marT="0" marB="0"/>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r>
                        <a:rPr lang="en-US" sz="900" u="none" strike="noStrike" dirty="0" smtClean="0"/>
                        <a:t>2B</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smtClean="0"/>
                        <a:t>2B</a:t>
                      </a:r>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r>
              <a:tr h="274261">
                <a:tc>
                  <a:txBody>
                    <a:bodyPr/>
                    <a:lstStyle/>
                    <a:p>
                      <a:pPr algn="l" rtl="0" fontAlgn="t"/>
                      <a:r>
                        <a:rPr lang="en-US" sz="1000" u="none" strike="noStrike" dirty="0" smtClean="0"/>
                        <a:t> Bhutan </a:t>
                      </a:r>
                      <a:endParaRPr lang="en-US" sz="1000" b="1" i="0" u="none" strike="noStrike" dirty="0">
                        <a:solidFill>
                          <a:schemeClr val="tx1"/>
                        </a:solidFill>
                        <a:latin typeface="Arial Rounded MT Bold"/>
                      </a:endParaRPr>
                    </a:p>
                  </a:txBody>
                  <a:tcPr marL="0" marR="0" marT="0" marB="0"/>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endParaRPr lang="th-TH" sz="1800" b="0" dirty="0">
                        <a:solidFill>
                          <a:srgbClr val="0000CC"/>
                        </a:solidFill>
                        <a:latin typeface="Arial Rounded MT Bold"/>
                      </a:endParaRPr>
                    </a:p>
                  </a:txBody>
                  <a:tcPr marL="0" marR="0" marT="0" marB="0" anchor="b"/>
                </a:tc>
                <a:tc>
                  <a:txBody>
                    <a:bodyPr/>
                    <a:lstStyle/>
                    <a:p>
                      <a:endParaRPr lang="th-TH" sz="1800" b="0" dirty="0">
                        <a:solidFill>
                          <a:srgbClr val="0000CC"/>
                        </a:solidFill>
                        <a:latin typeface="Arial Rounded MT Bold"/>
                      </a:endParaRPr>
                    </a:p>
                  </a:txBody>
                  <a:tcPr marL="0" marR="0" marT="0" marB="0" anchor="b"/>
                </a:tc>
                <a:tc>
                  <a:txBody>
                    <a:bodyPr/>
                    <a:lstStyle/>
                    <a:p>
                      <a:endParaRPr lang="th-TH" sz="1800" b="0" dirty="0">
                        <a:solidFill>
                          <a:srgbClr val="0000CC"/>
                        </a:solidFill>
                        <a:latin typeface="Arial Rounded MT Bold"/>
                      </a:endParaRPr>
                    </a:p>
                  </a:txBody>
                  <a:tcPr marL="0" marR="0" marT="0" marB="0" anchor="b"/>
                </a:tc>
                <a:tc>
                  <a:txBody>
                    <a:bodyPr/>
                    <a:lstStyle/>
                    <a:p>
                      <a:endParaRPr lang="th-TH" sz="1800" b="0">
                        <a:solidFill>
                          <a:srgbClr val="0000CC"/>
                        </a:solidFill>
                        <a:latin typeface="Arial Rounded MT Bold"/>
                      </a:endParaRPr>
                    </a:p>
                  </a:txBody>
                  <a:tcPr marL="0" marR="0" marT="0" marB="0" anchor="b"/>
                </a:tc>
                <a:tc>
                  <a:txBody>
                    <a:bodyPr/>
                    <a:lstStyle/>
                    <a:p>
                      <a:endParaRPr lang="th-TH" sz="1800" b="0"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r>
              <a:tr h="226130">
                <a:tc>
                  <a:txBody>
                    <a:bodyPr/>
                    <a:lstStyle/>
                    <a:p>
                      <a:pPr algn="l" rtl="0" fontAlgn="t"/>
                      <a:r>
                        <a:rPr lang="en-US" sz="1000" u="none" strike="noStrike" dirty="0" smtClean="0"/>
                        <a:t> DPRK </a:t>
                      </a:r>
                      <a:endParaRPr lang="en-US" sz="1000" b="1" i="0" u="none" strike="noStrike" dirty="0">
                        <a:solidFill>
                          <a:schemeClr val="tx1"/>
                        </a:solidFill>
                        <a:latin typeface="Arial Rounded MT Bold"/>
                      </a:endParaRPr>
                    </a:p>
                  </a:txBody>
                  <a:tcPr marL="0" marR="0" marT="0" marB="0"/>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r>
              <a:tr h="226130">
                <a:tc>
                  <a:txBody>
                    <a:bodyPr/>
                    <a:lstStyle/>
                    <a:p>
                      <a:pPr algn="l" rtl="0" fontAlgn="t"/>
                      <a:r>
                        <a:rPr lang="en-US" sz="1000" u="none" strike="noStrike" dirty="0" smtClean="0"/>
                        <a:t> India </a:t>
                      </a:r>
                      <a:endParaRPr lang="en-US" sz="1000" b="1" i="0" u="none" strike="noStrike" dirty="0">
                        <a:solidFill>
                          <a:schemeClr val="tx1"/>
                        </a:solidFill>
                        <a:latin typeface="Arial Rounded MT Bold"/>
                      </a:endParaRPr>
                    </a:p>
                  </a:txBody>
                  <a:tcPr marL="0" marR="0" marT="0" marB="0"/>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smtClean="0"/>
                        <a:t>2B</a:t>
                      </a:r>
                      <a:endParaRPr lang="en-US" sz="900" b="0" i="0" u="none" strike="noStrike" dirty="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t>2B</a:t>
                      </a:r>
                      <a:endParaRPr lang="en-US" sz="900" b="0" i="0" u="none" strike="noStrike" dirty="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t>2B</a:t>
                      </a:r>
                      <a:endParaRPr lang="en-US" sz="900" b="0" i="0" u="none" strike="noStrike" dirty="0" smtClean="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r>
              <a:tr h="226130">
                <a:tc>
                  <a:txBody>
                    <a:bodyPr/>
                    <a:lstStyle/>
                    <a:p>
                      <a:pPr algn="l" rtl="0" fontAlgn="t"/>
                      <a:r>
                        <a:rPr lang="en-US" sz="1000" u="none" strike="noStrike" dirty="0" smtClean="0"/>
                        <a:t> Indonesia </a:t>
                      </a:r>
                      <a:endParaRPr lang="en-US" sz="1000" b="1" i="0" u="none" strike="noStrike" dirty="0">
                        <a:solidFill>
                          <a:schemeClr val="tx1"/>
                        </a:solidFill>
                        <a:latin typeface="Arial Rounded MT Bold"/>
                      </a:endParaRPr>
                    </a:p>
                  </a:txBody>
                  <a:tcPr marL="0" marR="0" marT="0" marB="0"/>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smtClean="0"/>
                        <a:t>1</a:t>
                      </a:r>
                      <a:r>
                        <a:rPr lang="en-US" sz="900" u="none" strike="noStrike" dirty="0"/>
                        <a:t>E</a:t>
                      </a:r>
                      <a:endParaRPr lang="en-US" sz="900" b="0" i="0" u="none" strike="noStrike" dirty="0" smtClean="0">
                        <a:solidFill>
                          <a:srgbClr val="FF0000"/>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t>1E</a:t>
                      </a:r>
                      <a:endParaRPr lang="en-US" sz="900" b="0" i="0" u="none" strike="noStrike" dirty="0" smtClean="0">
                        <a:solidFill>
                          <a:srgbClr val="FF0000"/>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t>1E</a:t>
                      </a:r>
                      <a:endParaRPr lang="en-US" sz="900" b="0" i="0" u="none" strike="noStrike" dirty="0" smtClean="0">
                        <a:solidFill>
                          <a:srgbClr val="FF0000"/>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t>1E</a:t>
                      </a:r>
                      <a:endParaRPr lang="en-US" sz="900" b="0" i="0" u="none" strike="noStrike" dirty="0" smtClean="0">
                        <a:solidFill>
                          <a:srgbClr val="FF0000"/>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t>1E, 2B</a:t>
                      </a:r>
                      <a:endParaRPr lang="en-US" sz="900" b="0" i="0" u="none" strike="noStrike" dirty="0" smtClean="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t>1E, 2B</a:t>
                      </a:r>
                      <a:endParaRPr lang="en-US" sz="900" b="0" i="0" u="none" strike="noStrike" dirty="0" smtClean="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smtClean="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smtClean="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smtClean="0">
                        <a:solidFill>
                          <a:srgbClr val="0000CC"/>
                        </a:solidFill>
                        <a:latin typeface="Arial Rounded MT Bold"/>
                      </a:endParaRPr>
                    </a:p>
                  </a:txBody>
                  <a:tcPr marL="0" marR="0" marT="0" marB="0" anchor="b"/>
                </a:tc>
              </a:tr>
              <a:tr h="226130">
                <a:tc>
                  <a:txBody>
                    <a:bodyPr/>
                    <a:lstStyle/>
                    <a:p>
                      <a:pPr algn="l" rtl="0" fontAlgn="t"/>
                      <a:r>
                        <a:rPr lang="en-US" sz="1000" u="none" strike="noStrike" dirty="0"/>
                        <a:t>Maldives </a:t>
                      </a:r>
                      <a:endParaRPr lang="en-US" sz="1000" b="1" i="0" u="none" strike="noStrike" dirty="0">
                        <a:solidFill>
                          <a:schemeClr val="tx1"/>
                        </a:solidFill>
                        <a:latin typeface="Arial Rounded MT Bold"/>
                      </a:endParaRPr>
                    </a:p>
                  </a:txBody>
                  <a:tcPr marL="0" marR="0" marT="0" marB="0"/>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smtClean="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smtClean="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smtClean="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smtClean="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smtClean="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smtClean="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smtClean="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smtClean="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smtClean="0">
                        <a:solidFill>
                          <a:srgbClr val="0000CC"/>
                        </a:solidFill>
                        <a:latin typeface="Arial Rounded MT Bold"/>
                      </a:endParaRPr>
                    </a:p>
                  </a:txBody>
                  <a:tcPr marL="0" marR="0" marT="0" marB="0" anchor="b"/>
                </a:tc>
              </a:tr>
              <a:tr h="226130">
                <a:tc>
                  <a:txBody>
                    <a:bodyPr/>
                    <a:lstStyle/>
                    <a:p>
                      <a:pPr algn="l" rtl="0" fontAlgn="t"/>
                      <a:r>
                        <a:rPr lang="en-US" sz="1000" u="none" strike="noStrike" dirty="0"/>
                        <a:t>Myanmar </a:t>
                      </a:r>
                      <a:endParaRPr lang="en-US" sz="1000" b="1" i="0" u="none" strike="noStrike" dirty="0">
                        <a:solidFill>
                          <a:schemeClr val="tx1"/>
                        </a:solidFill>
                        <a:latin typeface="Arial Rounded MT Bold"/>
                      </a:endParaRPr>
                    </a:p>
                  </a:txBody>
                  <a:tcPr marL="0" marR="0" marT="0" marB="0"/>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r>
              <a:tr h="226130">
                <a:tc>
                  <a:txBody>
                    <a:bodyPr/>
                    <a:lstStyle/>
                    <a:p>
                      <a:pPr algn="l" rtl="0" fontAlgn="t"/>
                      <a:r>
                        <a:rPr lang="en-US" sz="1000" u="none" strike="noStrike" dirty="0"/>
                        <a:t>Nepal </a:t>
                      </a:r>
                      <a:endParaRPr lang="en-US" sz="1000" b="1" i="0" u="none" strike="noStrike" dirty="0">
                        <a:solidFill>
                          <a:schemeClr val="tx1"/>
                        </a:solidFill>
                        <a:latin typeface="Arial Rounded MT Bold"/>
                      </a:endParaRPr>
                    </a:p>
                  </a:txBody>
                  <a:tcPr marL="0" marR="0" marT="0" marB="0"/>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t> 2B</a:t>
                      </a:r>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t> 2B</a:t>
                      </a:r>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t> 2B</a:t>
                      </a:r>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900" u="none" strike="noStrike" dirty="0" smtClean="0"/>
                        <a:t> 2B</a:t>
                      </a:r>
                      <a:r>
                        <a:rPr lang="en-US" sz="900" u="none" strike="noStrike" dirty="0"/>
                        <a:t>  </a:t>
                      </a:r>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r>
              <a:tr h="226130">
                <a:tc>
                  <a:txBody>
                    <a:bodyPr/>
                    <a:lstStyle/>
                    <a:p>
                      <a:pPr algn="l" rtl="0" fontAlgn="t"/>
                      <a:r>
                        <a:rPr lang="en-US" sz="1000" u="none" strike="noStrike" dirty="0"/>
                        <a:t>Sri Lanka </a:t>
                      </a:r>
                      <a:endParaRPr lang="en-US" sz="1000" b="1" i="0" u="none" strike="noStrike" dirty="0">
                        <a:solidFill>
                          <a:schemeClr val="tx1"/>
                        </a:solidFill>
                        <a:latin typeface="Arial Rounded MT Bold"/>
                      </a:endParaRPr>
                    </a:p>
                  </a:txBody>
                  <a:tcPr marL="0" marR="0" marT="0" marB="0"/>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smtClean="0"/>
                        <a:t>1E, 2B</a:t>
                      </a:r>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smtClean="0"/>
                        <a:t> 2B</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smtClean="0"/>
                        <a:t> 2B</a:t>
                      </a:r>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r>
              <a:tr h="226130">
                <a:tc>
                  <a:txBody>
                    <a:bodyPr/>
                    <a:lstStyle/>
                    <a:p>
                      <a:pPr algn="l" rtl="0" fontAlgn="t"/>
                      <a:r>
                        <a:rPr lang="en-US" sz="1000" u="none" strike="noStrike" dirty="0"/>
                        <a:t>Thailand </a:t>
                      </a:r>
                      <a:endParaRPr lang="en-US" sz="1000" b="1" i="0" u="none" strike="noStrike" dirty="0">
                        <a:solidFill>
                          <a:schemeClr val="tx1"/>
                        </a:solidFill>
                        <a:latin typeface="Arial Rounded MT Bold"/>
                      </a:endParaRPr>
                    </a:p>
                  </a:txBody>
                  <a:tcPr marL="0" marR="0" marT="0" marB="0"/>
                </a:tc>
                <a:tc>
                  <a:txBody>
                    <a:bodyPr/>
                    <a:lstStyle/>
                    <a:p>
                      <a:pPr algn="ctr" rtl="0" fontAlgn="b"/>
                      <a:r>
                        <a:rPr lang="en-US" sz="900" u="none" strike="noStrike" dirty="0" smtClean="0"/>
                        <a:t>1E</a:t>
                      </a:r>
                      <a:endParaRPr lang="en-US" sz="900" b="0" i="0" u="none" strike="noStrike" dirty="0">
                        <a:solidFill>
                          <a:srgbClr val="FF0000"/>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smtClean="0"/>
                        <a:t>1E</a:t>
                      </a:r>
                      <a:endParaRPr lang="en-US" sz="900" b="0" i="0" u="none" strike="noStrike" dirty="0">
                        <a:solidFill>
                          <a:srgbClr val="FF0000"/>
                        </a:solidFill>
                        <a:latin typeface="Arial Rounded MT Bold"/>
                      </a:endParaRPr>
                    </a:p>
                  </a:txBody>
                  <a:tcPr marL="0" marR="0" marT="0" marB="0" anchor="b"/>
                </a:tc>
                <a:tc>
                  <a:txBody>
                    <a:bodyPr/>
                    <a:lstStyle/>
                    <a:p>
                      <a:pPr algn="ctr" rtl="0" fontAlgn="b"/>
                      <a:r>
                        <a:rPr lang="en-US" sz="900" u="none" strike="noStrike" dirty="0" smtClean="0"/>
                        <a:t>2B</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smtClean="0"/>
                        <a:t>2B</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smtClean="0"/>
                        <a:t>2B</a:t>
                      </a:r>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smtClean="0"/>
                        <a:t>2B</a:t>
                      </a:r>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r>
                        <a:rPr lang="en-US" sz="900" u="none" strike="noStrike" dirty="0" smtClean="0"/>
                        <a:t>2B</a:t>
                      </a:r>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r>
              <a:tr h="226130">
                <a:tc>
                  <a:txBody>
                    <a:bodyPr/>
                    <a:lstStyle/>
                    <a:p>
                      <a:pPr algn="l" rtl="0" fontAlgn="t"/>
                      <a:r>
                        <a:rPr lang="en-US" sz="1000" u="none" strike="noStrike" dirty="0" smtClean="0"/>
                        <a:t>Timor </a:t>
                      </a:r>
                      <a:r>
                        <a:rPr lang="en-US" sz="1000" u="none" strike="noStrike" dirty="0" err="1" smtClean="0"/>
                        <a:t>Leste</a:t>
                      </a:r>
                      <a:endParaRPr lang="en-US" sz="1000" b="1" i="0" u="none" strike="noStrike" dirty="0">
                        <a:solidFill>
                          <a:schemeClr val="tx1"/>
                        </a:solidFill>
                        <a:latin typeface="+mn-lt"/>
                      </a:endParaRPr>
                    </a:p>
                  </a:txBody>
                  <a:tcPr marL="0" marR="0" marT="0" marB="0"/>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c>
                  <a:txBody>
                    <a:bodyPr/>
                    <a:lstStyle/>
                    <a:p>
                      <a:pPr algn="ctr" rtl="0" fontAlgn="b"/>
                      <a:endParaRPr lang="en-US" sz="900" b="0" i="0" u="none" strike="noStrike" dirty="0">
                        <a:solidFill>
                          <a:srgbClr val="0000CC"/>
                        </a:solidFill>
                        <a:latin typeface="Arial Rounded MT Bold"/>
                      </a:endParaRPr>
                    </a:p>
                  </a:txBody>
                  <a:tcPr marL="0" marR="0" marT="0" marB="0" anchor="b"/>
                </a:tc>
              </a:tr>
            </a:tbl>
          </a:graphicData>
        </a:graphic>
      </p:graphicFrame>
      <p:sp>
        <p:nvSpPr>
          <p:cNvPr id="3247" name="TextBox 22"/>
          <p:cNvSpPr txBox="1">
            <a:spLocks noChangeArrowheads="1"/>
          </p:cNvSpPr>
          <p:nvPr/>
        </p:nvSpPr>
        <p:spPr bwMode="auto">
          <a:xfrm>
            <a:off x="844550" y="3789363"/>
            <a:ext cx="910827" cy="369332"/>
          </a:xfrm>
          <a:prstGeom prst="rect">
            <a:avLst/>
          </a:prstGeom>
          <a:noFill/>
          <a:ln w="9525">
            <a:noFill/>
            <a:miter lim="800000"/>
            <a:headEnd/>
            <a:tailEnd/>
          </a:ln>
        </p:spPr>
        <p:txBody>
          <a:bodyPr wrap="none">
            <a:spAutoFit/>
          </a:bodyPr>
          <a:lstStyle/>
          <a:p>
            <a:r>
              <a:rPr lang="en-US" altLang="th-TH" b="1" dirty="0">
                <a:solidFill>
                  <a:srgbClr val="FF0000"/>
                </a:solidFill>
                <a:latin typeface="Arial Rounded MT Bold" pitchFamily="34" charset="0"/>
              </a:rPr>
              <a:t>1E</a:t>
            </a:r>
            <a:r>
              <a:rPr lang="en-US" altLang="th-TH" b="1" dirty="0">
                <a:solidFill>
                  <a:srgbClr val="000066"/>
                </a:solidFill>
                <a:latin typeface="Arial Rounded MT Bold" pitchFamily="34" charset="0"/>
              </a:rPr>
              <a:t>, 2B</a:t>
            </a:r>
          </a:p>
        </p:txBody>
      </p:sp>
      <p:sp>
        <p:nvSpPr>
          <p:cNvPr id="3248" name="TextBox 23"/>
          <p:cNvSpPr txBox="1">
            <a:spLocks noChangeArrowheads="1"/>
          </p:cNvSpPr>
          <p:nvPr/>
        </p:nvSpPr>
        <p:spPr bwMode="auto">
          <a:xfrm>
            <a:off x="1077913" y="1865313"/>
            <a:ext cx="466725" cy="369887"/>
          </a:xfrm>
          <a:prstGeom prst="rect">
            <a:avLst/>
          </a:prstGeom>
          <a:noFill/>
          <a:ln w="9525">
            <a:noFill/>
            <a:miter lim="800000"/>
            <a:headEnd/>
            <a:tailEnd/>
          </a:ln>
        </p:spPr>
        <p:txBody>
          <a:bodyPr wrap="none">
            <a:spAutoFit/>
          </a:bodyPr>
          <a:lstStyle/>
          <a:p>
            <a:r>
              <a:rPr lang="en-US" altLang="th-TH" b="1" dirty="0">
                <a:solidFill>
                  <a:srgbClr val="000066"/>
                </a:solidFill>
                <a:latin typeface="Arial Rounded MT Bold" pitchFamily="34" charset="0"/>
              </a:rPr>
              <a:t>2B</a:t>
            </a:r>
          </a:p>
        </p:txBody>
      </p:sp>
      <p:sp>
        <p:nvSpPr>
          <p:cNvPr id="3249" name="TextBox 24"/>
          <p:cNvSpPr txBox="1">
            <a:spLocks noChangeArrowheads="1"/>
          </p:cNvSpPr>
          <p:nvPr/>
        </p:nvSpPr>
        <p:spPr bwMode="auto">
          <a:xfrm>
            <a:off x="1803400" y="2349500"/>
            <a:ext cx="466725" cy="368300"/>
          </a:xfrm>
          <a:prstGeom prst="rect">
            <a:avLst/>
          </a:prstGeom>
          <a:noFill/>
          <a:ln w="9525">
            <a:noFill/>
            <a:miter lim="800000"/>
            <a:headEnd/>
            <a:tailEnd/>
          </a:ln>
        </p:spPr>
        <p:txBody>
          <a:bodyPr wrap="none">
            <a:spAutoFit/>
          </a:bodyPr>
          <a:lstStyle/>
          <a:p>
            <a:r>
              <a:rPr lang="en-US" altLang="th-TH" b="1" dirty="0">
                <a:solidFill>
                  <a:srgbClr val="000066"/>
                </a:solidFill>
                <a:latin typeface="Arial Rounded MT Bold" pitchFamily="34" charset="0"/>
              </a:rPr>
              <a:t>2B</a:t>
            </a:r>
          </a:p>
        </p:txBody>
      </p:sp>
      <p:sp>
        <p:nvSpPr>
          <p:cNvPr id="3250" name="TextBox 25"/>
          <p:cNvSpPr txBox="1">
            <a:spLocks noChangeArrowheads="1"/>
          </p:cNvSpPr>
          <p:nvPr/>
        </p:nvSpPr>
        <p:spPr bwMode="auto">
          <a:xfrm>
            <a:off x="2771775" y="3203575"/>
            <a:ext cx="910827" cy="369332"/>
          </a:xfrm>
          <a:prstGeom prst="rect">
            <a:avLst/>
          </a:prstGeom>
          <a:noFill/>
          <a:ln w="9525">
            <a:noFill/>
            <a:miter lim="800000"/>
            <a:headEnd/>
            <a:tailEnd/>
          </a:ln>
        </p:spPr>
        <p:txBody>
          <a:bodyPr wrap="none">
            <a:spAutoFit/>
          </a:bodyPr>
          <a:lstStyle/>
          <a:p>
            <a:r>
              <a:rPr lang="en-US" altLang="th-TH" b="1" dirty="0">
                <a:solidFill>
                  <a:srgbClr val="FF0000"/>
                </a:solidFill>
                <a:latin typeface="Arial Rounded MT Bold" pitchFamily="34" charset="0"/>
              </a:rPr>
              <a:t>1E</a:t>
            </a:r>
            <a:r>
              <a:rPr lang="en-US" altLang="th-TH" b="1" dirty="0">
                <a:solidFill>
                  <a:srgbClr val="000066"/>
                </a:solidFill>
                <a:latin typeface="Arial Rounded MT Bold" pitchFamily="34" charset="0"/>
              </a:rPr>
              <a:t>, 2B</a:t>
            </a:r>
          </a:p>
        </p:txBody>
      </p:sp>
      <p:sp>
        <p:nvSpPr>
          <p:cNvPr id="3251" name="TextBox 27"/>
          <p:cNvSpPr txBox="1">
            <a:spLocks noChangeArrowheads="1"/>
          </p:cNvSpPr>
          <p:nvPr/>
        </p:nvSpPr>
        <p:spPr bwMode="auto">
          <a:xfrm>
            <a:off x="611188" y="2371725"/>
            <a:ext cx="488950" cy="368300"/>
          </a:xfrm>
          <a:prstGeom prst="rect">
            <a:avLst/>
          </a:prstGeom>
          <a:noFill/>
          <a:ln w="9525">
            <a:noFill/>
            <a:miter lim="800000"/>
            <a:headEnd/>
            <a:tailEnd/>
          </a:ln>
        </p:spPr>
        <p:txBody>
          <a:bodyPr wrap="none">
            <a:spAutoFit/>
          </a:bodyPr>
          <a:lstStyle/>
          <a:p>
            <a:r>
              <a:rPr lang="en-US" altLang="th-TH" b="1" dirty="0">
                <a:solidFill>
                  <a:srgbClr val="002060"/>
                </a:solidFill>
                <a:latin typeface="Arial Rounded MT Bold" pitchFamily="34" charset="0"/>
              </a:rPr>
              <a:t>2B</a:t>
            </a:r>
          </a:p>
        </p:txBody>
      </p:sp>
      <p:sp>
        <p:nvSpPr>
          <p:cNvPr id="3252" name="TextBox 28"/>
          <p:cNvSpPr txBox="1">
            <a:spLocks noChangeArrowheads="1"/>
          </p:cNvSpPr>
          <p:nvPr/>
        </p:nvSpPr>
        <p:spPr bwMode="auto">
          <a:xfrm>
            <a:off x="3779838" y="4724400"/>
            <a:ext cx="852487" cy="369888"/>
          </a:xfrm>
          <a:prstGeom prst="rect">
            <a:avLst/>
          </a:prstGeom>
          <a:noFill/>
          <a:ln w="9525">
            <a:noFill/>
            <a:miter lim="800000"/>
            <a:headEnd/>
            <a:tailEnd/>
          </a:ln>
        </p:spPr>
        <p:txBody>
          <a:bodyPr wrap="none">
            <a:spAutoFit/>
          </a:bodyPr>
          <a:lstStyle/>
          <a:p>
            <a:r>
              <a:rPr lang="en-US" altLang="th-TH" b="1" dirty="0">
                <a:solidFill>
                  <a:srgbClr val="FF0000"/>
                </a:solidFill>
                <a:latin typeface="Arial Rounded MT Bold" pitchFamily="34" charset="0"/>
              </a:rPr>
              <a:t>1E,</a:t>
            </a:r>
            <a:r>
              <a:rPr lang="en-US" altLang="th-TH" b="1" dirty="0">
                <a:solidFill>
                  <a:srgbClr val="002060"/>
                </a:solidFill>
                <a:latin typeface="Arial Rounded MT Bold" pitchFamily="34" charset="0"/>
              </a:rPr>
              <a:t>2B</a:t>
            </a:r>
          </a:p>
        </p:txBody>
      </p:sp>
      <p:sp>
        <p:nvSpPr>
          <p:cNvPr id="3254" name="TextBox 30"/>
          <p:cNvSpPr txBox="1">
            <a:spLocks noChangeArrowheads="1"/>
          </p:cNvSpPr>
          <p:nvPr/>
        </p:nvSpPr>
        <p:spPr bwMode="auto">
          <a:xfrm>
            <a:off x="0" y="6525344"/>
            <a:ext cx="8542723" cy="200055"/>
          </a:xfrm>
          <a:prstGeom prst="rect">
            <a:avLst/>
          </a:prstGeom>
          <a:noFill/>
          <a:ln w="9525">
            <a:noFill/>
            <a:miter lim="800000"/>
            <a:headEnd/>
            <a:tailEnd/>
          </a:ln>
        </p:spPr>
        <p:txBody>
          <a:bodyPr wrap="none">
            <a:spAutoFit/>
          </a:bodyPr>
          <a:lstStyle/>
          <a:p>
            <a:r>
              <a:rPr lang="en-US" altLang="th-TH" sz="700" dirty="0">
                <a:solidFill>
                  <a:prstClr val="black"/>
                </a:solidFill>
              </a:rPr>
              <a:t>Source: Measles RRL in SEAR, Nation Institute of Health, Thailand, </a:t>
            </a:r>
            <a:r>
              <a:rPr lang="en-US" altLang="th-TH" sz="700" dirty="0" err="1" smtClean="0">
                <a:solidFill>
                  <a:prstClr val="black"/>
                </a:solidFill>
              </a:rPr>
              <a:t>RubeNS</a:t>
            </a:r>
            <a:r>
              <a:rPr lang="en-US" altLang="th-TH" sz="700" dirty="0">
                <a:solidFill>
                  <a:prstClr val="black"/>
                </a:solidFill>
              </a:rPr>
              <a:t>, WHO SharePoint and </a:t>
            </a:r>
            <a:r>
              <a:rPr lang="en-AU" altLang="th-TH" sz="700" b="1" dirty="0">
                <a:solidFill>
                  <a:prstClr val="black"/>
                </a:solidFill>
              </a:rPr>
              <a:t>Intercountry Training on Molecular Technique for the SEAR Measles and Rubella Laboratory Network, Bangkok, Thailand</a:t>
            </a:r>
            <a:r>
              <a:rPr lang="en-AU" altLang="th-TH" sz="700" b="1">
                <a:solidFill>
                  <a:prstClr val="black"/>
                </a:solidFill>
              </a:rPr>
              <a:t>, </a:t>
            </a:r>
            <a:r>
              <a:rPr lang="en-AU" altLang="th-TH" sz="700" b="1" smtClean="0">
                <a:solidFill>
                  <a:prstClr val="black"/>
                </a:solidFill>
              </a:rPr>
              <a:t>Feb 2014</a:t>
            </a:r>
            <a:endParaRPr lang="en-US" altLang="th-TH" sz="700" dirty="0">
              <a:solidFill>
                <a:prstClr val="black"/>
              </a:solidFill>
            </a:endParaRPr>
          </a:p>
        </p:txBody>
      </p:sp>
      <p:sp>
        <p:nvSpPr>
          <p:cNvPr id="27" name="TextBox 26"/>
          <p:cNvSpPr txBox="1"/>
          <p:nvPr/>
        </p:nvSpPr>
        <p:spPr>
          <a:xfrm>
            <a:off x="2267744" y="6093296"/>
            <a:ext cx="2589042" cy="369332"/>
          </a:xfrm>
          <a:prstGeom prst="rect">
            <a:avLst/>
          </a:prstGeom>
          <a:noFill/>
        </p:spPr>
        <p:txBody>
          <a:bodyPr wrap="none" rtlCol="0">
            <a:spAutoFit/>
          </a:bodyPr>
          <a:lstStyle/>
          <a:p>
            <a:r>
              <a:rPr lang="en-US" dirty="0" smtClean="0">
                <a:solidFill>
                  <a:prstClr val="black"/>
                </a:solidFill>
              </a:rPr>
              <a:t>* Data as of 30 April 2016</a:t>
            </a:r>
            <a:endParaRPr lang="en-US" dirty="0">
              <a:solidFill>
                <a:prstClr val="black"/>
              </a:solidFill>
            </a:endParaRPr>
          </a:p>
        </p:txBody>
      </p:sp>
    </p:spTree>
    <p:extLst>
      <p:ext uri="{BB962C8B-B14F-4D97-AF65-F5344CB8AC3E}">
        <p14:creationId xmlns:p14="http://schemas.microsoft.com/office/powerpoint/2010/main" val="3888800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291264" cy="1728192"/>
          </a:xfrm>
        </p:spPr>
        <p:txBody>
          <a:bodyPr>
            <a:normAutofit fontScale="90000"/>
          </a:bodyPr>
          <a:lstStyle/>
          <a:p>
            <a:r>
              <a:rPr lang="en-US" sz="4000" dirty="0">
                <a:solidFill>
                  <a:schemeClr val="tx2">
                    <a:lumMod val="60000"/>
                    <a:lumOff val="40000"/>
                  </a:schemeClr>
                </a:solidFill>
                <a:latin typeface="Arial" panose="020B0604020202020204" pitchFamily="34" charset="0"/>
                <a:cs typeface="Arial" panose="020B0604020202020204" pitchFamily="34" charset="0"/>
              </a:rPr>
              <a:t>The further step </a:t>
            </a:r>
            <a:r>
              <a:rPr lang="en-US" sz="4000" dirty="0" smtClean="0">
                <a:solidFill>
                  <a:schemeClr val="tx2">
                    <a:lumMod val="60000"/>
                    <a:lumOff val="40000"/>
                  </a:schemeClr>
                </a:solidFill>
                <a:latin typeface="Arial" panose="020B0604020202020204" pitchFamily="34" charset="0"/>
                <a:cs typeface="Arial" panose="020B0604020202020204" pitchFamily="34" charset="0"/>
              </a:rPr>
              <a:t>is for  </a:t>
            </a:r>
            <a:r>
              <a:rPr lang="en-US" sz="4000" dirty="0">
                <a:solidFill>
                  <a:schemeClr val="tx2">
                    <a:lumMod val="60000"/>
                    <a:lumOff val="40000"/>
                  </a:schemeClr>
                </a:solidFill>
                <a:latin typeface="Arial" panose="020B0604020202020204" pitchFamily="34" charset="0"/>
                <a:cs typeface="Arial" panose="020B0604020202020204" pitchFamily="34" charset="0"/>
              </a:rPr>
              <a:t>e</a:t>
            </a:r>
            <a:r>
              <a:rPr lang="en-US" sz="4000" dirty="0" smtClean="0">
                <a:solidFill>
                  <a:schemeClr val="tx2">
                    <a:lumMod val="60000"/>
                    <a:lumOff val="40000"/>
                  </a:schemeClr>
                </a:solidFill>
                <a:latin typeface="Arial" panose="020B0604020202020204" pitchFamily="34" charset="0"/>
                <a:cs typeface="Arial" panose="020B0604020202020204" pitchFamily="34" charset="0"/>
              </a:rPr>
              <a:t>nhancing </a:t>
            </a:r>
            <a:r>
              <a:rPr lang="en-US" sz="4000" dirty="0">
                <a:solidFill>
                  <a:schemeClr val="tx2">
                    <a:lumMod val="60000"/>
                    <a:lumOff val="40000"/>
                  </a:schemeClr>
                </a:solidFill>
                <a:latin typeface="Arial" panose="020B0604020202020204" pitchFamily="34" charset="0"/>
                <a:cs typeface="Arial" panose="020B0604020202020204" pitchFamily="34" charset="0"/>
              </a:rPr>
              <a:t>the use of molecular epidemiology data for identifying source of transmission</a:t>
            </a:r>
            <a:endParaRPr lang="en-US"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365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584350776"/>
              </p:ext>
            </p:extLst>
          </p:nvPr>
        </p:nvGraphicFramePr>
        <p:xfrm>
          <a:off x="251520" y="1412776"/>
          <a:ext cx="8496944" cy="412147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27384"/>
            <a:ext cx="9144000" cy="1077218"/>
          </a:xfrm>
          <a:prstGeom prst="rect">
            <a:avLst/>
          </a:prstGeom>
        </p:spPr>
        <p:txBody>
          <a:bodyPr wrap="square">
            <a:spAutoFit/>
          </a:bodyPr>
          <a:lstStyle/>
          <a:p>
            <a:pPr algn="ctr" fontAlgn="base">
              <a:spcBef>
                <a:spcPct val="0"/>
              </a:spcBef>
              <a:spcAft>
                <a:spcPct val="0"/>
              </a:spcAft>
            </a:pPr>
            <a:r>
              <a:rPr lang="en-US" sz="3200" b="1" dirty="0">
                <a:solidFill>
                  <a:srgbClr val="0070C0"/>
                </a:solidFill>
                <a:latin typeface="Arial" panose="020B0604020202020204" pitchFamily="34" charset="0"/>
                <a:cs typeface="Arial" panose="020B0604020202020204" pitchFamily="34" charset="0"/>
              </a:rPr>
              <a:t>Reported Measles Cases and MCV1 and MCV2 Coverage SEAR, 2003–2015</a:t>
            </a:r>
          </a:p>
        </p:txBody>
      </p:sp>
      <p:sp>
        <p:nvSpPr>
          <p:cNvPr id="6" name="TextBox 5"/>
          <p:cNvSpPr txBox="1"/>
          <p:nvPr/>
        </p:nvSpPr>
        <p:spPr>
          <a:xfrm>
            <a:off x="1907704" y="5805264"/>
            <a:ext cx="6480720" cy="646331"/>
          </a:xfrm>
          <a:prstGeom prst="rect">
            <a:avLst/>
          </a:prstGeom>
          <a:solidFill>
            <a:schemeClr val="bg1">
              <a:lumMod val="95000"/>
            </a:schemeClr>
          </a:solidFill>
        </p:spPr>
        <p:txBody>
          <a:bodyPr wrap="square" rtlCol="0">
            <a:spAutoFit/>
          </a:bodyPr>
          <a:lstStyle/>
          <a:p>
            <a:pPr fontAlgn="base">
              <a:spcBef>
                <a:spcPct val="0"/>
              </a:spcBef>
              <a:spcAft>
                <a:spcPct val="0"/>
              </a:spcAft>
            </a:pPr>
            <a:r>
              <a:rPr lang="en-US" sz="1200" dirty="0">
                <a:solidFill>
                  <a:srgbClr val="000000"/>
                </a:solidFill>
                <a:latin typeface="Arial" charset="0"/>
                <a:cs typeface="Arial" charset="0"/>
              </a:rPr>
              <a:t>Cases of measles reported to WHO and UNICEF through the Joint Reporting Form to Regional office for South-East Asia </a:t>
            </a:r>
            <a:r>
              <a:rPr lang="en-US" sz="1200" dirty="0" smtClean="0">
                <a:solidFill>
                  <a:srgbClr val="000000"/>
                </a:solidFill>
                <a:latin typeface="Arial" charset="0"/>
                <a:cs typeface="Arial" charset="0"/>
              </a:rPr>
              <a:t>Region. Data </a:t>
            </a:r>
            <a:r>
              <a:rPr lang="en-US" sz="1200" dirty="0">
                <a:solidFill>
                  <a:srgbClr val="000000"/>
                </a:solidFill>
                <a:latin typeface="Arial" charset="0"/>
                <a:cs typeface="Arial" charset="0"/>
              </a:rPr>
              <a:t>are from WHO and UNICEF estimates for the South-East Asia Region..</a:t>
            </a:r>
          </a:p>
        </p:txBody>
      </p:sp>
    </p:spTree>
    <p:extLst>
      <p:ext uri="{BB962C8B-B14F-4D97-AF65-F5344CB8AC3E}">
        <p14:creationId xmlns:p14="http://schemas.microsoft.com/office/powerpoint/2010/main" val="39921303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normAutofit/>
          </a:bodyPr>
          <a:lstStyle/>
          <a:p>
            <a:r>
              <a:rPr lang="en-US" dirty="0" smtClean="0">
                <a:solidFill>
                  <a:srgbClr val="0070C0"/>
                </a:solidFill>
                <a:latin typeface="Arial" panose="020B0604020202020204" pitchFamily="34" charset="0"/>
                <a:cs typeface="Arial" panose="020B0604020202020204" pitchFamily="34" charset="0"/>
              </a:rPr>
              <a:t>Estimated budget by tests</a:t>
            </a:r>
            <a:endParaRPr lang="en-US" dirty="0">
              <a:solidFill>
                <a:srgbClr val="0070C0"/>
              </a:solidFill>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74764532"/>
              </p:ext>
            </p:extLst>
          </p:nvPr>
        </p:nvGraphicFramePr>
        <p:xfrm>
          <a:off x="1187624" y="1268760"/>
          <a:ext cx="6792416" cy="5373960"/>
        </p:xfrm>
        <a:graphic>
          <a:graphicData uri="http://schemas.openxmlformats.org/drawingml/2006/table">
            <a:tbl>
              <a:tblPr firstRow="1" bandRow="1">
                <a:tableStyleId>{5C22544A-7EE6-4342-B048-85BDC9FD1C3A}</a:tableStyleId>
              </a:tblPr>
              <a:tblGrid>
                <a:gridCol w="2192694"/>
                <a:gridCol w="1191682"/>
                <a:gridCol w="1800200"/>
                <a:gridCol w="1607840"/>
              </a:tblGrid>
              <a:tr h="576064">
                <a:tc>
                  <a:txBody>
                    <a:bodyPr/>
                    <a:lstStyle/>
                    <a:p>
                      <a:pPr algn="ctr"/>
                      <a:r>
                        <a:rPr lang="en-US" dirty="0" smtClean="0">
                          <a:latin typeface="Arial" panose="020B0604020202020204" pitchFamily="34" charset="0"/>
                          <a:cs typeface="Arial" panose="020B0604020202020204" pitchFamily="34" charset="0"/>
                        </a:rPr>
                        <a:t>Test</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Unit cost</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Estimated #</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Total</a:t>
                      </a:r>
                      <a:r>
                        <a:rPr lang="en-US" baseline="0" dirty="0" smtClean="0">
                          <a:latin typeface="Arial" panose="020B0604020202020204" pitchFamily="34" charset="0"/>
                          <a:cs typeface="Arial" panose="020B0604020202020204" pitchFamily="34" charset="0"/>
                        </a:rPr>
                        <a:t> cost (US$)</a:t>
                      </a:r>
                      <a:endParaRPr lang="en-US" dirty="0">
                        <a:latin typeface="Arial" panose="020B0604020202020204" pitchFamily="34" charset="0"/>
                        <a:cs typeface="Arial" panose="020B0604020202020204" pitchFamily="34" charset="0"/>
                      </a:endParaRPr>
                    </a:p>
                  </a:txBody>
                  <a:tcPr/>
                </a:tc>
              </a:tr>
              <a:tr h="576064">
                <a:tc>
                  <a:txBody>
                    <a:bodyPr/>
                    <a:lstStyle/>
                    <a:p>
                      <a:r>
                        <a:rPr lang="en-US" dirty="0" smtClean="0">
                          <a:latin typeface="Arial" panose="020B0604020202020204" pitchFamily="34" charset="0"/>
                          <a:cs typeface="Arial" panose="020B0604020202020204" pitchFamily="34" charset="0"/>
                        </a:rPr>
                        <a:t>Measles </a:t>
                      </a:r>
                      <a:r>
                        <a:rPr lang="en-US" dirty="0" err="1" smtClean="0">
                          <a:latin typeface="Arial" panose="020B0604020202020204" pitchFamily="34" charset="0"/>
                          <a:cs typeface="Arial" panose="020B0604020202020204" pitchFamily="34" charset="0"/>
                        </a:rPr>
                        <a:t>IgM</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10US$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37,000</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370,000.-</a:t>
                      </a:r>
                      <a:endParaRPr lang="en-US" dirty="0">
                        <a:latin typeface="Arial" panose="020B0604020202020204" pitchFamily="34" charset="0"/>
                        <a:cs typeface="Arial" panose="020B0604020202020204" pitchFamily="34" charset="0"/>
                      </a:endParaRPr>
                    </a:p>
                  </a:txBody>
                  <a:tcPr/>
                </a:tc>
              </a:tr>
              <a:tr h="384898">
                <a:tc>
                  <a:txBody>
                    <a:bodyPr/>
                    <a:lstStyle/>
                    <a:p>
                      <a:r>
                        <a:rPr lang="en-US" dirty="0" smtClean="0">
                          <a:latin typeface="Arial" panose="020B0604020202020204" pitchFamily="34" charset="0"/>
                          <a:cs typeface="Arial" panose="020B0604020202020204" pitchFamily="34" charset="0"/>
                        </a:rPr>
                        <a:t>Rubella </a:t>
                      </a:r>
                      <a:r>
                        <a:rPr lang="en-US" dirty="0" err="1" smtClean="0">
                          <a:latin typeface="Arial" panose="020B0604020202020204" pitchFamily="34" charset="0"/>
                          <a:cs typeface="Arial" panose="020B0604020202020204" pitchFamily="34" charset="0"/>
                        </a:rPr>
                        <a:t>IgM</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10US$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25,900</a:t>
                      </a:r>
                    </a:p>
                    <a:p>
                      <a:r>
                        <a:rPr lang="en-US" dirty="0" smtClean="0">
                          <a:latin typeface="Arial" panose="020B0604020202020204" pitchFamily="34" charset="0"/>
                          <a:cs typeface="Arial" panose="020B0604020202020204" pitchFamily="34" charset="0"/>
                        </a:rPr>
                        <a:t>(70% of Total)</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259,000.-</a:t>
                      </a:r>
                      <a:endParaRPr lang="en-US" dirty="0">
                        <a:latin typeface="Arial" panose="020B0604020202020204" pitchFamily="34" charset="0"/>
                        <a:cs typeface="Arial" panose="020B0604020202020204" pitchFamily="34" charset="0"/>
                      </a:endParaRPr>
                    </a:p>
                  </a:txBody>
                  <a:tcPr/>
                </a:tc>
              </a:tr>
              <a:tr h="728072">
                <a:tc>
                  <a:txBody>
                    <a:bodyPr/>
                    <a:lstStyle/>
                    <a:p>
                      <a:r>
                        <a:rPr lang="en-US" dirty="0" smtClean="0">
                          <a:latin typeface="Arial" panose="020B0604020202020204" pitchFamily="34" charset="0"/>
                          <a:cs typeface="Arial" panose="020B0604020202020204" pitchFamily="34" charset="0"/>
                        </a:rPr>
                        <a:t>Conventional</a:t>
                      </a:r>
                      <a:r>
                        <a:rPr lang="en-US" baseline="0" dirty="0" smtClean="0">
                          <a:latin typeface="Arial" panose="020B0604020202020204" pitchFamily="34" charset="0"/>
                          <a:cs typeface="Arial" panose="020B0604020202020204" pitchFamily="34" charset="0"/>
                        </a:rPr>
                        <a:t> RT PCR</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90US$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1850</a:t>
                      </a:r>
                    </a:p>
                    <a:p>
                      <a:r>
                        <a:rPr lang="en-US" dirty="0" smtClean="0">
                          <a:latin typeface="Arial" panose="020B0604020202020204" pitchFamily="34" charset="0"/>
                          <a:cs typeface="Arial" panose="020B0604020202020204" pitchFamily="34" charset="0"/>
                        </a:rPr>
                        <a:t>(5% of Total)</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166,500.-</a:t>
                      </a:r>
                      <a:endParaRPr lang="en-US" dirty="0">
                        <a:latin typeface="Arial" panose="020B0604020202020204" pitchFamily="34" charset="0"/>
                        <a:cs typeface="Arial" panose="020B0604020202020204" pitchFamily="34" charset="0"/>
                      </a:endParaRPr>
                    </a:p>
                  </a:txBody>
                  <a:tcPr/>
                </a:tc>
              </a:tr>
              <a:tr h="384898">
                <a:tc>
                  <a:txBody>
                    <a:bodyPr/>
                    <a:lstStyle/>
                    <a:p>
                      <a:r>
                        <a:rPr lang="en-US" dirty="0" smtClean="0">
                          <a:latin typeface="Arial" panose="020B0604020202020204" pitchFamily="34" charset="0"/>
                          <a:cs typeface="Arial" panose="020B0604020202020204" pitchFamily="34" charset="0"/>
                        </a:rPr>
                        <a:t>Sequencing</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96US$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925</a:t>
                      </a:r>
                    </a:p>
                    <a:p>
                      <a:r>
                        <a:rPr lang="en-US" dirty="0" smtClean="0">
                          <a:latin typeface="Arial" panose="020B0604020202020204" pitchFamily="34" charset="0"/>
                          <a:cs typeface="Arial" panose="020B0604020202020204" pitchFamily="34" charset="0"/>
                        </a:rPr>
                        <a:t>(50% of PCR)</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88,880.-</a:t>
                      </a:r>
                      <a:endParaRPr lang="en-US" dirty="0">
                        <a:latin typeface="Arial" panose="020B0604020202020204" pitchFamily="34" charset="0"/>
                        <a:cs typeface="Arial" panose="020B0604020202020204" pitchFamily="34" charset="0"/>
                      </a:endParaRPr>
                    </a:p>
                  </a:txBody>
                  <a:tcPr/>
                </a:tc>
              </a:tr>
              <a:tr h="584056">
                <a:tc>
                  <a:txBody>
                    <a:bodyPr/>
                    <a:lstStyle/>
                    <a:p>
                      <a:r>
                        <a:rPr lang="en-US" dirty="0" smtClean="0">
                          <a:latin typeface="Arial" panose="020B0604020202020204" pitchFamily="34" charset="0"/>
                          <a:cs typeface="Arial" panose="020B0604020202020204" pitchFamily="34" charset="0"/>
                        </a:rPr>
                        <a:t>Real time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85US$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600</a:t>
                      </a:r>
                    </a:p>
                    <a:p>
                      <a:r>
                        <a:rPr lang="en-US" sz="1600" dirty="0" smtClean="0">
                          <a:latin typeface="Arial" panose="020B0604020202020204" pitchFamily="34" charset="0"/>
                          <a:cs typeface="Arial" panose="020B0604020202020204" pitchFamily="34" charset="0"/>
                        </a:rPr>
                        <a:t>(DPRK,</a:t>
                      </a:r>
                      <a:r>
                        <a:rPr lang="en-US" sz="1600" baseline="0" dirty="0" smtClean="0">
                          <a:latin typeface="Arial" panose="020B0604020202020204" pitchFamily="34" charset="0"/>
                          <a:cs typeface="Arial" panose="020B0604020202020204" pitchFamily="34" charset="0"/>
                        </a:rPr>
                        <a:t> Maldives and Thailand)</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51,000.-</a:t>
                      </a:r>
                      <a:endParaRPr lang="en-US" dirty="0">
                        <a:latin typeface="Arial" panose="020B0604020202020204" pitchFamily="34" charset="0"/>
                        <a:cs typeface="Arial" panose="020B0604020202020204" pitchFamily="34" charset="0"/>
                      </a:endParaRPr>
                    </a:p>
                  </a:txBody>
                  <a:tcPr/>
                </a:tc>
              </a:tr>
              <a:tr h="648072">
                <a:tc>
                  <a:txBody>
                    <a:bodyPr/>
                    <a:lstStyle/>
                    <a:p>
                      <a:r>
                        <a:rPr lang="en-US" dirty="0" smtClean="0">
                          <a:latin typeface="Arial" panose="020B0604020202020204" pitchFamily="34" charset="0"/>
                          <a:cs typeface="Arial" panose="020B0604020202020204" pitchFamily="34" charset="0"/>
                        </a:rPr>
                        <a:t>Virus isolation</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40US$</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925</a:t>
                      </a:r>
                    </a:p>
                    <a:p>
                      <a:r>
                        <a:rPr lang="en-US" dirty="0" smtClean="0">
                          <a:latin typeface="Arial" panose="020B0604020202020204" pitchFamily="34" charset="0"/>
                          <a:cs typeface="Arial" panose="020B0604020202020204" pitchFamily="34" charset="0"/>
                        </a:rPr>
                        <a:t>(50% of PCR)</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37,000.-</a:t>
                      </a:r>
                      <a:endParaRPr lang="en-US" dirty="0">
                        <a:latin typeface="Arial" panose="020B0604020202020204" pitchFamily="34" charset="0"/>
                        <a:cs typeface="Arial" panose="020B0604020202020204" pitchFamily="34" charset="0"/>
                      </a:endParaRPr>
                    </a:p>
                  </a:txBody>
                  <a:tcPr/>
                </a:tc>
              </a:tr>
              <a:tr h="648072">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tc>
                <a:tc>
                  <a:txBody>
                    <a:bodyPr/>
                    <a:lstStyle/>
                    <a:p>
                      <a:r>
                        <a:rPr lang="en-US" sz="2000" b="1" dirty="0" smtClean="0">
                          <a:solidFill>
                            <a:srgbClr val="FF0000"/>
                          </a:solidFill>
                          <a:latin typeface="Arial" panose="020B0604020202020204" pitchFamily="34" charset="0"/>
                          <a:cs typeface="Arial" panose="020B0604020202020204" pitchFamily="34" charset="0"/>
                        </a:rPr>
                        <a:t>972,380.-</a:t>
                      </a:r>
                      <a:endParaRPr lang="en-US" b="1" dirty="0">
                        <a:solidFill>
                          <a:srgbClr val="FF0000"/>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091096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90"/>
          </a:xfrm>
        </p:spPr>
        <p:txBody>
          <a:bodyPr>
            <a:normAutofit/>
          </a:bodyPr>
          <a:lstStyle/>
          <a:p>
            <a:r>
              <a:rPr lang="en-US" sz="2000" dirty="0" smtClean="0">
                <a:solidFill>
                  <a:srgbClr val="0070C0"/>
                </a:solidFill>
              </a:rPr>
              <a:t>SEAR Measles and Rubella Labs</a:t>
            </a:r>
            <a:br>
              <a:rPr lang="en-US" sz="2000" dirty="0" smtClean="0">
                <a:solidFill>
                  <a:srgbClr val="0070C0"/>
                </a:solidFill>
              </a:rPr>
            </a:br>
            <a:r>
              <a:rPr lang="en-US" sz="2000" dirty="0" smtClean="0">
                <a:solidFill>
                  <a:srgbClr val="0070C0"/>
                </a:solidFill>
              </a:rPr>
              <a:t>Regional Office Budget Projections for 2016</a:t>
            </a:r>
            <a:endParaRPr lang="en-US" sz="2000" dirty="0">
              <a:solidFill>
                <a:srgbClr val="0070C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27650222"/>
              </p:ext>
            </p:extLst>
          </p:nvPr>
        </p:nvGraphicFramePr>
        <p:xfrm>
          <a:off x="467544" y="758231"/>
          <a:ext cx="8208912" cy="5304585"/>
        </p:xfrm>
        <a:graphic>
          <a:graphicData uri="http://schemas.openxmlformats.org/drawingml/2006/table">
            <a:tbl>
              <a:tblPr firstRow="1" bandRow="1">
                <a:tableStyleId>{5C22544A-7EE6-4342-B048-85BDC9FD1C3A}</a:tableStyleId>
              </a:tblPr>
              <a:tblGrid>
                <a:gridCol w="1800200"/>
                <a:gridCol w="1231920"/>
                <a:gridCol w="1405129"/>
                <a:gridCol w="1251383"/>
                <a:gridCol w="1152128"/>
                <a:gridCol w="1368152"/>
              </a:tblGrid>
              <a:tr h="560883">
                <a:tc>
                  <a:txBody>
                    <a:bodyPr/>
                    <a:lstStyle/>
                    <a:p>
                      <a:pPr algn="ctr"/>
                      <a:r>
                        <a:rPr lang="en-US" sz="1200" baseline="0" dirty="0" smtClean="0"/>
                        <a:t>Budget Line</a:t>
                      </a:r>
                      <a:endParaRPr lang="en-US" sz="1200" baseline="0" dirty="0"/>
                    </a:p>
                  </a:txBody>
                  <a:tcPr/>
                </a:tc>
                <a:tc>
                  <a:txBody>
                    <a:bodyPr/>
                    <a:lstStyle/>
                    <a:p>
                      <a:pPr algn="ctr"/>
                      <a:r>
                        <a:rPr lang="en-US" sz="1200" baseline="0" dirty="0" smtClean="0"/>
                        <a:t>Annual Requirement*</a:t>
                      </a:r>
                      <a:endParaRPr lang="en-US" sz="1200" baseline="0" dirty="0"/>
                    </a:p>
                  </a:txBody>
                  <a:tcPr/>
                </a:tc>
                <a:tc>
                  <a:txBody>
                    <a:bodyPr/>
                    <a:lstStyle/>
                    <a:p>
                      <a:pPr algn="ctr"/>
                      <a:r>
                        <a:rPr lang="en-US" sz="1200" baseline="0" dirty="0" smtClean="0"/>
                        <a:t>Funding Available</a:t>
                      </a:r>
                      <a:endParaRPr lang="en-US" sz="1200" baseline="0" dirty="0"/>
                    </a:p>
                  </a:txBody>
                  <a:tcPr/>
                </a:tc>
                <a:tc>
                  <a:txBody>
                    <a:bodyPr/>
                    <a:lstStyle/>
                    <a:p>
                      <a:pPr algn="ctr"/>
                      <a:r>
                        <a:rPr lang="en-US" sz="1200" baseline="0" dirty="0" smtClean="0"/>
                        <a:t>Implementation </a:t>
                      </a:r>
                    </a:p>
                    <a:p>
                      <a:pPr algn="ctr"/>
                      <a:r>
                        <a:rPr lang="en-US" sz="1200" baseline="0" dirty="0" smtClean="0"/>
                        <a:t>15 Jun 2016</a:t>
                      </a:r>
                      <a:endParaRPr lang="en-US" sz="1200" baseline="0" dirty="0"/>
                    </a:p>
                  </a:txBody>
                  <a:tcPr/>
                </a:tc>
                <a:tc>
                  <a:txBody>
                    <a:bodyPr/>
                    <a:lstStyle/>
                    <a:p>
                      <a:pPr algn="ctr"/>
                      <a:r>
                        <a:rPr lang="en-US" sz="1200" baseline="0" dirty="0" smtClean="0"/>
                        <a:t>Funding Source</a:t>
                      </a:r>
                      <a:endParaRPr lang="en-US" sz="1200" baseline="0" dirty="0"/>
                    </a:p>
                  </a:txBody>
                  <a:tcPr/>
                </a:tc>
                <a:tc>
                  <a:txBody>
                    <a:bodyPr/>
                    <a:lstStyle/>
                    <a:p>
                      <a:pPr algn="ctr"/>
                      <a:r>
                        <a:rPr lang="en-US" sz="1200" baseline="0" dirty="0" smtClean="0"/>
                        <a:t>Funding Gap</a:t>
                      </a:r>
                      <a:endParaRPr lang="en-US" sz="1200" baseline="0" dirty="0"/>
                    </a:p>
                  </a:txBody>
                  <a:tcPr/>
                </a:tc>
              </a:tr>
              <a:tr h="252253">
                <a:tc>
                  <a:txBody>
                    <a:bodyPr/>
                    <a:lstStyle/>
                    <a:p>
                      <a:r>
                        <a:rPr lang="en-US" sz="1100" b="1" dirty="0" smtClean="0"/>
                        <a:t>Lab Staff</a:t>
                      </a:r>
                      <a:endParaRPr lang="en-US" sz="1100" b="1" dirty="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dirty="0"/>
                    </a:p>
                  </a:txBody>
                  <a:tcPr/>
                </a:tc>
              </a:tr>
              <a:tr h="188149">
                <a:tc>
                  <a:txBody>
                    <a:bodyPr/>
                    <a:lstStyle/>
                    <a:p>
                      <a:r>
                        <a:rPr lang="en-US" sz="1000" dirty="0" smtClean="0"/>
                        <a:t>Scientist (50% staff time)</a:t>
                      </a:r>
                      <a:endParaRPr lang="en-US" sz="1000" dirty="0"/>
                    </a:p>
                  </a:txBody>
                  <a:tcPr/>
                </a:tc>
                <a:tc>
                  <a:txBody>
                    <a:bodyPr/>
                    <a:lstStyle/>
                    <a:p>
                      <a:pPr algn="r"/>
                      <a:r>
                        <a:rPr lang="en-US" sz="1000" dirty="0" smtClean="0"/>
                        <a:t>123,250</a:t>
                      </a:r>
                      <a:endParaRPr lang="en-US" sz="1000" dirty="0"/>
                    </a:p>
                  </a:txBody>
                  <a:tcPr/>
                </a:tc>
                <a:tc>
                  <a:txBody>
                    <a:bodyPr/>
                    <a:lstStyle/>
                    <a:p>
                      <a:pPr algn="r"/>
                      <a:r>
                        <a:rPr lang="en-US" sz="1000" dirty="0" smtClean="0"/>
                        <a:t>123,250</a:t>
                      </a:r>
                      <a:endParaRPr lang="en-US" sz="1000" dirty="0"/>
                    </a:p>
                  </a:txBody>
                  <a:tcPr/>
                </a:tc>
                <a:tc>
                  <a:txBody>
                    <a:bodyPr/>
                    <a:lstStyle/>
                    <a:p>
                      <a:pPr algn="r"/>
                      <a:r>
                        <a:rPr lang="en-US" sz="1000" dirty="0" smtClean="0"/>
                        <a:t> 61,625</a:t>
                      </a:r>
                      <a:endParaRPr lang="en-US" sz="1000" dirty="0"/>
                    </a:p>
                  </a:txBody>
                  <a:tcPr/>
                </a:tc>
                <a:tc>
                  <a:txBody>
                    <a:bodyPr/>
                    <a:lstStyle/>
                    <a:p>
                      <a:pPr algn="r"/>
                      <a:r>
                        <a:rPr lang="en-US" sz="1000" dirty="0" smtClean="0"/>
                        <a:t>CDC-Polio</a:t>
                      </a:r>
                      <a:endParaRPr lang="en-US" sz="1000" dirty="0"/>
                    </a:p>
                  </a:txBody>
                  <a:tcPr/>
                </a:tc>
                <a:tc>
                  <a:txBody>
                    <a:bodyPr/>
                    <a:lstStyle/>
                    <a:p>
                      <a:pPr algn="r"/>
                      <a:r>
                        <a:rPr lang="en-US" sz="1000" dirty="0" smtClean="0"/>
                        <a:t>Nil</a:t>
                      </a:r>
                      <a:endParaRPr lang="en-US" sz="1000" dirty="0"/>
                    </a:p>
                  </a:txBody>
                  <a:tcPr/>
                </a:tc>
              </a:tr>
              <a:tr h="2239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MO-Measles  (10% staff time)</a:t>
                      </a:r>
                    </a:p>
                  </a:txBody>
                  <a:tcPr/>
                </a:tc>
                <a:tc>
                  <a:txBody>
                    <a:bodyPr/>
                    <a:lstStyle/>
                    <a:p>
                      <a:pPr algn="r"/>
                      <a:r>
                        <a:rPr lang="en-US" sz="1000" dirty="0" smtClean="0"/>
                        <a:t>20,200</a:t>
                      </a:r>
                      <a:endParaRPr lang="en-US" sz="1000" dirty="0"/>
                    </a:p>
                  </a:txBody>
                  <a:tcPr/>
                </a:tc>
                <a:tc>
                  <a:txBody>
                    <a:bodyPr/>
                    <a:lstStyle/>
                    <a:p>
                      <a:pPr algn="r"/>
                      <a:r>
                        <a:rPr lang="en-US" sz="1000" dirty="0" smtClean="0"/>
                        <a:t>15,500</a:t>
                      </a:r>
                      <a:endParaRPr lang="en-US" sz="1000" dirty="0"/>
                    </a:p>
                  </a:txBody>
                  <a:tcPr/>
                </a:tc>
                <a:tc>
                  <a:txBody>
                    <a:bodyPr/>
                    <a:lstStyle/>
                    <a:p>
                      <a:pPr algn="r"/>
                      <a:r>
                        <a:rPr lang="en-US" sz="1000" dirty="0" smtClean="0"/>
                        <a:t>7,750</a:t>
                      </a:r>
                      <a:endParaRPr lang="en-US" sz="1000" dirty="0"/>
                    </a:p>
                  </a:txBody>
                  <a:tcPr/>
                </a:tc>
                <a:tc>
                  <a:txBody>
                    <a:bodyPr/>
                    <a:lstStyle/>
                    <a:p>
                      <a:pPr algn="r"/>
                      <a:r>
                        <a:rPr lang="en-US" sz="1000" dirty="0" smtClean="0"/>
                        <a:t>CDC-Measles</a:t>
                      </a:r>
                      <a:endParaRPr lang="en-US" sz="1000" dirty="0"/>
                    </a:p>
                  </a:txBody>
                  <a:tcPr/>
                </a:tc>
                <a:tc>
                  <a:txBody>
                    <a:bodyPr/>
                    <a:lstStyle/>
                    <a:p>
                      <a:pPr algn="r"/>
                      <a:r>
                        <a:rPr lang="en-US" sz="1000" dirty="0" smtClean="0"/>
                        <a:t>4,700</a:t>
                      </a:r>
                      <a:endParaRPr lang="en-US" sz="1000" dirty="0"/>
                    </a:p>
                  </a:txBody>
                  <a:tcPr/>
                </a:tc>
              </a:tr>
              <a:tr h="240501">
                <a:tc>
                  <a:txBody>
                    <a:bodyPr/>
                    <a:lstStyle/>
                    <a:p>
                      <a:r>
                        <a:rPr lang="en-US" sz="1000" dirty="0" smtClean="0"/>
                        <a:t>Lab Technologist</a:t>
                      </a:r>
                      <a:r>
                        <a:rPr lang="en-US" sz="1000" baseline="0" dirty="0" smtClean="0"/>
                        <a:t> (Timor Leste)</a:t>
                      </a:r>
                      <a:endParaRPr lang="en-US" sz="1000" dirty="0"/>
                    </a:p>
                  </a:txBody>
                  <a:tcPr/>
                </a:tc>
                <a:tc>
                  <a:txBody>
                    <a:bodyPr/>
                    <a:lstStyle/>
                    <a:p>
                      <a:pPr algn="r"/>
                      <a:r>
                        <a:rPr lang="en-US" sz="1000" dirty="0" smtClean="0"/>
                        <a:t>93,250</a:t>
                      </a:r>
                      <a:endParaRPr lang="en-US" sz="1000" dirty="0"/>
                    </a:p>
                  </a:txBody>
                  <a:tcPr/>
                </a:tc>
                <a:tc>
                  <a:txBody>
                    <a:bodyPr/>
                    <a:lstStyle/>
                    <a:p>
                      <a:pPr algn="r"/>
                      <a:r>
                        <a:rPr lang="en-US" sz="1000" dirty="0" smtClean="0"/>
                        <a:t>93,250</a:t>
                      </a:r>
                      <a:endParaRPr lang="en-US" sz="1000" dirty="0"/>
                    </a:p>
                  </a:txBody>
                  <a:tcPr/>
                </a:tc>
                <a:tc>
                  <a:txBody>
                    <a:bodyPr/>
                    <a:lstStyle/>
                    <a:p>
                      <a:pPr algn="r"/>
                      <a:r>
                        <a:rPr lang="en-US" sz="1000" dirty="0" smtClean="0"/>
                        <a:t>46,625</a:t>
                      </a:r>
                      <a:endParaRPr lang="en-US" sz="1000" dirty="0"/>
                    </a:p>
                  </a:txBody>
                  <a:tcPr/>
                </a:tc>
                <a:tc>
                  <a:txBody>
                    <a:bodyPr/>
                    <a:lstStyle/>
                    <a:p>
                      <a:pPr algn="r"/>
                      <a:r>
                        <a:rPr lang="en-US" sz="1000" dirty="0" smtClean="0"/>
                        <a:t>WHO</a:t>
                      </a:r>
                      <a:r>
                        <a:rPr lang="en-US" sz="1000" baseline="0" dirty="0" smtClean="0"/>
                        <a:t> Flexi funds</a:t>
                      </a:r>
                      <a:endParaRPr lang="en-US" sz="1000" dirty="0"/>
                    </a:p>
                  </a:txBody>
                  <a:tcPr/>
                </a:tc>
                <a:tc>
                  <a:txBody>
                    <a:bodyPr/>
                    <a:lstStyle/>
                    <a:p>
                      <a:pPr algn="r"/>
                      <a:r>
                        <a:rPr lang="en-US" sz="1000" dirty="0" smtClean="0"/>
                        <a:t>Nil</a:t>
                      </a:r>
                      <a:endParaRPr lang="en-US" sz="1000" dirty="0"/>
                    </a:p>
                  </a:txBody>
                  <a:tcPr/>
                </a:tc>
              </a:tr>
              <a:tr h="248717">
                <a:tc>
                  <a:txBody>
                    <a:bodyPr/>
                    <a:lstStyle/>
                    <a:p>
                      <a:r>
                        <a:rPr lang="en-US" sz="1000" dirty="0" smtClean="0"/>
                        <a:t>Support</a:t>
                      </a:r>
                      <a:r>
                        <a:rPr lang="en-US" sz="1000" baseline="0" dirty="0" smtClean="0"/>
                        <a:t> Staff (50% staff time)</a:t>
                      </a:r>
                      <a:endParaRPr lang="en-US" sz="1000" dirty="0"/>
                    </a:p>
                  </a:txBody>
                  <a:tcPr/>
                </a:tc>
                <a:tc>
                  <a:txBody>
                    <a:bodyPr/>
                    <a:lstStyle/>
                    <a:p>
                      <a:pPr algn="r"/>
                      <a:r>
                        <a:rPr lang="en-US" sz="1000" dirty="0" smtClean="0"/>
                        <a:t>11,250</a:t>
                      </a:r>
                      <a:endParaRPr lang="en-US" sz="1000" dirty="0"/>
                    </a:p>
                  </a:txBody>
                  <a:tcPr/>
                </a:tc>
                <a:tc>
                  <a:txBody>
                    <a:bodyPr/>
                    <a:lstStyle/>
                    <a:p>
                      <a:pPr algn="r"/>
                      <a:r>
                        <a:rPr lang="en-US" sz="1000" dirty="0" smtClean="0"/>
                        <a:t>8,625</a:t>
                      </a:r>
                      <a:endParaRPr lang="en-US" sz="1000" dirty="0"/>
                    </a:p>
                  </a:txBody>
                  <a:tcPr/>
                </a:tc>
                <a:tc>
                  <a:txBody>
                    <a:bodyPr/>
                    <a:lstStyle/>
                    <a:p>
                      <a:pPr algn="r"/>
                      <a:r>
                        <a:rPr lang="en-US" sz="1000" dirty="0" smtClean="0"/>
                        <a:t>4,312</a:t>
                      </a:r>
                      <a:endParaRPr lang="en-US" sz="1000" dirty="0"/>
                    </a:p>
                  </a:txBody>
                  <a:tcPr/>
                </a:tc>
                <a:tc>
                  <a:txBody>
                    <a:bodyPr/>
                    <a:lstStyle/>
                    <a:p>
                      <a:pPr algn="r"/>
                      <a:r>
                        <a:rPr lang="en-US" sz="1000" dirty="0" smtClean="0"/>
                        <a:t>CDC-Measles</a:t>
                      </a:r>
                      <a:endParaRPr lang="en-US" sz="1000" dirty="0"/>
                    </a:p>
                  </a:txBody>
                  <a:tcPr/>
                </a:tc>
                <a:tc>
                  <a:txBody>
                    <a:bodyPr/>
                    <a:lstStyle/>
                    <a:p>
                      <a:pPr algn="r"/>
                      <a:r>
                        <a:rPr lang="en-US" sz="1000" dirty="0" smtClean="0"/>
                        <a:t>2,625</a:t>
                      </a:r>
                    </a:p>
                  </a:txBody>
                  <a:tcPr/>
                </a:tc>
              </a:tr>
              <a:tr h="265946">
                <a:tc>
                  <a:txBody>
                    <a:bodyPr/>
                    <a:lstStyle/>
                    <a:p>
                      <a:pPr algn="r"/>
                      <a:r>
                        <a:rPr lang="en-US" sz="1100" b="1" dirty="0" smtClean="0"/>
                        <a:t>Totals</a:t>
                      </a:r>
                      <a:endParaRPr lang="en-US" sz="1100" b="1" dirty="0"/>
                    </a:p>
                  </a:txBody>
                  <a:tcPr/>
                </a:tc>
                <a:tc>
                  <a:txBody>
                    <a:bodyPr/>
                    <a:lstStyle/>
                    <a:p>
                      <a:pPr algn="r"/>
                      <a:r>
                        <a:rPr lang="en-US" sz="1100" b="1" dirty="0" smtClean="0"/>
                        <a:t>247,950</a:t>
                      </a:r>
                      <a:endParaRPr lang="en-US" sz="1100" b="1" dirty="0"/>
                    </a:p>
                  </a:txBody>
                  <a:tcPr/>
                </a:tc>
                <a:tc>
                  <a:txBody>
                    <a:bodyPr/>
                    <a:lstStyle/>
                    <a:p>
                      <a:pPr algn="r"/>
                      <a:r>
                        <a:rPr lang="en-US" sz="1100" b="1" dirty="0" smtClean="0"/>
                        <a:t>240,625</a:t>
                      </a:r>
                      <a:endParaRPr lang="en-US" sz="1100" b="1" dirty="0"/>
                    </a:p>
                  </a:txBody>
                  <a:tcPr/>
                </a:tc>
                <a:tc>
                  <a:txBody>
                    <a:bodyPr/>
                    <a:lstStyle/>
                    <a:p>
                      <a:pPr algn="r"/>
                      <a:r>
                        <a:rPr lang="en-US" sz="1100" b="1" dirty="0" smtClean="0"/>
                        <a:t>120,312</a:t>
                      </a:r>
                      <a:endParaRPr lang="en-US" sz="1100" b="1" dirty="0"/>
                    </a:p>
                  </a:txBody>
                  <a:tcPr/>
                </a:tc>
                <a:tc>
                  <a:txBody>
                    <a:bodyPr/>
                    <a:lstStyle/>
                    <a:p>
                      <a:pPr algn="r"/>
                      <a:endParaRPr lang="en-US" sz="1100" b="1" dirty="0"/>
                    </a:p>
                  </a:txBody>
                  <a:tcPr/>
                </a:tc>
                <a:tc>
                  <a:txBody>
                    <a:bodyPr/>
                    <a:lstStyle/>
                    <a:p>
                      <a:pPr algn="r"/>
                      <a:r>
                        <a:rPr lang="en-US" sz="1100" b="1" dirty="0" smtClean="0"/>
                        <a:t>7,325</a:t>
                      </a:r>
                      <a:endParaRPr lang="en-US" sz="1100" b="1" dirty="0"/>
                    </a:p>
                  </a:txBody>
                  <a:tcPr/>
                </a:tc>
              </a:tr>
              <a:tr h="279297">
                <a:tc>
                  <a:txBody>
                    <a:bodyPr/>
                    <a:lstStyle/>
                    <a:p>
                      <a:r>
                        <a:rPr lang="en-US" sz="1100" b="1" dirty="0" smtClean="0"/>
                        <a:t>Lab Activities**</a:t>
                      </a:r>
                      <a:endParaRPr lang="en-US" sz="1100" b="1" dirty="0"/>
                    </a:p>
                  </a:txBody>
                  <a:tcPr/>
                </a:tc>
                <a:tc>
                  <a:txBody>
                    <a:bodyPr/>
                    <a:lstStyle/>
                    <a:p>
                      <a:pPr algn="r"/>
                      <a:endParaRPr lang="en-US" sz="1100"/>
                    </a:p>
                  </a:txBody>
                  <a:tcPr/>
                </a:tc>
                <a:tc>
                  <a:txBody>
                    <a:bodyPr/>
                    <a:lstStyle/>
                    <a:p>
                      <a:pPr algn="r"/>
                      <a:endParaRPr lang="en-US" sz="1100" dirty="0"/>
                    </a:p>
                  </a:txBody>
                  <a:tcPr/>
                </a:tc>
                <a:tc>
                  <a:txBody>
                    <a:bodyPr/>
                    <a:lstStyle/>
                    <a:p>
                      <a:pPr algn="r"/>
                      <a:endParaRPr lang="en-US" sz="1100" dirty="0"/>
                    </a:p>
                  </a:txBody>
                  <a:tcPr/>
                </a:tc>
                <a:tc>
                  <a:txBody>
                    <a:bodyPr/>
                    <a:lstStyle/>
                    <a:p>
                      <a:pPr algn="r"/>
                      <a:endParaRPr lang="en-US" sz="1100"/>
                    </a:p>
                  </a:txBody>
                  <a:tcPr/>
                </a:tc>
                <a:tc>
                  <a:txBody>
                    <a:bodyPr/>
                    <a:lstStyle/>
                    <a:p>
                      <a:pPr algn="r"/>
                      <a:endParaRPr lang="en-US" sz="1100"/>
                    </a:p>
                  </a:txBody>
                  <a:tcPr/>
                </a:tc>
              </a:tr>
              <a:tr h="246845">
                <a:tc>
                  <a:txBody>
                    <a:bodyPr/>
                    <a:lstStyle/>
                    <a:p>
                      <a:r>
                        <a:rPr lang="en-US" sz="1000" kern="1200" baseline="0" dirty="0" smtClean="0">
                          <a:solidFill>
                            <a:schemeClr val="dk1"/>
                          </a:solidFill>
                          <a:effectLst/>
                          <a:latin typeface="+mn-lt"/>
                          <a:ea typeface="+mn-ea"/>
                          <a:cs typeface="+mn-cs"/>
                        </a:rPr>
                        <a:t>Technical Assistance</a:t>
                      </a:r>
                      <a:endParaRPr lang="en-US" sz="1000" baseline="0" dirty="0"/>
                    </a:p>
                  </a:txBody>
                  <a:tcPr/>
                </a:tc>
                <a:tc>
                  <a:txBody>
                    <a:bodyPr/>
                    <a:lstStyle/>
                    <a:p>
                      <a:pPr algn="r"/>
                      <a:r>
                        <a:rPr lang="en-US" sz="1000" dirty="0" smtClean="0"/>
                        <a:t>52,000</a:t>
                      </a:r>
                      <a:endParaRPr lang="en-US" sz="1000" dirty="0"/>
                    </a:p>
                  </a:txBody>
                  <a:tcPr/>
                </a:tc>
                <a:tc>
                  <a:txBody>
                    <a:bodyPr/>
                    <a:lstStyle/>
                    <a:p>
                      <a:pPr algn="r"/>
                      <a:r>
                        <a:rPr lang="en-US" sz="1000" dirty="0" smtClean="0"/>
                        <a:t>52,000</a:t>
                      </a:r>
                      <a:endParaRPr lang="en-US" sz="1000" dirty="0"/>
                    </a:p>
                  </a:txBody>
                  <a:tcPr/>
                </a:tc>
                <a:tc>
                  <a:txBody>
                    <a:bodyPr/>
                    <a:lstStyle/>
                    <a:p>
                      <a:pPr algn="r"/>
                      <a:r>
                        <a:rPr lang="en-US" sz="1000" dirty="0" smtClean="0"/>
                        <a:t>46,024</a:t>
                      </a:r>
                      <a:endParaRPr lang="en-US" sz="10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000" dirty="0" smtClean="0"/>
                        <a:t>WHO</a:t>
                      </a:r>
                      <a:r>
                        <a:rPr lang="en-US" sz="1000" baseline="0" dirty="0" smtClean="0"/>
                        <a:t> Flexi funds</a:t>
                      </a:r>
                      <a:endParaRPr lang="en-US" sz="1000" dirty="0" smtClean="0"/>
                    </a:p>
                  </a:txBody>
                  <a:tcPr/>
                </a:tc>
                <a:tc>
                  <a:txBody>
                    <a:bodyPr/>
                    <a:lstStyle/>
                    <a:p>
                      <a:pPr algn="r"/>
                      <a:r>
                        <a:rPr lang="en-US" sz="1000" dirty="0" smtClean="0"/>
                        <a:t>Nil</a:t>
                      </a:r>
                      <a:endParaRPr lang="en-US" sz="1000" dirty="0"/>
                    </a:p>
                  </a:txBody>
                  <a:tcPr/>
                </a:tc>
              </a:tr>
              <a:tr h="510529">
                <a:tc>
                  <a:txBody>
                    <a:bodyPr/>
                    <a:lstStyle/>
                    <a:p>
                      <a:r>
                        <a:rPr lang="en-US" sz="1000" dirty="0" smtClean="0"/>
                        <a:t>Supplies, Reagents</a:t>
                      </a:r>
                      <a:r>
                        <a:rPr lang="en-US" sz="1000" baseline="0" dirty="0" smtClean="0"/>
                        <a:t> </a:t>
                      </a:r>
                      <a:r>
                        <a:rPr lang="en-US" sz="1000" dirty="0" smtClean="0"/>
                        <a:t>&amp; Equip</a:t>
                      </a:r>
                      <a:endParaRPr lang="en-US" sz="1000" dirty="0"/>
                    </a:p>
                  </a:txBody>
                  <a:tcPr/>
                </a:tc>
                <a:tc>
                  <a:txBody>
                    <a:bodyPr/>
                    <a:lstStyle/>
                    <a:p>
                      <a:pPr algn="r"/>
                      <a:r>
                        <a:rPr lang="en-US" sz="1000" dirty="0" smtClean="0"/>
                        <a:t>722,250</a:t>
                      </a:r>
                    </a:p>
                    <a:p>
                      <a:pPr algn="r"/>
                      <a:endParaRPr lang="en-US" sz="1000" dirty="0" smtClean="0"/>
                    </a:p>
                  </a:txBody>
                  <a:tcPr/>
                </a:tc>
                <a:tc>
                  <a:txBody>
                    <a:bodyPr/>
                    <a:lstStyle/>
                    <a:p>
                      <a:pPr algn="r"/>
                      <a:r>
                        <a:rPr lang="en-US" sz="1000" dirty="0" smtClean="0"/>
                        <a:t>289,200</a:t>
                      </a:r>
                    </a:p>
                    <a:p>
                      <a:pPr algn="r"/>
                      <a:r>
                        <a:rPr lang="en-US" sz="1000" dirty="0" smtClean="0"/>
                        <a:t>55,250</a:t>
                      </a:r>
                    </a:p>
                  </a:txBody>
                  <a:tcPr/>
                </a:tc>
                <a:tc>
                  <a:txBody>
                    <a:bodyPr/>
                    <a:lstStyle/>
                    <a:p>
                      <a:pPr algn="r"/>
                      <a:r>
                        <a:rPr lang="en-US" sz="1000" dirty="0" smtClean="0"/>
                        <a:t>41,078</a:t>
                      </a:r>
                    </a:p>
                    <a:p>
                      <a:pPr algn="r"/>
                      <a:r>
                        <a:rPr lang="en-US" sz="1000" dirty="0" smtClean="0"/>
                        <a:t>110,249</a:t>
                      </a:r>
                    </a:p>
                    <a:p>
                      <a:pPr algn="r"/>
                      <a:r>
                        <a:rPr lang="en-US" sz="1000" dirty="0" smtClean="0"/>
                        <a:t>19,916</a:t>
                      </a:r>
                    </a:p>
                  </a:txBody>
                  <a:tcPr/>
                </a:tc>
                <a:tc>
                  <a:txBody>
                    <a:bodyPr/>
                    <a:lstStyle/>
                    <a:p>
                      <a:pPr algn="r"/>
                      <a:r>
                        <a:rPr lang="en-US" sz="1000" dirty="0" smtClean="0"/>
                        <a:t>CDC-Measles</a:t>
                      </a:r>
                    </a:p>
                    <a:p>
                      <a:pPr algn="r"/>
                      <a:r>
                        <a:rPr lang="en-US" sz="1000" dirty="0" smtClean="0"/>
                        <a:t>WHO</a:t>
                      </a:r>
                      <a:r>
                        <a:rPr lang="en-US" sz="1000" baseline="0" dirty="0" smtClean="0"/>
                        <a:t> Flexi Funds</a:t>
                      </a:r>
                    </a:p>
                    <a:p>
                      <a:pPr algn="r"/>
                      <a:r>
                        <a:rPr lang="en-US" sz="1000" baseline="0" dirty="0" smtClean="0"/>
                        <a:t>UNF/MRI</a:t>
                      </a:r>
                    </a:p>
                  </a:txBody>
                  <a:tcPr/>
                </a:tc>
                <a:tc>
                  <a:txBody>
                    <a:bodyPr/>
                    <a:lstStyle/>
                    <a:p>
                      <a:pPr algn="r"/>
                      <a:r>
                        <a:rPr lang="en-US" sz="1000" dirty="0" smtClean="0"/>
                        <a:t>377,800</a:t>
                      </a:r>
                    </a:p>
                    <a:p>
                      <a:pPr algn="r"/>
                      <a:r>
                        <a:rPr lang="en-US" sz="1000" dirty="0" smtClean="0"/>
                        <a:t>Nil</a:t>
                      </a:r>
                    </a:p>
                    <a:p>
                      <a:pPr algn="r"/>
                      <a:r>
                        <a:rPr lang="en-US" sz="1000" dirty="0" smtClean="0"/>
                        <a:t>Nil</a:t>
                      </a:r>
                    </a:p>
                  </a:txBody>
                  <a:tcPr/>
                </a:tc>
              </a:tr>
              <a:tr h="415475">
                <a:tc>
                  <a:txBody>
                    <a:bodyPr/>
                    <a:lstStyle/>
                    <a:p>
                      <a:r>
                        <a:rPr lang="en-US" sz="1000" dirty="0" smtClean="0"/>
                        <a:t>Training,</a:t>
                      </a:r>
                      <a:r>
                        <a:rPr lang="en-US" sz="1000" baseline="0" dirty="0" smtClean="0"/>
                        <a:t> Meetings &amp;  Workshops</a:t>
                      </a:r>
                    </a:p>
                  </a:txBody>
                  <a:tcPr/>
                </a:tc>
                <a:tc>
                  <a:txBody>
                    <a:bodyPr/>
                    <a:lstStyle/>
                    <a:p>
                      <a:pPr algn="r"/>
                      <a:r>
                        <a:rPr lang="en-US" sz="1000" dirty="0" smtClean="0"/>
                        <a:t>220,000</a:t>
                      </a:r>
                      <a:endParaRPr lang="en-US" sz="1000" dirty="0"/>
                    </a:p>
                  </a:txBody>
                  <a:tcPr/>
                </a:tc>
                <a:tc>
                  <a:txBody>
                    <a:bodyPr/>
                    <a:lstStyle/>
                    <a:p>
                      <a:pPr algn="r"/>
                      <a:r>
                        <a:rPr lang="en-US" sz="1000" dirty="0" smtClean="0"/>
                        <a:t>59,800</a:t>
                      </a:r>
                    </a:p>
                  </a:txBody>
                  <a:tcPr/>
                </a:tc>
                <a:tc>
                  <a:txBody>
                    <a:bodyPr/>
                    <a:lstStyle/>
                    <a:p>
                      <a:pPr algn="r"/>
                      <a:r>
                        <a:rPr lang="en-US" sz="1000" dirty="0" smtClean="0"/>
                        <a:t>2,559</a:t>
                      </a:r>
                    </a:p>
                    <a:p>
                      <a:pPr algn="r"/>
                      <a:r>
                        <a:rPr lang="en-US" sz="1000" dirty="0" smtClean="0"/>
                        <a:t>7,500</a:t>
                      </a:r>
                    </a:p>
                    <a:p>
                      <a:pPr algn="r"/>
                      <a:r>
                        <a:rPr lang="en-US" sz="1000" dirty="0" smtClean="0"/>
                        <a:t>8,136</a:t>
                      </a:r>
                    </a:p>
                  </a:txBody>
                  <a:tcPr/>
                </a:tc>
                <a:tc>
                  <a:txBody>
                    <a:bodyPr/>
                    <a:lstStyle/>
                    <a:p>
                      <a:pPr algn="r"/>
                      <a:r>
                        <a:rPr lang="en-US" sz="1000" dirty="0" smtClean="0"/>
                        <a:t>CDC-Measles</a:t>
                      </a:r>
                    </a:p>
                    <a:p>
                      <a:pPr algn="r"/>
                      <a:r>
                        <a:rPr lang="en-US" sz="1000" dirty="0" smtClean="0"/>
                        <a:t>UNF/MRI</a:t>
                      </a:r>
                    </a:p>
                    <a:p>
                      <a:pPr algn="r"/>
                      <a:r>
                        <a:rPr lang="en-US" sz="1000" dirty="0" smtClean="0"/>
                        <a:t>WHO Flexi funds</a:t>
                      </a:r>
                      <a:endParaRPr lang="en-US" sz="1000" dirty="0"/>
                    </a:p>
                  </a:txBody>
                  <a:tcPr/>
                </a:tc>
                <a:tc>
                  <a:txBody>
                    <a:bodyPr/>
                    <a:lstStyle/>
                    <a:p>
                      <a:pPr algn="r"/>
                      <a:r>
                        <a:rPr lang="en-US" sz="1000" dirty="0" smtClean="0"/>
                        <a:t>60,200</a:t>
                      </a:r>
                    </a:p>
                    <a:p>
                      <a:pPr algn="r"/>
                      <a:r>
                        <a:rPr lang="en-US" sz="1000" dirty="0" smtClean="0"/>
                        <a:t>100,000</a:t>
                      </a:r>
                    </a:p>
                    <a:p>
                      <a:pPr algn="r"/>
                      <a:r>
                        <a:rPr lang="en-US" sz="1000" dirty="0" smtClean="0"/>
                        <a:t>Nil</a:t>
                      </a:r>
                      <a:endParaRPr lang="en-US" sz="1000" dirty="0"/>
                    </a:p>
                  </a:txBody>
                  <a:tcPr/>
                </a:tc>
              </a:tr>
              <a:tr h="578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Accreditation reviews</a:t>
                      </a:r>
                      <a:r>
                        <a:rPr lang="en-US" sz="1000" baseline="0" dirty="0" smtClean="0"/>
                        <a:t> / </a:t>
                      </a:r>
                      <a:r>
                        <a:rPr lang="en-US" sz="1000" dirty="0" smtClean="0"/>
                        <a:t>visits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a:p>
                  </a:txBody>
                  <a:tcPr/>
                </a:tc>
                <a:tc>
                  <a:txBody>
                    <a:bodyPr/>
                    <a:lstStyle/>
                    <a:p>
                      <a:pPr algn="r"/>
                      <a:r>
                        <a:rPr lang="en-US" sz="1000" dirty="0" smtClean="0"/>
                        <a:t>40,000</a:t>
                      </a:r>
                      <a:endParaRPr lang="en-US" sz="1000" dirty="0"/>
                    </a:p>
                  </a:txBody>
                  <a:tcPr/>
                </a:tc>
                <a:tc>
                  <a:txBody>
                    <a:bodyPr/>
                    <a:lstStyle/>
                    <a:p>
                      <a:pPr algn="r"/>
                      <a:r>
                        <a:rPr lang="en-US" sz="1000" dirty="0" smtClean="0"/>
                        <a:t>11,960</a:t>
                      </a:r>
                    </a:p>
                  </a:txBody>
                  <a:tcPr/>
                </a:tc>
                <a:tc>
                  <a:txBody>
                    <a:bodyPr/>
                    <a:lstStyle/>
                    <a:p>
                      <a:pPr algn="r"/>
                      <a:r>
                        <a:rPr lang="en-US" sz="1000" dirty="0" smtClean="0"/>
                        <a:t>8,001</a:t>
                      </a:r>
                    </a:p>
                    <a:p>
                      <a:pPr algn="r"/>
                      <a:r>
                        <a:rPr lang="en-US" sz="1000" dirty="0" smtClean="0"/>
                        <a:t>Nil</a:t>
                      </a:r>
                    </a:p>
                    <a:p>
                      <a:pPr algn="r"/>
                      <a:r>
                        <a:rPr lang="en-US" sz="1000" dirty="0" smtClean="0"/>
                        <a:t>42,636</a:t>
                      </a:r>
                    </a:p>
                  </a:txBody>
                  <a:tcPr/>
                </a:tc>
                <a:tc>
                  <a:txBody>
                    <a:bodyPr/>
                    <a:lstStyle/>
                    <a:p>
                      <a:pPr algn="r"/>
                      <a:r>
                        <a:rPr lang="en-US" sz="1000" dirty="0" smtClean="0"/>
                        <a:t>CDC-Measles</a:t>
                      </a:r>
                    </a:p>
                    <a:p>
                      <a:pPr algn="r"/>
                      <a:r>
                        <a:rPr lang="en-US" sz="1000" dirty="0" smtClean="0"/>
                        <a:t>UNF/MRI</a:t>
                      </a:r>
                    </a:p>
                    <a:p>
                      <a:pPr algn="r"/>
                      <a:r>
                        <a:rPr lang="en-US" sz="1000" dirty="0" smtClean="0"/>
                        <a:t>WHO Flexi FUNDS</a:t>
                      </a:r>
                      <a:endParaRPr lang="en-US" sz="1000" dirty="0"/>
                    </a:p>
                  </a:txBody>
                  <a:tcPr/>
                </a:tc>
                <a:tc>
                  <a:txBody>
                    <a:bodyPr/>
                    <a:lstStyle/>
                    <a:p>
                      <a:pPr algn="r"/>
                      <a:r>
                        <a:rPr lang="en-US" sz="1000" dirty="0" smtClean="0"/>
                        <a:t>8,040</a:t>
                      </a:r>
                    </a:p>
                    <a:p>
                      <a:pPr algn="r"/>
                      <a:r>
                        <a:rPr lang="en-US" sz="1000" dirty="0" smtClean="0"/>
                        <a:t>20,000</a:t>
                      </a:r>
                    </a:p>
                    <a:p>
                      <a:pPr algn="r"/>
                      <a:r>
                        <a:rPr lang="en-US" sz="1000" dirty="0" smtClean="0"/>
                        <a:t>Nil</a:t>
                      </a:r>
                      <a:endParaRPr lang="en-US" sz="1000" dirty="0"/>
                    </a:p>
                  </a:txBody>
                  <a:tcPr/>
                </a:tc>
              </a:tr>
              <a:tr h="467495">
                <a:tc>
                  <a:txBody>
                    <a:bodyPr/>
                    <a:lstStyle/>
                    <a:p>
                      <a:pPr algn="r"/>
                      <a:r>
                        <a:rPr lang="en-US" sz="1100" b="1" dirty="0" smtClean="0"/>
                        <a:t>Totals</a:t>
                      </a:r>
                      <a:endParaRPr lang="en-US" sz="1100" b="1" dirty="0"/>
                    </a:p>
                  </a:txBody>
                  <a:tcPr/>
                </a:tc>
                <a:tc>
                  <a:txBody>
                    <a:bodyPr/>
                    <a:lstStyle/>
                    <a:p>
                      <a:pPr algn="r"/>
                      <a:r>
                        <a:rPr lang="en-US" sz="1100" b="1" dirty="0" smtClean="0"/>
                        <a:t>1,034,250</a:t>
                      </a:r>
                    </a:p>
                    <a:p>
                      <a:pPr algn="r"/>
                      <a:endParaRPr lang="en-US" sz="1100" b="1" dirty="0"/>
                    </a:p>
                  </a:txBody>
                  <a:tcPr/>
                </a:tc>
                <a:tc>
                  <a:txBody>
                    <a:bodyPr/>
                    <a:lstStyle/>
                    <a:p>
                      <a:pPr algn="r"/>
                      <a:r>
                        <a:rPr lang="en-US" sz="1100" b="1" dirty="0" smtClean="0"/>
                        <a:t>468,210</a:t>
                      </a:r>
                      <a:endParaRPr lang="en-US" sz="1100" b="1" dirty="0"/>
                    </a:p>
                  </a:txBody>
                  <a:tcPr/>
                </a:tc>
                <a:tc>
                  <a:txBody>
                    <a:bodyPr/>
                    <a:lstStyle/>
                    <a:p>
                      <a:pPr algn="r"/>
                      <a:r>
                        <a:rPr lang="en-US" sz="1100" b="1" dirty="0" smtClean="0"/>
                        <a:t>286,099</a:t>
                      </a:r>
                      <a:endParaRPr lang="en-US" sz="1100" b="1" dirty="0"/>
                    </a:p>
                  </a:txBody>
                  <a:tcPr/>
                </a:tc>
                <a:tc>
                  <a:txBody>
                    <a:bodyPr/>
                    <a:lstStyle/>
                    <a:p>
                      <a:pPr algn="r"/>
                      <a:endParaRPr lang="en-US" sz="1100" b="1" dirty="0"/>
                    </a:p>
                  </a:txBody>
                  <a:tcPr/>
                </a:tc>
                <a:tc>
                  <a:txBody>
                    <a:bodyPr/>
                    <a:lstStyle/>
                    <a:p>
                      <a:pPr algn="r"/>
                      <a:r>
                        <a:rPr lang="en-US" sz="1100" b="1" dirty="0" smtClean="0"/>
                        <a:t>566,040</a:t>
                      </a:r>
                    </a:p>
                    <a:p>
                      <a:pPr algn="r"/>
                      <a:r>
                        <a:rPr lang="en-US" sz="800" b="1" dirty="0" smtClean="0"/>
                        <a:t>CDC-Msls - $ 446,040</a:t>
                      </a:r>
                    </a:p>
                    <a:p>
                      <a:pPr algn="r"/>
                      <a:r>
                        <a:rPr lang="en-US" sz="800" b="1" dirty="0" smtClean="0"/>
                        <a:t>UNF/MRI</a:t>
                      </a:r>
                      <a:r>
                        <a:rPr lang="en-US" sz="800" b="1" baseline="0" dirty="0" smtClean="0"/>
                        <a:t> - $ 120,000</a:t>
                      </a:r>
                      <a:endParaRPr lang="en-US" sz="800" b="1" dirty="0"/>
                    </a:p>
                  </a:txBody>
                  <a:tcPr/>
                </a:tc>
              </a:tr>
              <a:tr h="252607">
                <a:tc>
                  <a:txBody>
                    <a:bodyPr/>
                    <a:lstStyle/>
                    <a:p>
                      <a:pPr algn="r"/>
                      <a:r>
                        <a:rPr lang="en-US" sz="1100" b="1" dirty="0" smtClean="0"/>
                        <a:t>Grand Total</a:t>
                      </a:r>
                    </a:p>
                    <a:p>
                      <a:pPr algn="r"/>
                      <a:r>
                        <a:rPr lang="en-US" sz="1100" b="1" dirty="0" smtClean="0"/>
                        <a:t>(Staff + ACT)</a:t>
                      </a:r>
                      <a:endParaRPr lang="en-US" sz="1100" b="1" dirty="0"/>
                    </a:p>
                  </a:txBody>
                  <a:tcPr/>
                </a:tc>
                <a:tc>
                  <a:txBody>
                    <a:bodyPr/>
                    <a:lstStyle/>
                    <a:p>
                      <a:pPr algn="r"/>
                      <a:r>
                        <a:rPr lang="en-US" sz="1100" b="1" dirty="0" smtClean="0"/>
                        <a:t>1,282,200</a:t>
                      </a:r>
                      <a:endParaRPr lang="en-US" sz="1100" b="1" dirty="0"/>
                    </a:p>
                  </a:txBody>
                  <a:tcPr/>
                </a:tc>
                <a:tc>
                  <a:txBody>
                    <a:bodyPr/>
                    <a:lstStyle/>
                    <a:p>
                      <a:pPr algn="r"/>
                      <a:r>
                        <a:rPr lang="en-US" sz="1100" b="1" dirty="0" smtClean="0"/>
                        <a:t>708,835</a:t>
                      </a:r>
                    </a:p>
                    <a:p>
                      <a:pPr algn="r"/>
                      <a:r>
                        <a:rPr lang="en-US" sz="900" b="1" dirty="0" smtClean="0"/>
                        <a:t>(55% of annual  Req)</a:t>
                      </a:r>
                      <a:endParaRPr lang="en-US" sz="900" b="1" dirty="0"/>
                    </a:p>
                  </a:txBody>
                  <a:tcPr/>
                </a:tc>
                <a:tc>
                  <a:txBody>
                    <a:bodyPr/>
                    <a:lstStyle/>
                    <a:p>
                      <a:pPr algn="r"/>
                      <a:r>
                        <a:rPr lang="en-US" sz="1100" b="1" dirty="0" smtClean="0"/>
                        <a:t>406,411</a:t>
                      </a:r>
                    </a:p>
                    <a:p>
                      <a:pPr algn="r"/>
                      <a:r>
                        <a:rPr lang="en-US" sz="900" b="1" dirty="0" smtClean="0"/>
                        <a:t>(57% </a:t>
                      </a:r>
                      <a:r>
                        <a:rPr lang="en-US" sz="900" b="1" baseline="0" dirty="0" smtClean="0"/>
                        <a:t> of Resources</a:t>
                      </a:r>
                      <a:r>
                        <a:rPr lang="en-US" sz="900" b="1" dirty="0" smtClean="0"/>
                        <a:t>)</a:t>
                      </a:r>
                    </a:p>
                    <a:p>
                      <a:pPr algn="r"/>
                      <a:r>
                        <a:rPr lang="en-US" sz="900" b="1" dirty="0" smtClean="0"/>
                        <a:t>(32% of Annual Req)</a:t>
                      </a:r>
                      <a:endParaRPr lang="en-US" sz="900" b="1" dirty="0"/>
                    </a:p>
                  </a:txBody>
                  <a:tcPr/>
                </a:tc>
                <a:tc>
                  <a:txBody>
                    <a:bodyPr/>
                    <a:lstStyle/>
                    <a:p>
                      <a:pPr algn="r"/>
                      <a:endParaRPr lang="en-US" sz="1100" b="1" dirty="0"/>
                    </a:p>
                  </a:txBody>
                  <a:tcPr/>
                </a:tc>
                <a:tc>
                  <a:txBody>
                    <a:bodyPr/>
                    <a:lstStyle/>
                    <a:p>
                      <a:pPr algn="r"/>
                      <a:r>
                        <a:rPr lang="en-US" sz="1100" b="1" dirty="0" smtClean="0"/>
                        <a:t>573,365</a:t>
                      </a:r>
                    </a:p>
                    <a:p>
                      <a:pPr algn="r"/>
                      <a:r>
                        <a:rPr lang="en-US" sz="900" b="1" dirty="0" smtClean="0"/>
                        <a:t>(45% of Annual</a:t>
                      </a:r>
                      <a:r>
                        <a:rPr lang="en-US" sz="900" b="1" baseline="0" dirty="0" smtClean="0"/>
                        <a:t> Req)</a:t>
                      </a:r>
                      <a:endParaRPr lang="en-US" sz="900" b="1" dirty="0"/>
                    </a:p>
                  </a:txBody>
                  <a:tcPr/>
                </a:tc>
              </a:tr>
            </a:tbl>
          </a:graphicData>
        </a:graphic>
      </p:graphicFrame>
      <p:sp>
        <p:nvSpPr>
          <p:cNvPr id="5" name="TextBox 4"/>
          <p:cNvSpPr txBox="1"/>
          <p:nvPr/>
        </p:nvSpPr>
        <p:spPr>
          <a:xfrm>
            <a:off x="611560" y="6093296"/>
            <a:ext cx="7704856" cy="553998"/>
          </a:xfrm>
          <a:prstGeom prst="rect">
            <a:avLst/>
          </a:prstGeom>
          <a:noFill/>
        </p:spPr>
        <p:txBody>
          <a:bodyPr wrap="square" rtlCol="0">
            <a:spAutoFit/>
          </a:bodyPr>
          <a:lstStyle/>
          <a:p>
            <a:r>
              <a:rPr lang="en-US" sz="1000" i="1" dirty="0" smtClean="0">
                <a:solidFill>
                  <a:prstClr val="black"/>
                </a:solidFill>
              </a:rPr>
              <a:t>* Annual Requirement is drawn from donor proposals. Projected Requirement of USD 565,000 under PB 2016-17 for IVD Regional Office has not been considered for this summary. This is because the planned costs in the activity plans are understated due to budget space limitations  </a:t>
            </a:r>
          </a:p>
          <a:p>
            <a:r>
              <a:rPr lang="en-US" sz="1000" i="1" dirty="0" smtClean="0">
                <a:solidFill>
                  <a:prstClr val="black"/>
                </a:solidFill>
              </a:rPr>
              <a:t>** Does not include USD 325,000 budgeted by countries in support of laboratory network, requested under UNF/MRI proposal for 2016</a:t>
            </a:r>
            <a:endParaRPr lang="en-US" sz="1000" i="1" dirty="0">
              <a:solidFill>
                <a:prstClr val="black"/>
              </a:solidFill>
            </a:endParaRPr>
          </a:p>
        </p:txBody>
      </p:sp>
      <p:sp>
        <p:nvSpPr>
          <p:cNvPr id="4" name="Rectangle 3"/>
          <p:cNvSpPr/>
          <p:nvPr/>
        </p:nvSpPr>
        <p:spPr>
          <a:xfrm>
            <a:off x="395536" y="3356992"/>
            <a:ext cx="835292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385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70C0"/>
                </a:solidFill>
              </a:rPr>
              <a:t>To support CRS </a:t>
            </a:r>
            <a:r>
              <a:rPr lang="en-US" dirty="0">
                <a:solidFill>
                  <a:srgbClr val="0070C0"/>
                </a:solidFill>
              </a:rPr>
              <a:t>surveillance system</a:t>
            </a:r>
          </a:p>
        </p:txBody>
      </p:sp>
      <p:sp>
        <p:nvSpPr>
          <p:cNvPr id="3" name="Content Placeholder 2"/>
          <p:cNvSpPr>
            <a:spLocks noGrp="1"/>
          </p:cNvSpPr>
          <p:nvPr>
            <p:ph idx="1"/>
          </p:nvPr>
        </p:nvSpPr>
        <p:spPr/>
        <p:txBody>
          <a:bodyPr>
            <a:normAutofit fontScale="92500" lnSpcReduction="10000"/>
          </a:bodyPr>
          <a:lstStyle/>
          <a:p>
            <a:r>
              <a:rPr lang="en-AU" dirty="0">
                <a:ea typeface="Times New Roman"/>
              </a:rPr>
              <a:t>Regional workshop on strengthening laboratory capacity for Rubella/Congenital Rubella Syndrome (CRS) </a:t>
            </a:r>
            <a:r>
              <a:rPr lang="en-AU" dirty="0" smtClean="0">
                <a:ea typeface="Times New Roman"/>
              </a:rPr>
              <a:t>surveillance in October 2015, </a:t>
            </a:r>
            <a:r>
              <a:rPr lang="en-AU" dirty="0">
                <a:ea typeface="Times New Roman"/>
              </a:rPr>
              <a:t>Bangkok, </a:t>
            </a:r>
            <a:r>
              <a:rPr lang="en-AU" dirty="0" smtClean="0">
                <a:ea typeface="Times New Roman"/>
              </a:rPr>
              <a:t>Thailand</a:t>
            </a:r>
          </a:p>
          <a:p>
            <a:pPr lvl="1"/>
            <a:r>
              <a:rPr lang="en-US" dirty="0" smtClean="0"/>
              <a:t>To </a:t>
            </a:r>
            <a:r>
              <a:rPr lang="en-US" dirty="0"/>
              <a:t>build capacity of labs to  follow the new harmonized algorithm for lab-confirmation of CRS  cases</a:t>
            </a:r>
          </a:p>
          <a:p>
            <a:pPr lvl="1"/>
            <a:r>
              <a:rPr lang="en-US" dirty="0" smtClean="0"/>
              <a:t>To </a:t>
            </a:r>
            <a:r>
              <a:rPr lang="en-US" dirty="0"/>
              <a:t>strengthen coordination between lab-network and the surveillance teams so that complete lab-supported case-based CRS surveillance is functional in all countries in the region. </a:t>
            </a:r>
          </a:p>
          <a:p>
            <a:endParaRPr lang="en-US" dirty="0"/>
          </a:p>
        </p:txBody>
      </p:sp>
    </p:spTree>
    <p:extLst>
      <p:ext uri="{BB962C8B-B14F-4D97-AF65-F5344CB8AC3E}">
        <p14:creationId xmlns:p14="http://schemas.microsoft.com/office/powerpoint/2010/main" val="1999403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050032"/>
          </a:xfrm>
        </p:spPr>
        <p:txBody>
          <a:bodyPr>
            <a:noAutofit/>
          </a:bodyPr>
          <a:lstStyle/>
          <a:p>
            <a:r>
              <a:rPr lang="en-US" sz="3600" dirty="0" smtClean="0"/>
              <a:t/>
            </a:r>
            <a:br>
              <a:rPr lang="en-US" sz="3600" dirty="0" smtClean="0"/>
            </a:br>
            <a:r>
              <a:rPr lang="en-US" sz="3600" dirty="0" smtClean="0">
                <a:solidFill>
                  <a:srgbClr val="0070C0"/>
                </a:solidFill>
              </a:rPr>
              <a:t>Verification Commissions and Committees</a:t>
            </a:r>
            <a:r>
              <a:rPr lang="en-US" sz="3600" dirty="0"/>
              <a:t/>
            </a:r>
            <a:br>
              <a:rPr lang="en-US" sz="3600" dirty="0"/>
            </a:br>
            <a:endParaRPr lang="en-US" sz="3600" dirty="0"/>
          </a:p>
        </p:txBody>
      </p:sp>
      <p:sp>
        <p:nvSpPr>
          <p:cNvPr id="3" name="Content Placeholder 2"/>
          <p:cNvSpPr>
            <a:spLocks noGrp="1"/>
          </p:cNvSpPr>
          <p:nvPr>
            <p:ph idx="1"/>
          </p:nvPr>
        </p:nvSpPr>
        <p:spPr>
          <a:xfrm>
            <a:off x="539552" y="1340768"/>
            <a:ext cx="8064896" cy="4824536"/>
          </a:xfrm>
        </p:spPr>
        <p:txBody>
          <a:bodyPr>
            <a:noAutofit/>
          </a:bodyPr>
          <a:lstStyle/>
          <a:p>
            <a:pPr>
              <a:lnSpc>
                <a:spcPct val="125000"/>
              </a:lnSpc>
              <a:spcBef>
                <a:spcPts val="600"/>
              </a:spcBef>
              <a:spcAft>
                <a:spcPts val="600"/>
              </a:spcAft>
            </a:pPr>
            <a:r>
              <a:rPr lang="en-US" sz="2800" dirty="0" smtClean="0">
                <a:solidFill>
                  <a:srgbClr val="002060"/>
                </a:solidFill>
              </a:rPr>
              <a:t>Regional Verification Commission Established in April 2016.</a:t>
            </a:r>
          </a:p>
          <a:p>
            <a:pPr lvl="1">
              <a:lnSpc>
                <a:spcPct val="125000"/>
              </a:lnSpc>
              <a:spcBef>
                <a:spcPts val="600"/>
              </a:spcBef>
              <a:spcAft>
                <a:spcPts val="600"/>
              </a:spcAft>
            </a:pPr>
            <a:r>
              <a:rPr lang="en-US" sz="2400" dirty="0" smtClean="0">
                <a:solidFill>
                  <a:srgbClr val="002060"/>
                </a:solidFill>
              </a:rPr>
              <a:t>First meeting planned on 1</a:t>
            </a:r>
            <a:r>
              <a:rPr lang="en-US" sz="2400" baseline="30000" dirty="0" smtClean="0">
                <a:solidFill>
                  <a:srgbClr val="002060"/>
                </a:solidFill>
              </a:rPr>
              <a:t>st</a:t>
            </a:r>
            <a:r>
              <a:rPr lang="en-US" sz="2400" dirty="0" smtClean="0">
                <a:solidFill>
                  <a:srgbClr val="002060"/>
                </a:solidFill>
              </a:rPr>
              <a:t> week of August</a:t>
            </a:r>
            <a:endParaRPr lang="en-US" sz="1600" dirty="0" smtClean="0">
              <a:solidFill>
                <a:srgbClr val="002060"/>
              </a:solidFill>
            </a:endParaRPr>
          </a:p>
          <a:p>
            <a:pPr>
              <a:lnSpc>
                <a:spcPct val="125000"/>
              </a:lnSpc>
              <a:spcBef>
                <a:spcPts val="600"/>
              </a:spcBef>
              <a:spcAft>
                <a:spcPts val="600"/>
              </a:spcAft>
            </a:pPr>
            <a:r>
              <a:rPr lang="en-US" sz="2400" dirty="0" smtClean="0">
                <a:solidFill>
                  <a:schemeClr val="tx1"/>
                </a:solidFill>
              </a:rPr>
              <a:t>All member states have a National Verification Committee (NVC). </a:t>
            </a:r>
          </a:p>
          <a:p>
            <a:pPr lvl="1">
              <a:lnSpc>
                <a:spcPct val="125000"/>
              </a:lnSpc>
              <a:spcBef>
                <a:spcPts val="600"/>
              </a:spcBef>
              <a:spcAft>
                <a:spcPts val="600"/>
              </a:spcAft>
            </a:pPr>
            <a:r>
              <a:rPr lang="en-US" sz="2000" dirty="0" smtClean="0"/>
              <a:t>DPR </a:t>
            </a:r>
            <a:r>
              <a:rPr lang="en-US" sz="2000" dirty="0"/>
              <a:t>Korea is in the process of establishing the National Verification Committee</a:t>
            </a:r>
            <a:endParaRPr lang="en-US" sz="1400" dirty="0"/>
          </a:p>
          <a:p>
            <a:pPr marL="457200" lvl="1" indent="0">
              <a:lnSpc>
                <a:spcPct val="125000"/>
              </a:lnSpc>
              <a:spcBef>
                <a:spcPts val="600"/>
              </a:spcBef>
              <a:spcAft>
                <a:spcPts val="600"/>
              </a:spcAft>
              <a:buNone/>
            </a:pPr>
            <a:endParaRPr lang="en-US" sz="1800" dirty="0" smtClean="0"/>
          </a:p>
          <a:p>
            <a:pPr marL="0" indent="0">
              <a:lnSpc>
                <a:spcPct val="125000"/>
              </a:lnSpc>
              <a:spcBef>
                <a:spcPts val="600"/>
              </a:spcBef>
              <a:spcAft>
                <a:spcPts val="600"/>
              </a:spcAft>
              <a:buNone/>
            </a:pPr>
            <a:endParaRPr lang="en-US" sz="1800" dirty="0" smtClean="0"/>
          </a:p>
          <a:p>
            <a:pPr>
              <a:lnSpc>
                <a:spcPct val="125000"/>
              </a:lnSpc>
              <a:spcBef>
                <a:spcPts val="600"/>
              </a:spcBef>
              <a:spcAft>
                <a:spcPts val="600"/>
              </a:spcAft>
            </a:pPr>
            <a:endParaRPr lang="en-US" sz="1800" dirty="0" smtClean="0">
              <a:solidFill>
                <a:schemeClr val="tx1"/>
              </a:solidFill>
            </a:endParaRPr>
          </a:p>
          <a:p>
            <a:pPr marL="0" indent="0">
              <a:lnSpc>
                <a:spcPct val="125000"/>
              </a:lnSpc>
              <a:spcBef>
                <a:spcPts val="600"/>
              </a:spcBef>
              <a:spcAft>
                <a:spcPts val="600"/>
              </a:spcAft>
              <a:buNone/>
            </a:pPr>
            <a:endParaRPr lang="en-US" sz="1600" dirty="0" smtClean="0">
              <a:solidFill>
                <a:schemeClr val="tx1"/>
              </a:solidFill>
            </a:endParaRPr>
          </a:p>
        </p:txBody>
      </p:sp>
    </p:spTree>
    <p:extLst>
      <p:ext uri="{BB962C8B-B14F-4D97-AF65-F5344CB8AC3E}">
        <p14:creationId xmlns:p14="http://schemas.microsoft.com/office/powerpoint/2010/main" val="2167269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4624"/>
            <a:ext cx="8229600" cy="1143000"/>
          </a:xfrm>
        </p:spPr>
        <p:txBody>
          <a:bodyPr/>
          <a:lstStyle/>
          <a:p>
            <a:r>
              <a:rPr lang="en-US" sz="3600" dirty="0" smtClean="0">
                <a:solidFill>
                  <a:srgbClr val="0070C0"/>
                </a:solidFill>
              </a:rPr>
              <a:t>Challenges</a:t>
            </a:r>
            <a:r>
              <a:rPr lang="en-US" sz="3600" dirty="0" smtClean="0"/>
              <a:t> </a:t>
            </a:r>
            <a:endParaRPr lang="en-US" sz="3600" dirty="0"/>
          </a:p>
        </p:txBody>
      </p:sp>
      <p:sp>
        <p:nvSpPr>
          <p:cNvPr id="4" name="Content Placeholder 3"/>
          <p:cNvSpPr>
            <a:spLocks noGrp="1"/>
          </p:cNvSpPr>
          <p:nvPr>
            <p:ph idx="1"/>
          </p:nvPr>
        </p:nvSpPr>
        <p:spPr>
          <a:xfrm>
            <a:off x="467544" y="1124744"/>
            <a:ext cx="8280920" cy="5040560"/>
          </a:xfrm>
        </p:spPr>
        <p:txBody>
          <a:bodyPr>
            <a:normAutofit fontScale="92500" lnSpcReduction="20000"/>
          </a:bodyPr>
          <a:lstStyle/>
          <a:p>
            <a:pPr algn="just">
              <a:lnSpc>
                <a:spcPct val="120000"/>
              </a:lnSpc>
            </a:pPr>
            <a:r>
              <a:rPr lang="en-US" sz="2600" b="1" dirty="0"/>
              <a:t>Quality assurance </a:t>
            </a:r>
            <a:r>
              <a:rPr lang="en-US" sz="2600" dirty="0"/>
              <a:t>of the laboratories </a:t>
            </a:r>
            <a:r>
              <a:rPr lang="en-US" sz="2600" dirty="0" smtClean="0"/>
              <a:t>is </a:t>
            </a:r>
            <a:r>
              <a:rPr lang="en-US" sz="2600" dirty="0"/>
              <a:t>an issue. </a:t>
            </a:r>
            <a:r>
              <a:rPr lang="en-US" sz="2600" dirty="0" smtClean="0"/>
              <a:t>To sustain the proficiency status of the huge number of the SEAR MR laboratory network require well plan and new strategic approach. </a:t>
            </a:r>
            <a:endParaRPr lang="en-US" sz="2600" dirty="0"/>
          </a:p>
          <a:p>
            <a:pPr algn="just">
              <a:lnSpc>
                <a:spcPct val="120000"/>
              </a:lnSpc>
            </a:pPr>
            <a:r>
              <a:rPr lang="en-US" sz="2600" b="1" dirty="0"/>
              <a:t>Need </a:t>
            </a:r>
            <a:r>
              <a:rPr lang="en-US" sz="2600" b="1" dirty="0" smtClean="0"/>
              <a:t>strong collaboration among laboratory and epidemiologist</a:t>
            </a:r>
            <a:r>
              <a:rPr lang="en-US" sz="2600" dirty="0" smtClean="0"/>
              <a:t>  </a:t>
            </a:r>
            <a:r>
              <a:rPr lang="en-US" sz="2600" dirty="0"/>
              <a:t>to conduct molecular epidemiology and </a:t>
            </a:r>
            <a:r>
              <a:rPr lang="en-US" sz="2600" b="1" dirty="0" smtClean="0"/>
              <a:t>use data to identify  </a:t>
            </a:r>
            <a:r>
              <a:rPr lang="en-US" sz="2600" b="1" dirty="0"/>
              <a:t>the source</a:t>
            </a:r>
            <a:r>
              <a:rPr lang="en-US" sz="2600" dirty="0"/>
              <a:t> </a:t>
            </a:r>
            <a:r>
              <a:rPr lang="en-US" sz="2600" b="1" dirty="0"/>
              <a:t>of virus</a:t>
            </a:r>
            <a:r>
              <a:rPr lang="en-US" sz="2600" dirty="0"/>
              <a:t> as indigenous, imported or import-related </a:t>
            </a:r>
          </a:p>
          <a:p>
            <a:pPr algn="just">
              <a:lnSpc>
                <a:spcPct val="120000"/>
              </a:lnSpc>
            </a:pPr>
            <a:r>
              <a:rPr lang="en-US" sz="2600" dirty="0" smtClean="0"/>
              <a:t>Laboratory support  for case confirmation, genotyping and logistic still seen as responsibility of the WHO supported  MR Laboratory network</a:t>
            </a:r>
            <a:r>
              <a:rPr lang="en-US" sz="2600" b="1" dirty="0" smtClean="0"/>
              <a:t>. Needs to be streamlined to respective national procurement systems.</a:t>
            </a:r>
            <a:endParaRPr lang="en-US" sz="2000" b="1" dirty="0" smtClean="0"/>
          </a:p>
          <a:p>
            <a:pPr algn="just">
              <a:lnSpc>
                <a:spcPct val="120000"/>
              </a:lnSpc>
            </a:pPr>
            <a:endParaRPr lang="en-US" sz="2000" dirty="0"/>
          </a:p>
        </p:txBody>
      </p:sp>
    </p:spTree>
    <p:extLst>
      <p:ext uri="{BB962C8B-B14F-4D97-AF65-F5344CB8AC3E}">
        <p14:creationId xmlns:p14="http://schemas.microsoft.com/office/powerpoint/2010/main" val="38203575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70C0"/>
                </a:solidFill>
                <a:latin typeface="Arial" panose="020B0604020202020204" pitchFamily="34" charset="0"/>
                <a:cs typeface="Arial" panose="020B0604020202020204" pitchFamily="34" charset="0"/>
              </a:rPr>
              <a:t>Challenges</a:t>
            </a:r>
            <a:endParaRPr lang="en-US"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628800"/>
            <a:ext cx="8229600" cy="4525963"/>
          </a:xfrm>
        </p:spPr>
        <p:txBody>
          <a:bodyPr>
            <a:normAutofit fontScale="92500" lnSpcReduction="20000"/>
          </a:bodyPr>
          <a:lstStyle/>
          <a:p>
            <a:r>
              <a:rPr lang="en-US" b="1" dirty="0"/>
              <a:t>Hard to reach </a:t>
            </a:r>
            <a:r>
              <a:rPr lang="en-US" b="1" dirty="0" smtClean="0"/>
              <a:t>areas </a:t>
            </a:r>
            <a:r>
              <a:rPr lang="en-US" dirty="0" smtClean="0"/>
              <a:t>(Bhutan, Bangladesh, Nepal, Myanmar and </a:t>
            </a:r>
            <a:r>
              <a:rPr lang="en-US" dirty="0"/>
              <a:t>M</a:t>
            </a:r>
            <a:r>
              <a:rPr lang="en-US" dirty="0" smtClean="0"/>
              <a:t>aldives) </a:t>
            </a:r>
            <a:r>
              <a:rPr lang="en-US" dirty="0"/>
              <a:t>are required to use DBS collection and quality assurance </a:t>
            </a:r>
            <a:r>
              <a:rPr lang="en-US" dirty="0" smtClean="0"/>
              <a:t>should be addressed </a:t>
            </a:r>
            <a:endParaRPr lang="en-US" dirty="0"/>
          </a:p>
          <a:p>
            <a:r>
              <a:rPr lang="en-US" dirty="0"/>
              <a:t>Viral detection </a:t>
            </a:r>
            <a:r>
              <a:rPr lang="en-US" b="1" dirty="0"/>
              <a:t>not done regularly </a:t>
            </a:r>
            <a:endParaRPr lang="en-US" b="1" dirty="0" smtClean="0"/>
          </a:p>
          <a:p>
            <a:r>
              <a:rPr lang="en-US" b="1" dirty="0" smtClean="0"/>
              <a:t>The test algorithm</a:t>
            </a:r>
            <a:r>
              <a:rPr lang="en-US" dirty="0" smtClean="0"/>
              <a:t> for Point-of-Care-Testing </a:t>
            </a:r>
            <a:r>
              <a:rPr lang="en-US" dirty="0"/>
              <a:t>devices </a:t>
            </a:r>
            <a:r>
              <a:rPr lang="en-US" dirty="0" smtClean="0"/>
              <a:t>should be addressed </a:t>
            </a:r>
            <a:r>
              <a:rPr lang="en-US" dirty="0"/>
              <a:t>as </a:t>
            </a:r>
            <a:r>
              <a:rPr lang="en-US" dirty="0" smtClean="0"/>
              <a:t>well as the costs for testing at the labs </a:t>
            </a:r>
          </a:p>
          <a:p>
            <a:r>
              <a:rPr lang="en-US" b="1" dirty="0" smtClean="0"/>
              <a:t>Data reporting system</a:t>
            </a:r>
            <a:endParaRPr lang="en-US" b="1" dirty="0"/>
          </a:p>
          <a:p>
            <a:r>
              <a:rPr lang="en-US" b="1" dirty="0"/>
              <a:t>Sustainability for elimination phase</a:t>
            </a:r>
            <a:r>
              <a:rPr lang="en-US" dirty="0"/>
              <a:t>: funding and staffing</a:t>
            </a:r>
          </a:p>
        </p:txBody>
      </p:sp>
    </p:spTree>
    <p:extLst>
      <p:ext uri="{BB962C8B-B14F-4D97-AF65-F5344CB8AC3E}">
        <p14:creationId xmlns:p14="http://schemas.microsoft.com/office/powerpoint/2010/main" val="2863578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Transformation  required ……</a:t>
            </a:r>
            <a:endParaRPr lang="en-US" dirty="0">
              <a:solidFill>
                <a:srgbClr val="0070C0"/>
              </a:solidFill>
            </a:endParaRPr>
          </a:p>
        </p:txBody>
      </p:sp>
      <p:sp>
        <p:nvSpPr>
          <p:cNvPr id="3" name="Content Placeholder 2"/>
          <p:cNvSpPr>
            <a:spLocks noGrp="1"/>
          </p:cNvSpPr>
          <p:nvPr>
            <p:ph idx="1"/>
          </p:nvPr>
        </p:nvSpPr>
        <p:spPr/>
        <p:txBody>
          <a:bodyPr>
            <a:normAutofit fontScale="77500" lnSpcReduction="20000"/>
          </a:bodyPr>
          <a:lstStyle/>
          <a:p>
            <a:pPr marL="400050"/>
            <a:r>
              <a:rPr lang="en-US" dirty="0" smtClean="0"/>
              <a:t>Strengthening quality assurance system</a:t>
            </a:r>
          </a:p>
          <a:p>
            <a:pPr marL="800100" lvl="1"/>
            <a:r>
              <a:rPr lang="en-US" dirty="0" smtClean="0"/>
              <a:t>Implementation of internal auditing for all laboratories </a:t>
            </a:r>
          </a:p>
          <a:p>
            <a:pPr marL="800100" lvl="1"/>
            <a:r>
              <a:rPr lang="en-US" dirty="0" smtClean="0"/>
              <a:t>Lab-assessors  capacity  for independent accreditation review annually</a:t>
            </a:r>
          </a:p>
          <a:p>
            <a:pPr marL="800100" lvl="1"/>
            <a:r>
              <a:rPr lang="en-US" dirty="0" smtClean="0"/>
              <a:t>Random sampling by SEARO</a:t>
            </a:r>
          </a:p>
          <a:p>
            <a:pPr marL="400050"/>
            <a:r>
              <a:rPr lang="en-US" dirty="0" smtClean="0"/>
              <a:t>Capacity building on molecular epidemiology to </a:t>
            </a:r>
            <a:r>
              <a:rPr lang="en-US" dirty="0"/>
              <a:t>establish transmission pathways and genetic linkage</a:t>
            </a:r>
          </a:p>
          <a:p>
            <a:pPr marL="400050"/>
            <a:r>
              <a:rPr lang="en-US" dirty="0" smtClean="0"/>
              <a:t>Country </a:t>
            </a:r>
            <a:r>
              <a:rPr lang="en-US" dirty="0"/>
              <a:t>level </a:t>
            </a:r>
            <a:r>
              <a:rPr lang="en-US" dirty="0" smtClean="0"/>
              <a:t>implementation of  laboratory supported CRS </a:t>
            </a:r>
            <a:r>
              <a:rPr lang="en-US" dirty="0"/>
              <a:t>surveillance </a:t>
            </a:r>
            <a:r>
              <a:rPr lang="en-US" dirty="0" smtClean="0"/>
              <a:t>system</a:t>
            </a:r>
            <a:endParaRPr lang="en-US" dirty="0"/>
          </a:p>
          <a:p>
            <a:pPr marL="400050"/>
            <a:r>
              <a:rPr lang="en-US" dirty="0"/>
              <a:t>To provide technical support identifying alternate options for </a:t>
            </a:r>
            <a:r>
              <a:rPr lang="en-US" dirty="0" smtClean="0"/>
              <a:t> sample collection and ELISA </a:t>
            </a:r>
            <a:r>
              <a:rPr lang="en-US" dirty="0"/>
              <a:t>diagnostic kits</a:t>
            </a:r>
          </a:p>
          <a:p>
            <a:pPr marL="400050"/>
            <a:endParaRPr lang="en-US" dirty="0" smtClean="0"/>
          </a:p>
          <a:p>
            <a:pPr lvl="1"/>
            <a:endParaRPr lang="en-US" dirty="0"/>
          </a:p>
          <a:p>
            <a:endParaRPr lang="en-US" dirty="0"/>
          </a:p>
        </p:txBody>
      </p:sp>
    </p:spTree>
    <p:extLst>
      <p:ext uri="{BB962C8B-B14F-4D97-AF65-F5344CB8AC3E}">
        <p14:creationId xmlns:p14="http://schemas.microsoft.com/office/powerpoint/2010/main" val="37477822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sz="6600" b="1" i="1" dirty="0" smtClean="0">
                <a:solidFill>
                  <a:schemeClr val="tx2">
                    <a:lumMod val="75000"/>
                  </a:schemeClr>
                </a:solidFill>
              </a:rPr>
              <a:t>Acknowledgements</a:t>
            </a:r>
            <a:endParaRPr lang="en-US" b="1" i="1" dirty="0">
              <a:solidFill>
                <a:schemeClr val="tx2">
                  <a:lumMod val="75000"/>
                </a:schemeClr>
              </a:solidFill>
            </a:endParaRPr>
          </a:p>
        </p:txBody>
      </p:sp>
      <p:sp>
        <p:nvSpPr>
          <p:cNvPr id="3" name="Content Placeholder 2"/>
          <p:cNvSpPr>
            <a:spLocks noGrp="1"/>
          </p:cNvSpPr>
          <p:nvPr>
            <p:ph idx="1"/>
          </p:nvPr>
        </p:nvSpPr>
        <p:spPr/>
        <p:txBody>
          <a:bodyPr/>
          <a:lstStyle/>
          <a:p>
            <a:r>
              <a:rPr lang="en-US" dirty="0">
                <a:solidFill>
                  <a:srgbClr val="002060"/>
                </a:solidFill>
              </a:rPr>
              <a:t>National Reference Laboratories, National Laboratories and Sub-National </a:t>
            </a:r>
            <a:r>
              <a:rPr lang="en-US" dirty="0" smtClean="0">
                <a:solidFill>
                  <a:srgbClr val="002060"/>
                </a:solidFill>
              </a:rPr>
              <a:t>Laboratories</a:t>
            </a:r>
          </a:p>
          <a:p>
            <a:r>
              <a:rPr lang="en-US" dirty="0">
                <a:solidFill>
                  <a:srgbClr val="002060"/>
                </a:solidFill>
              </a:rPr>
              <a:t>Regional Reference Laboratory, Thai </a:t>
            </a:r>
            <a:r>
              <a:rPr lang="en-US" dirty="0" smtClean="0">
                <a:solidFill>
                  <a:srgbClr val="002060"/>
                </a:solidFill>
              </a:rPr>
              <a:t>NIH</a:t>
            </a:r>
          </a:p>
          <a:p>
            <a:r>
              <a:rPr lang="en-US" dirty="0" smtClean="0">
                <a:solidFill>
                  <a:srgbClr val="002060"/>
                </a:solidFill>
              </a:rPr>
              <a:t>WHO-country office</a:t>
            </a:r>
          </a:p>
          <a:p>
            <a:r>
              <a:rPr lang="en-US" dirty="0" smtClean="0">
                <a:solidFill>
                  <a:srgbClr val="002060"/>
                </a:solidFill>
              </a:rPr>
              <a:t>US-CDC</a:t>
            </a:r>
          </a:p>
          <a:p>
            <a:r>
              <a:rPr lang="en-US" dirty="0" smtClean="0">
                <a:solidFill>
                  <a:srgbClr val="002060"/>
                </a:solidFill>
              </a:rPr>
              <a:t>PHE</a:t>
            </a:r>
          </a:p>
          <a:p>
            <a:r>
              <a:rPr lang="en-US" dirty="0">
                <a:solidFill>
                  <a:srgbClr val="002060"/>
                </a:solidFill>
              </a:rPr>
              <a:t>Global Laboratory Coordinator</a:t>
            </a:r>
            <a:endParaRPr lang="en-US" dirty="0" smtClean="0">
              <a:solidFill>
                <a:srgbClr val="002060"/>
              </a:solidFill>
            </a:endParaRPr>
          </a:p>
          <a:p>
            <a:endParaRPr lang="en-US" dirty="0" smtClean="0">
              <a:solidFill>
                <a:srgbClr val="002060"/>
              </a:solidFill>
            </a:endParaRPr>
          </a:p>
          <a:p>
            <a:endParaRPr lang="en-US" dirty="0" smtClean="0">
              <a:solidFill>
                <a:srgbClr val="002060"/>
              </a:solidFill>
            </a:endParaRPr>
          </a:p>
          <a:p>
            <a:pPr marL="0" indent="0">
              <a:buNone/>
            </a:pPr>
            <a:endParaRPr lang="en-US" dirty="0" smtClean="0"/>
          </a:p>
          <a:p>
            <a:endParaRPr lang="en-US" dirty="0"/>
          </a:p>
        </p:txBody>
      </p:sp>
    </p:spTree>
    <p:extLst>
      <p:ext uri="{BB962C8B-B14F-4D97-AF65-F5344CB8AC3E}">
        <p14:creationId xmlns:p14="http://schemas.microsoft.com/office/powerpoint/2010/main" val="92421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ตัวยึดหมายเลขภาพนิ่ง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4D1DBE0-24D0-4C4C-AE20-80602ECD1477}" type="slidenum">
              <a:rPr lang="en-US" sz="1400">
                <a:latin typeface="Arial" pitchFamily="34" charset="0"/>
              </a:rPr>
              <a:pPr algn="r"/>
              <a:t>38</a:t>
            </a:fld>
            <a:endParaRPr lang="th-TH" sz="1400">
              <a:latin typeface="Arial" pitchFamily="34" charset="0"/>
            </a:endParaRPr>
          </a:p>
        </p:txBody>
      </p:sp>
      <p:pic>
        <p:nvPicPr>
          <p:cNvPr id="257029" name="Picture 4" descr="wai"/>
          <p:cNvPicPr>
            <a:picLocks noChangeAspect="1" noChangeArrowheads="1"/>
          </p:cNvPicPr>
          <p:nvPr/>
        </p:nvPicPr>
        <p:blipFill>
          <a:blip r:embed="rId3"/>
          <a:srcRect/>
          <a:stretch>
            <a:fillRect/>
          </a:stretch>
        </p:blipFill>
        <p:spPr bwMode="auto">
          <a:xfrm>
            <a:off x="5921375" y="2670175"/>
            <a:ext cx="2308225" cy="3349625"/>
          </a:xfrm>
          <a:prstGeom prst="rect">
            <a:avLst/>
          </a:prstGeom>
          <a:noFill/>
          <a:ln w="9525">
            <a:noFill/>
            <a:miter lim="800000"/>
            <a:headEnd/>
            <a:tailEnd/>
          </a:ln>
        </p:spPr>
      </p:pic>
      <p:pic>
        <p:nvPicPr>
          <p:cNvPr id="257030" name="Picture 5" descr="wai"/>
          <p:cNvPicPr>
            <a:picLocks noChangeAspect="1" noChangeArrowheads="1"/>
          </p:cNvPicPr>
          <p:nvPr/>
        </p:nvPicPr>
        <p:blipFill>
          <a:blip r:embed="rId4"/>
          <a:srcRect/>
          <a:stretch>
            <a:fillRect/>
          </a:stretch>
        </p:blipFill>
        <p:spPr bwMode="auto">
          <a:xfrm>
            <a:off x="990600" y="2514600"/>
            <a:ext cx="2209800" cy="3505200"/>
          </a:xfrm>
          <a:prstGeom prst="rect">
            <a:avLst/>
          </a:prstGeom>
          <a:noFill/>
          <a:ln w="9525">
            <a:noFill/>
            <a:miter lim="800000"/>
            <a:headEnd/>
            <a:tailEnd/>
          </a:ln>
        </p:spPr>
      </p:pic>
      <p:sp>
        <p:nvSpPr>
          <p:cNvPr id="9" name="TextBox 8"/>
          <p:cNvSpPr txBox="1"/>
          <p:nvPr/>
        </p:nvSpPr>
        <p:spPr>
          <a:xfrm>
            <a:off x="2974477" y="76200"/>
            <a:ext cx="3426323" cy="6740307"/>
          </a:xfrm>
          <a:prstGeom prst="rect">
            <a:avLst/>
          </a:prstGeom>
          <a:noFill/>
        </p:spPr>
        <p:txBody>
          <a:bodyPr wrap="none" rtlCol="0">
            <a:spAutoFit/>
          </a:bodyPr>
          <a:lstStyle/>
          <a:p>
            <a:pPr algn="ctr"/>
            <a:r>
              <a:rPr lang="en-US" sz="3600" b="1" i="1" dirty="0" err="1" smtClean="0">
                <a:solidFill>
                  <a:srgbClr val="0070C0"/>
                </a:solidFill>
              </a:rPr>
              <a:t>Dhanyavada</a:t>
            </a:r>
            <a:endParaRPr lang="en-US" sz="3600" b="1" i="1" dirty="0" smtClean="0">
              <a:solidFill>
                <a:srgbClr val="0070C0"/>
              </a:solidFill>
            </a:endParaRPr>
          </a:p>
          <a:p>
            <a:pPr algn="ctr"/>
            <a:r>
              <a:rPr lang="en-US" sz="3600" b="1" i="1" dirty="0" err="1" smtClean="0">
                <a:solidFill>
                  <a:srgbClr val="0070C0"/>
                </a:solidFill>
              </a:rPr>
              <a:t>Dhanybhad</a:t>
            </a:r>
            <a:endParaRPr lang="en-US" sz="3600" b="1" i="1" dirty="0" smtClean="0">
              <a:solidFill>
                <a:srgbClr val="0070C0"/>
              </a:solidFill>
            </a:endParaRPr>
          </a:p>
          <a:p>
            <a:pPr algn="ctr"/>
            <a:r>
              <a:rPr lang="en-US" sz="3600" b="1" i="1" dirty="0" err="1" smtClean="0">
                <a:solidFill>
                  <a:srgbClr val="0070C0"/>
                </a:solidFill>
              </a:rPr>
              <a:t>Dhon</a:t>
            </a:r>
            <a:r>
              <a:rPr lang="en-US" sz="3600" b="1" i="1" dirty="0" smtClean="0">
                <a:solidFill>
                  <a:srgbClr val="0070C0"/>
                </a:solidFill>
              </a:rPr>
              <a:t> no </a:t>
            </a:r>
            <a:r>
              <a:rPr lang="en-US" sz="3600" b="1" i="1" dirty="0" err="1" smtClean="0">
                <a:solidFill>
                  <a:srgbClr val="0070C0"/>
                </a:solidFill>
              </a:rPr>
              <a:t>baad</a:t>
            </a:r>
            <a:endParaRPr lang="en-US" sz="3600" b="1" i="1" dirty="0" smtClean="0">
              <a:solidFill>
                <a:srgbClr val="0070C0"/>
              </a:solidFill>
            </a:endParaRPr>
          </a:p>
          <a:p>
            <a:pPr algn="ctr"/>
            <a:r>
              <a:rPr lang="en-US" sz="3600" b="1" i="1" dirty="0" err="1">
                <a:solidFill>
                  <a:srgbClr val="0070C0"/>
                </a:solidFill>
              </a:rPr>
              <a:t>Istuti</a:t>
            </a:r>
            <a:r>
              <a:rPr lang="en-US" sz="3600" b="1" i="1" dirty="0">
                <a:solidFill>
                  <a:srgbClr val="0070C0"/>
                </a:solidFill>
              </a:rPr>
              <a:t> </a:t>
            </a:r>
            <a:endParaRPr lang="en-US" sz="3600" b="1" i="1" dirty="0" smtClean="0">
              <a:solidFill>
                <a:srgbClr val="0070C0"/>
              </a:solidFill>
            </a:endParaRPr>
          </a:p>
          <a:p>
            <a:pPr algn="ctr"/>
            <a:r>
              <a:rPr lang="en-US" sz="3600" b="1" i="1" dirty="0" err="1" smtClean="0">
                <a:solidFill>
                  <a:srgbClr val="0070C0"/>
                </a:solidFill>
              </a:rPr>
              <a:t>Kaadinchhey</a:t>
            </a:r>
            <a:r>
              <a:rPr lang="en-US" sz="3600" b="1" i="1" dirty="0" smtClean="0">
                <a:solidFill>
                  <a:srgbClr val="0070C0"/>
                </a:solidFill>
              </a:rPr>
              <a:t> la</a:t>
            </a:r>
          </a:p>
          <a:p>
            <a:pPr algn="ctr"/>
            <a:r>
              <a:rPr lang="en-US" sz="3600" b="1" i="1" dirty="0" err="1" smtClean="0">
                <a:solidFill>
                  <a:srgbClr val="0070C0"/>
                </a:solidFill>
              </a:rPr>
              <a:t>Kamsa</a:t>
            </a:r>
            <a:r>
              <a:rPr lang="en-US" sz="3600" b="1" i="1" dirty="0" smtClean="0">
                <a:solidFill>
                  <a:srgbClr val="0070C0"/>
                </a:solidFill>
              </a:rPr>
              <a:t> </a:t>
            </a:r>
            <a:r>
              <a:rPr lang="en-US" sz="3600" b="1" i="1" dirty="0" err="1">
                <a:solidFill>
                  <a:srgbClr val="0070C0"/>
                </a:solidFill>
              </a:rPr>
              <a:t>h</a:t>
            </a:r>
            <a:r>
              <a:rPr lang="en-US" sz="3600" b="1" i="1" dirty="0" err="1" smtClean="0">
                <a:solidFill>
                  <a:srgbClr val="0070C0"/>
                </a:solidFill>
              </a:rPr>
              <a:t>amnida</a:t>
            </a:r>
            <a:endParaRPr lang="en-US" sz="3600" b="1" i="1" dirty="0" smtClean="0">
              <a:solidFill>
                <a:srgbClr val="0070C0"/>
              </a:solidFill>
            </a:endParaRPr>
          </a:p>
          <a:p>
            <a:pPr algn="ctr"/>
            <a:r>
              <a:rPr lang="en-US" sz="3600" b="1" i="1" dirty="0" err="1">
                <a:solidFill>
                  <a:srgbClr val="0070C0"/>
                </a:solidFill>
              </a:rPr>
              <a:t>Khob</a:t>
            </a:r>
            <a:r>
              <a:rPr lang="en-US" sz="3600" b="1" i="1" dirty="0">
                <a:solidFill>
                  <a:srgbClr val="0070C0"/>
                </a:solidFill>
              </a:rPr>
              <a:t> </a:t>
            </a:r>
            <a:r>
              <a:rPr lang="en-US" sz="3600" b="1" i="1" dirty="0" err="1" smtClean="0">
                <a:solidFill>
                  <a:srgbClr val="0070C0"/>
                </a:solidFill>
              </a:rPr>
              <a:t>khun</a:t>
            </a:r>
            <a:endParaRPr lang="en-US" sz="3600" b="1" i="1" dirty="0" smtClean="0">
              <a:solidFill>
                <a:srgbClr val="0070C0"/>
              </a:solidFill>
            </a:endParaRPr>
          </a:p>
          <a:p>
            <a:pPr algn="just"/>
            <a:r>
              <a:rPr lang="en-US" sz="3600" b="1" i="1" dirty="0" err="1" smtClean="0">
                <a:solidFill>
                  <a:srgbClr val="0070C0"/>
                </a:solidFill>
              </a:rPr>
              <a:t>Kyeizu</a:t>
            </a:r>
            <a:r>
              <a:rPr lang="en-US" sz="3600" b="1" i="1" dirty="0" smtClean="0">
                <a:solidFill>
                  <a:srgbClr val="0070C0"/>
                </a:solidFill>
              </a:rPr>
              <a:t> </a:t>
            </a:r>
            <a:r>
              <a:rPr lang="en-US" sz="3600" b="1" i="1" dirty="0">
                <a:solidFill>
                  <a:srgbClr val="0070C0"/>
                </a:solidFill>
              </a:rPr>
              <a:t>t</a:t>
            </a:r>
            <a:r>
              <a:rPr lang="en-US" sz="3600" b="1" i="1" dirty="0" smtClean="0">
                <a:solidFill>
                  <a:srgbClr val="0070C0"/>
                </a:solidFill>
              </a:rPr>
              <a:t>in </a:t>
            </a:r>
            <a:r>
              <a:rPr lang="en-US" sz="3600" b="1" i="1" dirty="0" err="1">
                <a:solidFill>
                  <a:srgbClr val="0070C0"/>
                </a:solidFill>
              </a:rPr>
              <a:t>b</a:t>
            </a:r>
            <a:r>
              <a:rPr lang="en-US" sz="3600" b="1" i="1" dirty="0" err="1" smtClean="0">
                <a:solidFill>
                  <a:srgbClr val="0070C0"/>
                </a:solidFill>
              </a:rPr>
              <a:t>a</a:t>
            </a:r>
            <a:r>
              <a:rPr lang="en-US" sz="3600" b="1" i="1" dirty="0" smtClean="0">
                <a:solidFill>
                  <a:srgbClr val="0070C0"/>
                </a:solidFill>
              </a:rPr>
              <a:t> de</a:t>
            </a:r>
            <a:endParaRPr lang="en-US" sz="3600" b="1" i="1" dirty="0">
              <a:solidFill>
                <a:srgbClr val="0070C0"/>
              </a:solidFill>
            </a:endParaRPr>
          </a:p>
          <a:p>
            <a:pPr algn="ctr"/>
            <a:r>
              <a:rPr lang="en-US" sz="3600" b="1" i="1" dirty="0" err="1" smtClean="0">
                <a:solidFill>
                  <a:srgbClr val="0070C0"/>
                </a:solidFill>
              </a:rPr>
              <a:t>Obrigada</a:t>
            </a:r>
            <a:endParaRPr lang="en-US" sz="3600" b="1" i="1" dirty="0" smtClean="0">
              <a:solidFill>
                <a:srgbClr val="0070C0"/>
              </a:solidFill>
            </a:endParaRPr>
          </a:p>
          <a:p>
            <a:pPr algn="ctr"/>
            <a:r>
              <a:rPr lang="en-US" sz="3600" b="1" i="1" dirty="0" err="1" smtClean="0">
                <a:solidFill>
                  <a:srgbClr val="0070C0"/>
                </a:solidFill>
              </a:rPr>
              <a:t>Shukuriyaa</a:t>
            </a:r>
            <a:endParaRPr lang="en-US" sz="3600" b="1" i="1" dirty="0" smtClean="0">
              <a:solidFill>
                <a:srgbClr val="0070C0"/>
              </a:solidFill>
            </a:endParaRPr>
          </a:p>
          <a:p>
            <a:pPr algn="ctr"/>
            <a:r>
              <a:rPr lang="en-US" sz="3600" b="1" i="1" dirty="0" err="1" smtClean="0">
                <a:solidFill>
                  <a:srgbClr val="0070C0"/>
                </a:solidFill>
              </a:rPr>
              <a:t>Terima</a:t>
            </a:r>
            <a:r>
              <a:rPr lang="en-US" sz="3600" b="1" i="1" dirty="0" smtClean="0">
                <a:solidFill>
                  <a:srgbClr val="0070C0"/>
                </a:solidFill>
              </a:rPr>
              <a:t> </a:t>
            </a:r>
            <a:r>
              <a:rPr lang="en-US" sz="3600" b="1" i="1" dirty="0" err="1">
                <a:solidFill>
                  <a:srgbClr val="0070C0"/>
                </a:solidFill>
              </a:rPr>
              <a:t>k</a:t>
            </a:r>
            <a:r>
              <a:rPr lang="en-US" sz="3600" b="1" i="1" dirty="0" err="1" smtClean="0">
                <a:solidFill>
                  <a:srgbClr val="0070C0"/>
                </a:solidFill>
              </a:rPr>
              <a:t>asih</a:t>
            </a:r>
            <a:endParaRPr lang="en-US" sz="3600" b="1" i="1" dirty="0" smtClean="0">
              <a:solidFill>
                <a:srgbClr val="0070C0"/>
              </a:solidFill>
            </a:endParaRPr>
          </a:p>
          <a:p>
            <a:pPr algn="ctr"/>
            <a:r>
              <a:rPr lang="en-US" sz="3600" b="1" i="1" dirty="0" smtClean="0">
                <a:solidFill>
                  <a:srgbClr val="0070C0"/>
                </a:solidFill>
              </a:rPr>
              <a:t>Thank </a:t>
            </a:r>
            <a:r>
              <a:rPr lang="en-US" sz="3600" b="1" i="1" dirty="0">
                <a:solidFill>
                  <a:srgbClr val="0070C0"/>
                </a:solidFill>
              </a:rPr>
              <a:t>y</a:t>
            </a:r>
            <a:r>
              <a:rPr lang="en-US" sz="3600" b="1" i="1" dirty="0" smtClean="0">
                <a:solidFill>
                  <a:srgbClr val="0070C0"/>
                </a:solidFill>
              </a:rPr>
              <a:t>ou</a:t>
            </a:r>
            <a:endParaRPr lang="th-TH" sz="3600" b="1" i="1" dirty="0">
              <a:solidFill>
                <a:srgbClr val="0070C0"/>
              </a:solidFill>
            </a:endParaRPr>
          </a:p>
        </p:txBody>
      </p:sp>
    </p:spTree>
    <p:extLst>
      <p:ext uri="{BB962C8B-B14F-4D97-AF65-F5344CB8AC3E}">
        <p14:creationId xmlns:p14="http://schemas.microsoft.com/office/powerpoint/2010/main" val="1818670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515841356"/>
              </p:ext>
            </p:extLst>
          </p:nvPr>
        </p:nvGraphicFramePr>
        <p:xfrm>
          <a:off x="647564" y="1412776"/>
          <a:ext cx="7848872" cy="412147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0" y="47526"/>
            <a:ext cx="9144000" cy="1077218"/>
          </a:xfrm>
          <a:prstGeom prst="rect">
            <a:avLst/>
          </a:prstGeom>
        </p:spPr>
        <p:txBody>
          <a:bodyPr wrap="square">
            <a:spAutoFit/>
          </a:bodyPr>
          <a:lstStyle/>
          <a:p>
            <a:pPr algn="ctr"/>
            <a:r>
              <a:rPr lang="en-US" sz="3200" b="1" dirty="0">
                <a:solidFill>
                  <a:srgbClr val="0070C0"/>
                </a:solidFill>
                <a:latin typeface="Arial" panose="020B0604020202020204" pitchFamily="34" charset="0"/>
                <a:cs typeface="Arial" panose="020B0604020202020204" pitchFamily="34" charset="0"/>
              </a:rPr>
              <a:t>Reported Rubella Cases and </a:t>
            </a:r>
            <a:r>
              <a:rPr lang="en-US" sz="3200" b="1" dirty="0" smtClean="0">
                <a:solidFill>
                  <a:srgbClr val="0070C0"/>
                </a:solidFill>
                <a:latin typeface="Arial" panose="020B0604020202020204" pitchFamily="34" charset="0"/>
                <a:cs typeface="Arial" panose="020B0604020202020204" pitchFamily="34" charset="0"/>
              </a:rPr>
              <a:t>RCV* </a:t>
            </a:r>
            <a:r>
              <a:rPr lang="en-US" sz="3200" b="1" dirty="0">
                <a:solidFill>
                  <a:srgbClr val="0070C0"/>
                </a:solidFill>
                <a:latin typeface="Arial" panose="020B0604020202020204" pitchFamily="34" charset="0"/>
                <a:cs typeface="Arial" panose="020B0604020202020204" pitchFamily="34" charset="0"/>
              </a:rPr>
              <a:t>Coverage SEAR, 2003–2015</a:t>
            </a:r>
          </a:p>
        </p:txBody>
      </p:sp>
      <p:sp>
        <p:nvSpPr>
          <p:cNvPr id="2" name="TextBox 1"/>
          <p:cNvSpPr txBox="1"/>
          <p:nvPr/>
        </p:nvSpPr>
        <p:spPr>
          <a:xfrm>
            <a:off x="1907704" y="5805264"/>
            <a:ext cx="6480720" cy="461665"/>
          </a:xfrm>
          <a:prstGeom prst="rect">
            <a:avLst/>
          </a:prstGeom>
          <a:solidFill>
            <a:schemeClr val="bg1">
              <a:lumMod val="95000"/>
            </a:schemeClr>
          </a:solidFill>
        </p:spPr>
        <p:txBody>
          <a:bodyPr wrap="square" rtlCol="0">
            <a:spAutoFit/>
          </a:bodyPr>
          <a:lstStyle/>
          <a:p>
            <a:r>
              <a:rPr lang="en-US" sz="1200" dirty="0">
                <a:solidFill>
                  <a:srgbClr val="000000"/>
                </a:solidFill>
              </a:rPr>
              <a:t>Cases of </a:t>
            </a:r>
            <a:r>
              <a:rPr lang="en-US" sz="1200" dirty="0" smtClean="0">
                <a:solidFill>
                  <a:srgbClr val="000000"/>
                </a:solidFill>
              </a:rPr>
              <a:t>rubella </a:t>
            </a:r>
            <a:r>
              <a:rPr lang="en-US" sz="1200" dirty="0">
                <a:solidFill>
                  <a:srgbClr val="000000"/>
                </a:solidFill>
              </a:rPr>
              <a:t>reported to WHO and UNICEF through the Joint Reporting Form to Regional office for South-East Asia </a:t>
            </a:r>
            <a:r>
              <a:rPr lang="en-US" sz="1200" dirty="0" smtClean="0">
                <a:solidFill>
                  <a:srgbClr val="000000"/>
                </a:solidFill>
              </a:rPr>
              <a:t>Region. Data </a:t>
            </a:r>
            <a:r>
              <a:rPr lang="en-US" sz="1200" dirty="0">
                <a:solidFill>
                  <a:srgbClr val="000000"/>
                </a:solidFill>
              </a:rPr>
              <a:t>are from WHO and UNICEF estimates for the South-East Asia Region..</a:t>
            </a:r>
          </a:p>
        </p:txBody>
      </p:sp>
      <p:sp>
        <p:nvSpPr>
          <p:cNvPr id="5" name="TextBox 4"/>
          <p:cNvSpPr txBox="1"/>
          <p:nvPr/>
        </p:nvSpPr>
        <p:spPr>
          <a:xfrm>
            <a:off x="1801787" y="5521657"/>
            <a:ext cx="3483646" cy="261610"/>
          </a:xfrm>
          <a:prstGeom prst="rect">
            <a:avLst/>
          </a:prstGeom>
          <a:noFill/>
        </p:spPr>
        <p:txBody>
          <a:bodyPr wrap="none" rtlCol="0">
            <a:spAutoFit/>
          </a:bodyPr>
          <a:lstStyle/>
          <a:p>
            <a:r>
              <a:rPr lang="en-US" sz="1100" dirty="0">
                <a:solidFill>
                  <a:srgbClr val="000000"/>
                </a:solidFill>
              </a:rPr>
              <a:t>* RCV not introduced in DPR Korea, India, Indonesia</a:t>
            </a:r>
          </a:p>
        </p:txBody>
      </p:sp>
    </p:spTree>
    <p:extLst>
      <p:ext uri="{BB962C8B-B14F-4D97-AF65-F5344CB8AC3E}">
        <p14:creationId xmlns:p14="http://schemas.microsoft.com/office/powerpoint/2010/main" val="2837660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98" y="72008"/>
            <a:ext cx="8855968" cy="476672"/>
          </a:xfrm>
        </p:spPr>
        <p:txBody>
          <a:bodyPr>
            <a:noAutofit/>
          </a:bodyPr>
          <a:lstStyle/>
          <a:p>
            <a:r>
              <a:rPr lang="en-US" sz="3200" dirty="0" smtClean="0">
                <a:solidFill>
                  <a:srgbClr val="0070C0"/>
                </a:solidFill>
                <a:latin typeface="Arial" panose="020B0604020202020204" pitchFamily="34" charset="0"/>
                <a:cs typeface="Arial" panose="020B0604020202020204" pitchFamily="34" charset="0"/>
              </a:rPr>
              <a:t>Measles-Rubella Surveillance Indicators - 2015</a:t>
            </a:r>
            <a:endParaRPr lang="en-US" sz="3600" dirty="0">
              <a:solidFill>
                <a:srgbClr val="0070C0"/>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1940310"/>
              </p:ext>
            </p:extLst>
          </p:nvPr>
        </p:nvGraphicFramePr>
        <p:xfrm>
          <a:off x="336580" y="908718"/>
          <a:ext cx="8447856" cy="4896550"/>
        </p:xfrm>
        <a:graphic>
          <a:graphicData uri="http://schemas.openxmlformats.org/drawingml/2006/table">
            <a:tbl>
              <a:tblPr firstRow="1" bandRow="1">
                <a:tableStyleId>{5C22544A-7EE6-4342-B048-85BDC9FD1C3A}</a:tableStyleId>
              </a:tblPr>
              <a:tblGrid>
                <a:gridCol w="1335511"/>
                <a:gridCol w="1838617"/>
                <a:gridCol w="1355373"/>
                <a:gridCol w="2168598"/>
                <a:gridCol w="1749757"/>
              </a:tblGrid>
              <a:tr h="1356442">
                <a:tc>
                  <a:txBody>
                    <a:bodyPr/>
                    <a:lstStyle/>
                    <a:p>
                      <a:pPr algn="ctr" fontAlgn="b"/>
                      <a:r>
                        <a:rPr lang="en-US" sz="1200" b="1" i="0" u="none" strike="noStrike" dirty="0">
                          <a:solidFill>
                            <a:schemeClr val="tx1"/>
                          </a:solidFill>
                          <a:effectLst/>
                          <a:latin typeface="Arial"/>
                        </a:rPr>
                        <a:t>Country</a:t>
                      </a:r>
                    </a:p>
                  </a:txBody>
                  <a:tcPr marL="9525" marR="9525" marT="9525" marB="0" anchor="ctr"/>
                </a:tc>
                <a:tc>
                  <a:txBody>
                    <a:bodyPr/>
                    <a:lstStyle/>
                    <a:p>
                      <a:pPr marL="0" algn="ctr" defTabSz="914400" rtl="0" eaLnBrk="1" fontAlgn="b" latinLnBrk="0" hangingPunct="1"/>
                      <a:r>
                        <a:rPr lang="en-US" sz="1200" b="1" i="0" u="none" strike="noStrike" kern="1200" dirty="0">
                          <a:solidFill>
                            <a:schemeClr val="tx1"/>
                          </a:solidFill>
                          <a:effectLst/>
                          <a:latin typeface="Arial"/>
                          <a:ea typeface="+mn-ea"/>
                          <a:cs typeface="+mn-cs"/>
                        </a:rPr>
                        <a:t>Proportion of all suspected measles and rubella cases that have had an adequate investigation initiated within 48 hours of notification</a:t>
                      </a:r>
                    </a:p>
                  </a:txBody>
                  <a:tcPr marL="9525" marR="9525" marT="9525" marB="0" anchor="ctr"/>
                </a:tc>
                <a:tc>
                  <a:txBody>
                    <a:bodyPr/>
                    <a:lstStyle/>
                    <a:p>
                      <a:pPr marL="0" algn="ctr" defTabSz="914400" rtl="0" eaLnBrk="1" fontAlgn="b" latinLnBrk="0" hangingPunct="1"/>
                      <a:r>
                        <a:rPr lang="en-US" sz="1200" b="1" i="0" u="none" strike="noStrike" kern="1200" dirty="0">
                          <a:solidFill>
                            <a:schemeClr val="tx1"/>
                          </a:solidFill>
                          <a:effectLst/>
                          <a:latin typeface="Arial"/>
                          <a:ea typeface="+mn-ea"/>
                          <a:cs typeface="+mn-cs"/>
                        </a:rPr>
                        <a:t>Discarded non-measles non-rubella </a:t>
                      </a:r>
                      <a:r>
                        <a:rPr lang="en-US" sz="1200" b="1" i="0" u="none" strike="noStrike" kern="1200" dirty="0" smtClean="0">
                          <a:solidFill>
                            <a:schemeClr val="tx1"/>
                          </a:solidFill>
                          <a:effectLst/>
                          <a:latin typeface="Arial"/>
                          <a:ea typeface="+mn-ea"/>
                          <a:cs typeface="+mn-cs"/>
                        </a:rPr>
                        <a:t>incidence </a:t>
                      </a:r>
                      <a:r>
                        <a:rPr lang="en-US" sz="1200" b="1" i="0" u="none" strike="noStrike" kern="1200" dirty="0">
                          <a:solidFill>
                            <a:schemeClr val="tx1"/>
                          </a:solidFill>
                          <a:effectLst/>
                          <a:latin typeface="Arial"/>
                          <a:ea typeface="+mn-ea"/>
                          <a:cs typeface="+mn-cs"/>
                        </a:rPr>
                        <a:t>per 100,000 total population</a:t>
                      </a:r>
                    </a:p>
                  </a:txBody>
                  <a:tcPr marL="9525" marR="9525" marT="9525" marB="0" anchor="ctr"/>
                </a:tc>
                <a:tc>
                  <a:txBody>
                    <a:bodyPr/>
                    <a:lstStyle/>
                    <a:p>
                      <a:pPr marL="0" algn="ctr" defTabSz="914400" rtl="0" eaLnBrk="1" fontAlgn="b" latinLnBrk="0" hangingPunct="1"/>
                      <a:r>
                        <a:rPr lang="en-US" sz="1200" b="1" i="0" u="none" strike="noStrike" kern="1200" dirty="0">
                          <a:solidFill>
                            <a:schemeClr val="tx1"/>
                          </a:solidFill>
                          <a:effectLst/>
                          <a:latin typeface="Arial"/>
                          <a:ea typeface="+mn-ea"/>
                          <a:cs typeface="+mn-cs"/>
                        </a:rPr>
                        <a:t>Proportion of subnational administrative units reporting at least two discarded non-measles non-rubella cases per 100,000 total population</a:t>
                      </a:r>
                    </a:p>
                  </a:txBody>
                  <a:tcPr marL="9525" marR="9525" marT="9525" marB="0" anchor="ctr"/>
                </a:tc>
                <a:tc>
                  <a:txBody>
                    <a:bodyPr/>
                    <a:lstStyle/>
                    <a:p>
                      <a:pPr marL="0" algn="ctr" defTabSz="914400" rtl="0" eaLnBrk="1" fontAlgn="b" latinLnBrk="0" hangingPunct="1"/>
                      <a:r>
                        <a:rPr lang="en-US" sz="1200" b="1" i="0" u="none" strike="noStrike" kern="1200" dirty="0">
                          <a:solidFill>
                            <a:schemeClr val="tx1"/>
                          </a:solidFill>
                          <a:effectLst/>
                          <a:latin typeface="Arial"/>
                          <a:ea typeface="+mn-ea"/>
                          <a:cs typeface="+mn-cs"/>
                        </a:rPr>
                        <a:t>Proportion of sub-national surveillance units reporting to the national level on time</a:t>
                      </a:r>
                    </a:p>
                  </a:txBody>
                  <a:tcPr marL="9525" marR="9525" marT="9525" marB="0" anchor="ctr"/>
                </a:tc>
              </a:tr>
              <a:tr h="321828">
                <a:tc>
                  <a:txBody>
                    <a:bodyPr/>
                    <a:lstStyle/>
                    <a:p>
                      <a:pPr algn="l" fontAlgn="b"/>
                      <a:r>
                        <a:rPr lang="en-US" sz="1400" b="0" i="0" u="none" strike="noStrike" dirty="0" smtClean="0">
                          <a:effectLst/>
                          <a:latin typeface="Arial"/>
                        </a:rPr>
                        <a:t>Bangladesh</a:t>
                      </a:r>
                      <a:endParaRPr lang="en-US" sz="1400" b="0" i="0" u="none" strike="noStrike" dirty="0">
                        <a:effectLst/>
                        <a:latin typeface="Arial"/>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91</a:t>
                      </a:r>
                      <a:endParaRPr lang="en-US" sz="1400" b="0" i="0" u="none" strike="noStrike" kern="1200" dirty="0">
                        <a:solidFill>
                          <a:schemeClr val="dk1"/>
                        </a:solidFill>
                        <a:effectLst/>
                        <a:latin typeface="Arial"/>
                        <a:ea typeface="+mn-ea"/>
                        <a:cs typeface="+mn-cs"/>
                      </a:endParaRPr>
                    </a:p>
                  </a:txBody>
                  <a:tcPr marL="9525" marR="9525" marT="9525" marB="0" anchor="ctr">
                    <a:solidFill>
                      <a:srgbClr val="00B050"/>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1.85</a:t>
                      </a:r>
                      <a:endParaRPr lang="en-US" sz="1400" b="0" i="0" u="none" strike="noStrike" kern="1200" dirty="0">
                        <a:solidFill>
                          <a:schemeClr val="dk1"/>
                        </a:solidFill>
                        <a:effectLst/>
                        <a:latin typeface="Arial"/>
                        <a:ea typeface="+mn-ea"/>
                        <a:cs typeface="+mn-cs"/>
                      </a:endParaRPr>
                    </a:p>
                  </a:txBody>
                  <a:tcPr marL="9525" marR="9525" marT="9525" marB="0" anchor="ctr">
                    <a:solidFill>
                      <a:srgbClr val="FFFF00"/>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38</a:t>
                      </a:r>
                      <a:endParaRPr lang="en-US" sz="1400" b="0" i="0" u="none" strike="noStrike" kern="1200" dirty="0">
                        <a:solidFill>
                          <a:schemeClr val="dk1"/>
                        </a:solidFill>
                        <a:effectLst/>
                        <a:latin typeface="Arial"/>
                        <a:ea typeface="+mn-ea"/>
                        <a:cs typeface="+mn-cs"/>
                      </a:endParaRPr>
                    </a:p>
                  </a:txBody>
                  <a:tcPr marL="9525" marR="9525" marT="9525"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92</a:t>
                      </a:r>
                      <a:endParaRPr lang="en-US" sz="1400" b="0" i="0" u="none" strike="noStrike" kern="1200" dirty="0">
                        <a:solidFill>
                          <a:schemeClr val="dk1"/>
                        </a:solidFill>
                        <a:effectLst/>
                        <a:latin typeface="Arial"/>
                        <a:ea typeface="+mn-ea"/>
                        <a:cs typeface="+mn-cs"/>
                      </a:endParaRPr>
                    </a:p>
                  </a:txBody>
                  <a:tcPr marL="9525" marR="9525" marT="9525" marB="0" anchor="ctr">
                    <a:solidFill>
                      <a:srgbClr val="00B050"/>
                    </a:solidFill>
                  </a:tcPr>
                </a:tc>
              </a:tr>
              <a:tr h="321828">
                <a:tc>
                  <a:txBody>
                    <a:bodyPr/>
                    <a:lstStyle/>
                    <a:p>
                      <a:pPr algn="l" fontAlgn="b"/>
                      <a:r>
                        <a:rPr lang="en-US" sz="1400" b="0" i="0" u="none" strike="noStrike" dirty="0" smtClean="0">
                          <a:effectLst/>
                          <a:latin typeface="Arial"/>
                        </a:rPr>
                        <a:t>Bhutan</a:t>
                      </a:r>
                      <a:endParaRPr lang="en-US" sz="1400" b="0" i="0" u="none" strike="noStrike" dirty="0">
                        <a:effectLst/>
                        <a:latin typeface="Arial"/>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83</a:t>
                      </a:r>
                      <a:endParaRPr lang="en-US" sz="1400" b="0" i="0" u="none" strike="noStrike" kern="1200" dirty="0">
                        <a:solidFill>
                          <a:schemeClr val="dk1"/>
                        </a:solidFill>
                        <a:effectLst/>
                        <a:latin typeface="Arial"/>
                        <a:ea typeface="+mn-ea"/>
                        <a:cs typeface="+mn-cs"/>
                      </a:endParaRPr>
                    </a:p>
                  </a:txBody>
                  <a:tcPr marL="9525" marR="9525" marT="9525" marB="0" anchor="ctr">
                    <a:solidFill>
                      <a:srgbClr val="00B050"/>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0.67</a:t>
                      </a:r>
                      <a:endParaRPr lang="en-US" sz="1400" b="0" i="0" u="none" strike="noStrike" kern="1200" dirty="0">
                        <a:solidFill>
                          <a:schemeClr val="dk1"/>
                        </a:solidFill>
                        <a:effectLst/>
                        <a:latin typeface="Arial"/>
                        <a:ea typeface="+mn-ea"/>
                        <a:cs typeface="+mn-cs"/>
                      </a:endParaRPr>
                    </a:p>
                  </a:txBody>
                  <a:tcPr marL="9525" marR="9525" marT="9525"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9525" marR="9525" marT="9525" marB="0" anchor="ctr">
                    <a:solidFill>
                      <a:schemeClr val="bg1">
                        <a:lumMod val="65000"/>
                      </a:schemeClr>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9525" marR="9525" marT="9525" marB="0" anchor="ctr">
                    <a:solidFill>
                      <a:schemeClr val="bg1">
                        <a:lumMod val="65000"/>
                      </a:schemeClr>
                    </a:solidFill>
                  </a:tcPr>
                </a:tc>
              </a:tr>
              <a:tr h="321828">
                <a:tc>
                  <a:txBody>
                    <a:bodyPr/>
                    <a:lstStyle/>
                    <a:p>
                      <a:pPr algn="l" fontAlgn="ctr"/>
                      <a:r>
                        <a:rPr lang="en-US" sz="1400" b="0" i="0" u="none" strike="noStrike" dirty="0" smtClean="0">
                          <a:effectLst/>
                          <a:latin typeface="Arial"/>
                        </a:rPr>
                        <a:t>DPR Korea</a:t>
                      </a:r>
                      <a:endParaRPr lang="en-US" sz="1400" b="0" i="0" u="none" strike="noStrike" dirty="0">
                        <a:effectLst/>
                        <a:latin typeface="Arial"/>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96</a:t>
                      </a:r>
                      <a:endParaRPr lang="en-US" sz="1400" b="0" i="0" u="none" strike="noStrike" kern="1200" dirty="0">
                        <a:solidFill>
                          <a:schemeClr val="dk1"/>
                        </a:solidFill>
                        <a:effectLst/>
                        <a:latin typeface="Arial"/>
                        <a:ea typeface="+mn-ea"/>
                        <a:cs typeface="+mn-cs"/>
                      </a:endParaRPr>
                    </a:p>
                  </a:txBody>
                  <a:tcPr marL="9525" marR="9525" marT="9525" marB="0" anchor="ctr">
                    <a:solidFill>
                      <a:srgbClr val="00B050"/>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0.30</a:t>
                      </a:r>
                      <a:endParaRPr lang="en-US" sz="1400" b="0" i="0" u="none" strike="noStrike" kern="1200" dirty="0">
                        <a:solidFill>
                          <a:schemeClr val="dk1"/>
                        </a:solidFill>
                        <a:effectLst/>
                        <a:latin typeface="Arial"/>
                        <a:ea typeface="+mn-ea"/>
                        <a:cs typeface="+mn-cs"/>
                      </a:endParaRPr>
                    </a:p>
                  </a:txBody>
                  <a:tcPr marL="9525" marR="9525" marT="9525"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9525" marR="9525" marT="9525" marB="0" anchor="ctr">
                    <a:solidFill>
                      <a:schemeClr val="bg1">
                        <a:lumMod val="65000"/>
                      </a:schemeClr>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100</a:t>
                      </a:r>
                      <a:endParaRPr lang="en-US" sz="1400" b="0" i="0" u="none" strike="noStrike" kern="1200" dirty="0">
                        <a:solidFill>
                          <a:schemeClr val="dk1"/>
                        </a:solidFill>
                        <a:effectLst/>
                        <a:latin typeface="Arial"/>
                        <a:ea typeface="+mn-ea"/>
                        <a:cs typeface="+mn-cs"/>
                      </a:endParaRPr>
                    </a:p>
                  </a:txBody>
                  <a:tcPr marL="9525" marR="9525" marT="9525" marB="0" anchor="ctr">
                    <a:solidFill>
                      <a:srgbClr val="00B050"/>
                    </a:solidFill>
                  </a:tcPr>
                </a:tc>
              </a:tr>
              <a:tr h="321828">
                <a:tc>
                  <a:txBody>
                    <a:bodyPr/>
                    <a:lstStyle/>
                    <a:p>
                      <a:pPr algn="l" fontAlgn="ctr"/>
                      <a:r>
                        <a:rPr lang="en-US" sz="1400" b="0" i="0" u="none" strike="noStrike" dirty="0" smtClean="0">
                          <a:effectLst/>
                          <a:latin typeface="Arial"/>
                        </a:rPr>
                        <a:t>India</a:t>
                      </a:r>
                      <a:endParaRPr lang="en-US" sz="1400" b="0" i="0" u="none" strike="noStrike" dirty="0">
                        <a:effectLst/>
                        <a:latin typeface="Arial"/>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9525" marR="9525" marT="9525" marB="0" anchor="ctr">
                    <a:solidFill>
                      <a:schemeClr val="bg1">
                        <a:lumMod val="65000"/>
                      </a:schemeClr>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0.38</a:t>
                      </a:r>
                      <a:endParaRPr lang="en-US" sz="1400" b="0" i="0" u="none" strike="noStrike" kern="1200" dirty="0">
                        <a:solidFill>
                          <a:schemeClr val="dk1"/>
                        </a:solidFill>
                        <a:effectLst/>
                        <a:latin typeface="Arial"/>
                        <a:ea typeface="+mn-ea"/>
                        <a:cs typeface="+mn-cs"/>
                      </a:endParaRPr>
                    </a:p>
                  </a:txBody>
                  <a:tcPr marL="9525" marR="9525" marT="9525"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9525" marR="9525" marT="9525" marB="0" anchor="ctr">
                    <a:solidFill>
                      <a:schemeClr val="bg1">
                        <a:lumMod val="65000"/>
                      </a:schemeClr>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92</a:t>
                      </a:r>
                      <a:endParaRPr lang="en-US" sz="1400" b="0" i="0" u="none" strike="noStrike" kern="1200" dirty="0">
                        <a:solidFill>
                          <a:schemeClr val="dk1"/>
                        </a:solidFill>
                        <a:effectLst/>
                        <a:latin typeface="Arial"/>
                        <a:ea typeface="+mn-ea"/>
                        <a:cs typeface="+mn-cs"/>
                      </a:endParaRPr>
                    </a:p>
                  </a:txBody>
                  <a:tcPr marL="9525" marR="9525" marT="9525" marB="0" anchor="ctr">
                    <a:solidFill>
                      <a:srgbClr val="00B050"/>
                    </a:solidFill>
                  </a:tcPr>
                </a:tc>
              </a:tr>
              <a:tr h="321828">
                <a:tc>
                  <a:txBody>
                    <a:bodyPr/>
                    <a:lstStyle/>
                    <a:p>
                      <a:pPr algn="l" fontAlgn="ctr"/>
                      <a:r>
                        <a:rPr lang="en-US" sz="1400" b="0" i="0" u="none" strike="noStrike" dirty="0" smtClean="0">
                          <a:effectLst/>
                          <a:latin typeface="Arial"/>
                        </a:rPr>
                        <a:t>Indonesia</a:t>
                      </a:r>
                      <a:endParaRPr lang="en-US" sz="1400" b="0" i="0" u="none" strike="noStrike" dirty="0">
                        <a:effectLst/>
                        <a:latin typeface="Arial"/>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44</a:t>
                      </a:r>
                      <a:endParaRPr lang="en-US" sz="1400" b="0" i="0" u="none" strike="noStrike" kern="1200" dirty="0">
                        <a:solidFill>
                          <a:schemeClr val="dk1"/>
                        </a:solidFill>
                        <a:effectLst/>
                        <a:latin typeface="Arial"/>
                        <a:ea typeface="+mn-ea"/>
                        <a:cs typeface="+mn-cs"/>
                      </a:endParaRPr>
                    </a:p>
                  </a:txBody>
                  <a:tcPr marL="0" marR="0" marT="0"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0.62</a:t>
                      </a:r>
                      <a:endParaRPr lang="en-US" sz="1400" b="0" i="0" u="none" strike="noStrike" kern="1200" dirty="0">
                        <a:solidFill>
                          <a:schemeClr val="dk1"/>
                        </a:solidFill>
                        <a:effectLst/>
                        <a:latin typeface="Arial"/>
                        <a:ea typeface="+mn-ea"/>
                        <a:cs typeface="+mn-cs"/>
                      </a:endParaRPr>
                    </a:p>
                  </a:txBody>
                  <a:tcPr marL="0" marR="0" marT="0"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0" marR="0" marT="0" marB="0" anchor="ctr">
                    <a:solidFill>
                      <a:schemeClr val="bg1">
                        <a:lumMod val="65000"/>
                      </a:schemeClr>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38</a:t>
                      </a:r>
                      <a:endParaRPr lang="en-US" sz="1400" b="0" i="0" u="none" strike="noStrike" kern="1200" dirty="0">
                        <a:solidFill>
                          <a:schemeClr val="dk1"/>
                        </a:solidFill>
                        <a:effectLst/>
                        <a:latin typeface="Arial"/>
                        <a:ea typeface="+mn-ea"/>
                        <a:cs typeface="+mn-cs"/>
                      </a:endParaRPr>
                    </a:p>
                  </a:txBody>
                  <a:tcPr marL="0" marR="0" marT="0" marB="0" anchor="ctr">
                    <a:solidFill>
                      <a:srgbClr val="E997DD"/>
                    </a:solidFill>
                  </a:tcPr>
                </a:tc>
              </a:tr>
              <a:tr h="321828">
                <a:tc>
                  <a:txBody>
                    <a:bodyPr/>
                    <a:lstStyle/>
                    <a:p>
                      <a:pPr algn="l" fontAlgn="ctr"/>
                      <a:r>
                        <a:rPr lang="en-US" sz="1400" b="0" i="0" u="none" strike="noStrike" dirty="0" smtClean="0">
                          <a:effectLst/>
                          <a:latin typeface="Arial"/>
                        </a:rPr>
                        <a:t>Maldives</a:t>
                      </a:r>
                      <a:endParaRPr lang="en-US" sz="1400" b="0" i="0" u="none" strike="noStrike" dirty="0">
                        <a:effectLst/>
                        <a:latin typeface="Arial"/>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82</a:t>
                      </a:r>
                      <a:endParaRPr lang="en-US" sz="1400" b="0" i="0" u="none" strike="noStrike" kern="1200" dirty="0">
                        <a:solidFill>
                          <a:schemeClr val="dk1"/>
                        </a:solidFill>
                        <a:effectLst/>
                        <a:latin typeface="Arial"/>
                        <a:ea typeface="+mn-ea"/>
                        <a:cs typeface="+mn-cs"/>
                      </a:endParaRPr>
                    </a:p>
                  </a:txBody>
                  <a:tcPr marL="9525" marR="9525" marT="9525" marB="0" anchor="ctr">
                    <a:solidFill>
                      <a:srgbClr val="00B050"/>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2.34</a:t>
                      </a:r>
                      <a:endParaRPr lang="en-US" sz="1400" b="0" i="0" u="none" strike="noStrike" kern="1200" dirty="0">
                        <a:solidFill>
                          <a:schemeClr val="dk1"/>
                        </a:solidFill>
                        <a:effectLst/>
                        <a:latin typeface="Arial"/>
                        <a:ea typeface="+mn-ea"/>
                        <a:cs typeface="+mn-cs"/>
                      </a:endParaRPr>
                    </a:p>
                  </a:txBody>
                  <a:tcPr marL="9525" marR="9525" marT="9525" marB="0" anchor="ctr">
                    <a:solidFill>
                      <a:srgbClr val="00B050"/>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9525" marR="9525" marT="9525" marB="0" anchor="ctr">
                    <a:solidFill>
                      <a:schemeClr val="bg1">
                        <a:lumMod val="65000"/>
                      </a:schemeClr>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100</a:t>
                      </a:r>
                      <a:endParaRPr lang="en-US" sz="1400" b="0" i="0" u="none" strike="noStrike" kern="1200" dirty="0">
                        <a:solidFill>
                          <a:schemeClr val="dk1"/>
                        </a:solidFill>
                        <a:effectLst/>
                        <a:latin typeface="Arial"/>
                        <a:ea typeface="+mn-ea"/>
                        <a:cs typeface="+mn-cs"/>
                      </a:endParaRPr>
                    </a:p>
                  </a:txBody>
                  <a:tcPr marL="9525" marR="9525" marT="9525" marB="0" anchor="ctr">
                    <a:solidFill>
                      <a:srgbClr val="00B050"/>
                    </a:solidFill>
                  </a:tcPr>
                </a:tc>
              </a:tr>
              <a:tr h="321828">
                <a:tc>
                  <a:txBody>
                    <a:bodyPr/>
                    <a:lstStyle/>
                    <a:p>
                      <a:pPr algn="l" fontAlgn="ctr"/>
                      <a:r>
                        <a:rPr lang="en-US" sz="1400" b="0" i="0" u="none" strike="noStrike" dirty="0" smtClean="0">
                          <a:effectLst/>
                          <a:latin typeface="Arial"/>
                        </a:rPr>
                        <a:t>Myanmar</a:t>
                      </a:r>
                      <a:endParaRPr lang="en-US" sz="1400" b="0" i="0" u="none" strike="noStrike" dirty="0">
                        <a:effectLst/>
                        <a:latin typeface="Arial"/>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57</a:t>
                      </a:r>
                      <a:endParaRPr lang="en-US" sz="1400" b="0" i="0" u="none" strike="noStrike" kern="1200" dirty="0">
                        <a:solidFill>
                          <a:schemeClr val="dk1"/>
                        </a:solidFill>
                        <a:effectLst/>
                        <a:latin typeface="Arial"/>
                        <a:ea typeface="+mn-ea"/>
                        <a:cs typeface="+mn-cs"/>
                      </a:endParaRPr>
                    </a:p>
                  </a:txBody>
                  <a:tcPr marL="9525" marR="9525" marT="9525"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0.39</a:t>
                      </a:r>
                      <a:endParaRPr lang="en-US" sz="1400" b="0" i="0" u="none" strike="noStrike" kern="1200" dirty="0">
                        <a:solidFill>
                          <a:schemeClr val="dk1"/>
                        </a:solidFill>
                        <a:effectLst/>
                        <a:latin typeface="Arial"/>
                        <a:ea typeface="+mn-ea"/>
                        <a:cs typeface="+mn-cs"/>
                      </a:endParaRPr>
                    </a:p>
                  </a:txBody>
                  <a:tcPr marL="9525" marR="9525" marT="9525"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9525" marR="9525" marT="9525" marB="0" anchor="ctr">
                    <a:solidFill>
                      <a:schemeClr val="bg1">
                        <a:lumMod val="65000"/>
                      </a:schemeClr>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9525" marR="9525" marT="9525" marB="0" anchor="ctr">
                    <a:solidFill>
                      <a:schemeClr val="bg1">
                        <a:lumMod val="65000"/>
                      </a:schemeClr>
                    </a:solidFill>
                  </a:tcPr>
                </a:tc>
              </a:tr>
              <a:tr h="321828">
                <a:tc>
                  <a:txBody>
                    <a:bodyPr/>
                    <a:lstStyle/>
                    <a:p>
                      <a:pPr algn="l" fontAlgn="ctr"/>
                      <a:r>
                        <a:rPr lang="en-US" sz="1400" b="0" i="0" u="none" strike="noStrike" dirty="0" smtClean="0">
                          <a:effectLst/>
                          <a:latin typeface="Arial"/>
                        </a:rPr>
                        <a:t>Nepal</a:t>
                      </a:r>
                      <a:endParaRPr lang="en-US" sz="1400" b="0" i="0" u="none" strike="noStrike" dirty="0">
                        <a:effectLst/>
                        <a:latin typeface="Arial"/>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17</a:t>
                      </a:r>
                      <a:endParaRPr lang="en-US" sz="1400" b="0" i="0" u="none" strike="noStrike" kern="1200" dirty="0">
                        <a:solidFill>
                          <a:schemeClr val="dk1"/>
                        </a:solidFill>
                        <a:effectLst/>
                        <a:latin typeface="Arial"/>
                        <a:ea typeface="+mn-ea"/>
                        <a:cs typeface="+mn-cs"/>
                      </a:endParaRPr>
                    </a:p>
                  </a:txBody>
                  <a:tcPr marL="9525" marR="9525" marT="9525"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0.85</a:t>
                      </a:r>
                      <a:endParaRPr lang="en-US" sz="1400" b="0" i="0" u="none" strike="noStrike" kern="1200" dirty="0">
                        <a:solidFill>
                          <a:schemeClr val="dk1"/>
                        </a:solidFill>
                        <a:effectLst/>
                        <a:latin typeface="Arial"/>
                        <a:ea typeface="+mn-ea"/>
                        <a:cs typeface="+mn-cs"/>
                      </a:endParaRPr>
                    </a:p>
                  </a:txBody>
                  <a:tcPr marL="9525" marR="9525" marT="9525"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12</a:t>
                      </a:r>
                      <a:endParaRPr lang="en-US" sz="1400" b="0" i="0" u="none" strike="noStrike" kern="1200" dirty="0">
                        <a:solidFill>
                          <a:schemeClr val="dk1"/>
                        </a:solidFill>
                        <a:effectLst/>
                        <a:latin typeface="Arial"/>
                        <a:ea typeface="+mn-ea"/>
                        <a:cs typeface="+mn-cs"/>
                      </a:endParaRPr>
                    </a:p>
                  </a:txBody>
                  <a:tcPr marL="9525" marR="9525" marT="9525"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89</a:t>
                      </a:r>
                      <a:endParaRPr lang="en-US" sz="1400" b="0" i="0" u="none" strike="noStrike" kern="1200" dirty="0">
                        <a:solidFill>
                          <a:schemeClr val="dk1"/>
                        </a:solidFill>
                        <a:effectLst/>
                        <a:latin typeface="Arial"/>
                        <a:ea typeface="+mn-ea"/>
                        <a:cs typeface="+mn-cs"/>
                      </a:endParaRPr>
                    </a:p>
                  </a:txBody>
                  <a:tcPr marL="9525" marR="9525" marT="9525" marB="0" anchor="ctr">
                    <a:solidFill>
                      <a:srgbClr val="00B050"/>
                    </a:solidFill>
                  </a:tcPr>
                </a:tc>
              </a:tr>
              <a:tr h="321828">
                <a:tc>
                  <a:txBody>
                    <a:bodyPr/>
                    <a:lstStyle/>
                    <a:p>
                      <a:pPr algn="l" fontAlgn="b"/>
                      <a:r>
                        <a:rPr lang="en-US" sz="1400" b="0" i="0" u="none" strike="noStrike" dirty="0" smtClean="0">
                          <a:effectLst/>
                          <a:latin typeface="Arial"/>
                        </a:rPr>
                        <a:t>Sri Lanka</a:t>
                      </a:r>
                      <a:endParaRPr lang="en-US" sz="1400" b="0" i="0" u="none" strike="noStrike" dirty="0">
                        <a:effectLst/>
                        <a:latin typeface="Arial"/>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9525" marR="9525" marT="9525" marB="0" anchor="ctr">
                    <a:solidFill>
                      <a:schemeClr val="bg1">
                        <a:lumMod val="65000"/>
                      </a:schemeClr>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4.00</a:t>
                      </a:r>
                      <a:endParaRPr lang="en-US" sz="1400" b="0" i="0" u="none" strike="noStrike" kern="1200" dirty="0">
                        <a:solidFill>
                          <a:schemeClr val="dk1"/>
                        </a:solidFill>
                        <a:effectLst/>
                        <a:latin typeface="Arial"/>
                        <a:ea typeface="+mn-ea"/>
                        <a:cs typeface="+mn-cs"/>
                      </a:endParaRPr>
                    </a:p>
                  </a:txBody>
                  <a:tcPr marL="9525" marR="9525" marT="9525" marB="0" anchor="ctr">
                    <a:solidFill>
                      <a:srgbClr val="00B050"/>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9525" marR="9525" marT="9525" marB="0" anchor="ctr">
                    <a:solidFill>
                      <a:schemeClr val="bg1">
                        <a:lumMod val="65000"/>
                      </a:schemeClr>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100</a:t>
                      </a:r>
                      <a:endParaRPr lang="en-US" sz="1400" b="0" i="0" u="none" strike="noStrike" kern="1200" dirty="0">
                        <a:solidFill>
                          <a:schemeClr val="dk1"/>
                        </a:solidFill>
                        <a:effectLst/>
                        <a:latin typeface="Arial"/>
                        <a:ea typeface="+mn-ea"/>
                        <a:cs typeface="+mn-cs"/>
                      </a:endParaRPr>
                    </a:p>
                  </a:txBody>
                  <a:tcPr marL="9525" marR="9525" marT="9525" marB="0" anchor="ctr">
                    <a:solidFill>
                      <a:srgbClr val="00B050"/>
                    </a:solidFill>
                  </a:tcPr>
                </a:tc>
              </a:tr>
              <a:tr h="321828">
                <a:tc>
                  <a:txBody>
                    <a:bodyPr/>
                    <a:lstStyle/>
                    <a:p>
                      <a:pPr algn="l" fontAlgn="b"/>
                      <a:r>
                        <a:rPr lang="en-US" sz="1400" b="0" i="0" u="none" strike="noStrike" dirty="0" smtClean="0">
                          <a:effectLst/>
                          <a:latin typeface="Arial"/>
                        </a:rPr>
                        <a:t>Thailand</a:t>
                      </a:r>
                      <a:endParaRPr lang="en-US" sz="1400" b="0" i="0" u="none" strike="noStrike" dirty="0">
                        <a:effectLst/>
                        <a:latin typeface="Arial"/>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30</a:t>
                      </a:r>
                      <a:endParaRPr lang="en-US" sz="1400" b="0" i="0" u="none" strike="noStrike" kern="1200" dirty="0">
                        <a:solidFill>
                          <a:schemeClr val="dk1"/>
                        </a:solidFill>
                        <a:effectLst/>
                        <a:latin typeface="Arial"/>
                        <a:ea typeface="+mn-ea"/>
                        <a:cs typeface="+mn-cs"/>
                      </a:endParaRPr>
                    </a:p>
                  </a:txBody>
                  <a:tcPr marL="9525" marR="9525" marT="9525"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0.58</a:t>
                      </a:r>
                      <a:endParaRPr lang="en-US" sz="1400" b="0" i="0" u="none" strike="noStrike" kern="1200" dirty="0">
                        <a:solidFill>
                          <a:schemeClr val="dk1"/>
                        </a:solidFill>
                        <a:effectLst/>
                        <a:latin typeface="Arial"/>
                        <a:ea typeface="+mn-ea"/>
                        <a:cs typeface="+mn-cs"/>
                      </a:endParaRPr>
                    </a:p>
                  </a:txBody>
                  <a:tcPr marL="9525" marR="9525" marT="9525" marB="0" anchor="ctr">
                    <a:solidFill>
                      <a:srgbClr val="E997DD"/>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9</a:t>
                      </a:r>
                      <a:endParaRPr lang="en-US" sz="1400" b="0" i="0" u="none" strike="noStrike" kern="1200" dirty="0">
                        <a:solidFill>
                          <a:schemeClr val="dk1"/>
                        </a:solidFill>
                        <a:effectLst/>
                        <a:latin typeface="Arial"/>
                        <a:ea typeface="+mn-ea"/>
                        <a:cs typeface="+mn-cs"/>
                      </a:endParaRPr>
                    </a:p>
                  </a:txBody>
                  <a:tcPr marL="9525" marR="9525" marT="9525" marB="0" anchor="ctr">
                    <a:solidFill>
                      <a:srgbClr val="FFCCFF"/>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9525" marR="9525" marT="9525" marB="0" anchor="ctr">
                    <a:solidFill>
                      <a:schemeClr val="bg1">
                        <a:lumMod val="65000"/>
                      </a:schemeClr>
                    </a:solidFill>
                  </a:tcPr>
                </a:tc>
              </a:tr>
              <a:tr h="321828">
                <a:tc>
                  <a:txBody>
                    <a:bodyPr/>
                    <a:lstStyle/>
                    <a:p>
                      <a:pPr algn="l" fontAlgn="b"/>
                      <a:r>
                        <a:rPr lang="en-US" sz="1400" b="0" i="0" u="none" strike="noStrike" dirty="0" smtClean="0">
                          <a:effectLst/>
                          <a:latin typeface="Arial"/>
                        </a:rPr>
                        <a:t>Timor</a:t>
                      </a:r>
                      <a:r>
                        <a:rPr lang="en-US" sz="1400" b="0" i="0" u="none" strike="noStrike" baseline="0" dirty="0" smtClean="0">
                          <a:effectLst/>
                          <a:latin typeface="Arial"/>
                        </a:rPr>
                        <a:t> Leste</a:t>
                      </a:r>
                      <a:endParaRPr lang="en-US" sz="1400" b="0" i="0" u="none" strike="noStrike" dirty="0">
                        <a:effectLst/>
                        <a:latin typeface="Arial"/>
                      </a:endParaRPr>
                    </a:p>
                  </a:txBody>
                  <a:tcPr marL="9525" marR="9525" marT="9525" marB="0" anchor="ct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94</a:t>
                      </a:r>
                      <a:endParaRPr lang="en-US" sz="1400" b="0" i="0" u="none" strike="noStrike" kern="1200" dirty="0">
                        <a:solidFill>
                          <a:schemeClr val="dk1"/>
                        </a:solidFill>
                        <a:effectLst/>
                        <a:latin typeface="Arial"/>
                        <a:ea typeface="+mn-ea"/>
                        <a:cs typeface="+mn-cs"/>
                      </a:endParaRPr>
                    </a:p>
                  </a:txBody>
                  <a:tcPr marL="0" marR="0" marT="0" marB="0" anchor="ctr">
                    <a:solidFill>
                      <a:srgbClr val="00B050"/>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1.4</a:t>
                      </a:r>
                      <a:endParaRPr lang="en-US" sz="1400" b="0" i="0" u="none" strike="noStrike" kern="1200" dirty="0">
                        <a:solidFill>
                          <a:schemeClr val="dk1"/>
                        </a:solidFill>
                        <a:effectLst/>
                        <a:latin typeface="Arial"/>
                        <a:ea typeface="+mn-ea"/>
                        <a:cs typeface="+mn-cs"/>
                      </a:endParaRPr>
                    </a:p>
                  </a:txBody>
                  <a:tcPr marL="0" marR="0" marT="0" marB="0" anchor="ctr">
                    <a:solidFill>
                      <a:srgbClr val="FFFF00"/>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a:t>
                      </a:r>
                      <a:endParaRPr lang="en-US" sz="1400" b="0" i="0" u="none" strike="noStrike" kern="1200" dirty="0">
                        <a:solidFill>
                          <a:schemeClr val="dk1"/>
                        </a:solidFill>
                        <a:effectLst/>
                        <a:latin typeface="Arial"/>
                        <a:ea typeface="+mn-ea"/>
                        <a:cs typeface="+mn-cs"/>
                      </a:endParaRPr>
                    </a:p>
                  </a:txBody>
                  <a:tcPr marL="0" marR="0" marT="0" marB="0" anchor="ctr">
                    <a:solidFill>
                      <a:schemeClr val="bg1">
                        <a:lumMod val="65000"/>
                      </a:schemeClr>
                    </a:solidFill>
                  </a:tcPr>
                </a:tc>
                <a:tc>
                  <a:txBody>
                    <a:bodyPr/>
                    <a:lstStyle/>
                    <a:p>
                      <a:pPr marL="0" algn="ctr" defTabSz="914400" rtl="0" eaLnBrk="1" fontAlgn="b" latinLnBrk="0" hangingPunct="1"/>
                      <a:r>
                        <a:rPr lang="en-US" sz="1400" b="0" i="0" u="none" strike="noStrike" kern="1200" dirty="0" smtClean="0">
                          <a:solidFill>
                            <a:schemeClr val="dk1"/>
                          </a:solidFill>
                          <a:effectLst/>
                          <a:latin typeface="Arial"/>
                          <a:ea typeface="+mn-ea"/>
                          <a:cs typeface="+mn-cs"/>
                        </a:rPr>
                        <a:t>100</a:t>
                      </a:r>
                      <a:endParaRPr lang="en-US" sz="1400" b="0" i="0" u="none" strike="noStrike" kern="1200" dirty="0">
                        <a:solidFill>
                          <a:schemeClr val="dk1"/>
                        </a:solidFill>
                        <a:effectLst/>
                        <a:latin typeface="Arial"/>
                        <a:ea typeface="+mn-ea"/>
                        <a:cs typeface="+mn-cs"/>
                      </a:endParaRPr>
                    </a:p>
                  </a:txBody>
                  <a:tcPr marL="0" marR="0" marT="0" marB="0" anchor="ctr">
                    <a:solidFill>
                      <a:srgbClr val="00B050"/>
                    </a:solidFill>
                  </a:tcPr>
                </a:tc>
              </a:tr>
            </a:tbl>
          </a:graphicData>
        </a:graphic>
      </p:graphicFrame>
      <p:grpSp>
        <p:nvGrpSpPr>
          <p:cNvPr id="15" name="Group 14"/>
          <p:cNvGrpSpPr/>
          <p:nvPr/>
        </p:nvGrpSpPr>
        <p:grpSpPr>
          <a:xfrm>
            <a:off x="1835696" y="6021288"/>
            <a:ext cx="5597715" cy="371212"/>
            <a:chOff x="1835696" y="6397920"/>
            <a:chExt cx="5597715" cy="371212"/>
          </a:xfrm>
        </p:grpSpPr>
        <p:sp>
          <p:nvSpPr>
            <p:cNvPr id="7" name="Rectangle 6"/>
            <p:cNvSpPr/>
            <p:nvPr/>
          </p:nvSpPr>
          <p:spPr>
            <a:xfrm>
              <a:off x="1835696" y="6506872"/>
              <a:ext cx="360040" cy="144016"/>
            </a:xfrm>
            <a:prstGeom prst="rect">
              <a:avLst/>
            </a:prstGeom>
            <a:solidFill>
              <a:srgbClr val="E997D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TextBox 7"/>
            <p:cNvSpPr txBox="1"/>
            <p:nvPr/>
          </p:nvSpPr>
          <p:spPr>
            <a:xfrm>
              <a:off x="2123728" y="6399800"/>
              <a:ext cx="960904"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charset="0"/>
                  <a:cs typeface="Arial" charset="0"/>
                </a:rPr>
                <a:t>Not met</a:t>
              </a:r>
              <a:endParaRPr lang="en-US" dirty="0">
                <a:solidFill>
                  <a:prstClr val="black"/>
                </a:solidFill>
                <a:latin typeface="Arial" charset="0"/>
                <a:cs typeface="Arial" charset="0"/>
              </a:endParaRPr>
            </a:p>
          </p:txBody>
        </p:sp>
        <p:sp>
          <p:nvSpPr>
            <p:cNvPr id="9" name="Rectangle 8"/>
            <p:cNvSpPr/>
            <p:nvPr/>
          </p:nvSpPr>
          <p:spPr>
            <a:xfrm>
              <a:off x="3395072" y="6506872"/>
              <a:ext cx="360040" cy="144016"/>
            </a:xfrm>
            <a:prstGeom prst="rect">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0" name="TextBox 9"/>
            <p:cNvSpPr txBox="1"/>
            <p:nvPr/>
          </p:nvSpPr>
          <p:spPr>
            <a:xfrm>
              <a:off x="3683104" y="6399800"/>
              <a:ext cx="688009"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charset="0"/>
                  <a:cs typeface="Arial" charset="0"/>
                </a:rPr>
                <a:t>Close</a:t>
              </a:r>
              <a:endParaRPr lang="en-US" dirty="0">
                <a:solidFill>
                  <a:prstClr val="black"/>
                </a:solidFill>
                <a:latin typeface="Arial" charset="0"/>
                <a:cs typeface="Arial" charset="0"/>
              </a:endParaRPr>
            </a:p>
          </p:txBody>
        </p:sp>
        <p:sp>
          <p:nvSpPr>
            <p:cNvPr id="11" name="Rectangle 10"/>
            <p:cNvSpPr/>
            <p:nvPr/>
          </p:nvSpPr>
          <p:spPr>
            <a:xfrm>
              <a:off x="4716016" y="6504992"/>
              <a:ext cx="360040" cy="144016"/>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2" name="TextBox 11"/>
            <p:cNvSpPr txBox="1"/>
            <p:nvPr/>
          </p:nvSpPr>
          <p:spPr>
            <a:xfrm>
              <a:off x="5013284" y="6397920"/>
              <a:ext cx="1050672"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charset="0"/>
                  <a:cs typeface="Arial" charset="0"/>
                </a:rPr>
                <a:t>Fully met</a:t>
              </a:r>
              <a:endParaRPr lang="en-US" dirty="0">
                <a:solidFill>
                  <a:prstClr val="black"/>
                </a:solidFill>
                <a:latin typeface="Arial" charset="0"/>
                <a:cs typeface="Arial" charset="0"/>
              </a:endParaRPr>
            </a:p>
          </p:txBody>
        </p:sp>
        <p:sp>
          <p:nvSpPr>
            <p:cNvPr id="13" name="Rectangle 12"/>
            <p:cNvSpPr/>
            <p:nvPr/>
          </p:nvSpPr>
          <p:spPr>
            <a:xfrm>
              <a:off x="6221856" y="6506872"/>
              <a:ext cx="360040" cy="144016"/>
            </a:xfrm>
            <a:prstGeom prst="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4" name="TextBox 13"/>
            <p:cNvSpPr txBox="1"/>
            <p:nvPr/>
          </p:nvSpPr>
          <p:spPr>
            <a:xfrm>
              <a:off x="6509888" y="6399800"/>
              <a:ext cx="923523"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charset="0"/>
                  <a:cs typeface="Arial" charset="0"/>
                </a:rPr>
                <a:t>No data</a:t>
              </a:r>
              <a:endParaRPr lang="en-US" dirty="0">
                <a:solidFill>
                  <a:prstClr val="black"/>
                </a:solidFill>
                <a:latin typeface="Arial" charset="0"/>
                <a:cs typeface="Arial" charset="0"/>
              </a:endParaRPr>
            </a:p>
          </p:txBody>
        </p:sp>
      </p:grpSp>
      <p:sp>
        <p:nvSpPr>
          <p:cNvPr id="16" name="Title 1"/>
          <p:cNvSpPr txBox="1">
            <a:spLocks/>
          </p:cNvSpPr>
          <p:nvPr/>
        </p:nvSpPr>
        <p:spPr>
          <a:xfrm>
            <a:off x="107504" y="6458408"/>
            <a:ext cx="3575600" cy="2829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050" dirty="0" smtClean="0">
                <a:solidFill>
                  <a:prstClr val="black"/>
                </a:solidFill>
              </a:rPr>
              <a:t>Source: SEAR Weekly VPD bulletin and JRF as of 15 June 2016</a:t>
            </a:r>
            <a:endParaRPr lang="en-US" sz="1050" dirty="0">
              <a:solidFill>
                <a:prstClr val="black"/>
              </a:solidFill>
            </a:endParaRPr>
          </a:p>
        </p:txBody>
      </p:sp>
      <p:sp>
        <p:nvSpPr>
          <p:cNvPr id="17" name="Rounded Rectangle 16"/>
          <p:cNvSpPr/>
          <p:nvPr/>
        </p:nvSpPr>
        <p:spPr>
          <a:xfrm>
            <a:off x="3491880" y="1052736"/>
            <a:ext cx="1404156" cy="4824536"/>
          </a:xfrm>
          <a:prstGeom prst="roundRect">
            <a:avLst/>
          </a:prstGeom>
          <a:solidFill>
            <a:srgbClr val="FFCCFF">
              <a:alpha val="36078"/>
            </a:srgbClr>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8" name="Explosion 1 17"/>
          <p:cNvSpPr/>
          <p:nvPr/>
        </p:nvSpPr>
        <p:spPr>
          <a:xfrm>
            <a:off x="1536172" y="1657400"/>
            <a:ext cx="6048672" cy="3530272"/>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dirty="0" smtClean="0">
                <a:solidFill>
                  <a:srgbClr val="FFFF00"/>
                </a:solidFill>
              </a:rPr>
              <a:t>Of expected ~37,000 non-measles non rubella, only 9,800 reported- </a:t>
            </a:r>
          </a:p>
          <a:p>
            <a:pPr algn="ctr" fontAlgn="base">
              <a:spcBef>
                <a:spcPct val="0"/>
              </a:spcBef>
              <a:spcAft>
                <a:spcPct val="0"/>
              </a:spcAft>
            </a:pPr>
            <a:r>
              <a:rPr lang="en-US" sz="2400" b="1" dirty="0" smtClean="0">
                <a:solidFill>
                  <a:srgbClr val="FFFF00"/>
                </a:solidFill>
                <a:effectLst>
                  <a:outerShdw blurRad="38100" dist="38100" dir="2700000" algn="tl">
                    <a:srgbClr val="000000">
                      <a:alpha val="43137"/>
                    </a:srgbClr>
                  </a:outerShdw>
                </a:effectLst>
              </a:rPr>
              <a:t>26% capture rate </a:t>
            </a:r>
            <a:endParaRPr lang="en-US"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354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23528" y="116632"/>
            <a:ext cx="8363272" cy="1152128"/>
          </a:xfrm>
        </p:spPr>
        <p:txBody>
          <a:bodyPr>
            <a:noAutofit/>
          </a:bodyPr>
          <a:lstStyle/>
          <a:p>
            <a:pPr eaLnBrk="1" hangingPunct="1"/>
            <a:r>
              <a:rPr lang="en-US" sz="3200" b="1" dirty="0">
                <a:solidFill>
                  <a:srgbClr val="0070C0"/>
                </a:solidFill>
                <a:latin typeface="Arial" panose="020B0604020202020204" pitchFamily="34" charset="0"/>
                <a:ea typeface="+mn-ea"/>
                <a:cs typeface="Arial" panose="020B0604020202020204" pitchFamily="34" charset="0"/>
              </a:rPr>
              <a:t>Measles-Rubella Surveillance 2015- </a:t>
            </a:r>
            <a:br>
              <a:rPr lang="en-US" sz="3200" b="1" dirty="0">
                <a:solidFill>
                  <a:srgbClr val="0070C0"/>
                </a:solidFill>
                <a:latin typeface="Arial" panose="020B0604020202020204" pitchFamily="34" charset="0"/>
                <a:ea typeface="+mn-ea"/>
                <a:cs typeface="Arial" panose="020B0604020202020204" pitchFamily="34" charset="0"/>
              </a:rPr>
            </a:br>
            <a:r>
              <a:rPr lang="en-US" sz="3200" b="1" dirty="0">
                <a:solidFill>
                  <a:srgbClr val="0070C0"/>
                </a:solidFill>
                <a:latin typeface="Arial" panose="020B0604020202020204" pitchFamily="34" charset="0"/>
                <a:ea typeface="+mn-ea"/>
                <a:cs typeface="Arial" panose="020B0604020202020204" pitchFamily="34" charset="0"/>
              </a:rPr>
              <a:t>Incidence by country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167" t="9359" r="4167" b="9359"/>
          <a:stretch/>
        </p:blipFill>
        <p:spPr>
          <a:xfrm>
            <a:off x="4408664" y="1628800"/>
            <a:ext cx="4540017" cy="3384376"/>
          </a:xfrm>
          <a:prstGeom prst="rect">
            <a:avLst/>
          </a:prstGeom>
          <a:ln>
            <a:solidFill>
              <a:schemeClr val="tx1"/>
            </a:solidFill>
          </a:ln>
        </p:spPr>
      </p:pic>
      <p:graphicFrame>
        <p:nvGraphicFramePr>
          <p:cNvPr id="6" name="Table 5"/>
          <p:cNvGraphicFramePr>
            <a:graphicFrameLocks noGrp="1"/>
          </p:cNvGraphicFramePr>
          <p:nvPr>
            <p:extLst>
              <p:ext uri="{D42A27DB-BD31-4B8C-83A1-F6EECF244321}">
                <p14:modId xmlns:p14="http://schemas.microsoft.com/office/powerpoint/2010/main" val="2123126561"/>
              </p:ext>
            </p:extLst>
          </p:nvPr>
        </p:nvGraphicFramePr>
        <p:xfrm>
          <a:off x="107504" y="1634097"/>
          <a:ext cx="4176464" cy="4151966"/>
        </p:xfrm>
        <a:graphic>
          <a:graphicData uri="http://schemas.openxmlformats.org/drawingml/2006/table">
            <a:tbl>
              <a:tblPr>
                <a:tableStyleId>{5C22544A-7EE6-4342-B048-85BDC9FD1C3A}</a:tableStyleId>
              </a:tblPr>
              <a:tblGrid>
                <a:gridCol w="1656184"/>
                <a:gridCol w="1208815"/>
                <a:gridCol w="1311465"/>
              </a:tblGrid>
              <a:tr h="304601">
                <a:tc>
                  <a:txBody>
                    <a:bodyPr/>
                    <a:lstStyle/>
                    <a:p>
                      <a:pPr algn="r" fontAlgn="ctr"/>
                      <a:r>
                        <a:rPr lang="en-US" sz="1600" b="1" i="0" u="none" strike="noStrike" dirty="0" smtClean="0">
                          <a:solidFill>
                            <a:srgbClr val="000000"/>
                          </a:solidFill>
                          <a:effectLst/>
                          <a:latin typeface="Calibri"/>
                        </a:rPr>
                        <a:t>Incidence per million </a:t>
                      </a:r>
                      <a:r>
                        <a:rPr lang="en-US" sz="1600" b="1" i="0" u="none" strike="noStrike" dirty="0" smtClean="0">
                          <a:solidFill>
                            <a:srgbClr val="000000"/>
                          </a:solidFill>
                          <a:effectLst/>
                          <a:latin typeface="Calibri"/>
                          <a:sym typeface="Wingdings" panose="05000000000000000000" pitchFamily="2" charset="2"/>
                        </a:rPr>
                        <a:t> </a:t>
                      </a:r>
                      <a:endParaRPr lang="en-US" sz="1600" b="1" i="0" u="none" strike="noStrike" dirty="0">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1" i="0" u="none" strike="noStrike" dirty="0" smtClean="0">
                          <a:solidFill>
                            <a:srgbClr val="000000"/>
                          </a:solidFill>
                          <a:effectLst/>
                          <a:latin typeface="Calibri"/>
                        </a:rPr>
                        <a:t>Measles</a:t>
                      </a:r>
                      <a:endParaRPr lang="en-US" sz="1600" b="1" i="0" u="none" strike="noStrike" dirty="0">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en-US" sz="1600" b="1" i="0" u="none" strike="noStrike" dirty="0" smtClean="0">
                          <a:solidFill>
                            <a:srgbClr val="000000"/>
                          </a:solidFill>
                          <a:effectLst/>
                          <a:latin typeface="Calibri"/>
                        </a:rPr>
                        <a:t>Rubella</a:t>
                      </a:r>
                      <a:endParaRPr lang="en-US" sz="1600" b="1" i="0" u="none" strike="noStrike" dirty="0">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04601">
                <a:tc>
                  <a:txBody>
                    <a:bodyPr/>
                    <a:lstStyle/>
                    <a:p>
                      <a:pPr algn="l" fontAlgn="ctr"/>
                      <a:r>
                        <a:rPr lang="en-US" sz="1600" u="none" strike="noStrike" dirty="0">
                          <a:effectLst/>
                        </a:rPr>
                        <a:t>Bangladesh</a:t>
                      </a:r>
                      <a:endParaRPr lang="en-US" sz="1600" b="0" i="0" u="none" strike="noStrike" dirty="0">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kern="1200" dirty="0">
                          <a:solidFill>
                            <a:schemeClr val="dk1"/>
                          </a:solidFill>
                          <a:effectLst/>
                          <a:latin typeface="+mn-lt"/>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kern="1200" dirty="0">
                          <a:solidFill>
                            <a:schemeClr val="dk1"/>
                          </a:solidFill>
                          <a:effectLst/>
                          <a:latin typeface="+mn-lt"/>
                          <a:ea typeface="+mn-ea"/>
                          <a:cs typeface="+mn-cs"/>
                        </a:rPr>
                        <a:t>24.4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289998">
                <a:tc>
                  <a:txBody>
                    <a:bodyPr/>
                    <a:lstStyle/>
                    <a:p>
                      <a:pPr algn="l" fontAlgn="ctr"/>
                      <a:r>
                        <a:rPr lang="en-US" sz="1600" u="none" strike="noStrike">
                          <a:effectLst/>
                        </a:rPr>
                        <a:t>Bhutan</a:t>
                      </a:r>
                      <a:endParaRPr lang="en-US" sz="1600" b="0" i="0" u="none" strike="noStrike">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kern="1200" dirty="0">
                          <a:solidFill>
                            <a:schemeClr val="dk1"/>
                          </a:solidFill>
                          <a:effectLst/>
                          <a:latin typeface="+mn-lt"/>
                          <a:ea typeface="+mn-ea"/>
                          <a:cs typeface="+mn-cs"/>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r>
                        <a:rPr lang="en-US" sz="1600" u="none" strike="noStrike" kern="1200" dirty="0">
                          <a:solidFill>
                            <a:schemeClr val="dk1"/>
                          </a:solidFill>
                          <a:effectLst/>
                          <a:latin typeface="+mn-lt"/>
                          <a:ea typeface="+mn-ea"/>
                          <a:cs typeface="+mn-cs"/>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r>
              <a:tr h="304601">
                <a:tc>
                  <a:txBody>
                    <a:bodyPr/>
                    <a:lstStyle/>
                    <a:p>
                      <a:pPr algn="l" fontAlgn="ctr"/>
                      <a:r>
                        <a:rPr lang="en-US" sz="1600" u="none" strike="noStrike">
                          <a:effectLst/>
                        </a:rPr>
                        <a:t>DPRK</a:t>
                      </a:r>
                      <a:endParaRPr lang="en-US" sz="1600" b="0" i="0" u="none" strike="noStrike">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kern="1200" dirty="0">
                          <a:solidFill>
                            <a:schemeClr val="dk1"/>
                          </a:solidFill>
                          <a:effectLst/>
                          <a:latin typeface="+mn-lt"/>
                          <a:ea typeface="+mn-ea"/>
                          <a:cs typeface="+mn-cs"/>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fontAlgn="ctr"/>
                      <a:r>
                        <a:rPr lang="en-US" sz="1600" u="none" strike="noStrike" kern="1200" dirty="0">
                          <a:solidFill>
                            <a:schemeClr val="dk1"/>
                          </a:solidFill>
                          <a:effectLst/>
                          <a:latin typeface="+mn-lt"/>
                          <a:ea typeface="+mn-ea"/>
                          <a:cs typeface="+mn-cs"/>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r>
              <a:tr h="304601">
                <a:tc>
                  <a:txBody>
                    <a:bodyPr/>
                    <a:lstStyle/>
                    <a:p>
                      <a:pPr algn="l" fontAlgn="ctr"/>
                      <a:r>
                        <a:rPr lang="en-US" sz="1600" u="none" strike="noStrike" dirty="0" smtClean="0">
                          <a:effectLst/>
                        </a:rPr>
                        <a:t>India*</a:t>
                      </a:r>
                      <a:endParaRPr lang="en-US" sz="1600" b="0" i="0" u="none" strike="noStrike" dirty="0">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kern="1200" dirty="0">
                          <a:solidFill>
                            <a:schemeClr val="dk1"/>
                          </a:solidFill>
                          <a:effectLst/>
                          <a:latin typeface="+mn-lt"/>
                          <a:ea typeface="+mn-ea"/>
                          <a:cs typeface="+mn-cs"/>
                        </a:rPr>
                        <a:t>19.9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r>
                        <a:rPr lang="en-US" sz="1600" u="none" strike="noStrike" kern="1200" dirty="0">
                          <a:solidFill>
                            <a:schemeClr val="dk1"/>
                          </a:solidFill>
                          <a:effectLst/>
                          <a:latin typeface="+mn-lt"/>
                          <a:ea typeface="+mn-ea"/>
                          <a:cs typeface="+mn-cs"/>
                        </a:rPr>
                        <a:t>38.5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304601">
                <a:tc>
                  <a:txBody>
                    <a:bodyPr/>
                    <a:lstStyle/>
                    <a:p>
                      <a:pPr algn="l" fontAlgn="ctr"/>
                      <a:r>
                        <a:rPr lang="en-US" sz="1600" u="none" strike="noStrike" dirty="0" smtClean="0">
                          <a:effectLst/>
                        </a:rPr>
                        <a:t>Indonesia*</a:t>
                      </a:r>
                      <a:endParaRPr lang="en-US" sz="1600" b="0" i="0" u="none" strike="noStrike" dirty="0">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kern="1200" dirty="0">
                          <a:solidFill>
                            <a:schemeClr val="dk1"/>
                          </a:solidFill>
                          <a:effectLst/>
                          <a:latin typeface="+mn-lt"/>
                          <a:ea typeface="+mn-ea"/>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kern="1200" dirty="0">
                          <a:solidFill>
                            <a:schemeClr val="dk1"/>
                          </a:solidFill>
                          <a:effectLst/>
                          <a:latin typeface="+mn-lt"/>
                          <a:ea typeface="+mn-ea"/>
                          <a:cs typeface="+mn-cs"/>
                        </a:rPr>
                        <a:t> </a:t>
                      </a:r>
                      <a:r>
                        <a:rPr lang="en-US" sz="1600" u="none" strike="noStrike" kern="1200" dirty="0" smtClean="0">
                          <a:solidFill>
                            <a:schemeClr val="dk1"/>
                          </a:solidFill>
                          <a:effectLst/>
                          <a:latin typeface="+mn-lt"/>
                          <a:ea typeface="+mn-ea"/>
                          <a:cs typeface="+mn-cs"/>
                        </a:rPr>
                        <a:t>no</a:t>
                      </a:r>
                      <a:r>
                        <a:rPr lang="en-US" sz="1600" u="none" strike="noStrike" kern="1200" baseline="0" dirty="0" smtClean="0">
                          <a:solidFill>
                            <a:schemeClr val="dk1"/>
                          </a:solidFill>
                          <a:effectLst/>
                          <a:latin typeface="+mn-lt"/>
                          <a:ea typeface="+mn-ea"/>
                          <a:cs typeface="+mn-cs"/>
                        </a:rPr>
                        <a:t> data</a:t>
                      </a:r>
                      <a:endParaRPr lang="en-US" sz="16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304601">
                <a:tc>
                  <a:txBody>
                    <a:bodyPr/>
                    <a:lstStyle/>
                    <a:p>
                      <a:pPr algn="l" fontAlgn="ctr"/>
                      <a:r>
                        <a:rPr lang="en-US" sz="1600" u="none" strike="noStrike">
                          <a:effectLst/>
                        </a:rPr>
                        <a:t>Maldives</a:t>
                      </a:r>
                      <a:endParaRPr lang="en-US" sz="1600" b="0" i="0" u="none" strike="noStrike">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kern="1200" dirty="0">
                          <a:solidFill>
                            <a:schemeClr val="dk1"/>
                          </a:solidFill>
                          <a:effectLst/>
                          <a:latin typeface="+mn-lt"/>
                          <a:ea typeface="+mn-ea"/>
                          <a:cs typeface="+mn-cs"/>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fontAlgn="ctr"/>
                      <a:r>
                        <a:rPr lang="en-US" sz="1600" u="none" strike="noStrike" kern="1200" dirty="0">
                          <a:solidFill>
                            <a:schemeClr val="dk1"/>
                          </a:solidFill>
                          <a:effectLst/>
                          <a:latin typeface="+mn-lt"/>
                          <a:ea typeface="+mn-ea"/>
                          <a:cs typeface="+mn-cs"/>
                        </a:rPr>
                        <a:t>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r>
              <a:tr h="304601">
                <a:tc>
                  <a:txBody>
                    <a:bodyPr/>
                    <a:lstStyle/>
                    <a:p>
                      <a:pPr algn="l" fontAlgn="ctr"/>
                      <a:r>
                        <a:rPr lang="en-US" sz="1600" u="none" strike="noStrike">
                          <a:effectLst/>
                        </a:rPr>
                        <a:t>Myanmar</a:t>
                      </a:r>
                      <a:endParaRPr lang="en-US" sz="1600" b="0" i="0" u="none" strike="noStrike">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kern="1200" dirty="0">
                          <a:solidFill>
                            <a:schemeClr val="dk1"/>
                          </a:solidFill>
                          <a:effectLst/>
                          <a:latin typeface="+mn-lt"/>
                          <a:ea typeface="+mn-ea"/>
                          <a:cs typeface="+mn-cs"/>
                        </a:rPr>
                        <a:t>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kern="1200" dirty="0">
                          <a:solidFill>
                            <a:schemeClr val="dk1"/>
                          </a:solidFill>
                          <a:effectLst/>
                          <a:latin typeface="+mn-lt"/>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304601">
                <a:tc>
                  <a:txBody>
                    <a:bodyPr/>
                    <a:lstStyle/>
                    <a:p>
                      <a:pPr algn="l" fontAlgn="ctr"/>
                      <a:r>
                        <a:rPr lang="en-US" sz="1600" u="none" strike="noStrike">
                          <a:effectLst/>
                        </a:rPr>
                        <a:t>Nepal</a:t>
                      </a:r>
                      <a:endParaRPr lang="en-US" sz="1600" b="0" i="0" u="none" strike="noStrike">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kern="1200" dirty="0">
                          <a:solidFill>
                            <a:schemeClr val="dk1"/>
                          </a:solidFill>
                          <a:effectLst/>
                          <a:latin typeface="+mn-lt"/>
                          <a:ea typeface="+mn-ea"/>
                          <a:cs typeface="+mn-cs"/>
                        </a:rPr>
                        <a:t>57.7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r>
                        <a:rPr lang="en-US" sz="1600" u="none" strike="noStrike" kern="1200" dirty="0">
                          <a:solidFill>
                            <a:schemeClr val="dk1"/>
                          </a:solidFill>
                          <a:effectLst/>
                          <a:latin typeface="+mn-lt"/>
                          <a:ea typeface="+mn-ea"/>
                          <a:cs typeface="+mn-cs"/>
                        </a:rPr>
                        <a:t>257.8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304601">
                <a:tc>
                  <a:txBody>
                    <a:bodyPr/>
                    <a:lstStyle/>
                    <a:p>
                      <a:pPr algn="l" fontAlgn="ctr"/>
                      <a:r>
                        <a:rPr lang="en-US" sz="1600" u="none" strike="noStrike">
                          <a:effectLst/>
                        </a:rPr>
                        <a:t>Sri Lanka</a:t>
                      </a:r>
                      <a:endParaRPr lang="en-US" sz="1600" b="0" i="0" u="none" strike="noStrike">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kern="1200" dirty="0">
                          <a:solidFill>
                            <a:schemeClr val="dk1"/>
                          </a:solidFill>
                          <a:effectLst/>
                          <a:latin typeface="+mn-lt"/>
                          <a:ea typeface="+mn-ea"/>
                          <a:cs typeface="+mn-cs"/>
                        </a:rPr>
                        <a:t>74.8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r>
                        <a:rPr lang="en-US" sz="1600" u="none" strike="noStrike" kern="1200" dirty="0">
                          <a:solidFill>
                            <a:schemeClr val="dk1"/>
                          </a:solidFill>
                          <a:effectLst/>
                          <a:latin typeface="+mn-lt"/>
                          <a:ea typeface="+mn-ea"/>
                          <a:cs typeface="+mn-cs"/>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04601">
                <a:tc>
                  <a:txBody>
                    <a:bodyPr/>
                    <a:lstStyle/>
                    <a:p>
                      <a:pPr algn="l" fontAlgn="ctr"/>
                      <a:r>
                        <a:rPr lang="en-US" sz="1600" u="none" strike="noStrike">
                          <a:effectLst/>
                        </a:rPr>
                        <a:t>Thaliand</a:t>
                      </a:r>
                      <a:endParaRPr lang="en-US" sz="1600" b="0" i="0" u="none" strike="noStrike">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kern="1200" dirty="0">
                          <a:solidFill>
                            <a:schemeClr val="dk1"/>
                          </a:solidFill>
                          <a:effectLst/>
                          <a:latin typeface="+mn-lt"/>
                          <a:ea typeface="+mn-ea"/>
                          <a:cs typeface="+mn-cs"/>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600" u="none" strike="noStrike" kern="1200" dirty="0">
                          <a:solidFill>
                            <a:schemeClr val="dk1"/>
                          </a:solidFill>
                          <a:effectLst/>
                          <a:latin typeface="+mn-lt"/>
                          <a:ea typeface="+mn-ea"/>
                          <a:cs typeface="+mn-cs"/>
                        </a:rPr>
                        <a:t> </a:t>
                      </a:r>
                      <a:r>
                        <a:rPr lang="en-US" sz="1600" u="none" strike="noStrike" kern="1200" dirty="0" smtClean="0">
                          <a:solidFill>
                            <a:schemeClr val="dk1"/>
                          </a:solidFill>
                          <a:effectLst/>
                          <a:latin typeface="+mn-lt"/>
                          <a:ea typeface="+mn-ea"/>
                          <a:cs typeface="+mn-cs"/>
                        </a:rPr>
                        <a:t>no data</a:t>
                      </a:r>
                      <a:endParaRPr lang="en-US" sz="1600" u="none" strike="noStrike" kern="1200" dirty="0">
                        <a:solidFill>
                          <a:schemeClr val="dk1"/>
                        </a:solidFill>
                        <a:effectLst/>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304601">
                <a:tc>
                  <a:txBody>
                    <a:bodyPr/>
                    <a:lstStyle/>
                    <a:p>
                      <a:pPr algn="l" fontAlgn="ctr"/>
                      <a:r>
                        <a:rPr lang="en-US" sz="1600" u="none" strike="noStrike">
                          <a:effectLst/>
                        </a:rPr>
                        <a:t>Timor-Leste</a:t>
                      </a:r>
                      <a:endParaRPr lang="en-US" sz="1600" b="0" i="0" u="none" strike="noStrike">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u="none" strike="noStrike" kern="1200" dirty="0">
                          <a:solidFill>
                            <a:schemeClr val="dk1"/>
                          </a:solidFill>
                          <a:effectLst/>
                          <a:latin typeface="+mn-lt"/>
                          <a:ea typeface="+mn-ea"/>
                          <a:cs typeface="+mn-cs"/>
                        </a:rPr>
                        <a:t>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r>
                        <a:rPr lang="en-US" sz="1600" u="none" strike="noStrike" kern="1200" dirty="0">
                          <a:solidFill>
                            <a:schemeClr val="dk1"/>
                          </a:solidFill>
                          <a:effectLst/>
                          <a:latin typeface="+mn-lt"/>
                          <a:ea typeface="+mn-ea"/>
                          <a:cs typeface="+mn-cs"/>
                        </a:rPr>
                        <a:t>8.3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r h="319831">
                <a:tc>
                  <a:txBody>
                    <a:bodyPr/>
                    <a:lstStyle/>
                    <a:p>
                      <a:pPr algn="l" fontAlgn="ctr"/>
                      <a:r>
                        <a:rPr lang="en-US" sz="1600" b="1" u="none" strike="noStrike" dirty="0">
                          <a:effectLst/>
                        </a:rPr>
                        <a:t>SEAR</a:t>
                      </a:r>
                      <a:endParaRPr lang="en-US" sz="1600" b="1" i="0" u="none" strike="noStrike" dirty="0">
                        <a:solidFill>
                          <a:srgbClr val="000000"/>
                        </a:solidFill>
                        <a:effectLst/>
                        <a:latin typeface="Calibri"/>
                      </a:endParaRPr>
                    </a:p>
                  </a:txBody>
                  <a:tcPr marL="8447" marR="8447" marT="84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600" b="1" u="none" strike="noStrike" kern="1200" dirty="0">
                          <a:solidFill>
                            <a:schemeClr val="dk1"/>
                          </a:solidFill>
                          <a:effectLst/>
                          <a:latin typeface="+mn-lt"/>
                          <a:ea typeface="+mn-ea"/>
                          <a:cs typeface="+mn-cs"/>
                        </a:rPr>
                        <a:t>15.9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algn="ctr" fontAlgn="ctr"/>
                      <a:r>
                        <a:rPr lang="en-US" sz="1600" b="1" u="none" strike="noStrike" kern="1200" dirty="0">
                          <a:solidFill>
                            <a:schemeClr val="dk1"/>
                          </a:solidFill>
                          <a:effectLst/>
                          <a:latin typeface="+mn-lt"/>
                          <a:ea typeface="+mn-ea"/>
                          <a:cs typeface="+mn-cs"/>
                        </a:rPr>
                        <a:t>38.7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r>
            </a:tbl>
          </a:graphicData>
        </a:graphic>
      </p:graphicFrame>
      <p:sp>
        <p:nvSpPr>
          <p:cNvPr id="4" name="TextBox 3"/>
          <p:cNvSpPr txBox="1"/>
          <p:nvPr/>
        </p:nvSpPr>
        <p:spPr>
          <a:xfrm>
            <a:off x="521361" y="6176336"/>
            <a:ext cx="5850839" cy="276999"/>
          </a:xfrm>
          <a:prstGeom prst="rect">
            <a:avLst/>
          </a:prstGeom>
          <a:noFill/>
        </p:spPr>
        <p:txBody>
          <a:bodyPr wrap="square" rtlCol="0">
            <a:spAutoFit/>
          </a:bodyPr>
          <a:lstStyle/>
          <a:p>
            <a:pPr fontAlgn="base">
              <a:spcBef>
                <a:spcPct val="0"/>
              </a:spcBef>
              <a:spcAft>
                <a:spcPct val="0"/>
              </a:spcAft>
            </a:pPr>
            <a:r>
              <a:rPr lang="en-US" sz="1200" dirty="0" smtClean="0">
                <a:solidFill>
                  <a:prstClr val="black"/>
                </a:solidFill>
                <a:latin typeface="Arial" charset="0"/>
                <a:cs typeface="Arial" charset="0"/>
              </a:rPr>
              <a:t>*Note: India and Indonesia are yet to fully expand the case-based surveillance nationwide.</a:t>
            </a:r>
            <a:endParaRPr lang="en-US" sz="1200" dirty="0">
              <a:solidFill>
                <a:prstClr val="black"/>
              </a:solidFill>
              <a:latin typeface="Arial" charset="0"/>
              <a:cs typeface="Arial" charset="0"/>
            </a:endParaRPr>
          </a:p>
        </p:txBody>
      </p:sp>
      <p:sp>
        <p:nvSpPr>
          <p:cNvPr id="2" name="TextBox 1"/>
          <p:cNvSpPr txBox="1"/>
          <p:nvPr/>
        </p:nvSpPr>
        <p:spPr>
          <a:xfrm>
            <a:off x="4408664" y="5085184"/>
            <a:ext cx="4540017" cy="646331"/>
          </a:xfrm>
          <a:prstGeom prst="rect">
            <a:avLst/>
          </a:prstGeom>
          <a:solidFill>
            <a:schemeClr val="tx1"/>
          </a:solidFill>
        </p:spPr>
        <p:txBody>
          <a:bodyPr wrap="square" rtlCol="0">
            <a:spAutoFit/>
          </a:bodyPr>
          <a:lstStyle/>
          <a:p>
            <a:pPr fontAlgn="base">
              <a:spcBef>
                <a:spcPct val="0"/>
              </a:spcBef>
              <a:spcAft>
                <a:spcPct val="0"/>
              </a:spcAft>
            </a:pPr>
            <a:r>
              <a:rPr lang="en-US" b="1" dirty="0" smtClean="0">
                <a:solidFill>
                  <a:prstClr val="white"/>
                </a:solidFill>
                <a:effectLst>
                  <a:outerShdw blurRad="38100" dist="38100" dir="2700000" algn="tl">
                    <a:srgbClr val="000000">
                      <a:alpha val="43137"/>
                    </a:srgbClr>
                  </a:outerShdw>
                </a:effectLst>
                <a:latin typeface="Arial" charset="0"/>
                <a:cs typeface="Arial" charset="0"/>
              </a:rPr>
              <a:t>Measles Incidence </a:t>
            </a:r>
            <a:r>
              <a:rPr lang="en-US" dirty="0" smtClean="0">
                <a:solidFill>
                  <a:prstClr val="black"/>
                </a:solidFill>
                <a:latin typeface="Arial" charset="0"/>
                <a:cs typeface="Arial" charset="0"/>
              </a:rPr>
              <a:t>–</a:t>
            </a:r>
          </a:p>
          <a:p>
            <a:pPr fontAlgn="base">
              <a:spcBef>
                <a:spcPct val="0"/>
              </a:spcBef>
              <a:spcAft>
                <a:spcPct val="0"/>
              </a:spcAft>
            </a:pPr>
            <a:r>
              <a:rPr lang="en-US" dirty="0" smtClean="0">
                <a:solidFill>
                  <a:prstClr val="black"/>
                </a:solidFill>
                <a:latin typeface="Arial" charset="0"/>
                <a:cs typeface="Arial" charset="0"/>
              </a:rPr>
              <a:t> </a:t>
            </a:r>
            <a:r>
              <a:rPr lang="en-US" u="sng" dirty="0" smtClean="0">
                <a:solidFill>
                  <a:srgbClr val="FF0000"/>
                </a:solidFill>
                <a:latin typeface="Arial" charset="0"/>
                <a:cs typeface="Arial" charset="0"/>
              </a:rPr>
              <a:t>&gt;</a:t>
            </a:r>
            <a:r>
              <a:rPr lang="en-US" dirty="0" smtClean="0">
                <a:solidFill>
                  <a:srgbClr val="FF0000"/>
                </a:solidFill>
                <a:latin typeface="Arial" charset="0"/>
                <a:cs typeface="Arial" charset="0"/>
              </a:rPr>
              <a:t>5/million</a:t>
            </a:r>
            <a:r>
              <a:rPr lang="en-US" dirty="0" smtClean="0">
                <a:solidFill>
                  <a:prstClr val="black"/>
                </a:solidFill>
                <a:latin typeface="Arial" charset="0"/>
                <a:cs typeface="Arial" charset="0"/>
              </a:rPr>
              <a:t>; </a:t>
            </a:r>
            <a:r>
              <a:rPr lang="en-US" dirty="0" smtClean="0">
                <a:solidFill>
                  <a:srgbClr val="FFFF00"/>
                </a:solidFill>
                <a:latin typeface="Arial" charset="0"/>
                <a:cs typeface="Arial" charset="0"/>
              </a:rPr>
              <a:t>&lt;5 per million, </a:t>
            </a:r>
            <a:r>
              <a:rPr lang="en-US" dirty="0" smtClean="0">
                <a:solidFill>
                  <a:srgbClr val="00B050"/>
                </a:solidFill>
                <a:latin typeface="Arial" charset="0"/>
                <a:cs typeface="Arial" charset="0"/>
              </a:rPr>
              <a:t>zero cases </a:t>
            </a:r>
            <a:endParaRPr lang="en-US" dirty="0">
              <a:solidFill>
                <a:srgbClr val="00B050"/>
              </a:solidFill>
              <a:latin typeface="Arial" charset="0"/>
              <a:cs typeface="Arial" charset="0"/>
            </a:endParaRPr>
          </a:p>
        </p:txBody>
      </p:sp>
    </p:spTree>
    <p:extLst>
      <p:ext uri="{BB962C8B-B14F-4D97-AF65-F5344CB8AC3E}">
        <p14:creationId xmlns:p14="http://schemas.microsoft.com/office/powerpoint/2010/main" val="1657359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70C0"/>
                </a:solidFill>
                <a:latin typeface="+mj-lt"/>
              </a:rPr>
              <a:t>SEAR seems to have countries in four different stages of population immunity</a:t>
            </a:r>
          </a:p>
        </p:txBody>
      </p:sp>
      <p:sp>
        <p:nvSpPr>
          <p:cNvPr id="3" name="Content Placeholder 2"/>
          <p:cNvSpPr>
            <a:spLocks noGrp="1"/>
          </p:cNvSpPr>
          <p:nvPr>
            <p:ph idx="1"/>
          </p:nvPr>
        </p:nvSpPr>
        <p:spPr>
          <a:xfrm>
            <a:off x="457200" y="1484784"/>
            <a:ext cx="8229600" cy="4525963"/>
          </a:xfrm>
        </p:spPr>
        <p:txBody>
          <a:bodyPr>
            <a:normAutofit fontScale="85000" lnSpcReduction="20000"/>
          </a:bodyPr>
          <a:lstStyle/>
          <a:p>
            <a:pPr marL="0" lvl="0" indent="0">
              <a:buNone/>
            </a:pPr>
            <a:endParaRPr lang="en-US" dirty="0" smtClean="0"/>
          </a:p>
          <a:p>
            <a:pPr marL="457200" lvl="0" indent="-457200">
              <a:buFont typeface="+mj-lt"/>
              <a:buAutoNum type="arabicPeriod"/>
            </a:pPr>
            <a:r>
              <a:rPr lang="en-US" dirty="0" smtClean="0">
                <a:latin typeface="+mn-lt"/>
              </a:rPr>
              <a:t>Countries </a:t>
            </a:r>
            <a:r>
              <a:rPr lang="en-US" dirty="0">
                <a:latin typeface="+mn-lt"/>
              </a:rPr>
              <a:t>with low/no transmission and immunity gap closed in all age groups </a:t>
            </a:r>
            <a:r>
              <a:rPr lang="en-US" dirty="0" smtClean="0">
                <a:latin typeface="+mn-lt"/>
              </a:rPr>
              <a:t>: </a:t>
            </a:r>
            <a:r>
              <a:rPr lang="en-US" dirty="0">
                <a:latin typeface="+mn-lt"/>
              </a:rPr>
              <a:t>DPR Korea, Thailand and Maldives</a:t>
            </a:r>
          </a:p>
          <a:p>
            <a:pPr marL="457200" lvl="0" indent="-457200">
              <a:buFont typeface="+mj-lt"/>
              <a:buAutoNum type="arabicPeriod"/>
            </a:pPr>
            <a:r>
              <a:rPr lang="en-US" dirty="0">
                <a:latin typeface="+mn-lt"/>
              </a:rPr>
              <a:t>Countries with very low incidence of measles cases but with </a:t>
            </a:r>
            <a:r>
              <a:rPr lang="en-US" dirty="0" smtClean="0">
                <a:latin typeface="+mn-lt"/>
              </a:rPr>
              <a:t>resurgence : </a:t>
            </a:r>
            <a:r>
              <a:rPr lang="en-US" dirty="0">
                <a:latin typeface="+mn-lt"/>
              </a:rPr>
              <a:t>Sri Lanka and Bhutan </a:t>
            </a:r>
          </a:p>
          <a:p>
            <a:pPr marL="457200" lvl="0" indent="-457200">
              <a:buFont typeface="+mj-lt"/>
              <a:buAutoNum type="arabicPeriod"/>
            </a:pPr>
            <a:r>
              <a:rPr lang="en-US" dirty="0">
                <a:latin typeface="+mn-lt"/>
              </a:rPr>
              <a:t>Countries that have </a:t>
            </a:r>
            <a:r>
              <a:rPr lang="en-US" dirty="0" smtClean="0">
                <a:latin typeface="+mn-lt"/>
              </a:rPr>
              <a:t>progressed to close the </a:t>
            </a:r>
            <a:r>
              <a:rPr lang="en-US" dirty="0">
                <a:latin typeface="+mn-lt"/>
              </a:rPr>
              <a:t>immunity gap </a:t>
            </a:r>
            <a:r>
              <a:rPr lang="en-US" dirty="0" smtClean="0">
                <a:latin typeface="+mn-lt"/>
              </a:rPr>
              <a:t>in</a:t>
            </a:r>
            <a:r>
              <a:rPr lang="en-US" dirty="0">
                <a:latin typeface="+mn-lt"/>
              </a:rPr>
              <a:t> children and young adults (up to the age of 14 years) but </a:t>
            </a:r>
            <a:r>
              <a:rPr lang="en-US" dirty="0" smtClean="0">
                <a:latin typeface="+mn-lt"/>
              </a:rPr>
              <a:t>not in older population: Bangladesh</a:t>
            </a:r>
            <a:r>
              <a:rPr lang="en-US" dirty="0">
                <a:latin typeface="+mn-lt"/>
              </a:rPr>
              <a:t>, Myanmar,  Nepal,  and Timor-Leste</a:t>
            </a:r>
          </a:p>
          <a:p>
            <a:pPr marL="457200" lvl="0" indent="-457200">
              <a:buFont typeface="+mj-lt"/>
              <a:buAutoNum type="arabicPeriod"/>
            </a:pPr>
            <a:r>
              <a:rPr lang="en-US" dirty="0">
                <a:latin typeface="+mn-lt"/>
              </a:rPr>
              <a:t>Countries with huge birth cohorts and yet to close the immunity gap even in children : India and Indonesia</a:t>
            </a:r>
          </a:p>
          <a:p>
            <a:endParaRPr lang="en-US" dirty="0"/>
          </a:p>
        </p:txBody>
      </p:sp>
    </p:spTree>
    <p:extLst>
      <p:ext uri="{BB962C8B-B14F-4D97-AF65-F5344CB8AC3E}">
        <p14:creationId xmlns:p14="http://schemas.microsoft.com/office/powerpoint/2010/main" val="779531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67544" y="3719026"/>
            <a:ext cx="1324402" cy="2177663"/>
            <a:chOff x="899592" y="3214717"/>
            <a:chExt cx="1324402" cy="2177663"/>
          </a:xfrm>
        </p:grpSpPr>
        <p:sp>
          <p:nvSpPr>
            <p:cNvPr id="2" name="TextBox 1"/>
            <p:cNvSpPr txBox="1"/>
            <p:nvPr/>
          </p:nvSpPr>
          <p:spPr>
            <a:xfrm>
              <a:off x="971600" y="3214717"/>
              <a:ext cx="986167" cy="523220"/>
            </a:xfrm>
            <a:prstGeom prst="rect">
              <a:avLst/>
            </a:prstGeom>
            <a:noFill/>
          </p:spPr>
          <p:txBody>
            <a:bodyPr wrap="none" rtlCol="0">
              <a:spAutoFit/>
            </a:bodyPr>
            <a:lstStyle/>
            <a:p>
              <a:r>
                <a:rPr lang="en-US" sz="2800" b="1" dirty="0" smtClean="0">
                  <a:solidFill>
                    <a:srgbClr val="1F497D">
                      <a:lumMod val="75000"/>
                    </a:srgbClr>
                  </a:solidFill>
                  <a:latin typeface="Arial" panose="020B0604020202020204" pitchFamily="34" charset="0"/>
                  <a:cs typeface="Arial" panose="020B0604020202020204" pitchFamily="34" charset="0"/>
                </a:rPr>
                <a:t>2003</a:t>
              </a:r>
              <a:endParaRPr lang="en-US" sz="1400" b="1" dirty="0">
                <a:solidFill>
                  <a:srgbClr val="1F497D">
                    <a:lumMod val="75000"/>
                  </a:srgbClr>
                </a:solidFill>
                <a:latin typeface="Arial" panose="020B0604020202020204" pitchFamily="34" charset="0"/>
                <a:cs typeface="Arial" panose="020B0604020202020204" pitchFamily="34" charset="0"/>
              </a:endParaRPr>
            </a:p>
          </p:txBody>
        </p:sp>
        <p:sp>
          <p:nvSpPr>
            <p:cNvPr id="7" name="Down Arrow 6"/>
            <p:cNvSpPr/>
            <p:nvPr/>
          </p:nvSpPr>
          <p:spPr>
            <a:xfrm>
              <a:off x="1331640" y="389075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10" name="TextBox 9"/>
            <p:cNvSpPr txBox="1"/>
            <p:nvPr/>
          </p:nvSpPr>
          <p:spPr>
            <a:xfrm>
              <a:off x="899592" y="4869160"/>
              <a:ext cx="1324402" cy="523220"/>
            </a:xfrm>
            <a:prstGeom prst="rect">
              <a:avLst/>
            </a:prstGeom>
            <a:noFill/>
          </p:spPr>
          <p:txBody>
            <a:bodyPr wrap="none" rtlCol="0">
              <a:spAutoFit/>
            </a:bodyPr>
            <a:lstStyle/>
            <a:p>
              <a:r>
                <a:rPr lang="en-US" sz="2800" b="1" dirty="0" smtClean="0">
                  <a:solidFill>
                    <a:srgbClr val="1F497D">
                      <a:lumMod val="75000"/>
                    </a:srgbClr>
                  </a:solidFill>
                  <a:latin typeface="Arial" panose="020B0604020202020204" pitchFamily="34" charset="0"/>
                  <a:cs typeface="Arial" panose="020B0604020202020204" pitchFamily="34" charset="0"/>
                </a:rPr>
                <a:t>8 Labs</a:t>
              </a:r>
              <a:endParaRPr lang="en-US" sz="2800" b="1" dirty="0">
                <a:solidFill>
                  <a:srgbClr val="1F497D">
                    <a:lumMod val="75000"/>
                  </a:srgbClr>
                </a:solidFill>
                <a:latin typeface="Arial" panose="020B0604020202020204" pitchFamily="34" charset="0"/>
                <a:cs typeface="Arial" panose="020B0604020202020204" pitchFamily="34" charset="0"/>
              </a:endParaRPr>
            </a:p>
          </p:txBody>
        </p:sp>
      </p:grpSp>
      <p:sp>
        <p:nvSpPr>
          <p:cNvPr id="14" name="TextBox 13"/>
          <p:cNvSpPr txBox="1"/>
          <p:nvPr/>
        </p:nvSpPr>
        <p:spPr>
          <a:xfrm>
            <a:off x="0" y="6195"/>
            <a:ext cx="9144000" cy="1077218"/>
          </a:xfrm>
          <a:prstGeom prst="rect">
            <a:avLst/>
          </a:prstGeom>
          <a:noFill/>
        </p:spPr>
        <p:txBody>
          <a:bodyPr wrap="square" rtlCol="0">
            <a:spAutoFit/>
          </a:bodyPr>
          <a:lstStyle/>
          <a:p>
            <a:pPr algn="ctr"/>
            <a:r>
              <a:rPr lang="en-US" sz="3200" b="1" dirty="0" smtClean="0">
                <a:solidFill>
                  <a:srgbClr val="0070C0"/>
                </a:solidFill>
                <a:latin typeface="Arial" panose="020B0604020202020204" pitchFamily="34" charset="0"/>
                <a:ea typeface="+mj-ea"/>
                <a:cs typeface="Arial" panose="020B0604020202020204" pitchFamily="34" charset="0"/>
              </a:rPr>
              <a:t>Expansion of </a:t>
            </a:r>
            <a:r>
              <a:rPr lang="en-US" sz="3200" b="1" dirty="0">
                <a:solidFill>
                  <a:srgbClr val="0070C0"/>
                </a:solidFill>
                <a:latin typeface="Arial" panose="020B0604020202020204" pitchFamily="34" charset="0"/>
                <a:ea typeface="+mj-ea"/>
                <a:cs typeface="Arial" panose="020B0604020202020204" pitchFamily="34" charset="0"/>
              </a:rPr>
              <a:t>the SEAR Measles and Rubella Laboratory Network</a:t>
            </a:r>
          </a:p>
        </p:txBody>
      </p:sp>
      <p:grpSp>
        <p:nvGrpSpPr>
          <p:cNvPr id="40" name="Group 39"/>
          <p:cNvGrpSpPr/>
          <p:nvPr/>
        </p:nvGrpSpPr>
        <p:grpSpPr>
          <a:xfrm>
            <a:off x="1447800" y="1496252"/>
            <a:ext cx="5952929" cy="942148"/>
            <a:chOff x="1447800" y="1496252"/>
            <a:chExt cx="5952929" cy="942148"/>
          </a:xfrm>
        </p:grpSpPr>
        <p:sp>
          <p:nvSpPr>
            <p:cNvPr id="19" name="TextBox 18"/>
            <p:cNvSpPr txBox="1"/>
            <p:nvPr/>
          </p:nvSpPr>
          <p:spPr>
            <a:xfrm>
              <a:off x="2133600" y="1671935"/>
              <a:ext cx="4167616" cy="523220"/>
            </a:xfrm>
            <a:prstGeom prst="rect">
              <a:avLst/>
            </a:prstGeom>
            <a:noFill/>
          </p:spPr>
          <p:txBody>
            <a:bodyPr wrap="none" rtlCol="0">
              <a:spAutoFit/>
            </a:bodyPr>
            <a:lstStyle/>
            <a:p>
              <a:r>
                <a:rPr lang="en-US" sz="2800" b="1" i="1" dirty="0" smtClean="0">
                  <a:solidFill>
                    <a:srgbClr val="FF0000"/>
                  </a:solidFill>
                  <a:latin typeface="Arial" panose="020B0604020202020204" pitchFamily="34" charset="0"/>
                  <a:cs typeface="Arial" panose="020B0604020202020204" pitchFamily="34" charset="0"/>
                </a:rPr>
                <a:t>Established QA system</a:t>
              </a:r>
              <a:endParaRPr lang="en-US" sz="2400" b="1" i="1" dirty="0">
                <a:solidFill>
                  <a:srgbClr val="FF0000"/>
                </a:solidFill>
                <a:latin typeface="Arial" panose="020B0604020202020204" pitchFamily="34" charset="0"/>
                <a:cs typeface="Arial" panose="020B0604020202020204" pitchFamily="34" charset="0"/>
              </a:endParaRPr>
            </a:p>
          </p:txBody>
        </p:sp>
        <p:sp>
          <p:nvSpPr>
            <p:cNvPr id="20" name="Oval 19"/>
            <p:cNvSpPr/>
            <p:nvPr/>
          </p:nvSpPr>
          <p:spPr>
            <a:xfrm>
              <a:off x="1447800" y="1496252"/>
              <a:ext cx="5952929" cy="942148"/>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12" name="Group 11"/>
          <p:cNvGrpSpPr/>
          <p:nvPr/>
        </p:nvGrpSpPr>
        <p:grpSpPr>
          <a:xfrm>
            <a:off x="4163568" y="2514600"/>
            <a:ext cx="484632" cy="941832"/>
            <a:chOff x="4419600" y="2438400"/>
            <a:chExt cx="484632" cy="941832"/>
          </a:xfrm>
        </p:grpSpPr>
        <p:sp>
          <p:nvSpPr>
            <p:cNvPr id="9" name="Chevron 8"/>
            <p:cNvSpPr/>
            <p:nvPr/>
          </p:nvSpPr>
          <p:spPr>
            <a:xfrm rot="5400000">
              <a:off x="4419600" y="2438400"/>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5" name="Chevron 14"/>
            <p:cNvSpPr/>
            <p:nvPr/>
          </p:nvSpPr>
          <p:spPr>
            <a:xfrm rot="5400000">
              <a:off x="4419600" y="2895600"/>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grpSp>
      <p:grpSp>
        <p:nvGrpSpPr>
          <p:cNvPr id="25" name="Group 24"/>
          <p:cNvGrpSpPr/>
          <p:nvPr/>
        </p:nvGrpSpPr>
        <p:grpSpPr>
          <a:xfrm>
            <a:off x="2843808" y="3719026"/>
            <a:ext cx="1524776" cy="2177663"/>
            <a:chOff x="899592" y="3214717"/>
            <a:chExt cx="1524776" cy="2177663"/>
          </a:xfrm>
        </p:grpSpPr>
        <p:sp>
          <p:nvSpPr>
            <p:cNvPr id="26" name="TextBox 25"/>
            <p:cNvSpPr txBox="1"/>
            <p:nvPr/>
          </p:nvSpPr>
          <p:spPr>
            <a:xfrm>
              <a:off x="971600" y="3214717"/>
              <a:ext cx="986167" cy="523220"/>
            </a:xfrm>
            <a:prstGeom prst="rect">
              <a:avLst/>
            </a:prstGeom>
            <a:noFill/>
          </p:spPr>
          <p:txBody>
            <a:bodyPr wrap="none" rtlCol="0">
              <a:spAutoFit/>
            </a:bodyPr>
            <a:lstStyle/>
            <a:p>
              <a:r>
                <a:rPr lang="en-US" sz="2800" b="1" dirty="0" smtClean="0">
                  <a:solidFill>
                    <a:srgbClr val="1F497D">
                      <a:lumMod val="75000"/>
                    </a:srgbClr>
                  </a:solidFill>
                  <a:latin typeface="Arial" panose="020B0604020202020204" pitchFamily="34" charset="0"/>
                  <a:cs typeface="Arial" panose="020B0604020202020204" pitchFamily="34" charset="0"/>
                </a:rPr>
                <a:t>2014</a:t>
              </a:r>
              <a:endParaRPr lang="en-US" sz="1400" b="1" dirty="0">
                <a:solidFill>
                  <a:srgbClr val="1F497D">
                    <a:lumMod val="75000"/>
                  </a:srgbClr>
                </a:solidFill>
                <a:latin typeface="Arial" panose="020B0604020202020204" pitchFamily="34" charset="0"/>
                <a:cs typeface="Arial" panose="020B0604020202020204" pitchFamily="34" charset="0"/>
              </a:endParaRPr>
            </a:p>
          </p:txBody>
        </p:sp>
        <p:sp>
          <p:nvSpPr>
            <p:cNvPr id="27" name="Down Arrow 26"/>
            <p:cNvSpPr/>
            <p:nvPr/>
          </p:nvSpPr>
          <p:spPr>
            <a:xfrm>
              <a:off x="1331640" y="389075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28" name="TextBox 27"/>
            <p:cNvSpPr txBox="1"/>
            <p:nvPr/>
          </p:nvSpPr>
          <p:spPr>
            <a:xfrm>
              <a:off x="899592" y="4869160"/>
              <a:ext cx="1524776" cy="523220"/>
            </a:xfrm>
            <a:prstGeom prst="rect">
              <a:avLst/>
            </a:prstGeom>
            <a:noFill/>
          </p:spPr>
          <p:txBody>
            <a:bodyPr wrap="none" rtlCol="0">
              <a:spAutoFit/>
            </a:bodyPr>
            <a:lstStyle/>
            <a:p>
              <a:r>
                <a:rPr lang="en-US" sz="2800" b="1" dirty="0" smtClean="0">
                  <a:solidFill>
                    <a:srgbClr val="1F497D">
                      <a:lumMod val="75000"/>
                    </a:srgbClr>
                  </a:solidFill>
                  <a:latin typeface="Arial" panose="020B0604020202020204" pitchFamily="34" charset="0"/>
                  <a:cs typeface="Arial" panose="020B0604020202020204" pitchFamily="34" charset="0"/>
                </a:rPr>
                <a:t>37 Labs</a:t>
              </a:r>
              <a:endParaRPr lang="en-US" sz="2800" b="1" dirty="0">
                <a:solidFill>
                  <a:srgbClr val="1F497D">
                    <a:lumMod val="75000"/>
                  </a:srgbClr>
                </a:solidFill>
                <a:latin typeface="Arial" panose="020B0604020202020204" pitchFamily="34" charset="0"/>
                <a:cs typeface="Arial" panose="020B0604020202020204" pitchFamily="34" charset="0"/>
              </a:endParaRPr>
            </a:p>
          </p:txBody>
        </p:sp>
      </p:grpSp>
      <p:cxnSp>
        <p:nvCxnSpPr>
          <p:cNvPr id="33" name="Straight Arrow Connector 32"/>
          <p:cNvCxnSpPr/>
          <p:nvPr/>
        </p:nvCxnSpPr>
        <p:spPr>
          <a:xfrm>
            <a:off x="1835696" y="4038600"/>
            <a:ext cx="983704"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211960" y="4038600"/>
            <a:ext cx="86409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7179689" y="3717032"/>
            <a:ext cx="1734770" cy="2160240"/>
            <a:chOff x="899592" y="3155811"/>
            <a:chExt cx="1660676" cy="2160240"/>
          </a:xfrm>
        </p:grpSpPr>
        <p:sp>
          <p:nvSpPr>
            <p:cNvPr id="35" name="TextBox 34"/>
            <p:cNvSpPr txBox="1"/>
            <p:nvPr/>
          </p:nvSpPr>
          <p:spPr>
            <a:xfrm>
              <a:off x="1043721" y="3155811"/>
              <a:ext cx="944047" cy="523220"/>
            </a:xfrm>
            <a:prstGeom prst="rect">
              <a:avLst/>
            </a:prstGeom>
            <a:noFill/>
          </p:spPr>
          <p:txBody>
            <a:bodyPr wrap="none" rtlCol="0">
              <a:spAutoFit/>
            </a:bodyPr>
            <a:lstStyle/>
            <a:p>
              <a:r>
                <a:rPr lang="en-US" sz="2800" b="1" dirty="0" smtClean="0">
                  <a:solidFill>
                    <a:srgbClr val="1F497D">
                      <a:lumMod val="75000"/>
                    </a:srgbClr>
                  </a:solidFill>
                  <a:latin typeface="Arial" panose="020B0604020202020204" pitchFamily="34" charset="0"/>
                  <a:cs typeface="Arial" panose="020B0604020202020204" pitchFamily="34" charset="0"/>
                </a:rPr>
                <a:t>2020</a:t>
              </a:r>
              <a:endParaRPr lang="en-US" sz="1400" b="1" dirty="0">
                <a:solidFill>
                  <a:srgbClr val="1F497D">
                    <a:lumMod val="75000"/>
                  </a:srgbClr>
                </a:solidFill>
                <a:latin typeface="Arial" panose="020B0604020202020204" pitchFamily="34" charset="0"/>
                <a:cs typeface="Arial" panose="020B0604020202020204" pitchFamily="34" charset="0"/>
              </a:endParaRPr>
            </a:p>
          </p:txBody>
        </p:sp>
        <p:sp>
          <p:nvSpPr>
            <p:cNvPr id="36" name="Down Arrow 35"/>
            <p:cNvSpPr/>
            <p:nvPr/>
          </p:nvSpPr>
          <p:spPr>
            <a:xfrm>
              <a:off x="1331640" y="38038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37" name="TextBox 36"/>
            <p:cNvSpPr txBox="1"/>
            <p:nvPr/>
          </p:nvSpPr>
          <p:spPr>
            <a:xfrm>
              <a:off x="899592" y="4792831"/>
              <a:ext cx="1660676" cy="523220"/>
            </a:xfrm>
            <a:prstGeom prst="rect">
              <a:avLst/>
            </a:prstGeom>
            <a:noFill/>
          </p:spPr>
          <p:txBody>
            <a:bodyPr wrap="none" rtlCol="0">
              <a:spAutoFit/>
            </a:bodyPr>
            <a:lstStyle/>
            <a:p>
              <a:r>
                <a:rPr lang="en-US" sz="2800" b="1" dirty="0" smtClean="0">
                  <a:solidFill>
                    <a:srgbClr val="1F497D">
                      <a:lumMod val="75000"/>
                    </a:srgbClr>
                  </a:solidFill>
                  <a:latin typeface="Arial" panose="020B0604020202020204" pitchFamily="34" charset="0"/>
                  <a:cs typeface="Arial" panose="020B0604020202020204" pitchFamily="34" charset="0"/>
                </a:rPr>
                <a:t>45+ Labs</a:t>
              </a:r>
              <a:endParaRPr lang="en-US" sz="3200" b="1" dirty="0">
                <a:solidFill>
                  <a:srgbClr val="FF0000"/>
                </a:solidFill>
                <a:latin typeface="Arial" panose="020B0604020202020204" pitchFamily="34" charset="0"/>
                <a:cs typeface="Arial" panose="020B0604020202020204" pitchFamily="34" charset="0"/>
              </a:endParaRPr>
            </a:p>
          </p:txBody>
        </p:sp>
      </p:grpSp>
      <p:cxnSp>
        <p:nvCxnSpPr>
          <p:cNvPr id="38" name="Straight Arrow Connector 37"/>
          <p:cNvCxnSpPr/>
          <p:nvPr/>
        </p:nvCxnSpPr>
        <p:spPr>
          <a:xfrm>
            <a:off x="6372200" y="4077072"/>
            <a:ext cx="936104"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5049535" y="3717032"/>
            <a:ext cx="1524776" cy="2177663"/>
            <a:chOff x="899592" y="3214717"/>
            <a:chExt cx="1524776" cy="2177663"/>
          </a:xfrm>
        </p:grpSpPr>
        <p:sp>
          <p:nvSpPr>
            <p:cNvPr id="42" name="TextBox 41"/>
            <p:cNvSpPr txBox="1"/>
            <p:nvPr/>
          </p:nvSpPr>
          <p:spPr>
            <a:xfrm>
              <a:off x="971600" y="3214717"/>
              <a:ext cx="986167" cy="523220"/>
            </a:xfrm>
            <a:prstGeom prst="rect">
              <a:avLst/>
            </a:prstGeom>
            <a:noFill/>
          </p:spPr>
          <p:txBody>
            <a:bodyPr wrap="none" rtlCol="0">
              <a:spAutoFit/>
            </a:bodyPr>
            <a:lstStyle/>
            <a:p>
              <a:r>
                <a:rPr lang="en-US" sz="2800" b="1" dirty="0" smtClean="0">
                  <a:solidFill>
                    <a:srgbClr val="1F497D">
                      <a:lumMod val="75000"/>
                    </a:srgbClr>
                  </a:solidFill>
                  <a:latin typeface="Arial" panose="020B0604020202020204" pitchFamily="34" charset="0"/>
                  <a:cs typeface="Arial" panose="020B0604020202020204" pitchFamily="34" charset="0"/>
                </a:rPr>
                <a:t>2015</a:t>
              </a:r>
              <a:endParaRPr lang="en-US" sz="1400" b="1" dirty="0">
                <a:solidFill>
                  <a:srgbClr val="1F497D">
                    <a:lumMod val="75000"/>
                  </a:srgbClr>
                </a:solidFill>
                <a:latin typeface="Arial" panose="020B0604020202020204" pitchFamily="34" charset="0"/>
                <a:cs typeface="Arial" panose="020B0604020202020204" pitchFamily="34" charset="0"/>
              </a:endParaRPr>
            </a:p>
          </p:txBody>
        </p:sp>
        <p:sp>
          <p:nvSpPr>
            <p:cNvPr id="43" name="Down Arrow 42"/>
            <p:cNvSpPr/>
            <p:nvPr/>
          </p:nvSpPr>
          <p:spPr>
            <a:xfrm>
              <a:off x="1331640" y="389075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prstClr val="white"/>
                </a:solidFill>
              </a:endParaRPr>
            </a:p>
          </p:txBody>
        </p:sp>
        <p:sp>
          <p:nvSpPr>
            <p:cNvPr id="44" name="TextBox 43"/>
            <p:cNvSpPr txBox="1"/>
            <p:nvPr/>
          </p:nvSpPr>
          <p:spPr>
            <a:xfrm>
              <a:off x="899592" y="4869160"/>
              <a:ext cx="1524776" cy="523220"/>
            </a:xfrm>
            <a:prstGeom prst="rect">
              <a:avLst/>
            </a:prstGeom>
            <a:noFill/>
          </p:spPr>
          <p:txBody>
            <a:bodyPr wrap="none" rtlCol="0">
              <a:spAutoFit/>
            </a:bodyPr>
            <a:lstStyle/>
            <a:p>
              <a:r>
                <a:rPr lang="en-US" sz="2800" b="1" dirty="0" smtClean="0">
                  <a:solidFill>
                    <a:srgbClr val="1F497D">
                      <a:lumMod val="75000"/>
                    </a:srgbClr>
                  </a:solidFill>
                  <a:latin typeface="Arial" panose="020B0604020202020204" pitchFamily="34" charset="0"/>
                  <a:cs typeface="Arial" panose="020B0604020202020204" pitchFamily="34" charset="0"/>
                </a:rPr>
                <a:t>39 Labs</a:t>
              </a:r>
              <a:endParaRPr lang="en-US" sz="2800" b="1" dirty="0">
                <a:solidFill>
                  <a:srgbClr val="1F497D">
                    <a:lumMod val="75000"/>
                  </a:srgb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7908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9825" y="629399"/>
            <a:ext cx="7944941" cy="55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1" y="44624"/>
            <a:ext cx="8975535" cy="584775"/>
          </a:xfrm>
          <a:prstGeom prst="rect">
            <a:avLst/>
          </a:prstGeom>
          <a:noFill/>
        </p:spPr>
        <p:txBody>
          <a:bodyPr wrap="none" rtlCol="0">
            <a:spAutoFit/>
          </a:bodyPr>
          <a:lstStyle/>
          <a:p>
            <a:pPr lvl="0" algn="ctr" fontAlgn="base">
              <a:spcBef>
                <a:spcPct val="0"/>
              </a:spcBef>
              <a:spcAft>
                <a:spcPct val="0"/>
              </a:spcAft>
              <a:defRPr/>
            </a:pPr>
            <a:r>
              <a:rPr lang="en-US" sz="3200" b="1" dirty="0">
                <a:solidFill>
                  <a:srgbClr val="0070C0"/>
                </a:solidFill>
                <a:latin typeface="Arial" panose="020B0604020202020204" pitchFamily="34" charset="0"/>
                <a:ea typeface="+mj-ea"/>
                <a:cs typeface="Arial" panose="020B0604020202020204" pitchFamily="34" charset="0"/>
              </a:rPr>
              <a:t>SEAR MR Laboratory Network, 2015: 39 </a:t>
            </a:r>
            <a:r>
              <a:rPr lang="en-US" sz="3200" b="1" dirty="0" smtClean="0">
                <a:solidFill>
                  <a:srgbClr val="0070C0"/>
                </a:solidFill>
                <a:latin typeface="Arial" panose="020B0604020202020204" pitchFamily="34" charset="0"/>
                <a:ea typeface="+mj-ea"/>
                <a:cs typeface="Arial" panose="020B0604020202020204" pitchFamily="34" charset="0"/>
              </a:rPr>
              <a:t>Labs</a:t>
            </a:r>
            <a:endParaRPr lang="en-US" sz="3600" b="1" dirty="0">
              <a:solidFill>
                <a:srgbClr val="0070C0"/>
              </a:solidFill>
              <a:latin typeface="Arial" panose="020B0604020202020204" pitchFamily="34" charset="0"/>
              <a:ea typeface="+mj-ea"/>
              <a:cs typeface="Arial" panose="020B0604020202020204" pitchFamily="34" charset="0"/>
            </a:endParaRPr>
          </a:p>
        </p:txBody>
      </p:sp>
      <p:sp>
        <p:nvSpPr>
          <p:cNvPr id="5" name="Rectangle 4"/>
          <p:cNvSpPr/>
          <p:nvPr/>
        </p:nvSpPr>
        <p:spPr>
          <a:xfrm>
            <a:off x="1910363" y="6424994"/>
            <a:ext cx="5945430" cy="369332"/>
          </a:xfrm>
          <a:prstGeom prst="rect">
            <a:avLst/>
          </a:prstGeom>
          <a:solidFill>
            <a:schemeClr val="bg1"/>
          </a:solidFill>
        </p:spPr>
        <p:txBody>
          <a:bodyPr wrap="square">
            <a:spAutoFit/>
          </a:bodyPr>
          <a:lstStyle/>
          <a:p>
            <a:r>
              <a:rPr lang="en-GB" sz="600" dirty="0">
                <a:solidFill>
                  <a:srgbClr val="000000"/>
                </a:solidFill>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lang="en-GB" sz="600" dirty="0">
                <a:solidFill>
                  <a:srgbClr val="000000"/>
                </a:solidFill>
                <a:sym typeface="Symbol" pitchFamily="18" charset="2"/>
              </a:rPr>
              <a:t></a:t>
            </a:r>
            <a:r>
              <a:rPr lang="en-GB" sz="600" dirty="0">
                <a:solidFill>
                  <a:srgbClr val="000000"/>
                </a:solidFill>
              </a:rPr>
              <a:t> WHO 2015. All rights reserved</a:t>
            </a:r>
            <a:endParaRPr lang="en-US" sz="600" dirty="0"/>
          </a:p>
        </p:txBody>
      </p:sp>
      <p:sp>
        <p:nvSpPr>
          <p:cNvPr id="4" name="TextBox 3"/>
          <p:cNvSpPr txBox="1"/>
          <p:nvPr/>
        </p:nvSpPr>
        <p:spPr>
          <a:xfrm>
            <a:off x="6228184" y="4005064"/>
            <a:ext cx="2233636" cy="307777"/>
          </a:xfrm>
          <a:prstGeom prst="rect">
            <a:avLst/>
          </a:prstGeom>
          <a:noFill/>
        </p:spPr>
        <p:txBody>
          <a:bodyPr wrap="square" rtlCol="0">
            <a:spAutoFit/>
          </a:bodyPr>
          <a:lstStyle/>
          <a:p>
            <a:pPr marL="285750" indent="-285750">
              <a:buFont typeface="Wingdings" panose="05000000000000000000" pitchFamily="2" charset="2"/>
              <a:buChar char="Ø"/>
            </a:pPr>
            <a:r>
              <a:rPr lang="en-US" sz="1400" b="1" dirty="0" smtClean="0">
                <a:solidFill>
                  <a:schemeClr val="accent6">
                    <a:lumMod val="50000"/>
                  </a:schemeClr>
                </a:solidFill>
              </a:rPr>
              <a:t>1 India: ERC</a:t>
            </a:r>
            <a:r>
              <a:rPr lang="en-US" sz="1400" b="1" dirty="0" smtClean="0">
                <a:solidFill>
                  <a:schemeClr val="accent6">
                    <a:lumMod val="50000"/>
                  </a:schemeClr>
                </a:solidFill>
              </a:rPr>
              <a:t>, Mumbai</a:t>
            </a:r>
            <a:endParaRPr lang="en-US" sz="1600" b="1" dirty="0">
              <a:solidFill>
                <a:schemeClr val="accent6">
                  <a:lumMod val="50000"/>
                </a:schemeClr>
              </a:solidFill>
            </a:endParaRPr>
          </a:p>
        </p:txBody>
      </p:sp>
      <p:sp>
        <p:nvSpPr>
          <p:cNvPr id="6" name="Rectangle 5"/>
          <p:cNvSpPr/>
          <p:nvPr/>
        </p:nvSpPr>
        <p:spPr>
          <a:xfrm>
            <a:off x="6228184" y="4005064"/>
            <a:ext cx="2233636" cy="369332"/>
          </a:xfrm>
          <a:prstGeom prst="rect">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460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IRD_presentation_LIGHT">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5154</TotalTime>
  <Words>2861</Words>
  <Application>Microsoft Office PowerPoint</Application>
  <PresentationFormat>On-screen Show (4:3)</PresentationFormat>
  <Paragraphs>853</Paragraphs>
  <Slides>38</Slides>
  <Notes>8</Notes>
  <HiddenSlides>0</HiddenSlides>
  <MMClips>0</MMClips>
  <ScaleCrop>false</ScaleCrop>
  <HeadingPairs>
    <vt:vector size="6" baseType="variant">
      <vt:variant>
        <vt:lpstr>Theme</vt:lpstr>
      </vt:variant>
      <vt:variant>
        <vt:i4>10</vt:i4>
      </vt:variant>
      <vt:variant>
        <vt:lpstr>Embedded OLE Servers</vt:lpstr>
      </vt:variant>
      <vt:variant>
        <vt:i4>1</vt:i4>
      </vt:variant>
      <vt:variant>
        <vt:lpstr>Slide Titles</vt:lpstr>
      </vt:variant>
      <vt:variant>
        <vt:i4>38</vt:i4>
      </vt:variant>
    </vt:vector>
  </HeadingPairs>
  <TitlesOfParts>
    <vt:vector size="49" baseType="lpstr">
      <vt:lpstr>Office Theme</vt:lpstr>
      <vt:lpstr>1_Office Theme</vt:lpstr>
      <vt:lpstr>NCIRD_presentation_LIGHT</vt:lpstr>
      <vt:lpstr>2_Office Theme</vt:lpstr>
      <vt:lpstr>3_Office Theme</vt:lpstr>
      <vt:lpstr>4_Office Theme</vt:lpstr>
      <vt:lpstr>5_Office Theme</vt:lpstr>
      <vt:lpstr>6_Office Theme</vt:lpstr>
      <vt:lpstr>7_Office Theme</vt:lpstr>
      <vt:lpstr>13_Office Theme</vt:lpstr>
      <vt:lpstr>Worksheet</vt:lpstr>
      <vt:lpstr>Regional updates: Measles and Rubella Laboratory network in the South East Asia</vt:lpstr>
      <vt:lpstr>Regional Measles and Rubella Goals</vt:lpstr>
      <vt:lpstr>PowerPoint Presentation</vt:lpstr>
      <vt:lpstr>PowerPoint Presentation</vt:lpstr>
      <vt:lpstr>Measles-Rubella Surveillance Indicators - 2015</vt:lpstr>
      <vt:lpstr>Measles-Rubella Surveillance 2015-  Incidence by country </vt:lpstr>
      <vt:lpstr>SEAR seems to have countries in four different stages of population immunity</vt:lpstr>
      <vt:lpstr>PowerPoint Presentation</vt:lpstr>
      <vt:lpstr>PowerPoint Presentation</vt:lpstr>
      <vt:lpstr>PowerPoint Presentation</vt:lpstr>
      <vt:lpstr>Number of Specimens Tested by the  SEAR MR Lab Network, 2009-2015</vt:lpstr>
      <vt:lpstr>Specimens Tested by SEAR MR Laboratory Network,  2012-2015</vt:lpstr>
      <vt:lpstr>Results reported by the laboratory within 4 days of receiving the specimen for serology</vt:lpstr>
      <vt:lpstr>PowerPoint Presentation</vt:lpstr>
      <vt:lpstr>PowerPoint Presentation</vt:lpstr>
      <vt:lpstr>Score on the WHO IgM proficiency test 2015</vt:lpstr>
      <vt:lpstr>Scoring result of Measles IgM of PT panel in SEAR</vt:lpstr>
      <vt:lpstr>Scoring result of Rubella IgM of PT panel in SEAR</vt:lpstr>
      <vt:lpstr>PowerPoint Presentation</vt:lpstr>
      <vt:lpstr>PowerPoint Presentation</vt:lpstr>
      <vt:lpstr>PowerPoint Presentation</vt:lpstr>
      <vt:lpstr>To enhance Internal quality control </vt:lpstr>
      <vt:lpstr>The further step for internal quality control improvement</vt:lpstr>
      <vt:lpstr>To enhance the virus detection and genotyping result</vt:lpstr>
      <vt:lpstr>Establishing the molecular labs for viral genome detection and amplification in 2014-2016</vt:lpstr>
      <vt:lpstr>Use the referral system in regional network to  enhance submission of genotypes sequencing data in MeaNS and RubeNS</vt:lpstr>
      <vt:lpstr>PowerPoint Presentation</vt:lpstr>
      <vt:lpstr>PowerPoint Presentation</vt:lpstr>
      <vt:lpstr>The further step is for  enhancing the use of molecular epidemiology data for identifying source of transmission</vt:lpstr>
      <vt:lpstr>Estimated budget by tests</vt:lpstr>
      <vt:lpstr>SEAR Measles and Rubella Labs Regional Office Budget Projections for 2016</vt:lpstr>
      <vt:lpstr>To support CRS surveillance system</vt:lpstr>
      <vt:lpstr> Verification Commissions and Committees </vt:lpstr>
      <vt:lpstr>Challenges </vt:lpstr>
      <vt:lpstr>Challenges</vt:lpstr>
      <vt:lpstr>Transformation  required ……</vt:lpstr>
      <vt:lpstr>Acknowledgements</vt:lpstr>
      <vt:lpstr>PowerPoint Presentation</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PATTAMADILOK, Sirima</dc:creator>
  <cp:lastModifiedBy>PATTAMADILOK, Sirima</cp:lastModifiedBy>
  <cp:revision>165</cp:revision>
  <dcterms:created xsi:type="dcterms:W3CDTF">2015-05-01T06:28:17Z</dcterms:created>
  <dcterms:modified xsi:type="dcterms:W3CDTF">2016-06-21T03:48:44Z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-1289504017</vt:i4>
  </property>
  <property fmtid="{D5CDD505-2E9C-101B-9397-08002B2CF9AE}" pid="3" name="_NewReviewCycle">
    <vt:lpwstr/>
  </property>
  <property fmtid="{D5CDD505-2E9C-101B-9397-08002B2CF9AE}" pid="4" name="_EmailSubject">
    <vt:lpwstr>need help!</vt:lpwstr>
  </property>
  <property fmtid="{D5CDD505-2E9C-101B-9397-08002B2CF9AE}" pid="5" name="_AuthorEmail">
    <vt:lpwstr>pattamadiloks@who.int</vt:lpwstr>
  </property>
  <property fmtid="{D5CDD505-2E9C-101B-9397-08002B2CF9AE}" pid="6" name="_AuthorEmailDisplayName">
    <vt:lpwstr>PATTAMADILOK, Sirima</vt:lpwstr>
  </property>
  <property fmtid="{D5CDD505-2E9C-101B-9397-08002B2CF9AE}" pid="7" name="_PreviousAdHocReviewCycleID">
    <vt:i4>-1289504017</vt:i4>
  </property>
</Properties>
</file>