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3"/>
  </p:notesMasterIdLst>
  <p:handoutMasterIdLst>
    <p:handoutMasterId r:id="rId64"/>
  </p:handoutMasterIdLst>
  <p:sldIdLst>
    <p:sldId id="256" r:id="rId3"/>
    <p:sldId id="353" r:id="rId4"/>
    <p:sldId id="316" r:id="rId5"/>
    <p:sldId id="374" r:id="rId6"/>
    <p:sldId id="372" r:id="rId7"/>
    <p:sldId id="319" r:id="rId8"/>
    <p:sldId id="320" r:id="rId9"/>
    <p:sldId id="321" r:id="rId10"/>
    <p:sldId id="323" r:id="rId11"/>
    <p:sldId id="394" r:id="rId12"/>
    <p:sldId id="322" r:id="rId13"/>
    <p:sldId id="324" r:id="rId14"/>
    <p:sldId id="325" r:id="rId15"/>
    <p:sldId id="326" r:id="rId16"/>
    <p:sldId id="327" r:id="rId17"/>
    <p:sldId id="356" r:id="rId18"/>
    <p:sldId id="360" r:id="rId19"/>
    <p:sldId id="355" r:id="rId20"/>
    <p:sldId id="354" r:id="rId21"/>
    <p:sldId id="357" r:id="rId22"/>
    <p:sldId id="361" r:id="rId23"/>
    <p:sldId id="328" r:id="rId24"/>
    <p:sldId id="329" r:id="rId25"/>
    <p:sldId id="330" r:id="rId26"/>
    <p:sldId id="331" r:id="rId27"/>
    <p:sldId id="366" r:id="rId28"/>
    <p:sldId id="365" r:id="rId29"/>
    <p:sldId id="364" r:id="rId30"/>
    <p:sldId id="363" r:id="rId31"/>
    <p:sldId id="369" r:id="rId32"/>
    <p:sldId id="368" r:id="rId33"/>
    <p:sldId id="334" r:id="rId34"/>
    <p:sldId id="335" r:id="rId35"/>
    <p:sldId id="336" r:id="rId36"/>
    <p:sldId id="337" r:id="rId37"/>
    <p:sldId id="339" r:id="rId38"/>
    <p:sldId id="398" r:id="rId39"/>
    <p:sldId id="400" r:id="rId40"/>
    <p:sldId id="397" r:id="rId41"/>
    <p:sldId id="340" r:id="rId42"/>
    <p:sldId id="395" r:id="rId43"/>
    <p:sldId id="412" r:id="rId44"/>
    <p:sldId id="396" r:id="rId45"/>
    <p:sldId id="352" r:id="rId46"/>
    <p:sldId id="411" r:id="rId47"/>
    <p:sldId id="409" r:id="rId48"/>
    <p:sldId id="410" r:id="rId49"/>
    <p:sldId id="404" r:id="rId50"/>
    <p:sldId id="405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406" r:id="rId59"/>
    <p:sldId id="407" r:id="rId60"/>
    <p:sldId id="403" r:id="rId61"/>
    <p:sldId id="302" r:id="rId6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28" autoAdjust="0"/>
  </p:normalViewPr>
  <p:slideViewPr>
    <p:cSldViewPr>
      <p:cViewPr varScale="1">
        <p:scale>
          <a:sx n="66" d="100"/>
          <a:sy n="66" d="100"/>
        </p:scale>
        <p:origin x="11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b="1"/>
              <a:t>Measles - Overall scores</a:t>
            </a:r>
          </a:p>
        </c:rich>
      </c:tx>
      <c:layout>
        <c:manualLayout>
          <c:xMode val="edge"/>
          <c:yMode val="edge"/>
          <c:x val="0.35003584229390683"/>
          <c:y val="4.5267489711934158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'Meas score Overall Final 6.6.16'!$A$3</c:f>
              <c:strCache>
                <c:ptCount val="1"/>
                <c:pt idx="0">
                  <c:v>&lt;90%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 score Overall Final 6.6.16'!$B$2:$G$2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'Meas score Overall Final 6.6.16'!$B$3:$G$3</c:f>
              <c:numCache>
                <c:formatCode>General</c:formatCode>
                <c:ptCount val="6"/>
                <c:pt idx="0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'Meas score Overall Final 6.6.16'!$A$4</c:f>
              <c:strCache>
                <c:ptCount val="1"/>
                <c:pt idx="0">
                  <c:v>≥90%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 score Overall Final 6.6.16'!$B$2:$G$2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'Meas score Overall Final 6.6.16'!$B$4:$G$4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'Meas score Overall Final 6.6.16'!$A$5</c:f>
              <c:strCache>
                <c:ptCount val="1"/>
                <c:pt idx="0">
                  <c:v>≥95%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 score Overall Final 6.6.16'!$B$2:$G$2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'Meas score Overall Final 6.6.16'!$B$5:$G$5</c:f>
              <c:numCache>
                <c:formatCode>General</c:formatCode>
                <c:ptCount val="6"/>
                <c:pt idx="0">
                  <c:v>18</c:v>
                </c:pt>
                <c:pt idx="1">
                  <c:v>11</c:v>
                </c:pt>
                <c:pt idx="2">
                  <c:v>6</c:v>
                </c:pt>
                <c:pt idx="3">
                  <c:v>31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'Meas score Overall Final 6.6.16'!$A$6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 score Overall Final 6.6.16'!$B$2:$G$2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'Meas score Overall Final 6.6.16'!$B$6:$G$6</c:f>
              <c:numCache>
                <c:formatCode>General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12</c:v>
                </c:pt>
                <c:pt idx="3">
                  <c:v>31</c:v>
                </c:pt>
                <c:pt idx="4">
                  <c:v>30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416424"/>
        <c:axId val="301417208"/>
      </c:barChart>
      <c:catAx>
        <c:axId val="301416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/>
                  <a:t>WHO region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1417208"/>
        <c:crosses val="autoZero"/>
        <c:auto val="1"/>
        <c:lblAlgn val="ctr"/>
        <c:lblOffset val="100"/>
        <c:noMultiLvlLbl val="0"/>
      </c:catAx>
      <c:valAx>
        <c:axId val="301417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/>
                  <a:t>Number of  results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1416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b="1"/>
              <a:t>Rubella</a:t>
            </a:r>
            <a:r>
              <a:rPr lang="en-AU" b="1" baseline="0"/>
              <a:t> - Overall scores</a:t>
            </a:r>
            <a:endParaRPr lang="en-AU" b="1"/>
          </a:p>
        </c:rich>
      </c:tx>
      <c:layout>
        <c:manualLayout>
          <c:xMode val="edge"/>
          <c:yMode val="edge"/>
          <c:x val="0.35424133811230585"/>
          <c:y val="4.9382716049382713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'RUB scores Overall Final'!$A$3</c:f>
              <c:strCache>
                <c:ptCount val="1"/>
                <c:pt idx="0">
                  <c:v>&lt;90%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'RUB scores Overall Final'!$B$2:$G$2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'RUB scores Overall Final'!$B$3:$G$3</c:f>
              <c:numCache>
                <c:formatCode>General</c:formatCode>
                <c:ptCount val="6"/>
                <c:pt idx="0">
                  <c:v>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'RUB scores Overall Final'!$A$4</c:f>
              <c:strCache>
                <c:ptCount val="1"/>
                <c:pt idx="0">
                  <c:v>≥90%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'RUB scores Overall Final'!$B$2:$G$2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'RUB scores Overall Final'!$B$4:$G$4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'RUB scores Overall Final'!$A$5</c:f>
              <c:strCache>
                <c:ptCount val="1"/>
                <c:pt idx="0">
                  <c:v>≥95%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'RUB scores Overall Final'!$B$2:$G$2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'RUB scores Overall Final'!$B$5:$G$5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8</c:v>
                </c:pt>
                <c:pt idx="3">
                  <c:v>28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'RUB scores Overall Final'!$A$6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'RUB scores Overall Final'!$B$2:$G$2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'RUB scores Overall Final'!$B$6:$G$6</c:f>
              <c:numCache>
                <c:formatCode>General</c:formatCode>
                <c:ptCount val="6"/>
                <c:pt idx="0">
                  <c:v>13</c:v>
                </c:pt>
                <c:pt idx="1">
                  <c:v>5</c:v>
                </c:pt>
                <c:pt idx="2">
                  <c:v>8</c:v>
                </c:pt>
                <c:pt idx="3">
                  <c:v>32</c:v>
                </c:pt>
                <c:pt idx="4">
                  <c:v>31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61128"/>
        <c:axId val="303956032"/>
      </c:barChart>
      <c:catAx>
        <c:axId val="303961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/>
                  <a:t>WHO region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3956032"/>
        <c:crosses val="autoZero"/>
        <c:auto val="1"/>
        <c:lblAlgn val="ctr"/>
        <c:lblOffset val="100"/>
        <c:noMultiLvlLbl val="0"/>
      </c:catAx>
      <c:valAx>
        <c:axId val="303956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/>
                  <a:t>Number of  results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3961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0.93704</cdr:y>
    </cdr:from>
    <cdr:to>
      <cdr:x>0.98095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213100"/>
          <a:ext cx="78486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≥90%  </a:t>
          </a:r>
          <a:r>
            <a:rPr lang="en-AU" sz="1100" dirty="0" smtClean="0"/>
            <a:t>score         </a:t>
          </a:r>
          <a:r>
            <a:rPr lang="en-AU" sz="1100" dirty="0"/>
            <a:t>92%            </a:t>
          </a:r>
          <a:r>
            <a:rPr lang="en-AU" sz="1100" dirty="0" smtClean="0"/>
            <a:t>                  </a:t>
          </a:r>
          <a:r>
            <a:rPr lang="en-AU" sz="1100" dirty="0"/>
            <a:t>100%           </a:t>
          </a:r>
          <a:r>
            <a:rPr lang="en-AU" sz="1100" dirty="0" smtClean="0"/>
            <a:t>               </a:t>
          </a:r>
          <a:r>
            <a:rPr lang="en-AU" sz="1100" dirty="0"/>
            <a:t>95%              </a:t>
          </a:r>
          <a:r>
            <a:rPr lang="en-AU" sz="1100" dirty="0" smtClean="0"/>
            <a:t>                 99</a:t>
          </a:r>
          <a:r>
            <a:rPr lang="en-AU" sz="1100" dirty="0"/>
            <a:t>%            </a:t>
          </a:r>
          <a:r>
            <a:rPr lang="en-AU" sz="1100" dirty="0" smtClean="0"/>
            <a:t>                 </a:t>
          </a:r>
          <a:r>
            <a:rPr lang="en-AU" sz="1100" dirty="0"/>
            <a:t>97%           </a:t>
          </a:r>
          <a:r>
            <a:rPr lang="en-AU" sz="1100" dirty="0" smtClean="0"/>
            <a:t>                 </a:t>
          </a:r>
          <a:r>
            <a:rPr lang="en-AU" sz="1100" dirty="0"/>
            <a:t>100%</a:t>
          </a:r>
          <a:r>
            <a:rPr lang="en-AU" sz="1100" baseline="0" dirty="0"/>
            <a:t>    </a:t>
          </a:r>
          <a:endParaRPr lang="en-A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0.91482</cdr:y>
    </cdr:from>
    <cdr:to>
      <cdr:x>0.99964</cdr:x>
      <cdr:y>0.97359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733800"/>
          <a:ext cx="7998097" cy="239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≥90% </a:t>
          </a:r>
          <a:r>
            <a:rPr lang="en-AU" sz="1100" dirty="0" smtClean="0"/>
            <a:t>score          </a:t>
          </a:r>
          <a:r>
            <a:rPr lang="en-AU" dirty="0" smtClean="0"/>
            <a:t>87</a:t>
          </a:r>
          <a:r>
            <a:rPr lang="en-AU" sz="1100" dirty="0" smtClean="0"/>
            <a:t>%                             100</a:t>
          </a:r>
          <a:r>
            <a:rPr lang="en-AU" sz="1100" dirty="0"/>
            <a:t>%           </a:t>
          </a:r>
          <a:r>
            <a:rPr lang="en-AU" sz="1100" dirty="0" smtClean="0"/>
            <a:t>              94%                             96%                         100%                          </a:t>
          </a:r>
          <a:r>
            <a:rPr lang="en-AU" sz="1100" dirty="0"/>
            <a:t>100%</a:t>
          </a:r>
          <a:r>
            <a:rPr lang="en-AU" sz="1100" baseline="0" dirty="0"/>
            <a:t>    </a:t>
          </a:r>
          <a:endParaRPr lang="en-A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64" cy="495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7" y="1"/>
            <a:ext cx="2945964" cy="495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49C8-AB96-4249-B0F6-E4E8B726DCE8}" type="datetimeFigureOut">
              <a:rPr lang="en-AU" smtClean="0"/>
              <a:t>22/06/2016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11"/>
            <a:ext cx="2945964" cy="495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7" y="9429211"/>
            <a:ext cx="2945964" cy="495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A048-5D8B-4CEC-BCE0-4030725922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58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DEC9-3106-4DEA-B7A7-70367116A497}" type="datetimeFigureOut">
              <a:rPr lang="en-AU" smtClean="0"/>
              <a:t>22/06/2016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EC0D3-2FBD-427D-AF12-75C15E6297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7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3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4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9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9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1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458-EACF-4B97-87F4-65770BAB7DA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3449-F956-4547-876D-D09EC18E1ED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69207"/>
            <a:ext cx="7239000" cy="2345593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Measles and Rubella IgM Proficiency Testing – </a:t>
            </a:r>
            <a:br>
              <a:rPr lang="en-AU" dirty="0" smtClean="0"/>
            </a:br>
            <a:r>
              <a:rPr lang="en-AU" dirty="0" smtClean="0"/>
              <a:t>Panel 01502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534400" cy="1428304"/>
          </a:xfrm>
        </p:spPr>
        <p:txBody>
          <a:bodyPr>
            <a:normAutofit/>
          </a:bodyPr>
          <a:lstStyle/>
          <a:p>
            <a:pPr algn="l"/>
            <a:r>
              <a:rPr lang="en-AU" sz="2000" dirty="0" smtClean="0">
                <a:solidFill>
                  <a:schemeClr val="bg1"/>
                </a:solidFill>
              </a:rPr>
              <a:t>Vicki Stambos</a:t>
            </a:r>
          </a:p>
          <a:p>
            <a:pPr algn="l"/>
            <a:endParaRPr lang="en-AU" sz="2000" dirty="0" smtClean="0">
              <a:solidFill>
                <a:schemeClr val="bg1"/>
              </a:solidFill>
            </a:endParaRPr>
          </a:p>
          <a:p>
            <a:pPr algn="l"/>
            <a:r>
              <a:rPr lang="en-AU" sz="2000" dirty="0" smtClean="0">
                <a:solidFill>
                  <a:schemeClr val="bg1"/>
                </a:solidFill>
              </a:rPr>
              <a:t>The 13</a:t>
            </a:r>
            <a:r>
              <a:rPr lang="en-AU" sz="2000" baseline="30000" dirty="0" smtClean="0">
                <a:solidFill>
                  <a:schemeClr val="bg1"/>
                </a:solidFill>
              </a:rPr>
              <a:t>th</a:t>
            </a:r>
            <a:r>
              <a:rPr lang="en-AU" sz="2000" dirty="0" smtClean="0">
                <a:solidFill>
                  <a:schemeClr val="bg1"/>
                </a:solidFill>
              </a:rPr>
              <a:t> Global Measles and Rubella Laboratory Network Meeting, Geneva, Switzerland, 29</a:t>
            </a:r>
            <a:r>
              <a:rPr lang="en-AU" sz="2000" baseline="30000" dirty="0" smtClean="0">
                <a:solidFill>
                  <a:schemeClr val="bg1"/>
                </a:solidFill>
              </a:rPr>
              <a:t>th</a:t>
            </a:r>
            <a:r>
              <a:rPr lang="en-AU" sz="2000" dirty="0" smtClean="0">
                <a:solidFill>
                  <a:schemeClr val="bg1"/>
                </a:solidFill>
              </a:rPr>
              <a:t> June to 1</a:t>
            </a:r>
            <a:r>
              <a:rPr lang="en-AU" sz="2000" baseline="30000" dirty="0" smtClean="0">
                <a:solidFill>
                  <a:schemeClr val="bg1"/>
                </a:solidFill>
              </a:rPr>
              <a:t>st</a:t>
            </a:r>
            <a:r>
              <a:rPr lang="en-AU" sz="2000" dirty="0" smtClean="0">
                <a:solidFill>
                  <a:schemeClr val="bg1"/>
                </a:solidFill>
              </a:rPr>
              <a:t> July 2015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5" y="228599"/>
            <a:ext cx="1129145" cy="16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7" y="242235"/>
            <a:ext cx="1523999" cy="129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495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Vicki Stambos</a:t>
            </a:r>
          </a:p>
          <a:p>
            <a:pPr algn="ctr"/>
            <a:endParaRPr lang="en-AU" dirty="0" smtClean="0"/>
          </a:p>
          <a:p>
            <a:endParaRPr lang="en-AU" dirty="0"/>
          </a:p>
          <a:p>
            <a:pPr algn="ctr"/>
            <a:r>
              <a:rPr lang="en-AU" dirty="0" smtClean="0"/>
              <a:t>Accelerating Progress Towards Measles and Rubella Control and Elimination Meeting</a:t>
            </a:r>
          </a:p>
          <a:p>
            <a:endParaRPr lang="en-AU" dirty="0" smtClean="0"/>
          </a:p>
          <a:p>
            <a:r>
              <a:rPr lang="en-AU" dirty="0" smtClean="0"/>
              <a:t>Geneva</a:t>
            </a:r>
            <a:r>
              <a:rPr lang="en-AU" dirty="0"/>
              <a:t>, Switzerland, 21 – 23 June 2016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170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882274"/>
              </p:ext>
            </p:extLst>
          </p:nvPr>
        </p:nvGraphicFramePr>
        <p:xfrm>
          <a:off x="228600" y="12954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807244"/>
                <a:gridCol w="944166"/>
                <a:gridCol w="944166"/>
                <a:gridCol w="1016794"/>
                <a:gridCol w="944166"/>
                <a:gridCol w="871538"/>
                <a:gridCol w="1329926"/>
              </a:tblGrid>
              <a:tr h="558676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accent5"/>
                          </a:solidFill>
                        </a:rPr>
                        <a:t>Measles (n=238)</a:t>
                      </a:r>
                      <a:endParaRPr lang="en-AU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AFR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(%)</a:t>
                      </a:r>
                      <a:endParaRPr lang="en-AU" dirty="0"/>
                    </a:p>
                  </a:txBody>
                  <a:tcPr/>
                </a:tc>
              </a:tr>
              <a:tr h="4025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negative control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238 (100)</a:t>
                      </a:r>
                      <a:endParaRPr lang="en-AU" dirty="0"/>
                    </a:p>
                  </a:txBody>
                  <a:tcPr/>
                </a:tc>
              </a:tr>
              <a:tr h="4025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positive control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238 (100)</a:t>
                      </a:r>
                      <a:endParaRPr lang="en-AU" dirty="0"/>
                    </a:p>
                  </a:txBody>
                  <a:tcPr/>
                </a:tc>
              </a:tr>
              <a:tr h="399055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In-house control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177 (74)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Reporting QC data for panel 01502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000979"/>
              </p:ext>
            </p:extLst>
          </p:nvPr>
        </p:nvGraphicFramePr>
        <p:xfrm>
          <a:off x="233583" y="3661377"/>
          <a:ext cx="82296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807244"/>
                <a:gridCol w="944166"/>
                <a:gridCol w="944166"/>
                <a:gridCol w="1016794"/>
                <a:gridCol w="944166"/>
                <a:gridCol w="871538"/>
                <a:gridCol w="1329928"/>
              </a:tblGrid>
              <a:tr h="567387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accent5"/>
                          </a:solidFill>
                        </a:rPr>
                        <a:t>Rubella</a:t>
                      </a:r>
                    </a:p>
                    <a:p>
                      <a:r>
                        <a:rPr lang="en-AU" dirty="0" smtClean="0">
                          <a:solidFill>
                            <a:schemeClr val="accent5"/>
                          </a:solidFill>
                        </a:rPr>
                        <a:t>(n=238)</a:t>
                      </a:r>
                      <a:endParaRPr lang="en-AU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AFR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(%)</a:t>
                      </a:r>
                      <a:endParaRPr lang="en-AU" dirty="0"/>
                    </a:p>
                  </a:txBody>
                  <a:tcPr/>
                </a:tc>
              </a:tr>
              <a:tr h="46696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negative control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238 (100)</a:t>
                      </a:r>
                      <a:endParaRPr lang="en-AU" dirty="0"/>
                    </a:p>
                  </a:txBody>
                  <a:tcPr/>
                </a:tc>
              </a:tr>
              <a:tr h="46696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positive</a:t>
                      </a:r>
                      <a:r>
                        <a:rPr lang="en-AU" sz="1400" baseline="0" dirty="0" smtClean="0"/>
                        <a:t> control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238 (100)</a:t>
                      </a:r>
                      <a:endParaRPr lang="en-AU" dirty="0"/>
                    </a:p>
                  </a:txBody>
                  <a:tcPr/>
                </a:tc>
              </a:tr>
              <a:tr h="33420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In-house</a:t>
                      </a:r>
                      <a:r>
                        <a:rPr lang="en-AU" sz="1400" baseline="0" dirty="0" smtClean="0"/>
                        <a:t> control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180 (76)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609600" cy="75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49565"/>
              </p:ext>
            </p:extLst>
          </p:nvPr>
        </p:nvGraphicFramePr>
        <p:xfrm>
          <a:off x="228600" y="1676400"/>
          <a:ext cx="870438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53"/>
                <a:gridCol w="849413"/>
                <a:gridCol w="698034"/>
                <a:gridCol w="762000"/>
                <a:gridCol w="685800"/>
                <a:gridCol w="762000"/>
                <a:gridCol w="685800"/>
                <a:gridCol w="762000"/>
                <a:gridCol w="2532185"/>
              </a:tblGrid>
              <a:tr h="60222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AFR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Results</a:t>
                      </a:r>
                      <a:r>
                        <a:rPr lang="en-AU" baseline="0" dirty="0" smtClean="0"/>
                        <a:t> obtained</a:t>
                      </a:r>
                    </a:p>
                    <a:p>
                      <a:r>
                        <a:rPr lang="en-AU" baseline="0" dirty="0" smtClean="0"/>
                        <a:t>(Part 1)</a:t>
                      </a:r>
                      <a:endParaRPr lang="en-AU" dirty="0"/>
                    </a:p>
                  </a:txBody>
                  <a:tcPr/>
                </a:tc>
              </a:tr>
              <a:tr h="688258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Expired </a:t>
                      </a:r>
                      <a:r>
                        <a:rPr lang="en-AU" sz="1400" b="1" dirty="0" smtClean="0"/>
                        <a:t>measles</a:t>
                      </a:r>
                      <a:r>
                        <a:rPr lang="en-AU" sz="1400" baseline="0" dirty="0" smtClean="0"/>
                        <a:t> kits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1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2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3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dirty="0" smtClean="0"/>
                        <a:t>19/20 (1 lab</a:t>
                      </a:r>
                      <a:r>
                        <a:rPr lang="en-AU" sz="1100" baseline="0" dirty="0" smtClean="0"/>
                        <a:t>)</a:t>
                      </a:r>
                      <a:endParaRPr lang="en-AU" sz="1100" dirty="0" smtClean="0"/>
                    </a:p>
                    <a:p>
                      <a:pPr algn="l"/>
                      <a:r>
                        <a:rPr lang="en-AU" sz="1100" dirty="0" smtClean="0"/>
                        <a:t>20/20 (2 labs)</a:t>
                      </a:r>
                      <a:endParaRPr lang="en-AU" sz="1100" dirty="0"/>
                    </a:p>
                  </a:txBody>
                  <a:tcPr/>
                </a:tc>
              </a:tr>
              <a:tr h="688258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Expired </a:t>
                      </a:r>
                      <a:r>
                        <a:rPr lang="en-AU" sz="1400" b="1" dirty="0" smtClean="0"/>
                        <a:t>rubella </a:t>
                      </a:r>
                      <a:r>
                        <a:rPr lang="en-AU" sz="1400" dirty="0" smtClean="0"/>
                        <a:t>kits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1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1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1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3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6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20/20 (6 labs)</a:t>
                      </a:r>
                      <a:endParaRPr kumimoji="0" lang="en-A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8258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Expiry</a:t>
                      </a:r>
                      <a:r>
                        <a:rPr lang="en-AU" sz="1400" baseline="0" dirty="0" smtClean="0"/>
                        <a:t> date not stated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dirty="0" smtClean="0"/>
                        <a:t>1-measles</a:t>
                      </a:r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A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A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dirty="0" smtClean="0"/>
                        <a:t>20/20 (1 lab)</a:t>
                      </a:r>
                      <a:endParaRPr lang="en-A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Expired kit details for panel 01502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844534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 smtClean="0"/>
              <a:t>Valid tests</a:t>
            </a:r>
          </a:p>
          <a:p>
            <a:r>
              <a:rPr lang="en-AU" sz="1200" dirty="0" smtClean="0"/>
              <a:t>Measles: All valid tests</a:t>
            </a:r>
          </a:p>
          <a:p>
            <a:r>
              <a:rPr lang="en-AU" sz="1200" dirty="0" smtClean="0"/>
              <a:t>Rubella: All valid tests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241925"/>
            <a:ext cx="11271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068655"/>
              </p:ext>
            </p:extLst>
          </p:nvPr>
        </p:nvGraphicFramePr>
        <p:xfrm>
          <a:off x="769833" y="1128737"/>
          <a:ext cx="71628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599474"/>
                <a:gridCol w="1791063"/>
                <a:gridCol w="1791063"/>
              </a:tblGrid>
              <a:tr h="83748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 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Invalid 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Validation criteria unknown</a:t>
                      </a: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AFRO     n=38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1*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AMR      n=19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EMR       n=19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EUR        n=70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1*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SEAR      n=39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WPR       n=53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kumimoji="0" lang="en-A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     </a:t>
                      </a: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n=238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(96%)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(1%)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7 (3%)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8382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Validation criteria – Measles – Panel 01502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5626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*Individual kit P/P controls not within +/-20% of the mean kit P/P</a:t>
            </a:r>
          </a:p>
        </p:txBody>
      </p:sp>
    </p:spTree>
    <p:extLst>
      <p:ext uri="{BB962C8B-B14F-4D97-AF65-F5344CB8AC3E}">
        <p14:creationId xmlns:p14="http://schemas.microsoft.com/office/powerpoint/2010/main" val="8042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22788"/>
              </p:ext>
            </p:extLst>
          </p:nvPr>
        </p:nvGraphicFramePr>
        <p:xfrm>
          <a:off x="799032" y="1219200"/>
          <a:ext cx="71628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599474"/>
                <a:gridCol w="1791063"/>
                <a:gridCol w="1791063"/>
              </a:tblGrid>
              <a:tr h="83748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 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Invalid 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Validation criteria unknown</a:t>
                      </a: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AFR      n=38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1*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AMR     n=18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EMR      n</a:t>
                      </a:r>
                      <a:r>
                        <a:rPr kumimoji="0" lang="en-A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EUR      n=72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1**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SEAR     n=39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WPR</a:t>
                      </a:r>
                      <a:r>
                        <a:rPr kumimoji="0" lang="en-A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n=53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kumimoji="0" lang="en-A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   </a:t>
                      </a:r>
                      <a:r>
                        <a:rPr kumimoji="0" lang="en-A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n=238</a:t>
                      </a:r>
                      <a:endParaRPr kumimoji="0" lang="en-A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 (95%)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(1%)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A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(4%)</a:t>
                      </a:r>
                      <a:endParaRPr kumimoji="0" lang="en-A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816204"/>
          </a:xfrm>
        </p:spPr>
        <p:txBody>
          <a:bodyPr>
            <a:normAutofit/>
          </a:bodyPr>
          <a:lstStyle/>
          <a:p>
            <a:r>
              <a:rPr lang="en-AU" sz="3200" dirty="0" smtClean="0"/>
              <a:t>Validation criteria – Rubella </a:t>
            </a:r>
            <a:r>
              <a:rPr lang="en-AU" sz="3200" dirty="0"/>
              <a:t>-</a:t>
            </a:r>
            <a:r>
              <a:rPr lang="en-AU" sz="3200" dirty="0" smtClean="0"/>
              <a:t> Panel 01502</a:t>
            </a:r>
            <a:endParaRPr lang="en-A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88168"/>
            <a:ext cx="1036948" cy="11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46235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</a:t>
            </a:r>
            <a:r>
              <a:rPr lang="en-AU" sz="1200" dirty="0" smtClean="0"/>
              <a:t>Both </a:t>
            </a:r>
            <a:r>
              <a:rPr lang="en-AU" sz="1200" dirty="0"/>
              <a:t>P/P </a:t>
            </a:r>
            <a:r>
              <a:rPr lang="en-AU" sz="1200" dirty="0" smtClean="0"/>
              <a:t>controls </a:t>
            </a:r>
            <a:r>
              <a:rPr lang="en-AU" sz="1200" dirty="0"/>
              <a:t>not within kit-specified upper and lower </a:t>
            </a:r>
            <a:r>
              <a:rPr lang="en-AU" sz="1200" dirty="0" smtClean="0"/>
              <a:t>margins</a:t>
            </a:r>
          </a:p>
          <a:p>
            <a:r>
              <a:rPr lang="en-AU" sz="1200" dirty="0" smtClean="0"/>
              <a:t>**Both P/P controls not within kit-specified upper and lower margins, substrate diluted 1/100 instead of 1/10 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757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>
                <a:solidFill>
                  <a:srgbClr val="464646"/>
                </a:solidFill>
              </a:rPr>
              <a:t>Measles - Timeliness of </a:t>
            </a:r>
            <a:r>
              <a:rPr lang="en-AU" sz="3200" dirty="0" smtClean="0">
                <a:solidFill>
                  <a:srgbClr val="464646"/>
                </a:solidFill>
              </a:rPr>
              <a:t>testing </a:t>
            </a:r>
            <a:r>
              <a:rPr lang="en-AU" sz="3200" dirty="0">
                <a:solidFill>
                  <a:srgbClr val="464646"/>
                </a:solidFill>
              </a:rPr>
              <a:t>(days</a:t>
            </a:r>
            <a:r>
              <a:rPr lang="en-AU" sz="3200" dirty="0" smtClean="0">
                <a:solidFill>
                  <a:srgbClr val="464646"/>
                </a:solidFill>
              </a:rPr>
              <a:t>) – Panel 01502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41925"/>
            <a:ext cx="11271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447800"/>
            <a:ext cx="6934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1140151" y="5512037"/>
            <a:ext cx="6705600" cy="200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/>
              <a:t>≤14</a:t>
            </a:r>
            <a:r>
              <a:rPr lang="en-AU" sz="800" baseline="0" dirty="0"/>
              <a:t> days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92%             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95%           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95%                       </a:t>
            </a:r>
            <a:r>
              <a:rPr lang="en-AU" sz="800" baseline="0" dirty="0" smtClean="0"/>
              <a:t>99</a:t>
            </a:r>
            <a:r>
              <a:rPr lang="en-AU" sz="800" baseline="0" dirty="0"/>
              <a:t>%                    </a:t>
            </a:r>
            <a:r>
              <a:rPr lang="en-AU" sz="800" baseline="0" dirty="0" smtClean="0"/>
              <a:t>  </a:t>
            </a:r>
            <a:r>
              <a:rPr lang="en-AU" sz="800" baseline="0" dirty="0"/>
              <a:t>100%                    </a:t>
            </a:r>
            <a:r>
              <a:rPr lang="en-AU" sz="800" baseline="0" dirty="0" smtClean="0"/>
              <a:t> 100</a:t>
            </a:r>
            <a:r>
              <a:rPr lang="en-AU" sz="800" baseline="0" dirty="0"/>
              <a:t>%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2361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rgbClr val="464646"/>
                </a:solidFill>
              </a:rPr>
              <a:t>Measles - Timeliness of </a:t>
            </a:r>
            <a:r>
              <a:rPr lang="en-AU" sz="3200" dirty="0" smtClean="0">
                <a:solidFill>
                  <a:srgbClr val="464646"/>
                </a:solidFill>
              </a:rPr>
              <a:t>reporting </a:t>
            </a:r>
            <a:r>
              <a:rPr lang="en-AU" sz="3200" dirty="0">
                <a:solidFill>
                  <a:srgbClr val="464646"/>
                </a:solidFill>
              </a:rPr>
              <a:t>(days</a:t>
            </a:r>
            <a:r>
              <a:rPr lang="en-AU" sz="3200" dirty="0" smtClean="0">
                <a:solidFill>
                  <a:srgbClr val="464646"/>
                </a:solidFill>
              </a:rPr>
              <a:t>) – Panel 01502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11271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1138"/>
            <a:ext cx="67056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1066800" y="5451502"/>
            <a:ext cx="6629400" cy="2285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/>
              <a:t>≤14</a:t>
            </a:r>
            <a:r>
              <a:rPr lang="en-AU" sz="800" baseline="0" dirty="0"/>
              <a:t> days            </a:t>
            </a:r>
            <a:r>
              <a:rPr lang="en-AU" sz="800" baseline="0" dirty="0" smtClean="0"/>
              <a:t>    </a:t>
            </a:r>
            <a:r>
              <a:rPr lang="en-AU" sz="800" baseline="0" dirty="0"/>
              <a:t>89%          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84%          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84%         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96%                     </a:t>
            </a:r>
            <a:r>
              <a:rPr lang="en-AU" sz="800" baseline="0" dirty="0" smtClean="0"/>
              <a:t> </a:t>
            </a:r>
            <a:r>
              <a:rPr lang="en-AU" sz="800" baseline="0" dirty="0"/>
              <a:t>97%                     </a:t>
            </a:r>
            <a:r>
              <a:rPr lang="en-AU" sz="800" baseline="0" dirty="0" smtClean="0"/>
              <a:t>100</a:t>
            </a:r>
            <a:r>
              <a:rPr lang="en-AU" sz="800" baseline="0" dirty="0"/>
              <a:t>%   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41404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45"/>
            <a:ext cx="8229600" cy="1143000"/>
          </a:xfrm>
        </p:spPr>
        <p:txBody>
          <a:bodyPr/>
          <a:lstStyle/>
          <a:p>
            <a:r>
              <a:rPr lang="en-AU" sz="4400" dirty="0" smtClean="0"/>
              <a:t>AFR </a:t>
            </a:r>
            <a:r>
              <a:rPr lang="en-AU" sz="4400" dirty="0"/>
              <a:t>Measles - Siemens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8747"/>
            <a:ext cx="898525" cy="113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2285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:\Measles\Meetings - WHO Global\Accelerating Progress Towards Meas_Rub Control and Elimination Meeting June 2016\Measles data\Measles graphs\AFR Measles Siemens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7" y="3445587"/>
            <a:ext cx="6506484" cy="23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Measles\Meetings - WHO Global\Accelerating Progress Towards Meas_Rub Control and Elimination Meeting June 2016\Measles data\Measles graphs\AFR Measles Siemens_ Pos sampl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506484" cy="23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3086099" y="2514600"/>
            <a:ext cx="138160" cy="762000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086099" y="3819612"/>
            <a:ext cx="138160" cy="198811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37" y="1247796"/>
            <a:ext cx="133351" cy="19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38" y="3819612"/>
            <a:ext cx="1333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842884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Lab ID 48: Rubella results reported on measles page and vice versa.</a:t>
            </a:r>
          </a:p>
          <a:p>
            <a:r>
              <a:rPr lang="en-AU" sz="1000" dirty="0" smtClean="0"/>
              <a:t>Lab ID 223: Lab reported condition of samples as ‘Inadequate’.</a:t>
            </a:r>
          </a:p>
          <a:p>
            <a:r>
              <a:rPr lang="en-AU" sz="1000" dirty="0" smtClean="0"/>
              <a:t>Lab ID 302: </a:t>
            </a:r>
            <a:r>
              <a:rPr lang="en-AU" sz="1000" dirty="0"/>
              <a:t>High OD values in control antigen wells observed for both measles and rubella test.</a:t>
            </a:r>
          </a:p>
          <a:p>
            <a:r>
              <a:rPr lang="en-AU" sz="1000" dirty="0">
                <a:solidFill>
                  <a:srgbClr val="FF0000"/>
                </a:solidFill>
              </a:rPr>
              <a:t>Lab </a:t>
            </a:r>
            <a:r>
              <a:rPr lang="en-AU" sz="1000" dirty="0" smtClean="0">
                <a:solidFill>
                  <a:srgbClr val="FF0000"/>
                </a:solidFill>
              </a:rPr>
              <a:t>ID 284</a:t>
            </a:r>
            <a:r>
              <a:rPr lang="en-AU" sz="1000" dirty="0">
                <a:solidFill>
                  <a:srgbClr val="FF0000"/>
                </a:solidFill>
              </a:rPr>
              <a:t>: Kit used past expiry date.</a:t>
            </a:r>
          </a:p>
          <a:p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57165" y="4667846"/>
            <a:ext cx="182878" cy="1143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6057164" y="1633654"/>
            <a:ext cx="121919" cy="1143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 flipH="1">
            <a:off x="6240043" y="4858346"/>
            <a:ext cx="138160" cy="762000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/>
          <a:lstStyle/>
          <a:p>
            <a:r>
              <a:rPr lang="en-AU" sz="4000" dirty="0" smtClean="0"/>
              <a:t>AMR </a:t>
            </a:r>
            <a:r>
              <a:rPr lang="en-AU" sz="4000" dirty="0"/>
              <a:t>Measles - Siemens</a:t>
            </a:r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9747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S:\Measles\Meetings - WHO Global\Accelerating Progress Towards Meas_Rub Control and Elimination Meeting June 2016\Measles data\Measles graphs\AMR Measles Siemens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24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Measles\Meetings - WHO Global\Accelerating Progress Towards Meas_Rub Control and Elimination Meeting June 2016\Measles data\Measles graphs\AMR Measles Siemens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0692"/>
            <a:ext cx="6248400" cy="23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172200"/>
            <a:ext cx="624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Lab 197: Tested panel 01404 for rubella and obtained correct results. Reason not specified.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7970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AU" sz="4000" dirty="0" smtClean="0"/>
              <a:t>EMR </a:t>
            </a:r>
            <a:r>
              <a:rPr lang="en-AU" sz="4000" dirty="0"/>
              <a:t>Measles - Siemens</a:t>
            </a:r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89693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S:\Measles\Meetings - WHO Global\Accelerating Progress Towards Meas_Rub Control and Elimination Meeting June 2016\Measles data\Measles graphs\EMR Measles Siemens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594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Measles\Meetings - WHO Global\Accelerating Progress Towards Meas_Rub Control and Elimination Meeting June 2016\Measles data\Measles graphs\EMR Measles Siemens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3776"/>
            <a:ext cx="5943600" cy="26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28600" cy="21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Lab ID 69: Samples 1, 6 and 15 had correct OD and interpretations on raw data files but transferred results incorrectly when reporting via the website.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2226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646"/>
            <a:ext cx="8229600" cy="668154"/>
          </a:xfrm>
        </p:spPr>
        <p:txBody>
          <a:bodyPr>
            <a:normAutofit fontScale="90000"/>
          </a:bodyPr>
          <a:lstStyle/>
          <a:p>
            <a:r>
              <a:rPr lang="en-AU" sz="4400" dirty="0" smtClean="0"/>
              <a:t>EUR </a:t>
            </a:r>
            <a:r>
              <a:rPr lang="en-AU" sz="4400" dirty="0"/>
              <a:t>Measles - Siemens</a:t>
            </a:r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96911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S:\Measles\Meetings - WHO Global\Accelerating Progress Towards Meas_Rub Control and Elimination Meeting June 2016\Measles data\Measles graphs\EUR Measles Siemens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5" y="693096"/>
            <a:ext cx="685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:\Measles\Meetings - WHO Global\Accelerating Progress Towards Meas_Rub Control and Elimination Meeting June 2016\Measles data\Measles graphs\EUR Measles Siemens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3" y="3257045"/>
            <a:ext cx="6834500" cy="23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764" y="5791200"/>
            <a:ext cx="74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</a:rPr>
              <a:t>Lab ID 106 and 182: Kit used past expiry date.</a:t>
            </a:r>
          </a:p>
          <a:p>
            <a:r>
              <a:rPr lang="en-AU" sz="1000" dirty="0" smtClean="0"/>
              <a:t>Lab ID 172: Invalid test; individual P/P control OD values not within +/- 20% of the mean P/P. </a:t>
            </a:r>
            <a:endParaRPr lang="en-AU" sz="1000" dirty="0"/>
          </a:p>
        </p:txBody>
      </p:sp>
      <p:sp>
        <p:nvSpPr>
          <p:cNvPr id="9" name="Oval 8"/>
          <p:cNvSpPr/>
          <p:nvPr/>
        </p:nvSpPr>
        <p:spPr>
          <a:xfrm>
            <a:off x="2983906" y="1409700"/>
            <a:ext cx="183380" cy="15621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2983906" y="3931952"/>
            <a:ext cx="140294" cy="110125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5715000" y="1264596"/>
            <a:ext cx="152400" cy="170720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680639" y="3448228"/>
            <a:ext cx="131392" cy="1981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 flipH="1">
            <a:off x="5029200" y="1981200"/>
            <a:ext cx="138160" cy="1007866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 flipH="1">
            <a:off x="4953000" y="4417118"/>
            <a:ext cx="200831" cy="1007866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8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Results of the measles and rubella proficiency test – Panel 01502 based on the revised and weighted PT score algorithm </a:t>
            </a:r>
          </a:p>
          <a:p>
            <a:pPr marL="109728" indent="0">
              <a:buNone/>
            </a:pPr>
            <a:endParaRPr lang="en-AU" dirty="0" smtClean="0"/>
          </a:p>
          <a:p>
            <a:r>
              <a:rPr lang="en-AU" dirty="0" smtClean="0"/>
              <a:t>Outcome of the web-based </a:t>
            </a:r>
            <a:r>
              <a:rPr lang="en-AU" dirty="0"/>
              <a:t>submission </a:t>
            </a:r>
            <a:r>
              <a:rPr lang="en-AU" dirty="0" smtClean="0"/>
              <a:t>process</a:t>
            </a:r>
          </a:p>
          <a:p>
            <a:pPr marL="109728" indent="0">
              <a:buNone/>
            </a:pPr>
            <a:endParaRPr lang="en-AU" dirty="0" smtClean="0"/>
          </a:p>
          <a:p>
            <a:r>
              <a:rPr lang="en-AU" dirty="0" smtClean="0"/>
              <a:t>Feedback of new results submission procedure provided by participating laboratories (survey)</a:t>
            </a:r>
          </a:p>
          <a:p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6670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Outline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638800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4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3909"/>
            <a:ext cx="8229600" cy="505691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EUR </a:t>
            </a:r>
            <a:r>
              <a:rPr lang="en-AU" sz="4000" dirty="0"/>
              <a:t>Measles </a:t>
            </a:r>
            <a:r>
              <a:rPr lang="en-AU" sz="4000" dirty="0" smtClean="0"/>
              <a:t>– Vector Best  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11207"/>
            <a:ext cx="896937" cy="111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S:\Measles\Meetings - WHO Global\Accelerating Progress Towards Meas_Rub Control and Elimination Meeting June 2016\Measles data\Measles graphs\EUR Measles Vector Best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0845"/>
            <a:ext cx="6277884" cy="26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Measles\Meetings - WHO Global\Accelerating Progress Towards Meas_Rub Control and Elimination Meeting June 2016\Measles data\Measles graphs\EUR Measles Vector Best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27788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172200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Average cut-off = 0.289 , range =  0.251 – 0.328</a:t>
            </a:r>
          </a:p>
        </p:txBody>
      </p:sp>
    </p:spTree>
    <p:extLst>
      <p:ext uri="{BB962C8B-B14F-4D97-AF65-F5344CB8AC3E}">
        <p14:creationId xmlns:p14="http://schemas.microsoft.com/office/powerpoint/2010/main" val="20072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792162"/>
          </a:xfrm>
        </p:spPr>
        <p:txBody>
          <a:bodyPr>
            <a:normAutofit/>
          </a:bodyPr>
          <a:lstStyle/>
          <a:p>
            <a:r>
              <a:rPr lang="en-AU" sz="4400" dirty="0" smtClean="0"/>
              <a:t>SEAR </a:t>
            </a:r>
            <a:r>
              <a:rPr lang="en-AU" sz="4400" dirty="0"/>
              <a:t>Measles – </a:t>
            </a:r>
            <a:r>
              <a:rPr lang="en-AU" sz="4400" dirty="0" smtClean="0"/>
              <a:t>Siemens</a:t>
            </a:r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799"/>
            <a:ext cx="896937" cy="107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S:\Measles\Meetings - WHO Global\Accelerating Progress Towards Meas_Rub Control and Elimination Meeting June 2016\Measles data\Measles graphs\SEAR Measles Siemens_ Neg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9" y="3581400"/>
            <a:ext cx="6506484" cy="27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:\Measles\Meetings - WHO Global\Accelerating Progress Towards Meas_Rub Control and Elimination Meeting June 2016\Measles data\Measles graphs\SEAR Measles Siemens_ Pos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9" y="685800"/>
            <a:ext cx="65064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1"/>
            <a:ext cx="15543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039" y="6382216"/>
            <a:ext cx="6632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Lab ID 296: Higher OD </a:t>
            </a:r>
            <a:r>
              <a:rPr lang="en-AU" sz="1000" dirty="0" smtClean="0"/>
              <a:t>values </a:t>
            </a:r>
            <a:r>
              <a:rPr lang="en-AU" sz="1000" dirty="0"/>
              <a:t>than </a:t>
            </a:r>
            <a:r>
              <a:rPr lang="en-AU" sz="1000" dirty="0" smtClean="0"/>
              <a:t>general consensus. Similar observation for rubella results.</a:t>
            </a:r>
          </a:p>
          <a:p>
            <a:r>
              <a:rPr lang="en-AU" sz="1000" dirty="0" smtClean="0"/>
              <a:t>Lab ID 28: Possible contamination of sample 19 from sample 18.</a:t>
            </a:r>
            <a:endParaRPr lang="en-AU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934881"/>
            <a:ext cx="245680" cy="12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01669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smtClean="0"/>
              <a:t>WPR Measles - Siemens</a:t>
            </a:r>
            <a:endParaRPr lang="en-AU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66" y="5416550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S:\Measles\Meetings - WHO Global\Accelerating Progress Towards Meas_Rub Control and Elimination Meeting June 2016\Measles data\Measles graphs\WPR Measles Siemens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5064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S:\Measles\Meetings - WHO Global\Accelerating Progress Towards Meas_Rub Control and Elimination Meeting June 2016\Measles data\Measles graphs\WPR Measles Siemens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1" y="3429000"/>
            <a:ext cx="650648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961" y="6172200"/>
            <a:ext cx="6632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Lab ID 38: Lab reported that samples were stored at room temperature.</a:t>
            </a:r>
          </a:p>
          <a:p>
            <a:r>
              <a:rPr lang="en-AU" sz="1000" dirty="0" smtClean="0"/>
              <a:t>Lab </a:t>
            </a:r>
            <a:r>
              <a:rPr lang="en-AU" sz="1000" dirty="0"/>
              <a:t>ID </a:t>
            </a:r>
            <a:r>
              <a:rPr lang="en-AU" sz="1000" dirty="0" smtClean="0"/>
              <a:t>148: Lower </a:t>
            </a:r>
            <a:r>
              <a:rPr lang="en-AU" sz="1000" dirty="0"/>
              <a:t>OD </a:t>
            </a:r>
            <a:r>
              <a:rPr lang="en-AU" sz="1000" dirty="0" smtClean="0"/>
              <a:t>values </a:t>
            </a:r>
            <a:r>
              <a:rPr lang="en-AU" sz="1000" dirty="0"/>
              <a:t>than </a:t>
            </a:r>
            <a:r>
              <a:rPr lang="en-AU" sz="1000" dirty="0" smtClean="0"/>
              <a:t>general consensus. Similar observation with rubella test.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02836"/>
            <a:ext cx="190500" cy="186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724399"/>
            <a:ext cx="228600" cy="74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90600"/>
            <a:ext cx="22860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smtClean="0"/>
              <a:t>WPR Measles - </a:t>
            </a:r>
            <a:r>
              <a:rPr lang="en-AU" sz="3200" dirty="0" err="1" smtClean="0"/>
              <a:t>Haitai</a:t>
            </a:r>
            <a:endParaRPr lang="en-AU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5344550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S:\Measles\Meetings - WHO Global\Accelerating Progress Towards Meas_Rub Control and Elimination Meeting June 2016\Measles data\Measles graphs\WPR Measles Haitai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40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S:\Measles\Meetings - WHO Global\Accelerating Progress Towards Meas_Rub Control and Elimination Meeting June 2016\Measles data\Measles graphs\WPR Measles Haitai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0858"/>
            <a:ext cx="6400800" cy="25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105858"/>
            <a:ext cx="3443571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AU" sz="1000" dirty="0"/>
              <a:t>Average cut-off = 0.166, range = 0.147 – 0.233</a:t>
            </a:r>
          </a:p>
        </p:txBody>
      </p:sp>
    </p:spTree>
    <p:extLst>
      <p:ext uri="{BB962C8B-B14F-4D97-AF65-F5344CB8AC3E}">
        <p14:creationId xmlns:p14="http://schemas.microsoft.com/office/powerpoint/2010/main" val="2602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smtClean="0"/>
              <a:t>WPR Measles – </a:t>
            </a:r>
            <a:r>
              <a:rPr lang="en-AU" sz="3200" dirty="0" err="1" smtClean="0"/>
              <a:t>Virion</a:t>
            </a:r>
            <a:r>
              <a:rPr lang="en-AU" sz="3200" dirty="0" smtClean="0"/>
              <a:t> </a:t>
            </a:r>
            <a:r>
              <a:rPr lang="en-AU" sz="3200" dirty="0" err="1" smtClean="0"/>
              <a:t>Serion</a:t>
            </a:r>
            <a:endParaRPr lang="en-A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64321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S:\Measles\Meetings - WHO Global\Accelerating Progress Towards Meas_Rub Control and Elimination Meeting June 2016\Measles data\Measles graphs\WPR Measles Virion Serion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40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S:\Measles\Meetings - WHO Global\Accelerating Progress Towards Meas_Rub Control and Elimination Meeting June 2016\Measles data\Measles graphs\WPR Measles Virion Serion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41" y="3352800"/>
            <a:ext cx="6371459" cy="26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2341" y="6172108"/>
            <a:ext cx="3443571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AU" sz="1000" dirty="0"/>
              <a:t>Average cut-off = 0.329, range = 0.182 – 0.570</a:t>
            </a:r>
          </a:p>
        </p:txBody>
      </p:sp>
    </p:spTree>
    <p:extLst>
      <p:ext uri="{BB962C8B-B14F-4D97-AF65-F5344CB8AC3E}">
        <p14:creationId xmlns:p14="http://schemas.microsoft.com/office/powerpoint/2010/main" val="3208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Analysis of discrepant results for Measles IgM – Panel 01502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4637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17"/>
            </a:pPr>
            <a:r>
              <a:rPr lang="en-AU" sz="1200" dirty="0" smtClean="0"/>
              <a:t>samples with discrepant results</a:t>
            </a:r>
          </a:p>
          <a:p>
            <a:pPr marL="228600" indent="-228600">
              <a:buAutoNum type="arabicPlain" startAt="17"/>
            </a:pPr>
            <a:endParaRPr lang="en-AU" sz="1200" dirty="0"/>
          </a:p>
          <a:p>
            <a:r>
              <a:rPr lang="en-AU" sz="1200" dirty="0" smtClean="0"/>
              <a:t>Sample 011: 1 inconsistent result OD=0.337 reported as Negative.</a:t>
            </a:r>
          </a:p>
          <a:p>
            <a:endParaRPr lang="en-AU" sz="1200" dirty="0" smtClean="0"/>
          </a:p>
          <a:p>
            <a:r>
              <a:rPr lang="en-AU" sz="1200" dirty="0"/>
              <a:t>P=Positive, N=Negative</a:t>
            </a:r>
          </a:p>
          <a:p>
            <a:endParaRPr lang="en-AU" sz="1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94338"/>
            <a:ext cx="896937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0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618" y="27709"/>
            <a:ext cx="8229600" cy="65809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AFR </a:t>
            </a:r>
            <a:r>
              <a:rPr lang="en-AU" dirty="0"/>
              <a:t>Rubella - Siemens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97802"/>
            <a:ext cx="896937" cy="113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S:\Measles\Meetings - WHO Global\Accelerating Progress Towards Meas_Rub Control and Elimination Meeting June 2016\Rubella data\AFR Rubella test_Siemens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09600"/>
            <a:ext cx="65064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S:\Measles\Meetings - WHO Global\Accelerating Progress Towards Meas_Rub Control and Elimination Meeting June 2016\Rubella data\AFR Rubella test_Siemens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6" y="3025036"/>
            <a:ext cx="6506484" cy="23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14" y="1723163"/>
            <a:ext cx="15952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52" y="3232682"/>
            <a:ext cx="132243" cy="18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704" y="5552182"/>
            <a:ext cx="7122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Lab ID 48: Measles results reported on rubella page and vice versa.</a:t>
            </a:r>
          </a:p>
          <a:p>
            <a:r>
              <a:rPr lang="en-AU" sz="1000" dirty="0" smtClean="0"/>
              <a:t>Lab ID 61: Only tested samples that were negative for measles IgM. </a:t>
            </a:r>
          </a:p>
          <a:p>
            <a:r>
              <a:rPr lang="en-AU" sz="1000" dirty="0"/>
              <a:t>Lab ID 221: Invalid test; individual kit P/P controls not within kit-specified lower and upper limits</a:t>
            </a:r>
            <a:r>
              <a:rPr lang="en-AU" sz="1000" dirty="0" smtClean="0"/>
              <a:t>. </a:t>
            </a:r>
            <a:endParaRPr lang="en-AU" sz="1000" dirty="0"/>
          </a:p>
          <a:p>
            <a:r>
              <a:rPr lang="en-AU" sz="1000" dirty="0" smtClean="0">
                <a:solidFill>
                  <a:srgbClr val="FF0000"/>
                </a:solidFill>
              </a:rPr>
              <a:t>Lab ID 222: Kit used past expiry date.</a:t>
            </a:r>
          </a:p>
          <a:p>
            <a:r>
              <a:rPr lang="en-AU" sz="1000" dirty="0" smtClean="0"/>
              <a:t>Lab ID 223: Lab reported condition of samples as ‘Inadequate’.</a:t>
            </a:r>
          </a:p>
          <a:p>
            <a:r>
              <a:rPr lang="en-AU" sz="1000" dirty="0"/>
              <a:t>Lab ID 302: High OD values in control antigen </a:t>
            </a:r>
            <a:r>
              <a:rPr lang="en-AU" sz="1000" dirty="0" smtClean="0"/>
              <a:t>wells observed </a:t>
            </a:r>
            <a:r>
              <a:rPr lang="en-AU" sz="1000" dirty="0"/>
              <a:t>for both </a:t>
            </a:r>
            <a:r>
              <a:rPr lang="en-AU" sz="1000" dirty="0" smtClean="0"/>
              <a:t>measles and rubella test.</a:t>
            </a:r>
          </a:p>
          <a:p>
            <a:r>
              <a:rPr lang="en-AU" sz="1400" dirty="0" smtClean="0"/>
              <a:t> </a:t>
            </a:r>
            <a:endParaRPr lang="en-AU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429" y="1676400"/>
            <a:ext cx="158510" cy="10668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25685" y="1036088"/>
            <a:ext cx="208314" cy="117375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145" y="1605875"/>
            <a:ext cx="158510" cy="1066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4067272"/>
            <a:ext cx="158510" cy="1066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524000"/>
            <a:ext cx="158510" cy="1066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9" y="4168511"/>
            <a:ext cx="15851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725055"/>
          </a:xfrm>
        </p:spPr>
        <p:txBody>
          <a:bodyPr/>
          <a:lstStyle/>
          <a:p>
            <a:r>
              <a:rPr lang="en-AU" dirty="0" smtClean="0"/>
              <a:t>AMR </a:t>
            </a:r>
            <a:r>
              <a:rPr lang="en-AU" dirty="0"/>
              <a:t>Rubella - Siemens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039764"/>
            <a:ext cx="896190" cy="1359526"/>
          </a:xfrm>
          <a:prstGeom prst="rect">
            <a:avLst/>
          </a:prstGeom>
        </p:spPr>
      </p:pic>
      <p:pic>
        <p:nvPicPr>
          <p:cNvPr id="12290" name="Picture 2" descr="S:\Measles\Meetings - WHO Global\Accelerating Progress Towards Meas_Rub Control and Elimination Meeting June 2016\Rubella data\AMR Rubella test_Siemens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6019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S:\Measles\Meetings - WHO Global\Accelerating Progress Towards Meas_Rub Control and Elimination Meeting June 2016\Rubella data\AMR Rubella test_Siemens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5" y="3422591"/>
            <a:ext cx="6019800" cy="26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644" y="6137680"/>
            <a:ext cx="603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000" dirty="0" smtClean="0"/>
              <a:t>Lab ID 190: Sample 13 incorrectly reported as negative, OD=0.18 </a:t>
            </a:r>
          </a:p>
          <a:p>
            <a:pPr lvl="0"/>
            <a:r>
              <a:rPr lang="en-AU" sz="1000" dirty="0" smtClean="0">
                <a:solidFill>
                  <a:srgbClr val="FF0000"/>
                </a:solidFill>
              </a:rPr>
              <a:t>Lab </a:t>
            </a:r>
            <a:r>
              <a:rPr lang="en-AU" sz="1000" dirty="0">
                <a:solidFill>
                  <a:srgbClr val="FF0000"/>
                </a:solidFill>
              </a:rPr>
              <a:t>ID </a:t>
            </a:r>
            <a:r>
              <a:rPr lang="en-AU" sz="1000" dirty="0" smtClean="0">
                <a:solidFill>
                  <a:srgbClr val="FF0000"/>
                </a:solidFill>
              </a:rPr>
              <a:t>195: Kit past expiry date.</a:t>
            </a:r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94292" y="1758057"/>
            <a:ext cx="208314" cy="13794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8057"/>
            <a:ext cx="228600" cy="12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709"/>
            <a:ext cx="8229600" cy="810491"/>
          </a:xfrm>
        </p:spPr>
        <p:txBody>
          <a:bodyPr/>
          <a:lstStyle/>
          <a:p>
            <a:r>
              <a:rPr lang="en-AU" dirty="0" smtClean="0"/>
              <a:t>EMR </a:t>
            </a:r>
            <a:r>
              <a:rPr lang="en-AU" dirty="0"/>
              <a:t>Rubella - Siemens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S:\Measles\Meetings - WHO Global\Accelerating Progress Towards Meas_Rub Control and Elimination Meeting June 2016\Rubella data\EMR Rubella test_Siemens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" y="818147"/>
            <a:ext cx="632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S:\Measles\Meetings - WHO Global\Accelerating Progress Towards Meas_Rub Control and Elimination Meeting June 2016\Rubella data\EMR Rubella test_Siemens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3" y="3434884"/>
            <a:ext cx="6324600" cy="26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463" y="61717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1000" dirty="0">
                <a:solidFill>
                  <a:srgbClr val="FF0000"/>
                </a:solidFill>
              </a:rPr>
              <a:t>Lab ID </a:t>
            </a:r>
            <a:r>
              <a:rPr lang="en-AU" sz="1000" dirty="0" smtClean="0">
                <a:solidFill>
                  <a:srgbClr val="FF0000"/>
                </a:solidFill>
              </a:rPr>
              <a:t>37: Kit used past expiry date.</a:t>
            </a:r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35629" y="3886200"/>
            <a:ext cx="208314" cy="1981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495242" y="1371600"/>
            <a:ext cx="208314" cy="13794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62922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EUR </a:t>
            </a:r>
            <a:r>
              <a:rPr lang="en-AU" dirty="0"/>
              <a:t>Rubella - Siemens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89693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S:\Measles\Meetings - WHO Global\Accelerating Progress Towards Meas_Rub Control and Elimination Meeting June 2016\Rubella data\EUR Rubella test_Siemens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7" y="622835"/>
            <a:ext cx="670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S:\Measles\Meetings - WHO Global\Accelerating Progress Towards Meas_Rub Control and Elimination Meeting June 2016\Rubella data\EUR Rubella test_Siemens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1" y="3124200"/>
            <a:ext cx="66913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47" y="1252062"/>
            <a:ext cx="338245" cy="162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22" y="3237253"/>
            <a:ext cx="339870" cy="22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" y="5760319"/>
            <a:ext cx="6873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prstClr val="black"/>
                </a:solidFill>
              </a:rPr>
              <a:t>Lab ID 90: </a:t>
            </a:r>
            <a:r>
              <a:rPr lang="en-AU" sz="1000" dirty="0" smtClean="0">
                <a:solidFill>
                  <a:prstClr val="black"/>
                </a:solidFill>
              </a:rPr>
              <a:t>First submission of rubella results &lt;90%. Lab </a:t>
            </a:r>
            <a:r>
              <a:rPr lang="en-AU" sz="1000" dirty="0">
                <a:solidFill>
                  <a:prstClr val="black"/>
                </a:solidFill>
              </a:rPr>
              <a:t>repeated test and subsequently reported results correctly</a:t>
            </a:r>
            <a:r>
              <a:rPr lang="en-AU" sz="1000" dirty="0" smtClean="0">
                <a:solidFill>
                  <a:prstClr val="black"/>
                </a:solidFill>
              </a:rPr>
              <a:t>. Lab reported </a:t>
            </a:r>
            <a:r>
              <a:rPr lang="en-AU" sz="1000" dirty="0" err="1" smtClean="0">
                <a:solidFill>
                  <a:prstClr val="black"/>
                </a:solidFill>
              </a:rPr>
              <a:t>mis</a:t>
            </a:r>
            <a:r>
              <a:rPr lang="en-AU" sz="1000" dirty="0" smtClean="0">
                <a:solidFill>
                  <a:prstClr val="black"/>
                </a:solidFill>
              </a:rPr>
              <a:t>-identification in the worksheet of the previous assay.</a:t>
            </a:r>
          </a:p>
          <a:p>
            <a:pPr lvl="0"/>
            <a:r>
              <a:rPr lang="en-AU" sz="1000" dirty="0">
                <a:solidFill>
                  <a:prstClr val="black"/>
                </a:solidFill>
              </a:rPr>
              <a:t>Lab ID 109: Test run invalid due to individual P/P control not within kit-specified upper and </a:t>
            </a:r>
            <a:r>
              <a:rPr lang="en-AU" sz="1000" dirty="0" smtClean="0">
                <a:solidFill>
                  <a:prstClr val="black"/>
                </a:solidFill>
              </a:rPr>
              <a:t>lower margins</a:t>
            </a:r>
            <a:r>
              <a:rPr lang="en-AU" sz="1000" dirty="0">
                <a:solidFill>
                  <a:prstClr val="black"/>
                </a:solidFill>
              </a:rPr>
              <a:t>. Substrate incorrectly diluted 1/100 instead of 1/10</a:t>
            </a:r>
            <a:r>
              <a:rPr lang="en-AU" sz="1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AU" sz="1000" dirty="0" smtClean="0">
                <a:solidFill>
                  <a:prstClr val="black"/>
                </a:solidFill>
              </a:rPr>
              <a:t>Lab ID 172: Obtained equivocal results for 4 positive samples. Test met validation criteria.</a:t>
            </a:r>
          </a:p>
          <a:p>
            <a:pPr lvl="0"/>
            <a:r>
              <a:rPr lang="en-AU" sz="1000" dirty="0" smtClean="0">
                <a:solidFill>
                  <a:srgbClr val="FF0000"/>
                </a:solidFill>
              </a:rPr>
              <a:t>Lab ID 182: Kit used past expiry date.</a:t>
            </a:r>
            <a:endParaRPr lang="en-AU" sz="1000" dirty="0">
              <a:solidFill>
                <a:srgbClr val="FF0000"/>
              </a:solidFill>
            </a:endParaRPr>
          </a:p>
          <a:p>
            <a:endParaRPr lang="en-AU" sz="10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54186" y="858587"/>
            <a:ext cx="173401" cy="157981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171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94" y="4419600"/>
            <a:ext cx="114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454186" y="4495801"/>
            <a:ext cx="173401" cy="685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733" y="1887562"/>
            <a:ext cx="17070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41238"/>
              </p:ext>
            </p:extLst>
          </p:nvPr>
        </p:nvGraphicFramePr>
        <p:xfrm>
          <a:off x="1828800" y="1981200"/>
          <a:ext cx="5943600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438400"/>
              </a:tblGrid>
              <a:tr h="1132840">
                <a:tc>
                  <a:txBody>
                    <a:bodyPr/>
                    <a:lstStyle/>
                    <a:p>
                      <a:r>
                        <a:rPr lang="en-AU" dirty="0" smtClean="0"/>
                        <a:t>Antibody</a:t>
                      </a:r>
                      <a:r>
                        <a:rPr lang="en-AU" baseline="0" dirty="0" smtClean="0"/>
                        <a:t> status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Number</a:t>
                      </a:r>
                      <a:r>
                        <a:rPr lang="en-AU" baseline="0" dirty="0" smtClean="0"/>
                        <a:t> of samples</a:t>
                      </a:r>
                      <a:endParaRPr lang="en-AU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AU" dirty="0" smtClean="0"/>
                        <a:t>Measles </a:t>
                      </a:r>
                      <a:r>
                        <a:rPr lang="en-AU" dirty="0" err="1" smtClean="0"/>
                        <a:t>IgM</a:t>
                      </a:r>
                      <a:r>
                        <a:rPr lang="en-AU" dirty="0" smtClean="0"/>
                        <a:t> positive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r>
                        <a:rPr lang="en-AU" dirty="0" smtClean="0"/>
                        <a:t>Rubella </a:t>
                      </a:r>
                      <a:r>
                        <a:rPr lang="en-AU" dirty="0" err="1" smtClean="0"/>
                        <a:t>IgM</a:t>
                      </a:r>
                      <a:r>
                        <a:rPr lang="en-AU" dirty="0" smtClean="0"/>
                        <a:t> positive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AU" dirty="0" smtClean="0"/>
                        <a:t>Parvovirus B19 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0" dirty="0" err="1" smtClean="0"/>
                        <a:t>IgM</a:t>
                      </a:r>
                      <a:r>
                        <a:rPr lang="en-AU" baseline="0" dirty="0" smtClean="0"/>
                        <a:t> positive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AU" dirty="0" smtClean="0"/>
                        <a:t>Dengue </a:t>
                      </a:r>
                      <a:r>
                        <a:rPr lang="en-AU" dirty="0" err="1" smtClean="0"/>
                        <a:t>IgM</a:t>
                      </a:r>
                      <a:r>
                        <a:rPr lang="en-AU" dirty="0" smtClean="0"/>
                        <a:t> positive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Measles/rubella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0" dirty="0" err="1" smtClean="0"/>
                        <a:t>IgM</a:t>
                      </a:r>
                      <a:r>
                        <a:rPr lang="en-AU" baseline="0" dirty="0" smtClean="0"/>
                        <a:t> negative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Panel 01502 composition</a:t>
            </a:r>
            <a:br>
              <a:rPr lang="en-AU" dirty="0" smtClean="0"/>
            </a:br>
            <a:r>
              <a:rPr lang="en-AU" dirty="0" smtClean="0"/>
              <a:t> (n=20)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10200"/>
            <a:ext cx="11271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AU" dirty="0" smtClean="0"/>
              <a:t>EUR </a:t>
            </a:r>
            <a:r>
              <a:rPr lang="en-AU" dirty="0"/>
              <a:t>Rubella </a:t>
            </a:r>
            <a:r>
              <a:rPr lang="en-AU" dirty="0" smtClean="0"/>
              <a:t>– EKO Lab </a:t>
            </a:r>
            <a:endParaRPr lang="en-A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97802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S:\Measles\Meetings - WHO Global\Accelerating Progress Towards Meas_Rub Control and Elimination Meeting June 2016\Rubella data\EUR Rubella test_EKO Lab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6" y="838200"/>
            <a:ext cx="618329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S:\Measles\Meetings - WHO Global\Accelerating Progress Towards Meas_Rub Control and Elimination Meeting June 2016\Rubella data\EUR Rubella test_EKO Lab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6" y="3412621"/>
            <a:ext cx="6181869" cy="27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731" y="6096000"/>
            <a:ext cx="6349644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AU" sz="1000" dirty="0">
                <a:solidFill>
                  <a:prstClr val="black"/>
                </a:solidFill>
              </a:rPr>
              <a:t>Average cut-off = 0.288, range = 0.067 - 0.374 </a:t>
            </a:r>
          </a:p>
        </p:txBody>
      </p:sp>
    </p:spTree>
    <p:extLst>
      <p:ext uri="{BB962C8B-B14F-4D97-AF65-F5344CB8AC3E}">
        <p14:creationId xmlns:p14="http://schemas.microsoft.com/office/powerpoint/2010/main" val="3027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752764"/>
          </a:xfrm>
        </p:spPr>
        <p:txBody>
          <a:bodyPr/>
          <a:lstStyle/>
          <a:p>
            <a:r>
              <a:rPr lang="en-AU" dirty="0" smtClean="0"/>
              <a:t>SEAR </a:t>
            </a:r>
            <a:r>
              <a:rPr lang="en-AU" dirty="0"/>
              <a:t>Rubella – </a:t>
            </a:r>
            <a:r>
              <a:rPr lang="en-AU" dirty="0" smtClean="0"/>
              <a:t>Siemens</a:t>
            </a:r>
            <a:endParaRPr lang="en-A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896937" cy="11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S:\Measles\Meetings - WHO Global\Accelerating Progress Towards Meas_Rub Control and Elimination Meeting June 2016\Rubella data\SEAR Rubella test_Siemens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609600"/>
            <a:ext cx="624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S:\Measles\Meetings - WHO Global\Accelerating Progress Towards Meas_Rub Control and Elimination Meeting June 2016\Rubella data\SEAR Rubella test_Siemens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3285699"/>
            <a:ext cx="6248400" cy="28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558" y="616260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000" dirty="0">
                <a:solidFill>
                  <a:prstClr val="black"/>
                </a:solidFill>
              </a:rPr>
              <a:t>Lab ID 296: Higher OD values than general consensus. Similar observation for </a:t>
            </a:r>
            <a:r>
              <a:rPr lang="en-AU" sz="1000" dirty="0" smtClean="0">
                <a:solidFill>
                  <a:prstClr val="black"/>
                </a:solidFill>
              </a:rPr>
              <a:t>measles </a:t>
            </a:r>
            <a:r>
              <a:rPr lang="en-AU" sz="1000" dirty="0">
                <a:solidFill>
                  <a:prstClr val="black"/>
                </a:solidFill>
              </a:rPr>
              <a:t>results.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03006"/>
            <a:ext cx="228599" cy="13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23" y="3733800"/>
            <a:ext cx="228599" cy="13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4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239"/>
            <a:ext cx="8153400" cy="71065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WPR Rubella - Siemens </a:t>
            </a:r>
            <a:endParaRPr lang="en-A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62" y="5562600"/>
            <a:ext cx="896937" cy="11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S:\Measles\Meetings - WHO Global\Accelerating Progress Towards Meas_Rub Control and Elimination Meeting June 2016\Rubella data\WPR Rubella test_Siemens_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32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S:\Measles\Meetings - WHO Global\Accelerating Progress Towards Meas_Rub Control and Elimination Meeting June 2016\Rubella data\WPR Rubella test_Siemens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9" y="3429000"/>
            <a:ext cx="6328873" cy="25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172200"/>
            <a:ext cx="634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Lab </a:t>
            </a:r>
            <a:r>
              <a:rPr lang="en-AU" sz="1000" dirty="0" smtClean="0"/>
              <a:t>ID 38</a:t>
            </a:r>
            <a:r>
              <a:rPr lang="en-AU" sz="1000" dirty="0"/>
              <a:t>: </a:t>
            </a:r>
            <a:r>
              <a:rPr lang="en-AU" sz="1000" dirty="0" smtClean="0"/>
              <a:t>Lab reported that samples were </a:t>
            </a:r>
            <a:r>
              <a:rPr lang="en-AU" sz="1000" dirty="0"/>
              <a:t>stored at room temperature.</a:t>
            </a:r>
          </a:p>
          <a:p>
            <a:r>
              <a:rPr lang="en-AU" sz="1000" dirty="0" smtClean="0"/>
              <a:t>Lab </a:t>
            </a:r>
            <a:r>
              <a:rPr lang="en-AU" sz="1000" dirty="0"/>
              <a:t>ID </a:t>
            </a:r>
            <a:r>
              <a:rPr lang="en-AU" sz="1000" dirty="0" smtClean="0"/>
              <a:t>148: Lower </a:t>
            </a:r>
            <a:r>
              <a:rPr lang="en-AU" sz="1000" dirty="0"/>
              <a:t>OD </a:t>
            </a:r>
            <a:r>
              <a:rPr lang="en-AU" sz="1000" dirty="0" smtClean="0"/>
              <a:t>values </a:t>
            </a:r>
            <a:r>
              <a:rPr lang="en-AU" sz="1000" dirty="0"/>
              <a:t>than </a:t>
            </a:r>
            <a:r>
              <a:rPr lang="en-AU" sz="1000" dirty="0" smtClean="0"/>
              <a:t>general consensus. Similar observation with measles test.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228599" cy="13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038599"/>
            <a:ext cx="228599" cy="7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238"/>
            <a:ext cx="8229600" cy="882162"/>
          </a:xfrm>
        </p:spPr>
        <p:txBody>
          <a:bodyPr/>
          <a:lstStyle/>
          <a:p>
            <a:r>
              <a:rPr lang="en-AU" dirty="0" smtClean="0"/>
              <a:t>WPR Rubella – </a:t>
            </a:r>
            <a:r>
              <a:rPr lang="en-AU" dirty="0" err="1" smtClean="0"/>
              <a:t>Virion</a:t>
            </a:r>
            <a:r>
              <a:rPr lang="en-AU" dirty="0" smtClean="0"/>
              <a:t> </a:t>
            </a:r>
            <a:r>
              <a:rPr lang="en-AU" dirty="0" err="1" smtClean="0"/>
              <a:t>Serion</a:t>
            </a:r>
            <a:endParaRPr lang="en-A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199"/>
            <a:ext cx="896937" cy="9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S:\Measles\Meetings - WHO Global\Accelerating Progress Towards Meas_Rub Control and Elimination Meeting June 2016\Rubella data\WPR Rubella test_Virion Serion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6324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S:\Measles\Meetings - WHO Global\Accelerating Progress Towards Meas_Rub Control and Elimination Meeting June 2016\Rubella data\WPR Rubella test_Virion Serion_ 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5637"/>
            <a:ext cx="6324600" cy="25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268595"/>
            <a:ext cx="6525126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AU" sz="1000" dirty="0">
                <a:solidFill>
                  <a:prstClr val="black"/>
                </a:solidFill>
              </a:rPr>
              <a:t>Average cut-off = 0.379, range = 0.267 – 0.560</a:t>
            </a:r>
          </a:p>
        </p:txBody>
      </p:sp>
    </p:spTree>
    <p:extLst>
      <p:ext uri="{BB962C8B-B14F-4D97-AF65-F5344CB8AC3E}">
        <p14:creationId xmlns:p14="http://schemas.microsoft.com/office/powerpoint/2010/main" val="9597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238"/>
            <a:ext cx="8229600" cy="1143000"/>
          </a:xfrm>
        </p:spPr>
        <p:txBody>
          <a:bodyPr/>
          <a:lstStyle/>
          <a:p>
            <a:r>
              <a:rPr lang="en-AU" dirty="0" smtClean="0"/>
              <a:t>WPR Rubella – </a:t>
            </a:r>
            <a:r>
              <a:rPr lang="en-AU" dirty="0" err="1" smtClean="0"/>
              <a:t>Haitai</a:t>
            </a:r>
            <a:endParaRPr lang="en-A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896937" cy="11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S:\Measles\Meetings - WHO Global\Accelerating Progress Towards Meas_Rub Control and Elimination Meeting June 2016\Rubella data\WPR Rubella test_Haitai_ Pos 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8" y="914400"/>
            <a:ext cx="622504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S:\Measles\Meetings - WHO Global\Accelerating Progress Towards Meas_Rub Control and Elimination Meeting June 2016\Rubella data\WPR Rubella test_Haitai_Neg 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8" y="3566445"/>
            <a:ext cx="6225042" cy="26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009" y="6277333"/>
            <a:ext cx="6362700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AU" sz="1000" dirty="0">
                <a:solidFill>
                  <a:prstClr val="black"/>
                </a:solidFill>
              </a:rPr>
              <a:t>Average cut-off = 0.348, range = 0.165 – 0.633 </a:t>
            </a:r>
          </a:p>
        </p:txBody>
      </p:sp>
    </p:spTree>
    <p:extLst>
      <p:ext uri="{BB962C8B-B14F-4D97-AF65-F5344CB8AC3E}">
        <p14:creationId xmlns:p14="http://schemas.microsoft.com/office/powerpoint/2010/main" val="23426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Analysis of discrepant results for Rubella IgM – Panel 01502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4419" y="5029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19 samples with discrepant results</a:t>
            </a:r>
          </a:p>
          <a:p>
            <a:endParaRPr lang="en-AU" sz="1200" dirty="0" smtClean="0"/>
          </a:p>
          <a:p>
            <a:endParaRPr lang="en-AU" sz="1200" dirty="0"/>
          </a:p>
          <a:p>
            <a:r>
              <a:rPr lang="en-AU" sz="1200" dirty="0"/>
              <a:t>Sample </a:t>
            </a:r>
            <a:r>
              <a:rPr lang="en-AU" sz="1200" dirty="0" smtClean="0"/>
              <a:t>005: 4 </a:t>
            </a:r>
            <a:r>
              <a:rPr lang="en-AU" sz="1200" dirty="0"/>
              <a:t>inconsistent </a:t>
            </a:r>
            <a:r>
              <a:rPr lang="en-AU" sz="1200" dirty="0" smtClean="0"/>
              <a:t>results using Siemens kits, </a:t>
            </a:r>
            <a:r>
              <a:rPr lang="en-AU" sz="1200" dirty="0"/>
              <a:t>OD</a:t>
            </a:r>
            <a:r>
              <a:rPr lang="en-AU" sz="1200" dirty="0" smtClean="0"/>
              <a:t>=&gt;0.2 </a:t>
            </a:r>
            <a:r>
              <a:rPr lang="en-AU" sz="1200" dirty="0"/>
              <a:t>reported as Negative.</a:t>
            </a:r>
          </a:p>
          <a:p>
            <a:endParaRPr lang="en-AU" sz="1200" dirty="0" smtClean="0"/>
          </a:p>
          <a:p>
            <a:endParaRPr lang="en-AU" sz="1200" dirty="0"/>
          </a:p>
          <a:p>
            <a:r>
              <a:rPr lang="en-AU" sz="1200" dirty="0"/>
              <a:t>P=Positive, </a:t>
            </a:r>
            <a:r>
              <a:rPr lang="en-AU" sz="1200" dirty="0" smtClean="0"/>
              <a:t>N=Negative</a:t>
            </a:r>
            <a:endParaRPr lang="en-AU" sz="1200" dirty="0"/>
          </a:p>
          <a:p>
            <a:endParaRPr lang="en-AU" sz="1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723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464646"/>
                </a:solidFill>
              </a:rPr>
              <a:t>Part 1(75% of overall score) - Correct results by region – </a:t>
            </a:r>
            <a:r>
              <a:rPr lang="en-AU" sz="3200" dirty="0" smtClean="0">
                <a:solidFill>
                  <a:srgbClr val="464646"/>
                </a:solidFill>
              </a:rPr>
              <a:t>Measles </a:t>
            </a:r>
            <a:r>
              <a:rPr lang="en-AU" sz="3200" dirty="0">
                <a:solidFill>
                  <a:srgbClr val="464646"/>
                </a:solidFill>
              </a:rPr>
              <a:t>Panel 01502</a:t>
            </a:r>
            <a:endParaRPr lang="en-A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0"/>
            <a:ext cx="8969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74589"/>
              </p:ext>
            </p:extLst>
          </p:nvPr>
        </p:nvGraphicFramePr>
        <p:xfrm>
          <a:off x="762000" y="1524000"/>
          <a:ext cx="6879363" cy="3190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286"/>
                <a:gridCol w="846746"/>
                <a:gridCol w="815916"/>
                <a:gridCol w="738483"/>
                <a:gridCol w="738483"/>
                <a:gridCol w="738483"/>
                <a:gridCol w="738483"/>
                <a:gridCol w="738483"/>
              </a:tblGrid>
              <a:tr h="5110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Correct results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AFR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EUR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SEAR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WPR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5/5</a:t>
                      </a:r>
                      <a:r>
                        <a:rPr lang="en-AU" sz="1100" baseline="30000">
                          <a:effectLst/>
                        </a:rPr>
                        <a:t>a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</a:rPr>
                        <a:t>1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18/18</a:t>
                      </a:r>
                      <a:r>
                        <a:rPr lang="en-AU" sz="1100" baseline="30000">
                          <a:effectLst/>
                        </a:rPr>
                        <a:t> b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</a:rPr>
                        <a:t>1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19/20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67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38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 smtClean="0">
                          <a:effectLst/>
                        </a:rPr>
                        <a:t>226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85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 results submitted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38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19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19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39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238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181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a</a:t>
            </a:r>
            <a:r>
              <a:rPr lang="en-US" dirty="0"/>
              <a:t> </a:t>
            </a:r>
            <a:r>
              <a:rPr lang="en-US" sz="1200" dirty="0"/>
              <a:t>Used as a supplementary assay for the positive samples.</a:t>
            </a:r>
            <a:endParaRPr lang="en-AU" sz="1200" dirty="0"/>
          </a:p>
          <a:p>
            <a:r>
              <a:rPr lang="en-US" sz="1200" baseline="30000" dirty="0" smtClean="0"/>
              <a:t>b</a:t>
            </a:r>
            <a:r>
              <a:rPr lang="en-US" sz="1200" dirty="0" smtClean="0"/>
              <a:t>  Results were provided for 18 samples only.</a:t>
            </a:r>
          </a:p>
          <a:p>
            <a:endParaRPr lang="en-US" sz="1200" dirty="0"/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100% score (5/5, 18/18 and 20/20) achieved for part 1: 228/238  (96%) results</a:t>
            </a:r>
          </a:p>
        </p:txBody>
      </p:sp>
    </p:spTree>
    <p:extLst>
      <p:ext uri="{BB962C8B-B14F-4D97-AF65-F5344CB8AC3E}">
        <p14:creationId xmlns:p14="http://schemas.microsoft.com/office/powerpoint/2010/main" val="40561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624497"/>
              </p:ext>
            </p:extLst>
          </p:nvPr>
        </p:nvGraphicFramePr>
        <p:xfrm>
          <a:off x="1066802" y="1828802"/>
          <a:ext cx="6553198" cy="3046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261"/>
                <a:gridCol w="806180"/>
                <a:gridCol w="776827"/>
                <a:gridCol w="703786"/>
                <a:gridCol w="703786"/>
                <a:gridCol w="703786"/>
                <a:gridCol w="703786"/>
                <a:gridCol w="703786"/>
              </a:tblGrid>
              <a:tr h="548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Points  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AFR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EUR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SEAR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WPR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Total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effectLst/>
                          <a:latin typeface="Times New Roman"/>
                        </a:rPr>
                        <a:t>1</a:t>
                      </a:r>
                      <a:endParaRPr lang="en-A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000" dirty="0" smtClean="0">
                          <a:effectLst/>
                          <a:latin typeface="Times New Roman"/>
                        </a:rPr>
                        <a:t>1</a:t>
                      </a:r>
                      <a:endParaRPr lang="en-A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11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68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11/11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32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31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143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30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 results submitted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38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19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19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n-lt"/>
                          <a:ea typeface="+mn-ea"/>
                        </a:rPr>
                        <a:t>70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39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</a:rPr>
                        <a:t>238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189038"/>
          </a:xfrm>
        </p:spPr>
        <p:txBody>
          <a:bodyPr>
            <a:normAutofit/>
          </a:bodyPr>
          <a:lstStyle/>
          <a:p>
            <a:pPr algn="ctr"/>
            <a:r>
              <a:rPr lang="en-AU" sz="2800" dirty="0" smtClean="0">
                <a:solidFill>
                  <a:srgbClr val="464646"/>
                </a:solidFill>
              </a:rPr>
              <a:t>Part 2 (25% of overall score)– </a:t>
            </a:r>
            <a:r>
              <a:rPr lang="en-AU" sz="2800" dirty="0">
                <a:solidFill>
                  <a:srgbClr val="464646"/>
                </a:solidFill>
              </a:rPr>
              <a:t>Points achieved for correct data by region – </a:t>
            </a:r>
            <a:r>
              <a:rPr lang="en-AU" sz="2800" dirty="0" smtClean="0">
                <a:solidFill>
                  <a:srgbClr val="464646"/>
                </a:solidFill>
              </a:rPr>
              <a:t>Measles Panel </a:t>
            </a:r>
            <a:r>
              <a:rPr lang="en-AU" sz="2800" dirty="0">
                <a:solidFill>
                  <a:srgbClr val="464646"/>
                </a:solidFill>
              </a:rPr>
              <a:t>01502</a:t>
            </a:r>
            <a:endParaRPr lang="en-AU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64071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4454" y="5126995"/>
            <a:ext cx="63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Data excludes timeliness of reporting.</a:t>
            </a:r>
            <a:endParaRPr lang="en-A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2" y="6172200"/>
            <a:ext cx="716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>11/11 score achieved for part 2: </a:t>
            </a:r>
            <a:r>
              <a:rPr lang="en-AU" sz="1100" dirty="0" smtClean="0">
                <a:solidFill>
                  <a:schemeClr val="accent1">
                    <a:lumMod val="75000"/>
                  </a:schemeClr>
                </a:solidFill>
              </a:rPr>
              <a:t>143/238 (60%) results</a:t>
            </a:r>
            <a:endParaRPr lang="en-A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Late to report (days) by WHO region</a:t>
            </a:r>
            <a:endParaRPr lang="en-A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6400"/>
            <a:ext cx="8969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63292"/>
              </p:ext>
            </p:extLst>
          </p:nvPr>
        </p:nvGraphicFramePr>
        <p:xfrm>
          <a:off x="457200" y="1371601"/>
          <a:ext cx="8077200" cy="388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69130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to report (days)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8-14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22-28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29-35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36-49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50-56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A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3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/>
              <a:t>Overall final score by WHO region – Measles Panel 01502</a:t>
            </a:r>
            <a:endParaRPr lang="en-AU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434309"/>
              </p:ext>
            </p:extLst>
          </p:nvPr>
        </p:nvGraphicFramePr>
        <p:xfrm>
          <a:off x="457200" y="1752600"/>
          <a:ext cx="8153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3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AU" sz="2800" dirty="0" smtClean="0">
              <a:solidFill>
                <a:srgbClr val="000000"/>
              </a:solidFill>
              <a:latin typeface="Calibri"/>
            </a:endParaRPr>
          </a:p>
          <a:p>
            <a:pPr>
              <a:buFontTx/>
              <a:buChar char="-"/>
            </a:pPr>
            <a:endParaRPr lang="en-AU" sz="2800" dirty="0" smtClean="0">
              <a:solidFill>
                <a:srgbClr val="000000"/>
              </a:solidFill>
              <a:latin typeface="Calibri"/>
            </a:endParaRPr>
          </a:p>
          <a:p>
            <a:pPr marL="109728" indent="0">
              <a:buNone/>
            </a:pPr>
            <a:endParaRPr lang="en-AU" sz="2800" dirty="0">
              <a:solidFill>
                <a:srgbClr val="000000"/>
              </a:solidFill>
              <a:latin typeface="Calibri"/>
            </a:endParaRP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1"/>
            <a:ext cx="8077200" cy="114299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New PT score algorithm - </a:t>
            </a:r>
            <a:r>
              <a:rPr lang="en-AU" dirty="0" smtClean="0">
                <a:solidFill>
                  <a:schemeClr val="accent1"/>
                </a:solidFill>
              </a:rPr>
              <a:t>Part 1:</a:t>
            </a:r>
            <a:endParaRPr lang="en-AU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12274"/>
              </p:ext>
            </p:extLst>
          </p:nvPr>
        </p:nvGraphicFramePr>
        <p:xfrm>
          <a:off x="152400" y="1600200"/>
          <a:ext cx="8610600" cy="3182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8744"/>
                <a:gridCol w="2348345"/>
                <a:gridCol w="2113511"/>
              </a:tblGrid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Points per item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Maximum </a:t>
                      </a:r>
                      <a:r>
                        <a:rPr lang="en-AU" sz="2000" dirty="0" smtClean="0">
                          <a:effectLst/>
                        </a:rPr>
                        <a:t>score</a:t>
                      </a:r>
                      <a:r>
                        <a:rPr lang="en-AU" sz="2000" baseline="0" dirty="0" smtClean="0">
                          <a:effectLst/>
                        </a:rPr>
                        <a:t> </a:t>
                      </a:r>
                      <a:r>
                        <a:rPr lang="en-AU" sz="2000" dirty="0" smtClean="0">
                          <a:effectLst/>
                        </a:rPr>
                        <a:t>(%)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Correct OD result and interpretation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1 point/sample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20/20 (100)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Incorrect results: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Incorrect OD result and incorrect interpretation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Deduct 1 point/sample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Inconsistent results: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Incorrect OD result and correct interpretation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Correct  OD result and incorrect interpretation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Deduct 1 point/sample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Deduct 1 point/sample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463" y="517254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3"/>
                </a:solidFill>
              </a:rPr>
              <a:t>Value: 75% of overall PT score</a:t>
            </a:r>
            <a:endParaRPr lang="en-AU" dirty="0">
              <a:solidFill>
                <a:schemeClr val="accent3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41880"/>
            <a:ext cx="896937" cy="117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AU" sz="3200" dirty="0" smtClean="0"/>
              <a:t>Part 1(75% of overall score) - Correct results by region – Rubella Panel 01502</a:t>
            </a:r>
            <a:endParaRPr lang="en-AU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599"/>
            <a:ext cx="896937" cy="111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60381"/>
              </p:ext>
            </p:extLst>
          </p:nvPr>
        </p:nvGraphicFramePr>
        <p:xfrm>
          <a:off x="1066800" y="1600200"/>
          <a:ext cx="6857999" cy="342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630"/>
                <a:gridCol w="674714"/>
                <a:gridCol w="775376"/>
                <a:gridCol w="675393"/>
                <a:gridCol w="775376"/>
                <a:gridCol w="674714"/>
                <a:gridCol w="775376"/>
                <a:gridCol w="794420"/>
              </a:tblGrid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Correct results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AFR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EUR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SEAR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WPR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6/6</a:t>
                      </a:r>
                      <a:r>
                        <a:rPr lang="en-AU" sz="1100" baseline="30000">
                          <a:effectLst/>
                        </a:rPr>
                        <a:t>a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</a:rPr>
                        <a:t>1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12/14</a:t>
                      </a:r>
                      <a:r>
                        <a:rPr lang="en-AU" sz="1100" baseline="30000">
                          <a:effectLst/>
                        </a:rPr>
                        <a:t>b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14/14</a:t>
                      </a:r>
                      <a:r>
                        <a:rPr lang="en-AU" sz="1100" baseline="30000">
                          <a:effectLst/>
                        </a:rPr>
                        <a:t> b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</a:rPr>
                        <a:t>1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18/18</a:t>
                      </a:r>
                      <a:r>
                        <a:rPr lang="en-AU" sz="1100" baseline="30000">
                          <a:effectLst/>
                        </a:rPr>
                        <a:t>c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</a:rPr>
                        <a:t>1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19/20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20/20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30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15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17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64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39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</a:rPr>
                        <a:t>217</a:t>
                      </a:r>
                      <a:endParaRPr lang="en-A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69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 results submitted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38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72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39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238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5329062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aseline="30000" dirty="0">
                <a:solidFill>
                  <a:prstClr val="black"/>
                </a:solidFill>
              </a:rPr>
              <a:t>a</a:t>
            </a:r>
            <a:r>
              <a:rPr lang="en-AU" dirty="0"/>
              <a:t> </a:t>
            </a:r>
            <a:r>
              <a:rPr lang="en-AU" sz="1200" dirty="0">
                <a:solidFill>
                  <a:prstClr val="black"/>
                </a:solidFill>
              </a:rPr>
              <a:t>Supplementary assay used for the positive samples.</a:t>
            </a:r>
          </a:p>
          <a:p>
            <a:r>
              <a:rPr lang="en-AU" sz="1200" baseline="30000" dirty="0" smtClean="0">
                <a:solidFill>
                  <a:prstClr val="black"/>
                </a:solidFill>
              </a:rPr>
              <a:t>b  </a:t>
            </a:r>
            <a:r>
              <a:rPr lang="en-AU" sz="1200" dirty="0" smtClean="0">
                <a:solidFill>
                  <a:prstClr val="black"/>
                </a:solidFill>
              </a:rPr>
              <a:t>Samples </a:t>
            </a:r>
            <a:r>
              <a:rPr lang="en-AU" sz="1200" dirty="0">
                <a:solidFill>
                  <a:prstClr val="black"/>
                </a:solidFill>
              </a:rPr>
              <a:t>that tested positive for measles were not included for rubella testing.</a:t>
            </a:r>
          </a:p>
          <a:p>
            <a:pPr lvl="0"/>
            <a:r>
              <a:rPr lang="en-US" sz="1200" baseline="30000" dirty="0">
                <a:solidFill>
                  <a:prstClr val="black"/>
                </a:solidFill>
              </a:rPr>
              <a:t>c</a:t>
            </a:r>
            <a:r>
              <a:rPr lang="en-US" sz="1200" dirty="0" smtClean="0">
                <a:solidFill>
                  <a:prstClr val="black"/>
                </a:solidFill>
              </a:rPr>
              <a:t> Results </a:t>
            </a:r>
            <a:r>
              <a:rPr lang="en-US" sz="1200" dirty="0">
                <a:solidFill>
                  <a:prstClr val="black"/>
                </a:solidFill>
              </a:rPr>
              <a:t>were provided for 18 samples only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score (6/6, 14/14, 18/18 and 20/20)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achieved for part 1: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220/238 (92%)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0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862939"/>
              </p:ext>
            </p:extLst>
          </p:nvPr>
        </p:nvGraphicFramePr>
        <p:xfrm>
          <a:off x="1142999" y="1755604"/>
          <a:ext cx="6553202" cy="2779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758"/>
                <a:gridCol w="739668"/>
                <a:gridCol w="663106"/>
                <a:gridCol w="703334"/>
                <a:gridCol w="703334"/>
                <a:gridCol w="703334"/>
                <a:gridCol w="703334"/>
                <a:gridCol w="703334"/>
              </a:tblGrid>
              <a:tr h="36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 Points*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AFR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EMR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EUR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SEAR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WPR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j-lt"/>
                        </a:rPr>
                        <a:t> 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j-lt"/>
                        </a:rPr>
                        <a:t>3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j-lt"/>
                        </a:rPr>
                        <a:t>3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1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  <a:ea typeface="+mn-ea"/>
                        </a:rPr>
                        <a:t>4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effectLst/>
                          <a:latin typeface="+mj-lt"/>
                        </a:rPr>
                        <a:t>1</a:t>
                      </a:r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sz="110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7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effectLst/>
                          <a:latin typeface="+mj-lt"/>
                        </a:rPr>
                        <a:t>1</a:t>
                      </a:r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2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  <a:ea typeface="+mn-ea"/>
                        </a:rPr>
                        <a:t>4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effectLst/>
                          <a:latin typeface="+mj-lt"/>
                        </a:rPr>
                        <a:t>1</a:t>
                      </a:r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2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17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13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  <a:ea typeface="+mn-ea"/>
                        </a:rPr>
                        <a:t>10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5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j-lt"/>
                        </a:rPr>
                        <a:t>27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effectLst/>
                          <a:latin typeface="+mj-lt"/>
                        </a:rPr>
                        <a:t>2</a:t>
                      </a:r>
                      <a:endParaRPr lang="en-AU" sz="11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9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66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11/11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j-lt"/>
                        </a:rPr>
                        <a:t>17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j-lt"/>
                        </a:rPr>
                        <a:t>11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34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35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42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146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8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Total results submitted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38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18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18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  <a:ea typeface="+mn-ea"/>
                        </a:rPr>
                        <a:t>72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39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+mj-lt"/>
                        </a:rPr>
                        <a:t>53</a:t>
                      </a:r>
                      <a:endParaRPr lang="en-A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effectLst/>
                          <a:latin typeface="+mj-lt"/>
                        </a:rPr>
                        <a:t>238</a:t>
                      </a:r>
                      <a:endParaRPr lang="en-A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417638"/>
          </a:xfrm>
        </p:spPr>
        <p:txBody>
          <a:bodyPr>
            <a:noAutofit/>
          </a:bodyPr>
          <a:lstStyle/>
          <a:p>
            <a:pPr algn="ctr"/>
            <a:r>
              <a:rPr lang="en-AU" sz="3200" dirty="0"/>
              <a:t>Part </a:t>
            </a:r>
            <a:r>
              <a:rPr lang="en-AU" sz="3200" dirty="0" smtClean="0"/>
              <a:t>2 (25% of overall score)– Points achieved for correct data by </a:t>
            </a:r>
            <a:r>
              <a:rPr lang="en-AU" sz="3200" dirty="0"/>
              <a:t>region – Rubella Panel 01502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18276"/>
            <a:ext cx="64071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756666"/>
            <a:ext cx="63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Data excludes timeliness of reporting.</a:t>
            </a:r>
            <a:endParaRPr lang="en-AU" sz="1100" dirty="0"/>
          </a:p>
        </p:txBody>
      </p:sp>
      <p:sp>
        <p:nvSpPr>
          <p:cNvPr id="5" name="Rectangle 4"/>
          <p:cNvSpPr/>
          <p:nvPr/>
        </p:nvSpPr>
        <p:spPr>
          <a:xfrm>
            <a:off x="1066800" y="54864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11/11 score achieved for part 2: </a:t>
            </a:r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</a:rPr>
              <a:t>146/238 (61%) 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91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Late to report (days) by WHO region</a:t>
            </a:r>
            <a:endParaRPr lang="en-A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6400"/>
            <a:ext cx="8969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1"/>
          <a:ext cx="8077200" cy="388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69130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to report (days)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8-14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22-28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29-35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36-49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50-56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9936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A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7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/>
              <a:t>Overall final score by WHO region – Rubella Panel 01502</a:t>
            </a:r>
            <a:endParaRPr lang="en-AU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53656"/>
              </p:ext>
            </p:extLst>
          </p:nvPr>
        </p:nvGraphicFramePr>
        <p:xfrm>
          <a:off x="457200" y="1676400"/>
          <a:ext cx="80010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10610" y="5975994"/>
            <a:ext cx="8099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EUR: 1 lab achieved &lt;90% and subsequently performed repeat PT and obtained pass score. Lab reported </a:t>
            </a:r>
            <a:r>
              <a:rPr lang="en-AU" sz="1200" dirty="0" err="1"/>
              <a:t>mis</a:t>
            </a:r>
            <a:r>
              <a:rPr lang="en-AU" sz="1200" dirty="0"/>
              <a:t>-identification in the worksheet of first test run</a:t>
            </a:r>
          </a:p>
          <a:p>
            <a:r>
              <a:rPr lang="en-AU" sz="1200" dirty="0"/>
              <a:t>EUR: 1 lab tested samples using 2 assays and achieved &lt;90% using in-house assay and &gt;90% using a commercial kit.</a:t>
            </a:r>
          </a:p>
        </p:txBody>
      </p:sp>
    </p:spTree>
    <p:extLst>
      <p:ext uri="{BB962C8B-B14F-4D97-AF65-F5344CB8AC3E}">
        <p14:creationId xmlns:p14="http://schemas.microsoft.com/office/powerpoint/2010/main" val="42369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75012"/>
              </p:ext>
            </p:extLst>
          </p:nvPr>
        </p:nvGraphicFramePr>
        <p:xfrm>
          <a:off x="228260" y="1043845"/>
          <a:ext cx="8000999" cy="564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27"/>
                <a:gridCol w="1146013"/>
                <a:gridCol w="1393277"/>
                <a:gridCol w="1121323"/>
                <a:gridCol w="1295059"/>
              </a:tblGrid>
              <a:tr h="288131">
                <a:tc rowSpan="2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sz="1600" dirty="0" smtClean="0"/>
                        <a:t>Measles results  </a:t>
                      </a:r>
                      <a:endParaRPr lang="en-A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sz="1600" dirty="0" smtClean="0"/>
                        <a:t>Rubella results</a:t>
                      </a:r>
                      <a:endParaRPr lang="en-A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2881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01404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01502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01404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01502</a:t>
                      </a:r>
                      <a:endParaRPr lang="en-AU" sz="16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Expired</a:t>
                      </a:r>
                      <a:r>
                        <a:rPr lang="en-AU" sz="1400" baseline="0" dirty="0" smtClean="0"/>
                        <a:t> kits used</a:t>
                      </a:r>
                    </a:p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7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6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6</a:t>
                      </a:r>
                      <a:endParaRPr lang="en-AU" sz="14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manufacturer reported</a:t>
                      </a:r>
                    </a:p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100%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99%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100%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100%</a:t>
                      </a:r>
                      <a:endParaRPr lang="en-AU" sz="1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lot number reported</a:t>
                      </a:r>
                    </a:p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98%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99%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98%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99%</a:t>
                      </a:r>
                      <a:endParaRPr lang="en-AU" sz="14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Cut-off value</a:t>
                      </a:r>
                      <a:r>
                        <a:rPr lang="en-AU" sz="1400" baseline="0" dirty="0" smtClean="0"/>
                        <a:t> reported</a:t>
                      </a:r>
                    </a:p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67%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rgbClr val="00B050"/>
                          </a:solidFill>
                        </a:rPr>
                        <a:t>81%</a:t>
                      </a:r>
                      <a:endParaRPr lang="en-A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72%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rgbClr val="00B050"/>
                          </a:solidFill>
                        </a:rPr>
                        <a:t>84%</a:t>
                      </a:r>
                      <a:endParaRPr lang="en-A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Test</a:t>
                      </a:r>
                      <a:r>
                        <a:rPr lang="en-AU" sz="1400" baseline="0" dirty="0" smtClean="0"/>
                        <a:t> valid (known criteria)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93%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96%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90%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95%</a:t>
                      </a:r>
                      <a:endParaRPr lang="en-AU" sz="14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Validation criteria not stated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6%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8%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4%</a:t>
                      </a:r>
                      <a:endParaRPr lang="en-AU" sz="1400" dirty="0"/>
                    </a:p>
                  </a:txBody>
                  <a:tcPr/>
                </a:tc>
              </a:tr>
              <a:tr h="571595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Test results</a:t>
                      </a:r>
                      <a:r>
                        <a:rPr lang="en-AU" sz="1400" baseline="0" dirty="0" smtClean="0"/>
                        <a:t> 100%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90%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Part 1: 96%</a:t>
                      </a:r>
                    </a:p>
                    <a:p>
                      <a:r>
                        <a:rPr lang="en-AU" sz="1400" dirty="0" smtClean="0">
                          <a:solidFill>
                            <a:srgbClr val="FF0000"/>
                          </a:solidFill>
                        </a:rPr>
                        <a:t>Overall: 56%</a:t>
                      </a:r>
                      <a:endParaRPr lang="en-A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94%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Part 1: 92%</a:t>
                      </a:r>
                    </a:p>
                    <a:p>
                      <a:r>
                        <a:rPr lang="en-AU" sz="1400" dirty="0" smtClean="0">
                          <a:solidFill>
                            <a:srgbClr val="FF0000"/>
                          </a:solidFill>
                        </a:rPr>
                        <a:t>Overall: 55%</a:t>
                      </a: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Test results</a:t>
                      </a:r>
                      <a:r>
                        <a:rPr lang="en-AU" sz="1400" baseline="0" dirty="0" smtClean="0"/>
                        <a:t> ≥90% (pass)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99%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Part 1: 99%</a:t>
                      </a:r>
                    </a:p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Overall: 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99%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Part 1: 97%</a:t>
                      </a:r>
                    </a:p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Overall: 96%</a:t>
                      </a: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Panel tested within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dirty="0" smtClean="0"/>
                        <a:t>14 days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96%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97%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96%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97%</a:t>
                      </a:r>
                      <a:endParaRPr lang="en-AU" sz="14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Results reported to VIDRL within 14 days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85%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rgbClr val="00B050"/>
                          </a:solidFill>
                        </a:rPr>
                        <a:t>94%</a:t>
                      </a:r>
                      <a:endParaRPr lang="en-A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84%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rgbClr val="00B050"/>
                          </a:solidFill>
                        </a:rPr>
                        <a:t>94%</a:t>
                      </a:r>
                      <a:endParaRPr lang="en-A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smtClean="0"/>
              <a:t>Summary proficiency test comparison– Global </a:t>
            </a:r>
            <a:br>
              <a:rPr lang="en-AU" sz="3200" dirty="0" smtClean="0"/>
            </a:br>
            <a:r>
              <a:rPr lang="en-AU" sz="3200" dirty="0" smtClean="0"/>
              <a:t> Panel 01404 and 01502</a:t>
            </a:r>
            <a:endParaRPr lang="en-AU" sz="3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5562600"/>
            <a:ext cx="896937" cy="11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fontScale="92500" lnSpcReduction="10000"/>
          </a:bodyPr>
          <a:lstStyle/>
          <a:p>
            <a:endParaRPr lang="en-AU" sz="2000" dirty="0" smtClean="0"/>
          </a:p>
          <a:p>
            <a:r>
              <a:rPr lang="en-AU" sz="2000" dirty="0" smtClean="0"/>
              <a:t>Fewer measles and rubella results  submitted achieved a perfect overall score - largely due to &lt;100% score achieved in part 2. </a:t>
            </a:r>
          </a:p>
          <a:p>
            <a:pPr marL="109728" indent="0">
              <a:buNone/>
            </a:pPr>
            <a:endParaRPr lang="en-AU" sz="2000" dirty="0" smtClean="0"/>
          </a:p>
          <a:p>
            <a:r>
              <a:rPr lang="en-AU" sz="2000" dirty="0"/>
              <a:t>Measles and rubella results were consistent with previous year’s results if </a:t>
            </a:r>
            <a:r>
              <a:rPr lang="en-AU" sz="2000" dirty="0" smtClean="0"/>
              <a:t>comparing with </a:t>
            </a:r>
            <a:r>
              <a:rPr lang="en-AU" sz="2000" dirty="0"/>
              <a:t>results obtained in Part 1only.</a:t>
            </a:r>
          </a:p>
          <a:p>
            <a:pPr marL="109728" indent="0">
              <a:buNone/>
            </a:pPr>
            <a:endParaRPr lang="en-AU" sz="2000" dirty="0" smtClean="0"/>
          </a:p>
          <a:p>
            <a:r>
              <a:rPr lang="en-AU" sz="2000" dirty="0" smtClean="0"/>
              <a:t>Increased proportion of results submitted within 14 days compared with previous year.</a:t>
            </a:r>
          </a:p>
          <a:p>
            <a:pPr marL="109728" indent="0">
              <a:buNone/>
            </a:pPr>
            <a:endParaRPr lang="en-AU" sz="2000" dirty="0" smtClean="0"/>
          </a:p>
          <a:p>
            <a:r>
              <a:rPr lang="en-AU" sz="2000" dirty="0" smtClean="0"/>
              <a:t>Increased data reported for kit cut-off value compared with previous year for both measles and rubella test.</a:t>
            </a:r>
          </a:p>
          <a:p>
            <a:pPr marL="109728" indent="0">
              <a:buNone/>
            </a:pPr>
            <a:endParaRPr lang="en-AU" sz="2000" dirty="0" smtClean="0"/>
          </a:p>
          <a:p>
            <a:r>
              <a:rPr lang="en-AU" sz="2000" dirty="0" smtClean="0"/>
              <a:t>Approximately 75% of laboratories submitted data for in-house control for measles and rubella.</a:t>
            </a:r>
          </a:p>
          <a:p>
            <a:pPr marL="109728" indent="0">
              <a:buNone/>
            </a:pPr>
            <a:endParaRPr lang="en-AU" sz="2000" dirty="0" smtClean="0"/>
          </a:p>
          <a:p>
            <a:pPr marL="109728" indent="0">
              <a:buNone/>
            </a:pPr>
            <a:endParaRPr lang="en-AU" sz="2000" dirty="0" smtClean="0"/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Conclusions: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15000"/>
            <a:ext cx="84132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87726"/>
            <a:ext cx="6934200" cy="371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Results submission method, globally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172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Data as at 24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April 2016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771" y="5733250"/>
            <a:ext cx="84132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87726"/>
            <a:ext cx="7315199" cy="371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Results submission method by WHO region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78" y="5823690"/>
            <a:ext cx="6950042" cy="493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532" y="5715000"/>
            <a:ext cx="84132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Survey: Measles/rubella PT results submission via website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1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In April 2016, a survey was conducted (using </a:t>
            </a:r>
            <a:r>
              <a:rPr lang="en-AU" dirty="0" err="1" smtClean="0">
                <a:solidFill>
                  <a:prstClr val="black"/>
                </a:solidFill>
              </a:rPr>
              <a:t>SurveyMonkey</a:t>
            </a:r>
            <a:r>
              <a:rPr lang="en-AU" dirty="0" smtClean="0">
                <a:solidFill>
                  <a:prstClr val="black"/>
                </a:solidFill>
              </a:rPr>
              <a:t>) to obtain feedback from participants. </a:t>
            </a:r>
          </a:p>
          <a:p>
            <a:endParaRPr lang="en-A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Survey comprised 7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</a:rPr>
              <a:t>Survey conducted anonymously and in English language only.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</a:rPr>
              <a:t>Survey available to respond for 17 days. A reminder was sent 1 day prior to closing date</a:t>
            </a:r>
            <a:r>
              <a:rPr lang="en-AU" dirty="0" smtClean="0">
                <a:solidFill>
                  <a:prstClr val="black"/>
                </a:solidFill>
              </a:rPr>
              <a:t>.</a:t>
            </a:r>
          </a:p>
          <a:p>
            <a:endParaRPr lang="en-A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Survey link sent to email addresses (n=256) 19</a:t>
            </a:r>
            <a:r>
              <a:rPr lang="en-AU" baseline="30000" dirty="0" smtClean="0">
                <a:solidFill>
                  <a:prstClr val="black"/>
                </a:solidFill>
              </a:rPr>
              <a:t>th</a:t>
            </a:r>
            <a:r>
              <a:rPr lang="en-AU" dirty="0" smtClean="0">
                <a:solidFill>
                  <a:prstClr val="black"/>
                </a:solidFill>
              </a:rPr>
              <a:t> April – every email address on our WHO measles/rubella PT results database including some duplicate labs.</a:t>
            </a:r>
          </a:p>
          <a:p>
            <a:endParaRPr lang="en-A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Also, survey in Word document format was emailed to laboratories (n=40) that provided results for PT 01502 panel in Excel version format only, in case labs were ‘internet-challenged’. 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410200"/>
            <a:ext cx="990601" cy="13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Survey: Response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Survey  link: 110 respondents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Word format emailed:  15 respondents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r>
              <a:rPr lang="en-AU" dirty="0" smtClean="0">
                <a:solidFill>
                  <a:prstClr val="black"/>
                </a:solidFill>
              </a:rPr>
              <a:t>Total: 125 respondents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r>
              <a:rPr lang="en-AU" dirty="0" smtClean="0">
                <a:solidFill>
                  <a:prstClr val="black"/>
                </a:solidFill>
              </a:rPr>
              <a:t>235 results for PT 01502 submitted by Survey closing date 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r>
              <a:rPr lang="en-AU" dirty="0" smtClean="0">
                <a:solidFill>
                  <a:prstClr val="black"/>
                </a:solidFill>
              </a:rPr>
              <a:t>% Response of participants that had submitted results for PT 01502 = 125/235 = 53%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r>
              <a:rPr lang="en-AU" i="1" dirty="0" smtClean="0">
                <a:solidFill>
                  <a:prstClr val="black"/>
                </a:solidFill>
              </a:rPr>
              <a:t>Additional 5 respondents indicated (via email) that they were unable to reply to the Word document or open the survey link  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5334000"/>
            <a:ext cx="1143000" cy="13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21437"/>
              </p:ext>
            </p:extLst>
          </p:nvPr>
        </p:nvGraphicFramePr>
        <p:xfrm>
          <a:off x="228600" y="609600"/>
          <a:ext cx="8610600" cy="5638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7034"/>
                <a:gridCol w="2014754"/>
                <a:gridCol w="1798812"/>
              </a:tblGrid>
              <a:tr h="34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Points per item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Total points (%)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</a:tr>
              <a:tr h="102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Kit Data: </a:t>
                      </a:r>
                      <a:r>
                        <a:rPr lang="en-A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AU" sz="1200" dirty="0" smtClean="0">
                          <a:effectLst/>
                        </a:rPr>
                        <a:t>Manufacturer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               Kit name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               Lot number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               Expiry date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               Cut-off value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               Positive control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                Negative control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7 points (58.3)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</a:tr>
              <a:tr h="1839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Kit validation criteria: </a:t>
                      </a:r>
                      <a:endParaRPr lang="en-A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If Siemens kit used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 dirty="0">
                          <a:effectLst/>
                        </a:rPr>
                        <a:t>P/N OD control &lt; 0.10		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 dirty="0" smtClean="0">
                          <a:effectLst/>
                        </a:rPr>
                        <a:t>Individual</a:t>
                      </a:r>
                      <a:r>
                        <a:rPr lang="en-AU" sz="1200" baseline="0" dirty="0" smtClean="0">
                          <a:effectLst/>
                        </a:rPr>
                        <a:t> P/P OD controls are within </a:t>
                      </a:r>
                      <a:r>
                        <a:rPr lang="en-AU" sz="1200" dirty="0" smtClean="0">
                          <a:effectLst/>
                        </a:rPr>
                        <a:t>kit-specified </a:t>
                      </a:r>
                      <a:r>
                        <a:rPr lang="en-AU" sz="1200" dirty="0">
                          <a:effectLst/>
                        </a:rPr>
                        <a:t>range	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 dirty="0">
                          <a:effectLst/>
                        </a:rPr>
                        <a:t>Individual P/P OD controls +/- 20% of mean P/P control	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If kit other than Siemens used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(Total of 3 points, (33.3</a:t>
                      </a:r>
                      <a:r>
                        <a:rPr lang="en-AU" sz="1200" dirty="0" smtClean="0">
                          <a:effectLst/>
                        </a:rPr>
                        <a:t>%))</a:t>
                      </a:r>
                      <a:endParaRPr lang="en-AU" sz="1200" dirty="0">
                        <a:effectLst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1 </a:t>
                      </a:r>
                      <a:r>
                        <a:rPr lang="en-AU" sz="1200" dirty="0">
                          <a:effectLst/>
                        </a:rPr>
                        <a:t>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1</a:t>
                      </a:r>
                      <a:r>
                        <a:rPr lang="en-AU" sz="1200" baseline="0" dirty="0" smtClean="0">
                          <a:effectLst/>
                        </a:rPr>
                        <a:t> point</a:t>
                      </a:r>
                      <a:endParaRPr lang="en-A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1 </a:t>
                      </a:r>
                      <a:r>
                        <a:rPr lang="en-AU" sz="1200" dirty="0">
                          <a:effectLst/>
                        </a:rPr>
                        <a:t>point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3 points (33.3)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</a:tr>
              <a:tr h="35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Use of </a:t>
                      </a:r>
                      <a:r>
                        <a:rPr lang="en-A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In-house </a:t>
                      </a:r>
                      <a:r>
                        <a:rPr lang="en-A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control</a:t>
                      </a:r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1 point (8.3)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</a:tr>
              <a:tr h="31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TOTAL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11 points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 11 points (100)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</a:tr>
              <a:tr h="73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Timeliness of reporting: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Results  are required to be reported to VIDRL within 14 days from receipt of panel *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</a:rPr>
                        <a:t>* 5% (0.55  point) will be deducted for each week (or part thereof) of late reporting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66" marR="63666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282" y="-76200"/>
            <a:ext cx="8839200" cy="838200"/>
          </a:xfrm>
        </p:spPr>
        <p:txBody>
          <a:bodyPr/>
          <a:lstStyle/>
          <a:p>
            <a:r>
              <a:rPr lang="en-AU" dirty="0"/>
              <a:t>New PT score algorithm </a:t>
            </a:r>
            <a:r>
              <a:rPr lang="en-AU" dirty="0" smtClean="0"/>
              <a:t>- </a:t>
            </a:r>
            <a:r>
              <a:rPr lang="en-AU" dirty="0" smtClean="0">
                <a:solidFill>
                  <a:schemeClr val="accent1"/>
                </a:solidFill>
              </a:rPr>
              <a:t>Part 2: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400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3"/>
                </a:solidFill>
              </a:rPr>
              <a:t>Value: 25% of overall PT score</a:t>
            </a:r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AU" dirty="0" smtClean="0"/>
              <a:t>Q1: Have you submitted results for proficiency panel 01502?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28080" y="5867400"/>
            <a:ext cx="61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n=125</a:t>
            </a:r>
            <a:endParaRPr lang="en-AU" dirty="0" smtClean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55848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86" y="4993925"/>
            <a:ext cx="11461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Q2: Have you submitted results for proficiency panel 01502 via the VIDRL website?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527058" y="5625587"/>
            <a:ext cx="594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n=125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If answered No, further survey participation was not required.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20256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105400"/>
            <a:ext cx="11461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Reason for not submitting PT results via the website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11908"/>
              </p:ext>
            </p:extLst>
          </p:nvPr>
        </p:nvGraphicFramePr>
        <p:xfrm>
          <a:off x="938343" y="1619025"/>
          <a:ext cx="741682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782"/>
                <a:gridCol w="200004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Reason/Explanation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No.</a:t>
                      </a:r>
                      <a:r>
                        <a:rPr lang="en-AU" baseline="0" dirty="0" smtClean="0"/>
                        <a:t> of respondents (n=27)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Unable</a:t>
                      </a:r>
                      <a:r>
                        <a:rPr lang="en-AU" baseline="0" dirty="0" smtClean="0"/>
                        <a:t> to login to website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Not aware of website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Login</a:t>
                      </a:r>
                      <a:r>
                        <a:rPr lang="en-AU" baseline="0" dirty="0" smtClean="0"/>
                        <a:t> OK but browser issues encountered on reporting pages therefore, unable to submit results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Challenges with internet during submission</a:t>
                      </a:r>
                      <a:r>
                        <a:rPr lang="en-AU" baseline="0" dirty="0" smtClean="0"/>
                        <a:t> process*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Submitted results</a:t>
                      </a:r>
                      <a:r>
                        <a:rPr lang="en-AU" baseline="0" dirty="0" smtClean="0"/>
                        <a:t> to RRL directly via email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 explanation given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8343" y="48768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*Corrupt forms due to Gravity Forms that automatically update their plugins and prevented results submission (2 days offline), since then a code has been added; website relocated to a new host server (2 days offline)</a:t>
            </a:r>
          </a:p>
          <a:p>
            <a:pPr marL="285750" indent="-285750">
              <a:buFont typeface="Arial" charset="0"/>
              <a:buChar char="•"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93" y="5562600"/>
            <a:ext cx="1146147" cy="11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Q3: Were you satisfied with the login procedure?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48671" cy="296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59407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prstClr val="black"/>
                </a:solidFill>
              </a:rPr>
              <a:t>84/92 participants that submitted results via the website were satisfied  with the login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prstClr val="black"/>
                </a:solidFill>
              </a:rPr>
              <a:t>8/92 participants that submitted results were not satisfied with login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prstClr val="black"/>
                </a:solidFill>
              </a:rPr>
              <a:t>4  participants that did not submit results via the website were satisfied with the login procedure but experienced internet challenges </a:t>
            </a:r>
            <a:r>
              <a:rPr lang="en-AU" sz="1600" dirty="0" err="1" smtClean="0">
                <a:solidFill>
                  <a:prstClr val="black"/>
                </a:solidFill>
              </a:rPr>
              <a:t>eg</a:t>
            </a:r>
            <a:r>
              <a:rPr lang="en-AU" sz="1600" dirty="0" smtClean="0">
                <a:solidFill>
                  <a:prstClr val="black"/>
                </a:solidFill>
              </a:rPr>
              <a:t>. Page not loading.</a:t>
            </a:r>
          </a:p>
          <a:p>
            <a:endParaRPr lang="en-AU" sz="1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378906"/>
            <a:ext cx="11461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Q4: Were you able to navigate the report pages with ease?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2638"/>
            <a:ext cx="5673551" cy="32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4864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prstClr val="black"/>
                </a:solidFill>
              </a:rPr>
              <a:t>9/11 respondents  that answered ‘No’ submitted via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prstClr val="black"/>
                </a:solidFill>
              </a:rPr>
              <a:t>Respondents with no response (n=27) did not submit results via the website</a:t>
            </a:r>
            <a:endParaRPr lang="en-AU" sz="1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301208"/>
            <a:ext cx="11461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Q5: Were you able to enter data and results without problems?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529535" cy="310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596" y="502920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16/17 respondents that encountered problems submitted via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23/28 respondents without a response did not submit results via the website. 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257800"/>
            <a:ext cx="11461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Q6: Were adequate information and instructions provided for the results submission process?</a:t>
            </a:r>
            <a:br>
              <a:rPr lang="en-AU" dirty="0" smtClean="0"/>
            </a:b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2646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733257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prstClr val="black"/>
                </a:solidFill>
              </a:rPr>
              <a:t>13/14 respondents indicating inadequate information and instructions submitted via the website. Remaining 1 did not submit via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065687"/>
            <a:ext cx="114614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876"/>
            <a:ext cx="8856984" cy="492968"/>
          </a:xfrm>
        </p:spPr>
        <p:txBody>
          <a:bodyPr>
            <a:noAutofit/>
          </a:bodyPr>
          <a:lstStyle/>
          <a:p>
            <a:r>
              <a:rPr lang="en-AU" sz="2400" dirty="0" smtClean="0"/>
              <a:t>Q7: How can the submission process be improved? 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  <a:endParaRPr lang="en-A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64345"/>
              </p:ext>
            </p:extLst>
          </p:nvPr>
        </p:nvGraphicFramePr>
        <p:xfrm>
          <a:off x="152400" y="685801"/>
          <a:ext cx="8853617" cy="582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510"/>
                <a:gridCol w="2139290"/>
                <a:gridCol w="2452817"/>
              </a:tblGrid>
              <a:tr h="809337">
                <a:tc>
                  <a:txBody>
                    <a:bodyPr/>
                    <a:lstStyle/>
                    <a:p>
                      <a:r>
                        <a:rPr lang="en-AU" dirty="0" smtClean="0"/>
                        <a:t>Comments: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No. of respondents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Action taken</a:t>
                      </a:r>
                      <a:endParaRPr lang="en-AU" dirty="0"/>
                    </a:p>
                  </a:txBody>
                  <a:tcPr/>
                </a:tc>
              </a:tr>
              <a:tr h="471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Easier login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8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Ensure valid email address; familiarity</a:t>
                      </a:r>
                      <a:endParaRPr lang="en-AU" sz="1200" dirty="0"/>
                    </a:p>
                  </a:txBody>
                  <a:tcPr/>
                </a:tc>
              </a:tr>
              <a:tr h="471159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Reporting</a:t>
                      </a:r>
                      <a:r>
                        <a:rPr lang="en-AU" sz="1200" baseline="0" dirty="0" smtClean="0"/>
                        <a:t> tables not user-friendly for kits other than Siemens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5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Non-Siemens</a:t>
                      </a:r>
                      <a:r>
                        <a:rPr lang="en-AU" sz="1200" baseline="0" dirty="0" smtClean="0"/>
                        <a:t> table available</a:t>
                      </a:r>
                      <a:endParaRPr lang="en-AU" sz="1200" dirty="0"/>
                    </a:p>
                  </a:txBody>
                  <a:tcPr/>
                </a:tc>
              </a:tr>
              <a:tr h="1067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Technical </a:t>
                      </a:r>
                      <a:r>
                        <a:rPr lang="en-AU" sz="1200" baseline="0" dirty="0" smtClean="0"/>
                        <a:t>issues – </a:t>
                      </a:r>
                      <a:r>
                        <a:rPr lang="en-AU" sz="1200" baseline="0" dirty="0" err="1" smtClean="0"/>
                        <a:t>eg</a:t>
                      </a:r>
                      <a:r>
                        <a:rPr lang="en-AU" sz="1200" baseline="0" dirty="0" smtClean="0"/>
                        <a:t>. Unable to ‘save and continue later’, incorrect data retrieved if saved temporarily</a:t>
                      </a:r>
                      <a:endParaRPr lang="en-A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1200" dirty="0" smtClean="0">
                          <a:solidFill>
                            <a:srgbClr val="FF0000"/>
                          </a:solidFill>
                        </a:rPr>
                        <a:t>Changes made</a:t>
                      </a:r>
                      <a:r>
                        <a:rPr lang="en-AU" sz="1200" baseline="0" dirty="0" smtClean="0">
                          <a:solidFill>
                            <a:srgbClr val="FF0000"/>
                          </a:solidFill>
                        </a:rPr>
                        <a:t> to rectify ‘Save and continue later’ function. Character encoding updated to accept and display any language or special character.</a:t>
                      </a:r>
                      <a:endParaRPr lang="en-A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Instructions inadequate/not accessible unless logged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rgbClr val="FF0000"/>
                          </a:solidFill>
                        </a:rPr>
                        <a:t>Documents will</a:t>
                      </a:r>
                      <a:r>
                        <a:rPr lang="en-AU" sz="1200" baseline="0" dirty="0" smtClean="0">
                          <a:solidFill>
                            <a:srgbClr val="FF0000"/>
                          </a:solidFill>
                        </a:rPr>
                        <a:t> be </a:t>
                      </a:r>
                      <a:r>
                        <a:rPr lang="en-AU" sz="1200" dirty="0" smtClean="0">
                          <a:solidFill>
                            <a:srgbClr val="FF0000"/>
                          </a:solidFill>
                        </a:rPr>
                        <a:t>available on website</a:t>
                      </a:r>
                      <a:endParaRPr lang="en-A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152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Confirmation of results when submitted/received at VIDRL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rgbClr val="FF0000"/>
                          </a:solidFill>
                        </a:rPr>
                        <a:t>In progress</a:t>
                      </a:r>
                      <a:endParaRPr lang="en-A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Function on report page</a:t>
                      </a:r>
                      <a:r>
                        <a:rPr lang="en-AU" sz="1200" baseline="0" dirty="0" smtClean="0"/>
                        <a:t> to automatically calculate OD data from raw OD values suggested to minimise transcription error*</a:t>
                      </a:r>
                      <a:endParaRPr lang="en-A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0" dirty="0" smtClean="0">
                          <a:solidFill>
                            <a:schemeClr val="accent6"/>
                          </a:solidFill>
                        </a:rPr>
                        <a:t> ?Website</a:t>
                      </a:r>
                      <a:r>
                        <a:rPr lang="en-AU" sz="1200" b="0" baseline="0" dirty="0" smtClean="0">
                          <a:solidFill>
                            <a:schemeClr val="accent6"/>
                          </a:solidFill>
                        </a:rPr>
                        <a:t> version 3</a:t>
                      </a:r>
                      <a:endParaRPr lang="en-AU" sz="1200" b="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471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Copy/past</a:t>
                      </a:r>
                      <a:r>
                        <a:rPr lang="en-AU" sz="1200" baseline="0" dirty="0" smtClean="0"/>
                        <a:t>e function suggested to minimise transcription error*</a:t>
                      </a:r>
                      <a:endParaRPr lang="en-A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0" dirty="0" smtClean="0">
                          <a:solidFill>
                            <a:schemeClr val="accent6"/>
                          </a:solidFill>
                        </a:rPr>
                        <a:t> ?Website</a:t>
                      </a:r>
                      <a:r>
                        <a:rPr lang="en-AU" sz="1200" b="0" baseline="0" dirty="0" smtClean="0">
                          <a:solidFill>
                            <a:schemeClr val="accent6"/>
                          </a:solidFill>
                        </a:rPr>
                        <a:t> version 3</a:t>
                      </a:r>
                      <a:endParaRPr lang="en-AU" sz="1200" b="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471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Upload</a:t>
                      </a:r>
                      <a:r>
                        <a:rPr lang="en-AU" sz="1200" baseline="0" dirty="0" smtClean="0"/>
                        <a:t> results file instead of individual entry of data to minimise* transcription error</a:t>
                      </a:r>
                      <a:endParaRPr lang="en-A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 smtClean="0">
                          <a:solidFill>
                            <a:schemeClr val="accent6"/>
                          </a:solidFill>
                        </a:rPr>
                        <a:t> ?Website</a:t>
                      </a:r>
                      <a:r>
                        <a:rPr lang="en-AU" sz="1200" b="0" baseline="0" dirty="0" smtClean="0">
                          <a:solidFill>
                            <a:schemeClr val="accent6"/>
                          </a:solidFill>
                        </a:rPr>
                        <a:t> version 3</a:t>
                      </a:r>
                      <a:endParaRPr lang="en-AU" sz="1200" b="0" dirty="0" smtClean="0">
                        <a:solidFill>
                          <a:schemeClr val="accent6"/>
                        </a:solidFill>
                      </a:endParaRPr>
                    </a:p>
                    <a:p>
                      <a:endParaRPr lang="en-AU" sz="1200" dirty="0"/>
                    </a:p>
                  </a:txBody>
                  <a:tcPr/>
                </a:tc>
              </a:tr>
              <a:tr h="471159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Information for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dirty="0" smtClean="0"/>
                        <a:t>a</a:t>
                      </a:r>
                      <a:r>
                        <a:rPr lang="en-AU" sz="1200" baseline="0" dirty="0" smtClean="0"/>
                        <a:t>vailability of a website</a:t>
                      </a:r>
                    </a:p>
                    <a:p>
                      <a:endParaRPr lang="en-A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Increased</a:t>
                      </a:r>
                      <a:r>
                        <a:rPr lang="en-AU" sz="1200" baseline="0" dirty="0" smtClean="0"/>
                        <a:t> awareness of website </a:t>
                      </a:r>
                      <a:endParaRPr lang="en-A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8876"/>
            <a:ext cx="573074" cy="5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768"/>
            <a:ext cx="8640960" cy="1143000"/>
          </a:xfrm>
        </p:spPr>
        <p:txBody>
          <a:bodyPr>
            <a:noAutofit/>
          </a:bodyPr>
          <a:lstStyle/>
          <a:p>
            <a:r>
              <a:rPr lang="en-AU" sz="3600" dirty="0" smtClean="0"/>
              <a:t>*Alternative option for submission of </a:t>
            </a:r>
            <a:br>
              <a:rPr lang="en-AU" sz="3600" dirty="0" smtClean="0"/>
            </a:br>
            <a:r>
              <a:rPr lang="en-AU" sz="3600" dirty="0" smtClean="0"/>
              <a:t>test results</a:t>
            </a:r>
            <a:endParaRPr lang="en-A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59339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Consider an ‘Upload’ option for submission of results via a csv/</a:t>
            </a:r>
            <a:r>
              <a:rPr lang="en-AU" dirty="0" err="1" smtClean="0">
                <a:solidFill>
                  <a:prstClr val="black"/>
                </a:solidFill>
              </a:rPr>
              <a:t>xls</a:t>
            </a:r>
            <a:r>
              <a:rPr lang="en-AU" dirty="0" smtClean="0">
                <a:solidFill>
                  <a:prstClr val="black"/>
                </a:solidFill>
              </a:rPr>
              <a:t>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>
              <a:solidFill>
                <a:prstClr val="black"/>
              </a:solidFill>
            </a:endParaRPr>
          </a:p>
          <a:p>
            <a:r>
              <a:rPr lang="en-AU" dirty="0" smtClean="0">
                <a:solidFill>
                  <a:srgbClr val="4F81BD">
                    <a:lumMod val="75000"/>
                  </a:srgbClr>
                </a:solidFill>
              </a:rPr>
              <a:t>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 User can select ‘Download’ csv or </a:t>
            </a:r>
            <a:r>
              <a:rPr lang="en-AU" dirty="0" err="1" smtClean="0">
                <a:solidFill>
                  <a:prstClr val="black"/>
                </a:solidFill>
              </a:rPr>
              <a:t>xlsx</a:t>
            </a:r>
            <a:r>
              <a:rPr lang="en-AU" dirty="0" smtClean="0">
                <a:solidFill>
                  <a:prstClr val="black"/>
                </a:solidFill>
              </a:rPr>
              <a:t> template from VIDRL website</a:t>
            </a:r>
          </a:p>
          <a:p>
            <a:endParaRPr lang="en-A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Populate template with results for submission</a:t>
            </a:r>
          </a:p>
          <a:p>
            <a:endParaRPr lang="en-A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Then ‘Upload’ back to VIDRL site which checks the template for parsing errors and allows user to continue with submission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42810" y="297643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42810" y="3579865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093787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0" y="5029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Time constraints prevented development of this method as an alternative pathway for test results submission.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?Possible consideration for version 3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4501" y="50507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76400"/>
            <a:ext cx="8558213" cy="381000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Provide further assistance to laboratories that are unable to login to the website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Replenishment of serum supplies – IgM positive for: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</a:t>
            </a:r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measles, rubella and parvovirus.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Our currently available stocks will not allow preparation of a PT panel for 2017.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All contributions of sera will be greatly appreciated!</a:t>
            </a:r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Challenges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0906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564044"/>
              </p:ext>
            </p:extLst>
          </p:nvPr>
        </p:nvGraphicFramePr>
        <p:xfrm>
          <a:off x="457200" y="144780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14400"/>
                <a:gridCol w="990600"/>
                <a:gridCol w="990600"/>
                <a:gridCol w="9525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Measles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AFR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No. of participating labs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38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69</a:t>
                      </a:r>
                      <a:r>
                        <a:rPr lang="en-AU" sz="1400" baseline="30000" dirty="0" smtClean="0"/>
                        <a:t>a</a:t>
                      </a:r>
                      <a:endParaRPr lang="en-AU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53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237</a:t>
                      </a:r>
                      <a:endParaRPr lang="en-A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No. of measles results returned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38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70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53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238</a:t>
                      </a: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716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Number of laboratories and results returned for panel 01502</a:t>
            </a:r>
            <a:endParaRPr lang="en-AU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10339"/>
              </p:ext>
            </p:extLst>
          </p:nvPr>
        </p:nvGraphicFramePr>
        <p:xfrm>
          <a:off x="477140" y="320040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14400"/>
                <a:gridCol w="990600"/>
                <a:gridCol w="990600"/>
                <a:gridCol w="9525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Rubella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No. of participating labs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38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18</a:t>
                      </a:r>
                      <a:r>
                        <a:rPr lang="en-AU" sz="1400" baseline="30000" dirty="0" smtClean="0"/>
                        <a:t>b</a:t>
                      </a:r>
                      <a:endParaRPr lang="en-AU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18</a:t>
                      </a:r>
                      <a:r>
                        <a:rPr kumimoji="0" lang="en-A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kumimoji="0" lang="en-AU" sz="14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69</a:t>
                      </a:r>
                      <a:r>
                        <a:rPr kumimoji="0" lang="en-A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en-AU" sz="14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53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235</a:t>
                      </a:r>
                      <a:endParaRPr lang="en-A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No. of rubella results returned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38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18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18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72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39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53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238</a:t>
                      </a: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942" y="4953000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aseline="30000" dirty="0" smtClean="0">
                <a:solidFill>
                  <a:schemeClr val="dk1"/>
                </a:solidFill>
              </a:rPr>
              <a:t>a </a:t>
            </a:r>
            <a:r>
              <a:rPr lang="en-AU" sz="1200" dirty="0" smtClean="0"/>
              <a:t>One laboratory submitted </a:t>
            </a:r>
            <a:r>
              <a:rPr lang="en-AU" sz="1200" dirty="0"/>
              <a:t>2 sets of </a:t>
            </a:r>
            <a:r>
              <a:rPr lang="en-AU" sz="1200" dirty="0" smtClean="0"/>
              <a:t>results.</a:t>
            </a:r>
            <a:endParaRPr lang="en-AU" sz="1200" dirty="0"/>
          </a:p>
          <a:p>
            <a:r>
              <a:rPr lang="en-AU" sz="1400" baseline="30000" dirty="0" smtClean="0">
                <a:solidFill>
                  <a:schemeClr val="dk1"/>
                </a:solidFill>
              </a:rPr>
              <a:t>b </a:t>
            </a:r>
            <a:r>
              <a:rPr lang="en-AU" sz="1200" dirty="0" smtClean="0"/>
              <a:t>Excludes 1 laboratory that tested panel 01404 and submitted together with measles results for panel 01502.</a:t>
            </a:r>
          </a:p>
          <a:p>
            <a:r>
              <a:rPr lang="en-AU" sz="1400" baseline="30000" dirty="0" smtClean="0">
                <a:solidFill>
                  <a:schemeClr val="dk1"/>
                </a:solidFill>
              </a:rPr>
              <a:t>c </a:t>
            </a:r>
            <a:r>
              <a:rPr lang="en-AU" sz="1200" dirty="0" smtClean="0"/>
              <a:t>Excludes 1 laboratory that tested for measles IgM and IgG, therefore insufficient </a:t>
            </a:r>
          </a:p>
          <a:p>
            <a:r>
              <a:rPr lang="en-AU" sz="1200" dirty="0"/>
              <a:t>v</a:t>
            </a:r>
            <a:r>
              <a:rPr lang="en-AU" sz="1200" dirty="0" smtClean="0"/>
              <a:t>olume to test for rubella.</a:t>
            </a:r>
          </a:p>
          <a:p>
            <a:r>
              <a:rPr lang="en-AU" sz="1400" baseline="30000" dirty="0" smtClean="0">
                <a:solidFill>
                  <a:schemeClr val="dk1"/>
                </a:solidFill>
              </a:rPr>
              <a:t>d </a:t>
            </a:r>
            <a:r>
              <a:rPr lang="en-AU" sz="1200" dirty="0" smtClean="0"/>
              <a:t>Three laboratories submitted </a:t>
            </a:r>
            <a:r>
              <a:rPr lang="en-AU" sz="1200" dirty="0"/>
              <a:t>2 sets of results.</a:t>
            </a:r>
          </a:p>
          <a:p>
            <a:r>
              <a:rPr lang="en-AU" sz="1000" dirty="0" smtClean="0"/>
              <a:t>                                                                                            </a:t>
            </a:r>
            <a:endParaRPr lang="en-AU" sz="1000" dirty="0"/>
          </a:p>
          <a:p>
            <a:r>
              <a:rPr lang="en-AU" sz="1000" b="1" dirty="0" smtClean="0">
                <a:solidFill>
                  <a:schemeClr val="accent3"/>
                </a:solidFill>
              </a:rPr>
              <a:t>Data for results returned to VIDRL prior to 17th   June 2016</a:t>
            </a:r>
            <a:endParaRPr lang="en-AU" sz="1000" b="1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90120"/>
            <a:ext cx="1127125" cy="13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87657"/>
            <a:ext cx="8824412" cy="4645229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AU" dirty="0" smtClean="0"/>
          </a:p>
          <a:p>
            <a:r>
              <a:rPr lang="en-AU" dirty="0" smtClean="0"/>
              <a:t>Serology Infectious Diseases Laboratory Staff, VIDRL</a:t>
            </a:r>
          </a:p>
          <a:p>
            <a:endParaRPr lang="en-AU" dirty="0"/>
          </a:p>
          <a:p>
            <a:r>
              <a:rPr lang="en-AU" dirty="0" smtClean="0"/>
              <a:t>WHO measles and rubella  network laboratories for PT and survey participation</a:t>
            </a:r>
          </a:p>
          <a:p>
            <a:endParaRPr lang="en-AU" dirty="0" smtClean="0"/>
          </a:p>
          <a:p>
            <a:r>
              <a:rPr lang="en-AU" dirty="0" smtClean="0"/>
              <a:t>Dr Mick Mulders, WHO global coordinator </a:t>
            </a:r>
          </a:p>
          <a:p>
            <a:endParaRPr lang="en-AU" dirty="0"/>
          </a:p>
          <a:p>
            <a:r>
              <a:rPr lang="en-AU" dirty="0" smtClean="0"/>
              <a:t>WHO Measles and rubella regional laboratory coordinators </a:t>
            </a:r>
          </a:p>
          <a:p>
            <a:endParaRPr lang="en-AU" dirty="0" smtClean="0"/>
          </a:p>
          <a:p>
            <a:r>
              <a:rPr lang="en-AU" dirty="0" smtClean="0"/>
              <a:t>Dallas Wilson, Information Technology, VIDRL</a:t>
            </a:r>
          </a:p>
          <a:p>
            <a:endParaRPr lang="en-AU" dirty="0" smtClean="0"/>
          </a:p>
          <a:p>
            <a:r>
              <a:rPr lang="en-AU" dirty="0"/>
              <a:t>All laboratories that have donated sera </a:t>
            </a:r>
            <a:r>
              <a:rPr lang="en-AU" dirty="0" smtClean="0"/>
              <a:t>for </a:t>
            </a:r>
            <a:r>
              <a:rPr lang="en-AU" dirty="0"/>
              <a:t>the </a:t>
            </a:r>
            <a:r>
              <a:rPr lang="en-AU" dirty="0" smtClean="0"/>
              <a:t>proficiency</a:t>
            </a:r>
          </a:p>
          <a:p>
            <a:pPr marL="109728" indent="0">
              <a:buNone/>
            </a:pPr>
            <a:r>
              <a:rPr lang="en-AU" dirty="0"/>
              <a:t> </a:t>
            </a:r>
            <a:r>
              <a:rPr lang="en-AU" dirty="0" smtClean="0"/>
              <a:t>  panels  </a:t>
            </a:r>
          </a:p>
          <a:p>
            <a:pPr marL="109728" indent="0">
              <a:buNone/>
            </a:pPr>
            <a:endParaRPr lang="en-AU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			</a:t>
            </a:r>
          </a:p>
          <a:p>
            <a:endParaRPr lang="en-A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AU" dirty="0"/>
          </a:p>
          <a:p>
            <a:endParaRPr lang="en-AU" dirty="0"/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endParaRPr lang="en-AU" dirty="0"/>
          </a:p>
          <a:p>
            <a:pPr marL="109728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   Acknowledgements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02" y="5105399"/>
            <a:ext cx="1627773" cy="156646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9"/>
            <a:ext cx="1981200" cy="1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rgbClr val="464646"/>
                </a:solidFill>
              </a:rPr>
              <a:t>Measles IgM kits in use for panel </a:t>
            </a:r>
            <a:r>
              <a:rPr lang="en-AU" sz="3200" dirty="0" smtClean="0">
                <a:solidFill>
                  <a:srgbClr val="464646"/>
                </a:solidFill>
              </a:rPr>
              <a:t>01502 </a:t>
            </a:r>
            <a:r>
              <a:rPr lang="en-AU" sz="3200" dirty="0">
                <a:solidFill>
                  <a:srgbClr val="464646"/>
                </a:solidFill>
              </a:rPr>
              <a:t>by WHO region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943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commercially prepared kits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41912"/>
            <a:ext cx="11271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8" y="1905000"/>
            <a:ext cx="6809822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>
                <a:solidFill>
                  <a:srgbClr val="464646"/>
                </a:solidFill>
              </a:rPr>
              <a:t>Rubella </a:t>
            </a:r>
            <a:r>
              <a:rPr lang="en-AU" sz="3200" dirty="0">
                <a:solidFill>
                  <a:srgbClr val="464646"/>
                </a:solidFill>
              </a:rPr>
              <a:t>IgM kits in use for panel </a:t>
            </a:r>
            <a:r>
              <a:rPr lang="en-AU" sz="3200" dirty="0" smtClean="0">
                <a:solidFill>
                  <a:srgbClr val="464646"/>
                </a:solidFill>
              </a:rPr>
              <a:t>01502 </a:t>
            </a:r>
            <a:r>
              <a:rPr lang="en-AU" sz="3200" dirty="0">
                <a:solidFill>
                  <a:srgbClr val="464646"/>
                </a:solidFill>
              </a:rPr>
              <a:t>by WHO region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60198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21 commercially prepared kits</a:t>
            </a:r>
            <a:endParaRPr lang="en-A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18113"/>
            <a:ext cx="1127125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700227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30971"/>
              </p:ext>
            </p:extLst>
          </p:nvPr>
        </p:nvGraphicFramePr>
        <p:xfrm>
          <a:off x="152400" y="1366477"/>
          <a:ext cx="8229600" cy="220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807244"/>
                <a:gridCol w="944166"/>
                <a:gridCol w="944166"/>
                <a:gridCol w="1016794"/>
                <a:gridCol w="944166"/>
                <a:gridCol w="871538"/>
                <a:gridCol w="1329926"/>
              </a:tblGrid>
              <a:tr h="558676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accent5"/>
                          </a:solidFill>
                        </a:rPr>
                        <a:t>Measles (n=238)</a:t>
                      </a:r>
                      <a:endParaRPr lang="en-AU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AFR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(%)</a:t>
                      </a:r>
                      <a:endParaRPr lang="en-AU" dirty="0"/>
                    </a:p>
                  </a:txBody>
                  <a:tcPr/>
                </a:tc>
              </a:tr>
              <a:tr h="4025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Manufacturer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19*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70**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237 (99)</a:t>
                      </a:r>
                      <a:endParaRPr lang="en-AU" dirty="0"/>
                    </a:p>
                  </a:txBody>
                  <a:tcPr/>
                </a:tc>
              </a:tr>
              <a:tr h="402532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Name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234 (98)</a:t>
                      </a:r>
                      <a:endParaRPr lang="en-AU" dirty="0"/>
                    </a:p>
                  </a:txBody>
                  <a:tcPr/>
                </a:tc>
              </a:tr>
              <a:tr h="399055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Lot No.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236 (99)</a:t>
                      </a:r>
                      <a:endParaRPr lang="en-AU" dirty="0"/>
                    </a:p>
                  </a:txBody>
                  <a:tcPr/>
                </a:tc>
              </a:tr>
              <a:tr h="329069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Cut-off value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193 (81)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Reporting kit details  for panel 01502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181253"/>
              </p:ext>
            </p:extLst>
          </p:nvPr>
        </p:nvGraphicFramePr>
        <p:xfrm>
          <a:off x="152398" y="3657600"/>
          <a:ext cx="8229602" cy="230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807244"/>
                <a:gridCol w="944166"/>
                <a:gridCol w="944166"/>
                <a:gridCol w="1016794"/>
                <a:gridCol w="944166"/>
                <a:gridCol w="871538"/>
                <a:gridCol w="1329928"/>
              </a:tblGrid>
              <a:tr h="567387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accent5"/>
                          </a:solidFill>
                        </a:rPr>
                        <a:t>Rubella</a:t>
                      </a:r>
                    </a:p>
                    <a:p>
                      <a:r>
                        <a:rPr lang="en-AU" dirty="0" smtClean="0">
                          <a:solidFill>
                            <a:schemeClr val="accent5"/>
                          </a:solidFill>
                        </a:rPr>
                        <a:t>(n=238)</a:t>
                      </a:r>
                      <a:endParaRPr lang="en-AU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AFR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(%)</a:t>
                      </a:r>
                      <a:endParaRPr lang="en-AU" dirty="0"/>
                    </a:p>
                  </a:txBody>
                  <a:tcPr/>
                </a:tc>
              </a:tr>
              <a:tr h="46696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Manufacturer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72*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238 (100)</a:t>
                      </a:r>
                      <a:endParaRPr lang="en-AU" dirty="0"/>
                    </a:p>
                  </a:txBody>
                  <a:tcPr/>
                </a:tc>
              </a:tr>
              <a:tr h="46696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Name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235 (99)</a:t>
                      </a:r>
                      <a:endParaRPr lang="en-AU" dirty="0"/>
                    </a:p>
                  </a:txBody>
                  <a:tcPr/>
                </a:tc>
              </a:tr>
              <a:tr h="33420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Kit Lot No.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236 (99)</a:t>
                      </a:r>
                      <a:endParaRPr lang="en-AU" dirty="0"/>
                    </a:p>
                  </a:txBody>
                  <a:tcPr/>
                </a:tc>
              </a:tr>
              <a:tr h="33420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Cut-off value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200 (84)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77854"/>
            <a:ext cx="609600" cy="75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23402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* One laboratory used in-house assay</a:t>
            </a:r>
          </a:p>
          <a:p>
            <a:r>
              <a:rPr lang="en-AU" sz="1200" dirty="0" smtClean="0"/>
              <a:t>** Two laboratories used in-house assays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2925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9423</TotalTime>
  <Words>3427</Words>
  <Application>Microsoft Office PowerPoint</Application>
  <PresentationFormat>On-screen Show (4:3)</PresentationFormat>
  <Paragraphs>1057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Calibri</vt:lpstr>
      <vt:lpstr>Lucida Sans Unicode</vt:lpstr>
      <vt:lpstr>Segoe UI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Office Theme</vt:lpstr>
      <vt:lpstr> Measles and Rubella IgM Proficiency Testing –  Panel 01502</vt:lpstr>
      <vt:lpstr>Outline</vt:lpstr>
      <vt:lpstr>Panel 01502 composition  (n=20)</vt:lpstr>
      <vt:lpstr>New PT score algorithm - Part 1:</vt:lpstr>
      <vt:lpstr>New PT score algorithm - Part 2:</vt:lpstr>
      <vt:lpstr>Number of laboratories and results returned for panel 01502</vt:lpstr>
      <vt:lpstr>Measles IgM kits in use for panel 01502 by WHO region</vt:lpstr>
      <vt:lpstr>Rubella IgM kits in use for panel 01502 by WHO region</vt:lpstr>
      <vt:lpstr>Reporting kit details  for panel 01502</vt:lpstr>
      <vt:lpstr>Reporting QC data for panel 01502</vt:lpstr>
      <vt:lpstr>Expired kit details for panel 01502</vt:lpstr>
      <vt:lpstr>Validation criteria – Measles – Panel 01502</vt:lpstr>
      <vt:lpstr>Validation criteria – Rubella - Panel 01502</vt:lpstr>
      <vt:lpstr>Measles - Timeliness of testing (days) – Panel 01502</vt:lpstr>
      <vt:lpstr>Measles - Timeliness of reporting (days) – Panel 01502</vt:lpstr>
      <vt:lpstr>AFR Measles - Siemens</vt:lpstr>
      <vt:lpstr>AMR Measles - Siemens</vt:lpstr>
      <vt:lpstr>EMR Measles - Siemens</vt:lpstr>
      <vt:lpstr>EUR Measles - Siemens</vt:lpstr>
      <vt:lpstr>EUR Measles – Vector Best  </vt:lpstr>
      <vt:lpstr>SEAR Measles – Siemens</vt:lpstr>
      <vt:lpstr>WPR Measles - Siemens</vt:lpstr>
      <vt:lpstr>WPR Measles - Haitai</vt:lpstr>
      <vt:lpstr>WPR Measles – Virion Serion</vt:lpstr>
      <vt:lpstr>Analysis of discrepant results for Measles IgM – Panel 01502</vt:lpstr>
      <vt:lpstr>AFR Rubella - Siemens </vt:lpstr>
      <vt:lpstr>AMR Rubella - Siemens </vt:lpstr>
      <vt:lpstr>EMR Rubella - Siemens </vt:lpstr>
      <vt:lpstr>EUR Rubella - Siemens </vt:lpstr>
      <vt:lpstr>EUR Rubella – EKO Lab </vt:lpstr>
      <vt:lpstr>SEAR Rubella – Siemens</vt:lpstr>
      <vt:lpstr>WPR Rubella - Siemens </vt:lpstr>
      <vt:lpstr>WPR Rubella – Virion Serion</vt:lpstr>
      <vt:lpstr>WPR Rubella – Haitai</vt:lpstr>
      <vt:lpstr>Analysis of discrepant results for Rubella IgM – Panel 01502</vt:lpstr>
      <vt:lpstr>Part 1(75% of overall score) - Correct results by region – Measles Panel 01502</vt:lpstr>
      <vt:lpstr>Part 2 (25% of overall score)– Points achieved for correct data by region – Measles Panel 01502</vt:lpstr>
      <vt:lpstr>Late to report (days) by WHO region</vt:lpstr>
      <vt:lpstr>Overall final score by WHO region – Measles Panel 01502</vt:lpstr>
      <vt:lpstr>Part 1(75% of overall score) - Correct results by region – Rubella Panel 01502</vt:lpstr>
      <vt:lpstr>Part 2 (25% of overall score)– Points achieved for correct data by region – Rubella Panel 01502</vt:lpstr>
      <vt:lpstr>Late to report (days) by WHO region</vt:lpstr>
      <vt:lpstr>Overall final score by WHO region – Rubella Panel 01502</vt:lpstr>
      <vt:lpstr>Summary proficiency test comparison– Global   Panel 01404 and 01502</vt:lpstr>
      <vt:lpstr>Conclusions:</vt:lpstr>
      <vt:lpstr>Results submission method, globally</vt:lpstr>
      <vt:lpstr>Results submission method by WHO region</vt:lpstr>
      <vt:lpstr>Survey: Measles/rubella PT results submission via website</vt:lpstr>
      <vt:lpstr>Survey: Response </vt:lpstr>
      <vt:lpstr>Q1: Have you submitted results for proficiency panel 01502?</vt:lpstr>
      <vt:lpstr>Q2: Have you submitted results for proficiency panel 01502 via the VIDRL website?</vt:lpstr>
      <vt:lpstr>Reason for not submitting PT results via the website</vt:lpstr>
      <vt:lpstr>Q3: Were you satisfied with the login procedure?</vt:lpstr>
      <vt:lpstr>Q4: Were you able to navigate the report pages with ease?</vt:lpstr>
      <vt:lpstr>Q5: Were you able to enter data and results without problems?</vt:lpstr>
      <vt:lpstr> Q6: Were adequate information and instructions provided for the results submission process?  </vt:lpstr>
      <vt:lpstr>Q7: How can the submission process be improved?  </vt:lpstr>
      <vt:lpstr>*Alternative option for submission of  test results</vt:lpstr>
      <vt:lpstr>Challenges</vt:lpstr>
      <vt:lpstr>   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and Rubella IgM Proficiency Testing – Panel 01303</dc:title>
  <dc:creator>Michael Stambos</dc:creator>
  <cp:lastModifiedBy>Michael Stambos</cp:lastModifiedBy>
  <cp:revision>495</cp:revision>
  <cp:lastPrinted>2016-06-10T02:02:31Z</cp:lastPrinted>
  <dcterms:created xsi:type="dcterms:W3CDTF">2006-08-16T00:00:00Z</dcterms:created>
  <dcterms:modified xsi:type="dcterms:W3CDTF">2016-06-22T05:53:17Z</dcterms:modified>
</cp:coreProperties>
</file>