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  <p:sldMasterId id="2147483662" r:id="rId2"/>
  </p:sldMasterIdLst>
  <p:notesMasterIdLst>
    <p:notesMasterId r:id="rId21"/>
  </p:notesMasterIdLst>
  <p:sldIdLst>
    <p:sldId id="272" r:id="rId3"/>
    <p:sldId id="392" r:id="rId4"/>
    <p:sldId id="395" r:id="rId5"/>
    <p:sldId id="391" r:id="rId6"/>
    <p:sldId id="399" r:id="rId7"/>
    <p:sldId id="422" r:id="rId8"/>
    <p:sldId id="420" r:id="rId9"/>
    <p:sldId id="428" r:id="rId10"/>
    <p:sldId id="418" r:id="rId11"/>
    <p:sldId id="427" r:id="rId12"/>
    <p:sldId id="423" r:id="rId13"/>
    <p:sldId id="425" r:id="rId14"/>
    <p:sldId id="424" r:id="rId15"/>
    <p:sldId id="383" r:id="rId16"/>
    <p:sldId id="426" r:id="rId17"/>
    <p:sldId id="406" r:id="rId18"/>
    <p:sldId id="402" r:id="rId19"/>
    <p:sldId id="429" r:id="rId2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DC User" initials="CU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84" d="100"/>
          <a:sy n="84" d="100"/>
        </p:scale>
        <p:origin x="109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C4EB33-A861-4AEE-9ACE-0856D98DD3AC}" type="datetimeFigureOut">
              <a:rPr lang="zh-TW" altLang="en-US" smtClean="0"/>
              <a:pPr/>
              <a:t>2016/6/17</a:t>
            </a:fld>
            <a:endParaRPr lang="zh-TW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08A73A-1E51-4DD5-9AD6-FE64A799206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73333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TW" smtClean="0"/>
              <a:t>Click to edit Master subtitle style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BF42E-8B43-4D79-AF4D-9CF1AE4B9FA0}" type="datetimeFigureOut">
              <a:rPr lang="zh-TW" altLang="en-US" smtClean="0"/>
              <a:pPr/>
              <a:t>2016/6/17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AD8A-D34F-4F93-B1D3-D58B9636204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BF42E-8B43-4D79-AF4D-9CF1AE4B9FA0}" type="datetimeFigureOut">
              <a:rPr lang="zh-TW" altLang="en-US" smtClean="0"/>
              <a:pPr/>
              <a:t>2016/6/17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AD8A-D34F-4F93-B1D3-D58B9636204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BF42E-8B43-4D79-AF4D-9CF1AE4B9FA0}" type="datetimeFigureOut">
              <a:rPr lang="zh-TW" altLang="en-US" smtClean="0"/>
              <a:pPr/>
              <a:t>2016/6/17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AD8A-D34F-4F93-B1D3-D58B9636204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1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81928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73952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64F4D-086E-4D58-890A-A34FAC24952B}" type="datetimeFigureOut">
              <a:rPr lang="en-US" smtClean="0"/>
              <a:pPr/>
              <a:t>6/17/2016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48890-DCDF-4084-B8FE-E643EA433D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545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64F4D-086E-4D58-890A-A34FAC24952B}" type="datetimeFigureOut">
              <a:rPr lang="en-US" smtClean="0"/>
              <a:pPr/>
              <a:t>6/17/2016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48890-DCDF-4084-B8FE-E643EA433D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4436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64F4D-086E-4D58-890A-A34FAC24952B}" type="datetimeFigureOut">
              <a:rPr lang="en-US" smtClean="0"/>
              <a:pPr/>
              <a:t>6/17/2016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48890-DCDF-4084-B8FE-E643EA433D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0097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64F4D-086E-4D58-890A-A34FAC24952B}" type="datetimeFigureOut">
              <a:rPr lang="en-US" smtClean="0"/>
              <a:pPr/>
              <a:t>6/17/2016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48890-DCDF-4084-B8FE-E643EA433D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379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64F4D-086E-4D58-890A-A34FAC24952B}" type="datetimeFigureOut">
              <a:rPr lang="en-US" smtClean="0"/>
              <a:pPr/>
              <a:t>6/17/2016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48890-DCDF-4084-B8FE-E643EA433D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3678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64F4D-086E-4D58-890A-A34FAC24952B}" type="datetimeFigureOut">
              <a:rPr lang="en-US" smtClean="0"/>
              <a:pPr/>
              <a:t>6/17/2016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48890-DCDF-4084-B8FE-E643EA433D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3225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64F4D-086E-4D58-890A-A34FAC24952B}" type="datetimeFigureOut">
              <a:rPr lang="en-US" smtClean="0"/>
              <a:pPr/>
              <a:t>6/17/2016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48890-DCDF-4084-B8FE-E643EA433D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09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BF42E-8B43-4D79-AF4D-9CF1AE4B9FA0}" type="datetimeFigureOut">
              <a:rPr lang="zh-TW" altLang="en-US" smtClean="0"/>
              <a:pPr/>
              <a:t>2016/6/17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AD8A-D34F-4F93-B1D3-D58B9636204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64F4D-086E-4D58-890A-A34FAC24952B}" type="datetimeFigureOut">
              <a:rPr lang="en-US" smtClean="0"/>
              <a:pPr/>
              <a:t>6/17/2016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48890-DCDF-4084-B8FE-E643EA433D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434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64F4D-086E-4D58-890A-A34FAC24952B}" type="datetimeFigureOut">
              <a:rPr lang="en-US" smtClean="0"/>
              <a:pPr/>
              <a:t>6/17/2016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48890-DCDF-4084-B8FE-E643EA433D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3414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64F4D-086E-4D58-890A-A34FAC24952B}" type="datetimeFigureOut">
              <a:rPr lang="en-US" smtClean="0"/>
              <a:pPr/>
              <a:t>6/17/2016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48890-DCDF-4084-B8FE-E643EA433D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2670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64F4D-086E-4D58-890A-A34FAC24952B}" type="datetimeFigureOut">
              <a:rPr lang="en-US" smtClean="0"/>
              <a:pPr/>
              <a:t>6/17/2016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48890-DCDF-4084-B8FE-E643EA433D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132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BF42E-8B43-4D79-AF4D-9CF1AE4B9FA0}" type="datetimeFigureOut">
              <a:rPr lang="zh-TW" altLang="en-US" smtClean="0"/>
              <a:pPr/>
              <a:t>2016/6/17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AD8A-D34F-4F93-B1D3-D58B9636204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BF42E-8B43-4D79-AF4D-9CF1AE4B9FA0}" type="datetimeFigureOut">
              <a:rPr lang="zh-TW" altLang="en-US" smtClean="0"/>
              <a:pPr/>
              <a:t>2016/6/17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AD8A-D34F-4F93-B1D3-D58B9636204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BF42E-8B43-4D79-AF4D-9CF1AE4B9FA0}" type="datetimeFigureOut">
              <a:rPr lang="zh-TW" altLang="en-US" smtClean="0"/>
              <a:pPr/>
              <a:t>2016/6/17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AD8A-D34F-4F93-B1D3-D58B9636204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BF42E-8B43-4D79-AF4D-9CF1AE4B9FA0}" type="datetimeFigureOut">
              <a:rPr lang="zh-TW" altLang="en-US" smtClean="0"/>
              <a:pPr/>
              <a:t>2016/6/17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AD8A-D34F-4F93-B1D3-D58B9636204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BF42E-8B43-4D79-AF4D-9CF1AE4B9FA0}" type="datetimeFigureOut">
              <a:rPr lang="zh-TW" altLang="en-US" smtClean="0"/>
              <a:pPr/>
              <a:t>2016/6/17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AD8A-D34F-4F93-B1D3-D58B9636204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BF42E-8B43-4D79-AF4D-9CF1AE4B9FA0}" type="datetimeFigureOut">
              <a:rPr lang="zh-TW" altLang="en-US" smtClean="0"/>
              <a:pPr/>
              <a:t>2016/6/17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AD8A-D34F-4F93-B1D3-D58B9636204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BF42E-8B43-4D79-AF4D-9CF1AE4B9FA0}" type="datetimeFigureOut">
              <a:rPr lang="zh-TW" altLang="en-US" smtClean="0"/>
              <a:pPr/>
              <a:t>2016/6/17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AD8A-D34F-4F93-B1D3-D58B9636204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BF42E-8B43-4D79-AF4D-9CF1AE4B9FA0}" type="datetimeFigureOut">
              <a:rPr lang="zh-TW" altLang="en-US" smtClean="0"/>
              <a:pPr/>
              <a:t>2016/6/17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EAD8A-D34F-4F93-B1D3-D58B9636204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64F4D-086E-4D58-890A-A34FAC24952B}" type="datetimeFigureOut">
              <a:rPr lang="en-US" smtClean="0"/>
              <a:pPr/>
              <a:t>6/17/2016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48890-DCDF-4084-B8FE-E643EA433D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337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jp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81050" y="1524000"/>
            <a:ext cx="7620000" cy="914400"/>
          </a:xfrm>
        </p:spPr>
        <p:txBody>
          <a:bodyPr rtlCol="0"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Molecular EQA </a:t>
            </a:r>
            <a:r>
              <a:rPr lang="en-US" smtClean="0">
                <a:latin typeface="Arial" pitchFamily="34" charset="0"/>
                <a:cs typeface="Arial" pitchFamily="34" charset="0"/>
              </a:rPr>
              <a:t>for GMRLN: Year Two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195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286000" y="6281738"/>
            <a:ext cx="5105400" cy="182562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National Center for Immunization &amp; Respiratory Diseases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2286000" y="6473825"/>
            <a:ext cx="5105400" cy="228600"/>
          </a:xfrm>
        </p:spPr>
        <p:txBody>
          <a:bodyPr rtlCol="0">
            <a:normAutofit lnSpcReduction="10000"/>
          </a:bodyPr>
          <a:lstStyle/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Division of Viral Diseases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8197" name="Picture 6" descr="Logos of the United States Department of Health and Human Services and Centers for Disease Control and Prevention&#10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1" y="6477001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8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1390650" y="3849920"/>
            <a:ext cx="6400800" cy="533400"/>
          </a:xfrm>
        </p:spPr>
        <p:txBody>
          <a:bodyPr>
            <a:normAutofit/>
          </a:bodyPr>
          <a:lstStyle/>
          <a:p>
            <a:r>
              <a:rPr lang="en-US" sz="2200" b="1" smtClean="0">
                <a:latin typeface="Arial" pitchFamily="34" charset="0"/>
                <a:cs typeface="Arial" pitchFamily="34" charset="0"/>
              </a:rPr>
              <a:t>Measles and Rubella Teams, 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CDC</a:t>
            </a:r>
          </a:p>
          <a:p>
            <a:endParaRPr lang="en-US" sz="2200" b="1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ts val="1300"/>
              </a:lnSpc>
            </a:pPr>
            <a:endParaRPr lang="en-US" dirty="0" smtClean="0"/>
          </a:p>
        </p:txBody>
      </p:sp>
      <p:sp>
        <p:nvSpPr>
          <p:cNvPr id="2" name="Rectangle 1"/>
          <p:cNvSpPr/>
          <p:nvPr/>
        </p:nvSpPr>
        <p:spPr>
          <a:xfrm>
            <a:off x="228600" y="4673887"/>
            <a:ext cx="8724901" cy="65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1600" b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ACCELERATING PROGRESS TOWARDS MEASLES AND RUBELLA CONTROL AND ELIMINATION MEETING, 20-24 JUNE 2016, GENEVA, </a:t>
            </a:r>
            <a:r>
              <a:rPr lang="en-US" sz="1600" b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SWITZERLAND</a:t>
            </a:r>
            <a:endParaRPr lang="en-US" sz="160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16285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3196189" y="425986"/>
            <a:ext cx="33217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smtClean="0">
                <a:latin typeface="Arial" panose="020B0604020202020204" pitchFamily="34" charset="0"/>
                <a:cs typeface="Arial" panose="020B0604020202020204" pitchFamily="34" charset="0"/>
              </a:rPr>
              <a:t>2015 </a:t>
            </a:r>
            <a:r>
              <a:rPr lang="en-US" sz="2800" b="1" smtClean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r>
              <a:rPr lang="en-US" sz="2800" b="1" smtClean="0">
                <a:latin typeface="Arial" panose="020B0604020202020204" pitchFamily="34" charset="0"/>
                <a:cs typeface="Arial" panose="020B0604020202020204" pitchFamily="34" charset="0"/>
              </a:rPr>
              <a:t>: WPR</a:t>
            </a:r>
            <a:endParaRPr lang="en-US" sz="2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2062967"/>
              </p:ext>
            </p:extLst>
          </p:nvPr>
        </p:nvGraphicFramePr>
        <p:xfrm>
          <a:off x="304800" y="1066800"/>
          <a:ext cx="8610600" cy="357187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38200"/>
                <a:gridCol w="838200"/>
                <a:gridCol w="533400"/>
                <a:gridCol w="762000"/>
                <a:gridCol w="609600"/>
                <a:gridCol w="685800"/>
                <a:gridCol w="838200"/>
                <a:gridCol w="685800"/>
                <a:gridCol w="457200"/>
                <a:gridCol w="838200"/>
                <a:gridCol w="1524000"/>
              </a:tblGrid>
              <a:tr h="5276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Laboratory 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Turnaround (days)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Real-time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Real-time Machine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RNAseP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Endpoint RT-PCR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Sequencing   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Methods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CDC result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Date result sent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>
                          <a:effectLst/>
                        </a:rPr>
                        <a:t>Comments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28" marR="6228" marT="6228" marB="0" anchor="b">
                    <a:solidFill>
                      <a:schemeClr val="accent1"/>
                    </a:solidFill>
                  </a:tcPr>
                </a:tc>
              </a:tr>
              <a:tr h="1544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Country 1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22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7500f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no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T</a:t>
                      </a:r>
                      <a:r>
                        <a:rPr lang="en-US" sz="1300" b="1" u="none" strike="noStrike" smtClean="0">
                          <a:effectLst/>
                          <a:latin typeface="+mn-lt"/>
                        </a:rPr>
                        <a:t>heirs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  <a:latin typeface="+mn-lt"/>
                        </a:rPr>
                        <a:t>P/P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12/22/2015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smtClean="0">
                          <a:effectLst/>
                        </a:rPr>
                        <a:t>H/N </a:t>
                      </a:r>
                      <a:r>
                        <a:rPr lang="en-US" sz="1300" b="1" u="none" strike="noStrike">
                          <a:effectLst/>
                        </a:rPr>
                        <a:t>endpoint </a:t>
                      </a:r>
                      <a:r>
                        <a:rPr lang="en-US" sz="1300" b="1" u="none" strike="noStrike" smtClean="0">
                          <a:effectLst/>
                        </a:rPr>
                        <a:t>RT-PCR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28" marR="6228" marT="6228" marB="0" anchor="b"/>
                </a:tc>
              </a:tr>
              <a:tr h="1544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Country 2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31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7500f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?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WHO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  <a:latin typeface="+mn-lt"/>
                        </a:rPr>
                        <a:t>P/P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2/2/2016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>
                          <a:effectLst/>
                        </a:rPr>
                        <a:t>N gene primers for real-time (WHO</a:t>
                      </a:r>
                      <a:r>
                        <a:rPr lang="en-US" sz="1300" b="1" u="none" strike="noStrike" smtClean="0">
                          <a:effectLst/>
                        </a:rPr>
                        <a:t>?)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28" marR="6228" marT="6228" marB="0" anchor="b"/>
                </a:tc>
              </a:tr>
              <a:tr h="1544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Country 3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20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  <a:latin typeface="+mn-lt"/>
                        </a:rPr>
                        <a:t>Rotor</a:t>
                      </a:r>
                    </a:p>
                    <a:p>
                      <a:pPr algn="ctr" fontAlgn="b"/>
                      <a:r>
                        <a:rPr lang="en-US" sz="1300" b="1" u="none" strike="noStrike" smtClean="0">
                          <a:effectLst/>
                          <a:latin typeface="+mn-lt"/>
                        </a:rPr>
                        <a:t>geneQ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?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  <a:latin typeface="+mn-lt"/>
                        </a:rPr>
                        <a:t>Yes</a:t>
                      </a:r>
                      <a:r>
                        <a:rPr lang="en-US" sz="1300" b="1" u="none" strike="noStrike" baseline="30000" smtClean="0">
                          <a:effectLst/>
                          <a:latin typeface="+mn-lt"/>
                        </a:rPr>
                        <a:t>#</a:t>
                      </a:r>
                      <a:endParaRPr lang="en-US" sz="1300" b="1" i="0" u="none" strike="noStrike" baseline="3000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T</a:t>
                      </a:r>
                      <a:r>
                        <a:rPr lang="en-US" sz="1300" b="1" u="none" strike="noStrike" smtClean="0">
                          <a:effectLst/>
                          <a:latin typeface="+mn-lt"/>
                        </a:rPr>
                        <a:t>heirs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  <a:latin typeface="+mn-lt"/>
                        </a:rPr>
                        <a:t>P/P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12/22/2015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>
                          <a:effectLst/>
                        </a:rPr>
                        <a:t>N/H gene primers for real-time, genotyping WHO nested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28" marR="6228" marT="6228" marB="0" anchor="b"/>
                </a:tc>
              </a:tr>
              <a:tr h="1544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Country 4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40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7500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no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WHO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  <a:latin typeface="+mn-lt"/>
                        </a:rPr>
                        <a:t>P/P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3/29/2016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>
                          <a:effectLst/>
                        </a:rPr>
                        <a:t> 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28" marR="6228" marT="6228" marB="0" anchor="b"/>
                </a:tc>
              </a:tr>
              <a:tr h="1544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Country 5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11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7500f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?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WHO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P/</a:t>
                      </a:r>
                      <a:r>
                        <a:rPr lang="en-US" sz="1300" b="1" u="none" strike="noStrike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H</a:t>
                      </a:r>
                      <a:endParaRPr lang="en-US" sz="1300" b="1" i="0" u="none" strike="noStrike">
                        <a:solidFill>
                          <a:srgbClr val="FF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5/13/2016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On hold for Rubella</a:t>
                      </a:r>
                      <a:endParaRPr lang="en-US" sz="1300" b="1" i="0" u="none" strike="noStrike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6228" marR="6228" marT="6228" marB="0" anchor="b"/>
                </a:tc>
              </a:tr>
              <a:tr h="1544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Country 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58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7500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?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  <a:latin typeface="+mn-lt"/>
                        </a:rPr>
                        <a:t>Yes</a:t>
                      </a:r>
                      <a:r>
                        <a:rPr lang="en-US" sz="1300" b="1" u="none" strike="noStrike" baseline="30000" smtClean="0">
                          <a:effectLst/>
                          <a:latin typeface="+mn-lt"/>
                        </a:rPr>
                        <a:t>#</a:t>
                      </a:r>
                      <a:endParaRPr lang="en-US" sz="1300" b="1" i="0" u="none" strike="noStrike" baseline="3000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WHO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  <a:latin typeface="+mn-lt"/>
                        </a:rPr>
                        <a:t>P/P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2/2/2016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>
                          <a:effectLst/>
                        </a:rPr>
                        <a:t> 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72" marR="7472" marT="7472" marB="0" anchor="b"/>
                </a:tc>
              </a:tr>
              <a:tr h="1544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Country 7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21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7500f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?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  <a:latin typeface="+mn-lt"/>
                        </a:rPr>
                        <a:t>Yes</a:t>
                      </a:r>
                      <a:r>
                        <a:rPr lang="en-US" sz="1300" b="1" u="none" strike="noStrike" baseline="30000" smtClean="0">
                          <a:effectLst/>
                          <a:latin typeface="+mn-lt"/>
                        </a:rPr>
                        <a:t>#</a:t>
                      </a:r>
                      <a:endParaRPr lang="en-US" sz="1300" b="1" i="0" u="none" strike="noStrike" baseline="3000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WHO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  <a:latin typeface="+mn-lt"/>
                        </a:rPr>
                        <a:t>P/P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2/2/2016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>
                          <a:effectLst/>
                        </a:rPr>
                        <a:t> 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72" marR="7472" marT="7472" marB="0" anchor="b"/>
                </a:tc>
              </a:tr>
              <a:tr h="1544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Country 8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50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?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WHO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  <a:latin typeface="+mn-lt"/>
                        </a:rPr>
                        <a:t>P/P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2/2/2016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>
                          <a:effectLst/>
                        </a:rPr>
                        <a:t> 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72" marR="7472" marT="7472" marB="0" anchor="b"/>
                </a:tc>
              </a:tr>
              <a:tr h="1544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Country 9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39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RotorgeneRG3000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?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  <a:latin typeface="+mn-lt"/>
                        </a:rPr>
                        <a:t>Yes</a:t>
                      </a:r>
                      <a:r>
                        <a:rPr lang="en-US" sz="1300" b="1" u="none" strike="noStrike" baseline="30000" smtClean="0">
                          <a:effectLst/>
                          <a:latin typeface="+mn-lt"/>
                        </a:rPr>
                        <a:t>#</a:t>
                      </a:r>
                      <a:endParaRPr lang="en-US" sz="1300" b="1" i="0" u="none" strike="noStrike" baseline="3000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WHO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P/</a:t>
                      </a:r>
                      <a:r>
                        <a:rPr lang="en-US" sz="1300" b="1" u="none" strike="noStrike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R</a:t>
                      </a:r>
                      <a:endParaRPr lang="en-US" sz="1300" b="1" i="0" u="none" strike="noStrike">
                        <a:solidFill>
                          <a:srgbClr val="FF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2/2/2016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1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72" marR="7472" marT="7472" marB="0" anchor="b"/>
                </a:tc>
              </a:tr>
              <a:tr h="1544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Country 10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26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7500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no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  <a:latin typeface="+mn-lt"/>
                        </a:rPr>
                        <a:t>Yes</a:t>
                      </a:r>
                      <a:r>
                        <a:rPr lang="en-US" sz="1300" b="1" u="none" strike="noStrike" baseline="30000" smtClean="0">
                          <a:effectLst/>
                          <a:latin typeface="+mn-lt"/>
                        </a:rPr>
                        <a:t>#</a:t>
                      </a:r>
                      <a:endParaRPr lang="en-US" sz="1300" b="1" i="0" u="none" strike="noStrike" baseline="3000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WHO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  <a:latin typeface="+mn-lt"/>
                        </a:rPr>
                        <a:t>P/P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2/2/2016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>
                          <a:effectLst/>
                        </a:rPr>
                        <a:t> 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72" marR="7472" marT="7472" marB="0" anchor="b"/>
                </a:tc>
              </a:tr>
              <a:tr h="1544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Country 11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17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?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?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WHO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  <a:latin typeface="+mn-lt"/>
                        </a:rPr>
                        <a:t>P/P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12/22/2015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</a:tr>
            </a:tbl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304361" y="6284913"/>
            <a:ext cx="5105400" cy="182562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National Center for Immunization &amp; Respiratory Diseases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2304361" y="6477000"/>
            <a:ext cx="5105400" cy="228600"/>
          </a:xfrm>
        </p:spPr>
        <p:txBody>
          <a:bodyPr rtlCol="0">
            <a:normAutofit lnSpcReduction="10000"/>
          </a:bodyPr>
          <a:lstStyle/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Division of Viral Diseases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04361" y="4985827"/>
            <a:ext cx="50108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Panels received 11/6/15-2/2/16 </a:t>
            </a:r>
            <a:endParaRPr lang="en-US" sz="14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Reports </a:t>
            </a:r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received 11/23/15 (very first)-3/13/16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Turnaround time 11 (record low!) to 58 days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One country on hold for rubella, one retest for rubella</a:t>
            </a:r>
            <a:endParaRPr lang="en-US" sz="1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62400" y="4614317"/>
            <a:ext cx="109998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smtClean="0">
                <a:latin typeface="Arial" panose="020B0604020202020204" pitchFamily="34" charset="0"/>
                <a:cs typeface="Arial" panose="020B0604020202020204" pitchFamily="34" charset="0"/>
              </a:rPr>
              <a:t># no gel photo</a:t>
            </a:r>
            <a:endParaRPr lang="en-US" sz="1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334060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352395"/>
              </p:ext>
            </p:extLst>
          </p:nvPr>
        </p:nvGraphicFramePr>
        <p:xfrm>
          <a:off x="1066800" y="1069975"/>
          <a:ext cx="6697241" cy="143224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066800"/>
                <a:gridCol w="990600"/>
                <a:gridCol w="2514600"/>
                <a:gridCol w="990600"/>
                <a:gridCol w="1134641"/>
              </a:tblGrid>
              <a:tr h="3956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WHO Region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00" marR="7500" marT="750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Laboratory 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00" marR="7500" marT="750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>
                          <a:effectLst/>
                        </a:rPr>
                        <a:t>Repeated assays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00" marR="7500" marT="750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CDC result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00" marR="7500" marT="750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Date result sent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00" marR="7500" marT="7500" marB="0" anchor="b">
                    <a:solidFill>
                      <a:schemeClr val="accent1"/>
                    </a:solidFill>
                  </a:tcPr>
                </a:tc>
              </a:tr>
              <a:tr h="1383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SEAR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Country </a:t>
                      </a:r>
                      <a:r>
                        <a:rPr lang="en-US" sz="1300" b="1" u="none" strike="noStrike" smtClean="0">
                          <a:effectLst/>
                        </a:rPr>
                        <a:t>1, National 1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smtClean="0">
                          <a:effectLst/>
                        </a:rPr>
                        <a:t>seqence </a:t>
                      </a:r>
                      <a:r>
                        <a:rPr lang="en-US" sz="1300" b="1" u="none" strike="noStrike">
                          <a:effectLst/>
                        </a:rPr>
                        <a:t>analysis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Pass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5/5/2016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</a:tr>
              <a:tr h="1517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PAHO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Country </a:t>
                      </a:r>
                      <a:r>
                        <a:rPr lang="en-US" sz="1300" b="1" u="none" strike="noStrike" smtClean="0">
                          <a:effectLst/>
                        </a:rPr>
                        <a:t>5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>
                          <a:effectLst/>
                        </a:rPr>
                        <a:t>sequencing and </a:t>
                      </a:r>
                      <a:r>
                        <a:rPr lang="en-US" sz="1300" b="1" u="none" strike="noStrike" smtClean="0">
                          <a:effectLst/>
                        </a:rPr>
                        <a:t>sequence</a:t>
                      </a:r>
                      <a:r>
                        <a:rPr lang="en-US" sz="1300" b="1" u="none" strike="noStrike" baseline="0" smtClean="0">
                          <a:effectLst/>
                        </a:rPr>
                        <a:t> </a:t>
                      </a:r>
                      <a:r>
                        <a:rPr lang="en-US" sz="1300" b="1" u="none" strike="noStrike" smtClean="0">
                          <a:effectLst/>
                        </a:rPr>
                        <a:t>analysis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Pass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5/5/2016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</a:tr>
              <a:tr h="2052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EMR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Country 1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smtClean="0">
                          <a:effectLst/>
                        </a:rPr>
                        <a:t>Real-time (cross-contamination)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Pass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</a:rPr>
                        <a:t>6/16/16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</a:tr>
              <a:tr h="2060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EMR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Country </a:t>
                      </a:r>
                      <a:r>
                        <a:rPr lang="en-US" sz="1300" b="1" u="none" strike="noStrike" smtClean="0">
                          <a:effectLst/>
                        </a:rPr>
                        <a:t>9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>
                          <a:effectLst/>
                        </a:rPr>
                        <a:t>sequencing and </a:t>
                      </a:r>
                      <a:r>
                        <a:rPr lang="en-US" sz="1300" b="1" u="none" strike="noStrike" smtClean="0">
                          <a:effectLst/>
                        </a:rPr>
                        <a:t>sequence analysis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Pass*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</a:rPr>
                        <a:t>6/16/16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</a:tr>
              <a:tr h="1383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AFR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Country 1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smtClean="0">
                          <a:effectLst/>
                        </a:rPr>
                        <a:t>real-time (cross-contamination)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Pass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3/25/2016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143301" y="546755"/>
            <a:ext cx="31069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smtClean="0">
                <a:latin typeface="Arial" panose="020B0604020202020204" pitchFamily="34" charset="0"/>
                <a:cs typeface="Arial" panose="020B0604020202020204" pitchFamily="34" charset="0"/>
              </a:rPr>
              <a:t>Retests: Measles</a:t>
            </a:r>
            <a:endParaRPr lang="en-US" sz="2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286000" y="6589713"/>
            <a:ext cx="5105400" cy="182562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National Center for Immunization &amp; Respiratory Diseases</a:t>
            </a:r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2286000" y="6781800"/>
            <a:ext cx="5105400" cy="228600"/>
          </a:xfrm>
        </p:spPr>
        <p:txBody>
          <a:bodyPr rtlCol="0">
            <a:normAutofit lnSpcReduction="10000"/>
          </a:bodyPr>
          <a:lstStyle/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Division of Viral Diseases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6620787"/>
              </p:ext>
            </p:extLst>
          </p:nvPr>
        </p:nvGraphicFramePr>
        <p:xfrm>
          <a:off x="1086138" y="3508375"/>
          <a:ext cx="6677904" cy="22393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047462"/>
                <a:gridCol w="990600"/>
                <a:gridCol w="2514600"/>
                <a:gridCol w="961396"/>
                <a:gridCol w="1163846"/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WHO Region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00" marR="7500" marT="750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Laboratory 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00" marR="7500" marT="750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>
                          <a:effectLst/>
                        </a:rPr>
                        <a:t>Repeated assays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00" marR="7500" marT="750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CDC result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00" marR="7500" marT="750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Date result sent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00" marR="7500" marT="7500" marB="0" anchor="b">
                    <a:solidFill>
                      <a:schemeClr val="accent1"/>
                    </a:solidFill>
                  </a:tcPr>
                </a:tc>
              </a:tr>
              <a:tr h="1383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</a:rPr>
                        <a:t>WPR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Country </a:t>
                      </a:r>
                      <a:r>
                        <a:rPr lang="en-US" sz="1300" b="1" u="none" strike="noStrike" baseline="0" smtClean="0">
                          <a:effectLst/>
                        </a:rPr>
                        <a:t> 9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smtClean="0">
                          <a:effectLst/>
                        </a:rPr>
                        <a:t>Sequencing</a:t>
                      </a:r>
                      <a:r>
                        <a:rPr lang="en-US" sz="1300" b="1" u="none" strike="noStrike" baseline="0" smtClean="0">
                          <a:effectLst/>
                        </a:rPr>
                        <a:t> and  sequence analysis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</a:rPr>
                        <a:t>Pass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</a:rPr>
                        <a:t>3/28/16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</a:tr>
              <a:tr h="1589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SEAR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Country </a:t>
                      </a:r>
                      <a:r>
                        <a:rPr lang="en-US" sz="1300" b="1" u="none" strike="noStrike" smtClean="0">
                          <a:effectLst/>
                        </a:rPr>
                        <a:t>1, National</a:t>
                      </a:r>
                      <a:r>
                        <a:rPr lang="en-US" sz="1300" b="1" u="none" strike="noStrike" baseline="0" smtClean="0">
                          <a:effectLst/>
                        </a:rPr>
                        <a:t> 2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smtClean="0">
                          <a:effectLst/>
                        </a:rPr>
                        <a:t>Sequence analysis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</a:rPr>
                        <a:t>Pending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</a:tr>
              <a:tr h="2052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</a:rPr>
                        <a:t>SEAR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Country </a:t>
                      </a:r>
                      <a:r>
                        <a:rPr lang="en-US" sz="1300" b="1" u="none" strike="noStrike" smtClean="0">
                          <a:effectLst/>
                        </a:rPr>
                        <a:t>1, National</a:t>
                      </a:r>
                      <a:r>
                        <a:rPr lang="en-US" sz="1300" b="1" u="none" strike="noStrike" baseline="0" smtClean="0">
                          <a:effectLst/>
                        </a:rPr>
                        <a:t> 7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smtClean="0">
                          <a:effectLst/>
                        </a:rPr>
                        <a:t>Genotyping</a:t>
                      </a:r>
                      <a:r>
                        <a:rPr lang="en-US" sz="1300" b="1" u="none" strike="noStrike" baseline="0" smtClean="0">
                          <a:effectLst/>
                        </a:rPr>
                        <a:t> RT-PCR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</a:rPr>
                        <a:t>Pending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</a:tr>
              <a:tr h="2060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</a:rPr>
                        <a:t>PAHO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Country </a:t>
                      </a:r>
                      <a:r>
                        <a:rPr lang="en-US" sz="1300" b="1" u="none" strike="noStrike" smtClean="0">
                          <a:effectLst/>
                        </a:rPr>
                        <a:t>2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smtClean="0">
                          <a:effectLst/>
                        </a:rPr>
                        <a:t>Real-time (cross-contamination) and sequence analysis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</a:rPr>
                        <a:t>Pass</a:t>
                      </a:r>
                    </a:p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</a:rPr>
                        <a:t>4/25/16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</a:tr>
              <a:tr h="1383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</a:rPr>
                        <a:t>PAHO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Country </a:t>
                      </a:r>
                      <a:r>
                        <a:rPr lang="en-US" sz="1300" b="1" u="none" strike="noStrike" smtClean="0">
                          <a:effectLst/>
                        </a:rPr>
                        <a:t>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smtClean="0">
                          <a:effectLst/>
                        </a:rPr>
                        <a:t>Genotyping RT-PCR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</a:rPr>
                        <a:t>Pass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</a:rPr>
                        <a:t>3/28/16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</a:tr>
              <a:tr h="1383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</a:rPr>
                        <a:t>EMR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Country </a:t>
                      </a:r>
                      <a:r>
                        <a:rPr lang="en-US" sz="1300" b="1" u="none" strike="noStrike" smtClean="0">
                          <a:effectLst/>
                        </a:rPr>
                        <a:t>2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smtClean="0">
                          <a:effectLst/>
                        </a:rPr>
                        <a:t>Sequence analysis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</a:rPr>
                        <a:t>Pass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</a:rPr>
                        <a:t>2/25/16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</a:tr>
              <a:tr h="1383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</a:rPr>
                        <a:t>EMR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</a:rPr>
                        <a:t>Country 9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smtClean="0">
                          <a:effectLst/>
                        </a:rPr>
                        <a:t>Sequencing</a:t>
                      </a:r>
                      <a:r>
                        <a:rPr lang="en-US" sz="1300" b="1" u="none" strike="noStrike" baseline="0" smtClean="0">
                          <a:effectLst/>
                        </a:rPr>
                        <a:t> and sequence analysis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</a:rPr>
                        <a:t>Pass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</a:rPr>
                        <a:t>6/6/16</a:t>
                      </a:r>
                      <a:endParaRPr lang="en-US" sz="1300" b="1" i="0" u="none" strike="noStrike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00" marR="7500" marT="7500" marB="0" anchor="b"/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3194597" y="2974975"/>
            <a:ext cx="30043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smtClean="0">
                <a:latin typeface="Arial" panose="020B0604020202020204" pitchFamily="34" charset="0"/>
                <a:cs typeface="Arial" panose="020B0604020202020204" pitchFamily="34" charset="0"/>
              </a:rPr>
              <a:t>Retests: Rubella</a:t>
            </a:r>
            <a:endParaRPr lang="en-US" sz="2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96271" y="2517775"/>
            <a:ext cx="8001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>
                <a:latin typeface="Arial" panose="020B0604020202020204" pitchFamily="34" charset="0"/>
                <a:cs typeface="Arial" panose="020B0604020202020204" pitchFamily="34" charset="0"/>
              </a:rPr>
              <a:t>*One laboratory only partially proficient for measles (detection but not sequencing)</a:t>
            </a:r>
          </a:p>
        </p:txBody>
      </p:sp>
    </p:spTree>
    <p:extLst>
      <p:ext uri="{BB962C8B-B14F-4D97-AF65-F5344CB8AC3E}">
        <p14:creationId xmlns:p14="http://schemas.microsoft.com/office/powerpoint/2010/main" val="393894852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286000" y="6281738"/>
            <a:ext cx="5105400" cy="182562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National Center for Immunization &amp; Respiratory Diseases</a:t>
            </a:r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2286000" y="6473825"/>
            <a:ext cx="5105400" cy="228600"/>
          </a:xfrm>
        </p:spPr>
        <p:txBody>
          <a:bodyPr rtlCol="0">
            <a:normAutofit lnSpcReduction="10000"/>
          </a:bodyPr>
          <a:lstStyle/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Division of Viral Diseases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6169271"/>
              </p:ext>
            </p:extLst>
          </p:nvPr>
        </p:nvGraphicFramePr>
        <p:xfrm>
          <a:off x="1143000" y="1423036"/>
          <a:ext cx="7086600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2200"/>
                <a:gridCol w="2362200"/>
                <a:gridCol w="2362200"/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Measles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Rubella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Panels shipped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49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49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Countries dropped out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Countries not proficient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Reports on hold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Re-tests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5 (4 passed, 1 partial)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7 (5 passed, 2 pending)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Countries passed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43 (3 pending)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Turnaround time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43</a:t>
                      </a:r>
                      <a:r>
                        <a:rPr lang="en-US" baseline="0" smtClean="0"/>
                        <a:t> days (11-126)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48 days (14-128)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464103" y="609600"/>
            <a:ext cx="69060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smtClean="0">
                <a:latin typeface="Arial" panose="020B0604020202020204" pitchFamily="34" charset="0"/>
                <a:cs typeface="Arial" panose="020B0604020202020204" pitchFamily="34" charset="0"/>
              </a:rPr>
              <a:t>Summary of 2015 proficiency panel results (1)</a:t>
            </a:r>
            <a:endParaRPr lang="en-US" sz="2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65860" y="4826101"/>
            <a:ext cx="75598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36/47 laboratories use real-time assays. 27 use ABI7500/7500 fast. 14 perform RNAse </a:t>
            </a:r>
          </a:p>
        </p:txBody>
      </p:sp>
    </p:spTree>
    <p:extLst>
      <p:ext uri="{BB962C8B-B14F-4D97-AF65-F5344CB8AC3E}">
        <p14:creationId xmlns:p14="http://schemas.microsoft.com/office/powerpoint/2010/main" val="27758458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286000" y="6281738"/>
            <a:ext cx="5105400" cy="182562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National Center for Immunization &amp; Respiratory Diseases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2286000" y="6473825"/>
            <a:ext cx="5105400" cy="228600"/>
          </a:xfrm>
        </p:spPr>
        <p:txBody>
          <a:bodyPr rtlCol="0">
            <a:normAutofit lnSpcReduction="10000"/>
          </a:bodyPr>
          <a:lstStyle/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Division of Viral Diseases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8197" name="Picture 6" descr="Logos of the United States Department of Health and Human Services and Centers for Disease Control and Prevention&#10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1" y="6477001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85800" y="533400"/>
            <a:ext cx="7924800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6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en-US" sz="2000" b="1" smtClean="0">
                <a:latin typeface="Arial" panose="020B0604020202020204" pitchFamily="34" charset="0"/>
                <a:cs typeface="Arial" panose="020B0604020202020204" pitchFamily="34" charset="0"/>
              </a:rPr>
              <a:t>	Successes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Distribution (easy for CDC but slow)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Very </a:t>
            </a:r>
            <a:r>
              <a:rPr lang="en-US" sz="1600" b="1">
                <a:latin typeface="Arial" panose="020B0604020202020204" pitchFamily="34" charset="0"/>
                <a:cs typeface="Arial" panose="020B0604020202020204" pitchFamily="34" charset="0"/>
              </a:rPr>
              <a:t>few problems with </a:t>
            </a: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detection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Most countries produce sequences of high quality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Everyone correctly identified the genotypes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2971800"/>
            <a:ext cx="7924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6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en-US" sz="2000" b="1" smtClean="0">
                <a:latin typeface="Arial" panose="020B0604020202020204" pitchFamily="34" charset="0"/>
                <a:cs typeface="Arial" panose="020B0604020202020204" pitchFamily="34" charset="0"/>
              </a:rPr>
              <a:t>	Challenges</a:t>
            </a: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Turnaround times.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Back-and-forth emails to get all necessary data.</a:t>
            </a:r>
            <a:endParaRPr lang="en-US" sz="16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E-mail </a:t>
            </a:r>
            <a:r>
              <a:rPr lang="en-US" sz="1600" b="1">
                <a:latin typeface="Arial" panose="020B0604020202020204" pitchFamily="34" charset="0"/>
                <a:cs typeface="Arial" panose="020B0604020202020204" pitchFamily="34" charset="0"/>
              </a:rPr>
              <a:t>delivery. CDC e-mail system does not accept rar files.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Missing supporting information (gel photos, text files for sequences, supporting data for real-time assay)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Many different file formats</a:t>
            </a:r>
          </a:p>
        </p:txBody>
      </p:sp>
    </p:spTree>
    <p:extLst>
      <p:ext uri="{BB962C8B-B14F-4D97-AF65-F5344CB8AC3E}">
        <p14:creationId xmlns:p14="http://schemas.microsoft.com/office/powerpoint/2010/main" val="23728210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286000" y="6281738"/>
            <a:ext cx="5105400" cy="182562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National Center for Immunization &amp; Respiratory Diseases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2286000" y="6473825"/>
            <a:ext cx="5105400" cy="228600"/>
          </a:xfrm>
        </p:spPr>
        <p:txBody>
          <a:bodyPr rtlCol="0">
            <a:normAutofit lnSpcReduction="10000"/>
          </a:bodyPr>
          <a:lstStyle/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Division of Viral Diseases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8197" name="Picture 6" descr="Logos of the United States Department of Health and Human Services and Centers for Disease Control and Prevention&#10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1" y="6477001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09600" y="1143000"/>
            <a:ext cx="8016241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b="1" smtClean="0">
                <a:latin typeface="Arial" panose="020B0604020202020204" pitchFamily="34" charset="0"/>
                <a:cs typeface="Arial" panose="020B0604020202020204" pitchFamily="34" charset="0"/>
              </a:rPr>
              <a:t>Panel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Merge measles and rubella panels into one.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Include backup samples for re-testing. Scramble?</a:t>
            </a:r>
          </a:p>
          <a:p>
            <a:pPr>
              <a:spcAft>
                <a:spcPts val="600"/>
              </a:spcAft>
            </a:pPr>
            <a:r>
              <a:rPr lang="en-US" b="1" smtClean="0">
                <a:latin typeface="Arial" panose="020B0604020202020204" pitchFamily="34" charset="0"/>
                <a:cs typeface="Arial" panose="020B0604020202020204" pitchFamily="34" charset="0"/>
              </a:rPr>
              <a:t>Report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Re-design to separate detection and genotyping.</a:t>
            </a:r>
          </a:p>
          <a:p>
            <a:pPr marL="273050" lvl="1" indent="-2730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Firm deadline. </a:t>
            </a:r>
            <a:r>
              <a:rPr lang="en-US" sz="1600" b="1">
                <a:latin typeface="Arial" panose="020B0604020202020204" pitchFamily="34" charset="0"/>
                <a:cs typeface="Arial" panose="020B0604020202020204" pitchFamily="34" charset="0"/>
              </a:rPr>
              <a:t>How do we deal with late submissions? </a:t>
            </a:r>
          </a:p>
          <a:p>
            <a:pPr marL="273050" lvl="1" indent="-2730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>
                <a:latin typeface="Arial" panose="020B0604020202020204" pitchFamily="34" charset="0"/>
                <a:cs typeface="Arial" panose="020B0604020202020204" pitchFamily="34" charset="0"/>
              </a:rPr>
              <a:t>Regional coordinators keep track of delivery dates and share this information with CDC</a:t>
            </a: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Detailed description of required </a:t>
            </a: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supporting data </a:t>
            </a: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and acceptable file formats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No (or much reduced) support by email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Distribute </a:t>
            </a: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example report</a:t>
            </a:r>
            <a:endParaRPr lang="en-US" sz="16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b="1" smtClean="0">
                <a:latin typeface="Arial" panose="020B0604020202020204" pitchFamily="34" charset="0"/>
                <a:cs typeface="Arial" panose="020B0604020202020204" pitchFamily="34" charset="0"/>
              </a:rPr>
              <a:t>Feedback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Re-design to separate detection and </a:t>
            </a: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genotyping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Do not accept any nucleotide errors</a:t>
            </a:r>
            <a:endParaRPr lang="en-US" sz="1600" b="1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71800" y="457616"/>
            <a:ext cx="27733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smtClean="0">
                <a:latin typeface="Arial" panose="020B0604020202020204" pitchFamily="34" charset="0"/>
                <a:cs typeface="Arial" panose="020B0604020202020204" pitchFamily="34" charset="0"/>
              </a:rPr>
              <a:t>2016 mEQA panel</a:t>
            </a:r>
            <a:endParaRPr lang="en-US" sz="2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059265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286000" y="6281738"/>
            <a:ext cx="5105400" cy="182562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National Center for Immunization &amp; Respiratory Diseases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2286000" y="6473825"/>
            <a:ext cx="5105400" cy="228600"/>
          </a:xfrm>
        </p:spPr>
        <p:txBody>
          <a:bodyPr rtlCol="0">
            <a:normAutofit lnSpcReduction="10000"/>
          </a:bodyPr>
          <a:lstStyle/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Division of Viral Diseases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8197" name="Picture 6" descr="Logos of the United States Department of Health and Human Services and Centers for Disease Control and Prevention&#10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1" y="6477001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30579" y="762000"/>
            <a:ext cx="8016241" cy="6263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b="1" smtClean="0">
                <a:latin typeface="Arial" panose="020B0604020202020204" pitchFamily="34" charset="0"/>
                <a:cs typeface="Arial" panose="020B0604020202020204" pitchFamily="34" charset="0"/>
              </a:rPr>
              <a:t>Assessing sensitivity of </a:t>
            </a:r>
            <a:r>
              <a:rPr lang="en-US" b="1" smtClean="0">
                <a:latin typeface="Arial" panose="020B0604020202020204" pitchFamily="34" charset="0"/>
                <a:cs typeface="Arial" panose="020B0604020202020204" pitchFamily="34" charset="0"/>
              </a:rPr>
              <a:t>detection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The mEQA samples have relatively high copy numbers, especially for rubella and are not representative of more challenging patient specimens.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Emphasis on controls in real-time RT-PCR assays to assess sensitivity of detection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CDC kits have high/low control that should be within the range of Cts described in the insert.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RNAse P or other </a:t>
            </a: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reference </a:t>
            </a:r>
            <a:r>
              <a:rPr lang="en-US" b="1" smtClean="0">
                <a:latin typeface="Arial" panose="020B0604020202020204" pitchFamily="34" charset="0"/>
                <a:cs typeface="Arial" panose="020B0604020202020204" pitchFamily="34" charset="0"/>
              </a:rPr>
              <a:t>gene (but what to do with the blank disks?)</a:t>
            </a:r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QA plan for reagents/kits</a:t>
            </a:r>
          </a:p>
          <a:p>
            <a:pPr>
              <a:spcAft>
                <a:spcPts val="600"/>
              </a:spcAft>
            </a:pPr>
            <a:endParaRPr lang="en-US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b="1" smtClean="0">
                <a:latin typeface="Arial" panose="020B0604020202020204" pitchFamily="34" charset="0"/>
                <a:cs typeface="Arial" panose="020B0604020202020204" pitchFamily="34" charset="0"/>
              </a:rPr>
              <a:t>Sequencing: Do we want sequences from RRL?</a:t>
            </a:r>
            <a:endParaRPr lang="en-US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6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b="1" smtClean="0">
                <a:latin typeface="Arial" panose="020B0604020202020204" pitchFamily="34" charset="0"/>
                <a:cs typeface="Arial" panose="020B0604020202020204" pitchFamily="34" charset="0"/>
              </a:rPr>
              <a:t>Additional activities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smtClean="0">
                <a:latin typeface="Arial" panose="020B0604020202020204" pitchFamily="34" charset="0"/>
                <a:cs typeface="Arial" panose="020B0604020202020204" pitchFamily="34" charset="0"/>
              </a:rPr>
              <a:t>Include </a:t>
            </a: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submission to </a:t>
            </a:r>
            <a:r>
              <a:rPr lang="en-US" b="1" smtClean="0">
                <a:latin typeface="Arial" panose="020B0604020202020204" pitchFamily="34" charset="0"/>
                <a:cs typeface="Arial" panose="020B0604020202020204" pitchFamily="34" charset="0"/>
              </a:rPr>
              <a:t>MeaNS/RubeNS</a:t>
            </a:r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Web-based </a:t>
            </a:r>
            <a:r>
              <a:rPr lang="en-US" b="1" smtClean="0">
                <a:latin typeface="Arial" panose="020B0604020202020204" pitchFamily="34" charset="0"/>
                <a:cs typeface="Arial" panose="020B0604020202020204" pitchFamily="34" charset="0"/>
              </a:rPr>
              <a:t>reporting</a:t>
            </a:r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6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600" b="1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0" y="228600"/>
            <a:ext cx="2284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smtClean="0">
                <a:latin typeface="Arial" panose="020B0604020202020204" pitchFamily="34" charset="0"/>
                <a:cs typeface="Arial" panose="020B0604020202020204" pitchFamily="34" charset="0"/>
              </a:rPr>
              <a:t>Going forward</a:t>
            </a:r>
            <a:endParaRPr lang="en-US" sz="2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660719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286000" y="6281738"/>
            <a:ext cx="5105400" cy="182562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National Center for Immunization &amp; Respiratory Diseases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2286000" y="6473825"/>
            <a:ext cx="5105400" cy="228600"/>
          </a:xfrm>
        </p:spPr>
        <p:txBody>
          <a:bodyPr rtlCol="0">
            <a:normAutofit lnSpcReduction="10000"/>
          </a:bodyPr>
          <a:lstStyle/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Division of Viral Diseases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8197" name="Picture 6" descr="Logos of the United States Department of Health and Human Services and Centers for Disease Control and Prevention&#10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1" y="6477001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12470" y="1113095"/>
            <a:ext cx="8016241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smtClean="0">
                <a:latin typeface="Arial" panose="020B0604020202020204" pitchFamily="34" charset="0"/>
                <a:cs typeface="Arial" panose="020B0604020202020204" pitchFamily="34" charset="0"/>
              </a:rPr>
              <a:t>CDC</a:t>
            </a:r>
          </a:p>
          <a:p>
            <a:pPr algn="ctr"/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Paul Rota</a:t>
            </a:r>
          </a:p>
          <a:p>
            <a:pPr algn="ctr"/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Joe Icenogle</a:t>
            </a:r>
          </a:p>
          <a:p>
            <a:pPr algn="ctr"/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Yvonne Villamarzo</a:t>
            </a:r>
          </a:p>
          <a:p>
            <a:pPr algn="ctr"/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Elena Lopareva</a:t>
            </a:r>
          </a:p>
          <a:p>
            <a:pPr algn="ctr"/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Emily Abernathy</a:t>
            </a:r>
          </a:p>
          <a:p>
            <a:pPr algn="ctr"/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Min-hsin Chen</a:t>
            </a:r>
          </a:p>
          <a:p>
            <a:pPr algn="ctr"/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Adebola Adebayo</a:t>
            </a:r>
          </a:p>
          <a:p>
            <a:pPr algn="ctr"/>
            <a:endParaRPr lang="en-US" sz="16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b="1" smtClean="0">
                <a:latin typeface="Arial" panose="020B0604020202020204" pitchFamily="34" charset="0"/>
                <a:cs typeface="Arial" panose="020B0604020202020204" pitchFamily="34" charset="0"/>
              </a:rPr>
              <a:t>WHO</a:t>
            </a:r>
          </a:p>
          <a:p>
            <a:pPr algn="ctr"/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Mick Mulders (Global)</a:t>
            </a:r>
          </a:p>
          <a:p>
            <a:pPr algn="ctr"/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Gloria Rey Benito (PAHO)</a:t>
            </a:r>
          </a:p>
          <a:p>
            <a:pPr algn="ctr"/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Sirima Pattamadilok (SEARO)</a:t>
            </a:r>
          </a:p>
          <a:p>
            <a:pPr algn="ctr"/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Myriam Ben Mamou (EURO)</a:t>
            </a:r>
          </a:p>
          <a:p>
            <a:pPr algn="ctr"/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Yan Zhang (WPRO)</a:t>
            </a:r>
          </a:p>
          <a:p>
            <a:pPr algn="ctr"/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Annick Dosseh (AFRO)</a:t>
            </a:r>
          </a:p>
          <a:p>
            <a:pPr algn="ctr"/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Charles Byabamazima (AFRO)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93907" y="505926"/>
            <a:ext cx="17219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smtClean="0"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  <a:endParaRPr lang="en-US" sz="2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200358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286000" y="6281738"/>
            <a:ext cx="5105400" cy="182562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National Center for Immunization &amp; Respiratory Diseases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2286000" y="6473825"/>
            <a:ext cx="5105400" cy="228600"/>
          </a:xfrm>
        </p:spPr>
        <p:txBody>
          <a:bodyPr rtlCol="0">
            <a:normAutofit lnSpcReduction="10000"/>
          </a:bodyPr>
          <a:lstStyle/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Division of Viral Diseases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8197" name="Picture 6" descr="Logos of the United States Department of Health and Human Services and Centers for Disease Control and Prevention&#10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1" y="6477001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3144917" y="376535"/>
            <a:ext cx="35702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Room for </a:t>
            </a:r>
            <a:r>
              <a:rPr lang="en-US" sz="2400" b="1" smtClean="0">
                <a:latin typeface="Arial" panose="020B0604020202020204" pitchFamily="34" charset="0"/>
                <a:cs typeface="Arial" panose="020B0604020202020204" pitchFamily="34" charset="0"/>
              </a:rPr>
              <a:t>improvement</a:t>
            </a:r>
            <a:endParaRPr lang="en-US" sz="2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66800" y="838200"/>
            <a:ext cx="527685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4013" indent="-171450">
              <a:buFont typeface="Arial" panose="020B0604020202020204" pitchFamily="34" charset="0"/>
              <a:buChar char="•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No or wrong report form</a:t>
            </a:r>
          </a:p>
          <a:p>
            <a:pPr marL="354013" indent="-171450">
              <a:buFont typeface="Arial" panose="020B0604020202020204" pitchFamily="34" charset="0"/>
              <a:buChar char="•"/>
            </a:pPr>
            <a:endParaRPr lang="en-US" sz="16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4013" indent="-171450">
              <a:buFont typeface="Arial" panose="020B0604020202020204" pitchFamily="34" charset="0"/>
              <a:buChar char="•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Gel images</a:t>
            </a:r>
          </a:p>
          <a:p>
            <a:pPr marL="811213" lvl="2" indent="-171450">
              <a:buFont typeface="Courier New" panose="02070309020205020404" pitchFamily="49" charset="0"/>
              <a:buChar char="o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No positive control on gel</a:t>
            </a:r>
          </a:p>
          <a:p>
            <a:pPr marL="811213" lvl="2" indent="-171450">
              <a:buFont typeface="Courier New" panose="02070309020205020404" pitchFamily="49" charset="0"/>
              <a:buChar char="o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Marker </a:t>
            </a:r>
            <a:r>
              <a:rPr lang="en-US" sz="1600" b="1">
                <a:latin typeface="Arial" panose="020B0604020202020204" pitchFamily="34" charset="0"/>
                <a:cs typeface="Arial" panose="020B0604020202020204" pitchFamily="34" charset="0"/>
              </a:rPr>
              <a:t>bands are almost never </a:t>
            </a: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labeled</a:t>
            </a:r>
          </a:p>
          <a:p>
            <a:pPr marL="354013" indent="-171450">
              <a:buFont typeface="Arial" panose="020B0604020202020204" pitchFamily="34" charset="0"/>
              <a:buChar char="•"/>
            </a:pPr>
            <a:endParaRPr lang="en-US" sz="16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4013" indent="-171450">
              <a:buFont typeface="Arial" panose="020B0604020202020204" pitchFamily="34" charset="0"/>
              <a:buChar char="•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Real-time assay</a:t>
            </a:r>
          </a:p>
          <a:p>
            <a:pPr marL="811213" lvl="2" indent="-171450">
              <a:buFont typeface="Courier New" panose="02070309020205020404" pitchFamily="49" charset="0"/>
              <a:buChar char="o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en-US" sz="1600" b="1">
                <a:latin typeface="Arial" panose="020B0604020202020204" pitchFamily="34" charset="0"/>
                <a:cs typeface="Arial" panose="020B0604020202020204" pitchFamily="34" charset="0"/>
              </a:rPr>
              <a:t>Ct values in </a:t>
            </a: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report</a:t>
            </a:r>
          </a:p>
          <a:p>
            <a:pPr marL="811213" lvl="2" indent="-171450">
              <a:buFont typeface="Courier New" panose="02070309020205020404" pitchFamily="49" charset="0"/>
              <a:buChar char="o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Neg </a:t>
            </a:r>
            <a:r>
              <a:rPr lang="en-US" sz="1600" b="1">
                <a:latin typeface="Arial" panose="020B0604020202020204" pitchFamily="34" charset="0"/>
                <a:cs typeface="Arial" panose="020B0604020202020204" pitchFamily="34" charset="0"/>
              </a:rPr>
              <a:t>sample was real-time </a:t>
            </a: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positive</a:t>
            </a:r>
          </a:p>
          <a:p>
            <a:pPr marL="811213" lvl="2" indent="-171450">
              <a:buFont typeface="Courier New" panose="02070309020205020404" pitchFamily="49" charset="0"/>
              <a:buChar char="o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No supporting data</a:t>
            </a:r>
          </a:p>
          <a:p>
            <a:pPr marL="811213" lvl="2" indent="-171450">
              <a:buFont typeface="Courier New" panose="02070309020205020404" pitchFamily="49" charset="0"/>
              <a:buChar char="o"/>
            </a:pPr>
            <a:endParaRPr lang="en-US" sz="16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3525" indent="-263525">
              <a:buFont typeface="Arial" panose="020B0604020202020204" pitchFamily="34" charset="0"/>
              <a:buChar char="•"/>
            </a:pPr>
            <a:r>
              <a:rPr lang="en-US" sz="1600" b="1">
                <a:latin typeface="Arial" panose="020B0604020202020204" pitchFamily="34" charset="0"/>
                <a:cs typeface="Arial" panose="020B0604020202020204" pitchFamily="34" charset="0"/>
              </a:rPr>
              <a:t>Phylogenetic tree</a:t>
            </a:r>
          </a:p>
          <a:p>
            <a:pPr marL="720725" lvl="2" indent="-263525">
              <a:buFont typeface="Courier New" panose="02070309020205020404" pitchFamily="49" charset="0"/>
              <a:buChar char="o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Phylogenetic </a:t>
            </a:r>
            <a:r>
              <a:rPr lang="en-US" sz="1600" b="1">
                <a:latin typeface="Arial" panose="020B0604020202020204" pitchFamily="34" charset="0"/>
                <a:cs typeface="Arial" panose="020B0604020202020204" pitchFamily="34" charset="0"/>
              </a:rPr>
              <a:t>tree branch lengths do not reflect </a:t>
            </a: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distance</a:t>
            </a:r>
          </a:p>
          <a:p>
            <a:pPr marL="720725" lvl="2" indent="-263525">
              <a:buFont typeface="Courier New" panose="02070309020205020404" pitchFamily="49" charset="0"/>
              <a:buChar char="o"/>
            </a:pPr>
            <a:endParaRPr lang="en-US" sz="16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3525" indent="-263525">
              <a:buFont typeface="Arial" panose="020B0604020202020204" pitchFamily="34" charset="0"/>
              <a:buChar char="•"/>
            </a:pPr>
            <a:r>
              <a:rPr lang="en-US" sz="1600" b="1">
                <a:latin typeface="Arial" panose="020B0604020202020204" pitchFamily="34" charset="0"/>
                <a:cs typeface="Arial" panose="020B0604020202020204" pitchFamily="34" charset="0"/>
              </a:rPr>
              <a:t>Genotyping</a:t>
            </a:r>
          </a:p>
          <a:p>
            <a:pPr marL="720725" lvl="2" indent="-263525">
              <a:buFont typeface="Courier New" panose="02070309020205020404" pitchFamily="49" charset="0"/>
              <a:buChar char="o"/>
            </a:pPr>
            <a:r>
              <a:rPr lang="en-US" sz="1600" b="1">
                <a:latin typeface="Arial" panose="020B0604020202020204" pitchFamily="34" charset="0"/>
                <a:cs typeface="Arial" panose="020B0604020202020204" pitchFamily="34" charset="0"/>
              </a:rPr>
              <a:t>Unable to generate all fragments for genotyping</a:t>
            </a:r>
          </a:p>
          <a:p>
            <a:pPr marL="720725" lvl="2" indent="-263525">
              <a:buFont typeface="Courier New" panose="02070309020205020404" pitchFamily="49" charset="0"/>
              <a:buChar char="o"/>
            </a:pPr>
            <a:r>
              <a:rPr lang="en-US" sz="1600" b="1">
                <a:latin typeface="Arial" panose="020B0604020202020204" pitchFamily="34" charset="0"/>
                <a:cs typeface="Arial" panose="020B0604020202020204" pitchFamily="34" charset="0"/>
              </a:rPr>
              <a:t>Low quality sequences</a:t>
            </a:r>
          </a:p>
          <a:p>
            <a:pPr marL="720725" lvl="2" indent="-263525">
              <a:buFont typeface="Courier New" panose="02070309020205020404" pitchFamily="49" charset="0"/>
              <a:buChar char="o"/>
            </a:pPr>
            <a:r>
              <a:rPr lang="en-US" sz="1600" b="1">
                <a:latin typeface="Arial" panose="020B0604020202020204" pitchFamily="34" charset="0"/>
                <a:cs typeface="Arial" panose="020B0604020202020204" pitchFamily="34" charset="0"/>
              </a:rPr>
              <a:t>Consensus sequences not cropped to sequencing window</a:t>
            </a:r>
          </a:p>
          <a:p>
            <a:pPr marL="720725" lvl="2" indent="-263525">
              <a:buFont typeface="Courier New" panose="02070309020205020404" pitchFamily="49" charset="0"/>
              <a:buChar char="o"/>
            </a:pPr>
            <a:r>
              <a:rPr lang="en-US" sz="1600" b="1">
                <a:latin typeface="Arial" panose="020B0604020202020204" pitchFamily="34" charset="0"/>
                <a:cs typeface="Arial" panose="020B0604020202020204" pitchFamily="34" charset="0"/>
              </a:rPr>
              <a:t>Sequencing and reporting by RRL</a:t>
            </a:r>
          </a:p>
          <a:p>
            <a:pPr marL="720725" lvl="2" indent="-263525">
              <a:buFont typeface="Courier New" panose="02070309020205020404" pitchFamily="49" charset="0"/>
              <a:buChar char="o"/>
            </a:pPr>
            <a:endParaRPr lang="en-US" sz="16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11213" lvl="2" indent="-171450">
              <a:buFont typeface="Courier New" panose="02070309020205020404" pitchFamily="49" charset="0"/>
              <a:buChar char="o"/>
            </a:pPr>
            <a:endParaRPr lang="en-US" sz="16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n-US" sz="16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970140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286000" y="6281738"/>
            <a:ext cx="5105400" cy="182562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National Center for Immunization &amp; Respiratory Diseases</a:t>
            </a:r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2286000" y="6473825"/>
            <a:ext cx="5105400" cy="228600"/>
          </a:xfrm>
        </p:spPr>
        <p:txBody>
          <a:bodyPr rtlCol="0">
            <a:normAutofit lnSpcReduction="10000"/>
          </a:bodyPr>
          <a:lstStyle/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Division of Viral Diseases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64103" y="609600"/>
            <a:ext cx="69060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smtClean="0">
                <a:latin typeface="Arial" panose="020B0604020202020204" pitchFamily="34" charset="0"/>
                <a:cs typeface="Arial" panose="020B0604020202020204" pitchFamily="34" charset="0"/>
              </a:rPr>
              <a:t>Summary of 2015 proficiency panel results (2)</a:t>
            </a:r>
            <a:endParaRPr lang="en-US" sz="2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52673" y="1295400"/>
            <a:ext cx="6902852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Real-time assays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36/47 laboratories use real-time assays.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27 laboratories use </a:t>
            </a:r>
            <a:r>
              <a:rPr lang="en-US" sz="1400" b="1">
                <a:latin typeface="Arial" panose="020B0604020202020204" pitchFamily="34" charset="0"/>
                <a:cs typeface="Arial" panose="020B0604020202020204" pitchFamily="34" charset="0"/>
              </a:rPr>
              <a:t>ABI7500/7500 fast. </a:t>
            </a:r>
            <a:endParaRPr lang="en-US" sz="14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14 laboratories use </a:t>
            </a:r>
            <a:r>
              <a:rPr lang="en-US" sz="1400" b="1">
                <a:latin typeface="Arial" panose="020B0604020202020204" pitchFamily="34" charset="0"/>
                <a:cs typeface="Arial" panose="020B0604020202020204" pitchFamily="34" charset="0"/>
              </a:rPr>
              <a:t>RNAse P as reference gene, </a:t>
            </a:r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one </a:t>
            </a:r>
            <a:r>
              <a:rPr lang="en-US" sz="1400" b="1">
                <a:latin typeface="Arial" panose="020B0604020202020204" pitchFamily="34" charset="0"/>
                <a:cs typeface="Arial" panose="020B0604020202020204" pitchFamily="34" charset="0"/>
              </a:rPr>
              <a:t>uses </a:t>
            </a:r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beta-actin.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6 laboratories do </a:t>
            </a:r>
            <a:r>
              <a:rPr lang="en-US" sz="1400" b="1">
                <a:latin typeface="Arial" panose="020B0604020202020204" pitchFamily="34" charset="0"/>
                <a:cs typeface="Arial" panose="020B0604020202020204" pitchFamily="34" charset="0"/>
              </a:rPr>
              <a:t>not use reference </a:t>
            </a:r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genes.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15 laboratories did </a:t>
            </a:r>
            <a:r>
              <a:rPr lang="en-US" sz="1400" b="1">
                <a:latin typeface="Arial" panose="020B0604020202020204" pitchFamily="34" charset="0"/>
                <a:cs typeface="Arial" panose="020B0604020202020204" pitchFamily="34" charset="0"/>
              </a:rPr>
              <a:t>not provide information about reference </a:t>
            </a:r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genes.</a:t>
            </a:r>
            <a:endParaRPr lang="en-US" sz="14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4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Sequencing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40 laboratories provided sequence information, 7 did not.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32 laboratories performed their own sequencing.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8 laboratories sent PCR products to RRL.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4 laboratories had 1 or 2 nucleotide errors in their sequences.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34 </a:t>
            </a:r>
            <a:r>
              <a:rPr lang="en-US" sz="1400" b="1">
                <a:latin typeface="Arial" panose="020B0604020202020204" pitchFamily="34" charset="0"/>
                <a:cs typeface="Arial" panose="020B0604020202020204" pitchFamily="34" charset="0"/>
              </a:rPr>
              <a:t>laboratories </a:t>
            </a:r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used WHO methods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1400" b="1">
                <a:latin typeface="Arial" panose="020B0604020202020204" pitchFamily="34" charset="0"/>
                <a:cs typeface="Arial" panose="020B0604020202020204" pitchFamily="34" charset="0"/>
              </a:rPr>
              <a:t>laboratories </a:t>
            </a:r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use WHO methods plus other methods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US" sz="1400" b="1">
                <a:latin typeface="Arial" panose="020B0604020202020204" pitchFamily="34" charset="0"/>
                <a:cs typeface="Arial" panose="020B0604020202020204" pitchFamily="34" charset="0"/>
              </a:rPr>
              <a:t>laboratories </a:t>
            </a:r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use WHO methods but did not provide details for all methods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1400" b="1">
                <a:latin typeface="Arial" panose="020B0604020202020204" pitchFamily="34" charset="0"/>
                <a:cs typeface="Arial" panose="020B0604020202020204" pitchFamily="34" charset="0"/>
              </a:rPr>
              <a:t>laboratories </a:t>
            </a:r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use their own methods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en-US" sz="1400" b="1">
                <a:latin typeface="Arial" panose="020B0604020202020204" pitchFamily="34" charset="0"/>
                <a:cs typeface="Arial" panose="020B0604020202020204" pitchFamily="34" charset="0"/>
              </a:rPr>
              <a:t>laboratories </a:t>
            </a:r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 did not provide information</a:t>
            </a:r>
            <a:endParaRPr lang="en-US" sz="1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04249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286000" y="6281738"/>
            <a:ext cx="5105400" cy="182562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National Center for Immunization &amp; Respiratory Diseases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2286000" y="6473825"/>
            <a:ext cx="5105400" cy="228600"/>
          </a:xfrm>
        </p:spPr>
        <p:txBody>
          <a:bodyPr rtlCol="0">
            <a:normAutofit lnSpcReduction="10000"/>
          </a:bodyPr>
          <a:lstStyle/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Division of Viral Diseases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8197" name="Picture 6" descr="Logos of the United States Department of Health and Human Services and Centers for Disease Control and Prevention&#10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1" y="6477001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609600" y="539383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latin typeface="Arial" panose="020B0604020202020204" pitchFamily="34" charset="0"/>
                <a:cs typeface="Arial" panose="020B0604020202020204" pitchFamily="34" charset="0"/>
              </a:rPr>
              <a:t>FTA cards, Practice Panels and Proficiency Panels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900" y="1312714"/>
            <a:ext cx="7620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b="1">
                <a:latin typeface="Arial" panose="020B0604020202020204" pitchFamily="34" charset="0"/>
                <a:cs typeface="Arial" panose="020B0604020202020204" pitchFamily="34" charset="0"/>
              </a:rPr>
              <a:t>FTA cards inactivate virus. Virus isolates are </a:t>
            </a: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loaded on </a:t>
            </a:r>
            <a:r>
              <a:rPr lang="en-US" sz="1600" b="1">
                <a:latin typeface="Arial" panose="020B0604020202020204" pitchFamily="34" charset="0"/>
                <a:cs typeface="Arial" panose="020B0604020202020204" pitchFamily="34" charset="0"/>
              </a:rPr>
              <a:t>the card and dried. Can be shipped as non-infectious material.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FTA cards stabilize RNA. Can be stored at room temperature with desiccant. We recommend -20 </a:t>
            </a:r>
            <a:r>
              <a:rPr lang="en-US" sz="1600" b="1" baseline="30000" smtClean="0">
                <a:latin typeface="Arial" panose="020B0604020202020204" pitchFamily="34" charset="0"/>
                <a:cs typeface="Arial" panose="020B0604020202020204" pitchFamily="34" charset="0"/>
              </a:rPr>
              <a:t>◦</a:t>
            </a: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C when possible.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b="1">
                <a:latin typeface="Arial" panose="020B0604020202020204" pitchFamily="34" charset="0"/>
                <a:cs typeface="Arial" panose="020B0604020202020204" pitchFamily="34" charset="0"/>
              </a:rPr>
              <a:t>Practice panels are distributed after molecular workshops (homework</a:t>
            </a: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!).</a:t>
            </a:r>
            <a:endParaRPr lang="en-US" sz="16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Years of </a:t>
            </a:r>
            <a:r>
              <a:rPr lang="en-US" sz="1600" b="1">
                <a:latin typeface="Arial" panose="020B0604020202020204" pitchFamily="34" charset="0"/>
                <a:cs typeface="Arial" panose="020B0604020202020204" pitchFamily="34" charset="0"/>
              </a:rPr>
              <a:t>experience with practice panels. </a:t>
            </a:r>
            <a:endParaRPr lang="en-US" sz="16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First molecular external quality assurance (mEQA) testing was done in 2014.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4062314"/>
            <a:ext cx="1930400" cy="19304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4038600"/>
            <a:ext cx="1950720" cy="195072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4038600"/>
            <a:ext cx="1950720" cy="195072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" y="4267200"/>
            <a:ext cx="2095500" cy="148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239967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286000" y="6281738"/>
            <a:ext cx="5105400" cy="182562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National Center for Immunization &amp; Respiratory Diseases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2286000" y="6473825"/>
            <a:ext cx="5105400" cy="228600"/>
          </a:xfrm>
        </p:spPr>
        <p:txBody>
          <a:bodyPr rtlCol="0">
            <a:normAutofit lnSpcReduction="10000"/>
          </a:bodyPr>
          <a:lstStyle/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Division of Viral Diseases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8197" name="Picture 6" descr="Logos of the United States Department of Health and Human Services and Centers for Disease Control and Prevention&#10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1" y="6477001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609600" y="533400"/>
            <a:ext cx="7772400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smtClean="0">
                <a:latin typeface="Arial" panose="020B0604020202020204" pitchFamily="34" charset="0"/>
                <a:cs typeface="Arial" panose="020B0604020202020204" pitchFamily="34" charset="0"/>
              </a:rPr>
              <a:t>Measles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and Rubella Molecular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Proficiency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Testing Program: 2014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Each panel included FTA </a:t>
            </a:r>
            <a:r>
              <a:rPr lang="en-US" sz="1600" b="1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disks that </a:t>
            </a:r>
            <a:r>
              <a:rPr lang="en-US" sz="1600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contained </a:t>
            </a:r>
            <a:r>
              <a:rPr lang="en-US" sz="1600" b="1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lysates of cells </a:t>
            </a:r>
            <a:r>
              <a:rPr lang="en-US" sz="1600" b="1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infected with </a:t>
            </a:r>
            <a:r>
              <a:rPr lang="en-US" sz="1600" b="1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wild-type measles </a:t>
            </a:r>
            <a:r>
              <a:rPr lang="en-US" sz="1600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or rubella </a:t>
            </a:r>
            <a:r>
              <a:rPr lang="en-US" sz="1600" b="1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viruses or </a:t>
            </a:r>
            <a:r>
              <a:rPr lang="en-US" sz="1600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blank (negative) discs.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b="1" dirty="0" smtClean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The panels contained 4 disks in duplicate samples. One set of four disks was tested; the second set served as </a:t>
            </a:r>
            <a:r>
              <a:rPr lang="en-US" sz="1600" b="1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a </a:t>
            </a:r>
            <a:r>
              <a:rPr lang="en-US" sz="1600" b="1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backup.</a:t>
            </a:r>
            <a:endParaRPr lang="en-US" sz="1600" b="1" dirty="0" smtClean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b="1" dirty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All </a:t>
            </a:r>
            <a:r>
              <a:rPr lang="en-US" sz="1600" b="1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discs are non-infectious and have been tested by three passages in </a:t>
            </a:r>
            <a:r>
              <a:rPr lang="en-US" sz="1600" b="1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cell </a:t>
            </a:r>
            <a:r>
              <a:rPr lang="en-US" sz="1600" b="1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culture.</a:t>
            </a:r>
            <a:endParaRPr lang="en-US" sz="1600" b="1" dirty="0" smtClean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b="1" dirty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The extracted </a:t>
            </a:r>
            <a:r>
              <a:rPr lang="en-US" sz="1600" b="1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RNA </a:t>
            </a:r>
            <a:r>
              <a:rPr lang="en-US" sz="1600" b="1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was tested </a:t>
            </a:r>
            <a:r>
              <a:rPr lang="en-US" sz="1600" b="1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in molecular assays </a:t>
            </a:r>
            <a:r>
              <a:rPr lang="en-US" sz="1600" b="1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that </a:t>
            </a:r>
            <a:r>
              <a:rPr lang="en-US" sz="1600" b="1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were routinely </a:t>
            </a:r>
            <a:r>
              <a:rPr lang="en-US" sz="1600" b="1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used in the laboratory. </a:t>
            </a:r>
            <a:r>
              <a:rPr lang="en-US" sz="1600" b="1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These </a:t>
            </a:r>
            <a:r>
              <a:rPr lang="en-US" sz="1600" b="1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included detection by RT-qPCR</a:t>
            </a:r>
            <a:r>
              <a:rPr lang="en-US" sz="1600" b="1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en-US" sz="1600" b="1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or RT-PCR as well as genotyping </a:t>
            </a:r>
            <a:r>
              <a:rPr lang="en-US" sz="1600" b="1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RT-PCR and sequencing.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b="1" dirty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Results </a:t>
            </a:r>
            <a:r>
              <a:rPr lang="en-US" sz="1600" b="1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were reported </a:t>
            </a:r>
            <a:r>
              <a:rPr lang="en-US" sz="1600" b="1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using the Proficiency </a:t>
            </a:r>
            <a:r>
              <a:rPr lang="en-US" sz="1600" b="1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Panel </a:t>
            </a:r>
            <a:r>
              <a:rPr lang="en-US" sz="1600" b="1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Report </a:t>
            </a:r>
            <a:r>
              <a:rPr lang="en-US" sz="1600" b="1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form </a:t>
            </a:r>
            <a:r>
              <a:rPr lang="en-US" sz="1600" b="1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via </a:t>
            </a:r>
            <a:r>
              <a:rPr lang="en-US" sz="1600" b="1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e-mail to the Regional Coordinator, the Global Coordinator and CDC.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b="1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22 panels were shipped from CDC in March 2014, 21 countries sent reports. 20 passed immediately, one country passed after re-test. Feedback reports were sent from CDC in June 2014.</a:t>
            </a:r>
            <a:endParaRPr lang="en-US" sz="1600" b="1" dirty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53270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286000" y="6281738"/>
            <a:ext cx="5105400" cy="182562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National Center for Immunization &amp; Respiratory Diseases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2286000" y="6473825"/>
            <a:ext cx="5105400" cy="228600"/>
          </a:xfrm>
        </p:spPr>
        <p:txBody>
          <a:bodyPr rtlCol="0">
            <a:normAutofit lnSpcReduction="10000"/>
          </a:bodyPr>
          <a:lstStyle/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Division of Viral Diseases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8197" name="Picture 6" descr="Logos of the United States Department of Health and Human Services and Centers for Disease Control and Prevention&#10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1" y="6477001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609600" y="727680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latin typeface="Arial" panose="020B0604020202020204" pitchFamily="34" charset="0"/>
                <a:cs typeface="Arial" panose="020B0604020202020204" pitchFamily="34" charset="0"/>
              </a:rPr>
              <a:t>Changes for 2015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3900" y="1447800"/>
            <a:ext cx="7620000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600" b="1"/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For 2015, only one set of samples (4 tubes) were distributed. Retesting required shipping an additional panel</a:t>
            </a:r>
            <a:r>
              <a:rPr lang="en-US" sz="1600" b="1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6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r>
              <a:rPr lang="en-US" sz="1600" b="1">
                <a:latin typeface="Arial" panose="020B0604020202020204" pitchFamily="34" charset="0"/>
                <a:cs typeface="Arial" panose="020B0604020202020204" pitchFamily="34" charset="0"/>
              </a:rPr>
              <a:t>2015, </a:t>
            </a: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included </a:t>
            </a:r>
            <a:r>
              <a:rPr lang="en-US" sz="1600" b="1">
                <a:latin typeface="Arial" panose="020B0604020202020204" pitchFamily="34" charset="0"/>
                <a:cs typeface="Arial" panose="020B0604020202020204" pitchFamily="34" charset="0"/>
              </a:rPr>
              <a:t>all RRL and selected national </a:t>
            </a: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and sub-national laboratories.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Number of participating laboratories expanded to 49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Panels were shipped to Regional Laboratory Coordinators, who organized further distribution. Panels were distributed at MR training courses and during conferences</a:t>
            </a:r>
            <a:r>
              <a:rPr lang="en-US" sz="1600" b="1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6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Distribution </a:t>
            </a:r>
            <a:r>
              <a:rPr lang="en-US" sz="1600" b="1">
                <a:latin typeface="Arial" panose="020B0604020202020204" pitchFamily="34" charset="0"/>
                <a:cs typeface="Arial" panose="020B0604020202020204" pitchFamily="34" charset="0"/>
              </a:rPr>
              <a:t>and reporting </a:t>
            </a: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expected to </a:t>
            </a:r>
            <a:r>
              <a:rPr lang="en-US" sz="1600" b="1">
                <a:latin typeface="Arial" panose="020B0604020202020204" pitchFamily="34" charset="0"/>
                <a:cs typeface="Arial" panose="020B0604020202020204" pitchFamily="34" charset="0"/>
              </a:rPr>
              <a:t>be concluded by end of </a:t>
            </a: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2015.</a:t>
            </a:r>
            <a:endParaRPr lang="en-US" sz="16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Results should have been </a:t>
            </a:r>
            <a:r>
              <a:rPr lang="en-US" sz="1600" b="1">
                <a:latin typeface="Arial" panose="020B0604020202020204" pitchFamily="34" charset="0"/>
                <a:cs typeface="Arial" panose="020B0604020202020204" pitchFamily="34" charset="0"/>
              </a:rPr>
              <a:t>reported within </a:t>
            </a: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6 weeks.</a:t>
            </a:r>
            <a:endParaRPr lang="en-US" sz="16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504404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286000" y="6281738"/>
            <a:ext cx="5105400" cy="182562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National Center for Immunization &amp; Respiratory Diseases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2286000" y="6473825"/>
            <a:ext cx="5105400" cy="228600"/>
          </a:xfrm>
        </p:spPr>
        <p:txBody>
          <a:bodyPr rtlCol="0">
            <a:normAutofit lnSpcReduction="10000"/>
          </a:bodyPr>
          <a:lstStyle/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Division of Viral Diseases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8197" name="Picture 6" descr="Logos of the United States Department of Health and Human Services and Centers for Disease Control and Prevention&#10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1" y="6477001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609600"/>
            <a:ext cx="3962400" cy="528828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495800" y="580668"/>
            <a:ext cx="388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latin typeface="Arial" panose="020B0604020202020204" pitchFamily="34" charset="0"/>
                <a:cs typeface="Arial" panose="020B0604020202020204" pitchFamily="34" charset="0"/>
              </a:rPr>
              <a:t>2015 Proficiency Panel Feedback Form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495800" y="1447800"/>
            <a:ext cx="426720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2075" indent="-92075">
              <a:buFont typeface="Arial" pitchFamily="34" charset="0"/>
              <a:buChar char="•"/>
            </a:pPr>
            <a:r>
              <a:rPr lang="en-US" sz="1600" b="1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Measles panel: Pass/Retest/Fail</a:t>
            </a:r>
          </a:p>
          <a:p>
            <a:pPr marL="92075" indent="-92075">
              <a:buFont typeface="Arial" pitchFamily="34" charset="0"/>
              <a:buChar char="•"/>
            </a:pPr>
            <a:endParaRPr lang="en-US" sz="1600" b="1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92075" indent="-92075">
              <a:buFont typeface="Arial" pitchFamily="34" charset="0"/>
              <a:buChar char="•"/>
            </a:pPr>
            <a:r>
              <a:rPr lang="en-US" sz="1600" b="1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Rubella panel: Pass/Retest/Fail</a:t>
            </a:r>
          </a:p>
          <a:p>
            <a:pPr marL="92075" indent="-92075">
              <a:buFont typeface="Arial" pitchFamily="34" charset="0"/>
              <a:buChar char="•"/>
            </a:pPr>
            <a:endParaRPr lang="en-US" sz="1600" b="1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92075" indent="-92075">
              <a:buFont typeface="Arial" pitchFamily="34" charset="0"/>
              <a:buChar char="•"/>
            </a:pPr>
            <a:r>
              <a:rPr lang="en-US" sz="1600" b="1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Conditions for pass (all must apply):</a:t>
            </a:r>
          </a:p>
          <a:p>
            <a:pPr marL="446088" lvl="1" indent="-182563">
              <a:buFont typeface="Arial" pitchFamily="34" charset="0"/>
              <a:buChar char="•"/>
            </a:pPr>
            <a:r>
              <a:rPr lang="en-US" sz="1600" b="1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Correct detection measles or rubella RNA (or negative reaction) in all of the samples</a:t>
            </a:r>
          </a:p>
          <a:p>
            <a:pPr marL="446088" lvl="1" indent="-182563">
              <a:buFont typeface="Arial" pitchFamily="34" charset="0"/>
              <a:buChar char="•"/>
            </a:pPr>
            <a:r>
              <a:rPr lang="en-US" sz="1600" b="1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No false positive results</a:t>
            </a:r>
          </a:p>
          <a:p>
            <a:pPr marL="446088" lvl="1" indent="-182563">
              <a:buFont typeface="Arial" pitchFamily="34" charset="0"/>
              <a:buChar char="•"/>
            </a:pPr>
            <a:r>
              <a:rPr lang="en-US" sz="1600" b="1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Positive and negative controls on PCR reactions are adequate</a:t>
            </a:r>
          </a:p>
          <a:p>
            <a:pPr marL="446088" lvl="1" indent="-182563">
              <a:buFont typeface="Arial" pitchFamily="34" charset="0"/>
              <a:buChar char="•"/>
            </a:pPr>
            <a:r>
              <a:rPr lang="en-US" sz="1600" b="1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Correct identification of</a:t>
            </a:r>
            <a:r>
              <a:rPr lang="en-US" sz="1600" b="1">
                <a:solidFill>
                  <a:srgbClr val="C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en-US" sz="1600" b="1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the measles or rubella genotypes in each positive sample</a:t>
            </a:r>
          </a:p>
          <a:p>
            <a:pPr marL="446088" lvl="1" indent="-182563">
              <a:buFont typeface="Arial" pitchFamily="34" charset="0"/>
              <a:buChar char="•"/>
            </a:pPr>
            <a:r>
              <a:rPr lang="en-US" sz="1600" b="1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Ability </a:t>
            </a:r>
            <a:r>
              <a:rPr lang="en-US" sz="1600" b="1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to amplify </a:t>
            </a:r>
            <a:r>
              <a:rPr lang="en-US" sz="1600" b="1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and sequence the entire sequencing windows for measles (N-450) and rubella (739nt</a:t>
            </a:r>
            <a:r>
              <a:rPr lang="en-US" sz="1600" b="1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).</a:t>
            </a:r>
          </a:p>
          <a:p>
            <a:pPr marL="446088" lvl="1" indent="-182563">
              <a:buFont typeface="Arial" pitchFamily="34" charset="0"/>
              <a:buChar char="•"/>
            </a:pPr>
            <a:r>
              <a:rPr lang="en-US" sz="1600" b="1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No more than 1-2 nt errors. </a:t>
            </a:r>
            <a:endParaRPr lang="en-US" sz="1600" b="1" dirty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362567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2819400" y="674266"/>
            <a:ext cx="32106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2015 </a:t>
            </a:r>
            <a:r>
              <a:rPr lang="en-US" sz="2800" b="1" smtClean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: AFR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65729" y="4330928"/>
            <a:ext cx="62748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Panels received 11/16/15 -11/21/15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Reports received 12/28/15-2/5/16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Turnaround time 37-81 days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One retest</a:t>
            </a:r>
            <a:endParaRPr lang="en-US" sz="1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6073118"/>
              </p:ext>
            </p:extLst>
          </p:nvPr>
        </p:nvGraphicFramePr>
        <p:xfrm>
          <a:off x="381000" y="1670969"/>
          <a:ext cx="8458198" cy="1222973"/>
        </p:xfrm>
        <a:graphic>
          <a:graphicData uri="http://schemas.openxmlformats.org/drawingml/2006/table">
            <a:tbl>
              <a:tblPr bandRow="1">
                <a:tableStyleId>{0660B408-B3CF-4A94-85FC-2B1E0A45F4A2}</a:tableStyleId>
              </a:tblPr>
              <a:tblGrid>
                <a:gridCol w="762000"/>
                <a:gridCol w="849086"/>
                <a:gridCol w="644434"/>
                <a:gridCol w="822014"/>
                <a:gridCol w="615507"/>
                <a:gridCol w="726559"/>
                <a:gridCol w="816429"/>
                <a:gridCol w="644434"/>
                <a:gridCol w="644434"/>
                <a:gridCol w="886097"/>
                <a:gridCol w="1047204"/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Laboratory 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Turnaround (days)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Real-time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Real-time Machine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RNAseP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Endpoint RT-PCR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Sequencing   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Methods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CDC result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Date result sent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>
                          <a:effectLst/>
                        </a:rPr>
                        <a:t>Comments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</a:tr>
              <a:tr h="1362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Country 1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42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7500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WHO*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solidFill>
                            <a:srgbClr val="FF0000"/>
                          </a:solidFill>
                          <a:effectLst/>
                        </a:rPr>
                        <a:t>R</a:t>
                      </a:r>
                      <a:r>
                        <a:rPr lang="en-US" sz="1300" b="1" u="none" strike="noStrike" smtClean="0">
                          <a:effectLst/>
                        </a:rPr>
                        <a:t>/P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3/29/2016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smtClean="0">
                          <a:effectLst/>
                        </a:rPr>
                        <a:t>*no </a:t>
                      </a:r>
                      <a:r>
                        <a:rPr lang="en-US" sz="1300" b="1" u="none" strike="noStrike">
                          <a:effectLst/>
                        </a:rPr>
                        <a:t>details for real-time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362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Country 2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81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7500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WHO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</a:rPr>
                        <a:t>P/P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2/25/2016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>
                          <a:effectLst/>
                        </a:rPr>
                        <a:t> 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362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Country 3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37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abi2720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WHO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</a:rPr>
                        <a:t>P/P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2/2/2016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>
                          <a:effectLst/>
                        </a:rPr>
                        <a:t> 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286000" y="6281738"/>
            <a:ext cx="5105400" cy="182562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National Center for Immunization &amp; Respiratory Diseases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2286000" y="6473825"/>
            <a:ext cx="5105400" cy="228600"/>
          </a:xfrm>
        </p:spPr>
        <p:txBody>
          <a:bodyPr rtlCol="0">
            <a:normAutofit lnSpcReduction="10000"/>
          </a:bodyPr>
          <a:lstStyle/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Division of Viral Diseases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638800" y="3118783"/>
            <a:ext cx="2880917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Results:</a:t>
            </a:r>
          </a:p>
          <a:p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P=Pass</a:t>
            </a:r>
          </a:p>
          <a:p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R=Retest</a:t>
            </a:r>
          </a:p>
          <a:p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F=Fail</a:t>
            </a:r>
          </a:p>
          <a:p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P/P: passed for measles/rubella</a:t>
            </a:r>
            <a:endParaRPr lang="en-US" sz="1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528521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304800" y="4314119"/>
            <a:ext cx="76962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Panels received 12/04/15-12/07/15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Reports received 12/17/15-04/09/16 (very last)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Turnaround time 13 to 126 days (longest)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Two countries dropped out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One country failed for both measles and rubella due to problems with real-time RT-PCR.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Two retests for measles and two for rubella 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286000" y="6281738"/>
            <a:ext cx="5105400" cy="182562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National Center for Immunization &amp; Respiratory Diseases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2286000" y="6473825"/>
            <a:ext cx="5105400" cy="228600"/>
          </a:xfrm>
        </p:spPr>
        <p:txBody>
          <a:bodyPr rtlCol="0">
            <a:normAutofit lnSpcReduction="10000"/>
          </a:bodyPr>
          <a:lstStyle/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Division of Viral Diseases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0391244"/>
              </p:ext>
            </p:extLst>
          </p:nvPr>
        </p:nvGraphicFramePr>
        <p:xfrm>
          <a:off x="304800" y="1156434"/>
          <a:ext cx="8610600" cy="297362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38200"/>
                <a:gridCol w="838200"/>
                <a:gridCol w="457200"/>
                <a:gridCol w="838200"/>
                <a:gridCol w="609600"/>
                <a:gridCol w="685800"/>
                <a:gridCol w="838200"/>
                <a:gridCol w="685800"/>
                <a:gridCol w="457200"/>
                <a:gridCol w="838200"/>
                <a:gridCol w="1524000"/>
              </a:tblGrid>
              <a:tr h="5276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Laboratory 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Turnaround (days)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Real-time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Real-time Machine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RNAseP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Endpoint RT-PCR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Sequencing   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Methods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CDC result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Date result sent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>
                          <a:effectLst/>
                        </a:rPr>
                        <a:t>Comments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28" marR="6228" marT="6228" marB="0" anchor="b">
                    <a:solidFill>
                      <a:schemeClr val="accent1"/>
                    </a:solidFill>
                  </a:tcPr>
                </a:tc>
              </a:tr>
              <a:tr h="1544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Country 1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40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7500f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WHO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R</a:t>
                      </a:r>
                      <a:r>
                        <a:rPr lang="en-US" sz="1300" b="1" i="0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/P</a:t>
                      </a:r>
                      <a:endParaRPr lang="en-US" sz="1300" b="1" i="0" u="none" strike="noStrike"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5/5/16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28" marR="6228" marT="6228" marB="0" anchor="b"/>
                </a:tc>
              </a:tr>
              <a:tr h="1544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Country 2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32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7500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?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WHO*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P/</a:t>
                      </a:r>
                      <a:r>
                        <a:rPr lang="en-US" sz="1300" b="1" i="0" u="none" strike="noStrike" smtClean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R</a:t>
                      </a:r>
                      <a:endParaRPr lang="en-US" sz="1300" b="1" i="0" u="none" strike="noStrike">
                        <a:solidFill>
                          <a:srgbClr val="FF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2/2/16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*No details for endpoint RT-PCR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28" marR="6228" marT="6228" marB="0" anchor="b"/>
                </a:tc>
              </a:tr>
              <a:tr h="1544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Country 3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31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ABIStepOne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?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?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P/P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2/2/16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28" marR="6228" marT="6228" marB="0" anchor="b"/>
                </a:tc>
              </a:tr>
              <a:tr h="1544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Country 4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28" marR="6228" marT="6228" marB="0" anchor="b"/>
                </a:tc>
              </a:tr>
              <a:tr h="1544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Country 5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126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7500f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No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yes*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WHO*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P/P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5/5/16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*Sequencing by RRL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28" marR="6228" marT="6228" marB="0" anchor="b"/>
                </a:tc>
              </a:tr>
              <a:tr h="1544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Country 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18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7500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?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WHO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P/P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2/2/16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72" marR="7472" marT="7472" marB="0" anchor="b"/>
                </a:tc>
              </a:tr>
              <a:tr h="1544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Country 7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66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7500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WHO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P/P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2/25/16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72" marR="7472" marT="7472" marB="0" anchor="b"/>
                </a:tc>
              </a:tr>
              <a:tr h="1544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Country 8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13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7500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No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nd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nd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?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F/F</a:t>
                      </a:r>
                      <a:endParaRPr lang="en-US" sz="1300" b="1" i="0" u="none" strike="noStrike">
                        <a:solidFill>
                          <a:srgbClr val="FF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2/25/16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72" marR="7472" marT="7472" marB="0" anchor="b"/>
                </a:tc>
              </a:tr>
              <a:tr h="1544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Country 9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42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7500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WHO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R/R</a:t>
                      </a:r>
                      <a:endParaRPr lang="en-US" sz="1300" b="1" i="0" u="none" strike="noStrike">
                        <a:solidFill>
                          <a:srgbClr val="FF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2/25/16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72" marR="7472" marT="7472" marB="0" anchor="b"/>
                </a:tc>
              </a:tr>
              <a:tr h="1544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Country 10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 baseline="3000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72" marR="7472" marT="7472" marB="0" anchor="b"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124200" y="449624"/>
            <a:ext cx="32832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smtClean="0">
                <a:latin typeface="Arial" panose="020B0604020202020204" pitchFamily="34" charset="0"/>
                <a:cs typeface="Arial" panose="020B0604020202020204" pitchFamily="34" charset="0"/>
              </a:rPr>
              <a:t>2015 </a:t>
            </a:r>
            <a:r>
              <a:rPr lang="en-US" sz="2800" b="1" smtClean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r>
              <a:rPr lang="en-US" sz="2800" b="1" smtClean="0">
                <a:latin typeface="Arial" panose="020B0604020202020204" pitchFamily="34" charset="0"/>
                <a:cs typeface="Arial" panose="020B0604020202020204" pitchFamily="34" charset="0"/>
              </a:rPr>
              <a:t>: EMR</a:t>
            </a:r>
            <a:endParaRPr lang="en-US" sz="2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730452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286000" y="6281738"/>
            <a:ext cx="5105400" cy="182562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National Center for Immunization &amp; Respiratory Diseases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2286000" y="6473825"/>
            <a:ext cx="5105400" cy="228600"/>
          </a:xfrm>
        </p:spPr>
        <p:txBody>
          <a:bodyPr rtlCol="0">
            <a:normAutofit lnSpcReduction="10000"/>
          </a:bodyPr>
          <a:lstStyle/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Division of Viral Diseases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0939412"/>
              </p:ext>
            </p:extLst>
          </p:nvPr>
        </p:nvGraphicFramePr>
        <p:xfrm>
          <a:off x="304800" y="1156434"/>
          <a:ext cx="8610600" cy="276678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38200"/>
                <a:gridCol w="838200"/>
                <a:gridCol w="457200"/>
                <a:gridCol w="838200"/>
                <a:gridCol w="609600"/>
                <a:gridCol w="685800"/>
                <a:gridCol w="838200"/>
                <a:gridCol w="685800"/>
                <a:gridCol w="457200"/>
                <a:gridCol w="838200"/>
                <a:gridCol w="1524000"/>
              </a:tblGrid>
              <a:tr h="5276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Laboratory 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Turnaround (days)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Real-time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Real-time Machine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RNAseP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Endpoint RT-PCR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Sequencing   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Methods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CDC result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Date result sent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>
                          <a:effectLst/>
                        </a:rPr>
                        <a:t>Comments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28" marR="6228" marT="6228" marB="0" anchor="b">
                    <a:solidFill>
                      <a:schemeClr val="accent1"/>
                    </a:solidFill>
                  </a:tcPr>
                </a:tc>
              </a:tr>
              <a:tr h="1544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Country 1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48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Lightcycler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no*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</a:rPr>
                        <a:t>WHO*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</a:rPr>
                        <a:t>P/P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12/22/2015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smtClean="0">
                          <a:effectLst/>
                        </a:rPr>
                        <a:t>*additional </a:t>
                      </a:r>
                      <a:r>
                        <a:rPr lang="en-US" sz="1300" b="1" u="none" strike="noStrike">
                          <a:effectLst/>
                        </a:rPr>
                        <a:t>real-time for H, </a:t>
                      </a:r>
                      <a:r>
                        <a:rPr lang="en-US" sz="1300" b="1" u="none" strike="noStrike" smtClean="0">
                          <a:effectLst/>
                        </a:rPr>
                        <a:t>beta-actin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72" marR="7472" marT="7472" marB="0" anchor="b"/>
                </a:tc>
              </a:tr>
              <a:tr h="1544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Country 2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97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7500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no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WHO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solidFill>
                            <a:schemeClr val="tx1"/>
                          </a:solidFill>
                          <a:effectLst/>
                        </a:rPr>
                        <a:t>P/</a:t>
                      </a:r>
                      <a:r>
                        <a:rPr lang="en-US" sz="1300" b="1" u="none" strike="noStrike" smtClean="0">
                          <a:solidFill>
                            <a:srgbClr val="FF0000"/>
                          </a:solidFill>
                          <a:effectLst/>
                        </a:rPr>
                        <a:t>R</a:t>
                      </a:r>
                      <a:endParaRPr lang="en-US" sz="1300" b="1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2/25/2016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>
                          <a:effectLst/>
                        </a:rPr>
                        <a:t> 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72" marR="7472" marT="7472" marB="0" anchor="b"/>
                </a:tc>
              </a:tr>
              <a:tr h="1544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Country 3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42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7500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?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WHO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</a:rPr>
                        <a:t>P/P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2/25/2016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>
                          <a:effectLst/>
                        </a:rPr>
                        <a:t> 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72" marR="7472" marT="7472" marB="0" anchor="b"/>
                </a:tc>
              </a:tr>
              <a:tr h="1544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Country 4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38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7500f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?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</a:rPr>
                        <a:t>WHO?*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</a:rPr>
                        <a:t>P/P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12/22/2015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smtClean="0">
                          <a:effectLst/>
                        </a:rPr>
                        <a:t>*‘similar</a:t>
                      </a:r>
                      <a:r>
                        <a:rPr lang="en-US" sz="1300" b="1" u="none" strike="noStrike">
                          <a:effectLst/>
                        </a:rPr>
                        <a:t>' to CDC for genotyping, no info for real-time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72" marR="7472" marT="7472" marB="0" anchor="b"/>
                </a:tc>
              </a:tr>
              <a:tr h="1544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Country 5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40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7500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WHO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solidFill>
                            <a:srgbClr val="FF0000"/>
                          </a:solidFill>
                          <a:effectLst/>
                        </a:rPr>
                        <a:t>R</a:t>
                      </a:r>
                      <a:r>
                        <a:rPr lang="en-US" sz="1300" b="1" u="none" strike="noStrike" smtClean="0">
                          <a:solidFill>
                            <a:schemeClr val="tx1"/>
                          </a:solidFill>
                          <a:effectLst/>
                        </a:rPr>
                        <a:t>/P</a:t>
                      </a:r>
                      <a:endParaRPr lang="en-US" sz="13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12/22/2015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>
                          <a:effectLst/>
                        </a:rPr>
                        <a:t> 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72" marR="7472" marT="7472" marB="0" anchor="b"/>
                </a:tc>
              </a:tr>
              <a:tr h="1544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Country 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34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7500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WHO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solidFill>
                            <a:schemeClr val="tx1"/>
                          </a:solidFill>
                          <a:effectLst/>
                        </a:rPr>
                        <a:t>P/</a:t>
                      </a:r>
                      <a:r>
                        <a:rPr lang="en-US" sz="1300" b="1" u="none" strike="noStrike" smtClean="0">
                          <a:solidFill>
                            <a:srgbClr val="FF0000"/>
                          </a:solidFill>
                          <a:effectLst/>
                        </a:rPr>
                        <a:t>R</a:t>
                      </a:r>
                      <a:endParaRPr lang="en-US" sz="1300" b="1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2/2/2016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>
                          <a:effectLst/>
                        </a:rPr>
                        <a:t> 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72" marR="7472" marT="7472" marB="0" anchor="b"/>
                </a:tc>
              </a:tr>
              <a:tr h="1544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Country 7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46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?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?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nd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WHO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solidFill>
                            <a:srgbClr val="FF0000"/>
                          </a:solidFill>
                          <a:effectLst/>
                        </a:rPr>
                        <a:t>P*</a:t>
                      </a:r>
                      <a:r>
                        <a:rPr lang="en-US" sz="1300" b="1" u="none" strike="noStrike" smtClean="0">
                          <a:solidFill>
                            <a:schemeClr val="tx1"/>
                          </a:solidFill>
                          <a:effectLst/>
                        </a:rPr>
                        <a:t>/P</a:t>
                      </a:r>
                      <a:endParaRPr lang="en-US" sz="13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</a:rPr>
                        <a:t>6/16/16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72" marR="7472" marT="7472" marB="0" anchor="b"/>
                </a:tc>
              </a:tr>
              <a:tr h="1544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  <a:latin typeface="+mn-lt"/>
                        </a:rPr>
                        <a:t>Country 8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22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7500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WHO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</a:rPr>
                        <a:t>P/P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2/2/2016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>
                          <a:effectLst/>
                        </a:rPr>
                        <a:t> 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72" marR="7472" marT="7472" marB="0" anchor="b"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971800" y="446167"/>
            <a:ext cx="34954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smtClean="0">
                <a:latin typeface="Arial" panose="020B0604020202020204" pitchFamily="34" charset="0"/>
                <a:cs typeface="Arial" panose="020B0604020202020204" pitchFamily="34" charset="0"/>
              </a:rPr>
              <a:t>2015 </a:t>
            </a:r>
            <a:r>
              <a:rPr lang="en-US" sz="2800" b="1" smtClean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r>
              <a:rPr lang="en-US" sz="2800" b="1" smtClean="0">
                <a:latin typeface="Arial" panose="020B0604020202020204" pitchFamily="34" charset="0"/>
                <a:cs typeface="Arial" panose="020B0604020202020204" pitchFamily="34" charset="0"/>
              </a:rPr>
              <a:t>: PAHO</a:t>
            </a:r>
            <a:endParaRPr lang="en-US" sz="2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90600" y="4522649"/>
            <a:ext cx="6705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Panels received 10/14/15 (very first)-12/11/15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Reports received 12/01/15-02/04/16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Turnaround time 22 to 97 days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One retest for measles and two for rubella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*One laboratory only partially proficient for measles (detection but not sequencing)</a:t>
            </a:r>
            <a:endParaRPr lang="en-US" sz="1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38495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2869078" y="141652"/>
            <a:ext cx="34820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2015 </a:t>
            </a:r>
            <a:r>
              <a:rPr lang="en-US" sz="2800" b="1" smtClean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: SEAR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5977" y="4724400"/>
            <a:ext cx="8610599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Panels received 10/30/15-01/01/16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Reports received 12/04/15-3/01/16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Turnaround time 25 to 102 days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One country failed for measles (genotyping RT-PCR negative for two positive samples, problems with real-time RT-PCR interpretation)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One retest for measles, two for rubella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*Many countries provided sequencing results from the national laboratory.</a:t>
            </a:r>
            <a:endParaRPr lang="en-US" sz="1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4399034"/>
              </p:ext>
            </p:extLst>
          </p:nvPr>
        </p:nvGraphicFramePr>
        <p:xfrm>
          <a:off x="381000" y="664872"/>
          <a:ext cx="8458200" cy="405952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752600"/>
                <a:gridCol w="838200"/>
                <a:gridCol w="533400"/>
                <a:gridCol w="762000"/>
                <a:gridCol w="685800"/>
                <a:gridCol w="838200"/>
                <a:gridCol w="838200"/>
                <a:gridCol w="762000"/>
                <a:gridCol w="609600"/>
                <a:gridCol w="838200"/>
              </a:tblGrid>
              <a:tr h="3112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Laboratory 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Turnaround (days)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Real-time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Real-time Machine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RNAseP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Endpoint RT-PCR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Sequencing   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Methods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CDC result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Date result sent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>
                    <a:solidFill>
                      <a:schemeClr val="accent1"/>
                    </a:solidFill>
                  </a:tcPr>
                </a:tc>
              </a:tr>
              <a:tr h="1738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Country 1, </a:t>
                      </a:r>
                      <a:r>
                        <a:rPr lang="en-US" sz="1300" b="1" u="none" strike="noStrike" smtClean="0">
                          <a:effectLst/>
                        </a:rPr>
                        <a:t>National</a:t>
                      </a:r>
                      <a:r>
                        <a:rPr lang="en-US" sz="1300" b="1" u="none" strike="noStrike" baseline="0" smtClean="0">
                          <a:effectLst/>
                        </a:rPr>
                        <a:t>  1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25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no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na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na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WHO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solidFill>
                            <a:srgbClr val="FF0000"/>
                          </a:solidFill>
                          <a:effectLst/>
                        </a:rPr>
                        <a:t>R</a:t>
                      </a:r>
                      <a:r>
                        <a:rPr lang="en-US" sz="1300" b="1" u="none" strike="noStrike" smtClean="0">
                          <a:solidFill>
                            <a:schemeClr val="tx1"/>
                          </a:solidFill>
                          <a:effectLst/>
                        </a:rPr>
                        <a:t>/P</a:t>
                      </a:r>
                      <a:endParaRPr lang="en-US" sz="13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2/25/2015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</a:tr>
              <a:tr h="1738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Country 1 </a:t>
                      </a:r>
                      <a:r>
                        <a:rPr lang="en-US" sz="1300" b="1" u="none" strike="noStrike" smtClean="0">
                          <a:effectLst/>
                        </a:rPr>
                        <a:t>, National</a:t>
                      </a:r>
                      <a:r>
                        <a:rPr lang="en-US" sz="1300" b="1" u="none" strike="noStrike" baseline="0" smtClean="0">
                          <a:effectLst/>
                        </a:rPr>
                        <a:t> 2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45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no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na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na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no info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solidFill>
                            <a:schemeClr val="tx1"/>
                          </a:solidFill>
                          <a:effectLst/>
                        </a:rPr>
                        <a:t>P/</a:t>
                      </a:r>
                      <a:r>
                        <a:rPr lang="en-US" sz="1300" b="1" u="none" strike="noStrike" smtClean="0">
                          <a:solidFill>
                            <a:srgbClr val="FF0000"/>
                          </a:solidFill>
                          <a:effectLst/>
                        </a:rPr>
                        <a:t>R</a:t>
                      </a:r>
                      <a:endParaRPr lang="en-US" sz="1300" b="1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2/25/2016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</a:tr>
              <a:tr h="1738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Country 1, </a:t>
                      </a:r>
                      <a:r>
                        <a:rPr lang="en-US" sz="1300" b="1" u="none" strike="noStrike" smtClean="0">
                          <a:effectLst/>
                        </a:rPr>
                        <a:t>National</a:t>
                      </a:r>
                      <a:r>
                        <a:rPr lang="en-US" sz="1300" b="1" u="none" strike="noStrike" baseline="0" smtClean="0">
                          <a:effectLst/>
                        </a:rPr>
                        <a:t> 3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49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no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na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na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yes*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WHO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</a:rPr>
                        <a:t>P/P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2/25/2015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</a:tr>
              <a:tr h="1738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Country 1, </a:t>
                      </a:r>
                      <a:r>
                        <a:rPr lang="en-US" sz="1300" b="1" u="none" strike="noStrike" smtClean="0">
                          <a:effectLst/>
                        </a:rPr>
                        <a:t>National</a:t>
                      </a:r>
                      <a:r>
                        <a:rPr lang="en-US" sz="1300" b="1" u="none" strike="noStrike" baseline="0" smtClean="0">
                          <a:effectLst/>
                        </a:rPr>
                        <a:t> 4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44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no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na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na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yes*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WHO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</a:rPr>
                        <a:t>P/P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2/25/2015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</a:tr>
              <a:tr h="1738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Country 1, </a:t>
                      </a:r>
                      <a:r>
                        <a:rPr lang="en-US" sz="1300" b="1" u="none" strike="noStrike" smtClean="0">
                          <a:effectLst/>
                        </a:rPr>
                        <a:t>National</a:t>
                      </a:r>
                      <a:r>
                        <a:rPr lang="en-US" sz="1300" b="1" u="none" strike="noStrike" baseline="0" smtClean="0">
                          <a:effectLst/>
                        </a:rPr>
                        <a:t> 5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80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no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na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na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yes*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WHO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</a:rPr>
                        <a:t>P/P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3/29/2016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</a:tr>
              <a:tr h="1738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Country 1, </a:t>
                      </a:r>
                      <a:r>
                        <a:rPr lang="en-US" sz="1300" b="1" u="none" strike="noStrike" smtClean="0">
                          <a:effectLst/>
                        </a:rPr>
                        <a:t>National</a:t>
                      </a:r>
                      <a:r>
                        <a:rPr lang="en-US" sz="1300" b="1" u="none" strike="noStrike" baseline="0" smtClean="0">
                          <a:effectLst/>
                        </a:rPr>
                        <a:t> 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60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no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na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na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</a:rPr>
                        <a:t>nd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WHO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</a:rPr>
                        <a:t>P/P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3/29/2016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</a:tr>
              <a:tr h="1738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Country 1, </a:t>
                      </a:r>
                      <a:r>
                        <a:rPr lang="en-US" sz="1300" b="1" u="none" strike="noStrike" smtClean="0">
                          <a:effectLst/>
                        </a:rPr>
                        <a:t>National</a:t>
                      </a:r>
                      <a:r>
                        <a:rPr lang="en-US" sz="1300" b="1" u="none" strike="noStrike" baseline="0" smtClean="0">
                          <a:effectLst/>
                        </a:rPr>
                        <a:t> 7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102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ABI StepOne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?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</a:rPr>
                        <a:t>nd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no info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solidFill>
                            <a:srgbClr val="FF0000"/>
                          </a:solidFill>
                          <a:effectLst/>
                        </a:rPr>
                        <a:t>F/R</a:t>
                      </a:r>
                      <a:endParaRPr lang="en-US" sz="1300" b="1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5/5/2016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</a:tr>
              <a:tr h="1738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Country 2, </a:t>
                      </a:r>
                      <a:r>
                        <a:rPr lang="en-US" sz="1300" b="1" u="none" strike="noStrike" smtClean="0">
                          <a:effectLst/>
                        </a:rPr>
                        <a:t>National 1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49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7500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WHO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</a:rPr>
                        <a:t>P/P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12/22/2015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</a:tr>
              <a:tr h="1738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Country 2, </a:t>
                      </a:r>
                      <a:r>
                        <a:rPr lang="en-US" sz="1300" b="1" u="none" strike="noStrike" smtClean="0">
                          <a:effectLst/>
                        </a:rPr>
                        <a:t>National</a:t>
                      </a:r>
                      <a:r>
                        <a:rPr lang="en-US" sz="1300" b="1" u="none" strike="noStrike" baseline="0" smtClean="0">
                          <a:effectLst/>
                        </a:rPr>
                        <a:t> 2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56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CFX-1000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?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WHO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</a:rPr>
                        <a:t>P/P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2/2/2016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</a:tr>
              <a:tr h="1738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Country 2, </a:t>
                      </a:r>
                      <a:r>
                        <a:rPr lang="en-US" sz="1300" b="1" u="none" strike="noStrike" smtClean="0">
                          <a:effectLst/>
                        </a:rPr>
                        <a:t>National</a:t>
                      </a:r>
                      <a:r>
                        <a:rPr lang="en-US" sz="1300" b="1" u="none" strike="noStrike" baseline="0" smtClean="0">
                          <a:effectLst/>
                        </a:rPr>
                        <a:t> 3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32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7500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</a:rPr>
                        <a:t>nd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WHO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</a:rPr>
                        <a:t>P/P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12/22/2015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</a:tr>
              <a:tr h="1738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</a:rPr>
                        <a:t>Country 2, National</a:t>
                      </a:r>
                      <a:r>
                        <a:rPr lang="en-US" sz="1300" b="1" u="none" strike="noStrike" baseline="0" smtClean="0">
                          <a:effectLst/>
                        </a:rPr>
                        <a:t> 4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54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no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na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na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</a:rPr>
                        <a:t>nd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WHO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</a:rPr>
                        <a:t>P/P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2/2/2016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</a:tr>
              <a:tr h="1433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Country 3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61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BioRadiQ5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</a:rPr>
                        <a:t>nd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</a:rPr>
                        <a:t>nd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no info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</a:rPr>
                        <a:t>P/P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2/25/2016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</a:tr>
              <a:tr h="1738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Country 4, </a:t>
                      </a:r>
                      <a:r>
                        <a:rPr lang="en-US" sz="1300" b="1" u="none" strike="noStrike" smtClean="0">
                          <a:effectLst/>
                        </a:rPr>
                        <a:t>National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35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7500f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WHO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</a:rPr>
                        <a:t>P/P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12/22/2015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</a:tr>
              <a:tr h="1738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Country 4, Subnational </a:t>
                      </a:r>
                      <a:r>
                        <a:rPr lang="en-US" sz="1300" b="1" u="none" strike="noStrike" smtClean="0">
                          <a:effectLst/>
                        </a:rPr>
                        <a:t>1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28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no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na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na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yes*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WHO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</a:rPr>
                        <a:t>P/P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12/22/2015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</a:tr>
              <a:tr h="1738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Country 4, Subnational </a:t>
                      </a:r>
                      <a:r>
                        <a:rPr lang="en-US" sz="1300" b="1" u="none" strike="noStrike" smtClean="0">
                          <a:effectLst/>
                        </a:rPr>
                        <a:t>2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35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no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na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na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yes*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WHO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</a:rPr>
                        <a:t>P/P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12/22/2015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</a:tr>
              <a:tr h="1738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Country 4, Subnational </a:t>
                      </a:r>
                      <a:r>
                        <a:rPr lang="en-US" sz="1300" b="1" u="none" strike="noStrike" smtClean="0">
                          <a:effectLst/>
                        </a:rPr>
                        <a:t>3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36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no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na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na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yes*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WHO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</a:rPr>
                        <a:t>P/P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12/22/2015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</a:tr>
              <a:tr h="1738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Country 4, Subnational </a:t>
                      </a:r>
                      <a:r>
                        <a:rPr lang="en-US" sz="1300" b="1" u="none" strike="noStrike" smtClean="0">
                          <a:effectLst/>
                        </a:rPr>
                        <a:t>4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26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no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na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na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yes*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WHO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smtClean="0">
                          <a:effectLst/>
                        </a:rPr>
                        <a:t>P/P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>
                          <a:effectLst/>
                        </a:rPr>
                        <a:t>12/22/2015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96" marR="5396" marT="5396" marB="0" anchor="b"/>
                </a:tc>
              </a:tr>
            </a:tbl>
          </a:graphicData>
        </a:graphic>
      </p:graphicFrame>
      <p:sp>
        <p:nvSpPr>
          <p:cNvPr id="7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286000" y="6281738"/>
            <a:ext cx="5105400" cy="182562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National Center for Immunization &amp; Respiratory Diseases</a:t>
            </a:r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2286000" y="6473825"/>
            <a:ext cx="5105400" cy="228600"/>
          </a:xfrm>
        </p:spPr>
        <p:txBody>
          <a:bodyPr rtlCol="0">
            <a:normAutofit lnSpcReduction="10000"/>
          </a:bodyPr>
          <a:lstStyle/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Division of Viral Diseases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57846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4870</TotalTime>
  <Words>2282</Words>
  <Application>Microsoft Office PowerPoint</Application>
  <PresentationFormat>On-screen Show (4:3)</PresentationFormat>
  <Paragraphs>857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 Unicode MS</vt:lpstr>
      <vt:lpstr>新細明體</vt:lpstr>
      <vt:lpstr>Arial</vt:lpstr>
      <vt:lpstr>Calibri</vt:lpstr>
      <vt:lpstr>Courier New</vt:lpstr>
      <vt:lpstr>Times New Roman</vt:lpstr>
      <vt:lpstr>Office Theme</vt:lpstr>
      <vt:lpstr>Custom Design</vt:lpstr>
      <vt:lpstr>Molecular EQA for GMRLN: Year Two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Serologic Tools for Case Classification of Rubella in Low Incidence Settings</dc:title>
  <dc:creator>Lee</dc:creator>
  <cp:lastModifiedBy>Bankamp, Bettina (CDC/OID/NCIRD)</cp:lastModifiedBy>
  <cp:revision>507</cp:revision>
  <dcterms:created xsi:type="dcterms:W3CDTF">2013-02-25T00:13:52Z</dcterms:created>
  <dcterms:modified xsi:type="dcterms:W3CDTF">2016-06-17T17:45:38Z</dcterms:modified>
</cp:coreProperties>
</file>