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907" r:id="rId3"/>
    <p:sldMasterId id="2147483919" r:id="rId4"/>
    <p:sldMasterId id="2147483926" r:id="rId5"/>
  </p:sldMasterIdLst>
  <p:notesMasterIdLst>
    <p:notesMasterId r:id="rId30"/>
  </p:notesMasterIdLst>
  <p:handoutMasterIdLst>
    <p:handoutMasterId r:id="rId31"/>
  </p:handoutMasterIdLst>
  <p:sldIdLst>
    <p:sldId id="2220" r:id="rId6"/>
    <p:sldId id="2246" r:id="rId7"/>
    <p:sldId id="2247" r:id="rId8"/>
    <p:sldId id="2248" r:id="rId9"/>
    <p:sldId id="2250" r:id="rId10"/>
    <p:sldId id="2252" r:id="rId11"/>
    <p:sldId id="2221" r:id="rId12"/>
    <p:sldId id="2222" r:id="rId13"/>
    <p:sldId id="2261" r:id="rId14"/>
    <p:sldId id="2238" r:id="rId15"/>
    <p:sldId id="2239" r:id="rId16"/>
    <p:sldId id="2230" r:id="rId17"/>
    <p:sldId id="2259" r:id="rId18"/>
    <p:sldId id="2253" r:id="rId19"/>
    <p:sldId id="2223" r:id="rId20"/>
    <p:sldId id="2225" r:id="rId21"/>
    <p:sldId id="2241" r:id="rId22"/>
    <p:sldId id="2242" r:id="rId23"/>
    <p:sldId id="2231" r:id="rId24"/>
    <p:sldId id="2260" r:id="rId25"/>
    <p:sldId id="2254" r:id="rId26"/>
    <p:sldId id="2244" r:id="rId27"/>
    <p:sldId id="2245" r:id="rId28"/>
    <p:sldId id="2219" r:id="rId29"/>
  </p:sldIdLst>
  <p:sldSz cx="9144000" cy="6858000" type="screen4x3"/>
  <p:notesSz cx="6794500" cy="9982200"/>
  <p:defaultTex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57">
          <p15:clr>
            <a:srgbClr val="A4A3A4"/>
          </p15:clr>
        </p15:guide>
        <p15:guide id="3" orient="horz" pos="550">
          <p15:clr>
            <a:srgbClr val="A4A3A4"/>
          </p15:clr>
        </p15:guide>
        <p15:guide id="4" pos="635">
          <p15:clr>
            <a:srgbClr val="A4A3A4"/>
          </p15:clr>
        </p15:guide>
      </p15:sldGuideLst>
    </p:ext>
    <p:ext uri="{2D200454-40CA-4A62-9FC3-DE9A4176ACB9}">
      <p15:notesGuideLst xmlns:p15="http://schemas.microsoft.com/office/powerpoint/2012/main">
        <p15:guide id="1" orient="horz" pos="3145"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777777"/>
    <a:srgbClr val="FF6600"/>
    <a:srgbClr val="9933FF"/>
    <a:srgbClr val="FF33CC"/>
    <a:srgbClr val="990000"/>
    <a:srgbClr val="339966"/>
    <a:srgbClr val="000000"/>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55" autoAdjust="0"/>
    <p:restoredTop sz="95791" autoAdjust="0"/>
  </p:normalViewPr>
  <p:slideViewPr>
    <p:cSldViewPr showGuides="1">
      <p:cViewPr varScale="1">
        <p:scale>
          <a:sx n="72" d="100"/>
          <a:sy n="72" d="100"/>
        </p:scale>
        <p:origin x="1278" y="54"/>
      </p:cViewPr>
      <p:guideLst>
        <p:guide orient="horz" pos="2160"/>
        <p:guide pos="2857"/>
        <p:guide orient="horz" pos="550"/>
        <p:guide pos="635"/>
      </p:guideLst>
    </p:cSldViewPr>
  </p:slideViewPr>
  <p:outlineViewPr>
    <p:cViewPr>
      <p:scale>
        <a:sx n="25" d="100"/>
        <a:sy n="25" d="100"/>
      </p:scale>
      <p:origin x="0" y="10596"/>
    </p:cViewPr>
  </p:outlineViewPr>
  <p:notesTextViewPr>
    <p:cViewPr>
      <p:scale>
        <a:sx n="3" d="2"/>
        <a:sy n="3" d="2"/>
      </p:scale>
      <p:origin x="0" y="0"/>
    </p:cViewPr>
  </p:notesTextViewPr>
  <p:sorterViewPr>
    <p:cViewPr>
      <p:scale>
        <a:sx n="160" d="100"/>
        <a:sy n="160" d="100"/>
      </p:scale>
      <p:origin x="0" y="-2046"/>
    </p:cViewPr>
  </p:sorterViewPr>
  <p:notesViewPr>
    <p:cSldViewPr showGuides="1">
      <p:cViewPr>
        <p:scale>
          <a:sx n="110" d="100"/>
          <a:sy n="110" d="100"/>
        </p:scale>
        <p:origin x="-258" y="0"/>
      </p:cViewPr>
      <p:guideLst>
        <p:guide orient="horz" pos="3145"/>
        <p:guide pos="214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57E43-9430-492C-8C76-24315BCD7D30}"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de-DE"/>
        </a:p>
      </dgm:t>
    </dgm:pt>
    <dgm:pt modelId="{B122C388-447D-4B01-8AA9-B44BA131F75F}">
      <dgm:prSet phldrT="[Text]" custT="1"/>
      <dgm:spPr>
        <a:solidFill>
          <a:srgbClr val="FFCC99"/>
        </a:solidFill>
      </dgm:spPr>
      <dgm:t>
        <a:bodyPr/>
        <a:lstStyle/>
        <a:p>
          <a:r>
            <a:rPr lang="de-DE" sz="3600" b="1" dirty="0" smtClean="0">
              <a:solidFill>
                <a:srgbClr val="000000"/>
              </a:solidFill>
              <a:latin typeface="Arial" pitchFamily="34" charset="0"/>
              <a:cs typeface="Arial" pitchFamily="34" charset="0"/>
            </a:rPr>
            <a:t>&gt;350</a:t>
          </a:r>
          <a:r>
            <a:rPr lang="de-DE" sz="2000" b="1" dirty="0" smtClean="0">
              <a:solidFill>
                <a:srgbClr val="000000"/>
              </a:solidFill>
              <a:latin typeface="Arial" pitchFamily="34" charset="0"/>
              <a:cs typeface="Arial" pitchFamily="34" charset="0"/>
            </a:rPr>
            <a:t/>
          </a:r>
          <a:br>
            <a:rPr lang="de-DE" sz="2000" b="1" dirty="0" smtClean="0">
              <a:solidFill>
                <a:srgbClr val="000000"/>
              </a:solidFill>
              <a:latin typeface="Arial" pitchFamily="34" charset="0"/>
              <a:cs typeface="Arial" pitchFamily="34" charset="0"/>
            </a:rPr>
          </a:br>
          <a:r>
            <a:rPr lang="de-DE" sz="600" b="1" dirty="0" smtClean="0">
              <a:solidFill>
                <a:srgbClr val="000000"/>
              </a:solidFill>
              <a:latin typeface="Arial" pitchFamily="34" charset="0"/>
              <a:cs typeface="Arial" pitchFamily="34" charset="0"/>
            </a:rPr>
            <a:t> </a:t>
          </a:r>
          <a:endParaRPr lang="de-DE" sz="2000" b="1" dirty="0" smtClean="0">
            <a:solidFill>
              <a:srgbClr val="000000"/>
            </a:solidFill>
            <a:latin typeface="Arial" pitchFamily="34" charset="0"/>
            <a:cs typeface="Arial" pitchFamily="34" charset="0"/>
          </a:endParaRPr>
        </a:p>
        <a:p>
          <a:r>
            <a:rPr lang="de-DE" sz="1600" b="1" dirty="0" smtClean="0">
              <a:solidFill>
                <a:srgbClr val="000000"/>
              </a:solidFill>
              <a:latin typeface="Arial" pitchFamily="34" charset="0"/>
              <a:cs typeface="Arial" pitchFamily="34" charset="0"/>
            </a:rPr>
            <a:t>Programs</a:t>
          </a:r>
          <a:endParaRPr lang="de-DE" sz="1600" b="1" dirty="0">
            <a:solidFill>
              <a:srgbClr val="000000"/>
            </a:solidFill>
            <a:latin typeface="Arial" pitchFamily="34" charset="0"/>
            <a:cs typeface="Arial" pitchFamily="34" charset="0"/>
          </a:endParaRPr>
        </a:p>
      </dgm:t>
    </dgm:pt>
    <dgm:pt modelId="{11B5BCA1-60DD-43C8-AC43-204B4EF3C3AF}" type="parTrans" cxnId="{F1EF1448-5C15-420A-9B11-487211158B5A}">
      <dgm:prSet/>
      <dgm:spPr/>
      <dgm:t>
        <a:bodyPr/>
        <a:lstStyle/>
        <a:p>
          <a:endParaRPr lang="de-DE" sz="1800">
            <a:solidFill>
              <a:srgbClr val="000000"/>
            </a:solidFill>
            <a:latin typeface="Arial" pitchFamily="34" charset="0"/>
            <a:cs typeface="Arial" pitchFamily="34" charset="0"/>
          </a:endParaRPr>
        </a:p>
      </dgm:t>
    </dgm:pt>
    <dgm:pt modelId="{39F0D727-3A91-4395-871D-800F398BD14F}" type="sibTrans" cxnId="{F1EF1448-5C15-420A-9B11-487211158B5A}">
      <dgm:prSet/>
      <dgm:spPr/>
      <dgm:t>
        <a:bodyPr/>
        <a:lstStyle/>
        <a:p>
          <a:endParaRPr lang="de-DE" sz="1800">
            <a:solidFill>
              <a:srgbClr val="000000"/>
            </a:solidFill>
            <a:latin typeface="Arial" pitchFamily="34" charset="0"/>
            <a:cs typeface="Arial" pitchFamily="34" charset="0"/>
          </a:endParaRPr>
        </a:p>
      </dgm:t>
    </dgm:pt>
    <dgm:pt modelId="{17C6985C-E44E-49CD-BCB8-B2EAAC83BE80}">
      <dgm:prSet phldrT="[Text]" custT="1"/>
      <dgm:spPr>
        <a:noFill/>
        <a:ln>
          <a:noFill/>
        </a:ln>
      </dgm:spPr>
      <dgm:t>
        <a:bodyPr/>
        <a:lstStyle/>
        <a:p>
          <a:r>
            <a:rPr lang="de-DE" sz="1800" baseline="0" dirty="0" smtClean="0">
              <a:solidFill>
                <a:srgbClr val="000000"/>
              </a:solidFill>
              <a:latin typeface="Arial" pitchFamily="34" charset="0"/>
              <a:cs typeface="Arial" pitchFamily="34" charset="0"/>
            </a:rPr>
            <a:t>Clinical </a:t>
          </a:r>
          <a:r>
            <a:rPr lang="de-DE" sz="1800" baseline="0" dirty="0" err="1" smtClean="0">
              <a:solidFill>
                <a:srgbClr val="000000"/>
              </a:solidFill>
              <a:latin typeface="Arial" pitchFamily="34" charset="0"/>
              <a:cs typeface="Arial" pitchFamily="34" charset="0"/>
            </a:rPr>
            <a:t>chemistry</a:t>
          </a:r>
          <a:endParaRPr lang="de-DE" sz="1800" baseline="0" dirty="0">
            <a:solidFill>
              <a:srgbClr val="000000"/>
            </a:solidFill>
            <a:latin typeface="Arial" pitchFamily="34" charset="0"/>
            <a:cs typeface="Arial" pitchFamily="34" charset="0"/>
          </a:endParaRPr>
        </a:p>
      </dgm:t>
    </dgm:pt>
    <dgm:pt modelId="{E9376EEB-232E-4A90-B88E-DF581E81C785}" type="parTrans" cxnId="{F35AA532-D712-459F-9E11-DBA5951C1721}">
      <dgm:prSet/>
      <dgm:spPr/>
      <dgm:t>
        <a:bodyPr/>
        <a:lstStyle/>
        <a:p>
          <a:endParaRPr lang="de-DE" sz="1800">
            <a:solidFill>
              <a:srgbClr val="000000"/>
            </a:solidFill>
            <a:latin typeface="Arial" pitchFamily="34" charset="0"/>
            <a:cs typeface="Arial" pitchFamily="34" charset="0"/>
          </a:endParaRPr>
        </a:p>
      </dgm:t>
    </dgm:pt>
    <dgm:pt modelId="{EABB1CCE-1C6A-4015-9CB1-D323C4F5525E}" type="sibTrans" cxnId="{F35AA532-D712-459F-9E11-DBA5951C1721}">
      <dgm:prSet/>
      <dgm:spPr/>
      <dgm:t>
        <a:bodyPr/>
        <a:lstStyle/>
        <a:p>
          <a:endParaRPr lang="de-DE" sz="1800">
            <a:solidFill>
              <a:srgbClr val="000000"/>
            </a:solidFill>
            <a:latin typeface="Arial" pitchFamily="34" charset="0"/>
            <a:cs typeface="Arial" pitchFamily="34" charset="0"/>
          </a:endParaRPr>
        </a:p>
      </dgm:t>
    </dgm:pt>
    <dgm:pt modelId="{DBB1F3D1-2A48-4689-BD43-0020F6213E5D}">
      <dgm:prSet phldrT="[Text]" custT="1"/>
      <dgm:spPr>
        <a:noFill/>
        <a:ln>
          <a:noFill/>
        </a:ln>
      </dgm:spPr>
      <dgm:t>
        <a:bodyPr/>
        <a:lstStyle/>
        <a:p>
          <a:r>
            <a:rPr lang="de-DE" sz="1800" dirty="0" err="1" smtClean="0">
              <a:solidFill>
                <a:srgbClr val="000000"/>
              </a:solidFill>
              <a:latin typeface="Arial" pitchFamily="34" charset="0"/>
              <a:cs typeface="Arial" pitchFamily="34" charset="0"/>
            </a:rPr>
            <a:t>POCT</a:t>
          </a:r>
          <a:endParaRPr lang="de-DE" sz="1800" dirty="0">
            <a:solidFill>
              <a:srgbClr val="000000"/>
            </a:solidFill>
            <a:latin typeface="Arial" pitchFamily="34" charset="0"/>
            <a:cs typeface="Arial" pitchFamily="34" charset="0"/>
          </a:endParaRPr>
        </a:p>
      </dgm:t>
    </dgm:pt>
    <dgm:pt modelId="{99B39475-A73E-47EA-9BF4-7D9F74A5C947}" type="parTrans" cxnId="{95E8D4E4-92B3-4D36-B183-5C5F59537304}">
      <dgm:prSet/>
      <dgm:spPr/>
      <dgm:t>
        <a:bodyPr/>
        <a:lstStyle/>
        <a:p>
          <a:endParaRPr lang="de-DE" sz="1800">
            <a:solidFill>
              <a:srgbClr val="000000"/>
            </a:solidFill>
            <a:latin typeface="Arial" pitchFamily="34" charset="0"/>
            <a:cs typeface="Arial" pitchFamily="34" charset="0"/>
          </a:endParaRPr>
        </a:p>
      </dgm:t>
    </dgm:pt>
    <dgm:pt modelId="{B2FFDED8-5AC2-4A3E-BC6C-A2A62DFB017F}" type="sibTrans" cxnId="{95E8D4E4-92B3-4D36-B183-5C5F59537304}">
      <dgm:prSet/>
      <dgm:spPr/>
      <dgm:t>
        <a:bodyPr/>
        <a:lstStyle/>
        <a:p>
          <a:endParaRPr lang="de-DE" sz="1800">
            <a:solidFill>
              <a:srgbClr val="000000"/>
            </a:solidFill>
            <a:latin typeface="Arial" pitchFamily="34" charset="0"/>
            <a:cs typeface="Arial" pitchFamily="34" charset="0"/>
          </a:endParaRPr>
        </a:p>
      </dgm:t>
    </dgm:pt>
    <dgm:pt modelId="{B4347DA0-576B-4D11-A32D-5B3E291B1D0E}">
      <dgm:prSet phldrT="[Text]" custT="1"/>
      <dgm:spPr>
        <a:noFill/>
        <a:ln>
          <a:noFill/>
        </a:ln>
      </dgm:spPr>
      <dgm:t>
        <a:bodyPr/>
        <a:lstStyle/>
        <a:p>
          <a:r>
            <a:rPr lang="de-DE" sz="1800" dirty="0" err="1" smtClean="0">
              <a:solidFill>
                <a:srgbClr val="000000"/>
              </a:solidFill>
              <a:latin typeface="Arial" pitchFamily="34" charset="0"/>
              <a:cs typeface="Arial" pitchFamily="34" charset="0"/>
            </a:rPr>
            <a:t>Pharmaceutic</a:t>
          </a:r>
          <a:r>
            <a:rPr lang="de-DE" sz="1800" dirty="0" smtClean="0">
              <a:solidFill>
                <a:srgbClr val="000000"/>
              </a:solidFill>
              <a:latin typeface="Arial" pitchFamily="34" charset="0"/>
              <a:cs typeface="Arial" pitchFamily="34" charset="0"/>
            </a:rPr>
            <a:t> and </a:t>
          </a:r>
          <a:r>
            <a:rPr lang="de-DE" sz="1800" dirty="0" err="1" smtClean="0">
              <a:solidFill>
                <a:srgbClr val="000000"/>
              </a:solidFill>
              <a:latin typeface="Arial" pitchFamily="34" charset="0"/>
              <a:cs typeface="Arial" pitchFamily="34" charset="0"/>
            </a:rPr>
            <a:t>drugs</a:t>
          </a:r>
          <a:endParaRPr lang="de-DE" sz="1800" dirty="0" smtClean="0">
            <a:solidFill>
              <a:srgbClr val="000000"/>
            </a:solidFill>
            <a:latin typeface="Arial" pitchFamily="34" charset="0"/>
            <a:cs typeface="Arial" pitchFamily="34" charset="0"/>
          </a:endParaRPr>
        </a:p>
      </dgm:t>
    </dgm:pt>
    <dgm:pt modelId="{0286C962-CC92-4CFF-96E4-A4078AD62978}" type="parTrans" cxnId="{E74F668A-EB8C-4998-9489-5B49583B6259}">
      <dgm:prSet/>
      <dgm:spPr/>
      <dgm:t>
        <a:bodyPr/>
        <a:lstStyle/>
        <a:p>
          <a:endParaRPr lang="de-DE" sz="1800">
            <a:solidFill>
              <a:srgbClr val="000000"/>
            </a:solidFill>
            <a:latin typeface="Arial" pitchFamily="34" charset="0"/>
            <a:cs typeface="Arial" pitchFamily="34" charset="0"/>
          </a:endParaRPr>
        </a:p>
      </dgm:t>
    </dgm:pt>
    <dgm:pt modelId="{1F4C7919-6F30-4176-9E1E-6A4E98094135}" type="sibTrans" cxnId="{E74F668A-EB8C-4998-9489-5B49583B6259}">
      <dgm:prSet/>
      <dgm:spPr/>
      <dgm:t>
        <a:bodyPr/>
        <a:lstStyle/>
        <a:p>
          <a:endParaRPr lang="de-DE" sz="1800">
            <a:solidFill>
              <a:srgbClr val="000000"/>
            </a:solidFill>
            <a:latin typeface="Arial" pitchFamily="34" charset="0"/>
            <a:cs typeface="Arial" pitchFamily="34" charset="0"/>
          </a:endParaRPr>
        </a:p>
      </dgm:t>
    </dgm:pt>
    <dgm:pt modelId="{27FCE853-20BF-4365-AED1-0BE979BC269C}">
      <dgm:prSet phldrT="[Text]" custT="1"/>
      <dgm:spPr>
        <a:noFill/>
        <a:ln>
          <a:noFill/>
        </a:ln>
      </dgm:spPr>
      <dgm:t>
        <a:bodyPr/>
        <a:lstStyle/>
        <a:p>
          <a:r>
            <a:rPr lang="de-DE" sz="1800" dirty="0" err="1" smtClean="0">
              <a:solidFill>
                <a:srgbClr val="000000"/>
              </a:solidFill>
              <a:latin typeface="Arial" pitchFamily="34" charset="0"/>
              <a:cs typeface="Arial" pitchFamily="34" charset="0"/>
            </a:rPr>
            <a:t>Trace</a:t>
          </a:r>
          <a:r>
            <a:rPr lang="de-DE" sz="1800" dirty="0" smtClean="0">
              <a:solidFill>
                <a:srgbClr val="000000"/>
              </a:solidFill>
              <a:latin typeface="Arial" pitchFamily="34" charset="0"/>
              <a:cs typeface="Arial" pitchFamily="34" charset="0"/>
            </a:rPr>
            <a:t> </a:t>
          </a:r>
          <a:r>
            <a:rPr lang="de-DE" sz="1800" dirty="0" err="1" smtClean="0">
              <a:solidFill>
                <a:srgbClr val="000000"/>
              </a:solidFill>
              <a:latin typeface="Arial" pitchFamily="34" charset="0"/>
              <a:cs typeface="Arial" pitchFamily="34" charset="0"/>
            </a:rPr>
            <a:t>elements</a:t>
          </a:r>
          <a:endParaRPr lang="de-DE" sz="1800" dirty="0" smtClean="0">
            <a:solidFill>
              <a:srgbClr val="000000"/>
            </a:solidFill>
            <a:latin typeface="Arial" pitchFamily="34" charset="0"/>
            <a:cs typeface="Arial" pitchFamily="34" charset="0"/>
          </a:endParaRPr>
        </a:p>
      </dgm:t>
    </dgm:pt>
    <dgm:pt modelId="{7D749DC3-9CDE-4409-BB03-9F95996A86E9}" type="parTrans" cxnId="{7FCB5B91-03CD-4EF0-81C0-F24C21DDEC5A}">
      <dgm:prSet/>
      <dgm:spPr/>
      <dgm:t>
        <a:bodyPr/>
        <a:lstStyle/>
        <a:p>
          <a:endParaRPr lang="de-DE" sz="1800">
            <a:solidFill>
              <a:srgbClr val="000000"/>
            </a:solidFill>
            <a:latin typeface="Arial" pitchFamily="34" charset="0"/>
            <a:cs typeface="Arial" pitchFamily="34" charset="0"/>
          </a:endParaRPr>
        </a:p>
      </dgm:t>
    </dgm:pt>
    <dgm:pt modelId="{D5AD2086-2432-43F5-BA66-F7DAD40EF885}" type="sibTrans" cxnId="{7FCB5B91-03CD-4EF0-81C0-F24C21DDEC5A}">
      <dgm:prSet/>
      <dgm:spPr/>
      <dgm:t>
        <a:bodyPr/>
        <a:lstStyle/>
        <a:p>
          <a:endParaRPr lang="de-DE" sz="1800">
            <a:solidFill>
              <a:srgbClr val="000000"/>
            </a:solidFill>
            <a:latin typeface="Arial" pitchFamily="34" charset="0"/>
            <a:cs typeface="Arial" pitchFamily="34" charset="0"/>
          </a:endParaRPr>
        </a:p>
      </dgm:t>
    </dgm:pt>
    <dgm:pt modelId="{2EE19964-BBDB-4339-AC7E-2626D91101BC}">
      <dgm:prSet phldrT="[Text]" custT="1"/>
      <dgm:spPr>
        <a:noFill/>
        <a:ln>
          <a:noFill/>
        </a:ln>
      </dgm:spPr>
      <dgm:t>
        <a:bodyPr/>
        <a:lstStyle/>
        <a:p>
          <a:r>
            <a:rPr lang="de-DE" sz="1800" dirty="0" err="1" smtClean="0">
              <a:solidFill>
                <a:srgbClr val="000000"/>
              </a:solidFill>
              <a:latin typeface="Arial" pitchFamily="34" charset="0"/>
              <a:cs typeface="Arial" pitchFamily="34" charset="0"/>
            </a:rPr>
            <a:t>Haematology</a:t>
          </a:r>
          <a:endParaRPr lang="de-DE" sz="1800" dirty="0" smtClean="0">
            <a:solidFill>
              <a:srgbClr val="000000"/>
            </a:solidFill>
            <a:latin typeface="Arial" pitchFamily="34" charset="0"/>
            <a:cs typeface="Arial" pitchFamily="34" charset="0"/>
          </a:endParaRPr>
        </a:p>
      </dgm:t>
    </dgm:pt>
    <dgm:pt modelId="{46AA3E8B-5C9A-4503-8591-484D3E3586B4}" type="parTrans" cxnId="{1BFC43FF-E875-4A1B-927A-C593E7DB8847}">
      <dgm:prSet/>
      <dgm:spPr/>
      <dgm:t>
        <a:bodyPr/>
        <a:lstStyle/>
        <a:p>
          <a:endParaRPr lang="de-DE" sz="1800">
            <a:solidFill>
              <a:srgbClr val="000000"/>
            </a:solidFill>
            <a:latin typeface="Arial" pitchFamily="34" charset="0"/>
            <a:cs typeface="Arial" pitchFamily="34" charset="0"/>
          </a:endParaRPr>
        </a:p>
      </dgm:t>
    </dgm:pt>
    <dgm:pt modelId="{603DD956-ED31-418A-A554-E684FFDD6C84}" type="sibTrans" cxnId="{1BFC43FF-E875-4A1B-927A-C593E7DB8847}">
      <dgm:prSet/>
      <dgm:spPr/>
      <dgm:t>
        <a:bodyPr/>
        <a:lstStyle/>
        <a:p>
          <a:endParaRPr lang="de-DE" sz="1800">
            <a:solidFill>
              <a:srgbClr val="000000"/>
            </a:solidFill>
            <a:latin typeface="Arial" pitchFamily="34" charset="0"/>
            <a:cs typeface="Arial" pitchFamily="34" charset="0"/>
          </a:endParaRPr>
        </a:p>
      </dgm:t>
    </dgm:pt>
    <dgm:pt modelId="{AFE088D2-C345-4BBD-A501-9B38949A498E}">
      <dgm:prSet phldrT="[Text]" custT="1"/>
      <dgm:spPr>
        <a:noFill/>
        <a:ln>
          <a:noFill/>
        </a:ln>
      </dgm:spPr>
      <dgm:t>
        <a:bodyPr/>
        <a:lstStyle/>
        <a:p>
          <a:r>
            <a:rPr lang="de-DE" sz="1800" dirty="0" err="1" smtClean="0">
              <a:solidFill>
                <a:srgbClr val="000000"/>
              </a:solidFill>
              <a:latin typeface="Arial" pitchFamily="34" charset="0"/>
              <a:cs typeface="Arial" pitchFamily="34" charset="0"/>
            </a:rPr>
            <a:t>Immunohaematology</a:t>
          </a:r>
          <a:endParaRPr lang="de-DE" sz="1800" dirty="0" smtClean="0">
            <a:solidFill>
              <a:srgbClr val="000000"/>
            </a:solidFill>
            <a:latin typeface="Arial" pitchFamily="34" charset="0"/>
            <a:cs typeface="Arial" pitchFamily="34" charset="0"/>
          </a:endParaRPr>
        </a:p>
      </dgm:t>
    </dgm:pt>
    <dgm:pt modelId="{4D724319-439B-4B8F-AF43-44B593105AA7}" type="parTrans" cxnId="{324504E6-5B0D-4289-B7FC-ED51C4BFEAF4}">
      <dgm:prSet/>
      <dgm:spPr/>
      <dgm:t>
        <a:bodyPr/>
        <a:lstStyle/>
        <a:p>
          <a:endParaRPr lang="de-DE" sz="1800">
            <a:solidFill>
              <a:srgbClr val="000000"/>
            </a:solidFill>
            <a:latin typeface="Arial" pitchFamily="34" charset="0"/>
            <a:cs typeface="Arial" pitchFamily="34" charset="0"/>
          </a:endParaRPr>
        </a:p>
      </dgm:t>
    </dgm:pt>
    <dgm:pt modelId="{F1CCF210-7E21-41B8-B02D-BF4351A58AA1}" type="sibTrans" cxnId="{324504E6-5B0D-4289-B7FC-ED51C4BFEAF4}">
      <dgm:prSet/>
      <dgm:spPr/>
      <dgm:t>
        <a:bodyPr/>
        <a:lstStyle/>
        <a:p>
          <a:endParaRPr lang="de-DE" sz="1800">
            <a:solidFill>
              <a:srgbClr val="000000"/>
            </a:solidFill>
            <a:latin typeface="Arial" pitchFamily="34" charset="0"/>
            <a:cs typeface="Arial" pitchFamily="34" charset="0"/>
          </a:endParaRPr>
        </a:p>
      </dgm:t>
    </dgm:pt>
    <dgm:pt modelId="{A6386297-DCD2-4A3D-86C5-BA577933F237}">
      <dgm:prSet phldrT="[Text]" custT="1"/>
      <dgm:spPr>
        <a:noFill/>
        <a:ln>
          <a:noFill/>
        </a:ln>
      </dgm:spPr>
      <dgm:t>
        <a:bodyPr/>
        <a:lstStyle/>
        <a:p>
          <a:r>
            <a:rPr lang="de-DE" sz="1800" dirty="0" smtClean="0">
              <a:solidFill>
                <a:srgbClr val="000000"/>
              </a:solidFill>
              <a:latin typeface="Arial" pitchFamily="34" charset="0"/>
              <a:cs typeface="Arial" pitchFamily="34" charset="0"/>
            </a:rPr>
            <a:t>Parasitology</a:t>
          </a:r>
        </a:p>
      </dgm:t>
    </dgm:pt>
    <dgm:pt modelId="{7AD45E8A-8FC7-46B6-811C-C08E5BFDABFB}" type="parTrans" cxnId="{49A01961-67E7-4A3A-AE6E-C21CE52C860F}">
      <dgm:prSet/>
      <dgm:spPr/>
      <dgm:t>
        <a:bodyPr/>
        <a:lstStyle/>
        <a:p>
          <a:endParaRPr lang="de-DE" sz="1800">
            <a:solidFill>
              <a:srgbClr val="000000"/>
            </a:solidFill>
            <a:latin typeface="Arial" pitchFamily="34" charset="0"/>
            <a:cs typeface="Arial" pitchFamily="34" charset="0"/>
          </a:endParaRPr>
        </a:p>
      </dgm:t>
    </dgm:pt>
    <dgm:pt modelId="{FB2D19EC-06AD-4A75-B8D4-86FD886F9D73}" type="sibTrans" cxnId="{49A01961-67E7-4A3A-AE6E-C21CE52C860F}">
      <dgm:prSet/>
      <dgm:spPr/>
      <dgm:t>
        <a:bodyPr/>
        <a:lstStyle/>
        <a:p>
          <a:endParaRPr lang="de-DE" sz="1800">
            <a:solidFill>
              <a:srgbClr val="000000"/>
            </a:solidFill>
            <a:latin typeface="Arial" pitchFamily="34" charset="0"/>
            <a:cs typeface="Arial" pitchFamily="34" charset="0"/>
          </a:endParaRPr>
        </a:p>
      </dgm:t>
    </dgm:pt>
    <dgm:pt modelId="{92897D70-80EB-44DE-BC17-2B9D9B20D680}">
      <dgm:prSet phldrT="[Text]" custT="1"/>
      <dgm:spPr>
        <a:noFill/>
        <a:ln>
          <a:noFill/>
        </a:ln>
      </dgm:spPr>
      <dgm:t>
        <a:bodyPr/>
        <a:lstStyle/>
        <a:p>
          <a:r>
            <a:rPr lang="de-DE" sz="1800" dirty="0" err="1" smtClean="0">
              <a:solidFill>
                <a:srgbClr val="000000"/>
              </a:solidFill>
              <a:latin typeface="Arial" pitchFamily="34" charset="0"/>
              <a:cs typeface="Arial" pitchFamily="34" charset="0"/>
            </a:rPr>
            <a:t>Mycology</a:t>
          </a:r>
          <a:endParaRPr lang="de-DE" sz="1800" dirty="0" smtClean="0">
            <a:solidFill>
              <a:srgbClr val="000000"/>
            </a:solidFill>
            <a:latin typeface="Arial" pitchFamily="34" charset="0"/>
            <a:cs typeface="Arial" pitchFamily="34" charset="0"/>
          </a:endParaRPr>
        </a:p>
      </dgm:t>
    </dgm:pt>
    <dgm:pt modelId="{601C497C-9A08-4EC8-A429-67930CCAEE0B}" type="parTrans" cxnId="{1AE74A73-2653-4E7C-97B1-E3CC1B6EF119}">
      <dgm:prSet/>
      <dgm:spPr/>
      <dgm:t>
        <a:bodyPr/>
        <a:lstStyle/>
        <a:p>
          <a:endParaRPr lang="de-DE" sz="1800">
            <a:solidFill>
              <a:srgbClr val="000000"/>
            </a:solidFill>
            <a:latin typeface="Arial" pitchFamily="34" charset="0"/>
            <a:cs typeface="Arial" pitchFamily="34" charset="0"/>
          </a:endParaRPr>
        </a:p>
      </dgm:t>
    </dgm:pt>
    <dgm:pt modelId="{72DC405F-D6A0-4EF2-BAF7-DA962D63F387}" type="sibTrans" cxnId="{1AE74A73-2653-4E7C-97B1-E3CC1B6EF119}">
      <dgm:prSet/>
      <dgm:spPr/>
      <dgm:t>
        <a:bodyPr/>
        <a:lstStyle/>
        <a:p>
          <a:endParaRPr lang="de-DE" sz="1800">
            <a:solidFill>
              <a:srgbClr val="000000"/>
            </a:solidFill>
            <a:latin typeface="Arial" pitchFamily="34" charset="0"/>
            <a:cs typeface="Arial" pitchFamily="34" charset="0"/>
          </a:endParaRPr>
        </a:p>
      </dgm:t>
    </dgm:pt>
    <dgm:pt modelId="{D740EFC5-6971-4C24-AFCB-8C56DE13A2A8}">
      <dgm:prSet phldrT="[Text]" custT="1"/>
      <dgm:spPr>
        <a:noFill/>
        <a:ln>
          <a:noFill/>
        </a:ln>
      </dgm:spPr>
      <dgm:t>
        <a:bodyPr/>
        <a:lstStyle/>
        <a:p>
          <a:r>
            <a:rPr lang="de-DE" sz="1800" dirty="0" err="1" smtClean="0">
              <a:solidFill>
                <a:srgbClr val="000000"/>
              </a:solidFill>
              <a:latin typeface="Arial" pitchFamily="34" charset="0"/>
              <a:cs typeface="Arial" pitchFamily="34" charset="0"/>
            </a:rPr>
            <a:t>Molecular</a:t>
          </a:r>
          <a:r>
            <a:rPr lang="de-DE" sz="1800" dirty="0" smtClean="0">
              <a:solidFill>
                <a:srgbClr val="000000"/>
              </a:solidFill>
              <a:latin typeface="Arial" pitchFamily="34" charset="0"/>
              <a:cs typeface="Arial" pitchFamily="34" charset="0"/>
            </a:rPr>
            <a:t> </a:t>
          </a:r>
          <a:r>
            <a:rPr lang="de-DE" sz="1800" dirty="0" err="1" smtClean="0">
              <a:solidFill>
                <a:srgbClr val="000000"/>
              </a:solidFill>
              <a:latin typeface="Arial" pitchFamily="34" charset="0"/>
              <a:cs typeface="Arial" pitchFamily="34" charset="0"/>
            </a:rPr>
            <a:t>diagnostics</a:t>
          </a:r>
          <a:endParaRPr lang="de-DE" sz="1800" dirty="0" smtClean="0">
            <a:solidFill>
              <a:srgbClr val="000000"/>
            </a:solidFill>
            <a:latin typeface="Arial" pitchFamily="34" charset="0"/>
            <a:cs typeface="Arial" pitchFamily="34" charset="0"/>
          </a:endParaRPr>
        </a:p>
      </dgm:t>
    </dgm:pt>
    <dgm:pt modelId="{E3CA34FD-DDFD-474B-B599-D97014F25167}" type="parTrans" cxnId="{15AC3DEE-4C15-4510-AC91-F00B689F0E54}">
      <dgm:prSet/>
      <dgm:spPr/>
      <dgm:t>
        <a:bodyPr/>
        <a:lstStyle/>
        <a:p>
          <a:endParaRPr lang="de-DE" sz="1800">
            <a:solidFill>
              <a:srgbClr val="000000"/>
            </a:solidFill>
            <a:latin typeface="Arial" pitchFamily="34" charset="0"/>
            <a:cs typeface="Arial" pitchFamily="34" charset="0"/>
          </a:endParaRPr>
        </a:p>
      </dgm:t>
    </dgm:pt>
    <dgm:pt modelId="{4F3544AB-A416-44AA-A750-0F37ED3A9628}" type="sibTrans" cxnId="{15AC3DEE-4C15-4510-AC91-F00B689F0E54}">
      <dgm:prSet/>
      <dgm:spPr/>
      <dgm:t>
        <a:bodyPr/>
        <a:lstStyle/>
        <a:p>
          <a:endParaRPr lang="de-DE" sz="1800">
            <a:solidFill>
              <a:srgbClr val="000000"/>
            </a:solidFill>
            <a:latin typeface="Arial" pitchFamily="34" charset="0"/>
            <a:cs typeface="Arial" pitchFamily="34" charset="0"/>
          </a:endParaRPr>
        </a:p>
      </dgm:t>
    </dgm:pt>
    <dgm:pt modelId="{0827AC19-AAA2-4B20-94B3-FA97D47AC7CF}">
      <dgm:prSet phldrT="[Text]" custT="1"/>
      <dgm:spPr>
        <a:noFill/>
        <a:ln>
          <a:noFill/>
        </a:ln>
      </dgm:spPr>
      <dgm:t>
        <a:bodyPr/>
        <a:lstStyle/>
        <a:p>
          <a:r>
            <a:rPr lang="de-DE" sz="1800" dirty="0" smtClean="0">
              <a:solidFill>
                <a:srgbClr val="000000"/>
              </a:solidFill>
              <a:latin typeface="Arial" pitchFamily="34" charset="0"/>
              <a:cs typeface="Arial" pitchFamily="34" charset="0"/>
            </a:rPr>
            <a:t>Autoimmune </a:t>
          </a:r>
          <a:r>
            <a:rPr lang="de-DE" sz="1800" dirty="0" err="1" smtClean="0">
              <a:solidFill>
                <a:srgbClr val="000000"/>
              </a:solidFill>
              <a:latin typeface="Arial" pitchFamily="34" charset="0"/>
              <a:cs typeface="Arial" pitchFamily="34" charset="0"/>
            </a:rPr>
            <a:t>diseases</a:t>
          </a:r>
          <a:endParaRPr lang="de-DE" sz="1800" dirty="0" smtClean="0">
            <a:solidFill>
              <a:srgbClr val="000000"/>
            </a:solidFill>
            <a:latin typeface="Arial" pitchFamily="34" charset="0"/>
            <a:cs typeface="Arial" pitchFamily="34" charset="0"/>
          </a:endParaRPr>
        </a:p>
      </dgm:t>
    </dgm:pt>
    <dgm:pt modelId="{0263B904-C978-4C82-B3C6-DFBEA34C209D}" type="parTrans" cxnId="{40A1673B-D52F-44FE-8054-44CD613662D6}">
      <dgm:prSet/>
      <dgm:spPr/>
      <dgm:t>
        <a:bodyPr/>
        <a:lstStyle/>
        <a:p>
          <a:endParaRPr lang="de-DE" sz="1800">
            <a:solidFill>
              <a:srgbClr val="000000"/>
            </a:solidFill>
            <a:latin typeface="Arial" pitchFamily="34" charset="0"/>
            <a:cs typeface="Arial" pitchFamily="34" charset="0"/>
          </a:endParaRPr>
        </a:p>
      </dgm:t>
    </dgm:pt>
    <dgm:pt modelId="{7FFF4C0F-798E-46E0-A8C8-A82CED78BF91}" type="sibTrans" cxnId="{40A1673B-D52F-44FE-8054-44CD613662D6}">
      <dgm:prSet/>
      <dgm:spPr/>
      <dgm:t>
        <a:bodyPr/>
        <a:lstStyle/>
        <a:p>
          <a:endParaRPr lang="de-DE" sz="1800">
            <a:solidFill>
              <a:srgbClr val="000000"/>
            </a:solidFill>
            <a:latin typeface="Arial" pitchFamily="34" charset="0"/>
            <a:cs typeface="Arial" pitchFamily="34" charset="0"/>
          </a:endParaRPr>
        </a:p>
      </dgm:t>
    </dgm:pt>
    <dgm:pt modelId="{8352E3A1-A016-47A1-AD77-FCC08726FDB8}">
      <dgm:prSet phldrT="[Text]" custT="1"/>
      <dgm:spPr>
        <a:noFill/>
        <a:ln>
          <a:noFill/>
        </a:ln>
      </dgm:spPr>
      <dgm:t>
        <a:bodyPr/>
        <a:lstStyle/>
        <a:p>
          <a:r>
            <a:rPr lang="de-DE" sz="1800" dirty="0" smtClean="0">
              <a:solidFill>
                <a:srgbClr val="000000"/>
              </a:solidFill>
              <a:latin typeface="Arial" pitchFamily="34" charset="0"/>
              <a:cs typeface="Arial" pitchFamily="34" charset="0"/>
            </a:rPr>
            <a:t>Special EQA </a:t>
          </a:r>
          <a:r>
            <a:rPr lang="de-DE" sz="1800" dirty="0" err="1" smtClean="0">
              <a:solidFill>
                <a:srgbClr val="000000"/>
              </a:solidFill>
              <a:latin typeface="Arial" pitchFamily="34" charset="0"/>
              <a:cs typeface="Arial" pitchFamily="34" charset="0"/>
            </a:rPr>
            <a:t>schemes</a:t>
          </a:r>
          <a:r>
            <a:rPr lang="de-DE" sz="1800" dirty="0" smtClean="0">
              <a:solidFill>
                <a:srgbClr val="000000"/>
              </a:solidFill>
              <a:latin typeface="Arial" pitchFamily="34" charset="0"/>
              <a:cs typeface="Arial" pitchFamily="34" charset="0"/>
            </a:rPr>
            <a:t> (</a:t>
          </a:r>
          <a:r>
            <a:rPr lang="de-DE" sz="1800" dirty="0" err="1" smtClean="0">
              <a:solidFill>
                <a:srgbClr val="000000"/>
              </a:solidFill>
              <a:latin typeface="Arial" pitchFamily="34" charset="0"/>
              <a:cs typeface="Arial" pitchFamily="34" charset="0"/>
            </a:rPr>
            <a:t>hormones</a:t>
          </a:r>
          <a:r>
            <a:rPr lang="de-DE" sz="1800" dirty="0" smtClean="0">
              <a:solidFill>
                <a:srgbClr val="000000"/>
              </a:solidFill>
              <a:latin typeface="Arial" pitchFamily="34" charset="0"/>
              <a:cs typeface="Arial" pitchFamily="34" charset="0"/>
            </a:rPr>
            <a:t> etc.)</a:t>
          </a:r>
        </a:p>
      </dgm:t>
    </dgm:pt>
    <dgm:pt modelId="{94957AE2-5754-4708-821D-49AE5C01967E}" type="parTrans" cxnId="{B984E08E-E765-467B-873A-0F098AA5A8CA}">
      <dgm:prSet/>
      <dgm:spPr/>
      <dgm:t>
        <a:bodyPr/>
        <a:lstStyle/>
        <a:p>
          <a:endParaRPr lang="de-DE" sz="1800">
            <a:solidFill>
              <a:srgbClr val="000000"/>
            </a:solidFill>
            <a:latin typeface="Arial" pitchFamily="34" charset="0"/>
            <a:cs typeface="Arial" pitchFamily="34" charset="0"/>
          </a:endParaRPr>
        </a:p>
      </dgm:t>
    </dgm:pt>
    <dgm:pt modelId="{A96E2829-D248-42E4-B80B-A4DA005B61BB}" type="sibTrans" cxnId="{B984E08E-E765-467B-873A-0F098AA5A8CA}">
      <dgm:prSet/>
      <dgm:spPr/>
      <dgm:t>
        <a:bodyPr/>
        <a:lstStyle/>
        <a:p>
          <a:endParaRPr lang="de-DE" sz="1800">
            <a:solidFill>
              <a:srgbClr val="000000"/>
            </a:solidFill>
            <a:latin typeface="Arial" pitchFamily="34" charset="0"/>
            <a:cs typeface="Arial" pitchFamily="34" charset="0"/>
          </a:endParaRPr>
        </a:p>
      </dgm:t>
    </dgm:pt>
    <dgm:pt modelId="{4F3D93D0-23D5-4F23-B6DD-ACEFCE1CB918}">
      <dgm:prSet phldrT="[Text]" custT="1"/>
      <dgm:spPr>
        <a:noFill/>
        <a:ln>
          <a:noFill/>
        </a:ln>
      </dgm:spPr>
      <dgm:t>
        <a:bodyPr/>
        <a:lstStyle/>
        <a:p>
          <a:r>
            <a:rPr lang="de-DE" sz="1800" dirty="0" smtClean="0">
              <a:solidFill>
                <a:srgbClr val="000000"/>
              </a:solidFill>
              <a:latin typeface="Arial" pitchFamily="34" charset="0"/>
              <a:cs typeface="Arial" pitchFamily="34" charset="0"/>
            </a:rPr>
            <a:t>Virtual EQA </a:t>
          </a:r>
          <a:r>
            <a:rPr lang="de-DE" sz="1800" dirty="0" err="1" smtClean="0">
              <a:solidFill>
                <a:srgbClr val="000000"/>
              </a:solidFill>
              <a:latin typeface="Arial" pitchFamily="34" charset="0"/>
              <a:cs typeface="Arial" pitchFamily="34" charset="0"/>
            </a:rPr>
            <a:t>schemes</a:t>
          </a:r>
          <a:endParaRPr lang="de-DE" sz="1800" dirty="0" smtClean="0">
            <a:solidFill>
              <a:srgbClr val="000000"/>
            </a:solidFill>
            <a:latin typeface="Arial" pitchFamily="34" charset="0"/>
            <a:cs typeface="Arial" pitchFamily="34" charset="0"/>
          </a:endParaRPr>
        </a:p>
      </dgm:t>
    </dgm:pt>
    <dgm:pt modelId="{92E09317-7636-41F4-8FE9-21F83A05CB9D}" type="parTrans" cxnId="{23555876-2682-46F3-B395-25C11610BE38}">
      <dgm:prSet/>
      <dgm:spPr/>
      <dgm:t>
        <a:bodyPr/>
        <a:lstStyle/>
        <a:p>
          <a:endParaRPr lang="de-DE" sz="1800">
            <a:solidFill>
              <a:srgbClr val="000000"/>
            </a:solidFill>
            <a:latin typeface="Arial" pitchFamily="34" charset="0"/>
            <a:cs typeface="Arial" pitchFamily="34" charset="0"/>
          </a:endParaRPr>
        </a:p>
      </dgm:t>
    </dgm:pt>
    <dgm:pt modelId="{72A88B5D-50D6-4CEC-B9A6-4DD5DC213464}" type="sibTrans" cxnId="{23555876-2682-46F3-B395-25C11610BE38}">
      <dgm:prSet/>
      <dgm:spPr/>
      <dgm:t>
        <a:bodyPr/>
        <a:lstStyle/>
        <a:p>
          <a:endParaRPr lang="de-DE" sz="1800">
            <a:solidFill>
              <a:srgbClr val="000000"/>
            </a:solidFill>
            <a:latin typeface="Arial" pitchFamily="34" charset="0"/>
            <a:cs typeface="Arial" pitchFamily="34" charset="0"/>
          </a:endParaRPr>
        </a:p>
      </dgm:t>
    </dgm:pt>
    <dgm:pt modelId="{50CDE789-9C83-42A4-A64C-2F4E9A8BE9B6}">
      <dgm:prSet phldrT="[Text]" custT="1"/>
      <dgm:spPr>
        <a:noFill/>
        <a:ln>
          <a:noFill/>
        </a:ln>
      </dgm:spPr>
      <dgm:t>
        <a:bodyPr/>
        <a:lstStyle/>
        <a:p>
          <a:r>
            <a:rPr lang="de-DE" sz="1800" dirty="0" err="1" smtClean="0">
              <a:solidFill>
                <a:srgbClr val="000000"/>
              </a:solidFill>
              <a:latin typeface="Arial" pitchFamily="34" charset="0"/>
              <a:cs typeface="Arial" pitchFamily="34" charset="0"/>
            </a:rPr>
            <a:t>Haemostasis</a:t>
          </a:r>
          <a:endParaRPr lang="de-DE" sz="1800" dirty="0" smtClean="0">
            <a:solidFill>
              <a:srgbClr val="000000"/>
            </a:solidFill>
            <a:latin typeface="Arial" pitchFamily="34" charset="0"/>
            <a:cs typeface="Arial" pitchFamily="34" charset="0"/>
          </a:endParaRPr>
        </a:p>
      </dgm:t>
    </dgm:pt>
    <dgm:pt modelId="{A44175A9-91C1-4274-B545-4E5BCF9D47BE}" type="parTrans" cxnId="{351D4EFB-704C-48B4-8247-B206BD0408B0}">
      <dgm:prSet/>
      <dgm:spPr/>
      <dgm:t>
        <a:bodyPr/>
        <a:lstStyle/>
        <a:p>
          <a:endParaRPr lang="de-DE" sz="1800">
            <a:solidFill>
              <a:srgbClr val="000000"/>
            </a:solidFill>
            <a:latin typeface="Arial" pitchFamily="34" charset="0"/>
            <a:cs typeface="Arial" pitchFamily="34" charset="0"/>
          </a:endParaRPr>
        </a:p>
      </dgm:t>
    </dgm:pt>
    <dgm:pt modelId="{48C8D960-EF6D-4FC8-872A-8574806A96A7}" type="sibTrans" cxnId="{351D4EFB-704C-48B4-8247-B206BD0408B0}">
      <dgm:prSet/>
      <dgm:spPr/>
      <dgm:t>
        <a:bodyPr/>
        <a:lstStyle/>
        <a:p>
          <a:endParaRPr lang="de-DE" sz="1800">
            <a:solidFill>
              <a:srgbClr val="000000"/>
            </a:solidFill>
            <a:latin typeface="Arial" pitchFamily="34" charset="0"/>
            <a:cs typeface="Arial" pitchFamily="34" charset="0"/>
          </a:endParaRPr>
        </a:p>
      </dgm:t>
    </dgm:pt>
    <dgm:pt modelId="{B17B093D-DC98-42A5-848B-18A0C3118FDC}">
      <dgm:prSet phldrT="[Text]" custT="1"/>
      <dgm:spPr>
        <a:noFill/>
        <a:ln>
          <a:noFill/>
        </a:ln>
      </dgm:spPr>
      <dgm:t>
        <a:bodyPr/>
        <a:lstStyle/>
        <a:p>
          <a:endParaRPr lang="de-DE" sz="1800" baseline="0" dirty="0">
            <a:solidFill>
              <a:srgbClr val="000000"/>
            </a:solidFill>
            <a:latin typeface="Arial" pitchFamily="34" charset="0"/>
            <a:cs typeface="Arial" pitchFamily="34" charset="0"/>
          </a:endParaRPr>
        </a:p>
      </dgm:t>
    </dgm:pt>
    <dgm:pt modelId="{CC24CD56-D215-4D93-8116-F866A62E30BF}" type="parTrans" cxnId="{6F22D397-993A-45A9-9781-03E6C1AB8C15}">
      <dgm:prSet/>
      <dgm:spPr/>
      <dgm:t>
        <a:bodyPr/>
        <a:lstStyle/>
        <a:p>
          <a:endParaRPr lang="de-DE" sz="2400">
            <a:solidFill>
              <a:srgbClr val="000000"/>
            </a:solidFill>
          </a:endParaRPr>
        </a:p>
      </dgm:t>
    </dgm:pt>
    <dgm:pt modelId="{C1665D42-AF27-4733-9589-A4A09CB4116D}" type="sibTrans" cxnId="{6F22D397-993A-45A9-9781-03E6C1AB8C15}">
      <dgm:prSet/>
      <dgm:spPr/>
      <dgm:t>
        <a:bodyPr/>
        <a:lstStyle/>
        <a:p>
          <a:endParaRPr lang="de-DE" sz="2400">
            <a:solidFill>
              <a:srgbClr val="000000"/>
            </a:solidFill>
          </a:endParaRPr>
        </a:p>
      </dgm:t>
    </dgm:pt>
    <dgm:pt modelId="{845B38DA-B063-4492-B9CF-5C4D1F7B568F}">
      <dgm:prSet phldrT="[Text]" custT="1"/>
      <dgm:spPr>
        <a:noFill/>
        <a:ln>
          <a:noFill/>
        </a:ln>
      </dgm:spPr>
      <dgm:t>
        <a:bodyPr/>
        <a:lstStyle/>
        <a:p>
          <a:endParaRPr lang="de-DE" sz="1800" dirty="0">
            <a:solidFill>
              <a:srgbClr val="000000"/>
            </a:solidFill>
            <a:latin typeface="Arial" pitchFamily="34" charset="0"/>
            <a:cs typeface="Arial" pitchFamily="34" charset="0"/>
          </a:endParaRPr>
        </a:p>
      </dgm:t>
    </dgm:pt>
    <dgm:pt modelId="{E46C5849-0B8D-48AE-8320-9C824859BC29}" type="parTrans" cxnId="{1F9EE123-583D-457D-B803-2FD2D39979C4}">
      <dgm:prSet/>
      <dgm:spPr/>
      <dgm:t>
        <a:bodyPr/>
        <a:lstStyle/>
        <a:p>
          <a:endParaRPr lang="de-DE" sz="2400">
            <a:solidFill>
              <a:srgbClr val="000000"/>
            </a:solidFill>
          </a:endParaRPr>
        </a:p>
      </dgm:t>
    </dgm:pt>
    <dgm:pt modelId="{7D5E96DD-426F-4FF6-962E-08C677EAC199}" type="sibTrans" cxnId="{1F9EE123-583D-457D-B803-2FD2D39979C4}">
      <dgm:prSet/>
      <dgm:spPr/>
      <dgm:t>
        <a:bodyPr/>
        <a:lstStyle/>
        <a:p>
          <a:endParaRPr lang="de-DE" sz="2400">
            <a:solidFill>
              <a:srgbClr val="000000"/>
            </a:solidFill>
          </a:endParaRPr>
        </a:p>
      </dgm:t>
    </dgm:pt>
    <dgm:pt modelId="{9E39BB29-996B-44F5-AF0F-7DBC764FEFAD}">
      <dgm:prSet phldrT="[Text]" custT="1"/>
      <dgm:spPr>
        <a:noFill/>
        <a:ln>
          <a:noFill/>
        </a:ln>
      </dgm:spPr>
      <dgm:t>
        <a:bodyPr/>
        <a:lstStyle/>
        <a:p>
          <a:r>
            <a:rPr lang="de-DE" sz="1800" dirty="0" err="1" smtClean="0">
              <a:solidFill>
                <a:srgbClr val="000000"/>
              </a:solidFill>
              <a:latin typeface="Arial" pitchFamily="34" charset="0"/>
              <a:cs typeface="Arial" pitchFamily="34" charset="0"/>
            </a:rPr>
            <a:t>Bacterial</a:t>
          </a:r>
          <a:r>
            <a:rPr lang="de-DE" sz="1800" dirty="0" smtClean="0">
              <a:solidFill>
                <a:srgbClr val="000000"/>
              </a:solidFill>
              <a:latin typeface="Arial" pitchFamily="34" charset="0"/>
              <a:cs typeface="Arial" pitchFamily="34" charset="0"/>
            </a:rPr>
            <a:t> </a:t>
          </a:r>
          <a:r>
            <a:rPr lang="de-DE" sz="1800" dirty="0" err="1" smtClean="0">
              <a:solidFill>
                <a:srgbClr val="000000"/>
              </a:solidFill>
              <a:latin typeface="Arial" pitchFamily="34" charset="0"/>
              <a:cs typeface="Arial" pitchFamily="34" charset="0"/>
            </a:rPr>
            <a:t>genome</a:t>
          </a:r>
          <a:r>
            <a:rPr lang="de-DE" sz="1800" dirty="0" smtClean="0">
              <a:solidFill>
                <a:srgbClr val="000000"/>
              </a:solidFill>
              <a:latin typeface="Arial" pitchFamily="34" charset="0"/>
              <a:cs typeface="Arial" pitchFamily="34" charset="0"/>
            </a:rPr>
            <a:t> </a:t>
          </a:r>
          <a:r>
            <a:rPr lang="de-DE" sz="1800" dirty="0" err="1" smtClean="0">
              <a:solidFill>
                <a:srgbClr val="000000"/>
              </a:solidFill>
              <a:latin typeface="Arial" pitchFamily="34" charset="0"/>
              <a:cs typeface="Arial" pitchFamily="34" charset="0"/>
            </a:rPr>
            <a:t>detection</a:t>
          </a:r>
          <a:endParaRPr lang="de-DE" sz="1800" dirty="0" smtClean="0">
            <a:solidFill>
              <a:srgbClr val="000000"/>
            </a:solidFill>
            <a:latin typeface="Arial" pitchFamily="34" charset="0"/>
            <a:cs typeface="Arial" pitchFamily="34" charset="0"/>
          </a:endParaRPr>
        </a:p>
      </dgm:t>
    </dgm:pt>
    <dgm:pt modelId="{63CCD5F2-7514-454B-A5C6-4C60CC14FBCA}" type="parTrans" cxnId="{45BBE405-F316-4C14-8DFB-EF7A47152FAF}">
      <dgm:prSet/>
      <dgm:spPr/>
      <dgm:t>
        <a:bodyPr/>
        <a:lstStyle/>
        <a:p>
          <a:endParaRPr lang="de-DE" sz="2400">
            <a:solidFill>
              <a:srgbClr val="000000"/>
            </a:solidFill>
          </a:endParaRPr>
        </a:p>
      </dgm:t>
    </dgm:pt>
    <dgm:pt modelId="{16FB000B-6A7D-4EDC-8FBE-4D0BEB1EA091}" type="sibTrans" cxnId="{45BBE405-F316-4C14-8DFB-EF7A47152FAF}">
      <dgm:prSet/>
      <dgm:spPr/>
      <dgm:t>
        <a:bodyPr/>
        <a:lstStyle/>
        <a:p>
          <a:endParaRPr lang="de-DE" sz="2400">
            <a:solidFill>
              <a:srgbClr val="000000"/>
            </a:solidFill>
          </a:endParaRPr>
        </a:p>
      </dgm:t>
    </dgm:pt>
    <dgm:pt modelId="{E0B459BF-F4DC-47B7-A8B7-BD1514116631}">
      <dgm:prSet phldrT="[Text]" custT="1"/>
      <dgm:spPr>
        <a:noFill/>
        <a:ln>
          <a:noFill/>
        </a:ln>
      </dgm:spPr>
      <dgm:t>
        <a:bodyPr/>
        <a:lstStyle/>
        <a:p>
          <a:r>
            <a:rPr lang="de-DE" sz="2000" b="1" dirty="0" err="1" smtClean="0">
              <a:solidFill>
                <a:srgbClr val="000000"/>
              </a:solidFill>
              <a:latin typeface="Arial" pitchFamily="34" charset="0"/>
              <a:cs typeface="Arial" pitchFamily="34" charset="0"/>
            </a:rPr>
            <a:t>Virology</a:t>
          </a:r>
          <a:r>
            <a:rPr lang="de-DE" sz="2000" b="1" dirty="0" smtClean="0">
              <a:solidFill>
                <a:srgbClr val="000000"/>
              </a:solidFill>
              <a:latin typeface="Arial" pitchFamily="34" charset="0"/>
              <a:cs typeface="Arial" pitchFamily="34" charset="0"/>
            </a:rPr>
            <a:t> (68 </a:t>
          </a:r>
          <a:r>
            <a:rPr lang="de-DE" sz="2000" b="1" dirty="0" err="1" smtClean="0">
              <a:solidFill>
                <a:srgbClr val="000000"/>
              </a:solidFill>
              <a:latin typeface="Arial" pitchFamily="34" charset="0"/>
              <a:cs typeface="Arial" pitchFamily="34" charset="0"/>
            </a:rPr>
            <a:t>progs</a:t>
          </a:r>
          <a:r>
            <a:rPr lang="de-DE" sz="2000" b="1" dirty="0" smtClean="0">
              <a:solidFill>
                <a:srgbClr val="000000"/>
              </a:solidFill>
              <a:latin typeface="Arial" pitchFamily="34" charset="0"/>
              <a:cs typeface="Arial" pitchFamily="34" charset="0"/>
            </a:rPr>
            <a:t>)</a:t>
          </a:r>
        </a:p>
      </dgm:t>
    </dgm:pt>
    <dgm:pt modelId="{AC2D6829-9D42-4151-A812-D028D739E0E7}" type="parTrans" cxnId="{74E15522-F5EF-4C5F-B406-FEA946270686}">
      <dgm:prSet/>
      <dgm:spPr/>
      <dgm:t>
        <a:bodyPr/>
        <a:lstStyle/>
        <a:p>
          <a:endParaRPr lang="de-DE" sz="2400">
            <a:solidFill>
              <a:srgbClr val="000000"/>
            </a:solidFill>
          </a:endParaRPr>
        </a:p>
      </dgm:t>
    </dgm:pt>
    <dgm:pt modelId="{3B41671D-D3A3-40BB-8108-9700A4074F59}" type="sibTrans" cxnId="{74E15522-F5EF-4C5F-B406-FEA946270686}">
      <dgm:prSet/>
      <dgm:spPr/>
      <dgm:t>
        <a:bodyPr/>
        <a:lstStyle/>
        <a:p>
          <a:endParaRPr lang="de-DE" sz="2400">
            <a:solidFill>
              <a:srgbClr val="000000"/>
            </a:solidFill>
          </a:endParaRPr>
        </a:p>
      </dgm:t>
    </dgm:pt>
    <dgm:pt modelId="{785E4128-6BD0-4243-B81D-B8CA49760F4C}">
      <dgm:prSet phldrT="[Text]" custT="1"/>
      <dgm:spPr>
        <a:noFill/>
        <a:ln>
          <a:noFill/>
        </a:ln>
      </dgm:spPr>
      <dgm:t>
        <a:bodyPr/>
        <a:lstStyle/>
        <a:p>
          <a:r>
            <a:rPr lang="de-DE" sz="1800" dirty="0" err="1" smtClean="0">
              <a:solidFill>
                <a:srgbClr val="000000"/>
              </a:solidFill>
              <a:latin typeface="Arial" pitchFamily="34" charset="0"/>
              <a:cs typeface="Arial" pitchFamily="34" charset="0"/>
            </a:rPr>
            <a:t>Bacteriology</a:t>
          </a:r>
          <a:r>
            <a:rPr lang="de-DE" sz="1800" dirty="0" smtClean="0">
              <a:solidFill>
                <a:srgbClr val="000000"/>
              </a:solidFill>
              <a:latin typeface="Arial" pitchFamily="34" charset="0"/>
              <a:cs typeface="Arial" pitchFamily="34" charset="0"/>
            </a:rPr>
            <a:t> / </a:t>
          </a:r>
          <a:r>
            <a:rPr lang="de-DE" sz="1800" dirty="0" err="1" smtClean="0">
              <a:solidFill>
                <a:srgbClr val="000000"/>
              </a:solidFill>
              <a:latin typeface="Arial" pitchFamily="34" charset="0"/>
              <a:cs typeface="Arial" pitchFamily="34" charset="0"/>
            </a:rPr>
            <a:t>serology</a:t>
          </a:r>
          <a:endParaRPr lang="de-DE" sz="1800" dirty="0" smtClean="0">
            <a:solidFill>
              <a:srgbClr val="000000"/>
            </a:solidFill>
            <a:latin typeface="Arial" pitchFamily="34" charset="0"/>
            <a:cs typeface="Arial" pitchFamily="34" charset="0"/>
          </a:endParaRPr>
        </a:p>
      </dgm:t>
    </dgm:pt>
    <dgm:pt modelId="{5D26E13A-B0A1-4E47-BF32-932A9C1EA144}" type="parTrans" cxnId="{9784C776-B07B-4443-9604-00CD3F7A919A}">
      <dgm:prSet/>
      <dgm:spPr/>
      <dgm:t>
        <a:bodyPr/>
        <a:lstStyle/>
        <a:p>
          <a:endParaRPr lang="de-DE" sz="2400">
            <a:solidFill>
              <a:srgbClr val="000000"/>
            </a:solidFill>
          </a:endParaRPr>
        </a:p>
      </dgm:t>
    </dgm:pt>
    <dgm:pt modelId="{01C2139D-3F1C-4AC6-9622-E52E16830AC2}" type="sibTrans" cxnId="{9784C776-B07B-4443-9604-00CD3F7A919A}">
      <dgm:prSet/>
      <dgm:spPr/>
      <dgm:t>
        <a:bodyPr/>
        <a:lstStyle/>
        <a:p>
          <a:endParaRPr lang="de-DE" sz="2400">
            <a:solidFill>
              <a:srgbClr val="000000"/>
            </a:solidFill>
          </a:endParaRPr>
        </a:p>
      </dgm:t>
    </dgm:pt>
    <dgm:pt modelId="{D45B9FFA-7B71-4EE1-8102-85FDF34E3E84}">
      <dgm:prSet phldrT="[Text]" custT="1"/>
      <dgm:spPr>
        <a:noFill/>
        <a:ln>
          <a:noFill/>
        </a:ln>
      </dgm:spPr>
      <dgm:t>
        <a:bodyPr/>
        <a:lstStyle/>
        <a:p>
          <a:endParaRPr lang="de-DE" sz="1800" dirty="0" smtClean="0">
            <a:solidFill>
              <a:srgbClr val="000000"/>
            </a:solidFill>
            <a:latin typeface="Arial" pitchFamily="34" charset="0"/>
            <a:cs typeface="Arial" pitchFamily="34" charset="0"/>
          </a:endParaRPr>
        </a:p>
      </dgm:t>
    </dgm:pt>
    <dgm:pt modelId="{60AEDFB2-0FC9-466F-B9EA-66250CB3D8AD}" type="parTrans" cxnId="{0DE7ED97-8D11-48B6-BE39-5BBA81F40506}">
      <dgm:prSet/>
      <dgm:spPr/>
      <dgm:t>
        <a:bodyPr/>
        <a:lstStyle/>
        <a:p>
          <a:endParaRPr lang="de-DE">
            <a:solidFill>
              <a:srgbClr val="000000"/>
            </a:solidFill>
          </a:endParaRPr>
        </a:p>
      </dgm:t>
    </dgm:pt>
    <dgm:pt modelId="{8C7C191C-D9CF-4CA0-8233-E3486403BFEA}" type="sibTrans" cxnId="{0DE7ED97-8D11-48B6-BE39-5BBA81F40506}">
      <dgm:prSet/>
      <dgm:spPr/>
      <dgm:t>
        <a:bodyPr/>
        <a:lstStyle/>
        <a:p>
          <a:endParaRPr lang="de-DE">
            <a:solidFill>
              <a:srgbClr val="000000"/>
            </a:solidFill>
          </a:endParaRPr>
        </a:p>
      </dgm:t>
    </dgm:pt>
    <dgm:pt modelId="{70AA3213-F32C-4DD0-9AA9-A3724F23738A}">
      <dgm:prSet phldrT="[Text]" custT="1"/>
      <dgm:spPr>
        <a:noFill/>
        <a:ln>
          <a:noFill/>
        </a:ln>
      </dgm:spPr>
      <dgm:t>
        <a:bodyPr/>
        <a:lstStyle/>
        <a:p>
          <a:endParaRPr lang="de-DE" sz="1800" dirty="0" smtClean="0">
            <a:solidFill>
              <a:srgbClr val="000000"/>
            </a:solidFill>
            <a:latin typeface="Arial" pitchFamily="34" charset="0"/>
            <a:cs typeface="Arial" pitchFamily="34" charset="0"/>
          </a:endParaRPr>
        </a:p>
      </dgm:t>
    </dgm:pt>
    <dgm:pt modelId="{52E3167E-6770-4841-B798-6BFDE5A19708}" type="parTrans" cxnId="{E6D170D7-B6B6-4013-9B5B-4BABC1317AF6}">
      <dgm:prSet/>
      <dgm:spPr/>
      <dgm:t>
        <a:bodyPr/>
        <a:lstStyle/>
        <a:p>
          <a:endParaRPr lang="de-DE">
            <a:solidFill>
              <a:srgbClr val="000000"/>
            </a:solidFill>
          </a:endParaRPr>
        </a:p>
      </dgm:t>
    </dgm:pt>
    <dgm:pt modelId="{FAADFFFC-4A65-4DC3-A6E4-E1C634CAF828}" type="sibTrans" cxnId="{E6D170D7-B6B6-4013-9B5B-4BABC1317AF6}">
      <dgm:prSet/>
      <dgm:spPr/>
      <dgm:t>
        <a:bodyPr/>
        <a:lstStyle/>
        <a:p>
          <a:endParaRPr lang="de-DE">
            <a:solidFill>
              <a:srgbClr val="000000"/>
            </a:solidFill>
          </a:endParaRPr>
        </a:p>
      </dgm:t>
    </dgm:pt>
    <dgm:pt modelId="{2CCE41D9-B988-4C17-8546-477DA7E1F21A}">
      <dgm:prSet phldrT="[Text]" custT="1"/>
      <dgm:spPr>
        <a:noFill/>
        <a:ln>
          <a:noFill/>
        </a:ln>
      </dgm:spPr>
      <dgm:t>
        <a:bodyPr/>
        <a:lstStyle/>
        <a:p>
          <a:endParaRPr lang="de-DE" sz="1800" dirty="0" smtClean="0">
            <a:solidFill>
              <a:srgbClr val="000000"/>
            </a:solidFill>
            <a:latin typeface="Arial" pitchFamily="34" charset="0"/>
            <a:cs typeface="Arial" pitchFamily="34" charset="0"/>
          </a:endParaRPr>
        </a:p>
      </dgm:t>
    </dgm:pt>
    <dgm:pt modelId="{CD615B14-4011-497A-8258-7FFEC1357ED6}" type="parTrans" cxnId="{1AB4D93E-3B8D-4BCD-95C7-55249EDDE2B7}">
      <dgm:prSet/>
      <dgm:spPr/>
      <dgm:t>
        <a:bodyPr/>
        <a:lstStyle/>
        <a:p>
          <a:endParaRPr lang="de-DE">
            <a:solidFill>
              <a:srgbClr val="000000"/>
            </a:solidFill>
          </a:endParaRPr>
        </a:p>
      </dgm:t>
    </dgm:pt>
    <dgm:pt modelId="{AA92D8A4-083A-4E5A-BE21-D46FD63CF688}" type="sibTrans" cxnId="{1AB4D93E-3B8D-4BCD-95C7-55249EDDE2B7}">
      <dgm:prSet/>
      <dgm:spPr/>
      <dgm:t>
        <a:bodyPr/>
        <a:lstStyle/>
        <a:p>
          <a:endParaRPr lang="de-DE">
            <a:solidFill>
              <a:srgbClr val="000000"/>
            </a:solidFill>
          </a:endParaRPr>
        </a:p>
      </dgm:t>
    </dgm:pt>
    <dgm:pt modelId="{CAFECD62-5C9F-43B5-BB6C-2C1885188D1C}" type="pres">
      <dgm:prSet presAssocID="{12157E43-9430-492C-8C76-24315BCD7D30}" presName="composite" presStyleCnt="0">
        <dgm:presLayoutVars>
          <dgm:chMax val="1"/>
          <dgm:dir/>
          <dgm:resizeHandles val="exact"/>
        </dgm:presLayoutVars>
      </dgm:prSet>
      <dgm:spPr/>
      <dgm:t>
        <a:bodyPr/>
        <a:lstStyle/>
        <a:p>
          <a:endParaRPr lang="de-DE"/>
        </a:p>
      </dgm:t>
    </dgm:pt>
    <dgm:pt modelId="{E639556A-1046-45F1-A3C0-32DF51B21E69}" type="pres">
      <dgm:prSet presAssocID="{12157E43-9430-492C-8C76-24315BCD7D30}" presName="radial" presStyleCnt="0">
        <dgm:presLayoutVars>
          <dgm:animLvl val="ctr"/>
        </dgm:presLayoutVars>
      </dgm:prSet>
      <dgm:spPr/>
    </dgm:pt>
    <dgm:pt modelId="{76E9D500-53A7-4CC3-96CC-EDBD520E6428}" type="pres">
      <dgm:prSet presAssocID="{B122C388-447D-4B01-8AA9-B44BA131F75F}" presName="centerShape" presStyleLbl="vennNode1" presStyleIdx="0" presStyleCnt="22" custScaleX="105111" custScaleY="105111"/>
      <dgm:spPr/>
      <dgm:t>
        <a:bodyPr/>
        <a:lstStyle/>
        <a:p>
          <a:endParaRPr lang="de-DE"/>
        </a:p>
      </dgm:t>
    </dgm:pt>
    <dgm:pt modelId="{E9EF03DA-495E-4BE2-9B25-7982E3222AC9}" type="pres">
      <dgm:prSet presAssocID="{17C6985C-E44E-49CD-BCB8-B2EAAC83BE80}" presName="node" presStyleLbl="vennNode1" presStyleIdx="1" presStyleCnt="22" custScaleX="285117" custScaleY="56345">
        <dgm:presLayoutVars>
          <dgm:bulletEnabled val="1"/>
        </dgm:presLayoutVars>
      </dgm:prSet>
      <dgm:spPr>
        <a:prstGeom prst="rect">
          <a:avLst/>
        </a:prstGeom>
      </dgm:spPr>
      <dgm:t>
        <a:bodyPr/>
        <a:lstStyle/>
        <a:p>
          <a:endParaRPr lang="de-DE"/>
        </a:p>
      </dgm:t>
    </dgm:pt>
    <dgm:pt modelId="{AD1B6818-929F-4299-B80B-2B84B3EF61B5}" type="pres">
      <dgm:prSet presAssocID="{B17B093D-DC98-42A5-848B-18A0C3118FDC}" presName="node" presStyleLbl="vennNode1" presStyleIdx="2" presStyleCnt="22">
        <dgm:presLayoutVars>
          <dgm:bulletEnabled val="1"/>
        </dgm:presLayoutVars>
      </dgm:prSet>
      <dgm:spPr/>
      <dgm:t>
        <a:bodyPr/>
        <a:lstStyle/>
        <a:p>
          <a:endParaRPr lang="de-DE"/>
        </a:p>
      </dgm:t>
    </dgm:pt>
    <dgm:pt modelId="{78364196-5FAE-49BD-814D-E3A2DB49F6BD}" type="pres">
      <dgm:prSet presAssocID="{DBB1F3D1-2A48-4689-BD43-0020F6213E5D}" presName="node" presStyleLbl="vennNode1" presStyleIdx="3" presStyleCnt="22" custScaleX="380997">
        <dgm:presLayoutVars>
          <dgm:bulletEnabled val="1"/>
        </dgm:presLayoutVars>
      </dgm:prSet>
      <dgm:spPr>
        <a:prstGeom prst="rect">
          <a:avLst/>
        </a:prstGeom>
      </dgm:spPr>
      <dgm:t>
        <a:bodyPr/>
        <a:lstStyle/>
        <a:p>
          <a:endParaRPr lang="de-DE"/>
        </a:p>
      </dgm:t>
    </dgm:pt>
    <dgm:pt modelId="{361B852F-4C09-4C37-BF09-331EFFF12E10}" type="pres">
      <dgm:prSet presAssocID="{B4347DA0-576B-4D11-A32D-5B3E291B1D0E}" presName="node" presStyleLbl="vennNode1" presStyleIdx="4" presStyleCnt="22" custScaleX="386879">
        <dgm:presLayoutVars>
          <dgm:bulletEnabled val="1"/>
        </dgm:presLayoutVars>
      </dgm:prSet>
      <dgm:spPr>
        <a:prstGeom prst="rect">
          <a:avLst/>
        </a:prstGeom>
      </dgm:spPr>
      <dgm:t>
        <a:bodyPr/>
        <a:lstStyle/>
        <a:p>
          <a:endParaRPr lang="de-DE"/>
        </a:p>
      </dgm:t>
    </dgm:pt>
    <dgm:pt modelId="{5D377E5D-077E-47CF-A24D-BADB148531EE}" type="pres">
      <dgm:prSet presAssocID="{27FCE853-20BF-4365-AED1-0BE979BC269C}" presName="node" presStyleLbl="vennNode1" presStyleIdx="5" presStyleCnt="22" custScaleX="253908">
        <dgm:presLayoutVars>
          <dgm:bulletEnabled val="1"/>
        </dgm:presLayoutVars>
      </dgm:prSet>
      <dgm:spPr>
        <a:prstGeom prst="rect">
          <a:avLst/>
        </a:prstGeom>
      </dgm:spPr>
      <dgm:t>
        <a:bodyPr/>
        <a:lstStyle/>
        <a:p>
          <a:endParaRPr lang="de-DE"/>
        </a:p>
      </dgm:t>
    </dgm:pt>
    <dgm:pt modelId="{C38FE4F6-2187-4D96-A656-561378F6E453}" type="pres">
      <dgm:prSet presAssocID="{2EE19964-BBDB-4339-AC7E-2626D91101BC}" presName="node" presStyleLbl="vennNode1" presStyleIdx="6" presStyleCnt="22" custScaleX="290204">
        <dgm:presLayoutVars>
          <dgm:bulletEnabled val="1"/>
        </dgm:presLayoutVars>
      </dgm:prSet>
      <dgm:spPr>
        <a:prstGeom prst="rect">
          <a:avLst/>
        </a:prstGeom>
      </dgm:spPr>
      <dgm:t>
        <a:bodyPr/>
        <a:lstStyle/>
        <a:p>
          <a:endParaRPr lang="de-DE"/>
        </a:p>
      </dgm:t>
    </dgm:pt>
    <dgm:pt modelId="{4E790AE4-B2A8-4FE0-A39C-EA6B4CF0F9B6}" type="pres">
      <dgm:prSet presAssocID="{AFE088D2-C345-4BBD-A501-9B38949A498E}" presName="node" presStyleLbl="vennNode1" presStyleIdx="7" presStyleCnt="22" custScaleX="319404">
        <dgm:presLayoutVars>
          <dgm:bulletEnabled val="1"/>
        </dgm:presLayoutVars>
      </dgm:prSet>
      <dgm:spPr>
        <a:prstGeom prst="rect">
          <a:avLst/>
        </a:prstGeom>
      </dgm:spPr>
      <dgm:t>
        <a:bodyPr/>
        <a:lstStyle/>
        <a:p>
          <a:endParaRPr lang="de-DE"/>
        </a:p>
      </dgm:t>
    </dgm:pt>
    <dgm:pt modelId="{1FBF3D4B-1116-4B40-9D4A-2E5CBCCF34F0}" type="pres">
      <dgm:prSet presAssocID="{50CDE789-9C83-42A4-A64C-2F4E9A8BE9B6}" presName="node" presStyleLbl="vennNode1" presStyleIdx="8" presStyleCnt="22" custScaleX="318204">
        <dgm:presLayoutVars>
          <dgm:bulletEnabled val="1"/>
        </dgm:presLayoutVars>
      </dgm:prSet>
      <dgm:spPr>
        <a:prstGeom prst="rect">
          <a:avLst/>
        </a:prstGeom>
      </dgm:spPr>
      <dgm:t>
        <a:bodyPr/>
        <a:lstStyle/>
        <a:p>
          <a:endParaRPr lang="de-DE"/>
        </a:p>
      </dgm:t>
    </dgm:pt>
    <dgm:pt modelId="{EC5101D3-E28A-467F-AB20-5B9644139F48}" type="pres">
      <dgm:prSet presAssocID="{0827AC19-AAA2-4B20-94B3-FA97D47AC7CF}" presName="node" presStyleLbl="vennNode1" presStyleIdx="9" presStyleCnt="22" custScaleX="354114">
        <dgm:presLayoutVars>
          <dgm:bulletEnabled val="1"/>
        </dgm:presLayoutVars>
      </dgm:prSet>
      <dgm:spPr>
        <a:prstGeom prst="rect">
          <a:avLst/>
        </a:prstGeom>
      </dgm:spPr>
      <dgm:t>
        <a:bodyPr/>
        <a:lstStyle/>
        <a:p>
          <a:endParaRPr lang="de-DE"/>
        </a:p>
      </dgm:t>
    </dgm:pt>
    <dgm:pt modelId="{32E05FF3-5093-4DF8-9A01-247BC7D5AEA3}" type="pres">
      <dgm:prSet presAssocID="{D45B9FFA-7B71-4EE1-8102-85FDF34E3E84}" presName="node" presStyleLbl="vennNode1" presStyleIdx="10" presStyleCnt="22">
        <dgm:presLayoutVars>
          <dgm:bulletEnabled val="1"/>
        </dgm:presLayoutVars>
      </dgm:prSet>
      <dgm:spPr/>
      <dgm:t>
        <a:bodyPr/>
        <a:lstStyle/>
        <a:p>
          <a:endParaRPr lang="de-DE"/>
        </a:p>
      </dgm:t>
    </dgm:pt>
    <dgm:pt modelId="{9806F5F9-7707-4019-8D7E-B7C9C73CC7D2}" type="pres">
      <dgm:prSet presAssocID="{8352E3A1-A016-47A1-AD77-FCC08726FDB8}" presName="node" presStyleLbl="vennNode1" presStyleIdx="11" presStyleCnt="22" custScaleX="577150">
        <dgm:presLayoutVars>
          <dgm:bulletEnabled val="1"/>
        </dgm:presLayoutVars>
      </dgm:prSet>
      <dgm:spPr>
        <a:prstGeom prst="rect">
          <a:avLst/>
        </a:prstGeom>
      </dgm:spPr>
      <dgm:t>
        <a:bodyPr/>
        <a:lstStyle/>
        <a:p>
          <a:endParaRPr lang="de-DE"/>
        </a:p>
      </dgm:t>
    </dgm:pt>
    <dgm:pt modelId="{315F9AAF-9FA2-48B9-A076-193CB375BCEA}" type="pres">
      <dgm:prSet presAssocID="{70AA3213-F32C-4DD0-9AA9-A3724F23738A}" presName="node" presStyleLbl="vennNode1" presStyleIdx="12" presStyleCnt="22">
        <dgm:presLayoutVars>
          <dgm:bulletEnabled val="1"/>
        </dgm:presLayoutVars>
      </dgm:prSet>
      <dgm:spPr/>
      <dgm:t>
        <a:bodyPr/>
        <a:lstStyle/>
        <a:p>
          <a:endParaRPr lang="de-DE"/>
        </a:p>
      </dgm:t>
    </dgm:pt>
    <dgm:pt modelId="{0CABE2F1-F73F-4736-AD39-174FB2A6F2F1}" type="pres">
      <dgm:prSet presAssocID="{2CCE41D9-B988-4C17-8546-477DA7E1F21A}" presName="node" presStyleLbl="vennNode1" presStyleIdx="13" presStyleCnt="22">
        <dgm:presLayoutVars>
          <dgm:bulletEnabled val="1"/>
        </dgm:presLayoutVars>
      </dgm:prSet>
      <dgm:spPr/>
      <dgm:t>
        <a:bodyPr/>
        <a:lstStyle/>
        <a:p>
          <a:endParaRPr lang="de-DE"/>
        </a:p>
      </dgm:t>
    </dgm:pt>
    <dgm:pt modelId="{28254146-951D-4B89-BF73-48A50E847FFC}" type="pres">
      <dgm:prSet presAssocID="{785E4128-6BD0-4243-B81D-B8CA49760F4C}" presName="node" presStyleLbl="vennNode1" presStyleIdx="14" presStyleCnt="22" custScaleX="505846">
        <dgm:presLayoutVars>
          <dgm:bulletEnabled val="1"/>
        </dgm:presLayoutVars>
      </dgm:prSet>
      <dgm:spPr/>
      <dgm:t>
        <a:bodyPr/>
        <a:lstStyle/>
        <a:p>
          <a:endParaRPr lang="de-DE"/>
        </a:p>
      </dgm:t>
    </dgm:pt>
    <dgm:pt modelId="{151D5C64-259E-4CA1-B921-06D26C5B03DE}" type="pres">
      <dgm:prSet presAssocID="{9E39BB29-996B-44F5-AF0F-7DBC764FEFAD}" presName="node" presStyleLbl="vennNode1" presStyleIdx="15" presStyleCnt="22" custScaleX="517829">
        <dgm:presLayoutVars>
          <dgm:bulletEnabled val="1"/>
        </dgm:presLayoutVars>
      </dgm:prSet>
      <dgm:spPr/>
      <dgm:t>
        <a:bodyPr/>
        <a:lstStyle/>
        <a:p>
          <a:endParaRPr lang="de-DE"/>
        </a:p>
      </dgm:t>
    </dgm:pt>
    <dgm:pt modelId="{DF9D2842-7BDB-4E71-BAEB-86D26EE3535F}" type="pres">
      <dgm:prSet presAssocID="{E0B459BF-F4DC-47B7-A8B7-BD1514116631}" presName="node" presStyleLbl="vennNode1" presStyleIdx="16" presStyleCnt="22" custScaleX="487355">
        <dgm:presLayoutVars>
          <dgm:bulletEnabled val="1"/>
        </dgm:presLayoutVars>
      </dgm:prSet>
      <dgm:spPr/>
      <dgm:t>
        <a:bodyPr/>
        <a:lstStyle/>
        <a:p>
          <a:endParaRPr lang="de-DE"/>
        </a:p>
      </dgm:t>
    </dgm:pt>
    <dgm:pt modelId="{5C98E684-1BAB-42E8-B884-A505D073F11C}" type="pres">
      <dgm:prSet presAssocID="{A6386297-DCD2-4A3D-86C5-BA577933F237}" presName="node" presStyleLbl="vennNode1" presStyleIdx="17" presStyleCnt="22" custScaleX="279866">
        <dgm:presLayoutVars>
          <dgm:bulletEnabled val="1"/>
        </dgm:presLayoutVars>
      </dgm:prSet>
      <dgm:spPr>
        <a:prstGeom prst="rect">
          <a:avLst/>
        </a:prstGeom>
      </dgm:spPr>
      <dgm:t>
        <a:bodyPr/>
        <a:lstStyle/>
        <a:p>
          <a:endParaRPr lang="de-DE"/>
        </a:p>
      </dgm:t>
    </dgm:pt>
    <dgm:pt modelId="{94E47E3E-3F89-4109-8329-DB25E3E35C4F}" type="pres">
      <dgm:prSet presAssocID="{92897D70-80EB-44DE-BC17-2B9D9B20D680}" presName="node" presStyleLbl="vennNode1" presStyleIdx="18" presStyleCnt="22" custScaleX="349164">
        <dgm:presLayoutVars>
          <dgm:bulletEnabled val="1"/>
        </dgm:presLayoutVars>
      </dgm:prSet>
      <dgm:spPr>
        <a:prstGeom prst="rect">
          <a:avLst/>
        </a:prstGeom>
      </dgm:spPr>
      <dgm:t>
        <a:bodyPr/>
        <a:lstStyle/>
        <a:p>
          <a:endParaRPr lang="de-DE"/>
        </a:p>
      </dgm:t>
    </dgm:pt>
    <dgm:pt modelId="{AC9FD7E1-0EFE-4BD3-B84D-D9EE1CF0BFAB}" type="pres">
      <dgm:prSet presAssocID="{D740EFC5-6971-4C24-AFCB-8C56DE13A2A8}" presName="node" presStyleLbl="vennNode1" presStyleIdx="19" presStyleCnt="22" custScaleX="510278">
        <dgm:presLayoutVars>
          <dgm:bulletEnabled val="1"/>
        </dgm:presLayoutVars>
      </dgm:prSet>
      <dgm:spPr>
        <a:prstGeom prst="rect">
          <a:avLst/>
        </a:prstGeom>
      </dgm:spPr>
      <dgm:t>
        <a:bodyPr/>
        <a:lstStyle/>
        <a:p>
          <a:endParaRPr lang="de-DE"/>
        </a:p>
      </dgm:t>
    </dgm:pt>
    <dgm:pt modelId="{AF6F1B97-1124-4169-A1DB-EC70DB0353BA}" type="pres">
      <dgm:prSet presAssocID="{4F3D93D0-23D5-4F23-B6DD-ACEFCE1CB918}" presName="node" presStyleLbl="vennNode1" presStyleIdx="20" presStyleCnt="22" custScaleX="326945">
        <dgm:presLayoutVars>
          <dgm:bulletEnabled val="1"/>
        </dgm:presLayoutVars>
      </dgm:prSet>
      <dgm:spPr>
        <a:prstGeom prst="rect">
          <a:avLst/>
        </a:prstGeom>
      </dgm:spPr>
      <dgm:t>
        <a:bodyPr/>
        <a:lstStyle/>
        <a:p>
          <a:endParaRPr lang="de-DE"/>
        </a:p>
      </dgm:t>
    </dgm:pt>
    <dgm:pt modelId="{16593867-322B-4828-9846-1F85AC418725}" type="pres">
      <dgm:prSet presAssocID="{845B38DA-B063-4492-B9CF-5C4D1F7B568F}" presName="node" presStyleLbl="vennNode1" presStyleIdx="21" presStyleCnt="22">
        <dgm:presLayoutVars>
          <dgm:bulletEnabled val="1"/>
        </dgm:presLayoutVars>
      </dgm:prSet>
      <dgm:spPr/>
      <dgm:t>
        <a:bodyPr/>
        <a:lstStyle/>
        <a:p>
          <a:endParaRPr lang="de-DE"/>
        </a:p>
      </dgm:t>
    </dgm:pt>
  </dgm:ptLst>
  <dgm:cxnLst>
    <dgm:cxn modelId="{ECA59F93-682C-4E8E-805C-44524E5A8A43}" type="presOf" srcId="{A6386297-DCD2-4A3D-86C5-BA577933F237}" destId="{5C98E684-1BAB-42E8-B884-A505D073F11C}" srcOrd="0" destOrd="0" presId="urn:microsoft.com/office/officeart/2005/8/layout/radial3"/>
    <dgm:cxn modelId="{8F2549A9-33C8-46B6-97BB-D642363D581E}" type="presOf" srcId="{9E39BB29-996B-44F5-AF0F-7DBC764FEFAD}" destId="{151D5C64-259E-4CA1-B921-06D26C5B03DE}" srcOrd="0" destOrd="0" presId="urn:microsoft.com/office/officeart/2005/8/layout/radial3"/>
    <dgm:cxn modelId="{EFE232F6-504A-4492-A17F-477AF7DE2E0B}" type="presOf" srcId="{E0B459BF-F4DC-47B7-A8B7-BD1514116631}" destId="{DF9D2842-7BDB-4E71-BAEB-86D26EE3535F}" srcOrd="0" destOrd="0" presId="urn:microsoft.com/office/officeart/2005/8/layout/radial3"/>
    <dgm:cxn modelId="{0DE7ED97-8D11-48B6-BE39-5BBA81F40506}" srcId="{B122C388-447D-4B01-8AA9-B44BA131F75F}" destId="{D45B9FFA-7B71-4EE1-8102-85FDF34E3E84}" srcOrd="9" destOrd="0" parTransId="{60AEDFB2-0FC9-466F-B9EA-66250CB3D8AD}" sibTransId="{8C7C191C-D9CF-4CA0-8233-E3486403BFEA}"/>
    <dgm:cxn modelId="{1AE74A73-2653-4E7C-97B1-E3CC1B6EF119}" srcId="{B122C388-447D-4B01-8AA9-B44BA131F75F}" destId="{92897D70-80EB-44DE-BC17-2B9D9B20D680}" srcOrd="17" destOrd="0" parTransId="{601C497C-9A08-4EC8-A429-67930CCAEE0B}" sibTransId="{72DC405F-D6A0-4EF2-BAF7-DA962D63F387}"/>
    <dgm:cxn modelId="{4555C21A-FF0F-4828-9073-CE10667EB19A}" type="presOf" srcId="{27FCE853-20BF-4365-AED1-0BE979BC269C}" destId="{5D377E5D-077E-47CF-A24D-BADB148531EE}" srcOrd="0" destOrd="0" presId="urn:microsoft.com/office/officeart/2005/8/layout/radial3"/>
    <dgm:cxn modelId="{E7A310AB-844F-4CB1-8CB2-44B1F9ADB0CC}" type="presOf" srcId="{70AA3213-F32C-4DD0-9AA9-A3724F23738A}" destId="{315F9AAF-9FA2-48B9-A076-193CB375BCEA}" srcOrd="0" destOrd="0" presId="urn:microsoft.com/office/officeart/2005/8/layout/radial3"/>
    <dgm:cxn modelId="{6A09BCFB-9979-4E58-BA42-6338E2D55655}" type="presOf" srcId="{845B38DA-B063-4492-B9CF-5C4D1F7B568F}" destId="{16593867-322B-4828-9846-1F85AC418725}" srcOrd="0" destOrd="0" presId="urn:microsoft.com/office/officeart/2005/8/layout/radial3"/>
    <dgm:cxn modelId="{66ADA44D-9B62-475D-A82F-98ACFA7BA197}" type="presOf" srcId="{DBB1F3D1-2A48-4689-BD43-0020F6213E5D}" destId="{78364196-5FAE-49BD-814D-E3A2DB49F6BD}" srcOrd="0" destOrd="0" presId="urn:microsoft.com/office/officeart/2005/8/layout/radial3"/>
    <dgm:cxn modelId="{E6D170D7-B6B6-4013-9B5B-4BABC1317AF6}" srcId="{B122C388-447D-4B01-8AA9-B44BA131F75F}" destId="{70AA3213-F32C-4DD0-9AA9-A3724F23738A}" srcOrd="11" destOrd="0" parTransId="{52E3167E-6770-4841-B798-6BFDE5A19708}" sibTransId="{FAADFFFC-4A65-4DC3-A6E4-E1C634CAF828}"/>
    <dgm:cxn modelId="{2FBF3A16-C42D-4DE0-8802-1E68B5DFE68A}" type="presOf" srcId="{D45B9FFA-7B71-4EE1-8102-85FDF34E3E84}" destId="{32E05FF3-5093-4DF8-9A01-247BC7D5AEA3}" srcOrd="0" destOrd="0" presId="urn:microsoft.com/office/officeart/2005/8/layout/radial3"/>
    <dgm:cxn modelId="{FEC16B60-6E64-48EF-9598-C8C260E659F9}" type="presOf" srcId="{D740EFC5-6971-4C24-AFCB-8C56DE13A2A8}" destId="{AC9FD7E1-0EFE-4BD3-B84D-D9EE1CF0BFAB}" srcOrd="0" destOrd="0" presId="urn:microsoft.com/office/officeart/2005/8/layout/radial3"/>
    <dgm:cxn modelId="{1F9EE123-583D-457D-B803-2FD2D39979C4}" srcId="{B122C388-447D-4B01-8AA9-B44BA131F75F}" destId="{845B38DA-B063-4492-B9CF-5C4D1F7B568F}" srcOrd="20" destOrd="0" parTransId="{E46C5849-0B8D-48AE-8320-9C824859BC29}" sibTransId="{7D5E96DD-426F-4FF6-962E-08C677EAC199}"/>
    <dgm:cxn modelId="{1BFC43FF-E875-4A1B-927A-C593E7DB8847}" srcId="{B122C388-447D-4B01-8AA9-B44BA131F75F}" destId="{2EE19964-BBDB-4339-AC7E-2626D91101BC}" srcOrd="5" destOrd="0" parTransId="{46AA3E8B-5C9A-4503-8591-484D3E3586B4}" sibTransId="{603DD956-ED31-418A-A554-E684FFDD6C84}"/>
    <dgm:cxn modelId="{4997F25E-A50F-476F-BB9E-E3944B455092}" type="presOf" srcId="{AFE088D2-C345-4BBD-A501-9B38949A498E}" destId="{4E790AE4-B2A8-4FE0-A39C-EA6B4CF0F9B6}" srcOrd="0" destOrd="0" presId="urn:microsoft.com/office/officeart/2005/8/layout/radial3"/>
    <dgm:cxn modelId="{87BAF22C-F757-4E3A-9ED0-F28E9B810189}" type="presOf" srcId="{17C6985C-E44E-49CD-BCB8-B2EAAC83BE80}" destId="{E9EF03DA-495E-4BE2-9B25-7982E3222AC9}" srcOrd="0" destOrd="0" presId="urn:microsoft.com/office/officeart/2005/8/layout/radial3"/>
    <dgm:cxn modelId="{991C497A-8A02-4D96-A418-5CCB7C5898D9}" type="presOf" srcId="{2CCE41D9-B988-4C17-8546-477DA7E1F21A}" destId="{0CABE2F1-F73F-4736-AD39-174FB2A6F2F1}" srcOrd="0" destOrd="0" presId="urn:microsoft.com/office/officeart/2005/8/layout/radial3"/>
    <dgm:cxn modelId="{D1032D88-893F-4296-AD94-E7193F094090}" type="presOf" srcId="{785E4128-6BD0-4243-B81D-B8CA49760F4C}" destId="{28254146-951D-4B89-BF73-48A50E847FFC}" srcOrd="0" destOrd="0" presId="urn:microsoft.com/office/officeart/2005/8/layout/radial3"/>
    <dgm:cxn modelId="{23555876-2682-46F3-B395-25C11610BE38}" srcId="{B122C388-447D-4B01-8AA9-B44BA131F75F}" destId="{4F3D93D0-23D5-4F23-B6DD-ACEFCE1CB918}" srcOrd="19" destOrd="0" parTransId="{92E09317-7636-41F4-8FE9-21F83A05CB9D}" sibTransId="{72A88B5D-50D6-4CEC-B9A6-4DD5DC213464}"/>
    <dgm:cxn modelId="{7B2E1E44-9BFD-4D56-A6A4-AF15399C61F3}" type="presOf" srcId="{4F3D93D0-23D5-4F23-B6DD-ACEFCE1CB918}" destId="{AF6F1B97-1124-4169-A1DB-EC70DB0353BA}" srcOrd="0" destOrd="0" presId="urn:microsoft.com/office/officeart/2005/8/layout/radial3"/>
    <dgm:cxn modelId="{AAFEF201-90E0-4D90-B604-B92B1AC70E7F}" type="presOf" srcId="{B17B093D-DC98-42A5-848B-18A0C3118FDC}" destId="{AD1B6818-929F-4299-B80B-2B84B3EF61B5}" srcOrd="0" destOrd="0" presId="urn:microsoft.com/office/officeart/2005/8/layout/radial3"/>
    <dgm:cxn modelId="{95E8D4E4-92B3-4D36-B183-5C5F59537304}" srcId="{B122C388-447D-4B01-8AA9-B44BA131F75F}" destId="{DBB1F3D1-2A48-4689-BD43-0020F6213E5D}" srcOrd="2" destOrd="0" parTransId="{99B39475-A73E-47EA-9BF4-7D9F74A5C947}" sibTransId="{B2FFDED8-5AC2-4A3E-BC6C-A2A62DFB017F}"/>
    <dgm:cxn modelId="{15AC3DEE-4C15-4510-AC91-F00B689F0E54}" srcId="{B122C388-447D-4B01-8AA9-B44BA131F75F}" destId="{D740EFC5-6971-4C24-AFCB-8C56DE13A2A8}" srcOrd="18" destOrd="0" parTransId="{E3CA34FD-DDFD-474B-B599-D97014F25167}" sibTransId="{4F3544AB-A416-44AA-A750-0F37ED3A9628}"/>
    <dgm:cxn modelId="{6F22D397-993A-45A9-9781-03E6C1AB8C15}" srcId="{B122C388-447D-4B01-8AA9-B44BA131F75F}" destId="{B17B093D-DC98-42A5-848B-18A0C3118FDC}" srcOrd="1" destOrd="0" parTransId="{CC24CD56-D215-4D93-8116-F866A62E30BF}" sibTransId="{C1665D42-AF27-4733-9589-A4A09CB4116D}"/>
    <dgm:cxn modelId="{69DD6FF4-3BC3-4160-A126-4A67E7A95CD3}" type="presOf" srcId="{2EE19964-BBDB-4339-AC7E-2626D91101BC}" destId="{C38FE4F6-2187-4D96-A656-561378F6E453}" srcOrd="0" destOrd="0" presId="urn:microsoft.com/office/officeart/2005/8/layout/radial3"/>
    <dgm:cxn modelId="{7BB0A4D2-7C7E-4CD3-BE87-452B6E8FEEF4}" type="presOf" srcId="{0827AC19-AAA2-4B20-94B3-FA97D47AC7CF}" destId="{EC5101D3-E28A-467F-AB20-5B9644139F48}" srcOrd="0" destOrd="0" presId="urn:microsoft.com/office/officeart/2005/8/layout/radial3"/>
    <dgm:cxn modelId="{9784C776-B07B-4443-9604-00CD3F7A919A}" srcId="{B122C388-447D-4B01-8AA9-B44BA131F75F}" destId="{785E4128-6BD0-4243-B81D-B8CA49760F4C}" srcOrd="13" destOrd="0" parTransId="{5D26E13A-B0A1-4E47-BF32-932A9C1EA144}" sibTransId="{01C2139D-3F1C-4AC6-9622-E52E16830AC2}"/>
    <dgm:cxn modelId="{B984E08E-E765-467B-873A-0F098AA5A8CA}" srcId="{B122C388-447D-4B01-8AA9-B44BA131F75F}" destId="{8352E3A1-A016-47A1-AD77-FCC08726FDB8}" srcOrd="10" destOrd="0" parTransId="{94957AE2-5754-4708-821D-49AE5C01967E}" sibTransId="{A96E2829-D248-42E4-B80B-A4DA005B61BB}"/>
    <dgm:cxn modelId="{49A01961-67E7-4A3A-AE6E-C21CE52C860F}" srcId="{B122C388-447D-4B01-8AA9-B44BA131F75F}" destId="{A6386297-DCD2-4A3D-86C5-BA577933F237}" srcOrd="16" destOrd="0" parTransId="{7AD45E8A-8FC7-46B6-811C-C08E5BFDABFB}" sibTransId="{FB2D19EC-06AD-4A75-B8D4-86FD886F9D73}"/>
    <dgm:cxn modelId="{6656FD31-921B-482D-9582-231BCC585D0B}" type="presOf" srcId="{50CDE789-9C83-42A4-A64C-2F4E9A8BE9B6}" destId="{1FBF3D4B-1116-4B40-9D4A-2E5CBCCF34F0}" srcOrd="0" destOrd="0" presId="urn:microsoft.com/office/officeart/2005/8/layout/radial3"/>
    <dgm:cxn modelId="{40A1673B-D52F-44FE-8054-44CD613662D6}" srcId="{B122C388-447D-4B01-8AA9-B44BA131F75F}" destId="{0827AC19-AAA2-4B20-94B3-FA97D47AC7CF}" srcOrd="8" destOrd="0" parTransId="{0263B904-C978-4C82-B3C6-DFBEA34C209D}" sibTransId="{7FFF4C0F-798E-46E0-A8C8-A82CED78BF91}"/>
    <dgm:cxn modelId="{0D39FB6D-7E4C-45B5-9004-AC058136D884}" type="presOf" srcId="{92897D70-80EB-44DE-BC17-2B9D9B20D680}" destId="{94E47E3E-3F89-4109-8329-DB25E3E35C4F}" srcOrd="0" destOrd="0" presId="urn:microsoft.com/office/officeart/2005/8/layout/radial3"/>
    <dgm:cxn modelId="{35FA436C-FF8D-48DE-91B2-7AE83F559875}" type="presOf" srcId="{B4347DA0-576B-4D11-A32D-5B3E291B1D0E}" destId="{361B852F-4C09-4C37-BF09-331EFFF12E10}" srcOrd="0" destOrd="0" presId="urn:microsoft.com/office/officeart/2005/8/layout/radial3"/>
    <dgm:cxn modelId="{E74F668A-EB8C-4998-9489-5B49583B6259}" srcId="{B122C388-447D-4B01-8AA9-B44BA131F75F}" destId="{B4347DA0-576B-4D11-A32D-5B3E291B1D0E}" srcOrd="3" destOrd="0" parTransId="{0286C962-CC92-4CFF-96E4-A4078AD62978}" sibTransId="{1F4C7919-6F30-4176-9E1E-6A4E98094135}"/>
    <dgm:cxn modelId="{74E15522-F5EF-4C5F-B406-FEA946270686}" srcId="{B122C388-447D-4B01-8AA9-B44BA131F75F}" destId="{E0B459BF-F4DC-47B7-A8B7-BD1514116631}" srcOrd="15" destOrd="0" parTransId="{AC2D6829-9D42-4151-A812-D028D739E0E7}" sibTransId="{3B41671D-D3A3-40BB-8108-9700A4074F59}"/>
    <dgm:cxn modelId="{F1EF1448-5C15-420A-9B11-487211158B5A}" srcId="{12157E43-9430-492C-8C76-24315BCD7D30}" destId="{B122C388-447D-4B01-8AA9-B44BA131F75F}" srcOrd="0" destOrd="0" parTransId="{11B5BCA1-60DD-43C8-AC43-204B4EF3C3AF}" sibTransId="{39F0D727-3A91-4395-871D-800F398BD14F}"/>
    <dgm:cxn modelId="{45BBE405-F316-4C14-8DFB-EF7A47152FAF}" srcId="{B122C388-447D-4B01-8AA9-B44BA131F75F}" destId="{9E39BB29-996B-44F5-AF0F-7DBC764FEFAD}" srcOrd="14" destOrd="0" parTransId="{63CCD5F2-7514-454B-A5C6-4C60CC14FBCA}" sibTransId="{16FB000B-6A7D-4EDC-8FBE-4D0BEB1EA091}"/>
    <dgm:cxn modelId="{405BC927-80E5-4012-B240-4D31D65CD839}" type="presOf" srcId="{B122C388-447D-4B01-8AA9-B44BA131F75F}" destId="{76E9D500-53A7-4CC3-96CC-EDBD520E6428}" srcOrd="0" destOrd="0" presId="urn:microsoft.com/office/officeart/2005/8/layout/radial3"/>
    <dgm:cxn modelId="{324504E6-5B0D-4289-B7FC-ED51C4BFEAF4}" srcId="{B122C388-447D-4B01-8AA9-B44BA131F75F}" destId="{AFE088D2-C345-4BBD-A501-9B38949A498E}" srcOrd="6" destOrd="0" parTransId="{4D724319-439B-4B8F-AF43-44B593105AA7}" sibTransId="{F1CCF210-7E21-41B8-B02D-BF4351A58AA1}"/>
    <dgm:cxn modelId="{351D4EFB-704C-48B4-8247-B206BD0408B0}" srcId="{B122C388-447D-4B01-8AA9-B44BA131F75F}" destId="{50CDE789-9C83-42A4-A64C-2F4E9A8BE9B6}" srcOrd="7" destOrd="0" parTransId="{A44175A9-91C1-4274-B545-4E5BCF9D47BE}" sibTransId="{48C8D960-EF6D-4FC8-872A-8574806A96A7}"/>
    <dgm:cxn modelId="{0F0FE5A1-EF36-47E7-A509-D0B29604DDA1}" type="presOf" srcId="{8352E3A1-A016-47A1-AD77-FCC08726FDB8}" destId="{9806F5F9-7707-4019-8D7E-B7C9C73CC7D2}" srcOrd="0" destOrd="0" presId="urn:microsoft.com/office/officeart/2005/8/layout/radial3"/>
    <dgm:cxn modelId="{F35AA532-D712-459F-9E11-DBA5951C1721}" srcId="{B122C388-447D-4B01-8AA9-B44BA131F75F}" destId="{17C6985C-E44E-49CD-BCB8-B2EAAC83BE80}" srcOrd="0" destOrd="0" parTransId="{E9376EEB-232E-4A90-B88E-DF581E81C785}" sibTransId="{EABB1CCE-1C6A-4015-9CB1-D323C4F5525E}"/>
    <dgm:cxn modelId="{1AB4D93E-3B8D-4BCD-95C7-55249EDDE2B7}" srcId="{B122C388-447D-4B01-8AA9-B44BA131F75F}" destId="{2CCE41D9-B988-4C17-8546-477DA7E1F21A}" srcOrd="12" destOrd="0" parTransId="{CD615B14-4011-497A-8258-7FFEC1357ED6}" sibTransId="{AA92D8A4-083A-4E5A-BE21-D46FD63CF688}"/>
    <dgm:cxn modelId="{863DC12D-77F4-49B4-B66B-67478E502C3C}" type="presOf" srcId="{12157E43-9430-492C-8C76-24315BCD7D30}" destId="{CAFECD62-5C9F-43B5-BB6C-2C1885188D1C}" srcOrd="0" destOrd="0" presId="urn:microsoft.com/office/officeart/2005/8/layout/radial3"/>
    <dgm:cxn modelId="{7FCB5B91-03CD-4EF0-81C0-F24C21DDEC5A}" srcId="{B122C388-447D-4B01-8AA9-B44BA131F75F}" destId="{27FCE853-20BF-4365-AED1-0BE979BC269C}" srcOrd="4" destOrd="0" parTransId="{7D749DC3-9CDE-4409-BB03-9F95996A86E9}" sibTransId="{D5AD2086-2432-43F5-BA66-F7DAD40EF885}"/>
    <dgm:cxn modelId="{76419E3D-D0D1-4FE0-AA4C-B0D7743BB181}" type="presParOf" srcId="{CAFECD62-5C9F-43B5-BB6C-2C1885188D1C}" destId="{E639556A-1046-45F1-A3C0-32DF51B21E69}" srcOrd="0" destOrd="0" presId="urn:microsoft.com/office/officeart/2005/8/layout/radial3"/>
    <dgm:cxn modelId="{0B7FE145-A68D-42C2-945E-96A0B0826F83}" type="presParOf" srcId="{E639556A-1046-45F1-A3C0-32DF51B21E69}" destId="{76E9D500-53A7-4CC3-96CC-EDBD520E6428}" srcOrd="0" destOrd="0" presId="urn:microsoft.com/office/officeart/2005/8/layout/radial3"/>
    <dgm:cxn modelId="{EDF45F27-1313-4BEB-889B-5079384594DC}" type="presParOf" srcId="{E639556A-1046-45F1-A3C0-32DF51B21E69}" destId="{E9EF03DA-495E-4BE2-9B25-7982E3222AC9}" srcOrd="1" destOrd="0" presId="urn:microsoft.com/office/officeart/2005/8/layout/radial3"/>
    <dgm:cxn modelId="{296E8784-5AC2-449E-9581-E4213C0DB171}" type="presParOf" srcId="{E639556A-1046-45F1-A3C0-32DF51B21E69}" destId="{AD1B6818-929F-4299-B80B-2B84B3EF61B5}" srcOrd="2" destOrd="0" presId="urn:microsoft.com/office/officeart/2005/8/layout/radial3"/>
    <dgm:cxn modelId="{F79B2613-3332-45DC-B6E5-01D20D01326A}" type="presParOf" srcId="{E639556A-1046-45F1-A3C0-32DF51B21E69}" destId="{78364196-5FAE-49BD-814D-E3A2DB49F6BD}" srcOrd="3" destOrd="0" presId="urn:microsoft.com/office/officeart/2005/8/layout/radial3"/>
    <dgm:cxn modelId="{823C97AD-2C94-45AF-BB74-A75A5E30AAAE}" type="presParOf" srcId="{E639556A-1046-45F1-A3C0-32DF51B21E69}" destId="{361B852F-4C09-4C37-BF09-331EFFF12E10}" srcOrd="4" destOrd="0" presId="urn:microsoft.com/office/officeart/2005/8/layout/radial3"/>
    <dgm:cxn modelId="{4E336836-544E-4BD7-8078-E3902F72CC2B}" type="presParOf" srcId="{E639556A-1046-45F1-A3C0-32DF51B21E69}" destId="{5D377E5D-077E-47CF-A24D-BADB148531EE}" srcOrd="5" destOrd="0" presId="urn:microsoft.com/office/officeart/2005/8/layout/radial3"/>
    <dgm:cxn modelId="{4C7D6894-97A4-47B2-B317-5D672E7590F9}" type="presParOf" srcId="{E639556A-1046-45F1-A3C0-32DF51B21E69}" destId="{C38FE4F6-2187-4D96-A656-561378F6E453}" srcOrd="6" destOrd="0" presId="urn:microsoft.com/office/officeart/2005/8/layout/radial3"/>
    <dgm:cxn modelId="{B52D98DC-61D9-4734-9617-88FD186EE48B}" type="presParOf" srcId="{E639556A-1046-45F1-A3C0-32DF51B21E69}" destId="{4E790AE4-B2A8-4FE0-A39C-EA6B4CF0F9B6}" srcOrd="7" destOrd="0" presId="urn:microsoft.com/office/officeart/2005/8/layout/radial3"/>
    <dgm:cxn modelId="{FFDD695C-052A-467D-8480-D51037F573FB}" type="presParOf" srcId="{E639556A-1046-45F1-A3C0-32DF51B21E69}" destId="{1FBF3D4B-1116-4B40-9D4A-2E5CBCCF34F0}" srcOrd="8" destOrd="0" presId="urn:microsoft.com/office/officeart/2005/8/layout/radial3"/>
    <dgm:cxn modelId="{9CE5C44D-ACFC-41B7-A0B5-20B9F6CC6FAE}" type="presParOf" srcId="{E639556A-1046-45F1-A3C0-32DF51B21E69}" destId="{EC5101D3-E28A-467F-AB20-5B9644139F48}" srcOrd="9" destOrd="0" presId="urn:microsoft.com/office/officeart/2005/8/layout/radial3"/>
    <dgm:cxn modelId="{0E9DC4BA-685B-487D-B513-ACBCE3C889B5}" type="presParOf" srcId="{E639556A-1046-45F1-A3C0-32DF51B21E69}" destId="{32E05FF3-5093-4DF8-9A01-247BC7D5AEA3}" srcOrd="10" destOrd="0" presId="urn:microsoft.com/office/officeart/2005/8/layout/radial3"/>
    <dgm:cxn modelId="{2A33FEBF-73D6-4CA5-AF9F-1325D25A2F0B}" type="presParOf" srcId="{E639556A-1046-45F1-A3C0-32DF51B21E69}" destId="{9806F5F9-7707-4019-8D7E-B7C9C73CC7D2}" srcOrd="11" destOrd="0" presId="urn:microsoft.com/office/officeart/2005/8/layout/radial3"/>
    <dgm:cxn modelId="{926161CE-433F-48A7-95EB-1E0EB31B1F2A}" type="presParOf" srcId="{E639556A-1046-45F1-A3C0-32DF51B21E69}" destId="{315F9AAF-9FA2-48B9-A076-193CB375BCEA}" srcOrd="12" destOrd="0" presId="urn:microsoft.com/office/officeart/2005/8/layout/radial3"/>
    <dgm:cxn modelId="{A99344B9-34D1-4096-B349-F20E65F4627A}" type="presParOf" srcId="{E639556A-1046-45F1-A3C0-32DF51B21E69}" destId="{0CABE2F1-F73F-4736-AD39-174FB2A6F2F1}" srcOrd="13" destOrd="0" presId="urn:microsoft.com/office/officeart/2005/8/layout/radial3"/>
    <dgm:cxn modelId="{9BA5D05C-5F8C-472D-BD92-52BE5EC47EED}" type="presParOf" srcId="{E639556A-1046-45F1-A3C0-32DF51B21E69}" destId="{28254146-951D-4B89-BF73-48A50E847FFC}" srcOrd="14" destOrd="0" presId="urn:microsoft.com/office/officeart/2005/8/layout/radial3"/>
    <dgm:cxn modelId="{603E88B4-D52C-49DE-B920-3D0635A466B4}" type="presParOf" srcId="{E639556A-1046-45F1-A3C0-32DF51B21E69}" destId="{151D5C64-259E-4CA1-B921-06D26C5B03DE}" srcOrd="15" destOrd="0" presId="urn:microsoft.com/office/officeart/2005/8/layout/radial3"/>
    <dgm:cxn modelId="{A0CA92E4-2A9E-4159-B53F-01B59669A7AF}" type="presParOf" srcId="{E639556A-1046-45F1-A3C0-32DF51B21E69}" destId="{DF9D2842-7BDB-4E71-BAEB-86D26EE3535F}" srcOrd="16" destOrd="0" presId="urn:microsoft.com/office/officeart/2005/8/layout/radial3"/>
    <dgm:cxn modelId="{AF7EFD45-0817-4333-B3C1-0612B488E798}" type="presParOf" srcId="{E639556A-1046-45F1-A3C0-32DF51B21E69}" destId="{5C98E684-1BAB-42E8-B884-A505D073F11C}" srcOrd="17" destOrd="0" presId="urn:microsoft.com/office/officeart/2005/8/layout/radial3"/>
    <dgm:cxn modelId="{C018CF21-460C-405D-9DB2-80409068E23C}" type="presParOf" srcId="{E639556A-1046-45F1-A3C0-32DF51B21E69}" destId="{94E47E3E-3F89-4109-8329-DB25E3E35C4F}" srcOrd="18" destOrd="0" presId="urn:microsoft.com/office/officeart/2005/8/layout/radial3"/>
    <dgm:cxn modelId="{42BAEEC4-5B24-412E-B9EB-C14EB2E6AAF3}" type="presParOf" srcId="{E639556A-1046-45F1-A3C0-32DF51B21E69}" destId="{AC9FD7E1-0EFE-4BD3-B84D-D9EE1CF0BFAB}" srcOrd="19" destOrd="0" presId="urn:microsoft.com/office/officeart/2005/8/layout/radial3"/>
    <dgm:cxn modelId="{97C4532E-6A3A-4F10-97BF-42AEC3CB41EA}" type="presParOf" srcId="{E639556A-1046-45F1-A3C0-32DF51B21E69}" destId="{AF6F1B97-1124-4169-A1DB-EC70DB0353BA}" srcOrd="20" destOrd="0" presId="urn:microsoft.com/office/officeart/2005/8/layout/radial3"/>
    <dgm:cxn modelId="{44CE742B-5D64-41D3-92A3-C4A2D0F64DA1}" type="presParOf" srcId="{E639556A-1046-45F1-A3C0-32DF51B21E69}" destId="{16593867-322B-4828-9846-1F85AC418725}" srcOrd="21"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43438" cy="499669"/>
          </a:xfrm>
          <a:prstGeom prst="rect">
            <a:avLst/>
          </a:prstGeom>
          <a:noFill/>
          <a:ln w="9525">
            <a:noFill/>
            <a:miter lim="800000"/>
            <a:headEnd/>
            <a:tailEnd/>
          </a:ln>
          <a:effectLst/>
        </p:spPr>
        <p:txBody>
          <a:bodyPr vert="horz" wrap="square" lIns="95084" tIns="47542" rIns="95084" bIns="47542" numCol="1" anchor="t" anchorCtr="0" compatLnSpc="1">
            <a:prstTxWarp prst="textNoShape">
              <a:avLst/>
            </a:prstTxWarp>
          </a:bodyPr>
          <a:lstStyle>
            <a:lvl1pPr defTabSz="950330" eaLnBrk="1" hangingPunct="1">
              <a:defRPr sz="1050">
                <a:latin typeface="Arial" pitchFamily="34" charset="0"/>
                <a:cs typeface="Arial" pitchFamily="34" charset="0"/>
              </a:defRPr>
            </a:lvl1pPr>
          </a:lstStyle>
          <a:p>
            <a:pPr>
              <a:defRPr/>
            </a:pPr>
            <a:endParaRPr lang="en-US"/>
          </a:p>
        </p:txBody>
      </p:sp>
      <p:sp>
        <p:nvSpPr>
          <p:cNvPr id="35843" name="Rectangle 3"/>
          <p:cNvSpPr>
            <a:spLocks noGrp="1" noChangeArrowheads="1"/>
          </p:cNvSpPr>
          <p:nvPr>
            <p:ph type="dt" sz="quarter" idx="1"/>
          </p:nvPr>
        </p:nvSpPr>
        <p:spPr bwMode="auto">
          <a:xfrm>
            <a:off x="3851063" y="0"/>
            <a:ext cx="2943437" cy="499669"/>
          </a:xfrm>
          <a:prstGeom prst="rect">
            <a:avLst/>
          </a:prstGeom>
          <a:noFill/>
          <a:ln w="9525">
            <a:noFill/>
            <a:miter lim="800000"/>
            <a:headEnd/>
            <a:tailEnd/>
          </a:ln>
          <a:effectLst/>
        </p:spPr>
        <p:txBody>
          <a:bodyPr vert="horz" wrap="square" lIns="95084" tIns="47542" rIns="95084" bIns="47542" numCol="1" anchor="t" anchorCtr="0" compatLnSpc="1">
            <a:prstTxWarp prst="textNoShape">
              <a:avLst/>
            </a:prstTxWarp>
          </a:bodyPr>
          <a:lstStyle>
            <a:lvl1pPr algn="r" defTabSz="950330" eaLnBrk="1" hangingPunct="1">
              <a:defRPr sz="1050">
                <a:latin typeface="Arial" pitchFamily="34" charset="0"/>
                <a:cs typeface="Arial" pitchFamily="34" charset="0"/>
              </a:defRPr>
            </a:lvl1pPr>
          </a:lstStyle>
          <a:p>
            <a:pPr>
              <a:defRPr/>
            </a:pPr>
            <a:fld id="{1AB573CA-4826-45AF-B5C7-23EFFD6D550B}" type="datetime1">
              <a:rPr lang="de-DE"/>
              <a:pPr>
                <a:defRPr/>
              </a:pPr>
              <a:t>18.06.2016</a:t>
            </a:fld>
            <a:endParaRPr lang="en-US"/>
          </a:p>
        </p:txBody>
      </p:sp>
      <p:sp>
        <p:nvSpPr>
          <p:cNvPr id="35844" name="Rectangle 4"/>
          <p:cNvSpPr>
            <a:spLocks noGrp="1" noChangeArrowheads="1"/>
          </p:cNvSpPr>
          <p:nvPr>
            <p:ph type="ftr" sz="quarter" idx="2"/>
          </p:nvPr>
        </p:nvSpPr>
        <p:spPr bwMode="auto">
          <a:xfrm>
            <a:off x="0" y="9482531"/>
            <a:ext cx="2943438" cy="499669"/>
          </a:xfrm>
          <a:prstGeom prst="rect">
            <a:avLst/>
          </a:prstGeom>
          <a:noFill/>
          <a:ln w="9525">
            <a:noFill/>
            <a:miter lim="800000"/>
            <a:headEnd/>
            <a:tailEnd/>
          </a:ln>
          <a:effectLst/>
        </p:spPr>
        <p:txBody>
          <a:bodyPr vert="horz" wrap="square" lIns="95084" tIns="47542" rIns="95084" bIns="47542" numCol="1" anchor="b" anchorCtr="0" compatLnSpc="1">
            <a:prstTxWarp prst="textNoShape">
              <a:avLst/>
            </a:prstTxWarp>
          </a:bodyPr>
          <a:lstStyle>
            <a:lvl1pPr defTabSz="950330" eaLnBrk="1" hangingPunct="1">
              <a:defRPr sz="1050">
                <a:latin typeface="Arial" pitchFamily="34" charset="0"/>
                <a:cs typeface="Arial" pitchFamily="34" charset="0"/>
              </a:defRPr>
            </a:lvl1pPr>
          </a:lstStyle>
          <a:p>
            <a:pPr>
              <a:defRPr/>
            </a:pPr>
            <a:r>
              <a:rPr lang="en-US"/>
              <a:t>Grunert, Abbott, Wiesbaden, 2011</a:t>
            </a:r>
          </a:p>
        </p:txBody>
      </p:sp>
      <p:sp>
        <p:nvSpPr>
          <p:cNvPr id="35845" name="Rectangle 5"/>
          <p:cNvSpPr>
            <a:spLocks noGrp="1" noChangeArrowheads="1"/>
          </p:cNvSpPr>
          <p:nvPr>
            <p:ph type="sldNum" sz="quarter" idx="3"/>
          </p:nvPr>
        </p:nvSpPr>
        <p:spPr bwMode="auto">
          <a:xfrm>
            <a:off x="3851063" y="9482531"/>
            <a:ext cx="2943437" cy="499669"/>
          </a:xfrm>
          <a:prstGeom prst="rect">
            <a:avLst/>
          </a:prstGeom>
          <a:noFill/>
          <a:ln w="9525">
            <a:noFill/>
            <a:miter lim="800000"/>
            <a:headEnd/>
            <a:tailEnd/>
          </a:ln>
          <a:effectLst/>
        </p:spPr>
        <p:txBody>
          <a:bodyPr vert="horz" wrap="square" lIns="95084" tIns="47542" rIns="95084" bIns="47542" numCol="1" anchor="b" anchorCtr="0" compatLnSpc="1">
            <a:prstTxWarp prst="textNoShape">
              <a:avLst/>
            </a:prstTxWarp>
          </a:bodyPr>
          <a:lstStyle>
            <a:lvl1pPr algn="r" defTabSz="949325" eaLnBrk="1" hangingPunct="1">
              <a:defRPr sz="1000">
                <a:latin typeface="Arial" panose="020B0604020202020204" pitchFamily="34" charset="0"/>
                <a:cs typeface="Arial" panose="020B0604020202020204" pitchFamily="34" charset="0"/>
              </a:defRPr>
            </a:lvl1pPr>
          </a:lstStyle>
          <a:p>
            <a:pPr>
              <a:defRPr/>
            </a:pPr>
            <a:fld id="{FB856F31-8695-4D17-A5B3-EB7B1553D5A3}" type="slidenum">
              <a:rPr lang="en-US" altLang="de-DE"/>
              <a:pPr>
                <a:defRPr/>
              </a:pPr>
              <a:t>‹Nr.›</a:t>
            </a:fld>
            <a:endParaRPr lang="en-US" altLang="de-DE"/>
          </a:p>
        </p:txBody>
      </p:sp>
    </p:spTree>
    <p:extLst>
      <p:ext uri="{BB962C8B-B14F-4D97-AF65-F5344CB8AC3E}">
        <p14:creationId xmlns:p14="http://schemas.microsoft.com/office/powerpoint/2010/main" val="389519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3438" cy="499669"/>
          </a:xfrm>
          <a:prstGeom prst="rect">
            <a:avLst/>
          </a:prstGeom>
          <a:noFill/>
          <a:ln w="9525">
            <a:noFill/>
            <a:miter lim="800000"/>
            <a:headEnd/>
            <a:tailEnd/>
          </a:ln>
          <a:effectLst/>
        </p:spPr>
        <p:txBody>
          <a:bodyPr vert="horz" wrap="square" lIns="95084" tIns="47542" rIns="95084" bIns="47542" numCol="1" anchor="t" anchorCtr="0" compatLnSpc="1">
            <a:prstTxWarp prst="textNoShape">
              <a:avLst/>
            </a:prstTxWarp>
          </a:bodyPr>
          <a:lstStyle>
            <a:lvl1pPr defTabSz="950330" eaLnBrk="1" hangingPunct="1">
              <a:defRPr sz="1100">
                <a:latin typeface="Arial" pitchFamily="34" charset="0"/>
                <a:cs typeface="Arial" pitchFamily="34" charset="0"/>
              </a:defRPr>
            </a:lvl1pPr>
          </a:lstStyle>
          <a:p>
            <a:pPr>
              <a:defRPr/>
            </a:pPr>
            <a:endParaRPr lang="en-US"/>
          </a:p>
        </p:txBody>
      </p:sp>
      <p:sp>
        <p:nvSpPr>
          <p:cNvPr id="36867" name="Rectangle 3"/>
          <p:cNvSpPr>
            <a:spLocks noGrp="1" noChangeArrowheads="1"/>
          </p:cNvSpPr>
          <p:nvPr>
            <p:ph type="dt" idx="1"/>
          </p:nvPr>
        </p:nvSpPr>
        <p:spPr bwMode="auto">
          <a:xfrm>
            <a:off x="3851063" y="0"/>
            <a:ext cx="2943437" cy="499669"/>
          </a:xfrm>
          <a:prstGeom prst="rect">
            <a:avLst/>
          </a:prstGeom>
          <a:noFill/>
          <a:ln w="9525">
            <a:noFill/>
            <a:miter lim="800000"/>
            <a:headEnd/>
            <a:tailEnd/>
          </a:ln>
          <a:effectLst/>
        </p:spPr>
        <p:txBody>
          <a:bodyPr vert="horz" wrap="square" lIns="95084" tIns="47542" rIns="95084" bIns="47542" numCol="1" anchor="t" anchorCtr="0" compatLnSpc="1">
            <a:prstTxWarp prst="textNoShape">
              <a:avLst/>
            </a:prstTxWarp>
          </a:bodyPr>
          <a:lstStyle>
            <a:lvl1pPr algn="r" defTabSz="950330" eaLnBrk="1" hangingPunct="1">
              <a:defRPr sz="1100">
                <a:latin typeface="Arial" pitchFamily="34" charset="0"/>
                <a:cs typeface="Arial" pitchFamily="34" charset="0"/>
              </a:defRPr>
            </a:lvl1pPr>
          </a:lstStyle>
          <a:p>
            <a:pPr>
              <a:defRPr/>
            </a:pPr>
            <a:fld id="{A087D3F5-063B-4738-8CC4-545B197E2B7B}" type="datetime1">
              <a:rPr lang="de-DE"/>
              <a:pPr>
                <a:defRPr/>
              </a:pPr>
              <a:t>18.06.2016</a:t>
            </a:fld>
            <a:endParaRPr lang="en-US"/>
          </a:p>
        </p:txBody>
      </p:sp>
      <p:sp>
        <p:nvSpPr>
          <p:cNvPr id="16388" name="Rectangle 4"/>
          <p:cNvSpPr>
            <a:spLocks noGrp="1" noRot="1" noChangeAspect="1" noChangeArrowheads="1" noTextEdit="1"/>
          </p:cNvSpPr>
          <p:nvPr>
            <p:ph type="sldImg" idx="2"/>
          </p:nvPr>
        </p:nvSpPr>
        <p:spPr bwMode="auto">
          <a:xfrm>
            <a:off x="901700" y="747713"/>
            <a:ext cx="4991100" cy="37449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906039" y="4742863"/>
            <a:ext cx="4982422" cy="4492229"/>
          </a:xfrm>
          <a:prstGeom prst="rect">
            <a:avLst/>
          </a:prstGeom>
          <a:noFill/>
          <a:ln w="9525">
            <a:noFill/>
            <a:miter lim="800000"/>
            <a:headEnd/>
            <a:tailEnd/>
          </a:ln>
          <a:effectLst/>
        </p:spPr>
        <p:txBody>
          <a:bodyPr vert="horz" wrap="square" lIns="95084" tIns="47542" rIns="95084" bIns="47542"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36870" name="Rectangle 6"/>
          <p:cNvSpPr>
            <a:spLocks noGrp="1" noChangeArrowheads="1"/>
          </p:cNvSpPr>
          <p:nvPr>
            <p:ph type="ftr" sz="quarter" idx="4"/>
          </p:nvPr>
        </p:nvSpPr>
        <p:spPr bwMode="auto">
          <a:xfrm>
            <a:off x="0" y="9482531"/>
            <a:ext cx="2943438" cy="499669"/>
          </a:xfrm>
          <a:prstGeom prst="rect">
            <a:avLst/>
          </a:prstGeom>
          <a:noFill/>
          <a:ln w="9525">
            <a:noFill/>
            <a:miter lim="800000"/>
            <a:headEnd/>
            <a:tailEnd/>
          </a:ln>
          <a:effectLst/>
        </p:spPr>
        <p:txBody>
          <a:bodyPr vert="horz" wrap="square" lIns="95084" tIns="47542" rIns="95084" bIns="47542" numCol="1" anchor="b" anchorCtr="0" compatLnSpc="1">
            <a:prstTxWarp prst="textNoShape">
              <a:avLst/>
            </a:prstTxWarp>
          </a:bodyPr>
          <a:lstStyle>
            <a:lvl1pPr defTabSz="950330" eaLnBrk="1" hangingPunct="1">
              <a:defRPr sz="1100">
                <a:latin typeface="Arial" pitchFamily="34" charset="0"/>
                <a:cs typeface="Arial" pitchFamily="34" charset="0"/>
              </a:defRPr>
            </a:lvl1pPr>
          </a:lstStyle>
          <a:p>
            <a:pPr>
              <a:defRPr/>
            </a:pPr>
            <a:r>
              <a:rPr lang="en-US"/>
              <a:t>Zeichhardt, Sapporo, 2009</a:t>
            </a:r>
          </a:p>
        </p:txBody>
      </p:sp>
      <p:sp>
        <p:nvSpPr>
          <p:cNvPr id="36871" name="Rectangle 7"/>
          <p:cNvSpPr>
            <a:spLocks noGrp="1" noChangeArrowheads="1"/>
          </p:cNvSpPr>
          <p:nvPr>
            <p:ph type="sldNum" sz="quarter" idx="5"/>
          </p:nvPr>
        </p:nvSpPr>
        <p:spPr bwMode="auto">
          <a:xfrm>
            <a:off x="3851063" y="9482531"/>
            <a:ext cx="2943437" cy="499669"/>
          </a:xfrm>
          <a:prstGeom prst="rect">
            <a:avLst/>
          </a:prstGeom>
          <a:noFill/>
          <a:ln w="9525">
            <a:noFill/>
            <a:miter lim="800000"/>
            <a:headEnd/>
            <a:tailEnd/>
          </a:ln>
          <a:effectLst/>
        </p:spPr>
        <p:txBody>
          <a:bodyPr vert="horz" wrap="square" lIns="95084" tIns="47542" rIns="95084" bIns="47542" numCol="1" anchor="b" anchorCtr="0" compatLnSpc="1">
            <a:prstTxWarp prst="textNoShape">
              <a:avLst/>
            </a:prstTxWarp>
          </a:bodyPr>
          <a:lstStyle>
            <a:lvl1pPr algn="r" defTabSz="949325" eaLnBrk="1" hangingPunct="1">
              <a:defRPr sz="1100">
                <a:latin typeface="Arial" panose="020B0604020202020204" pitchFamily="34" charset="0"/>
                <a:cs typeface="Arial" panose="020B0604020202020204" pitchFamily="34" charset="0"/>
              </a:defRPr>
            </a:lvl1pPr>
          </a:lstStyle>
          <a:p>
            <a:pPr>
              <a:defRPr/>
            </a:pPr>
            <a:fld id="{49212461-B840-4C24-8EBF-33D7AB85C02C}" type="slidenum">
              <a:rPr lang="en-US" altLang="de-DE"/>
              <a:pPr>
                <a:defRPr/>
              </a:pPr>
              <a:t>‹Nr.›</a:t>
            </a:fld>
            <a:endParaRPr lang="en-US" altLang="de-DE"/>
          </a:p>
        </p:txBody>
      </p:sp>
    </p:spTree>
    <p:extLst>
      <p:ext uri="{BB962C8B-B14F-4D97-AF65-F5344CB8AC3E}">
        <p14:creationId xmlns:p14="http://schemas.microsoft.com/office/powerpoint/2010/main" val="2619076056"/>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5655207" y="6490904"/>
            <a:ext cx="4322330" cy="3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84" tIns="47542" rIns="95084" bIns="47542" anchor="b"/>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55064D75-497D-48E1-B725-BE594703441C}" type="slidenum">
              <a:rPr lang="en-GB" altLang="de-DE">
                <a:solidFill>
                  <a:srgbClr val="000000"/>
                </a:solidFill>
              </a:rPr>
              <a:pPr algn="r" eaLnBrk="1" hangingPunct="1">
                <a:spcBef>
                  <a:spcPct val="0"/>
                </a:spcBef>
              </a:pPr>
              <a:t>5</a:t>
            </a:fld>
            <a:endParaRPr lang="en-GB" altLang="de-DE">
              <a:solidFill>
                <a:srgbClr val="000000"/>
              </a:solidFill>
            </a:endParaRPr>
          </a:p>
        </p:txBody>
      </p:sp>
      <p:sp>
        <p:nvSpPr>
          <p:cNvPr id="34819" name="Text Box 2"/>
          <p:cNvSpPr txBox="1">
            <a:spLocks noChangeArrowheads="1"/>
          </p:cNvSpPr>
          <p:nvPr/>
        </p:nvSpPr>
        <p:spPr bwMode="auto">
          <a:xfrm>
            <a:off x="1363026" y="512441"/>
            <a:ext cx="7253073" cy="2563795"/>
          </a:xfrm>
          <a:prstGeom prst="rect">
            <a:avLst/>
          </a:prstGeom>
          <a:solidFill>
            <a:srgbClr val="FFFFFF"/>
          </a:solidFill>
          <a:ln w="9525">
            <a:solidFill>
              <a:srgbClr val="000000"/>
            </a:solidFill>
            <a:miter lim="800000"/>
            <a:headEnd/>
            <a:tailEnd/>
          </a:ln>
        </p:spPr>
        <p:txBody>
          <a:bodyPr wrap="none" lIns="92153" tIns="46077" rIns="92153" bIns="46077" anchor="ct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de-DE" altLang="de-DE" sz="2800">
              <a:solidFill>
                <a:srgbClr val="000000"/>
              </a:solidFill>
            </a:endParaRPr>
          </a:p>
        </p:txBody>
      </p:sp>
      <p:sp>
        <p:nvSpPr>
          <p:cNvPr id="34820" name="Rectangle 3"/>
          <p:cNvSpPr>
            <a:spLocks noGrp="1" noChangeArrowheads="1"/>
          </p:cNvSpPr>
          <p:nvPr>
            <p:ph type="body"/>
          </p:nvPr>
        </p:nvSpPr>
        <p:spPr>
          <a:xfrm>
            <a:off x="1331291" y="3242260"/>
            <a:ext cx="7316543" cy="307942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de-DE" altLang="de-DE" smtClean="0"/>
          </a:p>
        </p:txBody>
      </p:sp>
    </p:spTree>
    <p:extLst>
      <p:ext uri="{BB962C8B-B14F-4D97-AF65-F5344CB8AC3E}">
        <p14:creationId xmlns:p14="http://schemas.microsoft.com/office/powerpoint/2010/main" val="1919570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15</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280297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16</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275467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17</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2617485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18</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smtClean="0"/>
          </a:p>
        </p:txBody>
      </p:sp>
    </p:spTree>
    <p:extLst>
      <p:ext uri="{BB962C8B-B14F-4D97-AF65-F5344CB8AC3E}">
        <p14:creationId xmlns:p14="http://schemas.microsoft.com/office/powerpoint/2010/main" val="308080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19</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3910571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21</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3684303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53AD51-DB9B-49E5-ABA6-3FD57E05B864}" type="slidenum">
              <a:rPr lang="en-GB" altLang="de-DE" sz="1100" smtClean="0">
                <a:solidFill>
                  <a:srgbClr val="000000"/>
                </a:solidFill>
                <a:latin typeface="Arial" panose="020B0604020202020204" pitchFamily="34" charset="0"/>
              </a:rPr>
              <a:pPr>
                <a:spcBef>
                  <a:spcPct val="0"/>
                </a:spcBef>
              </a:pPr>
              <a:t>6</a:t>
            </a:fld>
            <a:endParaRPr lang="en-GB" altLang="de-DE" sz="1100" smtClean="0">
              <a:solidFill>
                <a:srgbClr val="000000"/>
              </a:solidFill>
              <a:latin typeface="Arial" panose="020B0604020202020204" pitchFamily="34" charset="0"/>
            </a:endParaRPr>
          </a:p>
        </p:txBody>
      </p:sp>
      <p:sp>
        <p:nvSpPr>
          <p:cNvPr id="37891" name="Rectangle 3"/>
          <p:cNvSpPr txBox="1">
            <a:spLocks noGrp="1" noChangeArrowheads="1"/>
          </p:cNvSpPr>
          <p:nvPr/>
        </p:nvSpPr>
        <p:spPr bwMode="auto">
          <a:xfrm>
            <a:off x="5625060" y="0"/>
            <a:ext cx="4298528" cy="3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6" tIns="47708" rIns="95416" bIns="47708"/>
          <a:lstStyle>
            <a:lvl1pPr defTabSz="952500">
              <a:spcBef>
                <a:spcPct val="30000"/>
              </a:spcBef>
              <a:defRPr sz="1200">
                <a:solidFill>
                  <a:schemeClr val="tx1"/>
                </a:solidFill>
                <a:latin typeface="Times New Roman" panose="02020603050405020304" pitchFamily="18" charset="0"/>
              </a:defRPr>
            </a:lvl1pPr>
            <a:lvl2pPr marL="742950" indent="-285750" defTabSz="952500">
              <a:spcBef>
                <a:spcPct val="30000"/>
              </a:spcBef>
              <a:defRPr sz="1200">
                <a:solidFill>
                  <a:schemeClr val="tx1"/>
                </a:solidFill>
                <a:latin typeface="Times New Roman" panose="02020603050405020304" pitchFamily="18" charset="0"/>
              </a:defRPr>
            </a:lvl2pPr>
            <a:lvl3pPr marL="1143000" indent="-228600" defTabSz="952500">
              <a:spcBef>
                <a:spcPct val="30000"/>
              </a:spcBef>
              <a:defRPr sz="1200">
                <a:solidFill>
                  <a:schemeClr val="tx1"/>
                </a:solidFill>
                <a:latin typeface="Times New Roman" panose="02020603050405020304" pitchFamily="18" charset="0"/>
              </a:defRPr>
            </a:lvl3pPr>
            <a:lvl4pPr marL="1600200" indent="-228600" defTabSz="952500">
              <a:spcBef>
                <a:spcPct val="30000"/>
              </a:spcBef>
              <a:defRPr sz="1200">
                <a:solidFill>
                  <a:schemeClr val="tx1"/>
                </a:solidFill>
                <a:latin typeface="Times New Roman" panose="02020603050405020304" pitchFamily="18" charset="0"/>
              </a:defRPr>
            </a:lvl4pPr>
            <a:lvl5pPr marL="2057400" indent="-228600" defTabSz="952500">
              <a:spcBef>
                <a:spcPct val="30000"/>
              </a:spcBef>
              <a:defRPr sz="1200">
                <a:solidFill>
                  <a:schemeClr val="tx1"/>
                </a:solidFill>
                <a:latin typeface="Times New Roman" panose="02020603050405020304" pitchFamily="18" charset="0"/>
              </a:defRPr>
            </a:lvl5pPr>
            <a:lvl6pPr marL="2514600" indent="-228600" defTabSz="9525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25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25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25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CDB6A32E-AD5B-40FE-AD69-54157013CCF6}" type="datetime1">
              <a:rPr lang="de-DE" altLang="de-DE">
                <a:solidFill>
                  <a:srgbClr val="000000"/>
                </a:solidFill>
              </a:rPr>
              <a:pPr algn="r" eaLnBrk="1" hangingPunct="1">
                <a:spcBef>
                  <a:spcPct val="0"/>
                </a:spcBef>
              </a:pPr>
              <a:t>18.06.2016</a:t>
            </a:fld>
            <a:endParaRPr lang="en-US" altLang="de-DE">
              <a:solidFill>
                <a:srgbClr val="000000"/>
              </a:solidFill>
            </a:endParaRPr>
          </a:p>
        </p:txBody>
      </p:sp>
      <p:sp>
        <p:nvSpPr>
          <p:cNvPr id="37892" name="Rectangle 6"/>
          <p:cNvSpPr txBox="1">
            <a:spLocks noGrp="1" noChangeArrowheads="1"/>
          </p:cNvSpPr>
          <p:nvPr/>
        </p:nvSpPr>
        <p:spPr bwMode="auto">
          <a:xfrm>
            <a:off x="0" y="6494097"/>
            <a:ext cx="4298529" cy="3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6" tIns="47708" rIns="95416" bIns="47708" anchor="b"/>
          <a:lstStyle>
            <a:lvl1pPr defTabSz="952500">
              <a:spcBef>
                <a:spcPct val="30000"/>
              </a:spcBef>
              <a:defRPr sz="1200">
                <a:solidFill>
                  <a:schemeClr val="tx1"/>
                </a:solidFill>
                <a:latin typeface="Times New Roman" panose="02020603050405020304" pitchFamily="18" charset="0"/>
              </a:defRPr>
            </a:lvl1pPr>
            <a:lvl2pPr marL="742950" indent="-285750" defTabSz="952500">
              <a:spcBef>
                <a:spcPct val="30000"/>
              </a:spcBef>
              <a:defRPr sz="1200">
                <a:solidFill>
                  <a:schemeClr val="tx1"/>
                </a:solidFill>
                <a:latin typeface="Times New Roman" panose="02020603050405020304" pitchFamily="18" charset="0"/>
              </a:defRPr>
            </a:lvl2pPr>
            <a:lvl3pPr marL="1143000" indent="-228600" defTabSz="952500">
              <a:spcBef>
                <a:spcPct val="30000"/>
              </a:spcBef>
              <a:defRPr sz="1200">
                <a:solidFill>
                  <a:schemeClr val="tx1"/>
                </a:solidFill>
                <a:latin typeface="Times New Roman" panose="02020603050405020304" pitchFamily="18" charset="0"/>
              </a:defRPr>
            </a:lvl3pPr>
            <a:lvl4pPr marL="1600200" indent="-228600" defTabSz="952500">
              <a:spcBef>
                <a:spcPct val="30000"/>
              </a:spcBef>
              <a:defRPr sz="1200">
                <a:solidFill>
                  <a:schemeClr val="tx1"/>
                </a:solidFill>
                <a:latin typeface="Times New Roman" panose="02020603050405020304" pitchFamily="18" charset="0"/>
              </a:defRPr>
            </a:lvl4pPr>
            <a:lvl5pPr marL="2057400" indent="-228600" defTabSz="952500">
              <a:spcBef>
                <a:spcPct val="30000"/>
              </a:spcBef>
              <a:defRPr sz="1200">
                <a:solidFill>
                  <a:schemeClr val="tx1"/>
                </a:solidFill>
                <a:latin typeface="Times New Roman" panose="02020603050405020304" pitchFamily="18" charset="0"/>
              </a:defRPr>
            </a:lvl5pPr>
            <a:lvl6pPr marL="2514600" indent="-228600" defTabSz="9525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25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25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25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r>
              <a:rPr lang="en-US" altLang="de-DE">
                <a:solidFill>
                  <a:srgbClr val="000000"/>
                </a:solidFill>
              </a:rPr>
              <a:t>Grunert, Bucharest, 2004</a:t>
            </a:r>
          </a:p>
        </p:txBody>
      </p:sp>
      <p:sp>
        <p:nvSpPr>
          <p:cNvPr id="37893" name="Rectangle 7"/>
          <p:cNvSpPr txBox="1">
            <a:spLocks noGrp="1" noChangeArrowheads="1"/>
          </p:cNvSpPr>
          <p:nvPr/>
        </p:nvSpPr>
        <p:spPr bwMode="auto">
          <a:xfrm>
            <a:off x="5625060" y="6494097"/>
            <a:ext cx="4298528" cy="34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16" tIns="47708" rIns="95416" bIns="47708" anchor="b"/>
          <a:lstStyle>
            <a:lvl1pPr defTabSz="952500">
              <a:spcBef>
                <a:spcPct val="30000"/>
              </a:spcBef>
              <a:defRPr sz="1200">
                <a:solidFill>
                  <a:schemeClr val="tx1"/>
                </a:solidFill>
                <a:latin typeface="Times New Roman" panose="02020603050405020304" pitchFamily="18" charset="0"/>
              </a:defRPr>
            </a:lvl1pPr>
            <a:lvl2pPr marL="742950" indent="-285750" defTabSz="952500">
              <a:spcBef>
                <a:spcPct val="30000"/>
              </a:spcBef>
              <a:defRPr sz="1200">
                <a:solidFill>
                  <a:schemeClr val="tx1"/>
                </a:solidFill>
                <a:latin typeface="Times New Roman" panose="02020603050405020304" pitchFamily="18" charset="0"/>
              </a:defRPr>
            </a:lvl2pPr>
            <a:lvl3pPr marL="1143000" indent="-228600" defTabSz="952500">
              <a:spcBef>
                <a:spcPct val="30000"/>
              </a:spcBef>
              <a:defRPr sz="1200">
                <a:solidFill>
                  <a:schemeClr val="tx1"/>
                </a:solidFill>
                <a:latin typeface="Times New Roman" panose="02020603050405020304" pitchFamily="18" charset="0"/>
              </a:defRPr>
            </a:lvl3pPr>
            <a:lvl4pPr marL="1600200" indent="-228600" defTabSz="952500">
              <a:spcBef>
                <a:spcPct val="30000"/>
              </a:spcBef>
              <a:defRPr sz="1200">
                <a:solidFill>
                  <a:schemeClr val="tx1"/>
                </a:solidFill>
                <a:latin typeface="Times New Roman" panose="02020603050405020304" pitchFamily="18" charset="0"/>
              </a:defRPr>
            </a:lvl4pPr>
            <a:lvl5pPr marL="2057400" indent="-228600" defTabSz="952500">
              <a:spcBef>
                <a:spcPct val="30000"/>
              </a:spcBef>
              <a:defRPr sz="1200">
                <a:solidFill>
                  <a:schemeClr val="tx1"/>
                </a:solidFill>
                <a:latin typeface="Times New Roman" panose="02020603050405020304" pitchFamily="18" charset="0"/>
              </a:defRPr>
            </a:lvl5pPr>
            <a:lvl6pPr marL="2514600" indent="-228600" defTabSz="9525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25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25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25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864EFCC-17E0-4A49-B129-C09EBFF44603}" type="slidenum">
              <a:rPr lang="en-US" altLang="de-DE">
                <a:solidFill>
                  <a:srgbClr val="000000"/>
                </a:solidFill>
              </a:rPr>
              <a:pPr algn="r" eaLnBrk="1" hangingPunct="1">
                <a:spcBef>
                  <a:spcPct val="0"/>
                </a:spcBef>
              </a:pPr>
              <a:t>6</a:t>
            </a:fld>
            <a:endParaRPr lang="en-US" altLang="de-DE">
              <a:solidFill>
                <a:srgbClr val="000000"/>
              </a:solidFill>
            </a:endParaRPr>
          </a:p>
        </p:txBody>
      </p:sp>
      <p:sp>
        <p:nvSpPr>
          <p:cNvPr id="37894" name="Text Box 2"/>
          <p:cNvSpPr txBox="1">
            <a:spLocks noChangeArrowheads="1"/>
          </p:cNvSpPr>
          <p:nvPr/>
        </p:nvSpPr>
        <p:spPr bwMode="auto">
          <a:xfrm>
            <a:off x="1367786" y="514037"/>
            <a:ext cx="7211818" cy="2565392"/>
          </a:xfrm>
          <a:prstGeom prst="rect">
            <a:avLst/>
          </a:prstGeom>
          <a:solidFill>
            <a:srgbClr val="FFFFFF"/>
          </a:solidFill>
          <a:ln w="9525">
            <a:solidFill>
              <a:srgbClr val="000000"/>
            </a:solidFill>
            <a:miter lim="800000"/>
            <a:headEnd/>
            <a:tailEnd/>
          </a:ln>
        </p:spPr>
        <p:txBody>
          <a:bodyPr wrap="none" lIns="92476" tIns="46238" rIns="92476" bIns="46238" anchor="ctr"/>
          <a:lstStyle>
            <a:lvl1pPr defTabSz="923925">
              <a:spcBef>
                <a:spcPct val="30000"/>
              </a:spcBef>
              <a:defRPr sz="1200">
                <a:solidFill>
                  <a:schemeClr val="tx1"/>
                </a:solidFill>
                <a:latin typeface="Times New Roman" panose="02020603050405020304" pitchFamily="18" charset="0"/>
              </a:defRPr>
            </a:lvl1pPr>
            <a:lvl2pPr marL="742950" indent="-285750" defTabSz="923925">
              <a:spcBef>
                <a:spcPct val="30000"/>
              </a:spcBef>
              <a:defRPr sz="1200">
                <a:solidFill>
                  <a:schemeClr val="tx1"/>
                </a:solidFill>
                <a:latin typeface="Times New Roman" panose="02020603050405020304" pitchFamily="18" charset="0"/>
              </a:defRPr>
            </a:lvl2pPr>
            <a:lvl3pPr marL="1143000" indent="-228600" defTabSz="923925">
              <a:spcBef>
                <a:spcPct val="30000"/>
              </a:spcBef>
              <a:defRPr sz="1200">
                <a:solidFill>
                  <a:schemeClr val="tx1"/>
                </a:solidFill>
                <a:latin typeface="Times New Roman" panose="02020603050405020304" pitchFamily="18" charset="0"/>
              </a:defRPr>
            </a:lvl3pPr>
            <a:lvl4pPr marL="1600200" indent="-228600" defTabSz="923925">
              <a:spcBef>
                <a:spcPct val="30000"/>
              </a:spcBef>
              <a:defRPr sz="1200">
                <a:solidFill>
                  <a:schemeClr val="tx1"/>
                </a:solidFill>
                <a:latin typeface="Times New Roman" panose="02020603050405020304" pitchFamily="18" charset="0"/>
              </a:defRPr>
            </a:lvl4pPr>
            <a:lvl5pPr marL="2057400" indent="-228600" defTabSz="923925">
              <a:spcBef>
                <a:spcPct val="30000"/>
              </a:spcBef>
              <a:defRPr sz="1200">
                <a:solidFill>
                  <a:schemeClr val="tx1"/>
                </a:solidFill>
                <a:latin typeface="Times New Roman" panose="02020603050405020304" pitchFamily="18" charset="0"/>
              </a:defRPr>
            </a:lvl5pPr>
            <a:lvl6pPr marL="2514600" indent="-228600" defTabSz="9239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239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239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2392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endParaRPr lang="de-DE" altLang="de-DE" sz="2800" u="sng">
              <a:solidFill>
                <a:srgbClr val="000000"/>
              </a:solidFill>
            </a:endParaRPr>
          </a:p>
        </p:txBody>
      </p:sp>
      <p:sp>
        <p:nvSpPr>
          <p:cNvPr id="37895" name="Rectangle 3"/>
          <p:cNvSpPr>
            <a:spLocks noGrp="1" noChangeArrowheads="1"/>
          </p:cNvSpPr>
          <p:nvPr>
            <p:ph type="body"/>
          </p:nvPr>
        </p:nvSpPr>
        <p:spPr>
          <a:xfrm>
            <a:off x="1323357" y="3243856"/>
            <a:ext cx="7276875" cy="308102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416" tIns="47708" rIns="95416" bIns="47708" anchor="ctr"/>
          <a:lstStyle/>
          <a:p>
            <a:pPr eaLnBrk="1" hangingPunct="1"/>
            <a:endParaRPr lang="de-DE" altLang="de-DE" dirty="0" smtClean="0"/>
          </a:p>
        </p:txBody>
      </p:sp>
    </p:spTree>
    <p:extLst>
      <p:ext uri="{BB962C8B-B14F-4D97-AF65-F5344CB8AC3E}">
        <p14:creationId xmlns:p14="http://schemas.microsoft.com/office/powerpoint/2010/main" val="348514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8</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207635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9</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2319982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10</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295335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11</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smtClean="0"/>
          </a:p>
        </p:txBody>
      </p:sp>
    </p:spTree>
    <p:extLst>
      <p:ext uri="{BB962C8B-B14F-4D97-AF65-F5344CB8AC3E}">
        <p14:creationId xmlns:p14="http://schemas.microsoft.com/office/powerpoint/2010/main" val="414711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12</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183345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4217D549-017D-4C2D-9242-583953759B61}"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375110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E10A25-78E7-455E-BFEF-40A9761CB7C2}" type="datetime1">
              <a:rPr lang="de-DE" altLang="de-DE" sz="1100" smtClean="0">
                <a:solidFill>
                  <a:srgbClr val="000000"/>
                </a:solidFill>
                <a:latin typeface="Arial" panose="020B0604020202020204" pitchFamily="34" charset="0"/>
              </a:rPr>
              <a:pPr>
                <a:spcBef>
                  <a:spcPct val="0"/>
                </a:spcBef>
              </a:pPr>
              <a:t>18.06.2016</a:t>
            </a:fld>
            <a:endParaRPr lang="en-US" altLang="de-DE" sz="1100" smtClean="0">
              <a:solidFill>
                <a:srgbClr val="000000"/>
              </a:solidFill>
              <a:latin typeface="Arial" panose="020B0604020202020204" pitchFamily="34" charset="0"/>
            </a:endParaRPr>
          </a:p>
        </p:txBody>
      </p:sp>
      <p:sp>
        <p:nvSpPr>
          <p:cNvPr id="481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de-DE" sz="1100" smtClean="0">
                <a:solidFill>
                  <a:srgbClr val="000000"/>
                </a:solidFill>
                <a:latin typeface="Arial" panose="020B0604020202020204" pitchFamily="34" charset="0"/>
              </a:rPr>
              <a:t>Zeichhardt, Sapporo, 2009</a:t>
            </a:r>
          </a:p>
        </p:txBody>
      </p:sp>
      <p:sp>
        <p:nvSpPr>
          <p:cNvPr id="481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25">
              <a:spcBef>
                <a:spcPct val="30000"/>
              </a:spcBef>
              <a:defRPr sz="1200">
                <a:solidFill>
                  <a:schemeClr val="tx1"/>
                </a:solidFill>
                <a:latin typeface="Times New Roman" panose="02020603050405020304" pitchFamily="18" charset="0"/>
              </a:defRPr>
            </a:lvl1pPr>
            <a:lvl2pPr marL="742950" indent="-285750" defTabSz="949325">
              <a:spcBef>
                <a:spcPct val="30000"/>
              </a:spcBef>
              <a:defRPr sz="1200">
                <a:solidFill>
                  <a:schemeClr val="tx1"/>
                </a:solidFill>
                <a:latin typeface="Times New Roman" panose="02020603050405020304" pitchFamily="18" charset="0"/>
              </a:defRPr>
            </a:lvl2pPr>
            <a:lvl3pPr marL="1143000" indent="-228600" defTabSz="949325">
              <a:spcBef>
                <a:spcPct val="30000"/>
              </a:spcBef>
              <a:defRPr sz="1200">
                <a:solidFill>
                  <a:schemeClr val="tx1"/>
                </a:solidFill>
                <a:latin typeface="Times New Roman" panose="02020603050405020304" pitchFamily="18" charset="0"/>
              </a:defRPr>
            </a:lvl3pPr>
            <a:lvl4pPr marL="1600200" indent="-228600" defTabSz="949325">
              <a:spcBef>
                <a:spcPct val="30000"/>
              </a:spcBef>
              <a:defRPr sz="1200">
                <a:solidFill>
                  <a:schemeClr val="tx1"/>
                </a:solidFill>
                <a:latin typeface="Times New Roman" panose="02020603050405020304" pitchFamily="18" charset="0"/>
              </a:defRPr>
            </a:lvl4pPr>
            <a:lvl5pPr marL="2057400" indent="-228600" defTabSz="949325">
              <a:spcBef>
                <a:spcPct val="30000"/>
              </a:spcBef>
              <a:defRPr sz="1200">
                <a:solidFill>
                  <a:schemeClr val="tx1"/>
                </a:solidFill>
                <a:latin typeface="Times New Roman" panose="02020603050405020304" pitchFamily="18" charset="0"/>
              </a:defRPr>
            </a:lvl5pPr>
            <a:lvl6pPr marL="2514600" indent="-228600" defTabSz="94932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4932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4932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4932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8C99F08-BD22-4054-85C2-A5BF327406FF}" type="slidenum">
              <a:rPr lang="en-US" altLang="de-DE" sz="1100" smtClean="0">
                <a:solidFill>
                  <a:srgbClr val="000000"/>
                </a:solidFill>
                <a:latin typeface="Arial" panose="020B0604020202020204" pitchFamily="34" charset="0"/>
              </a:rPr>
              <a:pPr>
                <a:spcBef>
                  <a:spcPct val="0"/>
                </a:spcBef>
              </a:pPr>
              <a:t>14</a:t>
            </a:fld>
            <a:endParaRPr lang="en-US" altLang="de-DE" sz="1100" smtClean="0">
              <a:solidFill>
                <a:srgbClr val="000000"/>
              </a:solidFill>
              <a:latin typeface="Arial" panose="020B0604020202020204" pitchFamily="34" charset="0"/>
            </a:endParaRPr>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smtClean="0"/>
          </a:p>
        </p:txBody>
      </p:sp>
    </p:spTree>
    <p:extLst>
      <p:ext uri="{BB962C8B-B14F-4D97-AF65-F5344CB8AC3E}">
        <p14:creationId xmlns:p14="http://schemas.microsoft.com/office/powerpoint/2010/main" val="91072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3"/>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2465120288"/>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737401600"/>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3700" y="228600"/>
            <a:ext cx="2171700" cy="60579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28600" y="228600"/>
            <a:ext cx="6362700" cy="60579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828027169"/>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28600" y="228600"/>
            <a:ext cx="8686800" cy="11430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228600" y="1524000"/>
            <a:ext cx="8686800" cy="4762500"/>
          </a:xfrm>
        </p:spPr>
        <p:txBody>
          <a:bodyPr/>
          <a:lstStyle/>
          <a:p>
            <a:pPr lvl="0"/>
            <a:endParaRPr lang="de-DE" noProof="0" smtClean="0"/>
          </a:p>
        </p:txBody>
      </p:sp>
    </p:spTree>
    <p:extLst>
      <p:ext uri="{BB962C8B-B14F-4D97-AF65-F5344CB8AC3E}">
        <p14:creationId xmlns:p14="http://schemas.microsoft.com/office/powerpoint/2010/main" val="131831752"/>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228600" y="228600"/>
            <a:ext cx="8686800" cy="60579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012541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4"/>
            <a:ext cx="7772400" cy="1470025"/>
          </a:xfrm>
          <a:prstGeom prst="rect">
            <a:avLst/>
          </a:prstGeo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4767836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57200" y="1600206"/>
            <a:ext cx="82296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510048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489" y="4406909"/>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489"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81335828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3" y="1600206"/>
            <a:ext cx="404706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39733" y="1600206"/>
            <a:ext cx="404706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44720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01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01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378" y="1535113"/>
            <a:ext cx="404142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378" y="2174875"/>
            <a:ext cx="404142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783232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3618394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49771271"/>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8223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50"/>
            <a:ext cx="3008489"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756" y="273059"/>
            <a:ext cx="5111044"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4" y="1435103"/>
            <a:ext cx="3008489"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4123732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111"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111"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111"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190080700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6"/>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6484036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7"/>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5" y="274647"/>
            <a:ext cx="6036733"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7810744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powerpoint vienna first page.jpg"/>
          <p:cNvPicPr>
            <a:picLocks noChangeAspect="1"/>
          </p:cNvPicPr>
          <p:nvPr userDrawn="1"/>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40027131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lnSpc>
                <a:spcPct val="110000"/>
              </a:lnSpc>
              <a:spcAft>
                <a:spcPts val="700"/>
              </a:spcAft>
              <a:defRPr/>
            </a:lvl1pPr>
            <a:lvl2pPr>
              <a:lnSpc>
                <a:spcPct val="110000"/>
              </a:lnSpc>
              <a:spcAft>
                <a:spcPts val="700"/>
              </a:spcAft>
              <a:defRPr/>
            </a:lvl2pPr>
            <a:lvl3pPr>
              <a:lnSpc>
                <a:spcPct val="110000"/>
              </a:lnSpc>
              <a:spcAft>
                <a:spcPts val="700"/>
              </a:spcAft>
              <a:defRPr/>
            </a:lvl3pPr>
            <a:lvl4pPr>
              <a:lnSpc>
                <a:spcPct val="110000"/>
              </a:lnSpc>
              <a:spcAft>
                <a:spcPts val="700"/>
              </a:spcAft>
              <a:defRPr/>
            </a:lvl4pPr>
            <a:lvl5pPr>
              <a:lnSpc>
                <a:spcPct val="110000"/>
              </a:lnSpc>
              <a:spcAft>
                <a:spcPts val="7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B53B2F53-1576-4D66-90B8-4186D577FD3C}" type="datetimeFigureOut">
              <a:rPr lang="en-GB" sz="1800">
                <a:solidFill>
                  <a:prstClr val="black"/>
                </a:solidFill>
              </a:rPr>
              <a:pPr eaLnBrk="1" hangingPunct="1">
                <a:defRPr/>
              </a:pPr>
              <a:t>18/06/2016</a:t>
            </a:fld>
            <a:endParaRPr lang="en-GB" sz="180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eaLnBrk="1" hangingPunct="1">
              <a:defRPr/>
            </a:pPr>
            <a:endParaRPr lang="en-GB" sz="18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FC7E62FB-DB52-4F70-8442-B66095050789}" type="slidenum">
              <a:rPr lang="en-GB" sz="1800">
                <a:solidFill>
                  <a:prstClr val="black"/>
                </a:solidFill>
              </a:rPr>
              <a:pPr eaLnBrk="1" hangingPunct="1">
                <a:defRPr/>
              </a:pPr>
              <a:t>‹Nr.›</a:t>
            </a:fld>
            <a:endParaRPr lang="en-GB" sz="1800">
              <a:solidFill>
                <a:prstClr val="black"/>
              </a:solidFill>
            </a:endParaRPr>
          </a:p>
        </p:txBody>
      </p:sp>
    </p:spTree>
    <p:extLst>
      <p:ext uri="{BB962C8B-B14F-4D97-AF65-F5344CB8AC3E}">
        <p14:creationId xmlns:p14="http://schemas.microsoft.com/office/powerpoint/2010/main" val="202918023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7BD83EF1-4FA0-4F64-8CD3-5F5D25758B14}" type="datetimeFigureOut">
              <a:rPr lang="en-GB" sz="1800">
                <a:solidFill>
                  <a:prstClr val="black"/>
                </a:solidFill>
              </a:rPr>
              <a:pPr eaLnBrk="1" hangingPunct="1">
                <a:defRPr/>
              </a:pPr>
              <a:t>18/06/2016</a:t>
            </a:fld>
            <a:endParaRPr lang="en-GB" sz="180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eaLnBrk="1" hangingPunct="1">
              <a:defRPr/>
            </a:pPr>
            <a:endParaRPr lang="en-GB" sz="18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2A63743F-E867-474D-B0CE-025F855E24FB}" type="slidenum">
              <a:rPr lang="en-GB" sz="1800">
                <a:solidFill>
                  <a:prstClr val="black"/>
                </a:solidFill>
              </a:rPr>
              <a:pPr eaLnBrk="1" hangingPunct="1">
                <a:defRPr/>
              </a:pPr>
              <a:t>‹Nr.›</a:t>
            </a:fld>
            <a:endParaRPr lang="en-GB" sz="1800">
              <a:solidFill>
                <a:prstClr val="black"/>
              </a:solidFill>
            </a:endParaRPr>
          </a:p>
        </p:txBody>
      </p:sp>
    </p:spTree>
    <p:extLst>
      <p:ext uri="{BB962C8B-B14F-4D97-AF65-F5344CB8AC3E}">
        <p14:creationId xmlns:p14="http://schemas.microsoft.com/office/powerpoint/2010/main" val="25745349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12BAB992-A89B-496C-95EE-67D5A5E83018}" type="datetimeFigureOut">
              <a:rPr lang="en-GB" sz="1800">
                <a:solidFill>
                  <a:prstClr val="black"/>
                </a:solidFill>
              </a:rPr>
              <a:pPr eaLnBrk="1" hangingPunct="1">
                <a:defRPr/>
              </a:pPr>
              <a:t>18/06/2016</a:t>
            </a:fld>
            <a:endParaRPr lang="en-GB" sz="180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eaLnBrk="1" hangingPunct="1">
              <a:defRPr/>
            </a:pPr>
            <a:endParaRPr lang="en-GB" sz="180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AE16B985-AA48-4A72-8A83-27EC56D44CFB}" type="slidenum">
              <a:rPr lang="en-GB" sz="1800">
                <a:solidFill>
                  <a:prstClr val="black"/>
                </a:solidFill>
              </a:rPr>
              <a:pPr eaLnBrk="1" hangingPunct="1">
                <a:defRPr/>
              </a:pPr>
              <a:t>‹Nr.›</a:t>
            </a:fld>
            <a:endParaRPr lang="en-GB" sz="1800">
              <a:solidFill>
                <a:prstClr val="black"/>
              </a:solidFill>
            </a:endParaRPr>
          </a:p>
        </p:txBody>
      </p:sp>
    </p:spTree>
    <p:extLst>
      <p:ext uri="{BB962C8B-B14F-4D97-AF65-F5344CB8AC3E}">
        <p14:creationId xmlns:p14="http://schemas.microsoft.com/office/powerpoint/2010/main" val="33236668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0229EDAF-495E-4824-8B31-C830D8D80CC8}" type="datetimeFigureOut">
              <a:rPr lang="en-GB" sz="1800">
                <a:solidFill>
                  <a:prstClr val="black"/>
                </a:solidFill>
              </a:rPr>
              <a:pPr eaLnBrk="1" hangingPunct="1">
                <a:defRPr/>
              </a:pPr>
              <a:t>18/06/2016</a:t>
            </a:fld>
            <a:endParaRPr lang="en-GB" sz="180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eaLnBrk="1" hangingPunct="1">
              <a:defRPr/>
            </a:pPr>
            <a:endParaRPr lang="en-GB" sz="180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D4ADE086-E307-4C75-AB35-0D4A6781E094}" type="slidenum">
              <a:rPr lang="en-GB" sz="1800">
                <a:solidFill>
                  <a:prstClr val="black"/>
                </a:solidFill>
              </a:rPr>
              <a:pPr eaLnBrk="1" hangingPunct="1">
                <a:defRPr/>
              </a:pPr>
              <a:t>‹Nr.›</a:t>
            </a:fld>
            <a:endParaRPr lang="en-GB" sz="1800">
              <a:solidFill>
                <a:prstClr val="black"/>
              </a:solidFill>
            </a:endParaRPr>
          </a:p>
        </p:txBody>
      </p:sp>
    </p:spTree>
    <p:extLst>
      <p:ext uri="{BB962C8B-B14F-4D97-AF65-F5344CB8AC3E}">
        <p14:creationId xmlns:p14="http://schemas.microsoft.com/office/powerpoint/2010/main" val="11015408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8"/>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365025370"/>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D30BD645-0A98-47A6-961A-1C1D95027D40}" type="datetimeFigureOut">
              <a:rPr lang="en-GB" sz="1800">
                <a:solidFill>
                  <a:prstClr val="black"/>
                </a:solidFill>
              </a:rPr>
              <a:pPr eaLnBrk="1" hangingPunct="1">
                <a:defRPr/>
              </a:pPr>
              <a:t>18/06/2016</a:t>
            </a:fld>
            <a:endParaRPr lang="en-GB" sz="180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eaLnBrk="1" hangingPunct="1">
              <a:defRPr/>
            </a:pPr>
            <a:endParaRPr lang="en-GB" sz="180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8917680F-47A9-49A6-9331-3FF2A609CE45}" type="slidenum">
              <a:rPr lang="en-GB" sz="1800">
                <a:solidFill>
                  <a:prstClr val="black"/>
                </a:solidFill>
              </a:rPr>
              <a:pPr eaLnBrk="1" hangingPunct="1">
                <a:defRPr/>
              </a:pPr>
              <a:t>‹Nr.›</a:t>
            </a:fld>
            <a:endParaRPr lang="en-GB" sz="1800">
              <a:solidFill>
                <a:prstClr val="black"/>
              </a:solidFill>
            </a:endParaRPr>
          </a:p>
        </p:txBody>
      </p:sp>
    </p:spTree>
    <p:extLst>
      <p:ext uri="{BB962C8B-B14F-4D97-AF65-F5344CB8AC3E}">
        <p14:creationId xmlns:p14="http://schemas.microsoft.com/office/powerpoint/2010/main" val="395022714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C33C73F4-77CD-4399-BE4A-9574607E9F5F}" type="datetimeFigureOut">
              <a:rPr lang="en-GB" sz="1800">
                <a:solidFill>
                  <a:prstClr val="black"/>
                </a:solidFill>
              </a:rPr>
              <a:pPr eaLnBrk="1" hangingPunct="1">
                <a:defRPr/>
              </a:pPr>
              <a:t>18/06/2016</a:t>
            </a:fld>
            <a:endParaRPr lang="en-GB" sz="180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eaLnBrk="1" hangingPunct="1">
              <a:defRPr/>
            </a:pPr>
            <a:endParaRPr lang="en-GB" sz="180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C4264564-C5CE-4A9B-BEE5-050D5FC5F057}" type="slidenum">
              <a:rPr lang="en-GB" sz="1800">
                <a:solidFill>
                  <a:prstClr val="black"/>
                </a:solidFill>
              </a:rPr>
              <a:pPr eaLnBrk="1" hangingPunct="1">
                <a:defRPr/>
              </a:pPr>
              <a:t>‹Nr.›</a:t>
            </a:fld>
            <a:endParaRPr lang="en-GB" sz="1800">
              <a:solidFill>
                <a:prstClr val="black"/>
              </a:solidFill>
            </a:endParaRPr>
          </a:p>
        </p:txBody>
      </p:sp>
    </p:spTree>
    <p:extLst>
      <p:ext uri="{BB962C8B-B14F-4D97-AF65-F5344CB8AC3E}">
        <p14:creationId xmlns:p14="http://schemas.microsoft.com/office/powerpoint/2010/main" val="390342554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6A926F36-A74D-404C-9EAE-8528595EDEFA}" type="datetimeFigureOut">
              <a:rPr lang="en-GB" sz="1800">
                <a:solidFill>
                  <a:prstClr val="black"/>
                </a:solidFill>
              </a:rPr>
              <a:pPr eaLnBrk="1" hangingPunct="1">
                <a:defRPr/>
              </a:pPr>
              <a:t>18/06/2016</a:t>
            </a:fld>
            <a:endParaRPr lang="en-GB" sz="180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eaLnBrk="1" hangingPunct="1">
              <a:defRPr/>
            </a:pPr>
            <a:endParaRPr lang="en-GB" sz="180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538E2A2D-BE8F-4CA6-877C-BC067AE29CDE}" type="slidenum">
              <a:rPr lang="en-GB" sz="1800">
                <a:solidFill>
                  <a:prstClr val="black"/>
                </a:solidFill>
              </a:rPr>
              <a:pPr eaLnBrk="1" hangingPunct="1">
                <a:defRPr/>
              </a:pPr>
              <a:t>‹Nr.›</a:t>
            </a:fld>
            <a:endParaRPr lang="en-GB" sz="1800">
              <a:solidFill>
                <a:prstClr val="black"/>
              </a:solidFill>
            </a:endParaRPr>
          </a:p>
        </p:txBody>
      </p:sp>
    </p:spTree>
    <p:extLst>
      <p:ext uri="{BB962C8B-B14F-4D97-AF65-F5344CB8AC3E}">
        <p14:creationId xmlns:p14="http://schemas.microsoft.com/office/powerpoint/2010/main" val="2649160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6A8B8FEC-0CD0-46A7-B1EB-21C61303A18D}" type="datetimeFigureOut">
              <a:rPr lang="en-GB" sz="1800">
                <a:solidFill>
                  <a:prstClr val="black"/>
                </a:solidFill>
              </a:rPr>
              <a:pPr eaLnBrk="1" hangingPunct="1">
                <a:defRPr/>
              </a:pPr>
              <a:t>18/06/2016</a:t>
            </a:fld>
            <a:endParaRPr lang="en-GB" sz="180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eaLnBrk="1" hangingPunct="1">
              <a:defRPr/>
            </a:pPr>
            <a:endParaRPr lang="en-GB" sz="180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E5F96CDA-4AD1-4B39-8692-55B7C8E7BB3C}" type="slidenum">
              <a:rPr lang="en-GB" sz="1800">
                <a:solidFill>
                  <a:prstClr val="black"/>
                </a:solidFill>
              </a:rPr>
              <a:pPr eaLnBrk="1" hangingPunct="1">
                <a:defRPr/>
              </a:pPr>
              <a:t>‹Nr.›</a:t>
            </a:fld>
            <a:endParaRPr lang="en-GB" sz="1800">
              <a:solidFill>
                <a:prstClr val="black"/>
              </a:solidFill>
            </a:endParaRPr>
          </a:p>
        </p:txBody>
      </p:sp>
    </p:spTree>
    <p:extLst>
      <p:ext uri="{BB962C8B-B14F-4D97-AF65-F5344CB8AC3E}">
        <p14:creationId xmlns:p14="http://schemas.microsoft.com/office/powerpoint/2010/main" val="320561562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6F226FBB-7DB2-429F-945B-E4F715A83487}" type="datetimeFigureOut">
              <a:rPr lang="en-GB" sz="1800">
                <a:solidFill>
                  <a:prstClr val="black"/>
                </a:solidFill>
              </a:rPr>
              <a:pPr eaLnBrk="1" hangingPunct="1">
                <a:defRPr/>
              </a:pPr>
              <a:t>18/06/2016</a:t>
            </a:fld>
            <a:endParaRPr lang="en-GB" sz="180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eaLnBrk="1" hangingPunct="1">
              <a:defRPr/>
            </a:pPr>
            <a:endParaRPr lang="en-GB" sz="18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AF7818C6-E5ED-4C7D-BEC9-F7A5CC4202C9}" type="slidenum">
              <a:rPr lang="en-GB" sz="1800">
                <a:solidFill>
                  <a:prstClr val="black"/>
                </a:solidFill>
              </a:rPr>
              <a:pPr eaLnBrk="1" hangingPunct="1">
                <a:defRPr/>
              </a:pPr>
              <a:t>‹Nr.›</a:t>
            </a:fld>
            <a:endParaRPr lang="en-GB" sz="1800">
              <a:solidFill>
                <a:prstClr val="black"/>
              </a:solidFill>
            </a:endParaRPr>
          </a:p>
        </p:txBody>
      </p:sp>
    </p:spTree>
    <p:extLst>
      <p:ext uri="{BB962C8B-B14F-4D97-AF65-F5344CB8AC3E}">
        <p14:creationId xmlns:p14="http://schemas.microsoft.com/office/powerpoint/2010/main" val="83088584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E84E8A2C-C717-4190-A1DE-6B7A827817C7}" type="datetimeFigureOut">
              <a:rPr lang="en-GB" sz="1800">
                <a:solidFill>
                  <a:prstClr val="black"/>
                </a:solidFill>
              </a:rPr>
              <a:pPr eaLnBrk="1" hangingPunct="1">
                <a:defRPr/>
              </a:pPr>
              <a:t>18/06/2016</a:t>
            </a:fld>
            <a:endParaRPr lang="en-GB" sz="180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eaLnBrk="1" hangingPunct="1">
              <a:defRPr/>
            </a:pPr>
            <a:endParaRPr lang="en-GB" sz="180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eaLnBrk="1" hangingPunct="1">
              <a:defRPr/>
            </a:pPr>
            <a:fld id="{EB3E8E02-E43E-492D-A506-FFE8DBF30069}" type="slidenum">
              <a:rPr lang="en-GB" sz="1800">
                <a:solidFill>
                  <a:prstClr val="black"/>
                </a:solidFill>
              </a:rPr>
              <a:pPr eaLnBrk="1" hangingPunct="1">
                <a:defRPr/>
              </a:pPr>
              <a:t>‹Nr.›</a:t>
            </a:fld>
            <a:endParaRPr lang="en-GB" sz="1800">
              <a:solidFill>
                <a:prstClr val="black"/>
              </a:solidFill>
            </a:endParaRPr>
          </a:p>
        </p:txBody>
      </p:sp>
    </p:spTree>
    <p:extLst>
      <p:ext uri="{BB962C8B-B14F-4D97-AF65-F5344CB8AC3E}">
        <p14:creationId xmlns:p14="http://schemas.microsoft.com/office/powerpoint/2010/main" val="41891211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de-DE" sz="1800">
              <a:solidFill>
                <a:prstClr val="white"/>
              </a:solidFill>
            </a:endParaRPr>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de-DE" sz="1800">
              <a:solidFill>
                <a:prstClr val="white"/>
              </a:solidFill>
            </a:endParaRPr>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defTabSz="457200" eaLnBrk="1" fontAlgn="auto" hangingPunct="1">
              <a:lnSpc>
                <a:spcPts val="1200"/>
              </a:lnSpc>
              <a:spcBef>
                <a:spcPts val="0"/>
              </a:spcBef>
              <a:spcAft>
                <a:spcPts val="600"/>
              </a:spcAft>
            </a:pPr>
            <a:endParaRPr lang="de-DE"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de-DE" sz="1800">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de-DE" sz="1800">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3" name="Bild 12" descr="RKI-Logo_RGB_P300C.tif"/>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14270841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de-DE" sz="1800">
              <a:solidFill>
                <a:prstClr val="white"/>
              </a:solidFill>
            </a:endParaRPr>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defTabSz="457200" eaLnBrk="1" fontAlgn="auto" hangingPunct="1">
              <a:lnSpc>
                <a:spcPts val="1200"/>
              </a:lnSpc>
              <a:spcBef>
                <a:spcPts val="0"/>
              </a:spcBef>
              <a:spcAft>
                <a:spcPts val="600"/>
              </a:spcAft>
            </a:pPr>
            <a:endParaRPr lang="de-DE" dirty="0">
              <a:solidFill>
                <a:srgbClr val="FFFFFF"/>
              </a:solidFill>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de-DE" sz="1800">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2" name="Bild 11" descr="RKI-Logo_RGB_P300C.tif"/>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de-DE" sz="1800">
              <a:solidFill>
                <a:prstClr val="white"/>
              </a:solidFill>
            </a:endParaRPr>
          </a:p>
        </p:txBody>
      </p:sp>
    </p:spTree>
    <p:extLst>
      <p:ext uri="{BB962C8B-B14F-4D97-AF65-F5344CB8AC3E}">
        <p14:creationId xmlns:p14="http://schemas.microsoft.com/office/powerpoint/2010/main" val="29411594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02.11.15</a:t>
            </a:r>
            <a:endParaRPr lang="de-DE"/>
          </a:p>
        </p:txBody>
      </p:sp>
      <p:sp>
        <p:nvSpPr>
          <p:cNvPr id="5" name="Fußzeilenplatzhalter 4"/>
          <p:cNvSpPr>
            <a:spLocks noGrp="1"/>
          </p:cNvSpPr>
          <p:nvPr>
            <p:ph type="ftr" sz="quarter" idx="11"/>
          </p:nvPr>
        </p:nvSpPr>
        <p:spPr/>
        <p:txBody>
          <a:bodyPr/>
          <a:lstStyle/>
          <a:p>
            <a:r>
              <a:rPr lang="de-DE" smtClean="0"/>
              <a:t>Lorem ipsum dolor sit</a:t>
            </a:r>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273193794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02.11.15</a:t>
            </a:r>
            <a:endParaRPr lang="de-DE"/>
          </a:p>
        </p:txBody>
      </p:sp>
      <p:sp>
        <p:nvSpPr>
          <p:cNvPr id="4" name="Fußzeilenplatzhalter 3"/>
          <p:cNvSpPr>
            <a:spLocks noGrp="1"/>
          </p:cNvSpPr>
          <p:nvPr>
            <p:ph type="ftr" sz="quarter" idx="11"/>
          </p:nvPr>
        </p:nvSpPr>
        <p:spPr/>
        <p:txBody>
          <a:bodyPr/>
          <a:lstStyle/>
          <a:p>
            <a:r>
              <a:rPr lang="de-DE" smtClean="0"/>
              <a:t>Lorem ipsum dolor sit</a:t>
            </a:r>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47398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28600" y="1524000"/>
            <a:ext cx="426720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524000"/>
            <a:ext cx="4267200" cy="4762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38184834"/>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r>
              <a:rPr lang="de-DE" smtClean="0"/>
              <a:t>02.11.15</a:t>
            </a:r>
            <a:endParaRPr lang="de-DE" dirty="0"/>
          </a:p>
        </p:txBody>
      </p:sp>
      <p:sp>
        <p:nvSpPr>
          <p:cNvPr id="4" name="Fußzeilenplatzhalter 3"/>
          <p:cNvSpPr>
            <a:spLocks noGrp="1"/>
          </p:cNvSpPr>
          <p:nvPr>
            <p:ph type="ftr" sz="quarter" idx="11"/>
          </p:nvPr>
        </p:nvSpPr>
        <p:spPr/>
        <p:txBody>
          <a:bodyPr/>
          <a:lstStyle/>
          <a:p>
            <a:r>
              <a:rPr lang="de-DE" smtClean="0"/>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828176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02.11.15</a:t>
            </a:r>
            <a:endParaRPr lang="de-DE"/>
          </a:p>
        </p:txBody>
      </p:sp>
      <p:sp>
        <p:nvSpPr>
          <p:cNvPr id="3" name="Fußzeilenplatzhalter 2"/>
          <p:cNvSpPr>
            <a:spLocks noGrp="1"/>
          </p:cNvSpPr>
          <p:nvPr>
            <p:ph type="ftr" sz="quarter" idx="11"/>
          </p:nvPr>
        </p:nvSpPr>
        <p:spPr/>
        <p:txBody>
          <a:bodyPr/>
          <a:lstStyle/>
          <a:p>
            <a:r>
              <a:rPr lang="de-DE" smtClean="0"/>
              <a:t>Lorem ipsum dolor sit</a:t>
            </a:r>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468927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Rechteck 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de-DE" sz="1800">
              <a:solidFill>
                <a:prstClr val="white"/>
              </a:solidFill>
            </a:endParaRPr>
          </a:p>
        </p:txBody>
      </p:sp>
      <p:sp>
        <p:nvSpPr>
          <p:cNvPr id="7" name="Rechteck 6"/>
          <p:cNvSpPr/>
          <p:nvPr userDrawn="1"/>
        </p:nvSpPr>
        <p:spPr>
          <a:xfrm>
            <a:off x="0" y="1384875"/>
            <a:ext cx="8752360" cy="4355538"/>
          </a:xfrm>
          <a:prstGeom prst="rect">
            <a:avLst/>
          </a:prstGeom>
          <a:solidFill>
            <a:srgbClr val="006EC7"/>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de-DE" sz="1800">
              <a:solidFill>
                <a:prstClr val="white"/>
              </a:solidFill>
            </a:endParaRPr>
          </a:p>
        </p:txBody>
      </p:sp>
      <p:sp>
        <p:nvSpPr>
          <p:cNvPr id="9" name="Textfeld 8"/>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648000" tIns="234000" rIns="684000" bIns="450000" numCol="1" spcCol="0" rtlCol="0" fromWordArt="0" anchor="ctr" anchorCtr="0" forceAA="0" compatLnSpc="1">
            <a:prstTxWarp prst="textNoShape">
              <a:avLst/>
            </a:prstTxWarp>
            <a:noAutofit/>
          </a:bodyPr>
          <a:lstStyle/>
          <a:p>
            <a:pPr defTabSz="457200" eaLnBrk="1" fontAlgn="auto" hangingPunct="1">
              <a:lnSpc>
                <a:spcPts val="1200"/>
              </a:lnSpc>
              <a:spcBef>
                <a:spcPts val="0"/>
              </a:spcBef>
              <a:spcAft>
                <a:spcPts val="600"/>
              </a:spcAft>
            </a:pPr>
            <a:endParaRPr lang="de-DE" dirty="0">
              <a:solidFill>
                <a:srgbClr val="FFFFFF"/>
              </a:solidFill>
              <a:ea typeface="ＭＳ 明朝"/>
              <a:cs typeface="Calibri"/>
            </a:endParaRPr>
          </a:p>
        </p:txBody>
      </p:sp>
      <p:sp>
        <p:nvSpPr>
          <p:cNvPr id="2"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cxnSp>
        <p:nvCxnSpPr>
          <p:cNvPr id="11" name="Gerade Verbindung 10"/>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de-DE" sz="1800">
              <a:solidFill>
                <a:prstClr val="white"/>
              </a:solidFill>
            </a:endParaRPr>
          </a:p>
        </p:txBody>
      </p:sp>
      <p:sp>
        <p:nvSpPr>
          <p:cNvPr id="15" name="Bildplatzhalter 14"/>
          <p:cNvSpPr>
            <a:spLocks noGrp="1"/>
          </p:cNvSpPr>
          <p:nvPr>
            <p:ph type="pic" sz="quarter" idx="13"/>
          </p:nvPr>
        </p:nvSpPr>
        <p:spPr>
          <a:xfrm>
            <a:off x="0" y="1384300"/>
            <a:ext cx="3319463" cy="4356100"/>
          </a:xfrm>
        </p:spPr>
        <p:txBody>
          <a:bodyPr/>
          <a:lstStyle/>
          <a:p>
            <a:endParaRPr lang="de-DE"/>
          </a:p>
        </p:txBody>
      </p:sp>
      <p:sp>
        <p:nvSpPr>
          <p:cNvPr id="16" name="Rechteck 15"/>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de-DE" sz="1800">
              <a:solidFill>
                <a:prstClr val="white"/>
              </a:solidFill>
            </a:endParaRPr>
          </a:p>
        </p:txBody>
      </p:sp>
      <p:sp>
        <p:nvSpPr>
          <p:cNvPr id="17"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3" name="Bild 12" descr="RKI-Logo_RGB_P300C.tif"/>
          <p:cNvPicPr>
            <a:picLocks noChangeAspect="1"/>
          </p:cNvPicPr>
          <p:nvPr userDrawn="1"/>
        </p:nvPicPr>
        <p:blipFill>
          <a:blip r:embed="rId2"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Tree>
    <p:extLst>
      <p:ext uri="{BB962C8B-B14F-4D97-AF65-F5344CB8AC3E}">
        <p14:creationId xmlns:p14="http://schemas.microsoft.com/office/powerpoint/2010/main" val="590198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sp>
        <p:nvSpPr>
          <p:cNvPr id="13" name="Rechteck 12"/>
          <p:cNvSpPr/>
          <p:nvPr userDrawn="1"/>
        </p:nvSpPr>
        <p:spPr>
          <a:xfrm>
            <a:off x="6409267" y="118533"/>
            <a:ext cx="2411205" cy="927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de-DE" sz="1800">
              <a:solidFill>
                <a:prstClr val="white"/>
              </a:solidFill>
            </a:endParaRPr>
          </a:p>
        </p:txBody>
      </p:sp>
      <p:pic>
        <p:nvPicPr>
          <p:cNvPr id="3" name="Bild 2" descr="PPT_Background_4zu3_RBGNEU.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80" y="1384875"/>
            <a:ext cx="8746484" cy="4358640"/>
          </a:xfrm>
          <a:prstGeom prst="rect">
            <a:avLst/>
          </a:prstGeom>
        </p:spPr>
      </p:pic>
      <p:sp>
        <p:nvSpPr>
          <p:cNvPr id="21" name="Textfeld 20"/>
          <p:cNvSpPr txBox="1"/>
          <p:nvPr userDrawn="1"/>
        </p:nvSpPr>
        <p:spPr>
          <a:xfrm>
            <a:off x="3624352" y="2264791"/>
            <a:ext cx="5124112" cy="2678578"/>
          </a:xfrm>
          <a:prstGeom prst="rect">
            <a:avLst/>
          </a:prstGeom>
          <a:solidFill>
            <a:srgbClr val="4D8AD2"/>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252000" tIns="234000" rIns="252000" bIns="450000" numCol="1" spcCol="0" rtlCol="0" fromWordArt="0" anchor="ctr" anchorCtr="0" forceAA="0" compatLnSpc="1">
            <a:prstTxWarp prst="textNoShape">
              <a:avLst/>
            </a:prstTxWarp>
            <a:noAutofit/>
          </a:bodyPr>
          <a:lstStyle/>
          <a:p>
            <a:pPr defTabSz="457200" eaLnBrk="1" fontAlgn="auto" hangingPunct="1">
              <a:lnSpc>
                <a:spcPts val="1200"/>
              </a:lnSpc>
              <a:spcBef>
                <a:spcPts val="0"/>
              </a:spcBef>
              <a:spcAft>
                <a:spcPts val="600"/>
              </a:spcAft>
            </a:pPr>
            <a:endParaRPr lang="de-DE" dirty="0">
              <a:solidFill>
                <a:srgbClr val="FFFFFF"/>
              </a:solidFill>
              <a:ea typeface="ＭＳ 明朝"/>
              <a:cs typeface="Calibri"/>
            </a:endParaRPr>
          </a:p>
        </p:txBody>
      </p:sp>
      <p:cxnSp>
        <p:nvCxnSpPr>
          <p:cNvPr id="23" name="Gerade Verbindung 22"/>
          <p:cNvCxnSpPr/>
          <p:nvPr userDrawn="1"/>
        </p:nvCxnSpPr>
        <p:spPr>
          <a:xfrm>
            <a:off x="3934890" y="2015660"/>
            <a:ext cx="0" cy="3160410"/>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8439734" y="2009669"/>
            <a:ext cx="0" cy="3166401"/>
          </a:xfrm>
          <a:prstGeom prst="line">
            <a:avLst/>
          </a:prstGeom>
          <a:ln>
            <a:solidFill>
              <a:schemeClr val="bg1"/>
            </a:solid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2">
            <a:schemeClr val="accent1"/>
          </a:lnRef>
          <a:fillRef idx="0">
            <a:schemeClr val="accent1"/>
          </a:fillRef>
          <a:effectRef idx="1">
            <a:schemeClr val="accent1"/>
          </a:effectRef>
          <a:fontRef idx="minor">
            <a:schemeClr val="tx1"/>
          </a:fontRef>
        </p:style>
      </p:cxnSp>
      <p:sp>
        <p:nvSpPr>
          <p:cNvPr id="2" name="Rechteck 1"/>
          <p:cNvSpPr/>
          <p:nvPr userDrawn="1"/>
        </p:nvSpPr>
        <p:spPr>
          <a:xfrm>
            <a:off x="89647" y="6432176"/>
            <a:ext cx="8658817" cy="4258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de-DE" sz="1800">
              <a:solidFill>
                <a:prstClr val="white"/>
              </a:solidFill>
            </a:endParaRPr>
          </a:p>
        </p:txBody>
      </p:sp>
      <p:sp>
        <p:nvSpPr>
          <p:cNvPr id="10" name="Titel 1"/>
          <p:cNvSpPr>
            <a:spLocks noGrp="1"/>
          </p:cNvSpPr>
          <p:nvPr>
            <p:ph type="ctrTitle"/>
          </p:nvPr>
        </p:nvSpPr>
        <p:spPr>
          <a:xfrm>
            <a:off x="3934890" y="2267305"/>
            <a:ext cx="4504844" cy="1548940"/>
          </a:xfrm>
        </p:spPr>
        <p:txBody>
          <a:bodyPr lIns="252000" tIns="252000" rIns="252000" bIns="108000" anchor="t" anchorCtr="0">
            <a:noAutofit/>
          </a:bodyPr>
          <a:lstStyle>
            <a:lvl1pPr algn="l">
              <a:defRPr sz="2200" b="1" i="0">
                <a:solidFill>
                  <a:schemeClr val="bg1"/>
                </a:solidFill>
              </a:defRPr>
            </a:lvl1pPr>
          </a:lstStyle>
          <a:p>
            <a:r>
              <a:rPr lang="de-DE" dirty="0" smtClean="0"/>
              <a:t>Mastertitelformat bearbeiten</a:t>
            </a:r>
            <a:endParaRPr lang="de-DE" dirty="0"/>
          </a:p>
        </p:txBody>
      </p:sp>
      <p:sp>
        <p:nvSpPr>
          <p:cNvPr id="11" name="Textplatzhalter 16"/>
          <p:cNvSpPr>
            <a:spLocks noGrp="1"/>
          </p:cNvSpPr>
          <p:nvPr>
            <p:ph type="body" sz="quarter" idx="14"/>
          </p:nvPr>
        </p:nvSpPr>
        <p:spPr>
          <a:xfrm>
            <a:off x="3935413" y="3816244"/>
            <a:ext cx="4503737" cy="1127125"/>
          </a:xfrm>
        </p:spPr>
        <p:txBody>
          <a:bodyPr lIns="252000" tIns="108000" rIns="252000" bIns="252000" anchor="b" anchorCtr="0">
            <a:noAutofit/>
          </a:bodyPr>
          <a:lstStyle>
            <a:lvl1pPr marL="0" indent="0">
              <a:lnSpc>
                <a:spcPts val="2200"/>
              </a:lnSpc>
              <a:spcBef>
                <a:spcPts val="0"/>
              </a:spcBef>
              <a:buNone/>
              <a:defRPr sz="1800">
                <a:solidFill>
                  <a:schemeClr val="bg1"/>
                </a:solidFill>
              </a:defRPr>
            </a:lvl1pPr>
            <a:lvl2pPr marL="457200" indent="0">
              <a:buNone/>
              <a:defRPr>
                <a:solidFill>
                  <a:srgbClr val="FFFFFF"/>
                </a:solidFill>
              </a:defRPr>
            </a:lvl2pPr>
            <a:lvl3pPr marL="914400" indent="0">
              <a:buNone/>
              <a:defRPr>
                <a:solidFill>
                  <a:srgbClr val="FFFFFF"/>
                </a:solidFill>
              </a:defRPr>
            </a:lvl3pPr>
            <a:lvl4pPr marL="1371600" indent="0">
              <a:buNone/>
              <a:defRPr>
                <a:solidFill>
                  <a:srgbClr val="FFFFFF"/>
                </a:solidFill>
              </a:defRPr>
            </a:lvl4pPr>
            <a:lvl5pPr marL="1828800" indent="0">
              <a:buNone/>
              <a:defRPr>
                <a:solidFill>
                  <a:srgbClr val="FFFFFF"/>
                </a:solidFill>
              </a:defRPr>
            </a:lvl5pPr>
          </a:lstStyle>
          <a:p>
            <a:pPr lvl="0"/>
            <a:r>
              <a:rPr lang="de-DE" dirty="0" smtClean="0"/>
              <a:t>Mastertextformat bearbeiten</a:t>
            </a:r>
          </a:p>
        </p:txBody>
      </p:sp>
      <p:pic>
        <p:nvPicPr>
          <p:cNvPr id="12" name="Bild 11" descr="RKI-Logo_RGB_P300C.tif"/>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6770379" y="332655"/>
            <a:ext cx="2050093" cy="594649"/>
          </a:xfrm>
          <a:prstGeom prst="rect">
            <a:avLst/>
          </a:prstGeom>
        </p:spPr>
      </p:pic>
      <p:sp>
        <p:nvSpPr>
          <p:cNvPr id="14" name="Rechteck 13"/>
          <p:cNvSpPr/>
          <p:nvPr userDrawn="1"/>
        </p:nvSpPr>
        <p:spPr>
          <a:xfrm>
            <a:off x="8748464" y="2267304"/>
            <a:ext cx="395537" cy="2676064"/>
          </a:xfrm>
          <a:prstGeom prst="rect">
            <a:avLst/>
          </a:prstGeom>
          <a:solidFill>
            <a:srgbClr val="80A5DC"/>
          </a:solidFill>
          <a:ln>
            <a:noFill/>
          </a:ln>
          <a:effectLst/>
          <a:extLst>
            <a:ext uri="{FAA26D3D-D897-4be2-8F04-BA451C77F1D7}">
              <ma14:placeholderFlag xmlns="" xmlns:ma14="http://schemas.microsoft.com/office/mac/drawingml/2011/main"/>
            </a:ext>
            <a:ext uri="{C572A759-6A51-4108-AA02-DFA0A04FC94B}">
              <ma14:wrappingTextBoxFlag xmlns=""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eaLnBrk="1" fontAlgn="auto" hangingPunct="1">
              <a:spcBef>
                <a:spcPts val="0"/>
              </a:spcBef>
              <a:spcAft>
                <a:spcPts val="0"/>
              </a:spcAft>
            </a:pPr>
            <a:endParaRPr lang="de-DE" sz="1800">
              <a:solidFill>
                <a:prstClr val="white"/>
              </a:solidFill>
            </a:endParaRPr>
          </a:p>
        </p:txBody>
      </p:sp>
    </p:spTree>
    <p:extLst>
      <p:ext uri="{BB962C8B-B14F-4D97-AF65-F5344CB8AC3E}">
        <p14:creationId xmlns:p14="http://schemas.microsoft.com/office/powerpoint/2010/main" val="24419624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smtClean="0"/>
              <a:t>02.11.15</a:t>
            </a:r>
            <a:endParaRPr lang="de-DE"/>
          </a:p>
        </p:txBody>
      </p:sp>
      <p:sp>
        <p:nvSpPr>
          <p:cNvPr id="5" name="Fußzeilenplatzhalter 4"/>
          <p:cNvSpPr>
            <a:spLocks noGrp="1"/>
          </p:cNvSpPr>
          <p:nvPr>
            <p:ph type="ftr" sz="quarter" idx="11"/>
          </p:nvPr>
        </p:nvSpPr>
        <p:spPr/>
        <p:txBody>
          <a:bodyPr/>
          <a:lstStyle/>
          <a:p>
            <a:r>
              <a:rPr lang="de-DE" smtClean="0"/>
              <a:t>Lorem ipsum dolor sit</a:t>
            </a:r>
            <a:endParaRPr lang="de-DE"/>
          </a:p>
        </p:txBody>
      </p:sp>
      <p:sp>
        <p:nvSpPr>
          <p:cNvPr id="6" name="Foliennummernplatzhalter 5"/>
          <p:cNvSpPr>
            <a:spLocks noGrp="1"/>
          </p:cNvSpPr>
          <p:nvPr>
            <p:ph type="sldNum" sz="quarter" idx="12"/>
          </p:nvPr>
        </p:nvSpPr>
        <p:spPr/>
        <p:txBody>
          <a:bodyPr/>
          <a:lstStyle/>
          <a:p>
            <a:fld id="{162A217B-ED1C-D84B-8478-63C77FA79618}" type="slidenum">
              <a:rPr lang="de-DE" smtClean="0"/>
              <a:pPr/>
              <a:t>‹Nr.›</a:t>
            </a:fld>
            <a:endParaRPr lang="de-DE"/>
          </a:p>
        </p:txBody>
      </p:sp>
      <p:sp>
        <p:nvSpPr>
          <p:cNvPr id="11" name="Inhaltsplatzhalter 2"/>
          <p:cNvSpPr>
            <a:spLocks noGrp="1"/>
          </p:cNvSpPr>
          <p:nvPr>
            <p:ph sz="quarter" idx="13"/>
          </p:nvPr>
        </p:nvSpPr>
        <p:spPr>
          <a:xfrm>
            <a:off x="457199" y="1155700"/>
            <a:ext cx="8092593" cy="5302250"/>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9645779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02.11.15</a:t>
            </a:r>
            <a:endParaRPr lang="de-DE"/>
          </a:p>
        </p:txBody>
      </p:sp>
      <p:sp>
        <p:nvSpPr>
          <p:cNvPr id="4" name="Fußzeilenplatzhalter 3"/>
          <p:cNvSpPr>
            <a:spLocks noGrp="1"/>
          </p:cNvSpPr>
          <p:nvPr>
            <p:ph type="ftr" sz="quarter" idx="11"/>
          </p:nvPr>
        </p:nvSpPr>
        <p:spPr/>
        <p:txBody>
          <a:bodyPr/>
          <a:lstStyle/>
          <a:p>
            <a:r>
              <a:rPr lang="de-DE" smtClean="0"/>
              <a:t>Lorem ipsum dolor sit</a:t>
            </a:r>
            <a:endParaRPr lang="de-DE"/>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a:p>
        </p:txBody>
      </p:sp>
      <p:sp>
        <p:nvSpPr>
          <p:cNvPr id="8" name="Inhaltsplatzhalter 7"/>
          <p:cNvSpPr>
            <a:spLocks noGrp="1"/>
          </p:cNvSpPr>
          <p:nvPr>
            <p:ph sz="quarter" idx="13"/>
          </p:nvPr>
        </p:nvSpPr>
        <p:spPr>
          <a:xfrm>
            <a:off x="4606442" y="1155699"/>
            <a:ext cx="3943350" cy="5295901"/>
          </a:xfrm>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9" name="Inhaltsplatzhalter 7"/>
          <p:cNvSpPr>
            <a:spLocks noGrp="1"/>
          </p:cNvSpPr>
          <p:nvPr>
            <p:ph sz="quarter" idx="14"/>
          </p:nvPr>
        </p:nvSpPr>
        <p:spPr>
          <a:xfrm>
            <a:off x="454844" y="1155699"/>
            <a:ext cx="3943350" cy="5295901"/>
          </a:xfrm>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10"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Tree>
    <p:extLst>
      <p:ext uri="{BB962C8B-B14F-4D97-AF65-F5344CB8AC3E}">
        <p14:creationId xmlns:p14="http://schemas.microsoft.com/office/powerpoint/2010/main" val="8000898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2"/>
          <p:cNvSpPr>
            <a:spLocks noGrp="1"/>
          </p:cNvSpPr>
          <p:nvPr>
            <p:ph type="dt" sz="half" idx="10"/>
          </p:nvPr>
        </p:nvSpPr>
        <p:spPr/>
        <p:txBody>
          <a:bodyPr/>
          <a:lstStyle/>
          <a:p>
            <a:r>
              <a:rPr lang="de-DE" smtClean="0"/>
              <a:t>02.11.15</a:t>
            </a:r>
            <a:endParaRPr lang="de-DE" dirty="0"/>
          </a:p>
        </p:txBody>
      </p:sp>
      <p:sp>
        <p:nvSpPr>
          <p:cNvPr id="4" name="Fußzeilenplatzhalter 3"/>
          <p:cNvSpPr>
            <a:spLocks noGrp="1"/>
          </p:cNvSpPr>
          <p:nvPr>
            <p:ph type="ftr" sz="quarter" idx="11"/>
          </p:nvPr>
        </p:nvSpPr>
        <p:spPr/>
        <p:txBody>
          <a:bodyPr/>
          <a:lstStyle/>
          <a:p>
            <a:r>
              <a:rPr lang="de-DE" smtClean="0"/>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Tree>
    <p:extLst>
      <p:ext uri="{BB962C8B-B14F-4D97-AF65-F5344CB8AC3E}">
        <p14:creationId xmlns:p14="http://schemas.microsoft.com/office/powerpoint/2010/main" val="14668906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02.11.15</a:t>
            </a:r>
            <a:endParaRPr lang="de-DE"/>
          </a:p>
        </p:txBody>
      </p:sp>
      <p:sp>
        <p:nvSpPr>
          <p:cNvPr id="3" name="Fußzeilenplatzhalter 2"/>
          <p:cNvSpPr>
            <a:spLocks noGrp="1"/>
          </p:cNvSpPr>
          <p:nvPr>
            <p:ph type="ftr" sz="quarter" idx="11"/>
          </p:nvPr>
        </p:nvSpPr>
        <p:spPr/>
        <p:txBody>
          <a:bodyPr/>
          <a:lstStyle/>
          <a:p>
            <a:r>
              <a:rPr lang="de-DE" smtClean="0"/>
              <a:t>Lorem ipsum dolor sit</a:t>
            </a:r>
            <a:endParaRPr lang="de-DE"/>
          </a:p>
        </p:txBody>
      </p:sp>
      <p:sp>
        <p:nvSpPr>
          <p:cNvPr id="4" name="Foliennummernplatzhalter 3"/>
          <p:cNvSpPr>
            <a:spLocks noGrp="1"/>
          </p:cNvSpPr>
          <p:nvPr>
            <p:ph type="sldNum" sz="quarter" idx="12"/>
          </p:nvPr>
        </p:nvSpPr>
        <p:spPr/>
        <p:txBody>
          <a:bodyPr/>
          <a:lstStyle/>
          <a:p>
            <a:fld id="{162A217B-ED1C-D84B-8478-63C77FA79618}" type="slidenum">
              <a:rPr lang="de-DE" smtClean="0"/>
              <a:pPr/>
              <a:t>‹Nr.›</a:t>
            </a:fld>
            <a:endParaRPr lang="de-DE"/>
          </a:p>
        </p:txBody>
      </p:sp>
    </p:spTree>
    <p:extLst>
      <p:ext uri="{BB962C8B-B14F-4D97-AF65-F5344CB8AC3E}">
        <p14:creationId xmlns:p14="http://schemas.microsoft.com/office/powerpoint/2010/main" val="339474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0696439"/>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5537182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076357"/>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69292502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3405835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vmlDrawing" Target="../drawings/vmlDrawing1.v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oleObject" Target="../embeddings/oleObject1.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slideLayout" Target="../slideLayouts/slideLayout38.xml"/><Relationship Id="rId7"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tiff"/><Relationship Id="rId3" Type="http://schemas.openxmlformats.org/officeDocument/2006/relationships/slideLayout" Target="../slideLayouts/slideLayout44.xml"/><Relationship Id="rId7"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dirty="0" smtClean="0"/>
              <a:t>Klicken Sie, um das Titelformat zu bearbeiten</a:t>
            </a:r>
          </a:p>
        </p:txBody>
      </p:sp>
      <p:sp>
        <p:nvSpPr>
          <p:cNvPr id="1027" name="Rectangle 3"/>
          <p:cNvSpPr>
            <a:spLocks noGrp="1" noChangeArrowheads="1"/>
          </p:cNvSpPr>
          <p:nvPr>
            <p:ph type="body" idx="1"/>
          </p:nvPr>
        </p:nvSpPr>
        <p:spPr bwMode="auto">
          <a:xfrm>
            <a:off x="228600" y="1524000"/>
            <a:ext cx="86868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Klicken Sie, um die Formate des Vorlagentextes zu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028" name="Rectangle 24"/>
          <p:cNvSpPr>
            <a:spLocks noChangeArrowheads="1"/>
          </p:cNvSpPr>
          <p:nvPr userDrawn="1"/>
        </p:nvSpPr>
        <p:spPr bwMode="auto">
          <a:xfrm>
            <a:off x="0" y="6321252"/>
            <a:ext cx="9144000" cy="34925"/>
          </a:xfrm>
          <a:prstGeom prst="rect">
            <a:avLst/>
          </a:prstGeom>
          <a:gradFill rotWithShape="1">
            <a:gsLst>
              <a:gs pos="0">
                <a:schemeClr val="tx1"/>
              </a:gs>
              <a:gs pos="100000">
                <a:srgbClr val="0099CC"/>
              </a:gs>
            </a:gsLst>
            <a:lin ang="0" scaled="1"/>
          </a:gra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defRPr/>
            </a:pPr>
            <a:endParaRPr lang="de-DE" u="sng" smtClean="0"/>
          </a:p>
        </p:txBody>
      </p:sp>
      <p:sp>
        <p:nvSpPr>
          <p:cNvPr id="11" name="Text Box 25"/>
          <p:cNvSpPr txBox="1">
            <a:spLocks noChangeArrowheads="1"/>
          </p:cNvSpPr>
          <p:nvPr userDrawn="1"/>
        </p:nvSpPr>
        <p:spPr bwMode="auto">
          <a:xfrm>
            <a:off x="7546280" y="6381328"/>
            <a:ext cx="1346200" cy="369887"/>
          </a:xfrm>
          <a:prstGeom prst="rect">
            <a:avLst/>
          </a:prstGeom>
          <a:noFill/>
          <a:ln w="12700">
            <a:noFill/>
            <a:miter lim="800000"/>
            <a:headEnd type="none" w="sm" len="sm"/>
            <a:tailEnd type="none" w="sm" len="sm"/>
          </a:ln>
          <a:effectLst/>
        </p:spPr>
        <p:txBody>
          <a:bodyPr wrap="none" lIns="0" tIns="0" rIns="0" bIns="0">
            <a:spAutoFit/>
          </a:bodyPr>
          <a:lstStyle/>
          <a:p>
            <a:pPr eaLnBrk="1" hangingPunct="1">
              <a:defRPr/>
            </a:pPr>
            <a:r>
              <a:rPr lang="de-DE" sz="2400" b="1" dirty="0">
                <a:solidFill>
                  <a:srgbClr val="FF6600"/>
                </a:solidFill>
                <a:effectLst>
                  <a:outerShdw blurRad="38100" dist="38100" dir="2700000" algn="tl">
                    <a:srgbClr val="C0C0C0"/>
                  </a:outerShdw>
                </a:effectLst>
                <a:latin typeface="Arial" charset="0"/>
              </a:rPr>
              <a:t>INSTAND</a:t>
            </a:r>
          </a:p>
        </p:txBody>
      </p:sp>
      <p:sp>
        <p:nvSpPr>
          <p:cNvPr id="2" name="Textfeld 1"/>
          <p:cNvSpPr txBox="1"/>
          <p:nvPr userDrawn="1"/>
        </p:nvSpPr>
        <p:spPr>
          <a:xfrm>
            <a:off x="2303748" y="6438900"/>
            <a:ext cx="4831188" cy="338554"/>
          </a:xfrm>
          <a:prstGeom prst="rect">
            <a:avLst/>
          </a:prstGeom>
          <a:noFill/>
        </p:spPr>
        <p:txBody>
          <a:bodyPr wrap="square" rtlCol="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de-DE" sz="800" dirty="0" smtClean="0">
                <a:solidFill>
                  <a:srgbClr val="000000"/>
                </a:solidFill>
                <a:latin typeface="+mn-lt"/>
              </a:rPr>
              <a:t>Donoso &amp; Zeichhardt – Geneva, 21-23 June 2016</a:t>
            </a:r>
          </a:p>
          <a:p>
            <a:pPr algn="ctr"/>
            <a:r>
              <a:rPr lang="en-US" sz="800" dirty="0" smtClean="0">
                <a:solidFill>
                  <a:srgbClr val="000000"/>
                </a:solidFill>
                <a:latin typeface="+mn-lt"/>
              </a:rPr>
              <a:t>Accelerating Progress towards Measles/Rubella Control and Elimination Goals</a:t>
            </a:r>
          </a:p>
        </p:txBody>
      </p:sp>
      <p:pic>
        <p:nvPicPr>
          <p:cNvPr id="3" name="Grafik 2"/>
          <p:cNvPicPr>
            <a:picLocks noChangeAspect="1"/>
          </p:cNvPicPr>
          <p:nvPr userDrawn="1"/>
        </p:nvPicPr>
        <p:blipFill>
          <a:blip r:embed="rId15"/>
          <a:stretch>
            <a:fillRect/>
          </a:stretch>
        </p:blipFill>
        <p:spPr>
          <a:xfrm>
            <a:off x="7149934" y="6382457"/>
            <a:ext cx="338390" cy="368758"/>
          </a:xfrm>
          <a:prstGeom prst="rect">
            <a:avLst/>
          </a:prstGeom>
        </p:spPr>
      </p:pic>
      <p:sp>
        <p:nvSpPr>
          <p:cNvPr id="10" name="Text Box 25"/>
          <p:cNvSpPr txBox="1">
            <a:spLocks noChangeArrowheads="1"/>
          </p:cNvSpPr>
          <p:nvPr userDrawn="1"/>
        </p:nvSpPr>
        <p:spPr bwMode="auto">
          <a:xfrm>
            <a:off x="251520" y="6381476"/>
            <a:ext cx="751809" cy="369332"/>
          </a:xfrm>
          <a:prstGeom prst="rect">
            <a:avLst/>
          </a:prstGeom>
          <a:noFill/>
          <a:ln w="12700">
            <a:noFill/>
            <a:miter lim="800000"/>
            <a:headEnd type="none" w="sm" len="sm"/>
            <a:tailEnd type="none" w="sm" len="sm"/>
          </a:ln>
          <a:effectLst/>
        </p:spPr>
        <p:txBody>
          <a:bodyPr wrap="none" lIns="0" tIns="0" rIns="0" bIns="0">
            <a:spAutoFit/>
          </a:bodyPr>
          <a:lstStyle/>
          <a:p>
            <a:pPr eaLnBrk="1" hangingPunct="1">
              <a:defRPr/>
            </a:pPr>
            <a:r>
              <a:rPr lang="de-DE" sz="2400" b="1" i="1" dirty="0" err="1" smtClean="0">
                <a:solidFill>
                  <a:srgbClr val="000000"/>
                </a:solidFill>
                <a:effectLst>
                  <a:outerShdw blurRad="38100" dist="38100" dir="2700000" algn="tl">
                    <a:srgbClr val="C0C0C0"/>
                  </a:outerShdw>
                </a:effectLst>
                <a:latin typeface="Arial" charset="0"/>
              </a:rPr>
              <a:t>IQVD</a:t>
            </a:r>
            <a:endParaRPr lang="de-DE" sz="2400" b="1" i="1" dirty="0">
              <a:solidFill>
                <a:srgbClr val="000000"/>
              </a:solidFill>
              <a:effectLst>
                <a:outerShdw blurRad="38100" dist="38100" dir="2700000" algn="tl">
                  <a:srgbClr val="C0C0C0"/>
                </a:outerShdw>
              </a:effectLst>
              <a:latin typeface="Arial" charset="0"/>
            </a:endParaRPr>
          </a:p>
        </p:txBody>
      </p:sp>
      <p:sp>
        <p:nvSpPr>
          <p:cNvPr id="12" name="Text Box 25"/>
          <p:cNvSpPr txBox="1">
            <a:spLocks noChangeArrowheads="1"/>
          </p:cNvSpPr>
          <p:nvPr userDrawn="1"/>
        </p:nvSpPr>
        <p:spPr bwMode="auto">
          <a:xfrm>
            <a:off x="1511660" y="6381476"/>
            <a:ext cx="684483" cy="369332"/>
          </a:xfrm>
          <a:prstGeom prst="rect">
            <a:avLst/>
          </a:prstGeom>
          <a:noFill/>
          <a:ln w="12700">
            <a:noFill/>
            <a:miter lim="800000"/>
            <a:headEnd type="none" w="sm" len="sm"/>
            <a:tailEnd type="none" w="sm" len="sm"/>
          </a:ln>
          <a:effectLst/>
        </p:spPr>
        <p:txBody>
          <a:bodyPr wrap="none" lIns="0" tIns="0" rIns="0" bIns="0">
            <a:spAutoFit/>
          </a:bodyPr>
          <a:lstStyle/>
          <a:p>
            <a:pPr eaLnBrk="1" hangingPunct="1">
              <a:defRPr/>
            </a:pPr>
            <a:r>
              <a:rPr lang="de-DE" sz="2400" b="1" i="1" dirty="0" smtClean="0">
                <a:solidFill>
                  <a:srgbClr val="000000"/>
                </a:solidFill>
                <a:effectLst>
                  <a:outerShdw blurRad="38100" dist="38100" dir="2700000" algn="tl">
                    <a:srgbClr val="C0C0C0"/>
                  </a:outerShdw>
                </a:effectLst>
                <a:latin typeface="Arial" charset="0"/>
              </a:rPr>
              <a:t>GBD</a:t>
            </a:r>
            <a:endParaRPr lang="de-DE" sz="2400" b="1" i="1" dirty="0">
              <a:solidFill>
                <a:srgbClr val="000000"/>
              </a:solidFill>
              <a:effectLst>
                <a:outerShdw blurRad="38100" dist="38100" dir="2700000" algn="tl">
                  <a:srgbClr val="C0C0C0"/>
                </a:outerShdw>
              </a:effectLst>
              <a:latin typeface="Arial" charset="0"/>
            </a:endParaRPr>
          </a:p>
        </p:txBody>
      </p:sp>
    </p:spTree>
  </p:cSld>
  <p:clrMap bg1="dk2" tx1="lt1" bg2="dk1"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000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000000"/>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a:solidFill>
            <a:srgbClr val="000000"/>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a:solidFill>
            <a:srgbClr val="000000"/>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a:solidFill>
            <a:srgbClr val="000000"/>
          </a:solidFill>
          <a:effectLst>
            <a:outerShdw blurRad="38100" dist="38100" dir="2700000" algn="tl">
              <a:srgbClr val="C0C0C0"/>
            </a:outerShdw>
          </a:effectLst>
          <a:latin typeface="Arial" charset="0"/>
        </a:defRPr>
      </a:lvl5pPr>
      <a:lvl6pPr marL="457200" algn="ctr" rtl="0" fontAlgn="base">
        <a:spcBef>
          <a:spcPct val="0"/>
        </a:spcBef>
        <a:spcAft>
          <a:spcPct val="0"/>
        </a:spcAft>
        <a:defRPr sz="3200" b="1">
          <a:solidFill>
            <a:srgbClr val="000099"/>
          </a:solidFill>
          <a:effectLst>
            <a:outerShdw blurRad="38100" dist="38100" dir="2700000" algn="tl">
              <a:srgbClr val="C0C0C0"/>
            </a:outerShdw>
          </a:effectLst>
          <a:latin typeface="Arial" charset="0"/>
        </a:defRPr>
      </a:lvl6pPr>
      <a:lvl7pPr marL="914400" algn="ctr" rtl="0" fontAlgn="base">
        <a:spcBef>
          <a:spcPct val="0"/>
        </a:spcBef>
        <a:spcAft>
          <a:spcPct val="0"/>
        </a:spcAft>
        <a:defRPr sz="3200" b="1">
          <a:solidFill>
            <a:srgbClr val="000099"/>
          </a:solidFill>
          <a:effectLst>
            <a:outerShdw blurRad="38100" dist="38100" dir="2700000" algn="tl">
              <a:srgbClr val="C0C0C0"/>
            </a:outerShdw>
          </a:effectLst>
          <a:latin typeface="Arial" charset="0"/>
        </a:defRPr>
      </a:lvl7pPr>
      <a:lvl8pPr marL="1371600" algn="ctr" rtl="0" fontAlgn="base">
        <a:spcBef>
          <a:spcPct val="0"/>
        </a:spcBef>
        <a:spcAft>
          <a:spcPct val="0"/>
        </a:spcAft>
        <a:defRPr sz="3200" b="1">
          <a:solidFill>
            <a:srgbClr val="000099"/>
          </a:solidFill>
          <a:effectLst>
            <a:outerShdw blurRad="38100" dist="38100" dir="2700000" algn="tl">
              <a:srgbClr val="C0C0C0"/>
            </a:outerShdw>
          </a:effectLst>
          <a:latin typeface="Arial" charset="0"/>
        </a:defRPr>
      </a:lvl8pPr>
      <a:lvl9pPr marL="1828800" algn="ctr" rtl="0" fontAlgn="base">
        <a:spcBef>
          <a:spcPct val="0"/>
        </a:spcBef>
        <a:spcAft>
          <a:spcPct val="0"/>
        </a:spcAft>
        <a:defRPr sz="3200" b="1">
          <a:solidFill>
            <a:srgbClr val="000099"/>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0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00"/>
          </a:solidFill>
          <a:latin typeface="+mn-lt"/>
        </a:defRPr>
      </a:lvl2pPr>
      <a:lvl3pPr marL="1143000" indent="-228600" algn="l" rtl="0" eaLnBrk="0" fontAlgn="base" hangingPunct="0">
        <a:spcBef>
          <a:spcPct val="20000"/>
        </a:spcBef>
        <a:spcAft>
          <a:spcPct val="0"/>
        </a:spcAft>
        <a:buChar char="•"/>
        <a:defRPr sz="20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25"/>
          <p:cNvGraphicFramePr>
            <a:graphicFrameLocks noChangeAspect="1"/>
          </p:cNvGraphicFramePr>
          <p:nvPr userDrawn="1"/>
        </p:nvGraphicFramePr>
        <p:xfrm>
          <a:off x="6881813" y="182563"/>
          <a:ext cx="2057400" cy="365125"/>
        </p:xfrm>
        <a:graphic>
          <a:graphicData uri="http://schemas.openxmlformats.org/presentationml/2006/ole">
            <mc:AlternateContent xmlns:mc="http://schemas.openxmlformats.org/markup-compatibility/2006">
              <mc:Choice xmlns:v="urn:schemas-microsoft-com:vml" Requires="v">
                <p:oleObj spid="_x0000_s2208" name="Photo Editor Photo" r:id="rId14" imgW="4285714" imgH="676369" progId="MSPhotoEd.3">
                  <p:embed/>
                </p:oleObj>
              </mc:Choice>
              <mc:Fallback>
                <p:oleObj name="Photo Editor Photo" r:id="rId14" imgW="4285714" imgH="676369" progId="MSPhotoEd.3">
                  <p:embed/>
                  <p:pic>
                    <p:nvPicPr>
                      <p:cNvPr id="0" name="Object 2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81813" y="182563"/>
                        <a:ext cx="20574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19"/>
          <p:cNvSpPr>
            <a:spLocks noChangeArrowheads="1"/>
          </p:cNvSpPr>
          <p:nvPr userDrawn="1"/>
        </p:nvSpPr>
        <p:spPr bwMode="auto">
          <a:xfrm>
            <a:off x="161925" y="6370638"/>
            <a:ext cx="1096963" cy="338137"/>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45720" tIns="0" rIns="0" bIns="0"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defRPr/>
            </a:pPr>
            <a:r>
              <a:rPr lang="en-GB" sz="800" smtClean="0">
                <a:solidFill>
                  <a:srgbClr val="000000"/>
                </a:solidFill>
                <a:latin typeface="Arial" panose="020B0604020202020204" pitchFamily="34" charset="0"/>
              </a:rPr>
              <a:t> </a:t>
            </a:r>
            <a:endParaRPr lang="en-US" sz="800" smtClean="0">
              <a:solidFill>
                <a:srgbClr val="000000"/>
              </a:solidFill>
              <a:latin typeface="Arial" panose="020B0604020202020204" pitchFamily="34" charset="0"/>
            </a:endParaRPr>
          </a:p>
        </p:txBody>
      </p:sp>
      <p:sp>
        <p:nvSpPr>
          <p:cNvPr id="2052" name="Rectangle 20"/>
          <p:cNvSpPr>
            <a:spLocks noChangeArrowheads="1"/>
          </p:cNvSpPr>
          <p:nvPr userDrawn="1"/>
        </p:nvSpPr>
        <p:spPr bwMode="auto">
          <a:xfrm>
            <a:off x="1300163" y="6370638"/>
            <a:ext cx="6540500" cy="338137"/>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defRPr/>
            </a:pPr>
            <a:endParaRPr lang="de-DE" sz="1800" smtClean="0">
              <a:solidFill>
                <a:srgbClr val="000000"/>
              </a:solidFill>
              <a:latin typeface="Arial" panose="020B0604020202020204" pitchFamily="34" charset="0"/>
            </a:endParaRPr>
          </a:p>
        </p:txBody>
      </p:sp>
      <p:sp>
        <p:nvSpPr>
          <p:cNvPr id="2053" name="Rectangle 21"/>
          <p:cNvSpPr>
            <a:spLocks noChangeArrowheads="1"/>
          </p:cNvSpPr>
          <p:nvPr userDrawn="1"/>
        </p:nvSpPr>
        <p:spPr bwMode="auto">
          <a:xfrm>
            <a:off x="7880350" y="6369050"/>
            <a:ext cx="1096963" cy="33655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defRPr/>
            </a:pPr>
            <a:r>
              <a:rPr lang="en-US" sz="800" b="1" smtClean="0">
                <a:solidFill>
                  <a:srgbClr val="FFFFFF"/>
                </a:solidFill>
                <a:latin typeface="Arial" panose="020B0604020202020204" pitchFamily="34" charset="0"/>
              </a:rPr>
              <a:t>2008 Report on the </a:t>
            </a:r>
          </a:p>
          <a:p>
            <a:pPr>
              <a:defRPr/>
            </a:pPr>
            <a:r>
              <a:rPr lang="en-US" sz="800" b="1" smtClean="0">
                <a:solidFill>
                  <a:srgbClr val="FFFFFF"/>
                </a:solidFill>
                <a:latin typeface="Arial" panose="020B0604020202020204" pitchFamily="34" charset="0"/>
              </a:rPr>
              <a:t>global AIDS epidemic</a:t>
            </a:r>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8" name="Title Placeholder 1"/>
          <p:cNvSpPr>
            <a:spLocks noGrp="1"/>
          </p:cNvSpPr>
          <p:nvPr>
            <p:ph type="title"/>
          </p:nvPr>
        </p:nvSpPr>
        <p:spPr bwMode="auto">
          <a:xfrm>
            <a:off x="457200" y="116632"/>
            <a:ext cx="8229600" cy="13010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9" name="Text Placeholder 2"/>
          <p:cNvSpPr>
            <a:spLocks noGrp="1"/>
          </p:cNvSpPr>
          <p:nvPr>
            <p:ph type="body" idx="1"/>
          </p:nvPr>
        </p:nvSpPr>
        <p:spPr bwMode="auto">
          <a:xfrm>
            <a:off x="457200" y="1628800"/>
            <a:ext cx="8229600"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cxnSp>
        <p:nvCxnSpPr>
          <p:cNvPr id="9" name="Straight Connector 8"/>
          <p:cNvCxnSpPr/>
          <p:nvPr/>
        </p:nvCxnSpPr>
        <p:spPr>
          <a:xfrm>
            <a:off x="0" y="1484313"/>
            <a:ext cx="9144000" cy="0"/>
          </a:xfrm>
          <a:prstGeom prst="line">
            <a:avLst/>
          </a:prstGeom>
          <a:ln w="44450">
            <a:solidFill>
              <a:srgbClr val="41A2AA"/>
            </a:solidFill>
          </a:ln>
        </p:spPr>
        <p:style>
          <a:lnRef idx="1">
            <a:schemeClr val="accent1"/>
          </a:lnRef>
          <a:fillRef idx="0">
            <a:schemeClr val="accent1"/>
          </a:fillRef>
          <a:effectRef idx="0">
            <a:schemeClr val="accent1"/>
          </a:effectRef>
          <a:fontRef idx="minor">
            <a:schemeClr val="tx1"/>
          </a:fontRef>
        </p:style>
      </p:cxnSp>
      <p:pic>
        <p:nvPicPr>
          <p:cNvPr id="7" name="Picture 6" descr="Powerpoint-footer-2013.jpg"/>
          <p:cNvPicPr>
            <a:picLocks noChangeAspect="1"/>
          </p:cNvPicPr>
          <p:nvPr userDrawn="1"/>
        </p:nvPicPr>
        <p:blipFill>
          <a:blip r:embed="rId13" cstate="print"/>
          <a:stretch>
            <a:fillRect/>
          </a:stretch>
        </p:blipFill>
        <p:spPr>
          <a:xfrm>
            <a:off x="0" y="5797296"/>
            <a:ext cx="9144000" cy="1060704"/>
          </a:xfrm>
          <a:prstGeom prst="rect">
            <a:avLst/>
          </a:prstGeom>
        </p:spPr>
      </p:pic>
      <p:sp>
        <p:nvSpPr>
          <p:cNvPr id="8" name="Text Box 11"/>
          <p:cNvSpPr txBox="1">
            <a:spLocks noChangeArrowheads="1"/>
          </p:cNvSpPr>
          <p:nvPr userDrawn="1"/>
        </p:nvSpPr>
        <p:spPr bwMode="auto">
          <a:xfrm>
            <a:off x="3929063" y="6008688"/>
            <a:ext cx="5138737" cy="461665"/>
          </a:xfrm>
          <a:prstGeom prst="rect">
            <a:avLst/>
          </a:prstGeom>
          <a:noFill/>
          <a:ln w="9525">
            <a:noFill/>
            <a:miter lim="800000"/>
            <a:headEnd/>
            <a:tailEnd/>
          </a:ln>
          <a:effectLst/>
        </p:spPr>
        <p:txBody>
          <a:bodyPr>
            <a:spAutoFit/>
          </a:bodyPr>
          <a:lstStyle/>
          <a:p>
            <a:pPr algn="r" eaLnBrk="1" hangingPunct="1">
              <a:defRPr/>
            </a:pPr>
            <a:r>
              <a:rPr lang="en-GB" sz="1200" dirty="0" smtClean="0">
                <a:solidFill>
                  <a:prstClr val="white"/>
                </a:solidFill>
                <a:latin typeface="Arial" charset="0"/>
              </a:rPr>
              <a:t>13</a:t>
            </a:r>
            <a:r>
              <a:rPr lang="en-GB" sz="1200" baseline="30000" dirty="0" smtClean="0">
                <a:solidFill>
                  <a:prstClr val="white"/>
                </a:solidFill>
                <a:latin typeface="Arial" charset="0"/>
              </a:rPr>
              <a:t>th</a:t>
            </a:r>
            <a:r>
              <a:rPr lang="en-GB" sz="1200" dirty="0" smtClean="0">
                <a:solidFill>
                  <a:prstClr val="white"/>
                </a:solidFill>
                <a:latin typeface="Arial" charset="0"/>
              </a:rPr>
              <a:t> GMRLNM - European region</a:t>
            </a:r>
            <a:endParaRPr lang="en-GB" sz="1200" i="1" dirty="0">
              <a:solidFill>
                <a:prstClr val="white"/>
              </a:solidFill>
              <a:latin typeface="Arial" charset="0"/>
            </a:endParaRPr>
          </a:p>
          <a:p>
            <a:pPr algn="r" eaLnBrk="1" hangingPunct="1">
              <a:spcBef>
                <a:spcPct val="50000"/>
              </a:spcBef>
              <a:defRPr/>
            </a:pPr>
            <a:r>
              <a:rPr lang="de-DE" sz="800" dirty="0" smtClean="0">
                <a:solidFill>
                  <a:prstClr val="white"/>
                </a:solidFill>
                <a:latin typeface="Arial" charset="0"/>
              </a:rPr>
              <a:t>30 June 2015</a:t>
            </a:r>
            <a:endParaRPr lang="en-US" sz="800" dirty="0">
              <a:solidFill>
                <a:prstClr val="white"/>
              </a:solidFill>
              <a:latin typeface="Arial" charset="0"/>
            </a:endParaRPr>
          </a:p>
        </p:txBody>
      </p:sp>
    </p:spTree>
    <p:extLst>
      <p:ext uri="{BB962C8B-B14F-4D97-AF65-F5344CB8AC3E}">
        <p14:creationId xmlns:p14="http://schemas.microsoft.com/office/powerpoint/2010/main" val="1500717153"/>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iming>
    <p:tnLst>
      <p:par>
        <p:cTn id="1" dur="indefinite" restart="never" nodeType="tmRoot"/>
      </p:par>
    </p:tnLst>
  </p:timing>
  <p:txStyles>
    <p:titleStyle>
      <a:lvl1pPr algn="l" rtl="0" fontAlgn="base">
        <a:spcBef>
          <a:spcPct val="0"/>
        </a:spcBef>
        <a:spcAft>
          <a:spcPct val="0"/>
        </a:spcAft>
        <a:defRPr sz="4400" kern="1200">
          <a:solidFill>
            <a:srgbClr val="00558F"/>
          </a:solidFill>
          <a:latin typeface="Arial" pitchFamily="34" charset="0"/>
          <a:ea typeface="+mj-ea"/>
          <a:cs typeface="Arial" pitchFamily="34" charset="0"/>
        </a:defRPr>
      </a:lvl1pPr>
      <a:lvl2pPr algn="l" rtl="0" fontAlgn="base">
        <a:spcBef>
          <a:spcPct val="0"/>
        </a:spcBef>
        <a:spcAft>
          <a:spcPct val="0"/>
        </a:spcAft>
        <a:defRPr sz="4400">
          <a:solidFill>
            <a:srgbClr val="2C5B79"/>
          </a:solidFill>
          <a:latin typeface="Arial" charset="0"/>
          <a:cs typeface="Arial" charset="0"/>
        </a:defRPr>
      </a:lvl2pPr>
      <a:lvl3pPr algn="l" rtl="0" fontAlgn="base">
        <a:spcBef>
          <a:spcPct val="0"/>
        </a:spcBef>
        <a:spcAft>
          <a:spcPct val="0"/>
        </a:spcAft>
        <a:defRPr sz="4400">
          <a:solidFill>
            <a:srgbClr val="2C5B79"/>
          </a:solidFill>
          <a:latin typeface="Arial" charset="0"/>
          <a:cs typeface="Arial" charset="0"/>
        </a:defRPr>
      </a:lvl3pPr>
      <a:lvl4pPr algn="l" rtl="0" fontAlgn="base">
        <a:spcBef>
          <a:spcPct val="0"/>
        </a:spcBef>
        <a:spcAft>
          <a:spcPct val="0"/>
        </a:spcAft>
        <a:defRPr sz="4400">
          <a:solidFill>
            <a:srgbClr val="2C5B79"/>
          </a:solidFill>
          <a:latin typeface="Arial" charset="0"/>
          <a:cs typeface="Arial" charset="0"/>
        </a:defRPr>
      </a:lvl4pPr>
      <a:lvl5pPr algn="l" rtl="0" fontAlgn="base">
        <a:spcBef>
          <a:spcPct val="0"/>
        </a:spcBef>
        <a:spcAft>
          <a:spcPct val="0"/>
        </a:spcAft>
        <a:defRPr sz="4400">
          <a:solidFill>
            <a:srgbClr val="2C5B79"/>
          </a:solidFill>
          <a:latin typeface="Arial" charset="0"/>
          <a:cs typeface="Arial" charset="0"/>
        </a:defRPr>
      </a:lvl5pPr>
      <a:lvl6pPr marL="457200" algn="l" rtl="0" fontAlgn="base">
        <a:spcBef>
          <a:spcPct val="0"/>
        </a:spcBef>
        <a:spcAft>
          <a:spcPct val="0"/>
        </a:spcAft>
        <a:defRPr sz="4400">
          <a:solidFill>
            <a:srgbClr val="2C5B79"/>
          </a:solidFill>
          <a:latin typeface="Arial" charset="0"/>
          <a:cs typeface="Arial" charset="0"/>
        </a:defRPr>
      </a:lvl6pPr>
      <a:lvl7pPr marL="914400" algn="l" rtl="0" fontAlgn="base">
        <a:spcBef>
          <a:spcPct val="0"/>
        </a:spcBef>
        <a:spcAft>
          <a:spcPct val="0"/>
        </a:spcAft>
        <a:defRPr sz="4400">
          <a:solidFill>
            <a:srgbClr val="2C5B79"/>
          </a:solidFill>
          <a:latin typeface="Arial" charset="0"/>
          <a:cs typeface="Arial" charset="0"/>
        </a:defRPr>
      </a:lvl7pPr>
      <a:lvl8pPr marL="1371600" algn="l" rtl="0" fontAlgn="base">
        <a:spcBef>
          <a:spcPct val="0"/>
        </a:spcBef>
        <a:spcAft>
          <a:spcPct val="0"/>
        </a:spcAft>
        <a:defRPr sz="4400">
          <a:solidFill>
            <a:srgbClr val="2C5B79"/>
          </a:solidFill>
          <a:latin typeface="Arial" charset="0"/>
          <a:cs typeface="Arial" charset="0"/>
        </a:defRPr>
      </a:lvl8pPr>
      <a:lvl9pPr marL="1828800" algn="l" rtl="0" fontAlgn="base">
        <a:spcBef>
          <a:spcPct val="0"/>
        </a:spcBef>
        <a:spcAft>
          <a:spcPct val="0"/>
        </a:spcAft>
        <a:defRPr sz="4400">
          <a:solidFill>
            <a:srgbClr val="2C5B79"/>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pPr defTabSz="457200" eaLnBrk="1" fontAlgn="auto" hangingPunct="1">
              <a:spcBef>
                <a:spcPts val="0"/>
              </a:spcBef>
              <a:spcAft>
                <a:spcPts val="0"/>
              </a:spcAft>
            </a:pPr>
            <a:r>
              <a:rPr lang="de-DE" dirty="0" smtClean="0">
                <a:latin typeface="Calibri"/>
              </a:rPr>
              <a:t>02.11.15</a:t>
            </a:r>
            <a:endParaRPr lang="de-DE" dirty="0">
              <a:latin typeface="Calibri"/>
            </a:endParaRPr>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pPr defTabSz="457200" eaLnBrk="1" fontAlgn="auto" hangingPunct="1">
              <a:spcBef>
                <a:spcPts val="0"/>
              </a:spcBef>
              <a:spcAft>
                <a:spcPts val="0"/>
              </a:spcAft>
            </a:pPr>
            <a:r>
              <a:rPr lang="de-DE" dirty="0" err="1" smtClean="0">
                <a:latin typeface="Calibri"/>
              </a:rPr>
              <a:t>Lorem</a:t>
            </a:r>
            <a:r>
              <a:rPr lang="de-DE" dirty="0" smtClean="0">
                <a:latin typeface="Calibri"/>
              </a:rPr>
              <a:t> </a:t>
            </a:r>
            <a:r>
              <a:rPr lang="de-DE" dirty="0" err="1" smtClean="0">
                <a:latin typeface="Calibri"/>
              </a:rPr>
              <a:t>ipsum</a:t>
            </a:r>
            <a:r>
              <a:rPr lang="de-DE" dirty="0" smtClean="0">
                <a:latin typeface="Calibri"/>
              </a:rPr>
              <a:t> </a:t>
            </a:r>
            <a:r>
              <a:rPr lang="de-DE" dirty="0" err="1" smtClean="0">
                <a:latin typeface="Calibri"/>
              </a:rPr>
              <a:t>dolor</a:t>
            </a:r>
            <a:r>
              <a:rPr lang="de-DE" dirty="0" smtClean="0">
                <a:latin typeface="Calibri"/>
              </a:rPr>
              <a:t> </a:t>
            </a:r>
            <a:r>
              <a:rPr lang="de-DE" dirty="0" err="1" smtClean="0">
                <a:latin typeface="Calibri"/>
              </a:rPr>
              <a:t>sit</a:t>
            </a:r>
            <a:endParaRPr lang="de-DE" dirty="0">
              <a:latin typeface="Calibri"/>
            </a:endParaRPr>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pPr defTabSz="457200" eaLnBrk="1" fontAlgn="auto" hangingPunct="1">
              <a:spcBef>
                <a:spcPts val="0"/>
              </a:spcBef>
              <a:spcAft>
                <a:spcPts val="0"/>
              </a:spcAft>
            </a:pPr>
            <a:fld id="{162A217B-ED1C-D84B-8478-63C77FA79618}" type="slidenum">
              <a:rPr lang="de-DE" smtClean="0">
                <a:latin typeface="Calibri"/>
              </a:rPr>
              <a:pPr defTabSz="457200" eaLnBrk="1" fontAlgn="auto" hangingPunct="1">
                <a:spcBef>
                  <a:spcPts val="0"/>
                </a:spcBef>
                <a:spcAft>
                  <a:spcPts val="0"/>
                </a:spcAft>
              </a:pPr>
              <a:t>‹Nr.›</a:t>
            </a:fld>
            <a:endParaRPr lang="de-DE" dirty="0">
              <a:latin typeface="Calibri"/>
            </a:endParaRPr>
          </a:p>
        </p:txBody>
      </p:sp>
      <p:cxnSp>
        <p:nvCxnSpPr>
          <p:cNvPr id="12" name="Gerade Verbindung 11"/>
          <p:cNvCxnSpPr/>
          <p:nvPr userDrawn="1"/>
        </p:nvCxnSpPr>
        <p:spPr>
          <a:xfrm>
            <a:off x="8042054" y="6636373"/>
            <a:ext cx="10866"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spTree>
    <p:extLst>
      <p:ext uri="{BB962C8B-B14F-4D97-AF65-F5344CB8AC3E}">
        <p14:creationId xmlns:p14="http://schemas.microsoft.com/office/powerpoint/2010/main" val="1123599972"/>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692696"/>
            <a:ext cx="8092592" cy="338554"/>
          </a:xfrm>
          <a:prstGeom prst="rect">
            <a:avLst/>
          </a:prstGeom>
        </p:spPr>
        <p:txBody>
          <a:bodyPr vert="horz" lIns="0" tIns="0" rIns="0" bIns="0" rtlCol="0" anchor="t" anchorCtr="0">
            <a:spAutoFit/>
          </a:bodyPr>
          <a:lstStyle/>
          <a:p>
            <a:r>
              <a:rPr lang="de-DE" dirty="0" smtClean="0"/>
              <a:t>Mastertitelformat bearbeiten</a:t>
            </a:r>
            <a:endParaRPr lang="de-DE" dirty="0"/>
          </a:p>
        </p:txBody>
      </p:sp>
      <p:sp>
        <p:nvSpPr>
          <p:cNvPr id="3" name="Textplatzhalter 2"/>
          <p:cNvSpPr>
            <a:spLocks noGrp="1"/>
          </p:cNvSpPr>
          <p:nvPr>
            <p:ph type="body" idx="1"/>
          </p:nvPr>
        </p:nvSpPr>
        <p:spPr>
          <a:xfrm>
            <a:off x="457199" y="1155700"/>
            <a:ext cx="8092593" cy="5302250"/>
          </a:xfrm>
          <a:prstGeom prst="rect">
            <a:avLst/>
          </a:prstGeom>
        </p:spPr>
        <p:txBody>
          <a:bodyPr vert="horz" lIns="0" tIns="0" rIns="0" bIns="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2"/>
          </p:nvPr>
        </p:nvSpPr>
        <p:spPr>
          <a:xfrm>
            <a:off x="564825" y="6622713"/>
            <a:ext cx="1860421" cy="195750"/>
          </a:xfrm>
          <a:prstGeom prst="rect">
            <a:avLst/>
          </a:prstGeom>
        </p:spPr>
        <p:txBody>
          <a:bodyPr vert="horz" lIns="0" tIns="0" rIns="0" bIns="45720" rtlCol="0" anchor="t" anchorCtr="0"/>
          <a:lstStyle>
            <a:lvl1pPr algn="l">
              <a:defRPr sz="1200">
                <a:solidFill>
                  <a:srgbClr val="006EC7"/>
                </a:solidFill>
              </a:defRPr>
            </a:lvl1pPr>
          </a:lstStyle>
          <a:p>
            <a:pPr defTabSz="457200" eaLnBrk="1" fontAlgn="auto" hangingPunct="1">
              <a:spcBef>
                <a:spcPts val="0"/>
              </a:spcBef>
              <a:spcAft>
                <a:spcPts val="0"/>
              </a:spcAft>
            </a:pPr>
            <a:r>
              <a:rPr lang="de-DE" dirty="0" smtClean="0">
                <a:latin typeface="Calibri"/>
              </a:rPr>
              <a:t>02.11.15</a:t>
            </a:r>
            <a:endParaRPr lang="de-DE" dirty="0">
              <a:latin typeface="Calibri"/>
            </a:endParaRPr>
          </a:p>
        </p:txBody>
      </p:sp>
      <p:sp>
        <p:nvSpPr>
          <p:cNvPr id="5" name="Fußzeilenplatzhalter 4"/>
          <p:cNvSpPr>
            <a:spLocks noGrp="1"/>
          </p:cNvSpPr>
          <p:nvPr>
            <p:ph type="ftr" sz="quarter" idx="3"/>
          </p:nvPr>
        </p:nvSpPr>
        <p:spPr>
          <a:xfrm>
            <a:off x="2699791" y="6622713"/>
            <a:ext cx="5182675" cy="195750"/>
          </a:xfrm>
          <a:prstGeom prst="rect">
            <a:avLst/>
          </a:prstGeom>
        </p:spPr>
        <p:txBody>
          <a:bodyPr vert="horz" lIns="0" tIns="0" rIns="0" bIns="45720" rtlCol="0" anchor="t" anchorCtr="0"/>
          <a:lstStyle>
            <a:lvl1pPr algn="l">
              <a:defRPr sz="1200">
                <a:solidFill>
                  <a:srgbClr val="006EC7"/>
                </a:solidFill>
              </a:defRPr>
            </a:lvl1pPr>
          </a:lstStyle>
          <a:p>
            <a:pPr defTabSz="457200" eaLnBrk="1" fontAlgn="auto" hangingPunct="1">
              <a:spcBef>
                <a:spcPts val="0"/>
              </a:spcBef>
              <a:spcAft>
                <a:spcPts val="0"/>
              </a:spcAft>
            </a:pPr>
            <a:r>
              <a:rPr lang="de-DE" dirty="0" err="1" smtClean="0">
                <a:latin typeface="Calibri"/>
              </a:rPr>
              <a:t>Lorem</a:t>
            </a:r>
            <a:r>
              <a:rPr lang="de-DE" dirty="0" smtClean="0">
                <a:latin typeface="Calibri"/>
              </a:rPr>
              <a:t> </a:t>
            </a:r>
            <a:r>
              <a:rPr lang="de-DE" dirty="0" err="1" smtClean="0">
                <a:latin typeface="Calibri"/>
              </a:rPr>
              <a:t>ipsum</a:t>
            </a:r>
            <a:r>
              <a:rPr lang="de-DE" dirty="0" smtClean="0">
                <a:latin typeface="Calibri"/>
              </a:rPr>
              <a:t> </a:t>
            </a:r>
            <a:r>
              <a:rPr lang="de-DE" dirty="0" err="1" smtClean="0">
                <a:latin typeface="Calibri"/>
              </a:rPr>
              <a:t>dolor</a:t>
            </a:r>
            <a:r>
              <a:rPr lang="de-DE" dirty="0" smtClean="0">
                <a:latin typeface="Calibri"/>
              </a:rPr>
              <a:t> </a:t>
            </a:r>
            <a:r>
              <a:rPr lang="de-DE" dirty="0" err="1" smtClean="0">
                <a:latin typeface="Calibri"/>
              </a:rPr>
              <a:t>sit</a:t>
            </a:r>
            <a:endParaRPr lang="de-DE" dirty="0">
              <a:latin typeface="Calibri"/>
            </a:endParaRPr>
          </a:p>
        </p:txBody>
      </p:sp>
      <p:sp>
        <p:nvSpPr>
          <p:cNvPr id="6" name="Foliennummernplatzhalter 5"/>
          <p:cNvSpPr>
            <a:spLocks noGrp="1"/>
          </p:cNvSpPr>
          <p:nvPr>
            <p:ph type="sldNum" sz="quarter" idx="4"/>
          </p:nvPr>
        </p:nvSpPr>
        <p:spPr>
          <a:xfrm>
            <a:off x="8052920" y="6622713"/>
            <a:ext cx="496872" cy="195750"/>
          </a:xfrm>
          <a:prstGeom prst="rect">
            <a:avLst/>
          </a:prstGeom>
        </p:spPr>
        <p:txBody>
          <a:bodyPr vert="horz" lIns="0" tIns="0" rIns="0" bIns="45720" rtlCol="0" anchor="t" anchorCtr="0"/>
          <a:lstStyle>
            <a:lvl1pPr algn="ctr">
              <a:defRPr sz="1200">
                <a:solidFill>
                  <a:srgbClr val="006EC7"/>
                </a:solidFill>
              </a:defRPr>
            </a:lvl1pPr>
          </a:lstStyle>
          <a:p>
            <a:pPr defTabSz="457200" eaLnBrk="1" fontAlgn="auto" hangingPunct="1">
              <a:spcBef>
                <a:spcPts val="0"/>
              </a:spcBef>
              <a:spcAft>
                <a:spcPts val="0"/>
              </a:spcAft>
            </a:pPr>
            <a:fld id="{162A217B-ED1C-D84B-8478-63C77FA79618}" type="slidenum">
              <a:rPr lang="de-DE" smtClean="0">
                <a:latin typeface="Calibri"/>
              </a:rPr>
              <a:pPr defTabSz="457200" eaLnBrk="1" fontAlgn="auto" hangingPunct="1">
                <a:spcBef>
                  <a:spcPts val="0"/>
                </a:spcBef>
                <a:spcAft>
                  <a:spcPts val="0"/>
                </a:spcAft>
              </a:pPr>
              <a:t>‹Nr.›</a:t>
            </a:fld>
            <a:endParaRPr lang="de-DE" dirty="0">
              <a:latin typeface="Calibri"/>
            </a:endParaRPr>
          </a:p>
        </p:txBody>
      </p:sp>
      <p:cxnSp>
        <p:nvCxnSpPr>
          <p:cNvPr id="12" name="Gerade Verbindung 11"/>
          <p:cNvCxnSpPr/>
          <p:nvPr userDrawn="1"/>
        </p:nvCxnSpPr>
        <p:spPr>
          <a:xfrm>
            <a:off x="8042054" y="6636373"/>
            <a:ext cx="10866"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628377"/>
            <a:ext cx="0" cy="229623"/>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622713"/>
            <a:ext cx="0" cy="23528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564139" y="6636373"/>
            <a:ext cx="0" cy="221627"/>
          </a:xfrm>
          <a:prstGeom prst="line">
            <a:avLst/>
          </a:prstGeom>
          <a:ln w="6350">
            <a:solidFill>
              <a:srgbClr val="006EC7"/>
            </a:solidFill>
          </a:ln>
          <a:effectLst/>
        </p:spPr>
        <p:style>
          <a:lnRef idx="2">
            <a:schemeClr val="accent1"/>
          </a:lnRef>
          <a:fillRef idx="0">
            <a:schemeClr val="accent1"/>
          </a:fillRef>
          <a:effectRef idx="1">
            <a:schemeClr val="accent1"/>
          </a:effectRef>
          <a:fontRef idx="minor">
            <a:schemeClr val="tx1"/>
          </a:fontRef>
        </p:style>
      </p:cxnSp>
      <p:pic>
        <p:nvPicPr>
          <p:cNvPr id="15" name="Bild 14" descr="RKI-Logo_RGB_P300C.tif"/>
          <p:cNvPicPr>
            <a:picLocks noChangeAspect="1"/>
          </p:cNvPicPr>
          <p:nvPr userDrawn="1"/>
        </p:nvPicPr>
        <p:blipFill>
          <a:blip r:embed="rId8" cstate="print">
            <a:alphaModFix/>
            <a:extLst>
              <a:ext uri="{28A0092B-C50C-407E-A947-70E740481C1C}">
                <a14:useLocalDpi xmlns:a14="http://schemas.microsoft.com/office/drawing/2010/main" val="0"/>
              </a:ext>
            </a:extLst>
          </a:blip>
          <a:stretch>
            <a:fillRect/>
          </a:stretch>
        </p:blipFill>
        <p:spPr>
          <a:xfrm>
            <a:off x="7206623" y="182309"/>
            <a:ext cx="1656184" cy="480392"/>
          </a:xfrm>
          <a:prstGeom prst="rect">
            <a:avLst/>
          </a:prstGeom>
        </p:spPr>
      </p:pic>
    </p:spTree>
    <p:extLst>
      <p:ext uri="{BB962C8B-B14F-4D97-AF65-F5344CB8AC3E}">
        <p14:creationId xmlns:p14="http://schemas.microsoft.com/office/powerpoint/2010/main" val="1170274218"/>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Lst>
  <p:hf hdr="0"/>
  <p:txStyles>
    <p:titleStyle>
      <a:lvl1pPr algn="l" defTabSz="457200" rtl="0" eaLnBrk="1" latinLnBrk="0" hangingPunct="1">
        <a:lnSpc>
          <a:spcPct val="100000"/>
        </a:lnSpc>
        <a:spcBef>
          <a:spcPct val="0"/>
        </a:spcBef>
        <a:buNone/>
        <a:defRPr sz="2200" b="1" kern="1200">
          <a:solidFill>
            <a:srgbClr val="006EC7"/>
          </a:solidFill>
          <a:latin typeface="+mj-lt"/>
          <a:ea typeface="+mj-ea"/>
          <a:cs typeface="+mj-cs"/>
        </a:defRPr>
      </a:lvl1pPr>
    </p:titleStyle>
    <p:bodyStyle>
      <a:lvl1pPr marL="342900" indent="-342900" algn="l" defTabSz="457200" rtl="0" eaLnBrk="1" latinLnBrk="0" hangingPunct="1">
        <a:spcBef>
          <a:spcPts val="432"/>
        </a:spcBef>
        <a:buClr>
          <a:srgbClr val="006EC7"/>
        </a:buClr>
        <a:buFont typeface="Wingdings" charset="2"/>
        <a:buChar char="§"/>
        <a:defRPr sz="2200" kern="1200">
          <a:solidFill>
            <a:schemeClr val="tx1"/>
          </a:solidFill>
          <a:latin typeface="+mn-lt"/>
          <a:ea typeface="+mn-ea"/>
          <a:cs typeface="+mn-cs"/>
        </a:defRPr>
      </a:lvl1pPr>
      <a:lvl2pPr marL="742950" indent="-285750" algn="l" defTabSz="457200" rtl="0" eaLnBrk="1" latinLnBrk="0" hangingPunct="1">
        <a:spcBef>
          <a:spcPts val="432"/>
        </a:spcBef>
        <a:buClr>
          <a:srgbClr val="006EC7"/>
        </a:buClr>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ts val="432"/>
        </a:spcBef>
        <a:buClr>
          <a:srgbClr val="006EC7"/>
        </a:buClr>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ts val="432"/>
        </a:spcBef>
        <a:buClr>
          <a:srgbClr val="006EC7"/>
        </a:buClr>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ts val="432"/>
        </a:spcBef>
        <a:buClr>
          <a:srgbClr val="006EC7"/>
        </a:buClr>
        <a:buFont typeface="Wingdings" charset="2"/>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1"/>
          <p:cNvSpPr>
            <a:spLocks noGrp="1"/>
          </p:cNvSpPr>
          <p:nvPr>
            <p:ph type="sldNum" sz="quarter" idx="4294967295"/>
          </p:nvPr>
        </p:nvSpPr>
        <p:spPr bwMode="auto">
          <a:xfrm>
            <a:off x="8750300" y="6537325"/>
            <a:ext cx="393700" cy="20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defRPr sz="2800">
                <a:solidFill>
                  <a:schemeClr val="tx1"/>
                </a:solidFill>
                <a:latin typeface="Times New Roman" panose="02020603050405020304" pitchFamily="18" charset="0"/>
              </a:defRPr>
            </a:lvl1pPr>
            <a:lvl2pPr marL="739775" indent="-282575" defTabSz="920750">
              <a:defRPr sz="2800">
                <a:solidFill>
                  <a:schemeClr val="tx1"/>
                </a:solidFill>
                <a:latin typeface="Times New Roman" panose="02020603050405020304" pitchFamily="18" charset="0"/>
              </a:defRPr>
            </a:lvl2pPr>
            <a:lvl3pPr marL="1139825" indent="-225425" defTabSz="920750">
              <a:defRPr sz="2800">
                <a:solidFill>
                  <a:schemeClr val="tx1"/>
                </a:solidFill>
                <a:latin typeface="Times New Roman" panose="02020603050405020304" pitchFamily="18" charset="0"/>
              </a:defRPr>
            </a:lvl3pPr>
            <a:lvl4pPr marL="1597025" indent="-225425" defTabSz="920750">
              <a:defRPr sz="2800">
                <a:solidFill>
                  <a:schemeClr val="tx1"/>
                </a:solidFill>
                <a:latin typeface="Times New Roman" panose="02020603050405020304" pitchFamily="18" charset="0"/>
              </a:defRPr>
            </a:lvl4pPr>
            <a:lvl5pPr marL="2054225" indent="-225425" defTabSz="920750">
              <a:defRPr sz="2800">
                <a:solidFill>
                  <a:schemeClr val="tx1"/>
                </a:solidFill>
                <a:latin typeface="Times New Roman" panose="02020603050405020304" pitchFamily="18" charset="0"/>
              </a:defRPr>
            </a:lvl5pPr>
            <a:lvl6pPr marL="2511425" indent="-225425" defTabSz="920750" eaLnBrk="0" fontAlgn="base" hangingPunct="0">
              <a:spcBef>
                <a:spcPct val="0"/>
              </a:spcBef>
              <a:spcAft>
                <a:spcPct val="0"/>
              </a:spcAft>
              <a:defRPr sz="2800">
                <a:solidFill>
                  <a:schemeClr val="tx1"/>
                </a:solidFill>
                <a:latin typeface="Times New Roman" panose="02020603050405020304" pitchFamily="18" charset="0"/>
              </a:defRPr>
            </a:lvl6pPr>
            <a:lvl7pPr marL="2968625" indent="-225425" defTabSz="920750" eaLnBrk="0" fontAlgn="base" hangingPunct="0">
              <a:spcBef>
                <a:spcPct val="0"/>
              </a:spcBef>
              <a:spcAft>
                <a:spcPct val="0"/>
              </a:spcAft>
              <a:defRPr sz="2800">
                <a:solidFill>
                  <a:schemeClr val="tx1"/>
                </a:solidFill>
                <a:latin typeface="Times New Roman" panose="02020603050405020304" pitchFamily="18" charset="0"/>
              </a:defRPr>
            </a:lvl7pPr>
            <a:lvl8pPr marL="3425825" indent="-225425" defTabSz="920750" eaLnBrk="0" fontAlgn="base" hangingPunct="0">
              <a:spcBef>
                <a:spcPct val="0"/>
              </a:spcBef>
              <a:spcAft>
                <a:spcPct val="0"/>
              </a:spcAft>
              <a:defRPr sz="2800">
                <a:solidFill>
                  <a:schemeClr val="tx1"/>
                </a:solidFill>
                <a:latin typeface="Times New Roman" panose="02020603050405020304" pitchFamily="18" charset="0"/>
              </a:defRPr>
            </a:lvl8pPr>
            <a:lvl9pPr marL="3883025" indent="-225425" defTabSz="920750" eaLnBrk="0" fontAlgn="base" hangingPunct="0">
              <a:spcBef>
                <a:spcPct val="0"/>
              </a:spcBef>
              <a:spcAft>
                <a:spcPct val="0"/>
              </a:spcAft>
              <a:defRPr sz="2800">
                <a:solidFill>
                  <a:schemeClr val="tx1"/>
                </a:solidFill>
                <a:latin typeface="Times New Roman" panose="02020603050405020304" pitchFamily="18" charset="0"/>
              </a:defRPr>
            </a:lvl9pPr>
          </a:lstStyle>
          <a:p>
            <a:fld id="{E6872B0A-79BD-45DF-89F9-C3EC923916DB}" type="slidenum">
              <a:rPr lang="de-DE" altLang="de-DE" sz="800">
                <a:solidFill>
                  <a:srgbClr val="000099"/>
                </a:solidFill>
                <a:latin typeface="Arial" panose="020B0604020202020204" pitchFamily="34" charset="0"/>
              </a:rPr>
              <a:pPr/>
              <a:t>1</a:t>
            </a:fld>
            <a:endParaRPr lang="de-DE" altLang="de-DE" sz="800">
              <a:solidFill>
                <a:srgbClr val="000099"/>
              </a:solidFill>
              <a:latin typeface="Arial" panose="020B0604020202020204" pitchFamily="34" charset="0"/>
            </a:endParaRPr>
          </a:p>
        </p:txBody>
      </p:sp>
      <p:sp>
        <p:nvSpPr>
          <p:cNvPr id="18435" name="Rectangle 4"/>
          <p:cNvSpPr>
            <a:spLocks noChangeArrowheads="1"/>
          </p:cNvSpPr>
          <p:nvPr/>
        </p:nvSpPr>
        <p:spPr bwMode="auto">
          <a:xfrm>
            <a:off x="14068" y="8620"/>
            <a:ext cx="9144000" cy="1719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2000">
                <a:solidFill>
                  <a:srgbClr val="000000"/>
                </a:solidFill>
                <a:latin typeface="Arial" panose="020B0604020202020204" pitchFamily="34" charset="0"/>
              </a:defRPr>
            </a:lvl1pPr>
            <a:lvl2pPr marL="742950" indent="-285750">
              <a:spcBef>
                <a:spcPct val="20000"/>
              </a:spcBef>
              <a:buChar char="–"/>
              <a:defRPr sz="2000">
                <a:solidFill>
                  <a:srgbClr val="000000"/>
                </a:solidFill>
                <a:latin typeface="Arial" panose="020B0604020202020204" pitchFamily="34" charset="0"/>
              </a:defRPr>
            </a:lvl2pPr>
            <a:lvl3pPr marL="1143000" indent="-228600">
              <a:spcBef>
                <a:spcPct val="20000"/>
              </a:spcBef>
              <a:buChar char="•"/>
              <a:defRPr sz="20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algn="ctr" eaLnBrk="1" hangingPunct="1">
              <a:spcBef>
                <a:spcPct val="0"/>
              </a:spcBef>
              <a:buFontTx/>
              <a:buNone/>
            </a:pPr>
            <a:r>
              <a:rPr lang="en-US" altLang="de-DE" b="1" dirty="0"/>
              <a:t>New Collaboration between WHO and INSTAND </a:t>
            </a:r>
            <a:r>
              <a:rPr lang="en-US" altLang="de-DE" b="1" dirty="0" err="1"/>
              <a:t>e.V</a:t>
            </a:r>
            <a:r>
              <a:rPr lang="en-US" altLang="de-DE" b="1" dirty="0"/>
              <a:t>. on </a:t>
            </a:r>
            <a:endParaRPr lang="en-US" altLang="de-DE" b="1" dirty="0" smtClean="0"/>
          </a:p>
          <a:p>
            <a:pPr algn="ctr" eaLnBrk="1" hangingPunct="1">
              <a:spcBef>
                <a:spcPct val="0"/>
              </a:spcBef>
              <a:buFontTx/>
              <a:buNone/>
            </a:pPr>
            <a:r>
              <a:rPr lang="en-US" altLang="de-DE" b="1" dirty="0" smtClean="0"/>
              <a:t>Molecular </a:t>
            </a:r>
            <a:r>
              <a:rPr lang="en-US" altLang="de-DE" b="1" dirty="0"/>
              <a:t>EQA for Measles and </a:t>
            </a:r>
            <a:r>
              <a:rPr lang="en-US" altLang="de-DE" b="1" dirty="0" smtClean="0"/>
              <a:t>Rubella</a:t>
            </a:r>
            <a:r>
              <a:rPr lang="en-US" altLang="de-DE" sz="900" b="1" dirty="0" smtClean="0"/>
              <a:t>  </a:t>
            </a:r>
          </a:p>
          <a:p>
            <a:pPr algn="ctr" eaLnBrk="1" hangingPunct="1">
              <a:spcBef>
                <a:spcPct val="0"/>
              </a:spcBef>
              <a:buFontTx/>
              <a:buNone/>
            </a:pPr>
            <a:r>
              <a:rPr lang="en-US" altLang="de-DE" sz="300" b="1" dirty="0" smtClean="0"/>
              <a:t> </a:t>
            </a:r>
            <a:endParaRPr lang="en-US" altLang="de-DE" sz="300" b="1" dirty="0"/>
          </a:p>
          <a:p>
            <a:pPr algn="ctr" eaLnBrk="1" hangingPunct="1">
              <a:spcBef>
                <a:spcPct val="0"/>
              </a:spcBef>
              <a:buFontTx/>
              <a:buNone/>
            </a:pPr>
            <a:r>
              <a:rPr lang="en-US" altLang="de-DE" sz="2800" b="1" dirty="0" smtClean="0"/>
              <a:t>Process and results of </a:t>
            </a:r>
          </a:p>
          <a:p>
            <a:pPr algn="ctr" eaLnBrk="1" hangingPunct="1">
              <a:spcBef>
                <a:spcPct val="0"/>
              </a:spcBef>
              <a:buFontTx/>
              <a:buNone/>
            </a:pPr>
            <a:r>
              <a:rPr lang="en-US" altLang="de-DE" sz="2800" b="1" dirty="0" smtClean="0"/>
              <a:t>1</a:t>
            </a:r>
            <a:r>
              <a:rPr lang="en-US" altLang="de-DE" sz="2800" b="1" baseline="30000" dirty="0" smtClean="0"/>
              <a:t>st</a:t>
            </a:r>
            <a:r>
              <a:rPr lang="en-US" altLang="de-DE" sz="2800" b="1" dirty="0" smtClean="0"/>
              <a:t> molecular PT exercise in EUR</a:t>
            </a:r>
            <a:endParaRPr lang="en-US" altLang="de-DE" sz="2800" b="1" dirty="0"/>
          </a:p>
        </p:txBody>
      </p:sp>
      <p:sp>
        <p:nvSpPr>
          <p:cNvPr id="4" name="Rechteck 3"/>
          <p:cNvSpPr/>
          <p:nvPr/>
        </p:nvSpPr>
        <p:spPr>
          <a:xfrm>
            <a:off x="185079" y="1808820"/>
            <a:ext cx="8821738" cy="4585871"/>
          </a:xfrm>
          <a:prstGeom prst="rect">
            <a:avLst/>
          </a:prstGeom>
        </p:spPr>
        <p:txBody>
          <a:bodyPr>
            <a:spAutoFit/>
          </a:bodyPr>
          <a:lstStyle/>
          <a:p>
            <a:pPr algn="ctr" eaLnBrk="1" hangingPunct="1">
              <a:defRPr/>
            </a:pPr>
            <a:r>
              <a:rPr lang="de-DE" altLang="de-DE" sz="1800" b="1" dirty="0">
                <a:solidFill>
                  <a:srgbClr val="000000"/>
                </a:solidFill>
                <a:latin typeface="Arial"/>
              </a:rPr>
              <a:t>Oliver Donoso Mantke</a:t>
            </a:r>
            <a:r>
              <a:rPr lang="de-DE" altLang="de-DE" sz="1800" b="1" baseline="30000" dirty="0">
                <a:solidFill>
                  <a:srgbClr val="000000"/>
                </a:solidFill>
                <a:latin typeface="Arial"/>
              </a:rPr>
              <a:t>1</a:t>
            </a:r>
            <a:r>
              <a:rPr lang="de-DE" altLang="de-DE" sz="1800" b="1" dirty="0">
                <a:solidFill>
                  <a:srgbClr val="000000"/>
                </a:solidFill>
                <a:latin typeface="Arial"/>
              </a:rPr>
              <a:t> </a:t>
            </a:r>
            <a:r>
              <a:rPr lang="de-DE" altLang="de-DE" sz="1800" b="1" dirty="0" err="1">
                <a:solidFill>
                  <a:srgbClr val="000000"/>
                </a:solidFill>
                <a:latin typeface="Arial"/>
              </a:rPr>
              <a:t>and</a:t>
            </a:r>
            <a:r>
              <a:rPr lang="de-DE" altLang="de-DE" sz="1800" b="1" dirty="0">
                <a:solidFill>
                  <a:srgbClr val="000000"/>
                </a:solidFill>
                <a:latin typeface="Arial"/>
              </a:rPr>
              <a:t> Heinz </a:t>
            </a:r>
            <a:r>
              <a:rPr lang="de-DE" altLang="de-DE" sz="1800" b="1" dirty="0" smtClean="0">
                <a:solidFill>
                  <a:srgbClr val="000000"/>
                </a:solidFill>
                <a:latin typeface="Arial"/>
              </a:rPr>
              <a:t>Zeichhardt</a:t>
            </a:r>
            <a:r>
              <a:rPr lang="de-DE" altLang="de-DE" sz="1800" b="1" baseline="30000" dirty="0" smtClean="0">
                <a:solidFill>
                  <a:srgbClr val="000000"/>
                </a:solidFill>
                <a:latin typeface="Arial"/>
              </a:rPr>
              <a:t>1,2,3</a:t>
            </a:r>
          </a:p>
          <a:p>
            <a:pPr algn="ctr" eaLnBrk="1" hangingPunct="1">
              <a:defRPr/>
            </a:pPr>
            <a:r>
              <a:rPr lang="de-DE" altLang="de-DE" sz="200" dirty="0" smtClean="0">
                <a:solidFill>
                  <a:srgbClr val="000000"/>
                </a:solidFill>
                <a:latin typeface="Arial"/>
              </a:rPr>
              <a:t> </a:t>
            </a:r>
            <a:endParaRPr lang="de-DE" altLang="de-DE" sz="200" dirty="0">
              <a:solidFill>
                <a:srgbClr val="000000"/>
              </a:solidFill>
              <a:latin typeface="Arial"/>
            </a:endParaRPr>
          </a:p>
          <a:p>
            <a:pPr algn="ctr" eaLnBrk="1" hangingPunct="1">
              <a:defRPr/>
            </a:pPr>
            <a:r>
              <a:rPr lang="de-DE" altLang="de-DE" sz="1300" baseline="30000" dirty="0" err="1">
                <a:solidFill>
                  <a:srgbClr val="000000"/>
                </a:solidFill>
                <a:latin typeface="Arial"/>
              </a:rPr>
              <a:t>1</a:t>
            </a:r>
            <a:r>
              <a:rPr lang="de-DE" altLang="de-DE" sz="1300" dirty="0" err="1">
                <a:solidFill>
                  <a:srgbClr val="000000"/>
                </a:solidFill>
                <a:latin typeface="Arial"/>
              </a:rPr>
              <a:t>INSTAND</a:t>
            </a:r>
            <a:r>
              <a:rPr lang="de-DE" altLang="de-DE" sz="1300" dirty="0">
                <a:solidFill>
                  <a:srgbClr val="000000"/>
                </a:solidFill>
                <a:latin typeface="Arial"/>
              </a:rPr>
              <a:t> e.V. - Gesellschaft zur Förderung der Qualitätssicherung in medizinischen Laboratorien e.V., </a:t>
            </a:r>
            <a:r>
              <a:rPr lang="en-US" altLang="de-DE" sz="1300" dirty="0">
                <a:solidFill>
                  <a:srgbClr val="000000"/>
                </a:solidFill>
                <a:latin typeface="Arial"/>
              </a:rPr>
              <a:t>Düsseldorf</a:t>
            </a:r>
          </a:p>
          <a:p>
            <a:pPr algn="ctr" eaLnBrk="1" hangingPunct="1">
              <a:defRPr/>
            </a:pPr>
            <a:endParaRPr lang="en-US" altLang="de-DE" sz="400" dirty="0">
              <a:solidFill>
                <a:srgbClr val="000000"/>
              </a:solidFill>
              <a:latin typeface="Arial"/>
            </a:endParaRPr>
          </a:p>
          <a:p>
            <a:pPr algn="ctr" eaLnBrk="1" hangingPunct="1">
              <a:defRPr/>
            </a:pPr>
            <a:r>
              <a:rPr lang="de-DE" altLang="de-DE" sz="1300" baseline="30000" dirty="0" err="1" smtClean="0">
                <a:solidFill>
                  <a:srgbClr val="000000"/>
                </a:solidFill>
                <a:latin typeface="Arial"/>
              </a:rPr>
              <a:t>2</a:t>
            </a:r>
            <a:r>
              <a:rPr lang="de-DE" altLang="de-DE" sz="1300" dirty="0" err="1" smtClean="0">
                <a:solidFill>
                  <a:srgbClr val="000000"/>
                </a:solidFill>
                <a:latin typeface="Arial"/>
              </a:rPr>
              <a:t>Professor</a:t>
            </a:r>
            <a:r>
              <a:rPr lang="de-DE" altLang="de-DE" sz="1300" dirty="0" smtClean="0">
                <a:solidFill>
                  <a:srgbClr val="000000"/>
                </a:solidFill>
                <a:latin typeface="Arial"/>
              </a:rPr>
              <a:t> </a:t>
            </a:r>
            <a:r>
              <a:rPr lang="de-DE" altLang="de-DE" sz="1300" dirty="0" err="1" smtClean="0">
                <a:solidFill>
                  <a:srgbClr val="000000"/>
                </a:solidFill>
                <a:latin typeface="Arial"/>
              </a:rPr>
              <a:t>of</a:t>
            </a:r>
            <a:r>
              <a:rPr lang="de-DE" altLang="de-DE" sz="1300" dirty="0" smtClean="0">
                <a:solidFill>
                  <a:srgbClr val="000000"/>
                </a:solidFill>
                <a:latin typeface="Arial"/>
              </a:rPr>
              <a:t> </a:t>
            </a:r>
            <a:r>
              <a:rPr lang="de-DE" altLang="de-DE" sz="1300" dirty="0" err="1" smtClean="0">
                <a:solidFill>
                  <a:srgbClr val="000000"/>
                </a:solidFill>
                <a:latin typeface="Arial"/>
              </a:rPr>
              <a:t>Virology</a:t>
            </a:r>
            <a:r>
              <a:rPr lang="de-DE" altLang="de-DE" sz="1300" dirty="0" smtClean="0">
                <a:solidFill>
                  <a:srgbClr val="000000"/>
                </a:solidFill>
                <a:latin typeface="Arial"/>
              </a:rPr>
              <a:t> (</a:t>
            </a:r>
            <a:r>
              <a:rPr lang="de-DE" altLang="de-DE" sz="1300" dirty="0" err="1" smtClean="0">
                <a:solidFill>
                  <a:srgbClr val="000000"/>
                </a:solidFill>
                <a:latin typeface="Arial"/>
              </a:rPr>
              <a:t>retired</a:t>
            </a:r>
            <a:r>
              <a:rPr lang="de-DE" altLang="de-DE" sz="1300" dirty="0" smtClean="0">
                <a:solidFill>
                  <a:srgbClr val="000000"/>
                </a:solidFill>
                <a:latin typeface="Arial"/>
              </a:rPr>
              <a:t>) </a:t>
            </a:r>
          </a:p>
          <a:p>
            <a:pPr algn="ctr" eaLnBrk="1" hangingPunct="1">
              <a:defRPr/>
            </a:pPr>
            <a:r>
              <a:rPr lang="de-DE" altLang="de-DE" sz="1300" dirty="0" smtClean="0">
                <a:solidFill>
                  <a:srgbClr val="000000"/>
                </a:solidFill>
                <a:latin typeface="Arial"/>
              </a:rPr>
              <a:t>Charité </a:t>
            </a:r>
            <a:r>
              <a:rPr lang="de-DE" altLang="de-DE" sz="1300" dirty="0">
                <a:solidFill>
                  <a:srgbClr val="000000"/>
                </a:solidFill>
                <a:latin typeface="Arial"/>
              </a:rPr>
              <a:t>Universitätsmedizin Berlin, Campus Benjamin Franklin, Institut für Virologie, </a:t>
            </a:r>
            <a:r>
              <a:rPr lang="de-DE" altLang="de-DE" sz="1300" dirty="0" smtClean="0">
                <a:solidFill>
                  <a:srgbClr val="000000"/>
                </a:solidFill>
                <a:latin typeface="Arial"/>
              </a:rPr>
              <a:t>Berlin</a:t>
            </a:r>
          </a:p>
          <a:p>
            <a:pPr algn="ctr" eaLnBrk="1" hangingPunct="1">
              <a:defRPr/>
            </a:pPr>
            <a:endParaRPr lang="de-DE" altLang="de-DE" sz="400" dirty="0">
              <a:solidFill>
                <a:srgbClr val="000000"/>
              </a:solidFill>
              <a:latin typeface="Arial"/>
            </a:endParaRPr>
          </a:p>
          <a:p>
            <a:pPr algn="ctr" eaLnBrk="1" hangingPunct="1">
              <a:defRPr/>
            </a:pPr>
            <a:r>
              <a:rPr lang="de-DE" altLang="de-DE" sz="1300" baseline="30000" dirty="0" smtClean="0">
                <a:solidFill>
                  <a:srgbClr val="000000"/>
                </a:solidFill>
                <a:latin typeface="Arial"/>
              </a:rPr>
              <a:t>3</a:t>
            </a:r>
            <a:r>
              <a:rPr lang="de-DE" altLang="de-DE" sz="1300" dirty="0" smtClean="0">
                <a:solidFill>
                  <a:srgbClr val="000000"/>
                </a:solidFill>
                <a:latin typeface="Arial"/>
              </a:rPr>
              <a:t>Institut für Qualitätssicherung in der Virusdiagnostik - IQVD, Berlin</a:t>
            </a:r>
          </a:p>
          <a:p>
            <a:pPr algn="ctr" eaLnBrk="1" hangingPunct="1">
              <a:defRPr/>
            </a:pPr>
            <a:r>
              <a:rPr lang="de-DE" altLang="de-DE" sz="1300" dirty="0">
                <a:solidFill>
                  <a:srgbClr val="000000"/>
                </a:solidFill>
                <a:latin typeface="Arial"/>
              </a:rPr>
              <a:t>at GBD Gesellschaft für Biotechnologische Diagnostik mbH, Berlin</a:t>
            </a:r>
          </a:p>
          <a:p>
            <a:pPr algn="ctr" eaLnBrk="1" hangingPunct="1">
              <a:defRPr/>
            </a:pPr>
            <a:r>
              <a:rPr lang="de-DE" altLang="de-DE" sz="1300" dirty="0" smtClean="0">
                <a:solidFill>
                  <a:srgbClr val="000000"/>
                </a:solidFill>
                <a:latin typeface="Arial"/>
              </a:rPr>
              <a:t> </a:t>
            </a:r>
            <a:endParaRPr lang="de-DE" altLang="de-DE" sz="1300" dirty="0">
              <a:solidFill>
                <a:srgbClr val="000000"/>
              </a:solidFill>
              <a:latin typeface="Arial"/>
            </a:endParaRPr>
          </a:p>
          <a:p>
            <a:pPr algn="ctr" eaLnBrk="1" hangingPunct="1">
              <a:defRPr/>
            </a:pPr>
            <a:r>
              <a:rPr lang="de-DE" altLang="de-DE" sz="1800" b="1" dirty="0">
                <a:solidFill>
                  <a:srgbClr val="000000"/>
                </a:solidFill>
                <a:latin typeface="Arial"/>
              </a:rPr>
              <a:t>Vanessa </a:t>
            </a:r>
            <a:r>
              <a:rPr lang="de-DE" altLang="de-DE" sz="1800" b="1" dirty="0" smtClean="0">
                <a:solidFill>
                  <a:srgbClr val="000000"/>
                </a:solidFill>
                <a:latin typeface="Arial"/>
              </a:rPr>
              <a:t>Lindig</a:t>
            </a:r>
            <a:r>
              <a:rPr lang="de-DE" altLang="de-DE" sz="1800" b="1" baseline="30000" dirty="0" smtClean="0">
                <a:solidFill>
                  <a:srgbClr val="000000"/>
                </a:solidFill>
                <a:latin typeface="Arial"/>
              </a:rPr>
              <a:t>3 </a:t>
            </a:r>
            <a:r>
              <a:rPr lang="de-DE" altLang="de-DE" sz="1800" b="1" dirty="0" err="1" smtClean="0">
                <a:solidFill>
                  <a:srgbClr val="000000"/>
                </a:solidFill>
                <a:latin typeface="Arial"/>
              </a:rPr>
              <a:t>and</a:t>
            </a:r>
            <a:r>
              <a:rPr lang="de-DE" altLang="de-DE" sz="1800" b="1" dirty="0" smtClean="0">
                <a:solidFill>
                  <a:srgbClr val="000000"/>
                </a:solidFill>
                <a:latin typeface="Arial"/>
              </a:rPr>
              <a:t> </a:t>
            </a:r>
            <a:r>
              <a:rPr lang="de-DE" altLang="de-DE" sz="1800" b="1" dirty="0">
                <a:solidFill>
                  <a:srgbClr val="000000"/>
                </a:solidFill>
                <a:latin typeface="Arial"/>
              </a:rPr>
              <a:t>Hans-Peter Grunert</a:t>
            </a:r>
            <a:r>
              <a:rPr lang="de-DE" altLang="de-DE" sz="1800" b="1" baseline="30000" dirty="0">
                <a:solidFill>
                  <a:srgbClr val="000000"/>
                </a:solidFill>
                <a:latin typeface="Arial"/>
              </a:rPr>
              <a:t> </a:t>
            </a:r>
            <a:r>
              <a:rPr lang="de-DE" altLang="de-DE" sz="1800" b="1" baseline="30000" dirty="0" smtClean="0">
                <a:solidFill>
                  <a:srgbClr val="000000"/>
                </a:solidFill>
                <a:latin typeface="Arial"/>
              </a:rPr>
              <a:t>4</a:t>
            </a:r>
            <a:endParaRPr lang="de-DE" altLang="de-DE" sz="1800" dirty="0">
              <a:solidFill>
                <a:srgbClr val="000000"/>
              </a:solidFill>
              <a:latin typeface="Arial"/>
            </a:endParaRPr>
          </a:p>
          <a:p>
            <a:pPr algn="ctr" eaLnBrk="1" hangingPunct="1">
              <a:defRPr/>
            </a:pPr>
            <a:r>
              <a:rPr lang="de-DE" altLang="de-DE" sz="200" dirty="0">
                <a:solidFill>
                  <a:srgbClr val="000000"/>
                </a:solidFill>
                <a:latin typeface="Arial"/>
              </a:rPr>
              <a:t>  </a:t>
            </a:r>
          </a:p>
          <a:p>
            <a:pPr algn="ctr" eaLnBrk="1" hangingPunct="1">
              <a:defRPr/>
            </a:pPr>
            <a:r>
              <a:rPr lang="de-DE" altLang="de-DE" sz="1300" baseline="30000" dirty="0">
                <a:solidFill>
                  <a:srgbClr val="000000"/>
                </a:solidFill>
                <a:latin typeface="Arial"/>
              </a:rPr>
              <a:t>3</a:t>
            </a:r>
            <a:r>
              <a:rPr lang="de-DE" altLang="de-DE" sz="1300" dirty="0">
                <a:solidFill>
                  <a:srgbClr val="000000"/>
                </a:solidFill>
                <a:latin typeface="Arial"/>
              </a:rPr>
              <a:t>Institut für Qualitätssicherung in der Virusdiagnostik - IQVD, Berlin</a:t>
            </a:r>
          </a:p>
          <a:p>
            <a:pPr algn="ctr" eaLnBrk="1" hangingPunct="1">
              <a:defRPr/>
            </a:pPr>
            <a:r>
              <a:rPr lang="de-DE" altLang="de-DE" sz="1300" dirty="0">
                <a:solidFill>
                  <a:srgbClr val="000000"/>
                </a:solidFill>
                <a:latin typeface="Arial"/>
              </a:rPr>
              <a:t>at GBD Gesellschaft für Biotechnologische Diagnostik mbH, Berlin</a:t>
            </a:r>
            <a:endParaRPr lang="de-DE" altLang="de-DE" sz="1300" dirty="0" smtClean="0">
              <a:solidFill>
                <a:srgbClr val="000000"/>
              </a:solidFill>
              <a:latin typeface="Arial"/>
            </a:endParaRPr>
          </a:p>
          <a:p>
            <a:pPr algn="ctr" eaLnBrk="1" hangingPunct="1">
              <a:defRPr/>
            </a:pPr>
            <a:endParaRPr lang="de-DE" altLang="de-DE" sz="1300" dirty="0">
              <a:solidFill>
                <a:srgbClr val="000000"/>
              </a:solidFill>
              <a:latin typeface="Arial"/>
            </a:endParaRPr>
          </a:p>
          <a:p>
            <a:pPr algn="ctr" eaLnBrk="1" hangingPunct="1">
              <a:defRPr/>
            </a:pPr>
            <a:r>
              <a:rPr lang="de-DE" altLang="de-DE" sz="1300" baseline="30000" dirty="0" smtClean="0">
                <a:solidFill>
                  <a:srgbClr val="000000"/>
                </a:solidFill>
                <a:latin typeface="Arial"/>
              </a:rPr>
              <a:t>4</a:t>
            </a:r>
            <a:r>
              <a:rPr lang="de-DE" altLang="de-DE" sz="1300" dirty="0" smtClean="0">
                <a:solidFill>
                  <a:srgbClr val="000000"/>
                </a:solidFill>
                <a:latin typeface="Arial"/>
              </a:rPr>
              <a:t>GBD Gesellschaft </a:t>
            </a:r>
            <a:r>
              <a:rPr lang="de-DE" altLang="de-DE" sz="1300" dirty="0">
                <a:solidFill>
                  <a:srgbClr val="000000"/>
                </a:solidFill>
                <a:latin typeface="Arial"/>
              </a:rPr>
              <a:t>für Biotechnologische Diagnostik </a:t>
            </a:r>
            <a:r>
              <a:rPr lang="de-DE" altLang="de-DE" sz="1300" dirty="0" smtClean="0">
                <a:solidFill>
                  <a:srgbClr val="000000"/>
                </a:solidFill>
                <a:latin typeface="Arial"/>
              </a:rPr>
              <a:t>mbH</a:t>
            </a:r>
            <a:r>
              <a:rPr lang="de-DE" altLang="de-DE" sz="1300" dirty="0">
                <a:solidFill>
                  <a:srgbClr val="000000"/>
                </a:solidFill>
                <a:latin typeface="Arial"/>
              </a:rPr>
              <a:t>, Berlin</a:t>
            </a:r>
          </a:p>
          <a:p>
            <a:pPr algn="ctr" eaLnBrk="1" hangingPunct="1">
              <a:defRPr/>
            </a:pPr>
            <a:endParaRPr lang="de-DE" altLang="de-DE" sz="1300" dirty="0">
              <a:solidFill>
                <a:srgbClr val="000000"/>
              </a:solidFill>
              <a:latin typeface="Arial"/>
            </a:endParaRPr>
          </a:p>
          <a:p>
            <a:pPr algn="ctr" eaLnBrk="1" hangingPunct="1">
              <a:defRPr/>
            </a:pPr>
            <a:r>
              <a:rPr lang="de-DE" altLang="de-DE" sz="1800" dirty="0">
                <a:solidFill>
                  <a:srgbClr val="000000"/>
                </a:solidFill>
                <a:latin typeface="Arial"/>
              </a:rPr>
              <a:t>in </a:t>
            </a:r>
            <a:r>
              <a:rPr lang="de-DE" altLang="de-DE" sz="1800" dirty="0" err="1">
                <a:solidFill>
                  <a:srgbClr val="000000"/>
                </a:solidFill>
                <a:latin typeface="Arial"/>
              </a:rPr>
              <a:t>cooperation</a:t>
            </a:r>
            <a:r>
              <a:rPr lang="de-DE" altLang="de-DE" sz="1800" dirty="0">
                <a:solidFill>
                  <a:srgbClr val="000000"/>
                </a:solidFill>
                <a:latin typeface="Arial"/>
              </a:rPr>
              <a:t> </a:t>
            </a:r>
            <a:r>
              <a:rPr lang="de-DE" altLang="de-DE" sz="1800" dirty="0" err="1">
                <a:solidFill>
                  <a:srgbClr val="000000"/>
                </a:solidFill>
                <a:latin typeface="Arial"/>
              </a:rPr>
              <a:t>with</a:t>
            </a:r>
            <a:endParaRPr lang="de-DE" altLang="de-DE" sz="1800" dirty="0">
              <a:solidFill>
                <a:srgbClr val="000000"/>
              </a:solidFill>
              <a:latin typeface="Arial"/>
            </a:endParaRPr>
          </a:p>
          <a:p>
            <a:pPr algn="ctr" eaLnBrk="1" hangingPunct="1">
              <a:defRPr/>
            </a:pPr>
            <a:r>
              <a:rPr lang="de-DE" altLang="de-DE" sz="200" dirty="0">
                <a:solidFill>
                  <a:srgbClr val="000000"/>
                </a:solidFill>
                <a:latin typeface="Arial"/>
              </a:rPr>
              <a:t> </a:t>
            </a:r>
          </a:p>
          <a:p>
            <a:pPr algn="ctr" eaLnBrk="1" fontAlgn="auto" hangingPunct="1">
              <a:spcBef>
                <a:spcPts val="0"/>
              </a:spcBef>
              <a:spcAft>
                <a:spcPts val="0"/>
              </a:spcAft>
              <a:defRPr/>
            </a:pPr>
            <a:r>
              <a:rPr lang="de-DE" sz="1800" b="1" dirty="0">
                <a:solidFill>
                  <a:srgbClr val="000000"/>
                </a:solidFill>
                <a:latin typeface="Arial"/>
              </a:rPr>
              <a:t>Sabine Santibanez</a:t>
            </a:r>
            <a:r>
              <a:rPr lang="de-DE" sz="1800" dirty="0">
                <a:solidFill>
                  <a:srgbClr val="000000"/>
                </a:solidFill>
                <a:latin typeface="Arial"/>
              </a:rPr>
              <a:t> </a:t>
            </a:r>
            <a:r>
              <a:rPr lang="de-DE" sz="1800" b="1" dirty="0" err="1">
                <a:solidFill>
                  <a:srgbClr val="000000"/>
                </a:solidFill>
                <a:latin typeface="Arial"/>
              </a:rPr>
              <a:t>and</a:t>
            </a:r>
            <a:r>
              <a:rPr lang="de-DE" sz="1800" b="1" dirty="0">
                <a:solidFill>
                  <a:srgbClr val="000000"/>
                </a:solidFill>
                <a:latin typeface="Arial"/>
              </a:rPr>
              <a:t> Annette Mankertz</a:t>
            </a:r>
          </a:p>
          <a:p>
            <a:pPr algn="ctr" eaLnBrk="1" fontAlgn="auto" hangingPunct="1">
              <a:spcBef>
                <a:spcPts val="0"/>
              </a:spcBef>
              <a:spcAft>
                <a:spcPts val="0"/>
              </a:spcAft>
              <a:defRPr/>
            </a:pPr>
            <a:r>
              <a:rPr lang="de-DE" sz="200" b="1" dirty="0">
                <a:solidFill>
                  <a:srgbClr val="000000"/>
                </a:solidFill>
                <a:latin typeface="Arial"/>
              </a:rPr>
              <a:t>  </a:t>
            </a:r>
          </a:p>
          <a:p>
            <a:pPr algn="ctr" eaLnBrk="1" fontAlgn="auto" hangingPunct="1">
              <a:spcBef>
                <a:spcPts val="0"/>
              </a:spcBef>
              <a:spcAft>
                <a:spcPts val="0"/>
              </a:spcAft>
              <a:defRPr/>
            </a:pPr>
            <a:r>
              <a:rPr lang="de-DE" sz="1300" dirty="0">
                <a:solidFill>
                  <a:srgbClr val="000000"/>
                </a:solidFill>
                <a:latin typeface="Arial"/>
              </a:rPr>
              <a:t>Nationales Referenzzentrum für Masern, Mumps und Röteln</a:t>
            </a:r>
          </a:p>
          <a:p>
            <a:pPr algn="ctr" eaLnBrk="1" fontAlgn="auto" hangingPunct="1">
              <a:spcBef>
                <a:spcPts val="0"/>
              </a:spcBef>
              <a:spcAft>
                <a:spcPts val="0"/>
              </a:spcAft>
              <a:defRPr/>
            </a:pPr>
            <a:r>
              <a:rPr lang="de-DE" sz="1300" dirty="0">
                <a:solidFill>
                  <a:srgbClr val="000000"/>
                </a:solidFill>
                <a:latin typeface="Arial"/>
              </a:rPr>
              <a:t>am Robert Koch-Institut, Berlin</a:t>
            </a:r>
          </a:p>
          <a:p>
            <a:pPr algn="ctr" eaLnBrk="1" fontAlgn="auto" hangingPunct="1">
              <a:spcBef>
                <a:spcPts val="0"/>
              </a:spcBef>
              <a:spcAft>
                <a:spcPts val="0"/>
              </a:spcAft>
              <a:defRPr/>
            </a:pPr>
            <a:r>
              <a:rPr lang="de-DE" sz="1300" dirty="0">
                <a:solidFill>
                  <a:srgbClr val="000000"/>
                </a:solidFill>
                <a:latin typeface="Arial"/>
              </a:rPr>
              <a:t>FG 12 Masern, Mumps, Röteln und Viren bei Abwehrschwäche</a:t>
            </a:r>
          </a:p>
          <a:p>
            <a:pPr algn="ctr" eaLnBrk="1" fontAlgn="auto" hangingPunct="1">
              <a:spcBef>
                <a:spcPts val="0"/>
              </a:spcBef>
              <a:spcAft>
                <a:spcPts val="0"/>
              </a:spcAft>
              <a:defRPr/>
            </a:pPr>
            <a:endParaRPr lang="en-US" sz="1400" dirty="0">
              <a:solidFill>
                <a:srgbClr val="000000"/>
              </a:solidFill>
              <a:latin typeface="Arial"/>
            </a:endParaRPr>
          </a:p>
        </p:txBody>
      </p:sp>
    </p:spTree>
    <p:extLst>
      <p:ext uri="{BB962C8B-B14F-4D97-AF65-F5344CB8AC3E}">
        <p14:creationId xmlns:p14="http://schemas.microsoft.com/office/powerpoint/2010/main" val="43809058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el 1"/>
          <p:cNvSpPr>
            <a:spLocks noGrp="1"/>
          </p:cNvSpPr>
          <p:nvPr>
            <p:ph type="title"/>
          </p:nvPr>
        </p:nvSpPr>
        <p:spPr>
          <a:xfrm>
            <a:off x="0" y="-26988"/>
            <a:ext cx="9144000" cy="1295748"/>
          </a:xfrm>
          <a:solidFill>
            <a:srgbClr val="FFCC99"/>
          </a:solidFill>
        </p:spPr>
        <p:txBody>
          <a:bodyPr/>
          <a:lstStyle/>
          <a:p>
            <a:r>
              <a:rPr lang="en-US" dirty="0" smtClean="0">
                <a:effectLst/>
              </a:rPr>
              <a:t>PCR/NAT </a:t>
            </a:r>
            <a:r>
              <a:rPr lang="en-US" dirty="0">
                <a:effectLst/>
              </a:rPr>
              <a:t>- Measles Virus Collaboration – </a:t>
            </a:r>
            <a:br>
              <a:rPr lang="en-US" dirty="0">
                <a:effectLst/>
              </a:rPr>
            </a:br>
            <a:r>
              <a:rPr lang="en-US" dirty="0">
                <a:effectLst/>
              </a:rPr>
              <a:t>WHO EURO and INSTAND (991) Nov 2015 </a:t>
            </a:r>
            <a:endParaRPr lang="de-DE" altLang="de-DE" dirty="0">
              <a:effectLst/>
            </a:endParaRPr>
          </a:p>
        </p:txBody>
      </p:sp>
      <p:sp>
        <p:nvSpPr>
          <p:cNvPr id="20" name="Textfeld 19"/>
          <p:cNvSpPr txBox="1"/>
          <p:nvPr/>
        </p:nvSpPr>
        <p:spPr>
          <a:xfrm>
            <a:off x="287337" y="1268760"/>
            <a:ext cx="8569325" cy="461665"/>
          </a:xfrm>
          <a:prstGeom prst="rect">
            <a:avLst/>
          </a:prstGeom>
          <a:noFill/>
        </p:spPr>
        <p:txBody>
          <a:bodyPr>
            <a:spAutoFit/>
          </a:bodyPr>
          <a:lstStyle/>
          <a:p>
            <a:pPr>
              <a:defRPr/>
            </a:pPr>
            <a:r>
              <a:rPr lang="de-DE" sz="2400" u="sng" dirty="0" smtClean="0">
                <a:solidFill>
                  <a:srgbClr val="000000"/>
                </a:solidFill>
                <a:latin typeface="Arial"/>
              </a:rPr>
              <a:t>Summary </a:t>
            </a:r>
            <a:r>
              <a:rPr lang="de-DE" sz="2400" u="sng" dirty="0" err="1" smtClean="0">
                <a:solidFill>
                  <a:srgbClr val="000000"/>
                </a:solidFill>
                <a:latin typeface="Arial"/>
              </a:rPr>
              <a:t>of</a:t>
            </a:r>
            <a:r>
              <a:rPr lang="de-DE" sz="2400" u="sng" dirty="0" smtClean="0">
                <a:solidFill>
                  <a:srgbClr val="000000"/>
                </a:solidFill>
                <a:latin typeface="Arial"/>
              </a:rPr>
              <a:t> qualitative </a:t>
            </a:r>
            <a:r>
              <a:rPr lang="de-DE" sz="2400" u="sng" dirty="0" err="1" smtClean="0">
                <a:solidFill>
                  <a:srgbClr val="000000"/>
                </a:solidFill>
                <a:latin typeface="Arial"/>
              </a:rPr>
              <a:t>results</a:t>
            </a:r>
            <a:r>
              <a:rPr lang="de-DE" sz="2400" u="sng" dirty="0" smtClean="0">
                <a:solidFill>
                  <a:srgbClr val="000000"/>
                </a:solidFill>
                <a:latin typeface="Arial"/>
              </a:rPr>
              <a:t> </a:t>
            </a:r>
            <a:r>
              <a:rPr lang="de-DE" sz="2400" u="sng" dirty="0" err="1" smtClean="0">
                <a:solidFill>
                  <a:srgbClr val="000000"/>
                </a:solidFill>
                <a:latin typeface="Arial"/>
              </a:rPr>
              <a:t>and</a:t>
            </a:r>
            <a:r>
              <a:rPr lang="de-DE" sz="2400" u="sng" dirty="0" smtClean="0">
                <a:solidFill>
                  <a:srgbClr val="000000"/>
                </a:solidFill>
                <a:latin typeface="Arial"/>
              </a:rPr>
              <a:t> </a:t>
            </a:r>
            <a:r>
              <a:rPr lang="de-DE" sz="2400" u="sng" dirty="0" err="1" smtClean="0">
                <a:solidFill>
                  <a:srgbClr val="000000"/>
                </a:solidFill>
                <a:latin typeface="Arial"/>
              </a:rPr>
              <a:t>typing</a:t>
            </a:r>
            <a:r>
              <a:rPr lang="de-DE" sz="2400" u="sng" dirty="0" smtClean="0">
                <a:solidFill>
                  <a:srgbClr val="000000"/>
                </a:solidFill>
                <a:latin typeface="Arial"/>
              </a:rPr>
              <a:t> </a:t>
            </a:r>
            <a:r>
              <a:rPr lang="de-DE" sz="2400" u="sng" dirty="0" err="1" smtClean="0">
                <a:solidFill>
                  <a:srgbClr val="000000"/>
                </a:solidFill>
                <a:latin typeface="Arial"/>
              </a:rPr>
              <a:t>results</a:t>
            </a:r>
            <a:r>
              <a:rPr lang="de-DE" sz="2400" u="sng" dirty="0" smtClean="0">
                <a:solidFill>
                  <a:srgbClr val="000000"/>
                </a:solidFill>
                <a:latin typeface="Arial"/>
              </a:rPr>
              <a:t>:</a:t>
            </a:r>
          </a:p>
        </p:txBody>
      </p:sp>
      <p:sp>
        <p:nvSpPr>
          <p:cNvPr id="22" name="Rechteck 21"/>
          <p:cNvSpPr/>
          <p:nvPr/>
        </p:nvSpPr>
        <p:spPr>
          <a:xfrm>
            <a:off x="71084" y="5506514"/>
            <a:ext cx="9000492" cy="938719"/>
          </a:xfrm>
          <a:prstGeom prst="rect">
            <a:avLst/>
          </a:prstGeom>
        </p:spPr>
        <p:txBody>
          <a:bodyPr wrap="square">
            <a:spAutoFit/>
          </a:bodyPr>
          <a:lstStyle/>
          <a:p>
            <a:pPr marL="180340" indent="-180340">
              <a:spcAft>
                <a:spcPts val="0"/>
              </a:spcAft>
              <a:tabLst>
                <a:tab pos="180340" algn="l"/>
              </a:tabLst>
            </a:pPr>
            <a:r>
              <a:rPr lang="en-US" sz="9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&amp; The </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success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rates </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 all 4 samples in test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categories 20 and 40, respectively, refer </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to the number of participating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laboratories. </a:t>
            </a:r>
          </a:p>
          <a:p>
            <a:pPr marL="180340" indent="-180340">
              <a:spcAft>
                <a:spcPts val="0"/>
              </a:spcAft>
              <a:tabLst>
                <a:tab pos="180340" algn="l"/>
              </a:tabLst>
            </a:pP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Laboratories </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having reported results obtained by several methods are recorded only once</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180340" indent="-180340">
              <a:spcAft>
                <a:spcPts val="0"/>
              </a:spcAft>
              <a:tabLst>
                <a:tab pos="180340" algn="l"/>
              </a:tabLst>
            </a:pPr>
            <a:endParaRPr lang="en-US" sz="3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80340" indent="-180340">
              <a:spcAft>
                <a:spcPts val="0"/>
              </a:spcAft>
              <a:tabLst>
                <a:tab pos="180340" algn="l"/>
              </a:tabLst>
            </a:pP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800" dirty="0" smtClean="0">
                <a:solidFill>
                  <a:srgbClr val="000000"/>
                </a:solidFill>
                <a:latin typeface="+mn-lt"/>
                <a:ea typeface="Calibri" panose="020F0502020204030204" pitchFamily="34" charset="0"/>
                <a:cs typeface="Times New Roman" panose="02020603050405020304" pitchFamily="18" charset="0"/>
              </a:rPr>
              <a:t>One </a:t>
            </a:r>
            <a:r>
              <a:rPr lang="en-US" sz="800" dirty="0">
                <a:solidFill>
                  <a:srgbClr val="000000"/>
                </a:solidFill>
                <a:latin typeface="+mn-lt"/>
                <a:ea typeface="Calibri" panose="020F0502020204030204" pitchFamily="34" charset="0"/>
                <a:cs typeface="Times New Roman" panose="02020603050405020304" pitchFamily="18" charset="0"/>
              </a:rPr>
              <a:t>participant (Participant No. 1191), who was registered for genotyping, did not report results in test category 40. </a:t>
            </a:r>
            <a:endParaRPr lang="de-DE" sz="800" dirty="0" smtClean="0">
              <a:solidFill>
                <a:srgbClr val="000000"/>
              </a:solidFill>
              <a:latin typeface="+mn-lt"/>
              <a:ea typeface="Calibri" panose="020F0502020204030204" pitchFamily="34" charset="0"/>
              <a:cs typeface="Times New Roman" panose="02020603050405020304" pitchFamily="18" charset="0"/>
            </a:endParaRPr>
          </a:p>
          <a:p>
            <a:pPr marL="180340" indent="-180340">
              <a:spcAft>
                <a:spcPts val="0"/>
              </a:spcAft>
              <a:tabLst>
                <a:tab pos="180340" algn="l"/>
              </a:tabLst>
            </a:pPr>
            <a:r>
              <a:rPr lang="de-DE" sz="800" dirty="0">
                <a:solidFill>
                  <a:srgbClr val="000000"/>
                </a:solidFill>
                <a:latin typeface="+mn-lt"/>
                <a:ea typeface="Calibri" panose="020F0502020204030204" pitchFamily="34" charset="0"/>
                <a:cs typeface="Times New Roman" panose="02020603050405020304" pitchFamily="18" charset="0"/>
              </a:rPr>
              <a:t>	</a:t>
            </a:r>
            <a:r>
              <a:rPr lang="en-US" sz="800" dirty="0" smtClean="0">
                <a:solidFill>
                  <a:srgbClr val="000000"/>
                </a:solidFill>
                <a:latin typeface="+mn-lt"/>
                <a:ea typeface="Calibri" panose="020F0502020204030204" pitchFamily="34" charset="0"/>
                <a:cs typeface="Times New Roman" panose="02020603050405020304" pitchFamily="18" charset="0"/>
              </a:rPr>
              <a:t>This </a:t>
            </a:r>
            <a:r>
              <a:rPr lang="en-US" sz="800" dirty="0">
                <a:solidFill>
                  <a:srgbClr val="000000"/>
                </a:solidFill>
                <a:latin typeface="+mn-lt"/>
                <a:ea typeface="Calibri" panose="020F0502020204030204" pitchFamily="34" charset="0"/>
                <a:cs typeface="Times New Roman" panose="02020603050405020304" pitchFamily="18" charset="0"/>
              </a:rPr>
              <a:t>was evaluated as "false" result in test category 40. </a:t>
            </a:r>
            <a:endParaRPr lang="de-DE" sz="800" dirty="0">
              <a:solidFill>
                <a:srgbClr val="000000"/>
              </a:solidFill>
              <a:latin typeface="+mn-lt"/>
              <a:ea typeface="Times New Roman" panose="02020603050405020304" pitchFamily="18" charset="0"/>
              <a:cs typeface="Times New Roman" panose="02020603050405020304" pitchFamily="18" charset="0"/>
            </a:endParaRPr>
          </a:p>
          <a:p>
            <a:pPr marL="180340" indent="-180340">
              <a:spcAft>
                <a:spcPts val="0"/>
              </a:spcAft>
              <a:tabLst>
                <a:tab pos="180340" algn="l"/>
              </a:tabLst>
            </a:pPr>
            <a:endParaRPr lang="de-DE" sz="300" dirty="0">
              <a:solidFill>
                <a:srgbClr val="000000"/>
              </a:solidFill>
              <a:latin typeface="+mn-lt"/>
              <a:ea typeface="Times New Roman" panose="02020603050405020304" pitchFamily="18" charset="0"/>
              <a:cs typeface="Times New Roman" panose="02020603050405020304" pitchFamily="18" charset="0"/>
            </a:endParaRPr>
          </a:p>
          <a:p>
            <a:pPr marL="180340" indent="-180340">
              <a:spcAft>
                <a:spcPts val="0"/>
              </a:spcAft>
              <a:tabLst>
                <a:tab pos="180340" algn="l"/>
              </a:tabLst>
            </a:pPr>
            <a:r>
              <a:rPr lang="en-US" sz="800" dirty="0">
                <a:solidFill>
                  <a:srgbClr val="000000"/>
                </a:solidFill>
                <a:latin typeface="+mn-lt"/>
                <a:ea typeface="Calibri" panose="020F0502020204030204" pitchFamily="34" charset="0"/>
                <a:cs typeface="Times New Roman" panose="02020603050405020304" pitchFamily="18" charset="0"/>
              </a:rPr>
              <a:t>	</a:t>
            </a:r>
            <a:r>
              <a:rPr lang="en-US" sz="800" dirty="0" smtClean="0">
                <a:solidFill>
                  <a:srgbClr val="000000"/>
                </a:solidFill>
                <a:latin typeface="+mn-lt"/>
                <a:ea typeface="Calibri" panose="020F0502020204030204" pitchFamily="34" charset="0"/>
                <a:cs typeface="Times New Roman" panose="02020603050405020304" pitchFamily="18" charset="0"/>
              </a:rPr>
              <a:t># One </a:t>
            </a:r>
            <a:r>
              <a:rPr lang="en-US" sz="800" dirty="0">
                <a:solidFill>
                  <a:srgbClr val="000000"/>
                </a:solidFill>
                <a:latin typeface="+mn-lt"/>
                <a:ea typeface="Calibri" panose="020F0502020204030204" pitchFamily="34" charset="0"/>
                <a:cs typeface="Times New Roman" panose="02020603050405020304" pitchFamily="18" charset="0"/>
              </a:rPr>
              <a:t>participant (Participant No. 49690), who was registered for genotyping, was not able to report results in test category 40 due to weak PCR signals. </a:t>
            </a:r>
          </a:p>
          <a:p>
            <a:pPr marL="180340" indent="-180340">
              <a:spcAft>
                <a:spcPts val="0"/>
              </a:spcAft>
              <a:tabLst>
                <a:tab pos="180340" algn="l"/>
              </a:tabLst>
            </a:pPr>
            <a:r>
              <a:rPr lang="en-US" sz="800" dirty="0" smtClean="0">
                <a:solidFill>
                  <a:srgbClr val="000000"/>
                </a:solidFill>
                <a:latin typeface="+mn-lt"/>
                <a:ea typeface="Calibri" panose="020F0502020204030204" pitchFamily="34" charset="0"/>
                <a:cs typeface="Times New Roman" panose="02020603050405020304" pitchFamily="18" charset="0"/>
              </a:rPr>
              <a:t>	This </a:t>
            </a:r>
            <a:r>
              <a:rPr lang="en-US" sz="800" dirty="0">
                <a:solidFill>
                  <a:srgbClr val="000000"/>
                </a:solidFill>
                <a:latin typeface="+mn-lt"/>
                <a:ea typeface="Calibri" panose="020F0502020204030204" pitchFamily="34" charset="0"/>
                <a:cs typeface="Times New Roman" panose="02020603050405020304" pitchFamily="18" charset="0"/>
              </a:rPr>
              <a:t>was evaluated as "false" result in test category 40. </a:t>
            </a:r>
            <a:endParaRPr lang="de-DE" sz="800" dirty="0">
              <a:solidFill>
                <a:srgbClr val="000000"/>
              </a:solidFill>
              <a:latin typeface="+mn-lt"/>
              <a:ea typeface="Times New Roman" panose="02020603050405020304" pitchFamily="18" charset="0"/>
              <a:cs typeface="Times New Roman" panose="02020603050405020304" pitchFamily="18"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4259683735"/>
              </p:ext>
            </p:extLst>
          </p:nvPr>
        </p:nvGraphicFramePr>
        <p:xfrm>
          <a:off x="361200" y="1745433"/>
          <a:ext cx="8439192" cy="3789873"/>
        </p:xfrm>
        <a:graphic>
          <a:graphicData uri="http://schemas.openxmlformats.org/drawingml/2006/table">
            <a:tbl>
              <a:tblPr firstRow="1" bandRow="1">
                <a:tableStyleId>{5C22544A-7EE6-4342-B048-85BDC9FD1C3A}</a:tableStyleId>
              </a:tblPr>
              <a:tblGrid>
                <a:gridCol w="1406532"/>
                <a:gridCol w="1406532"/>
                <a:gridCol w="1406532"/>
                <a:gridCol w="1406532"/>
                <a:gridCol w="1406532"/>
                <a:gridCol w="1406532"/>
              </a:tblGrid>
              <a:tr h="492953">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991001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991002</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991003</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991004</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rowSpan="3">
                  <a:txBody>
                    <a:bodyPr/>
                    <a:lstStyle/>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Success</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rate</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for all samples</a:t>
                      </a:r>
                      <a:r>
                        <a:rPr lang="en-US" sz="1200" b="1"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Sample properties</a:t>
                      </a:r>
                      <a:endParaRPr lang="de-DE" sz="1200" b="1" kern="1200" noProof="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Measles virus positive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10</a:t>
                      </a:r>
                      <a:r>
                        <a:rPr kumimoji="0" lang="en-US" sz="1200" b="0" i="0" u="none" strike="noStrike" kern="1200" cap="none" spc="0" normalizeH="0" baseline="30000" noProof="0" dirty="0" smtClean="0">
                          <a:ln>
                            <a:noFill/>
                          </a:ln>
                          <a:solidFill>
                            <a:srgbClr val="000000"/>
                          </a:solidFill>
                          <a:effectLst/>
                          <a:uLnTx/>
                          <a:uFillTx/>
                          <a:latin typeface="+mn-lt"/>
                          <a:ea typeface="Calibri" panose="020F0502020204030204" pitchFamily="34" charset="0"/>
                          <a:cs typeface="Arial" panose="020B0604020202020204" pitchFamily="34" charset="0"/>
                        </a:rPr>
                        <a:t>4.0</a:t>
                      </a: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 PFU/ml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on Vero/</a:t>
                      </a:r>
                      <a:r>
                        <a:rPr kumimoji="0" lang="en-US" sz="12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Arial" panose="020B0604020202020204" pitchFamily="34" charset="0"/>
                        </a:rPr>
                        <a:t>hSLAM</a:t>
                      </a:r>
                      <a:endPar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Measles virus negative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Measles virus positive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B3)</a:t>
                      </a:r>
                    </a:p>
                    <a:p>
                      <a:pPr algn="ctr">
                        <a:spcAft>
                          <a:spcPts val="0"/>
                        </a:spcAft>
                      </a:pPr>
                      <a:endPar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10</a:t>
                      </a:r>
                      <a:r>
                        <a:rPr kumimoji="0" lang="en-US" sz="1200" b="0" i="0" u="none" strike="noStrike" kern="1200" cap="none" spc="0" normalizeH="0" baseline="30000" noProof="0" dirty="0" smtClean="0">
                          <a:ln>
                            <a:noFill/>
                          </a:ln>
                          <a:solidFill>
                            <a:srgbClr val="000000"/>
                          </a:solidFill>
                          <a:effectLst/>
                          <a:uLnTx/>
                          <a:uFillTx/>
                          <a:latin typeface="+mn-lt"/>
                          <a:ea typeface="Calibri" panose="020F0502020204030204" pitchFamily="34" charset="0"/>
                          <a:cs typeface="Arial" panose="020B0604020202020204" pitchFamily="34" charset="0"/>
                        </a:rPr>
                        <a:t>5.5</a:t>
                      </a: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 PFU/ml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on Vero/</a:t>
                      </a:r>
                      <a:r>
                        <a:rPr kumimoji="0" lang="en-US" sz="12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Arial" panose="020B0604020202020204" pitchFamily="34" charset="0"/>
                        </a:rPr>
                        <a:t>hSLAM</a:t>
                      </a:r>
                      <a:endParaRPr kumimoji="0" lang="de-DE"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Measles virus positive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10</a:t>
                      </a:r>
                      <a:r>
                        <a:rPr kumimoji="0" lang="en-US" sz="1200" b="0" i="0" u="none" strike="noStrike" kern="1200" cap="none" spc="0" normalizeH="0" baseline="30000" noProof="0" dirty="0" smtClean="0">
                          <a:ln>
                            <a:noFill/>
                          </a:ln>
                          <a:solidFill>
                            <a:srgbClr val="000000"/>
                          </a:solidFill>
                          <a:effectLst/>
                          <a:uLnTx/>
                          <a:uFillTx/>
                          <a:latin typeface="+mn-lt"/>
                          <a:ea typeface="Calibri" panose="020F0502020204030204" pitchFamily="34" charset="0"/>
                          <a:cs typeface="Arial" panose="020B0604020202020204" pitchFamily="34" charset="0"/>
                        </a:rPr>
                        <a:t>4.1</a:t>
                      </a: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 PFU/ml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on Vero/</a:t>
                      </a:r>
                      <a:r>
                        <a:rPr kumimoji="0" lang="en-US" sz="12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Arial" panose="020B0604020202020204" pitchFamily="34" charset="0"/>
                        </a:rPr>
                        <a:t>hSLAM</a:t>
                      </a:r>
                      <a:endPar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Dilution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smtClean="0">
                          <a:solidFill>
                            <a:srgbClr val="000000"/>
                          </a:solidFill>
                          <a:effectLst/>
                          <a:latin typeface="+mn-lt"/>
                          <a:ea typeface="Calibri" panose="020F0502020204030204" pitchFamily="34" charset="0"/>
                          <a:cs typeface="Arial" panose="020B0604020202020204" pitchFamily="34" charset="0"/>
                        </a:rPr>
                        <a:t>"</a:t>
                      </a:r>
                      <a:r>
                        <a:rPr lang="de-DE" sz="1200" b="1" dirty="0" err="1" smtClean="0">
                          <a:solidFill>
                            <a:srgbClr val="000000"/>
                          </a:solidFill>
                          <a:effectLst/>
                          <a:latin typeface="+mn-lt"/>
                          <a:ea typeface="Calibri" panose="020F0502020204030204" pitchFamily="34" charset="0"/>
                          <a:cs typeface="Arial" panose="020B0604020202020204" pitchFamily="34" charset="0"/>
                        </a:rPr>
                        <a:t>correct</a:t>
                      </a:r>
                      <a:r>
                        <a:rPr lang="de-DE" sz="1200" b="1" dirty="0" smtClean="0">
                          <a:solidFill>
                            <a:srgbClr val="000000"/>
                          </a:solidFill>
                          <a:effectLst/>
                          <a:latin typeface="+mn-lt"/>
                          <a:ea typeface="Calibri" panose="020F0502020204030204" pitchFamily="34" charset="0"/>
                          <a:cs typeface="Arial" panose="020B0604020202020204" pitchFamily="34" charset="0"/>
                        </a:rPr>
                        <a:t>" </a:t>
                      </a:r>
                      <a:r>
                        <a:rPr lang="de-DE" sz="1200" b="1" dirty="0" err="1" smtClean="0">
                          <a:solidFill>
                            <a:srgbClr val="000000"/>
                          </a:solidFill>
                          <a:effectLst/>
                          <a:latin typeface="+mn-lt"/>
                          <a:ea typeface="Calibri" panose="020F0502020204030204" pitchFamily="34" charset="0"/>
                          <a:cs typeface="Arial" panose="020B0604020202020204" pitchFamily="34" charset="0"/>
                        </a:rPr>
                        <a:t>results</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for</a:t>
                      </a:r>
                      <a:r>
                        <a:rPr lang="de-DE" sz="1200" b="1" baseline="0" dirty="0" smtClean="0">
                          <a:solidFill>
                            <a:srgbClr val="000000"/>
                          </a:solidFill>
                          <a:effectLst/>
                          <a:latin typeface="+mn-lt"/>
                          <a:ea typeface="Calibri" panose="020F0502020204030204" pitchFamily="34" charset="0"/>
                          <a:cs typeface="Arial" panose="020B0604020202020204" pitchFamily="34" charset="0"/>
                        </a:rPr>
                        <a:t> qualitative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genome</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detection</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test</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category</a:t>
                      </a:r>
                      <a:r>
                        <a:rPr lang="de-DE" sz="1200" b="1" baseline="0" dirty="0" smtClean="0">
                          <a:solidFill>
                            <a:srgbClr val="000000"/>
                          </a:solidFill>
                          <a:effectLst/>
                          <a:latin typeface="+mn-lt"/>
                          <a:ea typeface="Calibri" panose="020F0502020204030204" pitchFamily="34" charset="0"/>
                          <a:cs typeface="Arial" panose="020B0604020202020204" pitchFamily="34" charset="0"/>
                        </a:rPr>
                        <a:t> 20)</a:t>
                      </a:r>
                    </a:p>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(basis for receiving a certificate of successful participation)</a:t>
                      </a:r>
                      <a:endParaRPr lang="de-DE" sz="1200" b="1" baseline="0"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qual</a:t>
                      </a: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detection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38/38)</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38/38)</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38/38)</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38/38)</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100%</a:t>
                      </a:r>
                      <a:r>
                        <a:rPr kumimoji="0" lang="de-DE" sz="1200" b="1"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(34/34)</a:t>
                      </a:r>
                      <a:r>
                        <a:rPr kumimoji="0" lang="de-DE" sz="1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r>
              <a:tr h="370840">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mn-lt"/>
                          <a:ea typeface="Calibri" panose="020F0502020204030204" pitchFamily="34" charset="0"/>
                          <a:cs typeface="Arial" panose="020B0604020202020204" pitchFamily="34" charset="0"/>
                        </a:rPr>
                        <a:t>"</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correct</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results</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for</a:t>
                      </a:r>
                      <a:r>
                        <a:rPr lang="de-DE" sz="1200" b="1" kern="1200" dirty="0" smtClean="0">
                          <a:solidFill>
                            <a:srgbClr val="000000"/>
                          </a:solidFill>
                          <a:effectLst/>
                          <a:latin typeface="+mn-lt"/>
                          <a:ea typeface="Calibri" panose="020F0502020204030204" pitchFamily="34" charset="0"/>
                          <a:cs typeface="Arial" panose="020B0604020202020204" pitchFamily="34" charset="0"/>
                        </a:rPr>
                        <a:t> type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identification</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test</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category</a:t>
                      </a:r>
                      <a:r>
                        <a:rPr lang="de-DE" sz="1200" b="1" kern="1200" dirty="0" smtClean="0">
                          <a:solidFill>
                            <a:srgbClr val="000000"/>
                          </a:solidFill>
                          <a:effectLst/>
                          <a:latin typeface="+mn-lt"/>
                          <a:ea typeface="Calibri" panose="020F0502020204030204" pitchFamily="34" charset="0"/>
                          <a:cs typeface="Arial" panose="020B0604020202020204" pitchFamily="34" charset="0"/>
                        </a:rPr>
                        <a:t> 40)</a:t>
                      </a:r>
                    </a:p>
                    <a:p>
                      <a:pPr marL="0" algn="ctr" defTabSz="914400" rtl="0" eaLnBrk="1" latinLnBrk="0" hangingPunct="1">
                        <a:spcAft>
                          <a:spcPts val="0"/>
                        </a:spcAft>
                      </a:pPr>
                      <a:r>
                        <a:rPr lang="en-US" sz="1200" b="0" kern="1200" dirty="0" smtClean="0">
                          <a:solidFill>
                            <a:srgbClr val="000000"/>
                          </a:solidFill>
                          <a:effectLst/>
                          <a:latin typeface="+mn-lt"/>
                          <a:ea typeface="Calibri" panose="020F0502020204030204" pitchFamily="34" charset="0"/>
                          <a:cs typeface="Arial" panose="020B0604020202020204" pitchFamily="34" charset="0"/>
                        </a:rPr>
                        <a:t>(basis for receiving a certificate of successful participation)</a:t>
                      </a:r>
                      <a:endParaRPr lang="de-DE" sz="1200" b="0" kern="1200"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type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D8</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93.3%</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28/30)</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r>
                        <a:rPr lang="de-DE" sz="1200" b="1"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nd</a:t>
                      </a:r>
                      <a:endPar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93.3%</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28/30)</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B3</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93.3%</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28/30)</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D4</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93.3%</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28/30)</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93.3%</a:t>
                      </a:r>
                      <a:r>
                        <a:rPr kumimoji="0" lang="de-DE" sz="1200" b="1"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(28/30)</a:t>
                      </a:r>
                      <a:r>
                        <a:rPr kumimoji="0" lang="de-DE" sz="1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r>
            </a:tbl>
          </a:graphicData>
        </a:graphic>
      </p:graphicFrame>
    </p:spTree>
    <p:extLst>
      <p:ext uri="{BB962C8B-B14F-4D97-AF65-F5344CB8AC3E}">
        <p14:creationId xmlns:p14="http://schemas.microsoft.com/office/powerpoint/2010/main" val="32520008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el 1"/>
          <p:cNvSpPr>
            <a:spLocks noGrp="1"/>
          </p:cNvSpPr>
          <p:nvPr>
            <p:ph type="title"/>
          </p:nvPr>
        </p:nvSpPr>
        <p:spPr>
          <a:xfrm>
            <a:off x="0" y="-26988"/>
            <a:ext cx="9144000" cy="1295748"/>
          </a:xfrm>
          <a:solidFill>
            <a:srgbClr val="FFCC99"/>
          </a:solidFill>
        </p:spPr>
        <p:txBody>
          <a:bodyPr/>
          <a:lstStyle/>
          <a:p>
            <a:r>
              <a:rPr lang="en-US" dirty="0" smtClean="0">
                <a:effectLst/>
              </a:rPr>
              <a:t>PCR/NAT </a:t>
            </a:r>
            <a:r>
              <a:rPr lang="en-US" dirty="0">
                <a:effectLst/>
              </a:rPr>
              <a:t>- Measles Virus Collaboration – </a:t>
            </a:r>
            <a:br>
              <a:rPr lang="en-US" dirty="0">
                <a:effectLst/>
              </a:rPr>
            </a:br>
            <a:r>
              <a:rPr lang="en-US" dirty="0">
                <a:effectLst/>
              </a:rPr>
              <a:t>WHO EURO and INSTAND (991) Nov 2015 </a:t>
            </a:r>
            <a:endParaRPr lang="de-DE" altLang="de-DE" dirty="0">
              <a:effectLst/>
            </a:endParaRPr>
          </a:p>
        </p:txBody>
      </p:sp>
      <p:sp>
        <p:nvSpPr>
          <p:cNvPr id="20" name="Textfeld 19"/>
          <p:cNvSpPr txBox="1"/>
          <p:nvPr/>
        </p:nvSpPr>
        <p:spPr>
          <a:xfrm>
            <a:off x="334761" y="1228964"/>
            <a:ext cx="8569325" cy="461665"/>
          </a:xfrm>
          <a:prstGeom prst="rect">
            <a:avLst/>
          </a:prstGeom>
          <a:noFill/>
        </p:spPr>
        <p:txBody>
          <a:bodyPr>
            <a:spAutoFit/>
          </a:bodyPr>
          <a:lstStyle/>
          <a:p>
            <a:pPr>
              <a:defRPr/>
            </a:pPr>
            <a:r>
              <a:rPr lang="de-DE" sz="2400" u="sng" dirty="0" smtClean="0">
                <a:solidFill>
                  <a:srgbClr val="3333FF"/>
                </a:solidFill>
                <a:latin typeface="Arial"/>
              </a:rPr>
              <a:t>Link </a:t>
            </a:r>
            <a:r>
              <a:rPr lang="de-DE" sz="2400" u="sng" dirty="0" err="1" smtClean="0">
                <a:solidFill>
                  <a:srgbClr val="3333FF"/>
                </a:solidFill>
                <a:latin typeface="Arial"/>
              </a:rPr>
              <a:t>to</a:t>
            </a:r>
            <a:r>
              <a:rPr lang="de-DE" sz="2400" u="sng" dirty="0" smtClean="0">
                <a:solidFill>
                  <a:srgbClr val="3333FF"/>
                </a:solidFill>
                <a:latin typeface="Arial"/>
              </a:rPr>
              <a:t> </a:t>
            </a:r>
            <a:r>
              <a:rPr lang="de-DE" sz="2400" u="sng" dirty="0" err="1" smtClean="0">
                <a:solidFill>
                  <a:srgbClr val="3333FF"/>
                </a:solidFill>
                <a:latin typeface="Arial"/>
              </a:rPr>
              <a:t>results</a:t>
            </a:r>
            <a:r>
              <a:rPr lang="de-DE" sz="2400" u="sng" dirty="0" smtClean="0">
                <a:solidFill>
                  <a:srgbClr val="3333FF"/>
                </a:solidFill>
                <a:latin typeface="Arial"/>
              </a:rPr>
              <a:t> </a:t>
            </a:r>
            <a:r>
              <a:rPr lang="de-DE" sz="2400" u="sng" dirty="0" err="1" smtClean="0">
                <a:solidFill>
                  <a:srgbClr val="3333FF"/>
                </a:solidFill>
                <a:latin typeface="Arial"/>
              </a:rPr>
              <a:t>from</a:t>
            </a:r>
            <a:r>
              <a:rPr lang="de-DE" sz="2400" u="sng" dirty="0" smtClean="0">
                <a:solidFill>
                  <a:srgbClr val="3333FF"/>
                </a:solidFill>
                <a:latin typeface="Arial"/>
              </a:rPr>
              <a:t> </a:t>
            </a:r>
            <a:r>
              <a:rPr lang="de-DE" sz="2400" u="sng" dirty="0" err="1" smtClean="0">
                <a:solidFill>
                  <a:srgbClr val="3333FF"/>
                </a:solidFill>
                <a:latin typeface="Arial"/>
              </a:rPr>
              <a:t>regular</a:t>
            </a:r>
            <a:r>
              <a:rPr lang="de-DE" sz="2400" u="sng" dirty="0" smtClean="0">
                <a:solidFill>
                  <a:srgbClr val="3333FF"/>
                </a:solidFill>
                <a:latin typeface="Arial"/>
              </a:rPr>
              <a:t> INSTAND EQA </a:t>
            </a:r>
            <a:r>
              <a:rPr lang="de-DE" sz="2400" u="sng" dirty="0" err="1" smtClean="0">
                <a:solidFill>
                  <a:srgbClr val="3333FF"/>
                </a:solidFill>
                <a:latin typeface="Arial"/>
              </a:rPr>
              <a:t>scheme</a:t>
            </a:r>
            <a:r>
              <a:rPr lang="de-DE" sz="2400" u="sng" dirty="0" smtClean="0">
                <a:solidFill>
                  <a:srgbClr val="3333FF"/>
                </a:solidFill>
                <a:latin typeface="Arial"/>
              </a:rPr>
              <a:t> (386):</a:t>
            </a:r>
          </a:p>
        </p:txBody>
      </p:sp>
      <p:sp>
        <p:nvSpPr>
          <p:cNvPr id="22" name="Rechteck 21"/>
          <p:cNvSpPr/>
          <p:nvPr/>
        </p:nvSpPr>
        <p:spPr>
          <a:xfrm>
            <a:off x="143508" y="5985283"/>
            <a:ext cx="8244915" cy="400110"/>
          </a:xfrm>
          <a:prstGeom prst="rect">
            <a:avLst/>
          </a:prstGeom>
        </p:spPr>
        <p:txBody>
          <a:bodyPr wrap="square">
            <a:spAutoFit/>
          </a:bodyPr>
          <a:lstStyle/>
          <a:p>
            <a:pPr marL="180340" indent="-180340">
              <a:spcAft>
                <a:spcPts val="0"/>
              </a:spcAft>
              <a:tabLst>
                <a:tab pos="180340" algn="l"/>
              </a:tabLst>
            </a:pPr>
            <a:r>
              <a:rPr lang="en-US" sz="1000" baseline="30000" dirty="0">
                <a:latin typeface="Arial" panose="020B0604020202020204" pitchFamily="34" charset="0"/>
                <a:ea typeface="Calibri" panose="020F0502020204030204" pitchFamily="34" charset="0"/>
                <a:cs typeface="Times New Roman" panose="02020603050405020304" pitchFamily="18" charset="0"/>
              </a:rPr>
              <a:t>&amp;</a:t>
            </a: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&amp; The </a:t>
            </a: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success </a:t>
            </a: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rates </a:t>
            </a: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 all 4 samples in test </a:t>
            </a: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categories 20 and 40, respectively, refer </a:t>
            </a: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to the number of participating </a:t>
            </a: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laboratories. </a:t>
            </a:r>
          </a:p>
          <a:p>
            <a:pPr marL="180340" indent="-180340">
              <a:spcAft>
                <a:spcPts val="0"/>
              </a:spcAft>
              <a:tabLst>
                <a:tab pos="180340" algn="l"/>
              </a:tabLs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Laboratories </a:t>
            </a: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having reported results obtained by several methods are recorded only once.</a:t>
            </a:r>
            <a:endPar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1140142786"/>
              </p:ext>
            </p:extLst>
          </p:nvPr>
        </p:nvGraphicFramePr>
        <p:xfrm>
          <a:off x="417473" y="1715272"/>
          <a:ext cx="8388930" cy="4270011"/>
        </p:xfrm>
        <a:graphic>
          <a:graphicData uri="http://schemas.openxmlformats.org/drawingml/2006/table">
            <a:tbl>
              <a:tblPr firstRow="1" bandRow="1">
                <a:tableStyleId>{5C22544A-7EE6-4342-B048-85BDC9FD1C3A}</a:tableStyleId>
              </a:tblPr>
              <a:tblGrid>
                <a:gridCol w="1398155"/>
                <a:gridCol w="1398155"/>
                <a:gridCol w="1398155"/>
                <a:gridCol w="1398155"/>
                <a:gridCol w="1398155"/>
                <a:gridCol w="1398155"/>
              </a:tblGrid>
              <a:tr h="0">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991001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991002</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991003</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991004</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rowSpan="4">
                  <a:txBody>
                    <a:bodyPr/>
                    <a:lstStyle/>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Success</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rate</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for all samples</a:t>
                      </a:r>
                      <a:r>
                        <a:rPr lang="en-US" sz="1200" b="1"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08896">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386015</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algn="ctr" defTabSz="914400" rtl="0" eaLnBrk="1" latinLnBrk="0" hangingPunct="1">
                        <a:spcAft>
                          <a:spcPts val="0"/>
                        </a:spcAft>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386014</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algn="ctr" defTabSz="914400" rtl="0" eaLnBrk="1" latinLnBrk="0" hangingPunct="1">
                        <a:spcAft>
                          <a:spcPts val="0"/>
                        </a:spcAft>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386016</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algn="ctr" defTabSz="914400" rtl="0" eaLnBrk="1" latinLnBrk="0" hangingPunct="1">
                        <a:spcAft>
                          <a:spcPts val="0"/>
                        </a:spcAft>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386013</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vMerge="1">
                  <a:txBody>
                    <a:bodyPr/>
                    <a:lstStyle/>
                    <a:p>
                      <a:endParaRPr lang="de-DE"/>
                    </a:p>
                  </a:txBody>
                  <a:tcPr/>
                </a:tc>
              </a:tr>
              <a:tr h="6692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Sample properties</a:t>
                      </a:r>
                      <a:endParaRPr lang="de-DE" sz="1200" b="1" kern="1200" noProof="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Measles virus positive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D8)</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Measles virus negative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Measles virus positive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B3)</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Measles virus positive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D4)</a:t>
                      </a: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574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Dilution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86120">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smtClean="0">
                          <a:solidFill>
                            <a:srgbClr val="000000"/>
                          </a:solidFill>
                          <a:effectLst/>
                          <a:latin typeface="+mn-lt"/>
                          <a:ea typeface="Calibri" panose="020F0502020204030204" pitchFamily="34" charset="0"/>
                          <a:cs typeface="Arial" panose="020B0604020202020204" pitchFamily="34" charset="0"/>
                        </a:rPr>
                        <a:t>"</a:t>
                      </a:r>
                      <a:r>
                        <a:rPr lang="de-DE" sz="1200" b="1" dirty="0" err="1" smtClean="0">
                          <a:solidFill>
                            <a:srgbClr val="000000"/>
                          </a:solidFill>
                          <a:effectLst/>
                          <a:latin typeface="+mn-lt"/>
                          <a:ea typeface="Calibri" panose="020F0502020204030204" pitchFamily="34" charset="0"/>
                          <a:cs typeface="Arial" panose="020B0604020202020204" pitchFamily="34" charset="0"/>
                        </a:rPr>
                        <a:t>correct</a:t>
                      </a:r>
                      <a:r>
                        <a:rPr lang="de-DE" sz="1200" b="1" dirty="0" smtClean="0">
                          <a:solidFill>
                            <a:srgbClr val="000000"/>
                          </a:solidFill>
                          <a:effectLst/>
                          <a:latin typeface="+mn-lt"/>
                          <a:ea typeface="Calibri" panose="020F0502020204030204" pitchFamily="34" charset="0"/>
                          <a:cs typeface="Arial" panose="020B0604020202020204" pitchFamily="34" charset="0"/>
                        </a:rPr>
                        <a:t>" </a:t>
                      </a:r>
                      <a:r>
                        <a:rPr lang="de-DE" sz="1200" b="1" dirty="0" err="1" smtClean="0">
                          <a:solidFill>
                            <a:srgbClr val="000000"/>
                          </a:solidFill>
                          <a:effectLst/>
                          <a:latin typeface="+mn-lt"/>
                          <a:ea typeface="Calibri" panose="020F0502020204030204" pitchFamily="34" charset="0"/>
                          <a:cs typeface="Arial" panose="020B0604020202020204" pitchFamily="34" charset="0"/>
                        </a:rPr>
                        <a:t>results</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for</a:t>
                      </a:r>
                      <a:r>
                        <a:rPr lang="de-DE" sz="1200" b="1" baseline="0" dirty="0" smtClean="0">
                          <a:solidFill>
                            <a:srgbClr val="000000"/>
                          </a:solidFill>
                          <a:effectLst/>
                          <a:latin typeface="+mn-lt"/>
                          <a:ea typeface="Calibri" panose="020F0502020204030204" pitchFamily="34" charset="0"/>
                          <a:cs typeface="Arial" panose="020B0604020202020204" pitchFamily="34" charset="0"/>
                        </a:rPr>
                        <a:t> qualitative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genome</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detection</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test</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category</a:t>
                      </a:r>
                      <a:r>
                        <a:rPr lang="de-DE" sz="1200" b="1" baseline="0" dirty="0" smtClean="0">
                          <a:solidFill>
                            <a:srgbClr val="000000"/>
                          </a:solidFill>
                          <a:effectLst/>
                          <a:latin typeface="+mn-lt"/>
                          <a:ea typeface="Calibri" panose="020F0502020204030204" pitchFamily="34" charset="0"/>
                          <a:cs typeface="Arial" panose="020B0604020202020204" pitchFamily="34" charset="0"/>
                        </a:rPr>
                        <a:t> 20)</a:t>
                      </a:r>
                    </a:p>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(basis for receiving a certificate of successful participation)</a:t>
                      </a:r>
                      <a:endParaRPr lang="de-DE" sz="1200" b="1" baseline="0"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qual</a:t>
                      </a: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detection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38/38)</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38/38)</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38/38)</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38/38)</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100%</a:t>
                      </a:r>
                      <a:r>
                        <a:rPr kumimoji="0" lang="de-DE" sz="1200" b="1"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(34/34)</a:t>
                      </a:r>
                      <a:r>
                        <a:rPr kumimoji="0" lang="de-DE" sz="1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r>
              <a:tr h="43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qual</a:t>
                      </a: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detection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96.6%</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(29/30)</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96.6%</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(29/30)</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93.3%</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(28/30)</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96.6%</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(29/30)</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93.1%</a:t>
                      </a:r>
                      <a:r>
                        <a:rPr kumimoji="0" lang="de-DE" sz="1200" b="1"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(27/29)</a:t>
                      </a:r>
                      <a:r>
                        <a:rPr kumimoji="0" lang="de-DE" sz="1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r>
              <a:tr h="386120">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mn-lt"/>
                          <a:ea typeface="Calibri" panose="020F0502020204030204" pitchFamily="34" charset="0"/>
                          <a:cs typeface="Arial" panose="020B0604020202020204" pitchFamily="34" charset="0"/>
                        </a:rPr>
                        <a:t>"</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correct</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results</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for</a:t>
                      </a:r>
                      <a:r>
                        <a:rPr lang="de-DE" sz="1200" b="1" kern="1200" dirty="0" smtClean="0">
                          <a:solidFill>
                            <a:srgbClr val="000000"/>
                          </a:solidFill>
                          <a:effectLst/>
                          <a:latin typeface="+mn-lt"/>
                          <a:ea typeface="Calibri" panose="020F0502020204030204" pitchFamily="34" charset="0"/>
                          <a:cs typeface="Arial" panose="020B0604020202020204" pitchFamily="34" charset="0"/>
                        </a:rPr>
                        <a:t> type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identification</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test</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category</a:t>
                      </a:r>
                      <a:r>
                        <a:rPr lang="de-DE" sz="1200" b="1" kern="1200" dirty="0" smtClean="0">
                          <a:solidFill>
                            <a:srgbClr val="000000"/>
                          </a:solidFill>
                          <a:effectLst/>
                          <a:latin typeface="+mn-lt"/>
                          <a:ea typeface="Calibri" panose="020F0502020204030204" pitchFamily="34" charset="0"/>
                          <a:cs typeface="Arial" panose="020B0604020202020204" pitchFamily="34" charset="0"/>
                        </a:rPr>
                        <a:t> 40)</a:t>
                      </a:r>
                    </a:p>
                    <a:p>
                      <a:pPr marL="0" algn="ctr" defTabSz="914400" rtl="0" eaLnBrk="1" latinLnBrk="0" hangingPunct="1">
                        <a:spcAft>
                          <a:spcPts val="0"/>
                        </a:spcAft>
                      </a:pPr>
                      <a:r>
                        <a:rPr lang="en-US" sz="1200" b="0" kern="1200" dirty="0" smtClean="0">
                          <a:solidFill>
                            <a:srgbClr val="000000"/>
                          </a:solidFill>
                          <a:effectLst/>
                          <a:latin typeface="+mn-lt"/>
                          <a:ea typeface="Calibri" panose="020F0502020204030204" pitchFamily="34" charset="0"/>
                          <a:cs typeface="Arial" panose="020B0604020202020204" pitchFamily="34" charset="0"/>
                        </a:rPr>
                        <a:t>(basis for receiving a certificate of successful participation)</a:t>
                      </a:r>
                      <a:endParaRPr lang="de-DE" sz="1200" b="0" kern="1200"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type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D8</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93.3%</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28/30)</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r>
                        <a:rPr lang="de-DE" sz="1200" b="1"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nd</a:t>
                      </a:r>
                      <a:endPar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93.3%</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28/30)</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B3</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93.3%</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28/30)</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D4</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93.3%</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28/30)</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93.3%</a:t>
                      </a:r>
                      <a:r>
                        <a:rPr kumimoji="0" lang="de-DE" sz="1200" b="1"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(28/30)</a:t>
                      </a:r>
                      <a:r>
                        <a:rPr kumimoji="0" lang="de-DE" sz="1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6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r>
              <a:tr h="4376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type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D8</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r>
                        <a:rPr lang="de-DE" sz="1200" b="1"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nd</a:t>
                      </a:r>
                      <a:endPar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B3</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D4</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100%</a:t>
                      </a:r>
                      <a:r>
                        <a:rPr kumimoji="0" lang="de-DE" sz="1200" b="1"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(2/2)</a:t>
                      </a:r>
                      <a:r>
                        <a:rPr kumimoji="0" lang="de-DE" sz="1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r>
            </a:tbl>
          </a:graphicData>
        </a:graphic>
      </p:graphicFrame>
    </p:spTree>
    <p:extLst>
      <p:ext uri="{BB962C8B-B14F-4D97-AF65-F5344CB8AC3E}">
        <p14:creationId xmlns:p14="http://schemas.microsoft.com/office/powerpoint/2010/main" val="48335696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6336196" y="1268761"/>
            <a:ext cx="2791286" cy="5054190"/>
          </a:xfrm>
          <a:prstGeom prst="rect">
            <a:avLst/>
          </a:prstGeom>
        </p:spPr>
      </p:pic>
      <p:sp>
        <p:nvSpPr>
          <p:cNvPr id="20" name="Textfeld 19"/>
          <p:cNvSpPr txBox="1"/>
          <p:nvPr/>
        </p:nvSpPr>
        <p:spPr>
          <a:xfrm>
            <a:off x="287337" y="1448780"/>
            <a:ext cx="8569325" cy="4739759"/>
          </a:xfrm>
          <a:prstGeom prst="rect">
            <a:avLst/>
          </a:prstGeom>
          <a:noFill/>
        </p:spPr>
        <p:txBody>
          <a:bodyPr>
            <a:spAutoFit/>
          </a:bodyPr>
          <a:lstStyle/>
          <a:p>
            <a:pPr>
              <a:defRPr/>
            </a:pPr>
            <a:r>
              <a:rPr lang="de-DE" u="sng" dirty="0" smtClean="0">
                <a:solidFill>
                  <a:srgbClr val="000000"/>
                </a:solidFill>
                <a:latin typeface="Arial"/>
              </a:rPr>
              <a:t>New </a:t>
            </a:r>
            <a:r>
              <a:rPr lang="de-DE" u="sng" dirty="0" err="1" smtClean="0">
                <a:solidFill>
                  <a:srgbClr val="000000"/>
                </a:solidFill>
                <a:latin typeface="Arial"/>
              </a:rPr>
              <a:t>test</a:t>
            </a:r>
            <a:r>
              <a:rPr lang="de-DE" u="sng" dirty="0" smtClean="0">
                <a:solidFill>
                  <a:srgbClr val="000000"/>
                </a:solidFill>
                <a:latin typeface="Arial"/>
              </a:rPr>
              <a:t> </a:t>
            </a:r>
            <a:r>
              <a:rPr lang="de-DE" u="sng" dirty="0" err="1" smtClean="0">
                <a:solidFill>
                  <a:srgbClr val="000000"/>
                </a:solidFill>
                <a:latin typeface="Arial"/>
              </a:rPr>
              <a:t>category</a:t>
            </a:r>
            <a:endParaRPr lang="de-DE" u="sng" dirty="0" smtClean="0">
              <a:solidFill>
                <a:srgbClr val="000000"/>
              </a:solidFill>
              <a:latin typeface="Arial"/>
            </a:endParaRPr>
          </a:p>
          <a:p>
            <a:pPr>
              <a:defRPr/>
            </a:pPr>
            <a:r>
              <a:rPr lang="de-DE" u="sng" dirty="0" err="1" smtClean="0">
                <a:solidFill>
                  <a:srgbClr val="000000"/>
                </a:solidFill>
                <a:latin typeface="Arial"/>
              </a:rPr>
              <a:t>for</a:t>
            </a:r>
            <a:r>
              <a:rPr lang="de-DE" u="sng" dirty="0" smtClean="0">
                <a:solidFill>
                  <a:srgbClr val="000000"/>
                </a:solidFill>
                <a:latin typeface="Arial"/>
              </a:rPr>
              <a:t> </a:t>
            </a:r>
            <a:r>
              <a:rPr lang="de-DE" u="sng" dirty="0" err="1" smtClean="0">
                <a:solidFill>
                  <a:srgbClr val="000000"/>
                </a:solidFill>
                <a:latin typeface="Arial"/>
              </a:rPr>
              <a:t>sequence</a:t>
            </a:r>
            <a:r>
              <a:rPr lang="de-DE" u="sng" dirty="0" smtClean="0">
                <a:solidFill>
                  <a:srgbClr val="000000"/>
                </a:solidFill>
                <a:latin typeface="Arial"/>
              </a:rPr>
              <a:t> </a:t>
            </a:r>
            <a:r>
              <a:rPr lang="de-DE" u="sng" dirty="0" err="1" smtClean="0">
                <a:solidFill>
                  <a:srgbClr val="000000"/>
                </a:solidFill>
                <a:latin typeface="Arial"/>
              </a:rPr>
              <a:t>quality</a:t>
            </a:r>
            <a:r>
              <a:rPr lang="de-DE" u="sng" dirty="0" smtClean="0">
                <a:solidFill>
                  <a:srgbClr val="000000"/>
                </a:solidFill>
                <a:latin typeface="Arial"/>
              </a:rPr>
              <a:t>:</a:t>
            </a:r>
          </a:p>
          <a:p>
            <a:pPr>
              <a:defRPr/>
            </a:pPr>
            <a:endParaRPr lang="de-DE" u="sng" dirty="0">
              <a:solidFill>
                <a:srgbClr val="000000"/>
              </a:solidFill>
              <a:latin typeface="Arial"/>
            </a:endParaRPr>
          </a:p>
          <a:p>
            <a:pPr>
              <a:defRPr/>
            </a:pPr>
            <a:r>
              <a:rPr lang="de-DE" sz="2000" dirty="0" err="1" smtClean="0">
                <a:solidFill>
                  <a:srgbClr val="000000"/>
                </a:solidFill>
                <a:latin typeface="Arial"/>
              </a:rPr>
              <a:t>Success</a:t>
            </a:r>
            <a:r>
              <a:rPr lang="de-DE" sz="2000" dirty="0" smtClean="0">
                <a:solidFill>
                  <a:srgbClr val="000000"/>
                </a:solidFill>
                <a:latin typeface="Arial"/>
              </a:rPr>
              <a:t> rate </a:t>
            </a:r>
            <a:r>
              <a:rPr lang="de-DE" sz="2000" dirty="0" err="1" smtClean="0">
                <a:solidFill>
                  <a:srgbClr val="000000"/>
                </a:solidFill>
                <a:latin typeface="Arial"/>
              </a:rPr>
              <a:t>for</a:t>
            </a:r>
            <a:r>
              <a:rPr lang="de-DE" sz="2000" dirty="0" smtClean="0">
                <a:solidFill>
                  <a:srgbClr val="000000"/>
                </a:solidFill>
                <a:latin typeface="Arial"/>
              </a:rPr>
              <a:t> all </a:t>
            </a:r>
            <a:r>
              <a:rPr lang="de-DE" sz="2000" dirty="0" err="1" smtClean="0">
                <a:solidFill>
                  <a:srgbClr val="000000"/>
                </a:solidFill>
                <a:latin typeface="Arial"/>
              </a:rPr>
              <a:t>samples</a:t>
            </a:r>
            <a:r>
              <a:rPr lang="de-DE" sz="2000" dirty="0" smtClean="0">
                <a:solidFill>
                  <a:srgbClr val="000000"/>
                </a:solidFill>
                <a:latin typeface="Arial"/>
              </a:rPr>
              <a:t> </a:t>
            </a:r>
          </a:p>
          <a:p>
            <a:pPr>
              <a:defRPr/>
            </a:pPr>
            <a:r>
              <a:rPr lang="de-DE" sz="2000" dirty="0" err="1" smtClean="0">
                <a:solidFill>
                  <a:srgbClr val="000000"/>
                </a:solidFill>
                <a:latin typeface="Arial"/>
              </a:rPr>
              <a:t>refers</a:t>
            </a:r>
            <a:r>
              <a:rPr lang="de-DE" sz="2000" dirty="0" smtClean="0">
                <a:solidFill>
                  <a:srgbClr val="000000"/>
                </a:solidFill>
                <a:latin typeface="Arial"/>
              </a:rPr>
              <a:t> </a:t>
            </a:r>
            <a:r>
              <a:rPr lang="de-DE" sz="2000" dirty="0" err="1" smtClean="0">
                <a:solidFill>
                  <a:srgbClr val="000000"/>
                </a:solidFill>
                <a:latin typeface="Arial"/>
              </a:rPr>
              <a:t>to</a:t>
            </a:r>
            <a:r>
              <a:rPr lang="de-DE" sz="2000" dirty="0" smtClean="0">
                <a:solidFill>
                  <a:srgbClr val="000000"/>
                </a:solidFill>
                <a:latin typeface="Arial"/>
              </a:rPr>
              <a:t> </a:t>
            </a:r>
            <a:r>
              <a:rPr lang="de-DE" sz="2000" dirty="0" err="1" smtClean="0">
                <a:solidFill>
                  <a:srgbClr val="000000"/>
                </a:solidFill>
                <a:latin typeface="Arial"/>
              </a:rPr>
              <a:t>the</a:t>
            </a:r>
            <a:r>
              <a:rPr lang="de-DE" sz="2000" dirty="0" smtClean="0">
                <a:solidFill>
                  <a:srgbClr val="000000"/>
                </a:solidFill>
                <a:latin typeface="Arial"/>
              </a:rPr>
              <a:t> </a:t>
            </a:r>
            <a:r>
              <a:rPr lang="de-DE" sz="2000" dirty="0" err="1" smtClean="0">
                <a:solidFill>
                  <a:srgbClr val="000000"/>
                </a:solidFill>
                <a:latin typeface="Arial"/>
              </a:rPr>
              <a:t>number</a:t>
            </a:r>
            <a:r>
              <a:rPr lang="de-DE" sz="2000" dirty="0" smtClean="0">
                <a:solidFill>
                  <a:srgbClr val="000000"/>
                </a:solidFill>
                <a:latin typeface="Arial"/>
              </a:rPr>
              <a:t> </a:t>
            </a:r>
            <a:r>
              <a:rPr lang="de-DE" sz="2000" dirty="0" err="1" smtClean="0">
                <a:solidFill>
                  <a:srgbClr val="000000"/>
                </a:solidFill>
                <a:latin typeface="Arial"/>
              </a:rPr>
              <a:t>of</a:t>
            </a:r>
            <a:r>
              <a:rPr lang="de-DE" sz="2000" dirty="0" smtClean="0">
                <a:solidFill>
                  <a:srgbClr val="000000"/>
                </a:solidFill>
                <a:latin typeface="Arial"/>
              </a:rPr>
              <a:t> </a:t>
            </a:r>
            <a:r>
              <a:rPr lang="de-DE" sz="2000" dirty="0" err="1" smtClean="0">
                <a:solidFill>
                  <a:srgbClr val="000000"/>
                </a:solidFill>
                <a:latin typeface="Arial"/>
              </a:rPr>
              <a:t>participating</a:t>
            </a:r>
            <a:r>
              <a:rPr lang="de-DE" sz="2000" dirty="0" smtClean="0">
                <a:solidFill>
                  <a:srgbClr val="000000"/>
                </a:solidFill>
                <a:latin typeface="Arial"/>
              </a:rPr>
              <a:t> </a:t>
            </a:r>
            <a:r>
              <a:rPr lang="de-DE" sz="2000" dirty="0" err="1" smtClean="0">
                <a:solidFill>
                  <a:srgbClr val="000000"/>
                </a:solidFill>
                <a:latin typeface="Arial"/>
              </a:rPr>
              <a:t>laboratories</a:t>
            </a:r>
            <a:endParaRPr lang="de-DE" sz="2000" dirty="0" smtClean="0">
              <a:solidFill>
                <a:srgbClr val="000000"/>
              </a:solidFill>
              <a:latin typeface="Arial"/>
            </a:endParaRPr>
          </a:p>
          <a:p>
            <a:pPr>
              <a:defRPr/>
            </a:pPr>
            <a:r>
              <a:rPr lang="de-DE" sz="2000" dirty="0" smtClean="0">
                <a:solidFill>
                  <a:srgbClr val="000000"/>
                </a:solidFill>
                <a:latin typeface="Arial"/>
              </a:rPr>
              <a:t>(in </a:t>
            </a:r>
            <a:r>
              <a:rPr lang="en-US" altLang="de-DE" sz="2000" dirty="0">
                <a:solidFill>
                  <a:srgbClr val="000000"/>
                </a:solidFill>
                <a:latin typeface="+mn-lt"/>
              </a:rPr>
              <a:t>1</a:t>
            </a:r>
            <a:r>
              <a:rPr lang="en-US" altLang="de-DE" sz="2000" baseline="30000" dirty="0">
                <a:solidFill>
                  <a:srgbClr val="000000"/>
                </a:solidFill>
                <a:latin typeface="+mn-lt"/>
              </a:rPr>
              <a:t>st</a:t>
            </a:r>
            <a:r>
              <a:rPr lang="de-DE" sz="2000" dirty="0" smtClean="0">
                <a:solidFill>
                  <a:srgbClr val="000000"/>
                </a:solidFill>
                <a:latin typeface="Arial"/>
              </a:rPr>
              <a:t> </a:t>
            </a:r>
            <a:r>
              <a:rPr lang="de-DE" sz="2000" dirty="0" err="1" smtClean="0">
                <a:solidFill>
                  <a:srgbClr val="000000"/>
                </a:solidFill>
                <a:latin typeface="Arial"/>
              </a:rPr>
              <a:t>round</a:t>
            </a:r>
            <a:r>
              <a:rPr lang="de-DE" sz="2000" dirty="0" smtClean="0">
                <a:solidFill>
                  <a:srgbClr val="000000"/>
                </a:solidFill>
                <a:latin typeface="Arial"/>
              </a:rPr>
              <a:t>/Nov 2015 not </a:t>
            </a:r>
            <a:r>
              <a:rPr lang="de-DE" sz="2000" dirty="0" err="1" smtClean="0">
                <a:solidFill>
                  <a:srgbClr val="000000"/>
                </a:solidFill>
                <a:latin typeface="Arial"/>
              </a:rPr>
              <a:t>evaluated</a:t>
            </a:r>
            <a:r>
              <a:rPr lang="de-DE" sz="2000" dirty="0" smtClean="0">
                <a:solidFill>
                  <a:srgbClr val="000000"/>
                </a:solidFill>
                <a:latin typeface="Arial"/>
              </a:rPr>
              <a:t> </a:t>
            </a:r>
          </a:p>
          <a:p>
            <a:pPr>
              <a:defRPr/>
            </a:pPr>
            <a:r>
              <a:rPr lang="de-DE" sz="2000" dirty="0" smtClean="0">
                <a:solidFill>
                  <a:srgbClr val="000000"/>
                </a:solidFill>
                <a:latin typeface="Arial"/>
              </a:rPr>
              <a:t>w/o </a:t>
            </a:r>
            <a:r>
              <a:rPr lang="de-DE" sz="2000" dirty="0" err="1" smtClean="0">
                <a:solidFill>
                  <a:srgbClr val="000000"/>
                </a:solidFill>
                <a:latin typeface="Arial"/>
              </a:rPr>
              <a:t>consequences</a:t>
            </a:r>
            <a:r>
              <a:rPr lang="de-DE" sz="2000" dirty="0" smtClean="0">
                <a:solidFill>
                  <a:srgbClr val="000000"/>
                </a:solidFill>
                <a:latin typeface="Arial"/>
              </a:rPr>
              <a:t> </a:t>
            </a:r>
            <a:r>
              <a:rPr lang="de-DE" sz="2000" dirty="0" err="1" smtClean="0">
                <a:solidFill>
                  <a:srgbClr val="000000"/>
                </a:solidFill>
                <a:latin typeface="Arial"/>
              </a:rPr>
              <a:t>for</a:t>
            </a:r>
            <a:r>
              <a:rPr lang="de-DE" sz="2000" dirty="0" smtClean="0">
                <a:solidFill>
                  <a:srgbClr val="000000"/>
                </a:solidFill>
                <a:latin typeface="Arial"/>
              </a:rPr>
              <a:t> </a:t>
            </a:r>
            <a:r>
              <a:rPr lang="de-DE" sz="2000" dirty="0" err="1" smtClean="0">
                <a:solidFill>
                  <a:srgbClr val="000000"/>
                </a:solidFill>
                <a:latin typeface="Arial"/>
              </a:rPr>
              <a:t>certificate</a:t>
            </a:r>
            <a:r>
              <a:rPr lang="de-DE" sz="2000" dirty="0" smtClean="0">
                <a:solidFill>
                  <a:srgbClr val="000000"/>
                </a:solidFill>
                <a:latin typeface="Arial"/>
              </a:rPr>
              <a:t>)</a:t>
            </a:r>
          </a:p>
          <a:p>
            <a:pPr>
              <a:defRPr/>
            </a:pPr>
            <a:endParaRPr lang="de-DE" sz="2000" dirty="0">
              <a:solidFill>
                <a:srgbClr val="000000"/>
              </a:solidFill>
              <a:latin typeface="Arial"/>
            </a:endParaRPr>
          </a:p>
          <a:p>
            <a:pPr>
              <a:defRPr/>
            </a:pPr>
            <a:endParaRPr lang="de-DE" sz="2000" dirty="0" smtClean="0">
              <a:solidFill>
                <a:srgbClr val="000000"/>
              </a:solidFill>
              <a:latin typeface="Arial"/>
            </a:endParaRPr>
          </a:p>
          <a:p>
            <a:pPr>
              <a:defRPr/>
            </a:pPr>
            <a:r>
              <a:rPr lang="de-DE" sz="2000" b="1" dirty="0" smtClean="0">
                <a:solidFill>
                  <a:srgbClr val="000000"/>
                </a:solidFill>
                <a:latin typeface="Arial"/>
              </a:rPr>
              <a:t>21/28 = 75.0%</a:t>
            </a:r>
          </a:p>
          <a:p>
            <a:pPr>
              <a:defRPr/>
            </a:pPr>
            <a:endParaRPr lang="de-DE" sz="1200" b="1" dirty="0" smtClean="0">
              <a:solidFill>
                <a:srgbClr val="000000"/>
              </a:solidFill>
              <a:latin typeface="Arial"/>
            </a:endParaRPr>
          </a:p>
          <a:p>
            <a:pPr>
              <a:defRPr/>
            </a:pPr>
            <a:endParaRPr lang="de-DE" sz="2000" b="1" dirty="0" smtClean="0">
              <a:solidFill>
                <a:srgbClr val="000000"/>
              </a:solidFill>
              <a:latin typeface="Arial"/>
            </a:endParaRPr>
          </a:p>
          <a:p>
            <a:pPr algn="r">
              <a:defRPr/>
            </a:pPr>
            <a:r>
              <a:rPr lang="de-DE" u="sng" dirty="0" smtClean="0">
                <a:solidFill>
                  <a:srgbClr val="000000"/>
                </a:solidFill>
                <a:latin typeface="Arial"/>
              </a:rPr>
              <a:t> </a:t>
            </a:r>
            <a:endParaRPr lang="de-DE" u="sng" dirty="0">
              <a:solidFill>
                <a:srgbClr val="000000"/>
              </a:solidFill>
              <a:latin typeface="Arial"/>
            </a:endParaRPr>
          </a:p>
          <a:p>
            <a:pPr lvl="0">
              <a:defRPr/>
            </a:pPr>
            <a:r>
              <a:rPr lang="de-DE" sz="2000" dirty="0">
                <a:solidFill>
                  <a:srgbClr val="000000"/>
                </a:solidFill>
                <a:latin typeface="Arial"/>
              </a:rPr>
              <a:t> </a:t>
            </a:r>
            <a:r>
              <a:rPr lang="de-DE" sz="2000" dirty="0" smtClean="0">
                <a:solidFill>
                  <a:srgbClr val="000000"/>
                </a:solidFill>
                <a:latin typeface="Arial"/>
              </a:rPr>
              <a:t>    </a:t>
            </a:r>
            <a:r>
              <a:rPr lang="de-DE" sz="1800" dirty="0" smtClean="0">
                <a:solidFill>
                  <a:srgbClr val="000000"/>
                </a:solidFill>
                <a:latin typeface="Arial"/>
              </a:rPr>
              <a:t> </a:t>
            </a:r>
            <a:r>
              <a:rPr lang="de-DE" sz="1800" dirty="0" err="1" smtClean="0">
                <a:solidFill>
                  <a:srgbClr val="3333FF"/>
                </a:solidFill>
                <a:latin typeface="Arial"/>
              </a:rPr>
              <a:t>Results</a:t>
            </a:r>
            <a:r>
              <a:rPr lang="de-DE" sz="1800" dirty="0" smtClean="0">
                <a:solidFill>
                  <a:srgbClr val="3333FF"/>
                </a:solidFill>
                <a:latin typeface="Arial"/>
              </a:rPr>
              <a:t>: </a:t>
            </a:r>
            <a:r>
              <a:rPr lang="de-DE" sz="1800" dirty="0" err="1" smtClean="0">
                <a:solidFill>
                  <a:srgbClr val="3333FF"/>
                </a:solidFill>
                <a:latin typeface="Arial"/>
              </a:rPr>
              <a:t>see</a:t>
            </a:r>
            <a:r>
              <a:rPr lang="de-DE" sz="1800" dirty="0" smtClean="0">
                <a:solidFill>
                  <a:srgbClr val="3333FF"/>
                </a:solidFill>
                <a:latin typeface="Arial"/>
              </a:rPr>
              <a:t> </a:t>
            </a:r>
            <a:r>
              <a:rPr lang="de-DE" sz="1800" dirty="0" err="1" smtClean="0">
                <a:solidFill>
                  <a:srgbClr val="3333FF"/>
                </a:solidFill>
                <a:latin typeface="Arial"/>
              </a:rPr>
              <a:t>details</a:t>
            </a:r>
            <a:r>
              <a:rPr lang="de-DE" sz="1800" dirty="0" smtClean="0">
                <a:solidFill>
                  <a:srgbClr val="3333FF"/>
                </a:solidFill>
                <a:latin typeface="Arial"/>
              </a:rPr>
              <a:t> </a:t>
            </a:r>
            <a:r>
              <a:rPr lang="de-DE" sz="1800" dirty="0" err="1" smtClean="0">
                <a:solidFill>
                  <a:srgbClr val="3333FF"/>
                </a:solidFill>
                <a:latin typeface="Arial"/>
              </a:rPr>
              <a:t>by</a:t>
            </a:r>
            <a:r>
              <a:rPr lang="de-DE" sz="1800" dirty="0" smtClean="0">
                <a:solidFill>
                  <a:srgbClr val="3333FF"/>
                </a:solidFill>
                <a:latin typeface="Arial"/>
              </a:rPr>
              <a:t> S. Santibanez (</a:t>
            </a:r>
            <a:r>
              <a:rPr lang="de-DE" sz="1800" dirty="0" err="1" smtClean="0">
                <a:solidFill>
                  <a:srgbClr val="3333FF"/>
                </a:solidFill>
                <a:latin typeface="Arial"/>
              </a:rPr>
              <a:t>RKI</a:t>
            </a:r>
            <a:r>
              <a:rPr lang="de-DE" sz="1800" dirty="0" smtClean="0">
                <a:solidFill>
                  <a:srgbClr val="3333FF"/>
                </a:solidFill>
                <a:latin typeface="Arial"/>
              </a:rPr>
              <a:t>)</a:t>
            </a:r>
            <a:endParaRPr lang="de-DE" sz="1800" dirty="0">
              <a:solidFill>
                <a:srgbClr val="3333FF"/>
              </a:solidFill>
              <a:latin typeface="Arial"/>
            </a:endParaRPr>
          </a:p>
        </p:txBody>
      </p:sp>
      <p:sp>
        <p:nvSpPr>
          <p:cNvPr id="47107" name="Titel 1"/>
          <p:cNvSpPr>
            <a:spLocks noGrp="1"/>
          </p:cNvSpPr>
          <p:nvPr>
            <p:ph type="title"/>
          </p:nvPr>
        </p:nvSpPr>
        <p:spPr>
          <a:xfrm>
            <a:off x="0" y="-26988"/>
            <a:ext cx="9144000" cy="1295748"/>
          </a:xfrm>
          <a:solidFill>
            <a:srgbClr val="FFCC99"/>
          </a:solidFill>
        </p:spPr>
        <p:txBody>
          <a:bodyPr/>
          <a:lstStyle/>
          <a:p>
            <a:r>
              <a:rPr lang="en-US" dirty="0" smtClean="0">
                <a:effectLst/>
              </a:rPr>
              <a:t>PCR/NAT </a:t>
            </a:r>
            <a:r>
              <a:rPr lang="en-US" dirty="0">
                <a:effectLst/>
              </a:rPr>
              <a:t>- Measles Virus Collaboration – </a:t>
            </a:r>
            <a:br>
              <a:rPr lang="en-US" dirty="0">
                <a:effectLst/>
              </a:rPr>
            </a:br>
            <a:r>
              <a:rPr lang="en-US" dirty="0">
                <a:effectLst/>
              </a:rPr>
              <a:t>WHO EURO and INSTAND (991) Nov 2015 </a:t>
            </a:r>
            <a:endParaRPr lang="de-DE" altLang="de-DE" dirty="0">
              <a:effectLst/>
            </a:endParaRPr>
          </a:p>
        </p:txBody>
      </p:sp>
      <p:sp>
        <p:nvSpPr>
          <p:cNvPr id="8" name="Rechteck 7"/>
          <p:cNvSpPr/>
          <p:nvPr/>
        </p:nvSpPr>
        <p:spPr>
          <a:xfrm>
            <a:off x="325229" y="4413980"/>
            <a:ext cx="1728192" cy="6352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Pfeil nach rechts 2"/>
          <p:cNvSpPr/>
          <p:nvPr/>
        </p:nvSpPr>
        <p:spPr>
          <a:xfrm>
            <a:off x="325229" y="5859372"/>
            <a:ext cx="288032" cy="252028"/>
          </a:xfrm>
          <a:prstGeom prst="right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651318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178865" y="218564"/>
            <a:ext cx="2844647" cy="907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umsplatzhalter 1"/>
          <p:cNvSpPr>
            <a:spLocks noGrp="1"/>
          </p:cNvSpPr>
          <p:nvPr>
            <p:ph type="dt" sz="half" idx="10"/>
          </p:nvPr>
        </p:nvSpPr>
        <p:spPr>
          <a:xfrm>
            <a:off x="569024" y="6662250"/>
            <a:ext cx="1860421" cy="195750"/>
          </a:xfrm>
        </p:spPr>
        <p:txBody>
          <a:bodyPr/>
          <a:lstStyle/>
          <a:p>
            <a:r>
              <a:rPr lang="de-DE" dirty="0" smtClean="0"/>
              <a:t>21.06.16</a:t>
            </a:r>
            <a:endParaRPr lang="de-DE" dirty="0"/>
          </a:p>
        </p:txBody>
      </p:sp>
      <p:sp>
        <p:nvSpPr>
          <p:cNvPr id="4" name="Foliennummernplatzhalter 3"/>
          <p:cNvSpPr>
            <a:spLocks noGrp="1"/>
          </p:cNvSpPr>
          <p:nvPr>
            <p:ph type="sldNum" sz="quarter" idx="12"/>
          </p:nvPr>
        </p:nvSpPr>
        <p:spPr>
          <a:xfrm>
            <a:off x="8034094" y="6669088"/>
            <a:ext cx="496872" cy="195750"/>
          </a:xfrm>
        </p:spPr>
        <p:txBody>
          <a:bodyPr/>
          <a:lstStyle/>
          <a:p>
            <a:fld id="{162A217B-ED1C-D84B-8478-63C77FA79618}" type="slidenum">
              <a:rPr lang="de-DE" smtClean="0"/>
              <a:pPr/>
              <a:t>13</a:t>
            </a:fld>
            <a:endParaRPr lang="de-DE" dirty="0"/>
          </a:p>
        </p:txBody>
      </p:sp>
      <p:sp>
        <p:nvSpPr>
          <p:cNvPr id="6" name="Titel 5"/>
          <p:cNvSpPr>
            <a:spLocks noGrp="1"/>
          </p:cNvSpPr>
          <p:nvPr>
            <p:ph type="title"/>
          </p:nvPr>
        </p:nvSpPr>
        <p:spPr>
          <a:xfrm>
            <a:off x="1763688" y="260648"/>
            <a:ext cx="4878596" cy="338554"/>
          </a:xfrm>
        </p:spPr>
        <p:txBody>
          <a:bodyPr/>
          <a:lstStyle/>
          <a:p>
            <a:r>
              <a:rPr lang="de-DE" dirty="0" smtClean="0"/>
              <a:t>Evaluation </a:t>
            </a:r>
            <a:r>
              <a:rPr lang="de-DE" dirty="0" err="1" smtClean="0"/>
              <a:t>of</a:t>
            </a:r>
            <a:r>
              <a:rPr lang="de-DE" dirty="0" smtClean="0"/>
              <a:t> </a:t>
            </a:r>
            <a:r>
              <a:rPr lang="de-DE" dirty="0" err="1" smtClean="0"/>
              <a:t>sequence</a:t>
            </a:r>
            <a:r>
              <a:rPr lang="de-DE" dirty="0" smtClean="0"/>
              <a:t> </a:t>
            </a:r>
            <a:r>
              <a:rPr lang="de-DE" dirty="0" err="1" smtClean="0"/>
              <a:t>quality</a:t>
            </a:r>
            <a:r>
              <a:rPr lang="de-DE" dirty="0" smtClean="0"/>
              <a:t> – </a:t>
            </a:r>
            <a:r>
              <a:rPr lang="de-DE" dirty="0" err="1" smtClean="0"/>
              <a:t>Measles</a:t>
            </a:r>
            <a:endParaRPr lang="de-DE" dirty="0">
              <a:solidFill>
                <a:srgbClr val="FF0000"/>
              </a:solidFill>
            </a:endParaRPr>
          </a:p>
        </p:txBody>
      </p:sp>
      <p:sp>
        <p:nvSpPr>
          <p:cNvPr id="8" name="Geschweifte Klammer links 7"/>
          <p:cNvSpPr/>
          <p:nvPr/>
        </p:nvSpPr>
        <p:spPr>
          <a:xfrm rot="-5400000">
            <a:off x="704302" y="3823456"/>
            <a:ext cx="1725023" cy="2952331"/>
          </a:xfrm>
          <a:prstGeom prst="leftBrace">
            <a:avLst>
              <a:gd name="adj1" fmla="val 8333"/>
              <a:gd name="adj2" fmla="val 49792"/>
            </a:avLst>
          </a:prstGeom>
          <a:ln w="12700">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eaLnBrk="1" fontAlgn="auto" hangingPunct="1">
              <a:spcBef>
                <a:spcPts val="0"/>
              </a:spcBef>
              <a:spcAft>
                <a:spcPts val="0"/>
              </a:spcAft>
            </a:pPr>
            <a:endParaRPr lang="de-DE" sz="1800">
              <a:solidFill>
                <a:prstClr val="black"/>
              </a:solidFill>
            </a:endParaRPr>
          </a:p>
        </p:txBody>
      </p:sp>
      <p:sp>
        <p:nvSpPr>
          <p:cNvPr id="9" name="Geschweifte Klammer links 8"/>
          <p:cNvSpPr/>
          <p:nvPr/>
        </p:nvSpPr>
        <p:spPr>
          <a:xfrm rot="-5400000">
            <a:off x="6634090" y="3791949"/>
            <a:ext cx="1652538" cy="3008266"/>
          </a:xfrm>
          <a:prstGeom prst="leftBrace">
            <a:avLst>
              <a:gd name="adj1" fmla="val 7874"/>
              <a:gd name="adj2" fmla="val 50228"/>
            </a:avLst>
          </a:prstGeom>
          <a:ln w="12700">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eaLnBrk="1" fontAlgn="auto" hangingPunct="1">
              <a:spcBef>
                <a:spcPts val="0"/>
              </a:spcBef>
              <a:spcAft>
                <a:spcPts val="0"/>
              </a:spcAft>
            </a:pPr>
            <a:endParaRPr lang="de-DE" sz="1800">
              <a:solidFill>
                <a:prstClr val="black"/>
              </a:solidFill>
            </a:endParaRPr>
          </a:p>
        </p:txBody>
      </p:sp>
      <p:sp>
        <p:nvSpPr>
          <p:cNvPr id="10" name="Geschweifte Klammer links 9"/>
          <p:cNvSpPr/>
          <p:nvPr/>
        </p:nvSpPr>
        <p:spPr>
          <a:xfrm rot="-5400000">
            <a:off x="3690225" y="3828867"/>
            <a:ext cx="1652539" cy="2947031"/>
          </a:xfrm>
          <a:prstGeom prst="leftBrace">
            <a:avLst/>
          </a:prstGeom>
          <a:ln w="12700">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eaLnBrk="1" fontAlgn="auto" hangingPunct="1">
              <a:spcBef>
                <a:spcPts val="0"/>
              </a:spcBef>
              <a:spcAft>
                <a:spcPts val="0"/>
              </a:spcAft>
            </a:pPr>
            <a:endParaRPr lang="de-DE" sz="1800">
              <a:solidFill>
                <a:prstClr val="black"/>
              </a:solidFill>
            </a:endParaRPr>
          </a:p>
        </p:txBody>
      </p:sp>
      <p:sp>
        <p:nvSpPr>
          <p:cNvPr id="11" name="Textfeld 10"/>
          <p:cNvSpPr txBox="1"/>
          <p:nvPr/>
        </p:nvSpPr>
        <p:spPr>
          <a:xfrm>
            <a:off x="483862" y="5882612"/>
            <a:ext cx="1904380" cy="646331"/>
          </a:xfrm>
          <a:prstGeom prst="rect">
            <a:avLst/>
          </a:prstGeom>
          <a:solidFill>
            <a:schemeClr val="bg1">
              <a:lumMod val="85000"/>
            </a:schemeClr>
          </a:solidFill>
        </p:spPr>
        <p:txBody>
          <a:bodyPr wrap="square" rtlCol="0">
            <a:spAutoFit/>
          </a:bodyPr>
          <a:lstStyle/>
          <a:p>
            <a:pPr eaLnBrk="1" fontAlgn="auto" hangingPunct="1">
              <a:spcBef>
                <a:spcPts val="0"/>
              </a:spcBef>
              <a:spcAft>
                <a:spcPts val="0"/>
              </a:spcAft>
            </a:pPr>
            <a:r>
              <a:rPr lang="de-DE" sz="1200" dirty="0" smtClean="0">
                <a:solidFill>
                  <a:prstClr val="black"/>
                </a:solidFill>
                <a:latin typeface="Arial" panose="020B0604020202020204" pitchFamily="34" charset="0"/>
                <a:cs typeface="Arial" panose="020B0604020202020204" pitchFamily="34" charset="0"/>
              </a:rPr>
              <a:t>Sample 991001: D8-FM</a:t>
            </a:r>
          </a:p>
          <a:p>
            <a:pPr eaLnBrk="1" fontAlgn="auto" hangingPunct="1">
              <a:spcBef>
                <a:spcPts val="0"/>
              </a:spcBef>
              <a:spcAft>
                <a:spcPts val="0"/>
              </a:spcAft>
            </a:pPr>
            <a:r>
              <a:rPr lang="de-DE" sz="1200" dirty="0">
                <a:solidFill>
                  <a:srgbClr val="008000"/>
                </a:solidFill>
                <a:latin typeface="Arial" panose="020B0604020202020204" pitchFamily="34" charset="0"/>
                <a:cs typeface="Arial" panose="020B0604020202020204" pitchFamily="34" charset="0"/>
              </a:rPr>
              <a:t>- </a:t>
            </a:r>
            <a:r>
              <a:rPr lang="de-DE" sz="1200" dirty="0" smtClean="0">
                <a:solidFill>
                  <a:srgbClr val="008000"/>
                </a:solidFill>
                <a:latin typeface="Arial" panose="020B0604020202020204" pitchFamily="34" charset="0"/>
                <a:cs typeface="Arial" panose="020B0604020202020204" pitchFamily="34" charset="0"/>
              </a:rPr>
              <a:t>20 countries/ 21 </a:t>
            </a:r>
            <a:r>
              <a:rPr lang="de-DE" sz="1200" dirty="0" err="1" smtClean="0">
                <a:solidFill>
                  <a:srgbClr val="008000"/>
                </a:solidFill>
                <a:latin typeface="Arial" panose="020B0604020202020204" pitchFamily="34" charset="0"/>
                <a:cs typeface="Arial" panose="020B0604020202020204" pitchFamily="34" charset="0"/>
              </a:rPr>
              <a:t>labs</a:t>
            </a:r>
            <a:endParaRPr lang="de-DE" sz="1200" dirty="0" smtClean="0">
              <a:solidFill>
                <a:srgbClr val="008000"/>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FontTx/>
              <a:buChar char="-"/>
            </a:pPr>
            <a:r>
              <a:rPr lang="de-DE" sz="1200" dirty="0">
                <a:solidFill>
                  <a:srgbClr val="C00000"/>
                </a:solidFill>
                <a:latin typeface="Arial" panose="020B0604020202020204" pitchFamily="34" charset="0"/>
                <a:cs typeface="Arial" panose="020B0604020202020204" pitchFamily="34" charset="0"/>
              </a:rPr>
              <a:t>7</a:t>
            </a:r>
            <a:r>
              <a:rPr lang="de-DE" sz="1200" dirty="0" smtClean="0">
                <a:solidFill>
                  <a:srgbClr val="C00000"/>
                </a:solidFill>
                <a:latin typeface="Arial" panose="020B0604020202020204" pitchFamily="34" charset="0"/>
                <a:cs typeface="Arial" panose="020B0604020202020204" pitchFamily="34" charset="0"/>
              </a:rPr>
              <a:t> countries</a:t>
            </a:r>
            <a:endParaRPr lang="de-DE" sz="1200" dirty="0">
              <a:solidFill>
                <a:srgbClr val="C00000"/>
              </a:solidFill>
              <a:latin typeface="Arial" panose="020B0604020202020204" pitchFamily="34" charset="0"/>
              <a:cs typeface="Arial" panose="020B0604020202020204" pitchFamily="34" charset="0"/>
            </a:endParaRPr>
          </a:p>
        </p:txBody>
      </p:sp>
      <p:sp>
        <p:nvSpPr>
          <p:cNvPr id="23" name="Ellipse 22"/>
          <p:cNvSpPr/>
          <p:nvPr/>
        </p:nvSpPr>
        <p:spPr>
          <a:xfrm>
            <a:off x="7442340" y="2943887"/>
            <a:ext cx="72051" cy="72008"/>
          </a:xfrm>
          <a:prstGeom prst="ellipse">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28" name="Ellipse 27"/>
          <p:cNvSpPr/>
          <p:nvPr/>
        </p:nvSpPr>
        <p:spPr>
          <a:xfrm>
            <a:off x="7445086" y="3320132"/>
            <a:ext cx="72008" cy="72008"/>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27" name="Textfeld 26"/>
          <p:cNvSpPr txBox="1"/>
          <p:nvPr/>
        </p:nvSpPr>
        <p:spPr>
          <a:xfrm>
            <a:off x="7514391" y="2855454"/>
            <a:ext cx="1510985" cy="415498"/>
          </a:xfrm>
          <a:prstGeom prst="rect">
            <a:avLst/>
          </a:prstGeom>
          <a:noFill/>
        </p:spPr>
        <p:txBody>
          <a:bodyPr wrap="square" rtlCol="0">
            <a:spAutoFit/>
          </a:bodyPr>
          <a:lstStyle/>
          <a:p>
            <a:pPr eaLnBrk="1" fontAlgn="auto" hangingPunct="1">
              <a:spcBef>
                <a:spcPts val="0"/>
              </a:spcBef>
              <a:spcAft>
                <a:spcPts val="0"/>
              </a:spcAft>
            </a:pPr>
            <a:r>
              <a:rPr lang="de-DE" sz="1050" dirty="0" smtClean="0">
                <a:solidFill>
                  <a:srgbClr val="008000"/>
                </a:solidFill>
                <a:latin typeface="Arial" panose="020B0604020202020204" pitchFamily="34" charset="0"/>
                <a:cs typeface="Arial" panose="020B0604020202020204" pitchFamily="34" charset="0"/>
              </a:rPr>
              <a:t>The N-450 </a:t>
            </a:r>
            <a:r>
              <a:rPr lang="de-DE" sz="1050" dirty="0" err="1" smtClean="0">
                <a:solidFill>
                  <a:srgbClr val="008000"/>
                </a:solidFill>
                <a:latin typeface="Arial" panose="020B0604020202020204" pitchFamily="34" charset="0"/>
                <a:cs typeface="Arial" panose="020B0604020202020204" pitchFamily="34" charset="0"/>
              </a:rPr>
              <a:t>correctly</a:t>
            </a:r>
            <a:r>
              <a:rPr lang="de-DE" sz="1050" dirty="0" smtClean="0">
                <a:solidFill>
                  <a:srgbClr val="008000"/>
                </a:solidFill>
                <a:latin typeface="Arial" panose="020B0604020202020204" pitchFamily="34" charset="0"/>
                <a:cs typeface="Arial" panose="020B0604020202020204" pitchFamily="34" charset="0"/>
              </a:rPr>
              <a:t> </a:t>
            </a:r>
            <a:r>
              <a:rPr lang="de-DE" sz="1050" dirty="0" err="1" smtClean="0">
                <a:solidFill>
                  <a:srgbClr val="008000"/>
                </a:solidFill>
                <a:latin typeface="Arial" panose="020B0604020202020204" pitchFamily="34" charset="0"/>
                <a:cs typeface="Arial" panose="020B0604020202020204" pitchFamily="34" charset="0"/>
              </a:rPr>
              <a:t>sequenced</a:t>
            </a:r>
            <a:endParaRPr lang="de-DE" sz="1050" dirty="0">
              <a:solidFill>
                <a:srgbClr val="008000"/>
              </a:solidFill>
              <a:latin typeface="Arial" panose="020B0604020202020204" pitchFamily="34" charset="0"/>
              <a:cs typeface="Arial" panose="020B0604020202020204" pitchFamily="34" charset="0"/>
            </a:endParaRPr>
          </a:p>
        </p:txBody>
      </p:sp>
      <p:sp>
        <p:nvSpPr>
          <p:cNvPr id="30" name="Textfeld 29"/>
          <p:cNvSpPr txBox="1"/>
          <p:nvPr/>
        </p:nvSpPr>
        <p:spPr>
          <a:xfrm>
            <a:off x="7517094" y="3258545"/>
            <a:ext cx="945005" cy="253916"/>
          </a:xfrm>
          <a:prstGeom prst="rect">
            <a:avLst/>
          </a:prstGeom>
          <a:noFill/>
        </p:spPr>
        <p:txBody>
          <a:bodyPr wrap="square" rtlCol="0">
            <a:spAutoFit/>
          </a:bodyPr>
          <a:lstStyle/>
          <a:p>
            <a:pPr eaLnBrk="1" fontAlgn="auto" hangingPunct="1">
              <a:spcBef>
                <a:spcPts val="0"/>
              </a:spcBef>
              <a:spcAft>
                <a:spcPts val="0"/>
              </a:spcAft>
            </a:pPr>
            <a:r>
              <a:rPr lang="de-DE" sz="1050" dirty="0" smtClean="0">
                <a:solidFill>
                  <a:srgbClr val="C00000"/>
                </a:solidFill>
                <a:latin typeface="Arial" panose="020B0604020202020204" pitchFamily="34" charset="0"/>
                <a:cs typeface="Arial" panose="020B0604020202020204" pitchFamily="34" charset="0"/>
              </a:rPr>
              <a:t>Deviation(s)</a:t>
            </a:r>
            <a:endParaRPr lang="de-DE" sz="1050" dirty="0">
              <a:solidFill>
                <a:srgbClr val="C00000"/>
              </a:solidFill>
              <a:latin typeface="Arial" panose="020B0604020202020204" pitchFamily="34" charset="0"/>
              <a:cs typeface="Arial" panose="020B0604020202020204" pitchFamily="34" charset="0"/>
            </a:endParaRPr>
          </a:p>
        </p:txBody>
      </p:sp>
      <p:sp>
        <p:nvSpPr>
          <p:cNvPr id="31" name="Smiley 30"/>
          <p:cNvSpPr/>
          <p:nvPr/>
        </p:nvSpPr>
        <p:spPr>
          <a:xfrm>
            <a:off x="1566813" y="6307056"/>
            <a:ext cx="205761" cy="153115"/>
          </a:xfrm>
          <a:prstGeom prst="smileyFace">
            <a:avLst>
              <a:gd name="adj" fmla="val -4653"/>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34" name="Smiley 33"/>
          <p:cNvSpPr/>
          <p:nvPr/>
        </p:nvSpPr>
        <p:spPr>
          <a:xfrm>
            <a:off x="2123728" y="6148078"/>
            <a:ext cx="205761" cy="153115"/>
          </a:xfrm>
          <a:prstGeom prst="smileyFace">
            <a:avLst>
              <a:gd name="adj" fmla="val 4653"/>
            </a:avLst>
          </a:prstGeom>
          <a:noFill/>
          <a:ln w="127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35" name="Textfeld 34"/>
          <p:cNvSpPr txBox="1"/>
          <p:nvPr/>
        </p:nvSpPr>
        <p:spPr>
          <a:xfrm>
            <a:off x="3167844" y="5882612"/>
            <a:ext cx="1965638" cy="646331"/>
          </a:xfrm>
          <a:prstGeom prst="rect">
            <a:avLst/>
          </a:prstGeom>
          <a:solidFill>
            <a:schemeClr val="bg1">
              <a:lumMod val="85000"/>
            </a:schemeClr>
          </a:solidFill>
        </p:spPr>
        <p:txBody>
          <a:bodyPr wrap="square" rtlCol="0">
            <a:spAutoFit/>
          </a:bodyPr>
          <a:lstStyle/>
          <a:p>
            <a:pPr eaLnBrk="1" fontAlgn="auto" hangingPunct="1">
              <a:spcBef>
                <a:spcPts val="0"/>
              </a:spcBef>
              <a:spcAft>
                <a:spcPts val="0"/>
              </a:spcAft>
            </a:pPr>
            <a:r>
              <a:rPr lang="de-DE" sz="1200" dirty="0" smtClean="0">
                <a:solidFill>
                  <a:prstClr val="black"/>
                </a:solidFill>
                <a:latin typeface="Arial" panose="020B0604020202020204" pitchFamily="34" charset="0"/>
                <a:cs typeface="Arial" panose="020B0604020202020204" pitchFamily="34" charset="0"/>
              </a:rPr>
              <a:t>Sample 991004: D4-M</a:t>
            </a:r>
          </a:p>
          <a:p>
            <a:pPr eaLnBrk="1" fontAlgn="auto" hangingPunct="1">
              <a:spcBef>
                <a:spcPts val="0"/>
              </a:spcBef>
              <a:spcAft>
                <a:spcPts val="0"/>
              </a:spcAft>
            </a:pPr>
            <a:r>
              <a:rPr lang="de-DE" sz="1200" dirty="0" smtClean="0">
                <a:solidFill>
                  <a:srgbClr val="008000"/>
                </a:solidFill>
                <a:latin typeface="Arial" panose="020B0604020202020204" pitchFamily="34" charset="0"/>
                <a:cs typeface="Arial" panose="020B0604020202020204" pitchFamily="34" charset="0"/>
              </a:rPr>
              <a:t>-  23 countries/ 24 </a:t>
            </a:r>
            <a:r>
              <a:rPr lang="de-DE" sz="1200" dirty="0" err="1" smtClean="0">
                <a:solidFill>
                  <a:srgbClr val="008000"/>
                </a:solidFill>
                <a:latin typeface="Arial" panose="020B0604020202020204" pitchFamily="34" charset="0"/>
                <a:cs typeface="Arial" panose="020B0604020202020204" pitchFamily="34" charset="0"/>
              </a:rPr>
              <a:t>labs</a:t>
            </a:r>
            <a:endParaRPr lang="de-DE" sz="1200" dirty="0">
              <a:solidFill>
                <a:srgbClr val="008000"/>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FontTx/>
              <a:buChar char="-"/>
            </a:pPr>
            <a:r>
              <a:rPr lang="de-DE" sz="1200" dirty="0" smtClean="0">
                <a:solidFill>
                  <a:srgbClr val="C00000"/>
                </a:solidFill>
                <a:latin typeface="Arial" panose="020B0604020202020204" pitchFamily="34" charset="0"/>
                <a:cs typeface="Arial" panose="020B0604020202020204" pitchFamily="34" charset="0"/>
              </a:rPr>
              <a:t> 4 countries</a:t>
            </a:r>
            <a:endParaRPr lang="de-DE" sz="1200" dirty="0">
              <a:solidFill>
                <a:srgbClr val="C00000"/>
              </a:solidFill>
              <a:latin typeface="Arial" panose="020B0604020202020204" pitchFamily="34" charset="0"/>
              <a:cs typeface="Arial" panose="020B0604020202020204" pitchFamily="34" charset="0"/>
            </a:endParaRPr>
          </a:p>
        </p:txBody>
      </p:sp>
      <p:sp>
        <p:nvSpPr>
          <p:cNvPr id="36" name="Smiley 35"/>
          <p:cNvSpPr/>
          <p:nvPr/>
        </p:nvSpPr>
        <p:spPr>
          <a:xfrm>
            <a:off x="4860032" y="6145400"/>
            <a:ext cx="205761" cy="153115"/>
          </a:xfrm>
          <a:prstGeom prst="smileyFace">
            <a:avLst>
              <a:gd name="adj" fmla="val 4653"/>
            </a:avLst>
          </a:prstGeom>
          <a:noFill/>
          <a:ln w="127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37" name="Smiley 36"/>
          <p:cNvSpPr/>
          <p:nvPr/>
        </p:nvSpPr>
        <p:spPr>
          <a:xfrm>
            <a:off x="4310732" y="6297829"/>
            <a:ext cx="205761" cy="153115"/>
          </a:xfrm>
          <a:prstGeom prst="smileyFace">
            <a:avLst>
              <a:gd name="adj" fmla="val -4653"/>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38" name="Textfeld 37"/>
          <p:cNvSpPr txBox="1"/>
          <p:nvPr/>
        </p:nvSpPr>
        <p:spPr>
          <a:xfrm>
            <a:off x="6156176" y="5869231"/>
            <a:ext cx="1964884" cy="646331"/>
          </a:xfrm>
          <a:prstGeom prst="rect">
            <a:avLst/>
          </a:prstGeom>
          <a:solidFill>
            <a:schemeClr val="bg1">
              <a:lumMod val="85000"/>
            </a:schemeClr>
          </a:solidFill>
        </p:spPr>
        <p:txBody>
          <a:bodyPr wrap="square" rtlCol="0">
            <a:spAutoFit/>
          </a:bodyPr>
          <a:lstStyle/>
          <a:p>
            <a:pPr eaLnBrk="1" fontAlgn="auto" hangingPunct="1">
              <a:spcBef>
                <a:spcPts val="0"/>
              </a:spcBef>
              <a:spcAft>
                <a:spcPts val="0"/>
              </a:spcAft>
            </a:pPr>
            <a:r>
              <a:rPr lang="de-DE" sz="1200" dirty="0" smtClean="0">
                <a:solidFill>
                  <a:prstClr val="black"/>
                </a:solidFill>
                <a:latin typeface="Arial" panose="020B0604020202020204" pitchFamily="34" charset="0"/>
                <a:cs typeface="Arial" panose="020B0604020202020204" pitchFamily="34" charset="0"/>
              </a:rPr>
              <a:t>Sample 991003: B3-H</a:t>
            </a:r>
          </a:p>
          <a:p>
            <a:pPr eaLnBrk="1" fontAlgn="auto" hangingPunct="1">
              <a:spcBef>
                <a:spcPts val="0"/>
              </a:spcBef>
              <a:spcAft>
                <a:spcPts val="0"/>
              </a:spcAft>
            </a:pPr>
            <a:r>
              <a:rPr lang="de-DE" sz="1200" dirty="0" smtClean="0">
                <a:solidFill>
                  <a:srgbClr val="008000"/>
                </a:solidFill>
                <a:latin typeface="Arial" panose="020B0604020202020204" pitchFamily="34" charset="0"/>
                <a:cs typeface="Arial" panose="020B0604020202020204" pitchFamily="34" charset="0"/>
              </a:rPr>
              <a:t>-  24 countries/ 25 </a:t>
            </a:r>
            <a:r>
              <a:rPr lang="de-DE" sz="1200" dirty="0" err="1" smtClean="0">
                <a:solidFill>
                  <a:srgbClr val="008000"/>
                </a:solidFill>
                <a:latin typeface="Arial" panose="020B0604020202020204" pitchFamily="34" charset="0"/>
                <a:cs typeface="Arial" panose="020B0604020202020204" pitchFamily="34" charset="0"/>
              </a:rPr>
              <a:t>labs</a:t>
            </a:r>
            <a:endParaRPr lang="de-DE" sz="1200" dirty="0">
              <a:solidFill>
                <a:srgbClr val="008000"/>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FontTx/>
              <a:buChar char="-"/>
            </a:pPr>
            <a:r>
              <a:rPr lang="de-DE" sz="1200" dirty="0" smtClean="0">
                <a:solidFill>
                  <a:srgbClr val="C00000"/>
                </a:solidFill>
                <a:latin typeface="Arial" panose="020B0604020202020204" pitchFamily="34" charset="0"/>
                <a:cs typeface="Arial" panose="020B0604020202020204" pitchFamily="34" charset="0"/>
              </a:rPr>
              <a:t> 3 countries</a:t>
            </a:r>
            <a:endParaRPr lang="de-DE" sz="1200" dirty="0">
              <a:solidFill>
                <a:srgbClr val="C00000"/>
              </a:solidFill>
              <a:latin typeface="Arial" panose="020B0604020202020204" pitchFamily="34" charset="0"/>
              <a:cs typeface="Arial" panose="020B0604020202020204" pitchFamily="34" charset="0"/>
            </a:endParaRPr>
          </a:p>
        </p:txBody>
      </p:sp>
      <p:sp>
        <p:nvSpPr>
          <p:cNvPr id="39" name="Smiley 38"/>
          <p:cNvSpPr/>
          <p:nvPr/>
        </p:nvSpPr>
        <p:spPr>
          <a:xfrm>
            <a:off x="7862203" y="6153372"/>
            <a:ext cx="205761" cy="153115"/>
          </a:xfrm>
          <a:prstGeom prst="smileyFace">
            <a:avLst>
              <a:gd name="adj" fmla="val 4653"/>
            </a:avLst>
          </a:prstGeom>
          <a:noFill/>
          <a:ln w="127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40" name="Smiley 39"/>
          <p:cNvSpPr/>
          <p:nvPr/>
        </p:nvSpPr>
        <p:spPr>
          <a:xfrm>
            <a:off x="7276826" y="6306487"/>
            <a:ext cx="205761" cy="153115"/>
          </a:xfrm>
          <a:prstGeom prst="smileyFace">
            <a:avLst>
              <a:gd name="adj" fmla="val -4653"/>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2048" name="Textfeld 2047"/>
          <p:cNvSpPr txBox="1"/>
          <p:nvPr/>
        </p:nvSpPr>
        <p:spPr>
          <a:xfrm>
            <a:off x="1953765" y="713384"/>
            <a:ext cx="6359433" cy="1723549"/>
          </a:xfrm>
          <a:prstGeom prst="rect">
            <a:avLst/>
          </a:prstGeom>
          <a:noFill/>
        </p:spPr>
        <p:txBody>
          <a:bodyPr wrap="none" rtlCol="0">
            <a:spAutoFit/>
          </a:bodyPr>
          <a:lstStyle/>
          <a:p>
            <a:pPr eaLnBrk="1" fontAlgn="auto" hangingPunct="1">
              <a:spcBef>
                <a:spcPts val="0"/>
              </a:spcBef>
              <a:spcAft>
                <a:spcPts val="0"/>
              </a:spcAft>
            </a:pPr>
            <a:r>
              <a:rPr lang="de-DE" sz="1600" b="1" dirty="0" smtClean="0">
                <a:solidFill>
                  <a:prstClr val="black"/>
                </a:solidFill>
                <a:latin typeface="Arial" panose="020B0604020202020204" pitchFamily="34" charset="0"/>
                <a:cs typeface="Arial" panose="020B0604020202020204" pitchFamily="34" charset="0"/>
              </a:rPr>
              <a:t>-</a:t>
            </a:r>
            <a:r>
              <a:rPr lang="de-DE" sz="1600" dirty="0" smtClean="0">
                <a:solidFill>
                  <a:prstClr val="black"/>
                </a:solidFill>
                <a:latin typeface="Arial" panose="020B0604020202020204" pitchFamily="34" charset="0"/>
                <a:cs typeface="Arial" panose="020B0604020202020204" pitchFamily="34" charset="0"/>
              </a:rPr>
              <a:t> Panel </a:t>
            </a:r>
            <a:r>
              <a:rPr lang="de-DE" sz="1600" dirty="0" err="1" smtClean="0">
                <a:solidFill>
                  <a:prstClr val="black"/>
                </a:solidFill>
                <a:latin typeface="Arial" panose="020B0604020202020204" pitchFamily="34" charset="0"/>
                <a:cs typeface="Arial" panose="020B0604020202020204" pitchFamily="34" charset="0"/>
              </a:rPr>
              <a:t>contained</a:t>
            </a:r>
            <a:r>
              <a:rPr lang="de-DE" sz="1600" dirty="0" smtClean="0">
                <a:solidFill>
                  <a:prstClr val="black"/>
                </a:solidFill>
                <a:latin typeface="Arial" panose="020B0604020202020204" pitchFamily="34" charset="0"/>
                <a:cs typeface="Arial" panose="020B0604020202020204" pitchFamily="34" charset="0"/>
              </a:rPr>
              <a:t> </a:t>
            </a:r>
            <a:r>
              <a:rPr lang="de-DE" sz="1600" b="1" dirty="0" err="1" smtClean="0">
                <a:solidFill>
                  <a:prstClr val="black"/>
                </a:solidFill>
                <a:latin typeface="Arial" panose="020B0604020202020204" pitchFamily="34" charset="0"/>
                <a:cs typeface="Arial" panose="020B0604020202020204" pitchFamily="34" charset="0"/>
              </a:rPr>
              <a:t>three</a:t>
            </a:r>
            <a:r>
              <a:rPr lang="de-DE" sz="1600" dirty="0" smtClean="0">
                <a:solidFill>
                  <a:prstClr val="black"/>
                </a:solidFill>
                <a:latin typeface="Arial" panose="020B0604020202020204" pitchFamily="34" charset="0"/>
                <a:cs typeface="Arial" panose="020B0604020202020204" pitchFamily="34" charset="0"/>
              </a:rPr>
              <a:t> MV-positive </a:t>
            </a:r>
            <a:r>
              <a:rPr lang="de-DE" sz="1600" dirty="0" err="1" smtClean="0">
                <a:solidFill>
                  <a:prstClr val="black"/>
                </a:solidFill>
                <a:latin typeface="Arial" panose="020B0604020202020204" pitchFamily="34" charset="0"/>
                <a:cs typeface="Arial" panose="020B0604020202020204" pitchFamily="34" charset="0"/>
              </a:rPr>
              <a:t>samples</a:t>
            </a:r>
            <a:endParaRPr lang="de-DE" sz="1600" dirty="0" smtClean="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pPr>
            <a:r>
              <a:rPr lang="de-DE" sz="1600" b="1" dirty="0" smtClean="0">
                <a:solidFill>
                  <a:prstClr val="black"/>
                </a:solidFill>
                <a:latin typeface="Arial" panose="020B0604020202020204" pitchFamily="34" charset="0"/>
                <a:cs typeface="Arial" panose="020B0604020202020204" pitchFamily="34" charset="0"/>
              </a:rPr>
              <a:t>-</a:t>
            </a:r>
            <a:r>
              <a:rPr lang="de-DE" sz="1600" dirty="0" smtClean="0">
                <a:solidFill>
                  <a:prstClr val="black"/>
                </a:solidFill>
                <a:latin typeface="Arial" panose="020B0604020202020204" pitchFamily="34" charset="0"/>
                <a:cs typeface="Arial" panose="020B0604020202020204" pitchFamily="34" charset="0"/>
              </a:rPr>
              <a:t> </a:t>
            </a:r>
            <a:r>
              <a:rPr lang="de-DE" sz="1600" dirty="0" err="1" smtClean="0">
                <a:solidFill>
                  <a:prstClr val="black"/>
                </a:solidFill>
                <a:latin typeface="Arial" panose="020B0604020202020204" pitchFamily="34" charset="0"/>
                <a:cs typeface="Arial" panose="020B0604020202020204" pitchFamily="34" charset="0"/>
              </a:rPr>
              <a:t>Sequence</a:t>
            </a:r>
            <a:r>
              <a:rPr lang="de-DE" sz="1600" dirty="0" smtClean="0">
                <a:solidFill>
                  <a:prstClr val="black"/>
                </a:solidFill>
                <a:latin typeface="Arial" panose="020B0604020202020204" pitchFamily="34" charset="0"/>
                <a:cs typeface="Arial" panose="020B0604020202020204" pitchFamily="34" charset="0"/>
              </a:rPr>
              <a:t> </a:t>
            </a:r>
            <a:r>
              <a:rPr lang="de-DE" sz="1600" dirty="0" err="1">
                <a:solidFill>
                  <a:prstClr val="black"/>
                </a:solidFill>
                <a:latin typeface="Arial" panose="020B0604020202020204" pitchFamily="34" charset="0"/>
                <a:cs typeface="Arial" panose="020B0604020202020204" pitchFamily="34" charset="0"/>
              </a:rPr>
              <a:t>data</a:t>
            </a:r>
            <a:r>
              <a:rPr lang="de-DE" sz="1600" dirty="0">
                <a:solidFill>
                  <a:prstClr val="black"/>
                </a:solidFill>
                <a:latin typeface="Arial" panose="020B0604020202020204" pitchFamily="34" charset="0"/>
                <a:cs typeface="Arial" panose="020B0604020202020204" pitchFamily="34" charset="0"/>
              </a:rPr>
              <a:t> </a:t>
            </a:r>
            <a:r>
              <a:rPr lang="de-DE" sz="1600" dirty="0" err="1" smtClean="0">
                <a:solidFill>
                  <a:prstClr val="black"/>
                </a:solidFill>
                <a:latin typeface="Arial" panose="020B0604020202020204" pitchFamily="34" charset="0"/>
                <a:cs typeface="Arial" panose="020B0604020202020204" pitchFamily="34" charset="0"/>
              </a:rPr>
              <a:t>provided</a:t>
            </a:r>
            <a:r>
              <a:rPr lang="de-DE" sz="1600" dirty="0" smtClean="0">
                <a:solidFill>
                  <a:prstClr val="black"/>
                </a:solidFill>
                <a:latin typeface="Arial" panose="020B0604020202020204" pitchFamily="34" charset="0"/>
                <a:cs typeface="Arial" panose="020B0604020202020204" pitchFamily="34" charset="0"/>
              </a:rPr>
              <a:t> </a:t>
            </a:r>
            <a:r>
              <a:rPr lang="de-DE" sz="1600" dirty="0" err="1" smtClean="0">
                <a:solidFill>
                  <a:prstClr val="black"/>
                </a:solidFill>
                <a:latin typeface="Arial" panose="020B0604020202020204" pitchFamily="34" charset="0"/>
                <a:cs typeface="Arial" panose="020B0604020202020204" pitchFamily="34" charset="0"/>
              </a:rPr>
              <a:t>by</a:t>
            </a:r>
            <a:r>
              <a:rPr lang="de-DE" sz="1600" dirty="0" smtClean="0">
                <a:solidFill>
                  <a:prstClr val="black"/>
                </a:solidFill>
                <a:latin typeface="Arial" panose="020B0604020202020204" pitchFamily="34" charset="0"/>
                <a:cs typeface="Arial" panose="020B0604020202020204" pitchFamily="34" charset="0"/>
              </a:rPr>
              <a:t> </a:t>
            </a:r>
            <a:r>
              <a:rPr lang="de-DE" sz="1600" b="1" dirty="0" smtClean="0">
                <a:solidFill>
                  <a:prstClr val="black"/>
                </a:solidFill>
                <a:latin typeface="Arial" panose="020B0604020202020204" pitchFamily="34" charset="0"/>
                <a:cs typeface="Arial" panose="020B0604020202020204" pitchFamily="34" charset="0"/>
              </a:rPr>
              <a:t>27</a:t>
            </a:r>
            <a:r>
              <a:rPr lang="de-DE" sz="1600" dirty="0" smtClean="0">
                <a:solidFill>
                  <a:prstClr val="black"/>
                </a:solidFill>
                <a:latin typeface="Arial" panose="020B0604020202020204" pitchFamily="34" charset="0"/>
                <a:cs typeface="Arial" panose="020B0604020202020204" pitchFamily="34" charset="0"/>
              </a:rPr>
              <a:t> countries/ </a:t>
            </a:r>
            <a:r>
              <a:rPr lang="de-DE" sz="1600" b="1" dirty="0" smtClean="0">
                <a:solidFill>
                  <a:prstClr val="black"/>
                </a:solidFill>
                <a:latin typeface="Arial" panose="020B0604020202020204" pitchFamily="34" charset="0"/>
                <a:cs typeface="Arial" panose="020B0604020202020204" pitchFamily="34" charset="0"/>
              </a:rPr>
              <a:t>28</a:t>
            </a:r>
            <a:r>
              <a:rPr lang="de-DE" sz="1600" dirty="0" smtClean="0">
                <a:solidFill>
                  <a:prstClr val="black"/>
                </a:solidFill>
                <a:latin typeface="Arial" panose="020B0604020202020204" pitchFamily="34" charset="0"/>
                <a:cs typeface="Arial" panose="020B0604020202020204" pitchFamily="34" charset="0"/>
              </a:rPr>
              <a:t> </a:t>
            </a:r>
            <a:r>
              <a:rPr lang="de-DE" sz="1600" dirty="0" err="1" smtClean="0">
                <a:solidFill>
                  <a:prstClr val="black"/>
                </a:solidFill>
                <a:latin typeface="Arial" panose="020B0604020202020204" pitchFamily="34" charset="0"/>
                <a:cs typeface="Arial" panose="020B0604020202020204" pitchFamily="34" charset="0"/>
              </a:rPr>
              <a:t>labs</a:t>
            </a:r>
            <a:r>
              <a:rPr lang="de-DE" sz="1600" dirty="0" smtClean="0">
                <a:solidFill>
                  <a:prstClr val="black"/>
                </a:solidFill>
                <a:latin typeface="Arial" panose="020B0604020202020204" pitchFamily="34" charset="0"/>
                <a:cs typeface="Arial" panose="020B0604020202020204" pitchFamily="34" charset="0"/>
              </a:rPr>
              <a:t> (</a:t>
            </a:r>
            <a:r>
              <a:rPr lang="de-DE" sz="1600" dirty="0" err="1" smtClean="0">
                <a:solidFill>
                  <a:prstClr val="black"/>
                </a:solidFill>
                <a:latin typeface="Arial" panose="020B0604020202020204" pitchFamily="34" charset="0"/>
                <a:cs typeface="Arial" panose="020B0604020202020204" pitchFamily="34" charset="0"/>
              </a:rPr>
              <a:t>for</a:t>
            </a:r>
            <a:r>
              <a:rPr lang="de-DE" sz="1600" dirty="0" smtClean="0">
                <a:solidFill>
                  <a:prstClr val="black"/>
                </a:solidFill>
                <a:latin typeface="Arial" panose="020B0604020202020204" pitchFamily="34" charset="0"/>
                <a:cs typeface="Arial" panose="020B0604020202020204" pitchFamily="34" charset="0"/>
              </a:rPr>
              <a:t> </a:t>
            </a:r>
            <a:r>
              <a:rPr lang="de-DE" sz="1600" b="1" dirty="0" smtClean="0">
                <a:solidFill>
                  <a:prstClr val="black"/>
                </a:solidFill>
                <a:latin typeface="Arial" panose="020B0604020202020204" pitchFamily="34" charset="0"/>
                <a:cs typeface="Arial" panose="020B0604020202020204" pitchFamily="34" charset="0"/>
              </a:rPr>
              <a:t>all</a:t>
            </a:r>
            <a:r>
              <a:rPr lang="de-DE" sz="1600" dirty="0" smtClean="0">
                <a:solidFill>
                  <a:prstClr val="black"/>
                </a:solidFill>
                <a:latin typeface="Arial" panose="020B0604020202020204" pitchFamily="34" charset="0"/>
                <a:cs typeface="Arial" panose="020B0604020202020204" pitchFamily="34" charset="0"/>
              </a:rPr>
              <a:t> </a:t>
            </a:r>
            <a:r>
              <a:rPr lang="de-DE" sz="1600" dirty="0" err="1" smtClean="0">
                <a:solidFill>
                  <a:prstClr val="black"/>
                </a:solidFill>
                <a:latin typeface="Arial" panose="020B0604020202020204" pitchFamily="34" charset="0"/>
                <a:cs typeface="Arial" panose="020B0604020202020204" pitchFamily="34" charset="0"/>
              </a:rPr>
              <a:t>samples</a:t>
            </a:r>
            <a:r>
              <a:rPr lang="de-DE" sz="1600" dirty="0" smtClean="0">
                <a:solidFill>
                  <a:prstClr val="black"/>
                </a:solidFill>
                <a:latin typeface="Arial" panose="020B0604020202020204" pitchFamily="34" charset="0"/>
                <a:cs typeface="Arial" panose="020B0604020202020204" pitchFamily="34" charset="0"/>
              </a:rPr>
              <a:t>) </a:t>
            </a:r>
          </a:p>
          <a:p>
            <a:pPr eaLnBrk="1" fontAlgn="auto" hangingPunct="1">
              <a:spcBef>
                <a:spcPts val="0"/>
              </a:spcBef>
              <a:spcAft>
                <a:spcPts val="0"/>
              </a:spcAft>
            </a:pPr>
            <a:r>
              <a:rPr lang="de-DE" sz="1600" b="1" dirty="0" smtClean="0">
                <a:solidFill>
                  <a:srgbClr val="008000"/>
                </a:solidFill>
                <a:latin typeface="Arial" panose="020B0604020202020204" pitchFamily="34" charset="0"/>
                <a:cs typeface="Arial" panose="020B0604020202020204" pitchFamily="34" charset="0"/>
              </a:rPr>
              <a:t>-</a:t>
            </a:r>
            <a:r>
              <a:rPr lang="de-DE" sz="1600" dirty="0" smtClean="0">
                <a:solidFill>
                  <a:srgbClr val="008000"/>
                </a:solidFill>
                <a:latin typeface="Arial" panose="020B0604020202020204" pitchFamily="34" charset="0"/>
                <a:cs typeface="Arial" panose="020B0604020202020204" pitchFamily="34" charset="0"/>
              </a:rPr>
              <a:t> All </a:t>
            </a:r>
            <a:r>
              <a:rPr lang="de-DE" sz="1600" dirty="0" err="1">
                <a:solidFill>
                  <a:srgbClr val="008000"/>
                </a:solidFill>
                <a:latin typeface="Arial" panose="020B0604020202020204" pitchFamily="34" charset="0"/>
                <a:cs typeface="Arial" panose="020B0604020202020204" pitchFamily="34" charset="0"/>
              </a:rPr>
              <a:t>samples</a:t>
            </a:r>
            <a:r>
              <a:rPr lang="de-DE" sz="1600" dirty="0">
                <a:solidFill>
                  <a:srgbClr val="008000"/>
                </a:solidFill>
                <a:latin typeface="Arial" panose="020B0604020202020204" pitchFamily="34" charset="0"/>
                <a:cs typeface="Arial" panose="020B0604020202020204" pitchFamily="34" charset="0"/>
              </a:rPr>
              <a:t> </a:t>
            </a:r>
            <a:r>
              <a:rPr lang="de-DE" sz="1600" dirty="0" err="1" smtClean="0">
                <a:solidFill>
                  <a:srgbClr val="008000"/>
                </a:solidFill>
                <a:latin typeface="Arial" panose="020B0604020202020204" pitchFamily="34" charset="0"/>
                <a:cs typeface="Arial" panose="020B0604020202020204" pitchFamily="34" charset="0"/>
              </a:rPr>
              <a:t>correctly</a:t>
            </a:r>
            <a:r>
              <a:rPr lang="de-DE" sz="1600" dirty="0" smtClean="0">
                <a:solidFill>
                  <a:srgbClr val="008000"/>
                </a:solidFill>
                <a:latin typeface="Arial" panose="020B0604020202020204" pitchFamily="34" charset="0"/>
                <a:cs typeface="Arial" panose="020B0604020202020204" pitchFamily="34" charset="0"/>
              </a:rPr>
              <a:t> </a:t>
            </a:r>
            <a:r>
              <a:rPr lang="de-DE" sz="1600" dirty="0" err="1" smtClean="0">
                <a:solidFill>
                  <a:srgbClr val="008000"/>
                </a:solidFill>
                <a:latin typeface="Arial" panose="020B0604020202020204" pitchFamily="34" charset="0"/>
                <a:cs typeface="Arial" panose="020B0604020202020204" pitchFamily="34" charset="0"/>
              </a:rPr>
              <a:t>sequenced</a:t>
            </a:r>
            <a:r>
              <a:rPr lang="de-DE" sz="1600" dirty="0" smtClean="0">
                <a:solidFill>
                  <a:srgbClr val="008000"/>
                </a:solidFill>
                <a:latin typeface="Arial" panose="020B0604020202020204" pitchFamily="34" charset="0"/>
                <a:cs typeface="Arial" panose="020B0604020202020204" pitchFamily="34" charset="0"/>
              </a:rPr>
              <a:t> </a:t>
            </a:r>
            <a:r>
              <a:rPr lang="de-DE" sz="1600" dirty="0" err="1" smtClean="0">
                <a:solidFill>
                  <a:srgbClr val="008000"/>
                </a:solidFill>
                <a:latin typeface="Arial" panose="020B0604020202020204" pitchFamily="34" charset="0"/>
                <a:cs typeface="Arial" panose="020B0604020202020204" pitchFamily="34" charset="0"/>
              </a:rPr>
              <a:t>by</a:t>
            </a:r>
            <a:r>
              <a:rPr lang="de-DE" sz="1600" dirty="0" smtClean="0">
                <a:solidFill>
                  <a:srgbClr val="008000"/>
                </a:solidFill>
                <a:latin typeface="Arial" panose="020B0604020202020204" pitchFamily="34" charset="0"/>
                <a:cs typeface="Arial" panose="020B0604020202020204" pitchFamily="34" charset="0"/>
              </a:rPr>
              <a:t> </a:t>
            </a:r>
            <a:r>
              <a:rPr lang="de-DE" sz="1600" b="1" dirty="0" smtClean="0">
                <a:solidFill>
                  <a:srgbClr val="008000"/>
                </a:solidFill>
                <a:latin typeface="Arial" panose="020B0604020202020204" pitchFamily="34" charset="0"/>
                <a:cs typeface="Arial" panose="020B0604020202020204" pitchFamily="34" charset="0"/>
              </a:rPr>
              <a:t>20</a:t>
            </a:r>
            <a:r>
              <a:rPr lang="de-DE" sz="1600" dirty="0" smtClean="0">
                <a:solidFill>
                  <a:srgbClr val="008000"/>
                </a:solidFill>
                <a:latin typeface="Arial" panose="020B0604020202020204" pitchFamily="34" charset="0"/>
                <a:cs typeface="Arial" panose="020B0604020202020204" pitchFamily="34" charset="0"/>
              </a:rPr>
              <a:t> countries/ </a:t>
            </a:r>
            <a:r>
              <a:rPr lang="de-DE" sz="1600" b="1" dirty="0" smtClean="0">
                <a:solidFill>
                  <a:srgbClr val="008000"/>
                </a:solidFill>
                <a:latin typeface="Arial" panose="020B0604020202020204" pitchFamily="34" charset="0"/>
                <a:cs typeface="Arial" panose="020B0604020202020204" pitchFamily="34" charset="0"/>
              </a:rPr>
              <a:t>21</a:t>
            </a:r>
            <a:r>
              <a:rPr lang="de-DE" sz="1600" dirty="0" smtClean="0">
                <a:solidFill>
                  <a:srgbClr val="008000"/>
                </a:solidFill>
                <a:latin typeface="Arial" panose="020B0604020202020204" pitchFamily="34" charset="0"/>
                <a:cs typeface="Arial" panose="020B0604020202020204" pitchFamily="34" charset="0"/>
              </a:rPr>
              <a:t> </a:t>
            </a:r>
            <a:r>
              <a:rPr lang="de-DE" sz="1600" dirty="0" err="1" smtClean="0">
                <a:solidFill>
                  <a:srgbClr val="008000"/>
                </a:solidFill>
                <a:latin typeface="Arial" panose="020B0604020202020204" pitchFamily="34" charset="0"/>
                <a:cs typeface="Arial" panose="020B0604020202020204" pitchFamily="34" charset="0"/>
              </a:rPr>
              <a:t>labs</a:t>
            </a:r>
            <a:endParaRPr lang="de-DE" sz="1600" dirty="0">
              <a:solidFill>
                <a:srgbClr val="008000"/>
              </a:solidFill>
              <a:latin typeface="Arial" panose="020B0604020202020204" pitchFamily="34" charset="0"/>
              <a:cs typeface="Arial" panose="020B0604020202020204" pitchFamily="34" charset="0"/>
            </a:endParaRPr>
          </a:p>
          <a:p>
            <a:pPr eaLnBrk="1" fontAlgn="auto" hangingPunct="1">
              <a:spcBef>
                <a:spcPts val="0"/>
              </a:spcBef>
              <a:spcAft>
                <a:spcPts val="0"/>
              </a:spcAft>
            </a:pPr>
            <a:r>
              <a:rPr lang="de-DE" sz="1600" b="1" dirty="0" smtClean="0">
                <a:solidFill>
                  <a:srgbClr val="C00000"/>
                </a:solidFill>
                <a:latin typeface="Arial" panose="020B0604020202020204" pitchFamily="34" charset="0"/>
                <a:cs typeface="Arial" panose="020B0604020202020204" pitchFamily="34" charset="0"/>
              </a:rPr>
              <a:t>-</a:t>
            </a:r>
            <a:r>
              <a:rPr lang="de-DE" sz="1600" dirty="0" smtClean="0">
                <a:solidFill>
                  <a:srgbClr val="C00000"/>
                </a:solidFill>
                <a:latin typeface="Arial" panose="020B0604020202020204" pitchFamily="34" charset="0"/>
                <a:cs typeface="Arial" panose="020B0604020202020204" pitchFamily="34" charset="0"/>
              </a:rPr>
              <a:t> </a:t>
            </a:r>
            <a:r>
              <a:rPr lang="de-DE" sz="1600" dirty="0" err="1" smtClean="0">
                <a:solidFill>
                  <a:srgbClr val="C00000"/>
                </a:solidFill>
                <a:latin typeface="Arial" panose="020B0604020202020204" pitchFamily="34" charset="0"/>
                <a:cs typeface="Arial" panose="020B0604020202020204" pitchFamily="34" charset="0"/>
              </a:rPr>
              <a:t>Deviations</a:t>
            </a:r>
            <a:r>
              <a:rPr lang="de-DE" sz="1600" dirty="0" smtClean="0">
                <a:solidFill>
                  <a:srgbClr val="C00000"/>
                </a:solidFill>
                <a:latin typeface="Arial" panose="020B0604020202020204" pitchFamily="34" charset="0"/>
                <a:cs typeface="Arial" panose="020B0604020202020204" pitchFamily="34" charset="0"/>
              </a:rPr>
              <a:t> </a:t>
            </a:r>
            <a:r>
              <a:rPr lang="de-DE" sz="1600" dirty="0" err="1" smtClean="0">
                <a:solidFill>
                  <a:srgbClr val="C00000"/>
                </a:solidFill>
                <a:latin typeface="Arial" panose="020B0604020202020204" pitchFamily="34" charset="0"/>
                <a:cs typeface="Arial" panose="020B0604020202020204" pitchFamily="34" charset="0"/>
              </a:rPr>
              <a:t>from</a:t>
            </a:r>
            <a:r>
              <a:rPr lang="de-DE" sz="1600" dirty="0" smtClean="0">
                <a:solidFill>
                  <a:srgbClr val="C00000"/>
                </a:solidFill>
                <a:latin typeface="Arial" panose="020B0604020202020204" pitchFamily="34" charset="0"/>
                <a:cs typeface="Arial" panose="020B0604020202020204" pitchFamily="34" charset="0"/>
              </a:rPr>
              <a:t> </a:t>
            </a:r>
            <a:r>
              <a:rPr lang="de-DE" sz="1600" dirty="0" err="1" smtClean="0">
                <a:solidFill>
                  <a:srgbClr val="C00000"/>
                </a:solidFill>
                <a:latin typeface="Arial" panose="020B0604020202020204" pitchFamily="34" charset="0"/>
                <a:cs typeface="Arial" panose="020B0604020202020204" pitchFamily="34" charset="0"/>
              </a:rPr>
              <a:t>the</a:t>
            </a:r>
            <a:r>
              <a:rPr lang="de-DE" sz="1600" dirty="0" smtClean="0">
                <a:solidFill>
                  <a:srgbClr val="C00000"/>
                </a:solidFill>
                <a:latin typeface="Arial" panose="020B0604020202020204" pitchFamily="34" charset="0"/>
                <a:cs typeface="Arial" panose="020B0604020202020204" pitchFamily="34" charset="0"/>
              </a:rPr>
              <a:t> </a:t>
            </a:r>
            <a:r>
              <a:rPr lang="de-DE" sz="1600" dirty="0" err="1" smtClean="0">
                <a:solidFill>
                  <a:srgbClr val="C00000"/>
                </a:solidFill>
                <a:latin typeface="Arial" panose="020B0604020202020204" pitchFamily="34" charset="0"/>
                <a:cs typeface="Arial" panose="020B0604020202020204" pitchFamily="34" charset="0"/>
              </a:rPr>
              <a:t>reference</a:t>
            </a:r>
            <a:r>
              <a:rPr lang="de-DE" sz="1600" dirty="0" smtClean="0">
                <a:solidFill>
                  <a:srgbClr val="C00000"/>
                </a:solidFill>
                <a:latin typeface="Arial" panose="020B0604020202020204" pitchFamily="34" charset="0"/>
                <a:cs typeface="Arial" panose="020B0604020202020204" pitchFamily="34" charset="0"/>
              </a:rPr>
              <a:t> </a:t>
            </a:r>
            <a:r>
              <a:rPr lang="de-DE" sz="1600" dirty="0" err="1" smtClean="0">
                <a:solidFill>
                  <a:srgbClr val="C00000"/>
                </a:solidFill>
                <a:latin typeface="Arial" panose="020B0604020202020204" pitchFamily="34" charset="0"/>
                <a:cs typeface="Arial" panose="020B0604020202020204" pitchFamily="34" charset="0"/>
              </a:rPr>
              <a:t>sequence</a:t>
            </a:r>
            <a:r>
              <a:rPr lang="de-DE" sz="1600" dirty="0" smtClean="0">
                <a:solidFill>
                  <a:srgbClr val="C00000"/>
                </a:solidFill>
                <a:latin typeface="Arial" panose="020B0604020202020204" pitchFamily="34" charset="0"/>
                <a:cs typeface="Arial" panose="020B0604020202020204" pitchFamily="34" charset="0"/>
              </a:rPr>
              <a:t> in:</a:t>
            </a:r>
          </a:p>
          <a:p>
            <a:pPr lvl="1" eaLnBrk="1" fontAlgn="auto" hangingPunct="1">
              <a:spcBef>
                <a:spcPts val="0"/>
              </a:spcBef>
              <a:spcAft>
                <a:spcPts val="0"/>
              </a:spcAft>
            </a:pPr>
            <a:r>
              <a:rPr lang="de-DE" sz="1400" dirty="0" smtClean="0">
                <a:solidFill>
                  <a:srgbClr val="C00000"/>
                </a:solidFill>
                <a:latin typeface="Arial" panose="020B0604020202020204" pitchFamily="34" charset="0"/>
                <a:cs typeface="Arial" panose="020B0604020202020204" pitchFamily="34" charset="0"/>
              </a:rPr>
              <a:t>- </a:t>
            </a:r>
            <a:r>
              <a:rPr lang="de-DE" sz="1400" dirty="0" err="1" smtClean="0">
                <a:solidFill>
                  <a:srgbClr val="C00000"/>
                </a:solidFill>
                <a:latin typeface="Arial" panose="020B0604020202020204" pitchFamily="34" charset="0"/>
                <a:cs typeface="Arial" panose="020B0604020202020204" pitchFamily="34" charset="0"/>
              </a:rPr>
              <a:t>one</a:t>
            </a:r>
            <a:r>
              <a:rPr lang="de-DE" sz="1400" dirty="0" smtClean="0">
                <a:solidFill>
                  <a:srgbClr val="C00000"/>
                </a:solidFill>
                <a:latin typeface="Arial" panose="020B0604020202020204" pitchFamily="34" charset="0"/>
                <a:cs typeface="Arial" panose="020B0604020202020204" pitchFamily="34" charset="0"/>
              </a:rPr>
              <a:t> sample </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a:t>
            </a:r>
            <a:r>
              <a:rPr lang="de-DE" sz="1400" dirty="0" smtClean="0">
                <a:solidFill>
                  <a:srgbClr val="C00000"/>
                </a:solidFill>
                <a:latin typeface="Arial" panose="020B0604020202020204" pitchFamily="34" charset="0"/>
                <a:cs typeface="Arial" panose="020B0604020202020204" pitchFamily="34" charset="0"/>
              </a:rPr>
              <a:t> </a:t>
            </a:r>
            <a:r>
              <a:rPr lang="de-DE" sz="1400" b="1" dirty="0" smtClean="0">
                <a:solidFill>
                  <a:srgbClr val="C00000"/>
                </a:solidFill>
                <a:latin typeface="Arial" panose="020B0604020202020204" pitchFamily="34" charset="0"/>
                <a:cs typeface="Arial" panose="020B0604020202020204" pitchFamily="34" charset="0"/>
              </a:rPr>
              <a:t>3</a:t>
            </a:r>
            <a:r>
              <a:rPr lang="de-DE" sz="1400" dirty="0" smtClean="0">
                <a:solidFill>
                  <a:srgbClr val="C00000"/>
                </a:solidFill>
                <a:latin typeface="Arial" panose="020B0604020202020204" pitchFamily="34" charset="0"/>
                <a:cs typeface="Arial" panose="020B0604020202020204" pitchFamily="34" charset="0"/>
              </a:rPr>
              <a:t> countries </a:t>
            </a:r>
          </a:p>
          <a:p>
            <a:pPr lvl="1" eaLnBrk="1" fontAlgn="auto" hangingPunct="1">
              <a:spcBef>
                <a:spcPts val="0"/>
              </a:spcBef>
              <a:spcAft>
                <a:spcPts val="0"/>
              </a:spcAft>
            </a:pPr>
            <a:r>
              <a:rPr lang="de-DE" sz="1400" dirty="0" smtClean="0">
                <a:solidFill>
                  <a:srgbClr val="C00000"/>
                </a:solidFill>
                <a:latin typeface="Arial" panose="020B0604020202020204" pitchFamily="34" charset="0"/>
                <a:cs typeface="Arial" panose="020B0604020202020204" pitchFamily="34" charset="0"/>
              </a:rPr>
              <a:t>- </a:t>
            </a:r>
            <a:r>
              <a:rPr lang="de-DE" sz="1400" dirty="0" err="1" smtClean="0">
                <a:solidFill>
                  <a:srgbClr val="C00000"/>
                </a:solidFill>
                <a:latin typeface="Arial" panose="020B0604020202020204" pitchFamily="34" charset="0"/>
                <a:cs typeface="Arial" panose="020B0604020202020204" pitchFamily="34" charset="0"/>
              </a:rPr>
              <a:t>two</a:t>
            </a:r>
            <a:r>
              <a:rPr lang="de-DE" sz="1400" dirty="0" smtClean="0">
                <a:solidFill>
                  <a:srgbClr val="C00000"/>
                </a:solidFill>
                <a:latin typeface="Arial" panose="020B0604020202020204" pitchFamily="34" charset="0"/>
                <a:cs typeface="Arial" panose="020B0604020202020204" pitchFamily="34" charset="0"/>
              </a:rPr>
              <a:t> </a:t>
            </a:r>
            <a:r>
              <a:rPr lang="de-DE" sz="1400" dirty="0" err="1" smtClean="0">
                <a:solidFill>
                  <a:srgbClr val="C00000"/>
                </a:solidFill>
                <a:latin typeface="Arial" panose="020B0604020202020204" pitchFamily="34" charset="0"/>
                <a:cs typeface="Arial" panose="020B0604020202020204" pitchFamily="34" charset="0"/>
              </a:rPr>
              <a:t>samples</a:t>
            </a:r>
            <a:r>
              <a:rPr lang="de-DE" sz="1400" dirty="0" smtClean="0">
                <a:solidFill>
                  <a:srgbClr val="C00000"/>
                </a:solidFill>
                <a:latin typeface="Arial" panose="020B0604020202020204" pitchFamily="34" charset="0"/>
                <a:cs typeface="Arial" panose="020B0604020202020204" pitchFamily="34" charset="0"/>
              </a:rPr>
              <a:t> </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DE" sz="1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1</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DE" sz="1400"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country</a:t>
            </a:r>
            <a:endParaRPr lang="de-DE" sz="1400" dirty="0" smtClean="0">
              <a:solidFill>
                <a:srgbClr val="C00000"/>
              </a:solidFill>
              <a:latin typeface="Arial" panose="020B0604020202020204" pitchFamily="34" charset="0"/>
              <a:cs typeface="Arial" panose="020B0604020202020204" pitchFamily="34" charset="0"/>
            </a:endParaRPr>
          </a:p>
          <a:p>
            <a:pPr lvl="1" eaLnBrk="1" fontAlgn="auto" hangingPunct="1">
              <a:spcBef>
                <a:spcPts val="0"/>
              </a:spcBef>
              <a:spcAft>
                <a:spcPts val="0"/>
              </a:spcAft>
            </a:pPr>
            <a:r>
              <a:rPr lang="de-DE" sz="1400" dirty="0" smtClean="0">
                <a:solidFill>
                  <a:srgbClr val="C00000"/>
                </a:solidFill>
                <a:latin typeface="Arial" panose="020B0604020202020204" pitchFamily="34" charset="0"/>
                <a:cs typeface="Arial" panose="020B0604020202020204" pitchFamily="34" charset="0"/>
              </a:rPr>
              <a:t>- </a:t>
            </a:r>
            <a:r>
              <a:rPr lang="de-DE" sz="1400" dirty="0" err="1" smtClean="0">
                <a:solidFill>
                  <a:srgbClr val="C00000"/>
                </a:solidFill>
                <a:latin typeface="Arial" panose="020B0604020202020204" pitchFamily="34" charset="0"/>
                <a:cs typeface="Arial" panose="020B0604020202020204" pitchFamily="34" charset="0"/>
              </a:rPr>
              <a:t>three</a:t>
            </a:r>
            <a:r>
              <a:rPr lang="de-DE" sz="1400" dirty="0" smtClean="0">
                <a:solidFill>
                  <a:srgbClr val="C00000"/>
                </a:solidFill>
                <a:latin typeface="Arial" panose="020B0604020202020204" pitchFamily="34" charset="0"/>
                <a:cs typeface="Arial" panose="020B0604020202020204" pitchFamily="34" charset="0"/>
              </a:rPr>
              <a:t> </a:t>
            </a:r>
            <a:r>
              <a:rPr lang="de-DE" sz="1400" dirty="0" err="1" smtClean="0">
                <a:solidFill>
                  <a:srgbClr val="C00000"/>
                </a:solidFill>
                <a:latin typeface="Arial" panose="020B0604020202020204" pitchFamily="34" charset="0"/>
                <a:cs typeface="Arial" panose="020B0604020202020204" pitchFamily="34" charset="0"/>
              </a:rPr>
              <a:t>samples</a:t>
            </a:r>
            <a:r>
              <a:rPr lang="de-DE" sz="1400" dirty="0" smtClean="0">
                <a:solidFill>
                  <a:srgbClr val="C00000"/>
                </a:solidFill>
                <a:latin typeface="Arial" panose="020B0604020202020204" pitchFamily="34" charset="0"/>
                <a:cs typeface="Arial" panose="020B0604020202020204" pitchFamily="34" charset="0"/>
              </a:rPr>
              <a:t> </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DE" sz="1400" b="1" dirty="0">
                <a:solidFill>
                  <a:srgbClr val="C00000"/>
                </a:solidFill>
                <a:latin typeface="Arial" panose="020B0604020202020204" pitchFamily="34" charset="0"/>
                <a:cs typeface="Arial" panose="020B0604020202020204" pitchFamily="34" charset="0"/>
                <a:sym typeface="Wingdings" panose="05000000000000000000" pitchFamily="2" charset="2"/>
              </a:rPr>
              <a:t>3</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countries </a:t>
            </a:r>
            <a:endParaRPr lang="de-DE" sz="1400" dirty="0">
              <a:solidFill>
                <a:srgbClr val="C00000"/>
              </a:solidFill>
              <a:latin typeface="Arial" panose="020B0604020202020204" pitchFamily="34" charset="0"/>
              <a:cs typeface="Arial" panose="020B0604020202020204" pitchFamily="34" charset="0"/>
            </a:endParaRPr>
          </a:p>
        </p:txBody>
      </p:sp>
      <p:sp>
        <p:nvSpPr>
          <p:cNvPr id="5" name="Rechteck 4"/>
          <p:cNvSpPr/>
          <p:nvPr/>
        </p:nvSpPr>
        <p:spPr>
          <a:xfrm>
            <a:off x="7365918" y="2850319"/>
            <a:ext cx="1648516" cy="705004"/>
          </a:xfrm>
          <a:prstGeom prst="rect">
            <a:avLst/>
          </a:prstGeom>
          <a:noFill/>
          <a:ln w="127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12" name="Ellipse 11"/>
          <p:cNvSpPr/>
          <p:nvPr/>
        </p:nvSpPr>
        <p:spPr>
          <a:xfrm>
            <a:off x="126869" y="2854062"/>
            <a:ext cx="1315292" cy="538426"/>
          </a:xfrm>
          <a:prstGeom prst="ellipse">
            <a:avLst/>
          </a:prstGeom>
          <a:solidFill>
            <a:schemeClr val="bg1">
              <a:lumMod val="85000"/>
            </a:schemeClr>
          </a:solidFill>
          <a:ln>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err="1" smtClean="0">
                <a:solidFill>
                  <a:srgbClr val="C00000"/>
                </a:solidFill>
                <a:latin typeface="Arial" panose="020B0604020202020204" pitchFamily="34" charset="0"/>
                <a:cs typeface="Arial" panose="020B0604020202020204" pitchFamily="34" charset="0"/>
              </a:rPr>
              <a:t>Incomplete</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ends</a:t>
            </a:r>
            <a:endParaRPr lang="de-DE" sz="1200" dirty="0">
              <a:solidFill>
                <a:srgbClr val="C00000"/>
              </a:solidFill>
              <a:latin typeface="Arial" panose="020B0604020202020204" pitchFamily="34" charset="0"/>
              <a:cs typeface="Arial" panose="020B0604020202020204" pitchFamily="34" charset="0"/>
            </a:endParaRPr>
          </a:p>
        </p:txBody>
      </p:sp>
      <p:sp>
        <p:nvSpPr>
          <p:cNvPr id="59" name="Ellipse 58"/>
          <p:cNvSpPr/>
          <p:nvPr/>
        </p:nvSpPr>
        <p:spPr>
          <a:xfrm>
            <a:off x="3768237" y="2664858"/>
            <a:ext cx="1496513" cy="548242"/>
          </a:xfrm>
          <a:prstGeom prst="ellipse">
            <a:avLst/>
          </a:prstGeom>
          <a:solidFill>
            <a:schemeClr val="bg1">
              <a:lumMod val="85000"/>
            </a:schemeClr>
          </a:solidFill>
          <a:ln>
            <a:solidFill>
              <a:srgbClr val="993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err="1" smtClean="0">
                <a:solidFill>
                  <a:srgbClr val="C00000"/>
                </a:solidFill>
                <a:latin typeface="Arial" panose="020B0604020202020204" pitchFamily="34" charset="0"/>
                <a:cs typeface="Arial" panose="020B0604020202020204" pitchFamily="34" charset="0"/>
              </a:rPr>
              <a:t>Mismatch</a:t>
            </a:r>
            <a:r>
              <a:rPr lang="de-DE" sz="1200" dirty="0" smtClean="0">
                <a:solidFill>
                  <a:srgbClr val="C00000"/>
                </a:solidFill>
                <a:latin typeface="Arial" panose="020B0604020202020204" pitchFamily="34" charset="0"/>
                <a:cs typeface="Arial" panose="020B0604020202020204" pitchFamily="34" charset="0"/>
              </a:rPr>
              <a:t> at </a:t>
            </a:r>
            <a:r>
              <a:rPr lang="de-DE" sz="1200" dirty="0" err="1" smtClean="0">
                <a:solidFill>
                  <a:srgbClr val="C00000"/>
                </a:solidFill>
                <a:latin typeface="Arial" panose="020B0604020202020204" pitchFamily="34" charset="0"/>
                <a:cs typeface="Arial" panose="020B0604020202020204" pitchFamily="34" charset="0"/>
              </a:rPr>
              <a:t>one</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or</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more</a:t>
            </a:r>
            <a:r>
              <a:rPr lang="de-DE" sz="1200" dirty="0" smtClean="0">
                <a:solidFill>
                  <a:srgbClr val="C00000"/>
                </a:solidFill>
                <a:latin typeface="Arial" panose="020B0604020202020204" pitchFamily="34" charset="0"/>
                <a:cs typeface="Arial" panose="020B0604020202020204" pitchFamily="34" charset="0"/>
              </a:rPr>
              <a:t> pos.</a:t>
            </a:r>
            <a:endParaRPr lang="de-DE" sz="1200" dirty="0">
              <a:solidFill>
                <a:srgbClr val="C00000"/>
              </a:solidFill>
              <a:latin typeface="Arial" panose="020B0604020202020204" pitchFamily="34" charset="0"/>
              <a:cs typeface="Arial" panose="020B0604020202020204" pitchFamily="34" charset="0"/>
            </a:endParaRPr>
          </a:p>
        </p:txBody>
      </p:sp>
      <p:sp>
        <p:nvSpPr>
          <p:cNvPr id="60" name="Ellipse 59"/>
          <p:cNvSpPr/>
          <p:nvPr/>
        </p:nvSpPr>
        <p:spPr>
          <a:xfrm>
            <a:off x="5360601" y="2664858"/>
            <a:ext cx="1433883" cy="548242"/>
          </a:xfrm>
          <a:prstGeom prst="ellipse">
            <a:avLst/>
          </a:prstGeom>
          <a:solidFill>
            <a:schemeClr val="bg1">
              <a:lumMod val="8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smtClean="0">
                <a:solidFill>
                  <a:srgbClr val="C00000"/>
                </a:solidFill>
                <a:latin typeface="Arial" panose="020B0604020202020204" pitchFamily="34" charset="0"/>
                <a:cs typeface="Arial" panose="020B0604020202020204" pitchFamily="34" charset="0"/>
              </a:rPr>
              <a:t>Single „N“ at </a:t>
            </a:r>
            <a:r>
              <a:rPr lang="de-DE" sz="1200" dirty="0" err="1" smtClean="0">
                <a:solidFill>
                  <a:srgbClr val="C00000"/>
                </a:solidFill>
                <a:latin typeface="Arial" panose="020B0604020202020204" pitchFamily="34" charset="0"/>
                <a:cs typeface="Arial" panose="020B0604020202020204" pitchFamily="34" charset="0"/>
              </a:rPr>
              <a:t>one</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or</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more</a:t>
            </a:r>
            <a:r>
              <a:rPr lang="de-DE" sz="1200" dirty="0" smtClean="0">
                <a:solidFill>
                  <a:srgbClr val="C00000"/>
                </a:solidFill>
                <a:latin typeface="Arial" panose="020B0604020202020204" pitchFamily="34" charset="0"/>
                <a:cs typeface="Arial" panose="020B0604020202020204" pitchFamily="34" charset="0"/>
              </a:rPr>
              <a:t> pos.</a:t>
            </a:r>
            <a:endParaRPr lang="de-DE" sz="1200" dirty="0">
              <a:solidFill>
                <a:srgbClr val="C00000"/>
              </a:solidFill>
              <a:latin typeface="Arial" panose="020B0604020202020204" pitchFamily="34" charset="0"/>
              <a:cs typeface="Arial" panose="020B0604020202020204" pitchFamily="34" charset="0"/>
            </a:endParaRPr>
          </a:p>
        </p:txBody>
      </p:sp>
      <p:sp>
        <p:nvSpPr>
          <p:cNvPr id="61" name="Ellipse 60"/>
          <p:cNvSpPr/>
          <p:nvPr/>
        </p:nvSpPr>
        <p:spPr>
          <a:xfrm>
            <a:off x="2582811" y="2854062"/>
            <a:ext cx="1201184" cy="538426"/>
          </a:xfrm>
          <a:prstGeom prst="ellipse">
            <a:avLst/>
          </a:prstGeom>
          <a:solidFill>
            <a:schemeClr val="bg1">
              <a:lumMod val="85000"/>
            </a:schemeClr>
          </a:solidFill>
          <a:ln>
            <a:solidFill>
              <a:srgbClr val="99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smtClean="0">
                <a:solidFill>
                  <a:srgbClr val="C00000"/>
                </a:solidFill>
                <a:latin typeface="Arial" panose="020B0604020202020204" pitchFamily="34" charset="0"/>
                <a:cs typeface="Arial" panose="020B0604020202020204" pitchFamily="34" charset="0"/>
              </a:rPr>
              <a:t>Single additional </a:t>
            </a:r>
            <a:r>
              <a:rPr lang="de-DE" sz="1200" dirty="0" err="1" smtClean="0">
                <a:solidFill>
                  <a:srgbClr val="C00000"/>
                </a:solidFill>
                <a:latin typeface="Arial" panose="020B0604020202020204" pitchFamily="34" charset="0"/>
                <a:cs typeface="Arial" panose="020B0604020202020204" pitchFamily="34" charset="0"/>
              </a:rPr>
              <a:t>nt</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inside</a:t>
            </a:r>
            <a:endParaRPr lang="de-DE" sz="1200" dirty="0">
              <a:solidFill>
                <a:srgbClr val="C00000"/>
              </a:solidFill>
              <a:latin typeface="Arial" panose="020B0604020202020204" pitchFamily="34" charset="0"/>
              <a:cs typeface="Arial" panose="020B0604020202020204" pitchFamily="34" charset="0"/>
            </a:endParaRPr>
          </a:p>
        </p:txBody>
      </p:sp>
      <p:cxnSp>
        <p:nvCxnSpPr>
          <p:cNvPr id="14" name="Gerade Verbindung mit Pfeil 13"/>
          <p:cNvCxnSpPr>
            <a:stCxn id="12" idx="4"/>
          </p:cNvCxnSpPr>
          <p:nvPr/>
        </p:nvCxnSpPr>
        <p:spPr>
          <a:xfrm flipH="1">
            <a:off x="323528" y="3392488"/>
            <a:ext cx="460987" cy="663964"/>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a:stCxn id="12" idx="4"/>
          </p:cNvCxnSpPr>
          <p:nvPr/>
        </p:nvCxnSpPr>
        <p:spPr>
          <a:xfrm>
            <a:off x="784515" y="3392488"/>
            <a:ext cx="1699253" cy="684584"/>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68" name="Gerade Verbindung mit Pfeil 67"/>
          <p:cNvCxnSpPr>
            <a:stCxn id="12" idx="4"/>
          </p:cNvCxnSpPr>
          <p:nvPr/>
        </p:nvCxnSpPr>
        <p:spPr>
          <a:xfrm>
            <a:off x="784515" y="3392488"/>
            <a:ext cx="2265035" cy="612575"/>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73" name="Gerade Verbindung mit Pfeil 72"/>
          <p:cNvCxnSpPr>
            <a:stCxn id="12" idx="4"/>
          </p:cNvCxnSpPr>
          <p:nvPr/>
        </p:nvCxnSpPr>
        <p:spPr>
          <a:xfrm>
            <a:off x="784515" y="3392488"/>
            <a:ext cx="2815377" cy="612575"/>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82" name="Gerade Verbindung mit Pfeil 81"/>
          <p:cNvCxnSpPr>
            <a:stCxn id="12" idx="4"/>
          </p:cNvCxnSpPr>
          <p:nvPr/>
        </p:nvCxnSpPr>
        <p:spPr>
          <a:xfrm>
            <a:off x="784515" y="3392488"/>
            <a:ext cx="4939613" cy="612575"/>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87" name="Gerade Verbindung mit Pfeil 86"/>
          <p:cNvCxnSpPr>
            <a:stCxn id="12" idx="4"/>
          </p:cNvCxnSpPr>
          <p:nvPr/>
        </p:nvCxnSpPr>
        <p:spPr>
          <a:xfrm>
            <a:off x="784515" y="3392488"/>
            <a:ext cx="5659693" cy="792596"/>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90" name="Gerade Verbindung mit Pfeil 89"/>
          <p:cNvCxnSpPr>
            <a:stCxn id="12" idx="4"/>
          </p:cNvCxnSpPr>
          <p:nvPr/>
        </p:nvCxnSpPr>
        <p:spPr>
          <a:xfrm>
            <a:off x="784515" y="3392488"/>
            <a:ext cx="8107965" cy="576572"/>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a:stCxn id="59" idx="4"/>
          </p:cNvCxnSpPr>
          <p:nvPr/>
        </p:nvCxnSpPr>
        <p:spPr>
          <a:xfrm flipH="1">
            <a:off x="2915816" y="3213100"/>
            <a:ext cx="1600678" cy="863972"/>
          </a:xfrm>
          <a:prstGeom prst="straightConnector1">
            <a:avLst/>
          </a:prstGeom>
          <a:ln w="6350">
            <a:solidFill>
              <a:srgbClr val="9933FF"/>
            </a:solidFill>
            <a:tailEnd type="arrow"/>
          </a:ln>
        </p:spPr>
        <p:style>
          <a:lnRef idx="2">
            <a:schemeClr val="accent1"/>
          </a:lnRef>
          <a:fillRef idx="0">
            <a:schemeClr val="accent1"/>
          </a:fillRef>
          <a:effectRef idx="1">
            <a:schemeClr val="accent1"/>
          </a:effectRef>
          <a:fontRef idx="minor">
            <a:schemeClr val="tx1"/>
          </a:fontRef>
        </p:style>
      </p:cxnSp>
      <p:cxnSp>
        <p:nvCxnSpPr>
          <p:cNvPr id="109" name="Gerade Verbindung mit Pfeil 108"/>
          <p:cNvCxnSpPr>
            <a:stCxn id="59" idx="4"/>
          </p:cNvCxnSpPr>
          <p:nvPr/>
        </p:nvCxnSpPr>
        <p:spPr>
          <a:xfrm flipH="1">
            <a:off x="3095836" y="3213100"/>
            <a:ext cx="1420658" cy="843352"/>
          </a:xfrm>
          <a:prstGeom prst="straightConnector1">
            <a:avLst/>
          </a:prstGeom>
          <a:ln w="6350">
            <a:solidFill>
              <a:srgbClr val="9933FF"/>
            </a:solidFill>
            <a:tailEnd type="arrow"/>
          </a:ln>
        </p:spPr>
        <p:style>
          <a:lnRef idx="2">
            <a:schemeClr val="accent1"/>
          </a:lnRef>
          <a:fillRef idx="0">
            <a:schemeClr val="accent1"/>
          </a:fillRef>
          <a:effectRef idx="1">
            <a:schemeClr val="accent1"/>
          </a:effectRef>
          <a:fontRef idx="minor">
            <a:schemeClr val="tx1"/>
          </a:fontRef>
        </p:style>
      </p:cxnSp>
      <p:cxnSp>
        <p:nvCxnSpPr>
          <p:cNvPr id="117" name="Gerade Verbindung mit Pfeil 116"/>
          <p:cNvCxnSpPr>
            <a:stCxn id="59" idx="4"/>
          </p:cNvCxnSpPr>
          <p:nvPr/>
        </p:nvCxnSpPr>
        <p:spPr>
          <a:xfrm flipH="1">
            <a:off x="3311860" y="3213100"/>
            <a:ext cx="1204634" cy="935980"/>
          </a:xfrm>
          <a:prstGeom prst="straightConnector1">
            <a:avLst/>
          </a:prstGeom>
          <a:ln w="6350">
            <a:solidFill>
              <a:srgbClr val="9933FF"/>
            </a:solidFill>
            <a:tailEnd type="arrow"/>
          </a:ln>
        </p:spPr>
        <p:style>
          <a:lnRef idx="2">
            <a:schemeClr val="accent1"/>
          </a:lnRef>
          <a:fillRef idx="0">
            <a:schemeClr val="accent1"/>
          </a:fillRef>
          <a:effectRef idx="1">
            <a:schemeClr val="accent1"/>
          </a:effectRef>
          <a:fontRef idx="minor">
            <a:schemeClr val="tx1"/>
          </a:fontRef>
        </p:style>
      </p:cxnSp>
      <p:cxnSp>
        <p:nvCxnSpPr>
          <p:cNvPr id="122" name="Gerade Verbindung mit Pfeil 121"/>
          <p:cNvCxnSpPr>
            <a:stCxn id="59" idx="4"/>
          </p:cNvCxnSpPr>
          <p:nvPr/>
        </p:nvCxnSpPr>
        <p:spPr>
          <a:xfrm>
            <a:off x="4516494" y="3213100"/>
            <a:ext cx="4375986" cy="971984"/>
          </a:xfrm>
          <a:prstGeom prst="straightConnector1">
            <a:avLst/>
          </a:prstGeom>
          <a:ln w="6350">
            <a:solidFill>
              <a:srgbClr val="9933FF"/>
            </a:solidFill>
            <a:tailEnd type="arrow"/>
          </a:ln>
        </p:spPr>
        <p:style>
          <a:lnRef idx="2">
            <a:schemeClr val="accent1"/>
          </a:lnRef>
          <a:fillRef idx="0">
            <a:schemeClr val="accent1"/>
          </a:fillRef>
          <a:effectRef idx="1">
            <a:schemeClr val="accent1"/>
          </a:effectRef>
          <a:fontRef idx="minor">
            <a:schemeClr val="tx1"/>
          </a:fontRef>
        </p:style>
      </p:cxnSp>
      <p:cxnSp>
        <p:nvCxnSpPr>
          <p:cNvPr id="89" name="Gerade Verbindung mit Pfeil 88"/>
          <p:cNvCxnSpPr>
            <a:stCxn id="60" idx="4"/>
          </p:cNvCxnSpPr>
          <p:nvPr/>
        </p:nvCxnSpPr>
        <p:spPr>
          <a:xfrm flipH="1">
            <a:off x="431541" y="3213100"/>
            <a:ext cx="5646002" cy="853631"/>
          </a:xfrm>
          <a:prstGeom prst="straightConnector1">
            <a:avLst/>
          </a:prstGeom>
          <a:ln w="635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1" name="Gerade Verbindung mit Pfeil 130"/>
          <p:cNvCxnSpPr>
            <a:stCxn id="60" idx="4"/>
          </p:cNvCxnSpPr>
          <p:nvPr/>
        </p:nvCxnSpPr>
        <p:spPr>
          <a:xfrm flipH="1">
            <a:off x="1871701" y="3213100"/>
            <a:ext cx="4205842" cy="853631"/>
          </a:xfrm>
          <a:prstGeom prst="straightConnector1">
            <a:avLst/>
          </a:prstGeom>
          <a:ln w="635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5" name="Gerade Verbindung mit Pfeil 134"/>
          <p:cNvCxnSpPr>
            <a:stCxn id="60" idx="4"/>
          </p:cNvCxnSpPr>
          <p:nvPr/>
        </p:nvCxnSpPr>
        <p:spPr>
          <a:xfrm flipH="1">
            <a:off x="5760133" y="3213100"/>
            <a:ext cx="317410" cy="791963"/>
          </a:xfrm>
          <a:prstGeom prst="straightConnector1">
            <a:avLst/>
          </a:prstGeom>
          <a:ln w="635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38" name="Gerade Verbindung mit Pfeil 137"/>
          <p:cNvCxnSpPr>
            <a:stCxn id="60" idx="4"/>
          </p:cNvCxnSpPr>
          <p:nvPr/>
        </p:nvCxnSpPr>
        <p:spPr>
          <a:xfrm>
            <a:off x="6077543" y="3213100"/>
            <a:ext cx="2490901" cy="971984"/>
          </a:xfrm>
          <a:prstGeom prst="straightConnector1">
            <a:avLst/>
          </a:prstGeom>
          <a:ln w="635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44" name="Ellipse 43"/>
          <p:cNvSpPr/>
          <p:nvPr/>
        </p:nvSpPr>
        <p:spPr>
          <a:xfrm>
            <a:off x="1476702" y="2674674"/>
            <a:ext cx="1096193" cy="538426"/>
          </a:xfrm>
          <a:prstGeom prst="ellipse">
            <a:avLst/>
          </a:prstGeom>
          <a:solidFill>
            <a:schemeClr val="bg1">
              <a:lumMod val="85000"/>
            </a:schemeClr>
          </a:solidFill>
          <a:ln>
            <a:solidFill>
              <a:srgbClr val="333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smtClean="0">
                <a:solidFill>
                  <a:srgbClr val="C00000"/>
                </a:solidFill>
                <a:latin typeface="Arial" panose="020B0604020202020204" pitchFamily="34" charset="0"/>
                <a:cs typeface="Arial" panose="020B0604020202020204" pitchFamily="34" charset="0"/>
              </a:rPr>
              <a:t>Single </a:t>
            </a:r>
            <a:r>
              <a:rPr lang="de-DE" sz="1200" dirty="0" err="1">
                <a:solidFill>
                  <a:srgbClr val="C00000"/>
                </a:solidFill>
                <a:latin typeface="Arial" panose="020B0604020202020204" pitchFamily="34" charset="0"/>
                <a:cs typeface="Arial" panose="020B0604020202020204" pitchFamily="34" charset="0"/>
              </a:rPr>
              <a:t>n</a:t>
            </a:r>
            <a:r>
              <a:rPr lang="de-DE" sz="1200" dirty="0" err="1" smtClean="0">
                <a:solidFill>
                  <a:srgbClr val="C00000"/>
                </a:solidFill>
                <a:latin typeface="Arial" panose="020B0604020202020204" pitchFamily="34" charset="0"/>
                <a:cs typeface="Arial" panose="020B0604020202020204" pitchFamily="34" charset="0"/>
              </a:rPr>
              <a:t>t</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missing</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inside</a:t>
            </a:r>
            <a:endParaRPr lang="de-DE" sz="1200" dirty="0">
              <a:solidFill>
                <a:srgbClr val="C00000"/>
              </a:solidFill>
              <a:latin typeface="Arial" panose="020B0604020202020204" pitchFamily="34" charset="0"/>
              <a:cs typeface="Arial" panose="020B0604020202020204" pitchFamily="34" charset="0"/>
            </a:endParaRPr>
          </a:p>
        </p:txBody>
      </p:sp>
      <p:cxnSp>
        <p:nvCxnSpPr>
          <p:cNvPr id="100" name="Gerade Verbindung mit Pfeil 99"/>
          <p:cNvCxnSpPr>
            <a:stCxn id="44" idx="4"/>
          </p:cNvCxnSpPr>
          <p:nvPr/>
        </p:nvCxnSpPr>
        <p:spPr>
          <a:xfrm flipH="1">
            <a:off x="327331" y="3213100"/>
            <a:ext cx="1697468" cy="843352"/>
          </a:xfrm>
          <a:prstGeom prst="straightConnector1">
            <a:avLst/>
          </a:prstGeom>
          <a:ln w="6350">
            <a:solidFill>
              <a:srgbClr val="3333FF"/>
            </a:solidFill>
            <a:tailEnd type="arrow"/>
          </a:ln>
        </p:spPr>
        <p:style>
          <a:lnRef idx="2">
            <a:schemeClr val="accent1"/>
          </a:lnRef>
          <a:fillRef idx="0">
            <a:schemeClr val="accent1"/>
          </a:fillRef>
          <a:effectRef idx="1">
            <a:schemeClr val="accent1"/>
          </a:effectRef>
          <a:fontRef idx="minor">
            <a:schemeClr val="tx1"/>
          </a:fontRef>
        </p:style>
      </p:cxnSp>
      <p:cxnSp>
        <p:nvCxnSpPr>
          <p:cNvPr id="156" name="Gerade Verbindung mit Pfeil 155"/>
          <p:cNvCxnSpPr>
            <a:stCxn id="59" idx="4"/>
          </p:cNvCxnSpPr>
          <p:nvPr/>
        </p:nvCxnSpPr>
        <p:spPr>
          <a:xfrm flipH="1">
            <a:off x="2987824" y="3213100"/>
            <a:ext cx="1528670" cy="1043992"/>
          </a:xfrm>
          <a:prstGeom prst="straightConnector1">
            <a:avLst/>
          </a:prstGeom>
          <a:ln w="6350">
            <a:solidFill>
              <a:srgbClr val="9933FF"/>
            </a:solidFill>
            <a:tailEnd type="arrow"/>
          </a:ln>
        </p:spPr>
        <p:style>
          <a:lnRef idx="2">
            <a:schemeClr val="accent1"/>
          </a:lnRef>
          <a:fillRef idx="0">
            <a:schemeClr val="accent1"/>
          </a:fillRef>
          <a:effectRef idx="1">
            <a:schemeClr val="accent1"/>
          </a:effectRef>
          <a:fontRef idx="minor">
            <a:schemeClr val="tx1"/>
          </a:fontRef>
        </p:style>
      </p:cxnSp>
      <p:cxnSp>
        <p:nvCxnSpPr>
          <p:cNvPr id="166" name="Gerade Verbindung mit Pfeil 165"/>
          <p:cNvCxnSpPr>
            <a:stCxn id="44" idx="4"/>
          </p:cNvCxnSpPr>
          <p:nvPr/>
        </p:nvCxnSpPr>
        <p:spPr>
          <a:xfrm>
            <a:off x="2024799" y="3213100"/>
            <a:ext cx="855013" cy="935980"/>
          </a:xfrm>
          <a:prstGeom prst="straightConnector1">
            <a:avLst/>
          </a:prstGeom>
          <a:ln w="6350">
            <a:solidFill>
              <a:srgbClr val="3333FF"/>
            </a:solidFill>
            <a:tailEnd type="arrow"/>
          </a:ln>
        </p:spPr>
        <p:style>
          <a:lnRef idx="2">
            <a:schemeClr val="accent1"/>
          </a:lnRef>
          <a:fillRef idx="0">
            <a:schemeClr val="accent1"/>
          </a:fillRef>
          <a:effectRef idx="1">
            <a:schemeClr val="accent1"/>
          </a:effectRef>
          <a:fontRef idx="minor">
            <a:schemeClr val="tx1"/>
          </a:fontRef>
        </p:style>
      </p:cxnSp>
      <p:cxnSp>
        <p:nvCxnSpPr>
          <p:cNvPr id="143" name="Gerade Verbindung mit Pfeil 142"/>
          <p:cNvCxnSpPr>
            <a:stCxn id="61" idx="4"/>
          </p:cNvCxnSpPr>
          <p:nvPr/>
        </p:nvCxnSpPr>
        <p:spPr>
          <a:xfrm flipH="1">
            <a:off x="2699792" y="3392488"/>
            <a:ext cx="483611" cy="684584"/>
          </a:xfrm>
          <a:prstGeom prst="straightConnector1">
            <a:avLst/>
          </a:prstGeom>
          <a:ln w="6350">
            <a:solidFill>
              <a:srgbClr val="99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922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el 1"/>
          <p:cNvSpPr>
            <a:spLocks noGrp="1"/>
          </p:cNvSpPr>
          <p:nvPr>
            <p:ph type="title"/>
          </p:nvPr>
        </p:nvSpPr>
        <p:spPr>
          <a:xfrm>
            <a:off x="0" y="-26988"/>
            <a:ext cx="9144000" cy="935708"/>
          </a:xfrm>
          <a:solidFill>
            <a:srgbClr val="FFCC99"/>
          </a:solidFill>
        </p:spPr>
        <p:txBody>
          <a:bodyPr/>
          <a:lstStyle/>
          <a:p>
            <a:r>
              <a:rPr lang="en-US" dirty="0" smtClean="0">
                <a:effectLst/>
              </a:rPr>
              <a:t>PCR/NAT </a:t>
            </a:r>
            <a:r>
              <a:rPr lang="en-US" dirty="0">
                <a:effectLst/>
              </a:rPr>
              <a:t>- Measles Virus Collaboration – </a:t>
            </a:r>
            <a:br>
              <a:rPr lang="en-US" dirty="0">
                <a:effectLst/>
              </a:rPr>
            </a:br>
            <a:r>
              <a:rPr lang="en-US" dirty="0">
                <a:effectLst/>
              </a:rPr>
              <a:t>WHO EURO and INSTAND (991) Nov 2015 </a:t>
            </a:r>
            <a:endParaRPr lang="de-DE" altLang="de-DE" dirty="0">
              <a:effectLst/>
            </a:endParaRPr>
          </a:p>
        </p:txBody>
      </p:sp>
      <p:sp>
        <p:nvSpPr>
          <p:cNvPr id="5" name="Textfeld 4"/>
          <p:cNvSpPr txBox="1"/>
          <p:nvPr/>
        </p:nvSpPr>
        <p:spPr>
          <a:xfrm>
            <a:off x="71500" y="872716"/>
            <a:ext cx="8569325" cy="369332"/>
          </a:xfrm>
          <a:prstGeom prst="rect">
            <a:avLst/>
          </a:prstGeom>
          <a:noFill/>
        </p:spPr>
        <p:txBody>
          <a:bodyPr>
            <a:spAutoFit/>
          </a:bodyPr>
          <a:lstStyle/>
          <a:p>
            <a:pPr>
              <a:defRPr/>
            </a:pPr>
            <a:r>
              <a:rPr lang="de-DE" sz="1800" b="1" u="sng" dirty="0" smtClean="0">
                <a:solidFill>
                  <a:srgbClr val="000000"/>
                </a:solidFill>
                <a:latin typeface="Arial"/>
              </a:rPr>
              <a:t>Summary </a:t>
            </a:r>
            <a:r>
              <a:rPr lang="de-DE" sz="1800" b="1" u="sng" dirty="0" err="1" smtClean="0">
                <a:solidFill>
                  <a:srgbClr val="000000"/>
                </a:solidFill>
                <a:latin typeface="Arial"/>
              </a:rPr>
              <a:t>of</a:t>
            </a:r>
            <a:r>
              <a:rPr lang="de-DE" sz="1800" b="1" u="sng" dirty="0" smtClean="0">
                <a:solidFill>
                  <a:srgbClr val="000000"/>
                </a:solidFill>
                <a:latin typeface="Arial"/>
              </a:rPr>
              <a:t> </a:t>
            </a:r>
            <a:r>
              <a:rPr lang="de-DE" sz="1800" b="1" u="sng" dirty="0" err="1" smtClean="0">
                <a:solidFill>
                  <a:srgbClr val="000000"/>
                </a:solidFill>
                <a:latin typeface="Arial"/>
              </a:rPr>
              <a:t>applied</a:t>
            </a:r>
            <a:r>
              <a:rPr lang="de-DE" sz="1800" b="1" u="sng" dirty="0" smtClean="0">
                <a:solidFill>
                  <a:srgbClr val="000000"/>
                </a:solidFill>
                <a:latin typeface="Arial"/>
              </a:rPr>
              <a:t> </a:t>
            </a:r>
            <a:r>
              <a:rPr lang="de-DE" sz="1800" b="1" u="sng" dirty="0" err="1" smtClean="0">
                <a:solidFill>
                  <a:srgbClr val="000000"/>
                </a:solidFill>
                <a:latin typeface="Arial"/>
              </a:rPr>
              <a:t>methods</a:t>
            </a:r>
            <a:r>
              <a:rPr lang="de-DE" sz="1800" b="1" u="sng" dirty="0" smtClean="0">
                <a:solidFill>
                  <a:srgbClr val="000000"/>
                </a:solidFill>
                <a:latin typeface="Arial"/>
              </a:rPr>
              <a:t> </a:t>
            </a:r>
            <a:r>
              <a:rPr lang="de-DE" sz="1800" b="1" u="sng" dirty="0" err="1" smtClean="0">
                <a:solidFill>
                  <a:srgbClr val="000000"/>
                </a:solidFill>
                <a:latin typeface="Arial"/>
              </a:rPr>
              <a:t>and</a:t>
            </a:r>
            <a:r>
              <a:rPr lang="de-DE" sz="1800" b="1" u="sng" dirty="0" smtClean="0">
                <a:solidFill>
                  <a:srgbClr val="000000"/>
                </a:solidFill>
                <a:latin typeface="Arial"/>
              </a:rPr>
              <a:t> </a:t>
            </a:r>
            <a:r>
              <a:rPr lang="de-DE" sz="1800" b="1" u="sng" dirty="0" err="1" smtClean="0">
                <a:solidFill>
                  <a:srgbClr val="000000"/>
                </a:solidFill>
                <a:latin typeface="Arial"/>
              </a:rPr>
              <a:t>reported</a:t>
            </a:r>
            <a:r>
              <a:rPr lang="de-DE" sz="1800" b="1" u="sng" dirty="0" smtClean="0">
                <a:solidFill>
                  <a:srgbClr val="000000"/>
                </a:solidFill>
                <a:latin typeface="Arial"/>
              </a:rPr>
              <a:t> ct-</a:t>
            </a:r>
            <a:r>
              <a:rPr lang="de-DE" sz="1800" b="1" u="sng" dirty="0" err="1" smtClean="0">
                <a:solidFill>
                  <a:srgbClr val="000000"/>
                </a:solidFill>
                <a:latin typeface="Arial"/>
              </a:rPr>
              <a:t>values</a:t>
            </a:r>
            <a:r>
              <a:rPr lang="de-DE" sz="1800" b="1" u="sng" dirty="0" smtClean="0">
                <a:solidFill>
                  <a:srgbClr val="000000"/>
                </a:solidFill>
                <a:latin typeface="Arial"/>
              </a:rPr>
              <a:t>:</a:t>
            </a:r>
          </a:p>
        </p:txBody>
      </p:sp>
      <p:graphicFrame>
        <p:nvGraphicFramePr>
          <p:cNvPr id="2" name="Tabelle 1"/>
          <p:cNvGraphicFramePr>
            <a:graphicFrameLocks noGrp="1"/>
          </p:cNvGraphicFramePr>
          <p:nvPr>
            <p:extLst>
              <p:ext uri="{D42A27DB-BD31-4B8C-83A1-F6EECF244321}">
                <p14:modId xmlns:p14="http://schemas.microsoft.com/office/powerpoint/2010/main" val="536709451"/>
              </p:ext>
            </p:extLst>
          </p:nvPr>
        </p:nvGraphicFramePr>
        <p:xfrm>
          <a:off x="179512" y="1232756"/>
          <a:ext cx="8820982" cy="5497830"/>
        </p:xfrm>
        <a:graphic>
          <a:graphicData uri="http://schemas.openxmlformats.org/drawingml/2006/table">
            <a:tbl>
              <a:tblPr firstRow="1" firstCol="1" bandRow="1"/>
              <a:tblGrid>
                <a:gridCol w="824935"/>
                <a:gridCol w="1726803"/>
                <a:gridCol w="1839422"/>
                <a:gridCol w="1051098"/>
                <a:gridCol w="1013559"/>
                <a:gridCol w="1013559"/>
                <a:gridCol w="1351606"/>
              </a:tblGrid>
              <a:tr h="139396">
                <a:tc>
                  <a:txBody>
                    <a:bodyPr/>
                    <a:lstStyle/>
                    <a:p>
                      <a:pPr algn="ctr">
                        <a:spcAft>
                          <a:spcPts val="0"/>
                        </a:spcAft>
                        <a:tabLst>
                          <a:tab pos="180340" algn="l"/>
                        </a:tabLst>
                      </a:pPr>
                      <a:r>
                        <a:rPr lang="en-US" sz="925"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Participant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Extraction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Amplification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Sample 991001</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Sample 991003</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Sample 991004</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de-DE" sz="925"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Sequencing</a:t>
                      </a:r>
                      <a:endParaRPr lang="de-DE" sz="925"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48512- </a:t>
                      </a:r>
                      <a:r>
                        <a:rPr lang="en-US" sz="925"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IRE</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22.97</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28.74</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24.58</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48659-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UK</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Biomerieux</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Easy Mag</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Multiplex TM N</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29.80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30.60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31.20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information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48659-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UK</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Biomerieux</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Easy Mag</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Multiplex TM H</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30.90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35.40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32.70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information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1296-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AUT</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Biomerieux</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Easy Mag</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26.90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26.60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25.60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Santibanez, </a:t>
                      </a:r>
                      <a:r>
                        <a:rPr lang="en-US" sz="925"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JGV</a:t>
                      </a: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2002</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5577-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BUL</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PCR (CDC)</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registered f. typing</a:t>
                      </a:r>
                      <a:endParaRPr lang="de-DE" sz="925"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49701-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CZE</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manufacturer (LifeRiver)</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28.84</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28.35</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29.62</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registered f. typing</a:t>
                      </a:r>
                      <a:endParaRPr lang="de-DE" sz="925"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49690-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DEN</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RO MagnaPure 96</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house </a:t>
                      </a:r>
                      <a:r>
                        <a:rPr lang="en-US" sz="925"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TaqMan</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39.48</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39.41</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37.96</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house (WHO)</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30010-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DEU</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Qiagen</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t>
                      </a: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TaqMan</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(CDC)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26.27</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27.17</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26.50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30010-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DEU</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Qiagen</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de-DE"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40790- </a:t>
                      </a:r>
                      <a:r>
                        <a:rPr lang="de-DE"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EST</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information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t>
                      </a:r>
                      <a:r>
                        <a:rPr lang="en-US" sz="925"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TaqMan</a:t>
                      </a: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(CDC)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de-DE"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21.21</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de-DE"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23.15</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de-DE"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26.86</a:t>
                      </a: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32637- </a:t>
                      </a:r>
                      <a:r>
                        <a:rPr lang="en-US" sz="925"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FIN</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Biomerieux Easy Mag</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24.76</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25.12</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24.34</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49713- </a:t>
                      </a:r>
                      <a:r>
                        <a:rPr lang="en-US" sz="925"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HUN</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Phenol-Chloroform</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49636-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ITA</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RNeasy</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33.16</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27.26</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27.77</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1191-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LVA</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Biomerieux Easy Mag</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23.31</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22.06</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22.78</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i="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reminded /no respond</a:t>
                      </a:r>
                      <a:endParaRPr lang="de-DE" sz="925"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49131-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LTU</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MiniElute Virus Spin</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manufacturer (LifeRiver)</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26.76</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25.66</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24.82</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80340" algn="l"/>
                        </a:tabLst>
                        <a:defRPr/>
                      </a:pPr>
                      <a:r>
                        <a:rPr lang="en-US" sz="925"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registered f. typing</a:t>
                      </a:r>
                      <a:endParaRPr lang="de-DE" sz="925"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40201- </a:t>
                      </a:r>
                      <a:r>
                        <a:rPr lang="en-US" sz="925"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NOR</a:t>
                      </a:r>
                      <a:endParaRPr lang="de-DE" sz="925"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b="1" i="0"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no information</a:t>
                      </a:r>
                      <a:endParaRPr lang="de-DE" sz="925" b="1" i="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s-ES" sz="925"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49712- </a:t>
                      </a:r>
                      <a:r>
                        <a:rPr lang="es-ES" sz="925"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POL</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Santibanez,</a:t>
                      </a:r>
                      <a:r>
                        <a:rPr lang="en-US" sz="925" b="1" baseline="0"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925" b="1" dirty="0" err="1"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JGV</a:t>
                      </a:r>
                      <a:r>
                        <a:rPr lang="en-US" sz="925"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2002</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49638- </a:t>
                      </a:r>
                      <a:r>
                        <a:rPr lang="en-US" sz="925"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ROM</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Macherey-Nagel Nucleospin</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a:t>
                      </a:r>
                      <a:r>
                        <a:rPr lang="en-US" sz="925" b="1" dirty="0" err="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TaqMan</a:t>
                      </a: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(CDC)</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24.96</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26.02</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25.47</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48876-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SVN</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MiniElute</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Virus Spin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25.70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20.83</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20.74</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8850-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SWE</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PCR</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29411- </a:t>
                      </a:r>
                      <a:r>
                        <a:rPr lang="en-US" sz="925"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BEL</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21.80</a:t>
                      </a:r>
                      <a:endParaRPr lang="de-DE" sz="925">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22.29</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22.55</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25" dirty="0">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s-E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49699- </a:t>
                      </a:r>
                      <a:r>
                        <a:rPr lang="es-E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BiH</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PCR (CDC)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49698-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CRO</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Qiagen</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27.00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27.00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27.00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49691-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FRA C</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EZ1 DSP Virus </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25.95</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24.99</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26.63</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49693-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GRE</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Macherey</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-Nagel </a:t>
                      </a: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Nucleospin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t>
                      </a: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TaqMan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26.88</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25.58</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24.85</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i="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25" i="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49709-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ISR</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Qiagen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t>
                      </a: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TaqMan</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(CDC)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26.50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22.90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22.10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49694-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LUX</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nested PCR</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28.44</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27.83</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25.55</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information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49664-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NED B</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 MagnaPure 96</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29.62</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29.83</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29.83</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49637-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NED R</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 MP LC total NA isolatio</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22.60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22.40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21.60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49700-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POR</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Biomerieux Easy Mag</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manufacturer (FTD)</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21.50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26.44</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23.63</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49692-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ESP</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Qiagen</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49711-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TUR</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EZ1 DSP Virus</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manufacturer (</a:t>
                      </a:r>
                      <a:r>
                        <a:rPr lang="en-US" sz="925"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FTD</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21.30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30.70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21.90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a:t>
                      </a: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house (</a:t>
                      </a: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BE)</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49640-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BLR</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TaqMan (CDC)</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25.13</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24.99</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25.42</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49710-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KAZ</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Invitrogen PureLine</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26,66</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26,23</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25,62</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49710-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KAZ</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Invitrogen PureLine</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PCR</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49644-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RUS</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25.20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23.80</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23.80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9396">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49644- </a:t>
                      </a:r>
                      <a:r>
                        <a:rPr lang="en-US"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RUS</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PCR</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6632">
                <a:tc>
                  <a:txBody>
                    <a:bodyPr/>
                    <a:lstStyle/>
                    <a:p>
                      <a:pPr>
                        <a:spcAft>
                          <a:spcPts val="0"/>
                        </a:spcAft>
                        <a:tabLst>
                          <a:tab pos="180340" algn="l"/>
                        </a:tabLst>
                      </a:pPr>
                      <a:r>
                        <a:rPr lang="de-DE"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49697- </a:t>
                      </a:r>
                      <a:r>
                        <a:rPr lang="de-DE" sz="925"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TJK</a:t>
                      </a:r>
                      <a:endParaRPr lang="de-DE" sz="925"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t>
                      </a:r>
                      <a:r>
                        <a:rPr lang="en-US" sz="925"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TaqMan</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de-DE"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26.50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de-DE"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26.90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de-DE" sz="925"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27.20</a:t>
                      </a:r>
                      <a:endParaRPr lang="de-DE" sz="925"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80340" algn="l"/>
                        </a:tabLst>
                        <a:defRPr/>
                      </a:pPr>
                      <a:r>
                        <a:rPr lang="en-US" sz="925"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registered f. typing</a:t>
                      </a:r>
                      <a:endParaRPr lang="de-DE" sz="925"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00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3" name="Textfeld 2"/>
          <p:cNvSpPr txBox="1"/>
          <p:nvPr/>
        </p:nvSpPr>
        <p:spPr>
          <a:xfrm>
            <a:off x="5897476" y="944724"/>
            <a:ext cx="3384378" cy="246221"/>
          </a:xfrm>
          <a:prstGeom prst="rect">
            <a:avLst/>
          </a:prstGeom>
          <a:noFill/>
        </p:spPr>
        <p:txBody>
          <a:bodyPr wrap="square" rtlCol="0">
            <a:spAutoFit/>
          </a:bodyPr>
          <a:lstStyle/>
          <a:p>
            <a:r>
              <a:rPr lang="de-DE" sz="1000" dirty="0" err="1" smtClean="0">
                <a:solidFill>
                  <a:srgbClr val="FF0000"/>
                </a:solidFill>
                <a:latin typeface="+mn-lt"/>
              </a:rPr>
              <a:t>Red</a:t>
            </a:r>
            <a:r>
              <a:rPr lang="de-DE" sz="1000" dirty="0" smtClean="0">
                <a:solidFill>
                  <a:srgbClr val="FF0000"/>
                </a:solidFill>
                <a:latin typeface="+mn-lt"/>
              </a:rPr>
              <a:t>= </a:t>
            </a:r>
            <a:r>
              <a:rPr lang="de-DE" sz="1000" dirty="0" err="1" smtClean="0">
                <a:solidFill>
                  <a:srgbClr val="FF0000"/>
                </a:solidFill>
                <a:latin typeface="+mn-lt"/>
              </a:rPr>
              <a:t>weak</a:t>
            </a:r>
            <a:r>
              <a:rPr lang="de-DE" sz="1000" dirty="0" smtClean="0">
                <a:solidFill>
                  <a:srgbClr val="FF0000"/>
                </a:solidFill>
                <a:latin typeface="+mn-lt"/>
              </a:rPr>
              <a:t> PCR </a:t>
            </a:r>
            <a:r>
              <a:rPr lang="de-DE" sz="1000" dirty="0" err="1" smtClean="0">
                <a:solidFill>
                  <a:srgbClr val="FF0000"/>
                </a:solidFill>
                <a:latin typeface="+mn-lt"/>
              </a:rPr>
              <a:t>signals</a:t>
            </a:r>
            <a:r>
              <a:rPr lang="de-DE" sz="1000" dirty="0" smtClean="0">
                <a:solidFill>
                  <a:srgbClr val="FF0000"/>
                </a:solidFill>
                <a:latin typeface="+mn-lt"/>
              </a:rPr>
              <a:t>  </a:t>
            </a:r>
            <a:r>
              <a:rPr lang="de-DE" sz="1000" dirty="0" smtClean="0">
                <a:solidFill>
                  <a:srgbClr val="0070C0"/>
                </a:solidFill>
                <a:latin typeface="+mn-lt"/>
              </a:rPr>
              <a:t>Blue= </a:t>
            </a:r>
            <a:r>
              <a:rPr lang="de-DE" sz="1000" dirty="0" err="1" smtClean="0">
                <a:solidFill>
                  <a:srgbClr val="0070C0"/>
                </a:solidFill>
                <a:latin typeface="+mn-lt"/>
              </a:rPr>
              <a:t>problems</a:t>
            </a:r>
            <a:r>
              <a:rPr lang="de-DE" sz="1000" dirty="0" smtClean="0">
                <a:solidFill>
                  <a:srgbClr val="0070C0"/>
                </a:solidFill>
                <a:latin typeface="+mn-lt"/>
              </a:rPr>
              <a:t> in seq. </a:t>
            </a:r>
            <a:r>
              <a:rPr lang="de-DE" sz="1000" dirty="0" err="1" smtClean="0">
                <a:solidFill>
                  <a:srgbClr val="0070C0"/>
                </a:solidFill>
                <a:latin typeface="+mn-lt"/>
              </a:rPr>
              <a:t>quality</a:t>
            </a:r>
            <a:endParaRPr lang="de-DE" sz="1000" dirty="0">
              <a:solidFill>
                <a:srgbClr val="FF0000"/>
              </a:solidFill>
              <a:latin typeface="+mn-lt"/>
            </a:endParaRPr>
          </a:p>
        </p:txBody>
      </p:sp>
    </p:spTree>
    <p:extLst>
      <p:ext uri="{BB962C8B-B14F-4D97-AF65-F5344CB8AC3E}">
        <p14:creationId xmlns:p14="http://schemas.microsoft.com/office/powerpoint/2010/main" val="42241535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7337" y="1448780"/>
            <a:ext cx="8569325" cy="5386090"/>
          </a:xfrm>
          <a:prstGeom prst="rect">
            <a:avLst/>
          </a:prstGeom>
          <a:noFill/>
        </p:spPr>
        <p:txBody>
          <a:bodyPr>
            <a:spAutoFit/>
          </a:bodyPr>
          <a:lstStyle/>
          <a:p>
            <a:pPr>
              <a:defRPr/>
            </a:pPr>
            <a:r>
              <a:rPr lang="de-DE" u="sng" dirty="0" smtClean="0">
                <a:solidFill>
                  <a:srgbClr val="000000"/>
                </a:solidFill>
                <a:latin typeface="Arial"/>
              </a:rPr>
              <a:t>Summary </a:t>
            </a:r>
            <a:r>
              <a:rPr lang="de-DE" u="sng" dirty="0" err="1" smtClean="0">
                <a:solidFill>
                  <a:srgbClr val="000000"/>
                </a:solidFill>
                <a:latin typeface="Arial"/>
              </a:rPr>
              <a:t>of</a:t>
            </a:r>
            <a:r>
              <a:rPr lang="de-DE" u="sng" dirty="0" smtClean="0">
                <a:solidFill>
                  <a:srgbClr val="000000"/>
                </a:solidFill>
                <a:latin typeface="Arial"/>
              </a:rPr>
              <a:t> </a:t>
            </a:r>
            <a:r>
              <a:rPr lang="de-DE" u="sng" dirty="0" err="1" smtClean="0">
                <a:solidFill>
                  <a:srgbClr val="000000"/>
                </a:solidFill>
                <a:latin typeface="Arial"/>
              </a:rPr>
              <a:t>organizational</a:t>
            </a:r>
            <a:r>
              <a:rPr lang="de-DE" u="sng" dirty="0" smtClean="0">
                <a:solidFill>
                  <a:srgbClr val="000000"/>
                </a:solidFill>
                <a:latin typeface="Arial"/>
              </a:rPr>
              <a:t> </a:t>
            </a:r>
            <a:r>
              <a:rPr lang="de-DE" u="sng" dirty="0" err="1" smtClean="0">
                <a:solidFill>
                  <a:srgbClr val="000000"/>
                </a:solidFill>
                <a:latin typeface="Arial"/>
              </a:rPr>
              <a:t>data</a:t>
            </a:r>
            <a:r>
              <a:rPr lang="de-DE" u="sng" dirty="0" smtClean="0">
                <a:solidFill>
                  <a:srgbClr val="000000"/>
                </a:solidFill>
                <a:latin typeface="Arial"/>
              </a:rPr>
              <a:t>:</a:t>
            </a:r>
          </a:p>
          <a:p>
            <a:pPr>
              <a:defRPr/>
            </a:pPr>
            <a:endParaRPr lang="de-DE" sz="2000" dirty="0">
              <a:solidFill>
                <a:srgbClr val="000000"/>
              </a:solidFill>
              <a:latin typeface="Arial"/>
            </a:endParaRPr>
          </a:p>
          <a:p>
            <a:pPr>
              <a:defRPr/>
            </a:pPr>
            <a:r>
              <a:rPr lang="en-US" sz="2000" b="1" dirty="0" smtClean="0">
                <a:solidFill>
                  <a:srgbClr val="000000"/>
                </a:solidFill>
                <a:latin typeface="Arial"/>
              </a:rPr>
              <a:t>No</a:t>
            </a:r>
            <a:r>
              <a:rPr lang="en-US" sz="2000" b="1" dirty="0">
                <a:solidFill>
                  <a:srgbClr val="000000"/>
                </a:solidFill>
                <a:latin typeface="Arial"/>
              </a:rPr>
              <a:t>. of laboratories invited for participation: 37 </a:t>
            </a:r>
          </a:p>
          <a:p>
            <a:pPr>
              <a:defRPr/>
            </a:pPr>
            <a:r>
              <a:rPr lang="en-US" sz="2000" dirty="0">
                <a:solidFill>
                  <a:srgbClr val="000000"/>
                </a:solidFill>
                <a:latin typeface="Arial"/>
              </a:rPr>
              <a:t>(call of participation beginning Sep 2015)</a:t>
            </a:r>
          </a:p>
          <a:p>
            <a:pPr>
              <a:defRPr/>
            </a:pPr>
            <a:endParaRPr lang="en-US" sz="2000" dirty="0">
              <a:solidFill>
                <a:srgbClr val="000000"/>
              </a:solidFill>
              <a:latin typeface="Arial"/>
            </a:endParaRPr>
          </a:p>
          <a:p>
            <a:pPr>
              <a:defRPr/>
            </a:pPr>
            <a:r>
              <a:rPr lang="en-US" sz="2000" b="1" dirty="0">
                <a:solidFill>
                  <a:srgbClr val="000000"/>
                </a:solidFill>
                <a:latin typeface="Arial"/>
              </a:rPr>
              <a:t>No. of laboratories registered for participation: </a:t>
            </a:r>
            <a:r>
              <a:rPr lang="en-US" sz="2000" b="1" dirty="0" smtClean="0">
                <a:solidFill>
                  <a:srgbClr val="000000"/>
                </a:solidFill>
                <a:latin typeface="Arial"/>
              </a:rPr>
              <a:t>30 </a:t>
            </a:r>
            <a:endParaRPr lang="en-US" sz="2000" b="1" dirty="0">
              <a:solidFill>
                <a:srgbClr val="000000"/>
              </a:solidFill>
              <a:latin typeface="Arial"/>
            </a:endParaRPr>
          </a:p>
          <a:p>
            <a:pPr>
              <a:defRPr/>
            </a:pPr>
            <a:r>
              <a:rPr lang="en-US" sz="2000" dirty="0">
                <a:solidFill>
                  <a:srgbClr val="000000"/>
                </a:solidFill>
                <a:latin typeface="Arial"/>
              </a:rPr>
              <a:t>(as of 7 Oct 2015)</a:t>
            </a:r>
          </a:p>
          <a:p>
            <a:pPr>
              <a:defRPr/>
            </a:pPr>
            <a:endParaRPr lang="en-US" sz="2000" dirty="0">
              <a:solidFill>
                <a:srgbClr val="000000"/>
              </a:solidFill>
              <a:latin typeface="Arial"/>
            </a:endParaRPr>
          </a:p>
          <a:p>
            <a:pPr>
              <a:defRPr/>
            </a:pPr>
            <a:r>
              <a:rPr lang="en-US" sz="2000" b="1" dirty="0">
                <a:solidFill>
                  <a:srgbClr val="000000"/>
                </a:solidFill>
                <a:latin typeface="Arial"/>
              </a:rPr>
              <a:t>Bulk shipment of sample panels to RRLs: 18.11.2015</a:t>
            </a:r>
          </a:p>
          <a:p>
            <a:pPr>
              <a:defRPr/>
            </a:pPr>
            <a:endParaRPr lang="en-US" sz="2000" dirty="0">
              <a:solidFill>
                <a:srgbClr val="000000"/>
              </a:solidFill>
              <a:latin typeface="Arial"/>
            </a:endParaRPr>
          </a:p>
          <a:p>
            <a:pPr>
              <a:defRPr/>
            </a:pPr>
            <a:r>
              <a:rPr lang="en-US" sz="2000" b="1" dirty="0">
                <a:solidFill>
                  <a:srgbClr val="000000"/>
                </a:solidFill>
                <a:latin typeface="Arial"/>
              </a:rPr>
              <a:t>No. of laboratories reporting results: </a:t>
            </a:r>
            <a:r>
              <a:rPr lang="en-US" sz="2000" b="1" dirty="0" smtClean="0">
                <a:solidFill>
                  <a:srgbClr val="000000"/>
                </a:solidFill>
                <a:latin typeface="Arial"/>
              </a:rPr>
              <a:t>30 </a:t>
            </a:r>
            <a:r>
              <a:rPr lang="en-US" sz="2000" dirty="0" smtClean="0">
                <a:solidFill>
                  <a:srgbClr val="000000"/>
                </a:solidFill>
                <a:latin typeface="Arial"/>
              </a:rPr>
              <a:t>(from 28 countries)</a:t>
            </a:r>
            <a:endParaRPr lang="en-US" sz="2000" dirty="0">
              <a:solidFill>
                <a:srgbClr val="000000"/>
              </a:solidFill>
              <a:latin typeface="Arial"/>
            </a:endParaRPr>
          </a:p>
          <a:p>
            <a:pPr>
              <a:defRPr/>
            </a:pPr>
            <a:r>
              <a:rPr lang="en-US" sz="2000" dirty="0">
                <a:solidFill>
                  <a:srgbClr val="000000"/>
                </a:solidFill>
                <a:latin typeface="Arial"/>
              </a:rPr>
              <a:t>(as of </a:t>
            </a:r>
            <a:r>
              <a:rPr lang="en-US" sz="2000" dirty="0" smtClean="0">
                <a:solidFill>
                  <a:srgbClr val="000000"/>
                </a:solidFill>
                <a:latin typeface="Arial"/>
              </a:rPr>
              <a:t>10 Mar </a:t>
            </a:r>
            <a:r>
              <a:rPr lang="en-US" sz="2000" dirty="0">
                <a:solidFill>
                  <a:srgbClr val="000000"/>
                </a:solidFill>
                <a:latin typeface="Arial"/>
              </a:rPr>
              <a:t>2016)</a:t>
            </a:r>
          </a:p>
          <a:p>
            <a:pPr>
              <a:defRPr/>
            </a:pPr>
            <a:endParaRPr lang="en-US" sz="2000" dirty="0">
              <a:solidFill>
                <a:srgbClr val="000000"/>
              </a:solidFill>
              <a:latin typeface="Arial"/>
            </a:endParaRPr>
          </a:p>
          <a:p>
            <a:pPr>
              <a:defRPr/>
            </a:pPr>
            <a:r>
              <a:rPr lang="en-US" sz="2000" b="1" dirty="0">
                <a:solidFill>
                  <a:srgbClr val="000000"/>
                </a:solidFill>
                <a:latin typeface="Arial"/>
              </a:rPr>
              <a:t>R</a:t>
            </a:r>
            <a:r>
              <a:rPr lang="en-US" sz="2000" b="1" dirty="0" smtClean="0">
                <a:solidFill>
                  <a:srgbClr val="000000"/>
                </a:solidFill>
                <a:latin typeface="Arial"/>
              </a:rPr>
              <a:t>esponse </a:t>
            </a:r>
            <a:r>
              <a:rPr lang="en-US" sz="2000" b="1" dirty="0">
                <a:solidFill>
                  <a:srgbClr val="000000"/>
                </a:solidFill>
                <a:latin typeface="Arial"/>
              </a:rPr>
              <a:t>rate: </a:t>
            </a:r>
            <a:r>
              <a:rPr lang="en-US" sz="2000" b="1" dirty="0" smtClean="0">
                <a:solidFill>
                  <a:srgbClr val="000000"/>
                </a:solidFill>
                <a:latin typeface="Arial"/>
              </a:rPr>
              <a:t>100%</a:t>
            </a:r>
            <a:endParaRPr lang="en-US" sz="2000" b="1" dirty="0">
              <a:solidFill>
                <a:srgbClr val="000000"/>
              </a:solidFill>
              <a:latin typeface="Arial"/>
            </a:endParaRPr>
          </a:p>
          <a:p>
            <a:pPr>
              <a:defRPr/>
            </a:pPr>
            <a:endParaRPr lang="de-DE" dirty="0">
              <a:solidFill>
                <a:srgbClr val="000000"/>
              </a:solidFill>
              <a:latin typeface="Arial"/>
            </a:endParaRPr>
          </a:p>
          <a:p>
            <a:pPr>
              <a:defRPr/>
            </a:pPr>
            <a:endParaRPr lang="de-DE" dirty="0">
              <a:solidFill>
                <a:srgbClr val="000000"/>
              </a:solidFill>
              <a:latin typeface="Arial"/>
            </a:endParaRPr>
          </a:p>
        </p:txBody>
      </p:sp>
      <p:sp>
        <p:nvSpPr>
          <p:cNvPr id="47107" name="Titel 1"/>
          <p:cNvSpPr>
            <a:spLocks noGrp="1"/>
          </p:cNvSpPr>
          <p:nvPr>
            <p:ph type="title"/>
          </p:nvPr>
        </p:nvSpPr>
        <p:spPr>
          <a:xfrm>
            <a:off x="0" y="-26988"/>
            <a:ext cx="9144000" cy="1295748"/>
          </a:xfrm>
          <a:solidFill>
            <a:srgbClr val="FFCC99"/>
          </a:solidFill>
        </p:spPr>
        <p:txBody>
          <a:bodyPr/>
          <a:lstStyle/>
          <a:p>
            <a:r>
              <a:rPr lang="en-US" dirty="0" smtClean="0">
                <a:effectLst/>
              </a:rPr>
              <a:t>PCR/NAT </a:t>
            </a:r>
            <a:r>
              <a:rPr lang="en-US" dirty="0">
                <a:effectLst/>
              </a:rPr>
              <a:t>- </a:t>
            </a:r>
            <a:r>
              <a:rPr lang="en-US" dirty="0" smtClean="0">
                <a:effectLst/>
              </a:rPr>
              <a:t>Rubella </a:t>
            </a:r>
            <a:r>
              <a:rPr lang="en-US" dirty="0">
                <a:effectLst/>
              </a:rPr>
              <a:t>Virus Collaboration – </a:t>
            </a:r>
            <a:br>
              <a:rPr lang="en-US" dirty="0">
                <a:effectLst/>
              </a:rPr>
            </a:br>
            <a:r>
              <a:rPr lang="en-US" dirty="0">
                <a:effectLst/>
              </a:rPr>
              <a:t>WHO EURO and INSTAND (</a:t>
            </a:r>
            <a:r>
              <a:rPr lang="en-US" dirty="0" smtClean="0">
                <a:effectLst/>
              </a:rPr>
              <a:t>992) </a:t>
            </a:r>
            <a:r>
              <a:rPr lang="en-US" dirty="0">
                <a:effectLst/>
              </a:rPr>
              <a:t>Nov 2015 </a:t>
            </a:r>
            <a:endParaRPr lang="de-DE" altLang="de-DE" dirty="0">
              <a:effectLst/>
            </a:endParaRPr>
          </a:p>
        </p:txBody>
      </p:sp>
    </p:spTree>
    <p:extLst>
      <p:ext uri="{BB962C8B-B14F-4D97-AF65-F5344CB8AC3E}">
        <p14:creationId xmlns:p14="http://schemas.microsoft.com/office/powerpoint/2010/main" val="414042694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7337" y="1448780"/>
            <a:ext cx="8569325" cy="523220"/>
          </a:xfrm>
          <a:prstGeom prst="rect">
            <a:avLst/>
          </a:prstGeom>
          <a:noFill/>
        </p:spPr>
        <p:txBody>
          <a:bodyPr>
            <a:spAutoFit/>
          </a:bodyPr>
          <a:lstStyle/>
          <a:p>
            <a:pPr>
              <a:defRPr/>
            </a:pPr>
            <a:r>
              <a:rPr lang="de-DE" u="sng" dirty="0">
                <a:solidFill>
                  <a:srgbClr val="000000"/>
                </a:solidFill>
                <a:latin typeface="Arial"/>
              </a:rPr>
              <a:t>Sample </a:t>
            </a:r>
            <a:r>
              <a:rPr lang="de-DE" u="sng" dirty="0" err="1">
                <a:solidFill>
                  <a:srgbClr val="000000"/>
                </a:solidFill>
                <a:latin typeface="Arial"/>
              </a:rPr>
              <a:t>properties</a:t>
            </a:r>
            <a:r>
              <a:rPr lang="de-DE" u="sng" dirty="0">
                <a:solidFill>
                  <a:srgbClr val="000000"/>
                </a:solidFill>
                <a:latin typeface="Arial"/>
              </a:rPr>
              <a:t> (</a:t>
            </a:r>
            <a:r>
              <a:rPr lang="de-DE" u="sng" dirty="0" err="1">
                <a:solidFill>
                  <a:srgbClr val="000000"/>
                </a:solidFill>
                <a:latin typeface="Arial"/>
              </a:rPr>
              <a:t>as</a:t>
            </a:r>
            <a:r>
              <a:rPr lang="de-DE" u="sng" dirty="0">
                <a:solidFill>
                  <a:srgbClr val="000000"/>
                </a:solidFill>
                <a:latin typeface="Arial"/>
              </a:rPr>
              <a:t> </a:t>
            </a:r>
            <a:r>
              <a:rPr lang="de-DE" u="sng" dirty="0" err="1">
                <a:solidFill>
                  <a:srgbClr val="000000"/>
                </a:solidFill>
                <a:latin typeface="Arial"/>
              </a:rPr>
              <a:t>discussed</a:t>
            </a:r>
            <a:r>
              <a:rPr lang="de-DE" u="sng" dirty="0">
                <a:solidFill>
                  <a:srgbClr val="000000"/>
                </a:solidFill>
                <a:latin typeface="Arial"/>
              </a:rPr>
              <a:t> in Aug 2015):</a:t>
            </a:r>
          </a:p>
        </p:txBody>
      </p:sp>
      <p:sp>
        <p:nvSpPr>
          <p:cNvPr id="47107" name="Titel 1"/>
          <p:cNvSpPr>
            <a:spLocks noGrp="1"/>
          </p:cNvSpPr>
          <p:nvPr>
            <p:ph type="title"/>
          </p:nvPr>
        </p:nvSpPr>
        <p:spPr>
          <a:xfrm>
            <a:off x="0" y="-26988"/>
            <a:ext cx="9144000" cy="1295748"/>
          </a:xfrm>
          <a:solidFill>
            <a:srgbClr val="FFCC99"/>
          </a:solidFill>
        </p:spPr>
        <p:txBody>
          <a:bodyPr/>
          <a:lstStyle/>
          <a:p>
            <a:r>
              <a:rPr lang="en-US" dirty="0" smtClean="0">
                <a:effectLst/>
              </a:rPr>
              <a:t>PCR/NAT </a:t>
            </a:r>
            <a:r>
              <a:rPr lang="en-US" dirty="0">
                <a:effectLst/>
              </a:rPr>
              <a:t>- </a:t>
            </a:r>
            <a:r>
              <a:rPr lang="en-US" dirty="0" smtClean="0">
                <a:effectLst/>
              </a:rPr>
              <a:t>Rubella </a:t>
            </a:r>
            <a:r>
              <a:rPr lang="en-US" dirty="0">
                <a:effectLst/>
              </a:rPr>
              <a:t>Virus Collaboration – </a:t>
            </a:r>
            <a:br>
              <a:rPr lang="en-US" dirty="0">
                <a:effectLst/>
              </a:rPr>
            </a:br>
            <a:r>
              <a:rPr lang="en-US" dirty="0">
                <a:effectLst/>
              </a:rPr>
              <a:t>WHO EURO and INSTAND (</a:t>
            </a:r>
            <a:r>
              <a:rPr lang="en-US" dirty="0" smtClean="0">
                <a:effectLst/>
              </a:rPr>
              <a:t>992) </a:t>
            </a:r>
            <a:r>
              <a:rPr lang="en-US" dirty="0">
                <a:effectLst/>
              </a:rPr>
              <a:t>Nov 2015 </a:t>
            </a:r>
            <a:endParaRPr lang="de-DE" altLang="de-DE" dirty="0">
              <a:effectLst/>
            </a:endParaRPr>
          </a:p>
        </p:txBody>
      </p:sp>
      <p:graphicFrame>
        <p:nvGraphicFramePr>
          <p:cNvPr id="3" name="Tabelle 2"/>
          <p:cNvGraphicFramePr>
            <a:graphicFrameLocks noGrp="1"/>
          </p:cNvGraphicFramePr>
          <p:nvPr>
            <p:extLst>
              <p:ext uri="{D42A27DB-BD31-4B8C-83A1-F6EECF244321}">
                <p14:modId xmlns:p14="http://schemas.microsoft.com/office/powerpoint/2010/main" val="619073863"/>
              </p:ext>
            </p:extLst>
          </p:nvPr>
        </p:nvGraphicFramePr>
        <p:xfrm>
          <a:off x="389078" y="2104589"/>
          <a:ext cx="8467584" cy="3577486"/>
        </p:xfrm>
        <a:graphic>
          <a:graphicData uri="http://schemas.openxmlformats.org/drawingml/2006/table">
            <a:tbl>
              <a:tblPr firstRow="1" firstCol="1" lastRow="1" lastCol="1" bandRow="1" bandCol="1"/>
              <a:tblGrid>
                <a:gridCol w="1288565"/>
                <a:gridCol w="5904942"/>
                <a:gridCol w="1274077"/>
              </a:tblGrid>
              <a:tr h="445158">
                <a:tc>
                  <a:txBody>
                    <a:bodyPr/>
                    <a:lstStyle/>
                    <a:p>
                      <a:pPr algn="ctr">
                        <a:lnSpc>
                          <a:spcPct val="95000"/>
                        </a:lnSpc>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No.</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a:t>
                      </a:r>
                      <a:r>
                        <a:rPr lang="en-US" sz="18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source</a:t>
                      </a:r>
                    </a:p>
                    <a:p>
                      <a:pPr algn="ctr">
                        <a:lnSpc>
                          <a:spcPct val="95000"/>
                        </a:lnSpc>
                        <a:spcAft>
                          <a:spcPts val="0"/>
                        </a:spcAft>
                      </a:pPr>
                      <a:r>
                        <a:rPr lang="en-US" sz="18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Strain name and sequence ID in </a:t>
                      </a:r>
                      <a:r>
                        <a:rPr lang="en-US" sz="1800" b="1"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RubeNS</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rgbClr val="000000"/>
                          </a:solidFill>
                          <a:effectLst/>
                          <a:latin typeface="Arial" panose="020B0604020202020204" pitchFamily="34" charset="0"/>
                          <a:ea typeface="Calibri" panose="020F0502020204030204" pitchFamily="34" charset="0"/>
                          <a:cs typeface="Arial" panose="020B0604020202020204" pitchFamily="34" charset="0"/>
                        </a:rPr>
                        <a:t>Dilution</a:t>
                      </a:r>
                      <a:endParaRPr lang="de-DE"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350">
                <a:tc>
                  <a:txBody>
                    <a:bodyPr/>
                    <a:lstStyle/>
                    <a:p>
                      <a:pPr algn="ctr">
                        <a:spcAft>
                          <a:spcPts val="0"/>
                        </a:spcAft>
                      </a:pPr>
                      <a:r>
                        <a:rPr lang="de-D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992001</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Lysate of cells infected with rubella virus </a:t>
                      </a:r>
                      <a:endPar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2390">
                        <a:spcAft>
                          <a:spcPts val="0"/>
                        </a:spcAft>
                      </a:pP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wild-type rubella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strain;</a:t>
                      </a:r>
                      <a:r>
                        <a:rPr lang="en-US" sz="18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800" dirty="0">
                          <a:solidFill>
                            <a:srgbClr val="3333FF"/>
                          </a:solidFill>
                          <a:effectLst/>
                          <a:latin typeface="Arial" panose="020B0604020202020204" pitchFamily="34" charset="0"/>
                          <a:ea typeface="Calibri" panose="020F0502020204030204" pitchFamily="34" charset="0"/>
                          <a:cs typeface="Arial" panose="020B0604020202020204" pitchFamily="34" charset="0"/>
                        </a:rPr>
                        <a:t>1G</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72390">
                        <a:spcAft>
                          <a:spcPts val="0"/>
                        </a:spcAft>
                      </a:pPr>
                      <a:r>
                        <a:rPr lang="de-DE" sz="1800" dirty="0" err="1"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RVi</a:t>
                      </a: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a:t>
                      </a:r>
                      <a:r>
                        <a:rPr lang="de-DE" sz="1800" dirty="0" err="1"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Prahova</a:t>
                      </a: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dirty="0" err="1"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region.ROU</a:t>
                      </a: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/25.03, 268</a:t>
                      </a:r>
                      <a:endParaRPr lang="de-DE" sz="1800" dirty="0">
                        <a:solidFill>
                          <a:srgbClr val="3333FF"/>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350">
                <a:tc>
                  <a:txBody>
                    <a:bodyPr/>
                    <a:lstStyle/>
                    <a:p>
                      <a:pPr algn="ctr">
                        <a:spcAft>
                          <a:spcPts val="0"/>
                        </a:spcAft>
                      </a:pPr>
                      <a:r>
                        <a:rPr lang="de-DE" sz="18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992002*</a:t>
                      </a:r>
                    </a:p>
                    <a:p>
                      <a:pPr algn="ctr">
                        <a:spcAft>
                          <a:spcPts val="0"/>
                        </a:spcAft>
                      </a:pPr>
                      <a:r>
                        <a:rPr lang="de-DE" sz="18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992004</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Lysate of cells infected with rubella virus </a:t>
                      </a:r>
                      <a:endPar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2390">
                        <a:spcAft>
                          <a:spcPts val="0"/>
                        </a:spcAft>
                      </a:pP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wild-type rubella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strain;</a:t>
                      </a:r>
                      <a:r>
                        <a:rPr lang="en-US" sz="18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800" dirty="0">
                          <a:solidFill>
                            <a:srgbClr val="3333FF"/>
                          </a:solidFill>
                          <a:effectLst/>
                          <a:latin typeface="Arial" panose="020B0604020202020204" pitchFamily="34" charset="0"/>
                          <a:ea typeface="Calibri" panose="020F0502020204030204" pitchFamily="34" charset="0"/>
                          <a:cs typeface="Arial" panose="020B0604020202020204" pitchFamily="34" charset="0"/>
                        </a:rPr>
                        <a:t>2B</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72390">
                        <a:spcAft>
                          <a:spcPts val="0"/>
                        </a:spcAft>
                      </a:pPr>
                      <a:r>
                        <a:rPr lang="de-DE" sz="1800" dirty="0" err="1"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RVs</a:t>
                      </a: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a:t>
                      </a:r>
                      <a:r>
                        <a:rPr lang="de-DE" sz="1800" dirty="0" err="1"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Duesseldorf.DEU</a:t>
                      </a: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/35.13, 10074</a:t>
                      </a:r>
                      <a:endParaRPr lang="de-DE" sz="1800" dirty="0">
                        <a:solidFill>
                          <a:srgbClr val="3333FF"/>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58">
                <a:tc>
                  <a:txBody>
                    <a:bodyPr/>
                    <a:lstStyle/>
                    <a:p>
                      <a:pPr algn="ctr">
                        <a:spcAft>
                          <a:spcPts val="0"/>
                        </a:spcAft>
                      </a:pPr>
                      <a:r>
                        <a:rPr lang="de-D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992003</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Lysate of non-infected cells</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5350">
                <a:tc>
                  <a:txBody>
                    <a:bodyPr/>
                    <a:lstStyle/>
                    <a:p>
                      <a:pPr algn="ctr">
                        <a:spcAft>
                          <a:spcPts val="0"/>
                        </a:spcAft>
                      </a:pPr>
                      <a:r>
                        <a:rPr lang="de-DE" sz="18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992004*</a:t>
                      </a:r>
                    </a:p>
                    <a:p>
                      <a:pPr algn="ctr">
                        <a:spcAft>
                          <a:spcPts val="0"/>
                        </a:spcAft>
                      </a:pPr>
                      <a:r>
                        <a:rPr lang="de-DE" sz="18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992002</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Lysate of cells infected with rubella virus </a:t>
                      </a:r>
                      <a:endPar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2390">
                        <a:spcAft>
                          <a:spcPts val="0"/>
                        </a:spcAft>
                      </a:pP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wild-type rubella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strain;</a:t>
                      </a:r>
                      <a:r>
                        <a:rPr lang="en-US" sz="18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800" dirty="0">
                          <a:solidFill>
                            <a:srgbClr val="3333FF"/>
                          </a:solidFill>
                          <a:effectLst/>
                          <a:latin typeface="Arial" panose="020B0604020202020204" pitchFamily="34" charset="0"/>
                          <a:ea typeface="Calibri" panose="020F0502020204030204" pitchFamily="34" charset="0"/>
                          <a:cs typeface="Arial" panose="020B0604020202020204" pitchFamily="34" charset="0"/>
                        </a:rPr>
                        <a:t>2B</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baseline="30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239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err="1" smtClean="0">
                          <a:ln>
                            <a:noFill/>
                          </a:ln>
                          <a:solidFill>
                            <a:srgbClr val="3333FF"/>
                          </a:solidFill>
                          <a:effectLst/>
                          <a:uLnTx/>
                          <a:uFillTx/>
                          <a:latin typeface="Arial" panose="020B0604020202020204" pitchFamily="34" charset="0"/>
                          <a:ea typeface="Calibri" panose="020F0502020204030204" pitchFamily="34" charset="0"/>
                          <a:cs typeface="Times New Roman" panose="02020603050405020304" pitchFamily="18" charset="0"/>
                        </a:rPr>
                        <a:t>RVs</a:t>
                      </a:r>
                      <a:r>
                        <a:rPr kumimoji="0" lang="de-DE" sz="1800" b="0" i="0" u="none" strike="noStrike" kern="1200" cap="none" spc="0" normalizeH="0" baseline="0" noProof="0" dirty="0" smtClean="0">
                          <a:ln>
                            <a:noFill/>
                          </a:ln>
                          <a:solidFill>
                            <a:srgbClr val="3333FF"/>
                          </a:solidFill>
                          <a:effectLst/>
                          <a:uLnTx/>
                          <a:uFillTx/>
                          <a:latin typeface="Arial" panose="020B0604020202020204" pitchFamily="34" charset="0"/>
                          <a:ea typeface="Calibri" panose="020F0502020204030204" pitchFamily="34" charset="0"/>
                          <a:cs typeface="Times New Roman" panose="02020603050405020304" pitchFamily="18" charset="0"/>
                        </a:rPr>
                        <a:t>/</a:t>
                      </a:r>
                      <a:r>
                        <a:rPr kumimoji="0" lang="de-DE" sz="1800" b="0" i="0" u="none" strike="noStrike" kern="1200" cap="none" spc="0" normalizeH="0" baseline="0" noProof="0" dirty="0" err="1" smtClean="0">
                          <a:ln>
                            <a:noFill/>
                          </a:ln>
                          <a:solidFill>
                            <a:srgbClr val="3333FF"/>
                          </a:solidFill>
                          <a:effectLst/>
                          <a:uLnTx/>
                          <a:uFillTx/>
                          <a:latin typeface="Arial" panose="020B0604020202020204" pitchFamily="34" charset="0"/>
                          <a:ea typeface="Calibri" panose="020F0502020204030204" pitchFamily="34" charset="0"/>
                          <a:cs typeface="Times New Roman" panose="02020603050405020304" pitchFamily="18" charset="0"/>
                        </a:rPr>
                        <a:t>Duesseldorf.DEU</a:t>
                      </a:r>
                      <a:r>
                        <a:rPr kumimoji="0" lang="de-DE" sz="1800" b="0" i="0" u="none" strike="noStrike" kern="1200" cap="none" spc="0" normalizeH="0" baseline="0" noProof="0" dirty="0" smtClean="0">
                          <a:ln>
                            <a:noFill/>
                          </a:ln>
                          <a:solidFill>
                            <a:srgbClr val="3333FF"/>
                          </a:solidFill>
                          <a:effectLst/>
                          <a:uLnTx/>
                          <a:uFillTx/>
                          <a:latin typeface="Arial" panose="020B0604020202020204" pitchFamily="34" charset="0"/>
                          <a:ea typeface="Calibri" panose="020F0502020204030204" pitchFamily="34" charset="0"/>
                          <a:cs typeface="Times New Roman" panose="02020603050405020304" pitchFamily="18" charset="0"/>
                        </a:rPr>
                        <a:t>/35.13, 10074</a:t>
                      </a: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Textfeld 7"/>
          <p:cNvSpPr txBox="1"/>
          <p:nvPr/>
        </p:nvSpPr>
        <p:spPr>
          <a:xfrm>
            <a:off x="243423" y="5675034"/>
            <a:ext cx="5741508" cy="523220"/>
          </a:xfrm>
          <a:prstGeom prst="rect">
            <a:avLst/>
          </a:prstGeom>
          <a:noFill/>
        </p:spPr>
        <p:txBody>
          <a:bodyPr wrap="none" rtlCol="0">
            <a:spAutoFit/>
          </a:bodyPr>
          <a:lstStyle/>
          <a:p>
            <a:r>
              <a:rPr lang="de-DE" sz="1400" baseline="30000" dirty="0" smtClean="0">
                <a:solidFill>
                  <a:srgbClr val="000000"/>
                </a:solidFill>
                <a:latin typeface="+mn-lt"/>
              </a:rPr>
              <a:t>$</a:t>
            </a:r>
            <a:r>
              <a:rPr lang="de-DE" sz="1400" dirty="0" smtClean="0">
                <a:solidFill>
                  <a:srgbClr val="000000"/>
                </a:solidFill>
                <a:latin typeface="+mn-lt"/>
              </a:rPr>
              <a:t> </a:t>
            </a:r>
            <a:r>
              <a:rPr lang="de-DE" sz="1400" dirty="0" err="1" smtClean="0">
                <a:solidFill>
                  <a:srgbClr val="000000"/>
                </a:solidFill>
                <a:latin typeface="+mn-lt"/>
              </a:rPr>
              <a:t>Infectious</a:t>
            </a:r>
            <a:r>
              <a:rPr lang="de-DE" sz="1400" dirty="0" smtClean="0">
                <a:solidFill>
                  <a:srgbClr val="000000"/>
                </a:solidFill>
                <a:latin typeface="+mn-lt"/>
              </a:rPr>
              <a:t> </a:t>
            </a:r>
            <a:r>
              <a:rPr lang="de-DE" sz="1400" dirty="0" err="1" smtClean="0">
                <a:solidFill>
                  <a:srgbClr val="000000"/>
                </a:solidFill>
                <a:latin typeface="+mn-lt"/>
              </a:rPr>
              <a:t>viruses</a:t>
            </a:r>
            <a:r>
              <a:rPr lang="de-DE" sz="1400" dirty="0" smtClean="0">
                <a:solidFill>
                  <a:srgbClr val="000000"/>
                </a:solidFill>
                <a:latin typeface="+mn-lt"/>
              </a:rPr>
              <a:t> </a:t>
            </a:r>
            <a:r>
              <a:rPr lang="de-DE" sz="1400" dirty="0" err="1" smtClean="0">
                <a:solidFill>
                  <a:srgbClr val="000000"/>
                </a:solidFill>
                <a:latin typeface="+mn-lt"/>
              </a:rPr>
              <a:t>are</a:t>
            </a:r>
            <a:r>
              <a:rPr lang="de-DE" sz="1400" dirty="0" smtClean="0">
                <a:solidFill>
                  <a:srgbClr val="000000"/>
                </a:solidFill>
                <a:latin typeface="+mn-lt"/>
              </a:rPr>
              <a:t> </a:t>
            </a:r>
            <a:r>
              <a:rPr lang="de-DE" sz="1400" dirty="0" err="1" smtClean="0">
                <a:solidFill>
                  <a:srgbClr val="000000"/>
                </a:solidFill>
                <a:latin typeface="+mn-lt"/>
              </a:rPr>
              <a:t>chemically</a:t>
            </a:r>
            <a:r>
              <a:rPr lang="de-DE" sz="1400" dirty="0" smtClean="0">
                <a:solidFill>
                  <a:srgbClr val="000000"/>
                </a:solidFill>
                <a:latin typeface="+mn-lt"/>
              </a:rPr>
              <a:t> </a:t>
            </a:r>
            <a:r>
              <a:rPr lang="de-DE" sz="1400" dirty="0" err="1" smtClean="0">
                <a:solidFill>
                  <a:srgbClr val="000000"/>
                </a:solidFill>
                <a:latin typeface="+mn-lt"/>
              </a:rPr>
              <a:t>inactivated</a:t>
            </a:r>
            <a:r>
              <a:rPr lang="de-DE" sz="1400" dirty="0" smtClean="0">
                <a:solidFill>
                  <a:srgbClr val="000000"/>
                </a:solidFill>
                <a:latin typeface="+mn-lt"/>
              </a:rPr>
              <a:t> on </a:t>
            </a:r>
            <a:r>
              <a:rPr lang="de-DE" sz="1400" dirty="0" err="1" smtClean="0">
                <a:solidFill>
                  <a:srgbClr val="000000"/>
                </a:solidFill>
                <a:latin typeface="+mn-lt"/>
              </a:rPr>
              <a:t>the</a:t>
            </a:r>
            <a:r>
              <a:rPr lang="de-DE" sz="1400" dirty="0" smtClean="0">
                <a:solidFill>
                  <a:srgbClr val="000000"/>
                </a:solidFill>
                <a:latin typeface="+mn-lt"/>
              </a:rPr>
              <a:t> sample FTA </a:t>
            </a:r>
            <a:r>
              <a:rPr lang="de-DE" sz="1400" dirty="0" err="1" smtClean="0">
                <a:solidFill>
                  <a:srgbClr val="000000"/>
                </a:solidFill>
                <a:latin typeface="+mn-lt"/>
              </a:rPr>
              <a:t>disk</a:t>
            </a:r>
            <a:r>
              <a:rPr lang="de-DE" sz="1400" dirty="0" smtClean="0">
                <a:solidFill>
                  <a:srgbClr val="000000"/>
                </a:solidFill>
                <a:latin typeface="+mn-lt"/>
              </a:rPr>
              <a:t>.</a:t>
            </a:r>
          </a:p>
          <a:p>
            <a:r>
              <a:rPr lang="de-DE" sz="1400" dirty="0" smtClean="0">
                <a:solidFill>
                  <a:srgbClr val="000000"/>
                </a:solidFill>
                <a:latin typeface="+mn-lt"/>
              </a:rPr>
              <a:t>* The positive </a:t>
            </a:r>
            <a:r>
              <a:rPr lang="de-DE" sz="1400" dirty="0" err="1" smtClean="0">
                <a:solidFill>
                  <a:srgbClr val="000000"/>
                </a:solidFill>
                <a:latin typeface="+mn-lt"/>
              </a:rPr>
              <a:t>samples</a:t>
            </a:r>
            <a:r>
              <a:rPr lang="de-DE" sz="1400" dirty="0" smtClean="0">
                <a:solidFill>
                  <a:srgbClr val="000000"/>
                </a:solidFill>
                <a:latin typeface="+mn-lt"/>
              </a:rPr>
              <a:t> 992002 </a:t>
            </a:r>
            <a:r>
              <a:rPr lang="de-DE" sz="1400" dirty="0" err="1" smtClean="0">
                <a:solidFill>
                  <a:srgbClr val="000000"/>
                </a:solidFill>
                <a:latin typeface="+mn-lt"/>
              </a:rPr>
              <a:t>and</a:t>
            </a:r>
            <a:r>
              <a:rPr lang="de-DE" sz="1400" dirty="0" smtClean="0">
                <a:solidFill>
                  <a:srgbClr val="000000"/>
                </a:solidFill>
                <a:latin typeface="+mn-lt"/>
              </a:rPr>
              <a:t> 992004 </a:t>
            </a:r>
            <a:r>
              <a:rPr lang="de-DE" sz="1400" dirty="0" err="1" smtClean="0">
                <a:solidFill>
                  <a:srgbClr val="000000"/>
                </a:solidFill>
                <a:latin typeface="+mn-lt"/>
              </a:rPr>
              <a:t>are</a:t>
            </a:r>
            <a:r>
              <a:rPr lang="de-DE" sz="1400" dirty="0" smtClean="0">
                <a:solidFill>
                  <a:srgbClr val="000000"/>
                </a:solidFill>
                <a:latin typeface="+mn-lt"/>
              </a:rPr>
              <a:t> </a:t>
            </a:r>
            <a:r>
              <a:rPr lang="de-DE" sz="1400" dirty="0" err="1" smtClean="0">
                <a:solidFill>
                  <a:srgbClr val="000000"/>
                </a:solidFill>
                <a:latin typeface="+mn-lt"/>
              </a:rPr>
              <a:t>identical</a:t>
            </a:r>
            <a:r>
              <a:rPr lang="de-DE" sz="1400" dirty="0" smtClean="0">
                <a:solidFill>
                  <a:srgbClr val="000000"/>
                </a:solidFill>
                <a:latin typeface="+mn-lt"/>
              </a:rPr>
              <a:t>.   </a:t>
            </a:r>
            <a:endParaRPr lang="de-DE" sz="1400" dirty="0">
              <a:solidFill>
                <a:srgbClr val="000000"/>
              </a:solidFill>
              <a:latin typeface="+mn-lt"/>
            </a:endParaRPr>
          </a:p>
        </p:txBody>
      </p:sp>
    </p:spTree>
    <p:extLst>
      <p:ext uri="{BB962C8B-B14F-4D97-AF65-F5344CB8AC3E}">
        <p14:creationId xmlns:p14="http://schemas.microsoft.com/office/powerpoint/2010/main" val="8179618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el 1"/>
          <p:cNvSpPr>
            <a:spLocks noGrp="1"/>
          </p:cNvSpPr>
          <p:nvPr>
            <p:ph type="title"/>
          </p:nvPr>
        </p:nvSpPr>
        <p:spPr>
          <a:xfrm>
            <a:off x="0" y="-26988"/>
            <a:ext cx="9144000" cy="1295748"/>
          </a:xfrm>
          <a:solidFill>
            <a:srgbClr val="FFCC99"/>
          </a:solidFill>
        </p:spPr>
        <p:txBody>
          <a:bodyPr/>
          <a:lstStyle/>
          <a:p>
            <a:r>
              <a:rPr lang="en-US" dirty="0" smtClean="0">
                <a:effectLst/>
              </a:rPr>
              <a:t>PCR/NAT </a:t>
            </a:r>
            <a:r>
              <a:rPr lang="en-US" dirty="0">
                <a:effectLst/>
              </a:rPr>
              <a:t>- </a:t>
            </a:r>
            <a:r>
              <a:rPr lang="en-US" dirty="0" smtClean="0">
                <a:effectLst/>
              </a:rPr>
              <a:t>Rubella </a:t>
            </a:r>
            <a:r>
              <a:rPr lang="en-US" dirty="0">
                <a:effectLst/>
              </a:rPr>
              <a:t>Virus Collaboration – </a:t>
            </a:r>
            <a:br>
              <a:rPr lang="en-US" dirty="0">
                <a:effectLst/>
              </a:rPr>
            </a:br>
            <a:r>
              <a:rPr lang="en-US" dirty="0">
                <a:effectLst/>
              </a:rPr>
              <a:t>WHO EURO and INSTAND (</a:t>
            </a:r>
            <a:r>
              <a:rPr lang="en-US" dirty="0" smtClean="0">
                <a:effectLst/>
              </a:rPr>
              <a:t>992) </a:t>
            </a:r>
            <a:r>
              <a:rPr lang="en-US" dirty="0">
                <a:effectLst/>
              </a:rPr>
              <a:t>Nov 2015 </a:t>
            </a:r>
            <a:endParaRPr lang="de-DE" altLang="de-DE" dirty="0">
              <a:effectLst/>
            </a:endParaRPr>
          </a:p>
        </p:txBody>
      </p:sp>
      <p:sp>
        <p:nvSpPr>
          <p:cNvPr id="20" name="Textfeld 19"/>
          <p:cNvSpPr txBox="1"/>
          <p:nvPr/>
        </p:nvSpPr>
        <p:spPr>
          <a:xfrm>
            <a:off x="287337" y="1249610"/>
            <a:ext cx="8569325" cy="461665"/>
          </a:xfrm>
          <a:prstGeom prst="rect">
            <a:avLst/>
          </a:prstGeom>
          <a:noFill/>
        </p:spPr>
        <p:txBody>
          <a:bodyPr>
            <a:spAutoFit/>
          </a:bodyPr>
          <a:lstStyle/>
          <a:p>
            <a:pPr>
              <a:defRPr/>
            </a:pPr>
            <a:r>
              <a:rPr lang="de-DE" sz="2400" u="sng" dirty="0" smtClean="0">
                <a:solidFill>
                  <a:srgbClr val="000000"/>
                </a:solidFill>
                <a:latin typeface="Arial"/>
              </a:rPr>
              <a:t>Summary </a:t>
            </a:r>
            <a:r>
              <a:rPr lang="de-DE" sz="2400" u="sng" dirty="0" err="1" smtClean="0">
                <a:solidFill>
                  <a:srgbClr val="000000"/>
                </a:solidFill>
                <a:latin typeface="Arial"/>
              </a:rPr>
              <a:t>of</a:t>
            </a:r>
            <a:r>
              <a:rPr lang="de-DE" sz="2400" u="sng" dirty="0" smtClean="0">
                <a:solidFill>
                  <a:srgbClr val="000000"/>
                </a:solidFill>
                <a:latin typeface="Arial"/>
              </a:rPr>
              <a:t> qualitative </a:t>
            </a:r>
            <a:r>
              <a:rPr lang="de-DE" sz="2400" u="sng" dirty="0" err="1" smtClean="0">
                <a:solidFill>
                  <a:srgbClr val="000000"/>
                </a:solidFill>
                <a:latin typeface="Arial"/>
              </a:rPr>
              <a:t>results</a:t>
            </a:r>
            <a:r>
              <a:rPr lang="de-DE" sz="2400" u="sng" dirty="0" smtClean="0">
                <a:solidFill>
                  <a:srgbClr val="000000"/>
                </a:solidFill>
                <a:latin typeface="Arial"/>
              </a:rPr>
              <a:t> </a:t>
            </a:r>
            <a:r>
              <a:rPr lang="de-DE" sz="2400" u="sng" dirty="0" err="1" smtClean="0">
                <a:solidFill>
                  <a:srgbClr val="000000"/>
                </a:solidFill>
                <a:latin typeface="Arial"/>
              </a:rPr>
              <a:t>and</a:t>
            </a:r>
            <a:r>
              <a:rPr lang="de-DE" sz="2400" u="sng" dirty="0" smtClean="0">
                <a:solidFill>
                  <a:srgbClr val="000000"/>
                </a:solidFill>
                <a:latin typeface="Arial"/>
              </a:rPr>
              <a:t> </a:t>
            </a:r>
            <a:r>
              <a:rPr lang="de-DE" sz="2400" u="sng" dirty="0" err="1" smtClean="0">
                <a:solidFill>
                  <a:srgbClr val="000000"/>
                </a:solidFill>
                <a:latin typeface="Arial"/>
              </a:rPr>
              <a:t>typing</a:t>
            </a:r>
            <a:r>
              <a:rPr lang="de-DE" sz="2400" u="sng" dirty="0" smtClean="0">
                <a:solidFill>
                  <a:srgbClr val="000000"/>
                </a:solidFill>
                <a:latin typeface="Arial"/>
              </a:rPr>
              <a:t> </a:t>
            </a:r>
            <a:r>
              <a:rPr lang="de-DE" sz="2400" u="sng" dirty="0" err="1" smtClean="0">
                <a:solidFill>
                  <a:srgbClr val="000000"/>
                </a:solidFill>
                <a:latin typeface="Arial"/>
              </a:rPr>
              <a:t>results</a:t>
            </a:r>
            <a:r>
              <a:rPr lang="de-DE" sz="2400" u="sng" dirty="0" smtClean="0">
                <a:solidFill>
                  <a:srgbClr val="000000"/>
                </a:solidFill>
                <a:latin typeface="Arial"/>
              </a:rPr>
              <a:t>:</a:t>
            </a:r>
          </a:p>
        </p:txBody>
      </p:sp>
      <p:sp>
        <p:nvSpPr>
          <p:cNvPr id="22" name="Rechteck 21"/>
          <p:cNvSpPr/>
          <p:nvPr/>
        </p:nvSpPr>
        <p:spPr>
          <a:xfrm>
            <a:off x="71084" y="5523569"/>
            <a:ext cx="8713154" cy="1123384"/>
          </a:xfrm>
          <a:prstGeom prst="rect">
            <a:avLst/>
          </a:prstGeom>
        </p:spPr>
        <p:txBody>
          <a:bodyPr wrap="square">
            <a:spAutoFit/>
          </a:bodyPr>
          <a:lstStyle/>
          <a:p>
            <a:pPr marL="180340" indent="-180340">
              <a:spcAft>
                <a:spcPts val="0"/>
              </a:spcAft>
              <a:tabLst>
                <a:tab pos="180340" algn="l"/>
              </a:tabLst>
            </a:pPr>
            <a:r>
              <a:rPr lang="en-US" sz="1000" baseline="30000" dirty="0">
                <a:latin typeface="Arial" panose="020B0604020202020204" pitchFamily="34" charset="0"/>
                <a:ea typeface="Calibri" panose="020F0502020204030204" pitchFamily="34" charset="0"/>
                <a:cs typeface="Times New Roman" panose="02020603050405020304" pitchFamily="18" charset="0"/>
              </a:rPr>
              <a:t>&amp;</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&amp; The </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success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rates </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 all 4 samples in test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categories 20 and 40, respectively, refer </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to the number of participating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laboratories. </a:t>
            </a:r>
            <a:endPar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80340" indent="-180340">
              <a:spcAft>
                <a:spcPts val="0"/>
              </a:spcAft>
              <a:tabLst>
                <a:tab pos="180340" algn="l"/>
              </a:tabLst>
            </a:pP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Laboratories </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having reported results obtained by several methods are recorded only once</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p>
          <a:p>
            <a:pPr marL="180340" indent="-180340">
              <a:spcAft>
                <a:spcPts val="0"/>
              </a:spcAft>
              <a:tabLst>
                <a:tab pos="180340" algn="l"/>
              </a:tabLst>
            </a:pPr>
            <a:endParaRPr lang="en-US" sz="3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180340" indent="-180340">
              <a:spcAft>
                <a:spcPts val="0"/>
              </a:spcAft>
              <a:tabLst>
                <a:tab pos="180340" algn="l"/>
              </a:tabLst>
            </a:pP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One </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participant (Participant No. 1191), who was registered for genotyping, did not report results in test category 40. </a:t>
            </a:r>
            <a:endParaRPr lang="de-DE" sz="800" dirty="0">
              <a:solidFill>
                <a:srgbClr val="000000"/>
              </a:solidFill>
              <a:latin typeface="New York"/>
              <a:ea typeface="Times New Roman" panose="02020603050405020304" pitchFamily="18" charset="0"/>
              <a:cs typeface="Times New Roman" panose="02020603050405020304" pitchFamily="18" charset="0"/>
            </a:endParaRPr>
          </a:p>
          <a:p>
            <a:pPr marL="180340" indent="-180340">
              <a:spcAft>
                <a:spcPts val="0"/>
              </a:spcAft>
              <a:tabLst>
                <a:tab pos="180340" algn="l"/>
              </a:tabLst>
            </a:pP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This was evaluated as "false" result in test category 40. </a:t>
            </a:r>
            <a:endParaRPr lang="de-DE" sz="800" dirty="0">
              <a:solidFill>
                <a:srgbClr val="000000"/>
              </a:solidFill>
              <a:latin typeface="New York"/>
              <a:ea typeface="Times New Roman" panose="02020603050405020304" pitchFamily="18" charset="0"/>
              <a:cs typeface="Times New Roman" panose="02020603050405020304" pitchFamily="18" charset="0"/>
            </a:endParaRPr>
          </a:p>
          <a:p>
            <a:pPr marL="180340" indent="-180340">
              <a:spcAft>
                <a:spcPts val="0"/>
              </a:spcAft>
              <a:tabLst>
                <a:tab pos="180340" algn="l"/>
              </a:tabLst>
            </a:pPr>
            <a:endParaRPr lang="de-DE" sz="300" dirty="0">
              <a:solidFill>
                <a:srgbClr val="000000"/>
              </a:solidFill>
              <a:latin typeface="New York"/>
              <a:ea typeface="Times New Roman" panose="02020603050405020304" pitchFamily="18" charset="0"/>
              <a:cs typeface="Times New Roman" panose="02020603050405020304" pitchFamily="18" charset="0"/>
            </a:endParaRPr>
          </a:p>
          <a:p>
            <a:pPr marL="180340" indent="-180340">
              <a:spcAft>
                <a:spcPts val="0"/>
              </a:spcAft>
              <a:tabLst>
                <a:tab pos="180340" algn="l"/>
              </a:tabLst>
            </a:pP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8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Four </a:t>
            </a:r>
            <a:r>
              <a:rPr lang="en-US" sz="800" dirty="0">
                <a:solidFill>
                  <a:srgbClr val="000000"/>
                </a:solidFill>
                <a:latin typeface="Arial" panose="020B0604020202020204" pitchFamily="34" charset="0"/>
                <a:ea typeface="Calibri" panose="020F0502020204030204" pitchFamily="34" charset="0"/>
                <a:cs typeface="Times New Roman" panose="02020603050405020304" pitchFamily="18" charset="0"/>
              </a:rPr>
              <a:t>participants (Participant No. 32637, 49638, 49690 and 49711), who were registered for genotyping, were not able to report results in test category 40 due to weak PCR signals. These were evaluated as "false" results in test category 40. </a:t>
            </a:r>
            <a:endParaRPr lang="de-DE" sz="800" dirty="0">
              <a:solidFill>
                <a:srgbClr val="000000"/>
              </a:solidFill>
              <a:latin typeface="New York"/>
              <a:ea typeface="Times New Roman" panose="02020603050405020304" pitchFamily="18" charset="0"/>
              <a:cs typeface="Times New Roman" panose="02020603050405020304" pitchFamily="18" charset="0"/>
            </a:endParaRPr>
          </a:p>
          <a:p>
            <a:pPr marL="180340" indent="-180340">
              <a:spcAft>
                <a:spcPts val="0"/>
              </a:spcAft>
              <a:tabLst>
                <a:tab pos="180340" algn="l"/>
              </a:tabLst>
            </a:pPr>
            <a:endPar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elle 2"/>
          <p:cNvGraphicFramePr>
            <a:graphicFrameLocks noGrp="1"/>
          </p:cNvGraphicFramePr>
          <p:nvPr>
            <p:extLst>
              <p:ext uri="{D42A27DB-BD31-4B8C-83A1-F6EECF244321}">
                <p14:modId xmlns:p14="http://schemas.microsoft.com/office/powerpoint/2010/main" val="2567748165"/>
              </p:ext>
            </p:extLst>
          </p:nvPr>
        </p:nvGraphicFramePr>
        <p:xfrm>
          <a:off x="361200" y="1753430"/>
          <a:ext cx="8439192" cy="3789873"/>
        </p:xfrm>
        <a:graphic>
          <a:graphicData uri="http://schemas.openxmlformats.org/drawingml/2006/table">
            <a:tbl>
              <a:tblPr firstRow="1" bandRow="1">
                <a:tableStyleId>{5C22544A-7EE6-4342-B048-85BDC9FD1C3A}</a:tableStyleId>
              </a:tblPr>
              <a:tblGrid>
                <a:gridCol w="1406532"/>
                <a:gridCol w="1406532"/>
                <a:gridCol w="1406532"/>
                <a:gridCol w="1406532"/>
                <a:gridCol w="1406532"/>
                <a:gridCol w="1406532"/>
              </a:tblGrid>
              <a:tr h="492953">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992001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a:t>
                      </a: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992002</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b="1"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992004</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992003</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a:t>
                      </a: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992004</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992002</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rowSpan="3">
                  <a:txBody>
                    <a:bodyPr/>
                    <a:lstStyle/>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Success</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rate</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for all samples</a:t>
                      </a:r>
                      <a:r>
                        <a:rPr lang="en-US" sz="1200" b="1"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Sample properties</a:t>
                      </a:r>
                      <a:endParaRPr lang="de-DE" sz="1200" b="1" kern="1200" noProof="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Rubella virus positive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10</a:t>
                      </a:r>
                      <a:r>
                        <a:rPr kumimoji="0" lang="en-US" sz="1200" b="0" i="0" u="none" strike="noStrike" kern="1200" cap="none" spc="0" normalizeH="0" baseline="30000" noProof="0" dirty="0" smtClean="0">
                          <a:ln>
                            <a:noFill/>
                          </a:ln>
                          <a:solidFill>
                            <a:srgbClr val="000000"/>
                          </a:solidFill>
                          <a:effectLst/>
                          <a:uLnTx/>
                          <a:uFillTx/>
                          <a:latin typeface="+mn-lt"/>
                          <a:ea typeface="Calibri" panose="020F0502020204030204" pitchFamily="34" charset="0"/>
                          <a:cs typeface="Arial" panose="020B0604020202020204" pitchFamily="34" charset="0"/>
                        </a:rPr>
                        <a:t>4.69</a:t>
                      </a: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 PFU/ml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on Vero/</a:t>
                      </a:r>
                      <a:r>
                        <a:rPr kumimoji="0" lang="en-US" sz="12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Arial" panose="020B0604020202020204" pitchFamily="34" charset="0"/>
                        </a:rPr>
                        <a:t>hSLAM</a:t>
                      </a:r>
                      <a:endPar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Rubella virus positive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2B)</a:t>
                      </a:r>
                    </a:p>
                    <a:p>
                      <a:pPr algn="ctr">
                        <a:spcAft>
                          <a:spcPts val="0"/>
                        </a:spcAft>
                      </a:pPr>
                      <a:endPar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10</a:t>
                      </a:r>
                      <a:r>
                        <a:rPr kumimoji="0" lang="en-US" sz="1200" b="0" i="0" u="none" strike="noStrike" kern="1200" cap="none" spc="0" normalizeH="0" baseline="30000" noProof="0" dirty="0" smtClean="0">
                          <a:ln>
                            <a:noFill/>
                          </a:ln>
                          <a:solidFill>
                            <a:srgbClr val="000000"/>
                          </a:solidFill>
                          <a:effectLst/>
                          <a:uLnTx/>
                          <a:uFillTx/>
                          <a:latin typeface="+mn-lt"/>
                          <a:ea typeface="Calibri" panose="020F0502020204030204" pitchFamily="34" charset="0"/>
                          <a:cs typeface="Arial" panose="020B0604020202020204" pitchFamily="34" charset="0"/>
                        </a:rPr>
                        <a:t>6.0</a:t>
                      </a: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 PFU/ml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on Vero/</a:t>
                      </a:r>
                      <a:r>
                        <a:rPr kumimoji="0" lang="en-US" sz="12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Arial" panose="020B0604020202020204" pitchFamily="34" charset="0"/>
                        </a:rPr>
                        <a:t>hSLAM</a:t>
                      </a:r>
                      <a:endParaRPr kumimoji="0" lang="en-US"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Rubella virus negative</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Rubella virus positive</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(genotype 2B)</a:t>
                      </a:r>
                    </a:p>
                    <a:p>
                      <a:pPr algn="ctr">
                        <a:spcAft>
                          <a:spcPts val="0"/>
                        </a:spcAft>
                      </a:pPr>
                      <a:endPar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10</a:t>
                      </a:r>
                      <a:r>
                        <a:rPr kumimoji="0" lang="en-US" sz="1200" b="0" i="0" u="none" strike="noStrike" kern="1200" cap="none" spc="0" normalizeH="0" baseline="30000" noProof="0" dirty="0" smtClean="0">
                          <a:ln>
                            <a:noFill/>
                          </a:ln>
                          <a:solidFill>
                            <a:srgbClr val="000000"/>
                          </a:solidFill>
                          <a:effectLst/>
                          <a:uLnTx/>
                          <a:uFillTx/>
                          <a:latin typeface="+mn-lt"/>
                          <a:ea typeface="Calibri" panose="020F0502020204030204" pitchFamily="34" charset="0"/>
                          <a:cs typeface="Arial" panose="020B0604020202020204" pitchFamily="34" charset="0"/>
                        </a:rPr>
                        <a:t>6.0</a:t>
                      </a: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 PFU/ml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rPr>
                        <a:t>on Vero/</a:t>
                      </a:r>
                      <a:r>
                        <a:rPr kumimoji="0" lang="en-US" sz="1200" b="0" i="0" u="none" strike="noStrike" kern="1200" cap="none" spc="0" normalizeH="0" baseline="0" noProof="0" dirty="0" err="1" smtClean="0">
                          <a:ln>
                            <a:noFill/>
                          </a:ln>
                          <a:solidFill>
                            <a:srgbClr val="000000"/>
                          </a:solidFill>
                          <a:effectLst/>
                          <a:uLnTx/>
                          <a:uFillTx/>
                          <a:latin typeface="+mn-lt"/>
                          <a:ea typeface="Calibri" panose="020F0502020204030204" pitchFamily="34" charset="0"/>
                          <a:cs typeface="Arial" panose="020B0604020202020204" pitchFamily="34" charset="0"/>
                        </a:rPr>
                        <a:t>hSLAM</a:t>
                      </a:r>
                      <a:endParaRPr kumimoji="0" lang="en-US" sz="1200" b="1" i="0" u="none" strike="noStrike" kern="1200" cap="none" spc="0" normalizeH="0" baseline="0" noProof="0" dirty="0" smtClean="0">
                        <a:ln>
                          <a:noFill/>
                        </a:ln>
                        <a:solidFill>
                          <a:srgbClr val="000000"/>
                        </a:solidFill>
                        <a:effectLst/>
                        <a:uLnTx/>
                        <a:uFillTx/>
                        <a:latin typeface="+mn-lt"/>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Dilution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smtClean="0">
                          <a:solidFill>
                            <a:srgbClr val="000000"/>
                          </a:solidFill>
                          <a:effectLst/>
                          <a:latin typeface="+mn-lt"/>
                          <a:ea typeface="Calibri" panose="020F0502020204030204" pitchFamily="34" charset="0"/>
                          <a:cs typeface="Arial" panose="020B0604020202020204" pitchFamily="34" charset="0"/>
                        </a:rPr>
                        <a:t>"</a:t>
                      </a:r>
                      <a:r>
                        <a:rPr lang="de-DE" sz="1200" b="1" dirty="0" err="1" smtClean="0">
                          <a:solidFill>
                            <a:srgbClr val="000000"/>
                          </a:solidFill>
                          <a:effectLst/>
                          <a:latin typeface="+mn-lt"/>
                          <a:ea typeface="Calibri" panose="020F0502020204030204" pitchFamily="34" charset="0"/>
                          <a:cs typeface="Arial" panose="020B0604020202020204" pitchFamily="34" charset="0"/>
                        </a:rPr>
                        <a:t>correct</a:t>
                      </a:r>
                      <a:r>
                        <a:rPr lang="de-DE" sz="1200" b="1" dirty="0" smtClean="0">
                          <a:solidFill>
                            <a:srgbClr val="000000"/>
                          </a:solidFill>
                          <a:effectLst/>
                          <a:latin typeface="+mn-lt"/>
                          <a:ea typeface="Calibri" panose="020F0502020204030204" pitchFamily="34" charset="0"/>
                          <a:cs typeface="Arial" panose="020B0604020202020204" pitchFamily="34" charset="0"/>
                        </a:rPr>
                        <a:t>" </a:t>
                      </a:r>
                      <a:r>
                        <a:rPr lang="de-DE" sz="1200" b="1" dirty="0" err="1" smtClean="0">
                          <a:solidFill>
                            <a:srgbClr val="000000"/>
                          </a:solidFill>
                          <a:effectLst/>
                          <a:latin typeface="+mn-lt"/>
                          <a:ea typeface="Calibri" panose="020F0502020204030204" pitchFamily="34" charset="0"/>
                          <a:cs typeface="Arial" panose="020B0604020202020204" pitchFamily="34" charset="0"/>
                        </a:rPr>
                        <a:t>results</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for</a:t>
                      </a:r>
                      <a:r>
                        <a:rPr lang="de-DE" sz="1200" b="1" baseline="0" dirty="0" smtClean="0">
                          <a:solidFill>
                            <a:srgbClr val="000000"/>
                          </a:solidFill>
                          <a:effectLst/>
                          <a:latin typeface="+mn-lt"/>
                          <a:ea typeface="Calibri" panose="020F0502020204030204" pitchFamily="34" charset="0"/>
                          <a:cs typeface="Arial" panose="020B0604020202020204" pitchFamily="34" charset="0"/>
                        </a:rPr>
                        <a:t> qualitative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genome</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detection</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test</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category</a:t>
                      </a:r>
                      <a:r>
                        <a:rPr lang="de-DE" sz="1200" b="1" baseline="0" dirty="0" smtClean="0">
                          <a:solidFill>
                            <a:srgbClr val="000000"/>
                          </a:solidFill>
                          <a:effectLst/>
                          <a:latin typeface="+mn-lt"/>
                          <a:ea typeface="Calibri" panose="020F0502020204030204" pitchFamily="34" charset="0"/>
                          <a:cs typeface="Arial" panose="020B0604020202020204" pitchFamily="34" charset="0"/>
                        </a:rPr>
                        <a:t> 20)</a:t>
                      </a:r>
                    </a:p>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(basis for receiving a certificate of successful participation)</a:t>
                      </a:r>
                      <a:endParaRPr lang="de-DE" sz="1200" b="1" baseline="0"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qual</a:t>
                      </a: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detection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31/31)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96.8%</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(30/31)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96.8%</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(30/31)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31/31)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96.7%</a:t>
                      </a:r>
                      <a:r>
                        <a:rPr lang="en-US" sz="1200" b="1"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(29/30)</a:t>
                      </a:r>
                      <a:r>
                        <a:rPr lang="en-US" sz="1200"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r>
              <a:tr h="370840">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mn-lt"/>
                          <a:ea typeface="Calibri" panose="020F0502020204030204" pitchFamily="34" charset="0"/>
                          <a:cs typeface="Arial" panose="020B0604020202020204" pitchFamily="34" charset="0"/>
                        </a:rPr>
                        <a:t>"</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correct</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results</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for</a:t>
                      </a:r>
                      <a:r>
                        <a:rPr lang="de-DE" sz="1200" b="1" kern="1200" dirty="0" smtClean="0">
                          <a:solidFill>
                            <a:srgbClr val="000000"/>
                          </a:solidFill>
                          <a:effectLst/>
                          <a:latin typeface="+mn-lt"/>
                          <a:ea typeface="Calibri" panose="020F0502020204030204" pitchFamily="34" charset="0"/>
                          <a:cs typeface="Arial" panose="020B0604020202020204" pitchFamily="34" charset="0"/>
                        </a:rPr>
                        <a:t> type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identification</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test</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category</a:t>
                      </a:r>
                      <a:r>
                        <a:rPr lang="de-DE" sz="1200" b="1" kern="1200" dirty="0" smtClean="0">
                          <a:solidFill>
                            <a:srgbClr val="000000"/>
                          </a:solidFill>
                          <a:effectLst/>
                          <a:latin typeface="+mn-lt"/>
                          <a:ea typeface="Calibri" panose="020F0502020204030204" pitchFamily="34" charset="0"/>
                          <a:cs typeface="Arial" panose="020B0604020202020204" pitchFamily="34" charset="0"/>
                        </a:rPr>
                        <a:t> 40)</a:t>
                      </a:r>
                    </a:p>
                    <a:p>
                      <a:pPr marL="0" algn="ctr" defTabSz="914400" rtl="0" eaLnBrk="1" latinLnBrk="0" hangingPunct="1">
                        <a:spcAft>
                          <a:spcPts val="0"/>
                        </a:spcAft>
                      </a:pPr>
                      <a:r>
                        <a:rPr lang="en-US" sz="1200" b="0" kern="1200" dirty="0" smtClean="0">
                          <a:solidFill>
                            <a:srgbClr val="000000"/>
                          </a:solidFill>
                          <a:effectLst/>
                          <a:latin typeface="+mn-lt"/>
                          <a:ea typeface="Calibri" panose="020F0502020204030204" pitchFamily="34" charset="0"/>
                          <a:cs typeface="Arial" panose="020B0604020202020204" pitchFamily="34" charset="0"/>
                        </a:rPr>
                        <a:t>(basis for receiving a certificate of successful participation)</a:t>
                      </a:r>
                      <a:endParaRPr lang="de-DE" sz="1200" b="0" kern="1200"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type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1G</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75.0%</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18/24)</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2B</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70.8%</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17/24)</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r>
                        <a:rPr lang="de-DE" sz="1200" b="1"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nd</a:t>
                      </a:r>
                      <a:endPar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75.0%</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(18/24)</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2B</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66.7%</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16/24)</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62.5%</a:t>
                      </a:r>
                      <a:r>
                        <a:rPr lang="en-US" sz="1200" b="1"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(15/24)</a:t>
                      </a:r>
                      <a:r>
                        <a:rPr lang="en-US" sz="1200"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r>
            </a:tbl>
          </a:graphicData>
        </a:graphic>
      </p:graphicFrame>
    </p:spTree>
    <p:extLst>
      <p:ext uri="{BB962C8B-B14F-4D97-AF65-F5344CB8AC3E}">
        <p14:creationId xmlns:p14="http://schemas.microsoft.com/office/powerpoint/2010/main" val="22120601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el 1"/>
          <p:cNvSpPr>
            <a:spLocks noGrp="1"/>
          </p:cNvSpPr>
          <p:nvPr>
            <p:ph type="title"/>
          </p:nvPr>
        </p:nvSpPr>
        <p:spPr>
          <a:xfrm>
            <a:off x="0" y="-26988"/>
            <a:ext cx="9144000" cy="1295748"/>
          </a:xfrm>
          <a:solidFill>
            <a:srgbClr val="FFCC99"/>
          </a:solidFill>
        </p:spPr>
        <p:txBody>
          <a:bodyPr/>
          <a:lstStyle/>
          <a:p>
            <a:r>
              <a:rPr lang="en-US" dirty="0" smtClean="0">
                <a:effectLst/>
              </a:rPr>
              <a:t>PCR/NAT </a:t>
            </a:r>
            <a:r>
              <a:rPr lang="en-US" dirty="0">
                <a:effectLst/>
              </a:rPr>
              <a:t>- </a:t>
            </a:r>
            <a:r>
              <a:rPr lang="en-US" dirty="0" smtClean="0">
                <a:effectLst/>
              </a:rPr>
              <a:t>Rubella </a:t>
            </a:r>
            <a:r>
              <a:rPr lang="en-US" dirty="0">
                <a:effectLst/>
              </a:rPr>
              <a:t>Virus Collaboration – </a:t>
            </a:r>
            <a:br>
              <a:rPr lang="en-US" dirty="0">
                <a:effectLst/>
              </a:rPr>
            </a:br>
            <a:r>
              <a:rPr lang="en-US" dirty="0">
                <a:effectLst/>
              </a:rPr>
              <a:t>WHO EURO and INSTAND (</a:t>
            </a:r>
            <a:r>
              <a:rPr lang="en-US" dirty="0" smtClean="0">
                <a:effectLst/>
              </a:rPr>
              <a:t>992) </a:t>
            </a:r>
            <a:r>
              <a:rPr lang="en-US" dirty="0">
                <a:effectLst/>
              </a:rPr>
              <a:t>Nov 2015 </a:t>
            </a:r>
            <a:endParaRPr lang="de-DE" altLang="de-DE" dirty="0">
              <a:effectLst/>
            </a:endParaRPr>
          </a:p>
        </p:txBody>
      </p:sp>
      <p:sp>
        <p:nvSpPr>
          <p:cNvPr id="22" name="Rechteck 21"/>
          <p:cNvSpPr/>
          <p:nvPr/>
        </p:nvSpPr>
        <p:spPr>
          <a:xfrm>
            <a:off x="143508" y="5985283"/>
            <a:ext cx="8244915" cy="400110"/>
          </a:xfrm>
          <a:prstGeom prst="rect">
            <a:avLst/>
          </a:prstGeom>
        </p:spPr>
        <p:txBody>
          <a:bodyPr wrap="square">
            <a:spAutoFit/>
          </a:bodyPr>
          <a:lstStyle/>
          <a:p>
            <a:pPr marL="180340" indent="-180340">
              <a:spcAft>
                <a:spcPts val="0"/>
              </a:spcAft>
              <a:tabLst>
                <a:tab pos="180340" algn="l"/>
              </a:tabLst>
            </a:pPr>
            <a:r>
              <a:rPr lang="en-US" sz="1000" baseline="30000" dirty="0">
                <a:latin typeface="Arial" panose="020B0604020202020204" pitchFamily="34" charset="0"/>
                <a:ea typeface="Calibri" panose="020F0502020204030204" pitchFamily="34" charset="0"/>
                <a:cs typeface="Times New Roman" panose="02020603050405020304" pitchFamily="18" charset="0"/>
              </a:rPr>
              <a:t>&amp;</a:t>
            </a: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&amp; The </a:t>
            </a: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success </a:t>
            </a: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rates </a:t>
            </a: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for all 4 samples in test </a:t>
            </a: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categories 20 and 40, respectively, refer </a:t>
            </a: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to the number of participating </a:t>
            </a: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laboratories. </a:t>
            </a:r>
          </a:p>
          <a:p>
            <a:pPr marL="180340" indent="-180340">
              <a:spcAft>
                <a:spcPts val="0"/>
              </a:spcAft>
              <a:tabLst>
                <a:tab pos="180340" algn="l"/>
              </a:tabLst>
            </a:pP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US" sz="1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Laboratories </a:t>
            </a:r>
            <a:r>
              <a:rPr lang="en-US" sz="1000" dirty="0">
                <a:solidFill>
                  <a:srgbClr val="000000"/>
                </a:solidFill>
                <a:latin typeface="Arial" panose="020B0604020202020204" pitchFamily="34" charset="0"/>
                <a:ea typeface="Calibri" panose="020F0502020204030204" pitchFamily="34" charset="0"/>
                <a:cs typeface="Times New Roman" panose="02020603050405020304" pitchFamily="18" charset="0"/>
              </a:rPr>
              <a:t>having reported results obtained by several methods are recorded only once.</a:t>
            </a:r>
            <a:endParaRPr lang="de-DE"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Textfeld 5"/>
          <p:cNvSpPr txBox="1"/>
          <p:nvPr/>
        </p:nvSpPr>
        <p:spPr>
          <a:xfrm>
            <a:off x="334761" y="1228964"/>
            <a:ext cx="8569325" cy="461665"/>
          </a:xfrm>
          <a:prstGeom prst="rect">
            <a:avLst/>
          </a:prstGeom>
          <a:noFill/>
        </p:spPr>
        <p:txBody>
          <a:bodyPr>
            <a:spAutoFit/>
          </a:bodyPr>
          <a:lstStyle/>
          <a:p>
            <a:pPr>
              <a:defRPr/>
            </a:pPr>
            <a:r>
              <a:rPr lang="de-DE" sz="2400" u="sng" dirty="0" smtClean="0">
                <a:solidFill>
                  <a:srgbClr val="3333FF"/>
                </a:solidFill>
                <a:latin typeface="Arial"/>
              </a:rPr>
              <a:t>Link </a:t>
            </a:r>
            <a:r>
              <a:rPr lang="de-DE" sz="2400" u="sng" dirty="0" err="1" smtClean="0">
                <a:solidFill>
                  <a:srgbClr val="3333FF"/>
                </a:solidFill>
                <a:latin typeface="Arial"/>
              </a:rPr>
              <a:t>to</a:t>
            </a:r>
            <a:r>
              <a:rPr lang="de-DE" sz="2400" u="sng" dirty="0" smtClean="0">
                <a:solidFill>
                  <a:srgbClr val="3333FF"/>
                </a:solidFill>
                <a:latin typeface="Arial"/>
              </a:rPr>
              <a:t> </a:t>
            </a:r>
            <a:r>
              <a:rPr lang="de-DE" sz="2400" u="sng" dirty="0" err="1" smtClean="0">
                <a:solidFill>
                  <a:srgbClr val="3333FF"/>
                </a:solidFill>
                <a:latin typeface="Arial"/>
              </a:rPr>
              <a:t>results</a:t>
            </a:r>
            <a:r>
              <a:rPr lang="de-DE" sz="2400" u="sng" dirty="0" smtClean="0">
                <a:solidFill>
                  <a:srgbClr val="3333FF"/>
                </a:solidFill>
                <a:latin typeface="Arial"/>
              </a:rPr>
              <a:t> </a:t>
            </a:r>
            <a:r>
              <a:rPr lang="de-DE" sz="2400" u="sng" dirty="0" err="1" smtClean="0">
                <a:solidFill>
                  <a:srgbClr val="3333FF"/>
                </a:solidFill>
                <a:latin typeface="Arial"/>
              </a:rPr>
              <a:t>from</a:t>
            </a:r>
            <a:r>
              <a:rPr lang="de-DE" sz="2400" u="sng" dirty="0" smtClean="0">
                <a:solidFill>
                  <a:srgbClr val="3333FF"/>
                </a:solidFill>
                <a:latin typeface="Arial"/>
              </a:rPr>
              <a:t> </a:t>
            </a:r>
            <a:r>
              <a:rPr lang="de-DE" sz="2400" u="sng" dirty="0" err="1" smtClean="0">
                <a:solidFill>
                  <a:srgbClr val="3333FF"/>
                </a:solidFill>
                <a:latin typeface="Arial"/>
              </a:rPr>
              <a:t>regular</a:t>
            </a:r>
            <a:r>
              <a:rPr lang="de-DE" sz="2400" u="sng" dirty="0" smtClean="0">
                <a:solidFill>
                  <a:srgbClr val="3333FF"/>
                </a:solidFill>
                <a:latin typeface="Arial"/>
              </a:rPr>
              <a:t> INSTAND EQA </a:t>
            </a:r>
            <a:r>
              <a:rPr lang="de-DE" sz="2400" u="sng" dirty="0" err="1" smtClean="0">
                <a:solidFill>
                  <a:srgbClr val="3333FF"/>
                </a:solidFill>
                <a:latin typeface="Arial"/>
              </a:rPr>
              <a:t>scheme</a:t>
            </a:r>
            <a:r>
              <a:rPr lang="de-DE" sz="2400" u="sng" dirty="0" smtClean="0">
                <a:solidFill>
                  <a:srgbClr val="3333FF"/>
                </a:solidFill>
                <a:latin typeface="Arial"/>
              </a:rPr>
              <a:t> (389):</a:t>
            </a:r>
          </a:p>
        </p:txBody>
      </p:sp>
      <p:graphicFrame>
        <p:nvGraphicFramePr>
          <p:cNvPr id="7" name="Tabelle 6"/>
          <p:cNvGraphicFramePr>
            <a:graphicFrameLocks noGrp="1"/>
          </p:cNvGraphicFramePr>
          <p:nvPr>
            <p:extLst>
              <p:ext uri="{D42A27DB-BD31-4B8C-83A1-F6EECF244321}">
                <p14:modId xmlns:p14="http://schemas.microsoft.com/office/powerpoint/2010/main" val="1632205448"/>
              </p:ext>
            </p:extLst>
          </p:nvPr>
        </p:nvGraphicFramePr>
        <p:xfrm>
          <a:off x="417473" y="1715272"/>
          <a:ext cx="8388930" cy="4307131"/>
        </p:xfrm>
        <a:graphic>
          <a:graphicData uri="http://schemas.openxmlformats.org/drawingml/2006/table">
            <a:tbl>
              <a:tblPr firstRow="1" bandRow="1">
                <a:tableStyleId>{5C22544A-7EE6-4342-B048-85BDC9FD1C3A}</a:tableStyleId>
              </a:tblPr>
              <a:tblGrid>
                <a:gridCol w="1398155"/>
                <a:gridCol w="1398155"/>
                <a:gridCol w="1398155"/>
                <a:gridCol w="1398155"/>
                <a:gridCol w="1398155"/>
                <a:gridCol w="1398155"/>
              </a:tblGrid>
              <a:tr h="348907">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992001</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a:t>
                      </a: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992002</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b="1"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992004</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992003</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a:t>
                      </a: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992004</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992002</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rowSpan="4">
                  <a:txBody>
                    <a:bodyPr/>
                    <a:lstStyle/>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Success</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rate</a:t>
                      </a:r>
                      <a:endParaRPr lang="de-DE"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for all samples</a:t>
                      </a:r>
                      <a:r>
                        <a:rPr lang="en-US" sz="1200" b="1"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200" dirty="0">
                        <a:solidFill>
                          <a:srgbClr val="00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83771">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spcAft>
                          <a:spcPts val="0"/>
                        </a:spcAft>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389012</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algn="ctr" defTabSz="914400" rtl="0" eaLnBrk="1" latinLnBrk="0" hangingPunct="1">
                        <a:spcAft>
                          <a:spcPts val="0"/>
                        </a:spcAft>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389009</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algn="ctr" defTabSz="914400" rtl="0" eaLnBrk="1" latinLnBrk="0" hangingPunct="1">
                        <a:spcAft>
                          <a:spcPts val="0"/>
                        </a:spcAft>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389011</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algn="ctr" defTabSz="914400" rtl="0" eaLnBrk="1" latinLnBrk="0" hangingPunct="1">
                        <a:spcAft>
                          <a:spcPts val="0"/>
                        </a:spcAft>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389010</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vMerge="1">
                  <a:txBody>
                    <a:bodyPr/>
                    <a:lstStyle/>
                    <a:p>
                      <a:endParaRPr lang="de-DE"/>
                    </a:p>
                  </a:txBody>
                  <a:tcPr/>
                </a:tc>
              </a:tr>
              <a:tr h="6148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noProof="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Sample properties</a:t>
                      </a:r>
                      <a:endParaRPr lang="de-DE" sz="1200" b="1" kern="1200" noProof="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Rubella virus positive</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1G)</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Rubella virus positive</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2B)</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Rubella virus negative</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Rubella virus positive</a:t>
                      </a:r>
                      <a:endParaRPr lang="de-DE"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(genotype 2B)</a:t>
                      </a:r>
                    </a:p>
                    <a:p>
                      <a:pPr algn="ctr">
                        <a:spcAft>
                          <a:spcPts val="0"/>
                        </a:spcAft>
                      </a:pPr>
                      <a:endParaRPr lang="en-US" sz="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2616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Dilution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de-DE"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6133">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dirty="0" smtClean="0">
                          <a:solidFill>
                            <a:srgbClr val="000000"/>
                          </a:solidFill>
                          <a:effectLst/>
                          <a:latin typeface="+mn-lt"/>
                          <a:ea typeface="Calibri" panose="020F0502020204030204" pitchFamily="34" charset="0"/>
                          <a:cs typeface="Arial" panose="020B0604020202020204" pitchFamily="34" charset="0"/>
                        </a:rPr>
                        <a:t>"</a:t>
                      </a:r>
                      <a:r>
                        <a:rPr lang="de-DE" sz="1200" b="1" dirty="0" err="1" smtClean="0">
                          <a:solidFill>
                            <a:srgbClr val="000000"/>
                          </a:solidFill>
                          <a:effectLst/>
                          <a:latin typeface="+mn-lt"/>
                          <a:ea typeface="Calibri" panose="020F0502020204030204" pitchFamily="34" charset="0"/>
                          <a:cs typeface="Arial" panose="020B0604020202020204" pitchFamily="34" charset="0"/>
                        </a:rPr>
                        <a:t>correct</a:t>
                      </a:r>
                      <a:r>
                        <a:rPr lang="de-DE" sz="1200" b="1" dirty="0" smtClean="0">
                          <a:solidFill>
                            <a:srgbClr val="000000"/>
                          </a:solidFill>
                          <a:effectLst/>
                          <a:latin typeface="+mn-lt"/>
                          <a:ea typeface="Calibri" panose="020F0502020204030204" pitchFamily="34" charset="0"/>
                          <a:cs typeface="Arial" panose="020B0604020202020204" pitchFamily="34" charset="0"/>
                        </a:rPr>
                        <a:t>" </a:t>
                      </a:r>
                      <a:r>
                        <a:rPr lang="de-DE" sz="1200" b="1" dirty="0" err="1" smtClean="0">
                          <a:solidFill>
                            <a:srgbClr val="000000"/>
                          </a:solidFill>
                          <a:effectLst/>
                          <a:latin typeface="+mn-lt"/>
                          <a:ea typeface="Calibri" panose="020F0502020204030204" pitchFamily="34" charset="0"/>
                          <a:cs typeface="Arial" panose="020B0604020202020204" pitchFamily="34" charset="0"/>
                        </a:rPr>
                        <a:t>results</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for</a:t>
                      </a:r>
                      <a:r>
                        <a:rPr lang="de-DE" sz="1200" b="1" baseline="0" dirty="0" smtClean="0">
                          <a:solidFill>
                            <a:srgbClr val="000000"/>
                          </a:solidFill>
                          <a:effectLst/>
                          <a:latin typeface="+mn-lt"/>
                          <a:ea typeface="Calibri" panose="020F0502020204030204" pitchFamily="34" charset="0"/>
                          <a:cs typeface="Arial" panose="020B0604020202020204" pitchFamily="34" charset="0"/>
                        </a:rPr>
                        <a:t> qualitative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genome</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detection</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test</a:t>
                      </a:r>
                      <a:r>
                        <a:rPr lang="de-DE" sz="1200" b="1" baseline="0" dirty="0" smtClean="0">
                          <a:solidFill>
                            <a:srgbClr val="000000"/>
                          </a:solidFill>
                          <a:effectLst/>
                          <a:latin typeface="+mn-lt"/>
                          <a:ea typeface="Calibri" panose="020F0502020204030204" pitchFamily="34" charset="0"/>
                          <a:cs typeface="Arial" panose="020B0604020202020204" pitchFamily="34" charset="0"/>
                        </a:rPr>
                        <a:t> </a:t>
                      </a:r>
                      <a:r>
                        <a:rPr lang="de-DE" sz="1200" b="1" baseline="0" dirty="0" err="1" smtClean="0">
                          <a:solidFill>
                            <a:srgbClr val="000000"/>
                          </a:solidFill>
                          <a:effectLst/>
                          <a:latin typeface="+mn-lt"/>
                          <a:ea typeface="Calibri" panose="020F0502020204030204" pitchFamily="34" charset="0"/>
                          <a:cs typeface="Arial" panose="020B0604020202020204" pitchFamily="34" charset="0"/>
                        </a:rPr>
                        <a:t>category</a:t>
                      </a:r>
                      <a:r>
                        <a:rPr lang="de-DE" sz="1200" b="1" baseline="0" dirty="0" smtClean="0">
                          <a:solidFill>
                            <a:srgbClr val="000000"/>
                          </a:solidFill>
                          <a:effectLst/>
                          <a:latin typeface="+mn-lt"/>
                          <a:ea typeface="Calibri" panose="020F0502020204030204" pitchFamily="34" charset="0"/>
                          <a:cs typeface="Arial" panose="020B0604020202020204" pitchFamily="34" charset="0"/>
                        </a:rPr>
                        <a:t> 20)</a:t>
                      </a:r>
                    </a:p>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(basis for receiving a certificate of successful participation)</a:t>
                      </a:r>
                      <a:endParaRPr lang="de-DE" sz="1200" b="1" baseline="0"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DE" sz="1100" b="1"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61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qual</a:t>
                      </a: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detection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31/31)</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96.8%</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(30/31)</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96.8%</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(30/31)</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en-US"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31/31)</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96.7%</a:t>
                      </a:r>
                      <a:r>
                        <a:rPr lang="en-US" sz="1200" b="1"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(29/30)</a:t>
                      </a:r>
                      <a:r>
                        <a:rPr lang="en-US" sz="1200"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r>
              <a:tr h="4361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qual</a:t>
                      </a: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detection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94.7%</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(18/19)</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89.5%</a:t>
                      </a:r>
                      <a:r>
                        <a:rPr lang="en-US" sz="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(17/19)</a:t>
                      </a:r>
                      <a:endPar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94.7%</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(18/19)</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positive</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89.5%</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(17/19)</a:t>
                      </a: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89.5%</a:t>
                      </a:r>
                      <a:r>
                        <a:rPr kumimoji="0" lang="de-DE" sz="1200" b="1"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(17/19)</a:t>
                      </a:r>
                      <a:r>
                        <a:rPr kumimoji="0" lang="de-DE" sz="1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r>
              <a:tr h="436133">
                <a:tc>
                  <a:txBody>
                    <a:bodyPr/>
                    <a:lstStyle/>
                    <a:p>
                      <a:endParaRPr lang="de-DE"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mn-lt"/>
                          <a:ea typeface="Calibri" panose="020F0502020204030204" pitchFamily="34" charset="0"/>
                          <a:cs typeface="Arial" panose="020B0604020202020204" pitchFamily="34" charset="0"/>
                        </a:rPr>
                        <a:t>"</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correct</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results</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for</a:t>
                      </a:r>
                      <a:r>
                        <a:rPr lang="de-DE" sz="1200" b="1" kern="1200" dirty="0" smtClean="0">
                          <a:solidFill>
                            <a:srgbClr val="000000"/>
                          </a:solidFill>
                          <a:effectLst/>
                          <a:latin typeface="+mn-lt"/>
                          <a:ea typeface="Calibri" panose="020F0502020204030204" pitchFamily="34" charset="0"/>
                          <a:cs typeface="Arial" panose="020B0604020202020204" pitchFamily="34" charset="0"/>
                        </a:rPr>
                        <a:t> type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identification</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test</a:t>
                      </a:r>
                      <a:r>
                        <a:rPr lang="de-DE" sz="1200" b="1" kern="1200" dirty="0" smtClean="0">
                          <a:solidFill>
                            <a:srgbClr val="000000"/>
                          </a:solidFill>
                          <a:effectLst/>
                          <a:latin typeface="+mn-lt"/>
                          <a:ea typeface="Calibri" panose="020F0502020204030204" pitchFamily="34" charset="0"/>
                          <a:cs typeface="Arial" panose="020B0604020202020204" pitchFamily="34" charset="0"/>
                        </a:rPr>
                        <a:t> </a:t>
                      </a:r>
                      <a:r>
                        <a:rPr lang="de-DE" sz="1200" b="1" kern="1200" dirty="0" err="1" smtClean="0">
                          <a:solidFill>
                            <a:srgbClr val="000000"/>
                          </a:solidFill>
                          <a:effectLst/>
                          <a:latin typeface="+mn-lt"/>
                          <a:ea typeface="Calibri" panose="020F0502020204030204" pitchFamily="34" charset="0"/>
                          <a:cs typeface="Arial" panose="020B0604020202020204" pitchFamily="34" charset="0"/>
                        </a:rPr>
                        <a:t>category</a:t>
                      </a:r>
                      <a:r>
                        <a:rPr lang="de-DE" sz="1200" b="1" kern="1200" dirty="0" smtClean="0">
                          <a:solidFill>
                            <a:srgbClr val="000000"/>
                          </a:solidFill>
                          <a:effectLst/>
                          <a:latin typeface="+mn-lt"/>
                          <a:ea typeface="Calibri" panose="020F0502020204030204" pitchFamily="34" charset="0"/>
                          <a:cs typeface="Arial" panose="020B0604020202020204" pitchFamily="34" charset="0"/>
                        </a:rPr>
                        <a:t> 40)</a:t>
                      </a:r>
                    </a:p>
                    <a:p>
                      <a:pPr marL="0" algn="ctr" defTabSz="914400" rtl="0" eaLnBrk="1" latinLnBrk="0" hangingPunct="1">
                        <a:spcAft>
                          <a:spcPts val="0"/>
                        </a:spcAft>
                      </a:pPr>
                      <a:r>
                        <a:rPr lang="en-US" sz="1200" b="0" kern="1200" dirty="0" smtClean="0">
                          <a:solidFill>
                            <a:srgbClr val="000000"/>
                          </a:solidFill>
                          <a:effectLst/>
                          <a:latin typeface="+mn-lt"/>
                          <a:ea typeface="Calibri" panose="020F0502020204030204" pitchFamily="34" charset="0"/>
                          <a:cs typeface="Arial" panose="020B0604020202020204" pitchFamily="34" charset="0"/>
                        </a:rPr>
                        <a:t>(basis for receiving a certificate of successful participation)</a:t>
                      </a:r>
                      <a:endParaRPr lang="de-DE" sz="1200" b="0" kern="1200" dirty="0" smtClean="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latinLnBrk="0" hangingPunct="1">
                        <a:spcAft>
                          <a:spcPts val="0"/>
                        </a:spcAft>
                      </a:pPr>
                      <a:endParaRPr lang="de-DE" sz="1200" b="1" kern="1200" dirty="0">
                        <a:solidFill>
                          <a:srgbClr val="000000"/>
                        </a:solidFill>
                        <a:effectLst/>
                        <a:latin typeface="+mn-lt"/>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sz="1200" dirty="0">
                        <a:solidFill>
                          <a:srgbClr val="FF0000"/>
                        </a:solidFill>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4361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type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1G</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75.0%</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18/24)</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2B</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70.8%</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17/24)</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r>
                        <a:rPr lang="de-DE" sz="1200" b="1"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nd</a:t>
                      </a:r>
                      <a:endPar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75.0%</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(18/24)</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2B</a:t>
                      </a:r>
                    </a:p>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66.7%</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16/24)</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c>
                  <a:txBody>
                    <a:bodyPr/>
                    <a:lstStyle/>
                    <a:p>
                      <a:pPr algn="ctr">
                        <a:spcAft>
                          <a:spcPts val="0"/>
                        </a:spcAft>
                      </a:pPr>
                      <a:r>
                        <a:rPr lang="en-US"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62.5%</a:t>
                      </a:r>
                      <a:r>
                        <a:rPr lang="en-US" sz="1200" b="1"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6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spcAft>
                          <a:spcPts val="0"/>
                        </a:spcAft>
                      </a:pPr>
                      <a:r>
                        <a:rPr lang="en-US"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(15/24)</a:t>
                      </a:r>
                      <a:r>
                        <a:rPr lang="en-US" sz="1200"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&amp;</a:t>
                      </a:r>
                      <a:endParaRPr lang="de-DE" sz="1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2">
                        <a:lumMod val="90000"/>
                      </a:schemeClr>
                    </a:solidFill>
                  </a:tcPr>
                </a:tc>
              </a:tr>
              <a:tr h="4361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type </a:t>
                      </a:r>
                      <a:r>
                        <a:rPr lang="de-DE" sz="1200" b="1" kern="1200"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identification</a:t>
                      </a:r>
                      <a:endParaRPr lang="de-DE" sz="1200" b="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1G</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2B</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negative/</a:t>
                      </a:r>
                      <a:r>
                        <a:rPr lang="de-DE" sz="1200" b="1"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nd</a:t>
                      </a:r>
                      <a:endPar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2B</a:t>
                      </a:r>
                    </a:p>
                    <a:p>
                      <a:pPr algn="ctr">
                        <a:spcAft>
                          <a:spcPts val="0"/>
                        </a:spcAft>
                      </a:pPr>
                      <a:r>
                        <a:rPr lang="de-DE" sz="12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100</a:t>
                      </a:r>
                      <a:r>
                        <a:rPr lang="de-DE" sz="1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de-DE"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de-DE"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36195" marR="361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1"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100%</a:t>
                      </a:r>
                      <a:r>
                        <a:rPr kumimoji="0" lang="de-DE" sz="1200" b="1"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(1/1)</a:t>
                      </a:r>
                      <a:r>
                        <a:rPr kumimoji="0" lang="de-DE" sz="1200" b="0" i="0" u="none" strike="noStrike" kern="1200" cap="none" spc="0" normalizeH="0" baseline="3000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&amp;</a:t>
                      </a:r>
                      <a:endParaRPr kumimoji="0" lang="de-DE" sz="12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r>
            </a:tbl>
          </a:graphicData>
        </a:graphic>
      </p:graphicFrame>
    </p:spTree>
    <p:extLst>
      <p:ext uri="{BB962C8B-B14F-4D97-AF65-F5344CB8AC3E}">
        <p14:creationId xmlns:p14="http://schemas.microsoft.com/office/powerpoint/2010/main" val="138886130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stretch>
            <a:fillRect/>
          </a:stretch>
        </p:blipFill>
        <p:spPr>
          <a:xfrm>
            <a:off x="6298096" y="1330551"/>
            <a:ext cx="2833231" cy="4957417"/>
          </a:xfrm>
          <a:prstGeom prst="rect">
            <a:avLst/>
          </a:prstGeom>
        </p:spPr>
      </p:pic>
      <p:sp>
        <p:nvSpPr>
          <p:cNvPr id="6" name="Textfeld 5"/>
          <p:cNvSpPr txBox="1"/>
          <p:nvPr/>
        </p:nvSpPr>
        <p:spPr>
          <a:xfrm>
            <a:off x="287337" y="1448780"/>
            <a:ext cx="8569325" cy="4739759"/>
          </a:xfrm>
          <a:prstGeom prst="rect">
            <a:avLst/>
          </a:prstGeom>
          <a:noFill/>
        </p:spPr>
        <p:txBody>
          <a:bodyPr>
            <a:spAutoFit/>
          </a:bodyPr>
          <a:lstStyle/>
          <a:p>
            <a:pPr>
              <a:defRPr/>
            </a:pPr>
            <a:r>
              <a:rPr lang="de-DE" u="sng" dirty="0" smtClean="0">
                <a:solidFill>
                  <a:srgbClr val="000000"/>
                </a:solidFill>
                <a:latin typeface="Arial"/>
              </a:rPr>
              <a:t>New </a:t>
            </a:r>
            <a:r>
              <a:rPr lang="de-DE" u="sng" dirty="0" err="1" smtClean="0">
                <a:solidFill>
                  <a:srgbClr val="000000"/>
                </a:solidFill>
                <a:latin typeface="Arial"/>
              </a:rPr>
              <a:t>test</a:t>
            </a:r>
            <a:r>
              <a:rPr lang="de-DE" u="sng" dirty="0" smtClean="0">
                <a:solidFill>
                  <a:srgbClr val="000000"/>
                </a:solidFill>
                <a:latin typeface="Arial"/>
              </a:rPr>
              <a:t> </a:t>
            </a:r>
            <a:r>
              <a:rPr lang="de-DE" u="sng" dirty="0" err="1" smtClean="0">
                <a:solidFill>
                  <a:srgbClr val="000000"/>
                </a:solidFill>
                <a:latin typeface="Arial"/>
              </a:rPr>
              <a:t>category</a:t>
            </a:r>
            <a:endParaRPr lang="de-DE" u="sng" dirty="0" smtClean="0">
              <a:solidFill>
                <a:srgbClr val="000000"/>
              </a:solidFill>
              <a:latin typeface="Arial"/>
            </a:endParaRPr>
          </a:p>
          <a:p>
            <a:pPr>
              <a:defRPr/>
            </a:pPr>
            <a:r>
              <a:rPr lang="de-DE" u="sng" dirty="0" err="1" smtClean="0">
                <a:solidFill>
                  <a:srgbClr val="000000"/>
                </a:solidFill>
                <a:latin typeface="Arial"/>
              </a:rPr>
              <a:t>for</a:t>
            </a:r>
            <a:r>
              <a:rPr lang="de-DE" u="sng" dirty="0" smtClean="0">
                <a:solidFill>
                  <a:srgbClr val="000000"/>
                </a:solidFill>
                <a:latin typeface="Arial"/>
              </a:rPr>
              <a:t> </a:t>
            </a:r>
            <a:r>
              <a:rPr lang="de-DE" u="sng" dirty="0" err="1" smtClean="0">
                <a:solidFill>
                  <a:srgbClr val="000000"/>
                </a:solidFill>
                <a:latin typeface="Arial"/>
              </a:rPr>
              <a:t>sequence</a:t>
            </a:r>
            <a:r>
              <a:rPr lang="de-DE" u="sng" dirty="0" smtClean="0">
                <a:solidFill>
                  <a:srgbClr val="000000"/>
                </a:solidFill>
                <a:latin typeface="Arial"/>
              </a:rPr>
              <a:t> </a:t>
            </a:r>
            <a:r>
              <a:rPr lang="de-DE" u="sng" dirty="0" err="1" smtClean="0">
                <a:solidFill>
                  <a:srgbClr val="000000"/>
                </a:solidFill>
                <a:latin typeface="Arial"/>
              </a:rPr>
              <a:t>quality</a:t>
            </a:r>
            <a:r>
              <a:rPr lang="de-DE" u="sng" dirty="0" smtClean="0">
                <a:solidFill>
                  <a:srgbClr val="000000"/>
                </a:solidFill>
                <a:latin typeface="Arial"/>
              </a:rPr>
              <a:t>:</a:t>
            </a:r>
          </a:p>
          <a:p>
            <a:pPr>
              <a:defRPr/>
            </a:pPr>
            <a:endParaRPr lang="de-DE" u="sng" dirty="0">
              <a:solidFill>
                <a:srgbClr val="000000"/>
              </a:solidFill>
              <a:latin typeface="Arial"/>
            </a:endParaRPr>
          </a:p>
          <a:p>
            <a:pPr>
              <a:defRPr/>
            </a:pPr>
            <a:r>
              <a:rPr lang="de-DE" sz="2000" dirty="0" err="1" smtClean="0">
                <a:solidFill>
                  <a:srgbClr val="000000"/>
                </a:solidFill>
                <a:latin typeface="Arial"/>
              </a:rPr>
              <a:t>Success</a:t>
            </a:r>
            <a:r>
              <a:rPr lang="de-DE" sz="2000" dirty="0" smtClean="0">
                <a:solidFill>
                  <a:srgbClr val="000000"/>
                </a:solidFill>
                <a:latin typeface="Arial"/>
              </a:rPr>
              <a:t> rate </a:t>
            </a:r>
            <a:r>
              <a:rPr lang="de-DE" sz="2000" dirty="0" err="1" smtClean="0">
                <a:solidFill>
                  <a:srgbClr val="000000"/>
                </a:solidFill>
                <a:latin typeface="Arial"/>
              </a:rPr>
              <a:t>for</a:t>
            </a:r>
            <a:r>
              <a:rPr lang="de-DE" sz="2000" dirty="0" smtClean="0">
                <a:solidFill>
                  <a:srgbClr val="000000"/>
                </a:solidFill>
                <a:latin typeface="Arial"/>
              </a:rPr>
              <a:t> all </a:t>
            </a:r>
            <a:r>
              <a:rPr lang="de-DE" sz="2000" dirty="0" err="1" smtClean="0">
                <a:solidFill>
                  <a:srgbClr val="000000"/>
                </a:solidFill>
                <a:latin typeface="Arial"/>
              </a:rPr>
              <a:t>samples</a:t>
            </a:r>
            <a:r>
              <a:rPr lang="de-DE" sz="2000" dirty="0" smtClean="0">
                <a:solidFill>
                  <a:srgbClr val="000000"/>
                </a:solidFill>
                <a:latin typeface="Arial"/>
              </a:rPr>
              <a:t> </a:t>
            </a:r>
          </a:p>
          <a:p>
            <a:pPr>
              <a:defRPr/>
            </a:pPr>
            <a:r>
              <a:rPr lang="de-DE" sz="2000" dirty="0" err="1" smtClean="0">
                <a:solidFill>
                  <a:srgbClr val="000000"/>
                </a:solidFill>
                <a:latin typeface="Arial"/>
              </a:rPr>
              <a:t>refers</a:t>
            </a:r>
            <a:r>
              <a:rPr lang="de-DE" sz="2000" dirty="0" smtClean="0">
                <a:solidFill>
                  <a:srgbClr val="000000"/>
                </a:solidFill>
                <a:latin typeface="Arial"/>
              </a:rPr>
              <a:t> </a:t>
            </a:r>
            <a:r>
              <a:rPr lang="de-DE" sz="2000" dirty="0" err="1" smtClean="0">
                <a:solidFill>
                  <a:srgbClr val="000000"/>
                </a:solidFill>
                <a:latin typeface="Arial"/>
              </a:rPr>
              <a:t>to</a:t>
            </a:r>
            <a:r>
              <a:rPr lang="de-DE" sz="2000" dirty="0" smtClean="0">
                <a:solidFill>
                  <a:srgbClr val="000000"/>
                </a:solidFill>
                <a:latin typeface="Arial"/>
              </a:rPr>
              <a:t> </a:t>
            </a:r>
            <a:r>
              <a:rPr lang="de-DE" sz="2000" dirty="0" err="1" smtClean="0">
                <a:solidFill>
                  <a:srgbClr val="000000"/>
                </a:solidFill>
                <a:latin typeface="Arial"/>
              </a:rPr>
              <a:t>the</a:t>
            </a:r>
            <a:r>
              <a:rPr lang="de-DE" sz="2000" dirty="0" smtClean="0">
                <a:solidFill>
                  <a:srgbClr val="000000"/>
                </a:solidFill>
                <a:latin typeface="Arial"/>
              </a:rPr>
              <a:t> </a:t>
            </a:r>
            <a:r>
              <a:rPr lang="de-DE" sz="2000" dirty="0" err="1" smtClean="0">
                <a:solidFill>
                  <a:srgbClr val="000000"/>
                </a:solidFill>
                <a:latin typeface="Arial"/>
              </a:rPr>
              <a:t>number</a:t>
            </a:r>
            <a:r>
              <a:rPr lang="de-DE" sz="2000" dirty="0" smtClean="0">
                <a:solidFill>
                  <a:srgbClr val="000000"/>
                </a:solidFill>
                <a:latin typeface="Arial"/>
              </a:rPr>
              <a:t> </a:t>
            </a:r>
            <a:r>
              <a:rPr lang="de-DE" sz="2000" dirty="0" err="1" smtClean="0">
                <a:solidFill>
                  <a:srgbClr val="000000"/>
                </a:solidFill>
                <a:latin typeface="Arial"/>
              </a:rPr>
              <a:t>of</a:t>
            </a:r>
            <a:r>
              <a:rPr lang="de-DE" sz="2000" dirty="0" smtClean="0">
                <a:solidFill>
                  <a:srgbClr val="000000"/>
                </a:solidFill>
                <a:latin typeface="Arial"/>
              </a:rPr>
              <a:t> </a:t>
            </a:r>
            <a:r>
              <a:rPr lang="de-DE" sz="2000" dirty="0" err="1" smtClean="0">
                <a:solidFill>
                  <a:srgbClr val="000000"/>
                </a:solidFill>
                <a:latin typeface="Arial"/>
              </a:rPr>
              <a:t>participating</a:t>
            </a:r>
            <a:r>
              <a:rPr lang="de-DE" sz="2000" dirty="0" smtClean="0">
                <a:solidFill>
                  <a:srgbClr val="000000"/>
                </a:solidFill>
                <a:latin typeface="Arial"/>
              </a:rPr>
              <a:t> </a:t>
            </a:r>
            <a:r>
              <a:rPr lang="de-DE" sz="2000" dirty="0" err="1" smtClean="0">
                <a:solidFill>
                  <a:srgbClr val="000000"/>
                </a:solidFill>
                <a:latin typeface="Arial"/>
              </a:rPr>
              <a:t>laboratories</a:t>
            </a:r>
            <a:endParaRPr lang="de-DE" sz="2000" dirty="0" smtClean="0">
              <a:solidFill>
                <a:srgbClr val="000000"/>
              </a:solidFill>
              <a:latin typeface="Arial"/>
            </a:endParaRPr>
          </a:p>
          <a:p>
            <a:pPr>
              <a:defRPr/>
            </a:pPr>
            <a:r>
              <a:rPr lang="de-DE" sz="2000" dirty="0" smtClean="0">
                <a:solidFill>
                  <a:srgbClr val="000000"/>
                </a:solidFill>
                <a:latin typeface="Arial"/>
              </a:rPr>
              <a:t>(in </a:t>
            </a:r>
            <a:r>
              <a:rPr lang="en-US" altLang="de-DE" sz="2000" dirty="0">
                <a:solidFill>
                  <a:srgbClr val="000000"/>
                </a:solidFill>
                <a:latin typeface="+mn-lt"/>
              </a:rPr>
              <a:t>1</a:t>
            </a:r>
            <a:r>
              <a:rPr lang="en-US" altLang="de-DE" sz="2000" baseline="30000" dirty="0">
                <a:solidFill>
                  <a:srgbClr val="000000"/>
                </a:solidFill>
                <a:latin typeface="+mn-lt"/>
              </a:rPr>
              <a:t>st</a:t>
            </a:r>
            <a:r>
              <a:rPr lang="de-DE" sz="2000" dirty="0" smtClean="0">
                <a:solidFill>
                  <a:srgbClr val="000000"/>
                </a:solidFill>
                <a:latin typeface="Arial"/>
              </a:rPr>
              <a:t> </a:t>
            </a:r>
            <a:r>
              <a:rPr lang="de-DE" sz="2000" dirty="0" err="1" smtClean="0">
                <a:solidFill>
                  <a:srgbClr val="000000"/>
                </a:solidFill>
                <a:latin typeface="Arial"/>
              </a:rPr>
              <a:t>round</a:t>
            </a:r>
            <a:r>
              <a:rPr lang="de-DE" sz="2000" dirty="0" smtClean="0">
                <a:solidFill>
                  <a:srgbClr val="000000"/>
                </a:solidFill>
                <a:latin typeface="Arial"/>
              </a:rPr>
              <a:t>/Nov 2015 not </a:t>
            </a:r>
            <a:r>
              <a:rPr lang="de-DE" sz="2000" dirty="0" err="1" smtClean="0">
                <a:solidFill>
                  <a:srgbClr val="000000"/>
                </a:solidFill>
                <a:latin typeface="Arial"/>
              </a:rPr>
              <a:t>evaluated</a:t>
            </a:r>
            <a:r>
              <a:rPr lang="de-DE" sz="2000" dirty="0" smtClean="0">
                <a:solidFill>
                  <a:srgbClr val="000000"/>
                </a:solidFill>
                <a:latin typeface="Arial"/>
              </a:rPr>
              <a:t> </a:t>
            </a:r>
          </a:p>
          <a:p>
            <a:pPr>
              <a:defRPr/>
            </a:pPr>
            <a:r>
              <a:rPr lang="de-DE" sz="2000" dirty="0" smtClean="0">
                <a:solidFill>
                  <a:srgbClr val="000000"/>
                </a:solidFill>
                <a:latin typeface="Arial"/>
              </a:rPr>
              <a:t>w/o </a:t>
            </a:r>
            <a:r>
              <a:rPr lang="de-DE" sz="2000" dirty="0" err="1" smtClean="0">
                <a:solidFill>
                  <a:srgbClr val="000000"/>
                </a:solidFill>
                <a:latin typeface="Arial"/>
              </a:rPr>
              <a:t>consequences</a:t>
            </a:r>
            <a:r>
              <a:rPr lang="de-DE" sz="2000" dirty="0" smtClean="0">
                <a:solidFill>
                  <a:srgbClr val="000000"/>
                </a:solidFill>
                <a:latin typeface="Arial"/>
              </a:rPr>
              <a:t> </a:t>
            </a:r>
            <a:r>
              <a:rPr lang="de-DE" sz="2000" dirty="0" err="1" smtClean="0">
                <a:solidFill>
                  <a:srgbClr val="000000"/>
                </a:solidFill>
                <a:latin typeface="Arial"/>
              </a:rPr>
              <a:t>for</a:t>
            </a:r>
            <a:r>
              <a:rPr lang="de-DE" sz="2000" dirty="0" smtClean="0">
                <a:solidFill>
                  <a:srgbClr val="000000"/>
                </a:solidFill>
                <a:latin typeface="Arial"/>
              </a:rPr>
              <a:t> </a:t>
            </a:r>
            <a:r>
              <a:rPr lang="de-DE" sz="2000" dirty="0" err="1" smtClean="0">
                <a:solidFill>
                  <a:srgbClr val="000000"/>
                </a:solidFill>
                <a:latin typeface="Arial"/>
              </a:rPr>
              <a:t>certificate</a:t>
            </a:r>
            <a:r>
              <a:rPr lang="de-DE" sz="2000" dirty="0" smtClean="0">
                <a:solidFill>
                  <a:srgbClr val="000000"/>
                </a:solidFill>
                <a:latin typeface="Arial"/>
              </a:rPr>
              <a:t>)</a:t>
            </a:r>
          </a:p>
          <a:p>
            <a:pPr>
              <a:defRPr/>
            </a:pPr>
            <a:endParaRPr lang="de-DE" sz="2000" dirty="0">
              <a:solidFill>
                <a:srgbClr val="000000"/>
              </a:solidFill>
              <a:latin typeface="Arial"/>
            </a:endParaRPr>
          </a:p>
          <a:p>
            <a:pPr>
              <a:defRPr/>
            </a:pPr>
            <a:endParaRPr lang="de-DE" sz="2000" dirty="0" smtClean="0">
              <a:solidFill>
                <a:srgbClr val="000000"/>
              </a:solidFill>
              <a:latin typeface="Arial"/>
            </a:endParaRPr>
          </a:p>
          <a:p>
            <a:pPr>
              <a:defRPr/>
            </a:pPr>
            <a:r>
              <a:rPr lang="de-DE" sz="2000" b="1" dirty="0" smtClean="0">
                <a:solidFill>
                  <a:srgbClr val="000000"/>
                </a:solidFill>
                <a:latin typeface="Arial"/>
              </a:rPr>
              <a:t>13/19 = 68.4%</a:t>
            </a:r>
          </a:p>
          <a:p>
            <a:pPr>
              <a:defRPr/>
            </a:pPr>
            <a:endParaRPr lang="de-DE" sz="1200" b="1" dirty="0" smtClean="0">
              <a:solidFill>
                <a:srgbClr val="000000"/>
              </a:solidFill>
              <a:latin typeface="Arial"/>
            </a:endParaRPr>
          </a:p>
          <a:p>
            <a:pPr>
              <a:defRPr/>
            </a:pPr>
            <a:endParaRPr lang="de-DE" sz="2000" b="1" dirty="0" smtClean="0">
              <a:solidFill>
                <a:srgbClr val="000000"/>
              </a:solidFill>
              <a:latin typeface="Arial"/>
            </a:endParaRPr>
          </a:p>
          <a:p>
            <a:pPr algn="r">
              <a:defRPr/>
            </a:pPr>
            <a:r>
              <a:rPr lang="de-DE" u="sng" dirty="0" smtClean="0">
                <a:solidFill>
                  <a:srgbClr val="000000"/>
                </a:solidFill>
                <a:latin typeface="Arial"/>
              </a:rPr>
              <a:t> </a:t>
            </a:r>
            <a:endParaRPr lang="de-DE" u="sng" dirty="0">
              <a:solidFill>
                <a:srgbClr val="000000"/>
              </a:solidFill>
              <a:latin typeface="Arial"/>
            </a:endParaRPr>
          </a:p>
          <a:p>
            <a:pPr lvl="0">
              <a:defRPr/>
            </a:pPr>
            <a:r>
              <a:rPr lang="de-DE" sz="2000" dirty="0">
                <a:solidFill>
                  <a:srgbClr val="000000"/>
                </a:solidFill>
                <a:latin typeface="Arial"/>
              </a:rPr>
              <a:t> </a:t>
            </a:r>
            <a:r>
              <a:rPr lang="de-DE" sz="2000" dirty="0" smtClean="0">
                <a:solidFill>
                  <a:srgbClr val="000000"/>
                </a:solidFill>
                <a:latin typeface="Arial"/>
              </a:rPr>
              <a:t>   </a:t>
            </a:r>
            <a:r>
              <a:rPr lang="de-DE" sz="1800" dirty="0" smtClean="0">
                <a:solidFill>
                  <a:srgbClr val="000000"/>
                </a:solidFill>
                <a:latin typeface="Arial"/>
              </a:rPr>
              <a:t>  </a:t>
            </a:r>
            <a:r>
              <a:rPr lang="de-DE" sz="1800" dirty="0" err="1" smtClean="0">
                <a:solidFill>
                  <a:srgbClr val="3333FF"/>
                </a:solidFill>
                <a:latin typeface="Arial"/>
              </a:rPr>
              <a:t>Results</a:t>
            </a:r>
            <a:r>
              <a:rPr lang="de-DE" sz="1800" dirty="0" smtClean="0">
                <a:solidFill>
                  <a:srgbClr val="3333FF"/>
                </a:solidFill>
                <a:latin typeface="Arial"/>
              </a:rPr>
              <a:t>: </a:t>
            </a:r>
            <a:r>
              <a:rPr lang="de-DE" sz="1800" dirty="0" err="1" smtClean="0">
                <a:solidFill>
                  <a:srgbClr val="3333FF"/>
                </a:solidFill>
                <a:latin typeface="Arial"/>
              </a:rPr>
              <a:t>see</a:t>
            </a:r>
            <a:r>
              <a:rPr lang="de-DE" sz="1800" dirty="0" smtClean="0">
                <a:solidFill>
                  <a:srgbClr val="3333FF"/>
                </a:solidFill>
                <a:latin typeface="Arial"/>
              </a:rPr>
              <a:t> </a:t>
            </a:r>
            <a:r>
              <a:rPr lang="de-DE" sz="1800" dirty="0" err="1" smtClean="0">
                <a:solidFill>
                  <a:srgbClr val="3333FF"/>
                </a:solidFill>
                <a:latin typeface="Arial"/>
              </a:rPr>
              <a:t>details</a:t>
            </a:r>
            <a:r>
              <a:rPr lang="de-DE" sz="1800" dirty="0" smtClean="0">
                <a:solidFill>
                  <a:srgbClr val="3333FF"/>
                </a:solidFill>
                <a:latin typeface="Arial"/>
              </a:rPr>
              <a:t> </a:t>
            </a:r>
            <a:r>
              <a:rPr lang="de-DE" sz="1800" dirty="0" err="1" smtClean="0">
                <a:solidFill>
                  <a:srgbClr val="3333FF"/>
                </a:solidFill>
                <a:latin typeface="Arial"/>
              </a:rPr>
              <a:t>by</a:t>
            </a:r>
            <a:r>
              <a:rPr lang="de-DE" sz="1800" dirty="0" smtClean="0">
                <a:solidFill>
                  <a:srgbClr val="3333FF"/>
                </a:solidFill>
                <a:latin typeface="Arial"/>
              </a:rPr>
              <a:t> S. </a:t>
            </a:r>
            <a:r>
              <a:rPr lang="de-DE" sz="1800" dirty="0" err="1" smtClean="0">
                <a:solidFill>
                  <a:srgbClr val="3333FF"/>
                </a:solidFill>
                <a:latin typeface="Arial"/>
              </a:rPr>
              <a:t>Santibanez</a:t>
            </a:r>
            <a:r>
              <a:rPr lang="de-DE" sz="1800" dirty="0" smtClean="0">
                <a:solidFill>
                  <a:srgbClr val="3333FF"/>
                </a:solidFill>
                <a:latin typeface="Arial"/>
              </a:rPr>
              <a:t> (RKI)</a:t>
            </a:r>
            <a:endParaRPr lang="de-DE" sz="1800" dirty="0">
              <a:solidFill>
                <a:srgbClr val="3333FF"/>
              </a:solidFill>
              <a:latin typeface="Arial"/>
            </a:endParaRPr>
          </a:p>
        </p:txBody>
      </p:sp>
      <p:sp>
        <p:nvSpPr>
          <p:cNvPr id="47107" name="Titel 1"/>
          <p:cNvSpPr>
            <a:spLocks noGrp="1"/>
          </p:cNvSpPr>
          <p:nvPr>
            <p:ph type="title"/>
          </p:nvPr>
        </p:nvSpPr>
        <p:spPr>
          <a:xfrm>
            <a:off x="0" y="-26988"/>
            <a:ext cx="9144000" cy="1295748"/>
          </a:xfrm>
          <a:solidFill>
            <a:srgbClr val="FFCC99"/>
          </a:solidFill>
        </p:spPr>
        <p:txBody>
          <a:bodyPr/>
          <a:lstStyle/>
          <a:p>
            <a:r>
              <a:rPr lang="en-US" dirty="0" smtClean="0">
                <a:effectLst/>
              </a:rPr>
              <a:t>PCR/NAT </a:t>
            </a:r>
            <a:r>
              <a:rPr lang="en-US" dirty="0">
                <a:effectLst/>
              </a:rPr>
              <a:t>- </a:t>
            </a:r>
            <a:r>
              <a:rPr lang="en-US" dirty="0" smtClean="0">
                <a:effectLst/>
              </a:rPr>
              <a:t>Rubella </a:t>
            </a:r>
            <a:r>
              <a:rPr lang="en-US" dirty="0">
                <a:effectLst/>
              </a:rPr>
              <a:t>Virus Collaboration – </a:t>
            </a:r>
            <a:br>
              <a:rPr lang="en-US" dirty="0">
                <a:effectLst/>
              </a:rPr>
            </a:br>
            <a:r>
              <a:rPr lang="en-US" dirty="0">
                <a:effectLst/>
              </a:rPr>
              <a:t>WHO EURO and INSTAND (</a:t>
            </a:r>
            <a:r>
              <a:rPr lang="en-US" dirty="0" smtClean="0">
                <a:effectLst/>
              </a:rPr>
              <a:t>992) </a:t>
            </a:r>
            <a:r>
              <a:rPr lang="en-US" dirty="0">
                <a:effectLst/>
              </a:rPr>
              <a:t>Nov 2015 </a:t>
            </a:r>
            <a:endParaRPr lang="de-DE" altLang="de-DE" dirty="0">
              <a:effectLst/>
            </a:endParaRPr>
          </a:p>
        </p:txBody>
      </p:sp>
      <p:sp>
        <p:nvSpPr>
          <p:cNvPr id="7" name="Rechteck 6"/>
          <p:cNvSpPr/>
          <p:nvPr/>
        </p:nvSpPr>
        <p:spPr>
          <a:xfrm>
            <a:off x="325229" y="4473116"/>
            <a:ext cx="1728192" cy="54006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a:off x="325229" y="5859372"/>
            <a:ext cx="288032" cy="252028"/>
          </a:xfrm>
          <a:prstGeom prst="rightArrow">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958793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03575" y="39884"/>
            <a:ext cx="5616575" cy="6315075"/>
          </a:xfrm>
        </p:spPr>
      </p:pic>
      <p:sp>
        <p:nvSpPr>
          <p:cNvPr id="2" name="Textfeld 1"/>
          <p:cNvSpPr txBox="1"/>
          <p:nvPr/>
        </p:nvSpPr>
        <p:spPr>
          <a:xfrm>
            <a:off x="107950" y="1916113"/>
            <a:ext cx="3095625" cy="523875"/>
          </a:xfrm>
          <a:prstGeom prst="rect">
            <a:avLst/>
          </a:prstGeom>
          <a:noFill/>
        </p:spPr>
        <p:txBody>
          <a:bodyPr>
            <a:spAutoFit/>
          </a:bodyPr>
          <a:lstStyle/>
          <a:p>
            <a:pPr algn="ctr">
              <a:defRPr/>
            </a:pPr>
            <a:r>
              <a:rPr lang="de-DE" sz="1400" dirty="0">
                <a:solidFill>
                  <a:srgbClr val="FF0000"/>
                </a:solidFill>
                <a:latin typeface="+mn-lt"/>
              </a:rPr>
              <a:t>International</a:t>
            </a:r>
          </a:p>
          <a:p>
            <a:pPr algn="ctr">
              <a:defRPr/>
            </a:pPr>
            <a:r>
              <a:rPr lang="de-DE" sz="1400" dirty="0">
                <a:solidFill>
                  <a:srgbClr val="FF0000"/>
                </a:solidFill>
                <a:latin typeface="+mn-lt"/>
              </a:rPr>
              <a:t>14 </a:t>
            </a:r>
            <a:r>
              <a:rPr lang="de-DE" sz="1400" dirty="0" err="1">
                <a:solidFill>
                  <a:srgbClr val="FF0000"/>
                </a:solidFill>
                <a:latin typeface="+mn-lt"/>
              </a:rPr>
              <a:t>Organistions</a:t>
            </a:r>
            <a:r>
              <a:rPr lang="de-DE" sz="1400" dirty="0">
                <a:solidFill>
                  <a:srgbClr val="FF0000"/>
                </a:solidFill>
                <a:latin typeface="+mn-lt"/>
              </a:rPr>
              <a:t> / Scientific </a:t>
            </a:r>
            <a:r>
              <a:rPr lang="de-DE" sz="1400" dirty="0" err="1">
                <a:solidFill>
                  <a:srgbClr val="FF0000"/>
                </a:solidFill>
                <a:latin typeface="+mn-lt"/>
              </a:rPr>
              <a:t>Societies</a:t>
            </a:r>
            <a:endParaRPr lang="de-DE" sz="1400" dirty="0">
              <a:solidFill>
                <a:srgbClr val="FF0000"/>
              </a:solidFill>
              <a:latin typeface="+mn-lt"/>
            </a:endParaRPr>
          </a:p>
        </p:txBody>
      </p:sp>
      <p:sp>
        <p:nvSpPr>
          <p:cNvPr id="4" name="Textfeld 3"/>
          <p:cNvSpPr txBox="1"/>
          <p:nvPr/>
        </p:nvSpPr>
        <p:spPr>
          <a:xfrm>
            <a:off x="107950" y="4652963"/>
            <a:ext cx="3095625" cy="523875"/>
          </a:xfrm>
          <a:prstGeom prst="rect">
            <a:avLst/>
          </a:prstGeom>
          <a:noFill/>
        </p:spPr>
        <p:txBody>
          <a:bodyPr>
            <a:spAutoFit/>
          </a:bodyPr>
          <a:lstStyle/>
          <a:p>
            <a:pPr algn="ctr">
              <a:defRPr/>
            </a:pPr>
            <a:r>
              <a:rPr lang="de-DE" sz="1400" dirty="0">
                <a:solidFill>
                  <a:srgbClr val="FF0000"/>
                </a:solidFill>
                <a:latin typeface="+mn-lt"/>
              </a:rPr>
              <a:t>National</a:t>
            </a:r>
          </a:p>
          <a:p>
            <a:pPr algn="ctr">
              <a:defRPr/>
            </a:pPr>
            <a:r>
              <a:rPr lang="de-DE" sz="1400" dirty="0">
                <a:solidFill>
                  <a:srgbClr val="FF0000"/>
                </a:solidFill>
                <a:latin typeface="+mn-lt"/>
              </a:rPr>
              <a:t>28 </a:t>
            </a:r>
            <a:r>
              <a:rPr lang="de-DE" sz="1400" dirty="0" err="1">
                <a:solidFill>
                  <a:srgbClr val="FF0000"/>
                </a:solidFill>
                <a:latin typeface="+mn-lt"/>
              </a:rPr>
              <a:t>Organistions</a:t>
            </a:r>
            <a:r>
              <a:rPr lang="de-DE" sz="1400" dirty="0">
                <a:solidFill>
                  <a:srgbClr val="FF0000"/>
                </a:solidFill>
                <a:latin typeface="+mn-lt"/>
              </a:rPr>
              <a:t> / Scientific </a:t>
            </a:r>
            <a:r>
              <a:rPr lang="de-DE" sz="1400" dirty="0" err="1">
                <a:solidFill>
                  <a:srgbClr val="FF0000"/>
                </a:solidFill>
                <a:latin typeface="+mn-lt"/>
              </a:rPr>
              <a:t>Societies</a:t>
            </a:r>
            <a:endParaRPr lang="de-DE" sz="1400" dirty="0">
              <a:solidFill>
                <a:srgbClr val="FF0000"/>
              </a:solidFill>
              <a:latin typeface="+mn-lt"/>
            </a:endParaRPr>
          </a:p>
        </p:txBody>
      </p:sp>
    </p:spTree>
    <p:extLst>
      <p:ext uri="{BB962C8B-B14F-4D97-AF65-F5344CB8AC3E}">
        <p14:creationId xmlns:p14="http://schemas.microsoft.com/office/powerpoint/2010/main" val="70199286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0111" y="-1232672"/>
            <a:ext cx="3860150" cy="907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umsplatzhalter 1"/>
          <p:cNvSpPr>
            <a:spLocks noGrp="1"/>
          </p:cNvSpPr>
          <p:nvPr>
            <p:ph type="dt" sz="half" idx="10"/>
          </p:nvPr>
        </p:nvSpPr>
        <p:spPr>
          <a:xfrm>
            <a:off x="663023" y="6635535"/>
            <a:ext cx="1860421" cy="195750"/>
          </a:xfrm>
        </p:spPr>
        <p:txBody>
          <a:bodyPr/>
          <a:lstStyle/>
          <a:p>
            <a:r>
              <a:rPr lang="de-DE" dirty="0" smtClean="0"/>
              <a:t>21.06.16</a:t>
            </a:r>
            <a:endParaRPr lang="de-DE" dirty="0"/>
          </a:p>
        </p:txBody>
      </p:sp>
      <p:sp>
        <p:nvSpPr>
          <p:cNvPr id="4" name="Foliennummernplatzhalter 3"/>
          <p:cNvSpPr>
            <a:spLocks noGrp="1"/>
          </p:cNvSpPr>
          <p:nvPr>
            <p:ph type="sldNum" sz="quarter" idx="12"/>
          </p:nvPr>
        </p:nvSpPr>
        <p:spPr>
          <a:xfrm>
            <a:off x="8143699" y="6645060"/>
            <a:ext cx="496872" cy="195750"/>
          </a:xfrm>
        </p:spPr>
        <p:txBody>
          <a:bodyPr/>
          <a:lstStyle/>
          <a:p>
            <a:fld id="{162A217B-ED1C-D84B-8478-63C77FA79618}" type="slidenum">
              <a:rPr lang="de-DE" smtClean="0"/>
              <a:pPr/>
              <a:t>20</a:t>
            </a:fld>
            <a:endParaRPr lang="de-DE"/>
          </a:p>
        </p:txBody>
      </p:sp>
      <p:sp>
        <p:nvSpPr>
          <p:cNvPr id="6" name="Titel 5"/>
          <p:cNvSpPr>
            <a:spLocks noGrp="1"/>
          </p:cNvSpPr>
          <p:nvPr>
            <p:ph type="title"/>
          </p:nvPr>
        </p:nvSpPr>
        <p:spPr>
          <a:xfrm>
            <a:off x="1655676" y="260648"/>
            <a:ext cx="4933212" cy="338554"/>
          </a:xfrm>
        </p:spPr>
        <p:txBody>
          <a:bodyPr/>
          <a:lstStyle/>
          <a:p>
            <a:r>
              <a:rPr lang="de-DE" dirty="0" smtClean="0"/>
              <a:t>Evaluation </a:t>
            </a:r>
            <a:r>
              <a:rPr lang="de-DE" dirty="0" err="1" smtClean="0"/>
              <a:t>of</a:t>
            </a:r>
            <a:r>
              <a:rPr lang="de-DE" dirty="0" smtClean="0"/>
              <a:t> </a:t>
            </a:r>
            <a:r>
              <a:rPr lang="de-DE" dirty="0" err="1" smtClean="0"/>
              <a:t>sequence</a:t>
            </a:r>
            <a:r>
              <a:rPr lang="de-DE" dirty="0" smtClean="0"/>
              <a:t> </a:t>
            </a:r>
            <a:r>
              <a:rPr lang="de-DE" dirty="0" err="1" smtClean="0"/>
              <a:t>quality</a:t>
            </a:r>
            <a:r>
              <a:rPr lang="de-DE" dirty="0" smtClean="0"/>
              <a:t> – Rubella</a:t>
            </a:r>
            <a:endParaRPr lang="de-DE" dirty="0">
              <a:solidFill>
                <a:srgbClr val="FF0000"/>
              </a:solidFill>
            </a:endParaRPr>
          </a:p>
        </p:txBody>
      </p:sp>
      <p:sp>
        <p:nvSpPr>
          <p:cNvPr id="8" name="Geschweifte Klammer links 7"/>
          <p:cNvSpPr/>
          <p:nvPr/>
        </p:nvSpPr>
        <p:spPr>
          <a:xfrm rot="16200000">
            <a:off x="6151794" y="3341472"/>
            <a:ext cx="2274910" cy="3251005"/>
          </a:xfrm>
          <a:prstGeom prst="leftBrace">
            <a:avLst>
              <a:gd name="adj1" fmla="val 8333"/>
              <a:gd name="adj2" fmla="val 50000"/>
            </a:avLst>
          </a:prstGeom>
          <a:ln w="12700">
            <a:solidFill>
              <a:schemeClr val="bg1">
                <a:lumMod val="65000"/>
              </a:schemeClr>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eaLnBrk="1" fontAlgn="auto" hangingPunct="1">
              <a:spcBef>
                <a:spcPts val="0"/>
              </a:spcBef>
              <a:spcAft>
                <a:spcPts val="0"/>
              </a:spcAft>
            </a:pPr>
            <a:endParaRPr lang="de-DE" sz="1800">
              <a:solidFill>
                <a:prstClr val="black"/>
              </a:solidFill>
            </a:endParaRPr>
          </a:p>
        </p:txBody>
      </p:sp>
      <p:sp>
        <p:nvSpPr>
          <p:cNvPr id="9" name="Textfeld 8"/>
          <p:cNvSpPr txBox="1"/>
          <p:nvPr/>
        </p:nvSpPr>
        <p:spPr>
          <a:xfrm>
            <a:off x="6408868" y="5534655"/>
            <a:ext cx="1934447" cy="646331"/>
          </a:xfrm>
          <a:prstGeom prst="rect">
            <a:avLst/>
          </a:prstGeom>
          <a:solidFill>
            <a:schemeClr val="bg1">
              <a:lumMod val="85000"/>
            </a:schemeClr>
          </a:solidFill>
        </p:spPr>
        <p:txBody>
          <a:bodyPr wrap="square" rtlCol="0">
            <a:spAutoFit/>
          </a:bodyPr>
          <a:lstStyle/>
          <a:p>
            <a:pPr eaLnBrk="1" fontAlgn="auto" hangingPunct="1">
              <a:spcBef>
                <a:spcPts val="0"/>
              </a:spcBef>
              <a:spcAft>
                <a:spcPts val="0"/>
              </a:spcAft>
            </a:pPr>
            <a:r>
              <a:rPr lang="de-DE" sz="1200" dirty="0" smtClean="0">
                <a:solidFill>
                  <a:prstClr val="black"/>
                </a:solidFill>
                <a:latin typeface="Arial" panose="020B0604020202020204" pitchFamily="34" charset="0"/>
                <a:cs typeface="Arial" panose="020B0604020202020204" pitchFamily="34" charset="0"/>
              </a:rPr>
              <a:t>Sample 992001: 1G</a:t>
            </a:r>
          </a:p>
          <a:p>
            <a:pPr eaLnBrk="1" fontAlgn="auto" hangingPunct="1">
              <a:spcBef>
                <a:spcPts val="0"/>
              </a:spcBef>
              <a:spcAft>
                <a:spcPts val="0"/>
              </a:spcAft>
            </a:pPr>
            <a:r>
              <a:rPr lang="de-DE" sz="1200" dirty="0" smtClean="0">
                <a:solidFill>
                  <a:srgbClr val="008000"/>
                </a:solidFill>
                <a:latin typeface="Arial" panose="020B0604020202020204" pitchFamily="34" charset="0"/>
                <a:cs typeface="Arial" panose="020B0604020202020204" pitchFamily="34" charset="0"/>
              </a:rPr>
              <a:t>- 13 countries/ 14 </a:t>
            </a:r>
            <a:r>
              <a:rPr lang="de-DE" sz="1200" dirty="0" err="1" smtClean="0">
                <a:solidFill>
                  <a:srgbClr val="008000"/>
                </a:solidFill>
                <a:latin typeface="Arial" panose="020B0604020202020204" pitchFamily="34" charset="0"/>
                <a:cs typeface="Arial" panose="020B0604020202020204" pitchFamily="34" charset="0"/>
              </a:rPr>
              <a:t>labs</a:t>
            </a:r>
            <a:endParaRPr lang="de-DE" sz="1200" dirty="0">
              <a:solidFill>
                <a:srgbClr val="008000"/>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FontTx/>
              <a:buChar char="-"/>
            </a:pPr>
            <a:r>
              <a:rPr lang="de-DE" sz="1200" dirty="0">
                <a:solidFill>
                  <a:srgbClr val="C00000"/>
                </a:solidFill>
                <a:latin typeface="Arial" panose="020B0604020202020204" pitchFamily="34" charset="0"/>
                <a:cs typeface="Arial" panose="020B0604020202020204" pitchFamily="34" charset="0"/>
              </a:rPr>
              <a:t>5</a:t>
            </a:r>
            <a:r>
              <a:rPr lang="de-DE" sz="1200" dirty="0" smtClean="0">
                <a:solidFill>
                  <a:srgbClr val="C00000"/>
                </a:solidFill>
                <a:latin typeface="Arial" panose="020B0604020202020204" pitchFamily="34" charset="0"/>
                <a:cs typeface="Arial" panose="020B0604020202020204" pitchFamily="34" charset="0"/>
              </a:rPr>
              <a:t> countries</a:t>
            </a:r>
            <a:endParaRPr lang="de-DE" sz="1200" dirty="0">
              <a:solidFill>
                <a:srgbClr val="C00000"/>
              </a:solidFill>
              <a:latin typeface="Arial" panose="020B0604020202020204" pitchFamily="34" charset="0"/>
              <a:cs typeface="Arial" panose="020B0604020202020204" pitchFamily="34" charset="0"/>
            </a:endParaRPr>
          </a:p>
        </p:txBody>
      </p:sp>
      <p:sp>
        <p:nvSpPr>
          <p:cNvPr id="10" name="Textfeld 9"/>
          <p:cNvSpPr txBox="1"/>
          <p:nvPr/>
        </p:nvSpPr>
        <p:spPr>
          <a:xfrm>
            <a:off x="2627897" y="2991601"/>
            <a:ext cx="1961609" cy="830997"/>
          </a:xfrm>
          <a:prstGeom prst="rect">
            <a:avLst/>
          </a:prstGeom>
          <a:solidFill>
            <a:schemeClr val="bg1">
              <a:lumMod val="85000"/>
            </a:schemeClr>
          </a:solidFill>
        </p:spPr>
        <p:txBody>
          <a:bodyPr wrap="square" rtlCol="0">
            <a:spAutoFit/>
          </a:bodyPr>
          <a:lstStyle/>
          <a:p>
            <a:pPr eaLnBrk="1" fontAlgn="auto" hangingPunct="1">
              <a:spcBef>
                <a:spcPts val="0"/>
              </a:spcBef>
              <a:spcAft>
                <a:spcPts val="0"/>
              </a:spcAft>
            </a:pPr>
            <a:r>
              <a:rPr lang="de-DE" sz="1200" dirty="0" smtClean="0">
                <a:solidFill>
                  <a:prstClr val="black"/>
                </a:solidFill>
                <a:latin typeface="Arial" panose="020B0604020202020204" pitchFamily="34" charset="0"/>
                <a:cs typeface="Arial" panose="020B0604020202020204" pitchFamily="34" charset="0"/>
              </a:rPr>
              <a:t>Sample 992002: 2B</a:t>
            </a:r>
          </a:p>
          <a:p>
            <a:pPr eaLnBrk="1" fontAlgn="auto" hangingPunct="1">
              <a:spcBef>
                <a:spcPts val="0"/>
              </a:spcBef>
              <a:spcAft>
                <a:spcPts val="0"/>
              </a:spcAft>
            </a:pPr>
            <a:r>
              <a:rPr lang="de-DE" sz="1200" dirty="0">
                <a:solidFill>
                  <a:srgbClr val="008000"/>
                </a:solidFill>
                <a:latin typeface="Arial" panose="020B0604020202020204" pitchFamily="34" charset="0"/>
                <a:cs typeface="Arial" panose="020B0604020202020204" pitchFamily="34" charset="0"/>
              </a:rPr>
              <a:t>- </a:t>
            </a:r>
            <a:r>
              <a:rPr lang="de-DE" sz="1200" dirty="0" smtClean="0">
                <a:solidFill>
                  <a:srgbClr val="008000"/>
                </a:solidFill>
                <a:latin typeface="Arial" panose="020B0604020202020204" pitchFamily="34" charset="0"/>
                <a:cs typeface="Arial" panose="020B0604020202020204" pitchFamily="34" charset="0"/>
              </a:rPr>
              <a:t>13 countries/ 14 </a:t>
            </a:r>
            <a:r>
              <a:rPr lang="de-DE" sz="1200" dirty="0" err="1" smtClean="0">
                <a:solidFill>
                  <a:srgbClr val="008000"/>
                </a:solidFill>
                <a:latin typeface="Arial" panose="020B0604020202020204" pitchFamily="34" charset="0"/>
                <a:cs typeface="Arial" panose="020B0604020202020204" pitchFamily="34" charset="0"/>
              </a:rPr>
              <a:t>labs</a:t>
            </a:r>
            <a:endParaRPr lang="de-DE" sz="1200" dirty="0">
              <a:solidFill>
                <a:srgbClr val="008000"/>
              </a:solidFill>
              <a:latin typeface="Arial" panose="020B0604020202020204" pitchFamily="34" charset="0"/>
              <a:cs typeface="Arial" panose="020B0604020202020204" pitchFamily="34" charset="0"/>
            </a:endParaRPr>
          </a:p>
          <a:p>
            <a:pPr marL="171450" indent="-171450" eaLnBrk="1" fontAlgn="auto" hangingPunct="1">
              <a:spcBef>
                <a:spcPts val="0"/>
              </a:spcBef>
              <a:spcAft>
                <a:spcPts val="0"/>
              </a:spcAft>
              <a:buFontTx/>
              <a:buChar char="-"/>
            </a:pPr>
            <a:r>
              <a:rPr lang="de-DE" sz="1200" dirty="0" smtClean="0">
                <a:solidFill>
                  <a:srgbClr val="C00000"/>
                </a:solidFill>
                <a:latin typeface="Arial" panose="020B0604020202020204" pitchFamily="34" charset="0"/>
                <a:cs typeface="Arial" panose="020B0604020202020204" pitchFamily="34" charset="0"/>
              </a:rPr>
              <a:t>4 countries</a:t>
            </a:r>
          </a:p>
          <a:p>
            <a:pPr marL="171450" indent="-171450" eaLnBrk="1" fontAlgn="auto" hangingPunct="1">
              <a:spcBef>
                <a:spcPts val="0"/>
              </a:spcBef>
              <a:spcAft>
                <a:spcPts val="0"/>
              </a:spcAft>
              <a:buFontTx/>
              <a:buChar char="-"/>
            </a:pPr>
            <a:r>
              <a:rPr lang="de-DE" sz="1200" dirty="0" smtClean="0">
                <a:solidFill>
                  <a:srgbClr val="C00000"/>
                </a:solidFill>
                <a:latin typeface="Arial" panose="020B0604020202020204" pitchFamily="34" charset="0"/>
                <a:cs typeface="Arial" panose="020B0604020202020204" pitchFamily="34" charset="0"/>
              </a:rPr>
              <a:t>1 </a:t>
            </a:r>
            <a:r>
              <a:rPr lang="de-DE" sz="1200" dirty="0" err="1" smtClean="0">
                <a:solidFill>
                  <a:srgbClr val="C00000"/>
                </a:solidFill>
                <a:latin typeface="Arial" panose="020B0604020202020204" pitchFamily="34" charset="0"/>
                <a:cs typeface="Arial" panose="020B0604020202020204" pitchFamily="34" charset="0"/>
              </a:rPr>
              <a:t>country</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without</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result</a:t>
            </a:r>
            <a:endParaRPr lang="de-DE" sz="1200" dirty="0">
              <a:solidFill>
                <a:srgbClr val="C00000"/>
              </a:solidFill>
              <a:latin typeface="Arial" panose="020B0604020202020204" pitchFamily="34" charset="0"/>
              <a:cs typeface="Arial" panose="020B0604020202020204" pitchFamily="34" charset="0"/>
            </a:endParaRPr>
          </a:p>
        </p:txBody>
      </p:sp>
      <p:sp>
        <p:nvSpPr>
          <p:cNvPr id="11" name="Textfeld 10"/>
          <p:cNvSpPr txBox="1"/>
          <p:nvPr/>
        </p:nvSpPr>
        <p:spPr>
          <a:xfrm>
            <a:off x="257928" y="2989569"/>
            <a:ext cx="2009815" cy="830997"/>
          </a:xfrm>
          <a:prstGeom prst="rect">
            <a:avLst/>
          </a:prstGeom>
          <a:solidFill>
            <a:schemeClr val="bg1">
              <a:lumMod val="85000"/>
            </a:schemeClr>
          </a:solidFill>
        </p:spPr>
        <p:txBody>
          <a:bodyPr wrap="square" rtlCol="0">
            <a:spAutoFit/>
          </a:bodyPr>
          <a:lstStyle/>
          <a:p>
            <a:pPr eaLnBrk="1" fontAlgn="auto" hangingPunct="1">
              <a:spcBef>
                <a:spcPts val="0"/>
              </a:spcBef>
              <a:spcAft>
                <a:spcPts val="0"/>
              </a:spcAft>
            </a:pPr>
            <a:r>
              <a:rPr lang="de-DE" sz="1200" dirty="0" smtClean="0">
                <a:solidFill>
                  <a:prstClr val="black"/>
                </a:solidFill>
                <a:latin typeface="Arial" panose="020B0604020202020204" pitchFamily="34" charset="0"/>
                <a:cs typeface="Arial" panose="020B0604020202020204" pitchFamily="34" charset="0"/>
              </a:rPr>
              <a:t>Sample 992004: 2B</a:t>
            </a:r>
          </a:p>
          <a:p>
            <a:pPr eaLnBrk="1" fontAlgn="auto" hangingPunct="1">
              <a:spcBef>
                <a:spcPts val="0"/>
              </a:spcBef>
              <a:spcAft>
                <a:spcPts val="0"/>
              </a:spcAft>
            </a:pPr>
            <a:r>
              <a:rPr lang="de-DE" sz="1200" dirty="0">
                <a:solidFill>
                  <a:srgbClr val="008000"/>
                </a:solidFill>
                <a:latin typeface="Arial" panose="020B0604020202020204" pitchFamily="34" charset="0"/>
                <a:cs typeface="Arial" panose="020B0604020202020204" pitchFamily="34" charset="0"/>
              </a:rPr>
              <a:t>- </a:t>
            </a:r>
            <a:r>
              <a:rPr lang="de-DE" sz="1200" dirty="0" smtClean="0">
                <a:solidFill>
                  <a:srgbClr val="008000"/>
                </a:solidFill>
                <a:latin typeface="Arial" panose="020B0604020202020204" pitchFamily="34" charset="0"/>
                <a:cs typeface="Arial" panose="020B0604020202020204" pitchFamily="34" charset="0"/>
              </a:rPr>
              <a:t>13 countries/ 14 </a:t>
            </a:r>
            <a:r>
              <a:rPr lang="de-DE" sz="1200" dirty="0" err="1" smtClean="0">
                <a:solidFill>
                  <a:srgbClr val="008000"/>
                </a:solidFill>
                <a:latin typeface="Arial" panose="020B0604020202020204" pitchFamily="34" charset="0"/>
                <a:cs typeface="Arial" panose="020B0604020202020204" pitchFamily="34" charset="0"/>
              </a:rPr>
              <a:t>labs</a:t>
            </a:r>
            <a:endParaRPr lang="de-DE" sz="1200" dirty="0">
              <a:solidFill>
                <a:srgbClr val="008000"/>
              </a:solidFill>
              <a:latin typeface="Arial" panose="020B0604020202020204" pitchFamily="34" charset="0"/>
              <a:cs typeface="Arial" panose="020B0604020202020204" pitchFamily="34" charset="0"/>
            </a:endParaRPr>
          </a:p>
          <a:p>
            <a:pPr eaLnBrk="1" fontAlgn="auto" hangingPunct="1">
              <a:spcBef>
                <a:spcPts val="0"/>
              </a:spcBef>
              <a:spcAft>
                <a:spcPts val="0"/>
              </a:spcAft>
            </a:pPr>
            <a:r>
              <a:rPr lang="de-DE" sz="1200" dirty="0" smtClean="0">
                <a:solidFill>
                  <a:srgbClr val="C00000"/>
                </a:solidFill>
                <a:latin typeface="Arial" panose="020B0604020202020204" pitchFamily="34" charset="0"/>
                <a:cs typeface="Arial" panose="020B0604020202020204" pitchFamily="34" charset="0"/>
              </a:rPr>
              <a:t>-  2 countries</a:t>
            </a:r>
          </a:p>
          <a:p>
            <a:pPr eaLnBrk="1" fontAlgn="auto" hangingPunct="1">
              <a:spcBef>
                <a:spcPts val="0"/>
              </a:spcBef>
              <a:spcAft>
                <a:spcPts val="0"/>
              </a:spcAft>
            </a:pPr>
            <a:r>
              <a:rPr lang="de-DE" sz="1200" dirty="0" smtClean="0">
                <a:solidFill>
                  <a:srgbClr val="C00000"/>
                </a:solidFill>
                <a:latin typeface="Arial" panose="020B0604020202020204" pitchFamily="34" charset="0"/>
                <a:cs typeface="Arial" panose="020B0604020202020204" pitchFamily="34" charset="0"/>
              </a:rPr>
              <a:t>-  3 countries </a:t>
            </a:r>
            <a:r>
              <a:rPr lang="de-DE" sz="1200" dirty="0" err="1" smtClean="0">
                <a:solidFill>
                  <a:srgbClr val="C00000"/>
                </a:solidFill>
                <a:latin typeface="Arial" panose="020B0604020202020204" pitchFamily="34" charset="0"/>
                <a:cs typeface="Arial" panose="020B0604020202020204" pitchFamily="34" charset="0"/>
              </a:rPr>
              <a:t>without</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result</a:t>
            </a:r>
            <a:endParaRPr lang="de-DE" sz="1200" dirty="0">
              <a:solidFill>
                <a:srgbClr val="C00000"/>
              </a:solidFill>
              <a:latin typeface="Arial" panose="020B0604020202020204" pitchFamily="34" charset="0"/>
              <a:cs typeface="Arial" panose="020B0604020202020204" pitchFamily="34" charset="0"/>
            </a:endParaRPr>
          </a:p>
        </p:txBody>
      </p:sp>
      <p:sp>
        <p:nvSpPr>
          <p:cNvPr id="27" name="Smiley 26"/>
          <p:cNvSpPr/>
          <p:nvPr/>
        </p:nvSpPr>
        <p:spPr>
          <a:xfrm>
            <a:off x="1948995" y="3226448"/>
            <a:ext cx="205761" cy="153115"/>
          </a:xfrm>
          <a:prstGeom prst="smileyFace">
            <a:avLst>
              <a:gd name="adj" fmla="val 4653"/>
            </a:avLst>
          </a:prstGeom>
          <a:noFill/>
          <a:ln w="127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28" name="Smiley 27"/>
          <p:cNvSpPr/>
          <p:nvPr/>
        </p:nvSpPr>
        <p:spPr>
          <a:xfrm>
            <a:off x="4306429" y="3232930"/>
            <a:ext cx="205761" cy="153115"/>
          </a:xfrm>
          <a:prstGeom prst="smileyFace">
            <a:avLst>
              <a:gd name="adj" fmla="val 4653"/>
            </a:avLst>
          </a:prstGeom>
          <a:noFill/>
          <a:ln w="127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29" name="Smiley 28"/>
          <p:cNvSpPr/>
          <p:nvPr/>
        </p:nvSpPr>
        <p:spPr>
          <a:xfrm>
            <a:off x="8050955" y="5781261"/>
            <a:ext cx="205761" cy="153115"/>
          </a:xfrm>
          <a:prstGeom prst="smileyFace">
            <a:avLst>
              <a:gd name="adj" fmla="val 4653"/>
            </a:avLst>
          </a:prstGeom>
          <a:noFill/>
          <a:ln w="127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30" name="Smiley 29"/>
          <p:cNvSpPr/>
          <p:nvPr/>
        </p:nvSpPr>
        <p:spPr>
          <a:xfrm>
            <a:off x="1361835" y="3428853"/>
            <a:ext cx="205761" cy="153115"/>
          </a:xfrm>
          <a:prstGeom prst="smileyFace">
            <a:avLst>
              <a:gd name="adj" fmla="val -4653"/>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31" name="Smiley 30"/>
          <p:cNvSpPr/>
          <p:nvPr/>
        </p:nvSpPr>
        <p:spPr>
          <a:xfrm>
            <a:off x="3791569" y="3449520"/>
            <a:ext cx="205761" cy="153115"/>
          </a:xfrm>
          <a:prstGeom prst="smileyFace">
            <a:avLst>
              <a:gd name="adj" fmla="val -4653"/>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32" name="Smiley 31"/>
          <p:cNvSpPr/>
          <p:nvPr/>
        </p:nvSpPr>
        <p:spPr>
          <a:xfrm>
            <a:off x="7484363" y="5953580"/>
            <a:ext cx="205761" cy="153115"/>
          </a:xfrm>
          <a:prstGeom prst="smileyFace">
            <a:avLst>
              <a:gd name="adj" fmla="val -4653"/>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41" name="Rechteck 40"/>
          <p:cNvSpPr/>
          <p:nvPr/>
        </p:nvSpPr>
        <p:spPr>
          <a:xfrm>
            <a:off x="7349155" y="2048817"/>
            <a:ext cx="1722143" cy="635755"/>
          </a:xfrm>
          <a:prstGeom prst="rect">
            <a:avLst/>
          </a:prstGeom>
          <a:noFill/>
          <a:ln w="12700">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40" name="Rechteck 39"/>
          <p:cNvSpPr/>
          <p:nvPr/>
        </p:nvSpPr>
        <p:spPr>
          <a:xfrm>
            <a:off x="7450794" y="2048817"/>
            <a:ext cx="1656037" cy="415498"/>
          </a:xfrm>
          <a:prstGeom prst="rect">
            <a:avLst/>
          </a:prstGeom>
        </p:spPr>
        <p:txBody>
          <a:bodyPr wrap="square">
            <a:spAutoFit/>
          </a:bodyPr>
          <a:lstStyle/>
          <a:p>
            <a:pPr eaLnBrk="1" fontAlgn="auto" hangingPunct="1">
              <a:spcBef>
                <a:spcPts val="0"/>
              </a:spcBef>
              <a:spcAft>
                <a:spcPts val="0"/>
              </a:spcAft>
            </a:pPr>
            <a:r>
              <a:rPr lang="de-DE" sz="1050" dirty="0">
                <a:solidFill>
                  <a:srgbClr val="008000"/>
                </a:solidFill>
                <a:latin typeface="Arial" panose="020B0604020202020204" pitchFamily="34" charset="0"/>
                <a:cs typeface="Arial" panose="020B0604020202020204" pitchFamily="34" charset="0"/>
              </a:rPr>
              <a:t>The </a:t>
            </a:r>
            <a:r>
              <a:rPr lang="de-DE" sz="1050" dirty="0" smtClean="0">
                <a:solidFill>
                  <a:srgbClr val="008000"/>
                </a:solidFill>
                <a:latin typeface="Arial" panose="020B0604020202020204" pitchFamily="34" charset="0"/>
                <a:cs typeface="Arial" panose="020B0604020202020204" pitchFamily="34" charset="0"/>
              </a:rPr>
              <a:t>739 </a:t>
            </a:r>
            <a:r>
              <a:rPr lang="de-DE" sz="1050" dirty="0" err="1" smtClean="0">
                <a:solidFill>
                  <a:srgbClr val="008000"/>
                </a:solidFill>
                <a:latin typeface="Arial" panose="020B0604020202020204" pitchFamily="34" charset="0"/>
                <a:cs typeface="Arial" panose="020B0604020202020204" pitchFamily="34" charset="0"/>
              </a:rPr>
              <a:t>nt</a:t>
            </a:r>
            <a:r>
              <a:rPr lang="de-DE" sz="1050" dirty="0" smtClean="0">
                <a:solidFill>
                  <a:srgbClr val="008000"/>
                </a:solidFill>
                <a:latin typeface="Arial" panose="020B0604020202020204" pitchFamily="34" charset="0"/>
                <a:cs typeface="Arial" panose="020B0604020202020204" pitchFamily="34" charset="0"/>
              </a:rPr>
              <a:t> </a:t>
            </a:r>
            <a:r>
              <a:rPr lang="de-DE" sz="1050" dirty="0" err="1" smtClean="0">
                <a:solidFill>
                  <a:srgbClr val="008000"/>
                </a:solidFill>
                <a:latin typeface="Arial" panose="020B0604020202020204" pitchFamily="34" charset="0"/>
                <a:cs typeface="Arial" panose="020B0604020202020204" pitchFamily="34" charset="0"/>
              </a:rPr>
              <a:t>window</a:t>
            </a:r>
            <a:r>
              <a:rPr lang="de-DE" sz="1050" dirty="0" smtClean="0">
                <a:solidFill>
                  <a:srgbClr val="008000"/>
                </a:solidFill>
                <a:latin typeface="Arial" panose="020B0604020202020204" pitchFamily="34" charset="0"/>
                <a:cs typeface="Arial" panose="020B0604020202020204" pitchFamily="34" charset="0"/>
              </a:rPr>
              <a:t> </a:t>
            </a:r>
            <a:r>
              <a:rPr lang="de-DE" sz="1050" dirty="0" err="1" smtClean="0">
                <a:solidFill>
                  <a:srgbClr val="008000"/>
                </a:solidFill>
                <a:latin typeface="Arial" panose="020B0604020202020204" pitchFamily="34" charset="0"/>
                <a:cs typeface="Arial" panose="020B0604020202020204" pitchFamily="34" charset="0"/>
              </a:rPr>
              <a:t>of</a:t>
            </a:r>
            <a:r>
              <a:rPr lang="de-DE" sz="1050" dirty="0" smtClean="0">
                <a:solidFill>
                  <a:srgbClr val="008000"/>
                </a:solidFill>
                <a:latin typeface="Arial" panose="020B0604020202020204" pitchFamily="34" charset="0"/>
                <a:cs typeface="Arial" panose="020B0604020202020204" pitchFamily="34" charset="0"/>
              </a:rPr>
              <a:t> E1 </a:t>
            </a:r>
            <a:r>
              <a:rPr lang="de-DE" sz="1050" dirty="0" err="1">
                <a:solidFill>
                  <a:srgbClr val="008000"/>
                </a:solidFill>
                <a:latin typeface="Arial" panose="020B0604020202020204" pitchFamily="34" charset="0"/>
                <a:cs typeface="Arial" panose="020B0604020202020204" pitchFamily="34" charset="0"/>
              </a:rPr>
              <a:t>correctly</a:t>
            </a:r>
            <a:r>
              <a:rPr lang="de-DE" sz="1050" dirty="0">
                <a:solidFill>
                  <a:srgbClr val="008000"/>
                </a:solidFill>
                <a:latin typeface="Arial" panose="020B0604020202020204" pitchFamily="34" charset="0"/>
                <a:cs typeface="Arial" panose="020B0604020202020204" pitchFamily="34" charset="0"/>
              </a:rPr>
              <a:t> </a:t>
            </a:r>
            <a:r>
              <a:rPr lang="de-DE" sz="1050" dirty="0" err="1">
                <a:solidFill>
                  <a:srgbClr val="008000"/>
                </a:solidFill>
                <a:latin typeface="Arial" panose="020B0604020202020204" pitchFamily="34" charset="0"/>
                <a:cs typeface="Arial" panose="020B0604020202020204" pitchFamily="34" charset="0"/>
              </a:rPr>
              <a:t>sequenced</a:t>
            </a:r>
            <a:endParaRPr lang="de-DE" sz="1050" dirty="0">
              <a:solidFill>
                <a:srgbClr val="008000"/>
              </a:solidFill>
              <a:latin typeface="Arial" panose="020B0604020202020204" pitchFamily="34" charset="0"/>
              <a:cs typeface="Arial" panose="020B0604020202020204" pitchFamily="34" charset="0"/>
            </a:endParaRPr>
          </a:p>
        </p:txBody>
      </p:sp>
      <p:sp>
        <p:nvSpPr>
          <p:cNvPr id="43" name="Ellipse 42"/>
          <p:cNvSpPr/>
          <p:nvPr/>
        </p:nvSpPr>
        <p:spPr>
          <a:xfrm>
            <a:off x="7420307" y="2168860"/>
            <a:ext cx="72051" cy="72008"/>
          </a:xfrm>
          <a:prstGeom prst="ellipse">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44" name="Ellipse 43"/>
          <p:cNvSpPr/>
          <p:nvPr/>
        </p:nvSpPr>
        <p:spPr>
          <a:xfrm>
            <a:off x="7420350" y="2486339"/>
            <a:ext cx="72008" cy="72008"/>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de-DE" sz="1800">
              <a:solidFill>
                <a:prstClr val="white"/>
              </a:solidFill>
            </a:endParaRPr>
          </a:p>
        </p:txBody>
      </p:sp>
      <p:sp>
        <p:nvSpPr>
          <p:cNvPr id="42" name="Rechteck 41"/>
          <p:cNvSpPr/>
          <p:nvPr/>
        </p:nvSpPr>
        <p:spPr>
          <a:xfrm>
            <a:off x="7492358" y="2395385"/>
            <a:ext cx="906017" cy="253916"/>
          </a:xfrm>
          <a:prstGeom prst="rect">
            <a:avLst/>
          </a:prstGeom>
        </p:spPr>
        <p:txBody>
          <a:bodyPr wrap="none">
            <a:spAutoFit/>
          </a:bodyPr>
          <a:lstStyle/>
          <a:p>
            <a:pPr eaLnBrk="1" fontAlgn="auto" hangingPunct="1">
              <a:spcBef>
                <a:spcPts val="0"/>
              </a:spcBef>
              <a:spcAft>
                <a:spcPts val="0"/>
              </a:spcAft>
            </a:pPr>
            <a:r>
              <a:rPr lang="de-DE" sz="1050" dirty="0">
                <a:solidFill>
                  <a:srgbClr val="C00000"/>
                </a:solidFill>
                <a:latin typeface="Arial" panose="020B0604020202020204" pitchFamily="34" charset="0"/>
                <a:cs typeface="Arial" panose="020B0604020202020204" pitchFamily="34" charset="0"/>
              </a:rPr>
              <a:t>Deviation(s)</a:t>
            </a:r>
          </a:p>
        </p:txBody>
      </p:sp>
      <p:sp>
        <p:nvSpPr>
          <p:cNvPr id="58" name="Textfeld 57"/>
          <p:cNvSpPr txBox="1"/>
          <p:nvPr/>
        </p:nvSpPr>
        <p:spPr>
          <a:xfrm>
            <a:off x="122476" y="4025759"/>
            <a:ext cx="5640043" cy="2400657"/>
          </a:xfrm>
          <a:prstGeom prst="rect">
            <a:avLst/>
          </a:prstGeom>
          <a:noFill/>
        </p:spPr>
        <p:txBody>
          <a:bodyPr wrap="square" rtlCol="0">
            <a:spAutoFit/>
          </a:bodyPr>
          <a:lstStyle/>
          <a:p>
            <a:pPr eaLnBrk="1" fontAlgn="auto" hangingPunct="1">
              <a:spcBef>
                <a:spcPts val="0"/>
              </a:spcBef>
              <a:spcAft>
                <a:spcPts val="0"/>
              </a:spcAft>
            </a:pPr>
            <a:r>
              <a:rPr lang="de-DE" sz="1600" b="1" dirty="0" smtClean="0">
                <a:solidFill>
                  <a:prstClr val="black"/>
                </a:solidFill>
                <a:latin typeface="Arial" panose="020B0604020202020204" pitchFamily="34" charset="0"/>
                <a:cs typeface="Arial" panose="020B0604020202020204" pitchFamily="34" charset="0"/>
              </a:rPr>
              <a:t>-</a:t>
            </a:r>
            <a:r>
              <a:rPr lang="de-DE" sz="1600" dirty="0" smtClean="0">
                <a:solidFill>
                  <a:prstClr val="black"/>
                </a:solidFill>
                <a:latin typeface="Arial" panose="020B0604020202020204" pitchFamily="34" charset="0"/>
                <a:cs typeface="Arial" panose="020B0604020202020204" pitchFamily="34" charset="0"/>
              </a:rPr>
              <a:t> Panel </a:t>
            </a:r>
            <a:r>
              <a:rPr lang="de-DE" sz="1600" dirty="0" err="1" smtClean="0">
                <a:solidFill>
                  <a:prstClr val="black"/>
                </a:solidFill>
                <a:latin typeface="Arial" panose="020B0604020202020204" pitchFamily="34" charset="0"/>
                <a:cs typeface="Arial" panose="020B0604020202020204" pitchFamily="34" charset="0"/>
              </a:rPr>
              <a:t>contained</a:t>
            </a:r>
            <a:r>
              <a:rPr lang="de-DE" sz="1600" dirty="0" smtClean="0">
                <a:solidFill>
                  <a:prstClr val="black"/>
                </a:solidFill>
                <a:latin typeface="Arial" panose="020B0604020202020204" pitchFamily="34" charset="0"/>
                <a:cs typeface="Arial" panose="020B0604020202020204" pitchFamily="34" charset="0"/>
              </a:rPr>
              <a:t> </a:t>
            </a:r>
            <a:r>
              <a:rPr lang="de-DE" sz="1600" b="1" dirty="0" err="1" smtClean="0">
                <a:solidFill>
                  <a:prstClr val="black"/>
                </a:solidFill>
                <a:latin typeface="Arial" panose="020B0604020202020204" pitchFamily="34" charset="0"/>
                <a:cs typeface="Arial" panose="020B0604020202020204" pitchFamily="34" charset="0"/>
              </a:rPr>
              <a:t>three</a:t>
            </a:r>
            <a:r>
              <a:rPr lang="de-DE" sz="1600" dirty="0" smtClean="0">
                <a:solidFill>
                  <a:prstClr val="black"/>
                </a:solidFill>
                <a:latin typeface="Arial" panose="020B0604020202020204" pitchFamily="34" charset="0"/>
                <a:cs typeface="Arial" panose="020B0604020202020204" pitchFamily="34" charset="0"/>
              </a:rPr>
              <a:t> </a:t>
            </a:r>
            <a:r>
              <a:rPr lang="de-DE" sz="1600" dirty="0">
                <a:solidFill>
                  <a:prstClr val="black"/>
                </a:solidFill>
                <a:latin typeface="Arial" panose="020B0604020202020204" pitchFamily="34" charset="0"/>
                <a:cs typeface="Arial" panose="020B0604020202020204" pitchFamily="34" charset="0"/>
              </a:rPr>
              <a:t>R</a:t>
            </a:r>
            <a:r>
              <a:rPr lang="de-DE" sz="1600" dirty="0" smtClean="0">
                <a:solidFill>
                  <a:prstClr val="black"/>
                </a:solidFill>
                <a:latin typeface="Arial" panose="020B0604020202020204" pitchFamily="34" charset="0"/>
                <a:cs typeface="Arial" panose="020B0604020202020204" pitchFamily="34" charset="0"/>
              </a:rPr>
              <a:t>V-positive </a:t>
            </a:r>
            <a:r>
              <a:rPr lang="de-DE" sz="1600" dirty="0" err="1" smtClean="0">
                <a:solidFill>
                  <a:prstClr val="black"/>
                </a:solidFill>
                <a:latin typeface="Arial" panose="020B0604020202020204" pitchFamily="34" charset="0"/>
                <a:cs typeface="Arial" panose="020B0604020202020204" pitchFamily="34" charset="0"/>
              </a:rPr>
              <a:t>samples</a:t>
            </a:r>
            <a:endParaRPr lang="de-DE" sz="1600" dirty="0" smtClean="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pPr>
            <a:r>
              <a:rPr lang="de-DE" sz="1600" b="1" dirty="0" smtClean="0">
                <a:solidFill>
                  <a:prstClr val="black"/>
                </a:solidFill>
                <a:latin typeface="Arial" panose="020B0604020202020204" pitchFamily="34" charset="0"/>
                <a:cs typeface="Arial" panose="020B0604020202020204" pitchFamily="34" charset="0"/>
              </a:rPr>
              <a:t>-</a:t>
            </a:r>
            <a:r>
              <a:rPr lang="de-DE" sz="1600" dirty="0" smtClean="0">
                <a:solidFill>
                  <a:prstClr val="black"/>
                </a:solidFill>
                <a:latin typeface="Arial" panose="020B0604020202020204" pitchFamily="34" charset="0"/>
                <a:cs typeface="Arial" panose="020B0604020202020204" pitchFamily="34" charset="0"/>
              </a:rPr>
              <a:t> </a:t>
            </a:r>
            <a:r>
              <a:rPr lang="de-DE" sz="1600" dirty="0" err="1" smtClean="0">
                <a:solidFill>
                  <a:prstClr val="black"/>
                </a:solidFill>
                <a:latin typeface="Arial" panose="020B0604020202020204" pitchFamily="34" charset="0"/>
                <a:cs typeface="Arial" panose="020B0604020202020204" pitchFamily="34" charset="0"/>
              </a:rPr>
              <a:t>Sequence</a:t>
            </a:r>
            <a:r>
              <a:rPr lang="de-DE" sz="1600" dirty="0" smtClean="0">
                <a:solidFill>
                  <a:prstClr val="black"/>
                </a:solidFill>
                <a:latin typeface="Arial" panose="020B0604020202020204" pitchFamily="34" charset="0"/>
                <a:cs typeface="Arial" panose="020B0604020202020204" pitchFamily="34" charset="0"/>
              </a:rPr>
              <a:t> </a:t>
            </a:r>
            <a:r>
              <a:rPr lang="de-DE" sz="1600" dirty="0" err="1">
                <a:solidFill>
                  <a:prstClr val="black"/>
                </a:solidFill>
                <a:latin typeface="Arial" panose="020B0604020202020204" pitchFamily="34" charset="0"/>
                <a:cs typeface="Arial" panose="020B0604020202020204" pitchFamily="34" charset="0"/>
              </a:rPr>
              <a:t>data</a:t>
            </a:r>
            <a:r>
              <a:rPr lang="de-DE" sz="1600" dirty="0">
                <a:solidFill>
                  <a:prstClr val="black"/>
                </a:solidFill>
                <a:latin typeface="Arial" panose="020B0604020202020204" pitchFamily="34" charset="0"/>
                <a:cs typeface="Arial" panose="020B0604020202020204" pitchFamily="34" charset="0"/>
              </a:rPr>
              <a:t> </a:t>
            </a:r>
            <a:r>
              <a:rPr lang="de-DE" sz="1600" dirty="0" err="1" smtClean="0">
                <a:solidFill>
                  <a:prstClr val="black"/>
                </a:solidFill>
                <a:latin typeface="Arial" panose="020B0604020202020204" pitchFamily="34" charset="0"/>
                <a:cs typeface="Arial" panose="020B0604020202020204" pitchFamily="34" charset="0"/>
              </a:rPr>
              <a:t>provided</a:t>
            </a:r>
            <a:r>
              <a:rPr lang="de-DE" sz="1600" dirty="0" smtClean="0">
                <a:solidFill>
                  <a:prstClr val="black"/>
                </a:solidFill>
                <a:latin typeface="Arial" panose="020B0604020202020204" pitchFamily="34" charset="0"/>
                <a:cs typeface="Arial" panose="020B0604020202020204" pitchFamily="34" charset="0"/>
              </a:rPr>
              <a:t> </a:t>
            </a:r>
            <a:r>
              <a:rPr lang="de-DE" sz="1600" dirty="0" err="1" smtClean="0">
                <a:solidFill>
                  <a:prstClr val="black"/>
                </a:solidFill>
                <a:latin typeface="Arial" panose="020B0604020202020204" pitchFamily="34" charset="0"/>
                <a:cs typeface="Arial" panose="020B0604020202020204" pitchFamily="34" charset="0"/>
              </a:rPr>
              <a:t>by</a:t>
            </a:r>
            <a:r>
              <a:rPr lang="de-DE" sz="1600" dirty="0" smtClean="0">
                <a:solidFill>
                  <a:prstClr val="black"/>
                </a:solidFill>
                <a:latin typeface="Arial" panose="020B0604020202020204" pitchFamily="34" charset="0"/>
                <a:cs typeface="Arial" panose="020B0604020202020204" pitchFamily="34" charset="0"/>
              </a:rPr>
              <a:t> </a:t>
            </a:r>
            <a:r>
              <a:rPr lang="de-DE" sz="1600" b="1" dirty="0" smtClean="0">
                <a:solidFill>
                  <a:prstClr val="black"/>
                </a:solidFill>
                <a:latin typeface="Arial" panose="020B0604020202020204" pitchFamily="34" charset="0"/>
                <a:cs typeface="Arial" panose="020B0604020202020204" pitchFamily="34" charset="0"/>
              </a:rPr>
              <a:t>18</a:t>
            </a:r>
            <a:r>
              <a:rPr lang="de-DE" sz="1600" dirty="0" smtClean="0">
                <a:solidFill>
                  <a:prstClr val="black"/>
                </a:solidFill>
                <a:latin typeface="Arial" panose="020B0604020202020204" pitchFamily="34" charset="0"/>
                <a:cs typeface="Arial" panose="020B0604020202020204" pitchFamily="34" charset="0"/>
              </a:rPr>
              <a:t> countries/ </a:t>
            </a:r>
            <a:r>
              <a:rPr lang="de-DE" sz="1600" b="1" dirty="0" smtClean="0">
                <a:solidFill>
                  <a:prstClr val="black"/>
                </a:solidFill>
                <a:latin typeface="Arial" panose="020B0604020202020204" pitchFamily="34" charset="0"/>
                <a:cs typeface="Arial" panose="020B0604020202020204" pitchFamily="34" charset="0"/>
              </a:rPr>
              <a:t>19</a:t>
            </a:r>
            <a:r>
              <a:rPr lang="de-DE" sz="1600" dirty="0" smtClean="0">
                <a:solidFill>
                  <a:prstClr val="black"/>
                </a:solidFill>
                <a:latin typeface="Arial" panose="020B0604020202020204" pitchFamily="34" charset="0"/>
                <a:cs typeface="Arial" panose="020B0604020202020204" pitchFamily="34" charset="0"/>
              </a:rPr>
              <a:t> </a:t>
            </a:r>
            <a:r>
              <a:rPr lang="de-DE" sz="1600" dirty="0" err="1" smtClean="0">
                <a:solidFill>
                  <a:prstClr val="black"/>
                </a:solidFill>
                <a:latin typeface="Arial" panose="020B0604020202020204" pitchFamily="34" charset="0"/>
                <a:cs typeface="Arial" panose="020B0604020202020204" pitchFamily="34" charset="0"/>
              </a:rPr>
              <a:t>labs</a:t>
            </a:r>
            <a:r>
              <a:rPr lang="de-DE" sz="1600" dirty="0" smtClean="0">
                <a:solidFill>
                  <a:prstClr val="black"/>
                </a:solidFill>
                <a:latin typeface="Arial" panose="020B0604020202020204" pitchFamily="34" charset="0"/>
                <a:cs typeface="Arial" panose="020B0604020202020204" pitchFamily="34" charset="0"/>
              </a:rPr>
              <a:t>:</a:t>
            </a:r>
          </a:p>
          <a:p>
            <a:pPr eaLnBrk="1" fontAlgn="auto" hangingPunct="1">
              <a:spcBef>
                <a:spcPts val="0"/>
              </a:spcBef>
              <a:spcAft>
                <a:spcPts val="0"/>
              </a:spcAft>
            </a:pPr>
            <a:r>
              <a:rPr lang="de-DE" sz="1600" dirty="0" smtClean="0">
                <a:solidFill>
                  <a:prstClr val="black"/>
                </a:solidFill>
                <a:latin typeface="Arial" panose="020B0604020202020204" pitchFamily="34" charset="0"/>
                <a:cs typeface="Arial" panose="020B0604020202020204" pitchFamily="34" charset="0"/>
              </a:rPr>
              <a:t>        </a:t>
            </a:r>
            <a:r>
              <a:rPr lang="de-DE" sz="1400" dirty="0" smtClean="0">
                <a:solidFill>
                  <a:prstClr val="black"/>
                </a:solidFill>
                <a:latin typeface="Arial" panose="020B0604020202020204" pitchFamily="34" charset="0"/>
                <a:cs typeface="Arial" panose="020B0604020202020204" pitchFamily="34" charset="0"/>
              </a:rPr>
              <a:t>- </a:t>
            </a:r>
            <a:r>
              <a:rPr lang="de-DE" sz="1400" b="1" dirty="0" smtClean="0">
                <a:solidFill>
                  <a:prstClr val="black"/>
                </a:solidFill>
                <a:latin typeface="Arial" panose="020B0604020202020204" pitchFamily="34" charset="0"/>
                <a:cs typeface="Arial" panose="020B0604020202020204" pitchFamily="34" charset="0"/>
              </a:rPr>
              <a:t>15</a:t>
            </a:r>
            <a:r>
              <a:rPr lang="de-DE" sz="1400" dirty="0" smtClean="0">
                <a:solidFill>
                  <a:prstClr val="black"/>
                </a:solidFill>
                <a:latin typeface="Arial" panose="020B0604020202020204" pitchFamily="34" charset="0"/>
                <a:cs typeface="Arial" panose="020B0604020202020204" pitchFamily="34" charset="0"/>
              </a:rPr>
              <a:t> countries/ </a:t>
            </a:r>
            <a:r>
              <a:rPr lang="de-DE" sz="1400" b="1" dirty="0" smtClean="0">
                <a:solidFill>
                  <a:prstClr val="black"/>
                </a:solidFill>
                <a:latin typeface="Arial" panose="020B0604020202020204" pitchFamily="34" charset="0"/>
                <a:cs typeface="Arial" panose="020B0604020202020204" pitchFamily="34" charset="0"/>
              </a:rPr>
              <a:t>16</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labs</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for</a:t>
            </a:r>
            <a:r>
              <a:rPr lang="de-DE" sz="1400" dirty="0" smtClean="0">
                <a:solidFill>
                  <a:prstClr val="black"/>
                </a:solidFill>
                <a:latin typeface="Arial" panose="020B0604020202020204" pitchFamily="34" charset="0"/>
                <a:cs typeface="Arial" panose="020B0604020202020204" pitchFamily="34" charset="0"/>
              </a:rPr>
              <a:t> </a:t>
            </a:r>
            <a:r>
              <a:rPr lang="de-DE" sz="1400" b="1" dirty="0" smtClean="0">
                <a:solidFill>
                  <a:prstClr val="black"/>
                </a:solidFill>
                <a:latin typeface="Arial" panose="020B0604020202020204" pitchFamily="34" charset="0"/>
                <a:cs typeface="Arial" panose="020B0604020202020204" pitchFamily="34" charset="0"/>
              </a:rPr>
              <a:t>al</a:t>
            </a:r>
            <a:r>
              <a:rPr lang="de-DE" sz="1400" dirty="0" smtClean="0">
                <a:solidFill>
                  <a:prstClr val="black"/>
                </a:solidFill>
                <a:latin typeface="Arial" panose="020B0604020202020204" pitchFamily="34" charset="0"/>
                <a:cs typeface="Arial" panose="020B0604020202020204" pitchFamily="34" charset="0"/>
              </a:rPr>
              <a:t>l </a:t>
            </a:r>
            <a:r>
              <a:rPr lang="de-DE" sz="1400" dirty="0" err="1" smtClean="0">
                <a:solidFill>
                  <a:prstClr val="black"/>
                </a:solidFill>
                <a:latin typeface="Arial" panose="020B0604020202020204" pitchFamily="34" charset="0"/>
                <a:cs typeface="Arial" panose="020B0604020202020204" pitchFamily="34" charset="0"/>
              </a:rPr>
              <a:t>samples</a:t>
            </a:r>
            <a:endParaRPr lang="de-DE" sz="1400" dirty="0" smtClean="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pPr>
            <a:r>
              <a:rPr lang="de-DE" sz="1400" dirty="0">
                <a:solidFill>
                  <a:prstClr val="black"/>
                </a:solidFill>
                <a:latin typeface="Arial" panose="020B0604020202020204" pitchFamily="34" charset="0"/>
                <a:cs typeface="Arial" panose="020B0604020202020204" pitchFamily="34" charset="0"/>
              </a:rPr>
              <a:t> </a:t>
            </a:r>
            <a:r>
              <a:rPr lang="de-DE" sz="1400" dirty="0" smtClean="0">
                <a:solidFill>
                  <a:prstClr val="black"/>
                </a:solidFill>
                <a:latin typeface="Arial" panose="020B0604020202020204" pitchFamily="34" charset="0"/>
                <a:cs typeface="Arial" panose="020B0604020202020204" pitchFamily="34" charset="0"/>
              </a:rPr>
              <a:t>         -  </a:t>
            </a:r>
            <a:r>
              <a:rPr lang="de-DE" sz="1400" b="1" dirty="0" smtClean="0">
                <a:solidFill>
                  <a:prstClr val="black"/>
                </a:solidFill>
                <a:latin typeface="Arial" panose="020B0604020202020204" pitchFamily="34" charset="0"/>
                <a:cs typeface="Arial" panose="020B0604020202020204" pitchFamily="34" charset="0"/>
              </a:rPr>
              <a:t>2</a:t>
            </a:r>
            <a:r>
              <a:rPr lang="de-DE" sz="1400" dirty="0" smtClean="0">
                <a:solidFill>
                  <a:prstClr val="black"/>
                </a:solidFill>
                <a:latin typeface="Arial" panose="020B0604020202020204" pitchFamily="34" charset="0"/>
                <a:cs typeface="Arial" panose="020B0604020202020204" pitchFamily="34" charset="0"/>
              </a:rPr>
              <a:t> countries </a:t>
            </a:r>
            <a:r>
              <a:rPr lang="de-DE" sz="1400" dirty="0" err="1" smtClean="0">
                <a:solidFill>
                  <a:prstClr val="black"/>
                </a:solidFill>
                <a:latin typeface="Arial" panose="020B0604020202020204" pitchFamily="34" charset="0"/>
                <a:cs typeface="Arial" panose="020B0604020202020204" pitchFamily="34" charset="0"/>
              </a:rPr>
              <a:t>for</a:t>
            </a:r>
            <a:r>
              <a:rPr lang="de-DE" sz="1400" dirty="0" smtClean="0">
                <a:solidFill>
                  <a:prstClr val="black"/>
                </a:solidFill>
                <a:latin typeface="Arial" panose="020B0604020202020204" pitchFamily="34" charset="0"/>
                <a:cs typeface="Arial" panose="020B0604020202020204" pitchFamily="34" charset="0"/>
              </a:rPr>
              <a:t> </a:t>
            </a:r>
            <a:r>
              <a:rPr lang="de-DE" sz="1400" b="1" dirty="0" err="1" smtClean="0">
                <a:solidFill>
                  <a:prstClr val="black"/>
                </a:solidFill>
                <a:latin typeface="Arial" panose="020B0604020202020204" pitchFamily="34" charset="0"/>
                <a:cs typeface="Arial" panose="020B0604020202020204" pitchFamily="34" charset="0"/>
              </a:rPr>
              <a:t>two</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samples</a:t>
            </a:r>
            <a:endParaRPr lang="de-DE" sz="1400" dirty="0" smtClean="0">
              <a:solidFill>
                <a:prstClr val="black"/>
              </a:solidFill>
              <a:latin typeface="Arial" panose="020B0604020202020204" pitchFamily="34" charset="0"/>
              <a:cs typeface="Arial" panose="020B0604020202020204" pitchFamily="34" charset="0"/>
            </a:endParaRPr>
          </a:p>
          <a:p>
            <a:pPr eaLnBrk="1" fontAlgn="auto" hangingPunct="1">
              <a:spcBef>
                <a:spcPts val="0"/>
              </a:spcBef>
              <a:spcAft>
                <a:spcPts val="0"/>
              </a:spcAft>
            </a:pPr>
            <a:r>
              <a:rPr lang="de-DE" sz="1400" dirty="0">
                <a:solidFill>
                  <a:prstClr val="black"/>
                </a:solidFill>
                <a:latin typeface="Arial" panose="020B0604020202020204" pitchFamily="34" charset="0"/>
                <a:cs typeface="Arial" panose="020B0604020202020204" pitchFamily="34" charset="0"/>
              </a:rPr>
              <a:t> </a:t>
            </a:r>
            <a:r>
              <a:rPr lang="de-DE" sz="1400" dirty="0" smtClean="0">
                <a:solidFill>
                  <a:prstClr val="black"/>
                </a:solidFill>
                <a:latin typeface="Arial" panose="020B0604020202020204" pitchFamily="34" charset="0"/>
                <a:cs typeface="Arial" panose="020B0604020202020204" pitchFamily="34" charset="0"/>
              </a:rPr>
              <a:t>         -  </a:t>
            </a:r>
            <a:r>
              <a:rPr lang="de-DE" sz="1400" b="1" dirty="0" smtClean="0">
                <a:solidFill>
                  <a:prstClr val="black"/>
                </a:solidFill>
                <a:latin typeface="Arial" panose="020B0604020202020204" pitchFamily="34" charset="0"/>
                <a:cs typeface="Arial" panose="020B0604020202020204" pitchFamily="34" charset="0"/>
              </a:rPr>
              <a:t>1</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country</a:t>
            </a:r>
            <a:r>
              <a:rPr lang="de-DE" sz="1400" dirty="0" smtClean="0">
                <a:solidFill>
                  <a:prstClr val="black"/>
                </a:solidFill>
                <a:latin typeface="Arial" panose="020B0604020202020204" pitchFamily="34" charset="0"/>
                <a:cs typeface="Arial" panose="020B0604020202020204" pitchFamily="34" charset="0"/>
              </a:rPr>
              <a:t> </a:t>
            </a:r>
            <a:r>
              <a:rPr lang="de-DE" sz="1400" dirty="0" err="1" smtClean="0">
                <a:solidFill>
                  <a:prstClr val="black"/>
                </a:solidFill>
                <a:latin typeface="Arial" panose="020B0604020202020204" pitchFamily="34" charset="0"/>
                <a:cs typeface="Arial" panose="020B0604020202020204" pitchFamily="34" charset="0"/>
              </a:rPr>
              <a:t>for</a:t>
            </a:r>
            <a:r>
              <a:rPr lang="de-DE" sz="1400" dirty="0" smtClean="0">
                <a:solidFill>
                  <a:prstClr val="black"/>
                </a:solidFill>
                <a:latin typeface="Arial" panose="020B0604020202020204" pitchFamily="34" charset="0"/>
                <a:cs typeface="Arial" panose="020B0604020202020204" pitchFamily="34" charset="0"/>
              </a:rPr>
              <a:t> </a:t>
            </a:r>
            <a:r>
              <a:rPr lang="de-DE" sz="1400" b="1" dirty="0" err="1" smtClean="0">
                <a:solidFill>
                  <a:prstClr val="black"/>
                </a:solidFill>
                <a:latin typeface="Arial" panose="020B0604020202020204" pitchFamily="34" charset="0"/>
                <a:cs typeface="Arial" panose="020B0604020202020204" pitchFamily="34" charset="0"/>
              </a:rPr>
              <a:t>one</a:t>
            </a:r>
            <a:r>
              <a:rPr lang="de-DE" sz="1400" dirty="0" smtClean="0">
                <a:solidFill>
                  <a:prstClr val="black"/>
                </a:solidFill>
                <a:latin typeface="Arial" panose="020B0604020202020204" pitchFamily="34" charset="0"/>
                <a:cs typeface="Arial" panose="020B0604020202020204" pitchFamily="34" charset="0"/>
              </a:rPr>
              <a:t> sample  </a:t>
            </a:r>
          </a:p>
          <a:p>
            <a:pPr eaLnBrk="1" fontAlgn="auto" hangingPunct="1">
              <a:spcBef>
                <a:spcPts val="0"/>
              </a:spcBef>
              <a:spcAft>
                <a:spcPts val="0"/>
              </a:spcAft>
            </a:pPr>
            <a:r>
              <a:rPr lang="de-DE" sz="1600" b="1" dirty="0" smtClean="0">
                <a:solidFill>
                  <a:srgbClr val="008000"/>
                </a:solidFill>
                <a:latin typeface="Arial" panose="020B0604020202020204" pitchFamily="34" charset="0"/>
                <a:cs typeface="Arial" panose="020B0604020202020204" pitchFamily="34" charset="0"/>
              </a:rPr>
              <a:t>-</a:t>
            </a:r>
            <a:r>
              <a:rPr lang="de-DE" sz="1600" dirty="0" smtClean="0">
                <a:solidFill>
                  <a:srgbClr val="008000"/>
                </a:solidFill>
                <a:latin typeface="Arial" panose="020B0604020202020204" pitchFamily="34" charset="0"/>
                <a:cs typeface="Arial" panose="020B0604020202020204" pitchFamily="34" charset="0"/>
              </a:rPr>
              <a:t> All </a:t>
            </a:r>
            <a:r>
              <a:rPr lang="de-DE" sz="1600" dirty="0" err="1">
                <a:solidFill>
                  <a:srgbClr val="008000"/>
                </a:solidFill>
                <a:latin typeface="Arial" panose="020B0604020202020204" pitchFamily="34" charset="0"/>
                <a:cs typeface="Arial" panose="020B0604020202020204" pitchFamily="34" charset="0"/>
              </a:rPr>
              <a:t>samples</a:t>
            </a:r>
            <a:r>
              <a:rPr lang="de-DE" sz="1600" dirty="0">
                <a:solidFill>
                  <a:srgbClr val="008000"/>
                </a:solidFill>
                <a:latin typeface="Arial" panose="020B0604020202020204" pitchFamily="34" charset="0"/>
                <a:cs typeface="Arial" panose="020B0604020202020204" pitchFamily="34" charset="0"/>
              </a:rPr>
              <a:t> </a:t>
            </a:r>
            <a:r>
              <a:rPr lang="de-DE" sz="1600" dirty="0" err="1" smtClean="0">
                <a:solidFill>
                  <a:srgbClr val="008000"/>
                </a:solidFill>
                <a:latin typeface="Arial" panose="020B0604020202020204" pitchFamily="34" charset="0"/>
                <a:cs typeface="Arial" panose="020B0604020202020204" pitchFamily="34" charset="0"/>
              </a:rPr>
              <a:t>correctly</a:t>
            </a:r>
            <a:r>
              <a:rPr lang="de-DE" sz="1600" dirty="0" smtClean="0">
                <a:solidFill>
                  <a:srgbClr val="008000"/>
                </a:solidFill>
                <a:latin typeface="Arial" panose="020B0604020202020204" pitchFamily="34" charset="0"/>
                <a:cs typeface="Arial" panose="020B0604020202020204" pitchFamily="34" charset="0"/>
              </a:rPr>
              <a:t> </a:t>
            </a:r>
            <a:r>
              <a:rPr lang="de-DE" sz="1600" dirty="0" err="1" smtClean="0">
                <a:solidFill>
                  <a:srgbClr val="008000"/>
                </a:solidFill>
                <a:latin typeface="Arial" panose="020B0604020202020204" pitchFamily="34" charset="0"/>
                <a:cs typeface="Arial" panose="020B0604020202020204" pitchFamily="34" charset="0"/>
              </a:rPr>
              <a:t>sequenced</a:t>
            </a:r>
            <a:r>
              <a:rPr lang="de-DE" sz="1600" dirty="0" smtClean="0">
                <a:solidFill>
                  <a:srgbClr val="008000"/>
                </a:solidFill>
                <a:latin typeface="Arial" panose="020B0604020202020204" pitchFamily="34" charset="0"/>
                <a:cs typeface="Arial" panose="020B0604020202020204" pitchFamily="34" charset="0"/>
              </a:rPr>
              <a:t> </a:t>
            </a:r>
            <a:r>
              <a:rPr lang="de-DE" sz="1600" dirty="0" err="1" smtClean="0">
                <a:solidFill>
                  <a:srgbClr val="008000"/>
                </a:solidFill>
                <a:latin typeface="Arial" panose="020B0604020202020204" pitchFamily="34" charset="0"/>
                <a:cs typeface="Arial" panose="020B0604020202020204" pitchFamily="34" charset="0"/>
              </a:rPr>
              <a:t>by</a:t>
            </a:r>
            <a:r>
              <a:rPr lang="de-DE" sz="1600" dirty="0" smtClean="0">
                <a:solidFill>
                  <a:srgbClr val="008000"/>
                </a:solidFill>
                <a:latin typeface="Arial" panose="020B0604020202020204" pitchFamily="34" charset="0"/>
                <a:cs typeface="Arial" panose="020B0604020202020204" pitchFamily="34" charset="0"/>
              </a:rPr>
              <a:t> </a:t>
            </a:r>
            <a:r>
              <a:rPr lang="de-DE" sz="1600" b="1" dirty="0" smtClean="0">
                <a:solidFill>
                  <a:srgbClr val="008000"/>
                </a:solidFill>
                <a:latin typeface="Arial" panose="020B0604020202020204" pitchFamily="34" charset="0"/>
                <a:cs typeface="Arial" panose="020B0604020202020204" pitchFamily="34" charset="0"/>
              </a:rPr>
              <a:t>12</a:t>
            </a:r>
            <a:r>
              <a:rPr lang="de-DE" sz="1600" dirty="0" smtClean="0">
                <a:solidFill>
                  <a:srgbClr val="008000"/>
                </a:solidFill>
                <a:latin typeface="Arial" panose="020B0604020202020204" pitchFamily="34" charset="0"/>
                <a:cs typeface="Arial" panose="020B0604020202020204" pitchFamily="34" charset="0"/>
              </a:rPr>
              <a:t> countries/ </a:t>
            </a:r>
            <a:r>
              <a:rPr lang="de-DE" sz="1600" b="1" dirty="0" smtClean="0">
                <a:solidFill>
                  <a:srgbClr val="008000"/>
                </a:solidFill>
                <a:latin typeface="Arial" panose="020B0604020202020204" pitchFamily="34" charset="0"/>
                <a:cs typeface="Arial" panose="020B0604020202020204" pitchFamily="34" charset="0"/>
              </a:rPr>
              <a:t>13</a:t>
            </a:r>
            <a:r>
              <a:rPr lang="de-DE" sz="1600" dirty="0" smtClean="0">
                <a:solidFill>
                  <a:srgbClr val="008000"/>
                </a:solidFill>
                <a:latin typeface="Arial" panose="020B0604020202020204" pitchFamily="34" charset="0"/>
                <a:cs typeface="Arial" panose="020B0604020202020204" pitchFamily="34" charset="0"/>
              </a:rPr>
              <a:t> </a:t>
            </a:r>
            <a:r>
              <a:rPr lang="de-DE" sz="1600" dirty="0" err="1" smtClean="0">
                <a:solidFill>
                  <a:srgbClr val="008000"/>
                </a:solidFill>
                <a:latin typeface="Arial" panose="020B0604020202020204" pitchFamily="34" charset="0"/>
                <a:cs typeface="Arial" panose="020B0604020202020204" pitchFamily="34" charset="0"/>
              </a:rPr>
              <a:t>labs</a:t>
            </a:r>
            <a:endParaRPr lang="de-DE" sz="1600" dirty="0">
              <a:solidFill>
                <a:srgbClr val="008000"/>
              </a:solidFill>
              <a:latin typeface="Arial" panose="020B0604020202020204" pitchFamily="34" charset="0"/>
              <a:cs typeface="Arial" panose="020B0604020202020204" pitchFamily="34" charset="0"/>
            </a:endParaRPr>
          </a:p>
          <a:p>
            <a:pPr eaLnBrk="1" fontAlgn="auto" hangingPunct="1">
              <a:spcBef>
                <a:spcPts val="0"/>
              </a:spcBef>
              <a:spcAft>
                <a:spcPts val="0"/>
              </a:spcAft>
            </a:pPr>
            <a:r>
              <a:rPr lang="de-DE" sz="1600" b="1" dirty="0" smtClean="0">
                <a:solidFill>
                  <a:srgbClr val="C00000"/>
                </a:solidFill>
                <a:latin typeface="Arial" panose="020B0604020202020204" pitchFamily="34" charset="0"/>
                <a:cs typeface="Arial" panose="020B0604020202020204" pitchFamily="34" charset="0"/>
              </a:rPr>
              <a:t>-</a:t>
            </a:r>
            <a:r>
              <a:rPr lang="de-DE" sz="1600" dirty="0" smtClean="0">
                <a:solidFill>
                  <a:srgbClr val="C00000"/>
                </a:solidFill>
                <a:latin typeface="Arial" panose="020B0604020202020204" pitchFamily="34" charset="0"/>
                <a:cs typeface="Arial" panose="020B0604020202020204" pitchFamily="34" charset="0"/>
              </a:rPr>
              <a:t> </a:t>
            </a:r>
            <a:r>
              <a:rPr lang="de-DE" sz="1600" dirty="0" err="1" smtClean="0">
                <a:solidFill>
                  <a:srgbClr val="C00000"/>
                </a:solidFill>
                <a:latin typeface="Arial" panose="020B0604020202020204" pitchFamily="34" charset="0"/>
                <a:cs typeface="Arial" panose="020B0604020202020204" pitchFamily="34" charset="0"/>
              </a:rPr>
              <a:t>Deviations</a:t>
            </a:r>
            <a:r>
              <a:rPr lang="de-DE" sz="1600" dirty="0" smtClean="0">
                <a:solidFill>
                  <a:srgbClr val="C00000"/>
                </a:solidFill>
                <a:latin typeface="Arial" panose="020B0604020202020204" pitchFamily="34" charset="0"/>
                <a:cs typeface="Arial" panose="020B0604020202020204" pitchFamily="34" charset="0"/>
              </a:rPr>
              <a:t> </a:t>
            </a:r>
            <a:r>
              <a:rPr lang="de-DE" sz="1600" dirty="0" err="1" smtClean="0">
                <a:solidFill>
                  <a:srgbClr val="C00000"/>
                </a:solidFill>
                <a:latin typeface="Arial" panose="020B0604020202020204" pitchFamily="34" charset="0"/>
                <a:cs typeface="Arial" panose="020B0604020202020204" pitchFamily="34" charset="0"/>
              </a:rPr>
              <a:t>from</a:t>
            </a:r>
            <a:r>
              <a:rPr lang="de-DE" sz="1600" dirty="0" smtClean="0">
                <a:solidFill>
                  <a:srgbClr val="C00000"/>
                </a:solidFill>
                <a:latin typeface="Arial" panose="020B0604020202020204" pitchFamily="34" charset="0"/>
                <a:cs typeface="Arial" panose="020B0604020202020204" pitchFamily="34" charset="0"/>
              </a:rPr>
              <a:t> </a:t>
            </a:r>
            <a:r>
              <a:rPr lang="de-DE" sz="1600" dirty="0" err="1" smtClean="0">
                <a:solidFill>
                  <a:srgbClr val="C00000"/>
                </a:solidFill>
                <a:latin typeface="Arial" panose="020B0604020202020204" pitchFamily="34" charset="0"/>
                <a:cs typeface="Arial" panose="020B0604020202020204" pitchFamily="34" charset="0"/>
              </a:rPr>
              <a:t>the</a:t>
            </a:r>
            <a:r>
              <a:rPr lang="de-DE" sz="1600" dirty="0" smtClean="0">
                <a:solidFill>
                  <a:srgbClr val="C00000"/>
                </a:solidFill>
                <a:latin typeface="Arial" panose="020B0604020202020204" pitchFamily="34" charset="0"/>
                <a:cs typeface="Arial" panose="020B0604020202020204" pitchFamily="34" charset="0"/>
              </a:rPr>
              <a:t> </a:t>
            </a:r>
            <a:r>
              <a:rPr lang="de-DE" sz="1600" dirty="0" err="1" smtClean="0">
                <a:solidFill>
                  <a:srgbClr val="C00000"/>
                </a:solidFill>
                <a:latin typeface="Arial" panose="020B0604020202020204" pitchFamily="34" charset="0"/>
                <a:cs typeface="Arial" panose="020B0604020202020204" pitchFamily="34" charset="0"/>
              </a:rPr>
              <a:t>reference</a:t>
            </a:r>
            <a:r>
              <a:rPr lang="de-DE" sz="1600" dirty="0" smtClean="0">
                <a:solidFill>
                  <a:srgbClr val="C00000"/>
                </a:solidFill>
                <a:latin typeface="Arial" panose="020B0604020202020204" pitchFamily="34" charset="0"/>
                <a:cs typeface="Arial" panose="020B0604020202020204" pitchFamily="34" charset="0"/>
              </a:rPr>
              <a:t> </a:t>
            </a:r>
            <a:r>
              <a:rPr lang="de-DE" sz="1600" dirty="0" err="1" smtClean="0">
                <a:solidFill>
                  <a:srgbClr val="C00000"/>
                </a:solidFill>
                <a:latin typeface="Arial" panose="020B0604020202020204" pitchFamily="34" charset="0"/>
                <a:cs typeface="Arial" panose="020B0604020202020204" pitchFamily="34" charset="0"/>
              </a:rPr>
              <a:t>sequence</a:t>
            </a:r>
            <a:r>
              <a:rPr lang="de-DE" sz="1600" dirty="0" smtClean="0">
                <a:solidFill>
                  <a:srgbClr val="C00000"/>
                </a:solidFill>
                <a:latin typeface="Arial" panose="020B0604020202020204" pitchFamily="34" charset="0"/>
                <a:cs typeface="Arial" panose="020B0604020202020204" pitchFamily="34" charset="0"/>
              </a:rPr>
              <a:t> in:</a:t>
            </a:r>
          </a:p>
          <a:p>
            <a:pPr lvl="1" eaLnBrk="1" fontAlgn="auto" hangingPunct="1">
              <a:spcBef>
                <a:spcPts val="0"/>
              </a:spcBef>
              <a:spcAft>
                <a:spcPts val="0"/>
              </a:spcAft>
            </a:pPr>
            <a:r>
              <a:rPr lang="de-DE" sz="1400" dirty="0" smtClean="0">
                <a:solidFill>
                  <a:srgbClr val="C00000"/>
                </a:solidFill>
                <a:latin typeface="Arial" panose="020B0604020202020204" pitchFamily="34" charset="0"/>
                <a:cs typeface="Arial" panose="020B0604020202020204" pitchFamily="34" charset="0"/>
              </a:rPr>
              <a:t>- </a:t>
            </a:r>
            <a:r>
              <a:rPr lang="de-DE" sz="1400" dirty="0" err="1" smtClean="0">
                <a:solidFill>
                  <a:srgbClr val="C00000"/>
                </a:solidFill>
                <a:latin typeface="Arial" panose="020B0604020202020204" pitchFamily="34" charset="0"/>
                <a:cs typeface="Arial" panose="020B0604020202020204" pitchFamily="34" charset="0"/>
              </a:rPr>
              <a:t>one</a:t>
            </a:r>
            <a:r>
              <a:rPr lang="de-DE" sz="1400" dirty="0" smtClean="0">
                <a:solidFill>
                  <a:srgbClr val="C00000"/>
                </a:solidFill>
                <a:latin typeface="Arial" panose="020B0604020202020204" pitchFamily="34" charset="0"/>
                <a:cs typeface="Arial" panose="020B0604020202020204" pitchFamily="34" charset="0"/>
              </a:rPr>
              <a:t> sample </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a:t>
            </a:r>
            <a:r>
              <a:rPr lang="de-DE" sz="1400" dirty="0" smtClean="0">
                <a:solidFill>
                  <a:srgbClr val="C00000"/>
                </a:solidFill>
                <a:latin typeface="Arial" panose="020B0604020202020204" pitchFamily="34" charset="0"/>
                <a:cs typeface="Arial" panose="020B0604020202020204" pitchFamily="34" charset="0"/>
              </a:rPr>
              <a:t> </a:t>
            </a:r>
            <a:r>
              <a:rPr lang="de-DE" sz="1400" b="1" dirty="0">
                <a:solidFill>
                  <a:srgbClr val="C00000"/>
                </a:solidFill>
                <a:latin typeface="Arial" panose="020B0604020202020204" pitchFamily="34" charset="0"/>
                <a:cs typeface="Arial" panose="020B0604020202020204" pitchFamily="34" charset="0"/>
              </a:rPr>
              <a:t>3</a:t>
            </a:r>
            <a:r>
              <a:rPr lang="de-DE" sz="1400" dirty="0" smtClean="0">
                <a:solidFill>
                  <a:srgbClr val="C00000"/>
                </a:solidFill>
                <a:latin typeface="Arial" panose="020B0604020202020204" pitchFamily="34" charset="0"/>
                <a:cs typeface="Arial" panose="020B0604020202020204" pitchFamily="34" charset="0"/>
              </a:rPr>
              <a:t> countries  </a:t>
            </a:r>
          </a:p>
          <a:p>
            <a:pPr lvl="1" eaLnBrk="1" fontAlgn="auto" hangingPunct="1">
              <a:spcBef>
                <a:spcPts val="0"/>
              </a:spcBef>
              <a:spcAft>
                <a:spcPts val="0"/>
              </a:spcAft>
            </a:pPr>
            <a:r>
              <a:rPr lang="de-DE" sz="1400" dirty="0" smtClean="0">
                <a:solidFill>
                  <a:srgbClr val="C00000"/>
                </a:solidFill>
                <a:latin typeface="Arial" panose="020B0604020202020204" pitchFamily="34" charset="0"/>
                <a:cs typeface="Arial" panose="020B0604020202020204" pitchFamily="34" charset="0"/>
              </a:rPr>
              <a:t>- </a:t>
            </a:r>
            <a:r>
              <a:rPr lang="de-DE" sz="1400" dirty="0" err="1" smtClean="0">
                <a:solidFill>
                  <a:srgbClr val="C00000"/>
                </a:solidFill>
                <a:latin typeface="Arial" panose="020B0604020202020204" pitchFamily="34" charset="0"/>
                <a:cs typeface="Arial" panose="020B0604020202020204" pitchFamily="34" charset="0"/>
              </a:rPr>
              <a:t>two</a:t>
            </a:r>
            <a:r>
              <a:rPr lang="de-DE" sz="1400" dirty="0" smtClean="0">
                <a:solidFill>
                  <a:srgbClr val="C00000"/>
                </a:solidFill>
                <a:latin typeface="Arial" panose="020B0604020202020204" pitchFamily="34" charset="0"/>
                <a:cs typeface="Arial" panose="020B0604020202020204" pitchFamily="34" charset="0"/>
              </a:rPr>
              <a:t> </a:t>
            </a:r>
            <a:r>
              <a:rPr lang="de-DE" sz="1400" dirty="0" err="1" smtClean="0">
                <a:solidFill>
                  <a:srgbClr val="C00000"/>
                </a:solidFill>
                <a:latin typeface="Arial" panose="020B0604020202020204" pitchFamily="34" charset="0"/>
                <a:cs typeface="Arial" panose="020B0604020202020204" pitchFamily="34" charset="0"/>
              </a:rPr>
              <a:t>samples</a:t>
            </a:r>
            <a:r>
              <a:rPr lang="de-DE" sz="1400" dirty="0" smtClean="0">
                <a:solidFill>
                  <a:srgbClr val="C00000"/>
                </a:solidFill>
                <a:latin typeface="Arial" panose="020B0604020202020204" pitchFamily="34" charset="0"/>
                <a:cs typeface="Arial" panose="020B0604020202020204" pitchFamily="34" charset="0"/>
              </a:rPr>
              <a:t> </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DE" sz="1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1</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DE" sz="1400" dirty="0" err="1" smtClean="0">
                <a:solidFill>
                  <a:srgbClr val="C00000"/>
                </a:solidFill>
                <a:latin typeface="Arial" panose="020B0604020202020204" pitchFamily="34" charset="0"/>
                <a:cs typeface="Arial" panose="020B0604020202020204" pitchFamily="34" charset="0"/>
                <a:sym typeface="Wingdings" panose="05000000000000000000" pitchFamily="2" charset="2"/>
              </a:rPr>
              <a:t>country</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DE" sz="1400" dirty="0" smtClean="0">
                <a:solidFill>
                  <a:srgbClr val="C00000"/>
                </a:solidFill>
                <a:latin typeface="Arial" panose="020B0604020202020204" pitchFamily="34" charset="0"/>
                <a:cs typeface="Arial" panose="020B0604020202020204" pitchFamily="34" charset="0"/>
              </a:rPr>
              <a:t> </a:t>
            </a:r>
          </a:p>
          <a:p>
            <a:pPr lvl="1" eaLnBrk="1" fontAlgn="auto" hangingPunct="1">
              <a:spcBef>
                <a:spcPts val="0"/>
              </a:spcBef>
              <a:spcAft>
                <a:spcPts val="0"/>
              </a:spcAft>
            </a:pPr>
            <a:r>
              <a:rPr lang="de-DE" sz="1400" dirty="0" smtClean="0">
                <a:solidFill>
                  <a:srgbClr val="C00000"/>
                </a:solidFill>
                <a:latin typeface="Arial" panose="020B0604020202020204" pitchFamily="34" charset="0"/>
                <a:cs typeface="Arial" panose="020B0604020202020204" pitchFamily="34" charset="0"/>
              </a:rPr>
              <a:t>- </a:t>
            </a:r>
            <a:r>
              <a:rPr lang="de-DE" sz="1400" dirty="0" err="1" smtClean="0">
                <a:solidFill>
                  <a:srgbClr val="C00000"/>
                </a:solidFill>
                <a:latin typeface="Arial" panose="020B0604020202020204" pitchFamily="34" charset="0"/>
                <a:cs typeface="Arial" panose="020B0604020202020204" pitchFamily="34" charset="0"/>
              </a:rPr>
              <a:t>three</a:t>
            </a:r>
            <a:r>
              <a:rPr lang="de-DE" sz="1400" dirty="0" smtClean="0">
                <a:solidFill>
                  <a:srgbClr val="C00000"/>
                </a:solidFill>
                <a:latin typeface="Arial" panose="020B0604020202020204" pitchFamily="34" charset="0"/>
                <a:cs typeface="Arial" panose="020B0604020202020204" pitchFamily="34" charset="0"/>
              </a:rPr>
              <a:t> </a:t>
            </a:r>
            <a:r>
              <a:rPr lang="de-DE" sz="1400" dirty="0" err="1" smtClean="0">
                <a:solidFill>
                  <a:srgbClr val="C00000"/>
                </a:solidFill>
                <a:latin typeface="Arial" panose="020B0604020202020204" pitchFamily="34" charset="0"/>
                <a:cs typeface="Arial" panose="020B0604020202020204" pitchFamily="34" charset="0"/>
              </a:rPr>
              <a:t>samples</a:t>
            </a:r>
            <a:r>
              <a:rPr lang="de-DE" sz="1400" dirty="0" smtClean="0">
                <a:solidFill>
                  <a:srgbClr val="C00000"/>
                </a:solidFill>
                <a:latin typeface="Arial" panose="020B0604020202020204" pitchFamily="34" charset="0"/>
                <a:cs typeface="Arial" panose="020B0604020202020204" pitchFamily="34" charset="0"/>
              </a:rPr>
              <a:t> </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a:t>
            </a:r>
            <a:r>
              <a:rPr lang="de-DE" sz="1400" b="1" dirty="0" smtClean="0">
                <a:solidFill>
                  <a:srgbClr val="C00000"/>
                </a:solidFill>
                <a:latin typeface="Arial" panose="020B0604020202020204" pitchFamily="34" charset="0"/>
                <a:cs typeface="Arial" panose="020B0604020202020204" pitchFamily="34" charset="0"/>
                <a:sym typeface="Wingdings" panose="05000000000000000000" pitchFamily="2" charset="2"/>
              </a:rPr>
              <a:t>2</a:t>
            </a:r>
            <a:r>
              <a:rPr lang="de-DE" sz="1400" dirty="0" smtClean="0">
                <a:solidFill>
                  <a:srgbClr val="C00000"/>
                </a:solidFill>
                <a:latin typeface="Arial" panose="020B0604020202020204" pitchFamily="34" charset="0"/>
                <a:cs typeface="Arial" panose="020B0604020202020204" pitchFamily="34" charset="0"/>
                <a:sym typeface="Wingdings" panose="05000000000000000000" pitchFamily="2" charset="2"/>
              </a:rPr>
              <a:t> countries</a:t>
            </a:r>
            <a:endParaRPr lang="de-DE" sz="1400" dirty="0">
              <a:solidFill>
                <a:srgbClr val="C00000"/>
              </a:solidFill>
              <a:latin typeface="Arial" panose="020B0604020202020204" pitchFamily="34" charset="0"/>
              <a:cs typeface="Arial" panose="020B0604020202020204" pitchFamily="34" charset="0"/>
            </a:endParaRPr>
          </a:p>
        </p:txBody>
      </p:sp>
      <p:sp>
        <p:nvSpPr>
          <p:cNvPr id="59" name="Ellipse 58"/>
          <p:cNvSpPr/>
          <p:nvPr/>
        </p:nvSpPr>
        <p:spPr>
          <a:xfrm>
            <a:off x="5368191" y="888859"/>
            <a:ext cx="1315292" cy="538426"/>
          </a:xfrm>
          <a:prstGeom prst="ellipse">
            <a:avLst/>
          </a:prstGeom>
          <a:solidFill>
            <a:schemeClr val="bg1">
              <a:lumMod val="85000"/>
            </a:schemeClr>
          </a:solidFill>
          <a:ln>
            <a:solidFill>
              <a:srgbClr val="FF33CC"/>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err="1" smtClean="0">
                <a:solidFill>
                  <a:srgbClr val="C00000"/>
                </a:solidFill>
                <a:latin typeface="Arial" panose="020B0604020202020204" pitchFamily="34" charset="0"/>
                <a:cs typeface="Arial" panose="020B0604020202020204" pitchFamily="34" charset="0"/>
              </a:rPr>
              <a:t>Incomplete</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ends</a:t>
            </a:r>
            <a:endParaRPr lang="de-DE" sz="1200" dirty="0">
              <a:solidFill>
                <a:srgbClr val="C00000"/>
              </a:solidFill>
              <a:latin typeface="Arial" panose="020B0604020202020204" pitchFamily="34" charset="0"/>
              <a:cs typeface="Arial" panose="020B0604020202020204" pitchFamily="34" charset="0"/>
            </a:endParaRPr>
          </a:p>
        </p:txBody>
      </p:sp>
      <p:cxnSp>
        <p:nvCxnSpPr>
          <p:cNvPr id="7" name="Gerade Verbindung mit Pfeil 6"/>
          <p:cNvCxnSpPr>
            <a:stCxn id="59" idx="4"/>
          </p:cNvCxnSpPr>
          <p:nvPr/>
        </p:nvCxnSpPr>
        <p:spPr>
          <a:xfrm>
            <a:off x="6025837" y="1427285"/>
            <a:ext cx="814415" cy="2022235"/>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62" name="Gerade Verbindung mit Pfeil 61"/>
          <p:cNvCxnSpPr>
            <a:stCxn id="59" idx="4"/>
          </p:cNvCxnSpPr>
          <p:nvPr/>
        </p:nvCxnSpPr>
        <p:spPr>
          <a:xfrm>
            <a:off x="6025837" y="1427285"/>
            <a:ext cx="2230879" cy="2289747"/>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63" name="Gerade Verbindung mit Pfeil 62"/>
          <p:cNvCxnSpPr>
            <a:stCxn id="59" idx="4"/>
          </p:cNvCxnSpPr>
          <p:nvPr/>
        </p:nvCxnSpPr>
        <p:spPr>
          <a:xfrm flipH="1">
            <a:off x="5904148" y="1427285"/>
            <a:ext cx="121689" cy="813583"/>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64" name="Gerade Verbindung mit Pfeil 63"/>
          <p:cNvCxnSpPr>
            <a:stCxn id="59" idx="4"/>
          </p:cNvCxnSpPr>
          <p:nvPr/>
        </p:nvCxnSpPr>
        <p:spPr>
          <a:xfrm>
            <a:off x="6025837" y="1427285"/>
            <a:ext cx="22327" cy="2022235"/>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a:stCxn id="59" idx="4"/>
          </p:cNvCxnSpPr>
          <p:nvPr/>
        </p:nvCxnSpPr>
        <p:spPr>
          <a:xfrm flipH="1">
            <a:off x="1763688" y="1427285"/>
            <a:ext cx="4262149" cy="502184"/>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70" name="Gerade Verbindung mit Pfeil 69"/>
          <p:cNvCxnSpPr>
            <a:stCxn id="59" idx="4"/>
          </p:cNvCxnSpPr>
          <p:nvPr/>
        </p:nvCxnSpPr>
        <p:spPr>
          <a:xfrm flipH="1">
            <a:off x="3851920" y="1427285"/>
            <a:ext cx="2173917" cy="502184"/>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74" name="Gerade Verbindung mit Pfeil 73"/>
          <p:cNvCxnSpPr/>
          <p:nvPr/>
        </p:nvCxnSpPr>
        <p:spPr>
          <a:xfrm flipH="1">
            <a:off x="5580112" y="1427285"/>
            <a:ext cx="445725" cy="345531"/>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77" name="Gerade Verbindung mit Pfeil 76"/>
          <p:cNvCxnSpPr>
            <a:stCxn id="59" idx="4"/>
          </p:cNvCxnSpPr>
          <p:nvPr/>
        </p:nvCxnSpPr>
        <p:spPr>
          <a:xfrm flipH="1">
            <a:off x="4306429" y="1427285"/>
            <a:ext cx="1719408" cy="502184"/>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cxnSp>
        <p:nvCxnSpPr>
          <p:cNvPr id="80" name="Gerade Verbindung mit Pfeil 79"/>
          <p:cNvCxnSpPr>
            <a:stCxn id="59" idx="4"/>
          </p:cNvCxnSpPr>
          <p:nvPr/>
        </p:nvCxnSpPr>
        <p:spPr>
          <a:xfrm flipH="1">
            <a:off x="5436096" y="1427285"/>
            <a:ext cx="589741" cy="345531"/>
          </a:xfrm>
          <a:prstGeom prst="straightConnector1">
            <a:avLst/>
          </a:prstGeom>
          <a:ln w="6350">
            <a:solidFill>
              <a:srgbClr val="FF33CC"/>
            </a:solidFill>
            <a:tailEnd type="arrow"/>
          </a:ln>
        </p:spPr>
        <p:style>
          <a:lnRef idx="2">
            <a:schemeClr val="accent1"/>
          </a:lnRef>
          <a:fillRef idx="0">
            <a:schemeClr val="accent1"/>
          </a:fillRef>
          <a:effectRef idx="1">
            <a:schemeClr val="accent1"/>
          </a:effectRef>
          <a:fontRef idx="minor">
            <a:schemeClr val="tx1"/>
          </a:fontRef>
        </p:style>
      </p:cxnSp>
      <p:sp>
        <p:nvSpPr>
          <p:cNvPr id="86" name="Ellipse 85"/>
          <p:cNvSpPr/>
          <p:nvPr/>
        </p:nvSpPr>
        <p:spPr>
          <a:xfrm>
            <a:off x="3249073" y="888859"/>
            <a:ext cx="1496513" cy="548242"/>
          </a:xfrm>
          <a:prstGeom prst="ellipse">
            <a:avLst/>
          </a:prstGeom>
          <a:solidFill>
            <a:schemeClr val="bg1">
              <a:lumMod val="85000"/>
            </a:schemeClr>
          </a:solidFill>
          <a:ln>
            <a:solidFill>
              <a:srgbClr val="993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err="1" smtClean="0">
                <a:solidFill>
                  <a:srgbClr val="C00000"/>
                </a:solidFill>
                <a:latin typeface="Arial" panose="020B0604020202020204" pitchFamily="34" charset="0"/>
                <a:cs typeface="Arial" panose="020B0604020202020204" pitchFamily="34" charset="0"/>
              </a:rPr>
              <a:t>Mismatch</a:t>
            </a:r>
            <a:r>
              <a:rPr lang="de-DE" sz="1200" dirty="0" smtClean="0">
                <a:solidFill>
                  <a:srgbClr val="C00000"/>
                </a:solidFill>
                <a:latin typeface="Arial" panose="020B0604020202020204" pitchFamily="34" charset="0"/>
                <a:cs typeface="Arial" panose="020B0604020202020204" pitchFamily="34" charset="0"/>
              </a:rPr>
              <a:t> at </a:t>
            </a:r>
            <a:r>
              <a:rPr lang="de-DE" sz="1200" dirty="0" err="1" smtClean="0">
                <a:solidFill>
                  <a:srgbClr val="C00000"/>
                </a:solidFill>
                <a:latin typeface="Arial" panose="020B0604020202020204" pitchFamily="34" charset="0"/>
                <a:cs typeface="Arial" panose="020B0604020202020204" pitchFamily="34" charset="0"/>
              </a:rPr>
              <a:t>one</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or</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more</a:t>
            </a:r>
            <a:r>
              <a:rPr lang="de-DE" sz="1200" dirty="0" smtClean="0">
                <a:solidFill>
                  <a:srgbClr val="C00000"/>
                </a:solidFill>
                <a:latin typeface="Arial" panose="020B0604020202020204" pitchFamily="34" charset="0"/>
                <a:cs typeface="Arial" panose="020B0604020202020204" pitchFamily="34" charset="0"/>
              </a:rPr>
              <a:t> pos.</a:t>
            </a:r>
            <a:endParaRPr lang="de-DE" sz="1200" dirty="0">
              <a:solidFill>
                <a:srgbClr val="C00000"/>
              </a:solidFill>
              <a:latin typeface="Arial" panose="020B0604020202020204" pitchFamily="34" charset="0"/>
              <a:cs typeface="Arial" panose="020B0604020202020204" pitchFamily="34" charset="0"/>
            </a:endParaRPr>
          </a:p>
        </p:txBody>
      </p:sp>
      <p:cxnSp>
        <p:nvCxnSpPr>
          <p:cNvPr id="87" name="Gerade Verbindung mit Pfeil 86"/>
          <p:cNvCxnSpPr>
            <a:stCxn id="86" idx="4"/>
          </p:cNvCxnSpPr>
          <p:nvPr/>
        </p:nvCxnSpPr>
        <p:spPr>
          <a:xfrm>
            <a:off x="3997330" y="1437101"/>
            <a:ext cx="1733636" cy="628070"/>
          </a:xfrm>
          <a:prstGeom prst="straightConnector1">
            <a:avLst/>
          </a:prstGeom>
          <a:ln w="6350">
            <a:solidFill>
              <a:srgbClr val="9933FF"/>
            </a:solidFill>
            <a:tailEnd type="arrow"/>
          </a:ln>
        </p:spPr>
        <p:style>
          <a:lnRef idx="2">
            <a:schemeClr val="accent1"/>
          </a:lnRef>
          <a:fillRef idx="0">
            <a:schemeClr val="accent1"/>
          </a:fillRef>
          <a:effectRef idx="1">
            <a:schemeClr val="accent1"/>
          </a:effectRef>
          <a:fontRef idx="minor">
            <a:schemeClr val="tx1"/>
          </a:fontRef>
        </p:style>
      </p:cxnSp>
      <p:cxnSp>
        <p:nvCxnSpPr>
          <p:cNvPr id="90" name="Gerade Verbindung mit Pfeil 89"/>
          <p:cNvCxnSpPr>
            <a:stCxn id="86" idx="4"/>
          </p:cNvCxnSpPr>
          <p:nvPr/>
        </p:nvCxnSpPr>
        <p:spPr>
          <a:xfrm>
            <a:off x="3997330" y="1437101"/>
            <a:ext cx="1886036" cy="1091799"/>
          </a:xfrm>
          <a:prstGeom prst="straightConnector1">
            <a:avLst/>
          </a:prstGeom>
          <a:ln w="6350">
            <a:solidFill>
              <a:srgbClr val="9933FF"/>
            </a:solidFill>
            <a:tailEnd type="arrow"/>
          </a:ln>
        </p:spPr>
        <p:style>
          <a:lnRef idx="2">
            <a:schemeClr val="accent1"/>
          </a:lnRef>
          <a:fillRef idx="0">
            <a:schemeClr val="accent1"/>
          </a:fillRef>
          <a:effectRef idx="1">
            <a:schemeClr val="accent1"/>
          </a:effectRef>
          <a:fontRef idx="minor">
            <a:schemeClr val="tx1"/>
          </a:fontRef>
        </p:style>
      </p:cxnSp>
      <p:cxnSp>
        <p:nvCxnSpPr>
          <p:cNvPr id="93" name="Gerade Verbindung mit Pfeil 92"/>
          <p:cNvCxnSpPr>
            <a:stCxn id="86" idx="4"/>
          </p:cNvCxnSpPr>
          <p:nvPr/>
        </p:nvCxnSpPr>
        <p:spPr>
          <a:xfrm flipH="1">
            <a:off x="3791569" y="1437101"/>
            <a:ext cx="205761" cy="492368"/>
          </a:xfrm>
          <a:prstGeom prst="straightConnector1">
            <a:avLst/>
          </a:prstGeom>
          <a:ln w="6350">
            <a:solidFill>
              <a:srgbClr val="9933FF"/>
            </a:solidFill>
            <a:tailEnd type="arrow"/>
          </a:ln>
        </p:spPr>
        <p:style>
          <a:lnRef idx="2">
            <a:schemeClr val="accent1"/>
          </a:lnRef>
          <a:fillRef idx="0">
            <a:schemeClr val="accent1"/>
          </a:fillRef>
          <a:effectRef idx="1">
            <a:schemeClr val="accent1"/>
          </a:effectRef>
          <a:fontRef idx="minor">
            <a:schemeClr val="tx1"/>
          </a:fontRef>
        </p:style>
      </p:cxnSp>
      <p:cxnSp>
        <p:nvCxnSpPr>
          <p:cNvPr id="96" name="Gerade Verbindung mit Pfeil 95"/>
          <p:cNvCxnSpPr>
            <a:stCxn id="86" idx="4"/>
          </p:cNvCxnSpPr>
          <p:nvPr/>
        </p:nvCxnSpPr>
        <p:spPr>
          <a:xfrm>
            <a:off x="3997330" y="1437101"/>
            <a:ext cx="1370861" cy="564108"/>
          </a:xfrm>
          <a:prstGeom prst="straightConnector1">
            <a:avLst/>
          </a:prstGeom>
          <a:ln w="6350">
            <a:solidFill>
              <a:srgbClr val="9933FF"/>
            </a:solidFill>
            <a:tailEnd type="arrow"/>
          </a:ln>
        </p:spPr>
        <p:style>
          <a:lnRef idx="2">
            <a:schemeClr val="accent1"/>
          </a:lnRef>
          <a:fillRef idx="0">
            <a:schemeClr val="accent1"/>
          </a:fillRef>
          <a:effectRef idx="1">
            <a:schemeClr val="accent1"/>
          </a:effectRef>
          <a:fontRef idx="minor">
            <a:schemeClr val="tx1"/>
          </a:fontRef>
        </p:style>
      </p:cxnSp>
      <p:cxnSp>
        <p:nvCxnSpPr>
          <p:cNvPr id="101" name="Gerade Verbindung mit Pfeil 100"/>
          <p:cNvCxnSpPr>
            <a:stCxn id="86" idx="4"/>
          </p:cNvCxnSpPr>
          <p:nvPr/>
        </p:nvCxnSpPr>
        <p:spPr>
          <a:xfrm>
            <a:off x="3997330" y="1437101"/>
            <a:ext cx="1546778" cy="731759"/>
          </a:xfrm>
          <a:prstGeom prst="straightConnector1">
            <a:avLst/>
          </a:prstGeom>
          <a:ln w="6350">
            <a:solidFill>
              <a:srgbClr val="9933FF"/>
            </a:solidFill>
            <a:tailEnd type="arrow"/>
          </a:ln>
        </p:spPr>
        <p:style>
          <a:lnRef idx="2">
            <a:schemeClr val="accent1"/>
          </a:lnRef>
          <a:fillRef idx="0">
            <a:schemeClr val="accent1"/>
          </a:fillRef>
          <a:effectRef idx="1">
            <a:schemeClr val="accent1"/>
          </a:effectRef>
          <a:fontRef idx="minor">
            <a:schemeClr val="tx1"/>
          </a:fontRef>
        </p:style>
      </p:cxnSp>
      <p:sp>
        <p:nvSpPr>
          <p:cNvPr id="104" name="Ellipse 103"/>
          <p:cNvSpPr/>
          <p:nvPr/>
        </p:nvSpPr>
        <p:spPr>
          <a:xfrm>
            <a:off x="1296348" y="888859"/>
            <a:ext cx="1433883" cy="548242"/>
          </a:xfrm>
          <a:prstGeom prst="ellipse">
            <a:avLst/>
          </a:prstGeom>
          <a:solidFill>
            <a:schemeClr val="bg1">
              <a:lumMod val="85000"/>
            </a:scheme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smtClean="0">
                <a:solidFill>
                  <a:srgbClr val="C00000"/>
                </a:solidFill>
                <a:latin typeface="Arial" panose="020B0604020202020204" pitchFamily="34" charset="0"/>
                <a:cs typeface="Arial" panose="020B0604020202020204" pitchFamily="34" charset="0"/>
              </a:rPr>
              <a:t>Gap, </a:t>
            </a:r>
            <a:r>
              <a:rPr lang="de-DE" sz="1200" dirty="0" err="1" smtClean="0">
                <a:solidFill>
                  <a:srgbClr val="C00000"/>
                </a:solidFill>
                <a:latin typeface="Arial" panose="020B0604020202020204" pitchFamily="34" charset="0"/>
                <a:cs typeface="Arial" panose="020B0604020202020204" pitchFamily="34" charset="0"/>
              </a:rPr>
              <a:t>stretch</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of</a:t>
            </a:r>
            <a:r>
              <a:rPr lang="de-DE" sz="1200" dirty="0" smtClean="0">
                <a:solidFill>
                  <a:srgbClr val="C00000"/>
                </a:solidFill>
                <a:latin typeface="Arial" panose="020B0604020202020204" pitchFamily="34" charset="0"/>
                <a:cs typeface="Arial" panose="020B0604020202020204" pitchFamily="34" charset="0"/>
              </a:rPr>
              <a:t> „N“</a:t>
            </a:r>
            <a:endParaRPr lang="de-DE" sz="1200" dirty="0">
              <a:solidFill>
                <a:srgbClr val="C00000"/>
              </a:solidFill>
              <a:latin typeface="Arial" panose="020B0604020202020204" pitchFamily="34" charset="0"/>
              <a:cs typeface="Arial" panose="020B0604020202020204" pitchFamily="34" charset="0"/>
            </a:endParaRPr>
          </a:p>
        </p:txBody>
      </p:sp>
      <p:cxnSp>
        <p:nvCxnSpPr>
          <p:cNvPr id="105" name="Gerade Verbindung mit Pfeil 104"/>
          <p:cNvCxnSpPr>
            <a:stCxn id="104" idx="4"/>
          </p:cNvCxnSpPr>
          <p:nvPr/>
        </p:nvCxnSpPr>
        <p:spPr>
          <a:xfrm>
            <a:off x="2013290" y="1437101"/>
            <a:ext cx="3717676" cy="803767"/>
          </a:xfrm>
          <a:prstGeom prst="straightConnector1">
            <a:avLst/>
          </a:prstGeom>
          <a:ln w="635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1" name="Gerade Verbindung mit Pfeil 110"/>
          <p:cNvCxnSpPr>
            <a:stCxn id="104" idx="4"/>
          </p:cNvCxnSpPr>
          <p:nvPr/>
        </p:nvCxnSpPr>
        <p:spPr>
          <a:xfrm>
            <a:off x="2013290" y="1437101"/>
            <a:ext cx="3062766" cy="881986"/>
          </a:xfrm>
          <a:prstGeom prst="straightConnector1">
            <a:avLst/>
          </a:prstGeom>
          <a:ln w="635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14" name="Gerade Verbindung mit Pfeil 113"/>
          <p:cNvCxnSpPr>
            <a:stCxn id="104" idx="4"/>
          </p:cNvCxnSpPr>
          <p:nvPr/>
        </p:nvCxnSpPr>
        <p:spPr>
          <a:xfrm>
            <a:off x="2013290" y="1437101"/>
            <a:ext cx="1778279" cy="803767"/>
          </a:xfrm>
          <a:prstGeom prst="straightConnector1">
            <a:avLst/>
          </a:prstGeom>
          <a:ln w="635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8" name="Ellipse 127"/>
          <p:cNvSpPr/>
          <p:nvPr/>
        </p:nvSpPr>
        <p:spPr>
          <a:xfrm>
            <a:off x="6840252" y="898674"/>
            <a:ext cx="2160240" cy="979420"/>
          </a:xfrm>
          <a:prstGeom prst="ellipse">
            <a:avLst/>
          </a:prstGeom>
          <a:solidFill>
            <a:schemeClr val="bg1">
              <a:lumMod val="85000"/>
            </a:schemeClr>
          </a:solidFill>
          <a:ln>
            <a:solidFill>
              <a:srgbClr val="77777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200" dirty="0" err="1" smtClean="0">
                <a:solidFill>
                  <a:srgbClr val="C00000"/>
                </a:solidFill>
                <a:latin typeface="Arial" panose="020B0604020202020204" pitchFamily="34" charset="0"/>
                <a:cs typeface="Arial" panose="020B0604020202020204" pitchFamily="34" charset="0"/>
              </a:rPr>
              <a:t>And</a:t>
            </a:r>
            <a:r>
              <a:rPr lang="de-DE" sz="1200" dirty="0" smtClean="0">
                <a:solidFill>
                  <a:srgbClr val="C00000"/>
                </a:solidFill>
                <a:latin typeface="Arial" panose="020B0604020202020204" pitchFamily="34" charset="0"/>
                <a:cs typeface="Arial" panose="020B0604020202020204" pitchFamily="34" charset="0"/>
              </a:rPr>
              <a:t> </a:t>
            </a:r>
            <a:r>
              <a:rPr lang="de-DE" sz="1200" dirty="0" err="1" smtClean="0">
                <a:solidFill>
                  <a:srgbClr val="C00000"/>
                </a:solidFill>
                <a:latin typeface="Arial" panose="020B0604020202020204" pitchFamily="34" charset="0"/>
                <a:cs typeface="Arial" panose="020B0604020202020204" pitchFamily="34" charset="0"/>
              </a:rPr>
              <a:t>others</a:t>
            </a:r>
            <a:r>
              <a:rPr lang="de-DE" sz="1200" dirty="0" smtClean="0">
                <a:solidFill>
                  <a:srgbClr val="C00000"/>
                </a:solidFill>
                <a:latin typeface="Arial" panose="020B0604020202020204" pitchFamily="34" charset="0"/>
                <a:cs typeface="Arial" panose="020B0604020202020204" pitchFamily="34" charset="0"/>
              </a:rPr>
              <a:t>:</a:t>
            </a:r>
          </a:p>
          <a:p>
            <a:pPr marL="171450" indent="-171450" algn="ctr">
              <a:buFontTx/>
              <a:buChar char="-"/>
            </a:pPr>
            <a:r>
              <a:rPr lang="de-DE" sz="1000" dirty="0" err="1" smtClean="0">
                <a:solidFill>
                  <a:srgbClr val="C00000"/>
                </a:solidFill>
                <a:latin typeface="Arial" panose="020B0604020202020204" pitchFamily="34" charset="0"/>
                <a:cs typeface="Arial" panose="020B0604020202020204" pitchFamily="34" charset="0"/>
              </a:rPr>
              <a:t>single</a:t>
            </a:r>
            <a:r>
              <a:rPr lang="de-DE" sz="1000" dirty="0" smtClean="0">
                <a:solidFill>
                  <a:srgbClr val="C00000"/>
                </a:solidFill>
                <a:latin typeface="Arial" panose="020B0604020202020204" pitchFamily="34" charset="0"/>
                <a:cs typeface="Arial" panose="020B0604020202020204" pitchFamily="34" charset="0"/>
              </a:rPr>
              <a:t> </a:t>
            </a:r>
            <a:r>
              <a:rPr lang="de-DE" sz="1000" dirty="0" err="1" smtClean="0">
                <a:solidFill>
                  <a:srgbClr val="C00000"/>
                </a:solidFill>
                <a:latin typeface="Arial" panose="020B0604020202020204" pitchFamily="34" charset="0"/>
                <a:cs typeface="Arial" panose="020B0604020202020204" pitchFamily="34" charset="0"/>
              </a:rPr>
              <a:t>nt</a:t>
            </a:r>
            <a:r>
              <a:rPr lang="de-DE" sz="1000" dirty="0">
                <a:solidFill>
                  <a:srgbClr val="C00000"/>
                </a:solidFill>
                <a:latin typeface="Arial" panose="020B0604020202020204" pitchFamily="34" charset="0"/>
                <a:cs typeface="Arial" panose="020B0604020202020204" pitchFamily="34" charset="0"/>
              </a:rPr>
              <a:t> </a:t>
            </a:r>
            <a:r>
              <a:rPr lang="de-DE" sz="1000" dirty="0" err="1" smtClean="0">
                <a:solidFill>
                  <a:srgbClr val="C00000"/>
                </a:solidFill>
                <a:latin typeface="Arial" panose="020B0604020202020204" pitchFamily="34" charset="0"/>
                <a:cs typeface="Arial" panose="020B0604020202020204" pitchFamily="34" charset="0"/>
              </a:rPr>
              <a:t>missing</a:t>
            </a:r>
            <a:endParaRPr lang="de-DE" sz="1000" dirty="0" smtClean="0">
              <a:solidFill>
                <a:srgbClr val="C00000"/>
              </a:solidFill>
              <a:latin typeface="Arial" panose="020B0604020202020204" pitchFamily="34" charset="0"/>
              <a:cs typeface="Arial" panose="020B0604020202020204" pitchFamily="34" charset="0"/>
            </a:endParaRPr>
          </a:p>
          <a:p>
            <a:pPr marL="171450" indent="-171450" algn="ctr">
              <a:buFontTx/>
              <a:buChar char="-"/>
            </a:pPr>
            <a:r>
              <a:rPr lang="de-DE" sz="1000" dirty="0" err="1" smtClean="0">
                <a:solidFill>
                  <a:srgbClr val="C00000"/>
                </a:solidFill>
                <a:latin typeface="Arial" panose="020B0604020202020204" pitchFamily="34" charset="0"/>
                <a:cs typeface="Arial" panose="020B0604020202020204" pitchFamily="34" charset="0"/>
              </a:rPr>
              <a:t>single</a:t>
            </a:r>
            <a:r>
              <a:rPr lang="de-DE" sz="1000" dirty="0" smtClean="0">
                <a:solidFill>
                  <a:srgbClr val="C00000"/>
                </a:solidFill>
                <a:latin typeface="Arial" panose="020B0604020202020204" pitchFamily="34" charset="0"/>
                <a:cs typeface="Arial" panose="020B0604020202020204" pitchFamily="34" charset="0"/>
              </a:rPr>
              <a:t> </a:t>
            </a:r>
            <a:r>
              <a:rPr lang="de-DE" sz="1000" dirty="0" err="1" smtClean="0">
                <a:solidFill>
                  <a:srgbClr val="C00000"/>
                </a:solidFill>
                <a:latin typeface="Arial" panose="020B0604020202020204" pitchFamily="34" charset="0"/>
                <a:cs typeface="Arial" panose="020B0604020202020204" pitchFamily="34" charset="0"/>
              </a:rPr>
              <a:t>add</a:t>
            </a:r>
            <a:r>
              <a:rPr lang="de-DE" sz="1000" dirty="0" smtClean="0">
                <a:solidFill>
                  <a:srgbClr val="C00000"/>
                </a:solidFill>
                <a:latin typeface="Arial" panose="020B0604020202020204" pitchFamily="34" charset="0"/>
                <a:cs typeface="Arial" panose="020B0604020202020204" pitchFamily="34" charset="0"/>
              </a:rPr>
              <a:t>. </a:t>
            </a:r>
            <a:r>
              <a:rPr lang="de-DE" sz="1000" dirty="0" err="1" smtClean="0">
                <a:solidFill>
                  <a:srgbClr val="C00000"/>
                </a:solidFill>
                <a:latin typeface="Arial" panose="020B0604020202020204" pitchFamily="34" charset="0"/>
                <a:cs typeface="Arial" panose="020B0604020202020204" pitchFamily="34" charset="0"/>
              </a:rPr>
              <a:t>nt</a:t>
            </a:r>
            <a:r>
              <a:rPr lang="de-DE" sz="1000" dirty="0" smtClean="0">
                <a:solidFill>
                  <a:srgbClr val="C00000"/>
                </a:solidFill>
                <a:latin typeface="Arial" panose="020B0604020202020204" pitchFamily="34" charset="0"/>
                <a:cs typeface="Arial" panose="020B0604020202020204" pitchFamily="34" charset="0"/>
              </a:rPr>
              <a:t> </a:t>
            </a:r>
            <a:r>
              <a:rPr lang="de-DE" sz="1050" dirty="0" err="1" smtClean="0">
                <a:solidFill>
                  <a:srgbClr val="C00000"/>
                </a:solidFill>
                <a:latin typeface="Arial" panose="020B0604020202020204" pitchFamily="34" charset="0"/>
                <a:cs typeface="Arial" panose="020B0604020202020204" pitchFamily="34" charset="0"/>
              </a:rPr>
              <a:t>inside</a:t>
            </a:r>
            <a:endParaRPr lang="de-DE" sz="1050" dirty="0" smtClean="0">
              <a:solidFill>
                <a:srgbClr val="C00000"/>
              </a:solidFill>
              <a:latin typeface="Arial" panose="020B0604020202020204" pitchFamily="34" charset="0"/>
              <a:cs typeface="Arial" panose="020B0604020202020204" pitchFamily="34" charset="0"/>
            </a:endParaRPr>
          </a:p>
          <a:p>
            <a:pPr algn="ctr"/>
            <a:r>
              <a:rPr lang="de-DE" sz="1000" dirty="0" smtClean="0">
                <a:solidFill>
                  <a:srgbClr val="C00000"/>
                </a:solidFill>
                <a:latin typeface="Arial" panose="020B0604020202020204" pitchFamily="34" charset="0"/>
                <a:cs typeface="Arial" panose="020B0604020202020204" pitchFamily="34" charset="0"/>
              </a:rPr>
              <a:t>- </a:t>
            </a:r>
            <a:r>
              <a:rPr lang="de-DE" sz="1000" dirty="0" err="1" smtClean="0">
                <a:solidFill>
                  <a:srgbClr val="C00000"/>
                </a:solidFill>
                <a:latin typeface="Arial" panose="020B0604020202020204" pitchFamily="34" charset="0"/>
                <a:cs typeface="Arial" panose="020B0604020202020204" pitchFamily="34" charset="0"/>
              </a:rPr>
              <a:t>single</a:t>
            </a:r>
            <a:r>
              <a:rPr lang="de-DE" sz="1000" dirty="0" smtClean="0">
                <a:solidFill>
                  <a:srgbClr val="C00000"/>
                </a:solidFill>
                <a:latin typeface="Arial" panose="020B0604020202020204" pitchFamily="34" charset="0"/>
                <a:cs typeface="Arial" panose="020B0604020202020204" pitchFamily="34" charset="0"/>
              </a:rPr>
              <a:t> „N“</a:t>
            </a:r>
          </a:p>
          <a:p>
            <a:pPr algn="ctr"/>
            <a:endParaRPr lang="de-DE" sz="12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679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itel 1"/>
          <p:cNvSpPr>
            <a:spLocks noGrp="1"/>
          </p:cNvSpPr>
          <p:nvPr>
            <p:ph type="title"/>
          </p:nvPr>
        </p:nvSpPr>
        <p:spPr>
          <a:xfrm>
            <a:off x="0" y="-26988"/>
            <a:ext cx="9144000" cy="1115728"/>
          </a:xfrm>
          <a:solidFill>
            <a:srgbClr val="FFCC99"/>
          </a:solidFill>
        </p:spPr>
        <p:txBody>
          <a:bodyPr/>
          <a:lstStyle/>
          <a:p>
            <a:r>
              <a:rPr lang="en-US" dirty="0" smtClean="0">
                <a:effectLst/>
              </a:rPr>
              <a:t>PCR/NAT – Rubella Virus </a:t>
            </a:r>
            <a:r>
              <a:rPr lang="en-US" dirty="0">
                <a:effectLst/>
              </a:rPr>
              <a:t>Collaboration – </a:t>
            </a:r>
            <a:br>
              <a:rPr lang="en-US" dirty="0">
                <a:effectLst/>
              </a:rPr>
            </a:br>
            <a:r>
              <a:rPr lang="en-US" dirty="0">
                <a:effectLst/>
              </a:rPr>
              <a:t>WHO EURO and INSTAND (</a:t>
            </a:r>
            <a:r>
              <a:rPr lang="en-US" dirty="0" smtClean="0">
                <a:effectLst/>
              </a:rPr>
              <a:t>992) </a:t>
            </a:r>
            <a:r>
              <a:rPr lang="en-US" dirty="0">
                <a:effectLst/>
              </a:rPr>
              <a:t>Nov 2015 </a:t>
            </a:r>
            <a:endParaRPr lang="de-DE" altLang="de-DE" dirty="0">
              <a:effectLst/>
            </a:endParaRPr>
          </a:p>
        </p:txBody>
      </p:sp>
      <p:sp>
        <p:nvSpPr>
          <p:cNvPr id="5" name="Textfeld 4"/>
          <p:cNvSpPr txBox="1"/>
          <p:nvPr/>
        </p:nvSpPr>
        <p:spPr>
          <a:xfrm>
            <a:off x="71500" y="1165364"/>
            <a:ext cx="8569325" cy="369332"/>
          </a:xfrm>
          <a:prstGeom prst="rect">
            <a:avLst/>
          </a:prstGeom>
          <a:noFill/>
        </p:spPr>
        <p:txBody>
          <a:bodyPr>
            <a:spAutoFit/>
          </a:bodyPr>
          <a:lstStyle/>
          <a:p>
            <a:pPr>
              <a:defRPr/>
            </a:pPr>
            <a:r>
              <a:rPr lang="de-DE" sz="1800" b="1" u="sng" dirty="0" smtClean="0">
                <a:solidFill>
                  <a:srgbClr val="000000"/>
                </a:solidFill>
                <a:latin typeface="Arial"/>
              </a:rPr>
              <a:t>Summary </a:t>
            </a:r>
            <a:r>
              <a:rPr lang="de-DE" sz="1800" b="1" u="sng" dirty="0" err="1" smtClean="0">
                <a:solidFill>
                  <a:srgbClr val="000000"/>
                </a:solidFill>
                <a:latin typeface="Arial"/>
              </a:rPr>
              <a:t>of</a:t>
            </a:r>
            <a:r>
              <a:rPr lang="de-DE" sz="1800" b="1" u="sng" dirty="0" smtClean="0">
                <a:solidFill>
                  <a:srgbClr val="000000"/>
                </a:solidFill>
                <a:latin typeface="Arial"/>
              </a:rPr>
              <a:t> </a:t>
            </a:r>
            <a:r>
              <a:rPr lang="de-DE" sz="1800" b="1" u="sng" dirty="0" err="1" smtClean="0">
                <a:solidFill>
                  <a:srgbClr val="000000"/>
                </a:solidFill>
                <a:latin typeface="Arial"/>
              </a:rPr>
              <a:t>applied</a:t>
            </a:r>
            <a:r>
              <a:rPr lang="de-DE" sz="1800" b="1" u="sng" dirty="0" smtClean="0">
                <a:solidFill>
                  <a:srgbClr val="000000"/>
                </a:solidFill>
                <a:latin typeface="Arial"/>
              </a:rPr>
              <a:t> </a:t>
            </a:r>
            <a:r>
              <a:rPr lang="de-DE" sz="1800" b="1" u="sng" dirty="0" err="1" smtClean="0">
                <a:solidFill>
                  <a:srgbClr val="000000"/>
                </a:solidFill>
                <a:latin typeface="Arial"/>
              </a:rPr>
              <a:t>methods</a:t>
            </a:r>
            <a:r>
              <a:rPr lang="de-DE" sz="1800" b="1" u="sng" dirty="0" smtClean="0">
                <a:solidFill>
                  <a:srgbClr val="000000"/>
                </a:solidFill>
                <a:latin typeface="Arial"/>
              </a:rPr>
              <a:t> </a:t>
            </a:r>
            <a:r>
              <a:rPr lang="de-DE" sz="1800" b="1" u="sng" dirty="0" err="1" smtClean="0">
                <a:solidFill>
                  <a:srgbClr val="000000"/>
                </a:solidFill>
                <a:latin typeface="Arial"/>
              </a:rPr>
              <a:t>and</a:t>
            </a:r>
            <a:r>
              <a:rPr lang="de-DE" sz="1800" b="1" u="sng" dirty="0" smtClean="0">
                <a:solidFill>
                  <a:srgbClr val="000000"/>
                </a:solidFill>
                <a:latin typeface="Arial"/>
              </a:rPr>
              <a:t> </a:t>
            </a:r>
            <a:r>
              <a:rPr lang="de-DE" sz="1800" b="1" u="sng" dirty="0" err="1" smtClean="0">
                <a:solidFill>
                  <a:srgbClr val="000000"/>
                </a:solidFill>
                <a:latin typeface="Arial"/>
              </a:rPr>
              <a:t>reported</a:t>
            </a:r>
            <a:r>
              <a:rPr lang="de-DE" sz="1800" b="1" u="sng" dirty="0" smtClean="0">
                <a:solidFill>
                  <a:srgbClr val="000000"/>
                </a:solidFill>
                <a:latin typeface="Arial"/>
              </a:rPr>
              <a:t> ct-</a:t>
            </a:r>
            <a:r>
              <a:rPr lang="de-DE" sz="1800" b="1" u="sng" dirty="0" err="1" smtClean="0">
                <a:solidFill>
                  <a:srgbClr val="000000"/>
                </a:solidFill>
                <a:latin typeface="Arial"/>
              </a:rPr>
              <a:t>values</a:t>
            </a:r>
            <a:r>
              <a:rPr lang="de-DE" sz="1800" b="1" u="sng" dirty="0" smtClean="0">
                <a:solidFill>
                  <a:srgbClr val="000000"/>
                </a:solidFill>
                <a:latin typeface="Arial"/>
              </a:rPr>
              <a:t>:</a:t>
            </a:r>
          </a:p>
        </p:txBody>
      </p:sp>
      <p:graphicFrame>
        <p:nvGraphicFramePr>
          <p:cNvPr id="2" name="Tabelle 1"/>
          <p:cNvGraphicFramePr>
            <a:graphicFrameLocks noGrp="1"/>
          </p:cNvGraphicFramePr>
          <p:nvPr>
            <p:extLst>
              <p:ext uri="{D42A27DB-BD31-4B8C-83A1-F6EECF244321}">
                <p14:modId xmlns:p14="http://schemas.microsoft.com/office/powerpoint/2010/main" val="2922004831"/>
              </p:ext>
            </p:extLst>
          </p:nvPr>
        </p:nvGraphicFramePr>
        <p:xfrm>
          <a:off x="179512" y="1645920"/>
          <a:ext cx="8874987" cy="5067300"/>
        </p:xfrm>
        <a:graphic>
          <a:graphicData uri="http://schemas.openxmlformats.org/drawingml/2006/table">
            <a:tbl>
              <a:tblPr firstRow="1" firstCol="1" bandRow="1"/>
              <a:tblGrid>
                <a:gridCol w="954107"/>
                <a:gridCol w="1854205"/>
                <a:gridCol w="1582848"/>
                <a:gridCol w="1051098"/>
                <a:gridCol w="1013559"/>
                <a:gridCol w="1013559"/>
                <a:gridCol w="1405611"/>
              </a:tblGrid>
              <a:tr h="132700">
                <a:tc>
                  <a:txBody>
                    <a:bodyPr/>
                    <a:lstStyle/>
                    <a:p>
                      <a:pPr algn="ctr">
                        <a:spcAft>
                          <a:spcPts val="0"/>
                        </a:spcAft>
                        <a:tabLst>
                          <a:tab pos="180340" algn="l"/>
                        </a:tabLst>
                      </a:pPr>
                      <a:r>
                        <a:rPr lang="en-US" sz="9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Participant</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Extraction</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Amplification</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Sample </a:t>
                      </a:r>
                      <a:r>
                        <a:rPr lang="en-US" sz="95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992001</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Sample </a:t>
                      </a:r>
                      <a:r>
                        <a:rPr lang="en-US" sz="95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992002</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Sample </a:t>
                      </a:r>
                      <a:r>
                        <a:rPr lang="en-US" sz="95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992004</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de-DE" sz="95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Sequencing</a:t>
                      </a:r>
                      <a:endParaRPr lang="de-DE" sz="95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b="1" kern="1200"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48512- </a:t>
                      </a:r>
                      <a:r>
                        <a:rPr lang="en-US" sz="9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IRE</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27.47</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39.87</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38.40</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48659-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UK</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Biomerieux Easy Mag</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27.50</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24.90</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24.90</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information</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5401">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1296-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AUT</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Biomerieux Easy Mag</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26.40</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27.30</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27.20</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Fene</a:t>
                      </a: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Santibanez</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tabLst>
                          <a:tab pos="180340" algn="l"/>
                        </a:tabLst>
                      </a:pPr>
                      <a:r>
                        <a:rPr lang="en-US" sz="9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JMV</a:t>
                      </a: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2011</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5577- </a:t>
                      </a:r>
                      <a:r>
                        <a:rPr lang="en-US" sz="95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BUL</a:t>
                      </a:r>
                      <a:endParaRPr lang="de-DE" sz="9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PCR (CDC)</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80340" algn="l"/>
                        </a:tabLst>
                        <a:defRPr/>
                      </a:pPr>
                      <a:r>
                        <a:rPr lang="en-US"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registered f. typing</a:t>
                      </a:r>
                      <a:endParaRPr lang="de-DE"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49701-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CZE</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Stratec</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manufacturer (LifeRiver)</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29.99</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30.78</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31.10</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80340" algn="l"/>
                        </a:tabLst>
                        <a:defRPr/>
                      </a:pPr>
                      <a:r>
                        <a:rPr lang="en-US"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registered f. typing</a:t>
                      </a:r>
                      <a:endParaRPr lang="de-DE"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49690-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DEN</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RO MagnaPure 96</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37.75</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37.74</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38.07</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house (WHO)</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30010- </a:t>
                      </a:r>
                      <a:r>
                        <a:rPr lang="en-US" sz="95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DEU</a:t>
                      </a:r>
                      <a:endParaRPr lang="de-DE" sz="9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Qiagen</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32637-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FIN</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Biomerieux Easy Mag</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25.51</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38.00</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36.94</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49713- </a:t>
                      </a:r>
                      <a:r>
                        <a:rPr lang="en-US" sz="95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HUN</a:t>
                      </a:r>
                      <a:endParaRPr lang="de-DE" sz="9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Phenol-Chloroform</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b="1" kern="1200"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49636- </a:t>
                      </a:r>
                      <a:r>
                        <a:rPr lang="en-US" sz="9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ITA</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QG RNeasy</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27.76</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26.33</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27.12</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1191-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LVA</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Biomerieux Easy Mag</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24.69</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23.81</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25.63</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reminded/no respond</a:t>
                      </a:r>
                      <a:endParaRPr lang="de-DE" sz="95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49131-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LTU</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MiniElute Virus Spin</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manufacturer (LifeRiver)</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27.04</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26.12</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26.31</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80340" algn="l"/>
                        </a:tabLst>
                        <a:defRPr/>
                      </a:pPr>
                      <a:r>
                        <a:rPr lang="en-US"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registered f. typing</a:t>
                      </a:r>
                      <a:endParaRPr lang="de-DE"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b="1" kern="1200"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40201- </a:t>
                      </a:r>
                      <a:r>
                        <a:rPr lang="en-US" sz="9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NOR</a:t>
                      </a:r>
                      <a:endParaRPr lang="de-DE" sz="950" b="1"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24.57</a:t>
                      </a:r>
                      <a:endParaRPr lang="de-DE"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23.35</a:t>
                      </a:r>
                      <a:endParaRPr lang="de-DE"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22.51</a:t>
                      </a:r>
                      <a:endParaRPr lang="de-DE"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i="0"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no information</a:t>
                      </a:r>
                      <a:endParaRPr lang="de-DE" sz="950" b="1" i="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s-ES" sz="950"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49712- </a:t>
                      </a:r>
                      <a:r>
                        <a:rPr lang="es-ES" sz="95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POL</a:t>
                      </a:r>
                      <a:endParaRPr lang="de-DE" sz="9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s-E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dirty="0" err="1"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Abernatly</a:t>
                      </a:r>
                      <a:r>
                        <a:rPr lang="en-US" sz="950"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950" b="1" dirty="0" err="1"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JCM</a:t>
                      </a:r>
                      <a:r>
                        <a:rPr lang="en-US" sz="950" b="1" dirty="0" smtClean="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2009</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22684">
                <a:tc>
                  <a:txBody>
                    <a:bodyPr/>
                    <a:lstStyle/>
                    <a:p>
                      <a:pPr>
                        <a:spcAft>
                          <a:spcPts val="0"/>
                        </a:spcAft>
                        <a:tabLst>
                          <a:tab pos="180340" algn="l"/>
                        </a:tabLst>
                      </a:pPr>
                      <a:r>
                        <a:rPr lang="en-US" sz="950" kern="1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49638-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Macherey</a:t>
                      </a: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-Nagel </a:t>
                      </a:r>
                      <a:r>
                        <a:rPr lang="en-US" sz="950"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Nucleospin</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house </a:t>
                      </a:r>
                      <a:r>
                        <a:rPr lang="en-US" sz="950"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TaqMan</a:t>
                      </a: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(CDC)</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28.59</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29.20</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27.80</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a:t>
                      </a:r>
                      <a:r>
                        <a:rPr lang="en-US" sz="950" baseline="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info, lab states:</a:t>
                      </a:r>
                    </a:p>
                    <a:p>
                      <a:pPr>
                        <a:spcAft>
                          <a:spcPts val="0"/>
                        </a:spcAft>
                        <a:tabLst>
                          <a:tab pos="180340" algn="l"/>
                        </a:tabLst>
                      </a:pPr>
                      <a:r>
                        <a:rPr lang="en-US" sz="950" baseline="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PCR signals too weak</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48876-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SVN</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MiniElute Virus Spin</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26.76</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24.38</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26.09</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29411-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BEL</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25.02</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26.32</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26.83</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80340" algn="l"/>
                        </a:tabLst>
                        <a:defRPr/>
                      </a:pPr>
                      <a:r>
                        <a:rPr lang="en-US"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registered f. typing</a:t>
                      </a:r>
                      <a:endParaRPr lang="de-DE"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49699- </a:t>
                      </a:r>
                      <a:r>
                        <a:rPr lang="en-US" sz="950" kern="1200" dirty="0" err="1"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BiH</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TaqMan (CDC)</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29.26</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23.99</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24.03</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b="1" kern="1200" dirty="0" smtClean="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49696- </a:t>
                      </a:r>
                      <a:r>
                        <a:rPr lang="en-US" sz="9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FRA V</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Biomerieux Easy Mag</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26.40</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27.10</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b="1">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26.40</a:t>
                      </a:r>
                      <a:endParaRPr lang="de-DE" sz="95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5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49691-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FRA C</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EZ1 DSP Virus </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26.82</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25.48</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25.63</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80340" algn="l"/>
                        </a:tabLst>
                        <a:defRPr/>
                      </a:pPr>
                      <a:r>
                        <a:rPr lang="en-US"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not registered f. typing</a:t>
                      </a:r>
                      <a:endParaRPr lang="de-DE"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49693-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GRE</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Macherey-Nagel Nucleospin</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TaqMan</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26.42</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25.39</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25.74</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i="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a:t>
                      </a:r>
                      <a:r>
                        <a:rPr lang="en-US" sz="950" i="0"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house</a:t>
                      </a:r>
                      <a:endParaRPr lang="de-DE" sz="950" i="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49709-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ISR</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Qiagen</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TaqMan (CDC)</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26.40</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24.50</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24.70</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265401">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49694-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LUX</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TaqMan (modified CDC)</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29.10</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25.94</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25.97</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information</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49664-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NED B</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 MagnaPure 96</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30.33</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40.79</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41.07</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49637-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NED R</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RO MP LC total NA </a:t>
                      </a:r>
                      <a:r>
                        <a:rPr lang="es-ES" sz="95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isolation</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21.80</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32.20</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31.60</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49700-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POR</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Biomerieux</a:t>
                      </a: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Easy Mag</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manufacturer (Sacace)</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29.09</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40.72</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25.04</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i="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results</a:t>
                      </a:r>
                      <a:r>
                        <a:rPr lang="en-US" sz="950" i="1" baseline="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disregarded</a:t>
                      </a:r>
                      <a:endParaRPr lang="de-DE" sz="95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49692- </a:t>
                      </a:r>
                      <a:r>
                        <a:rPr lang="en-US" sz="95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ESP</a:t>
                      </a:r>
                      <a:endParaRPr lang="de-DE" sz="9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Qiagen</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49711-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TUR</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QG EZ1 DSP Virus</a:t>
                      </a:r>
                      <a:endParaRPr lang="de-DE"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 house </a:t>
                      </a:r>
                      <a:r>
                        <a:rPr lang="en-US" sz="950" dirty="0" err="1">
                          <a:solidFill>
                            <a:srgbClr val="FF0000"/>
                          </a:solidFill>
                          <a:effectLst/>
                          <a:latin typeface="Arial" panose="020B0604020202020204" pitchFamily="34" charset="0"/>
                          <a:ea typeface="Calibri" panose="020F0502020204030204" pitchFamily="34" charset="0"/>
                          <a:cs typeface="Times New Roman" panose="02020603050405020304" pitchFamily="18" charset="0"/>
                        </a:rPr>
                        <a:t>TaqMan</a:t>
                      </a: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(CDC)</a:t>
                      </a:r>
                      <a:endParaRPr lang="de-DE"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32.50</a:t>
                      </a:r>
                      <a:endParaRPr lang="de-DE"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neg.-F</a:t>
                      </a:r>
                      <a:endParaRPr lang="de-DE"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32.40</a:t>
                      </a:r>
                      <a:endParaRPr lang="de-DE"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de-DE" sz="950"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a:t>
                      </a:r>
                      <a:r>
                        <a:rPr lang="de-DE" sz="95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de-DE" sz="950" dirty="0" err="1"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information</a:t>
                      </a:r>
                      <a:endParaRPr lang="de-DE" sz="95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49640- </a:t>
                      </a:r>
                      <a:r>
                        <a:rPr lang="en-US" sz="95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BLR</a:t>
                      </a:r>
                      <a:endParaRPr lang="de-DE" sz="95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t>
                      </a:r>
                      <a:r>
                        <a:rPr lang="en-US" sz="9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TaqMan</a:t>
                      </a: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(CDC)</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28.60</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26.46</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25.73</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(CDC)</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49644-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RUS</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real-time PCR</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23.30</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21.20</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21.87</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r h="132700">
                <a:tc>
                  <a:txBody>
                    <a:bodyPr/>
                    <a:lstStyle/>
                    <a:p>
                      <a:pPr>
                        <a:spcAft>
                          <a:spcPts val="0"/>
                        </a:spcAft>
                        <a:tabLst>
                          <a:tab pos="180340" algn="l"/>
                        </a:tabLst>
                      </a:pPr>
                      <a:r>
                        <a:rPr lang="en-US" sz="95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49644- </a:t>
                      </a:r>
                      <a:r>
                        <a:rPr lang="en-US" sz="950"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RUS</a:t>
                      </a:r>
                      <a:endParaRPr lang="de-DE" sz="95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s-E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QG Qiamp Viral RNA mini </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nested PCR</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spcAft>
                          <a:spcPts val="0"/>
                        </a:spcAft>
                        <a:tabLst>
                          <a:tab pos="180340" algn="l"/>
                        </a:tabLst>
                      </a:pPr>
                      <a:r>
                        <a:rPr lang="en-US"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house (ABI)</a:t>
                      </a:r>
                      <a:endParaRPr lang="de-DE" sz="9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r>
            </a:tbl>
          </a:graphicData>
        </a:graphic>
      </p:graphicFrame>
      <p:sp>
        <p:nvSpPr>
          <p:cNvPr id="6" name="Textfeld 5"/>
          <p:cNvSpPr txBox="1"/>
          <p:nvPr/>
        </p:nvSpPr>
        <p:spPr>
          <a:xfrm>
            <a:off x="5897476" y="1240191"/>
            <a:ext cx="3384378" cy="246221"/>
          </a:xfrm>
          <a:prstGeom prst="rect">
            <a:avLst/>
          </a:prstGeom>
          <a:noFill/>
        </p:spPr>
        <p:txBody>
          <a:bodyPr wrap="square" rtlCol="0">
            <a:spAutoFit/>
          </a:bodyPr>
          <a:lstStyle/>
          <a:p>
            <a:r>
              <a:rPr lang="de-DE" sz="1000" dirty="0" err="1" smtClean="0">
                <a:solidFill>
                  <a:srgbClr val="FF0000"/>
                </a:solidFill>
                <a:latin typeface="+mn-lt"/>
              </a:rPr>
              <a:t>Red</a:t>
            </a:r>
            <a:r>
              <a:rPr lang="de-DE" sz="1000" dirty="0" smtClean="0">
                <a:solidFill>
                  <a:srgbClr val="FF0000"/>
                </a:solidFill>
                <a:latin typeface="+mn-lt"/>
              </a:rPr>
              <a:t>= </a:t>
            </a:r>
            <a:r>
              <a:rPr lang="de-DE" sz="1000" dirty="0" err="1" smtClean="0">
                <a:solidFill>
                  <a:srgbClr val="FF0000"/>
                </a:solidFill>
                <a:latin typeface="+mn-lt"/>
              </a:rPr>
              <a:t>weak</a:t>
            </a:r>
            <a:r>
              <a:rPr lang="de-DE" sz="1000" dirty="0" smtClean="0">
                <a:solidFill>
                  <a:srgbClr val="FF0000"/>
                </a:solidFill>
                <a:latin typeface="+mn-lt"/>
              </a:rPr>
              <a:t> PCR </a:t>
            </a:r>
            <a:r>
              <a:rPr lang="de-DE" sz="1000" dirty="0" err="1" smtClean="0">
                <a:solidFill>
                  <a:srgbClr val="FF0000"/>
                </a:solidFill>
                <a:latin typeface="+mn-lt"/>
              </a:rPr>
              <a:t>signals</a:t>
            </a:r>
            <a:r>
              <a:rPr lang="de-DE" sz="1000" dirty="0" smtClean="0">
                <a:solidFill>
                  <a:srgbClr val="FF0000"/>
                </a:solidFill>
                <a:latin typeface="+mn-lt"/>
              </a:rPr>
              <a:t>  </a:t>
            </a:r>
            <a:r>
              <a:rPr lang="de-DE" sz="1000" dirty="0" smtClean="0">
                <a:solidFill>
                  <a:srgbClr val="0070C0"/>
                </a:solidFill>
                <a:latin typeface="+mn-lt"/>
              </a:rPr>
              <a:t>Blue= </a:t>
            </a:r>
            <a:r>
              <a:rPr lang="de-DE" sz="1000" dirty="0" err="1" smtClean="0">
                <a:solidFill>
                  <a:srgbClr val="0070C0"/>
                </a:solidFill>
                <a:latin typeface="+mn-lt"/>
              </a:rPr>
              <a:t>problems</a:t>
            </a:r>
            <a:r>
              <a:rPr lang="de-DE" sz="1000" dirty="0" smtClean="0">
                <a:solidFill>
                  <a:srgbClr val="0070C0"/>
                </a:solidFill>
                <a:latin typeface="+mn-lt"/>
              </a:rPr>
              <a:t> in seq. </a:t>
            </a:r>
            <a:r>
              <a:rPr lang="de-DE" sz="1000" dirty="0" err="1" smtClean="0">
                <a:solidFill>
                  <a:srgbClr val="0070C0"/>
                </a:solidFill>
                <a:latin typeface="+mn-lt"/>
              </a:rPr>
              <a:t>quality</a:t>
            </a:r>
            <a:endParaRPr lang="de-DE" sz="1000" dirty="0">
              <a:solidFill>
                <a:srgbClr val="FF0000"/>
              </a:solidFill>
              <a:latin typeface="+mn-lt"/>
            </a:endParaRPr>
          </a:p>
        </p:txBody>
      </p:sp>
    </p:spTree>
    <p:extLst>
      <p:ext uri="{BB962C8B-B14F-4D97-AF65-F5344CB8AC3E}">
        <p14:creationId xmlns:p14="http://schemas.microsoft.com/office/powerpoint/2010/main" val="14474139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0" y="44451"/>
            <a:ext cx="9144000" cy="4682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de-DE" dirty="0" smtClean="0">
                <a:effectLst/>
              </a:rPr>
              <a:t>Conclusions</a:t>
            </a:r>
          </a:p>
        </p:txBody>
      </p:sp>
      <p:sp>
        <p:nvSpPr>
          <p:cNvPr id="68611" name="Rectangle 3"/>
          <p:cNvSpPr>
            <a:spLocks noGrp="1" noChangeArrowheads="1"/>
          </p:cNvSpPr>
          <p:nvPr>
            <p:ph type="body" idx="4294967295"/>
          </p:nvPr>
        </p:nvSpPr>
        <p:spPr>
          <a:xfrm>
            <a:off x="0" y="476672"/>
            <a:ext cx="9094788" cy="3575608"/>
          </a:xfrm>
        </p:spPr>
        <p:txBody>
          <a:bodyPr/>
          <a:lstStyle/>
          <a:p>
            <a:r>
              <a:rPr lang="en-US" altLang="de-DE" sz="1800" dirty="0" smtClean="0"/>
              <a:t>Link of WHO and INSTAND measles &amp; rubella molecular EQA schemes was successful</a:t>
            </a:r>
          </a:p>
          <a:p>
            <a:r>
              <a:rPr lang="en-US" altLang="de-DE" sz="1800" dirty="0" smtClean="0"/>
              <a:t>Sample shipment via WHO EURO and RRLs was smooth (in most cases)</a:t>
            </a:r>
          </a:p>
          <a:p>
            <a:r>
              <a:rPr lang="en-US" altLang="de-DE" sz="1800" dirty="0" smtClean="0"/>
              <a:t>Participants were </a:t>
            </a:r>
            <a:r>
              <a:rPr lang="en-US" altLang="de-DE" sz="1800" dirty="0"/>
              <a:t>successful in </a:t>
            </a:r>
            <a:r>
              <a:rPr lang="en-US" altLang="de-DE" sz="1800" dirty="0" smtClean="0"/>
              <a:t>general (success rates 62.5 - 100%)</a:t>
            </a:r>
          </a:p>
          <a:p>
            <a:r>
              <a:rPr lang="en-US" altLang="de-DE" sz="1800" dirty="0" smtClean="0"/>
              <a:t>Non-reporters contributed to high failure rate</a:t>
            </a:r>
          </a:p>
          <a:p>
            <a:endParaRPr lang="en-US" altLang="de-DE" sz="1200" dirty="0"/>
          </a:p>
          <a:p>
            <a:pPr marL="0" indent="0">
              <a:buNone/>
            </a:pPr>
            <a:r>
              <a:rPr lang="en-US" altLang="de-DE" sz="1800" u="sng" dirty="0" smtClean="0"/>
              <a:t>For future EQA schemes </a:t>
            </a:r>
          </a:p>
          <a:p>
            <a:pPr marL="0" indent="0">
              <a:buNone/>
            </a:pPr>
            <a:r>
              <a:rPr lang="en-US" altLang="de-DE" sz="1800" u="sng" dirty="0" smtClean="0"/>
              <a:t>*</a:t>
            </a:r>
            <a:r>
              <a:rPr lang="en-US" altLang="de-DE" sz="1800" u="sng" dirty="0"/>
              <a:t>agreed </a:t>
            </a:r>
            <a:r>
              <a:rPr lang="en-US" altLang="de-DE" sz="1800" u="sng" dirty="0" smtClean="0"/>
              <a:t>at 11th </a:t>
            </a:r>
            <a:r>
              <a:rPr lang="en-US" altLang="de-DE" sz="1800" u="sng" dirty="0"/>
              <a:t>Meeting of the Measles/Rubella </a:t>
            </a:r>
            <a:r>
              <a:rPr lang="en-US" altLang="de-DE" sz="1800" u="sng" dirty="0" smtClean="0"/>
              <a:t>RRLs WHO </a:t>
            </a:r>
            <a:r>
              <a:rPr lang="en-US" altLang="de-DE" sz="1800" u="sng" dirty="0"/>
              <a:t>EUR – </a:t>
            </a:r>
            <a:r>
              <a:rPr lang="en-US" altLang="de-DE" sz="1800" u="sng" dirty="0" smtClean="0"/>
              <a:t>Berlin, 15.03.2016:</a:t>
            </a:r>
          </a:p>
          <a:p>
            <a:r>
              <a:rPr lang="en-US" altLang="de-DE" sz="1800" dirty="0"/>
              <a:t>I</a:t>
            </a:r>
            <a:r>
              <a:rPr lang="en-US" altLang="de-DE" sz="1800" dirty="0" smtClean="0"/>
              <a:t>nclusion </a:t>
            </a:r>
            <a:r>
              <a:rPr lang="en-US" altLang="de-DE" sz="1800" dirty="0"/>
              <a:t>of sequence </a:t>
            </a:r>
            <a:r>
              <a:rPr lang="en-US" altLang="de-DE" sz="1800" dirty="0" smtClean="0"/>
              <a:t>quality for assessment</a:t>
            </a:r>
            <a:endParaRPr lang="en-US" altLang="de-DE" sz="1800" dirty="0"/>
          </a:p>
          <a:p>
            <a:r>
              <a:rPr lang="en-US" altLang="de-DE" sz="1800" dirty="0" smtClean="0"/>
              <a:t>Evaluation criteria: 100% correct results in all test </a:t>
            </a:r>
            <a:r>
              <a:rPr lang="en-US" altLang="de-DE" sz="1800" dirty="0"/>
              <a:t>categories </a:t>
            </a:r>
            <a:r>
              <a:rPr lang="en-US" altLang="de-DE" sz="1800" dirty="0" smtClean="0"/>
              <a:t>for all panel members </a:t>
            </a:r>
            <a:r>
              <a:rPr lang="en-US" altLang="de-DE" sz="1400" dirty="0" smtClean="0"/>
              <a:t>for labs genotyping: </a:t>
            </a:r>
            <a:br>
              <a:rPr lang="en-US" altLang="de-DE" sz="1400" dirty="0" smtClean="0"/>
            </a:br>
            <a:r>
              <a:rPr lang="en-US" altLang="de-DE" sz="1400" dirty="0" smtClean="0"/>
              <a:t>correct genotype and zero </a:t>
            </a:r>
            <a:r>
              <a:rPr lang="en-US" altLang="de-DE" sz="1400" dirty="0"/>
              <a:t>nucleotide </a:t>
            </a:r>
            <a:r>
              <a:rPr lang="en-US" altLang="de-DE" sz="1400" dirty="0" smtClean="0"/>
              <a:t>error</a:t>
            </a:r>
            <a:endParaRPr lang="en-US" altLang="de-DE" sz="1800" dirty="0" smtClean="0"/>
          </a:p>
          <a:p>
            <a:r>
              <a:rPr lang="en-US" altLang="de-DE" sz="1800" dirty="0" smtClean="0"/>
              <a:t>Coordination of sample selection between WHO, CDC and INSTAND</a:t>
            </a:r>
          </a:p>
          <a:p>
            <a:r>
              <a:rPr lang="en-US" altLang="de-DE" sz="1800" dirty="0" smtClean="0"/>
              <a:t>Harmonization </a:t>
            </a:r>
            <a:r>
              <a:rPr lang="en-US" altLang="de-DE" sz="1800" dirty="0"/>
              <a:t>of next rounds between regional and global EQA </a:t>
            </a:r>
            <a:r>
              <a:rPr lang="en-US" altLang="de-DE" sz="1800" dirty="0" smtClean="0"/>
              <a:t>schemes</a:t>
            </a:r>
          </a:p>
          <a:p>
            <a:pPr marL="0" indent="0">
              <a:buNone/>
            </a:pPr>
            <a:r>
              <a:rPr lang="en-US" altLang="de-DE" sz="1800" dirty="0"/>
              <a:t> </a:t>
            </a:r>
            <a:r>
              <a:rPr lang="en-US" altLang="de-DE" sz="1800" dirty="0" smtClean="0"/>
              <a:t>    (instruction sheet, check-list of required information, evaluation criteria)  </a:t>
            </a:r>
            <a:endParaRPr lang="en-US" altLang="de-DE" sz="1800" dirty="0"/>
          </a:p>
          <a:p>
            <a:r>
              <a:rPr lang="en-US" altLang="de-DE" sz="1800" dirty="0" smtClean="0"/>
              <a:t>Online-reporting of EQA results incl. sequence submission to </a:t>
            </a:r>
            <a:r>
              <a:rPr lang="en-US" altLang="de-DE" sz="1800" dirty="0" err="1" smtClean="0"/>
              <a:t>MeaNS</a:t>
            </a:r>
            <a:r>
              <a:rPr lang="en-US" altLang="de-DE" sz="1800" dirty="0" smtClean="0"/>
              <a:t>/</a:t>
            </a:r>
            <a:r>
              <a:rPr lang="en-US" altLang="de-DE" sz="1800" dirty="0" err="1" smtClean="0"/>
              <a:t>RubeNS</a:t>
            </a:r>
            <a:r>
              <a:rPr lang="en-US" altLang="de-DE" sz="1800" dirty="0" smtClean="0"/>
              <a:t> (</a:t>
            </a:r>
            <a:r>
              <a:rPr lang="en-US" altLang="de-DE" sz="1800" dirty="0"/>
              <a:t>cooperation of </a:t>
            </a:r>
            <a:r>
              <a:rPr lang="en-US" altLang="de-DE" sz="1800" dirty="0" smtClean="0"/>
              <a:t>PHE with WHO</a:t>
            </a:r>
            <a:r>
              <a:rPr lang="en-US" altLang="de-DE" sz="1800" dirty="0"/>
              <a:t>, CDC and </a:t>
            </a:r>
            <a:r>
              <a:rPr lang="en-US" altLang="de-DE" sz="1800" dirty="0" smtClean="0"/>
              <a:t>INSTAND)</a:t>
            </a:r>
          </a:p>
          <a:p>
            <a:r>
              <a:rPr lang="en-US" altLang="de-DE" sz="1800" dirty="0" smtClean="0"/>
              <a:t>Classification of </a:t>
            </a:r>
            <a:r>
              <a:rPr lang="en-US" altLang="de-DE" sz="1800" dirty="0" err="1" smtClean="0"/>
              <a:t>mEQA</a:t>
            </a:r>
            <a:r>
              <a:rPr lang="en-US" altLang="de-DE" sz="1800" dirty="0" smtClean="0"/>
              <a:t> samples as non-infectious by INSTAND</a:t>
            </a:r>
            <a:endParaRPr lang="en-US" altLang="de-DE" sz="1800" dirty="0"/>
          </a:p>
          <a:p>
            <a:endParaRPr lang="en-US" altLang="de-DE" sz="1800" dirty="0">
              <a:solidFill>
                <a:srgbClr val="FF0000"/>
              </a:solidFill>
            </a:endParaRPr>
          </a:p>
          <a:p>
            <a:pPr>
              <a:buFont typeface="Symbol" panose="05050102010706020507" pitchFamily="18" charset="2"/>
              <a:buChar char="-"/>
            </a:pPr>
            <a:endParaRPr lang="en-US" altLang="de-DE" sz="2400" dirty="0" smtClean="0"/>
          </a:p>
        </p:txBody>
      </p:sp>
    </p:spTree>
    <p:extLst>
      <p:ext uri="{BB962C8B-B14F-4D97-AF65-F5344CB8AC3E}">
        <p14:creationId xmlns:p14="http://schemas.microsoft.com/office/powerpoint/2010/main" val="138127688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extLst>
              <p:ext uri="{D42A27DB-BD31-4B8C-83A1-F6EECF244321}">
                <p14:modId xmlns:p14="http://schemas.microsoft.com/office/powerpoint/2010/main" val="2915867275"/>
              </p:ext>
            </p:extLst>
          </p:nvPr>
        </p:nvGraphicFramePr>
        <p:xfrm>
          <a:off x="107504" y="80963"/>
          <a:ext cx="8892988" cy="6301591"/>
        </p:xfrm>
        <a:graphic>
          <a:graphicData uri="http://schemas.openxmlformats.org/drawingml/2006/table">
            <a:tbl>
              <a:tblPr firstRow="1" bandRow="1">
                <a:tableStyleId>{5C22544A-7EE6-4342-B048-85BDC9FD1C3A}</a:tableStyleId>
              </a:tblPr>
              <a:tblGrid>
                <a:gridCol w="8892988"/>
              </a:tblGrid>
              <a:tr h="5478510">
                <a:tc>
                  <a:txBody>
                    <a:bodyPr/>
                    <a:lstStyle/>
                    <a:p>
                      <a:pPr algn="ctr"/>
                      <a:r>
                        <a:rPr lang="en-US" sz="2800" b="1" kern="1200" dirty="0" smtClean="0">
                          <a:solidFill>
                            <a:srgbClr val="000000"/>
                          </a:solidFill>
                          <a:effectLst/>
                          <a:latin typeface="+mn-lt"/>
                          <a:ea typeface="+mn-ea"/>
                          <a:cs typeface="+mn-cs"/>
                        </a:rPr>
                        <a:t>Thanks to </a:t>
                      </a:r>
                    </a:p>
                    <a:p>
                      <a:r>
                        <a:rPr lang="en-US" sz="1800" b="1" kern="1200" dirty="0" smtClean="0">
                          <a:solidFill>
                            <a:srgbClr val="000000"/>
                          </a:solidFill>
                          <a:effectLst/>
                          <a:latin typeface="+mn-lt"/>
                          <a:ea typeface="+mn-ea"/>
                          <a:cs typeface="+mn-cs"/>
                        </a:rPr>
                        <a:t>  </a:t>
                      </a:r>
                    </a:p>
                    <a:p>
                      <a:endParaRPr lang="en-US" sz="1800" b="1" kern="1200" dirty="0" smtClean="0">
                        <a:solidFill>
                          <a:srgbClr val="FF0000"/>
                        </a:solidFill>
                        <a:effectLst/>
                        <a:latin typeface="+mn-lt"/>
                        <a:ea typeface="+mn-ea"/>
                        <a:cs typeface="+mn-cs"/>
                      </a:endParaRPr>
                    </a:p>
                    <a:p>
                      <a:endParaRPr lang="en-US" sz="1800" b="1" kern="1200" baseline="0" dirty="0" smtClean="0">
                        <a:solidFill>
                          <a:srgbClr val="FF0000"/>
                        </a:solidFill>
                        <a:effectLst/>
                        <a:latin typeface="+mn-lt"/>
                        <a:ea typeface="+mn-ea"/>
                        <a:cs typeface="+mn-cs"/>
                      </a:endParaRPr>
                    </a:p>
                    <a:p>
                      <a:endParaRPr lang="en-US" sz="1800" b="1" kern="1200" dirty="0" smtClean="0">
                        <a:solidFill>
                          <a:srgbClr val="FF0000"/>
                        </a:solidFill>
                        <a:effectLst/>
                        <a:latin typeface="+mn-lt"/>
                        <a:ea typeface="+mn-ea"/>
                        <a:cs typeface="+mn-cs"/>
                      </a:endParaRPr>
                    </a:p>
                    <a:p>
                      <a:endParaRPr lang="en-US" sz="1800" b="1" kern="1200" baseline="0" dirty="0" smtClean="0">
                        <a:solidFill>
                          <a:srgbClr val="FF0000"/>
                        </a:solidFill>
                        <a:effectLst/>
                        <a:latin typeface="+mn-lt"/>
                        <a:ea typeface="+mn-ea"/>
                        <a:cs typeface="+mn-cs"/>
                      </a:endParaRPr>
                    </a:p>
                    <a:p>
                      <a:endParaRPr lang="en-US" sz="1800" b="1" kern="1200" dirty="0" smtClean="0">
                        <a:solidFill>
                          <a:srgbClr val="FF0000"/>
                        </a:solidFill>
                        <a:effectLst/>
                        <a:latin typeface="+mn-lt"/>
                        <a:ea typeface="+mn-ea"/>
                        <a:cs typeface="+mn-cs"/>
                      </a:endParaRPr>
                    </a:p>
                    <a:p>
                      <a:endParaRPr lang="en-US" sz="1800" b="1" kern="1200" dirty="0" smtClean="0">
                        <a:solidFill>
                          <a:srgbClr val="000000"/>
                        </a:solidFill>
                        <a:effectLst/>
                        <a:latin typeface="+mn-lt"/>
                        <a:ea typeface="+mn-ea"/>
                        <a:cs typeface="+mn-cs"/>
                      </a:endParaRPr>
                    </a:p>
                    <a:p>
                      <a:endParaRPr lang="en-US" sz="1800" b="1" kern="1200" dirty="0" smtClean="0">
                        <a:solidFill>
                          <a:srgbClr val="000000"/>
                        </a:solidFill>
                        <a:effectLst/>
                        <a:latin typeface="+mn-lt"/>
                        <a:ea typeface="+mn-ea"/>
                        <a:cs typeface="+mn-cs"/>
                      </a:endParaRPr>
                    </a:p>
                    <a:p>
                      <a:endParaRPr lang="en-US" sz="1800" b="1" kern="1200" smtClean="0">
                        <a:solidFill>
                          <a:srgbClr val="000000"/>
                        </a:solidFill>
                        <a:effectLst/>
                        <a:latin typeface="+mn-lt"/>
                        <a:ea typeface="+mn-ea"/>
                        <a:cs typeface="+mn-cs"/>
                      </a:endParaRPr>
                    </a:p>
                    <a:p>
                      <a:r>
                        <a:rPr lang="en-US" sz="1800" b="1" kern="1200" smtClean="0">
                          <a:solidFill>
                            <a:srgbClr val="000000"/>
                          </a:solidFill>
                          <a:effectLst/>
                          <a:latin typeface="+mn-lt"/>
                          <a:ea typeface="+mn-ea"/>
                          <a:cs typeface="+mn-cs"/>
                        </a:rPr>
                        <a:t>INSTAND </a:t>
                      </a:r>
                      <a:r>
                        <a:rPr lang="en-US" sz="1800" b="1" kern="1200" dirty="0" smtClean="0">
                          <a:solidFill>
                            <a:srgbClr val="000000"/>
                          </a:solidFill>
                          <a:effectLst/>
                          <a:latin typeface="+mn-lt"/>
                          <a:ea typeface="+mn-ea"/>
                          <a:cs typeface="+mn-cs"/>
                        </a:rPr>
                        <a:t>Target Value Laboratories</a:t>
                      </a:r>
                      <a:r>
                        <a:rPr lang="en-US" sz="1200" b="0" kern="1200" dirty="0" smtClean="0">
                          <a:solidFill>
                            <a:srgbClr val="000000"/>
                          </a:solidFill>
                          <a:effectLst/>
                          <a:latin typeface="+mn-lt"/>
                          <a:ea typeface="+mn-ea"/>
                          <a:cs typeface="+mn-cs"/>
                        </a:rPr>
                        <a:t> </a:t>
                      </a:r>
                      <a:endParaRPr lang="de-DE" sz="1200" b="0" kern="1200" dirty="0" smtClean="0">
                        <a:solidFill>
                          <a:srgbClr val="000000"/>
                        </a:solidFill>
                        <a:effectLst/>
                        <a:latin typeface="+mn-lt"/>
                        <a:ea typeface="+mn-ea"/>
                        <a:cs typeface="+mn-cs"/>
                      </a:endParaRPr>
                    </a:p>
                    <a:p>
                      <a:pPr marL="285750" lvl="0" indent="-285750">
                        <a:spcAft>
                          <a:spcPts val="600"/>
                        </a:spcAft>
                        <a:buFont typeface="Arial" panose="020B0604020202020204" pitchFamily="34" charset="0"/>
                        <a:buChar char="•"/>
                      </a:pPr>
                      <a:r>
                        <a:rPr lang="de-DE" sz="1200" b="0" kern="1200" dirty="0" smtClean="0">
                          <a:solidFill>
                            <a:srgbClr val="000000"/>
                          </a:solidFill>
                          <a:effectLst/>
                          <a:latin typeface="+mn-lt"/>
                          <a:ea typeface="+mn-ea"/>
                          <a:cs typeface="+mn-cs"/>
                        </a:rPr>
                        <a:t>Robert Koch-Institut, Abt. Infektionskrankheiten, FG 12 Masern, Mumps, Röteln und Viren bei Abwehrschwäche, Nationales Referenzzentrum für Masern, Mumps und Röteln: </a:t>
                      </a:r>
                      <a:br>
                        <a:rPr lang="de-DE" sz="1200" b="0" kern="1200" dirty="0" smtClean="0">
                          <a:solidFill>
                            <a:srgbClr val="000000"/>
                          </a:solidFill>
                          <a:effectLst/>
                          <a:latin typeface="+mn-lt"/>
                          <a:ea typeface="+mn-ea"/>
                          <a:cs typeface="+mn-cs"/>
                        </a:rPr>
                      </a:br>
                      <a:r>
                        <a:rPr lang="de-DE" sz="1200" b="0" kern="1200" dirty="0" smtClean="0">
                          <a:solidFill>
                            <a:srgbClr val="000000"/>
                          </a:solidFill>
                          <a:effectLst/>
                          <a:latin typeface="+mn-lt"/>
                          <a:ea typeface="+mn-ea"/>
                          <a:cs typeface="+mn-cs"/>
                        </a:rPr>
                        <a:t>Prof. Dr. A. Mankertz, Dr. S.</a:t>
                      </a:r>
                      <a:r>
                        <a:rPr lang="de-DE" sz="1200" b="0" kern="1200" baseline="0" dirty="0" smtClean="0">
                          <a:solidFill>
                            <a:srgbClr val="000000"/>
                          </a:solidFill>
                          <a:effectLst/>
                          <a:latin typeface="+mn-lt"/>
                          <a:ea typeface="+mn-ea"/>
                          <a:cs typeface="+mn-cs"/>
                        </a:rPr>
                        <a:t> Santibanez</a:t>
                      </a:r>
                      <a:endParaRPr lang="de-DE" sz="1200" b="0" kern="1200" dirty="0" smtClean="0">
                        <a:solidFill>
                          <a:srgbClr val="000000"/>
                        </a:solidFill>
                        <a:effectLst/>
                        <a:latin typeface="+mn-lt"/>
                        <a:ea typeface="+mn-ea"/>
                        <a:cs typeface="+mn-cs"/>
                      </a:endParaRPr>
                    </a:p>
                    <a:p>
                      <a:pPr marL="285750" lvl="0" indent="-285750">
                        <a:spcAft>
                          <a:spcPts val="600"/>
                        </a:spcAft>
                        <a:buFont typeface="Arial" panose="020B0604020202020204" pitchFamily="34" charset="0"/>
                        <a:buChar char="•"/>
                      </a:pPr>
                      <a:r>
                        <a:rPr lang="de-DE" sz="1200" b="0" kern="1200" dirty="0" smtClean="0">
                          <a:solidFill>
                            <a:srgbClr val="000000"/>
                          </a:solidFill>
                          <a:effectLst/>
                          <a:latin typeface="+mn-lt"/>
                          <a:ea typeface="+mn-ea"/>
                          <a:cs typeface="+mn-cs"/>
                        </a:rPr>
                        <a:t>Universität Leipzig, Institut für Virologie: </a:t>
                      </a:r>
                      <a:br>
                        <a:rPr lang="de-DE" sz="1200" b="0" kern="1200" dirty="0" smtClean="0">
                          <a:solidFill>
                            <a:srgbClr val="000000"/>
                          </a:solidFill>
                          <a:effectLst/>
                          <a:latin typeface="+mn-lt"/>
                          <a:ea typeface="+mn-ea"/>
                          <a:cs typeface="+mn-cs"/>
                        </a:rPr>
                      </a:br>
                      <a:r>
                        <a:rPr lang="de-DE" sz="1200" b="0" kern="1200" dirty="0" smtClean="0">
                          <a:solidFill>
                            <a:srgbClr val="000000"/>
                          </a:solidFill>
                          <a:effectLst/>
                          <a:latin typeface="+mn-lt"/>
                          <a:ea typeface="+mn-ea"/>
                          <a:cs typeface="+mn-cs"/>
                        </a:rPr>
                        <a:t>Prof. Dr. U. G. </a:t>
                      </a:r>
                      <a:r>
                        <a:rPr lang="de-DE" sz="1200" b="0" kern="1200" dirty="0" err="1" smtClean="0">
                          <a:solidFill>
                            <a:srgbClr val="000000"/>
                          </a:solidFill>
                          <a:effectLst/>
                          <a:latin typeface="+mn-lt"/>
                          <a:ea typeface="+mn-ea"/>
                          <a:cs typeface="+mn-cs"/>
                        </a:rPr>
                        <a:t>Liebert</a:t>
                      </a:r>
                      <a:endParaRPr lang="de-DE" sz="1200" b="0" kern="1200" dirty="0" smtClean="0">
                        <a:solidFill>
                          <a:srgbClr val="000000"/>
                        </a:solidFill>
                        <a:effectLst/>
                        <a:latin typeface="+mn-lt"/>
                        <a:ea typeface="+mn-ea"/>
                        <a:cs typeface="+mn-cs"/>
                      </a:endParaRPr>
                    </a:p>
                    <a:p>
                      <a:pPr marL="285750" lvl="0" indent="-285750">
                        <a:spcAft>
                          <a:spcPts val="600"/>
                        </a:spcAft>
                        <a:buFont typeface="Arial" panose="020B0604020202020204" pitchFamily="34" charset="0"/>
                        <a:buChar char="•"/>
                      </a:pPr>
                      <a:r>
                        <a:rPr lang="de-DE" sz="1200" b="0" kern="1200" dirty="0" smtClean="0">
                          <a:solidFill>
                            <a:srgbClr val="000000"/>
                          </a:solidFill>
                          <a:effectLst/>
                          <a:latin typeface="+mn-lt"/>
                          <a:ea typeface="+mn-ea"/>
                          <a:cs typeface="+mn-cs"/>
                        </a:rPr>
                        <a:t>Labor Berlin - Charité </a:t>
                      </a:r>
                      <a:r>
                        <a:rPr lang="de-DE" sz="1200" b="0" kern="1200" dirty="0" err="1" smtClean="0">
                          <a:solidFill>
                            <a:srgbClr val="000000"/>
                          </a:solidFill>
                          <a:effectLst/>
                          <a:latin typeface="+mn-lt"/>
                          <a:ea typeface="+mn-ea"/>
                          <a:cs typeface="+mn-cs"/>
                        </a:rPr>
                        <a:t>Vivantes</a:t>
                      </a:r>
                      <a:r>
                        <a:rPr lang="de-DE" sz="1200" b="0" kern="1200" dirty="0" smtClean="0">
                          <a:solidFill>
                            <a:srgbClr val="000000"/>
                          </a:solidFill>
                          <a:effectLst/>
                          <a:latin typeface="+mn-lt"/>
                          <a:ea typeface="+mn-ea"/>
                          <a:cs typeface="+mn-cs"/>
                        </a:rPr>
                        <a:t> GmbH, Fachbereich Virologie: </a:t>
                      </a:r>
                      <a:br>
                        <a:rPr lang="de-DE" sz="1200" b="0" kern="1200" dirty="0" smtClean="0">
                          <a:solidFill>
                            <a:srgbClr val="000000"/>
                          </a:solidFill>
                          <a:effectLst/>
                          <a:latin typeface="+mn-lt"/>
                          <a:ea typeface="+mn-ea"/>
                          <a:cs typeface="+mn-cs"/>
                        </a:rPr>
                      </a:br>
                      <a:r>
                        <a:rPr lang="de-DE" sz="1200" b="0" kern="1200" dirty="0" smtClean="0">
                          <a:solidFill>
                            <a:srgbClr val="000000"/>
                          </a:solidFill>
                          <a:effectLst/>
                          <a:latin typeface="+mn-lt"/>
                          <a:ea typeface="+mn-ea"/>
                          <a:cs typeface="+mn-cs"/>
                        </a:rPr>
                        <a:t>Prof. Dr. D. H. Krüger, Prof. Dr. J. Hofmann</a:t>
                      </a:r>
                    </a:p>
                    <a:p>
                      <a:pPr marL="285750" lvl="0" indent="-285750">
                        <a:spcAft>
                          <a:spcPts val="600"/>
                        </a:spcAft>
                        <a:buFont typeface="Arial" panose="020B0604020202020204" pitchFamily="34" charset="0"/>
                        <a:buChar char="•"/>
                      </a:pPr>
                      <a:r>
                        <a:rPr lang="de-DE" sz="1200" b="0" kern="1200" dirty="0" smtClean="0">
                          <a:solidFill>
                            <a:srgbClr val="000000"/>
                          </a:solidFill>
                          <a:effectLst/>
                          <a:latin typeface="+mn-lt"/>
                          <a:ea typeface="+mn-ea"/>
                          <a:cs typeface="+mn-cs"/>
                        </a:rPr>
                        <a:t>Universität Würzburg, Institut für Virologie und Immunologie: </a:t>
                      </a:r>
                      <a:br>
                        <a:rPr lang="de-DE" sz="1200" b="0" kern="1200" dirty="0" smtClean="0">
                          <a:solidFill>
                            <a:srgbClr val="000000"/>
                          </a:solidFill>
                          <a:effectLst/>
                          <a:latin typeface="+mn-lt"/>
                          <a:ea typeface="+mn-ea"/>
                          <a:cs typeface="+mn-cs"/>
                        </a:rPr>
                      </a:br>
                      <a:r>
                        <a:rPr lang="de-DE" sz="1200" b="0" kern="1200" dirty="0" smtClean="0">
                          <a:solidFill>
                            <a:srgbClr val="000000"/>
                          </a:solidFill>
                          <a:effectLst/>
                          <a:latin typeface="+mn-lt"/>
                          <a:ea typeface="+mn-ea"/>
                          <a:cs typeface="+mn-cs"/>
                        </a:rPr>
                        <a:t>Dr. B. Weißbrich</a:t>
                      </a:r>
                    </a:p>
                    <a:p>
                      <a:pPr marL="285750" lvl="0" indent="-285750">
                        <a:spcAft>
                          <a:spcPts val="600"/>
                        </a:spcAft>
                        <a:buFont typeface="Arial" panose="020B0604020202020204" pitchFamily="34" charset="0"/>
                        <a:buChar char="•"/>
                      </a:pPr>
                      <a:r>
                        <a:rPr lang="de-DE" sz="1200" b="0" kern="1200" dirty="0" smtClean="0">
                          <a:solidFill>
                            <a:srgbClr val="000000"/>
                          </a:solidFill>
                          <a:effectLst/>
                          <a:latin typeface="+mn-lt"/>
                          <a:ea typeface="+mn-ea"/>
                          <a:cs typeface="+mn-cs"/>
                        </a:rPr>
                        <a:t>Universitätsklinikum Bonn, Institut für Virologie: </a:t>
                      </a:r>
                      <a:br>
                        <a:rPr lang="de-DE" sz="1200" b="0" kern="1200" dirty="0" smtClean="0">
                          <a:solidFill>
                            <a:srgbClr val="000000"/>
                          </a:solidFill>
                          <a:effectLst/>
                          <a:latin typeface="+mn-lt"/>
                          <a:ea typeface="+mn-ea"/>
                          <a:cs typeface="+mn-cs"/>
                        </a:rPr>
                      </a:br>
                      <a:r>
                        <a:rPr lang="de-DE" sz="1200" b="0" kern="1200" dirty="0" smtClean="0">
                          <a:solidFill>
                            <a:srgbClr val="000000"/>
                          </a:solidFill>
                          <a:effectLst/>
                          <a:latin typeface="+mn-lt"/>
                          <a:ea typeface="+mn-ea"/>
                          <a:cs typeface="+mn-cs"/>
                        </a:rPr>
                        <a:t>Prof. Dr. C. Drosten, Prof. Dr. A.-M. Eis-</a:t>
                      </a:r>
                      <a:r>
                        <a:rPr lang="de-DE" sz="1200" b="0" kern="1200" dirty="0" err="1" smtClean="0">
                          <a:solidFill>
                            <a:srgbClr val="000000"/>
                          </a:solidFill>
                          <a:effectLst/>
                          <a:latin typeface="+mn-lt"/>
                          <a:ea typeface="+mn-ea"/>
                          <a:cs typeface="+mn-cs"/>
                        </a:rPr>
                        <a:t>Hübinger</a:t>
                      </a:r>
                      <a:endParaRPr lang="de-DE" sz="1200" b="0" kern="1200" dirty="0" smtClean="0">
                        <a:solidFill>
                          <a:srgbClr val="000000"/>
                        </a:solidFill>
                        <a:effectLst/>
                        <a:latin typeface="+mn-lt"/>
                        <a:ea typeface="+mn-ea"/>
                        <a:cs typeface="+mn-cs"/>
                      </a:endParaRPr>
                    </a:p>
                    <a:p>
                      <a:pPr marL="285750" lvl="0" indent="-285750">
                        <a:spcAft>
                          <a:spcPts val="600"/>
                        </a:spcAft>
                        <a:buFont typeface="Arial" panose="020B0604020202020204" pitchFamily="34" charset="0"/>
                        <a:buChar char="•"/>
                      </a:pPr>
                      <a:r>
                        <a:rPr lang="de-DE" sz="1200" b="0" kern="1200" dirty="0" smtClean="0">
                          <a:solidFill>
                            <a:srgbClr val="000000"/>
                          </a:solidFill>
                          <a:effectLst/>
                          <a:latin typeface="+mn-lt"/>
                          <a:ea typeface="+mn-ea"/>
                          <a:cs typeface="+mn-cs"/>
                        </a:rPr>
                        <a:t>Universitätsklinikum Frankfurt, Institut für Medizinische Virologie, Frankfurt/Main, Nationales Referenzzentrum für Retroviren: </a:t>
                      </a:r>
                      <a:br>
                        <a:rPr lang="de-DE" sz="1200" b="0" kern="1200" dirty="0" smtClean="0">
                          <a:solidFill>
                            <a:srgbClr val="000000"/>
                          </a:solidFill>
                          <a:effectLst/>
                          <a:latin typeface="+mn-lt"/>
                          <a:ea typeface="+mn-ea"/>
                          <a:cs typeface="+mn-cs"/>
                        </a:rPr>
                      </a:br>
                      <a:r>
                        <a:rPr lang="de-DE" sz="1200" b="0" kern="1200" dirty="0" smtClean="0">
                          <a:solidFill>
                            <a:srgbClr val="000000"/>
                          </a:solidFill>
                          <a:effectLst/>
                          <a:latin typeface="+mn-lt"/>
                          <a:ea typeface="+mn-ea"/>
                          <a:cs typeface="+mn-cs"/>
                        </a:rPr>
                        <a:t>Prof. Dr. V.</a:t>
                      </a:r>
                      <a:r>
                        <a:rPr lang="de-DE" sz="1200" b="0" kern="1200" baseline="0" dirty="0" smtClean="0">
                          <a:solidFill>
                            <a:srgbClr val="000000"/>
                          </a:solidFill>
                          <a:effectLst/>
                          <a:latin typeface="+mn-lt"/>
                          <a:ea typeface="+mn-ea"/>
                          <a:cs typeface="+mn-cs"/>
                        </a:rPr>
                        <a:t> Kempf</a:t>
                      </a:r>
                      <a:r>
                        <a:rPr lang="de-DE" sz="1200" b="0" kern="1200" dirty="0" smtClean="0">
                          <a:solidFill>
                            <a:srgbClr val="000000"/>
                          </a:solidFill>
                          <a:effectLst/>
                          <a:latin typeface="+mn-lt"/>
                          <a:ea typeface="+mn-ea"/>
                          <a:cs typeface="+mn-cs"/>
                        </a:rPr>
                        <a:t>, Prof. Dr. H. F. Rabenau, PD Dr. A. Berger, PD Dr. M. Stürmer</a:t>
                      </a:r>
                    </a:p>
                  </a:txBody>
                  <a:tcPr marL="91463" marR="91463"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1795">
                <a:tc>
                  <a:txBody>
                    <a:bodyPr/>
                    <a:lstStyle/>
                    <a:p>
                      <a:pPr marL="0" lvl="0" indent="0">
                        <a:spcAft>
                          <a:spcPts val="600"/>
                        </a:spcAft>
                        <a:buFont typeface="Arial" panose="020B0604020202020204" pitchFamily="34" charset="0"/>
                        <a:buNone/>
                      </a:pPr>
                      <a:endParaRPr lang="de-DE" sz="1200" b="0" kern="1200" dirty="0">
                        <a:solidFill>
                          <a:srgbClr val="000000"/>
                        </a:solidFill>
                        <a:effectLst/>
                        <a:latin typeface="+mn-lt"/>
                        <a:ea typeface="+mn-ea"/>
                        <a:cs typeface="+mn-cs"/>
                      </a:endParaRPr>
                    </a:p>
                  </a:txBody>
                  <a:tcPr marL="91463" marR="91463" marT="45718" marB="4571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4" name="Tabelle 3"/>
          <p:cNvGraphicFramePr>
            <a:graphicFrameLocks noGrp="1"/>
          </p:cNvGraphicFramePr>
          <p:nvPr>
            <p:extLst>
              <p:ext uri="{D42A27DB-BD31-4B8C-83A1-F6EECF244321}">
                <p14:modId xmlns:p14="http://schemas.microsoft.com/office/powerpoint/2010/main" val="2107971566"/>
              </p:ext>
            </p:extLst>
          </p:nvPr>
        </p:nvGraphicFramePr>
        <p:xfrm>
          <a:off x="107504" y="620688"/>
          <a:ext cx="8316229" cy="1925320"/>
        </p:xfrm>
        <a:graphic>
          <a:graphicData uri="http://schemas.openxmlformats.org/drawingml/2006/table">
            <a:tbl>
              <a:tblPr firstRow="1" bandRow="1">
                <a:tableStyleId>{5C22544A-7EE6-4342-B048-85BDC9FD1C3A}</a:tableStyleId>
              </a:tblPr>
              <a:tblGrid>
                <a:gridCol w="2052288"/>
                <a:gridCol w="2105827"/>
                <a:gridCol w="2079057"/>
                <a:gridCol w="2079057"/>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ln>
                            <a:noFill/>
                          </a:ln>
                          <a:solidFill>
                            <a:srgbClr val="000000"/>
                          </a:solidFill>
                          <a:effectLst/>
                          <a:latin typeface="+mn-lt"/>
                          <a:ea typeface="+mn-ea"/>
                          <a:cs typeface="+mn-cs"/>
                        </a:rPr>
                        <a:t>WHO HQ</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ln>
                            <a:noFill/>
                          </a:ln>
                          <a:solidFill>
                            <a:srgbClr val="000000"/>
                          </a:solidFill>
                          <a:effectLst/>
                          <a:latin typeface="+mn-lt"/>
                          <a:ea typeface="+mn-ea"/>
                          <a:cs typeface="+mn-cs"/>
                        </a:rPr>
                        <a:t>WHO EURO</a:t>
                      </a:r>
                    </a:p>
                    <a:p>
                      <a:endParaRPr lang="de-DE" b="1" dirty="0">
                        <a:ln>
                          <a:noFill/>
                        </a:ln>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ln>
                            <a:noFill/>
                          </a:ln>
                          <a:solidFill>
                            <a:srgbClr val="000000"/>
                          </a:solidFill>
                        </a:rPr>
                        <a:t>CDC GSL</a:t>
                      </a:r>
                    </a:p>
                    <a:p>
                      <a:endParaRPr lang="de-DE" b="1" dirty="0">
                        <a:ln>
                          <a:noFill/>
                        </a:ln>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ln>
                          <a:noFill/>
                        </a:ln>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de-DE" b="1" dirty="0" err="1" smtClean="0">
                          <a:ln>
                            <a:noFill/>
                          </a:ln>
                          <a:solidFill>
                            <a:sysClr val="windowText" lastClr="000000"/>
                          </a:solidFill>
                        </a:rPr>
                        <a:t>RRL</a:t>
                      </a:r>
                      <a:endParaRPr lang="de-DE" b="1" dirty="0" smtClean="0">
                        <a:ln>
                          <a:noFill/>
                        </a:ln>
                        <a:solidFill>
                          <a:sysClr val="windowText" lastClr="000000"/>
                        </a:solidFill>
                      </a:endParaRPr>
                    </a:p>
                    <a:p>
                      <a:r>
                        <a:rPr lang="de-DE" b="1" dirty="0" smtClean="0">
                          <a:ln>
                            <a:noFill/>
                          </a:ln>
                          <a:solidFill>
                            <a:sysClr val="windowText" lastClr="000000"/>
                          </a:solidFill>
                        </a:rPr>
                        <a:t>Berlin</a:t>
                      </a:r>
                      <a:endParaRPr lang="de-DE" b="1" dirty="0">
                        <a:ln>
                          <a:noFill/>
                        </a:ln>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dirty="0" err="1" smtClean="0">
                          <a:ln>
                            <a:noFill/>
                          </a:ln>
                          <a:solidFill>
                            <a:sysClr val="windowText" lastClr="000000"/>
                          </a:solidFill>
                        </a:rPr>
                        <a:t>PHE</a:t>
                      </a:r>
                      <a:r>
                        <a:rPr lang="de-DE" b="1" dirty="0" smtClean="0">
                          <a:ln>
                            <a:noFill/>
                          </a:ln>
                          <a:solidFill>
                            <a:sysClr val="windowText" lastClr="000000"/>
                          </a:solidFill>
                        </a:rPr>
                        <a:t> </a:t>
                      </a:r>
                      <a:r>
                        <a:rPr lang="de-DE" b="1" dirty="0" err="1" smtClean="0">
                          <a:ln>
                            <a:noFill/>
                          </a:ln>
                          <a:solidFill>
                            <a:sysClr val="windowText" lastClr="000000"/>
                          </a:solidFill>
                        </a:rPr>
                        <a:t>GSL</a:t>
                      </a:r>
                      <a:endParaRPr lang="de-DE" b="1" dirty="0" smtClean="0">
                        <a:ln>
                          <a:noFill/>
                        </a:ln>
                        <a:solidFill>
                          <a:sysClr val="windowText" lastClr="000000"/>
                        </a:solidFill>
                      </a:endParaRPr>
                    </a:p>
                    <a:p>
                      <a:r>
                        <a:rPr lang="de-DE" b="1" dirty="0" smtClean="0">
                          <a:ln>
                            <a:noFill/>
                          </a:ln>
                          <a:solidFill>
                            <a:sysClr val="windowText" lastClr="000000"/>
                          </a:solidFill>
                        </a:rPr>
                        <a:t>London</a:t>
                      </a:r>
                      <a:endParaRPr lang="de-DE" b="1" dirty="0">
                        <a:ln>
                          <a:noFill/>
                        </a:ln>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dirty="0" err="1" smtClean="0">
                          <a:ln>
                            <a:noFill/>
                          </a:ln>
                          <a:solidFill>
                            <a:sysClr val="windowText" lastClr="000000"/>
                          </a:solidFill>
                        </a:rPr>
                        <a:t>RRL</a:t>
                      </a:r>
                      <a:r>
                        <a:rPr lang="de-DE" b="1" dirty="0" smtClean="0">
                          <a:ln>
                            <a:noFill/>
                          </a:ln>
                          <a:solidFill>
                            <a:sysClr val="windowText" lastClr="000000"/>
                          </a:solidFill>
                        </a:rPr>
                        <a:t> Luxembourg</a:t>
                      </a:r>
                      <a:endParaRPr lang="de-DE" b="1" dirty="0">
                        <a:ln>
                          <a:noFill/>
                        </a:ln>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dirty="0" err="1" smtClean="0">
                          <a:ln>
                            <a:noFill/>
                          </a:ln>
                          <a:solidFill>
                            <a:sysClr val="windowText" lastClr="000000"/>
                          </a:solidFill>
                        </a:rPr>
                        <a:t>RRL</a:t>
                      </a:r>
                      <a:r>
                        <a:rPr lang="de-DE" b="1" dirty="0" smtClean="0">
                          <a:ln>
                            <a:noFill/>
                          </a:ln>
                          <a:solidFill>
                            <a:sysClr val="windowText" lastClr="000000"/>
                          </a:solidFill>
                        </a:rPr>
                        <a:t> </a:t>
                      </a:r>
                    </a:p>
                    <a:p>
                      <a:r>
                        <a:rPr lang="de-DE" b="1" dirty="0" err="1" smtClean="0">
                          <a:ln>
                            <a:noFill/>
                          </a:ln>
                          <a:solidFill>
                            <a:sysClr val="windowText" lastClr="000000"/>
                          </a:solidFill>
                        </a:rPr>
                        <a:t>Moscow</a:t>
                      </a:r>
                      <a:endParaRPr lang="de-DE" b="1" dirty="0" smtClean="0">
                        <a:ln>
                          <a:noFill/>
                        </a:ln>
                        <a:solidFill>
                          <a:sysClr val="windowText" lastClr="000000"/>
                        </a:solidFill>
                      </a:endParaRPr>
                    </a:p>
                    <a:p>
                      <a:endParaRPr lang="de-DE" b="1" dirty="0">
                        <a:ln>
                          <a:noFill/>
                        </a:ln>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de-DE" b="1" dirty="0" err="1" smtClean="0">
                          <a:ln>
                            <a:noFill/>
                          </a:ln>
                          <a:solidFill>
                            <a:srgbClr val="000000"/>
                          </a:solidFill>
                        </a:rPr>
                        <a:t>IQVD</a:t>
                      </a:r>
                      <a:r>
                        <a:rPr lang="de-DE" b="1" dirty="0" smtClean="0">
                          <a:ln>
                            <a:noFill/>
                          </a:ln>
                          <a:solidFill>
                            <a:srgbClr val="000000"/>
                          </a:solidFill>
                        </a:rPr>
                        <a:t> Team</a:t>
                      </a:r>
                      <a:endParaRPr lang="de-DE" b="1" dirty="0">
                        <a:ln>
                          <a:noFill/>
                        </a:ln>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dirty="0" smtClean="0">
                          <a:ln>
                            <a:noFill/>
                          </a:ln>
                          <a:solidFill>
                            <a:srgbClr val="000000"/>
                          </a:solidFill>
                        </a:rPr>
                        <a:t>GBD Team</a:t>
                      </a:r>
                      <a:endParaRPr lang="de-DE" b="1" dirty="0">
                        <a:ln>
                          <a:noFill/>
                        </a:ln>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b="1" dirty="0" smtClean="0">
                          <a:ln>
                            <a:noFill/>
                          </a:ln>
                          <a:solidFill>
                            <a:srgbClr val="000000"/>
                          </a:solidFill>
                        </a:rPr>
                        <a:t>INSTAND Team</a:t>
                      </a:r>
                      <a:endParaRPr lang="de-DE" b="1" dirty="0">
                        <a:ln>
                          <a:noFill/>
                        </a:ln>
                        <a:solidFill>
                          <a:srgbClr val="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ln>
                          <a:noFill/>
                        </a:ln>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9452675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9496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Grafik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7938"/>
            <a:ext cx="59563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Grafik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2060575"/>
            <a:ext cx="639445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9691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a:xfrm>
            <a:off x="0" y="0"/>
            <a:ext cx="9144000" cy="765175"/>
          </a:xfrm>
          <a:solidFill>
            <a:srgbClr val="FFCC99"/>
          </a:solidFill>
        </p:spPr>
        <p:txBody>
          <a:bodyPr/>
          <a:lstStyle/>
          <a:p>
            <a:pPr eaLnBrk="1" hangingPunct="1">
              <a:defRPr/>
            </a:pPr>
            <a:r>
              <a:rPr lang="de-DE" altLang="de-DE" sz="2600" dirty="0" smtClean="0">
                <a:effectLst/>
                <a:cs typeface="Arial" panose="020B0604020202020204" pitchFamily="34" charset="0"/>
              </a:rPr>
              <a:t>INSTAND </a:t>
            </a:r>
            <a:r>
              <a:rPr lang="de-DE" altLang="de-DE" sz="2600" dirty="0" err="1" smtClean="0">
                <a:effectLst/>
                <a:cs typeface="Arial" panose="020B0604020202020204" pitchFamily="34" charset="0"/>
              </a:rPr>
              <a:t>EQA</a:t>
            </a:r>
            <a:r>
              <a:rPr lang="de-DE" altLang="de-DE" sz="2600" dirty="0" smtClean="0">
                <a:effectLst/>
                <a:cs typeface="Arial" panose="020B0604020202020204" pitchFamily="34" charset="0"/>
              </a:rPr>
              <a:t> </a:t>
            </a:r>
            <a:r>
              <a:rPr lang="de-DE" altLang="de-DE" sz="2600" dirty="0" err="1" smtClean="0">
                <a:effectLst/>
                <a:cs typeface="Arial" panose="020B0604020202020204" pitchFamily="34" charset="0"/>
              </a:rPr>
              <a:t>Schemes</a:t>
            </a:r>
            <a:endParaRPr lang="de-DE" altLang="de-DE" sz="2600" dirty="0" smtClean="0">
              <a:effectLst/>
              <a:cs typeface="Arial" panose="020B0604020202020204" pitchFamily="34" charset="0"/>
            </a:endParaRPr>
          </a:p>
        </p:txBody>
      </p:sp>
      <p:graphicFrame>
        <p:nvGraphicFramePr>
          <p:cNvPr id="20" name="Diagramm 19"/>
          <p:cNvGraphicFramePr/>
          <p:nvPr>
            <p:extLst>
              <p:ext uri="{D42A27DB-BD31-4B8C-83A1-F6EECF244321}">
                <p14:modId xmlns:p14="http://schemas.microsoft.com/office/powerpoint/2010/main" val="1519485241"/>
              </p:ext>
            </p:extLst>
          </p:nvPr>
        </p:nvGraphicFramePr>
        <p:xfrm>
          <a:off x="539552" y="964952"/>
          <a:ext cx="7368480" cy="52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39937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4294967295"/>
          </p:nvPr>
        </p:nvSpPr>
        <p:spPr>
          <a:xfrm>
            <a:off x="80963" y="225425"/>
            <a:ext cx="8990012" cy="6192838"/>
          </a:xfrm>
        </p:spPr>
        <p:txBody>
          <a:bodyPr lIns="36000" rIns="36000"/>
          <a:lstStyle/>
          <a:p>
            <a:pPr marL="46038" indent="-92075" eaLnBrk="1" hangingPunct="1">
              <a:spcBef>
                <a:spcPct val="0"/>
              </a:spcBef>
              <a:spcAft>
                <a:spcPts val="100"/>
              </a:spcAft>
              <a:tabLst>
                <a:tab pos="3586163" algn="l"/>
                <a:tab pos="8988425" algn="l"/>
                <a:tab pos="9902825" algn="l"/>
              </a:tabLst>
              <a:defRPr/>
            </a:pPr>
            <a:r>
              <a:rPr lang="en-GB" sz="950" dirty="0" smtClean="0"/>
              <a:t>O. Adams	</a:t>
            </a:r>
            <a:r>
              <a:rPr lang="en-GB" sz="950" dirty="0" err="1" smtClean="0"/>
              <a:t>Universitätsklinikum</a:t>
            </a:r>
            <a:r>
              <a:rPr lang="en-GB" sz="950" dirty="0" smtClean="0"/>
              <a:t> Düsseldorf</a:t>
            </a:r>
          </a:p>
          <a:p>
            <a:pPr marL="46038" indent="-92075" eaLnBrk="1" hangingPunct="1">
              <a:spcBef>
                <a:spcPct val="0"/>
              </a:spcBef>
              <a:spcAft>
                <a:spcPts val="100"/>
              </a:spcAft>
              <a:tabLst>
                <a:tab pos="3586163" algn="l"/>
                <a:tab pos="8988425" algn="l"/>
                <a:tab pos="9902825" algn="l"/>
              </a:tabLst>
              <a:defRPr/>
            </a:pPr>
            <a:r>
              <a:rPr lang="en-GB" sz="950" dirty="0" smtClean="0"/>
              <a:t>A. </a:t>
            </a:r>
            <a:r>
              <a:rPr lang="en-GB" sz="950" dirty="0" err="1" smtClean="0"/>
              <a:t>Baillot</a:t>
            </a:r>
            <a:r>
              <a:rPr lang="en-GB" sz="950" dirty="0" smtClean="0"/>
              <a:t>	</a:t>
            </a:r>
            <a:r>
              <a:rPr lang="en-GB" sz="950" dirty="0" err="1" smtClean="0"/>
              <a:t>Niedersächsisches</a:t>
            </a:r>
            <a:r>
              <a:rPr lang="en-GB" sz="950" dirty="0" smtClean="0"/>
              <a:t> </a:t>
            </a:r>
            <a:r>
              <a:rPr lang="en-GB" sz="950" dirty="0" err="1" smtClean="0"/>
              <a:t>Landesgesundheitsamt</a:t>
            </a:r>
            <a:r>
              <a:rPr lang="en-GB" sz="950" dirty="0" smtClean="0"/>
              <a:t>, Hannover</a:t>
            </a:r>
          </a:p>
          <a:p>
            <a:pPr marL="46038" indent="-92075" eaLnBrk="1" hangingPunct="1">
              <a:spcBef>
                <a:spcPct val="0"/>
              </a:spcBef>
              <a:spcAft>
                <a:spcPts val="100"/>
              </a:spcAft>
              <a:tabLst>
                <a:tab pos="3586163" algn="l"/>
                <a:tab pos="8988425" algn="l"/>
                <a:tab pos="9902825" algn="l"/>
              </a:tabLst>
              <a:defRPr/>
            </a:pPr>
            <a:r>
              <a:rPr lang="en-GB" sz="950" dirty="0" smtClean="0"/>
              <a:t>S. Becker / M. </a:t>
            </a:r>
            <a:r>
              <a:rPr lang="en-GB" sz="950" dirty="0" err="1" smtClean="0"/>
              <a:t>Eickmann</a:t>
            </a:r>
            <a:r>
              <a:rPr lang="en-GB" sz="950" dirty="0" smtClean="0"/>
              <a:t>	</a:t>
            </a:r>
            <a:r>
              <a:rPr lang="en-GB" sz="950" dirty="0" err="1" smtClean="0"/>
              <a:t>Philipps</a:t>
            </a:r>
            <a:r>
              <a:rPr lang="en-GB" sz="950" dirty="0" smtClean="0"/>
              <a:t> </a:t>
            </a:r>
            <a:r>
              <a:rPr lang="en-GB" sz="950" dirty="0" err="1" smtClean="0"/>
              <a:t>Universität</a:t>
            </a:r>
            <a:r>
              <a:rPr lang="en-GB" sz="950" dirty="0" smtClean="0"/>
              <a:t> Marburg, Nat. </a:t>
            </a:r>
            <a:r>
              <a:rPr lang="en-GB" sz="950" dirty="0" err="1" smtClean="0"/>
              <a:t>Konsiliarlab</a:t>
            </a:r>
            <a:r>
              <a:rPr lang="en-GB" sz="950" dirty="0" smtClean="0"/>
              <a:t>. </a:t>
            </a:r>
            <a:r>
              <a:rPr lang="en-GB" sz="950" dirty="0" err="1" smtClean="0"/>
              <a:t>Filoviren</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dirty="0" smtClean="0"/>
              <a:t>C.-T. Bock / S. </a:t>
            </a:r>
            <a:r>
              <a:rPr lang="en-GB" sz="950" dirty="0" err="1" smtClean="0"/>
              <a:t>Niendorf</a:t>
            </a:r>
            <a:r>
              <a:rPr lang="en-GB" sz="950" dirty="0" smtClean="0"/>
              <a:t> / A. Mas-Marques	Robert Koch-</a:t>
            </a:r>
            <a:r>
              <a:rPr lang="en-GB" sz="950" dirty="0" err="1" smtClean="0"/>
              <a:t>Institut</a:t>
            </a:r>
            <a:r>
              <a:rPr lang="en-GB" sz="950" dirty="0" smtClean="0"/>
              <a:t>, Berlin; Nat. </a:t>
            </a:r>
            <a:r>
              <a:rPr lang="en-GB" sz="950" dirty="0" err="1" smtClean="0"/>
              <a:t>Konsiliarlab</a:t>
            </a:r>
            <a:r>
              <a:rPr lang="en-GB" sz="950" dirty="0" smtClean="0"/>
              <a:t>. </a:t>
            </a:r>
            <a:r>
              <a:rPr lang="en-GB" sz="950" dirty="0" err="1" smtClean="0"/>
              <a:t>Noroviren</a:t>
            </a:r>
            <a:r>
              <a:rPr lang="en-GB" sz="950" dirty="0" smtClean="0"/>
              <a:t>; Nat. </a:t>
            </a:r>
            <a:r>
              <a:rPr lang="en-GB" sz="950" dirty="0" err="1" smtClean="0"/>
              <a:t>Konsiliarlab</a:t>
            </a:r>
            <a:r>
              <a:rPr lang="en-GB" sz="950" dirty="0" smtClean="0"/>
              <a:t>. </a:t>
            </a:r>
            <a:r>
              <a:rPr lang="en-GB" sz="950" dirty="0" err="1" smtClean="0"/>
              <a:t>Rotaviren</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dirty="0" smtClean="0"/>
              <a:t>S. Diedrich	Robert Koch-</a:t>
            </a:r>
            <a:r>
              <a:rPr lang="en-GB" sz="950" dirty="0" err="1" smtClean="0"/>
              <a:t>Institut</a:t>
            </a:r>
            <a:r>
              <a:rPr lang="en-GB" sz="950" dirty="0" smtClean="0"/>
              <a:t>, Berlin; NRZ  Poliomyelitis und Enteroviren </a:t>
            </a:r>
            <a:br>
              <a:rPr lang="en-GB" sz="950" dirty="0" smtClean="0"/>
            </a:br>
            <a:r>
              <a:rPr lang="en-GB" sz="950" dirty="0" smtClean="0"/>
              <a:t>	    </a:t>
            </a:r>
            <a:r>
              <a:rPr lang="en-GB" sz="950" dirty="0" err="1" smtClean="0"/>
              <a:t>Regionales</a:t>
            </a:r>
            <a:r>
              <a:rPr lang="en-GB" sz="950" dirty="0" smtClean="0"/>
              <a:t> </a:t>
            </a:r>
            <a:r>
              <a:rPr lang="en-GB" sz="950" dirty="0" err="1" smtClean="0"/>
              <a:t>Referenzlabor</a:t>
            </a:r>
            <a:r>
              <a:rPr lang="en-GB" sz="950" dirty="0" smtClean="0"/>
              <a:t> der WHO/EURO </a:t>
            </a:r>
            <a:r>
              <a:rPr lang="en-GB" sz="950" dirty="0" err="1" smtClean="0"/>
              <a:t>für</a:t>
            </a:r>
            <a:r>
              <a:rPr lang="en-GB" sz="950" dirty="0" smtClean="0"/>
              <a:t> Poliomyelitis</a:t>
            </a:r>
          </a:p>
          <a:p>
            <a:pPr marL="46038" indent="-92075" eaLnBrk="1" hangingPunct="1">
              <a:spcBef>
                <a:spcPct val="0"/>
              </a:spcBef>
              <a:spcAft>
                <a:spcPts val="100"/>
              </a:spcAft>
              <a:tabLst>
                <a:tab pos="3586163" algn="l"/>
                <a:tab pos="8988425" algn="l"/>
                <a:tab pos="9902825" algn="l"/>
              </a:tabLst>
              <a:defRPr/>
            </a:pPr>
            <a:r>
              <a:rPr lang="en-GB" sz="950" dirty="0"/>
              <a:t>U. Dittmer / S. Ross / M. </a:t>
            </a:r>
            <a:r>
              <a:rPr lang="en-GB" sz="950" dirty="0" err="1"/>
              <a:t>Roggendorf</a:t>
            </a:r>
            <a:r>
              <a:rPr lang="en-GB" sz="950" dirty="0"/>
              <a:t>	</a:t>
            </a:r>
            <a:r>
              <a:rPr lang="en-GB" sz="950" dirty="0" err="1"/>
              <a:t>Universitätsklinik</a:t>
            </a:r>
            <a:r>
              <a:rPr lang="en-GB" sz="950" dirty="0"/>
              <a:t> Essen; NRZ HCV; Nat. </a:t>
            </a:r>
            <a:r>
              <a:rPr lang="en-GB" sz="950" dirty="0" err="1"/>
              <a:t>Konsiliarlab</a:t>
            </a:r>
            <a:r>
              <a:rPr lang="en-GB" sz="950" dirty="0"/>
              <a:t>. </a:t>
            </a:r>
            <a:r>
              <a:rPr lang="en-GB" sz="950" dirty="0" err="1"/>
              <a:t>Tollwut</a:t>
            </a:r>
            <a:endParaRPr lang="en-GB" sz="950" dirty="0"/>
          </a:p>
          <a:p>
            <a:pPr marL="46038" indent="-92075" eaLnBrk="1" hangingPunct="1">
              <a:spcBef>
                <a:spcPct val="0"/>
              </a:spcBef>
              <a:spcAft>
                <a:spcPts val="100"/>
              </a:spcAft>
              <a:tabLst>
                <a:tab pos="3586163" algn="l"/>
                <a:tab pos="8988425" algn="l"/>
                <a:tab pos="9902825" algn="l"/>
              </a:tabLst>
              <a:defRPr/>
            </a:pPr>
            <a:r>
              <a:rPr lang="en-GB" sz="950" dirty="0" smtClean="0"/>
              <a:t>G. </a:t>
            </a:r>
            <a:r>
              <a:rPr lang="en-GB" sz="950" dirty="0" err="1" smtClean="0"/>
              <a:t>Dobler</a:t>
            </a:r>
            <a:r>
              <a:rPr lang="en-GB" sz="950" dirty="0" smtClean="0"/>
              <a:t>	</a:t>
            </a:r>
            <a:r>
              <a:rPr lang="de-DE" sz="950" dirty="0"/>
              <a:t>Institut für Mikrobiologie der Bundeswehr, </a:t>
            </a:r>
            <a:r>
              <a:rPr lang="de-DE" sz="950" dirty="0" smtClean="0"/>
              <a:t>München; </a:t>
            </a:r>
            <a:r>
              <a:rPr lang="en-GB" sz="950" dirty="0" smtClean="0"/>
              <a:t>Nat</a:t>
            </a:r>
            <a:r>
              <a:rPr lang="en-GB" sz="950" dirty="0"/>
              <a:t>. </a:t>
            </a:r>
            <a:r>
              <a:rPr lang="en-GB" sz="950" dirty="0" err="1"/>
              <a:t>Konsiliarlab</a:t>
            </a:r>
            <a:r>
              <a:rPr lang="en-GB" sz="950" dirty="0"/>
              <a:t>. </a:t>
            </a:r>
            <a:r>
              <a:rPr lang="en-GB" sz="950" dirty="0" err="1" smtClean="0"/>
              <a:t>FSME</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b="1" dirty="0" smtClean="0">
                <a:solidFill>
                  <a:srgbClr val="FF0000"/>
                </a:solidFill>
              </a:rPr>
              <a:t>Ch. </a:t>
            </a:r>
            <a:r>
              <a:rPr lang="en-GB" sz="950" b="1" dirty="0" err="1" smtClean="0">
                <a:solidFill>
                  <a:srgbClr val="FF0000"/>
                </a:solidFill>
              </a:rPr>
              <a:t>Drosten</a:t>
            </a:r>
            <a:r>
              <a:rPr lang="en-GB" sz="950" b="1" dirty="0" smtClean="0">
                <a:solidFill>
                  <a:srgbClr val="FF0000"/>
                </a:solidFill>
              </a:rPr>
              <a:t> / A.-M. </a:t>
            </a:r>
            <a:r>
              <a:rPr lang="en-GB" sz="950" b="1" dirty="0" err="1" smtClean="0">
                <a:solidFill>
                  <a:srgbClr val="FF0000"/>
                </a:solidFill>
              </a:rPr>
              <a:t>Eis-Hübinger</a:t>
            </a:r>
            <a:r>
              <a:rPr lang="en-GB" sz="950" b="1" dirty="0" smtClean="0">
                <a:solidFill>
                  <a:srgbClr val="FF0000"/>
                </a:solidFill>
              </a:rPr>
              <a:t> 	</a:t>
            </a:r>
            <a:r>
              <a:rPr lang="en-GB" sz="950" b="1" dirty="0" err="1" smtClean="0">
                <a:solidFill>
                  <a:srgbClr val="FF0000"/>
                </a:solidFill>
              </a:rPr>
              <a:t>Universität</a:t>
            </a:r>
            <a:r>
              <a:rPr lang="en-GB" sz="950" b="1" dirty="0" smtClean="0">
                <a:solidFill>
                  <a:srgbClr val="FF0000"/>
                </a:solidFill>
              </a:rPr>
              <a:t> Bonn; Nat. </a:t>
            </a:r>
            <a:r>
              <a:rPr lang="en-GB" sz="950" b="1" dirty="0" err="1" smtClean="0">
                <a:solidFill>
                  <a:srgbClr val="FF0000"/>
                </a:solidFill>
              </a:rPr>
              <a:t>Konsiliarlabor</a:t>
            </a:r>
            <a:r>
              <a:rPr lang="en-GB" sz="950" b="1" dirty="0" smtClean="0">
                <a:solidFill>
                  <a:srgbClr val="FF0000"/>
                </a:solidFill>
              </a:rPr>
              <a:t> </a:t>
            </a:r>
            <a:r>
              <a:rPr lang="en-GB" sz="950" b="1" dirty="0" err="1" smtClean="0">
                <a:solidFill>
                  <a:srgbClr val="FF0000"/>
                </a:solidFill>
              </a:rPr>
              <a:t>für</a:t>
            </a:r>
            <a:r>
              <a:rPr lang="en-GB" sz="950" b="1" dirty="0" smtClean="0">
                <a:solidFill>
                  <a:srgbClr val="FF0000"/>
                </a:solidFill>
              </a:rPr>
              <a:t> </a:t>
            </a:r>
            <a:r>
              <a:rPr lang="en-GB" sz="950" b="1" dirty="0" err="1" smtClean="0">
                <a:solidFill>
                  <a:srgbClr val="FF0000"/>
                </a:solidFill>
              </a:rPr>
              <a:t>Coronaviren</a:t>
            </a:r>
            <a:endParaRPr lang="en-GB" sz="950" b="1" dirty="0" smtClean="0">
              <a:solidFill>
                <a:srgbClr val="FF0000"/>
              </a:solidFill>
            </a:endParaRPr>
          </a:p>
          <a:p>
            <a:pPr marL="46038" indent="-92075" eaLnBrk="1" hangingPunct="1">
              <a:spcBef>
                <a:spcPct val="0"/>
              </a:spcBef>
              <a:spcAft>
                <a:spcPts val="100"/>
              </a:spcAft>
              <a:tabLst>
                <a:tab pos="3586163" algn="l"/>
                <a:tab pos="8988425" algn="l"/>
                <a:tab pos="9902825" algn="l"/>
              </a:tabLst>
              <a:defRPr/>
            </a:pPr>
            <a:r>
              <a:rPr lang="en-GB" sz="950" dirty="0" smtClean="0"/>
              <a:t>J. </a:t>
            </a:r>
            <a:r>
              <a:rPr lang="en-GB" sz="950" dirty="0" err="1" smtClean="0"/>
              <a:t>Eberle</a:t>
            </a:r>
            <a:r>
              <a:rPr lang="en-GB" sz="950" dirty="0" smtClean="0"/>
              <a:t> / L. </a:t>
            </a:r>
            <a:r>
              <a:rPr lang="en-GB" sz="950" dirty="0" err="1" smtClean="0"/>
              <a:t>Gürtler</a:t>
            </a:r>
            <a:r>
              <a:rPr lang="en-GB" sz="950" dirty="0" smtClean="0"/>
              <a:t>	Ludwig-</a:t>
            </a:r>
            <a:r>
              <a:rPr lang="en-GB" sz="950" dirty="0" err="1" smtClean="0"/>
              <a:t>Maximillians</a:t>
            </a:r>
            <a:r>
              <a:rPr lang="en-GB" sz="950" dirty="0" smtClean="0"/>
              <a:t>-</a:t>
            </a:r>
            <a:r>
              <a:rPr lang="en-GB" sz="950" dirty="0" err="1" smtClean="0"/>
              <a:t>Universität</a:t>
            </a:r>
            <a:r>
              <a:rPr lang="en-GB" sz="950" dirty="0" smtClean="0"/>
              <a:t> </a:t>
            </a:r>
            <a:r>
              <a:rPr lang="en-GB" sz="950" dirty="0" err="1" smtClean="0"/>
              <a:t>München</a:t>
            </a:r>
            <a:r>
              <a:rPr lang="en-GB" sz="950" dirty="0" smtClean="0"/>
              <a:t>, Max-von-</a:t>
            </a:r>
            <a:r>
              <a:rPr lang="en-GB" sz="950" dirty="0" err="1" smtClean="0"/>
              <a:t>Pettenkofer</a:t>
            </a:r>
            <a:r>
              <a:rPr lang="en-GB" sz="950" dirty="0" smtClean="0"/>
              <a:t> </a:t>
            </a:r>
            <a:r>
              <a:rPr lang="en-GB" sz="950" dirty="0" err="1" smtClean="0"/>
              <a:t>Institut</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dirty="0" smtClean="0"/>
              <a:t>G. Enders / M. Enders	Labor Enders, Stuttgart</a:t>
            </a:r>
          </a:p>
          <a:p>
            <a:pPr marL="46038" indent="-92075" eaLnBrk="1" hangingPunct="1">
              <a:spcBef>
                <a:spcPct val="0"/>
              </a:spcBef>
              <a:spcAft>
                <a:spcPts val="100"/>
              </a:spcAft>
              <a:tabLst>
                <a:tab pos="3586163" algn="l"/>
                <a:tab pos="8988425" algn="l"/>
                <a:tab pos="9902825" algn="l"/>
              </a:tabLst>
              <a:defRPr/>
            </a:pPr>
            <a:r>
              <a:rPr lang="en-GB" sz="950" dirty="0" smtClean="0"/>
              <a:t>J. </a:t>
            </a:r>
            <a:r>
              <a:rPr lang="en-GB" sz="950" dirty="0" err="1" smtClean="0"/>
              <a:t>Fuhrmann</a:t>
            </a:r>
            <a:r>
              <a:rPr lang="en-GB" sz="950" dirty="0" smtClean="0"/>
              <a:t>	</a:t>
            </a:r>
            <a:r>
              <a:rPr lang="en-GB" sz="950" dirty="0" err="1" smtClean="0"/>
              <a:t>MVZ</a:t>
            </a:r>
            <a:r>
              <a:rPr lang="en-GB" sz="950" dirty="0" smtClean="0"/>
              <a:t> Labor 28 GmbH, Berlin</a:t>
            </a:r>
          </a:p>
          <a:p>
            <a:pPr marL="46038" indent="-92075" eaLnBrk="1" hangingPunct="1">
              <a:spcBef>
                <a:spcPct val="0"/>
              </a:spcBef>
              <a:spcAft>
                <a:spcPts val="100"/>
              </a:spcAft>
              <a:tabLst>
                <a:tab pos="3586163" algn="l"/>
                <a:tab pos="8988425" algn="l"/>
                <a:tab pos="9902825" algn="l"/>
              </a:tabLst>
              <a:defRPr/>
            </a:pPr>
            <a:r>
              <a:rPr lang="en-GB" sz="950" dirty="0"/>
              <a:t>A. Gessner / B. Schmidt / J. Wenzel	</a:t>
            </a:r>
            <a:r>
              <a:rPr lang="en-GB" sz="950" dirty="0" err="1"/>
              <a:t>Universität</a:t>
            </a:r>
            <a:r>
              <a:rPr lang="en-GB" sz="950" dirty="0"/>
              <a:t> Regensburg; Nat. </a:t>
            </a:r>
            <a:r>
              <a:rPr lang="en-GB" sz="950" dirty="0" err="1"/>
              <a:t>Konsiliarlab</a:t>
            </a:r>
            <a:r>
              <a:rPr lang="en-GB" sz="950" dirty="0"/>
              <a:t>. HAV und HEV</a:t>
            </a:r>
          </a:p>
          <a:p>
            <a:pPr marL="46038" indent="-92075" eaLnBrk="1" hangingPunct="1">
              <a:spcBef>
                <a:spcPct val="0"/>
              </a:spcBef>
              <a:spcAft>
                <a:spcPts val="100"/>
              </a:spcAft>
              <a:tabLst>
                <a:tab pos="3586163" algn="l"/>
                <a:tab pos="8988425" algn="l"/>
                <a:tab pos="9902825" algn="l"/>
              </a:tabLst>
              <a:defRPr/>
            </a:pPr>
            <a:r>
              <a:rPr lang="en-GB" sz="950" dirty="0" smtClean="0"/>
              <a:t>S. </a:t>
            </a:r>
            <a:r>
              <a:rPr lang="en-GB" sz="950" dirty="0" err="1" smtClean="0"/>
              <a:t>Günther</a:t>
            </a:r>
            <a:r>
              <a:rPr lang="en-GB" sz="950" dirty="0" smtClean="0"/>
              <a:t> / J. Schmidt-</a:t>
            </a:r>
            <a:r>
              <a:rPr lang="en-GB" sz="950" dirty="0" err="1" smtClean="0"/>
              <a:t>Chanasit</a:t>
            </a:r>
            <a:r>
              <a:rPr lang="en-GB" sz="950" dirty="0" smtClean="0"/>
              <a:t> / P. </a:t>
            </a:r>
            <a:r>
              <a:rPr lang="en-GB" sz="950" dirty="0" err="1" smtClean="0"/>
              <a:t>Emmerich</a:t>
            </a:r>
            <a:r>
              <a:rPr lang="en-GB" sz="950" dirty="0" smtClean="0"/>
              <a:t>	Bernhard-</a:t>
            </a:r>
            <a:r>
              <a:rPr lang="en-GB" sz="950" dirty="0" err="1" smtClean="0"/>
              <a:t>Nocht</a:t>
            </a:r>
            <a:r>
              <a:rPr lang="en-GB" sz="950" dirty="0" smtClean="0"/>
              <a:t>-</a:t>
            </a:r>
            <a:r>
              <a:rPr lang="en-GB" sz="950" dirty="0" err="1" smtClean="0"/>
              <a:t>Institut</a:t>
            </a:r>
            <a:r>
              <a:rPr lang="en-GB" sz="950" dirty="0" smtClean="0"/>
              <a:t>, Hamburg; </a:t>
            </a:r>
            <a:r>
              <a:rPr lang="en-GB" sz="950" dirty="0" err="1" smtClean="0"/>
              <a:t>NRZ</a:t>
            </a:r>
            <a:r>
              <a:rPr lang="en-GB" sz="950" dirty="0" smtClean="0"/>
              <a:t> trop. </a:t>
            </a:r>
            <a:r>
              <a:rPr lang="en-GB" sz="950" dirty="0" err="1" smtClean="0"/>
              <a:t>Infektionserreger</a:t>
            </a:r>
            <a:r>
              <a:rPr lang="en-GB" sz="950" dirty="0" smtClean="0"/>
              <a:t>, WHO CC</a:t>
            </a:r>
          </a:p>
          <a:p>
            <a:pPr marL="46038" indent="-92075" eaLnBrk="1" hangingPunct="1">
              <a:spcBef>
                <a:spcPct val="0"/>
              </a:spcBef>
              <a:spcAft>
                <a:spcPts val="100"/>
              </a:spcAft>
              <a:tabLst>
                <a:tab pos="3586163" algn="l"/>
                <a:tab pos="8988425" algn="l"/>
                <a:tab pos="9902825" algn="l"/>
              </a:tabLst>
              <a:defRPr/>
            </a:pPr>
            <a:r>
              <a:rPr lang="en-GB" sz="950" dirty="0" smtClean="0"/>
              <a:t>G. Harms-</a:t>
            </a:r>
            <a:r>
              <a:rPr lang="en-GB" sz="950" dirty="0" err="1" smtClean="0"/>
              <a:t>Zwingenberger</a:t>
            </a:r>
            <a:r>
              <a:rPr lang="en-GB" sz="950" dirty="0" smtClean="0"/>
              <a:t> 	</a:t>
            </a:r>
            <a:r>
              <a:rPr lang="en-GB" sz="950" dirty="0" err="1" smtClean="0"/>
              <a:t>Institut</a:t>
            </a:r>
            <a:r>
              <a:rPr lang="en-GB" sz="950" dirty="0" smtClean="0"/>
              <a:t> </a:t>
            </a:r>
            <a:r>
              <a:rPr lang="en-GB" sz="950" dirty="0" err="1" smtClean="0"/>
              <a:t>für</a:t>
            </a:r>
            <a:r>
              <a:rPr lang="en-GB" sz="950" dirty="0" smtClean="0"/>
              <a:t> </a:t>
            </a:r>
            <a:r>
              <a:rPr lang="en-GB" sz="950" dirty="0" err="1" smtClean="0"/>
              <a:t>Tropenmedizin</a:t>
            </a:r>
            <a:r>
              <a:rPr lang="en-GB" sz="950" dirty="0" smtClean="0"/>
              <a:t>, Berlin</a:t>
            </a:r>
          </a:p>
          <a:p>
            <a:pPr marL="46038" indent="-92075" eaLnBrk="1" hangingPunct="1">
              <a:spcBef>
                <a:spcPct val="0"/>
              </a:spcBef>
              <a:spcAft>
                <a:spcPts val="100"/>
              </a:spcAft>
              <a:tabLst>
                <a:tab pos="3586163" algn="l"/>
                <a:tab pos="8988425" algn="l"/>
                <a:tab pos="9902825" algn="l"/>
              </a:tabLst>
              <a:defRPr/>
            </a:pPr>
            <a:r>
              <a:rPr lang="en-GB" sz="950" dirty="0" smtClean="0"/>
              <a:t>H.H. Hirsch	</a:t>
            </a:r>
            <a:r>
              <a:rPr lang="en-GB" sz="950" dirty="0" err="1" smtClean="0"/>
              <a:t>Universität</a:t>
            </a:r>
            <a:r>
              <a:rPr lang="en-GB" sz="950" dirty="0" smtClean="0"/>
              <a:t> Basel, Dept. </a:t>
            </a:r>
            <a:r>
              <a:rPr lang="en-GB" sz="950" dirty="0" err="1" smtClean="0"/>
              <a:t>Biomedizin</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dirty="0" smtClean="0"/>
              <a:t>D. </a:t>
            </a:r>
            <a:r>
              <a:rPr lang="en-GB" sz="950" dirty="0" err="1" smtClean="0"/>
              <a:t>Huzly</a:t>
            </a:r>
            <a:r>
              <a:rPr lang="en-GB" sz="950" dirty="0" smtClean="0"/>
              <a:t> / M. Panning  	</a:t>
            </a:r>
            <a:r>
              <a:rPr lang="en-GB" sz="950" dirty="0" err="1" smtClean="0"/>
              <a:t>Universitätsklinikum</a:t>
            </a:r>
            <a:r>
              <a:rPr lang="en-GB" sz="950" dirty="0" smtClean="0"/>
              <a:t> Freiburg</a:t>
            </a:r>
          </a:p>
          <a:p>
            <a:pPr marL="46038" indent="-92075" eaLnBrk="1" hangingPunct="1">
              <a:spcBef>
                <a:spcPct val="0"/>
              </a:spcBef>
              <a:spcAft>
                <a:spcPts val="100"/>
              </a:spcAft>
              <a:tabLst>
                <a:tab pos="3586163" algn="l"/>
                <a:tab pos="8988425" algn="l"/>
                <a:tab pos="9902825" algn="l"/>
              </a:tabLst>
              <a:defRPr/>
            </a:pPr>
            <a:r>
              <a:rPr lang="en-GB" sz="950" dirty="0"/>
              <a:t>G. </a:t>
            </a:r>
            <a:r>
              <a:rPr lang="en-GB" sz="950" dirty="0" err="1"/>
              <a:t>Jahn</a:t>
            </a:r>
            <a:r>
              <a:rPr lang="en-GB" sz="950" dirty="0"/>
              <a:t> / K. </a:t>
            </a:r>
            <a:r>
              <a:rPr lang="en-GB" sz="950" dirty="0" err="1"/>
              <a:t>Hamprecht</a:t>
            </a:r>
            <a:r>
              <a:rPr lang="en-GB" sz="950" dirty="0"/>
              <a:t>	</a:t>
            </a:r>
            <a:r>
              <a:rPr lang="en-GB" sz="950" dirty="0" err="1"/>
              <a:t>Universitätsklinikum</a:t>
            </a:r>
            <a:r>
              <a:rPr lang="en-GB" sz="950" dirty="0"/>
              <a:t> </a:t>
            </a:r>
            <a:r>
              <a:rPr lang="en-GB" sz="950" dirty="0" err="1"/>
              <a:t>Tübingen</a:t>
            </a:r>
            <a:r>
              <a:rPr lang="en-GB" sz="950" dirty="0"/>
              <a:t>; Nat. </a:t>
            </a:r>
            <a:r>
              <a:rPr lang="en-GB" sz="950" dirty="0" err="1"/>
              <a:t>Konsiliarlab</a:t>
            </a:r>
            <a:r>
              <a:rPr lang="en-GB" sz="950" dirty="0"/>
              <a:t>. CMV</a:t>
            </a:r>
          </a:p>
          <a:p>
            <a:pPr marL="46038" indent="-92075" eaLnBrk="1" hangingPunct="1">
              <a:spcBef>
                <a:spcPct val="0"/>
              </a:spcBef>
              <a:spcAft>
                <a:spcPts val="100"/>
              </a:spcAft>
              <a:tabLst>
                <a:tab pos="3586163" algn="l"/>
                <a:tab pos="8988425" algn="l"/>
                <a:tab pos="9902825" algn="l"/>
              </a:tabLst>
              <a:defRPr/>
            </a:pPr>
            <a:r>
              <a:rPr lang="en-GB" sz="950" dirty="0" smtClean="0"/>
              <a:t>A. Karl / K. Frank / K. </a:t>
            </a:r>
            <a:r>
              <a:rPr lang="en-GB" sz="950" dirty="0" err="1" smtClean="0"/>
              <a:t>Gubbe</a:t>
            </a:r>
            <a:r>
              <a:rPr lang="en-GB" sz="950" dirty="0" smtClean="0"/>
              <a:t>	</a:t>
            </a:r>
            <a:r>
              <a:rPr lang="en-GB" sz="950" dirty="0" err="1" smtClean="0"/>
              <a:t>DRK-Blutspendedienst</a:t>
            </a:r>
            <a:r>
              <a:rPr lang="en-GB" sz="950" dirty="0" smtClean="0"/>
              <a:t> </a:t>
            </a:r>
            <a:r>
              <a:rPr lang="en-GB" sz="950" dirty="0" err="1" smtClean="0"/>
              <a:t>Ost</a:t>
            </a:r>
            <a:r>
              <a:rPr lang="en-GB" sz="950" dirty="0" smtClean="0"/>
              <a:t>, Plauen</a:t>
            </a:r>
          </a:p>
          <a:p>
            <a:pPr marL="46038" indent="-92075" eaLnBrk="1" hangingPunct="1">
              <a:spcBef>
                <a:spcPct val="0"/>
              </a:spcBef>
              <a:spcAft>
                <a:spcPts val="100"/>
              </a:spcAft>
              <a:tabLst>
                <a:tab pos="3586163" algn="l"/>
                <a:tab pos="8988425" algn="l"/>
                <a:tab pos="9902825" algn="l"/>
              </a:tabLst>
              <a:defRPr/>
            </a:pPr>
            <a:r>
              <a:rPr lang="en-GB" sz="950" b="1" dirty="0" smtClean="0">
                <a:solidFill>
                  <a:srgbClr val="FF0000"/>
                </a:solidFill>
              </a:rPr>
              <a:t>V. </a:t>
            </a:r>
            <a:r>
              <a:rPr lang="en-GB" sz="950" b="1" dirty="0" err="1" smtClean="0">
                <a:solidFill>
                  <a:srgbClr val="FF0000"/>
                </a:solidFill>
              </a:rPr>
              <a:t>Kempf</a:t>
            </a:r>
            <a:r>
              <a:rPr lang="en-GB" sz="950" b="1" dirty="0" smtClean="0">
                <a:solidFill>
                  <a:srgbClr val="FF0000"/>
                </a:solidFill>
              </a:rPr>
              <a:t> / H. Rabenau / A. Berger / M. </a:t>
            </a:r>
            <a:r>
              <a:rPr lang="en-GB" sz="950" b="1" dirty="0" err="1" smtClean="0">
                <a:solidFill>
                  <a:srgbClr val="FF0000"/>
                </a:solidFill>
              </a:rPr>
              <a:t>Stürmer</a:t>
            </a:r>
            <a:r>
              <a:rPr lang="en-GB" sz="950" b="1" dirty="0" smtClean="0">
                <a:solidFill>
                  <a:srgbClr val="FF0000"/>
                </a:solidFill>
              </a:rPr>
              <a:t>	</a:t>
            </a:r>
            <a:r>
              <a:rPr lang="en-GB" sz="950" b="1" dirty="0" err="1" smtClean="0">
                <a:solidFill>
                  <a:srgbClr val="FF0000"/>
                </a:solidFill>
              </a:rPr>
              <a:t>Universitätsklinikum</a:t>
            </a:r>
            <a:r>
              <a:rPr lang="en-GB" sz="950" b="1" dirty="0" smtClean="0">
                <a:solidFill>
                  <a:srgbClr val="FF0000"/>
                </a:solidFill>
              </a:rPr>
              <a:t> Frankfurt; </a:t>
            </a:r>
            <a:r>
              <a:rPr lang="en-GB" sz="950" b="1" dirty="0" err="1" smtClean="0">
                <a:solidFill>
                  <a:srgbClr val="FF0000"/>
                </a:solidFill>
              </a:rPr>
              <a:t>NRZ</a:t>
            </a:r>
            <a:r>
              <a:rPr lang="en-GB" sz="950" b="1" dirty="0" smtClean="0">
                <a:solidFill>
                  <a:srgbClr val="FF0000"/>
                </a:solidFill>
              </a:rPr>
              <a:t> </a:t>
            </a:r>
            <a:r>
              <a:rPr lang="en-GB" sz="950" b="1" dirty="0" err="1" smtClean="0">
                <a:solidFill>
                  <a:srgbClr val="FF0000"/>
                </a:solidFill>
              </a:rPr>
              <a:t>Retroviren</a:t>
            </a:r>
            <a:endParaRPr lang="en-GB" sz="950" b="1" dirty="0" smtClean="0">
              <a:solidFill>
                <a:srgbClr val="FF0000"/>
              </a:solidFill>
            </a:endParaRPr>
          </a:p>
          <a:p>
            <a:pPr marL="46038" indent="-92075" eaLnBrk="1" hangingPunct="1">
              <a:spcBef>
                <a:spcPct val="0"/>
              </a:spcBef>
              <a:spcAft>
                <a:spcPts val="100"/>
              </a:spcAft>
              <a:tabLst>
                <a:tab pos="3586163" algn="l"/>
                <a:tab pos="8988425" algn="l"/>
                <a:tab pos="9902825" algn="l"/>
              </a:tabLst>
              <a:defRPr/>
            </a:pPr>
            <a:r>
              <a:rPr lang="en-GB" sz="950" b="1" dirty="0" smtClean="0">
                <a:solidFill>
                  <a:srgbClr val="FF0000"/>
                </a:solidFill>
              </a:rPr>
              <a:t>D. </a:t>
            </a:r>
            <a:r>
              <a:rPr lang="en-GB" sz="950" b="1" dirty="0" err="1" smtClean="0">
                <a:solidFill>
                  <a:srgbClr val="FF0000"/>
                </a:solidFill>
              </a:rPr>
              <a:t>Krüger</a:t>
            </a:r>
            <a:r>
              <a:rPr lang="en-GB" sz="950" b="1" dirty="0" smtClean="0">
                <a:solidFill>
                  <a:srgbClr val="FF0000"/>
                </a:solidFill>
              </a:rPr>
              <a:t> / J. Hofmann	Charité </a:t>
            </a:r>
            <a:r>
              <a:rPr lang="en-GB" sz="950" b="1" dirty="0" err="1" smtClean="0">
                <a:solidFill>
                  <a:srgbClr val="FF0000"/>
                </a:solidFill>
              </a:rPr>
              <a:t>Universitätsmedizin</a:t>
            </a:r>
            <a:r>
              <a:rPr lang="en-GB" sz="950" b="1" dirty="0" smtClean="0">
                <a:solidFill>
                  <a:srgbClr val="FF0000"/>
                </a:solidFill>
              </a:rPr>
              <a:t> Berlin, CCM; </a:t>
            </a:r>
          </a:p>
          <a:p>
            <a:pPr marL="0" indent="0" eaLnBrk="1" hangingPunct="1">
              <a:spcBef>
                <a:spcPct val="0"/>
              </a:spcBef>
              <a:spcAft>
                <a:spcPts val="100"/>
              </a:spcAft>
              <a:buFontTx/>
              <a:buNone/>
              <a:tabLst>
                <a:tab pos="3586163" algn="l"/>
                <a:tab pos="8988425" algn="l"/>
                <a:tab pos="9902825" algn="l"/>
              </a:tabLst>
              <a:defRPr/>
            </a:pPr>
            <a:r>
              <a:rPr lang="en-GB" sz="950" b="1" dirty="0">
                <a:solidFill>
                  <a:srgbClr val="FF0000"/>
                </a:solidFill>
              </a:rPr>
              <a:t>	</a:t>
            </a:r>
            <a:r>
              <a:rPr lang="en-GB" sz="950" b="1" dirty="0" smtClean="0">
                <a:solidFill>
                  <a:srgbClr val="FF0000"/>
                </a:solidFill>
              </a:rPr>
              <a:t>Nat. </a:t>
            </a:r>
            <a:r>
              <a:rPr lang="en-GB" sz="950" b="1" dirty="0" err="1" smtClean="0">
                <a:solidFill>
                  <a:srgbClr val="FF0000"/>
                </a:solidFill>
              </a:rPr>
              <a:t>Konsiliarlab.Hantaviren</a:t>
            </a:r>
            <a:r>
              <a:rPr lang="en-GB" sz="950" b="1" dirty="0" smtClean="0">
                <a:solidFill>
                  <a:srgbClr val="FF0000"/>
                </a:solidFill>
              </a:rPr>
              <a:t>; </a:t>
            </a:r>
            <a:r>
              <a:rPr lang="en-GB" sz="950" b="1" dirty="0" err="1" smtClean="0">
                <a:solidFill>
                  <a:srgbClr val="FF0000"/>
                </a:solidFill>
              </a:rPr>
              <a:t>Labor</a:t>
            </a:r>
            <a:r>
              <a:rPr lang="en-GB" sz="950" b="1" dirty="0" smtClean="0">
                <a:solidFill>
                  <a:srgbClr val="FF0000"/>
                </a:solidFill>
              </a:rPr>
              <a:t> Berlin – Charité </a:t>
            </a:r>
            <a:r>
              <a:rPr lang="en-GB" sz="950" b="1" dirty="0" err="1" smtClean="0">
                <a:solidFill>
                  <a:srgbClr val="FF0000"/>
                </a:solidFill>
              </a:rPr>
              <a:t>Vivantes</a:t>
            </a:r>
            <a:r>
              <a:rPr lang="en-GB" sz="950" b="1" dirty="0" smtClean="0">
                <a:solidFill>
                  <a:srgbClr val="FF0000"/>
                </a:solidFill>
              </a:rPr>
              <a:t> GmbH</a:t>
            </a:r>
          </a:p>
          <a:p>
            <a:pPr marL="46038" indent="-92075" eaLnBrk="1" hangingPunct="1">
              <a:spcBef>
                <a:spcPct val="0"/>
              </a:spcBef>
              <a:spcAft>
                <a:spcPts val="100"/>
              </a:spcAft>
              <a:tabLst>
                <a:tab pos="3586163" algn="l"/>
                <a:tab pos="8988425" algn="l"/>
                <a:tab pos="9902825" algn="l"/>
              </a:tabLst>
              <a:defRPr/>
            </a:pPr>
            <a:r>
              <a:rPr lang="en-GB" sz="950" dirty="0" smtClean="0"/>
              <a:t>C. </a:t>
            </a:r>
            <a:r>
              <a:rPr lang="en-GB" sz="950" dirty="0" err="1" smtClean="0"/>
              <a:t>Kücherer</a:t>
            </a:r>
            <a:r>
              <a:rPr lang="en-GB" sz="950" dirty="0" smtClean="0"/>
              <a:t>	Robert Koch-</a:t>
            </a:r>
            <a:r>
              <a:rPr lang="en-GB" sz="950" dirty="0" err="1" smtClean="0"/>
              <a:t>Institut</a:t>
            </a:r>
            <a:r>
              <a:rPr lang="en-GB" sz="950" dirty="0" smtClean="0"/>
              <a:t>, Berlin</a:t>
            </a:r>
          </a:p>
          <a:p>
            <a:pPr marL="46038" indent="-92075" eaLnBrk="1" hangingPunct="1">
              <a:spcBef>
                <a:spcPct val="0"/>
              </a:spcBef>
              <a:spcAft>
                <a:spcPts val="100"/>
              </a:spcAft>
              <a:tabLst>
                <a:tab pos="3586163" algn="l"/>
                <a:tab pos="8988425" algn="l"/>
                <a:tab pos="9902825" algn="l"/>
              </a:tabLst>
              <a:defRPr/>
            </a:pPr>
            <a:r>
              <a:rPr lang="en-GB" sz="950" b="1" dirty="0" err="1" smtClean="0">
                <a:solidFill>
                  <a:srgbClr val="FF0000"/>
                </a:solidFill>
              </a:rPr>
              <a:t>U.G</a:t>
            </a:r>
            <a:r>
              <a:rPr lang="en-GB" sz="950" b="1" dirty="0" smtClean="0">
                <a:solidFill>
                  <a:srgbClr val="FF0000"/>
                </a:solidFill>
              </a:rPr>
              <a:t>. Liebert	</a:t>
            </a:r>
            <a:r>
              <a:rPr lang="en-GB" sz="950" b="1" dirty="0" err="1" smtClean="0">
                <a:solidFill>
                  <a:srgbClr val="FF0000"/>
                </a:solidFill>
              </a:rPr>
              <a:t>Universität</a:t>
            </a:r>
            <a:r>
              <a:rPr lang="en-GB" sz="950" b="1" dirty="0" smtClean="0">
                <a:solidFill>
                  <a:srgbClr val="FF0000"/>
                </a:solidFill>
              </a:rPr>
              <a:t> Leipzig</a:t>
            </a:r>
          </a:p>
          <a:p>
            <a:pPr marL="46038" indent="-92075" eaLnBrk="1" hangingPunct="1">
              <a:spcBef>
                <a:spcPct val="0"/>
              </a:spcBef>
              <a:spcAft>
                <a:spcPts val="100"/>
              </a:spcAft>
              <a:tabLst>
                <a:tab pos="3586163" algn="l"/>
                <a:tab pos="8988425" algn="l"/>
                <a:tab pos="9902825" algn="l"/>
              </a:tabLst>
              <a:defRPr/>
            </a:pPr>
            <a:r>
              <a:rPr lang="en-GB" sz="950" b="1" dirty="0" smtClean="0">
                <a:solidFill>
                  <a:srgbClr val="FF0000"/>
                </a:solidFill>
              </a:rPr>
              <a:t>A. </a:t>
            </a:r>
            <a:r>
              <a:rPr lang="en-GB" sz="950" b="1" dirty="0" err="1" smtClean="0">
                <a:solidFill>
                  <a:srgbClr val="FF0000"/>
                </a:solidFill>
              </a:rPr>
              <a:t>Mankertz</a:t>
            </a:r>
            <a:r>
              <a:rPr lang="en-GB" sz="950" b="1" dirty="0" smtClean="0">
                <a:solidFill>
                  <a:srgbClr val="FF0000"/>
                </a:solidFill>
              </a:rPr>
              <a:t> / S. </a:t>
            </a:r>
            <a:r>
              <a:rPr lang="en-GB" sz="950" b="1" dirty="0" err="1" smtClean="0">
                <a:solidFill>
                  <a:srgbClr val="FF0000"/>
                </a:solidFill>
              </a:rPr>
              <a:t>Santibanez</a:t>
            </a:r>
            <a:r>
              <a:rPr lang="en-GB" sz="950" b="1" dirty="0" smtClean="0">
                <a:solidFill>
                  <a:srgbClr val="FF0000"/>
                </a:solidFill>
              </a:rPr>
              <a:t>	Robert Koch-</a:t>
            </a:r>
            <a:r>
              <a:rPr lang="en-GB" sz="950" b="1" dirty="0" err="1" smtClean="0">
                <a:solidFill>
                  <a:srgbClr val="FF0000"/>
                </a:solidFill>
              </a:rPr>
              <a:t>Institut</a:t>
            </a:r>
            <a:r>
              <a:rPr lang="en-GB" sz="950" b="1" dirty="0" smtClean="0">
                <a:solidFill>
                  <a:srgbClr val="FF0000"/>
                </a:solidFill>
              </a:rPr>
              <a:t>, Berlin; </a:t>
            </a:r>
            <a:r>
              <a:rPr lang="en-GB" sz="950" b="1" dirty="0" err="1" smtClean="0">
                <a:solidFill>
                  <a:srgbClr val="FF0000"/>
                </a:solidFill>
              </a:rPr>
              <a:t>NRZ</a:t>
            </a:r>
            <a:r>
              <a:rPr lang="en-GB" sz="950" b="1" dirty="0" smtClean="0">
                <a:solidFill>
                  <a:srgbClr val="FF0000"/>
                </a:solidFill>
              </a:rPr>
              <a:t> </a:t>
            </a:r>
            <a:r>
              <a:rPr lang="en-GB" sz="950" b="1" dirty="0" err="1" smtClean="0">
                <a:solidFill>
                  <a:srgbClr val="FF0000"/>
                </a:solidFill>
              </a:rPr>
              <a:t>Masern</a:t>
            </a:r>
            <a:r>
              <a:rPr lang="en-GB" sz="950" b="1" dirty="0" smtClean="0">
                <a:solidFill>
                  <a:srgbClr val="FF0000"/>
                </a:solidFill>
              </a:rPr>
              <a:t>, Mumps und </a:t>
            </a:r>
            <a:r>
              <a:rPr lang="en-GB" sz="950" b="1" dirty="0" err="1" smtClean="0">
                <a:solidFill>
                  <a:srgbClr val="FF0000"/>
                </a:solidFill>
              </a:rPr>
              <a:t>Röteln</a:t>
            </a:r>
            <a:endParaRPr lang="en-GB" sz="950" b="1" dirty="0" smtClean="0">
              <a:solidFill>
                <a:srgbClr val="FF0000"/>
              </a:solidFill>
            </a:endParaRPr>
          </a:p>
          <a:p>
            <a:pPr marL="46038" indent="-92075" eaLnBrk="1" hangingPunct="1">
              <a:spcBef>
                <a:spcPct val="0"/>
              </a:spcBef>
              <a:spcAft>
                <a:spcPts val="100"/>
              </a:spcAft>
              <a:tabLst>
                <a:tab pos="3586163" algn="l"/>
                <a:tab pos="8988425" algn="l"/>
                <a:tab pos="9902825" algn="l"/>
              </a:tabLst>
              <a:defRPr/>
            </a:pPr>
            <a:r>
              <a:rPr lang="en-GB" sz="950" dirty="0" smtClean="0"/>
              <a:t>T. </a:t>
            </a:r>
            <a:r>
              <a:rPr lang="en-GB" sz="950" dirty="0" err="1" smtClean="0"/>
              <a:t>Mertens</a:t>
            </a:r>
            <a:r>
              <a:rPr lang="en-GB" sz="950" dirty="0" smtClean="0"/>
              <a:t> / D. Michel	</a:t>
            </a:r>
            <a:r>
              <a:rPr lang="en-GB" sz="950" dirty="0" err="1" smtClean="0"/>
              <a:t>Universitätsklinikum</a:t>
            </a:r>
            <a:r>
              <a:rPr lang="en-GB" sz="950" dirty="0" smtClean="0"/>
              <a:t> Ulm; Nat. </a:t>
            </a:r>
            <a:r>
              <a:rPr lang="en-GB" sz="950" dirty="0" err="1" smtClean="0"/>
              <a:t>Konsiliarlab.CMV</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dirty="0" smtClean="0"/>
              <a:t>S. </a:t>
            </a:r>
            <a:r>
              <a:rPr lang="en-GB" sz="950" dirty="0" err="1" smtClean="0"/>
              <a:t>Modrow</a:t>
            </a:r>
            <a:r>
              <a:rPr lang="en-GB" sz="950" dirty="0" smtClean="0"/>
              <a:t>	</a:t>
            </a:r>
            <a:r>
              <a:rPr lang="en-GB" sz="950" dirty="0" err="1" smtClean="0"/>
              <a:t>Universität</a:t>
            </a:r>
            <a:r>
              <a:rPr lang="en-GB" sz="950" dirty="0" smtClean="0"/>
              <a:t> Regensburg; Nat. </a:t>
            </a:r>
            <a:r>
              <a:rPr lang="en-GB" sz="950" dirty="0" err="1" smtClean="0"/>
              <a:t>Konsiliarlab</a:t>
            </a:r>
            <a:r>
              <a:rPr lang="en-GB" sz="950" dirty="0" smtClean="0"/>
              <a:t>. </a:t>
            </a:r>
            <a:r>
              <a:rPr lang="en-GB" sz="950" dirty="0" err="1" smtClean="0"/>
              <a:t>Parvoviren</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dirty="0" smtClean="0"/>
              <a:t>S. Nick / H. </a:t>
            </a:r>
            <a:r>
              <a:rPr lang="en-GB" sz="950" dirty="0" err="1" smtClean="0"/>
              <a:t>Scheiblauer</a:t>
            </a:r>
            <a:r>
              <a:rPr lang="en-GB" sz="950" dirty="0" smtClean="0"/>
              <a:t>	Paul-Ehrlich-</a:t>
            </a:r>
            <a:r>
              <a:rPr lang="en-GB" sz="950" dirty="0" err="1" smtClean="0"/>
              <a:t>Institut</a:t>
            </a:r>
            <a:r>
              <a:rPr lang="en-GB" sz="950" dirty="0" smtClean="0"/>
              <a:t>, </a:t>
            </a:r>
            <a:r>
              <a:rPr lang="en-GB" sz="950" dirty="0" err="1" smtClean="0"/>
              <a:t>Langen</a:t>
            </a:r>
            <a:r>
              <a:rPr lang="en-GB" sz="950" dirty="0" smtClean="0"/>
              <a:t>; </a:t>
            </a:r>
            <a:r>
              <a:rPr lang="en-GB" sz="950" dirty="0" err="1" smtClean="0"/>
              <a:t>Prüflabor</a:t>
            </a:r>
            <a:r>
              <a:rPr lang="en-GB" sz="950" dirty="0" smtClean="0"/>
              <a:t> </a:t>
            </a:r>
            <a:r>
              <a:rPr lang="en-GB" sz="950" dirty="0" err="1" smtClean="0"/>
              <a:t>für</a:t>
            </a:r>
            <a:r>
              <a:rPr lang="en-GB" sz="950" dirty="0" smtClean="0"/>
              <a:t> </a:t>
            </a:r>
            <a:r>
              <a:rPr lang="en-GB" sz="950" dirty="0" err="1" smtClean="0"/>
              <a:t>IVD</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dirty="0" smtClean="0"/>
              <a:t>M. Nübling / M. Chudy / S.A. </a:t>
            </a:r>
            <a:r>
              <a:rPr lang="en-GB" sz="950" dirty="0" err="1" smtClean="0"/>
              <a:t>Baylis</a:t>
            </a:r>
            <a:r>
              <a:rPr lang="en-GB" sz="950" dirty="0" smtClean="0"/>
              <a:t> / J. </a:t>
            </a:r>
            <a:r>
              <a:rPr lang="en-GB" sz="950" dirty="0" err="1" smtClean="0"/>
              <a:t>Kreß</a:t>
            </a:r>
            <a:r>
              <a:rPr lang="en-GB" sz="950" dirty="0" smtClean="0"/>
              <a:t>	Paul-Ehrlich-</a:t>
            </a:r>
            <a:r>
              <a:rPr lang="en-GB" sz="950" dirty="0" err="1" smtClean="0"/>
              <a:t>Institut</a:t>
            </a:r>
            <a:r>
              <a:rPr lang="en-GB" sz="950" dirty="0" smtClean="0"/>
              <a:t>, </a:t>
            </a:r>
            <a:r>
              <a:rPr lang="en-GB" sz="950" dirty="0" err="1" smtClean="0"/>
              <a:t>Langen</a:t>
            </a:r>
            <a:r>
              <a:rPr lang="en-GB" sz="950" dirty="0" smtClean="0"/>
              <a:t>, WHO CC</a:t>
            </a:r>
          </a:p>
          <a:p>
            <a:pPr marL="46038" indent="-92075" eaLnBrk="1" hangingPunct="1">
              <a:spcBef>
                <a:spcPct val="0"/>
              </a:spcBef>
              <a:spcAft>
                <a:spcPts val="100"/>
              </a:spcAft>
              <a:tabLst>
                <a:tab pos="3586163" algn="l"/>
                <a:tab pos="8988425" algn="l"/>
                <a:tab pos="9902825" algn="l"/>
              </a:tabLst>
              <a:defRPr/>
            </a:pPr>
            <a:r>
              <a:rPr lang="en-GB" sz="950" dirty="0" smtClean="0"/>
              <a:t>H. </a:t>
            </a:r>
            <a:r>
              <a:rPr lang="en-GB" sz="950" dirty="0" err="1" smtClean="0"/>
              <a:t>Pfister</a:t>
            </a:r>
            <a:r>
              <a:rPr lang="en-GB" sz="950" dirty="0" smtClean="0"/>
              <a:t> / U. Wieland / S. </a:t>
            </a:r>
            <a:r>
              <a:rPr lang="en-GB" sz="950" dirty="0" err="1" smtClean="0"/>
              <a:t>Silling</a:t>
            </a:r>
            <a:r>
              <a:rPr lang="en-GB" sz="950" dirty="0" smtClean="0"/>
              <a:t> / R. Kaiser	</a:t>
            </a:r>
            <a:r>
              <a:rPr lang="en-GB" sz="950" dirty="0" err="1" smtClean="0"/>
              <a:t>Uniklinik</a:t>
            </a:r>
            <a:r>
              <a:rPr lang="en-GB" sz="950" dirty="0" smtClean="0"/>
              <a:t> Köln; </a:t>
            </a:r>
            <a:r>
              <a:rPr lang="en-GB" sz="950" dirty="0" err="1" smtClean="0"/>
              <a:t>NRZ</a:t>
            </a:r>
            <a:r>
              <a:rPr lang="en-GB" sz="950" dirty="0" smtClean="0"/>
              <a:t> </a:t>
            </a:r>
            <a:r>
              <a:rPr lang="en-GB" sz="950" dirty="0" err="1" smtClean="0"/>
              <a:t>Papillom</a:t>
            </a:r>
            <a:r>
              <a:rPr lang="en-GB" sz="950" dirty="0" smtClean="0"/>
              <a:t>- und </a:t>
            </a:r>
            <a:r>
              <a:rPr lang="en-GB" sz="950" dirty="0" err="1" smtClean="0"/>
              <a:t>Polyomaviren</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b="1" dirty="0" smtClean="0">
                <a:solidFill>
                  <a:srgbClr val="FF0000"/>
                </a:solidFill>
              </a:rPr>
              <a:t>B. </a:t>
            </a:r>
            <a:r>
              <a:rPr lang="en-GB" sz="950" b="1" dirty="0" err="1" smtClean="0">
                <a:solidFill>
                  <a:srgbClr val="FF0000"/>
                </a:solidFill>
              </a:rPr>
              <a:t>Weißbrich</a:t>
            </a:r>
            <a:r>
              <a:rPr lang="en-GB" sz="950" b="1" dirty="0" smtClean="0">
                <a:solidFill>
                  <a:srgbClr val="FF0000"/>
                </a:solidFill>
              </a:rPr>
              <a:t> 	</a:t>
            </a:r>
            <a:r>
              <a:rPr lang="en-GB" sz="950" b="1" dirty="0" err="1" smtClean="0">
                <a:solidFill>
                  <a:srgbClr val="FF0000"/>
                </a:solidFill>
              </a:rPr>
              <a:t>Universität</a:t>
            </a:r>
            <a:r>
              <a:rPr lang="en-GB" sz="950" b="1" dirty="0" smtClean="0">
                <a:solidFill>
                  <a:srgbClr val="FF0000"/>
                </a:solidFill>
              </a:rPr>
              <a:t> </a:t>
            </a:r>
            <a:r>
              <a:rPr lang="en-GB" sz="950" b="1" dirty="0" err="1" smtClean="0">
                <a:solidFill>
                  <a:srgbClr val="FF0000"/>
                </a:solidFill>
              </a:rPr>
              <a:t>Würzburg</a:t>
            </a:r>
            <a:endParaRPr lang="en-GB" sz="950" b="1" dirty="0" smtClean="0">
              <a:solidFill>
                <a:srgbClr val="FF0000"/>
              </a:solidFill>
            </a:endParaRPr>
          </a:p>
          <a:p>
            <a:pPr marL="46038" indent="-92075" eaLnBrk="1" hangingPunct="1">
              <a:spcBef>
                <a:spcPct val="0"/>
              </a:spcBef>
              <a:spcAft>
                <a:spcPts val="100"/>
              </a:spcAft>
              <a:tabLst>
                <a:tab pos="3586163" algn="l"/>
                <a:tab pos="8988425" algn="l"/>
                <a:tab pos="9902825" algn="l"/>
              </a:tabLst>
              <a:defRPr/>
            </a:pPr>
            <a:r>
              <a:rPr lang="en-GB" sz="950" dirty="0" smtClean="0"/>
              <a:t>A. </a:t>
            </a:r>
            <a:r>
              <a:rPr lang="en-GB" sz="950" dirty="0" err="1" smtClean="0"/>
              <a:t>Sauerbrei</a:t>
            </a:r>
            <a:r>
              <a:rPr lang="en-GB" sz="950" dirty="0" smtClean="0"/>
              <a:t> / P. </a:t>
            </a:r>
            <a:r>
              <a:rPr lang="en-GB" sz="950" dirty="0" err="1" smtClean="0"/>
              <a:t>Wutzler</a:t>
            </a:r>
            <a:r>
              <a:rPr lang="en-GB" sz="950" dirty="0" smtClean="0"/>
              <a:t> 	</a:t>
            </a:r>
            <a:r>
              <a:rPr lang="en-GB" sz="950" dirty="0" err="1" smtClean="0"/>
              <a:t>Universitätsklinikum</a:t>
            </a:r>
            <a:r>
              <a:rPr lang="en-GB" sz="950" dirty="0" smtClean="0"/>
              <a:t> Jena; Nat. </a:t>
            </a:r>
            <a:r>
              <a:rPr lang="en-GB" sz="950" dirty="0" err="1" smtClean="0"/>
              <a:t>Konsiliarlab</a:t>
            </a:r>
            <a:r>
              <a:rPr lang="en-GB" sz="950" dirty="0" smtClean="0"/>
              <a:t>. </a:t>
            </a:r>
            <a:r>
              <a:rPr lang="en-GB" sz="950" dirty="0" err="1" smtClean="0"/>
              <a:t>HSV</a:t>
            </a:r>
            <a:r>
              <a:rPr lang="en-GB" sz="950" dirty="0" smtClean="0"/>
              <a:t> und </a:t>
            </a:r>
            <a:r>
              <a:rPr lang="en-GB" sz="950" dirty="0" err="1" smtClean="0"/>
              <a:t>VZV</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dirty="0" smtClean="0"/>
              <a:t>T. Schulz / A. Heim	</a:t>
            </a:r>
            <a:r>
              <a:rPr lang="en-GB" sz="950" dirty="0" err="1" smtClean="0"/>
              <a:t>Medizinische</a:t>
            </a:r>
            <a:r>
              <a:rPr lang="en-GB" sz="950" dirty="0" smtClean="0"/>
              <a:t> </a:t>
            </a:r>
            <a:r>
              <a:rPr lang="en-GB" sz="950" dirty="0" err="1" smtClean="0"/>
              <a:t>Hochschule</a:t>
            </a:r>
            <a:r>
              <a:rPr lang="en-GB" sz="950" dirty="0" smtClean="0"/>
              <a:t> Hannover; Nat. </a:t>
            </a:r>
            <a:r>
              <a:rPr lang="en-GB" sz="950" dirty="0" err="1" smtClean="0"/>
              <a:t>Konsiliarlab</a:t>
            </a:r>
            <a:r>
              <a:rPr lang="en-GB" sz="950" dirty="0" smtClean="0"/>
              <a:t>. </a:t>
            </a:r>
            <a:r>
              <a:rPr lang="en-GB" sz="950" dirty="0" err="1" smtClean="0"/>
              <a:t>Adenoviren</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dirty="0" smtClean="0"/>
              <a:t>T. Schulz / W. </a:t>
            </a:r>
            <a:r>
              <a:rPr lang="en-GB" sz="950" dirty="0" err="1" smtClean="0"/>
              <a:t>Puppe</a:t>
            </a:r>
            <a:r>
              <a:rPr lang="en-GB" sz="950" dirty="0" smtClean="0"/>
              <a:t> / C. Schmitt	</a:t>
            </a:r>
            <a:r>
              <a:rPr lang="en-GB" sz="950" dirty="0" err="1" smtClean="0"/>
              <a:t>Medizinische</a:t>
            </a:r>
            <a:r>
              <a:rPr lang="en-GB" sz="950" dirty="0" smtClean="0"/>
              <a:t> </a:t>
            </a:r>
            <a:r>
              <a:rPr lang="en-GB" sz="950" dirty="0" err="1" smtClean="0"/>
              <a:t>Hochschule</a:t>
            </a:r>
            <a:r>
              <a:rPr lang="en-GB" sz="950" dirty="0" smtClean="0"/>
              <a:t> Hannover; Nat. </a:t>
            </a:r>
            <a:r>
              <a:rPr lang="en-GB" sz="950" dirty="0" err="1" smtClean="0"/>
              <a:t>Konsiliarlab</a:t>
            </a:r>
            <a:r>
              <a:rPr lang="en-GB" sz="950" dirty="0" smtClean="0"/>
              <a:t>. </a:t>
            </a:r>
            <a:r>
              <a:rPr lang="en-GB" sz="950" dirty="0" err="1" smtClean="0"/>
              <a:t>EBV</a:t>
            </a:r>
            <a:r>
              <a:rPr lang="en-GB" sz="950" dirty="0" smtClean="0"/>
              <a:t>, </a:t>
            </a:r>
            <a:r>
              <a:rPr lang="en-GB" sz="950" dirty="0" err="1" smtClean="0"/>
              <a:t>HHV</a:t>
            </a:r>
            <a:r>
              <a:rPr lang="en-GB" sz="950" dirty="0" smtClean="0"/>
              <a:t> 6, 7, 8</a:t>
            </a:r>
          </a:p>
          <a:p>
            <a:pPr marL="46038" indent="-92075" eaLnBrk="1" hangingPunct="1">
              <a:spcBef>
                <a:spcPct val="0"/>
              </a:spcBef>
              <a:spcAft>
                <a:spcPts val="100"/>
              </a:spcAft>
              <a:tabLst>
                <a:tab pos="3586163" algn="l"/>
                <a:tab pos="8988425" algn="l"/>
                <a:tab pos="9902825" algn="l"/>
              </a:tabLst>
              <a:defRPr/>
            </a:pPr>
            <a:r>
              <a:rPr lang="en-GB" sz="950" dirty="0" smtClean="0"/>
              <a:t>B. Schweiger	Robert Koch-</a:t>
            </a:r>
            <a:r>
              <a:rPr lang="en-GB" sz="950" dirty="0" err="1" smtClean="0"/>
              <a:t>Institut</a:t>
            </a:r>
            <a:r>
              <a:rPr lang="en-GB" sz="950" dirty="0" smtClean="0"/>
              <a:t>, Berlin; </a:t>
            </a:r>
            <a:r>
              <a:rPr lang="en-GB" sz="950" dirty="0" err="1" smtClean="0"/>
              <a:t>NRZ</a:t>
            </a:r>
            <a:r>
              <a:rPr lang="en-GB" sz="950" dirty="0" smtClean="0"/>
              <a:t> Influenza; Nat</a:t>
            </a:r>
            <a:r>
              <a:rPr lang="en-GB" sz="950" dirty="0"/>
              <a:t>. </a:t>
            </a:r>
            <a:r>
              <a:rPr lang="en-GB" sz="950" dirty="0" err="1"/>
              <a:t>Konsiliarlab</a:t>
            </a:r>
            <a:r>
              <a:rPr lang="en-GB" sz="950" dirty="0"/>
              <a:t>. RSV, </a:t>
            </a:r>
            <a:r>
              <a:rPr lang="en-GB" sz="950" dirty="0" err="1" smtClean="0"/>
              <a:t>Parainfluenzaviren</a:t>
            </a:r>
            <a:r>
              <a:rPr lang="en-GB" sz="950" dirty="0" smtClean="0"/>
              <a:t>, HMPV</a:t>
            </a:r>
          </a:p>
          <a:p>
            <a:pPr marL="46038" indent="-92075" eaLnBrk="1" hangingPunct="1">
              <a:spcBef>
                <a:spcPct val="0"/>
              </a:spcBef>
              <a:spcAft>
                <a:spcPts val="100"/>
              </a:spcAft>
              <a:tabLst>
                <a:tab pos="3586163" algn="l"/>
                <a:tab pos="8988425" algn="l"/>
                <a:tab pos="9902825" algn="l"/>
              </a:tabLst>
              <a:defRPr/>
            </a:pPr>
            <a:r>
              <a:rPr lang="en-GB" sz="950" dirty="0" smtClean="0"/>
              <a:t>S. </a:t>
            </a:r>
            <a:r>
              <a:rPr lang="en-GB" sz="950" dirty="0" err="1" smtClean="0"/>
              <a:t>Smola</a:t>
            </a:r>
            <a:r>
              <a:rPr lang="en-GB" sz="950" dirty="0" smtClean="0"/>
              <a:t>, N. Müller-</a:t>
            </a:r>
            <a:r>
              <a:rPr lang="en-GB" sz="950" dirty="0" err="1" smtClean="0"/>
              <a:t>Lantzsch</a:t>
            </a:r>
            <a:r>
              <a:rPr lang="en-GB" sz="950" dirty="0" smtClean="0"/>
              <a:t>, J. </a:t>
            </a:r>
            <a:r>
              <a:rPr lang="en-GB" sz="950" dirty="0" err="1" smtClean="0"/>
              <a:t>Rissland</a:t>
            </a:r>
            <a:r>
              <a:rPr lang="en-GB" sz="950" dirty="0" smtClean="0"/>
              <a:t> 	</a:t>
            </a:r>
            <a:r>
              <a:rPr lang="en-GB" sz="950" dirty="0" err="1" smtClean="0"/>
              <a:t>Universitätsklinikum</a:t>
            </a:r>
            <a:r>
              <a:rPr lang="en-GB" sz="950" dirty="0" smtClean="0"/>
              <a:t> des </a:t>
            </a:r>
            <a:r>
              <a:rPr lang="en-GB" sz="950" dirty="0" err="1" smtClean="0"/>
              <a:t>Saarlandes</a:t>
            </a:r>
            <a:endParaRPr lang="en-GB" sz="950" dirty="0" smtClean="0"/>
          </a:p>
          <a:p>
            <a:pPr marL="46038" indent="-92075" eaLnBrk="1" hangingPunct="1">
              <a:spcBef>
                <a:spcPct val="0"/>
              </a:spcBef>
              <a:spcAft>
                <a:spcPts val="100"/>
              </a:spcAft>
              <a:tabLst>
                <a:tab pos="3586163" algn="l"/>
                <a:tab pos="8988425" algn="l"/>
                <a:tab pos="9902825" algn="l"/>
              </a:tabLst>
              <a:defRPr/>
            </a:pPr>
            <a:r>
              <a:rPr lang="en-GB" sz="950" dirty="0"/>
              <a:t>K. </a:t>
            </a:r>
            <a:r>
              <a:rPr lang="en-GB" sz="950" dirty="0" err="1"/>
              <a:t>Überla</a:t>
            </a:r>
            <a:r>
              <a:rPr lang="en-GB" sz="950" dirty="0"/>
              <a:t> / K. </a:t>
            </a:r>
            <a:r>
              <a:rPr lang="en-GB" sz="950" dirty="0" err="1"/>
              <a:t>Korn</a:t>
            </a:r>
            <a:r>
              <a:rPr lang="en-GB" sz="950" dirty="0"/>
              <a:t>	</a:t>
            </a:r>
            <a:r>
              <a:rPr lang="en-GB" sz="950" dirty="0" err="1"/>
              <a:t>Universitätsklinikum</a:t>
            </a:r>
            <a:r>
              <a:rPr lang="en-GB" sz="950" dirty="0"/>
              <a:t> Erlangen</a:t>
            </a:r>
          </a:p>
          <a:p>
            <a:pPr marL="46038" indent="-92075" eaLnBrk="1" hangingPunct="1">
              <a:spcBef>
                <a:spcPct val="0"/>
              </a:spcBef>
              <a:spcAft>
                <a:spcPts val="100"/>
              </a:spcAft>
              <a:tabLst>
                <a:tab pos="3586163" algn="l"/>
                <a:tab pos="8988425" algn="l"/>
                <a:tab pos="9902825" algn="l"/>
              </a:tabLst>
              <a:defRPr/>
            </a:pPr>
            <a:r>
              <a:rPr lang="en-GB" sz="950" dirty="0" smtClean="0"/>
              <a:t>J. </a:t>
            </a:r>
            <a:r>
              <a:rPr lang="en-GB" sz="950" dirty="0" err="1" smtClean="0"/>
              <a:t>Ziebuhr</a:t>
            </a:r>
            <a:r>
              <a:rPr lang="en-GB" sz="950" dirty="0" smtClean="0"/>
              <a:t>, D. Glebe / C. </a:t>
            </a:r>
            <a:r>
              <a:rPr lang="en-GB" sz="950" dirty="0" err="1" smtClean="0"/>
              <a:t>Schüttler</a:t>
            </a:r>
            <a:r>
              <a:rPr lang="en-GB" sz="950" dirty="0" smtClean="0"/>
              <a:t> / W. </a:t>
            </a:r>
            <a:r>
              <a:rPr lang="en-GB" sz="950" dirty="0" err="1" smtClean="0"/>
              <a:t>Gerlich</a:t>
            </a:r>
            <a:r>
              <a:rPr lang="en-GB" sz="950" dirty="0" smtClean="0"/>
              <a:t>	</a:t>
            </a:r>
            <a:r>
              <a:rPr lang="en-GB" sz="950" dirty="0" err="1" smtClean="0"/>
              <a:t>Universität</a:t>
            </a:r>
            <a:r>
              <a:rPr lang="en-GB" sz="950" dirty="0" smtClean="0"/>
              <a:t> </a:t>
            </a:r>
            <a:r>
              <a:rPr lang="en-GB" sz="950" dirty="0" err="1" smtClean="0"/>
              <a:t>Gießen</a:t>
            </a:r>
            <a:r>
              <a:rPr lang="en-GB" sz="950" dirty="0" smtClean="0"/>
              <a:t>; </a:t>
            </a:r>
            <a:r>
              <a:rPr lang="en-GB" sz="950" dirty="0" err="1" smtClean="0"/>
              <a:t>NRZ</a:t>
            </a:r>
            <a:r>
              <a:rPr lang="en-GB" sz="950" dirty="0" smtClean="0"/>
              <a:t> </a:t>
            </a:r>
            <a:r>
              <a:rPr lang="en-GB" sz="950" dirty="0" err="1" smtClean="0"/>
              <a:t>HBV</a:t>
            </a:r>
            <a:r>
              <a:rPr lang="en-GB" sz="950" dirty="0" smtClean="0"/>
              <a:t> und </a:t>
            </a:r>
            <a:r>
              <a:rPr lang="en-GB" sz="950" dirty="0" err="1" smtClean="0"/>
              <a:t>HDV</a:t>
            </a:r>
            <a:endParaRPr lang="en-GB" sz="950" dirty="0" smtClean="0"/>
          </a:p>
          <a:p>
            <a:pPr marL="0" indent="0" eaLnBrk="1" hangingPunct="1">
              <a:spcBef>
                <a:spcPct val="0"/>
              </a:spcBef>
              <a:spcAft>
                <a:spcPts val="100"/>
              </a:spcAft>
              <a:buFontTx/>
              <a:buNone/>
              <a:tabLst>
                <a:tab pos="3586163" algn="l"/>
                <a:tab pos="8988425" algn="l"/>
                <a:tab pos="9902825" algn="l"/>
              </a:tabLst>
              <a:defRPr/>
            </a:pPr>
            <a:endParaRPr lang="en-GB" sz="950" dirty="0" smtClean="0"/>
          </a:p>
        </p:txBody>
      </p:sp>
      <p:sp>
        <p:nvSpPr>
          <p:cNvPr id="5" name="Rectangle 2"/>
          <p:cNvSpPr txBox="1">
            <a:spLocks noChangeArrowheads="1"/>
          </p:cNvSpPr>
          <p:nvPr/>
        </p:nvSpPr>
        <p:spPr bwMode="auto">
          <a:xfrm>
            <a:off x="0" y="-26988"/>
            <a:ext cx="9144000" cy="290513"/>
          </a:xfrm>
          <a:prstGeom prst="rect">
            <a:avLst/>
          </a:prstGeom>
          <a:solidFill>
            <a:srgbClr val="FFCC99"/>
          </a:solidFill>
          <a:ln w="9525">
            <a:noFill/>
            <a:miter lim="800000"/>
            <a:headEnd/>
            <a:tailEnd/>
          </a:ln>
          <a:effectLst/>
        </p:spPr>
        <p:txBody>
          <a:bodyPr anchor="ct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b="1" kern="0" dirty="0">
                <a:solidFill>
                  <a:srgbClr val="000000"/>
                </a:solidFill>
                <a:latin typeface="Arial"/>
              </a:rPr>
              <a:t>INSTAND Target Value Laboratories </a:t>
            </a:r>
            <a:r>
              <a:rPr lang="en-GB" sz="2000" b="1" kern="0" dirty="0" smtClean="0">
                <a:solidFill>
                  <a:srgbClr val="000000"/>
                </a:solidFill>
                <a:latin typeface="Arial"/>
              </a:rPr>
              <a:t>(in total: 36;</a:t>
            </a:r>
            <a:r>
              <a:rPr lang="en-GB" sz="2000" b="1" kern="0" dirty="0" smtClean="0">
                <a:solidFill>
                  <a:srgbClr val="FF0000"/>
                </a:solidFill>
                <a:latin typeface="Arial"/>
              </a:rPr>
              <a:t> </a:t>
            </a:r>
            <a:r>
              <a:rPr lang="en-GB" sz="2000" b="1" kern="0" dirty="0">
                <a:solidFill>
                  <a:srgbClr val="FF0000"/>
                </a:solidFill>
                <a:latin typeface="Arial"/>
              </a:rPr>
              <a:t>6</a:t>
            </a:r>
            <a:r>
              <a:rPr lang="en-GB" sz="2000" b="1" kern="0" dirty="0" smtClean="0">
                <a:solidFill>
                  <a:srgbClr val="FF0000"/>
                </a:solidFill>
                <a:latin typeface="Arial"/>
              </a:rPr>
              <a:t> for </a:t>
            </a:r>
            <a:r>
              <a:rPr lang="en-GB" sz="2000" b="1" kern="0" dirty="0" err="1" smtClean="0">
                <a:solidFill>
                  <a:srgbClr val="FF0000"/>
                </a:solidFill>
                <a:latin typeface="Arial"/>
              </a:rPr>
              <a:t>MeV+RubV</a:t>
            </a:r>
            <a:r>
              <a:rPr lang="en-GB" sz="2000" b="1" kern="0" dirty="0" smtClean="0">
                <a:solidFill>
                  <a:srgbClr val="FF0000"/>
                </a:solidFill>
                <a:latin typeface="Arial"/>
              </a:rPr>
              <a:t> </a:t>
            </a:r>
            <a:r>
              <a:rPr lang="en-GB" sz="2000" b="1" kern="0" dirty="0">
                <a:solidFill>
                  <a:srgbClr val="000000"/>
                </a:solidFill>
                <a:latin typeface="Arial"/>
              </a:rPr>
              <a:t>)</a:t>
            </a:r>
          </a:p>
        </p:txBody>
      </p:sp>
    </p:spTree>
    <p:extLst>
      <p:ext uri="{BB962C8B-B14F-4D97-AF65-F5344CB8AC3E}">
        <p14:creationId xmlns:p14="http://schemas.microsoft.com/office/powerpoint/2010/main" val="286844915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title" idx="4294967295"/>
          </p:nvPr>
        </p:nvSpPr>
        <p:spPr>
          <a:xfrm>
            <a:off x="0" y="3175"/>
            <a:ext cx="9144000" cy="725488"/>
          </a:xfrm>
          <a:solidFill>
            <a:srgbClr val="FFCC99"/>
          </a:solidFill>
          <a:extLst>
            <a:ext uri="{91240B29-F687-4F45-9708-019B960494DF}">
              <a14:hiddenLine xmlns:a14="http://schemas.microsoft.com/office/drawing/2010/main" w="9525">
                <a:solidFill>
                  <a:srgbClr val="000000"/>
                </a:solidFill>
                <a:miter lim="800000"/>
                <a:headEnd/>
                <a:tailEnd/>
              </a14:hiddenLine>
            </a:ext>
          </a:extLst>
        </p:spPr>
        <p:txBody>
          <a:bodyPr lIns="92160" tIns="46080" rIns="92160" bIns="46080"/>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de-DE" sz="2600" dirty="0" smtClean="0">
                <a:effectLst/>
              </a:rPr>
              <a:t>INSTAND EQA Schemes (68 Schemes)</a:t>
            </a:r>
            <a:r>
              <a:rPr lang="en-GB" altLang="de-DE" sz="2600" dirty="0" smtClean="0">
                <a:solidFill>
                  <a:srgbClr val="FF0000"/>
                </a:solidFill>
                <a:effectLst/>
              </a:rPr>
              <a:t/>
            </a:r>
            <a:br>
              <a:rPr lang="en-GB" altLang="de-DE" sz="2600" dirty="0" smtClean="0">
                <a:solidFill>
                  <a:srgbClr val="FF0000"/>
                </a:solidFill>
                <a:effectLst/>
              </a:rPr>
            </a:br>
            <a:r>
              <a:rPr lang="en-GB" altLang="de-DE" sz="2600" dirty="0" smtClean="0">
                <a:effectLst/>
              </a:rPr>
              <a:t>in Virus Immunology and Genome Detection 2016</a:t>
            </a:r>
          </a:p>
        </p:txBody>
      </p:sp>
      <p:graphicFrame>
        <p:nvGraphicFramePr>
          <p:cNvPr id="16468" name="Group 84"/>
          <p:cNvGraphicFramePr>
            <a:graphicFrameLocks noGrp="1"/>
          </p:cNvGraphicFramePr>
          <p:nvPr>
            <p:ph idx="4294967295"/>
            <p:extLst>
              <p:ext uri="{D42A27DB-BD31-4B8C-83A1-F6EECF244321}">
                <p14:modId xmlns:p14="http://schemas.microsoft.com/office/powerpoint/2010/main" val="2649758878"/>
              </p:ext>
            </p:extLst>
          </p:nvPr>
        </p:nvGraphicFramePr>
        <p:xfrm>
          <a:off x="228600" y="779855"/>
          <a:ext cx="8686800" cy="5590892"/>
        </p:xfrm>
        <a:graphic>
          <a:graphicData uri="http://schemas.openxmlformats.org/drawingml/2006/table">
            <a:tbl>
              <a:tblPr/>
              <a:tblGrid>
                <a:gridCol w="2171700"/>
                <a:gridCol w="2171700"/>
                <a:gridCol w="2304256"/>
                <a:gridCol w="2039144"/>
              </a:tblGrid>
              <a:tr h="303490">
                <a:tc gridSpan="2">
                  <a:txBody>
                    <a:bodyPr/>
                    <a:lstStyle/>
                    <a:p>
                      <a:pPr marL="0" marR="0" lvl="0" indent="0" algn="ctr" defTabSz="914400" rtl="0" eaLnBrk="1" fontAlgn="base" latinLnBrk="0" hangingPunct="1">
                        <a:lnSpc>
                          <a:spcPct val="90000"/>
                        </a:lnSpc>
                        <a:spcBef>
                          <a:spcPts val="0"/>
                        </a:spcBef>
                        <a:spcAft>
                          <a:spcPct val="0"/>
                        </a:spcAft>
                        <a:buClrTx/>
                        <a:buSzTx/>
                        <a:buFontTx/>
                        <a:buNone/>
                        <a:tabLst/>
                      </a:pPr>
                      <a:r>
                        <a:rPr kumimoji="0" lang="en-US" sz="1800" b="1" i="0" u="none" strike="noStrike" cap="none" normalizeH="0" baseline="0" noProof="0" dirty="0" smtClean="0">
                          <a:ln>
                            <a:noFill/>
                          </a:ln>
                          <a:solidFill>
                            <a:srgbClr val="000000"/>
                          </a:solidFill>
                          <a:effectLst/>
                          <a:latin typeface="Arial" pitchFamily="34" charset="0"/>
                        </a:rPr>
                        <a:t>Serology and Antigen Detection</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gridSpan="2">
                  <a:txBody>
                    <a:bodyPr/>
                    <a:lstStyle/>
                    <a:p>
                      <a:pPr marL="0" marR="0" lvl="0" indent="0" algn="ctr" defTabSz="914400" rtl="0" eaLnBrk="1" fontAlgn="base" latinLnBrk="0" hangingPunct="1">
                        <a:lnSpc>
                          <a:spcPct val="90000"/>
                        </a:lnSpc>
                        <a:spcBef>
                          <a:spcPts val="0"/>
                        </a:spcBef>
                        <a:spcAft>
                          <a:spcPct val="0"/>
                        </a:spcAft>
                        <a:buClrTx/>
                        <a:buSzTx/>
                        <a:buFontTx/>
                        <a:buNone/>
                        <a:tabLst/>
                      </a:pPr>
                      <a:r>
                        <a:rPr kumimoji="0" lang="en-US" sz="1800" b="1" i="0" u="none" strike="noStrike" cap="none" normalizeH="0" baseline="0" noProof="0" dirty="0" smtClean="0">
                          <a:ln>
                            <a:noFill/>
                          </a:ln>
                          <a:solidFill>
                            <a:srgbClr val="000000"/>
                          </a:solidFill>
                          <a:effectLst/>
                          <a:latin typeface="Arial" pitchFamily="34" charset="0"/>
                        </a:rPr>
                        <a:t>Virus Genome Detection and Typing</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407917">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HIV-1/2</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Herpes simplex Viruses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HIV-1 (RNA)</a:t>
                      </a:r>
                      <a:r>
                        <a:rPr lang="de-DE" sz="1300" dirty="0" smtClean="0">
                          <a:solidFill>
                            <a:srgbClr val="000000"/>
                          </a:solidFill>
                        </a:rPr>
                        <a:t> </a:t>
                      </a:r>
                    </a:p>
                    <a:p>
                      <a:pPr marL="0" marR="0" lvl="0" indent="0" algn="l" defTabSz="914400" rtl="0" eaLnBrk="1" fontAlgn="base" latinLnBrk="0" hangingPunct="1">
                        <a:lnSpc>
                          <a:spcPct val="90000"/>
                        </a:lnSpc>
                        <a:spcBef>
                          <a:spcPts val="0"/>
                        </a:spcBef>
                        <a:spcAft>
                          <a:spcPct val="0"/>
                        </a:spcAft>
                        <a:buClrTx/>
                        <a:buSzTx/>
                        <a:buFontTx/>
                        <a:buNone/>
                        <a:tabLst/>
                        <a:defRPr/>
                      </a:pPr>
                      <a:r>
                        <a:rPr lang="de-DE" sz="1300" dirty="0" smtClean="0">
                          <a:solidFill>
                            <a:srgbClr val="000000"/>
                          </a:solidFill>
                        </a:rPr>
                        <a:t>HIV-2 (RNA)</a:t>
                      </a:r>
                      <a:endParaRPr kumimoji="0" lang="en-US" sz="1300" b="0" i="0" u="none" strike="noStrike" cap="none" normalizeH="0" baseline="0" noProof="0" dirty="0" smtClean="0">
                        <a:ln>
                          <a:noFill/>
                        </a:ln>
                        <a:solidFill>
                          <a:srgbClr val="000000"/>
                        </a:solidFill>
                        <a:effectLst/>
                        <a:latin typeface="Arial" pitchFamily="34" charset="0"/>
                      </a:endParaRP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1" i="0" u="sng" strike="noStrike" cap="none" normalizeH="0" baseline="0" noProof="0" dirty="0" smtClean="0">
                          <a:ln>
                            <a:noFill/>
                          </a:ln>
                          <a:solidFill>
                            <a:srgbClr val="000000"/>
                          </a:solidFill>
                          <a:effectLst/>
                          <a:latin typeface="Arial" pitchFamily="34" charset="0"/>
                        </a:rPr>
                        <a:t>Measles  Rubella  </a:t>
                      </a:r>
                      <a:r>
                        <a:rPr kumimoji="0" lang="en-US" sz="1300" b="0" i="0" u="none" strike="noStrike" cap="none" normalizeH="0" baseline="0" noProof="0" dirty="0" smtClean="0">
                          <a:ln>
                            <a:noFill/>
                          </a:ln>
                          <a:solidFill>
                            <a:srgbClr val="000000"/>
                          </a:solidFill>
                          <a:effectLst/>
                          <a:latin typeface="Arial" pitchFamily="34" charset="0"/>
                        </a:rPr>
                        <a:t>Mumps</a:t>
                      </a:r>
                      <a:r>
                        <a:rPr kumimoji="0" lang="en-US" sz="1300" b="1" i="0" u="none" strike="noStrike" cap="none" normalizeH="0" baseline="0" noProof="0" dirty="0" smtClean="0">
                          <a:ln>
                            <a:noFill/>
                          </a:ln>
                          <a:solidFill>
                            <a:srgbClr val="000000"/>
                          </a:solidFill>
                          <a:effectLst/>
                          <a:latin typeface="Arial" pitchFamily="34" charset="0"/>
                        </a:rPr>
                        <a:t> </a:t>
                      </a:r>
                      <a:r>
                        <a:rPr kumimoji="0" lang="en-US" sz="1300" b="0" i="0" u="none" strike="noStrike" cap="none" normalizeH="0" baseline="0" noProof="0" dirty="0" smtClean="0">
                          <a:ln>
                            <a:noFill/>
                          </a:ln>
                          <a:solidFill>
                            <a:srgbClr val="000000"/>
                          </a:solidFill>
                          <a:effectLst/>
                          <a:latin typeface="Arial" pitchFamily="34" charset="0"/>
                        </a:rPr>
                        <a:t>Viruses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238223">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HIV-1 p24 Ag</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Varicella Zoster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HIV-1  Resistance + Tropism</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Adenoviruses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17">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HTLV-1/2</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Epstein Barr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Hepatitis A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en-US" sz="1300" b="0" i="0" noProof="0" dirty="0" smtClean="0">
                          <a:solidFill>
                            <a:srgbClr val="000000"/>
                          </a:solidFill>
                        </a:rPr>
                        <a:t>Norovirus </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Rotavirus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17">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Hepatitis A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Resp. Sync. Virus Ag</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Hepatitis B Virus </a:t>
                      </a:r>
                    </a:p>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 Genotyping + Resistance</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de-DE" sz="1300" dirty="0" smtClean="0">
                          <a:solidFill>
                            <a:srgbClr val="000000"/>
                          </a:solidFill>
                        </a:rPr>
                        <a:t>Coronavirus</a:t>
                      </a:r>
                      <a:endParaRPr lang="de-DE" sz="1300" dirty="0">
                        <a:solidFill>
                          <a:srgbClr val="000000"/>
                        </a:solidFill>
                      </a:endParaRP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398">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Hepatitis B Virus, Prg. I</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Influenza A and B Ag </a:t>
                      </a:r>
                      <a:br>
                        <a:rPr kumimoji="0" lang="en-US" sz="1300" b="0" i="0" u="none" strike="noStrike" cap="none" normalizeH="0" baseline="0" noProof="0" dirty="0" smtClean="0">
                          <a:ln>
                            <a:noFill/>
                          </a:ln>
                          <a:solidFill>
                            <a:srgbClr val="000000"/>
                          </a:solidFill>
                          <a:effectLst/>
                          <a:latin typeface="Arial" pitchFamily="34" charset="0"/>
                        </a:rPr>
                      </a:br>
                      <a:r>
                        <a:rPr kumimoji="0" lang="en-US" sz="1100" b="0" i="0" u="none" strike="noStrike" cap="none" normalizeH="0" baseline="0" noProof="0" dirty="0" smtClean="0">
                          <a:ln>
                            <a:noFill/>
                          </a:ln>
                          <a:solidFill>
                            <a:srgbClr val="000000"/>
                          </a:solidFill>
                          <a:effectLst/>
                          <a:latin typeface="Arial" pitchFamily="34" charset="0"/>
                        </a:rPr>
                        <a:t>+A/H1N1 pdm 2009</a:t>
                      </a:r>
                    </a:p>
                    <a:p>
                      <a:pPr marL="0" marR="0" lvl="0" indent="0" algn="l" defTabSz="914400" rtl="0" eaLnBrk="1" fontAlgn="base" latinLnBrk="0" hangingPunct="1">
                        <a:lnSpc>
                          <a:spcPct val="90000"/>
                        </a:lnSpc>
                        <a:spcBef>
                          <a:spcPts val="0"/>
                        </a:spcBef>
                        <a:spcAft>
                          <a:spcPct val="0"/>
                        </a:spcAft>
                        <a:buClrTx/>
                        <a:buSzTx/>
                        <a:buFontTx/>
                        <a:buNone/>
                        <a:tabLst/>
                      </a:pPr>
                      <a:r>
                        <a:rPr kumimoji="0" lang="en-US" sz="1100" b="0" i="0" u="none" strike="noStrike" cap="none" normalizeH="0" baseline="0" noProof="0" dirty="0" smtClean="0">
                          <a:ln>
                            <a:noFill/>
                          </a:ln>
                          <a:solidFill>
                            <a:srgbClr val="000000"/>
                          </a:solidFill>
                          <a:effectLst/>
                          <a:latin typeface="Arial" pitchFamily="34" charset="0"/>
                        </a:rPr>
                        <a:t>+A/H5N1+A/H7N9</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Hepatitis C Virus</a:t>
                      </a:r>
                    </a:p>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 Genotyping + Resistance</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Enteroviruses + Enterovirus (WHO/RKI)</a:t>
                      </a:r>
                      <a:endParaRPr lang="de-DE" sz="1300" dirty="0">
                        <a:solidFill>
                          <a:srgbClr val="000000"/>
                        </a:solidFill>
                      </a:endParaRP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7306">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Hepatitis B Virus, Prg. II</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sng" strike="noStrike" cap="none" normalizeH="0" baseline="0" noProof="0" dirty="0" smtClean="0">
                          <a:ln>
                            <a:noFill/>
                          </a:ln>
                          <a:solidFill>
                            <a:srgbClr val="000000"/>
                          </a:solidFill>
                          <a:effectLst/>
                          <a:latin typeface="Arial" pitchFamily="34" charset="0"/>
                        </a:rPr>
                        <a:t>Rubella Virus</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sng" strike="noStrike" cap="none" normalizeH="0" baseline="0" noProof="0" dirty="0" smtClean="0">
                          <a:ln>
                            <a:noFill/>
                          </a:ln>
                          <a:solidFill>
                            <a:srgbClr val="000000"/>
                          </a:solidFill>
                          <a:effectLst/>
                          <a:latin typeface="Arial" pitchFamily="34" charset="0"/>
                        </a:rPr>
                        <a:t>Measles Virus</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Mumps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Hepatitis D Virus</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Hepatitis E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lang="en-US" sz="1300" b="0" i="0" noProof="0" dirty="0" smtClean="0">
                          <a:solidFill>
                            <a:srgbClr val="000000"/>
                          </a:solidFill>
                        </a:rPr>
                        <a:t>Human</a:t>
                      </a:r>
                      <a:r>
                        <a:rPr lang="en-US" sz="1300" b="0" i="0" baseline="0" noProof="0" dirty="0" smtClean="0">
                          <a:solidFill>
                            <a:srgbClr val="000000"/>
                          </a:solidFill>
                        </a:rPr>
                        <a:t> Rhinoviruses</a:t>
                      </a:r>
                      <a:endParaRPr lang="en-US" sz="1300" b="0" i="0" noProof="0" dirty="0" smtClean="0">
                        <a:solidFill>
                          <a:srgbClr val="000000"/>
                        </a:solidFill>
                      </a:endParaRP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Resp. Syncytial Virus</a:t>
                      </a:r>
                    </a:p>
                    <a:p>
                      <a:pPr marL="0" marR="0" lvl="0" indent="0" algn="l" defTabSz="914400" rtl="0" eaLnBrk="1" fontAlgn="base" latinLnBrk="0" hangingPunct="1">
                        <a:lnSpc>
                          <a:spcPct val="90000"/>
                        </a:lnSpc>
                        <a:spcBef>
                          <a:spcPts val="0"/>
                        </a:spcBef>
                        <a:spcAft>
                          <a:spcPct val="0"/>
                        </a:spcAft>
                        <a:buClrTx/>
                        <a:buSzTx/>
                        <a:buFontTx/>
                        <a:buNone/>
                        <a:tabLst/>
                        <a:defRPr/>
                      </a:pPr>
                      <a:r>
                        <a:rPr lang="en-US" sz="1300" b="0" i="0" noProof="0" dirty="0" smtClean="0">
                          <a:solidFill>
                            <a:srgbClr val="000000"/>
                          </a:solidFill>
                        </a:rPr>
                        <a:t>Hum.</a:t>
                      </a:r>
                      <a:r>
                        <a:rPr lang="en-US" sz="1300" b="0" i="0" baseline="0" noProof="0" dirty="0" smtClean="0">
                          <a:solidFill>
                            <a:srgbClr val="000000"/>
                          </a:solidFill>
                        </a:rPr>
                        <a:t> </a:t>
                      </a:r>
                      <a:r>
                        <a:rPr lang="en-US" sz="1300" b="0" i="0" noProof="0" dirty="0" smtClean="0">
                          <a:solidFill>
                            <a:srgbClr val="000000"/>
                          </a:solidFill>
                        </a:rPr>
                        <a:t>Metapneumovirus</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Parainfluenza viruses</a:t>
                      </a:r>
                      <a:endParaRPr lang="en-US" sz="1300" b="0" i="0" noProof="0" dirty="0">
                        <a:solidFill>
                          <a:srgbClr val="000000"/>
                        </a:solidFill>
                      </a:endParaRP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5398">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Hepatitis C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TBE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Cytomegalovirus</a:t>
                      </a:r>
                    </a:p>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 Resistance</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rPr>
                        <a:t>Influenza A and B Ag </a:t>
                      </a:r>
                      <a:br>
                        <a:rPr kumimoji="0" lang="en-US" sz="1300" b="0" i="0" u="none" strike="noStrike" kern="1200" cap="none" spc="0" normalizeH="0" baseline="0" noProof="0" dirty="0" smtClean="0">
                          <a:ln>
                            <a:noFill/>
                          </a:ln>
                          <a:solidFill>
                            <a:srgbClr val="000000"/>
                          </a:solidFill>
                          <a:effectLst/>
                          <a:uLnTx/>
                          <a:uFillTx/>
                          <a:latin typeface="Arial" pitchFamily="34" charset="0"/>
                          <a:ea typeface="+mn-ea"/>
                          <a:cs typeface="+mn-cs"/>
                        </a:rPr>
                      </a:b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mn-cs"/>
                        </a:rPr>
                        <a:t>+A/H1N1 pdm 2009</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100" b="0" i="0" u="none" strike="noStrike" kern="1200" cap="none" spc="0" normalizeH="0" baseline="0" noProof="0" dirty="0" smtClean="0">
                          <a:ln>
                            <a:noFill/>
                          </a:ln>
                          <a:solidFill>
                            <a:srgbClr val="000000"/>
                          </a:solidFill>
                          <a:effectLst/>
                          <a:uLnTx/>
                          <a:uFillTx/>
                          <a:latin typeface="Arial" pitchFamily="34" charset="0"/>
                          <a:ea typeface="+mn-ea"/>
                          <a:cs typeface="+mn-cs"/>
                        </a:rPr>
                        <a:t>+A/H5N1+A/H7N9</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5627">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Hepatitis D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Hantavirus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Epstein-Barr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1300" b="0" i="0" noProof="0" dirty="0" smtClean="0">
                          <a:solidFill>
                            <a:srgbClr val="000000"/>
                          </a:solidFill>
                        </a:rPr>
                        <a:t>BK </a:t>
                      </a:r>
                      <a:r>
                        <a:rPr kumimoji="0" lang="en-US" sz="1300" b="0" i="0" u="none" strike="noStrike" cap="none" normalizeH="0" baseline="0" noProof="0" dirty="0" smtClean="0">
                          <a:ln>
                            <a:noFill/>
                          </a:ln>
                          <a:solidFill>
                            <a:srgbClr val="000000"/>
                          </a:solidFill>
                          <a:effectLst/>
                          <a:latin typeface="Arial" pitchFamily="34" charset="0"/>
                        </a:rPr>
                        <a:t>Virus</a:t>
                      </a:r>
                    </a:p>
                    <a:p>
                      <a:r>
                        <a:rPr kumimoji="0" lang="en-US" sz="1300" b="0" i="0" u="none" strike="noStrike" cap="none" normalizeH="0" baseline="0" noProof="0" dirty="0" smtClean="0">
                          <a:ln>
                            <a:noFill/>
                          </a:ln>
                          <a:solidFill>
                            <a:srgbClr val="000000"/>
                          </a:solidFill>
                          <a:effectLst/>
                          <a:latin typeface="Arial" pitchFamily="34" charset="0"/>
                        </a:rPr>
                        <a:t>JC Virus</a:t>
                      </a:r>
                      <a:endParaRPr lang="en-US" sz="1300" b="0" i="0" noProof="0" dirty="0">
                        <a:solidFill>
                          <a:srgbClr val="000000"/>
                        </a:solidFill>
                      </a:endParaRP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47306">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Hepatitis E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Dengue Virus</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FF0000"/>
                          </a:solidFill>
                          <a:effectLst/>
                          <a:latin typeface="Arial" pitchFamily="34" charset="0"/>
                        </a:rPr>
                        <a:t>NEW: Chikungunya Virus</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FF0000"/>
                          </a:solidFill>
                          <a:effectLst/>
                          <a:latin typeface="Arial" pitchFamily="34" charset="0"/>
                        </a:rPr>
                        <a:t>NEW: </a:t>
                      </a:r>
                      <a:r>
                        <a:rPr kumimoji="0" lang="en-US" sz="1300" b="0" i="0" u="none" strike="noStrike" cap="none" normalizeH="0" baseline="0" noProof="0" dirty="0" err="1" smtClean="0">
                          <a:ln>
                            <a:noFill/>
                          </a:ln>
                          <a:solidFill>
                            <a:srgbClr val="FF0000"/>
                          </a:solidFill>
                          <a:effectLst/>
                          <a:latin typeface="Arial" pitchFamily="34" charset="0"/>
                        </a:rPr>
                        <a:t>Zika</a:t>
                      </a:r>
                      <a:r>
                        <a:rPr kumimoji="0" lang="en-US" sz="1300" b="0" i="0" u="none" strike="noStrike" cap="none" normalizeH="0" baseline="0" noProof="0" dirty="0" smtClean="0">
                          <a:ln>
                            <a:noFill/>
                          </a:ln>
                          <a:solidFill>
                            <a:srgbClr val="FF0000"/>
                          </a:solidFill>
                          <a:effectLst/>
                          <a:latin typeface="Arial" pitchFamily="34" charset="0"/>
                        </a:rPr>
                        <a:t>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Herpes simplex Viruses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Dengue Virus</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West Nile Virus</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Chikungunya Virus</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FF0000"/>
                          </a:solidFill>
                          <a:effectLst/>
                          <a:latin typeface="Arial" pitchFamily="34" charset="0"/>
                        </a:rPr>
                        <a:t>NEW: </a:t>
                      </a:r>
                      <a:r>
                        <a:rPr kumimoji="0" lang="en-US" sz="1300" b="0" i="0" u="none" strike="noStrike" cap="none" normalizeH="0" baseline="0" noProof="0" dirty="0" err="1" smtClean="0">
                          <a:ln>
                            <a:noFill/>
                          </a:ln>
                          <a:solidFill>
                            <a:srgbClr val="FF0000"/>
                          </a:solidFill>
                          <a:effectLst/>
                          <a:latin typeface="Arial" pitchFamily="34" charset="0"/>
                        </a:rPr>
                        <a:t>Zika</a:t>
                      </a:r>
                      <a:r>
                        <a:rPr kumimoji="0" lang="en-US" sz="1300" b="0" i="0" u="none" strike="noStrike" cap="none" normalizeH="0" baseline="0" noProof="0" dirty="0" smtClean="0">
                          <a:ln>
                            <a:noFill/>
                          </a:ln>
                          <a:solidFill>
                            <a:srgbClr val="FF0000"/>
                          </a:solidFill>
                          <a:effectLst/>
                          <a:latin typeface="Arial" pitchFamily="34" charset="0"/>
                        </a:rPr>
                        <a:t>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863">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Parvovirus B19</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Rabies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Varicella Zoster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Hum. Papilloma Viruses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081">
                <a:tc>
                  <a:txBody>
                    <a:bodyPr/>
                    <a:lstStyle/>
                    <a:p>
                      <a:pPr marL="0" marR="0" lvl="0" indent="0" algn="l" defTabSz="914400" rtl="0" eaLnBrk="1" fontAlgn="base" latinLnBrk="0" hangingPunct="1">
                        <a:lnSpc>
                          <a:spcPct val="90000"/>
                        </a:lnSpc>
                        <a:spcBef>
                          <a:spcPts val="0"/>
                        </a:spcBef>
                        <a:spcAft>
                          <a:spcPct val="0"/>
                        </a:spcAft>
                        <a:buClrTx/>
                        <a:buSzTx/>
                        <a:buFontTx/>
                        <a:buNone/>
                        <a:tabLst/>
                      </a:pPr>
                      <a:r>
                        <a:rPr kumimoji="0" lang="en-US" sz="1300" b="0" i="0" u="none" strike="noStrike" cap="none" normalizeH="0" baseline="0" noProof="0" dirty="0" smtClean="0">
                          <a:ln>
                            <a:noFill/>
                          </a:ln>
                          <a:solidFill>
                            <a:srgbClr val="000000"/>
                          </a:solidFill>
                          <a:effectLst/>
                          <a:latin typeface="Arial" pitchFamily="34" charset="0"/>
                        </a:rPr>
                        <a:t>Cytomegalovirus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BSE (PrPsc) (2002-2007)</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Parvovirus B19</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300" b="0" i="0" u="none" strike="noStrike" cap="none" normalizeH="0" baseline="0" noProof="0" dirty="0" smtClean="0">
                          <a:ln>
                            <a:noFill/>
                          </a:ln>
                          <a:solidFill>
                            <a:srgbClr val="000000"/>
                          </a:solidFill>
                          <a:effectLst/>
                          <a:latin typeface="Arial" pitchFamily="34" charset="0"/>
                        </a:rPr>
                        <a:t>Rabies Virus</a:t>
                      </a:r>
                    </a:p>
                  </a:txBody>
                  <a:tcPr marL="72000" marR="72000" marT="36004" marB="36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36932" name="Textfeld 4"/>
          <p:cNvSpPr txBox="1">
            <a:spLocks noChangeArrowheads="1"/>
          </p:cNvSpPr>
          <p:nvPr/>
        </p:nvSpPr>
        <p:spPr bwMode="auto">
          <a:xfrm>
            <a:off x="1800225" y="7245350"/>
            <a:ext cx="19002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tIns="36000" rIns="36000" bIns="36000">
            <a:spAutoFit/>
          </a:bodyPr>
          <a:lstStyle>
            <a:lvl1pPr>
              <a:spcBef>
                <a:spcPct val="20000"/>
              </a:spcBef>
              <a:buChar char="•"/>
              <a:defRPr sz="2000">
                <a:solidFill>
                  <a:srgbClr val="000000"/>
                </a:solidFill>
                <a:latin typeface="Arial" panose="020B0604020202020204" pitchFamily="34" charset="0"/>
              </a:defRPr>
            </a:lvl1pPr>
            <a:lvl2pPr marL="742950" indent="-285750">
              <a:spcBef>
                <a:spcPct val="20000"/>
              </a:spcBef>
              <a:buChar char="–"/>
              <a:defRPr sz="2000">
                <a:solidFill>
                  <a:srgbClr val="000000"/>
                </a:solidFill>
                <a:latin typeface="Arial" panose="020B0604020202020204" pitchFamily="34" charset="0"/>
              </a:defRPr>
            </a:lvl2pPr>
            <a:lvl3pPr marL="1143000" indent="-228600">
              <a:spcBef>
                <a:spcPct val="20000"/>
              </a:spcBef>
              <a:buChar char="•"/>
              <a:defRPr sz="2000">
                <a:solidFill>
                  <a:srgbClr val="000000"/>
                </a:solidFill>
                <a:latin typeface="Arial" panose="020B0604020202020204" pitchFamily="34" charset="0"/>
              </a:defRPr>
            </a:lvl3pPr>
            <a:lvl4pPr marL="1600200" indent="-228600">
              <a:spcBef>
                <a:spcPct val="20000"/>
              </a:spcBef>
              <a:buChar char="–"/>
              <a:defRPr sz="2000">
                <a:solidFill>
                  <a:srgbClr val="000000"/>
                </a:solidFill>
                <a:latin typeface="Arial" panose="020B0604020202020204" pitchFamily="34" charset="0"/>
              </a:defRPr>
            </a:lvl4pPr>
            <a:lvl5pPr marL="2057400" indent="-228600">
              <a:spcBef>
                <a:spcPct val="20000"/>
              </a:spcBef>
              <a:buChar char="»"/>
              <a:defRPr sz="2000">
                <a:solidFill>
                  <a:srgbClr val="00000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00000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00000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00000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000000"/>
                </a:solidFill>
                <a:latin typeface="Arial" panose="020B0604020202020204" pitchFamily="34" charset="0"/>
              </a:defRPr>
            </a:lvl9pPr>
          </a:lstStyle>
          <a:p>
            <a:pPr eaLnBrk="1" hangingPunct="1">
              <a:spcBef>
                <a:spcPct val="0"/>
              </a:spcBef>
              <a:buFontTx/>
              <a:buNone/>
            </a:pPr>
            <a:r>
              <a:rPr lang="de-DE" altLang="de-DE" sz="800">
                <a:cs typeface="Arial" panose="020B0604020202020204" pitchFamily="34" charset="0"/>
              </a:rPr>
              <a:t>Zeichhardt – SoGAT Graz – 28.05.2015</a:t>
            </a:r>
          </a:p>
        </p:txBody>
      </p:sp>
    </p:spTree>
    <p:extLst>
      <p:ext uri="{BB962C8B-B14F-4D97-AF65-F5344CB8AC3E}">
        <p14:creationId xmlns:p14="http://schemas.microsoft.com/office/powerpoint/2010/main" val="3514403545"/>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76064"/>
            <a:ext cx="9144000" cy="548680"/>
          </a:xfrm>
          <a:noFill/>
          <a:ln w="9525">
            <a:noFill/>
            <a:miter lim="800000"/>
            <a:headEnd/>
            <a:tailEnd/>
          </a:ln>
        </p:spPr>
        <p:txBody>
          <a:bodyPr vert="horz" wrap="square" lIns="91440" tIns="45720" rIns="91440" bIns="45720" numCol="1" anchor="ctr" anchorCtr="0" compatLnSpc="1">
            <a:prstTxWarp prst="textNoShape">
              <a:avLst/>
            </a:prstTxWarp>
          </a:bodyPr>
          <a:lstStyle/>
          <a:p>
            <a:pPr lvl="0" defTabSz="911837"/>
            <a:r>
              <a:rPr lang="en-GB" sz="3200" b="1" dirty="0"/>
              <a:t>Accreditation </a:t>
            </a:r>
            <a:r>
              <a:rPr lang="en-GB" sz="3200" b="1" dirty="0" smtClean="0"/>
              <a:t>issues</a:t>
            </a:r>
            <a:br>
              <a:rPr lang="en-GB" sz="3200" b="1" dirty="0" smtClean="0"/>
            </a:br>
            <a:r>
              <a:rPr lang="en-GB" sz="3200" b="1" dirty="0" smtClean="0"/>
              <a:t/>
            </a:r>
            <a:br>
              <a:rPr lang="en-GB" sz="3200" b="1" dirty="0" smtClean="0"/>
            </a:br>
            <a:r>
              <a:rPr lang="en-GB" sz="2400" b="1" dirty="0"/>
              <a:t>1- </a:t>
            </a:r>
            <a:r>
              <a:rPr lang="en-GB" sz="2400" b="1" dirty="0" smtClean="0"/>
              <a:t>Rolling out </a:t>
            </a:r>
            <a:r>
              <a:rPr lang="en-GB" sz="2400" b="1" dirty="0"/>
              <a:t>2015 molecular PT for the European region</a:t>
            </a:r>
            <a:br>
              <a:rPr lang="en-GB" sz="2400" b="1" dirty="0"/>
            </a:br>
            <a:endParaRPr lang="en-US" altLang="ja-JP" sz="2400" b="1" dirty="0"/>
          </a:p>
        </p:txBody>
      </p:sp>
      <p:sp>
        <p:nvSpPr>
          <p:cNvPr id="3" name="Content Placeholder 2"/>
          <p:cNvSpPr>
            <a:spLocks noGrp="1"/>
          </p:cNvSpPr>
          <p:nvPr>
            <p:ph idx="1"/>
          </p:nvPr>
        </p:nvSpPr>
        <p:spPr>
          <a:xfrm>
            <a:off x="35496" y="1628800"/>
            <a:ext cx="8712968" cy="2808312"/>
          </a:xfrm>
        </p:spPr>
        <p:txBody>
          <a:bodyPr>
            <a:noAutofit/>
          </a:bodyPr>
          <a:lstStyle/>
          <a:p>
            <a:r>
              <a:rPr lang="en-GB" sz="2800" dirty="0" smtClean="0">
                <a:latin typeface="+mn-lt"/>
              </a:rPr>
              <a:t>Invite NRLs performing molecular testing in routine to enrol in Instand molecular PT (Nov 2015 round)</a:t>
            </a:r>
          </a:p>
          <a:p>
            <a:r>
              <a:rPr lang="en-GB" sz="2800" dirty="0" smtClean="0">
                <a:latin typeface="+mn-lt"/>
              </a:rPr>
              <a:t>NRLs to pay for the fees, WHO to support labs in need</a:t>
            </a:r>
          </a:p>
          <a:p>
            <a:r>
              <a:rPr lang="en-GB" sz="2800" dirty="0" err="1" smtClean="0">
                <a:latin typeface="+mn-lt"/>
              </a:rPr>
              <a:t>Instand</a:t>
            </a:r>
            <a:r>
              <a:rPr lang="en-GB" sz="2800" dirty="0" smtClean="0">
                <a:latin typeface="+mn-lt"/>
              </a:rPr>
              <a:t> to expand protocols to get full set of results</a:t>
            </a:r>
          </a:p>
          <a:p>
            <a:r>
              <a:rPr lang="en-GB" sz="2800" dirty="0" smtClean="0">
                <a:latin typeface="+mn-lt"/>
              </a:rPr>
              <a:t>Continue collaboration to harmonize </a:t>
            </a:r>
            <a:r>
              <a:rPr lang="en-GB" sz="2800" dirty="0" err="1" smtClean="0">
                <a:latin typeface="+mn-lt"/>
              </a:rPr>
              <a:t>Instand</a:t>
            </a:r>
            <a:r>
              <a:rPr lang="en-GB" sz="2800" dirty="0" smtClean="0">
                <a:latin typeface="+mn-lt"/>
              </a:rPr>
              <a:t> and CDC </a:t>
            </a:r>
            <a:r>
              <a:rPr lang="en-GB" sz="2800" dirty="0" err="1" smtClean="0">
                <a:latin typeface="+mn-lt"/>
              </a:rPr>
              <a:t>molec</a:t>
            </a:r>
            <a:r>
              <a:rPr lang="en-GB" sz="2800" dirty="0" smtClean="0">
                <a:latin typeface="+mn-lt"/>
              </a:rPr>
              <a:t> PT in coming rounds</a:t>
            </a:r>
          </a:p>
          <a:p>
            <a:pPr marL="0" lvl="0" indent="0">
              <a:buNone/>
            </a:pPr>
            <a:endParaRPr lang="en-GB" sz="2800" dirty="0" smtClean="0">
              <a:latin typeface="+mn-lt"/>
            </a:endParaRPr>
          </a:p>
        </p:txBody>
      </p:sp>
      <p:sp>
        <p:nvSpPr>
          <p:cNvPr id="8" name="Slide Number Placeholder 6"/>
          <p:cNvSpPr txBox="1">
            <a:spLocks/>
          </p:cNvSpPr>
          <p:nvPr/>
        </p:nvSpPr>
        <p:spPr>
          <a:xfrm>
            <a:off x="7010400" y="6570390"/>
            <a:ext cx="2133600" cy="287610"/>
          </a:xfrm>
          <a:prstGeom prst="rect">
            <a:avLst/>
          </a:prstGeom>
        </p:spPr>
        <p:txBody>
          <a:bodyPr/>
          <a:lstStyle/>
          <a:p>
            <a:pPr algn="r" eaLnBrk="1" hangingPunct="1">
              <a:defRPr/>
            </a:pPr>
            <a:fld id="{989C7E49-06C2-4FB6-B23E-34B56864F31B}" type="slidenum">
              <a:rPr lang="en-GB" sz="1200" smtClean="0">
                <a:solidFill>
                  <a:prstClr val="white"/>
                </a:solidFill>
                <a:latin typeface="Arial" charset="0"/>
              </a:rPr>
              <a:pPr algn="r" eaLnBrk="1" hangingPunct="1">
                <a:defRPr/>
              </a:pPr>
              <a:t>7</a:t>
            </a:fld>
            <a:endParaRPr lang="en-GB" sz="1200" dirty="0">
              <a:solidFill>
                <a:prstClr val="white"/>
              </a:solidFill>
              <a:latin typeface="Arial" charset="0"/>
            </a:endParaRPr>
          </a:p>
        </p:txBody>
      </p:sp>
    </p:spTree>
    <p:extLst>
      <p:ext uri="{BB962C8B-B14F-4D97-AF65-F5344CB8AC3E}">
        <p14:creationId xmlns:p14="http://schemas.microsoft.com/office/powerpoint/2010/main" val="2784227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7337" y="1484784"/>
            <a:ext cx="8569325" cy="5693866"/>
          </a:xfrm>
          <a:prstGeom prst="rect">
            <a:avLst/>
          </a:prstGeom>
          <a:noFill/>
        </p:spPr>
        <p:txBody>
          <a:bodyPr>
            <a:spAutoFit/>
          </a:bodyPr>
          <a:lstStyle/>
          <a:p>
            <a:pPr>
              <a:defRPr/>
            </a:pPr>
            <a:r>
              <a:rPr lang="de-DE" u="sng" dirty="0" smtClean="0">
                <a:solidFill>
                  <a:srgbClr val="000000"/>
                </a:solidFill>
                <a:latin typeface="Arial"/>
              </a:rPr>
              <a:t>Summary </a:t>
            </a:r>
            <a:r>
              <a:rPr lang="de-DE" u="sng" dirty="0" err="1" smtClean="0">
                <a:solidFill>
                  <a:srgbClr val="000000"/>
                </a:solidFill>
                <a:latin typeface="Arial"/>
              </a:rPr>
              <a:t>of</a:t>
            </a:r>
            <a:r>
              <a:rPr lang="de-DE" u="sng" dirty="0" smtClean="0">
                <a:solidFill>
                  <a:srgbClr val="000000"/>
                </a:solidFill>
                <a:latin typeface="Arial"/>
              </a:rPr>
              <a:t> </a:t>
            </a:r>
            <a:r>
              <a:rPr lang="de-DE" u="sng" dirty="0" err="1" smtClean="0">
                <a:solidFill>
                  <a:srgbClr val="000000"/>
                </a:solidFill>
                <a:latin typeface="Arial"/>
              </a:rPr>
              <a:t>organizational</a:t>
            </a:r>
            <a:r>
              <a:rPr lang="de-DE" u="sng" dirty="0" smtClean="0">
                <a:solidFill>
                  <a:srgbClr val="000000"/>
                </a:solidFill>
                <a:latin typeface="Arial"/>
              </a:rPr>
              <a:t> </a:t>
            </a:r>
            <a:r>
              <a:rPr lang="de-DE" u="sng" dirty="0" err="1" smtClean="0">
                <a:solidFill>
                  <a:srgbClr val="000000"/>
                </a:solidFill>
                <a:latin typeface="Arial"/>
              </a:rPr>
              <a:t>data</a:t>
            </a:r>
            <a:r>
              <a:rPr lang="de-DE" u="sng" dirty="0" smtClean="0">
                <a:solidFill>
                  <a:srgbClr val="000000"/>
                </a:solidFill>
                <a:latin typeface="Arial"/>
              </a:rPr>
              <a:t>:</a:t>
            </a:r>
          </a:p>
          <a:p>
            <a:pPr>
              <a:defRPr/>
            </a:pPr>
            <a:endParaRPr lang="de-DE" sz="2000" dirty="0">
              <a:solidFill>
                <a:srgbClr val="000000"/>
              </a:solidFill>
              <a:latin typeface="Arial"/>
            </a:endParaRPr>
          </a:p>
          <a:p>
            <a:pPr>
              <a:defRPr/>
            </a:pPr>
            <a:r>
              <a:rPr lang="en-US" sz="2000" b="1" dirty="0" smtClean="0">
                <a:solidFill>
                  <a:srgbClr val="000000"/>
                </a:solidFill>
                <a:latin typeface="Arial"/>
              </a:rPr>
              <a:t>No</a:t>
            </a:r>
            <a:r>
              <a:rPr lang="en-US" sz="2000" b="1" dirty="0">
                <a:solidFill>
                  <a:srgbClr val="000000"/>
                </a:solidFill>
                <a:latin typeface="Arial"/>
              </a:rPr>
              <a:t>. of laboratories invited for participation: 37 </a:t>
            </a:r>
          </a:p>
          <a:p>
            <a:pPr>
              <a:defRPr/>
            </a:pPr>
            <a:r>
              <a:rPr lang="en-US" sz="2000" dirty="0">
                <a:solidFill>
                  <a:srgbClr val="000000"/>
                </a:solidFill>
                <a:latin typeface="Arial"/>
              </a:rPr>
              <a:t>(call of participation beginning Sep 2015)</a:t>
            </a:r>
          </a:p>
          <a:p>
            <a:pPr>
              <a:defRPr/>
            </a:pPr>
            <a:endParaRPr lang="en-US" sz="2000" dirty="0">
              <a:solidFill>
                <a:srgbClr val="000000"/>
              </a:solidFill>
              <a:latin typeface="Arial"/>
            </a:endParaRPr>
          </a:p>
          <a:p>
            <a:pPr>
              <a:defRPr/>
            </a:pPr>
            <a:r>
              <a:rPr lang="en-US" sz="2000" b="1" dirty="0">
                <a:solidFill>
                  <a:srgbClr val="000000"/>
                </a:solidFill>
                <a:latin typeface="Arial"/>
              </a:rPr>
              <a:t>No. of laboratories registered for participation: 34 </a:t>
            </a:r>
          </a:p>
          <a:p>
            <a:pPr>
              <a:defRPr/>
            </a:pPr>
            <a:r>
              <a:rPr lang="en-US" sz="2000" dirty="0">
                <a:solidFill>
                  <a:srgbClr val="000000"/>
                </a:solidFill>
                <a:latin typeface="Arial"/>
              </a:rPr>
              <a:t>(as of 7 Oct 2015)</a:t>
            </a:r>
          </a:p>
          <a:p>
            <a:pPr>
              <a:defRPr/>
            </a:pPr>
            <a:endParaRPr lang="en-US" sz="2000" dirty="0">
              <a:solidFill>
                <a:srgbClr val="000000"/>
              </a:solidFill>
              <a:latin typeface="Arial"/>
            </a:endParaRPr>
          </a:p>
          <a:p>
            <a:pPr>
              <a:defRPr/>
            </a:pPr>
            <a:r>
              <a:rPr lang="en-US" sz="2000" b="1" dirty="0">
                <a:solidFill>
                  <a:srgbClr val="000000"/>
                </a:solidFill>
                <a:latin typeface="Arial"/>
              </a:rPr>
              <a:t>Bulk shipment of sample panels to RRLs: 18.11.2015</a:t>
            </a:r>
          </a:p>
          <a:p>
            <a:pPr>
              <a:defRPr/>
            </a:pPr>
            <a:endParaRPr lang="en-US" sz="2000" dirty="0">
              <a:solidFill>
                <a:srgbClr val="000000"/>
              </a:solidFill>
              <a:latin typeface="Arial"/>
            </a:endParaRPr>
          </a:p>
          <a:p>
            <a:pPr>
              <a:defRPr/>
            </a:pPr>
            <a:r>
              <a:rPr lang="en-US" sz="2000" b="1" dirty="0">
                <a:solidFill>
                  <a:srgbClr val="000000"/>
                </a:solidFill>
                <a:latin typeface="Arial"/>
              </a:rPr>
              <a:t>No. of laboratories reporting results: </a:t>
            </a:r>
            <a:r>
              <a:rPr lang="en-US" sz="2000" b="1" dirty="0" smtClean="0">
                <a:solidFill>
                  <a:srgbClr val="000000"/>
                </a:solidFill>
                <a:latin typeface="Arial"/>
              </a:rPr>
              <a:t>34 </a:t>
            </a:r>
            <a:r>
              <a:rPr lang="en-US" sz="2000" dirty="0" smtClean="0">
                <a:solidFill>
                  <a:srgbClr val="000000"/>
                </a:solidFill>
                <a:latin typeface="Arial"/>
              </a:rPr>
              <a:t>(from 33 countries)</a:t>
            </a:r>
            <a:endParaRPr lang="en-US" sz="2000" dirty="0">
              <a:solidFill>
                <a:srgbClr val="000000"/>
              </a:solidFill>
              <a:latin typeface="Arial"/>
            </a:endParaRPr>
          </a:p>
          <a:p>
            <a:pPr>
              <a:defRPr/>
            </a:pPr>
            <a:r>
              <a:rPr lang="en-US" sz="2000" dirty="0">
                <a:solidFill>
                  <a:srgbClr val="000000"/>
                </a:solidFill>
                <a:latin typeface="Arial"/>
              </a:rPr>
              <a:t>(as of </a:t>
            </a:r>
            <a:r>
              <a:rPr lang="en-US" sz="2000" dirty="0" smtClean="0">
                <a:solidFill>
                  <a:srgbClr val="000000"/>
                </a:solidFill>
                <a:latin typeface="Arial"/>
              </a:rPr>
              <a:t>27 May </a:t>
            </a:r>
            <a:r>
              <a:rPr lang="en-US" sz="2000" dirty="0">
                <a:solidFill>
                  <a:srgbClr val="000000"/>
                </a:solidFill>
                <a:latin typeface="Arial"/>
              </a:rPr>
              <a:t>2016)</a:t>
            </a:r>
          </a:p>
          <a:p>
            <a:pPr>
              <a:defRPr/>
            </a:pPr>
            <a:endParaRPr lang="en-US" sz="2000" dirty="0">
              <a:solidFill>
                <a:srgbClr val="000000"/>
              </a:solidFill>
              <a:latin typeface="Arial"/>
            </a:endParaRPr>
          </a:p>
          <a:p>
            <a:pPr>
              <a:defRPr/>
            </a:pPr>
            <a:r>
              <a:rPr lang="en-US" sz="2000" b="1" dirty="0">
                <a:solidFill>
                  <a:srgbClr val="000000"/>
                </a:solidFill>
                <a:latin typeface="Arial"/>
              </a:rPr>
              <a:t>R</a:t>
            </a:r>
            <a:r>
              <a:rPr lang="en-US" sz="2000" b="1" dirty="0" smtClean="0">
                <a:solidFill>
                  <a:srgbClr val="000000"/>
                </a:solidFill>
                <a:latin typeface="Arial"/>
              </a:rPr>
              <a:t>esponse </a:t>
            </a:r>
            <a:r>
              <a:rPr lang="en-US" sz="2000" b="1" dirty="0">
                <a:solidFill>
                  <a:srgbClr val="000000"/>
                </a:solidFill>
                <a:latin typeface="Arial"/>
              </a:rPr>
              <a:t>rate: </a:t>
            </a:r>
            <a:r>
              <a:rPr lang="en-US" sz="2000" b="1" dirty="0" smtClean="0">
                <a:solidFill>
                  <a:srgbClr val="000000"/>
                </a:solidFill>
                <a:latin typeface="Arial"/>
              </a:rPr>
              <a:t>100%</a:t>
            </a:r>
            <a:endParaRPr lang="en-US" sz="2000" b="1" dirty="0">
              <a:solidFill>
                <a:srgbClr val="000000"/>
              </a:solidFill>
              <a:latin typeface="Arial"/>
            </a:endParaRPr>
          </a:p>
          <a:p>
            <a:pPr>
              <a:defRPr/>
            </a:pPr>
            <a:endParaRPr lang="en-US" sz="2000" dirty="0">
              <a:solidFill>
                <a:srgbClr val="000000"/>
              </a:solidFill>
              <a:latin typeface="Arial"/>
            </a:endParaRPr>
          </a:p>
          <a:p>
            <a:pPr>
              <a:defRPr/>
            </a:pPr>
            <a:endParaRPr lang="de-DE" dirty="0">
              <a:solidFill>
                <a:srgbClr val="000000"/>
              </a:solidFill>
              <a:latin typeface="Arial"/>
            </a:endParaRPr>
          </a:p>
          <a:p>
            <a:pPr>
              <a:defRPr/>
            </a:pPr>
            <a:endParaRPr lang="de-DE" dirty="0">
              <a:solidFill>
                <a:srgbClr val="000000"/>
              </a:solidFill>
              <a:latin typeface="Arial"/>
            </a:endParaRPr>
          </a:p>
        </p:txBody>
      </p:sp>
      <p:sp>
        <p:nvSpPr>
          <p:cNvPr id="47107" name="Titel 1"/>
          <p:cNvSpPr>
            <a:spLocks noGrp="1"/>
          </p:cNvSpPr>
          <p:nvPr>
            <p:ph type="title"/>
          </p:nvPr>
        </p:nvSpPr>
        <p:spPr>
          <a:xfrm>
            <a:off x="0" y="-26988"/>
            <a:ext cx="9144000" cy="1295748"/>
          </a:xfrm>
          <a:solidFill>
            <a:srgbClr val="FFCC99"/>
          </a:solidFill>
        </p:spPr>
        <p:txBody>
          <a:bodyPr/>
          <a:lstStyle/>
          <a:p>
            <a:r>
              <a:rPr lang="en-US" dirty="0" smtClean="0">
                <a:effectLst/>
              </a:rPr>
              <a:t>PCR/NAT </a:t>
            </a:r>
            <a:r>
              <a:rPr lang="en-US" dirty="0">
                <a:effectLst/>
              </a:rPr>
              <a:t>- Measles Virus Collaboration – </a:t>
            </a:r>
            <a:br>
              <a:rPr lang="en-US" dirty="0">
                <a:effectLst/>
              </a:rPr>
            </a:br>
            <a:r>
              <a:rPr lang="en-US" dirty="0">
                <a:effectLst/>
              </a:rPr>
              <a:t>WHO EURO and INSTAND (991) Nov 2015 </a:t>
            </a:r>
            <a:endParaRPr lang="de-DE" altLang="de-DE" dirty="0">
              <a:effectLst/>
            </a:endParaRPr>
          </a:p>
        </p:txBody>
      </p:sp>
    </p:spTree>
    <p:extLst>
      <p:ext uri="{BB962C8B-B14F-4D97-AF65-F5344CB8AC3E}">
        <p14:creationId xmlns:p14="http://schemas.microsoft.com/office/powerpoint/2010/main" val="357042916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7337" y="1448780"/>
            <a:ext cx="8569325" cy="523220"/>
          </a:xfrm>
          <a:prstGeom prst="rect">
            <a:avLst/>
          </a:prstGeom>
          <a:noFill/>
        </p:spPr>
        <p:txBody>
          <a:bodyPr>
            <a:spAutoFit/>
          </a:bodyPr>
          <a:lstStyle/>
          <a:p>
            <a:pPr>
              <a:defRPr/>
            </a:pPr>
            <a:r>
              <a:rPr lang="de-DE" u="sng" dirty="0" smtClean="0">
                <a:solidFill>
                  <a:srgbClr val="000000"/>
                </a:solidFill>
                <a:latin typeface="Arial"/>
              </a:rPr>
              <a:t>Sample </a:t>
            </a:r>
            <a:r>
              <a:rPr lang="de-DE" u="sng" dirty="0" err="1" smtClean="0">
                <a:solidFill>
                  <a:srgbClr val="000000"/>
                </a:solidFill>
                <a:latin typeface="Arial"/>
              </a:rPr>
              <a:t>properties</a:t>
            </a:r>
            <a:r>
              <a:rPr lang="de-DE" u="sng" dirty="0" smtClean="0">
                <a:solidFill>
                  <a:srgbClr val="000000"/>
                </a:solidFill>
                <a:latin typeface="Arial"/>
              </a:rPr>
              <a:t> (</a:t>
            </a:r>
            <a:r>
              <a:rPr lang="de-DE" u="sng" dirty="0" err="1" smtClean="0">
                <a:solidFill>
                  <a:srgbClr val="000000"/>
                </a:solidFill>
                <a:latin typeface="Arial"/>
              </a:rPr>
              <a:t>as</a:t>
            </a:r>
            <a:r>
              <a:rPr lang="de-DE" u="sng" dirty="0" smtClean="0">
                <a:solidFill>
                  <a:srgbClr val="000000"/>
                </a:solidFill>
                <a:latin typeface="Arial"/>
              </a:rPr>
              <a:t> </a:t>
            </a:r>
            <a:r>
              <a:rPr lang="de-DE" u="sng" dirty="0" err="1" smtClean="0">
                <a:solidFill>
                  <a:srgbClr val="000000"/>
                </a:solidFill>
                <a:latin typeface="Arial"/>
              </a:rPr>
              <a:t>discussed</a:t>
            </a:r>
            <a:r>
              <a:rPr lang="de-DE" u="sng" dirty="0" smtClean="0">
                <a:solidFill>
                  <a:srgbClr val="000000"/>
                </a:solidFill>
                <a:latin typeface="Arial"/>
              </a:rPr>
              <a:t> in Aug 2015):</a:t>
            </a:r>
          </a:p>
        </p:txBody>
      </p:sp>
      <p:sp>
        <p:nvSpPr>
          <p:cNvPr id="47107" name="Titel 1"/>
          <p:cNvSpPr>
            <a:spLocks noGrp="1"/>
          </p:cNvSpPr>
          <p:nvPr>
            <p:ph type="title"/>
          </p:nvPr>
        </p:nvSpPr>
        <p:spPr>
          <a:xfrm>
            <a:off x="0" y="-26988"/>
            <a:ext cx="9144000" cy="1295748"/>
          </a:xfrm>
          <a:solidFill>
            <a:srgbClr val="FFCC99"/>
          </a:solidFill>
        </p:spPr>
        <p:txBody>
          <a:bodyPr/>
          <a:lstStyle/>
          <a:p>
            <a:r>
              <a:rPr lang="en-US" dirty="0" smtClean="0">
                <a:effectLst/>
              </a:rPr>
              <a:t>PCR/NAT </a:t>
            </a:r>
            <a:r>
              <a:rPr lang="en-US" dirty="0">
                <a:effectLst/>
              </a:rPr>
              <a:t>- Measles Virus Collaboration – </a:t>
            </a:r>
            <a:br>
              <a:rPr lang="en-US" dirty="0">
                <a:effectLst/>
              </a:rPr>
            </a:br>
            <a:r>
              <a:rPr lang="en-US" dirty="0">
                <a:effectLst/>
              </a:rPr>
              <a:t>WHO EURO and INSTAND (991) Nov 2015 </a:t>
            </a:r>
            <a:endParaRPr lang="de-DE" altLang="de-DE" dirty="0">
              <a:effectLst/>
            </a:endParaRPr>
          </a:p>
        </p:txBody>
      </p:sp>
      <p:graphicFrame>
        <p:nvGraphicFramePr>
          <p:cNvPr id="7" name="Tabelle 6"/>
          <p:cNvGraphicFramePr>
            <a:graphicFrameLocks noGrp="1"/>
          </p:cNvGraphicFramePr>
          <p:nvPr>
            <p:extLst>
              <p:ext uri="{D42A27DB-BD31-4B8C-83A1-F6EECF244321}">
                <p14:modId xmlns:p14="http://schemas.microsoft.com/office/powerpoint/2010/main" val="3408851066"/>
              </p:ext>
            </p:extLst>
          </p:nvPr>
        </p:nvGraphicFramePr>
        <p:xfrm>
          <a:off x="353330" y="2131024"/>
          <a:ext cx="8461128" cy="3833448"/>
        </p:xfrm>
        <a:graphic>
          <a:graphicData uri="http://schemas.openxmlformats.org/drawingml/2006/table">
            <a:tbl>
              <a:tblPr firstRow="1" firstCol="1" lastRow="1" lastCol="1" bandRow="1" bandCol="1"/>
              <a:tblGrid>
                <a:gridCol w="1287582"/>
                <a:gridCol w="5900440"/>
                <a:gridCol w="1273106"/>
              </a:tblGrid>
              <a:tr h="440516">
                <a:tc>
                  <a:txBody>
                    <a:bodyPr/>
                    <a:lstStyle/>
                    <a:p>
                      <a:pPr algn="ctr">
                        <a:lnSpc>
                          <a:spcPct val="95000"/>
                        </a:lnSpc>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No.</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95000"/>
                        </a:lnSpc>
                        <a:spcAft>
                          <a:spcPts val="0"/>
                        </a:spcAft>
                      </a:pPr>
                      <a:r>
                        <a:rPr lang="en-US"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Sample </a:t>
                      </a:r>
                      <a:r>
                        <a:rPr lang="en-US" sz="18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source</a:t>
                      </a:r>
                    </a:p>
                    <a:p>
                      <a:pPr algn="ctr">
                        <a:lnSpc>
                          <a:spcPct val="95000"/>
                        </a:lnSpc>
                        <a:spcAft>
                          <a:spcPts val="0"/>
                        </a:spcAft>
                      </a:pPr>
                      <a:r>
                        <a:rPr lang="en-US" sz="18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Identical</a:t>
                      </a:r>
                      <a:r>
                        <a:rPr lang="en-US" sz="1800" b="1"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Named Strain and Distinct sequence ID in </a:t>
                      </a:r>
                      <a:r>
                        <a:rPr lang="en-US" sz="1800" b="1" dirty="0" err="1"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MeaNS</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a:solidFill>
                            <a:srgbClr val="000000"/>
                          </a:solidFill>
                          <a:effectLst/>
                          <a:latin typeface="Arial" panose="020B0604020202020204" pitchFamily="34" charset="0"/>
                          <a:ea typeface="Calibri" panose="020F0502020204030204" pitchFamily="34" charset="0"/>
                          <a:cs typeface="Arial" panose="020B0604020202020204" pitchFamily="34" charset="0"/>
                        </a:rPr>
                        <a:t>Dilution</a:t>
                      </a:r>
                      <a:endParaRPr lang="de-DE"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053">
                <a:tc>
                  <a:txBody>
                    <a:bodyPr/>
                    <a:lstStyle/>
                    <a:p>
                      <a:pPr algn="ctr">
                        <a:spcAft>
                          <a:spcPts val="0"/>
                        </a:spcAft>
                      </a:pPr>
                      <a:r>
                        <a:rPr lang="de-DE"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991001</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Lysate of cells infected with measles virus </a:t>
                      </a:r>
                      <a:endPar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2390">
                        <a:spcAft>
                          <a:spcPts val="0"/>
                        </a:spcAft>
                      </a:pP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wild-type measles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strain;</a:t>
                      </a:r>
                      <a:r>
                        <a:rPr lang="en-US" sz="18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800" dirty="0">
                          <a:solidFill>
                            <a:srgbClr val="3333FF"/>
                          </a:solidFill>
                          <a:effectLst/>
                          <a:latin typeface="Arial" panose="020B0604020202020204" pitchFamily="34" charset="0"/>
                          <a:ea typeface="Calibri" panose="020F0502020204030204" pitchFamily="34" charset="0"/>
                          <a:cs typeface="Arial" panose="020B0604020202020204" pitchFamily="34" charset="0"/>
                        </a:rPr>
                        <a:t>D8</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72390">
                        <a:spcAft>
                          <a:spcPts val="0"/>
                        </a:spcAft>
                      </a:pP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MVs/Frankfurt </a:t>
                      </a:r>
                      <a:r>
                        <a:rPr lang="de-DE" sz="1800" dirty="0" err="1"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Main.DEU</a:t>
                      </a: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/17.11,</a:t>
                      </a:r>
                      <a:r>
                        <a:rPr lang="de-DE" sz="1800" baseline="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dirty="0" smtClean="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2266</a:t>
                      </a:r>
                      <a:endParaRPr lang="de-DE" sz="18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516">
                <a:tc>
                  <a:txBody>
                    <a:bodyPr/>
                    <a:lstStyle/>
                    <a:p>
                      <a:pPr algn="ctr">
                        <a:spcAft>
                          <a:spcPts val="0"/>
                        </a:spcAft>
                      </a:pPr>
                      <a:r>
                        <a:rPr lang="de-DE" sz="1800" b="1">
                          <a:solidFill>
                            <a:srgbClr val="000000"/>
                          </a:solidFill>
                          <a:effectLst/>
                          <a:latin typeface="Arial" panose="020B0604020202020204" pitchFamily="34" charset="0"/>
                          <a:ea typeface="Calibri" panose="020F0502020204030204" pitchFamily="34" charset="0"/>
                          <a:cs typeface="Arial" panose="020B0604020202020204" pitchFamily="34" charset="0"/>
                        </a:rPr>
                        <a:t>991002</a:t>
                      </a:r>
                      <a:endParaRPr lang="de-DE"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Lysate of non-infected cells</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053">
                <a:tc>
                  <a:txBody>
                    <a:bodyPr/>
                    <a:lstStyle/>
                    <a:p>
                      <a:pPr algn="ctr">
                        <a:spcAft>
                          <a:spcPts val="0"/>
                        </a:spcAft>
                      </a:pPr>
                      <a:r>
                        <a:rPr lang="de-DE" sz="1800" b="1">
                          <a:solidFill>
                            <a:srgbClr val="000000"/>
                          </a:solidFill>
                          <a:effectLst/>
                          <a:latin typeface="Arial" panose="020B0604020202020204" pitchFamily="34" charset="0"/>
                          <a:ea typeface="Calibri" panose="020F0502020204030204" pitchFamily="34" charset="0"/>
                          <a:cs typeface="Arial" panose="020B0604020202020204" pitchFamily="34" charset="0"/>
                        </a:rPr>
                        <a:t>991003</a:t>
                      </a:r>
                      <a:endParaRPr lang="de-DE"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Lysate of cells infected with measles virus </a:t>
                      </a:r>
                      <a:endPar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2390">
                        <a:spcAft>
                          <a:spcPts val="0"/>
                        </a:spcAft>
                      </a:pP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(wild-type</a:t>
                      </a:r>
                      <a:r>
                        <a:rPr lang="en-US" sz="18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measles strain;</a:t>
                      </a:r>
                      <a:r>
                        <a:rPr lang="en-US" sz="18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800" dirty="0">
                          <a:solidFill>
                            <a:srgbClr val="3333FF"/>
                          </a:solidFill>
                          <a:effectLst/>
                          <a:latin typeface="Arial" panose="020B0604020202020204" pitchFamily="34" charset="0"/>
                          <a:ea typeface="Calibri" panose="020F0502020204030204" pitchFamily="34" charset="0"/>
                          <a:cs typeface="Arial" panose="020B0604020202020204" pitchFamily="34" charset="0"/>
                        </a:rPr>
                        <a:t>B3</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72390">
                        <a:spcAft>
                          <a:spcPts val="0"/>
                        </a:spcAft>
                      </a:pPr>
                      <a:r>
                        <a:rPr lang="de-DE" sz="1800" dirty="0" err="1"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MVi</a:t>
                      </a: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a:t>
                      </a:r>
                      <a:r>
                        <a:rPr lang="de-DE" sz="1800" dirty="0" err="1"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Harare.ZWE</a:t>
                      </a: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/38.09,</a:t>
                      </a:r>
                      <a:r>
                        <a:rPr lang="de-DE" sz="1800" baseline="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dirty="0" smtClean="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1310</a:t>
                      </a:r>
                      <a:endParaRPr lang="de-DE" sz="18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7053">
                <a:tc>
                  <a:txBody>
                    <a:bodyPr/>
                    <a:lstStyle/>
                    <a:p>
                      <a:pPr algn="ctr">
                        <a:spcAft>
                          <a:spcPts val="0"/>
                        </a:spcAft>
                      </a:pPr>
                      <a:r>
                        <a:rPr lang="de-DE" sz="1800" b="1">
                          <a:solidFill>
                            <a:srgbClr val="000000"/>
                          </a:solidFill>
                          <a:effectLst/>
                          <a:latin typeface="Arial" panose="020B0604020202020204" pitchFamily="34" charset="0"/>
                          <a:ea typeface="Calibri" panose="020F0502020204030204" pitchFamily="34" charset="0"/>
                          <a:cs typeface="Arial" panose="020B0604020202020204" pitchFamily="34" charset="0"/>
                        </a:rPr>
                        <a:t>991004</a:t>
                      </a:r>
                      <a:endParaRPr lang="de-DE"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390">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Lysate of cells infected with measles virus </a:t>
                      </a:r>
                      <a:endPar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72390">
                        <a:spcAft>
                          <a:spcPts val="0"/>
                        </a:spcAft>
                      </a:pP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wild-type measles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strain;</a:t>
                      </a:r>
                      <a:r>
                        <a:rPr lang="en-US" sz="18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genotype </a:t>
                      </a:r>
                      <a:r>
                        <a:rPr lang="en-US" sz="1800" dirty="0">
                          <a:solidFill>
                            <a:srgbClr val="3333FF"/>
                          </a:solidFill>
                          <a:effectLst/>
                          <a:latin typeface="Arial" panose="020B0604020202020204" pitchFamily="34" charset="0"/>
                          <a:ea typeface="Calibri" panose="020F0502020204030204" pitchFamily="34" charset="0"/>
                          <a:cs typeface="Arial" panose="020B0604020202020204" pitchFamily="34" charset="0"/>
                        </a:rPr>
                        <a:t>D4</a:t>
                      </a:r>
                      <a:r>
                        <a:rPr lang="en-US" sz="18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1800" baseline="30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p>
                    <a:p>
                      <a:pPr marL="72390">
                        <a:spcAft>
                          <a:spcPts val="0"/>
                        </a:spcAft>
                      </a:pP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MVs/</a:t>
                      </a:r>
                      <a:r>
                        <a:rPr lang="de-DE" sz="1800" dirty="0" err="1"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Manchester.GBR</a:t>
                      </a:r>
                      <a:r>
                        <a:rPr lang="de-DE" sz="180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/10.09,</a:t>
                      </a:r>
                      <a:r>
                        <a:rPr lang="de-DE" sz="1800" baseline="0" dirty="0" smtClean="0">
                          <a:solidFill>
                            <a:srgbClr val="3333FF"/>
                          </a:solidFill>
                          <a:effectLst/>
                          <a:latin typeface="Arial" panose="020B0604020202020204" pitchFamily="34" charset="0"/>
                          <a:ea typeface="Calibri" panose="020F0502020204030204" pitchFamily="34" charset="0"/>
                          <a:cs typeface="Times New Roman" panose="02020603050405020304" pitchFamily="18" charset="0"/>
                        </a:rPr>
                        <a:t> </a:t>
                      </a:r>
                      <a:r>
                        <a:rPr lang="de-DE" sz="1800" dirty="0" smtClean="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1306</a:t>
                      </a:r>
                      <a:endParaRPr lang="de-DE" sz="1800"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de-DE"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undiluted</a:t>
                      </a:r>
                      <a:endParaRPr lang="de-DE"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17780" marR="17780" marT="17780" marB="1778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feld 9"/>
          <p:cNvSpPr txBox="1"/>
          <p:nvPr/>
        </p:nvSpPr>
        <p:spPr>
          <a:xfrm>
            <a:off x="359532" y="5982811"/>
            <a:ext cx="5823261" cy="307777"/>
          </a:xfrm>
          <a:prstGeom prst="rect">
            <a:avLst/>
          </a:prstGeom>
          <a:noFill/>
        </p:spPr>
        <p:txBody>
          <a:bodyPr wrap="none" rtlCol="0">
            <a:spAutoFit/>
          </a:bodyPr>
          <a:lstStyle/>
          <a:p>
            <a:r>
              <a:rPr lang="de-DE" sz="1400" baseline="30000" dirty="0" smtClean="0">
                <a:solidFill>
                  <a:srgbClr val="000000"/>
                </a:solidFill>
                <a:latin typeface="+mn-lt"/>
              </a:rPr>
              <a:t>$</a:t>
            </a:r>
            <a:r>
              <a:rPr lang="de-DE" sz="1400" dirty="0" smtClean="0">
                <a:solidFill>
                  <a:srgbClr val="000000"/>
                </a:solidFill>
                <a:latin typeface="+mn-lt"/>
              </a:rPr>
              <a:t> </a:t>
            </a:r>
            <a:r>
              <a:rPr lang="de-DE" sz="1400" dirty="0" err="1" smtClean="0">
                <a:solidFill>
                  <a:srgbClr val="000000"/>
                </a:solidFill>
                <a:latin typeface="+mn-lt"/>
              </a:rPr>
              <a:t>Infectious</a:t>
            </a:r>
            <a:r>
              <a:rPr lang="de-DE" sz="1400" dirty="0" smtClean="0">
                <a:solidFill>
                  <a:srgbClr val="000000"/>
                </a:solidFill>
                <a:latin typeface="+mn-lt"/>
              </a:rPr>
              <a:t> </a:t>
            </a:r>
            <a:r>
              <a:rPr lang="de-DE" sz="1400" dirty="0" err="1" smtClean="0">
                <a:solidFill>
                  <a:srgbClr val="000000"/>
                </a:solidFill>
                <a:latin typeface="+mn-lt"/>
              </a:rPr>
              <a:t>viruses</a:t>
            </a:r>
            <a:r>
              <a:rPr lang="de-DE" sz="1400" dirty="0" smtClean="0">
                <a:solidFill>
                  <a:srgbClr val="000000"/>
                </a:solidFill>
                <a:latin typeface="+mn-lt"/>
              </a:rPr>
              <a:t> </a:t>
            </a:r>
            <a:r>
              <a:rPr lang="de-DE" sz="1400" dirty="0" err="1" smtClean="0">
                <a:solidFill>
                  <a:srgbClr val="000000"/>
                </a:solidFill>
                <a:latin typeface="+mn-lt"/>
              </a:rPr>
              <a:t>are</a:t>
            </a:r>
            <a:r>
              <a:rPr lang="de-DE" sz="1400" dirty="0" smtClean="0">
                <a:solidFill>
                  <a:srgbClr val="000000"/>
                </a:solidFill>
                <a:latin typeface="+mn-lt"/>
              </a:rPr>
              <a:t> </a:t>
            </a:r>
            <a:r>
              <a:rPr lang="de-DE" sz="1400" dirty="0" err="1" smtClean="0">
                <a:solidFill>
                  <a:srgbClr val="000000"/>
                </a:solidFill>
                <a:latin typeface="+mn-lt"/>
              </a:rPr>
              <a:t>chemically</a:t>
            </a:r>
            <a:r>
              <a:rPr lang="de-DE" sz="1400" dirty="0" smtClean="0">
                <a:solidFill>
                  <a:srgbClr val="000000"/>
                </a:solidFill>
                <a:latin typeface="+mn-lt"/>
              </a:rPr>
              <a:t> </a:t>
            </a:r>
            <a:r>
              <a:rPr lang="de-DE" sz="1400" dirty="0" err="1" smtClean="0">
                <a:solidFill>
                  <a:srgbClr val="000000"/>
                </a:solidFill>
                <a:latin typeface="+mn-lt"/>
              </a:rPr>
              <a:t>inactivated</a:t>
            </a:r>
            <a:r>
              <a:rPr lang="de-DE" sz="1400" dirty="0" smtClean="0">
                <a:solidFill>
                  <a:srgbClr val="000000"/>
                </a:solidFill>
                <a:latin typeface="+mn-lt"/>
              </a:rPr>
              <a:t> on </a:t>
            </a:r>
            <a:r>
              <a:rPr lang="de-DE" sz="1400" dirty="0" err="1" smtClean="0">
                <a:solidFill>
                  <a:srgbClr val="000000"/>
                </a:solidFill>
                <a:latin typeface="+mn-lt"/>
              </a:rPr>
              <a:t>the</a:t>
            </a:r>
            <a:r>
              <a:rPr lang="de-DE" sz="1400" dirty="0" smtClean="0">
                <a:solidFill>
                  <a:srgbClr val="000000"/>
                </a:solidFill>
                <a:latin typeface="+mn-lt"/>
              </a:rPr>
              <a:t> sample FTA </a:t>
            </a:r>
            <a:r>
              <a:rPr lang="de-DE" sz="1400" dirty="0" err="1" smtClean="0">
                <a:solidFill>
                  <a:srgbClr val="000000"/>
                </a:solidFill>
                <a:latin typeface="+mn-lt"/>
              </a:rPr>
              <a:t>disk</a:t>
            </a:r>
            <a:r>
              <a:rPr lang="de-DE" sz="1400" dirty="0" smtClean="0">
                <a:solidFill>
                  <a:srgbClr val="000000"/>
                </a:solidFill>
                <a:latin typeface="+mn-lt"/>
              </a:rPr>
              <a:t>. </a:t>
            </a:r>
            <a:endParaRPr lang="de-DE" sz="1400" dirty="0">
              <a:solidFill>
                <a:srgbClr val="000000"/>
              </a:solidFill>
              <a:latin typeface="+mn-lt"/>
            </a:endParaRPr>
          </a:p>
        </p:txBody>
      </p:sp>
    </p:spTree>
    <p:extLst>
      <p:ext uri="{BB962C8B-B14F-4D97-AF65-F5344CB8AC3E}">
        <p14:creationId xmlns:p14="http://schemas.microsoft.com/office/powerpoint/2010/main" val="39992458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
      <a:dk1>
        <a:srgbClr val="B2B2B2"/>
      </a:dk1>
      <a:lt1>
        <a:srgbClr val="FFFFFF"/>
      </a:lt1>
      <a:dk2>
        <a:srgbClr val="000099"/>
      </a:dk2>
      <a:lt2>
        <a:srgbClr val="FFFF00"/>
      </a:lt2>
      <a:accent1>
        <a:srgbClr val="CCECFF"/>
      </a:accent1>
      <a:accent2>
        <a:srgbClr val="FFFFCC"/>
      </a:accent2>
      <a:accent3>
        <a:srgbClr val="AAAACA"/>
      </a:accent3>
      <a:accent4>
        <a:srgbClr val="DADADA"/>
      </a:accent4>
      <a:accent5>
        <a:srgbClr val="E2F4FF"/>
      </a:accent5>
      <a:accent6>
        <a:srgbClr val="E7E7B9"/>
      </a:accent6>
      <a:hlink>
        <a:srgbClr val="FFCCFF"/>
      </a:hlink>
      <a:folHlink>
        <a:srgbClr val="CCFFCC"/>
      </a:folHlink>
    </a:clrScheme>
    <a:fontScheme name="Blank">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8">
        <a:dk1>
          <a:srgbClr val="B2B2B2"/>
        </a:dk1>
        <a:lt1>
          <a:srgbClr val="FFFFFF"/>
        </a:lt1>
        <a:dk2>
          <a:srgbClr val="000099"/>
        </a:dk2>
        <a:lt2>
          <a:srgbClr val="FFFF99"/>
        </a:lt2>
        <a:accent1>
          <a:srgbClr val="CCECFF"/>
        </a:accent1>
        <a:accent2>
          <a:srgbClr val="FFFFCC"/>
        </a:accent2>
        <a:accent3>
          <a:srgbClr val="AAAACA"/>
        </a:accent3>
        <a:accent4>
          <a:srgbClr val="DADADA"/>
        </a:accent4>
        <a:accent5>
          <a:srgbClr val="E2F4FF"/>
        </a:accent5>
        <a:accent6>
          <a:srgbClr val="E7E7B9"/>
        </a:accent6>
        <a:hlink>
          <a:srgbClr val="FFCCFF"/>
        </a:hlink>
        <a:folHlink>
          <a:srgbClr val="CC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6464"/>
        </a:solidFill>
        <a:ln w="9525" cap="flat" cmpd="sng" algn="ctr">
          <a:noFill/>
          <a:prstDash val="solid"/>
          <a:round/>
          <a:headEnd type="none" w="med" len="med"/>
          <a:tailEnd type="none" w="med" len="med"/>
        </a:ln>
        <a:effectLst/>
      </a:spPr>
      <a:bodyPr vert="horz" wrap="square" lIns="91440" tIns="91440" rIns="91440" bIns="9144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6464"/>
        </a:solidFill>
        <a:ln w="9525" cap="flat" cmpd="sng" algn="ctr">
          <a:noFill/>
          <a:prstDash val="solid"/>
          <a:round/>
          <a:headEnd type="none" w="med" len="med"/>
          <a:tailEnd type="none" w="med" len="med"/>
        </a:ln>
        <a:effectLst/>
      </a:spPr>
      <a:bodyPr vert="horz" wrap="square" lIns="91440" tIns="91440" rIns="91440" bIns="9144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3570</Words>
  <Application>Microsoft Office PowerPoint</Application>
  <PresentationFormat>Bildschirmpräsentation (4:3)</PresentationFormat>
  <Paragraphs>1214</Paragraphs>
  <Slides>24</Slides>
  <Notes>15</Notes>
  <HiddenSlides>0</HiddenSlides>
  <MMClips>0</MMClips>
  <ScaleCrop>false</ScaleCrop>
  <HeadingPairs>
    <vt:vector size="8" baseType="variant">
      <vt:variant>
        <vt:lpstr>Verwendete Schriftarten</vt:lpstr>
      </vt:variant>
      <vt:variant>
        <vt:i4>8</vt:i4>
      </vt:variant>
      <vt:variant>
        <vt:lpstr>Design</vt:lpstr>
      </vt:variant>
      <vt:variant>
        <vt:i4>5</vt:i4>
      </vt:variant>
      <vt:variant>
        <vt:lpstr>Eingebettete OLE-Server</vt:lpstr>
      </vt:variant>
      <vt:variant>
        <vt:i4>1</vt:i4>
      </vt:variant>
      <vt:variant>
        <vt:lpstr>Folientitel</vt:lpstr>
      </vt:variant>
      <vt:variant>
        <vt:i4>24</vt:i4>
      </vt:variant>
    </vt:vector>
  </HeadingPairs>
  <TitlesOfParts>
    <vt:vector size="38" baseType="lpstr">
      <vt:lpstr>ＭＳ 明朝</vt:lpstr>
      <vt:lpstr>ＭＳ Ｐゴシック</vt:lpstr>
      <vt:lpstr>Arial</vt:lpstr>
      <vt:lpstr>Calibri</vt:lpstr>
      <vt:lpstr>New York</vt:lpstr>
      <vt:lpstr>Symbol</vt:lpstr>
      <vt:lpstr>Times New Roman</vt:lpstr>
      <vt:lpstr>Wingdings</vt:lpstr>
      <vt:lpstr>Blank</vt:lpstr>
      <vt:lpstr>2_Default Design</vt:lpstr>
      <vt:lpstr>Office Theme</vt:lpstr>
      <vt:lpstr>Office-Design</vt:lpstr>
      <vt:lpstr>1_Office-Design</vt:lpstr>
      <vt:lpstr>Photo Editor Photo</vt:lpstr>
      <vt:lpstr>PowerPoint-Präsentation</vt:lpstr>
      <vt:lpstr>PowerPoint-Präsentation</vt:lpstr>
      <vt:lpstr>PowerPoint-Präsentation</vt:lpstr>
      <vt:lpstr>INSTAND EQA Schemes</vt:lpstr>
      <vt:lpstr>PowerPoint-Präsentation</vt:lpstr>
      <vt:lpstr>INSTAND EQA Schemes (68 Schemes) in Virus Immunology and Genome Detection 2016</vt:lpstr>
      <vt:lpstr>Accreditation issues  1- Rolling out 2015 molecular PT for the European region </vt:lpstr>
      <vt:lpstr>PCR/NAT - Measles Virus Collaboration –  WHO EURO and INSTAND (991) Nov 2015 </vt:lpstr>
      <vt:lpstr>PCR/NAT - Measles Virus Collaboration –  WHO EURO and INSTAND (991) Nov 2015 </vt:lpstr>
      <vt:lpstr>PCR/NAT - Measles Virus Collaboration –  WHO EURO and INSTAND (991) Nov 2015 </vt:lpstr>
      <vt:lpstr>PCR/NAT - Measles Virus Collaboration –  WHO EURO and INSTAND (991) Nov 2015 </vt:lpstr>
      <vt:lpstr>PCR/NAT - Measles Virus Collaboration –  WHO EURO and INSTAND (991) Nov 2015 </vt:lpstr>
      <vt:lpstr>Evaluation of sequence quality – Measles</vt:lpstr>
      <vt:lpstr>PCR/NAT - Measles Virus Collaboration –  WHO EURO and INSTAND (991) Nov 2015 </vt:lpstr>
      <vt:lpstr>PCR/NAT - Rubella Virus Collaboration –  WHO EURO and INSTAND (992) Nov 2015 </vt:lpstr>
      <vt:lpstr>PCR/NAT - Rubella Virus Collaboration –  WHO EURO and INSTAND (992) Nov 2015 </vt:lpstr>
      <vt:lpstr>PCR/NAT - Rubella Virus Collaboration –  WHO EURO and INSTAND (992) Nov 2015 </vt:lpstr>
      <vt:lpstr>PCR/NAT - Rubella Virus Collaboration –  WHO EURO and INSTAND (992) Nov 2015 </vt:lpstr>
      <vt:lpstr>PCR/NAT - Rubella Virus Collaboration –  WHO EURO and INSTAND (992) Nov 2015 </vt:lpstr>
      <vt:lpstr>Evaluation of sequence quality – Rubella</vt:lpstr>
      <vt:lpstr>PCR/NAT – Rubella Virus Collaboration –  WHO EURO and INSTAND (992) Nov 2015 </vt:lpstr>
      <vt:lpstr>Conclusions</vt:lpstr>
      <vt:lpstr>PowerPoint-Präsentation</vt:lpstr>
      <vt:lpstr>PowerPoint-Präsentation</vt:lpstr>
    </vt:vector>
  </TitlesOfParts>
  <Company>AG Zeichhardt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Vanessa Lindig</dc:creator>
  <cp:lastModifiedBy>Donoso</cp:lastModifiedBy>
  <cp:revision>2092</cp:revision>
  <cp:lastPrinted>2016-06-15T11:33:23Z</cp:lastPrinted>
  <dcterms:created xsi:type="dcterms:W3CDTF">2001-07-03T12:05:05Z</dcterms:created>
  <dcterms:modified xsi:type="dcterms:W3CDTF">2016-06-18T10:04:13Z</dcterms:modified>
</cp:coreProperties>
</file>