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2" r:id="rId2"/>
    <p:sldId id="263" r:id="rId3"/>
    <p:sldId id="264" r:id="rId4"/>
    <p:sldId id="265" r:id="rId5"/>
    <p:sldId id="266" r:id="rId6"/>
    <p:sldId id="269" r:id="rId7"/>
    <p:sldId id="267" r:id="rId8"/>
    <p:sldId id="268" r:id="rId9"/>
    <p:sldId id="271"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US" dirty="0">
                <a:solidFill>
                  <a:schemeClr val="tx1"/>
                </a:solidFill>
                <a:latin typeface="Arial" panose="020B0604020202020204" pitchFamily="34" charset="0"/>
                <a:cs typeface="Arial" panose="020B0604020202020204" pitchFamily="34" charset="0"/>
              </a:rPr>
              <a:t>Measles</a:t>
            </a:r>
            <a:r>
              <a:rPr lang="en-US" baseline="0" dirty="0">
                <a:solidFill>
                  <a:schemeClr val="tx1"/>
                </a:solidFill>
                <a:latin typeface="Arial" panose="020B0604020202020204" pitchFamily="34" charset="0"/>
                <a:cs typeface="Arial" panose="020B0604020202020204" pitchFamily="34" charset="0"/>
              </a:rPr>
              <a:t> cases by year, Philippines, 2000-2014</a:t>
            </a:r>
            <a:endParaRPr lang="en-US" dirty="0">
              <a:solidFill>
                <a:schemeClr val="tx1"/>
              </a:solidFill>
              <a:latin typeface="Arial" panose="020B0604020202020204" pitchFamily="34" charset="0"/>
              <a:cs typeface="Arial" panose="020B0604020202020204" pitchFamily="34" charset="0"/>
            </a:endParaRPr>
          </a:p>
        </c:rich>
      </c:tx>
      <c:layout>
        <c:manualLayout>
          <c:xMode val="edge"/>
          <c:yMode val="edge"/>
          <c:x val="0.13324301926385279"/>
          <c:y val="3.2884500313309022E-2"/>
        </c:manualLayout>
      </c:layout>
      <c:overlay val="0"/>
      <c:spPr>
        <a:noFill/>
        <a:ln>
          <a:noFill/>
        </a:ln>
        <a:effectLst/>
      </c:spPr>
    </c:title>
    <c:autoTitleDeleted val="0"/>
    <c:plotArea>
      <c:layout/>
      <c:barChart>
        <c:barDir val="col"/>
        <c:grouping val="clustered"/>
        <c:varyColors val="0"/>
        <c:ser>
          <c:idx val="0"/>
          <c:order val="0"/>
          <c:tx>
            <c:v>Year</c:v>
          </c:tx>
          <c:spPr>
            <a:solidFill>
              <a:schemeClr val="accent1"/>
            </a:solidFill>
            <a:ln>
              <a:noFill/>
            </a:ln>
            <a:effectLst/>
          </c:spPr>
          <c:invertIfNegative val="0"/>
          <c:cat>
            <c:numRef>
              <c:f>Sheet1!$A$8:$O$8</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Sheet1!$A$9:$O$9</c:f>
              <c:numCache>
                <c:formatCode>General</c:formatCode>
                <c:ptCount val="15"/>
                <c:pt idx="0">
                  <c:v>7120</c:v>
                </c:pt>
                <c:pt idx="1">
                  <c:v>7360</c:v>
                </c:pt>
                <c:pt idx="2">
                  <c:v>7003</c:v>
                </c:pt>
                <c:pt idx="3">
                  <c:v>10511</c:v>
                </c:pt>
                <c:pt idx="4">
                  <c:v>3025</c:v>
                </c:pt>
                <c:pt idx="5">
                  <c:v>118</c:v>
                </c:pt>
                <c:pt idx="6">
                  <c:v>9</c:v>
                </c:pt>
                <c:pt idx="7">
                  <c:v>530</c:v>
                </c:pt>
                <c:pt idx="8">
                  <c:v>341</c:v>
                </c:pt>
                <c:pt idx="9">
                  <c:v>1469</c:v>
                </c:pt>
                <c:pt idx="10">
                  <c:v>6368</c:v>
                </c:pt>
                <c:pt idx="11">
                  <c:v>6538</c:v>
                </c:pt>
                <c:pt idx="12">
                  <c:v>1536</c:v>
                </c:pt>
                <c:pt idx="13">
                  <c:v>2920</c:v>
                </c:pt>
                <c:pt idx="14">
                  <c:v>58848</c:v>
                </c:pt>
              </c:numCache>
            </c:numRef>
          </c:val>
          <c:extLst xmlns:c16r2="http://schemas.microsoft.com/office/drawing/2015/06/chart">
            <c:ext xmlns:c16="http://schemas.microsoft.com/office/drawing/2014/chart" uri="{C3380CC4-5D6E-409C-BE32-E72D297353CC}">
              <c16:uniqueId val="{00000000-F642-438A-BB11-83E0D2A46E86}"/>
            </c:ext>
          </c:extLst>
        </c:ser>
        <c:dLbls>
          <c:showLegendKey val="0"/>
          <c:showVal val="0"/>
          <c:showCatName val="0"/>
          <c:showSerName val="0"/>
          <c:showPercent val="0"/>
          <c:showBubbleSize val="0"/>
        </c:dLbls>
        <c:gapWidth val="219"/>
        <c:overlap val="-27"/>
        <c:axId val="33972224"/>
        <c:axId val="33973760"/>
      </c:barChart>
      <c:catAx>
        <c:axId val="33972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3973760"/>
        <c:crosses val="autoZero"/>
        <c:auto val="1"/>
        <c:lblAlgn val="ctr"/>
        <c:lblOffset val="100"/>
        <c:noMultiLvlLbl val="0"/>
      </c:catAx>
      <c:valAx>
        <c:axId val="33973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3972224"/>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A0B30F-B468-4CDE-A685-25CF46793464}" type="datetimeFigureOut">
              <a:rPr lang="en-US" smtClean="0"/>
              <a:t>6/20/2016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FDE717-B19E-4710-8F0F-50AA98D19878}" type="slidenum">
              <a:rPr lang="en-US" smtClean="0"/>
              <a:t>‹#›</a:t>
            </a:fld>
            <a:endParaRPr lang="en-US"/>
          </a:p>
        </p:txBody>
      </p:sp>
    </p:spTree>
    <p:extLst>
      <p:ext uri="{BB962C8B-B14F-4D97-AF65-F5344CB8AC3E}">
        <p14:creationId xmlns:p14="http://schemas.microsoft.com/office/powerpoint/2010/main" val="3499757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1</a:t>
            </a:fld>
            <a:endParaRPr lang="en-US"/>
          </a:p>
        </p:txBody>
      </p:sp>
    </p:spTree>
    <p:extLst>
      <p:ext uri="{BB962C8B-B14F-4D97-AF65-F5344CB8AC3E}">
        <p14:creationId xmlns:p14="http://schemas.microsoft.com/office/powerpoint/2010/main" val="1808996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2</a:t>
            </a:fld>
            <a:endParaRPr lang="en-US"/>
          </a:p>
        </p:txBody>
      </p:sp>
    </p:spTree>
    <p:extLst>
      <p:ext uri="{BB962C8B-B14F-4D97-AF65-F5344CB8AC3E}">
        <p14:creationId xmlns:p14="http://schemas.microsoft.com/office/powerpoint/2010/main" val="2881709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3</a:t>
            </a:fld>
            <a:endParaRPr lang="en-US"/>
          </a:p>
        </p:txBody>
      </p:sp>
    </p:spTree>
    <p:extLst>
      <p:ext uri="{BB962C8B-B14F-4D97-AF65-F5344CB8AC3E}">
        <p14:creationId xmlns:p14="http://schemas.microsoft.com/office/powerpoint/2010/main" val="2881709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4</a:t>
            </a:fld>
            <a:endParaRPr lang="en-US"/>
          </a:p>
        </p:txBody>
      </p:sp>
    </p:spTree>
    <p:extLst>
      <p:ext uri="{BB962C8B-B14F-4D97-AF65-F5344CB8AC3E}">
        <p14:creationId xmlns:p14="http://schemas.microsoft.com/office/powerpoint/2010/main" val="1450634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5</a:t>
            </a:fld>
            <a:endParaRPr lang="en-US"/>
          </a:p>
        </p:txBody>
      </p:sp>
    </p:spTree>
    <p:extLst>
      <p:ext uri="{BB962C8B-B14F-4D97-AF65-F5344CB8AC3E}">
        <p14:creationId xmlns:p14="http://schemas.microsoft.com/office/powerpoint/2010/main" val="1450634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6</a:t>
            </a:fld>
            <a:endParaRPr lang="en-US"/>
          </a:p>
        </p:txBody>
      </p:sp>
    </p:spTree>
    <p:extLst>
      <p:ext uri="{BB962C8B-B14F-4D97-AF65-F5344CB8AC3E}">
        <p14:creationId xmlns:p14="http://schemas.microsoft.com/office/powerpoint/2010/main" val="1370410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7</a:t>
            </a:fld>
            <a:endParaRPr lang="en-US"/>
          </a:p>
        </p:txBody>
      </p:sp>
    </p:spTree>
    <p:extLst>
      <p:ext uri="{BB962C8B-B14F-4D97-AF65-F5344CB8AC3E}">
        <p14:creationId xmlns:p14="http://schemas.microsoft.com/office/powerpoint/2010/main" val="1450634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8</a:t>
            </a:fld>
            <a:endParaRPr lang="en-US"/>
          </a:p>
        </p:txBody>
      </p:sp>
    </p:spTree>
    <p:extLst>
      <p:ext uri="{BB962C8B-B14F-4D97-AF65-F5344CB8AC3E}">
        <p14:creationId xmlns:p14="http://schemas.microsoft.com/office/powerpoint/2010/main" val="1508751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82054C-5FFB-4925-88B8-34BFE44764D6}" type="slidenum">
              <a:rPr lang="en-US" smtClean="0"/>
              <a:pPr/>
              <a:t>9</a:t>
            </a:fld>
            <a:endParaRPr lang="en-US"/>
          </a:p>
        </p:txBody>
      </p:sp>
    </p:spTree>
    <p:extLst>
      <p:ext uri="{BB962C8B-B14F-4D97-AF65-F5344CB8AC3E}">
        <p14:creationId xmlns:p14="http://schemas.microsoft.com/office/powerpoint/2010/main" val="466579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EF9D3AC-654B-4BBD-9A3B-DDC2F26D02ED}"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2651243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F9D3AC-654B-4BBD-9A3B-DDC2F26D02ED}"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3140629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F9D3AC-654B-4BBD-9A3B-DDC2F26D02ED}"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3501494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F9D3AC-654B-4BBD-9A3B-DDC2F26D02ED}"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2373354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F9D3AC-654B-4BBD-9A3B-DDC2F26D02ED}" type="datetimeFigureOut">
              <a:rPr lang="en-US" smtClean="0"/>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292140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F9D3AC-654B-4BBD-9A3B-DDC2F26D02ED}"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4017621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F9D3AC-654B-4BBD-9A3B-DDC2F26D02ED}" type="datetimeFigureOut">
              <a:rPr lang="en-US" smtClean="0"/>
              <a:t>6/20/2016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94767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EF9D3AC-654B-4BBD-9A3B-DDC2F26D02ED}" type="datetimeFigureOut">
              <a:rPr lang="en-US" smtClean="0"/>
              <a:t>6/20/2016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106988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9D3AC-654B-4BBD-9A3B-DDC2F26D02ED}" type="datetimeFigureOut">
              <a:rPr lang="en-US" smtClean="0"/>
              <a:t>6/20/2016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3694736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F9D3AC-654B-4BBD-9A3B-DDC2F26D02ED}"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228465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F9D3AC-654B-4BBD-9A3B-DDC2F26D02ED}" type="datetimeFigureOut">
              <a:rPr lang="en-US" smtClean="0"/>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3DBC1A-D528-4FDC-973E-9E8A8F7D0BC5}" type="slidenum">
              <a:rPr lang="en-US" smtClean="0"/>
              <a:t>‹#›</a:t>
            </a:fld>
            <a:endParaRPr lang="en-US"/>
          </a:p>
        </p:txBody>
      </p:sp>
    </p:spTree>
    <p:extLst>
      <p:ext uri="{BB962C8B-B14F-4D97-AF65-F5344CB8AC3E}">
        <p14:creationId xmlns:p14="http://schemas.microsoft.com/office/powerpoint/2010/main" val="389773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9D3AC-654B-4BBD-9A3B-DDC2F26D02ED}" type="datetimeFigureOut">
              <a:rPr lang="en-US" smtClean="0"/>
              <a:t>6/20/2016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DBC1A-D528-4FDC-973E-9E8A8F7D0BC5}" type="slidenum">
              <a:rPr lang="en-US" smtClean="0"/>
              <a:t>‹#›</a:t>
            </a:fld>
            <a:endParaRPr lang="en-US"/>
          </a:p>
        </p:txBody>
      </p:sp>
    </p:spTree>
    <p:extLst>
      <p:ext uri="{BB962C8B-B14F-4D97-AF65-F5344CB8AC3E}">
        <p14:creationId xmlns:p14="http://schemas.microsoft.com/office/powerpoint/2010/main" val="3021587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9" r:id="rId2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9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9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9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0.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834" y="878049"/>
            <a:ext cx="8229600" cy="1676400"/>
          </a:xfrm>
        </p:spPr>
        <p:txBody>
          <a:bodyPr>
            <a:normAutofit fontScale="90000"/>
          </a:bodyPr>
          <a:lstStyle/>
          <a:p>
            <a:pPr>
              <a:lnSpc>
                <a:spcPct val="100000"/>
              </a:lnSpc>
            </a:pPr>
            <a:r>
              <a:rPr lang="en-US" sz="3600" dirty="0">
                <a:solidFill>
                  <a:srgbClr val="FF0000"/>
                </a:solidFill>
                <a:latin typeface="Arial" panose="020B0604020202020204" pitchFamily="34" charset="0"/>
                <a:cs typeface="Arial" panose="020B0604020202020204" pitchFamily="34" charset="0"/>
              </a:rPr>
              <a:t>Session 3: Molecular Epidemiology</a:t>
            </a:r>
            <a:br>
              <a:rPr lang="en-US" sz="3600" dirty="0">
                <a:solidFill>
                  <a:srgbClr val="FF0000"/>
                </a:solidFill>
                <a:latin typeface="Arial" panose="020B0604020202020204" pitchFamily="34" charset="0"/>
                <a:cs typeface="Arial" panose="020B0604020202020204" pitchFamily="34" charset="0"/>
              </a:rPr>
            </a:br>
            <a:r>
              <a:rPr lang="en-US" sz="3600" dirty="0">
                <a:solidFill>
                  <a:srgbClr val="FF0000"/>
                </a:solidFill>
                <a:latin typeface="Arial" panose="020B0604020202020204" pitchFamily="34" charset="0"/>
                <a:cs typeface="Arial" panose="020B0604020202020204" pitchFamily="34" charset="0"/>
              </a:rPr>
              <a:t/>
            </a:r>
            <a:br>
              <a:rPr lang="en-US" sz="3600" dirty="0">
                <a:solidFill>
                  <a:srgbClr val="FF0000"/>
                </a:solidFill>
                <a:latin typeface="Arial" panose="020B0604020202020204" pitchFamily="34" charset="0"/>
                <a:cs typeface="Arial" panose="020B0604020202020204" pitchFamily="34" charset="0"/>
              </a:rPr>
            </a:br>
            <a:r>
              <a:rPr lang="en-US" sz="3600" dirty="0">
                <a:solidFill>
                  <a:srgbClr val="FF0000"/>
                </a:solidFill>
                <a:latin typeface="Arial" panose="020B0604020202020204" pitchFamily="34" charset="0"/>
                <a:cs typeface="Arial" panose="020B0604020202020204" pitchFamily="34" charset="0"/>
              </a:rPr>
              <a:t>Introduction</a:t>
            </a:r>
          </a:p>
        </p:txBody>
      </p:sp>
      <p:sp>
        <p:nvSpPr>
          <p:cNvPr id="3" name="Text Placeholder 2"/>
          <p:cNvSpPr>
            <a:spLocks noGrp="1"/>
          </p:cNvSpPr>
          <p:nvPr>
            <p:ph type="body" sz="quarter" idx="10"/>
          </p:nvPr>
        </p:nvSpPr>
        <p:spPr>
          <a:xfrm>
            <a:off x="1416843" y="2978431"/>
            <a:ext cx="6400800" cy="2851447"/>
          </a:xfrm>
        </p:spPr>
        <p:txBody>
          <a:bodyPr/>
          <a:lstStyle/>
          <a:p>
            <a:r>
              <a:rPr lang="en-US" dirty="0">
                <a:latin typeface="Arial" panose="020B0604020202020204" pitchFamily="34" charset="0"/>
                <a:cs typeface="Arial" panose="020B0604020202020204" pitchFamily="34" charset="0"/>
              </a:rPr>
              <a:t>Paul Rota</a:t>
            </a:r>
          </a:p>
          <a:p>
            <a:endParaRPr lang="en-US"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Centers for Disease Control</a:t>
            </a:r>
            <a:r>
              <a:rPr lang="en-US" dirty="0">
                <a:latin typeface="Arial" panose="020B0604020202020204" pitchFamily="34" charset="0"/>
                <a:cs typeface="Arial" panose="020B0604020202020204" pitchFamily="34" charset="0"/>
              </a:rPr>
              <a:t> </a:t>
            </a:r>
          </a:p>
          <a:p>
            <a:endParaRPr lang="en-US" dirty="0"/>
          </a:p>
          <a:p>
            <a:r>
              <a:rPr lang="en-US" sz="1600" dirty="0">
                <a:latin typeface="Arial" panose="020B0604020202020204" pitchFamily="34" charset="0"/>
                <a:cs typeface="Arial" panose="020B0604020202020204" pitchFamily="34" charset="0"/>
              </a:rPr>
              <a:t>Accelerating Progress towards Measles and Rubella Elimination</a:t>
            </a:r>
          </a:p>
          <a:p>
            <a:r>
              <a:rPr lang="en-US" sz="1600" dirty="0">
                <a:latin typeface="Arial" panose="020B0604020202020204" pitchFamily="34" charset="0"/>
                <a:cs typeface="Arial" panose="020B0604020202020204" pitchFamily="34" charset="0"/>
              </a:rPr>
              <a:t>Hotel Royal, Geneva, Switzerland, 21-23 June 2016</a:t>
            </a:r>
          </a:p>
        </p:txBody>
      </p:sp>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9" name="Rectangle 9"/>
          <p:cNvSpPr>
            <a:spLocks noChangeArrowheads="1"/>
          </p:cNvSpPr>
          <p:nvPr/>
        </p:nvSpPr>
        <p:spPr bwMode="auto">
          <a:xfrm>
            <a:off x="471487" y="5829878"/>
            <a:ext cx="8291513" cy="369332"/>
          </a:xfrm>
          <a:prstGeom prst="rect">
            <a:avLst/>
          </a:prstGeom>
          <a:noFill/>
          <a:ln w="9525">
            <a:noFill/>
            <a:miter lim="800000"/>
            <a:headEnd/>
            <a:tailEnd/>
          </a:ln>
        </p:spPr>
        <p:txBody>
          <a:bodyPr>
            <a:spAutoFit/>
          </a:bodyPr>
          <a:lstStyle/>
          <a:p>
            <a:pPr algn="ctr">
              <a:spcBef>
                <a:spcPct val="20000"/>
              </a:spcBef>
              <a:buFont typeface="Arial" charset="0"/>
              <a:buNone/>
            </a:pPr>
            <a:r>
              <a:rPr lang="en-US" altLang="zh-TW" sz="900" dirty="0">
                <a:latin typeface="Myriad Web Pro" charset="0"/>
                <a:ea typeface="新細明體" charset="-120"/>
              </a:rPr>
              <a:t>*The findings and conclusions in this report are those of the authors and do not necessarily represent the official position of the Centers for Disease Control and Prevention.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579418"/>
            <a:ext cx="6858000" cy="2862322"/>
          </a:xfrm>
          <a:prstGeom prst="rect">
            <a:avLst/>
          </a:prstGeom>
          <a:noFill/>
        </p:spPr>
        <p:txBody>
          <a:bodyPr wrap="square" rtlCol="0">
            <a:spAutoFit/>
          </a:bodyPr>
          <a:lstStyle/>
          <a:p>
            <a:r>
              <a:rPr lang="en-US" b="1" dirty="0" smtClean="0">
                <a:solidFill>
                  <a:srgbClr val="FF0000"/>
                </a:solidFill>
                <a:latin typeface="Arial" panose="020B0604020202020204" pitchFamily="34" charset="0"/>
                <a:cs typeface="Arial" panose="020B0604020202020204" pitchFamily="34" charset="0"/>
              </a:rPr>
              <a:t>Short Summary</a:t>
            </a:r>
          </a:p>
          <a:p>
            <a:endParaRPr lang="en-US" dirty="0">
              <a:latin typeface="Arial" panose="020B0604020202020204" pitchFamily="34" charset="0"/>
              <a:cs typeface="Arial" panose="020B0604020202020204" pitchFamily="34" charset="0"/>
            </a:endParaRPr>
          </a:p>
          <a:p>
            <a:pPr marL="285750" indent="-285750">
              <a:buClr>
                <a:srgbClr val="FF0000"/>
              </a:buClr>
              <a:buFont typeface="Arial" panose="020B0604020202020204" pitchFamily="34" charset="0"/>
              <a:buChar char="•"/>
            </a:pPr>
            <a:r>
              <a:rPr lang="en-US" dirty="0" smtClean="0">
                <a:latin typeface="Arial" panose="020B0604020202020204" pitchFamily="34" charset="0"/>
                <a:cs typeface="Arial" panose="020B0604020202020204" pitchFamily="34" charset="0"/>
              </a:rPr>
              <a:t>Genetic characterization of measles virus by the GMRLN has made substantial contributions to both the biology and evolution of measles viruses, and has become and integral prat of routine laboratory surveillance for measles</a:t>
            </a:r>
          </a:p>
          <a:p>
            <a:pPr marL="285750" indent="-285750">
              <a:buClr>
                <a:srgbClr val="FF0000"/>
              </a:buClr>
              <a:buFont typeface="Arial" panose="020B0604020202020204" pitchFamily="34" charset="0"/>
              <a:buChar char="•"/>
            </a:pPr>
            <a:endParaRPr lang="en-US" dirty="0" smtClean="0">
              <a:latin typeface="Arial" panose="020B0604020202020204" pitchFamily="34" charset="0"/>
              <a:cs typeface="Arial" panose="020B0604020202020204" pitchFamily="34" charset="0"/>
            </a:endParaRPr>
          </a:p>
          <a:p>
            <a:pPr marL="285750" indent="-285750">
              <a:buClr>
                <a:srgbClr val="FF0000"/>
              </a:buClr>
              <a:buFont typeface="Arial" panose="020B0604020202020204" pitchFamily="34" charset="0"/>
              <a:buChar char="•"/>
            </a:pPr>
            <a:r>
              <a:rPr lang="en-US" dirty="0" smtClean="0">
                <a:latin typeface="Arial" panose="020B0604020202020204" pitchFamily="34" charset="0"/>
                <a:cs typeface="Arial" panose="020B0604020202020204" pitchFamily="34" charset="0"/>
              </a:rPr>
              <a:t>The GMRLN needs to continue to build capacity for genetic characterization of both measles and rubella and to integrate new testing schemes and new technologies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9511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752029" y="1199179"/>
            <a:ext cx="7733944" cy="3416320"/>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Lessons Learned from &gt; 20 years of Genetic Characterization of Measles Viruses: 1</a:t>
            </a:r>
          </a:p>
          <a:p>
            <a:pPr algn="ctr"/>
            <a:endParaRPr lang="en-US" b="1" dirty="0">
              <a:solidFill>
                <a:srgbClr val="FF0000"/>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All vaccines strains are in genotype A</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Wild-type viruses in genotype A no longer circulate</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Sequence information allowed development of RT-PCR based assays for rapid confirmation of vaccines reactions</a:t>
            </a:r>
          </a:p>
          <a:p>
            <a:r>
              <a:rPr lang="en-US" dirty="0">
                <a:solidFill>
                  <a:schemeClr val="bg2">
                    <a:lumMod val="50000"/>
                  </a:schemeClr>
                </a:solidFill>
                <a:latin typeface="Arial" panose="020B060402020202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74712222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762000" y="1219200"/>
            <a:ext cx="7733944" cy="3970318"/>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Lessons Learned from &gt; 20 years of Genetic Characterization of Measles Viruses: 2</a:t>
            </a:r>
          </a:p>
          <a:p>
            <a:endParaRPr lang="en-US" dirty="0">
              <a:latin typeface="Arial" panose="020B0604020202020204" pitchFamily="34" charset="0"/>
              <a:cs typeface="Arial" panose="020B0604020202020204" pitchFamily="34" charset="0"/>
            </a:endParaRPr>
          </a:p>
          <a:p>
            <a:r>
              <a:rPr lang="en-US" dirty="0">
                <a:solidFill>
                  <a:schemeClr val="bg2">
                    <a:lumMod val="50000"/>
                  </a:schemeClr>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No evidence for selective pressure on the H protein based on measurement of rates on nonsynonymous/synonymous amino acid substitutions </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Site directed mutagenesis of the measles H protein shows structural constraints needed for binding to SLAM and nectin-4</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Unlikely that antigenic drift will compromise vaccine efficacy</a:t>
            </a:r>
          </a:p>
          <a:p>
            <a:endParaRPr lang="en-US" dirty="0"/>
          </a:p>
          <a:p>
            <a:endParaRPr lang="en-US" dirty="0"/>
          </a:p>
        </p:txBody>
      </p:sp>
    </p:spTree>
    <p:extLst>
      <p:ext uri="{BB962C8B-B14F-4D97-AF65-F5344CB8AC3E}">
        <p14:creationId xmlns:p14="http://schemas.microsoft.com/office/powerpoint/2010/main" val="203533762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683662" y="992320"/>
            <a:ext cx="7733944" cy="4524315"/>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Lessons Learned from &gt; 20 years of Genetic Characterization of Measles Viruses: 3</a:t>
            </a:r>
          </a:p>
          <a:p>
            <a:pPr algn="ctr"/>
            <a:endParaRPr lang="en-US" b="1"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bg2">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Genetic characterization allows tracking of viral transmission pathways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Extended sequencing windows will be needed to increase the resolution of molecular epidemiologic studies</a:t>
            </a:r>
          </a:p>
          <a:p>
            <a:pPr marL="742950" lvl="1"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Change in apparent geographic restriction of some genotypes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Genotype B3, once restricted to African countries, now has a global distribution</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Genotype D8, endemic in India, now has a global distribution</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Genotype H1, still endemic only in China</a:t>
            </a:r>
          </a:p>
          <a:p>
            <a:pPr marL="285750" indent="-285750">
              <a:buFont typeface="Arial" panose="020B0604020202020204" pitchFamily="34" charset="0"/>
              <a:buChar char="•"/>
            </a:pPr>
            <a:endParaRPr lang="en-US" dirty="0">
              <a:solidFill>
                <a:schemeClr val="bg2">
                  <a:lumMod val="50000"/>
                </a:schemeClr>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US" dirty="0">
              <a:solidFill>
                <a:schemeClr val="bg2">
                  <a:lumMod val="50000"/>
                </a:schemeClr>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92230229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685800" y="990600"/>
            <a:ext cx="7733944" cy="4247317"/>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Lessons Learned from &gt; 20 years of Genetic Characterization of Measles Viruses: 4</a:t>
            </a:r>
          </a:p>
          <a:p>
            <a:pPr algn="ctr"/>
            <a:endParaRPr lang="en-US" b="1"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In countries that have eliminated measles, the pattern of genotypes reflects the sources of imported virus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Lack of endemic genotype  is an essential criterion for verification of elimination</a:t>
            </a:r>
          </a:p>
          <a:p>
            <a:pPr marL="742950" lvl="1"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Countries with endemic measles have multiple, co circulating lineages of measles virus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In countries where measles has been reintroduced, often only a single lineage is detected </a:t>
            </a:r>
            <a:endParaRPr lang="en-US" dirty="0">
              <a:solidFill>
                <a:schemeClr val="bg2">
                  <a:lumMod val="50000"/>
                </a:schemeClr>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8302828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graphicFrame>
        <p:nvGraphicFramePr>
          <p:cNvPr id="5" name="Table 4"/>
          <p:cNvGraphicFramePr>
            <a:graphicFrameLocks noGrp="1"/>
          </p:cNvGraphicFramePr>
          <p:nvPr>
            <p:extLst>
              <p:ext uri="{D42A27DB-BD31-4B8C-83A1-F6EECF244321}">
                <p14:modId xmlns:p14="http://schemas.microsoft.com/office/powerpoint/2010/main" val="2228783000"/>
              </p:ext>
            </p:extLst>
          </p:nvPr>
        </p:nvGraphicFramePr>
        <p:xfrm>
          <a:off x="228600" y="990600"/>
          <a:ext cx="8277985" cy="5053903"/>
        </p:xfrm>
        <a:graphic>
          <a:graphicData uri="http://schemas.openxmlformats.org/drawingml/2006/table">
            <a:tbl>
              <a:tblPr/>
              <a:tblGrid>
                <a:gridCol w="1094732">
                  <a:extLst>
                    <a:ext uri="{9D8B030D-6E8A-4147-A177-3AD203B41FA5}">
                      <a16:colId xmlns="" xmlns:a16="http://schemas.microsoft.com/office/drawing/2014/main" val="20000"/>
                    </a:ext>
                  </a:extLst>
                </a:gridCol>
                <a:gridCol w="704828">
                  <a:extLst>
                    <a:ext uri="{9D8B030D-6E8A-4147-A177-3AD203B41FA5}">
                      <a16:colId xmlns="" xmlns:a16="http://schemas.microsoft.com/office/drawing/2014/main" val="20001"/>
                    </a:ext>
                  </a:extLst>
                </a:gridCol>
                <a:gridCol w="719825">
                  <a:extLst>
                    <a:ext uri="{9D8B030D-6E8A-4147-A177-3AD203B41FA5}">
                      <a16:colId xmlns="" xmlns:a16="http://schemas.microsoft.com/office/drawing/2014/main" val="20002"/>
                    </a:ext>
                  </a:extLst>
                </a:gridCol>
                <a:gridCol w="719825">
                  <a:extLst>
                    <a:ext uri="{9D8B030D-6E8A-4147-A177-3AD203B41FA5}">
                      <a16:colId xmlns="" xmlns:a16="http://schemas.microsoft.com/office/drawing/2014/main" val="20003"/>
                    </a:ext>
                  </a:extLst>
                </a:gridCol>
                <a:gridCol w="719825">
                  <a:extLst>
                    <a:ext uri="{9D8B030D-6E8A-4147-A177-3AD203B41FA5}">
                      <a16:colId xmlns="" xmlns:a16="http://schemas.microsoft.com/office/drawing/2014/main" val="20004"/>
                    </a:ext>
                  </a:extLst>
                </a:gridCol>
                <a:gridCol w="719825">
                  <a:extLst>
                    <a:ext uri="{9D8B030D-6E8A-4147-A177-3AD203B41FA5}">
                      <a16:colId xmlns="" xmlns:a16="http://schemas.microsoft.com/office/drawing/2014/main" val="20005"/>
                    </a:ext>
                  </a:extLst>
                </a:gridCol>
                <a:gridCol w="719825">
                  <a:extLst>
                    <a:ext uri="{9D8B030D-6E8A-4147-A177-3AD203B41FA5}">
                      <a16:colId xmlns="" xmlns:a16="http://schemas.microsoft.com/office/drawing/2014/main" val="20006"/>
                    </a:ext>
                  </a:extLst>
                </a:gridCol>
                <a:gridCol w="719825">
                  <a:extLst>
                    <a:ext uri="{9D8B030D-6E8A-4147-A177-3AD203B41FA5}">
                      <a16:colId xmlns="" xmlns:a16="http://schemas.microsoft.com/office/drawing/2014/main" val="20007"/>
                    </a:ext>
                  </a:extLst>
                </a:gridCol>
                <a:gridCol w="719825">
                  <a:extLst>
                    <a:ext uri="{9D8B030D-6E8A-4147-A177-3AD203B41FA5}">
                      <a16:colId xmlns="" xmlns:a16="http://schemas.microsoft.com/office/drawing/2014/main" val="20008"/>
                    </a:ext>
                  </a:extLst>
                </a:gridCol>
                <a:gridCol w="719825">
                  <a:extLst>
                    <a:ext uri="{9D8B030D-6E8A-4147-A177-3AD203B41FA5}">
                      <a16:colId xmlns="" xmlns:a16="http://schemas.microsoft.com/office/drawing/2014/main" val="20009"/>
                    </a:ext>
                  </a:extLst>
                </a:gridCol>
                <a:gridCol w="719825">
                  <a:extLst>
                    <a:ext uri="{9D8B030D-6E8A-4147-A177-3AD203B41FA5}">
                      <a16:colId xmlns="" xmlns:a16="http://schemas.microsoft.com/office/drawing/2014/main" val="20010"/>
                    </a:ext>
                  </a:extLst>
                </a:gridCol>
              </a:tblGrid>
              <a:tr h="414140">
                <a:tc>
                  <a:txBody>
                    <a:bodyPr/>
                    <a:lstStyle/>
                    <a:p>
                      <a:pPr algn="l" fontAlgn="b"/>
                      <a:endParaRPr lang="en-US" sz="1200" b="0" i="0" u="none" strike="noStrike" dirty="0">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a:endParaRPr>
                    </a:p>
                  </a:txBody>
                  <a:tcPr marL="8355" marR="8355" marT="10502"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414140">
                <a:tc>
                  <a:txBody>
                    <a:bodyPr/>
                    <a:lstStyle/>
                    <a:p>
                      <a:pPr algn="ctr" fontAlgn="ctr"/>
                      <a:r>
                        <a:rPr lang="en-US" sz="1800" b="1" i="0" u="none" strike="noStrike" dirty="0">
                          <a:solidFill>
                            <a:srgbClr val="000000"/>
                          </a:solidFill>
                          <a:effectLst/>
                          <a:latin typeface="Arial Unicode MS"/>
                        </a:rPr>
                        <a:t>Genotype</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2005</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2006</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2007</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2008</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2009</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2010</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2011</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2012</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2013</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solidFill>
                            <a:srgbClr val="000000"/>
                          </a:solidFill>
                          <a:effectLst/>
                          <a:latin typeface="Arial Unicode MS"/>
                        </a:rPr>
                        <a:t>2014</a:t>
                      </a:r>
                    </a:p>
                  </a:txBody>
                  <a:tcPr marL="8355" marR="8355" marT="1050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94419">
                <a:tc>
                  <a:txBody>
                    <a:bodyPr/>
                    <a:lstStyle/>
                    <a:p>
                      <a:pPr algn="ctr" fontAlgn="ctr"/>
                      <a:r>
                        <a:rPr lang="en-US" sz="1500" b="1" i="0" u="none" strike="noStrike" dirty="0">
                          <a:solidFill>
                            <a:srgbClr val="000000"/>
                          </a:solidFill>
                          <a:effectLst/>
                          <a:latin typeface="Arial Unicode MS"/>
                        </a:rPr>
                        <a:t>B2</a:t>
                      </a:r>
                    </a:p>
                  </a:txBody>
                  <a:tcPr marL="8355" marR="8355" marT="1050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DE9D9"/>
                      </a:bgClr>
                    </a:pattFill>
                  </a:tcPr>
                </a:tc>
                <a:tc>
                  <a:txBody>
                    <a:bodyPr/>
                    <a:lstStyle/>
                    <a:p>
                      <a:pPr algn="ctr" fontAlgn="ctr"/>
                      <a:endParaRPr lang="en-US" sz="1100" b="0" i="0" u="none" strike="noStrike" dirty="0">
                        <a:solidFill>
                          <a:srgbClr val="000000"/>
                        </a:solidFill>
                        <a:effectLst/>
                        <a:latin typeface="Arial Unicode MS"/>
                      </a:endParaRP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94419">
                <a:tc>
                  <a:txBody>
                    <a:bodyPr/>
                    <a:lstStyle/>
                    <a:p>
                      <a:pPr algn="ctr" fontAlgn="ctr"/>
                      <a:r>
                        <a:rPr lang="en-US" sz="1500" b="1" i="0" u="none" strike="noStrike" dirty="0">
                          <a:solidFill>
                            <a:srgbClr val="000000"/>
                          </a:solidFill>
                          <a:effectLst/>
                          <a:latin typeface="Arial Unicode MS"/>
                        </a:rPr>
                        <a:t>B3</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 xmlns:a16="http://schemas.microsoft.com/office/drawing/2014/main" val="10003"/>
                  </a:ext>
                </a:extLst>
              </a:tr>
              <a:tr h="394419">
                <a:tc>
                  <a:txBody>
                    <a:bodyPr/>
                    <a:lstStyle/>
                    <a:p>
                      <a:pPr algn="ctr" fontAlgn="ctr"/>
                      <a:r>
                        <a:rPr lang="en-US" sz="1500" b="1" i="0" u="none" strike="noStrike" dirty="0">
                          <a:solidFill>
                            <a:srgbClr val="000000"/>
                          </a:solidFill>
                          <a:effectLst/>
                          <a:latin typeface="Arial Unicode MS"/>
                        </a:rPr>
                        <a:t>D11</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ltUpDiag">
                      <a:fgClr>
                        <a:srgbClr val="000000"/>
                      </a:fgClr>
                      <a:bgClr>
                        <a:srgbClr val="FCD5B4"/>
                      </a:bgClr>
                    </a:pattFill>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394419">
                <a:tc>
                  <a:txBody>
                    <a:bodyPr/>
                    <a:lstStyle/>
                    <a:p>
                      <a:pPr algn="ctr" fontAlgn="ctr"/>
                      <a:r>
                        <a:rPr lang="en-US" sz="1500" b="1" i="0" u="none" strike="noStrike" dirty="0">
                          <a:solidFill>
                            <a:srgbClr val="000000"/>
                          </a:solidFill>
                          <a:effectLst/>
                          <a:latin typeface="Arial Unicode MS"/>
                        </a:rPr>
                        <a:t>D4</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 xmlns:a16="http://schemas.microsoft.com/office/drawing/2014/main" val="10005"/>
                  </a:ext>
                </a:extLst>
              </a:tr>
              <a:tr h="394419">
                <a:tc>
                  <a:txBody>
                    <a:bodyPr/>
                    <a:lstStyle/>
                    <a:p>
                      <a:pPr algn="ctr" fontAlgn="ctr"/>
                      <a:r>
                        <a:rPr lang="en-US" sz="1500" b="1" i="0" u="none" strike="noStrike" dirty="0">
                          <a:solidFill>
                            <a:srgbClr val="000000"/>
                          </a:solidFill>
                          <a:effectLst/>
                          <a:latin typeface="Arial Unicode MS"/>
                        </a:rPr>
                        <a:t>D5</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ABF8F"/>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ABF8F"/>
                      </a:bgClr>
                    </a:patt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ABF8F"/>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ABF8F"/>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FABF8F"/>
                      </a:bgClr>
                    </a:pattFill>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6"/>
                  </a:ext>
                </a:extLst>
              </a:tr>
              <a:tr h="394419">
                <a:tc>
                  <a:txBody>
                    <a:bodyPr/>
                    <a:lstStyle/>
                    <a:p>
                      <a:pPr algn="ctr" fontAlgn="ctr"/>
                      <a:r>
                        <a:rPr lang="en-US" sz="1500" b="1" i="0" u="none" strike="noStrike" dirty="0">
                          <a:solidFill>
                            <a:srgbClr val="000000"/>
                          </a:solidFill>
                          <a:effectLst/>
                          <a:latin typeface="Arial Unicode MS"/>
                        </a:rPr>
                        <a:t>D6</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E26B0A"/>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E26B0A"/>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E26B0A"/>
                      </a:bgClr>
                    </a:pattFill>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a:noFill/>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a:noFill/>
                    </a:lnB>
                  </a:tcPr>
                </a:tc>
                <a:extLst>
                  <a:ext uri="{0D108BD9-81ED-4DB2-BD59-A6C34878D82A}">
                    <a16:rowId xmlns="" xmlns:a16="http://schemas.microsoft.com/office/drawing/2014/main" val="10007"/>
                  </a:ext>
                </a:extLst>
              </a:tr>
              <a:tr h="394419">
                <a:tc>
                  <a:txBody>
                    <a:bodyPr/>
                    <a:lstStyle/>
                    <a:p>
                      <a:pPr algn="ctr" fontAlgn="ctr"/>
                      <a:r>
                        <a:rPr lang="en-US" sz="1500" b="1" i="0" u="none" strike="noStrike" dirty="0">
                          <a:solidFill>
                            <a:srgbClr val="000000"/>
                          </a:solidFill>
                          <a:effectLst/>
                          <a:latin typeface="Arial Unicode MS"/>
                        </a:rPr>
                        <a:t>D7</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974706"/>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974706"/>
                      </a:bgClr>
                    </a:patt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upDiag">
                      <a:fgClr>
                        <a:srgbClr val="000000"/>
                      </a:fgClr>
                      <a:bgClr>
                        <a:srgbClr val="974706"/>
                      </a:bgClr>
                    </a:pattFill>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a:solidFill>
                          <a:srgbClr val="000000"/>
                        </a:solidFill>
                        <a:effectLst/>
                        <a:latin typeface="Arial Unicode MS"/>
                      </a:endParaRPr>
                    </a:p>
                  </a:txBody>
                  <a:tcPr marL="8355" marR="8355" marT="10502"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394419">
                <a:tc>
                  <a:txBody>
                    <a:bodyPr/>
                    <a:lstStyle/>
                    <a:p>
                      <a:pPr algn="ctr" fontAlgn="ctr"/>
                      <a:r>
                        <a:rPr lang="en-US" sz="1500" b="1" i="0" u="none" strike="noStrike" dirty="0">
                          <a:solidFill>
                            <a:srgbClr val="000000"/>
                          </a:solidFill>
                          <a:effectLst/>
                          <a:latin typeface="Arial Unicode MS"/>
                        </a:rPr>
                        <a:t>D8</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 xmlns:a16="http://schemas.microsoft.com/office/drawing/2014/main" val="10009"/>
                  </a:ext>
                </a:extLst>
              </a:tr>
              <a:tr h="394419">
                <a:tc>
                  <a:txBody>
                    <a:bodyPr/>
                    <a:lstStyle/>
                    <a:p>
                      <a:pPr algn="ctr" fontAlgn="ctr"/>
                      <a:r>
                        <a:rPr lang="en-US" sz="1500" b="1" i="0" u="none" strike="noStrike" dirty="0">
                          <a:solidFill>
                            <a:srgbClr val="000000"/>
                          </a:solidFill>
                          <a:effectLst/>
                          <a:latin typeface="Arial Unicode MS"/>
                        </a:rPr>
                        <a:t>D9</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3634"/>
                    </a:solidFill>
                  </a:tcPr>
                </a:tc>
                <a:extLst>
                  <a:ext uri="{0D108BD9-81ED-4DB2-BD59-A6C34878D82A}">
                    <a16:rowId xmlns="" xmlns:a16="http://schemas.microsoft.com/office/drawing/2014/main" val="10010"/>
                  </a:ext>
                </a:extLst>
              </a:tr>
              <a:tr h="394419">
                <a:tc>
                  <a:txBody>
                    <a:bodyPr/>
                    <a:lstStyle/>
                    <a:p>
                      <a:pPr algn="ctr" fontAlgn="ctr"/>
                      <a:r>
                        <a:rPr lang="en-US" sz="1500" b="1" i="0" u="none" strike="noStrike" dirty="0">
                          <a:solidFill>
                            <a:srgbClr val="000000"/>
                          </a:solidFill>
                          <a:effectLst/>
                          <a:latin typeface="Arial Unicode MS"/>
                        </a:rPr>
                        <a:t>G3</a:t>
                      </a:r>
                    </a:p>
                  </a:txBody>
                  <a:tcPr marL="8355" marR="8355" marT="10502"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 xmlns:a16="http://schemas.microsoft.com/office/drawing/2014/main" val="10011"/>
                  </a:ext>
                </a:extLst>
              </a:tr>
              <a:tr h="281433">
                <a:tc>
                  <a:txBody>
                    <a:bodyPr/>
                    <a:lstStyle/>
                    <a:p>
                      <a:pPr algn="ctr" fontAlgn="ctr"/>
                      <a:r>
                        <a:rPr lang="en-US" sz="1500" b="1" i="0" u="none" strike="noStrike" dirty="0">
                          <a:solidFill>
                            <a:srgbClr val="000000"/>
                          </a:solidFill>
                          <a:effectLst/>
                          <a:latin typeface="Arial Unicode MS"/>
                        </a:rPr>
                        <a:t>H1</a:t>
                      </a:r>
                    </a:p>
                  </a:txBody>
                  <a:tcPr marL="8355" marR="8355" marT="10502"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dirty="0">
                          <a:solidFill>
                            <a:srgbClr val="000000"/>
                          </a:solidFill>
                          <a:effectLst/>
                          <a:latin typeface="Arial Unicode MS"/>
                        </a:rPr>
                        <a:t> </a:t>
                      </a:r>
                    </a:p>
                  </a:txBody>
                  <a:tcPr marL="8355" marR="8355" marT="10502"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 xmlns:a16="http://schemas.microsoft.com/office/drawing/2014/main" val="10012"/>
                  </a:ext>
                </a:extLst>
              </a:tr>
            </a:tbl>
          </a:graphicData>
        </a:graphic>
      </p:graphicFrame>
      <p:sp>
        <p:nvSpPr>
          <p:cNvPr id="9" name="TextBox 8"/>
          <p:cNvSpPr txBox="1"/>
          <p:nvPr/>
        </p:nvSpPr>
        <p:spPr>
          <a:xfrm>
            <a:off x="709301" y="493976"/>
            <a:ext cx="8024501" cy="830997"/>
          </a:xfrm>
          <a:prstGeom prst="rect">
            <a:avLst/>
          </a:prstGeom>
          <a:noFill/>
        </p:spPr>
        <p:txBody>
          <a:bodyPr wrap="square" rtlCol="0">
            <a:spAutoFit/>
          </a:bodyPr>
          <a:lstStyle/>
          <a:p>
            <a:pPr algn="ctr"/>
            <a:r>
              <a:rPr lang="en-US" sz="2400" b="1" dirty="0">
                <a:solidFill>
                  <a:srgbClr val="FF0000"/>
                </a:solidFill>
                <a:latin typeface="Arial" panose="020B0604020202020204" pitchFamily="34" charset="0"/>
                <a:cs typeface="Arial" panose="020B0604020202020204" pitchFamily="34" charset="0"/>
              </a:rPr>
              <a:t>11 Wild-type Genotypes Detected Since 2005: 6 Still Circulating</a:t>
            </a:r>
          </a:p>
        </p:txBody>
      </p:sp>
    </p:spTree>
    <p:extLst>
      <p:ext uri="{BB962C8B-B14F-4D97-AF65-F5344CB8AC3E}">
        <p14:creationId xmlns:p14="http://schemas.microsoft.com/office/powerpoint/2010/main" val="15441656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683662" y="1204498"/>
            <a:ext cx="7733944" cy="2862322"/>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Lessons Learned from &gt; 20 years of Genetic Characterization of Measles Viruses: 5</a:t>
            </a:r>
          </a:p>
          <a:p>
            <a:pPr marL="285750" indent="-285750">
              <a:buFont typeface="Arial" panose="020B0604020202020204" pitchFamily="34" charset="0"/>
              <a:buChar char="•"/>
            </a:pPr>
            <a:endParaRPr lang="en-US" dirty="0">
              <a:solidFill>
                <a:schemeClr val="bg2">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bg2">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There is an apparent decrease in genetic diversity  of circulating measles viruses based on a decrease in the number of genotypes detected </a:t>
            </a:r>
            <a:endParaRPr lang="en-US"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Shift in genotypes over time in various regions</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786368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ogos of the United States Department of Health and Human Services and Centers for Disease Control and Prevention"/>
          <p:cNvPicPr>
            <a:picLocks noChangeAspect="1"/>
          </p:cNvPicPr>
          <p:nvPr/>
        </p:nvPicPr>
        <p:blipFill>
          <a:blip r:embed="rId3"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2" name="TextBox 1"/>
          <p:cNvSpPr txBox="1"/>
          <p:nvPr/>
        </p:nvSpPr>
        <p:spPr>
          <a:xfrm>
            <a:off x="595111" y="838200"/>
            <a:ext cx="8075054" cy="4801314"/>
          </a:xfrm>
          <a:prstGeom prst="rect">
            <a:avLst/>
          </a:prstGeom>
          <a:noFill/>
        </p:spPr>
        <p:txBody>
          <a:bodyPr wrap="square" rtlCol="0">
            <a:spAutoFit/>
          </a:bodyPr>
          <a:lstStyle/>
          <a:p>
            <a:pPr algn="ctr"/>
            <a:r>
              <a:rPr lang="en-US" b="1" dirty="0">
                <a:solidFill>
                  <a:srgbClr val="FF0000"/>
                </a:solidFill>
                <a:latin typeface="Arial" panose="020B0604020202020204" pitchFamily="34" charset="0"/>
                <a:cs typeface="Arial" panose="020B0604020202020204" pitchFamily="34" charset="0"/>
              </a:rPr>
              <a:t>What Does the Decreasing Genetic Diversity of Measles Viruses Tell Us?</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As the incidence of measles decreases the number of co-circulating lineages decreases.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Can this decrease be used to measure the effectiveness of vaccination programs?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shift </a:t>
            </a:r>
            <a:r>
              <a:rPr lang="en-US" dirty="0" smtClean="0">
                <a:latin typeface="Arial" panose="020B0604020202020204" pitchFamily="34" charset="0"/>
                <a:cs typeface="Arial" panose="020B0604020202020204" pitchFamily="34" charset="0"/>
              </a:rPr>
              <a:t>of </a:t>
            </a:r>
            <a:r>
              <a:rPr lang="en-US" dirty="0">
                <a:latin typeface="Arial" panose="020B0604020202020204" pitchFamily="34" charset="0"/>
                <a:cs typeface="Arial" panose="020B0604020202020204" pitchFamily="34" charset="0"/>
              </a:rPr>
              <a:t>genotypes and decrease in number of circulating genotypes suggests that measles transmission is interrupted frequently. However, as the number of measles susceptible individuals in increases, the country/region is reseeded by imported viruses. </a:t>
            </a:r>
            <a:endParaRPr lang="en-US"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Though interruption of transmission has been suggested by epidemiologic data in the past, the more recent application of molecular epidemiology has helped to document these interruptions. </a:t>
            </a:r>
            <a:r>
              <a:rPr lang="en-US" dirty="0" smtClean="0">
                <a:latin typeface="Arial" panose="020B0604020202020204" pitchFamily="34" charset="0"/>
                <a:cs typeface="Arial" panose="020B0604020202020204" pitchFamily="34" charset="0"/>
              </a:rPr>
              <a:t>Examples:</a:t>
            </a:r>
            <a:endParaRPr lang="en-US"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Europe (C2, D6, D4, now D8 and B3)</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The Philippines, 2000-2015, interruption of genotype D3 </a:t>
            </a:r>
          </a:p>
        </p:txBody>
      </p:sp>
    </p:spTree>
    <p:extLst>
      <p:ext uri="{BB962C8B-B14F-4D97-AF65-F5344CB8AC3E}">
        <p14:creationId xmlns:p14="http://schemas.microsoft.com/office/powerpoint/2010/main" val="285981240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hart 18"/>
          <p:cNvGraphicFramePr>
            <a:graphicFrameLocks/>
          </p:cNvGraphicFramePr>
          <p:nvPr>
            <p:extLst>
              <p:ext uri="{D42A27DB-BD31-4B8C-83A1-F6EECF244321}">
                <p14:modId xmlns:p14="http://schemas.microsoft.com/office/powerpoint/2010/main" val="2092882143"/>
              </p:ext>
            </p:extLst>
          </p:nvPr>
        </p:nvGraphicFramePr>
        <p:xfrm>
          <a:off x="875943" y="1056881"/>
          <a:ext cx="7234015" cy="4248202"/>
        </p:xfrm>
        <a:graphic>
          <a:graphicData uri="http://schemas.openxmlformats.org/drawingml/2006/chart">
            <c:chart xmlns:c="http://schemas.openxmlformats.org/drawingml/2006/chart" xmlns:r="http://schemas.openxmlformats.org/officeDocument/2006/relationships" r:id="rId3"/>
          </a:graphicData>
        </a:graphic>
      </p:graphicFrame>
      <p:pic>
        <p:nvPicPr>
          <p:cNvPr id="7" name="Picture 6" descr="Logos of the United States Department of Health and Human Services and Centers for Disease Control and Prevention"/>
          <p:cNvPicPr>
            <a:picLocks noChangeAspect="1"/>
          </p:cNvPicPr>
          <p:nvPr/>
        </p:nvPicPr>
        <p:blipFill>
          <a:blip r:embed="rId4" cstate="print"/>
          <a:stretch>
            <a:fillRect/>
          </a:stretch>
        </p:blipFill>
        <p:spPr>
          <a:xfrm>
            <a:off x="152400" y="6515100"/>
            <a:ext cx="190500" cy="190500"/>
          </a:xfrm>
          <a:prstGeom prst="rect">
            <a:avLst/>
          </a:prstGeom>
        </p:spPr>
      </p:pic>
      <p:sp>
        <p:nvSpPr>
          <p:cNvPr id="6" name="Text Placeholder 4"/>
          <p:cNvSpPr txBox="1">
            <a:spLocks/>
          </p:cNvSpPr>
          <p:nvPr/>
        </p:nvSpPr>
        <p:spPr>
          <a:xfrm>
            <a:off x="2286000" y="6272784"/>
            <a:ext cx="5105400" cy="18288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000000"/>
                </a:solidFill>
                <a:effectLst/>
                <a:uLnTx/>
                <a:uFillTx/>
                <a:latin typeface="Calibri" pitchFamily="34" charset="0"/>
              </a:rPr>
              <a:t>National Center for Immunization &amp; Respiratory Diseases</a:t>
            </a:r>
          </a:p>
        </p:txBody>
      </p:sp>
      <p:sp>
        <p:nvSpPr>
          <p:cNvPr id="8" name="Text Placeholder 5"/>
          <p:cNvSpPr txBox="1">
            <a:spLocks/>
          </p:cNvSpPr>
          <p:nvPr/>
        </p:nvSpPr>
        <p:spPr>
          <a:xfrm>
            <a:off x="2286000" y="6455664"/>
            <a:ext cx="5105400" cy="228600"/>
          </a:xfrm>
          <a:prstGeom prst="rect">
            <a:avLst/>
          </a:prstGeom>
        </p:spPr>
        <p:txBody>
          <a:bodyPr/>
          <a:lstStyle>
            <a:lvl1pPr marL="342900" indent="-342900" algn="l" defTabSz="914400" rtl="0" eaLnBrk="1" latinLnBrk="0" hangingPunct="1">
              <a:spcBef>
                <a:spcPct val="20000"/>
              </a:spcBef>
              <a:buFont typeface="Arial" pitchFamily="34" charset="0"/>
              <a:buNone/>
              <a:defRPr sz="1000" kern="1200" baseline="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rgbClr val="333333"/>
                </a:solidFill>
                <a:effectLst/>
                <a:uLnTx/>
                <a:uFillTx/>
                <a:latin typeface="Calibri" pitchFamily="34" charset="0"/>
              </a:rPr>
              <a:t>Division of Viral Diseases</a:t>
            </a:r>
          </a:p>
        </p:txBody>
      </p:sp>
      <p:sp>
        <p:nvSpPr>
          <p:cNvPr id="9" name="TextBox 8"/>
          <p:cNvSpPr txBox="1"/>
          <p:nvPr/>
        </p:nvSpPr>
        <p:spPr>
          <a:xfrm>
            <a:off x="1485712" y="2482405"/>
            <a:ext cx="1683244" cy="1384995"/>
          </a:xfrm>
          <a:prstGeom prst="rect">
            <a:avLst/>
          </a:prstGeom>
          <a:solidFill>
            <a:schemeClr val="bg1"/>
          </a:solidFill>
          <a:ln>
            <a:solidFill>
              <a:schemeClr val="bg2"/>
            </a:solidFill>
          </a:ln>
        </p:spPr>
        <p:txBody>
          <a:bodyPr wrap="square" rtlCol="0">
            <a:spAutoFit/>
          </a:bodyPr>
          <a:lstStyle/>
          <a:p>
            <a:r>
              <a:rPr lang="en-US" sz="1200" b="1" dirty="0">
                <a:latin typeface="Arial" panose="020B0604020202020204" pitchFamily="34" charset="0"/>
                <a:cs typeface="Arial" panose="020B0604020202020204" pitchFamily="34" charset="0"/>
              </a:rPr>
              <a:t>2000-2004</a:t>
            </a:r>
          </a:p>
          <a:p>
            <a:r>
              <a:rPr lang="en-US" sz="1200" dirty="0">
                <a:latin typeface="Arial" panose="020B0604020202020204" pitchFamily="34" charset="0"/>
                <a:cs typeface="Arial" panose="020B0604020202020204" pitchFamily="34" charset="0"/>
              </a:rPr>
              <a:t>Genotype D3 is the endemic genotype in the Philippines and  D3 imports to other countries are traced to the Philippines</a:t>
            </a:r>
          </a:p>
        </p:txBody>
      </p:sp>
      <p:sp>
        <p:nvSpPr>
          <p:cNvPr id="10" name="TextBox 9"/>
          <p:cNvSpPr txBox="1"/>
          <p:nvPr/>
        </p:nvSpPr>
        <p:spPr>
          <a:xfrm>
            <a:off x="5261320" y="2851738"/>
            <a:ext cx="1451970" cy="1015663"/>
          </a:xfrm>
          <a:prstGeom prst="rect">
            <a:avLst/>
          </a:prstGeom>
          <a:solidFill>
            <a:schemeClr val="bg1"/>
          </a:solidFill>
          <a:ln>
            <a:solidFill>
              <a:schemeClr val="bg2"/>
            </a:solidFill>
          </a:ln>
        </p:spPr>
        <p:txBody>
          <a:bodyPr wrap="square" rtlCol="0">
            <a:spAutoFit/>
          </a:bodyPr>
          <a:lstStyle/>
          <a:p>
            <a:r>
              <a:rPr lang="en-US" sz="1200" b="1" dirty="0">
                <a:latin typeface="Arial" panose="020B0604020202020204" pitchFamily="34" charset="0"/>
                <a:cs typeface="Arial" panose="020B0604020202020204" pitchFamily="34" charset="0"/>
              </a:rPr>
              <a:t>2007-2009</a:t>
            </a:r>
          </a:p>
          <a:p>
            <a:r>
              <a:rPr lang="en-US" sz="1200" dirty="0">
                <a:latin typeface="Arial" panose="020B0604020202020204" pitchFamily="34" charset="0"/>
                <a:cs typeface="Arial" panose="020B0604020202020204" pitchFamily="34" charset="0"/>
              </a:rPr>
              <a:t>Genotypes D9 and G3 introduced and detected in outbreaks</a:t>
            </a:r>
          </a:p>
        </p:txBody>
      </p:sp>
      <p:sp>
        <p:nvSpPr>
          <p:cNvPr id="11" name="TextBox 10"/>
          <p:cNvSpPr txBox="1"/>
          <p:nvPr/>
        </p:nvSpPr>
        <p:spPr>
          <a:xfrm>
            <a:off x="6243974" y="1097410"/>
            <a:ext cx="1594299" cy="1384995"/>
          </a:xfrm>
          <a:prstGeom prst="rect">
            <a:avLst/>
          </a:prstGeom>
          <a:solidFill>
            <a:schemeClr val="bg1"/>
          </a:solidFill>
          <a:ln>
            <a:solidFill>
              <a:schemeClr val="bg2"/>
            </a:solidFill>
          </a:ln>
        </p:spPr>
        <p:txBody>
          <a:bodyPr wrap="square" rtlCol="0">
            <a:spAutoFit/>
          </a:bodyPr>
          <a:lstStyle/>
          <a:p>
            <a:r>
              <a:rPr lang="en-US" sz="1200" b="1" dirty="0">
                <a:latin typeface="Arial" panose="020B0604020202020204" pitchFamily="34" charset="0"/>
                <a:cs typeface="Arial" panose="020B0604020202020204" pitchFamily="34" charset="0"/>
              </a:rPr>
              <a:t>2014-2015</a:t>
            </a:r>
          </a:p>
          <a:p>
            <a:r>
              <a:rPr lang="en-US" sz="1200" dirty="0">
                <a:latin typeface="Arial" panose="020B0604020202020204" pitchFamily="34" charset="0"/>
                <a:cs typeface="Arial" panose="020B0604020202020204" pitchFamily="34" charset="0"/>
              </a:rPr>
              <a:t>Genotype B3 introduced, genotype B3 and D9 continues to circulate and cause outbreaks</a:t>
            </a:r>
          </a:p>
        </p:txBody>
      </p:sp>
      <p:sp>
        <p:nvSpPr>
          <p:cNvPr id="12" name="TextBox 11"/>
          <p:cNvSpPr txBox="1"/>
          <p:nvPr/>
        </p:nvSpPr>
        <p:spPr>
          <a:xfrm>
            <a:off x="3455005" y="3023973"/>
            <a:ext cx="1444986" cy="1015663"/>
          </a:xfrm>
          <a:prstGeom prst="rect">
            <a:avLst/>
          </a:prstGeom>
          <a:solidFill>
            <a:schemeClr val="bg1"/>
          </a:solidFill>
          <a:ln>
            <a:solidFill>
              <a:schemeClr val="bg2"/>
            </a:solidFill>
          </a:ln>
        </p:spPr>
        <p:txBody>
          <a:bodyPr wrap="square" rtlCol="0">
            <a:spAutoFit/>
          </a:bodyPr>
          <a:lstStyle/>
          <a:p>
            <a:r>
              <a:rPr lang="en-US" sz="1200" b="1" dirty="0">
                <a:latin typeface="Arial" panose="020B0604020202020204" pitchFamily="34" charset="0"/>
                <a:cs typeface="Arial" panose="020B0604020202020204" pitchFamily="34" charset="0"/>
              </a:rPr>
              <a:t>2004-2005</a:t>
            </a:r>
          </a:p>
          <a:p>
            <a:r>
              <a:rPr lang="en-US" sz="1200" dirty="0">
                <a:latin typeface="Arial" panose="020B0604020202020204" pitchFamily="34" charset="0"/>
                <a:cs typeface="Arial" panose="020B0604020202020204" pitchFamily="34" charset="0"/>
              </a:rPr>
              <a:t>Measles campaign in 2004, no measles detected in 2005</a:t>
            </a:r>
          </a:p>
        </p:txBody>
      </p:sp>
      <p:sp>
        <p:nvSpPr>
          <p:cNvPr id="13" name="TextBox 12"/>
          <p:cNvSpPr txBox="1"/>
          <p:nvPr/>
        </p:nvSpPr>
        <p:spPr>
          <a:xfrm>
            <a:off x="1839126" y="5414921"/>
            <a:ext cx="593870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Genotype D3 not detected globally after 2004</a:t>
            </a:r>
          </a:p>
        </p:txBody>
      </p:sp>
      <p:sp>
        <p:nvSpPr>
          <p:cNvPr id="14" name="TextBox 13"/>
          <p:cNvSpPr txBox="1"/>
          <p:nvPr/>
        </p:nvSpPr>
        <p:spPr>
          <a:xfrm>
            <a:off x="1839126" y="425014"/>
            <a:ext cx="5999147" cy="461665"/>
          </a:xfrm>
          <a:prstGeom prst="rect">
            <a:avLst/>
          </a:prstGeom>
          <a:noFill/>
        </p:spPr>
        <p:txBody>
          <a:bodyPr wrap="square" rtlCol="0">
            <a:spAutoFit/>
          </a:bodyPr>
          <a:lstStyle/>
          <a:p>
            <a:r>
              <a:rPr lang="en-US" sz="2400" b="1" dirty="0">
                <a:solidFill>
                  <a:srgbClr val="FF0000"/>
                </a:solidFill>
                <a:latin typeface="Arial" panose="020B0604020202020204" pitchFamily="34" charset="0"/>
                <a:cs typeface="Arial" panose="020B0604020202020204" pitchFamily="34" charset="0"/>
              </a:rPr>
              <a:t>Measles Genotypes In the Philippines</a:t>
            </a:r>
          </a:p>
        </p:txBody>
      </p:sp>
      <p:cxnSp>
        <p:nvCxnSpPr>
          <p:cNvPr id="15" name="Straight Arrow Connector 14"/>
          <p:cNvCxnSpPr/>
          <p:nvPr/>
        </p:nvCxnSpPr>
        <p:spPr>
          <a:xfrm>
            <a:off x="2286000" y="3867401"/>
            <a:ext cx="0" cy="6020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119073" y="4190566"/>
            <a:ext cx="17091" cy="6207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0" idx="2"/>
          </p:cNvCxnSpPr>
          <p:nvPr/>
        </p:nvCxnSpPr>
        <p:spPr>
          <a:xfrm>
            <a:off x="5987305" y="3867401"/>
            <a:ext cx="531741" cy="6020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876004" y="2586192"/>
            <a:ext cx="729753" cy="2655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rot="16200000">
            <a:off x="-669702" y="3021013"/>
            <a:ext cx="2678805" cy="307777"/>
          </a:xfrm>
          <a:prstGeom prst="rect">
            <a:avLst/>
          </a:prstGeom>
          <a:noFill/>
        </p:spPr>
        <p:txBody>
          <a:bodyPr wrap="square" rtlCol="0">
            <a:spAutoFit/>
          </a:bodyPr>
          <a:lstStyle/>
          <a:p>
            <a:r>
              <a:rPr lang="en-US" sz="1400" dirty="0">
                <a:solidFill>
                  <a:schemeClr val="bg2"/>
                </a:solidFill>
                <a:latin typeface="Arial" panose="020B0604020202090204" pitchFamily="34" charset="0"/>
                <a:cs typeface="Arial" panose="020B0604020202090204" pitchFamily="34" charset="0"/>
              </a:rPr>
              <a:t>Number of measles cases</a:t>
            </a:r>
          </a:p>
        </p:txBody>
      </p:sp>
    </p:spTree>
    <p:extLst>
      <p:ext uri="{BB962C8B-B14F-4D97-AF65-F5344CB8AC3E}">
        <p14:creationId xmlns:p14="http://schemas.microsoft.com/office/powerpoint/2010/main" val="398271108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719</Words>
  <Application>Microsoft Office PowerPoint</Application>
  <PresentationFormat>On-screen Show (4:3)</PresentationFormat>
  <Paragraphs>212</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Session 3: Molecular Epidemiology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dc:creator>
  <cp:lastModifiedBy>Paul</cp:lastModifiedBy>
  <cp:revision>15</cp:revision>
  <dcterms:created xsi:type="dcterms:W3CDTF">2016-06-06T15:49:36Z</dcterms:created>
  <dcterms:modified xsi:type="dcterms:W3CDTF">2016-06-20T10:00:12Z</dcterms:modified>
</cp:coreProperties>
</file>