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9" r:id="rId4"/>
  </p:sldMasterIdLst>
  <p:notesMasterIdLst>
    <p:notesMasterId r:id="rId28"/>
  </p:notesMasterIdLst>
  <p:sldIdLst>
    <p:sldId id="261" r:id="rId5"/>
    <p:sldId id="454" r:id="rId6"/>
    <p:sldId id="452" r:id="rId7"/>
    <p:sldId id="461" r:id="rId8"/>
    <p:sldId id="462" r:id="rId9"/>
    <p:sldId id="463" r:id="rId10"/>
    <p:sldId id="464" r:id="rId11"/>
    <p:sldId id="442" r:id="rId12"/>
    <p:sldId id="481" r:id="rId13"/>
    <p:sldId id="487" r:id="rId14"/>
    <p:sldId id="472" r:id="rId15"/>
    <p:sldId id="473" r:id="rId16"/>
    <p:sldId id="471" r:id="rId17"/>
    <p:sldId id="484" r:id="rId18"/>
    <p:sldId id="488" r:id="rId19"/>
    <p:sldId id="474" r:id="rId20"/>
    <p:sldId id="468" r:id="rId21"/>
    <p:sldId id="467" r:id="rId22"/>
    <p:sldId id="485" r:id="rId23"/>
    <p:sldId id="430" r:id="rId24"/>
    <p:sldId id="479" r:id="rId25"/>
    <p:sldId id="489" r:id="rId26"/>
    <p:sldId id="48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9E"/>
    <a:srgbClr val="FFFFFF"/>
    <a:srgbClr val="F9F7FB"/>
    <a:srgbClr val="EDE7F5"/>
    <a:srgbClr val="A0C4DA"/>
    <a:srgbClr val="111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7" autoAdjust="0"/>
    <p:restoredTop sz="96035" autoAdjust="0"/>
  </p:normalViewPr>
  <p:slideViewPr>
    <p:cSldViewPr>
      <p:cViewPr varScale="1">
        <p:scale>
          <a:sx n="71" d="100"/>
          <a:sy n="71" d="100"/>
        </p:scale>
        <p:origin x="-6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Relationship Id="rId4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Relationship Id="rId4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Relationship Id="rId4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oleObject" Target="file:///\\colhpafil005\colindale\Kevin.Brown\MeaNS\RubeNS%20data.xlsx" TargetMode="External"/><Relationship Id="rId1" Type="http://schemas.openxmlformats.org/officeDocument/2006/relationships/themeOverride" Target="../theme/themeOverride13.xml"/><Relationship Id="rId4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openxmlformats.org/officeDocument/2006/relationships/oleObject" Target="file:///\\colhpafil005\colindale\Kevin.Brown\MeaNS\RubeNS%20data.xlsx" TargetMode="External"/><Relationship Id="rId1" Type="http://schemas.openxmlformats.org/officeDocument/2006/relationships/themeOverride" Target="../theme/themeOverride14.xml"/><Relationship Id="rId4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file:///\\colhpafil005\colindale\Kevin.Brown\MeaNS\MeaNS%20data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oleObject" Target="file:///\\colhpafil005\colindale\Kevin.Brown\MeaNS\MeaNS%20data.xlsx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63297225921229E-2"/>
          <c:y val="7.7505804589010741E-2"/>
          <c:w val="0.42008423706496867"/>
          <c:h val="0.840154345876993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Sheet1!$B$20:$R$20</c:f>
              <c:numCache>
                <c:formatCode>General</c:formatCode>
                <c:ptCount val="17"/>
                <c:pt idx="0">
                  <c:v>137</c:v>
                </c:pt>
                <c:pt idx="1">
                  <c:v>335</c:v>
                </c:pt>
                <c:pt idx="2">
                  <c:v>208</c:v>
                </c:pt>
                <c:pt idx="3">
                  <c:v>437</c:v>
                </c:pt>
                <c:pt idx="4">
                  <c:v>285</c:v>
                </c:pt>
                <c:pt idx="5">
                  <c:v>353</c:v>
                </c:pt>
                <c:pt idx="6">
                  <c:v>951</c:v>
                </c:pt>
                <c:pt idx="7">
                  <c:v>968</c:v>
                </c:pt>
                <c:pt idx="8">
                  <c:v>819</c:v>
                </c:pt>
                <c:pt idx="9">
                  <c:v>662</c:v>
                </c:pt>
                <c:pt idx="10">
                  <c:v>1366</c:v>
                </c:pt>
                <c:pt idx="11">
                  <c:v>2885</c:v>
                </c:pt>
                <c:pt idx="12">
                  <c:v>2844</c:v>
                </c:pt>
                <c:pt idx="13">
                  <c:v>2382</c:v>
                </c:pt>
                <c:pt idx="14">
                  <c:v>7313</c:v>
                </c:pt>
                <c:pt idx="15">
                  <c:v>4762</c:v>
                </c:pt>
                <c:pt idx="16">
                  <c:v>1595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186304"/>
        <c:axId val="115188096"/>
      </c:barChart>
      <c:catAx>
        <c:axId val="11518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88096"/>
        <c:crosses val="autoZero"/>
        <c:auto val="1"/>
        <c:lblAlgn val="ctr"/>
        <c:lblOffset val="100"/>
        <c:tickLblSkip val="1"/>
        <c:noMultiLvlLbl val="0"/>
      </c:catAx>
      <c:valAx>
        <c:axId val="1151880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sequences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86304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EURO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Sheet2!$A$47</c:f>
              <c:strCache>
                <c:ptCount val="1"/>
                <c:pt idx="0">
                  <c:v>B2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Sheet2!$L$45:$R$45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Sheet2!$B$47:$R$47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Sheet2!$A$48</c:f>
              <c:strCache>
                <c:ptCount val="1"/>
                <c:pt idx="0">
                  <c:v>B3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Sheet2!$L$45:$R$45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Sheet2!$B$48:$R$48</c:f>
              <c:numCache>
                <c:formatCode>General</c:formatCode>
                <c:ptCount val="7"/>
                <c:pt idx="0">
                  <c:v>50</c:v>
                </c:pt>
                <c:pt idx="1">
                  <c:v>79</c:v>
                </c:pt>
                <c:pt idx="2">
                  <c:v>604</c:v>
                </c:pt>
                <c:pt idx="3">
                  <c:v>84</c:v>
                </c:pt>
                <c:pt idx="4">
                  <c:v>366</c:v>
                </c:pt>
                <c:pt idx="5">
                  <c:v>117</c:v>
                </c:pt>
                <c:pt idx="6">
                  <c:v>140</c:v>
                </c:pt>
              </c:numCache>
            </c:numRef>
          </c:val>
        </c:ser>
        <c:ser>
          <c:idx val="7"/>
          <c:order val="2"/>
          <c:tx>
            <c:strRef>
              <c:f>Sheet2!$A$54</c:f>
              <c:strCache>
                <c:ptCount val="1"/>
                <c:pt idx="0">
                  <c:v>D4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Sheet2!$L$45:$R$45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Sheet2!$B$54:$R$54</c:f>
              <c:numCache>
                <c:formatCode>General</c:formatCode>
                <c:ptCount val="7"/>
                <c:pt idx="0">
                  <c:v>487</c:v>
                </c:pt>
                <c:pt idx="1">
                  <c:v>1694</c:v>
                </c:pt>
                <c:pt idx="2">
                  <c:v>875</c:v>
                </c:pt>
                <c:pt idx="3">
                  <c:v>108</c:v>
                </c:pt>
                <c:pt idx="4">
                  <c:v>22</c:v>
                </c:pt>
                <c:pt idx="5">
                  <c:v>7</c:v>
                </c:pt>
                <c:pt idx="6">
                  <c:v>1</c:v>
                </c:pt>
              </c:numCache>
            </c:numRef>
          </c:val>
        </c:ser>
        <c:ser>
          <c:idx val="11"/>
          <c:order val="3"/>
          <c:tx>
            <c:strRef>
              <c:f>Sheet2!$A$58</c:f>
              <c:strCache>
                <c:ptCount val="1"/>
                <c:pt idx="0">
                  <c:v>D8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Sheet2!$L$45:$R$45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Sheet2!$B$58:$R$58</c:f>
              <c:numCache>
                <c:formatCode>General</c:formatCode>
                <c:ptCount val="7"/>
                <c:pt idx="0">
                  <c:v>27</c:v>
                </c:pt>
                <c:pt idx="1">
                  <c:v>146</c:v>
                </c:pt>
                <c:pt idx="2">
                  <c:v>647</c:v>
                </c:pt>
                <c:pt idx="3">
                  <c:v>1302</c:v>
                </c:pt>
                <c:pt idx="4">
                  <c:v>718</c:v>
                </c:pt>
                <c:pt idx="5">
                  <c:v>806</c:v>
                </c:pt>
                <c:pt idx="6">
                  <c:v>159</c:v>
                </c:pt>
              </c:numCache>
            </c:numRef>
          </c:val>
        </c:ser>
        <c:ser>
          <c:idx val="12"/>
          <c:order val="4"/>
          <c:tx>
            <c:strRef>
              <c:f>Sheet2!$A$59</c:f>
              <c:strCache>
                <c:ptCount val="1"/>
                <c:pt idx="0">
                  <c:v>D9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Sheet2!$L$45:$R$45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Sheet2!$B$59:$R$59</c:f>
              <c:numCache>
                <c:formatCode>General</c:formatCode>
                <c:ptCount val="7"/>
                <c:pt idx="0">
                  <c:v>12</c:v>
                </c:pt>
                <c:pt idx="1">
                  <c:v>45</c:v>
                </c:pt>
                <c:pt idx="2">
                  <c:v>12</c:v>
                </c:pt>
                <c:pt idx="3">
                  <c:v>10</c:v>
                </c:pt>
                <c:pt idx="4">
                  <c:v>4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</c:ser>
        <c:ser>
          <c:idx val="14"/>
          <c:order val="5"/>
          <c:tx>
            <c:strRef>
              <c:f>Sheet2!$A$61</c:f>
              <c:strCache>
                <c:ptCount val="1"/>
                <c:pt idx="0">
                  <c:v>G3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Sheet2!$L$45:$R$45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Sheet2!$B$61:$R$61</c:f>
              <c:numCache>
                <c:formatCode>General</c:formatCode>
                <c:ptCount val="7"/>
                <c:pt idx="0">
                  <c:v>19</c:v>
                </c:pt>
                <c:pt idx="1">
                  <c:v>39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5"/>
          <c:order val="6"/>
          <c:tx>
            <c:strRef>
              <c:f>Sheet2!$A$62</c:f>
              <c:strCache>
                <c:ptCount val="1"/>
                <c:pt idx="0">
                  <c:v>H1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Sheet2!$L$45:$R$45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Sheet2!$B$62:$R$62</c:f>
              <c:numCache>
                <c:formatCode>General</c:formatCode>
                <c:ptCount val="7"/>
                <c:pt idx="0">
                  <c:v>6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17</c:v>
                </c:pt>
                <c:pt idx="5">
                  <c:v>22</c:v>
                </c:pt>
                <c:pt idx="6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298432"/>
        <c:axId val="13530022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Sheet2!$A$49</c15:sqref>
                        </c15:formulaRef>
                      </c:ext>
                    </c:extLst>
                    <c:strCache>
                      <c:ptCount val="1"/>
                      <c:pt idx="0">
                        <c:v>C2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Sheet2!$L$45:$R$45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Sheet2!$B$49:$R$49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Sheet2!$A$50</c15:sqref>
                        </c15:formulaRef>
                      </c:ext>
                    </c:extLst>
                    <c:strCache>
                      <c:ptCount val="1"/>
                      <c:pt idx="0">
                        <c:v>D10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Sheet2!$L$45:$R$45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Sheet2!$B$50:$R$50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Sheet2!$A$51</c15:sqref>
                        </c15:formulaRef>
                      </c:ext>
                    </c:extLst>
                    <c:strCache>
                      <c:ptCount val="1"/>
                      <c:pt idx="0">
                        <c:v>D11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Sheet2!$L$45:$R$45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Sheet2!$B$51:$R$51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Sheet2!$A$52</c15:sqref>
                        </c15:formulaRef>
                      </c:ext>
                    </c:extLst>
                    <c:strCache>
                      <c:ptCount val="1"/>
                      <c:pt idx="0">
                        <c:v>D2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Sheet2!$L$45:$R$45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Sheet2!$B$52:$R$52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Sheet2!$A$53</c15:sqref>
                        </c15:formulaRef>
                      </c:ext>
                    </c:extLst>
                    <c:strCache>
                      <c:ptCount val="1"/>
                      <c:pt idx="0">
                        <c:v>D3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Sheet2!$L$45:$R$45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Sheet2!$B$53:$R$53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Sheet2!$A$55</c15:sqref>
                        </c15:formulaRef>
                      </c:ext>
                    </c:extLst>
                    <c:strCache>
                      <c:ptCount val="1"/>
                      <c:pt idx="0">
                        <c:v>D5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Sheet2!$L$45:$R$45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Sheet2!$B$55:$R$55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Sheet2!$A$56</c15:sqref>
                        </c15:formulaRef>
                      </c:ext>
                    </c:extLst>
                    <c:strCache>
                      <c:ptCount val="1"/>
                      <c:pt idx="0">
                        <c:v>D6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Sheet2!$L$45:$R$45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Sheet2!$B$56:$R$56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1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Sheet2!$A$57</c15:sqref>
                        </c15:formulaRef>
                      </c:ext>
                    </c:extLst>
                    <c:strCache>
                      <c:ptCount val="1"/>
                      <c:pt idx="0">
                        <c:v>D7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Sheet2!$L$45:$R$45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Sheet2!$B$57:$R$57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Sheet2!$A$60</c15:sqref>
                        </c15:formulaRef>
                      </c:ext>
                    </c:extLst>
                    <c:strCache>
                      <c:ptCount val="1"/>
                      <c:pt idx="0">
                        <c:v>G2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Sheet2!$L$45:$R$45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Sheet2!$B$60:$R$60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3529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300224"/>
        <c:crosses val="autoZero"/>
        <c:auto val="1"/>
        <c:lblAlgn val="ctr"/>
        <c:lblOffset val="100"/>
        <c:noMultiLvlLbl val="0"/>
      </c:catAx>
      <c:valAx>
        <c:axId val="13530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9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AMRO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Sheet2!$A$15</c:f>
              <c:strCache>
                <c:ptCount val="1"/>
                <c:pt idx="0">
                  <c:v>B2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Sheet2!$L$13:$R$13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Sheet2!$B$15:$R$15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Sheet2!$A$16</c:f>
              <c:strCache>
                <c:ptCount val="1"/>
                <c:pt idx="0">
                  <c:v>B3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Sheet2!$L$13:$R$13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Sheet2!$B$16:$R$16</c:f>
              <c:numCache>
                <c:formatCode>General</c:formatCode>
                <c:ptCount val="7"/>
                <c:pt idx="0">
                  <c:v>25</c:v>
                </c:pt>
                <c:pt idx="1">
                  <c:v>58</c:v>
                </c:pt>
                <c:pt idx="2">
                  <c:v>39</c:v>
                </c:pt>
                <c:pt idx="3">
                  <c:v>28</c:v>
                </c:pt>
                <c:pt idx="4">
                  <c:v>174</c:v>
                </c:pt>
                <c:pt idx="5">
                  <c:v>143</c:v>
                </c:pt>
                <c:pt idx="6">
                  <c:v>13</c:v>
                </c:pt>
              </c:numCache>
            </c:numRef>
          </c:val>
        </c:ser>
        <c:ser>
          <c:idx val="4"/>
          <c:order val="2"/>
          <c:tx>
            <c:strRef>
              <c:f>Sheet2!$A$19</c:f>
              <c:strCache>
                <c:ptCount val="1"/>
                <c:pt idx="0">
                  <c:v>D4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Sheet2!$L$13:$R$13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Sheet2!$B$19:$R$19</c:f>
              <c:numCache>
                <c:formatCode>General</c:formatCode>
                <c:ptCount val="7"/>
                <c:pt idx="0">
                  <c:v>11</c:v>
                </c:pt>
                <c:pt idx="1">
                  <c:v>233</c:v>
                </c:pt>
                <c:pt idx="2">
                  <c:v>8</c:v>
                </c:pt>
                <c:pt idx="3">
                  <c:v>4</c:v>
                </c:pt>
                <c:pt idx="4">
                  <c:v>3</c:v>
                </c:pt>
                <c:pt idx="5">
                  <c:v>20</c:v>
                </c:pt>
                <c:pt idx="6">
                  <c:v>0</c:v>
                </c:pt>
              </c:numCache>
            </c:numRef>
          </c:val>
        </c:ser>
        <c:ser>
          <c:idx val="8"/>
          <c:order val="3"/>
          <c:tx>
            <c:strRef>
              <c:f>Sheet2!$A$23</c:f>
              <c:strCache>
                <c:ptCount val="1"/>
                <c:pt idx="0">
                  <c:v>D8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Sheet2!$L$13:$R$13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Sheet2!$B$23:$R$23</c:f>
              <c:numCache>
                <c:formatCode>General</c:formatCode>
                <c:ptCount val="7"/>
                <c:pt idx="0">
                  <c:v>15</c:v>
                </c:pt>
                <c:pt idx="1">
                  <c:v>10</c:v>
                </c:pt>
                <c:pt idx="2">
                  <c:v>13</c:v>
                </c:pt>
                <c:pt idx="3">
                  <c:v>196</c:v>
                </c:pt>
                <c:pt idx="4">
                  <c:v>170</c:v>
                </c:pt>
                <c:pt idx="5">
                  <c:v>48</c:v>
                </c:pt>
                <c:pt idx="6">
                  <c:v>18</c:v>
                </c:pt>
              </c:numCache>
            </c:numRef>
          </c:val>
        </c:ser>
        <c:ser>
          <c:idx val="9"/>
          <c:order val="4"/>
          <c:tx>
            <c:strRef>
              <c:f>Sheet2!$A$24</c:f>
              <c:strCache>
                <c:ptCount val="1"/>
                <c:pt idx="0">
                  <c:v>D9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Sheet2!$L$13:$R$13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Sheet2!$B$24:$R$24</c:f>
              <c:numCache>
                <c:formatCode>General</c:formatCode>
                <c:ptCount val="7"/>
                <c:pt idx="0">
                  <c:v>9</c:v>
                </c:pt>
                <c:pt idx="1">
                  <c:v>22</c:v>
                </c:pt>
                <c:pt idx="2">
                  <c:v>1</c:v>
                </c:pt>
                <c:pt idx="3">
                  <c:v>8</c:v>
                </c:pt>
                <c:pt idx="4">
                  <c:v>44</c:v>
                </c:pt>
                <c:pt idx="5">
                  <c:v>6</c:v>
                </c:pt>
                <c:pt idx="6">
                  <c:v>0</c:v>
                </c:pt>
              </c:numCache>
            </c:numRef>
          </c:val>
        </c:ser>
        <c:ser>
          <c:idx val="11"/>
          <c:order val="5"/>
          <c:tx>
            <c:strRef>
              <c:f>Sheet2!$A$26</c:f>
              <c:strCache>
                <c:ptCount val="1"/>
                <c:pt idx="0">
                  <c:v>G3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Sheet2!$L$13:$R$13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Sheet2!$B$26:$R$26</c:f>
              <c:numCache>
                <c:formatCode>General</c:formatCode>
                <c:ptCount val="7"/>
                <c:pt idx="0">
                  <c:v>2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2"/>
          <c:order val="6"/>
          <c:tx>
            <c:strRef>
              <c:f>Sheet2!$A$27</c:f>
              <c:strCache>
                <c:ptCount val="1"/>
                <c:pt idx="0">
                  <c:v>H1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Sheet2!$L$13:$R$13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Sheet2!$B$27:$R$27</c:f>
              <c:numCache>
                <c:formatCode>General</c:formatCode>
                <c:ptCount val="7"/>
                <c:pt idx="0">
                  <c:v>38</c:v>
                </c:pt>
                <c:pt idx="1">
                  <c:v>1</c:v>
                </c:pt>
                <c:pt idx="2">
                  <c:v>0</c:v>
                </c:pt>
                <c:pt idx="3">
                  <c:v>7</c:v>
                </c:pt>
                <c:pt idx="4">
                  <c:v>7</c:v>
                </c:pt>
                <c:pt idx="5">
                  <c:v>23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621248"/>
        <c:axId val="13563123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Sheet2!$A$17</c15:sqref>
                        </c15:formulaRef>
                      </c:ext>
                    </c:extLst>
                    <c:strCache>
                      <c:ptCount val="1"/>
                      <c:pt idx="0">
                        <c:v>D2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Sheet2!$L$13:$R$13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Sheet2!$B$17:$R$17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Sheet2!$A$18</c15:sqref>
                        </c15:formulaRef>
                      </c:ext>
                    </c:extLst>
                    <c:strCache>
                      <c:ptCount val="1"/>
                      <c:pt idx="0">
                        <c:v>D3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Sheet2!$L$13:$R$13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Sheet2!$B$18:$R$18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3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1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Sheet2!$A$20</c15:sqref>
                        </c15:formulaRef>
                      </c:ext>
                    </c:extLst>
                    <c:strCache>
                      <c:ptCount val="1"/>
                      <c:pt idx="0">
                        <c:v>D5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Sheet2!$L$13:$R$13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Sheet2!$B$20:$R$20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Sheet2!$A$21</c15:sqref>
                        </c15:formulaRef>
                      </c:ext>
                    </c:extLst>
                    <c:strCache>
                      <c:ptCount val="1"/>
                      <c:pt idx="0">
                        <c:v>D6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Sheet2!$L$13:$R$13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Sheet2!$B$21:$R$21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Sheet2!$A$22</c15:sqref>
                        </c15:formulaRef>
                      </c:ext>
                    </c:extLst>
                    <c:strCache>
                      <c:ptCount val="1"/>
                      <c:pt idx="0">
                        <c:v>D7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Sheet2!$L$13:$R$13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Sheet2!$B$22:$R$22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1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Sheet2!$A$25</c15:sqref>
                        </c15:formulaRef>
                      </c:ext>
                    </c:extLst>
                    <c:strCache>
                      <c:ptCount val="1"/>
                      <c:pt idx="0">
                        <c:v>G2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Sheet2!$L$13:$R$13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Sheet2!$B$25:$R$25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Sheet2!$A$28</c15:sqref>
                        </c15:formulaRef>
                      </c:ext>
                    </c:extLst>
                    <c:strCache>
                      <c:ptCount val="1"/>
                      <c:pt idx="0">
                        <c:v>H2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Sheet2!$L$13:$R$13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Sheet2!$B$28:$R$28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3562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31232"/>
        <c:crosses val="autoZero"/>
        <c:auto val="1"/>
        <c:lblAlgn val="ctr"/>
        <c:lblOffset val="100"/>
        <c:noMultiLvlLbl val="0"/>
      </c:catAx>
      <c:valAx>
        <c:axId val="13563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2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[Rubensjun2016.xls]Sheet4!PivotTable2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6469816272965882E-2"/>
          <c:y val="5.0925925925925923E-2"/>
          <c:w val="0.89019685039370078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Sheet4!$B$3:$B$4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Sheet4!$A$5:$A$22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Sheet4!$B$5:$B$22</c:f>
              <c:numCache>
                <c:formatCode>General</c:formatCode>
                <c:ptCount val="17"/>
                <c:pt idx="0">
                  <c:v>43</c:v>
                </c:pt>
                <c:pt idx="1">
                  <c:v>36</c:v>
                </c:pt>
                <c:pt idx="2">
                  <c:v>24</c:v>
                </c:pt>
                <c:pt idx="3">
                  <c:v>17</c:v>
                </c:pt>
                <c:pt idx="4">
                  <c:v>45</c:v>
                </c:pt>
                <c:pt idx="5">
                  <c:v>60</c:v>
                </c:pt>
                <c:pt idx="6">
                  <c:v>26</c:v>
                </c:pt>
                <c:pt idx="7">
                  <c:v>83</c:v>
                </c:pt>
                <c:pt idx="8">
                  <c:v>116</c:v>
                </c:pt>
                <c:pt idx="9">
                  <c:v>61</c:v>
                </c:pt>
                <c:pt idx="10">
                  <c:v>67</c:v>
                </c:pt>
                <c:pt idx="11">
                  <c:v>143</c:v>
                </c:pt>
                <c:pt idx="12">
                  <c:v>112</c:v>
                </c:pt>
                <c:pt idx="13">
                  <c:v>39</c:v>
                </c:pt>
                <c:pt idx="14">
                  <c:v>148</c:v>
                </c:pt>
                <c:pt idx="15">
                  <c:v>329</c:v>
                </c:pt>
                <c:pt idx="16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662080"/>
        <c:axId val="143672064"/>
      </c:barChart>
      <c:catAx>
        <c:axId val="14366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672064"/>
        <c:crosses val="autoZero"/>
        <c:auto val="1"/>
        <c:lblAlgn val="ctr"/>
        <c:lblOffset val="100"/>
        <c:noMultiLvlLbl val="0"/>
      </c:catAx>
      <c:valAx>
        <c:axId val="14367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66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[RubeNS data.xlsx]Sheet2!PivotTable1</c:name>
    <c:fmtId val="3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5"/>
          </a:solidFill>
          <a:ln>
            <a:noFill/>
          </a:ln>
          <a:effectLst/>
        </c:spP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5.3130604597309991E-2"/>
          <c:y val="2.1025848123838672E-2"/>
          <c:w val="0.946869449361882"/>
          <c:h val="0.916716571373126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Sheet2!$B$3:$B$4</c:f>
              <c:strCache>
                <c:ptCount val="1"/>
                <c:pt idx="0">
                  <c:v>Algeria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Sheet2!$B$5:$B$12</c:f>
              <c:numCache>
                <c:formatCode>General</c:formatCode>
                <c:ptCount val="7"/>
                <c:pt idx="1">
                  <c:v>2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Sheet2!$C$3:$C$4</c:f>
              <c:strCache>
                <c:ptCount val="1"/>
                <c:pt idx="0">
                  <c:v>Australia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Sheet2!$C$5:$C$12</c:f>
              <c:numCache>
                <c:formatCode>General</c:formatCode>
                <c:ptCount val="7"/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Sheet2!$D$3:$D$4</c:f>
              <c:strCache>
                <c:ptCount val="1"/>
                <c:pt idx="0">
                  <c:v>Bosnia and Herzegovina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Sheet2!$D$5:$D$12</c:f>
              <c:numCache>
                <c:formatCode>General</c:formatCode>
                <c:ptCount val="7"/>
                <c:pt idx="0">
                  <c:v>11</c:v>
                </c:pt>
              </c:numCache>
            </c:numRef>
          </c:val>
        </c:ser>
        <c:ser>
          <c:idx val="3"/>
          <c:order val="3"/>
          <c:tx>
            <c:strRef>
              <c:f>Sheet2!$E$3:$E$4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Sheet2!$E$5:$E$12</c:f>
              <c:numCache>
                <c:formatCode>General</c:formatCode>
                <c:ptCount val="7"/>
                <c:pt idx="1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Sheet2!$F$3:$F$4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Sheet2!$F$5:$F$12</c:f>
              <c:numCache>
                <c:formatCode>General</c:formatCode>
                <c:ptCount val="7"/>
                <c:pt idx="0">
                  <c:v>32</c:v>
                </c:pt>
                <c:pt idx="1">
                  <c:v>61</c:v>
                </c:pt>
                <c:pt idx="2">
                  <c:v>16</c:v>
                </c:pt>
                <c:pt idx="3">
                  <c:v>7</c:v>
                </c:pt>
                <c:pt idx="4">
                  <c:v>98</c:v>
                </c:pt>
                <c:pt idx="5">
                  <c:v>283</c:v>
                </c:pt>
                <c:pt idx="6">
                  <c:v>2</c:v>
                </c:pt>
              </c:numCache>
            </c:numRef>
          </c:val>
        </c:ser>
        <c:ser>
          <c:idx val="5"/>
          <c:order val="5"/>
          <c:tx>
            <c:strRef>
              <c:f>Sheet2!$G$3:$G$4</c:f>
              <c:strCache>
                <c:ptCount val="1"/>
                <c:pt idx="0">
                  <c:v>Colombia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Sheet2!$G$5:$G$12</c:f>
              <c:numCache>
                <c:formatCode>General</c:formatCode>
                <c:ptCount val="7"/>
                <c:pt idx="2">
                  <c:v>1</c:v>
                </c:pt>
              </c:numCache>
            </c:numRef>
          </c:val>
        </c:ser>
        <c:ser>
          <c:idx val="6"/>
          <c:order val="6"/>
          <c:tx>
            <c:strRef>
              <c:f>Sheet2!$H$3:$H$4</c:f>
              <c:strCache>
                <c:ptCount val="1"/>
                <c:pt idx="0">
                  <c:v>Cote dIvoire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Sheet2!$H$5:$H$12</c:f>
              <c:numCache>
                <c:formatCode>General</c:formatCode>
                <c:ptCount val="7"/>
                <c:pt idx="6">
                  <c:v>3</c:v>
                </c:pt>
              </c:numCache>
            </c:numRef>
          </c:val>
        </c:ser>
        <c:ser>
          <c:idx val="7"/>
          <c:order val="7"/>
          <c:tx>
            <c:strRef>
              <c:f>Sheet2!$I$3:$I$4</c:f>
              <c:strCache>
                <c:ptCount val="1"/>
                <c:pt idx="0">
                  <c:v>Democratic Republic of the Congo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Sheet2!$I$5:$I$12</c:f>
              <c:numCache>
                <c:formatCode>General</c:formatCode>
                <c:ptCount val="7"/>
                <c:pt idx="1">
                  <c:v>1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ser>
          <c:idx val="8"/>
          <c:order val="8"/>
          <c:tx>
            <c:strRef>
              <c:f>Sheet2!$J$3:$J$4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Sheet2!$J$5:$J$12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ser>
          <c:idx val="9"/>
          <c:order val="9"/>
          <c:tx>
            <c:strRef>
              <c:f>Sheet2!$K$3:$K$4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Sheet2!$K$5:$K$12</c:f>
              <c:numCache>
                <c:formatCode>General</c:formatCode>
                <c:ptCount val="7"/>
                <c:pt idx="1">
                  <c:v>2</c:v>
                </c:pt>
                <c:pt idx="3">
                  <c:v>1</c:v>
                </c:pt>
                <c:pt idx="5">
                  <c:v>1</c:v>
                </c:pt>
              </c:numCache>
            </c:numRef>
          </c:val>
        </c:ser>
        <c:ser>
          <c:idx val="10"/>
          <c:order val="10"/>
          <c:tx>
            <c:strRef>
              <c:f>Sheet2!$L$3:$L$4</c:f>
              <c:strCache>
                <c:ptCount val="1"/>
                <c:pt idx="0">
                  <c:v>Iran (Islamic Republic of)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Sheet2!$L$5:$L$12</c:f>
              <c:numCache>
                <c:formatCode>General</c:formatCode>
                <c:ptCount val="7"/>
                <c:pt idx="1">
                  <c:v>1</c:v>
                </c:pt>
                <c:pt idx="4">
                  <c:v>1</c:v>
                </c:pt>
              </c:numCache>
            </c:numRef>
          </c:val>
        </c:ser>
        <c:ser>
          <c:idx val="11"/>
          <c:order val="11"/>
          <c:tx>
            <c:strRef>
              <c:f>Sheet2!$M$3:$M$4</c:f>
              <c:strCache>
                <c:ptCount val="1"/>
                <c:pt idx="0">
                  <c:v>Italy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Sheet2!$M$5:$M$12</c:f>
              <c:numCache>
                <c:formatCode>General</c:formatCode>
                <c:ptCount val="7"/>
                <c:pt idx="4">
                  <c:v>1</c:v>
                </c:pt>
              </c:numCache>
            </c:numRef>
          </c:val>
        </c:ser>
        <c:ser>
          <c:idx val="12"/>
          <c:order val="12"/>
          <c:tx>
            <c:strRef>
              <c:f>Sheet2!$N$3:$N$4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Sheet2!$N$5:$N$12</c:f>
              <c:numCache>
                <c:formatCode>General</c:formatCode>
                <c:ptCount val="7"/>
                <c:pt idx="0">
                  <c:v>1</c:v>
                </c:pt>
                <c:pt idx="1">
                  <c:v>15</c:v>
                </c:pt>
                <c:pt idx="2">
                  <c:v>16</c:v>
                </c:pt>
                <c:pt idx="3">
                  <c:v>8</c:v>
                </c:pt>
                <c:pt idx="4">
                  <c:v>1</c:v>
                </c:pt>
                <c:pt idx="5">
                  <c:v>12</c:v>
                </c:pt>
                <c:pt idx="6">
                  <c:v>3</c:v>
                </c:pt>
              </c:numCache>
            </c:numRef>
          </c:val>
        </c:ser>
        <c:ser>
          <c:idx val="13"/>
          <c:order val="13"/>
          <c:tx>
            <c:strRef>
              <c:f>Sheet2!$O$3:$O$4</c:f>
              <c:strCache>
                <c:ptCount val="1"/>
                <c:pt idx="0">
                  <c:v>Malaysia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Sheet2!$O$5:$O$12</c:f>
              <c:numCache>
                <c:formatCode>General</c:formatCode>
                <c:ptCount val="7"/>
                <c:pt idx="4">
                  <c:v>31</c:v>
                </c:pt>
              </c:numCache>
            </c:numRef>
          </c:val>
        </c:ser>
        <c:ser>
          <c:idx val="14"/>
          <c:order val="14"/>
          <c:tx>
            <c:strRef>
              <c:f>Sheet2!$P$3:$P$4</c:f>
              <c:strCache>
                <c:ptCount val="1"/>
                <c:pt idx="0">
                  <c:v>Mongolia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Sheet2!$P$5:$P$12</c:f>
              <c:numCache>
                <c:formatCode>General</c:formatCode>
                <c:ptCount val="7"/>
                <c:pt idx="2">
                  <c:v>10</c:v>
                </c:pt>
                <c:pt idx="3">
                  <c:v>2</c:v>
                </c:pt>
              </c:numCache>
            </c:numRef>
          </c:val>
        </c:ser>
        <c:ser>
          <c:idx val="15"/>
          <c:order val="15"/>
          <c:tx>
            <c:strRef>
              <c:f>Sheet2!$Q$3:$Q$4</c:f>
              <c:strCache>
                <c:ptCount val="1"/>
                <c:pt idx="0">
                  <c:v>Morocco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Sheet2!$Q$5:$Q$12</c:f>
              <c:numCache>
                <c:formatCode>General</c:formatCode>
                <c:ptCount val="7"/>
                <c:pt idx="3">
                  <c:v>1</c:v>
                </c:pt>
              </c:numCache>
            </c:numRef>
          </c:val>
        </c:ser>
        <c:ser>
          <c:idx val="16"/>
          <c:order val="16"/>
          <c:tx>
            <c:strRef>
              <c:f>Sheet2!$R$3:$R$4</c:f>
              <c:strCache>
                <c:ptCount val="1"/>
                <c:pt idx="0">
                  <c:v>Netherlands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Sheet2!$R$5:$R$12</c:f>
              <c:numCache>
                <c:formatCode>General</c:formatCode>
                <c:ptCount val="7"/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7"/>
          <c:order val="17"/>
          <c:tx>
            <c:strRef>
              <c:f>Sheet2!$S$3:$S$4</c:f>
              <c:strCache>
                <c:ptCount val="1"/>
                <c:pt idx="0">
                  <c:v>Oman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Sheet2!$S$5:$S$12</c:f>
              <c:numCache>
                <c:formatCode>General</c:formatCode>
                <c:ptCount val="7"/>
                <c:pt idx="2">
                  <c:v>1</c:v>
                </c:pt>
              </c:numCache>
            </c:numRef>
          </c:val>
        </c:ser>
        <c:ser>
          <c:idx val="18"/>
          <c:order val="18"/>
          <c:tx>
            <c:strRef>
              <c:f>Sheet2!$T$3:$T$4</c:f>
              <c:strCache>
                <c:ptCount val="1"/>
                <c:pt idx="0">
                  <c:v>Philippines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Sheet2!$T$5:$T$12</c:f>
              <c:numCache>
                <c:formatCode>General</c:formatCode>
                <c:ptCount val="7"/>
                <c:pt idx="0">
                  <c:v>2</c:v>
                </c:pt>
                <c:pt idx="6">
                  <c:v>3</c:v>
                </c:pt>
              </c:numCache>
            </c:numRef>
          </c:val>
        </c:ser>
        <c:ser>
          <c:idx val="19"/>
          <c:order val="19"/>
          <c:tx>
            <c:strRef>
              <c:f>Sheet2!$U$3:$U$4</c:f>
              <c:strCache>
                <c:ptCount val="1"/>
                <c:pt idx="0">
                  <c:v>Portugal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Sheet2!$U$5:$U$12</c:f>
              <c:numCache>
                <c:formatCode>General</c:formatCode>
                <c:ptCount val="7"/>
                <c:pt idx="5">
                  <c:v>1</c:v>
                </c:pt>
              </c:numCache>
            </c:numRef>
          </c:val>
        </c:ser>
        <c:ser>
          <c:idx val="20"/>
          <c:order val="20"/>
          <c:tx>
            <c:strRef>
              <c:f>Sheet2!$V$3:$V$4</c:f>
              <c:strCache>
                <c:ptCount val="1"/>
                <c:pt idx="0">
                  <c:v>Republic of Moldova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Sheet2!$V$5:$V$12</c:f>
              <c:numCache>
                <c:formatCode>General</c:formatCode>
                <c:ptCount val="7"/>
                <c:pt idx="3">
                  <c:v>1</c:v>
                </c:pt>
              </c:numCache>
            </c:numRef>
          </c:val>
        </c:ser>
        <c:ser>
          <c:idx val="21"/>
          <c:order val="21"/>
          <c:tx>
            <c:strRef>
              <c:f>Sheet2!$W$3:$W$4</c:f>
              <c:strCache>
                <c:ptCount val="1"/>
                <c:pt idx="0">
                  <c:v>Romania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Sheet2!$W$5:$W$12</c:f>
              <c:numCache>
                <c:formatCode>General</c:formatCode>
                <c:ptCount val="7"/>
                <c:pt idx="1">
                  <c:v>4</c:v>
                </c:pt>
                <c:pt idx="2">
                  <c:v>13</c:v>
                </c:pt>
              </c:numCache>
            </c:numRef>
          </c:val>
        </c:ser>
        <c:ser>
          <c:idx val="22"/>
          <c:order val="22"/>
          <c:tx>
            <c:strRef>
              <c:f>Sheet2!$X$3:$X$4</c:f>
              <c:strCache>
                <c:ptCount val="1"/>
                <c:pt idx="0">
                  <c:v>Russian Federation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Sheet2!$X$5:$X$12</c:f>
              <c:numCache>
                <c:formatCode>General</c:formatCode>
                <c:ptCount val="7"/>
                <c:pt idx="1">
                  <c:v>2</c:v>
                </c:pt>
                <c:pt idx="4">
                  <c:v>4</c:v>
                </c:pt>
                <c:pt idx="5">
                  <c:v>1</c:v>
                </c:pt>
                <c:pt idx="6">
                  <c:v>6</c:v>
                </c:pt>
              </c:numCache>
            </c:numRef>
          </c:val>
        </c:ser>
        <c:ser>
          <c:idx val="23"/>
          <c:order val="23"/>
          <c:tx>
            <c:strRef>
              <c:f>Sheet2!$Y$3:$Y$4</c:f>
              <c:strCache>
                <c:ptCount val="1"/>
                <c:pt idx="0">
                  <c:v>Thailand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Sheet2!$Y$5:$Y$12</c:f>
              <c:numCache>
                <c:formatCode>General</c:formatCode>
                <c:ptCount val="7"/>
                <c:pt idx="0">
                  <c:v>1</c:v>
                </c:pt>
                <c:pt idx="1">
                  <c:v>13</c:v>
                </c:pt>
                <c:pt idx="2">
                  <c:v>19</c:v>
                </c:pt>
                <c:pt idx="3">
                  <c:v>5</c:v>
                </c:pt>
                <c:pt idx="5">
                  <c:v>10</c:v>
                </c:pt>
              </c:numCache>
            </c:numRef>
          </c:val>
        </c:ser>
        <c:ser>
          <c:idx val="24"/>
          <c:order val="24"/>
          <c:tx>
            <c:strRef>
              <c:f>Sheet2!$Z$3:$Z$4</c:f>
              <c:strCache>
                <c:ptCount val="1"/>
                <c:pt idx="0">
                  <c:v>Tunisia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Sheet2!$Z$5:$Z$12</c:f>
              <c:numCache>
                <c:formatCode>General</c:formatCode>
                <c:ptCount val="7"/>
                <c:pt idx="0">
                  <c:v>5</c:v>
                </c:pt>
                <c:pt idx="1">
                  <c:v>8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ser>
          <c:idx val="25"/>
          <c:order val="25"/>
          <c:tx>
            <c:strRef>
              <c:f>Sheet2!$AA$3:$AA$4</c:f>
              <c:strCache>
                <c:ptCount val="1"/>
                <c:pt idx="0">
                  <c:v>United Kingdom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Sheet2!$AA$5:$AA$12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13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</c:ser>
        <c:ser>
          <c:idx val="26"/>
          <c:order val="26"/>
          <c:tx>
            <c:strRef>
              <c:f>Sheet2!$AB$3:$AB$4</c:f>
              <c:strCache>
                <c:ptCount val="1"/>
                <c:pt idx="0">
                  <c:v>United States of America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Sheet2!$AB$5:$AB$12</c:f>
              <c:numCache>
                <c:formatCode>General</c:formatCode>
                <c:ptCount val="7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</c:ser>
        <c:ser>
          <c:idx val="27"/>
          <c:order val="27"/>
          <c:tx>
            <c:strRef>
              <c:f>Sheet2!$AC$3:$AC$4</c:f>
              <c:strCache>
                <c:ptCount val="1"/>
                <c:pt idx="0">
                  <c:v>Viet Nam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Sheet2!$AC$5:$AC$12</c:f>
              <c:numCache>
                <c:formatCode>General</c:formatCode>
                <c:ptCount val="7"/>
                <c:pt idx="0">
                  <c:v>9</c:v>
                </c:pt>
                <c:pt idx="1">
                  <c:v>24</c:v>
                </c:pt>
                <c:pt idx="2">
                  <c:v>1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0368128"/>
        <c:axId val="200369664"/>
      </c:barChart>
      <c:catAx>
        <c:axId val="20036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369664"/>
        <c:crosses val="autoZero"/>
        <c:auto val="1"/>
        <c:lblAlgn val="ctr"/>
        <c:lblOffset val="100"/>
        <c:noMultiLvlLbl val="0"/>
      </c:catAx>
      <c:valAx>
        <c:axId val="20036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36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[RubeNS data.xlsx]Sheet3!PivotTable2</c:name>
    <c:fmtId val="8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Sheet3!$B$3:$B$4</c:f>
              <c:strCache>
                <c:ptCount val="1"/>
                <c:pt idx="0">
                  <c:v>1a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Sheet3!$A$5:$A$22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Sheet3!$B$5:$B$22</c:f>
              <c:numCache>
                <c:formatCode>General</c:formatCode>
                <c:ptCount val="17"/>
                <c:pt idx="0">
                  <c:v>5</c:v>
                </c:pt>
                <c:pt idx="1">
                  <c:v>4</c:v>
                </c:pt>
                <c:pt idx="2">
                  <c:v>1</c:v>
                </c:pt>
                <c:pt idx="4">
                  <c:v>1</c:v>
                </c:pt>
                <c:pt idx="6">
                  <c:v>1</c:v>
                </c:pt>
                <c:pt idx="7">
                  <c:v>1</c:v>
                </c:pt>
                <c:pt idx="11">
                  <c:v>1</c:v>
                </c:pt>
                <c:pt idx="12">
                  <c:v>1</c:v>
                </c:pt>
                <c:pt idx="1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Sheet3!$C$3:$C$4</c:f>
              <c:strCache>
                <c:ptCount val="1"/>
                <c:pt idx="0">
                  <c:v>1B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Sheet3!$A$5:$A$22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Sheet3!$C$5:$C$22</c:f>
              <c:numCache>
                <c:formatCode>General</c:formatCode>
                <c:ptCount val="17"/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Sheet3!$D$3:$D$4</c:f>
              <c:strCache>
                <c:ptCount val="1"/>
                <c:pt idx="0">
                  <c:v>1C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Sheet3!$A$5:$A$22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Sheet3!$D$5:$D$22</c:f>
              <c:numCache>
                <c:formatCode>General</c:formatCode>
                <c:ptCount val="17"/>
                <c:pt idx="0">
                  <c:v>2</c:v>
                </c:pt>
                <c:pt idx="2">
                  <c:v>1</c:v>
                </c:pt>
                <c:pt idx="4">
                  <c:v>7</c:v>
                </c:pt>
                <c:pt idx="5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Sheet3!$E$3:$E$4</c:f>
              <c:strCache>
                <c:ptCount val="1"/>
                <c:pt idx="0">
                  <c:v>1E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Sheet3!$A$5:$A$22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Sheet3!$E$5:$E$22</c:f>
              <c:numCache>
                <c:formatCode>General</c:formatCode>
                <c:ptCount val="17"/>
                <c:pt idx="0">
                  <c:v>27</c:v>
                </c:pt>
                <c:pt idx="1">
                  <c:v>20</c:v>
                </c:pt>
                <c:pt idx="2">
                  <c:v>9</c:v>
                </c:pt>
                <c:pt idx="3">
                  <c:v>6</c:v>
                </c:pt>
                <c:pt idx="4">
                  <c:v>5</c:v>
                </c:pt>
                <c:pt idx="5">
                  <c:v>15</c:v>
                </c:pt>
                <c:pt idx="6">
                  <c:v>13</c:v>
                </c:pt>
                <c:pt idx="7">
                  <c:v>59</c:v>
                </c:pt>
                <c:pt idx="8">
                  <c:v>68</c:v>
                </c:pt>
                <c:pt idx="9">
                  <c:v>33</c:v>
                </c:pt>
                <c:pt idx="10">
                  <c:v>31</c:v>
                </c:pt>
                <c:pt idx="11">
                  <c:v>40</c:v>
                </c:pt>
                <c:pt idx="12">
                  <c:v>25</c:v>
                </c:pt>
                <c:pt idx="13">
                  <c:v>6</c:v>
                </c:pt>
                <c:pt idx="14">
                  <c:v>30</c:v>
                </c:pt>
                <c:pt idx="15">
                  <c:v>11</c:v>
                </c:pt>
                <c:pt idx="16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Sheet3!$F$3:$F$4</c:f>
              <c:strCache>
                <c:ptCount val="1"/>
                <c:pt idx="0">
                  <c:v>1F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Sheet3!$A$5:$A$22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Sheet3!$F$5:$F$22</c:f>
              <c:numCache>
                <c:formatCode>General</c:formatCode>
                <c:ptCount val="17"/>
                <c:pt idx="0">
                  <c:v>2</c:v>
                </c:pt>
                <c:pt idx="2">
                  <c:v>2</c:v>
                </c:pt>
              </c:numCache>
            </c:numRef>
          </c:val>
        </c:ser>
        <c:ser>
          <c:idx val="5"/>
          <c:order val="5"/>
          <c:tx>
            <c:strRef>
              <c:f>Sheet3!$G$3:$G$4</c:f>
              <c:strCache>
                <c:ptCount val="1"/>
                <c:pt idx="0">
                  <c:v>1G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Sheet3!$A$5:$A$22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Sheet3!$G$5:$G$22</c:f>
              <c:numCache>
                <c:formatCode>General</c:formatCode>
                <c:ptCount val="17"/>
                <c:pt idx="1">
                  <c:v>1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</c:v>
                </c:pt>
                <c:pt idx="7">
                  <c:v>2</c:v>
                </c:pt>
                <c:pt idx="8">
                  <c:v>16</c:v>
                </c:pt>
                <c:pt idx="10">
                  <c:v>1</c:v>
                </c:pt>
                <c:pt idx="11">
                  <c:v>3</c:v>
                </c:pt>
                <c:pt idx="12">
                  <c:v>3</c:v>
                </c:pt>
                <c:pt idx="14">
                  <c:v>1</c:v>
                </c:pt>
                <c:pt idx="16">
                  <c:v>2</c:v>
                </c:pt>
              </c:numCache>
            </c:numRef>
          </c:val>
        </c:ser>
        <c:ser>
          <c:idx val="6"/>
          <c:order val="6"/>
          <c:tx>
            <c:strRef>
              <c:f>Sheet3!$H$3:$H$4</c:f>
              <c:strCache>
                <c:ptCount val="1"/>
                <c:pt idx="0">
                  <c:v>1H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Sheet3!$A$5:$A$22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Sheet3!$H$5:$H$22</c:f>
              <c:numCache>
                <c:formatCode>General</c:formatCode>
                <c:ptCount val="17"/>
                <c:pt idx="1">
                  <c:v>3</c:v>
                </c:pt>
                <c:pt idx="4">
                  <c:v>5</c:v>
                </c:pt>
                <c:pt idx="5">
                  <c:v>10</c:v>
                </c:pt>
                <c:pt idx="6">
                  <c:v>7</c:v>
                </c:pt>
                <c:pt idx="7">
                  <c:v>2</c:v>
                </c:pt>
                <c:pt idx="8">
                  <c:v>7</c:v>
                </c:pt>
              </c:numCache>
            </c:numRef>
          </c:val>
        </c:ser>
        <c:ser>
          <c:idx val="7"/>
          <c:order val="7"/>
          <c:tx>
            <c:strRef>
              <c:f>Sheet3!$I$3:$I$4</c:f>
              <c:strCache>
                <c:ptCount val="1"/>
                <c:pt idx="0">
                  <c:v>1J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Sheet3!$A$5:$A$22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Sheet3!$I$5:$I$22</c:f>
              <c:numCache>
                <c:formatCode>General</c:formatCode>
                <c:ptCount val="17"/>
                <c:pt idx="1">
                  <c:v>1</c:v>
                </c:pt>
                <c:pt idx="2">
                  <c:v>7</c:v>
                </c:pt>
                <c:pt idx="3">
                  <c:v>3</c:v>
                </c:pt>
                <c:pt idx="4">
                  <c:v>12</c:v>
                </c:pt>
                <c:pt idx="5">
                  <c:v>17</c:v>
                </c:pt>
                <c:pt idx="8">
                  <c:v>2</c:v>
                </c:pt>
                <c:pt idx="10">
                  <c:v>4</c:v>
                </c:pt>
                <c:pt idx="11">
                  <c:v>3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ser>
          <c:idx val="8"/>
          <c:order val="8"/>
          <c:tx>
            <c:strRef>
              <c:f>Sheet3!$J$3:$J$4</c:f>
              <c:strCache>
                <c:ptCount val="1"/>
                <c:pt idx="0">
                  <c:v>2A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Sheet3!$A$5:$A$22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Sheet3!$J$5:$J$22</c:f>
              <c:numCache>
                <c:formatCode>General</c:formatCode>
                <c:ptCount val="17"/>
                <c:pt idx="1">
                  <c:v>3</c:v>
                </c:pt>
                <c:pt idx="13">
                  <c:v>1</c:v>
                </c:pt>
              </c:numCache>
            </c:numRef>
          </c:val>
        </c:ser>
        <c:ser>
          <c:idx val="9"/>
          <c:order val="9"/>
          <c:tx>
            <c:strRef>
              <c:f>Sheet3!$K$3:$K$4</c:f>
              <c:strCache>
                <c:ptCount val="1"/>
                <c:pt idx="0">
                  <c:v>2B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Sheet3!$A$5:$A$22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Sheet3!$K$5:$K$22</c:f>
              <c:numCache>
                <c:formatCode>General</c:formatCode>
                <c:ptCount val="17"/>
                <c:pt idx="0">
                  <c:v>2</c:v>
                </c:pt>
                <c:pt idx="4">
                  <c:v>1</c:v>
                </c:pt>
                <c:pt idx="6">
                  <c:v>4</c:v>
                </c:pt>
                <c:pt idx="7">
                  <c:v>16</c:v>
                </c:pt>
                <c:pt idx="8">
                  <c:v>21</c:v>
                </c:pt>
                <c:pt idx="9">
                  <c:v>27</c:v>
                </c:pt>
                <c:pt idx="10">
                  <c:v>31</c:v>
                </c:pt>
                <c:pt idx="11">
                  <c:v>94</c:v>
                </c:pt>
                <c:pt idx="12">
                  <c:v>79</c:v>
                </c:pt>
                <c:pt idx="13">
                  <c:v>31</c:v>
                </c:pt>
                <c:pt idx="14">
                  <c:v>113</c:v>
                </c:pt>
                <c:pt idx="15">
                  <c:v>307</c:v>
                </c:pt>
                <c:pt idx="16">
                  <c:v>17</c:v>
                </c:pt>
              </c:numCache>
            </c:numRef>
          </c:val>
        </c:ser>
        <c:ser>
          <c:idx val="10"/>
          <c:order val="10"/>
          <c:tx>
            <c:strRef>
              <c:f>Sheet3!$L$3:$L$4</c:f>
              <c:strCache>
                <c:ptCount val="1"/>
                <c:pt idx="0">
                  <c:v>2C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Sheet3!$A$5:$A$22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Sheet3!$L$5:$L$22</c:f>
              <c:numCache>
                <c:formatCode>General</c:formatCode>
                <c:ptCount val="17"/>
                <c:pt idx="0">
                  <c:v>5</c:v>
                </c:pt>
                <c:pt idx="2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649344"/>
        <c:axId val="112650880"/>
      </c:barChart>
      <c:catAx>
        <c:axId val="1126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650880"/>
        <c:crosses val="autoZero"/>
        <c:auto val="1"/>
        <c:lblAlgn val="ctr"/>
        <c:lblOffset val="100"/>
        <c:noMultiLvlLbl val="0"/>
      </c:catAx>
      <c:valAx>
        <c:axId val="11265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64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[RubeNS data.xlsx]Sheet3!PivotTable2</c:name>
    <c:fmtId val="9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Sheet3!$B$3:$B$4</c:f>
              <c:strCache>
                <c:ptCount val="1"/>
                <c:pt idx="0">
                  <c:v>1a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Sheet3!$A$5:$A$22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Sheet3!$B$5:$B$22</c:f>
              <c:numCache>
                <c:formatCode>General</c:formatCode>
                <c:ptCount val="17"/>
                <c:pt idx="0">
                  <c:v>5</c:v>
                </c:pt>
                <c:pt idx="1">
                  <c:v>4</c:v>
                </c:pt>
                <c:pt idx="2">
                  <c:v>1</c:v>
                </c:pt>
                <c:pt idx="4">
                  <c:v>1</c:v>
                </c:pt>
                <c:pt idx="6">
                  <c:v>1</c:v>
                </c:pt>
                <c:pt idx="7">
                  <c:v>1</c:v>
                </c:pt>
                <c:pt idx="11">
                  <c:v>1</c:v>
                </c:pt>
                <c:pt idx="12">
                  <c:v>1</c:v>
                </c:pt>
                <c:pt idx="1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Sheet3!$C$3:$C$4</c:f>
              <c:strCache>
                <c:ptCount val="1"/>
                <c:pt idx="0">
                  <c:v>1B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Sheet3!$A$5:$A$22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Sheet3!$C$5:$C$22</c:f>
              <c:numCache>
                <c:formatCode>General</c:formatCode>
                <c:ptCount val="17"/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Sheet3!$D$3:$D$4</c:f>
              <c:strCache>
                <c:ptCount val="1"/>
                <c:pt idx="0">
                  <c:v>1C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Sheet3!$A$5:$A$22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Sheet3!$D$5:$D$22</c:f>
              <c:numCache>
                <c:formatCode>General</c:formatCode>
                <c:ptCount val="17"/>
                <c:pt idx="0">
                  <c:v>2</c:v>
                </c:pt>
                <c:pt idx="2">
                  <c:v>1</c:v>
                </c:pt>
                <c:pt idx="4">
                  <c:v>7</c:v>
                </c:pt>
                <c:pt idx="5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Sheet3!$E$3:$E$4</c:f>
              <c:strCache>
                <c:ptCount val="1"/>
                <c:pt idx="0">
                  <c:v>1E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Sheet3!$A$5:$A$22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Sheet3!$E$5:$E$22</c:f>
              <c:numCache>
                <c:formatCode>General</c:formatCode>
                <c:ptCount val="17"/>
                <c:pt idx="0">
                  <c:v>27</c:v>
                </c:pt>
                <c:pt idx="1">
                  <c:v>20</c:v>
                </c:pt>
                <c:pt idx="2">
                  <c:v>9</c:v>
                </c:pt>
                <c:pt idx="3">
                  <c:v>6</c:v>
                </c:pt>
                <c:pt idx="4">
                  <c:v>5</c:v>
                </c:pt>
                <c:pt idx="5">
                  <c:v>15</c:v>
                </c:pt>
                <c:pt idx="6">
                  <c:v>13</c:v>
                </c:pt>
                <c:pt idx="7">
                  <c:v>59</c:v>
                </c:pt>
                <c:pt idx="8">
                  <c:v>68</c:v>
                </c:pt>
                <c:pt idx="9">
                  <c:v>33</c:v>
                </c:pt>
                <c:pt idx="10">
                  <c:v>31</c:v>
                </c:pt>
                <c:pt idx="11">
                  <c:v>40</c:v>
                </c:pt>
                <c:pt idx="12">
                  <c:v>25</c:v>
                </c:pt>
                <c:pt idx="13">
                  <c:v>6</c:v>
                </c:pt>
                <c:pt idx="14">
                  <c:v>30</c:v>
                </c:pt>
                <c:pt idx="15">
                  <c:v>11</c:v>
                </c:pt>
                <c:pt idx="16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Sheet3!$F$3:$F$4</c:f>
              <c:strCache>
                <c:ptCount val="1"/>
                <c:pt idx="0">
                  <c:v>1F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Sheet3!$A$5:$A$22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Sheet3!$F$5:$F$22</c:f>
              <c:numCache>
                <c:formatCode>General</c:formatCode>
                <c:ptCount val="17"/>
                <c:pt idx="0">
                  <c:v>2</c:v>
                </c:pt>
                <c:pt idx="2">
                  <c:v>2</c:v>
                </c:pt>
              </c:numCache>
            </c:numRef>
          </c:val>
        </c:ser>
        <c:ser>
          <c:idx val="5"/>
          <c:order val="5"/>
          <c:tx>
            <c:strRef>
              <c:f>Sheet3!$G$3:$G$4</c:f>
              <c:strCache>
                <c:ptCount val="1"/>
                <c:pt idx="0">
                  <c:v>1G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Sheet3!$A$5:$A$22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Sheet3!$G$5:$G$22</c:f>
              <c:numCache>
                <c:formatCode>General</c:formatCode>
                <c:ptCount val="17"/>
                <c:pt idx="1">
                  <c:v>1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</c:v>
                </c:pt>
                <c:pt idx="7">
                  <c:v>2</c:v>
                </c:pt>
                <c:pt idx="8">
                  <c:v>16</c:v>
                </c:pt>
                <c:pt idx="10">
                  <c:v>1</c:v>
                </c:pt>
                <c:pt idx="11">
                  <c:v>3</c:v>
                </c:pt>
                <c:pt idx="12">
                  <c:v>3</c:v>
                </c:pt>
                <c:pt idx="14">
                  <c:v>1</c:v>
                </c:pt>
                <c:pt idx="16">
                  <c:v>2</c:v>
                </c:pt>
              </c:numCache>
            </c:numRef>
          </c:val>
        </c:ser>
        <c:ser>
          <c:idx val="6"/>
          <c:order val="6"/>
          <c:tx>
            <c:strRef>
              <c:f>Sheet3!$H$3:$H$4</c:f>
              <c:strCache>
                <c:ptCount val="1"/>
                <c:pt idx="0">
                  <c:v>1H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Sheet3!$A$5:$A$22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Sheet3!$H$5:$H$22</c:f>
              <c:numCache>
                <c:formatCode>General</c:formatCode>
                <c:ptCount val="17"/>
                <c:pt idx="1">
                  <c:v>3</c:v>
                </c:pt>
                <c:pt idx="4">
                  <c:v>5</c:v>
                </c:pt>
                <c:pt idx="5">
                  <c:v>10</c:v>
                </c:pt>
                <c:pt idx="6">
                  <c:v>7</c:v>
                </c:pt>
                <c:pt idx="7">
                  <c:v>2</c:v>
                </c:pt>
                <c:pt idx="8">
                  <c:v>7</c:v>
                </c:pt>
              </c:numCache>
            </c:numRef>
          </c:val>
        </c:ser>
        <c:ser>
          <c:idx val="7"/>
          <c:order val="7"/>
          <c:tx>
            <c:strRef>
              <c:f>Sheet3!$I$3:$I$4</c:f>
              <c:strCache>
                <c:ptCount val="1"/>
                <c:pt idx="0">
                  <c:v>1J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Sheet3!$A$5:$A$22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Sheet3!$I$5:$I$22</c:f>
              <c:numCache>
                <c:formatCode>General</c:formatCode>
                <c:ptCount val="17"/>
                <c:pt idx="1">
                  <c:v>1</c:v>
                </c:pt>
                <c:pt idx="2">
                  <c:v>7</c:v>
                </c:pt>
                <c:pt idx="3">
                  <c:v>3</c:v>
                </c:pt>
                <c:pt idx="4">
                  <c:v>12</c:v>
                </c:pt>
                <c:pt idx="5">
                  <c:v>17</c:v>
                </c:pt>
                <c:pt idx="8">
                  <c:v>2</c:v>
                </c:pt>
                <c:pt idx="10">
                  <c:v>4</c:v>
                </c:pt>
                <c:pt idx="11">
                  <c:v>3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ser>
          <c:idx val="8"/>
          <c:order val="8"/>
          <c:tx>
            <c:strRef>
              <c:f>Sheet3!$J$3:$J$4</c:f>
              <c:strCache>
                <c:ptCount val="1"/>
                <c:pt idx="0">
                  <c:v>2A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Sheet3!$A$5:$A$22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Sheet3!$J$5:$J$22</c:f>
              <c:numCache>
                <c:formatCode>General</c:formatCode>
                <c:ptCount val="17"/>
                <c:pt idx="1">
                  <c:v>3</c:v>
                </c:pt>
                <c:pt idx="13">
                  <c:v>1</c:v>
                </c:pt>
              </c:numCache>
            </c:numRef>
          </c:val>
        </c:ser>
        <c:ser>
          <c:idx val="9"/>
          <c:order val="9"/>
          <c:tx>
            <c:strRef>
              <c:f>Sheet3!$K$3:$K$4</c:f>
              <c:strCache>
                <c:ptCount val="1"/>
                <c:pt idx="0">
                  <c:v>2B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Sheet3!$A$5:$A$22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Sheet3!$K$5:$K$22</c:f>
              <c:numCache>
                <c:formatCode>General</c:formatCode>
                <c:ptCount val="17"/>
                <c:pt idx="0">
                  <c:v>2</c:v>
                </c:pt>
                <c:pt idx="4">
                  <c:v>1</c:v>
                </c:pt>
                <c:pt idx="6">
                  <c:v>4</c:v>
                </c:pt>
                <c:pt idx="7">
                  <c:v>16</c:v>
                </c:pt>
                <c:pt idx="8">
                  <c:v>21</c:v>
                </c:pt>
                <c:pt idx="9">
                  <c:v>27</c:v>
                </c:pt>
                <c:pt idx="10">
                  <c:v>31</c:v>
                </c:pt>
                <c:pt idx="11">
                  <c:v>94</c:v>
                </c:pt>
                <c:pt idx="12">
                  <c:v>79</c:v>
                </c:pt>
                <c:pt idx="13">
                  <c:v>31</c:v>
                </c:pt>
                <c:pt idx="14">
                  <c:v>113</c:v>
                </c:pt>
                <c:pt idx="15">
                  <c:v>307</c:v>
                </c:pt>
                <c:pt idx="16">
                  <c:v>17</c:v>
                </c:pt>
              </c:numCache>
            </c:numRef>
          </c:val>
        </c:ser>
        <c:ser>
          <c:idx val="10"/>
          <c:order val="10"/>
          <c:tx>
            <c:strRef>
              <c:f>Sheet3!$L$3:$L$4</c:f>
              <c:strCache>
                <c:ptCount val="1"/>
                <c:pt idx="0">
                  <c:v>2C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Sheet3!$A$5:$A$22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Sheet3!$L$5:$L$22</c:f>
              <c:numCache>
                <c:formatCode>General</c:formatCode>
                <c:ptCount val="17"/>
                <c:pt idx="0">
                  <c:v>5</c:v>
                </c:pt>
                <c:pt idx="2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290624"/>
        <c:axId val="113431680"/>
      </c:barChart>
      <c:catAx>
        <c:axId val="11329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31680"/>
        <c:crosses val="autoZero"/>
        <c:auto val="1"/>
        <c:lblAlgn val="ctr"/>
        <c:lblOffset val="100"/>
        <c:noMultiLvlLbl val="0"/>
      </c:catAx>
      <c:valAx>
        <c:axId val="11343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29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54590199533489348"/>
          <c:y val="0.19091906477486695"/>
          <c:w val="0.36804295589251218"/>
          <c:h val="0.70054526794730521"/>
        </c:manualLayout>
      </c:layout>
      <c:lineChart>
        <c:grouping val="standard"/>
        <c:varyColors val="0"/>
        <c:ser>
          <c:idx val="8"/>
          <c:order val="0"/>
          <c:tx>
            <c:strRef>
              <c:f>Sheet2!$A$10</c:f>
              <c:strCache>
                <c:ptCount val="1"/>
                <c:pt idx="0">
                  <c:v>AFRO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Sheet2!$B$2:$R$2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Sheet2!$B$10:$R$10</c:f>
              <c:numCache>
                <c:formatCode>General</c:formatCode>
                <c:ptCount val="17"/>
                <c:pt idx="0">
                  <c:v>39</c:v>
                </c:pt>
                <c:pt idx="1">
                  <c:v>89</c:v>
                </c:pt>
                <c:pt idx="2">
                  <c:v>36</c:v>
                </c:pt>
                <c:pt idx="3">
                  <c:v>15</c:v>
                </c:pt>
                <c:pt idx="4">
                  <c:v>24</c:v>
                </c:pt>
                <c:pt idx="5">
                  <c:v>42</c:v>
                </c:pt>
                <c:pt idx="6">
                  <c:v>31</c:v>
                </c:pt>
                <c:pt idx="7">
                  <c:v>6</c:v>
                </c:pt>
                <c:pt idx="8">
                  <c:v>7</c:v>
                </c:pt>
                <c:pt idx="9">
                  <c:v>65</c:v>
                </c:pt>
                <c:pt idx="10">
                  <c:v>350</c:v>
                </c:pt>
                <c:pt idx="11">
                  <c:v>184</c:v>
                </c:pt>
                <c:pt idx="12">
                  <c:v>117</c:v>
                </c:pt>
                <c:pt idx="13">
                  <c:v>85</c:v>
                </c:pt>
                <c:pt idx="14">
                  <c:v>50</c:v>
                </c:pt>
                <c:pt idx="15">
                  <c:v>27</c:v>
                </c:pt>
                <c:pt idx="16">
                  <c:v>9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Sheet2!$A$29</c:f>
              <c:strCache>
                <c:ptCount val="1"/>
                <c:pt idx="0">
                  <c:v>AMRO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Sheet2!$B$2:$R$2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Sheet2!$B$29:$R$29</c:f>
              <c:numCache>
                <c:formatCode>General</c:formatCode>
                <c:ptCount val="17"/>
                <c:pt idx="0">
                  <c:v>16</c:v>
                </c:pt>
                <c:pt idx="1">
                  <c:v>32</c:v>
                </c:pt>
                <c:pt idx="2">
                  <c:v>13</c:v>
                </c:pt>
                <c:pt idx="3">
                  <c:v>10</c:v>
                </c:pt>
                <c:pt idx="4">
                  <c:v>17</c:v>
                </c:pt>
                <c:pt idx="5">
                  <c:v>21</c:v>
                </c:pt>
                <c:pt idx="6">
                  <c:v>24</c:v>
                </c:pt>
                <c:pt idx="7">
                  <c:v>16</c:v>
                </c:pt>
                <c:pt idx="8">
                  <c:v>54</c:v>
                </c:pt>
                <c:pt idx="9">
                  <c:v>34</c:v>
                </c:pt>
                <c:pt idx="10">
                  <c:v>104</c:v>
                </c:pt>
                <c:pt idx="11">
                  <c:v>334</c:v>
                </c:pt>
                <c:pt idx="12">
                  <c:v>61</c:v>
                </c:pt>
                <c:pt idx="13">
                  <c:v>245</c:v>
                </c:pt>
                <c:pt idx="14">
                  <c:v>400</c:v>
                </c:pt>
                <c:pt idx="15">
                  <c:v>240</c:v>
                </c:pt>
                <c:pt idx="16">
                  <c:v>31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Sheet2!$A$42</c:f>
              <c:strCache>
                <c:ptCount val="1"/>
                <c:pt idx="0">
                  <c:v>EMRO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Sheet2!$B$2:$R$2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Sheet2!$B$42:$R$42</c:f>
              <c:numCache>
                <c:formatCode>General</c:formatCode>
                <c:ptCount val="17"/>
                <c:pt idx="0">
                  <c:v>6</c:v>
                </c:pt>
                <c:pt idx="1">
                  <c:v>6</c:v>
                </c:pt>
                <c:pt idx="2">
                  <c:v>23</c:v>
                </c:pt>
                <c:pt idx="3">
                  <c:v>24</c:v>
                </c:pt>
                <c:pt idx="4">
                  <c:v>27</c:v>
                </c:pt>
                <c:pt idx="5">
                  <c:v>10</c:v>
                </c:pt>
                <c:pt idx="6">
                  <c:v>5</c:v>
                </c:pt>
                <c:pt idx="7">
                  <c:v>39</c:v>
                </c:pt>
                <c:pt idx="8">
                  <c:v>36</c:v>
                </c:pt>
                <c:pt idx="9">
                  <c:v>68</c:v>
                </c:pt>
                <c:pt idx="10">
                  <c:v>97</c:v>
                </c:pt>
                <c:pt idx="11">
                  <c:v>34</c:v>
                </c:pt>
                <c:pt idx="12">
                  <c:v>221</c:v>
                </c:pt>
                <c:pt idx="13">
                  <c:v>161</c:v>
                </c:pt>
                <c:pt idx="14">
                  <c:v>98</c:v>
                </c:pt>
                <c:pt idx="15">
                  <c:v>170</c:v>
                </c:pt>
                <c:pt idx="16">
                  <c:v>12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Sheet2!$A$63</c:f>
              <c:strCache>
                <c:ptCount val="1"/>
                <c:pt idx="0">
                  <c:v>EURO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Sheet2!$B$2:$R$2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Sheet2!$B$63:$R$63</c:f>
              <c:numCache>
                <c:formatCode>General</c:formatCode>
                <c:ptCount val="17"/>
                <c:pt idx="0">
                  <c:v>17</c:v>
                </c:pt>
                <c:pt idx="1">
                  <c:v>57</c:v>
                </c:pt>
                <c:pt idx="2">
                  <c:v>31</c:v>
                </c:pt>
                <c:pt idx="3">
                  <c:v>281</c:v>
                </c:pt>
                <c:pt idx="4">
                  <c:v>142</c:v>
                </c:pt>
                <c:pt idx="5">
                  <c:v>93</c:v>
                </c:pt>
                <c:pt idx="6">
                  <c:v>625</c:v>
                </c:pt>
                <c:pt idx="7">
                  <c:v>582</c:v>
                </c:pt>
                <c:pt idx="8">
                  <c:v>499</c:v>
                </c:pt>
                <c:pt idx="9">
                  <c:v>334</c:v>
                </c:pt>
                <c:pt idx="10">
                  <c:v>604</c:v>
                </c:pt>
                <c:pt idx="11">
                  <c:v>2012</c:v>
                </c:pt>
                <c:pt idx="12">
                  <c:v>2155</c:v>
                </c:pt>
                <c:pt idx="13">
                  <c:v>1521</c:v>
                </c:pt>
                <c:pt idx="14">
                  <c:v>1131</c:v>
                </c:pt>
                <c:pt idx="15">
                  <c:v>960</c:v>
                </c:pt>
                <c:pt idx="16">
                  <c:v>314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Sheet2!$A$77</c:f>
              <c:strCache>
                <c:ptCount val="1"/>
                <c:pt idx="0">
                  <c:v>SEARO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Sheet2!$B$2:$R$2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Sheet2!$B$77:$R$77</c:f>
              <c:numCache>
                <c:formatCode>General</c:formatCode>
                <c:ptCount val="17"/>
                <c:pt idx="0">
                  <c:v>4</c:v>
                </c:pt>
                <c:pt idx="1">
                  <c:v>7</c:v>
                </c:pt>
                <c:pt idx="2">
                  <c:v>4</c:v>
                </c:pt>
                <c:pt idx="3">
                  <c:v>6</c:v>
                </c:pt>
                <c:pt idx="4">
                  <c:v>14</c:v>
                </c:pt>
                <c:pt idx="5">
                  <c:v>46</c:v>
                </c:pt>
                <c:pt idx="6">
                  <c:v>52</c:v>
                </c:pt>
                <c:pt idx="7">
                  <c:v>58</c:v>
                </c:pt>
                <c:pt idx="8">
                  <c:v>26</c:v>
                </c:pt>
                <c:pt idx="9">
                  <c:v>24</c:v>
                </c:pt>
                <c:pt idx="10">
                  <c:v>66</c:v>
                </c:pt>
                <c:pt idx="11">
                  <c:v>53</c:v>
                </c:pt>
                <c:pt idx="12">
                  <c:v>44</c:v>
                </c:pt>
                <c:pt idx="13">
                  <c:v>50</c:v>
                </c:pt>
                <c:pt idx="14">
                  <c:v>167</c:v>
                </c:pt>
                <c:pt idx="15">
                  <c:v>179</c:v>
                </c:pt>
                <c:pt idx="16">
                  <c:v>60</c:v>
                </c:pt>
              </c:numCache>
            </c:numRef>
          </c:val>
          <c:smooth val="0"/>
        </c:ser>
        <c:ser>
          <c:idx val="4"/>
          <c:order val="5"/>
          <c:tx>
            <c:strRef>
              <c:f>Sheet2!$A$95</c:f>
              <c:strCache>
                <c:ptCount val="1"/>
                <c:pt idx="0">
                  <c:v>WPRO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Sheet2!$B$2:$R$2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Sheet2!$B$95:$R$95</c:f>
              <c:numCache>
                <c:formatCode>General</c:formatCode>
                <c:ptCount val="17"/>
                <c:pt idx="0">
                  <c:v>55</c:v>
                </c:pt>
                <c:pt idx="1">
                  <c:v>144</c:v>
                </c:pt>
                <c:pt idx="2">
                  <c:v>101</c:v>
                </c:pt>
                <c:pt idx="3">
                  <c:v>101</c:v>
                </c:pt>
                <c:pt idx="4">
                  <c:v>61</c:v>
                </c:pt>
                <c:pt idx="5">
                  <c:v>141</c:v>
                </c:pt>
                <c:pt idx="6">
                  <c:v>214</c:v>
                </c:pt>
                <c:pt idx="7">
                  <c:v>267</c:v>
                </c:pt>
                <c:pt idx="8">
                  <c:v>197</c:v>
                </c:pt>
                <c:pt idx="9">
                  <c:v>137</c:v>
                </c:pt>
                <c:pt idx="10">
                  <c:v>145</c:v>
                </c:pt>
                <c:pt idx="11">
                  <c:v>268</c:v>
                </c:pt>
                <c:pt idx="12">
                  <c:v>246</c:v>
                </c:pt>
                <c:pt idx="13">
                  <c:v>318</c:v>
                </c:pt>
                <c:pt idx="14">
                  <c:v>5465</c:v>
                </c:pt>
                <c:pt idx="15">
                  <c:v>3185</c:v>
                </c:pt>
                <c:pt idx="16">
                  <c:v>1168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458048"/>
        <c:axId val="115459584"/>
      </c:lineChart>
      <c:catAx>
        <c:axId val="11545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9584"/>
        <c:crosses val="autoZero"/>
        <c:auto val="1"/>
        <c:lblAlgn val="ctr"/>
        <c:lblOffset val="100"/>
        <c:tickLblSkip val="1"/>
        <c:noMultiLvlLbl val="0"/>
      </c:catAx>
      <c:valAx>
        <c:axId val="11545958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804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57165741851847429"/>
          <c:y val="0.21543404811207151"/>
          <c:w val="7.4560714305304726E-2"/>
          <c:h val="0.2115804162850005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Sheet2!$A$98</c:f>
              <c:strCache>
                <c:ptCount val="1"/>
                <c:pt idx="0">
                  <c:v>AFRO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Sheet2!$B$97:$R$97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Sheet2!$B$98:$R$98</c:f>
              <c:numCache>
                <c:formatCode>General</c:formatCode>
                <c:ptCount val="17"/>
                <c:pt idx="0">
                  <c:v>39</c:v>
                </c:pt>
                <c:pt idx="1">
                  <c:v>89</c:v>
                </c:pt>
                <c:pt idx="2">
                  <c:v>36</c:v>
                </c:pt>
                <c:pt idx="3">
                  <c:v>15</c:v>
                </c:pt>
                <c:pt idx="4">
                  <c:v>24</c:v>
                </c:pt>
                <c:pt idx="5">
                  <c:v>42</c:v>
                </c:pt>
                <c:pt idx="6">
                  <c:v>31</c:v>
                </c:pt>
                <c:pt idx="7">
                  <c:v>6</c:v>
                </c:pt>
                <c:pt idx="8">
                  <c:v>7</c:v>
                </c:pt>
                <c:pt idx="9">
                  <c:v>65</c:v>
                </c:pt>
                <c:pt idx="10">
                  <c:v>350</c:v>
                </c:pt>
                <c:pt idx="11">
                  <c:v>184</c:v>
                </c:pt>
                <c:pt idx="12">
                  <c:v>117</c:v>
                </c:pt>
                <c:pt idx="13">
                  <c:v>85</c:v>
                </c:pt>
                <c:pt idx="14">
                  <c:v>50</c:v>
                </c:pt>
                <c:pt idx="15">
                  <c:v>27</c:v>
                </c:pt>
                <c:pt idx="16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Sheet2!$A$99</c:f>
              <c:strCache>
                <c:ptCount val="1"/>
                <c:pt idx="0">
                  <c:v>AMRO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Sheet2!$B$97:$R$97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Sheet2!$B$99:$R$99</c:f>
              <c:numCache>
                <c:formatCode>General</c:formatCode>
                <c:ptCount val="17"/>
                <c:pt idx="0">
                  <c:v>16</c:v>
                </c:pt>
                <c:pt idx="1">
                  <c:v>32</c:v>
                </c:pt>
                <c:pt idx="2">
                  <c:v>13</c:v>
                </c:pt>
                <c:pt idx="3">
                  <c:v>10</c:v>
                </c:pt>
                <c:pt idx="4">
                  <c:v>17</c:v>
                </c:pt>
                <c:pt idx="5">
                  <c:v>21</c:v>
                </c:pt>
                <c:pt idx="6">
                  <c:v>24</c:v>
                </c:pt>
                <c:pt idx="7">
                  <c:v>16</c:v>
                </c:pt>
                <c:pt idx="8">
                  <c:v>54</c:v>
                </c:pt>
                <c:pt idx="9">
                  <c:v>34</c:v>
                </c:pt>
                <c:pt idx="10">
                  <c:v>104</c:v>
                </c:pt>
                <c:pt idx="11">
                  <c:v>334</c:v>
                </c:pt>
                <c:pt idx="12">
                  <c:v>61</c:v>
                </c:pt>
                <c:pt idx="13">
                  <c:v>245</c:v>
                </c:pt>
                <c:pt idx="14">
                  <c:v>400</c:v>
                </c:pt>
                <c:pt idx="15">
                  <c:v>240</c:v>
                </c:pt>
                <c:pt idx="16">
                  <c:v>31</c:v>
                </c:pt>
              </c:numCache>
            </c:numRef>
          </c:val>
        </c:ser>
        <c:ser>
          <c:idx val="2"/>
          <c:order val="2"/>
          <c:tx>
            <c:strRef>
              <c:f>Sheet2!$A$100</c:f>
              <c:strCache>
                <c:ptCount val="1"/>
                <c:pt idx="0">
                  <c:v>EMRO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Sheet2!$B$97:$R$97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Sheet2!$B$100:$R$100</c:f>
              <c:numCache>
                <c:formatCode>General</c:formatCode>
                <c:ptCount val="17"/>
                <c:pt idx="0">
                  <c:v>6</c:v>
                </c:pt>
                <c:pt idx="1">
                  <c:v>6</c:v>
                </c:pt>
                <c:pt idx="2">
                  <c:v>23</c:v>
                </c:pt>
                <c:pt idx="3">
                  <c:v>24</c:v>
                </c:pt>
                <c:pt idx="4">
                  <c:v>27</c:v>
                </c:pt>
                <c:pt idx="5">
                  <c:v>10</c:v>
                </c:pt>
                <c:pt idx="6">
                  <c:v>5</c:v>
                </c:pt>
                <c:pt idx="7">
                  <c:v>39</c:v>
                </c:pt>
                <c:pt idx="8">
                  <c:v>36</c:v>
                </c:pt>
                <c:pt idx="9">
                  <c:v>68</c:v>
                </c:pt>
                <c:pt idx="10">
                  <c:v>97</c:v>
                </c:pt>
                <c:pt idx="11">
                  <c:v>34</c:v>
                </c:pt>
                <c:pt idx="12">
                  <c:v>221</c:v>
                </c:pt>
                <c:pt idx="13">
                  <c:v>161</c:v>
                </c:pt>
                <c:pt idx="14">
                  <c:v>98</c:v>
                </c:pt>
                <c:pt idx="15">
                  <c:v>170</c:v>
                </c:pt>
                <c:pt idx="16">
                  <c:v>12</c:v>
                </c:pt>
              </c:numCache>
            </c:numRef>
          </c:val>
        </c:ser>
        <c:ser>
          <c:idx val="3"/>
          <c:order val="3"/>
          <c:tx>
            <c:strRef>
              <c:f>Sheet2!$A$101</c:f>
              <c:strCache>
                <c:ptCount val="1"/>
                <c:pt idx="0">
                  <c:v>EURO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Sheet2!$B$97:$R$97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Sheet2!$B$101:$R$101</c:f>
              <c:numCache>
                <c:formatCode>General</c:formatCode>
                <c:ptCount val="17"/>
                <c:pt idx="0">
                  <c:v>17</c:v>
                </c:pt>
                <c:pt idx="1">
                  <c:v>57</c:v>
                </c:pt>
                <c:pt idx="2">
                  <c:v>31</c:v>
                </c:pt>
                <c:pt idx="3">
                  <c:v>281</c:v>
                </c:pt>
                <c:pt idx="4">
                  <c:v>142</c:v>
                </c:pt>
                <c:pt idx="5">
                  <c:v>93</c:v>
                </c:pt>
                <c:pt idx="6">
                  <c:v>625</c:v>
                </c:pt>
                <c:pt idx="7">
                  <c:v>582</c:v>
                </c:pt>
                <c:pt idx="8">
                  <c:v>499</c:v>
                </c:pt>
                <c:pt idx="9">
                  <c:v>334</c:v>
                </c:pt>
                <c:pt idx="10">
                  <c:v>604</c:v>
                </c:pt>
                <c:pt idx="11">
                  <c:v>2012</c:v>
                </c:pt>
                <c:pt idx="12">
                  <c:v>2155</c:v>
                </c:pt>
                <c:pt idx="13">
                  <c:v>1521</c:v>
                </c:pt>
                <c:pt idx="14">
                  <c:v>1131</c:v>
                </c:pt>
                <c:pt idx="15">
                  <c:v>960</c:v>
                </c:pt>
                <c:pt idx="16">
                  <c:v>314</c:v>
                </c:pt>
              </c:numCache>
            </c:numRef>
          </c:val>
        </c:ser>
        <c:ser>
          <c:idx val="4"/>
          <c:order val="4"/>
          <c:tx>
            <c:strRef>
              <c:f>Sheet2!$A$102</c:f>
              <c:strCache>
                <c:ptCount val="1"/>
                <c:pt idx="0">
                  <c:v>SEARO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Sheet2!$B$97:$R$97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Sheet2!$B$102:$R$102</c:f>
              <c:numCache>
                <c:formatCode>General</c:formatCode>
                <c:ptCount val="17"/>
                <c:pt idx="0">
                  <c:v>4</c:v>
                </c:pt>
                <c:pt idx="1">
                  <c:v>7</c:v>
                </c:pt>
                <c:pt idx="2">
                  <c:v>4</c:v>
                </c:pt>
                <c:pt idx="3">
                  <c:v>6</c:v>
                </c:pt>
                <c:pt idx="4">
                  <c:v>14</c:v>
                </c:pt>
                <c:pt idx="5">
                  <c:v>46</c:v>
                </c:pt>
                <c:pt idx="6">
                  <c:v>52</c:v>
                </c:pt>
                <c:pt idx="7">
                  <c:v>58</c:v>
                </c:pt>
                <c:pt idx="8">
                  <c:v>26</c:v>
                </c:pt>
                <c:pt idx="9">
                  <c:v>24</c:v>
                </c:pt>
                <c:pt idx="10">
                  <c:v>66</c:v>
                </c:pt>
                <c:pt idx="11">
                  <c:v>53</c:v>
                </c:pt>
                <c:pt idx="12">
                  <c:v>44</c:v>
                </c:pt>
                <c:pt idx="13">
                  <c:v>50</c:v>
                </c:pt>
                <c:pt idx="14">
                  <c:v>167</c:v>
                </c:pt>
                <c:pt idx="15">
                  <c:v>179</c:v>
                </c:pt>
                <c:pt idx="16">
                  <c:v>60</c:v>
                </c:pt>
              </c:numCache>
            </c:numRef>
          </c:val>
        </c:ser>
        <c:ser>
          <c:idx val="5"/>
          <c:order val="5"/>
          <c:tx>
            <c:strRef>
              <c:f>Sheet2!$A$103</c:f>
              <c:strCache>
                <c:ptCount val="1"/>
                <c:pt idx="0">
                  <c:v>WPRO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Sheet2!$B$97:$R$97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Sheet2!$B$103:$R$103</c:f>
              <c:numCache>
                <c:formatCode>General</c:formatCode>
                <c:ptCount val="17"/>
                <c:pt idx="0">
                  <c:v>55</c:v>
                </c:pt>
                <c:pt idx="1">
                  <c:v>144</c:v>
                </c:pt>
                <c:pt idx="2">
                  <c:v>101</c:v>
                </c:pt>
                <c:pt idx="3">
                  <c:v>101</c:v>
                </c:pt>
                <c:pt idx="4">
                  <c:v>61</c:v>
                </c:pt>
                <c:pt idx="5">
                  <c:v>141</c:v>
                </c:pt>
                <c:pt idx="6">
                  <c:v>214</c:v>
                </c:pt>
                <c:pt idx="7">
                  <c:v>267</c:v>
                </c:pt>
                <c:pt idx="8">
                  <c:v>197</c:v>
                </c:pt>
                <c:pt idx="9">
                  <c:v>137</c:v>
                </c:pt>
                <c:pt idx="10">
                  <c:v>145</c:v>
                </c:pt>
                <c:pt idx="11">
                  <c:v>268</c:v>
                </c:pt>
                <c:pt idx="12">
                  <c:v>246</c:v>
                </c:pt>
                <c:pt idx="13">
                  <c:v>318</c:v>
                </c:pt>
                <c:pt idx="14">
                  <c:v>5465</c:v>
                </c:pt>
                <c:pt idx="15">
                  <c:v>3185</c:v>
                </c:pt>
                <c:pt idx="16">
                  <c:v>1168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476736"/>
        <c:axId val="117695616"/>
      </c:barChart>
      <c:catAx>
        <c:axId val="11747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5616"/>
        <c:crosses val="autoZero"/>
        <c:auto val="1"/>
        <c:lblAlgn val="ctr"/>
        <c:lblOffset val="100"/>
        <c:noMultiLvlLbl val="0"/>
      </c:catAx>
      <c:valAx>
        <c:axId val="11769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7673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377234833989638"/>
          <c:y val="6.956571680359433E-2"/>
          <c:w val="7.7070526114382351E-2"/>
          <c:h val="0.52253092405928536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Sheet1!$A$24</c:f>
              <c:strCache>
                <c:ptCount val="1"/>
                <c:pt idx="0">
                  <c:v>B2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Sheet1!$G$23:$R$23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Sheet1!$B$24:$R$24</c:f>
              <c:numCache>
                <c:formatCode>General</c:formatCode>
                <c:ptCount val="17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27</c:v>
                </c:pt>
                <c:pt idx="6">
                  <c:v>21</c:v>
                </c:pt>
                <c:pt idx="7">
                  <c:v>0</c:v>
                </c:pt>
                <c:pt idx="8">
                  <c:v>1</c:v>
                </c:pt>
                <c:pt idx="9">
                  <c:v>10</c:v>
                </c:pt>
                <c:pt idx="10">
                  <c:v>52</c:v>
                </c:pt>
                <c:pt idx="11">
                  <c:v>7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Sheet1!$A$25</c:f>
              <c:strCache>
                <c:ptCount val="1"/>
                <c:pt idx="0">
                  <c:v>B3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Sheet1!$G$23:$R$23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Sheet1!$B$25:$R$25</c:f>
              <c:numCache>
                <c:formatCode>General</c:formatCode>
                <c:ptCount val="17"/>
                <c:pt idx="0">
                  <c:v>28</c:v>
                </c:pt>
                <c:pt idx="1">
                  <c:v>71</c:v>
                </c:pt>
                <c:pt idx="2">
                  <c:v>22</c:v>
                </c:pt>
                <c:pt idx="3">
                  <c:v>35</c:v>
                </c:pt>
                <c:pt idx="4">
                  <c:v>30</c:v>
                </c:pt>
                <c:pt idx="5">
                  <c:v>42</c:v>
                </c:pt>
                <c:pt idx="6">
                  <c:v>369</c:v>
                </c:pt>
                <c:pt idx="7">
                  <c:v>20</c:v>
                </c:pt>
                <c:pt idx="8">
                  <c:v>15</c:v>
                </c:pt>
                <c:pt idx="9">
                  <c:v>93</c:v>
                </c:pt>
                <c:pt idx="10">
                  <c:v>385</c:v>
                </c:pt>
                <c:pt idx="11">
                  <c:v>331</c:v>
                </c:pt>
                <c:pt idx="12">
                  <c:v>934</c:v>
                </c:pt>
                <c:pt idx="13">
                  <c:v>458</c:v>
                </c:pt>
                <c:pt idx="14">
                  <c:v>1338</c:v>
                </c:pt>
                <c:pt idx="15">
                  <c:v>478</c:v>
                </c:pt>
                <c:pt idx="16">
                  <c:v>188</c:v>
                </c:pt>
              </c:numCache>
            </c:numRef>
          </c:val>
        </c:ser>
        <c:ser>
          <c:idx val="2"/>
          <c:order val="2"/>
          <c:tx>
            <c:strRef>
              <c:f>Sheet1!$A$26</c:f>
              <c:strCache>
                <c:ptCount val="1"/>
                <c:pt idx="0">
                  <c:v>D4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Sheet1!$G$23:$R$23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Sheet1!$B$26:$R$26</c:f>
              <c:numCache>
                <c:formatCode>General</c:formatCode>
                <c:ptCount val="17"/>
                <c:pt idx="0">
                  <c:v>6</c:v>
                </c:pt>
                <c:pt idx="1">
                  <c:v>6</c:v>
                </c:pt>
                <c:pt idx="2">
                  <c:v>38</c:v>
                </c:pt>
                <c:pt idx="3">
                  <c:v>56</c:v>
                </c:pt>
                <c:pt idx="4">
                  <c:v>108</c:v>
                </c:pt>
                <c:pt idx="5">
                  <c:v>45</c:v>
                </c:pt>
                <c:pt idx="6">
                  <c:v>153</c:v>
                </c:pt>
                <c:pt idx="7">
                  <c:v>550</c:v>
                </c:pt>
                <c:pt idx="8">
                  <c:v>423</c:v>
                </c:pt>
                <c:pt idx="9">
                  <c:v>329</c:v>
                </c:pt>
                <c:pt idx="10">
                  <c:v>599</c:v>
                </c:pt>
                <c:pt idx="11">
                  <c:v>2003</c:v>
                </c:pt>
                <c:pt idx="12">
                  <c:v>914</c:v>
                </c:pt>
                <c:pt idx="13">
                  <c:v>131</c:v>
                </c:pt>
                <c:pt idx="14">
                  <c:v>37</c:v>
                </c:pt>
                <c:pt idx="15">
                  <c:v>61</c:v>
                </c:pt>
                <c:pt idx="16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Sheet1!$A$27</c:f>
              <c:strCache>
                <c:ptCount val="1"/>
                <c:pt idx="0">
                  <c:v>D5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Sheet1!$G$23:$R$23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Sheet1!$B$27:$R$27</c:f>
              <c:numCache>
                <c:formatCode>General</c:formatCode>
                <c:ptCount val="17"/>
                <c:pt idx="0">
                  <c:v>21</c:v>
                </c:pt>
                <c:pt idx="1">
                  <c:v>82</c:v>
                </c:pt>
                <c:pt idx="2">
                  <c:v>40</c:v>
                </c:pt>
                <c:pt idx="3">
                  <c:v>7</c:v>
                </c:pt>
                <c:pt idx="4">
                  <c:v>16</c:v>
                </c:pt>
                <c:pt idx="5">
                  <c:v>12</c:v>
                </c:pt>
                <c:pt idx="6">
                  <c:v>34</c:v>
                </c:pt>
                <c:pt idx="7">
                  <c:v>133</c:v>
                </c:pt>
                <c:pt idx="8">
                  <c:v>114</c:v>
                </c:pt>
                <c:pt idx="9">
                  <c:v>17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Sheet1!$A$28</c:f>
              <c:strCache>
                <c:ptCount val="1"/>
                <c:pt idx="0">
                  <c:v>D6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Sheet1!$G$23:$R$23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Sheet1!$B$28:$R$28</c:f>
              <c:numCache>
                <c:formatCode>General</c:formatCode>
                <c:ptCount val="17"/>
                <c:pt idx="0">
                  <c:v>7</c:v>
                </c:pt>
                <c:pt idx="1">
                  <c:v>40</c:v>
                </c:pt>
                <c:pt idx="2">
                  <c:v>2</c:v>
                </c:pt>
                <c:pt idx="3">
                  <c:v>11</c:v>
                </c:pt>
                <c:pt idx="4">
                  <c:v>15</c:v>
                </c:pt>
                <c:pt idx="5">
                  <c:v>20</c:v>
                </c:pt>
                <c:pt idx="6">
                  <c:v>108</c:v>
                </c:pt>
                <c:pt idx="7">
                  <c:v>18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6"/>
          <c:order val="5"/>
          <c:tx>
            <c:strRef>
              <c:f>Sheet1!$A$30</c:f>
              <c:strCache>
                <c:ptCount val="1"/>
                <c:pt idx="0">
                  <c:v>D8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Sheet1!$G$23:$R$23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Sheet1!$B$30:$R$30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115</c:v>
                </c:pt>
                <c:pt idx="4">
                  <c:v>16</c:v>
                </c:pt>
                <c:pt idx="5">
                  <c:v>56</c:v>
                </c:pt>
                <c:pt idx="6">
                  <c:v>60</c:v>
                </c:pt>
                <c:pt idx="7">
                  <c:v>59</c:v>
                </c:pt>
                <c:pt idx="8">
                  <c:v>76</c:v>
                </c:pt>
                <c:pt idx="9">
                  <c:v>37</c:v>
                </c:pt>
                <c:pt idx="10">
                  <c:v>95</c:v>
                </c:pt>
                <c:pt idx="11">
                  <c:v>241</c:v>
                </c:pt>
                <c:pt idx="12">
                  <c:v>820</c:v>
                </c:pt>
                <c:pt idx="13">
                  <c:v>1604</c:v>
                </c:pt>
                <c:pt idx="14">
                  <c:v>1149</c:v>
                </c:pt>
                <c:pt idx="15">
                  <c:v>1062</c:v>
                </c:pt>
                <c:pt idx="16">
                  <c:v>271</c:v>
                </c:pt>
              </c:numCache>
            </c:numRef>
          </c:val>
        </c:ser>
        <c:ser>
          <c:idx val="7"/>
          <c:order val="6"/>
          <c:tx>
            <c:strRef>
              <c:f>Sheet1!$A$31</c:f>
              <c:strCache>
                <c:ptCount val="1"/>
                <c:pt idx="0">
                  <c:v>D9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Sheet1!$G$23:$R$23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Sheet1!$B$31:$R$31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7</c:v>
                </c:pt>
                <c:pt idx="5">
                  <c:v>5</c:v>
                </c:pt>
                <c:pt idx="6">
                  <c:v>3</c:v>
                </c:pt>
                <c:pt idx="7">
                  <c:v>1</c:v>
                </c:pt>
                <c:pt idx="8">
                  <c:v>26</c:v>
                </c:pt>
                <c:pt idx="9">
                  <c:v>28</c:v>
                </c:pt>
                <c:pt idx="10">
                  <c:v>41</c:v>
                </c:pt>
                <c:pt idx="11">
                  <c:v>225</c:v>
                </c:pt>
                <c:pt idx="12">
                  <c:v>91</c:v>
                </c:pt>
                <c:pt idx="13">
                  <c:v>73</c:v>
                </c:pt>
                <c:pt idx="14">
                  <c:v>90</c:v>
                </c:pt>
                <c:pt idx="15">
                  <c:v>21</c:v>
                </c:pt>
                <c:pt idx="16">
                  <c:v>1</c:v>
                </c:pt>
              </c:numCache>
            </c:numRef>
          </c:val>
        </c:ser>
        <c:ser>
          <c:idx val="8"/>
          <c:order val="7"/>
          <c:tx>
            <c:strRef>
              <c:f>Sheet1!$A$32</c:f>
              <c:strCache>
                <c:ptCount val="1"/>
                <c:pt idx="0">
                  <c:v>D10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Sheet1!$G$23:$R$23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Sheet1!$B$32:$R$32</c:f>
              <c:numCache>
                <c:formatCode>General</c:formatCode>
                <c:ptCount val="17"/>
                <c:pt idx="0">
                  <c:v>14</c:v>
                </c:pt>
                <c:pt idx="1">
                  <c:v>13</c:v>
                </c:pt>
                <c:pt idx="2">
                  <c:v>1</c:v>
                </c:pt>
                <c:pt idx="3">
                  <c:v>34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9"/>
          <c:order val="8"/>
          <c:tx>
            <c:strRef>
              <c:f>Sheet1!$A$33</c:f>
              <c:strCache>
                <c:ptCount val="1"/>
                <c:pt idx="0">
                  <c:v>G3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Sheet1!$G$23:$R$23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Sheet1!$B$33:$R$33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3</c:v>
                </c:pt>
                <c:pt idx="7">
                  <c:v>4</c:v>
                </c:pt>
                <c:pt idx="8">
                  <c:v>0</c:v>
                </c:pt>
                <c:pt idx="9">
                  <c:v>0</c:v>
                </c:pt>
                <c:pt idx="10">
                  <c:v>25</c:v>
                </c:pt>
                <c:pt idx="11">
                  <c:v>51</c:v>
                </c:pt>
                <c:pt idx="12">
                  <c:v>1</c:v>
                </c:pt>
                <c:pt idx="13">
                  <c:v>15</c:v>
                </c:pt>
                <c:pt idx="14">
                  <c:v>4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10"/>
          <c:order val="9"/>
          <c:tx>
            <c:strRef>
              <c:f>Sheet1!$A$34</c:f>
              <c:strCache>
                <c:ptCount val="1"/>
                <c:pt idx="0">
                  <c:v>H1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Sheet1!$G$23:$R$23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Sheet1!$B$34:$R$34</c:f>
              <c:numCache>
                <c:formatCode>General</c:formatCode>
                <c:ptCount val="17"/>
                <c:pt idx="0">
                  <c:v>37</c:v>
                </c:pt>
                <c:pt idx="1">
                  <c:v>77</c:v>
                </c:pt>
                <c:pt idx="2">
                  <c:v>69</c:v>
                </c:pt>
                <c:pt idx="3">
                  <c:v>82</c:v>
                </c:pt>
                <c:pt idx="4">
                  <c:v>58</c:v>
                </c:pt>
                <c:pt idx="5">
                  <c:v>140</c:v>
                </c:pt>
                <c:pt idx="6">
                  <c:v>194</c:v>
                </c:pt>
                <c:pt idx="7">
                  <c:v>175</c:v>
                </c:pt>
                <c:pt idx="8">
                  <c:v>157</c:v>
                </c:pt>
                <c:pt idx="9">
                  <c:v>140</c:v>
                </c:pt>
                <c:pt idx="10">
                  <c:v>156</c:v>
                </c:pt>
                <c:pt idx="11">
                  <c:v>15</c:v>
                </c:pt>
                <c:pt idx="12">
                  <c:v>59</c:v>
                </c:pt>
                <c:pt idx="13">
                  <c:v>81</c:v>
                </c:pt>
                <c:pt idx="14">
                  <c:v>4670</c:v>
                </c:pt>
                <c:pt idx="15">
                  <c:v>3132</c:v>
                </c:pt>
                <c:pt idx="16">
                  <c:v>1131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457984"/>
        <c:axId val="112459776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Sheet1!$A$29</c15:sqref>
                        </c15:formulaRef>
                      </c:ext>
                    </c:extLst>
                    <c:strCache>
                      <c:ptCount val="1"/>
                      <c:pt idx="0">
                        <c:v>D7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Sheet1!$G$23:$R$23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Sheet1!$B$29:$R$29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5</c:v>
                      </c:pt>
                      <c:pt idx="1">
                        <c:v>13</c:v>
                      </c:pt>
                      <c:pt idx="2">
                        <c:v>12</c:v>
                      </c:pt>
                      <c:pt idx="3">
                        <c:v>62</c:v>
                      </c:pt>
                      <c:pt idx="4">
                        <c:v>3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1245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459776"/>
        <c:crosses val="autoZero"/>
        <c:auto val="1"/>
        <c:lblAlgn val="ctr"/>
        <c:lblOffset val="100"/>
        <c:noMultiLvlLbl val="0"/>
      </c:catAx>
      <c:valAx>
        <c:axId val="11245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45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Sheet1!$A$24</c:f>
              <c:strCache>
                <c:ptCount val="1"/>
                <c:pt idx="0">
                  <c:v>B2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Sheet1!$G$23:$R$23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Sheet1!$B$24:$R$24</c:f>
              <c:numCache>
                <c:formatCode>General</c:formatCode>
                <c:ptCount val="17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27</c:v>
                </c:pt>
                <c:pt idx="6">
                  <c:v>21</c:v>
                </c:pt>
                <c:pt idx="7">
                  <c:v>0</c:v>
                </c:pt>
                <c:pt idx="8">
                  <c:v>1</c:v>
                </c:pt>
                <c:pt idx="9">
                  <c:v>10</c:v>
                </c:pt>
                <c:pt idx="10">
                  <c:v>52</c:v>
                </c:pt>
                <c:pt idx="11">
                  <c:v>7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Sheet1!$A$25</c:f>
              <c:strCache>
                <c:ptCount val="1"/>
                <c:pt idx="0">
                  <c:v>B3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Sheet1!$G$23:$R$23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Sheet1!$B$25:$R$25</c:f>
              <c:numCache>
                <c:formatCode>General</c:formatCode>
                <c:ptCount val="17"/>
                <c:pt idx="0">
                  <c:v>28</c:v>
                </c:pt>
                <c:pt idx="1">
                  <c:v>71</c:v>
                </c:pt>
                <c:pt idx="2">
                  <c:v>22</c:v>
                </c:pt>
                <c:pt idx="3">
                  <c:v>35</c:v>
                </c:pt>
                <c:pt idx="4">
                  <c:v>30</c:v>
                </c:pt>
                <c:pt idx="5">
                  <c:v>42</c:v>
                </c:pt>
                <c:pt idx="6">
                  <c:v>369</c:v>
                </c:pt>
                <c:pt idx="7">
                  <c:v>20</c:v>
                </c:pt>
                <c:pt idx="8">
                  <c:v>15</c:v>
                </c:pt>
                <c:pt idx="9">
                  <c:v>93</c:v>
                </c:pt>
                <c:pt idx="10">
                  <c:v>385</c:v>
                </c:pt>
                <c:pt idx="11">
                  <c:v>331</c:v>
                </c:pt>
                <c:pt idx="12">
                  <c:v>934</c:v>
                </c:pt>
                <c:pt idx="13">
                  <c:v>458</c:v>
                </c:pt>
                <c:pt idx="14">
                  <c:v>1338</c:v>
                </c:pt>
                <c:pt idx="15">
                  <c:v>478</c:v>
                </c:pt>
                <c:pt idx="16">
                  <c:v>188</c:v>
                </c:pt>
              </c:numCache>
            </c:numRef>
          </c:val>
        </c:ser>
        <c:ser>
          <c:idx val="2"/>
          <c:order val="2"/>
          <c:tx>
            <c:strRef>
              <c:f>Sheet1!$A$26</c:f>
              <c:strCache>
                <c:ptCount val="1"/>
                <c:pt idx="0">
                  <c:v>D4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Sheet1!$G$23:$R$23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Sheet1!$B$26:$R$26</c:f>
              <c:numCache>
                <c:formatCode>General</c:formatCode>
                <c:ptCount val="17"/>
                <c:pt idx="0">
                  <c:v>6</c:v>
                </c:pt>
                <c:pt idx="1">
                  <c:v>6</c:v>
                </c:pt>
                <c:pt idx="2">
                  <c:v>38</c:v>
                </c:pt>
                <c:pt idx="3">
                  <c:v>56</c:v>
                </c:pt>
                <c:pt idx="4">
                  <c:v>108</c:v>
                </c:pt>
                <c:pt idx="5">
                  <c:v>45</c:v>
                </c:pt>
                <c:pt idx="6">
                  <c:v>153</c:v>
                </c:pt>
                <c:pt idx="7">
                  <c:v>550</c:v>
                </c:pt>
                <c:pt idx="8">
                  <c:v>423</c:v>
                </c:pt>
                <c:pt idx="9">
                  <c:v>329</c:v>
                </c:pt>
                <c:pt idx="10">
                  <c:v>599</c:v>
                </c:pt>
                <c:pt idx="11">
                  <c:v>2003</c:v>
                </c:pt>
                <c:pt idx="12">
                  <c:v>914</c:v>
                </c:pt>
                <c:pt idx="13">
                  <c:v>131</c:v>
                </c:pt>
                <c:pt idx="14">
                  <c:v>37</c:v>
                </c:pt>
                <c:pt idx="15">
                  <c:v>61</c:v>
                </c:pt>
                <c:pt idx="16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Sheet1!$A$27</c:f>
              <c:strCache>
                <c:ptCount val="1"/>
                <c:pt idx="0">
                  <c:v>D5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Sheet1!$G$23:$R$23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Sheet1!$B$27:$R$27</c:f>
              <c:numCache>
                <c:formatCode>General</c:formatCode>
                <c:ptCount val="17"/>
                <c:pt idx="0">
                  <c:v>21</c:v>
                </c:pt>
                <c:pt idx="1">
                  <c:v>82</c:v>
                </c:pt>
                <c:pt idx="2">
                  <c:v>40</c:v>
                </c:pt>
                <c:pt idx="3">
                  <c:v>7</c:v>
                </c:pt>
                <c:pt idx="4">
                  <c:v>16</c:v>
                </c:pt>
                <c:pt idx="5">
                  <c:v>12</c:v>
                </c:pt>
                <c:pt idx="6">
                  <c:v>34</c:v>
                </c:pt>
                <c:pt idx="7">
                  <c:v>133</c:v>
                </c:pt>
                <c:pt idx="8">
                  <c:v>114</c:v>
                </c:pt>
                <c:pt idx="9">
                  <c:v>17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Sheet1!$A$28</c:f>
              <c:strCache>
                <c:ptCount val="1"/>
                <c:pt idx="0">
                  <c:v>D6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Sheet1!$G$23:$R$23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Sheet1!$B$28:$R$28</c:f>
              <c:numCache>
                <c:formatCode>General</c:formatCode>
                <c:ptCount val="17"/>
                <c:pt idx="0">
                  <c:v>7</c:v>
                </c:pt>
                <c:pt idx="1">
                  <c:v>40</c:v>
                </c:pt>
                <c:pt idx="2">
                  <c:v>2</c:v>
                </c:pt>
                <c:pt idx="3">
                  <c:v>11</c:v>
                </c:pt>
                <c:pt idx="4">
                  <c:v>15</c:v>
                </c:pt>
                <c:pt idx="5">
                  <c:v>20</c:v>
                </c:pt>
                <c:pt idx="6">
                  <c:v>108</c:v>
                </c:pt>
                <c:pt idx="7">
                  <c:v>18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6"/>
          <c:order val="5"/>
          <c:tx>
            <c:strRef>
              <c:f>Sheet1!$A$30</c:f>
              <c:strCache>
                <c:ptCount val="1"/>
                <c:pt idx="0">
                  <c:v>D8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Sheet1!$G$23:$R$23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Sheet1!$B$30:$R$30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115</c:v>
                </c:pt>
                <c:pt idx="4">
                  <c:v>16</c:v>
                </c:pt>
                <c:pt idx="5">
                  <c:v>56</c:v>
                </c:pt>
                <c:pt idx="6">
                  <c:v>60</c:v>
                </c:pt>
                <c:pt idx="7">
                  <c:v>59</c:v>
                </c:pt>
                <c:pt idx="8">
                  <c:v>76</c:v>
                </c:pt>
                <c:pt idx="9">
                  <c:v>37</c:v>
                </c:pt>
                <c:pt idx="10">
                  <c:v>95</c:v>
                </c:pt>
                <c:pt idx="11">
                  <c:v>241</c:v>
                </c:pt>
                <c:pt idx="12">
                  <c:v>820</c:v>
                </c:pt>
                <c:pt idx="13">
                  <c:v>1604</c:v>
                </c:pt>
                <c:pt idx="14">
                  <c:v>1149</c:v>
                </c:pt>
                <c:pt idx="15">
                  <c:v>1062</c:v>
                </c:pt>
                <c:pt idx="16">
                  <c:v>271</c:v>
                </c:pt>
              </c:numCache>
            </c:numRef>
          </c:val>
        </c:ser>
        <c:ser>
          <c:idx val="7"/>
          <c:order val="6"/>
          <c:tx>
            <c:strRef>
              <c:f>Sheet1!$A$31</c:f>
              <c:strCache>
                <c:ptCount val="1"/>
                <c:pt idx="0">
                  <c:v>D9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Sheet1!$G$23:$R$23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Sheet1!$B$31:$R$31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7</c:v>
                </c:pt>
                <c:pt idx="5">
                  <c:v>5</c:v>
                </c:pt>
                <c:pt idx="6">
                  <c:v>3</c:v>
                </c:pt>
                <c:pt idx="7">
                  <c:v>1</c:v>
                </c:pt>
                <c:pt idx="8">
                  <c:v>26</c:v>
                </c:pt>
                <c:pt idx="9">
                  <c:v>28</c:v>
                </c:pt>
                <c:pt idx="10">
                  <c:v>41</c:v>
                </c:pt>
                <c:pt idx="11">
                  <c:v>225</c:v>
                </c:pt>
                <c:pt idx="12">
                  <c:v>91</c:v>
                </c:pt>
                <c:pt idx="13">
                  <c:v>73</c:v>
                </c:pt>
                <c:pt idx="14">
                  <c:v>90</c:v>
                </c:pt>
                <c:pt idx="15">
                  <c:v>21</c:v>
                </c:pt>
                <c:pt idx="16">
                  <c:v>1</c:v>
                </c:pt>
              </c:numCache>
            </c:numRef>
          </c:val>
        </c:ser>
        <c:ser>
          <c:idx val="8"/>
          <c:order val="7"/>
          <c:tx>
            <c:strRef>
              <c:f>Sheet1!$A$32</c:f>
              <c:strCache>
                <c:ptCount val="1"/>
                <c:pt idx="0">
                  <c:v>D10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Sheet1!$G$23:$R$23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Sheet1!$B$32:$R$32</c:f>
              <c:numCache>
                <c:formatCode>General</c:formatCode>
                <c:ptCount val="17"/>
                <c:pt idx="0">
                  <c:v>14</c:v>
                </c:pt>
                <c:pt idx="1">
                  <c:v>13</c:v>
                </c:pt>
                <c:pt idx="2">
                  <c:v>1</c:v>
                </c:pt>
                <c:pt idx="3">
                  <c:v>34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9"/>
          <c:order val="8"/>
          <c:tx>
            <c:strRef>
              <c:f>Sheet1!$A$33</c:f>
              <c:strCache>
                <c:ptCount val="1"/>
                <c:pt idx="0">
                  <c:v>G3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Sheet1!$G$23:$R$23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Sheet1!$B$33:$R$33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3</c:v>
                </c:pt>
                <c:pt idx="7">
                  <c:v>4</c:v>
                </c:pt>
                <c:pt idx="8">
                  <c:v>0</c:v>
                </c:pt>
                <c:pt idx="9">
                  <c:v>0</c:v>
                </c:pt>
                <c:pt idx="10">
                  <c:v>25</c:v>
                </c:pt>
                <c:pt idx="11">
                  <c:v>51</c:v>
                </c:pt>
                <c:pt idx="12">
                  <c:v>1</c:v>
                </c:pt>
                <c:pt idx="13">
                  <c:v>15</c:v>
                </c:pt>
                <c:pt idx="14">
                  <c:v>4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10"/>
          <c:order val="9"/>
          <c:tx>
            <c:strRef>
              <c:f>Sheet1!$A$34</c:f>
              <c:strCache>
                <c:ptCount val="1"/>
                <c:pt idx="0">
                  <c:v>H1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Sheet1!$G$23:$R$23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Sheet1!$B$34:$R$34</c:f>
              <c:numCache>
                <c:formatCode>General</c:formatCode>
                <c:ptCount val="17"/>
                <c:pt idx="0">
                  <c:v>37</c:v>
                </c:pt>
                <c:pt idx="1">
                  <c:v>77</c:v>
                </c:pt>
                <c:pt idx="2">
                  <c:v>69</c:v>
                </c:pt>
                <c:pt idx="3">
                  <c:v>82</c:v>
                </c:pt>
                <c:pt idx="4">
                  <c:v>58</c:v>
                </c:pt>
                <c:pt idx="5">
                  <c:v>140</c:v>
                </c:pt>
                <c:pt idx="6">
                  <c:v>194</c:v>
                </c:pt>
                <c:pt idx="7">
                  <c:v>175</c:v>
                </c:pt>
                <c:pt idx="8">
                  <c:v>157</c:v>
                </c:pt>
                <c:pt idx="9">
                  <c:v>140</c:v>
                </c:pt>
                <c:pt idx="10">
                  <c:v>156</c:v>
                </c:pt>
                <c:pt idx="11">
                  <c:v>15</c:v>
                </c:pt>
                <c:pt idx="12">
                  <c:v>59</c:v>
                </c:pt>
                <c:pt idx="13">
                  <c:v>81</c:v>
                </c:pt>
                <c:pt idx="14">
                  <c:v>4670</c:v>
                </c:pt>
                <c:pt idx="15">
                  <c:v>3132</c:v>
                </c:pt>
                <c:pt idx="16">
                  <c:v>1131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511616"/>
        <c:axId val="112513408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Sheet1!$A$29</c15:sqref>
                        </c15:formulaRef>
                      </c:ext>
                    </c:extLst>
                    <c:strCache>
                      <c:ptCount val="1"/>
                      <c:pt idx="0">
                        <c:v>D7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Sheet1!$G$23:$R$23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Sheet1!$B$29:$R$29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5</c:v>
                      </c:pt>
                      <c:pt idx="1">
                        <c:v>13</c:v>
                      </c:pt>
                      <c:pt idx="2">
                        <c:v>12</c:v>
                      </c:pt>
                      <c:pt idx="3">
                        <c:v>62</c:v>
                      </c:pt>
                      <c:pt idx="4">
                        <c:v>3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1251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513408"/>
        <c:crosses val="autoZero"/>
        <c:auto val="1"/>
        <c:lblAlgn val="ctr"/>
        <c:lblOffset val="100"/>
        <c:noMultiLvlLbl val="0"/>
      </c:catAx>
      <c:valAx>
        <c:axId val="11251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51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AFR0</a:t>
            </a:r>
          </a:p>
        </c:rich>
      </c:tx>
      <c:layout>
        <c:manualLayout>
          <c:xMode val="edge"/>
          <c:yMode val="edge"/>
          <c:x val="0.43663296101471311"/>
          <c:y val="3.950616259844785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Sheet2!$A$4</c:f>
              <c:strCache>
                <c:ptCount val="1"/>
                <c:pt idx="0">
                  <c:v>B2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Sheet2!$L$2:$R$2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Sheet2!$B$4:$R$4</c:f>
              <c:numCache>
                <c:formatCode>General</c:formatCode>
                <c:ptCount val="7"/>
                <c:pt idx="0">
                  <c:v>52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Sheet2!$A$5</c:f>
              <c:strCache>
                <c:ptCount val="1"/>
                <c:pt idx="0">
                  <c:v>B3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Sheet2!$L$2:$R$2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Sheet2!$B$5:$R$5</c:f>
              <c:numCache>
                <c:formatCode>General</c:formatCode>
                <c:ptCount val="7"/>
                <c:pt idx="0">
                  <c:v>297</c:v>
                </c:pt>
                <c:pt idx="1">
                  <c:v>178</c:v>
                </c:pt>
                <c:pt idx="2">
                  <c:v>112</c:v>
                </c:pt>
                <c:pt idx="3">
                  <c:v>85</c:v>
                </c:pt>
                <c:pt idx="4">
                  <c:v>50</c:v>
                </c:pt>
                <c:pt idx="5">
                  <c:v>27</c:v>
                </c:pt>
                <c:pt idx="6">
                  <c:v>3</c:v>
                </c:pt>
              </c:numCache>
            </c:numRef>
          </c:val>
        </c:ser>
        <c:ser>
          <c:idx val="4"/>
          <c:order val="2"/>
          <c:tx>
            <c:strRef>
              <c:f>Sheet2!$A$8</c:f>
              <c:strCache>
                <c:ptCount val="1"/>
                <c:pt idx="0">
                  <c:v>D4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Sheet2!$L$2:$R$2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Sheet2!$B$8:$R$8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5"/>
          <c:order val="3"/>
          <c:tx>
            <c:strRef>
              <c:f>Sheet2!$A$9</c:f>
              <c:strCache>
                <c:ptCount val="1"/>
                <c:pt idx="0">
                  <c:v>D8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Sheet2!$L$2:$R$2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Sheet2!$B$9:$R$9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070912"/>
        <c:axId val="12007244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Sheet2!$A$6</c15:sqref>
                        </c15:formulaRef>
                      </c:ext>
                    </c:extLst>
                    <c:strCache>
                      <c:ptCount val="1"/>
                      <c:pt idx="0">
                        <c:v>D10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Sheet2!$L$2:$R$2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Sheet2!$B$6:$R$6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Sheet2!$A$7</c15:sqref>
                        </c15:formulaRef>
                      </c:ext>
                    </c:extLst>
                    <c:strCache>
                      <c:ptCount val="1"/>
                      <c:pt idx="0">
                        <c:v>D2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Sheet2!$L$2:$R$2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Sheet2!$B$7:$R$7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2007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072448"/>
        <c:crosses val="autoZero"/>
        <c:auto val="1"/>
        <c:lblAlgn val="ctr"/>
        <c:lblOffset val="100"/>
        <c:noMultiLvlLbl val="0"/>
      </c:catAx>
      <c:valAx>
        <c:axId val="12007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07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SEARO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Sheet2!$A$68</c:f>
              <c:strCache>
                <c:ptCount val="1"/>
                <c:pt idx="0">
                  <c:v>B3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Sheet2!$L$66:$R$66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Sheet2!$B$68:$R$68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0</c:v>
                </c:pt>
                <c:pt idx="4">
                  <c:v>24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Sheet2!$A$69</c:f>
              <c:strCache>
                <c:ptCount val="1"/>
                <c:pt idx="0">
                  <c:v>D4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Sheet2!$L$66:$R$66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Sheet2!$B$69:$R$69</c:f>
              <c:numCache>
                <c:formatCode>General</c:formatCode>
                <c:ptCount val="7"/>
                <c:pt idx="0">
                  <c:v>15</c:v>
                </c:pt>
                <c:pt idx="1">
                  <c:v>4</c:v>
                </c:pt>
                <c:pt idx="2">
                  <c:v>4</c:v>
                </c:pt>
                <c:pt idx="3">
                  <c:v>11</c:v>
                </c:pt>
                <c:pt idx="4">
                  <c:v>10</c:v>
                </c:pt>
                <c:pt idx="5">
                  <c:v>32</c:v>
                </c:pt>
                <c:pt idx="6">
                  <c:v>3</c:v>
                </c:pt>
              </c:numCache>
            </c:numRef>
          </c:val>
        </c:ser>
        <c:ser>
          <c:idx val="4"/>
          <c:order val="2"/>
          <c:tx>
            <c:strRef>
              <c:f>Sheet2!$A$72</c:f>
              <c:strCache>
                <c:ptCount val="1"/>
                <c:pt idx="0">
                  <c:v>D8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Sheet2!$L$66:$R$66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Sheet2!$B$72:$R$72</c:f>
              <c:numCache>
                <c:formatCode>General</c:formatCode>
                <c:ptCount val="7"/>
                <c:pt idx="0">
                  <c:v>50</c:v>
                </c:pt>
                <c:pt idx="1">
                  <c:v>47</c:v>
                </c:pt>
                <c:pt idx="2">
                  <c:v>24</c:v>
                </c:pt>
                <c:pt idx="3">
                  <c:v>35</c:v>
                </c:pt>
                <c:pt idx="4">
                  <c:v>133</c:v>
                </c:pt>
                <c:pt idx="5">
                  <c:v>133</c:v>
                </c:pt>
                <c:pt idx="6">
                  <c:v>47</c:v>
                </c:pt>
              </c:numCache>
            </c:numRef>
          </c:val>
        </c:ser>
        <c:ser>
          <c:idx val="5"/>
          <c:order val="3"/>
          <c:tx>
            <c:strRef>
              <c:f>Sheet2!$A$73</c:f>
              <c:strCache>
                <c:ptCount val="1"/>
                <c:pt idx="0">
                  <c:v>D9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Sheet2!$L$66:$R$66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Sheet2!$B$73:$R$73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7</c:v>
                </c:pt>
                <c:pt idx="3">
                  <c:v>4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ser>
          <c:idx val="7"/>
          <c:order val="4"/>
          <c:tx>
            <c:strRef>
              <c:f>Sheet2!$A$75</c:f>
              <c:strCache>
                <c:ptCount val="1"/>
                <c:pt idx="0">
                  <c:v>G3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Sheet2!$L$66:$R$66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Sheet2!$B$75:$R$75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8"/>
          <c:order val="5"/>
          <c:tx>
            <c:strRef>
              <c:f>Sheet2!$A$76</c:f>
              <c:strCache>
                <c:ptCount val="1"/>
                <c:pt idx="0">
                  <c:v>H1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Sheet2!$L$66:$R$66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Sheet2!$B$76:$R$76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191232"/>
        <c:axId val="12709068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Sheet2!$A$70</c15:sqref>
                        </c15:formulaRef>
                      </c:ext>
                    </c:extLst>
                    <c:strCache>
                      <c:ptCount val="1"/>
                      <c:pt idx="0">
                        <c:v>D5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Sheet2!$L$66:$R$66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Sheet2!$B$70:$R$70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Sheet2!$A$71</c15:sqref>
                        </c15:formulaRef>
                      </c:ext>
                    </c:extLst>
                    <c:strCache>
                      <c:ptCount val="1"/>
                      <c:pt idx="0">
                        <c:v>D7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Sheet2!$L$66:$R$66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Sheet2!$B$71:$R$71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Sheet2!$A$74</c15:sqref>
                        </c15:formulaRef>
                      </c:ext>
                    </c:extLst>
                    <c:strCache>
                      <c:ptCount val="1"/>
                      <c:pt idx="0">
                        <c:v>G2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Sheet2!$L$66:$R$66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Sheet2!$B$74:$R$74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2019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90688"/>
        <c:crosses val="autoZero"/>
        <c:auto val="1"/>
        <c:lblAlgn val="ctr"/>
        <c:lblOffset val="100"/>
        <c:noMultiLvlLbl val="0"/>
      </c:catAx>
      <c:valAx>
        <c:axId val="12709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19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EMRO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Sheet2!$A$34</c:f>
              <c:strCache>
                <c:ptCount val="1"/>
                <c:pt idx="0">
                  <c:v>B3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Sheet2!$L$32:$R$32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Sheet2!$B$34:$R$34</c:f>
              <c:numCache>
                <c:formatCode>General</c:formatCode>
                <c:ptCount val="7"/>
                <c:pt idx="0">
                  <c:v>10</c:v>
                </c:pt>
                <c:pt idx="1">
                  <c:v>16</c:v>
                </c:pt>
                <c:pt idx="2">
                  <c:v>164</c:v>
                </c:pt>
                <c:pt idx="3">
                  <c:v>119</c:v>
                </c:pt>
                <c:pt idx="4">
                  <c:v>51</c:v>
                </c:pt>
                <c:pt idx="5">
                  <c:v>150</c:v>
                </c:pt>
                <c:pt idx="6">
                  <c:v>6</c:v>
                </c:pt>
              </c:numCache>
            </c:numRef>
          </c:val>
        </c:ser>
        <c:ser>
          <c:idx val="2"/>
          <c:order val="1"/>
          <c:tx>
            <c:strRef>
              <c:f>Sheet2!$A$36</c:f>
              <c:strCache>
                <c:ptCount val="1"/>
                <c:pt idx="0">
                  <c:v>D4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Sheet2!$L$32:$R$32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Sheet2!$B$36:$R$36</c:f>
              <c:numCache>
                <c:formatCode>General</c:formatCode>
                <c:ptCount val="7"/>
                <c:pt idx="0">
                  <c:v>84</c:v>
                </c:pt>
                <c:pt idx="1">
                  <c:v>8</c:v>
                </c:pt>
                <c:pt idx="2">
                  <c:v>21</c:v>
                </c:pt>
                <c:pt idx="3">
                  <c:v>8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5"/>
          <c:order val="2"/>
          <c:tx>
            <c:strRef>
              <c:f>Sheet2!$A$39</c:f>
              <c:strCache>
                <c:ptCount val="1"/>
                <c:pt idx="0">
                  <c:v>D8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Sheet2!$L$32:$R$32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Sheet2!$B$39:$R$39</c:f>
              <c:numCache>
                <c:formatCode>General</c:formatCode>
                <c:ptCount val="7"/>
                <c:pt idx="0">
                  <c:v>2</c:v>
                </c:pt>
                <c:pt idx="1">
                  <c:v>6</c:v>
                </c:pt>
                <c:pt idx="2">
                  <c:v>4</c:v>
                </c:pt>
                <c:pt idx="3">
                  <c:v>32</c:v>
                </c:pt>
                <c:pt idx="4">
                  <c:v>32</c:v>
                </c:pt>
                <c:pt idx="5">
                  <c:v>12</c:v>
                </c:pt>
                <c:pt idx="6">
                  <c:v>6</c:v>
                </c:pt>
              </c:numCache>
            </c:numRef>
          </c:val>
        </c:ser>
        <c:ser>
          <c:idx val="6"/>
          <c:order val="3"/>
          <c:tx>
            <c:strRef>
              <c:f>Sheet2!$A$40</c:f>
              <c:strCache>
                <c:ptCount val="1"/>
                <c:pt idx="0">
                  <c:v>D9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Sheet2!$L$32:$R$32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Sheet2!$B$40:$R$40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7</c:v>
                </c:pt>
                <c:pt idx="6">
                  <c:v>0</c:v>
                </c:pt>
              </c:numCache>
            </c:numRef>
          </c:val>
        </c:ser>
        <c:ser>
          <c:idx val="7"/>
          <c:order val="4"/>
          <c:tx>
            <c:strRef>
              <c:f>Sheet2!$A$41</c:f>
              <c:strCache>
                <c:ptCount val="1"/>
                <c:pt idx="0">
                  <c:v>H1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Sheet2!$L$32:$R$32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Sheet2!$B$41:$R$41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25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208448"/>
        <c:axId val="12722662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Sheet2!$A$35</c15:sqref>
                        </c15:formulaRef>
                      </c:ext>
                    </c:extLst>
                    <c:strCache>
                      <c:ptCount val="1"/>
                      <c:pt idx="0">
                        <c:v>C2</c:v>
                      </c:pt>
                    </c:strCache>
                  </c:strRef>
                </c:tx>
                <c:spPr>
                  <a:solidFill>
                    <a:schemeClr val="bg2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Sheet2!$L$32:$R$32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Sheet2!$B$35:$R$35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Sheet2!$A$37</c15:sqref>
                        </c15:formulaRef>
                      </c:ext>
                    </c:extLst>
                    <c:strCache>
                      <c:ptCount val="1"/>
                      <c:pt idx="0">
                        <c:v>D5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Sheet2!$L$32:$R$32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Sheet2!$B$37:$R$37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Sheet2!$A$38</c15:sqref>
                        </c15:formulaRef>
                      </c:ext>
                    </c:extLst>
                    <c:strCache>
                      <c:ptCount val="1"/>
                      <c:pt idx="0">
                        <c:v>D7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Sheet2!$L$32:$R$32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Sheet2!$B$38:$R$38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2720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226624"/>
        <c:crosses val="autoZero"/>
        <c:auto val="1"/>
        <c:lblAlgn val="ctr"/>
        <c:lblOffset val="100"/>
        <c:noMultiLvlLbl val="0"/>
      </c:catAx>
      <c:valAx>
        <c:axId val="12722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20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WPRO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Sheet2!$A$82</c:f>
              <c:strCache>
                <c:ptCount val="1"/>
                <c:pt idx="0">
                  <c:v>B3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Sheet2!$L$80:$R$80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Sheet2!$B$82:$R$82</c:f>
              <c:numCache>
                <c:formatCode>General</c:formatCode>
                <c:ptCount val="7"/>
                <c:pt idx="0">
                  <c:v>3</c:v>
                </c:pt>
                <c:pt idx="1">
                  <c:v>0</c:v>
                </c:pt>
                <c:pt idx="2">
                  <c:v>6</c:v>
                </c:pt>
                <c:pt idx="3">
                  <c:v>140</c:v>
                </c:pt>
                <c:pt idx="4">
                  <c:v>672</c:v>
                </c:pt>
                <c:pt idx="5">
                  <c:v>31</c:v>
                </c:pt>
                <c:pt idx="6">
                  <c:v>11</c:v>
                </c:pt>
              </c:numCache>
            </c:numRef>
          </c:val>
        </c:ser>
        <c:ser>
          <c:idx val="4"/>
          <c:order val="1"/>
          <c:tx>
            <c:strRef>
              <c:f>Sheet2!$A$86</c:f>
              <c:strCache>
                <c:ptCount val="1"/>
                <c:pt idx="0">
                  <c:v>D4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Sheet2!$L$80:$R$80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Sheet2!$B$86:$R$86</c:f>
              <c:numCache>
                <c:formatCode>General</c:formatCode>
                <c:ptCount val="7"/>
                <c:pt idx="0">
                  <c:v>1</c:v>
                </c:pt>
                <c:pt idx="1">
                  <c:v>64</c:v>
                </c:pt>
                <c:pt idx="2">
                  <c:v>4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</c:ser>
        <c:ser>
          <c:idx val="7"/>
          <c:order val="2"/>
          <c:tx>
            <c:strRef>
              <c:f>Sheet2!$A$89</c:f>
              <c:strCache>
                <c:ptCount val="1"/>
                <c:pt idx="0">
                  <c:v>D8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Sheet2!$L$80:$R$80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Sheet2!$B$89:$R$89</c:f>
              <c:numCache>
                <c:formatCode>General</c:formatCode>
                <c:ptCount val="7"/>
                <c:pt idx="0">
                  <c:v>1</c:v>
                </c:pt>
                <c:pt idx="1">
                  <c:v>32</c:v>
                </c:pt>
                <c:pt idx="2">
                  <c:v>132</c:v>
                </c:pt>
                <c:pt idx="3">
                  <c:v>39</c:v>
                </c:pt>
                <c:pt idx="4">
                  <c:v>95</c:v>
                </c:pt>
                <c:pt idx="5">
                  <c:v>63</c:v>
                </c:pt>
                <c:pt idx="6">
                  <c:v>40</c:v>
                </c:pt>
              </c:numCache>
            </c:numRef>
          </c:val>
        </c:ser>
        <c:ser>
          <c:idx val="8"/>
          <c:order val="3"/>
          <c:tx>
            <c:strRef>
              <c:f>Sheet2!$A$90</c:f>
              <c:strCache>
                <c:ptCount val="1"/>
                <c:pt idx="0">
                  <c:v>D9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Sheet2!$L$80:$R$80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Sheet2!$B$90:$R$90</c:f>
              <c:numCache>
                <c:formatCode>General</c:formatCode>
                <c:ptCount val="7"/>
                <c:pt idx="0">
                  <c:v>19</c:v>
                </c:pt>
                <c:pt idx="1">
                  <c:v>156</c:v>
                </c:pt>
                <c:pt idx="2">
                  <c:v>69</c:v>
                </c:pt>
                <c:pt idx="3">
                  <c:v>51</c:v>
                </c:pt>
                <c:pt idx="4">
                  <c:v>42</c:v>
                </c:pt>
                <c:pt idx="5">
                  <c:v>6</c:v>
                </c:pt>
                <c:pt idx="6">
                  <c:v>1</c:v>
                </c:pt>
              </c:numCache>
            </c:numRef>
          </c:val>
        </c:ser>
        <c:ser>
          <c:idx val="10"/>
          <c:order val="4"/>
          <c:tx>
            <c:strRef>
              <c:f>Sheet2!$A$92</c:f>
              <c:strCache>
                <c:ptCount val="1"/>
                <c:pt idx="0">
                  <c:v>G3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Sheet2!$L$80:$R$80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Sheet2!$B$92:$R$92</c:f>
              <c:numCache>
                <c:formatCode>General</c:formatCode>
                <c:ptCount val="7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15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1"/>
          <c:order val="5"/>
          <c:tx>
            <c:strRef>
              <c:f>Sheet2!$A$93</c:f>
              <c:strCache>
                <c:ptCount val="1"/>
                <c:pt idx="0">
                  <c:v>H1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Sheet2!$L$80:$R$80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Sheet2!$B$93:$R$93</c:f>
              <c:numCache>
                <c:formatCode>General</c:formatCode>
                <c:ptCount val="7"/>
                <c:pt idx="0">
                  <c:v>112</c:v>
                </c:pt>
                <c:pt idx="1">
                  <c:v>13</c:v>
                </c:pt>
                <c:pt idx="2">
                  <c:v>30</c:v>
                </c:pt>
                <c:pt idx="3">
                  <c:v>70</c:v>
                </c:pt>
                <c:pt idx="4">
                  <c:v>4645</c:v>
                </c:pt>
                <c:pt idx="5">
                  <c:v>3083</c:v>
                </c:pt>
                <c:pt idx="6">
                  <c:v>1116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0774144"/>
        <c:axId val="13077568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Sheet2!$A$83</c15:sqref>
                        </c15:formulaRef>
                      </c:ext>
                    </c:extLst>
                    <c:strCache>
                      <c:ptCount val="1"/>
                      <c:pt idx="0">
                        <c:v>D11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Sheet2!$L$80:$R$80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Sheet2!$B$83:$R$83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Sheet2!$A$84</c15:sqref>
                        </c15:formulaRef>
                      </c:ext>
                    </c:extLst>
                    <c:strCache>
                      <c:ptCount val="1"/>
                      <c:pt idx="0">
                        <c:v>D2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Sheet2!$L$80:$R$80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Sheet2!$B$84:$R$84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Sheet2!$A$85</c15:sqref>
                        </c15:formulaRef>
                      </c:ext>
                    </c:extLst>
                    <c:strCache>
                      <c:ptCount val="1"/>
                      <c:pt idx="0">
                        <c:v>D3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Sheet2!$L$80:$R$80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Sheet2!$B$85:$R$85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Sheet2!$A$87</c15:sqref>
                        </c15:formulaRef>
                      </c:ext>
                    </c:extLst>
                    <c:strCache>
                      <c:ptCount val="1"/>
                      <c:pt idx="0">
                        <c:v>D5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Sheet2!$L$80:$R$80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Sheet2!$B$87:$R$87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Sheet2!$A$88</c15:sqref>
                        </c15:formulaRef>
                      </c:ext>
                    </c:extLst>
                    <c:strCache>
                      <c:ptCount val="1"/>
                      <c:pt idx="0">
                        <c:v>D7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Sheet2!$L$80:$R$80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Sheet2!$B$88:$R$88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Sheet2!$A$91</c15:sqref>
                        </c15:formulaRef>
                      </c:ext>
                    </c:extLst>
                    <c:strCache>
                      <c:ptCount val="1"/>
                      <c:pt idx="0">
                        <c:v>G2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Sheet2!$L$80:$R$80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Sheet2!$B$91:$R$91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Sheet2!$A$94</c15:sqref>
                        </c15:formulaRef>
                      </c:ext>
                    </c:extLst>
                    <c:strCache>
                      <c:ptCount val="1"/>
                      <c:pt idx="0">
                        <c:v>H2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Sheet2!$L$80:$R$80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Sheet2!$B$94:$R$94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3077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775680"/>
        <c:crosses val="autoZero"/>
        <c:auto val="1"/>
        <c:lblAlgn val="ctr"/>
        <c:lblOffset val="100"/>
        <c:noMultiLvlLbl val="0"/>
      </c:catAx>
      <c:valAx>
        <c:axId val="13077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77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6E3095-FA47-4BC6-BF09-C42A14E97318}" type="datetimeFigureOut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C3C550-A569-4DB7-9E53-16650C467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59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3C550-A569-4DB7-9E53-16650C467C5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0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FF2884-409E-40EB-AF8A-3E3ABEE1EB16}" type="slidenum">
              <a:rPr 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sz="1400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685800" y="4341813"/>
            <a:ext cx="5484813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51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CB4B9C9-BFB2-4CFE-8975-26C4C2D625A8}" type="slidenum">
              <a:rPr 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sz="1400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685800" y="4341813"/>
            <a:ext cx="5484813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6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B6373B-7833-4F46-AAC4-EB02AAD8C41B}" type="slidenum">
              <a:rPr 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sz="1400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685800" y="4341813"/>
            <a:ext cx="5484813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85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B6373B-7833-4F46-AAC4-EB02AAD8C41B}" type="slidenum">
              <a:rPr 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sz="1400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685800" y="4341813"/>
            <a:ext cx="5484813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16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DD7CF3-E2B0-4DFD-B89D-C86B62937523}" type="slidenum">
              <a:rPr 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sz="1400" smtClean="0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685800" y="4341813"/>
            <a:ext cx="5484813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101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EDBA164-B288-4978-9375-CE349361C9CE}" type="slidenum">
              <a:rPr 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sz="1400" smtClean="0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685800" y="4341813"/>
            <a:ext cx="5484813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82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BD5F6A-8039-4CBA-8871-26644E113644}" type="slidenum">
              <a:rPr 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sz="1400" smtClean="0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685800" y="4341813"/>
            <a:ext cx="5484813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48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C5930D1-C192-4839-A79C-E71C8B965215}" type="slidenum">
              <a:rPr 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sz="1400" smtClean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685800" y="4341813"/>
            <a:ext cx="5484813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09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C0832C-4A42-4F07-B0E2-560470468222}" type="slidenum">
              <a:rPr 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sz="1400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685800" y="4341813"/>
            <a:ext cx="5484813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05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31A8070-6973-4987-A2A6-DA8DB0EAA801}" type="slidenum">
              <a:rPr 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sz="1400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685800" y="4341813"/>
            <a:ext cx="5484813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26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709333-2BE1-4F50-9337-FA11A747D449}" type="slidenum">
              <a:rPr 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sz="140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685800" y="4341813"/>
            <a:ext cx="5484813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37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709333-2BE1-4F50-9337-FA11A747D449}" type="slidenum">
              <a:rPr 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sz="140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685800" y="4341813"/>
            <a:ext cx="5484813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01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628775"/>
            <a:ext cx="9144000" cy="144463"/>
          </a:xfrm>
          <a:prstGeom prst="rect">
            <a:avLst/>
          </a:prstGeom>
          <a:solidFill>
            <a:srgbClr val="00A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288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149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31800"/>
            <a:ext cx="6578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1800" y="1727200"/>
            <a:ext cx="4076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1800" y="3860800"/>
            <a:ext cx="4076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60900" y="1727200"/>
            <a:ext cx="407828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MeaNS, RubeNS and global update 2016</a:t>
            </a: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BC97C-E25D-4ADB-9AC0-71F9EBDA24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31800"/>
            <a:ext cx="6578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1800" y="1727200"/>
            <a:ext cx="4076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727200"/>
            <a:ext cx="407828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MeaNS, RubeNS and global update 2016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2C896-D71B-4ACC-A02B-46A443EEBE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717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31800"/>
            <a:ext cx="6578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1800" y="1727200"/>
            <a:ext cx="8307388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MeaNS, RubeNS and global update 2016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35D20-2D75-4721-B92B-4A1AAB1224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652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971C5904-5E2A-4828-A5D0-A5E6058E0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MeaNS, RubeNS and global update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2970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MeaNS, RubeNS and global update 2016</a:t>
            </a: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2C4512B-156C-4E17-96FC-F73CDDD563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5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624D57D6-25C7-4109-BA8D-FCB50C746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MeaNS, RubeNS and global update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85110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932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31800"/>
            <a:ext cx="6578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31800" y="1727200"/>
            <a:ext cx="8307388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MeaNS, RubeNS and global update 2016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9F60AA-B86D-4711-AC9B-F7242391E6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297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MeaNS, RubeNS and global update 2016</a:t>
            </a: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7A0F52-BC93-481A-BEE9-5709193E3F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225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MeaNS, RubeNS and global update 2016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B44C5-C908-49E6-9C96-1D2CD65A03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08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0"/>
            <a:ext cx="8028000" cy="4064455"/>
          </a:xfrm>
        </p:spPr>
        <p:txBody>
          <a:bodyPr/>
          <a:lstStyle>
            <a:lvl1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5B58A26C-7B89-4112-89E7-9B922A17A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MeaNS, RubeNS and global update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1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28000"/>
            <a:ext cx="8028000" cy="3537304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rgbClr val="00AE9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7E8454F5-2C09-4AFB-A2AE-77C62AFAD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MeaNS, RubeNS and global update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088000"/>
            <a:ext cx="3924000" cy="4068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088000"/>
            <a:ext cx="3924000" cy="4068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DE4607D0-D5BC-49C9-8A6C-DFA444C1A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MeaNS, RubeNS and global update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FFFFB77D-E262-45B6-BD8F-70A44BC6F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MeaNS, RubeNS and global update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9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5BB3653C-AF62-4D81-91D9-F76361F58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MeaNS, RubeNS and global update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5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</p:spPr>
        <p:txBody>
          <a:bodyPr anchor="t" anchorCtr="0"/>
          <a:lstStyle>
            <a:lvl1pPr algn="l">
              <a:defRPr sz="1800" b="0" i="0" spc="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4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0F5F4DF5-D5A9-497F-9223-8C955A735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MeaNS, RubeNS and global update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628775"/>
            <a:ext cx="9144000" cy="1444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6" name="Picture 9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6AA00680-FE6B-43FD-A462-58E0B6859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MeaNS, RubeNS and global update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7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0024DDEE-C23F-47D6-94ED-05FD003F1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MeaNS, RubeNS and global update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7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</a:t>
            </a:r>
            <a:r>
              <a:rPr lang="en-US" dirty="0" smtClean="0"/>
              <a:t>level</a:t>
            </a:r>
          </a:p>
          <a:p>
            <a:pPr lvl="4"/>
            <a:r>
              <a:rPr lang="en-US" dirty="0" smtClean="0"/>
              <a:t>Fourth </a:t>
            </a:r>
            <a:r>
              <a:rPr lang="en-US" dirty="0"/>
              <a:t>level</a:t>
            </a:r>
          </a:p>
          <a:p>
            <a:pPr lvl="5"/>
            <a:r>
              <a:rPr lang="en-US" dirty="0" smtClean="0"/>
              <a:t>Fifth </a:t>
            </a:r>
            <a:r>
              <a:rPr lang="en-US" dirty="0"/>
              <a:t>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prstClr val="white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1pPr>
          </a:lstStyle>
          <a:p>
            <a:pPr>
              <a:defRPr/>
            </a:pPr>
            <a:r>
              <a:rPr lang="en-US"/>
              <a:t>  </a:t>
            </a:r>
            <a:fld id="{7BC842E5-FA6C-40EE-9178-908B8553FFFA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8064500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white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MeaNS, RubeNS and global update 2016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  <p:sldLayoutId id="2147483939" r:id="rId18"/>
    <p:sldLayoutId id="2147483941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AE9E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AE9E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AE9E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AE9E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34" charset="0"/>
        <a:defRPr kern="120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ヒラギノ角ゴ Pro W3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ヒラギノ角ゴ Pro W3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ヒラギノ角ゴ Pro W3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ヒラギノ角ゴ Pro W3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2133600"/>
            <a:ext cx="7634287" cy="20843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err="1" smtClean="0"/>
              <a:t>MeaNS</a:t>
            </a:r>
            <a:r>
              <a:rPr lang="en-GB" dirty="0" smtClean="0"/>
              <a:t>, </a:t>
            </a:r>
            <a:r>
              <a:rPr lang="en-GB" dirty="0" err="1" smtClean="0"/>
              <a:t>RubeNS</a:t>
            </a:r>
            <a:r>
              <a:rPr lang="en-GB" dirty="0" smtClean="0"/>
              <a:t> and a </a:t>
            </a:r>
            <a:r>
              <a:rPr lang="en-GB" smtClean="0"/>
              <a:t>global update</a:t>
            </a:r>
            <a:r>
              <a:rPr lang="en-GB" dirty="0"/>
              <a:t>	</a:t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/>
              <a:t>Kevin Brown</a:t>
            </a:r>
            <a:br>
              <a:rPr lang="en-GB" sz="2800" dirty="0" smtClean="0"/>
            </a:br>
            <a:r>
              <a:rPr lang="en-GB" sz="2800" dirty="0" smtClean="0"/>
              <a:t>Virus Reference Department</a:t>
            </a:r>
            <a:br>
              <a:rPr lang="en-GB" sz="2800" dirty="0" smtClean="0"/>
            </a:br>
            <a:r>
              <a:rPr lang="en-GB" sz="2800" dirty="0" smtClean="0"/>
              <a:t>National Infection Service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557213" y="6021388"/>
            <a:ext cx="7634287" cy="33813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dirty="0" smtClean="0">
                <a:ea typeface="ヒラギノ角ゴ Pro W3"/>
                <a:cs typeface="ヒラギノ角ゴ Pro W3"/>
              </a:rPr>
              <a:t>22 June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8028000" cy="64807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Batch update – WHO submission sheet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40768"/>
            <a:ext cx="8028000" cy="4064455"/>
          </a:xfrm>
        </p:spPr>
        <p:txBody>
          <a:bodyPr/>
          <a:lstStyle/>
          <a:p>
            <a:r>
              <a:rPr lang="en-GB" dirty="0" smtClean="0"/>
              <a:t>It appears many labs are still using the old WHO submission sheet:</a:t>
            </a:r>
          </a:p>
          <a:p>
            <a:r>
              <a:rPr lang="en-GB" dirty="0" smtClean="0"/>
              <a:t>This can be used for submitting sequences to </a:t>
            </a:r>
            <a:r>
              <a:rPr lang="en-GB" dirty="0" err="1" smtClean="0"/>
              <a:t>MeaNS</a:t>
            </a:r>
            <a:r>
              <a:rPr lang="en-GB" dirty="0" smtClean="0"/>
              <a:t>/</a:t>
            </a:r>
            <a:r>
              <a:rPr lang="en-GB" dirty="0" err="1" smtClean="0"/>
              <a:t>RubeNS</a:t>
            </a:r>
            <a:endParaRPr lang="en-GB" dirty="0" smtClean="0"/>
          </a:p>
          <a:p>
            <a:r>
              <a:rPr lang="en-GB" dirty="0" smtClean="0"/>
              <a:t>Need to paste the sequence into the spreadsheet.</a:t>
            </a:r>
          </a:p>
          <a:p>
            <a:r>
              <a:rPr lang="en-GB" dirty="0" smtClean="0"/>
              <a:t>Please do not send sequences as a separate .</a:t>
            </a:r>
            <a:r>
              <a:rPr lang="en-GB" dirty="0" err="1" smtClean="0"/>
              <a:t>fas</a:t>
            </a:r>
            <a:r>
              <a:rPr lang="en-GB" dirty="0" smtClean="0"/>
              <a:t> file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MeaNS, RubeNS and global update 2016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152396"/>
              </p:ext>
            </p:extLst>
          </p:nvPr>
        </p:nvGraphicFramePr>
        <p:xfrm>
          <a:off x="418889" y="3501008"/>
          <a:ext cx="8725111" cy="75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Worksheet" r:id="rId4" imgW="17592678" imgH="1514430" progId="Excel.Sheet.8">
                  <p:embed/>
                </p:oleObj>
              </mc:Choice>
              <mc:Fallback>
                <p:oleObj name="Worksheet" r:id="rId4" imgW="17592678" imgH="151443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889" y="3501008"/>
                        <a:ext cx="8725111" cy="75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105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68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22488" y="381000"/>
            <a:ext cx="5942012" cy="990600"/>
          </a:xfrm>
        </p:spPr>
        <p:txBody>
          <a:bodyPr lIns="72000" tIns="72000" rIns="72000" bIns="7200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err="1" smtClean="0">
                <a:solidFill>
                  <a:srgbClr val="33A3A3"/>
                </a:solidFill>
              </a:rPr>
              <a:t>MeaNS</a:t>
            </a:r>
            <a:r>
              <a:rPr lang="en-GB" sz="3200" dirty="0" smtClean="0">
                <a:solidFill>
                  <a:srgbClr val="33A3A3"/>
                </a:solidFill>
              </a:rPr>
              <a:t> submission </a:t>
            </a:r>
            <a:r>
              <a:rPr lang="en-GB" sz="3200" dirty="0">
                <a:solidFill>
                  <a:srgbClr val="33A3A3"/>
                </a:solidFill>
              </a:rPr>
              <a:t>b</a:t>
            </a:r>
            <a:r>
              <a:rPr lang="en-GB" sz="3200" dirty="0" smtClean="0">
                <a:solidFill>
                  <a:srgbClr val="33A3A3"/>
                </a:solidFill>
              </a:rPr>
              <a:t>y region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0" y="6340475"/>
            <a:ext cx="59626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Manual for the laboratory diagnosis of measles and rubella virus infection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WHO – EPI, WHO/IVB/07.01: 2</a:t>
            </a:r>
            <a:r>
              <a:rPr lang="en-GB" sz="1400" baseline="30000">
                <a:solidFill>
                  <a:srgbClr val="FFFFFF"/>
                </a:solidFill>
                <a:ea typeface="DejaVu Sans" charset="0"/>
                <a:cs typeface="DejaVu Sans" charset="0"/>
              </a:rPr>
              <a:t>nd</a:t>
            </a: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 edition 2007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9800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0E6D68A1-6C03-4464-B6AF-5BFCD1B95F28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MeaNS, RubeNS and global update 2016</a:t>
            </a:r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060056"/>
              </p:ext>
            </p:extLst>
          </p:nvPr>
        </p:nvGraphicFramePr>
        <p:xfrm>
          <a:off x="539552" y="1484784"/>
          <a:ext cx="777686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4881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89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22488" y="381000"/>
            <a:ext cx="5942012" cy="990600"/>
          </a:xfrm>
        </p:spPr>
        <p:txBody>
          <a:bodyPr lIns="72000" tIns="72000" rIns="72000" bIns="7200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err="1" smtClean="0">
                <a:solidFill>
                  <a:srgbClr val="33A3A3"/>
                </a:solidFill>
              </a:rPr>
              <a:t>MeaNS</a:t>
            </a:r>
            <a:r>
              <a:rPr lang="en-GB" sz="3200" dirty="0" smtClean="0">
                <a:solidFill>
                  <a:srgbClr val="33A3A3"/>
                </a:solidFill>
              </a:rPr>
              <a:t> by genotype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0" y="6340475"/>
            <a:ext cx="59626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Manual for the laboratory diagnosis of measles and rubella virus infection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WHO – EPI, WHO/IVB/07.01: 2</a:t>
            </a:r>
            <a:r>
              <a:rPr lang="en-GB" sz="1400" baseline="30000">
                <a:solidFill>
                  <a:srgbClr val="FFFFFF"/>
                </a:solidFill>
                <a:ea typeface="DejaVu Sans" charset="0"/>
                <a:cs typeface="DejaVu Sans" charset="0"/>
              </a:rPr>
              <a:t>nd</a:t>
            </a: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 edition 2007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9800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85E6AE72-5370-4078-A0AE-8E65CC4E3D6D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MeaNS, RubeNS and global update 2016</a:t>
            </a:r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200703"/>
              </p:ext>
            </p:extLst>
          </p:nvPr>
        </p:nvGraphicFramePr>
        <p:xfrm>
          <a:off x="2122487" y="3356992"/>
          <a:ext cx="5041801" cy="278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228738"/>
              </p:ext>
            </p:extLst>
          </p:nvPr>
        </p:nvGraphicFramePr>
        <p:xfrm>
          <a:off x="2102914" y="1268760"/>
          <a:ext cx="504180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07337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48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22488" y="381000"/>
            <a:ext cx="5942012" cy="990600"/>
          </a:xfrm>
        </p:spPr>
        <p:txBody>
          <a:bodyPr lIns="72000" tIns="72000" rIns="72000" bIns="7200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smtClean="0">
                <a:solidFill>
                  <a:srgbClr val="33A3A3"/>
                </a:solidFill>
              </a:rPr>
              <a:t>MeaNS Genotype Diversity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0" y="6340475"/>
            <a:ext cx="59626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Manual for the laboratory diagnosis of measles and rubella virus infection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WHO – EPI, WHO/IVB/07.01: 2</a:t>
            </a:r>
            <a:r>
              <a:rPr lang="en-GB" sz="1400" baseline="30000">
                <a:solidFill>
                  <a:srgbClr val="FFFFFF"/>
                </a:solidFill>
                <a:ea typeface="DejaVu Sans" charset="0"/>
                <a:cs typeface="DejaVu Sans" charset="0"/>
              </a:rPr>
              <a:t>nd</a:t>
            </a: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 edition 2007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9800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25F90C35-87CD-47CC-8351-8A502DA108B4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MeaNS, RubeNS and global update 2016</a:t>
            </a:r>
            <a:endParaRPr lang="en-US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485684"/>
              </p:ext>
            </p:extLst>
          </p:nvPr>
        </p:nvGraphicFramePr>
        <p:xfrm>
          <a:off x="1259632" y="1197474"/>
          <a:ext cx="6192688" cy="1511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503443"/>
              </p:ext>
            </p:extLst>
          </p:nvPr>
        </p:nvGraphicFramePr>
        <p:xfrm>
          <a:off x="1259632" y="4509120"/>
          <a:ext cx="6176963" cy="1640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939976"/>
              </p:ext>
            </p:extLst>
          </p:nvPr>
        </p:nvGraphicFramePr>
        <p:xfrm>
          <a:off x="1259632" y="2780928"/>
          <a:ext cx="6186488" cy="166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19132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48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22488" y="381000"/>
            <a:ext cx="5942012" cy="990600"/>
          </a:xfrm>
        </p:spPr>
        <p:txBody>
          <a:bodyPr lIns="72000" tIns="72000" rIns="72000" bIns="7200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smtClean="0">
                <a:solidFill>
                  <a:srgbClr val="33A3A3"/>
                </a:solidFill>
              </a:rPr>
              <a:t>MeaNS Genotype Diversity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0" y="6340475"/>
            <a:ext cx="59626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Manual for the laboratory diagnosis of measles and rubella virus infection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WHO – EPI, WHO/IVB/07.01: 2</a:t>
            </a:r>
            <a:r>
              <a:rPr lang="en-GB" sz="1400" baseline="30000">
                <a:solidFill>
                  <a:srgbClr val="FFFFFF"/>
                </a:solidFill>
                <a:ea typeface="DejaVu Sans" charset="0"/>
                <a:cs typeface="DejaVu Sans" charset="0"/>
              </a:rPr>
              <a:t>nd</a:t>
            </a: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 edition 2007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9800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25F90C35-87CD-47CC-8351-8A502DA108B4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MeaNS, RubeNS and global update 2016</a:t>
            </a:r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548206"/>
              </p:ext>
            </p:extLst>
          </p:nvPr>
        </p:nvGraphicFramePr>
        <p:xfrm>
          <a:off x="1331640" y="1196752"/>
          <a:ext cx="6176963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961673"/>
              </p:ext>
            </p:extLst>
          </p:nvPr>
        </p:nvGraphicFramePr>
        <p:xfrm>
          <a:off x="1331640" y="2924944"/>
          <a:ext cx="6192688" cy="1625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062195"/>
              </p:ext>
            </p:extLst>
          </p:nvPr>
        </p:nvGraphicFramePr>
        <p:xfrm>
          <a:off x="1331640" y="4581128"/>
          <a:ext cx="6192688" cy="1727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43341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44C5-C908-49E6-9C96-1D2CD65A0350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1229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05838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"/>
          <p:cNvSpPr txBox="1">
            <a:spLocks/>
          </p:cNvSpPr>
          <p:nvPr/>
        </p:nvSpPr>
        <p:spPr bwMode="auto">
          <a:xfrm>
            <a:off x="457200" y="15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>
                <a:latin typeface="Arial" panose="020B0604020202020204" pitchFamily="34" charset="0"/>
              </a:rPr>
              <a:t>Distribution of measles genotypes</a:t>
            </a:r>
            <a:br>
              <a:rPr lang="en-US" sz="2400">
                <a:latin typeface="Arial" panose="020B0604020202020204" pitchFamily="34" charset="0"/>
              </a:rPr>
            </a:br>
            <a:r>
              <a:rPr lang="en-US" sz="2400">
                <a:latin typeface="Arial" panose="020B0604020202020204" pitchFamily="34" charset="0"/>
              </a:rPr>
              <a:t>year 2015</a:t>
            </a:r>
          </a:p>
        </p:txBody>
      </p:sp>
      <p:sp>
        <p:nvSpPr>
          <p:cNvPr id="12293" name="Timestamp"/>
          <p:cNvSpPr txBox="1">
            <a:spLocks noChangeArrowheads="1"/>
          </p:cNvSpPr>
          <p:nvPr/>
        </p:nvSpPr>
        <p:spPr bwMode="auto">
          <a:xfrm>
            <a:off x="469338" y="6065044"/>
            <a:ext cx="2540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900">
                <a:latin typeface="Arial" panose="020B0604020202020204" pitchFamily="34" charset="0"/>
              </a:rPr>
              <a:t>Data in HQ as of 7 March 2016</a:t>
            </a:r>
            <a:endParaRPr lang="en-GB" sz="900">
              <a:latin typeface="Arial" panose="020B0604020202020204" pitchFamily="34" charset="0"/>
            </a:endParaRPr>
          </a:p>
        </p:txBody>
      </p:sp>
      <p:pic>
        <p:nvPicPr>
          <p:cNvPr id="12294" name="WHOlogo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63" y="6381750"/>
            <a:ext cx="330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DataSource"/>
          <p:cNvSpPr txBox="1">
            <a:spLocks noChangeArrowheads="1"/>
          </p:cNvSpPr>
          <p:nvPr/>
        </p:nvSpPr>
        <p:spPr bwMode="auto">
          <a:xfrm>
            <a:off x="5986463" y="6005513"/>
            <a:ext cx="2959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sz="700">
                <a:latin typeface="Arial" panose="020B0604020202020204" pitchFamily="34" charset="0"/>
              </a:rPr>
              <a:t>Note: Pie chart proportional to the number of sequenced  viruses: </a:t>
            </a:r>
          </a:p>
          <a:p>
            <a:pPr eaLnBrk="1" hangingPunct="1"/>
            <a:r>
              <a:rPr lang="fr-FR" sz="700">
                <a:latin typeface="Arial" panose="020B0604020202020204" pitchFamily="34" charset="0"/>
              </a:rPr>
              <a:t>China data has been adjusted by size (total genotyped = 2862).</a:t>
            </a:r>
            <a:endParaRPr lang="en-US" sz="700"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MeaNS, RubeNS and global update 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6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09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22488" y="381000"/>
            <a:ext cx="5942012" cy="990600"/>
          </a:xfrm>
        </p:spPr>
        <p:txBody>
          <a:bodyPr lIns="72000" tIns="72000" rIns="72000" bIns="7200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smtClean="0">
                <a:solidFill>
                  <a:srgbClr val="33A3A3"/>
                </a:solidFill>
              </a:rPr>
              <a:t>MeaNS Genotype Diversity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0" y="6340475"/>
            <a:ext cx="59626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Manual for the laboratory diagnosis of measles and rubella virus infection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WHO – EPI, WHO/IVB/07.01: 2</a:t>
            </a:r>
            <a:r>
              <a:rPr lang="en-GB" sz="1400" baseline="30000">
                <a:solidFill>
                  <a:srgbClr val="FFFFFF"/>
                </a:solidFill>
                <a:ea typeface="DejaVu Sans" charset="0"/>
                <a:cs typeface="DejaVu Sans" charset="0"/>
              </a:rPr>
              <a:t>nd</a:t>
            </a: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 edition 2007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9800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EB40E0C4-BD38-419F-A5AD-83291D71B5F6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731838" y="6492875"/>
            <a:ext cx="34750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576263" y="1776413"/>
            <a:ext cx="78486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dirty="0">
                <a:ea typeface="DejaVu Sans" charset="0"/>
                <a:cs typeface="DejaVu Sans" charset="0"/>
              </a:rPr>
              <a:t>Genotype data in </a:t>
            </a:r>
            <a:r>
              <a:rPr lang="en-GB" dirty="0" err="1">
                <a:ea typeface="DejaVu Sans" charset="0"/>
                <a:cs typeface="DejaVu Sans" charset="0"/>
              </a:rPr>
              <a:t>MeaNS</a:t>
            </a:r>
            <a:r>
              <a:rPr lang="en-GB" dirty="0">
                <a:ea typeface="DejaVu Sans" charset="0"/>
                <a:cs typeface="DejaVu Sans" charset="0"/>
              </a:rPr>
              <a:t> appears to show a reduction in the number of genotypes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GB" dirty="0">
              <a:ea typeface="DejaVu Sans" charset="0"/>
              <a:cs typeface="DejaVu Sans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dirty="0">
                <a:ea typeface="DejaVu Sans" charset="0"/>
                <a:cs typeface="DejaVu Sans" charset="0"/>
              </a:rPr>
              <a:t>At a WHO regional level: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dirty="0">
                <a:ea typeface="DejaVu Sans" charset="0"/>
                <a:cs typeface="DejaVu Sans" charset="0"/>
              </a:rPr>
              <a:t>	D8 and B3 dominate for most regions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dirty="0">
                <a:ea typeface="DejaVu Sans" charset="0"/>
                <a:cs typeface="DejaVu Sans" charset="0"/>
              </a:rPr>
              <a:t>	H1 skews the distribution in WPR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GB" dirty="0">
              <a:ea typeface="DejaVu Sans" charset="0"/>
              <a:cs typeface="DejaVu Sans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dirty="0">
                <a:ea typeface="DejaVu Sans" charset="0"/>
                <a:cs typeface="DejaVu Sans" charset="0"/>
              </a:rPr>
              <a:t>Impact of sampling bias: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dirty="0">
                <a:ea typeface="DejaVu Sans" charset="0"/>
                <a:cs typeface="DejaVu Sans" charset="0"/>
              </a:rPr>
              <a:t>	</a:t>
            </a:r>
            <a:r>
              <a:rPr lang="en-GB" dirty="0" smtClean="0">
                <a:ea typeface="DejaVu Sans" charset="0"/>
                <a:cs typeface="DejaVu Sans" charset="0"/>
              </a:rPr>
              <a:t>	Some countries submitting all data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dirty="0" smtClean="0">
                <a:ea typeface="DejaVu Sans" charset="0"/>
                <a:cs typeface="DejaVu Sans" charset="0"/>
              </a:rPr>
              <a:t>		Some countries only unique sequences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dirty="0" smtClean="0">
                <a:ea typeface="DejaVu Sans" charset="0"/>
                <a:cs typeface="DejaVu Sans" charset="0"/>
              </a:rPr>
              <a:t>		Some countries not sequencing at all</a:t>
            </a:r>
            <a:endParaRPr lang="en-GB" dirty="0">
              <a:ea typeface="DejaVu Sans" charset="0"/>
              <a:cs typeface="DejaVu Sans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27584" y="6305550"/>
            <a:ext cx="8064500" cy="54927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MeaNS</a:t>
            </a:r>
            <a:r>
              <a:rPr lang="en-GB" dirty="0" smtClean="0"/>
              <a:t>, </a:t>
            </a:r>
            <a:r>
              <a:rPr lang="en-GB" dirty="0" err="1" smtClean="0"/>
              <a:t>RubeNS</a:t>
            </a:r>
            <a:r>
              <a:rPr lang="en-GB" dirty="0" smtClean="0"/>
              <a:t> and global update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3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22488" y="381000"/>
            <a:ext cx="5726112" cy="990600"/>
          </a:xfrm>
        </p:spPr>
        <p:txBody>
          <a:bodyPr lIns="72000" tIns="72000" rIns="72000" bIns="7200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smtClean="0">
                <a:solidFill>
                  <a:srgbClr val="33A3A3"/>
                </a:solidFill>
              </a:rPr>
              <a:t>RubeNS Website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0" y="6340475"/>
            <a:ext cx="59626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Manual for the laboratory diagnosis of measles and rubella virus infection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WHO – EPI, WHO/IVB/07.01: 2</a:t>
            </a:r>
            <a:r>
              <a:rPr lang="en-GB" sz="1400" baseline="30000">
                <a:solidFill>
                  <a:srgbClr val="FFFFFF"/>
                </a:solidFill>
                <a:ea typeface="DejaVu Sans" charset="0"/>
                <a:cs typeface="DejaVu Sans" charset="0"/>
              </a:rPr>
              <a:t>nd</a:t>
            </a: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 edition 2007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9800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A31B0FFB-D200-4BC2-961B-CA3A6B129AC6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17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731838" y="6492875"/>
            <a:ext cx="34750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936625" y="4967288"/>
            <a:ext cx="3395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>
                <a:ea typeface="DejaVu Sans" charset="0"/>
                <a:cs typeface="DejaVu Sans" charset="0"/>
              </a:rPr>
              <a:t>Site is being used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>
                <a:ea typeface="DejaVu Sans" charset="0"/>
                <a:cs typeface="DejaVu Sans" charset="0"/>
              </a:rPr>
              <a:t>Submissions are limited</a:t>
            </a:r>
          </a:p>
        </p:txBody>
      </p:sp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9" r="1250"/>
          <a:stretch>
            <a:fillRect/>
          </a:stretch>
        </p:blipFill>
        <p:spPr bwMode="auto">
          <a:xfrm>
            <a:off x="71438" y="1511300"/>
            <a:ext cx="9029700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169" r="125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MeaNS, RubeNS and global update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00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22488" y="381000"/>
            <a:ext cx="5726112" cy="990600"/>
          </a:xfrm>
        </p:spPr>
        <p:txBody>
          <a:bodyPr lIns="72000" tIns="72000" rIns="72000" bIns="7200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smtClean="0">
                <a:solidFill>
                  <a:srgbClr val="33A3A3"/>
                </a:solidFill>
              </a:rPr>
              <a:t>RubeNS Submissions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0" y="6340475"/>
            <a:ext cx="59626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Manual for the laboratory diagnosis of measles and rubella virus infection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WHO – EPI, WHO/IVB/07.01: 2</a:t>
            </a:r>
            <a:r>
              <a:rPr lang="en-GB" sz="1400" baseline="30000">
                <a:solidFill>
                  <a:srgbClr val="FFFFFF"/>
                </a:solidFill>
                <a:ea typeface="DejaVu Sans" charset="0"/>
                <a:cs typeface="DejaVu Sans" charset="0"/>
              </a:rPr>
              <a:t>nd</a:t>
            </a: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 edition 2007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9800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B5A43D36-B174-4EB3-B4BB-1AB7F1EF3BB3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18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731838" y="6492875"/>
            <a:ext cx="34750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811212" y="5366983"/>
            <a:ext cx="3395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dirty="0" smtClean="0">
                <a:ea typeface="DejaVu Sans" charset="0"/>
                <a:cs typeface="DejaVu Sans" charset="0"/>
              </a:rPr>
              <a:t>Number of submission is increasing, but…..</a:t>
            </a:r>
            <a:endParaRPr lang="en-GB" dirty="0">
              <a:ea typeface="DejaVu Sans" charset="0"/>
              <a:cs typeface="DejaVu Sans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MeaNS, RubeNS and global update 2016</a:t>
            </a:r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791518"/>
              </p:ext>
            </p:extLst>
          </p:nvPr>
        </p:nvGraphicFramePr>
        <p:xfrm>
          <a:off x="1043608" y="1484784"/>
          <a:ext cx="691276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2919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22488" y="381000"/>
            <a:ext cx="5726112" cy="990600"/>
          </a:xfrm>
        </p:spPr>
        <p:txBody>
          <a:bodyPr lIns="72000" tIns="72000" rIns="72000" bIns="7200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smtClean="0">
                <a:solidFill>
                  <a:srgbClr val="33A3A3"/>
                </a:solidFill>
              </a:rPr>
              <a:t>RubeNS Submissions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0" y="6340475"/>
            <a:ext cx="59626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Manual for the laboratory diagnosis of measles and rubella virus infection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WHO – EPI, WHO/IVB/07.01: 2</a:t>
            </a:r>
            <a:r>
              <a:rPr lang="en-GB" sz="1400" baseline="30000">
                <a:solidFill>
                  <a:srgbClr val="FFFFFF"/>
                </a:solidFill>
                <a:ea typeface="DejaVu Sans" charset="0"/>
                <a:cs typeface="DejaVu Sans" charset="0"/>
              </a:rPr>
              <a:t>nd</a:t>
            </a: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 edition 2007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9800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B5A43D36-B174-4EB3-B4BB-1AB7F1EF3BB3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19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731838" y="6492875"/>
            <a:ext cx="34750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811212" y="5366983"/>
            <a:ext cx="3395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dirty="0" smtClean="0">
                <a:ea typeface="DejaVu Sans" charset="0"/>
                <a:cs typeface="DejaVu Sans" charset="0"/>
              </a:rPr>
              <a:t>…majority coming from only one or two countries</a:t>
            </a:r>
            <a:endParaRPr lang="en-GB" dirty="0">
              <a:ea typeface="DejaVu Sans" charset="0"/>
              <a:cs typeface="DejaVu Sans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MeaNS, RubeNS and global update 2016</a:t>
            </a:r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364591"/>
              </p:ext>
            </p:extLst>
          </p:nvPr>
        </p:nvGraphicFramePr>
        <p:xfrm>
          <a:off x="539552" y="1371600"/>
          <a:ext cx="8180784" cy="399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868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6" r="35143" b="20396"/>
          <a:stretch/>
        </p:blipFill>
        <p:spPr bwMode="auto">
          <a:xfrm>
            <a:off x="395536" y="1340768"/>
            <a:ext cx="6199360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52934"/>
            <a:ext cx="4176464" cy="104381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400" dirty="0" smtClean="0"/>
              <a:t>www.who-measles.org or </a:t>
            </a:r>
            <a:r>
              <a:rPr lang="en-GB" sz="3400" dirty="0"/>
              <a:t/>
            </a:r>
            <a:br>
              <a:rPr lang="en-GB" sz="3400" dirty="0"/>
            </a:br>
            <a:r>
              <a:rPr lang="en-GB" sz="3400" dirty="0" smtClean="0"/>
              <a:t>www.who-rubella.org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MeaNS</a:t>
            </a:r>
            <a:r>
              <a:rPr lang="en-GB" dirty="0" smtClean="0"/>
              <a:t>, </a:t>
            </a:r>
            <a:r>
              <a:rPr lang="en-GB" dirty="0" err="1" smtClean="0"/>
              <a:t>RubeNS</a:t>
            </a:r>
            <a:r>
              <a:rPr lang="en-GB" dirty="0" smtClean="0"/>
              <a:t> and global update 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3068960"/>
            <a:ext cx="5892720" cy="29523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884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404664"/>
            <a:ext cx="8028000" cy="648072"/>
          </a:xfrm>
        </p:spPr>
        <p:txBody>
          <a:bodyPr/>
          <a:lstStyle/>
          <a:p>
            <a:pPr eaLnBrk="1" hangingPunct="1"/>
            <a:r>
              <a:rPr lang="en-US" sz="3800" b="1" dirty="0" err="1" smtClean="0"/>
              <a:t>RubeNS</a:t>
            </a:r>
            <a:r>
              <a:rPr lang="en-US" sz="3800" b="1" dirty="0" smtClean="0"/>
              <a:t> genotypes</a:t>
            </a:r>
            <a:endParaRPr lang="en-US" sz="34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MeaNS, RubeNS and global update 2016</a:t>
            </a:r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985813"/>
              </p:ext>
            </p:extLst>
          </p:nvPr>
        </p:nvGraphicFramePr>
        <p:xfrm>
          <a:off x="602034" y="2521306"/>
          <a:ext cx="8107536" cy="368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265170"/>
              </p:ext>
            </p:extLst>
          </p:nvPr>
        </p:nvGraphicFramePr>
        <p:xfrm>
          <a:off x="611560" y="1202095"/>
          <a:ext cx="8128580" cy="1218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8316416" y="1268760"/>
            <a:ext cx="36004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1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794" y="6295050"/>
            <a:ext cx="9144000" cy="549275"/>
          </a:xfrm>
        </p:spPr>
        <p:txBody>
          <a:bodyPr/>
          <a:lstStyle/>
          <a:p>
            <a:fld id="{A6FB44C5-C908-49E6-9C96-1D2CD65A0350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1433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3676"/>
            <a:ext cx="8926513" cy="60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DataSource"/>
          <p:cNvSpPr txBox="1">
            <a:spLocks noChangeArrowheads="1"/>
          </p:cNvSpPr>
          <p:nvPr/>
        </p:nvSpPr>
        <p:spPr bwMode="auto">
          <a:xfrm>
            <a:off x="0" y="6510338"/>
            <a:ext cx="2540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sz="900" dirty="0">
              <a:latin typeface="Arial" panose="020B0604020202020204" pitchFamily="34" charset="0"/>
            </a:endParaRPr>
          </a:p>
        </p:txBody>
      </p:sp>
      <p:pic>
        <p:nvPicPr>
          <p:cNvPr id="14340" name="WHOlogo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63" y="6381750"/>
            <a:ext cx="330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itle"/>
          <p:cNvSpPr txBox="1">
            <a:spLocks/>
          </p:cNvSpPr>
          <p:nvPr/>
        </p:nvSpPr>
        <p:spPr bwMode="auto">
          <a:xfrm>
            <a:off x="457200" y="15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>
                <a:latin typeface="Arial" panose="020B0604020202020204" pitchFamily="34" charset="0"/>
              </a:rPr>
              <a:t>Distribution of rubella genotypes</a:t>
            </a:r>
            <a:br>
              <a:rPr lang="en-US" sz="2400">
                <a:latin typeface="Arial" panose="020B0604020202020204" pitchFamily="34" charset="0"/>
              </a:rPr>
            </a:br>
            <a:r>
              <a:rPr lang="en-US" sz="2400">
                <a:latin typeface="Arial" panose="020B0604020202020204" pitchFamily="34" charset="0"/>
              </a:rPr>
              <a:t>year 2015</a:t>
            </a:r>
          </a:p>
        </p:txBody>
      </p:sp>
      <p:sp>
        <p:nvSpPr>
          <p:cNvPr id="14342" name="DataSource"/>
          <p:cNvSpPr txBox="1">
            <a:spLocks noChangeArrowheads="1"/>
          </p:cNvSpPr>
          <p:nvPr/>
        </p:nvSpPr>
        <p:spPr bwMode="auto">
          <a:xfrm>
            <a:off x="5989638" y="6005513"/>
            <a:ext cx="290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sz="700">
                <a:latin typeface="Arial" panose="020B0604020202020204" pitchFamily="34" charset="0"/>
              </a:rPr>
              <a:t>Note: Pie chart proportional to the number of sequenced  viruses: </a:t>
            </a:r>
          </a:p>
          <a:p>
            <a:pPr eaLnBrk="1" hangingPunct="1"/>
            <a:r>
              <a:rPr lang="fr-FR" sz="700">
                <a:latin typeface="Arial" panose="020B0604020202020204" pitchFamily="34" charset="0"/>
              </a:rPr>
              <a:t>China data has been adjusted by size (total genotyped = 255).</a:t>
            </a:r>
            <a:endParaRPr lang="en-US" sz="700">
              <a:latin typeface="Arial" panose="020B0604020202020204" pitchFamily="34" charset="0"/>
            </a:endParaRPr>
          </a:p>
        </p:txBody>
      </p:sp>
      <p:sp>
        <p:nvSpPr>
          <p:cNvPr id="14343" name="Timestamp"/>
          <p:cNvSpPr txBox="1">
            <a:spLocks noChangeArrowheads="1"/>
          </p:cNvSpPr>
          <p:nvPr/>
        </p:nvSpPr>
        <p:spPr bwMode="auto">
          <a:xfrm>
            <a:off x="15942" y="6054602"/>
            <a:ext cx="2540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900" dirty="0">
                <a:latin typeface="Arial" panose="020B0604020202020204" pitchFamily="34" charset="0"/>
              </a:rPr>
              <a:t>Data in HQ as of 7 March 2016</a:t>
            </a:r>
            <a:endParaRPr lang="en-GB" sz="900" dirty="0"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 global update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4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1720" y="404664"/>
            <a:ext cx="8028000" cy="648072"/>
          </a:xfrm>
        </p:spPr>
        <p:txBody>
          <a:bodyPr/>
          <a:lstStyle/>
          <a:p>
            <a:r>
              <a:rPr lang="en-GB" dirty="0" err="1" smtClean="0"/>
              <a:t>MeaNS</a:t>
            </a:r>
            <a:r>
              <a:rPr lang="en-GB" dirty="0" smtClean="0"/>
              <a:t> and </a:t>
            </a:r>
            <a:r>
              <a:rPr lang="en-GB" dirty="0" err="1" smtClean="0"/>
              <a:t>RubeNS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3608" y="1412776"/>
            <a:ext cx="7632848" cy="4811687"/>
          </a:xfrm>
        </p:spPr>
        <p:txBody>
          <a:bodyPr/>
          <a:lstStyle/>
          <a:p>
            <a:r>
              <a:rPr lang="en-GB" dirty="0" smtClean="0"/>
              <a:t>Invaluable tools for monitoring transmissions</a:t>
            </a:r>
          </a:p>
          <a:p>
            <a:r>
              <a:rPr lang="en-GB" dirty="0" smtClean="0"/>
              <a:t>Valuable tools for documenting importations/monitoring loss of endemic viruses within countries </a:t>
            </a:r>
          </a:p>
          <a:p>
            <a:r>
              <a:rPr lang="en-GB" dirty="0" smtClean="0"/>
              <a:t>Large repository of data</a:t>
            </a:r>
          </a:p>
          <a:p>
            <a:r>
              <a:rPr lang="en-GB" dirty="0" smtClean="0"/>
              <a:t>Can monitor the ‘disappearance’ of some measles genotypes</a:t>
            </a:r>
          </a:p>
          <a:p>
            <a:r>
              <a:rPr lang="en-GB" dirty="0" smtClean="0"/>
              <a:t>Data is very heavily samples biased</a:t>
            </a:r>
          </a:p>
          <a:p>
            <a:r>
              <a:rPr lang="en-GB" dirty="0" smtClean="0"/>
              <a:t>Even more sampling bias in </a:t>
            </a:r>
            <a:r>
              <a:rPr lang="en-GB" dirty="0" err="1" smtClean="0"/>
              <a:t>RubeNS</a:t>
            </a:r>
            <a:endParaRPr lang="en-GB" dirty="0" smtClean="0"/>
          </a:p>
          <a:p>
            <a:r>
              <a:rPr lang="en-GB" dirty="0" smtClean="0"/>
              <a:t>Talk on measles diversity on Thursday (S7 31)</a:t>
            </a:r>
          </a:p>
          <a:p>
            <a:r>
              <a:rPr lang="en-GB" dirty="0" err="1" smtClean="0"/>
              <a:t>MeaNS</a:t>
            </a:r>
            <a:r>
              <a:rPr lang="en-GB" dirty="0" smtClean="0"/>
              <a:t>/</a:t>
            </a:r>
            <a:r>
              <a:rPr lang="en-GB" dirty="0" err="1" smtClean="0"/>
              <a:t>RubenS</a:t>
            </a:r>
            <a:r>
              <a:rPr lang="en-GB" dirty="0" smtClean="0"/>
              <a:t> steering committee on Friday am</a:t>
            </a:r>
          </a:p>
          <a:p>
            <a:r>
              <a:rPr lang="en-GB" dirty="0" smtClean="0"/>
              <a:t>All suggestions for ways to increase submissions especially for rubella sequences welcome</a:t>
            </a:r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44C5-C908-49E6-9C96-1D2CD65A0350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MeaNS, RubeNS and global update 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36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5736" y="1459473"/>
            <a:ext cx="4536504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dirty="0" smtClean="0">
                <a:latin typeface="+mn-lt"/>
              </a:rPr>
              <a:t>Joe Icenogle/Kevin Brown - Chairs</a:t>
            </a:r>
          </a:p>
          <a:p>
            <a:pPr algn="ctr">
              <a:defRPr/>
            </a:pPr>
            <a:r>
              <a:rPr lang="en-GB" sz="1800" b="1" dirty="0" smtClean="0">
                <a:latin typeface="+mn-lt"/>
              </a:rPr>
              <a:t>Josephine </a:t>
            </a:r>
            <a:r>
              <a:rPr lang="en-GB" sz="1800" b="1" dirty="0" err="1" smtClean="0">
                <a:latin typeface="+mn-lt"/>
              </a:rPr>
              <a:t>Bwogi</a:t>
            </a:r>
            <a:r>
              <a:rPr lang="en-GB" sz="1800" b="1" dirty="0" smtClean="0">
                <a:latin typeface="+mn-lt"/>
              </a:rPr>
              <a:t> </a:t>
            </a:r>
          </a:p>
          <a:p>
            <a:pPr algn="ctr">
              <a:defRPr/>
            </a:pPr>
            <a:r>
              <a:rPr lang="en-GB" sz="1800" b="1" dirty="0" smtClean="0">
                <a:latin typeface="+mn-lt"/>
              </a:rPr>
              <a:t>Judith Hübschen</a:t>
            </a:r>
          </a:p>
          <a:p>
            <a:pPr algn="ctr">
              <a:defRPr/>
            </a:pPr>
            <a:r>
              <a:rPr lang="en-GB" sz="1800" b="1" dirty="0">
                <a:latin typeface="+mn-lt"/>
              </a:rPr>
              <a:t>Patcha Incomserb</a:t>
            </a:r>
          </a:p>
          <a:p>
            <a:pPr algn="ctr">
              <a:defRPr/>
            </a:pPr>
            <a:r>
              <a:rPr lang="en-GB" sz="1800" b="1" dirty="0" smtClean="0">
                <a:latin typeface="+mn-lt"/>
              </a:rPr>
              <a:t>Katsuhiro </a:t>
            </a:r>
            <a:r>
              <a:rPr lang="en-GB" sz="1800" b="1" dirty="0" err="1" smtClean="0">
                <a:latin typeface="+mn-lt"/>
              </a:rPr>
              <a:t>Komase</a:t>
            </a:r>
            <a:endParaRPr lang="en-GB" sz="1800" b="1" dirty="0">
              <a:latin typeface="+mn-lt"/>
            </a:endParaRPr>
          </a:p>
          <a:p>
            <a:pPr algn="ctr">
              <a:defRPr/>
            </a:pPr>
            <a:r>
              <a:rPr lang="en-GB" sz="1800" b="1" dirty="0" smtClean="0">
                <a:latin typeface="+mn-lt"/>
              </a:rPr>
              <a:t>Mick </a:t>
            </a:r>
            <a:r>
              <a:rPr lang="en-GB" sz="1800" b="1" dirty="0">
                <a:latin typeface="+mn-lt"/>
              </a:rPr>
              <a:t>Mulders</a:t>
            </a:r>
          </a:p>
          <a:p>
            <a:pPr algn="ctr">
              <a:defRPr/>
            </a:pPr>
            <a:r>
              <a:rPr lang="en-GB" sz="1800" b="1" dirty="0" smtClean="0">
                <a:latin typeface="+mn-lt"/>
              </a:rPr>
              <a:t>Paul </a:t>
            </a:r>
            <a:r>
              <a:rPr lang="en-GB" sz="1800" b="1" dirty="0">
                <a:latin typeface="+mn-lt"/>
              </a:rPr>
              <a:t>Rota</a:t>
            </a:r>
          </a:p>
          <a:p>
            <a:pPr algn="ctr">
              <a:defRPr/>
            </a:pPr>
            <a:r>
              <a:rPr lang="en-GB" sz="1800" b="1" dirty="0">
                <a:latin typeface="+mn-lt"/>
              </a:rPr>
              <a:t>Sabine Santibanez</a:t>
            </a:r>
          </a:p>
          <a:p>
            <a:pPr algn="ctr">
              <a:defRPr/>
            </a:pPr>
            <a:r>
              <a:rPr lang="en-GB" sz="1800" b="1" dirty="0" smtClean="0">
                <a:latin typeface="+mn-lt"/>
              </a:rPr>
              <a:t>Sergey </a:t>
            </a:r>
            <a:r>
              <a:rPr lang="en-GB" sz="1800" b="1" dirty="0" err="1" smtClean="0">
                <a:latin typeface="+mn-lt"/>
              </a:rPr>
              <a:t>Shulga</a:t>
            </a:r>
            <a:endParaRPr lang="en-GB" sz="1800" b="1" dirty="0" smtClean="0">
              <a:latin typeface="+mn-lt"/>
            </a:endParaRPr>
          </a:p>
          <a:p>
            <a:pPr algn="ctr">
              <a:defRPr/>
            </a:pPr>
            <a:r>
              <a:rPr lang="en-GB" sz="1800" b="1" dirty="0" smtClean="0">
                <a:latin typeface="+mn-lt"/>
              </a:rPr>
              <a:t>Sheilagh Smit</a:t>
            </a:r>
          </a:p>
          <a:p>
            <a:pPr algn="ctr">
              <a:defRPr/>
            </a:pPr>
            <a:r>
              <a:rPr lang="en-GB" sz="1800" b="1" dirty="0" err="1" smtClean="0">
                <a:latin typeface="+mn-lt"/>
              </a:rPr>
              <a:t>Makota</a:t>
            </a:r>
            <a:r>
              <a:rPr lang="en-GB" sz="1800" b="1" dirty="0" smtClean="0">
                <a:latin typeface="+mn-lt"/>
              </a:rPr>
              <a:t> Takeda</a:t>
            </a:r>
            <a:endParaRPr lang="en-GB" sz="1800" b="1" dirty="0">
              <a:latin typeface="+mn-lt"/>
            </a:endParaRPr>
          </a:p>
          <a:p>
            <a:pPr algn="ctr">
              <a:defRPr/>
            </a:pPr>
            <a:r>
              <a:rPr lang="en-GB" sz="1800" b="1" dirty="0">
                <a:latin typeface="+mn-lt"/>
              </a:rPr>
              <a:t>Henda </a:t>
            </a:r>
            <a:r>
              <a:rPr lang="en-GB" sz="1800" b="1" dirty="0" smtClean="0">
                <a:latin typeface="+mn-lt"/>
              </a:rPr>
              <a:t>Triki</a:t>
            </a:r>
          </a:p>
          <a:p>
            <a:pPr algn="ctr">
              <a:defRPr/>
            </a:pPr>
            <a:r>
              <a:rPr lang="en-GB" sz="1800" b="1" dirty="0" smtClean="0">
                <a:latin typeface="+mn-lt"/>
              </a:rPr>
              <a:t>Wenbo Xu</a:t>
            </a:r>
          </a:p>
          <a:p>
            <a:pPr algn="ctr">
              <a:defRPr/>
            </a:pPr>
            <a:r>
              <a:rPr lang="en-GB" sz="1800" b="1" dirty="0" smtClean="0">
                <a:latin typeface="+mn-lt"/>
              </a:rPr>
              <a:t>Zhen Zhu</a:t>
            </a:r>
          </a:p>
          <a:p>
            <a:pPr>
              <a:defRPr/>
            </a:pPr>
            <a:endParaRPr lang="en-GB" sz="2000" b="1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MeaNS, RubeNS and global update 2016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1719" y="272763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00AE9E"/>
                </a:solidFill>
              </a:rPr>
              <a:t>Steering committee</a:t>
            </a:r>
            <a:endParaRPr lang="en-GB" sz="3600" dirty="0">
              <a:solidFill>
                <a:srgbClr val="00AE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7544" y="1372011"/>
            <a:ext cx="4319587" cy="1728192"/>
          </a:xfrm>
        </p:spPr>
        <p:txBody>
          <a:bodyPr/>
          <a:lstStyle/>
          <a:p>
            <a:pPr marL="0" indent="0" eaLnBrk="1" hangingPunct="1"/>
            <a:endParaRPr lang="en-GB" sz="2000" dirty="0" smtClean="0"/>
          </a:p>
          <a:p>
            <a:pPr marL="0" indent="0" eaLnBrk="1" hangingPunct="1"/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</p:txBody>
      </p:sp>
      <p:pic>
        <p:nvPicPr>
          <p:cNvPr id="26628" name="Picture 3" descr="DSCF123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6"/>
          <a:stretch/>
        </p:blipFill>
        <p:spPr bwMode="auto">
          <a:xfrm>
            <a:off x="6084168" y="595928"/>
            <a:ext cx="2413092" cy="343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MeaNS, RubeNS and global update 2016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1719" y="272763"/>
            <a:ext cx="3595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 smtClean="0">
                <a:solidFill>
                  <a:srgbClr val="00AE9E"/>
                </a:solidFill>
              </a:rPr>
              <a:t>MeaNS</a:t>
            </a:r>
            <a:r>
              <a:rPr lang="en-GB" sz="3600" dirty="0" smtClean="0">
                <a:solidFill>
                  <a:srgbClr val="00AE9E"/>
                </a:solidFill>
              </a:rPr>
              <a:t>/</a:t>
            </a:r>
            <a:r>
              <a:rPr lang="en-GB" sz="3600" dirty="0" err="1" smtClean="0">
                <a:solidFill>
                  <a:srgbClr val="00AE9E"/>
                </a:solidFill>
              </a:rPr>
              <a:t>RubeNS</a:t>
            </a:r>
            <a:endParaRPr lang="en-GB" sz="3600" dirty="0">
              <a:solidFill>
                <a:srgbClr val="00AE9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268760"/>
            <a:ext cx="529907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Bioinformatician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Richard Myers – new post in 2015</a:t>
            </a:r>
          </a:p>
          <a:p>
            <a:endParaRPr lang="en-GB" dirty="0"/>
          </a:p>
          <a:p>
            <a:r>
              <a:rPr lang="en-GB" dirty="0" smtClean="0"/>
              <a:t>Currently no-one in post</a:t>
            </a:r>
          </a:p>
          <a:p>
            <a:endParaRPr lang="en-GB" dirty="0"/>
          </a:p>
          <a:p>
            <a:r>
              <a:rPr lang="en-GB" dirty="0" smtClean="0"/>
              <a:t>Will be appointing to 2 posts </a:t>
            </a:r>
          </a:p>
          <a:p>
            <a:endParaRPr lang="en-GB" dirty="0"/>
          </a:p>
          <a:p>
            <a:r>
              <a:rPr lang="en-GB" dirty="0" smtClean="0"/>
              <a:t>Candidates selected and offers made</a:t>
            </a:r>
          </a:p>
          <a:p>
            <a:endParaRPr lang="en-GB" dirty="0"/>
          </a:p>
          <a:p>
            <a:r>
              <a:rPr lang="en-GB" dirty="0" smtClean="0"/>
              <a:t>David Williams: start August 2016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7" t="9771" r="13516" b="26004"/>
          <a:stretch/>
        </p:blipFill>
        <p:spPr>
          <a:xfrm>
            <a:off x="6300192" y="3356992"/>
            <a:ext cx="187220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8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22488" y="381000"/>
            <a:ext cx="4826000" cy="990600"/>
          </a:xfrm>
        </p:spPr>
        <p:txBody>
          <a:bodyPr lIns="72000" tIns="72000" rIns="72000" bIns="72000">
            <a:normAutofit fontScale="90000"/>
          </a:bodyPr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err="1" smtClean="0">
                <a:solidFill>
                  <a:srgbClr val="33A3A3"/>
                </a:solidFill>
              </a:rPr>
              <a:t>MeaNS</a:t>
            </a:r>
            <a:r>
              <a:rPr lang="en-GB" sz="3200" dirty="0" smtClean="0">
                <a:solidFill>
                  <a:srgbClr val="33A3A3"/>
                </a:solidFill>
              </a:rPr>
              <a:t> and </a:t>
            </a:r>
            <a:r>
              <a:rPr lang="en-GB" sz="3200" dirty="0" err="1" smtClean="0">
                <a:solidFill>
                  <a:srgbClr val="33A3A3"/>
                </a:solidFill>
              </a:rPr>
              <a:t>RubeNS</a:t>
            </a:r>
            <a:r>
              <a:rPr lang="en-GB" sz="3200" dirty="0" smtClean="0">
                <a:solidFill>
                  <a:srgbClr val="33A3A3"/>
                </a:solidFill>
              </a:rPr>
              <a:t> – June 2016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6340475"/>
            <a:ext cx="59626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Manual for the laboratory diagnosis of measles and rubella virus infection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WHO – EPI, WHO/IVB/07.01: 2</a:t>
            </a:r>
            <a:r>
              <a:rPr lang="en-GB" sz="1400" baseline="30000">
                <a:solidFill>
                  <a:srgbClr val="FFFFFF"/>
                </a:solidFill>
                <a:ea typeface="DejaVu Sans" charset="0"/>
                <a:cs typeface="DejaVu Sans" charset="0"/>
              </a:rPr>
              <a:t>nd</a:t>
            </a: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 edition 2007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9800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2E81C8D9-EA97-4A10-8B7E-833EA62BC114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36625" y="1728788"/>
            <a:ext cx="410527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CBF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736600" indent="-279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CBF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CBF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CBF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CBF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CBF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CBF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CBF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CBF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en-GB" dirty="0" err="1" smtClean="0">
                <a:solidFill>
                  <a:srgbClr val="000000"/>
                </a:solidFill>
              </a:rPr>
              <a:t>MeaNS</a:t>
            </a:r>
            <a:endParaRPr lang="en-GB" dirty="0" smtClean="0">
              <a:solidFill>
                <a:srgbClr val="000000"/>
              </a:solidFill>
            </a:endParaRPr>
          </a:p>
          <a:p>
            <a:pPr eaLnBrk="1" hangingPunct="1">
              <a:buSzPct val="45000"/>
              <a:defRPr/>
            </a:pPr>
            <a:endParaRPr lang="en-GB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en-GB" dirty="0" smtClean="0">
                <a:solidFill>
                  <a:srgbClr val="000000"/>
                </a:solidFill>
              </a:rPr>
              <a:t>28978 Sample Records</a:t>
            </a:r>
          </a:p>
          <a:p>
            <a:pPr lvl="1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en-GB" dirty="0" smtClean="0">
                <a:solidFill>
                  <a:srgbClr val="000000"/>
                </a:solidFill>
              </a:rPr>
              <a:t>29822 Viral Sequences</a:t>
            </a:r>
          </a:p>
          <a:p>
            <a:pPr marL="741363" lvl="1" eaLnBrk="1" hangingPunct="1">
              <a:buSzPct val="45000"/>
              <a:defRPr/>
            </a:pPr>
            <a:endParaRPr lang="en-GB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en-GB" dirty="0" err="1" smtClean="0">
                <a:solidFill>
                  <a:srgbClr val="000000"/>
                </a:solidFill>
              </a:rPr>
              <a:t>RubeNS</a:t>
            </a:r>
            <a:endParaRPr lang="en-GB" dirty="0" smtClean="0">
              <a:solidFill>
                <a:srgbClr val="000000"/>
              </a:solidFill>
            </a:endParaRPr>
          </a:p>
          <a:p>
            <a:pPr eaLnBrk="1" hangingPunct="1">
              <a:buSzPct val="45000"/>
              <a:defRPr/>
            </a:pPr>
            <a:endParaRPr lang="en-GB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en-GB" dirty="0" smtClean="0">
                <a:solidFill>
                  <a:srgbClr val="000000"/>
                </a:solidFill>
              </a:rPr>
              <a:t>1590 Viral Sequences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36625" y="6318320"/>
            <a:ext cx="8064500" cy="549275"/>
          </a:xfrm>
        </p:spPr>
        <p:txBody>
          <a:bodyPr/>
          <a:lstStyle/>
          <a:p>
            <a:pPr>
              <a:defRPr/>
            </a:pPr>
            <a:r>
              <a:rPr lang="en-GB" smtClean="0"/>
              <a:t>MeaNS, RubeNS and global update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37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66" y="6306177"/>
            <a:ext cx="9144000" cy="549275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22488" y="381000"/>
            <a:ext cx="4826000" cy="990600"/>
          </a:xfrm>
        </p:spPr>
        <p:txBody>
          <a:bodyPr lIns="72000" tIns="72000" rIns="72000" bIns="7200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smtClean="0">
                <a:solidFill>
                  <a:srgbClr val="33A3A3"/>
                </a:solidFill>
              </a:rPr>
              <a:t>MeaNS Submissions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55576" y="6320194"/>
            <a:ext cx="8064500" cy="549275"/>
          </a:xfrm>
        </p:spPr>
        <p:txBody>
          <a:bodyPr/>
          <a:lstStyle/>
          <a:p>
            <a:pPr>
              <a:defRPr/>
            </a:pPr>
            <a:r>
              <a:rPr lang="en-GB" smtClean="0"/>
              <a:t>MeaNS, RubeNS and global update 2016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302550"/>
              </p:ext>
            </p:extLst>
          </p:nvPr>
        </p:nvGraphicFramePr>
        <p:xfrm>
          <a:off x="683568" y="1124743"/>
          <a:ext cx="7272808" cy="511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434163"/>
              </p:ext>
            </p:extLst>
          </p:nvPr>
        </p:nvGraphicFramePr>
        <p:xfrm>
          <a:off x="-35751" y="381000"/>
          <a:ext cx="9297537" cy="6070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34855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22488" y="381000"/>
            <a:ext cx="5726112" cy="990600"/>
          </a:xfrm>
        </p:spPr>
        <p:txBody>
          <a:bodyPr lIns="72000" tIns="72000" rIns="72000" bIns="7200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smtClean="0">
                <a:solidFill>
                  <a:srgbClr val="33A3A3"/>
                </a:solidFill>
              </a:rPr>
              <a:t>MeaNS Vaccine Sequences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0" y="6340475"/>
            <a:ext cx="59626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Manual for the laboratory diagnosis of measles and rubella virus infection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WHO – EPI, WHO/IVB/07.01: 2</a:t>
            </a:r>
            <a:r>
              <a:rPr lang="en-GB" sz="1400" baseline="30000">
                <a:solidFill>
                  <a:srgbClr val="FFFFFF"/>
                </a:solidFill>
                <a:ea typeface="DejaVu Sans" charset="0"/>
                <a:cs typeface="DejaVu Sans" charset="0"/>
              </a:rPr>
              <a:t>nd</a:t>
            </a: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 edition 2007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9800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0AFFAAC8-320A-460F-ABFB-DA71BAD65046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576263" y="1285875"/>
            <a:ext cx="7920037" cy="46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sz="2000" dirty="0">
                <a:ea typeface="DejaVu Sans" charset="0"/>
                <a:cs typeface="DejaVu Sans" charset="0"/>
              </a:rPr>
              <a:t>There continues to be submission of MeV vaccine sequences to </a:t>
            </a:r>
            <a:r>
              <a:rPr lang="en-GB" sz="2000" dirty="0" err="1">
                <a:ea typeface="DejaVu Sans" charset="0"/>
                <a:cs typeface="DejaVu Sans" charset="0"/>
              </a:rPr>
              <a:t>MeaNS</a:t>
            </a:r>
            <a:endParaRPr lang="en-GB" sz="2000" dirty="0">
              <a:ea typeface="DejaVu Sans" charset="0"/>
              <a:cs typeface="DejaVu Sans" charset="0"/>
            </a:endParaRPr>
          </a:p>
          <a:p>
            <a:pPr lvl="2" eaLnBrk="1" hangingPunct="1">
              <a:lnSpc>
                <a:spcPct val="100000"/>
              </a:lnSpc>
              <a:spcAft>
                <a:spcPct val="0"/>
              </a:spcAft>
              <a:buSzPct val="45000"/>
            </a:pPr>
            <a:r>
              <a:rPr lang="en-GB" sz="2000" dirty="0" smtClean="0">
                <a:ea typeface="DejaVu Sans" charset="0"/>
                <a:cs typeface="DejaVu Sans" charset="0"/>
              </a:rPr>
              <a:t>31 </a:t>
            </a:r>
            <a:r>
              <a:rPr lang="en-GB" sz="2000" dirty="0">
                <a:ea typeface="DejaVu Sans" charset="0"/>
                <a:cs typeface="DejaVu Sans" charset="0"/>
              </a:rPr>
              <a:t>since the start of 2014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Pct val="45000"/>
              <a:buFontTx/>
              <a:buNone/>
            </a:pPr>
            <a:endParaRPr lang="en-GB" sz="2000" dirty="0">
              <a:ea typeface="DejaVu Sans" charset="0"/>
              <a:cs typeface="DejaVu Sans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sz="2000" dirty="0">
                <a:ea typeface="DejaVu Sans" charset="0"/>
                <a:cs typeface="DejaVu Sans" charset="0"/>
              </a:rPr>
              <a:t>This is not what </a:t>
            </a:r>
            <a:r>
              <a:rPr lang="en-GB" sz="2000" dirty="0" err="1">
                <a:ea typeface="DejaVu Sans" charset="0"/>
                <a:cs typeface="DejaVu Sans" charset="0"/>
              </a:rPr>
              <a:t>MeaNS</a:t>
            </a:r>
            <a:r>
              <a:rPr lang="en-GB" sz="2000" dirty="0">
                <a:ea typeface="DejaVu Sans" charset="0"/>
                <a:cs typeface="DejaVu Sans" charset="0"/>
              </a:rPr>
              <a:t> was designed for and it would be better if people stopped doing this</a:t>
            </a:r>
            <a:r>
              <a:rPr lang="en-GB" sz="2000" dirty="0" smtClean="0">
                <a:ea typeface="DejaVu Sans" charset="0"/>
                <a:cs typeface="DejaVu Sans" charset="0"/>
              </a:rPr>
              <a:t>.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</a:pPr>
            <a:endParaRPr lang="en-GB" sz="2000" dirty="0">
              <a:ea typeface="DejaVu Sans" charset="0"/>
              <a:cs typeface="DejaVu Sans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sz="2000" dirty="0" smtClean="0">
                <a:ea typeface="DejaVu Sans" charset="0"/>
                <a:cs typeface="DejaVu Sans" charset="0"/>
              </a:rPr>
              <a:t>There is a message to this effect, but still being ignored</a:t>
            </a:r>
            <a:endParaRPr lang="en-GB" sz="2000" dirty="0">
              <a:ea typeface="DejaVu Sans" charset="0"/>
              <a:cs typeface="DejaVu Sans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Pct val="45000"/>
              <a:buFontTx/>
              <a:buNone/>
            </a:pPr>
            <a:endParaRPr lang="en-GB" sz="2000" dirty="0">
              <a:ea typeface="DejaVu Sans" charset="0"/>
              <a:cs typeface="DejaVu Sans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sz="2000" dirty="0" err="1">
                <a:ea typeface="DejaVu Sans" charset="0"/>
                <a:cs typeface="DejaVu Sans" charset="0"/>
              </a:rPr>
              <a:t>MeaNS</a:t>
            </a:r>
            <a:r>
              <a:rPr lang="en-GB" sz="2000" dirty="0">
                <a:ea typeface="DejaVu Sans" charset="0"/>
                <a:cs typeface="DejaVu Sans" charset="0"/>
              </a:rPr>
              <a:t> genotypes sequences on entry so it would be possible to prevent submission of genotype A </a:t>
            </a:r>
            <a:r>
              <a:rPr lang="en-GB" sz="2000" dirty="0" smtClean="0">
                <a:ea typeface="DejaVu Sans" charset="0"/>
                <a:cs typeface="DejaVu Sans" charset="0"/>
              </a:rPr>
              <a:t>sequence, accompanied </a:t>
            </a:r>
            <a:r>
              <a:rPr lang="en-GB" sz="2000" dirty="0">
                <a:ea typeface="DejaVu Sans" charset="0"/>
                <a:cs typeface="DejaVu Sans" charset="0"/>
              </a:rPr>
              <a:t>by a message that asking the submitter to contact us if there is good reason to </a:t>
            </a:r>
            <a:r>
              <a:rPr lang="en-GB" sz="2000" dirty="0" smtClean="0">
                <a:ea typeface="DejaVu Sans" charset="0"/>
                <a:cs typeface="DejaVu Sans" charset="0"/>
              </a:rPr>
              <a:t>submit – is it needed?</a:t>
            </a:r>
            <a:endParaRPr lang="en-GB" sz="2000" dirty="0">
              <a:ea typeface="DejaVu Sans" charset="0"/>
              <a:cs typeface="DejaVu Sans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MeaNS, RubeNS and global update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33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9001" r="71065" b="12900"/>
          <a:stretch/>
        </p:blipFill>
        <p:spPr>
          <a:xfrm>
            <a:off x="1187624" y="1251248"/>
            <a:ext cx="5760119" cy="2954138"/>
          </a:xfrm>
          <a:prstGeom prst="rect">
            <a:avLst/>
          </a:prstGeom>
        </p:spPr>
      </p:pic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52506" y="260648"/>
            <a:ext cx="5726112" cy="990600"/>
          </a:xfrm>
        </p:spPr>
        <p:txBody>
          <a:bodyPr lIns="72000" tIns="72000" rIns="72000" bIns="7200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err="1" smtClean="0">
                <a:solidFill>
                  <a:srgbClr val="33A3A3"/>
                </a:solidFill>
              </a:rPr>
              <a:t>MeaNS</a:t>
            </a:r>
            <a:r>
              <a:rPr lang="en-GB" sz="3200" dirty="0" smtClean="0">
                <a:solidFill>
                  <a:srgbClr val="33A3A3"/>
                </a:solidFill>
              </a:rPr>
              <a:t> Vaccine Sequences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0" y="6340475"/>
            <a:ext cx="59626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Manual for the laboratory diagnosis of measles and rubella virus infection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WHO – EPI, WHO/IVB/07.01: 2</a:t>
            </a:r>
            <a:r>
              <a:rPr lang="en-GB" sz="1400" baseline="30000">
                <a:solidFill>
                  <a:srgbClr val="FFFFFF"/>
                </a:solidFill>
                <a:ea typeface="DejaVu Sans" charset="0"/>
                <a:cs typeface="DejaVu Sans" charset="0"/>
              </a:rPr>
              <a:t>nd</a:t>
            </a: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 edition 2007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9800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B29940F6-676A-40AB-B188-84DED436DCF9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463405" y="4346647"/>
            <a:ext cx="7415213" cy="22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dirty="0">
                <a:ea typeface="DejaVu Sans" charset="0"/>
                <a:cs typeface="DejaVu Sans" charset="0"/>
              </a:rPr>
              <a:t>Currently the N450 sequences for measles vaccine strains are in the named strains tool and will show up in </a:t>
            </a:r>
            <a:r>
              <a:rPr lang="en-GB" dirty="0" smtClean="0">
                <a:ea typeface="DejaVu Sans" charset="0"/>
                <a:cs typeface="DejaVu Sans" charset="0"/>
              </a:rPr>
              <a:t>searches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dirty="0" smtClean="0">
                <a:ea typeface="DejaVu Sans" charset="0"/>
                <a:cs typeface="DejaVu Sans" charset="0"/>
              </a:rPr>
              <a:t>Naming now makes it clear they are vaccine strains</a:t>
            </a:r>
            <a:endParaRPr lang="en-GB" dirty="0">
              <a:ea typeface="DejaVu Sans" charset="0"/>
              <a:cs typeface="DejaVu Sans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GB" dirty="0">
              <a:ea typeface="DejaVu Sans" charset="0"/>
              <a:cs typeface="DejaVu San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MeaNS, RubeNS and global update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59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8028000" cy="648072"/>
          </a:xfrm>
        </p:spPr>
        <p:txBody>
          <a:bodyPr/>
          <a:lstStyle/>
          <a:p>
            <a:r>
              <a:rPr lang="en-GB" dirty="0" smtClean="0"/>
              <a:t>WHO naming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18306" y="1124570"/>
            <a:ext cx="8307388" cy="5040312"/>
          </a:xfrm>
        </p:spPr>
        <p:txBody>
          <a:bodyPr/>
          <a:lstStyle/>
          <a:p>
            <a:r>
              <a:rPr lang="en-GB" sz="1600" dirty="0" smtClean="0"/>
              <a:t>Sequences are stored according to WHO name</a:t>
            </a:r>
            <a:br>
              <a:rPr lang="en-GB" sz="1600" dirty="0" smtClean="0"/>
            </a:br>
            <a:r>
              <a:rPr lang="en-GB" sz="1600" dirty="0" smtClean="0"/>
              <a:t>Cannot have two different sequences with same WHO name</a:t>
            </a:r>
          </a:p>
          <a:p>
            <a:r>
              <a:rPr lang="en-GB" sz="1600" dirty="0" smtClean="0"/>
              <a:t>Use naming convention as in WER</a:t>
            </a:r>
            <a:br>
              <a:rPr lang="en-GB" sz="1600" dirty="0" smtClean="0"/>
            </a:br>
            <a:r>
              <a:rPr lang="en-GB" sz="1600" dirty="0" err="1" smtClean="0"/>
              <a:t>WER</a:t>
            </a:r>
            <a:r>
              <a:rPr lang="en-GB" sz="1600" dirty="0" smtClean="0"/>
              <a:t> 2 March 2012, No 9, </a:t>
            </a:r>
            <a:r>
              <a:rPr lang="en-GB" sz="1600" dirty="0" err="1" smtClean="0"/>
              <a:t>vol</a:t>
            </a:r>
            <a:r>
              <a:rPr lang="en-GB" sz="1600" dirty="0" smtClean="0"/>
              <a:t> 87 pp73-80</a:t>
            </a:r>
          </a:p>
          <a:p>
            <a:r>
              <a:rPr lang="en-GB" sz="1600" dirty="0" err="1" smtClean="0"/>
              <a:t>ie</a:t>
            </a:r>
            <a:r>
              <a:rPr lang="en-GB" sz="1600" dirty="0"/>
              <a:t>	</a:t>
            </a:r>
            <a:r>
              <a:rPr lang="en-GB" sz="1600" dirty="0" smtClean="0"/>
              <a:t>MVs/Newcastle under </a:t>
            </a:r>
            <a:r>
              <a:rPr lang="en-GB" sz="1600" dirty="0" err="1"/>
              <a:t>Lyne.GBR</a:t>
            </a:r>
            <a:r>
              <a:rPr lang="en-GB" sz="1600"/>
              <a:t>\16.16\</a:t>
            </a:r>
            <a:endParaRPr lang="en-GB" sz="1600" dirty="0" smtClean="0"/>
          </a:p>
          <a:p>
            <a:r>
              <a:rPr lang="en-GB" sz="1600" dirty="0" smtClean="0"/>
              <a:t>No commas, underscores, city </a:t>
            </a:r>
            <a:r>
              <a:rPr lang="en-GB" sz="1600" u="sng" dirty="0" smtClean="0"/>
              <a:t>or</a:t>
            </a:r>
            <a:r>
              <a:rPr lang="en-GB" sz="1600" dirty="0" smtClean="0"/>
              <a:t> state (not both), no \1 if first sequence</a:t>
            </a:r>
          </a:p>
          <a:p>
            <a:r>
              <a:rPr lang="en-GB" sz="1600" dirty="0" smtClean="0"/>
              <a:t>(When submitting to </a:t>
            </a:r>
            <a:r>
              <a:rPr lang="en-GB" sz="1600" dirty="0" err="1" smtClean="0"/>
              <a:t>MeaNS</a:t>
            </a:r>
            <a:r>
              <a:rPr lang="en-GB" sz="1600" dirty="0" smtClean="0"/>
              <a:t> or </a:t>
            </a:r>
            <a:r>
              <a:rPr lang="en-GB" sz="1600" dirty="0" err="1" smtClean="0"/>
              <a:t>RubeNS</a:t>
            </a:r>
            <a:r>
              <a:rPr lang="en-GB" sz="1600" dirty="0" smtClean="0"/>
              <a:t> no need to include genotype in the name)</a:t>
            </a:r>
          </a:p>
          <a:p>
            <a:endParaRPr lang="en-GB" sz="1600" dirty="0" smtClean="0"/>
          </a:p>
          <a:p>
            <a:r>
              <a:rPr lang="en-GB" sz="1600" dirty="0" err="1" smtClean="0"/>
              <a:t>MeaNS</a:t>
            </a:r>
            <a:r>
              <a:rPr lang="en-GB" sz="1600" dirty="0" smtClean="0"/>
              <a:t> will generate the name if you have the relevant information</a:t>
            </a:r>
          </a:p>
          <a:p>
            <a:r>
              <a:rPr lang="en-GB" sz="1600" dirty="0" smtClean="0"/>
              <a:t>You cannot edit the WHO name once submitted.  If there is a </a:t>
            </a:r>
            <a:r>
              <a:rPr lang="en-GB" sz="1600" u="sng" dirty="0" smtClean="0"/>
              <a:t>major</a:t>
            </a:r>
            <a:r>
              <a:rPr lang="en-GB" sz="1600" dirty="0" smtClean="0"/>
              <a:t> error and it needs to be changed please send e-mail to </a:t>
            </a:r>
            <a:r>
              <a:rPr lang="en-GB" sz="1600" dirty="0" err="1" smtClean="0"/>
              <a:t>MeaNS</a:t>
            </a:r>
            <a:r>
              <a:rPr lang="en-GB" sz="1600" dirty="0" smtClean="0"/>
              <a:t>, with the justification. </a:t>
            </a:r>
          </a:p>
          <a:p>
            <a:r>
              <a:rPr lang="en-GB" sz="1600" dirty="0" smtClean="0"/>
              <a:t>However: </a:t>
            </a:r>
          </a:p>
          <a:p>
            <a:r>
              <a:rPr lang="en-GB" sz="1600" dirty="0" smtClean="0"/>
              <a:t>	There are several different ways of generating Epi week in different countries.</a:t>
            </a:r>
          </a:p>
          <a:p>
            <a:r>
              <a:rPr lang="en-GB" sz="1600" dirty="0" smtClean="0"/>
              <a:t>	Additional epi data (</a:t>
            </a:r>
            <a:r>
              <a:rPr lang="en-GB" sz="1600" dirty="0" err="1" smtClean="0"/>
              <a:t>ie</a:t>
            </a:r>
            <a:r>
              <a:rPr lang="en-GB" sz="1600" dirty="0" smtClean="0"/>
              <a:t> week of onset instead of sample data) is not a justification of changing the name</a:t>
            </a:r>
          </a:p>
          <a:p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MeaNS, RubeNS and global update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8028000" cy="648072"/>
          </a:xfrm>
        </p:spPr>
        <p:txBody>
          <a:bodyPr/>
          <a:lstStyle/>
          <a:p>
            <a:r>
              <a:rPr lang="en-GB" dirty="0" smtClean="0"/>
              <a:t>New sequence checking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648503"/>
            <a:ext cx="8028000" cy="4064455"/>
          </a:xfrm>
        </p:spPr>
        <p:txBody>
          <a:bodyPr/>
          <a:lstStyle/>
          <a:p>
            <a:r>
              <a:rPr lang="en-GB" dirty="0" smtClean="0"/>
              <a:t>When sequences are submitted:</a:t>
            </a:r>
          </a:p>
          <a:p>
            <a:r>
              <a:rPr lang="en-GB" dirty="0" smtClean="0"/>
              <a:t>New tool that will compare sequence to reference sequences</a:t>
            </a:r>
          </a:p>
          <a:p>
            <a:r>
              <a:rPr lang="en-GB" dirty="0" smtClean="0"/>
              <a:t>Identify which coding region of the virus</a:t>
            </a:r>
          </a:p>
          <a:p>
            <a:r>
              <a:rPr lang="en-GB" dirty="0" smtClean="0"/>
              <a:t>Then submit to the relevant fields</a:t>
            </a:r>
          </a:p>
          <a:p>
            <a:r>
              <a:rPr lang="en-GB" dirty="0" smtClean="0"/>
              <a:t>If more than 1 field (</a:t>
            </a:r>
            <a:r>
              <a:rPr lang="en-GB" dirty="0" err="1" smtClean="0"/>
              <a:t>ie</a:t>
            </a:r>
            <a:r>
              <a:rPr lang="en-GB" dirty="0" smtClean="0"/>
              <a:t> total N, or whole genome)</a:t>
            </a:r>
          </a:p>
          <a:p>
            <a:r>
              <a:rPr lang="en-GB" dirty="0" smtClean="0"/>
              <a:t>	will populate all the </a:t>
            </a:r>
            <a:r>
              <a:rPr lang="en-GB" dirty="0" err="1" smtClean="0"/>
              <a:t>relavent</a:t>
            </a:r>
            <a:r>
              <a:rPr lang="en-GB" dirty="0" smtClean="0"/>
              <a:t> fields</a:t>
            </a:r>
          </a:p>
          <a:p>
            <a:r>
              <a:rPr lang="en-GB" dirty="0" smtClean="0"/>
              <a:t>Currently in the trial database</a:t>
            </a:r>
            <a:endParaRPr lang="en-GB" i="1" dirty="0" smtClean="0"/>
          </a:p>
          <a:p>
            <a:r>
              <a:rPr lang="en-GB" i="1" dirty="0" smtClean="0"/>
              <a:t>Will be imported into live database when </a:t>
            </a:r>
            <a:r>
              <a:rPr lang="en-GB" i="1" dirty="0" err="1" smtClean="0"/>
              <a:t>bioinformatician</a:t>
            </a:r>
            <a:r>
              <a:rPr lang="en-GB" i="1" dirty="0" smtClean="0"/>
              <a:t> in place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MeaNS, RubeNS and global update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547DEF730D74EA5543201242B40D3" ma:contentTypeVersion="2" ma:contentTypeDescription="Create a new document." ma:contentTypeScope="" ma:versionID="90abed70ebe52a91dc341b84b028ec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14c3b335b53ce6b9a41890f168eae5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FFC1EF-2F95-41EE-85F1-7793D3E38D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4A7080-9677-4D0B-8CC4-2820C6EBE8CC}">
  <ds:schemaRefs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</ds:schemaRefs>
</ds:datastoreItem>
</file>

<file path=customXml/itemProps3.xml><?xml version="1.0" encoding="utf-8"?>
<ds:datastoreItem xmlns:ds="http://schemas.openxmlformats.org/officeDocument/2006/customXml" ds:itemID="{97CB78DA-7414-44EA-86FA-F15B09C5DC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11750</TotalTime>
  <Words>980</Words>
  <Application>Microsoft Office PowerPoint</Application>
  <PresentationFormat>On-screen Show (4:3)</PresentationFormat>
  <Paragraphs>219</Paragraphs>
  <Slides>23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2_Office Theme</vt:lpstr>
      <vt:lpstr>Worksheet</vt:lpstr>
      <vt:lpstr>MeaNS, RubeNS and a global update   Kevin Brown Virus Reference Department National Infection Service </vt:lpstr>
      <vt:lpstr>www.who-measles.org or  www.who-rubella.org</vt:lpstr>
      <vt:lpstr>PowerPoint Presentation</vt:lpstr>
      <vt:lpstr>MeaNS and RubeNS – June 2016</vt:lpstr>
      <vt:lpstr>MeaNS Submissions</vt:lpstr>
      <vt:lpstr>MeaNS Vaccine Sequences</vt:lpstr>
      <vt:lpstr>MeaNS Vaccine Sequences</vt:lpstr>
      <vt:lpstr>WHO naming</vt:lpstr>
      <vt:lpstr>New sequence checking</vt:lpstr>
      <vt:lpstr>Batch update – WHO submission sheet</vt:lpstr>
      <vt:lpstr>MeaNS submission by region</vt:lpstr>
      <vt:lpstr>MeaNS by genotype</vt:lpstr>
      <vt:lpstr>MeaNS Genotype Diversity</vt:lpstr>
      <vt:lpstr>MeaNS Genotype Diversity</vt:lpstr>
      <vt:lpstr>PowerPoint Presentation</vt:lpstr>
      <vt:lpstr>MeaNS Genotype Diversity</vt:lpstr>
      <vt:lpstr>RubeNS Website</vt:lpstr>
      <vt:lpstr>RubeNS Submissions</vt:lpstr>
      <vt:lpstr>RubeNS Submissions</vt:lpstr>
      <vt:lpstr>RubeNS genotypes</vt:lpstr>
      <vt:lpstr>PowerPoint Presentation</vt:lpstr>
      <vt:lpstr>MeaNS and RubeNS</vt:lpstr>
      <vt:lpstr>PowerPoint Presentation</vt:lpstr>
    </vt:vector>
  </TitlesOfParts>
  <Company>Cabinet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Sema Mandal</dc:creator>
  <cp:lastModifiedBy>MULDERS, Miguel Norman</cp:lastModifiedBy>
  <cp:revision>283</cp:revision>
  <dcterms:created xsi:type="dcterms:W3CDTF">2012-10-10T09:02:29Z</dcterms:created>
  <dcterms:modified xsi:type="dcterms:W3CDTF">2016-06-22T08:15:44Z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0x010100855547DEF730D74EA5543201242B40D3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</Properties>
</file>