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15"/>
  </p:notesMasterIdLst>
  <p:sldIdLst>
    <p:sldId id="258" r:id="rId2"/>
    <p:sldId id="299" r:id="rId3"/>
    <p:sldId id="297" r:id="rId4"/>
    <p:sldId id="298" r:id="rId5"/>
    <p:sldId id="312" r:id="rId6"/>
    <p:sldId id="313" r:id="rId7"/>
    <p:sldId id="314" r:id="rId8"/>
    <p:sldId id="306" r:id="rId9"/>
    <p:sldId id="272" r:id="rId10"/>
    <p:sldId id="318" r:id="rId11"/>
    <p:sldId id="315" r:id="rId12"/>
    <p:sldId id="316" r:id="rId13"/>
    <p:sldId id="317" r:id="rId1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6930"/>
    <a:srgbClr val="502027"/>
    <a:srgbClr val="B1212F"/>
    <a:srgbClr val="D32737"/>
    <a:srgbClr val="F83E5D"/>
    <a:srgbClr val="F99BFB"/>
    <a:srgbClr val="00F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72;&#1073;%20&#1082;&#1086;&#1084;&#1087;%20backup\&#1057;&#1077;&#1088;&#1075;&#1077;&#1081;%20&#1088;&#1072;&#1073;&#1086;&#1095;&#1080;&#1081;%20&#1082;&#1086;&#1084;&#1087;&#1100;&#1102;&#1090;&#1077;&#1088;\&#1053;&#1048;&#1056;\2014\&#1054;&#1090;&#1095;&#1077;&#1090;%20&#1074;&#1077;&#1088;&#1080;&#1092;%20&#1082;&#1086;&#1084;&#1080;&#1089;&#1089;&#1080;&#1080;%20&#1042;&#1054;&#1047;%20&#1079;&#1072;%202013&#1075;\&#1054;&#1082;&#1086;&#1085;&#1095;&#1072;&#1090;&#1077;&#1083;&#1100;&#1085;&#1099;&#1077;\&#1047;&#1072;&#1073;&#1086;&#1083;&#1077;&#1074;&#1072;&#1077;&#1084;&#1086;&#1089;&#1090;&#1100;%20&#1080;%20&#1075;&#1077;&#1085;&#1086;&#1090;&#1080;&#1087;&#1099;%202015&#1075;.%20&#1087;&#1086;&#1085;&#1077;&#1076;&#1077;&#1083;&#1100;&#1085;&#1086;%20&#1076;&#1080;&#1072;&#1075;&#1088;&#1072;&#1084;&#1084;&#1072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oleObject" Target="file:///D:\&#1057;&#1077;&#1088;&#1075;&#1077;&#1081;%20&#1089;&#1090;&#1072;&#1088;&#1099;&#1077;\&#1040;&#1088;&#1093;&#1080;&#1074;\&#1053;&#1048;&#1056;\2015\&#1054;&#1090;&#1095;&#1077;&#1090;%20&#1086;%20&#1074;&#1077;&#1088;&#1080;&#1092;&#1080;&#1082;&#1072;&#1094;&#1080;&#1080;%20&#1042;&#1054;&#1047;%202014\&#1047;&#1072;&#1073;&#1086;&#1083;&#1077;&#1074;&#1072;&#1077;&#1084;&#1086;&#1089;&#1090;&#1100;%20&#1080;%20&#1075;&#1077;&#1085;&#1086;&#1090;&#1080;&#1087;&#1099;%202014&#1075;.%20&#1087;&#1086;&#1085;&#1077;&#1076;&#1077;&#1083;&#1100;&#1085;&#1086;%20&#1076;&#1080;&#1072;&#1075;&#1088;&#1072;&#1084;&#1084;&#1072;.xlsx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8;&#1075;&#1077;&#1081;%20&#1088;&#1072;&#1073;&#1086;&#1095;&#1080;&#1081;%20&#1082;&#1086;&#1084;&#1087;&#1100;&#1102;&#1090;&#1077;&#1088;\&#1053;&#1048;&#1056;\2016\&#1054;&#1090;&#1095;&#1077;&#1090;%20&#1086;%20&#1074;&#1077;&#1088;&#1080;&#1092;&#1080;&#1082;&#1072;&#1094;&#1080;&#1080;%202015\&#1047;&#1072;&#1073;&#1086;&#1083;&#1077;&#1074;&#1072;&#1077;&#1084;&#1086;&#1089;&#1090;&#1100;%20&#1080;%20&#1075;&#1077;&#1085;&#1086;&#1090;&#1080;&#1087;&#1099;%202015&#1075;.%20&#1087;&#1086;&#1085;&#1077;&#1076;&#1077;&#1083;&#1100;&#1085;&#1086;%20&#1076;&#1080;&#1072;&#1075;&#1088;&#1072;&#1084;&#1084;&#1072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ocuments\New%20files\&#1055;&#1086;&#1085;&#1077;&#1076;&#1077;&#1083;&#1100;&#1085;&#1086;&#1077;%20&#1088;&#1072;&#1089;&#1087;&#1088;&#1077;&#1076;&#1077;&#1083;&#1077;&#1085;&#1080;&#1077;%20&#1082;&#1086;&#1088;&#1080;%20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34109894399112E-2"/>
          <c:y val="5.0925925925925923E-2"/>
          <c:w val="0.93665890105600891"/>
          <c:h val="0.80315580344123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Лист1!$B$8</c:f>
              <c:strCache>
                <c:ptCount val="1"/>
                <c:pt idx="0">
                  <c:v>Число  случаев кори</c:v>
                </c:pt>
              </c:strCache>
            </c:strRef>
          </c:tx>
          <c:spPr>
            <a:solidFill>
              <a:srgbClr val="53548A">
                <a:lumMod val="75000"/>
              </a:srgbClr>
            </a:solidFill>
          </c:spPr>
          <c:invertIfNegative val="0"/>
          <c:val>
            <c:numRef>
              <c:f>Лист1!$C$8:$BC$8</c:f>
              <c:numCache>
                <c:formatCode>General</c:formatCode>
                <c:ptCount val="53"/>
                <c:pt idx="0">
                  <c:v>214</c:v>
                </c:pt>
                <c:pt idx="1">
                  <c:v>248</c:v>
                </c:pt>
                <c:pt idx="2">
                  <c:v>247</c:v>
                </c:pt>
                <c:pt idx="3">
                  <c:v>301</c:v>
                </c:pt>
                <c:pt idx="4">
                  <c:v>240</c:v>
                </c:pt>
                <c:pt idx="5">
                  <c:v>206</c:v>
                </c:pt>
                <c:pt idx="6">
                  <c:v>198</c:v>
                </c:pt>
                <c:pt idx="7">
                  <c:v>165</c:v>
                </c:pt>
                <c:pt idx="8">
                  <c:v>198</c:v>
                </c:pt>
                <c:pt idx="9">
                  <c:v>134</c:v>
                </c:pt>
                <c:pt idx="10">
                  <c:v>170</c:v>
                </c:pt>
                <c:pt idx="11">
                  <c:v>138</c:v>
                </c:pt>
                <c:pt idx="12">
                  <c:v>162</c:v>
                </c:pt>
                <c:pt idx="13">
                  <c:v>144</c:v>
                </c:pt>
                <c:pt idx="14">
                  <c:v>166</c:v>
                </c:pt>
                <c:pt idx="15">
                  <c:v>162</c:v>
                </c:pt>
                <c:pt idx="16">
                  <c:v>154</c:v>
                </c:pt>
                <c:pt idx="17">
                  <c:v>139</c:v>
                </c:pt>
                <c:pt idx="18">
                  <c:v>130</c:v>
                </c:pt>
                <c:pt idx="19">
                  <c:v>141</c:v>
                </c:pt>
                <c:pt idx="20">
                  <c:v>91</c:v>
                </c:pt>
                <c:pt idx="21">
                  <c:v>118</c:v>
                </c:pt>
                <c:pt idx="22">
                  <c:v>60</c:v>
                </c:pt>
                <c:pt idx="23">
                  <c:v>53</c:v>
                </c:pt>
                <c:pt idx="24">
                  <c:v>80</c:v>
                </c:pt>
                <c:pt idx="25">
                  <c:v>38</c:v>
                </c:pt>
                <c:pt idx="26">
                  <c:v>66</c:v>
                </c:pt>
                <c:pt idx="27">
                  <c:v>53</c:v>
                </c:pt>
                <c:pt idx="28">
                  <c:v>37</c:v>
                </c:pt>
                <c:pt idx="29">
                  <c:v>54</c:v>
                </c:pt>
                <c:pt idx="30">
                  <c:v>15</c:v>
                </c:pt>
                <c:pt idx="31">
                  <c:v>18</c:v>
                </c:pt>
                <c:pt idx="32">
                  <c:v>9</c:v>
                </c:pt>
                <c:pt idx="33">
                  <c:v>5</c:v>
                </c:pt>
                <c:pt idx="34">
                  <c:v>16</c:v>
                </c:pt>
                <c:pt idx="35">
                  <c:v>4</c:v>
                </c:pt>
                <c:pt idx="36">
                  <c:v>14</c:v>
                </c:pt>
                <c:pt idx="37">
                  <c:v>10</c:v>
                </c:pt>
                <c:pt idx="38">
                  <c:v>6</c:v>
                </c:pt>
                <c:pt idx="39">
                  <c:v>6</c:v>
                </c:pt>
                <c:pt idx="40">
                  <c:v>6</c:v>
                </c:pt>
                <c:pt idx="41">
                  <c:v>10</c:v>
                </c:pt>
                <c:pt idx="42">
                  <c:v>5</c:v>
                </c:pt>
                <c:pt idx="43">
                  <c:v>23</c:v>
                </c:pt>
                <c:pt idx="44">
                  <c:v>8</c:v>
                </c:pt>
                <c:pt idx="45">
                  <c:v>11</c:v>
                </c:pt>
                <c:pt idx="46">
                  <c:v>4</c:v>
                </c:pt>
                <c:pt idx="47">
                  <c:v>5</c:v>
                </c:pt>
                <c:pt idx="48">
                  <c:v>10</c:v>
                </c:pt>
                <c:pt idx="49">
                  <c:v>12</c:v>
                </c:pt>
                <c:pt idx="50">
                  <c:v>0</c:v>
                </c:pt>
                <c:pt idx="51">
                  <c:v>6</c:v>
                </c:pt>
                <c:pt idx="5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393600"/>
        <c:axId val="174408832"/>
      </c:barChart>
      <c:catAx>
        <c:axId val="174393600"/>
        <c:scaling>
          <c:orientation val="minMax"/>
        </c:scaling>
        <c:delete val="0"/>
        <c:axPos val="b"/>
        <c:majorTickMark val="out"/>
        <c:minorTickMark val="none"/>
        <c:tickLblPos val="nextTo"/>
        <c:crossAx val="174408832"/>
        <c:crosses val="autoZero"/>
        <c:auto val="1"/>
        <c:lblAlgn val="ctr"/>
        <c:lblOffset val="100"/>
        <c:noMultiLvlLbl val="0"/>
      </c:catAx>
      <c:valAx>
        <c:axId val="174408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43936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326559986453307E-2"/>
          <c:y val="1.9145159796201947E-2"/>
          <c:w val="0.95867345240381707"/>
          <c:h val="0.675590232359714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Лист1!$B$29</c:f>
              <c:strCache>
                <c:ptCount val="1"/>
                <c:pt idx="0">
                  <c:v>G3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Лист1!$C$29:$BC$29</c:f>
              <c:numCache>
                <c:formatCode>General</c:formatCode>
                <c:ptCount val="53"/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Лист1!$B$30</c:f>
              <c:strCache>
                <c:ptCount val="1"/>
                <c:pt idx="0">
                  <c:v>D4M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Лист1!$C$30:$BC$30</c:f>
              <c:numCache>
                <c:formatCode>General</c:formatCode>
                <c:ptCount val="53"/>
                <c:pt idx="2">
                  <c:v>1</c:v>
                </c:pt>
                <c:pt idx="7">
                  <c:v>1</c:v>
                </c:pt>
                <c:pt idx="9">
                  <c:v>1</c:v>
                </c:pt>
                <c:pt idx="17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Лист1!$B$31</c:f>
              <c:strCache>
                <c:ptCount val="1"/>
                <c:pt idx="0">
                  <c:v>D4Az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Лист1!$C$31:$BC$31</c:f>
              <c:numCache>
                <c:formatCode>General</c:formatCode>
                <c:ptCount val="53"/>
                <c:pt idx="2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14">
                  <c:v>1</c:v>
                </c:pt>
                <c:pt idx="15">
                  <c:v>2</c:v>
                </c:pt>
                <c:pt idx="21">
                  <c:v>1</c:v>
                </c:pt>
                <c:pt idx="23">
                  <c:v>1</c:v>
                </c:pt>
              </c:numCache>
            </c:numRef>
          </c:val>
        </c:ser>
        <c:ser>
          <c:idx val="4"/>
          <c:order val="3"/>
          <c:tx>
            <c:strRef>
              <c:f>Лист1!$B$33</c:f>
              <c:strCache>
                <c:ptCount val="1"/>
                <c:pt idx="0">
                  <c:v>D8V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Лист1!$C$33:$BC$33</c:f>
              <c:numCache>
                <c:formatCode>General</c:formatCode>
                <c:ptCount val="53"/>
                <c:pt idx="0">
                  <c:v>1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5</c:v>
                </c:pt>
                <c:pt idx="5">
                  <c:v>4</c:v>
                </c:pt>
                <c:pt idx="6">
                  <c:v>1</c:v>
                </c:pt>
                <c:pt idx="7">
                  <c:v>3</c:v>
                </c:pt>
                <c:pt idx="8">
                  <c:v>4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4">
                  <c:v>1</c:v>
                </c:pt>
                <c:pt idx="17">
                  <c:v>2</c:v>
                </c:pt>
                <c:pt idx="19">
                  <c:v>4</c:v>
                </c:pt>
                <c:pt idx="21">
                  <c:v>5</c:v>
                </c:pt>
                <c:pt idx="22">
                  <c:v>3</c:v>
                </c:pt>
                <c:pt idx="23">
                  <c:v>1</c:v>
                </c:pt>
                <c:pt idx="24">
                  <c:v>6</c:v>
                </c:pt>
                <c:pt idx="25">
                  <c:v>1</c:v>
                </c:pt>
                <c:pt idx="26">
                  <c:v>1</c:v>
                </c:pt>
                <c:pt idx="28">
                  <c:v>1</c:v>
                </c:pt>
                <c:pt idx="29">
                  <c:v>1</c:v>
                </c:pt>
                <c:pt idx="35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3">
                  <c:v>1</c:v>
                </c:pt>
                <c:pt idx="44">
                  <c:v>1</c:v>
                </c:pt>
                <c:pt idx="51">
                  <c:v>1</c:v>
                </c:pt>
              </c:numCache>
            </c:numRef>
          </c:val>
        </c:ser>
        <c:ser>
          <c:idx val="3"/>
          <c:order val="4"/>
          <c:tx>
            <c:strRef>
              <c:f>Лист1!$B$32</c:f>
              <c:strCache>
                <c:ptCount val="1"/>
                <c:pt idx="0">
                  <c:v>D8VPret</c:v>
                </c:pt>
              </c:strCache>
            </c:strRef>
          </c:tx>
          <c:spPr>
            <a:blipFill>
              <a:blip xmlns:r="http://schemas.openxmlformats.org/officeDocument/2006/relationships" r:embed="rId2"/>
              <a:tile tx="0" ty="0" sx="100000" sy="100000" flip="none" algn="tl"/>
            </a:blip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Лист1!$C$32:$BC$32</c:f>
              <c:numCache>
                <c:formatCode>General</c:formatCode>
                <c:ptCount val="53"/>
                <c:pt idx="28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Лист1!$B$34</c:f>
              <c:strCache>
                <c:ptCount val="1"/>
                <c:pt idx="0">
                  <c:v>D8Hokk</c:v>
                </c:pt>
              </c:strCache>
            </c:strRef>
          </c:tx>
          <c:spPr>
            <a:solidFill>
              <a:srgbClr val="FF66FF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Лист1!$C$34:$BC$34</c:f>
              <c:numCache>
                <c:formatCode>General</c:formatCode>
                <c:ptCount val="53"/>
                <c:pt idx="0">
                  <c:v>1</c:v>
                </c:pt>
                <c:pt idx="1">
                  <c:v>1</c:v>
                </c:pt>
                <c:pt idx="3">
                  <c:v>3</c:v>
                </c:pt>
                <c:pt idx="5">
                  <c:v>1</c:v>
                </c:pt>
                <c:pt idx="6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</c:ser>
        <c:ser>
          <c:idx val="6"/>
          <c:order val="6"/>
          <c:tx>
            <c:strRef>
              <c:f>Лист1!$B$35</c:f>
              <c:strCache>
                <c:ptCount val="1"/>
                <c:pt idx="0">
                  <c:v>D8Gadag.IND</c:v>
                </c:pt>
              </c:strCache>
            </c:strRef>
          </c:tx>
          <c:spPr>
            <a:solidFill>
              <a:srgbClr val="FFCCFF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Лист1!$C$35:$BC$35</c:f>
              <c:numCache>
                <c:formatCode>General</c:formatCode>
                <c:ptCount val="53"/>
                <c:pt idx="20">
                  <c:v>1</c:v>
                </c:pt>
              </c:numCache>
            </c:numRef>
          </c:val>
        </c:ser>
        <c:ser>
          <c:idx val="11"/>
          <c:order val="7"/>
          <c:tx>
            <c:strRef>
              <c:f>Лист1!$B$41</c:f>
              <c:strCache>
                <c:ptCount val="1"/>
                <c:pt idx="0">
                  <c:v>D8BO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Лист1!$C$41:$BC$41</c:f>
              <c:numCache>
                <c:formatCode>General</c:formatCode>
                <c:ptCount val="53"/>
                <c:pt idx="2">
                  <c:v>1</c:v>
                </c:pt>
                <c:pt idx="10">
                  <c:v>1</c:v>
                </c:pt>
                <c:pt idx="12">
                  <c:v>2</c:v>
                </c:pt>
                <c:pt idx="13">
                  <c:v>1</c:v>
                </c:pt>
              </c:numCache>
            </c:numRef>
          </c:val>
        </c:ser>
        <c:ser>
          <c:idx val="7"/>
          <c:order val="8"/>
          <c:tx>
            <c:strRef>
              <c:f>Лист1!$B$37</c:f>
              <c:strCache>
                <c:ptCount val="1"/>
                <c:pt idx="0">
                  <c:v>D8F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Лист1!$C$37:$BC$37</c:f>
              <c:numCache>
                <c:formatCode>General</c:formatCode>
                <c:ptCount val="53"/>
                <c:pt idx="1">
                  <c:v>4</c:v>
                </c:pt>
                <c:pt idx="2">
                  <c:v>8</c:v>
                </c:pt>
                <c:pt idx="3">
                  <c:v>14</c:v>
                </c:pt>
                <c:pt idx="4">
                  <c:v>1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4</c:v>
                </c:pt>
                <c:pt idx="11">
                  <c:v>2</c:v>
                </c:pt>
                <c:pt idx="12">
                  <c:v>5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3</c:v>
                </c:pt>
                <c:pt idx="28">
                  <c:v>1</c:v>
                </c:pt>
                <c:pt idx="29">
                  <c:v>3</c:v>
                </c:pt>
                <c:pt idx="34">
                  <c:v>1</c:v>
                </c:pt>
                <c:pt idx="52">
                  <c:v>2</c:v>
                </c:pt>
              </c:numCache>
            </c:numRef>
          </c:val>
        </c:ser>
        <c:ser>
          <c:idx val="8"/>
          <c:order val="9"/>
          <c:tx>
            <c:strRef>
              <c:f>Лист1!$B$38</c:f>
              <c:strCache>
                <c:ptCount val="1"/>
                <c:pt idx="0">
                  <c:v>D8RoK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Лист1!$C$38:$BC$38</c:f>
              <c:numCache>
                <c:formatCode>General</c:formatCode>
                <c:ptCount val="53"/>
                <c:pt idx="0">
                  <c:v>9</c:v>
                </c:pt>
                <c:pt idx="1">
                  <c:v>11</c:v>
                </c:pt>
                <c:pt idx="2">
                  <c:v>12</c:v>
                </c:pt>
                <c:pt idx="3">
                  <c:v>5</c:v>
                </c:pt>
                <c:pt idx="4">
                  <c:v>10</c:v>
                </c:pt>
                <c:pt idx="5">
                  <c:v>14</c:v>
                </c:pt>
                <c:pt idx="6">
                  <c:v>6</c:v>
                </c:pt>
                <c:pt idx="7">
                  <c:v>4</c:v>
                </c:pt>
                <c:pt idx="8">
                  <c:v>3</c:v>
                </c:pt>
                <c:pt idx="9">
                  <c:v>1</c:v>
                </c:pt>
                <c:pt idx="10">
                  <c:v>3</c:v>
                </c:pt>
                <c:pt idx="11">
                  <c:v>5</c:v>
                </c:pt>
                <c:pt idx="12">
                  <c:v>8</c:v>
                </c:pt>
                <c:pt idx="13">
                  <c:v>1</c:v>
                </c:pt>
                <c:pt idx="14">
                  <c:v>2</c:v>
                </c:pt>
                <c:pt idx="15">
                  <c:v>3</c:v>
                </c:pt>
                <c:pt idx="16">
                  <c:v>1</c:v>
                </c:pt>
                <c:pt idx="17">
                  <c:v>1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6">
                  <c:v>2</c:v>
                </c:pt>
                <c:pt idx="27">
                  <c:v>1</c:v>
                </c:pt>
                <c:pt idx="29">
                  <c:v>4</c:v>
                </c:pt>
                <c:pt idx="30">
                  <c:v>1</c:v>
                </c:pt>
                <c:pt idx="31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5</c:v>
                </c:pt>
                <c:pt idx="45">
                  <c:v>1</c:v>
                </c:pt>
                <c:pt idx="46">
                  <c:v>3</c:v>
                </c:pt>
                <c:pt idx="47">
                  <c:v>1</c:v>
                </c:pt>
                <c:pt idx="50">
                  <c:v>4</c:v>
                </c:pt>
                <c:pt idx="51">
                  <c:v>1</c:v>
                </c:pt>
                <c:pt idx="52">
                  <c:v>2</c:v>
                </c:pt>
              </c:numCache>
            </c:numRef>
          </c:val>
        </c:ser>
        <c:ser>
          <c:idx val="9"/>
          <c:order val="10"/>
          <c:tx>
            <c:strRef>
              <c:f>Лист1!$B$39</c:f>
              <c:strCache>
                <c:ptCount val="1"/>
                <c:pt idx="0">
                  <c:v>D8RoD</c:v>
                </c:pt>
              </c:strCache>
            </c:strRef>
          </c:tx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Лист1!$C$39:$BC$39</c:f>
              <c:numCache>
                <c:formatCode>General</c:formatCode>
                <c:ptCount val="53"/>
                <c:pt idx="4">
                  <c:v>1</c:v>
                </c:pt>
                <c:pt idx="6">
                  <c:v>1</c:v>
                </c:pt>
                <c:pt idx="17">
                  <c:v>1</c:v>
                </c:pt>
                <c:pt idx="18">
                  <c:v>1</c:v>
                </c:pt>
                <c:pt idx="25">
                  <c:v>1</c:v>
                </c:pt>
              </c:numCache>
            </c:numRef>
          </c:val>
        </c:ser>
        <c:ser>
          <c:idx val="10"/>
          <c:order val="11"/>
          <c:tx>
            <c:strRef>
              <c:f>Лист1!$B$40</c:f>
              <c:strCache>
                <c:ptCount val="1"/>
                <c:pt idx="0">
                  <c:v>D8Tbilisi</c:v>
                </c:pt>
              </c:strCache>
            </c:strRef>
          </c:tx>
          <c:spPr>
            <a:blipFill>
              <a:blip xmlns:r="http://schemas.openxmlformats.org/officeDocument/2006/relationships" r:embed="rId3"/>
              <a:tile tx="0" ty="0" sx="100000" sy="100000" flip="none" algn="tl"/>
            </a:blip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Лист1!$C$40:$BC$40</c:f>
              <c:numCache>
                <c:formatCode>General</c:formatCode>
                <c:ptCount val="53"/>
                <c:pt idx="8">
                  <c:v>1</c:v>
                </c:pt>
              </c:numCache>
            </c:numRef>
          </c:val>
        </c:ser>
        <c:ser>
          <c:idx val="15"/>
          <c:order val="12"/>
          <c:tx>
            <c:strRef>
              <c:f>Лист1!$B$36</c:f>
              <c:strCache>
                <c:ptCount val="1"/>
                <c:pt idx="0">
                  <c:v>D8 Karaj.IRN</c:v>
                </c:pt>
              </c:strCache>
            </c:strRef>
          </c:tx>
          <c:invertIfNegative val="0"/>
          <c:val>
            <c:numRef>
              <c:f>Лист1!$C$36:$BC$36</c:f>
              <c:numCache>
                <c:formatCode>General</c:formatCode>
                <c:ptCount val="53"/>
                <c:pt idx="48">
                  <c:v>2</c:v>
                </c:pt>
              </c:numCache>
            </c:numRef>
          </c:val>
        </c:ser>
        <c:ser>
          <c:idx val="12"/>
          <c:order val="13"/>
          <c:tx>
            <c:strRef>
              <c:f>Лист1!$B$42</c:f>
              <c:strCache>
                <c:ptCount val="1"/>
                <c:pt idx="0">
                  <c:v>B3H</c:v>
                </c:pt>
              </c:strCache>
            </c:strRef>
          </c:tx>
          <c:spPr>
            <a:blipFill>
              <a:blip xmlns:r="http://schemas.openxmlformats.org/officeDocument/2006/relationships" r:embed="rId4"/>
              <a:tile tx="0" ty="0" sx="100000" sy="100000" flip="none" algn="tl"/>
            </a:blip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Лист1!$C$42:$BC$42</c:f>
              <c:numCache>
                <c:formatCode>General</c:formatCode>
                <c:ptCount val="53"/>
                <c:pt idx="2">
                  <c:v>1</c:v>
                </c:pt>
                <c:pt idx="4">
                  <c:v>3</c:v>
                </c:pt>
                <c:pt idx="6">
                  <c:v>1</c:v>
                </c:pt>
                <c:pt idx="8">
                  <c:v>2</c:v>
                </c:pt>
                <c:pt idx="11">
                  <c:v>1</c:v>
                </c:pt>
                <c:pt idx="18">
                  <c:v>1</c:v>
                </c:pt>
                <c:pt idx="20">
                  <c:v>1</c:v>
                </c:pt>
              </c:numCache>
            </c:numRef>
          </c:val>
        </c:ser>
        <c:ser>
          <c:idx val="13"/>
          <c:order val="14"/>
          <c:tx>
            <c:strRef>
              <c:f>Лист1!$B$43</c:f>
              <c:strCache>
                <c:ptCount val="1"/>
                <c:pt idx="0">
                  <c:v>B3Torn</c:v>
                </c:pt>
              </c:strCache>
            </c:strRef>
          </c:tx>
          <c:spPr>
            <a:blipFill>
              <a:blip xmlns:r="http://schemas.openxmlformats.org/officeDocument/2006/relationships" r:embed="rId5"/>
              <a:tile tx="0" ty="0" sx="100000" sy="100000" flip="none" algn="tl"/>
            </a:blip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Лист1!$C$43:$BC$43</c:f>
              <c:numCache>
                <c:formatCode>General</c:formatCode>
                <c:ptCount val="53"/>
                <c:pt idx="8">
                  <c:v>1</c:v>
                </c:pt>
              </c:numCache>
            </c:numRef>
          </c:val>
        </c:ser>
        <c:ser>
          <c:idx val="14"/>
          <c:order val="15"/>
          <c:tx>
            <c:strRef>
              <c:f>Лист1!$B$44</c:f>
              <c:strCache>
                <c:ptCount val="1"/>
                <c:pt idx="0">
                  <c:v>B3Lond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numRef>
              <c:f>Лист1!$C$27:$BC$27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Лист1!$C$44:$BC$44</c:f>
              <c:numCache>
                <c:formatCode>General</c:formatCode>
                <c:ptCount val="53"/>
                <c:pt idx="6">
                  <c:v>1</c:v>
                </c:pt>
              </c:numCache>
            </c:numRef>
          </c:val>
        </c:ser>
        <c:ser>
          <c:idx val="16"/>
          <c:order val="16"/>
          <c:tx>
            <c:strRef>
              <c:f>Лист1!$B$45</c:f>
              <c:strCache>
                <c:ptCount val="1"/>
                <c:pt idx="0">
                  <c:v>H1 HK12</c:v>
                </c:pt>
              </c:strCache>
            </c:strRef>
          </c:tx>
          <c:invertIfNegative val="0"/>
          <c:val>
            <c:numRef>
              <c:f>Лист1!$C$45:$BC$45</c:f>
              <c:numCache>
                <c:formatCode>General</c:formatCode>
                <c:ptCount val="53"/>
                <c:pt idx="22">
                  <c:v>1</c:v>
                </c:pt>
              </c:numCache>
            </c:numRef>
          </c:val>
        </c:ser>
        <c:ser>
          <c:idx val="17"/>
          <c:order val="17"/>
          <c:tx>
            <c:strRef>
              <c:f>Лист1!$B$46</c:f>
              <c:strCache>
                <c:ptCount val="1"/>
                <c:pt idx="0">
                  <c:v>H1 HK11</c:v>
                </c:pt>
              </c:strCache>
            </c:strRef>
          </c:tx>
          <c:invertIfNegative val="0"/>
          <c:val>
            <c:numRef>
              <c:f>Лист1!$C$46:$BC$46</c:f>
              <c:numCache>
                <c:formatCode>General</c:formatCode>
                <c:ptCount val="53"/>
                <c:pt idx="33">
                  <c:v>1</c:v>
                </c:pt>
              </c:numCache>
            </c:numRef>
          </c:val>
        </c:ser>
        <c:ser>
          <c:idx val="18"/>
          <c:order val="18"/>
          <c:tx>
            <c:strRef>
              <c:f>Лист1!$B$47</c:f>
              <c:strCache>
                <c:ptCount val="1"/>
                <c:pt idx="0">
                  <c:v>D8 Chui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val>
            <c:numRef>
              <c:f>Лист1!$C$47:$BC$47</c:f>
              <c:numCache>
                <c:formatCode>General</c:formatCode>
                <c:ptCount val="53"/>
                <c:pt idx="5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386112"/>
        <c:axId val="209015168"/>
      </c:barChart>
      <c:catAx>
        <c:axId val="209386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9015168"/>
        <c:crosses val="autoZero"/>
        <c:auto val="1"/>
        <c:lblAlgn val="ctr"/>
        <c:lblOffset val="100"/>
        <c:noMultiLvlLbl val="0"/>
      </c:catAx>
      <c:valAx>
        <c:axId val="209015168"/>
        <c:scaling>
          <c:orientation val="minMax"/>
          <c:max val="27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386112"/>
        <c:crosses val="autoZero"/>
        <c:crossBetween val="between"/>
      </c:valAx>
    </c:plotArea>
    <c:legend>
      <c:legendPos val="b"/>
      <c:legendEntry>
        <c:idx val="3"/>
        <c:txPr>
          <a:bodyPr/>
          <a:lstStyle/>
          <a:p>
            <a:pPr>
              <a:defRPr sz="1400" b="1" u="sng"/>
            </a:pPr>
            <a:endParaRPr lang="ru-RU"/>
          </a:p>
        </c:txPr>
      </c:legendEntry>
      <c:legendEntry>
        <c:idx val="9"/>
        <c:txPr>
          <a:bodyPr/>
          <a:lstStyle/>
          <a:p>
            <a:pPr>
              <a:defRPr sz="1400" b="1" u="sng"/>
            </a:pPr>
            <a:endParaRPr lang="ru-RU"/>
          </a:p>
        </c:txPr>
      </c:legendEntry>
      <c:legendEntry>
        <c:idx val="18"/>
        <c:txPr>
          <a:bodyPr/>
          <a:lstStyle/>
          <a:p>
            <a:pPr>
              <a:defRPr sz="1400" b="1" u="sng"/>
            </a:pPr>
            <a:endParaRPr lang="ru-RU"/>
          </a:p>
        </c:txPr>
      </c:legendEntry>
      <c:layout>
        <c:manualLayout>
          <c:xMode val="edge"/>
          <c:yMode val="edge"/>
          <c:x val="4.1684305590833507E-3"/>
          <c:y val="0.78946783712629287"/>
          <c:w val="0.98198063951683479"/>
          <c:h val="0.2105321628737071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6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685540092526009E-2"/>
          <c:y val="6.0659813356663747E-2"/>
          <c:w val="0.94517879737908916"/>
          <c:h val="0.686730096237970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Лист1!$A$102</c:f>
              <c:strCache>
                <c:ptCount val="1"/>
                <c:pt idx="0">
                  <c:v>D8F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Лист1!$B$102:$BB$102</c:f>
              <c:numCache>
                <c:formatCode>General</c:formatCode>
                <c:ptCount val="53"/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Лист1!$A$103</c:f>
              <c:strCache>
                <c:ptCount val="1"/>
                <c:pt idx="0">
                  <c:v>D8RoK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Лист1!$B$103:$BB$103</c:f>
              <c:numCache>
                <c:formatCode>General</c:formatCode>
                <c:ptCount val="53"/>
                <c:pt idx="2">
                  <c:v>1</c:v>
                </c:pt>
                <c:pt idx="3">
                  <c:v>1</c:v>
                </c:pt>
                <c:pt idx="5">
                  <c:v>3</c:v>
                </c:pt>
                <c:pt idx="6">
                  <c:v>2</c:v>
                </c:pt>
                <c:pt idx="7">
                  <c:v>5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  <c:pt idx="14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4</c:v>
                </c:pt>
                <c:pt idx="21">
                  <c:v>2</c:v>
                </c:pt>
                <c:pt idx="22">
                  <c:v>1</c:v>
                </c:pt>
                <c:pt idx="25">
                  <c:v>1</c:v>
                </c:pt>
                <c:pt idx="3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Лист1!$A$104</c:f>
              <c:strCache>
                <c:ptCount val="1"/>
                <c:pt idx="0">
                  <c:v>D8RoD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Лист1!$B$104:$BB$104</c:f>
              <c:numCache>
                <c:formatCode>General</c:formatCode>
                <c:ptCount val="53"/>
                <c:pt idx="4">
                  <c:v>7</c:v>
                </c:pt>
                <c:pt idx="5">
                  <c:v>1</c:v>
                </c:pt>
                <c:pt idx="6">
                  <c:v>6</c:v>
                </c:pt>
                <c:pt idx="7">
                  <c:v>2</c:v>
                </c:pt>
                <c:pt idx="8">
                  <c:v>3</c:v>
                </c:pt>
                <c:pt idx="9">
                  <c:v>1</c:v>
                </c:pt>
                <c:pt idx="10">
                  <c:v>1</c:v>
                </c:pt>
                <c:pt idx="12">
                  <c:v>1</c:v>
                </c:pt>
                <c:pt idx="13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Лист1!$A$105</c:f>
              <c:strCache>
                <c:ptCount val="1"/>
                <c:pt idx="0">
                  <c:v>D8Chui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Лист1!$B$105:$BB$105</c:f>
              <c:numCache>
                <c:formatCode>General</c:formatCode>
                <c:ptCount val="53"/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6">
                  <c:v>8</c:v>
                </c:pt>
                <c:pt idx="7">
                  <c:v>2</c:v>
                </c:pt>
                <c:pt idx="8">
                  <c:v>3</c:v>
                </c:pt>
                <c:pt idx="9">
                  <c:v>5</c:v>
                </c:pt>
                <c:pt idx="10">
                  <c:v>2</c:v>
                </c:pt>
                <c:pt idx="11">
                  <c:v>7</c:v>
                </c:pt>
                <c:pt idx="12">
                  <c:v>4</c:v>
                </c:pt>
                <c:pt idx="13">
                  <c:v>8</c:v>
                </c:pt>
                <c:pt idx="14">
                  <c:v>6</c:v>
                </c:pt>
                <c:pt idx="15">
                  <c:v>4</c:v>
                </c:pt>
                <c:pt idx="16">
                  <c:v>7</c:v>
                </c:pt>
                <c:pt idx="17">
                  <c:v>13</c:v>
                </c:pt>
                <c:pt idx="18">
                  <c:v>5</c:v>
                </c:pt>
                <c:pt idx="19">
                  <c:v>6</c:v>
                </c:pt>
                <c:pt idx="20">
                  <c:v>6</c:v>
                </c:pt>
                <c:pt idx="21">
                  <c:v>6</c:v>
                </c:pt>
                <c:pt idx="22">
                  <c:v>3</c:v>
                </c:pt>
                <c:pt idx="25">
                  <c:v>5</c:v>
                </c:pt>
                <c:pt idx="26">
                  <c:v>2</c:v>
                </c:pt>
                <c:pt idx="27">
                  <c:v>3</c:v>
                </c:pt>
                <c:pt idx="28">
                  <c:v>1</c:v>
                </c:pt>
                <c:pt idx="29">
                  <c:v>4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Лист1!$A$106</c:f>
              <c:strCache>
                <c:ptCount val="1"/>
                <c:pt idx="0">
                  <c:v>D8V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Лист1!$B$106:$BB$106</c:f>
              <c:numCache>
                <c:formatCode>General</c:formatCode>
                <c:ptCount val="53"/>
                <c:pt idx="3">
                  <c:v>2</c:v>
                </c:pt>
                <c:pt idx="5">
                  <c:v>1</c:v>
                </c:pt>
                <c:pt idx="6">
                  <c:v>2</c:v>
                </c:pt>
                <c:pt idx="11">
                  <c:v>2</c:v>
                </c:pt>
                <c:pt idx="13">
                  <c:v>2</c:v>
                </c:pt>
                <c:pt idx="14">
                  <c:v>2</c:v>
                </c:pt>
                <c:pt idx="17">
                  <c:v>2</c:v>
                </c:pt>
                <c:pt idx="19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Лист1!$A$107</c:f>
              <c:strCache>
                <c:ptCount val="1"/>
                <c:pt idx="0">
                  <c:v>D8Victoria</c:v>
                </c:pt>
              </c:strCache>
            </c:strRef>
          </c:tx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Лист1!$B$107:$BB$107</c:f>
              <c:numCache>
                <c:formatCode>General</c:formatCode>
                <c:ptCount val="53"/>
                <c:pt idx="14">
                  <c:v>1</c:v>
                </c:pt>
              </c:numCache>
            </c:numRef>
          </c:val>
        </c:ser>
        <c:ser>
          <c:idx val="6"/>
          <c:order val="6"/>
          <c:tx>
            <c:strRef>
              <c:f>Лист1!$A$108</c:f>
              <c:strCache>
                <c:ptCount val="1"/>
                <c:pt idx="0">
                  <c:v>D8HL</c:v>
                </c:pt>
              </c:strCache>
            </c:strRef>
          </c:tx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Лист1!$B$108:$BB$108</c:f>
              <c:numCache>
                <c:formatCode>General</c:formatCode>
                <c:ptCount val="53"/>
                <c:pt idx="26">
                  <c:v>1</c:v>
                </c:pt>
                <c:pt idx="51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Лист1!$A$109</c:f>
              <c:strCache>
                <c:ptCount val="1"/>
                <c:pt idx="0">
                  <c:v>H1 HK11</c:v>
                </c:pt>
              </c:strCache>
            </c:strRef>
          </c:tx>
          <c:spPr>
            <a:solidFill>
              <a:srgbClr val="FF00FF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Лист1!$B$109:$BB$109</c:f>
              <c:numCache>
                <c:formatCode>General</c:formatCode>
                <c:ptCount val="53"/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  <c:pt idx="13">
                  <c:v>2</c:v>
                </c:pt>
                <c:pt idx="18">
                  <c:v>1</c:v>
                </c:pt>
              </c:numCache>
            </c:numRef>
          </c:val>
        </c:ser>
        <c:ser>
          <c:idx val="8"/>
          <c:order val="8"/>
          <c:tx>
            <c:strRef>
              <c:f>Лист1!$A$110</c:f>
              <c:strCache>
                <c:ptCount val="1"/>
                <c:pt idx="0">
                  <c:v>H1 HK12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Лист1!$B$101:$BB$101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Лист1!$B$110:$BB$110</c:f>
              <c:numCache>
                <c:formatCode>General</c:formatCode>
                <c:ptCount val="53"/>
                <c:pt idx="17">
                  <c:v>1</c:v>
                </c:pt>
                <c:pt idx="20">
                  <c:v>1</c:v>
                </c:pt>
                <c:pt idx="22">
                  <c:v>1</c:v>
                </c:pt>
                <c:pt idx="41">
                  <c:v>1</c:v>
                </c:pt>
                <c:pt idx="42">
                  <c:v>1</c:v>
                </c:pt>
                <c:pt idx="44">
                  <c:v>1</c:v>
                </c:pt>
              </c:numCache>
            </c:numRef>
          </c:val>
        </c:ser>
        <c:ser>
          <c:idx val="9"/>
          <c:order val="9"/>
          <c:tx>
            <c:strRef>
              <c:f>Лист1!$A$111</c:f>
              <c:strCache>
                <c:ptCount val="1"/>
                <c:pt idx="0">
                  <c:v>B3Kansas</c:v>
                </c:pt>
              </c:strCache>
            </c:strRef>
          </c:tx>
          <c:invertIfNegative val="0"/>
          <c:val>
            <c:numRef>
              <c:f>Лист1!$B$111:$BB$111</c:f>
              <c:numCache>
                <c:formatCode>General</c:formatCode>
                <c:ptCount val="53"/>
                <c:pt idx="2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175680"/>
        <c:axId val="209177216"/>
      </c:barChart>
      <c:catAx>
        <c:axId val="209175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9177216"/>
        <c:crosses val="autoZero"/>
        <c:auto val="1"/>
        <c:lblAlgn val="ctr"/>
        <c:lblOffset val="100"/>
        <c:noMultiLvlLbl val="0"/>
      </c:catAx>
      <c:valAx>
        <c:axId val="209177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175680"/>
        <c:crosses val="autoZero"/>
        <c:crossBetween val="between"/>
      </c:valAx>
    </c:plotArea>
    <c:legend>
      <c:legendPos val="b"/>
      <c:legendEntry>
        <c:idx val="1"/>
        <c:txPr>
          <a:bodyPr/>
          <a:lstStyle/>
          <a:p>
            <a:pPr>
              <a:defRPr b="1" u="sng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b="1" u="sng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451942155396171E-2"/>
          <c:y val="5.0825079866683304E-2"/>
          <c:w val="0.95425477041940188"/>
          <c:h val="0.838407534190507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</c:spPr>
          <c:invertIfNegative val="0"/>
          <c:val>
            <c:numRef>
              <c:f>Лист1!$B$56:$BB$56</c:f>
              <c:numCache>
                <c:formatCode>General</c:formatCode>
                <c:ptCount val="53"/>
                <c:pt idx="0">
                  <c:v>1</c:v>
                </c:pt>
                <c:pt idx="1">
                  <c:v>7</c:v>
                </c:pt>
                <c:pt idx="2">
                  <c:v>15</c:v>
                </c:pt>
                <c:pt idx="3">
                  <c:v>16</c:v>
                </c:pt>
                <c:pt idx="4">
                  <c:v>21</c:v>
                </c:pt>
                <c:pt idx="5">
                  <c:v>20</c:v>
                </c:pt>
                <c:pt idx="6">
                  <c:v>32</c:v>
                </c:pt>
                <c:pt idx="7">
                  <c:v>15</c:v>
                </c:pt>
                <c:pt idx="8">
                  <c:v>35</c:v>
                </c:pt>
                <c:pt idx="9">
                  <c:v>15</c:v>
                </c:pt>
                <c:pt idx="10">
                  <c:v>27</c:v>
                </c:pt>
                <c:pt idx="11">
                  <c:v>36</c:v>
                </c:pt>
                <c:pt idx="12">
                  <c:v>26</c:v>
                </c:pt>
                <c:pt idx="13">
                  <c:v>51</c:v>
                </c:pt>
                <c:pt idx="14">
                  <c:v>30</c:v>
                </c:pt>
                <c:pt idx="15">
                  <c:v>36</c:v>
                </c:pt>
                <c:pt idx="16">
                  <c:v>18</c:v>
                </c:pt>
                <c:pt idx="17">
                  <c:v>26</c:v>
                </c:pt>
                <c:pt idx="18">
                  <c:v>25</c:v>
                </c:pt>
                <c:pt idx="19">
                  <c:v>30</c:v>
                </c:pt>
                <c:pt idx="20">
                  <c:v>19</c:v>
                </c:pt>
                <c:pt idx="21">
                  <c:v>13</c:v>
                </c:pt>
                <c:pt idx="22">
                  <c:v>13</c:v>
                </c:pt>
                <c:pt idx="23">
                  <c:v>10</c:v>
                </c:pt>
                <c:pt idx="24">
                  <c:v>8</c:v>
                </c:pt>
                <c:pt idx="25">
                  <c:v>5</c:v>
                </c:pt>
                <c:pt idx="26">
                  <c:v>2</c:v>
                </c:pt>
                <c:pt idx="27">
                  <c:v>5</c:v>
                </c:pt>
                <c:pt idx="28">
                  <c:v>1</c:v>
                </c:pt>
                <c:pt idx="29">
                  <c:v>6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2</c:v>
                </c:pt>
                <c:pt idx="42">
                  <c:v>4</c:v>
                </c:pt>
                <c:pt idx="43">
                  <c:v>2</c:v>
                </c:pt>
                <c:pt idx="44">
                  <c:v>4</c:v>
                </c:pt>
                <c:pt idx="45">
                  <c:v>1</c:v>
                </c:pt>
                <c:pt idx="46">
                  <c:v>0</c:v>
                </c:pt>
                <c:pt idx="47">
                  <c:v>0</c:v>
                </c:pt>
                <c:pt idx="48">
                  <c:v>1</c:v>
                </c:pt>
                <c:pt idx="49">
                  <c:v>0</c:v>
                </c:pt>
                <c:pt idx="50">
                  <c:v>0</c:v>
                </c:pt>
                <c:pt idx="51">
                  <c:v>3</c:v>
                </c:pt>
                <c:pt idx="5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193984"/>
        <c:axId val="209224448"/>
      </c:barChart>
      <c:catAx>
        <c:axId val="209193984"/>
        <c:scaling>
          <c:orientation val="minMax"/>
        </c:scaling>
        <c:delete val="0"/>
        <c:axPos val="b"/>
        <c:majorTickMark val="out"/>
        <c:minorTickMark val="none"/>
        <c:tickLblPos val="nextTo"/>
        <c:crossAx val="209224448"/>
        <c:crosses val="autoZero"/>
        <c:auto val="1"/>
        <c:lblAlgn val="ctr"/>
        <c:lblOffset val="100"/>
        <c:noMultiLvlLbl val="0"/>
      </c:catAx>
      <c:valAx>
        <c:axId val="209224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1939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5C24D-DA2F-4B85-80DC-B1448C5B35DD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9F7DD-E596-416E-818E-673950B5B4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205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 smtClean="0"/>
              <a:t>Исправить слайд для результатов 2012г.</a:t>
            </a: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577FAF-E5A4-48DC-A7F5-B5E0AB6C7C87}" type="slidenum">
              <a:rPr lang="ru-RU" altLang="ru-RU" b="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rPr>
              <a:pPr eaLnBrk="1" hangingPunct="1"/>
              <a:t>8</a:t>
            </a:fld>
            <a:endParaRPr lang="ru-RU" altLang="ru-RU" b="0">
              <a:solidFill>
                <a:schemeClr val="tx1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652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 smtClean="0"/>
              <a:t>Исправить слайд для результатов 2012г.</a:t>
            </a: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31863" eaLnBrk="0" hangingPunct="0"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accent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577FAF-E5A4-48DC-A7F5-B5E0AB6C7C87}" type="slidenum">
              <a:rPr lang="ru-RU" altLang="ru-RU" b="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rPr>
              <a:pPr eaLnBrk="1" hangingPunct="1"/>
              <a:t>13</a:t>
            </a:fld>
            <a:endParaRPr lang="ru-RU" altLang="ru-RU" b="0">
              <a:solidFill>
                <a:schemeClr val="tx1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652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63FDFB2-8D26-4F37-9B97-2136A8D77E5E}" type="datetimeFigureOut">
              <a:rPr lang="ru-RU" smtClean="0"/>
              <a:pPr/>
              <a:t>17.06.2016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9224822-6CB4-4854-BD21-B27673BA7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1557339"/>
            <a:ext cx="9144000" cy="158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chemeClr val="accent2"/>
              </a:solidFill>
              <a:latin typeface="+mj-lt"/>
              <a:cs typeface="Aharoni" panose="02010803020104030203" pitchFamily="2" charset="-79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ru-RU" b="1" dirty="0">
                <a:solidFill>
                  <a:schemeClr val="accent2"/>
                </a:solidFill>
                <a:latin typeface="+mj-lt"/>
                <a:cs typeface="Aharoni" panose="02010803020104030203" pitchFamily="2" charset="-79"/>
              </a:rPr>
              <a:t>Multiple genotypes circulating in the NIS region</a:t>
            </a:r>
            <a:endParaRPr lang="ru-RU" altLang="ru-RU" b="1" dirty="0" smtClean="0">
              <a:solidFill>
                <a:schemeClr val="accent2"/>
              </a:solidFill>
              <a:latin typeface="+mj-lt"/>
              <a:cs typeface="Aharoni" panose="02010803020104030203" pitchFamily="2" charset="-79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chemeClr val="accent2"/>
              </a:solidFill>
              <a:latin typeface="+mj-lt"/>
              <a:cs typeface="Aharoni" panose="02010803020104030203" pitchFamily="2" charset="-79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chemeClr val="accent2"/>
              </a:solidFill>
              <a:latin typeface="+mj-lt"/>
              <a:cs typeface="Aharoni" panose="02010803020104030203" pitchFamily="2" charset="-79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chemeClr val="accent2"/>
              </a:solidFill>
              <a:latin typeface="+mj-lt"/>
              <a:cs typeface="Aharoni" panose="02010803020104030203" pitchFamily="2" charset="-79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673105"/>
              </p:ext>
            </p:extLst>
          </p:nvPr>
        </p:nvGraphicFramePr>
        <p:xfrm>
          <a:off x="7956550" y="5734050"/>
          <a:ext cx="11874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" name="Рисунок" r:id="rId3" imgW="1551940" imgH="1457960" progId="Word.Picture.8">
                  <p:embed/>
                </p:oleObj>
              </mc:Choice>
              <mc:Fallback>
                <p:oleObj name="Рисунок" r:id="rId3" imgW="1551940" imgH="1457960" progId="Word.Picture.8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904"/>
                      <a:stretch>
                        <a:fillRect/>
                      </a:stretch>
                    </p:blipFill>
                    <p:spPr bwMode="auto">
                      <a:xfrm>
                        <a:off x="7956550" y="5734050"/>
                        <a:ext cx="118745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868144" y="5981336"/>
            <a:ext cx="214657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000" b="1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MS PGothic"/>
              </a:rPr>
              <a:t>WHO Euro Regional Reference Laboratory for Measles/Rubella,</a:t>
            </a:r>
          </a:p>
          <a:p>
            <a:pPr algn="ctr" eaLnBrk="1" hangingPunct="1">
              <a:defRPr/>
            </a:pPr>
            <a:r>
              <a:rPr lang="en-US" sz="1000" b="1" i="1" dirty="0" err="1">
                <a:solidFill>
                  <a:schemeClr val="accent2">
                    <a:lumMod val="75000"/>
                  </a:schemeClr>
                </a:solidFill>
                <a:latin typeface="+mj-lt"/>
                <a:ea typeface="MS PGothic"/>
              </a:rPr>
              <a:t>G.N.Gabrichevsky</a:t>
            </a:r>
            <a:r>
              <a:rPr lang="en-US" sz="1000" b="1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MS PGothic"/>
              </a:rPr>
              <a:t> Research Institute for Epidemiology and Microbiology, Moscow, Russia</a:t>
            </a:r>
            <a:endParaRPr lang="ru-RU" sz="1000" b="1" i="1" dirty="0">
              <a:solidFill>
                <a:schemeClr val="accent2">
                  <a:lumMod val="75000"/>
                </a:schemeClr>
              </a:solidFill>
              <a:latin typeface="+mj-lt"/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277018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“Extra slides”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7727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77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Rubella incidence, NIS,2015 - 2016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89597"/>
              </p:ext>
            </p:extLst>
          </p:nvPr>
        </p:nvGraphicFramePr>
        <p:xfrm>
          <a:off x="395536" y="983418"/>
          <a:ext cx="3209489" cy="5755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908744"/>
                <a:gridCol w="1076609"/>
              </a:tblGrid>
              <a:tr h="61067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Country</a:t>
                      </a:r>
                      <a:endParaRPr lang="ru-RU" sz="16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Number of cases 2015</a:t>
                      </a:r>
                      <a:endParaRPr lang="ru-RU" sz="16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Genotyping </a:t>
                      </a:r>
                    </a:p>
                    <a:p>
                      <a:pPr algn="ctr"/>
                      <a:r>
                        <a:rPr lang="en-US" sz="1600" dirty="0" smtClean="0"/>
                        <a:t>data avail.</a:t>
                      </a:r>
                      <a:endParaRPr lang="ru-RU" sz="1600" dirty="0" smtClean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Azerbaijan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Armenia*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Belarus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Moldova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Kazakhstan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Kyrgyzstan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101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Russia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+</a:t>
                      </a:r>
                      <a:endParaRPr lang="ru-RU" sz="16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Tajikistan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8853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Turkmenistan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Ukraine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248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Uzbekistan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41974" y="4149080"/>
            <a:ext cx="792658" cy="7920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209339"/>
              </p:ext>
            </p:extLst>
          </p:nvPr>
        </p:nvGraphicFramePr>
        <p:xfrm>
          <a:off x="3995934" y="2564904"/>
          <a:ext cx="4896546" cy="2228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7292"/>
                <a:gridCol w="602652"/>
                <a:gridCol w="602652"/>
                <a:gridCol w="828646"/>
                <a:gridCol w="602652"/>
                <a:gridCol w="602652"/>
              </a:tblGrid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Region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Jan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Feb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Mar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Apr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Total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Archangelsk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St.</a:t>
                      </a:r>
                      <a:r>
                        <a:rPr lang="en-US" sz="1400" b="1" u="none" strike="noStrike" baseline="0" dirty="0" smtClean="0">
                          <a:effectLst/>
                        </a:rPr>
                        <a:t> Petersburg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Moscow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Yaroslavl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Orel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Kursk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Krasnodar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Stavropol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Russia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35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19672" y="5877272"/>
            <a:ext cx="792658" cy="3960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139952" y="206084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cases, Russia 2016 (Jan – Apr)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95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0" y="0"/>
            <a:ext cx="3571868" cy="928694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000" i="0" dirty="0" smtClean="0">
                <a:solidFill>
                  <a:schemeClr val="bg1"/>
                </a:solidFill>
              </a:rPr>
              <a:t>Rubella genotypes</a:t>
            </a:r>
            <a:r>
              <a:rPr lang="en-GB" altLang="ru-RU" sz="2000" i="0" dirty="0">
                <a:solidFill>
                  <a:schemeClr val="bg1"/>
                </a:solidFill>
              </a:rPr>
              <a:t>, </a:t>
            </a:r>
            <a:endParaRPr lang="en-GB" altLang="ru-RU" sz="2000" i="0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ru-RU" sz="2000" i="0" dirty="0" smtClean="0">
                <a:solidFill>
                  <a:schemeClr val="bg1"/>
                </a:solidFill>
              </a:rPr>
              <a:t>Russia</a:t>
            </a:r>
            <a:r>
              <a:rPr lang="en-GB" altLang="ru-RU" sz="2000" i="0" dirty="0" smtClean="0">
                <a:solidFill>
                  <a:schemeClr val="bg1"/>
                </a:solidFill>
              </a:rPr>
              <a:t>, 2</a:t>
            </a:r>
            <a:r>
              <a:rPr lang="ru-RU" altLang="ru-RU" sz="2000" i="0" dirty="0" smtClean="0">
                <a:solidFill>
                  <a:schemeClr val="bg1"/>
                </a:solidFill>
              </a:rPr>
              <a:t>01</a:t>
            </a:r>
            <a:r>
              <a:rPr lang="en-US" altLang="ru-RU" sz="2000" i="0" dirty="0" smtClean="0">
                <a:solidFill>
                  <a:schemeClr val="bg1"/>
                </a:solidFill>
              </a:rPr>
              <a:t>4</a:t>
            </a:r>
            <a:r>
              <a:rPr lang="ru-RU" altLang="ru-RU" sz="2000" i="0" dirty="0" smtClean="0">
                <a:solidFill>
                  <a:schemeClr val="bg1"/>
                </a:solidFill>
              </a:rPr>
              <a:t> - 201</a:t>
            </a:r>
            <a:r>
              <a:rPr lang="en-US" altLang="ru-RU" sz="2000" i="0" dirty="0" smtClean="0">
                <a:solidFill>
                  <a:schemeClr val="bg1"/>
                </a:solidFill>
              </a:rPr>
              <a:t>6</a:t>
            </a:r>
            <a:endParaRPr lang="ru-RU" altLang="ru-RU" sz="2000" i="0" dirty="0">
              <a:solidFill>
                <a:schemeClr val="bg1"/>
              </a:solidFill>
            </a:endParaRPr>
          </a:p>
        </p:txBody>
      </p:sp>
      <p:sp>
        <p:nvSpPr>
          <p:cNvPr id="202" name="Овал 201"/>
          <p:cNvSpPr/>
          <p:nvPr/>
        </p:nvSpPr>
        <p:spPr>
          <a:xfrm>
            <a:off x="2915444" y="548680"/>
            <a:ext cx="3537638" cy="2665273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3" name="Овал 202"/>
          <p:cNvSpPr/>
          <p:nvPr/>
        </p:nvSpPr>
        <p:spPr>
          <a:xfrm>
            <a:off x="2735263" y="5576988"/>
            <a:ext cx="3869650" cy="845244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7092280" y="2348032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Outbreak 6 cases African students Feb – Mar 2015</a:t>
            </a:r>
          </a:p>
          <a:p>
            <a:r>
              <a:rPr lang="en-US" sz="1200" u="sng" dirty="0" smtClean="0"/>
              <a:t>Unknown source</a:t>
            </a:r>
            <a:endParaRPr lang="ru-RU" sz="12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08384" y="1773242"/>
            <a:ext cx="145584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Strains 2015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144025" y="2297633"/>
            <a:ext cx="146386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Strains 2016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7075439" y="905305"/>
            <a:ext cx="1905890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Outbake 28 cases  Oct 2015 -  May 2016</a:t>
            </a:r>
          </a:p>
          <a:p>
            <a:r>
              <a:rPr lang="en-US" sz="1000" u="sng" dirty="0"/>
              <a:t>Unknown </a:t>
            </a:r>
            <a:r>
              <a:rPr lang="en-US" sz="1000" u="sng" dirty="0" smtClean="0"/>
              <a:t>source</a:t>
            </a:r>
            <a:endParaRPr lang="ru-RU" sz="1000" u="sng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6283442" y="2533489"/>
            <a:ext cx="642942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71926" y="666057"/>
            <a:ext cx="1849865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Yaroslavl.RUS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/13.16/ 6066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967163" y="737494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971926" y="880369"/>
            <a:ext cx="1849865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RVs/Yaroslavl.RUS/16.16/ 6099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3967163" y="850207"/>
            <a:ext cx="0" cy="103188"/>
          </a:xfrm>
          <a:custGeom>
            <a:avLst/>
            <a:gdLst>
              <a:gd name="T0" fmla="*/ 0 h 65"/>
              <a:gd name="T1" fmla="*/ 65 h 65"/>
              <a:gd name="T2" fmla="*/ 65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0"/>
                </a:moveTo>
                <a:lnTo>
                  <a:pt x="0" y="65"/>
                </a:lnTo>
                <a:lnTo>
                  <a:pt x="0" y="65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971926" y="1096269"/>
            <a:ext cx="1849865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RVs/Yaroslavl.RUS/12.16/ 6069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3967163" y="956569"/>
            <a:ext cx="0" cy="211138"/>
          </a:xfrm>
          <a:custGeom>
            <a:avLst/>
            <a:gdLst>
              <a:gd name="T0" fmla="*/ 0 h 133"/>
              <a:gd name="T1" fmla="*/ 133 h 133"/>
              <a:gd name="T2" fmla="*/ 133 h 1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3">
                <a:moveTo>
                  <a:pt x="0" y="0"/>
                </a:moveTo>
                <a:lnTo>
                  <a:pt x="0" y="133"/>
                </a:lnTo>
                <a:lnTo>
                  <a:pt x="0" y="133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971926" y="1312169"/>
            <a:ext cx="1849865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RVs/Yaroslavl.RUS/11.16/ 6062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3967163" y="1064519"/>
            <a:ext cx="0" cy="319088"/>
          </a:xfrm>
          <a:custGeom>
            <a:avLst/>
            <a:gdLst>
              <a:gd name="T0" fmla="*/ 0 h 201"/>
              <a:gd name="T1" fmla="*/ 201 h 201"/>
              <a:gd name="T2" fmla="*/ 201 h 20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01">
                <a:moveTo>
                  <a:pt x="0" y="0"/>
                </a:moveTo>
                <a:lnTo>
                  <a:pt x="0" y="201"/>
                </a:lnTo>
                <a:lnTo>
                  <a:pt x="0" y="201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971926" y="1528069"/>
            <a:ext cx="1849865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RVs/Yaroslavl.RUS/03.16/ 6009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967163" y="1172469"/>
            <a:ext cx="0" cy="427038"/>
          </a:xfrm>
          <a:custGeom>
            <a:avLst/>
            <a:gdLst>
              <a:gd name="T0" fmla="*/ 0 h 269"/>
              <a:gd name="T1" fmla="*/ 269 h 269"/>
              <a:gd name="T2" fmla="*/ 269 h 26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69">
                <a:moveTo>
                  <a:pt x="0" y="0"/>
                </a:moveTo>
                <a:lnTo>
                  <a:pt x="0" y="269"/>
                </a:lnTo>
                <a:lnTo>
                  <a:pt x="0" y="269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971926" y="1742382"/>
            <a:ext cx="1566134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Orel.RUS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/53.15/ 6002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3967163" y="1280419"/>
            <a:ext cx="0" cy="534988"/>
          </a:xfrm>
          <a:custGeom>
            <a:avLst/>
            <a:gdLst>
              <a:gd name="T0" fmla="*/ 0 h 337"/>
              <a:gd name="T1" fmla="*/ 337 h 337"/>
              <a:gd name="T2" fmla="*/ 337 h 33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37">
                <a:moveTo>
                  <a:pt x="0" y="0"/>
                </a:moveTo>
                <a:lnTo>
                  <a:pt x="0" y="337"/>
                </a:lnTo>
                <a:lnTo>
                  <a:pt x="0" y="337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967163" y="737494"/>
            <a:ext cx="0" cy="53340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3875088" y="1275657"/>
            <a:ext cx="92075" cy="481013"/>
          </a:xfrm>
          <a:custGeom>
            <a:avLst/>
            <a:gdLst>
              <a:gd name="T0" fmla="*/ 0 w 58"/>
              <a:gd name="T1" fmla="*/ 303 h 303"/>
              <a:gd name="T2" fmla="*/ 0 w 58"/>
              <a:gd name="T3" fmla="*/ 0 h 303"/>
              <a:gd name="T4" fmla="*/ 58 w 58"/>
              <a:gd name="T5" fmla="*/ 0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8" h="303">
                <a:moveTo>
                  <a:pt x="0" y="303"/>
                </a:moveTo>
                <a:lnTo>
                  <a:pt x="0" y="0"/>
                </a:lnTo>
                <a:lnTo>
                  <a:pt x="58" y="0"/>
                </a:lnTo>
              </a:path>
            </a:pathLst>
          </a:custGeom>
          <a:solidFill>
            <a:srgbClr val="92D050"/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879851" y="1958282"/>
            <a:ext cx="138178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RVs/Zongo.COD/13.13/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3875088" y="2029719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879851" y="2174182"/>
            <a:ext cx="154529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RVs/Kinshasa.COD/23.12/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3875088" y="2142432"/>
            <a:ext cx="0" cy="103188"/>
          </a:xfrm>
          <a:custGeom>
            <a:avLst/>
            <a:gdLst>
              <a:gd name="T0" fmla="*/ 0 h 65"/>
              <a:gd name="T1" fmla="*/ 65 h 65"/>
              <a:gd name="T2" fmla="*/ 65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0"/>
                </a:moveTo>
                <a:lnTo>
                  <a:pt x="0" y="65"/>
                </a:lnTo>
                <a:lnTo>
                  <a:pt x="0" y="6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3875088" y="1764607"/>
            <a:ext cx="0" cy="481013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871913" y="1761432"/>
            <a:ext cx="3175" cy="398463"/>
          </a:xfrm>
          <a:custGeom>
            <a:avLst/>
            <a:gdLst>
              <a:gd name="T0" fmla="*/ 0 w 2"/>
              <a:gd name="T1" fmla="*/ 251 h 251"/>
              <a:gd name="T2" fmla="*/ 0 w 2"/>
              <a:gd name="T3" fmla="*/ 0 h 251"/>
              <a:gd name="T4" fmla="*/ 2 w 2"/>
              <a:gd name="T5" fmla="*/ 0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51">
                <a:moveTo>
                  <a:pt x="0" y="251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156076" y="2390082"/>
            <a:ext cx="1877117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Novgorod.RUS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/13.15/ 5375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4057651" y="2461519"/>
            <a:ext cx="93663" cy="103188"/>
          </a:xfrm>
          <a:custGeom>
            <a:avLst/>
            <a:gdLst>
              <a:gd name="T0" fmla="*/ 0 w 59"/>
              <a:gd name="T1" fmla="*/ 65 h 65"/>
              <a:gd name="T2" fmla="*/ 0 w 59"/>
              <a:gd name="T3" fmla="*/ 0 h 65"/>
              <a:gd name="T4" fmla="*/ 59 w 59"/>
              <a:gd name="T5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9" h="65">
                <a:moveTo>
                  <a:pt x="0" y="65"/>
                </a:moveTo>
                <a:lnTo>
                  <a:pt x="0" y="0"/>
                </a:lnTo>
                <a:lnTo>
                  <a:pt x="59" y="0"/>
                </a:ln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062413" y="2604394"/>
            <a:ext cx="1947649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RVs/Novgorod.RUS/13.15/2 5377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auto">
          <a:xfrm>
            <a:off x="4057651" y="2572644"/>
            <a:ext cx="0" cy="104775"/>
          </a:xfrm>
          <a:custGeom>
            <a:avLst/>
            <a:gdLst>
              <a:gd name="T0" fmla="*/ 0 h 66"/>
              <a:gd name="T1" fmla="*/ 66 h 66"/>
              <a:gd name="T2" fmla="*/ 66 h 6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6">
                <a:moveTo>
                  <a:pt x="0" y="0"/>
                </a:moveTo>
                <a:lnTo>
                  <a:pt x="0" y="66"/>
                </a:lnTo>
                <a:lnTo>
                  <a:pt x="0" y="66"/>
                </a:ln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" name="Freeform 30"/>
          <p:cNvSpPr>
            <a:spLocks/>
          </p:cNvSpPr>
          <p:nvPr/>
        </p:nvSpPr>
        <p:spPr bwMode="auto">
          <a:xfrm>
            <a:off x="3871913" y="2169419"/>
            <a:ext cx="185738" cy="400050"/>
          </a:xfrm>
          <a:custGeom>
            <a:avLst/>
            <a:gdLst>
              <a:gd name="T0" fmla="*/ 0 w 117"/>
              <a:gd name="T1" fmla="*/ 0 h 252"/>
              <a:gd name="T2" fmla="*/ 0 w 117"/>
              <a:gd name="T3" fmla="*/ 252 h 252"/>
              <a:gd name="T4" fmla="*/ 117 w 117"/>
              <a:gd name="T5" fmla="*/ 252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7" h="252">
                <a:moveTo>
                  <a:pt x="0" y="0"/>
                </a:moveTo>
                <a:lnTo>
                  <a:pt x="0" y="252"/>
                </a:lnTo>
                <a:lnTo>
                  <a:pt x="117" y="25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4" name="Freeform 31"/>
          <p:cNvSpPr>
            <a:spLocks/>
          </p:cNvSpPr>
          <p:nvPr/>
        </p:nvSpPr>
        <p:spPr bwMode="auto">
          <a:xfrm>
            <a:off x="3298826" y="2164657"/>
            <a:ext cx="573088" cy="412750"/>
          </a:xfrm>
          <a:custGeom>
            <a:avLst/>
            <a:gdLst>
              <a:gd name="T0" fmla="*/ 0 w 361"/>
              <a:gd name="T1" fmla="*/ 260 h 260"/>
              <a:gd name="T2" fmla="*/ 0 w 361"/>
              <a:gd name="T3" fmla="*/ 0 h 260"/>
              <a:gd name="T4" fmla="*/ 361 w 361"/>
              <a:gd name="T5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1" h="260">
                <a:moveTo>
                  <a:pt x="0" y="260"/>
                </a:moveTo>
                <a:lnTo>
                  <a:pt x="0" y="0"/>
                </a:lnTo>
                <a:lnTo>
                  <a:pt x="361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5" name="Rectangle 32"/>
          <p:cNvSpPr>
            <a:spLocks noChangeArrowheads="1"/>
          </p:cNvSpPr>
          <p:nvPr/>
        </p:nvSpPr>
        <p:spPr bwMode="auto">
          <a:xfrm>
            <a:off x="4043363" y="2820294"/>
            <a:ext cx="1793761" cy="1538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Moscow.RUS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/22.16/ 6132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Freeform 33"/>
          <p:cNvSpPr>
            <a:spLocks/>
          </p:cNvSpPr>
          <p:nvPr/>
        </p:nvSpPr>
        <p:spPr bwMode="auto">
          <a:xfrm>
            <a:off x="3748088" y="2891732"/>
            <a:ext cx="290513" cy="103188"/>
          </a:xfrm>
          <a:custGeom>
            <a:avLst/>
            <a:gdLst>
              <a:gd name="T0" fmla="*/ 0 w 183"/>
              <a:gd name="T1" fmla="*/ 65 h 65"/>
              <a:gd name="T2" fmla="*/ 0 w 183"/>
              <a:gd name="T3" fmla="*/ 0 h 65"/>
              <a:gd name="T4" fmla="*/ 183 w 183"/>
              <a:gd name="T5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3" h="65">
                <a:moveTo>
                  <a:pt x="0" y="65"/>
                </a:moveTo>
                <a:lnTo>
                  <a:pt x="0" y="0"/>
                </a:lnTo>
                <a:lnTo>
                  <a:pt x="18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" name="Rectangle 34"/>
          <p:cNvSpPr>
            <a:spLocks noChangeArrowheads="1"/>
          </p:cNvSpPr>
          <p:nvPr/>
        </p:nvSpPr>
        <p:spPr bwMode="auto">
          <a:xfrm>
            <a:off x="4022726" y="3036194"/>
            <a:ext cx="194925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RVs/Florida.USA/04.16/ Imp.India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Freeform 35"/>
          <p:cNvSpPr>
            <a:spLocks/>
          </p:cNvSpPr>
          <p:nvPr/>
        </p:nvSpPr>
        <p:spPr bwMode="auto">
          <a:xfrm>
            <a:off x="3748088" y="3004444"/>
            <a:ext cx="269875" cy="103188"/>
          </a:xfrm>
          <a:custGeom>
            <a:avLst/>
            <a:gdLst>
              <a:gd name="T0" fmla="*/ 0 w 170"/>
              <a:gd name="T1" fmla="*/ 0 h 65"/>
              <a:gd name="T2" fmla="*/ 0 w 170"/>
              <a:gd name="T3" fmla="*/ 65 h 65"/>
              <a:gd name="T4" fmla="*/ 170 w 170"/>
              <a:gd name="T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0" h="65">
                <a:moveTo>
                  <a:pt x="0" y="0"/>
                </a:moveTo>
                <a:lnTo>
                  <a:pt x="0" y="65"/>
                </a:lnTo>
                <a:lnTo>
                  <a:pt x="170" y="6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9" name="Freeform 36"/>
          <p:cNvSpPr>
            <a:spLocks/>
          </p:cNvSpPr>
          <p:nvPr/>
        </p:nvSpPr>
        <p:spPr bwMode="auto">
          <a:xfrm>
            <a:off x="3298826" y="2586932"/>
            <a:ext cx="449263" cy="412750"/>
          </a:xfrm>
          <a:custGeom>
            <a:avLst/>
            <a:gdLst>
              <a:gd name="T0" fmla="*/ 0 w 283"/>
              <a:gd name="T1" fmla="*/ 0 h 260"/>
              <a:gd name="T2" fmla="*/ 0 w 283"/>
              <a:gd name="T3" fmla="*/ 260 h 260"/>
              <a:gd name="T4" fmla="*/ 283 w 283"/>
              <a:gd name="T5" fmla="*/ 26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3" h="260">
                <a:moveTo>
                  <a:pt x="0" y="0"/>
                </a:moveTo>
                <a:lnTo>
                  <a:pt x="0" y="260"/>
                </a:lnTo>
                <a:lnTo>
                  <a:pt x="283" y="26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0" name="Freeform 37"/>
          <p:cNvSpPr>
            <a:spLocks/>
          </p:cNvSpPr>
          <p:nvPr/>
        </p:nvSpPr>
        <p:spPr bwMode="auto">
          <a:xfrm>
            <a:off x="2608263" y="2582169"/>
            <a:ext cx="690563" cy="568325"/>
          </a:xfrm>
          <a:custGeom>
            <a:avLst/>
            <a:gdLst>
              <a:gd name="T0" fmla="*/ 0 w 435"/>
              <a:gd name="T1" fmla="*/ 358 h 358"/>
              <a:gd name="T2" fmla="*/ 0 w 435"/>
              <a:gd name="T3" fmla="*/ 0 h 358"/>
              <a:gd name="T4" fmla="*/ 435 w 435"/>
              <a:gd name="T5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5" h="358">
                <a:moveTo>
                  <a:pt x="0" y="358"/>
                </a:moveTo>
                <a:lnTo>
                  <a:pt x="0" y="0"/>
                </a:lnTo>
                <a:lnTo>
                  <a:pt x="435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1" name="Rectangle 38"/>
          <p:cNvSpPr>
            <a:spLocks noChangeArrowheads="1"/>
          </p:cNvSpPr>
          <p:nvPr/>
        </p:nvSpPr>
        <p:spPr bwMode="auto">
          <a:xfrm>
            <a:off x="3241676" y="3250507"/>
            <a:ext cx="20678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RVs/Astrakhan.RUS/10.14/ 4z175/1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" name="Freeform 39"/>
          <p:cNvSpPr>
            <a:spLocks/>
          </p:cNvSpPr>
          <p:nvPr/>
        </p:nvSpPr>
        <p:spPr bwMode="auto">
          <a:xfrm>
            <a:off x="3222626" y="3323532"/>
            <a:ext cx="14288" cy="398463"/>
          </a:xfrm>
          <a:custGeom>
            <a:avLst/>
            <a:gdLst>
              <a:gd name="T0" fmla="*/ 0 w 9"/>
              <a:gd name="T1" fmla="*/ 251 h 251"/>
              <a:gd name="T2" fmla="*/ 0 w 9"/>
              <a:gd name="T3" fmla="*/ 0 h 251"/>
              <a:gd name="T4" fmla="*/ 9 w 9"/>
              <a:gd name="T5" fmla="*/ 0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" h="251">
                <a:moveTo>
                  <a:pt x="0" y="251"/>
                </a:moveTo>
                <a:lnTo>
                  <a:pt x="0" y="0"/>
                </a:lnTo>
                <a:lnTo>
                  <a:pt x="9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3" name="Rectangle 40"/>
          <p:cNvSpPr>
            <a:spLocks noChangeArrowheads="1"/>
          </p:cNvSpPr>
          <p:nvPr/>
        </p:nvSpPr>
        <p:spPr bwMode="auto">
          <a:xfrm>
            <a:off x="3379788" y="3466407"/>
            <a:ext cx="134492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RVi/Kedah.MYS/05.14/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Freeform 41"/>
          <p:cNvSpPr>
            <a:spLocks/>
          </p:cNvSpPr>
          <p:nvPr/>
        </p:nvSpPr>
        <p:spPr bwMode="auto">
          <a:xfrm>
            <a:off x="3375026" y="3537844"/>
            <a:ext cx="0" cy="104775"/>
          </a:xfrm>
          <a:custGeom>
            <a:avLst/>
            <a:gdLst>
              <a:gd name="T0" fmla="*/ 66 h 66"/>
              <a:gd name="T1" fmla="*/ 0 h 66"/>
              <a:gd name="T2" fmla="*/ 0 h 6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6">
                <a:moveTo>
                  <a:pt x="0" y="6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" name="Rectangle 42"/>
          <p:cNvSpPr>
            <a:spLocks noChangeArrowheads="1"/>
          </p:cNvSpPr>
          <p:nvPr/>
        </p:nvSpPr>
        <p:spPr bwMode="auto">
          <a:xfrm>
            <a:off x="3379788" y="3682307"/>
            <a:ext cx="14795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RVi/Kelantan.MYS/05.14/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Freeform 43"/>
          <p:cNvSpPr>
            <a:spLocks/>
          </p:cNvSpPr>
          <p:nvPr/>
        </p:nvSpPr>
        <p:spPr bwMode="auto">
          <a:xfrm>
            <a:off x="3375026" y="3650557"/>
            <a:ext cx="0" cy="103188"/>
          </a:xfrm>
          <a:custGeom>
            <a:avLst/>
            <a:gdLst>
              <a:gd name="T0" fmla="*/ 0 h 65"/>
              <a:gd name="T1" fmla="*/ 65 h 65"/>
              <a:gd name="T2" fmla="*/ 65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0"/>
                </a:moveTo>
                <a:lnTo>
                  <a:pt x="0" y="65"/>
                </a:lnTo>
                <a:lnTo>
                  <a:pt x="0" y="6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7" name="Rectangle 44"/>
          <p:cNvSpPr>
            <a:spLocks noChangeArrowheads="1"/>
          </p:cNvSpPr>
          <p:nvPr/>
        </p:nvSpPr>
        <p:spPr bwMode="auto">
          <a:xfrm>
            <a:off x="3379788" y="3898207"/>
            <a:ext cx="158056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RVs/HongKong.CHN/49.08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Freeform 45"/>
          <p:cNvSpPr>
            <a:spLocks/>
          </p:cNvSpPr>
          <p:nvPr/>
        </p:nvSpPr>
        <p:spPr bwMode="auto">
          <a:xfrm>
            <a:off x="3375026" y="3758507"/>
            <a:ext cx="0" cy="211138"/>
          </a:xfrm>
          <a:custGeom>
            <a:avLst/>
            <a:gdLst>
              <a:gd name="T0" fmla="*/ 0 h 133"/>
              <a:gd name="T1" fmla="*/ 133 h 133"/>
              <a:gd name="T2" fmla="*/ 133 h 1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3">
                <a:moveTo>
                  <a:pt x="0" y="0"/>
                </a:moveTo>
                <a:lnTo>
                  <a:pt x="0" y="133"/>
                </a:lnTo>
                <a:lnTo>
                  <a:pt x="0" y="13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9" name="Line 46"/>
          <p:cNvSpPr>
            <a:spLocks noChangeShapeType="1"/>
          </p:cNvSpPr>
          <p:nvPr/>
        </p:nvSpPr>
        <p:spPr bwMode="auto">
          <a:xfrm>
            <a:off x="3375026" y="3537844"/>
            <a:ext cx="0" cy="2111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0" name="Freeform 47"/>
          <p:cNvSpPr>
            <a:spLocks/>
          </p:cNvSpPr>
          <p:nvPr/>
        </p:nvSpPr>
        <p:spPr bwMode="auto">
          <a:xfrm>
            <a:off x="3300413" y="3753744"/>
            <a:ext cx="74613" cy="373063"/>
          </a:xfrm>
          <a:custGeom>
            <a:avLst/>
            <a:gdLst>
              <a:gd name="T0" fmla="*/ 0 w 47"/>
              <a:gd name="T1" fmla="*/ 235 h 235"/>
              <a:gd name="T2" fmla="*/ 0 w 47"/>
              <a:gd name="T3" fmla="*/ 0 h 235"/>
              <a:gd name="T4" fmla="*/ 47 w 47"/>
              <a:gd name="T5" fmla="*/ 0 h 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" h="235">
                <a:moveTo>
                  <a:pt x="0" y="235"/>
                </a:moveTo>
                <a:lnTo>
                  <a:pt x="0" y="0"/>
                </a:lnTo>
                <a:lnTo>
                  <a:pt x="47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1" name="Rectangle 48"/>
          <p:cNvSpPr>
            <a:spLocks noChangeArrowheads="1"/>
          </p:cNvSpPr>
          <p:nvPr/>
        </p:nvSpPr>
        <p:spPr bwMode="auto">
          <a:xfrm>
            <a:off x="3324226" y="4112519"/>
            <a:ext cx="189795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RVs/Astrakhan.RUS/03.14/ 4859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Freeform 49"/>
          <p:cNvSpPr>
            <a:spLocks/>
          </p:cNvSpPr>
          <p:nvPr/>
        </p:nvSpPr>
        <p:spPr bwMode="auto">
          <a:xfrm>
            <a:off x="3319463" y="4185544"/>
            <a:ext cx="0" cy="317500"/>
          </a:xfrm>
          <a:custGeom>
            <a:avLst/>
            <a:gdLst>
              <a:gd name="T0" fmla="*/ 200 h 200"/>
              <a:gd name="T1" fmla="*/ 0 h 200"/>
              <a:gd name="T2" fmla="*/ 0 h 20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00">
                <a:moveTo>
                  <a:pt x="0" y="20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3" name="Rectangle 50"/>
          <p:cNvSpPr>
            <a:spLocks noChangeArrowheads="1"/>
          </p:cNvSpPr>
          <p:nvPr/>
        </p:nvSpPr>
        <p:spPr bwMode="auto">
          <a:xfrm>
            <a:off x="3324226" y="4328419"/>
            <a:ext cx="19973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RVs/Astrakhan.RUS/16.14/  4z995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Freeform 51"/>
          <p:cNvSpPr>
            <a:spLocks/>
          </p:cNvSpPr>
          <p:nvPr/>
        </p:nvSpPr>
        <p:spPr bwMode="auto">
          <a:xfrm>
            <a:off x="3319463" y="4399857"/>
            <a:ext cx="0" cy="211138"/>
          </a:xfrm>
          <a:custGeom>
            <a:avLst/>
            <a:gdLst>
              <a:gd name="T0" fmla="*/ 133 h 133"/>
              <a:gd name="T1" fmla="*/ 0 h 133"/>
              <a:gd name="T2" fmla="*/ 0 h 1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3">
                <a:moveTo>
                  <a:pt x="0" y="133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5" name="Rectangle 52"/>
          <p:cNvSpPr>
            <a:spLocks noChangeArrowheads="1"/>
          </p:cNvSpPr>
          <p:nvPr/>
        </p:nvSpPr>
        <p:spPr bwMode="auto">
          <a:xfrm>
            <a:off x="3324226" y="4544319"/>
            <a:ext cx="203260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RVs/Astrakhan.RUS/16.14/2 4z998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Freeform 53"/>
          <p:cNvSpPr>
            <a:spLocks/>
          </p:cNvSpPr>
          <p:nvPr/>
        </p:nvSpPr>
        <p:spPr bwMode="auto">
          <a:xfrm>
            <a:off x="3319463" y="4615757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7" name="Rectangle 54"/>
          <p:cNvSpPr>
            <a:spLocks noChangeArrowheads="1"/>
          </p:cNvSpPr>
          <p:nvPr/>
        </p:nvSpPr>
        <p:spPr bwMode="auto">
          <a:xfrm>
            <a:off x="3324226" y="4760219"/>
            <a:ext cx="2168863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Astrakhan.RUS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/01.15/CRS 5027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Freeform 55"/>
          <p:cNvSpPr>
            <a:spLocks/>
          </p:cNvSpPr>
          <p:nvPr/>
        </p:nvSpPr>
        <p:spPr bwMode="auto">
          <a:xfrm>
            <a:off x="3319463" y="4728469"/>
            <a:ext cx="0" cy="103188"/>
          </a:xfrm>
          <a:custGeom>
            <a:avLst/>
            <a:gdLst>
              <a:gd name="T0" fmla="*/ 0 h 65"/>
              <a:gd name="T1" fmla="*/ 65 h 65"/>
              <a:gd name="T2" fmla="*/ 65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0"/>
                </a:moveTo>
                <a:lnTo>
                  <a:pt x="0" y="65"/>
                </a:lnTo>
                <a:lnTo>
                  <a:pt x="0" y="6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9" name="Line 56"/>
          <p:cNvSpPr>
            <a:spLocks noChangeShapeType="1"/>
          </p:cNvSpPr>
          <p:nvPr/>
        </p:nvSpPr>
        <p:spPr bwMode="auto">
          <a:xfrm>
            <a:off x="3319463" y="4512569"/>
            <a:ext cx="0" cy="31908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1" name="Freeform 57"/>
          <p:cNvSpPr>
            <a:spLocks/>
          </p:cNvSpPr>
          <p:nvPr/>
        </p:nvSpPr>
        <p:spPr bwMode="auto">
          <a:xfrm>
            <a:off x="3300413" y="4136332"/>
            <a:ext cx="19050" cy="371475"/>
          </a:xfrm>
          <a:custGeom>
            <a:avLst/>
            <a:gdLst>
              <a:gd name="T0" fmla="*/ 0 w 12"/>
              <a:gd name="T1" fmla="*/ 0 h 234"/>
              <a:gd name="T2" fmla="*/ 0 w 12"/>
              <a:gd name="T3" fmla="*/ 234 h 234"/>
              <a:gd name="T4" fmla="*/ 12 w 12"/>
              <a:gd name="T5" fmla="*/ 234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" h="234">
                <a:moveTo>
                  <a:pt x="0" y="0"/>
                </a:moveTo>
                <a:lnTo>
                  <a:pt x="0" y="234"/>
                </a:lnTo>
                <a:lnTo>
                  <a:pt x="12" y="23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2" name="Freeform 58"/>
          <p:cNvSpPr>
            <a:spLocks/>
          </p:cNvSpPr>
          <p:nvPr/>
        </p:nvSpPr>
        <p:spPr bwMode="auto">
          <a:xfrm>
            <a:off x="3222626" y="3731519"/>
            <a:ext cx="77788" cy="400050"/>
          </a:xfrm>
          <a:custGeom>
            <a:avLst/>
            <a:gdLst>
              <a:gd name="T0" fmla="*/ 0 w 49"/>
              <a:gd name="T1" fmla="*/ 0 h 252"/>
              <a:gd name="T2" fmla="*/ 0 w 49"/>
              <a:gd name="T3" fmla="*/ 252 h 252"/>
              <a:gd name="T4" fmla="*/ 49 w 49"/>
              <a:gd name="T5" fmla="*/ 252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" h="252">
                <a:moveTo>
                  <a:pt x="0" y="0"/>
                </a:moveTo>
                <a:lnTo>
                  <a:pt x="0" y="252"/>
                </a:lnTo>
                <a:lnTo>
                  <a:pt x="49" y="25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3" name="Freeform 59"/>
          <p:cNvSpPr>
            <a:spLocks/>
          </p:cNvSpPr>
          <p:nvPr/>
        </p:nvSpPr>
        <p:spPr bwMode="auto">
          <a:xfrm>
            <a:off x="2608263" y="3160019"/>
            <a:ext cx="614363" cy="566738"/>
          </a:xfrm>
          <a:custGeom>
            <a:avLst/>
            <a:gdLst>
              <a:gd name="T0" fmla="*/ 0 w 387"/>
              <a:gd name="T1" fmla="*/ 0 h 357"/>
              <a:gd name="T2" fmla="*/ 0 w 387"/>
              <a:gd name="T3" fmla="*/ 357 h 357"/>
              <a:gd name="T4" fmla="*/ 387 w 387"/>
              <a:gd name="T5" fmla="*/ 357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7" h="357">
                <a:moveTo>
                  <a:pt x="0" y="0"/>
                </a:moveTo>
                <a:lnTo>
                  <a:pt x="0" y="357"/>
                </a:lnTo>
                <a:lnTo>
                  <a:pt x="387" y="357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4" name="Freeform 60"/>
          <p:cNvSpPr>
            <a:spLocks/>
          </p:cNvSpPr>
          <p:nvPr/>
        </p:nvSpPr>
        <p:spPr bwMode="auto">
          <a:xfrm>
            <a:off x="2498726" y="3155257"/>
            <a:ext cx="109538" cy="939800"/>
          </a:xfrm>
          <a:custGeom>
            <a:avLst/>
            <a:gdLst>
              <a:gd name="T0" fmla="*/ 0 w 69"/>
              <a:gd name="T1" fmla="*/ 592 h 592"/>
              <a:gd name="T2" fmla="*/ 0 w 69"/>
              <a:gd name="T3" fmla="*/ 0 h 592"/>
              <a:gd name="T4" fmla="*/ 69 w 69"/>
              <a:gd name="T5" fmla="*/ 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9" h="592">
                <a:moveTo>
                  <a:pt x="0" y="592"/>
                </a:moveTo>
                <a:lnTo>
                  <a:pt x="0" y="0"/>
                </a:lnTo>
                <a:lnTo>
                  <a:pt x="69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5" name="Rectangle 61"/>
          <p:cNvSpPr>
            <a:spLocks noChangeArrowheads="1"/>
          </p:cNvSpPr>
          <p:nvPr/>
        </p:nvSpPr>
        <p:spPr bwMode="auto">
          <a:xfrm>
            <a:off x="2976563" y="4974532"/>
            <a:ext cx="2211696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Rvi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Seattle.WA.USA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/16.00[2B]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2" name="Freeform 62"/>
          <p:cNvSpPr>
            <a:spLocks/>
          </p:cNvSpPr>
          <p:nvPr/>
        </p:nvSpPr>
        <p:spPr bwMode="auto">
          <a:xfrm>
            <a:off x="2498726" y="4104582"/>
            <a:ext cx="473075" cy="942975"/>
          </a:xfrm>
          <a:custGeom>
            <a:avLst/>
            <a:gdLst>
              <a:gd name="T0" fmla="*/ 0 w 298"/>
              <a:gd name="T1" fmla="*/ 0 h 594"/>
              <a:gd name="T2" fmla="*/ 0 w 298"/>
              <a:gd name="T3" fmla="*/ 594 h 594"/>
              <a:gd name="T4" fmla="*/ 298 w 298"/>
              <a:gd name="T5" fmla="*/ 594 h 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8" h="594">
                <a:moveTo>
                  <a:pt x="0" y="0"/>
                </a:moveTo>
                <a:lnTo>
                  <a:pt x="0" y="594"/>
                </a:lnTo>
                <a:lnTo>
                  <a:pt x="298" y="59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53" name="Freeform 63"/>
          <p:cNvSpPr>
            <a:spLocks/>
          </p:cNvSpPr>
          <p:nvPr/>
        </p:nvSpPr>
        <p:spPr bwMode="auto">
          <a:xfrm>
            <a:off x="1270001" y="4099819"/>
            <a:ext cx="1228725" cy="576263"/>
          </a:xfrm>
          <a:custGeom>
            <a:avLst/>
            <a:gdLst>
              <a:gd name="T0" fmla="*/ 0 w 774"/>
              <a:gd name="T1" fmla="*/ 363 h 363"/>
              <a:gd name="T2" fmla="*/ 0 w 774"/>
              <a:gd name="T3" fmla="*/ 0 h 363"/>
              <a:gd name="T4" fmla="*/ 774 w 774"/>
              <a:gd name="T5" fmla="*/ 0 h 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74" h="363">
                <a:moveTo>
                  <a:pt x="0" y="363"/>
                </a:moveTo>
                <a:lnTo>
                  <a:pt x="0" y="0"/>
                </a:lnTo>
                <a:lnTo>
                  <a:pt x="774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54" name="Rectangle 64"/>
          <p:cNvSpPr>
            <a:spLocks noChangeArrowheads="1"/>
          </p:cNvSpPr>
          <p:nvPr/>
        </p:nvSpPr>
        <p:spPr bwMode="auto">
          <a:xfrm>
            <a:off x="2928938" y="5190432"/>
            <a:ext cx="1666738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RVi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TelAviv.ISR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/68[2B]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Freeform 65"/>
          <p:cNvSpPr>
            <a:spLocks/>
          </p:cNvSpPr>
          <p:nvPr/>
        </p:nvSpPr>
        <p:spPr bwMode="auto">
          <a:xfrm>
            <a:off x="1270001" y="4685607"/>
            <a:ext cx="1654175" cy="576263"/>
          </a:xfrm>
          <a:custGeom>
            <a:avLst/>
            <a:gdLst>
              <a:gd name="T0" fmla="*/ 0 w 1042"/>
              <a:gd name="T1" fmla="*/ 0 h 363"/>
              <a:gd name="T2" fmla="*/ 0 w 1042"/>
              <a:gd name="T3" fmla="*/ 363 h 363"/>
              <a:gd name="T4" fmla="*/ 1042 w 1042"/>
              <a:gd name="T5" fmla="*/ 363 h 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2" h="363">
                <a:moveTo>
                  <a:pt x="0" y="0"/>
                </a:moveTo>
                <a:lnTo>
                  <a:pt x="0" y="363"/>
                </a:lnTo>
                <a:lnTo>
                  <a:pt x="1042" y="36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56" name="Freeform 66"/>
          <p:cNvSpPr>
            <a:spLocks/>
          </p:cNvSpPr>
          <p:nvPr/>
        </p:nvSpPr>
        <p:spPr bwMode="auto">
          <a:xfrm>
            <a:off x="341313" y="4680844"/>
            <a:ext cx="928688" cy="493713"/>
          </a:xfrm>
          <a:custGeom>
            <a:avLst/>
            <a:gdLst>
              <a:gd name="T0" fmla="*/ 0 w 585"/>
              <a:gd name="T1" fmla="*/ 311 h 311"/>
              <a:gd name="T2" fmla="*/ 0 w 585"/>
              <a:gd name="T3" fmla="*/ 0 h 311"/>
              <a:gd name="T4" fmla="*/ 585 w 585"/>
              <a:gd name="T5" fmla="*/ 0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85" h="311">
                <a:moveTo>
                  <a:pt x="0" y="311"/>
                </a:moveTo>
                <a:lnTo>
                  <a:pt x="0" y="0"/>
                </a:lnTo>
                <a:lnTo>
                  <a:pt x="585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57" name="Rectangle 67"/>
          <p:cNvSpPr>
            <a:spLocks noChangeArrowheads="1"/>
          </p:cNvSpPr>
          <p:nvPr/>
        </p:nvSpPr>
        <p:spPr bwMode="auto">
          <a:xfrm>
            <a:off x="3046413" y="5406332"/>
            <a:ext cx="1131015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RVi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/BEL/63[1a]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8" name="Freeform 68"/>
          <p:cNvSpPr>
            <a:spLocks/>
          </p:cNvSpPr>
          <p:nvPr/>
        </p:nvSpPr>
        <p:spPr bwMode="auto">
          <a:xfrm>
            <a:off x="1814513" y="5477769"/>
            <a:ext cx="1227138" cy="198438"/>
          </a:xfrm>
          <a:custGeom>
            <a:avLst/>
            <a:gdLst>
              <a:gd name="T0" fmla="*/ 0 w 773"/>
              <a:gd name="T1" fmla="*/ 125 h 125"/>
              <a:gd name="T2" fmla="*/ 0 w 773"/>
              <a:gd name="T3" fmla="*/ 0 h 125"/>
              <a:gd name="T4" fmla="*/ 773 w 773"/>
              <a:gd name="T5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73" h="125">
                <a:moveTo>
                  <a:pt x="0" y="125"/>
                </a:moveTo>
                <a:lnTo>
                  <a:pt x="0" y="0"/>
                </a:lnTo>
                <a:lnTo>
                  <a:pt x="77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64" name="Rectangle 69"/>
          <p:cNvSpPr>
            <a:spLocks noChangeArrowheads="1"/>
          </p:cNvSpPr>
          <p:nvPr/>
        </p:nvSpPr>
        <p:spPr bwMode="auto">
          <a:xfrm>
            <a:off x="4152901" y="5622232"/>
            <a:ext cx="1772216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RVi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Dezhou.CHN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/02[1E]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reeform 70"/>
          <p:cNvSpPr>
            <a:spLocks/>
          </p:cNvSpPr>
          <p:nvPr/>
        </p:nvSpPr>
        <p:spPr bwMode="auto">
          <a:xfrm>
            <a:off x="2617788" y="5693669"/>
            <a:ext cx="1530350" cy="184150"/>
          </a:xfrm>
          <a:custGeom>
            <a:avLst/>
            <a:gdLst>
              <a:gd name="T0" fmla="*/ 0 w 964"/>
              <a:gd name="T1" fmla="*/ 116 h 116"/>
              <a:gd name="T2" fmla="*/ 0 w 964"/>
              <a:gd name="T3" fmla="*/ 0 h 116"/>
              <a:gd name="T4" fmla="*/ 964 w 964"/>
              <a:gd name="T5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4" h="116">
                <a:moveTo>
                  <a:pt x="0" y="116"/>
                </a:moveTo>
                <a:lnTo>
                  <a:pt x="0" y="0"/>
                </a:lnTo>
                <a:lnTo>
                  <a:pt x="964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66" name="Rectangle 71"/>
          <p:cNvSpPr>
            <a:spLocks noChangeArrowheads="1"/>
          </p:cNvSpPr>
          <p:nvPr/>
        </p:nvSpPr>
        <p:spPr bwMode="auto">
          <a:xfrm>
            <a:off x="3475038" y="5836544"/>
            <a:ext cx="284853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RVi/North Carolina.USA/15.11/[1E] Imp Indonezia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reeform 72"/>
          <p:cNvSpPr>
            <a:spLocks/>
          </p:cNvSpPr>
          <p:nvPr/>
        </p:nvSpPr>
        <p:spPr bwMode="auto">
          <a:xfrm>
            <a:off x="3417888" y="5909569"/>
            <a:ext cx="52388" cy="157163"/>
          </a:xfrm>
          <a:custGeom>
            <a:avLst/>
            <a:gdLst>
              <a:gd name="T0" fmla="*/ 0 w 33"/>
              <a:gd name="T1" fmla="*/ 99 h 99"/>
              <a:gd name="T2" fmla="*/ 0 w 33"/>
              <a:gd name="T3" fmla="*/ 0 h 99"/>
              <a:gd name="T4" fmla="*/ 33 w 33"/>
              <a:gd name="T5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" h="99">
                <a:moveTo>
                  <a:pt x="0" y="99"/>
                </a:moveTo>
                <a:lnTo>
                  <a:pt x="0" y="0"/>
                </a:lnTo>
                <a:lnTo>
                  <a:pt x="3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68" name="Rectangle 73"/>
          <p:cNvSpPr>
            <a:spLocks noChangeArrowheads="1"/>
          </p:cNvSpPr>
          <p:nvPr/>
        </p:nvSpPr>
        <p:spPr bwMode="auto">
          <a:xfrm>
            <a:off x="3648076" y="6052444"/>
            <a:ext cx="185788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RVs/Moscow.RUS/17.14/ 4z830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74"/>
          <p:cNvSpPr>
            <a:spLocks/>
          </p:cNvSpPr>
          <p:nvPr/>
        </p:nvSpPr>
        <p:spPr bwMode="auto">
          <a:xfrm>
            <a:off x="3643313" y="6123882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0" name="Rectangle 75"/>
          <p:cNvSpPr>
            <a:spLocks noChangeArrowheads="1"/>
          </p:cNvSpPr>
          <p:nvPr/>
        </p:nvSpPr>
        <p:spPr bwMode="auto">
          <a:xfrm>
            <a:off x="3648076" y="6268344"/>
            <a:ext cx="186429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RVs/Samara.RUS/27.14/ 4N829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reeform 76"/>
          <p:cNvSpPr>
            <a:spLocks/>
          </p:cNvSpPr>
          <p:nvPr/>
        </p:nvSpPr>
        <p:spPr bwMode="auto">
          <a:xfrm>
            <a:off x="3643313" y="6236594"/>
            <a:ext cx="0" cy="103188"/>
          </a:xfrm>
          <a:custGeom>
            <a:avLst/>
            <a:gdLst>
              <a:gd name="T0" fmla="*/ 0 h 65"/>
              <a:gd name="T1" fmla="*/ 65 h 65"/>
              <a:gd name="T2" fmla="*/ 65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0"/>
                </a:moveTo>
                <a:lnTo>
                  <a:pt x="0" y="65"/>
                </a:lnTo>
                <a:lnTo>
                  <a:pt x="0" y="6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2" name="Freeform 77"/>
          <p:cNvSpPr>
            <a:spLocks/>
          </p:cNvSpPr>
          <p:nvPr/>
        </p:nvSpPr>
        <p:spPr bwMode="auto">
          <a:xfrm>
            <a:off x="3417888" y="6074669"/>
            <a:ext cx="225425" cy="157163"/>
          </a:xfrm>
          <a:custGeom>
            <a:avLst/>
            <a:gdLst>
              <a:gd name="T0" fmla="*/ 0 w 142"/>
              <a:gd name="T1" fmla="*/ 0 h 99"/>
              <a:gd name="T2" fmla="*/ 0 w 142"/>
              <a:gd name="T3" fmla="*/ 99 h 99"/>
              <a:gd name="T4" fmla="*/ 142 w 142"/>
              <a:gd name="T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2" h="99">
                <a:moveTo>
                  <a:pt x="0" y="0"/>
                </a:moveTo>
                <a:lnTo>
                  <a:pt x="0" y="99"/>
                </a:lnTo>
                <a:lnTo>
                  <a:pt x="142" y="9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3" name="Freeform 78"/>
          <p:cNvSpPr>
            <a:spLocks/>
          </p:cNvSpPr>
          <p:nvPr/>
        </p:nvSpPr>
        <p:spPr bwMode="auto">
          <a:xfrm>
            <a:off x="2617788" y="5885757"/>
            <a:ext cx="800100" cy="184150"/>
          </a:xfrm>
          <a:custGeom>
            <a:avLst/>
            <a:gdLst>
              <a:gd name="T0" fmla="*/ 0 w 504"/>
              <a:gd name="T1" fmla="*/ 0 h 116"/>
              <a:gd name="T2" fmla="*/ 0 w 504"/>
              <a:gd name="T3" fmla="*/ 116 h 116"/>
              <a:gd name="T4" fmla="*/ 504 w 504"/>
              <a:gd name="T5" fmla="*/ 116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4" h="116">
                <a:moveTo>
                  <a:pt x="0" y="0"/>
                </a:moveTo>
                <a:lnTo>
                  <a:pt x="0" y="116"/>
                </a:lnTo>
                <a:lnTo>
                  <a:pt x="504" y="11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4" name="Freeform 79"/>
          <p:cNvSpPr>
            <a:spLocks/>
          </p:cNvSpPr>
          <p:nvPr/>
        </p:nvSpPr>
        <p:spPr bwMode="auto">
          <a:xfrm>
            <a:off x="1814513" y="5684144"/>
            <a:ext cx="803275" cy="198438"/>
          </a:xfrm>
          <a:custGeom>
            <a:avLst/>
            <a:gdLst>
              <a:gd name="T0" fmla="*/ 0 w 506"/>
              <a:gd name="T1" fmla="*/ 0 h 125"/>
              <a:gd name="T2" fmla="*/ 0 w 506"/>
              <a:gd name="T3" fmla="*/ 125 h 125"/>
              <a:gd name="T4" fmla="*/ 506 w 506"/>
              <a:gd name="T5" fmla="*/ 125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6" h="125">
                <a:moveTo>
                  <a:pt x="0" y="0"/>
                </a:moveTo>
                <a:lnTo>
                  <a:pt x="0" y="125"/>
                </a:lnTo>
                <a:lnTo>
                  <a:pt x="506" y="12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5" name="Freeform 80"/>
          <p:cNvSpPr>
            <a:spLocks/>
          </p:cNvSpPr>
          <p:nvPr/>
        </p:nvSpPr>
        <p:spPr bwMode="auto">
          <a:xfrm>
            <a:off x="341313" y="5184082"/>
            <a:ext cx="1473200" cy="495300"/>
          </a:xfrm>
          <a:custGeom>
            <a:avLst/>
            <a:gdLst>
              <a:gd name="T0" fmla="*/ 0 w 928"/>
              <a:gd name="T1" fmla="*/ 0 h 312"/>
              <a:gd name="T2" fmla="*/ 0 w 928"/>
              <a:gd name="T3" fmla="*/ 312 h 312"/>
              <a:gd name="T4" fmla="*/ 928 w 928"/>
              <a:gd name="T5" fmla="*/ 312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28" h="312">
                <a:moveTo>
                  <a:pt x="0" y="0"/>
                </a:moveTo>
                <a:lnTo>
                  <a:pt x="0" y="312"/>
                </a:lnTo>
                <a:lnTo>
                  <a:pt x="928" y="31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76" name="Rectangle 81"/>
          <p:cNvSpPr>
            <a:spLocks noChangeArrowheads="1"/>
          </p:cNvSpPr>
          <p:nvPr/>
        </p:nvSpPr>
        <p:spPr bwMode="auto">
          <a:xfrm>
            <a:off x="3481388" y="6268344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7" name="Rectangle 82"/>
          <p:cNvSpPr>
            <a:spLocks noChangeArrowheads="1"/>
          </p:cNvSpPr>
          <p:nvPr/>
        </p:nvSpPr>
        <p:spPr bwMode="auto">
          <a:xfrm>
            <a:off x="3255963" y="610641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8" name="Rectangle 83"/>
          <p:cNvSpPr>
            <a:spLocks noChangeArrowheads="1"/>
          </p:cNvSpPr>
          <p:nvPr/>
        </p:nvSpPr>
        <p:spPr bwMode="auto">
          <a:xfrm>
            <a:off x="2455863" y="5917507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1" name="Rectangle 84"/>
          <p:cNvSpPr>
            <a:spLocks noChangeArrowheads="1"/>
          </p:cNvSpPr>
          <p:nvPr/>
        </p:nvSpPr>
        <p:spPr bwMode="auto">
          <a:xfrm>
            <a:off x="1595438" y="5715894"/>
            <a:ext cx="2115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100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2" name="Rectangle 85"/>
          <p:cNvSpPr>
            <a:spLocks noChangeArrowheads="1"/>
          </p:cNvSpPr>
          <p:nvPr/>
        </p:nvSpPr>
        <p:spPr bwMode="auto">
          <a:xfrm>
            <a:off x="3586163" y="3036194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6" name="Rectangle 89"/>
          <p:cNvSpPr>
            <a:spLocks noChangeArrowheads="1"/>
          </p:cNvSpPr>
          <p:nvPr/>
        </p:nvSpPr>
        <p:spPr bwMode="auto">
          <a:xfrm>
            <a:off x="3060701" y="376326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7" name="Rectangle 90"/>
          <p:cNvSpPr>
            <a:spLocks noChangeArrowheads="1"/>
          </p:cNvSpPr>
          <p:nvPr/>
        </p:nvSpPr>
        <p:spPr bwMode="auto">
          <a:xfrm>
            <a:off x="2336801" y="395853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9" name="Rectangle 92"/>
          <p:cNvSpPr>
            <a:spLocks noChangeArrowheads="1"/>
          </p:cNvSpPr>
          <p:nvPr/>
        </p:nvSpPr>
        <p:spPr bwMode="auto">
          <a:xfrm>
            <a:off x="3136901" y="2440882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0" name="Rectangle 93"/>
          <p:cNvSpPr>
            <a:spLocks noChangeArrowheads="1"/>
          </p:cNvSpPr>
          <p:nvPr/>
        </p:nvSpPr>
        <p:spPr bwMode="auto">
          <a:xfrm>
            <a:off x="3895726" y="2604394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88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1" name="Rectangle 94"/>
          <p:cNvSpPr>
            <a:spLocks noChangeArrowheads="1"/>
          </p:cNvSpPr>
          <p:nvPr/>
        </p:nvSpPr>
        <p:spPr bwMode="auto">
          <a:xfrm>
            <a:off x="3652838" y="2023369"/>
            <a:ext cx="2115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100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4" name="Line 97"/>
          <p:cNvSpPr>
            <a:spLocks noChangeShapeType="1"/>
          </p:cNvSpPr>
          <p:nvPr/>
        </p:nvSpPr>
        <p:spPr bwMode="auto">
          <a:xfrm>
            <a:off x="817563" y="6660457"/>
            <a:ext cx="466725" cy="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95" name="Line 98"/>
          <p:cNvSpPr>
            <a:spLocks noChangeShapeType="1"/>
          </p:cNvSpPr>
          <p:nvPr/>
        </p:nvSpPr>
        <p:spPr bwMode="auto">
          <a:xfrm>
            <a:off x="817563" y="6625532"/>
            <a:ext cx="0" cy="714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623" name="Line 99"/>
          <p:cNvSpPr>
            <a:spLocks noChangeShapeType="1"/>
          </p:cNvSpPr>
          <p:nvPr/>
        </p:nvSpPr>
        <p:spPr bwMode="auto">
          <a:xfrm>
            <a:off x="1284288" y="6625532"/>
            <a:ext cx="0" cy="714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626" name="Rectangle 100"/>
          <p:cNvSpPr>
            <a:spLocks noChangeArrowheads="1"/>
          </p:cNvSpPr>
          <p:nvPr/>
        </p:nvSpPr>
        <p:spPr bwMode="auto">
          <a:xfrm>
            <a:off x="1022351" y="670173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1" name="Овал 200"/>
          <p:cNvSpPr/>
          <p:nvPr/>
        </p:nvSpPr>
        <p:spPr>
          <a:xfrm>
            <a:off x="2766200" y="3250507"/>
            <a:ext cx="3205777" cy="1724025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Стрелка влево 179"/>
          <p:cNvSpPr/>
          <p:nvPr/>
        </p:nvSpPr>
        <p:spPr>
          <a:xfrm>
            <a:off x="6323575" y="1136585"/>
            <a:ext cx="642942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44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" y="548680"/>
            <a:ext cx="9143999" cy="666328"/>
          </a:xfrm>
        </p:spPr>
        <p:txBody>
          <a:bodyPr>
            <a:normAutofit/>
          </a:bodyPr>
          <a:lstStyle/>
          <a:p>
            <a:pPr algn="ctr"/>
            <a:r>
              <a:rPr lang="en-US" altLang="ru-RU" sz="2400" b="1" dirty="0" smtClean="0">
                <a:solidFill>
                  <a:schemeClr val="accent2"/>
                </a:solidFill>
              </a:rPr>
              <a:t>Summary</a:t>
            </a:r>
            <a:endParaRPr lang="ru-RU" altLang="ru-RU" sz="2400" b="1" dirty="0" smtClean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196752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altLang="ru-RU" sz="2000" dirty="0"/>
          </a:p>
          <a:p>
            <a:pPr>
              <a:buFont typeface="Arial" pitchFamily="34" charset="0"/>
              <a:buChar char="•"/>
            </a:pPr>
            <a:r>
              <a:rPr lang="en-US" altLang="ru-RU" sz="2000" dirty="0" smtClean="0"/>
              <a:t>Rubella in Russia is not endemic, very limited data for other countries.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216173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77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Measles incidence, NIS,2015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90321"/>
              </p:ext>
            </p:extLst>
          </p:nvPr>
        </p:nvGraphicFramePr>
        <p:xfrm>
          <a:off x="5868144" y="714353"/>
          <a:ext cx="3168351" cy="5918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008112"/>
                <a:gridCol w="936103"/>
              </a:tblGrid>
              <a:tr h="8424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Country</a:t>
                      </a:r>
                      <a:endParaRPr lang="ru-RU" sz="1600" dirty="0"/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 of measles cases 2015</a:t>
                      </a:r>
                      <a:endParaRPr lang="ru-RU" sz="1600" dirty="0"/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Genotyping </a:t>
                      </a:r>
                    </a:p>
                    <a:p>
                      <a:pPr algn="ctr"/>
                      <a:r>
                        <a:rPr lang="en-US" sz="1600" dirty="0" smtClean="0"/>
                        <a:t>data avail.</a:t>
                      </a:r>
                      <a:endParaRPr lang="ru-RU" sz="1600" dirty="0"/>
                    </a:p>
                  </a:txBody>
                  <a:tcPr marL="36000" marR="0" marT="0"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Azerbaijan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Armenia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33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Belarus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Moldova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 marB="0"/>
                </a:tc>
              </a:tr>
              <a:tr h="3899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Kazakhstan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2341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Kyrgyzstan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21343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Russia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843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Tajikistan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8853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Turkmenistan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Ukraine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105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B="0"/>
                </a:tc>
              </a:tr>
              <a:tr h="4245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Uzbekistan</a:t>
                      </a:r>
                      <a:endParaRPr lang="ru-RU" sz="1400" dirty="0"/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22</a:t>
                      </a:r>
                      <a:endParaRPr lang="ru-RU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+</a:t>
                      </a:r>
                      <a:endParaRPr lang="ru-RU" sz="2000" b="1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221827" y="3665105"/>
            <a:ext cx="792658" cy="12144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6500834"/>
            <a:ext cx="142876" cy="14287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6500834"/>
            <a:ext cx="142876" cy="142876"/>
          </a:xfrm>
          <a:prstGeom prst="rect">
            <a:avLst/>
          </a:prstGeom>
          <a:solidFill>
            <a:srgbClr val="00FA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6500834"/>
            <a:ext cx="142876" cy="142876"/>
          </a:xfrm>
          <a:prstGeom prst="rect">
            <a:avLst/>
          </a:prstGeom>
          <a:solidFill>
            <a:srgbClr val="F99B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6500834"/>
            <a:ext cx="142876" cy="142876"/>
          </a:xfrm>
          <a:prstGeom prst="rect">
            <a:avLst/>
          </a:prstGeom>
          <a:solidFill>
            <a:srgbClr val="F83E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86116" y="6500834"/>
            <a:ext cx="142876" cy="142876"/>
          </a:xfrm>
          <a:prstGeom prst="rect">
            <a:avLst/>
          </a:prstGeom>
          <a:solidFill>
            <a:srgbClr val="B121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214810" y="6500834"/>
            <a:ext cx="142876" cy="142876"/>
          </a:xfrm>
          <a:prstGeom prst="rect">
            <a:avLst/>
          </a:prstGeom>
          <a:solidFill>
            <a:srgbClr val="5020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4282" y="5929330"/>
            <a:ext cx="5357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Measles incidence, cases/1 </a:t>
            </a:r>
            <a:r>
              <a:rPr lang="en-US" dirty="0" err="1" smtClean="0"/>
              <a:t>mln</a:t>
            </a:r>
            <a:r>
              <a:rPr lang="en-US" dirty="0" smtClean="0"/>
              <a:t>. of pop.</a:t>
            </a:r>
          </a:p>
          <a:p>
            <a:endParaRPr lang="en-US" sz="800" dirty="0" smtClean="0"/>
          </a:p>
          <a:p>
            <a:r>
              <a:rPr lang="en-US" dirty="0" smtClean="0"/>
              <a:t>    </a:t>
            </a:r>
            <a:r>
              <a:rPr lang="en-US" sz="1600" dirty="0" smtClean="0"/>
              <a:t>0;        &lt; 1;          1…5;       5…15;      &gt;100;        &gt; 3000</a:t>
            </a:r>
            <a:endParaRPr lang="ru-RU" sz="1600" dirty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562927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1983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00063" y="0"/>
            <a:ext cx="8643937" cy="4762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42900" indent="-342900" algn="ctr"/>
            <a:r>
              <a:rPr lang="en-US" altLang="ru-RU" sz="2000" b="1" dirty="0" smtClean="0">
                <a:solidFill>
                  <a:schemeClr val="bg1"/>
                </a:solidFill>
              </a:rPr>
              <a:t>Measles incidence and genotypes</a:t>
            </a:r>
            <a:r>
              <a:rPr lang="en-GB" altLang="ru-RU" sz="2000" b="1" dirty="0" smtClean="0">
                <a:solidFill>
                  <a:schemeClr val="bg1"/>
                </a:solidFill>
              </a:rPr>
              <a:t>, </a:t>
            </a:r>
            <a:r>
              <a:rPr lang="en-US" altLang="ru-RU" sz="2000" b="1" dirty="0" smtClean="0">
                <a:solidFill>
                  <a:schemeClr val="bg1"/>
                </a:solidFill>
              </a:rPr>
              <a:t>Russia</a:t>
            </a:r>
            <a:r>
              <a:rPr lang="en-GB" altLang="ru-RU" sz="2000" b="1" dirty="0" smtClean="0">
                <a:solidFill>
                  <a:schemeClr val="bg1"/>
                </a:solidFill>
              </a:rPr>
              <a:t>, 2014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17315897"/>
              </p:ext>
            </p:extLst>
          </p:nvPr>
        </p:nvGraphicFramePr>
        <p:xfrm>
          <a:off x="0" y="642918"/>
          <a:ext cx="9144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4"/>
          <p:cNvSpPr txBox="1">
            <a:spLocks noChangeArrowheads="1"/>
          </p:cNvSpPr>
          <p:nvPr/>
        </p:nvSpPr>
        <p:spPr bwMode="auto">
          <a:xfrm rot="5400000">
            <a:off x="-498475" y="1993900"/>
            <a:ext cx="1212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 dirty="0"/>
              <a:t>Number of cases</a:t>
            </a:r>
            <a:endParaRPr lang="ru-RU" altLang="ru-RU" sz="1000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 rot="5400000">
            <a:off x="-550640" y="4302906"/>
            <a:ext cx="12795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 dirty="0"/>
              <a:t>Number of strains</a:t>
            </a:r>
            <a:endParaRPr lang="ru-RU" altLang="ru-RU" sz="1000" dirty="0"/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0" y="3071810"/>
            <a:ext cx="3270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 b="0" dirty="0"/>
              <a:t>Week</a:t>
            </a:r>
            <a:endParaRPr lang="ru-RU" altLang="ru-RU" sz="1000" b="0" dirty="0"/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14513" y="5746523"/>
            <a:ext cx="333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/>
              <a:t>Week</a:t>
            </a:r>
            <a:endParaRPr lang="ru-RU" altLang="ru-RU" sz="1000"/>
          </a:p>
        </p:txBody>
      </p:sp>
      <p:sp>
        <p:nvSpPr>
          <p:cNvPr id="14" name="Text Box 57"/>
          <p:cNvSpPr txBox="1">
            <a:spLocks noChangeArrowheads="1"/>
          </p:cNvSpPr>
          <p:nvPr/>
        </p:nvSpPr>
        <p:spPr bwMode="auto">
          <a:xfrm>
            <a:off x="5500694" y="785794"/>
            <a:ext cx="3428992" cy="161158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ru-RU" sz="1800" b="0" i="0" dirty="0">
                <a:solidFill>
                  <a:srgbClr val="000048"/>
                </a:solidFill>
                <a:ea typeface="MS PGothic" charset="0"/>
                <a:cs typeface="MS PGothic" charset="0"/>
              </a:rPr>
              <a:t> 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4711 cases</a:t>
            </a:r>
            <a:r>
              <a:rPr lang="ru-RU" sz="1400" i="0" u="sng" dirty="0" smtClean="0">
                <a:solidFill>
                  <a:schemeClr val="tx1"/>
                </a:solidFill>
              </a:rPr>
              <a:t>,</a:t>
            </a:r>
            <a:r>
              <a:rPr lang="en-US" sz="1400" i="0" u="sng" dirty="0" smtClean="0">
                <a:solidFill>
                  <a:schemeClr val="tx1"/>
                </a:solidFill>
              </a:rPr>
              <a:t> 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32</a:t>
            </a:r>
            <a:r>
              <a:rPr lang="ru-RU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,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4</a:t>
            </a:r>
            <a:r>
              <a:rPr lang="ru-RU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/1000000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, </a:t>
            </a:r>
            <a:endParaRPr lang="ru-RU" sz="2000" i="0" u="sng" dirty="0">
              <a:solidFill>
                <a:srgbClr val="FF0000"/>
              </a:solidFill>
              <a:ea typeface="MS PGothic" charset="0"/>
              <a:cs typeface="MS PGothic" charset="0"/>
            </a:endParaRPr>
          </a:p>
          <a:p>
            <a:pPr eaLnBrk="1" hangingPunct="1"/>
            <a:r>
              <a:rPr lang="en-US" sz="1600" i="0" dirty="0">
                <a:solidFill>
                  <a:schemeClr val="tx1"/>
                </a:solidFill>
                <a:ea typeface="MS PGothic" charset="0"/>
                <a:cs typeface="MS PGothic" charset="0"/>
              </a:rPr>
              <a:t>D8 – </a:t>
            </a:r>
            <a:r>
              <a:rPr lang="en-US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301</a:t>
            </a:r>
            <a:r>
              <a:rPr lang="ru-RU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 (</a:t>
            </a:r>
            <a:r>
              <a:rPr lang="en-US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10 gen. variants)</a:t>
            </a:r>
            <a:endParaRPr lang="ru-RU" sz="1600" i="0" dirty="0">
              <a:solidFill>
                <a:schemeClr val="tx1"/>
              </a:solidFill>
              <a:ea typeface="MS PGothic" charset="0"/>
              <a:cs typeface="MS PGothic" charset="0"/>
            </a:endParaRPr>
          </a:p>
          <a:p>
            <a:pPr>
              <a:defRPr/>
            </a:pPr>
            <a:r>
              <a:rPr lang="en-US" sz="1200" dirty="0" smtClean="0">
                <a:solidFill>
                  <a:srgbClr val="FF0000"/>
                </a:solidFill>
                <a:ea typeface="MS PGothic" pitchFamily="34" charset="-128"/>
              </a:rPr>
              <a:t>D4 </a:t>
            </a:r>
            <a:r>
              <a:rPr lang="en-US" sz="1200" dirty="0" err="1" smtClean="0">
                <a:solidFill>
                  <a:srgbClr val="FF0000"/>
                </a:solidFill>
                <a:ea typeface="MS PGothic" pitchFamily="34" charset="-128"/>
              </a:rPr>
              <a:t>Az</a:t>
            </a:r>
            <a:r>
              <a:rPr lang="en-US" sz="1200" dirty="0" smtClean="0">
                <a:solidFill>
                  <a:srgbClr val="FF0000"/>
                </a:solidFill>
                <a:ea typeface="MS PGothic" pitchFamily="34" charset="-128"/>
              </a:rPr>
              <a:t> </a:t>
            </a:r>
            <a:r>
              <a:rPr lang="en-US" sz="1200" dirty="0" smtClean="0">
                <a:solidFill>
                  <a:srgbClr val="00007D">
                    <a:lumMod val="60000"/>
                    <a:lumOff val="40000"/>
                  </a:srgbClr>
                </a:solidFill>
                <a:ea typeface="MS PGothic" pitchFamily="34" charset="-128"/>
              </a:rPr>
              <a:t>- </a:t>
            </a:r>
            <a:r>
              <a:rPr lang="ru-RU" sz="1200" dirty="0" smtClean="0">
                <a:solidFill>
                  <a:srgbClr val="00007D">
                    <a:lumMod val="60000"/>
                    <a:lumOff val="40000"/>
                  </a:srgbClr>
                </a:solidFill>
                <a:ea typeface="MS PGothic" pitchFamily="34" charset="-128"/>
              </a:rPr>
              <a:t>11</a:t>
            </a:r>
          </a:p>
          <a:p>
            <a:pPr>
              <a:defRPr/>
            </a:pPr>
            <a:r>
              <a:rPr lang="en-US" sz="1000" dirty="0" smtClean="0">
                <a:solidFill>
                  <a:srgbClr val="FF0000"/>
                </a:solidFill>
                <a:ea typeface="MS PGothic" pitchFamily="34" charset="-128"/>
              </a:rPr>
              <a:t>D4 </a:t>
            </a:r>
            <a:r>
              <a:rPr lang="ru-RU" sz="1000" dirty="0" err="1" smtClean="0">
                <a:ea typeface="MS PGothic" pitchFamily="34" charset="-128"/>
              </a:rPr>
              <a:t>MVs</a:t>
            </a:r>
            <a:r>
              <a:rPr lang="ru-RU" sz="1000" dirty="0" smtClean="0">
                <a:ea typeface="MS PGothic" pitchFamily="34" charset="-128"/>
              </a:rPr>
              <a:t>/</a:t>
            </a:r>
            <a:r>
              <a:rPr lang="ru-RU" sz="1000" dirty="0" err="1" smtClean="0">
                <a:ea typeface="MS PGothic" pitchFamily="34" charset="-128"/>
              </a:rPr>
              <a:t>Manchester.GBR</a:t>
            </a:r>
            <a:r>
              <a:rPr lang="ru-RU" sz="1000" dirty="0" smtClean="0">
                <a:ea typeface="MS PGothic" pitchFamily="34" charset="-128"/>
              </a:rPr>
              <a:t>/10.09</a:t>
            </a:r>
            <a:r>
              <a:rPr lang="en-US" sz="1000" dirty="0" smtClean="0">
                <a:ea typeface="MS PGothic" pitchFamily="34" charset="-128"/>
              </a:rPr>
              <a:t> – </a:t>
            </a:r>
            <a:r>
              <a:rPr lang="ru-RU" sz="1000" dirty="0" smtClean="0">
                <a:ea typeface="MS PGothic" pitchFamily="34" charset="-128"/>
              </a:rPr>
              <a:t>4</a:t>
            </a:r>
            <a:endParaRPr lang="en-US" sz="1000" dirty="0" smtClean="0">
              <a:ea typeface="MS PGothic" pitchFamily="34" charset="-128"/>
            </a:endParaRPr>
          </a:p>
          <a:p>
            <a:pPr>
              <a:defRPr/>
            </a:pPr>
            <a:r>
              <a:rPr lang="ru-RU" sz="1000" dirty="0" smtClean="0">
                <a:ea typeface="MS PGothic" pitchFamily="34" charset="-128"/>
              </a:rPr>
              <a:t>B3</a:t>
            </a:r>
            <a:r>
              <a:rPr lang="en-US" sz="1000" dirty="0" smtClean="0">
                <a:ea typeface="MS PGothic" pitchFamily="34" charset="-128"/>
              </a:rPr>
              <a:t>  - </a:t>
            </a:r>
            <a:r>
              <a:rPr lang="ru-RU" sz="1000" dirty="0" smtClean="0">
                <a:ea typeface="MS PGothic" pitchFamily="34" charset="-128"/>
              </a:rPr>
              <a:t>12</a:t>
            </a:r>
          </a:p>
          <a:p>
            <a:pPr>
              <a:defRPr/>
            </a:pPr>
            <a:r>
              <a:rPr lang="en-US" sz="1000" dirty="0" smtClean="0">
                <a:ea typeface="MS PGothic" pitchFamily="34" charset="-128"/>
              </a:rPr>
              <a:t>H</a:t>
            </a:r>
            <a:r>
              <a:rPr lang="ru-RU" sz="1000" dirty="0" smtClean="0">
                <a:ea typeface="MS PGothic" pitchFamily="34" charset="-128"/>
              </a:rPr>
              <a:t>1 – 2</a:t>
            </a:r>
          </a:p>
          <a:p>
            <a:pPr>
              <a:defRPr/>
            </a:pPr>
            <a:r>
              <a:rPr lang="en-US" sz="1000" dirty="0" smtClean="0">
                <a:ea typeface="MS PGothic" pitchFamily="34" charset="-128"/>
              </a:rPr>
              <a:t>G3 – 1</a:t>
            </a:r>
          </a:p>
          <a:p>
            <a:pPr>
              <a:defRPr/>
            </a:pPr>
            <a:r>
              <a:rPr lang="en-US" altLang="ru-RU" sz="1400" u="sng" dirty="0" smtClean="0">
                <a:ea typeface="MS PGothic" pitchFamily="34" charset="-128"/>
              </a:rPr>
              <a:t>112</a:t>
            </a:r>
            <a:r>
              <a:rPr lang="ru-RU" altLang="ru-RU" sz="1400" u="sng" dirty="0" smtClean="0">
                <a:ea typeface="MS PGothic" pitchFamily="34" charset="-128"/>
              </a:rPr>
              <a:t> </a:t>
            </a:r>
            <a:r>
              <a:rPr lang="en-US" altLang="ru-RU" sz="1400" u="sng" dirty="0" smtClean="0">
                <a:ea typeface="MS PGothic" pitchFamily="34" charset="-128"/>
              </a:rPr>
              <a:t>imp</a:t>
            </a:r>
            <a:r>
              <a:rPr lang="ru-RU" altLang="ru-RU" sz="1400" u="sng" dirty="0" smtClean="0">
                <a:ea typeface="MS PGothic" pitchFamily="34" charset="-128"/>
              </a:rPr>
              <a:t>. </a:t>
            </a:r>
            <a:r>
              <a:rPr lang="en-US" altLang="ru-RU" sz="1400" u="sng" dirty="0" smtClean="0">
                <a:ea typeface="MS PGothic" pitchFamily="34" charset="-128"/>
              </a:rPr>
              <a:t>cases</a:t>
            </a:r>
            <a:r>
              <a:rPr lang="ru-RU" altLang="ru-RU" sz="1400" u="sng" dirty="0" smtClean="0">
                <a:ea typeface="MS PGothic" pitchFamily="34" charset="-128"/>
              </a:rPr>
              <a:t> 2</a:t>
            </a:r>
            <a:r>
              <a:rPr lang="en-US" altLang="ru-RU" sz="1400" u="sng" dirty="0" smtClean="0">
                <a:ea typeface="MS PGothic" pitchFamily="34" charset="-128"/>
              </a:rPr>
              <a:t>9</a:t>
            </a:r>
            <a:r>
              <a:rPr lang="ru-RU" altLang="ru-RU" sz="1400" u="sng" dirty="0" smtClean="0">
                <a:ea typeface="MS PGothic" pitchFamily="34" charset="-128"/>
              </a:rPr>
              <a:t> </a:t>
            </a:r>
            <a:r>
              <a:rPr lang="en-US" altLang="ru-RU" sz="1400" u="sng" dirty="0" smtClean="0">
                <a:ea typeface="MS PGothic" pitchFamily="34" charset="-128"/>
              </a:rPr>
              <a:t>countries</a:t>
            </a:r>
            <a:endParaRPr lang="en-US" altLang="ru-RU" sz="1400" u="sng" dirty="0">
              <a:ea typeface="MS PGothic" pitchFamily="34" charset="-128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371495"/>
              </p:ext>
            </p:extLst>
          </p:nvPr>
        </p:nvGraphicFramePr>
        <p:xfrm>
          <a:off x="166687" y="3194841"/>
          <a:ext cx="8977313" cy="3546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956376" y="4282621"/>
            <a:ext cx="1083951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D8 Chui 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first isolation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8659368" y="4903788"/>
            <a:ext cx="270318" cy="325412"/>
          </a:xfrm>
          <a:prstGeom prst="downArrow">
            <a:avLst>
              <a:gd name="adj1" fmla="val 50000"/>
              <a:gd name="adj2" fmla="val 540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8"/>
          <p:cNvSpPr txBox="1">
            <a:spLocks noChangeArrowheads="1"/>
          </p:cNvSpPr>
          <p:nvPr/>
        </p:nvSpPr>
        <p:spPr bwMode="auto">
          <a:xfrm>
            <a:off x="7452320" y="6580187"/>
            <a:ext cx="754063" cy="2778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200" dirty="0"/>
              <a:t> Genotype</a:t>
            </a:r>
            <a:endParaRPr lang="ru-RU" alt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203157"/>
              </p:ext>
            </p:extLst>
          </p:nvPr>
        </p:nvGraphicFramePr>
        <p:xfrm>
          <a:off x="231776" y="3356992"/>
          <a:ext cx="9074149" cy="35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500063" y="0"/>
            <a:ext cx="8643937" cy="4762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000" i="0" dirty="0">
                <a:solidFill>
                  <a:schemeClr val="bg1"/>
                </a:solidFill>
              </a:rPr>
              <a:t>Measles incidence and genotypes</a:t>
            </a:r>
            <a:r>
              <a:rPr lang="en-GB" altLang="ru-RU" sz="2000" i="0" dirty="0">
                <a:solidFill>
                  <a:schemeClr val="bg1"/>
                </a:solidFill>
              </a:rPr>
              <a:t>, </a:t>
            </a:r>
            <a:r>
              <a:rPr lang="en-US" altLang="ru-RU" sz="2000" i="0" dirty="0">
                <a:solidFill>
                  <a:schemeClr val="bg1"/>
                </a:solidFill>
              </a:rPr>
              <a:t>Russia</a:t>
            </a:r>
            <a:r>
              <a:rPr lang="en-GB" altLang="ru-RU" sz="2000" i="0" dirty="0">
                <a:solidFill>
                  <a:schemeClr val="bg1"/>
                </a:solidFill>
              </a:rPr>
              <a:t>, </a:t>
            </a:r>
            <a:r>
              <a:rPr lang="en-GB" altLang="ru-RU" sz="2000" i="0" dirty="0" smtClean="0">
                <a:solidFill>
                  <a:schemeClr val="bg1"/>
                </a:solidFill>
              </a:rPr>
              <a:t>2015</a:t>
            </a:r>
            <a:endParaRPr lang="ru-RU" altLang="ru-RU" sz="2000" i="0" dirty="0">
              <a:solidFill>
                <a:schemeClr val="bg1"/>
              </a:solidFill>
            </a:endParaRP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 rot="5400000">
            <a:off x="-498475" y="1993900"/>
            <a:ext cx="1212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/>
              <a:t>Number of cases</a:t>
            </a:r>
            <a:endParaRPr lang="ru-RU" altLang="ru-RU" sz="1000"/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 rot="5400000">
            <a:off x="-531813" y="4779963"/>
            <a:ext cx="12795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/>
              <a:t>Number of strains</a:t>
            </a:r>
            <a:endParaRPr lang="ru-RU" altLang="ru-RU" sz="1000"/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0" y="2928938"/>
            <a:ext cx="3270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 b="0"/>
              <a:t>Week</a:t>
            </a:r>
            <a:endParaRPr lang="ru-RU" altLang="ru-RU" sz="1000" b="0"/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0" y="6000750"/>
            <a:ext cx="333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000" dirty="0"/>
              <a:t>Week</a:t>
            </a:r>
            <a:endParaRPr lang="ru-RU" altLang="ru-RU" sz="1000" dirty="0"/>
          </a:p>
        </p:txBody>
      </p:sp>
      <p:sp>
        <p:nvSpPr>
          <p:cNvPr id="8201" name="TextBox 8"/>
          <p:cNvSpPr txBox="1">
            <a:spLocks noChangeArrowheads="1"/>
          </p:cNvSpPr>
          <p:nvPr/>
        </p:nvSpPr>
        <p:spPr bwMode="auto">
          <a:xfrm>
            <a:off x="0" y="6286500"/>
            <a:ext cx="754063" cy="2778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ru-RU" sz="1200" dirty="0"/>
              <a:t> Genotype</a:t>
            </a:r>
            <a:endParaRPr lang="ru-RU" altLang="ru-RU" sz="1200" dirty="0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705045418"/>
              </p:ext>
            </p:extLst>
          </p:nvPr>
        </p:nvGraphicFramePr>
        <p:xfrm>
          <a:off x="214282" y="642918"/>
          <a:ext cx="8929718" cy="2748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Box 57"/>
          <p:cNvSpPr txBox="1">
            <a:spLocks noChangeArrowheads="1"/>
          </p:cNvSpPr>
          <p:nvPr/>
        </p:nvSpPr>
        <p:spPr bwMode="auto">
          <a:xfrm>
            <a:off x="5000628" y="642918"/>
            <a:ext cx="3929058" cy="93447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ru-RU" sz="1800" b="0" i="0" dirty="0">
                <a:solidFill>
                  <a:srgbClr val="000048"/>
                </a:solidFill>
                <a:ea typeface="MS PGothic" charset="0"/>
                <a:cs typeface="MS PGothic" charset="0"/>
              </a:rPr>
              <a:t> 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843 cases</a:t>
            </a:r>
            <a:r>
              <a:rPr lang="ru-RU" sz="1400" i="0" u="sng" dirty="0" smtClean="0">
                <a:solidFill>
                  <a:schemeClr val="tx1"/>
                </a:solidFill>
              </a:rPr>
              <a:t>,</a:t>
            </a:r>
            <a:r>
              <a:rPr lang="en-US" sz="1400" i="0" u="sng" dirty="0" smtClean="0">
                <a:solidFill>
                  <a:schemeClr val="tx1"/>
                </a:solidFill>
              </a:rPr>
              <a:t> 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0,58</a:t>
            </a:r>
            <a:r>
              <a:rPr lang="ru-RU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/1000000</a:t>
            </a:r>
            <a:r>
              <a:rPr lang="en-US" sz="1400" i="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, </a:t>
            </a:r>
            <a:endParaRPr lang="ru-RU" sz="2000" i="0" u="sng" dirty="0">
              <a:solidFill>
                <a:srgbClr val="FF0000"/>
              </a:solidFill>
              <a:ea typeface="MS PGothic" charset="0"/>
              <a:cs typeface="MS PGothic" charset="0"/>
            </a:endParaRPr>
          </a:p>
          <a:p>
            <a:pPr eaLnBrk="1" hangingPunct="1"/>
            <a:r>
              <a:rPr lang="en-US" sz="1600" i="0" dirty="0">
                <a:solidFill>
                  <a:schemeClr val="tx1"/>
                </a:solidFill>
                <a:ea typeface="MS PGothic" charset="0"/>
                <a:cs typeface="MS PGothic" charset="0"/>
              </a:rPr>
              <a:t>D8 – </a:t>
            </a:r>
            <a:r>
              <a:rPr lang="en-US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205</a:t>
            </a:r>
            <a:r>
              <a:rPr lang="ru-RU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 (</a:t>
            </a:r>
            <a:r>
              <a:rPr lang="en-US" sz="16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7 gen. lineages) </a:t>
            </a:r>
            <a:r>
              <a:rPr lang="en-US" sz="1600" u="sng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D8Chui - 115</a:t>
            </a:r>
            <a:endParaRPr lang="ru-RU" sz="1600" u="sng" dirty="0">
              <a:solidFill>
                <a:schemeClr val="tx1"/>
              </a:solidFill>
              <a:ea typeface="MS PGothic" charset="0"/>
              <a:cs typeface="MS PGothic" charset="0"/>
            </a:endParaRPr>
          </a:p>
          <a:p>
            <a:pPr>
              <a:defRPr/>
            </a:pPr>
            <a:r>
              <a:rPr lang="en-US" sz="1100" dirty="0" smtClean="0">
                <a:ea typeface="MS PGothic" pitchFamily="34" charset="-128"/>
              </a:rPr>
              <a:t>H</a:t>
            </a:r>
            <a:r>
              <a:rPr lang="ru-RU" sz="1100" dirty="0" smtClean="0">
                <a:ea typeface="MS PGothic" pitchFamily="34" charset="-128"/>
              </a:rPr>
              <a:t>1 – </a:t>
            </a:r>
            <a:r>
              <a:rPr lang="en-US" sz="1100" dirty="0" smtClean="0">
                <a:ea typeface="MS PGothic" pitchFamily="34" charset="-128"/>
              </a:rPr>
              <a:t> 15</a:t>
            </a:r>
            <a:r>
              <a:rPr lang="ru-RU" sz="1100" dirty="0" smtClean="0">
                <a:ea typeface="MS PGothic" pitchFamily="34" charset="-128"/>
              </a:rPr>
              <a:t> </a:t>
            </a:r>
            <a:r>
              <a:rPr lang="en-US" sz="1100" dirty="0" smtClean="0">
                <a:ea typeface="MS PGothic" pitchFamily="34" charset="-128"/>
              </a:rPr>
              <a:t>(2 </a:t>
            </a:r>
            <a:r>
              <a:rPr lang="en-US" sz="1100" i="0" dirty="0" smtClean="0">
                <a:solidFill>
                  <a:schemeClr val="tx1"/>
                </a:solidFill>
                <a:ea typeface="MS PGothic" charset="0"/>
                <a:cs typeface="MS PGothic" charset="0"/>
              </a:rPr>
              <a:t>gen. lineages) </a:t>
            </a:r>
          </a:p>
          <a:p>
            <a:pPr>
              <a:defRPr/>
            </a:pPr>
            <a:r>
              <a:rPr lang="ru-RU" sz="1100" dirty="0" smtClean="0">
                <a:ea typeface="MS PGothic" pitchFamily="34" charset="-128"/>
              </a:rPr>
              <a:t>B3</a:t>
            </a:r>
            <a:r>
              <a:rPr lang="en-US" sz="1100" dirty="0" smtClean="0">
                <a:ea typeface="MS PGothic" pitchFamily="34" charset="-128"/>
              </a:rPr>
              <a:t>  - </a:t>
            </a:r>
            <a:r>
              <a:rPr lang="ru-RU" sz="1100" dirty="0" smtClean="0">
                <a:ea typeface="MS PGothic" pitchFamily="34" charset="-128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22031" y="4767535"/>
            <a:ext cx="1047082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D8 </a:t>
            </a:r>
            <a:r>
              <a:rPr lang="en-US" sz="1200" dirty="0" err="1" smtClean="0">
                <a:solidFill>
                  <a:schemeClr val="bg1"/>
                </a:solidFill>
              </a:rPr>
              <a:t>RoK</a:t>
            </a:r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l</a:t>
            </a:r>
            <a:r>
              <a:rPr lang="en-US" sz="1200" dirty="0" smtClean="0">
                <a:solidFill>
                  <a:schemeClr val="bg1"/>
                </a:solidFill>
              </a:rPr>
              <a:t>ast isolation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482159" y="5391424"/>
            <a:ext cx="270318" cy="325412"/>
          </a:xfrm>
          <a:prstGeom prst="downArrow">
            <a:avLst>
              <a:gd name="adj1" fmla="val 50000"/>
              <a:gd name="adj2" fmla="val 540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949213" y="4767127"/>
            <a:ext cx="1083951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D8 Chui </a:t>
            </a:r>
          </a:p>
          <a:p>
            <a:r>
              <a:rPr lang="en-US" sz="1200" dirty="0">
                <a:solidFill>
                  <a:schemeClr val="bg1"/>
                </a:solidFill>
              </a:rPr>
              <a:t>last isolation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6210470" y="5388702"/>
            <a:ext cx="270318" cy="325412"/>
          </a:xfrm>
          <a:prstGeom prst="downArrow">
            <a:avLst>
              <a:gd name="adj1" fmla="val 50000"/>
              <a:gd name="adj2" fmla="val 540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9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Прямоугольник 295"/>
          <p:cNvSpPr/>
          <p:nvPr/>
        </p:nvSpPr>
        <p:spPr>
          <a:xfrm>
            <a:off x="6535960" y="1119568"/>
            <a:ext cx="2341350" cy="867602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Uzbekistan 22 cases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D8 (2 seq. var. linked to </a:t>
            </a:r>
            <a:r>
              <a:rPr lang="en-US" sz="1400" dirty="0" err="1" smtClean="0">
                <a:solidFill>
                  <a:schemeClr val="tx1"/>
                </a:solidFill>
              </a:rPr>
              <a:t>Kaz</a:t>
            </a:r>
            <a:r>
              <a:rPr lang="en-US" sz="1400" dirty="0" smtClean="0">
                <a:solidFill>
                  <a:schemeClr val="tx1"/>
                </a:solidFill>
              </a:rPr>
              <a:t>. outbreak, + 1 linked to </a:t>
            </a:r>
            <a:r>
              <a:rPr lang="en-US" sz="1400" dirty="0">
                <a:solidFill>
                  <a:schemeClr val="tx1"/>
                </a:solidFill>
              </a:rPr>
              <a:t>K</a:t>
            </a:r>
            <a:r>
              <a:rPr lang="en-US" sz="1400" dirty="0" smtClean="0">
                <a:solidFill>
                  <a:schemeClr val="tx1"/>
                </a:solidFill>
              </a:rPr>
              <a:t>yrgyzstan?)</a:t>
            </a:r>
          </a:p>
        </p:txBody>
      </p:sp>
      <p:sp>
        <p:nvSpPr>
          <p:cNvPr id="327" name="Прямоугольник 326"/>
          <p:cNvSpPr/>
          <p:nvPr/>
        </p:nvSpPr>
        <p:spPr>
          <a:xfrm>
            <a:off x="3698332" y="2578400"/>
            <a:ext cx="2302260" cy="285150"/>
          </a:xfrm>
          <a:prstGeom prst="rect">
            <a:avLst/>
          </a:prstGeom>
          <a:solidFill>
            <a:schemeClr val="bg1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19" name="Прямоугольник 318"/>
          <p:cNvSpPr/>
          <p:nvPr/>
        </p:nvSpPr>
        <p:spPr>
          <a:xfrm>
            <a:off x="3836793" y="2897625"/>
            <a:ext cx="1931536" cy="1191776"/>
          </a:xfrm>
          <a:prstGeom prst="rect">
            <a:avLst/>
          </a:prstGeom>
          <a:solidFill>
            <a:schemeClr val="bg1"/>
          </a:solidFill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20" name="Прямоугольник 319"/>
          <p:cNvSpPr/>
          <p:nvPr/>
        </p:nvSpPr>
        <p:spPr>
          <a:xfrm>
            <a:off x="3813062" y="4113212"/>
            <a:ext cx="2590674" cy="137373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98" name="Прямоугольник 297"/>
          <p:cNvSpPr/>
          <p:nvPr/>
        </p:nvSpPr>
        <p:spPr>
          <a:xfrm>
            <a:off x="3781955" y="4979111"/>
            <a:ext cx="2590674" cy="272872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97" name="Прямоугольник 296"/>
          <p:cNvSpPr/>
          <p:nvPr/>
        </p:nvSpPr>
        <p:spPr>
          <a:xfrm>
            <a:off x="3685043" y="2313344"/>
            <a:ext cx="2590674" cy="272872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61" name="Прямоугольник 260"/>
          <p:cNvSpPr/>
          <p:nvPr/>
        </p:nvSpPr>
        <p:spPr>
          <a:xfrm>
            <a:off x="3805238" y="5365750"/>
            <a:ext cx="2755118" cy="139700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0" name="Прямоугольник 259"/>
          <p:cNvSpPr/>
          <p:nvPr/>
        </p:nvSpPr>
        <p:spPr>
          <a:xfrm>
            <a:off x="3579812" y="5515606"/>
            <a:ext cx="2621768" cy="131812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9" name="Прямоугольник 258"/>
          <p:cNvSpPr/>
          <p:nvPr/>
        </p:nvSpPr>
        <p:spPr>
          <a:xfrm>
            <a:off x="4969165" y="6508600"/>
            <a:ext cx="2152455" cy="130226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7" name="Прямоугольник 256"/>
          <p:cNvSpPr/>
          <p:nvPr/>
        </p:nvSpPr>
        <p:spPr>
          <a:xfrm>
            <a:off x="4833032" y="4684613"/>
            <a:ext cx="2585448" cy="146944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8" name="Прямоугольник 257"/>
          <p:cNvSpPr/>
          <p:nvPr/>
        </p:nvSpPr>
        <p:spPr>
          <a:xfrm>
            <a:off x="4982993" y="4405212"/>
            <a:ext cx="2585448" cy="101701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" name="Прямоугольник 255"/>
          <p:cNvSpPr/>
          <p:nvPr/>
        </p:nvSpPr>
        <p:spPr>
          <a:xfrm>
            <a:off x="3714744" y="785794"/>
            <a:ext cx="2585448" cy="1498619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0" y="0"/>
            <a:ext cx="3571868" cy="928694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000" i="0" dirty="0" smtClean="0">
                <a:solidFill>
                  <a:schemeClr val="bg1"/>
                </a:solidFill>
              </a:rPr>
              <a:t>Measles genotypes</a:t>
            </a:r>
            <a:r>
              <a:rPr lang="en-GB" altLang="ru-RU" sz="2000" i="0" dirty="0">
                <a:solidFill>
                  <a:schemeClr val="bg1"/>
                </a:solidFill>
              </a:rPr>
              <a:t>, </a:t>
            </a:r>
            <a:endParaRPr lang="en-GB" altLang="ru-RU" sz="2000" i="0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ru-RU" sz="2000" i="0" dirty="0" smtClean="0">
                <a:solidFill>
                  <a:schemeClr val="bg1"/>
                </a:solidFill>
              </a:rPr>
              <a:t>NIS</a:t>
            </a:r>
            <a:r>
              <a:rPr lang="en-GB" altLang="ru-RU" sz="2000" i="0" dirty="0" smtClean="0">
                <a:solidFill>
                  <a:schemeClr val="bg1"/>
                </a:solidFill>
              </a:rPr>
              <a:t>, 2015</a:t>
            </a:r>
            <a:endParaRPr lang="ru-RU" altLang="ru-RU" sz="2000" i="0" dirty="0">
              <a:solidFill>
                <a:schemeClr val="bg1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670300" y="771525"/>
            <a:ext cx="238366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Kazakhstan.KAZ/5.15/4  5734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3665538" y="820738"/>
            <a:ext cx="0" cy="66675"/>
          </a:xfrm>
          <a:custGeom>
            <a:avLst/>
            <a:gdLst>
              <a:gd name="T0" fmla="*/ 42 h 42"/>
              <a:gd name="T1" fmla="*/ 0 h 42"/>
              <a:gd name="T2" fmla="*/ 0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4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670300" y="911225"/>
            <a:ext cx="2447786" cy="153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MVi/Villupuram.IND/03.07/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3665538" y="893763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670300" y="1049338"/>
            <a:ext cx="24189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Khazakhstan.KAZ/5.15/3 5733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3665538" y="963613"/>
            <a:ext cx="0" cy="136525"/>
          </a:xfrm>
          <a:custGeom>
            <a:avLst/>
            <a:gdLst>
              <a:gd name="T0" fmla="*/ 0 h 86"/>
              <a:gd name="T1" fmla="*/ 86 h 86"/>
              <a:gd name="T2" fmla="*/ 86 h 8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86">
                <a:moveTo>
                  <a:pt x="0" y="0"/>
                </a:moveTo>
                <a:lnTo>
                  <a:pt x="0" y="86"/>
                </a:lnTo>
                <a:lnTo>
                  <a:pt x="0" y="8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670300" y="1189038"/>
            <a:ext cx="24189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Khazakhstan.KAZ/5.15/2 5732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665538" y="1033463"/>
            <a:ext cx="0" cy="204788"/>
          </a:xfrm>
          <a:custGeom>
            <a:avLst/>
            <a:gdLst>
              <a:gd name="T0" fmla="*/ 0 h 129"/>
              <a:gd name="T1" fmla="*/ 129 h 129"/>
              <a:gd name="T2" fmla="*/ 129 h 12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9">
                <a:moveTo>
                  <a:pt x="0" y="0"/>
                </a:moveTo>
                <a:lnTo>
                  <a:pt x="0" y="129"/>
                </a:lnTo>
                <a:lnTo>
                  <a:pt x="0" y="12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670300" y="1328738"/>
            <a:ext cx="196047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Kazakhstan.KAZ/5.15/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3665538" y="1103313"/>
            <a:ext cx="0" cy="274638"/>
          </a:xfrm>
          <a:custGeom>
            <a:avLst/>
            <a:gdLst>
              <a:gd name="T0" fmla="*/ 0 h 173"/>
              <a:gd name="T1" fmla="*/ 173 h 173"/>
              <a:gd name="T2" fmla="*/ 173 h 17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73">
                <a:moveTo>
                  <a:pt x="0" y="0"/>
                </a:moveTo>
                <a:lnTo>
                  <a:pt x="0" y="173"/>
                </a:lnTo>
                <a:lnTo>
                  <a:pt x="0" y="17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70300" y="1468438"/>
            <a:ext cx="227786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Kazakhstan.KAZ/4.15/ 5731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3665538" y="1171575"/>
            <a:ext cx="0" cy="346075"/>
          </a:xfrm>
          <a:custGeom>
            <a:avLst/>
            <a:gdLst>
              <a:gd name="T0" fmla="*/ 0 h 218"/>
              <a:gd name="T1" fmla="*/ 218 h 218"/>
              <a:gd name="T2" fmla="*/ 218 h 21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18">
                <a:moveTo>
                  <a:pt x="0" y="0"/>
                </a:moveTo>
                <a:lnTo>
                  <a:pt x="0" y="218"/>
                </a:lnTo>
                <a:lnTo>
                  <a:pt x="0" y="21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3670300" y="1606550"/>
            <a:ext cx="24189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Khazakhstan.KAZ/3.15/2 5730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3665538" y="1241425"/>
            <a:ext cx="0" cy="414338"/>
          </a:xfrm>
          <a:custGeom>
            <a:avLst/>
            <a:gdLst>
              <a:gd name="T0" fmla="*/ 0 h 261"/>
              <a:gd name="T1" fmla="*/ 261 h 261"/>
              <a:gd name="T2" fmla="*/ 261 h 26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61">
                <a:moveTo>
                  <a:pt x="0" y="0"/>
                </a:moveTo>
                <a:lnTo>
                  <a:pt x="0" y="261"/>
                </a:lnTo>
                <a:lnTo>
                  <a:pt x="0" y="261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670300" y="1746250"/>
            <a:ext cx="182261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Shymkent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City.KAZ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/11.15/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3665538" y="1311275"/>
            <a:ext cx="0" cy="484188"/>
          </a:xfrm>
          <a:custGeom>
            <a:avLst/>
            <a:gdLst>
              <a:gd name="T0" fmla="*/ 0 h 305"/>
              <a:gd name="T1" fmla="*/ 305 h 305"/>
              <a:gd name="T2" fmla="*/ 305 h 30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05">
                <a:moveTo>
                  <a:pt x="0" y="0"/>
                </a:moveTo>
                <a:lnTo>
                  <a:pt x="0" y="305"/>
                </a:lnTo>
                <a:lnTo>
                  <a:pt x="0" y="30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3670300" y="1885950"/>
            <a:ext cx="23996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MVs/North Khazakhstan.KAZ/11.15/ 5743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3665538" y="1381125"/>
            <a:ext cx="0" cy="554038"/>
          </a:xfrm>
          <a:custGeom>
            <a:avLst/>
            <a:gdLst>
              <a:gd name="T0" fmla="*/ 0 h 349"/>
              <a:gd name="T1" fmla="*/ 349 h 349"/>
              <a:gd name="T2" fmla="*/ 349 h 3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49">
                <a:moveTo>
                  <a:pt x="0" y="0"/>
                </a:moveTo>
                <a:lnTo>
                  <a:pt x="0" y="349"/>
                </a:lnTo>
                <a:lnTo>
                  <a:pt x="0" y="34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auto">
          <a:xfrm>
            <a:off x="3670300" y="2024063"/>
            <a:ext cx="16719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MVs/Akmola.KAZ/9.15/ 5740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3665538" y="1450975"/>
            <a:ext cx="0" cy="623888"/>
          </a:xfrm>
          <a:custGeom>
            <a:avLst/>
            <a:gdLst>
              <a:gd name="T0" fmla="*/ 0 h 393"/>
              <a:gd name="T1" fmla="*/ 393 h 393"/>
              <a:gd name="T2" fmla="*/ 393 h 39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93">
                <a:moveTo>
                  <a:pt x="0" y="0"/>
                </a:moveTo>
                <a:lnTo>
                  <a:pt x="0" y="393"/>
                </a:lnTo>
                <a:lnTo>
                  <a:pt x="0" y="39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3670300" y="2163763"/>
            <a:ext cx="170719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MVs/Akmola.KAZ/7.15/  5738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3665538" y="1520825"/>
            <a:ext cx="0" cy="692150"/>
          </a:xfrm>
          <a:custGeom>
            <a:avLst/>
            <a:gdLst>
              <a:gd name="T0" fmla="*/ 0 h 436"/>
              <a:gd name="T1" fmla="*/ 436 h 436"/>
              <a:gd name="T2" fmla="*/ 436 h 43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36">
                <a:moveTo>
                  <a:pt x="0" y="0"/>
                </a:moveTo>
                <a:lnTo>
                  <a:pt x="0" y="436"/>
                </a:lnTo>
                <a:lnTo>
                  <a:pt x="0" y="43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" name="Rectangle 28"/>
          <p:cNvSpPr>
            <a:spLocks noChangeArrowheads="1"/>
          </p:cNvSpPr>
          <p:nvPr/>
        </p:nvSpPr>
        <p:spPr bwMode="auto">
          <a:xfrm>
            <a:off x="3670300" y="2303463"/>
            <a:ext cx="24798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Tashkent.UZB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/7.15</a:t>
            </a:r>
            <a:r>
              <a:rPr kumimoji="0" lang="en-US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Imp. Kazakhstan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3665538" y="1589088"/>
            <a:ext cx="0" cy="763588"/>
          </a:xfrm>
          <a:custGeom>
            <a:avLst/>
            <a:gdLst>
              <a:gd name="T0" fmla="*/ 0 h 481"/>
              <a:gd name="T1" fmla="*/ 481 h 481"/>
              <a:gd name="T2" fmla="*/ 481 h 48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81">
                <a:moveTo>
                  <a:pt x="0" y="0"/>
                </a:moveTo>
                <a:lnTo>
                  <a:pt x="0" y="481"/>
                </a:lnTo>
                <a:lnTo>
                  <a:pt x="0" y="481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3670300" y="2441575"/>
            <a:ext cx="24445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Tashkent.UZB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/5.15</a:t>
            </a:r>
            <a:r>
              <a:rPr lang="en-US" altLang="ru-RU" sz="1000" dirty="0">
                <a:solidFill>
                  <a:srgbClr val="000000"/>
                </a:solidFill>
              </a:rPr>
              <a:t>Imp. Kazakhstan 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3665538" y="1658938"/>
            <a:ext cx="0" cy="833438"/>
          </a:xfrm>
          <a:custGeom>
            <a:avLst/>
            <a:gdLst>
              <a:gd name="T0" fmla="*/ 0 h 525"/>
              <a:gd name="T1" fmla="*/ 525 h 525"/>
              <a:gd name="T2" fmla="*/ 525 h 52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25">
                <a:moveTo>
                  <a:pt x="0" y="0"/>
                </a:moveTo>
                <a:lnTo>
                  <a:pt x="0" y="525"/>
                </a:lnTo>
                <a:lnTo>
                  <a:pt x="0" y="52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0" name="Rectangle 32"/>
          <p:cNvSpPr>
            <a:spLocks noChangeArrowheads="1"/>
          </p:cNvSpPr>
          <p:nvPr/>
        </p:nvSpPr>
        <p:spPr bwMode="auto">
          <a:xfrm>
            <a:off x="3670300" y="2581275"/>
            <a:ext cx="186268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Aragats.ARM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/35.15/2 5920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3665538" y="1728788"/>
            <a:ext cx="0" cy="901700"/>
          </a:xfrm>
          <a:custGeom>
            <a:avLst/>
            <a:gdLst>
              <a:gd name="T0" fmla="*/ 0 h 568"/>
              <a:gd name="T1" fmla="*/ 568 h 568"/>
              <a:gd name="T2" fmla="*/ 568 h 5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68">
                <a:moveTo>
                  <a:pt x="0" y="0"/>
                </a:moveTo>
                <a:lnTo>
                  <a:pt x="0" y="568"/>
                </a:lnTo>
                <a:lnTo>
                  <a:pt x="0" y="56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24" name="Rectangle 34"/>
          <p:cNvSpPr>
            <a:spLocks noChangeArrowheads="1"/>
          </p:cNvSpPr>
          <p:nvPr/>
        </p:nvSpPr>
        <p:spPr bwMode="auto">
          <a:xfrm>
            <a:off x="3670300" y="2720975"/>
            <a:ext cx="17921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MVs/Aragats.ARM/35.15/ 5919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25" name="Freeform 35"/>
          <p:cNvSpPr>
            <a:spLocks/>
          </p:cNvSpPr>
          <p:nvPr/>
        </p:nvSpPr>
        <p:spPr bwMode="auto">
          <a:xfrm>
            <a:off x="3665538" y="1798638"/>
            <a:ext cx="0" cy="971550"/>
          </a:xfrm>
          <a:custGeom>
            <a:avLst/>
            <a:gdLst>
              <a:gd name="T0" fmla="*/ 0 h 612"/>
              <a:gd name="T1" fmla="*/ 612 h 612"/>
              <a:gd name="T2" fmla="*/ 612 h 6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12">
                <a:moveTo>
                  <a:pt x="0" y="0"/>
                </a:moveTo>
                <a:lnTo>
                  <a:pt x="0" y="612"/>
                </a:lnTo>
                <a:lnTo>
                  <a:pt x="0" y="61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26" name="Rectangle 36"/>
          <p:cNvSpPr>
            <a:spLocks noChangeArrowheads="1"/>
          </p:cNvSpPr>
          <p:nvPr/>
        </p:nvSpPr>
        <p:spPr bwMode="auto">
          <a:xfrm>
            <a:off x="3810000" y="2859088"/>
            <a:ext cx="15228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MVs/Chui.KGZ/2.15/ 5582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27" name="Freeform 37"/>
          <p:cNvSpPr>
            <a:spLocks/>
          </p:cNvSpPr>
          <p:nvPr/>
        </p:nvSpPr>
        <p:spPr bwMode="auto">
          <a:xfrm>
            <a:off x="3805238" y="2909888"/>
            <a:ext cx="0" cy="692150"/>
          </a:xfrm>
          <a:custGeom>
            <a:avLst/>
            <a:gdLst>
              <a:gd name="T0" fmla="*/ 436 h 436"/>
              <a:gd name="T1" fmla="*/ 0 h 436"/>
              <a:gd name="T2" fmla="*/ 0 h 43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36">
                <a:moveTo>
                  <a:pt x="0" y="43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28" name="Rectangle 38"/>
          <p:cNvSpPr>
            <a:spLocks noChangeArrowheads="1"/>
          </p:cNvSpPr>
          <p:nvPr/>
        </p:nvSpPr>
        <p:spPr bwMode="auto">
          <a:xfrm>
            <a:off x="3810000" y="2998788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Bishkek.KGZ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/1.15/2 5557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29" name="Freeform 39"/>
          <p:cNvSpPr>
            <a:spLocks/>
          </p:cNvSpPr>
          <p:nvPr/>
        </p:nvSpPr>
        <p:spPr bwMode="auto">
          <a:xfrm>
            <a:off x="3805238" y="3048000"/>
            <a:ext cx="0" cy="623888"/>
          </a:xfrm>
          <a:custGeom>
            <a:avLst/>
            <a:gdLst>
              <a:gd name="T0" fmla="*/ 393 h 393"/>
              <a:gd name="T1" fmla="*/ 0 h 393"/>
              <a:gd name="T2" fmla="*/ 0 h 39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93">
                <a:moveTo>
                  <a:pt x="0" y="393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30" name="Rectangle 40"/>
          <p:cNvSpPr>
            <a:spLocks noChangeArrowheads="1"/>
          </p:cNvSpPr>
          <p:nvPr/>
        </p:nvSpPr>
        <p:spPr bwMode="auto">
          <a:xfrm>
            <a:off x="3810000" y="3138488"/>
            <a:ext cx="170719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MVs/Bishkek.KGZ/2.15/ 5572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1" name="Freeform 41"/>
          <p:cNvSpPr>
            <a:spLocks/>
          </p:cNvSpPr>
          <p:nvPr/>
        </p:nvSpPr>
        <p:spPr bwMode="auto">
          <a:xfrm>
            <a:off x="3805238" y="3187700"/>
            <a:ext cx="0" cy="554038"/>
          </a:xfrm>
          <a:custGeom>
            <a:avLst/>
            <a:gdLst>
              <a:gd name="T0" fmla="*/ 349 h 349"/>
              <a:gd name="T1" fmla="*/ 0 h 349"/>
              <a:gd name="T2" fmla="*/ 0 h 3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49">
                <a:moveTo>
                  <a:pt x="0" y="349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32" name="Rectangle 42"/>
          <p:cNvSpPr>
            <a:spLocks noChangeArrowheads="1"/>
          </p:cNvSpPr>
          <p:nvPr/>
        </p:nvSpPr>
        <p:spPr bwMode="auto">
          <a:xfrm>
            <a:off x="3810000" y="3278188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MVs/Bishkek.KGZ/2.15/2 5579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3" name="Freeform 43"/>
          <p:cNvSpPr>
            <a:spLocks/>
          </p:cNvSpPr>
          <p:nvPr/>
        </p:nvSpPr>
        <p:spPr bwMode="auto">
          <a:xfrm>
            <a:off x="3805238" y="3327400"/>
            <a:ext cx="0" cy="484188"/>
          </a:xfrm>
          <a:custGeom>
            <a:avLst/>
            <a:gdLst>
              <a:gd name="T0" fmla="*/ 305 h 305"/>
              <a:gd name="T1" fmla="*/ 0 h 305"/>
              <a:gd name="T2" fmla="*/ 0 h 30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05">
                <a:moveTo>
                  <a:pt x="0" y="30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34" name="Rectangle 44"/>
          <p:cNvSpPr>
            <a:spLocks noChangeArrowheads="1"/>
          </p:cNvSpPr>
          <p:nvPr/>
        </p:nvSpPr>
        <p:spPr bwMode="auto">
          <a:xfrm>
            <a:off x="3810000" y="3416300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MVs/Bishkek.KGZ/2.15/3 5580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5" name="Freeform 45"/>
          <p:cNvSpPr>
            <a:spLocks/>
          </p:cNvSpPr>
          <p:nvPr/>
        </p:nvSpPr>
        <p:spPr bwMode="auto">
          <a:xfrm>
            <a:off x="3805238" y="3465513"/>
            <a:ext cx="0" cy="415925"/>
          </a:xfrm>
          <a:custGeom>
            <a:avLst/>
            <a:gdLst>
              <a:gd name="T0" fmla="*/ 262 h 262"/>
              <a:gd name="T1" fmla="*/ 0 h 262"/>
              <a:gd name="T2" fmla="*/ 0 h 26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62">
                <a:moveTo>
                  <a:pt x="0" y="26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36" name="Rectangle 46"/>
          <p:cNvSpPr>
            <a:spLocks noChangeArrowheads="1"/>
          </p:cNvSpPr>
          <p:nvPr/>
        </p:nvSpPr>
        <p:spPr bwMode="auto">
          <a:xfrm>
            <a:off x="3810000" y="3556000"/>
            <a:ext cx="15725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MVs/Talas.KGZ/4.15/ 5594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7" name="Freeform 47"/>
          <p:cNvSpPr>
            <a:spLocks/>
          </p:cNvSpPr>
          <p:nvPr/>
        </p:nvSpPr>
        <p:spPr bwMode="auto">
          <a:xfrm>
            <a:off x="3805238" y="3605213"/>
            <a:ext cx="0" cy="346075"/>
          </a:xfrm>
          <a:custGeom>
            <a:avLst/>
            <a:gdLst>
              <a:gd name="T0" fmla="*/ 218 h 218"/>
              <a:gd name="T1" fmla="*/ 0 h 218"/>
              <a:gd name="T2" fmla="*/ 0 h 21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18">
                <a:moveTo>
                  <a:pt x="0" y="21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38" name="Rectangle 48"/>
          <p:cNvSpPr>
            <a:spLocks noChangeArrowheads="1"/>
          </p:cNvSpPr>
          <p:nvPr/>
        </p:nvSpPr>
        <p:spPr bwMode="auto">
          <a:xfrm>
            <a:off x="3810000" y="3695700"/>
            <a:ext cx="171361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MVs/Talas.KGZ/4.15/2 5596_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9" name="Freeform 49"/>
          <p:cNvSpPr>
            <a:spLocks/>
          </p:cNvSpPr>
          <p:nvPr/>
        </p:nvSpPr>
        <p:spPr bwMode="auto">
          <a:xfrm>
            <a:off x="3805238" y="3744913"/>
            <a:ext cx="0" cy="274638"/>
          </a:xfrm>
          <a:custGeom>
            <a:avLst/>
            <a:gdLst>
              <a:gd name="T0" fmla="*/ 173 h 173"/>
              <a:gd name="T1" fmla="*/ 0 h 173"/>
              <a:gd name="T2" fmla="*/ 0 h 17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73">
                <a:moveTo>
                  <a:pt x="0" y="173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0" name="Rectangle 50"/>
          <p:cNvSpPr>
            <a:spLocks noChangeArrowheads="1"/>
          </p:cNvSpPr>
          <p:nvPr/>
        </p:nvSpPr>
        <p:spPr bwMode="auto">
          <a:xfrm>
            <a:off x="3810000" y="3833813"/>
            <a:ext cx="15725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MVs/Talas.KGZ/6.15/ 5600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41" name="Freeform 51"/>
          <p:cNvSpPr>
            <a:spLocks/>
          </p:cNvSpPr>
          <p:nvPr/>
        </p:nvSpPr>
        <p:spPr bwMode="auto">
          <a:xfrm>
            <a:off x="3805238" y="3884613"/>
            <a:ext cx="0" cy="204788"/>
          </a:xfrm>
          <a:custGeom>
            <a:avLst/>
            <a:gdLst>
              <a:gd name="T0" fmla="*/ 129 h 129"/>
              <a:gd name="T1" fmla="*/ 0 h 129"/>
              <a:gd name="T2" fmla="*/ 0 h 12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9">
                <a:moveTo>
                  <a:pt x="0" y="129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2" name="Rectangle 52"/>
          <p:cNvSpPr>
            <a:spLocks noChangeArrowheads="1"/>
          </p:cNvSpPr>
          <p:nvPr/>
        </p:nvSpPr>
        <p:spPr bwMode="auto">
          <a:xfrm>
            <a:off x="3810000" y="3973513"/>
            <a:ext cx="164307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MVs/Talas.KGZ/6.15/2 5602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43" name="Freeform 53"/>
          <p:cNvSpPr>
            <a:spLocks/>
          </p:cNvSpPr>
          <p:nvPr/>
        </p:nvSpPr>
        <p:spPr bwMode="auto">
          <a:xfrm>
            <a:off x="3805238" y="4022725"/>
            <a:ext cx="0" cy="136525"/>
          </a:xfrm>
          <a:custGeom>
            <a:avLst/>
            <a:gdLst>
              <a:gd name="T0" fmla="*/ 86 h 86"/>
              <a:gd name="T1" fmla="*/ 0 h 86"/>
              <a:gd name="T2" fmla="*/ 0 h 8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86">
                <a:moveTo>
                  <a:pt x="0" y="8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4" name="Rectangle 54"/>
          <p:cNvSpPr>
            <a:spLocks noChangeArrowheads="1"/>
          </p:cNvSpPr>
          <p:nvPr/>
        </p:nvSpPr>
        <p:spPr bwMode="auto">
          <a:xfrm>
            <a:off x="3810000" y="4113213"/>
            <a:ext cx="1848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MVs/Tashkent.UZB/30.15/ 5849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45" name="Freeform 55"/>
          <p:cNvSpPr>
            <a:spLocks/>
          </p:cNvSpPr>
          <p:nvPr/>
        </p:nvSpPr>
        <p:spPr bwMode="auto">
          <a:xfrm>
            <a:off x="3805238" y="4162425"/>
            <a:ext cx="0" cy="66675"/>
          </a:xfrm>
          <a:custGeom>
            <a:avLst/>
            <a:gdLst>
              <a:gd name="T0" fmla="*/ 42 h 42"/>
              <a:gd name="T1" fmla="*/ 0 h 42"/>
              <a:gd name="T2" fmla="*/ 0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4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6" name="Rectangle 56"/>
          <p:cNvSpPr>
            <a:spLocks noChangeArrowheads="1"/>
          </p:cNvSpPr>
          <p:nvPr/>
        </p:nvSpPr>
        <p:spPr bwMode="auto">
          <a:xfrm>
            <a:off x="3810000" y="4251325"/>
            <a:ext cx="2157642" cy="153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Chui.KGZ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/53.14/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47" name="Freeform 57"/>
          <p:cNvSpPr>
            <a:spLocks/>
          </p:cNvSpPr>
          <p:nvPr/>
        </p:nvSpPr>
        <p:spPr bwMode="auto">
          <a:xfrm>
            <a:off x="3805238" y="4235450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8" name="Line 58"/>
          <p:cNvSpPr>
            <a:spLocks noChangeShapeType="1"/>
          </p:cNvSpPr>
          <p:nvPr/>
        </p:nvSpPr>
        <p:spPr bwMode="auto">
          <a:xfrm>
            <a:off x="3805238" y="3608388"/>
            <a:ext cx="0" cy="6937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49" name="Freeform 59"/>
          <p:cNvSpPr>
            <a:spLocks/>
          </p:cNvSpPr>
          <p:nvPr/>
        </p:nvSpPr>
        <p:spPr bwMode="auto">
          <a:xfrm>
            <a:off x="3665538" y="2216150"/>
            <a:ext cx="139700" cy="1389063"/>
          </a:xfrm>
          <a:custGeom>
            <a:avLst/>
            <a:gdLst>
              <a:gd name="T0" fmla="*/ 0 w 88"/>
              <a:gd name="T1" fmla="*/ 0 h 875"/>
              <a:gd name="T2" fmla="*/ 0 w 88"/>
              <a:gd name="T3" fmla="*/ 875 h 875"/>
              <a:gd name="T4" fmla="*/ 88 w 88"/>
              <a:gd name="T5" fmla="*/ 875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8" h="875">
                <a:moveTo>
                  <a:pt x="0" y="0"/>
                </a:moveTo>
                <a:lnTo>
                  <a:pt x="0" y="875"/>
                </a:lnTo>
                <a:lnTo>
                  <a:pt x="88" y="87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50" name="Line 60"/>
          <p:cNvSpPr>
            <a:spLocks noChangeShapeType="1"/>
          </p:cNvSpPr>
          <p:nvPr/>
        </p:nvSpPr>
        <p:spPr bwMode="auto">
          <a:xfrm>
            <a:off x="3665538" y="820738"/>
            <a:ext cx="0" cy="1389063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51" name="Freeform 61"/>
          <p:cNvSpPr>
            <a:spLocks/>
          </p:cNvSpPr>
          <p:nvPr/>
        </p:nvSpPr>
        <p:spPr bwMode="auto">
          <a:xfrm>
            <a:off x="3657600" y="2212975"/>
            <a:ext cx="7938" cy="1216025"/>
          </a:xfrm>
          <a:custGeom>
            <a:avLst/>
            <a:gdLst>
              <a:gd name="T0" fmla="*/ 0 w 5"/>
              <a:gd name="T1" fmla="*/ 766 h 766"/>
              <a:gd name="T2" fmla="*/ 0 w 5"/>
              <a:gd name="T3" fmla="*/ 0 h 766"/>
              <a:gd name="T4" fmla="*/ 5 w 5"/>
              <a:gd name="T5" fmla="*/ 0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" h="766">
                <a:moveTo>
                  <a:pt x="0" y="766"/>
                </a:move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52" name="Rectangle 62"/>
          <p:cNvSpPr>
            <a:spLocks noChangeArrowheads="1"/>
          </p:cNvSpPr>
          <p:nvPr/>
        </p:nvSpPr>
        <p:spPr bwMode="auto">
          <a:xfrm>
            <a:off x="4932363" y="4391025"/>
            <a:ext cx="16719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MVs/Akmola.KAZ/8.15/ 5739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Freeform 63"/>
          <p:cNvSpPr>
            <a:spLocks/>
          </p:cNvSpPr>
          <p:nvPr/>
        </p:nvSpPr>
        <p:spPr bwMode="auto">
          <a:xfrm>
            <a:off x="4784725" y="4440238"/>
            <a:ext cx="142875" cy="66675"/>
          </a:xfrm>
          <a:custGeom>
            <a:avLst/>
            <a:gdLst>
              <a:gd name="T0" fmla="*/ 0 w 90"/>
              <a:gd name="T1" fmla="*/ 42 h 42"/>
              <a:gd name="T2" fmla="*/ 0 w 90"/>
              <a:gd name="T3" fmla="*/ 0 h 42"/>
              <a:gd name="T4" fmla="*/ 90 w 90"/>
              <a:gd name="T5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42">
                <a:moveTo>
                  <a:pt x="0" y="42"/>
                </a:moveTo>
                <a:lnTo>
                  <a:pt x="0" y="0"/>
                </a:lnTo>
                <a:lnTo>
                  <a:pt x="9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5" name="Rectangle 64"/>
          <p:cNvSpPr>
            <a:spLocks noChangeArrowheads="1"/>
          </p:cNvSpPr>
          <p:nvPr/>
        </p:nvSpPr>
        <p:spPr bwMode="auto">
          <a:xfrm>
            <a:off x="4789488" y="4530725"/>
            <a:ext cx="3492944" cy="153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Komi.RUS/35.13/[D8] 3884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Freeform 65"/>
          <p:cNvSpPr>
            <a:spLocks/>
          </p:cNvSpPr>
          <p:nvPr/>
        </p:nvSpPr>
        <p:spPr bwMode="auto">
          <a:xfrm>
            <a:off x="4784725" y="4513263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" name="Freeform 66"/>
          <p:cNvSpPr>
            <a:spLocks/>
          </p:cNvSpPr>
          <p:nvPr/>
        </p:nvSpPr>
        <p:spPr bwMode="auto">
          <a:xfrm>
            <a:off x="4643438" y="4510088"/>
            <a:ext cx="141288" cy="136525"/>
          </a:xfrm>
          <a:custGeom>
            <a:avLst/>
            <a:gdLst>
              <a:gd name="T0" fmla="*/ 0 w 89"/>
              <a:gd name="T1" fmla="*/ 86 h 86"/>
              <a:gd name="T2" fmla="*/ 0 w 89"/>
              <a:gd name="T3" fmla="*/ 0 h 86"/>
              <a:gd name="T4" fmla="*/ 89 w 89"/>
              <a:gd name="T5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9" h="86">
                <a:moveTo>
                  <a:pt x="0" y="86"/>
                </a:moveTo>
                <a:lnTo>
                  <a:pt x="0" y="0"/>
                </a:lnTo>
                <a:lnTo>
                  <a:pt x="89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8" name="Rectangle 67"/>
          <p:cNvSpPr>
            <a:spLocks noChangeArrowheads="1"/>
          </p:cNvSpPr>
          <p:nvPr/>
        </p:nvSpPr>
        <p:spPr bwMode="auto">
          <a:xfrm>
            <a:off x="4794250" y="4668838"/>
            <a:ext cx="23644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MVs/North Kazakhstan.KAZ/18.15/  5745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" name="Freeform 68"/>
          <p:cNvSpPr>
            <a:spLocks/>
          </p:cNvSpPr>
          <p:nvPr/>
        </p:nvSpPr>
        <p:spPr bwMode="auto">
          <a:xfrm>
            <a:off x="4646613" y="4719638"/>
            <a:ext cx="142875" cy="66675"/>
          </a:xfrm>
          <a:custGeom>
            <a:avLst/>
            <a:gdLst>
              <a:gd name="T0" fmla="*/ 0 w 90"/>
              <a:gd name="T1" fmla="*/ 42 h 42"/>
              <a:gd name="T2" fmla="*/ 0 w 90"/>
              <a:gd name="T3" fmla="*/ 0 h 42"/>
              <a:gd name="T4" fmla="*/ 90 w 90"/>
              <a:gd name="T5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42">
                <a:moveTo>
                  <a:pt x="0" y="42"/>
                </a:moveTo>
                <a:lnTo>
                  <a:pt x="0" y="0"/>
                </a:lnTo>
                <a:lnTo>
                  <a:pt x="9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0" name="Rectangle 69"/>
          <p:cNvSpPr>
            <a:spLocks noChangeArrowheads="1"/>
          </p:cNvSpPr>
          <p:nvPr/>
        </p:nvSpPr>
        <p:spPr bwMode="auto">
          <a:xfrm>
            <a:off x="4651375" y="4808538"/>
            <a:ext cx="2761975" cy="153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MVs/Frankfurt Main.DEU/17.11/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Freeform 70"/>
          <p:cNvSpPr>
            <a:spLocks/>
          </p:cNvSpPr>
          <p:nvPr/>
        </p:nvSpPr>
        <p:spPr bwMode="auto">
          <a:xfrm>
            <a:off x="4646613" y="4791075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2" name="Freeform 71"/>
          <p:cNvSpPr>
            <a:spLocks/>
          </p:cNvSpPr>
          <p:nvPr/>
        </p:nvSpPr>
        <p:spPr bwMode="auto">
          <a:xfrm>
            <a:off x="4643438" y="4652963"/>
            <a:ext cx="3175" cy="136525"/>
          </a:xfrm>
          <a:custGeom>
            <a:avLst/>
            <a:gdLst>
              <a:gd name="T0" fmla="*/ 0 w 2"/>
              <a:gd name="T1" fmla="*/ 0 h 86"/>
              <a:gd name="T2" fmla="*/ 0 w 2"/>
              <a:gd name="T3" fmla="*/ 86 h 86"/>
              <a:gd name="T4" fmla="*/ 2 w 2"/>
              <a:gd name="T5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86">
                <a:moveTo>
                  <a:pt x="0" y="0"/>
                </a:moveTo>
                <a:lnTo>
                  <a:pt x="0" y="86"/>
                </a:lnTo>
                <a:lnTo>
                  <a:pt x="2" y="8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3" name="Freeform 72"/>
          <p:cNvSpPr>
            <a:spLocks/>
          </p:cNvSpPr>
          <p:nvPr/>
        </p:nvSpPr>
        <p:spPr bwMode="auto">
          <a:xfrm>
            <a:off x="3657600" y="3433763"/>
            <a:ext cx="985838" cy="1216025"/>
          </a:xfrm>
          <a:custGeom>
            <a:avLst/>
            <a:gdLst>
              <a:gd name="T0" fmla="*/ 0 w 621"/>
              <a:gd name="T1" fmla="*/ 0 h 766"/>
              <a:gd name="T2" fmla="*/ 0 w 621"/>
              <a:gd name="T3" fmla="*/ 766 h 766"/>
              <a:gd name="T4" fmla="*/ 621 w 621"/>
              <a:gd name="T5" fmla="*/ 766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1" h="766">
                <a:moveTo>
                  <a:pt x="0" y="0"/>
                </a:moveTo>
                <a:lnTo>
                  <a:pt x="0" y="766"/>
                </a:lnTo>
                <a:lnTo>
                  <a:pt x="621" y="76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4" name="Freeform 73"/>
          <p:cNvSpPr>
            <a:spLocks/>
          </p:cNvSpPr>
          <p:nvPr/>
        </p:nvSpPr>
        <p:spPr bwMode="auto">
          <a:xfrm>
            <a:off x="3632200" y="3432175"/>
            <a:ext cx="25400" cy="884238"/>
          </a:xfrm>
          <a:custGeom>
            <a:avLst/>
            <a:gdLst>
              <a:gd name="T0" fmla="*/ 0 w 16"/>
              <a:gd name="T1" fmla="*/ 557 h 557"/>
              <a:gd name="T2" fmla="*/ 0 w 16"/>
              <a:gd name="T3" fmla="*/ 0 h 557"/>
              <a:gd name="T4" fmla="*/ 16 w 16"/>
              <a:gd name="T5" fmla="*/ 0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" h="557">
                <a:moveTo>
                  <a:pt x="0" y="557"/>
                </a:moveTo>
                <a:lnTo>
                  <a:pt x="0" y="0"/>
                </a:lnTo>
                <a:lnTo>
                  <a:pt x="16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5" name="Rectangle 74"/>
          <p:cNvSpPr>
            <a:spLocks noChangeArrowheads="1"/>
          </p:cNvSpPr>
          <p:nvPr/>
        </p:nvSpPr>
        <p:spPr bwMode="auto">
          <a:xfrm>
            <a:off x="3743325" y="4948238"/>
            <a:ext cx="258564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Tashkent.UZB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/30.15/2 </a:t>
            </a:r>
            <a:r>
              <a:rPr kumimoji="0" lang="en-US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Imp. Kazakhstan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Freeform 75"/>
          <p:cNvSpPr>
            <a:spLocks/>
          </p:cNvSpPr>
          <p:nvPr/>
        </p:nvSpPr>
        <p:spPr bwMode="auto">
          <a:xfrm>
            <a:off x="3738563" y="4997450"/>
            <a:ext cx="0" cy="206375"/>
          </a:xfrm>
          <a:custGeom>
            <a:avLst/>
            <a:gdLst>
              <a:gd name="T0" fmla="*/ 130 h 130"/>
              <a:gd name="T1" fmla="*/ 0 h 130"/>
              <a:gd name="T2" fmla="*/ 0 h 13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0">
                <a:moveTo>
                  <a:pt x="0" y="13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37" name="Rectangle 76"/>
          <p:cNvSpPr>
            <a:spLocks noChangeArrowheads="1"/>
          </p:cNvSpPr>
          <p:nvPr/>
        </p:nvSpPr>
        <p:spPr bwMode="auto">
          <a:xfrm>
            <a:off x="3743325" y="5087938"/>
            <a:ext cx="26914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Tashkent.UZB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/30.15/3 </a:t>
            </a:r>
            <a:r>
              <a:rPr lang="en-US" altLang="ru-RU" sz="1000" dirty="0">
                <a:solidFill>
                  <a:srgbClr val="000000"/>
                </a:solidFill>
              </a:rPr>
              <a:t>Imp. Kazakhstan 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Freeform 77"/>
          <p:cNvSpPr>
            <a:spLocks/>
          </p:cNvSpPr>
          <p:nvPr/>
        </p:nvSpPr>
        <p:spPr bwMode="auto">
          <a:xfrm>
            <a:off x="3738563" y="5137150"/>
            <a:ext cx="0" cy="136525"/>
          </a:xfrm>
          <a:custGeom>
            <a:avLst/>
            <a:gdLst>
              <a:gd name="T0" fmla="*/ 86 h 86"/>
              <a:gd name="T1" fmla="*/ 0 h 86"/>
              <a:gd name="T2" fmla="*/ 0 h 8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86">
                <a:moveTo>
                  <a:pt x="0" y="86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0" name="Rectangle 78"/>
          <p:cNvSpPr>
            <a:spLocks noChangeArrowheads="1"/>
          </p:cNvSpPr>
          <p:nvPr/>
        </p:nvSpPr>
        <p:spPr bwMode="auto">
          <a:xfrm>
            <a:off x="3743325" y="5226050"/>
            <a:ext cx="14394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1000" dirty="0">
                <a:solidFill>
                  <a:srgbClr val="000000"/>
                </a:solidFill>
              </a:rPr>
              <a:t>MVs/</a:t>
            </a:r>
            <a:r>
              <a:rPr lang="en-US" altLang="ru-RU" sz="1000" dirty="0" err="1">
                <a:solidFill>
                  <a:srgbClr val="000000"/>
                </a:solidFill>
              </a:rPr>
              <a:t>Pretoria.ZAF</a:t>
            </a:r>
            <a:r>
              <a:rPr lang="en-US" altLang="ru-RU" sz="1000" dirty="0">
                <a:solidFill>
                  <a:srgbClr val="000000"/>
                </a:solidFill>
              </a:rPr>
              <a:t>/19.09/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Freeform 79"/>
          <p:cNvSpPr>
            <a:spLocks/>
          </p:cNvSpPr>
          <p:nvPr/>
        </p:nvSpPr>
        <p:spPr bwMode="auto">
          <a:xfrm>
            <a:off x="3738563" y="5275263"/>
            <a:ext cx="0" cy="66675"/>
          </a:xfrm>
          <a:custGeom>
            <a:avLst/>
            <a:gdLst>
              <a:gd name="T0" fmla="*/ 42 h 42"/>
              <a:gd name="T1" fmla="*/ 0 h 42"/>
              <a:gd name="T2" fmla="*/ 0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4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1" name="Rectangle 80"/>
          <p:cNvSpPr>
            <a:spLocks noChangeArrowheads="1"/>
          </p:cNvSpPr>
          <p:nvPr/>
        </p:nvSpPr>
        <p:spPr bwMode="auto">
          <a:xfrm>
            <a:off x="3743325" y="5365750"/>
            <a:ext cx="194123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Petropavlovsk.KAZ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/22.15/2  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Freeform 81"/>
          <p:cNvSpPr>
            <a:spLocks/>
          </p:cNvSpPr>
          <p:nvPr/>
        </p:nvSpPr>
        <p:spPr bwMode="auto">
          <a:xfrm>
            <a:off x="3738563" y="5348288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4" name="Line 82"/>
          <p:cNvSpPr>
            <a:spLocks noChangeShapeType="1"/>
          </p:cNvSpPr>
          <p:nvPr/>
        </p:nvSpPr>
        <p:spPr bwMode="auto">
          <a:xfrm>
            <a:off x="3738563" y="5208588"/>
            <a:ext cx="0" cy="206375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5" name="Freeform 83"/>
          <p:cNvSpPr>
            <a:spLocks/>
          </p:cNvSpPr>
          <p:nvPr/>
        </p:nvSpPr>
        <p:spPr bwMode="auto">
          <a:xfrm>
            <a:off x="3632200" y="4321175"/>
            <a:ext cx="106363" cy="885825"/>
          </a:xfrm>
          <a:custGeom>
            <a:avLst/>
            <a:gdLst>
              <a:gd name="T0" fmla="*/ 0 w 67"/>
              <a:gd name="T1" fmla="*/ 0 h 558"/>
              <a:gd name="T2" fmla="*/ 0 w 67"/>
              <a:gd name="T3" fmla="*/ 558 h 558"/>
              <a:gd name="T4" fmla="*/ 67 w 67"/>
              <a:gd name="T5" fmla="*/ 558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" h="558">
                <a:moveTo>
                  <a:pt x="0" y="0"/>
                </a:moveTo>
                <a:lnTo>
                  <a:pt x="0" y="558"/>
                </a:lnTo>
                <a:lnTo>
                  <a:pt x="67" y="55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48" name="Freeform 84"/>
          <p:cNvSpPr>
            <a:spLocks/>
          </p:cNvSpPr>
          <p:nvPr/>
        </p:nvSpPr>
        <p:spPr bwMode="auto">
          <a:xfrm>
            <a:off x="3527425" y="4319588"/>
            <a:ext cx="104775" cy="649288"/>
          </a:xfrm>
          <a:custGeom>
            <a:avLst/>
            <a:gdLst>
              <a:gd name="T0" fmla="*/ 0 w 66"/>
              <a:gd name="T1" fmla="*/ 409 h 409"/>
              <a:gd name="T2" fmla="*/ 0 w 66"/>
              <a:gd name="T3" fmla="*/ 0 h 409"/>
              <a:gd name="T4" fmla="*/ 66 w 66"/>
              <a:gd name="T5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6" h="409">
                <a:moveTo>
                  <a:pt x="0" y="409"/>
                </a:moveTo>
                <a:lnTo>
                  <a:pt x="0" y="0"/>
                </a:lnTo>
                <a:lnTo>
                  <a:pt x="66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49" name="Rectangle 85"/>
          <p:cNvSpPr>
            <a:spLocks noChangeArrowheads="1"/>
          </p:cNvSpPr>
          <p:nvPr/>
        </p:nvSpPr>
        <p:spPr bwMode="auto">
          <a:xfrm>
            <a:off x="3546475" y="5505450"/>
            <a:ext cx="23484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MVs/South Khazakhstan.KAZ/3.15/ 5729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Freeform 86"/>
          <p:cNvSpPr>
            <a:spLocks/>
          </p:cNvSpPr>
          <p:nvPr/>
        </p:nvSpPr>
        <p:spPr bwMode="auto">
          <a:xfrm>
            <a:off x="3541713" y="5554663"/>
            <a:ext cx="0" cy="66675"/>
          </a:xfrm>
          <a:custGeom>
            <a:avLst/>
            <a:gdLst>
              <a:gd name="T0" fmla="*/ 42 h 42"/>
              <a:gd name="T1" fmla="*/ 0 h 42"/>
              <a:gd name="T2" fmla="*/ 0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4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2" name="Rectangle 87"/>
          <p:cNvSpPr>
            <a:spLocks noChangeArrowheads="1"/>
          </p:cNvSpPr>
          <p:nvPr/>
        </p:nvSpPr>
        <p:spPr bwMode="auto">
          <a:xfrm>
            <a:off x="3546475" y="5643563"/>
            <a:ext cx="13898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MVs/Sohar.OMN/23.12/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Freeform 88"/>
          <p:cNvSpPr>
            <a:spLocks/>
          </p:cNvSpPr>
          <p:nvPr/>
        </p:nvSpPr>
        <p:spPr bwMode="auto">
          <a:xfrm>
            <a:off x="3541713" y="5627688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4" name="Freeform 89"/>
          <p:cNvSpPr>
            <a:spLocks/>
          </p:cNvSpPr>
          <p:nvPr/>
        </p:nvSpPr>
        <p:spPr bwMode="auto">
          <a:xfrm>
            <a:off x="3527425" y="4973638"/>
            <a:ext cx="14288" cy="650875"/>
          </a:xfrm>
          <a:custGeom>
            <a:avLst/>
            <a:gdLst>
              <a:gd name="T0" fmla="*/ 0 w 9"/>
              <a:gd name="T1" fmla="*/ 0 h 410"/>
              <a:gd name="T2" fmla="*/ 0 w 9"/>
              <a:gd name="T3" fmla="*/ 410 h 410"/>
              <a:gd name="T4" fmla="*/ 9 w 9"/>
              <a:gd name="T5" fmla="*/ 410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" h="410">
                <a:moveTo>
                  <a:pt x="0" y="0"/>
                </a:moveTo>
                <a:lnTo>
                  <a:pt x="0" y="410"/>
                </a:lnTo>
                <a:lnTo>
                  <a:pt x="9" y="41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5" name="Freeform 90"/>
          <p:cNvSpPr>
            <a:spLocks/>
          </p:cNvSpPr>
          <p:nvPr/>
        </p:nvSpPr>
        <p:spPr bwMode="auto">
          <a:xfrm>
            <a:off x="2474913" y="4972050"/>
            <a:ext cx="1052513" cy="427038"/>
          </a:xfrm>
          <a:custGeom>
            <a:avLst/>
            <a:gdLst>
              <a:gd name="T0" fmla="*/ 0 w 663"/>
              <a:gd name="T1" fmla="*/ 269 h 269"/>
              <a:gd name="T2" fmla="*/ 0 w 663"/>
              <a:gd name="T3" fmla="*/ 0 h 269"/>
              <a:gd name="T4" fmla="*/ 663 w 663"/>
              <a:gd name="T5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63" h="269">
                <a:moveTo>
                  <a:pt x="0" y="269"/>
                </a:moveTo>
                <a:lnTo>
                  <a:pt x="0" y="0"/>
                </a:lnTo>
                <a:lnTo>
                  <a:pt x="66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6" name="Rectangle 91"/>
          <p:cNvSpPr>
            <a:spLocks noChangeArrowheads="1"/>
          </p:cNvSpPr>
          <p:nvPr/>
        </p:nvSpPr>
        <p:spPr bwMode="auto">
          <a:xfrm>
            <a:off x="2579688" y="5783263"/>
            <a:ext cx="1646285" cy="153888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Manchester.UNK/30/94_D8</a:t>
            </a:r>
            <a:endParaRPr kumimoji="0" lang="ru-RU" altLang="ru-RU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Freeform 92"/>
          <p:cNvSpPr>
            <a:spLocks/>
          </p:cNvSpPr>
          <p:nvPr/>
        </p:nvSpPr>
        <p:spPr bwMode="auto">
          <a:xfrm>
            <a:off x="2474913" y="5405438"/>
            <a:ext cx="100013" cy="427038"/>
          </a:xfrm>
          <a:custGeom>
            <a:avLst/>
            <a:gdLst>
              <a:gd name="T0" fmla="*/ 0 w 63"/>
              <a:gd name="T1" fmla="*/ 0 h 269"/>
              <a:gd name="T2" fmla="*/ 0 w 63"/>
              <a:gd name="T3" fmla="*/ 269 h 269"/>
              <a:gd name="T4" fmla="*/ 63 w 63"/>
              <a:gd name="T5" fmla="*/ 269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269">
                <a:moveTo>
                  <a:pt x="0" y="0"/>
                </a:moveTo>
                <a:lnTo>
                  <a:pt x="0" y="269"/>
                </a:lnTo>
                <a:lnTo>
                  <a:pt x="63" y="26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8" name="Freeform 93"/>
          <p:cNvSpPr>
            <a:spLocks/>
          </p:cNvSpPr>
          <p:nvPr/>
        </p:nvSpPr>
        <p:spPr bwMode="auto">
          <a:xfrm>
            <a:off x="1114425" y="5402263"/>
            <a:ext cx="1360488" cy="346075"/>
          </a:xfrm>
          <a:custGeom>
            <a:avLst/>
            <a:gdLst>
              <a:gd name="T0" fmla="*/ 0 w 857"/>
              <a:gd name="T1" fmla="*/ 218 h 218"/>
              <a:gd name="T2" fmla="*/ 0 w 857"/>
              <a:gd name="T3" fmla="*/ 0 h 218"/>
              <a:gd name="T4" fmla="*/ 857 w 857"/>
              <a:gd name="T5" fmla="*/ 0 h 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7" h="218">
                <a:moveTo>
                  <a:pt x="0" y="218"/>
                </a:moveTo>
                <a:lnTo>
                  <a:pt x="0" y="0"/>
                </a:lnTo>
                <a:lnTo>
                  <a:pt x="857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9" name="Rectangle 94"/>
          <p:cNvSpPr>
            <a:spLocks noChangeArrowheads="1"/>
          </p:cNvSpPr>
          <p:nvPr/>
        </p:nvSpPr>
        <p:spPr bwMode="auto">
          <a:xfrm>
            <a:off x="2933700" y="5922963"/>
            <a:ext cx="1529265" cy="153888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Edmonstonwt.USA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/54_A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Freeform 95"/>
          <p:cNvSpPr>
            <a:spLocks/>
          </p:cNvSpPr>
          <p:nvPr/>
        </p:nvSpPr>
        <p:spPr bwMode="auto">
          <a:xfrm>
            <a:off x="2176463" y="5972175"/>
            <a:ext cx="752475" cy="127000"/>
          </a:xfrm>
          <a:custGeom>
            <a:avLst/>
            <a:gdLst>
              <a:gd name="T0" fmla="*/ 0 w 474"/>
              <a:gd name="T1" fmla="*/ 80 h 80"/>
              <a:gd name="T2" fmla="*/ 0 w 474"/>
              <a:gd name="T3" fmla="*/ 0 h 80"/>
              <a:gd name="T4" fmla="*/ 474 w 474"/>
              <a:gd name="T5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4" h="80">
                <a:moveTo>
                  <a:pt x="0" y="80"/>
                </a:moveTo>
                <a:lnTo>
                  <a:pt x="0" y="0"/>
                </a:lnTo>
                <a:lnTo>
                  <a:pt x="474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61" name="Rectangle 96"/>
          <p:cNvSpPr>
            <a:spLocks noChangeArrowheads="1"/>
          </p:cNvSpPr>
          <p:nvPr/>
        </p:nvSpPr>
        <p:spPr bwMode="auto">
          <a:xfrm>
            <a:off x="3790950" y="6061075"/>
            <a:ext cx="1298432" cy="153888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NewYork.USA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/94_B3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Freeform 97"/>
          <p:cNvSpPr>
            <a:spLocks/>
          </p:cNvSpPr>
          <p:nvPr/>
        </p:nvSpPr>
        <p:spPr bwMode="auto">
          <a:xfrm>
            <a:off x="3270250" y="6111875"/>
            <a:ext cx="515938" cy="119063"/>
          </a:xfrm>
          <a:custGeom>
            <a:avLst/>
            <a:gdLst>
              <a:gd name="T0" fmla="*/ 0 w 325"/>
              <a:gd name="T1" fmla="*/ 75 h 75"/>
              <a:gd name="T2" fmla="*/ 0 w 325"/>
              <a:gd name="T3" fmla="*/ 0 h 75"/>
              <a:gd name="T4" fmla="*/ 325 w 325"/>
              <a:gd name="T5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5" h="75">
                <a:moveTo>
                  <a:pt x="0" y="75"/>
                </a:moveTo>
                <a:lnTo>
                  <a:pt x="0" y="0"/>
                </a:lnTo>
                <a:lnTo>
                  <a:pt x="325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63" name="Rectangle 98"/>
          <p:cNvSpPr>
            <a:spLocks noChangeArrowheads="1"/>
          </p:cNvSpPr>
          <p:nvPr/>
        </p:nvSpPr>
        <p:spPr bwMode="auto">
          <a:xfrm>
            <a:off x="3995738" y="6200775"/>
            <a:ext cx="1240724" cy="1538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Ibandan.Nie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/97/1 B3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Freeform 99"/>
          <p:cNvSpPr>
            <a:spLocks/>
          </p:cNvSpPr>
          <p:nvPr/>
        </p:nvSpPr>
        <p:spPr bwMode="auto">
          <a:xfrm>
            <a:off x="3748088" y="6249988"/>
            <a:ext cx="242888" cy="101600"/>
          </a:xfrm>
          <a:custGeom>
            <a:avLst/>
            <a:gdLst>
              <a:gd name="T0" fmla="*/ 0 w 153"/>
              <a:gd name="T1" fmla="*/ 64 h 64"/>
              <a:gd name="T2" fmla="*/ 0 w 153"/>
              <a:gd name="T3" fmla="*/ 0 h 64"/>
              <a:gd name="T4" fmla="*/ 153 w 153"/>
              <a:gd name="T5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3" h="64">
                <a:moveTo>
                  <a:pt x="0" y="64"/>
                </a:moveTo>
                <a:lnTo>
                  <a:pt x="0" y="0"/>
                </a:lnTo>
                <a:lnTo>
                  <a:pt x="15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65" name="Rectangle 100"/>
          <p:cNvSpPr>
            <a:spLocks noChangeArrowheads="1"/>
          </p:cNvSpPr>
          <p:nvPr/>
        </p:nvSpPr>
        <p:spPr bwMode="auto">
          <a:xfrm>
            <a:off x="4929188" y="6340475"/>
            <a:ext cx="3129062" cy="153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Kansas.USA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/1.12/2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Ethiopia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Freeform 101"/>
          <p:cNvSpPr>
            <a:spLocks/>
          </p:cNvSpPr>
          <p:nvPr/>
        </p:nvSpPr>
        <p:spPr bwMode="auto">
          <a:xfrm>
            <a:off x="4924425" y="6389688"/>
            <a:ext cx="0" cy="66675"/>
          </a:xfrm>
          <a:custGeom>
            <a:avLst/>
            <a:gdLst>
              <a:gd name="T0" fmla="*/ 42 h 42"/>
              <a:gd name="T1" fmla="*/ 0 h 42"/>
              <a:gd name="T2" fmla="*/ 0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4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67" name="Rectangle 102"/>
          <p:cNvSpPr>
            <a:spLocks noChangeArrowheads="1"/>
          </p:cNvSpPr>
          <p:nvPr/>
        </p:nvSpPr>
        <p:spPr bwMode="auto">
          <a:xfrm>
            <a:off x="4929188" y="6478588"/>
            <a:ext cx="21881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North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Khazakhstan.KAZ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/17.15/ 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Freeform 103"/>
          <p:cNvSpPr>
            <a:spLocks/>
          </p:cNvSpPr>
          <p:nvPr/>
        </p:nvSpPr>
        <p:spPr bwMode="auto">
          <a:xfrm>
            <a:off x="4924425" y="6462713"/>
            <a:ext cx="0" cy="66675"/>
          </a:xfrm>
          <a:custGeom>
            <a:avLst/>
            <a:gdLst>
              <a:gd name="T0" fmla="*/ 0 h 42"/>
              <a:gd name="T1" fmla="*/ 42 h 42"/>
              <a:gd name="T2" fmla="*/ 42 h 4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2">
                <a:moveTo>
                  <a:pt x="0" y="0"/>
                </a:moveTo>
                <a:lnTo>
                  <a:pt x="0" y="42"/>
                </a:lnTo>
                <a:lnTo>
                  <a:pt x="0" y="4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69" name="Freeform 104"/>
          <p:cNvSpPr>
            <a:spLocks/>
          </p:cNvSpPr>
          <p:nvPr/>
        </p:nvSpPr>
        <p:spPr bwMode="auto">
          <a:xfrm>
            <a:off x="3748088" y="6357938"/>
            <a:ext cx="1176338" cy="101600"/>
          </a:xfrm>
          <a:custGeom>
            <a:avLst/>
            <a:gdLst>
              <a:gd name="T0" fmla="*/ 0 w 741"/>
              <a:gd name="T1" fmla="*/ 0 h 64"/>
              <a:gd name="T2" fmla="*/ 0 w 741"/>
              <a:gd name="T3" fmla="*/ 64 h 64"/>
              <a:gd name="T4" fmla="*/ 741 w 741"/>
              <a:gd name="T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1" h="64">
                <a:moveTo>
                  <a:pt x="0" y="0"/>
                </a:moveTo>
                <a:lnTo>
                  <a:pt x="0" y="64"/>
                </a:lnTo>
                <a:lnTo>
                  <a:pt x="741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70" name="Freeform 105"/>
          <p:cNvSpPr>
            <a:spLocks/>
          </p:cNvSpPr>
          <p:nvPr/>
        </p:nvSpPr>
        <p:spPr bwMode="auto">
          <a:xfrm>
            <a:off x="3270250" y="6235700"/>
            <a:ext cx="477838" cy="119063"/>
          </a:xfrm>
          <a:custGeom>
            <a:avLst/>
            <a:gdLst>
              <a:gd name="T0" fmla="*/ 0 w 301"/>
              <a:gd name="T1" fmla="*/ 0 h 75"/>
              <a:gd name="T2" fmla="*/ 0 w 301"/>
              <a:gd name="T3" fmla="*/ 75 h 75"/>
              <a:gd name="T4" fmla="*/ 301 w 301"/>
              <a:gd name="T5" fmla="*/ 75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1" h="75">
                <a:moveTo>
                  <a:pt x="0" y="0"/>
                </a:moveTo>
                <a:lnTo>
                  <a:pt x="0" y="75"/>
                </a:lnTo>
                <a:lnTo>
                  <a:pt x="301" y="7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71" name="Freeform 106"/>
          <p:cNvSpPr>
            <a:spLocks/>
          </p:cNvSpPr>
          <p:nvPr/>
        </p:nvSpPr>
        <p:spPr bwMode="auto">
          <a:xfrm>
            <a:off x="2176463" y="6105525"/>
            <a:ext cx="1093788" cy="127000"/>
          </a:xfrm>
          <a:custGeom>
            <a:avLst/>
            <a:gdLst>
              <a:gd name="T0" fmla="*/ 0 w 689"/>
              <a:gd name="T1" fmla="*/ 0 h 80"/>
              <a:gd name="T2" fmla="*/ 0 w 689"/>
              <a:gd name="T3" fmla="*/ 80 h 80"/>
              <a:gd name="T4" fmla="*/ 689 w 689"/>
              <a:gd name="T5" fmla="*/ 8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89" h="80">
                <a:moveTo>
                  <a:pt x="0" y="0"/>
                </a:moveTo>
                <a:lnTo>
                  <a:pt x="0" y="80"/>
                </a:lnTo>
                <a:lnTo>
                  <a:pt x="689" y="8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72" name="Freeform 107"/>
          <p:cNvSpPr>
            <a:spLocks/>
          </p:cNvSpPr>
          <p:nvPr/>
        </p:nvSpPr>
        <p:spPr bwMode="auto">
          <a:xfrm>
            <a:off x="1114425" y="5754688"/>
            <a:ext cx="1062038" cy="347663"/>
          </a:xfrm>
          <a:custGeom>
            <a:avLst/>
            <a:gdLst>
              <a:gd name="T0" fmla="*/ 0 w 669"/>
              <a:gd name="T1" fmla="*/ 0 h 219"/>
              <a:gd name="T2" fmla="*/ 0 w 669"/>
              <a:gd name="T3" fmla="*/ 219 h 219"/>
              <a:gd name="T4" fmla="*/ 669 w 669"/>
              <a:gd name="T5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69" h="219">
                <a:moveTo>
                  <a:pt x="0" y="0"/>
                </a:moveTo>
                <a:lnTo>
                  <a:pt x="0" y="219"/>
                </a:lnTo>
                <a:lnTo>
                  <a:pt x="669" y="21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73" name="Rectangle 108"/>
          <p:cNvSpPr>
            <a:spLocks noChangeArrowheads="1"/>
          </p:cNvSpPr>
          <p:nvPr/>
        </p:nvSpPr>
        <p:spPr bwMode="auto">
          <a:xfrm>
            <a:off x="4762500" y="6484938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74" name="Rectangle 109"/>
          <p:cNvSpPr>
            <a:spLocks noChangeArrowheads="1"/>
          </p:cNvSpPr>
          <p:nvPr/>
        </p:nvSpPr>
        <p:spPr bwMode="auto">
          <a:xfrm>
            <a:off x="3586163" y="6380163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75" name="Rectangle 110"/>
          <p:cNvSpPr>
            <a:spLocks noChangeArrowheads="1"/>
          </p:cNvSpPr>
          <p:nvPr/>
        </p:nvSpPr>
        <p:spPr bwMode="auto">
          <a:xfrm>
            <a:off x="3108325" y="6259513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76" name="Rectangle 111"/>
          <p:cNvSpPr>
            <a:spLocks noChangeArrowheads="1"/>
          </p:cNvSpPr>
          <p:nvPr/>
        </p:nvSpPr>
        <p:spPr bwMode="auto">
          <a:xfrm>
            <a:off x="2300288" y="5248375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79" name="Rectangle 114"/>
          <p:cNvSpPr>
            <a:spLocks noChangeArrowheads="1"/>
          </p:cNvSpPr>
          <p:nvPr/>
        </p:nvSpPr>
        <p:spPr bwMode="auto">
          <a:xfrm>
            <a:off x="4481513" y="4675188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756" name="Rectangle 116"/>
          <p:cNvSpPr>
            <a:spLocks noChangeArrowheads="1"/>
          </p:cNvSpPr>
          <p:nvPr/>
        </p:nvSpPr>
        <p:spPr bwMode="auto">
          <a:xfrm>
            <a:off x="3365500" y="4806334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764" name="Line 122"/>
          <p:cNvSpPr>
            <a:spLocks noChangeShapeType="1"/>
          </p:cNvSpPr>
          <p:nvPr/>
        </p:nvSpPr>
        <p:spPr bwMode="auto">
          <a:xfrm>
            <a:off x="1590675" y="6735763"/>
            <a:ext cx="709613" cy="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69" name="Line 123"/>
          <p:cNvSpPr>
            <a:spLocks noChangeShapeType="1"/>
          </p:cNvSpPr>
          <p:nvPr/>
        </p:nvSpPr>
        <p:spPr bwMode="auto">
          <a:xfrm>
            <a:off x="1590675" y="6713538"/>
            <a:ext cx="0" cy="460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70" name="Line 124"/>
          <p:cNvSpPr>
            <a:spLocks noChangeShapeType="1"/>
          </p:cNvSpPr>
          <p:nvPr/>
        </p:nvSpPr>
        <p:spPr bwMode="auto">
          <a:xfrm>
            <a:off x="2300288" y="6713538"/>
            <a:ext cx="0" cy="460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71" name="Rectangle 125"/>
          <p:cNvSpPr>
            <a:spLocks noChangeArrowheads="1"/>
          </p:cNvSpPr>
          <p:nvPr/>
        </p:nvSpPr>
        <p:spPr bwMode="auto">
          <a:xfrm>
            <a:off x="1917700" y="676433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62" name="Прямоугольник 261"/>
          <p:cNvSpPr/>
          <p:nvPr/>
        </p:nvSpPr>
        <p:spPr>
          <a:xfrm>
            <a:off x="6684979" y="1140393"/>
            <a:ext cx="2341350" cy="867602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Kazakhstan 2341 cases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D8 (5 </a:t>
            </a:r>
            <a:r>
              <a:rPr lang="en-US" sz="1400" dirty="0" err="1" smtClean="0">
                <a:solidFill>
                  <a:schemeClr val="tx1"/>
                </a:solidFill>
              </a:rPr>
              <a:t>seq</a:t>
            </a:r>
            <a:r>
              <a:rPr lang="en-US" sz="1400" dirty="0" smtClean="0">
                <a:solidFill>
                  <a:schemeClr val="tx1"/>
                </a:solidFill>
              </a:rPr>
              <a:t>, var. 3 gen. lin.)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B3</a:t>
            </a:r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22778" name="Прямая со стрелкой 22777"/>
          <p:cNvCxnSpPr/>
          <p:nvPr/>
        </p:nvCxnSpPr>
        <p:spPr>
          <a:xfrm flipH="1">
            <a:off x="6604296" y="2163764"/>
            <a:ext cx="2144168" cy="1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 стрелкой 263"/>
          <p:cNvCxnSpPr/>
          <p:nvPr/>
        </p:nvCxnSpPr>
        <p:spPr>
          <a:xfrm flipH="1">
            <a:off x="7676380" y="2179638"/>
            <a:ext cx="1072084" cy="2148631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Прямая соединительная линия 271"/>
          <p:cNvCxnSpPr/>
          <p:nvPr/>
        </p:nvCxnSpPr>
        <p:spPr>
          <a:xfrm flipH="1">
            <a:off x="8517716" y="2163764"/>
            <a:ext cx="230748" cy="32353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Прямая со стрелкой 277"/>
          <p:cNvCxnSpPr/>
          <p:nvPr/>
        </p:nvCxnSpPr>
        <p:spPr>
          <a:xfrm flipH="1" flipV="1">
            <a:off x="6670255" y="5401469"/>
            <a:ext cx="1847461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Прямая соединительная линия 288"/>
          <p:cNvCxnSpPr/>
          <p:nvPr/>
        </p:nvCxnSpPr>
        <p:spPr>
          <a:xfrm flipH="1">
            <a:off x="8684840" y="2177951"/>
            <a:ext cx="63624" cy="439338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Прямая со стрелкой 292"/>
          <p:cNvCxnSpPr/>
          <p:nvPr/>
        </p:nvCxnSpPr>
        <p:spPr>
          <a:xfrm flipH="1" flipV="1">
            <a:off x="7157084" y="6569744"/>
            <a:ext cx="1527756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Прямая соединительная линия 298"/>
          <p:cNvCxnSpPr/>
          <p:nvPr/>
        </p:nvCxnSpPr>
        <p:spPr>
          <a:xfrm>
            <a:off x="8892480" y="2163763"/>
            <a:ext cx="0" cy="2973387"/>
          </a:xfrm>
          <a:prstGeom prst="line">
            <a:avLst/>
          </a:prstGeom>
          <a:ln w="15875">
            <a:solidFill>
              <a:srgbClr val="2569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Прямая со стрелкой 299"/>
          <p:cNvCxnSpPr/>
          <p:nvPr/>
        </p:nvCxnSpPr>
        <p:spPr>
          <a:xfrm flipH="1" flipV="1">
            <a:off x="6804563" y="5113959"/>
            <a:ext cx="2087917" cy="1588"/>
          </a:xfrm>
          <a:prstGeom prst="straightConnector1">
            <a:avLst/>
          </a:prstGeom>
          <a:ln w="15875">
            <a:solidFill>
              <a:srgbClr val="25693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Прямая со стрелкой 304"/>
          <p:cNvCxnSpPr/>
          <p:nvPr/>
        </p:nvCxnSpPr>
        <p:spPr>
          <a:xfrm flipH="1">
            <a:off x="6118086" y="2126861"/>
            <a:ext cx="1900412" cy="531358"/>
          </a:xfrm>
          <a:prstGeom prst="straightConnector1">
            <a:avLst/>
          </a:prstGeom>
          <a:ln w="158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Прямая со стрелкой 305"/>
          <p:cNvCxnSpPr/>
          <p:nvPr/>
        </p:nvCxnSpPr>
        <p:spPr>
          <a:xfrm flipH="1">
            <a:off x="6372629" y="2172544"/>
            <a:ext cx="2512756" cy="408731"/>
          </a:xfrm>
          <a:prstGeom prst="straightConnector1">
            <a:avLst/>
          </a:prstGeom>
          <a:ln w="15875">
            <a:solidFill>
              <a:srgbClr val="25693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Прямая соединительная линия 307"/>
          <p:cNvCxnSpPr/>
          <p:nvPr/>
        </p:nvCxnSpPr>
        <p:spPr>
          <a:xfrm flipH="1">
            <a:off x="8640452" y="2179638"/>
            <a:ext cx="108012" cy="342728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Прямая со стрелкой 308"/>
          <p:cNvCxnSpPr/>
          <p:nvPr/>
        </p:nvCxnSpPr>
        <p:spPr>
          <a:xfrm flipH="1">
            <a:off x="6364962" y="5606924"/>
            <a:ext cx="2275490" cy="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Прямоугольник 317"/>
          <p:cNvSpPr/>
          <p:nvPr/>
        </p:nvSpPr>
        <p:spPr>
          <a:xfrm>
            <a:off x="6526215" y="1023971"/>
            <a:ext cx="2341350" cy="947038"/>
          </a:xfrm>
          <a:prstGeom prst="rect">
            <a:avLst/>
          </a:prstGeom>
          <a:solidFill>
            <a:schemeClr val="bg1"/>
          </a:solidFill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Kyrgyzstan 21343 rep. cases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D8 MVs/</a:t>
            </a:r>
            <a:r>
              <a:rPr lang="en-US" sz="1400" dirty="0" err="1" smtClean="0">
                <a:solidFill>
                  <a:schemeClr val="tx1"/>
                </a:solidFill>
              </a:rPr>
              <a:t>Chui.KGZ</a:t>
            </a:r>
            <a:r>
              <a:rPr lang="en-US" sz="1400" dirty="0" smtClean="0">
                <a:solidFill>
                  <a:schemeClr val="tx1"/>
                </a:solidFill>
              </a:rPr>
              <a:t>/53.14</a:t>
            </a:r>
            <a:r>
              <a:rPr lang="en-US" sz="1400" dirty="0">
                <a:solidFill>
                  <a:schemeClr val="tx1"/>
                </a:solidFill>
              </a:rPr>
              <a:t>/ Named strain 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321" name="Прямая со стрелкой 320"/>
          <p:cNvCxnSpPr/>
          <p:nvPr/>
        </p:nvCxnSpPr>
        <p:spPr>
          <a:xfrm flipH="1">
            <a:off x="6493719" y="2163763"/>
            <a:ext cx="2406342" cy="1925638"/>
          </a:xfrm>
          <a:prstGeom prst="straightConnector1">
            <a:avLst/>
          </a:prstGeom>
          <a:ln w="15875">
            <a:solidFill>
              <a:srgbClr val="25693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Прямая со стрелкой 322"/>
          <p:cNvCxnSpPr/>
          <p:nvPr/>
        </p:nvCxnSpPr>
        <p:spPr>
          <a:xfrm flipH="1">
            <a:off x="5894875" y="2163763"/>
            <a:ext cx="1946055" cy="137218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Прямоугольник 325"/>
          <p:cNvSpPr/>
          <p:nvPr/>
        </p:nvSpPr>
        <p:spPr>
          <a:xfrm>
            <a:off x="6564088" y="1092800"/>
            <a:ext cx="2341350" cy="947038"/>
          </a:xfrm>
          <a:prstGeom prst="rect">
            <a:avLst/>
          </a:prstGeom>
          <a:solidFill>
            <a:schemeClr val="bg1"/>
          </a:solidFill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Armenia 33 cases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D8 MVi/Villupuram.IND/03.07</a:t>
            </a:r>
            <a:r>
              <a:rPr lang="en-US" sz="1400" dirty="0" smtClean="0">
                <a:solidFill>
                  <a:schemeClr val="tx1"/>
                </a:solidFill>
              </a:rPr>
              <a:t>/ </a:t>
            </a:r>
            <a:r>
              <a:rPr lang="en-US" sz="1400" dirty="0">
                <a:solidFill>
                  <a:schemeClr val="tx1"/>
                </a:solidFill>
              </a:rPr>
              <a:t>Named strain 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76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" grpId="0" animBg="1"/>
      <p:bldP spid="296" grpId="1" animBg="1"/>
      <p:bldP spid="327" grpId="0" animBg="1"/>
      <p:bldP spid="327" grpId="1" animBg="1"/>
      <p:bldP spid="319" grpId="0" animBg="1"/>
      <p:bldP spid="319" grpId="1" animBg="1"/>
      <p:bldP spid="320" grpId="0" animBg="1"/>
      <p:bldP spid="320" grpId="1" animBg="1"/>
      <p:bldP spid="298" grpId="0" animBg="1"/>
      <p:bldP spid="298" grpId="1" animBg="1"/>
      <p:bldP spid="297" grpId="0" animBg="1"/>
      <p:bldP spid="297" grpId="1" animBg="1"/>
      <p:bldP spid="261" grpId="0" animBg="1"/>
      <p:bldP spid="261" grpId="1" animBg="1"/>
      <p:bldP spid="260" grpId="0" animBg="1"/>
      <p:bldP spid="260" grpId="1" animBg="1"/>
      <p:bldP spid="259" grpId="1" animBg="1"/>
      <p:bldP spid="259" grpId="2" animBg="1"/>
      <p:bldP spid="257" grpId="0" animBg="1"/>
      <p:bldP spid="257" grpId="1" animBg="1"/>
      <p:bldP spid="258" grpId="0" animBg="1"/>
      <p:bldP spid="258" grpId="1" animBg="1"/>
      <p:bldP spid="256" grpId="0" animBg="1"/>
      <p:bldP spid="256" grpId="1" animBg="1"/>
      <p:bldP spid="262" grpId="0" animBg="1"/>
      <p:bldP spid="262" grpId="1" animBg="1"/>
      <p:bldP spid="318" grpId="0" animBg="1"/>
      <p:bldP spid="318" grpId="1" animBg="1"/>
      <p:bldP spid="326" grpId="0" animBg="1"/>
      <p:bldP spid="3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Прямоугольник 353"/>
          <p:cNvSpPr/>
          <p:nvPr/>
        </p:nvSpPr>
        <p:spPr>
          <a:xfrm>
            <a:off x="3772180" y="654843"/>
            <a:ext cx="5120300" cy="2928838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Russia 2015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Kyrgyzstan – linked 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cases</a:t>
            </a:r>
          </a:p>
        </p:txBody>
      </p:sp>
      <p:sp>
        <p:nvSpPr>
          <p:cNvPr id="353" name="Прямоугольник 352"/>
          <p:cNvSpPr/>
          <p:nvPr/>
        </p:nvSpPr>
        <p:spPr>
          <a:xfrm>
            <a:off x="3772180" y="3583681"/>
            <a:ext cx="4122576" cy="1416709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Kyrgyzstan                          2015 </a:t>
            </a:r>
          </a:p>
        </p:txBody>
      </p:sp>
      <p:sp>
        <p:nvSpPr>
          <p:cNvPr id="352" name="Прямоугольник 351"/>
          <p:cNvSpPr/>
          <p:nvPr/>
        </p:nvSpPr>
        <p:spPr>
          <a:xfrm>
            <a:off x="3760826" y="5053706"/>
            <a:ext cx="3773889" cy="982194"/>
          </a:xfrm>
          <a:prstGeom prst="rect">
            <a:avLst/>
          </a:prstGeom>
          <a:solidFill>
            <a:schemeClr val="bg1"/>
          </a:solidFill>
          <a:ln w="22225">
            <a:solidFill>
              <a:srgbClr val="2569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  2014</a:t>
            </a:r>
          </a:p>
        </p:txBody>
      </p:sp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0" y="0"/>
            <a:ext cx="3571868" cy="928694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000" i="0" dirty="0">
                <a:solidFill>
                  <a:schemeClr val="bg1"/>
                </a:solidFill>
              </a:rPr>
              <a:t>Kyrgyzstan </a:t>
            </a:r>
            <a:r>
              <a:rPr lang="en-US" altLang="ru-RU" sz="2000" i="0" dirty="0" smtClean="0">
                <a:solidFill>
                  <a:schemeClr val="bg1"/>
                </a:solidFill>
              </a:rPr>
              <a:t>and </a:t>
            </a:r>
            <a:r>
              <a:rPr lang="en-US" altLang="ru-RU" sz="2000" i="0" dirty="0">
                <a:solidFill>
                  <a:schemeClr val="bg1"/>
                </a:solidFill>
              </a:rPr>
              <a:t>linked </a:t>
            </a:r>
          </a:p>
          <a:p>
            <a:pPr algn="ctr" eaLnBrk="1" hangingPunct="1"/>
            <a:r>
              <a:rPr lang="ru-RU" altLang="ru-RU" sz="2000" i="0" dirty="0" smtClean="0">
                <a:solidFill>
                  <a:schemeClr val="bg1"/>
                </a:solidFill>
              </a:rPr>
              <a:t>с</a:t>
            </a:r>
            <a:r>
              <a:rPr lang="en-US" altLang="ru-RU" sz="2000" i="0" dirty="0" err="1" smtClean="0">
                <a:solidFill>
                  <a:schemeClr val="bg1"/>
                </a:solidFill>
              </a:rPr>
              <a:t>ases</a:t>
            </a:r>
            <a:r>
              <a:rPr lang="en-US" altLang="ru-RU" sz="2000" i="0" dirty="0" smtClean="0">
                <a:solidFill>
                  <a:schemeClr val="bg1"/>
                </a:solidFill>
              </a:rPr>
              <a:t> in Russia</a:t>
            </a:r>
            <a:endParaRPr lang="en-US" altLang="ru-RU" sz="2000" i="0" dirty="0">
              <a:solidFill>
                <a:schemeClr val="bg1"/>
              </a:solidFill>
            </a:endParaRPr>
          </a:p>
        </p:txBody>
      </p:sp>
      <p:sp>
        <p:nvSpPr>
          <p:cNvPr id="22653" name="Rectangle 6"/>
          <p:cNvSpPr>
            <a:spLocks noChangeArrowheads="1"/>
          </p:cNvSpPr>
          <p:nvPr/>
        </p:nvSpPr>
        <p:spPr bwMode="auto">
          <a:xfrm>
            <a:off x="3732456" y="654843"/>
            <a:ext cx="239809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Tyumen.RUS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/4.15/ </a:t>
            </a:r>
            <a:r>
              <a:rPr lang="en-US" altLang="ru-RU" sz="1000" dirty="0">
                <a:solidFill>
                  <a:srgbClr val="000000"/>
                </a:solidFill>
              </a:rPr>
              <a:t> Imp. Kyrgyzstan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54" name="Freeform 7"/>
          <p:cNvSpPr>
            <a:spLocks/>
          </p:cNvSpPr>
          <p:nvPr/>
        </p:nvSpPr>
        <p:spPr bwMode="auto">
          <a:xfrm>
            <a:off x="3727693" y="713580"/>
            <a:ext cx="0" cy="79375"/>
          </a:xfrm>
          <a:custGeom>
            <a:avLst/>
            <a:gdLst>
              <a:gd name="T0" fmla="*/ 50 h 50"/>
              <a:gd name="T1" fmla="*/ 0 h 50"/>
              <a:gd name="T2" fmla="*/ 0 h 5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0">
                <a:moveTo>
                  <a:pt x="0" y="5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655" name="Rectangle 8"/>
          <p:cNvSpPr>
            <a:spLocks noChangeArrowheads="1"/>
          </p:cNvSpPr>
          <p:nvPr/>
        </p:nvSpPr>
        <p:spPr bwMode="auto">
          <a:xfrm>
            <a:off x="3732456" y="818355"/>
            <a:ext cx="24686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Tyumen.RUS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/11.15/ </a:t>
            </a:r>
            <a:r>
              <a:rPr lang="en-US" altLang="ru-RU" sz="1000" dirty="0">
                <a:solidFill>
                  <a:srgbClr val="000000"/>
                </a:solidFill>
              </a:rPr>
              <a:t> Imp. Kyrgyzstan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Freeform 9"/>
          <p:cNvSpPr>
            <a:spLocks/>
          </p:cNvSpPr>
          <p:nvPr/>
        </p:nvSpPr>
        <p:spPr bwMode="auto">
          <a:xfrm>
            <a:off x="3727693" y="799305"/>
            <a:ext cx="0" cy="77787"/>
          </a:xfrm>
          <a:custGeom>
            <a:avLst/>
            <a:gdLst>
              <a:gd name="T0" fmla="*/ 0 h 49"/>
              <a:gd name="T1" fmla="*/ 49 h 49"/>
              <a:gd name="T2" fmla="*/ 49 h 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9">
                <a:moveTo>
                  <a:pt x="0" y="0"/>
                </a:moveTo>
                <a:lnTo>
                  <a:pt x="0" y="49"/>
                </a:lnTo>
                <a:lnTo>
                  <a:pt x="0" y="4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2" name="Rectangle 10"/>
          <p:cNvSpPr>
            <a:spLocks noChangeArrowheads="1"/>
          </p:cNvSpPr>
          <p:nvPr/>
        </p:nvSpPr>
        <p:spPr bwMode="auto">
          <a:xfrm>
            <a:off x="3732456" y="981868"/>
            <a:ext cx="254556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Stavropol.RUS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/19.15/ </a:t>
            </a:r>
            <a:r>
              <a:rPr lang="en-US" altLang="ru-RU" sz="1000" dirty="0">
                <a:solidFill>
                  <a:srgbClr val="000000"/>
                </a:solidFill>
              </a:rPr>
              <a:t> Imp. Kyrgyzstan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Freeform 11"/>
          <p:cNvSpPr>
            <a:spLocks/>
          </p:cNvSpPr>
          <p:nvPr/>
        </p:nvSpPr>
        <p:spPr bwMode="auto">
          <a:xfrm>
            <a:off x="3727693" y="880268"/>
            <a:ext cx="0" cy="160337"/>
          </a:xfrm>
          <a:custGeom>
            <a:avLst/>
            <a:gdLst>
              <a:gd name="T0" fmla="*/ 0 h 101"/>
              <a:gd name="T1" fmla="*/ 101 h 101"/>
              <a:gd name="T2" fmla="*/ 101 h 10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01">
                <a:moveTo>
                  <a:pt x="0" y="0"/>
                </a:moveTo>
                <a:lnTo>
                  <a:pt x="0" y="101"/>
                </a:lnTo>
                <a:lnTo>
                  <a:pt x="0" y="101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4" name="Rectangle 12"/>
          <p:cNvSpPr>
            <a:spLocks noChangeArrowheads="1"/>
          </p:cNvSpPr>
          <p:nvPr/>
        </p:nvSpPr>
        <p:spPr bwMode="auto">
          <a:xfrm>
            <a:off x="3732456" y="1145380"/>
            <a:ext cx="318997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Dagestan.RUS/20.15/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Freeform 13"/>
          <p:cNvSpPr>
            <a:spLocks/>
          </p:cNvSpPr>
          <p:nvPr/>
        </p:nvSpPr>
        <p:spPr bwMode="auto">
          <a:xfrm>
            <a:off x="3727693" y="962818"/>
            <a:ext cx="0" cy="241300"/>
          </a:xfrm>
          <a:custGeom>
            <a:avLst/>
            <a:gdLst>
              <a:gd name="T0" fmla="*/ 0 h 152"/>
              <a:gd name="T1" fmla="*/ 152 h 152"/>
              <a:gd name="T2" fmla="*/ 152 h 15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52">
                <a:moveTo>
                  <a:pt x="0" y="0"/>
                </a:moveTo>
                <a:lnTo>
                  <a:pt x="0" y="152"/>
                </a:lnTo>
                <a:lnTo>
                  <a:pt x="0" y="15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6" name="Rectangle 14"/>
          <p:cNvSpPr>
            <a:spLocks noChangeArrowheads="1"/>
          </p:cNvSpPr>
          <p:nvPr/>
        </p:nvSpPr>
        <p:spPr bwMode="auto">
          <a:xfrm>
            <a:off x="3732456" y="1308893"/>
            <a:ext cx="217046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MVs/Ufa.RUS/16.15/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Freeform 15"/>
          <p:cNvSpPr>
            <a:spLocks/>
          </p:cNvSpPr>
          <p:nvPr/>
        </p:nvSpPr>
        <p:spPr bwMode="auto">
          <a:xfrm>
            <a:off x="3727693" y="1043780"/>
            <a:ext cx="0" cy="323850"/>
          </a:xfrm>
          <a:custGeom>
            <a:avLst/>
            <a:gdLst>
              <a:gd name="T0" fmla="*/ 0 h 204"/>
              <a:gd name="T1" fmla="*/ 204 h 204"/>
              <a:gd name="T2" fmla="*/ 204 h 20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04">
                <a:moveTo>
                  <a:pt x="0" y="0"/>
                </a:moveTo>
                <a:lnTo>
                  <a:pt x="0" y="204"/>
                </a:lnTo>
                <a:lnTo>
                  <a:pt x="0" y="20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8" name="Rectangle 16"/>
          <p:cNvSpPr>
            <a:spLocks noChangeArrowheads="1"/>
          </p:cNvSpPr>
          <p:nvPr/>
        </p:nvSpPr>
        <p:spPr bwMode="auto">
          <a:xfrm>
            <a:off x="3964231" y="1470818"/>
            <a:ext cx="263373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MVs/Novosibirsk.RUS/19.15/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Freeform 17"/>
          <p:cNvSpPr>
            <a:spLocks/>
          </p:cNvSpPr>
          <p:nvPr/>
        </p:nvSpPr>
        <p:spPr bwMode="auto">
          <a:xfrm>
            <a:off x="3727693" y="1126330"/>
            <a:ext cx="231775" cy="403225"/>
          </a:xfrm>
          <a:custGeom>
            <a:avLst/>
            <a:gdLst>
              <a:gd name="T0" fmla="*/ 0 w 146"/>
              <a:gd name="T1" fmla="*/ 0 h 254"/>
              <a:gd name="T2" fmla="*/ 0 w 146"/>
              <a:gd name="T3" fmla="*/ 254 h 254"/>
              <a:gd name="T4" fmla="*/ 146 w 146"/>
              <a:gd name="T5" fmla="*/ 254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6" h="254">
                <a:moveTo>
                  <a:pt x="0" y="0"/>
                </a:moveTo>
                <a:lnTo>
                  <a:pt x="0" y="254"/>
                </a:lnTo>
                <a:lnTo>
                  <a:pt x="146" y="25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52" name="Rectangle 18"/>
          <p:cNvSpPr>
            <a:spLocks noChangeArrowheads="1"/>
          </p:cNvSpPr>
          <p:nvPr/>
        </p:nvSpPr>
        <p:spPr bwMode="auto">
          <a:xfrm>
            <a:off x="3732456" y="1634330"/>
            <a:ext cx="24413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MVs/Moscow.RUS/17.15/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Freeform 19"/>
          <p:cNvSpPr>
            <a:spLocks/>
          </p:cNvSpPr>
          <p:nvPr/>
        </p:nvSpPr>
        <p:spPr bwMode="auto">
          <a:xfrm>
            <a:off x="3727693" y="1207293"/>
            <a:ext cx="0" cy="485775"/>
          </a:xfrm>
          <a:custGeom>
            <a:avLst/>
            <a:gdLst>
              <a:gd name="T0" fmla="*/ 0 h 306"/>
              <a:gd name="T1" fmla="*/ 306 h 306"/>
              <a:gd name="T2" fmla="*/ 306 h 30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06">
                <a:moveTo>
                  <a:pt x="0" y="0"/>
                </a:moveTo>
                <a:lnTo>
                  <a:pt x="0" y="306"/>
                </a:lnTo>
                <a:lnTo>
                  <a:pt x="0" y="30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5" name="Rectangle 20"/>
          <p:cNvSpPr>
            <a:spLocks noChangeArrowheads="1"/>
          </p:cNvSpPr>
          <p:nvPr/>
        </p:nvSpPr>
        <p:spPr bwMode="auto">
          <a:xfrm>
            <a:off x="3732456" y="1797843"/>
            <a:ext cx="25471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MVs/Moscow.RUS/16.15/8/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Freeform 21"/>
          <p:cNvSpPr>
            <a:spLocks/>
          </p:cNvSpPr>
          <p:nvPr/>
        </p:nvSpPr>
        <p:spPr bwMode="auto">
          <a:xfrm>
            <a:off x="3727693" y="1288255"/>
            <a:ext cx="0" cy="568325"/>
          </a:xfrm>
          <a:custGeom>
            <a:avLst/>
            <a:gdLst>
              <a:gd name="T0" fmla="*/ 0 h 358"/>
              <a:gd name="T1" fmla="*/ 358 h 358"/>
              <a:gd name="T2" fmla="*/ 358 h 35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58">
                <a:moveTo>
                  <a:pt x="0" y="0"/>
                </a:moveTo>
                <a:lnTo>
                  <a:pt x="0" y="358"/>
                </a:lnTo>
                <a:lnTo>
                  <a:pt x="0" y="35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7" name="Rectangle 22"/>
          <p:cNvSpPr>
            <a:spLocks noChangeArrowheads="1"/>
          </p:cNvSpPr>
          <p:nvPr/>
        </p:nvSpPr>
        <p:spPr bwMode="auto">
          <a:xfrm>
            <a:off x="3732456" y="1961355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MVs/Moscow.RUS/16.15/5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Freeform 23"/>
          <p:cNvSpPr>
            <a:spLocks/>
          </p:cNvSpPr>
          <p:nvPr/>
        </p:nvSpPr>
        <p:spPr bwMode="auto">
          <a:xfrm>
            <a:off x="3727693" y="1370805"/>
            <a:ext cx="0" cy="649287"/>
          </a:xfrm>
          <a:custGeom>
            <a:avLst/>
            <a:gdLst>
              <a:gd name="T0" fmla="*/ 0 h 409"/>
              <a:gd name="T1" fmla="*/ 409 h 409"/>
              <a:gd name="T2" fmla="*/ 409 h 40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09">
                <a:moveTo>
                  <a:pt x="0" y="0"/>
                </a:moveTo>
                <a:lnTo>
                  <a:pt x="0" y="409"/>
                </a:lnTo>
                <a:lnTo>
                  <a:pt x="0" y="40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9" name="Rectangle 24"/>
          <p:cNvSpPr>
            <a:spLocks noChangeArrowheads="1"/>
          </p:cNvSpPr>
          <p:nvPr/>
        </p:nvSpPr>
        <p:spPr bwMode="auto">
          <a:xfrm>
            <a:off x="3732456" y="2124868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MVs/Moscow.RUS/16.15/3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Freeform 25"/>
          <p:cNvSpPr>
            <a:spLocks/>
          </p:cNvSpPr>
          <p:nvPr/>
        </p:nvSpPr>
        <p:spPr bwMode="auto">
          <a:xfrm>
            <a:off x="3727693" y="1451768"/>
            <a:ext cx="0" cy="731837"/>
          </a:xfrm>
          <a:custGeom>
            <a:avLst/>
            <a:gdLst>
              <a:gd name="T0" fmla="*/ 0 h 461"/>
              <a:gd name="T1" fmla="*/ 461 h 461"/>
              <a:gd name="T2" fmla="*/ 461 h 46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61">
                <a:moveTo>
                  <a:pt x="0" y="0"/>
                </a:moveTo>
                <a:lnTo>
                  <a:pt x="0" y="461"/>
                </a:lnTo>
                <a:lnTo>
                  <a:pt x="0" y="461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1" name="Rectangle 26"/>
          <p:cNvSpPr>
            <a:spLocks noChangeArrowheads="1"/>
          </p:cNvSpPr>
          <p:nvPr/>
        </p:nvSpPr>
        <p:spPr bwMode="auto">
          <a:xfrm>
            <a:off x="3732456" y="2286793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MVs/Moscow.RUS/15.15/4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Freeform 27"/>
          <p:cNvSpPr>
            <a:spLocks/>
          </p:cNvSpPr>
          <p:nvPr/>
        </p:nvSpPr>
        <p:spPr bwMode="auto">
          <a:xfrm>
            <a:off x="3727693" y="1534318"/>
            <a:ext cx="0" cy="812800"/>
          </a:xfrm>
          <a:custGeom>
            <a:avLst/>
            <a:gdLst>
              <a:gd name="T0" fmla="*/ 0 h 512"/>
              <a:gd name="T1" fmla="*/ 512 h 512"/>
              <a:gd name="T2" fmla="*/ 512 h 5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12">
                <a:moveTo>
                  <a:pt x="0" y="0"/>
                </a:moveTo>
                <a:lnTo>
                  <a:pt x="0" y="512"/>
                </a:lnTo>
                <a:lnTo>
                  <a:pt x="0" y="51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4" name="Rectangle 28"/>
          <p:cNvSpPr>
            <a:spLocks noChangeArrowheads="1"/>
          </p:cNvSpPr>
          <p:nvPr/>
        </p:nvSpPr>
        <p:spPr bwMode="auto">
          <a:xfrm>
            <a:off x="3964231" y="2450305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MVs/Moscow.RUS/12.15/6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Freeform 29"/>
          <p:cNvSpPr>
            <a:spLocks/>
          </p:cNvSpPr>
          <p:nvPr/>
        </p:nvSpPr>
        <p:spPr bwMode="auto">
          <a:xfrm>
            <a:off x="3727693" y="1615280"/>
            <a:ext cx="231775" cy="893762"/>
          </a:xfrm>
          <a:custGeom>
            <a:avLst/>
            <a:gdLst>
              <a:gd name="T0" fmla="*/ 0 w 146"/>
              <a:gd name="T1" fmla="*/ 0 h 563"/>
              <a:gd name="T2" fmla="*/ 0 w 146"/>
              <a:gd name="T3" fmla="*/ 563 h 563"/>
              <a:gd name="T4" fmla="*/ 146 w 146"/>
              <a:gd name="T5" fmla="*/ 563 h 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6" h="563">
                <a:moveTo>
                  <a:pt x="0" y="0"/>
                </a:moveTo>
                <a:lnTo>
                  <a:pt x="0" y="563"/>
                </a:lnTo>
                <a:lnTo>
                  <a:pt x="146" y="56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6" name="Rectangle 30"/>
          <p:cNvSpPr>
            <a:spLocks noChangeArrowheads="1"/>
          </p:cNvSpPr>
          <p:nvPr/>
        </p:nvSpPr>
        <p:spPr bwMode="auto">
          <a:xfrm>
            <a:off x="3732456" y="2613818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MVs/Moscow.RUS/10.15/2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" name="Freeform 31"/>
          <p:cNvSpPr>
            <a:spLocks/>
          </p:cNvSpPr>
          <p:nvPr/>
        </p:nvSpPr>
        <p:spPr bwMode="auto">
          <a:xfrm>
            <a:off x="3727693" y="1696243"/>
            <a:ext cx="0" cy="976312"/>
          </a:xfrm>
          <a:custGeom>
            <a:avLst/>
            <a:gdLst>
              <a:gd name="T0" fmla="*/ 0 h 615"/>
              <a:gd name="T1" fmla="*/ 615 h 615"/>
              <a:gd name="T2" fmla="*/ 615 h 61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15">
                <a:moveTo>
                  <a:pt x="0" y="0"/>
                </a:moveTo>
                <a:lnTo>
                  <a:pt x="0" y="615"/>
                </a:lnTo>
                <a:lnTo>
                  <a:pt x="0" y="61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9" name="Rectangle 32"/>
          <p:cNvSpPr>
            <a:spLocks noChangeArrowheads="1"/>
          </p:cNvSpPr>
          <p:nvPr/>
        </p:nvSpPr>
        <p:spPr bwMode="auto">
          <a:xfrm>
            <a:off x="3732456" y="2777330"/>
            <a:ext cx="268182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MVs/Krasnoyarsk.RUS/11.15/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Freeform 33"/>
          <p:cNvSpPr>
            <a:spLocks/>
          </p:cNvSpPr>
          <p:nvPr/>
        </p:nvSpPr>
        <p:spPr bwMode="auto">
          <a:xfrm>
            <a:off x="3727693" y="1778793"/>
            <a:ext cx="0" cy="1057275"/>
          </a:xfrm>
          <a:custGeom>
            <a:avLst/>
            <a:gdLst>
              <a:gd name="T0" fmla="*/ 0 h 666"/>
              <a:gd name="T1" fmla="*/ 666 h 666"/>
              <a:gd name="T2" fmla="*/ 666 h 66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66">
                <a:moveTo>
                  <a:pt x="0" y="0"/>
                </a:moveTo>
                <a:lnTo>
                  <a:pt x="0" y="666"/>
                </a:lnTo>
                <a:lnTo>
                  <a:pt x="0" y="66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1" name="Rectangle 34"/>
          <p:cNvSpPr>
            <a:spLocks noChangeArrowheads="1"/>
          </p:cNvSpPr>
          <p:nvPr/>
        </p:nvSpPr>
        <p:spPr bwMode="auto">
          <a:xfrm>
            <a:off x="3964231" y="2940843"/>
            <a:ext cx="24189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MVs/Irkutsk.RUS/25.15/3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Freeform 35"/>
          <p:cNvSpPr>
            <a:spLocks/>
          </p:cNvSpPr>
          <p:nvPr/>
        </p:nvSpPr>
        <p:spPr bwMode="auto">
          <a:xfrm>
            <a:off x="3959468" y="2999580"/>
            <a:ext cx="0" cy="160337"/>
          </a:xfrm>
          <a:custGeom>
            <a:avLst/>
            <a:gdLst>
              <a:gd name="T0" fmla="*/ 101 h 101"/>
              <a:gd name="T1" fmla="*/ 0 h 101"/>
              <a:gd name="T2" fmla="*/ 0 h 10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01">
                <a:moveTo>
                  <a:pt x="0" y="10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3" name="Rectangle 36"/>
          <p:cNvSpPr>
            <a:spLocks noChangeArrowheads="1"/>
          </p:cNvSpPr>
          <p:nvPr/>
        </p:nvSpPr>
        <p:spPr bwMode="auto">
          <a:xfrm>
            <a:off x="3964231" y="3104355"/>
            <a:ext cx="24189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MVs/Irkutsk.RUS/25.15/2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Freeform 37"/>
          <p:cNvSpPr>
            <a:spLocks/>
          </p:cNvSpPr>
          <p:nvPr/>
        </p:nvSpPr>
        <p:spPr bwMode="auto">
          <a:xfrm>
            <a:off x="3959468" y="3163093"/>
            <a:ext cx="0" cy="77787"/>
          </a:xfrm>
          <a:custGeom>
            <a:avLst/>
            <a:gdLst>
              <a:gd name="T0" fmla="*/ 49 h 49"/>
              <a:gd name="T1" fmla="*/ 0 h 49"/>
              <a:gd name="T2" fmla="*/ 0 h 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9">
                <a:moveTo>
                  <a:pt x="0" y="49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5" name="Rectangle 38"/>
          <p:cNvSpPr>
            <a:spLocks noChangeArrowheads="1"/>
          </p:cNvSpPr>
          <p:nvPr/>
        </p:nvSpPr>
        <p:spPr bwMode="auto">
          <a:xfrm>
            <a:off x="3964231" y="3266280"/>
            <a:ext cx="25119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MVs/Ulan-Ude.RUS/23.15/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Freeform 39"/>
          <p:cNvSpPr>
            <a:spLocks/>
          </p:cNvSpPr>
          <p:nvPr/>
        </p:nvSpPr>
        <p:spPr bwMode="auto">
          <a:xfrm>
            <a:off x="3959468" y="3247230"/>
            <a:ext cx="0" cy="79375"/>
          </a:xfrm>
          <a:custGeom>
            <a:avLst/>
            <a:gdLst>
              <a:gd name="T0" fmla="*/ 0 h 50"/>
              <a:gd name="T1" fmla="*/ 50 h 50"/>
              <a:gd name="T2" fmla="*/ 50 h 5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0">
                <a:moveTo>
                  <a:pt x="0" y="0"/>
                </a:moveTo>
                <a:lnTo>
                  <a:pt x="0" y="50"/>
                </a:lnTo>
                <a:lnTo>
                  <a:pt x="0" y="5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7" name="Line 40"/>
          <p:cNvSpPr>
            <a:spLocks noChangeShapeType="1"/>
          </p:cNvSpPr>
          <p:nvPr/>
        </p:nvSpPr>
        <p:spPr bwMode="auto">
          <a:xfrm>
            <a:off x="3959468" y="3166268"/>
            <a:ext cx="0" cy="160337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50" name="Freeform 41"/>
          <p:cNvSpPr>
            <a:spLocks/>
          </p:cNvSpPr>
          <p:nvPr/>
        </p:nvSpPr>
        <p:spPr bwMode="auto">
          <a:xfrm>
            <a:off x="3727693" y="1942305"/>
            <a:ext cx="231775" cy="1220787"/>
          </a:xfrm>
          <a:custGeom>
            <a:avLst/>
            <a:gdLst>
              <a:gd name="T0" fmla="*/ 0 w 146"/>
              <a:gd name="T1" fmla="*/ 0 h 769"/>
              <a:gd name="T2" fmla="*/ 0 w 146"/>
              <a:gd name="T3" fmla="*/ 769 h 769"/>
              <a:gd name="T4" fmla="*/ 146 w 146"/>
              <a:gd name="T5" fmla="*/ 769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6" h="769">
                <a:moveTo>
                  <a:pt x="0" y="0"/>
                </a:moveTo>
                <a:lnTo>
                  <a:pt x="0" y="769"/>
                </a:lnTo>
                <a:lnTo>
                  <a:pt x="146" y="76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77" name="Rectangle 42"/>
          <p:cNvSpPr>
            <a:spLocks noChangeArrowheads="1"/>
          </p:cNvSpPr>
          <p:nvPr/>
        </p:nvSpPr>
        <p:spPr bwMode="auto">
          <a:xfrm>
            <a:off x="3732456" y="3429793"/>
            <a:ext cx="23467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MVs/Ivanovo.RUS/8.15/ Imp. Kyrgyzstan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8" name="Freeform 43"/>
          <p:cNvSpPr>
            <a:spLocks/>
          </p:cNvSpPr>
          <p:nvPr/>
        </p:nvSpPr>
        <p:spPr bwMode="auto">
          <a:xfrm>
            <a:off x="3727693" y="2105818"/>
            <a:ext cx="0" cy="1382712"/>
          </a:xfrm>
          <a:custGeom>
            <a:avLst/>
            <a:gdLst>
              <a:gd name="T0" fmla="*/ 0 h 871"/>
              <a:gd name="T1" fmla="*/ 871 h 871"/>
              <a:gd name="T2" fmla="*/ 871 h 87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871">
                <a:moveTo>
                  <a:pt x="0" y="0"/>
                </a:moveTo>
                <a:lnTo>
                  <a:pt x="0" y="871"/>
                </a:lnTo>
                <a:lnTo>
                  <a:pt x="0" y="871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88" name="Rectangle 44"/>
          <p:cNvSpPr>
            <a:spLocks noChangeArrowheads="1"/>
          </p:cNvSpPr>
          <p:nvPr/>
        </p:nvSpPr>
        <p:spPr bwMode="auto">
          <a:xfrm>
            <a:off x="3732456" y="3593305"/>
            <a:ext cx="164307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MVs/Talas.KGZ/6.15/2 5602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Freeform 45"/>
          <p:cNvSpPr>
            <a:spLocks/>
          </p:cNvSpPr>
          <p:nvPr/>
        </p:nvSpPr>
        <p:spPr bwMode="auto">
          <a:xfrm>
            <a:off x="3727693" y="2186780"/>
            <a:ext cx="0" cy="1465262"/>
          </a:xfrm>
          <a:custGeom>
            <a:avLst/>
            <a:gdLst>
              <a:gd name="T0" fmla="*/ 0 h 923"/>
              <a:gd name="T1" fmla="*/ 923 h 923"/>
              <a:gd name="T2" fmla="*/ 923 h 92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923">
                <a:moveTo>
                  <a:pt x="0" y="0"/>
                </a:moveTo>
                <a:lnTo>
                  <a:pt x="0" y="923"/>
                </a:lnTo>
                <a:lnTo>
                  <a:pt x="0" y="92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91" name="Rectangle 46"/>
          <p:cNvSpPr>
            <a:spLocks noChangeArrowheads="1"/>
          </p:cNvSpPr>
          <p:nvPr/>
        </p:nvSpPr>
        <p:spPr bwMode="auto">
          <a:xfrm>
            <a:off x="3732456" y="3756818"/>
            <a:ext cx="15725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Talas.KGZ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/6.15/ 5600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2" name="Freeform 47"/>
          <p:cNvSpPr>
            <a:spLocks/>
          </p:cNvSpPr>
          <p:nvPr/>
        </p:nvSpPr>
        <p:spPr bwMode="auto">
          <a:xfrm>
            <a:off x="3727693" y="2267743"/>
            <a:ext cx="0" cy="1547812"/>
          </a:xfrm>
          <a:custGeom>
            <a:avLst/>
            <a:gdLst>
              <a:gd name="T0" fmla="*/ 0 h 975"/>
              <a:gd name="T1" fmla="*/ 975 h 975"/>
              <a:gd name="T2" fmla="*/ 975 h 97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975">
                <a:moveTo>
                  <a:pt x="0" y="0"/>
                </a:moveTo>
                <a:lnTo>
                  <a:pt x="0" y="975"/>
                </a:lnTo>
                <a:lnTo>
                  <a:pt x="0" y="97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94" name="Rectangle 48"/>
          <p:cNvSpPr>
            <a:spLocks noChangeArrowheads="1"/>
          </p:cNvSpPr>
          <p:nvPr/>
        </p:nvSpPr>
        <p:spPr bwMode="auto">
          <a:xfrm>
            <a:off x="3732456" y="3920330"/>
            <a:ext cx="171361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MVs/Talas.KGZ/4.15/2 5596_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5" name="Freeform 49"/>
          <p:cNvSpPr>
            <a:spLocks/>
          </p:cNvSpPr>
          <p:nvPr/>
        </p:nvSpPr>
        <p:spPr bwMode="auto">
          <a:xfrm>
            <a:off x="3727693" y="2350293"/>
            <a:ext cx="0" cy="1628775"/>
          </a:xfrm>
          <a:custGeom>
            <a:avLst/>
            <a:gdLst>
              <a:gd name="T0" fmla="*/ 0 h 1026"/>
              <a:gd name="T1" fmla="*/ 1026 h 1026"/>
              <a:gd name="T2" fmla="*/ 1026 h 102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026">
                <a:moveTo>
                  <a:pt x="0" y="0"/>
                </a:moveTo>
                <a:lnTo>
                  <a:pt x="0" y="1026"/>
                </a:lnTo>
                <a:lnTo>
                  <a:pt x="0" y="102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3732456" y="4083843"/>
            <a:ext cx="15725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MVs/Talas.KGZ/4.15/ 5594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Freeform 51"/>
          <p:cNvSpPr>
            <a:spLocks/>
          </p:cNvSpPr>
          <p:nvPr/>
        </p:nvSpPr>
        <p:spPr bwMode="auto">
          <a:xfrm>
            <a:off x="3727693" y="2431255"/>
            <a:ext cx="0" cy="1711325"/>
          </a:xfrm>
          <a:custGeom>
            <a:avLst/>
            <a:gdLst>
              <a:gd name="T0" fmla="*/ 0 h 1078"/>
              <a:gd name="T1" fmla="*/ 1078 h 1078"/>
              <a:gd name="T2" fmla="*/ 1078 h 107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078">
                <a:moveTo>
                  <a:pt x="0" y="0"/>
                </a:moveTo>
                <a:lnTo>
                  <a:pt x="0" y="1078"/>
                </a:lnTo>
                <a:lnTo>
                  <a:pt x="0" y="107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03" name="Rectangle 52"/>
          <p:cNvSpPr>
            <a:spLocks noChangeArrowheads="1"/>
          </p:cNvSpPr>
          <p:nvPr/>
        </p:nvSpPr>
        <p:spPr bwMode="auto">
          <a:xfrm>
            <a:off x="3732456" y="4245768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MVs/Bishkek.KGZ/2.15/3 5580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4" name="Freeform 53"/>
          <p:cNvSpPr>
            <a:spLocks/>
          </p:cNvSpPr>
          <p:nvPr/>
        </p:nvSpPr>
        <p:spPr bwMode="auto">
          <a:xfrm>
            <a:off x="3727693" y="2513805"/>
            <a:ext cx="0" cy="1792287"/>
          </a:xfrm>
          <a:custGeom>
            <a:avLst/>
            <a:gdLst>
              <a:gd name="T0" fmla="*/ 0 h 1129"/>
              <a:gd name="T1" fmla="*/ 1129 h 1129"/>
              <a:gd name="T2" fmla="*/ 1129 h 112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129">
                <a:moveTo>
                  <a:pt x="0" y="0"/>
                </a:moveTo>
                <a:lnTo>
                  <a:pt x="0" y="1129"/>
                </a:lnTo>
                <a:lnTo>
                  <a:pt x="0" y="112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07" name="Rectangle 54"/>
          <p:cNvSpPr>
            <a:spLocks noChangeArrowheads="1"/>
          </p:cNvSpPr>
          <p:nvPr/>
        </p:nvSpPr>
        <p:spPr bwMode="auto">
          <a:xfrm>
            <a:off x="3732456" y="4409280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Bishkek.KGZ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/2.15/2 5579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" name="Freeform 55"/>
          <p:cNvSpPr>
            <a:spLocks/>
          </p:cNvSpPr>
          <p:nvPr/>
        </p:nvSpPr>
        <p:spPr bwMode="auto">
          <a:xfrm>
            <a:off x="3727693" y="2594768"/>
            <a:ext cx="0" cy="1873250"/>
          </a:xfrm>
          <a:custGeom>
            <a:avLst/>
            <a:gdLst>
              <a:gd name="T0" fmla="*/ 0 h 1180"/>
              <a:gd name="T1" fmla="*/ 1180 h 1180"/>
              <a:gd name="T2" fmla="*/ 1180 h 118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180">
                <a:moveTo>
                  <a:pt x="0" y="0"/>
                </a:moveTo>
                <a:lnTo>
                  <a:pt x="0" y="1180"/>
                </a:lnTo>
                <a:lnTo>
                  <a:pt x="0" y="118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1" name="Rectangle 56"/>
          <p:cNvSpPr>
            <a:spLocks noChangeArrowheads="1"/>
          </p:cNvSpPr>
          <p:nvPr/>
        </p:nvSpPr>
        <p:spPr bwMode="auto">
          <a:xfrm>
            <a:off x="3732456" y="4572793"/>
            <a:ext cx="170719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MVs/Bishkek.KGZ/2.15/ 5572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" name="Freeform 57"/>
          <p:cNvSpPr>
            <a:spLocks/>
          </p:cNvSpPr>
          <p:nvPr/>
        </p:nvSpPr>
        <p:spPr bwMode="auto">
          <a:xfrm>
            <a:off x="3727693" y="2675730"/>
            <a:ext cx="0" cy="1955800"/>
          </a:xfrm>
          <a:custGeom>
            <a:avLst/>
            <a:gdLst>
              <a:gd name="T0" fmla="*/ 0 h 1232"/>
              <a:gd name="T1" fmla="*/ 1232 h 1232"/>
              <a:gd name="T2" fmla="*/ 1232 h 12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32">
                <a:moveTo>
                  <a:pt x="0" y="0"/>
                </a:moveTo>
                <a:lnTo>
                  <a:pt x="0" y="1232"/>
                </a:lnTo>
                <a:lnTo>
                  <a:pt x="0" y="123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3" name="Rectangle 58"/>
          <p:cNvSpPr>
            <a:spLocks noChangeArrowheads="1"/>
          </p:cNvSpPr>
          <p:nvPr/>
        </p:nvSpPr>
        <p:spPr bwMode="auto">
          <a:xfrm>
            <a:off x="3732456" y="4736305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MVs/Bishkek.KGZ/1.15/2 5557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" name="Freeform 59"/>
          <p:cNvSpPr>
            <a:spLocks/>
          </p:cNvSpPr>
          <p:nvPr/>
        </p:nvSpPr>
        <p:spPr bwMode="auto">
          <a:xfrm>
            <a:off x="3727693" y="2758280"/>
            <a:ext cx="0" cy="2036762"/>
          </a:xfrm>
          <a:custGeom>
            <a:avLst/>
            <a:gdLst>
              <a:gd name="T0" fmla="*/ 0 h 1283"/>
              <a:gd name="T1" fmla="*/ 1283 h 1283"/>
              <a:gd name="T2" fmla="*/ 1283 h 128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283">
                <a:moveTo>
                  <a:pt x="0" y="0"/>
                </a:moveTo>
                <a:lnTo>
                  <a:pt x="0" y="1283"/>
                </a:lnTo>
                <a:lnTo>
                  <a:pt x="0" y="128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5" name="Rectangle 60"/>
          <p:cNvSpPr>
            <a:spLocks noChangeArrowheads="1"/>
          </p:cNvSpPr>
          <p:nvPr/>
        </p:nvSpPr>
        <p:spPr bwMode="auto">
          <a:xfrm>
            <a:off x="3732456" y="4899818"/>
            <a:ext cx="15228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MVs/Chui.KGZ/2.15/ 5582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" name="Freeform 61"/>
          <p:cNvSpPr>
            <a:spLocks/>
          </p:cNvSpPr>
          <p:nvPr/>
        </p:nvSpPr>
        <p:spPr bwMode="auto">
          <a:xfrm>
            <a:off x="3727693" y="2839243"/>
            <a:ext cx="0" cy="2119312"/>
          </a:xfrm>
          <a:custGeom>
            <a:avLst/>
            <a:gdLst>
              <a:gd name="T0" fmla="*/ 0 h 1335"/>
              <a:gd name="T1" fmla="*/ 1335 h 1335"/>
              <a:gd name="T2" fmla="*/ 1335 h 133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35">
                <a:moveTo>
                  <a:pt x="0" y="0"/>
                </a:moveTo>
                <a:lnTo>
                  <a:pt x="0" y="1335"/>
                </a:lnTo>
                <a:lnTo>
                  <a:pt x="0" y="1335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7" name="Rectangle 62"/>
          <p:cNvSpPr>
            <a:spLocks noChangeArrowheads="1"/>
          </p:cNvSpPr>
          <p:nvPr/>
        </p:nvSpPr>
        <p:spPr bwMode="auto">
          <a:xfrm>
            <a:off x="3732456" y="5063330"/>
            <a:ext cx="2157642" cy="153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Chui.KGZ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/53.14/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2" name="Freeform 63"/>
          <p:cNvSpPr>
            <a:spLocks/>
          </p:cNvSpPr>
          <p:nvPr/>
        </p:nvSpPr>
        <p:spPr bwMode="auto">
          <a:xfrm>
            <a:off x="3727693" y="2921793"/>
            <a:ext cx="0" cy="2200275"/>
          </a:xfrm>
          <a:custGeom>
            <a:avLst/>
            <a:gdLst>
              <a:gd name="T0" fmla="*/ 0 h 1386"/>
              <a:gd name="T1" fmla="*/ 1386 h 1386"/>
              <a:gd name="T2" fmla="*/ 1386 h 138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86">
                <a:moveTo>
                  <a:pt x="0" y="0"/>
                </a:moveTo>
                <a:lnTo>
                  <a:pt x="0" y="1386"/>
                </a:lnTo>
                <a:lnTo>
                  <a:pt x="0" y="138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24" name="Rectangle 64"/>
          <p:cNvSpPr>
            <a:spLocks noChangeArrowheads="1"/>
          </p:cNvSpPr>
          <p:nvPr/>
        </p:nvSpPr>
        <p:spPr bwMode="auto">
          <a:xfrm>
            <a:off x="3732456" y="5225255"/>
            <a:ext cx="26673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Chelyabinsk.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/53.14/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Kyrgyzstan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5" name="Freeform 65"/>
          <p:cNvSpPr>
            <a:spLocks/>
          </p:cNvSpPr>
          <p:nvPr/>
        </p:nvSpPr>
        <p:spPr bwMode="auto">
          <a:xfrm>
            <a:off x="3727693" y="3002755"/>
            <a:ext cx="0" cy="2282825"/>
          </a:xfrm>
          <a:custGeom>
            <a:avLst/>
            <a:gdLst>
              <a:gd name="T0" fmla="*/ 0 h 1438"/>
              <a:gd name="T1" fmla="*/ 1438 h 1438"/>
              <a:gd name="T2" fmla="*/ 1438 h 143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438">
                <a:moveTo>
                  <a:pt x="0" y="0"/>
                </a:moveTo>
                <a:lnTo>
                  <a:pt x="0" y="1438"/>
                </a:lnTo>
                <a:lnTo>
                  <a:pt x="0" y="143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28" name="Rectangle 66"/>
          <p:cNvSpPr>
            <a:spLocks noChangeArrowheads="1"/>
          </p:cNvSpPr>
          <p:nvPr/>
        </p:nvSpPr>
        <p:spPr bwMode="auto">
          <a:xfrm>
            <a:off x="3732456" y="5388768"/>
            <a:ext cx="17777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Bishkek.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/53.14/ 5553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Freeform 67"/>
          <p:cNvSpPr>
            <a:spLocks/>
          </p:cNvSpPr>
          <p:nvPr/>
        </p:nvSpPr>
        <p:spPr bwMode="auto">
          <a:xfrm>
            <a:off x="3727693" y="3085305"/>
            <a:ext cx="0" cy="2362200"/>
          </a:xfrm>
          <a:custGeom>
            <a:avLst/>
            <a:gdLst>
              <a:gd name="T0" fmla="*/ 0 h 1488"/>
              <a:gd name="T1" fmla="*/ 1488 h 1488"/>
              <a:gd name="T2" fmla="*/ 1488 h 148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488">
                <a:moveTo>
                  <a:pt x="0" y="0"/>
                </a:moveTo>
                <a:lnTo>
                  <a:pt x="0" y="1488"/>
                </a:lnTo>
                <a:lnTo>
                  <a:pt x="0" y="148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0" name="Rectangle 68"/>
          <p:cNvSpPr>
            <a:spLocks noChangeArrowheads="1"/>
          </p:cNvSpPr>
          <p:nvPr/>
        </p:nvSpPr>
        <p:spPr bwMode="auto">
          <a:xfrm>
            <a:off x="3732456" y="5552280"/>
            <a:ext cx="166391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Chui.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/53.14/2 5558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1" name="Freeform 69"/>
          <p:cNvSpPr>
            <a:spLocks/>
          </p:cNvSpPr>
          <p:nvPr/>
        </p:nvSpPr>
        <p:spPr bwMode="auto">
          <a:xfrm>
            <a:off x="3727693" y="3166268"/>
            <a:ext cx="0" cy="2444750"/>
          </a:xfrm>
          <a:custGeom>
            <a:avLst/>
            <a:gdLst>
              <a:gd name="T0" fmla="*/ 0 h 1540"/>
              <a:gd name="T1" fmla="*/ 1540 h 1540"/>
              <a:gd name="T2" fmla="*/ 1540 h 154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540">
                <a:moveTo>
                  <a:pt x="0" y="0"/>
                </a:moveTo>
                <a:lnTo>
                  <a:pt x="0" y="1540"/>
                </a:lnTo>
                <a:lnTo>
                  <a:pt x="0" y="154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2" name="Line 70"/>
          <p:cNvSpPr>
            <a:spLocks noChangeShapeType="1"/>
          </p:cNvSpPr>
          <p:nvPr/>
        </p:nvSpPr>
        <p:spPr bwMode="auto">
          <a:xfrm>
            <a:off x="3727693" y="713580"/>
            <a:ext cx="0" cy="2446337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3" name="Freeform 71"/>
          <p:cNvSpPr>
            <a:spLocks/>
          </p:cNvSpPr>
          <p:nvPr/>
        </p:nvSpPr>
        <p:spPr bwMode="auto">
          <a:xfrm>
            <a:off x="3611806" y="3163093"/>
            <a:ext cx="115888" cy="1343025"/>
          </a:xfrm>
          <a:custGeom>
            <a:avLst/>
            <a:gdLst>
              <a:gd name="T0" fmla="*/ 0 w 73"/>
              <a:gd name="T1" fmla="*/ 846 h 846"/>
              <a:gd name="T2" fmla="*/ 0 w 73"/>
              <a:gd name="T3" fmla="*/ 0 h 846"/>
              <a:gd name="T4" fmla="*/ 73 w 73"/>
              <a:gd name="T5" fmla="*/ 0 h 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" h="846">
                <a:moveTo>
                  <a:pt x="0" y="846"/>
                </a:moveTo>
                <a:lnTo>
                  <a:pt x="0" y="0"/>
                </a:lnTo>
                <a:lnTo>
                  <a:pt x="73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4" name="Rectangle 72"/>
          <p:cNvSpPr>
            <a:spLocks noChangeArrowheads="1"/>
          </p:cNvSpPr>
          <p:nvPr/>
        </p:nvSpPr>
        <p:spPr bwMode="auto">
          <a:xfrm>
            <a:off x="3732456" y="5715793"/>
            <a:ext cx="2398092" cy="153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MVi/Villupuram.IND/03.07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5" name="Freeform 73"/>
          <p:cNvSpPr>
            <a:spLocks/>
          </p:cNvSpPr>
          <p:nvPr/>
        </p:nvSpPr>
        <p:spPr bwMode="auto">
          <a:xfrm>
            <a:off x="3727693" y="5774530"/>
            <a:ext cx="0" cy="77787"/>
          </a:xfrm>
          <a:custGeom>
            <a:avLst/>
            <a:gdLst>
              <a:gd name="T0" fmla="*/ 49 h 49"/>
              <a:gd name="T1" fmla="*/ 0 h 49"/>
              <a:gd name="T2" fmla="*/ 0 h 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9">
                <a:moveTo>
                  <a:pt x="0" y="49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6" name="Rectangle 74"/>
          <p:cNvSpPr>
            <a:spLocks noChangeArrowheads="1"/>
          </p:cNvSpPr>
          <p:nvPr/>
        </p:nvSpPr>
        <p:spPr bwMode="auto">
          <a:xfrm>
            <a:off x="3732456" y="5879305"/>
            <a:ext cx="226023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Chui.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KGZ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/23.14/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Kazakhstan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" name="Freeform 75"/>
          <p:cNvSpPr>
            <a:spLocks/>
          </p:cNvSpPr>
          <p:nvPr/>
        </p:nvSpPr>
        <p:spPr bwMode="auto">
          <a:xfrm>
            <a:off x="3727693" y="5860255"/>
            <a:ext cx="0" cy="77787"/>
          </a:xfrm>
          <a:custGeom>
            <a:avLst/>
            <a:gdLst>
              <a:gd name="T0" fmla="*/ 0 h 49"/>
              <a:gd name="T1" fmla="*/ 49 h 49"/>
              <a:gd name="T2" fmla="*/ 49 h 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9">
                <a:moveTo>
                  <a:pt x="0" y="0"/>
                </a:moveTo>
                <a:lnTo>
                  <a:pt x="0" y="49"/>
                </a:lnTo>
                <a:lnTo>
                  <a:pt x="0" y="4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8" name="Freeform 76"/>
          <p:cNvSpPr>
            <a:spLocks/>
          </p:cNvSpPr>
          <p:nvPr/>
        </p:nvSpPr>
        <p:spPr bwMode="auto">
          <a:xfrm>
            <a:off x="3611806" y="4512468"/>
            <a:ext cx="115888" cy="1343025"/>
          </a:xfrm>
          <a:custGeom>
            <a:avLst/>
            <a:gdLst>
              <a:gd name="T0" fmla="*/ 0 w 73"/>
              <a:gd name="T1" fmla="*/ 0 h 846"/>
              <a:gd name="T2" fmla="*/ 0 w 73"/>
              <a:gd name="T3" fmla="*/ 846 h 846"/>
              <a:gd name="T4" fmla="*/ 73 w 73"/>
              <a:gd name="T5" fmla="*/ 846 h 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" h="846">
                <a:moveTo>
                  <a:pt x="0" y="0"/>
                </a:moveTo>
                <a:lnTo>
                  <a:pt x="0" y="846"/>
                </a:lnTo>
                <a:lnTo>
                  <a:pt x="73" y="84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39" name="Freeform 77"/>
          <p:cNvSpPr>
            <a:spLocks/>
          </p:cNvSpPr>
          <p:nvPr/>
        </p:nvSpPr>
        <p:spPr bwMode="auto">
          <a:xfrm>
            <a:off x="3494331" y="4509293"/>
            <a:ext cx="117475" cy="792162"/>
          </a:xfrm>
          <a:custGeom>
            <a:avLst/>
            <a:gdLst>
              <a:gd name="T0" fmla="*/ 0 w 74"/>
              <a:gd name="T1" fmla="*/ 499 h 499"/>
              <a:gd name="T2" fmla="*/ 0 w 74"/>
              <a:gd name="T3" fmla="*/ 0 h 499"/>
              <a:gd name="T4" fmla="*/ 74 w 74"/>
              <a:gd name="T5" fmla="*/ 0 h 4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" h="499">
                <a:moveTo>
                  <a:pt x="0" y="499"/>
                </a:moveTo>
                <a:lnTo>
                  <a:pt x="0" y="0"/>
                </a:lnTo>
                <a:lnTo>
                  <a:pt x="74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0" name="Rectangle 78"/>
          <p:cNvSpPr>
            <a:spLocks noChangeArrowheads="1"/>
          </p:cNvSpPr>
          <p:nvPr/>
        </p:nvSpPr>
        <p:spPr bwMode="auto">
          <a:xfrm>
            <a:off x="3513381" y="6042818"/>
            <a:ext cx="27860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St.Petersburg.RUS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/19.15/ </a:t>
            </a:r>
            <a:r>
              <a:rPr lang="en-US" altLang="ru-RU" sz="1000" dirty="0">
                <a:solidFill>
                  <a:srgbClr val="000000"/>
                </a:solidFill>
              </a:rPr>
              <a:t> Imp. Kyrgyzstan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Freeform 79"/>
          <p:cNvSpPr>
            <a:spLocks/>
          </p:cNvSpPr>
          <p:nvPr/>
        </p:nvSpPr>
        <p:spPr bwMode="auto">
          <a:xfrm>
            <a:off x="3494331" y="5309393"/>
            <a:ext cx="14288" cy="792162"/>
          </a:xfrm>
          <a:custGeom>
            <a:avLst/>
            <a:gdLst>
              <a:gd name="T0" fmla="*/ 0 w 9"/>
              <a:gd name="T1" fmla="*/ 0 h 499"/>
              <a:gd name="T2" fmla="*/ 0 w 9"/>
              <a:gd name="T3" fmla="*/ 499 h 499"/>
              <a:gd name="T4" fmla="*/ 9 w 9"/>
              <a:gd name="T5" fmla="*/ 499 h 4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" h="499">
                <a:moveTo>
                  <a:pt x="0" y="0"/>
                </a:moveTo>
                <a:lnTo>
                  <a:pt x="0" y="499"/>
                </a:lnTo>
                <a:lnTo>
                  <a:pt x="9" y="49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2" name="Freeform 80"/>
          <p:cNvSpPr>
            <a:spLocks/>
          </p:cNvSpPr>
          <p:nvPr/>
        </p:nvSpPr>
        <p:spPr bwMode="auto">
          <a:xfrm>
            <a:off x="1427406" y="5304630"/>
            <a:ext cx="2066925" cy="476250"/>
          </a:xfrm>
          <a:custGeom>
            <a:avLst/>
            <a:gdLst>
              <a:gd name="T0" fmla="*/ 0 w 1302"/>
              <a:gd name="T1" fmla="*/ 300 h 300"/>
              <a:gd name="T2" fmla="*/ 0 w 1302"/>
              <a:gd name="T3" fmla="*/ 0 h 300"/>
              <a:gd name="T4" fmla="*/ 1302 w 1302"/>
              <a:gd name="T5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02" h="300">
                <a:moveTo>
                  <a:pt x="0" y="300"/>
                </a:moveTo>
                <a:lnTo>
                  <a:pt x="0" y="0"/>
                </a:lnTo>
                <a:lnTo>
                  <a:pt x="1302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3" name="Rectangle 81"/>
          <p:cNvSpPr>
            <a:spLocks noChangeArrowheads="1"/>
          </p:cNvSpPr>
          <p:nvPr/>
        </p:nvSpPr>
        <p:spPr bwMode="auto">
          <a:xfrm>
            <a:off x="1432168" y="6204743"/>
            <a:ext cx="1646285" cy="153888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Manchester.UNK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/30/94_D8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Freeform 82"/>
          <p:cNvSpPr>
            <a:spLocks/>
          </p:cNvSpPr>
          <p:nvPr/>
        </p:nvSpPr>
        <p:spPr bwMode="auto">
          <a:xfrm>
            <a:off x="1427406" y="5788818"/>
            <a:ext cx="0" cy="476250"/>
          </a:xfrm>
          <a:custGeom>
            <a:avLst/>
            <a:gdLst>
              <a:gd name="T0" fmla="*/ 0 h 300"/>
              <a:gd name="T1" fmla="*/ 300 h 300"/>
              <a:gd name="T2" fmla="*/ 300 h 30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00">
                <a:moveTo>
                  <a:pt x="0" y="0"/>
                </a:moveTo>
                <a:lnTo>
                  <a:pt x="0" y="300"/>
                </a:lnTo>
                <a:lnTo>
                  <a:pt x="0" y="30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5" name="Freeform 83"/>
          <p:cNvSpPr>
            <a:spLocks/>
          </p:cNvSpPr>
          <p:nvPr/>
        </p:nvSpPr>
        <p:spPr bwMode="auto">
          <a:xfrm>
            <a:off x="149468" y="5784055"/>
            <a:ext cx="1277938" cy="319087"/>
          </a:xfrm>
          <a:custGeom>
            <a:avLst/>
            <a:gdLst>
              <a:gd name="T0" fmla="*/ 0 w 805"/>
              <a:gd name="T1" fmla="*/ 201 h 201"/>
              <a:gd name="T2" fmla="*/ 0 w 805"/>
              <a:gd name="T3" fmla="*/ 0 h 201"/>
              <a:gd name="T4" fmla="*/ 805 w 805"/>
              <a:gd name="T5" fmla="*/ 0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05" h="201">
                <a:moveTo>
                  <a:pt x="0" y="201"/>
                </a:moveTo>
                <a:lnTo>
                  <a:pt x="0" y="0"/>
                </a:lnTo>
                <a:lnTo>
                  <a:pt x="805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6" name="Rectangle 84"/>
          <p:cNvSpPr>
            <a:spLocks noChangeArrowheads="1"/>
          </p:cNvSpPr>
          <p:nvPr/>
        </p:nvSpPr>
        <p:spPr bwMode="auto">
          <a:xfrm>
            <a:off x="3964231" y="6368255"/>
            <a:ext cx="1529265" cy="153888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Edmonstonwt.USA/54_A</a:t>
            </a:r>
            <a:endParaRPr kumimoji="0" lang="ru-RU" altLang="ru-RU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7" name="Freeform 85"/>
          <p:cNvSpPr>
            <a:spLocks/>
          </p:cNvSpPr>
          <p:nvPr/>
        </p:nvSpPr>
        <p:spPr bwMode="auto">
          <a:xfrm>
            <a:off x="149468" y="6109493"/>
            <a:ext cx="3810000" cy="317500"/>
          </a:xfrm>
          <a:custGeom>
            <a:avLst/>
            <a:gdLst>
              <a:gd name="T0" fmla="*/ 0 w 2400"/>
              <a:gd name="T1" fmla="*/ 0 h 200"/>
              <a:gd name="T2" fmla="*/ 0 w 2400"/>
              <a:gd name="T3" fmla="*/ 200 h 200"/>
              <a:gd name="T4" fmla="*/ 2400 w 2400"/>
              <a:gd name="T5" fmla="*/ 200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0" h="200">
                <a:moveTo>
                  <a:pt x="0" y="0"/>
                </a:moveTo>
                <a:lnTo>
                  <a:pt x="0" y="200"/>
                </a:lnTo>
                <a:lnTo>
                  <a:pt x="2400" y="20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48" name="Rectangle 86"/>
          <p:cNvSpPr>
            <a:spLocks noChangeArrowheads="1"/>
          </p:cNvSpPr>
          <p:nvPr/>
        </p:nvSpPr>
        <p:spPr bwMode="auto">
          <a:xfrm>
            <a:off x="3273785" y="5156638"/>
            <a:ext cx="2115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100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753" name="Line 91"/>
          <p:cNvSpPr>
            <a:spLocks noChangeShapeType="1"/>
          </p:cNvSpPr>
          <p:nvPr/>
        </p:nvSpPr>
        <p:spPr bwMode="auto">
          <a:xfrm>
            <a:off x="625718" y="6657180"/>
            <a:ext cx="1157288" cy="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54" name="Line 92"/>
          <p:cNvSpPr>
            <a:spLocks noChangeShapeType="1"/>
          </p:cNvSpPr>
          <p:nvPr/>
        </p:nvSpPr>
        <p:spPr bwMode="auto">
          <a:xfrm>
            <a:off x="625718" y="6630193"/>
            <a:ext cx="0" cy="53975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55" name="Line 93"/>
          <p:cNvSpPr>
            <a:spLocks noChangeShapeType="1"/>
          </p:cNvSpPr>
          <p:nvPr/>
        </p:nvSpPr>
        <p:spPr bwMode="auto">
          <a:xfrm>
            <a:off x="1783006" y="6630193"/>
            <a:ext cx="0" cy="53975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757" name="Rectangle 94"/>
          <p:cNvSpPr>
            <a:spLocks noChangeArrowheads="1"/>
          </p:cNvSpPr>
          <p:nvPr/>
        </p:nvSpPr>
        <p:spPr bwMode="auto">
          <a:xfrm>
            <a:off x="1174993" y="669051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2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878875" y="730476"/>
            <a:ext cx="258564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Buriatia.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/7.16/2/ 6036.4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5874112" y="803501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878875" y="943201"/>
            <a:ext cx="158056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MVs/Liaoning.CHN/13.14/2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5874112" y="914626"/>
            <a:ext cx="0" cy="101600"/>
          </a:xfrm>
          <a:custGeom>
            <a:avLst/>
            <a:gdLst>
              <a:gd name="T0" fmla="*/ 0 h 64"/>
              <a:gd name="T1" fmla="*/ 64 h 64"/>
              <a:gd name="T2" fmla="*/ 64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0"/>
                </a:moveTo>
                <a:lnTo>
                  <a:pt x="0" y="64"/>
                </a:lnTo>
                <a:lnTo>
                  <a:pt x="0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5878875" y="1155926"/>
            <a:ext cx="24798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Buriatia.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/7.16/ 6036.2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5874112" y="1020989"/>
            <a:ext cx="0" cy="209550"/>
          </a:xfrm>
          <a:custGeom>
            <a:avLst/>
            <a:gdLst>
              <a:gd name="T0" fmla="*/ 0 h 132"/>
              <a:gd name="T1" fmla="*/ 132 h 132"/>
              <a:gd name="T2" fmla="*/ 132 h 1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2">
                <a:moveTo>
                  <a:pt x="0" y="0"/>
                </a:moveTo>
                <a:lnTo>
                  <a:pt x="0" y="132"/>
                </a:lnTo>
                <a:lnTo>
                  <a:pt x="0" y="13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5874112" y="803501"/>
            <a:ext cx="0" cy="20955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5718537" y="1016226"/>
            <a:ext cx="155575" cy="209550"/>
          </a:xfrm>
          <a:custGeom>
            <a:avLst/>
            <a:gdLst>
              <a:gd name="T0" fmla="*/ 0 w 98"/>
              <a:gd name="T1" fmla="*/ 132 h 132"/>
              <a:gd name="T2" fmla="*/ 0 w 98"/>
              <a:gd name="T3" fmla="*/ 0 h 132"/>
              <a:gd name="T4" fmla="*/ 98 w 98"/>
              <a:gd name="T5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8" h="132">
                <a:moveTo>
                  <a:pt x="0" y="132"/>
                </a:moveTo>
                <a:lnTo>
                  <a:pt x="0" y="0"/>
                </a:lnTo>
                <a:lnTo>
                  <a:pt x="98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723300" y="1368651"/>
            <a:ext cx="171521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Irkutsk.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/21.16/ 6130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5718537" y="1233714"/>
            <a:ext cx="0" cy="209550"/>
          </a:xfrm>
          <a:custGeom>
            <a:avLst/>
            <a:gdLst>
              <a:gd name="T0" fmla="*/ 0 h 132"/>
              <a:gd name="T1" fmla="*/ 132 h 132"/>
              <a:gd name="T2" fmla="*/ 132 h 1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2">
                <a:moveTo>
                  <a:pt x="0" y="0"/>
                </a:moveTo>
                <a:lnTo>
                  <a:pt x="0" y="132"/>
                </a:lnTo>
                <a:lnTo>
                  <a:pt x="0" y="13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723300" y="1581376"/>
            <a:ext cx="182101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Irkutsk.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/20.16/2/ 6128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5718537" y="1340076"/>
            <a:ext cx="0" cy="315913"/>
          </a:xfrm>
          <a:custGeom>
            <a:avLst/>
            <a:gdLst>
              <a:gd name="T0" fmla="*/ 0 h 199"/>
              <a:gd name="T1" fmla="*/ 199 h 199"/>
              <a:gd name="T2" fmla="*/ 199 h 19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9">
                <a:moveTo>
                  <a:pt x="0" y="0"/>
                </a:moveTo>
                <a:lnTo>
                  <a:pt x="0" y="199"/>
                </a:lnTo>
                <a:lnTo>
                  <a:pt x="0" y="19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723300" y="1794101"/>
            <a:ext cx="23932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Irkutsk.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/20.16/ 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Linked to China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5718537" y="1446439"/>
            <a:ext cx="0" cy="422275"/>
          </a:xfrm>
          <a:custGeom>
            <a:avLst/>
            <a:gdLst>
              <a:gd name="T0" fmla="*/ 0 h 266"/>
              <a:gd name="T1" fmla="*/ 266 h 266"/>
              <a:gd name="T2" fmla="*/ 266 h 26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66">
                <a:moveTo>
                  <a:pt x="0" y="0"/>
                </a:moveTo>
                <a:lnTo>
                  <a:pt x="0" y="266"/>
                </a:lnTo>
                <a:lnTo>
                  <a:pt x="0" y="26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5723300" y="2006826"/>
            <a:ext cx="2792431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MVs/Hong Kong.CHN/49.12/  H1 </a:t>
            </a:r>
            <a:r>
              <a:rPr lang="en-US" altLang="ru-RU" sz="1000" b="1" dirty="0" err="1">
                <a:solidFill>
                  <a:srgbClr val="000000"/>
                </a:solidFill>
              </a:rPr>
              <a:t>N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5718537" y="1552801"/>
            <a:ext cx="0" cy="528638"/>
          </a:xfrm>
          <a:custGeom>
            <a:avLst/>
            <a:gdLst>
              <a:gd name="T0" fmla="*/ 0 h 333"/>
              <a:gd name="T1" fmla="*/ 333 h 333"/>
              <a:gd name="T2" fmla="*/ 333 h 3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33">
                <a:moveTo>
                  <a:pt x="0" y="0"/>
                </a:moveTo>
                <a:lnTo>
                  <a:pt x="0" y="333"/>
                </a:lnTo>
                <a:lnTo>
                  <a:pt x="0" y="33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5718537" y="1016226"/>
            <a:ext cx="0" cy="5286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5635987" y="1549626"/>
            <a:ext cx="82550" cy="554038"/>
          </a:xfrm>
          <a:custGeom>
            <a:avLst/>
            <a:gdLst>
              <a:gd name="T0" fmla="*/ 0 w 52"/>
              <a:gd name="T1" fmla="*/ 349 h 349"/>
              <a:gd name="T2" fmla="*/ 0 w 52"/>
              <a:gd name="T3" fmla="*/ 0 h 349"/>
              <a:gd name="T4" fmla="*/ 52 w 52"/>
              <a:gd name="T5" fmla="*/ 0 h 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" h="349">
                <a:moveTo>
                  <a:pt x="0" y="349"/>
                </a:moveTo>
                <a:lnTo>
                  <a:pt x="0" y="0"/>
                </a:lnTo>
                <a:lnTo>
                  <a:pt x="52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auto">
          <a:xfrm>
            <a:off x="5864587" y="2219551"/>
            <a:ext cx="24445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Buriatia.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/15.16/ 6082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5859825" y="2294164"/>
            <a:ext cx="0" cy="101600"/>
          </a:xfrm>
          <a:custGeom>
            <a:avLst/>
            <a:gdLst>
              <a:gd name="T0" fmla="*/ 64 h 64"/>
              <a:gd name="T1" fmla="*/ 0 h 64"/>
              <a:gd name="T2" fmla="*/ 0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6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5864587" y="2432276"/>
            <a:ext cx="255037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Buriatia.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/18.16/2/ 6106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5859825" y="2405289"/>
            <a:ext cx="0" cy="101600"/>
          </a:xfrm>
          <a:custGeom>
            <a:avLst/>
            <a:gdLst>
              <a:gd name="T0" fmla="*/ 0 h 64"/>
              <a:gd name="T1" fmla="*/ 64 h 64"/>
              <a:gd name="T2" fmla="*/ 64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0"/>
                </a:moveTo>
                <a:lnTo>
                  <a:pt x="0" y="64"/>
                </a:lnTo>
                <a:lnTo>
                  <a:pt x="0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5707425" y="2400526"/>
            <a:ext cx="152400" cy="261938"/>
          </a:xfrm>
          <a:custGeom>
            <a:avLst/>
            <a:gdLst>
              <a:gd name="T0" fmla="*/ 0 w 96"/>
              <a:gd name="T1" fmla="*/ 165 h 165"/>
              <a:gd name="T2" fmla="*/ 0 w 96"/>
              <a:gd name="T3" fmla="*/ 0 h 165"/>
              <a:gd name="T4" fmla="*/ 96 w 96"/>
              <a:gd name="T5" fmla="*/ 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65">
                <a:moveTo>
                  <a:pt x="0" y="165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5713775" y="2646589"/>
            <a:ext cx="174406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MVs/Ulaanbaatar.MNG/44.15/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30"/>
          <p:cNvSpPr>
            <a:spLocks/>
          </p:cNvSpPr>
          <p:nvPr/>
        </p:nvSpPr>
        <p:spPr bwMode="auto">
          <a:xfrm>
            <a:off x="5709012" y="2719614"/>
            <a:ext cx="0" cy="209550"/>
          </a:xfrm>
          <a:custGeom>
            <a:avLst/>
            <a:gdLst>
              <a:gd name="T0" fmla="*/ 132 h 132"/>
              <a:gd name="T1" fmla="*/ 0 h 132"/>
              <a:gd name="T2" fmla="*/ 0 h 1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2">
                <a:moveTo>
                  <a:pt x="0" y="13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29" name="Rectangle 31"/>
          <p:cNvSpPr>
            <a:spLocks noChangeArrowheads="1"/>
          </p:cNvSpPr>
          <p:nvPr/>
        </p:nvSpPr>
        <p:spPr bwMode="auto">
          <a:xfrm>
            <a:off x="5713775" y="2859314"/>
            <a:ext cx="24445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Buriatia.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/18.16/ 6104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5709012" y="2932339"/>
            <a:ext cx="0" cy="103188"/>
          </a:xfrm>
          <a:custGeom>
            <a:avLst/>
            <a:gdLst>
              <a:gd name="T0" fmla="*/ 65 h 65"/>
              <a:gd name="T1" fmla="*/ 0 h 65"/>
              <a:gd name="T2" fmla="*/ 0 h 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5">
                <a:moveTo>
                  <a:pt x="0" y="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713775" y="3072039"/>
            <a:ext cx="174887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MVs/Shandong.CHN/13.15/18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" name="Freeform 34"/>
          <p:cNvSpPr>
            <a:spLocks/>
          </p:cNvSpPr>
          <p:nvPr/>
        </p:nvSpPr>
        <p:spPr bwMode="auto">
          <a:xfrm>
            <a:off x="5709012" y="3043464"/>
            <a:ext cx="0" cy="101600"/>
          </a:xfrm>
          <a:custGeom>
            <a:avLst/>
            <a:gdLst>
              <a:gd name="T0" fmla="*/ 0 h 64"/>
              <a:gd name="T1" fmla="*/ 64 h 64"/>
              <a:gd name="T2" fmla="*/ 64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0"/>
                </a:moveTo>
                <a:lnTo>
                  <a:pt x="0" y="64"/>
                </a:lnTo>
                <a:lnTo>
                  <a:pt x="0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097" name="Line 35"/>
          <p:cNvSpPr>
            <a:spLocks noChangeShapeType="1"/>
          </p:cNvSpPr>
          <p:nvPr/>
        </p:nvSpPr>
        <p:spPr bwMode="auto">
          <a:xfrm>
            <a:off x="5709012" y="2937101"/>
            <a:ext cx="0" cy="207963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099" name="Freeform 36"/>
          <p:cNvSpPr>
            <a:spLocks/>
          </p:cNvSpPr>
          <p:nvPr/>
        </p:nvSpPr>
        <p:spPr bwMode="auto">
          <a:xfrm>
            <a:off x="5707425" y="2671989"/>
            <a:ext cx="1588" cy="260350"/>
          </a:xfrm>
          <a:custGeom>
            <a:avLst/>
            <a:gdLst>
              <a:gd name="T0" fmla="*/ 0 w 1"/>
              <a:gd name="T1" fmla="*/ 0 h 164"/>
              <a:gd name="T2" fmla="*/ 0 w 1"/>
              <a:gd name="T3" fmla="*/ 164 h 164"/>
              <a:gd name="T4" fmla="*/ 1 w 1"/>
              <a:gd name="T5" fmla="*/ 164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164">
                <a:moveTo>
                  <a:pt x="0" y="0"/>
                </a:moveTo>
                <a:lnTo>
                  <a:pt x="0" y="164"/>
                </a:lnTo>
                <a:lnTo>
                  <a:pt x="1" y="1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0" name="Freeform 37"/>
          <p:cNvSpPr>
            <a:spLocks/>
          </p:cNvSpPr>
          <p:nvPr/>
        </p:nvSpPr>
        <p:spPr bwMode="auto">
          <a:xfrm>
            <a:off x="5635987" y="2113189"/>
            <a:ext cx="71438" cy="554038"/>
          </a:xfrm>
          <a:custGeom>
            <a:avLst/>
            <a:gdLst>
              <a:gd name="T0" fmla="*/ 0 w 45"/>
              <a:gd name="T1" fmla="*/ 0 h 349"/>
              <a:gd name="T2" fmla="*/ 0 w 45"/>
              <a:gd name="T3" fmla="*/ 349 h 349"/>
              <a:gd name="T4" fmla="*/ 45 w 45"/>
              <a:gd name="T5" fmla="*/ 349 h 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349">
                <a:moveTo>
                  <a:pt x="0" y="0"/>
                </a:moveTo>
                <a:lnTo>
                  <a:pt x="0" y="349"/>
                </a:lnTo>
                <a:lnTo>
                  <a:pt x="45" y="34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1" name="Freeform 38"/>
          <p:cNvSpPr>
            <a:spLocks/>
          </p:cNvSpPr>
          <p:nvPr/>
        </p:nvSpPr>
        <p:spPr bwMode="auto">
          <a:xfrm>
            <a:off x="5254987" y="2108426"/>
            <a:ext cx="381000" cy="620713"/>
          </a:xfrm>
          <a:custGeom>
            <a:avLst/>
            <a:gdLst>
              <a:gd name="T0" fmla="*/ 0 w 240"/>
              <a:gd name="T1" fmla="*/ 391 h 391"/>
              <a:gd name="T2" fmla="*/ 0 w 240"/>
              <a:gd name="T3" fmla="*/ 0 h 391"/>
              <a:gd name="T4" fmla="*/ 240 w 240"/>
              <a:gd name="T5" fmla="*/ 0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391">
                <a:moveTo>
                  <a:pt x="0" y="391"/>
                </a:move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2" name="Rectangle 39"/>
          <p:cNvSpPr>
            <a:spLocks noChangeArrowheads="1"/>
          </p:cNvSpPr>
          <p:nvPr/>
        </p:nvSpPr>
        <p:spPr bwMode="auto">
          <a:xfrm>
            <a:off x="5816962" y="3284764"/>
            <a:ext cx="2572820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MVs/Hong Kong.CHN/42.11/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Named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3" name="Freeform 40"/>
          <p:cNvSpPr>
            <a:spLocks/>
          </p:cNvSpPr>
          <p:nvPr/>
        </p:nvSpPr>
        <p:spPr bwMode="auto">
          <a:xfrm>
            <a:off x="5254987" y="2737076"/>
            <a:ext cx="557213" cy="622300"/>
          </a:xfrm>
          <a:custGeom>
            <a:avLst/>
            <a:gdLst>
              <a:gd name="T0" fmla="*/ 0 w 351"/>
              <a:gd name="T1" fmla="*/ 0 h 392"/>
              <a:gd name="T2" fmla="*/ 0 w 351"/>
              <a:gd name="T3" fmla="*/ 392 h 392"/>
              <a:gd name="T4" fmla="*/ 351 w 351"/>
              <a:gd name="T5" fmla="*/ 3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1" h="392">
                <a:moveTo>
                  <a:pt x="0" y="0"/>
                </a:moveTo>
                <a:lnTo>
                  <a:pt x="0" y="392"/>
                </a:lnTo>
                <a:lnTo>
                  <a:pt x="351" y="39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4" name="Freeform 41"/>
          <p:cNvSpPr>
            <a:spLocks/>
          </p:cNvSpPr>
          <p:nvPr/>
        </p:nvSpPr>
        <p:spPr bwMode="auto">
          <a:xfrm>
            <a:off x="4588237" y="2733901"/>
            <a:ext cx="666750" cy="414338"/>
          </a:xfrm>
          <a:custGeom>
            <a:avLst/>
            <a:gdLst>
              <a:gd name="T0" fmla="*/ 0 w 420"/>
              <a:gd name="T1" fmla="*/ 261 h 261"/>
              <a:gd name="T2" fmla="*/ 0 w 420"/>
              <a:gd name="T3" fmla="*/ 0 h 261"/>
              <a:gd name="T4" fmla="*/ 420 w 420"/>
              <a:gd name="T5" fmla="*/ 0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0" h="261">
                <a:moveTo>
                  <a:pt x="0" y="261"/>
                </a:moveTo>
                <a:lnTo>
                  <a:pt x="0" y="0"/>
                </a:lnTo>
                <a:lnTo>
                  <a:pt x="42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5" name="Rectangle 42"/>
          <p:cNvSpPr>
            <a:spLocks noChangeArrowheads="1"/>
          </p:cNvSpPr>
          <p:nvPr/>
        </p:nvSpPr>
        <p:spPr bwMode="auto">
          <a:xfrm>
            <a:off x="5078775" y="3497489"/>
            <a:ext cx="1519647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Hunan.CHN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/93/7_H1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Freeform 43"/>
          <p:cNvSpPr>
            <a:spLocks/>
          </p:cNvSpPr>
          <p:nvPr/>
        </p:nvSpPr>
        <p:spPr bwMode="auto">
          <a:xfrm>
            <a:off x="4588237" y="3156176"/>
            <a:ext cx="485775" cy="415925"/>
          </a:xfrm>
          <a:custGeom>
            <a:avLst/>
            <a:gdLst>
              <a:gd name="T0" fmla="*/ 0 w 306"/>
              <a:gd name="T1" fmla="*/ 0 h 262"/>
              <a:gd name="T2" fmla="*/ 0 w 306"/>
              <a:gd name="T3" fmla="*/ 262 h 262"/>
              <a:gd name="T4" fmla="*/ 306 w 306"/>
              <a:gd name="T5" fmla="*/ 26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6" h="262">
                <a:moveTo>
                  <a:pt x="0" y="0"/>
                </a:moveTo>
                <a:lnTo>
                  <a:pt x="0" y="262"/>
                </a:lnTo>
                <a:lnTo>
                  <a:pt x="306" y="26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7" name="Freeform 44"/>
          <p:cNvSpPr>
            <a:spLocks/>
          </p:cNvSpPr>
          <p:nvPr/>
        </p:nvSpPr>
        <p:spPr bwMode="auto">
          <a:xfrm>
            <a:off x="2335575" y="3153001"/>
            <a:ext cx="2252663" cy="309563"/>
          </a:xfrm>
          <a:custGeom>
            <a:avLst/>
            <a:gdLst>
              <a:gd name="T0" fmla="*/ 0 w 1419"/>
              <a:gd name="T1" fmla="*/ 195 h 195"/>
              <a:gd name="T2" fmla="*/ 0 w 1419"/>
              <a:gd name="T3" fmla="*/ 0 h 195"/>
              <a:gd name="T4" fmla="*/ 1419 w 1419"/>
              <a:gd name="T5" fmla="*/ 0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9" h="195">
                <a:moveTo>
                  <a:pt x="0" y="195"/>
                </a:moveTo>
                <a:lnTo>
                  <a:pt x="0" y="0"/>
                </a:lnTo>
                <a:lnTo>
                  <a:pt x="1419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08" name="Rectangle 45"/>
          <p:cNvSpPr>
            <a:spLocks noChangeArrowheads="1"/>
          </p:cNvSpPr>
          <p:nvPr/>
        </p:nvSpPr>
        <p:spPr bwMode="auto">
          <a:xfrm>
            <a:off x="3973875" y="3710214"/>
            <a:ext cx="1437894" cy="1538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Edmonstonwt.USA</a:t>
            </a:r>
            <a:r>
              <a:rPr kumimoji="0" lang="ru-RU" altLang="ru-RU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/54_A</a:t>
            </a:r>
            <a:endParaRPr kumimoji="0" lang="ru-RU" altLang="ru-RU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Freeform 46"/>
          <p:cNvSpPr>
            <a:spLocks/>
          </p:cNvSpPr>
          <p:nvPr/>
        </p:nvSpPr>
        <p:spPr bwMode="auto">
          <a:xfrm>
            <a:off x="2335575" y="3472089"/>
            <a:ext cx="1633538" cy="312738"/>
          </a:xfrm>
          <a:custGeom>
            <a:avLst/>
            <a:gdLst>
              <a:gd name="T0" fmla="*/ 0 w 1029"/>
              <a:gd name="T1" fmla="*/ 0 h 197"/>
              <a:gd name="T2" fmla="*/ 0 w 1029"/>
              <a:gd name="T3" fmla="*/ 197 h 197"/>
              <a:gd name="T4" fmla="*/ 1029 w 1029"/>
              <a:gd name="T5" fmla="*/ 197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29" h="197">
                <a:moveTo>
                  <a:pt x="0" y="0"/>
                </a:moveTo>
                <a:lnTo>
                  <a:pt x="0" y="197"/>
                </a:lnTo>
                <a:lnTo>
                  <a:pt x="1029" y="197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0" name="Freeform 47"/>
          <p:cNvSpPr>
            <a:spLocks/>
          </p:cNvSpPr>
          <p:nvPr/>
        </p:nvSpPr>
        <p:spPr bwMode="auto">
          <a:xfrm>
            <a:off x="2064112" y="3467326"/>
            <a:ext cx="271463" cy="549275"/>
          </a:xfrm>
          <a:custGeom>
            <a:avLst/>
            <a:gdLst>
              <a:gd name="T0" fmla="*/ 0 w 171"/>
              <a:gd name="T1" fmla="*/ 346 h 346"/>
              <a:gd name="T2" fmla="*/ 0 w 171"/>
              <a:gd name="T3" fmla="*/ 0 h 346"/>
              <a:gd name="T4" fmla="*/ 171 w 171"/>
              <a:gd name="T5" fmla="*/ 0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1" h="346">
                <a:moveTo>
                  <a:pt x="0" y="346"/>
                </a:moveTo>
                <a:lnTo>
                  <a:pt x="0" y="0"/>
                </a:lnTo>
                <a:lnTo>
                  <a:pt x="171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1" name="Rectangle 48"/>
          <p:cNvSpPr>
            <a:spLocks noChangeArrowheads="1"/>
          </p:cNvSpPr>
          <p:nvPr/>
        </p:nvSpPr>
        <p:spPr bwMode="auto">
          <a:xfrm>
            <a:off x="4399325" y="3922939"/>
            <a:ext cx="279403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MVs/Republic of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Tatarstan.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/4.16/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India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Freeform 49"/>
          <p:cNvSpPr>
            <a:spLocks/>
          </p:cNvSpPr>
          <p:nvPr/>
        </p:nvSpPr>
        <p:spPr bwMode="auto">
          <a:xfrm>
            <a:off x="4050075" y="3997551"/>
            <a:ext cx="344488" cy="101600"/>
          </a:xfrm>
          <a:custGeom>
            <a:avLst/>
            <a:gdLst>
              <a:gd name="T0" fmla="*/ 0 w 217"/>
              <a:gd name="T1" fmla="*/ 64 h 64"/>
              <a:gd name="T2" fmla="*/ 0 w 217"/>
              <a:gd name="T3" fmla="*/ 0 h 64"/>
              <a:gd name="T4" fmla="*/ 217 w 217"/>
              <a:gd name="T5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" h="64">
                <a:moveTo>
                  <a:pt x="0" y="64"/>
                </a:moveTo>
                <a:lnTo>
                  <a:pt x="0" y="0"/>
                </a:lnTo>
                <a:lnTo>
                  <a:pt x="217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3" name="Rectangle 50"/>
          <p:cNvSpPr>
            <a:spLocks noChangeArrowheads="1"/>
          </p:cNvSpPr>
          <p:nvPr/>
        </p:nvSpPr>
        <p:spPr bwMode="auto">
          <a:xfrm>
            <a:off x="4173900" y="4135664"/>
            <a:ext cx="154529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MVs/Faridabad.IND/22.14/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4" name="Freeform 51"/>
          <p:cNvSpPr>
            <a:spLocks/>
          </p:cNvSpPr>
          <p:nvPr/>
        </p:nvSpPr>
        <p:spPr bwMode="auto">
          <a:xfrm>
            <a:off x="4050075" y="4108676"/>
            <a:ext cx="119063" cy="101600"/>
          </a:xfrm>
          <a:custGeom>
            <a:avLst/>
            <a:gdLst>
              <a:gd name="T0" fmla="*/ 0 w 75"/>
              <a:gd name="T1" fmla="*/ 0 h 64"/>
              <a:gd name="T2" fmla="*/ 0 w 75"/>
              <a:gd name="T3" fmla="*/ 64 h 64"/>
              <a:gd name="T4" fmla="*/ 75 w 75"/>
              <a:gd name="T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5" h="64">
                <a:moveTo>
                  <a:pt x="0" y="0"/>
                </a:moveTo>
                <a:lnTo>
                  <a:pt x="0" y="64"/>
                </a:lnTo>
                <a:lnTo>
                  <a:pt x="75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5" name="Freeform 52"/>
          <p:cNvSpPr>
            <a:spLocks/>
          </p:cNvSpPr>
          <p:nvPr/>
        </p:nvSpPr>
        <p:spPr bwMode="auto">
          <a:xfrm>
            <a:off x="3637325" y="4103914"/>
            <a:ext cx="412750" cy="155575"/>
          </a:xfrm>
          <a:custGeom>
            <a:avLst/>
            <a:gdLst>
              <a:gd name="T0" fmla="*/ 0 w 260"/>
              <a:gd name="T1" fmla="*/ 98 h 98"/>
              <a:gd name="T2" fmla="*/ 0 w 260"/>
              <a:gd name="T3" fmla="*/ 0 h 98"/>
              <a:gd name="T4" fmla="*/ 260 w 260"/>
              <a:gd name="T5" fmla="*/ 0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0" h="98">
                <a:moveTo>
                  <a:pt x="0" y="98"/>
                </a:moveTo>
                <a:lnTo>
                  <a:pt x="0" y="0"/>
                </a:lnTo>
                <a:lnTo>
                  <a:pt x="26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6" name="Rectangle 53"/>
          <p:cNvSpPr>
            <a:spLocks noChangeArrowheads="1"/>
          </p:cNvSpPr>
          <p:nvPr/>
        </p:nvSpPr>
        <p:spPr bwMode="auto">
          <a:xfrm>
            <a:off x="3850050" y="4348389"/>
            <a:ext cx="1969642" cy="18466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Manchester.UNK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/30/94_D8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7" name="Freeform 54"/>
          <p:cNvSpPr>
            <a:spLocks/>
          </p:cNvSpPr>
          <p:nvPr/>
        </p:nvSpPr>
        <p:spPr bwMode="auto">
          <a:xfrm>
            <a:off x="3637325" y="4267426"/>
            <a:ext cx="207963" cy="155575"/>
          </a:xfrm>
          <a:custGeom>
            <a:avLst/>
            <a:gdLst>
              <a:gd name="T0" fmla="*/ 0 w 131"/>
              <a:gd name="T1" fmla="*/ 0 h 98"/>
              <a:gd name="T2" fmla="*/ 0 w 131"/>
              <a:gd name="T3" fmla="*/ 98 h 98"/>
              <a:gd name="T4" fmla="*/ 131 w 131"/>
              <a:gd name="T5" fmla="*/ 98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1" h="98">
                <a:moveTo>
                  <a:pt x="0" y="0"/>
                </a:moveTo>
                <a:lnTo>
                  <a:pt x="0" y="98"/>
                </a:lnTo>
                <a:lnTo>
                  <a:pt x="131" y="98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8" name="Freeform 55"/>
          <p:cNvSpPr>
            <a:spLocks/>
          </p:cNvSpPr>
          <p:nvPr/>
        </p:nvSpPr>
        <p:spPr bwMode="auto">
          <a:xfrm>
            <a:off x="3564300" y="4264251"/>
            <a:ext cx="73025" cy="307975"/>
          </a:xfrm>
          <a:custGeom>
            <a:avLst/>
            <a:gdLst>
              <a:gd name="T0" fmla="*/ 0 w 46"/>
              <a:gd name="T1" fmla="*/ 194 h 194"/>
              <a:gd name="T2" fmla="*/ 0 w 46"/>
              <a:gd name="T3" fmla="*/ 0 h 194"/>
              <a:gd name="T4" fmla="*/ 46 w 46"/>
              <a:gd name="T5" fmla="*/ 0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" h="194">
                <a:moveTo>
                  <a:pt x="0" y="194"/>
                </a:moveTo>
                <a:lnTo>
                  <a:pt x="0" y="0"/>
                </a:lnTo>
                <a:lnTo>
                  <a:pt x="46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19" name="Rectangle 56"/>
          <p:cNvSpPr>
            <a:spLocks noChangeArrowheads="1"/>
          </p:cNvSpPr>
          <p:nvPr/>
        </p:nvSpPr>
        <p:spPr bwMode="auto">
          <a:xfrm>
            <a:off x="4661262" y="4562701"/>
            <a:ext cx="233557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Perm.RUS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/3.16/  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Imp. Kazakhstan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0" name="Freeform 57"/>
          <p:cNvSpPr>
            <a:spLocks/>
          </p:cNvSpPr>
          <p:nvPr/>
        </p:nvSpPr>
        <p:spPr bwMode="auto">
          <a:xfrm>
            <a:off x="4573950" y="4635726"/>
            <a:ext cx="82550" cy="249238"/>
          </a:xfrm>
          <a:custGeom>
            <a:avLst/>
            <a:gdLst>
              <a:gd name="T0" fmla="*/ 0 w 52"/>
              <a:gd name="T1" fmla="*/ 157 h 157"/>
              <a:gd name="T2" fmla="*/ 0 w 52"/>
              <a:gd name="T3" fmla="*/ 0 h 157"/>
              <a:gd name="T4" fmla="*/ 52 w 52"/>
              <a:gd name="T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" h="157">
                <a:moveTo>
                  <a:pt x="0" y="157"/>
                </a:moveTo>
                <a:lnTo>
                  <a:pt x="0" y="0"/>
                </a:lnTo>
                <a:lnTo>
                  <a:pt x="52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21" name="Rectangle 58"/>
          <p:cNvSpPr>
            <a:spLocks noChangeArrowheads="1"/>
          </p:cNvSpPr>
          <p:nvPr/>
        </p:nvSpPr>
        <p:spPr bwMode="auto">
          <a:xfrm>
            <a:off x="4931234" y="4775426"/>
            <a:ext cx="2483052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MVi/Villupuram.IND/03.07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ru-RU" altLang="ru-RU" sz="1000" b="1" dirty="0" err="1">
                <a:solidFill>
                  <a:srgbClr val="000000"/>
                </a:solidFill>
              </a:rPr>
              <a:t>Named</a:t>
            </a:r>
            <a:r>
              <a:rPr lang="ru-RU" altLang="ru-RU" sz="1000" b="1" dirty="0">
                <a:solidFill>
                  <a:srgbClr val="000000"/>
                </a:solidFill>
              </a:rPr>
              <a:t> </a:t>
            </a:r>
            <a:r>
              <a:rPr lang="ru-RU" altLang="ru-RU" sz="1000" b="1" dirty="0" err="1">
                <a:solidFill>
                  <a:srgbClr val="000000"/>
                </a:solidFill>
              </a:rPr>
              <a:t>strain</a:t>
            </a:r>
            <a:r>
              <a:rPr lang="ru-RU" altLang="ru-RU" sz="1000" b="1" dirty="0">
                <a:solidFill>
                  <a:srgbClr val="000000"/>
                </a:solidFill>
              </a:rPr>
              <a:t> 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/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22" name="Freeform 59"/>
          <p:cNvSpPr>
            <a:spLocks/>
          </p:cNvSpPr>
          <p:nvPr/>
        </p:nvSpPr>
        <p:spPr bwMode="auto">
          <a:xfrm>
            <a:off x="4799375" y="4848451"/>
            <a:ext cx="109538" cy="288925"/>
          </a:xfrm>
          <a:custGeom>
            <a:avLst/>
            <a:gdLst>
              <a:gd name="T0" fmla="*/ 0 w 69"/>
              <a:gd name="T1" fmla="*/ 182 h 182"/>
              <a:gd name="T2" fmla="*/ 0 w 69"/>
              <a:gd name="T3" fmla="*/ 0 h 182"/>
              <a:gd name="T4" fmla="*/ 69 w 69"/>
              <a:gd name="T5" fmla="*/ 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9" h="182">
                <a:moveTo>
                  <a:pt x="0" y="182"/>
                </a:moveTo>
                <a:lnTo>
                  <a:pt x="0" y="0"/>
                </a:lnTo>
                <a:lnTo>
                  <a:pt x="69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23" name="Rectangle 60"/>
          <p:cNvSpPr>
            <a:spLocks noChangeArrowheads="1"/>
          </p:cNvSpPr>
          <p:nvPr/>
        </p:nvSpPr>
        <p:spPr bwMode="auto">
          <a:xfrm>
            <a:off x="5832837" y="4988151"/>
            <a:ext cx="225222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Ingush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Republic.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/17.16/ 6119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4" name="Freeform 61"/>
          <p:cNvSpPr>
            <a:spLocks/>
          </p:cNvSpPr>
          <p:nvPr/>
        </p:nvSpPr>
        <p:spPr bwMode="auto">
          <a:xfrm>
            <a:off x="5774100" y="5061176"/>
            <a:ext cx="53975" cy="368300"/>
          </a:xfrm>
          <a:custGeom>
            <a:avLst/>
            <a:gdLst>
              <a:gd name="T0" fmla="*/ 0 w 34"/>
              <a:gd name="T1" fmla="*/ 232 h 232"/>
              <a:gd name="T2" fmla="*/ 0 w 34"/>
              <a:gd name="T3" fmla="*/ 0 h 232"/>
              <a:gd name="T4" fmla="*/ 34 w 34"/>
              <a:gd name="T5" fmla="*/ 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" h="232">
                <a:moveTo>
                  <a:pt x="0" y="232"/>
                </a:moveTo>
                <a:lnTo>
                  <a:pt x="0" y="0"/>
                </a:lnTo>
                <a:lnTo>
                  <a:pt x="34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25" name="Rectangle 62"/>
          <p:cNvSpPr>
            <a:spLocks noChangeArrowheads="1"/>
          </p:cNvSpPr>
          <p:nvPr/>
        </p:nvSpPr>
        <p:spPr bwMode="auto">
          <a:xfrm>
            <a:off x="5878875" y="5200876"/>
            <a:ext cx="2761975" cy="153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MVs/Frankfurt Main.DEU/17.11/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1000" b="1" dirty="0" err="1">
                <a:solidFill>
                  <a:srgbClr val="000000"/>
                </a:solidFill>
              </a:rPr>
              <a:t>Named</a:t>
            </a:r>
            <a:r>
              <a:rPr lang="ru-RU" altLang="ru-RU" sz="1000" b="1" dirty="0">
                <a:solidFill>
                  <a:srgbClr val="000000"/>
                </a:solidFill>
              </a:rPr>
              <a:t> </a:t>
            </a:r>
            <a:r>
              <a:rPr lang="ru-RU" altLang="ru-RU" sz="1000" b="1" dirty="0" err="1">
                <a:solidFill>
                  <a:srgbClr val="000000"/>
                </a:solidFill>
              </a:rPr>
              <a:t>strain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6" name="Freeform 63"/>
          <p:cNvSpPr>
            <a:spLocks/>
          </p:cNvSpPr>
          <p:nvPr/>
        </p:nvSpPr>
        <p:spPr bwMode="auto">
          <a:xfrm>
            <a:off x="5874112" y="5275489"/>
            <a:ext cx="0" cy="527050"/>
          </a:xfrm>
          <a:custGeom>
            <a:avLst/>
            <a:gdLst>
              <a:gd name="T0" fmla="*/ 332 h 332"/>
              <a:gd name="T1" fmla="*/ 0 h 332"/>
              <a:gd name="T2" fmla="*/ 0 h 3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32">
                <a:moveTo>
                  <a:pt x="0" y="332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27" name="Rectangle 64"/>
          <p:cNvSpPr>
            <a:spLocks noChangeArrowheads="1"/>
          </p:cNvSpPr>
          <p:nvPr/>
        </p:nvSpPr>
        <p:spPr bwMode="auto">
          <a:xfrm>
            <a:off x="5878875" y="5413601"/>
            <a:ext cx="306654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Lipetsk.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/22.16/ </a:t>
            </a:r>
            <a:r>
              <a:rPr kumimoji="0" lang="en-US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Linked to </a:t>
            </a:r>
            <a:r>
              <a:rPr kumimoji="0" lang="en-US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R.of</a:t>
            </a:r>
            <a:r>
              <a:rPr kumimoji="0" lang="en-US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Chechnya</a:t>
            </a:r>
            <a:endParaRPr kumimoji="0" lang="ru-RU" alt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8" name="Freeform 65"/>
          <p:cNvSpPr>
            <a:spLocks/>
          </p:cNvSpPr>
          <p:nvPr/>
        </p:nvSpPr>
        <p:spPr bwMode="auto">
          <a:xfrm>
            <a:off x="5874112" y="5488214"/>
            <a:ext cx="0" cy="420688"/>
          </a:xfrm>
          <a:custGeom>
            <a:avLst/>
            <a:gdLst>
              <a:gd name="T0" fmla="*/ 265 h 265"/>
              <a:gd name="T1" fmla="*/ 0 h 265"/>
              <a:gd name="T2" fmla="*/ 0 h 26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65">
                <a:moveTo>
                  <a:pt x="0" y="26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29" name="Rectangle 66"/>
          <p:cNvSpPr>
            <a:spLocks noChangeArrowheads="1"/>
          </p:cNvSpPr>
          <p:nvPr/>
        </p:nvSpPr>
        <p:spPr bwMode="auto">
          <a:xfrm>
            <a:off x="5878875" y="5626326"/>
            <a:ext cx="18081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Moscow.</a:t>
            </a: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/17.16/ 6085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0" name="Freeform 67"/>
          <p:cNvSpPr>
            <a:spLocks/>
          </p:cNvSpPr>
          <p:nvPr/>
        </p:nvSpPr>
        <p:spPr bwMode="auto">
          <a:xfrm>
            <a:off x="5874112" y="5700939"/>
            <a:ext cx="0" cy="314325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1" name="Rectangle 68"/>
          <p:cNvSpPr>
            <a:spLocks noChangeArrowheads="1"/>
          </p:cNvSpPr>
          <p:nvPr/>
        </p:nvSpPr>
        <p:spPr bwMode="auto">
          <a:xfrm>
            <a:off x="5878875" y="5839051"/>
            <a:ext cx="219771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MVs/Rostov-on-Don.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/17.16/ 6114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2" name="Freeform 69"/>
          <p:cNvSpPr>
            <a:spLocks/>
          </p:cNvSpPr>
          <p:nvPr/>
        </p:nvSpPr>
        <p:spPr bwMode="auto">
          <a:xfrm>
            <a:off x="5874112" y="5913664"/>
            <a:ext cx="0" cy="207963"/>
          </a:xfrm>
          <a:custGeom>
            <a:avLst/>
            <a:gdLst>
              <a:gd name="T0" fmla="*/ 131 h 131"/>
              <a:gd name="T1" fmla="*/ 0 h 131"/>
              <a:gd name="T2" fmla="*/ 0 h 13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31">
                <a:moveTo>
                  <a:pt x="0" y="131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3" name="Rectangle 70"/>
          <p:cNvSpPr>
            <a:spLocks noChangeArrowheads="1"/>
          </p:cNvSpPr>
          <p:nvPr/>
        </p:nvSpPr>
        <p:spPr bwMode="auto">
          <a:xfrm>
            <a:off x="5878875" y="6051776"/>
            <a:ext cx="23035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MVs/Rostov-on-Don.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/17.16/2/ 6116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4" name="Freeform 71"/>
          <p:cNvSpPr>
            <a:spLocks/>
          </p:cNvSpPr>
          <p:nvPr/>
        </p:nvSpPr>
        <p:spPr bwMode="auto">
          <a:xfrm>
            <a:off x="5874112" y="6126389"/>
            <a:ext cx="0" cy="101600"/>
          </a:xfrm>
          <a:custGeom>
            <a:avLst/>
            <a:gdLst>
              <a:gd name="T0" fmla="*/ 64 h 64"/>
              <a:gd name="T1" fmla="*/ 0 h 64"/>
              <a:gd name="T2" fmla="*/ 0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6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5" name="Rectangle 72"/>
          <p:cNvSpPr>
            <a:spLocks noChangeArrowheads="1"/>
          </p:cNvSpPr>
          <p:nvPr/>
        </p:nvSpPr>
        <p:spPr bwMode="auto">
          <a:xfrm>
            <a:off x="5878875" y="6264501"/>
            <a:ext cx="219771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MVs/Rostov-on-Don.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RUS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/19.16/ 6117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6" name="Freeform 73"/>
          <p:cNvSpPr>
            <a:spLocks/>
          </p:cNvSpPr>
          <p:nvPr/>
        </p:nvSpPr>
        <p:spPr bwMode="auto">
          <a:xfrm>
            <a:off x="5874112" y="6237514"/>
            <a:ext cx="0" cy="101600"/>
          </a:xfrm>
          <a:custGeom>
            <a:avLst/>
            <a:gdLst>
              <a:gd name="T0" fmla="*/ 0 h 64"/>
              <a:gd name="T1" fmla="*/ 64 h 64"/>
              <a:gd name="T2" fmla="*/ 64 h 6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4">
                <a:moveTo>
                  <a:pt x="0" y="0"/>
                </a:moveTo>
                <a:lnTo>
                  <a:pt x="0" y="64"/>
                </a:lnTo>
                <a:lnTo>
                  <a:pt x="0" y="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7" name="Line 74"/>
          <p:cNvSpPr>
            <a:spLocks noChangeShapeType="1"/>
          </p:cNvSpPr>
          <p:nvPr/>
        </p:nvSpPr>
        <p:spPr bwMode="auto">
          <a:xfrm>
            <a:off x="5874112" y="5812064"/>
            <a:ext cx="0" cy="52705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8" name="Freeform 75"/>
          <p:cNvSpPr>
            <a:spLocks/>
          </p:cNvSpPr>
          <p:nvPr/>
        </p:nvSpPr>
        <p:spPr bwMode="auto">
          <a:xfrm>
            <a:off x="5774100" y="5439001"/>
            <a:ext cx="100013" cy="368300"/>
          </a:xfrm>
          <a:custGeom>
            <a:avLst/>
            <a:gdLst>
              <a:gd name="T0" fmla="*/ 0 w 63"/>
              <a:gd name="T1" fmla="*/ 0 h 232"/>
              <a:gd name="T2" fmla="*/ 0 w 63"/>
              <a:gd name="T3" fmla="*/ 232 h 232"/>
              <a:gd name="T4" fmla="*/ 63 w 63"/>
              <a:gd name="T5" fmla="*/ 232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232">
                <a:moveTo>
                  <a:pt x="0" y="0"/>
                </a:moveTo>
                <a:lnTo>
                  <a:pt x="0" y="232"/>
                </a:lnTo>
                <a:lnTo>
                  <a:pt x="63" y="23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39" name="Freeform 76"/>
          <p:cNvSpPr>
            <a:spLocks/>
          </p:cNvSpPr>
          <p:nvPr/>
        </p:nvSpPr>
        <p:spPr bwMode="auto">
          <a:xfrm>
            <a:off x="4799375" y="5145314"/>
            <a:ext cx="974725" cy="288925"/>
          </a:xfrm>
          <a:custGeom>
            <a:avLst/>
            <a:gdLst>
              <a:gd name="T0" fmla="*/ 0 w 614"/>
              <a:gd name="T1" fmla="*/ 0 h 182"/>
              <a:gd name="T2" fmla="*/ 0 w 614"/>
              <a:gd name="T3" fmla="*/ 182 h 182"/>
              <a:gd name="T4" fmla="*/ 614 w 614"/>
              <a:gd name="T5" fmla="*/ 182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14" h="182">
                <a:moveTo>
                  <a:pt x="0" y="0"/>
                </a:moveTo>
                <a:lnTo>
                  <a:pt x="0" y="182"/>
                </a:lnTo>
                <a:lnTo>
                  <a:pt x="614" y="182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40" name="Freeform 77"/>
          <p:cNvSpPr>
            <a:spLocks/>
          </p:cNvSpPr>
          <p:nvPr/>
        </p:nvSpPr>
        <p:spPr bwMode="auto">
          <a:xfrm>
            <a:off x="4573950" y="4892901"/>
            <a:ext cx="225425" cy="249238"/>
          </a:xfrm>
          <a:custGeom>
            <a:avLst/>
            <a:gdLst>
              <a:gd name="T0" fmla="*/ 0 w 142"/>
              <a:gd name="T1" fmla="*/ 0 h 157"/>
              <a:gd name="T2" fmla="*/ 0 w 142"/>
              <a:gd name="T3" fmla="*/ 157 h 157"/>
              <a:gd name="T4" fmla="*/ 142 w 142"/>
              <a:gd name="T5" fmla="*/ 157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2" h="157">
                <a:moveTo>
                  <a:pt x="0" y="0"/>
                </a:moveTo>
                <a:lnTo>
                  <a:pt x="0" y="157"/>
                </a:lnTo>
                <a:lnTo>
                  <a:pt x="142" y="157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41" name="Freeform 78"/>
          <p:cNvSpPr>
            <a:spLocks/>
          </p:cNvSpPr>
          <p:nvPr/>
        </p:nvSpPr>
        <p:spPr bwMode="auto">
          <a:xfrm>
            <a:off x="3564300" y="4580164"/>
            <a:ext cx="1009650" cy="307975"/>
          </a:xfrm>
          <a:custGeom>
            <a:avLst/>
            <a:gdLst>
              <a:gd name="T0" fmla="*/ 0 w 636"/>
              <a:gd name="T1" fmla="*/ 0 h 194"/>
              <a:gd name="T2" fmla="*/ 0 w 636"/>
              <a:gd name="T3" fmla="*/ 194 h 194"/>
              <a:gd name="T4" fmla="*/ 636 w 636"/>
              <a:gd name="T5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6" h="194">
                <a:moveTo>
                  <a:pt x="0" y="0"/>
                </a:moveTo>
                <a:lnTo>
                  <a:pt x="0" y="194"/>
                </a:lnTo>
                <a:lnTo>
                  <a:pt x="636" y="19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42" name="Freeform 79"/>
          <p:cNvSpPr>
            <a:spLocks/>
          </p:cNvSpPr>
          <p:nvPr/>
        </p:nvSpPr>
        <p:spPr bwMode="auto">
          <a:xfrm>
            <a:off x="2064112" y="4026126"/>
            <a:ext cx="1500188" cy="549275"/>
          </a:xfrm>
          <a:custGeom>
            <a:avLst/>
            <a:gdLst>
              <a:gd name="T0" fmla="*/ 0 w 945"/>
              <a:gd name="T1" fmla="*/ 0 h 346"/>
              <a:gd name="T2" fmla="*/ 0 w 945"/>
              <a:gd name="T3" fmla="*/ 346 h 346"/>
              <a:gd name="T4" fmla="*/ 945 w 945"/>
              <a:gd name="T5" fmla="*/ 346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45" h="346">
                <a:moveTo>
                  <a:pt x="0" y="0"/>
                </a:moveTo>
                <a:lnTo>
                  <a:pt x="0" y="346"/>
                </a:lnTo>
                <a:lnTo>
                  <a:pt x="945" y="346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44" name="Rectangle 81"/>
          <p:cNvSpPr>
            <a:spLocks noChangeArrowheads="1"/>
          </p:cNvSpPr>
          <p:nvPr/>
        </p:nvSpPr>
        <p:spPr bwMode="auto">
          <a:xfrm>
            <a:off x="5612175" y="546757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45" name="Rectangle 82"/>
          <p:cNvSpPr>
            <a:spLocks noChangeArrowheads="1"/>
          </p:cNvSpPr>
          <p:nvPr/>
        </p:nvSpPr>
        <p:spPr bwMode="auto">
          <a:xfrm>
            <a:off x="4637450" y="517388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80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46" name="Rectangle 83"/>
          <p:cNvSpPr>
            <a:spLocks noChangeArrowheads="1"/>
          </p:cNvSpPr>
          <p:nvPr/>
        </p:nvSpPr>
        <p:spPr bwMode="auto">
          <a:xfrm>
            <a:off x="4412025" y="492147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47" name="Rectangle 84"/>
          <p:cNvSpPr>
            <a:spLocks noChangeArrowheads="1"/>
          </p:cNvSpPr>
          <p:nvPr/>
        </p:nvSpPr>
        <p:spPr bwMode="auto">
          <a:xfrm>
            <a:off x="3888150" y="396103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91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49" name="Rectangle 86"/>
          <p:cNvSpPr>
            <a:spLocks noChangeArrowheads="1"/>
          </p:cNvSpPr>
          <p:nvPr/>
        </p:nvSpPr>
        <p:spPr bwMode="auto">
          <a:xfrm>
            <a:off x="3402375" y="4608739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50" name="Rectangle 87"/>
          <p:cNvSpPr>
            <a:spLocks noChangeArrowheads="1"/>
          </p:cNvSpPr>
          <p:nvPr/>
        </p:nvSpPr>
        <p:spPr bwMode="auto">
          <a:xfrm>
            <a:off x="4426312" y="301012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51" name="Rectangle 88"/>
          <p:cNvSpPr>
            <a:spLocks noChangeArrowheads="1"/>
          </p:cNvSpPr>
          <p:nvPr/>
        </p:nvSpPr>
        <p:spPr bwMode="auto">
          <a:xfrm>
            <a:off x="5093062" y="2591026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99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56" name="Rectangle 93"/>
          <p:cNvSpPr>
            <a:spLocks noChangeArrowheads="1"/>
          </p:cNvSpPr>
          <p:nvPr/>
        </p:nvSpPr>
        <p:spPr bwMode="auto">
          <a:xfrm>
            <a:off x="5474062" y="1965551"/>
            <a:ext cx="1410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91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58" name="Line 95"/>
          <p:cNvSpPr>
            <a:spLocks noChangeShapeType="1"/>
          </p:cNvSpPr>
          <p:nvPr/>
        </p:nvSpPr>
        <p:spPr bwMode="auto">
          <a:xfrm>
            <a:off x="2540362" y="6639151"/>
            <a:ext cx="773113" cy="0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59" name="Line 96"/>
          <p:cNvSpPr>
            <a:spLocks noChangeShapeType="1"/>
          </p:cNvSpPr>
          <p:nvPr/>
        </p:nvSpPr>
        <p:spPr bwMode="auto">
          <a:xfrm>
            <a:off x="2540362" y="6602639"/>
            <a:ext cx="0" cy="714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60" name="Line 97"/>
          <p:cNvSpPr>
            <a:spLocks noChangeShapeType="1"/>
          </p:cNvSpPr>
          <p:nvPr/>
        </p:nvSpPr>
        <p:spPr bwMode="auto">
          <a:xfrm>
            <a:off x="3313475" y="6602639"/>
            <a:ext cx="0" cy="71438"/>
          </a:xfrm>
          <a:prstGeom prst="line">
            <a:avLst/>
          </a:prstGeom>
          <a:noFill/>
          <a:ln w="9525" cap="sq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000"/>
          </a:p>
        </p:txBody>
      </p:sp>
      <p:sp>
        <p:nvSpPr>
          <p:cNvPr id="4161" name="Rectangle 98"/>
          <p:cNvSpPr>
            <a:spLocks noChangeArrowheads="1"/>
          </p:cNvSpPr>
          <p:nvPr/>
        </p:nvSpPr>
        <p:spPr bwMode="auto">
          <a:xfrm>
            <a:off x="2897550" y="6675664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MS Sans Serif"/>
                <a:cs typeface="Arial" pitchFamily="34" charset="0"/>
              </a:rPr>
              <a:t>5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8" name="Rectangle 2"/>
          <p:cNvSpPr>
            <a:spLocks noChangeArrowheads="1"/>
          </p:cNvSpPr>
          <p:nvPr/>
        </p:nvSpPr>
        <p:spPr bwMode="auto">
          <a:xfrm>
            <a:off x="0" y="0"/>
            <a:ext cx="3571868" cy="3652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000" i="0" dirty="0" smtClean="0">
                <a:solidFill>
                  <a:schemeClr val="bg1"/>
                </a:solidFill>
              </a:rPr>
              <a:t>Russia, measles 2016</a:t>
            </a:r>
            <a:endParaRPr lang="en-US" altLang="ru-RU" sz="2000" i="0" dirty="0">
              <a:solidFill>
                <a:schemeClr val="bg1"/>
              </a:solidFill>
            </a:endParaRPr>
          </a:p>
        </p:txBody>
      </p:sp>
      <p:graphicFrame>
        <p:nvGraphicFramePr>
          <p:cNvPr id="4163" name="Таблица 41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285896"/>
              </p:ext>
            </p:extLst>
          </p:nvPr>
        </p:nvGraphicFramePr>
        <p:xfrm>
          <a:off x="128399" y="855095"/>
          <a:ext cx="3891584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7152"/>
                <a:gridCol w="478964"/>
                <a:gridCol w="478964"/>
                <a:gridCol w="658576"/>
                <a:gridCol w="478964"/>
                <a:gridCol w="47896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effectLst/>
                        </a:rPr>
                        <a:t>Region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Jan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Feb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Mar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Apr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Total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Moscow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R.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en-US" sz="12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Tatarstan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Ingush Republic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North  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Osetia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R.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Of Chechnya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Rostov on Don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Irkutsk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Stavropol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R.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of  Buryatia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Russia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164" name="TextBox 4163"/>
          <p:cNvSpPr txBox="1"/>
          <p:nvPr/>
        </p:nvSpPr>
        <p:spPr>
          <a:xfrm>
            <a:off x="634975" y="494394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of cases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44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" y="548680"/>
            <a:ext cx="9143999" cy="666328"/>
          </a:xfrm>
        </p:spPr>
        <p:txBody>
          <a:bodyPr>
            <a:normAutofit/>
          </a:bodyPr>
          <a:lstStyle/>
          <a:p>
            <a:pPr algn="ctr"/>
            <a:r>
              <a:rPr lang="en-US" altLang="ru-RU" sz="2400" b="1" dirty="0" smtClean="0">
                <a:solidFill>
                  <a:schemeClr val="accent2"/>
                </a:solidFill>
              </a:rPr>
              <a:t>Summary</a:t>
            </a:r>
            <a:endParaRPr lang="ru-RU" altLang="ru-RU" sz="2400" b="1" dirty="0" smtClean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196752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ru-RU" sz="2000" dirty="0" smtClean="0"/>
              <a:t>Measles </a:t>
            </a:r>
            <a:r>
              <a:rPr lang="en-US" altLang="ru-RU" sz="2000" dirty="0" smtClean="0"/>
              <a:t>incidence linked to virus importation that results in different scenarios (from sporadic cases to nation-wide outbreaks</a:t>
            </a:r>
            <a:r>
              <a:rPr lang="ru-RU" altLang="ru-RU" sz="2000" dirty="0" smtClean="0"/>
              <a:t>);</a:t>
            </a:r>
          </a:p>
          <a:p>
            <a:pPr>
              <a:buFont typeface="Arial" pitchFamily="34" charset="0"/>
              <a:buChar char="•"/>
            </a:pPr>
            <a:endParaRPr lang="en-US" altLang="ru-RU" sz="2000" dirty="0" smtClean="0"/>
          </a:p>
          <a:p>
            <a:pPr>
              <a:buFont typeface="Arial" pitchFamily="34" charset="0"/>
              <a:buChar char="•"/>
            </a:pPr>
            <a:r>
              <a:rPr lang="en-US" altLang="ru-RU" sz="2000" dirty="0" smtClean="0"/>
              <a:t>Multiple </a:t>
            </a:r>
            <a:r>
              <a:rPr lang="en-US" altLang="ru-RU" sz="2000" dirty="0"/>
              <a:t>introduction of the virus + “pockets of </a:t>
            </a:r>
            <a:r>
              <a:rPr lang="en-US" altLang="ru-RU" sz="2000" dirty="0" smtClean="0"/>
              <a:t>susceptible” </a:t>
            </a:r>
            <a:r>
              <a:rPr lang="en-US" altLang="ru-RU" sz="2000" dirty="0"/>
              <a:t>(unvaccinated adults and  young infants, Roma pop., religious groups</a:t>
            </a:r>
            <a:r>
              <a:rPr lang="en-US" altLang="ru-RU" sz="2000" dirty="0" smtClean="0"/>
              <a:t>)</a:t>
            </a:r>
            <a:r>
              <a:rPr lang="ru-RU" altLang="ru-RU" sz="2000" dirty="0" smtClean="0"/>
              <a:t> </a:t>
            </a:r>
            <a:r>
              <a:rPr lang="en-US" altLang="ru-RU" sz="2000" dirty="0" smtClean="0"/>
              <a:t>sustain prolonged transmission</a:t>
            </a:r>
            <a:r>
              <a:rPr lang="ru-RU" altLang="ru-RU" sz="2000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en-US" altLang="ru-RU" sz="2000" dirty="0"/>
          </a:p>
          <a:p>
            <a:pPr>
              <a:buFont typeface="Arial" pitchFamily="34" charset="0"/>
              <a:buChar char="•"/>
            </a:pPr>
            <a:r>
              <a:rPr lang="en-US" altLang="ru-RU" sz="2000" dirty="0"/>
              <a:t>Predominance of different D8 measles lineages with origin outside of the NIS </a:t>
            </a:r>
            <a:r>
              <a:rPr lang="en-US" altLang="ru-RU" sz="2000" dirty="0" smtClean="0"/>
              <a:t>region</a:t>
            </a:r>
            <a:r>
              <a:rPr lang="ru-RU" altLang="ru-RU" sz="2000" dirty="0" smtClean="0"/>
              <a:t> </a:t>
            </a:r>
            <a:r>
              <a:rPr lang="en-US" altLang="ru-RU" sz="2000" dirty="0" smtClean="0"/>
              <a:t>and simultaneous </a:t>
            </a:r>
            <a:r>
              <a:rPr lang="en-US" altLang="ru-RU" sz="2000" dirty="0"/>
              <a:t>transmission </a:t>
            </a:r>
            <a:r>
              <a:rPr lang="en-US" altLang="ru-RU" sz="2000" dirty="0" smtClean="0"/>
              <a:t>of many different sequence variants of the virus </a:t>
            </a:r>
            <a:r>
              <a:rPr lang="en-US" altLang="ru-RU" sz="2000" dirty="0" smtClean="0"/>
              <a:t>observed.</a:t>
            </a:r>
            <a:endParaRPr lang="en-US" altLang="ru-RU" sz="2000" dirty="0" smtClean="0"/>
          </a:p>
          <a:p>
            <a:pPr>
              <a:buFont typeface="Arial" pitchFamily="34" charset="0"/>
              <a:buChar char="•"/>
            </a:pPr>
            <a:endParaRPr lang="en-US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97429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828675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None/>
              <a:defRPr/>
            </a:pPr>
            <a:r>
              <a:rPr lang="en-US" sz="5400" dirty="0" smtClean="0">
                <a:solidFill>
                  <a:schemeClr val="bg1"/>
                </a:solidFill>
              </a:rPr>
              <a:t>Thank you!</a:t>
            </a:r>
            <a:endParaRPr lang="ru-RU" sz="5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089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иксел 12">
    <a:dk1>
      <a:srgbClr val="000000"/>
    </a:dk1>
    <a:lt1>
      <a:srgbClr val="FFFFFF"/>
    </a:lt1>
    <a:dk2>
      <a:srgbClr val="000000"/>
    </a:dk2>
    <a:lt2>
      <a:srgbClr val="00007D"/>
    </a:lt2>
    <a:accent1>
      <a:srgbClr val="9999FF"/>
    </a:accent1>
    <a:accent2>
      <a:srgbClr val="9999CC"/>
    </a:accent2>
    <a:accent3>
      <a:srgbClr val="FFFFFF"/>
    </a:accent3>
    <a:accent4>
      <a:srgbClr val="000000"/>
    </a:accent4>
    <a:accent5>
      <a:srgbClr val="CACAFF"/>
    </a:accent5>
    <a:accent6>
      <a:srgbClr val="8A8AB9"/>
    </a:accent6>
    <a:hlink>
      <a:srgbClr val="666699"/>
    </a:hlink>
    <a:folHlink>
      <a:srgbClr val="CCCCE6"/>
    </a:folHlink>
  </a:clrScheme>
  <a:fontScheme name="Пиксел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3158</TotalTime>
  <Words>1231</Words>
  <Application>Microsoft Office PowerPoint</Application>
  <PresentationFormat>Экран (4:3)</PresentationFormat>
  <Paragraphs>418</Paragraphs>
  <Slides>13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Городская</vt:lpstr>
      <vt:lpstr>Рисунок</vt:lpstr>
      <vt:lpstr>Презентация PowerPoint</vt:lpstr>
      <vt:lpstr>Measles incidence, NIS,2015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Summary</vt:lpstr>
      <vt:lpstr>Презентация PowerPoint</vt:lpstr>
      <vt:lpstr>“Extra slides”</vt:lpstr>
      <vt:lpstr>Rubella incidence, NIS,2015 - 2016</vt:lpstr>
      <vt:lpstr>Презентация PowerPoint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Shulga</dc:creator>
  <cp:lastModifiedBy>Shulga</cp:lastModifiedBy>
  <cp:revision>280</cp:revision>
  <cp:lastPrinted>2016-06-15T10:39:59Z</cp:lastPrinted>
  <dcterms:created xsi:type="dcterms:W3CDTF">2016-03-02T07:24:41Z</dcterms:created>
  <dcterms:modified xsi:type="dcterms:W3CDTF">2016-06-17T11:54:55Z</dcterms:modified>
</cp:coreProperties>
</file>