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1" r:id="rId9"/>
    <p:sldId id="264" r:id="rId10"/>
    <p:sldId id="270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a, Paul (CDC/OID/NCIRD)" initials="RP(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LA-HOME01S\HOME01\USERS\ASEVERIN\Data\_DESKTOP\PAPERS%20IN%20PROGRESS\MeV%20vaccine%20test\Samples%20tested_LM%202015-08-09_calculations_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05774278215201"/>
          <c:y val="5.5555555555555497E-2"/>
          <c:w val="0.81074781277340302"/>
          <c:h val="0.7160498687664039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forward val="5"/>
            <c:backward val="15"/>
            <c:dispRSqr val="0"/>
            <c:dispEq val="0"/>
          </c:trendline>
          <c:trendline>
            <c:trendlineType val="linear"/>
            <c:backward val="5"/>
            <c:dispRSqr val="0"/>
            <c:dispEq val="0"/>
          </c:trendline>
          <c:xVal>
            <c:numRef>
              <c:f>Calculations!$AI$4:$AI$53</c:f>
              <c:numCache>
                <c:formatCode>General</c:formatCode>
                <c:ptCount val="50"/>
                <c:pt idx="0">
                  <c:v>13.28</c:v>
                </c:pt>
                <c:pt idx="1">
                  <c:v>29.46</c:v>
                </c:pt>
                <c:pt idx="2">
                  <c:v>35</c:v>
                </c:pt>
                <c:pt idx="3">
                  <c:v>31.95</c:v>
                </c:pt>
                <c:pt idx="4">
                  <c:v>32.020000000000003</c:v>
                </c:pt>
                <c:pt idx="5">
                  <c:v>35</c:v>
                </c:pt>
                <c:pt idx="6">
                  <c:v>35</c:v>
                </c:pt>
                <c:pt idx="7">
                  <c:v>13.89</c:v>
                </c:pt>
                <c:pt idx="8">
                  <c:v>26.83</c:v>
                </c:pt>
                <c:pt idx="9">
                  <c:v>13.31</c:v>
                </c:pt>
                <c:pt idx="10">
                  <c:v>30.84</c:v>
                </c:pt>
                <c:pt idx="11">
                  <c:v>33.5</c:v>
                </c:pt>
                <c:pt idx="12">
                  <c:v>33.24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31.79</c:v>
                </c:pt>
                <c:pt idx="17">
                  <c:v>30.61</c:v>
                </c:pt>
                <c:pt idx="18">
                  <c:v>35</c:v>
                </c:pt>
                <c:pt idx="19">
                  <c:v>32.369999999999997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34.28</c:v>
                </c:pt>
                <c:pt idx="24">
                  <c:v>35</c:v>
                </c:pt>
                <c:pt idx="25">
                  <c:v>31.67</c:v>
                </c:pt>
                <c:pt idx="26">
                  <c:v>35</c:v>
                </c:pt>
                <c:pt idx="27">
                  <c:v>14.89</c:v>
                </c:pt>
                <c:pt idx="28">
                  <c:v>31.79</c:v>
                </c:pt>
                <c:pt idx="29">
                  <c:v>30.69</c:v>
                </c:pt>
                <c:pt idx="30">
                  <c:v>35</c:v>
                </c:pt>
                <c:pt idx="31">
                  <c:v>35</c:v>
                </c:pt>
                <c:pt idx="32">
                  <c:v>30.5</c:v>
                </c:pt>
                <c:pt idx="33">
                  <c:v>31.31</c:v>
                </c:pt>
                <c:pt idx="34">
                  <c:v>35</c:v>
                </c:pt>
                <c:pt idx="35">
                  <c:v>35</c:v>
                </c:pt>
                <c:pt idx="36">
                  <c:v>30.86</c:v>
                </c:pt>
                <c:pt idx="37">
                  <c:v>28.74</c:v>
                </c:pt>
                <c:pt idx="38">
                  <c:v>31.56</c:v>
                </c:pt>
                <c:pt idx="39">
                  <c:v>31.96</c:v>
                </c:pt>
                <c:pt idx="40">
                  <c:v>28.63</c:v>
                </c:pt>
                <c:pt idx="41">
                  <c:v>35</c:v>
                </c:pt>
                <c:pt idx="42">
                  <c:v>31.11</c:v>
                </c:pt>
                <c:pt idx="43">
                  <c:v>35</c:v>
                </c:pt>
                <c:pt idx="44">
                  <c:v>32.15</c:v>
                </c:pt>
                <c:pt idx="45">
                  <c:v>33.51</c:v>
                </c:pt>
                <c:pt idx="46">
                  <c:v>30.74</c:v>
                </c:pt>
                <c:pt idx="47">
                  <c:v>35</c:v>
                </c:pt>
                <c:pt idx="48">
                  <c:v>34.54</c:v>
                </c:pt>
                <c:pt idx="49">
                  <c:v>32.04</c:v>
                </c:pt>
              </c:numCache>
            </c:numRef>
          </c:xVal>
          <c:yVal>
            <c:numRef>
              <c:f>Calculations!$AJ$4:$AJ$53</c:f>
              <c:numCache>
                <c:formatCode>General</c:formatCode>
                <c:ptCount val="50"/>
                <c:pt idx="0">
                  <c:v>14.73</c:v>
                </c:pt>
                <c:pt idx="1">
                  <c:v>31.36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34.409999999999997</c:v>
                </c:pt>
                <c:pt idx="7">
                  <c:v>16.079999999999991</c:v>
                </c:pt>
                <c:pt idx="8">
                  <c:v>30.9</c:v>
                </c:pt>
                <c:pt idx="9">
                  <c:v>14.68</c:v>
                </c:pt>
                <c:pt idx="10">
                  <c:v>31.18</c:v>
                </c:pt>
                <c:pt idx="11">
                  <c:v>34.75</c:v>
                </c:pt>
                <c:pt idx="12">
                  <c:v>34.76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31.28</c:v>
                </c:pt>
                <c:pt idx="17">
                  <c:v>30.97</c:v>
                </c:pt>
                <c:pt idx="18">
                  <c:v>33.06</c:v>
                </c:pt>
                <c:pt idx="19">
                  <c:v>32.29</c:v>
                </c:pt>
                <c:pt idx="20">
                  <c:v>34.07</c:v>
                </c:pt>
                <c:pt idx="21">
                  <c:v>34.730000000000011</c:v>
                </c:pt>
                <c:pt idx="22">
                  <c:v>35</c:v>
                </c:pt>
                <c:pt idx="23">
                  <c:v>34.32</c:v>
                </c:pt>
                <c:pt idx="24">
                  <c:v>35</c:v>
                </c:pt>
                <c:pt idx="25">
                  <c:v>32.76</c:v>
                </c:pt>
                <c:pt idx="26">
                  <c:v>35</c:v>
                </c:pt>
                <c:pt idx="27">
                  <c:v>16.68</c:v>
                </c:pt>
                <c:pt idx="28">
                  <c:v>31.97</c:v>
                </c:pt>
                <c:pt idx="29">
                  <c:v>30.93</c:v>
                </c:pt>
                <c:pt idx="30">
                  <c:v>35</c:v>
                </c:pt>
                <c:pt idx="31">
                  <c:v>32.5</c:v>
                </c:pt>
                <c:pt idx="32">
                  <c:v>31.57</c:v>
                </c:pt>
                <c:pt idx="33">
                  <c:v>31.76</c:v>
                </c:pt>
                <c:pt idx="34">
                  <c:v>33.28</c:v>
                </c:pt>
                <c:pt idx="35">
                  <c:v>33.15</c:v>
                </c:pt>
                <c:pt idx="36">
                  <c:v>30.75</c:v>
                </c:pt>
                <c:pt idx="37">
                  <c:v>29.49</c:v>
                </c:pt>
                <c:pt idx="38">
                  <c:v>32.94</c:v>
                </c:pt>
                <c:pt idx="39">
                  <c:v>31.66</c:v>
                </c:pt>
                <c:pt idx="40">
                  <c:v>29.1</c:v>
                </c:pt>
                <c:pt idx="41">
                  <c:v>35</c:v>
                </c:pt>
                <c:pt idx="42">
                  <c:v>32.270000000000003</c:v>
                </c:pt>
                <c:pt idx="43">
                  <c:v>33.29</c:v>
                </c:pt>
                <c:pt idx="44">
                  <c:v>32.61</c:v>
                </c:pt>
                <c:pt idx="45">
                  <c:v>33.39</c:v>
                </c:pt>
                <c:pt idx="46">
                  <c:v>31.64</c:v>
                </c:pt>
                <c:pt idx="47">
                  <c:v>32.24</c:v>
                </c:pt>
                <c:pt idx="48">
                  <c:v>35</c:v>
                </c:pt>
                <c:pt idx="49">
                  <c:v>33.590000000000003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14240"/>
        <c:axId val="88732800"/>
      </c:scatterChart>
      <c:valAx>
        <c:axId val="88714240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CA" sz="1800" dirty="0">
                    <a:solidFill>
                      <a:srgbClr val="FF0000"/>
                    </a:solidFill>
                  </a:rPr>
                  <a:t>Genotype A </a:t>
                </a:r>
                <a:r>
                  <a:rPr lang="en-CA" sz="1800" dirty="0" err="1">
                    <a:solidFill>
                      <a:srgbClr val="FF0000"/>
                    </a:solidFill>
                  </a:rPr>
                  <a:t>qPCR</a:t>
                </a:r>
                <a:r>
                  <a:rPr lang="en-CA" sz="1800" dirty="0">
                    <a:solidFill>
                      <a:srgbClr val="FF0000"/>
                    </a:solidFill>
                  </a:rPr>
                  <a:t>, </a:t>
                </a:r>
                <a:r>
                  <a:rPr lang="en-CA" sz="1800" dirty="0" err="1" smtClean="0">
                    <a:solidFill>
                      <a:srgbClr val="FF0000"/>
                    </a:solidFill>
                  </a:rPr>
                  <a:t>Cp</a:t>
                </a:r>
                <a:endParaRPr lang="en-CA" sz="18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040231359571312"/>
              <c:y val="0.86816309595542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732800"/>
        <c:crosses val="autoZero"/>
        <c:crossBetween val="midCat"/>
        <c:majorUnit val="5"/>
      </c:valAx>
      <c:valAx>
        <c:axId val="88732800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CA" sz="1800" dirty="0"/>
                  <a:t>MeV </a:t>
                </a:r>
                <a:r>
                  <a:rPr lang="en-CA" sz="1800" dirty="0" err="1"/>
                  <a:t>qPCR</a:t>
                </a:r>
                <a:r>
                  <a:rPr lang="en-CA" sz="1800" dirty="0"/>
                  <a:t>, </a:t>
                </a:r>
                <a:r>
                  <a:rPr lang="en-CA" sz="1800" dirty="0" err="1" smtClean="0"/>
                  <a:t>Cp</a:t>
                </a:r>
                <a:endParaRPr lang="en-CA" sz="1800" dirty="0"/>
              </a:p>
            </c:rich>
          </c:tx>
          <c:layout>
            <c:manualLayout>
              <c:xMode val="edge"/>
              <c:yMode val="edge"/>
              <c:x val="2.7777777777777801E-3"/>
              <c:y val="0.263161636045493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714240"/>
        <c:crosses val="autoZero"/>
        <c:crossBetween val="midCat"/>
      </c:valAx>
    </c:plotArea>
    <c:plotVisOnly val="1"/>
    <c:dispBlanksAs val="gap"/>
    <c:showDLblsOverMax val="0"/>
  </c:chart>
  <c:spPr>
    <a:ln w="38100">
      <a:solidFill>
        <a:schemeClr val="accent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DE57-8385-0247-BEC0-99249BF238FA}" type="datetimeFigureOut"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779B-4BA3-1049-96DD-F0F05269DE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1632-AF48-FC4B-A082-8C387D3BE013}" type="datetimeFigureOut"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8105-A7FD-9548-9FC6-12BDA270A6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15-1540-PPT-PHAC-EN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>
                <a:solidFill>
                  <a:srgbClr val="4F0D1E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-15-1540-PPT-PHAC-EN-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9" y="274638"/>
            <a:ext cx="8581679" cy="7638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9" y="1139416"/>
            <a:ext cx="8581679" cy="489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18" y="6449568"/>
            <a:ext cx="568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fld id="{5E40D50F-0626-7A4B-A742-09CCAA5CF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>
          <a:solidFill>
            <a:srgbClr val="4F0D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6743" y="918829"/>
            <a:ext cx="10043885" cy="1020297"/>
          </a:xfrm>
        </p:spPr>
        <p:txBody>
          <a:bodyPr anchor="b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cs typeface="Arial"/>
              </a:rPr>
              <a:t>Vaccine specific RT-PCR for measles  (</a:t>
            </a:r>
            <a:r>
              <a:rPr lang="en-US" sz="2800" dirty="0" err="1" smtClean="0">
                <a:solidFill>
                  <a:srgbClr val="C00000"/>
                </a:solidFill>
                <a:cs typeface="Arial"/>
              </a:rPr>
              <a:t>MeVA</a:t>
            </a:r>
            <a:r>
              <a:rPr lang="en-US" sz="2800" dirty="0" smtClean="0">
                <a:solidFill>
                  <a:srgbClr val="C00000"/>
                </a:solidFill>
                <a:cs typeface="Arial"/>
              </a:rPr>
              <a:t>)</a:t>
            </a:r>
            <a:endParaRPr lang="en-US" sz="28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54" y="3425682"/>
            <a:ext cx="8504309" cy="84098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>
                <a:cs typeface="Arial"/>
              </a:rPr>
              <a:t>Alberto Severini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cs typeface="Arial"/>
              </a:rPr>
              <a:t>National Microbiology Laboratory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cs typeface="Arial"/>
              </a:rPr>
              <a:t>Public Health Agency of Canada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cs typeface="Arial"/>
              </a:rPr>
              <a:t>a</a:t>
            </a:r>
            <a:r>
              <a:rPr lang="en-US" sz="1800" dirty="0" smtClean="0">
                <a:cs typeface="Arial"/>
              </a:rPr>
              <a:t>lberto.severini@phac-aspc.gc.ca</a:t>
            </a:r>
            <a:endParaRPr lang="en-US" sz="18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0827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A3A3C"/>
              </a:buClr>
            </a:pPr>
            <a:r>
              <a:rPr lang="en-US" altLang="en-US" sz="2400" dirty="0" smtClean="0">
                <a:solidFill>
                  <a:srgbClr val="006699"/>
                </a:solidFill>
              </a:rPr>
              <a:t>Accelerating Progress towards Measles and Rubella Elimination, WHO Geneva, June 21-23, 2016</a:t>
            </a:r>
            <a:endParaRPr lang="en-US" altLang="en-US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In conclusion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473244"/>
            <a:ext cx="8581679" cy="39674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sz="2400" dirty="0" err="1" smtClean="0"/>
              <a:t>MeVA</a:t>
            </a:r>
            <a:r>
              <a:rPr lang="en-CA" sz="2400" dirty="0" smtClean="0"/>
              <a:t> RT-PCR is specific for MeV </a:t>
            </a:r>
            <a:r>
              <a:rPr lang="en-CA" sz="2400" dirty="0"/>
              <a:t>genotype A </a:t>
            </a:r>
            <a:endParaRPr lang="en-CA" sz="2400" dirty="0" smtClean="0"/>
          </a:p>
          <a:p>
            <a:pPr>
              <a:spcBef>
                <a:spcPts val="600"/>
              </a:spcBef>
            </a:pPr>
            <a:r>
              <a:rPr lang="en-CA" sz="2400" dirty="0" smtClean="0"/>
              <a:t>The clinical sensitivity is 97% of the MeV RT-PCR</a:t>
            </a:r>
          </a:p>
          <a:p>
            <a:pPr>
              <a:spcBef>
                <a:spcPts val="600"/>
              </a:spcBef>
            </a:pPr>
            <a:r>
              <a:rPr lang="en-CA" sz="2400" dirty="0" smtClean="0"/>
              <a:t>The lower limit of detection is about 1 log higher that the MeV RT-PCR</a:t>
            </a:r>
          </a:p>
          <a:p>
            <a:pPr>
              <a:spcBef>
                <a:spcPts val="600"/>
              </a:spcBef>
            </a:pPr>
            <a:r>
              <a:rPr lang="en-CA" sz="2400" dirty="0" err="1" smtClean="0"/>
              <a:t>MeVA</a:t>
            </a:r>
            <a:r>
              <a:rPr lang="en-CA" sz="2400" dirty="0" smtClean="0"/>
              <a:t> RT-PCR shows similar performance on Roche </a:t>
            </a:r>
            <a:r>
              <a:rPr lang="en-CA" sz="2400" dirty="0" err="1" smtClean="0"/>
              <a:t>LightCycler</a:t>
            </a:r>
            <a:r>
              <a:rPr lang="en-CA" sz="2400" dirty="0" smtClean="0"/>
              <a:t> 4800 at the NML and RKI and on ABI 7500 at the CDC</a:t>
            </a:r>
          </a:p>
          <a:p>
            <a:pPr>
              <a:spcBef>
                <a:spcPts val="600"/>
              </a:spcBef>
            </a:pPr>
            <a:r>
              <a:rPr lang="en-CA" sz="2400" dirty="0" smtClean="0"/>
              <a:t>It works only with the </a:t>
            </a:r>
            <a:r>
              <a:rPr lang="en-CA" sz="2400" dirty="0" err="1" smtClean="0"/>
              <a:t>Qiagen</a:t>
            </a:r>
            <a:r>
              <a:rPr lang="en-CA" sz="2400" dirty="0" smtClean="0"/>
              <a:t> </a:t>
            </a:r>
            <a:r>
              <a:rPr lang="en-CA" sz="2400" dirty="0" err="1" smtClean="0"/>
              <a:t>QuantiTect</a:t>
            </a:r>
            <a:r>
              <a:rPr lang="en-CA" sz="2400" dirty="0" smtClean="0"/>
              <a:t>  Kit but not with the Invitrogen SS3 kit</a:t>
            </a:r>
          </a:p>
          <a:p>
            <a:pPr>
              <a:spcBef>
                <a:spcPts val="600"/>
              </a:spcBef>
            </a:pPr>
            <a:r>
              <a:rPr lang="en-CA" sz="2400" dirty="0" smtClean="0"/>
              <a:t>A D5 strain tested false positive for vaccine strain</a:t>
            </a:r>
          </a:p>
          <a:p>
            <a:pPr marL="0" indent="0">
              <a:spcBef>
                <a:spcPts val="600"/>
              </a:spcBef>
              <a:buNone/>
            </a:pPr>
            <a:endParaRPr lang="en-CA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2400" dirty="0"/>
          </a:p>
          <a:p>
            <a:pPr marL="0" indent="0">
              <a:spcBef>
                <a:spcPts val="600"/>
              </a:spcBef>
              <a:buNone/>
            </a:pPr>
            <a:endParaRPr lang="en-CA" sz="2400" dirty="0"/>
          </a:p>
          <a:p>
            <a:pPr marL="0" indent="0">
              <a:spcBef>
                <a:spcPts val="600"/>
              </a:spcBef>
              <a:buNone/>
            </a:pPr>
            <a:endParaRPr lang="en-CA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86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Caveats and limitations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589977"/>
            <a:ext cx="8581679" cy="462794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The sensitivity of </a:t>
            </a:r>
            <a:r>
              <a:rPr lang="en-CA" sz="2400" dirty="0" err="1" smtClean="0"/>
              <a:t>MeVA</a:t>
            </a:r>
            <a:r>
              <a:rPr lang="en-CA" sz="2400" dirty="0" smtClean="0"/>
              <a:t> RT-PCR is slightly lower that the MeV general methods</a:t>
            </a:r>
          </a:p>
          <a:p>
            <a:r>
              <a:rPr lang="en-CA" sz="2400" dirty="0"/>
              <a:t>t</a:t>
            </a:r>
            <a:r>
              <a:rPr lang="en-CA" sz="2400" dirty="0" smtClean="0"/>
              <a:t>he occasional vaccine mistaken for wild type does not  jeopardise measles surveillance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It is conceivable that there are still unreported variants which are identical to genotype A in the </a:t>
            </a:r>
            <a:r>
              <a:rPr lang="en-CA" sz="2400" dirty="0" err="1" smtClean="0"/>
              <a:t>MeVA</a:t>
            </a:r>
            <a:r>
              <a:rPr lang="en-CA" sz="2400" dirty="0" smtClean="0"/>
              <a:t>  PCR target.</a:t>
            </a:r>
          </a:p>
          <a:p>
            <a:r>
              <a:rPr lang="en-CA" sz="2400" dirty="0" smtClean="0"/>
              <a:t>we genotype all the </a:t>
            </a:r>
            <a:r>
              <a:rPr lang="en-CA" sz="2400" dirty="0" err="1" smtClean="0"/>
              <a:t>MeVA</a:t>
            </a:r>
            <a:r>
              <a:rPr lang="en-CA" sz="2400" dirty="0" smtClean="0"/>
              <a:t> positive specimens, and we withhold the official report in cases in which measles vaccine is unlikely.</a:t>
            </a:r>
          </a:p>
          <a:p>
            <a:r>
              <a:rPr lang="en-CA" sz="2400" dirty="0"/>
              <a:t>o</a:t>
            </a:r>
            <a:r>
              <a:rPr lang="en-CA" sz="2400" dirty="0" smtClean="0"/>
              <a:t>ne false positive D5 at RKI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4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Acknowledgments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12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06943" y="1329872"/>
            <a:ext cx="3483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At the NML</a:t>
            </a:r>
          </a:p>
          <a:p>
            <a:r>
              <a:rPr lang="en-CA" sz="3200" dirty="0" smtClean="0"/>
              <a:t>Felicia Roy</a:t>
            </a:r>
          </a:p>
          <a:p>
            <a:r>
              <a:rPr lang="en-CA" sz="3200" dirty="0" smtClean="0"/>
              <a:t>Lillian Mendoza</a:t>
            </a:r>
          </a:p>
          <a:p>
            <a:r>
              <a:rPr lang="en-CA" sz="3200" dirty="0" smtClean="0"/>
              <a:t>Joanne </a:t>
            </a:r>
            <a:r>
              <a:rPr lang="en-CA" sz="3200" dirty="0" err="1" smtClean="0"/>
              <a:t>Hiebert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22817" y="1192712"/>
            <a:ext cx="3302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At the CDC</a:t>
            </a:r>
            <a:endParaRPr lang="en-CA" sz="3200" dirty="0" smtClean="0"/>
          </a:p>
          <a:p>
            <a:r>
              <a:rPr lang="en-CA" sz="3200" dirty="0" smtClean="0"/>
              <a:t>Rebecca </a:t>
            </a:r>
            <a:r>
              <a:rPr lang="en-CA" sz="3200" dirty="0" err="1" smtClean="0"/>
              <a:t>McNall</a:t>
            </a:r>
            <a:endParaRPr lang="en-CA" sz="3200" dirty="0" smtClean="0"/>
          </a:p>
          <a:p>
            <a:r>
              <a:rPr lang="en-CA" sz="3200" dirty="0" smtClean="0"/>
              <a:t>Bettina Bankamp</a:t>
            </a:r>
          </a:p>
          <a:p>
            <a:r>
              <a:rPr lang="en-CA" sz="3200" dirty="0" smtClean="0"/>
              <a:t>Paul Rota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6286" y="3901684"/>
            <a:ext cx="5615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At the RKI</a:t>
            </a:r>
            <a:endParaRPr lang="en-CA" sz="3200" dirty="0" smtClean="0"/>
          </a:p>
          <a:p>
            <a:r>
              <a:rPr lang="en-US" sz="3200" dirty="0"/>
              <a:t>Amy </a:t>
            </a:r>
            <a:r>
              <a:rPr lang="en-US" sz="3200" dirty="0" err="1" smtClean="0"/>
              <a:t>Lüdde</a:t>
            </a:r>
            <a:endParaRPr lang="en-US" sz="3200" dirty="0" smtClean="0"/>
          </a:p>
          <a:p>
            <a:r>
              <a:rPr lang="en-US" sz="3200" dirty="0" smtClean="0"/>
              <a:t>Nicole Friedrich </a:t>
            </a:r>
          </a:p>
          <a:p>
            <a:r>
              <a:rPr lang="en-US" sz="3200" dirty="0" smtClean="0"/>
              <a:t>Annette </a:t>
            </a:r>
            <a:r>
              <a:rPr lang="en-US" sz="3200" dirty="0" err="1"/>
              <a:t>Mankertz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458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Background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777" y="1899056"/>
            <a:ext cx="8581679" cy="338816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Approximately 5% of recently vaccinated </a:t>
            </a:r>
            <a:r>
              <a:rPr lang="en-US" sz="1800" dirty="0" smtClean="0">
                <a:solidFill>
                  <a:schemeClr val="tx1"/>
                </a:solidFill>
              </a:rPr>
              <a:t>individuals develop a rash about </a:t>
            </a:r>
            <a:r>
              <a:rPr lang="en-US" sz="1800" dirty="0" smtClean="0">
                <a:solidFill>
                  <a:schemeClr val="tx1"/>
                </a:solidFill>
              </a:rPr>
              <a:t>10-12 days after vaccination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These vaccine reactions are clinically indistinguishable from measles.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These cases are measles IgM positive and MeV positive by PCR.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With </a:t>
            </a:r>
            <a:r>
              <a:rPr lang="en-US" sz="1800" dirty="0">
                <a:solidFill>
                  <a:schemeClr val="tx1"/>
                </a:solidFill>
              </a:rPr>
              <a:t>the ubiquitous presence of recently vaccinated </a:t>
            </a:r>
            <a:r>
              <a:rPr lang="en-US" sz="1800" dirty="0" smtClean="0">
                <a:solidFill>
                  <a:schemeClr val="tx1"/>
                </a:solidFill>
              </a:rPr>
              <a:t>children, </a:t>
            </a:r>
            <a:r>
              <a:rPr lang="en-US" sz="1800" dirty="0">
                <a:solidFill>
                  <a:schemeClr val="tx1"/>
                </a:solidFill>
              </a:rPr>
              <a:t>Vaccine MeV may be detected in unrelated rash diseases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Genotyping is the only way to identify cases associated with MeV vaccine (genotype A) and avoid unnecessary public health responses.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But genotyping may take several days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Rapid confirmation of vaccine reaction is needed during outbreaks in which recently vaccinated individuals may also have been exposed to measles </a:t>
            </a:r>
          </a:p>
          <a:p>
            <a:endParaRPr lang="en-US" sz="2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9" y="458550"/>
            <a:ext cx="8477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4" y="3669104"/>
            <a:ext cx="8562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5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Objectives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310867"/>
            <a:ext cx="8708478" cy="321759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Provincial laboratories in Canada kept asking us to confirm MeV vaccine presence on an urgent basis.</a:t>
            </a:r>
          </a:p>
          <a:p>
            <a:pPr marL="0" indent="0">
              <a:buNone/>
            </a:pP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We developed a rapid RT PCR method to detect specifically  MeV Genotype A </a:t>
            </a:r>
            <a:r>
              <a:rPr lang="en-CA" sz="2400" b="1" dirty="0" smtClean="0">
                <a:solidFill>
                  <a:srgbClr val="FF0000"/>
                </a:solidFill>
              </a:rPr>
              <a:t>(</a:t>
            </a:r>
            <a:r>
              <a:rPr lang="en-CA" sz="2400" b="1" dirty="0" err="1" smtClean="0">
                <a:solidFill>
                  <a:srgbClr val="FF0000"/>
                </a:solidFill>
              </a:rPr>
              <a:t>MevA</a:t>
            </a:r>
            <a:r>
              <a:rPr lang="en-CA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Vaccine/wild type result can be obtained in a few hours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accent1"/>
                </a:solidFill>
              </a:rPr>
              <a:t>Platforms: </a:t>
            </a:r>
            <a:endParaRPr lang="en-CA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sz="2400" b="1" dirty="0" smtClean="0"/>
              <a:t>Roche 480 </a:t>
            </a:r>
            <a:r>
              <a:rPr lang="en-CA" sz="2400" b="1" dirty="0" err="1" smtClean="0"/>
              <a:t>LightCycler</a:t>
            </a:r>
            <a:r>
              <a:rPr lang="en-CA" sz="2400" b="1" dirty="0" smtClean="0"/>
              <a:t> (Canada NML)</a:t>
            </a:r>
          </a:p>
          <a:p>
            <a:pPr marL="0" indent="0">
              <a:buNone/>
            </a:pPr>
            <a:r>
              <a:rPr lang="en-CA" sz="2400" b="1" dirty="0" smtClean="0"/>
              <a:t>Roche 480 </a:t>
            </a:r>
            <a:r>
              <a:rPr lang="en-CA" sz="2400" b="1" dirty="0" err="1" smtClean="0"/>
              <a:t>LightCycler</a:t>
            </a:r>
            <a:r>
              <a:rPr lang="en-CA" sz="2400" b="1" dirty="0" smtClean="0"/>
              <a:t> (Germany RKI)</a:t>
            </a:r>
          </a:p>
          <a:p>
            <a:pPr marL="0" indent="0">
              <a:buNone/>
            </a:pPr>
            <a:r>
              <a:rPr lang="en-CA" sz="2400" b="1" dirty="0" smtClean="0"/>
              <a:t>ABI 7500 (US CDC)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37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Target  - </a:t>
            </a:r>
            <a:r>
              <a:rPr lang="en-CA" sz="3200" dirty="0">
                <a:solidFill>
                  <a:srgbClr val="C00000"/>
                </a:solidFill>
              </a:rPr>
              <a:t>N gene 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dirty="0" err="1" smtClean="0">
                <a:solidFill>
                  <a:srgbClr val="C00000"/>
                </a:solidFill>
              </a:rPr>
              <a:t>nt</a:t>
            </a:r>
            <a:r>
              <a:rPr lang="en-CA" sz="3200" dirty="0" smtClean="0">
                <a:solidFill>
                  <a:srgbClr val="C00000"/>
                </a:solidFill>
              </a:rPr>
              <a:t> 478 </a:t>
            </a:r>
            <a:r>
              <a:rPr lang="en-CA" sz="3200" dirty="0">
                <a:solidFill>
                  <a:srgbClr val="C00000"/>
                </a:solidFill>
              </a:rPr>
              <a:t>to </a:t>
            </a:r>
            <a:r>
              <a:rPr lang="en-CA" sz="3200" dirty="0" err="1" smtClean="0">
                <a:solidFill>
                  <a:srgbClr val="C00000"/>
                </a:solidFill>
              </a:rPr>
              <a:t>nt</a:t>
            </a:r>
            <a:r>
              <a:rPr lang="en-CA" sz="3200" dirty="0" smtClean="0">
                <a:solidFill>
                  <a:srgbClr val="C00000"/>
                </a:solidFill>
              </a:rPr>
              <a:t> 548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5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9"/>
          <a:stretch/>
        </p:blipFill>
        <p:spPr bwMode="auto">
          <a:xfrm>
            <a:off x="457680" y="1197406"/>
            <a:ext cx="8408868" cy="39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71900" y="5876925"/>
            <a:ext cx="340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Contains 4 “locked” nucleotides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4475"/>
            <a:ext cx="2857500" cy="11049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62114" y="5229225"/>
            <a:ext cx="1414836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5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Limit of </a:t>
            </a:r>
            <a:r>
              <a:rPr lang="en-US" altLang="en-US" sz="3200" dirty="0" smtClean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detection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47108"/>
              </p:ext>
            </p:extLst>
          </p:nvPr>
        </p:nvGraphicFramePr>
        <p:xfrm>
          <a:off x="468393" y="1444862"/>
          <a:ext cx="8076608" cy="441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697"/>
                <a:gridCol w="2018697"/>
                <a:gridCol w="2019607"/>
                <a:gridCol w="2019607"/>
              </a:tblGrid>
              <a:tr h="589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Copy #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Tested/positive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positive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37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MeVA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qPCR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CA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18/18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CA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14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18/18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1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13/20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65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1/18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CA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-1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0/3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737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F0D1E"/>
                          </a:solidFill>
                          <a:effectLst/>
                        </a:rPr>
                        <a:t>MeV </a:t>
                      </a:r>
                      <a:r>
                        <a:rPr lang="en-US" sz="1600" dirty="0" err="1">
                          <a:solidFill>
                            <a:srgbClr val="4F0D1E"/>
                          </a:solidFill>
                          <a:effectLst/>
                        </a:rPr>
                        <a:t>qPCR</a:t>
                      </a:r>
                      <a:endParaRPr lang="en-CA" sz="1600" dirty="0">
                        <a:solidFill>
                          <a:srgbClr val="4F0D1E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18/18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18/18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1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18/18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CA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4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0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4/18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37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-1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0/3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err="1" smtClean="0">
                <a:solidFill>
                  <a:srgbClr val="C00000"/>
                </a:solidFill>
              </a:rPr>
              <a:t>Cp</a:t>
            </a:r>
            <a:r>
              <a:rPr lang="en-CA" sz="3200" dirty="0" smtClean="0">
                <a:solidFill>
                  <a:srgbClr val="C00000"/>
                </a:solidFill>
              </a:rPr>
              <a:t> Correlation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7</a:t>
            </a:fld>
            <a:endParaRPr lang="en-C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11311376"/>
              </p:ext>
            </p:extLst>
          </p:nvPr>
        </p:nvGraphicFramePr>
        <p:xfrm>
          <a:off x="823965" y="1376624"/>
          <a:ext cx="7144377" cy="42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976722" y="1622754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Slope = </a:t>
            </a:r>
            <a:r>
              <a:rPr lang="en-US" dirty="0" smtClean="0">
                <a:solidFill>
                  <a:srgbClr val="FF0000"/>
                </a:solidFill>
              </a:rPr>
              <a:t>0.88</a:t>
            </a:r>
            <a:r>
              <a:rPr lang="en-US" dirty="0" smtClean="0"/>
              <a:t> </a:t>
            </a:r>
            <a:r>
              <a:rPr lang="en-US" dirty="0"/>
              <a:t>(0.82-0.94, 95% CI)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778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Sensitivity and Specificity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8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2786"/>
              </p:ext>
            </p:extLst>
          </p:nvPr>
        </p:nvGraphicFramePr>
        <p:xfrm>
          <a:off x="284871" y="2138680"/>
          <a:ext cx="858167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58"/>
                <a:gridCol w="624114"/>
                <a:gridCol w="1543957"/>
                <a:gridCol w="1390650"/>
                <a:gridCol w="3856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Centre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Sensitivity</a:t>
                      </a:r>
                    </a:p>
                    <a:p>
                      <a:pPr algn="ctr"/>
                      <a:r>
                        <a:rPr lang="en-CA" sz="1400" dirty="0" smtClean="0"/>
                        <a:t>(95% CI)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Specificity</a:t>
                      </a:r>
                    </a:p>
                    <a:p>
                      <a:pPr algn="ctr"/>
                      <a:r>
                        <a:rPr lang="en-CA" sz="1600" dirty="0" smtClean="0"/>
                        <a:t>(95% CI)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Genotypes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NML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184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0.97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(0.90-0.99)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1.00 </a:t>
                      </a:r>
                    </a:p>
                    <a:p>
                      <a:pPr algn="ctr"/>
                      <a:r>
                        <a:rPr lang="en-US" sz="1400" dirty="0" smtClean="0"/>
                        <a:t>(0.95-1.00)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B3, B2, C1, D2, C2, D3, D4, D5 D6, D7, D8, D9, D10, G1, G2, E, H1, H2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CDC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0.94</a:t>
                      </a:r>
                    </a:p>
                    <a:p>
                      <a:pPr algn="ctr"/>
                      <a:r>
                        <a:rPr lang="en-CA" sz="1400" dirty="0" smtClean="0"/>
                        <a:t>(0.68 – 1.00)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</a:t>
                      </a:r>
                    </a:p>
                    <a:p>
                      <a:pPr algn="ctr"/>
                      <a:r>
                        <a:rPr lang="en-CA" sz="1400" dirty="0" smtClean="0"/>
                        <a:t>(0.70-1.00)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B3,  D4,  D8, D9,  G3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,  H1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AIK, CAM-70, Edmonston-Zagreb, Moraten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RKI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(0.83- 0.99)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(0.95- 1.00) </a:t>
                      </a:r>
                      <a:endParaRPr lang="en-C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B3 , D4 ,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D6, D8, D9, D10, G2,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1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srgbClr val="C00000"/>
                </a:solidFill>
              </a:rPr>
              <a:t>T</a:t>
            </a:r>
            <a:r>
              <a:rPr lang="en-CA" sz="3200" dirty="0" smtClean="0">
                <a:solidFill>
                  <a:srgbClr val="C00000"/>
                </a:solidFill>
              </a:rPr>
              <a:t>esting algorithm at the NML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297440"/>
            <a:ext cx="8581679" cy="386801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We routinely test with </a:t>
            </a:r>
            <a:r>
              <a:rPr lang="en-CA" sz="2400" dirty="0" err="1" smtClean="0"/>
              <a:t>MeVA</a:t>
            </a:r>
            <a:r>
              <a:rPr lang="en-CA" sz="2400" dirty="0" smtClean="0"/>
              <a:t> :</a:t>
            </a:r>
          </a:p>
          <a:p>
            <a:r>
              <a:rPr lang="en-CA" sz="2400" dirty="0" smtClean="0"/>
              <a:t>suspected vaccine cases, on request by the client laboratory  </a:t>
            </a:r>
          </a:p>
          <a:p>
            <a:r>
              <a:rPr lang="en-CA" sz="2400" dirty="0"/>
              <a:t>E</a:t>
            </a:r>
            <a:r>
              <a:rPr lang="en-CA" sz="2400" dirty="0" smtClean="0"/>
              <a:t>very suspected case from children of vaccination age.</a:t>
            </a:r>
          </a:p>
          <a:p>
            <a:r>
              <a:rPr lang="en-CA" sz="2400" dirty="0" smtClean="0"/>
              <a:t>We have detected about 60 vaccine-associated cases so far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A</a:t>
            </a:r>
            <a:r>
              <a:rPr lang="en-CA" sz="2400" dirty="0" smtClean="0"/>
              <a:t>lways test in parallel with the routine MeV RT-PCR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	report </a:t>
            </a:r>
            <a:r>
              <a:rPr lang="en-CA" sz="2400" dirty="0"/>
              <a:t>v</a:t>
            </a:r>
            <a:r>
              <a:rPr lang="en-CA" sz="2400" dirty="0" smtClean="0"/>
              <a:t>accine positive cases immediately </a:t>
            </a:r>
          </a:p>
          <a:p>
            <a:pPr marL="0" indent="0">
              <a:buNone/>
            </a:pPr>
            <a:r>
              <a:rPr lang="en-CA" sz="2400" dirty="0" smtClean="0"/>
              <a:t>	confirm by routine sequencing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We have developed a multiplex </a:t>
            </a:r>
            <a:r>
              <a:rPr lang="en-CA" sz="2400" dirty="0" smtClean="0"/>
              <a:t>test (in validation phase)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58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592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Vaccine specific RT-PCR for measles  (MeVA)</vt:lpstr>
      <vt:lpstr>Background</vt:lpstr>
      <vt:lpstr>PowerPoint Presentation</vt:lpstr>
      <vt:lpstr>Objectives</vt:lpstr>
      <vt:lpstr>Target  - N gene  nt 478 to nt 548</vt:lpstr>
      <vt:lpstr>Limit of detection</vt:lpstr>
      <vt:lpstr>Cp Correlation</vt:lpstr>
      <vt:lpstr>Sensitivity and Specificity</vt:lpstr>
      <vt:lpstr>Testing algorithm at the NML</vt:lpstr>
      <vt:lpstr>In conclusion</vt:lpstr>
      <vt:lpstr>Caveats and limitations</vt:lpstr>
      <vt:lpstr>Acknowledgments</vt:lpstr>
    </vt:vector>
  </TitlesOfParts>
  <Company>PHAC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O'Connor</dc:creator>
  <cp:lastModifiedBy>Alberto Severini</cp:lastModifiedBy>
  <cp:revision>84</cp:revision>
  <cp:lastPrinted>2015-10-30T16:33:26Z</cp:lastPrinted>
  <dcterms:created xsi:type="dcterms:W3CDTF">2015-10-26T14:12:44Z</dcterms:created>
  <dcterms:modified xsi:type="dcterms:W3CDTF">2016-06-15T19:54:39Z</dcterms:modified>
</cp:coreProperties>
</file>