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2" r:id="rId3"/>
    <p:sldId id="276" r:id="rId4"/>
    <p:sldId id="279" r:id="rId5"/>
    <p:sldId id="277" r:id="rId6"/>
    <p:sldId id="278" r:id="rId7"/>
    <p:sldId id="263" r:id="rId8"/>
    <p:sldId id="264" r:id="rId9"/>
    <p:sldId id="265" r:id="rId10"/>
    <p:sldId id="266" r:id="rId11"/>
    <p:sldId id="267" r:id="rId12"/>
    <p:sldId id="281" r:id="rId13"/>
    <p:sldId id="268" r:id="rId14"/>
    <p:sldId id="269" r:id="rId15"/>
    <p:sldId id="270" r:id="rId16"/>
    <p:sldId id="271" r:id="rId17"/>
    <p:sldId id="283" r:id="rId18"/>
    <p:sldId id="282" r:id="rId19"/>
    <p:sldId id="261" r:id="rId20"/>
    <p:sldId id="260" r:id="rId21"/>
  </p:sldIdLst>
  <p:sldSz cx="9906000" cy="6858000" type="A4"/>
  <p:notesSz cx="9940925" cy="14370050"/>
  <p:defaultTextStyle>
    <a:defPPr>
      <a:defRPr lang="en-US"/>
    </a:defPPr>
    <a:lvl1pPr marL="0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36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72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06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41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675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11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146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881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EVISANI, Nicoletta Claudia" initials="PNC" lastIdx="1" clrIdx="0"/>
  <p:cmAuthor id="1" name="SINGH, Harpal" initials="HSINGH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9664" autoAdjust="0"/>
  </p:normalViewPr>
  <p:slideViewPr>
    <p:cSldViewPr>
      <p:cViewPr>
        <p:scale>
          <a:sx n="80" d="100"/>
          <a:sy n="80" d="100"/>
        </p:scale>
        <p:origin x="-1008" y="-4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739" cy="718274"/>
          </a:xfrm>
          <a:prstGeom prst="rect">
            <a:avLst/>
          </a:prstGeom>
        </p:spPr>
        <p:txBody>
          <a:bodyPr vert="horz" lIns="132716" tIns="66358" rIns="132716" bIns="66358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869" y="0"/>
            <a:ext cx="4308737" cy="718274"/>
          </a:xfrm>
          <a:prstGeom prst="rect">
            <a:avLst/>
          </a:prstGeom>
        </p:spPr>
        <p:txBody>
          <a:bodyPr vert="horz" lIns="132716" tIns="66358" rIns="132716" bIns="66358" rtlCol="0"/>
          <a:lstStyle>
            <a:lvl1pPr algn="r">
              <a:defRPr sz="1700"/>
            </a:lvl1pPr>
          </a:lstStyle>
          <a:p>
            <a:fld id="{5AB88AB3-3DFA-431E-B869-397085F73359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1077913"/>
            <a:ext cx="7781925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16" tIns="66358" rIns="132716" bIns="663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325" y="6824742"/>
            <a:ext cx="7952275" cy="6466752"/>
          </a:xfrm>
          <a:prstGeom prst="rect">
            <a:avLst/>
          </a:prstGeom>
        </p:spPr>
        <p:txBody>
          <a:bodyPr vert="horz" lIns="132716" tIns="66358" rIns="132716" bIns="663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49482"/>
            <a:ext cx="4308739" cy="718274"/>
          </a:xfrm>
          <a:prstGeom prst="rect">
            <a:avLst/>
          </a:prstGeom>
        </p:spPr>
        <p:txBody>
          <a:bodyPr vert="horz" lIns="132716" tIns="66358" rIns="132716" bIns="66358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869" y="13649482"/>
            <a:ext cx="4308737" cy="718274"/>
          </a:xfrm>
          <a:prstGeom prst="rect">
            <a:avLst/>
          </a:prstGeom>
        </p:spPr>
        <p:txBody>
          <a:bodyPr vert="horz" lIns="132716" tIns="66358" rIns="132716" bIns="66358" rtlCol="0" anchor="b"/>
          <a:lstStyle>
            <a:lvl1pPr algn="r">
              <a:defRPr sz="1700"/>
            </a:lvl1pPr>
          </a:lstStyle>
          <a:p>
            <a:fld id="{D6865750-2D22-4762-92EC-28E5C3F6D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6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30447">
              <a:defRPr sz="4100">
                <a:solidFill>
                  <a:schemeClr val="tx1"/>
                </a:solidFill>
                <a:latin typeface="Times New Roman" pitchFamily="18" charset="0"/>
              </a:defRPr>
            </a:lvl1pPr>
            <a:lvl2pPr marL="1082867" indent="-416487" defTabSz="1330447">
              <a:defRPr sz="4100">
                <a:solidFill>
                  <a:schemeClr val="tx1"/>
                </a:solidFill>
                <a:latin typeface="Times New Roman" pitchFamily="18" charset="0"/>
              </a:defRPr>
            </a:lvl2pPr>
            <a:lvl3pPr marL="1665948" indent="-333189" defTabSz="1330447">
              <a:defRPr sz="4100">
                <a:solidFill>
                  <a:schemeClr val="tx1"/>
                </a:solidFill>
                <a:latin typeface="Times New Roman" pitchFamily="18" charset="0"/>
              </a:defRPr>
            </a:lvl3pPr>
            <a:lvl4pPr marL="2332330" indent="-333189" defTabSz="1330447">
              <a:defRPr sz="4100">
                <a:solidFill>
                  <a:schemeClr val="tx1"/>
                </a:solidFill>
                <a:latin typeface="Times New Roman" pitchFamily="18" charset="0"/>
              </a:defRPr>
            </a:lvl4pPr>
            <a:lvl5pPr marL="2998708" indent="-333189" defTabSz="1330447">
              <a:defRPr sz="4100">
                <a:solidFill>
                  <a:schemeClr val="tx1"/>
                </a:solidFill>
                <a:latin typeface="Times New Roman" pitchFamily="18" charset="0"/>
              </a:defRPr>
            </a:lvl5pPr>
            <a:lvl6pPr marL="3665089" indent="-333189" defTabSz="1330447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 New Roman" pitchFamily="18" charset="0"/>
              </a:defRPr>
            </a:lvl6pPr>
            <a:lvl7pPr marL="4331469" indent="-333189" defTabSz="1330447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 New Roman" pitchFamily="18" charset="0"/>
              </a:defRPr>
            </a:lvl7pPr>
            <a:lvl8pPr marL="4997849" indent="-333189" defTabSz="1330447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 New Roman" pitchFamily="18" charset="0"/>
              </a:defRPr>
            </a:lvl8pPr>
            <a:lvl9pPr marL="5664226" indent="-333189" defTabSz="1330447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79BACA-96D7-45A4-94FC-35BD34339439}" type="slidenum">
              <a:rPr lang="en-AU" sz="1700">
                <a:solidFill>
                  <a:prstClr val="black"/>
                </a:solidFill>
              </a:rPr>
              <a:pPr/>
              <a:t>2</a:t>
            </a:fld>
            <a:endParaRPr lang="en-AU" sz="17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5888" y="1285875"/>
            <a:ext cx="7215187" cy="49958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759" y="6824798"/>
            <a:ext cx="7289413" cy="6464561"/>
          </a:xfrm>
          <a:noFill/>
        </p:spPr>
        <p:txBody>
          <a:bodyPr/>
          <a:lstStyle/>
          <a:p>
            <a:pPr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3500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317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30562">
              <a:defRPr sz="4100">
                <a:solidFill>
                  <a:schemeClr val="tx1"/>
                </a:solidFill>
                <a:latin typeface="Times New Roman" pitchFamily="18" charset="0"/>
              </a:defRPr>
            </a:lvl1pPr>
            <a:lvl2pPr marL="1082961" indent="-416524" defTabSz="1330562">
              <a:defRPr sz="4100">
                <a:solidFill>
                  <a:schemeClr val="tx1"/>
                </a:solidFill>
                <a:latin typeface="Times New Roman" pitchFamily="18" charset="0"/>
              </a:defRPr>
            </a:lvl2pPr>
            <a:lvl3pPr marL="1666093" indent="-333219" defTabSz="1330562">
              <a:defRPr sz="4100">
                <a:solidFill>
                  <a:schemeClr val="tx1"/>
                </a:solidFill>
                <a:latin typeface="Times New Roman" pitchFamily="18" charset="0"/>
              </a:defRPr>
            </a:lvl3pPr>
            <a:lvl4pPr marL="2332532" indent="-333219" defTabSz="1330562">
              <a:defRPr sz="4100">
                <a:solidFill>
                  <a:schemeClr val="tx1"/>
                </a:solidFill>
                <a:latin typeface="Times New Roman" pitchFamily="18" charset="0"/>
              </a:defRPr>
            </a:lvl4pPr>
            <a:lvl5pPr marL="2998968" indent="-333219" defTabSz="1330562">
              <a:defRPr sz="4100">
                <a:solidFill>
                  <a:schemeClr val="tx1"/>
                </a:solidFill>
                <a:latin typeface="Times New Roman" pitchFamily="18" charset="0"/>
              </a:defRPr>
            </a:lvl5pPr>
            <a:lvl6pPr marL="3665405" indent="-333219" defTabSz="1330562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 New Roman" pitchFamily="18" charset="0"/>
              </a:defRPr>
            </a:lvl6pPr>
            <a:lvl7pPr marL="4331843" indent="-333219" defTabSz="1330562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 New Roman" pitchFamily="18" charset="0"/>
              </a:defRPr>
            </a:lvl7pPr>
            <a:lvl8pPr marL="4998281" indent="-333219" defTabSz="1330562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 New Roman" pitchFamily="18" charset="0"/>
              </a:defRPr>
            </a:lvl8pPr>
            <a:lvl9pPr marL="5664717" indent="-333219" defTabSz="1330562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79BACA-96D7-45A4-94FC-35BD34339439}" type="slidenum">
              <a:rPr lang="en-AU" sz="1700">
                <a:solidFill>
                  <a:prstClr val="black"/>
                </a:solidFill>
              </a:rPr>
              <a:pPr/>
              <a:t>17</a:t>
            </a:fld>
            <a:endParaRPr lang="en-AU" sz="17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5888" y="1285875"/>
            <a:ext cx="7215187" cy="49958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758" y="6824797"/>
            <a:ext cx="7289413" cy="6464561"/>
          </a:xfrm>
          <a:noFill/>
        </p:spPr>
        <p:txBody>
          <a:bodyPr/>
          <a:lstStyle/>
          <a:p>
            <a:pPr>
              <a:buFontTx/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0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3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8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9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7F13-A1C2-4FF0-8739-100B4C6EFEF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4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7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5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9BD0-5849-4D59-954B-69C738EAB40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1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9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2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5623" y="384175"/>
            <a:ext cx="3119702" cy="8193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76" y="384175"/>
            <a:ext cx="9197446" cy="8193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4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172200"/>
            <a:ext cx="9906000" cy="6858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35013" y="152400"/>
            <a:ext cx="8435975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GB" noProof="0" smtClean="0"/>
              <a:t>   </a:t>
            </a:r>
            <a:endParaRPr lang="en-AU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66850" y="1322388"/>
            <a:ext cx="69723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5127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87" y="-26504"/>
            <a:ext cx="9906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2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034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24000"/>
            <a:ext cx="4473575" cy="247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713" y="1524000"/>
            <a:ext cx="4473575" cy="2470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00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473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952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181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8637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79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13734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707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3994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77100" cy="3994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29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524000"/>
            <a:ext cx="4473575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713" y="1524000"/>
            <a:ext cx="4473575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68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253" y="553756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690007" y="6015071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WHO Steering Group Meeting 2014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4094905" y="644743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65000"/>
                    <a:lumOff val="35000"/>
                  </a:srgbClr>
                </a:solidFill>
              </a:rPr>
              <a:t>WHO Steering Group Meeting 2014</a:t>
            </a:r>
            <a:endParaRPr lang="en-US" dirty="0">
              <a:solidFill>
                <a:srgbClr val="FFFFFF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0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253" y="553756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690007" y="6015071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WHO Steering Group Meeting 2014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4094905" y="644743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65000"/>
                    <a:lumOff val="35000"/>
                  </a:srgbClr>
                </a:solidFill>
              </a:rPr>
              <a:t>WHO Steering Group Meeting 2014</a:t>
            </a:r>
            <a:endParaRPr lang="en-US" dirty="0">
              <a:solidFill>
                <a:srgbClr val="FFFFFF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6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253" y="553756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690007" y="6015071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WHO Steering Group Meeting 2014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4094905" y="644743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65000"/>
                    <a:lumOff val="35000"/>
                  </a:srgbClr>
                </a:solidFill>
              </a:rPr>
              <a:t>WHO Steering Group Meeting 2014</a:t>
            </a:r>
            <a:endParaRPr lang="en-US" dirty="0">
              <a:solidFill>
                <a:srgbClr val="FFFFFF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4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253" y="553756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690007" y="6015071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WHO Steering Group Meeting 2014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4094905" y="644743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65000"/>
                    <a:lumOff val="35000"/>
                  </a:srgbClr>
                </a:solidFill>
              </a:rPr>
              <a:t>WHO Steering Group Meeting 2014</a:t>
            </a:r>
            <a:endParaRPr lang="en-US" dirty="0">
              <a:solidFill>
                <a:srgbClr val="FFFFFF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4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253" y="553756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690007" y="6015071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WHO Steering Group Meeting 2014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4094905" y="644743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65000"/>
                    <a:lumOff val="35000"/>
                  </a:srgbClr>
                </a:solidFill>
              </a:rPr>
              <a:t>WHO Steering Group Meeting 2014</a:t>
            </a:r>
            <a:endParaRPr lang="en-US" dirty="0">
              <a:solidFill>
                <a:srgbClr val="FFFFFF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2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253" y="553756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690007" y="6015071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WHO Steering Group Meeting 2014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4094905" y="644743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65000"/>
                    <a:lumOff val="35000"/>
                  </a:srgbClr>
                </a:solidFill>
              </a:rPr>
              <a:t>WHO Steering Group Meeting 2014</a:t>
            </a:r>
            <a:endParaRPr lang="en-US" dirty="0">
              <a:solidFill>
                <a:srgbClr val="FFFFFF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6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7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9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6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4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9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82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253" y="553756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690007" y="6015071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WHO Steering Group Meeting 2014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4094905" y="644743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65000"/>
                    <a:lumOff val="35000"/>
                  </a:srgbClr>
                </a:solidFill>
              </a:rPr>
              <a:t>WHO Steering Group Meeting 2014</a:t>
            </a:r>
            <a:endParaRPr lang="en-US" dirty="0">
              <a:solidFill>
                <a:srgbClr val="FFFFFF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2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253" y="553756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690007" y="6015071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WHO Steering Group Meeting 2014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4094905" y="644743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65000"/>
                    <a:lumOff val="35000"/>
                  </a:srgbClr>
                </a:solidFill>
              </a:rPr>
              <a:t>WHO Steering Group Meeting 2014</a:t>
            </a:r>
            <a:endParaRPr lang="en-US" dirty="0">
              <a:solidFill>
                <a:srgbClr val="FFFFFF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7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253" y="553756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690007" y="6015071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WHO Steering Group Meeting 2014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4094905" y="644743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65000"/>
                    <a:lumOff val="35000"/>
                  </a:srgbClr>
                </a:solidFill>
              </a:rPr>
              <a:t>WHO Steering Group Meeting 2014</a:t>
            </a:r>
            <a:endParaRPr lang="en-US" dirty="0">
              <a:solidFill>
                <a:srgbClr val="FFFFFF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0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19" y="188640"/>
            <a:ext cx="2038839" cy="5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343605" y="6459338"/>
            <a:ext cx="3439193" cy="18256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ASM Biorisk Management &amp; SOP Clinic 2014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6893" y="51206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80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0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4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2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9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9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79" y="2239963"/>
            <a:ext cx="6158574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6751" y="2239963"/>
            <a:ext cx="6158574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7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1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4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0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4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19" y="188640"/>
            <a:ext cx="2038839" cy="5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343605" y="6459338"/>
            <a:ext cx="3439193" cy="18256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ASM Biorisk Management &amp; SOP Clinic 2014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6893" y="51206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183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4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4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13" y="358224"/>
            <a:ext cx="1672095" cy="56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4807" y="6447437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defTabSz="914400"/>
            <a:fld id="{1AD93096-5B34-4342-9326-69289CEAE4C2}" type="slidenum">
              <a:rPr lang="en-US" sz="1800" smtClean="0">
                <a:solidFill>
                  <a:srgbClr val="808080"/>
                </a:solidFill>
              </a:rPr>
              <a:pPr defTabSz="914400"/>
              <a:t>‹#›</a:t>
            </a:fld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4010084" y="6448353"/>
            <a:ext cx="2106234" cy="182563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2013 Risk Assessment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7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736" indent="0">
              <a:buNone/>
              <a:defRPr sz="2100" b="1"/>
            </a:lvl2pPr>
            <a:lvl3pPr marL="957472" indent="0">
              <a:buNone/>
              <a:defRPr sz="1900" b="1"/>
            </a:lvl3pPr>
            <a:lvl4pPr marL="1436206" indent="0">
              <a:buNone/>
              <a:defRPr sz="1600" b="1"/>
            </a:lvl4pPr>
            <a:lvl5pPr marL="1914941" indent="0">
              <a:buNone/>
              <a:defRPr sz="1600" b="1"/>
            </a:lvl5pPr>
            <a:lvl6pPr marL="2393675" indent="0">
              <a:buNone/>
              <a:defRPr sz="1600" b="1"/>
            </a:lvl6pPr>
            <a:lvl7pPr marL="2872411" indent="0">
              <a:buNone/>
              <a:defRPr sz="1600" b="1"/>
            </a:lvl7pPr>
            <a:lvl8pPr marL="3351146" indent="0">
              <a:buNone/>
              <a:defRPr sz="1600" b="1"/>
            </a:lvl8pPr>
            <a:lvl9pPr marL="38298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736" indent="0">
              <a:buNone/>
              <a:defRPr sz="2100" b="1"/>
            </a:lvl2pPr>
            <a:lvl3pPr marL="957472" indent="0">
              <a:buNone/>
              <a:defRPr sz="1900" b="1"/>
            </a:lvl3pPr>
            <a:lvl4pPr marL="1436206" indent="0">
              <a:buNone/>
              <a:defRPr sz="1600" b="1"/>
            </a:lvl4pPr>
            <a:lvl5pPr marL="1914941" indent="0">
              <a:buNone/>
              <a:defRPr sz="1600" b="1"/>
            </a:lvl5pPr>
            <a:lvl6pPr marL="2393675" indent="0">
              <a:buNone/>
              <a:defRPr sz="1600" b="1"/>
            </a:lvl6pPr>
            <a:lvl7pPr marL="2872411" indent="0">
              <a:buNone/>
              <a:defRPr sz="1600" b="1"/>
            </a:lvl7pPr>
            <a:lvl8pPr marL="3351146" indent="0">
              <a:buNone/>
              <a:defRPr sz="1600" b="1"/>
            </a:lvl8pPr>
            <a:lvl9pPr marL="38298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73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13" y="358224"/>
            <a:ext cx="1672095" cy="56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4807" y="6447437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defTabSz="914400"/>
            <a:fld id="{1AD93096-5B34-4342-9326-69289CEAE4C2}" type="slidenum">
              <a:rPr lang="en-US" sz="1800" smtClean="0">
                <a:solidFill>
                  <a:srgbClr val="808080"/>
                </a:solidFill>
              </a:rPr>
              <a:pPr defTabSz="914400"/>
              <a:t>‹#›</a:t>
            </a:fld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4010084" y="6448353"/>
            <a:ext cx="2106234" cy="182563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2013 Risk Assessment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4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8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0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2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9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1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9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13" y="358224"/>
            <a:ext cx="1672095" cy="56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4807" y="6447437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defTabSz="914400"/>
            <a:fld id="{1AD93096-5B34-4342-9326-69289CEAE4C2}" type="slidenum">
              <a:rPr lang="en-US" sz="1800" smtClean="0">
                <a:solidFill>
                  <a:srgbClr val="808080"/>
                </a:solidFill>
              </a:rPr>
              <a:pPr defTabSz="914400"/>
              <a:t>‹#›</a:t>
            </a:fld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4010084" y="6448353"/>
            <a:ext cx="2106234" cy="182563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2013 Risk Assessment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8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28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13" y="358224"/>
            <a:ext cx="1672095" cy="56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4807" y="6447437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defTabSz="914400"/>
            <a:fld id="{1AD93096-5B34-4342-9326-69289CEAE4C2}" type="slidenum">
              <a:rPr lang="en-US" sz="1800" smtClean="0">
                <a:solidFill>
                  <a:srgbClr val="808080"/>
                </a:solidFill>
              </a:rPr>
              <a:pPr defTabSz="914400"/>
              <a:t>‹#›</a:t>
            </a:fld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4010084" y="6448353"/>
            <a:ext cx="2106234" cy="182563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2013 Risk Assessment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13" y="358224"/>
            <a:ext cx="1672095" cy="56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4807" y="6447437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defTabSz="914400"/>
            <a:fld id="{1AD93096-5B34-4342-9326-69289CEAE4C2}" type="slidenum">
              <a:rPr lang="en-US" sz="1800" smtClean="0">
                <a:solidFill>
                  <a:srgbClr val="808080"/>
                </a:solidFill>
              </a:rPr>
              <a:pPr defTabSz="914400"/>
              <a:t>‹#›</a:t>
            </a:fld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4010084" y="6448353"/>
            <a:ext cx="2106234" cy="182563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2013 Risk Assessment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4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13" y="358224"/>
            <a:ext cx="1672095" cy="56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2933" y="1421866"/>
            <a:ext cx="8719525" cy="40011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4807" y="6447437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defTabSz="914400"/>
            <a:fld id="{1AD93096-5B34-4342-9326-69289CEAE4C2}" type="slidenum">
              <a:rPr lang="en-US" sz="1800" smtClean="0">
                <a:solidFill>
                  <a:srgbClr val="808080"/>
                </a:solidFill>
              </a:rPr>
              <a:pPr defTabSz="914400"/>
              <a:t>‹#›</a:t>
            </a:fld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16"/>
          <p:cNvSpPr txBox="1">
            <a:spLocks/>
          </p:cNvSpPr>
          <p:nvPr userDrawn="1"/>
        </p:nvSpPr>
        <p:spPr>
          <a:xfrm>
            <a:off x="4010084" y="6448353"/>
            <a:ext cx="2106234" cy="182563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2013 Risk Assessment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2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5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9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Only"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53" y="514440"/>
            <a:ext cx="2140147" cy="618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oter Placeholder 16"/>
          <p:cNvSpPr txBox="1">
            <a:spLocks/>
          </p:cNvSpPr>
          <p:nvPr userDrawn="1"/>
        </p:nvSpPr>
        <p:spPr>
          <a:xfrm>
            <a:off x="434885" y="6447440"/>
            <a:ext cx="2957942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 smtClean="0">
                <a:solidFill>
                  <a:srgbClr val="808080"/>
                </a:solidFill>
              </a:rPr>
              <a:t>© Riskren Pte Ltd. All Rights Reserved.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236810" y="5765267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938887" y="6447439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ABSA 2013 Biorisk RA Emergency Scenarios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4885" y="347854"/>
            <a:ext cx="8420100" cy="914400"/>
          </a:xfrm>
        </p:spPr>
        <p:txBody>
          <a:bodyPr anchor="t"/>
          <a:lstStyle>
            <a:lvl1pPr eaLnBrk="1" latinLnBrk="0" hangingPunct="1">
              <a:defRPr kumimoji="0" sz="4000">
                <a:solidFill>
                  <a:schemeClr val="bg2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00317" y="1555324"/>
            <a:ext cx="8808592" cy="1969770"/>
          </a:xfrm>
        </p:spPr>
        <p:txBody>
          <a:bodyPr/>
          <a:lstStyle>
            <a:lvl1pPr marL="411480" indent="-342900" eaLnBrk="1" latinLnBrk="0" hangingPunct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kumimoji="0" sz="2400">
                <a:solidFill>
                  <a:schemeClr val="bg2"/>
                </a:solidFill>
              </a:defRPr>
            </a:lvl1pPr>
            <a:lvl2pPr marL="740664" indent="-285750" eaLnBrk="1" latinLnBrk="0" hangingPunct="1">
              <a:buSzPct val="50000"/>
              <a:buFont typeface="Wingdings" panose="05000000000000000000" pitchFamily="2" charset="2"/>
              <a:buChar char=""/>
              <a:defRPr kumimoji="0" sz="2000">
                <a:solidFill>
                  <a:schemeClr val="bg2"/>
                </a:solidFill>
              </a:defRPr>
            </a:lvl2pPr>
            <a:lvl3pPr marL="996696" indent="-228600" eaLnBrk="1" latinLnBrk="0" hangingPunct="1">
              <a:buFont typeface="Wingdings" panose="05000000000000000000" pitchFamily="2" charset="2"/>
              <a:buChar char="§"/>
              <a:defRPr kumimoji="0" sz="1800">
                <a:solidFill>
                  <a:schemeClr val="bg2"/>
                </a:solidFill>
              </a:defRPr>
            </a:lvl3pPr>
            <a:lvl4pPr marL="1261872" indent="-228600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4pPr>
            <a:lvl5pPr marL="1481328" indent="-210312" eaLnBrk="1" latinLnBrk="0" hangingPunct="1">
              <a:buFont typeface="Wingdings" panose="05000000000000000000" pitchFamily="2" charset="2"/>
              <a:buChar char="§"/>
              <a:defRPr kumimoji="0" sz="1600">
                <a:solidFill>
                  <a:schemeClr val="bg2"/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16"/>
          <p:cNvSpPr txBox="1">
            <a:spLocks/>
          </p:cNvSpPr>
          <p:nvPr userDrawn="1"/>
        </p:nvSpPr>
        <p:spPr>
          <a:xfrm>
            <a:off x="3704862" y="6436923"/>
            <a:ext cx="3652783" cy="365125"/>
          </a:xfrm>
          <a:prstGeom prst="rect">
            <a:avLst/>
          </a:prstGeom>
        </p:spPr>
        <p:txBody>
          <a:bodyPr/>
          <a:lstStyle>
            <a:lvl1pPr marL="0" algn="l" rtl="0" latinLnBrk="0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ABSA 2014 Applied Risk </a:t>
            </a:r>
            <a:r>
              <a:rPr lang="en-US" dirty="0" err="1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Assmt</a:t>
            </a:r>
            <a:r>
              <a:rPr lang="en-US" dirty="0" smtClean="0">
                <a:solidFill>
                  <a:srgbClr val="FFFFFF">
                    <a:lumMod val="75000"/>
                    <a:lumOff val="25000"/>
                  </a:srgbClr>
                </a:solidFill>
              </a:rPr>
              <a:t> Methodologies</a:t>
            </a:r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2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736" indent="0">
              <a:buNone/>
              <a:defRPr sz="1300"/>
            </a:lvl2pPr>
            <a:lvl3pPr marL="957472" indent="0">
              <a:buNone/>
              <a:defRPr sz="1000"/>
            </a:lvl3pPr>
            <a:lvl4pPr marL="1436206" indent="0">
              <a:buNone/>
              <a:defRPr sz="1000"/>
            </a:lvl4pPr>
            <a:lvl5pPr marL="1914941" indent="0">
              <a:buNone/>
              <a:defRPr sz="1000"/>
            </a:lvl5pPr>
            <a:lvl6pPr marL="2393675" indent="0">
              <a:buNone/>
              <a:defRPr sz="1000"/>
            </a:lvl6pPr>
            <a:lvl7pPr marL="2872411" indent="0">
              <a:buNone/>
              <a:defRPr sz="1000"/>
            </a:lvl7pPr>
            <a:lvl8pPr marL="3351146" indent="0">
              <a:buNone/>
              <a:defRPr sz="1000"/>
            </a:lvl8pPr>
            <a:lvl9pPr marL="38298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6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736" indent="0">
              <a:buNone/>
              <a:defRPr sz="2900"/>
            </a:lvl2pPr>
            <a:lvl3pPr marL="957472" indent="0">
              <a:buNone/>
              <a:defRPr sz="2500"/>
            </a:lvl3pPr>
            <a:lvl4pPr marL="1436206" indent="0">
              <a:buNone/>
              <a:defRPr sz="2100"/>
            </a:lvl4pPr>
            <a:lvl5pPr marL="1914941" indent="0">
              <a:buNone/>
              <a:defRPr sz="2100"/>
            </a:lvl5pPr>
            <a:lvl6pPr marL="2393675" indent="0">
              <a:buNone/>
              <a:defRPr sz="2100"/>
            </a:lvl6pPr>
            <a:lvl7pPr marL="2872411" indent="0">
              <a:buNone/>
              <a:defRPr sz="2100"/>
            </a:lvl7pPr>
            <a:lvl8pPr marL="3351146" indent="0">
              <a:buNone/>
              <a:defRPr sz="2100"/>
            </a:lvl8pPr>
            <a:lvl9pPr marL="3829881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736" indent="0">
              <a:buNone/>
              <a:defRPr sz="1300"/>
            </a:lvl2pPr>
            <a:lvl3pPr marL="957472" indent="0">
              <a:buNone/>
              <a:defRPr sz="1000"/>
            </a:lvl3pPr>
            <a:lvl4pPr marL="1436206" indent="0">
              <a:buNone/>
              <a:defRPr sz="1000"/>
            </a:lvl4pPr>
            <a:lvl5pPr marL="1914941" indent="0">
              <a:buNone/>
              <a:defRPr sz="1000"/>
            </a:lvl5pPr>
            <a:lvl6pPr marL="2393675" indent="0">
              <a:buNone/>
              <a:defRPr sz="1000"/>
            </a:lvl6pPr>
            <a:lvl7pPr marL="2872411" indent="0">
              <a:buNone/>
              <a:defRPr sz="1000"/>
            </a:lvl7pPr>
            <a:lvl8pPr marL="3351146" indent="0">
              <a:buNone/>
              <a:defRPr sz="1000"/>
            </a:lvl8pPr>
            <a:lvl9pPr marL="38298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3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image" Target="../media/image1.w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vmlDrawing" Target="../drawings/vmlDrawing1.v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46" tIns="47874" rIns="95746" bIns="478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46" tIns="47874" rIns="95746" bIns="478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5746" tIns="47874" rIns="95746" bIns="4787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A514-142D-4471-A8EB-21F10CAFA465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5746" tIns="47874" rIns="95746" bIns="4787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5746" tIns="47874" rIns="95746" bIns="4787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64F58-7A9F-4474-99E3-06F3D77EE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47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052" indent="-359052" algn="l" defTabSz="957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945" indent="-299209" algn="l" defTabSz="9574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838" indent="-239368" algn="l" defTabSz="957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571" indent="-239368" algn="l" defTabSz="9574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307" indent="-239368" algn="l" defTabSz="95747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043" indent="-239368" algn="l" defTabSz="957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779" indent="-239368" algn="l" defTabSz="957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0513" indent="-239368" algn="l" defTabSz="957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249" indent="-239368" algn="l" defTabSz="9574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4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736" algn="l" defTabSz="9574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472" algn="l" defTabSz="9574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206" algn="l" defTabSz="9574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941" algn="l" defTabSz="9574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675" algn="l" defTabSz="9574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411" algn="l" defTabSz="9574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146" algn="l" defTabSz="9574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9881" algn="l" defTabSz="9574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144000" rIns="144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524000"/>
            <a:ext cx="909955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125538" y="1384300"/>
            <a:ext cx="76866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6130925"/>
            <a:ext cx="9906000" cy="7270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-55563" y="6462713"/>
            <a:ext cx="4508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2988" fontAlgn="base">
              <a:spcBef>
                <a:spcPct val="0"/>
              </a:spcBef>
              <a:spcAft>
                <a:spcPct val="0"/>
              </a:spcAft>
            </a:pPr>
            <a:fld id="{FAF5739D-D146-4CB8-9574-7486AEBC9957}" type="slidenum">
              <a:rPr lang="ar-SA" sz="1700" b="1" smtClean="0">
                <a:solidFill>
                  <a:srgbClr val="FFFFFF"/>
                </a:solidFill>
                <a:cs typeface="Arial" charset="0"/>
              </a:rPr>
              <a:pPr algn="r" defTabSz="10429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sz="1700" b="1" smtClean="0">
                <a:solidFill>
                  <a:srgbClr val="FF9900"/>
                </a:solidFill>
                <a:cs typeface="Arial" charset="0"/>
              </a:rPr>
              <a:t> </a:t>
            </a:r>
            <a:endParaRPr lang="en-US" sz="2400" b="1" baseline="14000" smtClean="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506413" y="6486525"/>
            <a:ext cx="3778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9900"/>
                </a:solidFill>
                <a:cs typeface="Arial" charset="0"/>
              </a:rPr>
              <a:t>Global Polio Eradication Initiative</a:t>
            </a:r>
          </a:p>
        </p:txBody>
      </p:sp>
      <p:graphicFrame>
        <p:nvGraphicFramePr>
          <p:cNvPr id="9" name="Object 22"/>
          <p:cNvGraphicFramePr>
            <a:graphicFrameLocks noChangeAspect="1"/>
          </p:cNvGraphicFramePr>
          <p:nvPr userDrawn="1"/>
        </p:nvGraphicFramePr>
        <p:xfrm>
          <a:off x="6488113" y="6107113"/>
          <a:ext cx="34178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57" imgW="4086225" imgH="1133475" progId="StaticMetafile">
                  <p:embed/>
                </p:oleObj>
              </mc:Choice>
              <mc:Fallback>
                <p:oleObj name="Picture" r:id="rId57" imgW="4086225" imgH="1133475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6107113"/>
                        <a:ext cx="3417887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3"/>
          <p:cNvSpPr>
            <a:spLocks noChangeShapeType="1"/>
          </p:cNvSpPr>
          <p:nvPr userDrawn="1"/>
        </p:nvSpPr>
        <p:spPr bwMode="auto">
          <a:xfrm>
            <a:off x="0" y="1124744"/>
            <a:ext cx="850265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A50021"/>
        </a:buClr>
        <a:buSzPct val="80000"/>
        <a:buFont typeface="Monotype Sorts" pitchFamily="2" charset="2"/>
        <a:buChar char="l"/>
        <a:defRPr sz="30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2600" b="1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charset="0"/>
        </a:defRPr>
      </a:lvl3pPr>
      <a:lvl4pPr marL="1562100" indent="-228600" algn="l" rtl="0" eaLnBrk="0" fontAlgn="base" hangingPunct="0">
        <a:spcBef>
          <a:spcPct val="4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charset="0"/>
        </a:defRPr>
      </a:lvl4pPr>
      <a:lvl5pPr marL="1981200" indent="-228600" algn="l" rtl="0" eaLnBrk="0" fontAlgn="base" hangingPunct="0">
        <a:spcBef>
          <a:spcPct val="4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</a:defRPr>
      </a:lvl5pPr>
      <a:lvl6pPr marL="2438400" indent="-228600" algn="l" rtl="0" eaLnBrk="0" fontAlgn="base" hangingPunct="0">
        <a:spcBef>
          <a:spcPct val="4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</a:defRPr>
      </a:lvl6pPr>
      <a:lvl7pPr marL="2895600" indent="-228600" algn="l" rtl="0" eaLnBrk="0" fontAlgn="base" hangingPunct="0">
        <a:spcBef>
          <a:spcPct val="4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</a:defRPr>
      </a:lvl7pPr>
      <a:lvl8pPr marL="3352800" indent="-228600" algn="l" rtl="0" eaLnBrk="0" fontAlgn="base" hangingPunct="0">
        <a:spcBef>
          <a:spcPct val="4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</a:defRPr>
      </a:lvl8pPr>
      <a:lvl9pPr marL="3810000" indent="-228600" algn="l" rtl="0" eaLnBrk="0" fontAlgn="base" hangingPunct="0">
        <a:spcBef>
          <a:spcPct val="40000"/>
        </a:spcBef>
        <a:spcAft>
          <a:spcPct val="0"/>
        </a:spcAft>
        <a:buChar char="»"/>
        <a:defRPr sz="2000">
          <a:solidFill>
            <a:srgbClr val="000066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ioeradication.org/Portals/0/Document/Resources/PostEradication/GAPIII_2014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ioeradication.org/Portals/0/Document/Resources/PostEradication/GAPIII_2014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260" y="2786152"/>
            <a:ext cx="9273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2D2DB9">
                    <a:lumMod val="75000"/>
                  </a:srgbClr>
                </a:solidFill>
              </a:rPr>
              <a:t>Poliovirus containment:</a:t>
            </a:r>
          </a:p>
          <a:p>
            <a:pPr algn="ctr"/>
            <a:r>
              <a:rPr lang="en-US" sz="6000" dirty="0" smtClean="0">
                <a:solidFill>
                  <a:srgbClr val="2D2DB9">
                    <a:lumMod val="75000"/>
                  </a:srgbClr>
                </a:solidFill>
              </a:rPr>
              <a:t>Explaining the process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124744"/>
            <a:ext cx="850265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704" y="-537964"/>
            <a:ext cx="3581400" cy="339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7986" y="1815788"/>
            <a:ext cx="68900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Laboratory session LS5: Polio containment and Global Health Security</a:t>
            </a:r>
            <a:endParaRPr lang="en-GB" dirty="0"/>
          </a:p>
          <a:p>
            <a:pPr algn="ctr"/>
            <a:r>
              <a:rPr lang="en-US" b="1" i="1" dirty="0"/>
              <a:t>Salon Voltaire</a:t>
            </a:r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3944" y="236439"/>
            <a:ext cx="62181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Accelerating Progress towards Measles and Rubella Elimination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077129"/>
            <a:ext cx="1898650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90403" y="603538"/>
            <a:ext cx="49251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Hotel Royal, Geneva, Switzerland, 21-23 June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36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8004333" y="548680"/>
            <a:ext cx="1557179" cy="504056"/>
          </a:xfrm>
          <a:prstGeom prst="roundRect">
            <a:avLst/>
          </a:prstGeom>
          <a:solidFill>
            <a:srgbClr val="92D050"/>
          </a:solidFill>
          <a:ln w="476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87" y="369540"/>
            <a:ext cx="9906000" cy="683196"/>
          </a:xfrm>
        </p:spPr>
        <p:txBody>
          <a:bodyPr/>
          <a:lstStyle/>
          <a:p>
            <a:r>
              <a:rPr lang="en-GB" sz="2600" dirty="0" smtClean="0">
                <a:effectLst/>
              </a:rPr>
              <a:t>Strategies to ensure timely completion of Phase I</a:t>
            </a:r>
            <a:endParaRPr lang="en-GB" sz="2600" dirty="0"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8464" y="1379984"/>
            <a:ext cx="9289032" cy="399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Monotype Sorts" pitchFamily="2" charset="2"/>
              <a:buChar char="l"/>
              <a:defRPr sz="3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600" b="1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5621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1981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438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895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352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10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GB" sz="2800" b="0" dirty="0" smtClean="0"/>
              <a:t>Communications:</a:t>
            </a:r>
          </a:p>
          <a:p>
            <a:pPr marL="900113" lvl="1">
              <a:spcBef>
                <a:spcPts val="0"/>
              </a:spcBef>
              <a:spcAft>
                <a:spcPts val="1200"/>
              </a:spcAft>
              <a:buSzPct val="100000"/>
              <a:buFontTx/>
              <a:buBlip>
                <a:blip r:embed="rId3"/>
              </a:buBlip>
            </a:pPr>
            <a:r>
              <a:rPr lang="en-US" sz="2000" b="0" dirty="0"/>
              <a:t>Awareness </a:t>
            </a:r>
            <a:r>
              <a:rPr lang="en-US" sz="2000" b="0" dirty="0" smtClean="0"/>
              <a:t>raising &amp; engagement </a:t>
            </a:r>
            <a:r>
              <a:rPr lang="en-US" sz="2000" b="0" dirty="0"/>
              <a:t>of </a:t>
            </a:r>
            <a:r>
              <a:rPr lang="en-US" sz="2000" b="0" dirty="0" smtClean="0"/>
              <a:t>non-polio </a:t>
            </a:r>
            <a:r>
              <a:rPr lang="en-US" sz="2000" b="0" dirty="0"/>
              <a:t>networks </a:t>
            </a:r>
            <a:endParaRPr lang="en-US" sz="2000" b="0" dirty="0" smtClean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800" b="0" dirty="0" smtClean="0"/>
              <a:t>Provision </a:t>
            </a:r>
            <a:r>
              <a:rPr lang="en-US" sz="2800" b="0" dirty="0"/>
              <a:t>of technical support: </a:t>
            </a:r>
          </a:p>
          <a:p>
            <a:pPr marL="900113" lvl="1">
              <a:spcBef>
                <a:spcPts val="0"/>
              </a:spcBef>
              <a:spcAft>
                <a:spcPts val="1200"/>
              </a:spcAft>
              <a:buSzPct val="100000"/>
              <a:buFontTx/>
              <a:buBlip>
                <a:blip r:embed="rId3"/>
              </a:buBlip>
            </a:pPr>
            <a:r>
              <a:rPr lang="en-US" sz="2000" b="0" dirty="0"/>
              <a:t>Establishment of Containment advisory Group (CAG) to address </a:t>
            </a:r>
            <a:r>
              <a:rPr lang="en-US" sz="2000" b="0" dirty="0" smtClean="0"/>
              <a:t>concerns </a:t>
            </a:r>
            <a:r>
              <a:rPr lang="en-US" sz="2000" b="0" dirty="0" smtClean="0"/>
              <a:t>                         (</a:t>
            </a:r>
            <a:r>
              <a:rPr lang="en-US" sz="2000" b="0" dirty="0" smtClean="0"/>
              <a:t>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mtg</a:t>
            </a:r>
            <a:r>
              <a:rPr lang="en-US" sz="2000" b="0" dirty="0" smtClean="0"/>
              <a:t>: May 2016)</a:t>
            </a:r>
            <a:endParaRPr lang="en-US" sz="2000" b="0" dirty="0"/>
          </a:p>
          <a:p>
            <a:pPr marL="900113" lvl="1">
              <a:spcBef>
                <a:spcPts val="0"/>
              </a:spcBef>
              <a:spcAft>
                <a:spcPts val="1200"/>
              </a:spcAft>
              <a:buSzPct val="100000"/>
              <a:buFontTx/>
              <a:buBlip>
                <a:blip r:embed="rId3"/>
              </a:buBlip>
            </a:pPr>
            <a:r>
              <a:rPr lang="en-US" sz="2000" b="0" dirty="0"/>
              <a:t>Development of guidance for </a:t>
            </a:r>
            <a:r>
              <a:rPr lang="en-US" sz="2000" b="0" dirty="0" smtClean="0"/>
              <a:t>the identification, storage and handling, or disposal of materials potentially infected with Sabin or Sabin-like poliovirus type 2                                         (</a:t>
            </a:r>
            <a:r>
              <a:rPr lang="en-US" sz="2000" b="0" dirty="0" smtClean="0"/>
              <a:t>shared with CAG for comments by 24 June)</a:t>
            </a:r>
            <a:endParaRPr lang="en-US" sz="2000" b="0" dirty="0"/>
          </a:p>
        </p:txBody>
      </p:sp>
      <p:sp>
        <p:nvSpPr>
          <p:cNvPr id="5" name="Title 18"/>
          <p:cNvSpPr txBox="1">
            <a:spLocks/>
          </p:cNvSpPr>
          <p:nvPr/>
        </p:nvSpPr>
        <p:spPr>
          <a:xfrm>
            <a:off x="0" y="-28550"/>
            <a:ext cx="9086292" cy="721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FF0000"/>
                </a:solidFill>
              </a:rPr>
              <a:t>Target 2: Complete Phase I (Sabin2) by 31 July 2016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36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Guidance for the completion of        Phase I of </a:t>
            </a:r>
            <a:r>
              <a:rPr lang="en-US" dirty="0" smtClean="0">
                <a:effectLst/>
              </a:rPr>
              <a:t>GAPIII (OPV2/Sabin2)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340768"/>
            <a:ext cx="9099550" cy="4539704"/>
          </a:xfrm>
        </p:spPr>
        <p:txBody>
          <a:bodyPr/>
          <a:lstStyle/>
          <a:p>
            <a:pPr marL="263525" indent="-263525"/>
            <a:r>
              <a:rPr lang="en-US" sz="1700" b="0" dirty="0" smtClean="0"/>
              <a:t>The </a:t>
            </a:r>
            <a:r>
              <a:rPr lang="en-US" sz="1700" b="0" dirty="0"/>
              <a:t>term ‘polio-essential facilities’ includes laboratories not specifically working on polio, but holding materials contaminated or potentially contaminated  with polioviruses (e.g. rotavirus labs)</a:t>
            </a:r>
            <a:endParaRPr lang="en-GB" sz="1700" b="0" dirty="0"/>
          </a:p>
          <a:p>
            <a:pPr marL="263525" indent="-263525"/>
            <a:r>
              <a:rPr lang="en-US" sz="1700" b="0" dirty="0" smtClean="0"/>
              <a:t>Non-polio </a:t>
            </a:r>
            <a:r>
              <a:rPr lang="en-US" sz="1700" b="0" dirty="0"/>
              <a:t>labs may qualify as PEFs by meeting GAPIII requirements</a:t>
            </a:r>
            <a:endParaRPr lang="en-GB" sz="1700" b="0" dirty="0"/>
          </a:p>
          <a:p>
            <a:pPr marL="263525" indent="-263525"/>
            <a:r>
              <a:rPr lang="en-US" sz="1700" b="0" dirty="0" smtClean="0"/>
              <a:t>Equally</a:t>
            </a:r>
            <a:r>
              <a:rPr lang="en-US" sz="1700" b="0" dirty="0"/>
              <a:t>, the certificate of participation in the poliovirus containment certification scheme (CP) and the interim containment certificate (ICC) of the </a:t>
            </a:r>
            <a:r>
              <a:rPr lang="en-US" sz="1700" b="0" i="1" dirty="0"/>
              <a:t>GAPIII Containment Certification Scheme</a:t>
            </a:r>
            <a:r>
              <a:rPr lang="en-US" sz="1700" b="0" dirty="0"/>
              <a:t> (CCS) are available to non-polio labs during Phase II of GAPIII</a:t>
            </a:r>
            <a:endParaRPr lang="en-GB" sz="1700" b="0" dirty="0"/>
          </a:p>
          <a:p>
            <a:pPr marL="263525" indent="-263525"/>
            <a:r>
              <a:rPr lang="en-US" sz="1700" b="0" dirty="0" smtClean="0"/>
              <a:t>Inactivated </a:t>
            </a:r>
            <a:r>
              <a:rPr lang="en-US" sz="1700" b="0" dirty="0"/>
              <a:t>extracts of  full length PV2 RNA or cDNA  are not  considered infectious or subject to containment, provided appropriate </a:t>
            </a:r>
            <a:r>
              <a:rPr lang="en-GB" sz="1700" b="0" dirty="0"/>
              <a:t>assurance is provided that NO PV2 is reconstructed in facilities based on genetic engineering, synthetic biology or other technologies that make use of genetic </a:t>
            </a:r>
            <a:r>
              <a:rPr lang="en-GB" sz="1700" b="0" dirty="0" smtClean="0"/>
              <a:t>material.</a:t>
            </a:r>
            <a:endParaRPr lang="en-GB" sz="1700" b="0" dirty="0"/>
          </a:p>
          <a:p>
            <a:pPr marL="263525" indent="-263525"/>
            <a:r>
              <a:rPr lang="en-US" sz="1700" b="0" dirty="0" smtClean="0"/>
              <a:t>For </a:t>
            </a:r>
            <a:r>
              <a:rPr lang="en-US" sz="1700" b="0" dirty="0"/>
              <a:t>operational reasons, the target date for completion of the second part of GAP III Phase I (OPV2/Sabin2) is extended from end-July to  31 December 2016.</a:t>
            </a:r>
            <a:endParaRPr lang="en-GB" sz="1700" b="0" dirty="0"/>
          </a:p>
          <a:p>
            <a:pPr marL="263525" indent="-263525"/>
            <a:r>
              <a:rPr lang="en-US" sz="1700" b="0" dirty="0" smtClean="0"/>
              <a:t>All </a:t>
            </a:r>
            <a:r>
              <a:rPr lang="en-US" sz="1700" b="0" dirty="0"/>
              <a:t>facilities holding poliovirus contaminated or potentially contaminated clinical specimens collected before end-July 2016 are requested to complete  the inventory and submit to NPCC/NCC/WHO by 31 October 2016</a:t>
            </a:r>
            <a:endParaRPr lang="en-GB" sz="1700" b="0" dirty="0"/>
          </a:p>
          <a:p>
            <a:pPr marL="263525" indent="-263525"/>
            <a:r>
              <a:rPr lang="en-US" sz="1700" b="0" dirty="0" smtClean="0"/>
              <a:t>Inventories </a:t>
            </a:r>
            <a:r>
              <a:rPr lang="en-US" sz="1700" b="0" dirty="0"/>
              <a:t>are expected to support national decisions for PEF </a:t>
            </a:r>
            <a:r>
              <a:rPr lang="en-US" sz="1700" b="0" dirty="0" smtClean="0"/>
              <a:t>designations </a:t>
            </a:r>
            <a:r>
              <a:rPr lang="en-US" sz="1700" b="0" dirty="0"/>
              <a:t>by December </a:t>
            </a:r>
            <a:r>
              <a:rPr lang="en-US" sz="1700" b="0" dirty="0" smtClean="0"/>
              <a:t>2016</a:t>
            </a:r>
            <a:endParaRPr lang="en-GB" sz="1700" b="0" dirty="0"/>
          </a:p>
        </p:txBody>
      </p:sp>
    </p:spTree>
    <p:extLst>
      <p:ext uri="{BB962C8B-B14F-4D97-AF65-F5344CB8AC3E}">
        <p14:creationId xmlns:p14="http://schemas.microsoft.com/office/powerpoint/2010/main" val="2130553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83453" y="188640"/>
            <a:ext cx="1845211" cy="504056"/>
          </a:xfrm>
          <a:prstGeom prst="roundRect">
            <a:avLst/>
          </a:prstGeom>
          <a:solidFill>
            <a:srgbClr val="FFDDDD"/>
          </a:solidFill>
          <a:ln w="476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7050" indent="-1797050" algn="l"/>
            <a:r>
              <a:rPr lang="en-GB" sz="2800" dirty="0">
                <a:effectLst/>
              </a:rPr>
              <a:t>Phase </a:t>
            </a:r>
            <a:r>
              <a:rPr lang="en-GB" sz="2800" dirty="0" smtClean="0">
                <a:effectLst/>
              </a:rPr>
              <a:t>II:	</a:t>
            </a:r>
            <a:r>
              <a:rPr lang="en-GB" sz="2800" i="1" dirty="0" smtClean="0">
                <a:solidFill>
                  <a:srgbClr val="C00000"/>
                </a:solidFill>
                <a:effectLst/>
              </a:rPr>
              <a:t>Ensure </a:t>
            </a:r>
            <a:r>
              <a:rPr lang="en-GB" sz="2800" i="1" dirty="0">
                <a:solidFill>
                  <a:srgbClr val="C00000"/>
                </a:solidFill>
                <a:effectLst/>
              </a:rPr>
              <a:t>appropriate containment of </a:t>
            </a:r>
            <a:r>
              <a:rPr lang="en-GB" sz="2800" i="1" dirty="0" smtClean="0">
                <a:solidFill>
                  <a:srgbClr val="C00000"/>
                </a:solidFill>
                <a:effectLst/>
              </a:rPr>
              <a:t>PV2 in poliovirus-essential facilities</a:t>
            </a:r>
            <a:endParaRPr lang="en-GB" sz="2800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4488" y="1712566"/>
            <a:ext cx="8712968" cy="279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7" tIns="43634" rIns="87267" bIns="43634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Monotype Sorts" pitchFamily="2" charset="2"/>
              <a:buChar char="l"/>
              <a:defRPr sz="3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600" b="1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5621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1981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438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895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352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10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indent="0">
              <a:buFont typeface="Monotype Sorts" pitchFamily="2" charset="2"/>
              <a:buNone/>
            </a:pPr>
            <a:r>
              <a:rPr lang="en-US" sz="3200" dirty="0" smtClean="0"/>
              <a:t>Poliovirus-essential facilities:</a:t>
            </a:r>
          </a:p>
          <a:p>
            <a:pPr marL="1077913" indent="-449263">
              <a:buSzPct val="120000"/>
              <a:buFont typeface="Monotype Sorts" pitchFamily="2" charset="2"/>
              <a:buBlip>
                <a:blip r:embed="rId2"/>
              </a:buBlip>
            </a:pPr>
            <a:r>
              <a:rPr lang="en-US" sz="3200" dirty="0" smtClean="0"/>
              <a:t>Poliovirus vaccine production facilities</a:t>
            </a:r>
          </a:p>
          <a:p>
            <a:pPr marL="1077913" indent="-449263">
              <a:buSzPct val="120000"/>
              <a:buFont typeface="Monotype Sorts" pitchFamily="2" charset="2"/>
              <a:buBlip>
                <a:blip r:embed="rId2"/>
              </a:buBlip>
            </a:pPr>
            <a:r>
              <a:rPr lang="en-US" sz="3200" dirty="0" smtClean="0"/>
              <a:t>Research facilities</a:t>
            </a:r>
            <a:endParaRPr lang="en-SG" sz="3200" dirty="0" smtClean="0"/>
          </a:p>
          <a:p>
            <a:pPr marL="1077913" indent="-449263">
              <a:buSzPct val="120000"/>
              <a:buFont typeface="Monotype Sorts" pitchFamily="2" charset="2"/>
              <a:buBlip>
                <a:blip r:embed="rId2"/>
              </a:buBlip>
            </a:pPr>
            <a:r>
              <a:rPr lang="en-US" sz="3200" dirty="0" smtClean="0"/>
              <a:t>Facilities housing repositories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3981464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 bwMode="auto">
          <a:xfrm>
            <a:off x="200473" y="332656"/>
            <a:ext cx="2016224" cy="504056"/>
          </a:xfrm>
          <a:prstGeom prst="roundRect">
            <a:avLst/>
          </a:prstGeom>
          <a:solidFill>
            <a:srgbClr val="FFDDDD"/>
          </a:solidFill>
          <a:ln w="476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062045" y="5315722"/>
            <a:ext cx="3347397" cy="689524"/>
            <a:chOff x="3846844" y="5315722"/>
            <a:chExt cx="3347397" cy="689524"/>
          </a:xfrm>
        </p:grpSpPr>
        <p:sp>
          <p:nvSpPr>
            <p:cNvPr id="74" name="Down Arrow 73"/>
            <p:cNvSpPr/>
            <p:nvPr/>
          </p:nvSpPr>
          <p:spPr bwMode="auto">
            <a:xfrm>
              <a:off x="3846844" y="5315722"/>
              <a:ext cx="331115" cy="689524"/>
            </a:xfrm>
            <a:prstGeom prst="downArrow">
              <a:avLst/>
            </a:prstGeom>
            <a:gradFill>
              <a:gsLst>
                <a:gs pos="0">
                  <a:srgbClr val="FFDDDD"/>
                </a:gs>
                <a:gs pos="70000">
                  <a:schemeClr val="accent1">
                    <a:tint val="44500"/>
                    <a:satMod val="160000"/>
                  </a:schemeClr>
                </a:gs>
                <a:gs pos="100000">
                  <a:srgbClr val="92D050"/>
                </a:gs>
              </a:gsLst>
              <a:lin ang="16200000" scaled="1"/>
            </a:gradFill>
            <a:ln w="47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88904" y="5475818"/>
              <a:ext cx="3105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Implementation of GAPIII </a:t>
              </a:r>
              <a:r>
                <a:rPr lang="en-GB" u="sng" dirty="0" smtClean="0">
                  <a:solidFill>
                    <a:srgbClr val="000000"/>
                  </a:solidFill>
                </a:rPr>
                <a:t>with time</a:t>
              </a:r>
              <a:endParaRPr lang="en-GB" u="sng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488" y="5435932"/>
            <a:ext cx="5529407" cy="657364"/>
            <a:chOff x="344488" y="5435932"/>
            <a:chExt cx="5529407" cy="657364"/>
          </a:xfrm>
        </p:grpSpPr>
        <p:grpSp>
          <p:nvGrpSpPr>
            <p:cNvPr id="40" name="Group 39"/>
            <p:cNvGrpSpPr/>
            <p:nvPr/>
          </p:nvGrpSpPr>
          <p:grpSpPr>
            <a:xfrm>
              <a:off x="344488" y="5723964"/>
              <a:ext cx="5370709" cy="369332"/>
              <a:chOff x="805029" y="5475818"/>
              <a:chExt cx="5370709" cy="369332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037793" y="5475818"/>
                <a:ext cx="5137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000000"/>
                    </a:solidFill>
                  </a:rPr>
                  <a:t>Facilities with PV2 materials after implementation of GAPIII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lowchart: Connector 170"/>
              <p:cNvSpPr>
                <a:spLocks noChangeAspect="1"/>
              </p:cNvSpPr>
              <p:nvPr/>
            </p:nvSpPr>
            <p:spPr bwMode="auto">
              <a:xfrm>
                <a:off x="805029" y="5546184"/>
                <a:ext cx="228600" cy="228600"/>
              </a:xfrm>
              <a:prstGeom prst="flowChartConnector">
                <a:avLst/>
              </a:prstGeom>
              <a:solidFill>
                <a:srgbClr val="FFDDDD"/>
              </a:solidFill>
              <a:ln w="476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44488" y="5435932"/>
              <a:ext cx="5529407" cy="369332"/>
              <a:chOff x="805029" y="5475818"/>
              <a:chExt cx="5529407" cy="369332"/>
            </a:xfrm>
            <a:solidFill>
              <a:srgbClr val="92D050"/>
            </a:solidFill>
          </p:grpSpPr>
          <p:sp>
            <p:nvSpPr>
              <p:cNvPr id="173" name="TextBox 172"/>
              <p:cNvSpPr txBox="1"/>
              <p:nvPr/>
            </p:nvSpPr>
            <p:spPr>
              <a:xfrm>
                <a:off x="1037793" y="5475818"/>
                <a:ext cx="5296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000000"/>
                    </a:solidFill>
                  </a:rPr>
                  <a:t>Facilities with PV2 materials before implementation of GAPIII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lowchart: Connector 173"/>
              <p:cNvSpPr>
                <a:spLocks noChangeAspect="1"/>
              </p:cNvSpPr>
              <p:nvPr/>
            </p:nvSpPr>
            <p:spPr bwMode="auto">
              <a:xfrm>
                <a:off x="805029" y="5546184"/>
                <a:ext cx="228600" cy="228600"/>
              </a:xfrm>
              <a:prstGeom prst="flowChartConnector">
                <a:avLst/>
              </a:prstGeom>
              <a:grpFill/>
              <a:ln w="476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 bwMode="auto">
          <a:xfrm>
            <a:off x="-18187" y="-99392"/>
            <a:ext cx="990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144000" rIns="14400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en-GB" sz="3200" dirty="0" smtClean="0">
                <a:effectLst/>
              </a:rPr>
              <a:t>Phase II: </a:t>
            </a:r>
            <a:r>
              <a:rPr lang="en-GB" sz="3200" b="1" i="1" dirty="0" smtClean="0">
                <a:solidFill>
                  <a:srgbClr val="C00000"/>
                </a:solidFill>
                <a:effectLst/>
                <a:ea typeface="+mn-ea"/>
                <a:cs typeface="+mn-cs"/>
              </a:rPr>
              <a:t>Ensure appropriate containment</a:t>
            </a:r>
            <a:endParaRPr lang="en-GB" sz="3200" b="1" i="1" dirty="0">
              <a:solidFill>
                <a:srgbClr val="C00000"/>
              </a:solidFill>
              <a:effectLst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04728" y="1268760"/>
            <a:ext cx="4320480" cy="4146668"/>
            <a:chOff x="272480" y="1268760"/>
            <a:chExt cx="4320480" cy="4146668"/>
          </a:xfrm>
        </p:grpSpPr>
        <p:grpSp>
          <p:nvGrpSpPr>
            <p:cNvPr id="75" name="Group 74"/>
            <p:cNvGrpSpPr>
              <a:grpSpLocks noChangeAspect="1"/>
            </p:cNvGrpSpPr>
            <p:nvPr/>
          </p:nvGrpSpPr>
          <p:grpSpPr>
            <a:xfrm>
              <a:off x="272480" y="1268760"/>
              <a:ext cx="4320480" cy="4146668"/>
              <a:chOff x="5435621" y="2185119"/>
              <a:chExt cx="3621835" cy="3476129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5435621" y="2185119"/>
                <a:ext cx="3621835" cy="3476129"/>
                <a:chOff x="5435621" y="2185119"/>
                <a:chExt cx="3621835" cy="3476129"/>
              </a:xfrm>
            </p:grpSpPr>
            <p:grpSp>
              <p:nvGrpSpPr>
                <p:cNvPr id="80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5435621" y="2485291"/>
                  <a:ext cx="3621835" cy="3175957"/>
                  <a:chOff x="1257" y="1125"/>
                  <a:chExt cx="2973" cy="2607"/>
                </a:xfrm>
              </p:grpSpPr>
              <p:sp>
                <p:nvSpPr>
                  <p:cNvPr id="82" name="Text Box 5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564" y="2137"/>
                    <a:ext cx="1689" cy="3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Likelihood of release</a:t>
                    </a:r>
                    <a:endParaRPr lang="en-US" b="1" dirty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3" name="Group 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8" y="1139"/>
                    <a:ext cx="2587" cy="2242"/>
                    <a:chOff x="1356" y="1008"/>
                    <a:chExt cx="2692" cy="2332"/>
                  </a:xfrm>
                </p:grpSpPr>
                <p:sp>
                  <p:nvSpPr>
                    <p:cNvPr id="130" name="Rectangle 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2" y="2165"/>
                      <a:ext cx="379" cy="117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3" name="Rectangle 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2" y="1008"/>
                      <a:ext cx="379" cy="119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AC0000"/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5" name="Rectangle 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05" y="1008"/>
                      <a:ext cx="379" cy="117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6" name="Rectangle 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56" y="1008"/>
                      <a:ext cx="357" cy="1157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7" name="Rectangle 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72" y="1008"/>
                      <a:ext cx="378" cy="116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EA5F00"/>
                        </a:gs>
                        <a:gs pos="100000">
                          <a:srgbClr val="FF9933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8" name="Rectangle 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6" y="1008"/>
                      <a:ext cx="379" cy="119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C0000"/>
                        </a:gs>
                        <a:gs pos="100000">
                          <a:srgbClr val="F76A01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39" name="Rectangl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56" y="2159"/>
                      <a:ext cx="357" cy="118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Rectangle 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13" y="2165"/>
                      <a:ext cx="371" cy="117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1" name="Rectangle 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72" y="2149"/>
                      <a:ext cx="378" cy="119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9933"/>
                        </a:gs>
                        <a:gs pos="100000">
                          <a:srgbClr val="FFD72B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2" name="Rectangl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6" y="2165"/>
                      <a:ext cx="379" cy="117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A6500"/>
                        </a:gs>
                        <a:gs pos="100000">
                          <a:srgbClr val="FFD10B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" name="Rectangle 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38" y="1008"/>
                      <a:ext cx="348" cy="1166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D20000"/>
                        </a:gs>
                        <a:gs pos="100000">
                          <a:srgbClr val="FF781D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4" name="Rectangle 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38" y="2165"/>
                      <a:ext cx="348" cy="117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7415"/>
                        </a:gs>
                        <a:gs pos="100000">
                          <a:srgbClr val="FFD72B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5" name="Rectangle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5" y="1008"/>
                      <a:ext cx="378" cy="119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BC0000"/>
                        </a:gs>
                        <a:gs pos="100000">
                          <a:srgbClr val="FD4909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Rectangl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5" y="2165"/>
                      <a:ext cx="378" cy="117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4A01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7" name="Rectangle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59" y="1008"/>
                      <a:ext cx="189" cy="119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C0000"/>
                        </a:gs>
                        <a:gs pos="100000">
                          <a:srgbClr val="E200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Rectangle 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59" y="2165"/>
                      <a:ext cx="189" cy="117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E40000"/>
                        </a:gs>
                        <a:gs pos="100000">
                          <a:srgbClr val="EEC1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pic>
                <p:nvPicPr>
                  <p:cNvPr id="84" name="Picture 23" descr="security risk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1628" y="1125"/>
                    <a:ext cx="2602" cy="22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5" name="Text Box 2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740" y="1173"/>
                    <a:ext cx="429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rgbClr val="000000"/>
                        </a:solidFill>
                      </a:rPr>
                      <a:t>Very </a:t>
                    </a:r>
                  </a:p>
                  <a:p>
                    <a:r>
                      <a:rPr lang="en-US" sz="1600" b="1" dirty="0">
                        <a:solidFill>
                          <a:srgbClr val="000000"/>
                        </a:solidFill>
                      </a:rPr>
                      <a:t>High</a:t>
                    </a:r>
                  </a:p>
                </p:txBody>
              </p:sp>
              <p:sp>
                <p:nvSpPr>
                  <p:cNvPr id="86" name="Text Box 2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941" y="3429"/>
                    <a:ext cx="2029" cy="3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Consequences of release</a:t>
                    </a:r>
                    <a:endParaRPr lang="en-US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7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21" y="1143"/>
                    <a:ext cx="0" cy="223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8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1" y="1143"/>
                    <a:ext cx="7" cy="223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9" name="Rectangl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8" y="3372"/>
                    <a:ext cx="2567" cy="9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0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28" y="3372"/>
                    <a:ext cx="256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1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724" y="2949"/>
                    <a:ext cx="429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</a:rPr>
                      <a:t>Very </a:t>
                    </a:r>
                  </a:p>
                  <a:p>
                    <a:r>
                      <a:rPr lang="en-US" sz="1600" b="1">
                        <a:solidFill>
                          <a:srgbClr val="000000"/>
                        </a:solidFill>
                      </a:rPr>
                      <a:t>Low</a:t>
                    </a:r>
                  </a:p>
                </p:txBody>
              </p:sp>
              <p:sp>
                <p:nvSpPr>
                  <p:cNvPr id="92" name="Text Box 3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252" y="2517"/>
                    <a:ext cx="372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</a:rPr>
                      <a:t>Low</a:t>
                    </a:r>
                  </a:p>
                </p:txBody>
              </p:sp>
              <p:sp>
                <p:nvSpPr>
                  <p:cNvPr id="93" name="Text Box 3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588" y="2229"/>
                    <a:ext cx="686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0000"/>
                        </a:solidFill>
                      </a:rPr>
                      <a:t>Moderate</a:t>
                    </a:r>
                    <a:endParaRPr lang="en-US" sz="16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4" name="Text Box 3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116" y="1893"/>
                    <a:ext cx="399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</a:rPr>
                      <a:t>High</a:t>
                    </a:r>
                  </a:p>
                </p:txBody>
              </p:sp>
            </p:grpSp>
            <p:sp>
              <p:nvSpPr>
                <p:cNvPr id="81" name="TextBox 80"/>
                <p:cNvSpPr txBox="1"/>
                <p:nvPr/>
              </p:nvSpPr>
              <p:spPr>
                <a:xfrm>
                  <a:off x="5960261" y="2185119"/>
                  <a:ext cx="2850445" cy="2580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smtClean="0">
                      <a:solidFill>
                        <a:srgbClr val="000000"/>
                      </a:solidFill>
                    </a:rPr>
                    <a:t>Risk of reintroduction as Phase II progresses </a:t>
                  </a:r>
                  <a:endParaRPr lang="en-GB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7" name="Flowchart: Connector 76"/>
              <p:cNvSpPr/>
              <p:nvPr/>
            </p:nvSpPr>
            <p:spPr bwMode="auto">
              <a:xfrm>
                <a:off x="7027545" y="2668030"/>
                <a:ext cx="333088" cy="326899"/>
              </a:xfrm>
              <a:prstGeom prst="flowChartConnector">
                <a:avLst/>
              </a:prstGeom>
              <a:solidFill>
                <a:srgbClr val="92D050"/>
              </a:solidFill>
              <a:ln w="476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8" name="Flowchart: Connector 77"/>
              <p:cNvSpPr/>
              <p:nvPr/>
            </p:nvSpPr>
            <p:spPr bwMode="auto">
              <a:xfrm>
                <a:off x="6177013" y="2956886"/>
                <a:ext cx="333088" cy="326899"/>
              </a:xfrm>
              <a:prstGeom prst="flowChartConnector">
                <a:avLst/>
              </a:prstGeom>
              <a:solidFill>
                <a:srgbClr val="92D050"/>
              </a:solidFill>
              <a:ln w="476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79" name="Flowchart: Connector 78"/>
              <p:cNvSpPr/>
              <p:nvPr/>
            </p:nvSpPr>
            <p:spPr bwMode="auto">
              <a:xfrm>
                <a:off x="5925336" y="3261082"/>
                <a:ext cx="333088" cy="326899"/>
              </a:xfrm>
              <a:prstGeom prst="flowChartConnector">
                <a:avLst/>
              </a:prstGeom>
              <a:solidFill>
                <a:srgbClr val="92D050"/>
              </a:solidFill>
              <a:ln w="476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8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31" name="Down Arrow 130"/>
            <p:cNvSpPr/>
            <p:nvPr/>
          </p:nvSpPr>
          <p:spPr bwMode="auto">
            <a:xfrm>
              <a:off x="1638417" y="2887684"/>
              <a:ext cx="390367" cy="1371027"/>
            </a:xfrm>
            <a:prstGeom prst="downArrow">
              <a:avLst/>
            </a:prstGeom>
            <a:gradFill flip="none" rotWithShape="1">
              <a:gsLst>
                <a:gs pos="0">
                  <a:srgbClr val="FFDDDD"/>
                </a:gs>
                <a:gs pos="64000">
                  <a:schemeClr val="accent1">
                    <a:tint val="44500"/>
                    <a:satMod val="160000"/>
                  </a:schemeClr>
                </a:gs>
                <a:gs pos="100000">
                  <a:srgbClr val="92D050"/>
                </a:gs>
              </a:gsLst>
              <a:lin ang="16200000" scaled="1"/>
              <a:tileRect/>
            </a:gradFill>
            <a:ln w="47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7" name="Left Arrow 36"/>
            <p:cNvSpPr/>
            <p:nvPr/>
          </p:nvSpPr>
          <p:spPr bwMode="auto">
            <a:xfrm>
              <a:off x="1970872" y="4431708"/>
              <a:ext cx="814889" cy="390468"/>
            </a:xfrm>
            <a:prstGeom prst="leftArrow">
              <a:avLst/>
            </a:prstGeom>
            <a:solidFill>
              <a:srgbClr val="FFDDDD"/>
            </a:solidFill>
            <a:ln w="47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49" name="Flowchart: Connector 148"/>
            <p:cNvSpPr/>
            <p:nvPr/>
          </p:nvSpPr>
          <p:spPr bwMode="auto">
            <a:xfrm>
              <a:off x="1036558" y="4407195"/>
              <a:ext cx="397340" cy="389957"/>
            </a:xfrm>
            <a:prstGeom prst="flowChartConnector">
              <a:avLst/>
            </a:prstGeom>
            <a:solidFill>
              <a:srgbClr val="FFDDDD"/>
            </a:solidFill>
            <a:ln w="47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0" name="Flowchart: Connector 149"/>
            <p:cNvSpPr/>
            <p:nvPr/>
          </p:nvSpPr>
          <p:spPr bwMode="auto">
            <a:xfrm>
              <a:off x="1355555" y="4331837"/>
              <a:ext cx="397340" cy="389957"/>
            </a:xfrm>
            <a:prstGeom prst="flowChartConnector">
              <a:avLst/>
            </a:prstGeom>
            <a:solidFill>
              <a:srgbClr val="FFDDDD"/>
            </a:solidFill>
            <a:ln w="47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08584" y="278092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2015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446534" y="1772816"/>
            <a:ext cx="1986186" cy="648072"/>
          </a:xfrm>
          <a:prstGeom prst="roundRect">
            <a:avLst/>
          </a:prstGeom>
          <a:solidFill>
            <a:srgbClr val="FFDDD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Facility safeguards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948072" y="4526814"/>
            <a:ext cx="2448000" cy="788907"/>
          </a:xfrm>
          <a:prstGeom prst="roundRect">
            <a:avLst/>
          </a:prstGeom>
          <a:solidFill>
            <a:srgbClr val="FFDDD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fontAlgn="t"/>
            <a:r>
              <a:rPr lang="en-US" b="1" dirty="0" smtClean="0">
                <a:solidFill>
                  <a:srgbClr val="000000"/>
                </a:solidFill>
              </a:rPr>
              <a:t>Population </a:t>
            </a:r>
            <a:r>
              <a:rPr lang="en-US" b="1" dirty="0">
                <a:solidFill>
                  <a:srgbClr val="000000"/>
                </a:solidFill>
              </a:rPr>
              <a:t>immunity</a:t>
            </a:r>
            <a:endParaRPr lang="en-GB" b="1" dirty="0">
              <a:solidFill>
                <a:srgbClr val="000000"/>
              </a:solidFill>
              <a:latin typeface="Arial"/>
            </a:endParaRPr>
          </a:p>
          <a:p>
            <a:pPr fontAlgn="t"/>
            <a:r>
              <a:rPr lang="en-US" b="1" dirty="0">
                <a:solidFill>
                  <a:srgbClr val="000000"/>
                </a:solidFill>
              </a:rPr>
              <a:t>Environment &amp; location </a:t>
            </a:r>
            <a:endParaRPr lang="en-GB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525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20553" y="116632"/>
            <a:ext cx="2016224" cy="504056"/>
          </a:xfrm>
          <a:prstGeom prst="roundRect">
            <a:avLst/>
          </a:prstGeom>
          <a:solidFill>
            <a:srgbClr val="FFDDDD"/>
          </a:solidFill>
          <a:ln w="476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Phase II: Implement containment measures</a:t>
            </a:r>
            <a:endParaRPr lang="en-GB" dirty="0">
              <a:effectLst/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60512" y="1124744"/>
            <a:ext cx="9099550" cy="4792081"/>
          </a:xfrm>
        </p:spPr>
        <p:txBody>
          <a:bodyPr/>
          <a:lstStyle/>
          <a:p>
            <a:pPr marL="0" lvl="0" indent="0">
              <a:buSzPct val="120000"/>
              <a:buNone/>
            </a:pPr>
            <a:r>
              <a:rPr lang="en-GB" sz="2600" b="0" dirty="0" smtClean="0"/>
              <a:t>Finalizing the Containment </a:t>
            </a:r>
            <a:r>
              <a:rPr lang="en-GB" sz="2600" b="0" dirty="0"/>
              <a:t>Certification Scheme (CCS</a:t>
            </a:r>
            <a:r>
              <a:rPr lang="en-GB" sz="2600" b="0" dirty="0" smtClean="0"/>
              <a:t>) to ensure that GAPIII:</a:t>
            </a:r>
            <a:endParaRPr lang="en-GB" sz="2600" b="0" dirty="0"/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GB" sz="2600" b="0" dirty="0" smtClean="0"/>
              <a:t>Is </a:t>
            </a:r>
            <a:r>
              <a:rPr lang="en-GB" sz="2600" b="0" dirty="0" smtClean="0"/>
              <a:t>appropriately and timely implemented in all PV-essential facilities, and that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US" sz="2600" b="0" dirty="0" smtClean="0"/>
              <a:t>Robust</a:t>
            </a:r>
            <a:r>
              <a:rPr lang="en-US" sz="2600" b="0" dirty="0"/>
              <a:t>, transparent and equitable mechanisms are applied for containment certification across sectors and </a:t>
            </a:r>
            <a:r>
              <a:rPr lang="en-US" sz="2600" b="0" dirty="0" smtClean="0"/>
              <a:t>geographies</a:t>
            </a:r>
            <a:endParaRPr lang="en-GB" sz="2600" b="0" dirty="0" smtClean="0"/>
          </a:p>
          <a:p>
            <a:pPr marL="0" lvl="0" indent="0">
              <a:spcBef>
                <a:spcPts val="600"/>
              </a:spcBef>
              <a:buSzPct val="120000"/>
              <a:buNone/>
            </a:pPr>
            <a:endParaRPr lang="en-GB" sz="2600" b="0" dirty="0"/>
          </a:p>
          <a:p>
            <a:pPr marL="722313" lvl="1" indent="-322263">
              <a:buSzPct val="100000"/>
              <a:buFont typeface="+mj-lt"/>
              <a:buAutoNum type="arabicPeriod"/>
            </a:pPr>
            <a:r>
              <a:rPr lang="en-GB" sz="2200" b="0" dirty="0" smtClean="0"/>
              <a:t>Certificate </a:t>
            </a:r>
            <a:r>
              <a:rPr lang="en-GB" sz="2200" b="0" dirty="0" smtClean="0"/>
              <a:t>of containment </a:t>
            </a:r>
            <a:r>
              <a:rPr lang="en-GB" sz="2200" b="0" dirty="0"/>
              <a:t>CC</a:t>
            </a:r>
            <a:endParaRPr lang="en-GB" sz="2200" b="0" dirty="0" smtClean="0"/>
          </a:p>
          <a:p>
            <a:pPr marL="722313" lvl="1" indent="-322263">
              <a:buSzPct val="100000"/>
              <a:buFont typeface="+mj-lt"/>
              <a:buAutoNum type="arabicPeriod"/>
            </a:pPr>
            <a:r>
              <a:rPr lang="en-GB" sz="2200" b="0" dirty="0" smtClean="0"/>
              <a:t>Interim certificate of containment </a:t>
            </a:r>
            <a:r>
              <a:rPr lang="en-GB" sz="2200" b="0" dirty="0"/>
              <a:t>ICC</a:t>
            </a:r>
            <a:endParaRPr lang="en-GB" sz="2200" b="0" dirty="0" smtClean="0"/>
          </a:p>
          <a:p>
            <a:pPr marL="722313" lvl="1" indent="-322263">
              <a:buSzPct val="100000"/>
              <a:buFont typeface="+mj-lt"/>
              <a:buAutoNum type="arabicPeriod"/>
            </a:pPr>
            <a:r>
              <a:rPr lang="en-GB" sz="2200" b="0" dirty="0" smtClean="0"/>
              <a:t>Certificate of participation CP</a:t>
            </a:r>
            <a:endParaRPr lang="en-SG" sz="2200" b="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4149080"/>
            <a:ext cx="1326449" cy="187220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82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17296" y="548680"/>
            <a:ext cx="1557179" cy="504056"/>
          </a:xfrm>
          <a:prstGeom prst="roundRect">
            <a:avLst/>
          </a:prstGeom>
          <a:solidFill>
            <a:srgbClr val="FFDDDD"/>
          </a:solidFill>
          <a:ln w="476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87" y="297532"/>
            <a:ext cx="9906000" cy="899220"/>
          </a:xfrm>
        </p:spPr>
        <p:txBody>
          <a:bodyPr/>
          <a:lstStyle/>
          <a:p>
            <a:r>
              <a:rPr lang="en-GB" sz="2400" dirty="0" smtClean="0">
                <a:effectLst/>
              </a:rPr>
              <a:t>Strategies </a:t>
            </a:r>
            <a:r>
              <a:rPr lang="en-GB" sz="2400" dirty="0">
                <a:effectLst/>
              </a:rPr>
              <a:t>to </a:t>
            </a:r>
            <a:r>
              <a:rPr lang="en-GB" sz="2400" dirty="0" smtClean="0">
                <a:effectLst/>
              </a:rPr>
              <a:t>support implementation of Phase II</a:t>
            </a:r>
            <a:endParaRPr lang="en-GB" sz="2400" dirty="0"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4488" y="1268760"/>
            <a:ext cx="90010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Monotype Sorts" pitchFamily="2" charset="2"/>
              <a:buChar char="l"/>
              <a:defRPr sz="3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600" b="1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5621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1981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438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895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352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10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buSzPct val="120000"/>
              <a:buFont typeface="Monotype Sorts" pitchFamily="2" charset="2"/>
              <a:buBlip>
                <a:blip r:embed="rId3"/>
              </a:buBlip>
            </a:pPr>
            <a:r>
              <a:rPr lang="en-US" sz="2400" b="0" dirty="0"/>
              <a:t>Support to stakeholders </a:t>
            </a:r>
          </a:p>
          <a:p>
            <a:pPr lvl="1">
              <a:buSzPct val="120000"/>
              <a:buFontTx/>
              <a:buBlip>
                <a:blip r:embed="rId3"/>
              </a:buBlip>
            </a:pPr>
            <a:r>
              <a:rPr lang="en-US" sz="2000" b="0" dirty="0"/>
              <a:t>Containment Certification Scheme (CCS) </a:t>
            </a:r>
          </a:p>
          <a:p>
            <a:pPr lvl="1">
              <a:buSzPct val="120000"/>
              <a:buFontTx/>
              <a:buBlip>
                <a:blip r:embed="rId3"/>
              </a:buBlip>
            </a:pPr>
            <a:r>
              <a:rPr lang="en-US" sz="2000" b="0" dirty="0"/>
              <a:t>Interim containment certification options available in preparation for  full implementation of GAPIII requirements in Phase III</a:t>
            </a:r>
          </a:p>
          <a:p>
            <a:pPr lvl="1">
              <a:buSzPct val="120000"/>
              <a:buFontTx/>
              <a:buBlip>
                <a:blip r:embed="rId3"/>
              </a:buBlip>
            </a:pPr>
            <a:r>
              <a:rPr lang="en-US" sz="2000" b="0" dirty="0" smtClean="0"/>
              <a:t>GCC to ensure international </a:t>
            </a:r>
            <a:r>
              <a:rPr lang="en-US" sz="2000" b="0" dirty="0"/>
              <a:t>oversight </a:t>
            </a:r>
            <a:r>
              <a:rPr lang="en-US" sz="2000" b="0" dirty="0" smtClean="0"/>
              <a:t>through globally </a:t>
            </a:r>
            <a:r>
              <a:rPr lang="en-US" sz="2000" b="0" dirty="0"/>
              <a:t>harmonized containment certification </a:t>
            </a:r>
            <a:r>
              <a:rPr lang="en-US" sz="2000" b="0" dirty="0" smtClean="0"/>
              <a:t>procedures following CCS</a:t>
            </a:r>
            <a:endParaRPr lang="en-US" sz="2000" b="0" dirty="0"/>
          </a:p>
          <a:p>
            <a:pPr lvl="1">
              <a:buSzPct val="120000"/>
              <a:buFontTx/>
              <a:buBlip>
                <a:blip r:embed="rId3"/>
              </a:buBlip>
            </a:pPr>
            <a:r>
              <a:rPr lang="en-US" sz="2000" b="0" dirty="0"/>
              <a:t>Regional GAPIII Implementation and certification trainings for national containment authorities and poliovirus-essential facilities</a:t>
            </a:r>
          </a:p>
          <a:p>
            <a:pPr lvl="1">
              <a:buSzPct val="120000"/>
              <a:buFontTx/>
              <a:buBlip>
                <a:blip r:embed="rId3"/>
              </a:buBlip>
            </a:pPr>
            <a:r>
              <a:rPr lang="en-US" sz="2000" b="0" dirty="0"/>
              <a:t>Development of pool of GAPIII containment auditors to support countries' containment certification efforts</a:t>
            </a:r>
          </a:p>
          <a:p>
            <a:pPr marL="0" lvl="1" indent="0" defTabSz="1028700">
              <a:lnSpc>
                <a:spcPct val="110000"/>
              </a:lnSpc>
              <a:spcBef>
                <a:spcPct val="50000"/>
              </a:spcBef>
              <a:buClr>
                <a:srgbClr val="A50021"/>
              </a:buClr>
              <a:buSzPct val="80000"/>
              <a:buFontTx/>
              <a:buNone/>
              <a:tabLst>
                <a:tab pos="1485900" algn="l"/>
              </a:tabLst>
              <a:defRPr/>
            </a:pPr>
            <a:endParaRPr lang="en-SG" sz="2000" b="0" dirty="0"/>
          </a:p>
        </p:txBody>
      </p:sp>
      <p:sp>
        <p:nvSpPr>
          <p:cNvPr id="6" name="Title 18"/>
          <p:cNvSpPr txBox="1">
            <a:spLocks/>
          </p:cNvSpPr>
          <p:nvPr/>
        </p:nvSpPr>
        <p:spPr>
          <a:xfrm>
            <a:off x="-18986" y="79462"/>
            <a:ext cx="9086292" cy="4692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FF0000"/>
                </a:solidFill>
              </a:rPr>
              <a:t>Target 3: Implement Phase II of GAPIII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53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8187" y="-26504"/>
            <a:ext cx="9906000" cy="1219200"/>
          </a:xfrm>
        </p:spPr>
        <p:txBody>
          <a:bodyPr/>
          <a:lstStyle/>
          <a:p>
            <a:r>
              <a:rPr lang="en-GB" dirty="0" smtClean="0">
                <a:effectLst/>
              </a:rPr>
              <a:t>Conclusions</a:t>
            </a:r>
            <a:endParaRPr lang="en-GB" dirty="0">
              <a:effectLst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2010" y="1556792"/>
            <a:ext cx="91654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Monotype Sorts" pitchFamily="2" charset="2"/>
              <a:buChar char="l"/>
              <a:defRPr sz="3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600" b="1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5621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1981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438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895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352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10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indent="-432000" defTabSz="1028700">
              <a:lnSpc>
                <a:spcPct val="150000"/>
              </a:lnSpc>
              <a:spcBef>
                <a:spcPts val="1800"/>
              </a:spcBef>
              <a:buSzPct val="100000"/>
              <a:buBlip>
                <a:blip r:embed="rId3"/>
              </a:buBlip>
              <a:tabLst>
                <a:tab pos="1485900" algn="l"/>
              </a:tabLst>
              <a:defRPr/>
            </a:pPr>
            <a:r>
              <a:rPr lang="en-GB" sz="2800" b="0" dirty="0" smtClean="0"/>
              <a:t>Poliovirus containment is a major global endeavour </a:t>
            </a:r>
          </a:p>
          <a:p>
            <a:pPr marL="0" indent="-432000" defTabSz="1028700">
              <a:lnSpc>
                <a:spcPct val="150000"/>
              </a:lnSpc>
              <a:spcBef>
                <a:spcPts val="1800"/>
              </a:spcBef>
              <a:buSzPct val="100000"/>
              <a:buBlip>
                <a:blip r:embed="rId3"/>
              </a:buBlip>
              <a:tabLst>
                <a:tab pos="1485900" algn="l"/>
              </a:tabLst>
              <a:defRPr/>
            </a:pPr>
            <a:r>
              <a:rPr lang="en-GB" sz="2800" b="0" dirty="0" smtClean="0"/>
              <a:t>Destruction of polioviruses eliminates risk of release from facilities </a:t>
            </a:r>
          </a:p>
          <a:p>
            <a:pPr marL="0" indent="-432000" defTabSz="1028700">
              <a:lnSpc>
                <a:spcPct val="150000"/>
              </a:lnSpc>
              <a:spcBef>
                <a:spcPts val="1800"/>
              </a:spcBef>
              <a:buSzPct val="100000"/>
              <a:buBlip>
                <a:blip r:embed="rId3"/>
              </a:buBlip>
              <a:tabLst>
                <a:tab pos="1485900" algn="l"/>
              </a:tabLst>
              <a:defRPr/>
            </a:pPr>
            <a:r>
              <a:rPr lang="en-GB" sz="2800" b="0" dirty="0" smtClean="0"/>
              <a:t>Global </a:t>
            </a:r>
            <a:r>
              <a:rPr lang="en-GB" sz="2800" b="0" dirty="0"/>
              <a:t>oversight of containment is necessary</a:t>
            </a:r>
          </a:p>
          <a:p>
            <a:pPr marL="0" indent="-432000" defTabSz="1028700">
              <a:lnSpc>
                <a:spcPct val="150000"/>
              </a:lnSpc>
              <a:spcBef>
                <a:spcPts val="1800"/>
              </a:spcBef>
              <a:buSzPct val="100000"/>
              <a:buBlip>
                <a:blip r:embed="rId3"/>
              </a:buBlip>
              <a:tabLst>
                <a:tab pos="1485900" algn="l"/>
              </a:tabLst>
              <a:defRPr/>
            </a:pPr>
            <a:r>
              <a:rPr lang="en-GB" sz="2800" b="0" dirty="0" smtClean="0"/>
              <a:t>Countries and facilities are key to poliovirus containment</a:t>
            </a:r>
          </a:p>
          <a:p>
            <a:pPr marL="1219200" lvl="3" indent="-432000" defTabSz="1028700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  <a:tabLst>
                <a:tab pos="1485900" algn="l"/>
              </a:tabLst>
              <a:defRPr/>
            </a:pPr>
            <a:r>
              <a:rPr lang="en-GB" sz="2200" b="0" dirty="0" smtClean="0"/>
              <a:t>We count on your help to engage them…</a:t>
            </a:r>
          </a:p>
          <a:p>
            <a:pPr marL="342900" lvl="1" indent="-342900" defTabSz="1028700">
              <a:lnSpc>
                <a:spcPct val="150000"/>
              </a:lnSpc>
              <a:spcBef>
                <a:spcPts val="1800"/>
              </a:spcBef>
              <a:buClr>
                <a:srgbClr val="A50021"/>
              </a:buClr>
              <a:buSzPct val="80000"/>
              <a:buBlip>
                <a:blip r:embed="rId3"/>
              </a:buBlip>
              <a:tabLst>
                <a:tab pos="1485900" algn="l"/>
              </a:tabLst>
              <a:defRPr/>
            </a:pPr>
            <a:endParaRPr lang="en-SG" sz="3200" b="0" dirty="0"/>
          </a:p>
        </p:txBody>
      </p:sp>
    </p:spTree>
    <p:extLst>
      <p:ext uri="{BB962C8B-B14F-4D97-AF65-F5344CB8AC3E}">
        <p14:creationId xmlns:p14="http://schemas.microsoft.com/office/powerpoint/2010/main" val="1811130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00" y="1628800"/>
            <a:ext cx="9001000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75000"/>
              </a:spcBef>
              <a:buClr>
                <a:srgbClr val="A50021"/>
              </a:buClr>
              <a:buSzPct val="80000"/>
              <a:buFont typeface="Monotype Sorts" pitchFamily="2" charset="2"/>
              <a:buNone/>
              <a:defRPr sz="4000" b="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 b="1">
                <a:solidFill>
                  <a:srgbClr val="000066"/>
                </a:solidFill>
                <a:latin typeface="+mn-lt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562100" indent="-228600">
              <a:spcBef>
                <a:spcPct val="4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1981200" indent="-228600">
              <a:spcBef>
                <a:spcPct val="4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4384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895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352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10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For any questions or suggestions on poliovirus containment, GAPIII and CCS</a:t>
            </a:r>
          </a:p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please contact: </a:t>
            </a:r>
          </a:p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endParaRPr lang="en-US" sz="2000" b="1" dirty="0" smtClean="0">
              <a:latin typeface="+mn-lt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previsanin@who.int</a:t>
            </a:r>
          </a:p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GAPIII is available at:</a:t>
            </a:r>
          </a:p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www.polioeradication.org/Portals/0/Document/Resources/PostEradication/GAPIII_2014.pdf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1160463"/>
            <a:ext cx="850265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704" y="-537964"/>
            <a:ext cx="35814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9402" y="44624"/>
            <a:ext cx="9720579" cy="2952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3" tIns="34202" rIns="68403" bIns="34202"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For all </a:t>
            </a:r>
            <a:r>
              <a:rPr lang="en-GB" sz="900" b="1" dirty="0" smtClean="0">
                <a:solidFill>
                  <a:schemeClr val="tx1"/>
                </a:solidFill>
              </a:rPr>
              <a:t>materials described in Module B collected BEFORE 31.7.16</a:t>
            </a:r>
            <a:endParaRPr lang="en-GB" sz="900" b="1" dirty="0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7822" y="370774"/>
            <a:ext cx="9878178" cy="6426458"/>
            <a:chOff x="27822" y="370774"/>
            <a:chExt cx="9878178" cy="6426458"/>
          </a:xfrm>
        </p:grpSpPr>
        <p:cxnSp>
          <p:nvCxnSpPr>
            <p:cNvPr id="233" name="Straight Connector 232"/>
            <p:cNvCxnSpPr>
              <a:stCxn id="154" idx="3"/>
              <a:endCxn id="140" idx="1"/>
            </p:cNvCxnSpPr>
            <p:nvPr/>
          </p:nvCxnSpPr>
          <p:spPr>
            <a:xfrm flipV="1">
              <a:off x="6545471" y="4202152"/>
              <a:ext cx="345025" cy="9501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>
              <a:endCxn id="107" idx="0"/>
            </p:cNvCxnSpPr>
            <p:nvPr/>
          </p:nvCxnSpPr>
          <p:spPr>
            <a:xfrm flipH="1" flipV="1">
              <a:off x="7069682" y="3324552"/>
              <a:ext cx="5249" cy="739911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>
              <a:endCxn id="18" idx="0"/>
            </p:cNvCxnSpPr>
            <p:nvPr/>
          </p:nvCxnSpPr>
          <p:spPr>
            <a:xfrm flipV="1">
              <a:off x="8935763" y="3334266"/>
              <a:ext cx="10021" cy="730197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stCxn id="18" idx="0"/>
              <a:endCxn id="62" idx="0"/>
            </p:cNvCxnSpPr>
            <p:nvPr/>
          </p:nvCxnSpPr>
          <p:spPr>
            <a:xfrm flipH="1" flipV="1">
              <a:off x="8935764" y="2679214"/>
              <a:ext cx="10020" cy="655052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99" name="Straight Connector 198"/>
            <p:cNvCxnSpPr>
              <a:stCxn id="107" idx="0"/>
              <a:endCxn id="61" idx="0"/>
            </p:cNvCxnSpPr>
            <p:nvPr/>
          </p:nvCxnSpPr>
          <p:spPr>
            <a:xfrm flipV="1">
              <a:off x="7069682" y="2680248"/>
              <a:ext cx="0" cy="644304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>
              <a:stCxn id="62" idx="0"/>
              <a:endCxn id="109" idx="0"/>
            </p:cNvCxnSpPr>
            <p:nvPr/>
          </p:nvCxnSpPr>
          <p:spPr>
            <a:xfrm flipH="1" flipV="1">
              <a:off x="8930140" y="1882926"/>
              <a:ext cx="5624" cy="796288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109" name="Rectangle 108"/>
            <p:cNvSpPr/>
            <p:nvPr/>
          </p:nvSpPr>
          <p:spPr>
            <a:xfrm>
              <a:off x="8033071" y="1882926"/>
              <a:ext cx="1794138" cy="6595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 err="1" smtClean="0">
                  <a:solidFill>
                    <a:schemeClr val="tx1"/>
                  </a:solidFill>
                </a:rPr>
                <a:t>dPEF</a:t>
              </a:r>
              <a:r>
                <a:rPr lang="en-GB" sz="800" dirty="0" smtClean="0">
                  <a:solidFill>
                    <a:schemeClr val="tx1"/>
                  </a:solidFill>
                </a:rPr>
                <a:t>  for engages </a:t>
              </a:r>
              <a:r>
                <a:rPr lang="en-GB" sz="800" dirty="0">
                  <a:solidFill>
                    <a:schemeClr val="tx1"/>
                  </a:solidFill>
                </a:rPr>
                <a:t>in certification process against Annex 3 of GAPIII</a:t>
              </a:r>
              <a:r>
                <a:rPr lang="en-GB" sz="800" baseline="30000" dirty="0">
                  <a:solidFill>
                    <a:schemeClr val="tx1"/>
                  </a:solidFill>
                </a:rPr>
                <a:t>+</a:t>
              </a:r>
              <a:r>
                <a:rPr lang="en-GB" sz="800" dirty="0">
                  <a:solidFill>
                    <a:schemeClr val="tx1"/>
                  </a:solidFill>
                </a:rPr>
                <a:t> (OPV2/Sabin2)</a:t>
              </a:r>
            </a:p>
          </p:txBody>
        </p:sp>
        <p:cxnSp>
          <p:nvCxnSpPr>
            <p:cNvPr id="182" name="Straight Connector 181"/>
            <p:cNvCxnSpPr>
              <a:stCxn id="61" idx="0"/>
              <a:endCxn id="19" idx="0"/>
            </p:cNvCxnSpPr>
            <p:nvPr/>
          </p:nvCxnSpPr>
          <p:spPr>
            <a:xfrm flipH="1" flipV="1">
              <a:off x="7052950" y="1882924"/>
              <a:ext cx="16732" cy="797324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44" idx="0"/>
              <a:endCxn id="63" idx="2"/>
            </p:cNvCxnSpPr>
            <p:nvPr/>
          </p:nvCxnSpPr>
          <p:spPr>
            <a:xfrm flipV="1">
              <a:off x="2063556" y="1124744"/>
              <a:ext cx="8694" cy="1248477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4" name="TextBox 3"/>
            <p:cNvSpPr txBox="1"/>
            <p:nvPr/>
          </p:nvSpPr>
          <p:spPr>
            <a:xfrm>
              <a:off x="43686" y="6358828"/>
              <a:ext cx="9862314" cy="438404"/>
            </a:xfrm>
            <a:prstGeom prst="rect">
              <a:avLst/>
            </a:prstGeom>
            <a:noFill/>
          </p:spPr>
          <p:txBody>
            <a:bodyPr wrap="square" lIns="68403" tIns="34202" rIns="68403" bIns="34202" rtlCol="0">
              <a:spAutoFit/>
            </a:bodyPr>
            <a:lstStyle/>
            <a:p>
              <a:r>
                <a:rPr lang="en-GB" sz="800" dirty="0"/>
                <a:t>_____________________________________</a:t>
              </a:r>
            </a:p>
            <a:p>
              <a:r>
                <a:rPr lang="en-GB" sz="800" baseline="30000" dirty="0"/>
                <a:t>+ </a:t>
              </a:r>
              <a:r>
                <a:rPr lang="en-GB" sz="800" dirty="0"/>
                <a:t>Global Action Plan (GAPIII) </a:t>
              </a:r>
              <a:r>
                <a:rPr lang="en-GB" sz="800" dirty="0">
                  <a:hlinkClick r:id="rId2"/>
                </a:rPr>
                <a:t>http://www.polioeradication.org/Portals/0/Document/Resources/PostEradication/GAPIII_2014.pdf</a:t>
              </a:r>
              <a:r>
                <a:rPr lang="en-GB" sz="800" dirty="0"/>
                <a:t> </a:t>
              </a:r>
            </a:p>
            <a:p>
              <a:r>
                <a:rPr lang="en-GB" sz="800" dirty="0"/>
                <a:t>PV: Poliovirus; NAC: National authority for containment; CP: Certificate of Participation; ICC: Interim Certificate of Containment; CC: Certificate of Containment; CPE: Cytopathic effect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5218" y="440337"/>
              <a:ext cx="3441991" cy="51665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B4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Planned </a:t>
              </a:r>
              <a:r>
                <a:rPr lang="en-US" sz="800" dirty="0" smtClean="0">
                  <a:solidFill>
                    <a:schemeClr val="tx1"/>
                  </a:solidFill>
                </a:rPr>
                <a:t>retention, </a:t>
              </a:r>
              <a:r>
                <a:rPr lang="en-US" sz="800" dirty="0">
                  <a:solidFill>
                    <a:schemeClr val="tx1"/>
                  </a:solidFill>
                </a:rPr>
                <a:t>in their native </a:t>
              </a:r>
              <a:r>
                <a:rPr lang="en-US" sz="800" dirty="0" smtClean="0">
                  <a:solidFill>
                    <a:schemeClr val="tx1"/>
                  </a:solidFill>
                </a:rPr>
                <a:t>form, </a:t>
              </a:r>
              <a:r>
                <a:rPr lang="en-US" sz="800" dirty="0">
                  <a:solidFill>
                    <a:schemeClr val="tx1"/>
                  </a:solidFill>
                </a:rPr>
                <a:t>of PV2 infectious or potentially infectious materials collected before </a:t>
              </a:r>
              <a:r>
                <a:rPr lang="en-US" sz="800" dirty="0" smtClean="0">
                  <a:solidFill>
                    <a:schemeClr val="tx1"/>
                  </a:solidFill>
                </a:rPr>
                <a:t>31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dirty="0" smtClean="0">
                  <a:solidFill>
                    <a:schemeClr val="tx1"/>
                  </a:solidFill>
                </a:rPr>
                <a:t>Jul 2016 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must </a:t>
              </a:r>
              <a:r>
                <a:rPr lang="en-GB" sz="800" dirty="0">
                  <a:solidFill>
                    <a:schemeClr val="tx1"/>
                  </a:solidFill>
                </a:rPr>
                <a:t>be in agreement with the responsible national </a:t>
              </a:r>
              <a:r>
                <a:rPr lang="en-GB" sz="800" dirty="0" smtClean="0">
                  <a:solidFill>
                    <a:schemeClr val="tx1"/>
                  </a:solidFill>
                </a:rPr>
                <a:t>authority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369970" y="1120314"/>
              <a:ext cx="3457240" cy="6239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8403" tIns="34202" rIns="68403" bIns="34202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800" dirty="0" smtClean="0"/>
                <a:t>Responsible </a:t>
              </a:r>
              <a:r>
                <a:rPr lang="en-GB" sz="800" dirty="0"/>
                <a:t>national authority </a:t>
              </a:r>
              <a:endParaRPr lang="en-GB" sz="800" dirty="0" smtClean="0"/>
            </a:p>
            <a:p>
              <a:pPr algn="ctr">
                <a:lnSpc>
                  <a:spcPct val="115000"/>
                </a:lnSpc>
              </a:pPr>
              <a:r>
                <a:rPr lang="en-GB" sz="800" dirty="0" smtClean="0"/>
                <a:t>d</a:t>
              </a:r>
              <a:r>
                <a:rPr lang="en-GB" sz="800" dirty="0" smtClean="0">
                  <a:latin typeface="Calibri"/>
                  <a:ea typeface="SimSun"/>
                  <a:cs typeface="Arial"/>
                </a:rPr>
                <a:t>esignates </a:t>
              </a:r>
              <a:r>
                <a:rPr lang="en-GB" sz="800" dirty="0">
                  <a:latin typeface="Calibri"/>
                  <a:ea typeface="SimSun"/>
                  <a:cs typeface="Arial"/>
                </a:rPr>
                <a:t>poliovirus-essential facility (</a:t>
              </a:r>
              <a:r>
                <a:rPr lang="en-GB" sz="800" dirty="0" err="1">
                  <a:latin typeface="Calibri"/>
                  <a:ea typeface="SimSun"/>
                  <a:cs typeface="Arial"/>
                </a:rPr>
                <a:t>dPEF</a:t>
              </a:r>
              <a:r>
                <a:rPr lang="en-GB" sz="800" dirty="0" smtClean="0">
                  <a:latin typeface="Calibri"/>
                  <a:ea typeface="SimSun"/>
                  <a:cs typeface="Arial"/>
                </a:rPr>
                <a:t>)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64358" y="3334266"/>
              <a:ext cx="1762852" cy="5267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 err="1">
                  <a:solidFill>
                    <a:schemeClr val="tx1"/>
                  </a:solidFill>
                </a:rPr>
                <a:t>dPEF</a:t>
              </a:r>
              <a:r>
                <a:rPr lang="en-GB" sz="800" dirty="0">
                  <a:solidFill>
                    <a:schemeClr val="tx1"/>
                  </a:solidFill>
                </a:rPr>
                <a:t> demonstrates implementation of Annex 3 of GAPIII</a:t>
              </a:r>
              <a:r>
                <a:rPr lang="en-GB" sz="800" baseline="30000" dirty="0">
                  <a:solidFill>
                    <a:schemeClr val="tx1"/>
                  </a:solidFill>
                </a:rPr>
                <a:t>+</a:t>
              </a:r>
              <a:r>
                <a:rPr lang="en-GB" sz="800" dirty="0">
                  <a:solidFill>
                    <a:schemeClr val="tx1"/>
                  </a:solidFill>
                </a:rPr>
                <a:t> (OPV2/Sabin2)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59227" y="1882924"/>
              <a:ext cx="1787446" cy="6595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dPEF</a:t>
              </a:r>
              <a:r>
                <a:rPr lang="en-US" sz="800" dirty="0" smtClean="0">
                  <a:solidFill>
                    <a:schemeClr val="tx1"/>
                  </a:solidFill>
                </a:rPr>
                <a:t> 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engages in certification process against Annex 2 of GAPIII</a:t>
              </a:r>
              <a:r>
                <a:rPr lang="en-GB" sz="800" baseline="30000" dirty="0" smtClean="0">
                  <a:solidFill>
                    <a:schemeClr val="tx1"/>
                  </a:solidFill>
                </a:rPr>
                <a:t>+</a:t>
              </a:r>
              <a:r>
                <a:rPr lang="en-GB" sz="800" dirty="0" smtClean="0">
                  <a:solidFill>
                    <a:schemeClr val="tx1"/>
                  </a:solidFill>
                </a:rPr>
                <a:t> (WPV2/VDPV2)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6890933" y="4518479"/>
              <a:ext cx="2307207" cy="30492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vert="horz" wrap="square" lIns="68403" tIns="34202" rIns="68403" bIns="34202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48"/>
                </a:spcAft>
              </a:pPr>
              <a:r>
                <a:rPr lang="en-US" sz="800" dirty="0">
                  <a:ea typeface="SimSun"/>
                  <a:cs typeface="Arial"/>
                </a:rPr>
                <a:t>NAC certifies </a:t>
              </a:r>
              <a:r>
                <a:rPr lang="en-US" sz="800" dirty="0" err="1">
                  <a:ea typeface="SimSun"/>
                  <a:cs typeface="Arial"/>
                </a:rPr>
                <a:t>dPEF</a:t>
              </a:r>
              <a:r>
                <a:rPr lang="en-US" sz="800" dirty="0">
                  <a:ea typeface="SimSun"/>
                  <a:cs typeface="Arial"/>
                </a:rPr>
                <a:t> (ICC) following CCS</a:t>
              </a:r>
              <a:endParaRPr lang="en-GB" sz="800" dirty="0">
                <a:latin typeface="Calibri"/>
                <a:ea typeface="SimSun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06653" y="5036038"/>
              <a:ext cx="1147950" cy="61514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Continue retention of WPV2/VDPV2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94961" y="4697920"/>
              <a:ext cx="975293" cy="520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Transfer or Destroy </a:t>
              </a: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3322539" y="5578212"/>
              <a:ext cx="3120885" cy="6772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vert="horz" wrap="square" lIns="68403" tIns="34202" rIns="68403" bIns="34202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800" dirty="0">
                  <a:ea typeface="SimSun"/>
                  <a:cs typeface="Arial"/>
                </a:rPr>
                <a:t>Retention of WPV/VDPV materials beyond Global Certification of the Eradication of Poliomyelitis </a:t>
              </a:r>
            </a:p>
            <a:p>
              <a:pPr algn="ctr">
                <a:lnSpc>
                  <a:spcPct val="115000"/>
                </a:lnSpc>
              </a:pPr>
              <a:r>
                <a:rPr lang="en-US" sz="800" dirty="0">
                  <a:ea typeface="SimSun"/>
                  <a:cs typeface="Arial"/>
                </a:rPr>
                <a:t>(expected 2019) will only be allowed if full compliance against Annex </a:t>
              </a:r>
              <a:r>
                <a:rPr lang="en-US" sz="800" dirty="0" smtClean="0">
                  <a:ea typeface="SimSun"/>
                  <a:cs typeface="Arial"/>
                </a:rPr>
                <a:t>2 of GAPIII  </a:t>
              </a:r>
              <a:r>
                <a:rPr lang="en-US" sz="800" dirty="0">
                  <a:ea typeface="SimSun"/>
                  <a:cs typeface="Arial"/>
                </a:rPr>
                <a:t>requirements is certified </a:t>
              </a:r>
              <a:endParaRPr lang="en-GB" sz="800" dirty="0">
                <a:latin typeface="Calibri"/>
                <a:ea typeface="SimSun"/>
                <a:cs typeface="Arial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6531895" y="5841614"/>
              <a:ext cx="3320340" cy="6117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vert="horz" wrap="square" lIns="68403" tIns="34202" rIns="68403" bIns="34202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800" dirty="0">
                  <a:ea typeface="SimSun"/>
                  <a:cs typeface="Arial"/>
                </a:rPr>
                <a:t>Retention of OPV/Sabin materials three months after </a:t>
              </a:r>
              <a:r>
                <a:rPr lang="en-US" sz="800" dirty="0" err="1">
                  <a:ea typeface="SimSun"/>
                  <a:cs typeface="Arial"/>
                </a:rPr>
                <a:t>bOPV</a:t>
              </a:r>
              <a:r>
                <a:rPr lang="en-US" sz="800" dirty="0">
                  <a:ea typeface="SimSun"/>
                  <a:cs typeface="Arial"/>
                </a:rPr>
                <a:t> cessation (expected 1 year after Global Certification of the Eradication of Poliomyelitis) will only be allowed if full compliance against Annex </a:t>
              </a:r>
              <a:r>
                <a:rPr lang="en-US" sz="800" dirty="0" smtClean="0">
                  <a:ea typeface="SimSun"/>
                  <a:cs typeface="Arial"/>
                </a:rPr>
                <a:t>3 of GAPIII  </a:t>
              </a:r>
              <a:r>
                <a:rPr lang="en-US" sz="800" dirty="0">
                  <a:ea typeface="SimSun"/>
                  <a:cs typeface="Arial"/>
                </a:rPr>
                <a:t>requirements is certified </a:t>
              </a:r>
              <a:endParaRPr lang="en-GB" sz="800" dirty="0">
                <a:ea typeface="SimSun"/>
                <a:cs typeface="Arial"/>
              </a:endParaRPr>
            </a:p>
            <a:p>
              <a:pPr algn="ctr">
                <a:lnSpc>
                  <a:spcPct val="115000"/>
                </a:lnSpc>
              </a:pPr>
              <a:endParaRPr lang="en-US" sz="800" dirty="0">
                <a:ea typeface="SimSun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92028" y="2373221"/>
              <a:ext cx="1343055" cy="6237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Transfer or Destroy </a:t>
              </a:r>
              <a:endParaRPr lang="en-GB" sz="8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before </a:t>
              </a:r>
              <a:r>
                <a:rPr lang="en-GB" sz="800" dirty="0" smtClean="0">
                  <a:solidFill>
                    <a:schemeClr val="tx1"/>
                  </a:solidFill>
                </a:rPr>
                <a:t>31 Dec 2016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402" y="4861292"/>
              <a:ext cx="4273002" cy="60393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No further containment measures required with these materials for </a:t>
              </a:r>
              <a:r>
                <a:rPr lang="en-GB" sz="800" dirty="0" smtClean="0">
                  <a:solidFill>
                    <a:schemeClr val="tx1"/>
                  </a:solidFill>
                </a:rPr>
                <a:t>the purpose of PV </a:t>
              </a:r>
              <a:r>
                <a:rPr lang="en-GB" sz="800" dirty="0">
                  <a:solidFill>
                    <a:schemeClr val="tx1"/>
                  </a:solidFill>
                </a:rPr>
                <a:t>eradication 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2864690" y="2092112"/>
              <a:ext cx="0" cy="2761378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>
              <a:endCxn id="26" idx="1"/>
            </p:cNvCxnSpPr>
            <p:nvPr/>
          </p:nvCxnSpPr>
          <p:spPr>
            <a:xfrm flipV="1">
              <a:off x="5963785" y="5343609"/>
              <a:ext cx="842868" cy="863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2" name="Straight Connector 191"/>
            <p:cNvCxnSpPr>
              <a:endCxn id="25" idx="3"/>
            </p:cNvCxnSpPr>
            <p:nvPr/>
          </p:nvCxnSpPr>
          <p:spPr>
            <a:xfrm flipH="1">
              <a:off x="9198140" y="4670940"/>
              <a:ext cx="291364" cy="1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flipV="1">
              <a:off x="2857526" y="1268032"/>
              <a:ext cx="7164" cy="144744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69" name="Rectangle 68"/>
            <p:cNvSpPr/>
            <p:nvPr/>
          </p:nvSpPr>
          <p:spPr>
            <a:xfrm>
              <a:off x="2360714" y="1416515"/>
              <a:ext cx="732350" cy="67559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Full length PV2 </a:t>
              </a:r>
              <a:r>
                <a:rPr lang="en-GB" sz="800" dirty="0" smtClean="0">
                  <a:solidFill>
                    <a:schemeClr val="tx1"/>
                  </a:solidFill>
                </a:rPr>
                <a:t>RNA       no </a:t>
              </a:r>
              <a:r>
                <a:rPr lang="en-GB" sz="800" dirty="0">
                  <a:solidFill>
                    <a:schemeClr val="tx1"/>
                  </a:solidFill>
                </a:rPr>
                <a:t>longer present </a:t>
              </a:r>
              <a:r>
                <a:rPr lang="en-GB" sz="800" dirty="0" smtClean="0">
                  <a:solidFill>
                    <a:schemeClr val="tx1"/>
                  </a:solidFill>
                </a:rPr>
                <a:t>by    31 Dec 2016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24808" y="1416514"/>
              <a:ext cx="1097596" cy="93699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Full </a:t>
              </a:r>
              <a:r>
                <a:rPr lang="en-GB" sz="800" dirty="0">
                  <a:solidFill>
                    <a:schemeClr val="tx1"/>
                  </a:solidFill>
                </a:rPr>
                <a:t>length PV2 RNA </a:t>
              </a:r>
              <a:r>
                <a:rPr lang="en-GB" sz="800" dirty="0" smtClean="0">
                  <a:solidFill>
                    <a:schemeClr val="tx1"/>
                  </a:solidFill>
                </a:rPr>
                <a:t>still </a:t>
              </a:r>
              <a:r>
                <a:rPr lang="en-GB" sz="800" dirty="0">
                  <a:solidFill>
                    <a:schemeClr val="tx1"/>
                  </a:solidFill>
                </a:rPr>
                <a:t>present </a:t>
              </a:r>
            </a:p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by 31 Dec 2016 and responsible national authority AGREES to their retention outside of containment 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175959" y="3324552"/>
              <a:ext cx="1787445" cy="536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 err="1">
                  <a:solidFill>
                    <a:schemeClr val="tx1"/>
                  </a:solidFill>
                </a:rPr>
                <a:t>dPEF</a:t>
              </a:r>
              <a:r>
                <a:rPr lang="en-GB" sz="800" dirty="0">
                  <a:solidFill>
                    <a:schemeClr val="tx1"/>
                  </a:solidFill>
                </a:rPr>
                <a:t> demonstrates implementation of Annex 2 of GAPIII</a:t>
              </a:r>
              <a:r>
                <a:rPr lang="en-GB" sz="800" baseline="30000" dirty="0">
                  <a:solidFill>
                    <a:schemeClr val="tx1"/>
                  </a:solidFill>
                </a:rPr>
                <a:t>+</a:t>
              </a:r>
              <a:r>
                <a:rPr lang="en-GB" sz="800" dirty="0">
                  <a:solidFill>
                    <a:schemeClr val="tx1"/>
                  </a:solidFill>
                </a:rPr>
                <a:t> (WPV2/VDPV2)</a:t>
              </a:r>
            </a:p>
          </p:txBody>
        </p:sp>
        <p:sp>
          <p:nvSpPr>
            <p:cNvPr id="140" name="Text Box 2"/>
            <p:cNvSpPr txBox="1">
              <a:spLocks noChangeArrowheads="1"/>
            </p:cNvSpPr>
            <p:nvPr/>
          </p:nvSpPr>
          <p:spPr bwMode="auto">
            <a:xfrm>
              <a:off x="6890496" y="4064463"/>
              <a:ext cx="2307644" cy="27537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vert="horz" wrap="square" lIns="68403" tIns="34202" rIns="68403" bIns="34202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748"/>
                </a:spcAft>
              </a:pPr>
              <a:r>
                <a:rPr lang="en-US" sz="800" dirty="0">
                  <a:ea typeface="SimSun"/>
                  <a:cs typeface="Arial"/>
                </a:rPr>
                <a:t>NAC </a:t>
              </a:r>
              <a:r>
                <a:rPr lang="en-US" sz="800" dirty="0" smtClean="0">
                  <a:ea typeface="SimSun"/>
                  <a:cs typeface="Arial"/>
                </a:rPr>
                <a:t>inspects </a:t>
              </a:r>
              <a:r>
                <a:rPr lang="en-US" sz="800" dirty="0" err="1" smtClean="0">
                  <a:ea typeface="SimSun"/>
                  <a:cs typeface="Arial"/>
                </a:rPr>
                <a:t>dPEF</a:t>
              </a:r>
              <a:endParaRPr lang="en-GB" sz="800" dirty="0">
                <a:latin typeface="Calibri"/>
                <a:ea typeface="SimSun"/>
                <a:cs typeface="Arial"/>
              </a:endParaRPr>
            </a:p>
          </p:txBody>
        </p:sp>
        <p:sp>
          <p:nvSpPr>
            <p:cNvPr id="154" name="Text Box 2"/>
            <p:cNvSpPr txBox="1">
              <a:spLocks noChangeArrowheads="1"/>
            </p:cNvSpPr>
            <p:nvPr/>
          </p:nvSpPr>
          <p:spPr bwMode="auto">
            <a:xfrm>
              <a:off x="5609518" y="4005064"/>
              <a:ext cx="935953" cy="4131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vert="horz" wrap="square" lIns="68403" tIns="34202" rIns="68403" bIns="34202" anchor="ctr" anchorCtr="0">
              <a:noAutofit/>
            </a:bodyPr>
            <a:lstStyle/>
            <a:p>
              <a:pPr algn="ctr"/>
              <a:r>
                <a:rPr lang="en-US" sz="800" dirty="0" err="1">
                  <a:solidFill>
                    <a:schemeClr val="tx1"/>
                  </a:solidFill>
                </a:rPr>
                <a:t>dPEF</a:t>
              </a:r>
              <a:r>
                <a:rPr lang="en-US" sz="800" dirty="0">
                  <a:solidFill>
                    <a:schemeClr val="tx1"/>
                  </a:solidFill>
                </a:rPr>
                <a:t> not 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ICC</a:t>
              </a:r>
              <a:r>
                <a:rPr lang="en-GB" sz="800" dirty="0">
                  <a:solidFill>
                    <a:schemeClr val="tx1"/>
                  </a:solidFill>
                </a:rPr>
                <a:t>-</a:t>
              </a:r>
              <a:r>
                <a:rPr lang="en-US" sz="800" dirty="0">
                  <a:solidFill>
                    <a:schemeClr val="tx1"/>
                  </a:solidFill>
                </a:rPr>
                <a:t>certified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621420" y="5020734"/>
              <a:ext cx="1230815" cy="61514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Continue retention of OPV2/Sabin2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00722" y="370774"/>
              <a:ext cx="1343055" cy="75397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endParaRPr lang="en-GB" sz="8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800" b="1" dirty="0" smtClean="0">
                  <a:solidFill>
                    <a:schemeClr val="tx1"/>
                  </a:solidFill>
                </a:rPr>
                <a:t>B2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PV2 </a:t>
              </a:r>
              <a:r>
                <a:rPr lang="en-US" sz="800" dirty="0">
                  <a:solidFill>
                    <a:schemeClr val="tx1"/>
                  </a:solidFill>
                </a:rPr>
                <a:t>infectious or potentially infectious materials </a:t>
              </a:r>
              <a:r>
                <a:rPr lang="en-US" sz="800" dirty="0" smtClean="0">
                  <a:solidFill>
                    <a:schemeClr val="tx1"/>
                  </a:solidFill>
                </a:rPr>
                <a:t>collected BEFORE 31 Jul 2016 will </a:t>
              </a:r>
              <a:r>
                <a:rPr lang="en-US" sz="800" dirty="0">
                  <a:solidFill>
                    <a:schemeClr val="tx1"/>
                  </a:solidFill>
                </a:rPr>
                <a:t>NOT be retained beyond </a:t>
              </a:r>
              <a:r>
                <a:rPr lang="en-US" sz="800" dirty="0" smtClean="0">
                  <a:solidFill>
                    <a:schemeClr val="tx1"/>
                  </a:solidFill>
                </a:rPr>
                <a:t>31 Dec 2016</a:t>
              </a:r>
              <a:endParaRPr lang="en-GB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780787" y="370775"/>
              <a:ext cx="2102194" cy="75397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b="1" dirty="0" smtClean="0">
                  <a:solidFill>
                    <a:schemeClr val="tx1"/>
                  </a:solidFill>
                </a:rPr>
                <a:t>B3</a:t>
              </a:r>
              <a:endParaRPr lang="en-GB" sz="8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PV2 </a:t>
              </a:r>
              <a:r>
                <a:rPr lang="en-US" sz="800" dirty="0">
                  <a:solidFill>
                    <a:schemeClr val="tx1"/>
                  </a:solidFill>
                </a:rPr>
                <a:t>infectious or potentially infectious materials </a:t>
              </a:r>
              <a:r>
                <a:rPr lang="en-US" sz="800" dirty="0" smtClean="0">
                  <a:solidFill>
                    <a:schemeClr val="tx1"/>
                  </a:solidFill>
                </a:rPr>
                <a:t>collected BEFORE 31 Jul 2016</a:t>
              </a:r>
              <a:r>
                <a:rPr lang="en-GB" sz="800" dirty="0" smtClean="0">
                  <a:solidFill>
                    <a:schemeClr val="tx1"/>
                  </a:solidFill>
                </a:rPr>
                <a:t> are planned to be retained BEYOND  31 Dec 2016 in a form where all present PV2 is inactivated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7822" y="370775"/>
              <a:ext cx="1310071" cy="75396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B1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The facility DOES NOT possess any PV2 </a:t>
              </a:r>
              <a:r>
                <a:rPr lang="en-US" sz="800" dirty="0">
                  <a:solidFill>
                    <a:schemeClr val="tx1"/>
                  </a:solidFill>
                </a:rPr>
                <a:t>infectious or potentially infectious materials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Straight Connector 70"/>
            <p:cNvCxnSpPr>
              <a:endCxn id="66" idx="2"/>
            </p:cNvCxnSpPr>
            <p:nvPr/>
          </p:nvCxnSpPr>
          <p:spPr>
            <a:xfrm flipV="1">
              <a:off x="662708" y="1124744"/>
              <a:ext cx="20150" cy="3740815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 flipH="1">
              <a:off x="2864690" y="1268032"/>
              <a:ext cx="2018291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6186011" y="2680248"/>
              <a:ext cx="1767342" cy="5233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vert="horz" wrap="square" lIns="68403" tIns="34202" rIns="68403" bIns="34202" anchor="t" anchorCtr="0">
              <a:noAutofit/>
            </a:bodyPr>
            <a:lstStyle/>
            <a:p>
              <a:pPr algn="ctr"/>
              <a:r>
                <a:rPr lang="en-US" sz="800" dirty="0" smtClean="0">
                  <a:ea typeface="SimSun"/>
                  <a:cs typeface="Arial"/>
                </a:rPr>
                <a:t>National authority for containment (NAC) </a:t>
              </a:r>
            </a:p>
            <a:p>
              <a:pPr algn="ctr"/>
              <a:r>
                <a:rPr lang="en-US" sz="800" dirty="0" smtClean="0">
                  <a:ea typeface="SimSun"/>
                  <a:cs typeface="Arial"/>
                </a:rPr>
                <a:t>delivers CP to </a:t>
              </a:r>
              <a:r>
                <a:rPr lang="en-US" sz="800" dirty="0" err="1" smtClean="0">
                  <a:ea typeface="SimSun"/>
                  <a:cs typeface="Arial"/>
                </a:rPr>
                <a:t>dPEF</a:t>
              </a:r>
              <a:endParaRPr lang="en-GB" sz="800" dirty="0">
                <a:latin typeface="Calibri"/>
                <a:ea typeface="SimSun"/>
                <a:cs typeface="Arial"/>
              </a:endParaRPr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8044318" y="2679214"/>
              <a:ext cx="1782891" cy="5231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vert="horz" wrap="square" lIns="68403" tIns="34202" rIns="68403" bIns="34202" anchor="t" anchorCtr="0">
              <a:noAutofit/>
            </a:bodyPr>
            <a:lstStyle/>
            <a:p>
              <a:pPr algn="ctr"/>
              <a:r>
                <a:rPr lang="en-US" sz="800" dirty="0" smtClean="0">
                  <a:ea typeface="SimSun"/>
                  <a:cs typeface="Arial"/>
                </a:rPr>
                <a:t>National authority for containment (NAC) </a:t>
              </a:r>
            </a:p>
            <a:p>
              <a:pPr algn="ctr"/>
              <a:r>
                <a:rPr lang="en-US" sz="800" dirty="0" smtClean="0">
                  <a:ea typeface="SimSun"/>
                  <a:cs typeface="Arial"/>
                </a:rPr>
                <a:t>delivers CP to </a:t>
              </a:r>
              <a:r>
                <a:rPr lang="en-US" sz="800" dirty="0" err="1" smtClean="0">
                  <a:ea typeface="SimSun"/>
                  <a:cs typeface="Arial"/>
                </a:rPr>
                <a:t>dPEF</a:t>
              </a:r>
              <a:endParaRPr lang="en-GB" sz="800" dirty="0">
                <a:latin typeface="Calibri"/>
                <a:ea typeface="SimSun"/>
                <a:cs typeface="Arial"/>
              </a:endParaRPr>
            </a:p>
          </p:txBody>
        </p:sp>
        <p:cxnSp>
          <p:nvCxnSpPr>
            <p:cNvPr id="175" name="Straight Connector 174"/>
            <p:cNvCxnSpPr>
              <a:stCxn id="11" idx="0"/>
              <a:endCxn id="8" idx="2"/>
            </p:cNvCxnSpPr>
            <p:nvPr/>
          </p:nvCxnSpPr>
          <p:spPr>
            <a:xfrm flipV="1">
              <a:off x="8098590" y="956996"/>
              <a:ext cx="7624" cy="163318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>
            <a:xfrm flipV="1">
              <a:off x="7113241" y="1750169"/>
              <a:ext cx="0" cy="132757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>
              <a:stCxn id="109" idx="0"/>
            </p:cNvCxnSpPr>
            <p:nvPr/>
          </p:nvCxnSpPr>
          <p:spPr>
            <a:xfrm flipV="1">
              <a:off x="8930140" y="1744241"/>
              <a:ext cx="0" cy="138685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stCxn id="25" idx="0"/>
              <a:endCxn id="140" idx="2"/>
            </p:cNvCxnSpPr>
            <p:nvPr/>
          </p:nvCxnSpPr>
          <p:spPr>
            <a:xfrm flipH="1" flipV="1">
              <a:off x="8044318" y="4339841"/>
              <a:ext cx="219" cy="178638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>
            <a:xfrm flipV="1">
              <a:off x="9489504" y="4670941"/>
              <a:ext cx="0" cy="365097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>
            <a:xfrm flipV="1">
              <a:off x="9479483" y="5637802"/>
              <a:ext cx="5010" cy="203812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29" name="Straight Connector 228"/>
            <p:cNvCxnSpPr>
              <a:stCxn id="26" idx="0"/>
            </p:cNvCxnSpPr>
            <p:nvPr/>
          </p:nvCxnSpPr>
          <p:spPr>
            <a:xfrm flipV="1">
              <a:off x="7380628" y="4853489"/>
              <a:ext cx="0" cy="182549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>
              <a:stCxn id="27" idx="0"/>
              <a:endCxn id="154" idx="2"/>
            </p:cNvCxnSpPr>
            <p:nvPr/>
          </p:nvCxnSpPr>
          <p:spPr>
            <a:xfrm flipH="1" flipV="1">
              <a:off x="6077495" y="4418241"/>
              <a:ext cx="5113" cy="279679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>
            <a:xfrm flipV="1">
              <a:off x="5953764" y="5352240"/>
              <a:ext cx="10021" cy="225972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72" name="Rectangle 71"/>
            <p:cNvSpPr/>
            <p:nvPr/>
          </p:nvSpPr>
          <p:spPr>
            <a:xfrm>
              <a:off x="3930483" y="2828554"/>
              <a:ext cx="1151943" cy="64424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Transfer or destroy  </a:t>
              </a:r>
              <a:endParaRPr lang="en-GB" sz="8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before </a:t>
              </a:r>
              <a:r>
                <a:rPr lang="en-GB" sz="800" dirty="0" smtClean="0">
                  <a:solidFill>
                    <a:schemeClr val="tx1"/>
                  </a:solidFill>
                </a:rPr>
                <a:t>31 Dec 2016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48944" y="1412776"/>
              <a:ext cx="1080349" cy="103517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Full length PV2 RNA still present 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by 31 Dec 2016 and responsible national authority </a:t>
              </a:r>
              <a:r>
                <a:rPr lang="en-GB" sz="800" dirty="0" smtClean="0">
                  <a:solidFill>
                    <a:schemeClr val="tx1"/>
                  </a:solidFill>
                </a:rPr>
                <a:t>DOES NOT agree </a:t>
              </a:r>
              <a:r>
                <a:rPr lang="en-GB" sz="800" dirty="0">
                  <a:solidFill>
                    <a:schemeClr val="tx1"/>
                  </a:solidFill>
                </a:rPr>
                <a:t>to their retention outside of containment 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V="1">
              <a:off x="4882981" y="1268032"/>
              <a:ext cx="0" cy="160718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>
            <a:xfrm flipV="1">
              <a:off x="3440832" y="2353506"/>
              <a:ext cx="0" cy="2512053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38" name="Elbow Connector 237"/>
            <p:cNvCxnSpPr/>
            <p:nvPr/>
          </p:nvCxnSpPr>
          <p:spPr>
            <a:xfrm flipV="1">
              <a:off x="4989118" y="1556795"/>
              <a:ext cx="1380852" cy="1081458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>
              <a:off x="3656856" y="1124745"/>
              <a:ext cx="0" cy="2880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76" idx="2"/>
              <a:endCxn id="72" idx="0"/>
            </p:cNvCxnSpPr>
            <p:nvPr/>
          </p:nvCxnSpPr>
          <p:spPr>
            <a:xfrm rot="5400000">
              <a:off x="4557487" y="2396921"/>
              <a:ext cx="380601" cy="482664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1599" y="55947"/>
            <a:ext cx="9794174" cy="39169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3" tIns="34202" rIns="68403" bIns="34202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For all materials </a:t>
            </a:r>
            <a:r>
              <a:rPr lang="en-GB" sz="1000" b="1" dirty="0" smtClean="0">
                <a:solidFill>
                  <a:schemeClr val="tx1"/>
                </a:solidFill>
              </a:rPr>
              <a:t>described in Module B collected AFTER 31.7.16</a:t>
            </a:r>
            <a:endParaRPr lang="en-GB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599" y="530435"/>
            <a:ext cx="9864401" cy="6141223"/>
            <a:chOff x="41599" y="530435"/>
            <a:chExt cx="9864401" cy="6141223"/>
          </a:xfrm>
        </p:grpSpPr>
        <p:sp>
          <p:nvSpPr>
            <p:cNvPr id="2" name="TextBox 1"/>
            <p:cNvSpPr txBox="1"/>
            <p:nvPr/>
          </p:nvSpPr>
          <p:spPr>
            <a:xfrm>
              <a:off x="43686" y="6140921"/>
              <a:ext cx="9862314" cy="530737"/>
            </a:xfrm>
            <a:prstGeom prst="rect">
              <a:avLst/>
            </a:prstGeom>
            <a:noFill/>
          </p:spPr>
          <p:txBody>
            <a:bodyPr wrap="square" lIns="68403" tIns="34202" rIns="68403" bIns="34202" rtlCol="0">
              <a:spAutoFit/>
            </a:bodyPr>
            <a:lstStyle/>
            <a:p>
              <a:r>
                <a:rPr lang="en-GB" sz="1000" dirty="0"/>
                <a:t>_____________________________________</a:t>
              </a:r>
            </a:p>
            <a:p>
              <a:r>
                <a:rPr lang="en-GB" sz="1000" baseline="30000" dirty="0" smtClean="0"/>
                <a:t>+ </a:t>
              </a:r>
              <a:r>
                <a:rPr lang="en-GB" sz="1000" dirty="0"/>
                <a:t>as described in the Global Action Plan (GAPIII) </a:t>
              </a:r>
              <a:r>
                <a:rPr lang="en-GB" sz="1000" dirty="0">
                  <a:hlinkClick r:id="rId2"/>
                </a:rPr>
                <a:t>http://www.polioeradication.org/Portals/0/Document/Resources/PostEradication/GAPIII_2014.pdf</a:t>
              </a:r>
              <a:r>
                <a:rPr lang="en-GB" sz="1000" dirty="0"/>
                <a:t> </a:t>
              </a:r>
            </a:p>
            <a:p>
              <a:r>
                <a:rPr lang="en-GB" sz="1000" dirty="0"/>
                <a:t>PV, Poliovirus; NAC, National authority for containment; CP, Certificate of Participation; ICC, Interim Certificate of Containment; CC, Certificate of Containment; CPE, </a:t>
              </a:r>
              <a:r>
                <a:rPr lang="en-GB" sz="1000" dirty="0" err="1"/>
                <a:t>Cytopathic</a:t>
              </a:r>
              <a:r>
                <a:rPr lang="en-GB" sz="1000" dirty="0"/>
                <a:t> effect</a:t>
              </a:r>
            </a:p>
          </p:txBody>
        </p:sp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020" y="530435"/>
              <a:ext cx="3663728" cy="12423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8403" tIns="34202" rIns="68403" bIns="34202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000" b="1" dirty="0" smtClean="0"/>
                <a:t>C1</a:t>
              </a:r>
            </a:p>
            <a:p>
              <a:pPr algn="ctr">
                <a:lnSpc>
                  <a:spcPct val="115000"/>
                </a:lnSpc>
              </a:pPr>
              <a:r>
                <a:rPr lang="en-GB" sz="1000" dirty="0"/>
                <a:t>PV2 infectious materials collected AFTER 31 July 2016 (new faecal or respiratory specimens originating from recent OPV-using countries) will ONLY be used </a:t>
              </a:r>
              <a:r>
                <a:rPr lang="en-GB" sz="1000" dirty="0" smtClean="0"/>
                <a:t>under the defined conditions.</a:t>
              </a:r>
            </a:p>
            <a:p>
              <a:pPr algn="ctr">
                <a:lnSpc>
                  <a:spcPct val="115000"/>
                </a:lnSpc>
              </a:pPr>
              <a:endParaRPr lang="en-GB" sz="1000" dirty="0"/>
            </a:p>
            <a:p>
              <a:pPr algn="ctr">
                <a:lnSpc>
                  <a:spcPct val="115000"/>
                </a:lnSpc>
              </a:pPr>
              <a:r>
                <a:rPr lang="en-GB" sz="1000" dirty="0" smtClean="0"/>
                <a:t>Facilities should implement Annex 6 of GAPIII.</a:t>
              </a:r>
              <a:endParaRPr lang="en-GB" sz="1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630" y="2276872"/>
              <a:ext cx="2064059" cy="5985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Inoculation </a:t>
              </a:r>
              <a:r>
                <a:rPr lang="en-GB" sz="1000" dirty="0" smtClean="0">
                  <a:solidFill>
                    <a:schemeClr val="tx1"/>
                  </a:solidFill>
                </a:rPr>
                <a:t>of polio-permissive cells (Annex 3) with extracts of specimens listed in Module B 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55118" y="2276872"/>
              <a:ext cx="2039008" cy="59852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Inoculation of </a:t>
              </a:r>
              <a:r>
                <a:rPr lang="en-GB" sz="1000" dirty="0" smtClean="0">
                  <a:solidFill>
                    <a:schemeClr val="tx1"/>
                  </a:solidFill>
                </a:rPr>
                <a:t>polio </a:t>
              </a:r>
              <a:r>
                <a:rPr lang="en-GB" sz="1000" dirty="0">
                  <a:solidFill>
                    <a:schemeClr val="tx1"/>
                  </a:solidFill>
                </a:rPr>
                <a:t>non-permissive cells with extracts of specimens listed in Module B 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1599" y="3148472"/>
              <a:ext cx="2043973" cy="781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8403" tIns="34202" rIns="68403" bIns="34202" anchor="ctr" anchorCtr="0">
              <a:noAutofit/>
            </a:bodyPr>
            <a:lstStyle/>
            <a:p>
              <a:pPr marL="228559" indent="-228559">
                <a:lnSpc>
                  <a:spcPct val="115000"/>
                </a:lnSpc>
                <a:buFont typeface="+mj-lt"/>
                <a:buAutoNum type="arabicPeriod"/>
              </a:pPr>
              <a:r>
                <a:rPr lang="en-GB" sz="1000" dirty="0">
                  <a:latin typeface="Calibri"/>
                  <a:ea typeface="SimSun"/>
                  <a:cs typeface="Arial"/>
                </a:rPr>
                <a:t>CPE is observed or</a:t>
              </a:r>
            </a:p>
            <a:p>
              <a:pPr marL="228559" indent="-228559">
                <a:lnSpc>
                  <a:spcPct val="115000"/>
                </a:lnSpc>
                <a:buFont typeface="+mj-lt"/>
                <a:buAutoNum type="arabicPeriod" startAt="2"/>
              </a:pPr>
              <a:r>
                <a:rPr lang="en-GB" sz="1000" dirty="0">
                  <a:latin typeface="Calibri"/>
                  <a:ea typeface="SimSun"/>
                  <a:cs typeface="Arial"/>
                </a:rPr>
                <a:t>Absence of CPE is not confirmed</a:t>
              </a: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231185" y="3154097"/>
              <a:ext cx="978766" cy="779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8403" tIns="34202" rIns="68403" bIns="34202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000" dirty="0">
                  <a:latin typeface="Calibri"/>
                  <a:ea typeface="SimSun"/>
                  <a:cs typeface="Arial"/>
                </a:rPr>
                <a:t>CPE is not observed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3054" y="4221088"/>
              <a:ext cx="2413681" cy="75200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Such </a:t>
              </a:r>
              <a:r>
                <a:rPr lang="en-GB" sz="1000" dirty="0" smtClean="0">
                  <a:solidFill>
                    <a:schemeClr val="tx1"/>
                  </a:solidFill>
                </a:rPr>
                <a:t>materials </a:t>
              </a:r>
              <a:r>
                <a:rPr lang="en-GB" sz="1000" dirty="0">
                  <a:solidFill>
                    <a:schemeClr val="tx1"/>
                  </a:solidFill>
                </a:rPr>
                <a:t>should </a:t>
              </a:r>
              <a:r>
                <a:rPr lang="en-GB" sz="1000" dirty="0" smtClean="0">
                  <a:solidFill>
                    <a:schemeClr val="tx1"/>
                  </a:solidFill>
                </a:rPr>
                <a:t>no longer be handled but be safely and securely stored until and </a:t>
              </a:r>
              <a:r>
                <a:rPr lang="en-GB" sz="1000" b="1" dirty="0" smtClean="0">
                  <a:solidFill>
                    <a:schemeClr val="tx1"/>
                  </a:solidFill>
                </a:rPr>
                <a:t>NOT </a:t>
              </a:r>
              <a:r>
                <a:rPr lang="en-GB" sz="1000" dirty="0" smtClean="0">
                  <a:solidFill>
                    <a:schemeClr val="tx1"/>
                  </a:solidFill>
                </a:rPr>
                <a:t>beyond confirmation of presence of PV2 </a:t>
              </a:r>
              <a:r>
                <a:rPr lang="en-GB" sz="1000" dirty="0">
                  <a:solidFill>
                    <a:schemeClr val="tx1"/>
                  </a:solidFill>
                </a:rPr>
                <a:t>(signed non-retention policy)</a:t>
              </a:r>
              <a:r>
                <a:rPr lang="en-GB" sz="1000" baseline="30000" dirty="0">
                  <a:solidFill>
                    <a:schemeClr val="tx1"/>
                  </a:solidFill>
                </a:rPr>
                <a:t>+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65237" y="5773717"/>
              <a:ext cx="1159147" cy="31128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Destroy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283" y="5773718"/>
              <a:ext cx="1252954" cy="31957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Transfer to a </a:t>
              </a:r>
            </a:p>
            <a:p>
              <a:pPr algn="ctr"/>
              <a:r>
                <a:rPr lang="en-GB" sz="1000" dirty="0" err="1" smtClean="0">
                  <a:solidFill>
                    <a:schemeClr val="tx1"/>
                  </a:solidFill>
                </a:rPr>
                <a:t>dPEF</a:t>
              </a:r>
              <a:r>
                <a:rPr lang="en-GB" sz="1000" dirty="0" smtClean="0">
                  <a:solidFill>
                    <a:schemeClr val="tx1"/>
                  </a:solidFill>
                </a:rPr>
                <a:t> holding a CP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Connector 57"/>
            <p:cNvCxnSpPr>
              <a:endCxn id="4" idx="2"/>
            </p:cNvCxnSpPr>
            <p:nvPr/>
          </p:nvCxnSpPr>
          <p:spPr>
            <a:xfrm flipV="1">
              <a:off x="2640884" y="1772816"/>
              <a:ext cx="0" cy="36004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 flipH="1">
              <a:off x="1112036" y="2132856"/>
              <a:ext cx="2662586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 flipV="1">
              <a:off x="1105477" y="2132856"/>
              <a:ext cx="0" cy="144016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>
              <a:stCxn id="6" idx="0"/>
            </p:cNvCxnSpPr>
            <p:nvPr/>
          </p:nvCxnSpPr>
          <p:spPr>
            <a:xfrm flipV="1">
              <a:off x="3774622" y="2132856"/>
              <a:ext cx="0" cy="144016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65" name="Rectangle 64"/>
            <p:cNvSpPr/>
            <p:nvPr/>
          </p:nvSpPr>
          <p:spPr>
            <a:xfrm>
              <a:off x="3647314" y="3150842"/>
              <a:ext cx="1650869" cy="77961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3" tIns="34202" rIns="68403" bIns="34202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No further containment measures required with these materials for </a:t>
              </a:r>
              <a:r>
                <a:rPr lang="en-GB" sz="1000" dirty="0" smtClean="0">
                  <a:solidFill>
                    <a:schemeClr val="tx1"/>
                  </a:solidFill>
                </a:rPr>
                <a:t>the purpose of PV </a:t>
              </a:r>
              <a:r>
                <a:rPr lang="en-GB" sz="1000" dirty="0">
                  <a:solidFill>
                    <a:schemeClr val="tx1"/>
                  </a:solidFill>
                </a:rPr>
                <a:t>eradication 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4074046" y="2875402"/>
              <a:ext cx="0" cy="278695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 flipV="1">
              <a:off x="819120" y="2875402"/>
              <a:ext cx="0" cy="269531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273845" y="2875402"/>
              <a:ext cx="2" cy="269531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8" name="Straight Connector 97"/>
            <p:cNvCxnSpPr>
              <a:endCxn id="10" idx="2"/>
            </p:cNvCxnSpPr>
            <p:nvPr/>
          </p:nvCxnSpPr>
          <p:spPr>
            <a:xfrm flipV="1">
              <a:off x="1063586" y="3930454"/>
              <a:ext cx="0" cy="290634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 flipV="1">
              <a:off x="917680" y="4973094"/>
              <a:ext cx="0" cy="189125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 flipH="1">
              <a:off x="642369" y="5600183"/>
              <a:ext cx="1228779" cy="2026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 flipV="1">
              <a:off x="627804" y="5614410"/>
              <a:ext cx="3279" cy="149317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1871145" y="5600181"/>
              <a:ext cx="1" cy="171882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" name="Straight Arrow Connector 50"/>
            <p:cNvCxnSpPr>
              <a:stCxn id="11" idx="3"/>
              <a:endCxn id="65" idx="1"/>
            </p:cNvCxnSpPr>
            <p:nvPr/>
          </p:nvCxnSpPr>
          <p:spPr>
            <a:xfrm flipV="1">
              <a:off x="3209951" y="3540649"/>
              <a:ext cx="437363" cy="32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802088" y="4603986"/>
              <a:ext cx="4448944" cy="90024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050" dirty="0" smtClean="0"/>
                <a:t>In situations where and when </a:t>
              </a:r>
              <a:r>
                <a:rPr lang="en-GB" sz="1050" dirty="0"/>
                <a:t>mOPV2 stockpiles </a:t>
              </a:r>
              <a:r>
                <a:rPr lang="en-GB" sz="1050" dirty="0" smtClean="0"/>
                <a:t>were </a:t>
              </a:r>
              <a:r>
                <a:rPr lang="en-GB" sz="1050" dirty="0"/>
                <a:t>deployed to respond to WPV2/VDPV2 </a:t>
              </a:r>
              <a:r>
                <a:rPr lang="en-GB" sz="1050" dirty="0" smtClean="0"/>
                <a:t>outbreaks after 31 Jul 2016, the handling and storage of materials collected from such a time and place should follow the algorithm “</a:t>
              </a:r>
              <a:r>
                <a:rPr lang="en-GB" sz="1050" b="1" dirty="0" smtClean="0"/>
                <a:t>For </a:t>
              </a:r>
              <a:r>
                <a:rPr lang="en-GB" sz="1050" b="1" dirty="0"/>
                <a:t>all materials described in Module B </a:t>
              </a:r>
              <a:r>
                <a:rPr lang="en-GB" sz="1050" b="1" dirty="0" smtClean="0"/>
                <a:t>collected </a:t>
              </a:r>
              <a:r>
                <a:rPr lang="en-GB" sz="1050" b="1" dirty="0"/>
                <a:t>before </a:t>
              </a:r>
              <a:r>
                <a:rPr lang="en-GB" sz="1050" b="1" dirty="0" smtClean="0"/>
                <a:t>31 Jul 2016” </a:t>
              </a:r>
              <a:r>
                <a:rPr lang="en-GB" sz="1050" dirty="0" smtClean="0"/>
                <a:t>until 3 months after the last use of mOPV2 in that area.</a:t>
              </a:r>
              <a:endParaRPr lang="en-GB" sz="1050" dirty="0"/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163055" y="5154017"/>
              <a:ext cx="1545772" cy="3502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8403" tIns="34202" rIns="68403" bIns="34202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000" dirty="0" smtClean="0">
                  <a:latin typeface="Calibri"/>
                  <a:ea typeface="SimSun"/>
                  <a:cs typeface="Arial"/>
                </a:rPr>
                <a:t>Presence of PV2 confirmed</a:t>
              </a:r>
              <a:endParaRPr lang="en-GB" sz="1000" dirty="0">
                <a:latin typeface="Calibri"/>
                <a:ea typeface="SimSun"/>
                <a:cs typeface="Arial"/>
              </a:endParaRPr>
            </a:p>
          </p:txBody>
        </p:sp>
        <p:cxnSp>
          <p:nvCxnSpPr>
            <p:cNvPr id="47" name="Straight Connector 46"/>
            <p:cNvCxnSpPr>
              <a:endCxn id="46" idx="2"/>
            </p:cNvCxnSpPr>
            <p:nvPr/>
          </p:nvCxnSpPr>
          <p:spPr>
            <a:xfrm flipV="1">
              <a:off x="935941" y="5504232"/>
              <a:ext cx="0" cy="96964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5" name="Text Box 2"/>
            <p:cNvSpPr txBox="1">
              <a:spLocks noChangeArrowheads="1"/>
            </p:cNvSpPr>
            <p:nvPr/>
          </p:nvSpPr>
          <p:spPr bwMode="auto">
            <a:xfrm>
              <a:off x="2115119" y="5154017"/>
              <a:ext cx="1958927" cy="3502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68403" tIns="34202" rIns="68403" bIns="34202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000" dirty="0" smtClean="0">
                  <a:latin typeface="Calibri"/>
                  <a:ea typeface="SimSun"/>
                  <a:cs typeface="Arial"/>
                </a:rPr>
                <a:t>Presence of PV2 not confirmed</a:t>
              </a:r>
              <a:endParaRPr lang="en-GB" sz="1000" dirty="0">
                <a:latin typeface="Calibri"/>
                <a:ea typeface="SimSun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273847" y="4973094"/>
              <a:ext cx="0" cy="189125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V="1">
              <a:off x="3897734" y="3933711"/>
              <a:ext cx="0" cy="1220306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00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666" y="4294837"/>
            <a:ext cx="66746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75000"/>
              </a:spcBef>
              <a:buClr>
                <a:srgbClr val="A50021"/>
              </a:buClr>
              <a:buSzPct val="80000"/>
              <a:buFont typeface="Monotype Sorts" pitchFamily="2" charset="2"/>
              <a:buNone/>
              <a:defRPr sz="4000" b="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 b="1">
                <a:solidFill>
                  <a:srgbClr val="000066"/>
                </a:solidFill>
                <a:latin typeface="+mn-lt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562100" indent="-228600">
              <a:spcBef>
                <a:spcPct val="4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1981200" indent="-228600">
              <a:spcBef>
                <a:spcPct val="4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4384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895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352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10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indent="0" algn="ctr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WPV2 is an eradicated agent!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1160463"/>
            <a:ext cx="850265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3126" y="190500"/>
            <a:ext cx="969974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55600" indent="-35560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</a:pPr>
            <a:r>
              <a:rPr lang="en-US" sz="2800" b="1" dirty="0" smtClean="0">
                <a:solidFill>
                  <a:srgbClr val="000066"/>
                </a:solidFill>
                <a:latin typeface="Arial Black"/>
              </a:rPr>
              <a:t>Global </a:t>
            </a:r>
            <a:r>
              <a:rPr lang="en-US" sz="2800" b="1" dirty="0">
                <a:solidFill>
                  <a:srgbClr val="000066"/>
                </a:solidFill>
                <a:latin typeface="Arial Black"/>
              </a:rPr>
              <a:t>eradication of </a:t>
            </a:r>
            <a:r>
              <a:rPr lang="en-US" sz="2800" b="1" dirty="0" smtClean="0">
                <a:solidFill>
                  <a:srgbClr val="000066"/>
                </a:solidFill>
                <a:latin typeface="Arial Black"/>
              </a:rPr>
              <a:t>WPV2</a:t>
            </a:r>
            <a:endParaRPr lang="en-US" sz="2800" b="1" dirty="0">
              <a:solidFill>
                <a:srgbClr val="000066"/>
              </a:solidFill>
              <a:latin typeface="Arial Black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667959"/>
            <a:ext cx="1689242" cy="218690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1700808"/>
            <a:ext cx="1782198" cy="23762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5457" y="2531423"/>
            <a:ext cx="3531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2015</a:t>
            </a:r>
          </a:p>
          <a:p>
            <a:pPr algn="ctr"/>
            <a:endParaRPr lang="en-US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GCC declaration: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17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1" y="-27384"/>
            <a:ext cx="9595066" cy="1143000"/>
          </a:xfrm>
        </p:spPr>
        <p:txBody>
          <a:bodyPr>
            <a:noAutofit/>
          </a:bodyPr>
          <a:lstStyle/>
          <a:p>
            <a:r>
              <a:rPr lang="en-GB" dirty="0" smtClean="0">
                <a:effectLst/>
              </a:rPr>
              <a:t>Rationale for switching from </a:t>
            </a:r>
            <a:br>
              <a:rPr lang="en-GB" dirty="0" smtClean="0">
                <a:effectLst/>
              </a:rPr>
            </a:br>
            <a:r>
              <a:rPr lang="en-GB" dirty="0" err="1" smtClean="0">
                <a:effectLst/>
              </a:rPr>
              <a:t>tOPV</a:t>
            </a:r>
            <a:r>
              <a:rPr lang="en-GB" dirty="0" smtClean="0">
                <a:effectLst/>
              </a:rPr>
              <a:t> to bOPV 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AEF0179-73F5-4661-9188-B0DB5BD7245F}" type="slidenum">
              <a:rPr lang="en-GB" smtClean="0"/>
              <a:t>3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280256" y="1484784"/>
            <a:ext cx="93454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800" b="0" dirty="0" smtClean="0">
                <a:cs typeface="Calibri" panose="020F0502020204030204" pitchFamily="34" charset="0"/>
              </a:rPr>
              <a:t>Today:</a:t>
            </a:r>
          </a:p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800" b="0" dirty="0" smtClean="0">
              <a:cs typeface="Calibri" panose="020F0502020204030204" pitchFamily="34" charset="0"/>
            </a:endParaRPr>
          </a:p>
          <a:p>
            <a:pPr marL="514350" lvl="1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800" b="0" dirty="0">
                <a:cs typeface="Calibri" panose="020F0502020204030204" pitchFamily="34" charset="0"/>
              </a:rPr>
              <a:t>N</a:t>
            </a:r>
            <a:r>
              <a:rPr lang="en-US" sz="2800" b="0" dirty="0" smtClean="0">
                <a:cs typeface="Calibri" panose="020F0502020204030204" pitchFamily="34" charset="0"/>
              </a:rPr>
              <a:t>o </a:t>
            </a:r>
            <a:r>
              <a:rPr lang="en-US" sz="2800" b="0" dirty="0" smtClean="0">
                <a:cs typeface="Calibri" panose="020F0502020204030204" pitchFamily="34" charset="0"/>
              </a:rPr>
              <a:t>circulating WPV2, but type 2-cases (VDPV2)</a:t>
            </a:r>
          </a:p>
          <a:p>
            <a:pPr marL="514350" lvl="1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endParaRPr lang="en-US" sz="2800" b="0" dirty="0" smtClean="0">
              <a:cs typeface="Calibri" panose="020F0502020204030204" pitchFamily="34" charset="0"/>
            </a:endParaRPr>
          </a:p>
          <a:p>
            <a:pPr marL="514350" lvl="1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800" b="0" dirty="0"/>
              <a:t>T</a:t>
            </a:r>
            <a:r>
              <a:rPr lang="en-US" sz="2800" b="0" dirty="0" smtClean="0"/>
              <a:t>he </a:t>
            </a:r>
            <a:r>
              <a:rPr lang="en-US" sz="2800" b="0" dirty="0"/>
              <a:t>risks associated with the use </a:t>
            </a:r>
            <a:r>
              <a:rPr lang="en-US" sz="2800" b="0" dirty="0" smtClean="0"/>
              <a:t>of </a:t>
            </a:r>
            <a:r>
              <a:rPr lang="en-US" sz="2800" b="0" dirty="0" err="1"/>
              <a:t>tOPV</a:t>
            </a:r>
            <a:r>
              <a:rPr lang="en-US" sz="2800" b="0" dirty="0"/>
              <a:t> outweigh the benefits </a:t>
            </a:r>
            <a:endParaRPr lang="en-US" sz="2800" b="0" dirty="0" smtClean="0"/>
          </a:p>
          <a:p>
            <a:pPr marL="514350" lvl="1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endParaRPr lang="en-US" sz="2800" b="0" dirty="0"/>
          </a:p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en-US" sz="2800" b="0" dirty="0" smtClean="0"/>
              <a:t>Therefore: switch from </a:t>
            </a:r>
            <a:r>
              <a:rPr lang="en-US" sz="2800" b="0" dirty="0" err="1" smtClean="0"/>
              <a:t>tOPV</a:t>
            </a:r>
            <a:r>
              <a:rPr lang="en-US" sz="2800" b="0" dirty="0" smtClean="0"/>
              <a:t> to bOPV. </a:t>
            </a:r>
            <a:endParaRPr lang="en-US" sz="2800" b="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160463"/>
            <a:ext cx="850265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7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switch from </a:t>
            </a:r>
            <a:r>
              <a:rPr lang="en-GB" dirty="0" err="1" smtClean="0"/>
              <a:t>tOPV</a:t>
            </a:r>
            <a:r>
              <a:rPr lang="en-GB" dirty="0" smtClean="0"/>
              <a:t> to </a:t>
            </a:r>
            <a:r>
              <a:rPr lang="en-GB" dirty="0" err="1" smtClean="0"/>
              <a:t>bOPV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484784"/>
            <a:ext cx="5338809" cy="34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3152800" y="1412776"/>
            <a:ext cx="3024336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4728" y="4581128"/>
            <a:ext cx="79208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tOPV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33120" y="4581128"/>
            <a:ext cx="79208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b</a:t>
            </a:r>
            <a:r>
              <a:rPr lang="en-GB" b="1" dirty="0" err="1" smtClean="0"/>
              <a:t>OPV</a:t>
            </a:r>
            <a:endParaRPr lang="en-GB" b="1" dirty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272480" y="5049476"/>
            <a:ext cx="9289032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Organized in all</a:t>
            </a:r>
            <a:r>
              <a:rPr kumimoji="0" lang="en-GB" sz="28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155 </a:t>
            </a:r>
            <a:r>
              <a:rPr kumimoji="0" lang="en-GB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tOPV</a:t>
            </a:r>
            <a:r>
              <a:rPr kumimoji="0" lang="en-GB" sz="28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-using countries in April 2016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203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87" y="-99392"/>
            <a:ext cx="9906000" cy="1219200"/>
          </a:xfrm>
        </p:spPr>
        <p:txBody>
          <a:bodyPr/>
          <a:lstStyle/>
          <a:p>
            <a:r>
              <a:rPr lang="en-GB" dirty="0" smtClean="0">
                <a:effectLst/>
              </a:rPr>
              <a:t>Where are </a:t>
            </a:r>
            <a:r>
              <a:rPr lang="en-GB" dirty="0" smtClean="0">
                <a:effectLst/>
              </a:rPr>
              <a:t>Sabin2 and Sabin2-like viruses now</a:t>
            </a:r>
            <a:r>
              <a:rPr lang="en-GB" dirty="0" smtClean="0">
                <a:effectLst/>
              </a:rPr>
              <a:t>?</a:t>
            </a:r>
            <a:endParaRPr lang="en-GB" dirty="0">
              <a:effectLst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0472" y="1606872"/>
            <a:ext cx="9705528" cy="3785652"/>
          </a:xfrm>
        </p:spPr>
        <p:txBody>
          <a:bodyPr/>
          <a:lstStyle/>
          <a:p>
            <a:pPr marL="628650">
              <a:lnSpc>
                <a:spcPct val="15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2960688" algn="l"/>
              </a:tabLst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Specimens of human origin collected where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Sabin2 was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circulating</a:t>
            </a:r>
          </a:p>
          <a:p>
            <a:pPr marL="628650">
              <a:lnSpc>
                <a:spcPct val="15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2960688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tool collections, respiratory sample collections</a:t>
            </a:r>
          </a:p>
          <a:p>
            <a:pPr marL="628650">
              <a:lnSpc>
                <a:spcPct val="15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2960688" algn="l"/>
              </a:tabLst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Research, surveillance, diagnostic facilities</a:t>
            </a:r>
          </a:p>
          <a:p>
            <a:pPr marL="628650">
              <a:lnSpc>
                <a:spcPct val="15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2960688" algn="l"/>
              </a:tabLst>
            </a:pP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Vaccine 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vials (</a:t>
            </a:r>
            <a:r>
              <a:rPr lang="en-GB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tOPV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, mOPV2)</a:t>
            </a:r>
          </a:p>
          <a:p>
            <a:pPr marL="628650">
              <a:lnSpc>
                <a:spcPct val="15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2960688" algn="l"/>
              </a:tabLst>
            </a:pP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Vaccine </a:t>
            </a: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 plants </a:t>
            </a: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(s-IPV</a:t>
            </a: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>
              <a:lnSpc>
                <a:spcPct val="15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2960688" algn="l"/>
              </a:tabLst>
            </a:pP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associated with clinical trials</a:t>
            </a:r>
          </a:p>
          <a:p>
            <a:pPr marL="628650">
              <a:lnSpc>
                <a:spcPct val="15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  <a:tabLst>
                <a:tab pos="2960688" algn="l"/>
              </a:tabLst>
            </a:pP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… 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482389" y="548680"/>
            <a:ext cx="1439163" cy="153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3152800" y="4571538"/>
            <a:ext cx="6336704" cy="1449750"/>
            <a:chOff x="2664566" y="4423025"/>
            <a:chExt cx="6336704" cy="1449750"/>
          </a:xfrm>
        </p:grpSpPr>
        <p:sp>
          <p:nvSpPr>
            <p:cNvPr id="3" name="TextBox 2"/>
            <p:cNvSpPr txBox="1"/>
            <p:nvPr/>
          </p:nvSpPr>
          <p:spPr>
            <a:xfrm>
              <a:off x="2664566" y="5296711"/>
              <a:ext cx="5030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rgbClr val="000066"/>
                  </a:solidFill>
                </a:defRPr>
              </a:lvl1pPr>
            </a:lstStyle>
            <a:p>
              <a:r>
                <a:rPr lang="en-GB" dirty="0"/>
                <a:t>Wherever it </a:t>
              </a:r>
              <a:r>
                <a:rPr lang="en-GB" u="sng" dirty="0" smtClean="0"/>
                <a:t>needs</a:t>
              </a:r>
              <a:r>
                <a:rPr lang="en-GB" dirty="0" smtClean="0"/>
                <a:t> to be, </a:t>
              </a:r>
              <a:r>
                <a:rPr lang="en-GB" dirty="0"/>
                <a:t>we want it to stay!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59689" y="4423025"/>
              <a:ext cx="1241581" cy="14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90419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560" y="-26504"/>
            <a:ext cx="10155763" cy="1219200"/>
          </a:xfrm>
        </p:spPr>
        <p:txBody>
          <a:bodyPr/>
          <a:lstStyle/>
          <a:p>
            <a:r>
              <a:rPr lang="en-GB" dirty="0" smtClean="0">
                <a:effectLst/>
              </a:rPr>
              <a:t>Containment of type 2 poliovirus (PV2)</a:t>
            </a:r>
            <a:endParaRPr lang="en-GB" dirty="0">
              <a:effectLst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88504" y="4824000"/>
            <a:ext cx="1080120" cy="504056"/>
          </a:xfrm>
          <a:prstGeom prst="roundRect">
            <a:avLst/>
          </a:prstGeom>
          <a:solidFill>
            <a:srgbClr val="FFDDDD"/>
          </a:solidFill>
          <a:ln w="476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8504" y="2348880"/>
            <a:ext cx="1008112" cy="504056"/>
          </a:xfrm>
          <a:prstGeom prst="roundRect">
            <a:avLst/>
          </a:prstGeom>
          <a:solidFill>
            <a:srgbClr val="92D050"/>
          </a:solidFill>
          <a:ln w="476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8504" y="1196752"/>
            <a:ext cx="8928992" cy="4970591"/>
          </a:xfrm>
        </p:spPr>
        <p:txBody>
          <a:bodyPr/>
          <a:lstStyle/>
          <a:p>
            <a:pPr marL="0" indent="0">
              <a:buNone/>
              <a:tabLst>
                <a:tab pos="895350" algn="l"/>
              </a:tabLst>
            </a:pPr>
            <a:r>
              <a:rPr lang="en-GB" sz="2400" b="0" u="sng" dirty="0" smtClean="0"/>
              <a:t>Goal</a:t>
            </a:r>
            <a:r>
              <a:rPr lang="en-GB" sz="2400" b="0" dirty="0" smtClean="0"/>
              <a:t>:	prevent inadvertent or malicious release from facilities and   	transmission of PV2 to people</a:t>
            </a:r>
          </a:p>
          <a:p>
            <a:pPr marL="0" indent="0">
              <a:spcBef>
                <a:spcPts val="3000"/>
              </a:spcBef>
              <a:buSzPct val="120000"/>
              <a:buNone/>
              <a:tabLst>
                <a:tab pos="1708150" algn="l"/>
              </a:tabLst>
            </a:pPr>
            <a:r>
              <a:rPr lang="en-GB" sz="2600" b="0" dirty="0" smtClean="0"/>
              <a:t>Phase I:      </a:t>
            </a:r>
            <a:r>
              <a:rPr lang="en-US" sz="2600" b="0" i="1" dirty="0" smtClean="0"/>
              <a:t>Reduce </a:t>
            </a:r>
            <a:r>
              <a:rPr lang="en-US" sz="2600" b="0" i="1" dirty="0"/>
              <a:t>the number of facilities containing </a:t>
            </a:r>
            <a:r>
              <a:rPr lang="en-US" sz="2600" b="0" i="1" dirty="0" smtClean="0"/>
              <a:t>PV2: </a:t>
            </a:r>
            <a:r>
              <a:rPr lang="en-US" sz="2800" b="0" i="1" dirty="0" smtClean="0"/>
              <a:t>                       </a:t>
            </a:r>
          </a:p>
          <a:p>
            <a:pPr marL="2130425" indent="-438150"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Countries</a:t>
            </a:r>
            <a:r>
              <a:rPr lang="en-US" sz="2400" b="0" dirty="0" smtClean="0">
                <a:solidFill>
                  <a:schemeClr val="tx1"/>
                </a:solidFill>
              </a:rPr>
              <a:t>: identify and destroy </a:t>
            </a:r>
            <a:r>
              <a:rPr lang="en-US" sz="2400" b="0" dirty="0">
                <a:solidFill>
                  <a:schemeClr val="tx1"/>
                </a:solidFill>
              </a:rPr>
              <a:t>unneeded PV2 </a:t>
            </a:r>
          </a:p>
          <a:p>
            <a:pPr marL="2695575" lvl="1" indent="-280988">
              <a:spcBef>
                <a:spcPts val="0"/>
              </a:spcBef>
              <a:buSzPct val="120000"/>
            </a:pPr>
            <a:r>
              <a:rPr lang="en-US" sz="2000" b="0" dirty="0">
                <a:solidFill>
                  <a:schemeClr val="tx1"/>
                </a:solidFill>
              </a:rPr>
              <a:t>WPV2 by end-2015</a:t>
            </a:r>
          </a:p>
          <a:p>
            <a:pPr marL="2695575" lvl="1" indent="-280988">
              <a:spcBef>
                <a:spcPts val="0"/>
              </a:spcBef>
              <a:buSzPct val="120000"/>
            </a:pPr>
            <a:r>
              <a:rPr lang="en-US" sz="2000" b="0" dirty="0" smtClean="0">
                <a:solidFill>
                  <a:schemeClr val="tx1"/>
                </a:solidFill>
              </a:rPr>
              <a:t>OPV2/Sabin2 </a:t>
            </a:r>
            <a:r>
              <a:rPr lang="en-US" sz="2000" b="0" dirty="0">
                <a:solidFill>
                  <a:schemeClr val="tx1"/>
                </a:solidFill>
              </a:rPr>
              <a:t>by July </a:t>
            </a:r>
            <a:r>
              <a:rPr lang="en-US" sz="2000" b="0" dirty="0" smtClean="0">
                <a:solidFill>
                  <a:schemeClr val="tx1"/>
                </a:solidFill>
              </a:rPr>
              <a:t>2016 (draft guidance developed!)</a:t>
            </a:r>
            <a:endParaRPr lang="en-US" sz="2000" b="0" dirty="0">
              <a:solidFill>
                <a:schemeClr val="tx1"/>
              </a:solidFill>
            </a:endParaRPr>
          </a:p>
          <a:p>
            <a:pPr marL="2130425" indent="-438150"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Countries</a:t>
            </a:r>
            <a:r>
              <a:rPr lang="en-US" sz="2400" b="0" dirty="0" smtClean="0">
                <a:solidFill>
                  <a:schemeClr val="tx1"/>
                </a:solidFill>
              </a:rPr>
              <a:t>: designate </a:t>
            </a:r>
            <a:r>
              <a:rPr lang="en-US" sz="2400" b="0" dirty="0">
                <a:solidFill>
                  <a:schemeClr val="tx1"/>
                </a:solidFill>
              </a:rPr>
              <a:t>poliovirus-essential </a:t>
            </a:r>
            <a:r>
              <a:rPr lang="en-US" sz="2400" b="0" dirty="0" smtClean="0">
                <a:solidFill>
                  <a:schemeClr val="tx1"/>
                </a:solidFill>
              </a:rPr>
              <a:t>facilities for </a:t>
            </a:r>
            <a:r>
              <a:rPr lang="en-US" sz="2400" b="0" dirty="0">
                <a:solidFill>
                  <a:schemeClr val="tx1"/>
                </a:solidFill>
              </a:rPr>
              <a:t>needed </a:t>
            </a:r>
            <a:r>
              <a:rPr lang="en-US" sz="2400" b="0" dirty="0" smtClean="0">
                <a:solidFill>
                  <a:schemeClr val="tx1"/>
                </a:solidFill>
              </a:rPr>
              <a:t>PV2</a:t>
            </a:r>
          </a:p>
          <a:p>
            <a:pPr marL="0" indent="0">
              <a:spcBef>
                <a:spcPts val="1800"/>
              </a:spcBef>
              <a:buSzPct val="120000"/>
              <a:buNone/>
              <a:tabLst>
                <a:tab pos="1708150" algn="l"/>
              </a:tabLst>
            </a:pPr>
            <a:r>
              <a:rPr lang="en-GB" sz="2600" b="0" dirty="0" smtClean="0"/>
              <a:t>Phase II:      </a:t>
            </a:r>
            <a:r>
              <a:rPr lang="en-GB" sz="2600" b="0" i="1" dirty="0" smtClean="0"/>
              <a:t>Reduce </a:t>
            </a:r>
            <a:r>
              <a:rPr lang="en-GB" sz="2600" b="0" i="1" dirty="0"/>
              <a:t>risk in remaining </a:t>
            </a:r>
            <a:r>
              <a:rPr lang="en-GB" sz="2600" b="0" i="1" dirty="0" smtClean="0"/>
              <a:t>facilities:</a:t>
            </a:r>
            <a:endParaRPr lang="en-GB" sz="2600" b="0" i="1" dirty="0"/>
          </a:p>
          <a:p>
            <a:pPr marL="2130425" indent="-438150" defTabSz="914099"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n-GB" sz="2400" dirty="0">
                <a:solidFill>
                  <a:schemeClr val="tx1"/>
                </a:solidFill>
              </a:rPr>
              <a:t>Countries and facilities</a:t>
            </a:r>
            <a:r>
              <a:rPr lang="en-GB" sz="2400" b="0" dirty="0">
                <a:solidFill>
                  <a:schemeClr val="tx1"/>
                </a:solidFill>
              </a:rPr>
              <a:t>: </a:t>
            </a:r>
            <a:r>
              <a:rPr lang="en-GB" sz="2400" b="0" dirty="0" smtClean="0">
                <a:solidFill>
                  <a:schemeClr val="tx1"/>
                </a:solidFill>
              </a:rPr>
              <a:t>ensure </a:t>
            </a:r>
            <a:r>
              <a:rPr lang="en-GB" sz="2400" b="0" dirty="0">
                <a:solidFill>
                  <a:schemeClr val="tx1"/>
                </a:solidFill>
              </a:rPr>
              <a:t>appropriate containment of PV2 </a:t>
            </a:r>
            <a:r>
              <a:rPr lang="en-GB" sz="2400" b="0" dirty="0" smtClean="0">
                <a:solidFill>
                  <a:schemeClr val="tx1"/>
                </a:solidFill>
              </a:rPr>
              <a:t>in </a:t>
            </a:r>
            <a:r>
              <a:rPr lang="en-GB" sz="2400" b="0" dirty="0">
                <a:solidFill>
                  <a:schemeClr val="tx1"/>
                </a:solidFill>
              </a:rPr>
              <a:t>designated poliovirus-essential facilities</a:t>
            </a:r>
          </a:p>
        </p:txBody>
      </p:sp>
    </p:spTree>
    <p:extLst>
      <p:ext uri="{BB962C8B-B14F-4D97-AF65-F5344CB8AC3E}">
        <p14:creationId xmlns:p14="http://schemas.microsoft.com/office/powerpoint/2010/main" val="891028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87" y="-99392"/>
            <a:ext cx="9906000" cy="1219200"/>
          </a:xfrm>
        </p:spPr>
        <p:txBody>
          <a:bodyPr/>
          <a:lstStyle/>
          <a:p>
            <a:r>
              <a:rPr lang="en-GB" dirty="0" smtClean="0">
                <a:effectLst/>
              </a:rPr>
              <a:t>Risk of transmission of 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poliovirus from facilities</a:t>
            </a:r>
            <a:endParaRPr lang="en-GB" dirty="0">
              <a:effectLst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0472" y="1368090"/>
            <a:ext cx="9865096" cy="47673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SzPct val="120000"/>
              <a:buNone/>
              <a:tabLst>
                <a:tab pos="2960688" algn="l"/>
              </a:tabLst>
            </a:pPr>
            <a:r>
              <a:rPr lang="en-GB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Poliovirus transmission risk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Likelihood of release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x Consequences of release</a:t>
            </a:r>
            <a:endParaRPr lang="en-GB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37"/>
          <p:cNvGrpSpPr>
            <a:grpSpLocks noChangeAspect="1"/>
          </p:cNvGrpSpPr>
          <p:nvPr/>
        </p:nvGrpSpPr>
        <p:grpSpPr bwMode="auto">
          <a:xfrm>
            <a:off x="2476501" y="1993800"/>
            <a:ext cx="4672013" cy="4027488"/>
            <a:chOff x="1287" y="1125"/>
            <a:chExt cx="2943" cy="2537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 rot="16200000">
              <a:off x="662" y="2063"/>
              <a:ext cx="149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Likelihood of release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22" name="Group 6"/>
            <p:cNvGrpSpPr>
              <a:grpSpLocks noChangeAspect="1"/>
            </p:cNvGrpSpPr>
            <p:nvPr/>
          </p:nvGrpSpPr>
          <p:grpSpPr bwMode="auto">
            <a:xfrm>
              <a:off x="1628" y="1139"/>
              <a:ext cx="2587" cy="2242"/>
              <a:chOff x="1356" y="1008"/>
              <a:chExt cx="2692" cy="2332"/>
            </a:xfrm>
          </p:grpSpPr>
          <p:sp>
            <p:nvSpPr>
              <p:cNvPr id="35" name="Rectangle 7"/>
              <p:cNvSpPr>
                <a:spLocks noChangeAspect="1" noChangeArrowheads="1"/>
              </p:cNvSpPr>
              <p:nvPr/>
            </p:nvSpPr>
            <p:spPr bwMode="auto">
              <a:xfrm>
                <a:off x="3512" y="2165"/>
                <a:ext cx="379" cy="117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512" y="1008"/>
                <a:ext cx="379" cy="1198"/>
              </a:xfrm>
              <a:prstGeom prst="rect">
                <a:avLst/>
              </a:prstGeom>
              <a:gradFill rotWithShape="0">
                <a:gsLst>
                  <a:gs pos="0">
                    <a:srgbClr val="AC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9"/>
              <p:cNvSpPr>
                <a:spLocks noChangeAspect="1" noChangeArrowheads="1"/>
              </p:cNvSpPr>
              <p:nvPr/>
            </p:nvSpPr>
            <p:spPr bwMode="auto">
              <a:xfrm>
                <a:off x="1705" y="1008"/>
                <a:ext cx="379" cy="117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356" y="1008"/>
                <a:ext cx="357" cy="1157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072" y="1008"/>
                <a:ext cx="378" cy="1166"/>
              </a:xfrm>
              <a:prstGeom prst="rect">
                <a:avLst/>
              </a:prstGeom>
              <a:gradFill rotWithShape="0">
                <a:gsLst>
                  <a:gs pos="0">
                    <a:srgbClr val="EA5F00"/>
                  </a:gs>
                  <a:gs pos="100000">
                    <a:srgbClr val="FF9933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2786" y="1008"/>
                <a:ext cx="379" cy="1198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76A0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356" y="2159"/>
                <a:ext cx="357" cy="1180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713" y="2165"/>
                <a:ext cx="371" cy="1174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2072" y="2149"/>
                <a:ext cx="378" cy="1191"/>
              </a:xfrm>
              <a:prstGeom prst="rect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D72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2786" y="2165"/>
                <a:ext cx="379" cy="1174"/>
              </a:xfrm>
              <a:prstGeom prst="rect">
                <a:avLst/>
              </a:prstGeom>
              <a:gradFill rotWithShape="0">
                <a:gsLst>
                  <a:gs pos="0">
                    <a:srgbClr val="FA6500"/>
                  </a:gs>
                  <a:gs pos="100000">
                    <a:srgbClr val="FFD10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438" y="1008"/>
                <a:ext cx="348" cy="1166"/>
              </a:xfrm>
              <a:prstGeom prst="rect">
                <a:avLst/>
              </a:prstGeom>
              <a:gradFill rotWithShape="0">
                <a:gsLst>
                  <a:gs pos="0">
                    <a:srgbClr val="D20000"/>
                  </a:gs>
                  <a:gs pos="100000">
                    <a:srgbClr val="FF781D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2438" y="2165"/>
                <a:ext cx="348" cy="1174"/>
              </a:xfrm>
              <a:prstGeom prst="rect">
                <a:avLst/>
              </a:prstGeom>
              <a:gradFill rotWithShape="0">
                <a:gsLst>
                  <a:gs pos="0">
                    <a:srgbClr val="FF7415"/>
                  </a:gs>
                  <a:gs pos="100000">
                    <a:srgbClr val="FFD72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165" y="1008"/>
                <a:ext cx="378" cy="1198"/>
              </a:xfrm>
              <a:prstGeom prst="rect">
                <a:avLst/>
              </a:prstGeom>
              <a:gradFill rotWithShape="0">
                <a:gsLst>
                  <a:gs pos="0">
                    <a:srgbClr val="BC0000"/>
                  </a:gs>
                  <a:gs pos="100000">
                    <a:srgbClr val="FD490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165" y="2165"/>
                <a:ext cx="378" cy="1174"/>
              </a:xfrm>
              <a:prstGeom prst="rect">
                <a:avLst/>
              </a:prstGeom>
              <a:gradFill rotWithShape="0">
                <a:gsLst>
                  <a:gs pos="0">
                    <a:srgbClr val="FF4A0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859" y="1008"/>
                <a:ext cx="189" cy="1198"/>
              </a:xfrm>
              <a:prstGeom prst="rect">
                <a:avLst/>
              </a:prstGeom>
              <a:gradFill rotWithShape="0">
                <a:gsLst>
                  <a:gs pos="0">
                    <a:srgbClr val="9C0000"/>
                  </a:gs>
                  <a:gs pos="100000">
                    <a:srgbClr val="E20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859" y="2165"/>
                <a:ext cx="189" cy="1174"/>
              </a:xfrm>
              <a:prstGeom prst="rect">
                <a:avLst/>
              </a:prstGeom>
              <a:gradFill rotWithShape="0">
                <a:gsLst>
                  <a:gs pos="0">
                    <a:srgbClr val="E40000"/>
                  </a:gs>
                  <a:gs pos="100000">
                    <a:srgbClr val="EEC1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3" name="Picture 23" descr="security ris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8" y="1125"/>
              <a:ext cx="2602" cy="2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24"/>
            <p:cNvSpPr txBox="1">
              <a:spLocks noChangeAspect="1" noChangeArrowheads="1"/>
            </p:cNvSpPr>
            <p:nvPr/>
          </p:nvSpPr>
          <p:spPr bwMode="auto">
            <a:xfrm>
              <a:off x="3740" y="1173"/>
              <a:ext cx="42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Very </a:t>
              </a:r>
            </a:p>
            <a:p>
              <a:r>
                <a:rPr lang="en-US" sz="1600" b="1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26" name="Text Box 25"/>
            <p:cNvSpPr txBox="1">
              <a:spLocks noChangeAspect="1" noChangeArrowheads="1"/>
            </p:cNvSpPr>
            <p:nvPr/>
          </p:nvSpPr>
          <p:spPr bwMode="auto">
            <a:xfrm>
              <a:off x="2121" y="3429"/>
              <a:ext cx="15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Consequences of release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Line 26"/>
            <p:cNvSpPr>
              <a:spLocks noChangeAspect="1" noChangeShapeType="1"/>
            </p:cNvSpPr>
            <p:nvPr/>
          </p:nvSpPr>
          <p:spPr bwMode="auto">
            <a:xfrm>
              <a:off x="1621" y="1143"/>
              <a:ext cx="0" cy="2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>
              <a:spLocks noChangeAspect="1" noChangeArrowheads="1"/>
            </p:cNvSpPr>
            <p:nvPr/>
          </p:nvSpPr>
          <p:spPr bwMode="auto">
            <a:xfrm>
              <a:off x="1621" y="1143"/>
              <a:ext cx="7" cy="22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>
              <a:spLocks noChangeAspect="1" noChangeArrowheads="1"/>
            </p:cNvSpPr>
            <p:nvPr/>
          </p:nvSpPr>
          <p:spPr bwMode="auto">
            <a:xfrm>
              <a:off x="1628" y="3372"/>
              <a:ext cx="2567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29"/>
            <p:cNvSpPr>
              <a:spLocks noChangeAspect="1" noChangeShapeType="1"/>
            </p:cNvSpPr>
            <p:nvPr/>
          </p:nvSpPr>
          <p:spPr bwMode="auto">
            <a:xfrm>
              <a:off x="1628" y="3372"/>
              <a:ext cx="25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Text Box 30"/>
            <p:cNvSpPr txBox="1">
              <a:spLocks noChangeAspect="1" noChangeArrowheads="1"/>
            </p:cNvSpPr>
            <p:nvPr/>
          </p:nvSpPr>
          <p:spPr bwMode="auto">
            <a:xfrm>
              <a:off x="1724" y="2949"/>
              <a:ext cx="42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Very </a:t>
              </a:r>
            </a:p>
            <a:p>
              <a:r>
                <a:rPr lang="en-US" sz="1600" b="1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32" name="Text Box 31"/>
            <p:cNvSpPr txBox="1">
              <a:spLocks noChangeAspect="1" noChangeArrowheads="1"/>
            </p:cNvSpPr>
            <p:nvPr/>
          </p:nvSpPr>
          <p:spPr bwMode="auto">
            <a:xfrm>
              <a:off x="2252" y="2517"/>
              <a:ext cx="3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33" name="Text Box 32"/>
            <p:cNvSpPr txBox="1">
              <a:spLocks noChangeAspect="1" noChangeArrowheads="1"/>
            </p:cNvSpPr>
            <p:nvPr/>
          </p:nvSpPr>
          <p:spPr bwMode="auto">
            <a:xfrm>
              <a:off x="2588" y="2229"/>
              <a:ext cx="68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34" name="Text Box 33"/>
            <p:cNvSpPr txBox="1">
              <a:spLocks noChangeAspect="1" noChangeArrowheads="1"/>
            </p:cNvSpPr>
            <p:nvPr/>
          </p:nvSpPr>
          <p:spPr bwMode="auto">
            <a:xfrm>
              <a:off x="3116" y="1893"/>
              <a:ext cx="3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High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446534" y="2276872"/>
            <a:ext cx="1986186" cy="648072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Number of facilities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57528" y="5160373"/>
            <a:ext cx="2448000" cy="788907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fontAlgn="t"/>
            <a:r>
              <a:rPr lang="en-US" b="1" dirty="0" smtClean="0">
                <a:solidFill>
                  <a:srgbClr val="000000"/>
                </a:solidFill>
              </a:rPr>
              <a:t>Population </a:t>
            </a:r>
            <a:r>
              <a:rPr lang="en-US" b="1" dirty="0">
                <a:solidFill>
                  <a:srgbClr val="000000"/>
                </a:solidFill>
              </a:rPr>
              <a:t>immunity</a:t>
            </a:r>
            <a:endParaRPr lang="en-GB" b="1" dirty="0">
              <a:solidFill>
                <a:srgbClr val="000000"/>
              </a:solidFill>
              <a:latin typeface="Arial"/>
            </a:endParaRPr>
          </a:p>
          <a:p>
            <a:pPr fontAlgn="t"/>
            <a:r>
              <a:rPr lang="en-US" b="1" dirty="0">
                <a:solidFill>
                  <a:srgbClr val="000000"/>
                </a:solidFill>
              </a:rPr>
              <a:t>Environment &amp; location </a:t>
            </a:r>
            <a:endParaRPr lang="en-GB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388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ounded Rectangle 145"/>
          <p:cNvSpPr/>
          <p:nvPr/>
        </p:nvSpPr>
        <p:spPr bwMode="auto">
          <a:xfrm>
            <a:off x="567429" y="404664"/>
            <a:ext cx="1845211" cy="504056"/>
          </a:xfrm>
          <a:prstGeom prst="roundRect">
            <a:avLst/>
          </a:prstGeom>
          <a:solidFill>
            <a:srgbClr val="92D050"/>
          </a:solidFill>
          <a:ln w="476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Phase I: </a:t>
            </a:r>
            <a:r>
              <a:rPr lang="en-GB" b="1" i="1" dirty="0">
                <a:solidFill>
                  <a:srgbClr val="C00000"/>
                </a:solidFill>
                <a:effectLst/>
              </a:rPr>
              <a:t>Reduce number of </a:t>
            </a:r>
            <a:r>
              <a:rPr lang="en-GB" b="1" i="1" dirty="0" smtClean="0">
                <a:solidFill>
                  <a:srgbClr val="C00000"/>
                </a:solidFill>
                <a:effectLst/>
              </a:rPr>
              <a:t>facilities</a:t>
            </a:r>
            <a:endParaRPr lang="en-GB" b="1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37793" y="5752038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Facilities with PV2 materials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00473" y="1196752"/>
            <a:ext cx="939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curre</a:t>
            </a:r>
            <a:r>
              <a:rPr lang="en-GB" dirty="0">
                <a:solidFill>
                  <a:srgbClr val="000000"/>
                </a:solidFill>
              </a:rPr>
              <a:t>nt relative risk of release </a:t>
            </a:r>
            <a:r>
              <a:rPr lang="en-GB" dirty="0" smtClean="0">
                <a:solidFill>
                  <a:srgbClr val="000000"/>
                </a:solidFill>
              </a:rPr>
              <a:t>is decreasing </a:t>
            </a:r>
            <a:r>
              <a:rPr lang="en-GB" dirty="0">
                <a:solidFill>
                  <a:srgbClr val="000000"/>
                </a:solidFill>
              </a:rPr>
              <a:t>as </a:t>
            </a:r>
            <a:r>
              <a:rPr lang="en-GB" dirty="0" smtClean="0">
                <a:solidFill>
                  <a:srgbClr val="000000"/>
                </a:solidFill>
              </a:rPr>
              <a:t>the number </a:t>
            </a:r>
            <a:r>
              <a:rPr lang="en-GB" dirty="0">
                <a:solidFill>
                  <a:srgbClr val="000000"/>
                </a:solidFill>
              </a:rPr>
              <a:t>of facilities holding PV2 is </a:t>
            </a:r>
            <a:r>
              <a:rPr lang="en-GB" dirty="0" smtClean="0">
                <a:solidFill>
                  <a:srgbClr val="000000"/>
                </a:solidFill>
              </a:rPr>
              <a:t>decreasing. </a:t>
            </a:r>
            <a:r>
              <a:rPr lang="en-GB" dirty="0">
                <a:solidFill>
                  <a:srgbClr val="000000"/>
                </a:solidFill>
              </a:rPr>
              <a:t>Destruction of stocks </a:t>
            </a:r>
            <a:r>
              <a:rPr lang="en-GB" dirty="0" smtClean="0">
                <a:solidFill>
                  <a:srgbClr val="000000"/>
                </a:solidFill>
              </a:rPr>
              <a:t>is reducing </a:t>
            </a:r>
            <a:r>
              <a:rPr lang="en-GB" dirty="0">
                <a:solidFill>
                  <a:srgbClr val="000000"/>
                </a:solidFill>
              </a:rPr>
              <a:t>the number of facilities and the risk of release.</a:t>
            </a:r>
          </a:p>
          <a:p>
            <a:r>
              <a:rPr lang="en-GB" dirty="0">
                <a:solidFill>
                  <a:srgbClr val="000000"/>
                </a:solidFill>
              </a:rPr>
              <a:t>Consequences of release depend on immunization coverage of population and location of facilities.</a:t>
            </a:r>
          </a:p>
        </p:txBody>
      </p:sp>
      <p:grpSp>
        <p:nvGrpSpPr>
          <p:cNvPr id="4" name="Group 37"/>
          <p:cNvGrpSpPr>
            <a:grpSpLocks noChangeAspect="1"/>
          </p:cNvGrpSpPr>
          <p:nvPr/>
        </p:nvGrpSpPr>
        <p:grpSpPr bwMode="auto">
          <a:xfrm>
            <a:off x="567430" y="2485291"/>
            <a:ext cx="3621835" cy="3175957"/>
            <a:chOff x="1257" y="1125"/>
            <a:chExt cx="2973" cy="2607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 rot="16200000">
              <a:off x="564" y="2137"/>
              <a:ext cx="1689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Likelihood of release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 bwMode="auto">
            <a:xfrm>
              <a:off x="1628" y="1139"/>
              <a:ext cx="2587" cy="2242"/>
              <a:chOff x="1356" y="1008"/>
              <a:chExt cx="2692" cy="2332"/>
            </a:xfrm>
          </p:grpSpPr>
          <p:sp>
            <p:nvSpPr>
              <p:cNvPr id="19" name="Rectangle 7"/>
              <p:cNvSpPr>
                <a:spLocks noChangeAspect="1" noChangeArrowheads="1"/>
              </p:cNvSpPr>
              <p:nvPr/>
            </p:nvSpPr>
            <p:spPr bwMode="auto">
              <a:xfrm>
                <a:off x="3512" y="2165"/>
                <a:ext cx="379" cy="117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512" y="1008"/>
                <a:ext cx="379" cy="1198"/>
              </a:xfrm>
              <a:prstGeom prst="rect">
                <a:avLst/>
              </a:prstGeom>
              <a:gradFill rotWithShape="0">
                <a:gsLst>
                  <a:gs pos="0">
                    <a:srgbClr val="AC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9"/>
              <p:cNvSpPr>
                <a:spLocks noChangeAspect="1" noChangeArrowheads="1"/>
              </p:cNvSpPr>
              <p:nvPr/>
            </p:nvSpPr>
            <p:spPr bwMode="auto">
              <a:xfrm>
                <a:off x="1705" y="1008"/>
                <a:ext cx="379" cy="117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356" y="1008"/>
                <a:ext cx="357" cy="1157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072" y="1008"/>
                <a:ext cx="378" cy="1166"/>
              </a:xfrm>
              <a:prstGeom prst="rect">
                <a:avLst/>
              </a:prstGeom>
              <a:gradFill rotWithShape="0">
                <a:gsLst>
                  <a:gs pos="0">
                    <a:srgbClr val="EA5F00"/>
                  </a:gs>
                  <a:gs pos="100000">
                    <a:srgbClr val="FF9933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2786" y="1008"/>
                <a:ext cx="379" cy="1198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76A0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356" y="2159"/>
                <a:ext cx="357" cy="1180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713" y="2165"/>
                <a:ext cx="371" cy="1174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2072" y="2149"/>
                <a:ext cx="378" cy="1191"/>
              </a:xfrm>
              <a:prstGeom prst="rect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D72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2786" y="2165"/>
                <a:ext cx="379" cy="1174"/>
              </a:xfrm>
              <a:prstGeom prst="rect">
                <a:avLst/>
              </a:prstGeom>
              <a:gradFill rotWithShape="0">
                <a:gsLst>
                  <a:gs pos="0">
                    <a:srgbClr val="FA6500"/>
                  </a:gs>
                  <a:gs pos="100000">
                    <a:srgbClr val="FFD10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438" y="1008"/>
                <a:ext cx="348" cy="1166"/>
              </a:xfrm>
              <a:prstGeom prst="rect">
                <a:avLst/>
              </a:prstGeom>
              <a:gradFill rotWithShape="0">
                <a:gsLst>
                  <a:gs pos="0">
                    <a:srgbClr val="D20000"/>
                  </a:gs>
                  <a:gs pos="100000">
                    <a:srgbClr val="FF781D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2438" y="2165"/>
                <a:ext cx="348" cy="1174"/>
              </a:xfrm>
              <a:prstGeom prst="rect">
                <a:avLst/>
              </a:prstGeom>
              <a:gradFill rotWithShape="0">
                <a:gsLst>
                  <a:gs pos="0">
                    <a:srgbClr val="FF7415"/>
                  </a:gs>
                  <a:gs pos="100000">
                    <a:srgbClr val="FFD72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165" y="1008"/>
                <a:ext cx="378" cy="1198"/>
              </a:xfrm>
              <a:prstGeom prst="rect">
                <a:avLst/>
              </a:prstGeom>
              <a:gradFill rotWithShape="0">
                <a:gsLst>
                  <a:gs pos="0">
                    <a:srgbClr val="BC0000"/>
                  </a:gs>
                  <a:gs pos="100000">
                    <a:srgbClr val="FD490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165" y="2165"/>
                <a:ext cx="378" cy="1174"/>
              </a:xfrm>
              <a:prstGeom prst="rect">
                <a:avLst/>
              </a:prstGeom>
              <a:gradFill rotWithShape="0">
                <a:gsLst>
                  <a:gs pos="0">
                    <a:srgbClr val="FF4A0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859" y="1008"/>
                <a:ext cx="189" cy="1198"/>
              </a:xfrm>
              <a:prstGeom prst="rect">
                <a:avLst/>
              </a:prstGeom>
              <a:gradFill rotWithShape="0">
                <a:gsLst>
                  <a:gs pos="0">
                    <a:srgbClr val="9C0000"/>
                  </a:gs>
                  <a:gs pos="100000">
                    <a:srgbClr val="E20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859" y="2165"/>
                <a:ext cx="189" cy="1174"/>
              </a:xfrm>
              <a:prstGeom prst="rect">
                <a:avLst/>
              </a:prstGeom>
              <a:gradFill rotWithShape="0">
                <a:gsLst>
                  <a:gs pos="0">
                    <a:srgbClr val="E40000"/>
                  </a:gs>
                  <a:gs pos="100000">
                    <a:srgbClr val="EEC1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7" name="Picture 23" descr="security ris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28" y="1125"/>
              <a:ext cx="2602" cy="2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4"/>
            <p:cNvSpPr txBox="1">
              <a:spLocks noChangeAspect="1" noChangeArrowheads="1"/>
            </p:cNvSpPr>
            <p:nvPr/>
          </p:nvSpPr>
          <p:spPr bwMode="auto">
            <a:xfrm>
              <a:off x="3740" y="1173"/>
              <a:ext cx="42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Very </a:t>
              </a:r>
            </a:p>
            <a:p>
              <a:r>
                <a:rPr lang="en-US" sz="1600" b="1" dirty="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10" name="Text Box 25"/>
            <p:cNvSpPr txBox="1">
              <a:spLocks noChangeAspect="1" noChangeArrowheads="1"/>
            </p:cNvSpPr>
            <p:nvPr/>
          </p:nvSpPr>
          <p:spPr bwMode="auto">
            <a:xfrm>
              <a:off x="1941" y="3429"/>
              <a:ext cx="2029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Consequences of release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Line 26"/>
            <p:cNvSpPr>
              <a:spLocks noChangeAspect="1" noChangeShapeType="1"/>
            </p:cNvSpPr>
            <p:nvPr/>
          </p:nvSpPr>
          <p:spPr bwMode="auto">
            <a:xfrm>
              <a:off x="1621" y="1143"/>
              <a:ext cx="0" cy="2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27"/>
            <p:cNvSpPr>
              <a:spLocks noChangeAspect="1" noChangeArrowheads="1"/>
            </p:cNvSpPr>
            <p:nvPr/>
          </p:nvSpPr>
          <p:spPr bwMode="auto">
            <a:xfrm>
              <a:off x="1621" y="1143"/>
              <a:ext cx="7" cy="22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28"/>
            <p:cNvSpPr>
              <a:spLocks noChangeAspect="1" noChangeArrowheads="1"/>
            </p:cNvSpPr>
            <p:nvPr/>
          </p:nvSpPr>
          <p:spPr bwMode="auto">
            <a:xfrm>
              <a:off x="1628" y="3372"/>
              <a:ext cx="2567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29"/>
            <p:cNvSpPr>
              <a:spLocks noChangeAspect="1" noChangeShapeType="1"/>
            </p:cNvSpPr>
            <p:nvPr/>
          </p:nvSpPr>
          <p:spPr bwMode="auto">
            <a:xfrm>
              <a:off x="1628" y="3372"/>
              <a:ext cx="25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30"/>
            <p:cNvSpPr txBox="1">
              <a:spLocks noChangeAspect="1" noChangeArrowheads="1"/>
            </p:cNvSpPr>
            <p:nvPr/>
          </p:nvSpPr>
          <p:spPr bwMode="auto">
            <a:xfrm>
              <a:off x="1724" y="2949"/>
              <a:ext cx="42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Very </a:t>
              </a:r>
            </a:p>
            <a:p>
              <a:r>
                <a:rPr lang="en-US" sz="1600" b="1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6" name="Text Box 31"/>
            <p:cNvSpPr txBox="1">
              <a:spLocks noChangeAspect="1" noChangeArrowheads="1"/>
            </p:cNvSpPr>
            <p:nvPr/>
          </p:nvSpPr>
          <p:spPr bwMode="auto">
            <a:xfrm>
              <a:off x="2252" y="2517"/>
              <a:ext cx="3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17" name="Text Box 32"/>
            <p:cNvSpPr txBox="1">
              <a:spLocks noChangeAspect="1" noChangeArrowheads="1"/>
            </p:cNvSpPr>
            <p:nvPr/>
          </p:nvSpPr>
          <p:spPr bwMode="auto">
            <a:xfrm>
              <a:off x="2588" y="2229"/>
              <a:ext cx="68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Moderate</a:t>
              </a:r>
            </a:p>
          </p:txBody>
        </p:sp>
        <p:sp>
          <p:nvSpPr>
            <p:cNvPr id="18" name="Text Box 33"/>
            <p:cNvSpPr txBox="1">
              <a:spLocks noChangeAspect="1" noChangeArrowheads="1"/>
            </p:cNvSpPr>
            <p:nvPr/>
          </p:nvSpPr>
          <p:spPr bwMode="auto">
            <a:xfrm>
              <a:off x="3116" y="1893"/>
              <a:ext cx="3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High</a:t>
              </a:r>
            </a:p>
          </p:txBody>
        </p:sp>
      </p:grpSp>
      <p:sp>
        <p:nvSpPr>
          <p:cNvPr id="71" name="Right Arrow 70"/>
          <p:cNvSpPr/>
          <p:nvPr/>
        </p:nvSpPr>
        <p:spPr bwMode="auto">
          <a:xfrm>
            <a:off x="4520952" y="3573550"/>
            <a:ext cx="792088" cy="479987"/>
          </a:xfrm>
          <a:prstGeom prst="rightArrow">
            <a:avLst/>
          </a:prstGeom>
          <a:solidFill>
            <a:srgbClr val="00206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44251" y="3285518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destruction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592" y="2185119"/>
            <a:ext cx="2473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Risk of reintroduction (Oct 2015)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30" name="Flowchart: Connector 129"/>
          <p:cNvSpPr/>
          <p:nvPr/>
        </p:nvSpPr>
        <p:spPr bwMode="auto">
          <a:xfrm>
            <a:off x="2542583" y="2599734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1" name="Flowchart: Connector 130"/>
          <p:cNvSpPr/>
          <p:nvPr/>
        </p:nvSpPr>
        <p:spPr bwMode="auto">
          <a:xfrm>
            <a:off x="2406508" y="2871389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2" name="Flowchart: Connector 131"/>
          <p:cNvSpPr/>
          <p:nvPr/>
        </p:nvSpPr>
        <p:spPr bwMode="auto">
          <a:xfrm>
            <a:off x="1466583" y="2622924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" name="Flowchart: Connector 132"/>
          <p:cNvSpPr/>
          <p:nvPr/>
        </p:nvSpPr>
        <p:spPr bwMode="auto">
          <a:xfrm>
            <a:off x="1616662" y="2881877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4" name="Flowchart: Connector 133"/>
          <p:cNvSpPr/>
          <p:nvPr/>
        </p:nvSpPr>
        <p:spPr bwMode="auto">
          <a:xfrm>
            <a:off x="1737669" y="2601324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5" name="Flowchart: Connector 134"/>
          <p:cNvSpPr/>
          <p:nvPr/>
        </p:nvSpPr>
        <p:spPr bwMode="auto">
          <a:xfrm>
            <a:off x="2022844" y="2944260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" name="Flowchart: Connector 135"/>
          <p:cNvSpPr/>
          <p:nvPr/>
        </p:nvSpPr>
        <p:spPr bwMode="auto">
          <a:xfrm>
            <a:off x="2131001" y="2615724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7" name="Flowchart: Connector 136"/>
          <p:cNvSpPr/>
          <p:nvPr/>
        </p:nvSpPr>
        <p:spPr bwMode="auto">
          <a:xfrm>
            <a:off x="1280469" y="2904580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8" name="Flowchart: Connector 137"/>
          <p:cNvSpPr/>
          <p:nvPr/>
        </p:nvSpPr>
        <p:spPr bwMode="auto">
          <a:xfrm>
            <a:off x="992560" y="2668015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9" name="Flowchart: Connector 138"/>
          <p:cNvSpPr/>
          <p:nvPr/>
        </p:nvSpPr>
        <p:spPr bwMode="auto">
          <a:xfrm>
            <a:off x="1009383" y="2929434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0" name="Flowchart: Connector 139"/>
          <p:cNvSpPr/>
          <p:nvPr/>
        </p:nvSpPr>
        <p:spPr bwMode="auto">
          <a:xfrm>
            <a:off x="1168901" y="2642789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1" name="Flowchart: Connector 140"/>
          <p:cNvSpPr/>
          <p:nvPr/>
        </p:nvSpPr>
        <p:spPr bwMode="auto">
          <a:xfrm>
            <a:off x="1028792" y="3208776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2" name="Flowchart: Connector 141"/>
          <p:cNvSpPr/>
          <p:nvPr/>
        </p:nvSpPr>
        <p:spPr bwMode="auto">
          <a:xfrm>
            <a:off x="1485992" y="3225324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" name="Flowchart: Connector 142"/>
          <p:cNvSpPr/>
          <p:nvPr/>
        </p:nvSpPr>
        <p:spPr bwMode="auto">
          <a:xfrm>
            <a:off x="1770580" y="3091252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4" name="Flowchart: Connector 143"/>
          <p:cNvSpPr/>
          <p:nvPr/>
        </p:nvSpPr>
        <p:spPr bwMode="auto">
          <a:xfrm>
            <a:off x="2189664" y="3091252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5" name="Flowchart: Connector 144"/>
          <p:cNvSpPr/>
          <p:nvPr/>
        </p:nvSpPr>
        <p:spPr bwMode="auto">
          <a:xfrm>
            <a:off x="2506796" y="3221541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35621" y="2185119"/>
            <a:ext cx="3621835" cy="3476129"/>
            <a:chOff x="5435621" y="2185119"/>
            <a:chExt cx="3621835" cy="3476129"/>
          </a:xfrm>
        </p:grpSpPr>
        <p:grpSp>
          <p:nvGrpSpPr>
            <p:cNvPr id="36" name="Group 35"/>
            <p:cNvGrpSpPr/>
            <p:nvPr/>
          </p:nvGrpSpPr>
          <p:grpSpPr>
            <a:xfrm>
              <a:off x="5435621" y="2185119"/>
              <a:ext cx="3621835" cy="3476129"/>
              <a:chOff x="5435621" y="2185119"/>
              <a:chExt cx="3621835" cy="3476129"/>
            </a:xfrm>
          </p:grpSpPr>
          <p:grpSp>
            <p:nvGrpSpPr>
              <p:cNvPr id="91" name="Group 37"/>
              <p:cNvGrpSpPr>
                <a:grpSpLocks noChangeAspect="1"/>
              </p:cNvGrpSpPr>
              <p:nvPr/>
            </p:nvGrpSpPr>
            <p:grpSpPr bwMode="auto">
              <a:xfrm>
                <a:off x="5435621" y="2485291"/>
                <a:ext cx="3621835" cy="3175957"/>
                <a:chOff x="1257" y="1125"/>
                <a:chExt cx="2973" cy="2607"/>
              </a:xfrm>
            </p:grpSpPr>
            <p:sp>
              <p:nvSpPr>
                <p:cNvPr id="92" name="Text Box 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64" y="2137"/>
                  <a:ext cx="1689" cy="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00"/>
                      </a:solidFill>
                    </a:rPr>
                    <a:t>Likelihood of release</a:t>
                  </a:r>
                  <a:endParaRPr lang="en-US" b="1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3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628" y="1139"/>
                  <a:ext cx="2587" cy="2242"/>
                  <a:chOff x="1356" y="1008"/>
                  <a:chExt cx="2692" cy="2332"/>
                </a:xfrm>
              </p:grpSpPr>
              <p:sp>
                <p:nvSpPr>
                  <p:cNvPr id="105" name="Rectangle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12" y="2165"/>
                    <a:ext cx="379" cy="117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6" name="Rectangl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12" y="1008"/>
                    <a:ext cx="379" cy="11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C0000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7" name="Rectangl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05" y="1008"/>
                    <a:ext cx="379" cy="117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8" name="Rectangl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56" y="1008"/>
                    <a:ext cx="357" cy="1157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" name="Rectangle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2" y="1008"/>
                    <a:ext cx="378" cy="116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EA5F00"/>
                      </a:gs>
                      <a:gs pos="100000">
                        <a:srgbClr val="FF9933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0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6" y="1008"/>
                    <a:ext cx="379" cy="11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F76A0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56" y="2159"/>
                    <a:ext cx="357" cy="118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99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2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13" y="2165"/>
                    <a:ext cx="371" cy="117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2" y="2149"/>
                    <a:ext cx="378" cy="11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D72B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6" y="2165"/>
                    <a:ext cx="379" cy="117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A6500"/>
                      </a:gs>
                      <a:gs pos="100000">
                        <a:srgbClr val="FFD10B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5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38" y="1008"/>
                    <a:ext cx="348" cy="116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D20000"/>
                      </a:gs>
                      <a:gs pos="100000">
                        <a:srgbClr val="FF781D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6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38" y="2165"/>
                    <a:ext cx="348" cy="117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7415"/>
                      </a:gs>
                      <a:gs pos="100000">
                        <a:srgbClr val="FFD72B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5" y="1008"/>
                    <a:ext cx="378" cy="11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BC0000"/>
                      </a:gs>
                      <a:gs pos="100000">
                        <a:srgbClr val="FD4909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5" y="2165"/>
                    <a:ext cx="378" cy="117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4A01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9" y="1008"/>
                    <a:ext cx="189" cy="11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C0000"/>
                      </a:gs>
                      <a:gs pos="100000">
                        <a:srgbClr val="E200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0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9" y="2165"/>
                    <a:ext cx="189" cy="117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E40000"/>
                      </a:gs>
                      <a:gs pos="100000">
                        <a:srgbClr val="EEC1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94" name="Picture 23" descr="security risk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628" y="1125"/>
                  <a:ext cx="2602" cy="2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5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40" y="1173"/>
                  <a:ext cx="429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Very </a:t>
                  </a:r>
                </a:p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High</a:t>
                  </a:r>
                </a:p>
              </p:txBody>
            </p:sp>
            <p:sp>
              <p:nvSpPr>
                <p:cNvPr id="96" name="Text Box 2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41" y="3429"/>
                  <a:ext cx="2029" cy="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00"/>
                      </a:solidFill>
                    </a:rPr>
                    <a:t>Consequences of release</a:t>
                  </a:r>
                  <a:endParaRPr 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1621" y="1143"/>
                  <a:ext cx="0" cy="22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621" y="1143"/>
                  <a:ext cx="7" cy="22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628" y="3372"/>
                  <a:ext cx="2567" cy="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628" y="3372"/>
                  <a:ext cx="256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24" y="2949"/>
                  <a:ext cx="429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Very </a:t>
                  </a:r>
                </a:p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Low</a:t>
                  </a:r>
                </a:p>
              </p:txBody>
            </p:sp>
            <p:sp>
              <p:nvSpPr>
                <p:cNvPr id="102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252" y="2517"/>
                  <a:ext cx="37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Low</a:t>
                  </a:r>
                </a:p>
              </p:txBody>
            </p:sp>
            <p:sp>
              <p:nvSpPr>
                <p:cNvPr id="103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88" y="2229"/>
                  <a:ext cx="686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0000"/>
                      </a:solidFill>
                    </a:rPr>
                    <a:t>Moderate</a:t>
                  </a:r>
                  <a:endParaRPr lang="en-US" sz="16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16" y="1893"/>
                  <a:ext cx="39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rgbClr val="000000"/>
                      </a:solidFill>
                    </a:rPr>
                    <a:t>High</a:t>
                  </a: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5960261" y="2185119"/>
                <a:ext cx="30251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000000"/>
                    </a:solidFill>
                  </a:rPr>
                  <a:t>Risk of reintroduction at end of Phase I </a:t>
                </a:r>
                <a:endParaRPr lang="en-GB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5" name="Flowchart: Connector 154"/>
            <p:cNvSpPr/>
            <p:nvPr/>
          </p:nvSpPr>
          <p:spPr bwMode="auto">
            <a:xfrm>
              <a:off x="7027545" y="2708920"/>
              <a:ext cx="333088" cy="326899"/>
            </a:xfrm>
            <a:prstGeom prst="flowChartConnector">
              <a:avLst/>
            </a:prstGeom>
            <a:solidFill>
              <a:srgbClr val="92D050"/>
            </a:solidFill>
            <a:ln w="47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6" name="Flowchart: Connector 155"/>
            <p:cNvSpPr/>
            <p:nvPr/>
          </p:nvSpPr>
          <p:spPr bwMode="auto">
            <a:xfrm>
              <a:off x="6177013" y="2997776"/>
              <a:ext cx="333088" cy="326899"/>
            </a:xfrm>
            <a:prstGeom prst="flowChartConnector">
              <a:avLst/>
            </a:prstGeom>
            <a:solidFill>
              <a:srgbClr val="92D050"/>
            </a:solidFill>
            <a:ln w="47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60" name="Flowchart: Connector 159"/>
            <p:cNvSpPr/>
            <p:nvPr/>
          </p:nvSpPr>
          <p:spPr bwMode="auto">
            <a:xfrm>
              <a:off x="5925336" y="3301972"/>
              <a:ext cx="333088" cy="326899"/>
            </a:xfrm>
            <a:prstGeom prst="flowChartConnector">
              <a:avLst/>
            </a:prstGeom>
            <a:solidFill>
              <a:srgbClr val="92D050"/>
            </a:solidFill>
            <a:ln w="47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21" name="Flowchart: Connector 120"/>
          <p:cNvSpPr/>
          <p:nvPr/>
        </p:nvSpPr>
        <p:spPr bwMode="auto">
          <a:xfrm>
            <a:off x="2606768" y="2763183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" name="Flowchart: Connector 121"/>
          <p:cNvSpPr/>
          <p:nvPr/>
        </p:nvSpPr>
        <p:spPr bwMode="auto">
          <a:xfrm>
            <a:off x="1795093" y="2822346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3" name="Flowchart: Connector 122"/>
          <p:cNvSpPr/>
          <p:nvPr/>
        </p:nvSpPr>
        <p:spPr bwMode="auto">
          <a:xfrm>
            <a:off x="2345143" y="2557806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4" name="Flowchart: Connector 123"/>
          <p:cNvSpPr/>
          <p:nvPr/>
        </p:nvSpPr>
        <p:spPr bwMode="auto">
          <a:xfrm>
            <a:off x="1961637" y="2741130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5" name="Flowchart: Connector 124"/>
          <p:cNvSpPr/>
          <p:nvPr/>
        </p:nvSpPr>
        <p:spPr bwMode="auto">
          <a:xfrm>
            <a:off x="2246097" y="2854239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6" name="Flowchart: Connector 125"/>
          <p:cNvSpPr/>
          <p:nvPr/>
        </p:nvSpPr>
        <p:spPr bwMode="auto">
          <a:xfrm>
            <a:off x="1524549" y="2989644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8" name="Flowchart: Connector 127"/>
          <p:cNvSpPr/>
          <p:nvPr/>
        </p:nvSpPr>
        <p:spPr bwMode="auto">
          <a:xfrm>
            <a:off x="1462005" y="2831464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9" name="Flowchart: Connector 128"/>
          <p:cNvSpPr/>
          <p:nvPr/>
        </p:nvSpPr>
        <p:spPr bwMode="auto">
          <a:xfrm>
            <a:off x="659472" y="5773255"/>
            <a:ext cx="333088" cy="326899"/>
          </a:xfrm>
          <a:prstGeom prst="flowChartConnector">
            <a:avLst/>
          </a:prstGeom>
          <a:solidFill>
            <a:srgbClr val="92D050"/>
          </a:solidFill>
          <a:ln w="47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63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783270" y="6639164"/>
            <a:ext cx="2868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 smtClean="0">
                <a:solidFill>
                  <a:srgbClr val="000000"/>
                </a:solidFill>
              </a:rPr>
              <a:t>Data source: WHO Database ; Last updated 13 April 2016</a:t>
            </a:r>
            <a:endParaRPr lang="en-GB" sz="1000" i="1" dirty="0">
              <a:solidFill>
                <a:srgbClr val="000000"/>
              </a:solidFill>
            </a:endParaRPr>
          </a:p>
        </p:txBody>
      </p:sp>
      <p:pic>
        <p:nvPicPr>
          <p:cNvPr id="21" name="Picture 20" title="Deleteit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83758"/>
            <a:ext cx="9761984" cy="645981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4488" y="4365103"/>
            <a:ext cx="2092407" cy="132088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1787" y="4807918"/>
            <a:ext cx="224162" cy="146765"/>
          </a:xfrm>
          <a:prstGeom prst="rect">
            <a:avLst/>
          </a:prstGeom>
          <a:solidFill>
            <a:srgbClr val="FF99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167" y="4654800"/>
            <a:ext cx="1816690" cy="47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000000"/>
                </a:solidFill>
              </a:rPr>
              <a:t>Countries with designated poliovirus-</a:t>
            </a:r>
          </a:p>
          <a:p>
            <a:r>
              <a:rPr lang="en-GB" sz="800" b="1" dirty="0" smtClean="0">
                <a:solidFill>
                  <a:srgbClr val="000000"/>
                </a:solidFill>
              </a:rPr>
              <a:t>essential facilities for containment of WPV2 or OPV2/Sabin2 materials (N=17)</a:t>
            </a:r>
            <a:endParaRPr lang="en-GB" sz="800" b="1" dirty="0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1787" y="5380836"/>
            <a:ext cx="1773690" cy="219556"/>
            <a:chOff x="427186" y="5380836"/>
            <a:chExt cx="1709112" cy="215444"/>
          </a:xfrm>
        </p:grpSpPr>
        <p:sp>
          <p:nvSpPr>
            <p:cNvPr id="26" name="Rectangle 25"/>
            <p:cNvSpPr/>
            <p:nvPr/>
          </p:nvSpPr>
          <p:spPr>
            <a:xfrm>
              <a:off x="427186" y="5416550"/>
              <a:ext cx="216000" cy="144016"/>
            </a:xfrm>
            <a:prstGeom prst="rect">
              <a:avLst/>
            </a:prstGeom>
            <a:solidFill>
              <a:srgbClr val="E1E1E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5566" y="5380836"/>
              <a:ext cx="15007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800" b="1" dirty="0" smtClean="0">
                  <a:solidFill>
                    <a:srgbClr val="000000"/>
                  </a:solidFill>
                </a:rPr>
                <a:t>Report not received in WHO/HQ</a:t>
              </a:r>
              <a:r>
                <a:rPr lang="en-GB" sz="800" b="1" dirty="0" smtClean="0">
                  <a:solidFill>
                    <a:srgbClr val="000000"/>
                  </a:solidFill>
                </a:rPr>
                <a:t> </a:t>
              </a:r>
              <a:endParaRPr lang="en-GB" sz="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1787" y="4437112"/>
            <a:ext cx="1923412" cy="219556"/>
            <a:chOff x="427186" y="4437112"/>
            <a:chExt cx="1853382" cy="215444"/>
          </a:xfrm>
        </p:grpSpPr>
        <p:sp>
          <p:nvSpPr>
            <p:cNvPr id="29" name="Rectangle 28"/>
            <p:cNvSpPr/>
            <p:nvPr/>
          </p:nvSpPr>
          <p:spPr>
            <a:xfrm>
              <a:off x="427186" y="4472826"/>
              <a:ext cx="216024" cy="144016"/>
            </a:xfrm>
            <a:prstGeom prst="rect">
              <a:avLst/>
            </a:prstGeom>
            <a:solidFill>
              <a:srgbClr val="91BFDB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5566" y="4437112"/>
              <a:ext cx="16450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>
                  <a:solidFill>
                    <a:srgbClr val="000000"/>
                  </a:solidFill>
                </a:rPr>
                <a:t>No WPV2 or VDPV2 retained (N=170)</a:t>
              </a:r>
              <a:endParaRPr lang="en-GB" sz="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1787" y="5107298"/>
            <a:ext cx="1883486" cy="219556"/>
            <a:chOff x="427186" y="5127575"/>
            <a:chExt cx="1814910" cy="215444"/>
          </a:xfrm>
        </p:grpSpPr>
        <p:sp>
          <p:nvSpPr>
            <p:cNvPr id="33" name="Rectangle 32"/>
            <p:cNvSpPr/>
            <p:nvPr/>
          </p:nvSpPr>
          <p:spPr>
            <a:xfrm>
              <a:off x="427186" y="5163289"/>
              <a:ext cx="216000" cy="144016"/>
            </a:xfrm>
            <a:prstGeom prst="rect">
              <a:avLst/>
            </a:prstGeom>
            <a:solidFill>
              <a:srgbClr val="FFFF7D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5566" y="5127575"/>
              <a:ext cx="16065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 smtClean="0">
                  <a:solidFill>
                    <a:srgbClr val="000000"/>
                  </a:solidFill>
                </a:rPr>
                <a:t>Reports pending completion (N=13)</a:t>
              </a:r>
              <a:endParaRPr lang="en-GB" sz="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itle 18"/>
          <p:cNvSpPr txBox="1">
            <a:spLocks/>
          </p:cNvSpPr>
          <p:nvPr/>
        </p:nvSpPr>
        <p:spPr>
          <a:xfrm>
            <a:off x="8354" y="-27384"/>
            <a:ext cx="9897646" cy="577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FF0000"/>
                </a:solidFill>
              </a:rPr>
              <a:t>Target 1</a:t>
            </a:r>
            <a:r>
              <a:rPr lang="en-GB" sz="2400" b="1" dirty="0">
                <a:solidFill>
                  <a:srgbClr val="FF0000"/>
                </a:solidFill>
              </a:rPr>
              <a:t>: Complete Phase I </a:t>
            </a:r>
            <a:r>
              <a:rPr lang="en-GB" sz="2400" b="1" dirty="0" smtClean="0">
                <a:solidFill>
                  <a:srgbClr val="FF0000"/>
                </a:solidFill>
              </a:rPr>
              <a:t>(WPV2/VDPV2) by 31 Dec 2015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221" y="476672"/>
            <a:ext cx="9906000" cy="47667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progress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GAPIII Phase I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560" y="1124745"/>
            <a:ext cx="851888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20 countries reported  hosting 55 designated PEFs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69024" y="6597352"/>
            <a:ext cx="2868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 smtClean="0">
                <a:solidFill>
                  <a:srgbClr val="000000"/>
                </a:solidFill>
              </a:rPr>
              <a:t>Data source: WHO Database ; Last updated 24 May2016</a:t>
            </a:r>
            <a:endParaRPr lang="en-GB" sz="1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68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ond2">
  <a:themeElements>
    <a:clrScheme name="secon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cond2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dkUpDiag">
          <a:fgClr>
            <a:srgbClr val="FF3300"/>
          </a:fgClr>
          <a:bgClr>
            <a:srgbClr val="FFFFFF"/>
          </a:bgClr>
        </a:pattFill>
        <a:ln w="4763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dkUpDiag">
          <a:fgClr>
            <a:srgbClr val="FF3300"/>
          </a:fgClr>
          <a:bgClr>
            <a:srgbClr val="FFFFFF"/>
          </a:bgClr>
        </a:pattFill>
        <a:ln w="4763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secon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ond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1574</Words>
  <Application>Microsoft Office PowerPoint</Application>
  <PresentationFormat>A4 Paper (210x297 mm)</PresentationFormat>
  <Paragraphs>237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second2</vt:lpstr>
      <vt:lpstr>Picture</vt:lpstr>
      <vt:lpstr>PowerPoint Presentation</vt:lpstr>
      <vt:lpstr>PowerPoint Presentation</vt:lpstr>
      <vt:lpstr>Rationale for switching from  tOPV to bOPV </vt:lpstr>
      <vt:lpstr>The switch from tOPV to bOPV</vt:lpstr>
      <vt:lpstr>Where are Sabin2 and Sabin2-like viruses now?</vt:lpstr>
      <vt:lpstr>Containment of type 2 poliovirus (PV2)</vt:lpstr>
      <vt:lpstr>Risk of transmission of  poliovirus from facilities</vt:lpstr>
      <vt:lpstr>Phase I: Reduce number of facilities</vt:lpstr>
      <vt:lpstr>Reported progress on completion of GAPIII Phase I </vt:lpstr>
      <vt:lpstr>Strategies to ensure timely completion of Phase I</vt:lpstr>
      <vt:lpstr>Guidance for the completion of        Phase I of GAPIII (OPV2/Sabin2)</vt:lpstr>
      <vt:lpstr>Phase II: Ensure appropriate containment of PV2 in poliovirus-essential facilities</vt:lpstr>
      <vt:lpstr>PowerPoint Presentation</vt:lpstr>
      <vt:lpstr>Phase II: Implement containment measures</vt:lpstr>
      <vt:lpstr>Strategies to support implementation of Phase II</vt:lpstr>
      <vt:lpstr>Conclusions</vt:lpstr>
      <vt:lpstr>PowerPoint Presentation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Harpal</dc:creator>
  <cp:lastModifiedBy>PREVISANI, Nicoletta Claudia</cp:lastModifiedBy>
  <cp:revision>99</cp:revision>
  <cp:lastPrinted>2016-06-01T06:58:37Z</cp:lastPrinted>
  <dcterms:created xsi:type="dcterms:W3CDTF">2016-05-31T15:21:18Z</dcterms:created>
  <dcterms:modified xsi:type="dcterms:W3CDTF">2016-06-22T12:21:42Z</dcterms:modified>
</cp:coreProperties>
</file>